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8c2462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8c2462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8c24624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8c2462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b7b0e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bb7b0e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9700"/>
            <a:ext cx="8520600" cy="16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 Code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11375" y="167475"/>
            <a:ext cx="510300" cy="733675"/>
            <a:chOff x="211375" y="311000"/>
            <a:chExt cx="510300" cy="733675"/>
          </a:xfrm>
        </p:grpSpPr>
        <p:sp>
          <p:nvSpPr>
            <p:cNvPr id="60" name="Google Shape;60;p14"/>
            <p:cNvSpPr/>
            <p:nvPr/>
          </p:nvSpPr>
          <p:spPr>
            <a:xfrm>
              <a:off x="303025" y="311000"/>
              <a:ext cx="327000" cy="3270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 txBox="1"/>
            <p:nvPr/>
          </p:nvSpPr>
          <p:spPr>
            <a:xfrm>
              <a:off x="211375" y="717675"/>
              <a:ext cx="5103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</a:t>
              </a:r>
              <a:endParaRPr sz="1200"/>
            </a:p>
          </p:txBody>
        </p:sp>
      </p:grpSp>
      <p:sp>
        <p:nvSpPr>
          <p:cNvPr id="62" name="Google Shape;62;p14"/>
          <p:cNvSpPr/>
          <p:nvPr/>
        </p:nvSpPr>
        <p:spPr>
          <a:xfrm>
            <a:off x="1331725" y="167475"/>
            <a:ext cx="1236000" cy="33426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367575" y="2153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Website</a:t>
            </a:r>
            <a:endParaRPr sz="1100"/>
          </a:p>
        </p:txBody>
      </p:sp>
      <p:sp>
        <p:nvSpPr>
          <p:cNvPr id="64" name="Google Shape;64;p14"/>
          <p:cNvSpPr/>
          <p:nvPr/>
        </p:nvSpPr>
        <p:spPr>
          <a:xfrm>
            <a:off x="1455325" y="1044675"/>
            <a:ext cx="9888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 to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API Service</a:t>
            </a:r>
            <a:endParaRPr sz="900"/>
          </a:p>
        </p:txBody>
      </p:sp>
      <p:sp>
        <p:nvSpPr>
          <p:cNvPr id="65" name="Google Shape;65;p14"/>
          <p:cNvSpPr/>
          <p:nvPr/>
        </p:nvSpPr>
        <p:spPr>
          <a:xfrm>
            <a:off x="7333225" y="596350"/>
            <a:ext cx="1536600" cy="1331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491750" y="6645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Service</a:t>
            </a:r>
            <a:endParaRPr sz="110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211375" y="1071300"/>
            <a:ext cx="1101600" cy="289650"/>
            <a:chOff x="398975" y="2453550"/>
            <a:chExt cx="1101600" cy="28965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459675" y="2743200"/>
              <a:ext cx="83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398975" y="2453550"/>
              <a:ext cx="11016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Click on a link</a:t>
              </a:r>
              <a:endParaRPr b="1" sz="1000"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7435375" y="54950"/>
            <a:ext cx="133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Facebook, Google, </a:t>
            </a:r>
            <a:br>
              <a:rPr lang="en" sz="1000"/>
            </a:br>
            <a:r>
              <a:rPr lang="en" sz="1000"/>
              <a:t>Or your API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7519375" y="1188250"/>
            <a:ext cx="11643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 Server</a:t>
            </a:r>
            <a:endParaRPr sz="1200"/>
          </a:p>
        </p:txBody>
      </p:sp>
      <p:grpSp>
        <p:nvGrpSpPr>
          <p:cNvPr id="72" name="Google Shape;72;p14"/>
          <p:cNvGrpSpPr/>
          <p:nvPr/>
        </p:nvGrpSpPr>
        <p:grpSpPr>
          <a:xfrm>
            <a:off x="2650400" y="1097925"/>
            <a:ext cx="4841350" cy="289650"/>
            <a:chOff x="2650400" y="1097925"/>
            <a:chExt cx="4841350" cy="28965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730150" y="1387575"/>
              <a:ext cx="476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2650400" y="1097925"/>
              <a:ext cx="2116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Authorization code request</a:t>
              </a:r>
              <a:endParaRPr b="1" sz="1000"/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2717175" y="1387575"/>
            <a:ext cx="436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?</a:t>
            </a:r>
            <a:r>
              <a:rPr b="1" lang="en" sz="1100">
                <a:solidFill>
                  <a:srgbClr val="292929"/>
                </a:solidFill>
              </a:rPr>
              <a:t>response_type</a:t>
            </a: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=code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&amp;</a:t>
            </a:r>
            <a:r>
              <a:rPr b="1" lang="en" sz="1200">
                <a:solidFill>
                  <a:srgbClr val="292929"/>
                </a:solidFill>
              </a:rPr>
              <a:t>state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={CSRF}&amp;...</a:t>
            </a:r>
            <a:endParaRPr sz="1300"/>
          </a:p>
        </p:txBody>
      </p:sp>
      <p:sp>
        <p:nvSpPr>
          <p:cNvPr id="76" name="Google Shape;76;p14"/>
          <p:cNvSpPr txBox="1"/>
          <p:nvPr/>
        </p:nvSpPr>
        <p:spPr>
          <a:xfrm>
            <a:off x="2788850" y="2225700"/>
            <a:ext cx="62841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/authorize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?response_type</a:t>
            </a:r>
            <a:r>
              <a:rPr lang="en">
                <a:solidFill>
                  <a:schemeClr val="dk1"/>
                </a:solidFill>
              </a:rPr>
              <a:t>=code                  </a:t>
            </a:r>
            <a:r>
              <a:rPr lang="en" sz="1200">
                <a:solidFill>
                  <a:schemeClr val="dk1"/>
                </a:solidFill>
              </a:rPr>
              <a:t>  // Required. Must be “code”</a:t>
            </a:r>
            <a:r>
              <a:rPr lang="en">
                <a:solidFill>
                  <a:schemeClr val="dk1"/>
                </a:solidFill>
              </a:rPr>
              <a:t>                                   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&amp;state</a:t>
            </a:r>
            <a:r>
              <a:rPr lang="en">
                <a:solidFill>
                  <a:schemeClr val="dk1"/>
                </a:solidFill>
              </a:rPr>
              <a:t>=hv8hf0h2i7d                       </a:t>
            </a:r>
            <a:r>
              <a:rPr lang="en" sz="1200">
                <a:solidFill>
                  <a:schemeClr val="dk1"/>
                </a:solidFill>
              </a:rPr>
              <a:t>  // Recommended</a:t>
            </a:r>
            <a:endParaRPr sz="9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&amp;redirect_uri</a:t>
            </a:r>
            <a:r>
              <a:rPr lang="en">
                <a:solidFill>
                  <a:schemeClr val="dk1"/>
                </a:solidFill>
              </a:rPr>
              <a:t>= </a:t>
            </a:r>
            <a:r>
              <a:rPr lang="en">
                <a:solidFill>
                  <a:srgbClr val="292929"/>
                </a:solidFill>
              </a:rPr>
              <a:t>{Redirect uri}           </a:t>
            </a:r>
            <a:r>
              <a:rPr lang="en" sz="1200">
                <a:solidFill>
                  <a:srgbClr val="292929"/>
                </a:solidFill>
              </a:rPr>
              <a:t>// Optional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</a:rPr>
              <a:t>&amp;scope</a:t>
            </a:r>
            <a:r>
              <a:rPr lang="en">
                <a:solidFill>
                  <a:srgbClr val="292929"/>
                </a:solidFill>
              </a:rPr>
              <a:t>={Scopes}                   </a:t>
            </a:r>
            <a:r>
              <a:rPr lang="en" sz="1300">
                <a:solidFill>
                  <a:srgbClr val="292929"/>
                </a:solidFill>
              </a:rPr>
              <a:t>       </a:t>
            </a:r>
            <a:r>
              <a:rPr lang="en" sz="1200">
                <a:solidFill>
                  <a:srgbClr val="292929"/>
                </a:solidFill>
              </a:rPr>
              <a:t>   // Optional</a:t>
            </a:r>
            <a:endParaRPr sz="12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&amp;client_id</a:t>
            </a:r>
            <a:r>
              <a:rPr lang="en">
                <a:solidFill>
                  <a:schemeClr val="dk1"/>
                </a:solidFill>
              </a:rPr>
              <a:t>=</a:t>
            </a:r>
            <a:r>
              <a:rPr lang="en">
                <a:solidFill>
                  <a:srgbClr val="292929"/>
                </a:solidFill>
              </a:rPr>
              <a:t>{Client Id}                       </a:t>
            </a:r>
            <a:r>
              <a:rPr lang="en" sz="1200">
                <a:solidFill>
                  <a:srgbClr val="292929"/>
                </a:solidFill>
              </a:rPr>
              <a:t>// Required            </a:t>
            </a:r>
            <a:r>
              <a:rPr lang="en">
                <a:solidFill>
                  <a:srgbClr val="292929"/>
                </a:solidFill>
              </a:rPr>
              <a:t>            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211375" y="167475"/>
            <a:ext cx="510300" cy="733675"/>
            <a:chOff x="211375" y="311000"/>
            <a:chExt cx="510300" cy="733675"/>
          </a:xfrm>
        </p:grpSpPr>
        <p:sp>
          <p:nvSpPr>
            <p:cNvPr id="82" name="Google Shape;82;p15"/>
            <p:cNvSpPr/>
            <p:nvPr/>
          </p:nvSpPr>
          <p:spPr>
            <a:xfrm>
              <a:off x="303025" y="311000"/>
              <a:ext cx="327000" cy="3270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11375" y="717675"/>
              <a:ext cx="5103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User</a:t>
              </a:r>
              <a:endParaRPr sz="1200"/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1358975" y="167475"/>
            <a:ext cx="1236000" cy="32145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367575" y="2153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Website</a:t>
            </a:r>
            <a:endParaRPr sz="1100"/>
          </a:p>
        </p:txBody>
      </p:sp>
      <p:sp>
        <p:nvSpPr>
          <p:cNvPr id="86" name="Google Shape;86;p15"/>
          <p:cNvSpPr/>
          <p:nvPr/>
        </p:nvSpPr>
        <p:spPr>
          <a:xfrm>
            <a:off x="1455325" y="1044675"/>
            <a:ext cx="9888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 to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API Service</a:t>
            </a:r>
            <a:endParaRPr sz="900"/>
          </a:p>
        </p:txBody>
      </p:sp>
      <p:sp>
        <p:nvSpPr>
          <p:cNvPr id="87" name="Google Shape;87;p15"/>
          <p:cNvSpPr/>
          <p:nvPr/>
        </p:nvSpPr>
        <p:spPr>
          <a:xfrm>
            <a:off x="7333225" y="596350"/>
            <a:ext cx="1536600" cy="15945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491750" y="664500"/>
            <a:ext cx="116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API Service</a:t>
            </a:r>
            <a:endParaRPr sz="110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211375" y="1071300"/>
            <a:ext cx="1101600" cy="289650"/>
            <a:chOff x="398975" y="2453550"/>
            <a:chExt cx="1101600" cy="28965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459675" y="2743200"/>
              <a:ext cx="83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5"/>
            <p:cNvSpPr txBox="1"/>
            <p:nvPr/>
          </p:nvSpPr>
          <p:spPr>
            <a:xfrm>
              <a:off x="398975" y="2453550"/>
              <a:ext cx="11016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Click on a link </a:t>
              </a:r>
              <a:endParaRPr b="1" sz="1000"/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7435375" y="54950"/>
            <a:ext cx="1332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Facebook, Google, </a:t>
            </a:r>
            <a:br>
              <a:rPr lang="en" sz="1000"/>
            </a:br>
            <a:r>
              <a:rPr lang="en" sz="1000"/>
              <a:t>Your API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7519375" y="1188250"/>
            <a:ext cx="1164300" cy="428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Authorization Server</a:t>
            </a:r>
            <a:endParaRPr sz="120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2636549" y="432375"/>
            <a:ext cx="4529574" cy="289650"/>
            <a:chOff x="2650392" y="1097925"/>
            <a:chExt cx="4841358" cy="289650"/>
          </a:xfrm>
        </p:grpSpPr>
        <p:cxnSp>
          <p:nvCxnSpPr>
            <p:cNvPr id="95" name="Google Shape;95;p15"/>
            <p:cNvCxnSpPr/>
            <p:nvPr/>
          </p:nvCxnSpPr>
          <p:spPr>
            <a:xfrm>
              <a:off x="2730150" y="1387575"/>
              <a:ext cx="476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2650392" y="1097925"/>
              <a:ext cx="2312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Authorization code request</a:t>
              </a:r>
              <a:endParaRPr b="1" sz="1000"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7333225" y="2876550"/>
            <a:ext cx="1611900" cy="2142000"/>
            <a:chOff x="1329925" y="1874050"/>
            <a:chExt cx="1611900" cy="2142000"/>
          </a:xfrm>
        </p:grpSpPr>
        <p:sp>
          <p:nvSpPr>
            <p:cNvPr id="98" name="Google Shape;98;p15"/>
            <p:cNvSpPr/>
            <p:nvPr/>
          </p:nvSpPr>
          <p:spPr>
            <a:xfrm>
              <a:off x="1367575" y="1874050"/>
              <a:ext cx="1536600" cy="21420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447225" y="2860300"/>
              <a:ext cx="1377300" cy="261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</a:rPr>
                <a:t>Username</a:t>
              </a:r>
              <a:endParaRPr sz="1000">
                <a:solidFill>
                  <a:srgbClr val="434343"/>
                </a:solidFill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447225" y="3254975"/>
              <a:ext cx="1377300" cy="261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66666"/>
                  </a:solidFill>
                </a:rPr>
                <a:t>Password</a:t>
              </a:r>
              <a:endParaRPr sz="1100">
                <a:solidFill>
                  <a:srgbClr val="666666"/>
                </a:solidFill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367575" y="1940300"/>
              <a:ext cx="1536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Authorization page</a:t>
              </a:r>
              <a:endParaRPr sz="1200"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329925" y="2357400"/>
              <a:ext cx="16119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Read photos</a:t>
              </a:r>
              <a:endParaRPr sz="900"/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en" sz="900"/>
                <a:t>Read videos</a:t>
              </a:r>
              <a:endParaRPr sz="9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53725" y="3649650"/>
              <a:ext cx="1164300" cy="2610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Allow</a:t>
              </a:r>
              <a:endParaRPr sz="800"/>
            </a:p>
          </p:txBody>
        </p:sp>
      </p:grpSp>
      <p:sp>
        <p:nvSpPr>
          <p:cNvPr id="104" name="Google Shape;104;p15"/>
          <p:cNvSpPr txBox="1"/>
          <p:nvPr/>
        </p:nvSpPr>
        <p:spPr>
          <a:xfrm>
            <a:off x="2703275" y="722025"/>
            <a:ext cx="4363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?</a:t>
            </a:r>
            <a:r>
              <a:rPr b="1" lang="en" sz="1100">
                <a:solidFill>
                  <a:srgbClr val="292929"/>
                </a:solidFill>
              </a:rPr>
              <a:t>response_type</a:t>
            </a:r>
            <a:r>
              <a:rPr lang="en" sz="1100">
                <a:solidFill>
                  <a:srgbClr val="292929"/>
                </a:solidFill>
                <a:highlight>
                  <a:srgbClr val="F2F2F2"/>
                </a:highlight>
              </a:rPr>
              <a:t>=code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&amp;</a:t>
            </a:r>
            <a:r>
              <a:rPr b="1" lang="en" sz="1200">
                <a:solidFill>
                  <a:srgbClr val="292929"/>
                </a:solidFill>
              </a:rPr>
              <a:t>scope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={Scopes}&amp;</a:t>
            </a:r>
            <a:r>
              <a:rPr b="1" lang="en" sz="1200">
                <a:solidFill>
                  <a:srgbClr val="292929"/>
                </a:solidFill>
              </a:rPr>
              <a:t>state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={CSRF}</a:t>
            </a:r>
            <a:b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</a:br>
            <a:r>
              <a:rPr b="1" lang="en" sz="1200">
                <a:solidFill>
                  <a:srgbClr val="292929"/>
                </a:solidFill>
                <a:highlight>
                  <a:srgbClr val="F2F2F2"/>
                </a:highlight>
              </a:rPr>
              <a:t>&amp;</a:t>
            </a:r>
            <a:r>
              <a:rPr b="1" lang="en" sz="1200">
                <a:solidFill>
                  <a:srgbClr val="292929"/>
                </a:solidFill>
                <a:highlight>
                  <a:srgbClr val="F2F2F2"/>
                </a:highlight>
              </a:rPr>
              <a:t>redirect_uri</a:t>
            </a:r>
            <a:r>
              <a:rPr b="1" lang="en" sz="1200">
                <a:solidFill>
                  <a:srgbClr val="292929"/>
                </a:solidFill>
                <a:highlight>
                  <a:srgbClr val="F2F2F2"/>
                </a:highlight>
              </a:rPr>
              <a:t>=</a:t>
            </a:r>
            <a:r>
              <a:rPr lang="en" sz="1200">
                <a:solidFill>
                  <a:srgbClr val="292929"/>
                </a:solidFill>
                <a:highlight>
                  <a:srgbClr val="F2F2F2"/>
                </a:highlight>
              </a:rPr>
              <a:t>...</a:t>
            </a:r>
            <a:endParaRPr sz="1300"/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8207275" y="2272450"/>
            <a:ext cx="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" name="Google Shape;106;p15"/>
          <p:cNvGrpSpPr/>
          <p:nvPr/>
        </p:nvGrpSpPr>
        <p:grpSpPr>
          <a:xfrm>
            <a:off x="2640927" y="215289"/>
            <a:ext cx="4495500" cy="2954700"/>
            <a:chOff x="2640877" y="-644011"/>
            <a:chExt cx="4495500" cy="2954700"/>
          </a:xfrm>
        </p:grpSpPr>
        <p:cxnSp>
          <p:nvCxnSpPr>
            <p:cNvPr id="107" name="Google Shape;107;p15"/>
            <p:cNvCxnSpPr/>
            <p:nvPr/>
          </p:nvCxnSpPr>
          <p:spPr>
            <a:xfrm flipH="1" rot="1232416">
              <a:off x="2783976" y="44259"/>
              <a:ext cx="4209303" cy="157815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" name="Google Shape;108;p15"/>
            <p:cNvSpPr txBox="1"/>
            <p:nvPr/>
          </p:nvSpPr>
          <p:spPr>
            <a:xfrm>
              <a:off x="2787994" y="455615"/>
              <a:ext cx="3395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92929"/>
                  </a:solidFill>
                </a:rPr>
                <a:t>redirect_uri</a:t>
              </a:r>
              <a:r>
                <a:rPr lang="en" sz="1100">
                  <a:solidFill>
                    <a:srgbClr val="292929"/>
                  </a:solidFill>
                  <a:highlight>
                    <a:srgbClr val="F2F2F2"/>
                  </a:highlight>
                </a:rPr>
                <a:t>?</a:t>
              </a:r>
              <a:r>
                <a:rPr b="1" lang="en" sz="1100">
                  <a:solidFill>
                    <a:srgbClr val="292929"/>
                  </a:solidFill>
                </a:rPr>
                <a:t>code={4hf7sn}</a:t>
              </a:r>
              <a:r>
                <a:rPr lang="en" sz="1200">
                  <a:solidFill>
                    <a:srgbClr val="292929"/>
                  </a:solidFill>
                  <a:highlight>
                    <a:srgbClr val="F2F2F2"/>
                  </a:highlight>
                </a:rPr>
                <a:t>&amp;</a:t>
              </a:r>
              <a:r>
                <a:rPr b="1" lang="en" sz="1200">
                  <a:solidFill>
                    <a:srgbClr val="292929"/>
                  </a:solidFill>
                </a:rPr>
                <a:t>state</a:t>
              </a:r>
              <a:r>
                <a:rPr lang="en" sz="1200">
                  <a:solidFill>
                    <a:srgbClr val="292929"/>
                  </a:solidFill>
                  <a:highlight>
                    <a:srgbClr val="F2F2F2"/>
                  </a:highlight>
                </a:rPr>
                <a:t>={CSRF}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292929"/>
                </a:solidFill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 rot="8101317">
            <a:off x="5770611" y="1142091"/>
            <a:ext cx="553877" cy="14806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2769575" y="2041359"/>
            <a:ext cx="4370575" cy="1217400"/>
            <a:chOff x="2769575" y="2041359"/>
            <a:chExt cx="4370575" cy="1217400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2788050" y="2041359"/>
              <a:ext cx="4352100" cy="12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POST https://{authorization-server-utl}/token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?grant_type</a:t>
              </a: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=authorization_code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&amp;code=</a:t>
              </a: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{code}</a:t>
              </a:r>
              <a:b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&amp;redirect_uri</a:t>
              </a: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={redirect-uri}  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&amp;client_id</a:t>
              </a: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={client_id}</a:t>
              </a:r>
              <a:b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&amp;client_secret</a:t>
              </a:r>
              <a:r>
                <a:rPr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={client_secret}</a:t>
              </a:r>
              <a:endPara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5"/>
            <p:cNvCxnSpPr/>
            <p:nvPr/>
          </p:nvCxnSpPr>
          <p:spPr>
            <a:xfrm>
              <a:off x="2769575" y="2089875"/>
              <a:ext cx="435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3" name="Google Shape;113;p15"/>
          <p:cNvSpPr txBox="1"/>
          <p:nvPr/>
        </p:nvSpPr>
        <p:spPr>
          <a:xfrm>
            <a:off x="2887650" y="3395025"/>
            <a:ext cx="41529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Response:</a:t>
            </a:r>
            <a:br>
              <a:rPr lang="en" sz="1200"/>
            </a:br>
            <a:r>
              <a:rPr lang="en" sz="1200"/>
              <a:t>{</a:t>
            </a:r>
            <a:br>
              <a:rPr lang="en" sz="1200"/>
            </a:br>
            <a:r>
              <a:rPr lang="en" sz="1200"/>
              <a:t>  "</a:t>
            </a:r>
            <a:r>
              <a:rPr b="1" lang="en" sz="1200"/>
              <a:t>access_token</a:t>
            </a:r>
            <a:r>
              <a:rPr lang="en" sz="1200"/>
              <a:t>" : "</a:t>
            </a:r>
            <a:r>
              <a:rPr lang="en" sz="1200">
                <a:solidFill>
                  <a:schemeClr val="dk1"/>
                </a:solidFill>
              </a:rPr>
              <a:t>2YotnFZFEjr1zCsicMWpAA</a:t>
            </a:r>
            <a:r>
              <a:rPr lang="en" sz="1200"/>
              <a:t>",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"</a:t>
            </a:r>
            <a:r>
              <a:rPr b="1" lang="en" sz="1200"/>
              <a:t>expires_in</a:t>
            </a:r>
            <a:r>
              <a:rPr lang="en" sz="1200"/>
              <a:t>" : 3600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>
              <a:solidFill>
                <a:schemeClr val="dk1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114650" y="73196"/>
            <a:ext cx="8763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</a:t>
            </a:r>
            <a:endParaRPr sz="1000"/>
          </a:p>
        </p:txBody>
      </p:sp>
      <p:sp>
        <p:nvSpPr>
          <p:cNvPr id="119" name="Google Shape;119;p16"/>
          <p:cNvSpPr/>
          <p:nvPr/>
        </p:nvSpPr>
        <p:spPr>
          <a:xfrm>
            <a:off x="2183575" y="73196"/>
            <a:ext cx="8763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Website</a:t>
            </a:r>
            <a:endParaRPr sz="1000"/>
          </a:p>
        </p:txBody>
      </p:sp>
      <p:sp>
        <p:nvSpPr>
          <p:cNvPr id="120" name="Google Shape;120;p16"/>
          <p:cNvSpPr/>
          <p:nvPr/>
        </p:nvSpPr>
        <p:spPr>
          <a:xfrm>
            <a:off x="8134700" y="73196"/>
            <a:ext cx="8763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Resource Server</a:t>
            </a:r>
            <a:endParaRPr sz="1000"/>
          </a:p>
        </p:txBody>
      </p:sp>
      <p:sp>
        <p:nvSpPr>
          <p:cNvPr id="121" name="Google Shape;121;p16"/>
          <p:cNvSpPr/>
          <p:nvPr/>
        </p:nvSpPr>
        <p:spPr>
          <a:xfrm>
            <a:off x="6380225" y="73196"/>
            <a:ext cx="10551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 Server</a:t>
            </a:r>
            <a:endParaRPr sz="1000"/>
          </a:p>
        </p:txBody>
      </p:sp>
      <p:cxnSp>
        <p:nvCxnSpPr>
          <p:cNvPr id="122" name="Google Shape;122;p16"/>
          <p:cNvCxnSpPr/>
          <p:nvPr/>
        </p:nvCxnSpPr>
        <p:spPr>
          <a:xfrm>
            <a:off x="548750" y="400796"/>
            <a:ext cx="0" cy="47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2621725" y="400796"/>
            <a:ext cx="0" cy="475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6907775" y="400796"/>
            <a:ext cx="0" cy="47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8572850" y="400796"/>
            <a:ext cx="0" cy="471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>
            <a:off x="548750" y="507171"/>
            <a:ext cx="2080200" cy="262200"/>
            <a:chOff x="548750" y="671500"/>
            <a:chExt cx="2080200" cy="262200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548750" y="933700"/>
              <a:ext cx="208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6"/>
            <p:cNvSpPr txBox="1"/>
            <p:nvPr/>
          </p:nvSpPr>
          <p:spPr>
            <a:xfrm>
              <a:off x="622425" y="671500"/>
              <a:ext cx="14136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1. </a:t>
              </a:r>
              <a:r>
                <a:rPr lang="en" sz="900"/>
                <a:t>Click the Login link</a:t>
              </a:r>
              <a:endParaRPr sz="900"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2616750" y="597246"/>
            <a:ext cx="4295875" cy="848650"/>
            <a:chOff x="2616750" y="761575"/>
            <a:chExt cx="4295875" cy="848650"/>
          </a:xfrm>
        </p:grpSpPr>
        <p:grpSp>
          <p:nvGrpSpPr>
            <p:cNvPr id="130" name="Google Shape;130;p16"/>
            <p:cNvGrpSpPr/>
            <p:nvPr/>
          </p:nvGrpSpPr>
          <p:grpSpPr>
            <a:xfrm>
              <a:off x="2621725" y="761575"/>
              <a:ext cx="4290900" cy="299950"/>
              <a:chOff x="2621725" y="761575"/>
              <a:chExt cx="4290900" cy="299950"/>
            </a:xfrm>
          </p:grpSpPr>
          <p:sp>
            <p:nvSpPr>
              <p:cNvPr id="131" name="Google Shape;131;p16"/>
              <p:cNvSpPr txBox="1"/>
              <p:nvPr/>
            </p:nvSpPr>
            <p:spPr>
              <a:xfrm>
                <a:off x="2715925" y="761575"/>
                <a:ext cx="4065300" cy="26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/>
                  <a:t>2</a:t>
                </a:r>
                <a:r>
                  <a:rPr b="1" lang="en" sz="900"/>
                  <a:t>. </a:t>
                </a:r>
                <a:r>
                  <a:rPr lang="en" sz="900"/>
                  <a:t>A request for authorization code.</a:t>
                </a:r>
                <a:endParaRPr sz="900"/>
              </a:p>
            </p:txBody>
          </p:sp>
          <p:cxnSp>
            <p:nvCxnSpPr>
              <p:cNvPr id="132" name="Google Shape;132;p16"/>
              <p:cNvCxnSpPr/>
              <p:nvPr/>
            </p:nvCxnSpPr>
            <p:spPr>
              <a:xfrm>
                <a:off x="2621725" y="1061525"/>
                <a:ext cx="429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33" name="Google Shape;133;p16"/>
            <p:cNvSpPr txBox="1"/>
            <p:nvPr/>
          </p:nvSpPr>
          <p:spPr>
            <a:xfrm>
              <a:off x="2616750" y="1061525"/>
              <a:ext cx="42909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highlight>
                    <a:srgbClr val="FFFFFF"/>
                  </a:highlight>
                </a:rPr>
                <a:t>/auth?client_id=photo-app-code-flow-client&amp;response_type=code&amp;scope=openid profile&amp;redirect_uri=http://localhost:8083/callback&amp;state=bG3Y7dl9Y6gD6</a:t>
              </a:r>
              <a:endParaRPr sz="900">
                <a:solidFill>
                  <a:srgbClr val="666666"/>
                </a:solidFill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561575" y="1412771"/>
            <a:ext cx="6356100" cy="262200"/>
            <a:chOff x="561575" y="1577100"/>
            <a:chExt cx="6356100" cy="262200"/>
          </a:xfrm>
        </p:grpSpPr>
        <p:cxnSp>
          <p:nvCxnSpPr>
            <p:cNvPr id="135" name="Google Shape;135;p16"/>
            <p:cNvCxnSpPr/>
            <p:nvPr/>
          </p:nvCxnSpPr>
          <p:spPr>
            <a:xfrm rot="10800000">
              <a:off x="561575" y="1839300"/>
              <a:ext cx="635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4954475" y="1577100"/>
              <a:ext cx="19533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3. </a:t>
              </a:r>
              <a:r>
                <a:rPr lang="en" sz="900"/>
                <a:t>Present user with a Login page</a:t>
              </a:r>
              <a:endParaRPr sz="900"/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548750" y="1674971"/>
            <a:ext cx="6369550" cy="319500"/>
            <a:chOff x="548750" y="1839300"/>
            <a:chExt cx="6369550" cy="31950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550500" y="2111625"/>
              <a:ext cx="636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6"/>
            <p:cNvSpPr txBox="1"/>
            <p:nvPr/>
          </p:nvSpPr>
          <p:spPr>
            <a:xfrm>
              <a:off x="548750" y="1839300"/>
              <a:ext cx="9579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4.</a:t>
              </a:r>
              <a:r>
                <a:rPr lang="en" sz="900"/>
                <a:t> User logs in</a:t>
              </a:r>
              <a:endParaRPr sz="900"/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558750" y="2000008"/>
            <a:ext cx="6351300" cy="267738"/>
            <a:chOff x="558750" y="2164338"/>
            <a:chExt cx="6351300" cy="267738"/>
          </a:xfrm>
        </p:grpSpPr>
        <p:cxnSp>
          <p:nvCxnSpPr>
            <p:cNvPr id="141" name="Google Shape;141;p16"/>
            <p:cNvCxnSpPr/>
            <p:nvPr/>
          </p:nvCxnSpPr>
          <p:spPr>
            <a:xfrm rot="10800000">
              <a:off x="558750" y="2432075"/>
              <a:ext cx="63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6"/>
            <p:cNvSpPr txBox="1"/>
            <p:nvPr/>
          </p:nvSpPr>
          <p:spPr>
            <a:xfrm>
              <a:off x="5340700" y="2164338"/>
              <a:ext cx="15282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5. </a:t>
              </a:r>
              <a:r>
                <a:rPr lang="en" sz="900"/>
                <a:t>Present Consent Page</a:t>
              </a:r>
              <a:endParaRPr sz="900"/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558725" y="2337021"/>
            <a:ext cx="6351300" cy="267600"/>
            <a:chOff x="558725" y="2501350"/>
            <a:chExt cx="6351300" cy="267600"/>
          </a:xfrm>
        </p:grpSpPr>
        <p:cxnSp>
          <p:nvCxnSpPr>
            <p:cNvPr id="144" name="Google Shape;144;p16"/>
            <p:cNvCxnSpPr/>
            <p:nvPr/>
          </p:nvCxnSpPr>
          <p:spPr>
            <a:xfrm>
              <a:off x="558725" y="2768950"/>
              <a:ext cx="63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Google Shape;145;p16"/>
            <p:cNvSpPr txBox="1"/>
            <p:nvPr/>
          </p:nvSpPr>
          <p:spPr>
            <a:xfrm>
              <a:off x="558725" y="2501350"/>
              <a:ext cx="47328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6. </a:t>
              </a:r>
              <a:r>
                <a:rPr lang="en" sz="900"/>
                <a:t>User authorizes website to access the requested information.</a:t>
              </a:r>
              <a:endParaRPr sz="900"/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2629150" y="2876496"/>
            <a:ext cx="4289100" cy="466800"/>
            <a:chOff x="2629150" y="3040825"/>
            <a:chExt cx="4289100" cy="466800"/>
          </a:xfrm>
        </p:grpSpPr>
        <p:cxnSp>
          <p:nvCxnSpPr>
            <p:cNvPr id="147" name="Google Shape;147;p16"/>
            <p:cNvCxnSpPr/>
            <p:nvPr/>
          </p:nvCxnSpPr>
          <p:spPr>
            <a:xfrm rot="10800000">
              <a:off x="2629150" y="3303025"/>
              <a:ext cx="428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16"/>
            <p:cNvSpPr txBox="1"/>
            <p:nvPr/>
          </p:nvSpPr>
          <p:spPr>
            <a:xfrm>
              <a:off x="5513225" y="3040825"/>
              <a:ext cx="13557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7.</a:t>
              </a:r>
              <a:r>
                <a:rPr lang="en" sz="900"/>
                <a:t> Authorization code</a:t>
              </a:r>
              <a:endParaRPr sz="900"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57125" y="3303025"/>
              <a:ext cx="3511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rgbClr val="505050"/>
                  </a:solidFill>
                  <a:highlight>
                    <a:srgbClr val="FFFFFF"/>
                  </a:highlight>
                </a:rPr>
                <a:t>Redirect to </a:t>
              </a:r>
              <a:r>
                <a:rPr lang="en" sz="900">
                  <a:solidFill>
                    <a:srgbClr val="505050"/>
                  </a:solidFill>
                  <a:highlight>
                    <a:srgbClr val="FFFFFF"/>
                  </a:highlight>
                </a:rPr>
                <a:t>http://localhost:8083/callback?code=99feb5f9-4707...</a:t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2621725" y="3438021"/>
            <a:ext cx="4271750" cy="472285"/>
            <a:chOff x="2621725" y="3602350"/>
            <a:chExt cx="4271750" cy="472285"/>
          </a:xfrm>
        </p:grpSpPr>
        <p:cxnSp>
          <p:nvCxnSpPr>
            <p:cNvPr id="151" name="Google Shape;151;p16"/>
            <p:cNvCxnSpPr/>
            <p:nvPr/>
          </p:nvCxnSpPr>
          <p:spPr>
            <a:xfrm>
              <a:off x="2629275" y="3869950"/>
              <a:ext cx="4264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16"/>
            <p:cNvSpPr txBox="1"/>
            <p:nvPr/>
          </p:nvSpPr>
          <p:spPr>
            <a:xfrm>
              <a:off x="2621725" y="3602350"/>
              <a:ext cx="29004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8.</a:t>
              </a:r>
              <a:r>
                <a:rPr lang="en" sz="900"/>
                <a:t> Exchange Authorization Code for an Access Token</a:t>
              </a:r>
              <a:endParaRPr sz="900"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2644527" y="3812435"/>
              <a:ext cx="2859300" cy="2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</a:rPr>
                <a:t>HTTP Post /token + Code + Client ID + Client Secret</a:t>
              </a:r>
              <a:endParaRPr sz="900">
                <a:solidFill>
                  <a:srgbClr val="666666"/>
                </a:solidFill>
              </a:endParaRPr>
            </a:p>
          </p:txBody>
        </p:sp>
      </p:grpSp>
      <p:cxnSp>
        <p:nvCxnSpPr>
          <p:cNvPr id="154" name="Google Shape;154;p16"/>
          <p:cNvCxnSpPr/>
          <p:nvPr/>
        </p:nvCxnSpPr>
        <p:spPr>
          <a:xfrm rot="10800000">
            <a:off x="2629350" y="4124670"/>
            <a:ext cx="42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4116388" y="3875062"/>
            <a:ext cx="2999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9. </a:t>
            </a:r>
            <a:r>
              <a:rPr lang="en" sz="900"/>
              <a:t>Response with an Access Token + Refresh Token</a:t>
            </a:r>
            <a:endParaRPr sz="900"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2621725" y="4225321"/>
            <a:ext cx="5931650" cy="319500"/>
            <a:chOff x="2621725" y="4389650"/>
            <a:chExt cx="5931650" cy="319500"/>
          </a:xfrm>
        </p:grpSpPr>
        <p:cxnSp>
          <p:nvCxnSpPr>
            <p:cNvPr id="157" name="Google Shape;157;p16"/>
            <p:cNvCxnSpPr/>
            <p:nvPr/>
          </p:nvCxnSpPr>
          <p:spPr>
            <a:xfrm>
              <a:off x="2629275" y="4666950"/>
              <a:ext cx="592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16"/>
            <p:cNvSpPr txBox="1"/>
            <p:nvPr/>
          </p:nvSpPr>
          <p:spPr>
            <a:xfrm>
              <a:off x="2621725" y="4389650"/>
              <a:ext cx="2514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10.</a:t>
              </a:r>
              <a:r>
                <a:rPr lang="en" sz="900"/>
                <a:t> Request user data with an Access Token.</a:t>
              </a:r>
              <a:endParaRPr sz="900"/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6909975" y="4470877"/>
            <a:ext cx="1668000" cy="278221"/>
            <a:chOff x="6909975" y="4544825"/>
            <a:chExt cx="1668000" cy="278221"/>
          </a:xfrm>
        </p:grpSpPr>
        <p:cxnSp>
          <p:nvCxnSpPr>
            <p:cNvPr id="160" name="Google Shape;160;p16"/>
            <p:cNvCxnSpPr/>
            <p:nvPr/>
          </p:nvCxnSpPr>
          <p:spPr>
            <a:xfrm rot="10800000">
              <a:off x="6909975" y="4823046"/>
              <a:ext cx="166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Google Shape;161;p16"/>
            <p:cNvSpPr txBox="1"/>
            <p:nvPr/>
          </p:nvSpPr>
          <p:spPr>
            <a:xfrm>
              <a:off x="6947400" y="4544825"/>
              <a:ext cx="16059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11. </a:t>
              </a:r>
              <a:r>
                <a:rPr lang="en" sz="900"/>
                <a:t>Validate token</a:t>
              </a:r>
              <a:endParaRPr sz="900"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907775" y="4694850"/>
            <a:ext cx="1678475" cy="267900"/>
            <a:chOff x="6907775" y="4694850"/>
            <a:chExt cx="1678475" cy="267900"/>
          </a:xfrm>
        </p:grpSpPr>
        <p:cxnSp>
          <p:nvCxnSpPr>
            <p:cNvPr id="163" name="Google Shape;163;p16"/>
            <p:cNvCxnSpPr/>
            <p:nvPr/>
          </p:nvCxnSpPr>
          <p:spPr>
            <a:xfrm>
              <a:off x="6918250" y="4962750"/>
              <a:ext cx="166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16"/>
            <p:cNvSpPr txBox="1"/>
            <p:nvPr/>
          </p:nvSpPr>
          <p:spPr>
            <a:xfrm>
              <a:off x="6907775" y="4694850"/>
              <a:ext cx="6654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12.</a:t>
              </a:r>
              <a:r>
                <a:rPr lang="en" sz="900"/>
                <a:t> Valid</a:t>
              </a:r>
              <a:endParaRPr sz="900"/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2620950" y="4814982"/>
            <a:ext cx="5940600" cy="279218"/>
            <a:chOff x="2620950" y="4814982"/>
            <a:chExt cx="5940600" cy="279218"/>
          </a:xfrm>
        </p:grpSpPr>
        <p:cxnSp>
          <p:nvCxnSpPr>
            <p:cNvPr id="166" name="Google Shape;166;p16"/>
            <p:cNvCxnSpPr/>
            <p:nvPr/>
          </p:nvCxnSpPr>
          <p:spPr>
            <a:xfrm rot="10800000">
              <a:off x="2620950" y="5094200"/>
              <a:ext cx="59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" name="Google Shape;167;p16"/>
            <p:cNvSpPr txBox="1"/>
            <p:nvPr/>
          </p:nvSpPr>
          <p:spPr>
            <a:xfrm>
              <a:off x="2719676" y="4814982"/>
              <a:ext cx="1668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13. </a:t>
              </a:r>
              <a:r>
                <a:rPr lang="en" sz="900"/>
                <a:t>Respond with a result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