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9" r:id="rId15"/>
    <p:sldId id="280" r:id="rId16"/>
    <p:sldId id="269" r:id="rId17"/>
    <p:sldId id="271" r:id="rId18"/>
    <p:sldId id="274" r:id="rId19"/>
    <p:sldId id="281" r:id="rId20"/>
    <p:sldId id="273" r:id="rId21"/>
    <p:sldId id="272" r:id="rId22"/>
    <p:sldId id="275" r:id="rId23"/>
    <p:sldId id="276" r:id="rId24"/>
    <p:sldId id="277" r:id="rId25"/>
    <p:sldId id="278" r:id="rId26"/>
  </p:sldIdLst>
  <p:sldSz cx="18288000" cy="10287000"/>
  <p:notesSz cx="6858000" cy="9144000"/>
  <p:embeddedFontLst>
    <p:embeddedFont>
      <p:font typeface="Canva Sans" panose="020B0604020202020204" charset="0"/>
      <p:regular r:id="rId28"/>
    </p:embeddedFont>
    <p:embeddedFont>
      <p:font typeface="Canva Sans Bold" panose="020B0604020202020204" charset="0"/>
      <p:regular r:id="rId29"/>
    </p:embeddedFont>
    <p:embeddedFont>
      <p:font typeface="Poppins" panose="00000500000000000000" pitchFamily="2" charset="0"/>
      <p:regular r:id="rId30"/>
      <p:bold r:id="rId31"/>
      <p:italic r:id="rId32"/>
      <p:boldItalic r:id="rId33"/>
    </p:embeddedFont>
    <p:embeddedFont>
      <p:font typeface="Poppins Bold" panose="00000800000000000000" charset="0"/>
      <p:regular r:id="rId34"/>
    </p:embeddedFont>
    <p:embeddedFont>
      <p:font typeface="Poppins Medium" panose="00000600000000000000" pitchFamily="2" charset="0"/>
      <p:regular r:id="rId35"/>
      <p: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22" autoAdjust="0"/>
  </p:normalViewPr>
  <p:slideViewPr>
    <p:cSldViewPr>
      <p:cViewPr>
        <p:scale>
          <a:sx n="54" d="100"/>
          <a:sy n="54" d="100"/>
        </p:scale>
        <p:origin x="893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6217F-03E6-4938-A0FB-26E27B922925}" type="datetimeFigureOut">
              <a:rPr lang="en-AU" smtClean="0"/>
              <a:t>26/04/2024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C9ACC-CFCD-42A0-94BA-A98E124214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680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C9ACC-CFCD-42A0-94BA-A98E12421478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731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6.png"/><Relationship Id="rId7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3" name="Freeform 3"/>
          <p:cNvSpPr/>
          <p:nvPr/>
        </p:nvSpPr>
        <p:spPr>
          <a:xfrm>
            <a:off x="11813756" y="0"/>
            <a:ext cx="6474244" cy="10321258"/>
          </a:xfrm>
          <a:custGeom>
            <a:avLst/>
            <a:gdLst/>
            <a:ahLst/>
            <a:cxnLst/>
            <a:rect l="l" t="t" r="r" b="b"/>
            <a:pathLst>
              <a:path w="6474244" h="10321258">
                <a:moveTo>
                  <a:pt x="0" y="0"/>
                </a:moveTo>
                <a:lnTo>
                  <a:pt x="6474244" y="0"/>
                </a:lnTo>
                <a:lnTo>
                  <a:pt x="6474244" y="10321258"/>
                </a:lnTo>
                <a:lnTo>
                  <a:pt x="0" y="10321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4" name="Group 4"/>
          <p:cNvGrpSpPr/>
          <p:nvPr/>
        </p:nvGrpSpPr>
        <p:grpSpPr>
          <a:xfrm>
            <a:off x="2057974" y="1475585"/>
            <a:ext cx="563768" cy="563768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0" y="0"/>
            <a:ext cx="945283" cy="7097955"/>
            <a:chOff x="0" y="0"/>
            <a:chExt cx="248964" cy="186942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48964" cy="1869420"/>
            </a:xfrm>
            <a:custGeom>
              <a:avLst/>
              <a:gdLst/>
              <a:ahLst/>
              <a:cxnLst/>
              <a:rect l="l" t="t" r="r" b="b"/>
              <a:pathLst>
                <a:path w="248964" h="1869420">
                  <a:moveTo>
                    <a:pt x="0" y="0"/>
                  </a:moveTo>
                  <a:lnTo>
                    <a:pt x="248964" y="0"/>
                  </a:lnTo>
                  <a:lnTo>
                    <a:pt x="248964" y="1869420"/>
                  </a:lnTo>
                  <a:lnTo>
                    <a:pt x="0" y="1869420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248964" cy="19265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7097955"/>
            <a:ext cx="945283" cy="3189045"/>
            <a:chOff x="0" y="0"/>
            <a:chExt cx="248964" cy="83991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48964" cy="839913"/>
            </a:xfrm>
            <a:custGeom>
              <a:avLst/>
              <a:gdLst/>
              <a:ahLst/>
              <a:cxnLst/>
              <a:rect l="l" t="t" r="r" b="b"/>
              <a:pathLst>
                <a:path w="248964" h="839913">
                  <a:moveTo>
                    <a:pt x="0" y="0"/>
                  </a:moveTo>
                  <a:lnTo>
                    <a:pt x="248964" y="0"/>
                  </a:lnTo>
                  <a:lnTo>
                    <a:pt x="248964" y="839913"/>
                  </a:lnTo>
                  <a:lnTo>
                    <a:pt x="0" y="839913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248964" cy="8970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5334998" y="8512390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1" y="0"/>
                </a:lnTo>
                <a:lnTo>
                  <a:pt x="919201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14" name="TextBox 14"/>
          <p:cNvSpPr txBox="1"/>
          <p:nvPr/>
        </p:nvSpPr>
        <p:spPr>
          <a:xfrm>
            <a:off x="2057974" y="3370505"/>
            <a:ext cx="11627973" cy="3727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99"/>
              </a:lnSpc>
              <a:spcBef>
                <a:spcPct val="0"/>
              </a:spcBef>
            </a:pPr>
            <a:r>
              <a:rPr lang="en-US" sz="6999" spc="454" dirty="0">
                <a:solidFill>
                  <a:srgbClr val="222222"/>
                </a:solidFill>
                <a:latin typeface="Poppins Medium"/>
              </a:rPr>
              <a:t>Assessing the Impact of Air Pollution on Asthma Prevalence in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057974" y="7150315"/>
            <a:ext cx="11070203" cy="1362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1B9461"/>
                </a:solidFill>
                <a:latin typeface="Poppins Bold"/>
              </a:rPr>
              <a:t>Los Angeles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009001" y="1276141"/>
            <a:ext cx="6213181" cy="1574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63"/>
              </a:lnSpc>
              <a:spcBef>
                <a:spcPct val="0"/>
              </a:spcBef>
            </a:pPr>
            <a:r>
              <a:rPr lang="en-US" sz="4474" spc="290" dirty="0">
                <a:solidFill>
                  <a:srgbClr val="222222"/>
                </a:solidFill>
                <a:latin typeface="Poppins"/>
              </a:rPr>
              <a:t>Dhiraj Pakhrin and Ayush </a:t>
            </a:r>
            <a:r>
              <a:rPr lang="en-US" sz="4474" spc="290" dirty="0" err="1">
                <a:solidFill>
                  <a:srgbClr val="222222"/>
                </a:solidFill>
                <a:latin typeface="Poppins"/>
              </a:rPr>
              <a:t>Uprety</a:t>
            </a:r>
            <a:endParaRPr lang="en-US" sz="4474" spc="290" dirty="0">
              <a:solidFill>
                <a:srgbClr val="222222"/>
              </a:solidFill>
              <a:latin typeface="Poppins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028700" cy="1771441"/>
            <a:chOff x="0" y="0"/>
            <a:chExt cx="270933" cy="46655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0933" cy="466552"/>
            </a:xfrm>
            <a:custGeom>
              <a:avLst/>
              <a:gdLst/>
              <a:ahLst/>
              <a:cxnLst/>
              <a:rect l="l" t="t" r="r" b="b"/>
              <a:pathLst>
                <a:path w="270933" h="466552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8088569"/>
            <a:ext cx="1028700" cy="1169731"/>
            <a:chOff x="0" y="0"/>
            <a:chExt cx="270933" cy="30807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308077"/>
            </a:xfrm>
            <a:custGeom>
              <a:avLst/>
              <a:gdLst/>
              <a:ahLst/>
              <a:cxnLst/>
              <a:rect l="l" t="t" r="r" b="b"/>
              <a:pathLst>
                <a:path w="270933" h="308077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6780649" y="8885345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10" name="TextBox 10"/>
          <p:cNvSpPr txBox="1"/>
          <p:nvPr/>
        </p:nvSpPr>
        <p:spPr>
          <a:xfrm>
            <a:off x="1723107" y="2757388"/>
            <a:ext cx="11950297" cy="6305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10"/>
              </a:lnSpc>
            </a:pPr>
            <a:r>
              <a:rPr lang="en-US" sz="2884" spc="187">
                <a:solidFill>
                  <a:srgbClr val="222222"/>
                </a:solidFill>
                <a:latin typeface="Poppins"/>
              </a:rPr>
              <a:t>•Missing values are handled by dropping the rows.</a:t>
            </a:r>
          </a:p>
          <a:p>
            <a:pPr>
              <a:lnSpc>
                <a:spcPts val="7210"/>
              </a:lnSpc>
            </a:pPr>
            <a:r>
              <a:rPr lang="en-US" sz="2884" spc="187">
                <a:solidFill>
                  <a:srgbClr val="222222"/>
                </a:solidFill>
                <a:latin typeface="Poppins"/>
              </a:rPr>
              <a:t>•Duplicate data are dropped.</a:t>
            </a:r>
          </a:p>
          <a:p>
            <a:pPr>
              <a:lnSpc>
                <a:spcPts val="7210"/>
              </a:lnSpc>
            </a:pPr>
            <a:r>
              <a:rPr lang="en-US" sz="2884" spc="187">
                <a:solidFill>
                  <a:srgbClr val="222222"/>
                </a:solidFill>
                <a:latin typeface="Poppins"/>
              </a:rPr>
              <a:t>•Unnecessary columns are removed</a:t>
            </a:r>
          </a:p>
          <a:p>
            <a:pPr>
              <a:lnSpc>
                <a:spcPts val="7210"/>
              </a:lnSpc>
            </a:pPr>
            <a:r>
              <a:rPr lang="en-US" sz="2884" spc="187">
                <a:solidFill>
                  <a:srgbClr val="222222"/>
                </a:solidFill>
                <a:latin typeface="Poppins"/>
              </a:rPr>
              <a:t>•Renaming the columns to maintain clarity of data.</a:t>
            </a:r>
          </a:p>
          <a:p>
            <a:pPr>
              <a:lnSpc>
                <a:spcPts val="7210"/>
              </a:lnSpc>
            </a:pPr>
            <a:r>
              <a:rPr lang="en-US" sz="2884" spc="187">
                <a:solidFill>
                  <a:srgbClr val="222222"/>
                </a:solidFill>
                <a:latin typeface="Poppins"/>
              </a:rPr>
              <a:t>•Transforming the data into a suitable datatype.</a:t>
            </a:r>
          </a:p>
          <a:p>
            <a:pPr>
              <a:lnSpc>
                <a:spcPts val="7210"/>
              </a:lnSpc>
            </a:pPr>
            <a:r>
              <a:rPr lang="en-US" sz="2884" spc="187">
                <a:solidFill>
                  <a:srgbClr val="222222"/>
                </a:solidFill>
                <a:latin typeface="Poppins"/>
              </a:rPr>
              <a:t>•Cleaned data are saved in the data frame.</a:t>
            </a:r>
          </a:p>
          <a:p>
            <a:pPr>
              <a:lnSpc>
                <a:spcPts val="7210"/>
              </a:lnSpc>
            </a:pPr>
            <a:endParaRPr lang="en-US" sz="2884" spc="187">
              <a:solidFill>
                <a:srgbClr val="222222"/>
              </a:solidFill>
              <a:latin typeface="Poppins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0" y="9258300"/>
            <a:ext cx="1028700" cy="1028700"/>
            <a:chOff x="0" y="0"/>
            <a:chExt cx="270933" cy="2709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AutoShape 14"/>
          <p:cNvSpPr/>
          <p:nvPr/>
        </p:nvSpPr>
        <p:spPr>
          <a:xfrm>
            <a:off x="1723107" y="9277350"/>
            <a:ext cx="14479624" cy="0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15" name="AutoShape 15"/>
          <p:cNvSpPr/>
          <p:nvPr/>
        </p:nvSpPr>
        <p:spPr>
          <a:xfrm flipH="1">
            <a:off x="17240250" y="3024088"/>
            <a:ext cx="0" cy="5293724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16" name="Freeform 16"/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17" name="Group 17"/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>
            <a:off x="1723107" y="2460438"/>
            <a:ext cx="903745" cy="0"/>
          </a:xfrm>
          <a:prstGeom prst="line">
            <a:avLst/>
          </a:prstGeom>
          <a:ln w="238125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21" name="TextBox 21"/>
          <p:cNvSpPr txBox="1"/>
          <p:nvPr/>
        </p:nvSpPr>
        <p:spPr>
          <a:xfrm>
            <a:off x="1723107" y="900442"/>
            <a:ext cx="6634902" cy="105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193"/>
              </a:lnSpc>
              <a:spcBef>
                <a:spcPct val="0"/>
              </a:spcBef>
            </a:pPr>
            <a:r>
              <a:rPr lang="en-US" sz="5852" spc="380">
                <a:solidFill>
                  <a:srgbClr val="1B9461"/>
                </a:solidFill>
                <a:latin typeface="Poppins Bold"/>
              </a:rPr>
              <a:t>Data Cleaning</a:t>
            </a: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26">
            <a:extLst>
              <a:ext uri="{FF2B5EF4-FFF2-40B4-BE49-F238E27FC236}">
                <a16:creationId xmlns:a16="http://schemas.microsoft.com/office/drawing/2014/main" id="{B9AE10C9-B5CB-3C77-E03B-E274D1C1F28C}"/>
              </a:ext>
            </a:extLst>
          </p:cNvPr>
          <p:cNvGrpSpPr/>
          <p:nvPr/>
        </p:nvGrpSpPr>
        <p:grpSpPr>
          <a:xfrm>
            <a:off x="6899258" y="3547171"/>
            <a:ext cx="4968078" cy="4662718"/>
            <a:chOff x="0" y="0"/>
            <a:chExt cx="1134533" cy="1108980"/>
          </a:xfrm>
        </p:grpSpPr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E24852F-2819-2BC3-5C28-97DA23AB5DE1}"/>
                </a:ext>
              </a:extLst>
            </p:cNvPr>
            <p:cNvSpPr/>
            <p:nvPr/>
          </p:nvSpPr>
          <p:spPr>
            <a:xfrm>
              <a:off x="0" y="0"/>
              <a:ext cx="1134533" cy="1108980"/>
            </a:xfrm>
            <a:custGeom>
              <a:avLst/>
              <a:gdLst/>
              <a:ahLst/>
              <a:cxnLst/>
              <a:rect l="l" t="t" r="r" b="b"/>
              <a:pathLst>
                <a:path w="1134533" h="1108980">
                  <a:moveTo>
                    <a:pt x="0" y="0"/>
                  </a:moveTo>
                  <a:lnTo>
                    <a:pt x="1134533" y="0"/>
                  </a:lnTo>
                  <a:lnTo>
                    <a:pt x="1134533" y="1108980"/>
                  </a:lnTo>
                  <a:lnTo>
                    <a:pt x="0" y="1108980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41" name="TextBox 28">
              <a:extLst>
                <a:ext uri="{FF2B5EF4-FFF2-40B4-BE49-F238E27FC236}">
                  <a16:creationId xmlns:a16="http://schemas.microsoft.com/office/drawing/2014/main" id="{B8093213-1810-1734-4DD4-F2A3CB694BBC}"/>
                </a:ext>
              </a:extLst>
            </p:cNvPr>
            <p:cNvSpPr txBox="1"/>
            <p:nvPr/>
          </p:nvSpPr>
          <p:spPr>
            <a:xfrm>
              <a:off x="0" y="-57150"/>
              <a:ext cx="1134533" cy="1166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028700" cy="1771441"/>
            <a:chOff x="0" y="0"/>
            <a:chExt cx="270933" cy="46655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0933" cy="466552"/>
            </a:xfrm>
            <a:custGeom>
              <a:avLst/>
              <a:gdLst/>
              <a:ahLst/>
              <a:cxnLst/>
              <a:rect l="l" t="t" r="r" b="b"/>
              <a:pathLst>
                <a:path w="270933" h="466552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8088569"/>
            <a:ext cx="1028700" cy="1169731"/>
            <a:chOff x="0" y="0"/>
            <a:chExt cx="270933" cy="30807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308077"/>
            </a:xfrm>
            <a:custGeom>
              <a:avLst/>
              <a:gdLst/>
              <a:ahLst/>
              <a:cxnLst/>
              <a:rect l="l" t="t" r="r" b="b"/>
              <a:pathLst>
                <a:path w="270933" h="308077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6780649" y="8885345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10" name="Group 10"/>
          <p:cNvGrpSpPr/>
          <p:nvPr/>
        </p:nvGrpSpPr>
        <p:grpSpPr>
          <a:xfrm>
            <a:off x="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>
            <a:off x="1723107" y="9277350"/>
            <a:ext cx="14479624" cy="0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14" name="AutoShape 14"/>
          <p:cNvSpPr/>
          <p:nvPr/>
        </p:nvSpPr>
        <p:spPr>
          <a:xfrm flipH="1">
            <a:off x="17240250" y="3024088"/>
            <a:ext cx="0" cy="5293724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15" name="Freeform 15"/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16" name="Group 16"/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AutoShape 19"/>
          <p:cNvSpPr/>
          <p:nvPr/>
        </p:nvSpPr>
        <p:spPr>
          <a:xfrm>
            <a:off x="1723107" y="2460438"/>
            <a:ext cx="903745" cy="0"/>
          </a:xfrm>
          <a:prstGeom prst="line">
            <a:avLst/>
          </a:prstGeom>
          <a:ln w="238125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grpSp>
        <p:nvGrpSpPr>
          <p:cNvPr id="20" name="Group 20"/>
          <p:cNvGrpSpPr/>
          <p:nvPr/>
        </p:nvGrpSpPr>
        <p:grpSpPr>
          <a:xfrm>
            <a:off x="1723107" y="3635735"/>
            <a:ext cx="4566330" cy="4566330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7"/>
              <a:stretch>
                <a:fillRect l="-55263" r="-55263"/>
              </a:stretch>
            </a:blipFill>
            <a:ln w="1905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6832260" y="3635735"/>
            <a:ext cx="4566330" cy="4566330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8"/>
              <a:stretch>
                <a:fillRect l="-24906" r="-24906"/>
              </a:stretch>
            </a:blipFill>
            <a:ln w="1905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1960464" y="3635735"/>
            <a:ext cx="4566330" cy="4566330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9"/>
              <a:stretch>
                <a:fillRect l="-37096" r="-12997"/>
              </a:stretch>
            </a:blipFill>
            <a:ln w="1905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630233" y="3529580"/>
            <a:ext cx="4968078" cy="4662718"/>
            <a:chOff x="0" y="0"/>
            <a:chExt cx="1134533" cy="110898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134533" cy="1108980"/>
            </a:xfrm>
            <a:custGeom>
              <a:avLst/>
              <a:gdLst/>
              <a:ahLst/>
              <a:cxnLst/>
              <a:rect l="l" t="t" r="r" b="b"/>
              <a:pathLst>
                <a:path w="1134533" h="1108980">
                  <a:moveTo>
                    <a:pt x="0" y="0"/>
                  </a:moveTo>
                  <a:lnTo>
                    <a:pt x="1134533" y="0"/>
                  </a:lnTo>
                  <a:lnTo>
                    <a:pt x="1134533" y="1108980"/>
                  </a:lnTo>
                  <a:lnTo>
                    <a:pt x="0" y="1108980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1134533" cy="1166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1723107" y="900442"/>
            <a:ext cx="8143355" cy="105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193"/>
              </a:lnSpc>
              <a:spcBef>
                <a:spcPct val="0"/>
              </a:spcBef>
            </a:pPr>
            <a:r>
              <a:rPr lang="en-US" sz="5852" spc="380">
                <a:solidFill>
                  <a:srgbClr val="1B9461"/>
                </a:solidFill>
                <a:latin typeface="Poppins Bold"/>
              </a:rPr>
              <a:t>Data Exploration 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6824890" y="3539346"/>
            <a:ext cx="4723898" cy="4887527"/>
            <a:chOff x="0" y="0"/>
            <a:chExt cx="1124935" cy="1090262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124935" cy="1090262"/>
            </a:xfrm>
            <a:custGeom>
              <a:avLst/>
              <a:gdLst/>
              <a:ahLst/>
              <a:cxnLst/>
              <a:rect l="l" t="t" r="r" b="b"/>
              <a:pathLst>
                <a:path w="1124935" h="1090262">
                  <a:moveTo>
                    <a:pt x="0" y="0"/>
                  </a:moveTo>
                  <a:lnTo>
                    <a:pt x="1124935" y="0"/>
                  </a:lnTo>
                  <a:lnTo>
                    <a:pt x="1124935" y="1090262"/>
                  </a:lnTo>
                  <a:lnTo>
                    <a:pt x="0" y="1090262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57150"/>
              <a:ext cx="1124935" cy="11474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1775366" y="3547171"/>
            <a:ext cx="4882399" cy="4770631"/>
            <a:chOff x="0" y="0"/>
            <a:chExt cx="1129516" cy="1090262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129516" cy="1090262"/>
            </a:xfrm>
            <a:custGeom>
              <a:avLst/>
              <a:gdLst/>
              <a:ahLst/>
              <a:cxnLst/>
              <a:rect l="l" t="t" r="r" b="b"/>
              <a:pathLst>
                <a:path w="1129516" h="1090262">
                  <a:moveTo>
                    <a:pt x="0" y="0"/>
                  </a:moveTo>
                  <a:lnTo>
                    <a:pt x="1129516" y="0"/>
                  </a:lnTo>
                  <a:lnTo>
                    <a:pt x="1129516" y="1090262"/>
                  </a:lnTo>
                  <a:lnTo>
                    <a:pt x="0" y="1090262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-57150"/>
              <a:ext cx="1129516" cy="11474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2368069" y="4017939"/>
            <a:ext cx="3436241" cy="2631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 Bold"/>
              </a:rPr>
              <a:t>Statistical Analysis</a:t>
            </a:r>
            <a:r>
              <a:rPr lang="en-US" sz="3399" dirty="0">
                <a:solidFill>
                  <a:srgbClr val="FFFFFF"/>
                </a:solidFill>
                <a:latin typeface="Canva Sans"/>
              </a:rPr>
              <a:t> </a:t>
            </a:r>
          </a:p>
          <a:p>
            <a:pPr algn="ctr">
              <a:lnSpc>
                <a:spcPts val="4759"/>
              </a:lnSpc>
            </a:pPr>
            <a:endParaRPr lang="en-US" sz="3399" dirty="0">
              <a:solidFill>
                <a:srgbClr val="FFFFFF"/>
              </a:solidFill>
              <a:latin typeface="Canva Sans"/>
            </a:endParaRPr>
          </a:p>
          <a:p>
            <a:pPr algn="ctr">
              <a:lnSpc>
                <a:spcPts val="3360"/>
              </a:lnSpc>
            </a:pPr>
            <a:r>
              <a:rPr lang="en-US" sz="2400" dirty="0">
                <a:solidFill>
                  <a:srgbClr val="FFFFFF"/>
                </a:solidFill>
                <a:latin typeface="Canva Sans"/>
              </a:rPr>
              <a:t> understand the characteristics of data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7416355" y="4008414"/>
            <a:ext cx="3436241" cy="3469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 Bold"/>
              </a:rPr>
              <a:t>Correlation Analysis</a:t>
            </a:r>
            <a:r>
              <a:rPr lang="en-US" sz="3399" dirty="0">
                <a:solidFill>
                  <a:srgbClr val="FFFFFF"/>
                </a:solidFill>
                <a:latin typeface="Canva Sans"/>
              </a:rPr>
              <a:t> </a:t>
            </a:r>
          </a:p>
          <a:p>
            <a:pPr algn="ctr">
              <a:lnSpc>
                <a:spcPts val="4759"/>
              </a:lnSpc>
            </a:pPr>
            <a:endParaRPr lang="en-US" sz="3399" dirty="0">
              <a:solidFill>
                <a:srgbClr val="FFFFFF"/>
              </a:solidFill>
              <a:latin typeface="Canva Sans"/>
            </a:endParaRPr>
          </a:p>
          <a:p>
            <a:pPr algn="ctr">
              <a:lnSpc>
                <a:spcPts val="3360"/>
              </a:lnSpc>
            </a:pPr>
            <a:r>
              <a:rPr lang="en-US" sz="2400" dirty="0">
                <a:solidFill>
                  <a:srgbClr val="FFFFFF"/>
                </a:solidFill>
                <a:latin typeface="Canva Sans"/>
              </a:rPr>
              <a:t> identify any statistically significant relationships between the studied variables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2596537" y="4094139"/>
            <a:ext cx="3436241" cy="3469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 Bold"/>
              </a:rPr>
              <a:t>Visual Data Exploration </a:t>
            </a:r>
          </a:p>
          <a:p>
            <a:pPr algn="ctr">
              <a:lnSpc>
                <a:spcPts val="4759"/>
              </a:lnSpc>
            </a:pPr>
            <a:endParaRPr lang="en-US" sz="3399" dirty="0">
              <a:solidFill>
                <a:srgbClr val="FFFFFF"/>
              </a:solidFill>
              <a:latin typeface="Canva Sans Bold"/>
            </a:endParaRPr>
          </a:p>
          <a:p>
            <a:pPr algn="ctr">
              <a:lnSpc>
                <a:spcPts val="3360"/>
              </a:lnSpc>
            </a:pPr>
            <a:r>
              <a:rPr lang="en-US" sz="2400" dirty="0">
                <a:solidFill>
                  <a:srgbClr val="FFFFFF"/>
                </a:solidFill>
                <a:latin typeface="Canva Sans"/>
              </a:rPr>
              <a:t> visualize the frequency distribution of AQI value and track the trends overtime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028700" cy="1771441"/>
            <a:chOff x="0" y="0"/>
            <a:chExt cx="270933" cy="46655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0933" cy="466552"/>
            </a:xfrm>
            <a:custGeom>
              <a:avLst/>
              <a:gdLst/>
              <a:ahLst/>
              <a:cxnLst/>
              <a:rect l="l" t="t" r="r" b="b"/>
              <a:pathLst>
                <a:path w="270933" h="466552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8088569"/>
            <a:ext cx="1028700" cy="1169731"/>
            <a:chOff x="0" y="0"/>
            <a:chExt cx="270933" cy="30807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308077"/>
            </a:xfrm>
            <a:custGeom>
              <a:avLst/>
              <a:gdLst/>
              <a:ahLst/>
              <a:cxnLst/>
              <a:rect l="l" t="t" r="r" b="b"/>
              <a:pathLst>
                <a:path w="270933" h="308077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6780649" y="8885345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10" name="TextBox 10"/>
          <p:cNvSpPr txBox="1"/>
          <p:nvPr/>
        </p:nvSpPr>
        <p:spPr>
          <a:xfrm>
            <a:off x="1723107" y="3062188"/>
            <a:ext cx="11950297" cy="5051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2673" lvl="1" indent="-311336">
              <a:lnSpc>
                <a:spcPts val="4037"/>
              </a:lnSpc>
              <a:buFont typeface="Arial"/>
              <a:buChar char="•"/>
            </a:pPr>
            <a:r>
              <a:rPr lang="en-US" sz="2884" spc="187" dirty="0">
                <a:solidFill>
                  <a:srgbClr val="222222"/>
                </a:solidFill>
                <a:latin typeface="Poppins"/>
              </a:rPr>
              <a:t>Bar-graph</a:t>
            </a:r>
          </a:p>
          <a:p>
            <a:pPr>
              <a:lnSpc>
                <a:spcPts val="4037"/>
              </a:lnSpc>
            </a:pPr>
            <a:endParaRPr lang="en-US" sz="2884" spc="187" dirty="0">
              <a:solidFill>
                <a:srgbClr val="222222"/>
              </a:solidFill>
              <a:latin typeface="Poppins"/>
            </a:endParaRPr>
          </a:p>
          <a:p>
            <a:pPr marL="622673" lvl="1" indent="-311336">
              <a:lnSpc>
                <a:spcPts val="4037"/>
              </a:lnSpc>
              <a:buFont typeface="Arial"/>
              <a:buChar char="•"/>
            </a:pPr>
            <a:r>
              <a:rPr lang="en-US" sz="2884" spc="187" dirty="0">
                <a:solidFill>
                  <a:srgbClr val="222222"/>
                </a:solidFill>
                <a:latin typeface="Poppins"/>
              </a:rPr>
              <a:t>Histogram</a:t>
            </a:r>
          </a:p>
          <a:p>
            <a:pPr>
              <a:lnSpc>
                <a:spcPts val="4037"/>
              </a:lnSpc>
            </a:pPr>
            <a:endParaRPr lang="en-US" sz="2884" spc="187" dirty="0">
              <a:solidFill>
                <a:srgbClr val="222222"/>
              </a:solidFill>
              <a:latin typeface="Poppins"/>
            </a:endParaRPr>
          </a:p>
          <a:p>
            <a:pPr marL="622673" lvl="1" indent="-311336">
              <a:lnSpc>
                <a:spcPts val="4037"/>
              </a:lnSpc>
              <a:buFont typeface="Arial"/>
              <a:buChar char="•"/>
            </a:pPr>
            <a:r>
              <a:rPr lang="en-US" sz="2884" spc="187" dirty="0">
                <a:solidFill>
                  <a:srgbClr val="222222"/>
                </a:solidFill>
                <a:latin typeface="Poppins"/>
              </a:rPr>
              <a:t>Time Series</a:t>
            </a:r>
          </a:p>
          <a:p>
            <a:pPr>
              <a:lnSpc>
                <a:spcPts val="4037"/>
              </a:lnSpc>
            </a:pPr>
            <a:endParaRPr lang="en-US" sz="2884" spc="187" dirty="0">
              <a:solidFill>
                <a:srgbClr val="222222"/>
              </a:solidFill>
              <a:latin typeface="Poppins"/>
            </a:endParaRPr>
          </a:p>
          <a:p>
            <a:pPr marL="622673" lvl="1" indent="-311336">
              <a:lnSpc>
                <a:spcPts val="4037"/>
              </a:lnSpc>
              <a:buFont typeface="Arial"/>
              <a:buChar char="•"/>
            </a:pPr>
            <a:r>
              <a:rPr lang="en-US" sz="2884" spc="187" dirty="0">
                <a:solidFill>
                  <a:srgbClr val="222222"/>
                </a:solidFill>
                <a:latin typeface="Poppins"/>
              </a:rPr>
              <a:t>Scatter Plot</a:t>
            </a:r>
          </a:p>
          <a:p>
            <a:pPr>
              <a:lnSpc>
                <a:spcPts val="4037"/>
              </a:lnSpc>
            </a:pPr>
            <a:endParaRPr lang="en-US" sz="2884" spc="187" dirty="0">
              <a:solidFill>
                <a:srgbClr val="222222"/>
              </a:solidFill>
              <a:latin typeface="Poppins"/>
            </a:endParaRPr>
          </a:p>
          <a:p>
            <a:pPr marL="622673" lvl="1" indent="-311336">
              <a:lnSpc>
                <a:spcPts val="4037"/>
              </a:lnSpc>
              <a:buFont typeface="Arial"/>
              <a:buChar char="•"/>
            </a:pPr>
            <a:r>
              <a:rPr lang="en-US" sz="2884" spc="187" dirty="0">
                <a:solidFill>
                  <a:srgbClr val="222222"/>
                </a:solidFill>
                <a:latin typeface="Poppins"/>
              </a:rPr>
              <a:t>Heatmap</a:t>
            </a:r>
          </a:p>
          <a:p>
            <a:pPr>
              <a:lnSpc>
                <a:spcPts val="4037"/>
              </a:lnSpc>
            </a:pPr>
            <a:endParaRPr lang="en-US" sz="2884" spc="187" dirty="0">
              <a:solidFill>
                <a:srgbClr val="222222"/>
              </a:solidFill>
              <a:latin typeface="Poppins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0" y="9258300"/>
            <a:ext cx="1028700" cy="1028700"/>
            <a:chOff x="0" y="0"/>
            <a:chExt cx="270933" cy="2709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AutoShape 14"/>
          <p:cNvSpPr/>
          <p:nvPr/>
        </p:nvSpPr>
        <p:spPr>
          <a:xfrm>
            <a:off x="1723107" y="9277350"/>
            <a:ext cx="14479624" cy="0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15" name="AutoShape 15"/>
          <p:cNvSpPr/>
          <p:nvPr/>
        </p:nvSpPr>
        <p:spPr>
          <a:xfrm flipH="1">
            <a:off x="17240250" y="3024088"/>
            <a:ext cx="0" cy="5293724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16" name="Freeform 16"/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17" name="Group 17"/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>
            <a:off x="1723107" y="2460438"/>
            <a:ext cx="903745" cy="0"/>
          </a:xfrm>
          <a:prstGeom prst="line">
            <a:avLst/>
          </a:prstGeom>
          <a:ln w="238125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21" name="TextBox 21"/>
          <p:cNvSpPr txBox="1"/>
          <p:nvPr/>
        </p:nvSpPr>
        <p:spPr>
          <a:xfrm>
            <a:off x="1723107" y="919492"/>
            <a:ext cx="16564893" cy="89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33"/>
              </a:lnSpc>
              <a:spcBef>
                <a:spcPct val="0"/>
              </a:spcBef>
            </a:pPr>
            <a:r>
              <a:rPr lang="en-US" sz="4952" spc="321">
                <a:solidFill>
                  <a:srgbClr val="1B9461"/>
                </a:solidFill>
                <a:latin typeface="Poppins Bold"/>
              </a:rPr>
              <a:t>Data Visualization and Presentation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2D20795-400D-69B2-DC93-3E90A277440F}"/>
              </a:ext>
            </a:extLst>
          </p:cNvPr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B52CC082-E98C-5562-317E-5CBEE55EFD55}"/>
              </a:ext>
            </a:extLst>
          </p:cNvPr>
          <p:cNvGrpSpPr/>
          <p:nvPr/>
        </p:nvGrpSpPr>
        <p:grpSpPr>
          <a:xfrm>
            <a:off x="0" y="0"/>
            <a:ext cx="1028700" cy="1771441"/>
            <a:chOff x="0" y="0"/>
            <a:chExt cx="270933" cy="466552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C7011A86-A9C4-C027-5081-626F70EF36ED}"/>
                </a:ext>
              </a:extLst>
            </p:cNvPr>
            <p:cNvSpPr/>
            <p:nvPr/>
          </p:nvSpPr>
          <p:spPr>
            <a:xfrm>
              <a:off x="0" y="0"/>
              <a:ext cx="270933" cy="466552"/>
            </a:xfrm>
            <a:custGeom>
              <a:avLst/>
              <a:gdLst/>
              <a:ahLst/>
              <a:cxnLst/>
              <a:rect l="l" t="t" r="r" b="b"/>
              <a:pathLst>
                <a:path w="270933" h="466552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1399BA9A-8D85-2FA1-F581-7B9A9E85996F}"/>
                </a:ext>
              </a:extLst>
            </p:cNvPr>
            <p:cNvSpPr txBox="1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E55C293C-B0F3-CD96-5C46-6A4CAFAE92D1}"/>
              </a:ext>
            </a:extLst>
          </p:cNvPr>
          <p:cNvGrpSpPr/>
          <p:nvPr/>
        </p:nvGrpSpPr>
        <p:grpSpPr>
          <a:xfrm>
            <a:off x="0" y="8088569"/>
            <a:ext cx="1028700" cy="1169731"/>
            <a:chOff x="0" y="0"/>
            <a:chExt cx="270933" cy="308077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AD3B08F-B6C4-292B-90C8-16A8D4CAC0CD}"/>
                </a:ext>
              </a:extLst>
            </p:cNvPr>
            <p:cNvSpPr/>
            <p:nvPr/>
          </p:nvSpPr>
          <p:spPr>
            <a:xfrm>
              <a:off x="0" y="0"/>
              <a:ext cx="270933" cy="308077"/>
            </a:xfrm>
            <a:custGeom>
              <a:avLst/>
              <a:gdLst/>
              <a:ahLst/>
              <a:cxnLst/>
              <a:rect l="l" t="t" r="r" b="b"/>
              <a:pathLst>
                <a:path w="270933" h="308077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D1E898E3-6C37-2865-669A-2A43755E34C3}"/>
                </a:ext>
              </a:extLst>
            </p:cNvPr>
            <p:cNvSpPr txBox="1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32FF35EF-080F-C381-B67B-987AE110ABF3}"/>
              </a:ext>
            </a:extLst>
          </p:cNvPr>
          <p:cNvSpPr/>
          <p:nvPr/>
        </p:nvSpPr>
        <p:spPr>
          <a:xfrm>
            <a:off x="16780649" y="8885345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6E460952-F12F-DD06-5163-9F55A18606FA}"/>
              </a:ext>
            </a:extLst>
          </p:cNvPr>
          <p:cNvGrpSpPr/>
          <p:nvPr/>
        </p:nvGrpSpPr>
        <p:grpSpPr>
          <a:xfrm>
            <a:off x="0" y="9258300"/>
            <a:ext cx="1028700" cy="1028700"/>
            <a:chOff x="0" y="0"/>
            <a:chExt cx="270933" cy="270933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DCEFA74F-F8C1-2934-A51E-B05E57BDECB9}"/>
                </a:ext>
              </a:extLst>
            </p:cNvPr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8C0903B7-FF3B-BD0E-B5FF-1B65757F1761}"/>
                </a:ext>
              </a:extLst>
            </p:cNvPr>
            <p:cNvSpPr txBox="1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AutoShape 13">
            <a:extLst>
              <a:ext uri="{FF2B5EF4-FFF2-40B4-BE49-F238E27FC236}">
                <a16:creationId xmlns:a16="http://schemas.microsoft.com/office/drawing/2014/main" id="{601E3EBA-94A4-254F-29AF-FC6871CBFB4D}"/>
              </a:ext>
            </a:extLst>
          </p:cNvPr>
          <p:cNvSpPr/>
          <p:nvPr/>
        </p:nvSpPr>
        <p:spPr>
          <a:xfrm flipH="1">
            <a:off x="17240250" y="3024088"/>
            <a:ext cx="0" cy="5293724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1BEF4DD2-8D5D-9AD3-7F32-E11EB1E81763}"/>
              </a:ext>
            </a:extLst>
          </p:cNvPr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15" name="Group 15">
            <a:extLst>
              <a:ext uri="{FF2B5EF4-FFF2-40B4-BE49-F238E27FC236}">
                <a16:creationId xmlns:a16="http://schemas.microsoft.com/office/drawing/2014/main" id="{E4B797B7-33F1-D335-9FB3-F116B55A2094}"/>
              </a:ext>
            </a:extLst>
          </p:cNvPr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C7BB64F-2C05-329B-A8D2-D415CC82583F}"/>
                </a:ext>
              </a:extLst>
            </p:cNvPr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EDB105F6-F809-EA80-F382-CD75682BB76B}"/>
                </a:ext>
              </a:extLst>
            </p:cNvPr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AutoShape 18">
            <a:extLst>
              <a:ext uri="{FF2B5EF4-FFF2-40B4-BE49-F238E27FC236}">
                <a16:creationId xmlns:a16="http://schemas.microsoft.com/office/drawing/2014/main" id="{0D1906C3-C534-E565-8027-034401400844}"/>
              </a:ext>
            </a:extLst>
          </p:cNvPr>
          <p:cNvSpPr/>
          <p:nvPr/>
        </p:nvSpPr>
        <p:spPr>
          <a:xfrm>
            <a:off x="1723107" y="2460438"/>
            <a:ext cx="903745" cy="0"/>
          </a:xfrm>
          <a:prstGeom prst="line">
            <a:avLst/>
          </a:prstGeom>
          <a:ln w="238125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01E72CFD-634B-1AE3-6DF6-2013A40101EA}"/>
              </a:ext>
            </a:extLst>
          </p:cNvPr>
          <p:cNvSpPr txBox="1"/>
          <p:nvPr/>
        </p:nvSpPr>
        <p:spPr>
          <a:xfrm>
            <a:off x="1723107" y="900442"/>
            <a:ext cx="6634902" cy="99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193"/>
              </a:lnSpc>
              <a:spcBef>
                <a:spcPct val="0"/>
              </a:spcBef>
            </a:pPr>
            <a:r>
              <a:rPr lang="en-US" sz="5852" spc="380" dirty="0">
                <a:solidFill>
                  <a:srgbClr val="1B9461"/>
                </a:solidFill>
                <a:latin typeface="Poppins Bold"/>
              </a:rPr>
              <a:t>Bar Graph</a:t>
            </a: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5ED69B1-5588-2C37-D339-3B22EBDADA81}"/>
              </a:ext>
            </a:extLst>
          </p:cNvPr>
          <p:cNvSpPr/>
          <p:nvPr/>
        </p:nvSpPr>
        <p:spPr>
          <a:xfrm>
            <a:off x="1584295" y="2891851"/>
            <a:ext cx="13547427" cy="6434493"/>
          </a:xfrm>
          <a:custGeom>
            <a:avLst/>
            <a:gdLst/>
            <a:ahLst/>
            <a:cxnLst/>
            <a:rect l="l" t="t" r="r" b="b"/>
            <a:pathLst>
              <a:path w="13547427" h="6434493">
                <a:moveTo>
                  <a:pt x="0" y="0"/>
                </a:moveTo>
                <a:lnTo>
                  <a:pt x="13547427" y="0"/>
                </a:lnTo>
                <a:lnTo>
                  <a:pt x="13547427" y="6434493"/>
                </a:lnTo>
                <a:lnTo>
                  <a:pt x="0" y="643449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7167" r="-812" b="-2564"/>
            </a:stretch>
          </a:blipFill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172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FD79867-64FE-7A26-11FA-2890FFFFD0E8}"/>
              </a:ext>
            </a:extLst>
          </p:cNvPr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10DEC42E-8094-5832-5D8D-1A7FE92E5A0C}"/>
              </a:ext>
            </a:extLst>
          </p:cNvPr>
          <p:cNvGrpSpPr/>
          <p:nvPr/>
        </p:nvGrpSpPr>
        <p:grpSpPr>
          <a:xfrm>
            <a:off x="0" y="0"/>
            <a:ext cx="1028700" cy="1771441"/>
            <a:chOff x="0" y="0"/>
            <a:chExt cx="270933" cy="466552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D26BBA7A-3503-6C5D-A2D9-DC5614EF1DDD}"/>
                </a:ext>
              </a:extLst>
            </p:cNvPr>
            <p:cNvSpPr/>
            <p:nvPr/>
          </p:nvSpPr>
          <p:spPr>
            <a:xfrm>
              <a:off x="0" y="0"/>
              <a:ext cx="270933" cy="466552"/>
            </a:xfrm>
            <a:custGeom>
              <a:avLst/>
              <a:gdLst/>
              <a:ahLst/>
              <a:cxnLst/>
              <a:rect l="l" t="t" r="r" b="b"/>
              <a:pathLst>
                <a:path w="270933" h="466552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02736B44-3895-E073-45D6-C0BBD88243CA}"/>
                </a:ext>
              </a:extLst>
            </p:cNvPr>
            <p:cNvSpPr txBox="1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70071DA6-A4E3-5882-2BDD-366ECF1DAD0E}"/>
              </a:ext>
            </a:extLst>
          </p:cNvPr>
          <p:cNvGrpSpPr/>
          <p:nvPr/>
        </p:nvGrpSpPr>
        <p:grpSpPr>
          <a:xfrm>
            <a:off x="0" y="8088569"/>
            <a:ext cx="1028700" cy="1169731"/>
            <a:chOff x="0" y="0"/>
            <a:chExt cx="270933" cy="308077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04B74CE3-B2A9-256D-00E3-EE6DEE8DB2A9}"/>
                </a:ext>
              </a:extLst>
            </p:cNvPr>
            <p:cNvSpPr/>
            <p:nvPr/>
          </p:nvSpPr>
          <p:spPr>
            <a:xfrm>
              <a:off x="0" y="0"/>
              <a:ext cx="270933" cy="308077"/>
            </a:xfrm>
            <a:custGeom>
              <a:avLst/>
              <a:gdLst/>
              <a:ahLst/>
              <a:cxnLst/>
              <a:rect l="l" t="t" r="r" b="b"/>
              <a:pathLst>
                <a:path w="270933" h="308077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FCB29F68-1BD3-2EF3-3163-7F5FF808AD10}"/>
                </a:ext>
              </a:extLst>
            </p:cNvPr>
            <p:cNvSpPr txBox="1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B6D8FB5B-0F91-75A1-8C27-7405BD4DB7F3}"/>
              </a:ext>
            </a:extLst>
          </p:cNvPr>
          <p:cNvSpPr/>
          <p:nvPr/>
        </p:nvSpPr>
        <p:spPr>
          <a:xfrm>
            <a:off x="16780649" y="8885345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C2ABE29C-5D23-7F04-D796-D7BACB357FFB}"/>
              </a:ext>
            </a:extLst>
          </p:cNvPr>
          <p:cNvGrpSpPr/>
          <p:nvPr/>
        </p:nvGrpSpPr>
        <p:grpSpPr>
          <a:xfrm>
            <a:off x="0" y="9258300"/>
            <a:ext cx="1028700" cy="1028700"/>
            <a:chOff x="0" y="0"/>
            <a:chExt cx="270933" cy="270933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D5B10B3-A14F-0B30-786B-25EBDF689F7D}"/>
                </a:ext>
              </a:extLst>
            </p:cNvPr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41DAF697-7D22-95BA-F8A0-445AAA596B57}"/>
                </a:ext>
              </a:extLst>
            </p:cNvPr>
            <p:cNvSpPr txBox="1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AutoShape 13">
            <a:extLst>
              <a:ext uri="{FF2B5EF4-FFF2-40B4-BE49-F238E27FC236}">
                <a16:creationId xmlns:a16="http://schemas.microsoft.com/office/drawing/2014/main" id="{97032086-D06D-4FCB-EBD4-1D1AD77DF290}"/>
              </a:ext>
            </a:extLst>
          </p:cNvPr>
          <p:cNvSpPr/>
          <p:nvPr/>
        </p:nvSpPr>
        <p:spPr>
          <a:xfrm flipH="1">
            <a:off x="17240250" y="3024088"/>
            <a:ext cx="0" cy="5293724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45407695-0D0C-D911-D193-3D596A490A27}"/>
              </a:ext>
            </a:extLst>
          </p:cNvPr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15" name="Group 15">
            <a:extLst>
              <a:ext uri="{FF2B5EF4-FFF2-40B4-BE49-F238E27FC236}">
                <a16:creationId xmlns:a16="http://schemas.microsoft.com/office/drawing/2014/main" id="{ADFA1829-FE72-6E4A-6475-71B9F46621D7}"/>
              </a:ext>
            </a:extLst>
          </p:cNvPr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ED47387D-B2A2-452E-8690-5DBC1610914D}"/>
                </a:ext>
              </a:extLst>
            </p:cNvPr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3EC80AFB-9F3C-13AA-BA5E-C18F93826959}"/>
                </a:ext>
              </a:extLst>
            </p:cNvPr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AutoShape 18">
            <a:extLst>
              <a:ext uri="{FF2B5EF4-FFF2-40B4-BE49-F238E27FC236}">
                <a16:creationId xmlns:a16="http://schemas.microsoft.com/office/drawing/2014/main" id="{9A99EC58-1019-6E9C-C999-88C8732072A3}"/>
              </a:ext>
            </a:extLst>
          </p:cNvPr>
          <p:cNvSpPr/>
          <p:nvPr/>
        </p:nvSpPr>
        <p:spPr>
          <a:xfrm>
            <a:off x="1723107" y="2460438"/>
            <a:ext cx="903745" cy="0"/>
          </a:xfrm>
          <a:prstGeom prst="line">
            <a:avLst/>
          </a:prstGeom>
          <a:ln w="238125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F1B7AAFA-B44B-F4D8-2C31-3406DB61A75E}"/>
              </a:ext>
            </a:extLst>
          </p:cNvPr>
          <p:cNvSpPr txBox="1"/>
          <p:nvPr/>
        </p:nvSpPr>
        <p:spPr>
          <a:xfrm>
            <a:off x="1723107" y="900442"/>
            <a:ext cx="6634902" cy="99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193"/>
              </a:lnSpc>
              <a:spcBef>
                <a:spcPct val="0"/>
              </a:spcBef>
            </a:pPr>
            <a:r>
              <a:rPr lang="en-US" sz="5852" spc="380" dirty="0">
                <a:solidFill>
                  <a:srgbClr val="1B9461"/>
                </a:solidFill>
                <a:latin typeface="Poppins Bold"/>
              </a:rPr>
              <a:t>Bar Graph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AC764A2-9174-728F-A1A5-B852EE54FF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6068" y="2799684"/>
            <a:ext cx="13752867" cy="734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66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A8F7D3E-AC27-D379-0EF4-9A5BAE5227A5}"/>
              </a:ext>
            </a:extLst>
          </p:cNvPr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3540A8C8-0DED-1578-F77A-0EEA28D8C846}"/>
              </a:ext>
            </a:extLst>
          </p:cNvPr>
          <p:cNvGrpSpPr/>
          <p:nvPr/>
        </p:nvGrpSpPr>
        <p:grpSpPr>
          <a:xfrm>
            <a:off x="0" y="0"/>
            <a:ext cx="1028700" cy="1771441"/>
            <a:chOff x="0" y="0"/>
            <a:chExt cx="270933" cy="466552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58E3329C-50A9-BDC1-0146-94F518841489}"/>
                </a:ext>
              </a:extLst>
            </p:cNvPr>
            <p:cNvSpPr/>
            <p:nvPr/>
          </p:nvSpPr>
          <p:spPr>
            <a:xfrm>
              <a:off x="0" y="0"/>
              <a:ext cx="270933" cy="466552"/>
            </a:xfrm>
            <a:custGeom>
              <a:avLst/>
              <a:gdLst/>
              <a:ahLst/>
              <a:cxnLst/>
              <a:rect l="l" t="t" r="r" b="b"/>
              <a:pathLst>
                <a:path w="270933" h="466552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7D87721F-CE3F-9932-6E4A-D1F117D6C0A0}"/>
                </a:ext>
              </a:extLst>
            </p:cNvPr>
            <p:cNvSpPr txBox="1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593DE1F9-DD6C-3716-A88B-9BAE44912082}"/>
              </a:ext>
            </a:extLst>
          </p:cNvPr>
          <p:cNvGrpSpPr/>
          <p:nvPr/>
        </p:nvGrpSpPr>
        <p:grpSpPr>
          <a:xfrm>
            <a:off x="0" y="8088569"/>
            <a:ext cx="1028700" cy="1169731"/>
            <a:chOff x="0" y="0"/>
            <a:chExt cx="270933" cy="308077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337877EF-7A14-63DE-DDB2-5196FF9289CD}"/>
                </a:ext>
              </a:extLst>
            </p:cNvPr>
            <p:cNvSpPr/>
            <p:nvPr/>
          </p:nvSpPr>
          <p:spPr>
            <a:xfrm>
              <a:off x="0" y="0"/>
              <a:ext cx="270933" cy="308077"/>
            </a:xfrm>
            <a:custGeom>
              <a:avLst/>
              <a:gdLst/>
              <a:ahLst/>
              <a:cxnLst/>
              <a:rect l="l" t="t" r="r" b="b"/>
              <a:pathLst>
                <a:path w="270933" h="308077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734231F6-3467-B59C-4CB6-A53DE06DCE6A}"/>
                </a:ext>
              </a:extLst>
            </p:cNvPr>
            <p:cNvSpPr txBox="1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7910AE3C-CEA1-BE3E-C584-F4CF20EB0092}"/>
              </a:ext>
            </a:extLst>
          </p:cNvPr>
          <p:cNvSpPr/>
          <p:nvPr/>
        </p:nvSpPr>
        <p:spPr>
          <a:xfrm>
            <a:off x="16780649" y="8885345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7385198D-A6C8-BD1E-4141-092D0EF51C1C}"/>
              </a:ext>
            </a:extLst>
          </p:cNvPr>
          <p:cNvGrpSpPr/>
          <p:nvPr/>
        </p:nvGrpSpPr>
        <p:grpSpPr>
          <a:xfrm>
            <a:off x="0" y="9258300"/>
            <a:ext cx="1028700" cy="1028700"/>
            <a:chOff x="0" y="0"/>
            <a:chExt cx="270933" cy="270933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D47DC8AF-3F96-C4C9-CE55-9F62384328F1}"/>
                </a:ext>
              </a:extLst>
            </p:cNvPr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66629F6C-D076-90FD-CA4E-F88480DC6C27}"/>
                </a:ext>
              </a:extLst>
            </p:cNvPr>
            <p:cNvSpPr txBox="1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AutoShape 13">
            <a:extLst>
              <a:ext uri="{FF2B5EF4-FFF2-40B4-BE49-F238E27FC236}">
                <a16:creationId xmlns:a16="http://schemas.microsoft.com/office/drawing/2014/main" id="{2CA8D6AF-066D-FA88-CAFD-C35CE4121AA2}"/>
              </a:ext>
            </a:extLst>
          </p:cNvPr>
          <p:cNvSpPr/>
          <p:nvPr/>
        </p:nvSpPr>
        <p:spPr>
          <a:xfrm flipH="1">
            <a:off x="17240250" y="3024088"/>
            <a:ext cx="0" cy="5293724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07A81AB5-A339-D266-AFC2-B6C9597EBB68}"/>
              </a:ext>
            </a:extLst>
          </p:cNvPr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15" name="Group 15">
            <a:extLst>
              <a:ext uri="{FF2B5EF4-FFF2-40B4-BE49-F238E27FC236}">
                <a16:creationId xmlns:a16="http://schemas.microsoft.com/office/drawing/2014/main" id="{73DEA002-7AB3-E209-BB14-C7F3674B12A9}"/>
              </a:ext>
            </a:extLst>
          </p:cNvPr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E2275229-39BD-D002-9904-8B7928F62C7A}"/>
                </a:ext>
              </a:extLst>
            </p:cNvPr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FD844472-5752-E393-47AD-1CCD93AEED11}"/>
                </a:ext>
              </a:extLst>
            </p:cNvPr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AutoShape 18">
            <a:extLst>
              <a:ext uri="{FF2B5EF4-FFF2-40B4-BE49-F238E27FC236}">
                <a16:creationId xmlns:a16="http://schemas.microsoft.com/office/drawing/2014/main" id="{BA277B86-EB13-DA13-BB40-32A21AB99E89}"/>
              </a:ext>
            </a:extLst>
          </p:cNvPr>
          <p:cNvSpPr/>
          <p:nvPr/>
        </p:nvSpPr>
        <p:spPr>
          <a:xfrm>
            <a:off x="1723107" y="2460438"/>
            <a:ext cx="903745" cy="0"/>
          </a:xfrm>
          <a:prstGeom prst="line">
            <a:avLst/>
          </a:prstGeom>
          <a:ln w="238125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B43E1627-EB29-DB9E-6980-801F8D82F83C}"/>
              </a:ext>
            </a:extLst>
          </p:cNvPr>
          <p:cNvSpPr txBox="1"/>
          <p:nvPr/>
        </p:nvSpPr>
        <p:spPr>
          <a:xfrm>
            <a:off x="1723107" y="900442"/>
            <a:ext cx="6634902" cy="99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193"/>
              </a:lnSpc>
              <a:spcBef>
                <a:spcPct val="0"/>
              </a:spcBef>
            </a:pPr>
            <a:r>
              <a:rPr lang="en-US" sz="5852" spc="380" dirty="0">
                <a:solidFill>
                  <a:srgbClr val="1B9461"/>
                </a:solidFill>
                <a:latin typeface="Poppins Bold"/>
              </a:rPr>
              <a:t>Histogram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3EFD270-367F-A56D-4EA9-5D99BDA2A1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3107" y="2800913"/>
            <a:ext cx="13440689" cy="726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02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028700" cy="1771441"/>
            <a:chOff x="0" y="0"/>
            <a:chExt cx="270933" cy="46655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0933" cy="466552"/>
            </a:xfrm>
            <a:custGeom>
              <a:avLst/>
              <a:gdLst/>
              <a:ahLst/>
              <a:cxnLst/>
              <a:rect l="l" t="t" r="r" b="b"/>
              <a:pathLst>
                <a:path w="270933" h="466552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8088569"/>
            <a:ext cx="1028700" cy="1169731"/>
            <a:chOff x="0" y="0"/>
            <a:chExt cx="270933" cy="30807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308077"/>
            </a:xfrm>
            <a:custGeom>
              <a:avLst/>
              <a:gdLst/>
              <a:ahLst/>
              <a:cxnLst/>
              <a:rect l="l" t="t" r="r" b="b"/>
              <a:pathLst>
                <a:path w="270933" h="308077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6780649" y="8885345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10" name="Group 10"/>
          <p:cNvGrpSpPr/>
          <p:nvPr/>
        </p:nvGrpSpPr>
        <p:grpSpPr>
          <a:xfrm>
            <a:off x="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 flipH="1">
            <a:off x="17240250" y="3024088"/>
            <a:ext cx="0" cy="5293724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14" name="Freeform 14"/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15" name="Group 15"/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AutoShape 18"/>
          <p:cNvSpPr/>
          <p:nvPr/>
        </p:nvSpPr>
        <p:spPr>
          <a:xfrm>
            <a:off x="1723107" y="2460438"/>
            <a:ext cx="903745" cy="0"/>
          </a:xfrm>
          <a:prstGeom prst="line">
            <a:avLst/>
          </a:prstGeom>
          <a:ln w="238125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19" name="Freeform 19"/>
          <p:cNvSpPr/>
          <p:nvPr/>
        </p:nvSpPr>
        <p:spPr>
          <a:xfrm>
            <a:off x="2063174" y="2970025"/>
            <a:ext cx="13041193" cy="7034832"/>
          </a:xfrm>
          <a:custGeom>
            <a:avLst/>
            <a:gdLst/>
            <a:ahLst/>
            <a:cxnLst/>
            <a:rect l="l" t="t" r="r" b="b"/>
            <a:pathLst>
              <a:path w="13041193" h="7034832">
                <a:moveTo>
                  <a:pt x="0" y="0"/>
                </a:moveTo>
                <a:lnTo>
                  <a:pt x="13041193" y="0"/>
                </a:lnTo>
                <a:lnTo>
                  <a:pt x="13041193" y="7034832"/>
                </a:lnTo>
                <a:lnTo>
                  <a:pt x="0" y="703483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107" b="-107"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0" name="TextBox 20"/>
          <p:cNvSpPr txBox="1"/>
          <p:nvPr/>
        </p:nvSpPr>
        <p:spPr>
          <a:xfrm>
            <a:off x="1723107" y="900442"/>
            <a:ext cx="6634902" cy="105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193"/>
              </a:lnSpc>
              <a:spcBef>
                <a:spcPct val="0"/>
              </a:spcBef>
            </a:pPr>
            <a:r>
              <a:rPr lang="en-US" sz="5852" spc="380">
                <a:solidFill>
                  <a:srgbClr val="1B9461"/>
                </a:solidFill>
                <a:latin typeface="Poppins Bold"/>
              </a:rPr>
              <a:t>Time Series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7ABE508-650A-AA92-DA12-80D819E96331}"/>
              </a:ext>
            </a:extLst>
          </p:cNvPr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5986E55A-36F8-8396-C3C4-480324CBE860}"/>
              </a:ext>
            </a:extLst>
          </p:cNvPr>
          <p:cNvGrpSpPr/>
          <p:nvPr/>
        </p:nvGrpSpPr>
        <p:grpSpPr>
          <a:xfrm>
            <a:off x="0" y="0"/>
            <a:ext cx="1028700" cy="1771441"/>
            <a:chOff x="0" y="0"/>
            <a:chExt cx="270933" cy="466552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6F9D1B55-243C-EAF0-EFF1-1EDFCD9773FF}"/>
                </a:ext>
              </a:extLst>
            </p:cNvPr>
            <p:cNvSpPr/>
            <p:nvPr/>
          </p:nvSpPr>
          <p:spPr>
            <a:xfrm>
              <a:off x="0" y="0"/>
              <a:ext cx="270933" cy="466552"/>
            </a:xfrm>
            <a:custGeom>
              <a:avLst/>
              <a:gdLst/>
              <a:ahLst/>
              <a:cxnLst/>
              <a:rect l="l" t="t" r="r" b="b"/>
              <a:pathLst>
                <a:path w="270933" h="466552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E1C14959-326F-B1F5-9140-1A1ABEB2AD70}"/>
                </a:ext>
              </a:extLst>
            </p:cNvPr>
            <p:cNvSpPr txBox="1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BB8CBFB5-5E40-0770-1E43-E44627A19830}"/>
              </a:ext>
            </a:extLst>
          </p:cNvPr>
          <p:cNvGrpSpPr/>
          <p:nvPr/>
        </p:nvGrpSpPr>
        <p:grpSpPr>
          <a:xfrm>
            <a:off x="0" y="8088569"/>
            <a:ext cx="1028700" cy="1169731"/>
            <a:chOff x="0" y="0"/>
            <a:chExt cx="270933" cy="308077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6B24C6B-4D34-4E3C-86D4-30C5CA52DF4D}"/>
                </a:ext>
              </a:extLst>
            </p:cNvPr>
            <p:cNvSpPr/>
            <p:nvPr/>
          </p:nvSpPr>
          <p:spPr>
            <a:xfrm>
              <a:off x="0" y="0"/>
              <a:ext cx="270933" cy="308077"/>
            </a:xfrm>
            <a:custGeom>
              <a:avLst/>
              <a:gdLst/>
              <a:ahLst/>
              <a:cxnLst/>
              <a:rect l="l" t="t" r="r" b="b"/>
              <a:pathLst>
                <a:path w="270933" h="308077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913AF8DC-2791-CFFD-C79F-C3FD8011CE09}"/>
                </a:ext>
              </a:extLst>
            </p:cNvPr>
            <p:cNvSpPr txBox="1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BE186978-68B8-D78D-D32E-13F4E3FC0442}"/>
              </a:ext>
            </a:extLst>
          </p:cNvPr>
          <p:cNvSpPr/>
          <p:nvPr/>
        </p:nvSpPr>
        <p:spPr>
          <a:xfrm>
            <a:off x="16780649" y="8885345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DD5C87CD-A424-8423-AEAB-36F7BBF81DED}"/>
              </a:ext>
            </a:extLst>
          </p:cNvPr>
          <p:cNvSpPr txBox="1"/>
          <p:nvPr/>
        </p:nvSpPr>
        <p:spPr>
          <a:xfrm>
            <a:off x="1723107" y="3062188"/>
            <a:ext cx="11950297" cy="5104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2673" lvl="1" indent="-311336">
              <a:lnSpc>
                <a:spcPts val="4037"/>
              </a:lnSpc>
              <a:buFont typeface="Arial"/>
              <a:buChar char="•"/>
            </a:pPr>
            <a:r>
              <a:rPr lang="en-GB" sz="2884" spc="187" dirty="0">
                <a:solidFill>
                  <a:srgbClr val="222222"/>
                </a:solidFill>
                <a:latin typeface="Poppins"/>
              </a:rPr>
              <a:t>Correlation Analysis: Determine some statistical link between air pollution and asthma. </a:t>
            </a:r>
          </a:p>
          <a:p>
            <a:pPr marL="622673" lvl="1" indent="-311336">
              <a:lnSpc>
                <a:spcPts val="4037"/>
              </a:lnSpc>
              <a:buFont typeface="Arial"/>
              <a:buChar char="•"/>
            </a:pPr>
            <a:endParaRPr lang="en-GB" sz="2884" spc="187" dirty="0">
              <a:solidFill>
                <a:srgbClr val="222222"/>
              </a:solidFill>
              <a:latin typeface="Poppins"/>
            </a:endParaRPr>
          </a:p>
          <a:p>
            <a:pPr marL="622673" lvl="1" indent="-311336">
              <a:lnSpc>
                <a:spcPts val="4037"/>
              </a:lnSpc>
              <a:buFont typeface="Arial"/>
              <a:buChar char="•"/>
            </a:pPr>
            <a:r>
              <a:rPr lang="en-GB" sz="2884" spc="187" dirty="0">
                <a:solidFill>
                  <a:srgbClr val="222222"/>
                </a:solidFill>
                <a:latin typeface="Poppins"/>
              </a:rPr>
              <a:t>Regression Analysis: Determine the impact on our Asthma (dependent variable) when there is a change in air pollution(Independent Variable)</a:t>
            </a:r>
          </a:p>
          <a:p>
            <a:pPr marL="622673" lvl="1" indent="-311336">
              <a:lnSpc>
                <a:spcPts val="4037"/>
              </a:lnSpc>
              <a:buFont typeface="Arial"/>
              <a:buChar char="•"/>
            </a:pPr>
            <a:endParaRPr lang="en-GB" sz="2884" spc="187" dirty="0">
              <a:solidFill>
                <a:srgbClr val="222222"/>
              </a:solidFill>
              <a:latin typeface="Poppins"/>
            </a:endParaRPr>
          </a:p>
          <a:p>
            <a:pPr marL="622673" lvl="1" indent="-311336">
              <a:lnSpc>
                <a:spcPts val="4037"/>
              </a:lnSpc>
              <a:buFont typeface="Arial"/>
              <a:buChar char="•"/>
            </a:pPr>
            <a:r>
              <a:rPr lang="en-GB" sz="2884" spc="187" dirty="0">
                <a:solidFill>
                  <a:srgbClr val="222222"/>
                </a:solidFill>
                <a:latin typeface="Poppins"/>
              </a:rPr>
              <a:t>Trend Analysis: Determines the movement of air pollution with certain seasonal patterns.</a:t>
            </a:r>
          </a:p>
          <a:p>
            <a:pPr marL="311337" lvl="1">
              <a:lnSpc>
                <a:spcPts val="4037"/>
              </a:lnSpc>
            </a:pPr>
            <a:endParaRPr lang="en-GB" sz="2884" spc="187" dirty="0">
              <a:solidFill>
                <a:srgbClr val="222222"/>
              </a:solidFill>
              <a:latin typeface="Poppins"/>
            </a:endParaRPr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EBD76706-2DAA-E5FC-9953-9D6EA9AC03EF}"/>
              </a:ext>
            </a:extLst>
          </p:cNvPr>
          <p:cNvGrpSpPr/>
          <p:nvPr/>
        </p:nvGrpSpPr>
        <p:grpSpPr>
          <a:xfrm>
            <a:off x="0" y="9258300"/>
            <a:ext cx="1028700" cy="1028700"/>
            <a:chOff x="0" y="0"/>
            <a:chExt cx="270933" cy="270933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02AFF9C5-F503-B665-AB97-A0BEDEBDF0FD}"/>
                </a:ext>
              </a:extLst>
            </p:cNvPr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2076F19C-B459-BB0B-E876-AF8FA6DEB622}"/>
                </a:ext>
              </a:extLst>
            </p:cNvPr>
            <p:cNvSpPr txBox="1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AutoShape 14">
            <a:extLst>
              <a:ext uri="{FF2B5EF4-FFF2-40B4-BE49-F238E27FC236}">
                <a16:creationId xmlns:a16="http://schemas.microsoft.com/office/drawing/2014/main" id="{29B0E78B-A9F2-E06A-6620-CDEA35E80D60}"/>
              </a:ext>
            </a:extLst>
          </p:cNvPr>
          <p:cNvSpPr/>
          <p:nvPr/>
        </p:nvSpPr>
        <p:spPr>
          <a:xfrm>
            <a:off x="1723107" y="9277350"/>
            <a:ext cx="14479624" cy="0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15" name="AutoShape 15">
            <a:extLst>
              <a:ext uri="{FF2B5EF4-FFF2-40B4-BE49-F238E27FC236}">
                <a16:creationId xmlns:a16="http://schemas.microsoft.com/office/drawing/2014/main" id="{2A1901F8-A638-53AA-4A4F-DF87B0C304C6}"/>
              </a:ext>
            </a:extLst>
          </p:cNvPr>
          <p:cNvSpPr/>
          <p:nvPr/>
        </p:nvSpPr>
        <p:spPr>
          <a:xfrm flipH="1">
            <a:off x="17240250" y="3024088"/>
            <a:ext cx="0" cy="5293724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C2FE6712-E4CD-09C0-5522-EDA58E62EF60}"/>
              </a:ext>
            </a:extLst>
          </p:cNvPr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17" name="Group 17">
            <a:extLst>
              <a:ext uri="{FF2B5EF4-FFF2-40B4-BE49-F238E27FC236}">
                <a16:creationId xmlns:a16="http://schemas.microsoft.com/office/drawing/2014/main" id="{397155C8-7E6C-5088-C952-64BFF0F4E0B4}"/>
              </a:ext>
            </a:extLst>
          </p:cNvPr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F0F68FF-A9B9-8BAD-52CE-91FB0C1115AF}"/>
                </a:ext>
              </a:extLst>
            </p:cNvPr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E79235A8-3C9B-0798-5A17-441E2C92C5B2}"/>
                </a:ext>
              </a:extLst>
            </p:cNvPr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AutoShape 20">
            <a:extLst>
              <a:ext uri="{FF2B5EF4-FFF2-40B4-BE49-F238E27FC236}">
                <a16:creationId xmlns:a16="http://schemas.microsoft.com/office/drawing/2014/main" id="{607BCDC1-CBF5-24DB-85F6-6FB9C79408C4}"/>
              </a:ext>
            </a:extLst>
          </p:cNvPr>
          <p:cNvSpPr/>
          <p:nvPr/>
        </p:nvSpPr>
        <p:spPr>
          <a:xfrm>
            <a:off x="1723107" y="2460438"/>
            <a:ext cx="903745" cy="0"/>
          </a:xfrm>
          <a:prstGeom prst="line">
            <a:avLst/>
          </a:prstGeom>
          <a:ln w="238125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ED34DB5F-0B4D-2904-605E-7DB51D3C3AD7}"/>
              </a:ext>
            </a:extLst>
          </p:cNvPr>
          <p:cNvSpPr txBox="1"/>
          <p:nvPr/>
        </p:nvSpPr>
        <p:spPr>
          <a:xfrm>
            <a:off x="1735397" y="176842"/>
            <a:ext cx="16564893" cy="1726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33"/>
              </a:lnSpc>
              <a:spcBef>
                <a:spcPct val="0"/>
              </a:spcBef>
            </a:pPr>
            <a:r>
              <a:rPr lang="en-GB" sz="3500" spc="321" dirty="0">
                <a:solidFill>
                  <a:srgbClr val="1B9461"/>
                </a:solidFill>
                <a:latin typeface="Poppins Bold"/>
              </a:rPr>
              <a:t>Experimental Results demonstrating/proving(Test Performed)</a:t>
            </a:r>
            <a:endParaRPr lang="en-US" sz="3500" spc="321" dirty="0">
              <a:solidFill>
                <a:srgbClr val="1B9461"/>
              </a:solidFill>
              <a:latin typeface="Poppins Bold"/>
            </a:endParaRPr>
          </a:p>
        </p:txBody>
      </p:sp>
    </p:spTree>
    <p:extLst>
      <p:ext uri="{BB962C8B-B14F-4D97-AF65-F5344CB8AC3E}">
        <p14:creationId xmlns:p14="http://schemas.microsoft.com/office/powerpoint/2010/main" val="4097377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90B8E72-61A2-43BA-F96E-5B14C94768CD}"/>
              </a:ext>
            </a:extLst>
          </p:cNvPr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B7FAD903-5833-12D1-5C7A-F8A9DC51E7A0}"/>
              </a:ext>
            </a:extLst>
          </p:cNvPr>
          <p:cNvGrpSpPr/>
          <p:nvPr/>
        </p:nvGrpSpPr>
        <p:grpSpPr>
          <a:xfrm>
            <a:off x="0" y="0"/>
            <a:ext cx="4561519" cy="10287000"/>
            <a:chOff x="0" y="0"/>
            <a:chExt cx="1201388" cy="27093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096A685A-5D94-3C5E-507E-421EF99B59BF}"/>
                </a:ext>
              </a:extLst>
            </p:cNvPr>
            <p:cNvSpPr/>
            <p:nvPr/>
          </p:nvSpPr>
          <p:spPr>
            <a:xfrm>
              <a:off x="0" y="0"/>
              <a:ext cx="1201388" cy="2709333"/>
            </a:xfrm>
            <a:custGeom>
              <a:avLst/>
              <a:gdLst/>
              <a:ahLst/>
              <a:cxnLst/>
              <a:rect l="l" t="t" r="r" b="b"/>
              <a:pathLst>
                <a:path w="1201388" h="2709333">
                  <a:moveTo>
                    <a:pt x="0" y="0"/>
                  </a:moveTo>
                  <a:lnTo>
                    <a:pt x="1201388" y="0"/>
                  </a:lnTo>
                  <a:lnTo>
                    <a:pt x="120138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C63DF0BD-890D-D9D0-5608-3B8CDF9339BA}"/>
                </a:ext>
              </a:extLst>
            </p:cNvPr>
            <p:cNvSpPr txBox="1"/>
            <p:nvPr/>
          </p:nvSpPr>
          <p:spPr>
            <a:xfrm>
              <a:off x="0" y="-57150"/>
              <a:ext cx="1201388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5E3220B9-CB12-5625-ACD8-73D1F721F790}"/>
              </a:ext>
            </a:extLst>
          </p:cNvPr>
          <p:cNvGrpSpPr/>
          <p:nvPr/>
        </p:nvGrpSpPr>
        <p:grpSpPr>
          <a:xfrm>
            <a:off x="0" y="2522790"/>
            <a:ext cx="8603142" cy="6773610"/>
            <a:chOff x="0" y="0"/>
            <a:chExt cx="2265848" cy="1783996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9F926CB7-0BE1-A7AE-036B-4365852CE9D7}"/>
                </a:ext>
              </a:extLst>
            </p:cNvPr>
            <p:cNvSpPr/>
            <p:nvPr/>
          </p:nvSpPr>
          <p:spPr>
            <a:xfrm>
              <a:off x="0" y="0"/>
              <a:ext cx="2265848" cy="1783996"/>
            </a:xfrm>
            <a:custGeom>
              <a:avLst/>
              <a:gdLst/>
              <a:ahLst/>
              <a:cxnLst/>
              <a:rect l="l" t="t" r="r" b="b"/>
              <a:pathLst>
                <a:path w="2265848" h="1783996">
                  <a:moveTo>
                    <a:pt x="0" y="0"/>
                  </a:moveTo>
                  <a:lnTo>
                    <a:pt x="2265848" y="0"/>
                  </a:lnTo>
                  <a:lnTo>
                    <a:pt x="2265848" y="1783996"/>
                  </a:lnTo>
                  <a:lnTo>
                    <a:pt x="0" y="1783996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8E953FB2-446D-EC4A-FC16-4808F16528F7}"/>
                </a:ext>
              </a:extLst>
            </p:cNvPr>
            <p:cNvSpPr txBox="1"/>
            <p:nvPr/>
          </p:nvSpPr>
          <p:spPr>
            <a:xfrm>
              <a:off x="0" y="-57150"/>
              <a:ext cx="2265848" cy="18411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D6DF06D3-2502-B06F-290D-B686B2A35417}"/>
              </a:ext>
            </a:extLst>
          </p:cNvPr>
          <p:cNvGrpSpPr/>
          <p:nvPr/>
        </p:nvGrpSpPr>
        <p:grpSpPr>
          <a:xfrm>
            <a:off x="1190625" y="3247564"/>
            <a:ext cx="903979" cy="903979"/>
            <a:chOff x="0" y="0"/>
            <a:chExt cx="812800" cy="812800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05DD5C88-94E3-0D02-AE21-DB14A46CE27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D1635C41-CA52-2E56-1D85-81401BA24FD7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>
            <a:extLst>
              <a:ext uri="{FF2B5EF4-FFF2-40B4-BE49-F238E27FC236}">
                <a16:creationId xmlns:a16="http://schemas.microsoft.com/office/drawing/2014/main" id="{B56AEA9C-2E7A-71AC-A44A-1997B262195C}"/>
              </a:ext>
            </a:extLst>
          </p:cNvPr>
          <p:cNvSpPr txBox="1"/>
          <p:nvPr/>
        </p:nvSpPr>
        <p:spPr>
          <a:xfrm>
            <a:off x="2545841" y="3133264"/>
            <a:ext cx="5040612" cy="6384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GB" sz="2800" spc="259" dirty="0">
                <a:solidFill>
                  <a:srgbClr val="FFFFFF"/>
                </a:solidFill>
                <a:latin typeface="Poppins"/>
              </a:rPr>
              <a:t>From Trend Analysis, we determined the fluctuation of the air quality index and the hospitalized rate of patients due to asthma. </a:t>
            </a:r>
          </a:p>
          <a:p>
            <a:pPr>
              <a:lnSpc>
                <a:spcPts val="5599"/>
              </a:lnSpc>
            </a:pPr>
            <a:endParaRPr lang="en-GB" sz="2800" spc="259" dirty="0">
              <a:solidFill>
                <a:srgbClr val="FFFFFF"/>
              </a:solidFill>
              <a:latin typeface="Poppins"/>
            </a:endParaRPr>
          </a:p>
          <a:p>
            <a:pPr>
              <a:lnSpc>
                <a:spcPts val="5599"/>
              </a:lnSpc>
            </a:pPr>
            <a:endParaRPr lang="en-GB" sz="2800" spc="259" dirty="0">
              <a:solidFill>
                <a:srgbClr val="FFFFFF"/>
              </a:solidFill>
              <a:latin typeface="Poppins"/>
            </a:endParaRPr>
          </a:p>
          <a:p>
            <a:pPr>
              <a:lnSpc>
                <a:spcPts val="5599"/>
              </a:lnSpc>
              <a:spcBef>
                <a:spcPct val="0"/>
              </a:spcBef>
            </a:pPr>
            <a:endParaRPr lang="en-US" sz="2800" spc="259" dirty="0">
              <a:solidFill>
                <a:srgbClr val="FFFFFF"/>
              </a:solidFill>
              <a:latin typeface="Poppins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C5245A07-D267-6706-A4FC-3F4290ED7B50}"/>
              </a:ext>
            </a:extLst>
          </p:cNvPr>
          <p:cNvSpPr txBox="1"/>
          <p:nvPr/>
        </p:nvSpPr>
        <p:spPr>
          <a:xfrm>
            <a:off x="9635801" y="6451034"/>
            <a:ext cx="790715" cy="633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63"/>
              </a:lnSpc>
              <a:spcBef>
                <a:spcPct val="0"/>
              </a:spcBef>
            </a:pPr>
            <a:r>
              <a:rPr lang="en-US" sz="3545">
                <a:solidFill>
                  <a:srgbClr val="FFFFFF"/>
                </a:solidFill>
                <a:latin typeface="Poppins Bold"/>
              </a:rPr>
              <a:t>4</a:t>
            </a:r>
          </a:p>
        </p:txBody>
      </p:sp>
      <p:sp>
        <p:nvSpPr>
          <p:cNvPr id="23" name="Freeform 29">
            <a:extLst>
              <a:ext uri="{FF2B5EF4-FFF2-40B4-BE49-F238E27FC236}">
                <a16:creationId xmlns:a16="http://schemas.microsoft.com/office/drawing/2014/main" id="{31D46F01-D5C2-1EEB-74D1-6DC211296D14}"/>
              </a:ext>
            </a:extLst>
          </p:cNvPr>
          <p:cNvSpPr/>
          <p:nvPr/>
        </p:nvSpPr>
        <p:spPr>
          <a:xfrm>
            <a:off x="16780649" y="8885345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4" name="AutoShape 30">
            <a:extLst>
              <a:ext uri="{FF2B5EF4-FFF2-40B4-BE49-F238E27FC236}">
                <a16:creationId xmlns:a16="http://schemas.microsoft.com/office/drawing/2014/main" id="{D680FA06-D296-C757-1558-6B2D1429FF0D}"/>
              </a:ext>
            </a:extLst>
          </p:cNvPr>
          <p:cNvSpPr/>
          <p:nvPr/>
        </p:nvSpPr>
        <p:spPr>
          <a:xfrm flipH="1">
            <a:off x="17240250" y="4803299"/>
            <a:ext cx="0" cy="3514512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25" name="AutoShape 31">
            <a:extLst>
              <a:ext uri="{FF2B5EF4-FFF2-40B4-BE49-F238E27FC236}">
                <a16:creationId xmlns:a16="http://schemas.microsoft.com/office/drawing/2014/main" id="{34CDBEB2-4C72-9BA5-CFCD-C692B8511DA0}"/>
              </a:ext>
            </a:extLst>
          </p:cNvPr>
          <p:cNvSpPr/>
          <p:nvPr/>
        </p:nvSpPr>
        <p:spPr>
          <a:xfrm flipV="1">
            <a:off x="8355855" y="9277350"/>
            <a:ext cx="7846876" cy="0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26" name="TextBox 32">
            <a:extLst>
              <a:ext uri="{FF2B5EF4-FFF2-40B4-BE49-F238E27FC236}">
                <a16:creationId xmlns:a16="http://schemas.microsoft.com/office/drawing/2014/main" id="{37F3F986-F89C-FEB0-330E-CB87CD8F6EAF}"/>
              </a:ext>
            </a:extLst>
          </p:cNvPr>
          <p:cNvSpPr txBox="1"/>
          <p:nvPr/>
        </p:nvSpPr>
        <p:spPr>
          <a:xfrm>
            <a:off x="5334000" y="271545"/>
            <a:ext cx="13598732" cy="19659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93"/>
              </a:lnSpc>
              <a:spcBef>
                <a:spcPct val="0"/>
              </a:spcBef>
            </a:pPr>
            <a:r>
              <a:rPr lang="en-GB" sz="3500" spc="380" dirty="0">
                <a:solidFill>
                  <a:srgbClr val="1B9461"/>
                </a:solidFill>
                <a:latin typeface="Poppins Bold"/>
              </a:rPr>
              <a:t>Experimental Results demonstrating/proving(Key Result)</a:t>
            </a:r>
            <a:endParaRPr lang="en-US" sz="3500" spc="380" dirty="0">
              <a:solidFill>
                <a:srgbClr val="1B9461"/>
              </a:solidFill>
              <a:latin typeface="Poppins Bold"/>
            </a:endParaRPr>
          </a:p>
        </p:txBody>
      </p:sp>
      <p:sp>
        <p:nvSpPr>
          <p:cNvPr id="27" name="Freeform 33">
            <a:extLst>
              <a:ext uri="{FF2B5EF4-FFF2-40B4-BE49-F238E27FC236}">
                <a16:creationId xmlns:a16="http://schemas.microsoft.com/office/drawing/2014/main" id="{A3A4D714-74A7-5C9C-840E-99498EFE5B49}"/>
              </a:ext>
            </a:extLst>
          </p:cNvPr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28" name="Group 34">
            <a:extLst>
              <a:ext uri="{FF2B5EF4-FFF2-40B4-BE49-F238E27FC236}">
                <a16:creationId xmlns:a16="http://schemas.microsoft.com/office/drawing/2014/main" id="{B3231A21-04A2-5EC9-D0F7-DEDE0934F8AD}"/>
              </a:ext>
            </a:extLst>
          </p:cNvPr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BDCA7EF3-E535-4319-C4AA-5DDD669D4BD8}"/>
                </a:ext>
              </a:extLst>
            </p:cNvPr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30" name="TextBox 36">
              <a:extLst>
                <a:ext uri="{FF2B5EF4-FFF2-40B4-BE49-F238E27FC236}">
                  <a16:creationId xmlns:a16="http://schemas.microsoft.com/office/drawing/2014/main" id="{B6732640-750E-11FC-03F1-2787A06C6F33}"/>
                </a:ext>
              </a:extLst>
            </p:cNvPr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31" name="Picture 2">
            <a:extLst>
              <a:ext uri="{FF2B5EF4-FFF2-40B4-BE49-F238E27FC236}">
                <a16:creationId xmlns:a16="http://schemas.microsoft.com/office/drawing/2014/main" id="{036C90B5-9058-8B36-25F7-987888F22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20606" y="3192006"/>
            <a:ext cx="9061046" cy="512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106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6A507F1-7CC9-4777-3BB1-7CA45CF04CA5}"/>
              </a:ext>
            </a:extLst>
          </p:cNvPr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DC6B4D0F-1FF9-A761-CD52-B4C60B1EC029}"/>
              </a:ext>
            </a:extLst>
          </p:cNvPr>
          <p:cNvGrpSpPr/>
          <p:nvPr/>
        </p:nvGrpSpPr>
        <p:grpSpPr>
          <a:xfrm>
            <a:off x="0" y="0"/>
            <a:ext cx="4561519" cy="10287000"/>
            <a:chOff x="0" y="0"/>
            <a:chExt cx="1201388" cy="27093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B4934795-A098-0975-20E1-81D7F6CFD4EA}"/>
                </a:ext>
              </a:extLst>
            </p:cNvPr>
            <p:cNvSpPr/>
            <p:nvPr/>
          </p:nvSpPr>
          <p:spPr>
            <a:xfrm>
              <a:off x="0" y="0"/>
              <a:ext cx="1201388" cy="2709333"/>
            </a:xfrm>
            <a:custGeom>
              <a:avLst/>
              <a:gdLst/>
              <a:ahLst/>
              <a:cxnLst/>
              <a:rect l="l" t="t" r="r" b="b"/>
              <a:pathLst>
                <a:path w="1201388" h="2709333">
                  <a:moveTo>
                    <a:pt x="0" y="0"/>
                  </a:moveTo>
                  <a:lnTo>
                    <a:pt x="1201388" y="0"/>
                  </a:lnTo>
                  <a:lnTo>
                    <a:pt x="120138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DF40CFBD-D85A-082E-8006-518BC548EC70}"/>
                </a:ext>
              </a:extLst>
            </p:cNvPr>
            <p:cNvSpPr txBox="1"/>
            <p:nvPr/>
          </p:nvSpPr>
          <p:spPr>
            <a:xfrm>
              <a:off x="0" y="-57150"/>
              <a:ext cx="1201388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6E786656-E674-97CA-197E-53B7DEB13F43}"/>
              </a:ext>
            </a:extLst>
          </p:cNvPr>
          <p:cNvGrpSpPr/>
          <p:nvPr/>
        </p:nvGrpSpPr>
        <p:grpSpPr>
          <a:xfrm>
            <a:off x="0" y="2522790"/>
            <a:ext cx="8603142" cy="6773610"/>
            <a:chOff x="0" y="0"/>
            <a:chExt cx="2265848" cy="1783996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6CA61C70-D3BC-AA9E-9E6B-86D0F945D149}"/>
                </a:ext>
              </a:extLst>
            </p:cNvPr>
            <p:cNvSpPr/>
            <p:nvPr/>
          </p:nvSpPr>
          <p:spPr>
            <a:xfrm>
              <a:off x="0" y="0"/>
              <a:ext cx="2265848" cy="1783996"/>
            </a:xfrm>
            <a:custGeom>
              <a:avLst/>
              <a:gdLst/>
              <a:ahLst/>
              <a:cxnLst/>
              <a:rect l="l" t="t" r="r" b="b"/>
              <a:pathLst>
                <a:path w="2265848" h="1783996">
                  <a:moveTo>
                    <a:pt x="0" y="0"/>
                  </a:moveTo>
                  <a:lnTo>
                    <a:pt x="2265848" y="0"/>
                  </a:lnTo>
                  <a:lnTo>
                    <a:pt x="2265848" y="1783996"/>
                  </a:lnTo>
                  <a:lnTo>
                    <a:pt x="0" y="1783996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8C0F1FC2-C7CC-50A5-19B0-5A765B257725}"/>
                </a:ext>
              </a:extLst>
            </p:cNvPr>
            <p:cNvSpPr txBox="1"/>
            <p:nvPr/>
          </p:nvSpPr>
          <p:spPr>
            <a:xfrm>
              <a:off x="0" y="-57150"/>
              <a:ext cx="2265848" cy="18411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02D933FC-CEF5-2679-1F2C-2060DAF8990A}"/>
              </a:ext>
            </a:extLst>
          </p:cNvPr>
          <p:cNvGrpSpPr/>
          <p:nvPr/>
        </p:nvGrpSpPr>
        <p:grpSpPr>
          <a:xfrm>
            <a:off x="1190625" y="3247564"/>
            <a:ext cx="903979" cy="903979"/>
            <a:chOff x="0" y="0"/>
            <a:chExt cx="812800" cy="812800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94BAC1E-2E21-C26C-F62A-913317FD11A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2C78E63F-118E-02E4-E92A-9935BD0D636E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>
            <a:extLst>
              <a:ext uri="{FF2B5EF4-FFF2-40B4-BE49-F238E27FC236}">
                <a16:creationId xmlns:a16="http://schemas.microsoft.com/office/drawing/2014/main" id="{2E78FF3B-3B9C-8309-E614-B7C86D31C91D}"/>
              </a:ext>
            </a:extLst>
          </p:cNvPr>
          <p:cNvSpPr txBox="1"/>
          <p:nvPr/>
        </p:nvSpPr>
        <p:spPr>
          <a:xfrm>
            <a:off x="2545841" y="3133264"/>
            <a:ext cx="5040612" cy="7820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GB" sz="2800" spc="259" dirty="0">
                <a:solidFill>
                  <a:srgbClr val="FFFFFF"/>
                </a:solidFill>
                <a:latin typeface="Poppins"/>
              </a:rPr>
              <a:t>From the given scattered plot, unlike the outlier when the hospitalization rate is 3 when the pm 2.5 is 68, the data shows direct relationship with  the given variables.</a:t>
            </a:r>
          </a:p>
          <a:p>
            <a:pPr>
              <a:lnSpc>
                <a:spcPts val="5599"/>
              </a:lnSpc>
            </a:pPr>
            <a:endParaRPr lang="en-GB" sz="2800" spc="259" dirty="0">
              <a:solidFill>
                <a:srgbClr val="FFFFFF"/>
              </a:solidFill>
              <a:latin typeface="Poppins"/>
            </a:endParaRPr>
          </a:p>
          <a:p>
            <a:pPr>
              <a:lnSpc>
                <a:spcPts val="5599"/>
              </a:lnSpc>
            </a:pPr>
            <a:endParaRPr lang="en-GB" sz="2800" spc="259" dirty="0">
              <a:solidFill>
                <a:srgbClr val="FFFFFF"/>
              </a:solidFill>
              <a:latin typeface="Poppins"/>
            </a:endParaRPr>
          </a:p>
          <a:p>
            <a:pPr>
              <a:lnSpc>
                <a:spcPts val="5599"/>
              </a:lnSpc>
              <a:spcBef>
                <a:spcPct val="0"/>
              </a:spcBef>
            </a:pPr>
            <a:endParaRPr lang="en-US" sz="2800" spc="259" dirty="0">
              <a:solidFill>
                <a:srgbClr val="FFFFFF"/>
              </a:solidFill>
              <a:latin typeface="Poppins"/>
            </a:endParaRP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AE09C142-63F8-5D1C-E5A1-1FBE52EA8725}"/>
              </a:ext>
            </a:extLst>
          </p:cNvPr>
          <p:cNvSpPr txBox="1"/>
          <p:nvPr/>
        </p:nvSpPr>
        <p:spPr>
          <a:xfrm>
            <a:off x="10930823" y="6211144"/>
            <a:ext cx="5040612" cy="68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endParaRPr lang="en-US" sz="3999" spc="259" dirty="0">
              <a:solidFill>
                <a:srgbClr val="222222"/>
              </a:solidFill>
              <a:latin typeface="Poppins"/>
            </a:endParaRPr>
          </a:p>
        </p:txBody>
      </p:sp>
      <p:sp>
        <p:nvSpPr>
          <p:cNvPr id="23" name="Freeform 29">
            <a:extLst>
              <a:ext uri="{FF2B5EF4-FFF2-40B4-BE49-F238E27FC236}">
                <a16:creationId xmlns:a16="http://schemas.microsoft.com/office/drawing/2014/main" id="{01296BE3-D407-E228-B829-F66FC04DC080}"/>
              </a:ext>
            </a:extLst>
          </p:cNvPr>
          <p:cNvSpPr/>
          <p:nvPr/>
        </p:nvSpPr>
        <p:spPr>
          <a:xfrm>
            <a:off x="16780649" y="8885345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4" name="AutoShape 30">
            <a:extLst>
              <a:ext uri="{FF2B5EF4-FFF2-40B4-BE49-F238E27FC236}">
                <a16:creationId xmlns:a16="http://schemas.microsoft.com/office/drawing/2014/main" id="{DC626548-7045-2313-A5C5-39FAB5F16FFF}"/>
              </a:ext>
            </a:extLst>
          </p:cNvPr>
          <p:cNvSpPr/>
          <p:nvPr/>
        </p:nvSpPr>
        <p:spPr>
          <a:xfrm flipH="1">
            <a:off x="17240250" y="4803299"/>
            <a:ext cx="0" cy="3514512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25" name="AutoShape 31">
            <a:extLst>
              <a:ext uri="{FF2B5EF4-FFF2-40B4-BE49-F238E27FC236}">
                <a16:creationId xmlns:a16="http://schemas.microsoft.com/office/drawing/2014/main" id="{62734897-20C3-392C-850D-0CD78BE6EA0C}"/>
              </a:ext>
            </a:extLst>
          </p:cNvPr>
          <p:cNvSpPr/>
          <p:nvPr/>
        </p:nvSpPr>
        <p:spPr>
          <a:xfrm flipV="1">
            <a:off x="8355855" y="9277350"/>
            <a:ext cx="7846876" cy="0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26" name="TextBox 32">
            <a:extLst>
              <a:ext uri="{FF2B5EF4-FFF2-40B4-BE49-F238E27FC236}">
                <a16:creationId xmlns:a16="http://schemas.microsoft.com/office/drawing/2014/main" id="{2CBFEAD2-3804-3EF3-C60B-8CF563D178D1}"/>
              </a:ext>
            </a:extLst>
          </p:cNvPr>
          <p:cNvSpPr txBox="1"/>
          <p:nvPr/>
        </p:nvSpPr>
        <p:spPr>
          <a:xfrm>
            <a:off x="5334000" y="271545"/>
            <a:ext cx="13598732" cy="19659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93"/>
              </a:lnSpc>
              <a:spcBef>
                <a:spcPct val="0"/>
              </a:spcBef>
            </a:pPr>
            <a:r>
              <a:rPr lang="en-GB" sz="3500" spc="380" dirty="0">
                <a:solidFill>
                  <a:srgbClr val="1B9461"/>
                </a:solidFill>
                <a:latin typeface="Poppins Bold"/>
              </a:rPr>
              <a:t>Experimental Results demonstrating/proving(Key Result)</a:t>
            </a:r>
            <a:endParaRPr lang="en-US" sz="3500" spc="380" dirty="0">
              <a:solidFill>
                <a:srgbClr val="1B9461"/>
              </a:solidFill>
              <a:latin typeface="Poppins Bold"/>
            </a:endParaRPr>
          </a:p>
        </p:txBody>
      </p:sp>
      <p:sp>
        <p:nvSpPr>
          <p:cNvPr id="27" name="Freeform 33">
            <a:extLst>
              <a:ext uri="{FF2B5EF4-FFF2-40B4-BE49-F238E27FC236}">
                <a16:creationId xmlns:a16="http://schemas.microsoft.com/office/drawing/2014/main" id="{C83EEA33-9B21-1EDA-F018-08CF79FA2766}"/>
              </a:ext>
            </a:extLst>
          </p:cNvPr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28" name="Group 34">
            <a:extLst>
              <a:ext uri="{FF2B5EF4-FFF2-40B4-BE49-F238E27FC236}">
                <a16:creationId xmlns:a16="http://schemas.microsoft.com/office/drawing/2014/main" id="{63ADCA75-4281-54B5-4632-B7D3DE47910B}"/>
              </a:ext>
            </a:extLst>
          </p:cNvPr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895D4150-4039-41F0-8E7D-8253ADCFCD65}"/>
                </a:ext>
              </a:extLst>
            </p:cNvPr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30" name="TextBox 36">
              <a:extLst>
                <a:ext uri="{FF2B5EF4-FFF2-40B4-BE49-F238E27FC236}">
                  <a16:creationId xmlns:a16="http://schemas.microsoft.com/office/drawing/2014/main" id="{D6BBC09C-679A-61B8-751E-4630CDDD1D2C}"/>
                </a:ext>
              </a:extLst>
            </p:cNvPr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A224DDA3-0B44-A3B8-8D22-01F48E04B7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9248" y="2384751"/>
            <a:ext cx="7535669" cy="684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733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028700" cy="1771441"/>
            <a:chOff x="0" y="0"/>
            <a:chExt cx="270933" cy="46655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0933" cy="466552"/>
            </a:xfrm>
            <a:custGeom>
              <a:avLst/>
              <a:gdLst/>
              <a:ahLst/>
              <a:cxnLst/>
              <a:rect l="l" t="t" r="r" b="b"/>
              <a:pathLst>
                <a:path w="270933" h="466552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8088569"/>
            <a:ext cx="1028700" cy="1169731"/>
            <a:chOff x="0" y="0"/>
            <a:chExt cx="270933" cy="30807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308077"/>
            </a:xfrm>
            <a:custGeom>
              <a:avLst/>
              <a:gdLst/>
              <a:ahLst/>
              <a:cxnLst/>
              <a:rect l="l" t="t" r="r" b="b"/>
              <a:pathLst>
                <a:path w="270933" h="308077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6780649" y="8885345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10" name="TextBox 10"/>
          <p:cNvSpPr txBox="1"/>
          <p:nvPr/>
        </p:nvSpPr>
        <p:spPr>
          <a:xfrm>
            <a:off x="1723107" y="3062188"/>
            <a:ext cx="11950297" cy="5051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2673" lvl="1" indent="-311336">
              <a:lnSpc>
                <a:spcPts val="4037"/>
              </a:lnSpc>
              <a:buFont typeface="Arial"/>
              <a:buChar char="•"/>
            </a:pPr>
            <a:r>
              <a:rPr lang="en-US" sz="2884" spc="187">
                <a:solidFill>
                  <a:srgbClr val="222222"/>
                </a:solidFill>
                <a:latin typeface="Poppins"/>
              </a:rPr>
              <a:t>Cities and big metropolitan areas report frequently poor quality of air as a result of various human activities.</a:t>
            </a:r>
          </a:p>
          <a:p>
            <a:pPr>
              <a:lnSpc>
                <a:spcPts val="4037"/>
              </a:lnSpc>
            </a:pPr>
            <a:endParaRPr lang="en-US" sz="2884" spc="187">
              <a:solidFill>
                <a:srgbClr val="222222"/>
              </a:solidFill>
              <a:latin typeface="Poppins"/>
            </a:endParaRPr>
          </a:p>
          <a:p>
            <a:pPr marL="622673" lvl="1" indent="-311336">
              <a:lnSpc>
                <a:spcPts val="4037"/>
              </a:lnSpc>
              <a:buFont typeface="Arial"/>
              <a:buChar char="•"/>
            </a:pPr>
            <a:r>
              <a:rPr lang="en-US" sz="2884" spc="187">
                <a:solidFill>
                  <a:srgbClr val="222222"/>
                </a:solidFill>
                <a:latin typeface="Poppins"/>
              </a:rPr>
              <a:t>This has increased the threats of respiratory disease in human beings.</a:t>
            </a:r>
          </a:p>
          <a:p>
            <a:pPr>
              <a:lnSpc>
                <a:spcPts val="4037"/>
              </a:lnSpc>
            </a:pPr>
            <a:endParaRPr lang="en-US" sz="2884" spc="187">
              <a:solidFill>
                <a:srgbClr val="222222"/>
              </a:solidFill>
              <a:latin typeface="Poppins"/>
            </a:endParaRPr>
          </a:p>
          <a:p>
            <a:pPr marL="622673" lvl="1" indent="-311336">
              <a:lnSpc>
                <a:spcPts val="4037"/>
              </a:lnSpc>
              <a:buFont typeface="Arial"/>
              <a:buChar char="•"/>
            </a:pPr>
            <a:r>
              <a:rPr lang="en-US" sz="2884" spc="187">
                <a:solidFill>
                  <a:srgbClr val="222222"/>
                </a:solidFill>
                <a:latin typeface="Poppins"/>
              </a:rPr>
              <a:t>With the rise in PM2.5, has impacted hospital admissions of people experiencing asthma.</a:t>
            </a:r>
          </a:p>
          <a:p>
            <a:pPr>
              <a:lnSpc>
                <a:spcPts val="4037"/>
              </a:lnSpc>
              <a:spcBef>
                <a:spcPct val="0"/>
              </a:spcBef>
            </a:pPr>
            <a:endParaRPr lang="en-US" sz="2884" spc="187">
              <a:solidFill>
                <a:srgbClr val="222222"/>
              </a:solidFill>
              <a:latin typeface="Poppins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0" y="9258300"/>
            <a:ext cx="1028700" cy="1028700"/>
            <a:chOff x="0" y="0"/>
            <a:chExt cx="270933" cy="2709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AutoShape 14"/>
          <p:cNvSpPr/>
          <p:nvPr/>
        </p:nvSpPr>
        <p:spPr>
          <a:xfrm>
            <a:off x="1723107" y="9277350"/>
            <a:ext cx="14479624" cy="0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15" name="AutoShape 15"/>
          <p:cNvSpPr/>
          <p:nvPr/>
        </p:nvSpPr>
        <p:spPr>
          <a:xfrm flipH="1">
            <a:off x="17240250" y="3024088"/>
            <a:ext cx="0" cy="5293724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16" name="Freeform 16"/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17" name="Group 17"/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>
            <a:off x="1723107" y="2460438"/>
            <a:ext cx="903745" cy="0"/>
          </a:xfrm>
          <a:prstGeom prst="line">
            <a:avLst/>
          </a:prstGeom>
          <a:ln w="238125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21" name="TextBox 21"/>
          <p:cNvSpPr txBox="1"/>
          <p:nvPr/>
        </p:nvSpPr>
        <p:spPr>
          <a:xfrm>
            <a:off x="1723107" y="900442"/>
            <a:ext cx="6634902" cy="105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193"/>
              </a:lnSpc>
              <a:spcBef>
                <a:spcPct val="0"/>
              </a:spcBef>
            </a:pPr>
            <a:r>
              <a:rPr lang="en-US" sz="5852" spc="380">
                <a:solidFill>
                  <a:srgbClr val="1B9461"/>
                </a:solidFill>
                <a:latin typeface="Poppins Bold"/>
              </a:rPr>
              <a:t>Introduction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1BFCB65-F753-2E3B-AAC1-2327B370D278}"/>
              </a:ext>
            </a:extLst>
          </p:cNvPr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A2122189-5626-D4A1-52CA-61446977F820}"/>
              </a:ext>
            </a:extLst>
          </p:cNvPr>
          <p:cNvGrpSpPr/>
          <p:nvPr/>
        </p:nvGrpSpPr>
        <p:grpSpPr>
          <a:xfrm>
            <a:off x="0" y="0"/>
            <a:ext cx="4561519" cy="10287000"/>
            <a:chOff x="0" y="0"/>
            <a:chExt cx="1201388" cy="27093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C5F0E3AB-BEBB-0127-AADD-71BCC32CD5BD}"/>
                </a:ext>
              </a:extLst>
            </p:cNvPr>
            <p:cNvSpPr/>
            <p:nvPr/>
          </p:nvSpPr>
          <p:spPr>
            <a:xfrm>
              <a:off x="0" y="0"/>
              <a:ext cx="1201388" cy="2709333"/>
            </a:xfrm>
            <a:custGeom>
              <a:avLst/>
              <a:gdLst/>
              <a:ahLst/>
              <a:cxnLst/>
              <a:rect l="l" t="t" r="r" b="b"/>
              <a:pathLst>
                <a:path w="1201388" h="2709333">
                  <a:moveTo>
                    <a:pt x="0" y="0"/>
                  </a:moveTo>
                  <a:lnTo>
                    <a:pt x="1201388" y="0"/>
                  </a:lnTo>
                  <a:lnTo>
                    <a:pt x="120138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6C3D5C8C-159B-4C74-C2F2-678FD4A495CC}"/>
                </a:ext>
              </a:extLst>
            </p:cNvPr>
            <p:cNvSpPr txBox="1"/>
            <p:nvPr/>
          </p:nvSpPr>
          <p:spPr>
            <a:xfrm>
              <a:off x="0" y="-57150"/>
              <a:ext cx="1201388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B4562831-E262-90CC-3A4D-0E76B16AA8F4}"/>
              </a:ext>
            </a:extLst>
          </p:cNvPr>
          <p:cNvGrpSpPr/>
          <p:nvPr/>
        </p:nvGrpSpPr>
        <p:grpSpPr>
          <a:xfrm>
            <a:off x="9684858" y="2522790"/>
            <a:ext cx="8603142" cy="6773610"/>
            <a:chOff x="0" y="0"/>
            <a:chExt cx="2265848" cy="1783996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80E83E8-BE19-C471-121F-9181A24603B8}"/>
                </a:ext>
              </a:extLst>
            </p:cNvPr>
            <p:cNvSpPr/>
            <p:nvPr/>
          </p:nvSpPr>
          <p:spPr>
            <a:xfrm>
              <a:off x="0" y="0"/>
              <a:ext cx="2265848" cy="1783996"/>
            </a:xfrm>
            <a:custGeom>
              <a:avLst/>
              <a:gdLst/>
              <a:ahLst/>
              <a:cxnLst/>
              <a:rect l="l" t="t" r="r" b="b"/>
              <a:pathLst>
                <a:path w="2265848" h="1783996">
                  <a:moveTo>
                    <a:pt x="0" y="0"/>
                  </a:moveTo>
                  <a:lnTo>
                    <a:pt x="2265848" y="0"/>
                  </a:lnTo>
                  <a:lnTo>
                    <a:pt x="2265848" y="1783996"/>
                  </a:lnTo>
                  <a:lnTo>
                    <a:pt x="0" y="1783996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4BC8509A-53AE-C3A5-0844-E6AAEC750D05}"/>
                </a:ext>
              </a:extLst>
            </p:cNvPr>
            <p:cNvSpPr txBox="1"/>
            <p:nvPr/>
          </p:nvSpPr>
          <p:spPr>
            <a:xfrm>
              <a:off x="0" y="-57150"/>
              <a:ext cx="2265848" cy="18411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DFB8523F-6DCD-8150-2EBF-E0BB415A3259}"/>
              </a:ext>
            </a:extLst>
          </p:cNvPr>
          <p:cNvGrpSpPr/>
          <p:nvPr/>
        </p:nvGrpSpPr>
        <p:grpSpPr>
          <a:xfrm>
            <a:off x="10132295" y="3159076"/>
            <a:ext cx="522781" cy="536624"/>
            <a:chOff x="0" y="0"/>
            <a:chExt cx="812800" cy="812800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0CFF8C2F-7B60-B6AC-1814-8D520E4215E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B9D61BCB-99E5-5B6E-1E38-46648540BB95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5">
            <a:extLst>
              <a:ext uri="{FF2B5EF4-FFF2-40B4-BE49-F238E27FC236}">
                <a16:creationId xmlns:a16="http://schemas.microsoft.com/office/drawing/2014/main" id="{81471FD8-4D61-9FF2-8ECC-836E5D0D3C89}"/>
              </a:ext>
            </a:extLst>
          </p:cNvPr>
          <p:cNvSpPr txBox="1"/>
          <p:nvPr/>
        </p:nvSpPr>
        <p:spPr>
          <a:xfrm>
            <a:off x="9635801" y="6451034"/>
            <a:ext cx="790715" cy="633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63"/>
              </a:lnSpc>
              <a:spcBef>
                <a:spcPct val="0"/>
              </a:spcBef>
            </a:pPr>
            <a:r>
              <a:rPr lang="en-US" sz="3545" dirty="0">
                <a:solidFill>
                  <a:srgbClr val="FFFFFF"/>
                </a:solidFill>
                <a:latin typeface="Poppins Bold"/>
              </a:rPr>
              <a:t>4</a:t>
            </a:r>
          </a:p>
        </p:txBody>
      </p:sp>
      <p:sp>
        <p:nvSpPr>
          <p:cNvPr id="23" name="Freeform 29">
            <a:extLst>
              <a:ext uri="{FF2B5EF4-FFF2-40B4-BE49-F238E27FC236}">
                <a16:creationId xmlns:a16="http://schemas.microsoft.com/office/drawing/2014/main" id="{4F97B577-CC92-68E7-582B-844C31A530BE}"/>
              </a:ext>
            </a:extLst>
          </p:cNvPr>
          <p:cNvSpPr/>
          <p:nvPr/>
        </p:nvSpPr>
        <p:spPr>
          <a:xfrm>
            <a:off x="16780649" y="8885345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4" name="AutoShape 30">
            <a:extLst>
              <a:ext uri="{FF2B5EF4-FFF2-40B4-BE49-F238E27FC236}">
                <a16:creationId xmlns:a16="http://schemas.microsoft.com/office/drawing/2014/main" id="{D8001363-0809-3EC3-6485-C9D5DC5952FF}"/>
              </a:ext>
            </a:extLst>
          </p:cNvPr>
          <p:cNvSpPr/>
          <p:nvPr/>
        </p:nvSpPr>
        <p:spPr>
          <a:xfrm flipH="1">
            <a:off x="17240250" y="4803299"/>
            <a:ext cx="0" cy="3514512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25" name="AutoShape 31">
            <a:extLst>
              <a:ext uri="{FF2B5EF4-FFF2-40B4-BE49-F238E27FC236}">
                <a16:creationId xmlns:a16="http://schemas.microsoft.com/office/drawing/2014/main" id="{64E3F441-86F4-4BDE-D96A-88B41A8D2EF2}"/>
              </a:ext>
            </a:extLst>
          </p:cNvPr>
          <p:cNvSpPr/>
          <p:nvPr/>
        </p:nvSpPr>
        <p:spPr>
          <a:xfrm flipV="1">
            <a:off x="8355855" y="9277350"/>
            <a:ext cx="7846876" cy="0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26" name="TextBox 32">
            <a:extLst>
              <a:ext uri="{FF2B5EF4-FFF2-40B4-BE49-F238E27FC236}">
                <a16:creationId xmlns:a16="http://schemas.microsoft.com/office/drawing/2014/main" id="{D1667426-96C0-3804-D249-DA005A8225BC}"/>
              </a:ext>
            </a:extLst>
          </p:cNvPr>
          <p:cNvSpPr txBox="1"/>
          <p:nvPr/>
        </p:nvSpPr>
        <p:spPr>
          <a:xfrm>
            <a:off x="5334000" y="271545"/>
            <a:ext cx="13598732" cy="19659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93"/>
              </a:lnSpc>
              <a:spcBef>
                <a:spcPct val="0"/>
              </a:spcBef>
            </a:pPr>
            <a:r>
              <a:rPr lang="en-GB" sz="3500" spc="380" dirty="0">
                <a:solidFill>
                  <a:srgbClr val="1B9461"/>
                </a:solidFill>
                <a:latin typeface="Poppins Bold"/>
              </a:rPr>
              <a:t>Experimental Results demonstrating/proving(Key Result)</a:t>
            </a:r>
            <a:endParaRPr lang="en-US" sz="3500" spc="380" dirty="0">
              <a:solidFill>
                <a:srgbClr val="1B9461"/>
              </a:solidFill>
              <a:latin typeface="Poppins Bold"/>
            </a:endParaRPr>
          </a:p>
        </p:txBody>
      </p:sp>
      <p:sp>
        <p:nvSpPr>
          <p:cNvPr id="27" name="Freeform 33">
            <a:extLst>
              <a:ext uri="{FF2B5EF4-FFF2-40B4-BE49-F238E27FC236}">
                <a16:creationId xmlns:a16="http://schemas.microsoft.com/office/drawing/2014/main" id="{087E9C85-A2EF-C087-9EA8-328BA3A8FA36}"/>
              </a:ext>
            </a:extLst>
          </p:cNvPr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28" name="Group 34">
            <a:extLst>
              <a:ext uri="{FF2B5EF4-FFF2-40B4-BE49-F238E27FC236}">
                <a16:creationId xmlns:a16="http://schemas.microsoft.com/office/drawing/2014/main" id="{96EB15B4-4862-924C-FE68-74E33C6E8153}"/>
              </a:ext>
            </a:extLst>
          </p:cNvPr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D79AB079-647C-8D50-1AC9-0D4BE3B4196B}"/>
                </a:ext>
              </a:extLst>
            </p:cNvPr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30" name="TextBox 36">
              <a:extLst>
                <a:ext uri="{FF2B5EF4-FFF2-40B4-BE49-F238E27FC236}">
                  <a16:creationId xmlns:a16="http://schemas.microsoft.com/office/drawing/2014/main" id="{439C6068-4497-EDA5-EA79-96BBCF4BAF32}"/>
                </a:ext>
              </a:extLst>
            </p:cNvPr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32" name="Picture 2">
            <a:extLst>
              <a:ext uri="{FF2B5EF4-FFF2-40B4-BE49-F238E27FC236}">
                <a16:creationId xmlns:a16="http://schemas.microsoft.com/office/drawing/2014/main" id="{A783388D-B418-E78A-5745-E23EA0C122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" b="-2"/>
          <a:stretch/>
        </p:blipFill>
        <p:spPr bwMode="auto">
          <a:xfrm>
            <a:off x="577415" y="3099294"/>
            <a:ext cx="8748658" cy="537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BEF19052-4EF8-60BF-9D64-0CFF634E2A94}"/>
              </a:ext>
            </a:extLst>
          </p:cNvPr>
          <p:cNvSpPr txBox="1">
            <a:spLocks/>
          </p:cNvSpPr>
          <p:nvPr/>
        </p:nvSpPr>
        <p:spPr>
          <a:xfrm>
            <a:off x="10828614" y="2113150"/>
            <a:ext cx="3872243" cy="36941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AU" sz="3500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E995CED-F41A-4E59-ABA4-CEF8626E4D24}"/>
              </a:ext>
            </a:extLst>
          </p:cNvPr>
          <p:cNvSpPr txBox="1">
            <a:spLocks/>
          </p:cNvSpPr>
          <p:nvPr/>
        </p:nvSpPr>
        <p:spPr>
          <a:xfrm>
            <a:off x="10828614" y="2639803"/>
            <a:ext cx="6762141" cy="36941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Although our hypothesis states a direct proportion between our variables, the regression analysis showed the exceptions for some </a:t>
            </a:r>
            <a:r>
              <a:rPr lang="en-GB" sz="35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particulr</a:t>
            </a:r>
            <a:r>
              <a:rPr lang="en-GB" sz="35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years. </a:t>
            </a:r>
            <a:endParaRPr lang="en-AU" sz="35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39" name="Group 6">
            <a:extLst>
              <a:ext uri="{FF2B5EF4-FFF2-40B4-BE49-F238E27FC236}">
                <a16:creationId xmlns:a16="http://schemas.microsoft.com/office/drawing/2014/main" id="{9D5214AF-EBC8-6818-338F-AB75AED235C1}"/>
              </a:ext>
            </a:extLst>
          </p:cNvPr>
          <p:cNvGrpSpPr/>
          <p:nvPr/>
        </p:nvGrpSpPr>
        <p:grpSpPr>
          <a:xfrm>
            <a:off x="9684858" y="2522790"/>
            <a:ext cx="8603142" cy="6773610"/>
            <a:chOff x="0" y="0"/>
            <a:chExt cx="2265848" cy="1783996"/>
          </a:xfrm>
        </p:grpSpPr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8EDBF38B-D7F6-0D1D-9C6B-2DE3DB511527}"/>
                </a:ext>
              </a:extLst>
            </p:cNvPr>
            <p:cNvSpPr/>
            <p:nvPr/>
          </p:nvSpPr>
          <p:spPr>
            <a:xfrm>
              <a:off x="0" y="0"/>
              <a:ext cx="2265848" cy="1783996"/>
            </a:xfrm>
            <a:custGeom>
              <a:avLst/>
              <a:gdLst/>
              <a:ahLst/>
              <a:cxnLst/>
              <a:rect l="l" t="t" r="r" b="b"/>
              <a:pathLst>
                <a:path w="2265848" h="1783996">
                  <a:moveTo>
                    <a:pt x="0" y="0"/>
                  </a:moveTo>
                  <a:lnTo>
                    <a:pt x="2265848" y="0"/>
                  </a:lnTo>
                  <a:lnTo>
                    <a:pt x="2265848" y="1783996"/>
                  </a:lnTo>
                  <a:lnTo>
                    <a:pt x="0" y="1783996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1" name="TextBox 8">
              <a:extLst>
                <a:ext uri="{FF2B5EF4-FFF2-40B4-BE49-F238E27FC236}">
                  <a16:creationId xmlns:a16="http://schemas.microsoft.com/office/drawing/2014/main" id="{E3CAACED-D3CB-476B-4CD6-1F69FA2D1E69}"/>
                </a:ext>
              </a:extLst>
            </p:cNvPr>
            <p:cNvSpPr txBox="1"/>
            <p:nvPr/>
          </p:nvSpPr>
          <p:spPr>
            <a:xfrm>
              <a:off x="0" y="-57150"/>
              <a:ext cx="2265848" cy="18411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2" name="Group 9">
            <a:extLst>
              <a:ext uri="{FF2B5EF4-FFF2-40B4-BE49-F238E27FC236}">
                <a16:creationId xmlns:a16="http://schemas.microsoft.com/office/drawing/2014/main" id="{F4B84D53-F596-2524-2EFC-8D025D937DBE}"/>
              </a:ext>
            </a:extLst>
          </p:cNvPr>
          <p:cNvGrpSpPr/>
          <p:nvPr/>
        </p:nvGrpSpPr>
        <p:grpSpPr>
          <a:xfrm>
            <a:off x="10875483" y="3247564"/>
            <a:ext cx="903979" cy="903979"/>
            <a:chOff x="0" y="0"/>
            <a:chExt cx="812800" cy="812800"/>
          </a:xfrm>
        </p:grpSpPr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03901AD6-3BC4-021D-FEB7-F328956640E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44" name="TextBox 11">
              <a:extLst>
                <a:ext uri="{FF2B5EF4-FFF2-40B4-BE49-F238E27FC236}">
                  <a16:creationId xmlns:a16="http://schemas.microsoft.com/office/drawing/2014/main" id="{DB26DCF3-AF98-581A-75CF-6F6A9318A9CF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5" name="TextBox 12">
            <a:extLst>
              <a:ext uri="{FF2B5EF4-FFF2-40B4-BE49-F238E27FC236}">
                <a16:creationId xmlns:a16="http://schemas.microsoft.com/office/drawing/2014/main" id="{ACBB6BF8-9E2B-1D8D-5433-2C1300267F4D}"/>
              </a:ext>
            </a:extLst>
          </p:cNvPr>
          <p:cNvSpPr txBox="1"/>
          <p:nvPr/>
        </p:nvSpPr>
        <p:spPr>
          <a:xfrm>
            <a:off x="12230699" y="3133264"/>
            <a:ext cx="5040612" cy="7102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GB" sz="2800" spc="259" dirty="0">
                <a:solidFill>
                  <a:srgbClr val="FFFFFF"/>
                </a:solidFill>
                <a:latin typeface="Poppins"/>
              </a:rPr>
              <a:t>Although our hypothesis states a direct proportion between our variables, the regression analysis showed the exceptions for some particular years. </a:t>
            </a:r>
          </a:p>
          <a:p>
            <a:pPr>
              <a:lnSpc>
                <a:spcPts val="5599"/>
              </a:lnSpc>
            </a:pPr>
            <a:endParaRPr lang="en-GB" sz="2800" spc="259" dirty="0">
              <a:solidFill>
                <a:srgbClr val="FFFFFF"/>
              </a:solidFill>
              <a:latin typeface="Poppins"/>
            </a:endParaRPr>
          </a:p>
          <a:p>
            <a:pPr>
              <a:lnSpc>
                <a:spcPts val="5599"/>
              </a:lnSpc>
              <a:spcBef>
                <a:spcPct val="0"/>
              </a:spcBef>
            </a:pPr>
            <a:endParaRPr lang="en-US" sz="2800" spc="259" dirty="0">
              <a:solidFill>
                <a:srgbClr val="FFFFFF"/>
              </a:solidFill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694594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D5DE92D-506A-4C58-8CAB-A35D4244ED37}"/>
              </a:ext>
            </a:extLst>
          </p:cNvPr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D88CB327-0FF2-28BA-683F-9E25E56D1FB3}"/>
              </a:ext>
            </a:extLst>
          </p:cNvPr>
          <p:cNvGrpSpPr/>
          <p:nvPr/>
        </p:nvGrpSpPr>
        <p:grpSpPr>
          <a:xfrm>
            <a:off x="0" y="0"/>
            <a:ext cx="4561519" cy="10287000"/>
            <a:chOff x="0" y="0"/>
            <a:chExt cx="1201388" cy="27093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FCBA58FA-6E26-D75A-5F37-83622DC6D9F6}"/>
                </a:ext>
              </a:extLst>
            </p:cNvPr>
            <p:cNvSpPr/>
            <p:nvPr/>
          </p:nvSpPr>
          <p:spPr>
            <a:xfrm>
              <a:off x="0" y="0"/>
              <a:ext cx="1201388" cy="2709333"/>
            </a:xfrm>
            <a:custGeom>
              <a:avLst/>
              <a:gdLst/>
              <a:ahLst/>
              <a:cxnLst/>
              <a:rect l="l" t="t" r="r" b="b"/>
              <a:pathLst>
                <a:path w="1201388" h="2709333">
                  <a:moveTo>
                    <a:pt x="0" y="0"/>
                  </a:moveTo>
                  <a:lnTo>
                    <a:pt x="1201388" y="0"/>
                  </a:lnTo>
                  <a:lnTo>
                    <a:pt x="120138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868C5421-81ED-1B54-19BC-F45201F8731E}"/>
                </a:ext>
              </a:extLst>
            </p:cNvPr>
            <p:cNvSpPr txBox="1"/>
            <p:nvPr/>
          </p:nvSpPr>
          <p:spPr>
            <a:xfrm>
              <a:off x="0" y="-57150"/>
              <a:ext cx="1201388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D2CF8E7C-91E2-A3B5-0775-383C28F938BB}"/>
              </a:ext>
            </a:extLst>
          </p:cNvPr>
          <p:cNvGrpSpPr/>
          <p:nvPr/>
        </p:nvGrpSpPr>
        <p:grpSpPr>
          <a:xfrm>
            <a:off x="0" y="2522790"/>
            <a:ext cx="8603142" cy="6773610"/>
            <a:chOff x="0" y="0"/>
            <a:chExt cx="2265848" cy="1783996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57CF23AB-5849-AD22-CC07-B2C3B7527B23}"/>
                </a:ext>
              </a:extLst>
            </p:cNvPr>
            <p:cNvSpPr/>
            <p:nvPr/>
          </p:nvSpPr>
          <p:spPr>
            <a:xfrm>
              <a:off x="0" y="0"/>
              <a:ext cx="2265848" cy="1783996"/>
            </a:xfrm>
            <a:custGeom>
              <a:avLst/>
              <a:gdLst/>
              <a:ahLst/>
              <a:cxnLst/>
              <a:rect l="l" t="t" r="r" b="b"/>
              <a:pathLst>
                <a:path w="2265848" h="1783996">
                  <a:moveTo>
                    <a:pt x="0" y="0"/>
                  </a:moveTo>
                  <a:lnTo>
                    <a:pt x="2265848" y="0"/>
                  </a:lnTo>
                  <a:lnTo>
                    <a:pt x="2265848" y="1783996"/>
                  </a:lnTo>
                  <a:lnTo>
                    <a:pt x="0" y="1783996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A57582D2-4662-2625-1257-56B4F08D00B2}"/>
                </a:ext>
              </a:extLst>
            </p:cNvPr>
            <p:cNvSpPr txBox="1"/>
            <p:nvPr/>
          </p:nvSpPr>
          <p:spPr>
            <a:xfrm>
              <a:off x="0" y="-57150"/>
              <a:ext cx="2265848" cy="18411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08A002EA-F88F-56D0-ACD1-6A39935C28D7}"/>
              </a:ext>
            </a:extLst>
          </p:cNvPr>
          <p:cNvGrpSpPr/>
          <p:nvPr/>
        </p:nvGrpSpPr>
        <p:grpSpPr>
          <a:xfrm>
            <a:off x="1190625" y="3247564"/>
            <a:ext cx="903979" cy="903979"/>
            <a:chOff x="0" y="0"/>
            <a:chExt cx="812800" cy="812800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1931330D-AE1A-90F9-840E-2A4ED82FAEC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80E3599D-DCA9-34BA-EE35-F0BCB75E1BF8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>
            <a:extLst>
              <a:ext uri="{FF2B5EF4-FFF2-40B4-BE49-F238E27FC236}">
                <a16:creationId xmlns:a16="http://schemas.microsoft.com/office/drawing/2014/main" id="{A924D4BD-513A-060A-D918-2FC7528318FD}"/>
              </a:ext>
            </a:extLst>
          </p:cNvPr>
          <p:cNvSpPr txBox="1"/>
          <p:nvPr/>
        </p:nvSpPr>
        <p:spPr>
          <a:xfrm>
            <a:off x="2545841" y="3133264"/>
            <a:ext cx="5040612" cy="6384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GB" sz="2800" spc="259" dirty="0">
                <a:solidFill>
                  <a:srgbClr val="FFFFFF"/>
                </a:solidFill>
                <a:latin typeface="Poppins"/>
              </a:rPr>
              <a:t>From the correlation analysis, a positive correlation was found between our variables although there are some exceptional cases.</a:t>
            </a:r>
          </a:p>
          <a:p>
            <a:pPr>
              <a:lnSpc>
                <a:spcPts val="5599"/>
              </a:lnSpc>
            </a:pPr>
            <a:endParaRPr lang="en-GB" sz="2800" spc="259" dirty="0">
              <a:solidFill>
                <a:srgbClr val="FFFFFF"/>
              </a:solidFill>
              <a:latin typeface="Poppins"/>
            </a:endParaRPr>
          </a:p>
          <a:p>
            <a:pPr>
              <a:lnSpc>
                <a:spcPts val="5599"/>
              </a:lnSpc>
              <a:spcBef>
                <a:spcPct val="0"/>
              </a:spcBef>
            </a:pPr>
            <a:endParaRPr lang="en-US" sz="2800" spc="259" dirty="0">
              <a:solidFill>
                <a:srgbClr val="FFFFFF"/>
              </a:solidFill>
              <a:latin typeface="Poppins"/>
            </a:endParaRPr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63C5F144-EE77-89A1-7713-51940323EC36}"/>
              </a:ext>
            </a:extLst>
          </p:cNvPr>
          <p:cNvGrpSpPr/>
          <p:nvPr/>
        </p:nvGrpSpPr>
        <p:grpSpPr>
          <a:xfrm>
            <a:off x="9579169" y="3247564"/>
            <a:ext cx="903979" cy="903979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8F37566B-B9FF-9D82-3D82-E9C40D09218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E6355E83-F08A-4DAF-EA65-6FF3085249CE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TextBox 21">
            <a:extLst>
              <a:ext uri="{FF2B5EF4-FFF2-40B4-BE49-F238E27FC236}">
                <a16:creationId xmlns:a16="http://schemas.microsoft.com/office/drawing/2014/main" id="{36267172-A368-FCB5-BD67-940D82530395}"/>
              </a:ext>
            </a:extLst>
          </p:cNvPr>
          <p:cNvSpPr txBox="1"/>
          <p:nvPr/>
        </p:nvSpPr>
        <p:spPr>
          <a:xfrm>
            <a:off x="9635801" y="3373153"/>
            <a:ext cx="790715" cy="633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63"/>
              </a:lnSpc>
              <a:spcBef>
                <a:spcPct val="0"/>
              </a:spcBef>
            </a:pPr>
            <a:r>
              <a:rPr lang="en-US" sz="3545">
                <a:solidFill>
                  <a:srgbClr val="FFFFFF"/>
                </a:solidFill>
                <a:latin typeface="Poppins Bold"/>
              </a:rPr>
              <a:t>3</a:t>
            </a:r>
          </a:p>
        </p:txBody>
      </p:sp>
      <p:grpSp>
        <p:nvGrpSpPr>
          <p:cNvPr id="22" name="Group 22">
            <a:extLst>
              <a:ext uri="{FF2B5EF4-FFF2-40B4-BE49-F238E27FC236}">
                <a16:creationId xmlns:a16="http://schemas.microsoft.com/office/drawing/2014/main" id="{1C1A898D-4D17-22D3-B00B-0154EE6AE9CE}"/>
              </a:ext>
            </a:extLst>
          </p:cNvPr>
          <p:cNvGrpSpPr/>
          <p:nvPr/>
        </p:nvGrpSpPr>
        <p:grpSpPr>
          <a:xfrm>
            <a:off x="9579169" y="6325444"/>
            <a:ext cx="903979" cy="903979"/>
            <a:chOff x="0" y="0"/>
            <a:chExt cx="812800" cy="812800"/>
          </a:xfrm>
        </p:grpSpPr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BB495B8B-60F8-0BA8-D838-B86DAF13B9F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24" name="TextBox 24">
              <a:extLst>
                <a:ext uri="{FF2B5EF4-FFF2-40B4-BE49-F238E27FC236}">
                  <a16:creationId xmlns:a16="http://schemas.microsoft.com/office/drawing/2014/main" id="{B8497BB2-9E32-1F2F-531E-3BA5A9DA8A9B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>
            <a:extLst>
              <a:ext uri="{FF2B5EF4-FFF2-40B4-BE49-F238E27FC236}">
                <a16:creationId xmlns:a16="http://schemas.microsoft.com/office/drawing/2014/main" id="{C21141C7-91BD-35D6-8064-5B4E397A879B}"/>
              </a:ext>
            </a:extLst>
          </p:cNvPr>
          <p:cNvSpPr txBox="1"/>
          <p:nvPr/>
        </p:nvSpPr>
        <p:spPr>
          <a:xfrm>
            <a:off x="9635801" y="6451034"/>
            <a:ext cx="790715" cy="633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63"/>
              </a:lnSpc>
              <a:spcBef>
                <a:spcPct val="0"/>
              </a:spcBef>
            </a:pPr>
            <a:r>
              <a:rPr lang="en-US" sz="3545">
                <a:solidFill>
                  <a:srgbClr val="FFFFFF"/>
                </a:solidFill>
                <a:latin typeface="Poppins Bold"/>
              </a:rPr>
              <a:t>4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8A0020A6-A63A-B562-F45C-D581178488B2}"/>
              </a:ext>
            </a:extLst>
          </p:cNvPr>
          <p:cNvSpPr txBox="1"/>
          <p:nvPr/>
        </p:nvSpPr>
        <p:spPr>
          <a:xfrm>
            <a:off x="10930823" y="3133264"/>
            <a:ext cx="5040612" cy="212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spc="259" dirty="0">
                <a:solidFill>
                  <a:srgbClr val="222222"/>
                </a:solidFill>
                <a:latin typeface="Poppins"/>
              </a:rPr>
              <a:t>•Impact on Community </a:t>
            </a:r>
          </a:p>
          <a:p>
            <a:pPr algn="just">
              <a:lnSpc>
                <a:spcPts val="5599"/>
              </a:lnSpc>
              <a:spcBef>
                <a:spcPct val="0"/>
              </a:spcBef>
            </a:pPr>
            <a:endParaRPr lang="en-US" sz="3999" spc="259" dirty="0">
              <a:solidFill>
                <a:srgbClr val="222222"/>
              </a:solidFill>
              <a:latin typeface="Poppins"/>
            </a:endParaRP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12A68207-8A48-4439-9F2E-DDC8A799BD38}"/>
              </a:ext>
            </a:extLst>
          </p:cNvPr>
          <p:cNvSpPr txBox="1"/>
          <p:nvPr/>
        </p:nvSpPr>
        <p:spPr>
          <a:xfrm>
            <a:off x="10930823" y="6211144"/>
            <a:ext cx="5040612" cy="1422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spc="259">
                <a:solidFill>
                  <a:srgbClr val="222222"/>
                </a:solidFill>
                <a:latin typeface="Poppins"/>
              </a:rPr>
              <a:t>•Policy Making</a:t>
            </a:r>
          </a:p>
          <a:p>
            <a:pPr algn="just">
              <a:lnSpc>
                <a:spcPts val="5599"/>
              </a:lnSpc>
              <a:spcBef>
                <a:spcPct val="0"/>
              </a:spcBef>
            </a:pPr>
            <a:endParaRPr lang="en-US" sz="3999" spc="259">
              <a:solidFill>
                <a:srgbClr val="222222"/>
              </a:solidFill>
              <a:latin typeface="Poppins"/>
            </a:endParaRPr>
          </a:p>
        </p:txBody>
      </p:sp>
      <p:sp>
        <p:nvSpPr>
          <p:cNvPr id="29" name="Freeform 29">
            <a:extLst>
              <a:ext uri="{FF2B5EF4-FFF2-40B4-BE49-F238E27FC236}">
                <a16:creationId xmlns:a16="http://schemas.microsoft.com/office/drawing/2014/main" id="{328D02F9-FFF8-2AC4-ADFE-7E8D3BEFAB7B}"/>
              </a:ext>
            </a:extLst>
          </p:cNvPr>
          <p:cNvSpPr/>
          <p:nvPr/>
        </p:nvSpPr>
        <p:spPr>
          <a:xfrm>
            <a:off x="16780649" y="8885345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30" name="AutoShape 30">
            <a:extLst>
              <a:ext uri="{FF2B5EF4-FFF2-40B4-BE49-F238E27FC236}">
                <a16:creationId xmlns:a16="http://schemas.microsoft.com/office/drawing/2014/main" id="{9DDDD565-D8EB-FED4-171B-4188095C96CF}"/>
              </a:ext>
            </a:extLst>
          </p:cNvPr>
          <p:cNvSpPr/>
          <p:nvPr/>
        </p:nvSpPr>
        <p:spPr>
          <a:xfrm flipH="1">
            <a:off x="17240250" y="4803299"/>
            <a:ext cx="0" cy="3514512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31" name="AutoShape 31">
            <a:extLst>
              <a:ext uri="{FF2B5EF4-FFF2-40B4-BE49-F238E27FC236}">
                <a16:creationId xmlns:a16="http://schemas.microsoft.com/office/drawing/2014/main" id="{798047F0-779E-674F-46D0-670A34B0AE80}"/>
              </a:ext>
            </a:extLst>
          </p:cNvPr>
          <p:cNvSpPr/>
          <p:nvPr/>
        </p:nvSpPr>
        <p:spPr>
          <a:xfrm flipV="1">
            <a:off x="8355855" y="9277350"/>
            <a:ext cx="7846876" cy="0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CA971DB3-42D6-79D7-DA0C-7C522F20EBEC}"/>
              </a:ext>
            </a:extLst>
          </p:cNvPr>
          <p:cNvSpPr txBox="1"/>
          <p:nvPr/>
        </p:nvSpPr>
        <p:spPr>
          <a:xfrm>
            <a:off x="5334000" y="271545"/>
            <a:ext cx="13598732" cy="19659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93"/>
              </a:lnSpc>
              <a:spcBef>
                <a:spcPct val="0"/>
              </a:spcBef>
            </a:pPr>
            <a:r>
              <a:rPr lang="en-GB" sz="3500" spc="380" dirty="0">
                <a:solidFill>
                  <a:srgbClr val="1B9461"/>
                </a:solidFill>
                <a:latin typeface="Poppins Bold"/>
              </a:rPr>
              <a:t>Experimental Results demonstrating/proving(Key Result)</a:t>
            </a:r>
            <a:endParaRPr lang="en-US" sz="3500" spc="380" dirty="0">
              <a:solidFill>
                <a:srgbClr val="1B9461"/>
              </a:solidFill>
              <a:latin typeface="Poppins Bold"/>
            </a:endParaRPr>
          </a:p>
        </p:txBody>
      </p:sp>
      <p:sp>
        <p:nvSpPr>
          <p:cNvPr id="33" name="Freeform 33">
            <a:extLst>
              <a:ext uri="{FF2B5EF4-FFF2-40B4-BE49-F238E27FC236}">
                <a16:creationId xmlns:a16="http://schemas.microsoft.com/office/drawing/2014/main" id="{4D0709DA-3FBD-9214-903B-60897A0DA698}"/>
              </a:ext>
            </a:extLst>
          </p:cNvPr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34" name="Group 34">
            <a:extLst>
              <a:ext uri="{FF2B5EF4-FFF2-40B4-BE49-F238E27FC236}">
                <a16:creationId xmlns:a16="http://schemas.microsoft.com/office/drawing/2014/main" id="{A3948AC9-08BD-9651-3FD7-FE98C6D5F43A}"/>
              </a:ext>
            </a:extLst>
          </p:cNvPr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907B4E4-915C-8CB2-899F-4862A052297D}"/>
                </a:ext>
              </a:extLst>
            </p:cNvPr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36" name="TextBox 36">
              <a:extLst>
                <a:ext uri="{FF2B5EF4-FFF2-40B4-BE49-F238E27FC236}">
                  <a16:creationId xmlns:a16="http://schemas.microsoft.com/office/drawing/2014/main" id="{2E954BDC-3BB5-4E27-5E07-48750EEC03A4}"/>
                </a:ext>
              </a:extLst>
            </p:cNvPr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943A46F3-B1AE-AFAB-0BFD-77980FA5F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2974" y="2493325"/>
            <a:ext cx="8762265" cy="737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99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">
            <a:extLst>
              <a:ext uri="{FF2B5EF4-FFF2-40B4-BE49-F238E27FC236}">
                <a16:creationId xmlns:a16="http://schemas.microsoft.com/office/drawing/2014/main" id="{BFADAADF-59A1-D8C3-F206-9E4C76C0CEA1}"/>
              </a:ext>
            </a:extLst>
          </p:cNvPr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23" name="Group 3">
            <a:extLst>
              <a:ext uri="{FF2B5EF4-FFF2-40B4-BE49-F238E27FC236}">
                <a16:creationId xmlns:a16="http://schemas.microsoft.com/office/drawing/2014/main" id="{1D22412A-904D-D968-BAD8-F0337E74CAA3}"/>
              </a:ext>
            </a:extLst>
          </p:cNvPr>
          <p:cNvGrpSpPr/>
          <p:nvPr/>
        </p:nvGrpSpPr>
        <p:grpSpPr>
          <a:xfrm>
            <a:off x="0" y="0"/>
            <a:ext cx="1028700" cy="1771441"/>
            <a:chOff x="0" y="0"/>
            <a:chExt cx="270933" cy="466552"/>
          </a:xfrm>
        </p:grpSpPr>
        <p:sp>
          <p:nvSpPr>
            <p:cNvPr id="24" name="Freeform 4">
              <a:extLst>
                <a:ext uri="{FF2B5EF4-FFF2-40B4-BE49-F238E27FC236}">
                  <a16:creationId xmlns:a16="http://schemas.microsoft.com/office/drawing/2014/main" id="{68B74F2C-9411-7A41-30E2-3730851079ED}"/>
                </a:ext>
              </a:extLst>
            </p:cNvPr>
            <p:cNvSpPr/>
            <p:nvPr/>
          </p:nvSpPr>
          <p:spPr>
            <a:xfrm>
              <a:off x="0" y="0"/>
              <a:ext cx="270933" cy="466552"/>
            </a:xfrm>
            <a:custGeom>
              <a:avLst/>
              <a:gdLst/>
              <a:ahLst/>
              <a:cxnLst/>
              <a:rect l="l" t="t" r="r" b="b"/>
              <a:pathLst>
                <a:path w="270933" h="466552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132D7C31-E54A-E840-0B77-15EA138992BB}"/>
                </a:ext>
              </a:extLst>
            </p:cNvPr>
            <p:cNvSpPr txBox="1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03376968-9B1E-380C-BAF6-CC67E9B90B6D}"/>
              </a:ext>
            </a:extLst>
          </p:cNvPr>
          <p:cNvGrpSpPr/>
          <p:nvPr/>
        </p:nvGrpSpPr>
        <p:grpSpPr>
          <a:xfrm>
            <a:off x="0" y="8088569"/>
            <a:ext cx="1028700" cy="1169731"/>
            <a:chOff x="0" y="0"/>
            <a:chExt cx="270933" cy="308077"/>
          </a:xfrm>
        </p:grpSpPr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CF7B816F-7A1A-2A29-CFAC-A84CCC9C2E6B}"/>
                </a:ext>
              </a:extLst>
            </p:cNvPr>
            <p:cNvSpPr/>
            <p:nvPr/>
          </p:nvSpPr>
          <p:spPr>
            <a:xfrm>
              <a:off x="0" y="0"/>
              <a:ext cx="270933" cy="308077"/>
            </a:xfrm>
            <a:custGeom>
              <a:avLst/>
              <a:gdLst/>
              <a:ahLst/>
              <a:cxnLst/>
              <a:rect l="l" t="t" r="r" b="b"/>
              <a:pathLst>
                <a:path w="270933" h="308077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28" name="TextBox 8">
              <a:extLst>
                <a:ext uri="{FF2B5EF4-FFF2-40B4-BE49-F238E27FC236}">
                  <a16:creationId xmlns:a16="http://schemas.microsoft.com/office/drawing/2014/main" id="{D70EB81E-E29E-6ECD-50C6-A420580AF1FA}"/>
                </a:ext>
              </a:extLst>
            </p:cNvPr>
            <p:cNvSpPr txBox="1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9" name="Freeform 9">
            <a:extLst>
              <a:ext uri="{FF2B5EF4-FFF2-40B4-BE49-F238E27FC236}">
                <a16:creationId xmlns:a16="http://schemas.microsoft.com/office/drawing/2014/main" id="{36474564-A539-806C-C46E-98749F29F02B}"/>
              </a:ext>
            </a:extLst>
          </p:cNvPr>
          <p:cNvSpPr/>
          <p:nvPr/>
        </p:nvSpPr>
        <p:spPr>
          <a:xfrm>
            <a:off x="16780649" y="8885345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30A7A37F-FF8C-1327-A4CB-5AB1BEC348AE}"/>
              </a:ext>
            </a:extLst>
          </p:cNvPr>
          <p:cNvSpPr txBox="1"/>
          <p:nvPr/>
        </p:nvSpPr>
        <p:spPr>
          <a:xfrm>
            <a:off x="1723107" y="3062188"/>
            <a:ext cx="11950297" cy="6130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2673" lvl="1" indent="-311336">
              <a:lnSpc>
                <a:spcPts val="4037"/>
              </a:lnSpc>
              <a:buFont typeface="Arial"/>
              <a:buChar char="•"/>
            </a:pPr>
            <a:r>
              <a:rPr lang="en-GB" sz="2884" spc="187" dirty="0">
                <a:solidFill>
                  <a:srgbClr val="222222"/>
                </a:solidFill>
                <a:latin typeface="Poppins"/>
              </a:rPr>
              <a:t>In general, the analysis also indicates a high level of PM 2.5 at the beginning of every year. </a:t>
            </a:r>
          </a:p>
          <a:p>
            <a:pPr marL="622673" lvl="1" indent="-311336">
              <a:lnSpc>
                <a:spcPts val="4037"/>
              </a:lnSpc>
              <a:buFont typeface="Arial"/>
              <a:buChar char="•"/>
            </a:pPr>
            <a:endParaRPr lang="en-GB" sz="2884" spc="187" dirty="0">
              <a:solidFill>
                <a:srgbClr val="222222"/>
              </a:solidFill>
              <a:latin typeface="Poppins"/>
            </a:endParaRPr>
          </a:p>
          <a:p>
            <a:pPr marL="622673" lvl="1" indent="-311336">
              <a:lnSpc>
                <a:spcPts val="4037"/>
              </a:lnSpc>
              <a:buFont typeface="Arial"/>
              <a:buChar char="•"/>
            </a:pPr>
            <a:r>
              <a:rPr lang="en-GB" sz="2884" spc="187" dirty="0">
                <a:solidFill>
                  <a:srgbClr val="222222"/>
                </a:solidFill>
                <a:latin typeface="Poppins"/>
              </a:rPr>
              <a:t>Although there are some exceptions, this survey is proof of a positive correlation between air pollution and respiratory health</a:t>
            </a:r>
          </a:p>
          <a:p>
            <a:pPr marL="311337" lvl="1">
              <a:lnSpc>
                <a:spcPts val="4037"/>
              </a:lnSpc>
            </a:pPr>
            <a:endParaRPr lang="en-GB" sz="2884" spc="187" dirty="0">
              <a:solidFill>
                <a:srgbClr val="222222"/>
              </a:solidFill>
              <a:latin typeface="Poppins"/>
            </a:endParaRPr>
          </a:p>
          <a:p>
            <a:pPr marL="622673" lvl="1" indent="-311336">
              <a:lnSpc>
                <a:spcPts val="4037"/>
              </a:lnSpc>
              <a:buFont typeface="Arial"/>
              <a:buChar char="•"/>
            </a:pPr>
            <a:r>
              <a:rPr lang="en-GB" sz="2884" spc="187" dirty="0">
                <a:solidFill>
                  <a:srgbClr val="222222"/>
                </a:solidFill>
                <a:latin typeface="Poppins"/>
              </a:rPr>
              <a:t>Los Angeles' PM2.5 levels rise, raising asthma hospitalization rates.</a:t>
            </a:r>
          </a:p>
          <a:p>
            <a:pPr marL="311337" lvl="1">
              <a:lnSpc>
                <a:spcPts val="4037"/>
              </a:lnSpc>
            </a:pPr>
            <a:endParaRPr lang="en-GB" sz="2884" spc="187" dirty="0">
              <a:solidFill>
                <a:srgbClr val="222222"/>
              </a:solidFill>
              <a:latin typeface="Poppins"/>
            </a:endParaRPr>
          </a:p>
          <a:p>
            <a:pPr marL="622673" lvl="1" indent="-311336">
              <a:lnSpc>
                <a:spcPts val="4037"/>
              </a:lnSpc>
              <a:buFont typeface="Arial"/>
              <a:buChar char="•"/>
            </a:pPr>
            <a:endParaRPr lang="en-GB" sz="2884" spc="187" dirty="0">
              <a:solidFill>
                <a:srgbClr val="222222"/>
              </a:solidFill>
              <a:latin typeface="Poppins"/>
            </a:endParaRPr>
          </a:p>
          <a:p>
            <a:pPr marL="622673" lvl="1" indent="-311336">
              <a:lnSpc>
                <a:spcPts val="4037"/>
              </a:lnSpc>
              <a:buFont typeface="Arial"/>
              <a:buChar char="•"/>
            </a:pPr>
            <a:endParaRPr lang="en-GB" sz="2884" spc="187" dirty="0">
              <a:solidFill>
                <a:srgbClr val="222222"/>
              </a:solidFill>
              <a:latin typeface="Poppins"/>
            </a:endParaRPr>
          </a:p>
        </p:txBody>
      </p:sp>
      <p:grpSp>
        <p:nvGrpSpPr>
          <p:cNvPr id="31" name="Group 11">
            <a:extLst>
              <a:ext uri="{FF2B5EF4-FFF2-40B4-BE49-F238E27FC236}">
                <a16:creationId xmlns:a16="http://schemas.microsoft.com/office/drawing/2014/main" id="{63168844-8E23-AF81-9609-3A0D44A0378A}"/>
              </a:ext>
            </a:extLst>
          </p:cNvPr>
          <p:cNvGrpSpPr/>
          <p:nvPr/>
        </p:nvGrpSpPr>
        <p:grpSpPr>
          <a:xfrm>
            <a:off x="0" y="9258300"/>
            <a:ext cx="1028700" cy="1028700"/>
            <a:chOff x="0" y="0"/>
            <a:chExt cx="270933" cy="270933"/>
          </a:xfrm>
        </p:grpSpPr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7EB64570-FF59-5C1B-80FD-F32DAFC94ADA}"/>
                </a:ext>
              </a:extLst>
            </p:cNvPr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3" name="TextBox 13">
              <a:extLst>
                <a:ext uri="{FF2B5EF4-FFF2-40B4-BE49-F238E27FC236}">
                  <a16:creationId xmlns:a16="http://schemas.microsoft.com/office/drawing/2014/main" id="{4A91F871-3952-103A-3178-9F9C3D306AF3}"/>
                </a:ext>
              </a:extLst>
            </p:cNvPr>
            <p:cNvSpPr txBox="1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4" name="AutoShape 14">
            <a:extLst>
              <a:ext uri="{FF2B5EF4-FFF2-40B4-BE49-F238E27FC236}">
                <a16:creationId xmlns:a16="http://schemas.microsoft.com/office/drawing/2014/main" id="{CBDA824D-79F5-69E0-E6B2-9CCD0EB5C5EF}"/>
              </a:ext>
            </a:extLst>
          </p:cNvPr>
          <p:cNvSpPr/>
          <p:nvPr/>
        </p:nvSpPr>
        <p:spPr>
          <a:xfrm>
            <a:off x="1723107" y="9277350"/>
            <a:ext cx="14479624" cy="0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35" name="AutoShape 15">
            <a:extLst>
              <a:ext uri="{FF2B5EF4-FFF2-40B4-BE49-F238E27FC236}">
                <a16:creationId xmlns:a16="http://schemas.microsoft.com/office/drawing/2014/main" id="{B51B8AA5-8CCA-3440-CC95-6293C601AEE1}"/>
              </a:ext>
            </a:extLst>
          </p:cNvPr>
          <p:cNvSpPr/>
          <p:nvPr/>
        </p:nvSpPr>
        <p:spPr>
          <a:xfrm flipH="1">
            <a:off x="17240250" y="3024088"/>
            <a:ext cx="0" cy="5293724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36" name="Freeform 16">
            <a:extLst>
              <a:ext uri="{FF2B5EF4-FFF2-40B4-BE49-F238E27FC236}">
                <a16:creationId xmlns:a16="http://schemas.microsoft.com/office/drawing/2014/main" id="{106FEEBE-BE6A-562A-BC49-D6BE7F14634D}"/>
              </a:ext>
            </a:extLst>
          </p:cNvPr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6FB654F6-C502-633A-64B9-39AA8F0CB340}"/>
              </a:ext>
            </a:extLst>
          </p:cNvPr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8F3BBE28-FE6D-AC8F-8CB4-9510DFAD0E73}"/>
                </a:ext>
              </a:extLst>
            </p:cNvPr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39" name="TextBox 19">
              <a:extLst>
                <a:ext uri="{FF2B5EF4-FFF2-40B4-BE49-F238E27FC236}">
                  <a16:creationId xmlns:a16="http://schemas.microsoft.com/office/drawing/2014/main" id="{583AF308-DD7C-86E7-950C-CAC60A5E4B83}"/>
                </a:ext>
              </a:extLst>
            </p:cNvPr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0" name="AutoShape 20">
            <a:extLst>
              <a:ext uri="{FF2B5EF4-FFF2-40B4-BE49-F238E27FC236}">
                <a16:creationId xmlns:a16="http://schemas.microsoft.com/office/drawing/2014/main" id="{7158EA5E-1123-ED42-F123-DD051B51B6C4}"/>
              </a:ext>
            </a:extLst>
          </p:cNvPr>
          <p:cNvSpPr/>
          <p:nvPr/>
        </p:nvSpPr>
        <p:spPr>
          <a:xfrm>
            <a:off x="1723107" y="2460438"/>
            <a:ext cx="903745" cy="0"/>
          </a:xfrm>
          <a:prstGeom prst="line">
            <a:avLst/>
          </a:prstGeom>
          <a:ln w="238125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41" name="TextBox 21">
            <a:extLst>
              <a:ext uri="{FF2B5EF4-FFF2-40B4-BE49-F238E27FC236}">
                <a16:creationId xmlns:a16="http://schemas.microsoft.com/office/drawing/2014/main" id="{28782CBF-F0B8-879E-51CF-F916862332B7}"/>
              </a:ext>
            </a:extLst>
          </p:cNvPr>
          <p:cNvSpPr txBox="1"/>
          <p:nvPr/>
        </p:nvSpPr>
        <p:spPr>
          <a:xfrm>
            <a:off x="1723107" y="900442"/>
            <a:ext cx="6634902" cy="99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193"/>
              </a:lnSpc>
              <a:spcBef>
                <a:spcPct val="0"/>
              </a:spcBef>
            </a:pPr>
            <a:r>
              <a:rPr lang="en-US" sz="5852" spc="380" dirty="0">
                <a:solidFill>
                  <a:srgbClr val="1B9461"/>
                </a:solidFill>
                <a:latin typeface="Poppins Bold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02087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4468137-A613-B64E-8AA7-F1735DF3E5D2}"/>
              </a:ext>
            </a:extLst>
          </p:cNvPr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07AF4999-06B0-447E-E73A-53AE4B3BEAC6}"/>
              </a:ext>
            </a:extLst>
          </p:cNvPr>
          <p:cNvGrpSpPr/>
          <p:nvPr/>
        </p:nvGrpSpPr>
        <p:grpSpPr>
          <a:xfrm>
            <a:off x="0" y="0"/>
            <a:ext cx="1028700" cy="1771441"/>
            <a:chOff x="0" y="0"/>
            <a:chExt cx="270933" cy="466552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9FC88A07-2196-BF82-20FC-4410C37A0FCF}"/>
                </a:ext>
              </a:extLst>
            </p:cNvPr>
            <p:cNvSpPr/>
            <p:nvPr/>
          </p:nvSpPr>
          <p:spPr>
            <a:xfrm>
              <a:off x="0" y="0"/>
              <a:ext cx="270933" cy="466552"/>
            </a:xfrm>
            <a:custGeom>
              <a:avLst/>
              <a:gdLst/>
              <a:ahLst/>
              <a:cxnLst/>
              <a:rect l="l" t="t" r="r" b="b"/>
              <a:pathLst>
                <a:path w="270933" h="466552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17761C92-3566-DAFE-8563-1F3EB85A484E}"/>
                </a:ext>
              </a:extLst>
            </p:cNvPr>
            <p:cNvSpPr txBox="1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C75D8802-4528-E540-466C-49B299722068}"/>
              </a:ext>
            </a:extLst>
          </p:cNvPr>
          <p:cNvGrpSpPr/>
          <p:nvPr/>
        </p:nvGrpSpPr>
        <p:grpSpPr>
          <a:xfrm>
            <a:off x="0" y="8088569"/>
            <a:ext cx="1028700" cy="1169731"/>
            <a:chOff x="0" y="0"/>
            <a:chExt cx="270933" cy="308077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141373C0-9559-DBF6-FD14-4661E3E11A1B}"/>
                </a:ext>
              </a:extLst>
            </p:cNvPr>
            <p:cNvSpPr/>
            <p:nvPr/>
          </p:nvSpPr>
          <p:spPr>
            <a:xfrm>
              <a:off x="0" y="0"/>
              <a:ext cx="270933" cy="308077"/>
            </a:xfrm>
            <a:custGeom>
              <a:avLst/>
              <a:gdLst/>
              <a:ahLst/>
              <a:cxnLst/>
              <a:rect l="l" t="t" r="r" b="b"/>
              <a:pathLst>
                <a:path w="270933" h="308077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0B7B4C5C-8EB3-C0E7-3AEB-9237CA048F1C}"/>
                </a:ext>
              </a:extLst>
            </p:cNvPr>
            <p:cNvSpPr txBox="1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C9BD777F-886C-5CDE-A367-6EA5E2644EF1}"/>
              </a:ext>
            </a:extLst>
          </p:cNvPr>
          <p:cNvSpPr/>
          <p:nvPr/>
        </p:nvSpPr>
        <p:spPr>
          <a:xfrm>
            <a:off x="16780649" y="8885345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0DD9C8B6-0CC6-CEC9-D334-771B9C9C2E38}"/>
              </a:ext>
            </a:extLst>
          </p:cNvPr>
          <p:cNvSpPr txBox="1"/>
          <p:nvPr/>
        </p:nvSpPr>
        <p:spPr>
          <a:xfrm>
            <a:off x="1723107" y="3062188"/>
            <a:ext cx="11950297" cy="4591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2673" lvl="1" indent="-311336">
              <a:lnSpc>
                <a:spcPts val="4037"/>
              </a:lnSpc>
              <a:buFont typeface="Arial"/>
              <a:buChar char="•"/>
            </a:pPr>
            <a:r>
              <a:rPr lang="en-GB" sz="2884" spc="187" dirty="0">
                <a:solidFill>
                  <a:srgbClr val="222222"/>
                </a:solidFill>
                <a:latin typeface="Poppins"/>
              </a:rPr>
              <a:t>The quality of data and its availability was a bit less which made the process of data analysis challenging.</a:t>
            </a:r>
          </a:p>
          <a:p>
            <a:pPr marL="622673" lvl="1" indent="-311336">
              <a:lnSpc>
                <a:spcPts val="4037"/>
              </a:lnSpc>
              <a:buFont typeface="Arial"/>
              <a:buChar char="•"/>
            </a:pPr>
            <a:endParaRPr lang="en-GB" sz="2884" spc="187" dirty="0">
              <a:solidFill>
                <a:srgbClr val="222222"/>
              </a:solidFill>
              <a:latin typeface="Poppins"/>
            </a:endParaRPr>
          </a:p>
          <a:p>
            <a:pPr marL="622673" lvl="1" indent="-311336">
              <a:lnSpc>
                <a:spcPts val="4037"/>
              </a:lnSpc>
              <a:buFont typeface="Arial"/>
              <a:buChar char="•"/>
            </a:pPr>
            <a:r>
              <a:rPr lang="en-GB" sz="2884" spc="187" dirty="0">
                <a:solidFill>
                  <a:srgbClr val="222222"/>
                </a:solidFill>
                <a:latin typeface="Poppins"/>
              </a:rPr>
              <a:t>Considering all the other factors of air pollution requires a lot of time and effort. Our analysis only relies on the PM 2.5 air quality index for most of our analysis.</a:t>
            </a:r>
          </a:p>
          <a:p>
            <a:pPr marL="622673" lvl="1" indent="-311336">
              <a:lnSpc>
                <a:spcPts val="4037"/>
              </a:lnSpc>
              <a:buFont typeface="Arial"/>
              <a:buChar char="•"/>
            </a:pPr>
            <a:endParaRPr lang="en-GB" sz="2884" spc="187" dirty="0">
              <a:solidFill>
                <a:srgbClr val="222222"/>
              </a:solidFill>
              <a:latin typeface="Poppins"/>
            </a:endParaRPr>
          </a:p>
          <a:p>
            <a:pPr marL="311337" lvl="1">
              <a:lnSpc>
                <a:spcPts val="4037"/>
              </a:lnSpc>
            </a:pPr>
            <a:endParaRPr lang="en-GB" sz="2884" spc="187" dirty="0">
              <a:solidFill>
                <a:srgbClr val="222222"/>
              </a:solidFill>
              <a:latin typeface="Poppins"/>
            </a:endParaRPr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D00E3095-C5A1-E9BF-EEB2-8946005B7469}"/>
              </a:ext>
            </a:extLst>
          </p:cNvPr>
          <p:cNvGrpSpPr/>
          <p:nvPr/>
        </p:nvGrpSpPr>
        <p:grpSpPr>
          <a:xfrm>
            <a:off x="0" y="9258300"/>
            <a:ext cx="1028700" cy="1028700"/>
            <a:chOff x="0" y="0"/>
            <a:chExt cx="270933" cy="270933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23E4A607-E004-B2F7-49E7-1334FF328D75}"/>
                </a:ext>
              </a:extLst>
            </p:cNvPr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1C99B2D5-61FE-B7E1-A0ED-3EF82F3403DF}"/>
                </a:ext>
              </a:extLst>
            </p:cNvPr>
            <p:cNvSpPr txBox="1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AutoShape 14">
            <a:extLst>
              <a:ext uri="{FF2B5EF4-FFF2-40B4-BE49-F238E27FC236}">
                <a16:creationId xmlns:a16="http://schemas.microsoft.com/office/drawing/2014/main" id="{E1DE1992-25BA-71D8-1AA7-2AFCF749558B}"/>
              </a:ext>
            </a:extLst>
          </p:cNvPr>
          <p:cNvSpPr/>
          <p:nvPr/>
        </p:nvSpPr>
        <p:spPr>
          <a:xfrm>
            <a:off x="1723107" y="9277350"/>
            <a:ext cx="14479624" cy="0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15" name="AutoShape 15">
            <a:extLst>
              <a:ext uri="{FF2B5EF4-FFF2-40B4-BE49-F238E27FC236}">
                <a16:creationId xmlns:a16="http://schemas.microsoft.com/office/drawing/2014/main" id="{C9C9EF07-89CF-005F-D970-8DC645BFEF8F}"/>
              </a:ext>
            </a:extLst>
          </p:cNvPr>
          <p:cNvSpPr/>
          <p:nvPr/>
        </p:nvSpPr>
        <p:spPr>
          <a:xfrm flipH="1">
            <a:off x="17240250" y="3024088"/>
            <a:ext cx="0" cy="5293724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4607F4D8-7F58-4BBC-03A9-BA888CE06A7D}"/>
              </a:ext>
            </a:extLst>
          </p:cNvPr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17" name="Group 17">
            <a:extLst>
              <a:ext uri="{FF2B5EF4-FFF2-40B4-BE49-F238E27FC236}">
                <a16:creationId xmlns:a16="http://schemas.microsoft.com/office/drawing/2014/main" id="{A2CD05CA-F98E-0872-A200-AAF6BA0C3F58}"/>
              </a:ext>
            </a:extLst>
          </p:cNvPr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4EA34FC8-DD36-4577-F1DD-9FCC05BD2100}"/>
                </a:ext>
              </a:extLst>
            </p:cNvPr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0E310C59-07D5-56AD-C8E3-E2154DDAE314}"/>
                </a:ext>
              </a:extLst>
            </p:cNvPr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AutoShape 20">
            <a:extLst>
              <a:ext uri="{FF2B5EF4-FFF2-40B4-BE49-F238E27FC236}">
                <a16:creationId xmlns:a16="http://schemas.microsoft.com/office/drawing/2014/main" id="{46ACC0C3-CD44-4CDB-A14D-7ECE4CED1992}"/>
              </a:ext>
            </a:extLst>
          </p:cNvPr>
          <p:cNvSpPr/>
          <p:nvPr/>
        </p:nvSpPr>
        <p:spPr>
          <a:xfrm>
            <a:off x="1723107" y="2460438"/>
            <a:ext cx="903745" cy="0"/>
          </a:xfrm>
          <a:prstGeom prst="line">
            <a:avLst/>
          </a:prstGeom>
          <a:ln w="238125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070EA524-54BE-9CCE-66E1-626F4433EB77}"/>
              </a:ext>
            </a:extLst>
          </p:cNvPr>
          <p:cNvSpPr txBox="1"/>
          <p:nvPr/>
        </p:nvSpPr>
        <p:spPr>
          <a:xfrm>
            <a:off x="1723107" y="900442"/>
            <a:ext cx="6634902" cy="99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193"/>
              </a:lnSpc>
              <a:spcBef>
                <a:spcPct val="0"/>
              </a:spcBef>
            </a:pPr>
            <a:r>
              <a:rPr lang="en-US" sz="5852" spc="380" dirty="0">
                <a:solidFill>
                  <a:srgbClr val="1B9461"/>
                </a:solidFill>
                <a:latin typeface="Poppins Bold"/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3272412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2DC613D-4715-37B3-0B54-D6A99004E470}"/>
              </a:ext>
            </a:extLst>
          </p:cNvPr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2329D375-EB8C-D114-4B65-F0EE532A001F}"/>
              </a:ext>
            </a:extLst>
          </p:cNvPr>
          <p:cNvGrpSpPr/>
          <p:nvPr/>
        </p:nvGrpSpPr>
        <p:grpSpPr>
          <a:xfrm>
            <a:off x="0" y="0"/>
            <a:ext cx="1028700" cy="1771441"/>
            <a:chOff x="0" y="0"/>
            <a:chExt cx="270933" cy="466552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0D15C445-2439-115E-2C2E-E636730FECAC}"/>
                </a:ext>
              </a:extLst>
            </p:cNvPr>
            <p:cNvSpPr/>
            <p:nvPr/>
          </p:nvSpPr>
          <p:spPr>
            <a:xfrm>
              <a:off x="0" y="0"/>
              <a:ext cx="270933" cy="466552"/>
            </a:xfrm>
            <a:custGeom>
              <a:avLst/>
              <a:gdLst/>
              <a:ahLst/>
              <a:cxnLst/>
              <a:rect l="l" t="t" r="r" b="b"/>
              <a:pathLst>
                <a:path w="270933" h="466552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B4E54857-F1AC-F9F1-7242-6B0009A1D5BD}"/>
                </a:ext>
              </a:extLst>
            </p:cNvPr>
            <p:cNvSpPr txBox="1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F99CC447-CDD4-5DB4-AD9E-E971AFD4786E}"/>
              </a:ext>
            </a:extLst>
          </p:cNvPr>
          <p:cNvGrpSpPr/>
          <p:nvPr/>
        </p:nvGrpSpPr>
        <p:grpSpPr>
          <a:xfrm>
            <a:off x="0" y="8088569"/>
            <a:ext cx="1028700" cy="1169731"/>
            <a:chOff x="0" y="0"/>
            <a:chExt cx="270933" cy="308077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54DF8B9-1780-8F99-E125-3A48E34292C3}"/>
                </a:ext>
              </a:extLst>
            </p:cNvPr>
            <p:cNvSpPr/>
            <p:nvPr/>
          </p:nvSpPr>
          <p:spPr>
            <a:xfrm>
              <a:off x="0" y="0"/>
              <a:ext cx="270933" cy="308077"/>
            </a:xfrm>
            <a:custGeom>
              <a:avLst/>
              <a:gdLst/>
              <a:ahLst/>
              <a:cxnLst/>
              <a:rect l="l" t="t" r="r" b="b"/>
              <a:pathLst>
                <a:path w="270933" h="308077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01ABB17C-8FF4-2E43-9E07-8BDF407FE0D7}"/>
                </a:ext>
              </a:extLst>
            </p:cNvPr>
            <p:cNvSpPr txBox="1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C11DC596-C41D-6EDB-0FC7-3E7588CF0E32}"/>
              </a:ext>
            </a:extLst>
          </p:cNvPr>
          <p:cNvSpPr/>
          <p:nvPr/>
        </p:nvSpPr>
        <p:spPr>
          <a:xfrm>
            <a:off x="16780649" y="8885345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E745EBA0-3B4B-5A5E-1554-D525BABF5886}"/>
              </a:ext>
            </a:extLst>
          </p:cNvPr>
          <p:cNvSpPr txBox="1"/>
          <p:nvPr/>
        </p:nvSpPr>
        <p:spPr>
          <a:xfrm>
            <a:off x="1723107" y="3062188"/>
            <a:ext cx="11950297" cy="4591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2673" lvl="1" indent="-311336">
              <a:lnSpc>
                <a:spcPts val="4037"/>
              </a:lnSpc>
              <a:buFont typeface="Arial"/>
              <a:buChar char="•"/>
            </a:pPr>
            <a:r>
              <a:rPr lang="en-GB" sz="2884" spc="187" dirty="0">
                <a:solidFill>
                  <a:srgbClr val="222222"/>
                </a:solidFill>
                <a:latin typeface="Poppins"/>
              </a:rPr>
              <a:t>This analysis emphasizes the importance of air quality to improve the cases of respiratory diseases like Asthma. </a:t>
            </a:r>
          </a:p>
          <a:p>
            <a:pPr marL="622673" lvl="1" indent="-311336">
              <a:lnSpc>
                <a:spcPts val="4037"/>
              </a:lnSpc>
              <a:buFont typeface="Arial"/>
              <a:buChar char="•"/>
            </a:pPr>
            <a:r>
              <a:rPr lang="en-GB" sz="2884" spc="187" dirty="0">
                <a:solidFill>
                  <a:srgbClr val="222222"/>
                </a:solidFill>
                <a:latin typeface="Poppins"/>
              </a:rPr>
              <a:t>Proper policy and community awareness regarding air quality issues can be conducted.</a:t>
            </a:r>
          </a:p>
          <a:p>
            <a:pPr marL="622673" lvl="1" indent="-311336">
              <a:lnSpc>
                <a:spcPts val="4037"/>
              </a:lnSpc>
              <a:buFont typeface="Arial"/>
              <a:buChar char="•"/>
            </a:pPr>
            <a:r>
              <a:rPr lang="en-GB" sz="2884" spc="187" dirty="0">
                <a:solidFill>
                  <a:srgbClr val="222222"/>
                </a:solidFill>
                <a:latin typeface="Poppins"/>
              </a:rPr>
              <a:t>Implementation of advanced technology and big data for comprehensive analysis.</a:t>
            </a:r>
          </a:p>
          <a:p>
            <a:pPr marL="622673" lvl="1" indent="-311336">
              <a:lnSpc>
                <a:spcPts val="4037"/>
              </a:lnSpc>
              <a:buFont typeface="Arial"/>
              <a:buChar char="•"/>
            </a:pPr>
            <a:r>
              <a:rPr lang="en-GB" sz="2884" spc="187" dirty="0">
                <a:solidFill>
                  <a:srgbClr val="222222"/>
                </a:solidFill>
                <a:latin typeface="Poppins"/>
              </a:rPr>
              <a:t>Real-time data noise could be devised to notify people living in the area when high-risk days occur.</a:t>
            </a:r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D791C82F-3D32-15DD-9BAC-FFCDF14C75B1}"/>
              </a:ext>
            </a:extLst>
          </p:cNvPr>
          <p:cNvGrpSpPr/>
          <p:nvPr/>
        </p:nvGrpSpPr>
        <p:grpSpPr>
          <a:xfrm>
            <a:off x="0" y="9258300"/>
            <a:ext cx="1028700" cy="1028700"/>
            <a:chOff x="0" y="0"/>
            <a:chExt cx="270933" cy="270933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AEFCA13F-08AF-FB6F-70A6-915E9F05C027}"/>
                </a:ext>
              </a:extLst>
            </p:cNvPr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7A34FFDA-3E41-5926-EB10-2B5A655DC9FE}"/>
                </a:ext>
              </a:extLst>
            </p:cNvPr>
            <p:cNvSpPr txBox="1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AutoShape 14">
            <a:extLst>
              <a:ext uri="{FF2B5EF4-FFF2-40B4-BE49-F238E27FC236}">
                <a16:creationId xmlns:a16="http://schemas.microsoft.com/office/drawing/2014/main" id="{4E4A1F4F-59EE-6454-C7F5-7702CACC3986}"/>
              </a:ext>
            </a:extLst>
          </p:cNvPr>
          <p:cNvSpPr/>
          <p:nvPr/>
        </p:nvSpPr>
        <p:spPr>
          <a:xfrm>
            <a:off x="1723107" y="9277350"/>
            <a:ext cx="14479624" cy="0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15" name="AutoShape 15">
            <a:extLst>
              <a:ext uri="{FF2B5EF4-FFF2-40B4-BE49-F238E27FC236}">
                <a16:creationId xmlns:a16="http://schemas.microsoft.com/office/drawing/2014/main" id="{DAF1C14A-3B9F-F12E-F9A4-8EFA78F0FAAE}"/>
              </a:ext>
            </a:extLst>
          </p:cNvPr>
          <p:cNvSpPr/>
          <p:nvPr/>
        </p:nvSpPr>
        <p:spPr>
          <a:xfrm flipH="1">
            <a:off x="17240250" y="3024088"/>
            <a:ext cx="0" cy="5293724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51A6369A-9A8B-6B2A-7C36-5A74316CA8C6}"/>
              </a:ext>
            </a:extLst>
          </p:cNvPr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17" name="Group 17">
            <a:extLst>
              <a:ext uri="{FF2B5EF4-FFF2-40B4-BE49-F238E27FC236}">
                <a16:creationId xmlns:a16="http://schemas.microsoft.com/office/drawing/2014/main" id="{3DE08291-5E2A-2B45-6EA4-3FAA8690A49A}"/>
              </a:ext>
            </a:extLst>
          </p:cNvPr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B72B75ED-0030-8FCF-DE3F-CF37AD29FC82}"/>
                </a:ext>
              </a:extLst>
            </p:cNvPr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35BD3A73-936F-4761-DB61-7EFA02458E9B}"/>
                </a:ext>
              </a:extLst>
            </p:cNvPr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AutoShape 20">
            <a:extLst>
              <a:ext uri="{FF2B5EF4-FFF2-40B4-BE49-F238E27FC236}">
                <a16:creationId xmlns:a16="http://schemas.microsoft.com/office/drawing/2014/main" id="{DDDC9F38-B229-BAFF-C052-EA15E95C3B5C}"/>
              </a:ext>
            </a:extLst>
          </p:cNvPr>
          <p:cNvSpPr/>
          <p:nvPr/>
        </p:nvSpPr>
        <p:spPr>
          <a:xfrm>
            <a:off x="1723107" y="2460438"/>
            <a:ext cx="903745" cy="0"/>
          </a:xfrm>
          <a:prstGeom prst="line">
            <a:avLst/>
          </a:prstGeom>
          <a:ln w="238125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5E97EE30-ACB5-46CA-F83A-757D484E5BD8}"/>
              </a:ext>
            </a:extLst>
          </p:cNvPr>
          <p:cNvSpPr txBox="1"/>
          <p:nvPr/>
        </p:nvSpPr>
        <p:spPr>
          <a:xfrm>
            <a:off x="1723106" y="900442"/>
            <a:ext cx="13302715" cy="9502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93"/>
              </a:lnSpc>
              <a:spcBef>
                <a:spcPct val="0"/>
              </a:spcBef>
            </a:pPr>
            <a:r>
              <a:rPr lang="en-GB" sz="4500" spc="380" dirty="0">
                <a:solidFill>
                  <a:srgbClr val="1B9461"/>
                </a:solidFill>
                <a:latin typeface="Poppins Bold"/>
              </a:rPr>
              <a:t>Lesson Learned	and Future direction</a:t>
            </a:r>
            <a:endParaRPr lang="en-US" sz="4500" spc="380" dirty="0">
              <a:solidFill>
                <a:srgbClr val="1B9461"/>
              </a:solidFill>
              <a:latin typeface="Poppins Bold"/>
            </a:endParaRPr>
          </a:p>
        </p:txBody>
      </p:sp>
    </p:spTree>
    <p:extLst>
      <p:ext uri="{BB962C8B-B14F-4D97-AF65-F5344CB8AC3E}">
        <p14:creationId xmlns:p14="http://schemas.microsoft.com/office/powerpoint/2010/main" val="3618809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CB79EA-7968-414B-F430-EB88753AE6E2}"/>
              </a:ext>
            </a:extLst>
          </p:cNvPr>
          <p:cNvSpPr txBox="1"/>
          <p:nvPr/>
        </p:nvSpPr>
        <p:spPr>
          <a:xfrm>
            <a:off x="4572000" y="4824022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Thank</a:t>
            </a:r>
          </a:p>
          <a:p>
            <a:r>
              <a:rPr lang="en-AU" dirty="0"/>
              <a:t>You</a:t>
            </a:r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366F5FFB-92EA-35F1-49D5-A3DD4B653C4A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2633D7C6-C436-AD51-D949-871E9FBFD0E2}"/>
              </a:ext>
            </a:extLst>
          </p:cNvPr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92851D8A-8B97-5B04-E6C5-7A8FEE582989}"/>
              </a:ext>
            </a:extLst>
          </p:cNvPr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3769BEE3-E7C1-EA33-AA0B-9F87D89A3869}"/>
                </a:ext>
              </a:extLst>
            </p:cNvPr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4A6C4B42-2796-1A1C-59AA-8D7CF3A6AE77}"/>
                </a:ext>
              </a:extLst>
            </p:cNvPr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7">
            <a:extLst>
              <a:ext uri="{FF2B5EF4-FFF2-40B4-BE49-F238E27FC236}">
                <a16:creationId xmlns:a16="http://schemas.microsoft.com/office/drawing/2014/main" id="{DF54C962-75A9-146E-25E2-858B29FF9956}"/>
              </a:ext>
            </a:extLst>
          </p:cNvPr>
          <p:cNvSpPr/>
          <p:nvPr/>
        </p:nvSpPr>
        <p:spPr>
          <a:xfrm rot="-5475683">
            <a:off x="-3331216" y="7818697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12" name="Group 8">
            <a:extLst>
              <a:ext uri="{FF2B5EF4-FFF2-40B4-BE49-F238E27FC236}">
                <a16:creationId xmlns:a16="http://schemas.microsoft.com/office/drawing/2014/main" id="{AB29F432-D763-3FEC-59B1-8BE52FEC2269}"/>
              </a:ext>
            </a:extLst>
          </p:cNvPr>
          <p:cNvGrpSpPr/>
          <p:nvPr/>
        </p:nvGrpSpPr>
        <p:grpSpPr>
          <a:xfrm rot="-10800000">
            <a:off x="226005" y="7883216"/>
            <a:ext cx="1514312" cy="1301362"/>
            <a:chOff x="0" y="0"/>
            <a:chExt cx="812800" cy="698500"/>
          </a:xfrm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11A83E81-F3DB-C4DB-D128-F77C22C5E174}"/>
                </a:ext>
              </a:extLst>
            </p:cNvPr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97CA945B-5725-13B6-65E5-8F00BD7911F5}"/>
                </a:ext>
              </a:extLst>
            </p:cNvPr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1">
            <a:extLst>
              <a:ext uri="{FF2B5EF4-FFF2-40B4-BE49-F238E27FC236}">
                <a16:creationId xmlns:a16="http://schemas.microsoft.com/office/drawing/2014/main" id="{85C436D3-B715-79D4-D969-C7441B3D771E}"/>
              </a:ext>
            </a:extLst>
          </p:cNvPr>
          <p:cNvGrpSpPr/>
          <p:nvPr/>
        </p:nvGrpSpPr>
        <p:grpSpPr>
          <a:xfrm>
            <a:off x="4743585" y="2725087"/>
            <a:ext cx="8800830" cy="4836826"/>
            <a:chOff x="0" y="0"/>
            <a:chExt cx="2317914" cy="1273897"/>
          </a:xfrm>
        </p:grpSpPr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AF57B3EE-5BAD-6CBE-B835-02D531DE0838}"/>
                </a:ext>
              </a:extLst>
            </p:cNvPr>
            <p:cNvSpPr/>
            <p:nvPr/>
          </p:nvSpPr>
          <p:spPr>
            <a:xfrm>
              <a:off x="0" y="0"/>
              <a:ext cx="2317914" cy="1273897"/>
            </a:xfrm>
            <a:custGeom>
              <a:avLst/>
              <a:gdLst/>
              <a:ahLst/>
              <a:cxnLst/>
              <a:rect l="l" t="t" r="r" b="b"/>
              <a:pathLst>
                <a:path w="2317914" h="1273897">
                  <a:moveTo>
                    <a:pt x="0" y="0"/>
                  </a:moveTo>
                  <a:lnTo>
                    <a:pt x="2317914" y="0"/>
                  </a:lnTo>
                  <a:lnTo>
                    <a:pt x="2317914" y="1273897"/>
                  </a:lnTo>
                  <a:lnTo>
                    <a:pt x="0" y="12738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7" name="TextBox 13">
              <a:extLst>
                <a:ext uri="{FF2B5EF4-FFF2-40B4-BE49-F238E27FC236}">
                  <a16:creationId xmlns:a16="http://schemas.microsoft.com/office/drawing/2014/main" id="{76C71C9F-405E-E94D-C901-4C09D6ED19C2}"/>
                </a:ext>
              </a:extLst>
            </p:cNvPr>
            <p:cNvSpPr txBox="1"/>
            <p:nvPr/>
          </p:nvSpPr>
          <p:spPr>
            <a:xfrm>
              <a:off x="0" y="-57150"/>
              <a:ext cx="2317914" cy="13310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14">
            <a:extLst>
              <a:ext uri="{FF2B5EF4-FFF2-40B4-BE49-F238E27FC236}">
                <a16:creationId xmlns:a16="http://schemas.microsoft.com/office/drawing/2014/main" id="{7BB462BA-5433-E429-502C-19A0135F892B}"/>
              </a:ext>
            </a:extLst>
          </p:cNvPr>
          <p:cNvSpPr txBox="1"/>
          <p:nvPr/>
        </p:nvSpPr>
        <p:spPr>
          <a:xfrm>
            <a:off x="4160480" y="2596174"/>
            <a:ext cx="9967041" cy="2839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974"/>
              </a:lnSpc>
              <a:spcBef>
                <a:spcPct val="0"/>
              </a:spcBef>
            </a:pPr>
            <a:r>
              <a:rPr lang="en-US" sz="15696" spc="1020">
                <a:solidFill>
                  <a:srgbClr val="FFFFFF"/>
                </a:solidFill>
                <a:latin typeface="Poppins Medium"/>
              </a:rPr>
              <a:t>Thank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047A63BD-4A3D-23C5-DCDC-4DCE63A04C41}"/>
              </a:ext>
            </a:extLst>
          </p:cNvPr>
          <p:cNvSpPr txBox="1"/>
          <p:nvPr/>
        </p:nvSpPr>
        <p:spPr>
          <a:xfrm>
            <a:off x="3608898" y="4393888"/>
            <a:ext cx="11070203" cy="2839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974"/>
              </a:lnSpc>
              <a:spcBef>
                <a:spcPct val="0"/>
              </a:spcBef>
            </a:pPr>
            <a:r>
              <a:rPr lang="en-US" sz="15696" dirty="0">
                <a:solidFill>
                  <a:srgbClr val="FFFFFF"/>
                </a:solidFill>
                <a:latin typeface="Poppins Bold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50518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028700" cy="1771441"/>
            <a:chOff x="0" y="0"/>
            <a:chExt cx="270933" cy="46655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0933" cy="466552"/>
            </a:xfrm>
            <a:custGeom>
              <a:avLst/>
              <a:gdLst/>
              <a:ahLst/>
              <a:cxnLst/>
              <a:rect l="l" t="t" r="r" b="b"/>
              <a:pathLst>
                <a:path w="270933" h="466552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8088569"/>
            <a:ext cx="1028700" cy="1169731"/>
            <a:chOff x="0" y="0"/>
            <a:chExt cx="270933" cy="30807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308077"/>
            </a:xfrm>
            <a:custGeom>
              <a:avLst/>
              <a:gdLst/>
              <a:ahLst/>
              <a:cxnLst/>
              <a:rect l="l" t="t" r="r" b="b"/>
              <a:pathLst>
                <a:path w="270933" h="308077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6780649" y="8885345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10" name="TextBox 10"/>
          <p:cNvSpPr txBox="1"/>
          <p:nvPr/>
        </p:nvSpPr>
        <p:spPr>
          <a:xfrm>
            <a:off x="1723107" y="3062188"/>
            <a:ext cx="11950297" cy="4591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11337" lvl="1">
              <a:lnSpc>
                <a:spcPts val="4037"/>
              </a:lnSpc>
            </a:pPr>
            <a:endParaRPr lang="en-US" sz="2884" spc="187" dirty="0">
              <a:solidFill>
                <a:srgbClr val="222222"/>
              </a:solidFill>
              <a:latin typeface="Poppins"/>
            </a:endParaRPr>
          </a:p>
          <a:p>
            <a:pPr marL="622673" lvl="1" indent="-311336">
              <a:lnSpc>
                <a:spcPts val="4037"/>
              </a:lnSpc>
              <a:buFont typeface="Arial"/>
              <a:buChar char="•"/>
            </a:pPr>
            <a:r>
              <a:rPr lang="en-US" sz="2884" spc="187" dirty="0">
                <a:solidFill>
                  <a:srgbClr val="222222"/>
                </a:solidFill>
                <a:latin typeface="Poppins"/>
              </a:rPr>
              <a:t>Extract the relationship between air pollution and Asthma, especially focusing on Los Angeles.</a:t>
            </a:r>
          </a:p>
          <a:p>
            <a:pPr>
              <a:lnSpc>
                <a:spcPts val="4037"/>
              </a:lnSpc>
            </a:pPr>
            <a:endParaRPr lang="en-US" sz="2884" spc="187" dirty="0">
              <a:solidFill>
                <a:srgbClr val="222222"/>
              </a:solidFill>
              <a:latin typeface="Poppins"/>
            </a:endParaRPr>
          </a:p>
          <a:p>
            <a:pPr marL="622673" lvl="1" indent="-311336">
              <a:lnSpc>
                <a:spcPts val="4037"/>
              </a:lnSpc>
              <a:buFont typeface="Arial"/>
              <a:buChar char="•"/>
            </a:pPr>
            <a:r>
              <a:rPr lang="en-US" sz="2884" spc="187" dirty="0">
                <a:solidFill>
                  <a:srgbClr val="222222"/>
                </a:solidFill>
                <a:latin typeface="Poppins"/>
              </a:rPr>
              <a:t>The result obtained from this analysis can be valuable insights for public health organizations for policy making.</a:t>
            </a:r>
          </a:p>
          <a:p>
            <a:pPr>
              <a:lnSpc>
                <a:spcPts val="4037"/>
              </a:lnSpc>
            </a:pPr>
            <a:endParaRPr lang="en-US" sz="2884" spc="187" dirty="0">
              <a:solidFill>
                <a:srgbClr val="222222"/>
              </a:solidFill>
              <a:latin typeface="Poppins"/>
            </a:endParaRPr>
          </a:p>
          <a:p>
            <a:pPr>
              <a:lnSpc>
                <a:spcPts val="4037"/>
              </a:lnSpc>
            </a:pPr>
            <a:endParaRPr lang="en-US" sz="2884" spc="187" dirty="0">
              <a:solidFill>
                <a:srgbClr val="222222"/>
              </a:solidFill>
              <a:latin typeface="Poppins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0" y="9258300"/>
            <a:ext cx="1028700" cy="1028700"/>
            <a:chOff x="0" y="0"/>
            <a:chExt cx="270933" cy="2709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AutoShape 14"/>
          <p:cNvSpPr/>
          <p:nvPr/>
        </p:nvSpPr>
        <p:spPr>
          <a:xfrm>
            <a:off x="1723107" y="9277350"/>
            <a:ext cx="14479624" cy="0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15" name="AutoShape 15"/>
          <p:cNvSpPr/>
          <p:nvPr/>
        </p:nvSpPr>
        <p:spPr>
          <a:xfrm flipH="1">
            <a:off x="17240250" y="3024088"/>
            <a:ext cx="0" cy="5293724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16" name="Freeform 16"/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17" name="Group 17"/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>
            <a:off x="1723107" y="2460438"/>
            <a:ext cx="903745" cy="0"/>
          </a:xfrm>
          <a:prstGeom prst="line">
            <a:avLst/>
          </a:prstGeom>
          <a:ln w="238125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21" name="TextBox 21"/>
          <p:cNvSpPr txBox="1"/>
          <p:nvPr/>
        </p:nvSpPr>
        <p:spPr>
          <a:xfrm>
            <a:off x="1723107" y="900442"/>
            <a:ext cx="11751644" cy="105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193"/>
              </a:lnSpc>
              <a:spcBef>
                <a:spcPct val="0"/>
              </a:spcBef>
            </a:pPr>
            <a:r>
              <a:rPr lang="en-US" sz="5852" spc="380">
                <a:solidFill>
                  <a:srgbClr val="1B9461"/>
                </a:solidFill>
                <a:latin typeface="Poppins Bold"/>
              </a:rPr>
              <a:t>Introduction(Motivation)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028700" cy="1771441"/>
            <a:chOff x="0" y="0"/>
            <a:chExt cx="270933" cy="466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0933" cy="466552"/>
            </a:xfrm>
            <a:custGeom>
              <a:avLst/>
              <a:gdLst/>
              <a:ahLst/>
              <a:cxnLst/>
              <a:rect l="l" t="t" r="r" b="b"/>
              <a:pathLst>
                <a:path w="270933" h="466552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8088569"/>
            <a:ext cx="1028700" cy="1169731"/>
            <a:chOff x="0" y="0"/>
            <a:chExt cx="270933" cy="30807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308077"/>
            </a:xfrm>
            <a:custGeom>
              <a:avLst/>
              <a:gdLst/>
              <a:ahLst/>
              <a:cxnLst/>
              <a:rect l="l" t="t" r="r" b="b"/>
              <a:pathLst>
                <a:path w="270933" h="308077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F3F4F5">
                <a:alpha val="17647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780649" y="8885345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9" name="TextBox 9"/>
          <p:cNvSpPr txBox="1"/>
          <p:nvPr/>
        </p:nvSpPr>
        <p:spPr>
          <a:xfrm>
            <a:off x="1723107" y="3062188"/>
            <a:ext cx="11950297" cy="4546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2673" lvl="1" indent="-311336">
              <a:lnSpc>
                <a:spcPts val="4037"/>
              </a:lnSpc>
              <a:buFont typeface="Arial"/>
              <a:buChar char="•"/>
            </a:pPr>
            <a:r>
              <a:rPr lang="en-US" sz="2884" spc="187">
                <a:solidFill>
                  <a:srgbClr val="FFFFFF"/>
                </a:solidFill>
                <a:latin typeface="Poppins"/>
              </a:rPr>
              <a:t>Find what are the major causes of air pollution in LA.</a:t>
            </a:r>
          </a:p>
          <a:p>
            <a:pPr>
              <a:lnSpc>
                <a:spcPts val="4037"/>
              </a:lnSpc>
            </a:pPr>
            <a:endParaRPr lang="en-US" sz="2884" spc="187">
              <a:solidFill>
                <a:srgbClr val="FFFFFF"/>
              </a:solidFill>
              <a:latin typeface="Poppins"/>
            </a:endParaRPr>
          </a:p>
          <a:p>
            <a:pPr marL="622673" lvl="1" indent="-311336">
              <a:lnSpc>
                <a:spcPts val="4037"/>
              </a:lnSpc>
              <a:buFont typeface="Arial"/>
              <a:buChar char="•"/>
            </a:pPr>
            <a:r>
              <a:rPr lang="en-US" sz="2884" spc="187">
                <a:solidFill>
                  <a:srgbClr val="FFFFFF"/>
                </a:solidFill>
                <a:latin typeface="Poppins"/>
              </a:rPr>
              <a:t>Determine how the rise in air degradation has impacted human health causing Asthma in Los Angeles.</a:t>
            </a:r>
          </a:p>
          <a:p>
            <a:pPr>
              <a:lnSpc>
                <a:spcPts val="4037"/>
              </a:lnSpc>
            </a:pPr>
            <a:endParaRPr lang="en-US" sz="2884" spc="187">
              <a:solidFill>
                <a:srgbClr val="FFFFFF"/>
              </a:solidFill>
              <a:latin typeface="Poppins"/>
            </a:endParaRPr>
          </a:p>
          <a:p>
            <a:pPr marL="622673" lvl="1" indent="-311336">
              <a:lnSpc>
                <a:spcPts val="4037"/>
              </a:lnSpc>
              <a:buFont typeface="Arial"/>
              <a:buChar char="•"/>
            </a:pPr>
            <a:r>
              <a:rPr lang="en-US" sz="2884" spc="187">
                <a:solidFill>
                  <a:srgbClr val="FFFFFF"/>
                </a:solidFill>
                <a:latin typeface="Poppins"/>
              </a:rPr>
              <a:t>Display the correlation between air pollution and Asthma.</a:t>
            </a:r>
          </a:p>
          <a:p>
            <a:pPr>
              <a:lnSpc>
                <a:spcPts val="4037"/>
              </a:lnSpc>
            </a:pPr>
            <a:endParaRPr lang="en-US" sz="2884" spc="187">
              <a:solidFill>
                <a:srgbClr val="FFFFFF"/>
              </a:solidFill>
              <a:latin typeface="Poppins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>
            <a:off x="1723107" y="9277350"/>
            <a:ext cx="14479624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14" name="AutoShape 14"/>
          <p:cNvSpPr/>
          <p:nvPr/>
        </p:nvSpPr>
        <p:spPr>
          <a:xfrm flipH="1">
            <a:off x="17240250" y="4606903"/>
            <a:ext cx="0" cy="3710908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15" name="AutoShape 15"/>
          <p:cNvSpPr/>
          <p:nvPr/>
        </p:nvSpPr>
        <p:spPr>
          <a:xfrm>
            <a:off x="1723107" y="2460438"/>
            <a:ext cx="903745" cy="0"/>
          </a:xfrm>
          <a:prstGeom prst="line">
            <a:avLst/>
          </a:prstGeom>
          <a:ln w="238125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16" name="TextBox 16"/>
          <p:cNvSpPr txBox="1"/>
          <p:nvPr/>
        </p:nvSpPr>
        <p:spPr>
          <a:xfrm>
            <a:off x="1723107" y="919492"/>
            <a:ext cx="15699977" cy="926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13"/>
              </a:lnSpc>
              <a:spcBef>
                <a:spcPct val="0"/>
              </a:spcBef>
            </a:pPr>
            <a:r>
              <a:rPr lang="en-US" sz="5152" spc="334">
                <a:solidFill>
                  <a:srgbClr val="FFFFFF"/>
                </a:solidFill>
                <a:latin typeface="Poppins Bold"/>
              </a:rPr>
              <a:t>Introduction (Problem Description)</a:t>
            </a:r>
          </a:p>
        </p:txBody>
      </p:sp>
      <p:sp>
        <p:nvSpPr>
          <p:cNvPr id="17" name="Freeform 17"/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18" name="Group 18"/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028700" cy="1771441"/>
            <a:chOff x="0" y="0"/>
            <a:chExt cx="270933" cy="46655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0933" cy="466552"/>
            </a:xfrm>
            <a:custGeom>
              <a:avLst/>
              <a:gdLst/>
              <a:ahLst/>
              <a:cxnLst/>
              <a:rect l="l" t="t" r="r" b="b"/>
              <a:pathLst>
                <a:path w="270933" h="466552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8088569"/>
            <a:ext cx="1028700" cy="1169731"/>
            <a:chOff x="0" y="0"/>
            <a:chExt cx="270933" cy="30807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308077"/>
            </a:xfrm>
            <a:custGeom>
              <a:avLst/>
              <a:gdLst/>
              <a:ahLst/>
              <a:cxnLst/>
              <a:rect l="l" t="t" r="r" b="b"/>
              <a:pathLst>
                <a:path w="270933" h="308077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6780649" y="8885345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10" name="TextBox 10"/>
          <p:cNvSpPr txBox="1"/>
          <p:nvPr/>
        </p:nvSpPr>
        <p:spPr>
          <a:xfrm>
            <a:off x="1723107" y="3062188"/>
            <a:ext cx="11950297" cy="4041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2673" lvl="1" indent="-311336">
              <a:lnSpc>
                <a:spcPts val="4037"/>
              </a:lnSpc>
              <a:buFont typeface="Arial"/>
              <a:buChar char="•"/>
            </a:pPr>
            <a:r>
              <a:rPr lang="en-US" sz="2884" spc="187">
                <a:solidFill>
                  <a:srgbClr val="222222"/>
                </a:solidFill>
                <a:latin typeface="Poppins"/>
              </a:rPr>
              <a:t>Past data regarding the Air Quality and hospitalization of patients are collected from various sources to see the trend of these parameters. </a:t>
            </a:r>
          </a:p>
          <a:p>
            <a:pPr>
              <a:lnSpc>
                <a:spcPts val="4037"/>
              </a:lnSpc>
            </a:pPr>
            <a:endParaRPr lang="en-US" sz="2884" spc="187">
              <a:solidFill>
                <a:srgbClr val="222222"/>
              </a:solidFill>
              <a:latin typeface="Poppins"/>
            </a:endParaRPr>
          </a:p>
          <a:p>
            <a:pPr marL="622673" lvl="1" indent="-311336">
              <a:lnSpc>
                <a:spcPts val="4037"/>
              </a:lnSpc>
              <a:buFont typeface="Arial"/>
              <a:buChar char="•"/>
            </a:pPr>
            <a:r>
              <a:rPr lang="en-US" sz="2884" spc="187">
                <a:solidFill>
                  <a:srgbClr val="222222"/>
                </a:solidFill>
                <a:latin typeface="Poppins"/>
              </a:rPr>
              <a:t>These data are analyzed and represented using various diagrams to provide a visual representation.</a:t>
            </a:r>
          </a:p>
          <a:p>
            <a:pPr>
              <a:lnSpc>
                <a:spcPts val="4037"/>
              </a:lnSpc>
            </a:pPr>
            <a:endParaRPr lang="en-US" sz="2884" spc="187">
              <a:solidFill>
                <a:srgbClr val="222222"/>
              </a:solidFill>
              <a:latin typeface="Poppins"/>
            </a:endParaRPr>
          </a:p>
          <a:p>
            <a:pPr>
              <a:lnSpc>
                <a:spcPts val="4037"/>
              </a:lnSpc>
            </a:pPr>
            <a:endParaRPr lang="en-US" sz="2884" spc="187">
              <a:solidFill>
                <a:srgbClr val="222222"/>
              </a:solidFill>
              <a:latin typeface="Poppins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0" y="9258300"/>
            <a:ext cx="1028700" cy="1028700"/>
            <a:chOff x="0" y="0"/>
            <a:chExt cx="270933" cy="2709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AutoShape 14"/>
          <p:cNvSpPr/>
          <p:nvPr/>
        </p:nvSpPr>
        <p:spPr>
          <a:xfrm>
            <a:off x="1723107" y="9277350"/>
            <a:ext cx="14479624" cy="0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15" name="AutoShape 15"/>
          <p:cNvSpPr/>
          <p:nvPr/>
        </p:nvSpPr>
        <p:spPr>
          <a:xfrm flipH="1">
            <a:off x="17240250" y="3024088"/>
            <a:ext cx="0" cy="5293724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16" name="Freeform 16"/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17" name="Group 17"/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>
            <a:off x="1723107" y="2460438"/>
            <a:ext cx="903745" cy="0"/>
          </a:xfrm>
          <a:prstGeom prst="line">
            <a:avLst/>
          </a:prstGeom>
          <a:ln w="238125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21" name="TextBox 21"/>
          <p:cNvSpPr txBox="1"/>
          <p:nvPr/>
        </p:nvSpPr>
        <p:spPr>
          <a:xfrm>
            <a:off x="1723107" y="900442"/>
            <a:ext cx="11135492" cy="105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193"/>
              </a:lnSpc>
              <a:spcBef>
                <a:spcPct val="0"/>
              </a:spcBef>
            </a:pPr>
            <a:r>
              <a:rPr lang="en-US" sz="5852" spc="380">
                <a:solidFill>
                  <a:srgbClr val="1B9461"/>
                </a:solidFill>
                <a:latin typeface="Poppins Bold"/>
              </a:rPr>
              <a:t>Introduction (Solution)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028700" cy="1771441"/>
            <a:chOff x="0" y="0"/>
            <a:chExt cx="270933" cy="46655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0933" cy="466552"/>
            </a:xfrm>
            <a:custGeom>
              <a:avLst/>
              <a:gdLst/>
              <a:ahLst/>
              <a:cxnLst/>
              <a:rect l="l" t="t" r="r" b="b"/>
              <a:pathLst>
                <a:path w="270933" h="466552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8088569"/>
            <a:ext cx="1028700" cy="1169731"/>
            <a:chOff x="0" y="0"/>
            <a:chExt cx="270933" cy="30807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308077"/>
            </a:xfrm>
            <a:custGeom>
              <a:avLst/>
              <a:gdLst/>
              <a:ahLst/>
              <a:cxnLst/>
              <a:rect l="l" t="t" r="r" b="b"/>
              <a:pathLst>
                <a:path w="270933" h="308077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6780649" y="8885345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10" name="TextBox 10"/>
          <p:cNvSpPr txBox="1"/>
          <p:nvPr/>
        </p:nvSpPr>
        <p:spPr>
          <a:xfrm>
            <a:off x="1723107" y="3062188"/>
            <a:ext cx="11950297" cy="4041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2673" lvl="1" indent="-311336">
              <a:lnSpc>
                <a:spcPts val="4037"/>
              </a:lnSpc>
              <a:buFont typeface="Arial"/>
              <a:buChar char="•"/>
            </a:pPr>
            <a:r>
              <a:rPr lang="en-US" sz="2884" spc="187" dirty="0">
                <a:solidFill>
                  <a:srgbClr val="222222"/>
                </a:solidFill>
                <a:latin typeface="Poppins"/>
              </a:rPr>
              <a:t>Impact of PM 2.5 air quality to increase air pollution in LA with some outliers.</a:t>
            </a:r>
          </a:p>
          <a:p>
            <a:pPr>
              <a:lnSpc>
                <a:spcPts val="4037"/>
              </a:lnSpc>
            </a:pPr>
            <a:endParaRPr lang="en-US" sz="2884" spc="187" dirty="0">
              <a:solidFill>
                <a:srgbClr val="222222"/>
              </a:solidFill>
              <a:latin typeface="Poppins"/>
            </a:endParaRPr>
          </a:p>
          <a:p>
            <a:pPr marL="622673" lvl="1" indent="-311336">
              <a:lnSpc>
                <a:spcPts val="4037"/>
              </a:lnSpc>
              <a:buFont typeface="Arial"/>
              <a:buChar char="•"/>
            </a:pPr>
            <a:r>
              <a:rPr lang="en-US" sz="2884" spc="187" dirty="0">
                <a:solidFill>
                  <a:srgbClr val="222222"/>
                </a:solidFill>
                <a:latin typeface="Poppins"/>
              </a:rPr>
              <a:t>Trends in air quality over the years do determine temporary or long-term patterns. </a:t>
            </a:r>
          </a:p>
          <a:p>
            <a:pPr>
              <a:lnSpc>
                <a:spcPts val="4037"/>
              </a:lnSpc>
            </a:pPr>
            <a:endParaRPr lang="en-US" sz="2884" spc="187" dirty="0">
              <a:solidFill>
                <a:srgbClr val="222222"/>
              </a:solidFill>
              <a:latin typeface="Poppins"/>
            </a:endParaRPr>
          </a:p>
          <a:p>
            <a:pPr marL="622673" lvl="1" indent="-311336">
              <a:lnSpc>
                <a:spcPts val="4037"/>
              </a:lnSpc>
              <a:buFont typeface="Arial"/>
              <a:buChar char="•"/>
            </a:pPr>
            <a:r>
              <a:rPr lang="en-US" sz="2884" spc="187" dirty="0">
                <a:solidFill>
                  <a:srgbClr val="222222"/>
                </a:solidFill>
                <a:latin typeface="Poppins"/>
              </a:rPr>
              <a:t>Major correlation between the air quality and Asthma </a:t>
            </a:r>
          </a:p>
          <a:p>
            <a:pPr>
              <a:lnSpc>
                <a:spcPts val="4037"/>
              </a:lnSpc>
            </a:pPr>
            <a:endParaRPr lang="en-US" sz="2884" spc="187" dirty="0">
              <a:solidFill>
                <a:srgbClr val="222222"/>
              </a:solidFill>
              <a:latin typeface="Poppins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0" y="9258300"/>
            <a:ext cx="1028700" cy="1028700"/>
            <a:chOff x="0" y="0"/>
            <a:chExt cx="270933" cy="2709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AutoShape 14"/>
          <p:cNvSpPr/>
          <p:nvPr/>
        </p:nvSpPr>
        <p:spPr>
          <a:xfrm>
            <a:off x="1723107" y="9277350"/>
            <a:ext cx="14479624" cy="0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15" name="AutoShape 15"/>
          <p:cNvSpPr/>
          <p:nvPr/>
        </p:nvSpPr>
        <p:spPr>
          <a:xfrm flipH="1">
            <a:off x="17240250" y="3024088"/>
            <a:ext cx="0" cy="5293724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16" name="Freeform 16"/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17" name="Group 17"/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>
            <a:off x="1723107" y="2460438"/>
            <a:ext cx="903745" cy="0"/>
          </a:xfrm>
          <a:prstGeom prst="line">
            <a:avLst/>
          </a:prstGeom>
          <a:ln w="238125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21" name="TextBox 21"/>
          <p:cNvSpPr txBox="1"/>
          <p:nvPr/>
        </p:nvSpPr>
        <p:spPr>
          <a:xfrm>
            <a:off x="1723107" y="900442"/>
            <a:ext cx="11756149" cy="105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193"/>
              </a:lnSpc>
              <a:spcBef>
                <a:spcPct val="0"/>
              </a:spcBef>
            </a:pPr>
            <a:r>
              <a:rPr lang="en-US" sz="5852" spc="380">
                <a:solidFill>
                  <a:srgbClr val="1B9461"/>
                </a:solidFill>
                <a:latin typeface="Poppins Bold"/>
              </a:rPr>
              <a:t>Introduction(Findings)</a:t>
            </a: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3" name="Group 3"/>
          <p:cNvGrpSpPr/>
          <p:nvPr/>
        </p:nvGrpSpPr>
        <p:grpSpPr>
          <a:xfrm>
            <a:off x="0" y="5880002"/>
            <a:ext cx="18288000" cy="4406998"/>
            <a:chOff x="0" y="0"/>
            <a:chExt cx="4816593" cy="116069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1160691"/>
            </a:xfrm>
            <a:custGeom>
              <a:avLst/>
              <a:gdLst/>
              <a:ahLst/>
              <a:cxnLst/>
              <a:rect l="l" t="t" r="r" b="b"/>
              <a:pathLst>
                <a:path w="4816592" h="1160691">
                  <a:moveTo>
                    <a:pt x="0" y="0"/>
                  </a:moveTo>
                  <a:lnTo>
                    <a:pt x="4816592" y="0"/>
                  </a:lnTo>
                  <a:lnTo>
                    <a:pt x="4816592" y="1160691"/>
                  </a:lnTo>
                  <a:lnTo>
                    <a:pt x="0" y="1160691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816593" cy="12178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81613" y="2725415"/>
            <a:ext cx="15124775" cy="6179928"/>
            <a:chOff x="0" y="0"/>
            <a:chExt cx="3983480" cy="162763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983480" cy="1627635"/>
            </a:xfrm>
            <a:custGeom>
              <a:avLst/>
              <a:gdLst/>
              <a:ahLst/>
              <a:cxnLst/>
              <a:rect l="l" t="t" r="r" b="b"/>
              <a:pathLst>
                <a:path w="3983480" h="1627635">
                  <a:moveTo>
                    <a:pt x="0" y="0"/>
                  </a:moveTo>
                  <a:lnTo>
                    <a:pt x="3983480" y="0"/>
                  </a:lnTo>
                  <a:lnTo>
                    <a:pt x="3983480" y="1627635"/>
                  </a:lnTo>
                  <a:lnTo>
                    <a:pt x="0" y="1627635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3983480" cy="16847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10" name="Group 10"/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874229" y="3024088"/>
            <a:ext cx="14606779" cy="5585106"/>
          </a:xfrm>
          <a:custGeom>
            <a:avLst/>
            <a:gdLst/>
            <a:ahLst/>
            <a:cxnLst/>
            <a:rect l="l" t="t" r="r" b="b"/>
            <a:pathLst>
              <a:path w="14606779" h="5585106">
                <a:moveTo>
                  <a:pt x="0" y="0"/>
                </a:moveTo>
                <a:lnTo>
                  <a:pt x="14606778" y="0"/>
                </a:lnTo>
                <a:lnTo>
                  <a:pt x="14606778" y="5585106"/>
                </a:lnTo>
                <a:lnTo>
                  <a:pt x="0" y="55851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3819" b="-3774"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14" name="TextBox 14"/>
          <p:cNvSpPr txBox="1"/>
          <p:nvPr/>
        </p:nvSpPr>
        <p:spPr>
          <a:xfrm>
            <a:off x="4497484" y="1117104"/>
            <a:ext cx="9293031" cy="105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193"/>
              </a:lnSpc>
              <a:spcBef>
                <a:spcPct val="0"/>
              </a:spcBef>
            </a:pPr>
            <a:r>
              <a:rPr lang="en-US" sz="5852" spc="380">
                <a:solidFill>
                  <a:srgbClr val="1B9461"/>
                </a:solidFill>
                <a:latin typeface="Poppins Bold"/>
              </a:rPr>
              <a:t>Detail of the Solution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4561519" cy="10287000"/>
            <a:chOff x="0" y="0"/>
            <a:chExt cx="1201388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01388" cy="2709333"/>
            </a:xfrm>
            <a:custGeom>
              <a:avLst/>
              <a:gdLst/>
              <a:ahLst/>
              <a:cxnLst/>
              <a:rect l="l" t="t" r="r" b="b"/>
              <a:pathLst>
                <a:path w="1201388" h="2709333">
                  <a:moveTo>
                    <a:pt x="0" y="0"/>
                  </a:moveTo>
                  <a:lnTo>
                    <a:pt x="1201388" y="0"/>
                  </a:lnTo>
                  <a:lnTo>
                    <a:pt x="120138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1201388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2522790"/>
            <a:ext cx="8603142" cy="6773610"/>
            <a:chOff x="0" y="0"/>
            <a:chExt cx="2265848" cy="178399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65848" cy="1783996"/>
            </a:xfrm>
            <a:custGeom>
              <a:avLst/>
              <a:gdLst/>
              <a:ahLst/>
              <a:cxnLst/>
              <a:rect l="l" t="t" r="r" b="b"/>
              <a:pathLst>
                <a:path w="2265848" h="1783996">
                  <a:moveTo>
                    <a:pt x="0" y="0"/>
                  </a:moveTo>
                  <a:lnTo>
                    <a:pt x="2265848" y="0"/>
                  </a:lnTo>
                  <a:lnTo>
                    <a:pt x="2265848" y="1783996"/>
                  </a:lnTo>
                  <a:lnTo>
                    <a:pt x="0" y="1783996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265848" cy="18411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90625" y="3247564"/>
            <a:ext cx="903979" cy="90397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545841" y="3133264"/>
            <a:ext cx="5040612" cy="212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spc="259" dirty="0">
                <a:solidFill>
                  <a:srgbClr val="FFFFFF"/>
                </a:solidFill>
                <a:latin typeface="Poppins"/>
              </a:rPr>
              <a:t>Public Health Concern </a:t>
            </a:r>
          </a:p>
          <a:p>
            <a:pPr algn="just">
              <a:lnSpc>
                <a:spcPts val="5599"/>
              </a:lnSpc>
              <a:spcBef>
                <a:spcPct val="0"/>
              </a:spcBef>
            </a:pPr>
            <a:endParaRPr lang="en-US" sz="3999" spc="259" dirty="0">
              <a:solidFill>
                <a:srgbClr val="FFFFFF"/>
              </a:solidFill>
              <a:latin typeface="Poppi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47257" y="3373153"/>
            <a:ext cx="790715" cy="633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63"/>
              </a:lnSpc>
              <a:spcBef>
                <a:spcPct val="0"/>
              </a:spcBef>
            </a:pPr>
            <a:r>
              <a:rPr lang="en-US" sz="3545">
                <a:solidFill>
                  <a:srgbClr val="1B9461"/>
                </a:solidFill>
                <a:latin typeface="Poppins Bold"/>
              </a:rPr>
              <a:t>1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190625" y="6325444"/>
            <a:ext cx="903979" cy="903979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247257" y="6451034"/>
            <a:ext cx="790715" cy="633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63"/>
              </a:lnSpc>
              <a:spcBef>
                <a:spcPct val="0"/>
              </a:spcBef>
            </a:pPr>
            <a:r>
              <a:rPr lang="en-US" sz="3545">
                <a:solidFill>
                  <a:srgbClr val="1B9461"/>
                </a:solidFill>
                <a:latin typeface="Poppins Bold"/>
              </a:rPr>
              <a:t>2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9579169" y="3247564"/>
            <a:ext cx="903979" cy="903979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9635801" y="3373153"/>
            <a:ext cx="790715" cy="633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63"/>
              </a:lnSpc>
              <a:spcBef>
                <a:spcPct val="0"/>
              </a:spcBef>
            </a:pPr>
            <a:r>
              <a:rPr lang="en-US" sz="3545">
                <a:solidFill>
                  <a:srgbClr val="FFFFFF"/>
                </a:solidFill>
                <a:latin typeface="Poppins Bold"/>
              </a:rPr>
              <a:t>3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9579169" y="6325444"/>
            <a:ext cx="903979" cy="903979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9635801" y="6451034"/>
            <a:ext cx="790715" cy="633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63"/>
              </a:lnSpc>
              <a:spcBef>
                <a:spcPct val="0"/>
              </a:spcBef>
            </a:pPr>
            <a:r>
              <a:rPr lang="en-US" sz="3545">
                <a:solidFill>
                  <a:srgbClr val="FFFFFF"/>
                </a:solidFill>
                <a:latin typeface="Poppins Bold"/>
              </a:rPr>
              <a:t>4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545841" y="6211144"/>
            <a:ext cx="5040612" cy="212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spc="259">
                <a:solidFill>
                  <a:srgbClr val="FFFFFF"/>
                </a:solidFill>
                <a:latin typeface="Poppins"/>
              </a:rPr>
              <a:t>Possibility of Innovation</a:t>
            </a:r>
          </a:p>
          <a:p>
            <a:pPr algn="just">
              <a:lnSpc>
                <a:spcPts val="5599"/>
              </a:lnSpc>
              <a:spcBef>
                <a:spcPct val="0"/>
              </a:spcBef>
            </a:pPr>
            <a:endParaRPr lang="en-US" sz="3999" spc="259">
              <a:solidFill>
                <a:srgbClr val="FFFFFF"/>
              </a:solidFill>
              <a:latin typeface="Poppins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0930823" y="3133264"/>
            <a:ext cx="5040612" cy="212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spc="259">
                <a:solidFill>
                  <a:srgbClr val="222222"/>
                </a:solidFill>
                <a:latin typeface="Poppins"/>
              </a:rPr>
              <a:t>•Impact on Community </a:t>
            </a:r>
          </a:p>
          <a:p>
            <a:pPr algn="just">
              <a:lnSpc>
                <a:spcPts val="5599"/>
              </a:lnSpc>
              <a:spcBef>
                <a:spcPct val="0"/>
              </a:spcBef>
            </a:pPr>
            <a:endParaRPr lang="en-US" sz="3999" spc="259">
              <a:solidFill>
                <a:srgbClr val="222222"/>
              </a:solidFill>
              <a:latin typeface="Poppins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0930823" y="6211144"/>
            <a:ext cx="5040612" cy="1422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spc="259">
                <a:solidFill>
                  <a:srgbClr val="222222"/>
                </a:solidFill>
                <a:latin typeface="Poppins"/>
              </a:rPr>
              <a:t>•Policy Making</a:t>
            </a:r>
          </a:p>
          <a:p>
            <a:pPr algn="just">
              <a:lnSpc>
                <a:spcPts val="5599"/>
              </a:lnSpc>
              <a:spcBef>
                <a:spcPct val="0"/>
              </a:spcBef>
            </a:pPr>
            <a:endParaRPr lang="en-US" sz="3999" spc="259">
              <a:solidFill>
                <a:srgbClr val="222222"/>
              </a:solidFill>
              <a:latin typeface="Poppins"/>
            </a:endParaRPr>
          </a:p>
        </p:txBody>
      </p:sp>
      <p:sp>
        <p:nvSpPr>
          <p:cNvPr id="29" name="Freeform 29"/>
          <p:cNvSpPr/>
          <p:nvPr/>
        </p:nvSpPr>
        <p:spPr>
          <a:xfrm>
            <a:off x="16780649" y="8885345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30" name="AutoShape 30"/>
          <p:cNvSpPr/>
          <p:nvPr/>
        </p:nvSpPr>
        <p:spPr>
          <a:xfrm flipH="1">
            <a:off x="17240250" y="4803299"/>
            <a:ext cx="0" cy="3514512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31" name="AutoShape 31"/>
          <p:cNvSpPr/>
          <p:nvPr/>
        </p:nvSpPr>
        <p:spPr>
          <a:xfrm flipV="1">
            <a:off x="8355855" y="9277350"/>
            <a:ext cx="7846876" cy="0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32" name="TextBox 32"/>
          <p:cNvSpPr txBox="1"/>
          <p:nvPr/>
        </p:nvSpPr>
        <p:spPr>
          <a:xfrm>
            <a:off x="5298868" y="861716"/>
            <a:ext cx="9431166" cy="105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193"/>
              </a:lnSpc>
              <a:spcBef>
                <a:spcPct val="0"/>
              </a:spcBef>
            </a:pPr>
            <a:r>
              <a:rPr lang="en-US" sz="5852" spc="380">
                <a:solidFill>
                  <a:srgbClr val="1B9461"/>
                </a:solidFill>
                <a:latin typeface="Poppins Bold"/>
              </a:rPr>
              <a:t>Problem Definition </a:t>
            </a:r>
          </a:p>
        </p:txBody>
      </p:sp>
      <p:sp>
        <p:nvSpPr>
          <p:cNvPr id="33" name="Freeform 33"/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34" name="Group 34"/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7" name="Freeform 2">
            <a:extLst>
              <a:ext uri="{FF2B5EF4-FFF2-40B4-BE49-F238E27FC236}">
                <a16:creationId xmlns:a16="http://schemas.microsoft.com/office/drawing/2014/main" id="{427F853B-31EB-4FB2-4979-A722FDD87205}"/>
              </a:ext>
            </a:extLst>
          </p:cNvPr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38" name="Group 3">
            <a:extLst>
              <a:ext uri="{FF2B5EF4-FFF2-40B4-BE49-F238E27FC236}">
                <a16:creationId xmlns:a16="http://schemas.microsoft.com/office/drawing/2014/main" id="{301E2804-5569-4783-0710-BFF51824CD47}"/>
              </a:ext>
            </a:extLst>
          </p:cNvPr>
          <p:cNvGrpSpPr/>
          <p:nvPr/>
        </p:nvGrpSpPr>
        <p:grpSpPr>
          <a:xfrm>
            <a:off x="0" y="5880002"/>
            <a:ext cx="18288000" cy="4406998"/>
            <a:chOff x="0" y="0"/>
            <a:chExt cx="4816593" cy="1160691"/>
          </a:xfrm>
        </p:grpSpPr>
        <p:sp>
          <p:nvSpPr>
            <p:cNvPr id="39" name="Freeform 4">
              <a:extLst>
                <a:ext uri="{FF2B5EF4-FFF2-40B4-BE49-F238E27FC236}">
                  <a16:creationId xmlns:a16="http://schemas.microsoft.com/office/drawing/2014/main" id="{C8C41214-BEC8-97B1-CCE3-6A0345A02A00}"/>
                </a:ext>
              </a:extLst>
            </p:cNvPr>
            <p:cNvSpPr/>
            <p:nvPr/>
          </p:nvSpPr>
          <p:spPr>
            <a:xfrm>
              <a:off x="0" y="0"/>
              <a:ext cx="4816592" cy="1160691"/>
            </a:xfrm>
            <a:custGeom>
              <a:avLst/>
              <a:gdLst/>
              <a:ahLst/>
              <a:cxnLst/>
              <a:rect l="l" t="t" r="r" b="b"/>
              <a:pathLst>
                <a:path w="4816592" h="1160691">
                  <a:moveTo>
                    <a:pt x="0" y="0"/>
                  </a:moveTo>
                  <a:lnTo>
                    <a:pt x="4816592" y="0"/>
                  </a:lnTo>
                  <a:lnTo>
                    <a:pt x="4816592" y="1160691"/>
                  </a:lnTo>
                  <a:lnTo>
                    <a:pt x="0" y="1160691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40" name="TextBox 5">
              <a:extLst>
                <a:ext uri="{FF2B5EF4-FFF2-40B4-BE49-F238E27FC236}">
                  <a16:creationId xmlns:a16="http://schemas.microsoft.com/office/drawing/2014/main" id="{AB177F7C-448D-A5C8-90C0-C2F7737FE20E}"/>
                </a:ext>
              </a:extLst>
            </p:cNvPr>
            <p:cNvSpPr txBox="1"/>
            <p:nvPr/>
          </p:nvSpPr>
          <p:spPr>
            <a:xfrm>
              <a:off x="0" y="-57150"/>
              <a:ext cx="4816593" cy="12178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1" name="Group 6">
            <a:extLst>
              <a:ext uri="{FF2B5EF4-FFF2-40B4-BE49-F238E27FC236}">
                <a16:creationId xmlns:a16="http://schemas.microsoft.com/office/drawing/2014/main" id="{97693E6A-4522-7028-1748-BF7215AEC429}"/>
              </a:ext>
            </a:extLst>
          </p:cNvPr>
          <p:cNvGrpSpPr/>
          <p:nvPr/>
        </p:nvGrpSpPr>
        <p:grpSpPr>
          <a:xfrm>
            <a:off x="1581613" y="2725415"/>
            <a:ext cx="15124775" cy="6179928"/>
            <a:chOff x="0" y="0"/>
            <a:chExt cx="3983480" cy="1627635"/>
          </a:xfrm>
        </p:grpSpPr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883F18C0-174C-45E8-6504-538805B3AE5D}"/>
                </a:ext>
              </a:extLst>
            </p:cNvPr>
            <p:cNvSpPr/>
            <p:nvPr/>
          </p:nvSpPr>
          <p:spPr>
            <a:xfrm>
              <a:off x="0" y="0"/>
              <a:ext cx="3983480" cy="1627635"/>
            </a:xfrm>
            <a:custGeom>
              <a:avLst/>
              <a:gdLst/>
              <a:ahLst/>
              <a:cxnLst/>
              <a:rect l="l" t="t" r="r" b="b"/>
              <a:pathLst>
                <a:path w="3983480" h="1627635">
                  <a:moveTo>
                    <a:pt x="0" y="0"/>
                  </a:moveTo>
                  <a:lnTo>
                    <a:pt x="3983480" y="0"/>
                  </a:lnTo>
                  <a:lnTo>
                    <a:pt x="3983480" y="1627635"/>
                  </a:lnTo>
                  <a:lnTo>
                    <a:pt x="0" y="1627635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3" name="TextBox 8">
              <a:extLst>
                <a:ext uri="{FF2B5EF4-FFF2-40B4-BE49-F238E27FC236}">
                  <a16:creationId xmlns:a16="http://schemas.microsoft.com/office/drawing/2014/main" id="{F2AC2FB0-FBCB-5473-B98E-FE0824BF2CF1}"/>
                </a:ext>
              </a:extLst>
            </p:cNvPr>
            <p:cNvSpPr txBox="1"/>
            <p:nvPr/>
          </p:nvSpPr>
          <p:spPr>
            <a:xfrm>
              <a:off x="0" y="-57150"/>
              <a:ext cx="3983480" cy="16847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E8C82F86-ED65-0EC9-ACC5-F90553706813}"/>
              </a:ext>
            </a:extLst>
          </p:cNvPr>
          <p:cNvSpPr txBox="1"/>
          <p:nvPr/>
        </p:nvSpPr>
        <p:spPr>
          <a:xfrm>
            <a:off x="2668292" y="4071687"/>
            <a:ext cx="12999548" cy="310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endParaRPr lang="en-US" sz="4400" spc="188" dirty="0">
              <a:solidFill>
                <a:srgbClr val="FFFFFF"/>
              </a:solidFill>
              <a:latin typeface="Poppins"/>
            </a:endParaRPr>
          </a:p>
          <a:p>
            <a:pPr algn="ctr">
              <a:lnSpc>
                <a:spcPct val="150000"/>
              </a:lnSpc>
            </a:pPr>
            <a:r>
              <a:rPr lang="en-GB" sz="4400" spc="188" dirty="0">
                <a:solidFill>
                  <a:srgbClr val="FFFFFF"/>
                </a:solidFill>
                <a:latin typeface="Poppins Bold"/>
              </a:rPr>
              <a:t>Does the air pollution in LA cause asthma cases (respiratory disease) to increase?</a:t>
            </a:r>
            <a:endParaRPr lang="en-US" sz="4400" spc="188" dirty="0">
              <a:solidFill>
                <a:srgbClr val="FFFFFF"/>
              </a:solidFill>
              <a:latin typeface="Poppins Bold"/>
            </a:endParaRPr>
          </a:p>
          <a:p>
            <a:pPr algn="ctr">
              <a:lnSpc>
                <a:spcPts val="4060"/>
              </a:lnSpc>
            </a:pPr>
            <a:endParaRPr lang="en-US" sz="4400" spc="188" dirty="0">
              <a:solidFill>
                <a:srgbClr val="FFFFFF"/>
              </a:solidFill>
              <a:latin typeface="Poppins"/>
            </a:endParaRPr>
          </a:p>
        </p:txBody>
      </p:sp>
      <p:sp>
        <p:nvSpPr>
          <p:cNvPr id="45" name="Freeform 10">
            <a:extLst>
              <a:ext uri="{FF2B5EF4-FFF2-40B4-BE49-F238E27FC236}">
                <a16:creationId xmlns:a16="http://schemas.microsoft.com/office/drawing/2014/main" id="{D95A7CB9-5186-983C-B2A5-D65EB541B4C9}"/>
              </a:ext>
            </a:extLst>
          </p:cNvPr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46" name="Group 11">
            <a:extLst>
              <a:ext uri="{FF2B5EF4-FFF2-40B4-BE49-F238E27FC236}">
                <a16:creationId xmlns:a16="http://schemas.microsoft.com/office/drawing/2014/main" id="{7F4FCF5B-A499-3879-A536-B711AA392446}"/>
              </a:ext>
            </a:extLst>
          </p:cNvPr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0B750660-B941-4C30-A195-2C8A6F99A2EE}"/>
                </a:ext>
              </a:extLst>
            </p:cNvPr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48" name="TextBox 13">
              <a:extLst>
                <a:ext uri="{FF2B5EF4-FFF2-40B4-BE49-F238E27FC236}">
                  <a16:creationId xmlns:a16="http://schemas.microsoft.com/office/drawing/2014/main" id="{2433B5A2-7794-B2EE-A7A1-065EDE314E33}"/>
                </a:ext>
              </a:extLst>
            </p:cNvPr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9" name="TextBox 14">
            <a:extLst>
              <a:ext uri="{FF2B5EF4-FFF2-40B4-BE49-F238E27FC236}">
                <a16:creationId xmlns:a16="http://schemas.microsoft.com/office/drawing/2014/main" id="{8FD5567E-3E02-0153-27CF-4675363D75B5}"/>
              </a:ext>
            </a:extLst>
          </p:cNvPr>
          <p:cNvSpPr txBox="1"/>
          <p:nvPr/>
        </p:nvSpPr>
        <p:spPr>
          <a:xfrm>
            <a:off x="4724398" y="879330"/>
            <a:ext cx="8839200" cy="1025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193"/>
              </a:lnSpc>
              <a:spcBef>
                <a:spcPct val="0"/>
              </a:spcBef>
            </a:pPr>
            <a:r>
              <a:rPr lang="en-US" sz="6600" spc="380" dirty="0">
                <a:solidFill>
                  <a:srgbClr val="1B9461"/>
                </a:solidFill>
                <a:latin typeface="Poppins Bold"/>
              </a:rPr>
              <a:t>Problem</a:t>
            </a:r>
            <a:r>
              <a:rPr lang="en-US" sz="5852" spc="380" dirty="0">
                <a:solidFill>
                  <a:srgbClr val="1B9461"/>
                </a:solidFill>
                <a:latin typeface="Poppins Bold"/>
              </a:rPr>
              <a:t> Definition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3" name="Group 3"/>
          <p:cNvGrpSpPr/>
          <p:nvPr/>
        </p:nvGrpSpPr>
        <p:grpSpPr>
          <a:xfrm>
            <a:off x="0" y="5880002"/>
            <a:ext cx="18288000" cy="4406998"/>
            <a:chOff x="0" y="0"/>
            <a:chExt cx="4816593" cy="116069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1160691"/>
            </a:xfrm>
            <a:custGeom>
              <a:avLst/>
              <a:gdLst/>
              <a:ahLst/>
              <a:cxnLst/>
              <a:rect l="l" t="t" r="r" b="b"/>
              <a:pathLst>
                <a:path w="4816592" h="1160691">
                  <a:moveTo>
                    <a:pt x="0" y="0"/>
                  </a:moveTo>
                  <a:lnTo>
                    <a:pt x="4816592" y="0"/>
                  </a:lnTo>
                  <a:lnTo>
                    <a:pt x="4816592" y="1160691"/>
                  </a:lnTo>
                  <a:lnTo>
                    <a:pt x="0" y="1160691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816593" cy="12178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81613" y="2725415"/>
            <a:ext cx="15124775" cy="6179928"/>
            <a:chOff x="0" y="0"/>
            <a:chExt cx="3983480" cy="162763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983480" cy="1627635"/>
            </a:xfrm>
            <a:custGeom>
              <a:avLst/>
              <a:gdLst/>
              <a:ahLst/>
              <a:cxnLst/>
              <a:rect l="l" t="t" r="r" b="b"/>
              <a:pathLst>
                <a:path w="3983480" h="1627635">
                  <a:moveTo>
                    <a:pt x="0" y="0"/>
                  </a:moveTo>
                  <a:lnTo>
                    <a:pt x="3983480" y="0"/>
                  </a:lnTo>
                  <a:lnTo>
                    <a:pt x="3983480" y="1627635"/>
                  </a:lnTo>
                  <a:lnTo>
                    <a:pt x="0" y="1627635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3983480" cy="16847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816139" y="3526169"/>
            <a:ext cx="12999548" cy="5146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 spc="188">
                <a:solidFill>
                  <a:srgbClr val="FFFFFF"/>
                </a:solidFill>
                <a:latin typeface="Poppins Bold"/>
              </a:rPr>
              <a:t>U.S. Environmental Protection Agency</a:t>
            </a:r>
          </a:p>
          <a:p>
            <a:pPr algn="ctr">
              <a:lnSpc>
                <a:spcPts val="4060"/>
              </a:lnSpc>
            </a:pPr>
            <a:endParaRPr lang="en-US" sz="2900" spc="188">
              <a:solidFill>
                <a:srgbClr val="FFFFFF"/>
              </a:solidFill>
              <a:latin typeface="Poppins Bold"/>
            </a:endParaRPr>
          </a:p>
          <a:p>
            <a:pPr algn="ctr">
              <a:lnSpc>
                <a:spcPts val="4060"/>
              </a:lnSpc>
            </a:pPr>
            <a:r>
              <a:rPr lang="en-US" sz="2900" spc="188">
                <a:solidFill>
                  <a:srgbClr val="FFFFFF"/>
                </a:solidFill>
                <a:latin typeface="Poppins"/>
              </a:rPr>
              <a:t>This dataset contains the Air Quality Index value of Los  Angeles for a specific year.</a:t>
            </a:r>
          </a:p>
          <a:p>
            <a:pPr algn="ctr">
              <a:lnSpc>
                <a:spcPts val="4060"/>
              </a:lnSpc>
            </a:pPr>
            <a:endParaRPr lang="en-US" sz="2900" spc="188">
              <a:solidFill>
                <a:srgbClr val="FFFFFF"/>
              </a:solidFill>
              <a:latin typeface="Poppins"/>
            </a:endParaRPr>
          </a:p>
          <a:p>
            <a:pPr algn="ctr">
              <a:lnSpc>
                <a:spcPts val="4060"/>
              </a:lnSpc>
            </a:pPr>
            <a:r>
              <a:rPr lang="en-US" sz="2900" spc="188">
                <a:solidFill>
                  <a:srgbClr val="FFFFFF"/>
                </a:solidFill>
                <a:latin typeface="Poppins Bold"/>
              </a:rPr>
              <a:t>HeathData.gov</a:t>
            </a:r>
          </a:p>
          <a:p>
            <a:pPr algn="ctr">
              <a:lnSpc>
                <a:spcPts val="4060"/>
              </a:lnSpc>
            </a:pPr>
            <a:endParaRPr lang="en-US" sz="2900" spc="188">
              <a:solidFill>
                <a:srgbClr val="FFFFFF"/>
              </a:solidFill>
              <a:latin typeface="Poppins Bold"/>
            </a:endParaRPr>
          </a:p>
          <a:p>
            <a:pPr algn="ctr">
              <a:lnSpc>
                <a:spcPts val="4060"/>
              </a:lnSpc>
            </a:pPr>
            <a:r>
              <a:rPr lang="en-US" sz="2900" spc="188">
                <a:solidFill>
                  <a:srgbClr val="FFFFFF"/>
                </a:solidFill>
                <a:latin typeface="Poppins"/>
              </a:rPr>
              <a:t>This dataset contains the number of patients                   hospitalized in a specific county for a specific year.</a:t>
            </a:r>
          </a:p>
          <a:p>
            <a:pPr algn="ctr">
              <a:lnSpc>
                <a:spcPts val="4060"/>
              </a:lnSpc>
            </a:pPr>
            <a:endParaRPr lang="en-US" sz="2900" spc="188">
              <a:solidFill>
                <a:srgbClr val="FFFFFF"/>
              </a:solidFill>
              <a:latin typeface="Poppins"/>
            </a:endParaRPr>
          </a:p>
        </p:txBody>
      </p:sp>
      <p:sp>
        <p:nvSpPr>
          <p:cNvPr id="10" name="Freeform 10"/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11" name="Group 11"/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467748" y="866775"/>
            <a:ext cx="6771743" cy="105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93"/>
              </a:lnSpc>
              <a:spcBef>
                <a:spcPct val="0"/>
              </a:spcBef>
            </a:pPr>
            <a:r>
              <a:rPr lang="en-US" sz="5852" spc="380" dirty="0">
                <a:solidFill>
                  <a:srgbClr val="1B9461"/>
                </a:solidFill>
                <a:latin typeface="Poppins Bold"/>
              </a:rPr>
              <a:t>Data Collection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827</Words>
  <Application>Microsoft Office PowerPoint</Application>
  <PresentationFormat>Custom</PresentationFormat>
  <Paragraphs>126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Canva Sans Bold</vt:lpstr>
      <vt:lpstr>Arial</vt:lpstr>
      <vt:lpstr>Calibri</vt:lpstr>
      <vt:lpstr>Poppins Bold</vt:lpstr>
      <vt:lpstr>Aptos</vt:lpstr>
      <vt:lpstr>Poppins Medium</vt:lpstr>
      <vt:lpstr>Canva Sans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White Gray Modern Group Project Presentation</dc:title>
  <cp:lastModifiedBy>niraj pakhrin</cp:lastModifiedBy>
  <cp:revision>5</cp:revision>
  <dcterms:created xsi:type="dcterms:W3CDTF">2006-08-16T00:00:00Z</dcterms:created>
  <dcterms:modified xsi:type="dcterms:W3CDTF">2024-04-27T15:28:11Z</dcterms:modified>
  <dc:identifier>DAGC5mkgpAk</dc:identifier>
</cp:coreProperties>
</file>