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7B4C2-FEDD-4F3C-B150-FBC519AB60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DA3F6-CFD5-4EA2-9C14-2E953A05F1A5}">
      <dgm:prSet/>
      <dgm:spPr/>
      <dgm:t>
        <a:bodyPr/>
        <a:lstStyle/>
        <a:p>
          <a:r>
            <a:rPr lang="en-GB"/>
            <a:t>Revenue = Total Revenue</a:t>
          </a:r>
          <a:endParaRPr lang="en-US"/>
        </a:p>
      </dgm:t>
    </dgm:pt>
    <dgm:pt modelId="{936E6BB8-6F13-4112-906A-F8FEE2F58064}" type="parTrans" cxnId="{AF0A3B31-E843-4049-80F8-348CA2365B26}">
      <dgm:prSet/>
      <dgm:spPr/>
      <dgm:t>
        <a:bodyPr/>
        <a:lstStyle/>
        <a:p>
          <a:endParaRPr lang="en-US"/>
        </a:p>
      </dgm:t>
    </dgm:pt>
    <dgm:pt modelId="{AA60B8D1-4EAC-4CC4-8005-13F16C1DAF88}" type="sibTrans" cxnId="{AF0A3B31-E843-4049-80F8-348CA2365B26}">
      <dgm:prSet/>
      <dgm:spPr/>
      <dgm:t>
        <a:bodyPr/>
        <a:lstStyle/>
        <a:p>
          <a:endParaRPr lang="en-US"/>
        </a:p>
      </dgm:t>
    </dgm:pt>
    <dgm:pt modelId="{2EE94AFF-FFE9-4237-8189-C1FF92FD387E}">
      <dgm:prSet/>
      <dgm:spPr/>
      <dgm:t>
        <a:bodyPr/>
        <a:lstStyle/>
        <a:p>
          <a:r>
            <a:rPr lang="en-GB"/>
            <a:t>SRN = Sellable Room Nights</a:t>
          </a:r>
          <a:endParaRPr lang="en-US"/>
        </a:p>
      </dgm:t>
    </dgm:pt>
    <dgm:pt modelId="{3F5AE551-8B5C-4337-ABC4-6EC0900AD8F0}" type="parTrans" cxnId="{E383841E-B8BD-4BE2-83DA-6002656C1769}">
      <dgm:prSet/>
      <dgm:spPr/>
      <dgm:t>
        <a:bodyPr/>
        <a:lstStyle/>
        <a:p>
          <a:endParaRPr lang="en-US"/>
        </a:p>
      </dgm:t>
    </dgm:pt>
    <dgm:pt modelId="{8384F4FC-8D57-40B9-A9FE-FDEA514B52FD}" type="sibTrans" cxnId="{E383841E-B8BD-4BE2-83DA-6002656C1769}">
      <dgm:prSet/>
      <dgm:spPr/>
      <dgm:t>
        <a:bodyPr/>
        <a:lstStyle/>
        <a:p>
          <a:endParaRPr lang="en-US"/>
        </a:p>
      </dgm:t>
    </dgm:pt>
    <dgm:pt modelId="{9A6DF5E6-72B2-463D-9609-F92F8FE92382}">
      <dgm:prSet/>
      <dgm:spPr/>
      <dgm:t>
        <a:bodyPr/>
        <a:lstStyle/>
        <a:p>
          <a:r>
            <a:rPr lang="en-GB"/>
            <a:t>DSRN = Daily Sellable Room Night</a:t>
          </a:r>
          <a:endParaRPr lang="en-US"/>
        </a:p>
      </dgm:t>
    </dgm:pt>
    <dgm:pt modelId="{A16E3E1F-BAA3-4024-9315-052E3B0B5811}" type="parTrans" cxnId="{337CA786-099F-4511-84AB-4DE933475D5F}">
      <dgm:prSet/>
      <dgm:spPr/>
      <dgm:t>
        <a:bodyPr/>
        <a:lstStyle/>
        <a:p>
          <a:endParaRPr lang="en-US"/>
        </a:p>
      </dgm:t>
    </dgm:pt>
    <dgm:pt modelId="{C78537BA-ED1C-4923-9734-1CBCC407F36C}" type="sibTrans" cxnId="{337CA786-099F-4511-84AB-4DE933475D5F}">
      <dgm:prSet/>
      <dgm:spPr/>
      <dgm:t>
        <a:bodyPr/>
        <a:lstStyle/>
        <a:p>
          <a:endParaRPr lang="en-US"/>
        </a:p>
      </dgm:t>
    </dgm:pt>
    <dgm:pt modelId="{2896E00A-23D8-4C55-8BA9-E4A6C4C6D6C8}">
      <dgm:prSet/>
      <dgm:spPr/>
      <dgm:t>
        <a:bodyPr/>
        <a:lstStyle/>
        <a:p>
          <a:r>
            <a:rPr lang="en-GB"/>
            <a:t>RevPar (Revenue per available Room)= Total Revenue/Total Sellable Room Night</a:t>
          </a:r>
          <a:endParaRPr lang="en-US"/>
        </a:p>
      </dgm:t>
    </dgm:pt>
    <dgm:pt modelId="{4581CBD8-FA1C-49F4-8009-24ED08E72690}" type="parTrans" cxnId="{10B8CB03-7623-48EA-A46F-C190C1D65759}">
      <dgm:prSet/>
      <dgm:spPr/>
      <dgm:t>
        <a:bodyPr/>
        <a:lstStyle/>
        <a:p>
          <a:endParaRPr lang="en-US"/>
        </a:p>
      </dgm:t>
    </dgm:pt>
    <dgm:pt modelId="{034B084A-36DE-48AA-B89A-2EAC428A19BC}" type="sibTrans" cxnId="{10B8CB03-7623-48EA-A46F-C190C1D65759}">
      <dgm:prSet/>
      <dgm:spPr/>
      <dgm:t>
        <a:bodyPr/>
        <a:lstStyle/>
        <a:p>
          <a:endParaRPr lang="en-US"/>
        </a:p>
      </dgm:t>
    </dgm:pt>
    <dgm:pt modelId="{FA01230B-FD28-429A-BD05-952C792C8F78}">
      <dgm:prSet/>
      <dgm:spPr/>
      <dgm:t>
        <a:bodyPr/>
        <a:lstStyle/>
        <a:p>
          <a:r>
            <a:rPr lang="en-GB"/>
            <a:t>ADR (Average Daily Rate) = Total Rooms Revenue/ Number of Rooms sole</a:t>
          </a:r>
          <a:endParaRPr lang="en-US"/>
        </a:p>
      </dgm:t>
    </dgm:pt>
    <dgm:pt modelId="{28BE8867-3B35-4954-BD2F-1BA31460B354}" type="parTrans" cxnId="{D50B9C9E-90F1-4371-8C11-4D1147F7480E}">
      <dgm:prSet/>
      <dgm:spPr/>
      <dgm:t>
        <a:bodyPr/>
        <a:lstStyle/>
        <a:p>
          <a:endParaRPr lang="en-US"/>
        </a:p>
      </dgm:t>
    </dgm:pt>
    <dgm:pt modelId="{EEE3538B-97A0-4A6C-A485-6937909792A2}" type="sibTrans" cxnId="{D50B9C9E-90F1-4371-8C11-4D1147F7480E}">
      <dgm:prSet/>
      <dgm:spPr/>
      <dgm:t>
        <a:bodyPr/>
        <a:lstStyle/>
        <a:p>
          <a:endParaRPr lang="en-US"/>
        </a:p>
      </dgm:t>
    </dgm:pt>
    <dgm:pt modelId="{589D6FF4-E3E1-41EE-8DD5-A9A144C599E4}">
      <dgm:prSet/>
      <dgm:spPr/>
      <dgm:t>
        <a:bodyPr/>
        <a:lstStyle/>
        <a:p>
          <a:r>
            <a:rPr lang="en-GB"/>
            <a:t>Utilized Room Nights(URN)</a:t>
          </a:r>
          <a:endParaRPr lang="en-US"/>
        </a:p>
      </dgm:t>
    </dgm:pt>
    <dgm:pt modelId="{C11FB741-6194-47E2-914E-6276AF670ADC}" type="parTrans" cxnId="{C52A8437-5265-4372-893A-8746C6F4400B}">
      <dgm:prSet/>
      <dgm:spPr/>
      <dgm:t>
        <a:bodyPr/>
        <a:lstStyle/>
        <a:p>
          <a:endParaRPr lang="en-US"/>
        </a:p>
      </dgm:t>
    </dgm:pt>
    <dgm:pt modelId="{152D04DE-AEE4-412A-9677-70B47201F2EE}" type="sibTrans" cxnId="{C52A8437-5265-4372-893A-8746C6F4400B}">
      <dgm:prSet/>
      <dgm:spPr/>
      <dgm:t>
        <a:bodyPr/>
        <a:lstStyle/>
        <a:p>
          <a:endParaRPr lang="en-US"/>
        </a:p>
      </dgm:t>
    </dgm:pt>
    <dgm:pt modelId="{B472CB1A-9FFC-4203-83D4-6E60EE4DA39D}">
      <dgm:prSet/>
      <dgm:spPr/>
      <dgm:t>
        <a:bodyPr/>
        <a:lstStyle/>
        <a:p>
          <a:r>
            <a:rPr lang="en-GB"/>
            <a:t>Booked Room Nights(BRN) = URN + No Show + Cancellation</a:t>
          </a:r>
          <a:endParaRPr lang="en-US"/>
        </a:p>
      </dgm:t>
    </dgm:pt>
    <dgm:pt modelId="{AC44EDBC-7F84-4E45-8E6F-5F19EFFA194C}" type="parTrans" cxnId="{0AD2D9A9-218E-4E3A-B2C9-ED9F43EA1F4D}">
      <dgm:prSet/>
      <dgm:spPr/>
      <dgm:t>
        <a:bodyPr/>
        <a:lstStyle/>
        <a:p>
          <a:endParaRPr lang="en-US"/>
        </a:p>
      </dgm:t>
    </dgm:pt>
    <dgm:pt modelId="{F7C7E937-1C29-4B54-AF1D-5DD8C90AF03A}" type="sibTrans" cxnId="{0AD2D9A9-218E-4E3A-B2C9-ED9F43EA1F4D}">
      <dgm:prSet/>
      <dgm:spPr/>
      <dgm:t>
        <a:bodyPr/>
        <a:lstStyle/>
        <a:p>
          <a:endParaRPr lang="en-US"/>
        </a:p>
      </dgm:t>
    </dgm:pt>
    <dgm:pt modelId="{C1FC35F3-595F-48F0-917B-B8455024639B}">
      <dgm:prSet/>
      <dgm:spPr/>
      <dgm:t>
        <a:bodyPr/>
        <a:lstStyle/>
        <a:p>
          <a:r>
            <a:rPr lang="en-GB"/>
            <a:t>Realization = URN/BRN (It is how many customer ended up staying out of total booked rooms)</a:t>
          </a:r>
          <a:endParaRPr lang="en-US"/>
        </a:p>
      </dgm:t>
    </dgm:pt>
    <dgm:pt modelId="{BAC3E5A3-937E-4B3F-9E60-5EE940E02BFC}" type="parTrans" cxnId="{FFB1D862-B322-4819-B264-75D11B0040D7}">
      <dgm:prSet/>
      <dgm:spPr/>
      <dgm:t>
        <a:bodyPr/>
        <a:lstStyle/>
        <a:p>
          <a:endParaRPr lang="en-US"/>
        </a:p>
      </dgm:t>
    </dgm:pt>
    <dgm:pt modelId="{62ABB3B0-FBF7-49D1-A3EC-11B0FDF62358}" type="sibTrans" cxnId="{FFB1D862-B322-4819-B264-75D11B0040D7}">
      <dgm:prSet/>
      <dgm:spPr/>
      <dgm:t>
        <a:bodyPr/>
        <a:lstStyle/>
        <a:p>
          <a:endParaRPr lang="en-US"/>
        </a:p>
      </dgm:t>
    </dgm:pt>
    <dgm:pt modelId="{C0A768DC-1C6D-46C3-A48C-D2B4D50D7F61}" type="pres">
      <dgm:prSet presAssocID="{22A7B4C2-FEDD-4F3C-B150-FBC519AB6036}" presName="diagram" presStyleCnt="0">
        <dgm:presLayoutVars>
          <dgm:dir/>
          <dgm:resizeHandles val="exact"/>
        </dgm:presLayoutVars>
      </dgm:prSet>
      <dgm:spPr/>
    </dgm:pt>
    <dgm:pt modelId="{E0DBFB1E-3F08-470E-8926-6ABBC9C08FD1}" type="pres">
      <dgm:prSet presAssocID="{30CDA3F6-CFD5-4EA2-9C14-2E953A05F1A5}" presName="node" presStyleLbl="node1" presStyleIdx="0" presStyleCnt="8">
        <dgm:presLayoutVars>
          <dgm:bulletEnabled val="1"/>
        </dgm:presLayoutVars>
      </dgm:prSet>
      <dgm:spPr/>
    </dgm:pt>
    <dgm:pt modelId="{1ED230AA-3B50-491B-85A3-791CEA92C568}" type="pres">
      <dgm:prSet presAssocID="{AA60B8D1-4EAC-4CC4-8005-13F16C1DAF88}" presName="sibTrans" presStyleCnt="0"/>
      <dgm:spPr/>
    </dgm:pt>
    <dgm:pt modelId="{5C71EEE5-5765-4D75-99BA-ADFFB8268842}" type="pres">
      <dgm:prSet presAssocID="{2EE94AFF-FFE9-4237-8189-C1FF92FD387E}" presName="node" presStyleLbl="node1" presStyleIdx="1" presStyleCnt="8">
        <dgm:presLayoutVars>
          <dgm:bulletEnabled val="1"/>
        </dgm:presLayoutVars>
      </dgm:prSet>
      <dgm:spPr/>
    </dgm:pt>
    <dgm:pt modelId="{19CD24BA-73CF-404B-A6E8-5A3A9930E9F6}" type="pres">
      <dgm:prSet presAssocID="{8384F4FC-8D57-40B9-A9FE-FDEA514B52FD}" presName="sibTrans" presStyleCnt="0"/>
      <dgm:spPr/>
    </dgm:pt>
    <dgm:pt modelId="{EF57EC2A-1375-4B9A-9048-9E2F7ADF9060}" type="pres">
      <dgm:prSet presAssocID="{9A6DF5E6-72B2-463D-9609-F92F8FE92382}" presName="node" presStyleLbl="node1" presStyleIdx="2" presStyleCnt="8">
        <dgm:presLayoutVars>
          <dgm:bulletEnabled val="1"/>
        </dgm:presLayoutVars>
      </dgm:prSet>
      <dgm:spPr/>
    </dgm:pt>
    <dgm:pt modelId="{D91ADCF2-1FDD-46C5-A908-C4AA6D2F5056}" type="pres">
      <dgm:prSet presAssocID="{C78537BA-ED1C-4923-9734-1CBCC407F36C}" presName="sibTrans" presStyleCnt="0"/>
      <dgm:spPr/>
    </dgm:pt>
    <dgm:pt modelId="{2072AE69-FD24-47CB-986C-5C632FE60B58}" type="pres">
      <dgm:prSet presAssocID="{2896E00A-23D8-4C55-8BA9-E4A6C4C6D6C8}" presName="node" presStyleLbl="node1" presStyleIdx="3" presStyleCnt="8">
        <dgm:presLayoutVars>
          <dgm:bulletEnabled val="1"/>
        </dgm:presLayoutVars>
      </dgm:prSet>
      <dgm:spPr/>
    </dgm:pt>
    <dgm:pt modelId="{B8582E80-DEBD-4D32-88E3-F36726942720}" type="pres">
      <dgm:prSet presAssocID="{034B084A-36DE-48AA-B89A-2EAC428A19BC}" presName="sibTrans" presStyleCnt="0"/>
      <dgm:spPr/>
    </dgm:pt>
    <dgm:pt modelId="{66E83F36-E6CA-4090-9FDA-271975347414}" type="pres">
      <dgm:prSet presAssocID="{FA01230B-FD28-429A-BD05-952C792C8F78}" presName="node" presStyleLbl="node1" presStyleIdx="4" presStyleCnt="8">
        <dgm:presLayoutVars>
          <dgm:bulletEnabled val="1"/>
        </dgm:presLayoutVars>
      </dgm:prSet>
      <dgm:spPr/>
    </dgm:pt>
    <dgm:pt modelId="{E21B766E-6241-4894-B5EC-12BF360720B6}" type="pres">
      <dgm:prSet presAssocID="{EEE3538B-97A0-4A6C-A485-6937909792A2}" presName="sibTrans" presStyleCnt="0"/>
      <dgm:spPr/>
    </dgm:pt>
    <dgm:pt modelId="{26A7810F-17CB-4C08-AB6B-7C5D401D174E}" type="pres">
      <dgm:prSet presAssocID="{589D6FF4-E3E1-41EE-8DD5-A9A144C599E4}" presName="node" presStyleLbl="node1" presStyleIdx="5" presStyleCnt="8">
        <dgm:presLayoutVars>
          <dgm:bulletEnabled val="1"/>
        </dgm:presLayoutVars>
      </dgm:prSet>
      <dgm:spPr/>
    </dgm:pt>
    <dgm:pt modelId="{60F94110-5BDC-41E2-B315-FF3E6D3338B2}" type="pres">
      <dgm:prSet presAssocID="{152D04DE-AEE4-412A-9677-70B47201F2EE}" presName="sibTrans" presStyleCnt="0"/>
      <dgm:spPr/>
    </dgm:pt>
    <dgm:pt modelId="{D8C49EE1-1725-4C2E-A7A1-D33EC7F4EE52}" type="pres">
      <dgm:prSet presAssocID="{B472CB1A-9FFC-4203-83D4-6E60EE4DA39D}" presName="node" presStyleLbl="node1" presStyleIdx="6" presStyleCnt="8">
        <dgm:presLayoutVars>
          <dgm:bulletEnabled val="1"/>
        </dgm:presLayoutVars>
      </dgm:prSet>
      <dgm:spPr/>
    </dgm:pt>
    <dgm:pt modelId="{C0CB0BD0-27E8-46F6-81F7-5D927E36EDDC}" type="pres">
      <dgm:prSet presAssocID="{F7C7E937-1C29-4B54-AF1D-5DD8C90AF03A}" presName="sibTrans" presStyleCnt="0"/>
      <dgm:spPr/>
    </dgm:pt>
    <dgm:pt modelId="{196A8673-776E-49AC-BDF2-EF5EC5F5395A}" type="pres">
      <dgm:prSet presAssocID="{C1FC35F3-595F-48F0-917B-B8455024639B}" presName="node" presStyleLbl="node1" presStyleIdx="7" presStyleCnt="8">
        <dgm:presLayoutVars>
          <dgm:bulletEnabled val="1"/>
        </dgm:presLayoutVars>
      </dgm:prSet>
      <dgm:spPr/>
    </dgm:pt>
  </dgm:ptLst>
  <dgm:cxnLst>
    <dgm:cxn modelId="{10B8CB03-7623-48EA-A46F-C190C1D65759}" srcId="{22A7B4C2-FEDD-4F3C-B150-FBC519AB6036}" destId="{2896E00A-23D8-4C55-8BA9-E4A6C4C6D6C8}" srcOrd="3" destOrd="0" parTransId="{4581CBD8-FA1C-49F4-8009-24ED08E72690}" sibTransId="{034B084A-36DE-48AA-B89A-2EAC428A19BC}"/>
    <dgm:cxn modelId="{710AAA06-6225-46C4-95E6-4F38491A0F37}" type="presOf" srcId="{30CDA3F6-CFD5-4EA2-9C14-2E953A05F1A5}" destId="{E0DBFB1E-3F08-470E-8926-6ABBC9C08FD1}" srcOrd="0" destOrd="0" presId="urn:microsoft.com/office/officeart/2005/8/layout/default"/>
    <dgm:cxn modelId="{0D3B8517-E328-4B88-9B93-5A01B3DB1AA3}" type="presOf" srcId="{C1FC35F3-595F-48F0-917B-B8455024639B}" destId="{196A8673-776E-49AC-BDF2-EF5EC5F5395A}" srcOrd="0" destOrd="0" presId="urn:microsoft.com/office/officeart/2005/8/layout/default"/>
    <dgm:cxn modelId="{2182551A-852D-45B8-9573-695A166B33FA}" type="presOf" srcId="{2896E00A-23D8-4C55-8BA9-E4A6C4C6D6C8}" destId="{2072AE69-FD24-47CB-986C-5C632FE60B58}" srcOrd="0" destOrd="0" presId="urn:microsoft.com/office/officeart/2005/8/layout/default"/>
    <dgm:cxn modelId="{1EC30A1D-A71A-47DD-AC6D-6F84AEDCB158}" type="presOf" srcId="{9A6DF5E6-72B2-463D-9609-F92F8FE92382}" destId="{EF57EC2A-1375-4B9A-9048-9E2F7ADF9060}" srcOrd="0" destOrd="0" presId="urn:microsoft.com/office/officeart/2005/8/layout/default"/>
    <dgm:cxn modelId="{E383841E-B8BD-4BE2-83DA-6002656C1769}" srcId="{22A7B4C2-FEDD-4F3C-B150-FBC519AB6036}" destId="{2EE94AFF-FFE9-4237-8189-C1FF92FD387E}" srcOrd="1" destOrd="0" parTransId="{3F5AE551-8B5C-4337-ABC4-6EC0900AD8F0}" sibTransId="{8384F4FC-8D57-40B9-A9FE-FDEA514B52FD}"/>
    <dgm:cxn modelId="{AF0A3B31-E843-4049-80F8-348CA2365B26}" srcId="{22A7B4C2-FEDD-4F3C-B150-FBC519AB6036}" destId="{30CDA3F6-CFD5-4EA2-9C14-2E953A05F1A5}" srcOrd="0" destOrd="0" parTransId="{936E6BB8-6F13-4112-906A-F8FEE2F58064}" sibTransId="{AA60B8D1-4EAC-4CC4-8005-13F16C1DAF88}"/>
    <dgm:cxn modelId="{C52A8437-5265-4372-893A-8746C6F4400B}" srcId="{22A7B4C2-FEDD-4F3C-B150-FBC519AB6036}" destId="{589D6FF4-E3E1-41EE-8DD5-A9A144C599E4}" srcOrd="5" destOrd="0" parTransId="{C11FB741-6194-47E2-914E-6276AF670ADC}" sibTransId="{152D04DE-AEE4-412A-9677-70B47201F2EE}"/>
    <dgm:cxn modelId="{69FDF65B-2093-4A2B-861E-AE71C73434DB}" type="presOf" srcId="{2EE94AFF-FFE9-4237-8189-C1FF92FD387E}" destId="{5C71EEE5-5765-4D75-99BA-ADFFB8268842}" srcOrd="0" destOrd="0" presId="urn:microsoft.com/office/officeart/2005/8/layout/default"/>
    <dgm:cxn modelId="{FFB1D862-B322-4819-B264-75D11B0040D7}" srcId="{22A7B4C2-FEDD-4F3C-B150-FBC519AB6036}" destId="{C1FC35F3-595F-48F0-917B-B8455024639B}" srcOrd="7" destOrd="0" parTransId="{BAC3E5A3-937E-4B3F-9E60-5EE940E02BFC}" sibTransId="{62ABB3B0-FBF7-49D1-A3EC-11B0FDF62358}"/>
    <dgm:cxn modelId="{337CA786-099F-4511-84AB-4DE933475D5F}" srcId="{22A7B4C2-FEDD-4F3C-B150-FBC519AB6036}" destId="{9A6DF5E6-72B2-463D-9609-F92F8FE92382}" srcOrd="2" destOrd="0" parTransId="{A16E3E1F-BAA3-4024-9315-052E3B0B5811}" sibTransId="{C78537BA-ED1C-4923-9734-1CBCC407F36C}"/>
    <dgm:cxn modelId="{D50B9C9E-90F1-4371-8C11-4D1147F7480E}" srcId="{22A7B4C2-FEDD-4F3C-B150-FBC519AB6036}" destId="{FA01230B-FD28-429A-BD05-952C792C8F78}" srcOrd="4" destOrd="0" parTransId="{28BE8867-3B35-4954-BD2F-1BA31460B354}" sibTransId="{EEE3538B-97A0-4A6C-A485-6937909792A2}"/>
    <dgm:cxn modelId="{198D14A9-9335-443D-A5F2-5950898D9469}" type="presOf" srcId="{22A7B4C2-FEDD-4F3C-B150-FBC519AB6036}" destId="{C0A768DC-1C6D-46C3-A48C-D2B4D50D7F61}" srcOrd="0" destOrd="0" presId="urn:microsoft.com/office/officeart/2005/8/layout/default"/>
    <dgm:cxn modelId="{0AD2D9A9-218E-4E3A-B2C9-ED9F43EA1F4D}" srcId="{22A7B4C2-FEDD-4F3C-B150-FBC519AB6036}" destId="{B472CB1A-9FFC-4203-83D4-6E60EE4DA39D}" srcOrd="6" destOrd="0" parTransId="{AC44EDBC-7F84-4E45-8E6F-5F19EFFA194C}" sibTransId="{F7C7E937-1C29-4B54-AF1D-5DD8C90AF03A}"/>
    <dgm:cxn modelId="{24C1EFBA-60FB-477D-800A-CA481C22A695}" type="presOf" srcId="{FA01230B-FD28-429A-BD05-952C792C8F78}" destId="{66E83F36-E6CA-4090-9FDA-271975347414}" srcOrd="0" destOrd="0" presId="urn:microsoft.com/office/officeart/2005/8/layout/default"/>
    <dgm:cxn modelId="{36C35CBE-BE85-4ADB-B1D2-88396FBEC1A7}" type="presOf" srcId="{589D6FF4-E3E1-41EE-8DD5-A9A144C599E4}" destId="{26A7810F-17CB-4C08-AB6B-7C5D401D174E}" srcOrd="0" destOrd="0" presId="urn:microsoft.com/office/officeart/2005/8/layout/default"/>
    <dgm:cxn modelId="{D2E7D5E4-3F74-41CC-B71A-1CE91A94CFF9}" type="presOf" srcId="{B472CB1A-9FFC-4203-83D4-6E60EE4DA39D}" destId="{D8C49EE1-1725-4C2E-A7A1-D33EC7F4EE52}" srcOrd="0" destOrd="0" presId="urn:microsoft.com/office/officeart/2005/8/layout/default"/>
    <dgm:cxn modelId="{12EE03BE-CE6C-4D19-AC9D-8B06724B2692}" type="presParOf" srcId="{C0A768DC-1C6D-46C3-A48C-D2B4D50D7F61}" destId="{E0DBFB1E-3F08-470E-8926-6ABBC9C08FD1}" srcOrd="0" destOrd="0" presId="urn:microsoft.com/office/officeart/2005/8/layout/default"/>
    <dgm:cxn modelId="{7F13676C-13EA-45A7-8DEA-2729911C8051}" type="presParOf" srcId="{C0A768DC-1C6D-46C3-A48C-D2B4D50D7F61}" destId="{1ED230AA-3B50-491B-85A3-791CEA92C568}" srcOrd="1" destOrd="0" presId="urn:microsoft.com/office/officeart/2005/8/layout/default"/>
    <dgm:cxn modelId="{EC0854B4-852A-49C1-BEC1-4D17F5A2151B}" type="presParOf" srcId="{C0A768DC-1C6D-46C3-A48C-D2B4D50D7F61}" destId="{5C71EEE5-5765-4D75-99BA-ADFFB8268842}" srcOrd="2" destOrd="0" presId="urn:microsoft.com/office/officeart/2005/8/layout/default"/>
    <dgm:cxn modelId="{C5961774-FAC8-41BE-B1D8-9E5A60CCDC40}" type="presParOf" srcId="{C0A768DC-1C6D-46C3-A48C-D2B4D50D7F61}" destId="{19CD24BA-73CF-404B-A6E8-5A3A9930E9F6}" srcOrd="3" destOrd="0" presId="urn:microsoft.com/office/officeart/2005/8/layout/default"/>
    <dgm:cxn modelId="{79EBFA9C-6856-4B15-BB81-57F36F5FE64B}" type="presParOf" srcId="{C0A768DC-1C6D-46C3-A48C-D2B4D50D7F61}" destId="{EF57EC2A-1375-4B9A-9048-9E2F7ADF9060}" srcOrd="4" destOrd="0" presId="urn:microsoft.com/office/officeart/2005/8/layout/default"/>
    <dgm:cxn modelId="{F73B70CC-152F-40B7-A7B0-B1353516211A}" type="presParOf" srcId="{C0A768DC-1C6D-46C3-A48C-D2B4D50D7F61}" destId="{D91ADCF2-1FDD-46C5-A908-C4AA6D2F5056}" srcOrd="5" destOrd="0" presId="urn:microsoft.com/office/officeart/2005/8/layout/default"/>
    <dgm:cxn modelId="{5806E074-66F3-4D61-BE27-E0FCD22349C1}" type="presParOf" srcId="{C0A768DC-1C6D-46C3-A48C-D2B4D50D7F61}" destId="{2072AE69-FD24-47CB-986C-5C632FE60B58}" srcOrd="6" destOrd="0" presId="urn:microsoft.com/office/officeart/2005/8/layout/default"/>
    <dgm:cxn modelId="{07571B34-3028-412D-8F83-34F48EFF7A91}" type="presParOf" srcId="{C0A768DC-1C6D-46C3-A48C-D2B4D50D7F61}" destId="{B8582E80-DEBD-4D32-88E3-F36726942720}" srcOrd="7" destOrd="0" presId="urn:microsoft.com/office/officeart/2005/8/layout/default"/>
    <dgm:cxn modelId="{1E11CCE6-2B42-494B-BCF7-7F285C88EB43}" type="presParOf" srcId="{C0A768DC-1C6D-46C3-A48C-D2B4D50D7F61}" destId="{66E83F36-E6CA-4090-9FDA-271975347414}" srcOrd="8" destOrd="0" presId="urn:microsoft.com/office/officeart/2005/8/layout/default"/>
    <dgm:cxn modelId="{F8A159B1-07D4-432D-8A77-8091CD4F824F}" type="presParOf" srcId="{C0A768DC-1C6D-46C3-A48C-D2B4D50D7F61}" destId="{E21B766E-6241-4894-B5EC-12BF360720B6}" srcOrd="9" destOrd="0" presId="urn:microsoft.com/office/officeart/2005/8/layout/default"/>
    <dgm:cxn modelId="{D7A4A0FA-CABC-4F4F-B183-65D922EBFA52}" type="presParOf" srcId="{C0A768DC-1C6D-46C3-A48C-D2B4D50D7F61}" destId="{26A7810F-17CB-4C08-AB6B-7C5D401D174E}" srcOrd="10" destOrd="0" presId="urn:microsoft.com/office/officeart/2005/8/layout/default"/>
    <dgm:cxn modelId="{B678B1B5-D176-46EB-AC98-83FDCE24E6FC}" type="presParOf" srcId="{C0A768DC-1C6D-46C3-A48C-D2B4D50D7F61}" destId="{60F94110-5BDC-41E2-B315-FF3E6D3338B2}" srcOrd="11" destOrd="0" presId="urn:microsoft.com/office/officeart/2005/8/layout/default"/>
    <dgm:cxn modelId="{CB4F25AB-6868-4783-9800-8526522632AB}" type="presParOf" srcId="{C0A768DC-1C6D-46C3-A48C-D2B4D50D7F61}" destId="{D8C49EE1-1725-4C2E-A7A1-D33EC7F4EE52}" srcOrd="12" destOrd="0" presId="urn:microsoft.com/office/officeart/2005/8/layout/default"/>
    <dgm:cxn modelId="{989F7DE1-EFD4-44F1-B728-CB52729CC6B1}" type="presParOf" srcId="{C0A768DC-1C6D-46C3-A48C-D2B4D50D7F61}" destId="{C0CB0BD0-27E8-46F6-81F7-5D927E36EDDC}" srcOrd="13" destOrd="0" presId="urn:microsoft.com/office/officeart/2005/8/layout/default"/>
    <dgm:cxn modelId="{53FCA06E-BB39-4A25-B24F-A6303E949C2F}" type="presParOf" srcId="{C0A768DC-1C6D-46C3-A48C-D2B4D50D7F61}" destId="{196A8673-776E-49AC-BDF2-EF5EC5F5395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74EA8-1E37-4603-A11F-1A215A2021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69094-C26E-4BD4-84EA-B412242FEA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Providing incentives on direct online booking rather than differential pricing on different channels. </a:t>
          </a:r>
          <a:endParaRPr lang="en-US" dirty="0"/>
        </a:p>
      </dgm:t>
    </dgm:pt>
    <dgm:pt modelId="{8927C2A6-3807-4F87-8B3C-697C01532FB9}" type="parTrans" cxnId="{27065E14-C8D6-4222-B38D-594025590DCE}">
      <dgm:prSet/>
      <dgm:spPr/>
      <dgm:t>
        <a:bodyPr/>
        <a:lstStyle/>
        <a:p>
          <a:endParaRPr lang="en-US"/>
        </a:p>
      </dgm:t>
    </dgm:pt>
    <dgm:pt modelId="{2AF451EB-2CBE-4451-B5B0-E2720E23A936}" type="sibTrans" cxnId="{27065E14-C8D6-4222-B38D-594025590DCE}">
      <dgm:prSet/>
      <dgm:spPr/>
      <dgm:t>
        <a:bodyPr/>
        <a:lstStyle/>
        <a:p>
          <a:endParaRPr lang="en-US"/>
        </a:p>
      </dgm:t>
    </dgm:pt>
    <dgm:pt modelId="{65ECDC8B-61F3-4751-99C3-3A1398B127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Focus on dynamic pricing based on the elasticity of demand. </a:t>
          </a:r>
          <a:endParaRPr lang="en-US" dirty="0"/>
        </a:p>
      </dgm:t>
    </dgm:pt>
    <dgm:pt modelId="{4C93468C-B973-404E-A220-1DE3E82E2578}" type="parTrans" cxnId="{C1477933-7482-4541-9F82-81FABA5FC5DC}">
      <dgm:prSet/>
      <dgm:spPr/>
      <dgm:t>
        <a:bodyPr/>
        <a:lstStyle/>
        <a:p>
          <a:endParaRPr lang="en-US"/>
        </a:p>
      </dgm:t>
    </dgm:pt>
    <dgm:pt modelId="{D0010F03-06C4-4548-9AC1-021EC2FC8F9E}" type="sibTrans" cxnId="{C1477933-7482-4541-9F82-81FABA5FC5DC}">
      <dgm:prSet/>
      <dgm:spPr/>
      <dgm:t>
        <a:bodyPr/>
        <a:lstStyle/>
        <a:p>
          <a:endParaRPr lang="en-US"/>
        </a:p>
      </dgm:t>
    </dgm:pt>
    <dgm:pt modelId="{99287B97-7CAD-43CF-B696-82C0CB3745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Addressing the cancellation rate by analyzing the reviews and customer feedback.</a:t>
          </a:r>
          <a:endParaRPr lang="en-US"/>
        </a:p>
      </dgm:t>
    </dgm:pt>
    <dgm:pt modelId="{470F7090-0E4F-4870-898D-CDCF15C56337}" type="parTrans" cxnId="{09FBB71F-5ACF-49F6-94C6-81EBB0056950}">
      <dgm:prSet/>
      <dgm:spPr/>
      <dgm:t>
        <a:bodyPr/>
        <a:lstStyle/>
        <a:p>
          <a:endParaRPr lang="en-US"/>
        </a:p>
      </dgm:t>
    </dgm:pt>
    <dgm:pt modelId="{FA53DF8F-F0E4-447B-85F7-802EEC9D1272}" type="sibTrans" cxnId="{09FBB71F-5ACF-49F6-94C6-81EBB0056950}">
      <dgm:prSet/>
      <dgm:spPr/>
      <dgm:t>
        <a:bodyPr/>
        <a:lstStyle/>
        <a:p>
          <a:endParaRPr lang="en-US"/>
        </a:p>
      </dgm:t>
    </dgm:pt>
    <dgm:pt modelId="{B2B58E5E-892B-48D9-AA9A-72D2D88C4B57}" type="pres">
      <dgm:prSet presAssocID="{CDD74EA8-1E37-4603-A11F-1A215A20213F}" presName="root" presStyleCnt="0">
        <dgm:presLayoutVars>
          <dgm:dir/>
          <dgm:resizeHandles val="exact"/>
        </dgm:presLayoutVars>
      </dgm:prSet>
      <dgm:spPr/>
    </dgm:pt>
    <dgm:pt modelId="{D9FA216E-8FEC-4BF2-8199-4449A5DEF0E6}" type="pres">
      <dgm:prSet presAssocID="{EB869094-C26E-4BD4-84EA-B412242FEA5D}" presName="compNode" presStyleCnt="0"/>
      <dgm:spPr/>
    </dgm:pt>
    <dgm:pt modelId="{B3517F28-39AE-4C1F-9D14-AAECFA1158E5}" type="pres">
      <dgm:prSet presAssocID="{EB869094-C26E-4BD4-84EA-B412242FEA5D}" presName="bgRect" presStyleLbl="bgShp" presStyleIdx="0" presStyleCnt="3"/>
      <dgm:spPr/>
    </dgm:pt>
    <dgm:pt modelId="{4185946F-96C1-40AF-BDFC-B92AB7849291}" type="pres">
      <dgm:prSet presAssocID="{EB869094-C26E-4BD4-84EA-B412242FEA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003274B6-D61D-4ED3-93F7-BB29492B1AD8}" type="pres">
      <dgm:prSet presAssocID="{EB869094-C26E-4BD4-84EA-B412242FEA5D}" presName="spaceRect" presStyleCnt="0"/>
      <dgm:spPr/>
    </dgm:pt>
    <dgm:pt modelId="{60593CCF-F240-4087-8982-CFEF290E1DB6}" type="pres">
      <dgm:prSet presAssocID="{EB869094-C26E-4BD4-84EA-B412242FEA5D}" presName="parTx" presStyleLbl="revTx" presStyleIdx="0" presStyleCnt="3">
        <dgm:presLayoutVars>
          <dgm:chMax val="0"/>
          <dgm:chPref val="0"/>
        </dgm:presLayoutVars>
      </dgm:prSet>
      <dgm:spPr/>
    </dgm:pt>
    <dgm:pt modelId="{9B1A5888-A308-48DF-8DB0-F6EBECCB28E3}" type="pres">
      <dgm:prSet presAssocID="{2AF451EB-2CBE-4451-B5B0-E2720E23A936}" presName="sibTrans" presStyleCnt="0"/>
      <dgm:spPr/>
    </dgm:pt>
    <dgm:pt modelId="{004DE475-6CB8-4174-B5CD-EADFB92A74C7}" type="pres">
      <dgm:prSet presAssocID="{65ECDC8B-61F3-4751-99C3-3A1398B1271E}" presName="compNode" presStyleCnt="0"/>
      <dgm:spPr/>
    </dgm:pt>
    <dgm:pt modelId="{A5E0B1E3-A6F7-40CC-9090-8A0F4089EC26}" type="pres">
      <dgm:prSet presAssocID="{65ECDC8B-61F3-4751-99C3-3A1398B1271E}" presName="bgRect" presStyleLbl="bgShp" presStyleIdx="1" presStyleCnt="3"/>
      <dgm:spPr/>
    </dgm:pt>
    <dgm:pt modelId="{FCA99295-D84B-4485-9084-513BC274269E}" type="pres">
      <dgm:prSet presAssocID="{65ECDC8B-61F3-4751-99C3-3A1398B127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9202753-4E2D-4A58-AF65-808BFED92DF5}" type="pres">
      <dgm:prSet presAssocID="{65ECDC8B-61F3-4751-99C3-3A1398B1271E}" presName="spaceRect" presStyleCnt="0"/>
      <dgm:spPr/>
    </dgm:pt>
    <dgm:pt modelId="{F6C306E6-6E0B-4C92-8C18-13D54F57A78A}" type="pres">
      <dgm:prSet presAssocID="{65ECDC8B-61F3-4751-99C3-3A1398B1271E}" presName="parTx" presStyleLbl="revTx" presStyleIdx="1" presStyleCnt="3">
        <dgm:presLayoutVars>
          <dgm:chMax val="0"/>
          <dgm:chPref val="0"/>
        </dgm:presLayoutVars>
      </dgm:prSet>
      <dgm:spPr/>
    </dgm:pt>
    <dgm:pt modelId="{69619650-505D-41DB-B9BF-D1266140AD3C}" type="pres">
      <dgm:prSet presAssocID="{D0010F03-06C4-4548-9AC1-021EC2FC8F9E}" presName="sibTrans" presStyleCnt="0"/>
      <dgm:spPr/>
    </dgm:pt>
    <dgm:pt modelId="{37579FD4-36F8-46BA-9211-BF6CF6C891C2}" type="pres">
      <dgm:prSet presAssocID="{99287B97-7CAD-43CF-B696-82C0CB374512}" presName="compNode" presStyleCnt="0"/>
      <dgm:spPr/>
    </dgm:pt>
    <dgm:pt modelId="{F218D058-2997-4412-8C41-2586174AB802}" type="pres">
      <dgm:prSet presAssocID="{99287B97-7CAD-43CF-B696-82C0CB374512}" presName="bgRect" presStyleLbl="bgShp" presStyleIdx="2" presStyleCnt="3"/>
      <dgm:spPr/>
    </dgm:pt>
    <dgm:pt modelId="{5D9992A6-DDD0-4951-97DC-57897B47E189}" type="pres">
      <dgm:prSet presAssocID="{99287B97-7CAD-43CF-B696-82C0CB3745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BFB4D4B-8406-451F-B0D8-2C4E2FE174C1}" type="pres">
      <dgm:prSet presAssocID="{99287B97-7CAD-43CF-B696-82C0CB374512}" presName="spaceRect" presStyleCnt="0"/>
      <dgm:spPr/>
    </dgm:pt>
    <dgm:pt modelId="{F0DB27C7-1CB9-4C91-9113-9ABAA6E967C1}" type="pres">
      <dgm:prSet presAssocID="{99287B97-7CAD-43CF-B696-82C0CB3745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065E14-C8D6-4222-B38D-594025590DCE}" srcId="{CDD74EA8-1E37-4603-A11F-1A215A20213F}" destId="{EB869094-C26E-4BD4-84EA-B412242FEA5D}" srcOrd="0" destOrd="0" parTransId="{8927C2A6-3807-4F87-8B3C-697C01532FB9}" sibTransId="{2AF451EB-2CBE-4451-B5B0-E2720E23A936}"/>
    <dgm:cxn modelId="{09FBB71F-5ACF-49F6-94C6-81EBB0056950}" srcId="{CDD74EA8-1E37-4603-A11F-1A215A20213F}" destId="{99287B97-7CAD-43CF-B696-82C0CB374512}" srcOrd="2" destOrd="0" parTransId="{470F7090-0E4F-4870-898D-CDCF15C56337}" sibTransId="{FA53DF8F-F0E4-447B-85F7-802EEC9D1272}"/>
    <dgm:cxn modelId="{C1477933-7482-4541-9F82-81FABA5FC5DC}" srcId="{CDD74EA8-1E37-4603-A11F-1A215A20213F}" destId="{65ECDC8B-61F3-4751-99C3-3A1398B1271E}" srcOrd="1" destOrd="0" parTransId="{4C93468C-B973-404E-A220-1DE3E82E2578}" sibTransId="{D0010F03-06C4-4548-9AC1-021EC2FC8F9E}"/>
    <dgm:cxn modelId="{2A17C459-C990-463B-ABE4-54E1BEF15F40}" type="presOf" srcId="{99287B97-7CAD-43CF-B696-82C0CB374512}" destId="{F0DB27C7-1CB9-4C91-9113-9ABAA6E967C1}" srcOrd="0" destOrd="0" presId="urn:microsoft.com/office/officeart/2018/2/layout/IconVerticalSolidList"/>
    <dgm:cxn modelId="{42D0B98E-240B-4304-81B4-E80FC733E077}" type="presOf" srcId="{EB869094-C26E-4BD4-84EA-B412242FEA5D}" destId="{60593CCF-F240-4087-8982-CFEF290E1DB6}" srcOrd="0" destOrd="0" presId="urn:microsoft.com/office/officeart/2018/2/layout/IconVerticalSolidList"/>
    <dgm:cxn modelId="{2CC79592-41A8-4ADA-9AE2-FF3349BE6402}" type="presOf" srcId="{65ECDC8B-61F3-4751-99C3-3A1398B1271E}" destId="{F6C306E6-6E0B-4C92-8C18-13D54F57A78A}" srcOrd="0" destOrd="0" presId="urn:microsoft.com/office/officeart/2018/2/layout/IconVerticalSolidList"/>
    <dgm:cxn modelId="{D31EC0B3-BD85-4041-A976-7142423AFDB1}" type="presOf" srcId="{CDD74EA8-1E37-4603-A11F-1A215A20213F}" destId="{B2B58E5E-892B-48D9-AA9A-72D2D88C4B57}" srcOrd="0" destOrd="0" presId="urn:microsoft.com/office/officeart/2018/2/layout/IconVerticalSolidList"/>
    <dgm:cxn modelId="{30959733-72AF-4743-B872-51731312E35A}" type="presParOf" srcId="{B2B58E5E-892B-48D9-AA9A-72D2D88C4B57}" destId="{D9FA216E-8FEC-4BF2-8199-4449A5DEF0E6}" srcOrd="0" destOrd="0" presId="urn:microsoft.com/office/officeart/2018/2/layout/IconVerticalSolidList"/>
    <dgm:cxn modelId="{1FDDA0A5-BBAA-4F9E-B5B9-DDA155FA7A76}" type="presParOf" srcId="{D9FA216E-8FEC-4BF2-8199-4449A5DEF0E6}" destId="{B3517F28-39AE-4C1F-9D14-AAECFA1158E5}" srcOrd="0" destOrd="0" presId="urn:microsoft.com/office/officeart/2018/2/layout/IconVerticalSolidList"/>
    <dgm:cxn modelId="{CA7CC8D0-26E6-4C88-8BDF-B1F5EEA30A4B}" type="presParOf" srcId="{D9FA216E-8FEC-4BF2-8199-4449A5DEF0E6}" destId="{4185946F-96C1-40AF-BDFC-B92AB7849291}" srcOrd="1" destOrd="0" presId="urn:microsoft.com/office/officeart/2018/2/layout/IconVerticalSolidList"/>
    <dgm:cxn modelId="{4E9E0D0E-3199-4274-83FA-FA83BD2824E4}" type="presParOf" srcId="{D9FA216E-8FEC-4BF2-8199-4449A5DEF0E6}" destId="{003274B6-D61D-4ED3-93F7-BB29492B1AD8}" srcOrd="2" destOrd="0" presId="urn:microsoft.com/office/officeart/2018/2/layout/IconVerticalSolidList"/>
    <dgm:cxn modelId="{BED46F30-F15F-43B9-A090-24B635F1AF0A}" type="presParOf" srcId="{D9FA216E-8FEC-4BF2-8199-4449A5DEF0E6}" destId="{60593CCF-F240-4087-8982-CFEF290E1DB6}" srcOrd="3" destOrd="0" presId="urn:microsoft.com/office/officeart/2018/2/layout/IconVerticalSolidList"/>
    <dgm:cxn modelId="{60157DBD-166F-43FC-A1D2-9C86453CE971}" type="presParOf" srcId="{B2B58E5E-892B-48D9-AA9A-72D2D88C4B57}" destId="{9B1A5888-A308-48DF-8DB0-F6EBECCB28E3}" srcOrd="1" destOrd="0" presId="urn:microsoft.com/office/officeart/2018/2/layout/IconVerticalSolidList"/>
    <dgm:cxn modelId="{2A329219-8C71-4CB9-8985-B841F2ED3D1C}" type="presParOf" srcId="{B2B58E5E-892B-48D9-AA9A-72D2D88C4B57}" destId="{004DE475-6CB8-4174-B5CD-EADFB92A74C7}" srcOrd="2" destOrd="0" presId="urn:microsoft.com/office/officeart/2018/2/layout/IconVerticalSolidList"/>
    <dgm:cxn modelId="{7B8DB32F-1D2F-4613-BC68-85029AE1272B}" type="presParOf" srcId="{004DE475-6CB8-4174-B5CD-EADFB92A74C7}" destId="{A5E0B1E3-A6F7-40CC-9090-8A0F4089EC26}" srcOrd="0" destOrd="0" presId="urn:microsoft.com/office/officeart/2018/2/layout/IconVerticalSolidList"/>
    <dgm:cxn modelId="{98DF53B4-2242-471D-9268-09421698B0E2}" type="presParOf" srcId="{004DE475-6CB8-4174-B5CD-EADFB92A74C7}" destId="{FCA99295-D84B-4485-9084-513BC274269E}" srcOrd="1" destOrd="0" presId="urn:microsoft.com/office/officeart/2018/2/layout/IconVerticalSolidList"/>
    <dgm:cxn modelId="{E9176C03-1FA1-48CD-9C48-D6DDFBF4FCC5}" type="presParOf" srcId="{004DE475-6CB8-4174-B5CD-EADFB92A74C7}" destId="{79202753-4E2D-4A58-AF65-808BFED92DF5}" srcOrd="2" destOrd="0" presId="urn:microsoft.com/office/officeart/2018/2/layout/IconVerticalSolidList"/>
    <dgm:cxn modelId="{188DA0EA-32BC-4DF5-B361-76046D9C0792}" type="presParOf" srcId="{004DE475-6CB8-4174-B5CD-EADFB92A74C7}" destId="{F6C306E6-6E0B-4C92-8C18-13D54F57A78A}" srcOrd="3" destOrd="0" presId="urn:microsoft.com/office/officeart/2018/2/layout/IconVerticalSolidList"/>
    <dgm:cxn modelId="{638377A7-302F-4828-B6A4-6F9AC51F7E4D}" type="presParOf" srcId="{B2B58E5E-892B-48D9-AA9A-72D2D88C4B57}" destId="{69619650-505D-41DB-B9BF-D1266140AD3C}" srcOrd="3" destOrd="0" presId="urn:microsoft.com/office/officeart/2018/2/layout/IconVerticalSolidList"/>
    <dgm:cxn modelId="{22B299A9-6575-4DB3-96AF-2FBEC19CEC9D}" type="presParOf" srcId="{B2B58E5E-892B-48D9-AA9A-72D2D88C4B57}" destId="{37579FD4-36F8-46BA-9211-BF6CF6C891C2}" srcOrd="4" destOrd="0" presId="urn:microsoft.com/office/officeart/2018/2/layout/IconVerticalSolidList"/>
    <dgm:cxn modelId="{D0FBC065-09AC-4238-8040-DE921106AB9B}" type="presParOf" srcId="{37579FD4-36F8-46BA-9211-BF6CF6C891C2}" destId="{F218D058-2997-4412-8C41-2586174AB802}" srcOrd="0" destOrd="0" presId="urn:microsoft.com/office/officeart/2018/2/layout/IconVerticalSolidList"/>
    <dgm:cxn modelId="{B7034B98-CF84-4888-8D1B-D273E91164AA}" type="presParOf" srcId="{37579FD4-36F8-46BA-9211-BF6CF6C891C2}" destId="{5D9992A6-DDD0-4951-97DC-57897B47E189}" srcOrd="1" destOrd="0" presId="urn:microsoft.com/office/officeart/2018/2/layout/IconVerticalSolidList"/>
    <dgm:cxn modelId="{85BE640B-C715-423F-9405-5E2A4CC48718}" type="presParOf" srcId="{37579FD4-36F8-46BA-9211-BF6CF6C891C2}" destId="{6BFB4D4B-8406-451F-B0D8-2C4E2FE174C1}" srcOrd="2" destOrd="0" presId="urn:microsoft.com/office/officeart/2018/2/layout/IconVerticalSolidList"/>
    <dgm:cxn modelId="{525A7EAC-E94A-4D53-A920-E8688EE3D74C}" type="presParOf" srcId="{37579FD4-36F8-46BA-9211-BF6CF6C891C2}" destId="{F0DB27C7-1CB9-4C91-9113-9ABAA6E96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BFB1E-3F08-470E-8926-6ABBC9C08FD1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Revenue = Total Revenue</a:t>
          </a:r>
          <a:endParaRPr lang="en-US" sz="1800" kern="1200"/>
        </a:p>
      </dsp:txBody>
      <dsp:txXfrm>
        <a:off x="3080" y="587032"/>
        <a:ext cx="2444055" cy="1466433"/>
      </dsp:txXfrm>
    </dsp:sp>
    <dsp:sp modelId="{5C71EEE5-5765-4D75-99BA-ADFFB8268842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SRN = Sellable Room Nights</a:t>
          </a:r>
          <a:endParaRPr lang="en-US" sz="1800" kern="1200"/>
        </a:p>
      </dsp:txBody>
      <dsp:txXfrm>
        <a:off x="2691541" y="587032"/>
        <a:ext cx="2444055" cy="1466433"/>
      </dsp:txXfrm>
    </dsp:sp>
    <dsp:sp modelId="{EF57EC2A-1375-4B9A-9048-9E2F7ADF9060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DSRN = Daily Sellable Room Night</a:t>
          </a:r>
          <a:endParaRPr lang="en-US" sz="1800" kern="1200"/>
        </a:p>
      </dsp:txBody>
      <dsp:txXfrm>
        <a:off x="5380002" y="587032"/>
        <a:ext cx="2444055" cy="1466433"/>
      </dsp:txXfrm>
    </dsp:sp>
    <dsp:sp modelId="{2072AE69-FD24-47CB-986C-5C632FE60B58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RevPar (Revenue per available Room)= Total Revenue/Total Sellable Room Night</a:t>
          </a:r>
          <a:endParaRPr lang="en-US" sz="1800" kern="1200"/>
        </a:p>
      </dsp:txBody>
      <dsp:txXfrm>
        <a:off x="8068463" y="587032"/>
        <a:ext cx="2444055" cy="1466433"/>
      </dsp:txXfrm>
    </dsp:sp>
    <dsp:sp modelId="{66E83F36-E6CA-4090-9FDA-271975347414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ADR (Average Daily Rate) = Total Rooms Revenue/ Number of Rooms sole</a:t>
          </a:r>
          <a:endParaRPr lang="en-US" sz="1800" kern="1200"/>
        </a:p>
      </dsp:txBody>
      <dsp:txXfrm>
        <a:off x="3080" y="2297871"/>
        <a:ext cx="2444055" cy="1466433"/>
      </dsp:txXfrm>
    </dsp:sp>
    <dsp:sp modelId="{26A7810F-17CB-4C08-AB6B-7C5D401D174E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Utilized Room Nights(URN)</a:t>
          </a:r>
          <a:endParaRPr lang="en-US" sz="1800" kern="1200"/>
        </a:p>
      </dsp:txBody>
      <dsp:txXfrm>
        <a:off x="2691541" y="2297871"/>
        <a:ext cx="2444055" cy="1466433"/>
      </dsp:txXfrm>
    </dsp:sp>
    <dsp:sp modelId="{D8C49EE1-1725-4C2E-A7A1-D33EC7F4EE52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Booked Room Nights(BRN) = URN + No Show + Cancellation</a:t>
          </a:r>
          <a:endParaRPr lang="en-US" sz="1800" kern="1200"/>
        </a:p>
      </dsp:txBody>
      <dsp:txXfrm>
        <a:off x="5380002" y="2297871"/>
        <a:ext cx="2444055" cy="1466433"/>
      </dsp:txXfrm>
    </dsp:sp>
    <dsp:sp modelId="{196A8673-776E-49AC-BDF2-EF5EC5F5395A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Realization = URN/BRN (It is how many customer ended up staying out of total booked rooms)</a:t>
          </a:r>
          <a:endParaRPr lang="en-US" sz="1800" kern="1200"/>
        </a:p>
      </dsp:txBody>
      <dsp:txXfrm>
        <a:off x="806846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7F28-39AE-4C1F-9D14-AAECFA1158E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5946F-96C1-40AF-BDFC-B92AB784929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93CCF-F240-4087-8982-CFEF290E1DB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Providing incentives on direct online booking rather than differential pricing on different channels. 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A5E0B1E3-A6F7-40CC-9090-8A0F4089EC2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99295-D84B-4485-9084-513BC274269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306E6-6E0B-4C92-8C18-13D54F57A78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Focus on dynamic pricing based on the elasticity of demand. 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F218D058-2997-4412-8C41-2586174AB80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992A6-DDD0-4951-97DC-57897B47E18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B27C7-1CB9-4C91-9113-9ABAA6E967C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Addressing the cancellation rate by analyzing the reviews and customer feedback.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BD7-2F02-0489-DC48-7BA603DB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B20F-6B8D-378F-00A6-A66ABF5AB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E656-DB59-3D26-806F-C60ABDC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79D4-8F04-7545-A236-E10B0C3D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8818-6A0B-64DB-A632-70193521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4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5B6B-BE13-B2EC-F733-14F74CCD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947BB-2997-8A06-ECD8-7EC18360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76D4-CDAC-6457-EC60-22A1FDC8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E264-E657-CB0B-55D8-1934946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5AA8-30B5-4138-D281-97AF9A5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25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DB2A8-0658-14F8-0DD3-CCD9E12E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62D97-8627-7127-727B-7EFFA343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C0FF-4EBF-C897-345B-A615ABCB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001E-460B-F6E0-BCB2-F4C542EC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76D2-575A-96D0-4021-62153099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7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A29-0FE3-4D0F-EC71-CD7D615D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238E-258F-79B8-E072-1639095D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754A-E141-51B7-FD45-27BE6874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CABD-1EFF-0463-B543-957FA39A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D86E-9C92-A194-3924-B6F5F5F9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3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A1E3-1D2E-36D5-E8FC-431E74CE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7D98-D72C-DAE8-653B-20F8052F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430E-05F4-02F7-F1DD-10DAE30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445E-B83C-1580-C5B2-A667A66F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51C7-957F-B4F8-AAC9-46709D25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76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CC1F-BE53-F213-C446-D739FABC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C6EE-AE38-0C28-C02B-A2433E3F7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70507-41B5-7A61-A568-DDECC9E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2611-FA80-DE69-7CF2-6266C407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DDEAC-29E9-3FB4-F016-6040EC4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FF7F-7F98-E495-C9F2-6F85562A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1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3E9D-64EB-24B1-62C5-DBFB252A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3896-48F3-D4F4-3A08-EF4774E5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11B1-1C8F-E34D-D0C0-8FDD710E7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00AD1-2D82-5EE8-E96C-65BD7D382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0B7E2-51F4-E93A-816E-1543767C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829D-0D20-065C-DC99-F6BA7B7C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5AA0-109F-4F21-7F2A-ACDEFCD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70116-2163-56D3-E3BE-C1CE3D0E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30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C9A2-E1D5-E35F-3442-346BF677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E21D8-7A1E-A85A-E698-0084659F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14863-4F32-BDEE-FB36-FC8076F9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2EEA-32F0-6877-EE3F-643A3FF2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6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31E51-F557-E410-C4EB-9B2FB499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31075-EF80-58DA-0EF6-4AFB4BC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EA64-382E-1B76-AFCD-B3215F43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76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E13B-B227-9F51-DA76-67EEEEA9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1094-8FCC-B59D-F6CE-76E1A99A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06584-8163-0664-4424-9E129F368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8C5E-FB8D-A89B-C2F1-2058888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0191-D48F-5C9A-B8FD-9C2A91BA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9599-116D-6014-8757-E3257B87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0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70C5-2EBE-50CE-9B55-59EB8830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23829-46AB-0E4C-F7E9-FFB69D0F8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AA5AE-F09D-5573-83FF-EDD19DE9E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83D5-3293-53C3-A009-BDF450A9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5EF0-6314-076C-65E5-B54F435F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5F95-5D2A-CB94-FA0B-C8DE9F95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FC8A5-82F8-7ED1-5AE2-AF3E2AC4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2791-4731-BCC1-575F-C4853BA2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6C85-E109-ED71-6F33-E2CE0FCA9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64EB2-DBF6-48DC-9DEF-ADD45D65FA2A}" type="datetimeFigureOut">
              <a:rPr lang="en-AU" smtClean="0"/>
              <a:t>23/12/2024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F040-C322-889F-51A6-F343CB3F3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7775-AF1B-7B0D-2DF8-B09906EF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9E717-FA68-443D-AFE4-CB34636F6C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38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1073-A1B9-8C3D-1A03-6C641F59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2322864"/>
            <a:ext cx="5491090" cy="2387600"/>
          </a:xfrm>
        </p:spPr>
        <p:txBody>
          <a:bodyPr anchor="b">
            <a:normAutofit/>
          </a:bodyPr>
          <a:lstStyle/>
          <a:p>
            <a:pPr algn="l"/>
            <a:r>
              <a:rPr lang="en-GB" sz="4700" b="1"/>
              <a:t>Optimizing Pricing and Occupancy of Hospitality Business</a:t>
            </a:r>
            <a:endParaRPr lang="en-AU" sz="47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342E-0F52-1B21-9E49-C5643819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4802538"/>
            <a:ext cx="5491090" cy="1411993"/>
          </a:xfrm>
        </p:spPr>
        <p:txBody>
          <a:bodyPr anchor="t">
            <a:normAutofit/>
          </a:bodyPr>
          <a:lstStyle/>
          <a:p>
            <a:pPr algn="l"/>
            <a:r>
              <a:rPr lang="en-GB"/>
              <a:t>Presented by Dhiraj Pakhrin</a:t>
            </a:r>
            <a:endParaRPr lang="en-AU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3BCDC173-2757-3B78-EE51-C0EE5AEA5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654567"/>
            <a:ext cx="5169282" cy="516928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6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888-588D-33F1-63EE-0AFCA182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Metrices</a:t>
            </a:r>
            <a:endParaRPr lang="en-AU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92C6C-1604-F0CD-445B-F045EA2C5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15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1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4B580-6994-0E8A-D19D-50F39573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b="1" dirty="0"/>
              <a:t>Situation</a:t>
            </a:r>
            <a:endParaRPr lang="en-AU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0FAF-814A-5641-5ADA-E2E87820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The hospitality business operates in multiple cities in India offering different types of rooms.</a:t>
            </a:r>
          </a:p>
          <a:p>
            <a:r>
              <a:rPr lang="en-AU" sz="1700"/>
              <a:t>Metrices like Revenue, RevPar, ADR, Occupancy%, and Realization are calculated to identify high-level business insights.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5469C-E10C-2DAB-F3B3-460967D7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683916"/>
            <a:ext cx="6921940" cy="3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CA264-1213-384B-AC17-ED9DC61D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n-GB" b="1" dirty="0"/>
              <a:t>Complication</a:t>
            </a:r>
            <a:endParaRPr lang="en-AU" b="1" dirty="0"/>
          </a:p>
        </p:txBody>
      </p:sp>
      <p:pic>
        <p:nvPicPr>
          <p:cNvPr id="5" name="Picture 4" descr="A graph of 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D5D1576F-390B-4AA9-06B8-39EB0C87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959294"/>
            <a:ext cx="4233672" cy="200041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aph with green lines and a line&#10;&#10;Description automatically generated">
            <a:extLst>
              <a:ext uri="{FF2B5EF4-FFF2-40B4-BE49-F238E27FC236}">
                <a16:creationId xmlns:a16="http://schemas.microsoft.com/office/drawing/2014/main" id="{51549308-4664-42C8-EC63-AF757633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746107"/>
            <a:ext cx="4230116" cy="21044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C430-5846-44B4-82F4-21016DD5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en-GB" sz="1700" dirty="0"/>
              <a:t>There is a significant drop in total Revenue by 81.74% causing the critical concern about business profitability. </a:t>
            </a:r>
          </a:p>
          <a:p>
            <a:r>
              <a:rPr lang="en-GB" sz="1700" dirty="0"/>
              <a:t>ADR looks constant throughout the period, implying that no pricing strategy is implemented in the business.</a:t>
            </a:r>
          </a:p>
          <a:p>
            <a:r>
              <a:rPr lang="en-GB" sz="1700" dirty="0"/>
              <a:t>Some booking channels and business websites are underperforming compared to offline bookings and other channels.</a:t>
            </a:r>
          </a:p>
          <a:p>
            <a:r>
              <a:rPr lang="en-GB" sz="1700" dirty="0"/>
              <a:t>Hotels with lower average ratings tend to have lower occupancy rates and higher cancellation percentages.</a:t>
            </a: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41652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6DCC0C97-1E53-050F-E274-1D1B9E7E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2" r="17769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BCAAF-2919-D25C-059B-5D1A867E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b="1" dirty="0"/>
              <a:t>Question</a:t>
            </a:r>
            <a:endParaRPr lang="en-AU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6F88-101B-75BA-0BCC-70340DFF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i="1" dirty="0"/>
              <a:t>How can a business optimize its KPIs, such as Revenue, ADR, occupancy, Realization, etc., across different cities and channels? </a:t>
            </a:r>
            <a:endParaRPr lang="en-AU" sz="2400" i="1" dirty="0"/>
          </a:p>
        </p:txBody>
      </p:sp>
    </p:spTree>
    <p:extLst>
      <p:ext uri="{BB962C8B-B14F-4D97-AF65-F5344CB8AC3E}">
        <p14:creationId xmlns:p14="http://schemas.microsoft.com/office/powerpoint/2010/main" val="216418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4BF0-4651-894E-F53C-A6AF5CE2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Answers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58B4E-A43F-01B8-8D5C-7E1C9C115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37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66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Optimizing Pricing and Occupancy of Hospitality Business</vt:lpstr>
      <vt:lpstr>Key Metrices</vt:lpstr>
      <vt:lpstr>Situation</vt:lpstr>
      <vt:lpstr>Complication</vt:lpstr>
      <vt:lpstr>Question</vt:lpstr>
      <vt:lpstr>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Pakhrin, Dhiraj</dc:creator>
  <cp:lastModifiedBy>Pakhrin, Dhiraj</cp:lastModifiedBy>
  <cp:revision>2</cp:revision>
  <dcterms:created xsi:type="dcterms:W3CDTF">2024-12-22T18:02:32Z</dcterms:created>
  <dcterms:modified xsi:type="dcterms:W3CDTF">2024-12-23T16:12:03Z</dcterms:modified>
</cp:coreProperties>
</file>