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3" r:id="rId8"/>
    <p:sldId id="264" r:id="rId9"/>
    <p:sldId id="265" r:id="rId10"/>
    <p:sldId id="268" r:id="rId11"/>
    <p:sldId id="266" r:id="rId12"/>
    <p:sldId id="279" r:id="rId13"/>
    <p:sldId id="269" r:id="rId14"/>
    <p:sldId id="271" r:id="rId15"/>
    <p:sldId id="272" r:id="rId16"/>
    <p:sldId id="273" r:id="rId17"/>
    <p:sldId id="270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A15-8E64-556A-84C6-ABA308FC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7CC3C-F133-66C7-7FA6-00ABEF36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8C97-BAC5-325A-A003-E3725A18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B7D8-4003-9117-C44F-D0D88CA3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6C76-7122-6108-3370-6387084D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9A11-B074-12D7-90D9-C8B9C3DA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89FF5-4DE4-840D-32F5-22A56A78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AD72-D9FC-7901-EB2B-523FE959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2CD2-B390-A1D4-3A07-37FAF9E7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58ADF-9539-0447-5011-A1EDEF58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7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5B593-A89F-777C-31A2-9786A98FB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DAFE3-D133-03C5-A4EF-D44ABEE01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C369-6D91-774D-C615-E00505A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3ACA-551D-80A8-2C4C-1B11204C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1B0B5-1FBD-B8E8-1DCE-88B680FE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0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B5F1-253E-CAB8-46E6-E3D5E9CF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5055-C938-8B97-4374-BB67FEC6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75012-F978-4EA7-DCD5-F1B61BD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5458-E1BE-C4A6-B6E7-3A277BAC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F86B-5E1E-11FA-367E-A1DCFB48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2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5201-E84D-FA6D-ED8A-E158F5CE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321C-C444-1BDF-1DA0-679B770D1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1E829-241F-C7C6-29B0-D3EA0167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173C-2EEE-32C2-9C86-A13C51B0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658D6-06F0-F28B-8F99-88D126E8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CDB2-2F01-D3DB-5C25-3AA93BAB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214C-9AED-A9C7-2808-E883ADCB2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E1B07-C5B2-FC5E-9ADB-CA7C52A05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E8686-BC27-579A-244C-72E801D2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6F09B-0962-94A6-32A8-0F082E47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B2C72-DFDF-1B02-9EBC-445A2A60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9498-EE07-BBA5-7DBB-9E147734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0B055-0A4F-2804-4257-2B57DF04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10154-E9E6-62F9-8383-336FD8D8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8C951-2620-CBEE-DF21-1BB6B80F4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37D81-F847-3376-C6DF-65ECD5A5F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6530A-D3C9-BEB4-5E44-DA9A0ABC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9AA73-7390-0259-34F7-D06EAD90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378DB-DF71-4E0F-1675-4BF75E0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0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D28F-80A6-CAA0-CD05-DCD2A74F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3280C-6568-A15E-09D4-925926EF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8861B-A001-5BA4-3DF1-EB3AE229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8F7CC-E208-4DD4-5EB1-A3CC7A3F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4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59FA5-0DAD-48AF-53C0-9B0A456F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05B7E-C955-1E83-5765-A17029D1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D5840-5E2C-31DC-C912-18F10634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99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A7CD-4DF0-8E18-B53C-C98852CE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36AC-3925-3625-2F19-13FAFF26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9FE37-ACBF-0BC4-C817-152154A3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E0242-0B90-3975-B1EC-4432CA27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39892-5A74-0580-F49B-32560418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3FE0-B880-303F-EC71-F24AED63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97AE-7587-D023-603A-384CF09F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714C1-047E-8EBE-2DC1-3D656F43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AACDB-FFE2-99D8-8357-7DC77465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69FC4-C9E7-5C3E-01EB-35A78DAF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94999-2DB6-9D9E-818D-92228B2D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DE9D-1607-00BF-28D4-0D1D0734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1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F9087-9C65-C01C-53A7-96166D46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1250-F795-B706-27E2-3717F976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93C2-D834-E6F7-5AB5-67FB28382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92E7-BBAE-449C-8C5E-C78C77EE7FFF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2BC5-F9FA-3E94-5020-98EF8DE68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B909-B30B-3BA3-B7FE-4B08AEF4A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010AF-F842-4A68-BB32-872E2472F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5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gging and Boosting | Most Used Techniques of Ensemble Learning">
            <a:extLst>
              <a:ext uri="{FF2B5EF4-FFF2-40B4-BE49-F238E27FC236}">
                <a16:creationId xmlns:a16="http://schemas.microsoft.com/office/drawing/2014/main" id="{129651F0-21B4-DE33-0454-C72E2AA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549" y="1442126"/>
            <a:ext cx="7914834" cy="53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C85ED-11AE-E5C5-3FFC-EF56C9DA9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69" y="67112"/>
            <a:ext cx="11459361" cy="1065402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576BA-19DD-017D-E81E-C900DADFD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1241571"/>
            <a:ext cx="9032240" cy="505762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lgerian" panose="04020705040A02060702" pitchFamily="8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lgerian" panose="04020705040A02060702" pitchFamily="82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Comic Sans MS" panose="030F0702030302020204" pitchFamily="66" charset="0"/>
              </a:rPr>
              <a:t>ENSEMBLE TECHNIQUES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Comic Sans MS" panose="030F0702030302020204" pitchFamily="66" charset="0"/>
              </a:rPr>
              <a:t>BAGGING TECHNIQUE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Comic Sans MS" panose="030F0702030302020204" pitchFamily="66" charset="0"/>
              </a:rPr>
              <a:t>BOOSTING TECHNIQUE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Comic Sans MS" panose="030F0702030302020204" pitchFamily="66" charset="0"/>
              </a:rPr>
              <a:t>AND ITS TYPES</a:t>
            </a:r>
          </a:p>
        </p:txBody>
      </p:sp>
    </p:spTree>
    <p:extLst>
      <p:ext uri="{BB962C8B-B14F-4D97-AF65-F5344CB8AC3E}">
        <p14:creationId xmlns:p14="http://schemas.microsoft.com/office/powerpoint/2010/main" val="166324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2360-2BA6-7177-7D89-A0B8F499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Disadvantages of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E290-C51A-CEF4-D9E8-D380538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259320" cy="4486275"/>
          </a:xfrm>
        </p:spPr>
        <p:txBody>
          <a:bodyPr>
            <a:normAutofit/>
          </a:bodyPr>
          <a:lstStyle/>
          <a:p>
            <a:r>
              <a:rPr lang="en-IN" sz="1800" b="1" u="sng" dirty="0">
                <a:latin typeface="Comic Sans MS" panose="030F0702030302020204" pitchFamily="66" charset="0"/>
              </a:rPr>
              <a:t>Advantages:</a:t>
            </a:r>
          </a:p>
          <a:p>
            <a:r>
              <a:rPr lang="en-IN" sz="1800" dirty="0">
                <a:latin typeface="Comic Sans MS" panose="030F0702030302020204" pitchFamily="66" charset="0"/>
              </a:rPr>
              <a:t>Reduces the variance</a:t>
            </a:r>
          </a:p>
          <a:p>
            <a:r>
              <a:rPr lang="en-IN" sz="1800" dirty="0">
                <a:latin typeface="Comic Sans MS" panose="030F0702030302020204" pitchFamily="66" charset="0"/>
              </a:rPr>
              <a:t>Robust to outliers</a:t>
            </a:r>
          </a:p>
          <a:p>
            <a:r>
              <a:rPr lang="en-IN" sz="1800" dirty="0">
                <a:latin typeface="Comic Sans MS" panose="030F0702030302020204" pitchFamily="66" charset="0"/>
              </a:rPr>
              <a:t>Flexible in working even we have missing data or imbalance data</a:t>
            </a:r>
          </a:p>
          <a:p>
            <a:r>
              <a:rPr lang="en-IN" sz="1800" dirty="0">
                <a:latin typeface="Comic Sans MS" panose="030F0702030302020204" pitchFamily="66" charset="0"/>
              </a:rPr>
              <a:t>Normalization is not required</a:t>
            </a:r>
          </a:p>
          <a:p>
            <a:r>
              <a:rPr lang="en-IN" sz="1800" b="1" u="sng" dirty="0">
                <a:latin typeface="Comic Sans MS" panose="030F0702030302020204" pitchFamily="66" charset="0"/>
              </a:rPr>
              <a:t>Disadvantages: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omic Sans MS" panose="030F0702030302020204" pitchFamily="66" charset="0"/>
              </a:rPr>
              <a:t>It may result in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high bias </a:t>
            </a:r>
            <a:r>
              <a:rPr lang="en-US" sz="1800" b="0" i="0" dirty="0">
                <a:effectLst/>
                <a:latin typeface="Comic Sans MS" panose="030F0702030302020204" pitchFamily="66" charset="0"/>
              </a:rPr>
              <a:t>if it is not modelled properly and thus may result in underfitting.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omic Sans MS" panose="030F0702030302020204" pitchFamily="66" charset="0"/>
              </a:rPr>
              <a:t>Since we must use multiple models, it becomes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computationally expensive</a:t>
            </a:r>
            <a:r>
              <a:rPr lang="en-US" sz="1800" b="0" i="0" dirty="0">
                <a:effectLst/>
                <a:latin typeface="Comic Sans MS" panose="030F0702030302020204" pitchFamily="66" charset="0"/>
              </a:rPr>
              <a:t> and may not be suitable in various use cases.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098" name="Picture 2" descr="Ensemble Methods in Machine Learning: Examples - Data Analytics">
            <a:extLst>
              <a:ext uri="{FF2B5EF4-FFF2-40B4-BE49-F238E27FC236}">
                <a16:creationId xmlns:a16="http://schemas.microsoft.com/office/drawing/2014/main" id="{A5536DF0-CB11-AAA3-93DB-AA8326E0A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514" y="1453575"/>
            <a:ext cx="3618689" cy="464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2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AD38A-AEB4-9AEB-4E94-984D9B5D5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18986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</a:t>
            </a:r>
            <a:r>
              <a:rPr lang="en-IN" sz="2000" b="1" dirty="0">
                <a:solidFill>
                  <a:srgbClr val="002060"/>
                </a:solidFill>
                <a:latin typeface="Bodoni MT" panose="02070603080606020203" pitchFamily="18" charset="0"/>
              </a:rPr>
              <a:t>(sequential models)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EB92B-9BD1-FB49-4A0E-A91185A9B42E}"/>
              </a:ext>
            </a:extLst>
          </p:cNvPr>
          <p:cNvSpPr/>
          <p:nvPr/>
        </p:nvSpPr>
        <p:spPr>
          <a:xfrm>
            <a:off x="1551963" y="2525086"/>
            <a:ext cx="1845578" cy="90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Weak learners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B891D5B-CE77-FEAC-7849-D11B192CF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292" y="2508424"/>
            <a:ext cx="1694835" cy="9205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B45891-50BA-F176-8B30-50526744ED9A}"/>
              </a:ext>
            </a:extLst>
          </p:cNvPr>
          <p:cNvSpPr/>
          <p:nvPr/>
        </p:nvSpPr>
        <p:spPr>
          <a:xfrm>
            <a:off x="3716323" y="2525086"/>
            <a:ext cx="1686187" cy="90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Weak learners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042013-4116-F21F-6CEC-B418DB2A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92" y="2525086"/>
            <a:ext cx="1694835" cy="9205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804351-9058-884A-4F3F-58DCB624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09" y="2531146"/>
            <a:ext cx="1694835" cy="92057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67041-8B51-63A9-24F6-1A42B4AF160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38231" y="2977043"/>
            <a:ext cx="813732" cy="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271EA3-6295-ED5D-4808-C14BD32FF67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97541" y="2977043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1163CB-A243-14FF-F86F-6D58B687E5BC}"/>
              </a:ext>
            </a:extLst>
          </p:cNvPr>
          <p:cNvCxnSpPr>
            <a:cxnSpLocks/>
          </p:cNvCxnSpPr>
          <p:nvPr/>
        </p:nvCxnSpPr>
        <p:spPr>
          <a:xfrm>
            <a:off x="5402510" y="2977043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6B9F33-C96B-926E-7976-33D173B87863}"/>
              </a:ext>
            </a:extLst>
          </p:cNvPr>
          <p:cNvCxnSpPr>
            <a:cxnSpLocks/>
          </p:cNvCxnSpPr>
          <p:nvPr/>
        </p:nvCxnSpPr>
        <p:spPr>
          <a:xfrm>
            <a:off x="7416127" y="2985374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05349E-2D02-166F-04F4-DACFB8947DEB}"/>
              </a:ext>
            </a:extLst>
          </p:cNvPr>
          <p:cNvCxnSpPr>
            <a:cxnSpLocks/>
          </p:cNvCxnSpPr>
          <p:nvPr/>
        </p:nvCxnSpPr>
        <p:spPr>
          <a:xfrm>
            <a:off x="9429744" y="2968712"/>
            <a:ext cx="62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9E2EC6-3BF8-340D-5F23-13BCD191BBC2}"/>
              </a:ext>
            </a:extLst>
          </p:cNvPr>
          <p:cNvSpPr txBox="1"/>
          <p:nvPr/>
        </p:nvSpPr>
        <p:spPr>
          <a:xfrm>
            <a:off x="188751" y="2599380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data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4CD1A7D-0122-EEFD-3707-A837664AC6CB}"/>
              </a:ext>
            </a:extLst>
          </p:cNvPr>
          <p:cNvSpPr/>
          <p:nvPr/>
        </p:nvSpPr>
        <p:spPr>
          <a:xfrm>
            <a:off x="2298583" y="3456264"/>
            <a:ext cx="5662569" cy="1152384"/>
          </a:xfrm>
          <a:custGeom>
            <a:avLst/>
            <a:gdLst>
              <a:gd name="connsiteX0" fmla="*/ 0 w 5662569"/>
              <a:gd name="connsiteY0" fmla="*/ 218114 h 1152384"/>
              <a:gd name="connsiteX1" fmla="*/ 369116 w 5662569"/>
              <a:gd name="connsiteY1" fmla="*/ 503340 h 1152384"/>
              <a:gd name="connsiteX2" fmla="*/ 1476463 w 5662569"/>
              <a:gd name="connsiteY2" fmla="*/ 788565 h 1152384"/>
              <a:gd name="connsiteX3" fmla="*/ 3305263 w 5662569"/>
              <a:gd name="connsiteY3" fmla="*/ 872455 h 1152384"/>
              <a:gd name="connsiteX4" fmla="*/ 3758268 w 5662569"/>
              <a:gd name="connsiteY4" fmla="*/ 1023457 h 1152384"/>
              <a:gd name="connsiteX5" fmla="*/ 3816991 w 5662569"/>
              <a:gd name="connsiteY5" fmla="*/ 1090569 h 1152384"/>
              <a:gd name="connsiteX6" fmla="*/ 3825380 w 5662569"/>
              <a:gd name="connsiteY6" fmla="*/ 1124125 h 1152384"/>
              <a:gd name="connsiteX7" fmla="*/ 3716323 w 5662569"/>
              <a:gd name="connsiteY7" fmla="*/ 1132514 h 1152384"/>
              <a:gd name="connsiteX8" fmla="*/ 3682767 w 5662569"/>
              <a:gd name="connsiteY8" fmla="*/ 1073791 h 1152384"/>
              <a:gd name="connsiteX9" fmla="*/ 3691156 w 5662569"/>
              <a:gd name="connsiteY9" fmla="*/ 1040235 h 1152384"/>
              <a:gd name="connsiteX10" fmla="*/ 3825380 w 5662569"/>
              <a:gd name="connsiteY10" fmla="*/ 880844 h 1152384"/>
              <a:gd name="connsiteX11" fmla="*/ 3976382 w 5662569"/>
              <a:gd name="connsiteY11" fmla="*/ 763398 h 1152384"/>
              <a:gd name="connsiteX12" fmla="*/ 4102217 w 5662569"/>
              <a:gd name="connsiteY12" fmla="*/ 713064 h 1152384"/>
              <a:gd name="connsiteX13" fmla="*/ 4328720 w 5662569"/>
              <a:gd name="connsiteY13" fmla="*/ 645953 h 1152384"/>
              <a:gd name="connsiteX14" fmla="*/ 4446166 w 5662569"/>
              <a:gd name="connsiteY14" fmla="*/ 612397 h 1152384"/>
              <a:gd name="connsiteX15" fmla="*/ 5092118 w 5662569"/>
              <a:gd name="connsiteY15" fmla="*/ 478173 h 1152384"/>
              <a:gd name="connsiteX16" fmla="*/ 5335399 w 5662569"/>
              <a:gd name="connsiteY16" fmla="*/ 402672 h 1152384"/>
              <a:gd name="connsiteX17" fmla="*/ 5410900 w 5662569"/>
              <a:gd name="connsiteY17" fmla="*/ 360727 h 1152384"/>
              <a:gd name="connsiteX18" fmla="*/ 5553512 w 5662569"/>
              <a:gd name="connsiteY18" fmla="*/ 209725 h 1152384"/>
              <a:gd name="connsiteX19" fmla="*/ 5612235 w 5662569"/>
              <a:gd name="connsiteY19" fmla="*/ 109057 h 1152384"/>
              <a:gd name="connsiteX20" fmla="*/ 5645791 w 5662569"/>
              <a:gd name="connsiteY20" fmla="*/ 50334 h 1152384"/>
              <a:gd name="connsiteX21" fmla="*/ 5662569 w 5662569"/>
              <a:gd name="connsiteY21" fmla="*/ 0 h 115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62569" h="1152384">
                <a:moveTo>
                  <a:pt x="0" y="218114"/>
                </a:moveTo>
                <a:cubicBezTo>
                  <a:pt x="110179" y="350329"/>
                  <a:pt x="133086" y="386370"/>
                  <a:pt x="369116" y="503340"/>
                </a:cubicBezTo>
                <a:cubicBezTo>
                  <a:pt x="835659" y="734547"/>
                  <a:pt x="995892" y="760706"/>
                  <a:pt x="1476463" y="788565"/>
                </a:cubicBezTo>
                <a:cubicBezTo>
                  <a:pt x="2085681" y="823882"/>
                  <a:pt x="3305263" y="872455"/>
                  <a:pt x="3305263" y="872455"/>
                </a:cubicBezTo>
                <a:cubicBezTo>
                  <a:pt x="3501585" y="924119"/>
                  <a:pt x="3603539" y="927672"/>
                  <a:pt x="3758268" y="1023457"/>
                </a:cubicBezTo>
                <a:cubicBezTo>
                  <a:pt x="3786121" y="1040699"/>
                  <a:pt x="3800066" y="1065181"/>
                  <a:pt x="3816991" y="1090569"/>
                </a:cubicBezTo>
                <a:cubicBezTo>
                  <a:pt x="3819787" y="1101754"/>
                  <a:pt x="3827011" y="1112711"/>
                  <a:pt x="3825380" y="1124125"/>
                </a:cubicBezTo>
                <a:cubicBezTo>
                  <a:pt x="3817390" y="1180056"/>
                  <a:pt x="3737496" y="1136364"/>
                  <a:pt x="3716323" y="1132514"/>
                </a:cubicBezTo>
                <a:cubicBezTo>
                  <a:pt x="3706105" y="1118890"/>
                  <a:pt x="3682767" y="1095142"/>
                  <a:pt x="3682767" y="1073791"/>
                </a:cubicBezTo>
                <a:cubicBezTo>
                  <a:pt x="3682767" y="1062261"/>
                  <a:pt x="3686385" y="1050731"/>
                  <a:pt x="3691156" y="1040235"/>
                </a:cubicBezTo>
                <a:cubicBezTo>
                  <a:pt x="3723445" y="969199"/>
                  <a:pt x="3760997" y="936643"/>
                  <a:pt x="3825380" y="880844"/>
                </a:cubicBezTo>
                <a:cubicBezTo>
                  <a:pt x="3873567" y="839082"/>
                  <a:pt x="3921849" y="796448"/>
                  <a:pt x="3976382" y="763398"/>
                </a:cubicBezTo>
                <a:cubicBezTo>
                  <a:pt x="4015017" y="739983"/>
                  <a:pt x="4059977" y="729086"/>
                  <a:pt x="4102217" y="713064"/>
                </a:cubicBezTo>
                <a:cubicBezTo>
                  <a:pt x="4266179" y="650872"/>
                  <a:pt x="4168943" y="687376"/>
                  <a:pt x="4328720" y="645953"/>
                </a:cubicBezTo>
                <a:cubicBezTo>
                  <a:pt x="4368132" y="635735"/>
                  <a:pt x="4406374" y="621019"/>
                  <a:pt x="4446166" y="612397"/>
                </a:cubicBezTo>
                <a:cubicBezTo>
                  <a:pt x="5022519" y="487520"/>
                  <a:pt x="4634205" y="587674"/>
                  <a:pt x="5092118" y="478173"/>
                </a:cubicBezTo>
                <a:cubicBezTo>
                  <a:pt x="5169147" y="459753"/>
                  <a:pt x="5262273" y="434466"/>
                  <a:pt x="5335399" y="402672"/>
                </a:cubicBezTo>
                <a:cubicBezTo>
                  <a:pt x="5361801" y="391193"/>
                  <a:pt x="5387868" y="378001"/>
                  <a:pt x="5410900" y="360727"/>
                </a:cubicBezTo>
                <a:cubicBezTo>
                  <a:pt x="5471960" y="314932"/>
                  <a:pt x="5513154" y="271815"/>
                  <a:pt x="5553512" y="209725"/>
                </a:cubicBezTo>
                <a:cubicBezTo>
                  <a:pt x="5574684" y="177153"/>
                  <a:pt x="5590686" y="141380"/>
                  <a:pt x="5612235" y="109057"/>
                </a:cubicBezTo>
                <a:cubicBezTo>
                  <a:pt x="5626143" y="88195"/>
                  <a:pt x="5636668" y="74662"/>
                  <a:pt x="5645791" y="50334"/>
                </a:cubicBezTo>
                <a:cubicBezTo>
                  <a:pt x="5675508" y="-28910"/>
                  <a:pt x="5638280" y="48578"/>
                  <a:pt x="56625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EFB3E3-E936-E268-A22A-05600FFDE3D4}"/>
              </a:ext>
            </a:extLst>
          </p:cNvPr>
          <p:cNvSpPr txBox="1"/>
          <p:nvPr/>
        </p:nvSpPr>
        <p:spPr>
          <a:xfrm>
            <a:off x="5076737" y="4455124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Strong learners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2B552-E800-57AC-A439-852C8B3546D0}"/>
              </a:ext>
            </a:extLst>
          </p:cNvPr>
          <p:cNvSpPr txBox="1"/>
          <p:nvPr/>
        </p:nvSpPr>
        <p:spPr>
          <a:xfrm>
            <a:off x="10208002" y="2773910"/>
            <a:ext cx="14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7174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AF8B-B388-5D62-8B3E-F6D10381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0545-3FCF-DD05-07B0-334D0192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Comic Sans MS" panose="030F0702030302020204" pitchFamily="66" charset="0"/>
              </a:rPr>
              <a:t>Boosting is an algorithm that helps in reducing variance and bias in a machine learning ensemble. The </a:t>
            </a:r>
            <a:r>
              <a:rPr lang="en-US" sz="1800" b="0" i="0" u="none" strike="noStrike" dirty="0">
                <a:effectLst/>
                <a:latin typeface="Comic Sans MS" panose="030F0702030302020204" pitchFamily="66" charset="0"/>
              </a:rPr>
              <a:t>algorithm</a:t>
            </a:r>
            <a:r>
              <a:rPr lang="en-US" sz="1800" b="0" i="0" dirty="0">
                <a:effectLst/>
                <a:latin typeface="Comic Sans MS" panose="030F0702030302020204" pitchFamily="66" charset="0"/>
              </a:rPr>
              <a:t> helps in the conversion of weak learners into strong learners by combining N number of learners</a:t>
            </a:r>
            <a:r>
              <a:rPr lang="en-US" b="0" i="0" dirty="0">
                <a:solidFill>
                  <a:srgbClr val="57595D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F7049-6EF8-43AF-63CD-FA2E1D5DD4F5}"/>
              </a:ext>
            </a:extLst>
          </p:cNvPr>
          <p:cNvSpPr/>
          <p:nvPr/>
        </p:nvSpPr>
        <p:spPr>
          <a:xfrm>
            <a:off x="1869440" y="4257040"/>
            <a:ext cx="226568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 OF BOOSTING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46F103-8DA0-3C21-1EAF-AB932CF52340}"/>
              </a:ext>
            </a:extLst>
          </p:cNvPr>
          <p:cNvSpPr/>
          <p:nvPr/>
        </p:nvSpPr>
        <p:spPr>
          <a:xfrm>
            <a:off x="6746240" y="2976880"/>
            <a:ext cx="173736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ADABOOST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E63CA2-CFC1-1BB8-A87F-EB4B9521118A}"/>
              </a:ext>
            </a:extLst>
          </p:cNvPr>
          <p:cNvSpPr/>
          <p:nvPr/>
        </p:nvSpPr>
        <p:spPr>
          <a:xfrm>
            <a:off x="6746240" y="4001294"/>
            <a:ext cx="173736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GRADIENT BOOSTING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8ECBE2-86AE-4595-1E5A-A4D866916C5A}"/>
              </a:ext>
            </a:extLst>
          </p:cNvPr>
          <p:cNvSpPr/>
          <p:nvPr/>
        </p:nvSpPr>
        <p:spPr>
          <a:xfrm>
            <a:off x="6746240" y="5286217"/>
            <a:ext cx="1737360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XG BOOST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31C8C0-A47A-BF36-4691-790BE311F377}"/>
              </a:ext>
            </a:extLst>
          </p:cNvPr>
          <p:cNvCxnSpPr/>
          <p:nvPr/>
        </p:nvCxnSpPr>
        <p:spPr>
          <a:xfrm flipV="1">
            <a:off x="4165600" y="3515360"/>
            <a:ext cx="2580640" cy="117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A183D-4719-C439-A739-858F57A6E265}"/>
              </a:ext>
            </a:extLst>
          </p:cNvPr>
          <p:cNvCxnSpPr>
            <a:cxnSpLocks/>
          </p:cNvCxnSpPr>
          <p:nvPr/>
        </p:nvCxnSpPr>
        <p:spPr>
          <a:xfrm flipV="1">
            <a:off x="4107180" y="4611767"/>
            <a:ext cx="2639060" cy="30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5EC804-ED2C-906E-A2CC-4168772A0C3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65600" y="5140087"/>
            <a:ext cx="2580640" cy="55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0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9D73-5601-8AF5-2B52-0B08D8CE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Boosting- ADABOOST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129C6A-AB4C-E3E0-0959-8C5CAE3B8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197348"/>
              </p:ext>
            </p:extLst>
          </p:nvPr>
        </p:nvGraphicFramePr>
        <p:xfrm>
          <a:off x="327169" y="1800559"/>
          <a:ext cx="6451320" cy="440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20">
                  <a:extLst>
                    <a:ext uri="{9D8B030D-6E8A-4147-A177-3AD203B41FA5}">
                      <a16:colId xmlns:a16="http://schemas.microsoft.com/office/drawing/2014/main" val="130830668"/>
                    </a:ext>
                  </a:extLst>
                </a:gridCol>
                <a:gridCol w="1075220">
                  <a:extLst>
                    <a:ext uri="{9D8B030D-6E8A-4147-A177-3AD203B41FA5}">
                      <a16:colId xmlns:a16="http://schemas.microsoft.com/office/drawing/2014/main" val="2062857393"/>
                    </a:ext>
                  </a:extLst>
                </a:gridCol>
                <a:gridCol w="1075220">
                  <a:extLst>
                    <a:ext uri="{9D8B030D-6E8A-4147-A177-3AD203B41FA5}">
                      <a16:colId xmlns:a16="http://schemas.microsoft.com/office/drawing/2014/main" val="3080755405"/>
                    </a:ext>
                  </a:extLst>
                </a:gridCol>
                <a:gridCol w="1075220">
                  <a:extLst>
                    <a:ext uri="{9D8B030D-6E8A-4147-A177-3AD203B41FA5}">
                      <a16:colId xmlns:a16="http://schemas.microsoft.com/office/drawing/2014/main" val="2436318044"/>
                    </a:ext>
                  </a:extLst>
                </a:gridCol>
                <a:gridCol w="1075220">
                  <a:extLst>
                    <a:ext uri="{9D8B030D-6E8A-4147-A177-3AD203B41FA5}">
                      <a16:colId xmlns:a16="http://schemas.microsoft.com/office/drawing/2014/main" val="3495311949"/>
                    </a:ext>
                  </a:extLst>
                </a:gridCol>
                <a:gridCol w="1075220">
                  <a:extLst>
                    <a:ext uri="{9D8B030D-6E8A-4147-A177-3AD203B41FA5}">
                      <a16:colId xmlns:a16="http://schemas.microsoft.com/office/drawing/2014/main" val="340095446"/>
                    </a:ext>
                  </a:extLst>
                </a:gridCol>
              </a:tblGrid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F1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 </a:t>
                      </a:r>
                      <a:r>
                        <a:rPr lang="en-IN" sz="1600" dirty="0"/>
                        <a:t>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Weights</a:t>
                      </a:r>
                    </a:p>
                    <a:p>
                      <a:r>
                        <a:rPr lang="en-IN" sz="1500" dirty="0"/>
                        <a:t>(1/n)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77311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87628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15570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24347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51215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87139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838229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965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7E9018E-4F76-61D7-B346-0B3B590A7847}"/>
              </a:ext>
            </a:extLst>
          </p:cNvPr>
          <p:cNvSpPr/>
          <p:nvPr/>
        </p:nvSpPr>
        <p:spPr>
          <a:xfrm>
            <a:off x="2282900" y="1445917"/>
            <a:ext cx="2097248" cy="343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Binary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906B3-00BF-6D6A-7310-E9272CDEB9E7}"/>
              </a:ext>
            </a:extLst>
          </p:cNvPr>
          <p:cNvSpPr txBox="1"/>
          <p:nvPr/>
        </p:nvSpPr>
        <p:spPr>
          <a:xfrm>
            <a:off x="8112155" y="2967335"/>
            <a:ext cx="314587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STEP 1:</a:t>
            </a:r>
          </a:p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initializing  weights for each row</a:t>
            </a:r>
          </a:p>
          <a:p>
            <a:r>
              <a:rPr lang="en-IN" sz="1500" dirty="0"/>
              <a:t>Formula=1/number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129365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FEAF-9623-B2C1-4B3E-2AA7776D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Boosting- ADABOOST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2389-463B-185A-E4A9-31BCB2C2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5" y="1825625"/>
            <a:ext cx="11585195" cy="4351338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mic Sans MS" panose="030F0702030302020204" pitchFamily="66" charset="0"/>
              </a:rPr>
              <a:t>Step2: </a:t>
            </a:r>
            <a:r>
              <a:rPr lang="en-IN" sz="2000" dirty="0">
                <a:latin typeface="Comic Sans MS" panose="030F0702030302020204" pitchFamily="66" charset="0"/>
              </a:rPr>
              <a:t>creation of base learners(decision trees) of single depth called as stumps.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F4D5D0-8E70-642F-0200-1DACD37D4769}"/>
              </a:ext>
            </a:extLst>
          </p:cNvPr>
          <p:cNvSpPr/>
          <p:nvPr/>
        </p:nvSpPr>
        <p:spPr>
          <a:xfrm>
            <a:off x="1946246" y="2961314"/>
            <a:ext cx="755009" cy="46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F1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1B37BE-16F7-8598-5A0E-44B430C9E7BF}"/>
              </a:ext>
            </a:extLst>
          </p:cNvPr>
          <p:cNvSpPr/>
          <p:nvPr/>
        </p:nvSpPr>
        <p:spPr>
          <a:xfrm>
            <a:off x="1066800" y="4623733"/>
            <a:ext cx="755009" cy="46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C39CC-1421-0600-1BF0-703C5DE80F02}"/>
              </a:ext>
            </a:extLst>
          </p:cNvPr>
          <p:cNvSpPr/>
          <p:nvPr/>
        </p:nvSpPr>
        <p:spPr>
          <a:xfrm>
            <a:off x="2979490" y="4623733"/>
            <a:ext cx="755009" cy="46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92C16D-8714-4DD2-4B14-FF4C0F68286C}"/>
              </a:ext>
            </a:extLst>
          </p:cNvPr>
          <p:cNvSpPr/>
          <p:nvPr/>
        </p:nvSpPr>
        <p:spPr>
          <a:xfrm>
            <a:off x="5223895" y="2836528"/>
            <a:ext cx="755009" cy="46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F2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1F233C-93B5-5A4F-556C-EA36F4A23421}"/>
              </a:ext>
            </a:extLst>
          </p:cNvPr>
          <p:cNvSpPr/>
          <p:nvPr/>
        </p:nvSpPr>
        <p:spPr>
          <a:xfrm>
            <a:off x="3903677" y="4623733"/>
            <a:ext cx="755009" cy="46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607ADE-05B2-DC78-1012-02626FD6B334}"/>
              </a:ext>
            </a:extLst>
          </p:cNvPr>
          <p:cNvSpPr/>
          <p:nvPr/>
        </p:nvSpPr>
        <p:spPr>
          <a:xfrm>
            <a:off x="6411985" y="4623733"/>
            <a:ext cx="755009" cy="46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29DDC-DBC6-0A09-240B-4C71DB0FD28D}"/>
              </a:ext>
            </a:extLst>
          </p:cNvPr>
          <p:cNvSpPr/>
          <p:nvPr/>
        </p:nvSpPr>
        <p:spPr>
          <a:xfrm>
            <a:off x="9252008" y="2828139"/>
            <a:ext cx="755009" cy="46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F3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0D75F9-1512-E802-3E28-8E4CF8037D70}"/>
              </a:ext>
            </a:extLst>
          </p:cNvPr>
          <p:cNvSpPr/>
          <p:nvPr/>
        </p:nvSpPr>
        <p:spPr>
          <a:xfrm>
            <a:off x="8334462" y="4623733"/>
            <a:ext cx="755009" cy="46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3CE50-191B-494A-3536-FA1F9641C97A}"/>
              </a:ext>
            </a:extLst>
          </p:cNvPr>
          <p:cNvSpPr/>
          <p:nvPr/>
        </p:nvSpPr>
        <p:spPr>
          <a:xfrm>
            <a:off x="10468411" y="4623733"/>
            <a:ext cx="755009" cy="46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B4A7F9-B573-B03E-9DF6-D13338237D87}"/>
              </a:ext>
            </a:extLst>
          </p:cNvPr>
          <p:cNvCxnSpPr/>
          <p:nvPr/>
        </p:nvCxnSpPr>
        <p:spPr>
          <a:xfrm flipH="1">
            <a:off x="1528894" y="3429000"/>
            <a:ext cx="621484" cy="11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227C8A-3826-9D06-CA0D-DA64435F5E6B}"/>
              </a:ext>
            </a:extLst>
          </p:cNvPr>
          <p:cNvCxnSpPr>
            <a:cxnSpLocks/>
          </p:cNvCxnSpPr>
          <p:nvPr/>
        </p:nvCxnSpPr>
        <p:spPr>
          <a:xfrm>
            <a:off x="2524737" y="3429000"/>
            <a:ext cx="676012" cy="11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574C3E-90CD-E4FB-7386-1B576D24DF3D}"/>
              </a:ext>
            </a:extLst>
          </p:cNvPr>
          <p:cNvCxnSpPr>
            <a:cxnSpLocks/>
          </p:cNvCxnSpPr>
          <p:nvPr/>
        </p:nvCxnSpPr>
        <p:spPr>
          <a:xfrm>
            <a:off x="5888897" y="3295825"/>
            <a:ext cx="800624" cy="131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CE8575-0490-0095-060B-8A10110D5976}"/>
              </a:ext>
            </a:extLst>
          </p:cNvPr>
          <p:cNvCxnSpPr>
            <a:cxnSpLocks/>
          </p:cNvCxnSpPr>
          <p:nvPr/>
        </p:nvCxnSpPr>
        <p:spPr>
          <a:xfrm>
            <a:off x="9877163" y="3295825"/>
            <a:ext cx="800624" cy="131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97E13-24C9-2633-3A1F-F80EFE40622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495625" y="3235723"/>
            <a:ext cx="838839" cy="138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2CF0DF-BC9F-B351-B60E-9F02156A1BD5}"/>
              </a:ext>
            </a:extLst>
          </p:cNvPr>
          <p:cNvCxnSpPr>
            <a:cxnSpLocks/>
          </p:cNvCxnSpPr>
          <p:nvPr/>
        </p:nvCxnSpPr>
        <p:spPr>
          <a:xfrm flipH="1">
            <a:off x="8778729" y="3295825"/>
            <a:ext cx="633719" cy="12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B18619AA-9766-6A1A-044F-F166CCAC4645}"/>
              </a:ext>
            </a:extLst>
          </p:cNvPr>
          <p:cNvSpPr/>
          <p:nvPr/>
        </p:nvSpPr>
        <p:spPr>
          <a:xfrm>
            <a:off x="9739619" y="485592"/>
            <a:ext cx="2055302" cy="124835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Number of stumps = number of 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BCA422-9E94-1369-0D73-94028FF0B85D}"/>
              </a:ext>
            </a:extLst>
          </p:cNvPr>
          <p:cNvSpPr txBox="1"/>
          <p:nvPr/>
        </p:nvSpPr>
        <p:spPr>
          <a:xfrm>
            <a:off x="2876025" y="5710372"/>
            <a:ext cx="730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entropy + high info gain</a:t>
            </a:r>
            <a:r>
              <a:rPr lang="en-IN" dirty="0">
                <a:sym typeface="Wingdings" panose="05000000000000000000" pitchFamily="2" charset="2"/>
              </a:rPr>
              <a:t> feature selection as base 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68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9E7-E9B2-62A5-2741-A3A1227A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6170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Boosting- ADABOOST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443E-AF52-B6FC-ED5C-92E1933D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1"/>
            <a:ext cx="10515600" cy="4851502"/>
          </a:xfrm>
        </p:spPr>
        <p:txBody>
          <a:bodyPr/>
          <a:lstStyle/>
          <a:p>
            <a:r>
              <a:rPr lang="en-IN" b="1" dirty="0">
                <a:latin typeface="Comic Sans MS" panose="030F0702030302020204" pitchFamily="66" charset="0"/>
              </a:rPr>
              <a:t>Step 3:  </a:t>
            </a:r>
            <a:r>
              <a:rPr lang="en-IN" dirty="0">
                <a:latin typeface="Comic Sans MS" panose="030F0702030302020204" pitchFamily="66" charset="0"/>
              </a:rPr>
              <a:t>Total error calculation.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1FEF5-71EF-AA89-070D-B326ED10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1" y="1929468"/>
            <a:ext cx="4889416" cy="4761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D8BE8F-F72B-4B7D-930C-C64D13C850CF}"/>
              </a:ext>
            </a:extLst>
          </p:cNvPr>
          <p:cNvCxnSpPr/>
          <p:nvPr/>
        </p:nvCxnSpPr>
        <p:spPr>
          <a:xfrm>
            <a:off x="5506707" y="4714613"/>
            <a:ext cx="810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91AD80-5CC0-0791-6D2F-6E9916B2B13A}"/>
              </a:ext>
            </a:extLst>
          </p:cNvPr>
          <p:cNvSpPr txBox="1"/>
          <p:nvPr/>
        </p:nvSpPr>
        <p:spPr>
          <a:xfrm>
            <a:off x="6316910" y="4462943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misclassification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A7839-8DFB-648A-6931-0D4746C131E2}"/>
              </a:ext>
            </a:extLst>
          </p:cNvPr>
          <p:cNvSpPr/>
          <p:nvPr/>
        </p:nvSpPr>
        <p:spPr>
          <a:xfrm>
            <a:off x="7390701" y="1988191"/>
            <a:ext cx="2390862" cy="1610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Total error= weights of wrongly predicted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Total error=1/7</a:t>
            </a:r>
          </a:p>
        </p:txBody>
      </p:sp>
    </p:spTree>
    <p:extLst>
      <p:ext uri="{BB962C8B-B14F-4D97-AF65-F5344CB8AC3E}">
        <p14:creationId xmlns:p14="http://schemas.microsoft.com/office/powerpoint/2010/main" val="244638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39EE-1D74-9C49-0B18-9C4F0E37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Boosting- ADABOOST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315C-2E81-B925-8DA2-4861EA02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omic Sans MS" panose="030F0702030302020204" pitchFamily="66" charset="0"/>
              </a:rPr>
              <a:t>Step4: </a:t>
            </a:r>
            <a:r>
              <a:rPr lang="en-IN" sz="2000" dirty="0">
                <a:latin typeface="Comic Sans MS" panose="030F0702030302020204" pitchFamily="66" charset="0"/>
              </a:rPr>
              <a:t>performance of stump calculation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Formula= performance of stump=1/2 loge((1-TE)/TE))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omic Sans MS" panose="030F0702030302020204" pitchFamily="66" charset="0"/>
              </a:rPr>
              <a:t>½ loge((1-1/7)/1/7)</a:t>
            </a:r>
            <a:r>
              <a:rPr lang="en-IN" sz="20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 0.895</a:t>
            </a:r>
            <a:endParaRPr lang="en-I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C5AD9-8B37-24D8-C049-368867DED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24" b="43779"/>
          <a:stretch/>
        </p:blipFill>
        <p:spPr>
          <a:xfrm>
            <a:off x="838200" y="3716856"/>
            <a:ext cx="8464826" cy="17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9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9D73-5601-8AF5-2B52-0B08D8CE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Boosting- ADABOOST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129C6A-AB4C-E3E0-0959-8C5CAE3B8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66771"/>
              </p:ext>
            </p:extLst>
          </p:nvPr>
        </p:nvGraphicFramePr>
        <p:xfrm>
          <a:off x="78297" y="1834115"/>
          <a:ext cx="5089318" cy="486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05">
                  <a:extLst>
                    <a:ext uri="{9D8B030D-6E8A-4147-A177-3AD203B41FA5}">
                      <a16:colId xmlns:a16="http://schemas.microsoft.com/office/drawing/2014/main" val="130830668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2062857393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3080755405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2436318044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3495311949"/>
                    </a:ext>
                  </a:extLst>
                </a:gridCol>
                <a:gridCol w="668452">
                  <a:extLst>
                    <a:ext uri="{9D8B030D-6E8A-4147-A177-3AD203B41FA5}">
                      <a16:colId xmlns:a16="http://schemas.microsoft.com/office/drawing/2014/main" val="340095446"/>
                    </a:ext>
                  </a:extLst>
                </a:gridCol>
                <a:gridCol w="774841">
                  <a:extLst>
                    <a:ext uri="{9D8B030D-6E8A-4147-A177-3AD203B41FA5}">
                      <a16:colId xmlns:a16="http://schemas.microsoft.com/office/drawing/2014/main" val="1444868236"/>
                    </a:ext>
                  </a:extLst>
                </a:gridCol>
              </a:tblGrid>
              <a:tr h="521281">
                <a:tc>
                  <a:txBody>
                    <a:bodyPr/>
                    <a:lstStyle/>
                    <a:p>
                      <a:r>
                        <a:rPr lang="en-IN" dirty="0"/>
                        <a:t>F1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 </a:t>
                      </a:r>
                      <a:r>
                        <a:rPr lang="en-IN" sz="1600" dirty="0"/>
                        <a:t>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Weights</a:t>
                      </a:r>
                    </a:p>
                    <a:p>
                      <a:r>
                        <a:rPr lang="en-IN" sz="1500" dirty="0"/>
                        <a:t>(1/n)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Updating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7311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87628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570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24347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0.349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51215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87139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838229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65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7E9018E-4F76-61D7-B346-0B3B590A7847}"/>
              </a:ext>
            </a:extLst>
          </p:cNvPr>
          <p:cNvSpPr/>
          <p:nvPr/>
        </p:nvSpPr>
        <p:spPr>
          <a:xfrm>
            <a:off x="931178" y="1384183"/>
            <a:ext cx="2097248" cy="343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Binary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906B3-00BF-6D6A-7310-E9272CDEB9E7}"/>
              </a:ext>
            </a:extLst>
          </p:cNvPr>
          <p:cNvSpPr txBox="1"/>
          <p:nvPr/>
        </p:nvSpPr>
        <p:spPr>
          <a:xfrm>
            <a:off x="8883940" y="660736"/>
            <a:ext cx="314587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STEP 5:</a:t>
            </a:r>
          </a:p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weights</a:t>
            </a:r>
          </a:p>
          <a:p>
            <a:r>
              <a:rPr lang="en-IN" sz="1500" dirty="0"/>
              <a:t>For correct prediction: value gets reduced</a:t>
            </a:r>
          </a:p>
          <a:p>
            <a:r>
              <a:rPr lang="en-IN" sz="1500" dirty="0"/>
              <a:t>For wrong prediction : value get increased</a:t>
            </a:r>
          </a:p>
          <a:p>
            <a:endParaRPr lang="en-IN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07D0C-3381-3F99-7A55-57C57948E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" t="-871" r="6169" b="75238"/>
          <a:stretch/>
        </p:blipFill>
        <p:spPr>
          <a:xfrm>
            <a:off x="5342233" y="2512460"/>
            <a:ext cx="3541707" cy="1673647"/>
          </a:xfrm>
          <a:prstGeom prst="rect">
            <a:avLst/>
          </a:prstGeom>
        </p:spPr>
      </p:pic>
      <p:pic>
        <p:nvPicPr>
          <p:cNvPr id="5124" name="Picture 4" descr="AdaBoost- A Boosting Algorithm | In-depth Maths Intuition | by Aditya Kumar  Pandey | Medium">
            <a:extLst>
              <a:ext uri="{FF2B5EF4-FFF2-40B4-BE49-F238E27FC236}">
                <a16:creationId xmlns:a16="http://schemas.microsoft.com/office/drawing/2014/main" id="{6D97676B-6D05-B21D-9A39-36CC36A91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43452" r="21601" b="32155"/>
          <a:stretch/>
        </p:blipFill>
        <p:spPr bwMode="auto">
          <a:xfrm>
            <a:off x="5400957" y="4186107"/>
            <a:ext cx="2912533" cy="14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88A2B-80B4-3ECD-3C6B-1D5FF63D459A}"/>
              </a:ext>
            </a:extLst>
          </p:cNvPr>
          <p:cNvSpPr/>
          <p:nvPr/>
        </p:nvSpPr>
        <p:spPr>
          <a:xfrm>
            <a:off x="8709322" y="3753890"/>
            <a:ext cx="2940036" cy="285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Correctly predicted=1/7*</a:t>
            </a:r>
            <a:r>
              <a:rPr lang="en-IN" b="1" i="0" dirty="0">
                <a:solidFill>
                  <a:schemeClr val="bg1"/>
                </a:solidFill>
                <a:effectLst/>
                <a:latin typeface="BlinkMacSystemFont"/>
              </a:rPr>
              <a:t>e-(0.895)=0.05</a:t>
            </a:r>
          </a:p>
          <a:p>
            <a:pPr algn="ctr"/>
            <a:endParaRPr lang="en-IN" b="1" dirty="0">
              <a:solidFill>
                <a:schemeClr val="bg1"/>
              </a:solidFill>
              <a:latin typeface="BlinkMacSystemFont"/>
            </a:endParaRPr>
          </a:p>
          <a:p>
            <a:pPr algn="ctr"/>
            <a:endParaRPr lang="en-IN" b="1" i="0" dirty="0">
              <a:solidFill>
                <a:schemeClr val="bg1"/>
              </a:solidFill>
              <a:effectLst/>
              <a:latin typeface="BlinkMacSystemFont"/>
            </a:endParaRPr>
          </a:p>
          <a:p>
            <a:pPr algn="ctr"/>
            <a:r>
              <a:rPr lang="en-IN" dirty="0"/>
              <a:t>wrongly predicted=1/7*</a:t>
            </a:r>
            <a:r>
              <a:rPr lang="en-IN" b="1" i="0" dirty="0">
                <a:solidFill>
                  <a:schemeClr val="bg1"/>
                </a:solidFill>
                <a:effectLst/>
                <a:latin typeface="BlinkMacSystemFont"/>
              </a:rPr>
              <a:t>e(0.895)= 0.349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5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9D73-5601-8AF5-2B52-0B08D8CE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Boosting- ADABOOST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129C6A-AB4C-E3E0-0959-8C5CAE3B8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534727"/>
              </p:ext>
            </p:extLst>
          </p:nvPr>
        </p:nvGraphicFramePr>
        <p:xfrm>
          <a:off x="85614" y="1817380"/>
          <a:ext cx="7112138" cy="488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748">
                  <a:extLst>
                    <a:ext uri="{9D8B030D-6E8A-4147-A177-3AD203B41FA5}">
                      <a16:colId xmlns:a16="http://schemas.microsoft.com/office/drawing/2014/main" val="130830668"/>
                    </a:ext>
                  </a:extLst>
                </a:gridCol>
                <a:gridCol w="726748">
                  <a:extLst>
                    <a:ext uri="{9D8B030D-6E8A-4147-A177-3AD203B41FA5}">
                      <a16:colId xmlns:a16="http://schemas.microsoft.com/office/drawing/2014/main" val="2062857393"/>
                    </a:ext>
                  </a:extLst>
                </a:gridCol>
                <a:gridCol w="726748">
                  <a:extLst>
                    <a:ext uri="{9D8B030D-6E8A-4147-A177-3AD203B41FA5}">
                      <a16:colId xmlns:a16="http://schemas.microsoft.com/office/drawing/2014/main" val="3080755405"/>
                    </a:ext>
                  </a:extLst>
                </a:gridCol>
                <a:gridCol w="726748">
                  <a:extLst>
                    <a:ext uri="{9D8B030D-6E8A-4147-A177-3AD203B41FA5}">
                      <a16:colId xmlns:a16="http://schemas.microsoft.com/office/drawing/2014/main" val="2436318044"/>
                    </a:ext>
                  </a:extLst>
                </a:gridCol>
                <a:gridCol w="726748">
                  <a:extLst>
                    <a:ext uri="{9D8B030D-6E8A-4147-A177-3AD203B41FA5}">
                      <a16:colId xmlns:a16="http://schemas.microsoft.com/office/drawing/2014/main" val="3495311949"/>
                    </a:ext>
                  </a:extLst>
                </a:gridCol>
                <a:gridCol w="966641">
                  <a:extLst>
                    <a:ext uri="{9D8B030D-6E8A-4147-A177-3AD203B41FA5}">
                      <a16:colId xmlns:a16="http://schemas.microsoft.com/office/drawing/2014/main" val="340095446"/>
                    </a:ext>
                  </a:extLst>
                </a:gridCol>
                <a:gridCol w="863388">
                  <a:extLst>
                    <a:ext uri="{9D8B030D-6E8A-4147-A177-3AD203B41FA5}">
                      <a16:colId xmlns:a16="http://schemas.microsoft.com/office/drawing/2014/main" val="1444868236"/>
                    </a:ext>
                  </a:extLst>
                </a:gridCol>
                <a:gridCol w="1648369">
                  <a:extLst>
                    <a:ext uri="{9D8B030D-6E8A-4147-A177-3AD203B41FA5}">
                      <a16:colId xmlns:a16="http://schemas.microsoft.com/office/drawing/2014/main" val="1251144815"/>
                    </a:ext>
                  </a:extLst>
                </a:gridCol>
              </a:tblGrid>
              <a:tr h="521281">
                <a:tc>
                  <a:txBody>
                    <a:bodyPr/>
                    <a:lstStyle/>
                    <a:p>
                      <a:r>
                        <a:rPr lang="en-IN" dirty="0"/>
                        <a:t>F1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 </a:t>
                      </a:r>
                      <a:r>
                        <a:rPr lang="en-IN" sz="1600" dirty="0"/>
                        <a:t>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Weights</a:t>
                      </a:r>
                    </a:p>
                    <a:p>
                      <a:r>
                        <a:rPr lang="en-IN" sz="1500" dirty="0"/>
                        <a:t>(1/n)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Updating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Normalized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7311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0.05/0.649=           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87628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570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24347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0.349/0.649=</a:t>
                      </a:r>
                    </a:p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       0.537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351215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87139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838229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65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7E9018E-4F76-61D7-B346-0B3B590A7847}"/>
              </a:ext>
            </a:extLst>
          </p:cNvPr>
          <p:cNvSpPr/>
          <p:nvPr/>
        </p:nvSpPr>
        <p:spPr>
          <a:xfrm>
            <a:off x="931178" y="1384183"/>
            <a:ext cx="2097248" cy="343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Binary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906B3-00BF-6D6A-7310-E9272CDEB9E7}"/>
              </a:ext>
            </a:extLst>
          </p:cNvPr>
          <p:cNvSpPr txBox="1"/>
          <p:nvPr/>
        </p:nvSpPr>
        <p:spPr>
          <a:xfrm>
            <a:off x="8503487" y="1728132"/>
            <a:ext cx="314587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STEP 6:</a:t>
            </a:r>
          </a:p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normalization</a:t>
            </a:r>
          </a:p>
          <a:p>
            <a:endParaRPr lang="en-IN" sz="15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88A2B-80B4-3ECD-3C6B-1D5FF63D459A}"/>
              </a:ext>
            </a:extLst>
          </p:cNvPr>
          <p:cNvSpPr/>
          <p:nvPr/>
        </p:nvSpPr>
        <p:spPr>
          <a:xfrm>
            <a:off x="8709322" y="4673600"/>
            <a:ext cx="2940036" cy="193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Updated weight/ total of updated weights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0.05/0.649</a:t>
            </a:r>
          </a:p>
        </p:txBody>
      </p:sp>
    </p:spTree>
    <p:extLst>
      <p:ext uri="{BB962C8B-B14F-4D97-AF65-F5344CB8AC3E}">
        <p14:creationId xmlns:p14="http://schemas.microsoft.com/office/powerpoint/2010/main" val="266971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9D73-5601-8AF5-2B52-0B08D8CE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Boosting- ADABOOST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129C6A-AB4C-E3E0-0959-8C5CAE3B8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426356"/>
              </p:ext>
            </p:extLst>
          </p:nvPr>
        </p:nvGraphicFramePr>
        <p:xfrm>
          <a:off x="85614" y="1817380"/>
          <a:ext cx="8103345" cy="497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232">
                  <a:extLst>
                    <a:ext uri="{9D8B030D-6E8A-4147-A177-3AD203B41FA5}">
                      <a16:colId xmlns:a16="http://schemas.microsoft.com/office/drawing/2014/main" val="130830668"/>
                    </a:ext>
                  </a:extLst>
                </a:gridCol>
                <a:gridCol w="672232">
                  <a:extLst>
                    <a:ext uri="{9D8B030D-6E8A-4147-A177-3AD203B41FA5}">
                      <a16:colId xmlns:a16="http://schemas.microsoft.com/office/drawing/2014/main" val="2062857393"/>
                    </a:ext>
                  </a:extLst>
                </a:gridCol>
                <a:gridCol w="672232">
                  <a:extLst>
                    <a:ext uri="{9D8B030D-6E8A-4147-A177-3AD203B41FA5}">
                      <a16:colId xmlns:a16="http://schemas.microsoft.com/office/drawing/2014/main" val="3080755405"/>
                    </a:ext>
                  </a:extLst>
                </a:gridCol>
                <a:gridCol w="672232">
                  <a:extLst>
                    <a:ext uri="{9D8B030D-6E8A-4147-A177-3AD203B41FA5}">
                      <a16:colId xmlns:a16="http://schemas.microsoft.com/office/drawing/2014/main" val="2436318044"/>
                    </a:ext>
                  </a:extLst>
                </a:gridCol>
                <a:gridCol w="672232">
                  <a:extLst>
                    <a:ext uri="{9D8B030D-6E8A-4147-A177-3AD203B41FA5}">
                      <a16:colId xmlns:a16="http://schemas.microsoft.com/office/drawing/2014/main" val="3495311949"/>
                    </a:ext>
                  </a:extLst>
                </a:gridCol>
                <a:gridCol w="894129">
                  <a:extLst>
                    <a:ext uri="{9D8B030D-6E8A-4147-A177-3AD203B41FA5}">
                      <a16:colId xmlns:a16="http://schemas.microsoft.com/office/drawing/2014/main" val="340095446"/>
                    </a:ext>
                  </a:extLst>
                </a:gridCol>
                <a:gridCol w="798622">
                  <a:extLst>
                    <a:ext uri="{9D8B030D-6E8A-4147-A177-3AD203B41FA5}">
                      <a16:colId xmlns:a16="http://schemas.microsoft.com/office/drawing/2014/main" val="1444868236"/>
                    </a:ext>
                  </a:extLst>
                </a:gridCol>
                <a:gridCol w="1524717">
                  <a:extLst>
                    <a:ext uri="{9D8B030D-6E8A-4147-A177-3AD203B41FA5}">
                      <a16:colId xmlns:a16="http://schemas.microsoft.com/office/drawing/2014/main" val="1251144815"/>
                    </a:ext>
                  </a:extLst>
                </a:gridCol>
                <a:gridCol w="1524717">
                  <a:extLst>
                    <a:ext uri="{9D8B030D-6E8A-4147-A177-3AD203B41FA5}">
                      <a16:colId xmlns:a16="http://schemas.microsoft.com/office/drawing/2014/main" val="2362242266"/>
                    </a:ext>
                  </a:extLst>
                </a:gridCol>
              </a:tblGrid>
              <a:tr h="932775">
                <a:tc>
                  <a:txBody>
                    <a:bodyPr/>
                    <a:lstStyle/>
                    <a:p>
                      <a:r>
                        <a:rPr lang="en-IN" dirty="0"/>
                        <a:t>F1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 </a:t>
                      </a:r>
                      <a:r>
                        <a:rPr lang="en-IN" sz="1600" dirty="0"/>
                        <a:t>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Weights</a:t>
                      </a:r>
                    </a:p>
                    <a:p>
                      <a:r>
                        <a:rPr lang="en-IN" sz="1500" dirty="0"/>
                        <a:t>(1/n)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Updating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Normalized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Buckets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7311"/>
                  </a:ext>
                </a:extLst>
              </a:tr>
              <a:tr h="593584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0.05/0.649=           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0.07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87628"/>
                  </a:ext>
                </a:extLst>
              </a:tr>
              <a:tr h="510905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0.14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15570"/>
                  </a:ext>
                </a:extLst>
              </a:tr>
              <a:tr h="510905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0.14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0.21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24347"/>
                  </a:ext>
                </a:extLst>
              </a:tr>
              <a:tr h="84797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  -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1/7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0.349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0.349/0.649=</a:t>
                      </a:r>
                    </a:p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       0.537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0.21</a:t>
                      </a:r>
                      <a:r>
                        <a:rPr lang="en-IN" dirty="0">
                          <a:solidFill>
                            <a:schemeClr val="bg2"/>
                          </a:solidFill>
                          <a:sym typeface="Wingdings" panose="05000000000000000000" pitchFamily="2" charset="2"/>
                        </a:rPr>
                        <a:t>0.747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51215"/>
                  </a:ext>
                </a:extLst>
              </a:tr>
              <a:tr h="510905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0.747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0.751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87139"/>
                  </a:ext>
                </a:extLst>
              </a:tr>
              <a:tr h="510905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0.751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0.821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838229"/>
                  </a:ext>
                </a:extLst>
              </a:tr>
              <a:tr h="510905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0.821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0.891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65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7E9018E-4F76-61D7-B346-0B3B590A7847}"/>
              </a:ext>
            </a:extLst>
          </p:cNvPr>
          <p:cNvSpPr/>
          <p:nvPr/>
        </p:nvSpPr>
        <p:spPr>
          <a:xfrm>
            <a:off x="931178" y="1384183"/>
            <a:ext cx="2097248" cy="343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Binary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906B3-00BF-6D6A-7310-E9272CDEB9E7}"/>
              </a:ext>
            </a:extLst>
          </p:cNvPr>
          <p:cNvSpPr txBox="1"/>
          <p:nvPr/>
        </p:nvSpPr>
        <p:spPr>
          <a:xfrm>
            <a:off x="8864213" y="1053284"/>
            <a:ext cx="31458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STEP 7:</a:t>
            </a:r>
          </a:p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Buckets list creation</a:t>
            </a:r>
          </a:p>
          <a:p>
            <a:endParaRPr lang="en-IN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73ACE-C7F9-8A93-70B8-D6FD836B6F1E}"/>
              </a:ext>
            </a:extLst>
          </p:cNvPr>
          <p:cNvSpPr txBox="1"/>
          <p:nvPr/>
        </p:nvSpPr>
        <p:spPr>
          <a:xfrm>
            <a:off x="8188958" y="3403143"/>
            <a:ext cx="178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0.07+0.07</a:t>
            </a:r>
            <a:r>
              <a:rPr lang="en-IN" dirty="0">
                <a:sym typeface="Wingdings" panose="05000000000000000000" pitchFamily="2" charset="2"/>
              </a:rPr>
              <a:t>0.14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52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A148-8C00-59A2-577E-20B262C5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08"/>
            <a:ext cx="10515600" cy="1325563"/>
          </a:xfrm>
        </p:spPr>
        <p:txBody>
          <a:bodyPr/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use of Ensemble techniques/learning?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A9B4-ED86-8839-3A31-E101DC2F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447255"/>
            <a:ext cx="11026629" cy="512974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Comic Sans MS" panose="030F0702030302020204" pitchFamily="66" charset="0"/>
              </a:rPr>
              <a:t>In classification and regression machine learning, we have used only </a:t>
            </a:r>
            <a:r>
              <a:rPr lang="en-I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1 algorithm </a:t>
            </a:r>
            <a:r>
              <a:rPr lang="en-IN" sz="2400" dirty="0">
                <a:latin typeface="Comic Sans MS" panose="030F0702030302020204" pitchFamily="66" charset="0"/>
              </a:rPr>
              <a:t>at once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Comic Sans MS" panose="030F0702030302020204" pitchFamily="66" charset="0"/>
              </a:rPr>
              <a:t>Can we use multiple algorithms at once?</a:t>
            </a:r>
          </a:p>
          <a:p>
            <a:pPr>
              <a:lnSpc>
                <a:spcPct val="100000"/>
              </a:lnSpc>
            </a:pPr>
            <a:endParaRPr lang="en-IN" sz="2400" dirty="0">
              <a:latin typeface="Comic Sans MS" panose="030F0702030302020204" pitchFamily="66" charset="0"/>
            </a:endParaRPr>
          </a:p>
          <a:p>
            <a:endParaRPr lang="en-IN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F4A50-3952-FF32-37DF-7F0B63A88615}"/>
              </a:ext>
            </a:extLst>
          </p:cNvPr>
          <p:cNvSpPr/>
          <p:nvPr/>
        </p:nvSpPr>
        <p:spPr>
          <a:xfrm>
            <a:off x="1221796" y="5054213"/>
            <a:ext cx="1937857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ENSEMBLE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FD23E8-8C1D-13F3-AB3D-7673FA7616E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59653" y="5388094"/>
            <a:ext cx="3161701" cy="22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54A260C-605A-3ED1-B7DE-15D105C11752}"/>
              </a:ext>
            </a:extLst>
          </p:cNvPr>
          <p:cNvSpPr/>
          <p:nvPr/>
        </p:nvSpPr>
        <p:spPr>
          <a:xfrm>
            <a:off x="6321354" y="5001786"/>
            <a:ext cx="1828800" cy="8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GROUPING/</a:t>
            </a:r>
          </a:p>
          <a:p>
            <a:pPr algn="ctr"/>
            <a:r>
              <a:rPr lang="en-IN" dirty="0"/>
              <a:t>COMBINING</a:t>
            </a:r>
          </a:p>
        </p:txBody>
      </p:sp>
    </p:spTree>
    <p:extLst>
      <p:ext uri="{BB962C8B-B14F-4D97-AF65-F5344CB8AC3E}">
        <p14:creationId xmlns:p14="http://schemas.microsoft.com/office/powerpoint/2010/main" val="314273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52BC-442D-9EC7-FF90-AB09A85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Boosting- ADABOOST classifier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70667D-FF31-A73C-5165-E59445FBF7F6}"/>
              </a:ext>
            </a:extLst>
          </p:cNvPr>
          <p:cNvSpPr/>
          <p:nvPr/>
        </p:nvSpPr>
        <p:spPr>
          <a:xfrm>
            <a:off x="1107440" y="2631440"/>
            <a:ext cx="168656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learner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FA3243-006E-ABBC-F92F-846A68446EB1}"/>
              </a:ext>
            </a:extLst>
          </p:cNvPr>
          <p:cNvSpPr/>
          <p:nvPr/>
        </p:nvSpPr>
        <p:spPr>
          <a:xfrm>
            <a:off x="3159760" y="2575560"/>
            <a:ext cx="168656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learner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1A6D78-C721-4AD0-AEA6-292E01411214}"/>
              </a:ext>
            </a:extLst>
          </p:cNvPr>
          <p:cNvSpPr/>
          <p:nvPr/>
        </p:nvSpPr>
        <p:spPr>
          <a:xfrm>
            <a:off x="5387340" y="2575560"/>
            <a:ext cx="168656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learner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970475-E554-B643-1E49-1A21B6777275}"/>
              </a:ext>
            </a:extLst>
          </p:cNvPr>
          <p:cNvSpPr/>
          <p:nvPr/>
        </p:nvSpPr>
        <p:spPr>
          <a:xfrm>
            <a:off x="7527290" y="2575560"/>
            <a:ext cx="168656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learner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3FF69C-46AD-6615-C6A3-A4A31DDD8204}"/>
              </a:ext>
            </a:extLst>
          </p:cNvPr>
          <p:cNvCxnSpPr/>
          <p:nvPr/>
        </p:nvCxnSpPr>
        <p:spPr>
          <a:xfrm>
            <a:off x="375920" y="3139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098CA6-0BD4-2598-E1F6-C264EE9AA0BF}"/>
              </a:ext>
            </a:extLst>
          </p:cNvPr>
          <p:cNvCxnSpPr/>
          <p:nvPr/>
        </p:nvCxnSpPr>
        <p:spPr>
          <a:xfrm>
            <a:off x="9213850" y="3139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0CA97B-EE30-0EAF-5E94-EF075E0C213C}"/>
              </a:ext>
            </a:extLst>
          </p:cNvPr>
          <p:cNvCxnSpPr>
            <a:cxnSpLocks/>
          </p:cNvCxnSpPr>
          <p:nvPr/>
        </p:nvCxnSpPr>
        <p:spPr>
          <a:xfrm>
            <a:off x="2794000" y="3205480"/>
            <a:ext cx="43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00140-9174-87F1-DB43-411EC6FA9F1B}"/>
              </a:ext>
            </a:extLst>
          </p:cNvPr>
          <p:cNvCxnSpPr/>
          <p:nvPr/>
        </p:nvCxnSpPr>
        <p:spPr>
          <a:xfrm>
            <a:off x="4808220" y="3139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9B899A-ED71-8D02-E320-3351431979E0}"/>
              </a:ext>
            </a:extLst>
          </p:cNvPr>
          <p:cNvCxnSpPr/>
          <p:nvPr/>
        </p:nvCxnSpPr>
        <p:spPr>
          <a:xfrm>
            <a:off x="7073900" y="3139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6775AB-4DCE-96D8-9412-481A8A84D4E0}"/>
              </a:ext>
            </a:extLst>
          </p:cNvPr>
          <p:cNvSpPr txBox="1"/>
          <p:nvPr/>
        </p:nvSpPr>
        <p:spPr>
          <a:xfrm>
            <a:off x="375920" y="270077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5A870-91D1-6DA4-A6EF-AE0090E51331}"/>
              </a:ext>
            </a:extLst>
          </p:cNvPr>
          <p:cNvSpPr txBox="1"/>
          <p:nvPr/>
        </p:nvSpPr>
        <p:spPr>
          <a:xfrm>
            <a:off x="1706880" y="4783415"/>
            <a:ext cx="95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[0]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E476D-1F75-9734-154C-CED37562F15E}"/>
              </a:ext>
            </a:extLst>
          </p:cNvPr>
          <p:cNvSpPr txBox="1"/>
          <p:nvPr/>
        </p:nvSpPr>
        <p:spPr>
          <a:xfrm>
            <a:off x="3616960" y="4755475"/>
            <a:ext cx="95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  <a:p>
            <a:r>
              <a:rPr lang="en-IN" dirty="0"/>
              <a:t>[0]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2EFF0-FD44-283B-4263-CDB176CFD25A}"/>
              </a:ext>
            </a:extLst>
          </p:cNvPr>
          <p:cNvSpPr txBox="1"/>
          <p:nvPr/>
        </p:nvSpPr>
        <p:spPr>
          <a:xfrm>
            <a:off x="5902960" y="4755475"/>
            <a:ext cx="95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  <a:p>
            <a:r>
              <a:rPr lang="en-IN" dirty="0"/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41495-3DE6-4B6E-DB64-D3508DFAB4E9}"/>
              </a:ext>
            </a:extLst>
          </p:cNvPr>
          <p:cNvSpPr txBox="1"/>
          <p:nvPr/>
        </p:nvSpPr>
        <p:spPr>
          <a:xfrm>
            <a:off x="8431530" y="4755475"/>
            <a:ext cx="95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  <a:p>
            <a:r>
              <a:rPr lang="en-IN" dirty="0"/>
              <a:t>[0]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7472A-604C-AD65-6E6D-3B20251FA3C5}"/>
              </a:ext>
            </a:extLst>
          </p:cNvPr>
          <p:cNvCxnSpPr>
            <a:stCxn id="4" idx="2"/>
          </p:cNvCxnSpPr>
          <p:nvPr/>
        </p:nvCxnSpPr>
        <p:spPr>
          <a:xfrm>
            <a:off x="1950720" y="3759200"/>
            <a:ext cx="0" cy="10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1F7318-DCDA-C6FF-6D28-F09CBC93F2E7}"/>
              </a:ext>
            </a:extLst>
          </p:cNvPr>
          <p:cNvCxnSpPr/>
          <p:nvPr/>
        </p:nvCxnSpPr>
        <p:spPr>
          <a:xfrm>
            <a:off x="4094480" y="3783627"/>
            <a:ext cx="0" cy="10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97BC8B-E18B-F9D4-BD3A-786CC5066CFB}"/>
              </a:ext>
            </a:extLst>
          </p:cNvPr>
          <p:cNvCxnSpPr/>
          <p:nvPr/>
        </p:nvCxnSpPr>
        <p:spPr>
          <a:xfrm>
            <a:off x="6380480" y="3731260"/>
            <a:ext cx="0" cy="10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EE9558-8CAE-FA0C-AD66-2B7EE05AD2F5}"/>
              </a:ext>
            </a:extLst>
          </p:cNvPr>
          <p:cNvCxnSpPr/>
          <p:nvPr/>
        </p:nvCxnSpPr>
        <p:spPr>
          <a:xfrm>
            <a:off x="8666480" y="3639641"/>
            <a:ext cx="0" cy="10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CC9368E-50C0-B8F3-660D-CD559DDDD02B}"/>
              </a:ext>
            </a:extLst>
          </p:cNvPr>
          <p:cNvSpPr/>
          <p:nvPr/>
        </p:nvSpPr>
        <p:spPr>
          <a:xfrm>
            <a:off x="1706880" y="5375234"/>
            <a:ext cx="7193280" cy="535941"/>
          </a:xfrm>
          <a:custGeom>
            <a:avLst/>
            <a:gdLst>
              <a:gd name="connsiteX0" fmla="*/ 0 w 6187453"/>
              <a:gd name="connsiteY0" fmla="*/ 487680 h 955404"/>
              <a:gd name="connsiteX1" fmla="*/ 690880 w 6187453"/>
              <a:gd name="connsiteY1" fmla="*/ 640080 h 955404"/>
              <a:gd name="connsiteX2" fmla="*/ 1534160 w 6187453"/>
              <a:gd name="connsiteY2" fmla="*/ 599440 h 955404"/>
              <a:gd name="connsiteX3" fmla="*/ 1950720 w 6187453"/>
              <a:gd name="connsiteY3" fmla="*/ 589280 h 955404"/>
              <a:gd name="connsiteX4" fmla="*/ 2357120 w 6187453"/>
              <a:gd name="connsiteY4" fmla="*/ 640080 h 955404"/>
              <a:gd name="connsiteX5" fmla="*/ 3068320 w 6187453"/>
              <a:gd name="connsiteY5" fmla="*/ 721360 h 955404"/>
              <a:gd name="connsiteX6" fmla="*/ 3241040 w 6187453"/>
              <a:gd name="connsiteY6" fmla="*/ 762000 h 955404"/>
              <a:gd name="connsiteX7" fmla="*/ 3596640 w 6187453"/>
              <a:gd name="connsiteY7" fmla="*/ 853440 h 955404"/>
              <a:gd name="connsiteX8" fmla="*/ 3637280 w 6187453"/>
              <a:gd name="connsiteY8" fmla="*/ 873760 h 955404"/>
              <a:gd name="connsiteX9" fmla="*/ 3667760 w 6187453"/>
              <a:gd name="connsiteY9" fmla="*/ 904240 h 955404"/>
              <a:gd name="connsiteX10" fmla="*/ 3657600 w 6187453"/>
              <a:gd name="connsiteY10" fmla="*/ 944880 h 955404"/>
              <a:gd name="connsiteX11" fmla="*/ 3566160 w 6187453"/>
              <a:gd name="connsiteY11" fmla="*/ 944880 h 955404"/>
              <a:gd name="connsiteX12" fmla="*/ 3586480 w 6187453"/>
              <a:gd name="connsiteY12" fmla="*/ 904240 h 955404"/>
              <a:gd name="connsiteX13" fmla="*/ 3820160 w 6187453"/>
              <a:gd name="connsiteY13" fmla="*/ 833120 h 955404"/>
              <a:gd name="connsiteX14" fmla="*/ 3911600 w 6187453"/>
              <a:gd name="connsiteY14" fmla="*/ 812800 h 955404"/>
              <a:gd name="connsiteX15" fmla="*/ 4023360 w 6187453"/>
              <a:gd name="connsiteY15" fmla="*/ 792480 h 955404"/>
              <a:gd name="connsiteX16" fmla="*/ 4124960 w 6187453"/>
              <a:gd name="connsiteY16" fmla="*/ 762000 h 955404"/>
              <a:gd name="connsiteX17" fmla="*/ 4541520 w 6187453"/>
              <a:gd name="connsiteY17" fmla="*/ 680720 h 955404"/>
              <a:gd name="connsiteX18" fmla="*/ 4785360 w 6187453"/>
              <a:gd name="connsiteY18" fmla="*/ 609600 h 955404"/>
              <a:gd name="connsiteX19" fmla="*/ 4876800 w 6187453"/>
              <a:gd name="connsiteY19" fmla="*/ 579120 h 955404"/>
              <a:gd name="connsiteX20" fmla="*/ 4978400 w 6187453"/>
              <a:gd name="connsiteY20" fmla="*/ 558800 h 955404"/>
              <a:gd name="connsiteX21" fmla="*/ 5049520 w 6187453"/>
              <a:gd name="connsiteY21" fmla="*/ 538480 h 955404"/>
              <a:gd name="connsiteX22" fmla="*/ 5100320 w 6187453"/>
              <a:gd name="connsiteY22" fmla="*/ 528320 h 955404"/>
              <a:gd name="connsiteX23" fmla="*/ 5151120 w 6187453"/>
              <a:gd name="connsiteY23" fmla="*/ 508000 h 955404"/>
              <a:gd name="connsiteX24" fmla="*/ 5262880 w 6187453"/>
              <a:gd name="connsiteY24" fmla="*/ 477520 h 955404"/>
              <a:gd name="connsiteX25" fmla="*/ 5384800 w 6187453"/>
              <a:gd name="connsiteY25" fmla="*/ 447040 h 955404"/>
              <a:gd name="connsiteX26" fmla="*/ 5486400 w 6187453"/>
              <a:gd name="connsiteY26" fmla="*/ 416560 h 955404"/>
              <a:gd name="connsiteX27" fmla="*/ 5618480 w 6187453"/>
              <a:gd name="connsiteY27" fmla="*/ 386080 h 955404"/>
              <a:gd name="connsiteX28" fmla="*/ 5689600 w 6187453"/>
              <a:gd name="connsiteY28" fmla="*/ 345440 h 955404"/>
              <a:gd name="connsiteX29" fmla="*/ 5760720 w 6187453"/>
              <a:gd name="connsiteY29" fmla="*/ 325120 h 955404"/>
              <a:gd name="connsiteX30" fmla="*/ 5831840 w 6187453"/>
              <a:gd name="connsiteY30" fmla="*/ 294640 h 955404"/>
              <a:gd name="connsiteX31" fmla="*/ 5953760 w 6187453"/>
              <a:gd name="connsiteY31" fmla="*/ 233680 h 955404"/>
              <a:gd name="connsiteX32" fmla="*/ 6045200 w 6187453"/>
              <a:gd name="connsiteY32" fmla="*/ 203200 h 955404"/>
              <a:gd name="connsiteX33" fmla="*/ 6075680 w 6187453"/>
              <a:gd name="connsiteY33" fmla="*/ 172720 h 955404"/>
              <a:gd name="connsiteX34" fmla="*/ 6116320 w 6187453"/>
              <a:gd name="connsiteY34" fmla="*/ 142240 h 955404"/>
              <a:gd name="connsiteX35" fmla="*/ 6177280 w 6187453"/>
              <a:gd name="connsiteY35" fmla="*/ 50800 h 955404"/>
              <a:gd name="connsiteX36" fmla="*/ 6187440 w 6187453"/>
              <a:gd name="connsiteY36" fmla="*/ 0 h 9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187453" h="955404">
                <a:moveTo>
                  <a:pt x="0" y="487680"/>
                </a:moveTo>
                <a:cubicBezTo>
                  <a:pt x="235088" y="575838"/>
                  <a:pt x="340956" y="620504"/>
                  <a:pt x="690880" y="640080"/>
                </a:cubicBezTo>
                <a:lnTo>
                  <a:pt x="1534160" y="599440"/>
                </a:lnTo>
                <a:cubicBezTo>
                  <a:pt x="1672942" y="593844"/>
                  <a:pt x="1811867" y="592667"/>
                  <a:pt x="1950720" y="589280"/>
                </a:cubicBezTo>
                <a:lnTo>
                  <a:pt x="2357120" y="640080"/>
                </a:lnTo>
                <a:cubicBezTo>
                  <a:pt x="2526947" y="659675"/>
                  <a:pt x="2888984" y="692081"/>
                  <a:pt x="3068320" y="721360"/>
                </a:cubicBezTo>
                <a:cubicBezTo>
                  <a:pt x="3126693" y="730890"/>
                  <a:pt x="3183109" y="750073"/>
                  <a:pt x="3241040" y="762000"/>
                </a:cubicBezTo>
                <a:cubicBezTo>
                  <a:pt x="3377758" y="790148"/>
                  <a:pt x="3467419" y="788830"/>
                  <a:pt x="3596640" y="853440"/>
                </a:cubicBezTo>
                <a:cubicBezTo>
                  <a:pt x="3610187" y="860213"/>
                  <a:pt x="3624955" y="864957"/>
                  <a:pt x="3637280" y="873760"/>
                </a:cubicBezTo>
                <a:cubicBezTo>
                  <a:pt x="3648972" y="882111"/>
                  <a:pt x="3657600" y="894080"/>
                  <a:pt x="3667760" y="904240"/>
                </a:cubicBezTo>
                <a:cubicBezTo>
                  <a:pt x="3664373" y="917787"/>
                  <a:pt x="3667474" y="935006"/>
                  <a:pt x="3657600" y="944880"/>
                </a:cubicBezTo>
                <a:cubicBezTo>
                  <a:pt x="3636078" y="966402"/>
                  <a:pt x="3586291" y="948906"/>
                  <a:pt x="3566160" y="944880"/>
                </a:cubicBezTo>
                <a:cubicBezTo>
                  <a:pt x="3572933" y="931333"/>
                  <a:pt x="3574653" y="913701"/>
                  <a:pt x="3586480" y="904240"/>
                </a:cubicBezTo>
                <a:cubicBezTo>
                  <a:pt x="3651929" y="851880"/>
                  <a:pt x="3744379" y="849960"/>
                  <a:pt x="3820160" y="833120"/>
                </a:cubicBezTo>
                <a:cubicBezTo>
                  <a:pt x="3850640" y="826347"/>
                  <a:pt x="3880983" y="818923"/>
                  <a:pt x="3911600" y="812800"/>
                </a:cubicBezTo>
                <a:cubicBezTo>
                  <a:pt x="3948729" y="805374"/>
                  <a:pt x="3986526" y="801250"/>
                  <a:pt x="4023360" y="792480"/>
                </a:cubicBezTo>
                <a:cubicBezTo>
                  <a:pt x="4057756" y="784290"/>
                  <a:pt x="4090658" y="770576"/>
                  <a:pt x="4124960" y="762000"/>
                </a:cubicBezTo>
                <a:cubicBezTo>
                  <a:pt x="4387283" y="696419"/>
                  <a:pt x="4328908" y="709068"/>
                  <a:pt x="4541520" y="680720"/>
                </a:cubicBezTo>
                <a:cubicBezTo>
                  <a:pt x="4764863" y="599504"/>
                  <a:pt x="4535868" y="677643"/>
                  <a:pt x="4785360" y="609600"/>
                </a:cubicBezTo>
                <a:cubicBezTo>
                  <a:pt x="4816357" y="601146"/>
                  <a:pt x="4845729" y="587297"/>
                  <a:pt x="4876800" y="579120"/>
                </a:cubicBezTo>
                <a:cubicBezTo>
                  <a:pt x="4910200" y="570330"/>
                  <a:pt x="4944781" y="566710"/>
                  <a:pt x="4978400" y="558800"/>
                </a:cubicBezTo>
                <a:cubicBezTo>
                  <a:pt x="5002400" y="553153"/>
                  <a:pt x="5025601" y="544460"/>
                  <a:pt x="5049520" y="538480"/>
                </a:cubicBezTo>
                <a:cubicBezTo>
                  <a:pt x="5066273" y="534292"/>
                  <a:pt x="5083780" y="533282"/>
                  <a:pt x="5100320" y="528320"/>
                </a:cubicBezTo>
                <a:cubicBezTo>
                  <a:pt x="5117789" y="523079"/>
                  <a:pt x="5133818" y="513767"/>
                  <a:pt x="5151120" y="508000"/>
                </a:cubicBezTo>
                <a:cubicBezTo>
                  <a:pt x="5236613" y="479502"/>
                  <a:pt x="5197784" y="496119"/>
                  <a:pt x="5262880" y="477520"/>
                </a:cubicBezTo>
                <a:cubicBezTo>
                  <a:pt x="5368057" y="447469"/>
                  <a:pt x="5151488" y="498887"/>
                  <a:pt x="5384800" y="447040"/>
                </a:cubicBezTo>
                <a:cubicBezTo>
                  <a:pt x="5457152" y="410864"/>
                  <a:pt x="5392429" y="438246"/>
                  <a:pt x="5486400" y="416560"/>
                </a:cubicBezTo>
                <a:cubicBezTo>
                  <a:pt x="5655266" y="377591"/>
                  <a:pt x="5468080" y="411147"/>
                  <a:pt x="5618480" y="386080"/>
                </a:cubicBezTo>
                <a:cubicBezTo>
                  <a:pt x="5642187" y="372533"/>
                  <a:pt x="5664503" y="356196"/>
                  <a:pt x="5689600" y="345440"/>
                </a:cubicBezTo>
                <a:cubicBezTo>
                  <a:pt x="5712262" y="335728"/>
                  <a:pt x="5737501" y="333412"/>
                  <a:pt x="5760720" y="325120"/>
                </a:cubicBezTo>
                <a:cubicBezTo>
                  <a:pt x="5785009" y="316445"/>
                  <a:pt x="5808531" y="305681"/>
                  <a:pt x="5831840" y="294640"/>
                </a:cubicBezTo>
                <a:cubicBezTo>
                  <a:pt x="5872903" y="275189"/>
                  <a:pt x="5910655" y="248048"/>
                  <a:pt x="5953760" y="233680"/>
                </a:cubicBezTo>
                <a:lnTo>
                  <a:pt x="6045200" y="203200"/>
                </a:lnTo>
                <a:cubicBezTo>
                  <a:pt x="6055360" y="193040"/>
                  <a:pt x="6064771" y="182071"/>
                  <a:pt x="6075680" y="172720"/>
                </a:cubicBezTo>
                <a:cubicBezTo>
                  <a:pt x="6088537" y="161700"/>
                  <a:pt x="6104346" y="154214"/>
                  <a:pt x="6116320" y="142240"/>
                </a:cubicBezTo>
                <a:cubicBezTo>
                  <a:pt x="6137484" y="121076"/>
                  <a:pt x="6162769" y="74984"/>
                  <a:pt x="6177280" y="50800"/>
                </a:cubicBezTo>
                <a:cubicBezTo>
                  <a:pt x="6188261" y="6874"/>
                  <a:pt x="6187440" y="24124"/>
                  <a:pt x="6187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143702-E190-1511-6F13-6E71CCD308CF}"/>
              </a:ext>
            </a:extLst>
          </p:cNvPr>
          <p:cNvSpPr/>
          <p:nvPr/>
        </p:nvSpPr>
        <p:spPr>
          <a:xfrm>
            <a:off x="5021580" y="6056868"/>
            <a:ext cx="2052320" cy="794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Majority </a:t>
            </a:r>
            <a:r>
              <a:rPr lang="en-IN" dirty="0">
                <a:sym typeface="Wingdings" panose="05000000000000000000" pitchFamily="2" charset="2"/>
              </a:rPr>
              <a:t> output0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2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52BC-442D-9EC7-FF90-AB09A85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Boosting- ADABOOST Regressor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70667D-FF31-A73C-5165-E59445FBF7F6}"/>
              </a:ext>
            </a:extLst>
          </p:cNvPr>
          <p:cNvSpPr/>
          <p:nvPr/>
        </p:nvSpPr>
        <p:spPr>
          <a:xfrm>
            <a:off x="1107440" y="2631440"/>
            <a:ext cx="168656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learner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FA3243-006E-ABBC-F92F-846A68446EB1}"/>
              </a:ext>
            </a:extLst>
          </p:cNvPr>
          <p:cNvSpPr/>
          <p:nvPr/>
        </p:nvSpPr>
        <p:spPr>
          <a:xfrm>
            <a:off x="3159760" y="2575560"/>
            <a:ext cx="168656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learner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1A6D78-C721-4AD0-AEA6-292E01411214}"/>
              </a:ext>
            </a:extLst>
          </p:cNvPr>
          <p:cNvSpPr/>
          <p:nvPr/>
        </p:nvSpPr>
        <p:spPr>
          <a:xfrm>
            <a:off x="5387340" y="2575560"/>
            <a:ext cx="168656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learner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970475-E554-B643-1E49-1A21B6777275}"/>
              </a:ext>
            </a:extLst>
          </p:cNvPr>
          <p:cNvSpPr/>
          <p:nvPr/>
        </p:nvSpPr>
        <p:spPr>
          <a:xfrm>
            <a:off x="7527290" y="2575560"/>
            <a:ext cx="168656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learner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3FF69C-46AD-6615-C6A3-A4A31DDD8204}"/>
              </a:ext>
            </a:extLst>
          </p:cNvPr>
          <p:cNvCxnSpPr/>
          <p:nvPr/>
        </p:nvCxnSpPr>
        <p:spPr>
          <a:xfrm>
            <a:off x="375920" y="3139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0CA97B-EE30-0EAF-5E94-EF075E0C213C}"/>
              </a:ext>
            </a:extLst>
          </p:cNvPr>
          <p:cNvCxnSpPr/>
          <p:nvPr/>
        </p:nvCxnSpPr>
        <p:spPr>
          <a:xfrm>
            <a:off x="2794000" y="320548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00140-9174-87F1-DB43-411EC6FA9F1B}"/>
              </a:ext>
            </a:extLst>
          </p:cNvPr>
          <p:cNvCxnSpPr/>
          <p:nvPr/>
        </p:nvCxnSpPr>
        <p:spPr>
          <a:xfrm>
            <a:off x="4808220" y="3139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9B899A-ED71-8D02-E320-3351431979E0}"/>
              </a:ext>
            </a:extLst>
          </p:cNvPr>
          <p:cNvCxnSpPr/>
          <p:nvPr/>
        </p:nvCxnSpPr>
        <p:spPr>
          <a:xfrm>
            <a:off x="7073900" y="31394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6775AB-4DCE-96D8-9412-481A8A84D4E0}"/>
              </a:ext>
            </a:extLst>
          </p:cNvPr>
          <p:cNvSpPr txBox="1"/>
          <p:nvPr/>
        </p:nvSpPr>
        <p:spPr>
          <a:xfrm>
            <a:off x="375920" y="2700774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5A870-91D1-6DA4-A6EF-AE0090E51331}"/>
              </a:ext>
            </a:extLst>
          </p:cNvPr>
          <p:cNvSpPr txBox="1"/>
          <p:nvPr/>
        </p:nvSpPr>
        <p:spPr>
          <a:xfrm>
            <a:off x="1706880" y="4783415"/>
            <a:ext cx="95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[10]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E476D-1F75-9734-154C-CED37562F15E}"/>
              </a:ext>
            </a:extLst>
          </p:cNvPr>
          <p:cNvSpPr txBox="1"/>
          <p:nvPr/>
        </p:nvSpPr>
        <p:spPr>
          <a:xfrm>
            <a:off x="3616960" y="4755475"/>
            <a:ext cx="95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  <a:p>
            <a:r>
              <a:rPr lang="en-IN" dirty="0"/>
              <a:t>[10]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2EFF0-FD44-283B-4263-CDB176CFD25A}"/>
              </a:ext>
            </a:extLst>
          </p:cNvPr>
          <p:cNvSpPr txBox="1"/>
          <p:nvPr/>
        </p:nvSpPr>
        <p:spPr>
          <a:xfrm>
            <a:off x="5902960" y="4755475"/>
            <a:ext cx="95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  <a:p>
            <a:r>
              <a:rPr lang="en-IN" dirty="0"/>
              <a:t>[12]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41495-3DE6-4B6E-DB64-D3508DFAB4E9}"/>
              </a:ext>
            </a:extLst>
          </p:cNvPr>
          <p:cNvSpPr txBox="1"/>
          <p:nvPr/>
        </p:nvSpPr>
        <p:spPr>
          <a:xfrm>
            <a:off x="8431530" y="4755475"/>
            <a:ext cx="95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  <a:p>
            <a:r>
              <a:rPr lang="en-IN" dirty="0"/>
              <a:t>[13]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7472A-604C-AD65-6E6D-3B20251FA3C5}"/>
              </a:ext>
            </a:extLst>
          </p:cNvPr>
          <p:cNvCxnSpPr>
            <a:stCxn id="4" idx="2"/>
          </p:cNvCxnSpPr>
          <p:nvPr/>
        </p:nvCxnSpPr>
        <p:spPr>
          <a:xfrm>
            <a:off x="1950720" y="3759200"/>
            <a:ext cx="0" cy="10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1F7318-DCDA-C6FF-6D28-F09CBC93F2E7}"/>
              </a:ext>
            </a:extLst>
          </p:cNvPr>
          <p:cNvCxnSpPr/>
          <p:nvPr/>
        </p:nvCxnSpPr>
        <p:spPr>
          <a:xfrm>
            <a:off x="4094480" y="3783627"/>
            <a:ext cx="0" cy="10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97BC8B-E18B-F9D4-BD3A-786CC5066CFB}"/>
              </a:ext>
            </a:extLst>
          </p:cNvPr>
          <p:cNvCxnSpPr/>
          <p:nvPr/>
        </p:nvCxnSpPr>
        <p:spPr>
          <a:xfrm>
            <a:off x="6380480" y="3731260"/>
            <a:ext cx="0" cy="10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EE9558-8CAE-FA0C-AD66-2B7EE05AD2F5}"/>
              </a:ext>
            </a:extLst>
          </p:cNvPr>
          <p:cNvCxnSpPr/>
          <p:nvPr/>
        </p:nvCxnSpPr>
        <p:spPr>
          <a:xfrm>
            <a:off x="8666480" y="3639641"/>
            <a:ext cx="0" cy="10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CC9368E-50C0-B8F3-660D-CD559DDDD02B}"/>
              </a:ext>
            </a:extLst>
          </p:cNvPr>
          <p:cNvSpPr/>
          <p:nvPr/>
        </p:nvSpPr>
        <p:spPr>
          <a:xfrm>
            <a:off x="1706880" y="5375234"/>
            <a:ext cx="7193280" cy="535941"/>
          </a:xfrm>
          <a:custGeom>
            <a:avLst/>
            <a:gdLst>
              <a:gd name="connsiteX0" fmla="*/ 0 w 6187453"/>
              <a:gd name="connsiteY0" fmla="*/ 487680 h 955404"/>
              <a:gd name="connsiteX1" fmla="*/ 690880 w 6187453"/>
              <a:gd name="connsiteY1" fmla="*/ 640080 h 955404"/>
              <a:gd name="connsiteX2" fmla="*/ 1534160 w 6187453"/>
              <a:gd name="connsiteY2" fmla="*/ 599440 h 955404"/>
              <a:gd name="connsiteX3" fmla="*/ 1950720 w 6187453"/>
              <a:gd name="connsiteY3" fmla="*/ 589280 h 955404"/>
              <a:gd name="connsiteX4" fmla="*/ 2357120 w 6187453"/>
              <a:gd name="connsiteY4" fmla="*/ 640080 h 955404"/>
              <a:gd name="connsiteX5" fmla="*/ 3068320 w 6187453"/>
              <a:gd name="connsiteY5" fmla="*/ 721360 h 955404"/>
              <a:gd name="connsiteX6" fmla="*/ 3241040 w 6187453"/>
              <a:gd name="connsiteY6" fmla="*/ 762000 h 955404"/>
              <a:gd name="connsiteX7" fmla="*/ 3596640 w 6187453"/>
              <a:gd name="connsiteY7" fmla="*/ 853440 h 955404"/>
              <a:gd name="connsiteX8" fmla="*/ 3637280 w 6187453"/>
              <a:gd name="connsiteY8" fmla="*/ 873760 h 955404"/>
              <a:gd name="connsiteX9" fmla="*/ 3667760 w 6187453"/>
              <a:gd name="connsiteY9" fmla="*/ 904240 h 955404"/>
              <a:gd name="connsiteX10" fmla="*/ 3657600 w 6187453"/>
              <a:gd name="connsiteY10" fmla="*/ 944880 h 955404"/>
              <a:gd name="connsiteX11" fmla="*/ 3566160 w 6187453"/>
              <a:gd name="connsiteY11" fmla="*/ 944880 h 955404"/>
              <a:gd name="connsiteX12" fmla="*/ 3586480 w 6187453"/>
              <a:gd name="connsiteY12" fmla="*/ 904240 h 955404"/>
              <a:gd name="connsiteX13" fmla="*/ 3820160 w 6187453"/>
              <a:gd name="connsiteY13" fmla="*/ 833120 h 955404"/>
              <a:gd name="connsiteX14" fmla="*/ 3911600 w 6187453"/>
              <a:gd name="connsiteY14" fmla="*/ 812800 h 955404"/>
              <a:gd name="connsiteX15" fmla="*/ 4023360 w 6187453"/>
              <a:gd name="connsiteY15" fmla="*/ 792480 h 955404"/>
              <a:gd name="connsiteX16" fmla="*/ 4124960 w 6187453"/>
              <a:gd name="connsiteY16" fmla="*/ 762000 h 955404"/>
              <a:gd name="connsiteX17" fmla="*/ 4541520 w 6187453"/>
              <a:gd name="connsiteY17" fmla="*/ 680720 h 955404"/>
              <a:gd name="connsiteX18" fmla="*/ 4785360 w 6187453"/>
              <a:gd name="connsiteY18" fmla="*/ 609600 h 955404"/>
              <a:gd name="connsiteX19" fmla="*/ 4876800 w 6187453"/>
              <a:gd name="connsiteY19" fmla="*/ 579120 h 955404"/>
              <a:gd name="connsiteX20" fmla="*/ 4978400 w 6187453"/>
              <a:gd name="connsiteY20" fmla="*/ 558800 h 955404"/>
              <a:gd name="connsiteX21" fmla="*/ 5049520 w 6187453"/>
              <a:gd name="connsiteY21" fmla="*/ 538480 h 955404"/>
              <a:gd name="connsiteX22" fmla="*/ 5100320 w 6187453"/>
              <a:gd name="connsiteY22" fmla="*/ 528320 h 955404"/>
              <a:gd name="connsiteX23" fmla="*/ 5151120 w 6187453"/>
              <a:gd name="connsiteY23" fmla="*/ 508000 h 955404"/>
              <a:gd name="connsiteX24" fmla="*/ 5262880 w 6187453"/>
              <a:gd name="connsiteY24" fmla="*/ 477520 h 955404"/>
              <a:gd name="connsiteX25" fmla="*/ 5384800 w 6187453"/>
              <a:gd name="connsiteY25" fmla="*/ 447040 h 955404"/>
              <a:gd name="connsiteX26" fmla="*/ 5486400 w 6187453"/>
              <a:gd name="connsiteY26" fmla="*/ 416560 h 955404"/>
              <a:gd name="connsiteX27" fmla="*/ 5618480 w 6187453"/>
              <a:gd name="connsiteY27" fmla="*/ 386080 h 955404"/>
              <a:gd name="connsiteX28" fmla="*/ 5689600 w 6187453"/>
              <a:gd name="connsiteY28" fmla="*/ 345440 h 955404"/>
              <a:gd name="connsiteX29" fmla="*/ 5760720 w 6187453"/>
              <a:gd name="connsiteY29" fmla="*/ 325120 h 955404"/>
              <a:gd name="connsiteX30" fmla="*/ 5831840 w 6187453"/>
              <a:gd name="connsiteY30" fmla="*/ 294640 h 955404"/>
              <a:gd name="connsiteX31" fmla="*/ 5953760 w 6187453"/>
              <a:gd name="connsiteY31" fmla="*/ 233680 h 955404"/>
              <a:gd name="connsiteX32" fmla="*/ 6045200 w 6187453"/>
              <a:gd name="connsiteY32" fmla="*/ 203200 h 955404"/>
              <a:gd name="connsiteX33" fmla="*/ 6075680 w 6187453"/>
              <a:gd name="connsiteY33" fmla="*/ 172720 h 955404"/>
              <a:gd name="connsiteX34" fmla="*/ 6116320 w 6187453"/>
              <a:gd name="connsiteY34" fmla="*/ 142240 h 955404"/>
              <a:gd name="connsiteX35" fmla="*/ 6177280 w 6187453"/>
              <a:gd name="connsiteY35" fmla="*/ 50800 h 955404"/>
              <a:gd name="connsiteX36" fmla="*/ 6187440 w 6187453"/>
              <a:gd name="connsiteY36" fmla="*/ 0 h 9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187453" h="955404">
                <a:moveTo>
                  <a:pt x="0" y="487680"/>
                </a:moveTo>
                <a:cubicBezTo>
                  <a:pt x="235088" y="575838"/>
                  <a:pt x="340956" y="620504"/>
                  <a:pt x="690880" y="640080"/>
                </a:cubicBezTo>
                <a:lnTo>
                  <a:pt x="1534160" y="599440"/>
                </a:lnTo>
                <a:cubicBezTo>
                  <a:pt x="1672942" y="593844"/>
                  <a:pt x="1811867" y="592667"/>
                  <a:pt x="1950720" y="589280"/>
                </a:cubicBezTo>
                <a:lnTo>
                  <a:pt x="2357120" y="640080"/>
                </a:lnTo>
                <a:cubicBezTo>
                  <a:pt x="2526947" y="659675"/>
                  <a:pt x="2888984" y="692081"/>
                  <a:pt x="3068320" y="721360"/>
                </a:cubicBezTo>
                <a:cubicBezTo>
                  <a:pt x="3126693" y="730890"/>
                  <a:pt x="3183109" y="750073"/>
                  <a:pt x="3241040" y="762000"/>
                </a:cubicBezTo>
                <a:cubicBezTo>
                  <a:pt x="3377758" y="790148"/>
                  <a:pt x="3467419" y="788830"/>
                  <a:pt x="3596640" y="853440"/>
                </a:cubicBezTo>
                <a:cubicBezTo>
                  <a:pt x="3610187" y="860213"/>
                  <a:pt x="3624955" y="864957"/>
                  <a:pt x="3637280" y="873760"/>
                </a:cubicBezTo>
                <a:cubicBezTo>
                  <a:pt x="3648972" y="882111"/>
                  <a:pt x="3657600" y="894080"/>
                  <a:pt x="3667760" y="904240"/>
                </a:cubicBezTo>
                <a:cubicBezTo>
                  <a:pt x="3664373" y="917787"/>
                  <a:pt x="3667474" y="935006"/>
                  <a:pt x="3657600" y="944880"/>
                </a:cubicBezTo>
                <a:cubicBezTo>
                  <a:pt x="3636078" y="966402"/>
                  <a:pt x="3586291" y="948906"/>
                  <a:pt x="3566160" y="944880"/>
                </a:cubicBezTo>
                <a:cubicBezTo>
                  <a:pt x="3572933" y="931333"/>
                  <a:pt x="3574653" y="913701"/>
                  <a:pt x="3586480" y="904240"/>
                </a:cubicBezTo>
                <a:cubicBezTo>
                  <a:pt x="3651929" y="851880"/>
                  <a:pt x="3744379" y="849960"/>
                  <a:pt x="3820160" y="833120"/>
                </a:cubicBezTo>
                <a:cubicBezTo>
                  <a:pt x="3850640" y="826347"/>
                  <a:pt x="3880983" y="818923"/>
                  <a:pt x="3911600" y="812800"/>
                </a:cubicBezTo>
                <a:cubicBezTo>
                  <a:pt x="3948729" y="805374"/>
                  <a:pt x="3986526" y="801250"/>
                  <a:pt x="4023360" y="792480"/>
                </a:cubicBezTo>
                <a:cubicBezTo>
                  <a:pt x="4057756" y="784290"/>
                  <a:pt x="4090658" y="770576"/>
                  <a:pt x="4124960" y="762000"/>
                </a:cubicBezTo>
                <a:cubicBezTo>
                  <a:pt x="4387283" y="696419"/>
                  <a:pt x="4328908" y="709068"/>
                  <a:pt x="4541520" y="680720"/>
                </a:cubicBezTo>
                <a:cubicBezTo>
                  <a:pt x="4764863" y="599504"/>
                  <a:pt x="4535868" y="677643"/>
                  <a:pt x="4785360" y="609600"/>
                </a:cubicBezTo>
                <a:cubicBezTo>
                  <a:pt x="4816357" y="601146"/>
                  <a:pt x="4845729" y="587297"/>
                  <a:pt x="4876800" y="579120"/>
                </a:cubicBezTo>
                <a:cubicBezTo>
                  <a:pt x="4910200" y="570330"/>
                  <a:pt x="4944781" y="566710"/>
                  <a:pt x="4978400" y="558800"/>
                </a:cubicBezTo>
                <a:cubicBezTo>
                  <a:pt x="5002400" y="553153"/>
                  <a:pt x="5025601" y="544460"/>
                  <a:pt x="5049520" y="538480"/>
                </a:cubicBezTo>
                <a:cubicBezTo>
                  <a:pt x="5066273" y="534292"/>
                  <a:pt x="5083780" y="533282"/>
                  <a:pt x="5100320" y="528320"/>
                </a:cubicBezTo>
                <a:cubicBezTo>
                  <a:pt x="5117789" y="523079"/>
                  <a:pt x="5133818" y="513767"/>
                  <a:pt x="5151120" y="508000"/>
                </a:cubicBezTo>
                <a:cubicBezTo>
                  <a:pt x="5236613" y="479502"/>
                  <a:pt x="5197784" y="496119"/>
                  <a:pt x="5262880" y="477520"/>
                </a:cubicBezTo>
                <a:cubicBezTo>
                  <a:pt x="5368057" y="447469"/>
                  <a:pt x="5151488" y="498887"/>
                  <a:pt x="5384800" y="447040"/>
                </a:cubicBezTo>
                <a:cubicBezTo>
                  <a:pt x="5457152" y="410864"/>
                  <a:pt x="5392429" y="438246"/>
                  <a:pt x="5486400" y="416560"/>
                </a:cubicBezTo>
                <a:cubicBezTo>
                  <a:pt x="5655266" y="377591"/>
                  <a:pt x="5468080" y="411147"/>
                  <a:pt x="5618480" y="386080"/>
                </a:cubicBezTo>
                <a:cubicBezTo>
                  <a:pt x="5642187" y="372533"/>
                  <a:pt x="5664503" y="356196"/>
                  <a:pt x="5689600" y="345440"/>
                </a:cubicBezTo>
                <a:cubicBezTo>
                  <a:pt x="5712262" y="335728"/>
                  <a:pt x="5737501" y="333412"/>
                  <a:pt x="5760720" y="325120"/>
                </a:cubicBezTo>
                <a:cubicBezTo>
                  <a:pt x="5785009" y="316445"/>
                  <a:pt x="5808531" y="305681"/>
                  <a:pt x="5831840" y="294640"/>
                </a:cubicBezTo>
                <a:cubicBezTo>
                  <a:pt x="5872903" y="275189"/>
                  <a:pt x="5910655" y="248048"/>
                  <a:pt x="5953760" y="233680"/>
                </a:cubicBezTo>
                <a:lnTo>
                  <a:pt x="6045200" y="203200"/>
                </a:lnTo>
                <a:cubicBezTo>
                  <a:pt x="6055360" y="193040"/>
                  <a:pt x="6064771" y="182071"/>
                  <a:pt x="6075680" y="172720"/>
                </a:cubicBezTo>
                <a:cubicBezTo>
                  <a:pt x="6088537" y="161700"/>
                  <a:pt x="6104346" y="154214"/>
                  <a:pt x="6116320" y="142240"/>
                </a:cubicBezTo>
                <a:cubicBezTo>
                  <a:pt x="6137484" y="121076"/>
                  <a:pt x="6162769" y="74984"/>
                  <a:pt x="6177280" y="50800"/>
                </a:cubicBezTo>
                <a:cubicBezTo>
                  <a:pt x="6188261" y="6874"/>
                  <a:pt x="6187440" y="24124"/>
                  <a:pt x="6187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143702-E190-1511-6F13-6E71CCD308CF}"/>
              </a:ext>
            </a:extLst>
          </p:cNvPr>
          <p:cNvSpPr/>
          <p:nvPr/>
        </p:nvSpPr>
        <p:spPr>
          <a:xfrm>
            <a:off x="5021580" y="6056868"/>
            <a:ext cx="2052320" cy="794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 </a:t>
            </a:r>
          </a:p>
        </p:txBody>
      </p:sp>
    </p:spTree>
    <p:extLst>
      <p:ext uri="{BB962C8B-B14F-4D97-AF65-F5344CB8AC3E}">
        <p14:creationId xmlns:p14="http://schemas.microsoft.com/office/powerpoint/2010/main" val="225031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5C70-4521-837D-43AA-12E7F4F4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Disadvantages of boosting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B62D-A158-407B-8EED-AAC4FA3F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96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Comic Sans MS" panose="030F0702030302020204" pitchFamily="66" charset="0"/>
              </a:rPr>
              <a:t>Advantages:</a:t>
            </a:r>
          </a:p>
          <a:p>
            <a:r>
              <a:rPr lang="en-IN" sz="1800" dirty="0">
                <a:latin typeface="Comic Sans MS" panose="030F0702030302020204" pitchFamily="66" charset="0"/>
              </a:rPr>
              <a:t>Prediction </a:t>
            </a:r>
            <a:r>
              <a:rPr lang="en-IN" sz="1800" b="0" i="0" dirty="0">
                <a:effectLst/>
                <a:latin typeface="Comic Sans MS" panose="030F0702030302020204" pitchFamily="66" charset="0"/>
              </a:rPr>
              <a:t>capability</a:t>
            </a:r>
            <a:r>
              <a:rPr lang="en-IN" sz="1800" dirty="0">
                <a:latin typeface="Comic Sans MS" panose="030F0702030302020204" pitchFamily="66" charset="0"/>
              </a:rPr>
              <a:t> is efficient than bagging</a:t>
            </a:r>
          </a:p>
          <a:p>
            <a:r>
              <a:rPr lang="en-IN" sz="1800" dirty="0">
                <a:latin typeface="Comic Sans MS" panose="030F0702030302020204" pitchFamily="66" charset="0"/>
              </a:rPr>
              <a:t>No parameters to tune</a:t>
            </a:r>
          </a:p>
          <a:p>
            <a:r>
              <a:rPr lang="en-IN" sz="1800" dirty="0">
                <a:latin typeface="Comic Sans MS" panose="030F0702030302020204" pitchFamily="66" charset="0"/>
              </a:rPr>
              <a:t>No need of prior knowledge of weak learners' model</a:t>
            </a:r>
          </a:p>
          <a:p>
            <a:r>
              <a:rPr lang="en-IN" sz="1800" b="1" dirty="0">
                <a:latin typeface="Comic Sans MS" panose="030F0702030302020204" pitchFamily="66" charset="0"/>
              </a:rPr>
              <a:t>Disadvantages:</a:t>
            </a:r>
          </a:p>
          <a:p>
            <a:r>
              <a:rPr lang="en-IN" sz="1800" dirty="0">
                <a:latin typeface="Comic Sans MS" panose="030F0702030302020204" pitchFamily="66" charset="0"/>
              </a:rPr>
              <a:t>Time complexity</a:t>
            </a: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Hard to implement in real time platform</a:t>
            </a:r>
            <a:endParaRPr lang="en-IN" sz="1800" b="0" i="0" dirty="0">
              <a:solidFill>
                <a:srgbClr val="222222"/>
              </a:solidFill>
              <a:effectLst/>
              <a:latin typeface="Comic Sans MS" panose="030F0702030302020204" pitchFamily="66" charset="0"/>
            </a:endParaRPr>
          </a:p>
          <a:p>
            <a:r>
              <a:rPr lang="en-IN" sz="1800" dirty="0">
                <a:solidFill>
                  <a:srgbClr val="222222"/>
                </a:solidFill>
                <a:latin typeface="Comic Sans MS" panose="030F0702030302020204" pitchFamily="66" charset="0"/>
              </a:rPr>
              <a:t>Computationally expensive</a:t>
            </a:r>
            <a:endParaRPr lang="en-IN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0702F-4866-3205-B390-A59E1ABB3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83"/>
          <a:stretch/>
        </p:blipFill>
        <p:spPr>
          <a:xfrm>
            <a:off x="6837680" y="1825625"/>
            <a:ext cx="4836160" cy="47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CC5F-E313-EEEA-4A7F-8B0DE88D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Ensemble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DB08-77E2-4D6F-EACA-3A3349B3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566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We can use ensemble methods to combine different models in two ways:  either using a single base learning algorithm that remains the same across all models (a </a:t>
            </a:r>
            <a:r>
              <a:rPr lang="en-US" sz="16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homogeneous ensemble model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) or using multiple base learning algorithms that differ for each model (a </a:t>
            </a:r>
            <a:r>
              <a:rPr lang="en-US" sz="16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heterogeneous ensemble model</a:t>
            </a:r>
            <a:r>
              <a:rPr 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mic Sans MS" panose="030F0702030302020204" pitchFamily="66" charset="0"/>
              </a:rPr>
              <a:t>).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38337-39DA-6D1D-C093-BB88ED61A51F}"/>
              </a:ext>
            </a:extLst>
          </p:cNvPr>
          <p:cNvSpPr/>
          <p:nvPr/>
        </p:nvSpPr>
        <p:spPr>
          <a:xfrm>
            <a:off x="2651760" y="4546283"/>
            <a:ext cx="239776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ENSEMBLE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45D56-7EC7-86BF-18D5-4A6D9BD32526}"/>
              </a:ext>
            </a:extLst>
          </p:cNvPr>
          <p:cNvSpPr/>
          <p:nvPr/>
        </p:nvSpPr>
        <p:spPr>
          <a:xfrm>
            <a:off x="5880100" y="3429000"/>
            <a:ext cx="239776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Bagging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943A6-2566-FB6B-1B65-7CFCFAE55E0E}"/>
              </a:ext>
            </a:extLst>
          </p:cNvPr>
          <p:cNvSpPr/>
          <p:nvPr/>
        </p:nvSpPr>
        <p:spPr>
          <a:xfrm>
            <a:off x="5963920" y="5633403"/>
            <a:ext cx="2397760" cy="10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Boosting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2C63B1-53B6-981A-7475-7D537828F430}"/>
              </a:ext>
            </a:extLst>
          </p:cNvPr>
          <p:cNvCxnSpPr/>
          <p:nvPr/>
        </p:nvCxnSpPr>
        <p:spPr>
          <a:xfrm flipV="1">
            <a:off x="5049520" y="4114800"/>
            <a:ext cx="83058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FBB1D7-3AE0-58D4-4747-530D59889B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66665" y="5498466"/>
            <a:ext cx="897255" cy="67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7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A82-8A3F-F28B-038D-0FD84CB7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8" y="159288"/>
            <a:ext cx="10515600" cy="1325563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E1C7-3C34-2BAC-84C7-9F75FD97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9841302" cy="4692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Comic Sans MS" panose="030F0702030302020204" pitchFamily="66" charset="0"/>
              </a:rPr>
              <a:t>In Bagging technique , we create the models parallelly.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161616"/>
                </a:solidFill>
                <a:effectLst/>
                <a:latin typeface="Comic Sans MS" panose="030F0702030302020204" pitchFamily="66" charset="0"/>
              </a:rPr>
              <a:t>Bagging, also known as bootstrap aggregation</a:t>
            </a:r>
            <a:r>
              <a:rPr lang="en-US" sz="1600" dirty="0">
                <a:solidFill>
                  <a:srgbClr val="161616"/>
                </a:solidFill>
                <a:latin typeface="Comic Sans MS" panose="030F0702030302020204" pitchFamily="66" charset="0"/>
              </a:rPr>
              <a:t>.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mic Sans MS" panose="030F0702030302020204" pitchFamily="66" charset="0"/>
              </a:rPr>
              <a:t> It is commonly used to reduce variance. In bagging, a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random sample of data in a training set is selected with replacement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mic Sans MS" panose="030F0702030302020204" pitchFamily="66" charset="0"/>
              </a:rPr>
              <a:t>. After several data samples are generated, these weak models are then trained independently, and depending on the type of task—regression or classification and</a:t>
            </a:r>
            <a:r>
              <a:rPr lang="en-US" sz="1600" dirty="0">
                <a:solidFill>
                  <a:srgbClr val="161616"/>
                </a:solidFill>
                <a:latin typeface="Comic Sans MS" panose="030F0702030302020204" pitchFamily="66" charset="0"/>
              </a:rPr>
              <a:t> gives the output as average or majority respectively. </a:t>
            </a:r>
            <a:endParaRPr lang="en-IN" sz="16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Comic Sans MS" panose="030F0702030302020204" pitchFamily="66" charset="0"/>
              </a:rPr>
              <a:t>In this, we can create the custom ensemble techniques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Comic Sans MS" panose="030F0702030302020204" pitchFamily="66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ED695-897E-5E1D-8B32-B730041DE1DE}"/>
              </a:ext>
            </a:extLst>
          </p:cNvPr>
          <p:cNvSpPr/>
          <p:nvPr/>
        </p:nvSpPr>
        <p:spPr>
          <a:xfrm>
            <a:off x="2046914" y="5167423"/>
            <a:ext cx="2818701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 of Bagging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9D6AD-38BF-4696-BBD7-792C0B5507B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65615" y="5507177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305B9A-7289-16B5-D126-7520F167353A}"/>
              </a:ext>
            </a:extLst>
          </p:cNvPr>
          <p:cNvCxnSpPr/>
          <p:nvPr/>
        </p:nvCxnSpPr>
        <p:spPr>
          <a:xfrm flipV="1">
            <a:off x="5780014" y="4832059"/>
            <a:ext cx="897622" cy="675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507D7B-D210-BABC-76ED-EC15A480A1A7}"/>
              </a:ext>
            </a:extLst>
          </p:cNvPr>
          <p:cNvCxnSpPr>
            <a:cxnSpLocks/>
          </p:cNvCxnSpPr>
          <p:nvPr/>
        </p:nvCxnSpPr>
        <p:spPr>
          <a:xfrm>
            <a:off x="5817589" y="5522556"/>
            <a:ext cx="977494" cy="459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E0D010-909A-475D-6694-895B4E6AA279}"/>
              </a:ext>
            </a:extLst>
          </p:cNvPr>
          <p:cNvSpPr/>
          <p:nvPr/>
        </p:nvSpPr>
        <p:spPr>
          <a:xfrm>
            <a:off x="6677636" y="4664279"/>
            <a:ext cx="2004969" cy="503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forest regressor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EEF8C85-7559-40D4-57C6-8F047B513787}"/>
              </a:ext>
            </a:extLst>
          </p:cNvPr>
          <p:cNvSpPr/>
          <p:nvPr/>
        </p:nvSpPr>
        <p:spPr>
          <a:xfrm>
            <a:off x="6795083" y="5754848"/>
            <a:ext cx="1887522" cy="587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forest classifier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106EBC7C-6857-4167-F182-6A04835534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3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D138-4ABC-BD22-0E6C-67E437AE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68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BAGGING</a:t>
            </a:r>
            <a:r>
              <a:rPr lang="en-IN" sz="3100" b="1" dirty="0">
                <a:solidFill>
                  <a:srgbClr val="002060"/>
                </a:solidFill>
                <a:latin typeface="Bodoni MT" panose="02070603080606020203" pitchFamily="18" charset="0"/>
              </a:rPr>
              <a:t>(parallel models)</a:t>
            </a:r>
            <a:endParaRPr lang="en-IN" sz="6600" b="1" dirty="0">
              <a:solidFill>
                <a:srgbClr val="002060"/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D8402-1759-E801-3349-1D2D6892D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939035"/>
              </p:ext>
            </p:extLst>
          </p:nvPr>
        </p:nvGraphicFramePr>
        <p:xfrm>
          <a:off x="830510" y="3171039"/>
          <a:ext cx="3582100" cy="294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25">
                  <a:extLst>
                    <a:ext uri="{9D8B030D-6E8A-4147-A177-3AD203B41FA5}">
                      <a16:colId xmlns:a16="http://schemas.microsoft.com/office/drawing/2014/main" val="2084366192"/>
                    </a:ext>
                  </a:extLst>
                </a:gridCol>
                <a:gridCol w="895525">
                  <a:extLst>
                    <a:ext uri="{9D8B030D-6E8A-4147-A177-3AD203B41FA5}">
                      <a16:colId xmlns:a16="http://schemas.microsoft.com/office/drawing/2014/main" val="3784587720"/>
                    </a:ext>
                  </a:extLst>
                </a:gridCol>
                <a:gridCol w="895525">
                  <a:extLst>
                    <a:ext uri="{9D8B030D-6E8A-4147-A177-3AD203B41FA5}">
                      <a16:colId xmlns:a16="http://schemas.microsoft.com/office/drawing/2014/main" val="700724395"/>
                    </a:ext>
                  </a:extLst>
                </a:gridCol>
                <a:gridCol w="895525">
                  <a:extLst>
                    <a:ext uri="{9D8B030D-6E8A-4147-A177-3AD203B41FA5}">
                      <a16:colId xmlns:a16="http://schemas.microsoft.com/office/drawing/2014/main" val="2969875262"/>
                    </a:ext>
                  </a:extLst>
                </a:gridCol>
              </a:tblGrid>
              <a:tr h="73192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67029"/>
                  </a:ext>
                </a:extLst>
              </a:tr>
              <a:tr h="73827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68020"/>
                  </a:ext>
                </a:extLst>
              </a:tr>
              <a:tr h="73827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01380"/>
                  </a:ext>
                </a:extLst>
              </a:tr>
              <a:tr h="73827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96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88C1F3-7480-4183-FD7A-6F4618A64040}"/>
              </a:ext>
            </a:extLst>
          </p:cNvPr>
          <p:cNvSpPr txBox="1"/>
          <p:nvPr/>
        </p:nvSpPr>
        <p:spPr>
          <a:xfrm>
            <a:off x="1879134" y="2676089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C89EF-345D-F74F-80D3-CD53CB60685A}"/>
              </a:ext>
            </a:extLst>
          </p:cNvPr>
          <p:cNvCxnSpPr>
            <a:cxnSpLocks/>
          </p:cNvCxnSpPr>
          <p:nvPr/>
        </p:nvCxnSpPr>
        <p:spPr>
          <a:xfrm flipV="1">
            <a:off x="4370662" y="2462204"/>
            <a:ext cx="3219975" cy="141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9E6485-CF43-AD67-A1C0-8A0D6AD84076}"/>
              </a:ext>
            </a:extLst>
          </p:cNvPr>
          <p:cNvCxnSpPr>
            <a:cxnSpLocks/>
          </p:cNvCxnSpPr>
          <p:nvPr/>
        </p:nvCxnSpPr>
        <p:spPr>
          <a:xfrm flipV="1">
            <a:off x="4412608" y="3913355"/>
            <a:ext cx="3590489" cy="19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20B59C-5AFD-B0C0-88BC-F322E62B9CD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12610" y="4644411"/>
            <a:ext cx="3716322" cy="64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96756-7987-B4CD-D744-F5E87A3C204E}"/>
              </a:ext>
            </a:extLst>
          </p:cNvPr>
          <p:cNvCxnSpPr>
            <a:cxnSpLocks/>
          </p:cNvCxnSpPr>
          <p:nvPr/>
        </p:nvCxnSpPr>
        <p:spPr>
          <a:xfrm>
            <a:off x="4412608" y="5285064"/>
            <a:ext cx="3716324" cy="9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90B89FC-EFCA-0BD3-26C7-A0DAB339B818}"/>
              </a:ext>
            </a:extLst>
          </p:cNvPr>
          <p:cNvSpPr/>
          <p:nvPr/>
        </p:nvSpPr>
        <p:spPr>
          <a:xfrm>
            <a:off x="7653559" y="2052323"/>
            <a:ext cx="2128004" cy="735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M1[Logistic regression]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624403-81C8-0EFC-E1DF-B60AA651063E}"/>
              </a:ext>
            </a:extLst>
          </p:cNvPr>
          <p:cNvSpPr/>
          <p:nvPr/>
        </p:nvSpPr>
        <p:spPr>
          <a:xfrm>
            <a:off x="7987016" y="3443379"/>
            <a:ext cx="2128004" cy="735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M2[decision Tree]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1B5ED7B-A38B-6BC8-9883-A7C4BEC131C3}"/>
              </a:ext>
            </a:extLst>
          </p:cNvPr>
          <p:cNvSpPr/>
          <p:nvPr/>
        </p:nvSpPr>
        <p:spPr>
          <a:xfrm>
            <a:off x="8128932" y="4834435"/>
            <a:ext cx="2128004" cy="735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M3[Naive bayes]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00BE4E-710F-AD16-0F3E-09D0351BC811}"/>
              </a:ext>
            </a:extLst>
          </p:cNvPr>
          <p:cNvSpPr/>
          <p:nvPr/>
        </p:nvSpPr>
        <p:spPr>
          <a:xfrm>
            <a:off x="8128932" y="5884164"/>
            <a:ext cx="2128004" cy="735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M3[</a:t>
            </a:r>
            <a:r>
              <a:rPr lang="en-IN" dirty="0" err="1"/>
              <a:t>knn</a:t>
            </a:r>
            <a:r>
              <a:rPr lang="en-IN" dirty="0"/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347D62-CDFD-6E8C-4F6F-62FBD58B81DA}"/>
              </a:ext>
            </a:extLst>
          </p:cNvPr>
          <p:cNvSpPr txBox="1"/>
          <p:nvPr/>
        </p:nvSpPr>
        <p:spPr>
          <a:xfrm>
            <a:off x="4966282" y="2787574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 sampling(d1)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C29986-F4CD-81DA-392B-945FC95B6CD1}"/>
              </a:ext>
            </a:extLst>
          </p:cNvPr>
          <p:cNvSpPr txBox="1"/>
          <p:nvPr/>
        </p:nvSpPr>
        <p:spPr>
          <a:xfrm>
            <a:off x="5855516" y="3707935"/>
            <a:ext cx="179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 sampling(d2)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BBD89-8887-9ACB-7BA8-6359A8198297}"/>
              </a:ext>
            </a:extLst>
          </p:cNvPr>
          <p:cNvSpPr txBox="1"/>
          <p:nvPr/>
        </p:nvSpPr>
        <p:spPr>
          <a:xfrm>
            <a:off x="5981350" y="4648605"/>
            <a:ext cx="16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 sampling (d3)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F9820-429D-BDF7-A344-DB12608B1439}"/>
              </a:ext>
            </a:extLst>
          </p:cNvPr>
          <p:cNvSpPr txBox="1"/>
          <p:nvPr/>
        </p:nvSpPr>
        <p:spPr>
          <a:xfrm>
            <a:off x="5855516" y="5569685"/>
            <a:ext cx="197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 sampling (d4)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84E93B-BA80-3B27-B072-EFBEA185DC7B}"/>
              </a:ext>
            </a:extLst>
          </p:cNvPr>
          <p:cNvCxnSpPr/>
          <p:nvPr/>
        </p:nvCxnSpPr>
        <p:spPr>
          <a:xfrm>
            <a:off x="679508" y="2676089"/>
            <a:ext cx="403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D38151-58A2-6100-91D6-30982780138A}"/>
              </a:ext>
            </a:extLst>
          </p:cNvPr>
          <p:cNvSpPr txBox="1"/>
          <p:nvPr/>
        </p:nvSpPr>
        <p:spPr>
          <a:xfrm>
            <a:off x="1749104" y="2277538"/>
            <a:ext cx="235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dataset</a:t>
            </a: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CFDB9A3D-03C1-905E-1672-0CF12DECF2C7}"/>
              </a:ext>
            </a:extLst>
          </p:cNvPr>
          <p:cNvSpPr/>
          <p:nvPr/>
        </p:nvSpPr>
        <p:spPr>
          <a:xfrm>
            <a:off x="10061886" y="567090"/>
            <a:ext cx="1895912" cy="128083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D&gt;&gt;d1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E8170-2C5D-FDAE-0949-A49F686A2FFE}"/>
              </a:ext>
            </a:extLst>
          </p:cNvPr>
          <p:cNvSpPr txBox="1"/>
          <p:nvPr/>
        </p:nvSpPr>
        <p:spPr>
          <a:xfrm>
            <a:off x="10429336" y="2277538"/>
            <a:ext cx="7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5374D-5503-4C79-F652-7A3A2BDC3244}"/>
              </a:ext>
            </a:extLst>
          </p:cNvPr>
          <p:cNvSpPr txBox="1"/>
          <p:nvPr/>
        </p:nvSpPr>
        <p:spPr>
          <a:xfrm>
            <a:off x="10448477" y="3544023"/>
            <a:ext cx="7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8A827F-AA30-B11A-8532-1AD0B584C5A8}"/>
              </a:ext>
            </a:extLst>
          </p:cNvPr>
          <p:cNvSpPr txBox="1"/>
          <p:nvPr/>
        </p:nvSpPr>
        <p:spPr>
          <a:xfrm>
            <a:off x="10381582" y="4941417"/>
            <a:ext cx="7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171E1-A19E-6FE7-6A16-12C3B4C4ABA0}"/>
              </a:ext>
            </a:extLst>
          </p:cNvPr>
          <p:cNvSpPr txBox="1"/>
          <p:nvPr/>
        </p:nvSpPr>
        <p:spPr>
          <a:xfrm>
            <a:off x="10448477" y="6023236"/>
            <a:ext cx="7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3F2F6-70D5-9117-DBD7-FDDA23E79F59}"/>
              </a:ext>
            </a:extLst>
          </p:cNvPr>
          <p:cNvSpPr txBox="1"/>
          <p:nvPr/>
        </p:nvSpPr>
        <p:spPr>
          <a:xfrm>
            <a:off x="10381582" y="1935633"/>
            <a:ext cx="9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6DF056-A765-D494-D54C-B023D92A30D2}"/>
              </a:ext>
            </a:extLst>
          </p:cNvPr>
          <p:cNvCxnSpPr/>
          <p:nvPr/>
        </p:nvCxnSpPr>
        <p:spPr>
          <a:xfrm flipV="1">
            <a:off x="1138687" y="1768415"/>
            <a:ext cx="8833449" cy="7951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E846D7-4D02-9687-8CC2-9E582E9B6C57}"/>
              </a:ext>
            </a:extLst>
          </p:cNvPr>
          <p:cNvSpPr txBox="1"/>
          <p:nvPr/>
        </p:nvSpPr>
        <p:spPr>
          <a:xfrm>
            <a:off x="4966282" y="1438677"/>
            <a:ext cx="12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Test data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52F0863-514F-0821-D350-FDF4D7FDDFBA}"/>
              </a:ext>
            </a:extLst>
          </p:cNvPr>
          <p:cNvSpPr/>
          <p:nvPr/>
        </p:nvSpPr>
        <p:spPr>
          <a:xfrm>
            <a:off x="10813409" y="2462204"/>
            <a:ext cx="461167" cy="3789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CDBD8C-ACE5-AFA4-97CC-AC78B2A26C34}"/>
              </a:ext>
            </a:extLst>
          </p:cNvPr>
          <p:cNvSpPr/>
          <p:nvPr/>
        </p:nvSpPr>
        <p:spPr>
          <a:xfrm>
            <a:off x="11274576" y="4178629"/>
            <a:ext cx="972218" cy="46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majority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85855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1BAF-136C-3939-2AD3-7340C6A1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14A6-0E66-6168-4786-43A3CE66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22" y="1321295"/>
            <a:ext cx="11054155" cy="4840323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What is the use of random forest?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C74B24-696B-55BB-D185-B9BF51ED2D23}"/>
              </a:ext>
            </a:extLst>
          </p:cNvPr>
          <p:cNvSpPr/>
          <p:nvPr/>
        </p:nvSpPr>
        <p:spPr>
          <a:xfrm>
            <a:off x="5847127" y="2273417"/>
            <a:ext cx="679508" cy="60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5D79C5-27DB-CDF1-7F6E-3E2CCA58A6E1}"/>
              </a:ext>
            </a:extLst>
          </p:cNvPr>
          <p:cNvSpPr/>
          <p:nvPr/>
        </p:nvSpPr>
        <p:spPr>
          <a:xfrm>
            <a:off x="4966283" y="3535654"/>
            <a:ext cx="637563" cy="61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0DB2F-8434-B02A-6B6C-CDF9141C10BF}"/>
              </a:ext>
            </a:extLst>
          </p:cNvPr>
          <p:cNvSpPr/>
          <p:nvPr/>
        </p:nvSpPr>
        <p:spPr>
          <a:xfrm>
            <a:off x="6856604" y="3535654"/>
            <a:ext cx="637563" cy="66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886CD0-F07D-39D4-21C4-0053E2AB4265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5285065" y="2788969"/>
            <a:ext cx="661574" cy="746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79226E-9AFF-89B9-E11D-E718B26E56C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92411" y="2828897"/>
            <a:ext cx="557562" cy="803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8140282-6FE4-F324-ED3C-72D50F65980F}"/>
              </a:ext>
            </a:extLst>
          </p:cNvPr>
          <p:cNvSpPr/>
          <p:nvPr/>
        </p:nvSpPr>
        <p:spPr>
          <a:xfrm>
            <a:off x="6177096" y="4905141"/>
            <a:ext cx="679508" cy="60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CECF5-1675-DCCE-0E0C-09B3FCC82690}"/>
              </a:ext>
            </a:extLst>
          </p:cNvPr>
          <p:cNvSpPr/>
          <p:nvPr/>
        </p:nvSpPr>
        <p:spPr>
          <a:xfrm>
            <a:off x="8109951" y="4917354"/>
            <a:ext cx="679508" cy="60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4E7CBA-D58D-F93D-4424-650F1978A2E1}"/>
              </a:ext>
            </a:extLst>
          </p:cNvPr>
          <p:cNvSpPr/>
          <p:nvPr/>
        </p:nvSpPr>
        <p:spPr>
          <a:xfrm>
            <a:off x="7044262" y="6207649"/>
            <a:ext cx="679508" cy="60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3E6BBF-03B0-E79A-3658-D87A59A2BDB1}"/>
              </a:ext>
            </a:extLst>
          </p:cNvPr>
          <p:cNvSpPr/>
          <p:nvPr/>
        </p:nvSpPr>
        <p:spPr>
          <a:xfrm>
            <a:off x="9581626" y="6176962"/>
            <a:ext cx="679508" cy="60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14B5F-D05C-8A4B-064F-BBB8F105CFAE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635029" y="4101329"/>
            <a:ext cx="314944" cy="81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BCB82-9574-5D98-D5FF-CF0C43536215}"/>
              </a:ext>
            </a:extLst>
          </p:cNvPr>
          <p:cNvCxnSpPr/>
          <p:nvPr/>
        </p:nvCxnSpPr>
        <p:spPr>
          <a:xfrm flipH="1">
            <a:off x="7496144" y="5430277"/>
            <a:ext cx="661574" cy="746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86BB0-0DC0-1D50-9D7C-F4A78127DBCE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400798" y="4101329"/>
            <a:ext cx="814253" cy="880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7B0EFE-FC6D-63A3-CC20-4737C6A66385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8689947" y="5432906"/>
            <a:ext cx="991191" cy="83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61F825-68B7-EC33-B03A-930F145CD41F}"/>
              </a:ext>
            </a:extLst>
          </p:cNvPr>
          <p:cNvCxnSpPr>
            <a:cxnSpLocks/>
          </p:cNvCxnSpPr>
          <p:nvPr/>
        </p:nvCxnSpPr>
        <p:spPr>
          <a:xfrm>
            <a:off x="3129094" y="2575420"/>
            <a:ext cx="0" cy="4049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C9594C-8CDE-199A-323B-AD3703EA7D6A}"/>
              </a:ext>
            </a:extLst>
          </p:cNvPr>
          <p:cNvSpPr txBox="1"/>
          <p:nvPr/>
        </p:nvSpPr>
        <p:spPr>
          <a:xfrm>
            <a:off x="1728132" y="4230977"/>
            <a:ext cx="13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 fitting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78637B8A-98F0-F790-CC5D-036244FF84AA}"/>
              </a:ext>
            </a:extLst>
          </p:cNvPr>
          <p:cNvSpPr/>
          <p:nvPr/>
        </p:nvSpPr>
        <p:spPr>
          <a:xfrm>
            <a:off x="7738538" y="1770077"/>
            <a:ext cx="3217028" cy="176557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DECISION TREE DISADVANTAGE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C8FDE030-84FD-32B5-D8CF-8F77F721894E}"/>
              </a:ext>
            </a:extLst>
          </p:cNvPr>
          <p:cNvSpPr/>
          <p:nvPr/>
        </p:nvSpPr>
        <p:spPr>
          <a:xfrm>
            <a:off x="752626" y="4732094"/>
            <a:ext cx="273229" cy="918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7B0F4DF3-65F3-D50D-212C-89C123B173AC}"/>
              </a:ext>
            </a:extLst>
          </p:cNvPr>
          <p:cNvSpPr/>
          <p:nvPr/>
        </p:nvSpPr>
        <p:spPr>
          <a:xfrm>
            <a:off x="2521431" y="4732094"/>
            <a:ext cx="296425" cy="9605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9117E1-4B77-0D5B-C809-AC3E2021A54B}"/>
              </a:ext>
            </a:extLst>
          </p:cNvPr>
          <p:cNvSpPr txBox="1"/>
          <p:nvPr/>
        </p:nvSpPr>
        <p:spPr>
          <a:xfrm>
            <a:off x="1025872" y="4786360"/>
            <a:ext cx="161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 bias</a:t>
            </a:r>
          </a:p>
          <a:p>
            <a:r>
              <a:rPr lang="en-IN" dirty="0"/>
              <a:t>High variance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A180B0A7-7419-4808-5740-4AE1B8DEB8BE}"/>
              </a:ext>
            </a:extLst>
          </p:cNvPr>
          <p:cNvSpPr/>
          <p:nvPr/>
        </p:nvSpPr>
        <p:spPr>
          <a:xfrm>
            <a:off x="738240" y="6003542"/>
            <a:ext cx="234884" cy="759204"/>
          </a:xfrm>
          <a:prstGeom prst="leftBrace">
            <a:avLst>
              <a:gd name="adj1" fmla="val 8333"/>
              <a:gd name="adj2" fmla="val 53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655F0CED-B2A6-495D-D75C-F2F13CC253EB}"/>
              </a:ext>
            </a:extLst>
          </p:cNvPr>
          <p:cNvSpPr/>
          <p:nvPr/>
        </p:nvSpPr>
        <p:spPr>
          <a:xfrm>
            <a:off x="2582972" y="5959312"/>
            <a:ext cx="234884" cy="794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CFCEA5-AC8A-6F34-48B9-B602306C13A0}"/>
              </a:ext>
            </a:extLst>
          </p:cNvPr>
          <p:cNvSpPr txBox="1"/>
          <p:nvPr/>
        </p:nvSpPr>
        <p:spPr>
          <a:xfrm>
            <a:off x="967751" y="6207649"/>
            <a:ext cx="1448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 bias</a:t>
            </a:r>
          </a:p>
          <a:p>
            <a:r>
              <a:rPr lang="en-IN" dirty="0"/>
              <a:t>Low variance</a:t>
            </a:r>
          </a:p>
          <a:p>
            <a:endParaRPr lang="en-IN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4388C9F-EFDE-E4CA-5D9E-451150B87246}"/>
              </a:ext>
            </a:extLst>
          </p:cNvPr>
          <p:cNvSpPr/>
          <p:nvPr/>
        </p:nvSpPr>
        <p:spPr>
          <a:xfrm>
            <a:off x="194046" y="5301841"/>
            <a:ext cx="644153" cy="1207812"/>
          </a:xfrm>
          <a:custGeom>
            <a:avLst/>
            <a:gdLst>
              <a:gd name="connsiteX0" fmla="*/ 444616 w 578840"/>
              <a:gd name="connsiteY0" fmla="*/ 0 h 746620"/>
              <a:gd name="connsiteX1" fmla="*/ 109056 w 578840"/>
              <a:gd name="connsiteY1" fmla="*/ 243281 h 746620"/>
              <a:gd name="connsiteX2" fmla="*/ 41945 w 578840"/>
              <a:gd name="connsiteY2" fmla="*/ 318782 h 746620"/>
              <a:gd name="connsiteX3" fmla="*/ 0 w 578840"/>
              <a:gd name="connsiteY3" fmla="*/ 444617 h 746620"/>
              <a:gd name="connsiteX4" fmla="*/ 33556 w 578840"/>
              <a:gd name="connsiteY4" fmla="*/ 562063 h 746620"/>
              <a:gd name="connsiteX5" fmla="*/ 67112 w 578840"/>
              <a:gd name="connsiteY5" fmla="*/ 604008 h 746620"/>
              <a:gd name="connsiteX6" fmla="*/ 134223 w 578840"/>
              <a:gd name="connsiteY6" fmla="*/ 671119 h 746620"/>
              <a:gd name="connsiteX7" fmla="*/ 226502 w 578840"/>
              <a:gd name="connsiteY7" fmla="*/ 713064 h 746620"/>
              <a:gd name="connsiteX8" fmla="*/ 453005 w 578840"/>
              <a:gd name="connsiteY8" fmla="*/ 704675 h 746620"/>
              <a:gd name="connsiteX9" fmla="*/ 494950 w 578840"/>
              <a:gd name="connsiteY9" fmla="*/ 687897 h 746620"/>
              <a:gd name="connsiteX10" fmla="*/ 578840 w 578840"/>
              <a:gd name="connsiteY10" fmla="*/ 679508 h 746620"/>
              <a:gd name="connsiteX11" fmla="*/ 444616 w 578840"/>
              <a:gd name="connsiteY11" fmla="*/ 721453 h 746620"/>
              <a:gd name="connsiteX12" fmla="*/ 419449 w 578840"/>
              <a:gd name="connsiteY12" fmla="*/ 738231 h 746620"/>
              <a:gd name="connsiteX13" fmla="*/ 385893 w 578840"/>
              <a:gd name="connsiteY13" fmla="*/ 746620 h 746620"/>
              <a:gd name="connsiteX14" fmla="*/ 302003 w 578840"/>
              <a:gd name="connsiteY14" fmla="*/ 713064 h 74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8840" h="746620">
                <a:moveTo>
                  <a:pt x="444616" y="0"/>
                </a:moveTo>
                <a:cubicBezTo>
                  <a:pt x="225085" y="143540"/>
                  <a:pt x="267681" y="102280"/>
                  <a:pt x="109056" y="243281"/>
                </a:cubicBezTo>
                <a:cubicBezTo>
                  <a:pt x="92371" y="258112"/>
                  <a:pt x="51956" y="300012"/>
                  <a:pt x="41945" y="318782"/>
                </a:cubicBezTo>
                <a:cubicBezTo>
                  <a:pt x="10864" y="377059"/>
                  <a:pt x="10617" y="391533"/>
                  <a:pt x="0" y="444617"/>
                </a:cubicBezTo>
                <a:cubicBezTo>
                  <a:pt x="11185" y="483766"/>
                  <a:pt x="17756" y="524538"/>
                  <a:pt x="33556" y="562063"/>
                </a:cubicBezTo>
                <a:cubicBezTo>
                  <a:pt x="40504" y="578565"/>
                  <a:pt x="54967" y="590851"/>
                  <a:pt x="67112" y="604008"/>
                </a:cubicBezTo>
                <a:cubicBezTo>
                  <a:pt x="88570" y="627255"/>
                  <a:pt x="104210" y="661115"/>
                  <a:pt x="134223" y="671119"/>
                </a:cubicBezTo>
                <a:cubicBezTo>
                  <a:pt x="200026" y="693053"/>
                  <a:pt x="169392" y="678798"/>
                  <a:pt x="226502" y="713064"/>
                </a:cubicBezTo>
                <a:cubicBezTo>
                  <a:pt x="302003" y="710268"/>
                  <a:pt x="377782" y="711727"/>
                  <a:pt x="453005" y="704675"/>
                </a:cubicBezTo>
                <a:cubicBezTo>
                  <a:pt x="467998" y="703269"/>
                  <a:pt x="480184" y="690850"/>
                  <a:pt x="494950" y="687897"/>
                </a:cubicBezTo>
                <a:cubicBezTo>
                  <a:pt x="522507" y="682386"/>
                  <a:pt x="550877" y="682304"/>
                  <a:pt x="578840" y="679508"/>
                </a:cubicBezTo>
                <a:cubicBezTo>
                  <a:pt x="513497" y="744851"/>
                  <a:pt x="578027" y="694771"/>
                  <a:pt x="444616" y="721453"/>
                </a:cubicBezTo>
                <a:cubicBezTo>
                  <a:pt x="434729" y="723430"/>
                  <a:pt x="428716" y="734259"/>
                  <a:pt x="419449" y="738231"/>
                </a:cubicBezTo>
                <a:cubicBezTo>
                  <a:pt x="408852" y="742773"/>
                  <a:pt x="397078" y="743824"/>
                  <a:pt x="385893" y="746620"/>
                </a:cubicBezTo>
                <a:cubicBezTo>
                  <a:pt x="306640" y="720202"/>
                  <a:pt x="329150" y="740211"/>
                  <a:pt x="302003" y="7130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1224FDA-2120-0662-6D06-55A3CEF0F9F5}"/>
              </a:ext>
            </a:extLst>
          </p:cNvPr>
          <p:cNvSpPr/>
          <p:nvPr/>
        </p:nvSpPr>
        <p:spPr>
          <a:xfrm>
            <a:off x="652121" y="5192785"/>
            <a:ext cx="237967" cy="109057"/>
          </a:xfrm>
          <a:custGeom>
            <a:avLst/>
            <a:gdLst>
              <a:gd name="connsiteX0" fmla="*/ 237112 w 237967"/>
              <a:gd name="connsiteY0" fmla="*/ 0 h 109057"/>
              <a:gd name="connsiteX1" fmla="*/ 153222 w 237967"/>
              <a:gd name="connsiteY1" fmla="*/ 33556 h 109057"/>
              <a:gd name="connsiteX2" fmla="*/ 119666 w 237967"/>
              <a:gd name="connsiteY2" fmla="*/ 50334 h 109057"/>
              <a:gd name="connsiteX3" fmla="*/ 86110 w 237967"/>
              <a:gd name="connsiteY3" fmla="*/ 58723 h 109057"/>
              <a:gd name="connsiteX4" fmla="*/ 60943 w 237967"/>
              <a:gd name="connsiteY4" fmla="*/ 67112 h 109057"/>
              <a:gd name="connsiteX5" fmla="*/ 27387 w 237967"/>
              <a:gd name="connsiteY5" fmla="*/ 92279 h 109057"/>
              <a:gd name="connsiteX6" fmla="*/ 2220 w 237967"/>
              <a:gd name="connsiteY6" fmla="*/ 109057 h 109057"/>
              <a:gd name="connsiteX7" fmla="*/ 60943 w 237967"/>
              <a:gd name="connsiteY7" fmla="*/ 92279 h 109057"/>
              <a:gd name="connsiteX8" fmla="*/ 86110 w 237967"/>
              <a:gd name="connsiteY8" fmla="*/ 67112 h 109057"/>
              <a:gd name="connsiteX9" fmla="*/ 170000 w 237967"/>
              <a:gd name="connsiteY9" fmla="*/ 41945 h 109057"/>
              <a:gd name="connsiteX10" fmla="*/ 195167 w 237967"/>
              <a:gd name="connsiteY10" fmla="*/ 33556 h 109057"/>
              <a:gd name="connsiteX11" fmla="*/ 237112 w 237967"/>
              <a:gd name="connsiteY11" fmla="*/ 0 h 10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967" h="109057">
                <a:moveTo>
                  <a:pt x="237112" y="0"/>
                </a:moveTo>
                <a:cubicBezTo>
                  <a:pt x="230121" y="0"/>
                  <a:pt x="240122" y="4589"/>
                  <a:pt x="153222" y="33556"/>
                </a:cubicBezTo>
                <a:cubicBezTo>
                  <a:pt x="141358" y="37511"/>
                  <a:pt x="131375" y="45943"/>
                  <a:pt x="119666" y="50334"/>
                </a:cubicBezTo>
                <a:cubicBezTo>
                  <a:pt x="108871" y="54382"/>
                  <a:pt x="97196" y="55556"/>
                  <a:pt x="86110" y="58723"/>
                </a:cubicBezTo>
                <a:cubicBezTo>
                  <a:pt x="77607" y="61152"/>
                  <a:pt x="69332" y="64316"/>
                  <a:pt x="60943" y="67112"/>
                </a:cubicBezTo>
                <a:cubicBezTo>
                  <a:pt x="49758" y="75501"/>
                  <a:pt x="38764" y="84152"/>
                  <a:pt x="27387" y="92279"/>
                </a:cubicBezTo>
                <a:cubicBezTo>
                  <a:pt x="19183" y="98139"/>
                  <a:pt x="-7862" y="109057"/>
                  <a:pt x="2220" y="109057"/>
                </a:cubicBezTo>
                <a:cubicBezTo>
                  <a:pt x="22578" y="109057"/>
                  <a:pt x="41369" y="97872"/>
                  <a:pt x="60943" y="92279"/>
                </a:cubicBezTo>
                <a:cubicBezTo>
                  <a:pt x="69332" y="83890"/>
                  <a:pt x="75739" y="72874"/>
                  <a:pt x="86110" y="67112"/>
                </a:cubicBezTo>
                <a:cubicBezTo>
                  <a:pt x="107219" y="55385"/>
                  <a:pt x="145470" y="48954"/>
                  <a:pt x="170000" y="41945"/>
                </a:cubicBezTo>
                <a:cubicBezTo>
                  <a:pt x="178503" y="39516"/>
                  <a:pt x="186664" y="35985"/>
                  <a:pt x="195167" y="33556"/>
                </a:cubicBezTo>
                <a:cubicBezTo>
                  <a:pt x="206253" y="30389"/>
                  <a:pt x="244103" y="0"/>
                  <a:pt x="23711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7611D9-3A30-2CB7-4240-4620C99AD1A1}"/>
              </a:ext>
            </a:extLst>
          </p:cNvPr>
          <p:cNvSpPr/>
          <p:nvPr/>
        </p:nvSpPr>
        <p:spPr>
          <a:xfrm>
            <a:off x="567508" y="6223745"/>
            <a:ext cx="313336" cy="329451"/>
          </a:xfrm>
          <a:custGeom>
            <a:avLst/>
            <a:gdLst>
              <a:gd name="connsiteX0" fmla="*/ 128778 w 313336"/>
              <a:gd name="connsiteY0" fmla="*/ 76387 h 329451"/>
              <a:gd name="connsiteX1" fmla="*/ 254613 w 313336"/>
              <a:gd name="connsiteY1" fmla="*/ 168666 h 329451"/>
              <a:gd name="connsiteX2" fmla="*/ 288169 w 313336"/>
              <a:gd name="connsiteY2" fmla="*/ 193833 h 329451"/>
              <a:gd name="connsiteX3" fmla="*/ 221057 w 313336"/>
              <a:gd name="connsiteY3" fmla="*/ 135110 h 329451"/>
              <a:gd name="connsiteX4" fmla="*/ 187501 w 313336"/>
              <a:gd name="connsiteY4" fmla="*/ 101554 h 329451"/>
              <a:gd name="connsiteX5" fmla="*/ 137167 w 313336"/>
              <a:gd name="connsiteY5" fmla="*/ 67998 h 329451"/>
              <a:gd name="connsiteX6" fmla="*/ 70055 w 313336"/>
              <a:gd name="connsiteY6" fmla="*/ 26053 h 329451"/>
              <a:gd name="connsiteX7" fmla="*/ 53277 w 313336"/>
              <a:gd name="connsiteY7" fmla="*/ 886 h 329451"/>
              <a:gd name="connsiteX8" fmla="*/ 95222 w 313336"/>
              <a:gd name="connsiteY8" fmla="*/ 42831 h 329451"/>
              <a:gd name="connsiteX9" fmla="*/ 112000 w 313336"/>
              <a:gd name="connsiteY9" fmla="*/ 67998 h 329451"/>
              <a:gd name="connsiteX10" fmla="*/ 153945 w 313336"/>
              <a:gd name="connsiteY10" fmla="*/ 93165 h 329451"/>
              <a:gd name="connsiteX11" fmla="*/ 179112 w 313336"/>
              <a:gd name="connsiteY11" fmla="*/ 109943 h 329451"/>
              <a:gd name="connsiteX12" fmla="*/ 229446 w 313336"/>
              <a:gd name="connsiteY12" fmla="*/ 151888 h 329451"/>
              <a:gd name="connsiteX13" fmla="*/ 254613 w 313336"/>
              <a:gd name="connsiteY13" fmla="*/ 193833 h 329451"/>
              <a:gd name="connsiteX14" fmla="*/ 212668 w 313336"/>
              <a:gd name="connsiteY14" fmla="*/ 235778 h 329451"/>
              <a:gd name="connsiteX15" fmla="*/ 187501 w 313336"/>
              <a:gd name="connsiteY15" fmla="*/ 252556 h 329451"/>
              <a:gd name="connsiteX16" fmla="*/ 153945 w 313336"/>
              <a:gd name="connsiteY16" fmla="*/ 260945 h 329451"/>
              <a:gd name="connsiteX17" fmla="*/ 78444 w 313336"/>
              <a:gd name="connsiteY17" fmla="*/ 277723 h 329451"/>
              <a:gd name="connsiteX18" fmla="*/ 36499 w 313336"/>
              <a:gd name="connsiteY18" fmla="*/ 302890 h 329451"/>
              <a:gd name="connsiteX19" fmla="*/ 2943 w 313336"/>
              <a:gd name="connsiteY19" fmla="*/ 328057 h 329451"/>
              <a:gd name="connsiteX20" fmla="*/ 61666 w 313336"/>
              <a:gd name="connsiteY20" fmla="*/ 311279 h 329451"/>
              <a:gd name="connsiteX21" fmla="*/ 120389 w 313336"/>
              <a:gd name="connsiteY21" fmla="*/ 277723 h 329451"/>
              <a:gd name="connsiteX22" fmla="*/ 162334 w 313336"/>
              <a:gd name="connsiteY22" fmla="*/ 269334 h 329451"/>
              <a:gd name="connsiteX23" fmla="*/ 195890 w 313336"/>
              <a:gd name="connsiteY23" fmla="*/ 252556 h 329451"/>
              <a:gd name="connsiteX24" fmla="*/ 237835 w 313336"/>
              <a:gd name="connsiteY24" fmla="*/ 244167 h 329451"/>
              <a:gd name="connsiteX25" fmla="*/ 313336 w 313336"/>
              <a:gd name="connsiteY25" fmla="*/ 177055 h 329451"/>
              <a:gd name="connsiteX26" fmla="*/ 304947 w 313336"/>
              <a:gd name="connsiteY26" fmla="*/ 151888 h 329451"/>
              <a:gd name="connsiteX27" fmla="*/ 229446 w 313336"/>
              <a:gd name="connsiteY27" fmla="*/ 118332 h 329451"/>
              <a:gd name="connsiteX28" fmla="*/ 179112 w 313336"/>
              <a:gd name="connsiteY28" fmla="*/ 84776 h 329451"/>
              <a:gd name="connsiteX29" fmla="*/ 145556 w 313336"/>
              <a:gd name="connsiteY29" fmla="*/ 67998 h 329451"/>
              <a:gd name="connsiteX30" fmla="*/ 112000 w 313336"/>
              <a:gd name="connsiteY30" fmla="*/ 42831 h 329451"/>
              <a:gd name="connsiteX31" fmla="*/ 86833 w 313336"/>
              <a:gd name="connsiteY31" fmla="*/ 26053 h 32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13336" h="329451">
                <a:moveTo>
                  <a:pt x="128778" y="76387"/>
                </a:moveTo>
                <a:cubicBezTo>
                  <a:pt x="305182" y="217510"/>
                  <a:pt x="145635" y="96014"/>
                  <a:pt x="254613" y="168666"/>
                </a:cubicBezTo>
                <a:cubicBezTo>
                  <a:pt x="266246" y="176422"/>
                  <a:pt x="288169" y="207815"/>
                  <a:pt x="288169" y="193833"/>
                </a:cubicBezTo>
                <a:cubicBezTo>
                  <a:pt x="288169" y="182972"/>
                  <a:pt x="228870" y="140969"/>
                  <a:pt x="221057" y="135110"/>
                </a:cubicBezTo>
                <a:cubicBezTo>
                  <a:pt x="202754" y="80200"/>
                  <a:pt x="228175" y="134093"/>
                  <a:pt x="187501" y="101554"/>
                </a:cubicBezTo>
                <a:cubicBezTo>
                  <a:pt x="134834" y="59420"/>
                  <a:pt x="214231" y="87264"/>
                  <a:pt x="137167" y="67998"/>
                </a:cubicBezTo>
                <a:cubicBezTo>
                  <a:pt x="114796" y="54016"/>
                  <a:pt x="84688" y="48003"/>
                  <a:pt x="70055" y="26053"/>
                </a:cubicBezTo>
                <a:cubicBezTo>
                  <a:pt x="64462" y="17664"/>
                  <a:pt x="44888" y="-4707"/>
                  <a:pt x="53277" y="886"/>
                </a:cubicBezTo>
                <a:cubicBezTo>
                  <a:pt x="69729" y="11854"/>
                  <a:pt x="82201" y="27950"/>
                  <a:pt x="95222" y="42831"/>
                </a:cubicBezTo>
                <a:cubicBezTo>
                  <a:pt x="101861" y="50419"/>
                  <a:pt x="104345" y="61437"/>
                  <a:pt x="112000" y="67998"/>
                </a:cubicBezTo>
                <a:cubicBezTo>
                  <a:pt x="124380" y="78609"/>
                  <a:pt x="140118" y="84523"/>
                  <a:pt x="153945" y="93165"/>
                </a:cubicBezTo>
                <a:cubicBezTo>
                  <a:pt x="162495" y="98509"/>
                  <a:pt x="171367" y="103488"/>
                  <a:pt x="179112" y="109943"/>
                </a:cubicBezTo>
                <a:cubicBezTo>
                  <a:pt x="243705" y="163770"/>
                  <a:pt x="166961" y="110231"/>
                  <a:pt x="229446" y="151888"/>
                </a:cubicBezTo>
                <a:cubicBezTo>
                  <a:pt x="237835" y="165870"/>
                  <a:pt x="252812" y="177627"/>
                  <a:pt x="254613" y="193833"/>
                </a:cubicBezTo>
                <a:cubicBezTo>
                  <a:pt x="258805" y="231564"/>
                  <a:pt x="232074" y="226075"/>
                  <a:pt x="212668" y="235778"/>
                </a:cubicBezTo>
                <a:cubicBezTo>
                  <a:pt x="203650" y="240287"/>
                  <a:pt x="196768" y="248584"/>
                  <a:pt x="187501" y="252556"/>
                </a:cubicBezTo>
                <a:cubicBezTo>
                  <a:pt x="176904" y="257098"/>
                  <a:pt x="165200" y="258444"/>
                  <a:pt x="153945" y="260945"/>
                </a:cubicBezTo>
                <a:cubicBezTo>
                  <a:pt x="58094" y="282245"/>
                  <a:pt x="160280" y="257264"/>
                  <a:pt x="78444" y="277723"/>
                </a:cubicBezTo>
                <a:cubicBezTo>
                  <a:pt x="64462" y="286112"/>
                  <a:pt x="50066" y="293845"/>
                  <a:pt x="36499" y="302890"/>
                </a:cubicBezTo>
                <a:cubicBezTo>
                  <a:pt x="24866" y="310646"/>
                  <a:pt x="-10321" y="323636"/>
                  <a:pt x="2943" y="328057"/>
                </a:cubicBezTo>
                <a:cubicBezTo>
                  <a:pt x="22256" y="334495"/>
                  <a:pt x="42092" y="316872"/>
                  <a:pt x="61666" y="311279"/>
                </a:cubicBezTo>
                <a:cubicBezTo>
                  <a:pt x="80076" y="299006"/>
                  <a:pt x="99102" y="284819"/>
                  <a:pt x="120389" y="277723"/>
                </a:cubicBezTo>
                <a:cubicBezTo>
                  <a:pt x="133916" y="273214"/>
                  <a:pt x="148352" y="272130"/>
                  <a:pt x="162334" y="269334"/>
                </a:cubicBezTo>
                <a:cubicBezTo>
                  <a:pt x="173519" y="263741"/>
                  <a:pt x="184026" y="256511"/>
                  <a:pt x="195890" y="252556"/>
                </a:cubicBezTo>
                <a:cubicBezTo>
                  <a:pt x="209417" y="248047"/>
                  <a:pt x="224854" y="250067"/>
                  <a:pt x="237835" y="244167"/>
                </a:cubicBezTo>
                <a:cubicBezTo>
                  <a:pt x="284845" y="222799"/>
                  <a:pt x="286441" y="212914"/>
                  <a:pt x="313336" y="177055"/>
                </a:cubicBezTo>
                <a:cubicBezTo>
                  <a:pt x="310540" y="168666"/>
                  <a:pt x="311200" y="158141"/>
                  <a:pt x="304947" y="151888"/>
                </a:cubicBezTo>
                <a:cubicBezTo>
                  <a:pt x="295417" y="142358"/>
                  <a:pt x="237852" y="122917"/>
                  <a:pt x="229446" y="118332"/>
                </a:cubicBezTo>
                <a:cubicBezTo>
                  <a:pt x="211744" y="108676"/>
                  <a:pt x="197148" y="93794"/>
                  <a:pt x="179112" y="84776"/>
                </a:cubicBezTo>
                <a:cubicBezTo>
                  <a:pt x="167927" y="79183"/>
                  <a:pt x="156161" y="74626"/>
                  <a:pt x="145556" y="67998"/>
                </a:cubicBezTo>
                <a:cubicBezTo>
                  <a:pt x="133700" y="60588"/>
                  <a:pt x="123377" y="50958"/>
                  <a:pt x="112000" y="42831"/>
                </a:cubicBezTo>
                <a:cubicBezTo>
                  <a:pt x="103796" y="36971"/>
                  <a:pt x="86833" y="26053"/>
                  <a:pt x="86833" y="26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7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109C-A217-3CBF-2DDB-1FB6AE85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F1F6-3319-D0F1-3DE4-4DDEB62A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" y="1124125"/>
            <a:ext cx="11186020" cy="5052838"/>
          </a:xfrm>
        </p:spPr>
        <p:txBody>
          <a:bodyPr/>
          <a:lstStyle/>
          <a:p>
            <a:pPr marL="0" indent="0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743200" lvl="6" fontAlgn="t">
              <a:spcBef>
                <a:spcPts val="0"/>
              </a:spcBef>
            </a:pPr>
            <a:r>
              <a:rPr lang="en-IN" sz="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y</a:t>
            </a:r>
            <a:endParaRPr lang="en-IN" sz="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       	</a:t>
            </a:r>
            <a:r>
              <a:rPr lang="en-IN" sz="1500" dirty="0"/>
              <a:t>Training dataset</a:t>
            </a:r>
          </a:p>
          <a:p>
            <a:pPr marL="0" indent="0">
              <a:buNone/>
            </a:pPr>
            <a:r>
              <a:rPr lang="en-IN" dirty="0"/>
              <a:t>		D(dataset)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A23612-ACBF-E943-2DBC-73F923AEC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51910"/>
              </p:ext>
            </p:extLst>
          </p:nvPr>
        </p:nvGraphicFramePr>
        <p:xfrm>
          <a:off x="763398" y="3070371"/>
          <a:ext cx="3355596" cy="310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99">
                  <a:extLst>
                    <a:ext uri="{9D8B030D-6E8A-4147-A177-3AD203B41FA5}">
                      <a16:colId xmlns:a16="http://schemas.microsoft.com/office/drawing/2014/main" val="3172074610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841471530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951211649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560438087"/>
                    </a:ext>
                  </a:extLst>
                </a:gridCol>
              </a:tblGrid>
              <a:tr h="517766"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09734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9144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88118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35895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05443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775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D99769-CB1F-80E1-159D-2245ABD972EF}"/>
              </a:ext>
            </a:extLst>
          </p:cNvPr>
          <p:cNvSpPr/>
          <p:nvPr/>
        </p:nvSpPr>
        <p:spPr>
          <a:xfrm>
            <a:off x="6727971" y="1484851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M1(decision tree)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6DBF8-5470-4BDB-9419-E5089C53B635}"/>
              </a:ext>
            </a:extLst>
          </p:cNvPr>
          <p:cNvSpPr/>
          <p:nvPr/>
        </p:nvSpPr>
        <p:spPr>
          <a:xfrm>
            <a:off x="6796481" y="3004591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M2(decision tree)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8B98-0E65-C2D5-6C94-33CCF327F27F}"/>
              </a:ext>
            </a:extLst>
          </p:cNvPr>
          <p:cNvSpPr/>
          <p:nvPr/>
        </p:nvSpPr>
        <p:spPr>
          <a:xfrm>
            <a:off x="6814657" y="4409544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M3(decision tree)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F0DFA-A3CF-3A61-C239-48CDF84D7B78}"/>
              </a:ext>
            </a:extLst>
          </p:cNvPr>
          <p:cNvSpPr/>
          <p:nvPr/>
        </p:nvSpPr>
        <p:spPr>
          <a:xfrm>
            <a:off x="6814657" y="5967903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M4(decision tree)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53F00A-9B2F-D9A2-18CD-CDEAE68E6CCE}"/>
              </a:ext>
            </a:extLst>
          </p:cNvPr>
          <p:cNvCxnSpPr>
            <a:endCxn id="6" idx="1"/>
          </p:cNvCxnSpPr>
          <p:nvPr/>
        </p:nvCxnSpPr>
        <p:spPr>
          <a:xfrm flipV="1">
            <a:off x="4118994" y="1807828"/>
            <a:ext cx="2608977" cy="1681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EEAA1-1FC4-13D8-ED84-0283DA6D0F61}"/>
              </a:ext>
            </a:extLst>
          </p:cNvPr>
          <p:cNvCxnSpPr>
            <a:cxnSpLocks/>
          </p:cNvCxnSpPr>
          <p:nvPr/>
        </p:nvCxnSpPr>
        <p:spPr>
          <a:xfrm flipV="1">
            <a:off x="4118994" y="3489820"/>
            <a:ext cx="2677487" cy="582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D3E3E-3F27-2319-8CCB-593BF53932CB}"/>
              </a:ext>
            </a:extLst>
          </p:cNvPr>
          <p:cNvCxnSpPr>
            <a:cxnSpLocks/>
          </p:cNvCxnSpPr>
          <p:nvPr/>
        </p:nvCxnSpPr>
        <p:spPr>
          <a:xfrm>
            <a:off x="4118994" y="4848836"/>
            <a:ext cx="2695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F37D2C-EB49-F306-8BC5-E09F0CCC61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18994" y="5796792"/>
            <a:ext cx="2695663" cy="494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1EDFDB6-01CD-F48B-CF81-26126B00C591}"/>
              </a:ext>
            </a:extLst>
          </p:cNvPr>
          <p:cNvSpPr/>
          <p:nvPr/>
        </p:nvSpPr>
        <p:spPr>
          <a:xfrm>
            <a:off x="4527959" y="1899540"/>
            <a:ext cx="1577130" cy="645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C4E606-F3D0-04D9-D756-B2870C5235A2}"/>
              </a:ext>
            </a:extLst>
          </p:cNvPr>
          <p:cNvSpPr/>
          <p:nvPr/>
        </p:nvSpPr>
        <p:spPr>
          <a:xfrm>
            <a:off x="4925736" y="3283159"/>
            <a:ext cx="1577130" cy="3673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35A310-CBB3-951C-157A-8580FDE96DE4}"/>
              </a:ext>
            </a:extLst>
          </p:cNvPr>
          <p:cNvSpPr/>
          <p:nvPr/>
        </p:nvSpPr>
        <p:spPr>
          <a:xfrm>
            <a:off x="4981663" y="4146360"/>
            <a:ext cx="1577130" cy="645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CF79C8-77B1-47D6-C063-72621C01BD60}"/>
              </a:ext>
            </a:extLst>
          </p:cNvPr>
          <p:cNvSpPr/>
          <p:nvPr/>
        </p:nvSpPr>
        <p:spPr>
          <a:xfrm>
            <a:off x="4972225" y="5283936"/>
            <a:ext cx="1577130" cy="645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F581C5-4C1B-3576-1A91-5C98B41A5EB0}"/>
              </a:ext>
            </a:extLst>
          </p:cNvPr>
          <p:cNvCxnSpPr/>
          <p:nvPr/>
        </p:nvCxnSpPr>
        <p:spPr>
          <a:xfrm>
            <a:off x="1661020" y="1963024"/>
            <a:ext cx="2567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4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109C-A217-3CBF-2DDB-1FB6AE85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Classifier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F1F6-3319-D0F1-3DE4-4DDEB62A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" y="1124125"/>
            <a:ext cx="11186020" cy="5052838"/>
          </a:xfrm>
        </p:spPr>
        <p:txBody>
          <a:bodyPr/>
          <a:lstStyle/>
          <a:p>
            <a:pPr marL="0" indent="0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743200" lvl="6" fontAlgn="t">
              <a:spcBef>
                <a:spcPts val="0"/>
              </a:spcBef>
            </a:pPr>
            <a:r>
              <a:rPr lang="en-IN" sz="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y</a:t>
            </a:r>
            <a:endParaRPr lang="en-IN" sz="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       	</a:t>
            </a:r>
            <a:r>
              <a:rPr lang="en-IN" sz="1500" dirty="0"/>
              <a:t>Test  dataset</a:t>
            </a:r>
          </a:p>
          <a:p>
            <a:pPr marL="0" indent="0">
              <a:buNone/>
            </a:pPr>
            <a:r>
              <a:rPr lang="en-IN" dirty="0"/>
              <a:t>		D(dataset)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A23612-ACBF-E943-2DBC-73F923AECE8D}"/>
              </a:ext>
            </a:extLst>
          </p:cNvPr>
          <p:cNvGraphicFramePr>
            <a:graphicFrameLocks noGrp="1"/>
          </p:cNvGraphicFramePr>
          <p:nvPr/>
        </p:nvGraphicFramePr>
        <p:xfrm>
          <a:off x="763398" y="3070371"/>
          <a:ext cx="3355596" cy="310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99">
                  <a:extLst>
                    <a:ext uri="{9D8B030D-6E8A-4147-A177-3AD203B41FA5}">
                      <a16:colId xmlns:a16="http://schemas.microsoft.com/office/drawing/2014/main" val="3172074610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841471530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951211649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560438087"/>
                    </a:ext>
                  </a:extLst>
                </a:gridCol>
              </a:tblGrid>
              <a:tr h="517766"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09734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9144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88118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35895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05443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775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D99769-CB1F-80E1-159D-2245ABD972EF}"/>
              </a:ext>
            </a:extLst>
          </p:cNvPr>
          <p:cNvSpPr/>
          <p:nvPr/>
        </p:nvSpPr>
        <p:spPr>
          <a:xfrm>
            <a:off x="6727971" y="1484851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M1(decision tree)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6DBF8-5470-4BDB-9419-E5089C53B635}"/>
              </a:ext>
            </a:extLst>
          </p:cNvPr>
          <p:cNvSpPr/>
          <p:nvPr/>
        </p:nvSpPr>
        <p:spPr>
          <a:xfrm>
            <a:off x="6796481" y="3004591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M2(decision tree)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8B98-0E65-C2D5-6C94-33CCF327F27F}"/>
              </a:ext>
            </a:extLst>
          </p:cNvPr>
          <p:cNvSpPr/>
          <p:nvPr/>
        </p:nvSpPr>
        <p:spPr>
          <a:xfrm>
            <a:off x="6814657" y="4409544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M3(decision tree)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F0DFA-A3CF-3A61-C239-48CDF84D7B78}"/>
              </a:ext>
            </a:extLst>
          </p:cNvPr>
          <p:cNvSpPr/>
          <p:nvPr/>
        </p:nvSpPr>
        <p:spPr>
          <a:xfrm>
            <a:off x="6814657" y="5967903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M4(decision tree)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53F00A-9B2F-D9A2-18CD-CDEAE68E6CCE}"/>
              </a:ext>
            </a:extLst>
          </p:cNvPr>
          <p:cNvCxnSpPr>
            <a:endCxn id="6" idx="1"/>
          </p:cNvCxnSpPr>
          <p:nvPr/>
        </p:nvCxnSpPr>
        <p:spPr>
          <a:xfrm flipV="1">
            <a:off x="4118994" y="1807828"/>
            <a:ext cx="2608977" cy="1681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EEAA1-1FC4-13D8-ED84-0283DA6D0F61}"/>
              </a:ext>
            </a:extLst>
          </p:cNvPr>
          <p:cNvCxnSpPr>
            <a:cxnSpLocks/>
          </p:cNvCxnSpPr>
          <p:nvPr/>
        </p:nvCxnSpPr>
        <p:spPr>
          <a:xfrm flipV="1">
            <a:off x="4118994" y="3489820"/>
            <a:ext cx="2677487" cy="582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D3E3E-3F27-2319-8CCB-593BF53932CB}"/>
              </a:ext>
            </a:extLst>
          </p:cNvPr>
          <p:cNvCxnSpPr>
            <a:cxnSpLocks/>
          </p:cNvCxnSpPr>
          <p:nvPr/>
        </p:nvCxnSpPr>
        <p:spPr>
          <a:xfrm>
            <a:off x="4118994" y="4848836"/>
            <a:ext cx="2695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F37D2C-EB49-F306-8BC5-E09F0CCC61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18994" y="5796792"/>
            <a:ext cx="2695663" cy="494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1EDFDB6-01CD-F48B-CF81-26126B00C591}"/>
              </a:ext>
            </a:extLst>
          </p:cNvPr>
          <p:cNvSpPr/>
          <p:nvPr/>
        </p:nvSpPr>
        <p:spPr>
          <a:xfrm>
            <a:off x="4527959" y="1899540"/>
            <a:ext cx="1577130" cy="645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C4E606-F3D0-04D9-D756-B2870C5235A2}"/>
              </a:ext>
            </a:extLst>
          </p:cNvPr>
          <p:cNvSpPr/>
          <p:nvPr/>
        </p:nvSpPr>
        <p:spPr>
          <a:xfrm>
            <a:off x="4925736" y="3283159"/>
            <a:ext cx="1577130" cy="3673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35A310-CBB3-951C-157A-8580FDE96DE4}"/>
              </a:ext>
            </a:extLst>
          </p:cNvPr>
          <p:cNvSpPr/>
          <p:nvPr/>
        </p:nvSpPr>
        <p:spPr>
          <a:xfrm>
            <a:off x="4981663" y="4146360"/>
            <a:ext cx="1577130" cy="645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CF79C8-77B1-47D6-C063-72621C01BD60}"/>
              </a:ext>
            </a:extLst>
          </p:cNvPr>
          <p:cNvSpPr/>
          <p:nvPr/>
        </p:nvSpPr>
        <p:spPr>
          <a:xfrm>
            <a:off x="4972225" y="5283936"/>
            <a:ext cx="1577130" cy="645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F581C5-4C1B-3576-1A91-5C98B41A5EB0}"/>
              </a:ext>
            </a:extLst>
          </p:cNvPr>
          <p:cNvCxnSpPr/>
          <p:nvPr/>
        </p:nvCxnSpPr>
        <p:spPr>
          <a:xfrm>
            <a:off x="1661020" y="1963024"/>
            <a:ext cx="2567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E2F67-8C4C-3418-ACA5-B8D24BF81BA7}"/>
              </a:ext>
            </a:extLst>
          </p:cNvPr>
          <p:cNvCxnSpPr>
            <a:stCxn id="6" idx="3"/>
          </p:cNvCxnSpPr>
          <p:nvPr/>
        </p:nvCxnSpPr>
        <p:spPr>
          <a:xfrm>
            <a:off x="8439325" y="1807828"/>
            <a:ext cx="1333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D7C18-6A72-9058-8056-4826565C6A08}"/>
              </a:ext>
            </a:extLst>
          </p:cNvPr>
          <p:cNvCxnSpPr/>
          <p:nvPr/>
        </p:nvCxnSpPr>
        <p:spPr>
          <a:xfrm>
            <a:off x="8439325" y="3283159"/>
            <a:ext cx="1333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A293AD-385B-C950-D4D2-3019A1E1A198}"/>
              </a:ext>
            </a:extLst>
          </p:cNvPr>
          <p:cNvCxnSpPr/>
          <p:nvPr/>
        </p:nvCxnSpPr>
        <p:spPr>
          <a:xfrm>
            <a:off x="8507835" y="4669872"/>
            <a:ext cx="1333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650502-C9A7-34CC-EB30-5D6E0E78CCC1}"/>
              </a:ext>
            </a:extLst>
          </p:cNvPr>
          <p:cNvCxnSpPr/>
          <p:nvPr/>
        </p:nvCxnSpPr>
        <p:spPr>
          <a:xfrm>
            <a:off x="8439325" y="6262917"/>
            <a:ext cx="1333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D3D3E3-BF16-8A35-F52E-6FC10719B767}"/>
              </a:ext>
            </a:extLst>
          </p:cNvPr>
          <p:cNvSpPr txBox="1"/>
          <p:nvPr/>
        </p:nvSpPr>
        <p:spPr>
          <a:xfrm>
            <a:off x="10008066" y="1677798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5EF80-9027-E3C2-F4A3-5A9C023FD540}"/>
              </a:ext>
            </a:extLst>
          </p:cNvPr>
          <p:cNvSpPr txBox="1"/>
          <p:nvPr/>
        </p:nvSpPr>
        <p:spPr>
          <a:xfrm>
            <a:off x="9879435" y="3004591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33ACE-5CD5-DE5E-F177-52865F9B32B4}"/>
              </a:ext>
            </a:extLst>
          </p:cNvPr>
          <p:cNvSpPr txBox="1"/>
          <p:nvPr/>
        </p:nvSpPr>
        <p:spPr>
          <a:xfrm>
            <a:off x="9841684" y="4427391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A9A3B-D66A-E45C-B866-8453E5D50399}"/>
              </a:ext>
            </a:extLst>
          </p:cNvPr>
          <p:cNvSpPr txBox="1"/>
          <p:nvPr/>
        </p:nvSpPr>
        <p:spPr>
          <a:xfrm>
            <a:off x="9773174" y="6026077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A99BC5F-F48D-8C1F-0D17-93CA9F8E1935}"/>
              </a:ext>
            </a:extLst>
          </p:cNvPr>
          <p:cNvSpPr/>
          <p:nvPr/>
        </p:nvSpPr>
        <p:spPr>
          <a:xfrm>
            <a:off x="10237365" y="1706561"/>
            <a:ext cx="550877" cy="4584319"/>
          </a:xfrm>
          <a:prstGeom prst="rightBrace">
            <a:avLst>
              <a:gd name="adj1" fmla="val 8333"/>
              <a:gd name="adj2" fmla="val 54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513329-6AB3-C274-6E73-EC2CA14035F9}"/>
              </a:ext>
            </a:extLst>
          </p:cNvPr>
          <p:cNvSpPr/>
          <p:nvPr/>
        </p:nvSpPr>
        <p:spPr>
          <a:xfrm>
            <a:off x="10761676" y="3070371"/>
            <a:ext cx="1205219" cy="1357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  <a:latin typeface="Comic Sans MS" panose="030F0702030302020204" pitchFamily="66" charset="0"/>
              </a:rPr>
              <a:t>Output = majority </a:t>
            </a:r>
          </a:p>
          <a:p>
            <a:pPr algn="ctr"/>
            <a:r>
              <a:rPr lang="en-IN" sz="1000" b="1" dirty="0">
                <a:solidFill>
                  <a:schemeClr val="tx1"/>
                </a:solidFill>
                <a:latin typeface="Comic Sans MS" panose="030F0702030302020204" pitchFamily="66" charset="0"/>
              </a:rPr>
              <a:t>(i.e., 0)</a:t>
            </a:r>
          </a:p>
        </p:txBody>
      </p:sp>
    </p:spTree>
    <p:extLst>
      <p:ext uri="{BB962C8B-B14F-4D97-AF65-F5344CB8AC3E}">
        <p14:creationId xmlns:p14="http://schemas.microsoft.com/office/powerpoint/2010/main" val="296356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109C-A217-3CBF-2DDB-1FB6AE85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 Regressor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F1F6-3319-D0F1-3DE4-4DDEB62A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" y="1124125"/>
            <a:ext cx="11186020" cy="5052838"/>
          </a:xfrm>
        </p:spPr>
        <p:txBody>
          <a:bodyPr/>
          <a:lstStyle/>
          <a:p>
            <a:pPr marL="0" indent="0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743200" lvl="6" fontAlgn="t">
              <a:spcBef>
                <a:spcPts val="0"/>
              </a:spcBef>
            </a:pPr>
            <a:r>
              <a:rPr lang="en-IN" sz="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y</a:t>
            </a:r>
            <a:endParaRPr lang="en-IN" sz="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       	</a:t>
            </a:r>
            <a:r>
              <a:rPr lang="en-IN" sz="1500" dirty="0"/>
              <a:t>Test  dataset</a:t>
            </a:r>
          </a:p>
          <a:p>
            <a:pPr marL="0" indent="0">
              <a:buNone/>
            </a:pPr>
            <a:r>
              <a:rPr lang="en-IN" dirty="0"/>
              <a:t>		D(dataset)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A23612-ACBF-E943-2DBC-73F923AECE8D}"/>
              </a:ext>
            </a:extLst>
          </p:cNvPr>
          <p:cNvGraphicFramePr>
            <a:graphicFrameLocks noGrp="1"/>
          </p:cNvGraphicFramePr>
          <p:nvPr/>
        </p:nvGraphicFramePr>
        <p:xfrm>
          <a:off x="763398" y="3070371"/>
          <a:ext cx="3355596" cy="310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99">
                  <a:extLst>
                    <a:ext uri="{9D8B030D-6E8A-4147-A177-3AD203B41FA5}">
                      <a16:colId xmlns:a16="http://schemas.microsoft.com/office/drawing/2014/main" val="3172074610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841471530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951211649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560438087"/>
                    </a:ext>
                  </a:extLst>
                </a:gridCol>
              </a:tblGrid>
              <a:tr h="517766"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09734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29144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88118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35895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05443"/>
                  </a:ext>
                </a:extLst>
              </a:tr>
              <a:tr h="5177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775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D99769-CB1F-80E1-159D-2245ABD972EF}"/>
              </a:ext>
            </a:extLst>
          </p:cNvPr>
          <p:cNvSpPr/>
          <p:nvPr/>
        </p:nvSpPr>
        <p:spPr>
          <a:xfrm>
            <a:off x="6727971" y="1484851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M1(decision tree)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6DBF8-5470-4BDB-9419-E5089C53B635}"/>
              </a:ext>
            </a:extLst>
          </p:cNvPr>
          <p:cNvSpPr/>
          <p:nvPr/>
        </p:nvSpPr>
        <p:spPr>
          <a:xfrm>
            <a:off x="6796481" y="3004591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M2(decision tree)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8B98-0E65-C2D5-6C94-33CCF327F27F}"/>
              </a:ext>
            </a:extLst>
          </p:cNvPr>
          <p:cNvSpPr/>
          <p:nvPr/>
        </p:nvSpPr>
        <p:spPr>
          <a:xfrm>
            <a:off x="6814657" y="4409544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M3(decision tree)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F0DFA-A3CF-3A61-C239-48CDF84D7B78}"/>
              </a:ext>
            </a:extLst>
          </p:cNvPr>
          <p:cNvSpPr/>
          <p:nvPr/>
        </p:nvSpPr>
        <p:spPr>
          <a:xfrm>
            <a:off x="6814657" y="5967903"/>
            <a:ext cx="1711354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M4(decision tree)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53F00A-9B2F-D9A2-18CD-CDEAE68E6CCE}"/>
              </a:ext>
            </a:extLst>
          </p:cNvPr>
          <p:cNvCxnSpPr>
            <a:endCxn id="6" idx="1"/>
          </p:cNvCxnSpPr>
          <p:nvPr/>
        </p:nvCxnSpPr>
        <p:spPr>
          <a:xfrm flipV="1">
            <a:off x="4118994" y="1807828"/>
            <a:ext cx="2608977" cy="1681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EEAA1-1FC4-13D8-ED84-0283DA6D0F61}"/>
              </a:ext>
            </a:extLst>
          </p:cNvPr>
          <p:cNvCxnSpPr>
            <a:cxnSpLocks/>
          </p:cNvCxnSpPr>
          <p:nvPr/>
        </p:nvCxnSpPr>
        <p:spPr>
          <a:xfrm flipV="1">
            <a:off x="4118994" y="3489820"/>
            <a:ext cx="2677487" cy="582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D3E3E-3F27-2319-8CCB-593BF53932CB}"/>
              </a:ext>
            </a:extLst>
          </p:cNvPr>
          <p:cNvCxnSpPr>
            <a:cxnSpLocks/>
          </p:cNvCxnSpPr>
          <p:nvPr/>
        </p:nvCxnSpPr>
        <p:spPr>
          <a:xfrm>
            <a:off x="4118994" y="4848836"/>
            <a:ext cx="2695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F37D2C-EB49-F306-8BC5-E09F0CCC61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18994" y="5796792"/>
            <a:ext cx="2695663" cy="494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1EDFDB6-01CD-F48B-CF81-26126B00C591}"/>
              </a:ext>
            </a:extLst>
          </p:cNvPr>
          <p:cNvSpPr/>
          <p:nvPr/>
        </p:nvSpPr>
        <p:spPr>
          <a:xfrm>
            <a:off x="4527959" y="1899540"/>
            <a:ext cx="1577130" cy="645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C4E606-F3D0-04D9-D756-B2870C5235A2}"/>
              </a:ext>
            </a:extLst>
          </p:cNvPr>
          <p:cNvSpPr/>
          <p:nvPr/>
        </p:nvSpPr>
        <p:spPr>
          <a:xfrm>
            <a:off x="4925736" y="3283159"/>
            <a:ext cx="1577130" cy="3673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35A310-CBB3-951C-157A-8580FDE96DE4}"/>
              </a:ext>
            </a:extLst>
          </p:cNvPr>
          <p:cNvSpPr/>
          <p:nvPr/>
        </p:nvSpPr>
        <p:spPr>
          <a:xfrm>
            <a:off x="4981663" y="4146360"/>
            <a:ext cx="1577130" cy="645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CF79C8-77B1-47D6-C063-72621C01BD60}"/>
              </a:ext>
            </a:extLst>
          </p:cNvPr>
          <p:cNvSpPr/>
          <p:nvPr/>
        </p:nvSpPr>
        <p:spPr>
          <a:xfrm>
            <a:off x="4972225" y="5283936"/>
            <a:ext cx="1577130" cy="6459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ROW SAMPLING+ column sampling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F581C5-4C1B-3576-1A91-5C98B41A5EB0}"/>
              </a:ext>
            </a:extLst>
          </p:cNvPr>
          <p:cNvCxnSpPr/>
          <p:nvPr/>
        </p:nvCxnSpPr>
        <p:spPr>
          <a:xfrm>
            <a:off x="1661020" y="1963024"/>
            <a:ext cx="2567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E2F67-8C4C-3418-ACA5-B8D24BF81BA7}"/>
              </a:ext>
            </a:extLst>
          </p:cNvPr>
          <p:cNvCxnSpPr>
            <a:stCxn id="6" idx="3"/>
          </p:cNvCxnSpPr>
          <p:nvPr/>
        </p:nvCxnSpPr>
        <p:spPr>
          <a:xfrm>
            <a:off x="8439325" y="1807828"/>
            <a:ext cx="1333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D7C18-6A72-9058-8056-4826565C6A08}"/>
              </a:ext>
            </a:extLst>
          </p:cNvPr>
          <p:cNvCxnSpPr/>
          <p:nvPr/>
        </p:nvCxnSpPr>
        <p:spPr>
          <a:xfrm>
            <a:off x="8439325" y="3283159"/>
            <a:ext cx="1333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A293AD-385B-C950-D4D2-3019A1E1A198}"/>
              </a:ext>
            </a:extLst>
          </p:cNvPr>
          <p:cNvCxnSpPr/>
          <p:nvPr/>
        </p:nvCxnSpPr>
        <p:spPr>
          <a:xfrm>
            <a:off x="8507835" y="4669872"/>
            <a:ext cx="1333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650502-C9A7-34CC-EB30-5D6E0E78CCC1}"/>
              </a:ext>
            </a:extLst>
          </p:cNvPr>
          <p:cNvCxnSpPr/>
          <p:nvPr/>
        </p:nvCxnSpPr>
        <p:spPr>
          <a:xfrm>
            <a:off x="8439325" y="6262917"/>
            <a:ext cx="1333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D3D3E3-BF16-8A35-F52E-6FC10719B767}"/>
              </a:ext>
            </a:extLst>
          </p:cNvPr>
          <p:cNvSpPr txBox="1"/>
          <p:nvPr/>
        </p:nvSpPr>
        <p:spPr>
          <a:xfrm>
            <a:off x="10008066" y="1677798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IN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5EF80-9027-E3C2-F4A3-5A9C023FD540}"/>
              </a:ext>
            </a:extLst>
          </p:cNvPr>
          <p:cNvSpPr txBox="1"/>
          <p:nvPr/>
        </p:nvSpPr>
        <p:spPr>
          <a:xfrm>
            <a:off x="9879435" y="3004591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IN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33ACE-5CD5-DE5E-F177-52865F9B32B4}"/>
              </a:ext>
            </a:extLst>
          </p:cNvPr>
          <p:cNvSpPr txBox="1"/>
          <p:nvPr/>
        </p:nvSpPr>
        <p:spPr>
          <a:xfrm>
            <a:off x="9841684" y="4427391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A9A3B-D66A-E45C-B866-8453E5D50399}"/>
              </a:ext>
            </a:extLst>
          </p:cNvPr>
          <p:cNvSpPr txBox="1"/>
          <p:nvPr/>
        </p:nvSpPr>
        <p:spPr>
          <a:xfrm>
            <a:off x="9773174" y="6026077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IN" dirty="0"/>
              <a:t>5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A99BC5F-F48D-8C1F-0D17-93CA9F8E1935}"/>
              </a:ext>
            </a:extLst>
          </p:cNvPr>
          <p:cNvSpPr/>
          <p:nvPr/>
        </p:nvSpPr>
        <p:spPr>
          <a:xfrm>
            <a:off x="10237365" y="1706561"/>
            <a:ext cx="550877" cy="4584319"/>
          </a:xfrm>
          <a:prstGeom prst="rightBrace">
            <a:avLst>
              <a:gd name="adj1" fmla="val 8333"/>
              <a:gd name="adj2" fmla="val 54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513329-6AB3-C274-6E73-EC2CA14035F9}"/>
              </a:ext>
            </a:extLst>
          </p:cNvPr>
          <p:cNvSpPr/>
          <p:nvPr/>
        </p:nvSpPr>
        <p:spPr>
          <a:xfrm>
            <a:off x="10761676" y="3070371"/>
            <a:ext cx="1205219" cy="13570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  <a:latin typeface="Comic Sans MS" panose="030F0702030302020204" pitchFamily="66" charset="0"/>
              </a:rPr>
              <a:t>Output = </a:t>
            </a:r>
          </a:p>
          <a:p>
            <a:pPr algn="ctr"/>
            <a:r>
              <a:rPr lang="en-IN" sz="1000" b="1" dirty="0">
                <a:solidFill>
                  <a:schemeClr val="tx1"/>
                </a:solidFill>
                <a:latin typeface="Comic Sans MS" panose="030F0702030302020204" pitchFamily="66" charset="0"/>
              </a:rPr>
              <a:t>average </a:t>
            </a:r>
          </a:p>
          <a:p>
            <a:pPr algn="ctr"/>
            <a:endParaRPr lang="en-IN" sz="1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466DB2A-589D-935C-3C6E-8F7A57530E9A}"/>
              </a:ext>
            </a:extLst>
          </p:cNvPr>
          <p:cNvSpPr/>
          <p:nvPr/>
        </p:nvSpPr>
        <p:spPr>
          <a:xfrm>
            <a:off x="10100346" y="567120"/>
            <a:ext cx="1592302" cy="111067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Bootstrap aggregator</a:t>
            </a:r>
          </a:p>
        </p:txBody>
      </p:sp>
    </p:spTree>
    <p:extLst>
      <p:ext uri="{BB962C8B-B14F-4D97-AF65-F5344CB8AC3E}">
        <p14:creationId xmlns:p14="http://schemas.microsoft.com/office/powerpoint/2010/main" val="142783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Office PowerPoint</Application>
  <PresentationFormat>Widescreen</PresentationFormat>
  <Paragraphs>477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Arial</vt:lpstr>
      <vt:lpstr>BlinkMacSystemFont</vt:lpstr>
      <vt:lpstr>Bodoni MT</vt:lpstr>
      <vt:lpstr>Calibri</vt:lpstr>
      <vt:lpstr>Calibri Light</vt:lpstr>
      <vt:lpstr>Comic Sans MS</vt:lpstr>
      <vt:lpstr>Open Sans</vt:lpstr>
      <vt:lpstr>Wingdings</vt:lpstr>
      <vt:lpstr>Office Theme</vt:lpstr>
      <vt:lpstr>AGENDA</vt:lpstr>
      <vt:lpstr>What is the use of Ensemble techniques/learning?</vt:lpstr>
      <vt:lpstr>Ensemble Technique</vt:lpstr>
      <vt:lpstr>BAGGING</vt:lpstr>
      <vt:lpstr>BAGGING(parallel models)</vt:lpstr>
      <vt:lpstr>Random forest </vt:lpstr>
      <vt:lpstr>Random forest </vt:lpstr>
      <vt:lpstr>Random forest Classifier </vt:lpstr>
      <vt:lpstr>Random forest  Regressor</vt:lpstr>
      <vt:lpstr>Advantages and Disadvantages of Random forest</vt:lpstr>
      <vt:lpstr>Boosting(sequential models)</vt:lpstr>
      <vt:lpstr>Boosting</vt:lpstr>
      <vt:lpstr>Boosting- ADABOOST</vt:lpstr>
      <vt:lpstr>Boosting- ADABOOST</vt:lpstr>
      <vt:lpstr>Boosting- ADABOOST</vt:lpstr>
      <vt:lpstr>Boosting- ADABOOST</vt:lpstr>
      <vt:lpstr>Boosting- ADABOOST</vt:lpstr>
      <vt:lpstr>Boosting- ADABOOST</vt:lpstr>
      <vt:lpstr>Boosting- ADABOOST</vt:lpstr>
      <vt:lpstr>Boosting- ADABOOST classifier</vt:lpstr>
      <vt:lpstr>Boosting- ADABOOST Regressor</vt:lpstr>
      <vt:lpstr>Advantages and Disadvantages of boosting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ANGEL_20211E0015</dc:creator>
  <cp:lastModifiedBy>SHIVANI JAIN</cp:lastModifiedBy>
  <cp:revision>11</cp:revision>
  <dcterms:created xsi:type="dcterms:W3CDTF">2023-01-02T08:41:41Z</dcterms:created>
  <dcterms:modified xsi:type="dcterms:W3CDTF">2023-04-14T13:53:10Z</dcterms:modified>
</cp:coreProperties>
</file>