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7" r:id="rId7"/>
    <p:sldId id="296" r:id="rId8"/>
    <p:sldId id="300" r:id="rId9"/>
    <p:sldId id="299" r:id="rId10"/>
    <p:sldId id="297"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99" autoAdjust="0"/>
  </p:normalViewPr>
  <p:slideViewPr>
    <p:cSldViewPr snapToGrid="0" snapToObjects="1" showGuides="1">
      <p:cViewPr>
        <p:scale>
          <a:sx n="66" d="100"/>
          <a:sy n="66" d="100"/>
        </p:scale>
        <p:origin x="900" y="21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TIC TAC TOE</a:t>
            </a:r>
            <a:br>
              <a:rPr lang="en-US" dirty="0"/>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Kaushal Shrestha</a:t>
            </a:r>
          </a:p>
          <a:p>
            <a:r>
              <a:rPr lang="en-US" dirty="0"/>
              <a:t>Ishan </a:t>
            </a:r>
            <a:r>
              <a:rPr lang="en-US" dirty="0" err="1"/>
              <a:t>chaulagain</a:t>
            </a:r>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4264" r="4264"/>
          <a:stretch/>
        </p:blipFill>
        <p:spPr>
          <a:xfrm>
            <a:off x="7089913" y="986970"/>
            <a:ext cx="3795801" cy="4601029"/>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463826" y="4325112"/>
            <a:ext cx="2307948" cy="630936"/>
          </a:xfrm>
        </p:spPr>
        <p:txBody>
          <a:bodyPr/>
          <a:lstStyle/>
          <a:p>
            <a:r>
              <a:rPr lang="en-US" sz="2400" dirty="0">
                <a:latin typeface="Bell MT" panose="02020503060305020303" pitchFamily="18" charset="0"/>
              </a:rPr>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2176272" cy="630936"/>
          </a:xfrm>
        </p:spPr>
        <p:txBody>
          <a:bodyPr/>
          <a:lstStyle/>
          <a:p>
            <a:pPr algn="just"/>
            <a:r>
              <a:rPr lang="en-US" sz="2400" dirty="0">
                <a:latin typeface="Bell MT" panose="02020503060305020303" pitchFamily="18" charset="0"/>
              </a:rPr>
              <a:t>Code Overview</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pPr algn="just"/>
            <a:r>
              <a:rPr lang="en-US" sz="2400" dirty="0">
                <a:latin typeface="Bell MT" panose="02020503060305020303" pitchFamily="18" charset="0"/>
              </a:rPr>
              <a:t>How is DSA implement</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pPr algn="just"/>
            <a:r>
              <a:rPr lang="en-US" sz="2400" dirty="0">
                <a:latin typeface="Bell MT" panose="02020503060305020303" pitchFamily="18" charset="0"/>
              </a:rPr>
              <a:t>Code mechanics</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pPr algn="just"/>
            <a:r>
              <a:rPr lang="en-US" sz="2400" dirty="0">
                <a:latin typeface="Bell MT" panose="02020503060305020303" pitchFamily="18" charset="0"/>
              </a:rPr>
              <a:t>Game walkthrough</a:t>
            </a:r>
          </a:p>
          <a:p>
            <a:endParaRPr lang="en-US" dirty="0">
              <a:latin typeface="Bell MT" panose="02020503060305020303" pitchFamily="18" charset="0"/>
            </a:endParaRP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62456" y="982876"/>
            <a:ext cx="5038344" cy="1194267"/>
          </a:xfrm>
        </p:spPr>
        <p:txBody>
          <a:bodyPr/>
          <a:lstStyle/>
          <a:p>
            <a:r>
              <a:rPr lang="en-US" dirty="0"/>
              <a:t>Introduction</a:t>
            </a:r>
            <a:br>
              <a:rPr lang="en-US" dirty="0">
                <a:sym typeface="DM Sans Medium"/>
              </a:rPr>
            </a:br>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l="15002" t="6137" r="13926" b="3066"/>
          <a:stretch/>
        </p:blipFill>
        <p:spPr>
          <a:xfrm>
            <a:off x="7599683" y="982875"/>
            <a:ext cx="4389117" cy="4808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230230" y="2189552"/>
            <a:ext cx="5475369" cy="3093647"/>
          </a:xfrm>
        </p:spPr>
        <p:txBody>
          <a:bodyPr/>
          <a:lstStyle/>
          <a:p>
            <a:pPr marL="340614" indent="-285750">
              <a:buFont typeface="Arial" panose="020B0604020202020204" pitchFamily="34" charset="0"/>
              <a:buChar char="•"/>
            </a:pPr>
            <a:r>
              <a:rPr lang="en-US" sz="2400" dirty="0"/>
              <a:t>2 player game</a:t>
            </a:r>
          </a:p>
          <a:p>
            <a:pPr marL="340614" indent="-285750">
              <a:buFont typeface="Arial" panose="020B0604020202020204" pitchFamily="34" charset="0"/>
              <a:buChar char="•"/>
            </a:pPr>
            <a:r>
              <a:rPr lang="en-US" sz="2400" dirty="0"/>
              <a:t>3X3 grind</a:t>
            </a:r>
          </a:p>
          <a:p>
            <a:pPr marL="340614" indent="-285750">
              <a:buFont typeface="Arial" panose="020B0604020202020204" pitchFamily="34" charset="0"/>
              <a:buChar char="•"/>
            </a:pPr>
            <a:r>
              <a:rPr lang="en-US" sz="2400" dirty="0"/>
              <a:t>Player make turn by marking ‘X’ and ‘O’</a:t>
            </a:r>
          </a:p>
          <a:p>
            <a:pPr marL="340614" indent="-285750">
              <a:buFont typeface="Arial" panose="020B0604020202020204" pitchFamily="34" charset="0"/>
              <a:buChar char="•"/>
            </a:pPr>
            <a:r>
              <a:rPr lang="en-US" sz="2400" dirty="0"/>
              <a:t>Three of the marks continuously wins</a:t>
            </a:r>
          </a:p>
          <a:p>
            <a:pPr marL="340614" indent="-285750">
              <a:buFont typeface="Arial" panose="020B0604020202020204" pitchFamily="34" charset="0"/>
              <a:buChar char="•"/>
            </a:pPr>
            <a:r>
              <a:rPr lang="en-US" sz="2400" i="0" dirty="0">
                <a:effectLst/>
              </a:rPr>
              <a:t>player wins if they get three of their marks in a row, either horizontally, vertically, or diagonally</a:t>
            </a:r>
            <a:endParaRPr lang="en-US" sz="2400" dirty="0"/>
          </a:p>
          <a:p>
            <a:pPr marL="340614" indent="-285750">
              <a:buFont typeface="Arial" panose="020B0604020202020204" pitchFamily="34" charset="0"/>
              <a:buChar char="•"/>
            </a:pPr>
            <a:endParaRPr lang="en-US" sz="24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C633-8B3A-EFC4-F4FD-B531DF2371B1}"/>
              </a:ext>
            </a:extLst>
          </p:cNvPr>
          <p:cNvSpPr>
            <a:spLocks noGrp="1"/>
          </p:cNvSpPr>
          <p:nvPr>
            <p:ph type="title"/>
          </p:nvPr>
        </p:nvSpPr>
        <p:spPr>
          <a:xfrm>
            <a:off x="1057656" y="1215011"/>
            <a:ext cx="5038344" cy="820638"/>
          </a:xfrm>
        </p:spPr>
        <p:txBody>
          <a:bodyPr/>
          <a:lstStyle/>
          <a:p>
            <a:pPr algn="just"/>
            <a:r>
              <a:rPr lang="en-US" sz="4800" dirty="0"/>
              <a:t>Code overview</a:t>
            </a:r>
          </a:p>
        </p:txBody>
      </p:sp>
      <p:pic>
        <p:nvPicPr>
          <p:cNvPr id="7" name="Picture Placeholder 6">
            <a:extLst>
              <a:ext uri="{FF2B5EF4-FFF2-40B4-BE49-F238E27FC236}">
                <a16:creationId xmlns:a16="http://schemas.microsoft.com/office/drawing/2014/main" id="{6B442851-1E10-6F43-E9D5-E3A5F8E326FE}"/>
              </a:ext>
            </a:extLst>
          </p:cNvPr>
          <p:cNvPicPr>
            <a:picLocks noGrp="1" noChangeAspect="1"/>
          </p:cNvPicPr>
          <p:nvPr>
            <p:ph type="pic" sz="quarter" idx="13"/>
          </p:nvPr>
        </p:nvPicPr>
        <p:blipFill rotWithShape="1">
          <a:blip r:embed="rId2"/>
          <a:srcRect l="644" r="1632"/>
          <a:stretch/>
        </p:blipFill>
        <p:spPr>
          <a:xfrm>
            <a:off x="7759687" y="653142"/>
            <a:ext cx="4258142" cy="5544457"/>
          </a:xfrm>
        </p:spPr>
      </p:pic>
      <p:sp>
        <p:nvSpPr>
          <p:cNvPr id="4" name="Content Placeholder 3">
            <a:extLst>
              <a:ext uri="{FF2B5EF4-FFF2-40B4-BE49-F238E27FC236}">
                <a16:creationId xmlns:a16="http://schemas.microsoft.com/office/drawing/2014/main" id="{03108781-5E4C-BA7B-67DC-8F9DD47B5040}"/>
              </a:ext>
            </a:extLst>
          </p:cNvPr>
          <p:cNvSpPr>
            <a:spLocks noGrp="1"/>
          </p:cNvSpPr>
          <p:nvPr>
            <p:ph idx="1"/>
          </p:nvPr>
        </p:nvSpPr>
        <p:spPr>
          <a:xfrm>
            <a:off x="1085087" y="1988820"/>
            <a:ext cx="6201083" cy="3497580"/>
          </a:xfrm>
        </p:spPr>
        <p:txBody>
          <a:bodyPr/>
          <a:lstStyle/>
          <a:p>
            <a:pPr marL="512064" indent="-457200">
              <a:buFont typeface="Arial" panose="020B0604020202020204" pitchFamily="34" charset="0"/>
              <a:buChar char="•"/>
            </a:pPr>
            <a:r>
              <a:rPr lang="en-US" sz="2400" b="0" i="0" dirty="0">
                <a:effectLst/>
              </a:rPr>
              <a:t>standard libraries such as </a:t>
            </a:r>
            <a:r>
              <a:rPr lang="en-US" sz="2400" b="0" i="0" dirty="0" err="1">
                <a:effectLst/>
              </a:rPr>
              <a:t>stdio.h</a:t>
            </a:r>
            <a:r>
              <a:rPr lang="en-US" sz="2400" b="0" i="0" dirty="0">
                <a:effectLst/>
              </a:rPr>
              <a:t>, </a:t>
            </a:r>
            <a:r>
              <a:rPr lang="en-US" sz="2400" b="0" i="0" dirty="0" err="1">
                <a:effectLst/>
              </a:rPr>
              <a:t>conio.h</a:t>
            </a:r>
            <a:r>
              <a:rPr lang="en-US" sz="2400" b="0" i="0" dirty="0">
                <a:effectLst/>
              </a:rPr>
              <a:t>, and </a:t>
            </a:r>
            <a:r>
              <a:rPr lang="en-US" sz="2400" b="0" i="0" dirty="0" err="1">
                <a:effectLst/>
              </a:rPr>
              <a:t>windows.h</a:t>
            </a:r>
            <a:endParaRPr lang="en-US" sz="2400" b="0" i="0" dirty="0">
              <a:effectLst/>
            </a:endParaRPr>
          </a:p>
          <a:p>
            <a:pPr marL="512064" indent="-457200">
              <a:buFont typeface="Arial" panose="020B0604020202020204" pitchFamily="34" charset="0"/>
              <a:buChar char="•"/>
            </a:pPr>
            <a:r>
              <a:rPr lang="en-US" sz="2400" b="0" i="0" dirty="0">
                <a:effectLst/>
              </a:rPr>
              <a:t>main function initializes variables and calls the functions (board, check win).</a:t>
            </a:r>
          </a:p>
          <a:p>
            <a:pPr marL="512064" indent="-457200">
              <a:buFont typeface="Arial" panose="020B0604020202020204" pitchFamily="34" charset="0"/>
              <a:buChar char="•"/>
            </a:pPr>
            <a:r>
              <a:rPr lang="en-US" sz="2400" dirty="0"/>
              <a:t>During the loop the board function is called to display the board.</a:t>
            </a:r>
          </a:p>
          <a:p>
            <a:pPr marL="512064" indent="-457200">
              <a:buFont typeface="Arial" panose="020B0604020202020204" pitchFamily="34" charset="0"/>
              <a:buChar char="•"/>
            </a:pPr>
            <a:r>
              <a:rPr lang="en-US" sz="2400" b="0" i="0" dirty="0">
                <a:effectLst/>
              </a:rPr>
              <a:t>Then it enter the loop to check whether the game is draw or won by either player 1 or 2.</a:t>
            </a:r>
          </a:p>
          <a:p>
            <a:pPr marL="512064" indent="-457200">
              <a:buFont typeface="Arial" panose="020B0604020202020204" pitchFamily="34" charset="0"/>
              <a:buChar char="•"/>
            </a:pPr>
            <a:endParaRPr lang="en-US" sz="2400" dirty="0"/>
          </a:p>
        </p:txBody>
      </p:sp>
      <p:sp>
        <p:nvSpPr>
          <p:cNvPr id="5" name="Slide Number Placeholder 4">
            <a:extLst>
              <a:ext uri="{FF2B5EF4-FFF2-40B4-BE49-F238E27FC236}">
                <a16:creationId xmlns:a16="http://schemas.microsoft.com/office/drawing/2014/main" id="{77E96180-D9D6-3802-F90F-C223D8746F9B}"/>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118534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6368-D79D-FDA5-1471-54BCA215D1D0}"/>
              </a:ext>
            </a:extLst>
          </p:cNvPr>
          <p:cNvSpPr>
            <a:spLocks noGrp="1"/>
          </p:cNvSpPr>
          <p:nvPr>
            <p:ph type="title"/>
          </p:nvPr>
        </p:nvSpPr>
        <p:spPr>
          <a:xfrm>
            <a:off x="831088" y="982876"/>
            <a:ext cx="6522212" cy="854964"/>
          </a:xfrm>
        </p:spPr>
        <p:txBody>
          <a:bodyPr/>
          <a:lstStyle/>
          <a:p>
            <a:r>
              <a:rPr lang="en-US" sz="4800" dirty="0">
                <a:latin typeface="Bell MT" panose="02020503060305020303" pitchFamily="18" charset="0"/>
              </a:rPr>
              <a:t>How is DSA implement </a:t>
            </a:r>
            <a:endParaRPr lang="en-US" sz="4800" dirty="0"/>
          </a:p>
        </p:txBody>
      </p:sp>
      <p:sp>
        <p:nvSpPr>
          <p:cNvPr id="3" name="Picture Placeholder 2">
            <a:extLst>
              <a:ext uri="{FF2B5EF4-FFF2-40B4-BE49-F238E27FC236}">
                <a16:creationId xmlns:a16="http://schemas.microsoft.com/office/drawing/2014/main" id="{75F7FB91-5DC6-DE81-CD07-B82B459B958F}"/>
              </a:ext>
            </a:extLst>
          </p:cNvPr>
          <p:cNvSpPr>
            <a:spLocks noGrp="1"/>
          </p:cNvSpPr>
          <p:nvPr>
            <p:ph type="pic" sz="quarter" idx="13"/>
          </p:nvPr>
        </p:nvSpPr>
        <p:spPr>
          <a:xfrm>
            <a:off x="8296656" y="-333652"/>
            <a:ext cx="3895344" cy="6858000"/>
          </a:xfrm>
        </p:spPr>
      </p:sp>
      <p:sp>
        <p:nvSpPr>
          <p:cNvPr id="4" name="Content Placeholder 3">
            <a:extLst>
              <a:ext uri="{FF2B5EF4-FFF2-40B4-BE49-F238E27FC236}">
                <a16:creationId xmlns:a16="http://schemas.microsoft.com/office/drawing/2014/main" id="{1A996B9D-2E2B-370E-C49B-054E1190E07F}"/>
              </a:ext>
            </a:extLst>
          </p:cNvPr>
          <p:cNvSpPr>
            <a:spLocks noGrp="1"/>
          </p:cNvSpPr>
          <p:nvPr>
            <p:ph idx="1"/>
          </p:nvPr>
        </p:nvSpPr>
        <p:spPr>
          <a:xfrm>
            <a:off x="831088" y="1837840"/>
            <a:ext cx="6623812" cy="3788260"/>
          </a:xfrm>
        </p:spPr>
        <p:txBody>
          <a:bodyPr/>
          <a:lstStyle/>
          <a:p>
            <a:r>
              <a:rPr lang="en-US" sz="2400" dirty="0"/>
              <a:t>In our program the is just some use of DSA concept.</a:t>
            </a:r>
          </a:p>
          <a:p>
            <a:r>
              <a:rPr lang="en-US" sz="2400" dirty="0"/>
              <a:t>In the above program board is represented by using an array data structure. The function </a:t>
            </a:r>
            <a:r>
              <a:rPr lang="en-US" sz="2400" dirty="0" err="1"/>
              <a:t>checkwin</a:t>
            </a:r>
            <a:r>
              <a:rPr lang="en-US" sz="2400" dirty="0"/>
              <a:t>() uses sequence of conditional statement to check for winning condition. In this program we have used array to display data in board, loops to stay in the game and conditional statement to check whether the game has been draw or won by players.</a:t>
            </a:r>
          </a:p>
        </p:txBody>
      </p:sp>
      <p:sp>
        <p:nvSpPr>
          <p:cNvPr id="5" name="Slide Number Placeholder 4">
            <a:extLst>
              <a:ext uri="{FF2B5EF4-FFF2-40B4-BE49-F238E27FC236}">
                <a16:creationId xmlns:a16="http://schemas.microsoft.com/office/drawing/2014/main" id="{0CEC2C98-17AA-615C-59F2-19BFA70037BA}"/>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pic>
        <p:nvPicPr>
          <p:cNvPr id="9" name="Picture 8">
            <a:extLst>
              <a:ext uri="{FF2B5EF4-FFF2-40B4-BE49-F238E27FC236}">
                <a16:creationId xmlns:a16="http://schemas.microsoft.com/office/drawing/2014/main" id="{43BD8EFB-13A8-4B8D-8479-3FD750A1FCFA}"/>
              </a:ext>
            </a:extLst>
          </p:cNvPr>
          <p:cNvPicPr>
            <a:picLocks noChangeAspect="1"/>
          </p:cNvPicPr>
          <p:nvPr/>
        </p:nvPicPr>
        <p:blipFill>
          <a:blip r:embed="rId2"/>
          <a:stretch>
            <a:fillRect/>
          </a:stretch>
        </p:blipFill>
        <p:spPr>
          <a:xfrm>
            <a:off x="8339328" y="1857835"/>
            <a:ext cx="3810000" cy="4131123"/>
          </a:xfrm>
          <a:prstGeom prst="rect">
            <a:avLst/>
          </a:prstGeom>
        </p:spPr>
      </p:pic>
      <p:sp>
        <p:nvSpPr>
          <p:cNvPr id="13" name="Rectangle 12">
            <a:extLst>
              <a:ext uri="{FF2B5EF4-FFF2-40B4-BE49-F238E27FC236}">
                <a16:creationId xmlns:a16="http://schemas.microsoft.com/office/drawing/2014/main" id="{BBE483A9-CB44-505F-97BA-6B242386517C}"/>
              </a:ext>
            </a:extLst>
          </p:cNvPr>
          <p:cNvSpPr/>
          <p:nvPr/>
        </p:nvSpPr>
        <p:spPr>
          <a:xfrm>
            <a:off x="8339328" y="522514"/>
            <a:ext cx="3810000" cy="9579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          B               C             D              E</a:t>
            </a:r>
          </a:p>
        </p:txBody>
      </p:sp>
      <p:cxnSp>
        <p:nvCxnSpPr>
          <p:cNvPr id="15" name="Straight Connector 14">
            <a:extLst>
              <a:ext uri="{FF2B5EF4-FFF2-40B4-BE49-F238E27FC236}">
                <a16:creationId xmlns:a16="http://schemas.microsoft.com/office/drawing/2014/main" id="{C22AA73F-8140-3FA7-E0C6-2530DA9A5E3E}"/>
              </a:ext>
            </a:extLst>
          </p:cNvPr>
          <p:cNvCxnSpPr/>
          <p:nvPr/>
        </p:nvCxnSpPr>
        <p:spPr>
          <a:xfrm>
            <a:off x="9042400" y="522514"/>
            <a:ext cx="0" cy="95794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FDB4BCB-7D57-0F31-F121-A9E8CE1E313F}"/>
              </a:ext>
            </a:extLst>
          </p:cNvPr>
          <p:cNvCxnSpPr/>
          <p:nvPr/>
        </p:nvCxnSpPr>
        <p:spPr>
          <a:xfrm>
            <a:off x="9876970" y="503904"/>
            <a:ext cx="0" cy="9579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04C427B-2F9E-053F-B061-47C49F28E54C}"/>
              </a:ext>
            </a:extLst>
          </p:cNvPr>
          <p:cNvCxnSpPr/>
          <p:nvPr/>
        </p:nvCxnSpPr>
        <p:spPr>
          <a:xfrm>
            <a:off x="10689765" y="529774"/>
            <a:ext cx="0" cy="95794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315DB1F-5314-194D-D8AC-60711F3F7638}"/>
              </a:ext>
            </a:extLst>
          </p:cNvPr>
          <p:cNvCxnSpPr/>
          <p:nvPr/>
        </p:nvCxnSpPr>
        <p:spPr>
          <a:xfrm>
            <a:off x="11459029" y="529774"/>
            <a:ext cx="0" cy="9579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50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8E12-E917-32A0-F789-838BC08F4980}"/>
              </a:ext>
            </a:extLst>
          </p:cNvPr>
          <p:cNvSpPr>
            <a:spLocks noGrp="1"/>
          </p:cNvSpPr>
          <p:nvPr>
            <p:ph type="title"/>
          </p:nvPr>
        </p:nvSpPr>
        <p:spPr>
          <a:xfrm>
            <a:off x="1203960" y="1364343"/>
            <a:ext cx="9912096" cy="3753539"/>
          </a:xfrm>
        </p:spPr>
        <p:txBody>
          <a:bodyPr/>
          <a:lstStyle/>
          <a:p>
            <a:r>
              <a:rPr lang="en-US" sz="9600" dirty="0">
                <a:latin typeface="Bell MT" panose="02020503060305020303" pitchFamily="18" charset="0"/>
              </a:rPr>
              <a:t>Code </a:t>
            </a:r>
            <a:br>
              <a:rPr lang="en-US" sz="9600" dirty="0">
                <a:latin typeface="Bell MT" panose="02020503060305020303" pitchFamily="18" charset="0"/>
              </a:rPr>
            </a:br>
            <a:r>
              <a:rPr lang="en-US" sz="9600" dirty="0">
                <a:latin typeface="Bell MT" panose="02020503060305020303" pitchFamily="18" charset="0"/>
              </a:rPr>
              <a:t>walkthrough</a:t>
            </a:r>
            <a:endParaRPr lang="en-US" sz="9600" dirty="0"/>
          </a:p>
        </p:txBody>
      </p:sp>
      <p:sp>
        <p:nvSpPr>
          <p:cNvPr id="3" name="Slide Number Placeholder 2">
            <a:extLst>
              <a:ext uri="{FF2B5EF4-FFF2-40B4-BE49-F238E27FC236}">
                <a16:creationId xmlns:a16="http://schemas.microsoft.com/office/drawing/2014/main" id="{F1A55A41-6166-B4BC-E4D1-55C33B9D7F5B}"/>
              </a:ext>
            </a:extLst>
          </p:cNvPr>
          <p:cNvSpPr>
            <a:spLocks noGrp="1"/>
          </p:cNvSpPr>
          <p:nvPr>
            <p:ph type="sldNum" sz="quarter" idx="12"/>
          </p:nvPr>
        </p:nvSpPr>
        <p:spPr/>
        <p:txBody>
          <a:bodyPr/>
          <a:lstStyle/>
          <a:p>
            <a:r>
              <a:rPr lang="en-US" noProof="0" dirty="0"/>
              <a:t>5</a:t>
            </a:r>
          </a:p>
        </p:txBody>
      </p:sp>
      <p:sp>
        <p:nvSpPr>
          <p:cNvPr id="4" name="Footer Placeholder 3">
            <a:extLst>
              <a:ext uri="{FF2B5EF4-FFF2-40B4-BE49-F238E27FC236}">
                <a16:creationId xmlns:a16="http://schemas.microsoft.com/office/drawing/2014/main" id="{5382EE2A-D957-19EB-A1D5-6B15E83DF2B6}"/>
              </a:ext>
            </a:extLst>
          </p:cNvPr>
          <p:cNvSpPr>
            <a:spLocks noGrp="1"/>
          </p:cNvSpPr>
          <p:nvPr>
            <p:ph type="ftr" sz="quarter" idx="11"/>
          </p:nvPr>
        </p:nvSpPr>
        <p:spPr/>
        <p:txBody>
          <a:bodyPr/>
          <a:lstStyle/>
          <a:p>
            <a:r>
              <a:rPr lang="en-US" dirty="0"/>
              <a:t>TIC TAC TOE</a:t>
            </a:r>
            <a:endParaRPr lang="en-US" noProof="0" dirty="0"/>
          </a:p>
        </p:txBody>
      </p:sp>
      <p:sp>
        <p:nvSpPr>
          <p:cNvPr id="5" name="Date Placeholder 4">
            <a:extLst>
              <a:ext uri="{FF2B5EF4-FFF2-40B4-BE49-F238E27FC236}">
                <a16:creationId xmlns:a16="http://schemas.microsoft.com/office/drawing/2014/main" id="{E246EC8A-33CC-2A60-2254-BAEFE80E76D1}"/>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3424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87DC-2054-5D89-C2AF-823186318E11}"/>
              </a:ext>
            </a:extLst>
          </p:cNvPr>
          <p:cNvSpPr>
            <a:spLocks noGrp="1"/>
          </p:cNvSpPr>
          <p:nvPr>
            <p:ph type="title"/>
          </p:nvPr>
        </p:nvSpPr>
        <p:spPr>
          <a:xfrm>
            <a:off x="967813" y="824457"/>
            <a:ext cx="5038344" cy="933010"/>
          </a:xfrm>
        </p:spPr>
        <p:txBody>
          <a:bodyPr/>
          <a:lstStyle/>
          <a:p>
            <a:r>
              <a:rPr lang="en-US" sz="5400" dirty="0">
                <a:latin typeface="Bell MT" panose="02020503060305020303" pitchFamily="18" charset="0"/>
              </a:rPr>
              <a:t>Game mechanics</a:t>
            </a:r>
            <a:endParaRPr lang="en-US" sz="5400" dirty="0"/>
          </a:p>
        </p:txBody>
      </p:sp>
      <p:pic>
        <p:nvPicPr>
          <p:cNvPr id="7" name="Picture Placeholder 6">
            <a:extLst>
              <a:ext uri="{FF2B5EF4-FFF2-40B4-BE49-F238E27FC236}">
                <a16:creationId xmlns:a16="http://schemas.microsoft.com/office/drawing/2014/main" id="{77244D6A-574B-74FB-EAD7-066822B44F52}"/>
              </a:ext>
            </a:extLst>
          </p:cNvPr>
          <p:cNvPicPr>
            <a:picLocks noGrp="1" noChangeAspect="1"/>
          </p:cNvPicPr>
          <p:nvPr>
            <p:ph type="pic" sz="quarter" idx="13"/>
          </p:nvPr>
        </p:nvPicPr>
        <p:blipFill rotWithShape="1">
          <a:blip r:embed="rId2"/>
          <a:srcRect l="38" t="8049" r="4665" b="4967"/>
          <a:stretch/>
        </p:blipFill>
        <p:spPr>
          <a:xfrm>
            <a:off x="7837713" y="664803"/>
            <a:ext cx="4136573" cy="5082857"/>
          </a:xfrm>
        </p:spPr>
      </p:pic>
      <p:sp>
        <p:nvSpPr>
          <p:cNvPr id="4" name="Content Placeholder 3">
            <a:extLst>
              <a:ext uri="{FF2B5EF4-FFF2-40B4-BE49-F238E27FC236}">
                <a16:creationId xmlns:a16="http://schemas.microsoft.com/office/drawing/2014/main" id="{4FDD83E5-2F70-E872-99F4-3B203EB60CB5}"/>
              </a:ext>
            </a:extLst>
          </p:cNvPr>
          <p:cNvSpPr>
            <a:spLocks noGrp="1"/>
          </p:cNvSpPr>
          <p:nvPr>
            <p:ph idx="1"/>
          </p:nvPr>
        </p:nvSpPr>
        <p:spPr>
          <a:xfrm>
            <a:off x="922891" y="1414389"/>
            <a:ext cx="6228515" cy="4333271"/>
          </a:xfrm>
        </p:spPr>
        <p:txBody>
          <a:bodyPr/>
          <a:lstStyle/>
          <a:p>
            <a:pPr marL="340614" indent="-285750">
              <a:buFont typeface="Arial" panose="020B0604020202020204" pitchFamily="34" charset="0"/>
              <a:buChar char="•"/>
            </a:pPr>
            <a:r>
              <a:rPr lang="en-US" sz="2400" dirty="0"/>
              <a:t>Player 1 is represent by ‘X’ and Player 2 is represent by ‘O’.</a:t>
            </a:r>
          </a:p>
          <a:p>
            <a:pPr marL="340614" indent="-285750">
              <a:buFont typeface="Arial" panose="020B0604020202020204" pitchFamily="34" charset="0"/>
              <a:buChar char="•"/>
            </a:pPr>
            <a:r>
              <a:rPr lang="en-US" sz="2400" dirty="0"/>
              <a:t>At 1</a:t>
            </a:r>
            <a:r>
              <a:rPr lang="en-US" sz="2400" baseline="30000" dirty="0"/>
              <a:t>st</a:t>
            </a:r>
            <a:r>
              <a:rPr lang="en-US" sz="2400" dirty="0"/>
              <a:t> the board display the number from 1 to 9 in each box.</a:t>
            </a:r>
          </a:p>
          <a:p>
            <a:pPr marL="340614" indent="-285750">
              <a:buFont typeface="Arial" panose="020B0604020202020204" pitchFamily="34" charset="0"/>
              <a:buChar char="•"/>
            </a:pPr>
            <a:r>
              <a:rPr lang="en-US" sz="2400" dirty="0"/>
              <a:t>The player enter the number of square where they want to put their mark.</a:t>
            </a:r>
          </a:p>
          <a:p>
            <a:pPr marL="340614" indent="-285750">
              <a:buFont typeface="Arial" panose="020B0604020202020204" pitchFamily="34" charset="0"/>
              <a:buChar char="•"/>
            </a:pPr>
            <a:r>
              <a:rPr lang="en-US" sz="2400" dirty="0" err="1"/>
              <a:t>Checkwin</a:t>
            </a:r>
            <a:r>
              <a:rPr lang="en-US" sz="2400" dirty="0"/>
              <a:t>() function is called to check whether the game is won or draw,</a:t>
            </a:r>
          </a:p>
          <a:p>
            <a:pPr marL="340614" indent="-285750">
              <a:buFont typeface="Arial" panose="020B0604020202020204" pitchFamily="34" charset="0"/>
              <a:buChar char="•"/>
            </a:pPr>
            <a:r>
              <a:rPr lang="en-US" sz="2400" dirty="0"/>
              <a:t>The game continuous until the game is won or draw  </a:t>
            </a:r>
          </a:p>
        </p:txBody>
      </p:sp>
      <p:sp>
        <p:nvSpPr>
          <p:cNvPr id="5" name="Slide Number Placeholder 4">
            <a:extLst>
              <a:ext uri="{FF2B5EF4-FFF2-40B4-BE49-F238E27FC236}">
                <a16:creationId xmlns:a16="http://schemas.microsoft.com/office/drawing/2014/main" id="{F8B845C7-B753-7571-84FF-1D7620DFAD7A}"/>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336694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Ishan </a:t>
            </a:r>
            <a:r>
              <a:rPr lang="en-US" dirty="0" err="1"/>
              <a:t>chaulagain</a:t>
            </a:r>
            <a:endParaRPr lang="en-US" dirty="0"/>
          </a:p>
          <a:p>
            <a:r>
              <a:rPr lang="en-US" dirty="0"/>
              <a:t>(ACE077BEI016)</a:t>
            </a:r>
          </a:p>
          <a:p>
            <a:r>
              <a:rPr lang="en-US" dirty="0"/>
              <a:t>Kaushal Shrestha</a:t>
            </a:r>
          </a:p>
          <a:p>
            <a:r>
              <a:rPr lang="en-US" dirty="0"/>
              <a:t>(ACE077BEI017)</a:t>
            </a:r>
          </a:p>
          <a:p>
            <a:endParaRPr lang="en-US" dirty="0"/>
          </a:p>
        </p:txBody>
      </p:sp>
      <p:pic>
        <p:nvPicPr>
          <p:cNvPr id="1026" name="Picture 2" descr="869 Any Questions Stock Photos - Free &amp; Royalty-Free Stock ...">
            <a:extLst>
              <a:ext uri="{FF2B5EF4-FFF2-40B4-BE49-F238E27FC236}">
                <a16:creationId xmlns:a16="http://schemas.microsoft.com/office/drawing/2014/main" id="{CAEC9C24-5757-C1F1-2285-12A6B112B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457" y="914401"/>
            <a:ext cx="4209143" cy="4673599"/>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a:extLst>
              <a:ext uri="{FF2B5EF4-FFF2-40B4-BE49-F238E27FC236}">
                <a16:creationId xmlns:a16="http://schemas.microsoft.com/office/drawing/2014/main" id="{4637C600-CB37-B4B9-C91C-0ACBF53D49C4}"/>
              </a:ext>
            </a:extLst>
          </p:cNvPr>
          <p:cNvSpPr>
            <a:spLocks noGrp="1"/>
          </p:cNvSpPr>
          <p:nvPr>
            <p:ph type="pic" sz="quarter" idx="10"/>
          </p:nvPr>
        </p:nvSpPr>
        <p:spPr/>
      </p:sp>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354</TotalTime>
  <Words>324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Bell MT</vt:lpstr>
      <vt:lpstr>Calibri</vt:lpstr>
      <vt:lpstr>Century Gothic</vt:lpstr>
      <vt:lpstr>Karla</vt:lpstr>
      <vt:lpstr>Univers Condensed Light</vt:lpstr>
      <vt:lpstr>Office Theme</vt:lpstr>
      <vt:lpstr>TIC TAC TOE </vt:lpstr>
      <vt:lpstr>Content </vt:lpstr>
      <vt:lpstr>Introduction </vt:lpstr>
      <vt:lpstr>Code overview</vt:lpstr>
      <vt:lpstr>How is DSA implement </vt:lpstr>
      <vt:lpstr>Code  walkthrough</vt:lpstr>
      <vt:lpstr>Game mechanics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dc:title>
  <dc:creator>lenovo</dc:creator>
  <cp:lastModifiedBy>lenovo</cp:lastModifiedBy>
  <cp:revision>9</cp:revision>
  <dcterms:created xsi:type="dcterms:W3CDTF">2023-02-18T05:45:05Z</dcterms:created>
  <dcterms:modified xsi:type="dcterms:W3CDTF">2023-02-20T14:37:02Z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