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 name="Shape 47"/>
          <p:cNvSpPr/>
          <p:nvPr>
            <p:ph type="sldImg"/>
          </p:nvPr>
        </p:nvSpPr>
        <p:spPr>
          <a:xfrm>
            <a:off x="1143000" y="685800"/>
            <a:ext cx="4572000" cy="3429000"/>
          </a:xfrm>
          <a:prstGeom prst="rect">
            <a:avLst/>
          </a:prstGeom>
        </p:spPr>
        <p:txBody>
          <a:bodyPr/>
          <a:lstStyle/>
          <a:p>
            <a:pPr/>
          </a:p>
        </p:txBody>
      </p:sp>
      <p:sp>
        <p:nvSpPr>
          <p:cNvPr id="48" name="Shape 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Times New Roman"/>
      </a:defRPr>
    </a:lvl1pPr>
    <a:lvl2pPr indent="228600" defTabSz="457200" latinLnBrk="0">
      <a:spcBef>
        <a:spcPts val="400"/>
      </a:spcBef>
      <a:defRPr sz="1200">
        <a:latin typeface="+mj-lt"/>
        <a:ea typeface="+mj-ea"/>
        <a:cs typeface="+mj-cs"/>
        <a:sym typeface="Times New Roman"/>
      </a:defRPr>
    </a:lvl2pPr>
    <a:lvl3pPr indent="457200" defTabSz="457200" latinLnBrk="0">
      <a:spcBef>
        <a:spcPts val="400"/>
      </a:spcBef>
      <a:defRPr sz="1200">
        <a:latin typeface="+mj-lt"/>
        <a:ea typeface="+mj-ea"/>
        <a:cs typeface="+mj-cs"/>
        <a:sym typeface="Times New Roman"/>
      </a:defRPr>
    </a:lvl3pPr>
    <a:lvl4pPr indent="685800" defTabSz="457200" latinLnBrk="0">
      <a:spcBef>
        <a:spcPts val="400"/>
      </a:spcBef>
      <a:defRPr sz="1200">
        <a:latin typeface="+mj-lt"/>
        <a:ea typeface="+mj-ea"/>
        <a:cs typeface="+mj-cs"/>
        <a:sym typeface="Times New Roman"/>
      </a:defRPr>
    </a:lvl4pPr>
    <a:lvl5pPr indent="914400" defTabSz="457200" latinLnBrk="0">
      <a:spcBef>
        <a:spcPts val="400"/>
      </a:spcBef>
      <a:defRPr sz="1200">
        <a:latin typeface="+mj-lt"/>
        <a:ea typeface="+mj-ea"/>
        <a:cs typeface="+mj-cs"/>
        <a:sym typeface="Times New Roman"/>
      </a:defRPr>
    </a:lvl5pPr>
    <a:lvl6pPr indent="1143000" defTabSz="457200" latinLnBrk="0">
      <a:spcBef>
        <a:spcPts val="400"/>
      </a:spcBef>
      <a:defRPr sz="1200">
        <a:latin typeface="+mj-lt"/>
        <a:ea typeface="+mj-ea"/>
        <a:cs typeface="+mj-cs"/>
        <a:sym typeface="Times New Roman"/>
      </a:defRPr>
    </a:lvl6pPr>
    <a:lvl7pPr indent="1371600" defTabSz="457200" latinLnBrk="0">
      <a:spcBef>
        <a:spcPts val="400"/>
      </a:spcBef>
      <a:defRPr sz="1200">
        <a:latin typeface="+mj-lt"/>
        <a:ea typeface="+mj-ea"/>
        <a:cs typeface="+mj-cs"/>
        <a:sym typeface="Times New Roman"/>
      </a:defRPr>
    </a:lvl7pPr>
    <a:lvl8pPr indent="1600200" defTabSz="457200" latinLnBrk="0">
      <a:spcBef>
        <a:spcPts val="400"/>
      </a:spcBef>
      <a:defRPr sz="1200">
        <a:latin typeface="+mj-lt"/>
        <a:ea typeface="+mj-ea"/>
        <a:cs typeface="+mj-cs"/>
        <a:sym typeface="Times New Roman"/>
      </a:defRPr>
    </a:lvl8pPr>
    <a:lvl9pPr indent="1828800" defTabSz="457200" latinLnBrk="0">
      <a:spcBef>
        <a:spcPts val="400"/>
      </a:spcBef>
      <a:defRPr sz="1200">
        <a:latin typeface="+mj-lt"/>
        <a:ea typeface="+mj-ea"/>
        <a:cs typeface="+mj-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 name="Copyright © 2011 Pearson Education, Inc. Publishing as Pearson Addison-Wesley"/>
          <p:cNvSpPr txBox="1"/>
          <p:nvPr/>
        </p:nvSpPr>
        <p:spPr>
          <a:xfrm>
            <a:off x="1147762" y="6612000"/>
            <a:ext cx="6548438" cy="246001"/>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a:ea typeface="Century Gothic"/>
                <a:cs typeface="Century Gothic"/>
                <a:sym typeface="Century Gothic"/>
              </a:defRPr>
            </a:lvl1pPr>
          </a:lstStyle>
          <a:p>
            <a:pPr/>
            <a:r>
              <a:t>Copyright © 2011 Pearson Education, Inc. Publishing as Pearson Addison-Wesley</a:t>
            </a:r>
          </a:p>
        </p:txBody>
      </p:sp>
      <p:pic>
        <p:nvPicPr>
          <p:cNvPr id="25" name="image.jpeg" descr="image.jpeg"/>
          <p:cNvPicPr>
            <a:picLocks noChangeAspect="1"/>
          </p:cNvPicPr>
          <p:nvPr/>
        </p:nvPicPr>
        <p:blipFill>
          <a:blip r:embed="rId3">
            <a:extLst/>
          </a:blip>
          <a:stretch>
            <a:fillRect/>
          </a:stretch>
        </p:blipFill>
        <p:spPr>
          <a:xfrm>
            <a:off x="0" y="6116637"/>
            <a:ext cx="990600" cy="741363"/>
          </a:xfrm>
          <a:prstGeom prst="rect">
            <a:avLst/>
          </a:prstGeom>
          <a:ln w="12700">
            <a:miter lim="400000"/>
          </a:ln>
        </p:spPr>
      </p:pic>
      <p:pic>
        <p:nvPicPr>
          <p:cNvPr id="26" name="image.png" descr="image.png"/>
          <p:cNvPicPr>
            <a:picLocks noChangeAspect="1"/>
          </p:cNvPicPr>
          <p:nvPr/>
        </p:nvPicPr>
        <p:blipFill>
          <a:blip r:embed="rId4">
            <a:extLst/>
          </a:blip>
          <a:stretch>
            <a:fillRect/>
          </a:stretch>
        </p:blipFill>
        <p:spPr>
          <a:xfrm>
            <a:off x="8686800" y="0"/>
            <a:ext cx="466725" cy="6858000"/>
          </a:xfrm>
          <a:prstGeom prst="rect">
            <a:avLst/>
          </a:prstGeom>
          <a:ln w="12700">
            <a:miter lim="400000"/>
          </a:ln>
        </p:spPr>
      </p:pic>
      <p:sp>
        <p:nvSpPr>
          <p:cNvPr id="27" name="Title Text"/>
          <p:cNvSpPr txBox="1"/>
          <p:nvPr>
            <p:ph type="title"/>
          </p:nvPr>
        </p:nvSpPr>
        <p:spPr>
          <a:xfrm>
            <a:off x="685800" y="2130425"/>
            <a:ext cx="7772400" cy="1470025"/>
          </a:xfrm>
          <a:prstGeom prst="rect">
            <a:avLst/>
          </a:prstGeom>
        </p:spPr>
        <p:txBody>
          <a:bodyPr/>
          <a:lstStyle/>
          <a:p>
            <a:pPr/>
            <a:r>
              <a:t>Title Text</a:t>
            </a:r>
          </a:p>
        </p:txBody>
      </p:sp>
      <p:sp>
        <p:nvSpPr>
          <p:cNvPr id="28" name="Body Level One…"/>
          <p:cNvSpPr txBox="1"/>
          <p:nvPr>
            <p:ph type="body" sz="quarter" idx="1"/>
          </p:nvPr>
        </p:nvSpPr>
        <p:spPr>
          <a:xfrm>
            <a:off x="1371600" y="3886200"/>
            <a:ext cx="6400800" cy="17526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 name="Copyright © 2011 Pearson Education, Inc. Publishing as Pearson Addison-Wesley"/>
          <p:cNvSpPr txBox="1"/>
          <p:nvPr/>
        </p:nvSpPr>
        <p:spPr>
          <a:xfrm>
            <a:off x="1147762" y="6612000"/>
            <a:ext cx="6548438" cy="246001"/>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a:ea typeface="Century Gothic"/>
                <a:cs typeface="Century Gothic"/>
                <a:sym typeface="Century Gothic"/>
              </a:defRPr>
            </a:lvl1pPr>
          </a:lstStyle>
          <a:p>
            <a:pPr/>
            <a:r>
              <a:t>Copyright © 2011 Pearson Education, Inc. Publishing as Pearson Addison-Wesley</a:t>
            </a:r>
          </a:p>
        </p:txBody>
      </p:sp>
      <p:pic>
        <p:nvPicPr>
          <p:cNvPr id="37" name="image.jpeg" descr="image.jpeg"/>
          <p:cNvPicPr>
            <a:picLocks noChangeAspect="1"/>
          </p:cNvPicPr>
          <p:nvPr/>
        </p:nvPicPr>
        <p:blipFill>
          <a:blip r:embed="rId3">
            <a:extLst/>
          </a:blip>
          <a:stretch>
            <a:fillRect/>
          </a:stretch>
        </p:blipFill>
        <p:spPr>
          <a:xfrm>
            <a:off x="0" y="6116637"/>
            <a:ext cx="990600" cy="741363"/>
          </a:xfrm>
          <a:prstGeom prst="rect">
            <a:avLst/>
          </a:prstGeom>
          <a:ln w="12700">
            <a:miter lim="400000"/>
          </a:ln>
        </p:spPr>
      </p:pic>
      <p:pic>
        <p:nvPicPr>
          <p:cNvPr id="38" name="image.png" descr="image.png"/>
          <p:cNvPicPr>
            <a:picLocks noChangeAspect="1"/>
          </p:cNvPicPr>
          <p:nvPr/>
        </p:nvPicPr>
        <p:blipFill>
          <a:blip r:embed="rId4">
            <a:extLst/>
          </a:blip>
          <a:stretch>
            <a:fillRect/>
          </a:stretch>
        </p:blipFill>
        <p:spPr>
          <a:xfrm>
            <a:off x="8686800" y="0"/>
            <a:ext cx="466725" cy="6858000"/>
          </a:xfrm>
          <a:prstGeom prst="rect">
            <a:avLst/>
          </a:prstGeom>
          <a:ln w="12700">
            <a:miter lim="400000"/>
          </a:ln>
        </p:spPr>
      </p:pic>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Copyright © 2011 Pearson Education, Inc. Publishing as Pearson Addison-Wesley"/>
          <p:cNvSpPr txBox="1"/>
          <p:nvPr/>
        </p:nvSpPr>
        <p:spPr>
          <a:xfrm>
            <a:off x="1147762" y="6612000"/>
            <a:ext cx="6548438" cy="246001"/>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a:ea typeface="Century Gothic"/>
                <a:cs typeface="Century Gothic"/>
                <a:sym typeface="Century Gothic"/>
              </a:defRPr>
            </a:lvl1pPr>
          </a:lstStyle>
          <a:p>
            <a:pPr/>
            <a:r>
              <a:t>Copyright © 2011 Pearson Education, Inc. Publishing as Pearson Addison-Wesley</a:t>
            </a:r>
          </a:p>
        </p:txBody>
      </p:sp>
      <p:pic>
        <p:nvPicPr>
          <p:cNvPr id="3" name="image.jpeg" descr="image.jpeg"/>
          <p:cNvPicPr>
            <a:picLocks noChangeAspect="1"/>
          </p:cNvPicPr>
          <p:nvPr/>
        </p:nvPicPr>
        <p:blipFill>
          <a:blip r:embed="rId3">
            <a:extLst/>
          </a:blip>
          <a:stretch>
            <a:fillRect/>
          </a:stretch>
        </p:blipFill>
        <p:spPr>
          <a:xfrm>
            <a:off x="0" y="6116637"/>
            <a:ext cx="990600" cy="741363"/>
          </a:xfrm>
          <a:prstGeom prst="rect">
            <a:avLst/>
          </a:prstGeom>
          <a:ln w="12700">
            <a:miter lim="400000"/>
          </a:ln>
        </p:spPr>
      </p:pic>
      <p:pic>
        <p:nvPicPr>
          <p:cNvPr id="4" name="image.tif" descr="image.tif"/>
          <p:cNvPicPr>
            <a:picLocks noChangeAspect="1"/>
          </p:cNvPicPr>
          <p:nvPr/>
        </p:nvPicPr>
        <p:blipFill>
          <a:blip r:embed="rId4">
            <a:extLst/>
          </a:blip>
          <a:stretch>
            <a:fillRect/>
          </a:stretch>
        </p:blipFill>
        <p:spPr>
          <a:xfrm>
            <a:off x="3733800" y="228600"/>
            <a:ext cx="5151438" cy="6327775"/>
          </a:xfrm>
          <a:prstGeom prst="rect">
            <a:avLst/>
          </a:prstGeom>
          <a:ln w="12700">
            <a:miter lim="400000"/>
          </a:ln>
        </p:spPr>
      </p:pic>
      <p:sp>
        <p:nvSpPr>
          <p:cNvPr id="5" name="Chapter 21…"/>
          <p:cNvSpPr txBox="1"/>
          <p:nvPr/>
        </p:nvSpPr>
        <p:spPr>
          <a:xfrm>
            <a:off x="0" y="1905000"/>
            <a:ext cx="3657600" cy="2900300"/>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lgn="r">
              <a:spcBef>
                <a:spcPts val="17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800">
                <a:solidFill>
                  <a:srgbClr val="800000"/>
                </a:solidFill>
                <a:latin typeface="Century Gothic"/>
                <a:ea typeface="Century Gothic"/>
                <a:cs typeface="Century Gothic"/>
                <a:sym typeface="Century Gothic"/>
              </a:defRPr>
            </a:pPr>
            <a:r>
              <a:t>Chapter 21</a:t>
            </a:r>
          </a:p>
          <a:p>
            <a:pPr algn="r">
              <a:spcBef>
                <a:spcPts val="17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800">
                <a:solidFill>
                  <a:srgbClr val="800000"/>
                </a:solidFill>
                <a:latin typeface="Century Gothic"/>
                <a:ea typeface="Century Gothic"/>
                <a:cs typeface="Century Gothic"/>
                <a:sym typeface="Century Gothic"/>
              </a:defRPr>
            </a:pPr>
            <a:r>
              <a:t>Introduction to Transaction Processing Concepts and Theory</a:t>
            </a:r>
          </a:p>
        </p:txBody>
      </p:sp>
      <p:sp>
        <p:nvSpPr>
          <p:cNvPr id="6" name="Title Text"/>
          <p:cNvSpPr txBox="1"/>
          <p:nvPr>
            <p:ph type="title"/>
          </p:nvPr>
        </p:nvSpPr>
        <p:spPr>
          <a:xfrm>
            <a:off x="457200" y="273050"/>
            <a:ext cx="8218488" cy="11334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7" name="Body Level One…"/>
          <p:cNvSpPr txBox="1"/>
          <p:nvPr>
            <p:ph type="body" idx="1"/>
          </p:nvPr>
        </p:nvSpPr>
        <p:spPr>
          <a:xfrm>
            <a:off x="457200" y="1604962"/>
            <a:ext cx="8218488" cy="45148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1pPr>
      <a:lvl2pPr marL="342900" marR="0" indent="1143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2pPr>
      <a:lvl3pPr marL="342900" marR="0" indent="5715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3pPr>
      <a:lvl4pPr marL="342900" marR="0" indent="10287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4pPr>
      <a:lvl5pPr marL="342900" marR="0" indent="14859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5pPr>
      <a:lvl6pPr marL="342900" marR="0" indent="19431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6pPr>
      <a:lvl7pPr marL="342900" marR="0" indent="24003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7pPr>
      <a:lvl8pPr marL="342900" marR="0" indent="28575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8pPr>
      <a:lvl9pPr marL="342900" marR="0" indent="3314700" algn="l" defTabSz="457200" rtl="0" latinLnBrk="0">
        <a:lnSpc>
          <a:spcPct val="100000"/>
        </a:lnSpc>
        <a:spcBef>
          <a:spcPts val="8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5.1…"/>
          <p:cNvSpPr txBox="1"/>
          <p:nvPr>
            <p:ph type="body" sz="half" idx="1"/>
          </p:nvPr>
        </p:nvSpPr>
        <p:spPr>
          <a:xfrm>
            <a:off x="887412" y="2978150"/>
            <a:ext cx="6629401" cy="2105025"/>
          </a:xfrm>
          <a:prstGeom prst="rect">
            <a:avLst/>
          </a:prstGeom>
        </p:spPr>
        <p:txBody>
          <a:bodyPr/>
          <a:lstStyle/>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4400"/>
            </a:pPr>
            <a:r>
              <a:t>5.1</a:t>
            </a: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4400"/>
            </a:pPr>
            <a:r>
              <a:t> Transaction Processing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Figure 21.2 (next slide) shows two examples of transactions…"/>
          <p:cNvSpPr txBox="1"/>
          <p:nvPr>
            <p:ph type="body" idx="1"/>
          </p:nvPr>
        </p:nvSpPr>
        <p:spPr>
          <a:xfrm>
            <a:off x="457200" y="1366837"/>
            <a:ext cx="7772400" cy="4805363"/>
          </a:xfrm>
          <a:prstGeom prst="rect">
            <a:avLst/>
          </a:prstGeom>
        </p:spPr>
        <p:txBody>
          <a:bodyPr lIns="46799" tIns="46799" rIns="46799" bIns="46799"/>
          <a:lstStyle/>
          <a:p>
            <a:pPr marL="598487" indent="-587375">
              <a:lnSpc>
                <a:spcPct val="90000"/>
              </a:lnSpc>
              <a:spcBef>
                <a:spcPts val="7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400">
                <a:latin typeface="Palatino"/>
                <a:ea typeface="Palatino"/>
                <a:cs typeface="Palatino"/>
                <a:sym typeface="Palatino"/>
              </a:defRPr>
            </a:pP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Figure 21.2 (next slide) shows two examples of transactions</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Notation focuses on the read and write operations</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Can also write in shorthand notation:</a:t>
            </a:r>
          </a:p>
          <a:p>
            <a:pPr lvl="1" marL="1476375" indent="-561975">
              <a:spcBef>
                <a:spcPts val="700"/>
              </a:spcBef>
              <a:buClr>
                <a:srgbClr val="00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T1: b1; r1(X); w1(X); r1(Y); w1(Y); e1;</a:t>
            </a:r>
          </a:p>
          <a:p>
            <a:pPr lvl="1" marL="1476375" indent="-561975">
              <a:spcBef>
                <a:spcPts val="700"/>
              </a:spcBef>
              <a:buClr>
                <a:srgbClr val="00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T2: b2; r2(Y); w2(Y); e2;</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bi and ei specify transaction boundaries (begin and end)</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i specifies a unique transaction identifier (TId)</a:t>
            </a:r>
          </a:p>
        </p:txBody>
      </p:sp>
      <p:sp>
        <p:nvSpPr>
          <p:cNvPr id="76" name="Transaction Notation"/>
          <p:cNvSpPr txBox="1"/>
          <p:nvPr>
            <p:ph type="title"/>
          </p:nvPr>
        </p:nvSpPr>
        <p:spPr>
          <a:xfrm>
            <a:off x="14287" y="161924"/>
            <a:ext cx="8672513"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Notation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8" name="image.tif" descr="image.tif"/>
          <p:cNvPicPr>
            <a:picLocks noChangeAspect="1"/>
          </p:cNvPicPr>
          <p:nvPr/>
        </p:nvPicPr>
        <p:blipFill>
          <a:blip r:embed="rId2">
            <a:extLst/>
          </a:blip>
          <a:stretch>
            <a:fillRect/>
          </a:stretch>
        </p:blipFill>
        <p:spPr>
          <a:xfrm>
            <a:off x="0" y="1447800"/>
            <a:ext cx="8610600" cy="210185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Without Concurrency Control, problems may occur with concurrent transactions:…"/>
          <p:cNvSpPr txBox="1"/>
          <p:nvPr>
            <p:ph type="body" idx="1"/>
          </p:nvPr>
        </p:nvSpPr>
        <p:spPr>
          <a:xfrm>
            <a:off x="457200" y="1142999"/>
            <a:ext cx="7772400" cy="4908552"/>
          </a:xfrm>
          <a:prstGeom prst="rect">
            <a:avLst/>
          </a:prstGeom>
        </p:spPr>
        <p:txBody>
          <a:bodyPr lIns="46799" tIns="46799" rIns="46799" bIns="46799"/>
          <a:lstStyle/>
          <a:p>
            <a:pPr marL="308562" indent="-298227" defTabSz="425195">
              <a:spcBef>
                <a:spcPts val="600"/>
              </a:spcBef>
              <a:tabLst>
                <a:tab pos="317500" algn="l"/>
                <a:tab pos="406400" algn="l"/>
                <a:tab pos="838200" algn="l"/>
                <a:tab pos="1257300" algn="l"/>
                <a:tab pos="1676400" algn="l"/>
                <a:tab pos="2108200" algn="l"/>
                <a:tab pos="2527300" algn="l"/>
                <a:tab pos="2959100" algn="l"/>
                <a:tab pos="3378200" algn="l"/>
                <a:tab pos="3810000" algn="l"/>
                <a:tab pos="4229100" algn="l"/>
                <a:tab pos="4660900" algn="l"/>
                <a:tab pos="5080000" algn="l"/>
                <a:tab pos="5511800" algn="l"/>
                <a:tab pos="5930900" algn="l"/>
                <a:tab pos="6362700" algn="l"/>
                <a:tab pos="6781800" algn="l"/>
                <a:tab pos="7213600" algn="l"/>
                <a:tab pos="7632700" algn="l"/>
                <a:tab pos="8064500" algn="l"/>
                <a:tab pos="8483600" algn="l"/>
              </a:tabLst>
              <a:defRPr sz="2604"/>
            </a:pPr>
            <a:r>
              <a:t>Without Concurrency Control, problems may occur with concurrent transactions</a:t>
            </a:r>
            <a:r>
              <a:rPr b="1"/>
              <a:t>:</a:t>
            </a:r>
            <a:endParaRPr b="1"/>
          </a:p>
          <a:p>
            <a:pPr marL="318897" indent="-308562" defTabSz="425195">
              <a:spcBef>
                <a:spcPts val="500"/>
              </a:spcBef>
              <a:buClr>
                <a:srgbClr val="000000"/>
              </a:buClr>
              <a:buSzPct val="100000"/>
              <a:buFont typeface="Arial"/>
              <a:buChar char="•"/>
              <a:tabLst>
                <a:tab pos="317500" algn="l"/>
                <a:tab pos="406400" algn="l"/>
                <a:tab pos="838200" algn="l"/>
                <a:tab pos="1257300" algn="l"/>
                <a:tab pos="1676400" algn="l"/>
                <a:tab pos="2108200" algn="l"/>
                <a:tab pos="2527300" algn="l"/>
                <a:tab pos="2959100" algn="l"/>
                <a:tab pos="3378200" algn="l"/>
                <a:tab pos="3810000" algn="l"/>
                <a:tab pos="4229100" algn="l"/>
                <a:tab pos="4660900" algn="l"/>
                <a:tab pos="5080000" algn="l"/>
                <a:tab pos="5511800" algn="l"/>
                <a:tab pos="5930900" algn="l"/>
                <a:tab pos="6362700" algn="l"/>
                <a:tab pos="6781800" algn="l"/>
                <a:tab pos="7213600" algn="l"/>
                <a:tab pos="7632700" algn="l"/>
                <a:tab pos="8064500" algn="l"/>
                <a:tab pos="8483600" algn="l"/>
              </a:tabLst>
              <a:defRPr b="1" sz="2232">
                <a:latin typeface="Palatino"/>
                <a:ea typeface="Palatino"/>
                <a:cs typeface="Palatino"/>
                <a:sym typeface="Palatino"/>
              </a:defRPr>
            </a:pPr>
            <a:r>
              <a:t>Lost Update Problem.</a:t>
            </a:r>
            <a:r>
              <a:rPr b="0">
                <a:latin typeface="Arial"/>
                <a:ea typeface="Arial"/>
                <a:cs typeface="Arial"/>
                <a:sym typeface="Arial"/>
              </a:rPr>
              <a:t> </a:t>
            </a:r>
          </a:p>
          <a:p>
            <a:pPr marL="308562" indent="-298227" defTabSz="425195">
              <a:spcBef>
                <a:spcPts val="500"/>
              </a:spcBef>
              <a:tabLst>
                <a:tab pos="317500" algn="l"/>
                <a:tab pos="406400" algn="l"/>
                <a:tab pos="838200" algn="l"/>
                <a:tab pos="1257300" algn="l"/>
                <a:tab pos="1676400" algn="l"/>
                <a:tab pos="2108200" algn="l"/>
                <a:tab pos="2527300" algn="l"/>
                <a:tab pos="2959100" algn="l"/>
                <a:tab pos="3378200" algn="l"/>
                <a:tab pos="3810000" algn="l"/>
                <a:tab pos="4229100" algn="l"/>
                <a:tab pos="4660900" algn="l"/>
                <a:tab pos="5080000" algn="l"/>
                <a:tab pos="5511800" algn="l"/>
                <a:tab pos="5930900" algn="l"/>
                <a:tab pos="6362700" algn="l"/>
                <a:tab pos="6781800" algn="l"/>
                <a:tab pos="7213600" algn="l"/>
                <a:tab pos="7632700" algn="l"/>
                <a:tab pos="8064500" algn="l"/>
                <a:tab pos="8483600" algn="l"/>
              </a:tabLst>
              <a:defRPr sz="2232">
                <a:latin typeface="Palatino"/>
                <a:ea typeface="Palatino"/>
                <a:cs typeface="Palatino"/>
                <a:sym typeface="Palatino"/>
              </a:defRPr>
            </a:pPr>
            <a:r>
              <a:t>	Occurs when two transactions update the same data item, but both read the same original value before update (Figure 21.3(a), next slide)</a:t>
            </a:r>
          </a:p>
          <a:p>
            <a:pPr marL="318897" indent="-308562" defTabSz="425195">
              <a:spcBef>
                <a:spcPts val="500"/>
              </a:spcBef>
              <a:buClr>
                <a:srgbClr val="000000"/>
              </a:buClr>
              <a:buSzPct val="100000"/>
              <a:buFont typeface="Arial"/>
              <a:buChar char="•"/>
              <a:tabLst>
                <a:tab pos="317500" algn="l"/>
                <a:tab pos="406400" algn="l"/>
                <a:tab pos="838200" algn="l"/>
                <a:tab pos="1257300" algn="l"/>
                <a:tab pos="1676400" algn="l"/>
                <a:tab pos="2108200" algn="l"/>
                <a:tab pos="2527300" algn="l"/>
                <a:tab pos="2959100" algn="l"/>
                <a:tab pos="3378200" algn="l"/>
                <a:tab pos="3810000" algn="l"/>
                <a:tab pos="4229100" algn="l"/>
                <a:tab pos="4660900" algn="l"/>
                <a:tab pos="5080000" algn="l"/>
                <a:tab pos="5511800" algn="l"/>
                <a:tab pos="5930900" algn="l"/>
                <a:tab pos="6362700" algn="l"/>
                <a:tab pos="6781800" algn="l"/>
                <a:tab pos="7213600" algn="l"/>
                <a:tab pos="7632700" algn="l"/>
                <a:tab pos="8064500" algn="l"/>
                <a:tab pos="8483600" algn="l"/>
              </a:tabLst>
              <a:defRPr b="1" sz="2232">
                <a:latin typeface="Palatino"/>
                <a:ea typeface="Palatino"/>
                <a:cs typeface="Palatino"/>
                <a:sym typeface="Palatino"/>
              </a:defRPr>
            </a:pPr>
            <a:r>
              <a:t>The Temporary Update (or Dirty Read) Problem.</a:t>
            </a:r>
            <a:r>
              <a:rPr b="0">
                <a:latin typeface="Arial"/>
                <a:ea typeface="Arial"/>
                <a:cs typeface="Arial"/>
                <a:sym typeface="Arial"/>
              </a:rPr>
              <a:t> </a:t>
            </a:r>
          </a:p>
          <a:p>
            <a:pPr marL="308562" indent="-298227" defTabSz="425195">
              <a:spcBef>
                <a:spcPts val="500"/>
              </a:spcBef>
              <a:tabLst>
                <a:tab pos="317500" algn="l"/>
                <a:tab pos="406400" algn="l"/>
                <a:tab pos="838200" algn="l"/>
                <a:tab pos="1257300" algn="l"/>
                <a:tab pos="1676400" algn="l"/>
                <a:tab pos="2108200" algn="l"/>
                <a:tab pos="2527300" algn="l"/>
                <a:tab pos="2959100" algn="l"/>
                <a:tab pos="3378200" algn="l"/>
                <a:tab pos="3810000" algn="l"/>
                <a:tab pos="4229100" algn="l"/>
                <a:tab pos="4660900" algn="l"/>
                <a:tab pos="5080000" algn="l"/>
                <a:tab pos="5511800" algn="l"/>
                <a:tab pos="5930900" algn="l"/>
                <a:tab pos="6362700" algn="l"/>
                <a:tab pos="6781800" algn="l"/>
                <a:tab pos="7213600" algn="l"/>
                <a:tab pos="7632700" algn="l"/>
                <a:tab pos="8064500" algn="l"/>
                <a:tab pos="8483600" algn="l"/>
              </a:tabLst>
              <a:defRPr sz="2232">
                <a:latin typeface="Palatino"/>
                <a:ea typeface="Palatino"/>
                <a:cs typeface="Palatino"/>
                <a:sym typeface="Palatino"/>
              </a:defRPr>
            </a:pPr>
            <a:r>
              <a:t>	This occurs when one transaction T1 updates a database item X, which is accessed (read) by another transaction T2;  then T1 fails for some reason (Figure 21.3(b)); X was (read) by T2 before its value is changed back (rolled back or UNDONE) after T1 fails</a:t>
            </a:r>
          </a:p>
        </p:txBody>
      </p:sp>
      <p:sp>
        <p:nvSpPr>
          <p:cNvPr id="81" name="Why we need concurrency control"/>
          <p:cNvSpPr txBox="1"/>
          <p:nvPr>
            <p:ph type="title"/>
          </p:nvPr>
        </p:nvSpPr>
        <p:spPr>
          <a:xfrm>
            <a:off x="-60325" y="46037"/>
            <a:ext cx="8747125" cy="8683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we need concurrency control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3" name="image.tif" descr="image.tif"/>
          <p:cNvPicPr>
            <a:picLocks noChangeAspect="1"/>
          </p:cNvPicPr>
          <p:nvPr/>
        </p:nvPicPr>
        <p:blipFill>
          <a:blip r:embed="rId2">
            <a:extLst/>
          </a:blip>
          <a:stretch>
            <a:fillRect/>
          </a:stretch>
        </p:blipFill>
        <p:spPr>
          <a:xfrm>
            <a:off x="0" y="152400"/>
            <a:ext cx="8610600" cy="560546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The Incorrect Summary Problem .…"/>
          <p:cNvSpPr txBox="1"/>
          <p:nvPr>
            <p:ph type="body" idx="1"/>
          </p:nvPr>
        </p:nvSpPr>
        <p:spPr>
          <a:xfrm>
            <a:off x="457200" y="1143000"/>
            <a:ext cx="7772400" cy="4800600"/>
          </a:xfrm>
          <a:prstGeom prst="rect">
            <a:avLst/>
          </a:prstGeom>
        </p:spPr>
        <p:txBody>
          <a:bodyPr lIns="46799" tIns="46799" rIns="46799" bIns="46799"/>
          <a:lstStyle/>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p>
          <a:p>
            <a:pPr indent="-331787">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The Incorrect Summary Problem .</a:t>
            </a:r>
            <a:r>
              <a:rPr b="0">
                <a:latin typeface="Arial"/>
                <a:ea typeface="Arial"/>
                <a:cs typeface="Arial"/>
                <a:sym typeface="Arial"/>
              </a:rPr>
              <a:t> </a:t>
            </a:r>
          </a:p>
          <a:p>
            <a:pPr marL="331787" indent="-320675">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latin typeface="Palatino"/>
                <a:ea typeface="Palatino"/>
                <a:cs typeface="Palatino"/>
                <a:sym typeface="Palatino"/>
              </a:defRPr>
            </a:pPr>
            <a:r>
              <a:t>	One transaction is calculating an aggregate summary function on a number of records (for example, sum (total) of all bank account balances) while other transactions are updating some of these records (for example, transferring a large amount between two accounts, see Figure 21.3(c)); the aggregate function may read</a:t>
            </a:r>
            <a:r>
              <a:rPr u="sng"/>
              <a:t> some values before they are updated and others after they are updated</a:t>
            </a:r>
            <a:r>
              <a:t>. </a:t>
            </a:r>
          </a:p>
        </p:txBody>
      </p:sp>
      <p:sp>
        <p:nvSpPr>
          <p:cNvPr id="86" name="Why we need concurrency control (cont.)"/>
          <p:cNvSpPr txBox="1"/>
          <p:nvPr>
            <p:ph type="title"/>
          </p:nvPr>
        </p:nvSpPr>
        <p:spPr>
          <a:xfrm>
            <a:off x="449262" y="46037"/>
            <a:ext cx="7937501" cy="11430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we need concurrency control (cont.)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8" name="image.tif" descr="image.tif"/>
          <p:cNvPicPr>
            <a:picLocks noChangeAspect="1"/>
          </p:cNvPicPr>
          <p:nvPr/>
        </p:nvPicPr>
        <p:blipFill>
          <a:blip r:embed="rId2">
            <a:extLst/>
          </a:blip>
          <a:stretch>
            <a:fillRect/>
          </a:stretch>
        </p:blipFill>
        <p:spPr>
          <a:xfrm>
            <a:off x="0" y="838200"/>
            <a:ext cx="8610600" cy="412908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Unrepeatable Read Problem .…"/>
          <p:cNvSpPr txBox="1"/>
          <p:nvPr>
            <p:ph type="body" idx="1"/>
          </p:nvPr>
        </p:nvSpPr>
        <p:spPr>
          <a:xfrm>
            <a:off x="457200" y="1143000"/>
            <a:ext cx="7772400" cy="4800600"/>
          </a:xfrm>
          <a:prstGeom prst="rect">
            <a:avLst/>
          </a:prstGeom>
        </p:spPr>
        <p:txBody>
          <a:bodyPr lIns="46799" tIns="46799" rIns="46799" bIns="46799"/>
          <a:lstStyle/>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p>
          <a:p>
            <a:pPr indent="-331787">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The Unrepeatable Read Problem .</a:t>
            </a:r>
            <a:r>
              <a:rPr b="0">
                <a:latin typeface="Arial"/>
                <a:ea typeface="Arial"/>
                <a:cs typeface="Arial"/>
                <a:sym typeface="Arial"/>
              </a:rPr>
              <a:t> </a:t>
            </a:r>
          </a:p>
          <a:p>
            <a:pPr marL="331787" indent="-320675">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latin typeface="Palatino"/>
                <a:ea typeface="Palatino"/>
                <a:cs typeface="Palatino"/>
                <a:sym typeface="Palatino"/>
              </a:defRPr>
            </a:pPr>
            <a:r>
              <a:t>	A transaction T1 may read an item (say, available seats on a flight); later, T1 may read the same item again and get a different value because another transaction T2 has updated the item (reserved seats on the flight) between the two reads by T1</a:t>
            </a:r>
          </a:p>
        </p:txBody>
      </p:sp>
      <p:sp>
        <p:nvSpPr>
          <p:cNvPr id="91" name="Why we need concurrency control (cont.)"/>
          <p:cNvSpPr txBox="1"/>
          <p:nvPr>
            <p:ph type="title"/>
          </p:nvPr>
        </p:nvSpPr>
        <p:spPr>
          <a:xfrm>
            <a:off x="449262" y="46037"/>
            <a:ext cx="7937501" cy="11430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we need concurrency control (cont.)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Causes of transaction failure:…"/>
          <p:cNvSpPr txBox="1"/>
          <p:nvPr>
            <p:ph type="body" idx="1"/>
          </p:nvPr>
        </p:nvSpPr>
        <p:spPr>
          <a:xfrm>
            <a:off x="685800" y="1371600"/>
            <a:ext cx="8089900" cy="5059363"/>
          </a:xfrm>
          <a:prstGeom prst="rect">
            <a:avLst/>
          </a:prstGeom>
        </p:spPr>
        <p:txBody>
          <a:bodyPr lIns="46799" tIns="46799" rIns="46799" bIns="46799"/>
          <a:lstStyle/>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Causes of transaction failure:</a:t>
            </a:r>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latin typeface="Palatino"/>
                <a:ea typeface="Palatino"/>
                <a:cs typeface="Palatino"/>
                <a:sym typeface="Palatino"/>
              </a:defRPr>
            </a:pPr>
            <a:r>
              <a:t>1.	</a:t>
            </a:r>
            <a:r>
              <a:rPr b="1" sz="2400"/>
              <a:t>A computer failure (system crash):</a:t>
            </a:r>
            <a:r>
              <a:t> </a:t>
            </a:r>
            <a:r>
              <a:rPr sz="2400"/>
              <a:t>A hardware or software error occurs during transaction execution. If the hardware crashes, the contents of the computer’s internal main memory may be lost.</a:t>
            </a:r>
            <a:endParaRPr sz="2400"/>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latin typeface="Palatino"/>
                <a:ea typeface="Palatino"/>
                <a:cs typeface="Palatino"/>
                <a:sym typeface="Palatino"/>
              </a:defRPr>
            </a:pPr>
            <a:r>
              <a:t>2.	</a:t>
            </a:r>
            <a:r>
              <a:rPr b="1" sz="2400"/>
              <a:t>A transaction or system error :</a:t>
            </a:r>
            <a:r>
              <a:t> </a:t>
            </a:r>
            <a:r>
              <a:rPr sz="240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endParaRPr sz="2400"/>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latin typeface="Palatino"/>
                <a:ea typeface="Palatino"/>
                <a:cs typeface="Palatino"/>
                <a:sym typeface="Palatino"/>
              </a:defRPr>
            </a:pPr>
            <a:r>
              <a:t> </a:t>
            </a:r>
          </a:p>
        </p:txBody>
      </p:sp>
      <p:sp>
        <p:nvSpPr>
          <p:cNvPr id="94" name="Why recovery is needed"/>
          <p:cNvSpPr txBox="1"/>
          <p:nvPr>
            <p:ph type="title"/>
          </p:nvPr>
        </p:nvSpPr>
        <p:spPr>
          <a:xfrm>
            <a:off x="255587" y="53974"/>
            <a:ext cx="8089901"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recovery is needed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3. Local errors or exception conditions detected by the transaction:…"/>
          <p:cNvSpPr txBox="1"/>
          <p:nvPr>
            <p:ph type="body" idx="1"/>
          </p:nvPr>
        </p:nvSpPr>
        <p:spPr>
          <a:xfrm>
            <a:off x="228600" y="1141412"/>
            <a:ext cx="8089900" cy="5716589"/>
          </a:xfrm>
          <a:prstGeom prst="rect">
            <a:avLst/>
          </a:prstGeom>
        </p:spPr>
        <p:txBody>
          <a:bodyPr lIns="46799" tIns="46799" rIns="46799" bIns="46799"/>
          <a:lstStyle/>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400"/>
            </a:pPr>
            <a:r>
              <a:t> </a:t>
            </a: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    3.</a:t>
            </a:r>
            <a:r>
              <a:rPr b="1"/>
              <a:t> Local errors or exception conditions</a:t>
            </a:r>
            <a:r>
              <a:t> detected by the transaction: </a:t>
            </a: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	- certain conditions necessitate cancellation of the transaction. For example, data for the transaction may not be found. A condition, such as insufficient account balance in a banking database, may cause a transaction, such as a fund withdrawal, to be canceled - a programmed abort causes the transaction to fail.</a:t>
            </a: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4.	</a:t>
            </a:r>
            <a:r>
              <a:rPr b="1"/>
              <a:t>Concurrency control enforcement:</a:t>
            </a:r>
            <a:r>
              <a:t> The concurrency control method may decide to abort the transaction, to be restarted later, because it violates serializability or because several transactions are in a state of deadlock.</a:t>
            </a:r>
          </a:p>
        </p:txBody>
      </p:sp>
      <p:sp>
        <p:nvSpPr>
          <p:cNvPr id="97" name="Why recovery is needed (cont.)"/>
          <p:cNvSpPr txBox="1"/>
          <p:nvPr>
            <p:ph type="title"/>
          </p:nvPr>
        </p:nvSpPr>
        <p:spPr>
          <a:xfrm>
            <a:off x="350837" y="-1"/>
            <a:ext cx="8089901"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recovery is needed (cont.)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5. Disk failure: Some disk blocks may lose their data because of a read or write malfunction or because of a disk read/write head crash. This kind of failure and item 6 are more severe than items 1 through 4.…"/>
          <p:cNvSpPr txBox="1"/>
          <p:nvPr>
            <p:ph type="body" idx="1"/>
          </p:nvPr>
        </p:nvSpPr>
        <p:spPr>
          <a:xfrm>
            <a:off x="368300" y="1371600"/>
            <a:ext cx="8089900" cy="4724400"/>
          </a:xfrm>
          <a:prstGeom prst="rect">
            <a:avLst/>
          </a:prstGeom>
        </p:spPr>
        <p:txBody>
          <a:bodyPr lIns="46799" tIns="46799" rIns="46799" bIns="46799"/>
          <a:lstStyle/>
          <a:p>
            <a:pPr marL="598487" indent="-587375">
              <a:spcBef>
                <a:spcPts val="7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800"/>
            </a:pPr>
            <a:r>
              <a:t> </a:t>
            </a:r>
          </a:p>
          <a:p>
            <a:pPr marL="598487" indent="-587375">
              <a:spcBef>
                <a:spcPts val="6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5.	</a:t>
            </a:r>
            <a:r>
              <a:rPr b="1"/>
              <a:t>Disk failure:</a:t>
            </a:r>
            <a:r>
              <a:t> Some disk blocks may lose their data because of a read or write malfunction or because of a disk read/write head crash. This kind of failure and item 6 are more severe than items 1 through 4. </a:t>
            </a:r>
          </a:p>
          <a:p>
            <a:pPr marL="598487" indent="-587375">
              <a:spcBef>
                <a:spcPts val="6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6.     </a:t>
            </a:r>
            <a:r>
              <a:rPr b="1"/>
              <a:t>Physical problems and catastrophes:</a:t>
            </a:r>
            <a:r>
              <a:t> This refers to an endless list of problems that includes power or air-conditioning failure, fire, theft, sabotage, overwriting disks or tapes by mistake, and mounting of a wrong tape by the operator. </a:t>
            </a:r>
          </a:p>
        </p:txBody>
      </p:sp>
      <p:sp>
        <p:nvSpPr>
          <p:cNvPr id="100" name="Why recovery is needed (cont.)"/>
          <p:cNvSpPr txBox="1"/>
          <p:nvPr>
            <p:ph type="title"/>
          </p:nvPr>
        </p:nvSpPr>
        <p:spPr>
          <a:xfrm>
            <a:off x="685800" y="228599"/>
            <a:ext cx="80899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Why recovery is needed (cont.)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Outline"/>
          <p:cNvSpPr txBox="1"/>
          <p:nvPr>
            <p:ph type="title"/>
          </p:nvPr>
        </p:nvSpPr>
        <p:spPr>
          <a:xfrm>
            <a:off x="250825" y="303212"/>
            <a:ext cx="8534400" cy="8429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a:lvl1pPr>
          </a:lstStyle>
          <a:p>
            <a:pPr/>
            <a:r>
              <a:t>Outline</a:t>
            </a:r>
          </a:p>
        </p:txBody>
      </p:sp>
      <p:sp>
        <p:nvSpPr>
          <p:cNvPr id="53" name="1 Introduction to Transaction Processing…"/>
          <p:cNvSpPr txBox="1"/>
          <p:nvPr>
            <p:ph type="body" idx="1"/>
          </p:nvPr>
        </p:nvSpPr>
        <p:spPr>
          <a:xfrm>
            <a:off x="685800" y="1389062"/>
            <a:ext cx="7543800" cy="4464051"/>
          </a:xfrm>
          <a:prstGeom prst="rect">
            <a:avLst/>
          </a:prstGeom>
        </p:spPr>
        <p:txBody>
          <a:bodyPr lIns="46799" tIns="46799" rIns="46799" bIns="46799"/>
          <a:lstStyle/>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1 Introduction to Transaction Processing</a:t>
            </a:r>
          </a:p>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2 Transaction and System Concepts</a:t>
            </a:r>
          </a:p>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3 Desirable Properties of Transactions</a:t>
            </a:r>
          </a:p>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4 Characterizing Schedules based on Recoverability</a:t>
            </a:r>
          </a:p>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5 Characterizing Schedules based on Serializability</a:t>
            </a:r>
          </a:p>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6 Transaction Support in SQL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ransaction and System Concepts"/>
          <p:cNvSpPr txBox="1"/>
          <p:nvPr>
            <p:ph type="title"/>
          </p:nvPr>
        </p:nvSpPr>
        <p:spPr>
          <a:xfrm>
            <a:off x="685800" y="228599"/>
            <a:ext cx="74422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a:t>
            </a:r>
          </a:p>
        </p:txBody>
      </p:sp>
      <p:sp>
        <p:nvSpPr>
          <p:cNvPr id="103" name="A transaction is an atomic unit of work that is either completed in its entirety or not done at all. A transaction passes through several states (Figure 21.4, similar to process states in operating systems).…"/>
          <p:cNvSpPr txBox="1"/>
          <p:nvPr>
            <p:ph type="body" idx="1"/>
          </p:nvPr>
        </p:nvSpPr>
        <p:spPr>
          <a:xfrm>
            <a:off x="685800" y="1600200"/>
            <a:ext cx="7772400" cy="4168775"/>
          </a:xfrm>
          <a:prstGeom prst="rect">
            <a:avLst/>
          </a:prstGeom>
        </p:spPr>
        <p:txBody>
          <a:bodyPr lIns="46799" tIns="46799" rIns="46799" bIns="46799"/>
          <a:lstStyle/>
          <a:p>
            <a:pPr marL="291972" indent="-282193" defTabSz="402336">
              <a:lnSpc>
                <a:spcPct val="90000"/>
              </a:lnSpc>
              <a:spcBef>
                <a:spcPts val="500"/>
              </a:spcBef>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A </a:t>
            </a:r>
            <a:r>
              <a:rPr b="1"/>
              <a:t>transaction</a:t>
            </a:r>
            <a:r>
              <a:t> is an atomic unit of work that is either completed in its entirety or not done at all. A transaction passes through several states (Figure 21.4, similar to process states in operating systems).</a:t>
            </a:r>
          </a:p>
          <a:p>
            <a:pPr marL="291972" indent="-282193" defTabSz="402336">
              <a:lnSpc>
                <a:spcPct val="90000"/>
              </a:lnSpc>
              <a:spcBef>
                <a:spcPts val="500"/>
              </a:spcBef>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b="1" sz="2112">
                <a:latin typeface="Palatino"/>
                <a:ea typeface="Palatino"/>
                <a:cs typeface="Palatino"/>
                <a:sym typeface="Palatino"/>
              </a:defRPr>
            </a:pPr>
            <a:r>
              <a:t>Transaction states</a:t>
            </a:r>
            <a:r>
              <a:rPr b="0"/>
              <a:t>:</a:t>
            </a:r>
          </a:p>
          <a:p>
            <a:pPr marL="301752" indent="-291972" defTabSz="402336">
              <a:lnSpc>
                <a:spcPct val="90000"/>
              </a:lnSpc>
              <a:spcBef>
                <a:spcPts val="500"/>
              </a:spcBef>
              <a:buClr>
                <a:srgbClr val="000000"/>
              </a:buClr>
              <a:buSzPct val="100000"/>
              <a:buFont typeface="Arial"/>
              <a:buChar char="•"/>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Active state (executing read, write operations)</a:t>
            </a:r>
          </a:p>
          <a:p>
            <a:pPr marL="301752" indent="-291972" defTabSz="402336">
              <a:lnSpc>
                <a:spcPct val="90000"/>
              </a:lnSpc>
              <a:spcBef>
                <a:spcPts val="500"/>
              </a:spcBef>
              <a:buClr>
                <a:srgbClr val="000000"/>
              </a:buClr>
              <a:buSzPct val="100000"/>
              <a:buFont typeface="Arial"/>
              <a:buChar char="•"/>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Partially committed state (ended but waiting for system checks to determine success or failure)</a:t>
            </a:r>
          </a:p>
          <a:p>
            <a:pPr marL="301752" indent="-291972" defTabSz="402336">
              <a:lnSpc>
                <a:spcPct val="90000"/>
              </a:lnSpc>
              <a:spcBef>
                <a:spcPts val="500"/>
              </a:spcBef>
              <a:buClr>
                <a:srgbClr val="000000"/>
              </a:buClr>
              <a:buSzPct val="100000"/>
              <a:buFont typeface="Arial"/>
              <a:buChar char="•"/>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Committed state (transaction succeeded)</a:t>
            </a:r>
          </a:p>
          <a:p>
            <a:pPr marL="301752" indent="-291972" defTabSz="402336">
              <a:lnSpc>
                <a:spcPct val="90000"/>
              </a:lnSpc>
              <a:spcBef>
                <a:spcPts val="500"/>
              </a:spcBef>
              <a:buClr>
                <a:srgbClr val="000000"/>
              </a:buClr>
              <a:buSzPct val="100000"/>
              <a:buFont typeface="Arial"/>
              <a:buChar char="•"/>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Failed state (transaction failed, must be rolled back)</a:t>
            </a:r>
          </a:p>
          <a:p>
            <a:pPr marL="301752" indent="-291972" defTabSz="402336">
              <a:lnSpc>
                <a:spcPct val="90000"/>
              </a:lnSpc>
              <a:spcBef>
                <a:spcPts val="500"/>
              </a:spcBef>
              <a:buClr>
                <a:srgbClr val="000000"/>
              </a:buClr>
              <a:buSzPct val="100000"/>
              <a:buFont typeface="Arial"/>
              <a:buChar char="•"/>
              <a:tabLst>
                <a:tab pos="292100" algn="l"/>
                <a:tab pos="381000" algn="l"/>
                <a:tab pos="787400" algn="l"/>
                <a:tab pos="1193800" algn="l"/>
                <a:tab pos="1587500" algn="l"/>
                <a:tab pos="1993900" algn="l"/>
                <a:tab pos="2400300" algn="l"/>
                <a:tab pos="2794000" algn="l"/>
                <a:tab pos="3200400" algn="l"/>
                <a:tab pos="3606800" algn="l"/>
                <a:tab pos="4000500" algn="l"/>
                <a:tab pos="4406900" algn="l"/>
                <a:tab pos="4813300" algn="l"/>
                <a:tab pos="5207000" algn="l"/>
                <a:tab pos="5613400" algn="l"/>
                <a:tab pos="6019800" algn="l"/>
                <a:tab pos="6413500" algn="l"/>
                <a:tab pos="6819900" algn="l"/>
                <a:tab pos="7226300" algn="l"/>
                <a:tab pos="7632700" algn="l"/>
                <a:tab pos="8026400" algn="l"/>
              </a:tabLst>
              <a:defRPr sz="2112">
                <a:latin typeface="Palatino"/>
                <a:ea typeface="Palatino"/>
                <a:cs typeface="Palatino"/>
                <a:sym typeface="Palatino"/>
              </a:defRPr>
            </a:pPr>
            <a:r>
              <a:t>Terminated State (transaction leaves system)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5" name="image.tif" descr="image.tif"/>
          <p:cNvPicPr>
            <a:picLocks noChangeAspect="1"/>
          </p:cNvPicPr>
          <p:nvPr/>
        </p:nvPicPr>
        <p:blipFill>
          <a:blip r:embed="rId2">
            <a:extLst/>
          </a:blip>
          <a:stretch>
            <a:fillRect/>
          </a:stretch>
        </p:blipFill>
        <p:spPr>
          <a:xfrm>
            <a:off x="0" y="1219200"/>
            <a:ext cx="8683625" cy="300355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ransaction and System Concepts (cont.)"/>
          <p:cNvSpPr txBox="1"/>
          <p:nvPr>
            <p:ph type="title"/>
          </p:nvPr>
        </p:nvSpPr>
        <p:spPr>
          <a:xfrm>
            <a:off x="558800" y="-1"/>
            <a:ext cx="76708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08" name="DBMS Recovery Manager needs system to keep track of the following operations (in the system log file):…"/>
          <p:cNvSpPr txBox="1"/>
          <p:nvPr>
            <p:ph type="body" idx="1"/>
          </p:nvPr>
        </p:nvSpPr>
        <p:spPr>
          <a:xfrm>
            <a:off x="228600" y="1143000"/>
            <a:ext cx="8229600" cy="5257800"/>
          </a:xfrm>
          <a:prstGeom prst="rect">
            <a:avLst/>
          </a:prstGeom>
        </p:spPr>
        <p:txBody>
          <a:bodyPr lIns="46799" tIns="46799" rIns="46799" bIns="46799"/>
          <a:lstStyle/>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latin typeface="Palatino"/>
                <a:ea typeface="Palatino"/>
                <a:cs typeface="Palatino"/>
                <a:sym typeface="Palatino"/>
              </a:defRPr>
            </a:pPr>
            <a:r>
              <a:t>DBMS Recovery Manager needs system to keep track of the following operations (in the system </a:t>
            </a:r>
            <a:r>
              <a:rPr b="1"/>
              <a:t>log file</a:t>
            </a:r>
            <a:r>
              <a:t>):</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begin_transaction: </a:t>
            </a:r>
            <a:r>
              <a:rPr b="0"/>
              <a:t>Start of transaction execution.</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read or write:</a:t>
            </a:r>
            <a:r>
              <a:rPr b="0"/>
              <a:t> Read or write operations on the database items that are executed as part of a transaction.</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end_transaction:</a:t>
            </a:r>
            <a:r>
              <a:rPr b="0"/>
              <a:t> Specifies end of read and write transaction operations have ended. System may still have to check whether the changes (writes) introduced by transaction can be </a:t>
            </a:r>
            <a:r>
              <a:rPr b="0" i="1"/>
              <a:t>permanently applied to the database</a:t>
            </a:r>
            <a:r>
              <a:rPr b="0"/>
              <a:t> (</a:t>
            </a:r>
            <a:r>
              <a:t>commit</a:t>
            </a:r>
            <a:r>
              <a:rPr b="0"/>
              <a:t> transaction); or whether the transaction has to be </a:t>
            </a:r>
            <a:r>
              <a:rPr b="0" i="1"/>
              <a:t>rolled back</a:t>
            </a:r>
            <a:r>
              <a:rPr b="0"/>
              <a:t> (</a:t>
            </a:r>
            <a:r>
              <a:t>abort</a:t>
            </a:r>
            <a:r>
              <a:rPr b="0"/>
              <a:t> transaction) because it violates concurrency control or for some other reason.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ransaction and System Concepts (cont.)"/>
          <p:cNvSpPr txBox="1"/>
          <p:nvPr>
            <p:ph type="title"/>
          </p:nvPr>
        </p:nvSpPr>
        <p:spPr>
          <a:xfrm>
            <a:off x="457200" y="-1"/>
            <a:ext cx="80010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11" name="Recovery manager keeps track of the following operations (cont.):…"/>
          <p:cNvSpPr txBox="1"/>
          <p:nvPr>
            <p:ph type="body" idx="1"/>
          </p:nvPr>
        </p:nvSpPr>
        <p:spPr>
          <a:xfrm>
            <a:off x="228600" y="1600200"/>
            <a:ext cx="8166100" cy="4114800"/>
          </a:xfrm>
          <a:prstGeom prst="rect">
            <a:avLst/>
          </a:prstGeom>
        </p:spPr>
        <p:txBody>
          <a:bodyPr lIns="46799" tIns="46799" rIns="46799" bIns="46799"/>
          <a:lstStyle/>
          <a:p>
            <a:pPr marL="328469" indent="-317468" defTabSz="452627">
              <a:spcBef>
                <a:spcPts val="500"/>
              </a:spcBef>
              <a:tabLst>
                <a:tab pos="3302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sz="2376">
                <a:latin typeface="Palatino"/>
                <a:ea typeface="Palatino"/>
                <a:cs typeface="Palatino"/>
                <a:sym typeface="Palatino"/>
              </a:defRPr>
            </a:pPr>
            <a:r>
              <a:t>Recovery manager keeps track of the following operations (cont.):</a:t>
            </a:r>
          </a:p>
          <a:p>
            <a:pPr marL="339470" indent="-328469" defTabSz="452627">
              <a:spcBef>
                <a:spcPts val="500"/>
              </a:spcBef>
              <a:buClr>
                <a:srgbClr val="000000"/>
              </a:buClr>
              <a:buSzPct val="100000"/>
              <a:buFont typeface="Arial"/>
              <a:buChar char="•"/>
              <a:tabLst>
                <a:tab pos="3302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b="1" sz="2376">
                <a:latin typeface="Palatino"/>
                <a:ea typeface="Palatino"/>
                <a:cs typeface="Palatino"/>
                <a:sym typeface="Palatino"/>
              </a:defRPr>
            </a:pPr>
            <a:r>
              <a:t>commit_transaction:</a:t>
            </a:r>
            <a:r>
              <a:rPr b="0"/>
              <a:t> Signals </a:t>
            </a:r>
            <a:r>
              <a:rPr b="0" i="1"/>
              <a:t>successful end</a:t>
            </a:r>
            <a:r>
              <a:rPr b="0"/>
              <a:t> of transaction; any changes (writes) executed by transaction can be safely </a:t>
            </a:r>
            <a:r>
              <a:t>committed</a:t>
            </a:r>
            <a:r>
              <a:rPr b="0"/>
              <a:t> to the database and will not be undone.</a:t>
            </a:r>
          </a:p>
          <a:p>
            <a:pPr marL="339470" indent="-328469" defTabSz="452627">
              <a:spcBef>
                <a:spcPts val="500"/>
              </a:spcBef>
              <a:buClr>
                <a:srgbClr val="000000"/>
              </a:buClr>
              <a:buSzPct val="100000"/>
              <a:buFont typeface="Arial"/>
              <a:buChar char="•"/>
              <a:tabLst>
                <a:tab pos="3302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b="1" sz="2376">
                <a:latin typeface="Palatino"/>
                <a:ea typeface="Palatino"/>
                <a:cs typeface="Palatino"/>
                <a:sym typeface="Palatino"/>
              </a:defRPr>
            </a:pPr>
            <a:r>
              <a:t>abort_transaction (or rollback): </a:t>
            </a:r>
            <a:r>
              <a:rPr b="0"/>
              <a:t>Signals transaction has </a:t>
            </a:r>
            <a:r>
              <a:rPr b="0" i="1"/>
              <a:t>ended unsuccessfully</a:t>
            </a:r>
            <a:r>
              <a:rPr b="0"/>
              <a:t>; any changes or effects that the transaction may have applied to the database must be </a:t>
            </a:r>
            <a:r>
              <a:rPr b="0" i="1"/>
              <a:t>undone.</a:t>
            </a:r>
            <a:r>
              <a:rPr b="0"/>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ransaction and System Concepts (cont.)"/>
          <p:cNvSpPr txBox="1"/>
          <p:nvPr>
            <p:ph type="title"/>
          </p:nvPr>
        </p:nvSpPr>
        <p:spPr>
          <a:xfrm>
            <a:off x="457200" y="228599"/>
            <a:ext cx="80010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14" name="System operations used during recovery…"/>
          <p:cNvSpPr txBox="1"/>
          <p:nvPr>
            <p:ph type="body" idx="1"/>
          </p:nvPr>
        </p:nvSpPr>
        <p:spPr>
          <a:xfrm>
            <a:off x="292100" y="1828800"/>
            <a:ext cx="8166100" cy="4114800"/>
          </a:xfrm>
          <a:prstGeom prst="rect">
            <a:avLst/>
          </a:prstGeom>
        </p:spPr>
        <p:txBody>
          <a:bodyPr lIns="46799" tIns="46799" rIns="46799" bIns="46799"/>
          <a:lstStyle/>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System operations used during recovery </a:t>
            </a:r>
            <a:endParaRPr>
              <a:latin typeface="Palatino"/>
              <a:ea typeface="Palatino"/>
              <a:cs typeface="Palatino"/>
              <a:sym typeface="Palatino"/>
            </a:endParaRPr>
          </a:p>
          <a:p>
            <a:pPr indent="-331787">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undo(X):</a:t>
            </a:r>
            <a:r>
              <a:rPr b="0"/>
              <a:t> Similar to rollback except that it applies to a single write operation rather than to a whole transaction.</a:t>
            </a:r>
          </a:p>
          <a:p>
            <a:pPr indent="-331787">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redo(X):</a:t>
            </a:r>
            <a:r>
              <a:rPr b="0"/>
              <a:t> This specifies that a </a:t>
            </a:r>
            <a:r>
              <a:rPr b="0" i="1"/>
              <a:t>write operation</a:t>
            </a:r>
            <a:r>
              <a:rPr b="0"/>
              <a:t> of a committed transaction must be </a:t>
            </a:r>
            <a:r>
              <a:rPr b="0" i="1"/>
              <a:t>redone</a:t>
            </a:r>
            <a:r>
              <a:rPr b="0"/>
              <a:t> to ensure that it has been applied permanently to the database on disk.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ransaction and System Concepts (cont.)"/>
          <p:cNvSpPr txBox="1"/>
          <p:nvPr>
            <p:ph type="title"/>
          </p:nvPr>
        </p:nvSpPr>
        <p:spPr>
          <a:xfrm>
            <a:off x="457200" y="139699"/>
            <a:ext cx="80010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17" name="The System Log File…"/>
          <p:cNvSpPr txBox="1"/>
          <p:nvPr>
            <p:ph type="body" idx="1"/>
          </p:nvPr>
        </p:nvSpPr>
        <p:spPr>
          <a:xfrm>
            <a:off x="292100" y="1371600"/>
            <a:ext cx="8166100" cy="4249738"/>
          </a:xfrm>
          <a:prstGeom prst="rect">
            <a:avLst/>
          </a:prstGeom>
        </p:spPr>
        <p:txBody>
          <a:bodyPr lIns="46799" tIns="46799" rIns="46799" bIns="46799"/>
          <a:lstStyle/>
          <a:p>
            <a:pPr marL="318515" indent="-307847" defTabSz="438911">
              <a:lnSpc>
                <a:spcPct val="90000"/>
              </a:lnSpc>
              <a:spcBef>
                <a:spcPts val="600"/>
              </a:spcBef>
              <a:tabLst>
                <a:tab pos="317500" algn="l"/>
                <a:tab pos="419100" algn="l"/>
                <a:tab pos="863600" algn="l"/>
                <a:tab pos="1295400" algn="l"/>
                <a:tab pos="1739900" algn="l"/>
                <a:tab pos="2171700" algn="l"/>
                <a:tab pos="2616200" algn="l"/>
                <a:tab pos="3048000" algn="l"/>
                <a:tab pos="3492500" algn="l"/>
                <a:tab pos="3937000" algn="l"/>
                <a:tab pos="4368800" algn="l"/>
                <a:tab pos="4813300" algn="l"/>
                <a:tab pos="5245100" algn="l"/>
                <a:tab pos="5689600" algn="l"/>
                <a:tab pos="6121400" algn="l"/>
                <a:tab pos="6565900" algn="l"/>
                <a:tab pos="6997700" algn="l"/>
                <a:tab pos="7442200" algn="l"/>
                <a:tab pos="7886700" algn="l"/>
                <a:tab pos="8318500" algn="l"/>
                <a:tab pos="8763000" algn="l"/>
              </a:tabLst>
              <a:defRPr b="1" sz="2688">
                <a:latin typeface="Palatino"/>
                <a:ea typeface="Palatino"/>
                <a:cs typeface="Palatino"/>
                <a:sym typeface="Palatino"/>
              </a:defRPr>
            </a:pPr>
            <a:r>
              <a:t>The System Log File</a:t>
            </a:r>
          </a:p>
          <a:p>
            <a:pPr marL="329184" indent="-318515" defTabSz="438911">
              <a:lnSpc>
                <a:spcPct val="90000"/>
              </a:lnSpc>
              <a:spcBef>
                <a:spcPts val="500"/>
              </a:spcBef>
              <a:buClr>
                <a:srgbClr val="000000"/>
              </a:buClr>
              <a:buSzPct val="100000"/>
              <a:buFont typeface="Arial"/>
              <a:buChar char="•"/>
              <a:tabLst>
                <a:tab pos="317500" algn="l"/>
                <a:tab pos="419100" algn="l"/>
                <a:tab pos="863600" algn="l"/>
                <a:tab pos="1295400" algn="l"/>
                <a:tab pos="1739900" algn="l"/>
                <a:tab pos="2171700" algn="l"/>
                <a:tab pos="2616200" algn="l"/>
                <a:tab pos="3048000" algn="l"/>
                <a:tab pos="3492500" algn="l"/>
                <a:tab pos="3937000" algn="l"/>
                <a:tab pos="4368800" algn="l"/>
                <a:tab pos="4813300" algn="l"/>
                <a:tab pos="5245100" algn="l"/>
                <a:tab pos="5689600" algn="l"/>
                <a:tab pos="6121400" algn="l"/>
                <a:tab pos="6565900" algn="l"/>
                <a:tab pos="6997700" algn="l"/>
                <a:tab pos="7442200" algn="l"/>
                <a:tab pos="7886700" algn="l"/>
                <a:tab pos="8318500" algn="l"/>
                <a:tab pos="8763000" algn="l"/>
              </a:tabLst>
              <a:defRPr sz="2304">
                <a:latin typeface="Palatino"/>
                <a:ea typeface="Palatino"/>
                <a:cs typeface="Palatino"/>
                <a:sym typeface="Palatino"/>
              </a:defRPr>
            </a:pPr>
            <a:r>
              <a:t>Is an </a:t>
            </a:r>
            <a:r>
              <a:rPr i="1"/>
              <a:t>append-only file</a:t>
            </a:r>
            <a:r>
              <a:t> to keep track of all operations of all transactions </a:t>
            </a:r>
            <a:r>
              <a:rPr i="1"/>
              <a:t>in the order in which they occurred</a:t>
            </a:r>
            <a:r>
              <a:t>. This information is needed during recovery from failures</a:t>
            </a:r>
          </a:p>
          <a:p>
            <a:pPr marL="329184" indent="-318515" defTabSz="438911">
              <a:lnSpc>
                <a:spcPct val="90000"/>
              </a:lnSpc>
              <a:spcBef>
                <a:spcPts val="500"/>
              </a:spcBef>
              <a:buClr>
                <a:srgbClr val="000000"/>
              </a:buClr>
              <a:buSzPct val="100000"/>
              <a:buFont typeface="Arial"/>
              <a:buChar char="•"/>
              <a:tabLst>
                <a:tab pos="317500" algn="l"/>
                <a:tab pos="419100" algn="l"/>
                <a:tab pos="863600" algn="l"/>
                <a:tab pos="1295400" algn="l"/>
                <a:tab pos="1739900" algn="l"/>
                <a:tab pos="2171700" algn="l"/>
                <a:tab pos="2616200" algn="l"/>
                <a:tab pos="3048000" algn="l"/>
                <a:tab pos="3492500" algn="l"/>
                <a:tab pos="3937000" algn="l"/>
                <a:tab pos="4368800" algn="l"/>
                <a:tab pos="4813300" algn="l"/>
                <a:tab pos="5245100" algn="l"/>
                <a:tab pos="5689600" algn="l"/>
                <a:tab pos="6121400" algn="l"/>
                <a:tab pos="6565900" algn="l"/>
                <a:tab pos="6997700" algn="l"/>
                <a:tab pos="7442200" algn="l"/>
                <a:tab pos="7886700" algn="l"/>
                <a:tab pos="8318500" algn="l"/>
                <a:tab pos="8763000" algn="l"/>
              </a:tabLst>
              <a:defRPr sz="2304">
                <a:latin typeface="Palatino"/>
                <a:ea typeface="Palatino"/>
                <a:cs typeface="Palatino"/>
                <a:sym typeface="Palatino"/>
              </a:defRPr>
            </a:pPr>
            <a:r>
              <a:t>Log is kept on disk - not affected except for disk or catastrophic failure</a:t>
            </a:r>
          </a:p>
          <a:p>
            <a:pPr marL="329184" indent="-318515" defTabSz="438911">
              <a:lnSpc>
                <a:spcPct val="90000"/>
              </a:lnSpc>
              <a:spcBef>
                <a:spcPts val="500"/>
              </a:spcBef>
              <a:buClr>
                <a:srgbClr val="000000"/>
              </a:buClr>
              <a:buSzPct val="100000"/>
              <a:buFont typeface="Arial"/>
              <a:buChar char="•"/>
              <a:tabLst>
                <a:tab pos="317500" algn="l"/>
                <a:tab pos="419100" algn="l"/>
                <a:tab pos="863600" algn="l"/>
                <a:tab pos="1295400" algn="l"/>
                <a:tab pos="1739900" algn="l"/>
                <a:tab pos="2171700" algn="l"/>
                <a:tab pos="2616200" algn="l"/>
                <a:tab pos="3048000" algn="l"/>
                <a:tab pos="3492500" algn="l"/>
                <a:tab pos="3937000" algn="l"/>
                <a:tab pos="4368800" algn="l"/>
                <a:tab pos="4813300" algn="l"/>
                <a:tab pos="5245100" algn="l"/>
                <a:tab pos="5689600" algn="l"/>
                <a:tab pos="6121400" algn="l"/>
                <a:tab pos="6565900" algn="l"/>
                <a:tab pos="6997700" algn="l"/>
                <a:tab pos="7442200" algn="l"/>
                <a:tab pos="7886700" algn="l"/>
                <a:tab pos="8318500" algn="l"/>
                <a:tab pos="8763000" algn="l"/>
              </a:tabLst>
              <a:defRPr sz="2304">
                <a:latin typeface="Palatino"/>
                <a:ea typeface="Palatino"/>
                <a:cs typeface="Palatino"/>
                <a:sym typeface="Palatino"/>
              </a:defRPr>
            </a:pPr>
            <a:r>
              <a:t>As with other disk files, a </a:t>
            </a:r>
            <a:r>
              <a:rPr i="1"/>
              <a:t>log main memory buffer</a:t>
            </a:r>
            <a:r>
              <a:t> is kept for holding the records being appended until the whole buffer is appended to the end of the log file on disk</a:t>
            </a:r>
          </a:p>
          <a:p>
            <a:pPr marL="329184" indent="-318515" defTabSz="438911">
              <a:lnSpc>
                <a:spcPct val="90000"/>
              </a:lnSpc>
              <a:spcBef>
                <a:spcPts val="500"/>
              </a:spcBef>
              <a:buClr>
                <a:srgbClr val="000000"/>
              </a:buClr>
              <a:buSzPct val="100000"/>
              <a:buFont typeface="Arial"/>
              <a:buChar char="•"/>
              <a:tabLst>
                <a:tab pos="317500" algn="l"/>
                <a:tab pos="419100" algn="l"/>
                <a:tab pos="863600" algn="l"/>
                <a:tab pos="1295400" algn="l"/>
                <a:tab pos="1739900" algn="l"/>
                <a:tab pos="2171700" algn="l"/>
                <a:tab pos="2616200" algn="l"/>
                <a:tab pos="3048000" algn="l"/>
                <a:tab pos="3492500" algn="l"/>
                <a:tab pos="3937000" algn="l"/>
                <a:tab pos="4368800" algn="l"/>
                <a:tab pos="4813300" algn="l"/>
                <a:tab pos="5245100" algn="l"/>
                <a:tab pos="5689600" algn="l"/>
                <a:tab pos="6121400" algn="l"/>
                <a:tab pos="6565900" algn="l"/>
                <a:tab pos="6997700" algn="l"/>
                <a:tab pos="7442200" algn="l"/>
                <a:tab pos="7886700" algn="l"/>
                <a:tab pos="8318500" algn="l"/>
                <a:tab pos="8763000" algn="l"/>
              </a:tabLst>
              <a:defRPr sz="2304">
                <a:latin typeface="Palatino"/>
                <a:ea typeface="Palatino"/>
                <a:cs typeface="Palatino"/>
                <a:sym typeface="Palatino"/>
              </a:defRPr>
            </a:pPr>
            <a:r>
              <a:t>Log is periodically backed up to archival storage (tape) to guard against catastrophic failures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ransaction and System Concepts (cont.)"/>
          <p:cNvSpPr txBox="1"/>
          <p:nvPr>
            <p:ph type="title"/>
          </p:nvPr>
        </p:nvSpPr>
        <p:spPr>
          <a:xfrm>
            <a:off x="457200" y="101599"/>
            <a:ext cx="7947025"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20" name="Types of records (entries) in log file:…"/>
          <p:cNvSpPr txBox="1"/>
          <p:nvPr>
            <p:ph type="body" idx="1"/>
          </p:nvPr>
        </p:nvSpPr>
        <p:spPr>
          <a:xfrm>
            <a:off x="292100" y="1290637"/>
            <a:ext cx="8166100" cy="4881563"/>
          </a:xfrm>
          <a:prstGeom prst="rect">
            <a:avLst/>
          </a:prstGeom>
        </p:spPr>
        <p:txBody>
          <a:bodyPr lIns="46799" tIns="46799" rIns="46799" bIns="46799"/>
          <a:lstStyle/>
          <a:p>
            <a:pPr marL="522287" indent="-511175">
              <a:lnSpc>
                <a:spcPct val="90000"/>
              </a:lnSpc>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400">
                <a:latin typeface="Palatino"/>
                <a:ea typeface="Palatino"/>
                <a:cs typeface="Palatino"/>
                <a:sym typeface="Palatino"/>
              </a:defRPr>
            </a:pPr>
            <a:r>
              <a:t>Types of records (entries) in log file: </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[start_transaction,T]: Records that transaction T has started execution.</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[write_item,T,X,old_value,new_value]: T has changed the value of item X from old_value to new_value.</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[read_item,T,X]: T  has read the value of item X (not needed in many cases).</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[end_transaction,T]: T has ended execution</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[commit,T]: T has completed successfully, and committed.</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latin typeface="Palatino"/>
                <a:ea typeface="Palatino"/>
                <a:cs typeface="Palatino"/>
                <a:sym typeface="Palatino"/>
              </a:defRPr>
            </a:pPr>
            <a:r>
              <a:t>[abort,T]: T has been aborted.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ransaction and System Concepts (cont.)"/>
          <p:cNvSpPr txBox="1"/>
          <p:nvPr>
            <p:ph type="title"/>
          </p:nvPr>
        </p:nvSpPr>
        <p:spPr>
          <a:xfrm>
            <a:off x="558800" y="228599"/>
            <a:ext cx="78994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23" name="Commit Point of a Transaction:…"/>
          <p:cNvSpPr txBox="1"/>
          <p:nvPr>
            <p:ph type="body" idx="1"/>
          </p:nvPr>
        </p:nvSpPr>
        <p:spPr>
          <a:xfrm>
            <a:off x="376237" y="1419224"/>
            <a:ext cx="8166101" cy="4645027"/>
          </a:xfrm>
          <a:prstGeom prst="rect">
            <a:avLst/>
          </a:prstGeom>
        </p:spPr>
        <p:txBody>
          <a:bodyPr lIns="46799" tIns="46799" rIns="46799" bIns="46799"/>
          <a:lstStyle/>
          <a:p>
            <a:pPr marL="522287" indent="-511175">
              <a:lnSpc>
                <a:spcPct val="90000"/>
              </a:lnSpc>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latin typeface="Palatino"/>
                <a:ea typeface="Palatino"/>
                <a:cs typeface="Palatino"/>
                <a:sym typeface="Palatino"/>
              </a:defRPr>
            </a:pPr>
            <a:r>
              <a:t>Commit Point of a Transaction:</a:t>
            </a:r>
          </a:p>
          <a:p>
            <a:pPr marL="533400" indent="-522287">
              <a:lnSpc>
                <a:spcPct val="90000"/>
              </a:lnSpc>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400">
                <a:latin typeface="Palatino"/>
                <a:ea typeface="Palatino"/>
                <a:cs typeface="Palatino"/>
                <a:sym typeface="Palatino"/>
              </a:defRPr>
            </a:pPr>
            <a:r>
              <a:t>Definition: </a:t>
            </a:r>
            <a:r>
              <a:rPr b="0"/>
              <a:t>A transaction T reaches its </a:t>
            </a:r>
            <a:r>
              <a:t>commit point</a:t>
            </a:r>
            <a:r>
              <a:rPr b="0"/>
              <a:t> when all its operations that access the database have been executed successfully </a:t>
            </a:r>
            <a:r>
              <a:rPr b="0" i="1"/>
              <a:t>and</a:t>
            </a:r>
            <a:r>
              <a:rPr b="0"/>
              <a:t> the effect of all the transaction operations on the database has been recorded in the log file (on disk). The transaction is then said to be </a:t>
            </a:r>
            <a:r>
              <a:t>committed</a:t>
            </a:r>
            <a:r>
              <a:rPr b="0"/>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ransaction and System Concepts (cont.)"/>
          <p:cNvSpPr txBox="1"/>
          <p:nvPr>
            <p:ph type="title"/>
          </p:nvPr>
        </p:nvSpPr>
        <p:spPr>
          <a:xfrm>
            <a:off x="0" y="228599"/>
            <a:ext cx="84582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Transaction and System Concepts (cont.)</a:t>
            </a:r>
          </a:p>
        </p:txBody>
      </p:sp>
      <p:sp>
        <p:nvSpPr>
          <p:cNvPr id="126" name="Commit Point of a Transaction (cont.):…"/>
          <p:cNvSpPr txBox="1"/>
          <p:nvPr>
            <p:ph type="body" idx="1"/>
          </p:nvPr>
        </p:nvSpPr>
        <p:spPr>
          <a:xfrm>
            <a:off x="228600" y="1371600"/>
            <a:ext cx="8166100" cy="4343400"/>
          </a:xfrm>
          <a:prstGeom prst="rect">
            <a:avLst/>
          </a:prstGeom>
        </p:spPr>
        <p:txBody>
          <a:bodyPr lIns="46799" tIns="46799" rIns="46799" bIns="46799"/>
          <a:lstStyle/>
          <a:p>
            <a:pPr marL="522287" indent="-511175">
              <a:lnSpc>
                <a:spcPct val="90000"/>
              </a:lnSpc>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latin typeface="Palatino"/>
                <a:ea typeface="Palatino"/>
                <a:cs typeface="Palatino"/>
                <a:sym typeface="Palatino"/>
              </a:defRPr>
            </a:pPr>
            <a:r>
              <a:t>Commit Point of a Transaction (cont.):</a:t>
            </a:r>
          </a:p>
          <a:p>
            <a:pPr marL="533400" indent="-522287">
              <a:lnSpc>
                <a:spcPct val="90000"/>
              </a:lnSpc>
              <a:spcBef>
                <a:spcPts val="5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000">
                <a:latin typeface="Palatino"/>
                <a:ea typeface="Palatino"/>
                <a:cs typeface="Palatino"/>
                <a:sym typeface="Palatino"/>
              </a:defRPr>
            </a:pPr>
            <a:r>
              <a:t>Log file buffers:</a:t>
            </a:r>
            <a:r>
              <a:rPr b="0"/>
              <a:t> Like database files on disk, whole disk blocks must be read or written to main memory buffers.</a:t>
            </a:r>
          </a:p>
          <a:p>
            <a:pPr marL="533400" indent="-522287">
              <a:lnSpc>
                <a:spcPct val="90000"/>
              </a:lnSpc>
              <a:spcBef>
                <a:spcPts val="5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000">
                <a:latin typeface="Palatino"/>
                <a:ea typeface="Palatino"/>
                <a:cs typeface="Palatino"/>
                <a:sym typeface="Palatino"/>
              </a:defRPr>
            </a:pPr>
            <a:r>
              <a:t>For </a:t>
            </a:r>
            <a:r>
              <a:rPr b="1"/>
              <a:t>log file</a:t>
            </a:r>
            <a:r>
              <a:t>, the last disk block (or blocks) of the file will be in main memory buffers to easily append log entries at end of file.</a:t>
            </a:r>
          </a:p>
          <a:p>
            <a:pPr marL="533400" indent="-522287">
              <a:lnSpc>
                <a:spcPct val="90000"/>
              </a:lnSpc>
              <a:spcBef>
                <a:spcPts val="5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000">
                <a:latin typeface="Palatino"/>
                <a:ea typeface="Palatino"/>
                <a:cs typeface="Palatino"/>
                <a:sym typeface="Palatino"/>
              </a:defRPr>
            </a:pPr>
            <a:r>
              <a:t>Force writing the log buffer: </a:t>
            </a:r>
            <a:r>
              <a:rPr b="0"/>
              <a:t> </a:t>
            </a:r>
            <a:r>
              <a:rPr b="0" i="1"/>
              <a:t>before</a:t>
            </a:r>
            <a:r>
              <a:rPr b="0"/>
              <a:t> a transaction reaches its commit point, any main memory buffers of the log that have not been written to disk yet must be copied to disk.</a:t>
            </a:r>
          </a:p>
          <a:p>
            <a:pPr marL="533400" indent="-522287">
              <a:lnSpc>
                <a:spcPct val="90000"/>
              </a:lnSpc>
              <a:spcBef>
                <a:spcPts val="5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000">
                <a:latin typeface="Palatino"/>
                <a:ea typeface="Palatino"/>
                <a:cs typeface="Palatino"/>
                <a:sym typeface="Palatino"/>
              </a:defRPr>
            </a:pPr>
            <a:r>
              <a:t>Called </a:t>
            </a:r>
            <a:r>
              <a:rPr b="1"/>
              <a:t>force-writing</a:t>
            </a:r>
            <a:r>
              <a:t> the log buffers before committing a transaction.</a:t>
            </a:r>
          </a:p>
          <a:p>
            <a:pPr marL="533400" indent="-522287">
              <a:lnSpc>
                <a:spcPct val="90000"/>
              </a:lnSpc>
              <a:spcBef>
                <a:spcPts val="5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000">
                <a:latin typeface="Palatino"/>
                <a:ea typeface="Palatino"/>
                <a:cs typeface="Palatino"/>
                <a:sym typeface="Palatino"/>
              </a:defRPr>
            </a:pPr>
            <a:r>
              <a:t>Needed to ensure that any write operations by the transaction are recorded in the log file </a:t>
            </a:r>
            <a:r>
              <a:rPr i="1"/>
              <a:t>on disk </a:t>
            </a:r>
            <a:r>
              <a:t>before the transaction commits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esirable Properties of Transactions"/>
          <p:cNvSpPr txBox="1"/>
          <p:nvPr>
            <p:ph type="title"/>
          </p:nvPr>
        </p:nvSpPr>
        <p:spPr>
          <a:xfrm>
            <a:off x="280987" y="95249"/>
            <a:ext cx="7975601"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Desirable Properties of Transactions</a:t>
            </a:r>
          </a:p>
        </p:txBody>
      </p:sp>
      <p:sp>
        <p:nvSpPr>
          <p:cNvPr id="129" name="Called ACID properties – Atomicity, Consistency, Isolation, Durability:…"/>
          <p:cNvSpPr txBox="1"/>
          <p:nvPr>
            <p:ph type="body" idx="1"/>
          </p:nvPr>
        </p:nvSpPr>
        <p:spPr>
          <a:xfrm>
            <a:off x="292100" y="1143000"/>
            <a:ext cx="8166100" cy="4800600"/>
          </a:xfrm>
          <a:prstGeom prst="rect">
            <a:avLst/>
          </a:prstGeom>
        </p:spPr>
        <p:txBody>
          <a:bodyPr lIns="46799" tIns="46799" rIns="46799" bIns="46799"/>
          <a:lstStyle/>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Called ACID properties – Atomicity, Consistency, Isolation, Durability:</a:t>
            </a:r>
          </a:p>
          <a:p>
            <a:pPr indent="-331787">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Atomicity</a:t>
            </a:r>
            <a:r>
              <a:rPr b="0"/>
              <a:t>: A transaction is an atomic unit of processing; it is either performed in its entirety or not performed at all.</a:t>
            </a:r>
          </a:p>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latin typeface="Palatino"/>
                <a:ea typeface="Palatino"/>
                <a:cs typeface="Palatino"/>
                <a:sym typeface="Palatino"/>
              </a:defRPr>
            </a:pPr>
          </a:p>
          <a:p>
            <a:pPr indent="-331787">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Consistency preservation</a:t>
            </a:r>
            <a:r>
              <a:rPr b="0"/>
              <a:t>: A correct execution of the transaction must take the database from one consistent state to another.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Introduction to Transaction Processing"/>
          <p:cNvSpPr txBox="1"/>
          <p:nvPr>
            <p:ph type="title"/>
          </p:nvPr>
        </p:nvSpPr>
        <p:spPr>
          <a:xfrm>
            <a:off x="241300" y="228599"/>
            <a:ext cx="77597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a:t>
            </a:r>
          </a:p>
        </p:txBody>
      </p:sp>
      <p:sp>
        <p:nvSpPr>
          <p:cNvPr id="56" name="Transaction: An executing program (process) that includes one or more database access operations…"/>
          <p:cNvSpPr txBox="1"/>
          <p:nvPr>
            <p:ph type="body" idx="1"/>
          </p:nvPr>
        </p:nvSpPr>
        <p:spPr>
          <a:xfrm>
            <a:off x="457200" y="1371600"/>
            <a:ext cx="7772400" cy="4597400"/>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Transaction: </a:t>
            </a:r>
            <a:r>
              <a:rPr b="0" sz="2400"/>
              <a:t>An executing program (process) that includes one or more database access operations</a:t>
            </a:r>
            <a:endParaRPr sz="2400"/>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Read operations (database retrieval, such as SQL SELECT)</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Write operations (modify database, such as SQL INSERT, UPDATE, DELETE)</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Transaction: A logical unit of database processing</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Example: Bank balance transfer of $100 dollars from a checking account to a saving account in a BANK database</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 </a:t>
            </a:r>
            <a:r>
              <a:rPr b="1"/>
              <a:t>Note:</a:t>
            </a:r>
            <a:r>
              <a:t> Each execution of a program is a </a:t>
            </a:r>
            <a:r>
              <a:rPr i="1"/>
              <a:t>distinct transaction</a:t>
            </a:r>
            <a:r>
              <a:t> with different parameters</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Bank transfer program parameters: savings account number, checking account number, transfer amount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Desirable Properties of Transactions (cont.)"/>
          <p:cNvSpPr txBox="1"/>
          <p:nvPr>
            <p:ph type="title"/>
          </p:nvPr>
        </p:nvSpPr>
        <p:spPr>
          <a:xfrm>
            <a:off x="228600" y="53974"/>
            <a:ext cx="82296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Desirable Properties of Transactions (cont.)</a:t>
            </a:r>
          </a:p>
        </p:txBody>
      </p:sp>
      <p:sp>
        <p:nvSpPr>
          <p:cNvPr id="132" name="ACID properties (cont.):…"/>
          <p:cNvSpPr txBox="1"/>
          <p:nvPr>
            <p:ph type="body" idx="1"/>
          </p:nvPr>
        </p:nvSpPr>
        <p:spPr>
          <a:xfrm>
            <a:off x="228600" y="1371600"/>
            <a:ext cx="8166100" cy="4114800"/>
          </a:xfrm>
          <a:prstGeom prst="rect">
            <a:avLst/>
          </a:prstGeom>
        </p:spPr>
        <p:txBody>
          <a:bodyPr lIns="46799" tIns="46799" rIns="46799" bIns="46799"/>
          <a:lstStyle/>
          <a:p>
            <a:pPr marL="331787" indent="-320675">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latin typeface="Palatino"/>
                <a:ea typeface="Palatino"/>
                <a:cs typeface="Palatino"/>
                <a:sym typeface="Palatino"/>
              </a:defRPr>
            </a:pPr>
            <a:r>
              <a:t>ACID properties (cont.):</a:t>
            </a:r>
          </a:p>
          <a:p>
            <a:pPr indent="-331787">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Isolation</a:t>
            </a:r>
            <a:r>
              <a:rPr b="0"/>
              <a:t>: Even though transactions are executing concurrently, they should appear to be executed in isolation – that is, their final effect should be as if each transaction was executed in isolation from start to finish.</a:t>
            </a:r>
          </a:p>
          <a:p>
            <a:pPr marL="331787" indent="-320675">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latin typeface="Palatino"/>
                <a:ea typeface="Palatino"/>
                <a:cs typeface="Palatino"/>
                <a:sym typeface="Palatino"/>
              </a:defRPr>
            </a:pPr>
          </a:p>
          <a:p>
            <a:pPr indent="-331787">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latin typeface="Palatino"/>
                <a:ea typeface="Palatino"/>
                <a:cs typeface="Palatino"/>
                <a:sym typeface="Palatino"/>
              </a:defRPr>
            </a:pPr>
            <a:r>
              <a:t>Durability or permanency</a:t>
            </a:r>
            <a:r>
              <a:rPr b="0"/>
              <a:t>: Once a transaction is committed, its changes (writes) applied to the database must never be lost because of subsequent failure.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Desirable Properties of Transactions (cont.)"/>
          <p:cNvSpPr txBox="1"/>
          <p:nvPr>
            <p:ph type="title"/>
          </p:nvPr>
        </p:nvSpPr>
        <p:spPr>
          <a:xfrm>
            <a:off x="228600" y="53974"/>
            <a:ext cx="82296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Desirable Properties of Transactions (cont.)</a:t>
            </a:r>
          </a:p>
        </p:txBody>
      </p:sp>
      <p:sp>
        <p:nvSpPr>
          <p:cNvPr id="135" name="Atomicity: Enforced by the recovery protocol.…"/>
          <p:cNvSpPr txBox="1"/>
          <p:nvPr>
            <p:ph type="body" idx="1"/>
          </p:nvPr>
        </p:nvSpPr>
        <p:spPr>
          <a:xfrm>
            <a:off x="292100" y="1143000"/>
            <a:ext cx="8166100" cy="4116388"/>
          </a:xfrm>
          <a:prstGeom prst="rect">
            <a:avLst/>
          </a:prstGeom>
        </p:spPr>
        <p:txBody>
          <a:bodyPr lIns="46799" tIns="46799" rIns="46799" bIns="46799"/>
          <a:lstStyle/>
          <a:p>
            <a:pPr marL="311880" indent="-301434" defTabSz="429768">
              <a:spcBef>
                <a:spcPts val="600"/>
              </a:spcBef>
              <a:tabLst>
                <a:tab pos="317500" algn="l"/>
                <a:tab pos="406400" algn="l"/>
                <a:tab pos="838200" algn="l"/>
                <a:tab pos="1270000" algn="l"/>
                <a:tab pos="1701800" algn="l"/>
                <a:tab pos="2133600" algn="l"/>
                <a:tab pos="2565400" algn="l"/>
                <a:tab pos="2984500" algn="l"/>
                <a:tab pos="3416300" algn="l"/>
                <a:tab pos="3848100" algn="l"/>
                <a:tab pos="4279900" algn="l"/>
                <a:tab pos="4711700" algn="l"/>
                <a:tab pos="5143500" algn="l"/>
                <a:tab pos="5562600" algn="l"/>
                <a:tab pos="5994400" algn="l"/>
                <a:tab pos="6426200" algn="l"/>
                <a:tab pos="6858000" algn="l"/>
                <a:tab pos="7289800" algn="l"/>
                <a:tab pos="7721600" algn="l"/>
                <a:tab pos="8153400" algn="l"/>
                <a:tab pos="8572500" algn="l"/>
              </a:tabLst>
              <a:defRPr b="1" sz="2632">
                <a:latin typeface="Palatino"/>
                <a:ea typeface="Palatino"/>
                <a:cs typeface="Palatino"/>
                <a:sym typeface="Palatino"/>
              </a:defRPr>
            </a:pPr>
          </a:p>
          <a:p>
            <a:pPr marL="322325" indent="-311880" defTabSz="429768">
              <a:spcBef>
                <a:spcPts val="500"/>
              </a:spcBef>
              <a:buClr>
                <a:srgbClr val="000000"/>
              </a:buClr>
              <a:buSzPct val="100000"/>
              <a:buFont typeface="Arial"/>
              <a:buChar char="•"/>
              <a:tabLst>
                <a:tab pos="317500" algn="l"/>
                <a:tab pos="406400" algn="l"/>
                <a:tab pos="838200" algn="l"/>
                <a:tab pos="1270000" algn="l"/>
                <a:tab pos="1701800" algn="l"/>
                <a:tab pos="2133600" algn="l"/>
                <a:tab pos="2565400" algn="l"/>
                <a:tab pos="2984500" algn="l"/>
                <a:tab pos="3416300" algn="l"/>
                <a:tab pos="3848100" algn="l"/>
                <a:tab pos="4279900" algn="l"/>
                <a:tab pos="4711700" algn="l"/>
                <a:tab pos="5143500" algn="l"/>
                <a:tab pos="5562600" algn="l"/>
                <a:tab pos="5994400" algn="l"/>
                <a:tab pos="6426200" algn="l"/>
                <a:tab pos="6858000" algn="l"/>
                <a:tab pos="7289800" algn="l"/>
                <a:tab pos="7721600" algn="l"/>
                <a:tab pos="8153400" algn="l"/>
                <a:tab pos="8572500" algn="l"/>
              </a:tabLst>
              <a:defRPr b="1" sz="2256">
                <a:latin typeface="Palatino"/>
                <a:ea typeface="Palatino"/>
                <a:cs typeface="Palatino"/>
                <a:sym typeface="Palatino"/>
              </a:defRPr>
            </a:pPr>
            <a:r>
              <a:t>Atomicity</a:t>
            </a:r>
            <a:r>
              <a:rPr b="0"/>
              <a:t>: Enforced by the recovery protocol.</a:t>
            </a:r>
          </a:p>
          <a:p>
            <a:pPr marL="322325" indent="-311880" defTabSz="429768">
              <a:spcBef>
                <a:spcPts val="500"/>
              </a:spcBef>
              <a:buClr>
                <a:srgbClr val="000000"/>
              </a:buClr>
              <a:buSzPct val="100000"/>
              <a:buFont typeface="Arial"/>
              <a:buChar char="•"/>
              <a:tabLst>
                <a:tab pos="317500" algn="l"/>
                <a:tab pos="406400" algn="l"/>
                <a:tab pos="838200" algn="l"/>
                <a:tab pos="1270000" algn="l"/>
                <a:tab pos="1701800" algn="l"/>
                <a:tab pos="2133600" algn="l"/>
                <a:tab pos="2565400" algn="l"/>
                <a:tab pos="2984500" algn="l"/>
                <a:tab pos="3416300" algn="l"/>
                <a:tab pos="3848100" algn="l"/>
                <a:tab pos="4279900" algn="l"/>
                <a:tab pos="4711700" algn="l"/>
                <a:tab pos="5143500" algn="l"/>
                <a:tab pos="5562600" algn="l"/>
                <a:tab pos="5994400" algn="l"/>
                <a:tab pos="6426200" algn="l"/>
                <a:tab pos="6858000" algn="l"/>
                <a:tab pos="7289800" algn="l"/>
                <a:tab pos="7721600" algn="l"/>
                <a:tab pos="8153400" algn="l"/>
                <a:tab pos="8572500" algn="l"/>
              </a:tabLst>
              <a:defRPr b="1" sz="2256">
                <a:latin typeface="Palatino"/>
                <a:ea typeface="Palatino"/>
                <a:cs typeface="Palatino"/>
                <a:sym typeface="Palatino"/>
              </a:defRPr>
            </a:pPr>
            <a:r>
              <a:t>Consistency preservation</a:t>
            </a:r>
            <a:r>
              <a:rPr b="0"/>
              <a:t>: Specifies that each transaction does a correct action on the database </a:t>
            </a:r>
            <a:r>
              <a:rPr b="0" i="1"/>
              <a:t>on its own</a:t>
            </a:r>
            <a:r>
              <a:rPr b="0"/>
              <a:t>. Application programmers and DBMS constraint enforcement are responsible for this.</a:t>
            </a:r>
          </a:p>
          <a:p>
            <a:pPr marL="322325" indent="-311880" defTabSz="429768">
              <a:spcBef>
                <a:spcPts val="500"/>
              </a:spcBef>
              <a:buClr>
                <a:srgbClr val="000000"/>
              </a:buClr>
              <a:buSzPct val="100000"/>
              <a:buFont typeface="Arial"/>
              <a:buChar char="•"/>
              <a:tabLst>
                <a:tab pos="317500" algn="l"/>
                <a:tab pos="406400" algn="l"/>
                <a:tab pos="838200" algn="l"/>
                <a:tab pos="1270000" algn="l"/>
                <a:tab pos="1701800" algn="l"/>
                <a:tab pos="2133600" algn="l"/>
                <a:tab pos="2565400" algn="l"/>
                <a:tab pos="2984500" algn="l"/>
                <a:tab pos="3416300" algn="l"/>
                <a:tab pos="3848100" algn="l"/>
                <a:tab pos="4279900" algn="l"/>
                <a:tab pos="4711700" algn="l"/>
                <a:tab pos="5143500" algn="l"/>
                <a:tab pos="5562600" algn="l"/>
                <a:tab pos="5994400" algn="l"/>
                <a:tab pos="6426200" algn="l"/>
                <a:tab pos="6858000" algn="l"/>
                <a:tab pos="7289800" algn="l"/>
                <a:tab pos="7721600" algn="l"/>
                <a:tab pos="8153400" algn="l"/>
                <a:tab pos="8572500" algn="l"/>
              </a:tabLst>
              <a:defRPr b="1" sz="2256">
                <a:latin typeface="Palatino"/>
                <a:ea typeface="Palatino"/>
                <a:cs typeface="Palatino"/>
                <a:sym typeface="Palatino"/>
              </a:defRPr>
            </a:pPr>
            <a:r>
              <a:t>Isolation</a:t>
            </a:r>
            <a:r>
              <a:rPr b="0"/>
              <a:t>: Responsibility of the concurrency control protocol.</a:t>
            </a:r>
          </a:p>
          <a:p>
            <a:pPr marL="322325" indent="-311880" defTabSz="429768">
              <a:spcBef>
                <a:spcPts val="500"/>
              </a:spcBef>
              <a:buClr>
                <a:srgbClr val="000000"/>
              </a:buClr>
              <a:buSzPct val="100000"/>
              <a:buFont typeface="Arial"/>
              <a:buChar char="•"/>
              <a:tabLst>
                <a:tab pos="317500" algn="l"/>
                <a:tab pos="406400" algn="l"/>
                <a:tab pos="838200" algn="l"/>
                <a:tab pos="1270000" algn="l"/>
                <a:tab pos="1701800" algn="l"/>
                <a:tab pos="2133600" algn="l"/>
                <a:tab pos="2565400" algn="l"/>
                <a:tab pos="2984500" algn="l"/>
                <a:tab pos="3416300" algn="l"/>
                <a:tab pos="3848100" algn="l"/>
                <a:tab pos="4279900" algn="l"/>
                <a:tab pos="4711700" algn="l"/>
                <a:tab pos="5143500" algn="l"/>
                <a:tab pos="5562600" algn="l"/>
                <a:tab pos="5994400" algn="l"/>
                <a:tab pos="6426200" algn="l"/>
                <a:tab pos="6858000" algn="l"/>
                <a:tab pos="7289800" algn="l"/>
                <a:tab pos="7721600" algn="l"/>
                <a:tab pos="8153400" algn="l"/>
                <a:tab pos="8572500" algn="l"/>
              </a:tabLst>
              <a:defRPr b="1" sz="2256">
                <a:latin typeface="Palatino"/>
                <a:ea typeface="Palatino"/>
                <a:cs typeface="Palatino"/>
                <a:sym typeface="Palatino"/>
              </a:defRPr>
            </a:pPr>
            <a:r>
              <a:t>Durability or permanency</a:t>
            </a:r>
            <a:r>
              <a:rPr b="0"/>
              <a:t>: Enforced by the recovery protocol.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chedules of Transactions"/>
          <p:cNvSpPr txBox="1"/>
          <p:nvPr>
            <p:ph type="title"/>
          </p:nvPr>
        </p:nvSpPr>
        <p:spPr>
          <a:xfrm>
            <a:off x="228600" y="71437"/>
            <a:ext cx="8148638" cy="10715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Schedules of Transactions</a:t>
            </a:r>
          </a:p>
        </p:txBody>
      </p:sp>
      <p:sp>
        <p:nvSpPr>
          <p:cNvPr id="138" name="Transaction schedule (or history): When transactions are executing concurrently in an interleaved fashion, the order of execution of operations from the various transactions forms what is known as a transaction schedule (or history).…"/>
          <p:cNvSpPr txBox="1"/>
          <p:nvPr>
            <p:ph type="body" idx="1"/>
          </p:nvPr>
        </p:nvSpPr>
        <p:spPr>
          <a:xfrm>
            <a:off x="228600" y="1371600"/>
            <a:ext cx="8166100" cy="4929188"/>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Transaction schedule (or history): </a:t>
            </a:r>
            <a:r>
              <a:rPr b="0"/>
              <a:t>When transactions are executing concurrently in an interleaved fashion, the </a:t>
            </a:r>
            <a:r>
              <a:rPr b="0" i="1"/>
              <a:t>order of execution</a:t>
            </a:r>
            <a:r>
              <a:rPr b="0"/>
              <a:t> of operations from the various transactions forms what is known as a </a:t>
            </a:r>
            <a:r>
              <a:t>transaction schedule</a:t>
            </a:r>
            <a:r>
              <a:rPr b="0"/>
              <a:t> (or history). </a:t>
            </a:r>
          </a:p>
          <a:p>
            <a:pPr marL="331787" indent="-331787">
              <a:lnSpc>
                <a:spcPct val="90000"/>
              </a:lnSpc>
              <a:spcBef>
                <a:spcPts val="6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Figure 21.5 (next slide) shows 4 possible schedules (A, B, C, D) of two transactions T1 and T2:</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Order of operations from top to bottom</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Each schedule includes </a:t>
            </a:r>
            <a:r>
              <a:rPr i="1"/>
              <a:t>same operations</a:t>
            </a:r>
            <a:endParaRPr i="1"/>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Different </a:t>
            </a:r>
            <a:r>
              <a:rPr i="1"/>
              <a:t>order of operations </a:t>
            </a:r>
            <a:r>
              <a:t>in each schedule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png" descr="image.png"/>
          <p:cNvPicPr>
            <a:picLocks noChangeAspect="1"/>
          </p:cNvPicPr>
          <p:nvPr/>
        </p:nvPicPr>
        <p:blipFill>
          <a:blip r:embed="rId2">
            <a:extLst/>
          </a:blip>
          <a:stretch>
            <a:fillRect/>
          </a:stretch>
        </p:blipFill>
        <p:spPr>
          <a:xfrm>
            <a:off x="990600" y="28575"/>
            <a:ext cx="7162800" cy="663416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chedules of Transactions (cont.)"/>
          <p:cNvSpPr txBox="1"/>
          <p:nvPr>
            <p:ph type="title"/>
          </p:nvPr>
        </p:nvSpPr>
        <p:spPr>
          <a:xfrm>
            <a:off x="228600" y="71437"/>
            <a:ext cx="8148638" cy="10715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Schedules of Transactions (cont.)</a:t>
            </a:r>
          </a:p>
        </p:txBody>
      </p:sp>
      <p:sp>
        <p:nvSpPr>
          <p:cNvPr id="143" name="Schedules can also be displayed in more compact notation…"/>
          <p:cNvSpPr txBox="1"/>
          <p:nvPr>
            <p:ph type="body" idx="1"/>
          </p:nvPr>
        </p:nvSpPr>
        <p:spPr>
          <a:xfrm>
            <a:off x="228600" y="1371600"/>
            <a:ext cx="8166100" cy="4929188"/>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Schedules can also be displayed in more compact notation</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Order of operations from left to right</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Include only read (r) and write (w) operations, with transaction id (1, 2, …) and item name (X, Y, …)</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Can also include other operations such as b (begin), e (end), c (commit), a (abort)</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Schedules in Figure 21.5 would be displayed as follows:</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A: r1(X); w1(X); r1(Y); w1(Y); r2(X); w2(x);</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B: r2(X); w2(X); r1(X); w1(X); r1(Y); w1(Y);</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C: r1(X); r2(X); w1(X); r1(Y); w2(X); w1(Y);</a:t>
            </a:r>
          </a:p>
          <a:p>
            <a:pPr lvl="1" marL="1477962" indent="-563562">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D: r1(X); w1(X); r2(X); w2(X); r1(Y); w1(Y);</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Characterizing Schedules based on Recoverability"/>
          <p:cNvSpPr txBox="1"/>
          <p:nvPr>
            <p:ph type="title"/>
          </p:nvPr>
        </p:nvSpPr>
        <p:spPr>
          <a:xfrm>
            <a:off x="6858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a:t>
            </a:r>
          </a:p>
        </p:txBody>
      </p:sp>
      <p:sp>
        <p:nvSpPr>
          <p:cNvPr id="146" name="Schedules classified into two main classes:…"/>
          <p:cNvSpPr txBox="1"/>
          <p:nvPr>
            <p:ph type="body" idx="1"/>
          </p:nvPr>
        </p:nvSpPr>
        <p:spPr>
          <a:xfrm>
            <a:off x="363537" y="1511300"/>
            <a:ext cx="8166101" cy="4510088"/>
          </a:xfrm>
          <a:prstGeom prst="rect">
            <a:avLst/>
          </a:prstGeom>
        </p:spPr>
        <p:txBody>
          <a:bodyPr lIns="46799" tIns="46799" rIns="46799" bIns="46799"/>
          <a:lstStyle/>
          <a:p>
            <a:pPr marL="331787" indent="-320675">
              <a:lnSpc>
                <a:spcPct val="90000"/>
              </a:lnSpc>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Schedules classified into two main classes:</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Recoverable schedule:</a:t>
            </a:r>
            <a:r>
              <a:rPr sz="2400"/>
              <a:t> </a:t>
            </a:r>
            <a:r>
              <a:rPr b="0" sz="2400"/>
              <a:t>One where no </a:t>
            </a:r>
            <a:r>
              <a:rPr b="0" i="1" sz="2400"/>
              <a:t>committed</a:t>
            </a:r>
            <a:r>
              <a:rPr b="0" sz="2400"/>
              <a:t> transaction needs to be rolled back (aborted).</a:t>
            </a:r>
            <a:endParaRPr sz="2400"/>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 	A schedule S is </a:t>
            </a:r>
            <a:r>
              <a:rPr b="1"/>
              <a:t>recoverable</a:t>
            </a:r>
            <a:r>
              <a:t> if no transaction T in S commits until all transactions T’ that have written an item that T reads have committed.</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Non-recoverable schedule</a:t>
            </a:r>
            <a:r>
              <a:rPr sz="2400"/>
              <a:t>:</a:t>
            </a:r>
            <a:r>
              <a:rPr b="0" sz="2400"/>
              <a:t> A schedule where a committed transaction may have to be rolled back during recovery.</a:t>
            </a:r>
            <a:endParaRPr sz="2400"/>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	</a:t>
            </a:r>
            <a:r>
              <a:rPr b="0"/>
              <a:t>This violates</a:t>
            </a:r>
            <a:r>
              <a:t> Durability </a:t>
            </a:r>
            <a:r>
              <a:rPr b="0"/>
              <a:t>from ACID properties (a committed transaction cannot be rolled back) and so non-recoverable schedules </a:t>
            </a:r>
            <a:r>
              <a:rPr b="0" i="1"/>
              <a:t>should not be allowed</a:t>
            </a:r>
            <a:r>
              <a:rPr b="0"/>
              <a:t>.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Characterizing Schedules Based on Recoverability (cont.)"/>
          <p:cNvSpPr txBox="1"/>
          <p:nvPr>
            <p:ph type="title"/>
          </p:nvPr>
        </p:nvSpPr>
        <p:spPr>
          <a:xfrm>
            <a:off x="228600" y="-49213"/>
            <a:ext cx="8148638" cy="1311276"/>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49" name="Example: Schedule A below is non-recoverable because T2 reads the value of X that was written by T1, but then T2 commits before T1 commits or aborts…"/>
          <p:cNvSpPr txBox="1"/>
          <p:nvPr>
            <p:ph type="body" idx="1"/>
          </p:nvPr>
        </p:nvSpPr>
        <p:spPr>
          <a:xfrm>
            <a:off x="228600" y="1371600"/>
            <a:ext cx="8166100" cy="4929188"/>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u="sng"/>
            </a:pPr>
            <a:r>
              <a:t>Example:</a:t>
            </a:r>
            <a:r>
              <a:rPr b="0" u="none"/>
              <a:t> Schedule A below is </a:t>
            </a:r>
            <a:r>
              <a:rPr u="none"/>
              <a:t>non-recoverable</a:t>
            </a:r>
            <a:r>
              <a:rPr b="0" u="none"/>
              <a:t> because T2 reads the value of X that was written by T1, but then T2 commits before T1 commits or aborts </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To make it </a:t>
            </a:r>
            <a:r>
              <a:rPr b="1"/>
              <a:t>recoverable</a:t>
            </a:r>
            <a:r>
              <a:t>, the commit of T2 (c2) must be delayed until T1 either commits, or aborts (Schedule B)</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If T1 commits, T2 can commit</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If T1 aborts, T2 must also abort because it read a value that was written by T1; this value must be undone (reset to its old value) when T1 is aborted</a:t>
            </a:r>
          </a:p>
          <a:p>
            <a:pPr lvl="1" marL="1484312" indent="-568325">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known as </a:t>
            </a:r>
            <a:r>
              <a:rPr i="1"/>
              <a:t>cascading rollback</a:t>
            </a:r>
            <a:endParaRPr i="1"/>
          </a:p>
          <a:p>
            <a:pPr marL="331787" indent="-331787">
              <a:lnSpc>
                <a:spcPct val="90000"/>
              </a:lnSpc>
              <a:spcBef>
                <a:spcPts val="6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A: r1(X); </a:t>
            </a:r>
            <a:r>
              <a:rPr u="sng"/>
              <a:t>w1(X)</a:t>
            </a:r>
            <a:r>
              <a:t>; </a:t>
            </a:r>
            <a:r>
              <a:rPr u="sng"/>
              <a:t>r2(X)</a:t>
            </a:r>
            <a:r>
              <a:t>; w2(X); </a:t>
            </a:r>
            <a:r>
              <a:rPr u="sng"/>
              <a:t>c2</a:t>
            </a:r>
            <a:r>
              <a:t>; r1(Y); w1(Y); c1 (or a1)</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B: r1(X); w1(X); r2(X); w2(X); r1(Y); w1(Y); c1 (or a1);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haracterizing Schedules based on Recoverability (cont.)"/>
          <p:cNvSpPr txBox="1"/>
          <p:nvPr>
            <p:ph type="title"/>
          </p:nvPr>
        </p:nvSpPr>
        <p:spPr>
          <a:xfrm>
            <a:off x="6858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52" name="Recoverable schedules can be further refined:…"/>
          <p:cNvSpPr txBox="1"/>
          <p:nvPr>
            <p:ph type="body" idx="1"/>
          </p:nvPr>
        </p:nvSpPr>
        <p:spPr>
          <a:xfrm>
            <a:off x="363537" y="1511300"/>
            <a:ext cx="8166101" cy="4510088"/>
          </a:xfrm>
          <a:prstGeom prst="rect">
            <a:avLst/>
          </a:prstGeom>
        </p:spPr>
        <p:txBody>
          <a:bodyPr lIns="46799" tIns="46799" rIns="46799" bIns="46799"/>
          <a:lstStyle/>
          <a:p>
            <a:pPr marL="331787" indent="-320675">
              <a:lnSpc>
                <a:spcPct val="90000"/>
              </a:lnSpc>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Recoverable schedules </a:t>
            </a:r>
            <a:r>
              <a:rPr b="0"/>
              <a:t>can be further refined</a:t>
            </a:r>
            <a:r>
              <a:t>:</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Cascadeless schedule</a:t>
            </a:r>
            <a:r>
              <a:rPr sz="2400"/>
              <a:t>:</a:t>
            </a:r>
            <a:r>
              <a:rPr b="0" sz="2400"/>
              <a:t> A schedule in which a transaction T2 cannot read an item X until the transaction T1 that last wrote X has committed.</a:t>
            </a:r>
            <a:endParaRPr sz="2400"/>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The set of cascadeless schedules is a </a:t>
            </a:r>
            <a:r>
              <a:rPr i="1"/>
              <a:t>subset of</a:t>
            </a:r>
            <a:r>
              <a:t> the set of recoverable schedules.</a:t>
            </a:r>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p>
          <a:p>
            <a:pPr marL="331787" indent="-320675">
              <a:lnSpc>
                <a:spcPct val="90000"/>
              </a:lnSpc>
              <a:spcBef>
                <a:spcPts val="6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	Schedules requiring cascaded rollback</a:t>
            </a:r>
            <a:r>
              <a:rPr b="0"/>
              <a:t>: A schedule in which an uncommitted transaction T2 that read an item that was written by a failed transaction T1 must be rolled back.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haracterizing Schedules Based on Recoverability (cont.)"/>
          <p:cNvSpPr txBox="1"/>
          <p:nvPr>
            <p:ph type="title"/>
          </p:nvPr>
        </p:nvSpPr>
        <p:spPr>
          <a:xfrm>
            <a:off x="228600" y="-49213"/>
            <a:ext cx="8148638" cy="1311276"/>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55" name="Example: Schedule B below is not cascadeless because T2 reads the value of X that was written by T1 before T1 commits…"/>
          <p:cNvSpPr txBox="1"/>
          <p:nvPr>
            <p:ph type="body" idx="1"/>
          </p:nvPr>
        </p:nvSpPr>
        <p:spPr>
          <a:xfrm>
            <a:off x="228600" y="1371600"/>
            <a:ext cx="8166100" cy="4929188"/>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u="sng"/>
            </a:pPr>
            <a:r>
              <a:t>Example:</a:t>
            </a:r>
            <a:r>
              <a:rPr b="0" u="none"/>
              <a:t> Schedule B below is </a:t>
            </a:r>
            <a:r>
              <a:rPr u="none"/>
              <a:t>not cascadeless</a:t>
            </a:r>
            <a:r>
              <a:rPr b="0" u="none"/>
              <a:t> because T2 reads the value of X that was written by T1 before T1 commits</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If T1 aborts (fails), T2 must also be aborted (rolled back) resulting in </a:t>
            </a:r>
            <a:r>
              <a:rPr i="1"/>
              <a:t>cascading rollback</a:t>
            </a:r>
            <a:endParaRPr i="1"/>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To make it </a:t>
            </a:r>
            <a:r>
              <a:rPr b="1"/>
              <a:t>cascadeless</a:t>
            </a:r>
            <a:r>
              <a:t>, the r2(X) of T2 must be delayed until T1 commits (or aborts and rolls back the value of X to its previous value) – see Schedule C</a:t>
            </a:r>
          </a:p>
          <a:p>
            <a:pPr marL="331787" indent="-331787">
              <a:lnSpc>
                <a:spcPct val="90000"/>
              </a:lnSpc>
              <a:spcBef>
                <a:spcPts val="6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B: r1(X); w1(X); </a:t>
            </a:r>
            <a:r>
              <a:rPr u="sng"/>
              <a:t>r2(X)</a:t>
            </a:r>
            <a:r>
              <a:t>; w2(X); r1(Y); w1(Y); c1 (or a1);</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C: r1(X); w1(X); r1(Y); w1(Y); c1; </a:t>
            </a:r>
            <a:r>
              <a:rPr u="sng"/>
              <a:t>r2(X)</a:t>
            </a:r>
            <a:r>
              <a:t>; w2(X); ...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haracterizing Schedules based on Recoverability (cont.)"/>
          <p:cNvSpPr txBox="1"/>
          <p:nvPr>
            <p:ph type="title"/>
          </p:nvPr>
        </p:nvSpPr>
        <p:spPr>
          <a:xfrm>
            <a:off x="6858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58" name="Cascadeless schedules can be further refined:…"/>
          <p:cNvSpPr txBox="1"/>
          <p:nvPr>
            <p:ph type="body" idx="1"/>
          </p:nvPr>
        </p:nvSpPr>
        <p:spPr>
          <a:xfrm>
            <a:off x="363537" y="1511300"/>
            <a:ext cx="8166101" cy="4510088"/>
          </a:xfrm>
          <a:prstGeom prst="rect">
            <a:avLst/>
          </a:prstGeom>
        </p:spPr>
        <p:txBody>
          <a:bodyPr lIns="46799" tIns="46799" rIns="46799" bIns="46799"/>
          <a:lstStyle/>
          <a:p>
            <a:pPr marL="331787" indent="-320675">
              <a:lnSpc>
                <a:spcPct val="90000"/>
              </a:lnSpc>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Cascadeless schedules </a:t>
            </a:r>
            <a:r>
              <a:rPr b="0"/>
              <a:t>can be further refined</a:t>
            </a:r>
            <a:r>
              <a:t>:</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Strict schedule</a:t>
            </a:r>
            <a:r>
              <a:rPr sz="2400"/>
              <a:t>:</a:t>
            </a:r>
            <a:r>
              <a:rPr b="0" sz="2400"/>
              <a:t> A schedule in which a transaction T2 can neither read </a:t>
            </a:r>
            <a:r>
              <a:rPr b="0" i="1" sz="2400"/>
              <a:t>nor write</a:t>
            </a:r>
            <a:r>
              <a:rPr b="0" sz="2400"/>
              <a:t> an item X until the transaction T1 that last wrote X has committed.</a:t>
            </a:r>
            <a:endParaRPr sz="2400"/>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The set of strict schedules is a </a:t>
            </a:r>
            <a:r>
              <a:rPr i="1"/>
              <a:t>subset of</a:t>
            </a:r>
            <a:r>
              <a:t> the set of cascadeless schedules.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Introduction to Transaction Processing (cont.)"/>
          <p:cNvSpPr txBox="1"/>
          <p:nvPr>
            <p:ph type="title"/>
          </p:nvPr>
        </p:nvSpPr>
        <p:spPr>
          <a:xfrm>
            <a:off x="0" y="228599"/>
            <a:ext cx="86868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 (cont.)</a:t>
            </a:r>
          </a:p>
        </p:txBody>
      </p:sp>
      <p:sp>
        <p:nvSpPr>
          <p:cNvPr id="59" name="A transaction (set of operations) may be:…"/>
          <p:cNvSpPr txBox="1"/>
          <p:nvPr>
            <p:ph type="body" idx="1"/>
          </p:nvPr>
        </p:nvSpPr>
        <p:spPr>
          <a:xfrm>
            <a:off x="457200" y="1371600"/>
            <a:ext cx="7772400" cy="4597400"/>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A transaction (set of operations) </a:t>
            </a:r>
            <a:r>
              <a:rPr sz="2400"/>
              <a:t>may be:</a:t>
            </a:r>
            <a:endParaRPr sz="2400"/>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stand-alone, specified in a high level language like SQL submitted interactively, or </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consist of database operations embedded within a program (most transactions)</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Transaction boundaries</a:t>
            </a:r>
            <a:r>
              <a:rPr b="0"/>
              <a:t>: </a:t>
            </a:r>
            <a:r>
              <a:rPr b="0" sz="2400"/>
              <a:t>Begin and End transaction.</a:t>
            </a:r>
            <a:endParaRPr sz="2400"/>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200"/>
            </a:pPr>
            <a:r>
              <a:t>Note: An </a:t>
            </a:r>
            <a:r>
              <a:rPr b="1"/>
              <a:t>application program</a:t>
            </a:r>
            <a:r>
              <a:t> may contain several transactions separated by Begin and End transaction boundaries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haracterizing Schedules Based on Recoverability (cont.)"/>
          <p:cNvSpPr txBox="1"/>
          <p:nvPr>
            <p:ph type="title"/>
          </p:nvPr>
        </p:nvSpPr>
        <p:spPr>
          <a:xfrm>
            <a:off x="228600" y="-49213"/>
            <a:ext cx="8148638" cy="1311276"/>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61" name="Example: Schedule C below is cascadeless and also strict (because it has no blind writes)…"/>
          <p:cNvSpPr txBox="1"/>
          <p:nvPr>
            <p:ph type="body" idx="1"/>
          </p:nvPr>
        </p:nvSpPr>
        <p:spPr>
          <a:xfrm>
            <a:off x="228600" y="1371600"/>
            <a:ext cx="8166100" cy="4929188"/>
          </a:xfrm>
          <a:prstGeom prst="rect">
            <a:avLst/>
          </a:prstGeom>
        </p:spPr>
        <p:txBody>
          <a:bodyPr lIns="46799" tIns="46799" rIns="46799" bIns="46799"/>
          <a:lstStyle/>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u="sng"/>
            </a:pPr>
            <a:r>
              <a:t>Example:</a:t>
            </a:r>
            <a:r>
              <a:rPr b="0" u="none"/>
              <a:t> Schedule C below is</a:t>
            </a:r>
            <a:r>
              <a:rPr u="none"/>
              <a:t> cascadeless</a:t>
            </a:r>
            <a:r>
              <a:rPr b="0" u="none"/>
              <a:t> and also </a:t>
            </a:r>
            <a:r>
              <a:rPr u="none"/>
              <a:t>strict</a:t>
            </a:r>
            <a:r>
              <a:rPr b="0" u="none"/>
              <a:t> (because it has no blind writes)</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Schedule D is cascadeless, but not strict (because of the blind write w3(X), which writes the value of X before T1 commits)</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To make it strict, w3(X) must be delayed until after T1 commits – see Schedule E</a:t>
            </a:r>
          </a:p>
          <a:p>
            <a:pPr marL="331787" indent="-331787">
              <a:lnSpc>
                <a:spcPct val="90000"/>
              </a:lnSpc>
              <a:spcBef>
                <a:spcPts val="6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C: r1(X); w1(X); r1(Y); w1(Y); c1; r2(X); w2(X); …</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D: r1(X); w1(X); </a:t>
            </a:r>
            <a:r>
              <a:rPr u="sng"/>
              <a:t>w3(X);</a:t>
            </a:r>
            <a:r>
              <a:t> r1(Y); w1(Y); c1; r2(X); w2(X); …</a:t>
            </a:r>
          </a:p>
          <a:p>
            <a:pPr marL="331787"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000"/>
            </a:pPr>
            <a:r>
              <a:t>Schedule E: r1(X); w1(X); r1(Y); w1(Y); c1; </a:t>
            </a:r>
            <a:r>
              <a:rPr u="sng"/>
              <a:t>w3(X);</a:t>
            </a:r>
            <a:r>
              <a:t> r2(X); w2(X);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haracterizing Schedules Based on Recoverability (cont.)"/>
          <p:cNvSpPr txBox="1"/>
          <p:nvPr>
            <p:ph type="title"/>
          </p:nvPr>
        </p:nvSpPr>
        <p:spPr>
          <a:xfrm>
            <a:off x="228600" y="-49213"/>
            <a:ext cx="8148638" cy="1311276"/>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Recoverability (cont.)</a:t>
            </a:r>
          </a:p>
        </p:txBody>
      </p:sp>
      <p:sp>
        <p:nvSpPr>
          <p:cNvPr id="164" name="Summary:…"/>
          <p:cNvSpPr txBox="1"/>
          <p:nvPr>
            <p:ph type="body" idx="1"/>
          </p:nvPr>
        </p:nvSpPr>
        <p:spPr>
          <a:xfrm>
            <a:off x="228600" y="1371600"/>
            <a:ext cx="8166100" cy="4929188"/>
          </a:xfrm>
          <a:prstGeom prst="rect">
            <a:avLst/>
          </a:prstGeom>
        </p:spPr>
        <p:txBody>
          <a:bodyPr lIns="46799" tIns="46799" rIns="46799" bIns="46799"/>
          <a:lstStyle/>
          <a:p>
            <a:pPr marL="331787" indent="-328612">
              <a:lnSpc>
                <a:spcPct val="90000"/>
              </a:lnSpc>
              <a:spcBef>
                <a:spcPts val="6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u="sng"/>
            </a:pPr>
            <a:r>
              <a:t>Summary:</a:t>
            </a:r>
            <a:r>
              <a:rPr b="0" sz="2400" u="none"/>
              <a:t> </a:t>
            </a:r>
            <a:endParaRPr sz="2400"/>
          </a:p>
          <a:p>
            <a:pPr marL="334962"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Many schedules can exist for a set of transactions</a:t>
            </a:r>
          </a:p>
          <a:p>
            <a:pPr marL="334962"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The set of all possible schedules can be partitioned into two subsets: </a:t>
            </a:r>
            <a:r>
              <a:rPr b="1"/>
              <a:t>recoverable </a:t>
            </a:r>
            <a:r>
              <a:t>and </a:t>
            </a:r>
            <a:r>
              <a:rPr b="1"/>
              <a:t>non-recoverable</a:t>
            </a:r>
            <a:endParaRPr b="1"/>
          </a:p>
          <a:p>
            <a:pPr marL="334962"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A subset of the recoverable schedules are </a:t>
            </a:r>
            <a:r>
              <a:rPr b="1"/>
              <a:t>cascadeless</a:t>
            </a:r>
            <a:endParaRPr b="1"/>
          </a:p>
          <a:p>
            <a:pPr marL="334962"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If blind writes are allowed, a subset of the cascadeless schedules are </a:t>
            </a:r>
            <a:r>
              <a:rPr b="1"/>
              <a:t>strict</a:t>
            </a:r>
            <a:endParaRPr b="1"/>
          </a:p>
          <a:p>
            <a:pPr marL="334962" indent="-331787">
              <a:lnSpc>
                <a:spcPct val="90000"/>
              </a:lnSpc>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If </a:t>
            </a:r>
            <a:r>
              <a:rPr i="1"/>
              <a:t>blind writes are not allowed</a:t>
            </a:r>
            <a:r>
              <a:t>, the set of cascadeless schedules is the same as the set of strict schedules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haracterizing Schedules based on Serializability"/>
          <p:cNvSpPr txBox="1"/>
          <p:nvPr>
            <p:ph type="title"/>
          </p:nvPr>
        </p:nvSpPr>
        <p:spPr>
          <a:xfrm>
            <a:off x="577850" y="138112"/>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a:t>
            </a:r>
          </a:p>
        </p:txBody>
      </p:sp>
      <p:sp>
        <p:nvSpPr>
          <p:cNvPr id="167" name="Among the large set of possible schedules, we want to characterize which schedules are guaranteed to give a correct result…"/>
          <p:cNvSpPr txBox="1"/>
          <p:nvPr>
            <p:ph type="body" idx="1"/>
          </p:nvPr>
        </p:nvSpPr>
        <p:spPr>
          <a:xfrm>
            <a:off x="457200" y="1828800"/>
            <a:ext cx="8166100" cy="4114800"/>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Among the large set of possible schedules, we want to characterize which schedules are </a:t>
            </a:r>
            <a:r>
              <a:rPr i="1"/>
              <a:t>guaranteed to give a correct result</a:t>
            </a:r>
            <a:endParaRPr i="1"/>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The </a:t>
            </a:r>
            <a:r>
              <a:rPr b="1"/>
              <a:t>consistency preservation </a:t>
            </a:r>
            <a:r>
              <a:t>property of the ACID properties states that: each transaction if executed on its own (from start to finish) will transform a consistent state of the database into another consistent state</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Hence, each transaction is </a:t>
            </a:r>
            <a:r>
              <a:rPr i="1"/>
              <a:t>correct</a:t>
            </a:r>
            <a:r>
              <a:t> on its own</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haracterizing Schedules based on Serializability (cont.)"/>
          <p:cNvSpPr txBox="1"/>
          <p:nvPr>
            <p:ph type="title"/>
          </p:nvPr>
        </p:nvSpPr>
        <p:spPr>
          <a:xfrm>
            <a:off x="577850" y="138112"/>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170" name="Serial schedule: A schedule S is serial if, for every transaction T participating in the schedule, all the operations of T are executed consecutively (without interleaving of operations from other transactions) in the schedule. Otherwise, the schedule is called nonserial.…"/>
          <p:cNvSpPr txBox="1"/>
          <p:nvPr>
            <p:ph type="body" idx="1"/>
          </p:nvPr>
        </p:nvSpPr>
        <p:spPr>
          <a:xfrm>
            <a:off x="242887" y="1708150"/>
            <a:ext cx="8166101" cy="4141788"/>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Serial schedule</a:t>
            </a:r>
            <a:r>
              <a:rPr b="0"/>
              <a:t>: A schedule S is </a:t>
            </a:r>
            <a:r>
              <a:t>serial</a:t>
            </a:r>
            <a:r>
              <a:rPr b="0"/>
              <a:t> if, for every transaction T participating in the schedule, all the operations of T are executed consecutively (without interleaving of operations from other transactions) in the schedule. Otherwise, the schedule is called </a:t>
            </a:r>
            <a:r>
              <a:t>nonserial.</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Based on the consistency preservation property, </a:t>
            </a:r>
            <a:r>
              <a:rPr i="1"/>
              <a:t>any serial schedule will produce a correct result</a:t>
            </a:r>
            <a:r>
              <a:t> (assuming no inter-dependencies among different transactions)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Characterizing Schedules based on Serializability (cont.)"/>
          <p:cNvSpPr txBox="1"/>
          <p:nvPr>
            <p:ph type="title"/>
          </p:nvPr>
        </p:nvSpPr>
        <p:spPr>
          <a:xfrm>
            <a:off x="577850" y="138112"/>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173" name="Serial schedules are not feasible for performance reasons:…"/>
          <p:cNvSpPr txBox="1"/>
          <p:nvPr>
            <p:ph type="body" idx="1"/>
          </p:nvPr>
        </p:nvSpPr>
        <p:spPr>
          <a:xfrm>
            <a:off x="242887" y="1708150"/>
            <a:ext cx="8166101" cy="4532313"/>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Serial schedules are </a:t>
            </a:r>
            <a:r>
              <a:rPr i="1"/>
              <a:t>not feasible</a:t>
            </a:r>
            <a:r>
              <a:t> for performance reasons:</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No interleaving of operations</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Long transactions force other transactions to wait</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System cannot switch to other transaction when a transaction is waiting for disk I/O or any other event</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Need to allow concurrency with interleaving without sacrificing correctness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haracterizing Schedules based on Serializability (cont.)"/>
          <p:cNvSpPr txBox="1"/>
          <p:nvPr>
            <p:ph type="title"/>
          </p:nvPr>
        </p:nvSpPr>
        <p:spPr>
          <a:xfrm>
            <a:off x="577850" y="138112"/>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176" name="Serializable schedule: A schedule S is serializable if it is equivalent to some serial schedule of the same n transactions.…"/>
          <p:cNvSpPr txBox="1"/>
          <p:nvPr>
            <p:ph type="body" idx="1"/>
          </p:nvPr>
        </p:nvSpPr>
        <p:spPr>
          <a:xfrm>
            <a:off x="242887" y="1708150"/>
            <a:ext cx="8166101" cy="4114800"/>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Serializable schedule</a:t>
            </a:r>
            <a:r>
              <a:rPr b="0"/>
              <a:t>: A schedule S is </a:t>
            </a:r>
            <a:r>
              <a:t>serializable</a:t>
            </a:r>
            <a:r>
              <a:rPr b="0"/>
              <a:t> if it is </a:t>
            </a:r>
            <a:r>
              <a:t>equivalent</a:t>
            </a:r>
            <a:r>
              <a:rPr b="0"/>
              <a:t> to some serial schedule of the same n transactions.</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There are (n)! serial schedules for n transactions – a serializable schedule can be equivalent to </a:t>
            </a:r>
            <a:r>
              <a:rPr i="1"/>
              <a:t>any of the serial schedules</a:t>
            </a:r>
            <a:endParaRPr i="1"/>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Question:</a:t>
            </a:r>
            <a:r>
              <a:rPr b="0"/>
              <a:t> How do we define equivalence of schedules?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quivalence of Schedules"/>
          <p:cNvSpPr txBox="1"/>
          <p:nvPr>
            <p:ph type="title"/>
          </p:nvPr>
        </p:nvSpPr>
        <p:spPr>
          <a:xfrm>
            <a:off x="685800" y="-1"/>
            <a:ext cx="77724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Equivalence of Schedules</a:t>
            </a:r>
          </a:p>
        </p:txBody>
      </p:sp>
      <p:sp>
        <p:nvSpPr>
          <p:cNvPr id="179" name="Result equivalent: Two schedules are called result equivalent if they produce the same final state of the database.…"/>
          <p:cNvSpPr txBox="1"/>
          <p:nvPr>
            <p:ph type="body" idx="1"/>
          </p:nvPr>
        </p:nvSpPr>
        <p:spPr>
          <a:xfrm>
            <a:off x="255587" y="1268412"/>
            <a:ext cx="8166101" cy="4918076"/>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Result equivalent</a:t>
            </a:r>
            <a:r>
              <a:rPr b="0"/>
              <a:t>: Two schedules are called result equivalent if they produce the same final state of the database.</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Difficult to determine without </a:t>
            </a:r>
            <a:r>
              <a:rPr i="1"/>
              <a:t>analyzing the internal operations of the transactions</a:t>
            </a:r>
            <a:r>
              <a:t>, which is not feasible in general.</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May also get result equivalence </a:t>
            </a:r>
            <a:r>
              <a:rPr i="1"/>
              <a:t>by chance</a:t>
            </a:r>
            <a:r>
              <a:t> for a particular input parameter even though schedules </a:t>
            </a:r>
            <a:r>
              <a:rPr i="1"/>
              <a:t>are not equivalent in general</a:t>
            </a:r>
            <a:r>
              <a:t> (see Figure 21.6, next slide)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image.tif" descr="image.tif"/>
          <p:cNvPicPr>
            <a:picLocks noChangeAspect="1"/>
          </p:cNvPicPr>
          <p:nvPr/>
        </p:nvPicPr>
        <p:blipFill>
          <a:blip r:embed="rId2">
            <a:extLst/>
          </a:blip>
          <a:stretch>
            <a:fillRect/>
          </a:stretch>
        </p:blipFill>
        <p:spPr>
          <a:xfrm>
            <a:off x="0" y="1524000"/>
            <a:ext cx="8610600" cy="1651000"/>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quivalence of Schedules (cont.)"/>
          <p:cNvSpPr txBox="1"/>
          <p:nvPr>
            <p:ph type="title"/>
          </p:nvPr>
        </p:nvSpPr>
        <p:spPr>
          <a:xfrm>
            <a:off x="457200" y="-1"/>
            <a:ext cx="80010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Equivalence of Schedules (cont.)</a:t>
            </a:r>
          </a:p>
        </p:txBody>
      </p:sp>
      <p:sp>
        <p:nvSpPr>
          <p:cNvPr id="184" name="Conflict equivalent: Two schedules are conflict equivalent if the relative order of any two conflicting operations is the same in both schedules.…"/>
          <p:cNvSpPr txBox="1"/>
          <p:nvPr>
            <p:ph type="body" idx="1"/>
          </p:nvPr>
        </p:nvSpPr>
        <p:spPr>
          <a:xfrm>
            <a:off x="255587" y="1268412"/>
            <a:ext cx="8166101" cy="4918076"/>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Conflict equivalent</a:t>
            </a:r>
            <a:r>
              <a:rPr b="0"/>
              <a:t>: Two schedules are conflict equivalent if the relative order of </a:t>
            </a:r>
            <a:r>
              <a:rPr b="0" i="1"/>
              <a:t>any two conflicting operations</a:t>
            </a:r>
            <a:r>
              <a:rPr b="0"/>
              <a:t> is the same in both schedules.</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Commonly used definition of schedule equivalence</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Two operations are</a:t>
            </a:r>
            <a:r>
              <a:rPr b="1"/>
              <a:t> conflicting </a:t>
            </a:r>
            <a:r>
              <a:t>if:</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They access the same data item X</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They are from two different transactions</a:t>
            </a:r>
          </a:p>
          <a:p>
            <a:pPr lvl="1" marL="1481137" indent="-566737">
              <a:spcBef>
                <a:spcPts val="700"/>
              </a:spcBef>
              <a:buClr>
                <a:srgbClr val="000000"/>
              </a:buClr>
              <a:buSzPct val="100000"/>
              <a:buFont typeface="Times New Roman"/>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At least one is a write operation</a:t>
            </a:r>
          </a:p>
          <a:p>
            <a:pPr marL="331787" indent="-331787">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Read-Write conflict example: r1(X) and w2(X)</a:t>
            </a:r>
          </a:p>
          <a:p>
            <a:pPr marL="331787" indent="-331787">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Write-write conflict example: w1(Y) and w2(Y)</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Equivalence of Schedules (cont.)"/>
          <p:cNvSpPr txBox="1"/>
          <p:nvPr>
            <p:ph type="title"/>
          </p:nvPr>
        </p:nvSpPr>
        <p:spPr>
          <a:xfrm>
            <a:off x="457200" y="-1"/>
            <a:ext cx="80010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Equivalence of Schedules (cont.)</a:t>
            </a:r>
          </a:p>
        </p:txBody>
      </p:sp>
      <p:sp>
        <p:nvSpPr>
          <p:cNvPr id="187" name="Changing the order of conflicting operations generally causes a different outcome…"/>
          <p:cNvSpPr txBox="1"/>
          <p:nvPr>
            <p:ph type="body" idx="1"/>
          </p:nvPr>
        </p:nvSpPr>
        <p:spPr>
          <a:xfrm>
            <a:off x="255587" y="1268412"/>
            <a:ext cx="8166101" cy="4918076"/>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Changing the order of conflicting operations generally </a:t>
            </a:r>
            <a:r>
              <a:rPr i="1"/>
              <a:t>causes a different outcome</a:t>
            </a:r>
            <a:endParaRPr i="1"/>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Example:</a:t>
            </a:r>
            <a:r>
              <a:rPr b="0"/>
              <a:t> changing r1(X); w2(X) to w2(X); r1(X) means that T1 will read </a:t>
            </a:r>
            <a:r>
              <a:rPr b="0" i="1"/>
              <a:t>a different value for X</a:t>
            </a:r>
            <a:endParaRPr i="1"/>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Example:</a:t>
            </a:r>
            <a:r>
              <a:rPr b="0"/>
              <a:t> changing w1(Y); w2(Y) to w2(Y); w1(Y) means that the final value for Y in the database can be different</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Note that read operations are </a:t>
            </a:r>
            <a:r>
              <a:rPr b="1"/>
              <a:t>not conflicting</a:t>
            </a:r>
            <a:r>
              <a:t>; changing r1(Z); r2(Z) to r2(Z); r1(Z) does not change the outcome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Introduction to Transaction Processing (cont.)"/>
          <p:cNvSpPr txBox="1"/>
          <p:nvPr>
            <p:ph type="title"/>
          </p:nvPr>
        </p:nvSpPr>
        <p:spPr>
          <a:xfrm>
            <a:off x="0" y="107949"/>
            <a:ext cx="86868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 (cont.)</a:t>
            </a:r>
          </a:p>
        </p:txBody>
      </p:sp>
      <p:sp>
        <p:nvSpPr>
          <p:cNvPr id="62" name="Transaction Processing Systems: Large multi-user database systems supporting thousands of concurrent transactions (user processes) per minute…"/>
          <p:cNvSpPr txBox="1"/>
          <p:nvPr>
            <p:ph type="body" idx="1"/>
          </p:nvPr>
        </p:nvSpPr>
        <p:spPr>
          <a:xfrm>
            <a:off x="444500" y="1238250"/>
            <a:ext cx="7772400" cy="4738688"/>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Transaction Processing Systems:</a:t>
            </a:r>
            <a:r>
              <a:rPr b="0"/>
              <a:t> Large multi-user database systems supporting thousands of </a:t>
            </a:r>
            <a:r>
              <a:rPr b="0" i="1"/>
              <a:t>concurrent transactions</a:t>
            </a:r>
            <a:r>
              <a:rPr b="0"/>
              <a:t> (user processes) per minute</a:t>
            </a: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Two Modes of Concurrency</a:t>
            </a:r>
          </a:p>
          <a:p>
            <a:pPr lvl="1" marL="731837" indent="-274637">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Interleaved processing</a:t>
            </a:r>
            <a:r>
              <a:rPr b="0"/>
              <a:t>: concurrent execution of processes is interleaved in a single CPU</a:t>
            </a:r>
          </a:p>
          <a:p>
            <a:pPr lvl="1" marL="731837" indent="-274637">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Parallel processing</a:t>
            </a:r>
            <a:r>
              <a:rPr b="0"/>
              <a:t>: processes are concurrently executed in multiple CPUs (Figure 21.1)</a:t>
            </a:r>
          </a:p>
          <a:p>
            <a:pPr lvl="1" marL="731837" indent="-274637">
              <a:spcBef>
                <a:spcPts val="6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Basic transaction processing theory assumes interleaved concurrency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haracterizing Scedules Based on Serializability (cont.)"/>
          <p:cNvSpPr txBox="1"/>
          <p:nvPr>
            <p:ph type="title"/>
          </p:nvPr>
        </p:nvSpPr>
        <p:spPr>
          <a:xfrm>
            <a:off x="457200" y="60325"/>
            <a:ext cx="8001000" cy="1311275"/>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Scedules Based on Serializability (cont.)</a:t>
            </a:r>
          </a:p>
        </p:txBody>
      </p:sp>
      <p:sp>
        <p:nvSpPr>
          <p:cNvPr id="190" name="Conflict equivalence of schedules is used to determine which schedules are correct in general (serializable)…"/>
          <p:cNvSpPr txBox="1"/>
          <p:nvPr>
            <p:ph type="body" idx="1"/>
          </p:nvPr>
        </p:nvSpPr>
        <p:spPr>
          <a:xfrm>
            <a:off x="255587" y="1828800"/>
            <a:ext cx="8166101" cy="4357688"/>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600"/>
            </a:pPr>
            <a:r>
              <a:t>Conflict equivalence</a:t>
            </a:r>
            <a:r>
              <a:rPr b="0"/>
              <a:t> of schedules is used to determine which schedules are correct in general (serializable)</a:t>
            </a:r>
          </a:p>
          <a:p>
            <a:pPr marL="331787" indent="-331787">
              <a:spcBef>
                <a:spcPts val="7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p>
          <a:p>
            <a:pPr marL="331787" indent="-331787">
              <a:spcBef>
                <a:spcPts val="7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600"/>
            </a:pPr>
            <a:r>
              <a:t>A schedule S is said to be </a:t>
            </a:r>
            <a:r>
              <a:rPr b="1"/>
              <a:t>serializable</a:t>
            </a:r>
            <a:r>
              <a:t> if it is conflict equivalent to some serial schedule 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haracterizing Schedules based on Serializability (cont.)"/>
          <p:cNvSpPr txBox="1"/>
          <p:nvPr>
            <p:ph type="title"/>
          </p:nvPr>
        </p:nvSpPr>
        <p:spPr>
          <a:xfrm>
            <a:off x="4572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193" name="A serializable schedule is considered to be correct because it is equivalent to a serial schedule, and any serial schedule is considered to be correct…"/>
          <p:cNvSpPr txBox="1"/>
          <p:nvPr>
            <p:ph type="body" idx="1"/>
          </p:nvPr>
        </p:nvSpPr>
        <p:spPr>
          <a:xfrm>
            <a:off x="228600" y="1757362"/>
            <a:ext cx="8166100" cy="4146551"/>
          </a:xfrm>
          <a:prstGeom prst="rect">
            <a:avLst/>
          </a:prstGeom>
        </p:spPr>
        <p:txBody>
          <a:bodyPr lIns="46799" tIns="46799" rIns="46799" bIns="46799"/>
          <a:lstStyle/>
          <a:p>
            <a:pPr marL="328469" indent="-328469" defTabSz="452627">
              <a:spcBef>
                <a:spcPts val="600"/>
              </a:spcBef>
              <a:buClr>
                <a:srgbClr val="000000"/>
              </a:buClr>
              <a:buSzPct val="100000"/>
              <a:buFont typeface="Arial"/>
              <a:buChar char="•"/>
              <a:tabLst>
                <a:tab pos="3175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sz="2772"/>
            </a:pPr>
            <a:r>
              <a:t>A serializable schedule is </a:t>
            </a:r>
            <a:r>
              <a:rPr u="sng"/>
              <a:t>considered to be correct</a:t>
            </a:r>
            <a:r>
              <a:t> because it is equivalent to a serial schedule, and any serial schedule is considered to be correct</a:t>
            </a:r>
          </a:p>
          <a:p>
            <a:pPr lvl="1" marL="724519" indent="-271891" defTabSz="452627">
              <a:spcBef>
                <a:spcPts val="500"/>
              </a:spcBef>
              <a:buClr>
                <a:srgbClr val="FF0000"/>
              </a:buClr>
              <a:buSzPct val="100000"/>
              <a:buFont typeface="Palatino"/>
              <a:buChar char="–"/>
              <a:tabLst>
                <a:tab pos="3175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sz="2376">
                <a:latin typeface="Palatino"/>
                <a:ea typeface="Palatino"/>
                <a:cs typeface="Palatino"/>
                <a:sym typeface="Palatino"/>
              </a:defRPr>
            </a:pPr>
            <a:r>
              <a:t>It will leave the database in a consistent state. </a:t>
            </a:r>
          </a:p>
          <a:p>
            <a:pPr lvl="1" marL="724519" indent="-271891" defTabSz="452627">
              <a:spcBef>
                <a:spcPts val="500"/>
              </a:spcBef>
              <a:buClr>
                <a:srgbClr val="FF0000"/>
              </a:buClr>
              <a:buSzPct val="100000"/>
              <a:buFont typeface="Palatino"/>
              <a:buChar char="–"/>
              <a:tabLst>
                <a:tab pos="317500" algn="l"/>
                <a:tab pos="431800" algn="l"/>
                <a:tab pos="889000" algn="l"/>
                <a:tab pos="1333500" algn="l"/>
                <a:tab pos="1790700" algn="l"/>
                <a:tab pos="2247900" algn="l"/>
                <a:tab pos="2692400" algn="l"/>
                <a:tab pos="3149600" algn="l"/>
                <a:tab pos="3606800" algn="l"/>
                <a:tab pos="4051300" algn="l"/>
                <a:tab pos="4508500" algn="l"/>
                <a:tab pos="4965700" algn="l"/>
                <a:tab pos="5410200" algn="l"/>
                <a:tab pos="5867400" algn="l"/>
                <a:tab pos="6311900" algn="l"/>
                <a:tab pos="6769100" algn="l"/>
                <a:tab pos="7226300" algn="l"/>
                <a:tab pos="7670800" algn="l"/>
                <a:tab pos="8128000" algn="l"/>
                <a:tab pos="8585200" algn="l"/>
                <a:tab pos="9029700" algn="l"/>
              </a:tabLst>
              <a:defRPr sz="2376">
                <a:latin typeface="Palatino"/>
                <a:ea typeface="Palatino"/>
                <a:cs typeface="Palatino"/>
                <a:sym typeface="Palatino"/>
              </a:defRPr>
            </a:pPr>
            <a:r>
              <a:t>The interleaving is appropriate and will result in a state as if the transactions were serially executed, yet will achieve efficiency due to concurrent execution and interleaving of operations from different transactions.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Characterizing Schedules based on Serializability (cont.)"/>
          <p:cNvSpPr txBox="1"/>
          <p:nvPr>
            <p:ph type="title"/>
          </p:nvPr>
        </p:nvSpPr>
        <p:spPr>
          <a:xfrm>
            <a:off x="565150" y="111125"/>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Characterizing Schedules based on Serializability (cont.)</a:t>
            </a:r>
          </a:p>
        </p:txBody>
      </p:sp>
      <p:sp>
        <p:nvSpPr>
          <p:cNvPr id="196" name="Serializability is generally hard to check at run-time:…"/>
          <p:cNvSpPr txBox="1"/>
          <p:nvPr>
            <p:ph type="body" idx="1"/>
          </p:nvPr>
        </p:nvSpPr>
        <p:spPr>
          <a:xfrm>
            <a:off x="228600" y="1600199"/>
            <a:ext cx="8166100" cy="4572002"/>
          </a:xfrm>
          <a:prstGeom prst="rect">
            <a:avLst/>
          </a:prstGeom>
        </p:spPr>
        <p:txBody>
          <a:bodyPr lIns="46799" tIns="46799" rIns="46799" bIns="46799"/>
          <a:lstStyle/>
          <a:p>
            <a:pPr marL="331787" indent="-331787">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t>Serializability is generally hard to check at run-time:</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Interleaving of operations is generally handled by the operating system through the process scheduler</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Difficult to determine beforehand how the operations in a schedule will be interleaved</a:t>
            </a:r>
          </a:p>
          <a:p>
            <a:pPr lvl="1" marL="731837" indent="-27463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Transactions are continuously started and terminated</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haracterizing Schedules Based on Serializability (cont.)"/>
          <p:cNvSpPr txBox="1"/>
          <p:nvPr>
            <p:ph type="title"/>
          </p:nvPr>
        </p:nvSpPr>
        <p:spPr>
          <a:xfrm>
            <a:off x="685800" y="166687"/>
            <a:ext cx="7772400" cy="1433513"/>
          </a:xfrm>
          <a:prstGeom prst="rect">
            <a:avLst/>
          </a:prstGeom>
        </p:spPr>
        <p:txBody>
          <a:bodyPr lIns="46079" tIns="46079" rIns="46079" bIns="46079"/>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pPr>
            <a:r>
              <a:t>Characterizing Schedules Based on Serializability (cont.</a:t>
            </a:r>
            <a:r>
              <a:rPr sz="4400"/>
              <a:t>)</a:t>
            </a:r>
          </a:p>
        </p:txBody>
      </p:sp>
      <p:sp>
        <p:nvSpPr>
          <p:cNvPr id="199" name="Practical approach:…"/>
          <p:cNvSpPr txBox="1"/>
          <p:nvPr>
            <p:ph type="body" idx="1"/>
          </p:nvPr>
        </p:nvSpPr>
        <p:spPr>
          <a:xfrm>
            <a:off x="165100" y="1798637"/>
            <a:ext cx="8293100" cy="4602163"/>
          </a:xfrm>
          <a:prstGeom prst="rect">
            <a:avLst/>
          </a:prstGeom>
        </p:spPr>
        <p:txBody>
          <a:bodyPr lIns="46799" tIns="46799" rIns="46799" bIns="46799"/>
          <a:lstStyle/>
          <a:p>
            <a:pPr marL="331787" indent="-320675">
              <a:lnSpc>
                <a:spcPct val="90000"/>
              </a:lnSpc>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Practical approach:</a:t>
            </a:r>
          </a:p>
          <a:p>
            <a:pPr indent="-331787">
              <a:lnSpc>
                <a:spcPct val="90000"/>
              </a:lnSpc>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Come up with methods (concurrency control protocols) to ensure serializability (discussed in Chapter 22)</a:t>
            </a:r>
            <a:r>
              <a:rPr b="1"/>
              <a:t> </a:t>
            </a:r>
            <a:endParaRPr b="1"/>
          </a:p>
          <a:p>
            <a:pPr indent="-331787">
              <a:lnSpc>
                <a:spcPct val="90000"/>
              </a:lnSpc>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DBMS concurrency control subsystem will enforce the protocol rules and thus guarantee serializability of schedules</a:t>
            </a:r>
          </a:p>
          <a:p>
            <a:pPr indent="-331787">
              <a:lnSpc>
                <a:spcPct val="90000"/>
              </a:lnSpc>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Current approach used in most DBMSs: </a:t>
            </a:r>
          </a:p>
          <a:p>
            <a:pPr lvl="1" marL="731837" indent="-27463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Use of locks with two phase locking (see Section 22.1)</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Characterizing Schedules based on Serializability (cont.)"/>
          <p:cNvSpPr txBox="1"/>
          <p:nvPr>
            <p:ph type="title"/>
          </p:nvPr>
        </p:nvSpPr>
        <p:spPr>
          <a:xfrm>
            <a:off x="646112" y="58737"/>
            <a:ext cx="7772401"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202" name="Testing for conflict serializability…"/>
          <p:cNvSpPr txBox="1"/>
          <p:nvPr>
            <p:ph type="body" idx="1"/>
          </p:nvPr>
        </p:nvSpPr>
        <p:spPr>
          <a:xfrm>
            <a:off x="190500" y="1600200"/>
            <a:ext cx="8496300" cy="4464050"/>
          </a:xfrm>
          <a:prstGeom prst="rect">
            <a:avLst/>
          </a:prstGeom>
        </p:spPr>
        <p:txBody>
          <a:bodyPr lIns="46799" tIns="46799" rIns="46799" bIns="46799"/>
          <a:lstStyle/>
          <a:p>
            <a:pPr marL="598487" indent="-587375">
              <a:spcBef>
                <a:spcPts val="7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800"/>
            </a:pPr>
            <a:r>
              <a:t>Testing for conflict serializability </a:t>
            </a:r>
          </a:p>
          <a:p>
            <a:pPr marL="598487" indent="-587375">
              <a:spcBef>
                <a:spcPts val="7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800"/>
            </a:pPr>
            <a:r>
              <a:t>Algorithm 21.1:</a:t>
            </a:r>
            <a:r>
              <a:rPr b="0"/>
              <a:t> </a:t>
            </a:r>
          </a:p>
          <a:p>
            <a:pPr marL="609600" indent="-598487">
              <a:spcBef>
                <a:spcPts val="600"/>
              </a:spcBef>
              <a:buClr>
                <a:srgbClr val="FF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pPr>
            <a:r>
              <a:t>Looks at only r(X) and w(X) operations in a schedule</a:t>
            </a:r>
          </a:p>
          <a:p>
            <a:pPr marL="609600" indent="-598487">
              <a:spcBef>
                <a:spcPts val="600"/>
              </a:spcBef>
              <a:buClr>
                <a:srgbClr val="FF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pPr>
            <a:r>
              <a:t>Constructs a precedence graph (serialization graph) – </a:t>
            </a:r>
            <a:r>
              <a:rPr b="1"/>
              <a:t>one node for each transaction</a:t>
            </a:r>
            <a:r>
              <a:t>, plus directed edges </a:t>
            </a:r>
          </a:p>
          <a:p>
            <a:pPr marL="609600" indent="-598487">
              <a:spcBef>
                <a:spcPts val="600"/>
              </a:spcBef>
              <a:buClr>
                <a:srgbClr val="FF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pPr>
            <a:r>
              <a:t>An </a:t>
            </a:r>
            <a:r>
              <a:rPr b="1"/>
              <a:t>edge is created</a:t>
            </a:r>
            <a:r>
              <a:t> from T</a:t>
            </a:r>
            <a:r>
              <a:rPr baseline="-30000"/>
              <a:t>i </a:t>
            </a:r>
            <a:r>
              <a:t> to T</a:t>
            </a:r>
            <a:r>
              <a:rPr baseline="-30000"/>
              <a:t>j</a:t>
            </a:r>
            <a:r>
              <a:t> if one of the operations in T</a:t>
            </a:r>
            <a:r>
              <a:rPr baseline="-30000"/>
              <a:t>i</a:t>
            </a:r>
            <a:r>
              <a:t>  appears before a conflicting operation in T</a:t>
            </a:r>
            <a:r>
              <a:rPr baseline="-30000"/>
              <a:t>j</a:t>
            </a:r>
            <a:endParaRPr baseline="-30000"/>
          </a:p>
          <a:p>
            <a:pPr marL="609600" indent="-598487">
              <a:spcBef>
                <a:spcPts val="600"/>
              </a:spcBef>
              <a:buClr>
                <a:srgbClr val="FF0000"/>
              </a:buClr>
              <a:buSzPct val="100000"/>
              <a:buFont typeface="Times New Roman"/>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pPr>
            <a:r>
              <a:t>The schedule</a:t>
            </a:r>
            <a:r>
              <a:rPr baseline="-30000"/>
              <a:t> </a:t>
            </a:r>
            <a:r>
              <a:t>is serializable if and only if the precedence graph </a:t>
            </a:r>
            <a:r>
              <a:rPr b="1"/>
              <a:t>has no cycles</a:t>
            </a:r>
            <a:r>
              <a:t>.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image.png" descr="image.png"/>
          <p:cNvPicPr>
            <a:picLocks noChangeAspect="1"/>
          </p:cNvPicPr>
          <p:nvPr/>
        </p:nvPicPr>
        <p:blipFill>
          <a:blip r:embed="rId2">
            <a:extLst/>
          </a:blip>
          <a:stretch>
            <a:fillRect/>
          </a:stretch>
        </p:blipFill>
        <p:spPr>
          <a:xfrm>
            <a:off x="0" y="1066800"/>
            <a:ext cx="8683625" cy="3598863"/>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tif" descr="image.tif"/>
          <p:cNvPicPr>
            <a:picLocks noChangeAspect="1"/>
          </p:cNvPicPr>
          <p:nvPr/>
        </p:nvPicPr>
        <p:blipFill>
          <a:blip r:embed="rId2">
            <a:extLst/>
          </a:blip>
          <a:stretch>
            <a:fillRect/>
          </a:stretch>
        </p:blipFill>
        <p:spPr>
          <a:xfrm>
            <a:off x="0" y="0"/>
            <a:ext cx="8610600" cy="5919788"/>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tif" descr="image.tif"/>
          <p:cNvPicPr>
            <a:picLocks noChangeAspect="1"/>
          </p:cNvPicPr>
          <p:nvPr/>
        </p:nvPicPr>
        <p:blipFill>
          <a:blip r:embed="rId2">
            <a:extLst/>
          </a:blip>
          <a:stretch>
            <a:fillRect/>
          </a:stretch>
        </p:blipFill>
        <p:spPr>
          <a:xfrm>
            <a:off x="1066800" y="0"/>
            <a:ext cx="6186488" cy="665480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image.tif" descr="image.tif"/>
          <p:cNvPicPr>
            <a:picLocks noChangeAspect="1"/>
          </p:cNvPicPr>
          <p:nvPr/>
        </p:nvPicPr>
        <p:blipFill>
          <a:blip r:embed="rId2">
            <a:extLst/>
          </a:blip>
          <a:stretch>
            <a:fillRect/>
          </a:stretch>
        </p:blipFill>
        <p:spPr>
          <a:xfrm>
            <a:off x="152400" y="22225"/>
            <a:ext cx="8382000" cy="6073775"/>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haracterizing Schedules based on Serializability (cont.)"/>
          <p:cNvSpPr txBox="1"/>
          <p:nvPr>
            <p:ph type="title"/>
          </p:nvPr>
        </p:nvSpPr>
        <p:spPr>
          <a:xfrm>
            <a:off x="685800" y="312737"/>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213" name="View equivalence: A less restrictive definition of equivalence of schedules than conflict serializability when blind writes are allowed…"/>
          <p:cNvSpPr txBox="1"/>
          <p:nvPr>
            <p:ph type="body" idx="1"/>
          </p:nvPr>
        </p:nvSpPr>
        <p:spPr>
          <a:xfrm>
            <a:off x="228600" y="1828800"/>
            <a:ext cx="8293100" cy="4114800"/>
          </a:xfrm>
          <a:prstGeom prst="rect">
            <a:avLst/>
          </a:prstGeom>
        </p:spPr>
        <p:txBody>
          <a:bodyPr lIns="46799" tIns="46799" rIns="46799" bIns="46799"/>
          <a:lstStyle/>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View equivalence</a:t>
            </a:r>
            <a:r>
              <a:rPr b="0"/>
              <a:t>: A less restrictive definition of equivalence of schedules than conflict serializability </a:t>
            </a:r>
            <a:r>
              <a:rPr b="0" i="1"/>
              <a:t>when blind writes are allowed</a:t>
            </a:r>
            <a:r>
              <a:rPr b="0"/>
              <a:t>  </a:t>
            </a:r>
          </a:p>
          <a:p>
            <a:pPr marL="331787" indent="-331787">
              <a:spcBef>
                <a:spcPts val="700"/>
              </a:spcBef>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p>
          <a:p>
            <a:pPr marL="331787" indent="-331787">
              <a:spcBef>
                <a:spcPts val="700"/>
              </a:spcBef>
              <a:buClr>
                <a:srgbClr val="000000"/>
              </a:buClr>
              <a:buSzPct val="100000"/>
              <a:buFont typeface="Arial"/>
              <a:buChar char="•"/>
              <a:tabLst>
                <a:tab pos="3302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View serializability:</a:t>
            </a:r>
            <a:r>
              <a:rPr b="0"/>
              <a:t> definition of serializability based on view equivalence. A schedule is </a:t>
            </a:r>
            <a:r>
              <a:rPr b="0" i="1"/>
              <a:t>view serializable </a:t>
            </a:r>
            <a:r>
              <a:rPr b="0"/>
              <a:t>if it is  </a:t>
            </a:r>
            <a:r>
              <a:rPr b="0" i="1"/>
              <a:t>view equivalent </a:t>
            </a:r>
            <a:r>
              <a:rPr b="0"/>
              <a:t>to a serial schedule.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 name="image.png" descr="image.png"/>
          <p:cNvPicPr>
            <a:picLocks noChangeAspect="1"/>
          </p:cNvPicPr>
          <p:nvPr/>
        </p:nvPicPr>
        <p:blipFill>
          <a:blip r:embed="rId2">
            <a:extLst/>
          </a:blip>
          <a:stretch>
            <a:fillRect/>
          </a:stretch>
        </p:blipFill>
        <p:spPr>
          <a:xfrm>
            <a:off x="0" y="1295400"/>
            <a:ext cx="8683625" cy="2727325"/>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haracterizing Schedules based on Serializability (cont.)"/>
          <p:cNvSpPr txBox="1"/>
          <p:nvPr>
            <p:ph type="title"/>
          </p:nvPr>
        </p:nvSpPr>
        <p:spPr>
          <a:xfrm>
            <a:off x="685800" y="166687"/>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Characterizing Schedules based on Serializability (cont.)</a:t>
            </a:r>
          </a:p>
        </p:txBody>
      </p:sp>
      <p:sp>
        <p:nvSpPr>
          <p:cNvPr id="216" name="Two schedules are said to be view equivalent if the following three conditions hold:…"/>
          <p:cNvSpPr txBox="1"/>
          <p:nvPr>
            <p:ph type="body" idx="1"/>
          </p:nvPr>
        </p:nvSpPr>
        <p:spPr>
          <a:xfrm>
            <a:off x="228600" y="1801812"/>
            <a:ext cx="8293100" cy="4598988"/>
          </a:xfrm>
          <a:prstGeom prst="rect">
            <a:avLst/>
          </a:prstGeom>
        </p:spPr>
        <p:txBody>
          <a:bodyPr lIns="46799" tIns="46799" rIns="46799" bIns="46799"/>
          <a:lstStyle/>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Two schedules are said to be </a:t>
            </a:r>
            <a:r>
              <a:rPr b="1"/>
              <a:t>view equivalent</a:t>
            </a:r>
            <a:r>
              <a:t> if the following three conditions hold:</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The same set of transactions participates in S and S’, and S and S’ include the same operations of those transactions.</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For any operation Ri(X) of Ti in S, if the value of X read was written by an operation Wj(X) of Tj (or if it is the original value of X before the schedule started), the same condition must hold for the value of X read by operation Ri(X) of Ti in S’.</a:t>
            </a:r>
          </a:p>
          <a:p>
            <a:pPr marL="533400" indent="-522287">
              <a:lnSpc>
                <a:spcPct val="90000"/>
              </a:lnSpc>
              <a:spcBef>
                <a:spcPts val="600"/>
              </a:spcBef>
              <a:buClr>
                <a:srgbClr val="FF0000"/>
              </a:buClr>
              <a:buSzPct val="100000"/>
              <a:buFont typeface="Times New Roman"/>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If the operation Wk(Y) of Tk is the last operation to write item Y in S, then Wk(Y) of Tk must also be the last operation to write item Y in S’. </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haracterizing Schedules based on Serializability (cont.)"/>
          <p:cNvSpPr txBox="1"/>
          <p:nvPr>
            <p:ph type="title"/>
          </p:nvPr>
        </p:nvSpPr>
        <p:spPr>
          <a:xfrm>
            <a:off x="457200" y="166687"/>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Characterizing Schedules based on Serializability (cont.)</a:t>
            </a:r>
          </a:p>
        </p:txBody>
      </p:sp>
      <p:sp>
        <p:nvSpPr>
          <p:cNvPr id="219" name="The premise behind view equivalence:…"/>
          <p:cNvSpPr txBox="1"/>
          <p:nvPr>
            <p:ph type="body" idx="1"/>
          </p:nvPr>
        </p:nvSpPr>
        <p:spPr>
          <a:xfrm>
            <a:off x="228600" y="1828800"/>
            <a:ext cx="8293100" cy="4198938"/>
          </a:xfrm>
          <a:prstGeom prst="rect">
            <a:avLst/>
          </a:prstGeom>
        </p:spPr>
        <p:txBody>
          <a:bodyPr lIns="46799" tIns="46799" rIns="46799" bIns="46799"/>
          <a:lstStyle/>
          <a:p>
            <a:pPr marL="522287" indent="-511175">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pPr>
            <a:r>
              <a:t>The premise behind view equivalence:</a:t>
            </a:r>
          </a:p>
          <a:p>
            <a:pPr marL="533400" indent="-522287">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Each read operation of a transaction reads the result of </a:t>
            </a:r>
            <a:r>
              <a:rPr i="1"/>
              <a:t>the same write operation</a:t>
            </a:r>
            <a:r>
              <a:t> in both schedules.</a:t>
            </a:r>
          </a:p>
          <a:p>
            <a:pPr marL="533400" indent="-522287">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pPr>
            <a:r>
              <a:t>“The view”</a:t>
            </a:r>
            <a:r>
              <a:rPr b="0"/>
              <a:t>:</a:t>
            </a:r>
            <a:r>
              <a:t> </a:t>
            </a:r>
            <a:r>
              <a:rPr b="0"/>
              <a:t>the read operations are said to see the </a:t>
            </a:r>
            <a:r>
              <a:rPr b="0" i="1"/>
              <a:t>the same view</a:t>
            </a:r>
            <a:r>
              <a:rPr b="0"/>
              <a:t> in both schedules.</a:t>
            </a:r>
          </a:p>
          <a:p>
            <a:pPr marL="533400" indent="-522287">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The final write operation on each item is the same on both schedules resulting in the same final database state in case of blind writes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Characterizing Schedules based on Serializability (cont.)"/>
          <p:cNvSpPr txBox="1"/>
          <p:nvPr>
            <p:ph type="title"/>
          </p:nvPr>
        </p:nvSpPr>
        <p:spPr>
          <a:xfrm>
            <a:off x="4572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222" name="Relationship between view and conflict equivalence:…"/>
          <p:cNvSpPr txBox="1"/>
          <p:nvPr>
            <p:ph type="body" idx="1"/>
          </p:nvPr>
        </p:nvSpPr>
        <p:spPr>
          <a:xfrm>
            <a:off x="228600" y="1436687"/>
            <a:ext cx="8496300" cy="4964113"/>
          </a:xfrm>
          <a:prstGeom prst="rect">
            <a:avLst/>
          </a:prstGeom>
        </p:spPr>
        <p:txBody>
          <a:bodyPr lIns="46799" tIns="46799" rIns="46799" bIns="46799"/>
          <a:lstStyle/>
          <a:p>
            <a:pPr marL="522287" indent="-511175">
              <a:lnSpc>
                <a:spcPct val="90000"/>
              </a:lnSpc>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pPr>
            <a:r>
              <a:t>Relationship between view and conflict equivalence:</a:t>
            </a:r>
          </a:p>
          <a:p>
            <a:pPr marL="533400" indent="-522287">
              <a:lnSpc>
                <a:spcPct val="90000"/>
              </a:lnSpc>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The two are same under </a:t>
            </a:r>
            <a:r>
              <a:rPr b="1"/>
              <a:t>constrained write assumption</a:t>
            </a:r>
            <a:r>
              <a:t> (no blind writes allowed)</a:t>
            </a:r>
          </a:p>
          <a:p>
            <a:pPr marL="533400" indent="-522287">
              <a:lnSpc>
                <a:spcPct val="90000"/>
              </a:lnSpc>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Conflict serializability is </a:t>
            </a:r>
            <a:r>
              <a:rPr b="1"/>
              <a:t>stricter</a:t>
            </a:r>
            <a:r>
              <a:t> than view serializability when </a:t>
            </a:r>
            <a:r>
              <a:rPr b="1"/>
              <a:t>blind writes occur</a:t>
            </a:r>
            <a:r>
              <a:t> (a schedule that is view serializable is not necessarily conflict serialiable.</a:t>
            </a:r>
          </a:p>
          <a:p>
            <a:pPr marL="533400" indent="-522287">
              <a:lnSpc>
                <a:spcPct val="90000"/>
              </a:lnSpc>
              <a:spcBef>
                <a:spcPts val="700"/>
              </a:spcBef>
              <a:buClr>
                <a:srgbClr val="FF0000"/>
              </a:buClr>
              <a:buSzPct val="100000"/>
              <a:buChar char="●"/>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800"/>
            </a:pPr>
            <a:r>
              <a:t>Any conflict serializable schedule is also view serializable, but not vice versa.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haracterizing Schedules based on Serializability (cont.)"/>
          <p:cNvSpPr txBox="1"/>
          <p:nvPr>
            <p:ph type="title"/>
          </p:nvPr>
        </p:nvSpPr>
        <p:spPr>
          <a:xfrm>
            <a:off x="457200" y="0"/>
            <a:ext cx="7772400" cy="143351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lvl1pPr>
          </a:lstStyle>
          <a:p>
            <a:pPr/>
            <a:r>
              <a:t>Characterizing Schedules based on Serializability (cont.)</a:t>
            </a:r>
          </a:p>
        </p:txBody>
      </p:sp>
      <p:sp>
        <p:nvSpPr>
          <p:cNvPr id="225" name="Relationship between view and conflict equivalence (cont):…"/>
          <p:cNvSpPr txBox="1"/>
          <p:nvPr>
            <p:ph type="body" idx="1"/>
          </p:nvPr>
        </p:nvSpPr>
        <p:spPr>
          <a:xfrm>
            <a:off x="228600" y="1387475"/>
            <a:ext cx="8496300" cy="5013325"/>
          </a:xfrm>
          <a:prstGeom prst="rect">
            <a:avLst/>
          </a:prstGeom>
        </p:spPr>
        <p:txBody>
          <a:bodyPr lIns="46799" tIns="46799" rIns="46799" bIns="46799"/>
          <a:lstStyle/>
          <a:p>
            <a:pPr marL="522287" indent="-511175">
              <a:lnSpc>
                <a:spcPct val="90000"/>
              </a:lnSpc>
              <a:spcBef>
                <a:spcPts val="7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b="1" sz="2800"/>
            </a:pPr>
            <a:r>
              <a:t>Relationship between view and conflict equivalence (cont):</a:t>
            </a:r>
          </a:p>
          <a:p>
            <a:pPr marL="522287" indent="-511175" algn="just">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Consider the following schedule of three transactions </a:t>
            </a:r>
          </a:p>
          <a:p>
            <a:pPr marL="522287" indent="-511175" algn="just">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T1: r1(X); w1(X); 	T2: w2(X); 	and  	T3: w3(X):</a:t>
            </a:r>
          </a:p>
          <a:p>
            <a:pPr marL="522287" indent="-511175" algn="just">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Schedule Sa: r1(X); w2(X); w1(X); w3(X); c1; c2; c3;</a:t>
            </a:r>
          </a:p>
          <a:p>
            <a:pPr marL="522287" indent="-511175" algn="just">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In Sa, the operations w2(X) and w3(X) are blind writes, since T2 and T3 do not read the value of X. </a:t>
            </a: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p>
          <a:p>
            <a:pPr marL="522287" indent="-511175">
              <a:lnSpc>
                <a:spcPct val="90000"/>
              </a:lnSpc>
              <a:spcBef>
                <a:spcPts val="600"/>
              </a:spcBef>
              <a:tabLst>
                <a:tab pos="533400" algn="l"/>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Lst>
              <a:defRPr sz="2400"/>
            </a:pPr>
            <a:r>
              <a:t>Sa is </a:t>
            </a:r>
            <a:r>
              <a:rPr b="1" u="sng"/>
              <a:t>view serializable</a:t>
            </a:r>
            <a:r>
              <a:t>, since it is view equivalent to the serial schedule T1, T2, T3. However, Sa is </a:t>
            </a:r>
            <a:r>
              <a:rPr b="1" u="sng"/>
              <a:t>not conflict serializable</a:t>
            </a:r>
            <a:r>
              <a:t>, since it is not conflict equivalent to any serial schedule.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Introduction to Transaction Processing (cont.)"/>
          <p:cNvSpPr txBox="1"/>
          <p:nvPr>
            <p:ph type="title"/>
          </p:nvPr>
        </p:nvSpPr>
        <p:spPr>
          <a:xfrm>
            <a:off x="0" y="4762"/>
            <a:ext cx="8686800" cy="909638"/>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 (cont.)</a:t>
            </a:r>
          </a:p>
        </p:txBody>
      </p:sp>
      <p:sp>
        <p:nvSpPr>
          <p:cNvPr id="67" name="For transaction processing purposes, a simple database model is used:…"/>
          <p:cNvSpPr txBox="1"/>
          <p:nvPr>
            <p:ph type="body" idx="1"/>
          </p:nvPr>
        </p:nvSpPr>
        <p:spPr>
          <a:xfrm>
            <a:off x="417512" y="914400"/>
            <a:ext cx="7772401" cy="5162550"/>
          </a:xfrm>
          <a:prstGeom prst="rect">
            <a:avLst/>
          </a:prstGeom>
        </p:spPr>
        <p:txBody>
          <a:bodyPr lIns="46799" tIns="46799" rIns="46799" bIns="46799"/>
          <a:lstStyle/>
          <a:p>
            <a:pPr marL="331787" indent="-320675">
              <a:lnSpc>
                <a:spcPct val="90000"/>
              </a:lnSpc>
              <a:spcBef>
                <a:spcPts val="700"/>
              </a:spcBef>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For transaction processing purposes, a simple database model is used:</a:t>
            </a:r>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A database - </a:t>
            </a:r>
            <a:r>
              <a:rPr b="0" sz="2400"/>
              <a:t>collection of named data items</a:t>
            </a:r>
            <a:endParaRPr sz="2400"/>
          </a:p>
          <a:p>
            <a:pPr indent="-331787">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800"/>
            </a:pPr>
            <a:r>
              <a:t>Granularity (size) of a data item</a:t>
            </a:r>
            <a:r>
              <a:rPr b="0" sz="2400"/>
              <a:t> - a field (data item value), a record, or a whole disk block</a:t>
            </a:r>
            <a:endParaRPr sz="2400"/>
          </a:p>
          <a:p>
            <a:pPr lvl="1" marL="1476375" indent="-561975">
              <a:spcBef>
                <a:spcPts val="700"/>
              </a:spcBef>
              <a:buClr>
                <a:srgbClr val="000000"/>
              </a:buClr>
              <a:buSzPct val="100000"/>
              <a:buFont typeface="Times New Roman"/>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400"/>
            </a:pPr>
            <a:r>
              <a:t>TP</a:t>
            </a:r>
            <a:r>
              <a:rPr b="1"/>
              <a:t> </a:t>
            </a:r>
            <a:r>
              <a:t>concepts are independent of granularity</a:t>
            </a:r>
          </a:p>
          <a:p>
            <a:pPr indent="-331787">
              <a:lnSpc>
                <a:spcPct val="90000"/>
              </a:lnSpc>
              <a:spcBef>
                <a:spcPts val="7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sz="2800"/>
            </a:pPr>
            <a:r>
              <a:t>Basic operations on an item X:</a:t>
            </a:r>
          </a:p>
          <a:p>
            <a:pPr lvl="1" marL="1476375" indent="-561975">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read_item(X)</a:t>
            </a:r>
            <a:r>
              <a:rPr b="0"/>
              <a:t>: Reads a database item named X into a program variable. To simplify our notation, we assume that </a:t>
            </a:r>
            <a:r>
              <a:rPr b="0" i="1"/>
              <a:t>the program variable is also named X.</a:t>
            </a:r>
            <a:endParaRPr i="1"/>
          </a:p>
          <a:p>
            <a:pPr lvl="1" marL="1476375" indent="-561975">
              <a:lnSpc>
                <a:spcPct val="90000"/>
              </a:lnSpc>
              <a:spcBef>
                <a:spcPts val="600"/>
              </a:spcBef>
              <a:buClr>
                <a:srgbClr val="000000"/>
              </a:buClr>
              <a:buSzPct val="100000"/>
              <a:buFont typeface="Arial"/>
              <a:buChar char="–"/>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defRPr b="1" sz="2400"/>
            </a:pPr>
            <a:r>
              <a:t>write_item(X)</a:t>
            </a:r>
            <a:r>
              <a:rPr b="0"/>
              <a:t>: Writes the value of program variable X into the database item named X.</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Introduction to Transaction Processing (cont.)"/>
          <p:cNvSpPr txBox="1"/>
          <p:nvPr>
            <p:ph type="title"/>
          </p:nvPr>
        </p:nvSpPr>
        <p:spPr>
          <a:xfrm>
            <a:off x="0" y="-1"/>
            <a:ext cx="8686800"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 (cont.)</a:t>
            </a:r>
          </a:p>
        </p:txBody>
      </p:sp>
      <p:sp>
        <p:nvSpPr>
          <p:cNvPr id="70" name="READ AND WRITE OPERATIONS:…"/>
          <p:cNvSpPr txBox="1"/>
          <p:nvPr>
            <p:ph type="body" idx="1"/>
          </p:nvPr>
        </p:nvSpPr>
        <p:spPr>
          <a:xfrm>
            <a:off x="457200" y="1368425"/>
            <a:ext cx="7772400" cy="4903788"/>
          </a:xfrm>
          <a:prstGeom prst="rect">
            <a:avLst/>
          </a:prstGeom>
        </p:spPr>
        <p:txBody>
          <a:bodyPr lIns="46799" tIns="46799" rIns="46799" bIns="46799"/>
          <a:lstStyle/>
          <a:p>
            <a:pPr marL="511841" indent="-500951" defTabSz="448055">
              <a:lnSpc>
                <a:spcPct val="90000"/>
              </a:lnSpc>
              <a:spcBef>
                <a:spcPts val="500"/>
              </a:spcBef>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b="1" sz="2352">
                <a:latin typeface="Palatino"/>
                <a:ea typeface="Palatino"/>
                <a:cs typeface="Palatino"/>
                <a:sym typeface="Palatino"/>
              </a:defRPr>
            </a:pPr>
            <a:r>
              <a:t>READ AND WRITE OPERATIONS:</a:t>
            </a:r>
          </a:p>
          <a:p>
            <a:pPr marL="522731" indent="-511841" defTabSz="448055">
              <a:lnSpc>
                <a:spcPct val="90000"/>
              </a:lnSpc>
              <a:spcBef>
                <a:spcPts val="500"/>
              </a:spcBef>
              <a:buClr>
                <a:srgbClr val="FF0000"/>
              </a:buClr>
              <a:buSzPct val="100000"/>
              <a:buChar char="●"/>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sz="2352">
                <a:latin typeface="Palatino"/>
                <a:ea typeface="Palatino"/>
                <a:cs typeface="Palatino"/>
                <a:sym typeface="Palatino"/>
              </a:defRPr>
            </a:pPr>
            <a:r>
              <a:t>Basic unit of data transfer from the disk to the computer main memory is </a:t>
            </a:r>
            <a:r>
              <a:rPr u="sng"/>
              <a:t>one disk block (or page)</a:t>
            </a:r>
            <a:r>
              <a:t>. A data item X (what is read or written) will usually be the field of some record in the database, although it may be a larger unit such as a whole record or even a whole block.</a:t>
            </a:r>
          </a:p>
          <a:p>
            <a:pPr marL="522731" indent="-511841" defTabSz="448055">
              <a:lnSpc>
                <a:spcPct val="90000"/>
              </a:lnSpc>
              <a:spcBef>
                <a:spcPts val="500"/>
              </a:spcBef>
              <a:buClr>
                <a:srgbClr val="FF0000"/>
              </a:buClr>
              <a:buSzPct val="100000"/>
              <a:buChar char="●"/>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b="1" sz="2352">
                <a:latin typeface="Palatino"/>
                <a:ea typeface="Palatino"/>
                <a:cs typeface="Palatino"/>
                <a:sym typeface="Palatino"/>
              </a:defRPr>
            </a:pPr>
            <a:r>
              <a:t>read_item(X) command includes the following steps:</a:t>
            </a:r>
          </a:p>
          <a:p>
            <a:pPr marL="522731" indent="-511841" defTabSz="448055">
              <a:lnSpc>
                <a:spcPct val="90000"/>
              </a:lnSpc>
              <a:spcBef>
                <a:spcPts val="400"/>
              </a:spcBef>
              <a:buClr>
                <a:srgbClr val="FF0000"/>
              </a:buClr>
              <a:buSzPct val="100000"/>
              <a:buFont typeface="Palatino"/>
              <a:buChar char="•"/>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sz="1960">
                <a:latin typeface="Palatino"/>
                <a:ea typeface="Palatino"/>
                <a:cs typeface="Palatino"/>
                <a:sym typeface="Palatino"/>
              </a:defRPr>
            </a:pPr>
            <a:r>
              <a:t>Find the address of the disk block that contains item X.</a:t>
            </a:r>
          </a:p>
          <a:p>
            <a:pPr marL="522731" indent="-511841" defTabSz="448055">
              <a:lnSpc>
                <a:spcPct val="90000"/>
              </a:lnSpc>
              <a:spcBef>
                <a:spcPts val="400"/>
              </a:spcBef>
              <a:buClr>
                <a:srgbClr val="FF0000"/>
              </a:buClr>
              <a:buSzPct val="100000"/>
              <a:buFont typeface="Palatino"/>
              <a:buChar char="•"/>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sz="1960">
                <a:latin typeface="Palatino"/>
                <a:ea typeface="Palatino"/>
                <a:cs typeface="Palatino"/>
                <a:sym typeface="Palatino"/>
              </a:defRPr>
            </a:pPr>
            <a:r>
              <a:t>Copy that disk block into a buffer in main memory (if that disk block is not already in some main memory buffer).</a:t>
            </a:r>
          </a:p>
          <a:p>
            <a:pPr marL="522731" indent="-511841" defTabSz="448055">
              <a:lnSpc>
                <a:spcPct val="90000"/>
              </a:lnSpc>
              <a:spcBef>
                <a:spcPts val="600"/>
              </a:spcBef>
              <a:buClr>
                <a:srgbClr val="FF0000"/>
              </a:buClr>
              <a:buSzPct val="100000"/>
              <a:buFont typeface="Palatino"/>
              <a:buChar char="•"/>
              <a:tabLst>
                <a:tab pos="520700" algn="l"/>
                <a:tab pos="622300" algn="l"/>
                <a:tab pos="1066800" algn="l"/>
                <a:tab pos="1511300" algn="l"/>
                <a:tab pos="1955800" algn="l"/>
                <a:tab pos="2413000" algn="l"/>
                <a:tab pos="2857500" algn="l"/>
                <a:tab pos="3302000" algn="l"/>
                <a:tab pos="3746500" algn="l"/>
                <a:tab pos="4203700" algn="l"/>
                <a:tab pos="4648200" algn="l"/>
                <a:tab pos="5092700" algn="l"/>
                <a:tab pos="5549900" algn="l"/>
                <a:tab pos="5994400" algn="l"/>
                <a:tab pos="6438900" algn="l"/>
                <a:tab pos="6883400" algn="l"/>
                <a:tab pos="7340600" algn="l"/>
                <a:tab pos="7785100" algn="l"/>
                <a:tab pos="8229600" algn="l"/>
                <a:tab pos="8686800" algn="l"/>
                <a:tab pos="9131300" algn="l"/>
              </a:tabLst>
              <a:defRPr sz="1960">
                <a:latin typeface="Palatino"/>
                <a:ea typeface="Palatino"/>
                <a:cs typeface="Palatino"/>
                <a:sym typeface="Palatino"/>
              </a:defRPr>
            </a:pPr>
            <a:r>
              <a:t>Copy item X from the buffer to the program variable named X.  </a:t>
            </a:r>
            <a:r>
              <a:rPr sz="2744">
                <a:latin typeface="Arial"/>
                <a:ea typeface="Arial"/>
                <a:cs typeface="Arial"/>
                <a:sym typeface="Arial"/>
              </a:rP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READ AND WRITE OPERATIONS (cont.):…"/>
          <p:cNvSpPr txBox="1"/>
          <p:nvPr>
            <p:ph type="body" idx="1"/>
          </p:nvPr>
        </p:nvSpPr>
        <p:spPr>
          <a:xfrm>
            <a:off x="457200" y="1366837"/>
            <a:ext cx="7772400" cy="4805363"/>
          </a:xfrm>
          <a:prstGeom prst="rect">
            <a:avLst/>
          </a:prstGeom>
        </p:spPr>
        <p:txBody>
          <a:bodyPr lIns="46799" tIns="46799" rIns="46799" bIns="46799"/>
          <a:lstStyle/>
          <a:p>
            <a:pPr marL="598487" indent="-587375">
              <a:lnSpc>
                <a:spcPct val="90000"/>
              </a:lnSpc>
              <a:spcBef>
                <a:spcPts val="700"/>
              </a:spcBef>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800">
                <a:latin typeface="Palatino"/>
                <a:ea typeface="Palatino"/>
                <a:cs typeface="Palatino"/>
                <a:sym typeface="Palatino"/>
              </a:defRPr>
            </a:pPr>
            <a:r>
              <a:t>READ AND WRITE OPERATIONS (cont.):</a:t>
            </a:r>
          </a:p>
          <a:p>
            <a:pPr marL="609600" indent="-598487" algn="just">
              <a:lnSpc>
                <a:spcPct val="90000"/>
              </a:lnSpc>
              <a:spcBef>
                <a:spcPts val="600"/>
              </a:spcBef>
              <a:buClr>
                <a:srgbClr val="FF0000"/>
              </a:buClr>
              <a:buSzPct val="100000"/>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b="1" sz="2400">
                <a:latin typeface="Palatino"/>
                <a:ea typeface="Palatino"/>
                <a:cs typeface="Palatino"/>
                <a:sym typeface="Palatino"/>
              </a:defRPr>
            </a:pPr>
            <a:r>
              <a:t>write_item(X) command includes the following steps:</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Find the address of the disk block that contains item X.</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Copy that disk block into a buffer in main memory (if it is not already in some main memory buffer).</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Copy item X from the program variable named X into its correct location in the buffer.</a:t>
            </a:r>
          </a:p>
          <a:p>
            <a:pPr marL="609600" indent="-598487" algn="just">
              <a:lnSpc>
                <a:spcPct val="90000"/>
              </a:lnSpc>
              <a:spcBef>
                <a:spcPts val="600"/>
              </a:spcBef>
              <a:buClr>
                <a:srgbClr val="FF0000"/>
              </a:buClr>
              <a:buSzPct val="100000"/>
              <a:buFont typeface="Palatino"/>
              <a:buChar char="•"/>
              <a:tabLst>
                <a:tab pos="609600" algn="l"/>
                <a:tab pos="711200" algn="l"/>
                <a:tab pos="1168400" algn="l"/>
                <a:tab pos="1625600" algn="l"/>
                <a:tab pos="2082800" algn="l"/>
                <a:tab pos="2540000" algn="l"/>
                <a:tab pos="2997200" algn="l"/>
                <a:tab pos="3454400" algn="l"/>
                <a:tab pos="3911600" algn="l"/>
                <a:tab pos="4368800" algn="l"/>
                <a:tab pos="4826000" algn="l"/>
                <a:tab pos="5283200" algn="l"/>
                <a:tab pos="5740400" algn="l"/>
                <a:tab pos="6197600" algn="l"/>
                <a:tab pos="6654800" algn="l"/>
                <a:tab pos="7112000" algn="l"/>
                <a:tab pos="7569200" algn="l"/>
                <a:tab pos="8026400" algn="l"/>
                <a:tab pos="8483600" algn="l"/>
                <a:tab pos="8940800" algn="l"/>
                <a:tab pos="9398000" algn="l"/>
              </a:tabLst>
              <a:defRPr sz="2400">
                <a:latin typeface="Palatino"/>
                <a:ea typeface="Palatino"/>
                <a:cs typeface="Palatino"/>
                <a:sym typeface="Palatino"/>
              </a:defRPr>
            </a:pPr>
            <a:r>
              <a:t>Store the updated block from the buffer back to disk (either immediately or at some later point in time). </a:t>
            </a:r>
          </a:p>
        </p:txBody>
      </p:sp>
      <p:sp>
        <p:nvSpPr>
          <p:cNvPr id="73" name="Introduction to Transaction Processing (cont.)"/>
          <p:cNvSpPr txBox="1"/>
          <p:nvPr>
            <p:ph type="title"/>
          </p:nvPr>
        </p:nvSpPr>
        <p:spPr>
          <a:xfrm>
            <a:off x="14287" y="161924"/>
            <a:ext cx="8672513" cy="1143002"/>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vl1pPr>
          </a:lstStyle>
          <a:p>
            <a:pPr/>
            <a:r>
              <a:t>Introduction to Transaction Processing (cont.)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