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2" r:id="rId3"/>
  </p:sldMasterIdLst>
  <p:notesMasterIdLst>
    <p:notesMasterId r:id="rId42"/>
  </p:notesMasterIdLst>
  <p:sldIdLst>
    <p:sldId id="324" r:id="rId4"/>
    <p:sldId id="326" r:id="rId5"/>
    <p:sldId id="327" r:id="rId6"/>
    <p:sldId id="328" r:id="rId7"/>
    <p:sldId id="329" r:id="rId8"/>
    <p:sldId id="330" r:id="rId9"/>
    <p:sldId id="257" r:id="rId10"/>
    <p:sldId id="258" r:id="rId11"/>
    <p:sldId id="259" r:id="rId12"/>
    <p:sldId id="263" r:id="rId13"/>
    <p:sldId id="265" r:id="rId14"/>
    <p:sldId id="266" r:id="rId15"/>
    <p:sldId id="267" r:id="rId16"/>
    <p:sldId id="270" r:id="rId17"/>
    <p:sldId id="271" r:id="rId18"/>
    <p:sldId id="32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62" r:id="rId29"/>
    <p:sldId id="272" r:id="rId30"/>
    <p:sldId id="277" r:id="rId31"/>
    <p:sldId id="279" r:id="rId32"/>
    <p:sldId id="283" r:id="rId33"/>
    <p:sldId id="284" r:id="rId34"/>
    <p:sldId id="285" r:id="rId35"/>
    <p:sldId id="286" r:id="rId36"/>
    <p:sldId id="287" r:id="rId37"/>
    <p:sldId id="294" r:id="rId38"/>
    <p:sldId id="290" r:id="rId39"/>
    <p:sldId id="291" r:id="rId40"/>
    <p:sldId id="33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97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F0E1-63B9-4F18-A63B-23139C45F1A2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3FB5-BD2E-43D5-9544-7A5EEF4D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EA6C6DA-2FEF-497B-B504-B2431D19D843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3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368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760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0569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673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8524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1956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0464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461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4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FA0-F49A-44EA-B88E-147AD702CE52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468D0-718C-4541-9049-79BFD08159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191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75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7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97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6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04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23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47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5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20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215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62C082-2FF7-4067-84FC-2DC40E55C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6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08D9F4-7574-4414-85A2-4899AB962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7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F51722-71E3-4FFD-9307-DBA88C838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6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75B885F-2B71-4F19-881B-DA3E01B3B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0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4B62C6-F994-4A79-8A41-61E61966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8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2800F0-E1C1-47FC-95F7-E997C633C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8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97737F-CDA5-47BB-A3F3-42735863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5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68CFA6-F9D6-48B6-B289-CDEA4E74D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5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88C06D-4078-4823-9A6C-D29B9C1E9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1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16385D-E559-4142-BE48-158A64CAE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1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587B8F-2731-4658-BF2E-3CF633783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1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81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52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BBB12-0A46-4F10-9E73-C79DC64300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01353"/>
      </p:ext>
    </p:extLst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CD2E-C7A2-4B8F-9184-40C737A5A21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38955"/>
      </p:ext>
    </p:extLst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6720B-E13D-4642-A3D4-3038BDE764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2897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EA5F8-705A-46C5-B726-2382140B93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17579"/>
      </p:ext>
    </p:extLst>
  </p:cSld>
  <p:clrMapOvr>
    <a:masterClrMapping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6484E-C976-4878-906D-5D1897BA04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8394"/>
      </p:ext>
    </p:extLst>
  </p:cSld>
  <p:clrMapOvr>
    <a:masterClrMapping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E47A4-B64E-4496-8F55-3BCA8D927B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85467"/>
      </p:ext>
    </p:extLst>
  </p:cSld>
  <p:clrMapOvr>
    <a:masterClrMapping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E6E12-A1CB-41E5-A858-44E8A1561DA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27"/>
      </p:ext>
    </p:extLst>
  </p:cSld>
  <p:clrMapOvr>
    <a:masterClrMapping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9A50-2CA6-4F11-92F5-453B36F6C5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96209"/>
      </p:ext>
    </p:extLst>
  </p:cSld>
  <p:clrMapOvr>
    <a:masterClrMapping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EEA9-9011-479E-8998-52388553C45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70720"/>
      </p:ext>
    </p:extLst>
  </p:cSld>
  <p:clrMapOvr>
    <a:masterClrMapping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29FB5-50A7-4F09-A370-FBB7F2580F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09055"/>
      </p:ext>
    </p:extLst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3C584-CF90-4459-AC3B-963D15B815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7379"/>
      </p:ext>
    </p:extLst>
  </p:cSld>
  <p:clrMapOvr>
    <a:masterClrMapping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59FE-76F9-40C6-AB5F-AA1986CEF5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77110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1E27-8B9F-45E5-ADF7-BD60495901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4251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1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8F35-60D3-4334-A414-12B06B998B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14843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A52A-D4CF-4076-948F-B612C981F8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267200" y="6324600"/>
            <a:ext cx="3860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350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DED2-A4B5-4E5A-93E0-083D0B2A8920}" type="datetimeFigureOut">
              <a:rPr lang="en-US" smtClean="0"/>
              <a:t>04/01/2022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55C6-936A-42F8-9C82-4CB081E8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6609-D270-4C24-A9A7-EECB8D2CBB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8494-613D-4052-AAB2-19143A8378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4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6.3 Data Warehousing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Data Mining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2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7148"/>
            <a:ext cx="10515600" cy="490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From Tables and Spreadsheets to Data </a:t>
            </a:r>
            <a:r>
              <a:rPr lang="en-US" sz="2400" b="1" dirty="0" smtClean="0">
                <a:solidFill>
                  <a:srgbClr val="C00000"/>
                </a:solidFill>
              </a:rPr>
              <a:t>Cubes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/>
              <a:t>A data cube allows data to be modeled and viewed in multiple dimensions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defined by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dimensions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facts</a:t>
            </a: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Dimensions </a:t>
            </a:r>
            <a:r>
              <a:rPr lang="en-US" sz="2400" dirty="0"/>
              <a:t>are the entities with </a:t>
            </a:r>
            <a:r>
              <a:rPr lang="en-US" sz="2400" dirty="0" smtClean="0"/>
              <a:t>respect </a:t>
            </a:r>
            <a:r>
              <a:rPr lang="en-US" sz="2400" dirty="0"/>
              <a:t>to which an organization wants to keep records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 an organization may create a </a:t>
            </a:r>
            <a:r>
              <a:rPr lang="en-US" sz="2400" i="1" dirty="0"/>
              <a:t>sales </a:t>
            </a:r>
            <a:r>
              <a:rPr lang="en-US" sz="2400" dirty="0"/>
              <a:t>data warehouse in order to keep records of the store’s sales with respect to the dimensions </a:t>
            </a:r>
            <a:r>
              <a:rPr lang="en-US" sz="2400" i="1" dirty="0"/>
              <a:t>time</a:t>
            </a:r>
            <a:r>
              <a:rPr lang="en-US" sz="2400" dirty="0"/>
              <a:t>, </a:t>
            </a:r>
            <a:r>
              <a:rPr lang="en-US" sz="2400" i="1" dirty="0"/>
              <a:t>item</a:t>
            </a:r>
            <a:r>
              <a:rPr lang="en-US" sz="2400" dirty="0"/>
              <a:t>, </a:t>
            </a:r>
            <a:r>
              <a:rPr lang="en-US" sz="2400" i="1" dirty="0"/>
              <a:t>branch</a:t>
            </a:r>
            <a:r>
              <a:rPr lang="en-US" sz="2400" dirty="0"/>
              <a:t>, and </a:t>
            </a:r>
            <a:r>
              <a:rPr lang="en-US" sz="2400" i="1" dirty="0"/>
              <a:t>location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dimension may have a table associated with it, called a </a:t>
            </a:r>
            <a:r>
              <a:rPr lang="en-US" sz="2400" i="1" dirty="0"/>
              <a:t>dimension table</a:t>
            </a:r>
            <a:r>
              <a:rPr lang="en-US" sz="2400" dirty="0"/>
              <a:t>. This table further describes the dimensions. For example, a dimension table for </a:t>
            </a:r>
            <a:r>
              <a:rPr lang="en-US" sz="2400" i="1" dirty="0"/>
              <a:t>item </a:t>
            </a:r>
            <a:r>
              <a:rPr lang="en-US" sz="2400" dirty="0"/>
              <a:t>may contain the attributes </a:t>
            </a:r>
            <a:r>
              <a:rPr lang="en-US" sz="2400" i="1" dirty="0"/>
              <a:t>item name, brand</a:t>
            </a:r>
            <a:r>
              <a:rPr lang="en-US" sz="2400" dirty="0"/>
              <a:t>, and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555446" y="466929"/>
            <a:ext cx="9086613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Multidimensional Data Model</a:t>
            </a:r>
            <a:endParaRPr lang="en-US" sz="4000" b="1" dirty="0">
              <a:solidFill>
                <a:srgbClr val="C00000"/>
              </a:solidFill>
              <a:effectLst/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633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7148"/>
            <a:ext cx="10515600" cy="490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From Tables and Spreadsheets to Data </a:t>
            </a:r>
            <a:r>
              <a:rPr lang="en-US" sz="2400" b="1" dirty="0" smtClean="0">
                <a:solidFill>
                  <a:srgbClr val="C00000"/>
                </a:solidFill>
              </a:rPr>
              <a:t>Cubes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/>
              <a:t>A multidimensional data model is typically organized around a central theme, like </a:t>
            </a:r>
            <a:r>
              <a:rPr lang="en-US" sz="2400" i="1" dirty="0"/>
              <a:t>sales</a:t>
            </a:r>
            <a:r>
              <a:rPr lang="en-US" sz="2400" dirty="0"/>
              <a:t>. This theme is represented by a fact table. </a:t>
            </a:r>
            <a:endParaRPr lang="en-US" sz="2400" dirty="0" smtClean="0"/>
          </a:p>
          <a:p>
            <a:r>
              <a:rPr lang="en-US" sz="2400" dirty="0" smtClean="0"/>
              <a:t>Facts </a:t>
            </a:r>
            <a:r>
              <a:rPr lang="en-US" sz="2400" dirty="0"/>
              <a:t>are numerical measures. Themes are the quantities by which we want to analyze relationships between dimensions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Examples of facts for a sales data warehouse include </a:t>
            </a:r>
            <a:r>
              <a:rPr lang="en-US" sz="2400" i="1" dirty="0"/>
              <a:t>dollars_sold </a:t>
            </a:r>
            <a:r>
              <a:rPr lang="en-US" sz="2400" dirty="0"/>
              <a:t>(sales amount in dollars), </a:t>
            </a:r>
            <a:r>
              <a:rPr lang="en-US" sz="2400" i="1" dirty="0"/>
              <a:t>units_sold </a:t>
            </a:r>
            <a:r>
              <a:rPr lang="en-US" sz="2400" dirty="0"/>
              <a:t>(number of units sold), and </a:t>
            </a:r>
            <a:r>
              <a:rPr lang="en-US" sz="2400" i="1" dirty="0"/>
              <a:t>amount budgeted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fact table contains the names of the </a:t>
            </a:r>
            <a:r>
              <a:rPr lang="en-US" sz="2400" i="1" dirty="0"/>
              <a:t>facts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C00000"/>
                </a:solidFill>
              </a:rPr>
              <a:t>measures,</a:t>
            </a:r>
            <a:r>
              <a:rPr lang="en-US" sz="2400" dirty="0"/>
              <a:t> as well as keys to each of the related dimension tables.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555446" y="466929"/>
            <a:ext cx="9086613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Multidimensional 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Model…</a:t>
            </a:r>
            <a:endParaRPr lang="en-US" sz="4000" b="1" dirty="0">
              <a:solidFill>
                <a:srgbClr val="C00000"/>
              </a:solidFill>
              <a:effectLst/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0004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5446" y="466929"/>
            <a:ext cx="9086613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Multidimensional 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Model…</a:t>
            </a:r>
            <a:endParaRPr lang="en-US" sz="4000" b="1" dirty="0">
              <a:solidFill>
                <a:srgbClr val="C00000"/>
              </a:solidFill>
              <a:effectLst/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554" y="1330543"/>
            <a:ext cx="11834393" cy="469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1554" y="5974912"/>
            <a:ext cx="12153117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i="1" dirty="0"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Figure: Sales data for an organization according to the dimensions time, item, and location. The measure displayed is dollars_sold.</a:t>
            </a:r>
          </a:p>
        </p:txBody>
      </p:sp>
    </p:spTree>
    <p:extLst>
      <p:ext uri="{BB962C8B-B14F-4D97-AF65-F5344CB8AC3E}">
        <p14:creationId xmlns:p14="http://schemas.microsoft.com/office/powerpoint/2010/main" val="273359687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5446" y="466929"/>
            <a:ext cx="9086613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Multidimensional 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Model…</a:t>
            </a:r>
            <a:endParaRPr lang="en-US" sz="4000" b="1" dirty="0">
              <a:solidFill>
                <a:srgbClr val="C00000"/>
              </a:solidFill>
              <a:effectLst/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3847" y="1053139"/>
            <a:ext cx="7529208" cy="470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739232"/>
            <a:ext cx="12016902" cy="1118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i="1" dirty="0"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Figure A 3-D data cube representation of the data in above table, according to the dimensions time, item, and location. The measure displayed is dollars_sold (in thousands).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519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5446" y="466929"/>
            <a:ext cx="9086613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Multidimensional 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Model…</a:t>
            </a:r>
            <a:endParaRPr lang="en-US" sz="4000" b="1" dirty="0">
              <a:solidFill>
                <a:srgbClr val="C00000"/>
              </a:solidFill>
              <a:effectLst/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739232"/>
            <a:ext cx="1201690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Book Antiqua" panose="0204060205030503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5"/>
            <a:ext cx="1089335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A data warehouse is based on a multidimensional data model which views data in the form of a data cube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A data cube, such as sales, allows data to be modeled and viewed in multiple dimensions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Dimension tables, such as item (item_name, brand, type), or time(day, week, month, quarter, year) 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Fact table contains measures (such as dollars_sold) and keys to each of the related dimension tables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In data warehousing literature, an n-D base cube is called a base cuboid. The top most </a:t>
            </a:r>
            <a:r>
              <a:rPr lang="en-US" sz="2400" dirty="0" smtClean="0"/>
              <a:t>0-D </a:t>
            </a:r>
            <a:r>
              <a:rPr lang="en-US" sz="2400" dirty="0"/>
              <a:t>cuboid, which holds the highest-level of summarization, is called the apex cuboid.  The lattice of cuboids forms a data cube.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069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5446" y="466929"/>
            <a:ext cx="9086613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Multidimensional 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Model…</a:t>
            </a:r>
            <a:endParaRPr lang="en-US" sz="4000" b="1" dirty="0">
              <a:solidFill>
                <a:srgbClr val="C00000"/>
              </a:solidFill>
              <a:effectLst/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68077" y="1463161"/>
            <a:ext cx="8261350" cy="4276072"/>
            <a:chOff x="384" y="1209"/>
            <a:chExt cx="5204" cy="2823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dirty="0">
                  <a:latin typeface="Times New Roman" pitchFamily="18" charset="0"/>
                  <a:ea typeface="SimSun" pitchFamily="2" charset="-122"/>
                </a:rPr>
                <a:t>all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time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>
                  <a:latin typeface="Times New Roman" pitchFamily="18" charset="0"/>
                  <a:ea typeface="SimSun" pitchFamily="2" charset="-122"/>
                </a:rPr>
                <a:t>item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location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err="1">
                  <a:latin typeface="Times New Roman" pitchFamily="18" charset="0"/>
                  <a:ea typeface="SimSun" pitchFamily="2" charset="-122"/>
                </a:rPr>
                <a:t>time,location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time,supplier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err="1">
                  <a:latin typeface="Times New Roman" pitchFamily="18" charset="0"/>
                  <a:ea typeface="SimSun" pitchFamily="2" charset="-122"/>
                </a:rPr>
                <a:t>item,location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item,supplier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location,supplier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 dirty="0" err="1">
                  <a:latin typeface="Times New Roman" pitchFamily="18" charset="0"/>
                  <a:ea typeface="SimSun" pitchFamily="2" charset="-122"/>
                </a:rPr>
                <a:t>time,item,supplier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latin typeface="Times New Roman" pitchFamily="18" charset="0"/>
                  <a:ea typeface="SimSun" pitchFamily="2" charset="-122"/>
                </a:rPr>
                <a:t>time,location,supplier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err="1">
                  <a:latin typeface="Times New Roman" pitchFamily="18" charset="0"/>
                  <a:ea typeface="SimSun" pitchFamily="2" charset="-122"/>
                </a:rPr>
                <a:t>item,location,supplier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0-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D(apex) cuboid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1-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 cuboids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2-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 cuboids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3-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 cuboids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4-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D(base) cuboid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680002" y="6337720"/>
            <a:ext cx="5039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smtClean="0">
                <a:ea typeface="SimSun" pitchFamily="2" charset="-122"/>
              </a:rPr>
              <a:t>Figure: Cube; </a:t>
            </a:r>
            <a:r>
              <a:rPr lang="en-US" altLang="zh-CN" sz="2000" i="1" dirty="0">
                <a:ea typeface="SimSun" pitchFamily="2" charset="-122"/>
              </a:rPr>
              <a:t>A Lattice of Cuboids</a:t>
            </a:r>
            <a:endParaRPr lang="en-US" sz="2000" i="1" dirty="0"/>
          </a:p>
        </p:txBody>
      </p:sp>
      <p:sp>
        <p:nvSpPr>
          <p:cNvPr id="75" name="Text Box 57"/>
          <p:cNvSpPr txBox="1">
            <a:spLocks noChangeArrowheads="1"/>
          </p:cNvSpPr>
          <p:nvPr/>
        </p:nvSpPr>
        <p:spPr bwMode="auto">
          <a:xfrm>
            <a:off x="1679152" y="3970075"/>
            <a:ext cx="10663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 dirty="0" smtClean="0">
                <a:latin typeface="Times New Roman" pitchFamily="18" charset="0"/>
                <a:ea typeface="SimSun" pitchFamily="2" charset="-122"/>
              </a:rPr>
              <a:t>time, item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6" name="Text Box 63"/>
          <p:cNvSpPr txBox="1">
            <a:spLocks noChangeArrowheads="1"/>
          </p:cNvSpPr>
          <p:nvPr/>
        </p:nvSpPr>
        <p:spPr bwMode="auto">
          <a:xfrm>
            <a:off x="1537865" y="4921847"/>
            <a:ext cx="1603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err="1" smtClean="0">
                <a:latin typeface="Times New Roman" pitchFamily="18" charset="0"/>
                <a:ea typeface="SimSun" pitchFamily="2" charset="-122"/>
              </a:rPr>
              <a:t>time,item</a:t>
            </a:r>
            <a:r>
              <a:rPr lang="en-US" altLang="zh-CN" sz="1400" b="1" dirty="0" smtClean="0">
                <a:latin typeface="Times New Roman" pitchFamily="18" charset="0"/>
                <a:ea typeface="SimSun" pitchFamily="2" charset="-122"/>
              </a:rPr>
              <a:t>, location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8" name="Text Box 63"/>
          <p:cNvSpPr txBox="1">
            <a:spLocks noChangeArrowheads="1"/>
          </p:cNvSpPr>
          <p:nvPr/>
        </p:nvSpPr>
        <p:spPr bwMode="auto">
          <a:xfrm>
            <a:off x="4695402" y="5652724"/>
            <a:ext cx="23663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smtClean="0">
                <a:latin typeface="Times New Roman" pitchFamily="18" charset="0"/>
                <a:ea typeface="SimSun" pitchFamily="2" charset="-122"/>
              </a:rPr>
              <a:t>time, item, location, supplier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004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8EE-E200-46FF-B499-FE1F9BF1AA90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EDD2-DF39-4493-BA24-D8BB865AE305}" type="slidenum">
              <a:rPr lang="en-US"/>
              <a:pPr/>
              <a:t>16</a:t>
            </a:fld>
            <a:endParaRPr lang="en-US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68252"/>
            <a:ext cx="8001000" cy="1508105"/>
          </a:xfr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A Concept Hierarchy: Dimension (location)</a:t>
            </a:r>
          </a:p>
        </p:txBody>
      </p:sp>
      <p:sp>
        <p:nvSpPr>
          <p:cNvPr id="880643" name="Text Box 3"/>
          <p:cNvSpPr txBox="1">
            <a:spLocks noChangeArrowheads="1"/>
          </p:cNvSpPr>
          <p:nvPr/>
        </p:nvSpPr>
        <p:spPr bwMode="auto">
          <a:xfrm>
            <a:off x="6400801" y="1447800"/>
            <a:ext cx="48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all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4876801" y="2438400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Europe</a:t>
            </a:r>
          </a:p>
        </p:txBody>
      </p:sp>
      <p:sp>
        <p:nvSpPr>
          <p:cNvPr id="880645" name="Text Box 5"/>
          <p:cNvSpPr txBox="1">
            <a:spLocks noChangeArrowheads="1"/>
          </p:cNvSpPr>
          <p:nvPr/>
        </p:nvSpPr>
        <p:spPr bwMode="auto">
          <a:xfrm>
            <a:off x="7924800" y="2438400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North_America</a:t>
            </a:r>
          </a:p>
        </p:txBody>
      </p:sp>
      <p:sp>
        <p:nvSpPr>
          <p:cNvPr id="880646" name="Text Box 6"/>
          <p:cNvSpPr txBox="1">
            <a:spLocks noChangeArrowheads="1"/>
          </p:cNvSpPr>
          <p:nvPr/>
        </p:nvSpPr>
        <p:spPr bwMode="auto">
          <a:xfrm>
            <a:off x="9553576" y="35052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Mexico</a:t>
            </a:r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7467601" y="3505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Canada</a:t>
            </a:r>
          </a:p>
        </p:txBody>
      </p:sp>
      <p:sp>
        <p:nvSpPr>
          <p:cNvPr id="880648" name="Text Box 8"/>
          <p:cNvSpPr txBox="1">
            <a:spLocks noChangeArrowheads="1"/>
          </p:cNvSpPr>
          <p:nvPr/>
        </p:nvSpPr>
        <p:spPr bwMode="auto">
          <a:xfrm>
            <a:off x="5751514" y="3505200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Spain</a:t>
            </a:r>
          </a:p>
        </p:txBody>
      </p:sp>
      <p:sp>
        <p:nvSpPr>
          <p:cNvPr id="880649" name="Text Box 9"/>
          <p:cNvSpPr txBox="1">
            <a:spLocks noChangeArrowheads="1"/>
          </p:cNvSpPr>
          <p:nvPr/>
        </p:nvSpPr>
        <p:spPr bwMode="auto">
          <a:xfrm>
            <a:off x="3733801" y="35052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Germany</a:t>
            </a:r>
          </a:p>
        </p:txBody>
      </p:sp>
      <p:sp>
        <p:nvSpPr>
          <p:cNvPr id="880650" name="Text Box 10"/>
          <p:cNvSpPr txBox="1">
            <a:spLocks noChangeArrowheads="1"/>
          </p:cNvSpPr>
          <p:nvPr/>
        </p:nvSpPr>
        <p:spPr bwMode="auto">
          <a:xfrm>
            <a:off x="6400801" y="45720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Vancouver</a:t>
            </a:r>
          </a:p>
        </p:txBody>
      </p:sp>
      <p:sp>
        <p:nvSpPr>
          <p:cNvPr id="880651" name="Text Box 11"/>
          <p:cNvSpPr txBox="1">
            <a:spLocks noChangeArrowheads="1"/>
          </p:cNvSpPr>
          <p:nvPr/>
        </p:nvSpPr>
        <p:spPr bwMode="auto">
          <a:xfrm>
            <a:off x="7543800" y="5562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M. Wind</a:t>
            </a:r>
          </a:p>
        </p:txBody>
      </p:sp>
      <p:sp>
        <p:nvSpPr>
          <p:cNvPr id="880652" name="Text Box 12"/>
          <p:cNvSpPr txBox="1">
            <a:spLocks noChangeArrowheads="1"/>
          </p:cNvSpPr>
          <p:nvPr/>
        </p:nvSpPr>
        <p:spPr bwMode="auto">
          <a:xfrm>
            <a:off x="5715001" y="5562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L. Chan</a:t>
            </a:r>
          </a:p>
        </p:txBody>
      </p:sp>
      <p:sp>
        <p:nvSpPr>
          <p:cNvPr id="880653" name="Text Box 13"/>
          <p:cNvSpPr txBox="1">
            <a:spLocks noChangeArrowheads="1"/>
          </p:cNvSpPr>
          <p:nvPr/>
        </p:nvSpPr>
        <p:spPr bwMode="auto">
          <a:xfrm>
            <a:off x="6858000" y="2438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4" name="Text Box 14"/>
          <p:cNvSpPr txBox="1">
            <a:spLocks noChangeArrowheads="1"/>
          </p:cNvSpPr>
          <p:nvPr/>
        </p:nvSpPr>
        <p:spPr bwMode="auto">
          <a:xfrm>
            <a:off x="8915400" y="3505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5" name="Text Box 15"/>
          <p:cNvSpPr txBox="1">
            <a:spLocks noChangeArrowheads="1"/>
          </p:cNvSpPr>
          <p:nvPr/>
        </p:nvSpPr>
        <p:spPr bwMode="auto">
          <a:xfrm>
            <a:off x="5181600" y="3505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6" name="Text Box 16"/>
          <p:cNvSpPr txBox="1">
            <a:spLocks noChangeArrowheads="1"/>
          </p:cNvSpPr>
          <p:nvPr/>
        </p:nvSpPr>
        <p:spPr bwMode="auto">
          <a:xfrm>
            <a:off x="4953000" y="4648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7" name="Text Box 17"/>
          <p:cNvSpPr txBox="1">
            <a:spLocks noChangeArrowheads="1"/>
          </p:cNvSpPr>
          <p:nvPr/>
        </p:nvSpPr>
        <p:spPr bwMode="auto">
          <a:xfrm>
            <a:off x="8001000" y="45720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8" name="Text Box 18"/>
          <p:cNvSpPr txBox="1">
            <a:spLocks noChangeArrowheads="1"/>
          </p:cNvSpPr>
          <p:nvPr/>
        </p:nvSpPr>
        <p:spPr bwMode="auto">
          <a:xfrm>
            <a:off x="7010400" y="5562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9" name="Line 19"/>
          <p:cNvSpPr>
            <a:spLocks noChangeShapeType="1"/>
          </p:cNvSpPr>
          <p:nvPr/>
        </p:nvSpPr>
        <p:spPr bwMode="auto">
          <a:xfrm flipH="1">
            <a:off x="5410200" y="1828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0" name="Line 20"/>
          <p:cNvSpPr>
            <a:spLocks noChangeShapeType="1"/>
          </p:cNvSpPr>
          <p:nvPr/>
        </p:nvSpPr>
        <p:spPr bwMode="auto">
          <a:xfrm>
            <a:off x="6629400" y="1828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1" name="Line 21"/>
          <p:cNvSpPr>
            <a:spLocks noChangeShapeType="1"/>
          </p:cNvSpPr>
          <p:nvPr/>
        </p:nvSpPr>
        <p:spPr bwMode="auto">
          <a:xfrm flipH="1">
            <a:off x="43434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2" name="Line 22"/>
          <p:cNvSpPr>
            <a:spLocks noChangeShapeType="1"/>
          </p:cNvSpPr>
          <p:nvPr/>
        </p:nvSpPr>
        <p:spPr bwMode="auto">
          <a:xfrm>
            <a:off x="5334000" y="2819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3" name="Line 23"/>
          <p:cNvSpPr>
            <a:spLocks noChangeShapeType="1"/>
          </p:cNvSpPr>
          <p:nvPr/>
        </p:nvSpPr>
        <p:spPr bwMode="auto">
          <a:xfrm flipH="1">
            <a:off x="80010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4" name="Line 24"/>
          <p:cNvSpPr>
            <a:spLocks noChangeShapeType="1"/>
          </p:cNvSpPr>
          <p:nvPr/>
        </p:nvSpPr>
        <p:spPr bwMode="auto">
          <a:xfrm>
            <a:off x="8991600" y="2819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5" name="Line 25"/>
          <p:cNvSpPr>
            <a:spLocks noChangeShapeType="1"/>
          </p:cNvSpPr>
          <p:nvPr/>
        </p:nvSpPr>
        <p:spPr bwMode="auto">
          <a:xfrm flipH="1">
            <a:off x="3886200" y="3886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6" name="Line 26"/>
          <p:cNvSpPr>
            <a:spLocks noChangeShapeType="1"/>
          </p:cNvSpPr>
          <p:nvPr/>
        </p:nvSpPr>
        <p:spPr bwMode="auto">
          <a:xfrm>
            <a:off x="4419600" y="3886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7" name="Line 27"/>
          <p:cNvSpPr>
            <a:spLocks noChangeShapeType="1"/>
          </p:cNvSpPr>
          <p:nvPr/>
        </p:nvSpPr>
        <p:spPr bwMode="auto">
          <a:xfrm flipH="1">
            <a:off x="5715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8" name="Line 28"/>
          <p:cNvSpPr>
            <a:spLocks noChangeShapeType="1"/>
          </p:cNvSpPr>
          <p:nvPr/>
        </p:nvSpPr>
        <p:spPr bwMode="auto">
          <a:xfrm>
            <a:off x="6096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9" name="Line 29"/>
          <p:cNvSpPr>
            <a:spLocks noChangeShapeType="1"/>
          </p:cNvSpPr>
          <p:nvPr/>
        </p:nvSpPr>
        <p:spPr bwMode="auto">
          <a:xfrm flipH="1">
            <a:off x="9753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0" name="Line 30"/>
          <p:cNvSpPr>
            <a:spLocks noChangeShapeType="1"/>
          </p:cNvSpPr>
          <p:nvPr/>
        </p:nvSpPr>
        <p:spPr bwMode="auto">
          <a:xfrm>
            <a:off x="10134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1" name="Line 31"/>
          <p:cNvSpPr>
            <a:spLocks noChangeShapeType="1"/>
          </p:cNvSpPr>
          <p:nvPr/>
        </p:nvSpPr>
        <p:spPr bwMode="auto">
          <a:xfrm flipH="1">
            <a:off x="3581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2" name="Line 32"/>
          <p:cNvSpPr>
            <a:spLocks noChangeShapeType="1"/>
          </p:cNvSpPr>
          <p:nvPr/>
        </p:nvSpPr>
        <p:spPr bwMode="auto">
          <a:xfrm>
            <a:off x="3962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3" name="Line 33"/>
          <p:cNvSpPr>
            <a:spLocks noChangeShapeType="1"/>
          </p:cNvSpPr>
          <p:nvPr/>
        </p:nvSpPr>
        <p:spPr bwMode="auto">
          <a:xfrm flipH="1">
            <a:off x="6400800" y="4953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4" name="Line 34"/>
          <p:cNvSpPr>
            <a:spLocks noChangeShapeType="1"/>
          </p:cNvSpPr>
          <p:nvPr/>
        </p:nvSpPr>
        <p:spPr bwMode="auto">
          <a:xfrm>
            <a:off x="7086600" y="4953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5" name="Text Box 35"/>
          <p:cNvSpPr txBox="1">
            <a:spLocks noChangeArrowheads="1"/>
          </p:cNvSpPr>
          <p:nvPr/>
        </p:nvSpPr>
        <p:spPr bwMode="auto">
          <a:xfrm>
            <a:off x="1828801" y="1524000"/>
            <a:ext cx="48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80676" name="Text Box 36"/>
          <p:cNvSpPr txBox="1">
            <a:spLocks noChangeArrowheads="1"/>
          </p:cNvSpPr>
          <p:nvPr/>
        </p:nvSpPr>
        <p:spPr bwMode="auto">
          <a:xfrm>
            <a:off x="1752601" y="25146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region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80677" name="Text Box 37"/>
          <p:cNvSpPr txBox="1">
            <a:spLocks noChangeArrowheads="1"/>
          </p:cNvSpPr>
          <p:nvPr/>
        </p:nvSpPr>
        <p:spPr bwMode="auto">
          <a:xfrm>
            <a:off x="1828801" y="56388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office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80678" name="Line 38"/>
          <p:cNvSpPr>
            <a:spLocks noChangeShapeType="1"/>
          </p:cNvSpPr>
          <p:nvPr/>
        </p:nvSpPr>
        <p:spPr bwMode="auto">
          <a:xfrm flipH="1">
            <a:off x="8839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9" name="Line 39"/>
          <p:cNvSpPr>
            <a:spLocks noChangeShapeType="1"/>
          </p:cNvSpPr>
          <p:nvPr/>
        </p:nvSpPr>
        <p:spPr bwMode="auto">
          <a:xfrm>
            <a:off x="9220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0" name="Line 40"/>
          <p:cNvSpPr>
            <a:spLocks noChangeShapeType="1"/>
          </p:cNvSpPr>
          <p:nvPr/>
        </p:nvSpPr>
        <p:spPr bwMode="auto">
          <a:xfrm flipH="1">
            <a:off x="7162800" y="3886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1" name="Line 41"/>
          <p:cNvSpPr>
            <a:spLocks noChangeShapeType="1"/>
          </p:cNvSpPr>
          <p:nvPr/>
        </p:nvSpPr>
        <p:spPr bwMode="auto">
          <a:xfrm>
            <a:off x="7924800" y="3886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2" name="Text Box 42"/>
          <p:cNvSpPr txBox="1">
            <a:spLocks noChangeArrowheads="1"/>
          </p:cNvSpPr>
          <p:nvPr/>
        </p:nvSpPr>
        <p:spPr bwMode="auto">
          <a:xfrm>
            <a:off x="1752601" y="35814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country</a:t>
            </a:r>
          </a:p>
        </p:txBody>
      </p:sp>
      <p:sp>
        <p:nvSpPr>
          <p:cNvPr id="880683" name="Line 43"/>
          <p:cNvSpPr>
            <a:spLocks noChangeShapeType="1"/>
          </p:cNvSpPr>
          <p:nvPr/>
        </p:nvSpPr>
        <p:spPr bwMode="auto">
          <a:xfrm>
            <a:off x="21336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4" name="Line 44"/>
          <p:cNvSpPr>
            <a:spLocks noChangeShapeType="1"/>
          </p:cNvSpPr>
          <p:nvPr/>
        </p:nvSpPr>
        <p:spPr bwMode="auto">
          <a:xfrm>
            <a:off x="2133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5" name="Line 45"/>
          <p:cNvSpPr>
            <a:spLocks noChangeShapeType="1"/>
          </p:cNvSpPr>
          <p:nvPr/>
        </p:nvSpPr>
        <p:spPr bwMode="auto">
          <a:xfrm>
            <a:off x="2133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6" name="Line 46"/>
          <p:cNvSpPr>
            <a:spLocks noChangeShapeType="1"/>
          </p:cNvSpPr>
          <p:nvPr/>
        </p:nvSpPr>
        <p:spPr bwMode="auto">
          <a:xfrm>
            <a:off x="2133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7" name="Text Box 47"/>
          <p:cNvSpPr txBox="1">
            <a:spLocks noChangeArrowheads="1"/>
          </p:cNvSpPr>
          <p:nvPr/>
        </p:nvSpPr>
        <p:spPr bwMode="auto">
          <a:xfrm>
            <a:off x="8610601" y="4648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Toronto</a:t>
            </a:r>
          </a:p>
        </p:txBody>
      </p:sp>
      <p:sp>
        <p:nvSpPr>
          <p:cNvPr id="880688" name="Text Box 48"/>
          <p:cNvSpPr txBox="1">
            <a:spLocks noChangeArrowheads="1"/>
          </p:cNvSpPr>
          <p:nvPr/>
        </p:nvSpPr>
        <p:spPr bwMode="auto">
          <a:xfrm>
            <a:off x="3352800" y="46482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Frankfurt</a:t>
            </a:r>
          </a:p>
        </p:txBody>
      </p:sp>
      <p:sp>
        <p:nvSpPr>
          <p:cNvPr id="880689" name="Text Box 49"/>
          <p:cNvSpPr txBox="1">
            <a:spLocks noChangeArrowheads="1"/>
          </p:cNvSpPr>
          <p:nvPr/>
        </p:nvSpPr>
        <p:spPr bwMode="auto">
          <a:xfrm>
            <a:off x="1828801" y="4648200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city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54"/>
            <a:ext cx="10515600" cy="1508105"/>
          </a:xfr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Online Analytical Processing (OLAP)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Online </a:t>
            </a:r>
            <a:r>
              <a:rPr lang="en-US" b="0" dirty="0">
                <a:solidFill>
                  <a:schemeClr val="tx1"/>
                </a:solidFill>
              </a:rPr>
              <a:t>Analytical Processing Server (OLAP) is based on the multidimensional data model.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It </a:t>
            </a:r>
            <a:r>
              <a:rPr lang="en-US" b="0" dirty="0">
                <a:solidFill>
                  <a:schemeClr val="tx1"/>
                </a:solidFill>
              </a:rPr>
              <a:t>allows managers, and analysts to get an insight of the information through fast, consistent, and interactive access to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54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Since OLAP servers are based on multidimensional view of data, we will discuss OLAP operations in multidimensional data.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Here </a:t>
            </a:r>
            <a:r>
              <a:rPr lang="en-US" b="0" dirty="0">
                <a:solidFill>
                  <a:schemeClr val="tx1"/>
                </a:solidFill>
              </a:rPr>
              <a:t>is the list of OLAP operations: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Roll-up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Drill-down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Slice and dice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Pivot (rotate)</a:t>
            </a:r>
          </a:p>
        </p:txBody>
      </p:sp>
    </p:spTree>
    <p:extLst>
      <p:ext uri="{BB962C8B-B14F-4D97-AF65-F5344CB8AC3E}">
        <p14:creationId xmlns:p14="http://schemas.microsoft.com/office/powerpoint/2010/main" val="32762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55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80048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5582" y="6325751"/>
            <a:ext cx="475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Figure: Roll up from City to Countries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6" y="947737"/>
            <a:ext cx="6691744" cy="54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305800" cy="5181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dirty="0"/>
              <a:t>Defined in many different ways, but not rigorously.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/>
              <a:t>A decision support database that is maintained separately from the organization’s operational database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/>
              <a:t>Support information processing by providing a solid platform of consolidated, historical data for analysis.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/>
              <a:t>“A data warehouse is a </a:t>
            </a:r>
            <a:r>
              <a:rPr lang="en-US" sz="2400" u="sng" dirty="0"/>
              <a:t>subject-oriented</a:t>
            </a:r>
            <a:r>
              <a:rPr lang="en-US" sz="2400" dirty="0"/>
              <a:t>,</a:t>
            </a:r>
            <a:r>
              <a:rPr lang="en-US" sz="2400" u="sng" dirty="0"/>
              <a:t> integrated</a:t>
            </a:r>
            <a:r>
              <a:rPr lang="en-US" sz="2400" dirty="0"/>
              <a:t>, </a:t>
            </a:r>
            <a:r>
              <a:rPr lang="en-US" sz="2400" u="sng" dirty="0"/>
              <a:t>time-variant</a:t>
            </a:r>
            <a:r>
              <a:rPr lang="en-US" sz="2400" dirty="0"/>
              <a:t>, and </a:t>
            </a:r>
            <a:r>
              <a:rPr lang="en-US" sz="2400" u="sng" dirty="0"/>
              <a:t>nonvolatile</a:t>
            </a:r>
            <a:r>
              <a:rPr lang="en-US" sz="2400" dirty="0"/>
              <a:t> collection of data in support of management’s decision-making process.”—W. H. </a:t>
            </a:r>
            <a:r>
              <a:rPr lang="en-US" sz="2400" dirty="0" err="1"/>
              <a:t>Inmon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1E368-4612-4DA3-808C-48626A0BEFA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5100" y="533400"/>
            <a:ext cx="7010400" cy="8382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/>
              <a:t>What is Data Warehouse?</a:t>
            </a:r>
          </a:p>
        </p:txBody>
      </p:sp>
    </p:spTree>
    <p:extLst>
      <p:ext uri="{BB962C8B-B14F-4D97-AF65-F5344CB8AC3E}">
        <p14:creationId xmlns:p14="http://schemas.microsoft.com/office/powerpoint/2010/main" val="33998291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54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Roll-up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Roll-up </a:t>
            </a:r>
            <a:r>
              <a:rPr lang="en-US" b="0" dirty="0">
                <a:solidFill>
                  <a:schemeClr val="tx1"/>
                </a:solidFill>
              </a:rPr>
              <a:t>performs aggregation on a data cube in any of the following ways: 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By </a:t>
            </a:r>
            <a:r>
              <a:rPr lang="en-US" b="0" dirty="0">
                <a:solidFill>
                  <a:schemeClr val="tx1"/>
                </a:solidFill>
              </a:rPr>
              <a:t>climbing up a concept hierarchy for a dimension or by dimension reduction. The following diagram illustrates how roll-up works.</a:t>
            </a:r>
          </a:p>
          <a:p>
            <a:r>
              <a:rPr lang="en-US" b="0" dirty="0">
                <a:solidFill>
                  <a:schemeClr val="tx1"/>
                </a:solidFill>
              </a:rPr>
              <a:t>Roll-up is performed by climbing up a concept hierarchy for the dimension location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Initially the concept hierarchy was "street &lt; city &lt; province &lt; country". On rolling up, the data is aggregated by ascending the location hierarchy from the level of city to the level of country. The data is grouped into cities rather than </a:t>
            </a:r>
            <a:r>
              <a:rPr lang="en-US" b="0" dirty="0" smtClean="0">
                <a:solidFill>
                  <a:schemeClr val="tx1"/>
                </a:solidFill>
              </a:rPr>
              <a:t>countries.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roll-up is performed, one or more dimensions from the data cube are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54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37273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530" y="6419083"/>
            <a:ext cx="565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Figure: Drill down from Quarterly to months</a:t>
            </a:r>
            <a:endParaRPr lang="en-US" sz="2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64" y="1027906"/>
            <a:ext cx="6487391" cy="53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Drill-down</a:t>
            </a:r>
          </a:p>
          <a:p>
            <a:r>
              <a:rPr lang="en-US" sz="2600" b="0" dirty="0" smtClean="0">
                <a:solidFill>
                  <a:schemeClr val="tx1"/>
                </a:solidFill>
              </a:rPr>
              <a:t>Drill-down </a:t>
            </a:r>
            <a:r>
              <a:rPr lang="en-US" sz="2600" b="0" dirty="0">
                <a:solidFill>
                  <a:schemeClr val="tx1"/>
                </a:solidFill>
              </a:rPr>
              <a:t>is the reverse operation of roll-up. </a:t>
            </a:r>
            <a:endParaRPr lang="en-US" sz="2600" b="0" dirty="0" smtClean="0">
              <a:solidFill>
                <a:schemeClr val="tx1"/>
              </a:solidFill>
            </a:endParaRPr>
          </a:p>
          <a:p>
            <a:r>
              <a:rPr lang="en-US" sz="2600" b="0" dirty="0" smtClean="0">
                <a:solidFill>
                  <a:schemeClr val="tx1"/>
                </a:solidFill>
              </a:rPr>
              <a:t>It </a:t>
            </a:r>
            <a:r>
              <a:rPr lang="en-US" sz="2600" b="0" dirty="0">
                <a:solidFill>
                  <a:schemeClr val="tx1"/>
                </a:solidFill>
              </a:rPr>
              <a:t>is performed by either of the following ways: </a:t>
            </a:r>
            <a:endParaRPr lang="en-US" sz="2600" b="0" dirty="0" smtClean="0">
              <a:solidFill>
                <a:schemeClr val="tx1"/>
              </a:solidFill>
            </a:endParaRPr>
          </a:p>
          <a:p>
            <a:r>
              <a:rPr lang="en-US" sz="2600" b="0" dirty="0" smtClean="0">
                <a:solidFill>
                  <a:schemeClr val="tx1"/>
                </a:solidFill>
              </a:rPr>
              <a:t>By </a:t>
            </a:r>
            <a:r>
              <a:rPr lang="en-US" sz="2600" b="0" dirty="0">
                <a:solidFill>
                  <a:schemeClr val="tx1"/>
                </a:solidFill>
              </a:rPr>
              <a:t>stepping down a concept hierarchy for a dimension or by introducing a new </a:t>
            </a:r>
            <a:r>
              <a:rPr lang="en-US" sz="2600" b="0" dirty="0" smtClean="0">
                <a:solidFill>
                  <a:schemeClr val="tx1"/>
                </a:solidFill>
              </a:rPr>
              <a:t>dimension</a:t>
            </a:r>
          </a:p>
          <a:p>
            <a:r>
              <a:rPr lang="en-US" sz="2600" b="0" dirty="0">
                <a:solidFill>
                  <a:schemeClr val="tx1"/>
                </a:solidFill>
              </a:rPr>
              <a:t>Drill-down is performed by stepping down a concept hierarchy for the dimension time. Initially the concept hierarchy was "day &lt; month &lt; quarter &lt; year</a:t>
            </a:r>
            <a:r>
              <a:rPr lang="en-US" sz="2600" b="0" dirty="0" smtClean="0">
                <a:solidFill>
                  <a:schemeClr val="tx1"/>
                </a:solidFill>
              </a:rPr>
              <a:t>.“</a:t>
            </a:r>
          </a:p>
          <a:p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tx1"/>
                </a:solidFill>
              </a:rPr>
              <a:t>On drilling down, the time dimension is descended from the level of quarter to the level of month. </a:t>
            </a:r>
            <a:endParaRPr lang="en-US" sz="2600" b="0" dirty="0" smtClean="0">
              <a:solidFill>
                <a:schemeClr val="tx1"/>
              </a:solidFill>
            </a:endParaRPr>
          </a:p>
          <a:p>
            <a:r>
              <a:rPr lang="en-US" sz="2600" b="0" dirty="0" smtClean="0">
                <a:solidFill>
                  <a:schemeClr val="tx1"/>
                </a:solidFill>
              </a:rPr>
              <a:t>When </a:t>
            </a:r>
            <a:r>
              <a:rPr lang="en-US" sz="2600" b="0" dirty="0">
                <a:solidFill>
                  <a:schemeClr val="tx1"/>
                </a:solidFill>
              </a:rPr>
              <a:t>drill-down is performed, one or more dimensions from the data cube are </a:t>
            </a:r>
            <a:r>
              <a:rPr lang="en-US" sz="2600" b="0" dirty="0" smtClean="0">
                <a:solidFill>
                  <a:schemeClr val="tx1"/>
                </a:solidFill>
              </a:rPr>
              <a:t>added.</a:t>
            </a:r>
          </a:p>
          <a:p>
            <a:r>
              <a:rPr lang="en-US" sz="2600" b="0" dirty="0" smtClean="0">
                <a:solidFill>
                  <a:schemeClr val="tx1"/>
                </a:solidFill>
              </a:rPr>
              <a:t>It </a:t>
            </a:r>
            <a:r>
              <a:rPr lang="en-US" sz="2600" b="0" dirty="0">
                <a:solidFill>
                  <a:schemeClr val="tx1"/>
                </a:solidFill>
              </a:rPr>
              <a:t>navigates the data from less detailed data to highly detailed data.</a:t>
            </a:r>
          </a:p>
          <a:p>
            <a:endParaRPr lang="en-US" sz="2600" b="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3854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971" y="324104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442" y="15244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slice operation selects one particular dimension from a given cube and provides a new sub-cube.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Consider the following diagram that shows how slice works.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442" y="38327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Here Slice is performed for the dimension "time" using the criterion time = "Q1". It will form a new sub-cube by selecting one 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46" y="443571"/>
            <a:ext cx="3710854" cy="56316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88872" y="6396335"/>
            <a:ext cx="440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Figure: Performing slice operation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283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59229" y="339878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48" y="339878"/>
            <a:ext cx="4296352" cy="6014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0932" y="6380018"/>
            <a:ext cx="437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Figure: Performing dice operation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106920" y="1454140"/>
            <a:ext cx="6096000" cy="26157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rgbClr val="C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Dice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Dice selects two or more dimensions from a given cube and provides a new sub-cube.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Consider the following diagram that shows the dice operation.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920" y="3611395"/>
            <a:ext cx="6096000" cy="2615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Mangal" panose="02040503050203030202" pitchFamily="18" charset="0"/>
              </a:rPr>
              <a:t>The dice operation on the cube based on the following selection criteria involves three dimensions.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a typeface="Calibri" panose="020F0502020204030204" pitchFamily="34" charset="0"/>
                <a:cs typeface="Mangal" panose="02040503050203030202" pitchFamily="18" charset="0"/>
              </a:rPr>
              <a:t>(location = "Toronto" or "Vancouver")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a typeface="Calibri" panose="020F0502020204030204" pitchFamily="34" charset="0"/>
                <a:cs typeface="Mangal" panose="02040503050203030202" pitchFamily="18" charset="0"/>
              </a:rPr>
              <a:t>(time = "Q1" or "Q2")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a typeface="Calibri" panose="020F0502020204030204" pitchFamily="34" charset="0"/>
                <a:cs typeface="Mangal" panose="02040503050203030202" pitchFamily="18" charset="0"/>
              </a:rPr>
              <a:t>(item =" Mobile" or "Modem")</a:t>
            </a:r>
          </a:p>
        </p:txBody>
      </p:sp>
    </p:spTree>
    <p:extLst>
      <p:ext uri="{BB962C8B-B14F-4D97-AF65-F5344CB8AC3E}">
        <p14:creationId xmlns:p14="http://schemas.microsoft.com/office/powerpoint/2010/main" val="37056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3854"/>
            <a:ext cx="10515600" cy="1508105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OLAP Operations</a:t>
            </a:r>
            <a:b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923" y="6338175"/>
            <a:ext cx="449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Figure: Performing pivot operation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106920" y="1454140"/>
            <a:ext cx="6096000" cy="34901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rgbClr val="C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Pivot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/>
              <a:t>The pivot operation is also called a </a:t>
            </a:r>
            <a:r>
              <a:rPr lang="en-US" sz="2400" dirty="0" smtClean="0"/>
              <a:t>rotation.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Pivot </a:t>
            </a:r>
            <a:r>
              <a:rPr lang="en-US" sz="2400" dirty="0"/>
              <a:t>is a visualization operations which rotates the data axes in view to provide an alternative presentation of the data. </a:t>
            </a:r>
            <a:endParaRPr lang="en-US" sz="2400" dirty="0" smtClean="0"/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It </a:t>
            </a:r>
            <a:r>
              <a:rPr lang="en-US" sz="2400" dirty="0"/>
              <a:t>may contain swapping the rows and columns or moving one of the row-dimensions into the column dimensions.</a:t>
            </a:r>
            <a:endParaRPr lang="en-US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498" y="1027906"/>
            <a:ext cx="4338429" cy="5109153"/>
          </a:xfrm>
          <a:prstGeom prst="rect">
            <a:avLst/>
          </a:prstGeom>
        </p:spPr>
      </p:pic>
      <p:sp>
        <p:nvSpPr>
          <p:cNvPr id="8" name="AutoShape 2" descr="Types of OL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Schema is a logical description of the entire database. It includes the name and description of records of all record types including all associated data-items and aggregates.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data warehouse </a:t>
            </a:r>
            <a:r>
              <a:rPr lang="en-US" sz="2400" dirty="0" smtClean="0"/>
              <a:t>uses</a:t>
            </a:r>
          </a:p>
          <a:p>
            <a:pPr lvl="1"/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Snowflake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Fact </a:t>
            </a:r>
            <a:r>
              <a:rPr lang="en-US" dirty="0"/>
              <a:t>Constellation schema.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36001"/>
            <a:ext cx="10515600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Schemas for Multidimensional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9001636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Star </a:t>
            </a:r>
            <a:r>
              <a:rPr lang="en-US" b="1" dirty="0">
                <a:solidFill>
                  <a:srgbClr val="C00000"/>
                </a:solidFill>
              </a:rPr>
              <a:t>schema: </a:t>
            </a:r>
            <a:r>
              <a:rPr lang="en-US" dirty="0"/>
              <a:t>A fact table in the middle connected to a set of dimension tables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Snowflake </a:t>
            </a:r>
            <a:r>
              <a:rPr lang="en-US" b="1" dirty="0">
                <a:solidFill>
                  <a:srgbClr val="C00000"/>
                </a:solidFill>
              </a:rPr>
              <a:t>schema:  </a:t>
            </a:r>
            <a:r>
              <a:rPr lang="en-US" dirty="0"/>
              <a:t>A refinement of star schema where some dimensional hierarchy is normalized into a set of smaller dimension tables,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Fact </a:t>
            </a:r>
            <a:r>
              <a:rPr lang="en-US" b="1" dirty="0">
                <a:solidFill>
                  <a:srgbClr val="C00000"/>
                </a:solidFill>
              </a:rPr>
              <a:t>constellations:  </a:t>
            </a:r>
            <a:r>
              <a:rPr lang="en-US" dirty="0"/>
              <a:t>Multiple fact tables share dimension tables, viewed as a collection of stars, therefore called galaxy schema or fact constellation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36001"/>
            <a:ext cx="10515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Schemas for Multidimensional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Database…</a:t>
            </a: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259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0754" y="6402389"/>
            <a:ext cx="7772400" cy="498475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+mn-lt"/>
                <a:ea typeface="+mn-ea"/>
                <a:cs typeface="+mn-cs"/>
              </a:rPr>
              <a:t>Figure: Example of Star Schema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3850" y="1676400"/>
            <a:ext cx="2495550" cy="4305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   </a:t>
            </a:r>
          </a:p>
        </p:txBody>
      </p:sp>
      <p:sp>
        <p:nvSpPr>
          <p:cNvPr id="875525" name="Rectangle 5"/>
          <p:cNvSpPr>
            <a:spLocks noChangeArrowheads="1"/>
          </p:cNvSpPr>
          <p:nvPr/>
        </p:nvSpPr>
        <p:spPr bwMode="auto">
          <a:xfrm>
            <a:off x="5072064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5526" name="Group 6"/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875527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latin typeface="Times New Roman" pitchFamily="18" charset="0"/>
                </a:rPr>
                <a:t>time_key</a:t>
              </a:r>
              <a:endParaRPr lang="en-US" dirty="0">
                <a:latin typeface="Times New Roman" pitchFamily="18" charset="0"/>
              </a:endParaRP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dirty="0" err="1">
                  <a:latin typeface="Times New Roman" pitchFamily="18" charset="0"/>
                </a:rPr>
                <a:t>day_of_the_week</a:t>
              </a:r>
              <a:endParaRPr lang="en-US" dirty="0">
                <a:latin typeface="Times New Roman" pitchFamily="18" charset="0"/>
              </a:endParaRP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875528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875529" name="Group 9"/>
          <p:cNvGrpSpPr>
            <a:grpSpLocks/>
          </p:cNvGrpSpPr>
          <p:nvPr/>
        </p:nvGrpSpPr>
        <p:grpSpPr bwMode="auto">
          <a:xfrm>
            <a:off x="8128001" y="3867151"/>
            <a:ext cx="1831975" cy="1884363"/>
            <a:chOff x="684" y="2196"/>
            <a:chExt cx="1140" cy="1168"/>
          </a:xfrm>
        </p:grpSpPr>
        <p:sp>
          <p:nvSpPr>
            <p:cNvPr id="875530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latin typeface="Times New Roman" pitchFamily="18" charset="0"/>
                </a:rPr>
                <a:t>location_key</a:t>
              </a:r>
              <a:endParaRPr lang="en-US" dirty="0">
                <a:latin typeface="Times New Roman" pitchFamily="18" charset="0"/>
              </a:endParaRP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dirty="0" err="1">
                  <a:latin typeface="Times New Roman" pitchFamily="18" charset="0"/>
                </a:rPr>
                <a:t>state_or_province</a:t>
              </a:r>
              <a:endParaRPr lang="en-US" dirty="0">
                <a:latin typeface="Times New Roman" pitchFamily="18" charset="0"/>
              </a:endParaRPr>
            </a:p>
            <a:p>
              <a:pPr eaLnBrk="0" hangingPunct="0"/>
              <a:r>
                <a:rPr lang="en-US" dirty="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875531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875532" name="Rectangle 12"/>
          <p:cNvSpPr>
            <a:spLocks noChangeArrowheads="1"/>
          </p:cNvSpPr>
          <p:nvPr/>
        </p:nvSpPr>
        <p:spPr bwMode="auto">
          <a:xfrm>
            <a:off x="4975225" y="2279650"/>
            <a:ext cx="185621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875533" name="Rectangle 13"/>
          <p:cNvSpPr>
            <a:spLocks noChangeArrowheads="1"/>
          </p:cNvSpPr>
          <p:nvPr/>
        </p:nvSpPr>
        <p:spPr bwMode="auto">
          <a:xfrm>
            <a:off x="5072064" y="2697164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34" name="Rectangle 14"/>
          <p:cNvSpPr>
            <a:spLocks noChangeArrowheads="1"/>
          </p:cNvSpPr>
          <p:nvPr/>
        </p:nvSpPr>
        <p:spPr bwMode="auto">
          <a:xfrm>
            <a:off x="5105400" y="2743200"/>
            <a:ext cx="2057400" cy="400752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           </a:t>
            </a:r>
            <a:r>
              <a:rPr lang="en-US" sz="2000" dirty="0" err="1">
                <a:latin typeface="Times New Roman" pitchFamily="18" charset="0"/>
              </a:rPr>
              <a:t>time_key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75535" name="Rectangle 15"/>
          <p:cNvSpPr>
            <a:spLocks noChangeArrowheads="1"/>
          </p:cNvSpPr>
          <p:nvPr/>
        </p:nvSpPr>
        <p:spPr bwMode="auto">
          <a:xfrm>
            <a:off x="5106988" y="3192463"/>
            <a:ext cx="2035814" cy="40075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875536" name="Rectangle 16"/>
          <p:cNvSpPr>
            <a:spLocks noChangeArrowheads="1"/>
          </p:cNvSpPr>
          <p:nvPr/>
        </p:nvSpPr>
        <p:spPr bwMode="auto">
          <a:xfrm>
            <a:off x="5072064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37" name="Rectangle 17"/>
          <p:cNvSpPr>
            <a:spLocks noChangeArrowheads="1"/>
          </p:cNvSpPr>
          <p:nvPr/>
        </p:nvSpPr>
        <p:spPr bwMode="auto">
          <a:xfrm>
            <a:off x="5106988" y="3638550"/>
            <a:ext cx="2087110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875538" name="Rectangle 18"/>
          <p:cNvSpPr>
            <a:spLocks noChangeArrowheads="1"/>
          </p:cNvSpPr>
          <p:nvPr/>
        </p:nvSpPr>
        <p:spPr bwMode="auto">
          <a:xfrm>
            <a:off x="5072064" y="4090989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39" name="Rectangle 19"/>
          <p:cNvSpPr>
            <a:spLocks noChangeArrowheads="1"/>
          </p:cNvSpPr>
          <p:nvPr/>
        </p:nvSpPr>
        <p:spPr bwMode="auto">
          <a:xfrm>
            <a:off x="5105401" y="4114800"/>
            <a:ext cx="2085507" cy="40075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875540" name="Rectangle 20"/>
          <p:cNvSpPr>
            <a:spLocks noChangeArrowheads="1"/>
          </p:cNvSpPr>
          <p:nvPr/>
        </p:nvSpPr>
        <p:spPr bwMode="auto">
          <a:xfrm>
            <a:off x="5072064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1" name="Rectangle 21"/>
          <p:cNvSpPr>
            <a:spLocks noChangeArrowheads="1"/>
          </p:cNvSpPr>
          <p:nvPr/>
        </p:nvSpPr>
        <p:spPr bwMode="auto">
          <a:xfrm>
            <a:off x="5106988" y="4606925"/>
            <a:ext cx="2006960" cy="40075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            </a:t>
            </a:r>
            <a:r>
              <a:rPr lang="en-US" sz="2000" dirty="0" err="1">
                <a:latin typeface="Times New Roman" pitchFamily="18" charset="0"/>
              </a:rPr>
              <a:t>units_sold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75542" name="Rectangle 22"/>
          <p:cNvSpPr>
            <a:spLocks noChangeArrowheads="1"/>
          </p:cNvSpPr>
          <p:nvPr/>
        </p:nvSpPr>
        <p:spPr bwMode="auto">
          <a:xfrm>
            <a:off x="5072064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3" name="Rectangle 23"/>
          <p:cNvSpPr>
            <a:spLocks noChangeArrowheads="1"/>
          </p:cNvSpPr>
          <p:nvPr/>
        </p:nvSpPr>
        <p:spPr bwMode="auto">
          <a:xfrm>
            <a:off x="5106988" y="5051425"/>
            <a:ext cx="2013372" cy="40075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875544" name="Rectangle 24"/>
          <p:cNvSpPr>
            <a:spLocks noChangeArrowheads="1"/>
          </p:cNvSpPr>
          <p:nvPr/>
        </p:nvSpPr>
        <p:spPr bwMode="auto">
          <a:xfrm>
            <a:off x="5072064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5" name="Rectangle 25"/>
          <p:cNvSpPr>
            <a:spLocks noChangeArrowheads="1"/>
          </p:cNvSpPr>
          <p:nvPr/>
        </p:nvSpPr>
        <p:spPr bwMode="auto">
          <a:xfrm>
            <a:off x="5087939" y="5497513"/>
            <a:ext cx="2014975" cy="40075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875546" name="Rectangle 26"/>
          <p:cNvSpPr>
            <a:spLocks noChangeArrowheads="1"/>
          </p:cNvSpPr>
          <p:nvPr/>
        </p:nvSpPr>
        <p:spPr bwMode="auto">
          <a:xfrm>
            <a:off x="3581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875547" name="Line 27"/>
          <p:cNvSpPr>
            <a:spLocks noChangeShapeType="1"/>
          </p:cNvSpPr>
          <p:nvPr/>
        </p:nvSpPr>
        <p:spPr bwMode="auto">
          <a:xfrm flipV="1">
            <a:off x="4295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8" name="Line 28"/>
          <p:cNvSpPr>
            <a:spLocks noChangeShapeType="1"/>
          </p:cNvSpPr>
          <p:nvPr/>
        </p:nvSpPr>
        <p:spPr bwMode="auto">
          <a:xfrm flipV="1">
            <a:off x="4276725" y="532447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9" name="Line 29"/>
          <p:cNvSpPr>
            <a:spLocks noChangeShapeType="1"/>
          </p:cNvSpPr>
          <p:nvPr/>
        </p:nvSpPr>
        <p:spPr bwMode="auto">
          <a:xfrm flipV="1">
            <a:off x="4276726" y="569277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0" name="Line 30"/>
          <p:cNvSpPr>
            <a:spLocks noChangeShapeType="1"/>
          </p:cNvSpPr>
          <p:nvPr/>
        </p:nvSpPr>
        <p:spPr bwMode="auto">
          <a:xfrm flipH="1">
            <a:off x="3852863" y="394970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1" name="Line 31"/>
          <p:cNvSpPr>
            <a:spLocks noChangeShapeType="1"/>
          </p:cNvSpPr>
          <p:nvPr/>
        </p:nvSpPr>
        <p:spPr bwMode="auto">
          <a:xfrm flipH="1" flipV="1">
            <a:off x="3657601" y="2514601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2" name="Line 32"/>
          <p:cNvSpPr>
            <a:spLocks noChangeShapeType="1"/>
          </p:cNvSpPr>
          <p:nvPr/>
        </p:nvSpPr>
        <p:spPr bwMode="auto">
          <a:xfrm>
            <a:off x="7104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3" name="Line 33"/>
          <p:cNvSpPr>
            <a:spLocks noChangeShapeType="1"/>
          </p:cNvSpPr>
          <p:nvPr/>
        </p:nvSpPr>
        <p:spPr bwMode="auto">
          <a:xfrm flipV="1">
            <a:off x="7104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5554" name="Group 34"/>
          <p:cNvGrpSpPr>
            <a:grpSpLocks/>
          </p:cNvGrpSpPr>
          <p:nvPr/>
        </p:nvGrpSpPr>
        <p:grpSpPr bwMode="auto">
          <a:xfrm>
            <a:off x="8134351" y="1600200"/>
            <a:ext cx="1438275" cy="1925638"/>
            <a:chOff x="3796" y="983"/>
            <a:chExt cx="896" cy="1194"/>
          </a:xfrm>
        </p:grpSpPr>
        <p:sp>
          <p:nvSpPr>
            <p:cNvPr id="875555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875556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875557" name="Group 37"/>
          <p:cNvGrpSpPr>
            <a:grpSpLocks/>
          </p:cNvGrpSpPr>
          <p:nvPr/>
        </p:nvGrpSpPr>
        <p:grpSpPr bwMode="auto">
          <a:xfrm>
            <a:off x="2362201" y="3886201"/>
            <a:ext cx="1509713" cy="1393825"/>
            <a:chOff x="3844" y="2426"/>
            <a:chExt cx="939" cy="864"/>
          </a:xfrm>
        </p:grpSpPr>
        <p:sp>
          <p:nvSpPr>
            <p:cNvPr id="875558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875559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37626" y="305415"/>
            <a:ext cx="10515600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Schemas for Multidimensional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Database…</a:t>
            </a: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089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178300" y="6506277"/>
            <a:ext cx="7772400" cy="498475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latin typeface="+mn-lt"/>
                <a:ea typeface="+mn-ea"/>
                <a:cs typeface="+mn-cs"/>
              </a:rPr>
              <a:t>Figure: Example </a:t>
            </a:r>
            <a:r>
              <a:rPr lang="en-US" sz="2000" i="1" dirty="0">
                <a:latin typeface="+mn-lt"/>
                <a:ea typeface="+mn-ea"/>
                <a:cs typeface="+mn-cs"/>
              </a:rPr>
              <a:t>of Snowflake Schema</a:t>
            </a:r>
          </a:p>
        </p:txBody>
      </p:sp>
      <p:sp>
        <p:nvSpPr>
          <p:cNvPr id="939012" name="Rectangle 1028"/>
          <p:cNvSpPr>
            <a:spLocks noChangeArrowheads="1"/>
          </p:cNvSpPr>
          <p:nvPr/>
        </p:nvSpPr>
        <p:spPr bwMode="auto">
          <a:xfrm>
            <a:off x="48418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9013" name="Group 1029"/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939014" name="Rectangle 1030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939015" name="Rectangle 1031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939016" name="Group 1032"/>
          <p:cNvGrpSpPr>
            <a:grpSpLocks/>
          </p:cNvGrpSpPr>
          <p:nvPr/>
        </p:nvGrpSpPr>
        <p:grpSpPr bwMode="auto">
          <a:xfrm>
            <a:off x="7467601" y="3810001"/>
            <a:ext cx="1374775" cy="1331913"/>
            <a:chOff x="684" y="2196"/>
            <a:chExt cx="1298" cy="834"/>
          </a:xfrm>
        </p:grpSpPr>
        <p:sp>
          <p:nvSpPr>
            <p:cNvPr id="939017" name="Rectangle 1033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city_key</a:t>
              </a:r>
            </a:p>
          </p:txBody>
        </p:sp>
        <p:sp>
          <p:nvSpPr>
            <p:cNvPr id="939018" name="Rectangle 1034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939019" name="Rectangle 1035"/>
          <p:cNvSpPr>
            <a:spLocks noChangeArrowheads="1"/>
          </p:cNvSpPr>
          <p:nvPr/>
        </p:nvSpPr>
        <p:spPr bwMode="auto">
          <a:xfrm>
            <a:off x="4799013" y="2152650"/>
            <a:ext cx="185621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939020" name="Rectangle 1036"/>
          <p:cNvSpPr>
            <a:spLocks noChangeArrowheads="1"/>
          </p:cNvSpPr>
          <p:nvPr/>
        </p:nvSpPr>
        <p:spPr bwMode="auto">
          <a:xfrm>
            <a:off x="4841875" y="2640014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1" name="Rectangle 1037"/>
          <p:cNvSpPr>
            <a:spLocks noChangeArrowheads="1"/>
          </p:cNvSpPr>
          <p:nvPr/>
        </p:nvSpPr>
        <p:spPr bwMode="auto">
          <a:xfrm>
            <a:off x="4875213" y="2686050"/>
            <a:ext cx="2057400" cy="400752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           </a:t>
            </a:r>
            <a:r>
              <a:rPr lang="en-US" sz="2000" dirty="0" err="1">
                <a:latin typeface="Times New Roman" pitchFamily="18" charset="0"/>
              </a:rPr>
              <a:t>time_key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39022" name="Rectangle 1038"/>
          <p:cNvSpPr>
            <a:spLocks noChangeArrowheads="1"/>
          </p:cNvSpPr>
          <p:nvPr/>
        </p:nvSpPr>
        <p:spPr bwMode="auto">
          <a:xfrm>
            <a:off x="4876800" y="3135313"/>
            <a:ext cx="2035814" cy="40075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939023" name="Rectangle 1039"/>
          <p:cNvSpPr>
            <a:spLocks noChangeArrowheads="1"/>
          </p:cNvSpPr>
          <p:nvPr/>
        </p:nvSpPr>
        <p:spPr bwMode="auto">
          <a:xfrm>
            <a:off x="48418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4" name="Rectangle 1040"/>
          <p:cNvSpPr>
            <a:spLocks noChangeArrowheads="1"/>
          </p:cNvSpPr>
          <p:nvPr/>
        </p:nvSpPr>
        <p:spPr bwMode="auto">
          <a:xfrm>
            <a:off x="4876800" y="3581400"/>
            <a:ext cx="2087110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939025" name="Rectangle 1041"/>
          <p:cNvSpPr>
            <a:spLocks noChangeArrowheads="1"/>
          </p:cNvSpPr>
          <p:nvPr/>
        </p:nvSpPr>
        <p:spPr bwMode="auto">
          <a:xfrm>
            <a:off x="4841875" y="4033839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6" name="Rectangle 1042"/>
          <p:cNvSpPr>
            <a:spLocks noChangeArrowheads="1"/>
          </p:cNvSpPr>
          <p:nvPr/>
        </p:nvSpPr>
        <p:spPr bwMode="auto">
          <a:xfrm>
            <a:off x="4875214" y="4057650"/>
            <a:ext cx="2085507" cy="40075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939027" name="Rectangle 1043"/>
          <p:cNvSpPr>
            <a:spLocks noChangeArrowheads="1"/>
          </p:cNvSpPr>
          <p:nvPr/>
        </p:nvSpPr>
        <p:spPr bwMode="auto">
          <a:xfrm>
            <a:off x="48418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8" name="Rectangle 1044"/>
          <p:cNvSpPr>
            <a:spLocks noChangeArrowheads="1"/>
          </p:cNvSpPr>
          <p:nvPr/>
        </p:nvSpPr>
        <p:spPr bwMode="auto">
          <a:xfrm>
            <a:off x="4876800" y="4549775"/>
            <a:ext cx="2006960" cy="40075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939029" name="Rectangle 1045"/>
          <p:cNvSpPr>
            <a:spLocks noChangeArrowheads="1"/>
          </p:cNvSpPr>
          <p:nvPr/>
        </p:nvSpPr>
        <p:spPr bwMode="auto">
          <a:xfrm>
            <a:off x="48418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0" name="Rectangle 1046"/>
          <p:cNvSpPr>
            <a:spLocks noChangeArrowheads="1"/>
          </p:cNvSpPr>
          <p:nvPr/>
        </p:nvSpPr>
        <p:spPr bwMode="auto">
          <a:xfrm>
            <a:off x="4876800" y="4994275"/>
            <a:ext cx="2013372" cy="40075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939031" name="Rectangle 1047"/>
          <p:cNvSpPr>
            <a:spLocks noChangeArrowheads="1"/>
          </p:cNvSpPr>
          <p:nvPr/>
        </p:nvSpPr>
        <p:spPr bwMode="auto">
          <a:xfrm>
            <a:off x="48418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2" name="Rectangle 1048"/>
          <p:cNvSpPr>
            <a:spLocks noChangeArrowheads="1"/>
          </p:cNvSpPr>
          <p:nvPr/>
        </p:nvSpPr>
        <p:spPr bwMode="auto">
          <a:xfrm>
            <a:off x="4857751" y="5440363"/>
            <a:ext cx="2014975" cy="40075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939033" name="Rectangle 1049"/>
          <p:cNvSpPr>
            <a:spLocks noChangeArrowheads="1"/>
          </p:cNvSpPr>
          <p:nvPr/>
        </p:nvSpPr>
        <p:spPr bwMode="auto">
          <a:xfrm>
            <a:off x="3200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939034" name="Line 1050"/>
          <p:cNvSpPr>
            <a:spLocks noChangeShapeType="1"/>
          </p:cNvSpPr>
          <p:nvPr/>
        </p:nvSpPr>
        <p:spPr bwMode="auto">
          <a:xfrm flipV="1">
            <a:off x="41148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5" name="Line 1051"/>
          <p:cNvSpPr>
            <a:spLocks noChangeShapeType="1"/>
          </p:cNvSpPr>
          <p:nvPr/>
        </p:nvSpPr>
        <p:spPr bwMode="auto">
          <a:xfrm flipV="1">
            <a:off x="4095750" y="526732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6" name="Line 1052"/>
          <p:cNvSpPr>
            <a:spLocks noChangeShapeType="1"/>
          </p:cNvSpPr>
          <p:nvPr/>
        </p:nvSpPr>
        <p:spPr bwMode="auto">
          <a:xfrm flipV="1">
            <a:off x="4095751" y="56356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7" name="Line 1053"/>
          <p:cNvSpPr>
            <a:spLocks noChangeShapeType="1"/>
          </p:cNvSpPr>
          <p:nvPr/>
        </p:nvSpPr>
        <p:spPr bwMode="auto">
          <a:xfrm flipH="1">
            <a:off x="35052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8" name="Line 1054"/>
          <p:cNvSpPr>
            <a:spLocks noChangeShapeType="1"/>
          </p:cNvSpPr>
          <p:nvPr/>
        </p:nvSpPr>
        <p:spPr bwMode="auto">
          <a:xfrm flipH="1" flipV="1">
            <a:off x="3505201" y="1981201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9" name="Line 1055"/>
          <p:cNvSpPr>
            <a:spLocks noChangeShapeType="1"/>
          </p:cNvSpPr>
          <p:nvPr/>
        </p:nvSpPr>
        <p:spPr bwMode="auto">
          <a:xfrm>
            <a:off x="68580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40" name="Line 1056"/>
          <p:cNvSpPr>
            <a:spLocks noChangeShapeType="1"/>
          </p:cNvSpPr>
          <p:nvPr/>
        </p:nvSpPr>
        <p:spPr bwMode="auto">
          <a:xfrm flipV="1">
            <a:off x="68580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9041" name="Group 1057"/>
          <p:cNvGrpSpPr>
            <a:grpSpLocks/>
          </p:cNvGrpSpPr>
          <p:nvPr/>
        </p:nvGrpSpPr>
        <p:grpSpPr bwMode="auto">
          <a:xfrm>
            <a:off x="7467601" y="1524000"/>
            <a:ext cx="1374775" cy="1924050"/>
            <a:chOff x="3796" y="983"/>
            <a:chExt cx="857" cy="1193"/>
          </a:xfrm>
        </p:grpSpPr>
        <p:sp>
          <p:nvSpPr>
            <p:cNvPr id="939042" name="Rectangle 1058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939043" name="Text Box 1059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939044" name="Group 1060"/>
          <p:cNvGrpSpPr>
            <a:grpSpLocks/>
          </p:cNvGrpSpPr>
          <p:nvPr/>
        </p:nvGrpSpPr>
        <p:grpSpPr bwMode="auto">
          <a:xfrm>
            <a:off x="2133601" y="3886201"/>
            <a:ext cx="1509713" cy="1393825"/>
            <a:chOff x="3844" y="2426"/>
            <a:chExt cx="939" cy="864"/>
          </a:xfrm>
        </p:grpSpPr>
        <p:sp>
          <p:nvSpPr>
            <p:cNvPr id="939045" name="Rectangle 1061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939046" name="Text Box 1062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939048" name="Group 1064"/>
          <p:cNvGrpSpPr>
            <a:grpSpLocks/>
          </p:cNvGrpSpPr>
          <p:nvPr/>
        </p:nvGrpSpPr>
        <p:grpSpPr bwMode="auto">
          <a:xfrm>
            <a:off x="9218614" y="1981200"/>
            <a:ext cx="1449387" cy="998538"/>
            <a:chOff x="3789" y="855"/>
            <a:chExt cx="903" cy="1172"/>
          </a:xfrm>
        </p:grpSpPr>
        <p:sp>
          <p:nvSpPr>
            <p:cNvPr id="939049" name="Rectangle 1065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939050" name="Text Box 1066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939051" name="Line 1067"/>
          <p:cNvSpPr>
            <a:spLocks noChangeShapeType="1"/>
          </p:cNvSpPr>
          <p:nvPr/>
        </p:nvSpPr>
        <p:spPr bwMode="auto">
          <a:xfrm flipV="1">
            <a:off x="86868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9053" name="Group 1069"/>
          <p:cNvGrpSpPr>
            <a:grpSpLocks/>
          </p:cNvGrpSpPr>
          <p:nvPr/>
        </p:nvGrpSpPr>
        <p:grpSpPr bwMode="auto">
          <a:xfrm>
            <a:off x="9013826" y="4876801"/>
            <a:ext cx="1654175" cy="1495425"/>
            <a:chOff x="684" y="2196"/>
            <a:chExt cx="1565" cy="913"/>
          </a:xfrm>
        </p:grpSpPr>
        <p:sp>
          <p:nvSpPr>
            <p:cNvPr id="939054" name="Rectangle 1070"/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939055" name="Rectangle 1071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939056" name="Line 1072"/>
          <p:cNvSpPr>
            <a:spLocks noChangeShapeType="1"/>
          </p:cNvSpPr>
          <p:nvPr/>
        </p:nvSpPr>
        <p:spPr bwMode="auto">
          <a:xfrm>
            <a:off x="83820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38200" y="636001"/>
            <a:ext cx="10515600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Schemas for Multidimensional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Database…</a:t>
            </a: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024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1"/>
            <a:ext cx="8305800" cy="4608513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sz="2400"/>
              <a:t>Organized around major subjects, such as customer, product, sales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2400"/>
              <a:t>Focusing on the modeling and analysis of data for decision makers, not on daily operations or transaction processing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2400"/>
              <a:t>Provide a simple and concise view around particular subject issues by excluding data that are not useful in the decision support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A699BF-60AA-4D1A-BF8F-D0A452FD0A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42950"/>
            <a:ext cx="83820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Data Warehouse—Subject-Oriented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72282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37167" y="6216347"/>
            <a:ext cx="6965950" cy="68580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latin typeface="+mn-lt"/>
                <a:ea typeface="+mn-ea"/>
                <a:cs typeface="+mn-cs"/>
              </a:rPr>
              <a:t>Figure: Example </a:t>
            </a:r>
            <a:r>
              <a:rPr lang="en-US" sz="2000" i="1" dirty="0">
                <a:latin typeface="+mn-lt"/>
                <a:ea typeface="+mn-ea"/>
                <a:cs typeface="+mn-cs"/>
              </a:rPr>
              <a:t>of Fact Constellation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4419600" y="30480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0037" name="Group 5"/>
          <p:cNvGrpSpPr>
            <a:grpSpLocks/>
          </p:cNvGrpSpPr>
          <p:nvPr/>
        </p:nvGrpSpPr>
        <p:grpSpPr bwMode="auto">
          <a:xfrm>
            <a:off x="1752600" y="1219200"/>
            <a:ext cx="1639888" cy="1982788"/>
            <a:chOff x="277" y="1164"/>
            <a:chExt cx="1021" cy="1229"/>
          </a:xfrm>
        </p:grpSpPr>
        <p:sp>
          <p:nvSpPr>
            <p:cNvPr id="940038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940039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940040" name="Group 8"/>
          <p:cNvGrpSpPr>
            <a:grpSpLocks/>
          </p:cNvGrpSpPr>
          <p:nvPr/>
        </p:nvGrpSpPr>
        <p:grpSpPr bwMode="auto">
          <a:xfrm>
            <a:off x="6629401" y="4038600"/>
            <a:ext cx="1654175" cy="1733550"/>
            <a:chOff x="684" y="2196"/>
            <a:chExt cx="1030" cy="1075"/>
          </a:xfrm>
        </p:grpSpPr>
        <p:sp>
          <p:nvSpPr>
            <p:cNvPr id="940041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province_or_state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940042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4267200" y="2133601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Sales Fact Table</a:t>
            </a: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4419600" y="25908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4419600" y="2667001"/>
            <a:ext cx="1601788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time_key</a:t>
            </a: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4419600" y="3124201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    item_key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4419600" y="35052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4419600" y="3505201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 branch_key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4419600" y="39624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4418013" y="3981451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location_key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4384676" y="441960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4419600" y="4473576"/>
            <a:ext cx="158115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</a:rPr>
              <a:t>units_sold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4384676" y="487680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4419600" y="4918076"/>
            <a:ext cx="15875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</a:rPr>
              <a:t>dollars_sold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4384676" y="53340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4400550" y="5364163"/>
            <a:ext cx="15875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    avg_sales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819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Measures</a:t>
            </a:r>
          </a:p>
        </p:txBody>
      </p:sp>
      <p:sp>
        <p:nvSpPr>
          <p:cNvPr id="940058" name="Line 26"/>
          <p:cNvSpPr>
            <a:spLocks noChangeShapeType="1"/>
          </p:cNvSpPr>
          <p:nvPr/>
        </p:nvSpPr>
        <p:spPr bwMode="auto">
          <a:xfrm flipV="1">
            <a:off x="3608389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9" name="Line 27"/>
          <p:cNvSpPr>
            <a:spLocks noChangeShapeType="1"/>
          </p:cNvSpPr>
          <p:nvPr/>
        </p:nvSpPr>
        <p:spPr bwMode="auto">
          <a:xfrm flipV="1">
            <a:off x="3589339" y="5191126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0" name="Line 28"/>
          <p:cNvSpPr>
            <a:spLocks noChangeShapeType="1"/>
          </p:cNvSpPr>
          <p:nvPr/>
        </p:nvSpPr>
        <p:spPr bwMode="auto">
          <a:xfrm flipV="1">
            <a:off x="3589339" y="55594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1" name="Line 29"/>
          <p:cNvSpPr>
            <a:spLocks noChangeShapeType="1"/>
          </p:cNvSpPr>
          <p:nvPr/>
        </p:nvSpPr>
        <p:spPr bwMode="auto">
          <a:xfrm flipH="1">
            <a:off x="3165475" y="381635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2" name="Line 30"/>
          <p:cNvSpPr>
            <a:spLocks noChangeShapeType="1"/>
          </p:cNvSpPr>
          <p:nvPr/>
        </p:nvSpPr>
        <p:spPr bwMode="auto">
          <a:xfrm flipH="1" flipV="1">
            <a:off x="3429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3" name="Line 31"/>
          <p:cNvSpPr>
            <a:spLocks noChangeShapeType="1"/>
          </p:cNvSpPr>
          <p:nvPr/>
        </p:nvSpPr>
        <p:spPr bwMode="auto">
          <a:xfrm>
            <a:off x="6096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4" name="Line 32"/>
          <p:cNvSpPr>
            <a:spLocks noChangeShapeType="1"/>
          </p:cNvSpPr>
          <p:nvPr/>
        </p:nvSpPr>
        <p:spPr bwMode="auto">
          <a:xfrm flipV="1">
            <a:off x="6019800" y="2743201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0065" name="Group 33"/>
          <p:cNvGrpSpPr>
            <a:grpSpLocks/>
          </p:cNvGrpSpPr>
          <p:nvPr/>
        </p:nvGrpSpPr>
        <p:grpSpPr bwMode="auto">
          <a:xfrm>
            <a:off x="6705600" y="1524001"/>
            <a:ext cx="1303338" cy="1744663"/>
            <a:chOff x="3796" y="1002"/>
            <a:chExt cx="812" cy="1081"/>
          </a:xfrm>
        </p:grpSpPr>
        <p:sp>
          <p:nvSpPr>
            <p:cNvPr id="940066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940067" name="Text Box 35"/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940068" name="Group 36"/>
          <p:cNvGrpSpPr>
            <a:grpSpLocks/>
          </p:cNvGrpSpPr>
          <p:nvPr/>
        </p:nvGrpSpPr>
        <p:grpSpPr bwMode="auto">
          <a:xfrm>
            <a:off x="1828800" y="3962401"/>
            <a:ext cx="1290638" cy="1230313"/>
            <a:chOff x="3896" y="2472"/>
            <a:chExt cx="803" cy="762"/>
          </a:xfrm>
        </p:grpSpPr>
        <p:sp>
          <p:nvSpPr>
            <p:cNvPr id="940069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940070" name="Text Box 38"/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8535989" y="24955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8383588" y="1581151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Shipping Fact Table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8535988" y="20383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8535989" y="2114551"/>
            <a:ext cx="1601787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time_key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8535988" y="2571751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    item_key</a:t>
            </a:r>
          </a:p>
        </p:txBody>
      </p:sp>
      <p:sp>
        <p:nvSpPr>
          <p:cNvPr id="940076" name="Rectangle 44"/>
          <p:cNvSpPr>
            <a:spLocks noChangeArrowheads="1"/>
          </p:cNvSpPr>
          <p:nvPr/>
        </p:nvSpPr>
        <p:spPr bwMode="auto">
          <a:xfrm>
            <a:off x="8535988" y="29527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7" name="Rectangle 45"/>
          <p:cNvSpPr>
            <a:spLocks noChangeArrowheads="1"/>
          </p:cNvSpPr>
          <p:nvPr/>
        </p:nvSpPr>
        <p:spPr bwMode="auto">
          <a:xfrm>
            <a:off x="8535988" y="2952751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shipper_key</a:t>
            </a:r>
          </a:p>
        </p:txBody>
      </p:sp>
      <p:sp>
        <p:nvSpPr>
          <p:cNvPr id="940078" name="Rectangle 46"/>
          <p:cNvSpPr>
            <a:spLocks noChangeArrowheads="1"/>
          </p:cNvSpPr>
          <p:nvPr/>
        </p:nvSpPr>
        <p:spPr bwMode="auto">
          <a:xfrm>
            <a:off x="8535988" y="34099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9" name="Rectangle 47"/>
          <p:cNvSpPr>
            <a:spLocks noChangeArrowheads="1"/>
          </p:cNvSpPr>
          <p:nvPr/>
        </p:nvSpPr>
        <p:spPr bwMode="auto">
          <a:xfrm>
            <a:off x="8534400" y="3429001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from_location</a:t>
            </a:r>
          </a:p>
        </p:txBody>
      </p:sp>
      <p:sp>
        <p:nvSpPr>
          <p:cNvPr id="940080" name="Rectangle 48"/>
          <p:cNvSpPr>
            <a:spLocks noChangeArrowheads="1"/>
          </p:cNvSpPr>
          <p:nvPr/>
        </p:nvSpPr>
        <p:spPr bwMode="auto">
          <a:xfrm>
            <a:off x="8501064" y="386715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8535988" y="3943351"/>
            <a:ext cx="15557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 to_location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8501064" y="432435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8535988" y="4365626"/>
            <a:ext cx="15748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dollars_cost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8501064" y="47815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8516938" y="4811713"/>
            <a:ext cx="16256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units_shipped</a:t>
            </a:r>
          </a:p>
        </p:txBody>
      </p:sp>
      <p:sp>
        <p:nvSpPr>
          <p:cNvPr id="940087" name="Line 55"/>
          <p:cNvSpPr>
            <a:spLocks noChangeShapeType="1"/>
          </p:cNvSpPr>
          <p:nvPr/>
        </p:nvSpPr>
        <p:spPr bwMode="auto">
          <a:xfrm flipH="1" flipV="1">
            <a:off x="8153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88" name="Line 56"/>
          <p:cNvSpPr>
            <a:spLocks noChangeShapeType="1"/>
          </p:cNvSpPr>
          <p:nvPr/>
        </p:nvSpPr>
        <p:spPr bwMode="auto">
          <a:xfrm flipH="1">
            <a:off x="4267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89" name="Line 57"/>
          <p:cNvSpPr>
            <a:spLocks noChangeShapeType="1"/>
          </p:cNvSpPr>
          <p:nvPr/>
        </p:nvSpPr>
        <p:spPr bwMode="auto">
          <a:xfrm flipH="1">
            <a:off x="3429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0" name="Line 58"/>
          <p:cNvSpPr>
            <a:spLocks noChangeShapeType="1"/>
          </p:cNvSpPr>
          <p:nvPr/>
        </p:nvSpPr>
        <p:spPr bwMode="auto">
          <a:xfrm flipH="1" flipV="1">
            <a:off x="80010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1" name="Line 59"/>
          <p:cNvSpPr>
            <a:spLocks noChangeShapeType="1"/>
          </p:cNvSpPr>
          <p:nvPr/>
        </p:nvSpPr>
        <p:spPr bwMode="auto">
          <a:xfrm flipH="1">
            <a:off x="7772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2" name="Line 60"/>
          <p:cNvSpPr>
            <a:spLocks noChangeShapeType="1"/>
          </p:cNvSpPr>
          <p:nvPr/>
        </p:nvSpPr>
        <p:spPr bwMode="auto">
          <a:xfrm flipH="1">
            <a:off x="8001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3" name="Line 61"/>
          <p:cNvSpPr>
            <a:spLocks noChangeShapeType="1"/>
          </p:cNvSpPr>
          <p:nvPr/>
        </p:nvSpPr>
        <p:spPr bwMode="auto">
          <a:xfrm>
            <a:off x="10515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940095" name="Group 63"/>
          <p:cNvGrpSpPr>
            <a:grpSpLocks/>
          </p:cNvGrpSpPr>
          <p:nvPr/>
        </p:nvGrpSpPr>
        <p:grpSpPr bwMode="auto">
          <a:xfrm>
            <a:off x="9136063" y="5410200"/>
            <a:ext cx="1344612" cy="1473200"/>
            <a:chOff x="3891" y="2472"/>
            <a:chExt cx="836" cy="911"/>
          </a:xfrm>
        </p:grpSpPr>
        <p:sp>
          <p:nvSpPr>
            <p:cNvPr id="940096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940097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940098" name="Line 66"/>
          <p:cNvSpPr>
            <a:spLocks noChangeShapeType="1"/>
          </p:cNvSpPr>
          <p:nvPr/>
        </p:nvSpPr>
        <p:spPr bwMode="auto">
          <a:xfrm flipH="1">
            <a:off x="10134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9" name="Line 67"/>
          <p:cNvSpPr>
            <a:spLocks noChangeShapeType="1"/>
          </p:cNvSpPr>
          <p:nvPr/>
        </p:nvSpPr>
        <p:spPr bwMode="auto">
          <a:xfrm>
            <a:off x="10134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100" name="Line 68"/>
          <p:cNvSpPr>
            <a:spLocks noChangeShapeType="1"/>
          </p:cNvSpPr>
          <p:nvPr/>
        </p:nvSpPr>
        <p:spPr bwMode="auto">
          <a:xfrm flipH="1" flipV="1">
            <a:off x="7391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9938" y="207963"/>
            <a:ext cx="10515600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Schemas for Multidimensional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Database…</a:t>
            </a: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672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650" y="533400"/>
            <a:ext cx="10875523" cy="609600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Cube Definition Syntax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in </a:t>
            </a: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DMQL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2296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sz="2400" dirty="0"/>
              <a:t>Cube Definition (Fact Table)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define cube</a:t>
            </a:r>
            <a:r>
              <a:rPr lang="en-US" b="1" dirty="0"/>
              <a:t> </a:t>
            </a:r>
            <a:r>
              <a:rPr lang="en-US" dirty="0"/>
              <a:t>&lt;</a:t>
            </a:r>
            <a:r>
              <a:rPr lang="en-US" dirty="0" err="1"/>
              <a:t>cube_name</a:t>
            </a:r>
            <a:r>
              <a:rPr lang="en-US" dirty="0"/>
              <a:t>&gt; [&lt;</a:t>
            </a:r>
            <a:r>
              <a:rPr lang="en-US" dirty="0" err="1"/>
              <a:t>dimension_list</a:t>
            </a:r>
            <a:r>
              <a:rPr lang="en-US" dirty="0"/>
              <a:t>&gt;]:         &lt;</a:t>
            </a:r>
            <a:r>
              <a:rPr lang="en-US" dirty="0" err="1"/>
              <a:t>measure_list</a:t>
            </a:r>
            <a:r>
              <a:rPr lang="en-US" dirty="0"/>
              <a:t>&gt;</a:t>
            </a:r>
          </a:p>
          <a:p>
            <a:r>
              <a:rPr lang="en-US" sz="2400" dirty="0"/>
              <a:t>Dimension Definition (Dimension Table)</a:t>
            </a:r>
            <a:endParaRPr lang="en-US" sz="2400" b="1" dirty="0"/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define dimension </a:t>
            </a:r>
            <a:r>
              <a:rPr lang="en-US" dirty="0"/>
              <a:t>&lt;</a:t>
            </a:r>
            <a:r>
              <a:rPr lang="en-US" dirty="0" err="1"/>
              <a:t>dimension_name</a:t>
            </a:r>
            <a:r>
              <a:rPr lang="en-US" b="1" dirty="0"/>
              <a:t>&gt; </a:t>
            </a:r>
            <a:r>
              <a:rPr lang="en-US" b="1" dirty="0">
                <a:solidFill>
                  <a:srgbClr val="C00000"/>
                </a:solidFill>
              </a:rPr>
              <a:t>as </a:t>
            </a:r>
            <a:r>
              <a:rPr lang="en-US" dirty="0"/>
              <a:t>(&lt;</a:t>
            </a:r>
            <a:r>
              <a:rPr lang="en-US" dirty="0" err="1"/>
              <a:t>attribute_or_subdimension_list</a:t>
            </a:r>
            <a:r>
              <a:rPr lang="en-US" dirty="0"/>
              <a:t>&gt;)</a:t>
            </a:r>
          </a:p>
          <a:p>
            <a:r>
              <a:rPr lang="en-US" sz="2400" dirty="0"/>
              <a:t>Special Case (Shared Dimension Tables)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dirty="0">
                <a:solidFill>
                  <a:srgbClr val="121328"/>
                </a:solidFill>
              </a:rPr>
              <a:t>First time as “cube definition”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define dimension </a:t>
            </a:r>
            <a:r>
              <a:rPr lang="en-US" dirty="0"/>
              <a:t>&lt;</a:t>
            </a:r>
            <a:r>
              <a:rPr lang="en-US" dirty="0" err="1"/>
              <a:t>dimension_name</a:t>
            </a:r>
            <a:r>
              <a:rPr lang="en-US" dirty="0"/>
              <a:t>&gt; </a:t>
            </a:r>
            <a:r>
              <a:rPr lang="en-US" b="1" dirty="0">
                <a:solidFill>
                  <a:srgbClr val="C00000"/>
                </a:solidFill>
              </a:rPr>
              <a:t>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 err="1"/>
              <a:t>dimension_name_first_time</a:t>
            </a:r>
            <a:r>
              <a:rPr lang="en-US" dirty="0"/>
              <a:t>&gt; </a:t>
            </a:r>
            <a:r>
              <a:rPr lang="en-US" b="1" dirty="0">
                <a:solidFill>
                  <a:srgbClr val="C00000"/>
                </a:solidFill>
              </a:rPr>
              <a:t>in cube </a:t>
            </a:r>
            <a:r>
              <a:rPr lang="en-US" dirty="0"/>
              <a:t>&lt;</a:t>
            </a:r>
            <a:r>
              <a:rPr lang="en-US" dirty="0" err="1"/>
              <a:t>cube_name_first_time</a:t>
            </a:r>
            <a:r>
              <a:rPr lang="en-US" dirty="0"/>
              <a:t>&gt;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129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7696200" cy="838200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Defining</a:t>
            </a:r>
            <a:r>
              <a:rPr lang="en-US" dirty="0"/>
              <a:t> </a:t>
            </a:r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Star Schema in DMQL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cube </a:t>
            </a:r>
            <a:r>
              <a:rPr lang="en-US" sz="2400" dirty="0" err="1"/>
              <a:t>sales_star</a:t>
            </a:r>
            <a:r>
              <a:rPr lang="en-US" sz="2400" dirty="0"/>
              <a:t> [time, item, branch, location]:</a:t>
            </a:r>
          </a:p>
          <a:p>
            <a:pPr lvl="2">
              <a:buFont typeface="Wingdings" pitchFamily="2" charset="2"/>
              <a:buNone/>
            </a:pPr>
            <a:r>
              <a:rPr lang="en-US" b="1" dirty="0" err="1">
                <a:solidFill>
                  <a:srgbClr val="C00000"/>
                </a:solidFill>
              </a:rPr>
              <a:t>dollars_sold</a:t>
            </a:r>
            <a:r>
              <a:rPr lang="en-US" b="1" dirty="0">
                <a:solidFill>
                  <a:srgbClr val="C00000"/>
                </a:solidFill>
              </a:rPr>
              <a:t> = sum(</a:t>
            </a:r>
            <a:r>
              <a:rPr lang="en-US" b="1" dirty="0" err="1">
                <a:solidFill>
                  <a:srgbClr val="C00000"/>
                </a:solidFill>
              </a:rPr>
              <a:t>sales_in_dollars</a:t>
            </a:r>
            <a:r>
              <a:rPr lang="en-US" b="1" dirty="0">
                <a:solidFill>
                  <a:srgbClr val="C00000"/>
                </a:solidFill>
              </a:rPr>
              <a:t>), </a:t>
            </a:r>
            <a:r>
              <a:rPr lang="en-US" b="1" dirty="0" err="1">
                <a:solidFill>
                  <a:srgbClr val="C00000"/>
                </a:solidFill>
              </a:rPr>
              <a:t>avg_sales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avg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sales_in_dollars</a:t>
            </a:r>
            <a:r>
              <a:rPr lang="en-US" b="1" dirty="0">
                <a:solidFill>
                  <a:srgbClr val="C00000"/>
                </a:solidFill>
              </a:rPr>
              <a:t>), </a:t>
            </a:r>
            <a:r>
              <a:rPr lang="en-US" b="1" dirty="0" err="1">
                <a:solidFill>
                  <a:srgbClr val="C00000"/>
                </a:solidFill>
              </a:rPr>
              <a:t>units_sold</a:t>
            </a:r>
            <a:r>
              <a:rPr lang="en-US" b="1" dirty="0">
                <a:solidFill>
                  <a:srgbClr val="C00000"/>
                </a:solidFill>
              </a:rPr>
              <a:t> = count(*)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time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</a:t>
            </a:r>
            <a:r>
              <a:rPr lang="en-US" sz="2400" dirty="0" err="1"/>
              <a:t>supplier_type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location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city, </a:t>
            </a:r>
            <a:r>
              <a:rPr lang="en-US" sz="2400" dirty="0" err="1"/>
              <a:t>province_or_state</a:t>
            </a:r>
            <a:r>
              <a:rPr lang="en-US" sz="2400" dirty="0"/>
              <a:t>, country)</a:t>
            </a:r>
          </a:p>
        </p:txBody>
      </p:sp>
    </p:spTree>
    <p:extLst>
      <p:ext uri="{BB962C8B-B14F-4D97-AF65-F5344CB8AC3E}">
        <p14:creationId xmlns:p14="http://schemas.microsoft.com/office/powerpoint/2010/main" val="31371608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04999" y="304800"/>
            <a:ext cx="9670915" cy="6679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Defining Snowflake Schema in DMQL</a:t>
            </a:r>
          </a:p>
        </p:txBody>
      </p:sp>
      <p:sp>
        <p:nvSpPr>
          <p:cNvPr id="944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206230"/>
            <a:ext cx="8305800" cy="519457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cube </a:t>
            </a:r>
            <a:r>
              <a:rPr lang="en-US" sz="2400" dirty="0" err="1"/>
              <a:t>sales_snowflake</a:t>
            </a:r>
            <a:r>
              <a:rPr lang="en-US" sz="2400" dirty="0"/>
              <a:t> [time, item, branch, location]: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/>
              <a:t>dollars_sold</a:t>
            </a:r>
            <a:r>
              <a:rPr lang="en-US" sz="2400" dirty="0"/>
              <a:t> = sum(</a:t>
            </a:r>
            <a:r>
              <a:rPr lang="en-US" sz="2400" dirty="0" err="1"/>
              <a:t>sales_in_dollars</a:t>
            </a:r>
            <a:r>
              <a:rPr lang="en-US" sz="2400" dirty="0"/>
              <a:t>), </a:t>
            </a:r>
            <a:r>
              <a:rPr lang="en-US" sz="2400" dirty="0" err="1"/>
              <a:t>avg_sales</a:t>
            </a:r>
            <a:r>
              <a:rPr lang="en-US" sz="2400" dirty="0"/>
              <a:t> = avg(</a:t>
            </a:r>
            <a:r>
              <a:rPr lang="en-US" sz="2400" dirty="0" err="1"/>
              <a:t>sales_in_dollars</a:t>
            </a:r>
            <a:r>
              <a:rPr lang="en-US" sz="2400" dirty="0"/>
              <a:t>), </a:t>
            </a:r>
            <a:r>
              <a:rPr lang="en-US" sz="2400" dirty="0" err="1"/>
              <a:t>units_sold</a:t>
            </a:r>
            <a:r>
              <a:rPr lang="en-US" sz="2400" dirty="0"/>
              <a:t> = count(*)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time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supplier(</a:t>
            </a:r>
            <a:r>
              <a:rPr lang="en-US" sz="2400" dirty="0" err="1"/>
              <a:t>supplier_key</a:t>
            </a:r>
            <a:r>
              <a:rPr lang="en-US" sz="2400" dirty="0"/>
              <a:t>, </a:t>
            </a:r>
            <a:r>
              <a:rPr lang="en-US" sz="2400" dirty="0" err="1"/>
              <a:t>supplier_type</a:t>
            </a:r>
            <a:r>
              <a:rPr lang="en-US" sz="2400" dirty="0"/>
              <a:t>))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location</a:t>
            </a:r>
            <a:r>
              <a:rPr lang="en-US" sz="2400" b="1" dirty="0">
                <a:solidFill>
                  <a:srgbClr val="C00000"/>
                </a:solidFill>
              </a:rPr>
              <a:t> 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city(</a:t>
            </a:r>
            <a:r>
              <a:rPr lang="en-US" sz="2400" dirty="0" err="1"/>
              <a:t>city_key</a:t>
            </a:r>
            <a:r>
              <a:rPr lang="en-US" sz="2400" dirty="0"/>
              <a:t>, </a:t>
            </a:r>
            <a:r>
              <a:rPr lang="en-US" sz="2400" dirty="0" err="1"/>
              <a:t>province_or_state</a:t>
            </a:r>
            <a:r>
              <a:rPr lang="en-US" sz="2400" dirty="0"/>
              <a:t>, country))</a:t>
            </a:r>
          </a:p>
        </p:txBody>
      </p:sp>
    </p:spTree>
    <p:extLst>
      <p:ext uri="{BB962C8B-B14F-4D97-AF65-F5344CB8AC3E}">
        <p14:creationId xmlns:p14="http://schemas.microsoft.com/office/powerpoint/2010/main" val="2824300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30740" y="457199"/>
            <a:ext cx="11284086" cy="5933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Defining Fact Constellation in DMQL</a:t>
            </a:r>
          </a:p>
        </p:txBody>
      </p:sp>
      <p:sp>
        <p:nvSpPr>
          <p:cNvPr id="946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cube </a:t>
            </a:r>
            <a:r>
              <a:rPr lang="en-US" sz="2400" dirty="0"/>
              <a:t>sales [time, item, branch, location]: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dollars_sold</a:t>
            </a:r>
            <a:r>
              <a:rPr lang="en-US" sz="2400" b="1" dirty="0">
                <a:solidFill>
                  <a:srgbClr val="C00000"/>
                </a:solidFill>
              </a:rPr>
              <a:t> = sum(</a:t>
            </a:r>
            <a:r>
              <a:rPr lang="en-US" sz="2400" b="1" dirty="0" err="1">
                <a:solidFill>
                  <a:srgbClr val="C00000"/>
                </a:solidFill>
              </a:rPr>
              <a:t>sales_in_dollars</a:t>
            </a:r>
            <a:r>
              <a:rPr lang="en-US" sz="2400" b="1" dirty="0">
                <a:solidFill>
                  <a:srgbClr val="C00000"/>
                </a:solidFill>
              </a:rPr>
              <a:t>), </a:t>
            </a:r>
            <a:r>
              <a:rPr lang="en-US" sz="2400" b="1" dirty="0" err="1">
                <a:solidFill>
                  <a:srgbClr val="C00000"/>
                </a:solidFill>
              </a:rPr>
              <a:t>avg_sales</a:t>
            </a:r>
            <a:r>
              <a:rPr lang="en-US" sz="2400" b="1" dirty="0">
                <a:solidFill>
                  <a:srgbClr val="C00000"/>
                </a:solidFill>
              </a:rPr>
              <a:t> = avg(</a:t>
            </a:r>
            <a:r>
              <a:rPr lang="en-US" sz="2400" b="1" dirty="0" err="1">
                <a:solidFill>
                  <a:srgbClr val="C00000"/>
                </a:solidFill>
              </a:rPr>
              <a:t>sales_in_dollars</a:t>
            </a:r>
            <a:r>
              <a:rPr lang="en-US" sz="2400" b="1" dirty="0">
                <a:solidFill>
                  <a:srgbClr val="C00000"/>
                </a:solidFill>
              </a:rPr>
              <a:t>), </a:t>
            </a:r>
            <a:r>
              <a:rPr lang="en-US" sz="2400" b="1" dirty="0" err="1">
                <a:solidFill>
                  <a:srgbClr val="C00000"/>
                </a:solidFill>
              </a:rPr>
              <a:t>units_sold</a:t>
            </a:r>
            <a:r>
              <a:rPr lang="en-US" sz="2400" b="1" dirty="0">
                <a:solidFill>
                  <a:srgbClr val="C00000"/>
                </a:solidFill>
              </a:rPr>
              <a:t> =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time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</a:t>
            </a:r>
            <a:r>
              <a:rPr lang="en-US" sz="2400" dirty="0" err="1"/>
              <a:t>supplier_type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location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city, </a:t>
            </a:r>
            <a:r>
              <a:rPr lang="en-US" sz="2400" dirty="0" err="1"/>
              <a:t>province_or_state</a:t>
            </a:r>
            <a:r>
              <a:rPr lang="en-US" sz="2400" dirty="0"/>
              <a:t>, country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9780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cube </a:t>
            </a:r>
            <a:r>
              <a:rPr lang="en-US" sz="2400" dirty="0"/>
              <a:t>shipping [time, item, shipper, </a:t>
            </a:r>
            <a:r>
              <a:rPr lang="en-US" sz="2400" dirty="0" err="1"/>
              <a:t>from_location</a:t>
            </a:r>
            <a:r>
              <a:rPr lang="en-US" sz="2400" dirty="0"/>
              <a:t>, </a:t>
            </a:r>
            <a:r>
              <a:rPr lang="en-US" sz="2400" dirty="0" err="1"/>
              <a:t>to_location</a:t>
            </a:r>
            <a:r>
              <a:rPr lang="en-US" sz="2400" dirty="0"/>
              <a:t>]:</a:t>
            </a:r>
          </a:p>
          <a:p>
            <a:pPr lvl="2">
              <a:buNone/>
            </a:pPr>
            <a:r>
              <a:rPr lang="en-US" sz="2400" dirty="0" err="1"/>
              <a:t>dollar_cost</a:t>
            </a:r>
            <a:r>
              <a:rPr lang="en-US" sz="2400" dirty="0"/>
              <a:t> = sum(</a:t>
            </a:r>
            <a:r>
              <a:rPr lang="en-US" sz="2400" dirty="0" err="1"/>
              <a:t>cost_in_dollars</a:t>
            </a:r>
            <a:r>
              <a:rPr lang="en-US" sz="2400" dirty="0"/>
              <a:t>), </a:t>
            </a:r>
            <a:r>
              <a:rPr lang="en-US" sz="2400" dirty="0" err="1"/>
              <a:t>unit_shipped</a:t>
            </a:r>
            <a:r>
              <a:rPr lang="en-US" sz="2400" dirty="0"/>
              <a:t> = count(*)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time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time </a:t>
            </a:r>
            <a:r>
              <a:rPr lang="en-US" sz="2400" b="1" dirty="0">
                <a:solidFill>
                  <a:srgbClr val="C00000"/>
                </a:solidFill>
              </a:rPr>
              <a:t>in cube </a:t>
            </a:r>
            <a:r>
              <a:rPr lang="en-US" sz="2400" dirty="0"/>
              <a:t>sales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item time</a:t>
            </a:r>
            <a:r>
              <a:rPr lang="en-US" sz="2400" b="1" dirty="0">
                <a:solidFill>
                  <a:srgbClr val="C00000"/>
                </a:solidFill>
              </a:rPr>
              <a:t> as </a:t>
            </a:r>
            <a:r>
              <a:rPr lang="en-US" sz="2400" dirty="0"/>
              <a:t>item </a:t>
            </a:r>
            <a:r>
              <a:rPr lang="en-US" sz="2400" b="1" dirty="0">
                <a:solidFill>
                  <a:srgbClr val="C00000"/>
                </a:solidFill>
              </a:rPr>
              <a:t>in cube </a:t>
            </a:r>
            <a:r>
              <a:rPr lang="en-US" sz="2400" dirty="0"/>
              <a:t>sales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/>
              <a:t>shipper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shipper_key</a:t>
            </a:r>
            <a:r>
              <a:rPr lang="en-US" sz="2400" dirty="0"/>
              <a:t>, </a:t>
            </a:r>
            <a:r>
              <a:rPr lang="en-US" sz="2400" dirty="0" err="1"/>
              <a:t>shipper_name</a:t>
            </a:r>
            <a:r>
              <a:rPr lang="en-US" sz="2400" dirty="0"/>
              <a:t>, location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location </a:t>
            </a:r>
            <a:r>
              <a:rPr lang="en-US" sz="2400" b="1" dirty="0">
                <a:solidFill>
                  <a:srgbClr val="C00000"/>
                </a:solidFill>
              </a:rPr>
              <a:t>in cube </a:t>
            </a:r>
            <a:r>
              <a:rPr lang="en-US" sz="2400" dirty="0"/>
              <a:t>sales, </a:t>
            </a:r>
            <a:r>
              <a:rPr lang="en-US" sz="2400" dirty="0" err="1"/>
              <a:t>shipper_type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 err="1"/>
              <a:t>from_location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dirty="0"/>
              <a:t> location </a:t>
            </a:r>
            <a:r>
              <a:rPr lang="en-US" sz="2400" b="1" dirty="0">
                <a:solidFill>
                  <a:srgbClr val="C00000"/>
                </a:solidFill>
              </a:rPr>
              <a:t>in cube </a:t>
            </a:r>
            <a:r>
              <a:rPr lang="en-US" sz="2400" dirty="0"/>
              <a:t>sales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define dimension </a:t>
            </a:r>
            <a:r>
              <a:rPr lang="en-US" sz="2400" dirty="0" err="1"/>
              <a:t>to_location</a:t>
            </a:r>
            <a:r>
              <a:rPr lang="en-US" sz="2400" b="1" dirty="0">
                <a:solidFill>
                  <a:srgbClr val="C00000"/>
                </a:solidFill>
              </a:rPr>
              <a:t> as </a:t>
            </a:r>
            <a:r>
              <a:rPr lang="en-US" sz="2400" dirty="0"/>
              <a:t>location </a:t>
            </a:r>
            <a:r>
              <a:rPr lang="en-US" sz="2400" b="1" dirty="0">
                <a:solidFill>
                  <a:srgbClr val="C00000"/>
                </a:solidFill>
              </a:rPr>
              <a:t>in cube </a:t>
            </a:r>
            <a:r>
              <a:rPr lang="en-US" sz="2400" dirty="0"/>
              <a:t>sales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330740" y="457199"/>
            <a:ext cx="11284086" cy="593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mtClean="0">
                <a:solidFill>
                  <a:srgbClr val="C00000"/>
                </a:solidFill>
                <a:latin typeface="Calibri heading"/>
                <a:ea typeface="Calibri" panose="020F0502020204030204" pitchFamily="34" charset="0"/>
                <a:cs typeface="Mangal" panose="02040503050203030202" pitchFamily="18" charset="0"/>
              </a:rPr>
              <a:t>Defining Fact Constellation in DMQL</a:t>
            </a:r>
            <a:endParaRPr lang="en-US" sz="4000" b="1" dirty="0">
              <a:solidFill>
                <a:srgbClr val="C00000"/>
              </a:solidFill>
              <a:latin typeface="Calibri heading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554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data mart is a subject-oriented archive that stores data and uses the retrieved set of information to assist and support the requirements involved within a particular business function or department.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Data </a:t>
            </a:r>
            <a:r>
              <a:rPr lang="en-US" sz="2400" dirty="0"/>
              <a:t>marts exist within a single organizational data warehouse repository. 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Data </a:t>
            </a:r>
            <a:r>
              <a:rPr lang="en-US" sz="2400" dirty="0"/>
              <a:t>marts improve end-user response time by allowing users to have access to the specific type of data they need to view most often.</a:t>
            </a:r>
          </a:p>
          <a:p>
            <a:pPr marL="0" indent="0" algn="just">
              <a:buNone/>
            </a:pPr>
            <a:endParaRPr lang="en-US" sz="31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90807" y="617865"/>
            <a:ext cx="2810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>Data Marts</a:t>
            </a:r>
            <a:endParaRPr lang="en-US" sz="4000" dirty="0">
              <a:solidFill>
                <a:srgbClr val="C00000"/>
              </a:solidFill>
              <a:latin typeface="Calibri heading"/>
            </a:endParaRPr>
          </a:p>
        </p:txBody>
      </p:sp>
    </p:spTree>
    <p:extLst>
      <p:ext uri="{BB962C8B-B14F-4D97-AF65-F5344CB8AC3E}">
        <p14:creationId xmlns:p14="http://schemas.microsoft.com/office/powerpoint/2010/main" val="2505387880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data mart is basically a condensed and more focused version of a data warehouse that reflects the regulations and process specifications of each business unit within an organization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Each data mart is dedicated to a specific business function or region.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Different </a:t>
            </a:r>
            <a:r>
              <a:rPr lang="en-US" sz="2400" dirty="0"/>
              <a:t>data marts can be used to obtain specific information for various enterprise departments, such as accounting, marketing, sales, etc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90807" y="617865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>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</a:rPr>
              <a:t>Marts…</a:t>
            </a:r>
            <a:endParaRPr lang="en-US" sz="4000" dirty="0">
              <a:solidFill>
                <a:srgbClr val="C00000"/>
              </a:solidFill>
              <a:latin typeface="Calibri heading"/>
            </a:endParaRPr>
          </a:p>
        </p:txBody>
      </p:sp>
    </p:spTree>
    <p:extLst>
      <p:ext uri="{BB962C8B-B14F-4D97-AF65-F5344CB8AC3E}">
        <p14:creationId xmlns:p14="http://schemas.microsoft.com/office/powerpoint/2010/main" val="2431200578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2189164" y="6249211"/>
            <a:ext cx="8534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0" hangingPunct="0"/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</a:rPr>
              <a:t>Figure: Data Warehouse: A Multi-Tiered Architecture</a:t>
            </a:r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2819400" y="8382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1367" name="AutoShape 7"/>
          <p:cNvSpPr>
            <a:spLocks noChangeArrowheads="1"/>
          </p:cNvSpPr>
          <p:nvPr/>
        </p:nvSpPr>
        <p:spPr bwMode="auto">
          <a:xfrm>
            <a:off x="7016750" y="3206750"/>
            <a:ext cx="901700" cy="749300"/>
          </a:xfrm>
          <a:prstGeom prst="rightArrow">
            <a:avLst>
              <a:gd name="adj1" fmla="val 75009"/>
              <a:gd name="adj2" fmla="val 601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8610601" y="2743201"/>
            <a:ext cx="1713611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Analysis</a:t>
            </a:r>
          </a:p>
          <a:p>
            <a:pPr eaLnBrk="0" hangingPunct="0"/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Query</a:t>
            </a:r>
          </a:p>
          <a:p>
            <a:pPr eaLnBrk="0" hangingPunct="0"/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Reports</a:t>
            </a:r>
          </a:p>
          <a:p>
            <a:pPr eaLnBrk="0" hangingPunct="0"/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911389" name="Line 29"/>
          <p:cNvSpPr>
            <a:spLocks noChangeShapeType="1"/>
          </p:cNvSpPr>
          <p:nvPr/>
        </p:nvSpPr>
        <p:spPr bwMode="auto">
          <a:xfrm flipV="1">
            <a:off x="6553200" y="27432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1403" name="Line 43"/>
          <p:cNvSpPr>
            <a:spLocks noChangeShapeType="1"/>
          </p:cNvSpPr>
          <p:nvPr/>
        </p:nvSpPr>
        <p:spPr bwMode="auto">
          <a:xfrm>
            <a:off x="3429000" y="1524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5172" y="1214903"/>
            <a:ext cx="8768392" cy="5034308"/>
            <a:chOff x="1704976" y="1524000"/>
            <a:chExt cx="8768392" cy="5034308"/>
          </a:xfrm>
        </p:grpSpPr>
        <p:grpSp>
          <p:nvGrpSpPr>
            <p:cNvPr id="5" name="Group 4"/>
            <p:cNvGrpSpPr/>
            <p:nvPr/>
          </p:nvGrpSpPr>
          <p:grpSpPr>
            <a:xfrm>
              <a:off x="1704976" y="1524000"/>
              <a:ext cx="8768392" cy="5034308"/>
              <a:chOff x="1704976" y="1524000"/>
              <a:chExt cx="8768392" cy="5034308"/>
            </a:xfrm>
          </p:grpSpPr>
          <p:sp>
            <p:nvSpPr>
              <p:cNvPr id="911385" name="AutoShape 25"/>
              <p:cNvSpPr>
                <a:spLocks noChangeArrowheads="1"/>
              </p:cNvSpPr>
              <p:nvPr/>
            </p:nvSpPr>
            <p:spPr bwMode="auto">
              <a:xfrm>
                <a:off x="4800600" y="4572000"/>
                <a:ext cx="292100" cy="292100"/>
              </a:xfrm>
              <a:prstGeom prst="down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386" name="AutoShape 26"/>
              <p:cNvSpPr>
                <a:spLocks noChangeArrowheads="1"/>
              </p:cNvSpPr>
              <p:nvPr/>
            </p:nvSpPr>
            <p:spPr bwMode="auto">
              <a:xfrm>
                <a:off x="6172200" y="4572000"/>
                <a:ext cx="292100" cy="292100"/>
              </a:xfrm>
              <a:prstGeom prst="down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387" name="AutoShape 27"/>
              <p:cNvSpPr>
                <a:spLocks noChangeArrowheads="1"/>
              </p:cNvSpPr>
              <p:nvPr/>
            </p:nvSpPr>
            <p:spPr bwMode="auto">
              <a:xfrm>
                <a:off x="5486400" y="4572000"/>
                <a:ext cx="292100" cy="292100"/>
              </a:xfrm>
              <a:prstGeom prst="down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388" name="Rectangle 28"/>
              <p:cNvSpPr>
                <a:spLocks noChangeArrowheads="1"/>
              </p:cNvSpPr>
              <p:nvPr/>
            </p:nvSpPr>
            <p:spPr bwMode="auto">
              <a:xfrm>
                <a:off x="5181600" y="5562600"/>
                <a:ext cx="102235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Times New Roman" pitchFamily="18" charset="0"/>
                  </a:rPr>
                  <a:t>Data Marts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390" name="Line 30"/>
              <p:cNvSpPr>
                <a:spLocks noChangeShapeType="1"/>
              </p:cNvSpPr>
              <p:nvPr/>
            </p:nvSpPr>
            <p:spPr bwMode="auto">
              <a:xfrm flipV="1">
                <a:off x="6858000" y="4876800"/>
                <a:ext cx="45720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391" name="AutoShape 31"/>
              <p:cNvSpPr>
                <a:spLocks noChangeArrowheads="1"/>
              </p:cNvSpPr>
              <p:nvPr/>
            </p:nvSpPr>
            <p:spPr bwMode="auto">
              <a:xfrm>
                <a:off x="4572001" y="4890970"/>
                <a:ext cx="671513" cy="733663"/>
              </a:xfrm>
              <a:prstGeom prst="flowChartMagneticDisk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392" name="AutoShape 32"/>
              <p:cNvSpPr>
                <a:spLocks noChangeArrowheads="1"/>
              </p:cNvSpPr>
              <p:nvPr/>
            </p:nvSpPr>
            <p:spPr bwMode="auto">
              <a:xfrm>
                <a:off x="5334001" y="4890970"/>
                <a:ext cx="671513" cy="733663"/>
              </a:xfrm>
              <a:prstGeom prst="flowChartMagneticDisk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393" name="AutoShape 33"/>
              <p:cNvSpPr>
                <a:spLocks noChangeArrowheads="1"/>
              </p:cNvSpPr>
              <p:nvPr/>
            </p:nvSpPr>
            <p:spPr bwMode="auto">
              <a:xfrm>
                <a:off x="6096001" y="4890970"/>
                <a:ext cx="671513" cy="733663"/>
              </a:xfrm>
              <a:prstGeom prst="flowChartMagneticDisk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1407" name="AutoShape 47"/>
              <p:cNvSpPr>
                <a:spLocks/>
              </p:cNvSpPr>
              <p:nvPr/>
            </p:nvSpPr>
            <p:spPr bwMode="auto">
              <a:xfrm rot="5400000">
                <a:off x="2476500" y="5219700"/>
                <a:ext cx="152400" cy="1600200"/>
              </a:xfrm>
              <a:prstGeom prst="rightBrace">
                <a:avLst>
                  <a:gd name="adj1" fmla="val 875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704976" y="1524000"/>
                <a:ext cx="8768392" cy="5034308"/>
                <a:chOff x="1704976" y="1524000"/>
                <a:chExt cx="8768392" cy="5034308"/>
              </a:xfrm>
            </p:grpSpPr>
            <p:sp>
              <p:nvSpPr>
                <p:cNvPr id="911362" name="AutoShape 2"/>
                <p:cNvSpPr>
                  <a:spLocks noChangeArrowheads="1"/>
                </p:cNvSpPr>
                <p:nvPr/>
              </p:nvSpPr>
              <p:spPr bwMode="auto">
                <a:xfrm>
                  <a:off x="4648201" y="3328869"/>
                  <a:ext cx="2011363" cy="733663"/>
                </a:xfrm>
                <a:prstGeom prst="flowChartMagneticDisk">
                  <a:avLst/>
                </a:prstGeom>
                <a:solidFill>
                  <a:srgbClr val="6666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365" name="Rectangle 5"/>
                <p:cNvSpPr>
                  <a:spLocks noChangeArrowheads="1"/>
                </p:cNvSpPr>
                <p:nvPr/>
              </p:nvSpPr>
              <p:spPr bwMode="auto">
                <a:xfrm>
                  <a:off x="4881522" y="3429001"/>
                  <a:ext cx="1544718" cy="8316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sz="24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Data</a:t>
                  </a:r>
                </a:p>
                <a:p>
                  <a:pPr algn="ctr" eaLnBrk="0" hangingPunct="0"/>
                  <a:r>
                    <a:rPr lang="en-US" sz="24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Warehouse</a:t>
                  </a:r>
                </a:p>
              </p:txBody>
            </p:sp>
            <p:sp>
              <p:nvSpPr>
                <p:cNvPr id="911366" name="Oval 6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1968500" cy="35687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11368" name="Group 8"/>
                <p:cNvGrpSpPr>
                  <a:grpSpLocks/>
                </p:cNvGrpSpPr>
                <p:nvPr/>
              </p:nvGrpSpPr>
              <p:grpSpPr bwMode="auto">
                <a:xfrm>
                  <a:off x="3429001" y="2667001"/>
                  <a:ext cx="1228725" cy="2220913"/>
                  <a:chOff x="1238" y="1876"/>
                  <a:chExt cx="774" cy="1399"/>
                </a:xfrm>
              </p:grpSpPr>
              <p:sp>
                <p:nvSpPr>
                  <p:cNvPr id="911369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252" y="1876"/>
                    <a:ext cx="760" cy="1384"/>
                  </a:xfrm>
                  <a:prstGeom prst="rightArrow">
                    <a:avLst>
                      <a:gd name="adj1" fmla="val 75009"/>
                      <a:gd name="adj2" fmla="val 50005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3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238" y="2193"/>
                    <a:ext cx="724" cy="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Extract</a:t>
                    </a:r>
                  </a:p>
                  <a:p>
                    <a:pPr eaLnBrk="0" hangingPunct="0"/>
                    <a:r>
                      <a:rPr lang="en-US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Transform</a:t>
                    </a:r>
                  </a:p>
                  <a:p>
                    <a:pPr eaLnBrk="0" hangingPunct="0"/>
                    <a:r>
                      <a:rPr lang="en-US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Load</a:t>
                    </a:r>
                  </a:p>
                  <a:p>
                    <a:pPr eaLnBrk="0" hangingPunct="0"/>
                    <a:r>
                      <a:rPr lang="en-US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Refresh</a:t>
                    </a:r>
                  </a:p>
                </p:txBody>
              </p:sp>
              <p:sp>
                <p:nvSpPr>
                  <p:cNvPr id="169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242" y="1891"/>
                    <a:ext cx="760" cy="1384"/>
                  </a:xfrm>
                  <a:prstGeom prst="rightArrow">
                    <a:avLst>
                      <a:gd name="adj1" fmla="val 75009"/>
                      <a:gd name="adj2" fmla="val 50005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911371" name="Rectangle 11"/>
                <p:cNvSpPr>
                  <a:spLocks noChangeArrowheads="1"/>
                </p:cNvSpPr>
                <p:nvPr/>
              </p:nvSpPr>
              <p:spPr bwMode="auto">
                <a:xfrm>
                  <a:off x="6477000" y="6172200"/>
                  <a:ext cx="19050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24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OLAP Engine</a:t>
                  </a:r>
                </a:p>
              </p:txBody>
            </p:sp>
            <p:sp>
              <p:nvSpPr>
                <p:cNvPr id="911373" name="Rectangle 13"/>
                <p:cNvSpPr>
                  <a:spLocks noChangeArrowheads="1"/>
                </p:cNvSpPr>
                <p:nvPr/>
              </p:nvSpPr>
              <p:spPr bwMode="auto">
                <a:xfrm>
                  <a:off x="5257800" y="1676400"/>
                  <a:ext cx="1143000" cy="990600"/>
                </a:xfrm>
                <a:prstGeom prst="rect">
                  <a:avLst/>
                </a:prstGeom>
                <a:solidFill>
                  <a:srgbClr val="FCFEB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solidFill>
                        <a:prstClr val="black"/>
                      </a:solidFill>
                      <a:latin typeface="Times New Roman" pitchFamily="18" charset="0"/>
                    </a:rPr>
                    <a:t>Monitor</a:t>
                  </a:r>
                </a:p>
                <a:p>
                  <a:pPr algn="ctr" eaLnBrk="0" hangingPunct="0"/>
                  <a:r>
                    <a:rPr lang="en-US" sz="2000">
                      <a:solidFill>
                        <a:prstClr val="black"/>
                      </a:solidFill>
                      <a:latin typeface="Times New Roman" pitchFamily="18" charset="0"/>
                    </a:rPr>
                    <a:t>&amp;</a:t>
                  </a:r>
                </a:p>
                <a:p>
                  <a:pPr algn="ctr" eaLnBrk="0" hangingPunct="0"/>
                  <a:r>
                    <a:rPr lang="en-US" sz="2000">
                      <a:solidFill>
                        <a:prstClr val="black"/>
                      </a:solidFill>
                      <a:latin typeface="Times New Roman" pitchFamily="18" charset="0"/>
                    </a:rPr>
                    <a:t>Integrator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911374" name="Group 14"/>
                <p:cNvGrpSpPr>
                  <a:grpSpLocks/>
                </p:cNvGrpSpPr>
                <p:nvPr/>
              </p:nvGrpSpPr>
              <p:grpSpPr bwMode="auto">
                <a:xfrm>
                  <a:off x="3733801" y="1676400"/>
                  <a:ext cx="931863" cy="914400"/>
                  <a:chOff x="288" y="1012"/>
                  <a:chExt cx="769" cy="664"/>
                </a:xfrm>
              </p:grpSpPr>
              <p:sp>
                <p:nvSpPr>
                  <p:cNvPr id="91137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" y="1437"/>
                    <a:ext cx="760" cy="239"/>
                  </a:xfrm>
                  <a:prstGeom prst="ellipse">
                    <a:avLst/>
                  </a:prstGeom>
                  <a:solidFill>
                    <a:srgbClr val="FCFEB9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376" name="Freeform 16"/>
                  <p:cNvSpPr>
                    <a:spLocks/>
                  </p:cNvSpPr>
                  <p:nvPr/>
                </p:nvSpPr>
                <p:spPr bwMode="auto">
                  <a:xfrm>
                    <a:off x="288" y="1159"/>
                    <a:ext cx="769" cy="413"/>
                  </a:xfrm>
                  <a:custGeom>
                    <a:avLst/>
                    <a:gdLst/>
                    <a:ahLst/>
                    <a:cxnLst>
                      <a:cxn ang="0">
                        <a:pos x="12" y="412"/>
                      </a:cxn>
                      <a:cxn ang="0">
                        <a:pos x="0" y="318"/>
                      </a:cxn>
                      <a:cxn ang="0">
                        <a:pos x="0" y="244"/>
                      </a:cxn>
                      <a:cxn ang="0">
                        <a:pos x="0" y="147"/>
                      </a:cxn>
                      <a:cxn ang="0">
                        <a:pos x="0" y="73"/>
                      </a:cxn>
                      <a:cxn ang="0">
                        <a:pos x="0" y="0"/>
                      </a:cxn>
                      <a:cxn ang="0">
                        <a:pos x="768" y="10"/>
                      </a:cxn>
                      <a:cxn ang="0">
                        <a:pos x="768" y="412"/>
                      </a:cxn>
                      <a:cxn ang="0">
                        <a:pos x="768" y="412"/>
                      </a:cxn>
                    </a:cxnLst>
                    <a:rect l="0" t="0" r="r" b="b"/>
                    <a:pathLst>
                      <a:path w="769" h="413">
                        <a:moveTo>
                          <a:pt x="12" y="412"/>
                        </a:moveTo>
                        <a:lnTo>
                          <a:pt x="0" y="318"/>
                        </a:lnTo>
                        <a:lnTo>
                          <a:pt x="0" y="244"/>
                        </a:lnTo>
                        <a:lnTo>
                          <a:pt x="0" y="147"/>
                        </a:lnTo>
                        <a:lnTo>
                          <a:pt x="0" y="73"/>
                        </a:lnTo>
                        <a:lnTo>
                          <a:pt x="0" y="0"/>
                        </a:lnTo>
                        <a:lnTo>
                          <a:pt x="768" y="10"/>
                        </a:lnTo>
                        <a:lnTo>
                          <a:pt x="768" y="412"/>
                        </a:lnTo>
                        <a:lnTo>
                          <a:pt x="768" y="412"/>
                        </a:lnTo>
                      </a:path>
                    </a:pathLst>
                  </a:custGeom>
                  <a:solidFill>
                    <a:srgbClr val="FCFEB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37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92" y="1012"/>
                    <a:ext cx="760" cy="259"/>
                  </a:xfrm>
                  <a:prstGeom prst="ellipse">
                    <a:avLst/>
                  </a:prstGeom>
                  <a:solidFill>
                    <a:srgbClr val="FCFEB9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911378" name="Rectangle 18"/>
                <p:cNvSpPr>
                  <a:spLocks noChangeArrowheads="1"/>
                </p:cNvSpPr>
                <p:nvPr/>
              </p:nvSpPr>
              <p:spPr bwMode="auto">
                <a:xfrm>
                  <a:off x="3810000" y="2057400"/>
                  <a:ext cx="850900" cy="2746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dirty="0">
                      <a:solidFill>
                        <a:prstClr val="black"/>
                      </a:solidFill>
                      <a:latin typeface="Times New Roman" pitchFamily="18" charset="0"/>
                    </a:rPr>
                    <a:t>Metadata</a:t>
                  </a:r>
                  <a:endParaRPr lang="en-US" sz="2400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11379" name="Line 19"/>
                <p:cNvSpPr>
                  <a:spLocks noChangeShapeType="1"/>
                </p:cNvSpPr>
                <p:nvPr/>
              </p:nvSpPr>
              <p:spPr bwMode="auto">
                <a:xfrm>
                  <a:off x="4648200" y="213360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lg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3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704976" y="6096001"/>
                  <a:ext cx="181780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>
                      <a:solidFill>
                        <a:prstClr val="black"/>
                      </a:solidFill>
                      <a:latin typeface="Times New Roman" pitchFamily="18" charset="0"/>
                    </a:rPr>
                    <a:t>Data Sources</a:t>
                  </a:r>
                </a:p>
              </p:txBody>
            </p:sp>
            <p:sp>
              <p:nvSpPr>
                <p:cNvPr id="911381" name="Rectangle 21"/>
                <p:cNvSpPr>
                  <a:spLocks noChangeArrowheads="1"/>
                </p:cNvSpPr>
                <p:nvPr/>
              </p:nvSpPr>
              <p:spPr bwMode="auto">
                <a:xfrm>
                  <a:off x="8458201" y="6172200"/>
                  <a:ext cx="201516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2400">
                      <a:solidFill>
                        <a:prstClr val="black"/>
                      </a:solidFill>
                      <a:latin typeface="Times New Roman" pitchFamily="18" charset="0"/>
                    </a:rPr>
                    <a:t>Front-End Tools</a:t>
                  </a:r>
                </a:p>
              </p:txBody>
            </p:sp>
            <p:sp>
              <p:nvSpPr>
                <p:cNvPr id="911382" name="Rectangle 22"/>
                <p:cNvSpPr>
                  <a:spLocks noChangeArrowheads="1"/>
                </p:cNvSpPr>
                <p:nvPr/>
              </p:nvSpPr>
              <p:spPr bwMode="auto">
                <a:xfrm>
                  <a:off x="6994526" y="3336926"/>
                  <a:ext cx="886461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>
                      <a:solidFill>
                        <a:prstClr val="black"/>
                      </a:solidFill>
                      <a:latin typeface="Times New Roman" pitchFamily="18" charset="0"/>
                    </a:rPr>
                    <a:t>Serve</a:t>
                  </a:r>
                </a:p>
              </p:txBody>
            </p:sp>
            <p:sp>
              <p:nvSpPr>
                <p:cNvPr id="911383" name="AutoShape 23"/>
                <p:cNvSpPr>
                  <a:spLocks noChangeArrowheads="1"/>
                </p:cNvSpPr>
                <p:nvPr/>
              </p:nvSpPr>
              <p:spPr bwMode="auto">
                <a:xfrm>
                  <a:off x="7315200" y="2362200"/>
                  <a:ext cx="755650" cy="67945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CFEB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384" name="AutoShape 24"/>
                <p:cNvSpPr>
                  <a:spLocks noChangeArrowheads="1"/>
                </p:cNvSpPr>
                <p:nvPr/>
              </p:nvSpPr>
              <p:spPr bwMode="auto">
                <a:xfrm>
                  <a:off x="7391400" y="4343400"/>
                  <a:ext cx="679450" cy="67945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CFEB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11394" name="Group 34"/>
                <p:cNvGrpSpPr>
                  <a:grpSpLocks/>
                </p:cNvGrpSpPr>
                <p:nvPr/>
              </p:nvGrpSpPr>
              <p:grpSpPr bwMode="auto">
                <a:xfrm>
                  <a:off x="1752601" y="1524000"/>
                  <a:ext cx="1604963" cy="3879850"/>
                  <a:chOff x="148" y="1440"/>
                  <a:chExt cx="1011" cy="2444"/>
                </a:xfrm>
              </p:grpSpPr>
              <p:sp>
                <p:nvSpPr>
                  <p:cNvPr id="91139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472" cy="172"/>
                  </a:xfrm>
                  <a:prstGeom prst="ellipse">
                    <a:avLst/>
                  </a:prstGeom>
                  <a:solidFill>
                    <a:srgbClr val="FCFEB9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39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48" y="1440"/>
                    <a:ext cx="1000" cy="244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39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2256"/>
                    <a:ext cx="472" cy="172"/>
                  </a:xfrm>
                  <a:prstGeom prst="ellipse">
                    <a:avLst/>
                  </a:prstGeom>
                  <a:solidFill>
                    <a:srgbClr val="FCFEB9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39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2448"/>
                    <a:ext cx="919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2000" dirty="0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Operational </a:t>
                    </a:r>
                  </a:p>
                  <a:p>
                    <a:pPr eaLnBrk="0" hangingPunct="0"/>
                    <a:r>
                      <a:rPr lang="en-US" sz="2000" dirty="0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DBs</a:t>
                    </a:r>
                  </a:p>
                </p:txBody>
              </p:sp>
              <p:sp>
                <p:nvSpPr>
                  <p:cNvPr id="9113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776"/>
                    <a:ext cx="692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2000" dirty="0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Other</a:t>
                    </a:r>
                  </a:p>
                  <a:p>
                    <a:pPr eaLnBrk="0" hangingPunct="0"/>
                    <a:r>
                      <a:rPr lang="en-US" sz="2000" dirty="0">
                        <a:solidFill>
                          <a:prstClr val="black"/>
                        </a:solidFill>
                        <a:latin typeface="Times New Roman" pitchFamily="18" charset="0"/>
                      </a:rPr>
                      <a:t>sources</a:t>
                    </a:r>
                  </a:p>
                </p:txBody>
              </p:sp>
              <p:sp>
                <p:nvSpPr>
                  <p:cNvPr id="911400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365" y="3311"/>
                    <a:ext cx="116" cy="462"/>
                  </a:xfrm>
                  <a:prstGeom prst="flowChartMagneticDisk">
                    <a:avLst/>
                  </a:prstGeom>
                  <a:solidFill>
                    <a:srgbClr val="9A87F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401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461" y="3042"/>
                    <a:ext cx="116" cy="462"/>
                  </a:xfrm>
                  <a:prstGeom prst="flowChartMagneticDisk">
                    <a:avLst/>
                  </a:prstGeom>
                  <a:solidFill>
                    <a:srgbClr val="9A87F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1402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764"/>
                    <a:ext cx="116" cy="462"/>
                  </a:xfrm>
                  <a:prstGeom prst="flowChartMagneticDisk">
                    <a:avLst/>
                  </a:prstGeom>
                  <a:solidFill>
                    <a:srgbClr val="9A87F9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911404" name="Line 44"/>
                <p:cNvSpPr>
                  <a:spLocks noChangeShapeType="1"/>
                </p:cNvSpPr>
                <p:nvPr/>
              </p:nvSpPr>
              <p:spPr bwMode="auto">
                <a:xfrm>
                  <a:off x="6934200" y="1600200"/>
                  <a:ext cx="0" cy="411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405" name="Line 45"/>
                <p:cNvSpPr>
                  <a:spLocks noChangeShapeType="1"/>
                </p:cNvSpPr>
                <p:nvPr/>
              </p:nvSpPr>
              <p:spPr bwMode="auto">
                <a:xfrm>
                  <a:off x="8153400" y="1600200"/>
                  <a:ext cx="0" cy="411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40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62451" y="6172200"/>
                  <a:ext cx="159659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2400">
                      <a:solidFill>
                        <a:prstClr val="black"/>
                      </a:solidFill>
                      <a:latin typeface="Times New Roman" pitchFamily="18" charset="0"/>
                    </a:rPr>
                    <a:t>Data Storage</a:t>
                  </a:r>
                </a:p>
              </p:txBody>
            </p:sp>
            <p:sp>
              <p:nvSpPr>
                <p:cNvPr id="911408" name="AutoShape 48"/>
                <p:cNvSpPr>
                  <a:spLocks/>
                </p:cNvSpPr>
                <p:nvPr/>
              </p:nvSpPr>
              <p:spPr bwMode="auto">
                <a:xfrm rot="5400000">
                  <a:off x="5029200" y="4419600"/>
                  <a:ext cx="152400" cy="3200400"/>
                </a:xfrm>
                <a:prstGeom prst="rightBrace">
                  <a:avLst>
                    <a:gd name="adj1" fmla="val 175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409" name="AutoShape 49"/>
                <p:cNvSpPr>
                  <a:spLocks/>
                </p:cNvSpPr>
                <p:nvPr/>
              </p:nvSpPr>
              <p:spPr bwMode="auto">
                <a:xfrm rot="5400000">
                  <a:off x="7505700" y="5448300"/>
                  <a:ext cx="152400" cy="1143000"/>
                </a:xfrm>
                <a:prstGeom prst="rightBrace">
                  <a:avLst>
                    <a:gd name="adj1" fmla="val 625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1410" name="AutoShape 50"/>
                <p:cNvSpPr>
                  <a:spLocks/>
                </p:cNvSpPr>
                <p:nvPr/>
              </p:nvSpPr>
              <p:spPr bwMode="auto">
                <a:xfrm rot="5400000">
                  <a:off x="9258300" y="4991100"/>
                  <a:ext cx="152400" cy="2057400"/>
                </a:xfrm>
                <a:prstGeom prst="rightBrace">
                  <a:avLst>
                    <a:gd name="adj1" fmla="val 1125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Rectangle 5"/>
                <p:cNvSpPr>
                  <a:spLocks noChangeArrowheads="1"/>
                </p:cNvSpPr>
                <p:nvPr/>
              </p:nvSpPr>
              <p:spPr bwMode="auto">
                <a:xfrm>
                  <a:off x="4866188" y="3452813"/>
                  <a:ext cx="1544718" cy="8316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sz="24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Data</a:t>
                  </a:r>
                </a:p>
                <a:p>
                  <a:pPr algn="ctr" eaLnBrk="0" hangingPunct="0"/>
                  <a:r>
                    <a:rPr lang="en-US" sz="24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Warehouse</a:t>
                  </a:r>
                </a:p>
              </p:txBody>
            </p:sp>
            <p:sp>
              <p:nvSpPr>
                <p:cNvPr id="168" name="Oval 6"/>
                <p:cNvSpPr>
                  <a:spLocks noChangeArrowheads="1"/>
                </p:cNvSpPr>
                <p:nvPr/>
              </p:nvSpPr>
              <p:spPr bwMode="auto">
                <a:xfrm>
                  <a:off x="8290466" y="2081212"/>
                  <a:ext cx="1968500" cy="35687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Rectangle 22"/>
                <p:cNvSpPr>
                  <a:spLocks noChangeArrowheads="1"/>
                </p:cNvSpPr>
                <p:nvPr/>
              </p:nvSpPr>
              <p:spPr bwMode="auto">
                <a:xfrm>
                  <a:off x="6979192" y="3360738"/>
                  <a:ext cx="886461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>
                      <a:solidFill>
                        <a:prstClr val="black"/>
                      </a:solidFill>
                      <a:latin typeface="Times New Roman" pitchFamily="18" charset="0"/>
                    </a:rPr>
                    <a:t>Serve</a:t>
                  </a:r>
                </a:p>
              </p:txBody>
            </p:sp>
            <p:sp>
              <p:nvSpPr>
                <p:cNvPr id="171" name="AutoShape 24"/>
                <p:cNvSpPr>
                  <a:spLocks noChangeArrowheads="1"/>
                </p:cNvSpPr>
                <p:nvPr/>
              </p:nvSpPr>
              <p:spPr bwMode="auto">
                <a:xfrm>
                  <a:off x="7376066" y="4367212"/>
                  <a:ext cx="679450" cy="67945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CFEB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Line 44"/>
                <p:cNvSpPr>
                  <a:spLocks noChangeShapeType="1"/>
                </p:cNvSpPr>
                <p:nvPr/>
              </p:nvSpPr>
              <p:spPr bwMode="auto">
                <a:xfrm>
                  <a:off x="6918866" y="1624012"/>
                  <a:ext cx="0" cy="411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Line 45"/>
                <p:cNvSpPr>
                  <a:spLocks noChangeShapeType="1"/>
                </p:cNvSpPr>
                <p:nvPr/>
              </p:nvSpPr>
              <p:spPr bwMode="auto">
                <a:xfrm>
                  <a:off x="8138066" y="1624012"/>
                  <a:ext cx="0" cy="411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AutoShape 48"/>
                <p:cNvSpPr>
                  <a:spLocks/>
                </p:cNvSpPr>
                <p:nvPr/>
              </p:nvSpPr>
              <p:spPr bwMode="auto">
                <a:xfrm rot="5400000">
                  <a:off x="5013866" y="4443412"/>
                  <a:ext cx="152400" cy="3200400"/>
                </a:xfrm>
                <a:prstGeom prst="rightBrace">
                  <a:avLst>
                    <a:gd name="adj1" fmla="val 175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AutoShape 49"/>
                <p:cNvSpPr>
                  <a:spLocks/>
                </p:cNvSpPr>
                <p:nvPr/>
              </p:nvSpPr>
              <p:spPr bwMode="auto">
                <a:xfrm rot="5400000">
                  <a:off x="7490366" y="5472112"/>
                  <a:ext cx="152400" cy="1143000"/>
                </a:xfrm>
                <a:prstGeom prst="rightBrace">
                  <a:avLst>
                    <a:gd name="adj1" fmla="val 625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AutoShape 50"/>
                <p:cNvSpPr>
                  <a:spLocks/>
                </p:cNvSpPr>
                <p:nvPr/>
              </p:nvSpPr>
              <p:spPr bwMode="auto">
                <a:xfrm rot="5400000">
                  <a:off x="9242966" y="5014912"/>
                  <a:ext cx="152400" cy="2057400"/>
                </a:xfrm>
                <a:prstGeom prst="rightBrace">
                  <a:avLst>
                    <a:gd name="adj1" fmla="val 1125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2" name="Line 30"/>
              <p:cNvSpPr>
                <a:spLocks noChangeShapeType="1"/>
              </p:cNvSpPr>
              <p:nvPr/>
            </p:nvSpPr>
            <p:spPr bwMode="auto">
              <a:xfrm flipV="1">
                <a:off x="6842666" y="4900612"/>
                <a:ext cx="45720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AutoShape 31"/>
              <p:cNvSpPr>
                <a:spLocks noChangeArrowheads="1"/>
              </p:cNvSpPr>
              <p:nvPr/>
            </p:nvSpPr>
            <p:spPr bwMode="auto">
              <a:xfrm>
                <a:off x="4556667" y="4914782"/>
                <a:ext cx="671513" cy="733663"/>
              </a:xfrm>
              <a:prstGeom prst="flowChartMagneticDisk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AutoShape 32"/>
              <p:cNvSpPr>
                <a:spLocks noChangeArrowheads="1"/>
              </p:cNvSpPr>
              <p:nvPr/>
            </p:nvSpPr>
            <p:spPr bwMode="auto">
              <a:xfrm>
                <a:off x="5318667" y="4914782"/>
                <a:ext cx="671513" cy="733663"/>
              </a:xfrm>
              <a:prstGeom prst="flowChartMagneticDisk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AutoShape 33"/>
              <p:cNvSpPr>
                <a:spLocks noChangeArrowheads="1"/>
              </p:cNvSpPr>
              <p:nvPr/>
            </p:nvSpPr>
            <p:spPr bwMode="auto">
              <a:xfrm>
                <a:off x="6080667" y="4914782"/>
                <a:ext cx="671513" cy="733663"/>
              </a:xfrm>
              <a:prstGeom prst="flowChartMagneticDisk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AutoShape 47"/>
              <p:cNvSpPr>
                <a:spLocks/>
              </p:cNvSpPr>
              <p:nvPr/>
            </p:nvSpPr>
            <p:spPr bwMode="auto">
              <a:xfrm rot="5400000">
                <a:off x="2461166" y="5243512"/>
                <a:ext cx="152400" cy="1600200"/>
              </a:xfrm>
              <a:prstGeom prst="rightBrace">
                <a:avLst>
                  <a:gd name="adj1" fmla="val 875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1411" name="Rectangle 51"/>
            <p:cNvSpPr>
              <a:spLocks noChangeArrowheads="1"/>
            </p:cNvSpPr>
            <p:nvPr/>
          </p:nvSpPr>
          <p:spPr bwMode="auto">
            <a:xfrm>
              <a:off x="6858000" y="19050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OLAP Server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911412" name="Line 52"/>
          <p:cNvSpPr>
            <a:spLocks noChangeShapeType="1"/>
          </p:cNvSpPr>
          <p:nvPr/>
        </p:nvSpPr>
        <p:spPr bwMode="auto">
          <a:xfrm>
            <a:off x="45720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Title 1"/>
          <p:cNvSpPr txBox="1">
            <a:spLocks/>
          </p:cNvSpPr>
          <p:nvPr/>
        </p:nvSpPr>
        <p:spPr>
          <a:xfrm>
            <a:off x="997910" y="323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>Data Warehouse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771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/>
              <a:t>Constructed by integrating multiple, heterogeneous data sources</a:t>
            </a:r>
          </a:p>
          <a:p>
            <a:pPr lvl="1" eaLnBrk="1" hangingPunct="1"/>
            <a:r>
              <a:rPr lang="en-US" sz="2400"/>
              <a:t>relational databases, flat files, on-line transaction records</a:t>
            </a:r>
          </a:p>
          <a:p>
            <a:pPr eaLnBrk="1" hangingPunct="1"/>
            <a:r>
              <a:rPr lang="en-US" sz="2400"/>
              <a:t>Data cleaning and data integration techniques are applied.</a:t>
            </a:r>
          </a:p>
          <a:p>
            <a:pPr lvl="1" eaLnBrk="1" hangingPunct="1"/>
            <a:r>
              <a:rPr lang="en-US" sz="2400"/>
              <a:t>Ensure consistency in naming conventions, encoding structures, attribute measures, etc. among different data sources</a:t>
            </a:r>
          </a:p>
          <a:p>
            <a:pPr lvl="2" eaLnBrk="1" hangingPunct="1"/>
            <a:r>
              <a:rPr lang="en-US" sz="2000"/>
              <a:t>E.g., Hotel price: currency, tax, breakfast covered, etc.</a:t>
            </a:r>
          </a:p>
          <a:p>
            <a:pPr lvl="1" eaLnBrk="1" hangingPunct="1"/>
            <a:r>
              <a:rPr lang="en-US" sz="2400"/>
              <a:t>When data is moved to the warehouse, it is converted.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0B50C-5D3F-4633-8E8D-B99486DDD0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47700"/>
            <a:ext cx="83820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Data Warehouse—Integrated</a:t>
            </a:r>
          </a:p>
        </p:txBody>
      </p:sp>
    </p:spTree>
    <p:extLst>
      <p:ext uri="{BB962C8B-B14F-4D97-AF65-F5344CB8AC3E}">
        <p14:creationId xmlns:p14="http://schemas.microsoft.com/office/powerpoint/2010/main" val="512054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7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305800" cy="4953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The time horizon for the data warehouse is significantly longer than that of operational systems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Operational database: current value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Data warehouse data: provide information from a historical perspective (e.g., past 5-10 years)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Every key structure in the data warehouse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Contains an element of time, explicitly or implicitly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But the key of operational data may or may not contain “time element”</a:t>
            </a:r>
          </a:p>
          <a:p>
            <a:pPr lvl="1" eaLnBrk="1" hangingPunct="1">
              <a:lnSpc>
                <a:spcPct val="110000"/>
              </a:lnSpc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E3072-8C27-4260-9DE8-BB0239B636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997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47700"/>
            <a:ext cx="83820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Data Warehouse—Time Variant</a:t>
            </a:r>
          </a:p>
        </p:txBody>
      </p:sp>
    </p:spTree>
    <p:extLst>
      <p:ext uri="{BB962C8B-B14F-4D97-AF65-F5344CB8AC3E}">
        <p14:creationId xmlns:p14="http://schemas.microsoft.com/office/powerpoint/2010/main" val="41152664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7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229600" cy="4876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400"/>
              <a:t>A physically separate store of data transformed from the operational environment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/>
              <a:t>Operational update of data does not occur in the data warehouse environment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/>
              <a:t>Does not require transaction processing, recovery, and concurrency control mechanisms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/>
              <a:t>Requires only two operations in data accessing: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i="1" smtClean="0"/>
              <a:t>initial loading of data</a:t>
            </a:r>
            <a:r>
              <a:rPr lang="en-US" smtClean="0"/>
              <a:t> and </a:t>
            </a:r>
            <a:r>
              <a:rPr lang="en-US" i="1" smtClean="0"/>
              <a:t>access of data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1F5F9C-6965-4492-8980-5EB28E68B8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9872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03263"/>
            <a:ext cx="83820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Warehouse—Nonvolatile</a:t>
            </a:r>
          </a:p>
        </p:txBody>
      </p:sp>
    </p:spTree>
    <p:extLst>
      <p:ext uri="{BB962C8B-B14F-4D97-AF65-F5344CB8AC3E}">
        <p14:creationId xmlns:p14="http://schemas.microsoft.com/office/powerpoint/2010/main" val="25305419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>DBMS vs. Data Warehouse</a:t>
            </a:r>
            <a:r>
              <a:rPr lang="en-US" sz="4000" dirty="0">
                <a:solidFill>
                  <a:srgbClr val="C00000"/>
                </a:solidFill>
                <a:latin typeface="Calibri heading"/>
              </a:rPr>
              <a:t/>
            </a:r>
            <a:br>
              <a:rPr lang="en-US" sz="4000" dirty="0">
                <a:solidFill>
                  <a:srgbClr val="C00000"/>
                </a:solidFill>
                <a:latin typeface="Calibri heading"/>
              </a:rPr>
            </a:br>
            <a:endParaRPr lang="en-US" sz="4000" dirty="0">
              <a:solidFill>
                <a:srgbClr val="C00000"/>
              </a:solidFill>
              <a:latin typeface="Calibri head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DBMS: (OLTP : Online Transaction Processing)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Query driven i.e.  </a:t>
            </a:r>
          </a:p>
          <a:p>
            <a:pPr lvl="1"/>
            <a:r>
              <a:rPr lang="en-US" sz="2000" dirty="0" smtClean="0"/>
              <a:t>Build </a:t>
            </a:r>
            <a:r>
              <a:rPr lang="en-US" sz="2000" dirty="0" smtClean="0">
                <a:solidFill>
                  <a:schemeClr val="hlink"/>
                </a:solidFill>
              </a:rPr>
              <a:t>wrappers/mediators</a:t>
            </a:r>
            <a:r>
              <a:rPr lang="en-US" sz="2000" dirty="0" smtClean="0"/>
              <a:t> on top of heterogeneous databases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When a query is posed to a client site, a meta-dictionary is used to translate the query into queries appropriate for individual heterogeneous sites involved, and the results are integrated into a global answer set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OLTP i.e. </a:t>
            </a:r>
          </a:p>
          <a:p>
            <a:pPr lvl="1" algn="just"/>
            <a:r>
              <a:rPr lang="en-US" sz="2000" dirty="0" smtClean="0"/>
              <a:t>Focuses on day to day operation of an organization such as purchasing</a:t>
            </a:r>
            <a:r>
              <a:rPr lang="en-US" sz="2000" dirty="0"/>
              <a:t>, inventory, manufacturing, banking, </a:t>
            </a:r>
            <a:r>
              <a:rPr lang="en-US" sz="2000" dirty="0" smtClean="0"/>
              <a:t>payroll, registration</a:t>
            </a:r>
            <a:r>
              <a:rPr lang="en-US" sz="2000" dirty="0"/>
              <a:t>, and </a:t>
            </a:r>
            <a:r>
              <a:rPr lang="en-US" sz="2000" dirty="0" smtClean="0"/>
              <a:t>accounting.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Data Warehouse: (OLAP: Online Analytical Processing)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Update driven i.e.  </a:t>
            </a:r>
          </a:p>
          <a:p>
            <a:pPr lvl="1"/>
            <a:r>
              <a:rPr lang="en-US" sz="2000" dirty="0" smtClean="0"/>
              <a:t>Information from heterogeneous sources is integrated in advance and stored in warehouses for direct query and analysis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Such systems can organize and present data in various formats in order to accommodate the diverse needs of the different users. 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OLAP i.e. </a:t>
            </a:r>
          </a:p>
          <a:p>
            <a:pPr lvl="1" algn="just"/>
            <a:r>
              <a:rPr lang="en-US" sz="2000" dirty="0" smtClean="0"/>
              <a:t>serve </a:t>
            </a:r>
            <a:r>
              <a:rPr lang="en-US" sz="2000" dirty="0"/>
              <a:t>users or knowledge workers in the role of data analysis and decision making. </a:t>
            </a: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>DBMS vs. Data </a:t>
            </a:r>
            <a:r>
              <a:rPr lang="en-US" sz="4000" b="1" dirty="0" smtClean="0">
                <a:solidFill>
                  <a:srgbClr val="C00000"/>
                </a:solidFill>
                <a:latin typeface="Calibri heading"/>
              </a:rPr>
              <a:t>Warehouse…</a:t>
            </a:r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/>
            </a:r>
            <a:br>
              <a:rPr lang="en-US" sz="4000" b="1" dirty="0">
                <a:solidFill>
                  <a:srgbClr val="C00000"/>
                </a:solidFill>
                <a:latin typeface="Calibri heading"/>
              </a:rPr>
            </a:br>
            <a:endParaRPr lang="en-US" sz="4000" b="1" dirty="0">
              <a:solidFill>
                <a:srgbClr val="C00000"/>
              </a:solidFill>
              <a:latin typeface="Calibri heading"/>
            </a:endParaRPr>
          </a:p>
        </p:txBody>
      </p:sp>
    </p:spTree>
    <p:extLst>
      <p:ext uri="{BB962C8B-B14F-4D97-AF65-F5344CB8AC3E}">
        <p14:creationId xmlns:p14="http://schemas.microsoft.com/office/powerpoint/2010/main" val="370624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 heading"/>
              </a:rPr>
              <a:t>DBMS vs. Data Warehouse…</a:t>
            </a:r>
            <a:r>
              <a:rPr lang="en-US" sz="4000" dirty="0">
                <a:solidFill>
                  <a:srgbClr val="C00000"/>
                </a:solidFill>
                <a:latin typeface="Calibri heading"/>
              </a:rPr>
              <a:t/>
            </a:r>
            <a:br>
              <a:rPr lang="en-US" sz="4000" dirty="0">
                <a:solidFill>
                  <a:srgbClr val="C00000"/>
                </a:solidFill>
                <a:latin typeface="Calibri heading"/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10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97648"/>
              </p:ext>
            </p:extLst>
          </p:nvPr>
        </p:nvGraphicFramePr>
        <p:xfrm>
          <a:off x="1536446" y="1041333"/>
          <a:ext cx="8697051" cy="581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4" imgW="11171110" imgH="7189758" progId="Word.Document.8">
                  <p:embed/>
                </p:oleObj>
              </mc:Choice>
              <mc:Fallback>
                <p:oleObj name="Document" r:id="rId4" imgW="11171110" imgH="718975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446" y="1041333"/>
                        <a:ext cx="8697051" cy="5816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48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2427</Words>
  <Application>Microsoft Office PowerPoint</Application>
  <PresentationFormat>Widescreen</PresentationFormat>
  <Paragraphs>393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SimSun</vt:lpstr>
      <vt:lpstr>Arial</vt:lpstr>
      <vt:lpstr>Book Antiqua</vt:lpstr>
      <vt:lpstr>Calibri</vt:lpstr>
      <vt:lpstr>Calibri Heading</vt:lpstr>
      <vt:lpstr>Calibri Heading</vt:lpstr>
      <vt:lpstr>Calibri Light</vt:lpstr>
      <vt:lpstr>Mangal</vt:lpstr>
      <vt:lpstr>Symbol</vt:lpstr>
      <vt:lpstr>Times New Roman</vt:lpstr>
      <vt:lpstr>Wingdings</vt:lpstr>
      <vt:lpstr>Office Theme</vt:lpstr>
      <vt:lpstr>1_Office Theme</vt:lpstr>
      <vt:lpstr>Custom Design</vt:lpstr>
      <vt:lpstr>Document</vt:lpstr>
      <vt:lpstr>PowerPoint Presentation</vt:lpstr>
      <vt:lpstr>What is Data Warehouse?</vt:lpstr>
      <vt:lpstr>Data Warehouse—Subject-Oriented</vt:lpstr>
      <vt:lpstr>Data Warehouse—Integrated</vt:lpstr>
      <vt:lpstr>Data Warehouse—Time Variant</vt:lpstr>
      <vt:lpstr>Data Warehouse—Nonvolatile</vt:lpstr>
      <vt:lpstr>DBMS vs. Data Warehouse </vt:lpstr>
      <vt:lpstr>DBMS vs. Data Warehouse… </vt:lpstr>
      <vt:lpstr>DBMS vs. Data Warehouse…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Concept Hierarchy: Dimension (location)</vt:lpstr>
      <vt:lpstr>Online Analytical Processing (OLAP) </vt:lpstr>
      <vt:lpstr>OLAP Operations </vt:lpstr>
      <vt:lpstr>OLAP Operations </vt:lpstr>
      <vt:lpstr>OLAP Operations </vt:lpstr>
      <vt:lpstr>OLAP Operations </vt:lpstr>
      <vt:lpstr>OLAP Operations </vt:lpstr>
      <vt:lpstr>OLAP Operations </vt:lpstr>
      <vt:lpstr>OLAP Operations </vt:lpstr>
      <vt:lpstr>OLAP Operations </vt:lpstr>
      <vt:lpstr>PowerPoint Presentation</vt:lpstr>
      <vt:lpstr>PowerPoint Presentation</vt:lpstr>
      <vt:lpstr>Figure: Example of Star Schema</vt:lpstr>
      <vt:lpstr>Figure: Example of Snowflake Schema</vt:lpstr>
      <vt:lpstr>Figure: Example of Fact Constellation</vt:lpstr>
      <vt:lpstr>Cube Definition Syntax in DMQL</vt:lpstr>
      <vt:lpstr>Defining Star Schema in DMQL</vt:lpstr>
      <vt:lpstr>Defining Snowflake Schema in DMQL</vt:lpstr>
      <vt:lpstr>Defining Fact Constellation in DMQL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Sarbin</dc:creator>
  <cp:lastModifiedBy>Sarbin</cp:lastModifiedBy>
  <cp:revision>37</cp:revision>
  <dcterms:created xsi:type="dcterms:W3CDTF">2021-05-26T13:01:50Z</dcterms:created>
  <dcterms:modified xsi:type="dcterms:W3CDTF">2022-01-04T10:36:44Z</dcterms:modified>
</cp:coreProperties>
</file>