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520" r:id="rId4"/>
    <p:sldId id="522" r:id="rId5"/>
    <p:sldId id="551" r:id="rId6"/>
    <p:sldId id="552" r:id="rId7"/>
    <p:sldId id="553" r:id="rId8"/>
    <p:sldId id="555" r:id="rId9"/>
    <p:sldId id="576" r:id="rId10"/>
    <p:sldId id="581" r:id="rId11"/>
    <p:sldId id="660" r:id="rId12"/>
    <p:sldId id="661" r:id="rId13"/>
    <p:sldId id="685" r:id="rId14"/>
    <p:sldId id="665" r:id="rId15"/>
    <p:sldId id="717" r:id="rId16"/>
    <p:sldId id="666" r:id="rId17"/>
    <p:sldId id="718" r:id="rId18"/>
    <p:sldId id="71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4" autoAdjust="0"/>
    <p:restoredTop sz="94660"/>
  </p:normalViewPr>
  <p:slideViewPr>
    <p:cSldViewPr snapToGrid="0">
      <p:cViewPr varScale="1">
        <p:scale>
          <a:sx n="98" d="100"/>
          <a:sy n="98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255D-6396-46A1-8D86-424A41978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351B2-A7D6-4307-B79E-F9E011996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65A2F-5376-44C1-B704-958BF280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649A-57DE-47D9-9E01-0E2B040DB77B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7B020-74C2-442F-88E8-D122A8FD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359ED-1FDC-4C1E-AF46-43B9C8C3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9E90-379A-4C41-AB14-931DF53C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9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9880-84AC-4121-A8E9-A11FD435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40731-31B6-4DF9-925E-FC737A746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1EF7E-DEF8-472A-89B9-761CEE79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649A-57DE-47D9-9E01-0E2B040DB77B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BBBE2-2F1D-472D-95E6-EF16B975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AFAA2-4817-48B4-AAB3-0BE0AA08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9E90-379A-4C41-AB14-931DF53C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9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8A8C0-300F-4310-AD16-3C7CC5406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B4040-858B-4F02-B69B-B6AD851FE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73C0A-643D-4C1B-A8AC-14E39855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649A-57DE-47D9-9E01-0E2B040DB77B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078D4-6F61-4057-AB76-3CBAB95C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5554B-1812-458F-B0D6-2F935F08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9E90-379A-4C41-AB14-931DF53C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D53A-C2AE-4D75-BAF3-B63CDCF5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C722-873E-4759-B273-3DD701CBE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B0DD2-46ED-4516-A7E4-6E0A6854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649A-57DE-47D9-9E01-0E2B040DB77B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D79C3-4E5E-4473-9076-0FE20FD5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7AE85-0554-44FB-9E5C-291E80AF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9E90-379A-4C41-AB14-931DF53C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3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9412-B0EC-42B9-8D58-18CA746E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315AA-A517-43D4-8BF0-5C85B2838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86D18-C194-411B-81D0-031BF0C2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649A-57DE-47D9-9E01-0E2B040DB77B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28646-4C83-4F4D-B887-30FA4680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A084C-BC2B-46C0-9F88-D95AC478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9E90-379A-4C41-AB14-931DF53C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6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3D3B-D5B6-4FC6-84F0-786AA3C7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37887-9268-4D21-B46B-B8751FDBF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AC1B3-9E9C-4944-9AA6-744C03065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C14B7-D6E9-4BAA-9481-764FDC39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649A-57DE-47D9-9E01-0E2B040DB77B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482B9-08F4-478E-83F8-FEAACD1D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758DB-8F06-49BC-95C7-50182857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9E90-379A-4C41-AB14-931DF53C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2B2C-9A8E-4B93-AA69-A3CD4F21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651DF-9AB9-4D27-90D9-1D0AD9994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FC382-AB7B-4C95-AC46-25C9D8C54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18ADD-0F61-4C29-8B70-B94E01375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3428C-D1AB-4000-8E19-6CDCA1EC5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2B1FE-5719-4E93-A8F6-F99B2A37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649A-57DE-47D9-9E01-0E2B040DB77B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56670-F733-46F3-B64B-DBA671E5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BB45D-1E8D-49AA-AF0F-595B7CE9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9E90-379A-4C41-AB14-931DF53C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4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92FA2-550A-442F-A508-6023A789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BD2DA-F819-4B47-82F4-75B1C99A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649A-57DE-47D9-9E01-0E2B040DB77B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20604-8949-47F8-8008-3E5E56E7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573AF-9287-411D-818F-DCB08849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9E90-379A-4C41-AB14-931DF53C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2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1E778-4A75-4103-A02B-75110F1F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649A-57DE-47D9-9E01-0E2B040DB77B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9BFD1-6AC0-462A-835D-CF6EC6F2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F6441-B3AD-47A1-9DDF-58AEB60C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9E90-379A-4C41-AB14-931DF53C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FD49-71C4-40F0-8D49-B3401646B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C046-7E63-4D92-B078-FCA746B39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F8609-DAED-4C0C-BD96-7016D9C5F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BDC35-8DAD-4408-95E8-EC9454CB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649A-57DE-47D9-9E01-0E2B040DB77B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6FF8A-D20D-4F8D-AF96-4C40987B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E9497-26D6-423D-AA51-FF73DCDC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9E90-379A-4C41-AB14-931DF53C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4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8F87-A670-41C6-810E-A44FFB1C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54DE8-A0FD-4C02-B94B-6A28D6ADE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FBB94-3A38-449E-86F2-481B61547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48AE7-1BD7-42BD-BB55-A09DFA25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649A-57DE-47D9-9E01-0E2B040DB77B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21055-9865-4730-8740-107A615E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74FF-D97B-4188-BEC4-D005EA13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9E90-379A-4C41-AB14-931DF53C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0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B718C-C675-4474-AF8F-D0C22384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CEFBF-D816-46B7-812E-2058FC1BC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A238B-A1AF-4EF7-AABB-205C01162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5649A-57DE-47D9-9E01-0E2B040DB77B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988BC-349F-4600-8907-10EF1A7F4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F37A7-3896-4F7F-9B0D-7C1DBAA4D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B9E90-379A-4C41-AB14-931DF53C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4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E1C1C-DC8B-4D73-8834-9B5EA420C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Introduction to ETL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85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1026">
            <a:extLst>
              <a:ext uri="{FF2B5EF4-FFF2-40B4-BE49-F238E27FC236}">
                <a16:creationId xmlns:a16="http://schemas.microsoft.com/office/drawing/2014/main" id="{CAA7BFD6-EC1E-440E-82D7-51630E6EB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the Star Schema</a:t>
            </a:r>
          </a:p>
        </p:txBody>
      </p:sp>
      <p:pic>
        <p:nvPicPr>
          <p:cNvPr id="346115" name="Picture 1027" descr="D:\northwind.tif">
            <a:extLst>
              <a:ext uri="{FF2B5EF4-FFF2-40B4-BE49-F238E27FC236}">
                <a16:creationId xmlns:a16="http://schemas.microsoft.com/office/drawing/2014/main" id="{76223392-9C7E-4640-AFFA-ACFE8FC9E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1524000"/>
            <a:ext cx="3446463" cy="2573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6116" name="Picture 1028" descr="D:\sales_start.tif">
            <a:extLst>
              <a:ext uri="{FF2B5EF4-FFF2-40B4-BE49-F238E27FC236}">
                <a16:creationId xmlns:a16="http://schemas.microsoft.com/office/drawing/2014/main" id="{8DEB0FF6-7CF8-4CA0-AFC5-00D563AB4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524001"/>
            <a:ext cx="3602038" cy="2600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6117" name="AutoShape 1029">
            <a:extLst>
              <a:ext uri="{FF2B5EF4-FFF2-40B4-BE49-F238E27FC236}">
                <a16:creationId xmlns:a16="http://schemas.microsoft.com/office/drawing/2014/main" id="{48025EA6-2761-4C79-8108-E8A554DC9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276600"/>
            <a:ext cx="10668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8" name="Rectangle 1030">
            <a:extLst>
              <a:ext uri="{FF2B5EF4-FFF2-40B4-BE49-F238E27FC236}">
                <a16:creationId xmlns:a16="http://schemas.microsoft.com/office/drawing/2014/main" id="{C6F69593-6079-4AE3-8EEE-6B685A86A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4648200"/>
            <a:ext cx="7239000" cy="167640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85000"/>
              </a:lnSpc>
            </a:pPr>
            <a:r>
              <a:rPr lang="en-US" altLang="en-US">
                <a:cs typeface="Times New Roman" panose="02020603050405020304" pitchFamily="18" charset="0"/>
              </a:rPr>
              <a:t>Extracting Data From Multiple Sources</a:t>
            </a:r>
          </a:p>
          <a:p>
            <a:pPr>
              <a:lnSpc>
                <a:spcPct val="85000"/>
              </a:lnSpc>
            </a:pPr>
            <a:r>
              <a:rPr lang="en-US" altLang="en-US">
                <a:cs typeface="Times New Roman" panose="02020603050405020304" pitchFamily="18" charset="0"/>
              </a:rPr>
              <a:t>Integrating, Transforming, and Restructuring Data</a:t>
            </a:r>
          </a:p>
          <a:p>
            <a:pPr>
              <a:lnSpc>
                <a:spcPct val="85000"/>
              </a:lnSpc>
            </a:pPr>
            <a:r>
              <a:rPr lang="en-US" altLang="en-US">
                <a:cs typeface="Times New Roman" panose="02020603050405020304" pitchFamily="18" charset="0"/>
              </a:rPr>
              <a:t>Loading Data Into Dimension Tables and Fact Tables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>
            <a:extLst>
              <a:ext uri="{FF2B5EF4-FFF2-40B4-BE49-F238E27FC236}">
                <a16:creationId xmlns:a16="http://schemas.microsoft.com/office/drawing/2014/main" id="{54F8C2CB-4C0D-4B1A-9987-5720DAAAA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Making Data Consistent</a:t>
            </a:r>
          </a:p>
        </p:txBody>
      </p:sp>
      <p:sp>
        <p:nvSpPr>
          <p:cNvPr id="427011" name="Rectangle 3">
            <a:extLst>
              <a:ext uri="{FF2B5EF4-FFF2-40B4-BE49-F238E27FC236}">
                <a16:creationId xmlns:a16="http://schemas.microsoft.com/office/drawing/2014/main" id="{79384AC8-2FB4-423A-8A4F-165A0A308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4600" y="1828800"/>
            <a:ext cx="7194550" cy="3962400"/>
          </a:xfrm>
        </p:spPr>
        <p:txBody>
          <a:bodyPr/>
          <a:lstStyle/>
          <a:p>
            <a:r>
              <a:rPr lang="en-US" altLang="en-US"/>
              <a:t>Integrating Data from Multiple Sources</a:t>
            </a:r>
          </a:p>
          <a:p>
            <a:r>
              <a:rPr lang="en-US" altLang="en-US"/>
              <a:t>Transforming Data into a Standardized Format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grpSp>
        <p:nvGrpSpPr>
          <p:cNvPr id="427012" name="Group 4">
            <a:extLst>
              <a:ext uri="{FF2B5EF4-FFF2-40B4-BE49-F238E27FC236}">
                <a16:creationId xmlns:a16="http://schemas.microsoft.com/office/drawing/2014/main" id="{2D7AF870-0136-4D4C-8A20-AB93132CBB11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200400"/>
            <a:ext cx="3048000" cy="1219200"/>
            <a:chOff x="3120" y="2016"/>
            <a:chExt cx="1849" cy="768"/>
          </a:xfrm>
        </p:grpSpPr>
        <p:grpSp>
          <p:nvGrpSpPr>
            <p:cNvPr id="427013" name="Group 5">
              <a:extLst>
                <a:ext uri="{FF2B5EF4-FFF2-40B4-BE49-F238E27FC236}">
                  <a16:creationId xmlns:a16="http://schemas.microsoft.com/office/drawing/2014/main" id="{877FCD6E-7F37-415C-BE13-DA0F245A07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2016"/>
              <a:ext cx="851" cy="768"/>
              <a:chOff x="3120" y="2016"/>
              <a:chExt cx="851" cy="768"/>
            </a:xfrm>
          </p:grpSpPr>
          <p:sp>
            <p:nvSpPr>
              <p:cNvPr id="427014" name="Rectangle 6">
                <a:extLst>
                  <a:ext uri="{FF2B5EF4-FFF2-40B4-BE49-F238E27FC236}">
                    <a16:creationId xmlns:a16="http://schemas.microsoft.com/office/drawing/2014/main" id="{9FDF0AF8-06C0-4A02-886F-34B304BD0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851" cy="192"/>
              </a:xfrm>
              <a:prstGeom prst="rect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 i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buyer_name</a:t>
                </a:r>
              </a:p>
            </p:txBody>
          </p:sp>
          <p:sp>
            <p:nvSpPr>
              <p:cNvPr id="427015" name="Rectangle 7">
                <a:extLst>
                  <a:ext uri="{FF2B5EF4-FFF2-40B4-BE49-F238E27FC236}">
                    <a16:creationId xmlns:a16="http://schemas.microsoft.com/office/drawing/2014/main" id="{0D1EC765-0832-4776-BFCD-289782552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208"/>
                <a:ext cx="851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en-US" altLang="en-US" sz="1600">
                    <a:latin typeface="Arial" panose="020B0604020202020204" pitchFamily="34" charset="0"/>
                  </a:rPr>
                  <a:t>Barr, Adam</a:t>
                </a:r>
              </a:p>
            </p:txBody>
          </p:sp>
          <p:sp>
            <p:nvSpPr>
              <p:cNvPr id="427016" name="Rectangle 8">
                <a:extLst>
                  <a:ext uri="{FF2B5EF4-FFF2-40B4-BE49-F238E27FC236}">
                    <a16:creationId xmlns:a16="http://schemas.microsoft.com/office/drawing/2014/main" id="{16EB82F6-59B1-4158-92A8-8DC9F4D72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352"/>
                <a:ext cx="851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en-US" altLang="en-US" sz="1600">
                    <a:latin typeface="Arial" panose="020B0604020202020204" pitchFamily="34" charset="0"/>
                  </a:rPr>
                  <a:t>Chai, Sean</a:t>
                </a:r>
              </a:p>
            </p:txBody>
          </p:sp>
          <p:sp>
            <p:nvSpPr>
              <p:cNvPr id="427017" name="Rectangle 9">
                <a:extLst>
                  <a:ext uri="{FF2B5EF4-FFF2-40B4-BE49-F238E27FC236}">
                    <a16:creationId xmlns:a16="http://schemas.microsoft.com/office/drawing/2014/main" id="{38C255D9-6F2F-4370-9E3D-6DC26B6DB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851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en-US" altLang="en-US" sz="1600">
                    <a:latin typeface="Arial" panose="020B0604020202020204" pitchFamily="34" charset="0"/>
                  </a:rPr>
                  <a:t>O’Melia, Erin</a:t>
                </a:r>
              </a:p>
            </p:txBody>
          </p:sp>
          <p:sp>
            <p:nvSpPr>
              <p:cNvPr id="427018" name="Rectangle 10">
                <a:extLst>
                  <a:ext uri="{FF2B5EF4-FFF2-40B4-BE49-F238E27FC236}">
                    <a16:creationId xmlns:a16="http://schemas.microsoft.com/office/drawing/2014/main" id="{8D7864BE-79A2-429F-97DD-1B81EDEAC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640"/>
                <a:ext cx="851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en-US" altLang="en-US" sz="1600">
                    <a:latin typeface="Arial" panose="020B0604020202020204" pitchFamily="34" charset="0"/>
                  </a:rPr>
                  <a:t>...</a:t>
                </a:r>
              </a:p>
            </p:txBody>
          </p:sp>
        </p:grpSp>
        <p:grpSp>
          <p:nvGrpSpPr>
            <p:cNvPr id="427019" name="Group 11">
              <a:extLst>
                <a:ext uri="{FF2B5EF4-FFF2-40B4-BE49-F238E27FC236}">
                  <a16:creationId xmlns:a16="http://schemas.microsoft.com/office/drawing/2014/main" id="{6AE48158-B32C-4574-9CA0-73BD6E8F93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1" y="2016"/>
              <a:ext cx="401" cy="768"/>
              <a:chOff x="3971" y="2016"/>
              <a:chExt cx="401" cy="768"/>
            </a:xfrm>
          </p:grpSpPr>
          <p:sp>
            <p:nvSpPr>
              <p:cNvPr id="427020" name="Rectangle 12">
                <a:extLst>
                  <a:ext uri="{FF2B5EF4-FFF2-40B4-BE49-F238E27FC236}">
                    <a16:creationId xmlns:a16="http://schemas.microsoft.com/office/drawing/2014/main" id="{072F8A59-36BB-4A78-843E-42E2C8257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2016"/>
                <a:ext cx="401" cy="192"/>
              </a:xfrm>
              <a:prstGeom prst="rect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 i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reg_id</a:t>
                </a:r>
              </a:p>
            </p:txBody>
          </p:sp>
          <p:sp>
            <p:nvSpPr>
              <p:cNvPr id="427021" name="Rectangle 13">
                <a:extLst>
                  <a:ext uri="{FF2B5EF4-FFF2-40B4-BE49-F238E27FC236}">
                    <a16:creationId xmlns:a16="http://schemas.microsoft.com/office/drawing/2014/main" id="{ECF0C71E-840E-4CF9-9575-00E9BC4E4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2208"/>
                <a:ext cx="401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27022" name="Rectangle 14">
                <a:extLst>
                  <a:ext uri="{FF2B5EF4-FFF2-40B4-BE49-F238E27FC236}">
                    <a16:creationId xmlns:a16="http://schemas.microsoft.com/office/drawing/2014/main" id="{2299CE50-3BDA-4CE8-BFBB-F08D7FB53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2352"/>
                <a:ext cx="401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427023" name="Rectangle 15">
                <a:extLst>
                  <a:ext uri="{FF2B5EF4-FFF2-40B4-BE49-F238E27FC236}">
                    <a16:creationId xmlns:a16="http://schemas.microsoft.com/office/drawing/2014/main" id="{9E262EB7-A5B1-4157-881C-E15B25F9E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2496"/>
                <a:ext cx="401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427024" name="Rectangle 16">
                <a:extLst>
                  <a:ext uri="{FF2B5EF4-FFF2-40B4-BE49-F238E27FC236}">
                    <a16:creationId xmlns:a16="http://schemas.microsoft.com/office/drawing/2014/main" id="{32051B31-4960-41AF-BF58-1FC22F96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2640"/>
                <a:ext cx="401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...</a:t>
                </a:r>
              </a:p>
            </p:txBody>
          </p:sp>
        </p:grpSp>
        <p:grpSp>
          <p:nvGrpSpPr>
            <p:cNvPr id="427025" name="Group 17">
              <a:extLst>
                <a:ext uri="{FF2B5EF4-FFF2-40B4-BE49-F238E27FC236}">
                  <a16:creationId xmlns:a16="http://schemas.microsoft.com/office/drawing/2014/main" id="{84FBD07A-EA2E-4F59-8086-6B3DAE54B3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2016"/>
              <a:ext cx="601" cy="768"/>
              <a:chOff x="4823" y="2016"/>
              <a:chExt cx="601" cy="768"/>
            </a:xfrm>
          </p:grpSpPr>
          <p:sp>
            <p:nvSpPr>
              <p:cNvPr id="427026" name="Rectangle 18">
                <a:extLst>
                  <a:ext uri="{FF2B5EF4-FFF2-40B4-BE49-F238E27FC236}">
                    <a16:creationId xmlns:a16="http://schemas.microsoft.com/office/drawing/2014/main" id="{24D7D2C0-B8B6-43ED-ABB8-6AE431A18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3" y="2016"/>
                <a:ext cx="601" cy="192"/>
              </a:xfrm>
              <a:prstGeom prst="rect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 i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total_sales</a:t>
                </a:r>
              </a:p>
            </p:txBody>
          </p:sp>
          <p:sp>
            <p:nvSpPr>
              <p:cNvPr id="427027" name="Rectangle 19">
                <a:extLst>
                  <a:ext uri="{FF2B5EF4-FFF2-40B4-BE49-F238E27FC236}">
                    <a16:creationId xmlns:a16="http://schemas.microsoft.com/office/drawing/2014/main" id="{A5C05C9C-CB5E-4F65-AF1B-E5679A142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3" y="2208"/>
                <a:ext cx="601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17.60</a:t>
                </a:r>
              </a:p>
            </p:txBody>
          </p:sp>
          <p:sp>
            <p:nvSpPr>
              <p:cNvPr id="427028" name="Rectangle 20">
                <a:extLst>
                  <a:ext uri="{FF2B5EF4-FFF2-40B4-BE49-F238E27FC236}">
                    <a16:creationId xmlns:a16="http://schemas.microsoft.com/office/drawing/2014/main" id="{37BBAA66-FB16-4B89-81E1-BCD9948A2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3" y="2352"/>
                <a:ext cx="601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52.80</a:t>
                </a:r>
              </a:p>
            </p:txBody>
          </p:sp>
          <p:sp>
            <p:nvSpPr>
              <p:cNvPr id="427029" name="Rectangle 21">
                <a:extLst>
                  <a:ext uri="{FF2B5EF4-FFF2-40B4-BE49-F238E27FC236}">
                    <a16:creationId xmlns:a16="http://schemas.microsoft.com/office/drawing/2014/main" id="{2936FFDC-21E9-457E-85B1-B63F8563F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3" y="2496"/>
                <a:ext cx="601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8.82</a:t>
                </a:r>
              </a:p>
            </p:txBody>
          </p:sp>
          <p:sp>
            <p:nvSpPr>
              <p:cNvPr id="427030" name="Rectangle 22">
                <a:extLst>
                  <a:ext uri="{FF2B5EF4-FFF2-40B4-BE49-F238E27FC236}">
                    <a16:creationId xmlns:a16="http://schemas.microsoft.com/office/drawing/2014/main" id="{EA3C7C6B-D64E-4800-BA4F-E25965DFC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3" y="2640"/>
                <a:ext cx="601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...</a:t>
                </a:r>
              </a:p>
            </p:txBody>
          </p:sp>
        </p:grpSp>
      </p:grpSp>
      <p:grpSp>
        <p:nvGrpSpPr>
          <p:cNvPr id="427031" name="Group 23">
            <a:extLst>
              <a:ext uri="{FF2B5EF4-FFF2-40B4-BE49-F238E27FC236}">
                <a16:creationId xmlns:a16="http://schemas.microsoft.com/office/drawing/2014/main" id="{60A4A8EC-8501-4C3C-B789-D546F03A80E7}"/>
              </a:ext>
            </a:extLst>
          </p:cNvPr>
          <p:cNvGrpSpPr>
            <a:grpSpLocks/>
          </p:cNvGrpSpPr>
          <p:nvPr/>
        </p:nvGrpSpPr>
        <p:grpSpPr bwMode="auto">
          <a:xfrm>
            <a:off x="2286001" y="3200400"/>
            <a:ext cx="3446463" cy="1219200"/>
            <a:chOff x="240" y="2016"/>
            <a:chExt cx="2171" cy="768"/>
          </a:xfrm>
        </p:grpSpPr>
        <p:grpSp>
          <p:nvGrpSpPr>
            <p:cNvPr id="427032" name="Group 24">
              <a:extLst>
                <a:ext uri="{FF2B5EF4-FFF2-40B4-BE49-F238E27FC236}">
                  <a16:creationId xmlns:a16="http://schemas.microsoft.com/office/drawing/2014/main" id="{00638A8E-FFA2-47EA-BB9A-7C48A317F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2016"/>
              <a:ext cx="636" cy="768"/>
              <a:chOff x="240" y="2016"/>
              <a:chExt cx="636" cy="768"/>
            </a:xfrm>
          </p:grpSpPr>
          <p:sp>
            <p:nvSpPr>
              <p:cNvPr id="427033" name="Rectangle 25">
                <a:extLst>
                  <a:ext uri="{FF2B5EF4-FFF2-40B4-BE49-F238E27FC236}">
                    <a16:creationId xmlns:a16="http://schemas.microsoft.com/office/drawing/2014/main" id="{7CC8D961-A7C4-4C10-9DFE-00B9B2393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016"/>
                <a:ext cx="636" cy="192"/>
              </a:xfrm>
              <a:prstGeom prst="rect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 i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buyer_first</a:t>
                </a:r>
              </a:p>
            </p:txBody>
          </p:sp>
          <p:sp>
            <p:nvSpPr>
              <p:cNvPr id="427034" name="Rectangle 26">
                <a:extLst>
                  <a:ext uri="{FF2B5EF4-FFF2-40B4-BE49-F238E27FC236}">
                    <a16:creationId xmlns:a16="http://schemas.microsoft.com/office/drawing/2014/main" id="{66CD3670-5153-488B-A081-A5A941C23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208"/>
                <a:ext cx="6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en-US" altLang="en-US" sz="1600">
                    <a:latin typeface="Arial" panose="020B0604020202020204" pitchFamily="34" charset="0"/>
                  </a:rPr>
                  <a:t>Adam</a:t>
                </a:r>
              </a:p>
            </p:txBody>
          </p:sp>
          <p:sp>
            <p:nvSpPr>
              <p:cNvPr id="427035" name="Rectangle 27">
                <a:extLst>
                  <a:ext uri="{FF2B5EF4-FFF2-40B4-BE49-F238E27FC236}">
                    <a16:creationId xmlns:a16="http://schemas.microsoft.com/office/drawing/2014/main" id="{B745DE32-8791-4AB7-B643-A1EE37062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352"/>
                <a:ext cx="6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en-US" altLang="en-US" sz="1600">
                    <a:latin typeface="Arial" panose="020B0604020202020204" pitchFamily="34" charset="0"/>
                  </a:rPr>
                  <a:t>Sean</a:t>
                </a:r>
              </a:p>
            </p:txBody>
          </p:sp>
          <p:sp>
            <p:nvSpPr>
              <p:cNvPr id="427036" name="Rectangle 28">
                <a:extLst>
                  <a:ext uri="{FF2B5EF4-FFF2-40B4-BE49-F238E27FC236}">
                    <a16:creationId xmlns:a16="http://schemas.microsoft.com/office/drawing/2014/main" id="{D12266BE-FDD9-46A3-8DA5-A56575668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496"/>
                <a:ext cx="6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en-US" altLang="en-US" sz="1600">
                    <a:latin typeface="Arial" panose="020B0604020202020204" pitchFamily="34" charset="0"/>
                  </a:rPr>
                  <a:t>Erin</a:t>
                </a:r>
              </a:p>
            </p:txBody>
          </p:sp>
          <p:sp>
            <p:nvSpPr>
              <p:cNvPr id="427037" name="Rectangle 29">
                <a:extLst>
                  <a:ext uri="{FF2B5EF4-FFF2-40B4-BE49-F238E27FC236}">
                    <a16:creationId xmlns:a16="http://schemas.microsoft.com/office/drawing/2014/main" id="{F249B8CB-4ACB-4BEB-A30D-A0EDFF55A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63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en-US" altLang="en-US" sz="1600">
                    <a:latin typeface="Arial" panose="020B0604020202020204" pitchFamily="34" charset="0"/>
                  </a:rPr>
                  <a:t>...</a:t>
                </a:r>
              </a:p>
            </p:txBody>
          </p:sp>
        </p:grpSp>
        <p:grpSp>
          <p:nvGrpSpPr>
            <p:cNvPr id="427038" name="Group 30">
              <a:extLst>
                <a:ext uri="{FF2B5EF4-FFF2-40B4-BE49-F238E27FC236}">
                  <a16:creationId xmlns:a16="http://schemas.microsoft.com/office/drawing/2014/main" id="{472FBFE9-8852-49C3-823F-86FC789D4C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6" y="2016"/>
              <a:ext cx="586" cy="768"/>
              <a:chOff x="876" y="2016"/>
              <a:chExt cx="586" cy="768"/>
            </a:xfrm>
          </p:grpSpPr>
          <p:sp>
            <p:nvSpPr>
              <p:cNvPr id="427039" name="Rectangle 31">
                <a:extLst>
                  <a:ext uri="{FF2B5EF4-FFF2-40B4-BE49-F238E27FC236}">
                    <a16:creationId xmlns:a16="http://schemas.microsoft.com/office/drawing/2014/main" id="{F4B5D8DB-8A0F-4233-B2E1-F8635227D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" y="2016"/>
                <a:ext cx="586" cy="192"/>
              </a:xfrm>
              <a:prstGeom prst="rect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 i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buyer_last</a:t>
                </a:r>
              </a:p>
            </p:txBody>
          </p:sp>
          <p:sp>
            <p:nvSpPr>
              <p:cNvPr id="427040" name="Rectangle 32">
                <a:extLst>
                  <a:ext uri="{FF2B5EF4-FFF2-40B4-BE49-F238E27FC236}">
                    <a16:creationId xmlns:a16="http://schemas.microsoft.com/office/drawing/2014/main" id="{E4FBC795-A12A-4D1E-9E74-0409B1921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" y="2208"/>
                <a:ext cx="58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en-US" altLang="en-US" sz="1600">
                    <a:latin typeface="Arial" panose="020B0604020202020204" pitchFamily="34" charset="0"/>
                  </a:rPr>
                  <a:t>Barr</a:t>
                </a:r>
              </a:p>
            </p:txBody>
          </p:sp>
          <p:sp>
            <p:nvSpPr>
              <p:cNvPr id="427041" name="Rectangle 33">
                <a:extLst>
                  <a:ext uri="{FF2B5EF4-FFF2-40B4-BE49-F238E27FC236}">
                    <a16:creationId xmlns:a16="http://schemas.microsoft.com/office/drawing/2014/main" id="{A6B0AD34-49D1-4A4C-8A3C-1334D4B36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" y="2352"/>
                <a:ext cx="58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en-US" altLang="en-US" sz="1600">
                    <a:latin typeface="Arial" panose="020B0604020202020204" pitchFamily="34" charset="0"/>
                  </a:rPr>
                  <a:t>Chai</a:t>
                </a:r>
              </a:p>
            </p:txBody>
          </p:sp>
          <p:sp>
            <p:nvSpPr>
              <p:cNvPr id="427042" name="Rectangle 34">
                <a:extLst>
                  <a:ext uri="{FF2B5EF4-FFF2-40B4-BE49-F238E27FC236}">
                    <a16:creationId xmlns:a16="http://schemas.microsoft.com/office/drawing/2014/main" id="{0A5800C7-5D3A-45AE-8D57-9D7A812C2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" y="2496"/>
                <a:ext cx="58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en-US" altLang="en-US" sz="1600">
                    <a:latin typeface="Arial" panose="020B0604020202020204" pitchFamily="34" charset="0"/>
                  </a:rPr>
                  <a:t>O’Melia</a:t>
                </a:r>
              </a:p>
            </p:txBody>
          </p:sp>
          <p:sp>
            <p:nvSpPr>
              <p:cNvPr id="427043" name="Rectangle 35">
                <a:extLst>
                  <a:ext uri="{FF2B5EF4-FFF2-40B4-BE49-F238E27FC236}">
                    <a16:creationId xmlns:a16="http://schemas.microsoft.com/office/drawing/2014/main" id="{728FA21C-F148-4604-B406-AA147EB72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" y="2640"/>
                <a:ext cx="586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en-US" altLang="en-US" sz="1600">
                    <a:latin typeface="Arial" panose="020B0604020202020204" pitchFamily="34" charset="0"/>
                  </a:rPr>
                  <a:t>...</a:t>
                </a:r>
              </a:p>
            </p:txBody>
          </p:sp>
        </p:grpSp>
        <p:grpSp>
          <p:nvGrpSpPr>
            <p:cNvPr id="427044" name="Group 36">
              <a:extLst>
                <a:ext uri="{FF2B5EF4-FFF2-40B4-BE49-F238E27FC236}">
                  <a16:creationId xmlns:a16="http://schemas.microsoft.com/office/drawing/2014/main" id="{349B7A52-9B32-4D1F-8A53-8F8513FFE8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2" y="2016"/>
              <a:ext cx="391" cy="768"/>
              <a:chOff x="1462" y="2016"/>
              <a:chExt cx="391" cy="768"/>
            </a:xfrm>
          </p:grpSpPr>
          <p:sp>
            <p:nvSpPr>
              <p:cNvPr id="427045" name="Rectangle 37">
                <a:extLst>
                  <a:ext uri="{FF2B5EF4-FFF2-40B4-BE49-F238E27FC236}">
                    <a16:creationId xmlns:a16="http://schemas.microsoft.com/office/drawing/2014/main" id="{33E10E3D-A838-4061-8917-E2297F8D4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" y="2016"/>
                <a:ext cx="391" cy="192"/>
              </a:xfrm>
              <a:prstGeom prst="rect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 i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reg_id</a:t>
                </a:r>
              </a:p>
            </p:txBody>
          </p:sp>
          <p:sp>
            <p:nvSpPr>
              <p:cNvPr id="427046" name="Rectangle 38">
                <a:extLst>
                  <a:ext uri="{FF2B5EF4-FFF2-40B4-BE49-F238E27FC236}">
                    <a16:creationId xmlns:a16="http://schemas.microsoft.com/office/drawing/2014/main" id="{59B8C5BB-0298-4304-922A-F015785C5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" y="2208"/>
                <a:ext cx="391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27047" name="Rectangle 39">
                <a:extLst>
                  <a:ext uri="{FF2B5EF4-FFF2-40B4-BE49-F238E27FC236}">
                    <a16:creationId xmlns:a16="http://schemas.microsoft.com/office/drawing/2014/main" id="{627A333C-17C0-4073-9C42-26442C5C2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" y="2352"/>
                <a:ext cx="391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427048" name="Rectangle 40">
                <a:extLst>
                  <a:ext uri="{FF2B5EF4-FFF2-40B4-BE49-F238E27FC236}">
                    <a16:creationId xmlns:a16="http://schemas.microsoft.com/office/drawing/2014/main" id="{C78F6BF6-3FAA-4476-BEB5-25BE5AF38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" y="2496"/>
                <a:ext cx="391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427049" name="Rectangle 41">
                <a:extLst>
                  <a:ext uri="{FF2B5EF4-FFF2-40B4-BE49-F238E27FC236}">
                    <a16:creationId xmlns:a16="http://schemas.microsoft.com/office/drawing/2014/main" id="{CFB5F539-4AAA-4F43-BF68-F8785E31F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" y="2640"/>
                <a:ext cx="391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...</a:t>
                </a:r>
              </a:p>
            </p:txBody>
          </p:sp>
        </p:grpSp>
        <p:grpSp>
          <p:nvGrpSpPr>
            <p:cNvPr id="427050" name="Group 42">
              <a:extLst>
                <a:ext uri="{FF2B5EF4-FFF2-40B4-BE49-F238E27FC236}">
                  <a16:creationId xmlns:a16="http://schemas.microsoft.com/office/drawing/2014/main" id="{6DBB5E1B-9882-4692-BD5C-3180728E60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2016"/>
              <a:ext cx="587" cy="768"/>
              <a:chOff x="2293" y="2016"/>
              <a:chExt cx="587" cy="768"/>
            </a:xfrm>
          </p:grpSpPr>
          <p:sp>
            <p:nvSpPr>
              <p:cNvPr id="427051" name="Rectangle 43">
                <a:extLst>
                  <a:ext uri="{FF2B5EF4-FFF2-40B4-BE49-F238E27FC236}">
                    <a16:creationId xmlns:a16="http://schemas.microsoft.com/office/drawing/2014/main" id="{99EB22CD-C801-47A8-9607-8E38D169D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2016"/>
                <a:ext cx="587" cy="192"/>
              </a:xfrm>
              <a:prstGeom prst="rect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 i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total_sales</a:t>
                </a:r>
              </a:p>
            </p:txBody>
          </p:sp>
          <p:sp>
            <p:nvSpPr>
              <p:cNvPr id="427052" name="Rectangle 44">
                <a:extLst>
                  <a:ext uri="{FF2B5EF4-FFF2-40B4-BE49-F238E27FC236}">
                    <a16:creationId xmlns:a16="http://schemas.microsoft.com/office/drawing/2014/main" id="{3CDF34AD-727C-42DE-BE9B-298D4895A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2208"/>
                <a:ext cx="587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17.60</a:t>
                </a:r>
              </a:p>
            </p:txBody>
          </p:sp>
          <p:sp>
            <p:nvSpPr>
              <p:cNvPr id="427053" name="Rectangle 45">
                <a:extLst>
                  <a:ext uri="{FF2B5EF4-FFF2-40B4-BE49-F238E27FC236}">
                    <a16:creationId xmlns:a16="http://schemas.microsoft.com/office/drawing/2014/main" id="{932941DE-D261-45E0-9CC8-88F45E873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2352"/>
                <a:ext cx="587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52.80</a:t>
                </a:r>
              </a:p>
            </p:txBody>
          </p:sp>
          <p:sp>
            <p:nvSpPr>
              <p:cNvPr id="427054" name="Rectangle 46">
                <a:extLst>
                  <a:ext uri="{FF2B5EF4-FFF2-40B4-BE49-F238E27FC236}">
                    <a16:creationId xmlns:a16="http://schemas.microsoft.com/office/drawing/2014/main" id="{5A94CA30-9964-46E8-B32A-DAA88FBE9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2496"/>
                <a:ext cx="587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8.82</a:t>
                </a:r>
              </a:p>
            </p:txBody>
          </p:sp>
          <p:sp>
            <p:nvSpPr>
              <p:cNvPr id="427055" name="Rectangle 47">
                <a:extLst>
                  <a:ext uri="{FF2B5EF4-FFF2-40B4-BE49-F238E27FC236}">
                    <a16:creationId xmlns:a16="http://schemas.microsoft.com/office/drawing/2014/main" id="{839DCA5E-FEEC-4554-BF00-80257F401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2640"/>
                <a:ext cx="587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...</a:t>
                </a:r>
              </a:p>
            </p:txBody>
          </p:sp>
        </p:grpSp>
      </p:grpSp>
      <p:grpSp>
        <p:nvGrpSpPr>
          <p:cNvPr id="427056" name="Group 48">
            <a:extLst>
              <a:ext uri="{FF2B5EF4-FFF2-40B4-BE49-F238E27FC236}">
                <a16:creationId xmlns:a16="http://schemas.microsoft.com/office/drawing/2014/main" id="{775643BE-981B-45D3-A8F2-F39A4EC26381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4648200"/>
            <a:ext cx="3048000" cy="1219200"/>
            <a:chOff x="3120" y="864"/>
            <a:chExt cx="1849" cy="768"/>
          </a:xfrm>
        </p:grpSpPr>
        <p:grpSp>
          <p:nvGrpSpPr>
            <p:cNvPr id="427057" name="Group 49">
              <a:extLst>
                <a:ext uri="{FF2B5EF4-FFF2-40B4-BE49-F238E27FC236}">
                  <a16:creationId xmlns:a16="http://schemas.microsoft.com/office/drawing/2014/main" id="{C312E176-E929-42B7-8D5E-4A604555BF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864"/>
              <a:ext cx="851" cy="768"/>
              <a:chOff x="3120" y="864"/>
              <a:chExt cx="851" cy="768"/>
            </a:xfrm>
          </p:grpSpPr>
          <p:sp>
            <p:nvSpPr>
              <p:cNvPr id="427058" name="Rectangle 50">
                <a:extLst>
                  <a:ext uri="{FF2B5EF4-FFF2-40B4-BE49-F238E27FC236}">
                    <a16:creationId xmlns:a16="http://schemas.microsoft.com/office/drawing/2014/main" id="{2012BA95-9046-4C59-93AA-F5E7F64B4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864"/>
                <a:ext cx="851" cy="192"/>
              </a:xfrm>
              <a:prstGeom prst="rect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 i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buyer_name</a:t>
                </a:r>
              </a:p>
            </p:txBody>
          </p:sp>
          <p:sp>
            <p:nvSpPr>
              <p:cNvPr id="427059" name="Rectangle 51">
                <a:extLst>
                  <a:ext uri="{FF2B5EF4-FFF2-40B4-BE49-F238E27FC236}">
                    <a16:creationId xmlns:a16="http://schemas.microsoft.com/office/drawing/2014/main" id="{B0922D46-C63E-49F0-BA40-88A46312B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056"/>
                <a:ext cx="851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en-US" altLang="en-US" sz="1600">
                    <a:latin typeface="Arial" panose="020B0604020202020204" pitchFamily="34" charset="0"/>
                  </a:rPr>
                  <a:t>Barr, Adam</a:t>
                </a:r>
              </a:p>
            </p:txBody>
          </p:sp>
          <p:sp>
            <p:nvSpPr>
              <p:cNvPr id="427060" name="Rectangle 52">
                <a:extLst>
                  <a:ext uri="{FF2B5EF4-FFF2-40B4-BE49-F238E27FC236}">
                    <a16:creationId xmlns:a16="http://schemas.microsoft.com/office/drawing/2014/main" id="{8ED6CC86-20DB-4B8A-B2C0-B1C2EB1B5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200"/>
                <a:ext cx="851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en-US" altLang="en-US" sz="1600">
                    <a:latin typeface="Arial" panose="020B0604020202020204" pitchFamily="34" charset="0"/>
                  </a:rPr>
                  <a:t>Chai, Sean</a:t>
                </a:r>
              </a:p>
            </p:txBody>
          </p:sp>
          <p:sp>
            <p:nvSpPr>
              <p:cNvPr id="427061" name="Rectangle 53">
                <a:extLst>
                  <a:ext uri="{FF2B5EF4-FFF2-40B4-BE49-F238E27FC236}">
                    <a16:creationId xmlns:a16="http://schemas.microsoft.com/office/drawing/2014/main" id="{D446196E-318B-44A4-96F0-9A779957F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344"/>
                <a:ext cx="851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en-US" altLang="en-US" sz="1600">
                    <a:latin typeface="Arial" panose="020B0604020202020204" pitchFamily="34" charset="0"/>
                  </a:rPr>
                  <a:t>O’Melia, Erin</a:t>
                </a:r>
              </a:p>
            </p:txBody>
          </p:sp>
          <p:sp>
            <p:nvSpPr>
              <p:cNvPr id="427062" name="Rectangle 54">
                <a:extLst>
                  <a:ext uri="{FF2B5EF4-FFF2-40B4-BE49-F238E27FC236}">
                    <a16:creationId xmlns:a16="http://schemas.microsoft.com/office/drawing/2014/main" id="{BC1174FC-AEA2-4AB2-AA04-9D3C9072E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488"/>
                <a:ext cx="851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en-US" altLang="en-US" sz="1600">
                    <a:latin typeface="Arial" panose="020B0604020202020204" pitchFamily="34" charset="0"/>
                  </a:rPr>
                  <a:t>...</a:t>
                </a:r>
              </a:p>
            </p:txBody>
          </p:sp>
        </p:grpSp>
        <p:grpSp>
          <p:nvGrpSpPr>
            <p:cNvPr id="427063" name="Group 55">
              <a:extLst>
                <a:ext uri="{FF2B5EF4-FFF2-40B4-BE49-F238E27FC236}">
                  <a16:creationId xmlns:a16="http://schemas.microsoft.com/office/drawing/2014/main" id="{28D89D38-8A08-47FD-92D6-CED28D287F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1" y="864"/>
              <a:ext cx="401" cy="768"/>
              <a:chOff x="3971" y="864"/>
              <a:chExt cx="401" cy="768"/>
            </a:xfrm>
          </p:grpSpPr>
          <p:sp>
            <p:nvSpPr>
              <p:cNvPr id="427064" name="Rectangle 56">
                <a:extLst>
                  <a:ext uri="{FF2B5EF4-FFF2-40B4-BE49-F238E27FC236}">
                    <a16:creationId xmlns:a16="http://schemas.microsoft.com/office/drawing/2014/main" id="{7B7D1EE6-FBC2-4DED-9F98-6AA2FEBDB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864"/>
                <a:ext cx="401" cy="192"/>
              </a:xfrm>
              <a:prstGeom prst="rect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 i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reg_id</a:t>
                </a:r>
              </a:p>
            </p:txBody>
          </p:sp>
          <p:sp>
            <p:nvSpPr>
              <p:cNvPr id="427065" name="Rectangle 57">
                <a:extLst>
                  <a:ext uri="{FF2B5EF4-FFF2-40B4-BE49-F238E27FC236}">
                    <a16:creationId xmlns:a16="http://schemas.microsoft.com/office/drawing/2014/main" id="{54036191-A4A2-462F-977B-382645C6E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1056"/>
                <a:ext cx="401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27066" name="Rectangle 58">
                <a:extLst>
                  <a:ext uri="{FF2B5EF4-FFF2-40B4-BE49-F238E27FC236}">
                    <a16:creationId xmlns:a16="http://schemas.microsoft.com/office/drawing/2014/main" id="{A81D502D-B194-40B1-A3E9-C74842DCC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1200"/>
                <a:ext cx="401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427067" name="Rectangle 59">
                <a:extLst>
                  <a:ext uri="{FF2B5EF4-FFF2-40B4-BE49-F238E27FC236}">
                    <a16:creationId xmlns:a16="http://schemas.microsoft.com/office/drawing/2014/main" id="{DFD8B750-4863-417C-915C-57F16446B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1344"/>
                <a:ext cx="401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427068" name="Rectangle 60">
                <a:extLst>
                  <a:ext uri="{FF2B5EF4-FFF2-40B4-BE49-F238E27FC236}">
                    <a16:creationId xmlns:a16="http://schemas.microsoft.com/office/drawing/2014/main" id="{031227CA-F3DF-485A-9F86-EB23161D4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1488"/>
                <a:ext cx="401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...</a:t>
                </a:r>
              </a:p>
            </p:txBody>
          </p:sp>
        </p:grpSp>
        <p:grpSp>
          <p:nvGrpSpPr>
            <p:cNvPr id="427069" name="Group 61">
              <a:extLst>
                <a:ext uri="{FF2B5EF4-FFF2-40B4-BE49-F238E27FC236}">
                  <a16:creationId xmlns:a16="http://schemas.microsoft.com/office/drawing/2014/main" id="{3EC24A4E-31A5-41C7-8A4F-B30DB4F7D4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864"/>
              <a:ext cx="601" cy="768"/>
              <a:chOff x="4823" y="864"/>
              <a:chExt cx="601" cy="768"/>
            </a:xfrm>
          </p:grpSpPr>
          <p:sp>
            <p:nvSpPr>
              <p:cNvPr id="427070" name="Rectangle 62">
                <a:extLst>
                  <a:ext uri="{FF2B5EF4-FFF2-40B4-BE49-F238E27FC236}">
                    <a16:creationId xmlns:a16="http://schemas.microsoft.com/office/drawing/2014/main" id="{CE1A0236-EAA1-43EF-B1A6-794738B88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3" y="864"/>
                <a:ext cx="601" cy="192"/>
              </a:xfrm>
              <a:prstGeom prst="rect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 i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total_sales</a:t>
                </a:r>
              </a:p>
            </p:txBody>
          </p:sp>
          <p:sp>
            <p:nvSpPr>
              <p:cNvPr id="427071" name="Rectangle 63">
                <a:extLst>
                  <a:ext uri="{FF2B5EF4-FFF2-40B4-BE49-F238E27FC236}">
                    <a16:creationId xmlns:a16="http://schemas.microsoft.com/office/drawing/2014/main" id="{99702A68-D60E-472D-9004-6D3576D89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3" y="1056"/>
                <a:ext cx="601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17.60</a:t>
                </a:r>
              </a:p>
            </p:txBody>
          </p:sp>
          <p:sp>
            <p:nvSpPr>
              <p:cNvPr id="427072" name="Rectangle 64">
                <a:extLst>
                  <a:ext uri="{FF2B5EF4-FFF2-40B4-BE49-F238E27FC236}">
                    <a16:creationId xmlns:a16="http://schemas.microsoft.com/office/drawing/2014/main" id="{57ABF5A0-2954-49B2-88F1-79BEE3E3C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3" y="1200"/>
                <a:ext cx="601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52.80</a:t>
                </a:r>
              </a:p>
            </p:txBody>
          </p:sp>
          <p:sp>
            <p:nvSpPr>
              <p:cNvPr id="427073" name="Rectangle 65">
                <a:extLst>
                  <a:ext uri="{FF2B5EF4-FFF2-40B4-BE49-F238E27FC236}">
                    <a16:creationId xmlns:a16="http://schemas.microsoft.com/office/drawing/2014/main" id="{41AF6BA3-1B32-49A0-B966-28590FB12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3" y="1344"/>
                <a:ext cx="601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8.82</a:t>
                </a:r>
              </a:p>
            </p:txBody>
          </p:sp>
          <p:sp>
            <p:nvSpPr>
              <p:cNvPr id="427074" name="Rectangle 66">
                <a:extLst>
                  <a:ext uri="{FF2B5EF4-FFF2-40B4-BE49-F238E27FC236}">
                    <a16:creationId xmlns:a16="http://schemas.microsoft.com/office/drawing/2014/main" id="{98054839-DF8E-4128-974C-C66463B38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3" y="1488"/>
                <a:ext cx="601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...</a:t>
                </a:r>
              </a:p>
            </p:txBody>
          </p:sp>
        </p:grpSp>
      </p:grpSp>
      <p:grpSp>
        <p:nvGrpSpPr>
          <p:cNvPr id="427075" name="Group 67">
            <a:extLst>
              <a:ext uri="{FF2B5EF4-FFF2-40B4-BE49-F238E27FC236}">
                <a16:creationId xmlns:a16="http://schemas.microsoft.com/office/drawing/2014/main" id="{CA68134B-3D57-44CC-9FAC-33D0D4748C98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648200"/>
            <a:ext cx="3048000" cy="1219200"/>
            <a:chOff x="240" y="864"/>
            <a:chExt cx="1849" cy="768"/>
          </a:xfrm>
        </p:grpSpPr>
        <p:grpSp>
          <p:nvGrpSpPr>
            <p:cNvPr id="427076" name="Group 68">
              <a:extLst>
                <a:ext uri="{FF2B5EF4-FFF2-40B4-BE49-F238E27FC236}">
                  <a16:creationId xmlns:a16="http://schemas.microsoft.com/office/drawing/2014/main" id="{4ABAC51A-C420-447D-AB95-F5FA293691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864"/>
              <a:ext cx="851" cy="768"/>
              <a:chOff x="240" y="864"/>
              <a:chExt cx="851" cy="768"/>
            </a:xfrm>
          </p:grpSpPr>
          <p:sp>
            <p:nvSpPr>
              <p:cNvPr id="427077" name="Rectangle 69">
                <a:extLst>
                  <a:ext uri="{FF2B5EF4-FFF2-40B4-BE49-F238E27FC236}">
                    <a16:creationId xmlns:a16="http://schemas.microsoft.com/office/drawing/2014/main" id="{96F7F9A8-32F1-454B-8970-A6905CC7E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864"/>
                <a:ext cx="851" cy="192"/>
              </a:xfrm>
              <a:prstGeom prst="rect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 i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buyer_name</a:t>
                </a:r>
              </a:p>
            </p:txBody>
          </p:sp>
          <p:sp>
            <p:nvSpPr>
              <p:cNvPr id="427078" name="Rectangle 70">
                <a:extLst>
                  <a:ext uri="{FF2B5EF4-FFF2-40B4-BE49-F238E27FC236}">
                    <a16:creationId xmlns:a16="http://schemas.microsoft.com/office/drawing/2014/main" id="{61FE7EDC-87A3-4053-B64C-6E25A4676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056"/>
                <a:ext cx="851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en-US" altLang="en-US" sz="1600">
                    <a:latin typeface="Arial" panose="020B0604020202020204" pitchFamily="34" charset="0"/>
                  </a:rPr>
                  <a:t>Barr, Adam</a:t>
                </a:r>
              </a:p>
            </p:txBody>
          </p:sp>
          <p:sp>
            <p:nvSpPr>
              <p:cNvPr id="427079" name="Rectangle 71">
                <a:extLst>
                  <a:ext uri="{FF2B5EF4-FFF2-40B4-BE49-F238E27FC236}">
                    <a16:creationId xmlns:a16="http://schemas.microsoft.com/office/drawing/2014/main" id="{1FAB7781-5FA1-456D-AF0B-080DE6905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200"/>
                <a:ext cx="851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en-US" altLang="en-US" sz="1600">
                    <a:latin typeface="Arial" panose="020B0604020202020204" pitchFamily="34" charset="0"/>
                  </a:rPr>
                  <a:t>Chai, Sean</a:t>
                </a:r>
              </a:p>
            </p:txBody>
          </p:sp>
          <p:sp>
            <p:nvSpPr>
              <p:cNvPr id="427080" name="Rectangle 72">
                <a:extLst>
                  <a:ext uri="{FF2B5EF4-FFF2-40B4-BE49-F238E27FC236}">
                    <a16:creationId xmlns:a16="http://schemas.microsoft.com/office/drawing/2014/main" id="{132FF434-1161-4AF9-BCB8-0C6B1C5D3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344"/>
                <a:ext cx="851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en-US" altLang="en-US" sz="1600">
                    <a:latin typeface="Arial" panose="020B0604020202020204" pitchFamily="34" charset="0"/>
                  </a:rPr>
                  <a:t>O’Melia, Erin</a:t>
                </a:r>
              </a:p>
            </p:txBody>
          </p:sp>
          <p:sp>
            <p:nvSpPr>
              <p:cNvPr id="427081" name="Rectangle 73">
                <a:extLst>
                  <a:ext uri="{FF2B5EF4-FFF2-40B4-BE49-F238E27FC236}">
                    <a16:creationId xmlns:a16="http://schemas.microsoft.com/office/drawing/2014/main" id="{B3CB018F-6F35-4052-8FC7-A691CD5DF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488"/>
                <a:ext cx="851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en-US" altLang="en-US" sz="1600">
                    <a:latin typeface="Arial" panose="020B0604020202020204" pitchFamily="34" charset="0"/>
                  </a:rPr>
                  <a:t>...</a:t>
                </a:r>
              </a:p>
            </p:txBody>
          </p:sp>
        </p:grpSp>
        <p:grpSp>
          <p:nvGrpSpPr>
            <p:cNvPr id="427082" name="Group 74">
              <a:extLst>
                <a:ext uri="{FF2B5EF4-FFF2-40B4-BE49-F238E27FC236}">
                  <a16:creationId xmlns:a16="http://schemas.microsoft.com/office/drawing/2014/main" id="{FCD26C6B-7C9A-48FE-ADDE-A04D9833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1" y="864"/>
              <a:ext cx="401" cy="768"/>
              <a:chOff x="1091" y="864"/>
              <a:chExt cx="401" cy="768"/>
            </a:xfrm>
          </p:grpSpPr>
          <p:sp>
            <p:nvSpPr>
              <p:cNvPr id="427083" name="Rectangle 75">
                <a:extLst>
                  <a:ext uri="{FF2B5EF4-FFF2-40B4-BE49-F238E27FC236}">
                    <a16:creationId xmlns:a16="http://schemas.microsoft.com/office/drawing/2014/main" id="{B9456056-7FBF-4D11-A2FE-E5BF2F49A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" y="864"/>
                <a:ext cx="401" cy="192"/>
              </a:xfrm>
              <a:prstGeom prst="rect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 i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reg_id</a:t>
                </a:r>
              </a:p>
            </p:txBody>
          </p:sp>
          <p:sp>
            <p:nvSpPr>
              <p:cNvPr id="427084" name="Rectangle 76">
                <a:extLst>
                  <a:ext uri="{FF2B5EF4-FFF2-40B4-BE49-F238E27FC236}">
                    <a16:creationId xmlns:a16="http://schemas.microsoft.com/office/drawing/2014/main" id="{BE7D9952-E800-4E7D-9E06-32DE59034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" y="1056"/>
                <a:ext cx="401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II</a:t>
                </a:r>
              </a:p>
            </p:txBody>
          </p:sp>
          <p:sp>
            <p:nvSpPr>
              <p:cNvPr id="427085" name="Rectangle 77">
                <a:extLst>
                  <a:ext uri="{FF2B5EF4-FFF2-40B4-BE49-F238E27FC236}">
                    <a16:creationId xmlns:a16="http://schemas.microsoft.com/office/drawing/2014/main" id="{DA33CC37-89A7-45D8-80B2-ACC92ABB1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" y="1200"/>
                <a:ext cx="401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IV</a:t>
                </a:r>
              </a:p>
            </p:txBody>
          </p:sp>
          <p:sp>
            <p:nvSpPr>
              <p:cNvPr id="427086" name="Rectangle 78">
                <a:extLst>
                  <a:ext uri="{FF2B5EF4-FFF2-40B4-BE49-F238E27FC236}">
                    <a16:creationId xmlns:a16="http://schemas.microsoft.com/office/drawing/2014/main" id="{AB98088E-2AD6-4DE7-925E-0625CF974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" y="1344"/>
                <a:ext cx="401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VI</a:t>
                </a:r>
              </a:p>
            </p:txBody>
          </p:sp>
          <p:sp>
            <p:nvSpPr>
              <p:cNvPr id="427087" name="Rectangle 79">
                <a:extLst>
                  <a:ext uri="{FF2B5EF4-FFF2-40B4-BE49-F238E27FC236}">
                    <a16:creationId xmlns:a16="http://schemas.microsoft.com/office/drawing/2014/main" id="{B7E8EA47-CA6A-4974-ABAC-31E4BD421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" y="1488"/>
                <a:ext cx="401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...</a:t>
                </a:r>
              </a:p>
            </p:txBody>
          </p:sp>
        </p:grpSp>
        <p:grpSp>
          <p:nvGrpSpPr>
            <p:cNvPr id="427088" name="Group 80">
              <a:extLst>
                <a:ext uri="{FF2B5EF4-FFF2-40B4-BE49-F238E27FC236}">
                  <a16:creationId xmlns:a16="http://schemas.microsoft.com/office/drawing/2014/main" id="{6C9B1B22-F2EB-4488-B10A-CCA3B1B438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864"/>
              <a:ext cx="601" cy="768"/>
              <a:chOff x="1943" y="864"/>
              <a:chExt cx="601" cy="768"/>
            </a:xfrm>
          </p:grpSpPr>
          <p:sp>
            <p:nvSpPr>
              <p:cNvPr id="427089" name="Rectangle 81">
                <a:extLst>
                  <a:ext uri="{FF2B5EF4-FFF2-40B4-BE49-F238E27FC236}">
                    <a16:creationId xmlns:a16="http://schemas.microsoft.com/office/drawing/2014/main" id="{53B83BFD-E264-4953-8B51-8024D2A09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" y="864"/>
                <a:ext cx="601" cy="192"/>
              </a:xfrm>
              <a:prstGeom prst="rect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 i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total_sales</a:t>
                </a:r>
              </a:p>
            </p:txBody>
          </p:sp>
          <p:sp>
            <p:nvSpPr>
              <p:cNvPr id="427090" name="Rectangle 82">
                <a:extLst>
                  <a:ext uri="{FF2B5EF4-FFF2-40B4-BE49-F238E27FC236}">
                    <a16:creationId xmlns:a16="http://schemas.microsoft.com/office/drawing/2014/main" id="{CE9B74FD-0DFC-44C9-9B72-DFE35E958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" y="1056"/>
                <a:ext cx="601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17.60</a:t>
                </a:r>
              </a:p>
            </p:txBody>
          </p:sp>
          <p:sp>
            <p:nvSpPr>
              <p:cNvPr id="427091" name="Rectangle 83">
                <a:extLst>
                  <a:ext uri="{FF2B5EF4-FFF2-40B4-BE49-F238E27FC236}">
                    <a16:creationId xmlns:a16="http://schemas.microsoft.com/office/drawing/2014/main" id="{9808E4FA-250B-4504-B292-0D9C493A8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" y="1200"/>
                <a:ext cx="601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52.80</a:t>
                </a:r>
              </a:p>
            </p:txBody>
          </p:sp>
          <p:sp>
            <p:nvSpPr>
              <p:cNvPr id="427092" name="Rectangle 84">
                <a:extLst>
                  <a:ext uri="{FF2B5EF4-FFF2-40B4-BE49-F238E27FC236}">
                    <a16:creationId xmlns:a16="http://schemas.microsoft.com/office/drawing/2014/main" id="{1CBC787F-3B42-4948-8CCE-EB5E97CDA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" y="1344"/>
                <a:ext cx="601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8.82</a:t>
                </a:r>
              </a:p>
            </p:txBody>
          </p:sp>
          <p:sp>
            <p:nvSpPr>
              <p:cNvPr id="427093" name="Rectangle 85">
                <a:extLst>
                  <a:ext uri="{FF2B5EF4-FFF2-40B4-BE49-F238E27FC236}">
                    <a16:creationId xmlns:a16="http://schemas.microsoft.com/office/drawing/2014/main" id="{D3177D12-A052-4DA5-AB5A-6D7B346C4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" y="1488"/>
                <a:ext cx="601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...</a:t>
                </a:r>
              </a:p>
            </p:txBody>
          </p:sp>
        </p:grpSp>
      </p:grpSp>
      <p:sp>
        <p:nvSpPr>
          <p:cNvPr id="427095" name="AutoShape 87">
            <a:extLst>
              <a:ext uri="{FF2B5EF4-FFF2-40B4-BE49-F238E27FC236}">
                <a16:creationId xmlns:a16="http://schemas.microsoft.com/office/drawing/2014/main" id="{D6406B19-7A11-40FA-BDA6-5F330A0ED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505200"/>
            <a:ext cx="762000" cy="609600"/>
          </a:xfrm>
          <a:prstGeom prst="rightArrow">
            <a:avLst>
              <a:gd name="adj1" fmla="val 54167"/>
              <a:gd name="adj2" fmla="val 5816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r>
              <a:rPr lang="en-US" altLang="en-US" sz="2200" dirty="0"/>
              <a:t>ETL</a:t>
            </a:r>
          </a:p>
        </p:txBody>
      </p:sp>
      <p:sp>
        <p:nvSpPr>
          <p:cNvPr id="427096" name="AutoShape 88">
            <a:extLst>
              <a:ext uri="{FF2B5EF4-FFF2-40B4-BE49-F238E27FC236}">
                <a16:creationId xmlns:a16="http://schemas.microsoft.com/office/drawing/2014/main" id="{B751F5EB-3195-4985-A800-0A5EE6F40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876800"/>
            <a:ext cx="762000" cy="609600"/>
          </a:xfrm>
          <a:prstGeom prst="rightArrow">
            <a:avLst>
              <a:gd name="adj1" fmla="val 54167"/>
              <a:gd name="adj2" fmla="val 5816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r>
              <a:rPr lang="en-US" altLang="en-US" sz="2200" dirty="0"/>
              <a:t>ETL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>
            <a:extLst>
              <a:ext uri="{FF2B5EF4-FFF2-40B4-BE49-F238E27FC236}">
                <a16:creationId xmlns:a16="http://schemas.microsoft.com/office/drawing/2014/main" id="{1AEBCC45-FA3E-43C2-8750-F7E80179AB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Maintaining Integrity of the Dimension</a:t>
            </a:r>
          </a:p>
        </p:txBody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75C77313-6A2D-418F-BAB8-EC7B4D3A3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Assigning a Surrogate Key to Each Record</a:t>
            </a:r>
          </a:p>
          <a:p>
            <a:pPr lvl="1"/>
            <a:r>
              <a:rPr lang="en-US" altLang="en-US"/>
              <a:t>Defines the dimension’s primary key</a:t>
            </a:r>
          </a:p>
          <a:p>
            <a:pPr lvl="1"/>
            <a:r>
              <a:rPr lang="en-US" altLang="en-US"/>
              <a:t>Relates to the foreign key fields of the fact table</a:t>
            </a:r>
          </a:p>
          <a:p>
            <a:r>
              <a:rPr lang="en-US" altLang="en-US"/>
              <a:t>Loading One Record Per Application Key</a:t>
            </a:r>
          </a:p>
          <a:p>
            <a:pPr lvl="1"/>
            <a:r>
              <a:rPr lang="en-US" altLang="en-US"/>
              <a:t>Maintains uniqueness in the dimension</a:t>
            </a:r>
          </a:p>
          <a:p>
            <a:pPr lvl="1"/>
            <a:r>
              <a:rPr lang="en-US" altLang="en-US"/>
              <a:t>Depends on how you manage changing dimension data</a:t>
            </a:r>
          </a:p>
          <a:p>
            <a:pPr lvl="1"/>
            <a:r>
              <a:rPr lang="en-US" altLang="en-US"/>
              <a:t>Maintains integrity of the fact table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>
            <a:extLst>
              <a:ext uri="{FF2B5EF4-FFF2-40B4-BE49-F238E27FC236}">
                <a16:creationId xmlns:a16="http://schemas.microsoft.com/office/drawing/2014/main" id="{9CC040CA-6D2A-4437-A571-B8D2C8197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Loading the Fact Table</a:t>
            </a:r>
          </a:p>
        </p:txBody>
      </p:sp>
      <p:sp>
        <p:nvSpPr>
          <p:cNvPr id="454659" name="Rectangle 3">
            <a:extLst>
              <a:ext uri="{FF2B5EF4-FFF2-40B4-BE49-F238E27FC236}">
                <a16:creationId xmlns:a16="http://schemas.microsoft.com/office/drawing/2014/main" id="{67D2B271-D795-4AFA-BE85-6BE2E00CD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Verifying Accuracy of Source Data</a:t>
            </a:r>
          </a:p>
          <a:p>
            <a:pPr lvl="1"/>
            <a:r>
              <a:rPr lang="en-US" altLang="en-US" sz="3200" dirty="0"/>
              <a:t>Business rules</a:t>
            </a:r>
          </a:p>
          <a:p>
            <a:pPr lvl="1"/>
            <a:r>
              <a:rPr lang="en-US" altLang="en-US" sz="3200" dirty="0"/>
              <a:t>Structural requirements</a:t>
            </a:r>
          </a:p>
          <a:p>
            <a:r>
              <a:rPr lang="en-US" altLang="en-US" sz="3600" dirty="0"/>
              <a:t>Managing Invalid Data</a:t>
            </a:r>
          </a:p>
          <a:p>
            <a:pPr lvl="1"/>
            <a:r>
              <a:rPr lang="en-US" altLang="en-US" sz="3200" dirty="0"/>
              <a:t>Rejecting invalid data from the data load</a:t>
            </a:r>
          </a:p>
          <a:p>
            <a:pPr lvl="1"/>
            <a:r>
              <a:rPr lang="en-US" altLang="en-US" sz="3200" dirty="0"/>
              <a:t>Saving invalid data for later review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41EEC4E0-4310-43B7-8F1F-0FEB9C9F5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Assigning Foreign Keys</a:t>
            </a:r>
          </a:p>
        </p:txBody>
      </p:sp>
      <p:sp>
        <p:nvSpPr>
          <p:cNvPr id="432133" name="Rectangle 5">
            <a:extLst>
              <a:ext uri="{FF2B5EF4-FFF2-40B4-BE49-F238E27FC236}">
                <a16:creationId xmlns:a16="http://schemas.microsoft.com/office/drawing/2014/main" id="{1B6E22A6-354C-4662-8C83-042035884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83380" y="4263390"/>
            <a:ext cx="5486400" cy="1752600"/>
          </a:xfrm>
          <a:noFill/>
          <a:ln/>
        </p:spPr>
        <p:txBody>
          <a:bodyPr>
            <a:normAutofit fontScale="85000" lnSpcReduction="10000"/>
          </a:bodyPr>
          <a:lstStyle/>
          <a:p>
            <a:r>
              <a:rPr lang="en-US" altLang="en-US"/>
              <a:t>Identifying Dimension Application Key Values in the Fact Table Source Data</a:t>
            </a:r>
          </a:p>
          <a:p>
            <a:r>
              <a:rPr lang="en-US" altLang="en-US"/>
              <a:t>Retrieving Primary Keys from Each Dimension Table to Assign Foreign Keys</a:t>
            </a:r>
          </a:p>
        </p:txBody>
      </p:sp>
      <p:sp>
        <p:nvSpPr>
          <p:cNvPr id="432134" name="Rectangle 6">
            <a:extLst>
              <a:ext uri="{FF2B5EF4-FFF2-40B4-BE49-F238E27FC236}">
                <a16:creationId xmlns:a16="http://schemas.microsoft.com/office/drawing/2014/main" id="{4328E432-1198-4424-B91A-90E1A8C6422C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2125980" y="1367790"/>
            <a:ext cx="1752600" cy="5334000"/>
          </a:xfrm>
          <a:prstGeom prst="rect">
            <a:avLst/>
          </a:prstGeom>
          <a:gradFill rotWithShape="0">
            <a:gsLst>
              <a:gs pos="0">
                <a:srgbClr val="CCCCFF"/>
              </a:gs>
              <a:gs pos="100000">
                <a:srgbClr val="CCECFF"/>
              </a:gs>
            </a:gsLst>
            <a:lin ang="2700000" scaled="1"/>
          </a:gradFill>
          <a:ln w="3175">
            <a:solidFill>
              <a:srgbClr val="006666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lIns="92075" tIns="46038" rIns="92075" bIns="46038"/>
          <a:lstStyle/>
          <a:p>
            <a:r>
              <a:rPr lang="en-US" altLang="en-US" sz="2400"/>
              <a:t>Dimension</a:t>
            </a:r>
            <a:br>
              <a:rPr lang="en-US" altLang="en-US" sz="2400"/>
            </a:br>
            <a:r>
              <a:rPr lang="en-US" altLang="en-US" sz="2400"/>
              <a:t>Tables</a:t>
            </a:r>
          </a:p>
        </p:txBody>
      </p:sp>
      <p:sp>
        <p:nvSpPr>
          <p:cNvPr id="432135" name="Rectangle 7">
            <a:extLst>
              <a:ext uri="{FF2B5EF4-FFF2-40B4-BE49-F238E27FC236}">
                <a16:creationId xmlns:a16="http://schemas.microsoft.com/office/drawing/2014/main" id="{ADE26BB0-90DD-440C-8894-AF4F886E8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2180" y="2358391"/>
            <a:ext cx="1600200" cy="288925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l"/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customer_dim</a:t>
            </a:r>
          </a:p>
        </p:txBody>
      </p:sp>
      <p:sp>
        <p:nvSpPr>
          <p:cNvPr id="432136" name="Rectangle 8">
            <a:extLst>
              <a:ext uri="{FF2B5EF4-FFF2-40B4-BE49-F238E27FC236}">
                <a16:creationId xmlns:a16="http://schemas.microsoft.com/office/drawing/2014/main" id="{67430823-B30F-42BD-9D26-4437E395B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2180" y="266319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1600"/>
              <a:t>201 </a:t>
            </a:r>
            <a:r>
              <a:rPr lang="en-US" altLang="en-US" sz="1600">
                <a:solidFill>
                  <a:schemeClr val="accent2"/>
                </a:solidFill>
              </a:rPr>
              <a:t>ALFI</a:t>
            </a:r>
            <a:r>
              <a:rPr lang="en-US" altLang="en-US" sz="1600">
                <a:solidFill>
                  <a:srgbClr val="006600"/>
                </a:solidFill>
              </a:rPr>
              <a:t> </a:t>
            </a:r>
            <a:r>
              <a:rPr lang="en-US" altLang="en-US" sz="1600"/>
              <a:t>   Alfreds</a:t>
            </a:r>
          </a:p>
        </p:txBody>
      </p:sp>
      <p:sp>
        <p:nvSpPr>
          <p:cNvPr id="432137" name="Rectangle 9">
            <a:extLst>
              <a:ext uri="{FF2B5EF4-FFF2-40B4-BE49-F238E27FC236}">
                <a16:creationId xmlns:a16="http://schemas.microsoft.com/office/drawing/2014/main" id="{220713DD-05ED-4C36-987B-0EBC47514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2180" y="2863215"/>
            <a:ext cx="1600200" cy="577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1600"/>
              <a:t> </a:t>
            </a:r>
          </a:p>
        </p:txBody>
      </p:sp>
      <p:sp>
        <p:nvSpPr>
          <p:cNvPr id="432138" name="Line 10">
            <a:extLst>
              <a:ext uri="{FF2B5EF4-FFF2-40B4-BE49-F238E27FC236}">
                <a16:creationId xmlns:a16="http://schemas.microsoft.com/office/drawing/2014/main" id="{21F289ED-4F0E-472F-ADBB-2673BA450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4768" y="2647315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9" name="Line 11">
            <a:extLst>
              <a:ext uri="{FF2B5EF4-FFF2-40B4-BE49-F238E27FC236}">
                <a16:creationId xmlns:a16="http://schemas.microsoft.com/office/drawing/2014/main" id="{B95C8B37-DFC8-4B44-A24D-4B480DBF8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455" y="2647315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0" name="Rectangle 12">
            <a:extLst>
              <a:ext uri="{FF2B5EF4-FFF2-40B4-BE49-F238E27FC236}">
                <a16:creationId xmlns:a16="http://schemas.microsoft.com/office/drawing/2014/main" id="{27187F99-4BA6-4895-930F-62DC46359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2180" y="2863215"/>
            <a:ext cx="1600200" cy="577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en-US" sz="1600"/>
              <a:t> </a:t>
            </a:r>
          </a:p>
        </p:txBody>
      </p:sp>
      <p:sp>
        <p:nvSpPr>
          <p:cNvPr id="432141" name="Rectangle 13">
            <a:extLst>
              <a:ext uri="{FF2B5EF4-FFF2-40B4-BE49-F238E27FC236}">
                <a16:creationId xmlns:a16="http://schemas.microsoft.com/office/drawing/2014/main" id="{389F8CCD-A0E6-4B7A-BE20-FE75A3335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2180" y="3806191"/>
            <a:ext cx="1371600" cy="288925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l"/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product_dim</a:t>
            </a:r>
          </a:p>
        </p:txBody>
      </p:sp>
      <p:sp>
        <p:nvSpPr>
          <p:cNvPr id="432142" name="Rectangle 14">
            <a:extLst>
              <a:ext uri="{FF2B5EF4-FFF2-40B4-BE49-F238E27FC236}">
                <a16:creationId xmlns:a16="http://schemas.microsoft.com/office/drawing/2014/main" id="{34383D9B-2D4F-413E-B6FD-DF7CC5D50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2180" y="4095116"/>
            <a:ext cx="1371600" cy="244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1600"/>
              <a:t> 25  </a:t>
            </a:r>
            <a:r>
              <a:rPr lang="en-US" altLang="en-US" sz="1600">
                <a:solidFill>
                  <a:schemeClr val="hlink"/>
                </a:solidFill>
              </a:rPr>
              <a:t> 123   </a:t>
            </a:r>
            <a:r>
              <a:rPr lang="en-US" altLang="en-US" sz="1600"/>
              <a:t> Chai</a:t>
            </a:r>
          </a:p>
        </p:txBody>
      </p:sp>
      <p:sp>
        <p:nvSpPr>
          <p:cNvPr id="432143" name="Rectangle 15">
            <a:extLst>
              <a:ext uri="{FF2B5EF4-FFF2-40B4-BE49-F238E27FC236}">
                <a16:creationId xmlns:a16="http://schemas.microsoft.com/office/drawing/2014/main" id="{081FF311-4581-411E-B4F3-2729D0F18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2180" y="4311015"/>
            <a:ext cx="1371600" cy="577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1600"/>
              <a:t> </a:t>
            </a:r>
          </a:p>
        </p:txBody>
      </p:sp>
      <p:sp>
        <p:nvSpPr>
          <p:cNvPr id="432144" name="Line 16">
            <a:extLst>
              <a:ext uri="{FF2B5EF4-FFF2-40B4-BE49-F238E27FC236}">
                <a16:creationId xmlns:a16="http://schemas.microsoft.com/office/drawing/2014/main" id="{8E4666C9-7409-42DE-A860-2727CF75F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0005" y="4095115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5" name="Line 17">
            <a:extLst>
              <a:ext uri="{FF2B5EF4-FFF2-40B4-BE49-F238E27FC236}">
                <a16:creationId xmlns:a16="http://schemas.microsoft.com/office/drawing/2014/main" id="{126817D1-AA27-4AE4-8F71-A44B08900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9755" y="4095115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6" name="Rectangle 18">
            <a:extLst>
              <a:ext uri="{FF2B5EF4-FFF2-40B4-BE49-F238E27FC236}">
                <a16:creationId xmlns:a16="http://schemas.microsoft.com/office/drawing/2014/main" id="{5CAFC663-BF65-447C-B1CB-4B90FCDB5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2180" y="4311015"/>
            <a:ext cx="1371600" cy="577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en-US" sz="1600"/>
              <a:t> </a:t>
            </a:r>
          </a:p>
        </p:txBody>
      </p:sp>
      <p:sp>
        <p:nvSpPr>
          <p:cNvPr id="432147" name="Text Box 19">
            <a:extLst>
              <a:ext uri="{FF2B5EF4-FFF2-40B4-BE49-F238E27FC236}">
                <a16:creationId xmlns:a16="http://schemas.microsoft.com/office/drawing/2014/main" id="{7F6BC3EF-78A5-4DD2-BF3D-39AF61682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180" y="159639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/>
              <a:t>Sales Fact Source Data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32148" name="Line 20">
            <a:extLst>
              <a:ext uri="{FF2B5EF4-FFF2-40B4-BE49-F238E27FC236}">
                <a16:creationId xmlns:a16="http://schemas.microsoft.com/office/drawing/2014/main" id="{328DD71B-40DF-40DC-9468-974F543403FB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2080" y="3044190"/>
            <a:ext cx="152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9" name="Rectangle 21">
            <a:extLst>
              <a:ext uri="{FF2B5EF4-FFF2-40B4-BE49-F238E27FC236}">
                <a16:creationId xmlns:a16="http://schemas.microsoft.com/office/drawing/2014/main" id="{CB26670E-37E0-4255-B297-A07B1A340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4780" y="2282190"/>
            <a:ext cx="12192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1700"/>
              <a:t>customer id</a:t>
            </a:r>
          </a:p>
        </p:txBody>
      </p:sp>
      <p:sp>
        <p:nvSpPr>
          <p:cNvPr id="432150" name="Rectangle 22">
            <a:extLst>
              <a:ext uri="{FF2B5EF4-FFF2-40B4-BE49-F238E27FC236}">
                <a16:creationId xmlns:a16="http://schemas.microsoft.com/office/drawing/2014/main" id="{9E4BE78A-1F8A-43A0-AF43-FDA7A7075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4780" y="2815590"/>
            <a:ext cx="12192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l"/>
            <a:endParaRPr lang="en-US" altLang="en-US" sz="1600" i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2151" name="Text Box 23">
            <a:extLst>
              <a:ext uri="{FF2B5EF4-FFF2-40B4-BE49-F238E27FC236}">
                <a16:creationId xmlns:a16="http://schemas.microsoft.com/office/drawing/2014/main" id="{B369BBA3-A4A1-4C38-929E-5F95BA6DB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580" y="281559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chemeClr val="accent2"/>
                </a:solidFill>
              </a:rPr>
              <a:t>ALFI</a:t>
            </a:r>
          </a:p>
        </p:txBody>
      </p:sp>
      <p:sp>
        <p:nvSpPr>
          <p:cNvPr id="432152" name="Text Box 24">
            <a:extLst>
              <a:ext uri="{FF2B5EF4-FFF2-40B4-BE49-F238E27FC236}">
                <a16:creationId xmlns:a16="http://schemas.microsoft.com/office/drawing/2014/main" id="{6A5D66C0-522E-4D6D-87F2-A2B47FFBC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780" y="281559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chemeClr val="hlink"/>
                </a:solidFill>
              </a:rPr>
              <a:t>123</a:t>
            </a:r>
          </a:p>
        </p:txBody>
      </p:sp>
      <p:sp>
        <p:nvSpPr>
          <p:cNvPr id="432153" name="Text Box 25">
            <a:extLst>
              <a:ext uri="{FF2B5EF4-FFF2-40B4-BE49-F238E27FC236}">
                <a16:creationId xmlns:a16="http://schemas.microsoft.com/office/drawing/2014/main" id="{7B440307-01C4-4425-830B-96AC764A3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380" y="281559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009900"/>
                </a:solidFill>
              </a:rPr>
              <a:t>1/1/2000</a:t>
            </a:r>
          </a:p>
        </p:txBody>
      </p:sp>
      <p:sp>
        <p:nvSpPr>
          <p:cNvPr id="432154" name="Text Box 26">
            <a:extLst>
              <a:ext uri="{FF2B5EF4-FFF2-40B4-BE49-F238E27FC236}">
                <a16:creationId xmlns:a16="http://schemas.microsoft.com/office/drawing/2014/main" id="{C245C280-5699-4BFE-AEFE-4758BBEC8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980" y="281559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400</a:t>
            </a:r>
          </a:p>
        </p:txBody>
      </p:sp>
      <p:grpSp>
        <p:nvGrpSpPr>
          <p:cNvPr id="432155" name="Group 27">
            <a:extLst>
              <a:ext uri="{FF2B5EF4-FFF2-40B4-BE49-F238E27FC236}">
                <a16:creationId xmlns:a16="http://schemas.microsoft.com/office/drawing/2014/main" id="{C4FAA896-E5DD-4ACD-872F-FB17C9B0E7DF}"/>
              </a:ext>
            </a:extLst>
          </p:cNvPr>
          <p:cNvGrpSpPr>
            <a:grpSpLocks/>
          </p:cNvGrpSpPr>
          <p:nvPr/>
        </p:nvGrpSpPr>
        <p:grpSpPr bwMode="auto">
          <a:xfrm>
            <a:off x="2354580" y="5330190"/>
            <a:ext cx="1219200" cy="1143000"/>
            <a:chOff x="528" y="3120"/>
            <a:chExt cx="768" cy="720"/>
          </a:xfrm>
        </p:grpSpPr>
        <p:sp>
          <p:nvSpPr>
            <p:cNvPr id="432156" name="Rectangle 28">
              <a:extLst>
                <a:ext uri="{FF2B5EF4-FFF2-40B4-BE49-F238E27FC236}">
                  <a16:creationId xmlns:a16="http://schemas.microsoft.com/office/drawing/2014/main" id="{B873A8D3-6904-4EE8-BD18-467B6E8B2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312"/>
              <a:ext cx="76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 algn="l"/>
              <a:r>
                <a:rPr lang="en-US" altLang="en-US" sz="1600"/>
                <a:t>134   </a:t>
              </a:r>
              <a:r>
                <a:rPr lang="en-US" altLang="en-US" sz="1600">
                  <a:solidFill>
                    <a:srgbClr val="009900"/>
                  </a:solidFill>
                </a:rPr>
                <a:t>1/1/2000</a:t>
              </a:r>
            </a:p>
          </p:txBody>
        </p:sp>
        <p:sp>
          <p:nvSpPr>
            <p:cNvPr id="432157" name="Rectangle 29">
              <a:extLst>
                <a:ext uri="{FF2B5EF4-FFF2-40B4-BE49-F238E27FC236}">
                  <a16:creationId xmlns:a16="http://schemas.microsoft.com/office/drawing/2014/main" id="{A0D9EB10-0062-4AAE-AF02-33D48DAC0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456"/>
              <a:ext cx="768" cy="3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 algn="l"/>
              <a:r>
                <a:rPr lang="en-US" altLang="en-US" sz="1600"/>
                <a:t> </a:t>
              </a:r>
            </a:p>
          </p:txBody>
        </p:sp>
        <p:sp>
          <p:nvSpPr>
            <p:cNvPr id="432158" name="Line 30">
              <a:extLst>
                <a:ext uri="{FF2B5EF4-FFF2-40B4-BE49-F238E27FC236}">
                  <a16:creationId xmlns:a16="http://schemas.microsoft.com/office/drawing/2014/main" id="{B2627A31-283B-44FE-9AE7-F76EB0F94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4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59" name="Rectangle 31">
              <a:extLst>
                <a:ext uri="{FF2B5EF4-FFF2-40B4-BE49-F238E27FC236}">
                  <a16:creationId xmlns:a16="http://schemas.microsoft.com/office/drawing/2014/main" id="{93D9BA15-C5CE-43AA-B0FF-5EAC014EF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120"/>
              <a:ext cx="768" cy="182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 algn="l"/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time_dim</a:t>
              </a:r>
            </a:p>
          </p:txBody>
        </p:sp>
      </p:grpSp>
      <p:sp>
        <p:nvSpPr>
          <p:cNvPr id="432160" name="Rectangle 32">
            <a:extLst>
              <a:ext uri="{FF2B5EF4-FFF2-40B4-BE49-F238E27FC236}">
                <a16:creationId xmlns:a16="http://schemas.microsoft.com/office/drawing/2014/main" id="{FC7BF764-7437-4321-97C8-CA3CC5A0E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4780" y="3196590"/>
            <a:ext cx="121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l"/>
            <a:endParaRPr lang="en-US" altLang="en-US" sz="1600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2161" name="Rectangle 33">
            <a:extLst>
              <a:ext uri="{FF2B5EF4-FFF2-40B4-BE49-F238E27FC236}">
                <a16:creationId xmlns:a16="http://schemas.microsoft.com/office/drawing/2014/main" id="{2B16D7F8-5C22-4E9D-8420-0DC92318C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980" y="2282190"/>
            <a:ext cx="9906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1700"/>
              <a:t>product id</a:t>
            </a:r>
          </a:p>
        </p:txBody>
      </p:sp>
      <p:sp>
        <p:nvSpPr>
          <p:cNvPr id="432162" name="Rectangle 34">
            <a:extLst>
              <a:ext uri="{FF2B5EF4-FFF2-40B4-BE49-F238E27FC236}">
                <a16:creationId xmlns:a16="http://schemas.microsoft.com/office/drawing/2014/main" id="{2D88C287-66A7-470B-8270-0A1183A42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980" y="2815590"/>
            <a:ext cx="9906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l"/>
            <a:endParaRPr lang="en-US" altLang="en-US" sz="1600" i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2163" name="Rectangle 35">
            <a:extLst>
              <a:ext uri="{FF2B5EF4-FFF2-40B4-BE49-F238E27FC236}">
                <a16:creationId xmlns:a16="http://schemas.microsoft.com/office/drawing/2014/main" id="{FF081909-F67A-48DA-A953-422FB6DE5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980" y="3196590"/>
            <a:ext cx="990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l"/>
            <a:endParaRPr lang="en-US" altLang="en-US" sz="1600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2164" name="Rectangle 36">
            <a:extLst>
              <a:ext uri="{FF2B5EF4-FFF2-40B4-BE49-F238E27FC236}">
                <a16:creationId xmlns:a16="http://schemas.microsoft.com/office/drawing/2014/main" id="{3DAA3697-E082-4510-A0C4-7AF379A58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580" y="2282190"/>
            <a:ext cx="9906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1700"/>
              <a:t>order date</a:t>
            </a:r>
          </a:p>
        </p:txBody>
      </p:sp>
      <p:sp>
        <p:nvSpPr>
          <p:cNvPr id="432165" name="Rectangle 37">
            <a:extLst>
              <a:ext uri="{FF2B5EF4-FFF2-40B4-BE49-F238E27FC236}">
                <a16:creationId xmlns:a16="http://schemas.microsoft.com/office/drawing/2014/main" id="{A99506F1-20C7-414A-B027-065AA585F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580" y="2815590"/>
            <a:ext cx="9906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l"/>
            <a:endParaRPr lang="en-US" altLang="en-US" sz="1600" i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2166" name="Rectangle 38">
            <a:extLst>
              <a:ext uri="{FF2B5EF4-FFF2-40B4-BE49-F238E27FC236}">
                <a16:creationId xmlns:a16="http://schemas.microsoft.com/office/drawing/2014/main" id="{71CF2B63-3502-4586-B8E6-B33FF74F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580" y="3196590"/>
            <a:ext cx="990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l"/>
            <a:endParaRPr lang="en-US" altLang="en-US" sz="1600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2167" name="Rectangle 39">
            <a:extLst>
              <a:ext uri="{FF2B5EF4-FFF2-40B4-BE49-F238E27FC236}">
                <a16:creationId xmlns:a16="http://schemas.microsoft.com/office/drawing/2014/main" id="{4708DDD9-4A73-49C7-906B-B57897DBD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180" y="2282190"/>
            <a:ext cx="12954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1700"/>
              <a:t>quantity_sales</a:t>
            </a:r>
          </a:p>
        </p:txBody>
      </p:sp>
      <p:sp>
        <p:nvSpPr>
          <p:cNvPr id="432168" name="Rectangle 40">
            <a:extLst>
              <a:ext uri="{FF2B5EF4-FFF2-40B4-BE49-F238E27FC236}">
                <a16:creationId xmlns:a16="http://schemas.microsoft.com/office/drawing/2014/main" id="{600051A3-3850-4972-BBDC-5D491DDAF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180" y="2815590"/>
            <a:ext cx="1295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l"/>
            <a:endParaRPr lang="en-US" altLang="en-US" sz="1600" i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2169" name="Rectangle 41">
            <a:extLst>
              <a:ext uri="{FF2B5EF4-FFF2-40B4-BE49-F238E27FC236}">
                <a16:creationId xmlns:a16="http://schemas.microsoft.com/office/drawing/2014/main" id="{895034A0-0E56-4D12-B419-B7CC5DDB9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180" y="3196590"/>
            <a:ext cx="1295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l"/>
            <a:endParaRPr lang="en-US" altLang="en-US" sz="1600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2170" name="Rectangle 42">
            <a:extLst>
              <a:ext uri="{FF2B5EF4-FFF2-40B4-BE49-F238E27FC236}">
                <a16:creationId xmlns:a16="http://schemas.microsoft.com/office/drawing/2014/main" id="{8FF8DC23-DA5E-4F0A-BE57-5FDC8CE2E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580" y="2282190"/>
            <a:ext cx="13716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l"/>
            <a:r>
              <a:rPr lang="en-US" altLang="en-US" sz="1700"/>
              <a:t>amount_sales</a:t>
            </a:r>
          </a:p>
        </p:txBody>
      </p:sp>
      <p:sp>
        <p:nvSpPr>
          <p:cNvPr id="432171" name="Text Box 43">
            <a:extLst>
              <a:ext uri="{FF2B5EF4-FFF2-40B4-BE49-F238E27FC236}">
                <a16:creationId xmlns:a16="http://schemas.microsoft.com/office/drawing/2014/main" id="{2F911D3C-3B50-4102-9784-63F6E817F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4380" y="281559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10,789</a:t>
            </a:r>
          </a:p>
        </p:txBody>
      </p:sp>
      <p:sp>
        <p:nvSpPr>
          <p:cNvPr id="432172" name="Rectangle 44">
            <a:extLst>
              <a:ext uri="{FF2B5EF4-FFF2-40B4-BE49-F238E27FC236}">
                <a16:creationId xmlns:a16="http://schemas.microsoft.com/office/drawing/2014/main" id="{5D0880E7-0E0F-4321-9FE2-151D90F2E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580" y="2815590"/>
            <a:ext cx="13716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l"/>
            <a:endParaRPr lang="en-US" altLang="en-US" sz="1600" i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2173" name="Rectangle 45">
            <a:extLst>
              <a:ext uri="{FF2B5EF4-FFF2-40B4-BE49-F238E27FC236}">
                <a16:creationId xmlns:a16="http://schemas.microsoft.com/office/drawing/2014/main" id="{AA3D91DC-8274-4153-B47A-D547B0F75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580" y="319659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l"/>
            <a:endParaRPr lang="en-US" altLang="en-US" sz="1600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2174" name="Text Box 46">
            <a:extLst>
              <a:ext uri="{FF2B5EF4-FFF2-40B4-BE49-F238E27FC236}">
                <a16:creationId xmlns:a16="http://schemas.microsoft.com/office/drawing/2014/main" id="{F9DCC464-E98E-4C05-B5D8-902C377AB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780" y="281559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chemeClr val="hlink"/>
                </a:solidFill>
              </a:rPr>
              <a:t>123</a:t>
            </a:r>
          </a:p>
        </p:txBody>
      </p:sp>
      <p:sp>
        <p:nvSpPr>
          <p:cNvPr id="432175" name="Text Box 47">
            <a:extLst>
              <a:ext uri="{FF2B5EF4-FFF2-40B4-BE49-F238E27FC236}">
                <a16:creationId xmlns:a16="http://schemas.microsoft.com/office/drawing/2014/main" id="{03CCC119-C4BC-47E7-9161-E4D8E6419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380" y="281559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009900"/>
                </a:solidFill>
              </a:rPr>
              <a:t>1/1/2000</a:t>
            </a:r>
          </a:p>
        </p:txBody>
      </p:sp>
      <p:sp>
        <p:nvSpPr>
          <p:cNvPr id="432176" name="Text Box 48">
            <a:extLst>
              <a:ext uri="{FF2B5EF4-FFF2-40B4-BE49-F238E27FC236}">
                <a16:creationId xmlns:a16="http://schemas.microsoft.com/office/drawing/2014/main" id="{00E94709-F9C9-4EDD-9E95-F9FC20EC7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980" y="281559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400</a:t>
            </a:r>
          </a:p>
        </p:txBody>
      </p:sp>
      <p:sp>
        <p:nvSpPr>
          <p:cNvPr id="432177" name="Text Box 49">
            <a:extLst>
              <a:ext uri="{FF2B5EF4-FFF2-40B4-BE49-F238E27FC236}">
                <a16:creationId xmlns:a16="http://schemas.microsoft.com/office/drawing/2014/main" id="{47354368-021C-42C2-90C8-EC1BCD022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4380" y="281559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10,789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E24666C0-5C25-4228-AC6A-CD225A8AF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Measures</a:t>
            </a:r>
          </a:p>
        </p:txBody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B6CE5DF4-B2C1-417B-86C3-D4510D21F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2606675"/>
            <a:ext cx="3124200" cy="2057400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Loading Measures from the Source System</a:t>
            </a:r>
          </a:p>
          <a:p>
            <a:r>
              <a:rPr lang="en-US" altLang="en-US"/>
              <a:t>Calculating Additional Measures</a:t>
            </a:r>
          </a:p>
        </p:txBody>
      </p:sp>
      <p:sp>
        <p:nvSpPr>
          <p:cNvPr id="488475" name="AutoShape 27">
            <a:extLst>
              <a:ext uri="{FF2B5EF4-FFF2-40B4-BE49-F238E27FC236}">
                <a16:creationId xmlns:a16="http://schemas.microsoft.com/office/drawing/2014/main" id="{ECD997CC-33CF-439F-B382-BF14CC94D08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315200" y="4054475"/>
            <a:ext cx="609600" cy="457200"/>
          </a:xfrm>
          <a:prstGeom prst="rightArrow">
            <a:avLst>
              <a:gd name="adj1" fmla="val 54167"/>
              <a:gd name="adj2" fmla="val 62037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rot="10800000" vert="eaVert" wrap="none" anchor="ctr"/>
          <a:lstStyle/>
          <a:p>
            <a:endParaRPr lang="en-US" altLang="en-US" sz="2200"/>
          </a:p>
        </p:txBody>
      </p:sp>
      <p:sp>
        <p:nvSpPr>
          <p:cNvPr id="488476" name="Text Box 28">
            <a:extLst>
              <a:ext uri="{FF2B5EF4-FFF2-40B4-BE49-F238E27FC236}">
                <a16:creationId xmlns:a16="http://schemas.microsoft.com/office/drawing/2014/main" id="{817E9E6C-0570-42AC-B077-10F06421F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444875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100000">
                      <a:srgbClr val="008000">
                        <a:gamma/>
                        <a:tint val="66667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Source System Data </a:t>
            </a:r>
          </a:p>
        </p:txBody>
      </p:sp>
      <p:sp>
        <p:nvSpPr>
          <p:cNvPr id="488477" name="Text Box 29">
            <a:extLst>
              <a:ext uri="{FF2B5EF4-FFF2-40B4-BE49-F238E27FC236}">
                <a16:creationId xmlns:a16="http://schemas.microsoft.com/office/drawing/2014/main" id="{11D38537-371B-4A9A-9663-E32991821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35675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100000">
                      <a:srgbClr val="008000">
                        <a:gamma/>
                        <a:tint val="66667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Fact Table Data </a:t>
            </a:r>
          </a:p>
        </p:txBody>
      </p:sp>
      <p:grpSp>
        <p:nvGrpSpPr>
          <p:cNvPr id="488478" name="Group 30">
            <a:extLst>
              <a:ext uri="{FF2B5EF4-FFF2-40B4-BE49-F238E27FC236}">
                <a16:creationId xmlns:a16="http://schemas.microsoft.com/office/drawing/2014/main" id="{958B1780-9C65-4F37-B854-96C74EA8C3AC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073275"/>
            <a:ext cx="3976688" cy="1335088"/>
            <a:chOff x="528" y="2160"/>
            <a:chExt cx="2276" cy="768"/>
          </a:xfrm>
        </p:grpSpPr>
        <p:grpSp>
          <p:nvGrpSpPr>
            <p:cNvPr id="488479" name="Group 31">
              <a:extLst>
                <a:ext uri="{FF2B5EF4-FFF2-40B4-BE49-F238E27FC236}">
                  <a16:creationId xmlns:a16="http://schemas.microsoft.com/office/drawing/2014/main" id="{24FF93A2-F6A0-4F4B-8467-8278A88A1A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160"/>
              <a:ext cx="720" cy="768"/>
              <a:chOff x="240" y="3168"/>
              <a:chExt cx="847" cy="768"/>
            </a:xfrm>
          </p:grpSpPr>
          <p:sp>
            <p:nvSpPr>
              <p:cNvPr id="488480" name="Rectangle 32">
                <a:extLst>
                  <a:ext uri="{FF2B5EF4-FFF2-40B4-BE49-F238E27FC236}">
                    <a16:creationId xmlns:a16="http://schemas.microsoft.com/office/drawing/2014/main" id="{D3C6D74E-908D-452D-A241-F8C75AB0A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3168"/>
                <a:ext cx="847" cy="192"/>
              </a:xfrm>
              <a:prstGeom prst="rect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en-US" altLang="en-US" sz="1600" i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customer_id</a:t>
                </a:r>
              </a:p>
            </p:txBody>
          </p:sp>
          <p:sp>
            <p:nvSpPr>
              <p:cNvPr id="488481" name="Rectangle 33">
                <a:extLst>
                  <a:ext uri="{FF2B5EF4-FFF2-40B4-BE49-F238E27FC236}">
                    <a16:creationId xmlns:a16="http://schemas.microsoft.com/office/drawing/2014/main" id="{4B2D0ABB-64A2-4211-A872-8821D0180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3360"/>
                <a:ext cx="847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en-US" altLang="en-US" sz="1600">
                    <a:latin typeface="Arial" panose="020B0604020202020204" pitchFamily="34" charset="0"/>
                  </a:rPr>
                  <a:t>VINET</a:t>
                </a:r>
              </a:p>
            </p:txBody>
          </p:sp>
          <p:sp>
            <p:nvSpPr>
              <p:cNvPr id="488482" name="Rectangle 34">
                <a:extLst>
                  <a:ext uri="{FF2B5EF4-FFF2-40B4-BE49-F238E27FC236}">
                    <a16:creationId xmlns:a16="http://schemas.microsoft.com/office/drawing/2014/main" id="{1B9653FE-234E-4CBC-B130-57FA6425F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3504"/>
                <a:ext cx="847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en-US" altLang="en-US" sz="1600">
                    <a:latin typeface="Arial" panose="020B0604020202020204" pitchFamily="34" charset="0"/>
                  </a:rPr>
                  <a:t>ALFI</a:t>
                </a:r>
              </a:p>
            </p:txBody>
          </p:sp>
          <p:sp>
            <p:nvSpPr>
              <p:cNvPr id="488483" name="Rectangle 35">
                <a:extLst>
                  <a:ext uri="{FF2B5EF4-FFF2-40B4-BE49-F238E27FC236}">
                    <a16:creationId xmlns:a16="http://schemas.microsoft.com/office/drawing/2014/main" id="{B44415D9-B865-460C-9284-B2DE52E4A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3648"/>
                <a:ext cx="847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en-US" altLang="en-US" sz="1600">
                    <a:latin typeface="Arial" panose="020B0604020202020204" pitchFamily="34" charset="0"/>
                  </a:rPr>
                  <a:t>HANAR</a:t>
                </a:r>
              </a:p>
            </p:txBody>
          </p:sp>
          <p:sp>
            <p:nvSpPr>
              <p:cNvPr id="488484" name="Rectangle 36">
                <a:extLst>
                  <a:ext uri="{FF2B5EF4-FFF2-40B4-BE49-F238E27FC236}">
                    <a16:creationId xmlns:a16="http://schemas.microsoft.com/office/drawing/2014/main" id="{DD9B4833-498E-417D-8217-FBCA0A2C3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3792"/>
                <a:ext cx="847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en-US" altLang="en-US" sz="1600">
                    <a:latin typeface="Arial" panose="020B0604020202020204" pitchFamily="34" charset="0"/>
                  </a:rPr>
                  <a:t>...</a:t>
                </a:r>
              </a:p>
            </p:txBody>
          </p:sp>
        </p:grpSp>
        <p:sp>
          <p:nvSpPr>
            <p:cNvPr id="488485" name="Rectangle 37">
              <a:extLst>
                <a:ext uri="{FF2B5EF4-FFF2-40B4-BE49-F238E27FC236}">
                  <a16:creationId xmlns:a16="http://schemas.microsoft.com/office/drawing/2014/main" id="{71E18E68-8664-4251-AF3B-17511EB0E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160"/>
              <a:ext cx="576" cy="192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r>
                <a:rPr lang="en-US" altLang="en-US" sz="1600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product_id</a:t>
              </a:r>
            </a:p>
          </p:txBody>
        </p:sp>
        <p:sp>
          <p:nvSpPr>
            <p:cNvPr id="488486" name="Rectangle 38">
              <a:extLst>
                <a:ext uri="{FF2B5EF4-FFF2-40B4-BE49-F238E27FC236}">
                  <a16:creationId xmlns:a16="http://schemas.microsoft.com/office/drawing/2014/main" id="{C9088CA3-CB80-4F7A-8C11-38261036A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352"/>
              <a:ext cx="57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r>
                <a:rPr lang="en-US" altLang="en-US" sz="1600">
                  <a:latin typeface="Arial" panose="020B0604020202020204" pitchFamily="34" charset="0"/>
                </a:rPr>
                <a:t>9GZ</a:t>
              </a:r>
            </a:p>
          </p:txBody>
        </p:sp>
        <p:sp>
          <p:nvSpPr>
            <p:cNvPr id="488487" name="Rectangle 39">
              <a:extLst>
                <a:ext uri="{FF2B5EF4-FFF2-40B4-BE49-F238E27FC236}">
                  <a16:creationId xmlns:a16="http://schemas.microsoft.com/office/drawing/2014/main" id="{D73DBAAC-4343-4FE4-AEF7-706E2BC4B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57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r>
                <a:rPr lang="en-US" altLang="en-US" sz="1600">
                  <a:latin typeface="Arial" panose="020B0604020202020204" pitchFamily="34" charset="0"/>
                </a:rPr>
                <a:t>1KJ</a:t>
              </a:r>
            </a:p>
          </p:txBody>
        </p:sp>
        <p:sp>
          <p:nvSpPr>
            <p:cNvPr id="488488" name="Rectangle 40">
              <a:extLst>
                <a:ext uri="{FF2B5EF4-FFF2-40B4-BE49-F238E27FC236}">
                  <a16:creationId xmlns:a16="http://schemas.microsoft.com/office/drawing/2014/main" id="{47EB8401-842A-469F-A14A-7919EA041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640"/>
              <a:ext cx="57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r>
                <a:rPr lang="en-US" altLang="en-US" sz="1600">
                  <a:latin typeface="Arial" panose="020B0604020202020204" pitchFamily="34" charset="0"/>
                </a:rPr>
                <a:t>0ZA</a:t>
              </a:r>
            </a:p>
          </p:txBody>
        </p:sp>
        <p:sp>
          <p:nvSpPr>
            <p:cNvPr id="488489" name="Rectangle 41">
              <a:extLst>
                <a:ext uri="{FF2B5EF4-FFF2-40B4-BE49-F238E27FC236}">
                  <a16:creationId xmlns:a16="http://schemas.microsoft.com/office/drawing/2014/main" id="{FACAD884-EC82-4E18-A095-27CD066D1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84"/>
              <a:ext cx="57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r>
                <a:rPr lang="en-US" altLang="en-US" sz="1600">
                  <a:latin typeface="Arial" panose="020B0604020202020204" pitchFamily="34" charset="0"/>
                </a:rPr>
                <a:t>...</a:t>
              </a:r>
            </a:p>
          </p:txBody>
        </p:sp>
        <p:grpSp>
          <p:nvGrpSpPr>
            <p:cNvPr id="488490" name="Group 42">
              <a:extLst>
                <a:ext uri="{FF2B5EF4-FFF2-40B4-BE49-F238E27FC236}">
                  <a16:creationId xmlns:a16="http://schemas.microsoft.com/office/drawing/2014/main" id="{5F3CB93C-8679-4BE8-A50E-CE83C4E2F3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2160"/>
              <a:ext cx="980" cy="768"/>
              <a:chOff x="1935" y="3168"/>
              <a:chExt cx="897" cy="768"/>
            </a:xfrm>
          </p:grpSpPr>
          <p:sp>
            <p:nvSpPr>
              <p:cNvPr id="488491" name="Rectangle 43">
                <a:extLst>
                  <a:ext uri="{FF2B5EF4-FFF2-40B4-BE49-F238E27FC236}">
                    <a16:creationId xmlns:a16="http://schemas.microsoft.com/office/drawing/2014/main" id="{8A430BF2-85E3-4445-875F-63F84BF6D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5" y="3168"/>
                <a:ext cx="448" cy="192"/>
              </a:xfrm>
              <a:prstGeom prst="rect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 i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price</a:t>
                </a:r>
              </a:p>
            </p:txBody>
          </p:sp>
          <p:sp>
            <p:nvSpPr>
              <p:cNvPr id="488492" name="Rectangle 44">
                <a:extLst>
                  <a:ext uri="{FF2B5EF4-FFF2-40B4-BE49-F238E27FC236}">
                    <a16:creationId xmlns:a16="http://schemas.microsoft.com/office/drawing/2014/main" id="{AC795E29-BBBF-45FB-A922-4ABDC41E5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5" y="3360"/>
                <a:ext cx="448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.55</a:t>
                </a:r>
              </a:p>
            </p:txBody>
          </p:sp>
          <p:sp>
            <p:nvSpPr>
              <p:cNvPr id="488493" name="Rectangle 45">
                <a:extLst>
                  <a:ext uri="{FF2B5EF4-FFF2-40B4-BE49-F238E27FC236}">
                    <a16:creationId xmlns:a16="http://schemas.microsoft.com/office/drawing/2014/main" id="{4381478A-460B-4F9A-BA1D-3A986A931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5" y="3504"/>
                <a:ext cx="448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1.10</a:t>
                </a:r>
              </a:p>
            </p:txBody>
          </p:sp>
          <p:sp>
            <p:nvSpPr>
              <p:cNvPr id="488494" name="Rectangle 46">
                <a:extLst>
                  <a:ext uri="{FF2B5EF4-FFF2-40B4-BE49-F238E27FC236}">
                    <a16:creationId xmlns:a16="http://schemas.microsoft.com/office/drawing/2014/main" id="{A389D433-DB23-46A5-8A3E-9DE581B01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5" y="3648"/>
                <a:ext cx="448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.98</a:t>
                </a:r>
              </a:p>
            </p:txBody>
          </p:sp>
          <p:sp>
            <p:nvSpPr>
              <p:cNvPr id="488495" name="Rectangle 47">
                <a:extLst>
                  <a:ext uri="{FF2B5EF4-FFF2-40B4-BE49-F238E27FC236}">
                    <a16:creationId xmlns:a16="http://schemas.microsoft.com/office/drawing/2014/main" id="{1D1B3B3E-2D47-44D3-9C94-0FBFFCA9C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5" y="3792"/>
                <a:ext cx="448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...</a:t>
                </a:r>
              </a:p>
            </p:txBody>
          </p:sp>
          <p:sp>
            <p:nvSpPr>
              <p:cNvPr id="488496" name="Rectangle 48">
                <a:extLst>
                  <a:ext uri="{FF2B5EF4-FFF2-40B4-BE49-F238E27FC236}">
                    <a16:creationId xmlns:a16="http://schemas.microsoft.com/office/drawing/2014/main" id="{2CF9048E-9771-401A-9C5D-80FAD7129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3168"/>
                <a:ext cx="449" cy="192"/>
              </a:xfrm>
              <a:prstGeom prst="rect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 i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qty</a:t>
                </a:r>
              </a:p>
            </p:txBody>
          </p:sp>
          <p:sp>
            <p:nvSpPr>
              <p:cNvPr id="488497" name="Rectangle 49">
                <a:extLst>
                  <a:ext uri="{FF2B5EF4-FFF2-40B4-BE49-F238E27FC236}">
                    <a16:creationId xmlns:a16="http://schemas.microsoft.com/office/drawing/2014/main" id="{EF8863B8-AC22-49C4-832E-6F9580818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3360"/>
                <a:ext cx="44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32</a:t>
                </a:r>
              </a:p>
            </p:txBody>
          </p:sp>
          <p:sp>
            <p:nvSpPr>
              <p:cNvPr id="488498" name="Rectangle 50">
                <a:extLst>
                  <a:ext uri="{FF2B5EF4-FFF2-40B4-BE49-F238E27FC236}">
                    <a16:creationId xmlns:a16="http://schemas.microsoft.com/office/drawing/2014/main" id="{67113140-88A9-4C6D-96FD-9D74C93C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3504"/>
                <a:ext cx="44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48</a:t>
                </a:r>
              </a:p>
            </p:txBody>
          </p:sp>
          <p:sp>
            <p:nvSpPr>
              <p:cNvPr id="488499" name="Rectangle 51">
                <a:extLst>
                  <a:ext uri="{FF2B5EF4-FFF2-40B4-BE49-F238E27FC236}">
                    <a16:creationId xmlns:a16="http://schemas.microsoft.com/office/drawing/2014/main" id="{B7509451-B1FC-433D-915C-563D59C58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3648"/>
                <a:ext cx="44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488500" name="Rectangle 52">
                <a:extLst>
                  <a:ext uri="{FF2B5EF4-FFF2-40B4-BE49-F238E27FC236}">
                    <a16:creationId xmlns:a16="http://schemas.microsoft.com/office/drawing/2014/main" id="{E12913B7-1B4E-4710-9B28-46F317CE0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3792"/>
                <a:ext cx="449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r>
                  <a:rPr lang="en-US" altLang="en-US" sz="1600">
                    <a:latin typeface="Arial" panose="020B0604020202020204" pitchFamily="34" charset="0"/>
                  </a:rPr>
                  <a:t>...</a:t>
                </a:r>
              </a:p>
            </p:txBody>
          </p:sp>
        </p:grpSp>
      </p:grpSp>
      <p:grpSp>
        <p:nvGrpSpPr>
          <p:cNvPr id="488502" name="Group 54">
            <a:extLst>
              <a:ext uri="{FF2B5EF4-FFF2-40B4-BE49-F238E27FC236}">
                <a16:creationId xmlns:a16="http://schemas.microsoft.com/office/drawing/2014/main" id="{08C382A0-FC5E-4C41-97D1-B47769649C57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664075"/>
            <a:ext cx="1435100" cy="1335088"/>
            <a:chOff x="2448" y="2640"/>
            <a:chExt cx="904" cy="841"/>
          </a:xfrm>
        </p:grpSpPr>
        <p:sp>
          <p:nvSpPr>
            <p:cNvPr id="488503" name="Rectangle 55">
              <a:extLst>
                <a:ext uri="{FF2B5EF4-FFF2-40B4-BE49-F238E27FC236}">
                  <a16:creationId xmlns:a16="http://schemas.microsoft.com/office/drawing/2014/main" id="{1634C9C1-1BDE-446E-A9D4-C8662E2C7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904" cy="210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r>
                <a:rPr lang="en-US" altLang="en-US" sz="1600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customer_key</a:t>
              </a:r>
            </a:p>
          </p:txBody>
        </p:sp>
        <p:sp>
          <p:nvSpPr>
            <p:cNvPr id="488504" name="Rectangle 56">
              <a:extLst>
                <a:ext uri="{FF2B5EF4-FFF2-40B4-BE49-F238E27FC236}">
                  <a16:creationId xmlns:a16="http://schemas.microsoft.com/office/drawing/2014/main" id="{E4F55A59-9E3F-4161-BAD1-DF5E2A057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850"/>
              <a:ext cx="904" cy="1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r>
                <a:rPr lang="en-US" altLang="en-US" sz="160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488505" name="Rectangle 57">
              <a:extLst>
                <a:ext uri="{FF2B5EF4-FFF2-40B4-BE49-F238E27FC236}">
                  <a16:creationId xmlns:a16="http://schemas.microsoft.com/office/drawing/2014/main" id="{D1C90476-F983-4547-95EB-B76C6EDCF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008"/>
              <a:ext cx="904" cy="1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r>
                <a:rPr lang="en-US" altLang="en-US" sz="1600">
                  <a:latin typeface="Arial" panose="020B0604020202020204" pitchFamily="34" charset="0"/>
                </a:rPr>
                <a:t>238</a:t>
              </a:r>
            </a:p>
          </p:txBody>
        </p:sp>
        <p:sp>
          <p:nvSpPr>
            <p:cNvPr id="488506" name="Rectangle 58">
              <a:extLst>
                <a:ext uri="{FF2B5EF4-FFF2-40B4-BE49-F238E27FC236}">
                  <a16:creationId xmlns:a16="http://schemas.microsoft.com/office/drawing/2014/main" id="{DF564049-F544-4683-A9F1-1FB85905B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166"/>
              <a:ext cx="904" cy="1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r>
                <a:rPr lang="en-US" altLang="en-US" sz="1600">
                  <a:latin typeface="Arial" panose="020B0604020202020204" pitchFamily="34" charset="0"/>
                </a:rPr>
                <a:t>437</a:t>
              </a:r>
            </a:p>
          </p:txBody>
        </p:sp>
        <p:sp>
          <p:nvSpPr>
            <p:cNvPr id="488507" name="Rectangle 59">
              <a:extLst>
                <a:ext uri="{FF2B5EF4-FFF2-40B4-BE49-F238E27FC236}">
                  <a16:creationId xmlns:a16="http://schemas.microsoft.com/office/drawing/2014/main" id="{923A0650-74B0-4312-A27D-9CB1AA112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323"/>
              <a:ext cx="904" cy="1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r>
                <a:rPr lang="en-US" altLang="en-US" sz="1600">
                  <a:latin typeface="Arial" panose="020B0604020202020204" pitchFamily="34" charset="0"/>
                </a:rPr>
                <a:t>...</a:t>
              </a:r>
            </a:p>
          </p:txBody>
        </p:sp>
      </p:grpSp>
      <p:grpSp>
        <p:nvGrpSpPr>
          <p:cNvPr id="488508" name="Group 60">
            <a:extLst>
              <a:ext uri="{FF2B5EF4-FFF2-40B4-BE49-F238E27FC236}">
                <a16:creationId xmlns:a16="http://schemas.microsoft.com/office/drawing/2014/main" id="{8B44E72B-3911-4F28-8B97-5C50EC4BFBB5}"/>
              </a:ext>
            </a:extLst>
          </p:cNvPr>
          <p:cNvGrpSpPr>
            <a:grpSpLocks/>
          </p:cNvGrpSpPr>
          <p:nvPr/>
        </p:nvGrpSpPr>
        <p:grpSpPr bwMode="auto">
          <a:xfrm>
            <a:off x="6542088" y="4664075"/>
            <a:ext cx="1295400" cy="1335088"/>
            <a:chOff x="3504" y="2640"/>
            <a:chExt cx="505" cy="841"/>
          </a:xfrm>
        </p:grpSpPr>
        <p:sp>
          <p:nvSpPr>
            <p:cNvPr id="488509" name="Rectangle 61">
              <a:extLst>
                <a:ext uri="{FF2B5EF4-FFF2-40B4-BE49-F238E27FC236}">
                  <a16:creationId xmlns:a16="http://schemas.microsoft.com/office/drawing/2014/main" id="{DC9B6EDF-3053-49BD-ACA1-A16C66282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640"/>
              <a:ext cx="505" cy="210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r>
                <a:rPr lang="en-US" altLang="en-US" sz="1600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product_key</a:t>
              </a:r>
            </a:p>
          </p:txBody>
        </p:sp>
        <p:sp>
          <p:nvSpPr>
            <p:cNvPr id="488510" name="Rectangle 62">
              <a:extLst>
                <a:ext uri="{FF2B5EF4-FFF2-40B4-BE49-F238E27FC236}">
                  <a16:creationId xmlns:a16="http://schemas.microsoft.com/office/drawing/2014/main" id="{BCC69106-53E3-4C22-B737-EDB1C8434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850"/>
              <a:ext cx="505" cy="1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r>
                <a:rPr lang="en-US" altLang="en-US" sz="1600">
                  <a:latin typeface="Arial" panose="020B0604020202020204" pitchFamily="34" charset="0"/>
                </a:rPr>
                <a:t>512</a:t>
              </a:r>
            </a:p>
          </p:txBody>
        </p:sp>
        <p:sp>
          <p:nvSpPr>
            <p:cNvPr id="488511" name="Rectangle 63">
              <a:extLst>
                <a:ext uri="{FF2B5EF4-FFF2-40B4-BE49-F238E27FC236}">
                  <a16:creationId xmlns:a16="http://schemas.microsoft.com/office/drawing/2014/main" id="{27D33906-CC09-4790-ABC2-5816DFFF9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008"/>
              <a:ext cx="505" cy="1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r>
                <a:rPr lang="en-US" altLang="en-US" sz="1600">
                  <a:latin typeface="Arial" panose="020B0604020202020204" pitchFamily="34" charset="0"/>
                </a:rPr>
                <a:t>207</a:t>
              </a:r>
            </a:p>
          </p:txBody>
        </p:sp>
        <p:sp>
          <p:nvSpPr>
            <p:cNvPr id="488512" name="Rectangle 64">
              <a:extLst>
                <a:ext uri="{FF2B5EF4-FFF2-40B4-BE49-F238E27FC236}">
                  <a16:creationId xmlns:a16="http://schemas.microsoft.com/office/drawing/2014/main" id="{095DD22C-2963-406C-9FFF-2500D1F8A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166"/>
              <a:ext cx="505" cy="1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r>
                <a:rPr lang="en-US" altLang="en-US" sz="1600">
                  <a:latin typeface="Arial" panose="020B0604020202020204" pitchFamily="34" charset="0"/>
                </a:rPr>
                <a:t>338</a:t>
              </a:r>
            </a:p>
          </p:txBody>
        </p:sp>
        <p:sp>
          <p:nvSpPr>
            <p:cNvPr id="488513" name="Rectangle 65">
              <a:extLst>
                <a:ext uri="{FF2B5EF4-FFF2-40B4-BE49-F238E27FC236}">
                  <a16:creationId xmlns:a16="http://schemas.microsoft.com/office/drawing/2014/main" id="{DDFCA427-922D-489F-B1C3-956DCC3FB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323"/>
              <a:ext cx="505" cy="1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r>
                <a:rPr lang="en-US" altLang="en-US" sz="1600">
                  <a:latin typeface="Arial" panose="020B0604020202020204" pitchFamily="34" charset="0"/>
                </a:rPr>
                <a:t>...</a:t>
              </a:r>
            </a:p>
          </p:txBody>
        </p:sp>
      </p:grpSp>
      <p:grpSp>
        <p:nvGrpSpPr>
          <p:cNvPr id="488514" name="Group 66">
            <a:extLst>
              <a:ext uri="{FF2B5EF4-FFF2-40B4-BE49-F238E27FC236}">
                <a16:creationId xmlns:a16="http://schemas.microsoft.com/office/drawing/2014/main" id="{51782F4B-055A-4EF1-9DBA-6EE71C3DFDA2}"/>
              </a:ext>
            </a:extLst>
          </p:cNvPr>
          <p:cNvGrpSpPr>
            <a:grpSpLocks/>
          </p:cNvGrpSpPr>
          <p:nvPr/>
        </p:nvGrpSpPr>
        <p:grpSpPr bwMode="auto">
          <a:xfrm>
            <a:off x="7848601" y="4664075"/>
            <a:ext cx="758825" cy="1335088"/>
            <a:chOff x="3984" y="2640"/>
            <a:chExt cx="505" cy="841"/>
          </a:xfrm>
        </p:grpSpPr>
        <p:sp>
          <p:nvSpPr>
            <p:cNvPr id="488515" name="Rectangle 67">
              <a:extLst>
                <a:ext uri="{FF2B5EF4-FFF2-40B4-BE49-F238E27FC236}">
                  <a16:creationId xmlns:a16="http://schemas.microsoft.com/office/drawing/2014/main" id="{26D7C252-9EFA-4AF6-AEFD-BBCEA59B0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40"/>
              <a:ext cx="505" cy="210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r>
                <a:rPr lang="en-US" altLang="en-US" sz="1600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qty</a:t>
              </a:r>
            </a:p>
          </p:txBody>
        </p:sp>
        <p:sp>
          <p:nvSpPr>
            <p:cNvPr id="488516" name="Rectangle 68">
              <a:extLst>
                <a:ext uri="{FF2B5EF4-FFF2-40B4-BE49-F238E27FC236}">
                  <a16:creationId xmlns:a16="http://schemas.microsoft.com/office/drawing/2014/main" id="{B43F8B21-37A1-40AE-A4C7-E17D739DC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850"/>
              <a:ext cx="505" cy="1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r>
                <a:rPr lang="en-US" altLang="en-US" sz="1600">
                  <a:latin typeface="Arial" panose="020B0604020202020204" pitchFamily="34" charset="0"/>
                </a:rPr>
                <a:t>32</a:t>
              </a:r>
            </a:p>
          </p:txBody>
        </p:sp>
        <p:sp>
          <p:nvSpPr>
            <p:cNvPr id="488517" name="Rectangle 69">
              <a:extLst>
                <a:ext uri="{FF2B5EF4-FFF2-40B4-BE49-F238E27FC236}">
                  <a16:creationId xmlns:a16="http://schemas.microsoft.com/office/drawing/2014/main" id="{A5F91C1B-17DB-4240-B6EB-D96AD4342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08"/>
              <a:ext cx="505" cy="1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r>
                <a:rPr lang="en-US" altLang="en-US" sz="1600">
                  <a:latin typeface="Arial" panose="020B0604020202020204" pitchFamily="34" charset="0"/>
                </a:rPr>
                <a:t>48</a:t>
              </a:r>
            </a:p>
          </p:txBody>
        </p:sp>
        <p:sp>
          <p:nvSpPr>
            <p:cNvPr id="488518" name="Rectangle 70">
              <a:extLst>
                <a:ext uri="{FF2B5EF4-FFF2-40B4-BE49-F238E27FC236}">
                  <a16:creationId xmlns:a16="http://schemas.microsoft.com/office/drawing/2014/main" id="{6D528D4D-9E49-4B9B-B804-8DC5CDDFA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166"/>
              <a:ext cx="505" cy="1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r>
                <a:rPr lang="en-US" altLang="en-US" sz="1600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488519" name="Rectangle 71">
              <a:extLst>
                <a:ext uri="{FF2B5EF4-FFF2-40B4-BE49-F238E27FC236}">
                  <a16:creationId xmlns:a16="http://schemas.microsoft.com/office/drawing/2014/main" id="{03CACC41-9C09-4DB9-8F3D-A9E625AF4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323"/>
              <a:ext cx="505" cy="1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r>
                <a:rPr lang="en-US" altLang="en-US" sz="1600">
                  <a:latin typeface="Arial" panose="020B0604020202020204" pitchFamily="34" charset="0"/>
                </a:rPr>
                <a:t>...</a:t>
              </a:r>
            </a:p>
          </p:txBody>
        </p:sp>
      </p:grpSp>
      <p:grpSp>
        <p:nvGrpSpPr>
          <p:cNvPr id="488520" name="Group 72">
            <a:extLst>
              <a:ext uri="{FF2B5EF4-FFF2-40B4-BE49-F238E27FC236}">
                <a16:creationId xmlns:a16="http://schemas.microsoft.com/office/drawing/2014/main" id="{610B8891-DA3D-4990-9904-BE4344B50239}"/>
              </a:ext>
            </a:extLst>
          </p:cNvPr>
          <p:cNvGrpSpPr>
            <a:grpSpLocks/>
          </p:cNvGrpSpPr>
          <p:nvPr/>
        </p:nvGrpSpPr>
        <p:grpSpPr bwMode="auto">
          <a:xfrm>
            <a:off x="8615363" y="4664075"/>
            <a:ext cx="1027112" cy="1335088"/>
            <a:chOff x="4800" y="3168"/>
            <a:chExt cx="576" cy="768"/>
          </a:xfrm>
        </p:grpSpPr>
        <p:sp>
          <p:nvSpPr>
            <p:cNvPr id="488521" name="Rectangle 73">
              <a:extLst>
                <a:ext uri="{FF2B5EF4-FFF2-40B4-BE49-F238E27FC236}">
                  <a16:creationId xmlns:a16="http://schemas.microsoft.com/office/drawing/2014/main" id="{B5AAD65D-005E-4CA4-A45B-A7B2A0CD8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168"/>
              <a:ext cx="576" cy="192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r>
                <a:rPr lang="en-US" altLang="en-US" sz="1600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total_sales</a:t>
              </a:r>
            </a:p>
          </p:txBody>
        </p:sp>
        <p:sp>
          <p:nvSpPr>
            <p:cNvPr id="488522" name="Rectangle 74">
              <a:extLst>
                <a:ext uri="{FF2B5EF4-FFF2-40B4-BE49-F238E27FC236}">
                  <a16:creationId xmlns:a16="http://schemas.microsoft.com/office/drawing/2014/main" id="{D82F2C90-375B-4483-9AC5-FBC800BD3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360"/>
              <a:ext cx="576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r>
                <a:rPr lang="en-US" altLang="en-US" sz="1600">
                  <a:latin typeface="Arial" panose="020B0604020202020204" pitchFamily="34" charset="0"/>
                </a:rPr>
                <a:t>17.60</a:t>
              </a:r>
            </a:p>
          </p:txBody>
        </p:sp>
        <p:sp>
          <p:nvSpPr>
            <p:cNvPr id="488523" name="Rectangle 75">
              <a:extLst>
                <a:ext uri="{FF2B5EF4-FFF2-40B4-BE49-F238E27FC236}">
                  <a16:creationId xmlns:a16="http://schemas.microsoft.com/office/drawing/2014/main" id="{269F2B49-8D5E-4AF1-95C7-C43A9FB23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504"/>
              <a:ext cx="576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r>
                <a:rPr lang="en-US" altLang="en-US" sz="1600">
                  <a:latin typeface="Arial" panose="020B0604020202020204" pitchFamily="34" charset="0"/>
                </a:rPr>
                <a:t>52.80</a:t>
              </a:r>
            </a:p>
          </p:txBody>
        </p:sp>
        <p:sp>
          <p:nvSpPr>
            <p:cNvPr id="488524" name="Rectangle 76">
              <a:extLst>
                <a:ext uri="{FF2B5EF4-FFF2-40B4-BE49-F238E27FC236}">
                  <a16:creationId xmlns:a16="http://schemas.microsoft.com/office/drawing/2014/main" id="{A0A37B92-6F77-4616-8BC9-57A71F268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648"/>
              <a:ext cx="576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r>
                <a:rPr lang="en-US" altLang="en-US" sz="1600">
                  <a:latin typeface="Arial" panose="020B0604020202020204" pitchFamily="34" charset="0"/>
                </a:rPr>
                <a:t>8.82</a:t>
              </a:r>
            </a:p>
          </p:txBody>
        </p:sp>
        <p:sp>
          <p:nvSpPr>
            <p:cNvPr id="488525" name="Rectangle 77">
              <a:extLst>
                <a:ext uri="{FF2B5EF4-FFF2-40B4-BE49-F238E27FC236}">
                  <a16:creationId xmlns:a16="http://schemas.microsoft.com/office/drawing/2014/main" id="{54F85016-B2B1-4B1D-A1D6-E261BA108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792"/>
              <a:ext cx="576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r>
                <a:rPr lang="en-US" altLang="en-US" sz="1600">
                  <a:latin typeface="Arial" panose="020B0604020202020204" pitchFamily="34" charset="0"/>
                </a:rPr>
                <a:t>...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8F09CC22-2738-42D8-842C-66D511765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Maintaining Data Integrity</a:t>
            </a:r>
          </a:p>
        </p:txBody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D9E5AB7A-2865-4027-A385-C3D0B8FE6E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Adhering to the Fact Table Grain</a:t>
            </a:r>
          </a:p>
          <a:p>
            <a:pPr lvl="1"/>
            <a:r>
              <a:rPr lang="en-US" altLang="en-US" sz="2800" dirty="0"/>
              <a:t>A fact table can only have one grain</a:t>
            </a:r>
          </a:p>
          <a:p>
            <a:pPr lvl="1"/>
            <a:r>
              <a:rPr lang="en-US" altLang="en-US" sz="2800" dirty="0"/>
              <a:t>You must load a fact table with data at the same level of detail as defined by the grain</a:t>
            </a:r>
          </a:p>
          <a:p>
            <a:r>
              <a:rPr lang="en-US" altLang="en-US" sz="3200" dirty="0"/>
              <a:t>Enforcing Column Constraints</a:t>
            </a:r>
          </a:p>
          <a:p>
            <a:pPr lvl="1"/>
            <a:r>
              <a:rPr lang="en-US" altLang="en-US" sz="2800" dirty="0"/>
              <a:t>NOT NULL constraints</a:t>
            </a:r>
          </a:p>
          <a:p>
            <a:pPr lvl="1"/>
            <a:r>
              <a:rPr lang="en-US" altLang="en-US" sz="2800" dirty="0"/>
              <a:t>FOREIGN KEY constraints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79CF-41C7-4BAA-BF3F-D4168FD8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Versus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3F62-63AD-4D64-A2AE-BD4A2079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ETL Tools</a:t>
            </a:r>
          </a:p>
          <a:p>
            <a:pPr lvl="1"/>
            <a:r>
              <a:rPr lang="en-US" dirty="0"/>
              <a:t>Vendor-based</a:t>
            </a:r>
          </a:p>
          <a:p>
            <a:pPr lvl="2"/>
            <a:r>
              <a:rPr lang="en-US" dirty="0"/>
              <a:t>SQL Server Integration Services</a:t>
            </a:r>
          </a:p>
          <a:p>
            <a:pPr lvl="2"/>
            <a:r>
              <a:rPr lang="en-US" dirty="0"/>
              <a:t>Oracle ETL</a:t>
            </a:r>
          </a:p>
          <a:p>
            <a:pPr lvl="1"/>
            <a:r>
              <a:rPr lang="en-US" dirty="0"/>
              <a:t>Vendor Neutral</a:t>
            </a:r>
          </a:p>
          <a:p>
            <a:pPr lvl="2"/>
            <a:r>
              <a:rPr lang="en-US" dirty="0"/>
              <a:t>Pentaho (Open Source)</a:t>
            </a:r>
          </a:p>
          <a:p>
            <a:pPr lvl="2"/>
            <a:r>
              <a:rPr lang="en-US" dirty="0"/>
              <a:t>Informatica (Fee License)</a:t>
            </a:r>
          </a:p>
          <a:p>
            <a:pPr lvl="1"/>
            <a:r>
              <a:rPr lang="en-US" dirty="0"/>
              <a:t>Cloud-based</a:t>
            </a:r>
          </a:p>
          <a:p>
            <a:pPr lvl="2"/>
            <a:r>
              <a:rPr lang="en-US" dirty="0"/>
              <a:t>Informatica Cloud</a:t>
            </a:r>
          </a:p>
          <a:p>
            <a:r>
              <a:rPr lang="en-US" dirty="0"/>
              <a:t>Code it yourself</a:t>
            </a:r>
          </a:p>
          <a:p>
            <a:pPr lvl="1"/>
            <a:r>
              <a:rPr lang="en-US" dirty="0"/>
              <a:t>In-Database: SQL</a:t>
            </a:r>
          </a:p>
          <a:p>
            <a:pPr lvl="1"/>
            <a:r>
              <a:rPr lang="en-US" dirty="0"/>
              <a:t>Out-of-Database: Perl / Python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30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A1DD8A-B773-4170-A9BF-FCF7042A88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76" b="160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EF36D-E32F-4821-A8B8-F38D9370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Lab Time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20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3694-E1B7-4FBA-8EF2-763C7817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Common ETL Tasks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D4AA2F-098B-4B19-A570-334972344FF6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854200"/>
            <a:ext cx="10515600" cy="428783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dirty="0"/>
              <a:t>Performing Customized Source System Extracts</a:t>
            </a:r>
          </a:p>
          <a:p>
            <a:r>
              <a:rPr lang="en-US" altLang="en-US" sz="3600" dirty="0"/>
              <a:t>Transforming Data for Storage in a Data Warehouse</a:t>
            </a:r>
          </a:p>
          <a:p>
            <a:r>
              <a:rPr lang="en-US" altLang="en-US" sz="3600" dirty="0"/>
              <a:t>Populating Tables in a Data Warehouse</a:t>
            </a:r>
          </a:p>
          <a:p>
            <a:r>
              <a:rPr lang="en-US" altLang="en-US" sz="3600" dirty="0"/>
              <a:t>Extracting Data from a Data Warehouse</a:t>
            </a:r>
          </a:p>
          <a:p>
            <a:r>
              <a:rPr lang="en-US" altLang="en-US" sz="3600" dirty="0"/>
              <a:t>Processing Analysis Services OLAP Databases </a:t>
            </a:r>
          </a:p>
        </p:txBody>
      </p:sp>
    </p:spTree>
    <p:extLst>
      <p:ext uri="{BB962C8B-B14F-4D97-AF65-F5344CB8AC3E}">
        <p14:creationId xmlns:p14="http://schemas.microsoft.com/office/powerpoint/2010/main" val="400862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4D57E962-EE11-4406-95AB-83167BAE2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/>
              <a:t>Examining the OLTP</a:t>
            </a:r>
            <a:endParaRPr lang="en-US" altLang="en-US" dirty="0"/>
          </a:p>
        </p:txBody>
      </p:sp>
      <p:pic>
        <p:nvPicPr>
          <p:cNvPr id="274435" name="Picture 3" descr="D:\northwind.tif">
            <a:extLst>
              <a:ext uri="{FF2B5EF4-FFF2-40B4-BE49-F238E27FC236}">
                <a16:creationId xmlns:a16="http://schemas.microsoft.com/office/drawing/2014/main" id="{9236340A-502E-433D-9C55-61DCCE631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81" y="1558290"/>
            <a:ext cx="6827838" cy="5100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CD29958D-9EC3-4DC1-8A17-BB8774E00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Examining the Star Schema</a:t>
            </a:r>
          </a:p>
        </p:txBody>
      </p:sp>
      <p:pic>
        <p:nvPicPr>
          <p:cNvPr id="276495" name="Picture 15" descr="D:\sales_fact.tif">
            <a:extLst>
              <a:ext uri="{FF2B5EF4-FFF2-40B4-BE49-F238E27FC236}">
                <a16:creationId xmlns:a16="http://schemas.microsoft.com/office/drawing/2014/main" id="{7EFDF84D-997D-4ABF-BBBC-AD26BABBC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90688"/>
            <a:ext cx="49149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485" name="Text Box 5">
            <a:extLst>
              <a:ext uri="{FF2B5EF4-FFF2-40B4-BE49-F238E27FC236}">
                <a16:creationId xmlns:a16="http://schemas.microsoft.com/office/drawing/2014/main" id="{F4DE6C12-90E5-4D95-BECA-2D278A42E5D3}"/>
              </a:ext>
            </a:extLst>
          </p:cNvPr>
          <p:cNvSpPr txBox="1">
            <a:spLocks noChangeArrowheads="1"/>
          </p:cNvSpPr>
          <p:nvPr/>
        </p:nvSpPr>
        <p:spPr bwMode="invGray">
          <a:xfrm>
            <a:off x="3352800" y="4430462"/>
            <a:ext cx="1963738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99FF"/>
                    </a:gs>
                    <a:gs pos="100000">
                      <a:srgbClr val="CCEC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lang="en-US" altLang="en-US" sz="2000" b="1">
                <a:solidFill>
                  <a:schemeClr val="accent2"/>
                </a:solidFill>
                <a:latin typeface="Arial Narrow" panose="020B0606020202030204" pitchFamily="34" charset="0"/>
              </a:rPr>
              <a:t>Dimension</a:t>
            </a:r>
          </a:p>
          <a:p>
            <a:pPr algn="ctr"/>
            <a:r>
              <a:rPr lang="en-US" altLang="en-US" sz="2000" b="1">
                <a:solidFill>
                  <a:schemeClr val="accent2"/>
                </a:solidFill>
                <a:latin typeface="Arial Narrow" panose="020B0606020202030204" pitchFamily="34" charset="0"/>
              </a:rPr>
              <a:t>Tables</a:t>
            </a:r>
          </a:p>
        </p:txBody>
      </p:sp>
      <p:sp>
        <p:nvSpPr>
          <p:cNvPr id="276487" name="Line 7">
            <a:extLst>
              <a:ext uri="{FF2B5EF4-FFF2-40B4-BE49-F238E27FC236}">
                <a16:creationId xmlns:a16="http://schemas.microsoft.com/office/drawing/2014/main" id="{25924674-1968-4113-B42E-66F8407F50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1290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488" name="Line 8">
            <a:extLst>
              <a:ext uri="{FF2B5EF4-FFF2-40B4-BE49-F238E27FC236}">
                <a16:creationId xmlns:a16="http://schemas.microsoft.com/office/drawing/2014/main" id="{B4846392-C236-4FA9-882E-8111DDECE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148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489" name="Text Box 9">
            <a:extLst>
              <a:ext uri="{FF2B5EF4-FFF2-40B4-BE49-F238E27FC236}">
                <a16:creationId xmlns:a16="http://schemas.microsoft.com/office/drawing/2014/main" id="{E4EDBA33-9367-4311-A082-34B1200FD3A1}"/>
              </a:ext>
            </a:extLst>
          </p:cNvPr>
          <p:cNvSpPr txBox="1">
            <a:spLocks noChangeArrowheads="1"/>
          </p:cNvSpPr>
          <p:nvPr/>
        </p:nvSpPr>
        <p:spPr bwMode="invGray">
          <a:xfrm>
            <a:off x="6628073" y="4660550"/>
            <a:ext cx="185050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99FF"/>
                    </a:gs>
                    <a:gs pos="100000">
                      <a:srgbClr val="CCEC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/>
            <a:r>
              <a:rPr lang="en-US" altLang="en-US" sz="2000" b="1">
                <a:solidFill>
                  <a:schemeClr val="accent2"/>
                </a:solidFill>
                <a:latin typeface="Arial Narrow" panose="020B0606020202030204" pitchFamily="34" charset="0"/>
              </a:rPr>
              <a:t>Dimension Table</a:t>
            </a:r>
          </a:p>
        </p:txBody>
      </p:sp>
      <p:sp>
        <p:nvSpPr>
          <p:cNvPr id="276490" name="Line 10">
            <a:extLst>
              <a:ext uri="{FF2B5EF4-FFF2-40B4-BE49-F238E27FC236}">
                <a16:creationId xmlns:a16="http://schemas.microsoft.com/office/drawing/2014/main" id="{41E313D2-A7E7-4583-B890-28F1861F82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4357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484" name="Text Box 4">
            <a:extLst>
              <a:ext uri="{FF2B5EF4-FFF2-40B4-BE49-F238E27FC236}">
                <a16:creationId xmlns:a16="http://schemas.microsoft.com/office/drawing/2014/main" id="{23B35A6A-2CEA-43EC-8783-D3AA994D7823}"/>
              </a:ext>
            </a:extLst>
          </p:cNvPr>
          <p:cNvSpPr txBox="1">
            <a:spLocks noChangeArrowheads="1"/>
          </p:cNvSpPr>
          <p:nvPr/>
        </p:nvSpPr>
        <p:spPr bwMode="invGray">
          <a:xfrm>
            <a:off x="6934200" y="1764950"/>
            <a:ext cx="150495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99FF"/>
                    </a:gs>
                    <a:gs pos="100000">
                      <a:srgbClr val="CCEC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lang="en-US" altLang="en-US" sz="2000" b="1">
                <a:solidFill>
                  <a:schemeClr val="accent2"/>
                </a:solidFill>
                <a:latin typeface="Arial Narrow" panose="020B0606020202030204" pitchFamily="34" charset="0"/>
              </a:rPr>
              <a:t>Fact Table</a:t>
            </a:r>
          </a:p>
        </p:txBody>
      </p:sp>
      <p:sp>
        <p:nvSpPr>
          <p:cNvPr id="276486" name="Line 6">
            <a:extLst>
              <a:ext uri="{FF2B5EF4-FFF2-40B4-BE49-F238E27FC236}">
                <a16:creationId xmlns:a16="http://schemas.microsoft.com/office/drawing/2014/main" id="{541E5E71-F540-48F4-BF87-B829715617F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629400" y="19954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00" name="Rectangle 20">
            <a:extLst>
              <a:ext uri="{FF2B5EF4-FFF2-40B4-BE49-F238E27FC236}">
                <a16:creationId xmlns:a16="http://schemas.microsoft.com/office/drawing/2014/main" id="{57869FE6-1678-44C7-A7E9-0079E49F1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4600" y="5486400"/>
            <a:ext cx="7239000" cy="1219200"/>
          </a:xfrm>
          <a:noFill/>
          <a:ln/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A Star Schema Provides Easy-to-Use Reporting Structures</a:t>
            </a:r>
          </a:p>
          <a:p>
            <a:pPr>
              <a:lnSpc>
                <a:spcPct val="75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The Fact Table Contains Numeric Business Metrics</a:t>
            </a:r>
          </a:p>
          <a:p>
            <a:pPr>
              <a:lnSpc>
                <a:spcPct val="75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The Dimension Table Provides Context for Data in the Fact Table</a:t>
            </a:r>
          </a:p>
        </p:txBody>
      </p:sp>
      <p:sp>
        <p:nvSpPr>
          <p:cNvPr id="276501" name="Text Box 21">
            <a:extLst>
              <a:ext uri="{FF2B5EF4-FFF2-40B4-BE49-F238E27FC236}">
                <a16:creationId xmlns:a16="http://schemas.microsoft.com/office/drawing/2014/main" id="{E403776D-4E7E-45BD-BD54-9C6C3AA5D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309688"/>
            <a:ext cx="2514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00" b="1">
                <a:solidFill>
                  <a:srgbClr val="0000CC"/>
                </a:solidFill>
                <a:latin typeface="Arial Narrow" panose="020B0606020202030204" pitchFamily="34" charset="0"/>
              </a:rPr>
              <a:t>Sales Star Schema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BBEADAD2-8600-462F-B244-17A11EADD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Describing Dimensions</a:t>
            </a:r>
          </a:p>
        </p:txBody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AE541058-3B93-4E82-8D77-D3A3AAC05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7786" y="4682490"/>
            <a:ext cx="7254875" cy="1722438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Describing Business Entities</a:t>
            </a:r>
          </a:p>
          <a:p>
            <a:pPr>
              <a:lnSpc>
                <a:spcPct val="80000"/>
              </a:lnSpc>
            </a:pPr>
            <a:r>
              <a:rPr lang="en-US" altLang="en-US"/>
              <a:t>Containing Attributes That Provide Context to Numeric Data</a:t>
            </a:r>
          </a:p>
          <a:p>
            <a:pPr>
              <a:lnSpc>
                <a:spcPct val="80000"/>
              </a:lnSpc>
            </a:pPr>
            <a:r>
              <a:rPr lang="en-US" altLang="en-US"/>
              <a:t>Presenting Data Organized into Hierarchies</a:t>
            </a:r>
          </a:p>
        </p:txBody>
      </p:sp>
      <p:pic>
        <p:nvPicPr>
          <p:cNvPr id="307204" name="Picture 4" descr="D:\customer_dim.tif">
            <a:extLst>
              <a:ext uri="{FF2B5EF4-FFF2-40B4-BE49-F238E27FC236}">
                <a16:creationId xmlns:a16="http://schemas.microsoft.com/office/drawing/2014/main" id="{5E0FFAEA-7BEC-42A3-B151-B7A7FFB8B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461" y="1634490"/>
            <a:ext cx="200977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05" name="Picture 5" descr="D:\time_dim.tif">
            <a:extLst>
              <a:ext uri="{FF2B5EF4-FFF2-40B4-BE49-F238E27FC236}">
                <a16:creationId xmlns:a16="http://schemas.microsoft.com/office/drawing/2014/main" id="{3ED33DB7-2EB1-4D43-9EE2-1AE0FBD2E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860" y="1558290"/>
            <a:ext cx="20383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06" name="Picture 6" descr="D:\product_dim.tif">
            <a:extLst>
              <a:ext uri="{FF2B5EF4-FFF2-40B4-BE49-F238E27FC236}">
                <a16:creationId xmlns:a16="http://schemas.microsoft.com/office/drawing/2014/main" id="{6959005D-0D94-45D5-B825-DFE88C00C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460" y="1786890"/>
            <a:ext cx="20193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0D307656-FDBB-4F57-ADA1-57E3C0726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Identifying Primary Keys</a:t>
            </a:r>
          </a:p>
        </p:txBody>
      </p:sp>
      <p:sp>
        <p:nvSpPr>
          <p:cNvPr id="308233" name="Rectangle 9">
            <a:extLst>
              <a:ext uri="{FF2B5EF4-FFF2-40B4-BE49-F238E27FC236}">
                <a16:creationId xmlns:a16="http://schemas.microsoft.com/office/drawing/2014/main" id="{107BDBA4-67E7-4E1A-97EF-8BF2C4989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92090" y="1843088"/>
            <a:ext cx="4495800" cy="3048000"/>
          </a:xfrm>
          <a:noFill/>
          <a:ln/>
        </p:spPr>
        <p:txBody>
          <a:bodyPr/>
          <a:lstStyle/>
          <a:p>
            <a:r>
              <a:rPr lang="en-US" altLang="en-US" sz="2200" dirty="0"/>
              <a:t>Primary Keys </a:t>
            </a:r>
            <a:r>
              <a:rPr lang="en-US" altLang="en-US" sz="2200" dirty="0">
                <a:cs typeface="Times New Roman" panose="02020603050405020304" pitchFamily="18" charset="0"/>
              </a:rPr>
              <a:t>Identify Uniqueness</a:t>
            </a:r>
            <a:r>
              <a:rPr lang="en-US" altLang="en-US" sz="2200" dirty="0"/>
              <a:t> </a:t>
            </a:r>
          </a:p>
          <a:p>
            <a:r>
              <a:rPr lang="en-US" altLang="en-US" sz="2200" dirty="0"/>
              <a:t>Application Keys </a:t>
            </a:r>
            <a:r>
              <a:rPr lang="en-US" altLang="en-US" sz="2200" dirty="0">
                <a:solidFill>
                  <a:srgbClr val="0000CC"/>
                </a:solidFill>
              </a:rPr>
              <a:t>(app suffix) </a:t>
            </a:r>
            <a:r>
              <a:rPr lang="en-US" altLang="en-US" sz="2200" dirty="0"/>
              <a:t>Are </a:t>
            </a:r>
            <a:r>
              <a:rPr lang="en-US" altLang="en-US" sz="2200" dirty="0">
                <a:cs typeface="Times New Roman" panose="02020603050405020304" pitchFamily="18" charset="0"/>
              </a:rPr>
              <a:t>Source Data Values That Identify Uniqueness</a:t>
            </a:r>
          </a:p>
          <a:p>
            <a:r>
              <a:rPr lang="en-US" altLang="en-US" sz="2200" dirty="0"/>
              <a:t>Surrogate Keys </a:t>
            </a:r>
            <a:r>
              <a:rPr lang="en-US" altLang="en-US" sz="2200" dirty="0">
                <a:solidFill>
                  <a:srgbClr val="339933"/>
                </a:solidFill>
              </a:rPr>
              <a:t>(key suffix)</a:t>
            </a:r>
            <a:r>
              <a:rPr lang="en-US" altLang="en-US" sz="2200" dirty="0">
                <a:solidFill>
                  <a:srgbClr val="006600"/>
                </a:solidFill>
              </a:rPr>
              <a:t> </a:t>
            </a:r>
            <a:r>
              <a:rPr lang="en-US" altLang="en-US" sz="2200" dirty="0"/>
              <a:t>Are System-generated I</a:t>
            </a:r>
            <a:r>
              <a:rPr lang="en-US" altLang="en-US" sz="2200" dirty="0">
                <a:cs typeface="Times New Roman" panose="02020603050405020304" pitchFamily="18" charset="0"/>
              </a:rPr>
              <a:t>ntegers That Identify Uniqueness</a:t>
            </a:r>
          </a:p>
        </p:txBody>
      </p:sp>
      <p:sp>
        <p:nvSpPr>
          <p:cNvPr id="308234" name="Text Box 10">
            <a:extLst>
              <a:ext uri="{FF2B5EF4-FFF2-40B4-BE49-F238E27FC236}">
                <a16:creationId xmlns:a16="http://schemas.microsoft.com/office/drawing/2014/main" id="{51E05EB9-417B-4186-89BB-24EBEC6D1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2690" y="5348288"/>
            <a:ext cx="70866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2200" b="1" i="1">
                <a:solidFill>
                  <a:srgbClr val="339933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Product_dim_key</a:t>
            </a:r>
            <a:r>
              <a:rPr lang="en-US" altLang="en-US" sz="2200" b="1" i="1">
                <a:solidFill>
                  <a:srgbClr val="0066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200" b="1" i="1">
                <a:latin typeface="Arial Narrow" panose="020B0606020202030204" pitchFamily="34" charset="0"/>
                <a:cs typeface="Times New Roman" panose="02020603050405020304" pitchFamily="18" charset="0"/>
              </a:rPr>
              <a:t>is an IDENTITY column that physically defines the primary key </a:t>
            </a: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2200" b="1" i="1">
                <a:solidFill>
                  <a:srgbClr val="0000CC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Product_id_app</a:t>
            </a:r>
            <a:r>
              <a:rPr lang="en-US" altLang="en-US" sz="2200" b="1" i="1">
                <a:solidFill>
                  <a:srgbClr val="0066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200" b="1" i="1">
                <a:latin typeface="Arial Narrow" panose="020B0606020202030204" pitchFamily="34" charset="0"/>
                <a:cs typeface="Times New Roman" panose="02020603050405020304" pitchFamily="18" charset="0"/>
              </a:rPr>
              <a:t>is the unique application key</a:t>
            </a:r>
          </a:p>
        </p:txBody>
      </p:sp>
      <p:sp>
        <p:nvSpPr>
          <p:cNvPr id="308235" name="Text Box 11">
            <a:extLst>
              <a:ext uri="{FF2B5EF4-FFF2-40B4-BE49-F238E27FC236}">
                <a16:creationId xmlns:a16="http://schemas.microsoft.com/office/drawing/2014/main" id="{34EA559F-A1D9-4E97-B0D6-8FDDFBD45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290" y="2300288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grpSp>
        <p:nvGrpSpPr>
          <p:cNvPr id="308238" name="Group 14">
            <a:extLst>
              <a:ext uri="{FF2B5EF4-FFF2-40B4-BE49-F238E27FC236}">
                <a16:creationId xmlns:a16="http://schemas.microsoft.com/office/drawing/2014/main" id="{DAD75D1A-FA32-406C-A8D9-7D32A1CB3EF5}"/>
              </a:ext>
            </a:extLst>
          </p:cNvPr>
          <p:cNvGrpSpPr>
            <a:grpSpLocks/>
          </p:cNvGrpSpPr>
          <p:nvPr/>
        </p:nvGrpSpPr>
        <p:grpSpPr bwMode="auto">
          <a:xfrm>
            <a:off x="2548891" y="1690688"/>
            <a:ext cx="2695575" cy="3295650"/>
            <a:chOff x="576" y="720"/>
            <a:chExt cx="1698" cy="2076"/>
          </a:xfrm>
        </p:grpSpPr>
        <p:pic>
          <p:nvPicPr>
            <p:cNvPr id="308229" name="Picture 5" descr="D:\product.tif">
              <a:extLst>
                <a:ext uri="{FF2B5EF4-FFF2-40B4-BE49-F238E27FC236}">
                  <a16:creationId xmlns:a16="http://schemas.microsoft.com/office/drawing/2014/main" id="{1913B744-6B2D-43A8-9990-C578E1C70D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720"/>
              <a:ext cx="1698" cy="2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8236" name="Rectangle 12">
              <a:extLst>
                <a:ext uri="{FF2B5EF4-FFF2-40B4-BE49-F238E27FC236}">
                  <a16:creationId xmlns:a16="http://schemas.microsoft.com/office/drawing/2014/main" id="{0CE9199A-25CE-4533-A4A3-6A5B334F8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200"/>
              <a:ext cx="1152" cy="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60000"/>
                </a:spcBef>
                <a:buClr>
                  <a:srgbClr val="D6009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en-US" b="1">
                  <a:solidFill>
                    <a:srgbClr val="0000CC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product_id_app</a:t>
              </a:r>
              <a:endParaRPr lang="en-US" altLang="en-US" b="1">
                <a:latin typeface="Arial Narrow" panose="020B0606020202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237" name="Rectangle 13">
              <a:extLst>
                <a:ext uri="{FF2B5EF4-FFF2-40B4-BE49-F238E27FC236}">
                  <a16:creationId xmlns:a16="http://schemas.microsoft.com/office/drawing/2014/main" id="{CB081727-AECC-492A-9330-0D1891864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008"/>
              <a:ext cx="1152" cy="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60000"/>
                </a:spcBef>
                <a:buClr>
                  <a:srgbClr val="D6009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en-US" b="1">
                  <a:solidFill>
                    <a:srgbClr val="339933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product_dim_key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2E79A7E9-5A9A-47B6-B194-23029128D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Conformed Dimensions</a:t>
            </a:r>
          </a:p>
        </p:txBody>
      </p:sp>
      <p:sp>
        <p:nvSpPr>
          <p:cNvPr id="309251" name="AutoShape 3">
            <a:extLst>
              <a:ext uri="{FF2B5EF4-FFF2-40B4-BE49-F238E27FC236}">
                <a16:creationId xmlns:a16="http://schemas.microsoft.com/office/drawing/2014/main" id="{7EE942C2-834C-49C5-A9D9-B6E87D6EC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429000"/>
            <a:ext cx="1371600" cy="9906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0099CC"/>
              </a:gs>
              <a:gs pos="50000">
                <a:srgbClr val="0099CC">
                  <a:gamma/>
                  <a:tint val="43529"/>
                  <a:invGamma/>
                </a:srgbClr>
              </a:gs>
              <a:gs pos="100000">
                <a:srgbClr val="0099CC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latin typeface="Arial Narrow" panose="020B0606020202030204" pitchFamily="34" charset="0"/>
              </a:rPr>
              <a:t>Sales</a:t>
            </a:r>
          </a:p>
        </p:txBody>
      </p:sp>
      <p:sp>
        <p:nvSpPr>
          <p:cNvPr id="309252" name="AutoShape 4">
            <a:extLst>
              <a:ext uri="{FF2B5EF4-FFF2-40B4-BE49-F238E27FC236}">
                <a16:creationId xmlns:a16="http://schemas.microsoft.com/office/drawing/2014/main" id="{31B25669-C076-4C0C-A65B-5987C716E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524000"/>
            <a:ext cx="1371600" cy="9906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0099CC"/>
              </a:gs>
              <a:gs pos="50000">
                <a:srgbClr val="0099CC">
                  <a:gamma/>
                  <a:tint val="43529"/>
                  <a:invGamma/>
                </a:srgbClr>
              </a:gs>
              <a:gs pos="100000">
                <a:srgbClr val="0099CC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latin typeface="Arial Narrow" panose="020B0606020202030204" pitchFamily="34" charset="0"/>
              </a:rPr>
              <a:t>Shipments</a:t>
            </a:r>
          </a:p>
        </p:txBody>
      </p:sp>
      <p:sp>
        <p:nvSpPr>
          <p:cNvPr id="309253" name="AutoShape 5">
            <a:extLst>
              <a:ext uri="{FF2B5EF4-FFF2-40B4-BE49-F238E27FC236}">
                <a16:creationId xmlns:a16="http://schemas.microsoft.com/office/drawing/2014/main" id="{5A3ADDA9-6683-4902-AEBC-9C2395DFF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429000"/>
            <a:ext cx="1371600" cy="9906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0099CC"/>
              </a:gs>
              <a:gs pos="50000">
                <a:srgbClr val="0099CC">
                  <a:gamma/>
                  <a:tint val="43529"/>
                  <a:invGamma/>
                </a:srgbClr>
              </a:gs>
              <a:gs pos="100000">
                <a:srgbClr val="0099CC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latin typeface="Arial Narrow" panose="020B0606020202030204" pitchFamily="34" charset="0"/>
              </a:rPr>
              <a:t>Market</a:t>
            </a:r>
          </a:p>
        </p:txBody>
      </p:sp>
      <p:sp>
        <p:nvSpPr>
          <p:cNvPr id="309254" name="AutoShape 6">
            <a:extLst>
              <a:ext uri="{FF2B5EF4-FFF2-40B4-BE49-F238E27FC236}">
                <a16:creationId xmlns:a16="http://schemas.microsoft.com/office/drawing/2014/main" id="{353FCD00-03F3-4D5C-98E1-02139EBDC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524000"/>
            <a:ext cx="1371600" cy="9906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0099CC"/>
              </a:gs>
              <a:gs pos="50000">
                <a:srgbClr val="0099CC">
                  <a:gamma/>
                  <a:tint val="43529"/>
                  <a:invGamma/>
                </a:srgbClr>
              </a:gs>
              <a:gs pos="100000">
                <a:srgbClr val="0099CC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latin typeface="Arial Narrow" panose="020B0606020202030204" pitchFamily="34" charset="0"/>
              </a:rPr>
              <a:t>Inventory</a:t>
            </a:r>
          </a:p>
        </p:txBody>
      </p:sp>
      <p:pic>
        <p:nvPicPr>
          <p:cNvPr id="309255" name="Picture 7" descr="D:\product_dim.tif">
            <a:extLst>
              <a:ext uri="{FF2B5EF4-FFF2-40B4-BE49-F238E27FC236}">
                <a16:creationId xmlns:a16="http://schemas.microsoft.com/office/drawing/2014/main" id="{4FFE41E1-A3D9-4C08-A1F3-71B52D6AB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133601"/>
            <a:ext cx="13716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56" name="Picture 8" descr="D:\customer_dim.tif">
            <a:extLst>
              <a:ext uri="{FF2B5EF4-FFF2-40B4-BE49-F238E27FC236}">
                <a16:creationId xmlns:a16="http://schemas.microsoft.com/office/drawing/2014/main" id="{95145832-503F-4C05-B684-B3D1AE9DA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828800"/>
            <a:ext cx="13620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57" name="Picture 9" descr="D:\time_dim.tif">
            <a:extLst>
              <a:ext uri="{FF2B5EF4-FFF2-40B4-BE49-F238E27FC236}">
                <a16:creationId xmlns:a16="http://schemas.microsoft.com/office/drawing/2014/main" id="{32F774D8-39DC-47C7-A244-9F193B08C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057400"/>
            <a:ext cx="1371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258" name="Oval 10">
            <a:extLst>
              <a:ext uri="{FF2B5EF4-FFF2-40B4-BE49-F238E27FC236}">
                <a16:creationId xmlns:a16="http://schemas.microsoft.com/office/drawing/2014/main" id="{C198B468-5BFC-4EDA-AD01-AE2D48031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752600"/>
            <a:ext cx="6324600" cy="2438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63" name="Rectangle 15">
            <a:extLst>
              <a:ext uri="{FF2B5EF4-FFF2-40B4-BE49-F238E27FC236}">
                <a16:creationId xmlns:a16="http://schemas.microsoft.com/office/drawing/2014/main" id="{2635A269-26A3-417C-9D8D-8A9A241A71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4600" y="5029200"/>
            <a:ext cx="7162800" cy="1600200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altLang="en-US">
                <a:cs typeface="Times New Roman" panose="02020603050405020304" pitchFamily="18" charset="0"/>
              </a:rPr>
              <a:t>Building One Dimension to Use Across Data Marts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Ensuring Consistency in Reporting Across Data Marts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Designing a More Integrated Data Warehouse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FA267069-511C-4AA0-8ABC-436467620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Describing Fact Tables</a:t>
            </a:r>
          </a:p>
        </p:txBody>
      </p:sp>
      <p:sp>
        <p:nvSpPr>
          <p:cNvPr id="311300" name="Rectangle 4">
            <a:extLst>
              <a:ext uri="{FF2B5EF4-FFF2-40B4-BE49-F238E27FC236}">
                <a16:creationId xmlns:a16="http://schemas.microsoft.com/office/drawing/2014/main" id="{71114487-BBBF-4F3F-8598-C7506396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986" y="3288031"/>
            <a:ext cx="3048000" cy="61912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700" b="1">
                <a:latin typeface="Arial Narrow" panose="020B0606020202030204" pitchFamily="34" charset="0"/>
              </a:rPr>
              <a:t>Inventory Data By Inventory Date, Product, and Warehouse</a:t>
            </a:r>
          </a:p>
        </p:txBody>
      </p:sp>
      <p:pic>
        <p:nvPicPr>
          <p:cNvPr id="311302" name="Picture 6" descr="D:\inv_fact.tif">
            <a:extLst>
              <a:ext uri="{FF2B5EF4-FFF2-40B4-BE49-F238E27FC236}">
                <a16:creationId xmlns:a16="http://schemas.microsoft.com/office/drawing/2014/main" id="{5ECA9CDD-6FAB-4114-8FCA-45A36361F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7" y="1535430"/>
            <a:ext cx="20288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306" name="Rectangle 10">
            <a:extLst>
              <a:ext uri="{FF2B5EF4-FFF2-40B4-BE49-F238E27FC236}">
                <a16:creationId xmlns:a16="http://schemas.microsoft.com/office/drawing/2014/main" id="{709BD648-B1F1-405E-AB55-38586A2DF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586" y="4278631"/>
            <a:ext cx="2514600" cy="6191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700" b="1">
                <a:latin typeface="Arial Narrow" panose="020B0606020202030204" pitchFamily="34" charset="0"/>
              </a:rPr>
              <a:t>Sales Data By Product, </a:t>
            </a:r>
          </a:p>
          <a:p>
            <a:pPr algn="ctr"/>
            <a:r>
              <a:rPr lang="en-US" altLang="en-US" sz="1700" b="1">
                <a:latin typeface="Arial Narrow" panose="020B0606020202030204" pitchFamily="34" charset="0"/>
              </a:rPr>
              <a:t>Customer, and Order Date</a:t>
            </a:r>
          </a:p>
        </p:txBody>
      </p:sp>
      <p:sp>
        <p:nvSpPr>
          <p:cNvPr id="311311" name="Rectangle 15">
            <a:extLst>
              <a:ext uri="{FF2B5EF4-FFF2-40B4-BE49-F238E27FC236}">
                <a16:creationId xmlns:a16="http://schemas.microsoft.com/office/drawing/2014/main" id="{5E8EF18A-387B-4864-8436-8214431DD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386" y="6031231"/>
            <a:ext cx="3810000" cy="61912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700" b="1">
                <a:latin typeface="Arial Narrow" panose="020B0606020202030204" pitchFamily="34" charset="0"/>
              </a:rPr>
              <a:t>Market Data By Company, Region,</a:t>
            </a:r>
          </a:p>
          <a:p>
            <a:pPr algn="ctr"/>
            <a:r>
              <a:rPr lang="en-US" altLang="en-US" sz="1700" b="1">
                <a:latin typeface="Arial Narrow" panose="020B0606020202030204" pitchFamily="34" charset="0"/>
              </a:rPr>
              <a:t>Category, Sales Date, and  Publish Date</a:t>
            </a:r>
          </a:p>
        </p:txBody>
      </p:sp>
      <p:sp>
        <p:nvSpPr>
          <p:cNvPr id="311301" name="Rectangle 5">
            <a:extLst>
              <a:ext uri="{FF2B5EF4-FFF2-40B4-BE49-F238E27FC236}">
                <a16:creationId xmlns:a16="http://schemas.microsoft.com/office/drawing/2014/main" id="{77BE3253-121A-4205-82F0-A5ACD3C3F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6" y="5193031"/>
            <a:ext cx="2133600" cy="6191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700" b="1">
                <a:latin typeface="Arial Narrow" panose="020B0606020202030204" pitchFamily="34" charset="0"/>
              </a:rPr>
              <a:t>Shipments Data By </a:t>
            </a:r>
          </a:p>
          <a:p>
            <a:pPr algn="ctr"/>
            <a:r>
              <a:rPr lang="en-US" altLang="en-US" sz="1700" b="1">
                <a:latin typeface="Arial Narrow" panose="020B0606020202030204" pitchFamily="34" charset="0"/>
              </a:rPr>
              <a:t>Order Id and Product</a:t>
            </a:r>
          </a:p>
        </p:txBody>
      </p:sp>
      <p:pic>
        <p:nvPicPr>
          <p:cNvPr id="311303" name="Picture 7" descr="D:\sales_fact.tif">
            <a:extLst>
              <a:ext uri="{FF2B5EF4-FFF2-40B4-BE49-F238E27FC236}">
                <a16:creationId xmlns:a16="http://schemas.microsoft.com/office/drawing/2014/main" id="{5F7F2479-FBB7-49FB-B9D5-9A6013286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6" y="2068830"/>
            <a:ext cx="20193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304" name="Picture 8" descr="D:\shipments_fact.tif">
            <a:extLst>
              <a:ext uri="{FF2B5EF4-FFF2-40B4-BE49-F238E27FC236}">
                <a16:creationId xmlns:a16="http://schemas.microsoft.com/office/drawing/2014/main" id="{34905F52-2A62-4E9D-9EAB-533EC5FF3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7" y="1840231"/>
            <a:ext cx="202882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305" name="Picture 9" descr="D:\market_fact.tif">
            <a:extLst>
              <a:ext uri="{FF2B5EF4-FFF2-40B4-BE49-F238E27FC236}">
                <a16:creationId xmlns:a16="http://schemas.microsoft.com/office/drawing/2014/main" id="{E59F02EC-5A8E-4543-BCEC-CCE9784B3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6" y="4050031"/>
            <a:ext cx="20383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>
            <a:extLst>
              <a:ext uri="{FF2B5EF4-FFF2-40B4-BE49-F238E27FC236}">
                <a16:creationId xmlns:a16="http://schemas.microsoft.com/office/drawing/2014/main" id="{9694E80E-B108-4E54-95A6-EC6B520D0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Foreign Keys </a:t>
            </a:r>
          </a:p>
        </p:txBody>
      </p:sp>
      <p:pic>
        <p:nvPicPr>
          <p:cNvPr id="338959" name="Picture 15" descr="D:\sales_start.tif">
            <a:extLst>
              <a:ext uri="{FF2B5EF4-FFF2-40B4-BE49-F238E27FC236}">
                <a16:creationId xmlns:a16="http://schemas.microsoft.com/office/drawing/2014/main" id="{5E56BBB2-6F1D-46B7-A142-996E25677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18" y="1478281"/>
            <a:ext cx="7065963" cy="5097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964" name="Text Box 20">
            <a:extLst>
              <a:ext uri="{FF2B5EF4-FFF2-40B4-BE49-F238E27FC236}">
                <a16:creationId xmlns:a16="http://schemas.microsoft.com/office/drawing/2014/main" id="{3A183152-E97B-4D16-B128-9A05BDDDA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017" y="2849881"/>
            <a:ext cx="1447800" cy="2128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altLang="en-US" sz="1300" b="1">
                <a:solidFill>
                  <a:srgbClr val="339933"/>
                </a:solidFill>
                <a:latin typeface="Arial" panose="020B0604020202020204" pitchFamily="34" charset="0"/>
              </a:rPr>
              <a:t>time_dim_key</a:t>
            </a:r>
          </a:p>
        </p:txBody>
      </p:sp>
      <p:sp>
        <p:nvSpPr>
          <p:cNvPr id="338965" name="Text Box 21">
            <a:extLst>
              <a:ext uri="{FF2B5EF4-FFF2-40B4-BE49-F238E27FC236}">
                <a16:creationId xmlns:a16="http://schemas.microsoft.com/office/drawing/2014/main" id="{38B9CD6D-AB3F-484D-A649-529E79E06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8617" y="4526281"/>
            <a:ext cx="1524000" cy="2128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altLang="en-US" sz="1300" b="1">
                <a:solidFill>
                  <a:schemeClr val="accent2"/>
                </a:solidFill>
                <a:latin typeface="Arial" panose="020B0604020202020204" pitchFamily="34" charset="0"/>
              </a:rPr>
              <a:t>product_dim_key</a:t>
            </a:r>
          </a:p>
        </p:txBody>
      </p:sp>
      <p:sp>
        <p:nvSpPr>
          <p:cNvPr id="338966" name="Text Box 22">
            <a:extLst>
              <a:ext uri="{FF2B5EF4-FFF2-40B4-BE49-F238E27FC236}">
                <a16:creationId xmlns:a16="http://schemas.microsoft.com/office/drawing/2014/main" id="{9F353C48-F03F-46C5-AD8A-B8FF2DF66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217" y="2621281"/>
            <a:ext cx="1524000" cy="2128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altLang="en-US" sz="1300" b="1">
                <a:solidFill>
                  <a:srgbClr val="3366FF"/>
                </a:solidFill>
                <a:latin typeface="Arial" panose="020B0604020202020204" pitchFamily="34" charset="0"/>
              </a:rPr>
              <a:t>customer_dim_key</a:t>
            </a:r>
          </a:p>
        </p:txBody>
      </p:sp>
      <p:sp>
        <p:nvSpPr>
          <p:cNvPr id="338968" name="Rectangle 24">
            <a:extLst>
              <a:ext uri="{FF2B5EF4-FFF2-40B4-BE49-F238E27FC236}">
                <a16:creationId xmlns:a16="http://schemas.microsoft.com/office/drawing/2014/main" id="{7CE8703F-90D7-4CED-92F0-BABF482D1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617" y="2011680"/>
            <a:ext cx="14478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61" name="Text Box 17">
            <a:extLst>
              <a:ext uri="{FF2B5EF4-FFF2-40B4-BE49-F238E27FC236}">
                <a16:creationId xmlns:a16="http://schemas.microsoft.com/office/drawing/2014/main" id="{E1F14191-E90F-41F9-81E9-6A7516259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8617" y="2087880"/>
            <a:ext cx="1447800" cy="1204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altLang="en-US" sz="1300" b="1">
                <a:solidFill>
                  <a:schemeClr val="accent2"/>
                </a:solidFill>
                <a:latin typeface="Arial" panose="020B0604020202020204" pitchFamily="34" charset="0"/>
              </a:rPr>
              <a:t>product_key</a:t>
            </a:r>
          </a:p>
        </p:txBody>
      </p:sp>
      <p:sp>
        <p:nvSpPr>
          <p:cNvPr id="338962" name="Text Box 18">
            <a:extLst>
              <a:ext uri="{FF2B5EF4-FFF2-40B4-BE49-F238E27FC236}">
                <a16:creationId xmlns:a16="http://schemas.microsoft.com/office/drawing/2014/main" id="{A9200B4F-849A-4539-9CE1-367A7A8D7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8617" y="2240281"/>
            <a:ext cx="1447800" cy="2128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altLang="en-US" sz="1300" b="1">
                <a:solidFill>
                  <a:srgbClr val="3366FF"/>
                </a:solidFill>
                <a:latin typeface="Arial" panose="020B0604020202020204" pitchFamily="34" charset="0"/>
              </a:rPr>
              <a:t>customer_key</a:t>
            </a:r>
          </a:p>
        </p:txBody>
      </p:sp>
      <p:sp>
        <p:nvSpPr>
          <p:cNvPr id="338963" name="Text Box 19">
            <a:extLst>
              <a:ext uri="{FF2B5EF4-FFF2-40B4-BE49-F238E27FC236}">
                <a16:creationId xmlns:a16="http://schemas.microsoft.com/office/drawing/2014/main" id="{CFC49118-66E9-4A62-98B2-A35F67472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8617" y="2468881"/>
            <a:ext cx="1447800" cy="2128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altLang="en-US" sz="1300" b="1">
                <a:solidFill>
                  <a:srgbClr val="339933"/>
                </a:solidFill>
                <a:latin typeface="Arial" panose="020B0604020202020204" pitchFamily="34" charset="0"/>
              </a:rPr>
              <a:t>order_date_key</a:t>
            </a:r>
          </a:p>
        </p:txBody>
      </p:sp>
      <p:sp>
        <p:nvSpPr>
          <p:cNvPr id="338972" name="Line 28">
            <a:extLst>
              <a:ext uri="{FF2B5EF4-FFF2-40B4-BE49-F238E27FC236}">
                <a16:creationId xmlns:a16="http://schemas.microsoft.com/office/drawing/2014/main" id="{53E09415-D374-452D-9BAE-23177A33A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9017" y="2392680"/>
            <a:ext cx="0" cy="381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73" name="Text Box 29">
            <a:extLst>
              <a:ext uri="{FF2B5EF4-FFF2-40B4-BE49-F238E27FC236}">
                <a16:creationId xmlns:a16="http://schemas.microsoft.com/office/drawing/2014/main" id="{9A9FC65F-8C9D-48C8-A5A0-504B5ECA3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3617" y="1706880"/>
            <a:ext cx="1600200" cy="621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>
                <a:latin typeface="Arial Narrow" panose="020B0606020202030204" pitchFamily="34" charset="0"/>
              </a:rPr>
              <a:t>FOREIGN KEY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>
                <a:latin typeface="Arial Narrow" panose="020B0606020202030204" pitchFamily="34" charset="0"/>
              </a:rPr>
              <a:t>Constraint</a:t>
            </a:r>
          </a:p>
        </p:txBody>
      </p:sp>
      <p:sp>
        <p:nvSpPr>
          <p:cNvPr id="338974" name="Text Box 30">
            <a:extLst>
              <a:ext uri="{FF2B5EF4-FFF2-40B4-BE49-F238E27FC236}">
                <a16:creationId xmlns:a16="http://schemas.microsoft.com/office/drawing/2014/main" id="{1D1999D6-937D-479E-B2B9-69E3B5E0B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617" y="3764280"/>
            <a:ext cx="2743200" cy="268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b="1">
                <a:latin typeface="Arial Narrow" panose="020B0606020202030204" pitchFamily="34" charset="0"/>
              </a:rPr>
              <a:t>FOREIGN KEY    Constraint</a:t>
            </a:r>
          </a:p>
        </p:txBody>
      </p:sp>
      <p:sp>
        <p:nvSpPr>
          <p:cNvPr id="338977" name="Line 33">
            <a:extLst>
              <a:ext uri="{FF2B5EF4-FFF2-40B4-BE49-F238E27FC236}">
                <a16:creationId xmlns:a16="http://schemas.microsoft.com/office/drawing/2014/main" id="{D22A8DA7-C5AF-4113-AAE8-0189735D3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3617" y="2392680"/>
            <a:ext cx="0" cy="381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78" name="Text Box 34">
            <a:extLst>
              <a:ext uri="{FF2B5EF4-FFF2-40B4-BE49-F238E27FC236}">
                <a16:creationId xmlns:a16="http://schemas.microsoft.com/office/drawing/2014/main" id="{03D2FF6F-4FB4-4B49-92EC-00AEA494E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817" y="1706880"/>
            <a:ext cx="1676400" cy="621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>
                <a:latin typeface="Arial Narrow" panose="020B0606020202030204" pitchFamily="34" charset="0"/>
              </a:rPr>
              <a:t>FOREIGN KEY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>
                <a:latin typeface="Arial Narrow" panose="020B0606020202030204" pitchFamily="34" charset="0"/>
              </a:rPr>
              <a:t>Constraint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731</Words>
  <Application>Microsoft Office PowerPoint</Application>
  <PresentationFormat>Widescreen</PresentationFormat>
  <Paragraphs>242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Times New Roman</vt:lpstr>
      <vt:lpstr>Wingdings</vt:lpstr>
      <vt:lpstr>Office Theme</vt:lpstr>
      <vt:lpstr>Introduction to ETL</vt:lpstr>
      <vt:lpstr>Common ETL Tasks</vt:lpstr>
      <vt:lpstr>Examining the OLTP</vt:lpstr>
      <vt:lpstr>Examining the Star Schema</vt:lpstr>
      <vt:lpstr>Describing Dimensions</vt:lpstr>
      <vt:lpstr>Identifying Primary Keys</vt:lpstr>
      <vt:lpstr>Using Conformed Dimensions</vt:lpstr>
      <vt:lpstr>Describing Fact Tables</vt:lpstr>
      <vt:lpstr>Defining Foreign Keys </vt:lpstr>
      <vt:lpstr>Implementing the Star Schema</vt:lpstr>
      <vt:lpstr>Making Data Consistent</vt:lpstr>
      <vt:lpstr>Maintaining Integrity of the Dimension</vt:lpstr>
      <vt:lpstr>Loading the Fact Table</vt:lpstr>
      <vt:lpstr>Assigning Foreign Keys</vt:lpstr>
      <vt:lpstr>Defining Measures</vt:lpstr>
      <vt:lpstr>Maintaining Data Integrity</vt:lpstr>
      <vt:lpstr>Tools Versus Coding</vt:lpstr>
      <vt:lpstr>Lab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ETL</dc:title>
  <dc:creator>Michael Lee</dc:creator>
  <cp:lastModifiedBy>Michael Lee</cp:lastModifiedBy>
  <cp:revision>3</cp:revision>
  <dcterms:created xsi:type="dcterms:W3CDTF">2018-09-13T17:15:38Z</dcterms:created>
  <dcterms:modified xsi:type="dcterms:W3CDTF">2019-09-15T20:43:25Z</dcterms:modified>
</cp:coreProperties>
</file>