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60" r:id="rId3"/>
    <p:sldId id="311" r:id="rId4"/>
    <p:sldId id="261" r:id="rId5"/>
    <p:sldId id="262" r:id="rId6"/>
    <p:sldId id="291" r:id="rId7"/>
    <p:sldId id="295" r:id="rId8"/>
    <p:sldId id="315" r:id="rId9"/>
    <p:sldId id="294" r:id="rId10"/>
    <p:sldId id="293" r:id="rId11"/>
    <p:sldId id="299" r:id="rId12"/>
    <p:sldId id="313" r:id="rId13"/>
    <p:sldId id="298" r:id="rId14"/>
    <p:sldId id="297" r:id="rId15"/>
    <p:sldId id="296" r:id="rId16"/>
    <p:sldId id="300" r:id="rId17"/>
    <p:sldId id="304" r:id="rId18"/>
    <p:sldId id="314" r:id="rId19"/>
    <p:sldId id="302" r:id="rId20"/>
    <p:sldId id="301" r:id="rId21"/>
    <p:sldId id="306" r:id="rId22"/>
    <p:sldId id="305" r:id="rId23"/>
    <p:sldId id="307" r:id="rId24"/>
    <p:sldId id="316" r:id="rId25"/>
    <p:sldId id="285"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20" name="Footer Placeholder 19"/>
          <p:cNvSpPr>
            <a:spLocks noGrp="1"/>
          </p:cNvSpPr>
          <p:nvPr>
            <p:ph type="ftr" sz="quarter" idx="11"/>
          </p:nvPr>
        </p:nvSpPr>
        <p:spPr/>
        <p:txBody>
          <a:bodyPr/>
          <a:lstStyle>
            <a:extLst/>
          </a:lstStyle>
          <a:p>
            <a:endParaRPr lang="en-IN" dirty="0"/>
          </a:p>
        </p:txBody>
      </p:sp>
      <p:sp>
        <p:nvSpPr>
          <p:cNvPr id="10" name="Slide Number Placeholder 9"/>
          <p:cNvSpPr>
            <a:spLocks noGrp="1"/>
          </p:cNvSpPr>
          <p:nvPr>
            <p:ph type="sldNum" sz="quarter" idx="12"/>
          </p:nvPr>
        </p:nvSpPr>
        <p:spPr/>
        <p:txBody>
          <a:bodyPr/>
          <a:lstStyle>
            <a:extLst/>
          </a:lstStyle>
          <a:p>
            <a:fld id="{8B1D8E8A-6046-4CC6-843E-7F7095135ECB}" type="slidenum">
              <a:rPr lang="en-IN" smtClean="0"/>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B1D8E8A-6046-4CC6-843E-7F7095135ECB}" type="slidenum">
              <a:rPr lang="en-IN" smtClean="0"/>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8B1D8E8A-6046-4CC6-843E-7F7095135ECB}" type="slidenum">
              <a:rPr lang="en-IN" smtClean="0"/>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B1D8E8A-6046-4CC6-843E-7F7095135EC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D06D541-670C-4074-840C-B62E70B095C9}" type="datetimeFigureOut">
              <a:rPr lang="en-US" smtClean="0"/>
              <a:pPr/>
              <a:t>9/26/2022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B1D8E8A-6046-4CC6-843E-7F7095135ECB}" type="slidenum">
              <a:rPr lang="en-IN" smtClean="0"/>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D06D541-670C-4074-840C-B62E70B095C9}" type="datetimeFigureOut">
              <a:rPr lang="en-US" smtClean="0"/>
              <a:pPr/>
              <a:t>9/26/2022</a:t>
            </a:fld>
            <a:endParaRPr lang="en-IN"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B1D8E8A-6046-4CC6-843E-7F7095135ECB}" type="slidenum">
              <a:rPr lang="en-IN" smtClean="0"/>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hristophergandrud.github.com/Disproportionality_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916832"/>
            <a:ext cx="7957548" cy="4708981"/>
          </a:xfrm>
          <a:prstGeom prst="rect">
            <a:avLst/>
          </a:prstGeom>
        </p:spPr>
        <p:txBody>
          <a:bodyPr wrap="square">
            <a:spAutoFit/>
          </a:bodyPr>
          <a:lstStyle/>
          <a:p>
            <a:r>
              <a:rPr lang="en-US" sz="2800" b="1" dirty="0" smtClean="0">
                <a:latin typeface="Times New Roman" pitchFamily="18" charset="0"/>
                <a:cs typeface="Times New Roman" pitchFamily="18" charset="0"/>
              </a:rPr>
              <a:t>                              </a:t>
            </a:r>
          </a:p>
          <a:p>
            <a:pPr algn="ctr"/>
            <a:endParaRPr lang="en-IN" sz="2000" b="1" dirty="0" smtClean="0">
              <a:solidFill>
                <a:srgbClr val="0070C0"/>
              </a:solidFill>
            </a:endParaRPr>
          </a:p>
          <a:p>
            <a:pPr algn="ctr"/>
            <a:endParaRPr lang="en-IN" sz="2000" b="1" dirty="0">
              <a:solidFill>
                <a:srgbClr val="0070C0"/>
              </a:solidFill>
            </a:endParaRPr>
          </a:p>
          <a:p>
            <a:pPr algn="ctr"/>
            <a:endParaRPr lang="en-IN" sz="2000" b="1" dirty="0">
              <a:solidFill>
                <a:srgbClr val="0070C0"/>
              </a:solidFill>
            </a:endParaRPr>
          </a:p>
          <a:p>
            <a:pPr algn="ctr"/>
            <a:r>
              <a:rPr lang="en-IN" sz="2000" b="1" dirty="0" smtClean="0">
                <a:solidFill>
                  <a:srgbClr val="0070C0"/>
                </a:solidFill>
              </a:rPr>
              <a:t>DBDA_March-2022</a:t>
            </a:r>
          </a:p>
          <a:p>
            <a:pPr algn="ctr"/>
            <a:endParaRPr lang="en-US" sz="2000" b="1" dirty="0"/>
          </a:p>
          <a:p>
            <a:pPr algn="ctr"/>
            <a:r>
              <a:rPr lang="en-US" b="1" u="sng" dirty="0" smtClean="0"/>
              <a:t>SUBMITTED BY </a:t>
            </a:r>
          </a:p>
          <a:p>
            <a:endParaRPr lang="en-US" b="1" dirty="0" smtClean="0"/>
          </a:p>
          <a:p>
            <a:r>
              <a:rPr lang="en-US" b="1" dirty="0" smtClean="0"/>
              <a:t>	 	  Akash </a:t>
            </a:r>
            <a:r>
              <a:rPr lang="en-US" b="1" dirty="0" err="1" smtClean="0"/>
              <a:t>Nerkar</a:t>
            </a:r>
            <a:r>
              <a:rPr lang="en-US" b="1" dirty="0" smtClean="0"/>
              <a:t>  ,         </a:t>
            </a:r>
            <a:r>
              <a:rPr lang="en-US" b="1" dirty="0" err="1" smtClean="0"/>
              <a:t>Ajinkya</a:t>
            </a:r>
            <a:r>
              <a:rPr lang="en-US" b="1" dirty="0" smtClean="0"/>
              <a:t> </a:t>
            </a:r>
            <a:r>
              <a:rPr lang="en-US" b="1" dirty="0" err="1" smtClean="0"/>
              <a:t>Tupkar</a:t>
            </a:r>
            <a:r>
              <a:rPr lang="en-US" b="1" dirty="0" smtClean="0"/>
              <a:t> ,</a:t>
            </a:r>
            <a:endParaRPr lang="en-IN" dirty="0" smtClean="0"/>
          </a:p>
          <a:p>
            <a:r>
              <a:rPr lang="en-US" b="1" dirty="0"/>
              <a:t> </a:t>
            </a:r>
            <a:r>
              <a:rPr lang="en-US" b="1" dirty="0" smtClean="0"/>
              <a:t>      		 </a:t>
            </a:r>
            <a:r>
              <a:rPr lang="en-US" b="1" dirty="0" err="1"/>
              <a:t>Dhiraj</a:t>
            </a:r>
            <a:r>
              <a:rPr lang="en-US" b="1" dirty="0"/>
              <a:t> </a:t>
            </a:r>
            <a:r>
              <a:rPr lang="en-US" b="1" dirty="0" err="1" smtClean="0"/>
              <a:t>Sambhe</a:t>
            </a:r>
            <a:r>
              <a:rPr lang="en-US" b="1" dirty="0" smtClean="0"/>
              <a:t> ,         Aditya </a:t>
            </a:r>
            <a:r>
              <a:rPr lang="en-US" b="1" dirty="0" err="1" smtClean="0"/>
              <a:t>Kulshreshta</a:t>
            </a:r>
            <a:r>
              <a:rPr lang="en-US" b="1" dirty="0" smtClean="0"/>
              <a:t>  ,		</a:t>
            </a:r>
            <a:endParaRPr lang="en-IN" dirty="0" smtClean="0"/>
          </a:p>
          <a:p>
            <a:r>
              <a:rPr lang="en-US" b="1" dirty="0" smtClean="0"/>
              <a:t>                              </a:t>
            </a:r>
            <a:r>
              <a:rPr lang="en-US" b="1" dirty="0" err="1" smtClean="0"/>
              <a:t>Surabhi</a:t>
            </a:r>
            <a:r>
              <a:rPr lang="en-US" b="1" dirty="0" smtClean="0"/>
              <a:t> </a:t>
            </a:r>
            <a:r>
              <a:rPr lang="en-US" b="1" dirty="0" err="1" smtClean="0"/>
              <a:t>Patil</a:t>
            </a:r>
            <a:r>
              <a:rPr lang="en-US" b="1" dirty="0" smtClean="0"/>
              <a:t>            </a:t>
            </a:r>
            <a:r>
              <a:rPr lang="en-US" dirty="0" smtClean="0"/>
              <a:t> </a:t>
            </a:r>
            <a:endParaRPr lang="en-IN" dirty="0" smtClean="0"/>
          </a:p>
          <a:p>
            <a:pPr algn="ctr"/>
            <a:r>
              <a:rPr lang="en-US" dirty="0" smtClean="0"/>
              <a:t>     </a:t>
            </a:r>
            <a:r>
              <a:rPr lang="en-US" b="1" dirty="0" smtClean="0"/>
              <a:t> </a:t>
            </a:r>
          </a:p>
          <a:p>
            <a:pPr algn="ctr"/>
            <a:r>
              <a:rPr lang="en-US" b="1" dirty="0" smtClean="0"/>
              <a:t>GUIDE </a:t>
            </a:r>
            <a:endParaRPr lang="en-IN" dirty="0" smtClean="0"/>
          </a:p>
          <a:p>
            <a:pPr algn="ctr"/>
            <a:r>
              <a:rPr lang="en-US" sz="2800" b="1" i="1" dirty="0" smtClean="0"/>
              <a:t>Prof. </a:t>
            </a:r>
            <a:r>
              <a:rPr lang="en-US" sz="2800" b="1" i="1" dirty="0" err="1" smtClean="0"/>
              <a:t>Snehal</a:t>
            </a:r>
            <a:r>
              <a:rPr lang="en-US" sz="2800" b="1" i="1" dirty="0" smtClean="0"/>
              <a:t> Parbat</a:t>
            </a:r>
            <a:endParaRPr lang="en-IN" sz="2800" i="1" dirty="0" smtClean="0"/>
          </a:p>
          <a:p>
            <a:pPr>
              <a:buFont typeface="Wingdings" pitchFamily="2" charset="2"/>
              <a:buNone/>
              <a:defRPr/>
            </a:pPr>
            <a:endParaRPr lang="en-IN" dirty="0"/>
          </a:p>
        </p:txBody>
      </p:sp>
      <p:sp>
        <p:nvSpPr>
          <p:cNvPr id="7" name="Title 1"/>
          <p:cNvSpPr>
            <a:spLocks noGrp="1"/>
          </p:cNvSpPr>
          <p:nvPr>
            <p:ph type="title"/>
          </p:nvPr>
        </p:nvSpPr>
        <p:spPr>
          <a:xfrm>
            <a:off x="1043608" y="44624"/>
            <a:ext cx="8064896" cy="1800200"/>
          </a:xfrm>
        </p:spPr>
        <p:txBody>
          <a:bodyPr>
            <a:normAutofit fontScale="90000"/>
          </a:bodyPr>
          <a:lstStyle/>
          <a:p>
            <a:pPr algn="ctr"/>
            <a:r>
              <a:rPr lang="en-US" sz="3200" b="1" dirty="0" smtClean="0"/>
              <a:t/>
            </a:r>
            <a:br>
              <a:rPr lang="en-US" sz="3200" b="1" dirty="0" smtClean="0"/>
            </a:br>
            <a:r>
              <a:rPr lang="en-US" sz="3200" b="1" dirty="0" smtClean="0">
                <a:solidFill>
                  <a:schemeClr val="accent3">
                    <a:lumMod val="75000"/>
                  </a:schemeClr>
                </a:solidFill>
              </a:rPr>
              <a:t>PROJECT</a:t>
            </a:r>
            <a:r>
              <a:rPr lang="en-US" sz="3200" b="1" dirty="0" smtClean="0">
                <a:solidFill>
                  <a:schemeClr val="accent2">
                    <a:lumMod val="75000"/>
                  </a:schemeClr>
                </a:solidFill>
              </a:rPr>
              <a:t> </a:t>
            </a:r>
            <a:br>
              <a:rPr lang="en-US" sz="3200" b="1" dirty="0" smtClean="0">
                <a:solidFill>
                  <a:schemeClr val="accent2">
                    <a:lumMod val="75000"/>
                  </a:schemeClr>
                </a:solidFill>
              </a:rPr>
            </a:br>
            <a:r>
              <a:rPr lang="en-US" sz="2000" b="1" dirty="0" smtClean="0">
                <a:solidFill>
                  <a:schemeClr val="accent5">
                    <a:lumMod val="40000"/>
                    <a:lumOff val="60000"/>
                  </a:schemeClr>
                </a:solidFill>
              </a:rPr>
              <a:t>ON</a:t>
            </a:r>
            <a:r>
              <a:rPr lang="en-IN" sz="3200" dirty="0" smtClean="0"/>
              <a:t/>
            </a:r>
            <a:br>
              <a:rPr lang="en-IN" sz="3200" dirty="0" smtClean="0"/>
            </a:br>
            <a:r>
              <a:rPr lang="en-US" sz="3200" b="1" dirty="0" smtClean="0">
                <a:solidFill>
                  <a:schemeClr val="accent5">
                    <a:lumMod val="60000"/>
                    <a:lumOff val="40000"/>
                  </a:schemeClr>
                </a:solidFill>
              </a:rPr>
              <a:t> “</a:t>
            </a:r>
            <a:r>
              <a:rPr lang="en-US" sz="3200" b="1" dirty="0">
                <a:solidFill>
                  <a:schemeClr val="accent5">
                    <a:lumMod val="60000"/>
                    <a:lumOff val="40000"/>
                  </a:schemeClr>
                </a:solidFill>
              </a:rPr>
              <a:t>Application of Machine Learning to identify Malicious Domain Names”</a:t>
            </a:r>
            <a:r>
              <a:rPr lang="en-IN" sz="3200" dirty="0" smtClean="0"/>
              <a:t/>
            </a:r>
            <a:br>
              <a:rPr lang="en-IN" sz="3200" dirty="0" smtClean="0"/>
            </a:br>
            <a:endParaRPr lang="en-IN" sz="3200" dirty="0"/>
          </a:p>
        </p:txBody>
      </p:sp>
      <p:pic>
        <p:nvPicPr>
          <p:cNvPr id="8" name="Picture 2" descr="C:\Users\Dhiraj\Desktop\PROJECT\download.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452" y="1916832"/>
            <a:ext cx="1401684" cy="1401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74638"/>
            <a:ext cx="7314016" cy="490066"/>
          </a:xfrm>
        </p:spPr>
        <p:txBody>
          <a:bodyPr>
            <a:normAutofit fontScale="90000"/>
          </a:bodyPr>
          <a:lstStyle/>
          <a:p>
            <a:endParaRPr lang="mr-IN" dirty="0"/>
          </a:p>
        </p:txBody>
      </p:sp>
      <p:pic>
        <p:nvPicPr>
          <p:cNvPr id="2050" name="Picture 2" descr="C:\Users\Dhiraj\OneDrive\Pictures\Screenshot 2022-09-21 21460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2086" y="116632"/>
            <a:ext cx="7822401" cy="6628443"/>
          </a:xfrm>
          <a:prstGeom prst="rect">
            <a:avLst/>
          </a:prstGeom>
          <a:solidFill>
            <a:srgbClr val="FF0000"/>
          </a:solidFill>
          <a:ln w="12700">
            <a:noFill/>
          </a:ln>
        </p:spPr>
      </p:pic>
    </p:spTree>
    <p:extLst>
      <p:ext uri="{BB962C8B-B14F-4D97-AF65-F5344CB8AC3E}">
        <p14:creationId xmlns:p14="http://schemas.microsoft.com/office/powerpoint/2010/main" val="172992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890080" cy="1143000"/>
          </a:xfrm>
        </p:spPr>
        <p:txBody>
          <a:bodyPr>
            <a:noAutofit/>
          </a:bodyPr>
          <a:lstStyle/>
          <a:p>
            <a:pPr marL="342900" indent="-342900">
              <a:buFont typeface="Arial" panose="020B0604020202020204" pitchFamily="34" charset="0"/>
              <a:buChar char="•"/>
            </a:pPr>
            <a:r>
              <a:rPr lang="en-US" sz="2400" dirty="0">
                <a:solidFill>
                  <a:schemeClr val="tx1"/>
                </a:solidFill>
                <a:effectLst/>
              </a:rPr>
              <a:t>In a </a:t>
            </a:r>
            <a:r>
              <a:rPr lang="en-US" sz="2400" dirty="0" err="1">
                <a:solidFill>
                  <a:schemeClr val="tx1"/>
                </a:solidFill>
                <a:effectLst/>
              </a:rPr>
              <a:t>Jupyter</a:t>
            </a:r>
            <a:r>
              <a:rPr lang="en-US" sz="2400" dirty="0">
                <a:solidFill>
                  <a:schemeClr val="tx1"/>
                </a:solidFill>
                <a:effectLst/>
              </a:rPr>
              <a:t> environment, </a:t>
            </a:r>
            <a:r>
              <a:rPr lang="en-US" sz="2400" dirty="0" smtClean="0">
                <a:solidFill>
                  <a:schemeClr val="tx1"/>
                </a:solidFill>
                <a:effectLst/>
              </a:rPr>
              <a:t> </a:t>
            </a:r>
            <a:r>
              <a:rPr lang="en-US" sz="2400" dirty="0">
                <a:solidFill>
                  <a:schemeClr val="tx1"/>
                </a:solidFill>
                <a:effectLst/>
              </a:rPr>
              <a:t>rerun this cell to show the </a:t>
            </a:r>
            <a:r>
              <a:rPr lang="en-US" sz="2400" dirty="0">
                <a:solidFill>
                  <a:schemeClr val="accent5">
                    <a:lumMod val="60000"/>
                    <a:lumOff val="40000"/>
                  </a:schemeClr>
                </a:solidFill>
                <a:effectLst/>
              </a:rPr>
              <a:t>HTML</a:t>
            </a:r>
            <a:r>
              <a:rPr lang="en-US" sz="2400" dirty="0">
                <a:solidFill>
                  <a:schemeClr val="tx1"/>
                </a:solidFill>
                <a:effectLst/>
              </a:rPr>
              <a:t> representation or trust the </a:t>
            </a:r>
            <a:r>
              <a:rPr lang="en-US" sz="2400" dirty="0" smtClean="0">
                <a:solidFill>
                  <a:schemeClr val="tx1"/>
                </a:solidFill>
                <a:effectLst/>
              </a:rPr>
              <a:t>notebook.</a:t>
            </a:r>
            <a:br>
              <a:rPr lang="en-US" sz="2400" dirty="0" smtClean="0">
                <a:solidFill>
                  <a:schemeClr val="tx1"/>
                </a:solidFill>
                <a:effectLst/>
              </a:rPr>
            </a:br>
            <a:r>
              <a:rPr lang="en-US" sz="2400" dirty="0" smtClean="0">
                <a:solidFill>
                  <a:schemeClr val="tx1"/>
                </a:solidFill>
                <a:effectLst/>
              </a:rPr>
              <a:t>On </a:t>
            </a:r>
            <a:r>
              <a:rPr lang="en-US" sz="2400" dirty="0">
                <a:solidFill>
                  <a:schemeClr val="accent5">
                    <a:lumMod val="60000"/>
                    <a:lumOff val="40000"/>
                  </a:schemeClr>
                </a:solidFill>
                <a:effectLst/>
              </a:rPr>
              <a:t>GitHub</a:t>
            </a:r>
            <a:r>
              <a:rPr lang="en-US" sz="2400" dirty="0">
                <a:solidFill>
                  <a:schemeClr val="tx1"/>
                </a:solidFill>
                <a:effectLst/>
              </a:rPr>
              <a:t>, the </a:t>
            </a:r>
            <a:r>
              <a:rPr lang="en-US" sz="2400" dirty="0">
                <a:solidFill>
                  <a:schemeClr val="accent5">
                    <a:lumMod val="60000"/>
                    <a:lumOff val="40000"/>
                  </a:schemeClr>
                </a:solidFill>
                <a:effectLst/>
              </a:rPr>
              <a:t>HTML</a:t>
            </a:r>
            <a:r>
              <a:rPr lang="en-US" sz="2400" dirty="0">
                <a:solidFill>
                  <a:schemeClr val="tx1"/>
                </a:solidFill>
                <a:effectLst/>
              </a:rPr>
              <a:t> representation is unable to render, </a:t>
            </a:r>
            <a:r>
              <a:rPr lang="en-US" sz="2400" dirty="0" smtClean="0">
                <a:solidFill>
                  <a:schemeClr val="tx1"/>
                </a:solidFill>
                <a:effectLst/>
              </a:rPr>
              <a:t>and </a:t>
            </a:r>
            <a:r>
              <a:rPr lang="en-US" sz="2400" dirty="0">
                <a:solidFill>
                  <a:schemeClr val="tx1"/>
                </a:solidFill>
                <a:effectLst/>
              </a:rPr>
              <a:t>try loading this page with nbviewer.org</a:t>
            </a:r>
            <a:r>
              <a:rPr lang="en-US" sz="2000" dirty="0">
                <a:solidFill>
                  <a:schemeClr val="tx1"/>
                </a:solidFill>
                <a:effectLst/>
              </a:rPr>
              <a:t>.</a:t>
            </a:r>
            <a:r>
              <a:rPr lang="en-US" sz="2000" dirty="0">
                <a:effectLst/>
              </a:rPr>
              <a:t/>
            </a:r>
            <a:br>
              <a:rPr lang="en-US" sz="2000" dirty="0">
                <a:effectLst/>
              </a:rPr>
            </a:br>
            <a:endParaRPr lang="mr-IN" sz="2000" dirty="0"/>
          </a:p>
        </p:txBody>
      </p:sp>
      <p:sp>
        <p:nvSpPr>
          <p:cNvPr id="4" name="Content Placeholder 3"/>
          <p:cNvSpPr>
            <a:spLocks noGrp="1"/>
          </p:cNvSpPr>
          <p:nvPr>
            <p:ph idx="1"/>
          </p:nvPr>
        </p:nvSpPr>
        <p:spPr/>
        <p:txBody>
          <a:bodyPr/>
          <a:lstStyle/>
          <a:p>
            <a:pPr marL="82296" indent="0">
              <a:buNone/>
            </a:pPr>
            <a:endParaRPr lang="mr-IN" dirty="0"/>
          </a:p>
        </p:txBody>
      </p:sp>
      <p:pic>
        <p:nvPicPr>
          <p:cNvPr id="3075" name="Picture 3" descr="C:\Users\Dhiraj\OneDrive\Pictures\Screenshot 2022-09-21 2154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2005"/>
            <a:ext cx="8172400" cy="53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798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962088" cy="764704"/>
          </a:xfrm>
        </p:spPr>
        <p:txBody>
          <a:bodyPr>
            <a:normAutofit fontScale="90000"/>
          </a:bodyPr>
          <a:lstStyle/>
          <a:p>
            <a:r>
              <a:rPr lang="en-US" sz="3600" b="1" dirty="0" smtClean="0">
                <a:solidFill>
                  <a:schemeClr val="accent5">
                    <a:lumMod val="60000"/>
                    <a:lumOff val="40000"/>
                  </a:schemeClr>
                </a:solidFill>
              </a:rPr>
              <a:t/>
            </a:r>
            <a:br>
              <a:rPr lang="en-US" sz="3600" b="1" dirty="0" smtClean="0">
                <a:solidFill>
                  <a:schemeClr val="accent5">
                    <a:lumMod val="60000"/>
                    <a:lumOff val="40000"/>
                  </a:schemeClr>
                </a:solidFill>
              </a:rPr>
            </a:br>
            <a:r>
              <a:rPr lang="en-US" sz="3600" b="1" dirty="0" smtClean="0">
                <a:solidFill>
                  <a:schemeClr val="accent5">
                    <a:lumMod val="60000"/>
                    <a:lumOff val="40000"/>
                  </a:schemeClr>
                </a:solidFill>
              </a:rPr>
              <a:t>Why </a:t>
            </a:r>
            <a:r>
              <a:rPr lang="en-US" sz="3600" b="1" dirty="0">
                <a:solidFill>
                  <a:schemeClr val="accent5">
                    <a:lumMod val="60000"/>
                    <a:lumOff val="40000"/>
                  </a:schemeClr>
                </a:solidFill>
              </a:rPr>
              <a:t>Django Framework ?</a:t>
            </a:r>
            <a:r>
              <a:rPr lang="en-US" sz="4400" b="1" dirty="0">
                <a:solidFill>
                  <a:schemeClr val="accent5">
                    <a:lumMod val="60000"/>
                    <a:lumOff val="40000"/>
                  </a:schemeClr>
                </a:solidFill>
              </a:rPr>
              <a:t/>
            </a:r>
            <a:br>
              <a:rPr lang="en-US" sz="4400" b="1" dirty="0">
                <a:solidFill>
                  <a:schemeClr val="accent5">
                    <a:lumMod val="60000"/>
                    <a:lumOff val="40000"/>
                  </a:schemeClr>
                </a:solidFill>
              </a:rPr>
            </a:br>
            <a:endParaRPr lang="mr-IN" dirty="0"/>
          </a:p>
        </p:txBody>
      </p:sp>
      <p:sp>
        <p:nvSpPr>
          <p:cNvPr id="3" name="Content Placeholder 2"/>
          <p:cNvSpPr>
            <a:spLocks noGrp="1"/>
          </p:cNvSpPr>
          <p:nvPr>
            <p:ph idx="1"/>
          </p:nvPr>
        </p:nvSpPr>
        <p:spPr>
          <a:xfrm>
            <a:off x="971600" y="764704"/>
            <a:ext cx="8064896" cy="5976664"/>
          </a:xfrm>
        </p:spPr>
        <p:txBody>
          <a:bodyPr>
            <a:normAutofit fontScale="92500"/>
          </a:bodyPr>
          <a:lstStyle/>
          <a:p>
            <a:r>
              <a:rPr lang="en-US" sz="2800" dirty="0"/>
              <a:t>Django is a Python-based web framework that allows </a:t>
            </a:r>
            <a:r>
              <a:rPr lang="en-US" sz="2800" dirty="0" smtClean="0"/>
              <a:t>us </a:t>
            </a:r>
            <a:r>
              <a:rPr lang="en-US" sz="2800" dirty="0"/>
              <a:t>to quickly </a:t>
            </a:r>
            <a:r>
              <a:rPr lang="en-US" sz="2800" dirty="0" smtClean="0"/>
              <a:t>create </a:t>
            </a:r>
            <a:r>
              <a:rPr lang="en-US" sz="2800" dirty="0"/>
              <a:t>efficient web applications</a:t>
            </a:r>
            <a:r>
              <a:rPr lang="en-US" sz="2800" dirty="0" smtClean="0"/>
              <a:t>.</a:t>
            </a:r>
          </a:p>
          <a:p>
            <a:endParaRPr lang="en-US" sz="2800" dirty="0" smtClean="0"/>
          </a:p>
          <a:p>
            <a:pPr fontAlgn="base"/>
            <a:r>
              <a:rPr lang="en-US" sz="2800" dirty="0"/>
              <a:t>Excellent documentation and high scalability</a:t>
            </a:r>
            <a:r>
              <a:rPr lang="en-US" sz="2800" dirty="0" smtClean="0"/>
              <a:t>.</a:t>
            </a:r>
          </a:p>
          <a:p>
            <a:pPr fontAlgn="base"/>
            <a:endParaRPr lang="en-US" sz="2800" dirty="0" smtClean="0"/>
          </a:p>
          <a:p>
            <a:pPr fontAlgn="base"/>
            <a:r>
              <a:rPr lang="en-US" sz="2800" dirty="0"/>
              <a:t>Easiest Framework to learn, rapid development and Batteries fully included</a:t>
            </a:r>
            <a:r>
              <a:rPr lang="en-US" sz="2800" dirty="0" smtClean="0"/>
              <a:t>.</a:t>
            </a:r>
          </a:p>
          <a:p>
            <a:pPr marL="82296" indent="0" fontAlgn="base">
              <a:buNone/>
            </a:pPr>
            <a:endParaRPr lang="en-US" sz="2800" dirty="0" smtClean="0"/>
          </a:p>
          <a:p>
            <a:pPr fontAlgn="base"/>
            <a:r>
              <a:rPr lang="en-US" sz="2800" dirty="0"/>
              <a:t>The last but not least reason to learn Django is </a:t>
            </a:r>
            <a:r>
              <a:rPr lang="en-US" sz="2800" u="sng" dirty="0">
                <a:solidFill>
                  <a:schemeClr val="accent5">
                    <a:lumMod val="60000"/>
                    <a:lumOff val="40000"/>
                  </a:schemeClr>
                </a:solidFill>
                <a:hlinkClick r:id="rId2"/>
              </a:rPr>
              <a:t>Python</a:t>
            </a:r>
            <a:r>
              <a:rPr lang="en-US" sz="2800" dirty="0"/>
              <a:t>, Python has huge library and features such as Web Scrapping, Machine Learning, Image Processing, Scientific Computing, etc. One can integrate it all this with web application and do lots and lots of advance stuff.</a:t>
            </a:r>
          </a:p>
          <a:p>
            <a:pPr fontAlgn="base"/>
            <a:endParaRPr lang="en-US" sz="2400" dirty="0"/>
          </a:p>
          <a:p>
            <a:pPr fontAlgn="base"/>
            <a:endParaRPr lang="en-US" sz="2400" dirty="0"/>
          </a:p>
          <a:p>
            <a:pPr fontAlgn="base"/>
            <a:endParaRPr lang="en-US" sz="2400" dirty="0"/>
          </a:p>
          <a:p>
            <a:endParaRPr lang="en-US" sz="2400" dirty="0" smtClean="0"/>
          </a:p>
          <a:p>
            <a:endParaRPr lang="mr-IN" sz="2400" dirty="0"/>
          </a:p>
        </p:txBody>
      </p:sp>
    </p:spTree>
    <p:extLst>
      <p:ext uri="{BB962C8B-B14F-4D97-AF65-F5344CB8AC3E}">
        <p14:creationId xmlns:p14="http://schemas.microsoft.com/office/powerpoint/2010/main" val="377960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890080" cy="908720"/>
          </a:xfrm>
        </p:spPr>
        <p:txBody>
          <a:bodyPr>
            <a:normAutofit/>
          </a:bodyPr>
          <a:lstStyle/>
          <a:p>
            <a:r>
              <a:rPr lang="en-US" sz="3200" b="1" dirty="0" smtClean="0"/>
              <a:t>7. Django framework</a:t>
            </a:r>
            <a:endParaRPr lang="mr-IN" sz="3200" b="1" dirty="0"/>
          </a:p>
        </p:txBody>
      </p:sp>
      <p:sp>
        <p:nvSpPr>
          <p:cNvPr id="3" name="Content Placeholder 2"/>
          <p:cNvSpPr>
            <a:spLocks noGrp="1"/>
          </p:cNvSpPr>
          <p:nvPr>
            <p:ph idx="1"/>
          </p:nvPr>
        </p:nvSpPr>
        <p:spPr>
          <a:xfrm>
            <a:off x="1043608" y="980728"/>
            <a:ext cx="7890080" cy="5688632"/>
          </a:xfrm>
        </p:spPr>
        <p:txBody>
          <a:bodyPr>
            <a:normAutofit fontScale="92500" lnSpcReduction="20000"/>
          </a:bodyPr>
          <a:lstStyle/>
          <a:p>
            <a:r>
              <a:rPr lang="en-US" dirty="0"/>
              <a:t>Django is based on MVT (Model-View-Template) architecture. </a:t>
            </a:r>
            <a:endParaRPr lang="en-US" dirty="0" smtClean="0"/>
          </a:p>
          <a:p>
            <a:endParaRPr lang="en-US" dirty="0" smtClean="0"/>
          </a:p>
          <a:p>
            <a:r>
              <a:rPr lang="en-US" dirty="0" smtClean="0"/>
              <a:t>MVT </a:t>
            </a:r>
            <a:r>
              <a:rPr lang="en-US" dirty="0"/>
              <a:t>is a software design pattern for developing a web application. MVT Structure has the following three parts – </a:t>
            </a:r>
            <a:endParaRPr lang="en-US" dirty="0" smtClean="0"/>
          </a:p>
          <a:p>
            <a:endParaRPr lang="en-US" dirty="0" smtClean="0"/>
          </a:p>
          <a:p>
            <a:r>
              <a:rPr lang="en-US" sz="3900" dirty="0" smtClean="0">
                <a:solidFill>
                  <a:schemeClr val="accent5">
                    <a:lumMod val="60000"/>
                    <a:lumOff val="40000"/>
                  </a:schemeClr>
                </a:solidFill>
              </a:rPr>
              <a:t>Model</a:t>
            </a:r>
            <a:r>
              <a:rPr lang="en-US" sz="3900" dirty="0">
                <a:solidFill>
                  <a:schemeClr val="accent5">
                    <a:lumMod val="60000"/>
                    <a:lumOff val="40000"/>
                  </a:schemeClr>
                </a:solidFill>
              </a:rPr>
              <a:t>: </a:t>
            </a:r>
            <a:r>
              <a:rPr lang="en-US" sz="3000" dirty="0"/>
              <a:t>The model is going to act as the interface of your data. It is responsible for maintaining data. It is the logical data structure behind the entire application and is represented by a database (generally relational databases such as </a:t>
            </a:r>
            <a:r>
              <a:rPr lang="en-US" sz="3000" dirty="0" err="1"/>
              <a:t>MySql</a:t>
            </a:r>
            <a:r>
              <a:rPr lang="en-US" sz="3000" dirty="0"/>
              <a:t>, Postgres). To check more, visit – Django Models </a:t>
            </a:r>
            <a:endParaRPr lang="en-US" sz="3000" dirty="0" smtClean="0"/>
          </a:p>
        </p:txBody>
      </p:sp>
    </p:spTree>
    <p:extLst>
      <p:ext uri="{BB962C8B-B14F-4D97-AF65-F5344CB8AC3E}">
        <p14:creationId xmlns:p14="http://schemas.microsoft.com/office/powerpoint/2010/main" val="2377823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447800"/>
            <a:ext cx="7746064" cy="5221560"/>
          </a:xfrm>
        </p:spPr>
        <p:txBody>
          <a:bodyPr>
            <a:normAutofit fontScale="92500" lnSpcReduction="10000"/>
          </a:bodyPr>
          <a:lstStyle/>
          <a:p>
            <a:endParaRPr lang="en-US" sz="3600" dirty="0" smtClean="0">
              <a:solidFill>
                <a:schemeClr val="accent5">
                  <a:lumMod val="60000"/>
                  <a:lumOff val="40000"/>
                </a:schemeClr>
              </a:solidFill>
            </a:endParaRPr>
          </a:p>
          <a:p>
            <a:endParaRPr lang="en-US" sz="3600" dirty="0">
              <a:solidFill>
                <a:schemeClr val="accent5">
                  <a:lumMod val="60000"/>
                  <a:lumOff val="40000"/>
                </a:schemeClr>
              </a:solidFill>
            </a:endParaRPr>
          </a:p>
          <a:p>
            <a:endParaRPr lang="en-US" sz="3600" dirty="0" smtClean="0">
              <a:solidFill>
                <a:schemeClr val="accent5">
                  <a:lumMod val="60000"/>
                  <a:lumOff val="40000"/>
                </a:schemeClr>
              </a:solidFill>
            </a:endParaRPr>
          </a:p>
          <a:p>
            <a:r>
              <a:rPr lang="en-US" sz="3600" dirty="0" smtClean="0">
                <a:solidFill>
                  <a:schemeClr val="accent5">
                    <a:lumMod val="60000"/>
                    <a:lumOff val="40000"/>
                  </a:schemeClr>
                </a:solidFill>
              </a:rPr>
              <a:t>View</a:t>
            </a:r>
            <a:r>
              <a:rPr lang="en-US" sz="3600" dirty="0">
                <a:solidFill>
                  <a:schemeClr val="accent5">
                    <a:lumMod val="60000"/>
                    <a:lumOff val="40000"/>
                  </a:schemeClr>
                </a:solidFill>
              </a:rPr>
              <a:t>: </a:t>
            </a:r>
            <a:r>
              <a:rPr lang="en-US" sz="2800" dirty="0"/>
              <a:t>The View is the user interface — what you see in your browser when you render a website. It is represented by HTML/CSS/</a:t>
            </a:r>
            <a:r>
              <a:rPr lang="en-US" sz="2800" dirty="0" err="1"/>
              <a:t>Javascript</a:t>
            </a:r>
            <a:r>
              <a:rPr lang="en-US" sz="2800" dirty="0"/>
              <a:t> and </a:t>
            </a:r>
            <a:r>
              <a:rPr lang="en-US" sz="2800" dirty="0" err="1"/>
              <a:t>Jinja</a:t>
            </a:r>
            <a:r>
              <a:rPr lang="en-US" sz="2800" dirty="0"/>
              <a:t> files. To check more, visit – </a:t>
            </a:r>
            <a:r>
              <a:rPr lang="en-US" sz="2800" dirty="0" smtClean="0"/>
              <a:t>Django Views</a:t>
            </a:r>
            <a:r>
              <a:rPr lang="en-US" sz="2800" dirty="0"/>
              <a:t>. </a:t>
            </a:r>
            <a:endParaRPr lang="en-US" sz="2800" dirty="0" smtClean="0"/>
          </a:p>
          <a:p>
            <a:endParaRPr lang="en-US" sz="2800" dirty="0"/>
          </a:p>
          <a:p>
            <a:r>
              <a:rPr lang="en-US" sz="2800" dirty="0">
                <a:solidFill>
                  <a:schemeClr val="accent5">
                    <a:lumMod val="60000"/>
                    <a:lumOff val="40000"/>
                  </a:schemeClr>
                </a:solidFill>
              </a:rPr>
              <a:t>Template: </a:t>
            </a:r>
            <a:r>
              <a:rPr lang="en-US" sz="2800" dirty="0"/>
              <a:t>A template consists of static parts of the desired HTML output as well as some special syntax describing how dynamic content will be inserted. To check more, visit – Django Templates</a:t>
            </a:r>
            <a:endParaRPr lang="mr-IN" sz="2800" dirty="0"/>
          </a:p>
          <a:p>
            <a:endParaRPr lang="mr-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380" y="0"/>
            <a:ext cx="3833844" cy="276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36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4624"/>
            <a:ext cx="7890080" cy="1080120"/>
          </a:xfrm>
        </p:spPr>
        <p:txBody>
          <a:bodyPr>
            <a:normAutofit/>
          </a:bodyPr>
          <a:lstStyle/>
          <a:p>
            <a:r>
              <a:rPr lang="en-US" sz="2800" dirty="0" smtClean="0">
                <a:solidFill>
                  <a:schemeClr val="accent5">
                    <a:lumMod val="60000"/>
                    <a:lumOff val="40000"/>
                  </a:schemeClr>
                </a:solidFill>
              </a:rPr>
              <a:t> </a:t>
            </a:r>
            <a:r>
              <a:rPr lang="en-US" sz="3600" dirty="0" smtClean="0">
                <a:solidFill>
                  <a:schemeClr val="accent3">
                    <a:lumMod val="75000"/>
                  </a:schemeClr>
                </a:solidFill>
              </a:rPr>
              <a:t>8</a:t>
            </a:r>
            <a:r>
              <a:rPr lang="en-US" sz="2800" dirty="0" smtClean="0">
                <a:solidFill>
                  <a:schemeClr val="accent3">
                    <a:lumMod val="75000"/>
                  </a:schemeClr>
                </a:solidFill>
              </a:rPr>
              <a:t>.</a:t>
            </a:r>
            <a:r>
              <a:rPr lang="en-US" sz="2800" dirty="0" smtClean="0">
                <a:solidFill>
                  <a:schemeClr val="accent3">
                    <a:lumMod val="60000"/>
                    <a:lumOff val="40000"/>
                  </a:schemeClr>
                </a:solidFill>
              </a:rPr>
              <a:t>Installed </a:t>
            </a:r>
            <a:r>
              <a:rPr lang="en-US" sz="2800" dirty="0">
                <a:solidFill>
                  <a:schemeClr val="accent3">
                    <a:lumMod val="60000"/>
                    <a:lumOff val="40000"/>
                  </a:schemeClr>
                </a:solidFill>
              </a:rPr>
              <a:t>Django and created </a:t>
            </a:r>
            <a:r>
              <a:rPr lang="en-US" sz="2800" dirty="0" smtClean="0">
                <a:solidFill>
                  <a:schemeClr val="accent3">
                    <a:lumMod val="60000"/>
                    <a:lumOff val="40000"/>
                  </a:schemeClr>
                </a:solidFill>
              </a:rPr>
              <a:t>web </a:t>
            </a:r>
            <a:r>
              <a:rPr lang="en-US" sz="2800" dirty="0">
                <a:solidFill>
                  <a:schemeClr val="accent3">
                    <a:lumMod val="60000"/>
                    <a:lumOff val="40000"/>
                  </a:schemeClr>
                </a:solidFill>
              </a:rPr>
              <a:t>application,  </a:t>
            </a:r>
            <a:r>
              <a:rPr lang="en-US" sz="2800" dirty="0" smtClean="0">
                <a:solidFill>
                  <a:schemeClr val="accent3">
                    <a:lumMod val="60000"/>
                    <a:lumOff val="40000"/>
                  </a:schemeClr>
                </a:solidFill>
              </a:rPr>
              <a:t>&amp;  	the </a:t>
            </a:r>
            <a:r>
              <a:rPr lang="en-US" sz="2800" dirty="0">
                <a:solidFill>
                  <a:schemeClr val="accent3">
                    <a:lumMod val="60000"/>
                    <a:lumOff val="40000"/>
                  </a:schemeClr>
                </a:solidFill>
              </a:rPr>
              <a:t>browser requests the URL, </a:t>
            </a:r>
            <a:endParaRPr lang="mr-IN" sz="2800" dirty="0">
              <a:solidFill>
                <a:schemeClr val="accent3">
                  <a:lumMod val="60000"/>
                  <a:lumOff val="40000"/>
                </a:schemeClr>
              </a:solidFill>
            </a:endParaRPr>
          </a:p>
        </p:txBody>
      </p:sp>
      <p:sp>
        <p:nvSpPr>
          <p:cNvPr id="3" name="Content Placeholder 2"/>
          <p:cNvSpPr>
            <a:spLocks noGrp="1"/>
          </p:cNvSpPr>
          <p:nvPr>
            <p:ph idx="1"/>
          </p:nvPr>
        </p:nvSpPr>
        <p:spPr>
          <a:xfrm>
            <a:off x="1043608" y="1196752"/>
            <a:ext cx="8100392" cy="5661248"/>
          </a:xfrm>
        </p:spPr>
        <p:txBody>
          <a:bodyPr>
            <a:normAutofit/>
          </a:bodyPr>
          <a:lstStyle/>
          <a:p>
            <a:r>
              <a:rPr lang="en-US" sz="2800" dirty="0" smtClean="0"/>
              <a:t>Django receives </a:t>
            </a:r>
            <a:r>
              <a:rPr lang="en-US" sz="2800" dirty="0"/>
              <a:t>the URL, checks the urls.py file, and calls the view that matches the URL</a:t>
            </a:r>
            <a:r>
              <a:rPr lang="en-US" sz="2800" dirty="0" smtClean="0"/>
              <a:t>.</a:t>
            </a:r>
          </a:p>
          <a:p>
            <a:r>
              <a:rPr lang="en-US" sz="2800" dirty="0" smtClean="0"/>
              <a:t>The </a:t>
            </a:r>
            <a:r>
              <a:rPr lang="en-US" sz="2800" dirty="0"/>
              <a:t>view, located in views.py, checks for relevant models</a:t>
            </a:r>
            <a:r>
              <a:rPr lang="en-US" sz="2800" dirty="0" smtClean="0"/>
              <a:t>.</a:t>
            </a:r>
          </a:p>
          <a:p>
            <a:endParaRPr lang="en-US" sz="2800" dirty="0" smtClean="0"/>
          </a:p>
        </p:txBody>
      </p:sp>
      <p:pic>
        <p:nvPicPr>
          <p:cNvPr id="5123" name="Picture 3" descr="C:\Users\Dhiraj\OneDrive\Pictures\WhatsApp Image 2022-09-21 at 6.21.36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600" y="3014488"/>
            <a:ext cx="8144920" cy="3843512"/>
          </a:xfrm>
          <a:prstGeom prst="rect">
            <a:avLst/>
          </a:prstGeom>
          <a:noFill/>
          <a:ln>
            <a:solidFill>
              <a:schemeClr val="accent2">
                <a:lumMod val="75000"/>
              </a:schemeClr>
            </a:solidFill>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397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16632"/>
            <a:ext cx="7992888" cy="6624736"/>
          </a:xfrm>
        </p:spPr>
        <p:txBody>
          <a:bodyPr/>
          <a:lstStyle/>
          <a:p>
            <a:r>
              <a:rPr lang="en-US" sz="2800" dirty="0"/>
              <a:t>The models are imported from the models.py file.</a:t>
            </a:r>
          </a:p>
          <a:p>
            <a:r>
              <a:rPr lang="en-US" sz="2800" dirty="0"/>
              <a:t>The view then sends the data to a specified template in the template folder.</a:t>
            </a:r>
          </a:p>
          <a:p>
            <a:r>
              <a:rPr lang="en-US" sz="2800" dirty="0"/>
              <a:t>The template contains HTML and Django tags, and with the data it returns finished HTML content back to the browser.</a:t>
            </a:r>
            <a:endParaRPr lang="mr-IN" sz="2800" dirty="0"/>
          </a:p>
          <a:p>
            <a:endParaRPr lang="mr-IN" dirty="0"/>
          </a:p>
        </p:txBody>
      </p:sp>
      <p:pic>
        <p:nvPicPr>
          <p:cNvPr id="6147" name="Picture 3" descr="C:\Users\Dhiraj\OneDrive\Pictures\Screenshot 2022-09-22 0116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0968"/>
            <a:ext cx="9144000" cy="371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778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100392" cy="908720"/>
          </a:xfrm>
        </p:spPr>
        <p:txBody>
          <a:bodyPr>
            <a:normAutofit/>
          </a:bodyPr>
          <a:lstStyle/>
          <a:p>
            <a:r>
              <a:rPr lang="en-IN" sz="3600" dirty="0" smtClean="0"/>
              <a:t>9. </a:t>
            </a:r>
            <a:r>
              <a:rPr lang="en-IN" sz="3600" dirty="0" err="1" smtClean="0"/>
              <a:t>Github</a:t>
            </a:r>
            <a:r>
              <a:rPr lang="en-IN" sz="3600" dirty="0" smtClean="0"/>
              <a:t>  (Repository)</a:t>
            </a:r>
            <a:endParaRPr lang="mr-IN" sz="3600" dirty="0"/>
          </a:p>
        </p:txBody>
      </p:sp>
      <p:sp>
        <p:nvSpPr>
          <p:cNvPr id="3" name="Content Placeholder 2"/>
          <p:cNvSpPr>
            <a:spLocks noGrp="1"/>
          </p:cNvSpPr>
          <p:nvPr>
            <p:ph idx="1"/>
          </p:nvPr>
        </p:nvSpPr>
        <p:spPr>
          <a:xfrm>
            <a:off x="1043608" y="764704"/>
            <a:ext cx="7992888" cy="5904656"/>
          </a:xfrm>
        </p:spPr>
        <p:txBody>
          <a:bodyPr/>
          <a:lstStyle/>
          <a:p>
            <a:pPr fontAlgn="base"/>
            <a:r>
              <a:rPr lang="en-US" b="1" dirty="0"/>
              <a:t>store</a:t>
            </a:r>
            <a:r>
              <a:rPr lang="en-US" dirty="0"/>
              <a:t> data in the cloud for future use (for free),</a:t>
            </a:r>
          </a:p>
          <a:p>
            <a:pPr fontAlgn="base"/>
            <a:r>
              <a:rPr lang="en-US" b="1" dirty="0"/>
              <a:t>track changes</a:t>
            </a:r>
            <a:r>
              <a:rPr lang="en-US" dirty="0"/>
              <a:t>,</a:t>
            </a:r>
          </a:p>
          <a:p>
            <a:pPr fontAlgn="base"/>
            <a:r>
              <a:rPr lang="en-US" dirty="0"/>
              <a:t>make data publicly available for </a:t>
            </a:r>
            <a:r>
              <a:rPr lang="en-US" b="1" dirty="0"/>
              <a:t>replication,</a:t>
            </a:r>
            <a:endParaRPr lang="en-US" dirty="0"/>
          </a:p>
          <a:p>
            <a:pPr fontAlgn="base"/>
            <a:r>
              <a:rPr lang="en-US" dirty="0"/>
              <a:t>create a </a:t>
            </a:r>
            <a:r>
              <a:rPr lang="en-US" b="1" dirty="0"/>
              <a:t>website</a:t>
            </a:r>
            <a:r>
              <a:rPr lang="en-US" dirty="0"/>
              <a:t> to nicely present key information about the data,</a:t>
            </a:r>
          </a:p>
          <a:p>
            <a:pPr fontAlgn="base"/>
            <a:r>
              <a:rPr lang="en-US" dirty="0"/>
              <a:t>and </a:t>
            </a:r>
            <a:r>
              <a:rPr lang="en-US" dirty="0" smtClean="0"/>
              <a:t>uniquely: benefit </a:t>
            </a:r>
            <a:r>
              <a:rPr lang="en-US" dirty="0"/>
              <a:t>from </a:t>
            </a:r>
            <a:r>
              <a:rPr lang="en-US" b="1" dirty="0"/>
              <a:t>error checking</a:t>
            </a:r>
            <a:r>
              <a:rPr lang="en-US" dirty="0"/>
              <a:t> by the research community.</a:t>
            </a:r>
          </a:p>
          <a:p>
            <a:r>
              <a:rPr lang="en-US" dirty="0">
                <a:hlinkClick r:id="rId2"/>
              </a:rPr>
              <a:t>This</a:t>
            </a:r>
            <a:r>
              <a:rPr lang="en-US" dirty="0"/>
              <a:t> is an example of a data set that I’ve put up on GitHub.</a:t>
            </a:r>
            <a:endParaRPr lang="mr-IN" dirty="0"/>
          </a:p>
        </p:txBody>
      </p:sp>
    </p:spTree>
    <p:extLst>
      <p:ext uri="{BB962C8B-B14F-4D97-AF65-F5344CB8AC3E}">
        <p14:creationId xmlns:p14="http://schemas.microsoft.com/office/powerpoint/2010/main" val="3725594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hiraj\Downloads\WhatsApp Image 2022-09-21 at 1.25.13 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188641"/>
            <a:ext cx="7993062" cy="512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99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4624"/>
            <a:ext cx="7890080" cy="936104"/>
          </a:xfrm>
        </p:spPr>
        <p:txBody>
          <a:bodyPr>
            <a:normAutofit/>
          </a:bodyPr>
          <a:lstStyle/>
          <a:p>
            <a:r>
              <a:rPr lang="en-IN" dirty="0" smtClean="0"/>
              <a:t>10. </a:t>
            </a:r>
            <a:r>
              <a:rPr lang="en-IN" dirty="0" err="1" smtClean="0"/>
              <a:t>Heroku</a:t>
            </a:r>
            <a:r>
              <a:rPr lang="en-IN" dirty="0" smtClean="0"/>
              <a:t> (Model Deployment)</a:t>
            </a:r>
            <a:endParaRPr lang="mr-IN" dirty="0"/>
          </a:p>
        </p:txBody>
      </p:sp>
      <p:sp>
        <p:nvSpPr>
          <p:cNvPr id="3" name="Content Placeholder 2"/>
          <p:cNvSpPr>
            <a:spLocks noGrp="1"/>
          </p:cNvSpPr>
          <p:nvPr>
            <p:ph idx="1"/>
          </p:nvPr>
        </p:nvSpPr>
        <p:spPr>
          <a:xfrm>
            <a:off x="1043608" y="980728"/>
            <a:ext cx="7992888" cy="5760640"/>
          </a:xfrm>
        </p:spPr>
        <p:txBody>
          <a:bodyPr>
            <a:normAutofit lnSpcReduction="10000"/>
          </a:bodyPr>
          <a:lstStyle/>
          <a:p>
            <a:pPr fontAlgn="base"/>
            <a:r>
              <a:rPr lang="en-US" dirty="0" err="1"/>
              <a:t>Heroku</a:t>
            </a:r>
            <a:r>
              <a:rPr lang="en-US" dirty="0"/>
              <a:t> is a free hosting cloud service provider. We can use our free dynos to deploy our applications on the cloud. </a:t>
            </a:r>
            <a:endParaRPr lang="en-US" dirty="0" smtClean="0"/>
          </a:p>
          <a:p>
            <a:pPr fontAlgn="base"/>
            <a:r>
              <a:rPr lang="en-US" dirty="0" smtClean="0"/>
              <a:t>First </a:t>
            </a:r>
            <a:r>
              <a:rPr lang="en-US" dirty="0"/>
              <a:t>of all, to proceed further </a:t>
            </a:r>
            <a:r>
              <a:rPr lang="en-US" dirty="0" smtClean="0"/>
              <a:t>we </a:t>
            </a:r>
            <a:r>
              <a:rPr lang="en-US" dirty="0"/>
              <a:t>need to have these two things </a:t>
            </a:r>
            <a:r>
              <a:rPr lang="en-US" dirty="0" smtClean="0"/>
              <a:t>ready</a:t>
            </a:r>
          </a:p>
          <a:p>
            <a:pPr fontAlgn="base"/>
            <a:endParaRPr lang="en-US" dirty="0"/>
          </a:p>
          <a:p>
            <a:pPr fontAlgn="base"/>
            <a:r>
              <a:rPr lang="en-US" b="1" dirty="0" smtClean="0"/>
              <a:t>Django framework</a:t>
            </a:r>
          </a:p>
          <a:p>
            <a:pPr fontAlgn="base"/>
            <a:r>
              <a:rPr lang="en-US" b="1" dirty="0" err="1" smtClean="0"/>
              <a:t>Heroku</a:t>
            </a:r>
            <a:r>
              <a:rPr lang="en-US" b="1" dirty="0" smtClean="0"/>
              <a:t> account</a:t>
            </a:r>
          </a:p>
          <a:p>
            <a:pPr fontAlgn="base"/>
            <a:endParaRPr lang="en-US" b="1" dirty="0"/>
          </a:p>
          <a:p>
            <a:pPr fontAlgn="base"/>
            <a:r>
              <a:rPr lang="en-US" dirty="0"/>
              <a:t>We need to do certain amendments to the </a:t>
            </a:r>
            <a:r>
              <a:rPr lang="en-US" dirty="0" smtClean="0"/>
              <a:t>Django </a:t>
            </a:r>
            <a:r>
              <a:rPr lang="en-US" dirty="0"/>
              <a:t>to get it ready to be hosted.</a:t>
            </a:r>
          </a:p>
          <a:p>
            <a:endParaRPr lang="mr-IN" dirty="0"/>
          </a:p>
        </p:txBody>
      </p:sp>
    </p:spTree>
    <p:extLst>
      <p:ext uri="{BB962C8B-B14F-4D97-AF65-F5344CB8AC3E}">
        <p14:creationId xmlns:p14="http://schemas.microsoft.com/office/powerpoint/2010/main" val="1020189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818072" cy="720080"/>
          </a:xfrm>
        </p:spPr>
        <p:txBody>
          <a:bodyPr>
            <a:normAutofit fontScale="90000"/>
          </a:bodyPr>
          <a:lstStyle/>
          <a:p>
            <a:r>
              <a:rPr lang="en-IN" b="1" dirty="0" smtClean="0"/>
              <a:t>1. Introduction</a:t>
            </a:r>
            <a:endParaRPr lang="en-IN" sz="2700" dirty="0"/>
          </a:p>
        </p:txBody>
      </p:sp>
      <p:sp>
        <p:nvSpPr>
          <p:cNvPr id="3" name="Content Placeholder 2"/>
          <p:cNvSpPr>
            <a:spLocks noGrp="1"/>
          </p:cNvSpPr>
          <p:nvPr>
            <p:ph idx="1"/>
          </p:nvPr>
        </p:nvSpPr>
        <p:spPr>
          <a:xfrm>
            <a:off x="1115616" y="1052736"/>
            <a:ext cx="7525440" cy="5429010"/>
          </a:xfrm>
        </p:spPr>
        <p:txBody>
          <a:bodyPr>
            <a:noAutofit/>
          </a:bodyPr>
          <a:lstStyle/>
          <a:p>
            <a:pPr marL="82296" indent="0">
              <a:buNone/>
            </a:pPr>
            <a:r>
              <a:rPr lang="en-US" sz="2000" b="1" dirty="0">
                <a:solidFill>
                  <a:schemeClr val="accent5">
                    <a:lumMod val="40000"/>
                    <a:lumOff val="60000"/>
                  </a:schemeClr>
                </a:solidFill>
              </a:rPr>
              <a:t>NEED OF PROJECT </a:t>
            </a:r>
            <a:r>
              <a:rPr lang="en-US" sz="2400" dirty="0" smtClean="0">
                <a:solidFill>
                  <a:schemeClr val="accent5">
                    <a:lumMod val="40000"/>
                    <a:lumOff val="60000"/>
                  </a:schemeClr>
                </a:solidFill>
              </a:rPr>
              <a:t>:</a:t>
            </a:r>
            <a:endParaRPr lang="en-IN" sz="2400" dirty="0" smtClean="0">
              <a:solidFill>
                <a:schemeClr val="accent5">
                  <a:lumMod val="40000"/>
                  <a:lumOff val="60000"/>
                </a:schemeClr>
              </a:solidFill>
            </a:endParaRPr>
          </a:p>
          <a:p>
            <a:r>
              <a:rPr lang="en-IN" sz="2400" dirty="0" smtClean="0"/>
              <a:t> </a:t>
            </a:r>
            <a:r>
              <a:rPr lang="en-US" sz="2400" dirty="0" smtClean="0"/>
              <a:t>Malicious </a:t>
            </a:r>
            <a:r>
              <a:rPr lang="en-US" sz="2400" dirty="0"/>
              <a:t>domains are one among the primary resources leveraging attacks over the Internet. These malicious domains used for constructing malicious URLs are a very common and serious threat to the security of cyberspace. They can be used to lure users into becoming victims when they visit its phishing, drive-by downloads, spam and other contents, which may result in compromise of </a:t>
            </a:r>
            <a:r>
              <a:rPr lang="en-US" sz="2400" dirty="0" smtClean="0"/>
              <a:t>users </a:t>
            </a:r>
            <a:r>
              <a:rPr lang="en-US" sz="2400" dirty="0"/>
              <a:t>privacy, or may incur financial loss or may result in a malware installation onto the </a:t>
            </a:r>
            <a:r>
              <a:rPr lang="en-US" sz="2400" dirty="0" smtClean="0"/>
              <a:t>users machine</a:t>
            </a:r>
          </a:p>
          <a:p>
            <a:r>
              <a:rPr lang="en-US" sz="2400" dirty="0"/>
              <a:t>The detection of such malicious domains has become important for ensuring network and infrastructural security and preserving privacy.</a:t>
            </a:r>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0"/>
            <a:ext cx="8100392" cy="6741368"/>
          </a:xfrm>
        </p:spPr>
        <p:txBody>
          <a:bodyPr>
            <a:normAutofit/>
          </a:bodyPr>
          <a:lstStyle/>
          <a:p>
            <a:r>
              <a:rPr lang="en-US" sz="2000" b="1" dirty="0" smtClean="0"/>
              <a:t>Step1</a:t>
            </a:r>
            <a:r>
              <a:rPr lang="en-US" sz="2000" b="1" dirty="0"/>
              <a:t>: </a:t>
            </a:r>
            <a:r>
              <a:rPr lang="en-US" sz="2000" dirty="0"/>
              <a:t>Create and Login to your account on </a:t>
            </a:r>
            <a:r>
              <a:rPr lang="en-US" sz="2000" dirty="0" err="1"/>
              <a:t>Heroku</a:t>
            </a:r>
            <a:r>
              <a:rPr lang="en-US" sz="2000" dirty="0"/>
              <a:t> </a:t>
            </a:r>
            <a:endParaRPr lang="en-US" sz="2000" dirty="0" smtClean="0"/>
          </a:p>
          <a:p>
            <a:r>
              <a:rPr lang="en-US" sz="2000" b="1" dirty="0" smtClean="0"/>
              <a:t>Step2</a:t>
            </a:r>
            <a:r>
              <a:rPr lang="en-US" sz="2000" b="1" dirty="0"/>
              <a:t>: </a:t>
            </a:r>
            <a:r>
              <a:rPr lang="en-US" sz="2000" dirty="0"/>
              <a:t>Create a new GitHub repository and add some necessary </a:t>
            </a:r>
            <a:r>
              <a:rPr lang="en-US" sz="2000" dirty="0" smtClean="0"/>
              <a:t>files</a:t>
            </a:r>
          </a:p>
          <a:p>
            <a:pPr marL="82296" indent="0">
              <a:buNone/>
            </a:pPr>
            <a:endParaRPr lang="en-US" sz="2000" dirty="0" smtClean="0"/>
          </a:p>
          <a:p>
            <a:pPr fontAlgn="base"/>
            <a:r>
              <a:rPr lang="en-US" sz="2000" dirty="0"/>
              <a:t>W</a:t>
            </a:r>
            <a:r>
              <a:rPr lang="en-US" sz="2000" dirty="0" smtClean="0"/>
              <a:t>e </a:t>
            </a:r>
            <a:r>
              <a:rPr lang="en-US" sz="2000" dirty="0"/>
              <a:t>have to create 3 such files namely:</a:t>
            </a:r>
          </a:p>
          <a:p>
            <a:pPr fontAlgn="base"/>
            <a:r>
              <a:rPr lang="en-US" sz="2000" b="1" dirty="0" err="1"/>
              <a:t>Procfile</a:t>
            </a:r>
            <a:r>
              <a:rPr lang="en-US" sz="2000" b="1" dirty="0"/>
              <a:t> (Procurement file)</a:t>
            </a:r>
          </a:p>
          <a:p>
            <a:pPr fontAlgn="base"/>
            <a:r>
              <a:rPr lang="en-US" sz="2000" b="1" dirty="0"/>
              <a:t>requirements.txt (Requirements file)</a:t>
            </a:r>
          </a:p>
          <a:p>
            <a:pPr fontAlgn="base"/>
            <a:r>
              <a:rPr lang="en-US" sz="2000" b="1" dirty="0"/>
              <a:t>setup.sh (Setup file</a:t>
            </a:r>
            <a:r>
              <a:rPr lang="en-US" sz="2000" b="1" dirty="0" smtClean="0"/>
              <a:t>)</a:t>
            </a:r>
            <a:endParaRPr lang="en-US" sz="2000" b="1" dirty="0"/>
          </a:p>
          <a:p>
            <a:endParaRPr lang="en-US" b="1" dirty="0"/>
          </a:p>
          <a:p>
            <a:endParaRPr lang="en-US" b="1" dirty="0"/>
          </a:p>
          <a:p>
            <a:endParaRPr lang="mr-IN" dirty="0"/>
          </a:p>
        </p:txBody>
      </p:sp>
      <p:pic>
        <p:nvPicPr>
          <p:cNvPr id="5" name="Picture 2" descr="C:\Users\Dhiraj\Downloads\WhatsApp Image 2022-09-21 at 5.50.45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820984"/>
            <a:ext cx="812800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396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88640"/>
            <a:ext cx="7992888" cy="6669360"/>
          </a:xfrm>
        </p:spPr>
        <p:txBody>
          <a:bodyPr>
            <a:normAutofit/>
          </a:bodyPr>
          <a:lstStyle/>
          <a:p>
            <a:pPr fontAlgn="base"/>
            <a:r>
              <a:rPr lang="en-US" sz="2400" b="1" dirty="0"/>
              <a:t>Step3: </a:t>
            </a:r>
            <a:r>
              <a:rPr lang="en-US" sz="2400" dirty="0"/>
              <a:t>Visit your </a:t>
            </a:r>
            <a:r>
              <a:rPr lang="en-US" sz="2400" dirty="0" err="1"/>
              <a:t>Heroku</a:t>
            </a:r>
            <a:r>
              <a:rPr lang="en-US" sz="2400" dirty="0"/>
              <a:t> Dashboard and click on “Create new app</a:t>
            </a:r>
            <a:r>
              <a:rPr lang="en-US" sz="2400" dirty="0" smtClean="0"/>
              <a:t>”</a:t>
            </a:r>
            <a:endParaRPr lang="en-US" sz="2400" dirty="0"/>
          </a:p>
          <a:p>
            <a:pPr fontAlgn="base"/>
            <a:r>
              <a:rPr lang="en-US" sz="2400" b="1" dirty="0"/>
              <a:t>Step4: </a:t>
            </a:r>
            <a:r>
              <a:rPr lang="en-US" sz="2400" dirty="0"/>
              <a:t>Type the name of the app and click on “Create app” </a:t>
            </a:r>
            <a:r>
              <a:rPr lang="en-US" sz="2400" dirty="0" smtClean="0"/>
              <a:t>button</a:t>
            </a:r>
          </a:p>
          <a:p>
            <a:pPr fontAlgn="base"/>
            <a:endParaRPr lang="en-US" dirty="0"/>
          </a:p>
          <a:p>
            <a:pPr fontAlgn="base"/>
            <a:endParaRPr lang="en-US" dirty="0"/>
          </a:p>
          <a:p>
            <a:pPr fontAlgn="base"/>
            <a:endParaRPr lang="en-US" dirty="0"/>
          </a:p>
          <a:p>
            <a:endParaRPr lang="mr-IN" dirty="0"/>
          </a:p>
        </p:txBody>
      </p:sp>
      <p:pic>
        <p:nvPicPr>
          <p:cNvPr id="5" name="Picture 2" descr="C:\Users\Dhiraj\Downloads\WhatsApp Image 2022-09-21 at 1.33.12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69" y="1916832"/>
            <a:ext cx="8261831" cy="36850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43608" y="5877272"/>
            <a:ext cx="7920880" cy="461665"/>
          </a:xfrm>
          <a:prstGeom prst="rect">
            <a:avLst/>
          </a:prstGeom>
        </p:spPr>
        <p:txBody>
          <a:bodyPr wrap="square">
            <a:spAutoFit/>
          </a:bodyPr>
          <a:lstStyle/>
          <a:p>
            <a:pPr fontAlgn="base"/>
            <a:r>
              <a:rPr lang="en-US" sz="2400" b="1" dirty="0"/>
              <a:t>Step5: </a:t>
            </a:r>
            <a:r>
              <a:rPr lang="en-US" sz="2400" dirty="0"/>
              <a:t>Connect your app to your related GitHub repository</a:t>
            </a:r>
          </a:p>
        </p:txBody>
      </p:sp>
    </p:spTree>
    <p:extLst>
      <p:ext uri="{BB962C8B-B14F-4D97-AF65-F5344CB8AC3E}">
        <p14:creationId xmlns:p14="http://schemas.microsoft.com/office/powerpoint/2010/main" val="4231372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32032"/>
            <a:ext cx="7992888" cy="6709336"/>
          </a:xfrm>
        </p:spPr>
        <p:txBody>
          <a:bodyPr/>
          <a:lstStyle/>
          <a:p>
            <a:pPr fontAlgn="base"/>
            <a:r>
              <a:rPr lang="en-US" sz="2800" b="1" dirty="0" smtClean="0"/>
              <a:t>Step6</a:t>
            </a:r>
            <a:r>
              <a:rPr lang="en-US" sz="2800" b="1" dirty="0"/>
              <a:t>: </a:t>
            </a:r>
            <a:r>
              <a:rPr lang="en-US" sz="2800" dirty="0"/>
              <a:t>Starting “Build Progress”</a:t>
            </a:r>
          </a:p>
          <a:p>
            <a:pPr fontAlgn="base"/>
            <a:r>
              <a:rPr lang="en-US" sz="2800" b="1" dirty="0" smtClean="0"/>
              <a:t>Step7</a:t>
            </a:r>
            <a:r>
              <a:rPr lang="en-US" sz="2800" b="1" dirty="0"/>
              <a:t>: </a:t>
            </a:r>
            <a:r>
              <a:rPr lang="en-US" sz="2800" dirty="0"/>
              <a:t>Wait for your app to get </a:t>
            </a:r>
            <a:r>
              <a:rPr lang="en-US" sz="2800" dirty="0" smtClean="0"/>
              <a:t>deployed</a:t>
            </a:r>
          </a:p>
          <a:p>
            <a:pPr fontAlgn="base"/>
            <a:r>
              <a:rPr lang="en-US" sz="2800" dirty="0" smtClean="0"/>
              <a:t>Visit</a:t>
            </a:r>
            <a:r>
              <a:rPr lang="en-US" sz="2800" dirty="0" smtClean="0">
                <a:sym typeface="Wingdings" panose="05000000000000000000" pitchFamily="2" charset="2"/>
              </a:rPr>
              <a:t> </a:t>
            </a:r>
            <a:r>
              <a:rPr lang="en-US" sz="2800" dirty="0" smtClean="0">
                <a:solidFill>
                  <a:srgbClr val="0070C0"/>
                </a:solidFill>
              </a:rPr>
              <a:t>https</a:t>
            </a:r>
            <a:r>
              <a:rPr lang="en-US" sz="2800" dirty="0">
                <a:solidFill>
                  <a:srgbClr val="0070C0"/>
                </a:solidFill>
              </a:rPr>
              <a:t>://domain143.herokuapp.com/home/</a:t>
            </a:r>
          </a:p>
          <a:p>
            <a:endParaRPr lang="mr-IN" dirty="0"/>
          </a:p>
        </p:txBody>
      </p:sp>
      <p:pic>
        <p:nvPicPr>
          <p:cNvPr id="11266" name="Picture 2" descr="C:\Users\Dhiraj\Downloads\WhatsApp Image 2022-09-22 at 12.35.22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5"/>
            <a:ext cx="7931885" cy="483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345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80568" y="0"/>
            <a:ext cx="8163432" cy="6858000"/>
          </a:xfrm>
        </p:spPr>
        <p:txBody>
          <a:bodyPr/>
          <a:lstStyle/>
          <a:p>
            <a:r>
              <a:rPr lang="en-US" sz="2800" dirty="0"/>
              <a:t>Visit</a:t>
            </a:r>
            <a:r>
              <a:rPr lang="en-US" sz="2800" dirty="0">
                <a:sym typeface="Wingdings" panose="05000000000000000000" pitchFamily="2" charset="2"/>
              </a:rPr>
              <a:t> </a:t>
            </a:r>
            <a:r>
              <a:rPr lang="en-US" sz="2800" dirty="0">
                <a:solidFill>
                  <a:srgbClr val="0070C0"/>
                </a:solidFill>
              </a:rPr>
              <a:t>https://domain143.herokuapp.com/home/</a:t>
            </a:r>
          </a:p>
          <a:p>
            <a:endParaRPr lang="mr-IN" dirty="0"/>
          </a:p>
        </p:txBody>
      </p:sp>
      <p:pic>
        <p:nvPicPr>
          <p:cNvPr id="12290" name="Picture 2" descr="C:\Users\Dhiraj\Downloads\WhatsApp Image 2022-09-21 at 1.41.58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368" y="620688"/>
            <a:ext cx="8128000" cy="2808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291" name="Picture 3" descr="C:\Users\Dhiraj\Downloads\WhatsApp Image 2022-09-21 at 5.52.24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568" y="3501008"/>
            <a:ext cx="8163432" cy="3356992"/>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pic>
        <p:nvPicPr>
          <p:cNvPr id="1229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5805264"/>
            <a:ext cx="480020" cy="437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250382" y="2708920"/>
            <a:ext cx="298400" cy="29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743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818072" cy="792088"/>
          </a:xfrm>
        </p:spPr>
        <p:txBody>
          <a:bodyPr>
            <a:normAutofit/>
          </a:bodyPr>
          <a:lstStyle/>
          <a:p>
            <a:r>
              <a:rPr lang="en-US" b="1" dirty="0" smtClean="0"/>
              <a:t>Conclusion  </a:t>
            </a:r>
            <a:endParaRPr lang="mr-IN" dirty="0"/>
          </a:p>
        </p:txBody>
      </p:sp>
      <p:sp>
        <p:nvSpPr>
          <p:cNvPr id="3" name="Content Placeholder 2"/>
          <p:cNvSpPr>
            <a:spLocks noGrp="1"/>
          </p:cNvSpPr>
          <p:nvPr>
            <p:ph idx="1"/>
          </p:nvPr>
        </p:nvSpPr>
        <p:spPr>
          <a:xfrm>
            <a:off x="1043608" y="1052736"/>
            <a:ext cx="7890080" cy="5195664"/>
          </a:xfrm>
        </p:spPr>
        <p:txBody>
          <a:bodyPr>
            <a:normAutofit fontScale="92500" lnSpcReduction="20000"/>
          </a:bodyPr>
          <a:lstStyle/>
          <a:p>
            <a:r>
              <a:rPr lang="en-US" dirty="0"/>
              <a:t>A part of the list comprising of about 10,000 domain names was used for building a model by training and the other part with the labels removed was used to evaluate the model and judge its effectiveness in classifying a domain name as </a:t>
            </a:r>
            <a:r>
              <a:rPr lang="en-US" dirty="0" smtClean="0"/>
              <a:t>benign(safe) </a:t>
            </a:r>
            <a:r>
              <a:rPr lang="en-US" dirty="0"/>
              <a:t>or malicious. </a:t>
            </a:r>
            <a:endParaRPr lang="en-US" dirty="0" smtClean="0"/>
          </a:p>
          <a:p>
            <a:pPr marL="82296" indent="0">
              <a:buNone/>
            </a:pPr>
            <a:endParaRPr lang="en-US" dirty="0" smtClean="0"/>
          </a:p>
          <a:p>
            <a:r>
              <a:rPr lang="en-US" dirty="0" smtClean="0"/>
              <a:t>We </a:t>
            </a:r>
            <a:r>
              <a:rPr lang="en-US" dirty="0"/>
              <a:t>used the </a:t>
            </a:r>
            <a:r>
              <a:rPr lang="en-US" dirty="0" smtClean="0"/>
              <a:t>Random forest classification </a:t>
            </a:r>
            <a:r>
              <a:rPr lang="en-US" dirty="0"/>
              <a:t>algorithm for creation of our model for classification of the domain name. </a:t>
            </a:r>
            <a:endParaRPr lang="en-US" dirty="0" smtClean="0"/>
          </a:p>
          <a:p>
            <a:endParaRPr lang="en-US" dirty="0" smtClean="0"/>
          </a:p>
          <a:p>
            <a:r>
              <a:rPr lang="en-US" dirty="0" smtClean="0"/>
              <a:t>It is </a:t>
            </a:r>
            <a:r>
              <a:rPr lang="en-US" dirty="0" err="1" smtClean="0"/>
              <a:t>Succesfully</a:t>
            </a:r>
            <a:r>
              <a:rPr lang="en-US" dirty="0" smtClean="0"/>
              <a:t> predicated and gives us to correct Result for future work.</a:t>
            </a:r>
            <a:endParaRPr lang="mr-IN" dirty="0"/>
          </a:p>
        </p:txBody>
      </p:sp>
    </p:spTree>
    <p:extLst>
      <p:ext uri="{BB962C8B-B14F-4D97-AF65-F5344CB8AC3E}">
        <p14:creationId xmlns:p14="http://schemas.microsoft.com/office/powerpoint/2010/main" val="100645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REFERENCES:</a:t>
            </a:r>
            <a:r>
              <a:rPr lang="en-IN" dirty="0" smtClean="0"/>
              <a:t/>
            </a:r>
            <a:br>
              <a:rPr lang="en-IN" dirty="0" smtClean="0"/>
            </a:br>
            <a:endParaRPr lang="en-IN" dirty="0"/>
          </a:p>
        </p:txBody>
      </p:sp>
      <p:sp>
        <p:nvSpPr>
          <p:cNvPr id="3" name="Content Placeholder 2"/>
          <p:cNvSpPr>
            <a:spLocks noGrp="1"/>
          </p:cNvSpPr>
          <p:nvPr>
            <p:ph idx="1"/>
          </p:nvPr>
        </p:nvSpPr>
        <p:spPr>
          <a:xfrm>
            <a:off x="1000100" y="980728"/>
            <a:ext cx="8143900" cy="5760640"/>
          </a:xfrm>
        </p:spPr>
        <p:txBody>
          <a:bodyPr>
            <a:normAutofit/>
          </a:bodyPr>
          <a:lstStyle/>
          <a:p>
            <a:r>
              <a:rPr lang="en-US" sz="2000" dirty="0">
                <a:latin typeface="Arial Narrow" panose="020B0606020202030204" pitchFamily="34" charset="0"/>
              </a:rPr>
              <a:t>P. Zhang, T. Liu, Y. Zhang, J. </a:t>
            </a:r>
            <a:r>
              <a:rPr lang="en-US" sz="2000" dirty="0" err="1">
                <a:latin typeface="Arial Narrow" panose="020B0606020202030204" pitchFamily="34" charset="0"/>
              </a:rPr>
              <a:t>Ya</a:t>
            </a:r>
            <a:r>
              <a:rPr lang="en-US" sz="2000" dirty="0">
                <a:latin typeface="Arial Narrow" panose="020B0606020202030204" pitchFamily="34" charset="0"/>
              </a:rPr>
              <a:t>, and J. Shi. 2017. “Domain Watcher: detecting malicious domains based on local and global textual features”, in Proceedings of the International Conference on Computational Science, pp. 2408–2412, Zurich, </a:t>
            </a:r>
            <a:r>
              <a:rPr lang="en-US" sz="2000" dirty="0" smtClean="0">
                <a:latin typeface="Arial Narrow" panose="020B0606020202030204" pitchFamily="34" charset="0"/>
              </a:rPr>
              <a:t>Switzerland</a:t>
            </a:r>
            <a:r>
              <a:rPr lang="en-US" sz="2000" dirty="0">
                <a:latin typeface="Arial Narrow" panose="020B0606020202030204" pitchFamily="34" charset="0"/>
              </a:rPr>
              <a:t>, June 2017. </a:t>
            </a:r>
            <a:endParaRPr lang="en-US" sz="2000" dirty="0" smtClean="0">
              <a:latin typeface="Arial Narrow" panose="020B0606020202030204" pitchFamily="34" charset="0"/>
            </a:endParaRPr>
          </a:p>
          <a:p>
            <a:pPr marL="82296" indent="0">
              <a:buNone/>
            </a:pPr>
            <a:endParaRPr lang="en-US" sz="2000" dirty="0" smtClean="0">
              <a:latin typeface="Arial Narrow" panose="020B0606020202030204" pitchFamily="34" charset="0"/>
            </a:endParaRPr>
          </a:p>
          <a:p>
            <a:r>
              <a:rPr lang="en-US" sz="2000" dirty="0">
                <a:latin typeface="Arial Narrow" panose="020B0606020202030204" pitchFamily="34" charset="0"/>
              </a:rPr>
              <a:t>Yadav, Sandeep &amp; Reddy, A. &amp; </a:t>
            </a:r>
            <a:r>
              <a:rPr lang="en-US" sz="2000" dirty="0" err="1">
                <a:latin typeface="Arial Narrow" panose="020B0606020202030204" pitchFamily="34" charset="0"/>
              </a:rPr>
              <a:t>Ranjan</a:t>
            </a:r>
            <a:r>
              <a:rPr lang="en-US" sz="2000" dirty="0">
                <a:latin typeface="Arial Narrow" panose="020B0606020202030204" pitchFamily="34" charset="0"/>
              </a:rPr>
              <a:t>, </a:t>
            </a:r>
            <a:r>
              <a:rPr lang="en-US" sz="2000" dirty="0" err="1">
                <a:latin typeface="Arial Narrow" panose="020B0606020202030204" pitchFamily="34" charset="0"/>
              </a:rPr>
              <a:t>Supranamaya</a:t>
            </a:r>
            <a:r>
              <a:rPr lang="en-US" sz="2000" dirty="0">
                <a:latin typeface="Arial Narrow" panose="020B0606020202030204" pitchFamily="34" charset="0"/>
              </a:rPr>
              <a:t>. 2010. Detecting Algorithmically Generated Malicious Domain Names. Proceedings of the ACM SIGCOMM Internet Measurement Conference, </a:t>
            </a:r>
            <a:r>
              <a:rPr lang="en-US" sz="2000" dirty="0" smtClean="0">
                <a:latin typeface="Arial Narrow" panose="020B0606020202030204" pitchFamily="34" charset="0"/>
              </a:rPr>
              <a:t>IMC</a:t>
            </a:r>
            <a:r>
              <a:rPr lang="en-US" sz="2000" dirty="0">
                <a:latin typeface="Arial Narrow" panose="020B0606020202030204" pitchFamily="34" charset="0"/>
              </a:rPr>
              <a:t>. 48-61</a:t>
            </a:r>
            <a:r>
              <a:rPr lang="en-US" sz="2000" dirty="0" smtClean="0">
                <a:latin typeface="Arial Narrow" panose="020B0606020202030204" pitchFamily="34" charset="0"/>
              </a:rPr>
              <a:t>.</a:t>
            </a:r>
          </a:p>
          <a:p>
            <a:pPr marL="82296" indent="0">
              <a:buNone/>
            </a:pPr>
            <a:endParaRPr lang="en-US" sz="2000" dirty="0" smtClean="0">
              <a:latin typeface="Arial Narrow" panose="020B0606020202030204" pitchFamily="34" charset="0"/>
            </a:endParaRPr>
          </a:p>
          <a:p>
            <a:r>
              <a:rPr lang="en-US" sz="2000" dirty="0" err="1">
                <a:latin typeface="Arial Narrow" panose="020B0606020202030204" pitchFamily="34" charset="0"/>
              </a:rPr>
              <a:t>Adiwal</a:t>
            </a:r>
            <a:r>
              <a:rPr lang="en-US" sz="2000" dirty="0">
                <a:latin typeface="Arial Narrow" panose="020B0606020202030204" pitchFamily="34" charset="0"/>
              </a:rPr>
              <a:t>, Sanjay &amp; </a:t>
            </a:r>
            <a:r>
              <a:rPr lang="en-US" sz="2000" dirty="0" err="1">
                <a:latin typeface="Arial Narrow" panose="020B0606020202030204" pitchFamily="34" charset="0"/>
              </a:rPr>
              <a:t>Rajendran</a:t>
            </a:r>
            <a:r>
              <a:rPr lang="en-US" sz="2000" dirty="0">
                <a:latin typeface="Arial Narrow" panose="020B0606020202030204" pitchFamily="34" charset="0"/>
              </a:rPr>
              <a:t>, </a:t>
            </a:r>
            <a:r>
              <a:rPr lang="en-US" sz="2000" dirty="0" err="1">
                <a:latin typeface="Arial Narrow" panose="020B0606020202030204" pitchFamily="34" charset="0"/>
              </a:rPr>
              <a:t>Balaji</a:t>
            </a:r>
            <a:r>
              <a:rPr lang="en-US" sz="2000" dirty="0">
                <a:latin typeface="Arial Narrow" panose="020B0606020202030204" pitchFamily="34" charset="0"/>
              </a:rPr>
              <a:t> &amp; Shetty, </a:t>
            </a:r>
            <a:r>
              <a:rPr lang="en-US" sz="2000" dirty="0" err="1">
                <a:latin typeface="Arial Narrow" panose="020B0606020202030204" pitchFamily="34" charset="0"/>
              </a:rPr>
              <a:t>Pushparaj</a:t>
            </a:r>
            <a:r>
              <a:rPr lang="en-US" sz="2000" dirty="0">
                <a:latin typeface="Arial Narrow" panose="020B0606020202030204" pitchFamily="34" charset="0"/>
              </a:rPr>
              <a:t>. 2018. Domain Name System (DNS) Security: Attacks Identification and Protection Methods. In SAM’18: International Conference on Security and Management, Las Vegas, USA. </a:t>
            </a:r>
            <a:r>
              <a:rPr lang="en-US" sz="2000" dirty="0" smtClean="0">
                <a:latin typeface="Arial Narrow" panose="020B0606020202030204" pitchFamily="34" charset="0"/>
              </a:rPr>
              <a:t> </a:t>
            </a:r>
          </a:p>
          <a:p>
            <a:pPr marL="82296" indent="0">
              <a:buNone/>
            </a:pPr>
            <a:endParaRPr lang="en-US" sz="2000" dirty="0" smtClean="0">
              <a:latin typeface="Arial Narrow" panose="020B0606020202030204" pitchFamily="34" charset="0"/>
            </a:endParaRPr>
          </a:p>
          <a:p>
            <a:r>
              <a:rPr lang="en-US" sz="2000" dirty="0" err="1">
                <a:latin typeface="Arial Narrow" panose="020B0606020202030204" pitchFamily="34" charset="0"/>
              </a:rPr>
              <a:t>Yury</a:t>
            </a:r>
            <a:r>
              <a:rPr lang="en-US" sz="2000" dirty="0">
                <a:latin typeface="Arial Narrow" panose="020B0606020202030204" pitchFamily="34" charset="0"/>
              </a:rPr>
              <a:t> </a:t>
            </a:r>
            <a:r>
              <a:rPr lang="en-US" sz="2000" dirty="0" err="1">
                <a:latin typeface="Arial Narrow" panose="020B0606020202030204" pitchFamily="34" charset="0"/>
              </a:rPr>
              <a:t>Zhauniarovich</a:t>
            </a:r>
            <a:r>
              <a:rPr lang="en-US" sz="2000" dirty="0">
                <a:latin typeface="Arial Narrow" panose="020B0606020202030204" pitchFamily="34" charset="0"/>
              </a:rPr>
              <a:t>, </a:t>
            </a:r>
            <a:r>
              <a:rPr lang="en-US" sz="2000" dirty="0" err="1">
                <a:latin typeface="Arial Narrow" panose="020B0606020202030204" pitchFamily="34" charset="0"/>
              </a:rPr>
              <a:t>Issa</a:t>
            </a:r>
            <a:r>
              <a:rPr lang="en-US" sz="2000" dirty="0">
                <a:latin typeface="Arial Narrow" panose="020B0606020202030204" pitchFamily="34" charset="0"/>
              </a:rPr>
              <a:t> Khalil, Ting Yu, and Marc </a:t>
            </a:r>
            <a:r>
              <a:rPr lang="en-US" sz="2000" dirty="0" err="1">
                <a:latin typeface="Arial Narrow" panose="020B0606020202030204" pitchFamily="34" charset="0"/>
              </a:rPr>
              <a:t>Dacier</a:t>
            </a:r>
            <a:r>
              <a:rPr lang="en-US" sz="2000" dirty="0">
                <a:latin typeface="Arial Narrow" panose="020B0606020202030204" pitchFamily="34" charset="0"/>
              </a:rPr>
              <a:t>. 2018. A Survey on Malicious Domains Detection through DNS Data Analysis. ACM Computing </a:t>
            </a:r>
            <a:r>
              <a:rPr lang="en-US" sz="2000" dirty="0" err="1">
                <a:latin typeface="Arial Narrow" panose="020B0606020202030204" pitchFamily="34" charset="0"/>
              </a:rPr>
              <a:t>Survev</a:t>
            </a:r>
            <a:r>
              <a:rPr lang="en-US" sz="2000" dirty="0">
                <a:latin typeface="Arial Narrow" panose="020B0606020202030204" pitchFamily="34" charset="0"/>
              </a:rPr>
              <a:t>. 1, 1, Article 1 (May 2018), 35 pages. </a:t>
            </a:r>
            <a:endParaRPr lang="en-IN" sz="20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4950" y="2967335"/>
            <a:ext cx="6082435" cy="120032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7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7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4904"/>
            <a:ext cx="7818072" cy="720080"/>
          </a:xfrm>
        </p:spPr>
        <p:txBody>
          <a:bodyPr>
            <a:normAutofit/>
          </a:bodyPr>
          <a:lstStyle/>
          <a:p>
            <a:r>
              <a:rPr lang="en-US" sz="2800" b="1" dirty="0" smtClean="0"/>
              <a:t>2. CONCEPT </a:t>
            </a:r>
            <a:r>
              <a:rPr lang="en-US" sz="2800" b="1" dirty="0"/>
              <a:t>OF PROJECT</a:t>
            </a:r>
            <a:endParaRPr lang="en-IN" sz="2700" dirty="0"/>
          </a:p>
        </p:txBody>
      </p:sp>
      <p:sp>
        <p:nvSpPr>
          <p:cNvPr id="3" name="Content Placeholder 2"/>
          <p:cNvSpPr>
            <a:spLocks noGrp="1"/>
          </p:cNvSpPr>
          <p:nvPr>
            <p:ph idx="1"/>
          </p:nvPr>
        </p:nvSpPr>
        <p:spPr>
          <a:xfrm>
            <a:off x="995697" y="692696"/>
            <a:ext cx="8148303" cy="6165304"/>
          </a:xfrm>
        </p:spPr>
        <p:txBody>
          <a:bodyPr>
            <a:noAutofit/>
          </a:bodyPr>
          <a:lstStyle/>
          <a:p>
            <a:r>
              <a:rPr lang="en-US" sz="2800" dirty="0"/>
              <a:t>The Domain Name</a:t>
            </a:r>
            <a:r>
              <a:rPr lang="en-US" sz="2800" dirty="0" smtClean="0"/>
              <a:t> </a:t>
            </a:r>
            <a:r>
              <a:rPr lang="en-US" sz="2800" dirty="0"/>
              <a:t>and the subdomain name are the important parts of a URL. The combination of domain name and the subdomain name together form the host name and represents the physical machine on which the resource is hosted.</a:t>
            </a:r>
          </a:p>
          <a:p>
            <a:endParaRPr lang="en-US" sz="2000" dirty="0"/>
          </a:p>
          <a:p>
            <a:pPr marL="82296" indent="0">
              <a:buNone/>
            </a:pPr>
            <a:endParaRPr lang="en-IN" sz="2400" dirty="0"/>
          </a:p>
        </p:txBody>
      </p:sp>
      <p:pic>
        <p:nvPicPr>
          <p:cNvPr id="4" name="Picture 2" descr="C:\Users\Dhiraj\Downloads\WhatsApp Image 2022-09-21 at 4.44.25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97" y="2924944"/>
            <a:ext cx="8148303" cy="393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31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8172400" cy="5877272"/>
          </a:xfrm>
        </p:spPr>
        <p:txBody>
          <a:bodyPr>
            <a:noAutofit/>
          </a:bodyPr>
          <a:lstStyle/>
          <a:p>
            <a:r>
              <a:rPr lang="en-US" sz="2800" dirty="0"/>
              <a:t>The Domain Name System (DNS) is one among the core protocol suites of the Internet, which takes the responsibility of directing requests for Internet resources to the absolute hosting machine and these Internet resources are identified by URLs which comprises of the domain names </a:t>
            </a:r>
          </a:p>
          <a:p>
            <a:r>
              <a:rPr lang="en-US" sz="2800" dirty="0"/>
              <a:t>Domain Name System (DNS) is a decentralized, well-distributed, hierarchical naming system for resources connected to the Internet, which translates human readable and </a:t>
            </a:r>
            <a:r>
              <a:rPr lang="en-US" sz="2800" dirty="0" err="1"/>
              <a:t>remembrable</a:t>
            </a:r>
            <a:r>
              <a:rPr lang="en-US" sz="2800" dirty="0"/>
              <a:t> domain names into their respective IP (Internet Protocol) addresses</a:t>
            </a:r>
            <a:r>
              <a:rPr lang="en-IN" sz="2800" dirty="0" smtClean="0"/>
              <a:t/>
            </a:r>
            <a:br>
              <a:rPr lang="en-IN" sz="2800" dirty="0" smtClean="0"/>
            </a:b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5616624" cy="1008112"/>
          </a:xfrm>
        </p:spPr>
        <p:txBody>
          <a:bodyPr>
            <a:normAutofit fontScale="90000"/>
          </a:bodyPr>
          <a:lstStyle/>
          <a:p>
            <a:r>
              <a:rPr lang="en-US" b="1" dirty="0"/>
              <a:t>3</a:t>
            </a:r>
            <a:r>
              <a:rPr lang="en-US" b="1" dirty="0" smtClean="0"/>
              <a:t>.  Aim’s &amp; Objectives</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1071538" y="980728"/>
            <a:ext cx="8072462" cy="5734420"/>
          </a:xfrm>
        </p:spPr>
        <p:txBody>
          <a:bodyPr>
            <a:normAutofit/>
          </a:bodyPr>
          <a:lstStyle/>
          <a:p>
            <a:pPr marL="82296" indent="0">
              <a:buNone/>
            </a:pPr>
            <a:r>
              <a:rPr lang="en-US" sz="2800" dirty="0"/>
              <a:t>Our Aim is to detect Malicious domains with the  machine learning </a:t>
            </a:r>
            <a:r>
              <a:rPr lang="en-US" sz="2800" dirty="0" smtClean="0"/>
              <a:t>approach For </a:t>
            </a:r>
            <a:r>
              <a:rPr lang="en-US" sz="2800" dirty="0"/>
              <a:t>that</a:t>
            </a:r>
            <a:r>
              <a:rPr lang="en-US" sz="2800" dirty="0" smtClean="0"/>
              <a:t>,</a:t>
            </a:r>
          </a:p>
          <a:p>
            <a:r>
              <a:rPr lang="en-US" sz="2800" dirty="0"/>
              <a:t>we have introduced usage of web-based features of domain names in addition to using blacklists, DNS data and lexical features to identify malicious domains. Using the features extracted from the domain names, we build a classifier model using the </a:t>
            </a:r>
            <a:r>
              <a:rPr lang="en-US" sz="2800" dirty="0" smtClean="0"/>
              <a:t>Random Forest </a:t>
            </a:r>
            <a:r>
              <a:rPr lang="en-US" sz="2800" dirty="0"/>
              <a:t>classification algorithm and use that classifier to identify </a:t>
            </a:r>
            <a:r>
              <a:rPr lang="en-US" sz="2800" dirty="0" smtClean="0"/>
              <a:t>benign(safe) </a:t>
            </a:r>
            <a:r>
              <a:rPr lang="en-US" sz="2800" dirty="0"/>
              <a:t>and malicious domains.</a:t>
            </a:r>
            <a:endParaRPr lang="mr-IN" sz="2800" dirty="0" smtClean="0"/>
          </a:p>
          <a:p>
            <a:r>
              <a:rPr lang="en-US" sz="2800" dirty="0"/>
              <a:t>E</a:t>
            </a:r>
            <a:r>
              <a:rPr lang="en-US" sz="2800" dirty="0" smtClean="0"/>
              <a:t>xists </a:t>
            </a:r>
            <a:r>
              <a:rPr lang="en-US" sz="2800" dirty="0"/>
              <a:t>a need to identify more related features and introduce machine-learning to meet </a:t>
            </a:r>
            <a:r>
              <a:rPr lang="en-US" sz="2800" dirty="0" smtClean="0"/>
              <a:t>challenges.</a:t>
            </a:r>
            <a:endParaRPr lang="en-US" sz="2800" dirty="0"/>
          </a:p>
          <a:p>
            <a:pPr marL="82296" indent="0">
              <a:buNone/>
            </a:pPr>
            <a:endParaRPr lang="en-US" sz="2800" dirty="0" smtClean="0"/>
          </a:p>
          <a:p>
            <a:pPr marL="82296" indent="0">
              <a:buNone/>
            </a:pPr>
            <a:endParaRPr lang="en-IN" sz="2800" dirty="0" smtClean="0"/>
          </a:p>
          <a:p>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818072" cy="836712"/>
          </a:xfrm>
        </p:spPr>
        <p:txBody>
          <a:bodyPr>
            <a:normAutofit/>
          </a:bodyPr>
          <a:lstStyle/>
          <a:p>
            <a:r>
              <a:rPr lang="en-US" sz="3600" b="1" dirty="0"/>
              <a:t>4</a:t>
            </a:r>
            <a:r>
              <a:rPr lang="en-US" sz="3600" b="1" dirty="0" smtClean="0"/>
              <a:t>.Model Design Approach</a:t>
            </a:r>
            <a:endParaRPr lang="mr-IN" sz="3600" b="1" dirty="0"/>
          </a:p>
        </p:txBody>
      </p:sp>
      <p:pic>
        <p:nvPicPr>
          <p:cNvPr id="1027" name="Picture 3" descr="C:\Users\Dhiraj\OneDrive\Pictures\Screenshot 2022-09-21 170016 - Copy (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852" y="1844825"/>
            <a:ext cx="8645148" cy="417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35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890080" cy="778098"/>
          </a:xfrm>
        </p:spPr>
        <p:txBody>
          <a:bodyPr>
            <a:normAutofit fontScale="90000"/>
          </a:bodyPr>
          <a:lstStyle/>
          <a:p>
            <a:r>
              <a:rPr lang="en-IN" sz="3600" b="1" dirty="0" smtClean="0"/>
              <a:t>5. Work flow of  Model Creation &amp;      Deployment</a:t>
            </a:r>
            <a:endParaRPr lang="mr-IN" sz="3600" b="1" dirty="0"/>
          </a:p>
        </p:txBody>
      </p:sp>
      <p:sp>
        <p:nvSpPr>
          <p:cNvPr id="3" name="Content Placeholder 2"/>
          <p:cNvSpPr>
            <a:spLocks noGrp="1"/>
          </p:cNvSpPr>
          <p:nvPr>
            <p:ph idx="1"/>
          </p:nvPr>
        </p:nvSpPr>
        <p:spPr>
          <a:xfrm>
            <a:off x="971600" y="1447800"/>
            <a:ext cx="7962088" cy="4800600"/>
          </a:xfrm>
        </p:spPr>
        <p:txBody>
          <a:bodyPr>
            <a:normAutofit fontScale="85000" lnSpcReduction="20000"/>
          </a:bodyPr>
          <a:lstStyle/>
          <a:p>
            <a:r>
              <a:rPr lang="en-US" dirty="0"/>
              <a:t>W</a:t>
            </a:r>
            <a:r>
              <a:rPr lang="en-US" dirty="0" smtClean="0"/>
              <a:t>e need to prepare </a:t>
            </a:r>
            <a:r>
              <a:rPr lang="en-US" dirty="0"/>
              <a:t>the </a:t>
            </a:r>
            <a:r>
              <a:rPr lang="en-US" dirty="0" smtClean="0"/>
              <a:t>Data </a:t>
            </a:r>
            <a:r>
              <a:rPr lang="en-US" dirty="0"/>
              <a:t>set </a:t>
            </a:r>
            <a:r>
              <a:rPr lang="en-US" dirty="0" smtClean="0"/>
              <a:t>first , after preparing data we need to do important work in </a:t>
            </a:r>
            <a:r>
              <a:rPr lang="en-US" dirty="0" err="1" smtClean="0"/>
              <a:t>Jupyter</a:t>
            </a:r>
            <a:r>
              <a:rPr lang="en-US" dirty="0" smtClean="0"/>
              <a:t>-notebook like </a:t>
            </a:r>
            <a:r>
              <a:rPr lang="en-US" dirty="0"/>
              <a:t>checking all features, </a:t>
            </a:r>
            <a:r>
              <a:rPr lang="en-US" dirty="0" smtClean="0"/>
              <a:t>checking for </a:t>
            </a:r>
            <a:r>
              <a:rPr lang="en-US" dirty="0"/>
              <a:t>a null value, feature engineering, and plotting various graphs by using </a:t>
            </a:r>
            <a:r>
              <a:rPr lang="en-US" dirty="0" err="1" smtClean="0"/>
              <a:t>matplotlib</a:t>
            </a:r>
            <a:r>
              <a:rPr lang="en-US" dirty="0" smtClean="0"/>
              <a:t> </a:t>
            </a:r>
            <a:r>
              <a:rPr lang="en-US" dirty="0"/>
              <a:t>packages </a:t>
            </a:r>
            <a:endParaRPr lang="en-US" dirty="0" smtClean="0"/>
          </a:p>
          <a:p>
            <a:pPr marL="82296" indent="0">
              <a:buNone/>
            </a:pPr>
            <a:endParaRPr lang="en-US" dirty="0" smtClean="0"/>
          </a:p>
          <a:p>
            <a:r>
              <a:rPr lang="en-US" dirty="0" smtClean="0"/>
              <a:t>Selection </a:t>
            </a:r>
            <a:r>
              <a:rPr lang="en-US" dirty="0"/>
              <a:t>of proper algorithm to learn and  build a model, evaluate the model, also need to do </a:t>
            </a:r>
            <a:r>
              <a:rPr lang="en-US" dirty="0" err="1"/>
              <a:t>hyperparameter</a:t>
            </a:r>
            <a:r>
              <a:rPr lang="en-US" dirty="0"/>
              <a:t> tuning </a:t>
            </a:r>
            <a:endParaRPr lang="en-US" dirty="0" smtClean="0"/>
          </a:p>
          <a:p>
            <a:pPr marL="82296" indent="0">
              <a:buNone/>
            </a:pPr>
            <a:endParaRPr lang="en-US" dirty="0" smtClean="0"/>
          </a:p>
          <a:p>
            <a:r>
              <a:rPr lang="en-US" dirty="0" smtClean="0"/>
              <a:t>After all </a:t>
            </a:r>
            <a:r>
              <a:rPr lang="en-US" dirty="0"/>
              <a:t>is done we also deployment of model and try to continuous learning from upcoming new data.</a:t>
            </a:r>
            <a:endParaRPr lang="mr-IN" dirty="0"/>
          </a:p>
        </p:txBody>
      </p:sp>
    </p:spTree>
    <p:extLst>
      <p:ext uri="{BB962C8B-B14F-4D97-AF65-F5344CB8AC3E}">
        <p14:creationId xmlns:p14="http://schemas.microsoft.com/office/powerpoint/2010/main" val="3337101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C:\Users\Dhiraj\Downloads\WhatsApp Image 2022-09-22 at 4.13.18 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1" y="1196752"/>
            <a:ext cx="8197544" cy="436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497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Selection of classifier</a:t>
            </a:r>
            <a:endParaRPr lang="mr-IN" dirty="0"/>
          </a:p>
        </p:txBody>
      </p:sp>
      <p:sp>
        <p:nvSpPr>
          <p:cNvPr id="3" name="Content Placeholder 2"/>
          <p:cNvSpPr>
            <a:spLocks noGrp="1"/>
          </p:cNvSpPr>
          <p:nvPr>
            <p:ph idx="1"/>
          </p:nvPr>
        </p:nvSpPr>
        <p:spPr/>
        <p:txBody>
          <a:bodyPr>
            <a:normAutofit/>
          </a:bodyPr>
          <a:lstStyle/>
          <a:p>
            <a:r>
              <a:rPr lang="en-US" dirty="0" smtClean="0"/>
              <a:t>we </a:t>
            </a:r>
            <a:r>
              <a:rPr lang="en-US" dirty="0"/>
              <a:t>have trained a few classifiers, each one achieving about 80% accuracy.</a:t>
            </a:r>
          </a:p>
          <a:p>
            <a:r>
              <a:rPr lang="en-US" dirty="0" smtClean="0"/>
              <a:t>we </a:t>
            </a:r>
            <a:r>
              <a:rPr lang="en-US" dirty="0"/>
              <a:t>may have a Logistic Regression classifier</a:t>
            </a:r>
            <a:r>
              <a:rPr lang="en-US" dirty="0" smtClean="0"/>
              <a:t>, </a:t>
            </a:r>
            <a:r>
              <a:rPr lang="en-US" b="1" dirty="0">
                <a:solidFill>
                  <a:schemeClr val="accent5">
                    <a:lumMod val="60000"/>
                    <a:lumOff val="40000"/>
                  </a:schemeClr>
                </a:solidFill>
              </a:rPr>
              <a:t>a Random </a:t>
            </a:r>
            <a:r>
              <a:rPr lang="en-US" b="1" dirty="0" smtClean="0">
                <a:solidFill>
                  <a:schemeClr val="accent5">
                    <a:lumMod val="60000"/>
                    <a:lumOff val="40000"/>
                  </a:schemeClr>
                </a:solidFill>
              </a:rPr>
              <a:t>Forest classifier</a:t>
            </a:r>
            <a:r>
              <a:rPr lang="en-US" dirty="0"/>
              <a:t>, </a:t>
            </a:r>
            <a:r>
              <a:rPr lang="en-US" dirty="0" smtClean="0"/>
              <a:t> </a:t>
            </a:r>
            <a:r>
              <a:rPr lang="en-US" dirty="0"/>
              <a:t>and </a:t>
            </a:r>
            <a:r>
              <a:rPr lang="en-US" dirty="0" smtClean="0"/>
              <a:t> </a:t>
            </a:r>
            <a:r>
              <a:rPr lang="en-US" dirty="0"/>
              <a:t>a few </a:t>
            </a:r>
            <a:r>
              <a:rPr lang="en-US" dirty="0" smtClean="0"/>
              <a:t>more</a:t>
            </a:r>
          </a:p>
          <a:p>
            <a:r>
              <a:rPr lang="en-US" b="1" dirty="0" smtClean="0">
                <a:solidFill>
                  <a:srgbClr val="FF0000"/>
                </a:solidFill>
              </a:rPr>
              <a:t> </a:t>
            </a:r>
            <a:r>
              <a:rPr lang="en-US" dirty="0">
                <a:solidFill>
                  <a:schemeClr val="accent5">
                    <a:lumMod val="60000"/>
                    <a:lumOff val="40000"/>
                  </a:schemeClr>
                </a:solidFill>
              </a:rPr>
              <a:t>Random Forest </a:t>
            </a:r>
            <a:r>
              <a:rPr lang="en-US" dirty="0" smtClean="0">
                <a:solidFill>
                  <a:schemeClr val="accent5">
                    <a:lumMod val="60000"/>
                    <a:lumOff val="40000"/>
                  </a:schemeClr>
                </a:solidFill>
              </a:rPr>
              <a:t>classifier </a:t>
            </a:r>
            <a:r>
              <a:rPr lang="en-US" dirty="0"/>
              <a:t>often achieves a higher accuracy than </a:t>
            </a:r>
            <a:r>
              <a:rPr lang="en-US" dirty="0" smtClean="0"/>
              <a:t>the best </a:t>
            </a:r>
            <a:r>
              <a:rPr lang="en-US" dirty="0"/>
              <a:t>classifier in the ensemble.</a:t>
            </a:r>
            <a:endParaRPr lang="mr-IN" dirty="0"/>
          </a:p>
        </p:txBody>
      </p:sp>
    </p:spTree>
    <p:extLst>
      <p:ext uri="{BB962C8B-B14F-4D97-AF65-F5344CB8AC3E}">
        <p14:creationId xmlns:p14="http://schemas.microsoft.com/office/powerpoint/2010/main" val="116254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1835</TotalTime>
  <Words>1217</Words>
  <Application>Microsoft Office PowerPoint</Application>
  <PresentationFormat>On-screen Show (4:3)</PresentationFormat>
  <Paragraphs>116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 PROJECT  ON  “Application of Machine Learning to identify Malicious Domain Names” </vt:lpstr>
      <vt:lpstr>1. Introduction</vt:lpstr>
      <vt:lpstr>2. CONCEPT OF PROJECT</vt:lpstr>
      <vt:lpstr>PowerPoint Presentation</vt:lpstr>
      <vt:lpstr>3.  Aim’s &amp; Objectives  </vt:lpstr>
      <vt:lpstr>4.Model Design Approach</vt:lpstr>
      <vt:lpstr>5. Work flow of  Model Creation &amp;      Deployment</vt:lpstr>
      <vt:lpstr>PowerPoint Presentation</vt:lpstr>
      <vt:lpstr>6. Selection of classifier</vt:lpstr>
      <vt:lpstr>PowerPoint Presentation</vt:lpstr>
      <vt:lpstr>In a Jupyter environment,  rerun this cell to show the HTML representation or trust the notebook. On GitHub, the HTML representation is unable to render, and try loading this page with nbviewer.org. </vt:lpstr>
      <vt:lpstr> Why Django Framework ? </vt:lpstr>
      <vt:lpstr>7. Django framework</vt:lpstr>
      <vt:lpstr>PowerPoint Presentation</vt:lpstr>
      <vt:lpstr> 8.Installed Django and created web application,  &amp;   the browser requests the URL, </vt:lpstr>
      <vt:lpstr>PowerPoint Presentation</vt:lpstr>
      <vt:lpstr>9. Github  (Repository)</vt:lpstr>
      <vt:lpstr>PowerPoint Presentation</vt:lpstr>
      <vt:lpstr>10. Heroku (Model Deployment)</vt:lpstr>
      <vt:lpstr>PowerPoint Presentation</vt:lpstr>
      <vt:lpstr>PowerPoint Presentation</vt:lpstr>
      <vt:lpstr>PowerPoint Presentation</vt:lpstr>
      <vt:lpstr>PowerPoint Presentation</vt:lpstr>
      <vt:lpstr>Conclusion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FUEL ENGINE</dc:title>
  <dc:creator>NIRAJ HOME</dc:creator>
  <cp:lastModifiedBy>Dhiraj</cp:lastModifiedBy>
  <cp:revision>92</cp:revision>
  <dcterms:created xsi:type="dcterms:W3CDTF">2013-09-13T15:00:59Z</dcterms:created>
  <dcterms:modified xsi:type="dcterms:W3CDTF">2022-09-26T13:08:42Z</dcterms:modified>
</cp:coreProperties>
</file>