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sldIdLst>
    <p:sldId id="282" r:id="rId2"/>
    <p:sldId id="258" r:id="rId3"/>
    <p:sldId id="262" r:id="rId4"/>
    <p:sldId id="289" r:id="rId5"/>
    <p:sldId id="288" r:id="rId6"/>
    <p:sldId id="264" r:id="rId7"/>
    <p:sldId id="280" r:id="rId8"/>
    <p:sldId id="266" r:id="rId9"/>
    <p:sldId id="283" r:id="rId10"/>
    <p:sldId id="285" r:id="rId11"/>
    <p:sldId id="284" r:id="rId12"/>
    <p:sldId id="268" r:id="rId13"/>
    <p:sldId id="277" r:id="rId14"/>
    <p:sldId id="275" r:id="rId15"/>
    <p:sldId id="287" r:id="rId16"/>
    <p:sldId id="278" r:id="rId17"/>
    <p:sldId id="260"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DCC5B-E92C-4CE1-A3B1-29206C92116B}"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C5248B49-5974-4007-85B3-BD9B7CFFC2F1}">
      <dgm:prSet phldrT="[Text]" custT="1"/>
      <dgm:spPr/>
      <dgm:t>
        <a:bodyPr/>
        <a:lstStyle/>
        <a:p>
          <a:pPr algn="ctr"/>
          <a:r>
            <a:rPr lang="en-GB" sz="1600" b="1" dirty="0" smtClean="0">
              <a:latin typeface="+mn-lt"/>
            </a:rPr>
            <a:t>Analysis</a:t>
          </a:r>
          <a:endParaRPr lang="en-IN" sz="1600" b="1" dirty="0">
            <a:latin typeface="+mn-lt"/>
          </a:endParaRPr>
        </a:p>
      </dgm:t>
    </dgm:pt>
    <dgm:pt modelId="{FEA38AAB-4627-4518-98C4-1E04BE54955A}" type="parTrans" cxnId="{D3B86F01-7FEF-48C7-8F7E-521A849724B1}">
      <dgm:prSet/>
      <dgm:spPr/>
      <dgm:t>
        <a:bodyPr/>
        <a:lstStyle/>
        <a:p>
          <a:pPr algn="l"/>
          <a:endParaRPr lang="en-IN" sz="1800">
            <a:latin typeface="+mn-lt"/>
          </a:endParaRPr>
        </a:p>
      </dgm:t>
    </dgm:pt>
    <dgm:pt modelId="{56F754B1-4069-41D7-8057-EAB15E3DEA3E}" type="sibTrans" cxnId="{D3B86F01-7FEF-48C7-8F7E-521A849724B1}">
      <dgm:prSet/>
      <dgm:spPr/>
      <dgm:t>
        <a:bodyPr/>
        <a:lstStyle/>
        <a:p>
          <a:pPr algn="l"/>
          <a:endParaRPr lang="en-IN" sz="1800">
            <a:latin typeface="+mn-lt"/>
          </a:endParaRPr>
        </a:p>
      </dgm:t>
    </dgm:pt>
    <dgm:pt modelId="{DD363395-6506-4F3D-91AE-249852EBFD88}">
      <dgm:prSet phldrT="[Text]" custT="1"/>
      <dgm:spPr/>
      <dgm:t>
        <a:bodyPr/>
        <a:lstStyle/>
        <a:p>
          <a:pPr algn="l"/>
          <a:r>
            <a:rPr lang="en-GB" sz="1400" dirty="0" smtClean="0">
              <a:latin typeface="+mn-lt"/>
            </a:rPr>
            <a:t>Just the basic Survey of the Project and Study of Research Papers</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3 – 4 Weeks</a:t>
          </a:r>
          <a:endParaRPr lang="en-IN" sz="1400" dirty="0">
            <a:latin typeface="+mn-lt"/>
          </a:endParaRPr>
        </a:p>
      </dgm:t>
    </dgm:pt>
    <dgm:pt modelId="{B373CDE9-0B40-4792-8331-897D99881A46}" type="parTrans" cxnId="{456A11D4-1E37-4D7C-8F9F-08919C68067E}">
      <dgm:prSet/>
      <dgm:spPr/>
      <dgm:t>
        <a:bodyPr/>
        <a:lstStyle/>
        <a:p>
          <a:pPr algn="l"/>
          <a:endParaRPr lang="en-IN" sz="1800">
            <a:latin typeface="+mn-lt"/>
          </a:endParaRPr>
        </a:p>
      </dgm:t>
    </dgm:pt>
    <dgm:pt modelId="{50966329-E9F4-4751-99F8-1BFF65259521}" type="sibTrans" cxnId="{456A11D4-1E37-4D7C-8F9F-08919C68067E}">
      <dgm:prSet/>
      <dgm:spPr/>
      <dgm:t>
        <a:bodyPr/>
        <a:lstStyle/>
        <a:p>
          <a:pPr algn="l"/>
          <a:endParaRPr lang="en-IN" sz="1800">
            <a:latin typeface="+mn-lt"/>
          </a:endParaRPr>
        </a:p>
      </dgm:t>
    </dgm:pt>
    <dgm:pt modelId="{EE44EFAB-B2E0-460E-AF57-71F9581F5BA0}">
      <dgm:prSet phldrT="[Text]" custT="1"/>
      <dgm:spPr/>
      <dgm:t>
        <a:bodyPr/>
        <a:lstStyle/>
        <a:p>
          <a:pPr algn="ctr"/>
          <a:r>
            <a:rPr lang="en-GB" sz="1600" b="1" dirty="0" smtClean="0">
              <a:latin typeface="+mn-lt"/>
            </a:rPr>
            <a:t>Requirement</a:t>
          </a:r>
        </a:p>
        <a:p>
          <a:pPr algn="ctr"/>
          <a:r>
            <a:rPr lang="en-GB" sz="1600" b="1" dirty="0" smtClean="0">
              <a:latin typeface="+mn-lt"/>
            </a:rPr>
            <a:t>Gathering</a:t>
          </a:r>
          <a:endParaRPr lang="en-IN" sz="1600" b="1" dirty="0">
            <a:latin typeface="+mn-lt"/>
          </a:endParaRPr>
        </a:p>
      </dgm:t>
    </dgm:pt>
    <dgm:pt modelId="{34E895E6-95DA-4F79-B141-035711208325}" type="parTrans" cxnId="{D3127ACC-A393-4897-969B-F481F3DFDC33}">
      <dgm:prSet/>
      <dgm:spPr/>
      <dgm:t>
        <a:bodyPr/>
        <a:lstStyle/>
        <a:p>
          <a:pPr algn="l"/>
          <a:endParaRPr lang="en-IN" sz="1800">
            <a:latin typeface="+mn-lt"/>
          </a:endParaRPr>
        </a:p>
      </dgm:t>
    </dgm:pt>
    <dgm:pt modelId="{F036B2EF-5963-4693-9F3A-8B81A944401B}" type="sibTrans" cxnId="{D3127ACC-A393-4897-969B-F481F3DFDC33}">
      <dgm:prSet/>
      <dgm:spPr/>
      <dgm:t>
        <a:bodyPr/>
        <a:lstStyle/>
        <a:p>
          <a:pPr algn="l"/>
          <a:endParaRPr lang="en-IN" sz="1800">
            <a:latin typeface="+mn-lt"/>
          </a:endParaRPr>
        </a:p>
      </dgm:t>
    </dgm:pt>
    <dgm:pt modelId="{E99B43AF-E633-4BD2-BD4C-3295DC6CB3C9}">
      <dgm:prSet phldrT="[Text]" custT="1"/>
      <dgm:spPr/>
      <dgm:t>
        <a:bodyPr/>
        <a:lstStyle/>
        <a:p>
          <a:pPr algn="l"/>
          <a:r>
            <a:rPr lang="en-GB" sz="1400" dirty="0" smtClean="0">
              <a:latin typeface="+mn-lt"/>
            </a:rPr>
            <a:t>Collection of all required components and firmware for the project</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Month</a:t>
          </a:r>
          <a:endParaRPr lang="en-IN" sz="1400" dirty="0">
            <a:latin typeface="+mn-lt"/>
          </a:endParaRPr>
        </a:p>
      </dgm:t>
    </dgm:pt>
    <dgm:pt modelId="{7A118416-501D-418D-97EB-3F1D9A50B25D}" type="parTrans" cxnId="{4C655730-6DD9-47B2-9ECC-85F16CF8C376}">
      <dgm:prSet/>
      <dgm:spPr/>
      <dgm:t>
        <a:bodyPr/>
        <a:lstStyle/>
        <a:p>
          <a:pPr algn="l"/>
          <a:endParaRPr lang="en-IN" sz="1800">
            <a:latin typeface="+mn-lt"/>
          </a:endParaRPr>
        </a:p>
      </dgm:t>
    </dgm:pt>
    <dgm:pt modelId="{9F3BA94D-F1A1-4EE3-8E0A-B7C3A7186E1C}" type="sibTrans" cxnId="{4C655730-6DD9-47B2-9ECC-85F16CF8C376}">
      <dgm:prSet/>
      <dgm:spPr/>
      <dgm:t>
        <a:bodyPr/>
        <a:lstStyle/>
        <a:p>
          <a:pPr algn="l"/>
          <a:endParaRPr lang="en-IN" sz="1800">
            <a:latin typeface="+mn-lt"/>
          </a:endParaRPr>
        </a:p>
      </dgm:t>
    </dgm:pt>
    <dgm:pt modelId="{1C56FB15-9E5A-4145-B446-390D95CC58F2}">
      <dgm:prSet phldrT="[Text]" custT="1"/>
      <dgm:spPr/>
      <dgm:t>
        <a:bodyPr/>
        <a:lstStyle/>
        <a:p>
          <a:pPr algn="ctr"/>
          <a:r>
            <a:rPr lang="en-GB" sz="1600" b="1" dirty="0" smtClean="0">
              <a:latin typeface="+mn-lt"/>
            </a:rPr>
            <a:t>Design and Deployment</a:t>
          </a:r>
        </a:p>
      </dgm:t>
    </dgm:pt>
    <dgm:pt modelId="{7A6B3175-06A5-4149-AA61-8B5A4D68023E}" type="parTrans" cxnId="{78E483A5-991A-4CF1-90BB-391247D57214}">
      <dgm:prSet/>
      <dgm:spPr/>
      <dgm:t>
        <a:bodyPr/>
        <a:lstStyle/>
        <a:p>
          <a:pPr algn="l"/>
          <a:endParaRPr lang="en-IN" sz="1800">
            <a:latin typeface="+mn-lt"/>
          </a:endParaRPr>
        </a:p>
      </dgm:t>
    </dgm:pt>
    <dgm:pt modelId="{817103F0-2BCC-4E4B-B5A2-EAA5E6D8DFE8}" type="sibTrans" cxnId="{78E483A5-991A-4CF1-90BB-391247D57214}">
      <dgm:prSet/>
      <dgm:spPr/>
      <dgm:t>
        <a:bodyPr/>
        <a:lstStyle/>
        <a:p>
          <a:pPr algn="l"/>
          <a:endParaRPr lang="en-IN" sz="1800">
            <a:latin typeface="+mn-lt"/>
          </a:endParaRPr>
        </a:p>
      </dgm:t>
    </dgm:pt>
    <dgm:pt modelId="{9A40E7C0-E40F-4C27-B337-99732038E15C}">
      <dgm:prSet phldrT="[Text]" custT="1"/>
      <dgm:spPr/>
      <dgm:t>
        <a:bodyPr/>
        <a:lstStyle/>
        <a:p>
          <a:pPr algn="l"/>
          <a:r>
            <a:rPr lang="en-GB" sz="1400" dirty="0" smtClean="0">
              <a:latin typeface="+mn-lt"/>
            </a:rPr>
            <a:t>Proper project overall design by creating models before actual implementation</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3 – 4 Weeks</a:t>
          </a:r>
          <a:endParaRPr lang="en-IN" sz="1400" dirty="0">
            <a:latin typeface="+mn-lt"/>
          </a:endParaRPr>
        </a:p>
      </dgm:t>
    </dgm:pt>
    <dgm:pt modelId="{BD68DA89-0A42-4C27-99AC-C46CB7C04FE9}" type="parTrans" cxnId="{B9B1506F-E64B-40CD-ADEB-F4A9523A5C14}">
      <dgm:prSet/>
      <dgm:spPr/>
      <dgm:t>
        <a:bodyPr/>
        <a:lstStyle/>
        <a:p>
          <a:pPr algn="l"/>
          <a:endParaRPr lang="en-IN" sz="1800">
            <a:latin typeface="+mn-lt"/>
          </a:endParaRPr>
        </a:p>
      </dgm:t>
    </dgm:pt>
    <dgm:pt modelId="{05CD00B7-792B-43A4-A2D1-3FF341B244B6}" type="sibTrans" cxnId="{B9B1506F-E64B-40CD-ADEB-F4A9523A5C14}">
      <dgm:prSet/>
      <dgm:spPr/>
      <dgm:t>
        <a:bodyPr/>
        <a:lstStyle/>
        <a:p>
          <a:pPr algn="l"/>
          <a:endParaRPr lang="en-IN" sz="1800">
            <a:latin typeface="+mn-lt"/>
          </a:endParaRPr>
        </a:p>
      </dgm:t>
    </dgm:pt>
    <dgm:pt modelId="{EAAD916C-9082-427B-9E1B-B4740A47AB04}">
      <dgm:prSet custT="1"/>
      <dgm:spPr/>
      <dgm:t>
        <a:bodyPr/>
        <a:lstStyle/>
        <a:p>
          <a:pPr algn="ctr"/>
          <a:r>
            <a:rPr lang="en-GB" sz="1600" b="1" dirty="0" smtClean="0">
              <a:latin typeface="+mn-lt"/>
            </a:rPr>
            <a:t>Implementation</a:t>
          </a:r>
          <a:endParaRPr lang="en-IN" sz="1600" b="1" dirty="0">
            <a:latin typeface="+mn-lt"/>
          </a:endParaRPr>
        </a:p>
      </dgm:t>
    </dgm:pt>
    <dgm:pt modelId="{E8240186-2E8A-4A79-AEDD-DADE799B8BEF}" type="parTrans" cxnId="{E30164F6-4A62-4851-8A24-1B696C2A382F}">
      <dgm:prSet/>
      <dgm:spPr/>
      <dgm:t>
        <a:bodyPr/>
        <a:lstStyle/>
        <a:p>
          <a:pPr algn="l"/>
          <a:endParaRPr lang="en-IN" sz="1800">
            <a:latin typeface="+mn-lt"/>
          </a:endParaRPr>
        </a:p>
      </dgm:t>
    </dgm:pt>
    <dgm:pt modelId="{45D59399-39AE-4738-90CB-2809C3ABAAE8}" type="sibTrans" cxnId="{E30164F6-4A62-4851-8A24-1B696C2A382F}">
      <dgm:prSet/>
      <dgm:spPr/>
      <dgm:t>
        <a:bodyPr/>
        <a:lstStyle/>
        <a:p>
          <a:pPr algn="l"/>
          <a:endParaRPr lang="en-IN" sz="1800">
            <a:latin typeface="+mn-lt"/>
          </a:endParaRPr>
        </a:p>
      </dgm:t>
    </dgm:pt>
    <dgm:pt modelId="{4FCF4561-9A54-4BA1-89D2-5DC9C74D0412}">
      <dgm:prSet custT="1"/>
      <dgm:spPr/>
      <dgm:t>
        <a:bodyPr/>
        <a:lstStyle/>
        <a:p>
          <a:pPr algn="ctr"/>
          <a:r>
            <a:rPr lang="en-GB" sz="1600" b="1" dirty="0" smtClean="0">
              <a:latin typeface="+mn-lt"/>
            </a:rPr>
            <a:t>Testing</a:t>
          </a:r>
          <a:endParaRPr lang="en-IN" sz="1600" b="1" dirty="0">
            <a:latin typeface="+mn-lt"/>
          </a:endParaRPr>
        </a:p>
      </dgm:t>
    </dgm:pt>
    <dgm:pt modelId="{AF3E2086-279C-4982-9FEA-587BE57DC4B2}" type="parTrans" cxnId="{BBB53B8D-F5BF-430E-99EA-D2F8025A3CE4}">
      <dgm:prSet/>
      <dgm:spPr/>
      <dgm:t>
        <a:bodyPr/>
        <a:lstStyle/>
        <a:p>
          <a:pPr algn="l"/>
          <a:endParaRPr lang="en-IN" sz="1800">
            <a:latin typeface="+mn-lt"/>
          </a:endParaRPr>
        </a:p>
      </dgm:t>
    </dgm:pt>
    <dgm:pt modelId="{94EB4929-54F0-4B7D-9966-2CDFAFC11D34}" type="sibTrans" cxnId="{BBB53B8D-F5BF-430E-99EA-D2F8025A3CE4}">
      <dgm:prSet/>
      <dgm:spPr/>
      <dgm:t>
        <a:bodyPr/>
        <a:lstStyle/>
        <a:p>
          <a:pPr algn="l"/>
          <a:endParaRPr lang="en-IN" sz="1800">
            <a:latin typeface="+mn-lt"/>
          </a:endParaRPr>
        </a:p>
      </dgm:t>
    </dgm:pt>
    <dgm:pt modelId="{BD7F35B5-C5B3-4BD9-BE7B-DD8ECA9A759C}">
      <dgm:prSet custT="1"/>
      <dgm:spPr/>
      <dgm:t>
        <a:bodyPr/>
        <a:lstStyle/>
        <a:p>
          <a:pPr algn="l"/>
          <a:r>
            <a:rPr lang="en-GB" sz="1400" dirty="0" smtClean="0">
              <a:latin typeface="+mn-lt"/>
            </a:rPr>
            <a:t>Implementation of Project on the basis of requirement gathering and design models planned previously.</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 2 Months</a:t>
          </a:r>
        </a:p>
      </dgm:t>
    </dgm:pt>
    <dgm:pt modelId="{19722DCB-83F8-4086-83D0-DCD09AF886B9}" type="parTrans" cxnId="{572A912B-4ED8-49DD-A59D-710F8FDC0B32}">
      <dgm:prSet/>
      <dgm:spPr/>
      <dgm:t>
        <a:bodyPr/>
        <a:lstStyle/>
        <a:p>
          <a:pPr algn="l"/>
          <a:endParaRPr lang="en-IN" sz="1800">
            <a:latin typeface="+mn-lt"/>
          </a:endParaRPr>
        </a:p>
      </dgm:t>
    </dgm:pt>
    <dgm:pt modelId="{AAB041D5-B4E9-4BE6-98BF-EAD39464CC2A}" type="sibTrans" cxnId="{572A912B-4ED8-49DD-A59D-710F8FDC0B32}">
      <dgm:prSet/>
      <dgm:spPr/>
      <dgm:t>
        <a:bodyPr/>
        <a:lstStyle/>
        <a:p>
          <a:pPr algn="l"/>
          <a:endParaRPr lang="en-IN" sz="1800">
            <a:latin typeface="+mn-lt"/>
          </a:endParaRPr>
        </a:p>
      </dgm:t>
    </dgm:pt>
    <dgm:pt modelId="{05250D07-CF20-4536-896F-69338FD04ADF}">
      <dgm:prSet custT="1"/>
      <dgm:spPr/>
      <dgm:t>
        <a:bodyPr/>
        <a:lstStyle/>
        <a:p>
          <a:pPr algn="l"/>
          <a:r>
            <a:rPr lang="en-GB" sz="1400" dirty="0" smtClean="0">
              <a:latin typeface="+mn-lt"/>
            </a:rPr>
            <a:t>Testing the actual project on the basis of different aspects.</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Month</a:t>
          </a:r>
          <a:endParaRPr lang="en-IN" sz="1400" dirty="0">
            <a:latin typeface="+mn-lt"/>
          </a:endParaRPr>
        </a:p>
      </dgm:t>
    </dgm:pt>
    <dgm:pt modelId="{2F8804E8-00AC-4332-BBF9-655792DBC094}" type="parTrans" cxnId="{6C12DBDE-D6A8-4A18-B884-AACD5F021FCA}">
      <dgm:prSet/>
      <dgm:spPr/>
      <dgm:t>
        <a:bodyPr/>
        <a:lstStyle/>
        <a:p>
          <a:pPr algn="l"/>
          <a:endParaRPr lang="en-IN" sz="1800">
            <a:latin typeface="+mn-lt"/>
          </a:endParaRPr>
        </a:p>
      </dgm:t>
    </dgm:pt>
    <dgm:pt modelId="{CDA79B19-FB8D-4C67-A838-633EBFDA8F58}" type="sibTrans" cxnId="{6C12DBDE-D6A8-4A18-B884-AACD5F021FCA}">
      <dgm:prSet/>
      <dgm:spPr/>
      <dgm:t>
        <a:bodyPr/>
        <a:lstStyle/>
        <a:p>
          <a:pPr algn="l"/>
          <a:endParaRPr lang="en-IN" sz="1800">
            <a:latin typeface="+mn-lt"/>
          </a:endParaRPr>
        </a:p>
      </dgm:t>
    </dgm:pt>
    <dgm:pt modelId="{B86982E8-202D-4BF7-878D-B033EAD6511D}" type="pres">
      <dgm:prSet presAssocID="{CE0DCC5B-E92C-4CE1-A3B1-29206C92116B}" presName="Name0" presStyleCnt="0">
        <dgm:presLayoutVars>
          <dgm:chMax val="7"/>
          <dgm:chPref val="5"/>
          <dgm:dir/>
          <dgm:animOne val="branch"/>
          <dgm:animLvl val="lvl"/>
        </dgm:presLayoutVars>
      </dgm:prSet>
      <dgm:spPr/>
      <dgm:t>
        <a:bodyPr/>
        <a:lstStyle/>
        <a:p>
          <a:endParaRPr lang="en-IN"/>
        </a:p>
      </dgm:t>
    </dgm:pt>
    <dgm:pt modelId="{3810D656-855E-4860-89C6-C4F266810F3B}" type="pres">
      <dgm:prSet presAssocID="{4FCF4561-9A54-4BA1-89D2-5DC9C74D0412}" presName="ChildAccent5" presStyleCnt="0"/>
      <dgm:spPr/>
    </dgm:pt>
    <dgm:pt modelId="{6C1C8D14-9DDE-4584-ADBB-EB1B1FE27B6C}" type="pres">
      <dgm:prSet presAssocID="{4FCF4561-9A54-4BA1-89D2-5DC9C74D0412}" presName="ChildAccent" presStyleLbl="alignImgPlace1" presStyleIdx="0" presStyleCnt="5"/>
      <dgm:spPr/>
      <dgm:t>
        <a:bodyPr/>
        <a:lstStyle/>
        <a:p>
          <a:endParaRPr lang="en-IN"/>
        </a:p>
      </dgm:t>
    </dgm:pt>
    <dgm:pt modelId="{71E245FD-5E32-469E-BBB1-B20111734CA7}" type="pres">
      <dgm:prSet presAssocID="{4FCF4561-9A54-4BA1-89D2-5DC9C74D0412}" presName="Child5" presStyleLbl="revTx" presStyleIdx="0" presStyleCnt="0">
        <dgm:presLayoutVars>
          <dgm:chMax val="0"/>
          <dgm:chPref val="0"/>
          <dgm:bulletEnabled val="1"/>
        </dgm:presLayoutVars>
      </dgm:prSet>
      <dgm:spPr/>
      <dgm:t>
        <a:bodyPr/>
        <a:lstStyle/>
        <a:p>
          <a:endParaRPr lang="en-IN"/>
        </a:p>
      </dgm:t>
    </dgm:pt>
    <dgm:pt modelId="{DE0A04DC-F56F-4CF7-8EA0-4D1C6138F0EA}" type="pres">
      <dgm:prSet presAssocID="{4FCF4561-9A54-4BA1-89D2-5DC9C74D0412}" presName="Parent5" presStyleLbl="node1" presStyleIdx="0" presStyleCnt="5">
        <dgm:presLayoutVars>
          <dgm:chMax val="2"/>
          <dgm:chPref val="1"/>
          <dgm:bulletEnabled val="1"/>
        </dgm:presLayoutVars>
      </dgm:prSet>
      <dgm:spPr/>
      <dgm:t>
        <a:bodyPr/>
        <a:lstStyle/>
        <a:p>
          <a:endParaRPr lang="en-IN"/>
        </a:p>
      </dgm:t>
    </dgm:pt>
    <dgm:pt modelId="{23013BC4-26AA-4024-BD4B-B114D7C7C437}" type="pres">
      <dgm:prSet presAssocID="{EAAD916C-9082-427B-9E1B-B4740A47AB04}" presName="ChildAccent4" presStyleCnt="0"/>
      <dgm:spPr/>
    </dgm:pt>
    <dgm:pt modelId="{C75BF98D-6C63-4F48-A745-A3A97AC4B662}" type="pres">
      <dgm:prSet presAssocID="{EAAD916C-9082-427B-9E1B-B4740A47AB04}" presName="ChildAccent" presStyleLbl="alignImgPlace1" presStyleIdx="1" presStyleCnt="5"/>
      <dgm:spPr/>
      <dgm:t>
        <a:bodyPr/>
        <a:lstStyle/>
        <a:p>
          <a:endParaRPr lang="en-IN"/>
        </a:p>
      </dgm:t>
    </dgm:pt>
    <dgm:pt modelId="{894E6CEE-90BE-4A56-B90F-DB84A71E0AF9}" type="pres">
      <dgm:prSet presAssocID="{EAAD916C-9082-427B-9E1B-B4740A47AB04}" presName="Child4" presStyleLbl="revTx" presStyleIdx="0" presStyleCnt="0">
        <dgm:presLayoutVars>
          <dgm:chMax val="0"/>
          <dgm:chPref val="0"/>
          <dgm:bulletEnabled val="1"/>
        </dgm:presLayoutVars>
      </dgm:prSet>
      <dgm:spPr/>
      <dgm:t>
        <a:bodyPr/>
        <a:lstStyle/>
        <a:p>
          <a:endParaRPr lang="en-IN"/>
        </a:p>
      </dgm:t>
    </dgm:pt>
    <dgm:pt modelId="{E4F7015D-5FBF-42F5-AC83-80B574728FA6}" type="pres">
      <dgm:prSet presAssocID="{EAAD916C-9082-427B-9E1B-B4740A47AB04}" presName="Parent4" presStyleLbl="node1" presStyleIdx="1" presStyleCnt="5">
        <dgm:presLayoutVars>
          <dgm:chMax val="2"/>
          <dgm:chPref val="1"/>
          <dgm:bulletEnabled val="1"/>
        </dgm:presLayoutVars>
      </dgm:prSet>
      <dgm:spPr/>
      <dgm:t>
        <a:bodyPr/>
        <a:lstStyle/>
        <a:p>
          <a:endParaRPr lang="en-IN"/>
        </a:p>
      </dgm:t>
    </dgm:pt>
    <dgm:pt modelId="{58EEAA4D-9624-4750-90D5-3F6D85AE0657}" type="pres">
      <dgm:prSet presAssocID="{1C56FB15-9E5A-4145-B446-390D95CC58F2}" presName="ChildAccent3" presStyleCnt="0"/>
      <dgm:spPr/>
    </dgm:pt>
    <dgm:pt modelId="{F6EE2EED-27C7-4349-9814-2885DED70C7E}" type="pres">
      <dgm:prSet presAssocID="{1C56FB15-9E5A-4145-B446-390D95CC58F2}" presName="ChildAccent" presStyleLbl="alignImgPlace1" presStyleIdx="2" presStyleCnt="5"/>
      <dgm:spPr/>
      <dgm:t>
        <a:bodyPr/>
        <a:lstStyle/>
        <a:p>
          <a:endParaRPr lang="en-IN"/>
        </a:p>
      </dgm:t>
    </dgm:pt>
    <dgm:pt modelId="{DE08615A-6A0C-4765-B766-747AAEA01F33}" type="pres">
      <dgm:prSet presAssocID="{1C56FB15-9E5A-4145-B446-390D95CC58F2}" presName="Child3" presStyleLbl="revTx" presStyleIdx="0" presStyleCnt="0">
        <dgm:presLayoutVars>
          <dgm:chMax val="0"/>
          <dgm:chPref val="0"/>
          <dgm:bulletEnabled val="1"/>
        </dgm:presLayoutVars>
      </dgm:prSet>
      <dgm:spPr/>
      <dgm:t>
        <a:bodyPr/>
        <a:lstStyle/>
        <a:p>
          <a:endParaRPr lang="en-IN"/>
        </a:p>
      </dgm:t>
    </dgm:pt>
    <dgm:pt modelId="{E7EA7570-41CA-4B05-A7E1-7E4FBA22C613}" type="pres">
      <dgm:prSet presAssocID="{1C56FB15-9E5A-4145-B446-390D95CC58F2}" presName="Parent3" presStyleLbl="node1" presStyleIdx="2" presStyleCnt="5">
        <dgm:presLayoutVars>
          <dgm:chMax val="2"/>
          <dgm:chPref val="1"/>
          <dgm:bulletEnabled val="1"/>
        </dgm:presLayoutVars>
      </dgm:prSet>
      <dgm:spPr/>
      <dgm:t>
        <a:bodyPr/>
        <a:lstStyle/>
        <a:p>
          <a:endParaRPr lang="en-IN"/>
        </a:p>
      </dgm:t>
    </dgm:pt>
    <dgm:pt modelId="{07200700-5619-4880-AE85-574D3396BB6A}" type="pres">
      <dgm:prSet presAssocID="{EE44EFAB-B2E0-460E-AF57-71F9581F5BA0}" presName="ChildAccent2" presStyleCnt="0"/>
      <dgm:spPr/>
    </dgm:pt>
    <dgm:pt modelId="{CE50B3D3-A330-434A-A1C3-6121B3CBD119}" type="pres">
      <dgm:prSet presAssocID="{EE44EFAB-B2E0-460E-AF57-71F9581F5BA0}" presName="ChildAccent" presStyleLbl="alignImgPlace1" presStyleIdx="3" presStyleCnt="5"/>
      <dgm:spPr/>
      <dgm:t>
        <a:bodyPr/>
        <a:lstStyle/>
        <a:p>
          <a:endParaRPr lang="en-IN"/>
        </a:p>
      </dgm:t>
    </dgm:pt>
    <dgm:pt modelId="{CEEB174B-8F5C-41EE-AF11-076509A227B7}" type="pres">
      <dgm:prSet presAssocID="{EE44EFAB-B2E0-460E-AF57-71F9581F5BA0}" presName="Child2" presStyleLbl="revTx" presStyleIdx="0" presStyleCnt="0">
        <dgm:presLayoutVars>
          <dgm:chMax val="0"/>
          <dgm:chPref val="0"/>
          <dgm:bulletEnabled val="1"/>
        </dgm:presLayoutVars>
      </dgm:prSet>
      <dgm:spPr/>
      <dgm:t>
        <a:bodyPr/>
        <a:lstStyle/>
        <a:p>
          <a:endParaRPr lang="en-IN"/>
        </a:p>
      </dgm:t>
    </dgm:pt>
    <dgm:pt modelId="{096235D9-5320-464B-B41C-00A41CEA35B1}" type="pres">
      <dgm:prSet presAssocID="{EE44EFAB-B2E0-460E-AF57-71F9581F5BA0}" presName="Parent2" presStyleLbl="node1" presStyleIdx="3" presStyleCnt="5">
        <dgm:presLayoutVars>
          <dgm:chMax val="2"/>
          <dgm:chPref val="1"/>
          <dgm:bulletEnabled val="1"/>
        </dgm:presLayoutVars>
      </dgm:prSet>
      <dgm:spPr/>
      <dgm:t>
        <a:bodyPr/>
        <a:lstStyle/>
        <a:p>
          <a:endParaRPr lang="en-IN"/>
        </a:p>
      </dgm:t>
    </dgm:pt>
    <dgm:pt modelId="{01E649AE-6A91-4248-9C18-04B2DCECB738}" type="pres">
      <dgm:prSet presAssocID="{C5248B49-5974-4007-85B3-BD9B7CFFC2F1}" presName="ChildAccent1" presStyleCnt="0"/>
      <dgm:spPr/>
    </dgm:pt>
    <dgm:pt modelId="{E480A7CB-AD43-442F-A715-E9DAE1041798}" type="pres">
      <dgm:prSet presAssocID="{C5248B49-5974-4007-85B3-BD9B7CFFC2F1}" presName="ChildAccent" presStyleLbl="alignImgPlace1" presStyleIdx="4" presStyleCnt="5"/>
      <dgm:spPr/>
      <dgm:t>
        <a:bodyPr/>
        <a:lstStyle/>
        <a:p>
          <a:endParaRPr lang="en-IN"/>
        </a:p>
      </dgm:t>
    </dgm:pt>
    <dgm:pt modelId="{2F8D6071-49D1-48BA-BAFE-A30824B1F350}" type="pres">
      <dgm:prSet presAssocID="{C5248B49-5974-4007-85B3-BD9B7CFFC2F1}" presName="Child1" presStyleLbl="revTx" presStyleIdx="0" presStyleCnt="0">
        <dgm:presLayoutVars>
          <dgm:chMax val="0"/>
          <dgm:chPref val="0"/>
          <dgm:bulletEnabled val="1"/>
        </dgm:presLayoutVars>
      </dgm:prSet>
      <dgm:spPr/>
      <dgm:t>
        <a:bodyPr/>
        <a:lstStyle/>
        <a:p>
          <a:endParaRPr lang="en-IN"/>
        </a:p>
      </dgm:t>
    </dgm:pt>
    <dgm:pt modelId="{009030F4-BCD4-41E7-80F7-93FCCF4072D5}" type="pres">
      <dgm:prSet presAssocID="{C5248B49-5974-4007-85B3-BD9B7CFFC2F1}" presName="Parent1" presStyleLbl="node1" presStyleIdx="4" presStyleCnt="5">
        <dgm:presLayoutVars>
          <dgm:chMax val="2"/>
          <dgm:chPref val="1"/>
          <dgm:bulletEnabled val="1"/>
        </dgm:presLayoutVars>
      </dgm:prSet>
      <dgm:spPr/>
      <dgm:t>
        <a:bodyPr/>
        <a:lstStyle/>
        <a:p>
          <a:endParaRPr lang="en-IN"/>
        </a:p>
      </dgm:t>
    </dgm:pt>
  </dgm:ptLst>
  <dgm:cxnLst>
    <dgm:cxn modelId="{2FC416C1-94D2-4116-ADC1-AE88A87FAA6F}" type="presOf" srcId="{EAAD916C-9082-427B-9E1B-B4740A47AB04}" destId="{E4F7015D-5FBF-42F5-AC83-80B574728FA6}" srcOrd="0" destOrd="0" presId="urn:microsoft.com/office/officeart/2011/layout/InterconnectedBlockProcess"/>
    <dgm:cxn modelId="{237A55BA-296B-4C2D-BE37-939263692606}" type="presOf" srcId="{4FCF4561-9A54-4BA1-89D2-5DC9C74D0412}" destId="{DE0A04DC-F56F-4CF7-8EA0-4D1C6138F0EA}" srcOrd="0" destOrd="0" presId="urn:microsoft.com/office/officeart/2011/layout/InterconnectedBlockProcess"/>
    <dgm:cxn modelId="{D3B86F01-7FEF-48C7-8F7E-521A849724B1}" srcId="{CE0DCC5B-E92C-4CE1-A3B1-29206C92116B}" destId="{C5248B49-5974-4007-85B3-BD9B7CFFC2F1}" srcOrd="0" destOrd="0" parTransId="{FEA38AAB-4627-4518-98C4-1E04BE54955A}" sibTransId="{56F754B1-4069-41D7-8057-EAB15E3DEA3E}"/>
    <dgm:cxn modelId="{E6AB7BE6-8E48-42B3-902E-D6E4BF710836}" type="presOf" srcId="{BD7F35B5-C5B3-4BD9-BE7B-DD8ECA9A759C}" destId="{894E6CEE-90BE-4A56-B90F-DB84A71E0AF9}" srcOrd="1" destOrd="0" presId="urn:microsoft.com/office/officeart/2011/layout/InterconnectedBlockProcess"/>
    <dgm:cxn modelId="{A3F75F27-0A39-4A11-9AB8-B8EB5D9257E0}" type="presOf" srcId="{DD363395-6506-4F3D-91AE-249852EBFD88}" destId="{E480A7CB-AD43-442F-A715-E9DAE1041798}" srcOrd="0" destOrd="0" presId="urn:microsoft.com/office/officeart/2011/layout/InterconnectedBlockProcess"/>
    <dgm:cxn modelId="{78E483A5-991A-4CF1-90BB-391247D57214}" srcId="{CE0DCC5B-E92C-4CE1-A3B1-29206C92116B}" destId="{1C56FB15-9E5A-4145-B446-390D95CC58F2}" srcOrd="2" destOrd="0" parTransId="{7A6B3175-06A5-4149-AA61-8B5A4D68023E}" sibTransId="{817103F0-2BCC-4E4B-B5A2-EAA5E6D8DFE8}"/>
    <dgm:cxn modelId="{E20DC613-DA03-455A-A957-3521741D2E83}" type="presOf" srcId="{BD7F35B5-C5B3-4BD9-BE7B-DD8ECA9A759C}" destId="{C75BF98D-6C63-4F48-A745-A3A97AC4B662}" srcOrd="0" destOrd="0" presId="urn:microsoft.com/office/officeart/2011/layout/InterconnectedBlockProcess"/>
    <dgm:cxn modelId="{D38D61F3-4F2E-47DB-9320-6FAE480D612C}" type="presOf" srcId="{DD363395-6506-4F3D-91AE-249852EBFD88}" destId="{2F8D6071-49D1-48BA-BAFE-A30824B1F350}" srcOrd="1" destOrd="0" presId="urn:microsoft.com/office/officeart/2011/layout/InterconnectedBlockProcess"/>
    <dgm:cxn modelId="{E30164F6-4A62-4851-8A24-1B696C2A382F}" srcId="{CE0DCC5B-E92C-4CE1-A3B1-29206C92116B}" destId="{EAAD916C-9082-427B-9E1B-B4740A47AB04}" srcOrd="3" destOrd="0" parTransId="{E8240186-2E8A-4A79-AEDD-DADE799B8BEF}" sibTransId="{45D59399-39AE-4738-90CB-2809C3ABAAE8}"/>
    <dgm:cxn modelId="{D5FF34C6-4136-4F9A-A4AA-D8FBA85B8303}" type="presOf" srcId="{CE0DCC5B-E92C-4CE1-A3B1-29206C92116B}" destId="{B86982E8-202D-4BF7-878D-B033EAD6511D}" srcOrd="0" destOrd="0" presId="urn:microsoft.com/office/officeart/2011/layout/InterconnectedBlockProcess"/>
    <dgm:cxn modelId="{C43B5EF1-D481-4ED0-AE6F-C4BCACA908C7}" type="presOf" srcId="{EE44EFAB-B2E0-460E-AF57-71F9581F5BA0}" destId="{096235D9-5320-464B-B41C-00A41CEA35B1}" srcOrd="0" destOrd="0" presId="urn:microsoft.com/office/officeart/2011/layout/InterconnectedBlockProcess"/>
    <dgm:cxn modelId="{6C12DBDE-D6A8-4A18-B884-AACD5F021FCA}" srcId="{4FCF4561-9A54-4BA1-89D2-5DC9C74D0412}" destId="{05250D07-CF20-4536-896F-69338FD04ADF}" srcOrd="0" destOrd="0" parTransId="{2F8804E8-00AC-4332-BBF9-655792DBC094}" sibTransId="{CDA79B19-FB8D-4C67-A838-633EBFDA8F58}"/>
    <dgm:cxn modelId="{4C655730-6DD9-47B2-9ECC-85F16CF8C376}" srcId="{EE44EFAB-B2E0-460E-AF57-71F9581F5BA0}" destId="{E99B43AF-E633-4BD2-BD4C-3295DC6CB3C9}" srcOrd="0" destOrd="0" parTransId="{7A118416-501D-418D-97EB-3F1D9A50B25D}" sibTransId="{9F3BA94D-F1A1-4EE3-8E0A-B7C3A7186E1C}"/>
    <dgm:cxn modelId="{30BA3973-FF19-4DEC-A6E3-233E8E17EF5F}" type="presOf" srcId="{E99B43AF-E633-4BD2-BD4C-3295DC6CB3C9}" destId="{CE50B3D3-A330-434A-A1C3-6121B3CBD119}" srcOrd="0" destOrd="0" presId="urn:microsoft.com/office/officeart/2011/layout/InterconnectedBlockProcess"/>
    <dgm:cxn modelId="{2A644A19-E9C3-4A7D-9E42-6AD11FEA67B9}" type="presOf" srcId="{9A40E7C0-E40F-4C27-B337-99732038E15C}" destId="{DE08615A-6A0C-4765-B766-747AAEA01F33}" srcOrd="1" destOrd="0" presId="urn:microsoft.com/office/officeart/2011/layout/InterconnectedBlockProcess"/>
    <dgm:cxn modelId="{7DBADB0E-EBCF-4B1F-B139-D70F2D89E492}" type="presOf" srcId="{05250D07-CF20-4536-896F-69338FD04ADF}" destId="{71E245FD-5E32-469E-BBB1-B20111734CA7}" srcOrd="1" destOrd="0" presId="urn:microsoft.com/office/officeart/2011/layout/InterconnectedBlockProcess"/>
    <dgm:cxn modelId="{B9B1506F-E64B-40CD-ADEB-F4A9523A5C14}" srcId="{1C56FB15-9E5A-4145-B446-390D95CC58F2}" destId="{9A40E7C0-E40F-4C27-B337-99732038E15C}" srcOrd="0" destOrd="0" parTransId="{BD68DA89-0A42-4C27-99AC-C46CB7C04FE9}" sibTransId="{05CD00B7-792B-43A4-A2D1-3FF341B244B6}"/>
    <dgm:cxn modelId="{5CBFFEF7-9A5A-4986-B0AB-3A02FD828B40}" type="presOf" srcId="{05250D07-CF20-4536-896F-69338FD04ADF}" destId="{6C1C8D14-9DDE-4584-ADBB-EB1B1FE27B6C}" srcOrd="0" destOrd="0" presId="urn:microsoft.com/office/officeart/2011/layout/InterconnectedBlockProcess"/>
    <dgm:cxn modelId="{68ED64A8-4317-409F-843B-9DEE1CF3C7AC}" type="presOf" srcId="{9A40E7C0-E40F-4C27-B337-99732038E15C}" destId="{F6EE2EED-27C7-4349-9814-2885DED70C7E}" srcOrd="0" destOrd="0" presId="urn:microsoft.com/office/officeart/2011/layout/InterconnectedBlockProcess"/>
    <dgm:cxn modelId="{FE48A4B8-3260-4B12-987E-864586246B3F}" type="presOf" srcId="{E99B43AF-E633-4BD2-BD4C-3295DC6CB3C9}" destId="{CEEB174B-8F5C-41EE-AF11-076509A227B7}" srcOrd="1" destOrd="0" presId="urn:microsoft.com/office/officeart/2011/layout/InterconnectedBlockProcess"/>
    <dgm:cxn modelId="{D3127ACC-A393-4897-969B-F481F3DFDC33}" srcId="{CE0DCC5B-E92C-4CE1-A3B1-29206C92116B}" destId="{EE44EFAB-B2E0-460E-AF57-71F9581F5BA0}" srcOrd="1" destOrd="0" parTransId="{34E895E6-95DA-4F79-B141-035711208325}" sibTransId="{F036B2EF-5963-4693-9F3A-8B81A944401B}"/>
    <dgm:cxn modelId="{1101FA57-D3BE-4E3D-8671-EAD37AC10A8A}" type="presOf" srcId="{C5248B49-5974-4007-85B3-BD9B7CFFC2F1}" destId="{009030F4-BCD4-41E7-80F7-93FCCF4072D5}" srcOrd="0" destOrd="0" presId="urn:microsoft.com/office/officeart/2011/layout/InterconnectedBlockProcess"/>
    <dgm:cxn modelId="{456A11D4-1E37-4D7C-8F9F-08919C68067E}" srcId="{C5248B49-5974-4007-85B3-BD9B7CFFC2F1}" destId="{DD363395-6506-4F3D-91AE-249852EBFD88}" srcOrd="0" destOrd="0" parTransId="{B373CDE9-0B40-4792-8331-897D99881A46}" sibTransId="{50966329-E9F4-4751-99F8-1BFF65259521}"/>
    <dgm:cxn modelId="{572A912B-4ED8-49DD-A59D-710F8FDC0B32}" srcId="{EAAD916C-9082-427B-9E1B-B4740A47AB04}" destId="{BD7F35B5-C5B3-4BD9-BE7B-DD8ECA9A759C}" srcOrd="0" destOrd="0" parTransId="{19722DCB-83F8-4086-83D0-DCD09AF886B9}" sibTransId="{AAB041D5-B4E9-4BE6-98BF-EAD39464CC2A}"/>
    <dgm:cxn modelId="{BBB53B8D-F5BF-430E-99EA-D2F8025A3CE4}" srcId="{CE0DCC5B-E92C-4CE1-A3B1-29206C92116B}" destId="{4FCF4561-9A54-4BA1-89D2-5DC9C74D0412}" srcOrd="4" destOrd="0" parTransId="{AF3E2086-279C-4982-9FEA-587BE57DC4B2}" sibTransId="{94EB4929-54F0-4B7D-9966-2CDFAFC11D34}"/>
    <dgm:cxn modelId="{1BAFCA76-B678-4E31-8A9A-661B69306886}" type="presOf" srcId="{1C56FB15-9E5A-4145-B446-390D95CC58F2}" destId="{E7EA7570-41CA-4B05-A7E1-7E4FBA22C613}" srcOrd="0" destOrd="0" presId="urn:microsoft.com/office/officeart/2011/layout/InterconnectedBlockProcess"/>
    <dgm:cxn modelId="{FAD771C2-7687-4070-B49A-1E8EFA4EA068}" type="presParOf" srcId="{B86982E8-202D-4BF7-878D-B033EAD6511D}" destId="{3810D656-855E-4860-89C6-C4F266810F3B}" srcOrd="0" destOrd="0" presId="urn:microsoft.com/office/officeart/2011/layout/InterconnectedBlockProcess"/>
    <dgm:cxn modelId="{6DEA7048-6E7A-4CAB-9156-9E6749BB87C0}" type="presParOf" srcId="{3810D656-855E-4860-89C6-C4F266810F3B}" destId="{6C1C8D14-9DDE-4584-ADBB-EB1B1FE27B6C}" srcOrd="0" destOrd="0" presId="urn:microsoft.com/office/officeart/2011/layout/InterconnectedBlockProcess"/>
    <dgm:cxn modelId="{1972AFE6-A773-4A5B-BC55-D5514B200E05}" type="presParOf" srcId="{B86982E8-202D-4BF7-878D-B033EAD6511D}" destId="{71E245FD-5E32-469E-BBB1-B20111734CA7}" srcOrd="1" destOrd="0" presId="urn:microsoft.com/office/officeart/2011/layout/InterconnectedBlockProcess"/>
    <dgm:cxn modelId="{26B0F4D4-92B5-47C5-B8CC-98FFCE089C4A}" type="presParOf" srcId="{B86982E8-202D-4BF7-878D-B033EAD6511D}" destId="{DE0A04DC-F56F-4CF7-8EA0-4D1C6138F0EA}" srcOrd="2" destOrd="0" presId="urn:microsoft.com/office/officeart/2011/layout/InterconnectedBlockProcess"/>
    <dgm:cxn modelId="{400C1BCA-BB0D-4EE9-BC09-569E670794D4}" type="presParOf" srcId="{B86982E8-202D-4BF7-878D-B033EAD6511D}" destId="{23013BC4-26AA-4024-BD4B-B114D7C7C437}" srcOrd="3" destOrd="0" presId="urn:microsoft.com/office/officeart/2011/layout/InterconnectedBlockProcess"/>
    <dgm:cxn modelId="{C76F758A-C8E3-4CEE-9254-6A2383C2817D}" type="presParOf" srcId="{23013BC4-26AA-4024-BD4B-B114D7C7C437}" destId="{C75BF98D-6C63-4F48-A745-A3A97AC4B662}" srcOrd="0" destOrd="0" presId="urn:microsoft.com/office/officeart/2011/layout/InterconnectedBlockProcess"/>
    <dgm:cxn modelId="{47E9BD3C-D938-4678-A455-490184521631}" type="presParOf" srcId="{B86982E8-202D-4BF7-878D-B033EAD6511D}" destId="{894E6CEE-90BE-4A56-B90F-DB84A71E0AF9}" srcOrd="4" destOrd="0" presId="urn:microsoft.com/office/officeart/2011/layout/InterconnectedBlockProcess"/>
    <dgm:cxn modelId="{84B9E44A-4318-4D48-99B4-00F5DD60F4F0}" type="presParOf" srcId="{B86982E8-202D-4BF7-878D-B033EAD6511D}" destId="{E4F7015D-5FBF-42F5-AC83-80B574728FA6}" srcOrd="5" destOrd="0" presId="urn:microsoft.com/office/officeart/2011/layout/InterconnectedBlockProcess"/>
    <dgm:cxn modelId="{AA8C4F04-A372-49E3-81D1-272149F9C03E}" type="presParOf" srcId="{B86982E8-202D-4BF7-878D-B033EAD6511D}" destId="{58EEAA4D-9624-4750-90D5-3F6D85AE0657}" srcOrd="6" destOrd="0" presId="urn:microsoft.com/office/officeart/2011/layout/InterconnectedBlockProcess"/>
    <dgm:cxn modelId="{8CD22456-7D66-41C6-BBF2-0A529565186F}" type="presParOf" srcId="{58EEAA4D-9624-4750-90D5-3F6D85AE0657}" destId="{F6EE2EED-27C7-4349-9814-2885DED70C7E}" srcOrd="0" destOrd="0" presId="urn:microsoft.com/office/officeart/2011/layout/InterconnectedBlockProcess"/>
    <dgm:cxn modelId="{864FA0E9-BD65-4326-B428-BB4146DB0CD1}" type="presParOf" srcId="{B86982E8-202D-4BF7-878D-B033EAD6511D}" destId="{DE08615A-6A0C-4765-B766-747AAEA01F33}" srcOrd="7" destOrd="0" presId="urn:microsoft.com/office/officeart/2011/layout/InterconnectedBlockProcess"/>
    <dgm:cxn modelId="{5FFC7968-95B5-4DE8-8824-671F64A6E6E4}" type="presParOf" srcId="{B86982E8-202D-4BF7-878D-B033EAD6511D}" destId="{E7EA7570-41CA-4B05-A7E1-7E4FBA22C613}" srcOrd="8" destOrd="0" presId="urn:microsoft.com/office/officeart/2011/layout/InterconnectedBlockProcess"/>
    <dgm:cxn modelId="{75A82E0C-4775-4CB7-B034-C4767C5A091E}" type="presParOf" srcId="{B86982E8-202D-4BF7-878D-B033EAD6511D}" destId="{07200700-5619-4880-AE85-574D3396BB6A}" srcOrd="9" destOrd="0" presId="urn:microsoft.com/office/officeart/2011/layout/InterconnectedBlockProcess"/>
    <dgm:cxn modelId="{B8C7801E-89F9-44CA-9291-A9B7546A8196}" type="presParOf" srcId="{07200700-5619-4880-AE85-574D3396BB6A}" destId="{CE50B3D3-A330-434A-A1C3-6121B3CBD119}" srcOrd="0" destOrd="0" presId="urn:microsoft.com/office/officeart/2011/layout/InterconnectedBlockProcess"/>
    <dgm:cxn modelId="{79107B62-48FF-445C-9FDD-96FCB64C1FBF}" type="presParOf" srcId="{B86982E8-202D-4BF7-878D-B033EAD6511D}" destId="{CEEB174B-8F5C-41EE-AF11-076509A227B7}" srcOrd="10" destOrd="0" presId="urn:microsoft.com/office/officeart/2011/layout/InterconnectedBlockProcess"/>
    <dgm:cxn modelId="{569BF99D-68BB-40F3-8C9B-BB15ACDCABD1}" type="presParOf" srcId="{B86982E8-202D-4BF7-878D-B033EAD6511D}" destId="{096235D9-5320-464B-B41C-00A41CEA35B1}" srcOrd="11" destOrd="0" presId="urn:microsoft.com/office/officeart/2011/layout/InterconnectedBlockProcess"/>
    <dgm:cxn modelId="{15C31C0E-D33A-4121-A93D-98A35B130EB0}" type="presParOf" srcId="{B86982E8-202D-4BF7-878D-B033EAD6511D}" destId="{01E649AE-6A91-4248-9C18-04B2DCECB738}" srcOrd="12" destOrd="0" presId="urn:microsoft.com/office/officeart/2011/layout/InterconnectedBlockProcess"/>
    <dgm:cxn modelId="{E58A8B00-00FC-48E6-A50B-8EA9B8ADBFAE}" type="presParOf" srcId="{01E649AE-6A91-4248-9C18-04B2DCECB738}" destId="{E480A7CB-AD43-442F-A715-E9DAE1041798}" srcOrd="0" destOrd="0" presId="urn:microsoft.com/office/officeart/2011/layout/InterconnectedBlockProcess"/>
    <dgm:cxn modelId="{AB02EC0E-4471-47EC-A42B-2AA2FE3F8C38}" type="presParOf" srcId="{B86982E8-202D-4BF7-878D-B033EAD6511D}" destId="{2F8D6071-49D1-48BA-BAFE-A30824B1F350}" srcOrd="13" destOrd="0" presId="urn:microsoft.com/office/officeart/2011/layout/InterconnectedBlockProcess"/>
    <dgm:cxn modelId="{5F455E16-EF6E-4A7C-9C57-1F998B7FDA59}" type="presParOf" srcId="{B86982E8-202D-4BF7-878D-B033EAD6511D}" destId="{009030F4-BCD4-41E7-80F7-93FCCF4072D5}"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8D14-9DDE-4584-ADBB-EB1B1FE27B6C}">
      <dsp:nvSpPr>
        <dsp:cNvPr id="0" name=""/>
        <dsp:cNvSpPr/>
      </dsp:nvSpPr>
      <dsp:spPr>
        <a:xfrm>
          <a:off x="7129957" y="1034500"/>
          <a:ext cx="1629324" cy="4138001"/>
        </a:xfrm>
        <a:prstGeom prst="wedgeRectCallout">
          <a:avLst>
            <a:gd name="adj1" fmla="val 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GB" sz="1400" kern="1200" dirty="0" smtClean="0">
              <a:latin typeface="+mn-lt"/>
            </a:rPr>
            <a:t>Testing the actual project on the basis of different aspects.</a:t>
          </a: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r>
            <a:rPr lang="en-GB" sz="1400" kern="1200" dirty="0" smtClean="0">
              <a:latin typeface="+mn-lt"/>
            </a:rPr>
            <a:t>Duration : 1 Month</a:t>
          </a:r>
          <a:endParaRPr lang="en-IN" sz="1400" kern="1200" dirty="0">
            <a:latin typeface="+mn-lt"/>
          </a:endParaRPr>
        </a:p>
      </dsp:txBody>
      <dsp:txXfrm>
        <a:off x="7336778" y="1034500"/>
        <a:ext cx="1422503" cy="4138001"/>
      </dsp:txXfrm>
    </dsp:sp>
    <dsp:sp modelId="{DE0A04DC-F56F-4CF7-8EA0-4D1C6138F0EA}">
      <dsp:nvSpPr>
        <dsp:cNvPr id="0" name=""/>
        <dsp:cNvSpPr/>
      </dsp:nvSpPr>
      <dsp:spPr>
        <a:xfrm>
          <a:off x="7129957" y="0"/>
          <a:ext cx="1629324" cy="1034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711200">
            <a:lnSpc>
              <a:spcPct val="90000"/>
            </a:lnSpc>
            <a:spcBef>
              <a:spcPct val="0"/>
            </a:spcBef>
            <a:spcAft>
              <a:spcPct val="35000"/>
            </a:spcAft>
          </a:pPr>
          <a:r>
            <a:rPr lang="en-GB" sz="1600" b="1" kern="1200" dirty="0" smtClean="0">
              <a:latin typeface="+mn-lt"/>
            </a:rPr>
            <a:t>Testing</a:t>
          </a:r>
          <a:endParaRPr lang="en-IN" sz="1600" b="1" kern="1200" dirty="0">
            <a:latin typeface="+mn-lt"/>
          </a:endParaRPr>
        </a:p>
      </dsp:txBody>
      <dsp:txXfrm>
        <a:off x="7129957" y="0"/>
        <a:ext cx="1629324" cy="1034500"/>
      </dsp:txXfrm>
    </dsp:sp>
    <dsp:sp modelId="{C75BF98D-6C63-4F48-A745-A3A97AC4B662}">
      <dsp:nvSpPr>
        <dsp:cNvPr id="0" name=""/>
        <dsp:cNvSpPr/>
      </dsp:nvSpPr>
      <dsp:spPr>
        <a:xfrm>
          <a:off x="5504704" y="1034500"/>
          <a:ext cx="1629324" cy="3879376"/>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GB" sz="1400" kern="1200" dirty="0" smtClean="0">
              <a:latin typeface="+mn-lt"/>
            </a:rPr>
            <a:t>Implementation of Project on the basis of requirement gathering and design models planned previously.</a:t>
          </a: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r>
            <a:rPr lang="en-GB" sz="1400" kern="1200" dirty="0" smtClean="0">
              <a:latin typeface="+mn-lt"/>
            </a:rPr>
            <a:t>Duration : 1 – 2 Months</a:t>
          </a:r>
        </a:p>
      </dsp:txBody>
      <dsp:txXfrm>
        <a:off x="5711524" y="1034500"/>
        <a:ext cx="1422503" cy="3879376"/>
      </dsp:txXfrm>
    </dsp:sp>
    <dsp:sp modelId="{E4F7015D-5FBF-42F5-AC83-80B574728FA6}">
      <dsp:nvSpPr>
        <dsp:cNvPr id="0" name=""/>
        <dsp:cNvSpPr/>
      </dsp:nvSpPr>
      <dsp:spPr>
        <a:xfrm>
          <a:off x="5504704" y="129312"/>
          <a:ext cx="1629324" cy="9051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711200">
            <a:lnSpc>
              <a:spcPct val="90000"/>
            </a:lnSpc>
            <a:spcBef>
              <a:spcPct val="0"/>
            </a:spcBef>
            <a:spcAft>
              <a:spcPct val="35000"/>
            </a:spcAft>
          </a:pPr>
          <a:r>
            <a:rPr lang="en-GB" sz="1600" b="1" kern="1200" dirty="0" smtClean="0">
              <a:latin typeface="+mn-lt"/>
            </a:rPr>
            <a:t>Implementation</a:t>
          </a:r>
          <a:endParaRPr lang="en-IN" sz="1600" b="1" kern="1200" dirty="0">
            <a:latin typeface="+mn-lt"/>
          </a:endParaRPr>
        </a:p>
      </dsp:txBody>
      <dsp:txXfrm>
        <a:off x="5504704" y="129312"/>
        <a:ext cx="1629324" cy="905187"/>
      </dsp:txXfrm>
    </dsp:sp>
    <dsp:sp modelId="{F6EE2EED-27C7-4349-9814-2885DED70C7E}">
      <dsp:nvSpPr>
        <dsp:cNvPr id="0" name=""/>
        <dsp:cNvSpPr/>
      </dsp:nvSpPr>
      <dsp:spPr>
        <a:xfrm>
          <a:off x="3875379" y="1034500"/>
          <a:ext cx="1629324" cy="3620751"/>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GB" sz="1400" kern="1200" dirty="0" smtClean="0">
              <a:latin typeface="+mn-lt"/>
            </a:rPr>
            <a:t>Proper project overall design by creating models before actual implementation</a:t>
          </a: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r>
            <a:rPr lang="en-GB" sz="1400" kern="1200" dirty="0" smtClean="0">
              <a:latin typeface="+mn-lt"/>
            </a:rPr>
            <a:t>Duration : 3 – 4 Weeks</a:t>
          </a:r>
          <a:endParaRPr lang="en-IN" sz="1400" kern="1200" dirty="0">
            <a:latin typeface="+mn-lt"/>
          </a:endParaRPr>
        </a:p>
      </dsp:txBody>
      <dsp:txXfrm>
        <a:off x="4082200" y="1034500"/>
        <a:ext cx="1422503" cy="3620751"/>
      </dsp:txXfrm>
    </dsp:sp>
    <dsp:sp modelId="{E7EA7570-41CA-4B05-A7E1-7E4FBA22C613}">
      <dsp:nvSpPr>
        <dsp:cNvPr id="0" name=""/>
        <dsp:cNvSpPr/>
      </dsp:nvSpPr>
      <dsp:spPr>
        <a:xfrm>
          <a:off x="3875379" y="262763"/>
          <a:ext cx="1629324" cy="775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711200">
            <a:lnSpc>
              <a:spcPct val="90000"/>
            </a:lnSpc>
            <a:spcBef>
              <a:spcPct val="0"/>
            </a:spcBef>
            <a:spcAft>
              <a:spcPct val="35000"/>
            </a:spcAft>
          </a:pPr>
          <a:r>
            <a:rPr lang="en-GB" sz="1600" b="1" kern="1200" dirty="0" smtClean="0">
              <a:latin typeface="+mn-lt"/>
            </a:rPr>
            <a:t>Design and Deployment</a:t>
          </a:r>
        </a:p>
      </dsp:txBody>
      <dsp:txXfrm>
        <a:off x="3875379" y="262763"/>
        <a:ext cx="1629324" cy="775875"/>
      </dsp:txXfrm>
    </dsp:sp>
    <dsp:sp modelId="{CE50B3D3-A330-434A-A1C3-6121B3CBD119}">
      <dsp:nvSpPr>
        <dsp:cNvPr id="0" name=""/>
        <dsp:cNvSpPr/>
      </dsp:nvSpPr>
      <dsp:spPr>
        <a:xfrm>
          <a:off x="2246054" y="1034500"/>
          <a:ext cx="1629324" cy="3362126"/>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GB" sz="1400" kern="1200" dirty="0" smtClean="0">
              <a:latin typeface="+mn-lt"/>
            </a:rPr>
            <a:t>Collection of all required components and firmware for the project</a:t>
          </a: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r>
            <a:rPr lang="en-GB" sz="1400" kern="1200" dirty="0" smtClean="0">
              <a:latin typeface="+mn-lt"/>
            </a:rPr>
            <a:t>Duration : 1 Month</a:t>
          </a:r>
          <a:endParaRPr lang="en-IN" sz="1400" kern="1200" dirty="0">
            <a:latin typeface="+mn-lt"/>
          </a:endParaRPr>
        </a:p>
      </dsp:txBody>
      <dsp:txXfrm>
        <a:off x="2452875" y="1034500"/>
        <a:ext cx="1422503" cy="3362126"/>
      </dsp:txXfrm>
    </dsp:sp>
    <dsp:sp modelId="{096235D9-5320-464B-B41C-00A41CEA35B1}">
      <dsp:nvSpPr>
        <dsp:cNvPr id="0" name=""/>
        <dsp:cNvSpPr/>
      </dsp:nvSpPr>
      <dsp:spPr>
        <a:xfrm>
          <a:off x="2246054" y="387937"/>
          <a:ext cx="1629324" cy="6465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711200">
            <a:lnSpc>
              <a:spcPct val="90000"/>
            </a:lnSpc>
            <a:spcBef>
              <a:spcPct val="0"/>
            </a:spcBef>
            <a:spcAft>
              <a:spcPct val="35000"/>
            </a:spcAft>
          </a:pPr>
          <a:r>
            <a:rPr lang="en-GB" sz="1600" b="1" kern="1200" dirty="0" smtClean="0">
              <a:latin typeface="+mn-lt"/>
            </a:rPr>
            <a:t>Requirement</a:t>
          </a:r>
        </a:p>
        <a:p>
          <a:pPr lvl="0" algn="ctr" defTabSz="711200">
            <a:lnSpc>
              <a:spcPct val="90000"/>
            </a:lnSpc>
            <a:spcBef>
              <a:spcPct val="0"/>
            </a:spcBef>
            <a:spcAft>
              <a:spcPct val="35000"/>
            </a:spcAft>
          </a:pPr>
          <a:r>
            <a:rPr lang="en-GB" sz="1600" b="1" kern="1200" dirty="0" smtClean="0">
              <a:latin typeface="+mn-lt"/>
            </a:rPr>
            <a:t>Gathering</a:t>
          </a:r>
          <a:endParaRPr lang="en-IN" sz="1600" b="1" kern="1200" dirty="0">
            <a:latin typeface="+mn-lt"/>
          </a:endParaRPr>
        </a:p>
      </dsp:txBody>
      <dsp:txXfrm>
        <a:off x="2246054" y="387937"/>
        <a:ext cx="1629324" cy="646562"/>
      </dsp:txXfrm>
    </dsp:sp>
    <dsp:sp modelId="{E480A7CB-AD43-442F-A715-E9DAE1041798}">
      <dsp:nvSpPr>
        <dsp:cNvPr id="0" name=""/>
        <dsp:cNvSpPr/>
      </dsp:nvSpPr>
      <dsp:spPr>
        <a:xfrm>
          <a:off x="616729" y="1034500"/>
          <a:ext cx="1629324" cy="3103501"/>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GB" sz="1400" kern="1200" dirty="0" smtClean="0">
              <a:latin typeface="+mn-lt"/>
            </a:rPr>
            <a:t>Just the basic Survey of the Project and Study of Research Papers</a:t>
          </a: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endParaRPr lang="en-GB" sz="1400" kern="1200" dirty="0" smtClean="0">
            <a:latin typeface="+mn-lt"/>
          </a:endParaRPr>
        </a:p>
        <a:p>
          <a:pPr lvl="0" algn="l" defTabSz="622300">
            <a:lnSpc>
              <a:spcPct val="90000"/>
            </a:lnSpc>
            <a:spcBef>
              <a:spcPct val="0"/>
            </a:spcBef>
            <a:spcAft>
              <a:spcPct val="35000"/>
            </a:spcAft>
          </a:pPr>
          <a:r>
            <a:rPr lang="en-GB" sz="1400" kern="1200" dirty="0" smtClean="0">
              <a:latin typeface="+mn-lt"/>
            </a:rPr>
            <a:t>Duration : 3 – 4 Weeks</a:t>
          </a:r>
          <a:endParaRPr lang="en-IN" sz="1400" kern="1200" dirty="0">
            <a:latin typeface="+mn-lt"/>
          </a:endParaRPr>
        </a:p>
      </dsp:txBody>
      <dsp:txXfrm>
        <a:off x="823550" y="1034500"/>
        <a:ext cx="1422503" cy="3103501"/>
      </dsp:txXfrm>
    </dsp:sp>
    <dsp:sp modelId="{009030F4-BCD4-41E7-80F7-93FCCF4072D5}">
      <dsp:nvSpPr>
        <dsp:cNvPr id="0" name=""/>
        <dsp:cNvSpPr/>
      </dsp:nvSpPr>
      <dsp:spPr>
        <a:xfrm>
          <a:off x="616729" y="517250"/>
          <a:ext cx="1629324" cy="5172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711200">
            <a:lnSpc>
              <a:spcPct val="90000"/>
            </a:lnSpc>
            <a:spcBef>
              <a:spcPct val="0"/>
            </a:spcBef>
            <a:spcAft>
              <a:spcPct val="35000"/>
            </a:spcAft>
          </a:pPr>
          <a:r>
            <a:rPr lang="en-GB" sz="1600" b="1" kern="1200" dirty="0" smtClean="0">
              <a:latin typeface="+mn-lt"/>
            </a:rPr>
            <a:t>Analysis</a:t>
          </a:r>
          <a:endParaRPr lang="en-IN" sz="1600" b="1" kern="1200" dirty="0">
            <a:latin typeface="+mn-lt"/>
          </a:endParaRPr>
        </a:p>
      </dsp:txBody>
      <dsp:txXfrm>
        <a:off x="616729" y="517250"/>
        <a:ext cx="1629324" cy="51725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48ADB-8872-4979-B301-6D63FDAE8992}" type="datetimeFigureOut">
              <a:rPr lang="en-IN" smtClean="0"/>
              <a:t>09-10-2021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E65D9-AFFF-49B3-B75E-3FF4D8087917}" type="slidenum">
              <a:rPr lang="en-IN" smtClean="0"/>
              <a:t>‹#›</a:t>
            </a:fld>
            <a:endParaRPr lang="en-IN"/>
          </a:p>
        </p:txBody>
      </p:sp>
    </p:spTree>
    <p:extLst>
      <p:ext uri="{BB962C8B-B14F-4D97-AF65-F5344CB8AC3E}">
        <p14:creationId xmlns:p14="http://schemas.microsoft.com/office/powerpoint/2010/main" val="134811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238005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36060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9221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545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58248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2023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029386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065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596764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xmlns=""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xmlns=""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xmlns=""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9379034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91004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09/10/2021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1226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737967-16DF-4656-AF6D-BBF4110C2AE0}" type="datetimeFigureOut">
              <a:rPr lang="it-IT" smtClean="0"/>
              <a:t>09/10/2021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03057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737967-16DF-4656-AF6D-BBF4110C2AE0}" type="datetimeFigureOut">
              <a:rPr lang="it-IT" smtClean="0"/>
              <a:t>09/10/2021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57117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737967-16DF-4656-AF6D-BBF4110C2AE0}" type="datetimeFigureOut">
              <a:rPr lang="it-IT" smtClean="0"/>
              <a:t>09/10/2021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608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37967-16DF-4656-AF6D-BBF4110C2AE0}" type="datetimeFigureOut">
              <a:rPr lang="it-IT" smtClean="0"/>
              <a:t>09/10/2021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4114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37967-16DF-4656-AF6D-BBF4110C2AE0}" type="datetimeFigureOut">
              <a:rPr lang="it-IT" smtClean="0"/>
              <a:t>09/10/2021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0159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37967-16DF-4656-AF6D-BBF4110C2AE0}" type="datetimeFigureOut">
              <a:rPr lang="it-IT" smtClean="0"/>
              <a:t>09/10/2021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4043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37967-16DF-4656-AF6D-BBF4110C2AE0}" type="datetimeFigureOut">
              <a:rPr lang="it-IT" smtClean="0"/>
              <a:t>09/10/2021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4C23B5-B0CB-419D-90C8-651AECA3B9CB}" type="slidenum">
              <a:rPr lang="it-IT" smtClean="0"/>
              <a:t>‹#›</a:t>
            </a:fld>
            <a:endParaRPr lang="it-IT"/>
          </a:p>
        </p:txBody>
      </p:sp>
    </p:spTree>
    <p:extLst>
      <p:ext uri="{BB962C8B-B14F-4D97-AF65-F5344CB8AC3E}">
        <p14:creationId xmlns:p14="http://schemas.microsoft.com/office/powerpoint/2010/main" val="216974478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6" y="-25676"/>
            <a:ext cx="12230809" cy="6883676"/>
          </a:xfrm>
          <a:prstGeom prst="rect">
            <a:avLst/>
          </a:prstGeom>
        </p:spPr>
      </p:pic>
      <p:pic>
        <p:nvPicPr>
          <p:cNvPr id="5" name="Picture Placeholder 4"/>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177" r="177"/>
          <a:stretch>
            <a:fillRect/>
          </a:stretch>
        </p:blipFill>
        <p:spPr>
          <a:xfrm>
            <a:off x="11094114" y="26721"/>
            <a:ext cx="82134" cy="45719"/>
          </a:xfrm>
        </p:spPr>
      </p:pic>
      <p:sp>
        <p:nvSpPr>
          <p:cNvPr id="13" name="TextBox 12">
            <a:extLst>
              <a:ext uri="{FF2B5EF4-FFF2-40B4-BE49-F238E27FC236}">
                <a16:creationId xmlns:a16="http://schemas.microsoft.com/office/drawing/2014/main" xmlns="" id="{5170152F-4BDD-EA4D-B3D1-E9A87974CFC0}"/>
              </a:ext>
            </a:extLst>
          </p:cNvPr>
          <p:cNvSpPr txBox="1"/>
          <p:nvPr/>
        </p:nvSpPr>
        <p:spPr bwMode="gray">
          <a:xfrm>
            <a:off x="0" y="5244194"/>
            <a:ext cx="3446175" cy="1588127"/>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Presented by : </a:t>
            </a:r>
          </a:p>
          <a:p>
            <a:pPr>
              <a:lnSpc>
                <a:spcPct val="90000"/>
              </a:lnSpc>
            </a:pPr>
            <a:r>
              <a:rPr lang="en-US" sz="2000" b="1" noProof="1" smtClean="0">
                <a:gradFill>
                  <a:gsLst>
                    <a:gs pos="0">
                      <a:schemeClr val="accent1"/>
                    </a:gs>
                    <a:gs pos="51300">
                      <a:schemeClr val="accent2"/>
                    </a:gs>
                    <a:gs pos="100000">
                      <a:schemeClr val="accent3"/>
                    </a:gs>
                  </a:gsLst>
                  <a:lin ang="0" scaled="0"/>
                </a:gradFill>
              </a:rPr>
              <a:t>Project group 48</a:t>
            </a:r>
          </a:p>
          <a:p>
            <a:pPr>
              <a:lnSpc>
                <a:spcPct val="90000"/>
              </a:lnSpc>
            </a:pPr>
            <a:endParaRPr lang="en-US" sz="2000" b="1" noProof="1" smtClean="0">
              <a:gradFill>
                <a:gsLst>
                  <a:gs pos="0">
                    <a:schemeClr val="accent1"/>
                  </a:gs>
                  <a:gs pos="51300">
                    <a:schemeClr val="accent2"/>
                  </a:gs>
                  <a:gs pos="100000">
                    <a:schemeClr val="accent3"/>
                  </a:gs>
                </a:gsLst>
                <a:lin ang="0" scaled="0"/>
              </a:gradFill>
            </a:endParaRPr>
          </a:p>
          <a:p>
            <a:pPr>
              <a:lnSpc>
                <a:spcPct val="90000"/>
              </a:lnSpc>
            </a:pPr>
            <a:r>
              <a:rPr lang="en-US" sz="1600" b="1" noProof="1" smtClean="0">
                <a:gradFill>
                  <a:gsLst>
                    <a:gs pos="0">
                      <a:schemeClr val="accent1"/>
                    </a:gs>
                    <a:gs pos="51300">
                      <a:schemeClr val="accent2"/>
                    </a:gs>
                    <a:gs pos="100000">
                      <a:schemeClr val="accent3"/>
                    </a:gs>
                  </a:gsLst>
                  <a:lin ang="0" scaled="0"/>
                </a:gradFill>
              </a:rPr>
              <a:t>- Komal Naphade(B018)</a:t>
            </a:r>
          </a:p>
          <a:p>
            <a:pPr>
              <a:lnSpc>
                <a:spcPct val="90000"/>
              </a:lnSpc>
            </a:pPr>
            <a:r>
              <a:rPr lang="en-US" sz="1600" b="1" noProof="1" smtClean="0">
                <a:gradFill>
                  <a:gsLst>
                    <a:gs pos="0">
                      <a:schemeClr val="accent1"/>
                    </a:gs>
                    <a:gs pos="51300">
                      <a:schemeClr val="accent2"/>
                    </a:gs>
                    <a:gs pos="100000">
                      <a:schemeClr val="accent3"/>
                    </a:gs>
                  </a:gsLst>
                  <a:lin ang="0" scaled="0"/>
                </a:gradFill>
              </a:rPr>
              <a:t>- Pranav Gavali(B046)</a:t>
            </a:r>
          </a:p>
          <a:p>
            <a:pPr>
              <a:lnSpc>
                <a:spcPct val="90000"/>
              </a:lnSpc>
            </a:pPr>
            <a:r>
              <a:rPr lang="en-US" sz="1600" b="1" noProof="1" smtClean="0">
                <a:gradFill>
                  <a:gsLst>
                    <a:gs pos="0">
                      <a:schemeClr val="accent1"/>
                    </a:gs>
                    <a:gs pos="51300">
                      <a:schemeClr val="accent2"/>
                    </a:gs>
                    <a:gs pos="100000">
                      <a:schemeClr val="accent3"/>
                    </a:gs>
                  </a:gsLst>
                  <a:lin ang="0" scaled="0"/>
                </a:gradFill>
              </a:rPr>
              <a:t>- Dhiraj Shelke(B071)</a:t>
            </a:r>
          </a:p>
        </p:txBody>
      </p:sp>
      <p:sp>
        <p:nvSpPr>
          <p:cNvPr id="15" name="TextBox 14">
            <a:extLst>
              <a:ext uri="{FF2B5EF4-FFF2-40B4-BE49-F238E27FC236}">
                <a16:creationId xmlns:a16="http://schemas.microsoft.com/office/drawing/2014/main" xmlns="" id="{5170152F-4BDD-EA4D-B3D1-E9A87974CFC0}"/>
              </a:ext>
            </a:extLst>
          </p:cNvPr>
          <p:cNvSpPr txBox="1"/>
          <p:nvPr/>
        </p:nvSpPr>
        <p:spPr bwMode="gray">
          <a:xfrm>
            <a:off x="9594376" y="6184375"/>
            <a:ext cx="2511194" cy="646331"/>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Guided by : </a:t>
            </a:r>
          </a:p>
          <a:p>
            <a:pPr>
              <a:lnSpc>
                <a:spcPct val="90000"/>
              </a:lnSpc>
            </a:pPr>
            <a:r>
              <a:rPr lang="en-US" sz="2000" b="1" noProof="1" smtClean="0">
                <a:gradFill>
                  <a:gsLst>
                    <a:gs pos="0">
                      <a:schemeClr val="accent1"/>
                    </a:gs>
                    <a:gs pos="51300">
                      <a:schemeClr val="accent2"/>
                    </a:gs>
                    <a:gs pos="100000">
                      <a:schemeClr val="accent3"/>
                    </a:gs>
                  </a:gsLst>
                  <a:lin ang="0" scaled="0"/>
                </a:gradFill>
              </a:rPr>
              <a:t>Prof. P. Nanaware</a:t>
            </a:r>
          </a:p>
        </p:txBody>
      </p:sp>
      <p:sp>
        <p:nvSpPr>
          <p:cNvPr id="4" name="Rectangle 3"/>
          <p:cNvSpPr/>
          <p:nvPr/>
        </p:nvSpPr>
        <p:spPr>
          <a:xfrm>
            <a:off x="1323833" y="2570409"/>
            <a:ext cx="4727075" cy="178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5170152F-4BDD-EA4D-B3D1-E9A87974CFC0}"/>
              </a:ext>
            </a:extLst>
          </p:cNvPr>
          <p:cNvSpPr txBox="1"/>
          <p:nvPr/>
        </p:nvSpPr>
        <p:spPr bwMode="gray">
          <a:xfrm>
            <a:off x="-58484" y="22090"/>
            <a:ext cx="2324012" cy="286232"/>
          </a:xfrm>
          <a:prstGeom prst="rect">
            <a:avLst/>
          </a:prstGeom>
          <a:noFill/>
        </p:spPr>
        <p:txBody>
          <a:bodyPr wrap="square" rtlCol="0">
            <a:spAutoFit/>
          </a:bodyPr>
          <a:lstStyle/>
          <a:p>
            <a:pPr>
              <a:lnSpc>
                <a:spcPct val="90000"/>
              </a:lnSpc>
            </a:pPr>
            <a:r>
              <a:rPr lang="en-US" sz="1400" b="1" noProof="1" smtClean="0">
                <a:gradFill>
                  <a:gsLst>
                    <a:gs pos="0">
                      <a:schemeClr val="accent1"/>
                    </a:gs>
                    <a:gs pos="51300">
                      <a:schemeClr val="accent2"/>
                    </a:gs>
                    <a:gs pos="100000">
                      <a:schemeClr val="accent3"/>
                    </a:gs>
                  </a:gsLst>
                  <a:lin ang="0" scaled="0"/>
                </a:gradFill>
              </a:rPr>
              <a:t>A </a:t>
            </a:r>
            <a:r>
              <a:rPr lang="en-US" sz="1400" b="1" noProof="1" smtClean="0">
                <a:gradFill>
                  <a:gsLst>
                    <a:gs pos="0">
                      <a:schemeClr val="accent1"/>
                    </a:gs>
                    <a:gs pos="51300">
                      <a:schemeClr val="accent2"/>
                    </a:gs>
                    <a:gs pos="100000">
                      <a:schemeClr val="accent3"/>
                    </a:gs>
                  </a:gsLst>
                  <a:lin ang="0" scaled="0"/>
                </a:gradFill>
              </a:rPr>
              <a:t>Review on Project</a:t>
            </a:r>
            <a:endParaRPr lang="en-US" sz="1400" b="1" noProof="1" smtClean="0">
              <a:gradFill>
                <a:gsLst>
                  <a:gs pos="0">
                    <a:schemeClr val="accent1"/>
                  </a:gs>
                  <a:gs pos="51300">
                    <a:schemeClr val="accent2"/>
                  </a:gs>
                  <a:gs pos="100000">
                    <a:schemeClr val="accent3"/>
                  </a:gs>
                </a:gsLst>
                <a:lin ang="0" scaled="0"/>
              </a:gradFill>
            </a:endParaRPr>
          </a:p>
        </p:txBody>
      </p:sp>
      <p:sp>
        <p:nvSpPr>
          <p:cNvPr id="20" name="Rectangle 19"/>
          <p:cNvSpPr/>
          <p:nvPr/>
        </p:nvSpPr>
        <p:spPr>
          <a:xfrm>
            <a:off x="10631606" y="1620"/>
            <a:ext cx="1500713" cy="178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591869" y="22091"/>
            <a:ext cx="5513700" cy="272382"/>
          </a:xfrm>
          <a:prstGeom prst="rect">
            <a:avLst/>
          </a:prstGeom>
          <a:noFill/>
        </p:spPr>
        <p:txBody>
          <a:bodyPr wrap="square" rtlCol="0">
            <a:spAutoFit/>
          </a:bodyPr>
          <a:lstStyle/>
          <a:p>
            <a:pPr>
              <a:lnSpc>
                <a:spcPct val="90000"/>
              </a:lnSpc>
            </a:pPr>
            <a:r>
              <a:rPr lang="en-US" sz="1300" b="1" dirty="0">
                <a:gradFill>
                  <a:gsLst>
                    <a:gs pos="0">
                      <a:schemeClr val="accent1"/>
                    </a:gs>
                    <a:gs pos="51300">
                      <a:schemeClr val="accent2"/>
                    </a:gs>
                    <a:gs pos="100000">
                      <a:schemeClr val="accent3"/>
                    </a:gs>
                  </a:gsLst>
                  <a:lin ang="0" scaled="0"/>
                </a:gradFill>
              </a:rPr>
              <a:t>STES’S SINHGAD ACADEMY OF </a:t>
            </a:r>
            <a:r>
              <a:rPr lang="en-US" sz="1300" b="1" dirty="0" smtClean="0">
                <a:gradFill>
                  <a:gsLst>
                    <a:gs pos="0">
                      <a:schemeClr val="accent1"/>
                    </a:gs>
                    <a:gs pos="51300">
                      <a:schemeClr val="accent2"/>
                    </a:gs>
                    <a:gs pos="100000">
                      <a:schemeClr val="accent3"/>
                    </a:gs>
                  </a:gsLst>
                  <a:lin ang="0" scaled="0"/>
                </a:gradFill>
              </a:rPr>
              <a:t>ENGINEERING</a:t>
            </a:r>
            <a:r>
              <a:rPr lang="en-IN" sz="1300" b="1" dirty="0" smtClean="0">
                <a:gradFill>
                  <a:gsLst>
                    <a:gs pos="0">
                      <a:schemeClr val="accent1"/>
                    </a:gs>
                    <a:gs pos="51300">
                      <a:schemeClr val="accent2"/>
                    </a:gs>
                    <a:gs pos="100000">
                      <a:schemeClr val="accent3"/>
                    </a:gs>
                  </a:gsLst>
                  <a:lin ang="0" scaled="0"/>
                </a:gradFill>
              </a:rPr>
              <a:t> </a:t>
            </a:r>
            <a:r>
              <a:rPr lang="en-US" sz="1300" b="1" dirty="0" smtClean="0">
                <a:gradFill>
                  <a:gsLst>
                    <a:gs pos="0">
                      <a:schemeClr val="accent1"/>
                    </a:gs>
                    <a:gs pos="51300">
                      <a:schemeClr val="accent2"/>
                    </a:gs>
                    <a:gs pos="100000">
                      <a:schemeClr val="accent3"/>
                    </a:gs>
                  </a:gsLst>
                  <a:lin ang="0" scaled="0"/>
                </a:gradFill>
              </a:rPr>
              <a:t>KONDHWA</a:t>
            </a:r>
            <a:r>
              <a:rPr lang="en-US" sz="1300" b="1" dirty="0">
                <a:gradFill>
                  <a:gsLst>
                    <a:gs pos="0">
                      <a:schemeClr val="accent1"/>
                    </a:gs>
                    <a:gs pos="51300">
                      <a:schemeClr val="accent2"/>
                    </a:gs>
                    <a:gs pos="100000">
                      <a:schemeClr val="accent3"/>
                    </a:gs>
                  </a:gsLst>
                  <a:lin ang="0" scaled="0"/>
                </a:gradFill>
              </a:rPr>
              <a:t>, PUNE 411048</a:t>
            </a:r>
          </a:p>
        </p:txBody>
      </p:sp>
      <p:cxnSp>
        <p:nvCxnSpPr>
          <p:cNvPr id="21" name="Straight Connector 20">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a:off x="109182" y="294473"/>
            <a:ext cx="1514902" cy="13849"/>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a:off x="6796585" y="294473"/>
            <a:ext cx="5117916"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4496" y="996288"/>
            <a:ext cx="3831278" cy="3698542"/>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1">
            <a:extLst>
              <a:ext uri="{FF2B5EF4-FFF2-40B4-BE49-F238E27FC236}">
                <a16:creationId xmlns:a16="http://schemas.microsoft.com/office/drawing/2014/main" xmlns="" id="{8468F2B1-EF8F-4772-ADA1-4195B20EBA74}"/>
              </a:ext>
            </a:extLst>
          </p:cNvPr>
          <p:cNvSpPr txBox="1">
            <a:spLocks/>
          </p:cNvSpPr>
          <p:nvPr/>
        </p:nvSpPr>
        <p:spPr bwMode="gray">
          <a:xfrm>
            <a:off x="0" y="1140342"/>
            <a:ext cx="3571782" cy="2860133"/>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spc="-3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sz="4800" dirty="0">
                <a:latin typeface="Rockwell" panose="02060603020205020403" pitchFamily="18" charset="0"/>
              </a:rPr>
              <a:t>IoT </a:t>
            </a:r>
            <a:br>
              <a:rPr lang="en-US" sz="4800" dirty="0">
                <a:latin typeface="Rockwell" panose="02060603020205020403" pitchFamily="18" charset="0"/>
              </a:rPr>
            </a:br>
            <a:r>
              <a:rPr lang="en-US" sz="4800" dirty="0">
                <a:latin typeface="Rockwell" panose="02060603020205020403" pitchFamily="18" charset="0"/>
              </a:rPr>
              <a:t>based</a:t>
            </a:r>
            <a:br>
              <a:rPr lang="en-US" sz="4800" dirty="0">
                <a:latin typeface="Rockwell" panose="02060603020205020403" pitchFamily="18" charset="0"/>
              </a:rPr>
            </a:br>
            <a:r>
              <a:rPr lang="en-US" sz="4800" dirty="0">
                <a:latin typeface="Rockwell" panose="02060603020205020403" pitchFamily="18" charset="0"/>
              </a:rPr>
              <a:t>Hydroponic</a:t>
            </a:r>
            <a:br>
              <a:rPr lang="en-US" sz="4800" dirty="0">
                <a:latin typeface="Rockwell" panose="02060603020205020403" pitchFamily="18" charset="0"/>
              </a:rPr>
            </a:br>
            <a:r>
              <a:rPr lang="en-US" sz="4800" dirty="0">
                <a:latin typeface="Rockwell" panose="02060603020205020403" pitchFamily="18" charset="0"/>
              </a:rPr>
              <a:t>System</a:t>
            </a:r>
          </a:p>
        </p:txBody>
      </p:sp>
      <p:cxnSp>
        <p:nvCxnSpPr>
          <p:cNvPr id="16" name="Straight Connector 15">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a:off x="0" y="4117586"/>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31899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126614673"/>
              </p:ext>
            </p:extLst>
          </p:nvPr>
        </p:nvGraphicFramePr>
        <p:xfrm>
          <a:off x="771187" y="1692322"/>
          <a:ext cx="10731836" cy="4926532"/>
        </p:xfrm>
        <a:graphic>
          <a:graphicData uri="http://schemas.openxmlformats.org/drawingml/2006/table">
            <a:tbl>
              <a:tblPr firstRow="1" bandRow="1">
                <a:tableStyleId>{5C22544A-7EE6-4342-B048-85BDC9FD1C3A}</a:tableStyleId>
              </a:tblPr>
              <a:tblGrid>
                <a:gridCol w="564255">
                  <a:extLst>
                    <a:ext uri="{9D8B030D-6E8A-4147-A177-3AD203B41FA5}">
                      <a16:colId xmlns="" xmlns:a16="http://schemas.microsoft.com/office/drawing/2014/main" val="424501761"/>
                    </a:ext>
                  </a:extLst>
                </a:gridCol>
                <a:gridCol w="2470245">
                  <a:extLst>
                    <a:ext uri="{9D8B030D-6E8A-4147-A177-3AD203B41FA5}">
                      <a16:colId xmlns="" xmlns:a16="http://schemas.microsoft.com/office/drawing/2014/main" val="1540436702"/>
                    </a:ext>
                  </a:extLst>
                </a:gridCol>
                <a:gridCol w="2169994">
                  <a:extLst>
                    <a:ext uri="{9D8B030D-6E8A-4147-A177-3AD203B41FA5}">
                      <a16:colId xmlns="" xmlns:a16="http://schemas.microsoft.com/office/drawing/2014/main" val="4113581126"/>
                    </a:ext>
                  </a:extLst>
                </a:gridCol>
                <a:gridCol w="698074">
                  <a:extLst>
                    <a:ext uri="{9D8B030D-6E8A-4147-A177-3AD203B41FA5}">
                      <a16:colId xmlns="" xmlns:a16="http://schemas.microsoft.com/office/drawing/2014/main" val="3626955391"/>
                    </a:ext>
                  </a:extLst>
                </a:gridCol>
                <a:gridCol w="4829268">
                  <a:extLst>
                    <a:ext uri="{9D8B030D-6E8A-4147-A177-3AD203B41FA5}">
                      <a16:colId xmlns="" xmlns:a16="http://schemas.microsoft.com/office/drawing/2014/main"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a:t>
                      </a:r>
                      <a:r>
                        <a:rPr lang="en-GB" baseline="0" dirty="0" smtClean="0">
                          <a:latin typeface="+mn-lt"/>
                          <a:cs typeface="Times New Roman" panose="02020603050405020304" pitchFamily="18" charset="0"/>
                        </a:rPr>
                        <a:t>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 xmlns:a16="http://schemas.microsoft.com/office/drawing/2014/main" val="3037932650"/>
                  </a:ext>
                </a:extLst>
              </a:tr>
              <a:tr h="3807258">
                <a:tc>
                  <a:txBody>
                    <a:bodyPr/>
                    <a:lstStyle/>
                    <a:p>
                      <a:r>
                        <a:rPr lang="en-GB" dirty="0" smtClean="0">
                          <a:latin typeface="+mn-lt"/>
                          <a:cs typeface="Times New Roman" panose="02020603050405020304" pitchFamily="18" charset="0"/>
                        </a:rPr>
                        <a:t>3</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Times New Roman" panose="02020603050405020304" pitchFamily="18" charset="0"/>
                        </a:rPr>
                        <a:t>Automated Irrigation System Using a Wireless Sensor Network and GPRS Module - IEEE Transaction</a:t>
                      </a:r>
                      <a:endParaRPr lang="en-IN" sz="1800" kern="1200" baseline="0" dirty="0" smtClean="0">
                        <a:solidFill>
                          <a:schemeClr val="dk1"/>
                        </a:solidFill>
                        <a:latin typeface="+mn-lt"/>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Joaquín</a:t>
                      </a:r>
                      <a:r>
                        <a:rPr lang="en-IN" sz="1800" kern="1200" dirty="0" smtClean="0">
                          <a:solidFill>
                            <a:schemeClr val="dk1"/>
                          </a:solidFill>
                          <a:latin typeface="+mn-lt"/>
                          <a:ea typeface="+mn-ea"/>
                          <a:cs typeface="Times New Roman" panose="02020603050405020304" pitchFamily="18" charset="0"/>
                        </a:rPr>
                        <a:t> Gutiérrez, Juan Francisco Villa-Medina, Alejandra Nieto-Garibay, and Miguel </a:t>
                      </a:r>
                      <a:r>
                        <a:rPr lang="en-IN" sz="1800" kern="1200" dirty="0" err="1" smtClean="0">
                          <a:solidFill>
                            <a:schemeClr val="dk1"/>
                          </a:solidFill>
                          <a:latin typeface="+mn-lt"/>
                          <a:ea typeface="+mn-ea"/>
                          <a:cs typeface="Times New Roman" panose="02020603050405020304" pitchFamily="18" charset="0"/>
                        </a:rPr>
                        <a:t>Ángel</a:t>
                      </a:r>
                      <a:r>
                        <a:rPr lang="en-IN" sz="1800" kern="1200" dirty="0" smtClean="0">
                          <a:solidFill>
                            <a:schemeClr val="dk1"/>
                          </a:solidFill>
                          <a:latin typeface="+mn-lt"/>
                          <a:ea typeface="+mn-ea"/>
                          <a:cs typeface="Times New Roman" panose="02020603050405020304" pitchFamily="18" charset="0"/>
                        </a:rPr>
                        <a:t> Porta-</a:t>
                      </a:r>
                      <a:r>
                        <a:rPr lang="en-IN" sz="1800" kern="1200" dirty="0" err="1" smtClean="0">
                          <a:solidFill>
                            <a:schemeClr val="dk1"/>
                          </a:solidFill>
                          <a:latin typeface="+mn-lt"/>
                          <a:ea typeface="+mn-ea"/>
                          <a:cs typeface="Times New Roman" panose="02020603050405020304" pitchFamily="18" charset="0"/>
                        </a:rPr>
                        <a:t>Gándara</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algn="ctr" defTabSz="457200" rtl="0" eaLnBrk="1" latinLnBrk="0" hangingPunct="1"/>
                      <a:r>
                        <a:rPr lang="en-GB" sz="1800" kern="1200" dirty="0" smtClean="0">
                          <a:solidFill>
                            <a:schemeClr val="dk1"/>
                          </a:solidFill>
                          <a:latin typeface="+mn-lt"/>
                          <a:ea typeface="+mn-ea"/>
                          <a:cs typeface="Times New Roman" panose="02020603050405020304" pitchFamily="18" charset="0"/>
                        </a:rPr>
                        <a:t>2014</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baseline="0" dirty="0" smtClean="0">
                          <a:solidFill>
                            <a:schemeClr val="dk1"/>
                          </a:solidFill>
                          <a:latin typeface="+mn-lt"/>
                          <a:ea typeface="+mn-ea"/>
                          <a:cs typeface="Times New Roman" panose="02020603050405020304" pitchFamily="18" charset="0"/>
                        </a:rPr>
                        <a:t>The automated irrigation system hereby reported, consisted of two components wireless sensor units (WSUs) and a wireless information unit (WIU), linked by radio transceivers that allowed the transfer of soil moisture and temperature data, implementing a WSN that uses ZigBee technology. The WIU has also a GPRS module to transmit the data to a web Configuration of the automated irrigation system. WSUs and a WIU, based on microcontroller, ZigBee, and GPRS technologies.. The information can be remotely monitored online through a graphical application through Internet access devices</a:t>
                      </a:r>
                      <a:endParaRPr lang="en-IN" sz="1800" kern="1200" baseline="0" dirty="0">
                        <a:solidFill>
                          <a:schemeClr val="dk1"/>
                        </a:solidFill>
                        <a:latin typeface="+mn-lt"/>
                        <a:ea typeface="+mn-ea"/>
                        <a:cs typeface="Times New Roman" panose="02020603050405020304" pitchFamily="18" charset="0"/>
                      </a:endParaRPr>
                    </a:p>
                  </a:txBody>
                  <a:tcPr/>
                </a:tc>
                <a:extLst>
                  <a:ext uri="{0D108BD9-81ED-4DB2-BD59-A6C34878D82A}">
                    <a16:rowId xmlns="" xmlns:a16="http://schemas.microsoft.com/office/drawing/2014/main" val="2880091556"/>
                  </a:ext>
                </a:extLst>
              </a:tr>
            </a:tbl>
          </a:graphicData>
        </a:graphic>
      </p:graphicFrame>
    </p:spTree>
    <p:extLst>
      <p:ext uri="{BB962C8B-B14F-4D97-AF65-F5344CB8AC3E}">
        <p14:creationId xmlns:p14="http://schemas.microsoft.com/office/powerpoint/2010/main" val="3520092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950431335"/>
              </p:ext>
            </p:extLst>
          </p:nvPr>
        </p:nvGraphicFramePr>
        <p:xfrm>
          <a:off x="771187" y="1692322"/>
          <a:ext cx="10731836" cy="4926532"/>
        </p:xfrm>
        <a:graphic>
          <a:graphicData uri="http://schemas.openxmlformats.org/drawingml/2006/table">
            <a:tbl>
              <a:tblPr firstRow="1" bandRow="1">
                <a:tableStyleId>{5C22544A-7EE6-4342-B048-85BDC9FD1C3A}</a:tableStyleId>
              </a:tblPr>
              <a:tblGrid>
                <a:gridCol w="564255">
                  <a:extLst>
                    <a:ext uri="{9D8B030D-6E8A-4147-A177-3AD203B41FA5}">
                      <a16:colId xmlns="" xmlns:a16="http://schemas.microsoft.com/office/drawing/2014/main" val="424501761"/>
                    </a:ext>
                  </a:extLst>
                </a:gridCol>
                <a:gridCol w="2470245">
                  <a:extLst>
                    <a:ext uri="{9D8B030D-6E8A-4147-A177-3AD203B41FA5}">
                      <a16:colId xmlns="" xmlns:a16="http://schemas.microsoft.com/office/drawing/2014/main" val="1540436702"/>
                    </a:ext>
                  </a:extLst>
                </a:gridCol>
                <a:gridCol w="2169994">
                  <a:extLst>
                    <a:ext uri="{9D8B030D-6E8A-4147-A177-3AD203B41FA5}">
                      <a16:colId xmlns="" xmlns:a16="http://schemas.microsoft.com/office/drawing/2014/main" val="4113581126"/>
                    </a:ext>
                  </a:extLst>
                </a:gridCol>
                <a:gridCol w="698074">
                  <a:extLst>
                    <a:ext uri="{9D8B030D-6E8A-4147-A177-3AD203B41FA5}">
                      <a16:colId xmlns="" xmlns:a16="http://schemas.microsoft.com/office/drawing/2014/main" val="3626955391"/>
                    </a:ext>
                  </a:extLst>
                </a:gridCol>
                <a:gridCol w="4829268">
                  <a:extLst>
                    <a:ext uri="{9D8B030D-6E8A-4147-A177-3AD203B41FA5}">
                      <a16:colId xmlns="" xmlns:a16="http://schemas.microsoft.com/office/drawing/2014/main"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 xmlns:a16="http://schemas.microsoft.com/office/drawing/2014/main" val="3037932650"/>
                  </a:ext>
                </a:extLst>
              </a:tr>
              <a:tr h="3807258">
                <a:tc>
                  <a:txBody>
                    <a:bodyPr/>
                    <a:lstStyle/>
                    <a:p>
                      <a:pPr marL="0" algn="just" defTabSz="457200" rtl="0" eaLnBrk="1" latinLnBrk="0" hangingPunct="1"/>
                      <a:r>
                        <a:rPr lang="en-GB" sz="1800" kern="1200" dirty="0" smtClean="0">
                          <a:solidFill>
                            <a:schemeClr val="dk1"/>
                          </a:solidFill>
                          <a:latin typeface="+mn-lt"/>
                          <a:ea typeface="+mn-ea"/>
                          <a:cs typeface="Times New Roman" panose="02020603050405020304" pitchFamily="18" charset="0"/>
                        </a:rPr>
                        <a:t>4</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err="1" smtClean="0">
                          <a:solidFill>
                            <a:schemeClr val="dk1"/>
                          </a:solidFill>
                          <a:latin typeface="+mn-lt"/>
                          <a:ea typeface="+mn-ea"/>
                          <a:cs typeface="Times New Roman" panose="02020603050405020304" pitchFamily="18" charset="0"/>
                        </a:rPr>
                        <a:t>IoT</a:t>
                      </a:r>
                      <a:r>
                        <a:rPr lang="en-GB" sz="1800" kern="1200" dirty="0" smtClean="0">
                          <a:solidFill>
                            <a:schemeClr val="dk1"/>
                          </a:solidFill>
                          <a:latin typeface="+mn-lt"/>
                          <a:ea typeface="+mn-ea"/>
                          <a:cs typeface="Times New Roman" panose="02020603050405020304" pitchFamily="18" charset="0"/>
                        </a:rPr>
                        <a:t> Based Automated Hydroponic Cultivation System – IJAER Journal</a:t>
                      </a:r>
                      <a:endParaRPr lang="en-IN" sz="1800" kern="1200" dirty="0" smtClean="0">
                        <a:solidFill>
                          <a:schemeClr val="dk1"/>
                        </a:solidFill>
                        <a:latin typeface="+mn-lt"/>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Dr.</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Ponmurugan</a:t>
                      </a:r>
                      <a:endParaRPr lang="en-IN" sz="1800" kern="1200" dirty="0" smtClean="0">
                        <a:solidFill>
                          <a:schemeClr val="dk1"/>
                        </a:solidFill>
                        <a:latin typeface="+mn-lt"/>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Sudharsan</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Vargunan</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Vignesh</a:t>
                      </a:r>
                      <a:r>
                        <a:rPr lang="en-IN" sz="1800" kern="1200" dirty="0" smtClean="0">
                          <a:solidFill>
                            <a:schemeClr val="dk1"/>
                          </a:solidFill>
                          <a:latin typeface="+mn-lt"/>
                          <a:ea typeface="+mn-ea"/>
                          <a:cs typeface="Times New Roman" panose="02020603050405020304" pitchFamily="18" charset="0"/>
                        </a:rPr>
                        <a:t> Raj , </a:t>
                      </a:r>
                      <a:r>
                        <a:rPr lang="en-IN" sz="1800" kern="1200" dirty="0" err="1" smtClean="0">
                          <a:solidFill>
                            <a:schemeClr val="dk1"/>
                          </a:solidFill>
                          <a:latin typeface="+mn-lt"/>
                          <a:ea typeface="+mn-ea"/>
                          <a:cs typeface="Times New Roman" panose="02020603050405020304" pitchFamily="18" charset="0"/>
                        </a:rPr>
                        <a:t>Selvanayagan</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algn="just" defTabSz="457200" rtl="0" eaLnBrk="1" latinLnBrk="0" hangingPunct="1"/>
                      <a:r>
                        <a:rPr lang="en-GB" sz="1800" kern="1200" dirty="0" smtClean="0">
                          <a:solidFill>
                            <a:schemeClr val="dk1"/>
                          </a:solidFill>
                          <a:latin typeface="+mn-lt"/>
                          <a:ea typeface="+mn-ea"/>
                          <a:cs typeface="Times New Roman" panose="02020603050405020304" pitchFamily="18" charset="0"/>
                        </a:rPr>
                        <a:t>2019</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n-lt"/>
                          <a:ea typeface="+mn-ea"/>
                          <a:cs typeface="Times New Roman" panose="02020603050405020304" pitchFamily="18" charset="0"/>
                        </a:rPr>
                        <a:t>In this study, the crops are grown without the use of soil, instead the nutrients from the soil are directly given to the crops by water reservoir. The adequate nutrients that are required by the plants are measured and added to the water reservoir so that the crops get enough nutrients from the water as equal as from the soil. By the intervention of </a:t>
                      </a:r>
                      <a:r>
                        <a:rPr lang="en-GB" sz="1800" kern="1200" dirty="0" err="1" smtClean="0">
                          <a:solidFill>
                            <a:schemeClr val="dk1"/>
                          </a:solidFill>
                          <a:latin typeface="+mn-lt"/>
                          <a:ea typeface="+mn-ea"/>
                          <a:cs typeface="Times New Roman" panose="02020603050405020304" pitchFamily="18" charset="0"/>
                        </a:rPr>
                        <a:t>IoT</a:t>
                      </a:r>
                      <a:r>
                        <a:rPr lang="en-GB" sz="1800" kern="1200" dirty="0" smtClean="0">
                          <a:solidFill>
                            <a:schemeClr val="dk1"/>
                          </a:solidFill>
                          <a:latin typeface="+mn-lt"/>
                          <a:ea typeface="+mn-ea"/>
                          <a:cs typeface="Times New Roman" panose="02020603050405020304" pitchFamily="18" charset="0"/>
                        </a:rPr>
                        <a:t> this whole hydroponic system can be automated. All the data from the hydroponic system are sent to the cloud data for the automation purpose. The health condition of the crops is continuously monitored with the help of data that are collected by the sensors and actuators. </a:t>
                      </a:r>
                      <a:endParaRPr lang="en-IN" sz="1800" kern="1200" dirty="0">
                        <a:solidFill>
                          <a:schemeClr val="dk1"/>
                        </a:solidFill>
                        <a:latin typeface="+mn-lt"/>
                        <a:ea typeface="+mn-ea"/>
                        <a:cs typeface="Times New Roman" panose="02020603050405020304" pitchFamily="18" charset="0"/>
                      </a:endParaRPr>
                    </a:p>
                  </a:txBody>
                  <a:tcPr/>
                </a:tc>
                <a:extLst>
                  <a:ext uri="{0D108BD9-81ED-4DB2-BD59-A6C34878D82A}">
                    <a16:rowId xmlns="" xmlns:a16="http://schemas.microsoft.com/office/drawing/2014/main" val="2880091556"/>
                  </a:ext>
                </a:extLst>
              </a:tr>
            </a:tbl>
          </a:graphicData>
        </a:graphic>
      </p:graphicFrame>
    </p:spTree>
    <p:extLst>
      <p:ext uri="{BB962C8B-B14F-4D97-AF65-F5344CB8AC3E}">
        <p14:creationId xmlns:p14="http://schemas.microsoft.com/office/powerpoint/2010/main" val="4059281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47" y="682325"/>
            <a:ext cx="10018713" cy="822158"/>
          </a:xfrm>
        </p:spPr>
        <p:txBody>
          <a:bodyPr/>
          <a:lstStyle/>
          <a:p>
            <a:r>
              <a:rPr lang="en-US" dirty="0" smtClean="0"/>
              <a:t>Software Requirements Specification</a:t>
            </a:r>
            <a:endParaRPr lang="it-IT" dirty="0"/>
          </a:p>
        </p:txBody>
      </p:sp>
      <p:sp>
        <p:nvSpPr>
          <p:cNvPr id="6" name="Content Placeholder 5"/>
          <p:cNvSpPr>
            <a:spLocks noGrp="1"/>
          </p:cNvSpPr>
          <p:nvPr>
            <p:ph idx="1"/>
          </p:nvPr>
        </p:nvSpPr>
        <p:spPr>
          <a:xfrm>
            <a:off x="950646" y="1814613"/>
            <a:ext cx="10018713" cy="1433555"/>
          </a:xfrm>
        </p:spPr>
        <p:txBody>
          <a:bodyPr>
            <a:normAutofit/>
          </a:bodyPr>
          <a:lstStyle/>
          <a:p>
            <a:r>
              <a:rPr lang="en-US" dirty="0" smtClean="0"/>
              <a:t>Open Source Languages &amp; Libraries</a:t>
            </a:r>
            <a:endParaRPr lang="it-IT" dirty="0" smtClean="0"/>
          </a:p>
          <a:p>
            <a:r>
              <a:rPr lang="it-IT" dirty="0" smtClean="0"/>
              <a:t>Arduino</a:t>
            </a:r>
          </a:p>
          <a:p>
            <a:r>
              <a:rPr lang="it-IT" dirty="0" smtClean="0"/>
              <a:t>AutoDesk for </a:t>
            </a:r>
            <a:r>
              <a:rPr lang="it-IT" dirty="0"/>
              <a:t>C</a:t>
            </a:r>
            <a:r>
              <a:rPr lang="it-IT" dirty="0" smtClean="0"/>
              <a:t>reating model</a:t>
            </a:r>
            <a:endParaRPr lang="it-IT" dirty="0"/>
          </a:p>
        </p:txBody>
      </p:sp>
      <p:cxnSp>
        <p:nvCxnSpPr>
          <p:cNvPr id="4" name="Straight Connector 3"/>
          <p:cNvCxnSpPr/>
          <p:nvPr/>
        </p:nvCxnSpPr>
        <p:spPr>
          <a:xfrm>
            <a:off x="950647" y="1504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07038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51" y="736917"/>
            <a:ext cx="10018713" cy="822158"/>
          </a:xfrm>
        </p:spPr>
        <p:txBody>
          <a:bodyPr/>
          <a:lstStyle/>
          <a:p>
            <a:r>
              <a:rPr lang="en-US" dirty="0" smtClean="0"/>
              <a:t>Hardware Requirements Specification</a:t>
            </a:r>
            <a:endParaRPr lang="it-IT" dirty="0"/>
          </a:p>
        </p:txBody>
      </p:sp>
      <p:sp>
        <p:nvSpPr>
          <p:cNvPr id="6" name="Content Placeholder 5"/>
          <p:cNvSpPr>
            <a:spLocks noGrp="1"/>
          </p:cNvSpPr>
          <p:nvPr>
            <p:ph idx="1"/>
          </p:nvPr>
        </p:nvSpPr>
        <p:spPr>
          <a:xfrm>
            <a:off x="923351" y="1992034"/>
            <a:ext cx="10018713" cy="3124201"/>
          </a:xfrm>
        </p:spPr>
        <p:txBody>
          <a:bodyPr/>
          <a:lstStyle/>
          <a:p>
            <a:r>
              <a:rPr lang="en-US" dirty="0" smtClean="0"/>
              <a:t>pH Control</a:t>
            </a:r>
          </a:p>
          <a:p>
            <a:r>
              <a:rPr lang="en-US" dirty="0" smtClean="0"/>
              <a:t>Horticulture Lighting( Grow Lights )</a:t>
            </a:r>
          </a:p>
          <a:p>
            <a:r>
              <a:rPr lang="en-US" dirty="0" smtClean="0"/>
              <a:t>Pipes to transfer fluids</a:t>
            </a:r>
          </a:p>
          <a:p>
            <a:r>
              <a:rPr lang="en-US" dirty="0" smtClean="0"/>
              <a:t>A Controller to control the System (Arduino)</a:t>
            </a:r>
          </a:p>
        </p:txBody>
      </p:sp>
      <p:cxnSp>
        <p:nvCxnSpPr>
          <p:cNvPr id="4" name="Straight Connector 3"/>
          <p:cNvCxnSpPr/>
          <p:nvPr/>
        </p:nvCxnSpPr>
        <p:spPr>
          <a:xfrm>
            <a:off x="923351" y="1559075"/>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43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075" y="923498"/>
            <a:ext cx="6624218" cy="768824"/>
          </a:xfrm>
        </p:spPr>
        <p:txBody>
          <a:bodyPr/>
          <a:lstStyle/>
          <a:p>
            <a:r>
              <a:rPr lang="en-US" dirty="0" smtClean="0"/>
              <a:t>Project Scope</a:t>
            </a:r>
            <a:endParaRPr lang="it-IT" dirty="0"/>
          </a:p>
        </p:txBody>
      </p:sp>
      <p:sp>
        <p:nvSpPr>
          <p:cNvPr id="3" name="Content Placeholder 2"/>
          <p:cNvSpPr>
            <a:spLocks noGrp="1"/>
          </p:cNvSpPr>
          <p:nvPr>
            <p:ph idx="1"/>
          </p:nvPr>
        </p:nvSpPr>
        <p:spPr>
          <a:xfrm>
            <a:off x="1484311" y="2438399"/>
            <a:ext cx="8090583" cy="2630906"/>
          </a:xfrm>
        </p:spPr>
        <p:txBody>
          <a:bodyPr>
            <a:normAutofit/>
          </a:bodyPr>
          <a:lstStyle/>
          <a:p>
            <a:pPr fontAlgn="base"/>
            <a:r>
              <a:rPr lang="en-GB" dirty="0" smtClean="0"/>
              <a:t>100% Automation</a:t>
            </a:r>
          </a:p>
          <a:p>
            <a:pPr fontAlgn="base"/>
            <a:r>
              <a:rPr lang="en-GB" dirty="0" smtClean="0"/>
              <a:t>PCB </a:t>
            </a:r>
            <a:r>
              <a:rPr lang="en-GB" dirty="0"/>
              <a:t>design and </a:t>
            </a:r>
            <a:r>
              <a:rPr lang="en-GB" dirty="0" smtClean="0"/>
              <a:t>layout with sensor interfacing</a:t>
            </a:r>
          </a:p>
          <a:p>
            <a:pPr fontAlgn="base"/>
            <a:r>
              <a:rPr lang="en-GB" dirty="0"/>
              <a:t>W</a:t>
            </a:r>
            <a:r>
              <a:rPr lang="en-GB" dirty="0" smtClean="0"/>
              <a:t>eb integration</a:t>
            </a:r>
          </a:p>
          <a:p>
            <a:pPr fontAlgn="base"/>
            <a:r>
              <a:rPr lang="en-GB" dirty="0"/>
              <a:t>M</a:t>
            </a:r>
            <a:r>
              <a:rPr lang="en-GB" dirty="0" smtClean="0"/>
              <a:t>obile </a:t>
            </a:r>
            <a:r>
              <a:rPr lang="en-GB" dirty="0"/>
              <a:t>application </a:t>
            </a:r>
            <a:r>
              <a:rPr lang="en-GB" dirty="0" smtClean="0"/>
              <a:t>design</a:t>
            </a:r>
          </a:p>
          <a:p>
            <a:pPr marL="0" indent="0" fontAlgn="base">
              <a:buNone/>
            </a:pPr>
            <a:endParaRPr lang="en-GB" dirty="0" smtClean="0"/>
          </a:p>
          <a:p>
            <a:pPr marL="0" indent="0" fontAlgn="base">
              <a:buNone/>
            </a:pPr>
            <a:r>
              <a:rPr lang="en-GB" dirty="0" smtClean="0"/>
              <a:t>Besides </a:t>
            </a:r>
            <a:r>
              <a:rPr lang="en-GB" dirty="0"/>
              <a:t>project scope, there are intangible skills we look to gain as well</a:t>
            </a:r>
            <a:r>
              <a:rPr lang="en-GB" dirty="0" smtClean="0"/>
              <a:t>.</a:t>
            </a:r>
            <a:endParaRPr lang="en-US" b="1" dirty="0" smtClean="0"/>
          </a:p>
        </p:txBody>
      </p:sp>
      <p:cxnSp>
        <p:nvCxnSpPr>
          <p:cNvPr id="4" name="Straight Connector 3"/>
          <p:cNvCxnSpPr/>
          <p:nvPr/>
        </p:nvCxnSpPr>
        <p:spPr>
          <a:xfrm>
            <a:off x="964294" y="169232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2064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94" y="159224"/>
            <a:ext cx="6624218" cy="768824"/>
          </a:xfrm>
        </p:spPr>
        <p:txBody>
          <a:bodyPr/>
          <a:lstStyle/>
          <a:p>
            <a:r>
              <a:rPr lang="en-US" dirty="0" smtClean="0"/>
              <a:t>Project Timeline Chart</a:t>
            </a:r>
            <a:endParaRPr lang="it-IT"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8300841"/>
              </p:ext>
            </p:extLst>
          </p:nvPr>
        </p:nvGraphicFramePr>
        <p:xfrm>
          <a:off x="1173707" y="1132765"/>
          <a:ext cx="9376012" cy="517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964294" y="928048"/>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9975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862265"/>
            <a:ext cx="10018713" cy="822158"/>
          </a:xfrm>
        </p:spPr>
        <p:txBody>
          <a:bodyPr/>
          <a:lstStyle/>
          <a:p>
            <a:r>
              <a:rPr lang="en-US" dirty="0" smtClean="0"/>
              <a:t>Assumptions and Dependencies </a:t>
            </a:r>
            <a:endParaRPr lang="it-IT" dirty="0"/>
          </a:p>
        </p:txBody>
      </p:sp>
      <p:sp>
        <p:nvSpPr>
          <p:cNvPr id="6" name="Content Placeholder 5"/>
          <p:cNvSpPr>
            <a:spLocks noGrp="1"/>
          </p:cNvSpPr>
          <p:nvPr>
            <p:ph idx="1"/>
          </p:nvPr>
        </p:nvSpPr>
        <p:spPr>
          <a:xfrm>
            <a:off x="1484309" y="2101216"/>
            <a:ext cx="8915285" cy="3576253"/>
          </a:xfrm>
        </p:spPr>
        <p:txBody>
          <a:bodyPr>
            <a:normAutofit lnSpcReduction="10000"/>
          </a:bodyPr>
          <a:lstStyle/>
          <a:p>
            <a:r>
              <a:rPr lang="en-GB" dirty="0"/>
              <a:t>You’ll have access to all the resources you need to complete the project, both human and material. </a:t>
            </a:r>
          </a:p>
          <a:p>
            <a:r>
              <a:rPr lang="en-GB" dirty="0"/>
              <a:t>Project team members will have the resources they need to complete their individual tasks on time, from specialized equipment and software down to electricity during working hours.</a:t>
            </a:r>
          </a:p>
          <a:p>
            <a:r>
              <a:rPr lang="en-GB" dirty="0"/>
              <a:t>Personnel costs will not change during the project cycle.</a:t>
            </a:r>
          </a:p>
          <a:p>
            <a:r>
              <a:rPr lang="en-GB" dirty="0"/>
              <a:t>Other material and resource costs will remain consistent throughout the project.</a:t>
            </a:r>
          </a:p>
          <a:p>
            <a:r>
              <a:rPr lang="en-GB" dirty="0"/>
              <a:t>The overall cost of day-to-day operations will not increase.</a:t>
            </a:r>
          </a:p>
          <a:p>
            <a:r>
              <a:rPr lang="en-GB" dirty="0"/>
              <a:t>All equipment will be in working condition through the project cycle. </a:t>
            </a:r>
            <a:endParaRPr lang="en-GB" dirty="0" smtClean="0"/>
          </a:p>
          <a:p>
            <a:r>
              <a:rPr lang="en-GB" dirty="0" smtClean="0"/>
              <a:t>Most important Dependency is the location where the system is built. It should be spacious enough.</a:t>
            </a:r>
            <a:endParaRPr lang="en-GB" dirty="0"/>
          </a:p>
          <a:p>
            <a:pPr marL="0" indent="0">
              <a:buNone/>
            </a:pPr>
            <a:endParaRPr lang="en-US" dirty="0" smtClean="0"/>
          </a:p>
        </p:txBody>
      </p:sp>
      <p:cxnSp>
        <p:nvCxnSpPr>
          <p:cNvPr id="4" name="Straight Connector 3"/>
          <p:cNvCxnSpPr/>
          <p:nvPr/>
        </p:nvCxnSpPr>
        <p:spPr>
          <a:xfrm>
            <a:off x="923351" y="1696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1843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159" y="798124"/>
            <a:ext cx="10018713" cy="898359"/>
          </a:xfrm>
        </p:spPr>
        <p:txBody>
          <a:bodyPr/>
          <a:lstStyle/>
          <a:p>
            <a:r>
              <a:rPr lang="en-US" dirty="0" smtClean="0"/>
              <a:t>Conclusion</a:t>
            </a:r>
            <a:endParaRPr lang="it-IT" dirty="0"/>
          </a:p>
        </p:txBody>
      </p:sp>
      <p:sp>
        <p:nvSpPr>
          <p:cNvPr id="3" name="Content Placeholder 2"/>
          <p:cNvSpPr>
            <a:spLocks noGrp="1"/>
          </p:cNvSpPr>
          <p:nvPr>
            <p:ph idx="1"/>
          </p:nvPr>
        </p:nvSpPr>
        <p:spPr>
          <a:xfrm>
            <a:off x="870161" y="1836701"/>
            <a:ext cx="8969876" cy="3818021"/>
          </a:xfrm>
        </p:spPr>
        <p:txBody>
          <a:bodyPr>
            <a:normAutofit/>
          </a:bodyPr>
          <a:lstStyle/>
          <a:p>
            <a:r>
              <a:rPr lang="en-US" dirty="0"/>
              <a:t>Hydroponics is the effective technology for the places of the world having scarcity of infertile and arable land for cultivation of crops. Fresh products can also be harvested through hydroponics throughout the year as it is not like traditional cultivation practices.</a:t>
            </a:r>
            <a:endParaRPr lang="it-IT" dirty="0"/>
          </a:p>
          <a:p>
            <a:r>
              <a:rPr lang="en-US" dirty="0"/>
              <a:t>Additionally technologies like Machine Learning, Artificial Intelligence, Deep Learning, </a:t>
            </a:r>
            <a:r>
              <a:rPr lang="en-US" dirty="0" smtClean="0"/>
              <a:t>etc. </a:t>
            </a:r>
            <a:r>
              <a:rPr lang="en-US" dirty="0"/>
              <a:t>can help to boost this sector and help deploy it for millennials. As observed, we can conclude that using such technologies can help us increase crop yield over 70% and reduce the cost significantly ‘over-time’ as well.</a:t>
            </a:r>
            <a:endParaRPr lang="it-IT" dirty="0"/>
          </a:p>
        </p:txBody>
      </p:sp>
      <p:cxnSp>
        <p:nvCxnSpPr>
          <p:cNvPr id="4" name="Straight Connector 3"/>
          <p:cNvCxnSpPr/>
          <p:nvPr/>
        </p:nvCxnSpPr>
        <p:spPr>
          <a:xfrm>
            <a:off x="923351" y="1696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242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983831"/>
            <a:ext cx="8326689" cy="911234"/>
          </a:xfrm>
        </p:spPr>
        <p:txBody>
          <a:bodyPr>
            <a:normAutofit/>
          </a:bodyPr>
          <a:lstStyle/>
          <a:p>
            <a:r>
              <a:rPr lang="en-US" dirty="0" smtClean="0"/>
              <a:t>Thank you !</a:t>
            </a:r>
            <a:endParaRPr lang="it-IT" dirty="0"/>
          </a:p>
        </p:txBody>
      </p:sp>
    </p:spTree>
    <p:extLst>
      <p:ext uri="{BB962C8B-B14F-4D97-AF65-F5344CB8AC3E}">
        <p14:creationId xmlns:p14="http://schemas.microsoft.com/office/powerpoint/2010/main" val="41478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522384" y="138756"/>
            <a:ext cx="7772400" cy="1143000"/>
          </a:xfrm>
          <a:prstGeom prst="rect">
            <a:avLst/>
          </a:prstGeom>
          <a:noFill/>
          <a:ln w="9525">
            <a:noFill/>
            <a:round/>
            <a:headEnd/>
            <a:tailE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600" dirty="0">
                <a:solidFill>
                  <a:schemeClr val="accent1"/>
                </a:solidFill>
                <a:latin typeface="+mj-lt"/>
                <a:ea typeface="+mj-ea"/>
                <a:cs typeface="+mj-cs"/>
              </a:rPr>
              <a:t>Outline</a:t>
            </a:r>
            <a:r>
              <a:rPr lang="en-US" sz="3200" dirty="0">
                <a:solidFill>
                  <a:schemeClr val="tx1">
                    <a:lumMod val="50000"/>
                    <a:lumOff val="50000"/>
                  </a:schemeClr>
                </a:solidFill>
                <a:latin typeface="Times New Roman" pitchFamily="16" charset="0"/>
                <a:ea typeface="DejaVu Sans" charset="0"/>
                <a:cs typeface="DejaVu Sans" charset="0"/>
              </a:rPr>
              <a:t> </a:t>
            </a:r>
          </a:p>
        </p:txBody>
      </p:sp>
      <p:sp>
        <p:nvSpPr>
          <p:cNvPr id="3" name="Text Box 2"/>
          <p:cNvSpPr txBox="1">
            <a:spLocks noChangeArrowheads="1"/>
          </p:cNvSpPr>
          <p:nvPr/>
        </p:nvSpPr>
        <p:spPr bwMode="auto">
          <a:xfrm>
            <a:off x="1319136" y="1483895"/>
            <a:ext cx="4437088"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Introduction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Motivation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Problem </a:t>
            </a:r>
            <a:r>
              <a:rPr lang="en-US" altLang="it-IT" sz="1800" dirty="0">
                <a:solidFill>
                  <a:srgbClr val="000000"/>
                </a:solidFill>
                <a:latin typeface="+mn-lt"/>
                <a:ea typeface="DejaVu Sans" charset="0"/>
                <a:cs typeface="Arial" panose="020B0604020202020204" pitchFamily="34" charset="0"/>
              </a:rPr>
              <a:t>Definition          </a:t>
            </a:r>
            <a:endParaRPr lang="en-US" altLang="it-IT" sz="1800" dirty="0" smtClean="0">
              <a:solidFill>
                <a:srgbClr val="000000"/>
              </a:solidFill>
              <a:latin typeface="+mn-lt"/>
              <a:ea typeface="DejaVu Sans" charset="0"/>
              <a:cs typeface="Arial" panose="020B0604020202020204" pitchFamily="34" charset="0"/>
            </a:endParaRP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Literature Survey</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Software </a:t>
            </a:r>
            <a:r>
              <a:rPr lang="en-US" altLang="it-IT" sz="1800" dirty="0">
                <a:solidFill>
                  <a:srgbClr val="000000"/>
                </a:solidFill>
                <a:latin typeface="+mn-lt"/>
                <a:ea typeface="DejaVu Sans" charset="0"/>
                <a:cs typeface="Arial" panose="020B0604020202020204" pitchFamily="34" charset="0"/>
              </a:rPr>
              <a:t>Requirements </a:t>
            </a:r>
            <a:r>
              <a:rPr lang="en-US" altLang="it-IT" sz="1800" dirty="0" smtClean="0">
                <a:solidFill>
                  <a:srgbClr val="000000"/>
                </a:solidFill>
                <a:latin typeface="+mn-lt"/>
                <a:ea typeface="DejaVu Sans" charset="0"/>
                <a:cs typeface="Arial" panose="020B0604020202020204" pitchFamily="34" charset="0"/>
              </a:rPr>
              <a:t>Specification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Hardware </a:t>
            </a:r>
            <a:r>
              <a:rPr lang="en-US" altLang="it-IT" sz="1800" dirty="0">
                <a:solidFill>
                  <a:srgbClr val="000000"/>
                </a:solidFill>
                <a:latin typeface="+mn-lt"/>
                <a:ea typeface="DejaVu Sans" charset="0"/>
                <a:cs typeface="Arial" panose="020B0604020202020204" pitchFamily="34" charset="0"/>
              </a:rPr>
              <a:t>Requirements </a:t>
            </a:r>
            <a:r>
              <a:rPr lang="en-US" altLang="it-IT" sz="1800" dirty="0" smtClean="0">
                <a:solidFill>
                  <a:srgbClr val="000000"/>
                </a:solidFill>
                <a:latin typeface="+mn-lt"/>
                <a:ea typeface="DejaVu Sans" charset="0"/>
                <a:cs typeface="Arial" panose="020B0604020202020204" pitchFamily="34" charset="0"/>
              </a:rPr>
              <a:t>Specification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Project </a:t>
            </a:r>
            <a:r>
              <a:rPr lang="en-US" altLang="it-IT" sz="1800" dirty="0">
                <a:solidFill>
                  <a:srgbClr val="000000"/>
                </a:solidFill>
                <a:latin typeface="+mn-lt"/>
                <a:ea typeface="DejaVu Sans" charset="0"/>
                <a:cs typeface="Arial" panose="020B0604020202020204" pitchFamily="34" charset="0"/>
              </a:rPr>
              <a:t>Scope </a:t>
            </a:r>
            <a:endParaRPr lang="en-US" altLang="it-IT" sz="1800" dirty="0" smtClean="0">
              <a:solidFill>
                <a:srgbClr val="000000"/>
              </a:solidFill>
              <a:latin typeface="+mn-lt"/>
              <a:ea typeface="DejaVu Sans" charset="0"/>
              <a:cs typeface="Arial" panose="020B0604020202020204" pitchFamily="34" charset="0"/>
            </a:endParaRP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Project </a:t>
            </a:r>
            <a:r>
              <a:rPr lang="en-US" altLang="it-IT" sz="1800" dirty="0">
                <a:solidFill>
                  <a:srgbClr val="000000"/>
                </a:solidFill>
                <a:latin typeface="+mn-lt"/>
                <a:ea typeface="DejaVu Sans" charset="0"/>
                <a:cs typeface="Arial" panose="020B0604020202020204" pitchFamily="34" charset="0"/>
              </a:rPr>
              <a:t>Timeline </a:t>
            </a:r>
            <a:r>
              <a:rPr lang="en-US" altLang="it-IT" sz="1800" dirty="0" smtClean="0">
                <a:solidFill>
                  <a:srgbClr val="000000"/>
                </a:solidFill>
                <a:latin typeface="+mn-lt"/>
                <a:ea typeface="DejaVu Sans" charset="0"/>
                <a:cs typeface="Arial" panose="020B0604020202020204" pitchFamily="34" charset="0"/>
              </a:rPr>
              <a:t>chart</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Assumptions </a:t>
            </a:r>
            <a:r>
              <a:rPr lang="en-US" altLang="it-IT" sz="1800" dirty="0">
                <a:solidFill>
                  <a:srgbClr val="000000"/>
                </a:solidFill>
                <a:latin typeface="+mn-lt"/>
                <a:ea typeface="DejaVu Sans" charset="0"/>
                <a:cs typeface="Arial" panose="020B0604020202020204" pitchFamily="34" charset="0"/>
              </a:rPr>
              <a:t>and </a:t>
            </a:r>
            <a:r>
              <a:rPr lang="en-US" altLang="it-IT" sz="1800" dirty="0" smtClean="0">
                <a:solidFill>
                  <a:srgbClr val="000000"/>
                </a:solidFill>
                <a:latin typeface="+mn-lt"/>
                <a:ea typeface="DejaVu Sans" charset="0"/>
                <a:cs typeface="Arial" panose="020B0604020202020204" pitchFamily="34" charset="0"/>
              </a:rPr>
              <a:t>Dependencies</a:t>
            </a:r>
          </a:p>
        </p:txBody>
      </p:sp>
      <p:cxnSp>
        <p:nvCxnSpPr>
          <p:cNvPr id="5" name="Straight Connector 4"/>
          <p:cNvCxnSpPr/>
          <p:nvPr/>
        </p:nvCxnSpPr>
        <p:spPr>
          <a:xfrm>
            <a:off x="1319136" y="128175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6056026" y="1464191"/>
            <a:ext cx="4601980" cy="4724370"/>
          </a:xfrm>
          <a:prstGeom prst="rect">
            <a:avLst/>
          </a:prstGeom>
          <a:noFill/>
        </p:spPr>
        <p:txBody>
          <a:bodyPr wrap="square" rtlCol="0">
            <a:spAutoFit/>
          </a:bodyPr>
          <a:lstStyle/>
          <a:p>
            <a:pPr marL="285750" indent="-285750">
              <a:lnSpc>
                <a:spcPct val="150000"/>
              </a:lnSpc>
              <a:spcBef>
                <a:spcPts val="600"/>
              </a:spcBef>
              <a:buClr>
                <a:schemeClr val="accent2"/>
              </a:buClr>
              <a:buFont typeface="Arial" panose="020B0604020202020204" pitchFamily="34" charset="0"/>
              <a:buChar char="•"/>
            </a:pPr>
            <a:r>
              <a:rPr lang="en-US" altLang="it-IT" dirty="0" smtClean="0">
                <a:solidFill>
                  <a:srgbClr val="000000"/>
                </a:solidFill>
                <a:ea typeface="DejaVu Sans" charset="0"/>
                <a:cs typeface="Arial" panose="020B0604020202020204" pitchFamily="34" charset="0"/>
              </a:rPr>
              <a:t>Architecture</a:t>
            </a:r>
            <a:endParaRPr lang="en-US" altLang="it-IT" dirty="0">
              <a:solidFill>
                <a:srgbClr val="000000"/>
              </a:solidFill>
              <a:ea typeface="DejaVu Sans" charset="0"/>
              <a:cs typeface="Arial" panose="020B0604020202020204" pitchFamily="34" charset="0"/>
            </a:endParaRP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Mathematical model</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Algorithms</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Data Flow Diagram Level-0,</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DFD Level-1,</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DFD Level2.</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UML Diagrams</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Partial Implementation</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2240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94" y="574626"/>
            <a:ext cx="5052967" cy="721356"/>
          </a:xfrm>
        </p:spPr>
        <p:txBody>
          <a:bodyPr/>
          <a:lstStyle/>
          <a:p>
            <a:r>
              <a:rPr lang="en-US" dirty="0" smtClean="0"/>
              <a:t>Introduction</a:t>
            </a:r>
            <a:endParaRPr lang="it-IT" dirty="0"/>
          </a:p>
        </p:txBody>
      </p:sp>
      <p:sp>
        <p:nvSpPr>
          <p:cNvPr id="3" name="Content Placeholder 2"/>
          <p:cNvSpPr>
            <a:spLocks noGrp="1"/>
          </p:cNvSpPr>
          <p:nvPr>
            <p:ph idx="1"/>
          </p:nvPr>
        </p:nvSpPr>
        <p:spPr>
          <a:xfrm>
            <a:off x="723331" y="1745369"/>
            <a:ext cx="4012442" cy="4546249"/>
          </a:xfrm>
        </p:spPr>
        <p:txBody>
          <a:bodyPr>
            <a:normAutofit/>
          </a:bodyPr>
          <a:lstStyle/>
          <a:p>
            <a:r>
              <a:rPr lang="en-GB" sz="1700" dirty="0"/>
              <a:t>Hydroponics is a technique of growing plants without soil and without the limitations of space and climate. </a:t>
            </a:r>
            <a:endParaRPr lang="en-GB" sz="1700" dirty="0" smtClean="0"/>
          </a:p>
          <a:p>
            <a:pPr marL="0" indent="0">
              <a:buNone/>
            </a:pPr>
            <a:endParaRPr lang="en-GB" sz="1700" dirty="0" smtClean="0"/>
          </a:p>
          <a:p>
            <a:r>
              <a:rPr lang="en-GB" sz="1700" dirty="0" smtClean="0"/>
              <a:t>In </a:t>
            </a:r>
            <a:r>
              <a:rPr lang="en-GB" sz="1700" dirty="0"/>
              <a:t>the traditional farming system, plants depend on soil to obtain all nutrients needed for their growth. </a:t>
            </a:r>
            <a:endParaRPr lang="en-GB" sz="1700" dirty="0" smtClean="0"/>
          </a:p>
          <a:p>
            <a:pPr marL="0" indent="0">
              <a:buNone/>
            </a:pPr>
            <a:endParaRPr lang="en-GB" sz="1700" dirty="0" smtClean="0"/>
          </a:p>
          <a:p>
            <a:r>
              <a:rPr lang="en-GB" sz="1700" dirty="0" smtClean="0"/>
              <a:t>In </a:t>
            </a:r>
            <a:r>
              <a:rPr lang="en-GB" sz="1700" dirty="0"/>
              <a:t>contrast, a hydroponic garden provides all of these nutrients without involving sunlight, soil, extra </a:t>
            </a:r>
            <a:r>
              <a:rPr lang="en-GB" sz="1700" dirty="0" smtClean="0"/>
              <a:t>labour</a:t>
            </a:r>
            <a:r>
              <a:rPr lang="en-GB" sz="1700" dirty="0"/>
              <a:t>, allowing farmers to benefit from efficiencies and to reap large produce yields.</a:t>
            </a:r>
            <a:endParaRPr lang="en-US" sz="1700" dirty="0" smtClean="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213" y="1934310"/>
            <a:ext cx="3854689" cy="3840822"/>
          </a:xfrm>
          <a:prstGeom prst="rect">
            <a:avLst/>
          </a:prstGeom>
        </p:spPr>
      </p:pic>
    </p:spTree>
    <p:extLst>
      <p:ext uri="{BB962C8B-B14F-4D97-AF65-F5344CB8AC3E}">
        <p14:creationId xmlns:p14="http://schemas.microsoft.com/office/powerpoint/2010/main" val="152362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43702"/>
            <a:ext cx="8596668" cy="2834138"/>
          </a:xfrm>
        </p:spPr>
        <p:txBody>
          <a:bodyPr>
            <a:normAutofit lnSpcReduction="10000"/>
          </a:bodyPr>
          <a:lstStyle/>
          <a:p>
            <a:r>
              <a:rPr lang="en-GB" dirty="0"/>
              <a:t>Plants require 17 essential elements to </a:t>
            </a:r>
            <a:r>
              <a:rPr lang="en-GB" dirty="0" smtClean="0"/>
              <a:t>grow and reproduce</a:t>
            </a:r>
            <a:endParaRPr lang="en-GB" dirty="0"/>
          </a:p>
          <a:p>
            <a:r>
              <a:rPr lang="en-GB" dirty="0"/>
              <a:t>The first three are Hydrogen, oxygen </a:t>
            </a:r>
            <a:r>
              <a:rPr lang="en-GB" dirty="0" smtClean="0"/>
              <a:t>and carbon</a:t>
            </a:r>
          </a:p>
          <a:p>
            <a:r>
              <a:rPr lang="en-GB" dirty="0"/>
              <a:t>Other 14 </a:t>
            </a:r>
            <a:r>
              <a:rPr lang="en-GB" dirty="0" smtClean="0"/>
              <a:t>are: </a:t>
            </a:r>
          </a:p>
          <a:p>
            <a:pPr marL="0" indent="0">
              <a:buNone/>
            </a:pPr>
            <a:endParaRPr lang="en-GB" dirty="0" smtClean="0"/>
          </a:p>
          <a:p>
            <a:pPr marL="0" indent="0">
              <a:buNone/>
            </a:pPr>
            <a:r>
              <a:rPr lang="en-GB" dirty="0"/>
              <a:t>	</a:t>
            </a:r>
            <a:r>
              <a:rPr lang="en-GB" dirty="0" smtClean="0">
                <a:solidFill>
                  <a:srgbClr val="FF0000"/>
                </a:solidFill>
              </a:rPr>
              <a:t>Macro-Elements</a:t>
            </a:r>
            <a:r>
              <a:rPr lang="en-GB" dirty="0">
                <a:solidFill>
                  <a:srgbClr val="FF0000"/>
                </a:solidFill>
              </a:rPr>
              <a:t>: </a:t>
            </a:r>
            <a:r>
              <a:rPr lang="en-GB" dirty="0"/>
              <a:t>Nitrogen, Phosphorous, Potassium, Calcium, Magnesium, </a:t>
            </a:r>
            <a:r>
              <a:rPr lang="en-GB" dirty="0" smtClean="0"/>
              <a:t>						</a:t>
            </a:r>
            <a:r>
              <a:rPr lang="en-GB" dirty="0" smtClean="0"/>
              <a:t>Sulphur</a:t>
            </a:r>
            <a:endParaRPr lang="en-GB" dirty="0" smtClean="0"/>
          </a:p>
          <a:p>
            <a:pPr marL="0" indent="0">
              <a:buNone/>
            </a:pPr>
            <a:r>
              <a:rPr lang="en-GB" dirty="0"/>
              <a:t>	</a:t>
            </a:r>
            <a:r>
              <a:rPr lang="en-GB" dirty="0">
                <a:solidFill>
                  <a:srgbClr val="FF0000"/>
                </a:solidFill>
              </a:rPr>
              <a:t>Microelements: </a:t>
            </a:r>
            <a:r>
              <a:rPr lang="en-GB" dirty="0"/>
              <a:t>I</a:t>
            </a:r>
            <a:r>
              <a:rPr lang="en-GB" dirty="0" smtClean="0"/>
              <a:t>ron</a:t>
            </a:r>
            <a:r>
              <a:rPr lang="en-GB" dirty="0"/>
              <a:t>, Manganese, Copper, </a:t>
            </a:r>
            <a:r>
              <a:rPr lang="en-GB" dirty="0" smtClean="0"/>
              <a:t>Zinc, Boron </a:t>
            </a:r>
            <a:r>
              <a:rPr lang="en-GB" dirty="0"/>
              <a:t>, </a:t>
            </a:r>
            <a:r>
              <a:rPr lang="en-GB" dirty="0" smtClean="0"/>
              <a:t>Chlorine, 								Molybdenum</a:t>
            </a:r>
            <a:r>
              <a:rPr lang="en-GB" dirty="0"/>
              <a:t>, Nickel</a:t>
            </a:r>
            <a:endParaRPr lang="en-IN" dirty="0"/>
          </a:p>
        </p:txBody>
      </p:sp>
      <p:sp>
        <p:nvSpPr>
          <p:cNvPr id="4" name="Content Placeholder 2"/>
          <p:cNvSpPr txBox="1">
            <a:spLocks/>
          </p:cNvSpPr>
          <p:nvPr/>
        </p:nvSpPr>
        <p:spPr>
          <a:xfrm>
            <a:off x="677333" y="714283"/>
            <a:ext cx="9886033" cy="22882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Photosynthesis process </a:t>
            </a:r>
            <a:r>
              <a:rPr lang="en-GB" dirty="0" smtClean="0"/>
              <a:t>:</a:t>
            </a:r>
            <a:endParaRPr lang="en-GB" dirty="0" smtClean="0"/>
          </a:p>
          <a:p>
            <a:pPr marL="457200" lvl="1" indent="0">
              <a:buFont typeface="Wingdings 3" charset="2"/>
              <a:buNone/>
            </a:pPr>
            <a:r>
              <a:rPr lang="en-GB" dirty="0" smtClean="0"/>
              <a:t>	</a:t>
            </a:r>
            <a:r>
              <a:rPr lang="en-GB" dirty="0" smtClean="0">
                <a:solidFill>
                  <a:srgbClr val="FF0000"/>
                </a:solidFill>
              </a:rPr>
              <a:t>Carbon Dioxide + Water -&gt; Glucose + Oxygen</a:t>
            </a:r>
          </a:p>
          <a:p>
            <a:pPr marL="457200" lvl="1" indent="0">
              <a:buFont typeface="Wingdings 3" charset="2"/>
              <a:buNone/>
            </a:pPr>
            <a:r>
              <a:rPr lang="en-GB" dirty="0" smtClean="0">
                <a:solidFill>
                  <a:srgbClr val="FF0000"/>
                </a:solidFill>
              </a:rPr>
              <a:t>	6CO2 + 6H2O -&gt; C6H12O6 + 6O2</a:t>
            </a:r>
          </a:p>
          <a:p>
            <a:pPr marL="457200" lvl="1" indent="0">
              <a:buFont typeface="Wingdings 3" charset="2"/>
              <a:buNone/>
            </a:pPr>
            <a:endParaRPr lang="en-GB" dirty="0" smtClean="0"/>
          </a:p>
          <a:p>
            <a:pPr marL="0" lvl="1" indent="0">
              <a:buNone/>
            </a:pPr>
            <a:r>
              <a:rPr lang="en-GB" sz="1800" dirty="0" smtClean="0"/>
              <a:t>	There </a:t>
            </a:r>
            <a:r>
              <a:rPr lang="en-GB" sz="1800" dirty="0"/>
              <a:t>is no mention of “</a:t>
            </a:r>
            <a:r>
              <a:rPr lang="en-GB" sz="1800" dirty="0">
                <a:solidFill>
                  <a:srgbClr val="FF0000"/>
                </a:solidFill>
              </a:rPr>
              <a:t>soil</a:t>
            </a:r>
            <a:r>
              <a:rPr lang="en-GB" sz="1800" dirty="0"/>
              <a:t>” anywhere in there and that’s all the proof you need that plants can grow without it.</a:t>
            </a:r>
            <a:endParaRPr lang="en-IN" sz="1800" dirty="0"/>
          </a:p>
        </p:txBody>
      </p:sp>
    </p:spTree>
    <p:extLst>
      <p:ext uri="{BB962C8B-B14F-4D97-AF65-F5344CB8AC3E}">
        <p14:creationId xmlns:p14="http://schemas.microsoft.com/office/powerpoint/2010/main" val="46162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46662"/>
            <a:ext cx="3621711" cy="483737"/>
          </a:xfrm>
        </p:spPr>
        <p:txBody>
          <a:bodyPr>
            <a:normAutofit fontScale="90000"/>
          </a:bodyPr>
          <a:lstStyle/>
          <a:p>
            <a:r>
              <a:rPr lang="en-GB" dirty="0" smtClean="0"/>
              <a:t>Nutrient Solutions</a:t>
            </a:r>
            <a:endParaRPr lang="en-IN" dirty="0"/>
          </a:p>
        </p:txBody>
      </p:sp>
      <p:sp>
        <p:nvSpPr>
          <p:cNvPr id="3" name="Content Placeholder 2"/>
          <p:cNvSpPr>
            <a:spLocks noGrp="1"/>
          </p:cNvSpPr>
          <p:nvPr>
            <p:ph idx="1"/>
          </p:nvPr>
        </p:nvSpPr>
        <p:spPr/>
        <p:txBody>
          <a:bodyPr/>
          <a:lstStyle/>
          <a:p>
            <a:r>
              <a:rPr lang="en-GB" dirty="0" smtClean="0"/>
              <a:t>In Hydroponics, Nutrient control is easy</a:t>
            </a:r>
          </a:p>
          <a:p>
            <a:r>
              <a:rPr lang="en-GB" dirty="0" smtClean="0"/>
              <a:t>It consists of a nitrogen rich grow formula</a:t>
            </a:r>
          </a:p>
          <a:p>
            <a:r>
              <a:rPr lang="en-GB" dirty="0" smtClean="0"/>
              <a:t>A phosphorous and potassium rich bloom formula</a:t>
            </a:r>
          </a:p>
          <a:p>
            <a:pPr marL="0" indent="0">
              <a:buNone/>
            </a:pPr>
            <a:endParaRPr lang="en-GB" dirty="0"/>
          </a:p>
          <a:p>
            <a:pPr marL="0" indent="0">
              <a:buNone/>
            </a:pPr>
            <a:r>
              <a:rPr lang="en-GB" dirty="0" smtClean="0"/>
              <a:t>	</a:t>
            </a:r>
            <a:r>
              <a:rPr lang="en-GB" dirty="0" smtClean="0">
                <a:solidFill>
                  <a:srgbClr val="FF0000"/>
                </a:solidFill>
              </a:rPr>
              <a:t>And the results ?</a:t>
            </a:r>
          </a:p>
          <a:p>
            <a:pPr marL="0" indent="0">
              <a:buNone/>
            </a:pPr>
            <a:r>
              <a:rPr lang="en-GB" dirty="0" smtClean="0"/>
              <a:t>		Bumper crops of delicious fruits and vegetables every time.</a:t>
            </a:r>
            <a:endParaRPr lang="en-IN" dirty="0"/>
          </a:p>
        </p:txBody>
      </p:sp>
    </p:spTree>
    <p:extLst>
      <p:ext uri="{BB962C8B-B14F-4D97-AF65-F5344CB8AC3E}">
        <p14:creationId xmlns:p14="http://schemas.microsoft.com/office/powerpoint/2010/main" val="87780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it-IT" dirty="0"/>
          </a:p>
        </p:txBody>
      </p:sp>
      <p:sp>
        <p:nvSpPr>
          <p:cNvPr id="3" name="Content Placeholder 2"/>
          <p:cNvSpPr>
            <a:spLocks noGrp="1"/>
          </p:cNvSpPr>
          <p:nvPr>
            <p:ph idx="1"/>
          </p:nvPr>
        </p:nvSpPr>
        <p:spPr>
          <a:xfrm>
            <a:off x="964294" y="1930400"/>
            <a:ext cx="10018713" cy="1985212"/>
          </a:xfrm>
        </p:spPr>
        <p:txBody>
          <a:bodyPr/>
          <a:lstStyle/>
          <a:p>
            <a:r>
              <a:rPr lang="en-US" dirty="0" smtClean="0"/>
              <a:t>Have a Mobile &amp; Dynamic setup</a:t>
            </a:r>
          </a:p>
          <a:p>
            <a:r>
              <a:rPr lang="en-US" dirty="0"/>
              <a:t>To design efficient systems in terms of water usage, and a higher crop yield</a:t>
            </a:r>
            <a:r>
              <a:rPr lang="en-US" dirty="0" smtClean="0"/>
              <a:t>.</a:t>
            </a:r>
          </a:p>
          <a:p>
            <a:r>
              <a:rPr lang="en-US" dirty="0" smtClean="0"/>
              <a:t>Reduce inefficient and Destructive farming</a:t>
            </a:r>
          </a:p>
          <a:p>
            <a:r>
              <a:rPr lang="en-US" dirty="0"/>
              <a:t>To increase awareness relating to the benefits of </a:t>
            </a:r>
            <a:r>
              <a:rPr lang="en-US" dirty="0" smtClean="0"/>
              <a:t>Hydroponics.</a:t>
            </a:r>
            <a:endParaRPr lang="en-IN" dirty="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9029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a:t>
            </a:r>
            <a:endParaRPr lang="en-IN" dirty="0"/>
          </a:p>
        </p:txBody>
      </p:sp>
      <p:sp>
        <p:nvSpPr>
          <p:cNvPr id="3" name="Content Placeholder 2"/>
          <p:cNvSpPr>
            <a:spLocks noGrp="1"/>
          </p:cNvSpPr>
          <p:nvPr>
            <p:ph idx="1"/>
          </p:nvPr>
        </p:nvSpPr>
        <p:spPr>
          <a:xfrm>
            <a:off x="964294" y="1930400"/>
            <a:ext cx="8596668" cy="3880773"/>
          </a:xfrm>
        </p:spPr>
        <p:txBody>
          <a:bodyPr/>
          <a:lstStyle/>
          <a:p>
            <a:r>
              <a:rPr lang="en-GB" b="1" dirty="0"/>
              <a:t>Every plant grown using open agriculture farming, ties up a certain amount of land for a long duration (usually through the growing season</a:t>
            </a:r>
            <a:r>
              <a:rPr lang="en-GB" b="1" dirty="0" smtClean="0"/>
              <a:t>).</a:t>
            </a:r>
          </a:p>
          <a:p>
            <a:r>
              <a:rPr lang="en-GB" b="1" dirty="0" smtClean="0"/>
              <a:t>Agriculture </a:t>
            </a:r>
            <a:r>
              <a:rPr lang="en-GB" b="1" dirty="0"/>
              <a:t>uses lots of </a:t>
            </a:r>
            <a:r>
              <a:rPr lang="en-GB" b="1" dirty="0" smtClean="0"/>
              <a:t>water.</a:t>
            </a:r>
          </a:p>
          <a:p>
            <a:r>
              <a:rPr lang="en-GB" b="1" dirty="0" smtClean="0"/>
              <a:t>Agriculture farming takes lot of time to produce outputs.</a:t>
            </a:r>
            <a:endParaRPr lang="en-GB" b="1" dirty="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55141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878195917"/>
              </p:ext>
            </p:extLst>
          </p:nvPr>
        </p:nvGraphicFramePr>
        <p:xfrm>
          <a:off x="771187" y="1692322"/>
          <a:ext cx="10731836" cy="4527550"/>
        </p:xfrm>
        <a:graphic>
          <a:graphicData uri="http://schemas.openxmlformats.org/drawingml/2006/table">
            <a:tbl>
              <a:tblPr firstRow="1" bandRow="1">
                <a:tableStyleId>{5C22544A-7EE6-4342-B048-85BDC9FD1C3A}</a:tableStyleId>
              </a:tblPr>
              <a:tblGrid>
                <a:gridCol w="564255">
                  <a:extLst>
                    <a:ext uri="{9D8B030D-6E8A-4147-A177-3AD203B41FA5}">
                      <a16:colId xmlns="" xmlns:a16="http://schemas.microsoft.com/office/drawing/2014/main" val="424501761"/>
                    </a:ext>
                  </a:extLst>
                </a:gridCol>
                <a:gridCol w="2470245">
                  <a:extLst>
                    <a:ext uri="{9D8B030D-6E8A-4147-A177-3AD203B41FA5}">
                      <a16:colId xmlns="" xmlns:a16="http://schemas.microsoft.com/office/drawing/2014/main" val="1540436702"/>
                    </a:ext>
                  </a:extLst>
                </a:gridCol>
                <a:gridCol w="2169994">
                  <a:extLst>
                    <a:ext uri="{9D8B030D-6E8A-4147-A177-3AD203B41FA5}">
                      <a16:colId xmlns="" xmlns:a16="http://schemas.microsoft.com/office/drawing/2014/main" val="4113581126"/>
                    </a:ext>
                  </a:extLst>
                </a:gridCol>
                <a:gridCol w="698074">
                  <a:extLst>
                    <a:ext uri="{9D8B030D-6E8A-4147-A177-3AD203B41FA5}">
                      <a16:colId xmlns="" xmlns:a16="http://schemas.microsoft.com/office/drawing/2014/main" val="3626955391"/>
                    </a:ext>
                  </a:extLst>
                </a:gridCol>
                <a:gridCol w="4829268">
                  <a:extLst>
                    <a:ext uri="{9D8B030D-6E8A-4147-A177-3AD203B41FA5}">
                      <a16:colId xmlns="" xmlns:a16="http://schemas.microsoft.com/office/drawing/2014/main"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a:t>
                      </a:r>
                      <a:r>
                        <a:rPr lang="en-GB" baseline="0" dirty="0" smtClean="0">
                          <a:latin typeface="+mn-lt"/>
                          <a:cs typeface="Times New Roman" panose="02020603050405020304" pitchFamily="18" charset="0"/>
                        </a:rPr>
                        <a:t>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 xmlns:a16="http://schemas.microsoft.com/office/drawing/2014/main" val="3037932650"/>
                  </a:ext>
                </a:extLst>
              </a:tr>
              <a:tr h="3807258">
                <a:tc>
                  <a:txBody>
                    <a:bodyPr/>
                    <a:lstStyle/>
                    <a:p>
                      <a:r>
                        <a:rPr lang="en-GB" dirty="0" smtClean="0">
                          <a:latin typeface="+mn-lt"/>
                          <a:cs typeface="Times New Roman" panose="02020603050405020304" pitchFamily="18" charset="0"/>
                        </a:rPr>
                        <a:t>1</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err="1" smtClean="0">
                          <a:solidFill>
                            <a:schemeClr val="dk1"/>
                          </a:solidFill>
                          <a:effectLst/>
                          <a:latin typeface="+mn-lt"/>
                          <a:ea typeface="+mn-ea"/>
                          <a:cs typeface="Times New Roman" panose="02020603050405020304" pitchFamily="18" charset="0"/>
                        </a:rPr>
                        <a:t>iPONICS</a:t>
                      </a:r>
                      <a:r>
                        <a:rPr lang="en-GB" sz="1800" kern="1200" dirty="0" smtClean="0">
                          <a:solidFill>
                            <a:schemeClr val="dk1"/>
                          </a:solidFill>
                          <a:effectLst/>
                          <a:latin typeface="+mn-lt"/>
                          <a:ea typeface="+mn-ea"/>
                          <a:cs typeface="Times New Roman" panose="02020603050405020304" pitchFamily="18" charset="0"/>
                        </a:rPr>
                        <a:t>: </a:t>
                      </a:r>
                      <a:r>
                        <a:rPr lang="en-GB" sz="1800" kern="1200" dirty="0" err="1" smtClean="0">
                          <a:solidFill>
                            <a:schemeClr val="dk1"/>
                          </a:solidFill>
                          <a:effectLst/>
                          <a:latin typeface="+mn-lt"/>
                          <a:ea typeface="+mn-ea"/>
                          <a:cs typeface="Times New Roman" panose="02020603050405020304" pitchFamily="18" charset="0"/>
                        </a:rPr>
                        <a:t>IoT</a:t>
                      </a:r>
                      <a:r>
                        <a:rPr lang="en-GB" sz="1800" kern="1200" dirty="0" smtClean="0">
                          <a:solidFill>
                            <a:schemeClr val="dk1"/>
                          </a:solidFill>
                          <a:effectLst/>
                          <a:latin typeface="+mn-lt"/>
                          <a:ea typeface="+mn-ea"/>
                          <a:cs typeface="Times New Roman" panose="02020603050405020304" pitchFamily="18" charset="0"/>
                        </a:rPr>
                        <a:t> Monitoring and Control for Hydroponics</a:t>
                      </a:r>
                      <a:r>
                        <a:rPr lang="en-GB" sz="1800" kern="1200" baseline="0" dirty="0" smtClean="0">
                          <a:solidFill>
                            <a:schemeClr val="dk1"/>
                          </a:solidFill>
                          <a:effectLst/>
                          <a:latin typeface="+mn-lt"/>
                          <a:ea typeface="+mn-ea"/>
                          <a:cs typeface="Times New Roman" panose="02020603050405020304" pitchFamily="18" charset="0"/>
                        </a:rPr>
                        <a:t> </a:t>
                      </a:r>
                      <a:endParaRPr lang="en-GB" sz="1800" kern="1200" dirty="0" smtClean="0">
                        <a:solidFill>
                          <a:schemeClr val="dk1"/>
                        </a:solidFill>
                        <a:effectLst/>
                        <a:latin typeface="+mn-lt"/>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Times New Roman" panose="02020603050405020304" pitchFamily="18" charset="0"/>
                        </a:rPr>
                        <a:t>IEEE Conference</a:t>
                      </a:r>
                      <a:endParaRPr lang="en-IN" dirty="0" smtClean="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K. </a:t>
                      </a:r>
                      <a:r>
                        <a:rPr lang="en-IN" sz="1800" kern="1200" dirty="0" err="1" smtClean="0">
                          <a:solidFill>
                            <a:schemeClr val="dk1"/>
                          </a:solidFill>
                          <a:effectLst/>
                          <a:latin typeface="+mn-lt"/>
                          <a:ea typeface="+mn-ea"/>
                          <a:cs typeface="Times New Roman" panose="02020603050405020304" pitchFamily="18" charset="0"/>
                        </a:rPr>
                        <a:t>Tatas</a:t>
                      </a:r>
                      <a:r>
                        <a:rPr lang="en-IN" sz="1800" kern="1200" dirty="0" smtClean="0">
                          <a:solidFill>
                            <a:schemeClr val="dk1"/>
                          </a:solidFill>
                          <a:effectLst/>
                          <a:latin typeface="+mn-lt"/>
                          <a:ea typeface="+mn-ea"/>
                          <a:cs typeface="Times New Roman" panose="02020603050405020304" pitchFamily="18" charset="0"/>
                        </a:rPr>
                        <a:t>, A. Al-</a:t>
                      </a:r>
                      <a:r>
                        <a:rPr lang="en-IN" sz="1800" kern="1200" dirty="0" err="1" smtClean="0">
                          <a:solidFill>
                            <a:schemeClr val="dk1"/>
                          </a:solidFill>
                          <a:effectLst/>
                          <a:latin typeface="+mn-lt"/>
                          <a:ea typeface="+mn-ea"/>
                          <a:cs typeface="Times New Roman" panose="02020603050405020304" pitchFamily="18" charset="0"/>
                        </a:rPr>
                        <a:t>Zoubi</a:t>
                      </a:r>
                      <a:endParaRPr lang="en-IN" sz="1800" kern="1200" dirty="0" smtClean="0">
                        <a:solidFill>
                          <a:schemeClr val="dk1"/>
                        </a:solidFill>
                        <a:effectLst/>
                        <a:latin typeface="+mn-lt"/>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Antoniou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D. </a:t>
                      </a:r>
                      <a:r>
                        <a:rPr lang="en-IN" sz="1800" kern="1200" dirty="0" err="1" smtClean="0">
                          <a:solidFill>
                            <a:schemeClr val="dk1"/>
                          </a:solidFill>
                          <a:effectLst/>
                          <a:latin typeface="+mn-lt"/>
                          <a:ea typeface="+mn-ea"/>
                          <a:cs typeface="Times New Roman" panose="02020603050405020304" pitchFamily="18" charset="0"/>
                        </a:rPr>
                        <a:t>Zolotareva</a:t>
                      </a:r>
                      <a:endParaRPr lang="en-IN" sz="1800" kern="1200" dirty="0">
                        <a:solidFill>
                          <a:schemeClr val="dk1"/>
                        </a:solidFill>
                        <a:effectLst/>
                        <a:latin typeface="+mn-lt"/>
                        <a:ea typeface="+mn-ea"/>
                        <a:cs typeface="Times New Roman" panose="02020603050405020304" pitchFamily="18" charset="0"/>
                      </a:endParaRPr>
                    </a:p>
                  </a:txBody>
                  <a:tcPr/>
                </a:tc>
                <a:tc>
                  <a:txBody>
                    <a:bodyPr/>
                    <a:lstStyle/>
                    <a:p>
                      <a:pPr algn="ctr"/>
                      <a:r>
                        <a:rPr lang="en-GB" dirty="0" smtClean="0">
                          <a:latin typeface="+mn-lt"/>
                          <a:cs typeface="Times New Roman" panose="02020603050405020304" pitchFamily="18" charset="0"/>
                        </a:rPr>
                        <a:t>2021</a:t>
                      </a:r>
                      <a:endParaRPr lang="en-IN" dirty="0">
                        <a:latin typeface="+mn-lt"/>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Times New Roman" panose="02020603050405020304" pitchFamily="18" charset="0"/>
                        </a:rPr>
                        <a:t>The system is composed of a specialized Wireless Sensor Network for monitoring the essential parameters for Hydroponics and control for the pump. It provides the user with a user friendly web-based tool to monitor his crops as well as being appraised by appropriate alarms and warnings. This greatly facilitates the observation of multiple hydroponics greenhouses with minimal effort and need for intervention.</a:t>
                      </a:r>
                      <a:endParaRPr lang="en-IN" sz="1800" kern="1200" dirty="0">
                        <a:solidFill>
                          <a:schemeClr val="dk1"/>
                        </a:solidFill>
                        <a:effectLst/>
                        <a:latin typeface="+mn-lt"/>
                        <a:ea typeface="+mn-ea"/>
                        <a:cs typeface="Times New Roman" panose="02020603050405020304" pitchFamily="18" charset="0"/>
                      </a:endParaRPr>
                    </a:p>
                  </a:txBody>
                  <a:tcPr/>
                </a:tc>
                <a:extLst>
                  <a:ext uri="{0D108BD9-81ED-4DB2-BD59-A6C34878D82A}">
                    <a16:rowId xmlns="" xmlns:a16="http://schemas.microsoft.com/office/drawing/2014/main" val="2880091556"/>
                  </a:ext>
                </a:extLst>
              </a:tr>
            </a:tbl>
          </a:graphicData>
        </a:graphic>
      </p:graphicFrame>
    </p:spTree>
    <p:extLst>
      <p:ext uri="{BB962C8B-B14F-4D97-AF65-F5344CB8AC3E}">
        <p14:creationId xmlns:p14="http://schemas.microsoft.com/office/powerpoint/2010/main" val="3341089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891517101"/>
              </p:ext>
            </p:extLst>
          </p:nvPr>
        </p:nvGraphicFramePr>
        <p:xfrm>
          <a:off x="771187" y="1692322"/>
          <a:ext cx="10731836" cy="4926532"/>
        </p:xfrm>
        <a:graphic>
          <a:graphicData uri="http://schemas.openxmlformats.org/drawingml/2006/table">
            <a:tbl>
              <a:tblPr firstRow="1" bandRow="1">
                <a:tableStyleId>{5C22544A-7EE6-4342-B048-85BDC9FD1C3A}</a:tableStyleId>
              </a:tblPr>
              <a:tblGrid>
                <a:gridCol w="564255">
                  <a:extLst>
                    <a:ext uri="{9D8B030D-6E8A-4147-A177-3AD203B41FA5}">
                      <a16:colId xmlns="" xmlns:a16="http://schemas.microsoft.com/office/drawing/2014/main" val="424501761"/>
                    </a:ext>
                  </a:extLst>
                </a:gridCol>
                <a:gridCol w="2470245">
                  <a:extLst>
                    <a:ext uri="{9D8B030D-6E8A-4147-A177-3AD203B41FA5}">
                      <a16:colId xmlns="" xmlns:a16="http://schemas.microsoft.com/office/drawing/2014/main" val="1540436702"/>
                    </a:ext>
                  </a:extLst>
                </a:gridCol>
                <a:gridCol w="2169994">
                  <a:extLst>
                    <a:ext uri="{9D8B030D-6E8A-4147-A177-3AD203B41FA5}">
                      <a16:colId xmlns="" xmlns:a16="http://schemas.microsoft.com/office/drawing/2014/main" val="4113581126"/>
                    </a:ext>
                  </a:extLst>
                </a:gridCol>
                <a:gridCol w="698074">
                  <a:extLst>
                    <a:ext uri="{9D8B030D-6E8A-4147-A177-3AD203B41FA5}">
                      <a16:colId xmlns="" xmlns:a16="http://schemas.microsoft.com/office/drawing/2014/main" val="3626955391"/>
                    </a:ext>
                  </a:extLst>
                </a:gridCol>
                <a:gridCol w="4829268">
                  <a:extLst>
                    <a:ext uri="{9D8B030D-6E8A-4147-A177-3AD203B41FA5}">
                      <a16:colId xmlns="" xmlns:a16="http://schemas.microsoft.com/office/drawing/2014/main" val="11014499"/>
                    </a:ext>
                  </a:extLst>
                </a:gridCol>
              </a:tblGrid>
              <a:tr h="720292">
                <a:tc>
                  <a:txBody>
                    <a:bodyPr/>
                    <a:lstStyle/>
                    <a:p>
                      <a:r>
                        <a:rPr lang="en-GB" dirty="0" smtClean="0">
                          <a:latin typeface="+mj-lt"/>
                          <a:cs typeface="Times New Roman" panose="02020603050405020304" pitchFamily="18" charset="0"/>
                        </a:rPr>
                        <a:t>Sr.</a:t>
                      </a:r>
                      <a:r>
                        <a:rPr lang="en-GB" baseline="0" dirty="0" smtClean="0">
                          <a:latin typeface="+mj-lt"/>
                          <a:cs typeface="Times New Roman" panose="02020603050405020304" pitchFamily="18" charset="0"/>
                        </a:rPr>
                        <a:t> </a:t>
                      </a:r>
                      <a:r>
                        <a:rPr lang="en-GB" baseline="0" dirty="0" smtClean="0">
                          <a:latin typeface="+mj-lt"/>
                          <a:cs typeface="Times New Roman" panose="02020603050405020304" pitchFamily="18" charset="0"/>
                        </a:rPr>
                        <a:t>No</a:t>
                      </a:r>
                      <a:endParaRPr lang="en-IN" dirty="0">
                        <a:latin typeface="+mj-lt"/>
                        <a:cs typeface="Times New Roman" panose="02020603050405020304" pitchFamily="18" charset="0"/>
                      </a:endParaRPr>
                    </a:p>
                  </a:txBody>
                  <a:tcPr/>
                </a:tc>
                <a:tc>
                  <a:txBody>
                    <a:bodyPr/>
                    <a:lstStyle/>
                    <a:p>
                      <a:r>
                        <a:rPr lang="en-GB" dirty="0" smtClean="0">
                          <a:latin typeface="+mj-lt"/>
                          <a:cs typeface="Times New Roman" panose="02020603050405020304" pitchFamily="18" charset="0"/>
                        </a:rPr>
                        <a:t>Topic</a:t>
                      </a:r>
                      <a:endParaRPr lang="en-IN" dirty="0">
                        <a:latin typeface="+mj-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j-lt"/>
                          <a:ea typeface="+mn-ea"/>
                          <a:cs typeface="Times New Roman" panose="02020603050405020304" pitchFamily="18" charset="0"/>
                        </a:rPr>
                        <a:t>Author</a:t>
                      </a:r>
                      <a:endParaRPr lang="en-IN" sz="1800" b="1" kern="1200" dirty="0">
                        <a:solidFill>
                          <a:schemeClr val="lt1"/>
                        </a:solidFill>
                        <a:latin typeface="+mj-lt"/>
                        <a:ea typeface="+mn-ea"/>
                        <a:cs typeface="Times New Roman" panose="02020603050405020304" pitchFamily="18" charset="0"/>
                      </a:endParaRPr>
                    </a:p>
                  </a:txBody>
                  <a:tcPr/>
                </a:tc>
                <a:tc>
                  <a:txBody>
                    <a:bodyPr/>
                    <a:lstStyle/>
                    <a:p>
                      <a:r>
                        <a:rPr lang="en-GB" dirty="0" smtClean="0">
                          <a:latin typeface="+mj-lt"/>
                          <a:cs typeface="Times New Roman" panose="02020603050405020304" pitchFamily="18" charset="0"/>
                        </a:rPr>
                        <a:t>Year</a:t>
                      </a:r>
                      <a:endParaRPr lang="en-IN" dirty="0">
                        <a:latin typeface="+mj-lt"/>
                        <a:cs typeface="Times New Roman" panose="02020603050405020304" pitchFamily="18" charset="0"/>
                      </a:endParaRPr>
                    </a:p>
                  </a:txBody>
                  <a:tcPr/>
                </a:tc>
                <a:tc>
                  <a:txBody>
                    <a:bodyPr/>
                    <a:lstStyle/>
                    <a:p>
                      <a:r>
                        <a:rPr lang="en-IN" dirty="0" smtClean="0">
                          <a:latin typeface="+mj-lt"/>
                          <a:cs typeface="Times New Roman" panose="02020603050405020304" pitchFamily="18" charset="0"/>
                        </a:rPr>
                        <a:t>Major Findings</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3037932650"/>
                  </a:ext>
                </a:extLst>
              </a:tr>
              <a:tr h="3807258">
                <a:tc>
                  <a:txBody>
                    <a:bodyPr/>
                    <a:lstStyle/>
                    <a:p>
                      <a:r>
                        <a:rPr lang="en-GB" dirty="0" smtClean="0">
                          <a:latin typeface="+mj-lt"/>
                          <a:cs typeface="Times New Roman" panose="02020603050405020304" pitchFamily="18" charset="0"/>
                        </a:rPr>
                        <a:t>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j-lt"/>
                          <a:ea typeface="+mn-ea"/>
                          <a:cs typeface="Times New Roman" panose="02020603050405020304" pitchFamily="18" charset="0"/>
                        </a:rPr>
                        <a:t>Hydroponics System for Soilless Farming Integrated with Android Application by Internet of Things and MQTT Broker – IEEE Conference</a:t>
                      </a:r>
                      <a:endParaRPr lang="en-IN" sz="1800" kern="1200" dirty="0" smtClean="0">
                        <a:solidFill>
                          <a:schemeClr val="dk1"/>
                        </a:solidFill>
                        <a:latin typeface="+mj-lt"/>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Navneet</a:t>
                      </a:r>
                      <a:r>
                        <a:rPr lang="en-IN" sz="1800" kern="1200" dirty="0" smtClean="0">
                          <a:solidFill>
                            <a:schemeClr val="dk1"/>
                          </a:solidFill>
                          <a:latin typeface="+mj-lt"/>
                          <a:ea typeface="+mn-ea"/>
                          <a:cs typeface="Times New Roman" panose="02020603050405020304" pitchFamily="18" charset="0"/>
                        </a:rPr>
                        <a:t> K. Bharti</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Mohit</a:t>
                      </a:r>
                      <a:r>
                        <a:rPr lang="en-IN" sz="1800" kern="1200" dirty="0" smtClean="0">
                          <a:solidFill>
                            <a:schemeClr val="dk1"/>
                          </a:solidFill>
                          <a:latin typeface="+mj-lt"/>
                          <a:ea typeface="+mn-ea"/>
                          <a:cs typeface="Times New Roman" panose="02020603050405020304" pitchFamily="18" charset="0"/>
                        </a:rPr>
                        <a:t> D. </a:t>
                      </a:r>
                      <a:r>
                        <a:rPr lang="en-IN" sz="1800" kern="1200" dirty="0" err="1" smtClean="0">
                          <a:solidFill>
                            <a:schemeClr val="dk1"/>
                          </a:solidFill>
                          <a:latin typeface="+mj-lt"/>
                          <a:ea typeface="+mn-ea"/>
                          <a:cs typeface="Times New Roman" panose="02020603050405020304" pitchFamily="18" charset="0"/>
                        </a:rPr>
                        <a:t>Dongargaonkar</a:t>
                      </a:r>
                      <a:r>
                        <a:rPr lang="en-IN" sz="1800" kern="1200" dirty="0" smtClean="0">
                          <a:solidFill>
                            <a:schemeClr val="dk1"/>
                          </a:solidFill>
                          <a:latin typeface="+mj-lt"/>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Isha</a:t>
                      </a:r>
                      <a:r>
                        <a:rPr lang="en-IN" sz="1800" kern="1200" dirty="0" smtClean="0">
                          <a:solidFill>
                            <a:schemeClr val="dk1"/>
                          </a:solidFill>
                          <a:latin typeface="+mj-lt"/>
                          <a:ea typeface="+mn-ea"/>
                          <a:cs typeface="Times New Roman" panose="02020603050405020304" pitchFamily="18" charset="0"/>
                        </a:rPr>
                        <a:t> B. </a:t>
                      </a:r>
                      <a:r>
                        <a:rPr lang="en-IN" sz="1800" kern="1200" dirty="0" err="1" smtClean="0">
                          <a:solidFill>
                            <a:schemeClr val="dk1"/>
                          </a:solidFill>
                          <a:latin typeface="+mj-lt"/>
                          <a:ea typeface="+mn-ea"/>
                          <a:cs typeface="Times New Roman" panose="02020603050405020304" pitchFamily="18" charset="0"/>
                        </a:rPr>
                        <a:t>Kudkar</a:t>
                      </a:r>
                      <a:endParaRPr lang="en-IN" sz="1800" kern="1200" dirty="0" smtClean="0">
                        <a:solidFill>
                          <a:schemeClr val="dk1"/>
                        </a:solidFill>
                        <a:latin typeface="+mj-lt"/>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Siuli</a:t>
                      </a:r>
                      <a:r>
                        <a:rPr lang="en-IN" sz="1800" kern="1200" dirty="0" smtClean="0">
                          <a:solidFill>
                            <a:schemeClr val="dk1"/>
                          </a:solidFill>
                          <a:latin typeface="+mj-lt"/>
                          <a:ea typeface="+mn-ea"/>
                          <a:cs typeface="Times New Roman" panose="02020603050405020304" pitchFamily="18" charset="0"/>
                        </a:rPr>
                        <a:t> Das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j-lt"/>
                          <a:ea typeface="+mn-ea"/>
                          <a:cs typeface="Times New Roman" panose="02020603050405020304" pitchFamily="18" charset="0"/>
                        </a:rPr>
                        <a:t>Malay Kenia </a:t>
                      </a:r>
                      <a:endParaRPr lang="en-IN" sz="1800" kern="1200" dirty="0">
                        <a:solidFill>
                          <a:schemeClr val="dk1"/>
                        </a:solidFill>
                        <a:latin typeface="+mj-lt"/>
                        <a:ea typeface="+mn-ea"/>
                        <a:cs typeface="Times New Roman" panose="02020603050405020304" pitchFamily="18" charset="0"/>
                      </a:endParaRPr>
                    </a:p>
                  </a:txBody>
                  <a:tcPr/>
                </a:tc>
                <a:tc>
                  <a:txBody>
                    <a:bodyPr/>
                    <a:lstStyle/>
                    <a:p>
                      <a:pPr marL="0" algn="ctr" defTabSz="457200" rtl="0" eaLnBrk="1" latinLnBrk="0" hangingPunct="1"/>
                      <a:r>
                        <a:rPr lang="en-GB" sz="1800" kern="1200" dirty="0" smtClean="0">
                          <a:solidFill>
                            <a:schemeClr val="dk1"/>
                          </a:solidFill>
                          <a:latin typeface="+mj-lt"/>
                          <a:ea typeface="+mn-ea"/>
                          <a:cs typeface="Times New Roman" panose="02020603050405020304" pitchFamily="18" charset="0"/>
                        </a:rPr>
                        <a:t>2019</a:t>
                      </a:r>
                      <a:endParaRPr lang="en-IN" sz="1800" kern="1200" dirty="0">
                        <a:solidFill>
                          <a:schemeClr val="dk1"/>
                        </a:solidFill>
                        <a:latin typeface="+mj-lt"/>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j-lt"/>
                          <a:ea typeface="+mn-ea"/>
                          <a:cs typeface="Times New Roman" panose="02020603050405020304" pitchFamily="18" charset="0"/>
                        </a:rPr>
                        <a:t>In this work monitoring several parameters is involved, which is achieved with basic sensors and one single micro-controller. Monitoring these parameters not only helps to keep a watch on the system but also data is used for further evaluation of the quality of the harvest for future scientific data analysis. Internet of Things is used to accumulate the data and store it on servers. An Android application can fetch this data, creating a more personalized setup and data. Many people are not aware of this kind of farming; Android application is a better platform to spread the knowledge than any other media</a:t>
                      </a:r>
                      <a:endParaRPr lang="en-IN" sz="1800" kern="1200" dirty="0">
                        <a:solidFill>
                          <a:schemeClr val="dk1"/>
                        </a:solidFill>
                        <a:latin typeface="+mj-lt"/>
                        <a:ea typeface="+mn-ea"/>
                        <a:cs typeface="Times New Roman" panose="02020603050405020304" pitchFamily="18" charset="0"/>
                      </a:endParaRPr>
                    </a:p>
                  </a:txBody>
                  <a:tcPr/>
                </a:tc>
                <a:extLst>
                  <a:ext uri="{0D108BD9-81ED-4DB2-BD59-A6C34878D82A}">
                    <a16:rowId xmlns="" xmlns:a16="http://schemas.microsoft.com/office/drawing/2014/main" val="2880091556"/>
                  </a:ext>
                </a:extLst>
              </a:tr>
            </a:tbl>
          </a:graphicData>
        </a:graphic>
      </p:graphicFrame>
    </p:spTree>
    <p:extLst>
      <p:ext uri="{BB962C8B-B14F-4D97-AF65-F5344CB8AC3E}">
        <p14:creationId xmlns:p14="http://schemas.microsoft.com/office/powerpoint/2010/main" val="1299658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543</TotalTime>
  <Words>1118</Words>
  <Application>Microsoft Office PowerPoint</Application>
  <PresentationFormat>Widescreen</PresentationFormat>
  <Paragraphs>193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DejaVu Sans</vt:lpstr>
      <vt:lpstr>Rockwell</vt:lpstr>
      <vt:lpstr>Times New Roman</vt:lpstr>
      <vt:lpstr>Trebuchet MS</vt:lpstr>
      <vt:lpstr>Wingdings 3</vt:lpstr>
      <vt:lpstr>Facet</vt:lpstr>
      <vt:lpstr>PowerPoint Presentation</vt:lpstr>
      <vt:lpstr>PowerPoint Presentation</vt:lpstr>
      <vt:lpstr>Introduction</vt:lpstr>
      <vt:lpstr>PowerPoint Presentation</vt:lpstr>
      <vt:lpstr>Nutrient Solutions</vt:lpstr>
      <vt:lpstr>Motivation</vt:lpstr>
      <vt:lpstr>Problem Definition</vt:lpstr>
      <vt:lpstr>Literature Survey</vt:lpstr>
      <vt:lpstr>Literature Survey</vt:lpstr>
      <vt:lpstr>Literature Survey</vt:lpstr>
      <vt:lpstr>Literature Survey</vt:lpstr>
      <vt:lpstr>Software Requirements Specification</vt:lpstr>
      <vt:lpstr>Hardware Requirements Specification</vt:lpstr>
      <vt:lpstr>Project Scope</vt:lpstr>
      <vt:lpstr>Project Timeline Chart</vt:lpstr>
      <vt:lpstr>Assumptions and Dependencies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173</cp:revision>
  <dcterms:created xsi:type="dcterms:W3CDTF">2021-05-30T18:07:34Z</dcterms:created>
  <dcterms:modified xsi:type="dcterms:W3CDTF">2021-10-09T08:57:54Z</dcterms:modified>
</cp:coreProperties>
</file>