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sldIdLst>
    <p:sldId id="282" r:id="rId2"/>
    <p:sldId id="258" r:id="rId3"/>
    <p:sldId id="262" r:id="rId4"/>
    <p:sldId id="289" r:id="rId5"/>
    <p:sldId id="288" r:id="rId6"/>
    <p:sldId id="264" r:id="rId7"/>
    <p:sldId id="280" r:id="rId8"/>
    <p:sldId id="266" r:id="rId9"/>
    <p:sldId id="283" r:id="rId10"/>
    <p:sldId id="285" r:id="rId11"/>
    <p:sldId id="284" r:id="rId12"/>
    <p:sldId id="268" r:id="rId13"/>
    <p:sldId id="277" r:id="rId14"/>
    <p:sldId id="275" r:id="rId15"/>
    <p:sldId id="287" r:id="rId16"/>
    <p:sldId id="278" r:id="rId17"/>
    <p:sldId id="290" r:id="rId18"/>
    <p:sldId id="298" r:id="rId19"/>
    <p:sldId id="291" r:id="rId20"/>
    <p:sldId id="292" r:id="rId21"/>
    <p:sldId id="293" r:id="rId22"/>
    <p:sldId id="294" r:id="rId23"/>
    <p:sldId id="295" r:id="rId24"/>
    <p:sldId id="296" r:id="rId25"/>
    <p:sldId id="297" r:id="rId26"/>
    <p:sldId id="260"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DCC5B-E92C-4CE1-A3B1-29206C92116B}"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C5248B49-5974-4007-85B3-BD9B7CFFC2F1}">
      <dgm:prSet phldrT="[Text]" custT="1"/>
      <dgm:spPr/>
      <dgm:t>
        <a:bodyPr/>
        <a:lstStyle/>
        <a:p>
          <a:pPr algn="ctr"/>
          <a:r>
            <a:rPr lang="en-GB" sz="1600" b="1" dirty="0" smtClean="0">
              <a:latin typeface="+mn-lt"/>
            </a:rPr>
            <a:t>Analysis</a:t>
          </a:r>
          <a:endParaRPr lang="en-IN" sz="1600" b="1" dirty="0">
            <a:latin typeface="+mn-lt"/>
          </a:endParaRPr>
        </a:p>
      </dgm:t>
    </dgm:pt>
    <dgm:pt modelId="{FEA38AAB-4627-4518-98C4-1E04BE54955A}" type="parTrans" cxnId="{D3B86F01-7FEF-48C7-8F7E-521A849724B1}">
      <dgm:prSet/>
      <dgm:spPr/>
      <dgm:t>
        <a:bodyPr/>
        <a:lstStyle/>
        <a:p>
          <a:pPr algn="l"/>
          <a:endParaRPr lang="en-IN" sz="1800">
            <a:latin typeface="+mn-lt"/>
          </a:endParaRPr>
        </a:p>
      </dgm:t>
    </dgm:pt>
    <dgm:pt modelId="{56F754B1-4069-41D7-8057-EAB15E3DEA3E}" type="sibTrans" cxnId="{D3B86F01-7FEF-48C7-8F7E-521A849724B1}">
      <dgm:prSet/>
      <dgm:spPr/>
      <dgm:t>
        <a:bodyPr/>
        <a:lstStyle/>
        <a:p>
          <a:pPr algn="l"/>
          <a:endParaRPr lang="en-IN" sz="1800">
            <a:latin typeface="+mn-lt"/>
          </a:endParaRPr>
        </a:p>
      </dgm:t>
    </dgm:pt>
    <dgm:pt modelId="{DD363395-6506-4F3D-91AE-249852EBFD88}">
      <dgm:prSet phldrT="[Text]" custT="1"/>
      <dgm:spPr/>
      <dgm:t>
        <a:bodyPr/>
        <a:lstStyle/>
        <a:p>
          <a:pPr algn="l"/>
          <a:r>
            <a:rPr lang="en-GB" sz="1400" dirty="0" smtClean="0">
              <a:latin typeface="+mn-lt"/>
            </a:rPr>
            <a:t>Just the basic Survey of the Project and Study of Research Papers</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3 – 4 Weeks</a:t>
          </a:r>
          <a:endParaRPr lang="en-IN" sz="1400" dirty="0">
            <a:latin typeface="+mn-lt"/>
          </a:endParaRPr>
        </a:p>
      </dgm:t>
    </dgm:pt>
    <dgm:pt modelId="{B373CDE9-0B40-4792-8331-897D99881A46}" type="parTrans" cxnId="{456A11D4-1E37-4D7C-8F9F-08919C68067E}">
      <dgm:prSet/>
      <dgm:spPr/>
      <dgm:t>
        <a:bodyPr/>
        <a:lstStyle/>
        <a:p>
          <a:pPr algn="l"/>
          <a:endParaRPr lang="en-IN" sz="1800">
            <a:latin typeface="+mn-lt"/>
          </a:endParaRPr>
        </a:p>
      </dgm:t>
    </dgm:pt>
    <dgm:pt modelId="{50966329-E9F4-4751-99F8-1BFF65259521}" type="sibTrans" cxnId="{456A11D4-1E37-4D7C-8F9F-08919C68067E}">
      <dgm:prSet/>
      <dgm:spPr/>
      <dgm:t>
        <a:bodyPr/>
        <a:lstStyle/>
        <a:p>
          <a:pPr algn="l"/>
          <a:endParaRPr lang="en-IN" sz="1800">
            <a:latin typeface="+mn-lt"/>
          </a:endParaRPr>
        </a:p>
      </dgm:t>
    </dgm:pt>
    <dgm:pt modelId="{EE44EFAB-B2E0-460E-AF57-71F9581F5BA0}">
      <dgm:prSet phldrT="[Text]" custT="1"/>
      <dgm:spPr/>
      <dgm:t>
        <a:bodyPr/>
        <a:lstStyle/>
        <a:p>
          <a:pPr algn="ctr"/>
          <a:r>
            <a:rPr lang="en-GB" sz="1600" b="1" dirty="0" smtClean="0">
              <a:latin typeface="+mn-lt"/>
            </a:rPr>
            <a:t>Requirement</a:t>
          </a:r>
        </a:p>
        <a:p>
          <a:pPr algn="ctr"/>
          <a:r>
            <a:rPr lang="en-GB" sz="1600" b="1" dirty="0" smtClean="0">
              <a:latin typeface="+mn-lt"/>
            </a:rPr>
            <a:t>Gathering</a:t>
          </a:r>
          <a:endParaRPr lang="en-IN" sz="1600" b="1" dirty="0">
            <a:latin typeface="+mn-lt"/>
          </a:endParaRPr>
        </a:p>
      </dgm:t>
    </dgm:pt>
    <dgm:pt modelId="{34E895E6-95DA-4F79-B141-035711208325}" type="parTrans" cxnId="{D3127ACC-A393-4897-969B-F481F3DFDC33}">
      <dgm:prSet/>
      <dgm:spPr/>
      <dgm:t>
        <a:bodyPr/>
        <a:lstStyle/>
        <a:p>
          <a:pPr algn="l"/>
          <a:endParaRPr lang="en-IN" sz="1800">
            <a:latin typeface="+mn-lt"/>
          </a:endParaRPr>
        </a:p>
      </dgm:t>
    </dgm:pt>
    <dgm:pt modelId="{F036B2EF-5963-4693-9F3A-8B81A944401B}" type="sibTrans" cxnId="{D3127ACC-A393-4897-969B-F481F3DFDC33}">
      <dgm:prSet/>
      <dgm:spPr/>
      <dgm:t>
        <a:bodyPr/>
        <a:lstStyle/>
        <a:p>
          <a:pPr algn="l"/>
          <a:endParaRPr lang="en-IN" sz="1800">
            <a:latin typeface="+mn-lt"/>
          </a:endParaRPr>
        </a:p>
      </dgm:t>
    </dgm:pt>
    <dgm:pt modelId="{E99B43AF-E633-4BD2-BD4C-3295DC6CB3C9}">
      <dgm:prSet phldrT="[Text]" custT="1"/>
      <dgm:spPr/>
      <dgm:t>
        <a:bodyPr/>
        <a:lstStyle/>
        <a:p>
          <a:pPr algn="l"/>
          <a:r>
            <a:rPr lang="en-GB" sz="1400" dirty="0" smtClean="0">
              <a:latin typeface="+mn-lt"/>
            </a:rPr>
            <a:t>Collection of all required components and firmware for the project</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1 Month</a:t>
          </a:r>
          <a:endParaRPr lang="en-IN" sz="1400" dirty="0">
            <a:latin typeface="+mn-lt"/>
          </a:endParaRPr>
        </a:p>
      </dgm:t>
    </dgm:pt>
    <dgm:pt modelId="{7A118416-501D-418D-97EB-3F1D9A50B25D}" type="parTrans" cxnId="{4C655730-6DD9-47B2-9ECC-85F16CF8C376}">
      <dgm:prSet/>
      <dgm:spPr/>
      <dgm:t>
        <a:bodyPr/>
        <a:lstStyle/>
        <a:p>
          <a:pPr algn="l"/>
          <a:endParaRPr lang="en-IN" sz="1800">
            <a:latin typeface="+mn-lt"/>
          </a:endParaRPr>
        </a:p>
      </dgm:t>
    </dgm:pt>
    <dgm:pt modelId="{9F3BA94D-F1A1-4EE3-8E0A-B7C3A7186E1C}" type="sibTrans" cxnId="{4C655730-6DD9-47B2-9ECC-85F16CF8C376}">
      <dgm:prSet/>
      <dgm:spPr/>
      <dgm:t>
        <a:bodyPr/>
        <a:lstStyle/>
        <a:p>
          <a:pPr algn="l"/>
          <a:endParaRPr lang="en-IN" sz="1800">
            <a:latin typeface="+mn-lt"/>
          </a:endParaRPr>
        </a:p>
      </dgm:t>
    </dgm:pt>
    <dgm:pt modelId="{1C56FB15-9E5A-4145-B446-390D95CC58F2}">
      <dgm:prSet phldrT="[Text]" custT="1"/>
      <dgm:spPr/>
      <dgm:t>
        <a:bodyPr/>
        <a:lstStyle/>
        <a:p>
          <a:pPr algn="ctr"/>
          <a:r>
            <a:rPr lang="en-GB" sz="1600" b="1" dirty="0" smtClean="0">
              <a:latin typeface="+mn-lt"/>
            </a:rPr>
            <a:t>Design and Deployment</a:t>
          </a:r>
        </a:p>
      </dgm:t>
    </dgm:pt>
    <dgm:pt modelId="{7A6B3175-06A5-4149-AA61-8B5A4D68023E}" type="parTrans" cxnId="{78E483A5-991A-4CF1-90BB-391247D57214}">
      <dgm:prSet/>
      <dgm:spPr/>
      <dgm:t>
        <a:bodyPr/>
        <a:lstStyle/>
        <a:p>
          <a:pPr algn="l"/>
          <a:endParaRPr lang="en-IN" sz="1800">
            <a:latin typeface="+mn-lt"/>
          </a:endParaRPr>
        </a:p>
      </dgm:t>
    </dgm:pt>
    <dgm:pt modelId="{817103F0-2BCC-4E4B-B5A2-EAA5E6D8DFE8}" type="sibTrans" cxnId="{78E483A5-991A-4CF1-90BB-391247D57214}">
      <dgm:prSet/>
      <dgm:spPr/>
      <dgm:t>
        <a:bodyPr/>
        <a:lstStyle/>
        <a:p>
          <a:pPr algn="l"/>
          <a:endParaRPr lang="en-IN" sz="1800">
            <a:latin typeface="+mn-lt"/>
          </a:endParaRPr>
        </a:p>
      </dgm:t>
    </dgm:pt>
    <dgm:pt modelId="{9A40E7C0-E40F-4C27-B337-99732038E15C}">
      <dgm:prSet phldrT="[Text]" custT="1"/>
      <dgm:spPr/>
      <dgm:t>
        <a:bodyPr/>
        <a:lstStyle/>
        <a:p>
          <a:pPr algn="l"/>
          <a:r>
            <a:rPr lang="en-GB" sz="1400" dirty="0" smtClean="0">
              <a:latin typeface="+mn-lt"/>
            </a:rPr>
            <a:t>Proper project overall design by creating models before actual implementation</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3 – 4 Weeks</a:t>
          </a:r>
          <a:endParaRPr lang="en-IN" sz="1400" dirty="0">
            <a:latin typeface="+mn-lt"/>
          </a:endParaRPr>
        </a:p>
      </dgm:t>
    </dgm:pt>
    <dgm:pt modelId="{BD68DA89-0A42-4C27-99AC-C46CB7C04FE9}" type="parTrans" cxnId="{B9B1506F-E64B-40CD-ADEB-F4A9523A5C14}">
      <dgm:prSet/>
      <dgm:spPr/>
      <dgm:t>
        <a:bodyPr/>
        <a:lstStyle/>
        <a:p>
          <a:pPr algn="l"/>
          <a:endParaRPr lang="en-IN" sz="1800">
            <a:latin typeface="+mn-lt"/>
          </a:endParaRPr>
        </a:p>
      </dgm:t>
    </dgm:pt>
    <dgm:pt modelId="{05CD00B7-792B-43A4-A2D1-3FF341B244B6}" type="sibTrans" cxnId="{B9B1506F-E64B-40CD-ADEB-F4A9523A5C14}">
      <dgm:prSet/>
      <dgm:spPr/>
      <dgm:t>
        <a:bodyPr/>
        <a:lstStyle/>
        <a:p>
          <a:pPr algn="l"/>
          <a:endParaRPr lang="en-IN" sz="1800">
            <a:latin typeface="+mn-lt"/>
          </a:endParaRPr>
        </a:p>
      </dgm:t>
    </dgm:pt>
    <dgm:pt modelId="{EAAD916C-9082-427B-9E1B-B4740A47AB04}">
      <dgm:prSet custT="1"/>
      <dgm:spPr/>
      <dgm:t>
        <a:bodyPr/>
        <a:lstStyle/>
        <a:p>
          <a:pPr algn="ctr"/>
          <a:r>
            <a:rPr lang="en-GB" sz="1600" b="1" dirty="0" smtClean="0">
              <a:latin typeface="+mn-lt"/>
            </a:rPr>
            <a:t>Implementation</a:t>
          </a:r>
          <a:endParaRPr lang="en-IN" sz="1600" b="1" dirty="0">
            <a:latin typeface="+mn-lt"/>
          </a:endParaRPr>
        </a:p>
      </dgm:t>
    </dgm:pt>
    <dgm:pt modelId="{E8240186-2E8A-4A79-AEDD-DADE799B8BEF}" type="parTrans" cxnId="{E30164F6-4A62-4851-8A24-1B696C2A382F}">
      <dgm:prSet/>
      <dgm:spPr/>
      <dgm:t>
        <a:bodyPr/>
        <a:lstStyle/>
        <a:p>
          <a:pPr algn="l"/>
          <a:endParaRPr lang="en-IN" sz="1800">
            <a:latin typeface="+mn-lt"/>
          </a:endParaRPr>
        </a:p>
      </dgm:t>
    </dgm:pt>
    <dgm:pt modelId="{45D59399-39AE-4738-90CB-2809C3ABAAE8}" type="sibTrans" cxnId="{E30164F6-4A62-4851-8A24-1B696C2A382F}">
      <dgm:prSet/>
      <dgm:spPr/>
      <dgm:t>
        <a:bodyPr/>
        <a:lstStyle/>
        <a:p>
          <a:pPr algn="l"/>
          <a:endParaRPr lang="en-IN" sz="1800">
            <a:latin typeface="+mn-lt"/>
          </a:endParaRPr>
        </a:p>
      </dgm:t>
    </dgm:pt>
    <dgm:pt modelId="{4FCF4561-9A54-4BA1-89D2-5DC9C74D0412}">
      <dgm:prSet custT="1"/>
      <dgm:spPr/>
      <dgm:t>
        <a:bodyPr/>
        <a:lstStyle/>
        <a:p>
          <a:pPr algn="ctr"/>
          <a:r>
            <a:rPr lang="en-GB" sz="1600" b="1" dirty="0" smtClean="0">
              <a:latin typeface="+mn-lt"/>
            </a:rPr>
            <a:t>Testing</a:t>
          </a:r>
          <a:endParaRPr lang="en-IN" sz="1600" b="1" dirty="0">
            <a:latin typeface="+mn-lt"/>
          </a:endParaRPr>
        </a:p>
      </dgm:t>
    </dgm:pt>
    <dgm:pt modelId="{AF3E2086-279C-4982-9FEA-587BE57DC4B2}" type="parTrans" cxnId="{BBB53B8D-F5BF-430E-99EA-D2F8025A3CE4}">
      <dgm:prSet/>
      <dgm:spPr/>
      <dgm:t>
        <a:bodyPr/>
        <a:lstStyle/>
        <a:p>
          <a:pPr algn="l"/>
          <a:endParaRPr lang="en-IN" sz="1800">
            <a:latin typeface="+mn-lt"/>
          </a:endParaRPr>
        </a:p>
      </dgm:t>
    </dgm:pt>
    <dgm:pt modelId="{94EB4929-54F0-4B7D-9966-2CDFAFC11D34}" type="sibTrans" cxnId="{BBB53B8D-F5BF-430E-99EA-D2F8025A3CE4}">
      <dgm:prSet/>
      <dgm:spPr/>
      <dgm:t>
        <a:bodyPr/>
        <a:lstStyle/>
        <a:p>
          <a:pPr algn="l"/>
          <a:endParaRPr lang="en-IN" sz="1800">
            <a:latin typeface="+mn-lt"/>
          </a:endParaRPr>
        </a:p>
      </dgm:t>
    </dgm:pt>
    <dgm:pt modelId="{BD7F35B5-C5B3-4BD9-BE7B-DD8ECA9A759C}">
      <dgm:prSet custT="1"/>
      <dgm:spPr/>
      <dgm:t>
        <a:bodyPr/>
        <a:lstStyle/>
        <a:p>
          <a:pPr algn="l"/>
          <a:r>
            <a:rPr lang="en-GB" sz="1400" dirty="0" smtClean="0">
              <a:latin typeface="+mn-lt"/>
            </a:rPr>
            <a:t>Implementation of Project on the basis of requirement gathering and design models planned previously.</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1 – 2 Months</a:t>
          </a:r>
        </a:p>
      </dgm:t>
    </dgm:pt>
    <dgm:pt modelId="{19722DCB-83F8-4086-83D0-DCD09AF886B9}" type="parTrans" cxnId="{572A912B-4ED8-49DD-A59D-710F8FDC0B32}">
      <dgm:prSet/>
      <dgm:spPr/>
      <dgm:t>
        <a:bodyPr/>
        <a:lstStyle/>
        <a:p>
          <a:pPr algn="l"/>
          <a:endParaRPr lang="en-IN" sz="1800">
            <a:latin typeface="+mn-lt"/>
          </a:endParaRPr>
        </a:p>
      </dgm:t>
    </dgm:pt>
    <dgm:pt modelId="{AAB041D5-B4E9-4BE6-98BF-EAD39464CC2A}" type="sibTrans" cxnId="{572A912B-4ED8-49DD-A59D-710F8FDC0B32}">
      <dgm:prSet/>
      <dgm:spPr/>
      <dgm:t>
        <a:bodyPr/>
        <a:lstStyle/>
        <a:p>
          <a:pPr algn="l"/>
          <a:endParaRPr lang="en-IN" sz="1800">
            <a:latin typeface="+mn-lt"/>
          </a:endParaRPr>
        </a:p>
      </dgm:t>
    </dgm:pt>
    <dgm:pt modelId="{05250D07-CF20-4536-896F-69338FD04ADF}">
      <dgm:prSet custT="1"/>
      <dgm:spPr/>
      <dgm:t>
        <a:bodyPr/>
        <a:lstStyle/>
        <a:p>
          <a:pPr algn="l"/>
          <a:r>
            <a:rPr lang="en-GB" sz="1400" dirty="0" smtClean="0">
              <a:latin typeface="+mn-lt"/>
            </a:rPr>
            <a:t>Testing the actual project on the basis of different aspects.</a:t>
          </a: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endParaRPr lang="en-GB" sz="1400" dirty="0" smtClean="0">
            <a:latin typeface="+mn-lt"/>
          </a:endParaRPr>
        </a:p>
        <a:p>
          <a:pPr algn="l"/>
          <a:r>
            <a:rPr lang="en-GB" sz="1400" dirty="0" smtClean="0">
              <a:latin typeface="+mn-lt"/>
            </a:rPr>
            <a:t>Duration : 1 Month</a:t>
          </a:r>
          <a:endParaRPr lang="en-IN" sz="1400" dirty="0">
            <a:latin typeface="+mn-lt"/>
          </a:endParaRPr>
        </a:p>
      </dgm:t>
    </dgm:pt>
    <dgm:pt modelId="{2F8804E8-00AC-4332-BBF9-655792DBC094}" type="parTrans" cxnId="{6C12DBDE-D6A8-4A18-B884-AACD5F021FCA}">
      <dgm:prSet/>
      <dgm:spPr/>
      <dgm:t>
        <a:bodyPr/>
        <a:lstStyle/>
        <a:p>
          <a:pPr algn="l"/>
          <a:endParaRPr lang="en-IN" sz="1800">
            <a:latin typeface="+mn-lt"/>
          </a:endParaRPr>
        </a:p>
      </dgm:t>
    </dgm:pt>
    <dgm:pt modelId="{CDA79B19-FB8D-4C67-A838-633EBFDA8F58}" type="sibTrans" cxnId="{6C12DBDE-D6A8-4A18-B884-AACD5F021FCA}">
      <dgm:prSet/>
      <dgm:spPr/>
      <dgm:t>
        <a:bodyPr/>
        <a:lstStyle/>
        <a:p>
          <a:pPr algn="l"/>
          <a:endParaRPr lang="en-IN" sz="1800">
            <a:latin typeface="+mn-lt"/>
          </a:endParaRPr>
        </a:p>
      </dgm:t>
    </dgm:pt>
    <dgm:pt modelId="{B86982E8-202D-4BF7-878D-B033EAD6511D}" type="pres">
      <dgm:prSet presAssocID="{CE0DCC5B-E92C-4CE1-A3B1-29206C92116B}" presName="Name0" presStyleCnt="0">
        <dgm:presLayoutVars>
          <dgm:chMax val="7"/>
          <dgm:chPref val="5"/>
          <dgm:dir/>
          <dgm:animOne val="branch"/>
          <dgm:animLvl val="lvl"/>
        </dgm:presLayoutVars>
      </dgm:prSet>
      <dgm:spPr/>
      <dgm:t>
        <a:bodyPr/>
        <a:lstStyle/>
        <a:p>
          <a:endParaRPr lang="en-IN"/>
        </a:p>
      </dgm:t>
    </dgm:pt>
    <dgm:pt modelId="{3810D656-855E-4860-89C6-C4F266810F3B}" type="pres">
      <dgm:prSet presAssocID="{4FCF4561-9A54-4BA1-89D2-5DC9C74D0412}" presName="ChildAccent5" presStyleCnt="0"/>
      <dgm:spPr/>
    </dgm:pt>
    <dgm:pt modelId="{6C1C8D14-9DDE-4584-ADBB-EB1B1FE27B6C}" type="pres">
      <dgm:prSet presAssocID="{4FCF4561-9A54-4BA1-89D2-5DC9C74D0412}" presName="ChildAccent" presStyleLbl="alignImgPlace1" presStyleIdx="0" presStyleCnt="5"/>
      <dgm:spPr/>
      <dgm:t>
        <a:bodyPr/>
        <a:lstStyle/>
        <a:p>
          <a:endParaRPr lang="en-IN"/>
        </a:p>
      </dgm:t>
    </dgm:pt>
    <dgm:pt modelId="{71E245FD-5E32-469E-BBB1-B20111734CA7}" type="pres">
      <dgm:prSet presAssocID="{4FCF4561-9A54-4BA1-89D2-5DC9C74D0412}" presName="Child5" presStyleLbl="revTx" presStyleIdx="0" presStyleCnt="0">
        <dgm:presLayoutVars>
          <dgm:chMax val="0"/>
          <dgm:chPref val="0"/>
          <dgm:bulletEnabled val="1"/>
        </dgm:presLayoutVars>
      </dgm:prSet>
      <dgm:spPr/>
      <dgm:t>
        <a:bodyPr/>
        <a:lstStyle/>
        <a:p>
          <a:endParaRPr lang="en-IN"/>
        </a:p>
      </dgm:t>
    </dgm:pt>
    <dgm:pt modelId="{DE0A04DC-F56F-4CF7-8EA0-4D1C6138F0EA}" type="pres">
      <dgm:prSet presAssocID="{4FCF4561-9A54-4BA1-89D2-5DC9C74D0412}" presName="Parent5" presStyleLbl="node1" presStyleIdx="0" presStyleCnt="5">
        <dgm:presLayoutVars>
          <dgm:chMax val="2"/>
          <dgm:chPref val="1"/>
          <dgm:bulletEnabled val="1"/>
        </dgm:presLayoutVars>
      </dgm:prSet>
      <dgm:spPr/>
      <dgm:t>
        <a:bodyPr/>
        <a:lstStyle/>
        <a:p>
          <a:endParaRPr lang="en-IN"/>
        </a:p>
      </dgm:t>
    </dgm:pt>
    <dgm:pt modelId="{23013BC4-26AA-4024-BD4B-B114D7C7C437}" type="pres">
      <dgm:prSet presAssocID="{EAAD916C-9082-427B-9E1B-B4740A47AB04}" presName="ChildAccent4" presStyleCnt="0"/>
      <dgm:spPr/>
    </dgm:pt>
    <dgm:pt modelId="{C75BF98D-6C63-4F48-A745-A3A97AC4B662}" type="pres">
      <dgm:prSet presAssocID="{EAAD916C-9082-427B-9E1B-B4740A47AB04}" presName="ChildAccent" presStyleLbl="alignImgPlace1" presStyleIdx="1" presStyleCnt="5"/>
      <dgm:spPr/>
      <dgm:t>
        <a:bodyPr/>
        <a:lstStyle/>
        <a:p>
          <a:endParaRPr lang="en-IN"/>
        </a:p>
      </dgm:t>
    </dgm:pt>
    <dgm:pt modelId="{894E6CEE-90BE-4A56-B90F-DB84A71E0AF9}" type="pres">
      <dgm:prSet presAssocID="{EAAD916C-9082-427B-9E1B-B4740A47AB04}" presName="Child4" presStyleLbl="revTx" presStyleIdx="0" presStyleCnt="0">
        <dgm:presLayoutVars>
          <dgm:chMax val="0"/>
          <dgm:chPref val="0"/>
          <dgm:bulletEnabled val="1"/>
        </dgm:presLayoutVars>
      </dgm:prSet>
      <dgm:spPr/>
      <dgm:t>
        <a:bodyPr/>
        <a:lstStyle/>
        <a:p>
          <a:endParaRPr lang="en-IN"/>
        </a:p>
      </dgm:t>
    </dgm:pt>
    <dgm:pt modelId="{E4F7015D-5FBF-42F5-AC83-80B574728FA6}" type="pres">
      <dgm:prSet presAssocID="{EAAD916C-9082-427B-9E1B-B4740A47AB04}" presName="Parent4" presStyleLbl="node1" presStyleIdx="1" presStyleCnt="5">
        <dgm:presLayoutVars>
          <dgm:chMax val="2"/>
          <dgm:chPref val="1"/>
          <dgm:bulletEnabled val="1"/>
        </dgm:presLayoutVars>
      </dgm:prSet>
      <dgm:spPr/>
      <dgm:t>
        <a:bodyPr/>
        <a:lstStyle/>
        <a:p>
          <a:endParaRPr lang="en-IN"/>
        </a:p>
      </dgm:t>
    </dgm:pt>
    <dgm:pt modelId="{58EEAA4D-9624-4750-90D5-3F6D85AE0657}" type="pres">
      <dgm:prSet presAssocID="{1C56FB15-9E5A-4145-B446-390D95CC58F2}" presName="ChildAccent3" presStyleCnt="0"/>
      <dgm:spPr/>
    </dgm:pt>
    <dgm:pt modelId="{F6EE2EED-27C7-4349-9814-2885DED70C7E}" type="pres">
      <dgm:prSet presAssocID="{1C56FB15-9E5A-4145-B446-390D95CC58F2}" presName="ChildAccent" presStyleLbl="alignImgPlace1" presStyleIdx="2" presStyleCnt="5"/>
      <dgm:spPr/>
      <dgm:t>
        <a:bodyPr/>
        <a:lstStyle/>
        <a:p>
          <a:endParaRPr lang="en-IN"/>
        </a:p>
      </dgm:t>
    </dgm:pt>
    <dgm:pt modelId="{DE08615A-6A0C-4765-B766-747AAEA01F33}" type="pres">
      <dgm:prSet presAssocID="{1C56FB15-9E5A-4145-B446-390D95CC58F2}" presName="Child3" presStyleLbl="revTx" presStyleIdx="0" presStyleCnt="0">
        <dgm:presLayoutVars>
          <dgm:chMax val="0"/>
          <dgm:chPref val="0"/>
          <dgm:bulletEnabled val="1"/>
        </dgm:presLayoutVars>
      </dgm:prSet>
      <dgm:spPr/>
      <dgm:t>
        <a:bodyPr/>
        <a:lstStyle/>
        <a:p>
          <a:endParaRPr lang="en-IN"/>
        </a:p>
      </dgm:t>
    </dgm:pt>
    <dgm:pt modelId="{E7EA7570-41CA-4B05-A7E1-7E4FBA22C613}" type="pres">
      <dgm:prSet presAssocID="{1C56FB15-9E5A-4145-B446-390D95CC58F2}" presName="Parent3" presStyleLbl="node1" presStyleIdx="2" presStyleCnt="5">
        <dgm:presLayoutVars>
          <dgm:chMax val="2"/>
          <dgm:chPref val="1"/>
          <dgm:bulletEnabled val="1"/>
        </dgm:presLayoutVars>
      </dgm:prSet>
      <dgm:spPr/>
      <dgm:t>
        <a:bodyPr/>
        <a:lstStyle/>
        <a:p>
          <a:endParaRPr lang="en-IN"/>
        </a:p>
      </dgm:t>
    </dgm:pt>
    <dgm:pt modelId="{07200700-5619-4880-AE85-574D3396BB6A}" type="pres">
      <dgm:prSet presAssocID="{EE44EFAB-B2E0-460E-AF57-71F9581F5BA0}" presName="ChildAccent2" presStyleCnt="0"/>
      <dgm:spPr/>
    </dgm:pt>
    <dgm:pt modelId="{CE50B3D3-A330-434A-A1C3-6121B3CBD119}" type="pres">
      <dgm:prSet presAssocID="{EE44EFAB-B2E0-460E-AF57-71F9581F5BA0}" presName="ChildAccent" presStyleLbl="alignImgPlace1" presStyleIdx="3" presStyleCnt="5"/>
      <dgm:spPr/>
      <dgm:t>
        <a:bodyPr/>
        <a:lstStyle/>
        <a:p>
          <a:endParaRPr lang="en-IN"/>
        </a:p>
      </dgm:t>
    </dgm:pt>
    <dgm:pt modelId="{CEEB174B-8F5C-41EE-AF11-076509A227B7}" type="pres">
      <dgm:prSet presAssocID="{EE44EFAB-B2E0-460E-AF57-71F9581F5BA0}" presName="Child2" presStyleLbl="revTx" presStyleIdx="0" presStyleCnt="0">
        <dgm:presLayoutVars>
          <dgm:chMax val="0"/>
          <dgm:chPref val="0"/>
          <dgm:bulletEnabled val="1"/>
        </dgm:presLayoutVars>
      </dgm:prSet>
      <dgm:spPr/>
      <dgm:t>
        <a:bodyPr/>
        <a:lstStyle/>
        <a:p>
          <a:endParaRPr lang="en-IN"/>
        </a:p>
      </dgm:t>
    </dgm:pt>
    <dgm:pt modelId="{096235D9-5320-464B-B41C-00A41CEA35B1}" type="pres">
      <dgm:prSet presAssocID="{EE44EFAB-B2E0-460E-AF57-71F9581F5BA0}" presName="Parent2" presStyleLbl="node1" presStyleIdx="3" presStyleCnt="5">
        <dgm:presLayoutVars>
          <dgm:chMax val="2"/>
          <dgm:chPref val="1"/>
          <dgm:bulletEnabled val="1"/>
        </dgm:presLayoutVars>
      </dgm:prSet>
      <dgm:spPr/>
      <dgm:t>
        <a:bodyPr/>
        <a:lstStyle/>
        <a:p>
          <a:endParaRPr lang="en-IN"/>
        </a:p>
      </dgm:t>
    </dgm:pt>
    <dgm:pt modelId="{01E649AE-6A91-4248-9C18-04B2DCECB738}" type="pres">
      <dgm:prSet presAssocID="{C5248B49-5974-4007-85B3-BD9B7CFFC2F1}" presName="ChildAccent1" presStyleCnt="0"/>
      <dgm:spPr/>
    </dgm:pt>
    <dgm:pt modelId="{E480A7CB-AD43-442F-A715-E9DAE1041798}" type="pres">
      <dgm:prSet presAssocID="{C5248B49-5974-4007-85B3-BD9B7CFFC2F1}" presName="ChildAccent" presStyleLbl="alignImgPlace1" presStyleIdx="4" presStyleCnt="5"/>
      <dgm:spPr/>
      <dgm:t>
        <a:bodyPr/>
        <a:lstStyle/>
        <a:p>
          <a:endParaRPr lang="en-IN"/>
        </a:p>
      </dgm:t>
    </dgm:pt>
    <dgm:pt modelId="{2F8D6071-49D1-48BA-BAFE-A30824B1F350}" type="pres">
      <dgm:prSet presAssocID="{C5248B49-5974-4007-85B3-BD9B7CFFC2F1}" presName="Child1" presStyleLbl="revTx" presStyleIdx="0" presStyleCnt="0">
        <dgm:presLayoutVars>
          <dgm:chMax val="0"/>
          <dgm:chPref val="0"/>
          <dgm:bulletEnabled val="1"/>
        </dgm:presLayoutVars>
      </dgm:prSet>
      <dgm:spPr/>
      <dgm:t>
        <a:bodyPr/>
        <a:lstStyle/>
        <a:p>
          <a:endParaRPr lang="en-IN"/>
        </a:p>
      </dgm:t>
    </dgm:pt>
    <dgm:pt modelId="{009030F4-BCD4-41E7-80F7-93FCCF4072D5}" type="pres">
      <dgm:prSet presAssocID="{C5248B49-5974-4007-85B3-BD9B7CFFC2F1}" presName="Parent1" presStyleLbl="node1" presStyleIdx="4" presStyleCnt="5">
        <dgm:presLayoutVars>
          <dgm:chMax val="2"/>
          <dgm:chPref val="1"/>
          <dgm:bulletEnabled val="1"/>
        </dgm:presLayoutVars>
      </dgm:prSet>
      <dgm:spPr/>
      <dgm:t>
        <a:bodyPr/>
        <a:lstStyle/>
        <a:p>
          <a:endParaRPr lang="en-IN"/>
        </a:p>
      </dgm:t>
    </dgm:pt>
  </dgm:ptLst>
  <dgm:cxnLst>
    <dgm:cxn modelId="{D5FF34C6-4136-4F9A-A4AA-D8FBA85B8303}" type="presOf" srcId="{CE0DCC5B-E92C-4CE1-A3B1-29206C92116B}" destId="{B86982E8-202D-4BF7-878D-B033EAD6511D}" srcOrd="0" destOrd="0" presId="urn:microsoft.com/office/officeart/2011/layout/InterconnectedBlockProcess"/>
    <dgm:cxn modelId="{456A11D4-1E37-4D7C-8F9F-08919C68067E}" srcId="{C5248B49-5974-4007-85B3-BD9B7CFFC2F1}" destId="{DD363395-6506-4F3D-91AE-249852EBFD88}" srcOrd="0" destOrd="0" parTransId="{B373CDE9-0B40-4792-8331-897D99881A46}" sibTransId="{50966329-E9F4-4751-99F8-1BFF65259521}"/>
    <dgm:cxn modelId="{BBB53B8D-F5BF-430E-99EA-D2F8025A3CE4}" srcId="{CE0DCC5B-E92C-4CE1-A3B1-29206C92116B}" destId="{4FCF4561-9A54-4BA1-89D2-5DC9C74D0412}" srcOrd="4" destOrd="0" parTransId="{AF3E2086-279C-4982-9FEA-587BE57DC4B2}" sibTransId="{94EB4929-54F0-4B7D-9966-2CDFAFC11D34}"/>
    <dgm:cxn modelId="{30BA3973-FF19-4DEC-A6E3-233E8E17EF5F}" type="presOf" srcId="{E99B43AF-E633-4BD2-BD4C-3295DC6CB3C9}" destId="{CE50B3D3-A330-434A-A1C3-6121B3CBD119}" srcOrd="0" destOrd="0" presId="urn:microsoft.com/office/officeart/2011/layout/InterconnectedBlockProcess"/>
    <dgm:cxn modelId="{572A912B-4ED8-49DD-A59D-710F8FDC0B32}" srcId="{EAAD916C-9082-427B-9E1B-B4740A47AB04}" destId="{BD7F35B5-C5B3-4BD9-BE7B-DD8ECA9A759C}" srcOrd="0" destOrd="0" parTransId="{19722DCB-83F8-4086-83D0-DCD09AF886B9}" sibTransId="{AAB041D5-B4E9-4BE6-98BF-EAD39464CC2A}"/>
    <dgm:cxn modelId="{78E483A5-991A-4CF1-90BB-391247D57214}" srcId="{CE0DCC5B-E92C-4CE1-A3B1-29206C92116B}" destId="{1C56FB15-9E5A-4145-B446-390D95CC58F2}" srcOrd="2" destOrd="0" parTransId="{7A6B3175-06A5-4149-AA61-8B5A4D68023E}" sibTransId="{817103F0-2BCC-4E4B-B5A2-EAA5E6D8DFE8}"/>
    <dgm:cxn modelId="{E20DC613-DA03-455A-A957-3521741D2E83}" type="presOf" srcId="{BD7F35B5-C5B3-4BD9-BE7B-DD8ECA9A759C}" destId="{C75BF98D-6C63-4F48-A745-A3A97AC4B662}" srcOrd="0" destOrd="0" presId="urn:microsoft.com/office/officeart/2011/layout/InterconnectedBlockProcess"/>
    <dgm:cxn modelId="{D3B86F01-7FEF-48C7-8F7E-521A849724B1}" srcId="{CE0DCC5B-E92C-4CE1-A3B1-29206C92116B}" destId="{C5248B49-5974-4007-85B3-BD9B7CFFC2F1}" srcOrd="0" destOrd="0" parTransId="{FEA38AAB-4627-4518-98C4-1E04BE54955A}" sibTransId="{56F754B1-4069-41D7-8057-EAB15E3DEA3E}"/>
    <dgm:cxn modelId="{FE48A4B8-3260-4B12-987E-864586246B3F}" type="presOf" srcId="{E99B43AF-E633-4BD2-BD4C-3295DC6CB3C9}" destId="{CEEB174B-8F5C-41EE-AF11-076509A227B7}" srcOrd="1" destOrd="0" presId="urn:microsoft.com/office/officeart/2011/layout/InterconnectedBlockProcess"/>
    <dgm:cxn modelId="{1BAFCA76-B678-4E31-8A9A-661B69306886}" type="presOf" srcId="{1C56FB15-9E5A-4145-B446-390D95CC58F2}" destId="{E7EA7570-41CA-4B05-A7E1-7E4FBA22C613}" srcOrd="0" destOrd="0" presId="urn:microsoft.com/office/officeart/2011/layout/InterconnectedBlockProcess"/>
    <dgm:cxn modelId="{D38D61F3-4F2E-47DB-9320-6FAE480D612C}" type="presOf" srcId="{DD363395-6506-4F3D-91AE-249852EBFD88}" destId="{2F8D6071-49D1-48BA-BAFE-A30824B1F350}" srcOrd="1" destOrd="0" presId="urn:microsoft.com/office/officeart/2011/layout/InterconnectedBlockProcess"/>
    <dgm:cxn modelId="{E30164F6-4A62-4851-8A24-1B696C2A382F}" srcId="{CE0DCC5B-E92C-4CE1-A3B1-29206C92116B}" destId="{EAAD916C-9082-427B-9E1B-B4740A47AB04}" srcOrd="3" destOrd="0" parTransId="{E8240186-2E8A-4A79-AEDD-DADE799B8BEF}" sibTransId="{45D59399-39AE-4738-90CB-2809C3ABAAE8}"/>
    <dgm:cxn modelId="{5CBFFEF7-9A5A-4986-B0AB-3A02FD828B40}" type="presOf" srcId="{05250D07-CF20-4536-896F-69338FD04ADF}" destId="{6C1C8D14-9DDE-4584-ADBB-EB1B1FE27B6C}" srcOrd="0" destOrd="0" presId="urn:microsoft.com/office/officeart/2011/layout/InterconnectedBlockProcess"/>
    <dgm:cxn modelId="{1101FA57-D3BE-4E3D-8671-EAD37AC10A8A}" type="presOf" srcId="{C5248B49-5974-4007-85B3-BD9B7CFFC2F1}" destId="{009030F4-BCD4-41E7-80F7-93FCCF4072D5}" srcOrd="0" destOrd="0" presId="urn:microsoft.com/office/officeart/2011/layout/InterconnectedBlockProcess"/>
    <dgm:cxn modelId="{B9B1506F-E64B-40CD-ADEB-F4A9523A5C14}" srcId="{1C56FB15-9E5A-4145-B446-390D95CC58F2}" destId="{9A40E7C0-E40F-4C27-B337-99732038E15C}" srcOrd="0" destOrd="0" parTransId="{BD68DA89-0A42-4C27-99AC-C46CB7C04FE9}" sibTransId="{05CD00B7-792B-43A4-A2D1-3FF341B244B6}"/>
    <dgm:cxn modelId="{A3F75F27-0A39-4A11-9AB8-B8EB5D9257E0}" type="presOf" srcId="{DD363395-6506-4F3D-91AE-249852EBFD88}" destId="{E480A7CB-AD43-442F-A715-E9DAE1041798}" srcOrd="0" destOrd="0" presId="urn:microsoft.com/office/officeart/2011/layout/InterconnectedBlockProcess"/>
    <dgm:cxn modelId="{2A644A19-E9C3-4A7D-9E42-6AD11FEA67B9}" type="presOf" srcId="{9A40E7C0-E40F-4C27-B337-99732038E15C}" destId="{DE08615A-6A0C-4765-B766-747AAEA01F33}" srcOrd="1" destOrd="0" presId="urn:microsoft.com/office/officeart/2011/layout/InterconnectedBlockProcess"/>
    <dgm:cxn modelId="{4C655730-6DD9-47B2-9ECC-85F16CF8C376}" srcId="{EE44EFAB-B2E0-460E-AF57-71F9581F5BA0}" destId="{E99B43AF-E633-4BD2-BD4C-3295DC6CB3C9}" srcOrd="0" destOrd="0" parTransId="{7A118416-501D-418D-97EB-3F1D9A50B25D}" sibTransId="{9F3BA94D-F1A1-4EE3-8E0A-B7C3A7186E1C}"/>
    <dgm:cxn modelId="{2FC416C1-94D2-4116-ADC1-AE88A87FAA6F}" type="presOf" srcId="{EAAD916C-9082-427B-9E1B-B4740A47AB04}" destId="{E4F7015D-5FBF-42F5-AC83-80B574728FA6}" srcOrd="0" destOrd="0" presId="urn:microsoft.com/office/officeart/2011/layout/InterconnectedBlockProcess"/>
    <dgm:cxn modelId="{6C12DBDE-D6A8-4A18-B884-AACD5F021FCA}" srcId="{4FCF4561-9A54-4BA1-89D2-5DC9C74D0412}" destId="{05250D07-CF20-4536-896F-69338FD04ADF}" srcOrd="0" destOrd="0" parTransId="{2F8804E8-00AC-4332-BBF9-655792DBC094}" sibTransId="{CDA79B19-FB8D-4C67-A838-633EBFDA8F58}"/>
    <dgm:cxn modelId="{7DBADB0E-EBCF-4B1F-B139-D70F2D89E492}" type="presOf" srcId="{05250D07-CF20-4536-896F-69338FD04ADF}" destId="{71E245FD-5E32-469E-BBB1-B20111734CA7}" srcOrd="1" destOrd="0" presId="urn:microsoft.com/office/officeart/2011/layout/InterconnectedBlockProcess"/>
    <dgm:cxn modelId="{237A55BA-296B-4C2D-BE37-939263692606}" type="presOf" srcId="{4FCF4561-9A54-4BA1-89D2-5DC9C74D0412}" destId="{DE0A04DC-F56F-4CF7-8EA0-4D1C6138F0EA}" srcOrd="0" destOrd="0" presId="urn:microsoft.com/office/officeart/2011/layout/InterconnectedBlockProcess"/>
    <dgm:cxn modelId="{E6AB7BE6-8E48-42B3-902E-D6E4BF710836}" type="presOf" srcId="{BD7F35B5-C5B3-4BD9-BE7B-DD8ECA9A759C}" destId="{894E6CEE-90BE-4A56-B90F-DB84A71E0AF9}" srcOrd="1" destOrd="0" presId="urn:microsoft.com/office/officeart/2011/layout/InterconnectedBlockProcess"/>
    <dgm:cxn modelId="{D3127ACC-A393-4897-969B-F481F3DFDC33}" srcId="{CE0DCC5B-E92C-4CE1-A3B1-29206C92116B}" destId="{EE44EFAB-B2E0-460E-AF57-71F9581F5BA0}" srcOrd="1" destOrd="0" parTransId="{34E895E6-95DA-4F79-B141-035711208325}" sibTransId="{F036B2EF-5963-4693-9F3A-8B81A944401B}"/>
    <dgm:cxn modelId="{68ED64A8-4317-409F-843B-9DEE1CF3C7AC}" type="presOf" srcId="{9A40E7C0-E40F-4C27-B337-99732038E15C}" destId="{F6EE2EED-27C7-4349-9814-2885DED70C7E}" srcOrd="0" destOrd="0" presId="urn:microsoft.com/office/officeart/2011/layout/InterconnectedBlockProcess"/>
    <dgm:cxn modelId="{C43B5EF1-D481-4ED0-AE6F-C4BCACA908C7}" type="presOf" srcId="{EE44EFAB-B2E0-460E-AF57-71F9581F5BA0}" destId="{096235D9-5320-464B-B41C-00A41CEA35B1}" srcOrd="0" destOrd="0" presId="urn:microsoft.com/office/officeart/2011/layout/InterconnectedBlockProcess"/>
    <dgm:cxn modelId="{FAD771C2-7687-4070-B49A-1E8EFA4EA068}" type="presParOf" srcId="{B86982E8-202D-4BF7-878D-B033EAD6511D}" destId="{3810D656-855E-4860-89C6-C4F266810F3B}" srcOrd="0" destOrd="0" presId="urn:microsoft.com/office/officeart/2011/layout/InterconnectedBlockProcess"/>
    <dgm:cxn modelId="{6DEA7048-6E7A-4CAB-9156-9E6749BB87C0}" type="presParOf" srcId="{3810D656-855E-4860-89C6-C4F266810F3B}" destId="{6C1C8D14-9DDE-4584-ADBB-EB1B1FE27B6C}" srcOrd="0" destOrd="0" presId="urn:microsoft.com/office/officeart/2011/layout/InterconnectedBlockProcess"/>
    <dgm:cxn modelId="{1972AFE6-A773-4A5B-BC55-D5514B200E05}" type="presParOf" srcId="{B86982E8-202D-4BF7-878D-B033EAD6511D}" destId="{71E245FD-5E32-469E-BBB1-B20111734CA7}" srcOrd="1" destOrd="0" presId="urn:microsoft.com/office/officeart/2011/layout/InterconnectedBlockProcess"/>
    <dgm:cxn modelId="{26B0F4D4-92B5-47C5-B8CC-98FFCE089C4A}" type="presParOf" srcId="{B86982E8-202D-4BF7-878D-B033EAD6511D}" destId="{DE0A04DC-F56F-4CF7-8EA0-4D1C6138F0EA}" srcOrd="2" destOrd="0" presId="urn:microsoft.com/office/officeart/2011/layout/InterconnectedBlockProcess"/>
    <dgm:cxn modelId="{400C1BCA-BB0D-4EE9-BC09-569E670794D4}" type="presParOf" srcId="{B86982E8-202D-4BF7-878D-B033EAD6511D}" destId="{23013BC4-26AA-4024-BD4B-B114D7C7C437}" srcOrd="3" destOrd="0" presId="urn:microsoft.com/office/officeart/2011/layout/InterconnectedBlockProcess"/>
    <dgm:cxn modelId="{C76F758A-C8E3-4CEE-9254-6A2383C2817D}" type="presParOf" srcId="{23013BC4-26AA-4024-BD4B-B114D7C7C437}" destId="{C75BF98D-6C63-4F48-A745-A3A97AC4B662}" srcOrd="0" destOrd="0" presId="urn:microsoft.com/office/officeart/2011/layout/InterconnectedBlockProcess"/>
    <dgm:cxn modelId="{47E9BD3C-D938-4678-A455-490184521631}" type="presParOf" srcId="{B86982E8-202D-4BF7-878D-B033EAD6511D}" destId="{894E6CEE-90BE-4A56-B90F-DB84A71E0AF9}" srcOrd="4" destOrd="0" presId="urn:microsoft.com/office/officeart/2011/layout/InterconnectedBlockProcess"/>
    <dgm:cxn modelId="{84B9E44A-4318-4D48-99B4-00F5DD60F4F0}" type="presParOf" srcId="{B86982E8-202D-4BF7-878D-B033EAD6511D}" destId="{E4F7015D-5FBF-42F5-AC83-80B574728FA6}" srcOrd="5" destOrd="0" presId="urn:microsoft.com/office/officeart/2011/layout/InterconnectedBlockProcess"/>
    <dgm:cxn modelId="{AA8C4F04-A372-49E3-81D1-272149F9C03E}" type="presParOf" srcId="{B86982E8-202D-4BF7-878D-B033EAD6511D}" destId="{58EEAA4D-9624-4750-90D5-3F6D85AE0657}" srcOrd="6" destOrd="0" presId="urn:microsoft.com/office/officeart/2011/layout/InterconnectedBlockProcess"/>
    <dgm:cxn modelId="{8CD22456-7D66-41C6-BBF2-0A529565186F}" type="presParOf" srcId="{58EEAA4D-9624-4750-90D5-3F6D85AE0657}" destId="{F6EE2EED-27C7-4349-9814-2885DED70C7E}" srcOrd="0" destOrd="0" presId="urn:microsoft.com/office/officeart/2011/layout/InterconnectedBlockProcess"/>
    <dgm:cxn modelId="{864FA0E9-BD65-4326-B428-BB4146DB0CD1}" type="presParOf" srcId="{B86982E8-202D-4BF7-878D-B033EAD6511D}" destId="{DE08615A-6A0C-4765-B766-747AAEA01F33}" srcOrd="7" destOrd="0" presId="urn:microsoft.com/office/officeart/2011/layout/InterconnectedBlockProcess"/>
    <dgm:cxn modelId="{5FFC7968-95B5-4DE8-8824-671F64A6E6E4}" type="presParOf" srcId="{B86982E8-202D-4BF7-878D-B033EAD6511D}" destId="{E7EA7570-41CA-4B05-A7E1-7E4FBA22C613}" srcOrd="8" destOrd="0" presId="urn:microsoft.com/office/officeart/2011/layout/InterconnectedBlockProcess"/>
    <dgm:cxn modelId="{75A82E0C-4775-4CB7-B034-C4767C5A091E}" type="presParOf" srcId="{B86982E8-202D-4BF7-878D-B033EAD6511D}" destId="{07200700-5619-4880-AE85-574D3396BB6A}" srcOrd="9" destOrd="0" presId="urn:microsoft.com/office/officeart/2011/layout/InterconnectedBlockProcess"/>
    <dgm:cxn modelId="{B8C7801E-89F9-44CA-9291-A9B7546A8196}" type="presParOf" srcId="{07200700-5619-4880-AE85-574D3396BB6A}" destId="{CE50B3D3-A330-434A-A1C3-6121B3CBD119}" srcOrd="0" destOrd="0" presId="urn:microsoft.com/office/officeart/2011/layout/InterconnectedBlockProcess"/>
    <dgm:cxn modelId="{79107B62-48FF-445C-9FDD-96FCB64C1FBF}" type="presParOf" srcId="{B86982E8-202D-4BF7-878D-B033EAD6511D}" destId="{CEEB174B-8F5C-41EE-AF11-076509A227B7}" srcOrd="10" destOrd="0" presId="urn:microsoft.com/office/officeart/2011/layout/InterconnectedBlockProcess"/>
    <dgm:cxn modelId="{569BF99D-68BB-40F3-8C9B-BB15ACDCABD1}" type="presParOf" srcId="{B86982E8-202D-4BF7-878D-B033EAD6511D}" destId="{096235D9-5320-464B-B41C-00A41CEA35B1}" srcOrd="11" destOrd="0" presId="urn:microsoft.com/office/officeart/2011/layout/InterconnectedBlockProcess"/>
    <dgm:cxn modelId="{15C31C0E-D33A-4121-A93D-98A35B130EB0}" type="presParOf" srcId="{B86982E8-202D-4BF7-878D-B033EAD6511D}" destId="{01E649AE-6A91-4248-9C18-04B2DCECB738}" srcOrd="12" destOrd="0" presId="urn:microsoft.com/office/officeart/2011/layout/InterconnectedBlockProcess"/>
    <dgm:cxn modelId="{E58A8B00-00FC-48E6-A50B-8EA9B8ADBFAE}" type="presParOf" srcId="{01E649AE-6A91-4248-9C18-04B2DCECB738}" destId="{E480A7CB-AD43-442F-A715-E9DAE1041798}" srcOrd="0" destOrd="0" presId="urn:microsoft.com/office/officeart/2011/layout/InterconnectedBlockProcess"/>
    <dgm:cxn modelId="{AB02EC0E-4471-47EC-A42B-2AA2FE3F8C38}" type="presParOf" srcId="{B86982E8-202D-4BF7-878D-B033EAD6511D}" destId="{2F8D6071-49D1-48BA-BAFE-A30824B1F350}" srcOrd="13" destOrd="0" presId="urn:microsoft.com/office/officeart/2011/layout/InterconnectedBlockProcess"/>
    <dgm:cxn modelId="{5F455E16-EF6E-4A7C-9C57-1F998B7FDA59}" type="presParOf" srcId="{B86982E8-202D-4BF7-878D-B033EAD6511D}" destId="{009030F4-BCD4-41E7-80F7-93FCCF4072D5}"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48ADB-8872-4979-B301-6D63FDAE8992}" type="datetimeFigureOut">
              <a:rPr lang="en-IN" smtClean="0"/>
              <a:t>15-12-2021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E65D9-AFFF-49B3-B75E-3FF4D8087917}" type="slidenum">
              <a:rPr lang="en-IN" smtClean="0"/>
              <a:t>‹#›</a:t>
            </a:fld>
            <a:endParaRPr lang="en-IN"/>
          </a:p>
        </p:txBody>
      </p:sp>
    </p:spTree>
    <p:extLst>
      <p:ext uri="{BB962C8B-B14F-4D97-AF65-F5344CB8AC3E}">
        <p14:creationId xmlns:p14="http://schemas.microsoft.com/office/powerpoint/2010/main" val="134811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238005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FE65D9-AFFF-49B3-B75E-3FF4D8087917}" type="slidenum">
              <a:rPr lang="en-IN" smtClean="0"/>
              <a:t>17</a:t>
            </a:fld>
            <a:endParaRPr lang="en-IN"/>
          </a:p>
        </p:txBody>
      </p:sp>
    </p:spTree>
    <p:extLst>
      <p:ext uri="{BB962C8B-B14F-4D97-AF65-F5344CB8AC3E}">
        <p14:creationId xmlns:p14="http://schemas.microsoft.com/office/powerpoint/2010/main" val="23584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FE65D9-AFFF-49B3-B75E-3FF4D8087917}" type="slidenum">
              <a:rPr lang="en-IN" smtClean="0"/>
              <a:t>18</a:t>
            </a:fld>
            <a:endParaRPr lang="en-IN"/>
          </a:p>
        </p:txBody>
      </p:sp>
    </p:spTree>
    <p:extLst>
      <p:ext uri="{BB962C8B-B14F-4D97-AF65-F5344CB8AC3E}">
        <p14:creationId xmlns:p14="http://schemas.microsoft.com/office/powerpoint/2010/main" val="291803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36060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9221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545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58248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2023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029386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4065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3596764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9379034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91004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37967-16DF-4656-AF6D-BBF4110C2AE0}" type="datetimeFigureOut">
              <a:rPr lang="it-IT" smtClean="0"/>
              <a:t>15/12/2021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1226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737967-16DF-4656-AF6D-BBF4110C2AE0}" type="datetimeFigureOut">
              <a:rPr lang="it-IT" smtClean="0"/>
              <a:t>15/12/2021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403057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737967-16DF-4656-AF6D-BBF4110C2AE0}" type="datetimeFigureOut">
              <a:rPr lang="it-IT" smtClean="0"/>
              <a:t>15/12/2021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57117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737967-16DF-4656-AF6D-BBF4110C2AE0}" type="datetimeFigureOut">
              <a:rPr lang="it-IT" smtClean="0"/>
              <a:t>15/12/2021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4608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37967-16DF-4656-AF6D-BBF4110C2AE0}" type="datetimeFigureOut">
              <a:rPr lang="it-IT" smtClean="0"/>
              <a:t>15/12/2021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41145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737967-16DF-4656-AF6D-BBF4110C2AE0}" type="datetimeFigureOut">
              <a:rPr lang="it-IT" smtClean="0"/>
              <a:t>15/12/2021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0159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737967-16DF-4656-AF6D-BBF4110C2AE0}" type="datetimeFigureOut">
              <a:rPr lang="it-IT" smtClean="0"/>
              <a:t>15/12/2021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4C23B5-B0CB-419D-90C8-651AECA3B9CB}" type="slidenum">
              <a:rPr lang="it-IT" smtClean="0"/>
              <a:t>‹#›</a:t>
            </a:fld>
            <a:endParaRPr lang="it-IT"/>
          </a:p>
        </p:txBody>
      </p:sp>
    </p:spTree>
    <p:extLst>
      <p:ext uri="{BB962C8B-B14F-4D97-AF65-F5344CB8AC3E}">
        <p14:creationId xmlns:p14="http://schemas.microsoft.com/office/powerpoint/2010/main" val="240431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37967-16DF-4656-AF6D-BBF4110C2AE0}" type="datetimeFigureOut">
              <a:rPr lang="it-IT" smtClean="0"/>
              <a:t>15/12/2021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4C23B5-B0CB-419D-90C8-651AECA3B9CB}" type="slidenum">
              <a:rPr lang="it-IT" smtClean="0"/>
              <a:t>‹#›</a:t>
            </a:fld>
            <a:endParaRPr lang="it-IT"/>
          </a:p>
        </p:txBody>
      </p:sp>
    </p:spTree>
    <p:extLst>
      <p:ext uri="{BB962C8B-B14F-4D97-AF65-F5344CB8AC3E}">
        <p14:creationId xmlns:p14="http://schemas.microsoft.com/office/powerpoint/2010/main" val="216974478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6" y="-25676"/>
            <a:ext cx="12230809" cy="6883676"/>
          </a:xfrm>
          <a:prstGeom prst="rect">
            <a:avLst/>
          </a:prstGeom>
        </p:spPr>
      </p:pic>
      <p:pic>
        <p:nvPicPr>
          <p:cNvPr id="5" name="Picture Placeholder 4"/>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177" r="177"/>
          <a:stretch>
            <a:fillRect/>
          </a:stretch>
        </p:blipFill>
        <p:spPr>
          <a:xfrm>
            <a:off x="11094114" y="26721"/>
            <a:ext cx="82134" cy="45719"/>
          </a:xfrm>
        </p:spPr>
      </p:pic>
      <p:sp>
        <p:nvSpPr>
          <p:cNvPr id="13" name="TextBox 12">
            <a:extLst>
              <a:ext uri="{FF2B5EF4-FFF2-40B4-BE49-F238E27FC236}">
                <a16:creationId xmlns="" xmlns:a16="http://schemas.microsoft.com/office/drawing/2014/main" id="{5170152F-4BDD-EA4D-B3D1-E9A87974CFC0}"/>
              </a:ext>
            </a:extLst>
          </p:cNvPr>
          <p:cNvSpPr txBox="1"/>
          <p:nvPr/>
        </p:nvSpPr>
        <p:spPr bwMode="gray">
          <a:xfrm>
            <a:off x="0" y="5244194"/>
            <a:ext cx="3446175" cy="1588127"/>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Presented by : </a:t>
            </a:r>
          </a:p>
          <a:p>
            <a:pPr>
              <a:lnSpc>
                <a:spcPct val="90000"/>
              </a:lnSpc>
            </a:pPr>
            <a:r>
              <a:rPr lang="en-US" sz="2000" b="1" noProof="1" smtClean="0">
                <a:gradFill>
                  <a:gsLst>
                    <a:gs pos="0">
                      <a:schemeClr val="accent1"/>
                    </a:gs>
                    <a:gs pos="51300">
                      <a:schemeClr val="accent2"/>
                    </a:gs>
                    <a:gs pos="100000">
                      <a:schemeClr val="accent3"/>
                    </a:gs>
                  </a:gsLst>
                  <a:lin ang="0" scaled="0"/>
                </a:gradFill>
              </a:rPr>
              <a:t>Project group 48</a:t>
            </a:r>
          </a:p>
          <a:p>
            <a:pPr>
              <a:lnSpc>
                <a:spcPct val="90000"/>
              </a:lnSpc>
            </a:pPr>
            <a:endParaRPr lang="en-US" sz="2000" b="1" noProof="1" smtClean="0">
              <a:gradFill>
                <a:gsLst>
                  <a:gs pos="0">
                    <a:schemeClr val="accent1"/>
                  </a:gs>
                  <a:gs pos="51300">
                    <a:schemeClr val="accent2"/>
                  </a:gs>
                  <a:gs pos="100000">
                    <a:schemeClr val="accent3"/>
                  </a:gs>
                </a:gsLst>
                <a:lin ang="0" scaled="0"/>
              </a:gradFill>
            </a:endParaRPr>
          </a:p>
          <a:p>
            <a:pPr>
              <a:lnSpc>
                <a:spcPct val="90000"/>
              </a:lnSpc>
            </a:pPr>
            <a:r>
              <a:rPr lang="en-US" sz="1600" b="1" noProof="1" smtClean="0">
                <a:gradFill>
                  <a:gsLst>
                    <a:gs pos="0">
                      <a:schemeClr val="accent1"/>
                    </a:gs>
                    <a:gs pos="51300">
                      <a:schemeClr val="accent2"/>
                    </a:gs>
                    <a:gs pos="100000">
                      <a:schemeClr val="accent3"/>
                    </a:gs>
                  </a:gsLst>
                  <a:lin ang="0" scaled="0"/>
                </a:gradFill>
              </a:rPr>
              <a:t>- Komal Naphade(B018)</a:t>
            </a:r>
          </a:p>
          <a:p>
            <a:pPr>
              <a:lnSpc>
                <a:spcPct val="90000"/>
              </a:lnSpc>
            </a:pPr>
            <a:r>
              <a:rPr lang="en-US" sz="1600" b="1" noProof="1" smtClean="0">
                <a:gradFill>
                  <a:gsLst>
                    <a:gs pos="0">
                      <a:schemeClr val="accent1"/>
                    </a:gs>
                    <a:gs pos="51300">
                      <a:schemeClr val="accent2"/>
                    </a:gs>
                    <a:gs pos="100000">
                      <a:schemeClr val="accent3"/>
                    </a:gs>
                  </a:gsLst>
                  <a:lin ang="0" scaled="0"/>
                </a:gradFill>
              </a:rPr>
              <a:t>- Pranav Gavali(B046)</a:t>
            </a:r>
          </a:p>
          <a:p>
            <a:pPr>
              <a:lnSpc>
                <a:spcPct val="90000"/>
              </a:lnSpc>
            </a:pPr>
            <a:r>
              <a:rPr lang="en-US" sz="1600" b="1" noProof="1" smtClean="0">
                <a:gradFill>
                  <a:gsLst>
                    <a:gs pos="0">
                      <a:schemeClr val="accent1"/>
                    </a:gs>
                    <a:gs pos="51300">
                      <a:schemeClr val="accent2"/>
                    </a:gs>
                    <a:gs pos="100000">
                      <a:schemeClr val="accent3"/>
                    </a:gs>
                  </a:gsLst>
                  <a:lin ang="0" scaled="0"/>
                </a:gradFill>
              </a:rPr>
              <a:t>- Dhiraj Shelke(B071)</a:t>
            </a:r>
          </a:p>
        </p:txBody>
      </p:sp>
      <p:sp>
        <p:nvSpPr>
          <p:cNvPr id="15" name="TextBox 14">
            <a:extLst>
              <a:ext uri="{FF2B5EF4-FFF2-40B4-BE49-F238E27FC236}">
                <a16:creationId xmlns="" xmlns:a16="http://schemas.microsoft.com/office/drawing/2014/main" id="{5170152F-4BDD-EA4D-B3D1-E9A87974CFC0}"/>
              </a:ext>
            </a:extLst>
          </p:cNvPr>
          <p:cNvSpPr txBox="1"/>
          <p:nvPr/>
        </p:nvSpPr>
        <p:spPr bwMode="gray">
          <a:xfrm>
            <a:off x="10058400" y="6184375"/>
            <a:ext cx="2047170" cy="646331"/>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Guided by : </a:t>
            </a:r>
          </a:p>
          <a:p>
            <a:pPr>
              <a:lnSpc>
                <a:spcPct val="90000"/>
              </a:lnSpc>
            </a:pPr>
            <a:r>
              <a:rPr lang="en-US" sz="2000" b="1" noProof="1" smtClean="0">
                <a:gradFill>
                  <a:gsLst>
                    <a:gs pos="0">
                      <a:schemeClr val="accent1"/>
                    </a:gs>
                    <a:gs pos="51300">
                      <a:schemeClr val="accent2"/>
                    </a:gs>
                    <a:gs pos="100000">
                      <a:schemeClr val="accent3"/>
                    </a:gs>
                  </a:gsLst>
                  <a:lin ang="0" scaled="0"/>
                </a:gradFill>
              </a:rPr>
              <a:t>Prof. P. </a:t>
            </a:r>
            <a:r>
              <a:rPr lang="en-US" sz="2000" b="1" noProof="1">
                <a:gradFill>
                  <a:gsLst>
                    <a:gs pos="0">
                      <a:schemeClr val="accent1"/>
                    </a:gs>
                    <a:gs pos="51300">
                      <a:schemeClr val="accent2"/>
                    </a:gs>
                    <a:gs pos="100000">
                      <a:schemeClr val="accent3"/>
                    </a:gs>
                  </a:gsLst>
                  <a:lin ang="0" scaled="0"/>
                </a:gradFill>
              </a:rPr>
              <a:t>R</a:t>
            </a:r>
            <a:r>
              <a:rPr lang="en-US" sz="2000" b="1" noProof="1" smtClean="0">
                <a:gradFill>
                  <a:gsLst>
                    <a:gs pos="0">
                      <a:schemeClr val="accent1"/>
                    </a:gs>
                    <a:gs pos="51300">
                      <a:schemeClr val="accent2"/>
                    </a:gs>
                    <a:gs pos="100000">
                      <a:schemeClr val="accent3"/>
                    </a:gs>
                  </a:gsLst>
                  <a:lin ang="0" scaled="0"/>
                </a:gradFill>
              </a:rPr>
              <a:t>. Patil </a:t>
            </a:r>
          </a:p>
        </p:txBody>
      </p:sp>
      <p:sp>
        <p:nvSpPr>
          <p:cNvPr id="4" name="Rectangle 3"/>
          <p:cNvSpPr/>
          <p:nvPr/>
        </p:nvSpPr>
        <p:spPr>
          <a:xfrm>
            <a:off x="1323833" y="2570409"/>
            <a:ext cx="4727075" cy="178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 xmlns:a16="http://schemas.microsoft.com/office/drawing/2014/main" id="{5170152F-4BDD-EA4D-B3D1-E9A87974CFC0}"/>
              </a:ext>
            </a:extLst>
          </p:cNvPr>
          <p:cNvSpPr txBox="1"/>
          <p:nvPr/>
        </p:nvSpPr>
        <p:spPr bwMode="gray">
          <a:xfrm>
            <a:off x="-58484" y="22090"/>
            <a:ext cx="2324012" cy="286232"/>
          </a:xfrm>
          <a:prstGeom prst="rect">
            <a:avLst/>
          </a:prstGeom>
          <a:noFill/>
        </p:spPr>
        <p:txBody>
          <a:bodyPr wrap="square" rtlCol="0">
            <a:spAutoFit/>
          </a:bodyPr>
          <a:lstStyle/>
          <a:p>
            <a:pPr>
              <a:lnSpc>
                <a:spcPct val="90000"/>
              </a:lnSpc>
            </a:pPr>
            <a:r>
              <a:rPr lang="en-US" sz="1400" b="1" noProof="1" smtClean="0">
                <a:gradFill>
                  <a:gsLst>
                    <a:gs pos="0">
                      <a:schemeClr val="accent1"/>
                    </a:gs>
                    <a:gs pos="51300">
                      <a:schemeClr val="accent2"/>
                    </a:gs>
                    <a:gs pos="100000">
                      <a:schemeClr val="accent3"/>
                    </a:gs>
                  </a:gsLst>
                  <a:lin ang="0" scaled="0"/>
                </a:gradFill>
              </a:rPr>
              <a:t>A Review on Project</a:t>
            </a:r>
          </a:p>
        </p:txBody>
      </p:sp>
      <p:sp>
        <p:nvSpPr>
          <p:cNvPr id="20" name="Rectangle 19"/>
          <p:cNvSpPr/>
          <p:nvPr/>
        </p:nvSpPr>
        <p:spPr>
          <a:xfrm>
            <a:off x="10631606" y="1620"/>
            <a:ext cx="1500713" cy="178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591869" y="22091"/>
            <a:ext cx="5513700" cy="272382"/>
          </a:xfrm>
          <a:prstGeom prst="rect">
            <a:avLst/>
          </a:prstGeom>
          <a:noFill/>
        </p:spPr>
        <p:txBody>
          <a:bodyPr wrap="square" rtlCol="0">
            <a:spAutoFit/>
          </a:bodyPr>
          <a:lstStyle/>
          <a:p>
            <a:pPr>
              <a:lnSpc>
                <a:spcPct val="90000"/>
              </a:lnSpc>
            </a:pPr>
            <a:r>
              <a:rPr lang="en-US" sz="1300" b="1" dirty="0">
                <a:gradFill>
                  <a:gsLst>
                    <a:gs pos="0">
                      <a:schemeClr val="accent1"/>
                    </a:gs>
                    <a:gs pos="51300">
                      <a:schemeClr val="accent2"/>
                    </a:gs>
                    <a:gs pos="100000">
                      <a:schemeClr val="accent3"/>
                    </a:gs>
                  </a:gsLst>
                  <a:lin ang="0" scaled="0"/>
                </a:gradFill>
              </a:rPr>
              <a:t>STES’S SINHGAD ACADEMY OF </a:t>
            </a:r>
            <a:r>
              <a:rPr lang="en-US" sz="1300" b="1" dirty="0" smtClean="0">
                <a:gradFill>
                  <a:gsLst>
                    <a:gs pos="0">
                      <a:schemeClr val="accent1"/>
                    </a:gs>
                    <a:gs pos="51300">
                      <a:schemeClr val="accent2"/>
                    </a:gs>
                    <a:gs pos="100000">
                      <a:schemeClr val="accent3"/>
                    </a:gs>
                  </a:gsLst>
                  <a:lin ang="0" scaled="0"/>
                </a:gradFill>
              </a:rPr>
              <a:t>ENGINEERING</a:t>
            </a:r>
            <a:r>
              <a:rPr lang="en-IN" sz="1300" b="1" dirty="0" smtClean="0">
                <a:gradFill>
                  <a:gsLst>
                    <a:gs pos="0">
                      <a:schemeClr val="accent1"/>
                    </a:gs>
                    <a:gs pos="51300">
                      <a:schemeClr val="accent2"/>
                    </a:gs>
                    <a:gs pos="100000">
                      <a:schemeClr val="accent3"/>
                    </a:gs>
                  </a:gsLst>
                  <a:lin ang="0" scaled="0"/>
                </a:gradFill>
              </a:rPr>
              <a:t> </a:t>
            </a:r>
            <a:r>
              <a:rPr lang="en-US" sz="1300" b="1" dirty="0" smtClean="0">
                <a:gradFill>
                  <a:gsLst>
                    <a:gs pos="0">
                      <a:schemeClr val="accent1"/>
                    </a:gs>
                    <a:gs pos="51300">
                      <a:schemeClr val="accent2"/>
                    </a:gs>
                    <a:gs pos="100000">
                      <a:schemeClr val="accent3"/>
                    </a:gs>
                  </a:gsLst>
                  <a:lin ang="0" scaled="0"/>
                </a:gradFill>
              </a:rPr>
              <a:t>KONDHWA</a:t>
            </a:r>
            <a:r>
              <a:rPr lang="en-US" sz="1300" b="1" dirty="0">
                <a:gradFill>
                  <a:gsLst>
                    <a:gs pos="0">
                      <a:schemeClr val="accent1"/>
                    </a:gs>
                    <a:gs pos="51300">
                      <a:schemeClr val="accent2"/>
                    </a:gs>
                    <a:gs pos="100000">
                      <a:schemeClr val="accent3"/>
                    </a:gs>
                  </a:gsLst>
                  <a:lin ang="0" scaled="0"/>
                </a:gradFill>
              </a:rPr>
              <a:t>, PUNE 411048</a:t>
            </a:r>
          </a:p>
        </p:txBody>
      </p:sp>
      <p:cxnSp>
        <p:nvCxnSpPr>
          <p:cNvPr id="21" name="Straight Connector 20">
            <a:extLst>
              <a:ext uri="{FF2B5EF4-FFF2-40B4-BE49-F238E27FC236}">
                <a16:creationId xmlns=""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109182" y="294473"/>
            <a:ext cx="1514902" cy="13849"/>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796585" y="294473"/>
            <a:ext cx="5117916"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4496" y="996288"/>
            <a:ext cx="3831278" cy="3698542"/>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1">
            <a:extLst>
              <a:ext uri="{FF2B5EF4-FFF2-40B4-BE49-F238E27FC236}">
                <a16:creationId xmlns="" xmlns:a16="http://schemas.microsoft.com/office/drawing/2014/main" id="{8468F2B1-EF8F-4772-ADA1-4195B20EBA74}"/>
              </a:ext>
            </a:extLst>
          </p:cNvPr>
          <p:cNvSpPr txBox="1">
            <a:spLocks/>
          </p:cNvSpPr>
          <p:nvPr/>
        </p:nvSpPr>
        <p:spPr bwMode="gray">
          <a:xfrm>
            <a:off x="0" y="1140342"/>
            <a:ext cx="3571782" cy="2860133"/>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spc="-3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sz="4800" dirty="0">
                <a:latin typeface="Rockwell" panose="02060603020205020403" pitchFamily="18" charset="0"/>
              </a:rPr>
              <a:t>IoT </a:t>
            </a:r>
            <a:br>
              <a:rPr lang="en-US" sz="4800" dirty="0">
                <a:latin typeface="Rockwell" panose="02060603020205020403" pitchFamily="18" charset="0"/>
              </a:rPr>
            </a:br>
            <a:r>
              <a:rPr lang="en-US" sz="4800" dirty="0">
                <a:latin typeface="Rockwell" panose="02060603020205020403" pitchFamily="18" charset="0"/>
              </a:rPr>
              <a:t>based</a:t>
            </a:r>
            <a:br>
              <a:rPr lang="en-US" sz="4800" dirty="0">
                <a:latin typeface="Rockwell" panose="02060603020205020403" pitchFamily="18" charset="0"/>
              </a:rPr>
            </a:br>
            <a:r>
              <a:rPr lang="en-US" sz="4800" dirty="0">
                <a:latin typeface="Rockwell" panose="02060603020205020403" pitchFamily="18" charset="0"/>
              </a:rPr>
              <a:t>Hydroponic</a:t>
            </a:r>
            <a:br>
              <a:rPr lang="en-US" sz="4800" dirty="0">
                <a:latin typeface="Rockwell" panose="02060603020205020403" pitchFamily="18" charset="0"/>
              </a:rPr>
            </a:br>
            <a:r>
              <a:rPr lang="en-US" sz="4800" dirty="0">
                <a:latin typeface="Rockwell" panose="02060603020205020403" pitchFamily="18" charset="0"/>
              </a:rPr>
              <a:t>System</a:t>
            </a:r>
          </a:p>
        </p:txBody>
      </p:sp>
      <p:cxnSp>
        <p:nvCxnSpPr>
          <p:cNvPr id="16" name="Straight Connector 15">
            <a:extLst>
              <a:ext uri="{FF2B5EF4-FFF2-40B4-BE49-F238E27FC236}">
                <a16:creationId xmlns=""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0" y="4117586"/>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31899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8886183"/>
              </p:ext>
            </p:extLst>
          </p:nvPr>
        </p:nvGraphicFramePr>
        <p:xfrm>
          <a:off x="771187" y="1692322"/>
          <a:ext cx="10731836" cy="4527550"/>
        </p:xfrm>
        <a:graphic>
          <a:graphicData uri="http://schemas.openxmlformats.org/drawingml/2006/table">
            <a:tbl>
              <a:tblPr firstRow="1" bandRow="1">
                <a:tableStyleId>{5C22544A-7EE6-4342-B048-85BDC9FD1C3A}</a:tableStyleId>
              </a:tblPr>
              <a:tblGrid>
                <a:gridCol w="564255">
                  <a:extLst>
                    <a:ext uri="{9D8B030D-6E8A-4147-A177-3AD203B41FA5}">
                      <a16:colId xmlns:a16="http://schemas.microsoft.com/office/drawing/2014/main" xmlns="" val="424501761"/>
                    </a:ext>
                  </a:extLst>
                </a:gridCol>
                <a:gridCol w="2470245">
                  <a:extLst>
                    <a:ext uri="{9D8B030D-6E8A-4147-A177-3AD203B41FA5}">
                      <a16:colId xmlns:a16="http://schemas.microsoft.com/office/drawing/2014/main" xmlns="" val="1540436702"/>
                    </a:ext>
                  </a:extLst>
                </a:gridCol>
                <a:gridCol w="2169994">
                  <a:extLst>
                    <a:ext uri="{9D8B030D-6E8A-4147-A177-3AD203B41FA5}">
                      <a16:colId xmlns:a16="http://schemas.microsoft.com/office/drawing/2014/main" xmlns="" val="4113581126"/>
                    </a:ext>
                  </a:extLst>
                </a:gridCol>
                <a:gridCol w="698074">
                  <a:extLst>
                    <a:ext uri="{9D8B030D-6E8A-4147-A177-3AD203B41FA5}">
                      <a16:colId xmlns:a16="http://schemas.microsoft.com/office/drawing/2014/main" xmlns="" val="3626955391"/>
                    </a:ext>
                  </a:extLst>
                </a:gridCol>
                <a:gridCol w="4829268">
                  <a:extLst>
                    <a:ext uri="{9D8B030D-6E8A-4147-A177-3AD203B41FA5}">
                      <a16:colId xmlns:a16="http://schemas.microsoft.com/office/drawing/2014/main" xmlns="" val="11014499"/>
                    </a:ext>
                  </a:extLst>
                </a:gridCol>
              </a:tblGrid>
              <a:tr h="720292">
                <a:tc>
                  <a:txBody>
                    <a:bodyPr/>
                    <a:lstStyle/>
                    <a:p>
                      <a:r>
                        <a:rPr lang="en-GB" dirty="0" smtClean="0">
                          <a:latin typeface="+mn-lt"/>
                          <a:cs typeface="Times New Roman" panose="02020603050405020304" pitchFamily="18" charset="0"/>
                        </a:rPr>
                        <a:t>Sr.</a:t>
                      </a:r>
                      <a:r>
                        <a:rPr lang="en-GB" baseline="0" dirty="0" smtClean="0">
                          <a:latin typeface="+mn-lt"/>
                          <a:cs typeface="Times New Roman" panose="02020603050405020304" pitchFamily="18" charset="0"/>
                        </a:rPr>
                        <a:t> No</a:t>
                      </a:r>
                      <a:endParaRPr lang="en-IN" dirty="0">
                        <a:latin typeface="+mn-lt"/>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Topic</a:t>
                      </a:r>
                      <a:endParaRPr lang="en-IN"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n-lt"/>
                          <a:ea typeface="+mn-ea"/>
                          <a:cs typeface="Times New Roman" panose="02020603050405020304" pitchFamily="18" charset="0"/>
                        </a:rPr>
                        <a:t>Author</a:t>
                      </a:r>
                      <a:endParaRPr lang="en-IN" sz="1800" b="1" kern="1200" dirty="0">
                        <a:solidFill>
                          <a:schemeClr val="lt1"/>
                        </a:solidFill>
                        <a:latin typeface="+mn-lt"/>
                        <a:ea typeface="+mn-ea"/>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Year</a:t>
                      </a:r>
                      <a:endParaRPr lang="en-IN" dirty="0">
                        <a:latin typeface="+mn-lt"/>
                        <a:cs typeface="Times New Roman" panose="02020603050405020304" pitchFamily="18" charset="0"/>
                      </a:endParaRPr>
                    </a:p>
                  </a:txBody>
                  <a:tcPr/>
                </a:tc>
                <a:tc>
                  <a:txBody>
                    <a:bodyPr/>
                    <a:lstStyle/>
                    <a:p>
                      <a:r>
                        <a:rPr lang="en-IN" dirty="0" smtClean="0">
                          <a:latin typeface="+mn-lt"/>
                          <a:cs typeface="Times New Roman" panose="02020603050405020304" pitchFamily="18" charset="0"/>
                        </a:rPr>
                        <a:t>Major Findings</a:t>
                      </a:r>
                      <a:endParaRPr lang="en-IN" dirty="0">
                        <a:latin typeface="+mn-lt"/>
                        <a:cs typeface="Times New Roman" panose="02020603050405020304" pitchFamily="18" charset="0"/>
                      </a:endParaRPr>
                    </a:p>
                  </a:txBody>
                  <a:tcPr/>
                </a:tc>
                <a:extLst>
                  <a:ext uri="{0D108BD9-81ED-4DB2-BD59-A6C34878D82A}">
                    <a16:rowId xmlns:a16="http://schemas.microsoft.com/office/drawing/2014/main" xmlns="" val="3037932650"/>
                  </a:ext>
                </a:extLst>
              </a:tr>
              <a:tr h="3807258">
                <a:tc>
                  <a:txBody>
                    <a:bodyPr/>
                    <a:lstStyle/>
                    <a:p>
                      <a:r>
                        <a:rPr lang="en-GB" dirty="0" smtClean="0">
                          <a:latin typeface="+mn-lt"/>
                          <a:cs typeface="Times New Roman" panose="02020603050405020304" pitchFamily="18" charset="0"/>
                        </a:rPr>
                        <a:t>3</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latin typeface="+mn-lt"/>
                          <a:ea typeface="+mn-ea"/>
                          <a:cs typeface="Times New Roman" panose="02020603050405020304" pitchFamily="18" charset="0"/>
                        </a:rPr>
                        <a:t>Automated Irrigation System Using a Wireless Sensor Network and GPRS Module - IEEE Transaction</a:t>
                      </a:r>
                      <a:endParaRPr lang="en-IN" sz="1800" kern="1200" baseline="0" dirty="0" smtClean="0">
                        <a:solidFill>
                          <a:schemeClr val="dk1"/>
                        </a:solidFill>
                        <a:latin typeface="+mn-lt"/>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Times New Roman" panose="02020603050405020304" pitchFamily="18" charset="0"/>
                        </a:rPr>
                        <a:t>Joaquín</a:t>
                      </a:r>
                      <a:r>
                        <a:rPr lang="en-IN" sz="1800" kern="1200" dirty="0" smtClean="0">
                          <a:solidFill>
                            <a:schemeClr val="dk1"/>
                          </a:solidFill>
                          <a:latin typeface="+mn-lt"/>
                          <a:ea typeface="+mn-ea"/>
                          <a:cs typeface="Times New Roman" panose="02020603050405020304" pitchFamily="18" charset="0"/>
                        </a:rPr>
                        <a:t> Gutiérrez, Juan Francisco Villa-Medina, Alejandra Nieto-Garibay, and Miguel </a:t>
                      </a:r>
                      <a:r>
                        <a:rPr lang="en-IN" sz="1800" kern="1200" dirty="0" err="1" smtClean="0">
                          <a:solidFill>
                            <a:schemeClr val="dk1"/>
                          </a:solidFill>
                          <a:latin typeface="+mn-lt"/>
                          <a:ea typeface="+mn-ea"/>
                          <a:cs typeface="Times New Roman" panose="02020603050405020304" pitchFamily="18" charset="0"/>
                        </a:rPr>
                        <a:t>Ángel</a:t>
                      </a:r>
                      <a:r>
                        <a:rPr lang="en-IN" sz="1800" kern="1200" dirty="0" smtClean="0">
                          <a:solidFill>
                            <a:schemeClr val="dk1"/>
                          </a:solidFill>
                          <a:latin typeface="+mn-lt"/>
                          <a:ea typeface="+mn-ea"/>
                          <a:cs typeface="Times New Roman" panose="02020603050405020304" pitchFamily="18" charset="0"/>
                        </a:rPr>
                        <a:t> Porta-</a:t>
                      </a:r>
                      <a:r>
                        <a:rPr lang="en-IN" sz="1800" kern="1200" dirty="0" err="1" smtClean="0">
                          <a:solidFill>
                            <a:schemeClr val="dk1"/>
                          </a:solidFill>
                          <a:latin typeface="+mn-lt"/>
                          <a:ea typeface="+mn-ea"/>
                          <a:cs typeface="Times New Roman" panose="02020603050405020304" pitchFamily="18" charset="0"/>
                        </a:rPr>
                        <a:t>Gándara</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0" algn="ctr" defTabSz="457200" rtl="0" eaLnBrk="1" latinLnBrk="0" hangingPunct="1"/>
                      <a:r>
                        <a:rPr lang="en-GB" sz="1800" kern="1200" dirty="0" smtClean="0">
                          <a:solidFill>
                            <a:schemeClr val="dk1"/>
                          </a:solidFill>
                          <a:latin typeface="+mn-lt"/>
                          <a:ea typeface="+mn-ea"/>
                          <a:cs typeface="Times New Roman" panose="02020603050405020304" pitchFamily="18" charset="0"/>
                        </a:rPr>
                        <a:t>2014</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baseline="0" dirty="0" smtClean="0">
                          <a:solidFill>
                            <a:schemeClr val="dk1"/>
                          </a:solidFill>
                          <a:latin typeface="+mn-lt"/>
                          <a:ea typeface="+mn-ea"/>
                          <a:cs typeface="Times New Roman" panose="02020603050405020304" pitchFamily="18" charset="0"/>
                        </a:rPr>
                        <a:t>The system consisted of two components wireless sensor units (WSUs) and a wireless information unit (WIU)</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kern="1200" baseline="0" dirty="0" smtClean="0">
                        <a:solidFill>
                          <a:schemeClr val="dk1"/>
                        </a:solidFill>
                        <a:latin typeface="+mn-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baseline="0" dirty="0" smtClean="0">
                          <a:solidFill>
                            <a:schemeClr val="dk1"/>
                          </a:solidFill>
                          <a:latin typeface="+mn-lt"/>
                          <a:ea typeface="+mn-ea"/>
                          <a:cs typeface="Times New Roman" panose="02020603050405020304" pitchFamily="18" charset="0"/>
                        </a:rPr>
                        <a:t>The WIU has also a GPRS module to transmit the data to a web Configuration of the automated irrigation system.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kern="1200" baseline="0" dirty="0" smtClean="0">
                        <a:solidFill>
                          <a:schemeClr val="dk1"/>
                        </a:solidFill>
                        <a:latin typeface="+mn-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baseline="0" dirty="0" smtClean="0">
                          <a:solidFill>
                            <a:schemeClr val="dk1"/>
                          </a:solidFill>
                          <a:latin typeface="+mn-lt"/>
                          <a:ea typeface="+mn-ea"/>
                          <a:cs typeface="Times New Roman" panose="02020603050405020304" pitchFamily="18" charset="0"/>
                        </a:rPr>
                        <a:t>The information can be remotely monitored online through a graphical application through </a:t>
                      </a:r>
                      <a:r>
                        <a:rPr lang="en-IN" sz="1800" kern="1200" baseline="0" dirty="0" err="1" smtClean="0">
                          <a:solidFill>
                            <a:schemeClr val="dk1"/>
                          </a:solidFill>
                          <a:latin typeface="+mn-lt"/>
                          <a:ea typeface="+mn-ea"/>
                          <a:cs typeface="Times New Roman" panose="02020603050405020304" pitchFamily="18" charset="0"/>
                        </a:rPr>
                        <a:t>IoT</a:t>
                      </a:r>
                      <a:r>
                        <a:rPr lang="en-IN" sz="1800" kern="1200" baseline="0" dirty="0" smtClean="0">
                          <a:solidFill>
                            <a:schemeClr val="dk1"/>
                          </a:solidFill>
                          <a:latin typeface="+mn-lt"/>
                          <a:ea typeface="+mn-ea"/>
                          <a:cs typeface="Times New Roman" panose="02020603050405020304" pitchFamily="18" charset="0"/>
                        </a:rPr>
                        <a:t>.</a:t>
                      </a:r>
                      <a:endParaRPr lang="en-IN" sz="1800" kern="1200" baseline="0" dirty="0">
                        <a:solidFill>
                          <a:schemeClr val="dk1"/>
                        </a:solidFill>
                        <a:latin typeface="+mn-lt"/>
                        <a:ea typeface="+mn-ea"/>
                        <a:cs typeface="Times New Roman" panose="02020603050405020304" pitchFamily="18" charset="0"/>
                      </a:endParaRPr>
                    </a:p>
                  </a:txBody>
                  <a:tcPr/>
                </a:tc>
                <a:extLst>
                  <a:ext uri="{0D108BD9-81ED-4DB2-BD59-A6C34878D82A}">
                    <a16:rowId xmlns:a16="http://schemas.microsoft.com/office/drawing/2014/main" xmlns="" val="2880091556"/>
                  </a:ext>
                </a:extLst>
              </a:tr>
            </a:tbl>
          </a:graphicData>
        </a:graphic>
      </p:graphicFrame>
    </p:spTree>
    <p:extLst>
      <p:ext uri="{BB962C8B-B14F-4D97-AF65-F5344CB8AC3E}">
        <p14:creationId xmlns:p14="http://schemas.microsoft.com/office/powerpoint/2010/main" val="3520092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655237725"/>
              </p:ext>
            </p:extLst>
          </p:nvPr>
        </p:nvGraphicFramePr>
        <p:xfrm>
          <a:off x="771187" y="1692322"/>
          <a:ext cx="10731836" cy="4527550"/>
        </p:xfrm>
        <a:graphic>
          <a:graphicData uri="http://schemas.openxmlformats.org/drawingml/2006/table">
            <a:tbl>
              <a:tblPr firstRow="1" bandRow="1">
                <a:tableStyleId>{5C22544A-7EE6-4342-B048-85BDC9FD1C3A}</a:tableStyleId>
              </a:tblPr>
              <a:tblGrid>
                <a:gridCol w="564255">
                  <a:extLst>
                    <a:ext uri="{9D8B030D-6E8A-4147-A177-3AD203B41FA5}">
                      <a16:colId xmlns:a16="http://schemas.microsoft.com/office/drawing/2014/main" xmlns="" val="424501761"/>
                    </a:ext>
                  </a:extLst>
                </a:gridCol>
                <a:gridCol w="2470245">
                  <a:extLst>
                    <a:ext uri="{9D8B030D-6E8A-4147-A177-3AD203B41FA5}">
                      <a16:colId xmlns:a16="http://schemas.microsoft.com/office/drawing/2014/main" xmlns="" val="1540436702"/>
                    </a:ext>
                  </a:extLst>
                </a:gridCol>
                <a:gridCol w="2169994">
                  <a:extLst>
                    <a:ext uri="{9D8B030D-6E8A-4147-A177-3AD203B41FA5}">
                      <a16:colId xmlns:a16="http://schemas.microsoft.com/office/drawing/2014/main" xmlns="" val="4113581126"/>
                    </a:ext>
                  </a:extLst>
                </a:gridCol>
                <a:gridCol w="698074">
                  <a:extLst>
                    <a:ext uri="{9D8B030D-6E8A-4147-A177-3AD203B41FA5}">
                      <a16:colId xmlns:a16="http://schemas.microsoft.com/office/drawing/2014/main" xmlns="" val="3626955391"/>
                    </a:ext>
                  </a:extLst>
                </a:gridCol>
                <a:gridCol w="4829268">
                  <a:extLst>
                    <a:ext uri="{9D8B030D-6E8A-4147-A177-3AD203B41FA5}">
                      <a16:colId xmlns:a16="http://schemas.microsoft.com/office/drawing/2014/main" xmlns="" val="11014499"/>
                    </a:ext>
                  </a:extLst>
                </a:gridCol>
              </a:tblGrid>
              <a:tr h="720292">
                <a:tc>
                  <a:txBody>
                    <a:bodyPr/>
                    <a:lstStyle/>
                    <a:p>
                      <a:r>
                        <a:rPr lang="en-GB" dirty="0" smtClean="0">
                          <a:latin typeface="+mn-lt"/>
                          <a:cs typeface="Times New Roman" panose="02020603050405020304" pitchFamily="18" charset="0"/>
                        </a:rPr>
                        <a:t>Sr</a:t>
                      </a:r>
                      <a:r>
                        <a:rPr lang="en-GB" baseline="0" dirty="0" smtClean="0">
                          <a:latin typeface="+mn-lt"/>
                          <a:cs typeface="Times New Roman" panose="02020603050405020304" pitchFamily="18" charset="0"/>
                        </a:rPr>
                        <a:t>. No</a:t>
                      </a:r>
                      <a:endParaRPr lang="en-IN" dirty="0">
                        <a:latin typeface="+mn-lt"/>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Topic</a:t>
                      </a:r>
                      <a:endParaRPr lang="en-IN"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n-lt"/>
                          <a:ea typeface="+mn-ea"/>
                          <a:cs typeface="Times New Roman" panose="02020603050405020304" pitchFamily="18" charset="0"/>
                        </a:rPr>
                        <a:t>Author</a:t>
                      </a:r>
                      <a:endParaRPr lang="en-IN" sz="1800" b="1" kern="1200" dirty="0">
                        <a:solidFill>
                          <a:schemeClr val="lt1"/>
                        </a:solidFill>
                        <a:latin typeface="+mn-lt"/>
                        <a:ea typeface="+mn-ea"/>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Year</a:t>
                      </a:r>
                      <a:endParaRPr lang="en-IN" dirty="0">
                        <a:latin typeface="+mn-lt"/>
                        <a:cs typeface="Times New Roman" panose="02020603050405020304" pitchFamily="18" charset="0"/>
                      </a:endParaRPr>
                    </a:p>
                  </a:txBody>
                  <a:tcPr/>
                </a:tc>
                <a:tc>
                  <a:txBody>
                    <a:bodyPr/>
                    <a:lstStyle/>
                    <a:p>
                      <a:r>
                        <a:rPr lang="en-IN" dirty="0" smtClean="0">
                          <a:latin typeface="+mn-lt"/>
                          <a:cs typeface="Times New Roman" panose="02020603050405020304" pitchFamily="18" charset="0"/>
                        </a:rPr>
                        <a:t>Major Findings</a:t>
                      </a:r>
                      <a:endParaRPr lang="en-IN" dirty="0">
                        <a:latin typeface="+mn-lt"/>
                        <a:cs typeface="Times New Roman" panose="02020603050405020304" pitchFamily="18" charset="0"/>
                      </a:endParaRPr>
                    </a:p>
                  </a:txBody>
                  <a:tcPr/>
                </a:tc>
                <a:extLst>
                  <a:ext uri="{0D108BD9-81ED-4DB2-BD59-A6C34878D82A}">
                    <a16:rowId xmlns:a16="http://schemas.microsoft.com/office/drawing/2014/main" xmlns="" val="3037932650"/>
                  </a:ext>
                </a:extLst>
              </a:tr>
              <a:tr h="3807258">
                <a:tc>
                  <a:txBody>
                    <a:bodyPr/>
                    <a:lstStyle/>
                    <a:p>
                      <a:pPr marL="0" algn="just" defTabSz="457200" rtl="0" eaLnBrk="1" latinLnBrk="0" hangingPunct="1"/>
                      <a:r>
                        <a:rPr lang="en-GB" sz="1800" kern="1200" dirty="0" smtClean="0">
                          <a:solidFill>
                            <a:schemeClr val="dk1"/>
                          </a:solidFill>
                          <a:latin typeface="+mn-lt"/>
                          <a:ea typeface="+mn-ea"/>
                          <a:cs typeface="Times New Roman" panose="02020603050405020304" pitchFamily="18" charset="0"/>
                        </a:rPr>
                        <a:t>4</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err="1" smtClean="0">
                          <a:solidFill>
                            <a:schemeClr val="dk1"/>
                          </a:solidFill>
                          <a:latin typeface="+mn-lt"/>
                          <a:ea typeface="+mn-ea"/>
                          <a:cs typeface="Times New Roman" panose="02020603050405020304" pitchFamily="18" charset="0"/>
                        </a:rPr>
                        <a:t>IoT</a:t>
                      </a:r>
                      <a:r>
                        <a:rPr lang="en-GB" sz="1800" kern="1200" dirty="0" smtClean="0">
                          <a:solidFill>
                            <a:schemeClr val="dk1"/>
                          </a:solidFill>
                          <a:latin typeface="+mn-lt"/>
                          <a:ea typeface="+mn-ea"/>
                          <a:cs typeface="Times New Roman" panose="02020603050405020304" pitchFamily="18" charset="0"/>
                        </a:rPr>
                        <a:t> Based Automated Hydroponic Cultivation System – IJAER Journal</a:t>
                      </a:r>
                      <a:endParaRPr lang="en-IN" sz="1800" kern="1200" dirty="0" smtClean="0">
                        <a:solidFill>
                          <a:schemeClr val="dk1"/>
                        </a:solidFill>
                        <a:latin typeface="+mn-lt"/>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Times New Roman" panose="02020603050405020304" pitchFamily="18" charset="0"/>
                        </a:rPr>
                        <a:t>Dr.</a:t>
                      </a:r>
                      <a:r>
                        <a:rPr lang="en-IN" sz="1800" kern="1200" dirty="0" smtClean="0">
                          <a:solidFill>
                            <a:schemeClr val="dk1"/>
                          </a:solidFill>
                          <a:latin typeface="+mn-lt"/>
                          <a:ea typeface="+mn-ea"/>
                          <a:cs typeface="Times New Roman" panose="02020603050405020304" pitchFamily="18" charset="0"/>
                        </a:rPr>
                        <a:t> </a:t>
                      </a:r>
                      <a:r>
                        <a:rPr lang="en-IN" sz="1800" kern="1200" dirty="0" err="1" smtClean="0">
                          <a:solidFill>
                            <a:schemeClr val="dk1"/>
                          </a:solidFill>
                          <a:latin typeface="+mn-lt"/>
                          <a:ea typeface="+mn-ea"/>
                          <a:cs typeface="Times New Roman" panose="02020603050405020304" pitchFamily="18" charset="0"/>
                        </a:rPr>
                        <a:t>Ponmurugan</a:t>
                      </a:r>
                      <a:endParaRPr lang="en-IN" sz="1800" kern="1200" dirty="0" smtClean="0">
                        <a:solidFill>
                          <a:schemeClr val="dk1"/>
                        </a:solidFill>
                        <a:latin typeface="+mn-lt"/>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n-lt"/>
                          <a:ea typeface="+mn-ea"/>
                          <a:cs typeface="Times New Roman" panose="02020603050405020304" pitchFamily="18" charset="0"/>
                        </a:rPr>
                        <a:t>Sudharsan</a:t>
                      </a:r>
                      <a:r>
                        <a:rPr lang="en-IN" sz="1800" kern="1200" dirty="0" smtClean="0">
                          <a:solidFill>
                            <a:schemeClr val="dk1"/>
                          </a:solidFill>
                          <a:latin typeface="+mn-lt"/>
                          <a:ea typeface="+mn-ea"/>
                          <a:cs typeface="Times New Roman" panose="02020603050405020304" pitchFamily="18" charset="0"/>
                        </a:rPr>
                        <a:t>, </a:t>
                      </a:r>
                      <a:r>
                        <a:rPr lang="en-IN" sz="1800" kern="1200" dirty="0" err="1" smtClean="0">
                          <a:solidFill>
                            <a:schemeClr val="dk1"/>
                          </a:solidFill>
                          <a:latin typeface="+mn-lt"/>
                          <a:ea typeface="+mn-ea"/>
                          <a:cs typeface="Times New Roman" panose="02020603050405020304" pitchFamily="18" charset="0"/>
                        </a:rPr>
                        <a:t>Vargunan</a:t>
                      </a:r>
                      <a:r>
                        <a:rPr lang="en-IN" sz="1800" kern="1200" dirty="0" smtClean="0">
                          <a:solidFill>
                            <a:schemeClr val="dk1"/>
                          </a:solidFill>
                          <a:latin typeface="+mn-lt"/>
                          <a:ea typeface="+mn-ea"/>
                          <a:cs typeface="Times New Roman" panose="02020603050405020304" pitchFamily="18" charset="0"/>
                        </a:rPr>
                        <a:t>, </a:t>
                      </a:r>
                      <a:r>
                        <a:rPr lang="en-IN" sz="1800" kern="1200" dirty="0" err="1" smtClean="0">
                          <a:solidFill>
                            <a:schemeClr val="dk1"/>
                          </a:solidFill>
                          <a:latin typeface="+mn-lt"/>
                          <a:ea typeface="+mn-ea"/>
                          <a:cs typeface="Times New Roman" panose="02020603050405020304" pitchFamily="18" charset="0"/>
                        </a:rPr>
                        <a:t>Vignesh</a:t>
                      </a:r>
                      <a:r>
                        <a:rPr lang="en-IN" sz="1800" kern="1200" dirty="0" smtClean="0">
                          <a:solidFill>
                            <a:schemeClr val="dk1"/>
                          </a:solidFill>
                          <a:latin typeface="+mn-lt"/>
                          <a:ea typeface="+mn-ea"/>
                          <a:cs typeface="Times New Roman" panose="02020603050405020304" pitchFamily="18" charset="0"/>
                        </a:rPr>
                        <a:t> Raj , </a:t>
                      </a:r>
                      <a:r>
                        <a:rPr lang="en-IN" sz="1800" kern="1200" dirty="0" err="1" smtClean="0">
                          <a:solidFill>
                            <a:schemeClr val="dk1"/>
                          </a:solidFill>
                          <a:latin typeface="+mn-lt"/>
                          <a:ea typeface="+mn-ea"/>
                          <a:cs typeface="Times New Roman" panose="02020603050405020304" pitchFamily="18" charset="0"/>
                        </a:rPr>
                        <a:t>Selvanayagan</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0" algn="just" defTabSz="457200" rtl="0" eaLnBrk="1" latinLnBrk="0" hangingPunct="1"/>
                      <a:r>
                        <a:rPr lang="en-GB" sz="1800" kern="1200" dirty="0" smtClean="0">
                          <a:solidFill>
                            <a:schemeClr val="dk1"/>
                          </a:solidFill>
                          <a:latin typeface="+mn-lt"/>
                          <a:ea typeface="+mn-ea"/>
                          <a:cs typeface="Times New Roman" panose="02020603050405020304" pitchFamily="18" charset="0"/>
                        </a:rPr>
                        <a:t>2019</a:t>
                      </a:r>
                      <a:endParaRPr lang="en-IN" sz="1800" kern="1200" dirty="0">
                        <a:solidFill>
                          <a:schemeClr val="dk1"/>
                        </a:solidFill>
                        <a:latin typeface="+mn-lt"/>
                        <a:ea typeface="+mn-ea"/>
                        <a:cs typeface="Times New Roman" panose="02020603050405020304" pitchFamily="18" charset="0"/>
                      </a:endParaRP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latin typeface="+mn-lt"/>
                          <a:ea typeface="+mn-ea"/>
                          <a:cs typeface="Times New Roman" panose="02020603050405020304" pitchFamily="18" charset="0"/>
                        </a:rPr>
                        <a:t>By the intervention of </a:t>
                      </a:r>
                      <a:r>
                        <a:rPr lang="en-GB" sz="1800" kern="1200" dirty="0" err="1" smtClean="0">
                          <a:solidFill>
                            <a:schemeClr val="dk1"/>
                          </a:solidFill>
                          <a:latin typeface="+mn-lt"/>
                          <a:ea typeface="+mn-ea"/>
                          <a:cs typeface="Times New Roman" panose="02020603050405020304" pitchFamily="18" charset="0"/>
                        </a:rPr>
                        <a:t>IoT</a:t>
                      </a:r>
                      <a:r>
                        <a:rPr lang="en-GB" sz="1800" kern="1200" dirty="0" smtClean="0">
                          <a:solidFill>
                            <a:schemeClr val="dk1"/>
                          </a:solidFill>
                          <a:latin typeface="+mn-lt"/>
                          <a:ea typeface="+mn-ea"/>
                          <a:cs typeface="Times New Roman" panose="02020603050405020304" pitchFamily="18" charset="0"/>
                        </a:rPr>
                        <a:t> this whole hydroponic system can be automated.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smtClean="0">
                        <a:solidFill>
                          <a:schemeClr val="dk1"/>
                        </a:solidFill>
                        <a:latin typeface="+mn-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latin typeface="+mn-lt"/>
                          <a:ea typeface="+mn-ea"/>
                          <a:cs typeface="Times New Roman" panose="02020603050405020304" pitchFamily="18" charset="0"/>
                        </a:rPr>
                        <a:t>All the data from the hydroponic system are sent to the cloud data for the automation purpose.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smtClean="0">
                        <a:solidFill>
                          <a:schemeClr val="dk1"/>
                        </a:solidFill>
                        <a:latin typeface="+mn-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latin typeface="+mn-lt"/>
                          <a:ea typeface="+mn-ea"/>
                          <a:cs typeface="Times New Roman" panose="02020603050405020304" pitchFamily="18" charset="0"/>
                        </a:rPr>
                        <a:t>The health condition of the crops is monitored with data collected by the sensors and actuators. </a:t>
                      </a:r>
                      <a:endParaRPr lang="en-IN" sz="1800" kern="1200" dirty="0">
                        <a:solidFill>
                          <a:schemeClr val="dk1"/>
                        </a:solidFill>
                        <a:latin typeface="+mn-lt"/>
                        <a:ea typeface="+mn-ea"/>
                        <a:cs typeface="Times New Roman" panose="02020603050405020304" pitchFamily="18" charset="0"/>
                      </a:endParaRPr>
                    </a:p>
                  </a:txBody>
                  <a:tcPr/>
                </a:tc>
                <a:extLst>
                  <a:ext uri="{0D108BD9-81ED-4DB2-BD59-A6C34878D82A}">
                    <a16:rowId xmlns:a16="http://schemas.microsoft.com/office/drawing/2014/main" xmlns="" val="2880091556"/>
                  </a:ext>
                </a:extLst>
              </a:tr>
            </a:tbl>
          </a:graphicData>
        </a:graphic>
      </p:graphicFrame>
    </p:spTree>
    <p:extLst>
      <p:ext uri="{BB962C8B-B14F-4D97-AF65-F5344CB8AC3E}">
        <p14:creationId xmlns:p14="http://schemas.microsoft.com/office/powerpoint/2010/main" val="4059281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647" y="682325"/>
            <a:ext cx="10018713" cy="822158"/>
          </a:xfrm>
        </p:spPr>
        <p:txBody>
          <a:bodyPr/>
          <a:lstStyle/>
          <a:p>
            <a:r>
              <a:rPr lang="en-US" dirty="0" smtClean="0"/>
              <a:t>Software Requirements Specification</a:t>
            </a:r>
            <a:endParaRPr lang="it-IT" dirty="0"/>
          </a:p>
        </p:txBody>
      </p:sp>
      <p:sp>
        <p:nvSpPr>
          <p:cNvPr id="6" name="Content Placeholder 5"/>
          <p:cNvSpPr>
            <a:spLocks noGrp="1"/>
          </p:cNvSpPr>
          <p:nvPr>
            <p:ph idx="1"/>
          </p:nvPr>
        </p:nvSpPr>
        <p:spPr>
          <a:xfrm>
            <a:off x="950646" y="1814613"/>
            <a:ext cx="10018713" cy="1433555"/>
          </a:xfrm>
        </p:spPr>
        <p:txBody>
          <a:bodyPr>
            <a:normAutofit/>
          </a:bodyPr>
          <a:lstStyle/>
          <a:p>
            <a:r>
              <a:rPr lang="en-US" dirty="0" smtClean="0"/>
              <a:t>Open Source Languages &amp; Libraries</a:t>
            </a:r>
            <a:endParaRPr lang="it-IT" dirty="0" smtClean="0"/>
          </a:p>
          <a:p>
            <a:r>
              <a:rPr lang="it-IT" dirty="0" smtClean="0"/>
              <a:t>Arduino</a:t>
            </a:r>
          </a:p>
          <a:p>
            <a:r>
              <a:rPr lang="it-IT" dirty="0" smtClean="0"/>
              <a:t>Blender for </a:t>
            </a:r>
            <a:r>
              <a:rPr lang="it-IT" dirty="0"/>
              <a:t>C</a:t>
            </a:r>
            <a:r>
              <a:rPr lang="it-IT" dirty="0" smtClean="0"/>
              <a:t>reating model</a:t>
            </a:r>
            <a:endParaRPr lang="it-IT" dirty="0"/>
          </a:p>
        </p:txBody>
      </p:sp>
      <p:cxnSp>
        <p:nvCxnSpPr>
          <p:cNvPr id="4" name="Straight Connector 3"/>
          <p:cNvCxnSpPr/>
          <p:nvPr/>
        </p:nvCxnSpPr>
        <p:spPr>
          <a:xfrm>
            <a:off x="950647" y="1504483"/>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07038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51" y="736917"/>
            <a:ext cx="10018713" cy="822158"/>
          </a:xfrm>
        </p:spPr>
        <p:txBody>
          <a:bodyPr/>
          <a:lstStyle/>
          <a:p>
            <a:r>
              <a:rPr lang="en-US" dirty="0" smtClean="0"/>
              <a:t>Hardware Requirements Specification</a:t>
            </a:r>
            <a:endParaRPr lang="it-IT" dirty="0"/>
          </a:p>
        </p:txBody>
      </p:sp>
      <p:sp>
        <p:nvSpPr>
          <p:cNvPr id="6" name="Content Placeholder 5"/>
          <p:cNvSpPr>
            <a:spLocks noGrp="1"/>
          </p:cNvSpPr>
          <p:nvPr>
            <p:ph idx="1"/>
          </p:nvPr>
        </p:nvSpPr>
        <p:spPr>
          <a:xfrm>
            <a:off x="923351" y="1992034"/>
            <a:ext cx="10018713" cy="3124201"/>
          </a:xfrm>
        </p:spPr>
        <p:txBody>
          <a:bodyPr/>
          <a:lstStyle/>
          <a:p>
            <a:r>
              <a:rPr lang="en-US" dirty="0" smtClean="0"/>
              <a:t>pH Control</a:t>
            </a:r>
          </a:p>
          <a:p>
            <a:r>
              <a:rPr lang="en-US" dirty="0" smtClean="0"/>
              <a:t>Horticulture Lighting( Grow Lights )</a:t>
            </a:r>
          </a:p>
          <a:p>
            <a:r>
              <a:rPr lang="en-US" dirty="0" smtClean="0"/>
              <a:t>Pipes to transfer fluids</a:t>
            </a:r>
          </a:p>
          <a:p>
            <a:r>
              <a:rPr lang="en-US" dirty="0" smtClean="0"/>
              <a:t>A Controller to control the System (Arduino)</a:t>
            </a:r>
          </a:p>
          <a:p>
            <a:r>
              <a:rPr lang="en-US" dirty="0" smtClean="0"/>
              <a:t>Switches and </a:t>
            </a:r>
            <a:r>
              <a:rPr lang="en-US" dirty="0" smtClean="0"/>
              <a:t>Regulators</a:t>
            </a:r>
          </a:p>
          <a:p>
            <a:r>
              <a:rPr lang="en-US" smtClean="0"/>
              <a:t>Nutrients</a:t>
            </a:r>
            <a:endParaRPr lang="en-US" dirty="0" smtClean="0"/>
          </a:p>
        </p:txBody>
      </p:sp>
      <p:cxnSp>
        <p:nvCxnSpPr>
          <p:cNvPr id="4" name="Straight Connector 3"/>
          <p:cNvCxnSpPr/>
          <p:nvPr/>
        </p:nvCxnSpPr>
        <p:spPr>
          <a:xfrm>
            <a:off x="923351" y="1559075"/>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43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075" y="923498"/>
            <a:ext cx="6624218" cy="768824"/>
          </a:xfrm>
        </p:spPr>
        <p:txBody>
          <a:bodyPr/>
          <a:lstStyle/>
          <a:p>
            <a:r>
              <a:rPr lang="en-US" dirty="0" smtClean="0"/>
              <a:t>Project Scope</a:t>
            </a:r>
            <a:endParaRPr lang="it-IT" dirty="0"/>
          </a:p>
        </p:txBody>
      </p:sp>
      <p:sp>
        <p:nvSpPr>
          <p:cNvPr id="3" name="Content Placeholder 2"/>
          <p:cNvSpPr>
            <a:spLocks noGrp="1"/>
          </p:cNvSpPr>
          <p:nvPr>
            <p:ph idx="1"/>
          </p:nvPr>
        </p:nvSpPr>
        <p:spPr>
          <a:xfrm>
            <a:off x="1484311" y="2438399"/>
            <a:ext cx="8090583" cy="2630906"/>
          </a:xfrm>
        </p:spPr>
        <p:txBody>
          <a:bodyPr>
            <a:normAutofit/>
          </a:bodyPr>
          <a:lstStyle/>
          <a:p>
            <a:pPr fontAlgn="base"/>
            <a:r>
              <a:rPr lang="en-GB" dirty="0" smtClean="0"/>
              <a:t>Manual Integration of Sensors</a:t>
            </a:r>
          </a:p>
          <a:p>
            <a:pPr fontAlgn="base"/>
            <a:r>
              <a:rPr lang="en-GB" dirty="0" smtClean="0"/>
              <a:t>Using </a:t>
            </a:r>
            <a:r>
              <a:rPr lang="en-GB" dirty="0" err="1" smtClean="0"/>
              <a:t>IoT</a:t>
            </a:r>
            <a:r>
              <a:rPr lang="en-GB" dirty="0" smtClean="0"/>
              <a:t> Devices like Arduino with sensor interfacing</a:t>
            </a:r>
          </a:p>
          <a:p>
            <a:pPr marL="0" indent="0" fontAlgn="base">
              <a:buNone/>
            </a:pPr>
            <a:r>
              <a:rPr lang="en-GB" dirty="0" smtClean="0"/>
              <a:t>Besides </a:t>
            </a:r>
            <a:r>
              <a:rPr lang="en-GB" dirty="0"/>
              <a:t>project scope, there are intangible skills we look to gain as well</a:t>
            </a:r>
            <a:r>
              <a:rPr lang="en-GB" dirty="0" smtClean="0"/>
              <a:t>.</a:t>
            </a:r>
            <a:endParaRPr lang="en-US" b="1" dirty="0" smtClean="0"/>
          </a:p>
        </p:txBody>
      </p:sp>
      <p:cxnSp>
        <p:nvCxnSpPr>
          <p:cNvPr id="4" name="Straight Connector 3"/>
          <p:cNvCxnSpPr/>
          <p:nvPr/>
        </p:nvCxnSpPr>
        <p:spPr>
          <a:xfrm>
            <a:off x="964294" y="169232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2064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94" y="159224"/>
            <a:ext cx="6624218" cy="768824"/>
          </a:xfrm>
        </p:spPr>
        <p:txBody>
          <a:bodyPr/>
          <a:lstStyle/>
          <a:p>
            <a:r>
              <a:rPr lang="en-US" dirty="0" smtClean="0"/>
              <a:t>Project Timeline Chart</a:t>
            </a:r>
            <a:endParaRPr lang="it-IT"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28300841"/>
              </p:ext>
            </p:extLst>
          </p:nvPr>
        </p:nvGraphicFramePr>
        <p:xfrm>
          <a:off x="1173707" y="1132765"/>
          <a:ext cx="9376012" cy="517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964294" y="928048"/>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99751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862265"/>
            <a:ext cx="10018713" cy="822158"/>
          </a:xfrm>
        </p:spPr>
        <p:txBody>
          <a:bodyPr/>
          <a:lstStyle/>
          <a:p>
            <a:r>
              <a:rPr lang="en-US" dirty="0" smtClean="0"/>
              <a:t>Assumptions and Dependencies </a:t>
            </a:r>
            <a:endParaRPr lang="it-IT" dirty="0"/>
          </a:p>
        </p:txBody>
      </p:sp>
      <p:sp>
        <p:nvSpPr>
          <p:cNvPr id="6" name="Content Placeholder 5"/>
          <p:cNvSpPr>
            <a:spLocks noGrp="1"/>
          </p:cNvSpPr>
          <p:nvPr>
            <p:ph idx="1"/>
          </p:nvPr>
        </p:nvSpPr>
        <p:spPr>
          <a:xfrm>
            <a:off x="1484309" y="2101216"/>
            <a:ext cx="8915285" cy="3576253"/>
          </a:xfrm>
        </p:spPr>
        <p:txBody>
          <a:bodyPr>
            <a:normAutofit lnSpcReduction="10000"/>
          </a:bodyPr>
          <a:lstStyle/>
          <a:p>
            <a:r>
              <a:rPr lang="en-GB" dirty="0"/>
              <a:t>You’ll have access to all the resources you need to complete the project, both human and material. </a:t>
            </a:r>
          </a:p>
          <a:p>
            <a:r>
              <a:rPr lang="en-GB" dirty="0"/>
              <a:t>Project team members will have the resources they need to complete their individual tasks on time, from specialized equipment and software down to electricity during working hours.</a:t>
            </a:r>
          </a:p>
          <a:p>
            <a:r>
              <a:rPr lang="en-GB" dirty="0"/>
              <a:t>Personnel costs will not change during the project cycle.</a:t>
            </a:r>
          </a:p>
          <a:p>
            <a:r>
              <a:rPr lang="en-GB" dirty="0"/>
              <a:t>Other material and resource costs will remain consistent throughout the project.</a:t>
            </a:r>
          </a:p>
          <a:p>
            <a:r>
              <a:rPr lang="en-GB" dirty="0"/>
              <a:t>The overall cost of day-to-day operations will not increase.</a:t>
            </a:r>
          </a:p>
          <a:p>
            <a:r>
              <a:rPr lang="en-GB" dirty="0"/>
              <a:t>All equipment will be in working condition through the project cycle. </a:t>
            </a:r>
            <a:endParaRPr lang="en-GB" dirty="0" smtClean="0"/>
          </a:p>
          <a:p>
            <a:r>
              <a:rPr lang="en-GB" dirty="0" smtClean="0"/>
              <a:t>Most important Dependency is the location where the system is built. It should be spacious enough.</a:t>
            </a:r>
            <a:endParaRPr lang="en-GB" dirty="0"/>
          </a:p>
          <a:p>
            <a:pPr marL="0" indent="0">
              <a:buNone/>
            </a:pPr>
            <a:endParaRPr lang="en-US" dirty="0" smtClean="0"/>
          </a:p>
        </p:txBody>
      </p:sp>
      <p:cxnSp>
        <p:nvCxnSpPr>
          <p:cNvPr id="4" name="Straight Connector 3"/>
          <p:cNvCxnSpPr/>
          <p:nvPr/>
        </p:nvCxnSpPr>
        <p:spPr>
          <a:xfrm>
            <a:off x="923351" y="1696483"/>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1843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614" y="348989"/>
            <a:ext cx="8596668" cy="1320800"/>
          </a:xfrm>
        </p:spPr>
        <p:txBody>
          <a:bodyPr/>
          <a:lstStyle/>
          <a:p>
            <a:r>
              <a:rPr lang="en-GB" dirty="0" smtClean="0"/>
              <a:t>Architecture</a:t>
            </a:r>
            <a:endParaRPr lang="en-IN" dirty="0"/>
          </a:p>
        </p:txBody>
      </p:sp>
      <p:pic>
        <p:nvPicPr>
          <p:cNvPr id="1026" name="Picture 2" descr="Agriengineering 01 00021 g003 5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61" y="1355891"/>
            <a:ext cx="4247614" cy="30660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 1 from Hydroponics reducing effluent&amp;#39;s heavy metals discharge. |  Semantic Schol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1045" y="1240967"/>
            <a:ext cx="3873456" cy="318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90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614" y="348989"/>
            <a:ext cx="8596668" cy="1320800"/>
          </a:xfrm>
        </p:spPr>
        <p:txBody>
          <a:bodyPr/>
          <a:lstStyle/>
          <a:p>
            <a:r>
              <a:rPr lang="en-GB" dirty="0" smtClean="0"/>
              <a:t>Architecture</a:t>
            </a:r>
            <a:endParaRPr lang="en-IN" dirty="0"/>
          </a:p>
        </p:txBody>
      </p:sp>
      <p:pic>
        <p:nvPicPr>
          <p:cNvPr id="5" name="Picture 4" descr="Agriengineering 01 00021 g001 5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14" y="1669789"/>
            <a:ext cx="8821172" cy="421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72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Model</a:t>
            </a:r>
            <a:endParaRPr lang="en-IN" dirty="0"/>
          </a:p>
        </p:txBody>
      </p:sp>
      <p:sp>
        <p:nvSpPr>
          <p:cNvPr id="31" name="Rectangle 30"/>
          <p:cNvSpPr/>
          <p:nvPr/>
        </p:nvSpPr>
        <p:spPr>
          <a:xfrm>
            <a:off x="677333" y="1782001"/>
            <a:ext cx="7511323" cy="4524315"/>
          </a:xfrm>
          <a:prstGeom prst="rect">
            <a:avLst/>
          </a:prstGeom>
        </p:spPr>
        <p:txBody>
          <a:bodyPr wrap="square">
            <a:spAutoFit/>
          </a:bodyPr>
          <a:lstStyle/>
          <a:p>
            <a:r>
              <a:rPr lang="en-GB" dirty="0"/>
              <a:t>Micronutrients </a:t>
            </a:r>
            <a:r>
              <a:rPr lang="en-GB" dirty="0" smtClean="0"/>
              <a:t>+ Macronutrients = Total Nutrients required(</a:t>
            </a:r>
            <a:r>
              <a:rPr lang="en-GB" dirty="0" smtClean="0">
                <a:solidFill>
                  <a:srgbClr val="FF0000"/>
                </a:solidFill>
              </a:rPr>
              <a:t>N</a:t>
            </a:r>
            <a:r>
              <a:rPr lang="en-GB" dirty="0" smtClean="0"/>
              <a:t>)</a:t>
            </a:r>
          </a:p>
          <a:p>
            <a:endParaRPr lang="en-GB" dirty="0" smtClean="0"/>
          </a:p>
          <a:p>
            <a:r>
              <a:rPr lang="en-GB" dirty="0" smtClean="0"/>
              <a:t>Total Nutrient(</a:t>
            </a:r>
            <a:r>
              <a:rPr lang="en-GB" dirty="0" smtClean="0">
                <a:solidFill>
                  <a:srgbClr val="FF0000"/>
                </a:solidFill>
              </a:rPr>
              <a:t>N</a:t>
            </a:r>
            <a:r>
              <a:rPr lang="en-GB" dirty="0" smtClean="0"/>
              <a:t>) + Water(</a:t>
            </a:r>
            <a:r>
              <a:rPr lang="en-GB" dirty="0" smtClean="0">
                <a:solidFill>
                  <a:srgbClr val="FF0000"/>
                </a:solidFill>
              </a:rPr>
              <a:t>W</a:t>
            </a:r>
            <a:r>
              <a:rPr lang="en-GB" dirty="0" smtClean="0"/>
              <a:t>) = Nutrient Solution(</a:t>
            </a:r>
            <a:r>
              <a:rPr lang="en-GB" dirty="0" smtClean="0">
                <a:solidFill>
                  <a:srgbClr val="FF0000"/>
                </a:solidFill>
              </a:rPr>
              <a:t>NW</a:t>
            </a:r>
            <a:r>
              <a:rPr lang="en-GB" dirty="0" smtClean="0"/>
              <a:t>)</a:t>
            </a:r>
          </a:p>
          <a:p>
            <a:endParaRPr lang="en-IN" dirty="0" smtClean="0"/>
          </a:p>
          <a:p>
            <a:r>
              <a:rPr lang="en-GB" dirty="0" smtClean="0"/>
              <a:t>Check Potential of Hydrogen Level(</a:t>
            </a:r>
            <a:r>
              <a:rPr lang="en-GB" dirty="0" smtClean="0">
                <a:solidFill>
                  <a:srgbClr val="FF0000"/>
                </a:solidFill>
              </a:rPr>
              <a:t>pH</a:t>
            </a:r>
            <a:r>
              <a:rPr lang="en-GB" dirty="0" smtClean="0"/>
              <a:t>)</a:t>
            </a:r>
          </a:p>
          <a:p>
            <a:endParaRPr lang="en-GB" dirty="0" smtClean="0"/>
          </a:p>
          <a:p>
            <a:r>
              <a:rPr lang="en-GB" dirty="0" smtClean="0">
                <a:solidFill>
                  <a:srgbClr val="FF0000"/>
                </a:solidFill>
              </a:rPr>
              <a:t>pH</a:t>
            </a:r>
            <a:r>
              <a:rPr lang="en-GB" dirty="0" smtClean="0"/>
              <a:t>(</a:t>
            </a:r>
            <a:r>
              <a:rPr lang="en-GB" dirty="0" smtClean="0">
                <a:solidFill>
                  <a:srgbClr val="FF0000"/>
                </a:solidFill>
              </a:rPr>
              <a:t>NW</a:t>
            </a:r>
            <a:r>
              <a:rPr lang="en-GB" dirty="0" smtClean="0"/>
              <a:t>) &lt; 7 = Acidic Water</a:t>
            </a:r>
          </a:p>
          <a:p>
            <a:r>
              <a:rPr lang="en-GB" dirty="0" smtClean="0">
                <a:solidFill>
                  <a:srgbClr val="FF0000"/>
                </a:solidFill>
              </a:rPr>
              <a:t>pH</a:t>
            </a:r>
            <a:r>
              <a:rPr lang="en-GB" dirty="0" smtClean="0"/>
              <a:t>(</a:t>
            </a:r>
            <a:r>
              <a:rPr lang="en-GB" dirty="0" smtClean="0">
                <a:solidFill>
                  <a:srgbClr val="FF0000"/>
                </a:solidFill>
              </a:rPr>
              <a:t>NW</a:t>
            </a:r>
            <a:r>
              <a:rPr lang="en-GB" dirty="0" smtClean="0"/>
              <a:t>) &gt; 7 = Basic water</a:t>
            </a:r>
          </a:p>
          <a:p>
            <a:r>
              <a:rPr lang="en-GB" dirty="0" smtClean="0">
                <a:solidFill>
                  <a:srgbClr val="FF0000"/>
                </a:solidFill>
              </a:rPr>
              <a:t>pH</a:t>
            </a:r>
            <a:r>
              <a:rPr lang="en-GB" dirty="0" smtClean="0"/>
              <a:t>(</a:t>
            </a:r>
            <a:r>
              <a:rPr lang="en-GB" dirty="0" smtClean="0">
                <a:solidFill>
                  <a:srgbClr val="FF0000"/>
                </a:solidFill>
              </a:rPr>
              <a:t>NW</a:t>
            </a:r>
            <a:r>
              <a:rPr lang="en-GB" dirty="0" smtClean="0"/>
              <a:t>) = 7 = Neutral Water</a:t>
            </a:r>
          </a:p>
          <a:p>
            <a:endParaRPr lang="en-GB" dirty="0"/>
          </a:p>
          <a:p>
            <a:r>
              <a:rPr lang="en-GB" dirty="0" smtClean="0"/>
              <a:t>Make sure to have appropriate pH level for particular plant</a:t>
            </a:r>
          </a:p>
          <a:p>
            <a:endParaRPr lang="en-GB" dirty="0"/>
          </a:p>
          <a:p>
            <a:r>
              <a:rPr lang="en-GB" dirty="0" smtClean="0"/>
              <a:t>G(</a:t>
            </a:r>
            <a:r>
              <a:rPr lang="en-GB" dirty="0" smtClean="0">
                <a:solidFill>
                  <a:srgbClr val="FF0000"/>
                </a:solidFill>
              </a:rPr>
              <a:t>p</a:t>
            </a:r>
            <a:r>
              <a:rPr lang="en-GB" dirty="0" smtClean="0"/>
              <a:t>)= Water Circulation Time + Amount of Nutrient Solution</a:t>
            </a:r>
          </a:p>
          <a:p>
            <a:endParaRPr lang="en-GB" dirty="0"/>
          </a:p>
          <a:p>
            <a:r>
              <a:rPr lang="en-GB" dirty="0" smtClean="0"/>
              <a:t>Where G(</a:t>
            </a:r>
            <a:r>
              <a:rPr lang="en-GB" dirty="0" smtClean="0">
                <a:solidFill>
                  <a:srgbClr val="FF0000"/>
                </a:solidFill>
              </a:rPr>
              <a:t>p</a:t>
            </a:r>
            <a:r>
              <a:rPr lang="en-GB" dirty="0" smtClean="0"/>
              <a:t>) = Growth of plant</a:t>
            </a:r>
          </a:p>
          <a:p>
            <a:endParaRPr lang="en-GB" dirty="0"/>
          </a:p>
        </p:txBody>
      </p:sp>
    </p:spTree>
    <p:extLst>
      <p:ext uri="{BB962C8B-B14F-4D97-AF65-F5344CB8AC3E}">
        <p14:creationId xmlns:p14="http://schemas.microsoft.com/office/powerpoint/2010/main" val="719896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1522384" y="138756"/>
            <a:ext cx="7772400" cy="1143000"/>
          </a:xfrm>
          <a:prstGeom prst="rect">
            <a:avLst/>
          </a:prstGeom>
          <a:noFill/>
          <a:ln w="9525">
            <a:noFill/>
            <a:round/>
            <a:headEnd/>
            <a:tailE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600" dirty="0">
                <a:solidFill>
                  <a:schemeClr val="accent1"/>
                </a:solidFill>
                <a:latin typeface="+mj-lt"/>
                <a:ea typeface="+mj-ea"/>
                <a:cs typeface="+mj-cs"/>
              </a:rPr>
              <a:t>Outline</a:t>
            </a:r>
            <a:r>
              <a:rPr lang="en-US" sz="3200" dirty="0">
                <a:solidFill>
                  <a:schemeClr val="tx1">
                    <a:lumMod val="50000"/>
                    <a:lumOff val="50000"/>
                  </a:schemeClr>
                </a:solidFill>
                <a:latin typeface="Times New Roman" pitchFamily="16" charset="0"/>
                <a:ea typeface="DejaVu Sans" charset="0"/>
                <a:cs typeface="DejaVu Sans" charset="0"/>
              </a:rPr>
              <a:t> </a:t>
            </a:r>
          </a:p>
        </p:txBody>
      </p:sp>
      <p:sp>
        <p:nvSpPr>
          <p:cNvPr id="3" name="Text Box 2"/>
          <p:cNvSpPr txBox="1">
            <a:spLocks noChangeArrowheads="1"/>
          </p:cNvSpPr>
          <p:nvPr/>
        </p:nvSpPr>
        <p:spPr bwMode="auto">
          <a:xfrm>
            <a:off x="1319136" y="1483895"/>
            <a:ext cx="4437088" cy="533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Introduction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Motivation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Problem </a:t>
            </a:r>
            <a:r>
              <a:rPr lang="en-US" altLang="it-IT" sz="1800" dirty="0">
                <a:solidFill>
                  <a:srgbClr val="000000"/>
                </a:solidFill>
                <a:latin typeface="+mn-lt"/>
                <a:ea typeface="DejaVu Sans" charset="0"/>
                <a:cs typeface="Arial" panose="020B0604020202020204" pitchFamily="34" charset="0"/>
              </a:rPr>
              <a:t>Definition          </a:t>
            </a:r>
            <a:endParaRPr lang="en-US" altLang="it-IT" sz="1800" dirty="0" smtClean="0">
              <a:solidFill>
                <a:srgbClr val="000000"/>
              </a:solidFill>
              <a:latin typeface="+mn-lt"/>
              <a:ea typeface="DejaVu Sans" charset="0"/>
              <a:cs typeface="Arial" panose="020B0604020202020204" pitchFamily="34" charset="0"/>
            </a:endParaRP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Literature Survey</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Software </a:t>
            </a:r>
            <a:r>
              <a:rPr lang="en-US" altLang="it-IT" sz="1800" dirty="0">
                <a:solidFill>
                  <a:srgbClr val="000000"/>
                </a:solidFill>
                <a:latin typeface="+mn-lt"/>
                <a:ea typeface="DejaVu Sans" charset="0"/>
                <a:cs typeface="Arial" panose="020B0604020202020204" pitchFamily="34" charset="0"/>
              </a:rPr>
              <a:t>Requirements </a:t>
            </a:r>
            <a:r>
              <a:rPr lang="en-US" altLang="it-IT" sz="1800" dirty="0" smtClean="0">
                <a:solidFill>
                  <a:srgbClr val="000000"/>
                </a:solidFill>
                <a:latin typeface="+mn-lt"/>
                <a:ea typeface="DejaVu Sans" charset="0"/>
                <a:cs typeface="Arial" panose="020B0604020202020204" pitchFamily="34" charset="0"/>
              </a:rPr>
              <a:t>Specification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Hardware </a:t>
            </a:r>
            <a:r>
              <a:rPr lang="en-US" altLang="it-IT" sz="1800" dirty="0">
                <a:solidFill>
                  <a:srgbClr val="000000"/>
                </a:solidFill>
                <a:latin typeface="+mn-lt"/>
                <a:ea typeface="DejaVu Sans" charset="0"/>
                <a:cs typeface="Arial" panose="020B0604020202020204" pitchFamily="34" charset="0"/>
              </a:rPr>
              <a:t>Requirements </a:t>
            </a:r>
            <a:r>
              <a:rPr lang="en-US" altLang="it-IT" sz="1800" dirty="0" smtClean="0">
                <a:solidFill>
                  <a:srgbClr val="000000"/>
                </a:solidFill>
                <a:latin typeface="+mn-lt"/>
                <a:ea typeface="DejaVu Sans" charset="0"/>
                <a:cs typeface="Arial" panose="020B0604020202020204" pitchFamily="34" charset="0"/>
              </a:rPr>
              <a:t>Specification</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Project </a:t>
            </a:r>
            <a:r>
              <a:rPr lang="en-US" altLang="it-IT" sz="1800" dirty="0">
                <a:solidFill>
                  <a:srgbClr val="000000"/>
                </a:solidFill>
                <a:latin typeface="+mn-lt"/>
                <a:ea typeface="DejaVu Sans" charset="0"/>
                <a:cs typeface="Arial" panose="020B0604020202020204" pitchFamily="34" charset="0"/>
              </a:rPr>
              <a:t>Scope </a:t>
            </a:r>
            <a:endParaRPr lang="en-US" altLang="it-IT" sz="1800" dirty="0" smtClean="0">
              <a:solidFill>
                <a:srgbClr val="000000"/>
              </a:solidFill>
              <a:latin typeface="+mn-lt"/>
              <a:ea typeface="DejaVu Sans" charset="0"/>
              <a:cs typeface="Arial" panose="020B0604020202020204" pitchFamily="34" charset="0"/>
            </a:endParaRP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Project </a:t>
            </a:r>
            <a:r>
              <a:rPr lang="en-US" altLang="it-IT" sz="1800" dirty="0">
                <a:solidFill>
                  <a:srgbClr val="000000"/>
                </a:solidFill>
                <a:latin typeface="+mn-lt"/>
                <a:ea typeface="DejaVu Sans" charset="0"/>
                <a:cs typeface="Arial" panose="020B0604020202020204" pitchFamily="34" charset="0"/>
              </a:rPr>
              <a:t>Timeline </a:t>
            </a:r>
            <a:r>
              <a:rPr lang="en-US" altLang="it-IT" sz="1800" dirty="0" smtClean="0">
                <a:solidFill>
                  <a:srgbClr val="000000"/>
                </a:solidFill>
                <a:latin typeface="+mn-lt"/>
                <a:ea typeface="DejaVu Sans" charset="0"/>
                <a:cs typeface="Arial" panose="020B0604020202020204" pitchFamily="34" charset="0"/>
              </a:rPr>
              <a:t>chart</a:t>
            </a:r>
          </a:p>
          <a:p>
            <a:pPr eaLnBrk="1" hangingPunct="1">
              <a:lnSpc>
                <a:spcPct val="150000"/>
              </a:lnSpc>
              <a:spcBef>
                <a:spcPts val="600"/>
              </a:spcBef>
              <a:buClr>
                <a:schemeClr val="accent2"/>
              </a:buClr>
              <a:buFont typeface="Arial" panose="020B0604020202020204" pitchFamily="34" charset="0"/>
              <a:buChar char="•"/>
            </a:pPr>
            <a:r>
              <a:rPr lang="en-US" altLang="it-IT" sz="1800" dirty="0" smtClean="0">
                <a:solidFill>
                  <a:srgbClr val="000000"/>
                </a:solidFill>
                <a:latin typeface="+mn-lt"/>
                <a:ea typeface="DejaVu Sans" charset="0"/>
                <a:cs typeface="Arial" panose="020B0604020202020204" pitchFamily="34" charset="0"/>
              </a:rPr>
              <a:t>Assumptions </a:t>
            </a:r>
            <a:r>
              <a:rPr lang="en-US" altLang="it-IT" sz="1800" dirty="0">
                <a:solidFill>
                  <a:srgbClr val="000000"/>
                </a:solidFill>
                <a:latin typeface="+mn-lt"/>
                <a:ea typeface="DejaVu Sans" charset="0"/>
                <a:cs typeface="Arial" panose="020B0604020202020204" pitchFamily="34" charset="0"/>
              </a:rPr>
              <a:t>and </a:t>
            </a:r>
            <a:r>
              <a:rPr lang="en-US" altLang="it-IT" sz="1800" dirty="0" smtClean="0">
                <a:solidFill>
                  <a:srgbClr val="000000"/>
                </a:solidFill>
                <a:latin typeface="+mn-lt"/>
                <a:ea typeface="DejaVu Sans" charset="0"/>
                <a:cs typeface="Arial" panose="020B0604020202020204" pitchFamily="34" charset="0"/>
              </a:rPr>
              <a:t>Dependencies</a:t>
            </a:r>
          </a:p>
        </p:txBody>
      </p:sp>
      <p:cxnSp>
        <p:nvCxnSpPr>
          <p:cNvPr id="5" name="Straight Connector 4"/>
          <p:cNvCxnSpPr/>
          <p:nvPr/>
        </p:nvCxnSpPr>
        <p:spPr>
          <a:xfrm>
            <a:off x="1319136" y="128175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
        <p:nvSpPr>
          <p:cNvPr id="4" name="TextBox 3"/>
          <p:cNvSpPr txBox="1"/>
          <p:nvPr/>
        </p:nvSpPr>
        <p:spPr>
          <a:xfrm>
            <a:off x="6056026" y="1464191"/>
            <a:ext cx="4601980" cy="4724370"/>
          </a:xfrm>
          <a:prstGeom prst="rect">
            <a:avLst/>
          </a:prstGeom>
          <a:noFill/>
        </p:spPr>
        <p:txBody>
          <a:bodyPr wrap="square" rtlCol="0">
            <a:spAutoFit/>
          </a:bodyPr>
          <a:lstStyle/>
          <a:p>
            <a:pPr marL="285750" indent="-285750">
              <a:lnSpc>
                <a:spcPct val="150000"/>
              </a:lnSpc>
              <a:spcBef>
                <a:spcPts val="600"/>
              </a:spcBef>
              <a:buClr>
                <a:schemeClr val="accent2"/>
              </a:buClr>
              <a:buFont typeface="Arial" panose="020B0604020202020204" pitchFamily="34" charset="0"/>
              <a:buChar char="•"/>
            </a:pPr>
            <a:r>
              <a:rPr lang="en-US" altLang="it-IT" dirty="0" smtClean="0">
                <a:solidFill>
                  <a:srgbClr val="000000"/>
                </a:solidFill>
                <a:ea typeface="DejaVu Sans" charset="0"/>
                <a:cs typeface="Arial" panose="020B0604020202020204" pitchFamily="34" charset="0"/>
              </a:rPr>
              <a:t>Architecture</a:t>
            </a:r>
            <a:endParaRPr lang="en-US" altLang="it-IT" dirty="0">
              <a:solidFill>
                <a:srgbClr val="000000"/>
              </a:solidFill>
              <a:ea typeface="DejaVu Sans" charset="0"/>
              <a:cs typeface="Arial" panose="020B0604020202020204" pitchFamily="34" charset="0"/>
            </a:endParaRP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Mathematical model</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Algorithms</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Data Flow Diagram Level-0,</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DFD Level-1,</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DFD Level2.</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UML Diagrams</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Partial Implementation</a:t>
            </a:r>
          </a:p>
          <a:p>
            <a:pPr marL="285750" indent="-285750">
              <a:lnSpc>
                <a:spcPct val="150000"/>
              </a:lnSpc>
              <a:spcBef>
                <a:spcPts val="600"/>
              </a:spcBef>
              <a:buClr>
                <a:schemeClr val="accent2"/>
              </a:buClr>
              <a:buFont typeface="Arial" panose="020B0604020202020204" pitchFamily="34" charset="0"/>
              <a:buChar char="•"/>
            </a:pPr>
            <a:r>
              <a:rPr lang="en-US" altLang="it-IT" dirty="0">
                <a:solidFill>
                  <a:srgbClr val="000000"/>
                </a:solidFill>
                <a:ea typeface="DejaVu Sans" charset="0"/>
                <a:cs typeface="Arial" panose="020B0604020202020204" pitchFamily="34" charset="0"/>
              </a:rPr>
              <a:t>Conclusion.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22403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a:t>
            </a:r>
            <a:endParaRPr lang="en-IN" dirty="0"/>
          </a:p>
        </p:txBody>
      </p:sp>
      <p:sp>
        <p:nvSpPr>
          <p:cNvPr id="3" name="Content Placeholder 2"/>
          <p:cNvSpPr>
            <a:spLocks noGrp="1"/>
          </p:cNvSpPr>
          <p:nvPr>
            <p:ph idx="1"/>
          </p:nvPr>
        </p:nvSpPr>
        <p:spPr>
          <a:xfrm>
            <a:off x="677334" y="1446663"/>
            <a:ext cx="9012576" cy="4594699"/>
          </a:xfrm>
        </p:spPr>
        <p:txBody>
          <a:bodyPr>
            <a:noAutofit/>
          </a:bodyPr>
          <a:lstStyle/>
          <a:p>
            <a:pPr marL="0" indent="0">
              <a:buNone/>
            </a:pPr>
            <a:r>
              <a:rPr lang="en-GB" sz="1600" dirty="0" smtClean="0"/>
              <a:t>Step 1: Start</a:t>
            </a:r>
          </a:p>
          <a:p>
            <a:pPr marL="0" indent="0">
              <a:buNone/>
            </a:pPr>
            <a:r>
              <a:rPr lang="en-GB" sz="1600" dirty="0"/>
              <a:t>Step </a:t>
            </a:r>
            <a:r>
              <a:rPr lang="en-GB" sz="1600" dirty="0" smtClean="0"/>
              <a:t>2: Set Op-time of Grow Light with desired intensity</a:t>
            </a:r>
          </a:p>
          <a:p>
            <a:pPr marL="0" indent="0">
              <a:buNone/>
            </a:pPr>
            <a:r>
              <a:rPr lang="en-GB" sz="1600" dirty="0"/>
              <a:t>Step </a:t>
            </a:r>
            <a:r>
              <a:rPr lang="en-GB" sz="1600" dirty="0" smtClean="0"/>
              <a:t>3: </a:t>
            </a:r>
            <a:r>
              <a:rPr lang="en-GB" sz="1600" dirty="0"/>
              <a:t>Set </a:t>
            </a:r>
            <a:r>
              <a:rPr lang="en-GB" sz="1600" dirty="0" smtClean="0"/>
              <a:t>Op-Time of </a:t>
            </a:r>
            <a:r>
              <a:rPr lang="en-GB" sz="1600" dirty="0"/>
              <a:t>W</a:t>
            </a:r>
            <a:r>
              <a:rPr lang="en-GB" sz="1600" dirty="0" smtClean="0"/>
              <a:t>ater circulation</a:t>
            </a:r>
          </a:p>
          <a:p>
            <a:pPr marL="0" indent="0">
              <a:buNone/>
            </a:pPr>
            <a:r>
              <a:rPr lang="en-GB" sz="1600" dirty="0"/>
              <a:t>Step </a:t>
            </a:r>
            <a:r>
              <a:rPr lang="en-GB" sz="1600" dirty="0" smtClean="0"/>
              <a:t>4: Set-up Temperature Sensor</a:t>
            </a:r>
          </a:p>
          <a:p>
            <a:pPr marL="0" indent="0">
              <a:buNone/>
            </a:pPr>
            <a:r>
              <a:rPr lang="en-GB" sz="1600" dirty="0"/>
              <a:t>Step </a:t>
            </a:r>
            <a:r>
              <a:rPr lang="en-GB" sz="1600" dirty="0" smtClean="0"/>
              <a:t>5: Turn on the Sensors</a:t>
            </a:r>
          </a:p>
          <a:p>
            <a:pPr marL="0" indent="0">
              <a:buNone/>
            </a:pPr>
            <a:r>
              <a:rPr lang="en-GB" sz="1600" dirty="0"/>
              <a:t>Step </a:t>
            </a:r>
            <a:r>
              <a:rPr lang="en-GB" sz="1600" dirty="0" smtClean="0"/>
              <a:t>6: Add nutrients to water</a:t>
            </a:r>
          </a:p>
          <a:p>
            <a:pPr marL="0" indent="0">
              <a:buNone/>
            </a:pPr>
            <a:r>
              <a:rPr lang="en-GB" sz="1600" dirty="0"/>
              <a:t>Step </a:t>
            </a:r>
            <a:r>
              <a:rPr lang="en-GB" sz="1600" dirty="0" smtClean="0"/>
              <a:t>7: Regulate water supply</a:t>
            </a:r>
          </a:p>
          <a:p>
            <a:pPr marL="0" indent="0">
              <a:buNone/>
            </a:pPr>
            <a:r>
              <a:rPr lang="en-GB" sz="1600" dirty="0"/>
              <a:t>Step </a:t>
            </a:r>
            <a:r>
              <a:rPr lang="en-GB" sz="1600" dirty="0" smtClean="0"/>
              <a:t>8: Check for Water Level after Circulation</a:t>
            </a:r>
            <a:endParaRPr lang="en-IN" sz="1600" dirty="0"/>
          </a:p>
          <a:p>
            <a:pPr marL="0" indent="0">
              <a:buNone/>
            </a:pPr>
            <a:r>
              <a:rPr lang="en-GB" sz="1600" dirty="0" smtClean="0"/>
              <a:t>	If Level is not as desired Level :</a:t>
            </a:r>
          </a:p>
          <a:p>
            <a:pPr marL="0" indent="0">
              <a:buNone/>
            </a:pPr>
            <a:r>
              <a:rPr lang="en-GB" sz="1600" dirty="0"/>
              <a:t>	</a:t>
            </a:r>
            <a:r>
              <a:rPr lang="en-GB" sz="1600" dirty="0" smtClean="0"/>
              <a:t>Go to Step 7</a:t>
            </a:r>
          </a:p>
          <a:p>
            <a:pPr marL="0" indent="0">
              <a:buNone/>
            </a:pPr>
            <a:r>
              <a:rPr lang="en-GB" sz="1600" dirty="0"/>
              <a:t>Step </a:t>
            </a:r>
            <a:r>
              <a:rPr lang="en-GB" sz="1600" dirty="0" smtClean="0"/>
              <a:t>9: Check pH Levels</a:t>
            </a:r>
          </a:p>
          <a:p>
            <a:pPr marL="0" indent="0">
              <a:buNone/>
            </a:pPr>
            <a:r>
              <a:rPr lang="en-GB" sz="1600" dirty="0" smtClean="0"/>
              <a:t>	If pH level is not as desired:</a:t>
            </a:r>
          </a:p>
          <a:p>
            <a:pPr marL="0" indent="0">
              <a:buNone/>
            </a:pPr>
            <a:r>
              <a:rPr lang="en-GB" sz="1600" dirty="0"/>
              <a:t>	</a:t>
            </a:r>
            <a:r>
              <a:rPr lang="en-GB" sz="1600" dirty="0" smtClean="0"/>
              <a:t>Go to Step 6</a:t>
            </a:r>
          </a:p>
          <a:p>
            <a:pPr marL="0" indent="0">
              <a:buNone/>
            </a:pPr>
            <a:r>
              <a:rPr lang="en-GB" sz="1600" dirty="0"/>
              <a:t>Step </a:t>
            </a:r>
            <a:r>
              <a:rPr lang="en-GB" sz="1600" dirty="0" smtClean="0"/>
              <a:t>10: Stop</a:t>
            </a:r>
          </a:p>
          <a:p>
            <a:pPr marL="457200" lvl="1" indent="0">
              <a:buNone/>
            </a:pPr>
            <a:endParaRPr lang="en-GB" sz="1400" dirty="0" smtClean="0"/>
          </a:p>
        </p:txBody>
      </p:sp>
    </p:spTree>
    <p:extLst>
      <p:ext uri="{BB962C8B-B14F-4D97-AF65-F5344CB8AC3E}">
        <p14:creationId xmlns:p14="http://schemas.microsoft.com/office/powerpoint/2010/main" val="2575966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Flow Diagram – Level 0</a:t>
            </a:r>
            <a:endParaRPr lang="en-IN" dirty="0"/>
          </a:p>
        </p:txBody>
      </p:sp>
      <p:sp>
        <p:nvSpPr>
          <p:cNvPr id="4" name="Rounded Rectangle 3"/>
          <p:cNvSpPr/>
          <p:nvPr/>
        </p:nvSpPr>
        <p:spPr>
          <a:xfrm>
            <a:off x="5199796" y="2449773"/>
            <a:ext cx="1392071" cy="6687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Adding Seed</a:t>
            </a:r>
            <a:endParaRPr lang="en-IN"/>
          </a:p>
        </p:txBody>
      </p:sp>
      <p:sp>
        <p:nvSpPr>
          <p:cNvPr id="5" name="Rounded Rectangle 4"/>
          <p:cNvSpPr/>
          <p:nvPr/>
        </p:nvSpPr>
        <p:spPr>
          <a:xfrm>
            <a:off x="4879074" y="3330055"/>
            <a:ext cx="2033517" cy="9553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Providing</a:t>
            </a:r>
          </a:p>
          <a:p>
            <a:pPr algn="ctr"/>
            <a:r>
              <a:rPr lang="en-GB" dirty="0" smtClean="0"/>
              <a:t>Essential</a:t>
            </a:r>
          </a:p>
          <a:p>
            <a:pPr algn="ctr"/>
            <a:r>
              <a:rPr lang="en-GB" dirty="0" smtClean="0"/>
              <a:t>Nutrients</a:t>
            </a:r>
            <a:endParaRPr lang="en-IN"/>
          </a:p>
        </p:txBody>
      </p:sp>
      <p:sp>
        <p:nvSpPr>
          <p:cNvPr id="6" name="Rounded Rectangle 5"/>
          <p:cNvSpPr/>
          <p:nvPr/>
        </p:nvSpPr>
        <p:spPr>
          <a:xfrm>
            <a:off x="5090613" y="4496940"/>
            <a:ext cx="1610436" cy="6748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Reap</a:t>
            </a:r>
            <a:endParaRPr lang="en-GB" dirty="0" smtClean="0"/>
          </a:p>
          <a:p>
            <a:pPr algn="ctr"/>
            <a:r>
              <a:rPr lang="en-GB" dirty="0" smtClean="0"/>
              <a:t>Healthy Crop</a:t>
            </a:r>
            <a:endParaRPr lang="en-IN"/>
          </a:p>
        </p:txBody>
      </p:sp>
      <p:sp>
        <p:nvSpPr>
          <p:cNvPr id="29" name="Oval 28"/>
          <p:cNvSpPr/>
          <p:nvPr/>
        </p:nvSpPr>
        <p:spPr>
          <a:xfrm>
            <a:off x="5199795" y="1569491"/>
            <a:ext cx="1392071" cy="66873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Start</a:t>
            </a:r>
            <a:endParaRPr lang="en-IN"/>
          </a:p>
        </p:txBody>
      </p:sp>
      <p:sp>
        <p:nvSpPr>
          <p:cNvPr id="30" name="Oval 29"/>
          <p:cNvSpPr/>
          <p:nvPr/>
        </p:nvSpPr>
        <p:spPr>
          <a:xfrm>
            <a:off x="5199795" y="5377222"/>
            <a:ext cx="1392071" cy="66873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Stop</a:t>
            </a:r>
            <a:endParaRPr lang="en-IN"/>
          </a:p>
        </p:txBody>
      </p:sp>
      <p:cxnSp>
        <p:nvCxnSpPr>
          <p:cNvPr id="33" name="Straight Arrow Connector 32"/>
          <p:cNvCxnSpPr>
            <a:endCxn id="4" idx="0"/>
          </p:cNvCxnSpPr>
          <p:nvPr/>
        </p:nvCxnSpPr>
        <p:spPr>
          <a:xfrm>
            <a:off x="5895831" y="2238230"/>
            <a:ext cx="1" cy="2115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5" name="Straight Arrow Connector 34"/>
          <p:cNvCxnSpPr>
            <a:stCxn id="4" idx="2"/>
            <a:endCxn id="5" idx="0"/>
          </p:cNvCxnSpPr>
          <p:nvPr/>
        </p:nvCxnSpPr>
        <p:spPr>
          <a:xfrm>
            <a:off x="5895832" y="3118512"/>
            <a:ext cx="1" cy="2115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a:stCxn id="5" idx="2"/>
            <a:endCxn id="6" idx="0"/>
          </p:cNvCxnSpPr>
          <p:nvPr/>
        </p:nvCxnSpPr>
        <p:spPr>
          <a:xfrm flipH="1">
            <a:off x="5895831" y="4285397"/>
            <a:ext cx="2" cy="2115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a:stCxn id="6" idx="2"/>
          </p:cNvCxnSpPr>
          <p:nvPr/>
        </p:nvCxnSpPr>
        <p:spPr>
          <a:xfrm>
            <a:off x="5895831" y="5171745"/>
            <a:ext cx="0" cy="20547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2603418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266" y="332900"/>
            <a:ext cx="8596668" cy="686673"/>
          </a:xfrm>
        </p:spPr>
        <p:txBody>
          <a:bodyPr/>
          <a:lstStyle/>
          <a:p>
            <a:r>
              <a:rPr lang="en-GB" dirty="0" smtClean="0"/>
              <a:t>Data Flow Diagram – Level 1</a:t>
            </a:r>
            <a:endParaRPr lang="en-IN" dirty="0"/>
          </a:p>
        </p:txBody>
      </p:sp>
      <p:sp>
        <p:nvSpPr>
          <p:cNvPr id="32" name="Oval 31"/>
          <p:cNvSpPr/>
          <p:nvPr/>
        </p:nvSpPr>
        <p:spPr>
          <a:xfrm>
            <a:off x="5005834" y="1205829"/>
            <a:ext cx="1078173" cy="59291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S</a:t>
            </a:r>
            <a:r>
              <a:rPr lang="en-GB" smtClean="0"/>
              <a:t>tart</a:t>
            </a:r>
            <a:endParaRPr lang="en-IN"/>
          </a:p>
        </p:txBody>
      </p:sp>
      <p:sp>
        <p:nvSpPr>
          <p:cNvPr id="33" name="Rounded Rectangle 32"/>
          <p:cNvSpPr/>
          <p:nvPr/>
        </p:nvSpPr>
        <p:spPr>
          <a:xfrm>
            <a:off x="4507687" y="1932458"/>
            <a:ext cx="2056885" cy="37316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Initialize Sensors</a:t>
            </a:r>
            <a:endParaRPr lang="en-IN"/>
          </a:p>
        </p:txBody>
      </p:sp>
      <p:sp>
        <p:nvSpPr>
          <p:cNvPr id="35" name="Parallelogram 34"/>
          <p:cNvSpPr/>
          <p:nvPr/>
        </p:nvSpPr>
        <p:spPr>
          <a:xfrm flipH="1">
            <a:off x="4072271" y="2498839"/>
            <a:ext cx="2945296" cy="624964"/>
          </a:xfrm>
          <a:prstGeom prst="parallelogram">
            <a:avLst>
              <a:gd name="adj" fmla="val 6150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Read and Record Sensor Data</a:t>
            </a:r>
            <a:endParaRPr lang="en-IN"/>
          </a:p>
        </p:txBody>
      </p:sp>
      <p:sp>
        <p:nvSpPr>
          <p:cNvPr id="40" name="Parallelogram 39"/>
          <p:cNvSpPr/>
          <p:nvPr/>
        </p:nvSpPr>
        <p:spPr>
          <a:xfrm flipH="1">
            <a:off x="4118731" y="4267624"/>
            <a:ext cx="2852382" cy="859809"/>
          </a:xfrm>
          <a:prstGeom prst="parallelogram">
            <a:avLst>
              <a:gd name="adj" fmla="val 6150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Read pH Value of Supplied Water</a:t>
            </a:r>
            <a:endParaRPr lang="en-IN"/>
          </a:p>
        </p:txBody>
      </p:sp>
      <p:sp>
        <p:nvSpPr>
          <p:cNvPr id="42" name="Rounded Rectangle 41"/>
          <p:cNvSpPr/>
          <p:nvPr/>
        </p:nvSpPr>
        <p:spPr>
          <a:xfrm>
            <a:off x="4302972" y="5366333"/>
            <a:ext cx="2483893" cy="6026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Add Nutrients</a:t>
            </a:r>
            <a:endParaRPr lang="en-IN"/>
          </a:p>
        </p:txBody>
      </p:sp>
      <p:cxnSp>
        <p:nvCxnSpPr>
          <p:cNvPr id="45" name="Straight Arrow Connector 44"/>
          <p:cNvCxnSpPr>
            <a:endCxn id="58" idx="0"/>
          </p:cNvCxnSpPr>
          <p:nvPr/>
        </p:nvCxnSpPr>
        <p:spPr>
          <a:xfrm>
            <a:off x="5544920" y="5968956"/>
            <a:ext cx="1" cy="23890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a:stCxn id="40" idx="4"/>
          </p:cNvCxnSpPr>
          <p:nvPr/>
        </p:nvCxnSpPr>
        <p:spPr>
          <a:xfrm flipH="1">
            <a:off x="5544920" y="5127433"/>
            <a:ext cx="2" cy="23890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8" name="Oval 57"/>
          <p:cNvSpPr/>
          <p:nvPr/>
        </p:nvSpPr>
        <p:spPr>
          <a:xfrm>
            <a:off x="5005834" y="6207856"/>
            <a:ext cx="1078173" cy="59291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Stop</a:t>
            </a:r>
            <a:endParaRPr lang="en-IN"/>
          </a:p>
        </p:txBody>
      </p:sp>
      <p:sp>
        <p:nvSpPr>
          <p:cNvPr id="61" name="Rounded Rectangle 60"/>
          <p:cNvSpPr/>
          <p:nvPr/>
        </p:nvSpPr>
        <p:spPr>
          <a:xfrm flipH="1">
            <a:off x="4118731" y="3312443"/>
            <a:ext cx="2852382" cy="7689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Check Water Requirement</a:t>
            </a:r>
            <a:endParaRPr lang="en-IN"/>
          </a:p>
        </p:txBody>
      </p:sp>
      <p:cxnSp>
        <p:nvCxnSpPr>
          <p:cNvPr id="86" name="Straight Arrow Connector 85"/>
          <p:cNvCxnSpPr>
            <a:stCxn id="32" idx="4"/>
          </p:cNvCxnSpPr>
          <p:nvPr/>
        </p:nvCxnSpPr>
        <p:spPr>
          <a:xfrm flipH="1">
            <a:off x="5544919" y="1798748"/>
            <a:ext cx="2" cy="133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5" idx="0"/>
          </p:cNvCxnSpPr>
          <p:nvPr/>
        </p:nvCxnSpPr>
        <p:spPr>
          <a:xfrm>
            <a:off x="5544919" y="2305621"/>
            <a:ext cx="0" cy="193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5" idx="4"/>
          </p:cNvCxnSpPr>
          <p:nvPr/>
        </p:nvCxnSpPr>
        <p:spPr>
          <a:xfrm>
            <a:off x="5544919" y="3123803"/>
            <a:ext cx="3" cy="18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40" idx="0"/>
          </p:cNvCxnSpPr>
          <p:nvPr/>
        </p:nvCxnSpPr>
        <p:spPr>
          <a:xfrm>
            <a:off x="5544922" y="4081368"/>
            <a:ext cx="0" cy="186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56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52294" y="95536"/>
            <a:ext cx="1078173" cy="59291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a:t>S</a:t>
            </a:r>
            <a:r>
              <a:rPr lang="en-GB" smtClean="0"/>
              <a:t>tart</a:t>
            </a:r>
            <a:endParaRPr lang="en-IN"/>
          </a:p>
        </p:txBody>
      </p:sp>
      <p:sp>
        <p:nvSpPr>
          <p:cNvPr id="5" name="Rectangle 4"/>
          <p:cNvSpPr/>
          <p:nvPr/>
        </p:nvSpPr>
        <p:spPr>
          <a:xfrm>
            <a:off x="4640238" y="827842"/>
            <a:ext cx="1910687" cy="3731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Initialize Sensors</a:t>
            </a:r>
            <a:endParaRPr lang="en-IN"/>
          </a:p>
        </p:txBody>
      </p:sp>
      <p:sp>
        <p:nvSpPr>
          <p:cNvPr id="6" name="Rectangle 5"/>
          <p:cNvSpPr/>
          <p:nvPr/>
        </p:nvSpPr>
        <p:spPr>
          <a:xfrm>
            <a:off x="3893544" y="1378324"/>
            <a:ext cx="3395671" cy="5733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Set Communication </a:t>
            </a:r>
            <a:r>
              <a:rPr lang="en-GB" smtClean="0"/>
              <a:t>between sensors and Controller</a:t>
            </a:r>
            <a:endParaRPr lang="en-IN"/>
          </a:p>
        </p:txBody>
      </p:sp>
      <p:sp>
        <p:nvSpPr>
          <p:cNvPr id="7" name="Parallelogram 6"/>
          <p:cNvSpPr/>
          <p:nvPr/>
        </p:nvSpPr>
        <p:spPr>
          <a:xfrm flipH="1">
            <a:off x="4118731" y="2096552"/>
            <a:ext cx="2945296" cy="542044"/>
          </a:xfrm>
          <a:prstGeom prst="parallelogram">
            <a:avLst>
              <a:gd name="adj" fmla="val 6150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Read and Record Sensor Data</a:t>
            </a:r>
            <a:endParaRPr lang="en-IN"/>
          </a:p>
        </p:txBody>
      </p:sp>
      <p:sp>
        <p:nvSpPr>
          <p:cNvPr id="8" name="Rectangle 7"/>
          <p:cNvSpPr/>
          <p:nvPr/>
        </p:nvSpPr>
        <p:spPr>
          <a:xfrm>
            <a:off x="3836987" y="2783516"/>
            <a:ext cx="3508784" cy="3593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Acquire data on Stage of growth</a:t>
            </a:r>
            <a:endParaRPr lang="en-IN"/>
          </a:p>
        </p:txBody>
      </p:sp>
      <p:sp>
        <p:nvSpPr>
          <p:cNvPr id="9" name="Diamond 8"/>
          <p:cNvSpPr/>
          <p:nvPr/>
        </p:nvSpPr>
        <p:spPr>
          <a:xfrm>
            <a:off x="4131069" y="3287773"/>
            <a:ext cx="2920620" cy="1038569"/>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b="1" smtClean="0"/>
              <a:t>Water Tank level at set point ?</a:t>
            </a:r>
            <a:endParaRPr lang="en-IN" sz="1400" b="1"/>
          </a:p>
        </p:txBody>
      </p:sp>
      <p:sp>
        <p:nvSpPr>
          <p:cNvPr id="10" name="Rectangle 9"/>
          <p:cNvSpPr/>
          <p:nvPr/>
        </p:nvSpPr>
        <p:spPr>
          <a:xfrm>
            <a:off x="1071350" y="3505745"/>
            <a:ext cx="2483893" cy="6026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Turn on Water Supply</a:t>
            </a:r>
            <a:endParaRPr lang="en-IN"/>
          </a:p>
        </p:txBody>
      </p:sp>
      <p:sp>
        <p:nvSpPr>
          <p:cNvPr id="11" name="Rectangle 10"/>
          <p:cNvSpPr/>
          <p:nvPr/>
        </p:nvSpPr>
        <p:spPr>
          <a:xfrm>
            <a:off x="7627515" y="3505745"/>
            <a:ext cx="2483893" cy="6026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Turn off Water Supply</a:t>
            </a:r>
            <a:endParaRPr lang="en-IN"/>
          </a:p>
        </p:txBody>
      </p:sp>
      <p:sp>
        <p:nvSpPr>
          <p:cNvPr id="12" name="Parallelogram 11"/>
          <p:cNvSpPr/>
          <p:nvPr/>
        </p:nvSpPr>
        <p:spPr>
          <a:xfrm flipH="1">
            <a:off x="4165188" y="4475513"/>
            <a:ext cx="2852382" cy="859809"/>
          </a:xfrm>
          <a:prstGeom prst="parallelogram">
            <a:avLst>
              <a:gd name="adj" fmla="val 6150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Read pH Value of Supplied Water</a:t>
            </a:r>
            <a:endParaRPr lang="en-IN"/>
          </a:p>
        </p:txBody>
      </p:sp>
      <p:sp>
        <p:nvSpPr>
          <p:cNvPr id="13" name="Diamond 12"/>
          <p:cNvSpPr/>
          <p:nvPr/>
        </p:nvSpPr>
        <p:spPr>
          <a:xfrm>
            <a:off x="4133691" y="5484493"/>
            <a:ext cx="2920620" cy="1058106"/>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Is pH = desired pH level ?</a:t>
            </a:r>
            <a:endParaRPr lang="en-IN"/>
          </a:p>
        </p:txBody>
      </p:sp>
      <p:sp>
        <p:nvSpPr>
          <p:cNvPr id="14" name="Rectangle 13"/>
          <p:cNvSpPr/>
          <p:nvPr/>
        </p:nvSpPr>
        <p:spPr>
          <a:xfrm>
            <a:off x="7627515" y="5712234"/>
            <a:ext cx="2483893" cy="6026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Add Nutrients</a:t>
            </a:r>
            <a:endParaRPr lang="en-IN"/>
          </a:p>
        </p:txBody>
      </p:sp>
      <p:cxnSp>
        <p:nvCxnSpPr>
          <p:cNvPr id="18" name="Straight Arrow Connector 17"/>
          <p:cNvCxnSpPr>
            <a:stCxn id="4" idx="4"/>
            <a:endCxn id="5" idx="0"/>
          </p:cNvCxnSpPr>
          <p:nvPr/>
        </p:nvCxnSpPr>
        <p:spPr>
          <a:xfrm>
            <a:off x="5591381" y="688455"/>
            <a:ext cx="4201" cy="13938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a:stCxn id="5" idx="2"/>
            <a:endCxn id="6" idx="0"/>
          </p:cNvCxnSpPr>
          <p:nvPr/>
        </p:nvCxnSpPr>
        <p:spPr>
          <a:xfrm flipH="1">
            <a:off x="5591380" y="1201005"/>
            <a:ext cx="4202" cy="177319"/>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2" name="Straight Arrow Connector 21"/>
          <p:cNvCxnSpPr>
            <a:stCxn id="6" idx="2"/>
            <a:endCxn id="7" idx="0"/>
          </p:cNvCxnSpPr>
          <p:nvPr/>
        </p:nvCxnSpPr>
        <p:spPr>
          <a:xfrm flipH="1">
            <a:off x="5591379" y="1951632"/>
            <a:ext cx="1" cy="14492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4" name="Straight Arrow Connector 23"/>
          <p:cNvCxnSpPr>
            <a:stCxn id="7" idx="4"/>
            <a:endCxn id="8" idx="0"/>
          </p:cNvCxnSpPr>
          <p:nvPr/>
        </p:nvCxnSpPr>
        <p:spPr>
          <a:xfrm>
            <a:off x="5591379" y="2638596"/>
            <a:ext cx="0" cy="14492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6" name="Straight Arrow Connector 25"/>
          <p:cNvCxnSpPr>
            <a:stCxn id="8" idx="2"/>
            <a:endCxn id="9" idx="0"/>
          </p:cNvCxnSpPr>
          <p:nvPr/>
        </p:nvCxnSpPr>
        <p:spPr>
          <a:xfrm>
            <a:off x="5591379" y="3142853"/>
            <a:ext cx="0" cy="14492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8" name="Straight Arrow Connector 37"/>
          <p:cNvCxnSpPr>
            <a:stCxn id="9" idx="3"/>
            <a:endCxn id="11" idx="1"/>
          </p:cNvCxnSpPr>
          <p:nvPr/>
        </p:nvCxnSpPr>
        <p:spPr>
          <a:xfrm flipV="1">
            <a:off x="7051689" y="3807057"/>
            <a:ext cx="575826" cy="1"/>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0" name="Straight Arrow Connector 39"/>
          <p:cNvCxnSpPr>
            <a:stCxn id="9" idx="1"/>
            <a:endCxn id="10" idx="3"/>
          </p:cNvCxnSpPr>
          <p:nvPr/>
        </p:nvCxnSpPr>
        <p:spPr>
          <a:xfrm flipH="1" flipV="1">
            <a:off x="3555243" y="3807057"/>
            <a:ext cx="575826" cy="1"/>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2" name="Straight Arrow Connector 41"/>
          <p:cNvCxnSpPr>
            <a:stCxn id="9" idx="2"/>
            <a:endCxn id="12" idx="0"/>
          </p:cNvCxnSpPr>
          <p:nvPr/>
        </p:nvCxnSpPr>
        <p:spPr>
          <a:xfrm>
            <a:off x="5591379" y="4326342"/>
            <a:ext cx="0" cy="149171"/>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a:stCxn id="12" idx="4"/>
            <a:endCxn id="13" idx="0"/>
          </p:cNvCxnSpPr>
          <p:nvPr/>
        </p:nvCxnSpPr>
        <p:spPr>
          <a:xfrm>
            <a:off x="5591379" y="5335322"/>
            <a:ext cx="2622" cy="149171"/>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6" name="Straight Arrow Connector 45"/>
          <p:cNvCxnSpPr>
            <a:stCxn id="13" idx="3"/>
            <a:endCxn id="14" idx="1"/>
          </p:cNvCxnSpPr>
          <p:nvPr/>
        </p:nvCxnSpPr>
        <p:spPr>
          <a:xfrm>
            <a:off x="7054311" y="6013546"/>
            <a:ext cx="573204" cy="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8" name="Elbow Connector 47"/>
          <p:cNvCxnSpPr>
            <a:stCxn id="13" idx="2"/>
            <a:endCxn id="7" idx="2"/>
          </p:cNvCxnSpPr>
          <p:nvPr/>
        </p:nvCxnSpPr>
        <p:spPr>
          <a:xfrm rot="5400000" flipH="1">
            <a:off x="2852203" y="3800802"/>
            <a:ext cx="4175025" cy="1308570"/>
          </a:xfrm>
          <a:prstGeom prst="bentConnector4">
            <a:avLst>
              <a:gd name="adj1" fmla="val -5475"/>
              <a:gd name="adj2" fmla="val 385732"/>
            </a:avLst>
          </a:prstGeom>
          <a:ln>
            <a:tailEnd type="triangle"/>
          </a:ln>
        </p:spPr>
        <p:style>
          <a:lnRef idx="2">
            <a:schemeClr val="accent2"/>
          </a:lnRef>
          <a:fillRef idx="1">
            <a:schemeClr val="lt1"/>
          </a:fillRef>
          <a:effectRef idx="0">
            <a:schemeClr val="accent2"/>
          </a:effectRef>
          <a:fontRef idx="minor">
            <a:schemeClr val="dk1"/>
          </a:fontRef>
        </p:style>
      </p:cxnSp>
      <p:sp>
        <p:nvSpPr>
          <p:cNvPr id="55" name="TextBox 54"/>
          <p:cNvSpPr txBox="1"/>
          <p:nvPr/>
        </p:nvSpPr>
        <p:spPr>
          <a:xfrm>
            <a:off x="7070851" y="5527568"/>
            <a:ext cx="491320"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smtClean="0"/>
              <a:t>No</a:t>
            </a:r>
          </a:p>
        </p:txBody>
      </p:sp>
      <p:sp>
        <p:nvSpPr>
          <p:cNvPr id="56" name="TextBox 55"/>
          <p:cNvSpPr txBox="1"/>
          <p:nvPr/>
        </p:nvSpPr>
        <p:spPr>
          <a:xfrm>
            <a:off x="3642766" y="3403715"/>
            <a:ext cx="501555"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smtClean="0"/>
              <a:t>No</a:t>
            </a:r>
          </a:p>
        </p:txBody>
      </p:sp>
      <p:sp>
        <p:nvSpPr>
          <p:cNvPr id="57" name="TextBox 56"/>
          <p:cNvSpPr txBox="1"/>
          <p:nvPr/>
        </p:nvSpPr>
        <p:spPr>
          <a:xfrm>
            <a:off x="7019672" y="3363140"/>
            <a:ext cx="593678"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smtClean="0"/>
              <a:t>Yes</a:t>
            </a:r>
          </a:p>
        </p:txBody>
      </p:sp>
      <p:sp>
        <p:nvSpPr>
          <p:cNvPr id="58" name="TextBox 57"/>
          <p:cNvSpPr txBox="1"/>
          <p:nvPr/>
        </p:nvSpPr>
        <p:spPr>
          <a:xfrm>
            <a:off x="3991968" y="6340950"/>
            <a:ext cx="593678"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smtClean="0"/>
              <a:t>Yes</a:t>
            </a:r>
          </a:p>
        </p:txBody>
      </p:sp>
      <p:sp>
        <p:nvSpPr>
          <p:cNvPr id="59" name="Title 1"/>
          <p:cNvSpPr>
            <a:spLocks noGrp="1"/>
          </p:cNvSpPr>
          <p:nvPr>
            <p:ph type="title"/>
          </p:nvPr>
        </p:nvSpPr>
        <p:spPr>
          <a:xfrm>
            <a:off x="103339" y="87132"/>
            <a:ext cx="3451904" cy="1342032"/>
          </a:xfrm>
        </p:spPr>
        <p:txBody>
          <a:bodyPr>
            <a:normAutofit fontScale="90000"/>
          </a:bodyPr>
          <a:lstStyle/>
          <a:p>
            <a:r>
              <a:rPr lang="en-GB" dirty="0" smtClean="0"/>
              <a:t>Data Flow Diagram – Level 2</a:t>
            </a:r>
            <a:endParaRPr lang="en-IN" dirty="0"/>
          </a:p>
        </p:txBody>
      </p:sp>
    </p:spTree>
    <p:extLst>
      <p:ext uri="{BB962C8B-B14F-4D97-AF65-F5344CB8AC3E}">
        <p14:creationId xmlns:p14="http://schemas.microsoft.com/office/powerpoint/2010/main" val="2664999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UML Diagram</a:t>
            </a:r>
            <a:endParaRPr lang="en-IN" dirty="0"/>
          </a:p>
        </p:txBody>
      </p:sp>
      <p:sp>
        <p:nvSpPr>
          <p:cNvPr id="4" name="Rectangle 3"/>
          <p:cNvSpPr/>
          <p:nvPr/>
        </p:nvSpPr>
        <p:spPr>
          <a:xfrm>
            <a:off x="677334" y="2374711"/>
            <a:ext cx="2101755" cy="27841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Rectangle 4"/>
          <p:cNvSpPr/>
          <p:nvPr/>
        </p:nvSpPr>
        <p:spPr>
          <a:xfrm>
            <a:off x="813812" y="2825087"/>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Temperature</a:t>
            </a:r>
            <a:endParaRPr lang="en-IN"/>
          </a:p>
        </p:txBody>
      </p:sp>
      <p:sp>
        <p:nvSpPr>
          <p:cNvPr id="6" name="Rectangle 5"/>
          <p:cNvSpPr/>
          <p:nvPr/>
        </p:nvSpPr>
        <p:spPr>
          <a:xfrm>
            <a:off x="813812" y="3358108"/>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Water Level</a:t>
            </a:r>
            <a:endParaRPr lang="en-IN"/>
          </a:p>
        </p:txBody>
      </p:sp>
      <p:sp>
        <p:nvSpPr>
          <p:cNvPr id="7" name="Rectangle 6"/>
          <p:cNvSpPr/>
          <p:nvPr/>
        </p:nvSpPr>
        <p:spPr>
          <a:xfrm>
            <a:off x="813812" y="3891129"/>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Timer</a:t>
            </a:r>
            <a:endParaRPr lang="en-IN"/>
          </a:p>
        </p:txBody>
      </p:sp>
      <p:sp>
        <p:nvSpPr>
          <p:cNvPr id="9" name="TextBox 8"/>
          <p:cNvSpPr txBox="1"/>
          <p:nvPr/>
        </p:nvSpPr>
        <p:spPr>
          <a:xfrm>
            <a:off x="820635" y="2433094"/>
            <a:ext cx="1815152" cy="369332"/>
          </a:xfrm>
          <a:prstGeom prst="rect">
            <a:avLst/>
          </a:prstGeom>
          <a:noFill/>
        </p:spPr>
        <p:txBody>
          <a:bodyPr wrap="square" rtlCol="0">
            <a:spAutoFit/>
          </a:bodyPr>
          <a:lstStyle/>
          <a:p>
            <a:r>
              <a:rPr lang="en-GB" smtClean="0">
                <a:solidFill>
                  <a:schemeClr val="accent2"/>
                </a:solidFill>
              </a:rPr>
              <a:t>Sensing System</a:t>
            </a:r>
            <a:endParaRPr lang="en-IN">
              <a:solidFill>
                <a:schemeClr val="accent2"/>
              </a:solidFill>
            </a:endParaRPr>
          </a:p>
        </p:txBody>
      </p:sp>
      <p:sp>
        <p:nvSpPr>
          <p:cNvPr id="10" name="Right Arrow 9"/>
          <p:cNvSpPr/>
          <p:nvPr/>
        </p:nvSpPr>
        <p:spPr>
          <a:xfrm>
            <a:off x="2779088" y="3207350"/>
            <a:ext cx="1863978" cy="62767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smtClean="0"/>
              <a:t>Environment Data</a:t>
            </a:r>
            <a:endParaRPr lang="en-IN" sz="1400"/>
          </a:p>
        </p:txBody>
      </p:sp>
      <p:sp>
        <p:nvSpPr>
          <p:cNvPr id="11" name="Right Arrow 10"/>
          <p:cNvSpPr/>
          <p:nvPr/>
        </p:nvSpPr>
        <p:spPr>
          <a:xfrm>
            <a:off x="6084120" y="3207350"/>
            <a:ext cx="1863978" cy="62767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smtClean="0"/>
              <a:t>Control Instruction</a:t>
            </a:r>
            <a:endParaRPr lang="en-IN" sz="1400"/>
          </a:p>
        </p:txBody>
      </p:sp>
      <p:sp>
        <p:nvSpPr>
          <p:cNvPr id="12" name="Rectangle 11"/>
          <p:cNvSpPr/>
          <p:nvPr/>
        </p:nvSpPr>
        <p:spPr>
          <a:xfrm>
            <a:off x="7971193" y="2575634"/>
            <a:ext cx="2101755" cy="21078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Rectangle 12"/>
          <p:cNvSpPr/>
          <p:nvPr/>
        </p:nvSpPr>
        <p:spPr>
          <a:xfrm>
            <a:off x="8107671" y="3026010"/>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Water Pump</a:t>
            </a:r>
            <a:endParaRPr lang="en-IN"/>
          </a:p>
        </p:txBody>
      </p:sp>
      <p:sp>
        <p:nvSpPr>
          <p:cNvPr id="14" name="Rectangle 13"/>
          <p:cNvSpPr/>
          <p:nvPr/>
        </p:nvSpPr>
        <p:spPr>
          <a:xfrm>
            <a:off x="8107671" y="3559031"/>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Nutrient Supply</a:t>
            </a:r>
            <a:endParaRPr lang="en-IN"/>
          </a:p>
        </p:txBody>
      </p:sp>
      <p:sp>
        <p:nvSpPr>
          <p:cNvPr id="15" name="Rectangle 14"/>
          <p:cNvSpPr/>
          <p:nvPr/>
        </p:nvSpPr>
        <p:spPr>
          <a:xfrm>
            <a:off x="8107671" y="4092052"/>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Timer</a:t>
            </a:r>
            <a:endParaRPr lang="en-IN"/>
          </a:p>
        </p:txBody>
      </p:sp>
      <p:sp>
        <p:nvSpPr>
          <p:cNvPr id="16" name="TextBox 15"/>
          <p:cNvSpPr txBox="1"/>
          <p:nvPr/>
        </p:nvSpPr>
        <p:spPr>
          <a:xfrm>
            <a:off x="8038913" y="2617760"/>
            <a:ext cx="1952668" cy="369332"/>
          </a:xfrm>
          <a:prstGeom prst="rect">
            <a:avLst/>
          </a:prstGeom>
          <a:noFill/>
        </p:spPr>
        <p:txBody>
          <a:bodyPr wrap="square" rtlCol="0">
            <a:spAutoFit/>
          </a:bodyPr>
          <a:lstStyle/>
          <a:p>
            <a:r>
              <a:rPr lang="en-GB" smtClean="0">
                <a:solidFill>
                  <a:schemeClr val="accent2"/>
                </a:solidFill>
              </a:rPr>
              <a:t>Response System</a:t>
            </a:r>
            <a:endParaRPr lang="en-IN">
              <a:solidFill>
                <a:schemeClr val="accent2"/>
              </a:solidFill>
            </a:endParaRPr>
          </a:p>
        </p:txBody>
      </p:sp>
      <p:sp>
        <p:nvSpPr>
          <p:cNvPr id="17" name="Rectangle 16"/>
          <p:cNvSpPr/>
          <p:nvPr/>
        </p:nvSpPr>
        <p:spPr>
          <a:xfrm>
            <a:off x="4667198" y="3207349"/>
            <a:ext cx="1415886" cy="7535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solidFill>
                  <a:schemeClr val="tx1"/>
                </a:solidFill>
              </a:rPr>
              <a:t>Arduino</a:t>
            </a:r>
            <a:endParaRPr lang="en-IN">
              <a:solidFill>
                <a:schemeClr val="tx1"/>
              </a:solidFill>
            </a:endParaRPr>
          </a:p>
        </p:txBody>
      </p:sp>
      <p:sp>
        <p:nvSpPr>
          <p:cNvPr id="18" name="Rectangle 17"/>
          <p:cNvSpPr/>
          <p:nvPr/>
        </p:nvSpPr>
        <p:spPr>
          <a:xfrm>
            <a:off x="813812" y="4533332"/>
            <a:ext cx="1815152" cy="395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mtClean="0"/>
              <a:t>Light</a:t>
            </a:r>
            <a:endParaRPr lang="en-IN"/>
          </a:p>
        </p:txBody>
      </p:sp>
    </p:spTree>
    <p:extLst>
      <p:ext uri="{BB962C8B-B14F-4D97-AF65-F5344CB8AC3E}">
        <p14:creationId xmlns:p14="http://schemas.microsoft.com/office/powerpoint/2010/main" val="1623961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Implementation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752979"/>
            <a:ext cx="2905013" cy="38814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165" y="1401157"/>
            <a:ext cx="3152775" cy="4762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50" y="1401157"/>
            <a:ext cx="4671641" cy="4945051"/>
          </a:xfrm>
          <a:prstGeom prst="rect">
            <a:avLst/>
          </a:prstGeom>
        </p:spPr>
      </p:pic>
    </p:spTree>
    <p:extLst>
      <p:ext uri="{BB962C8B-B14F-4D97-AF65-F5344CB8AC3E}">
        <p14:creationId xmlns:p14="http://schemas.microsoft.com/office/powerpoint/2010/main" val="492487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159" y="798124"/>
            <a:ext cx="10018713" cy="898359"/>
          </a:xfrm>
        </p:spPr>
        <p:txBody>
          <a:bodyPr/>
          <a:lstStyle/>
          <a:p>
            <a:r>
              <a:rPr lang="en-US" dirty="0" smtClean="0"/>
              <a:t>Conclusion</a:t>
            </a:r>
            <a:endParaRPr lang="it-IT" dirty="0"/>
          </a:p>
        </p:txBody>
      </p:sp>
      <p:sp>
        <p:nvSpPr>
          <p:cNvPr id="3" name="Content Placeholder 2"/>
          <p:cNvSpPr>
            <a:spLocks noGrp="1"/>
          </p:cNvSpPr>
          <p:nvPr>
            <p:ph idx="1"/>
          </p:nvPr>
        </p:nvSpPr>
        <p:spPr>
          <a:xfrm>
            <a:off x="870161" y="1836701"/>
            <a:ext cx="8969876" cy="3818021"/>
          </a:xfrm>
        </p:spPr>
        <p:txBody>
          <a:bodyPr>
            <a:normAutofit/>
          </a:bodyPr>
          <a:lstStyle/>
          <a:p>
            <a:r>
              <a:rPr lang="en-US" dirty="0"/>
              <a:t>Hydroponics is the effective technology for the places of the world having scarcity of infertile and arable land for cultivation of crops. Fresh products can also be harvested through hydroponics throughout the year as it is not like traditional cultivation practices.</a:t>
            </a:r>
            <a:endParaRPr lang="it-IT" dirty="0"/>
          </a:p>
          <a:p>
            <a:r>
              <a:rPr lang="en-US" dirty="0"/>
              <a:t>Additionally technologies like </a:t>
            </a:r>
            <a:r>
              <a:rPr lang="en-US" dirty="0" smtClean="0"/>
              <a:t>Deep Learning can help to boost this sector and help deploy it for millennials. As </a:t>
            </a:r>
            <a:r>
              <a:rPr lang="en-US" dirty="0"/>
              <a:t>observed, we can conclude that using such technologies can help us increase crop yield over 70% and reduce the cost significantly ‘over-time’ as well.</a:t>
            </a:r>
            <a:endParaRPr lang="it-IT" dirty="0"/>
          </a:p>
        </p:txBody>
      </p:sp>
      <p:cxnSp>
        <p:nvCxnSpPr>
          <p:cNvPr id="4" name="Straight Connector 3"/>
          <p:cNvCxnSpPr/>
          <p:nvPr/>
        </p:nvCxnSpPr>
        <p:spPr>
          <a:xfrm>
            <a:off x="923351" y="1696483"/>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2428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983831"/>
            <a:ext cx="8326689" cy="911234"/>
          </a:xfrm>
        </p:spPr>
        <p:txBody>
          <a:bodyPr>
            <a:normAutofit/>
          </a:bodyPr>
          <a:lstStyle/>
          <a:p>
            <a:r>
              <a:rPr lang="en-US" dirty="0" smtClean="0"/>
              <a:t>Thank you !</a:t>
            </a:r>
            <a:endParaRPr lang="it-IT" dirty="0"/>
          </a:p>
        </p:txBody>
      </p:sp>
    </p:spTree>
    <p:extLst>
      <p:ext uri="{BB962C8B-B14F-4D97-AF65-F5344CB8AC3E}">
        <p14:creationId xmlns:p14="http://schemas.microsoft.com/office/powerpoint/2010/main" val="414788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94" y="574626"/>
            <a:ext cx="5052967" cy="721356"/>
          </a:xfrm>
        </p:spPr>
        <p:txBody>
          <a:bodyPr/>
          <a:lstStyle/>
          <a:p>
            <a:r>
              <a:rPr lang="en-US" dirty="0" smtClean="0"/>
              <a:t>Introduction</a:t>
            </a:r>
            <a:endParaRPr lang="it-IT" dirty="0"/>
          </a:p>
        </p:txBody>
      </p:sp>
      <p:sp>
        <p:nvSpPr>
          <p:cNvPr id="3" name="Content Placeholder 2"/>
          <p:cNvSpPr>
            <a:spLocks noGrp="1"/>
          </p:cNvSpPr>
          <p:nvPr>
            <p:ph idx="1"/>
          </p:nvPr>
        </p:nvSpPr>
        <p:spPr>
          <a:xfrm>
            <a:off x="723331" y="1745369"/>
            <a:ext cx="4012442" cy="4546249"/>
          </a:xfrm>
        </p:spPr>
        <p:txBody>
          <a:bodyPr>
            <a:normAutofit/>
          </a:bodyPr>
          <a:lstStyle/>
          <a:p>
            <a:r>
              <a:rPr lang="en-GB" sz="1700" dirty="0"/>
              <a:t>Hydroponics is a technique of growing plants without soil and without the limitations of space and climate. </a:t>
            </a:r>
            <a:endParaRPr lang="en-GB" sz="1700" dirty="0" smtClean="0"/>
          </a:p>
          <a:p>
            <a:pPr marL="0" indent="0">
              <a:buNone/>
            </a:pPr>
            <a:endParaRPr lang="en-GB" sz="1700" dirty="0" smtClean="0"/>
          </a:p>
          <a:p>
            <a:r>
              <a:rPr lang="en-GB" sz="1700" dirty="0" smtClean="0"/>
              <a:t>In </a:t>
            </a:r>
            <a:r>
              <a:rPr lang="en-GB" sz="1700" dirty="0"/>
              <a:t>the traditional farming system, plants depend on soil to obtain all nutrients needed for their growth. </a:t>
            </a:r>
            <a:endParaRPr lang="en-GB" sz="1700" dirty="0" smtClean="0"/>
          </a:p>
          <a:p>
            <a:pPr marL="0" indent="0">
              <a:buNone/>
            </a:pPr>
            <a:endParaRPr lang="en-GB" sz="1700" dirty="0" smtClean="0"/>
          </a:p>
          <a:p>
            <a:r>
              <a:rPr lang="en-GB" sz="1700" dirty="0" smtClean="0"/>
              <a:t>In </a:t>
            </a:r>
            <a:r>
              <a:rPr lang="en-GB" sz="1700" dirty="0"/>
              <a:t>contrast, a hydroponic garden provides all of these nutrients without involving sunlight, soil, extra </a:t>
            </a:r>
            <a:r>
              <a:rPr lang="en-GB" sz="1700" dirty="0" smtClean="0"/>
              <a:t>labour</a:t>
            </a:r>
            <a:r>
              <a:rPr lang="en-GB" sz="1700" dirty="0"/>
              <a:t>, allowing farmers to benefit from efficiencies and to reap large produce yields.</a:t>
            </a:r>
            <a:endParaRPr lang="en-US" sz="1700" dirty="0" smtClean="0"/>
          </a:p>
        </p:txBody>
      </p:sp>
      <p:cxnSp>
        <p:nvCxnSpPr>
          <p:cNvPr id="4" name="Straight Connector 3"/>
          <p:cNvCxnSpPr/>
          <p:nvPr/>
        </p:nvCxnSpPr>
        <p:spPr>
          <a:xfrm>
            <a:off x="964294" y="136800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213" y="1934310"/>
            <a:ext cx="3854689" cy="3840822"/>
          </a:xfrm>
          <a:prstGeom prst="rect">
            <a:avLst/>
          </a:prstGeom>
        </p:spPr>
      </p:pic>
    </p:spTree>
    <p:extLst>
      <p:ext uri="{BB962C8B-B14F-4D97-AF65-F5344CB8AC3E}">
        <p14:creationId xmlns:p14="http://schemas.microsoft.com/office/powerpoint/2010/main" val="152362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43702"/>
            <a:ext cx="8596668" cy="2834138"/>
          </a:xfrm>
        </p:spPr>
        <p:txBody>
          <a:bodyPr>
            <a:normAutofit lnSpcReduction="10000"/>
          </a:bodyPr>
          <a:lstStyle/>
          <a:p>
            <a:r>
              <a:rPr lang="en-GB" dirty="0"/>
              <a:t>Plants require 17 essential elements to </a:t>
            </a:r>
            <a:r>
              <a:rPr lang="en-GB" dirty="0" smtClean="0"/>
              <a:t>grow and reproduce</a:t>
            </a:r>
            <a:endParaRPr lang="en-GB" dirty="0"/>
          </a:p>
          <a:p>
            <a:r>
              <a:rPr lang="en-GB" dirty="0"/>
              <a:t>The first three are Hydrogen, oxygen </a:t>
            </a:r>
            <a:r>
              <a:rPr lang="en-GB" dirty="0" smtClean="0"/>
              <a:t>and carbon</a:t>
            </a:r>
          </a:p>
          <a:p>
            <a:r>
              <a:rPr lang="en-GB" dirty="0"/>
              <a:t>Other 14 </a:t>
            </a:r>
            <a:r>
              <a:rPr lang="en-GB" dirty="0" smtClean="0"/>
              <a:t>are: </a:t>
            </a:r>
          </a:p>
          <a:p>
            <a:pPr marL="0" indent="0">
              <a:buNone/>
            </a:pPr>
            <a:endParaRPr lang="en-GB" dirty="0" smtClean="0"/>
          </a:p>
          <a:p>
            <a:pPr marL="0" indent="0">
              <a:buNone/>
            </a:pPr>
            <a:r>
              <a:rPr lang="en-GB" dirty="0"/>
              <a:t>	</a:t>
            </a:r>
            <a:r>
              <a:rPr lang="en-GB" dirty="0" smtClean="0">
                <a:solidFill>
                  <a:srgbClr val="FF0000"/>
                </a:solidFill>
              </a:rPr>
              <a:t>Macro-Elements</a:t>
            </a:r>
            <a:r>
              <a:rPr lang="en-GB" dirty="0">
                <a:solidFill>
                  <a:srgbClr val="FF0000"/>
                </a:solidFill>
              </a:rPr>
              <a:t>: </a:t>
            </a:r>
            <a:r>
              <a:rPr lang="en-GB" dirty="0"/>
              <a:t>Nitrogen, Phosphorous, Potassium, Calcium, Magnesium, </a:t>
            </a:r>
            <a:r>
              <a:rPr lang="en-GB" dirty="0" smtClean="0"/>
              <a:t>						Sulphur</a:t>
            </a:r>
          </a:p>
          <a:p>
            <a:pPr marL="0" indent="0">
              <a:buNone/>
            </a:pPr>
            <a:r>
              <a:rPr lang="en-GB" dirty="0"/>
              <a:t>	</a:t>
            </a:r>
            <a:r>
              <a:rPr lang="en-GB" dirty="0">
                <a:solidFill>
                  <a:srgbClr val="FF0000"/>
                </a:solidFill>
              </a:rPr>
              <a:t>Microelements: </a:t>
            </a:r>
            <a:r>
              <a:rPr lang="en-GB" dirty="0"/>
              <a:t>I</a:t>
            </a:r>
            <a:r>
              <a:rPr lang="en-GB" dirty="0" smtClean="0"/>
              <a:t>ron</a:t>
            </a:r>
            <a:r>
              <a:rPr lang="en-GB" dirty="0"/>
              <a:t>, Manganese, Copper, </a:t>
            </a:r>
            <a:r>
              <a:rPr lang="en-GB" dirty="0" smtClean="0"/>
              <a:t>Zinc, Boron </a:t>
            </a:r>
            <a:r>
              <a:rPr lang="en-GB" dirty="0"/>
              <a:t>, </a:t>
            </a:r>
            <a:r>
              <a:rPr lang="en-GB" dirty="0" smtClean="0"/>
              <a:t>Chlorine, 								Molybdenum</a:t>
            </a:r>
            <a:r>
              <a:rPr lang="en-GB" dirty="0"/>
              <a:t>, Nickel</a:t>
            </a:r>
            <a:endParaRPr lang="en-IN" dirty="0"/>
          </a:p>
        </p:txBody>
      </p:sp>
      <p:sp>
        <p:nvSpPr>
          <p:cNvPr id="4" name="Content Placeholder 2"/>
          <p:cNvSpPr txBox="1">
            <a:spLocks/>
          </p:cNvSpPr>
          <p:nvPr/>
        </p:nvSpPr>
        <p:spPr>
          <a:xfrm>
            <a:off x="677333" y="714283"/>
            <a:ext cx="9886033" cy="22882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smtClean="0"/>
              <a:t>Photosynthesis process :</a:t>
            </a:r>
          </a:p>
          <a:p>
            <a:pPr marL="457200" lvl="1" indent="0">
              <a:buFont typeface="Wingdings 3" charset="2"/>
              <a:buNone/>
            </a:pPr>
            <a:r>
              <a:rPr lang="en-GB" dirty="0" smtClean="0"/>
              <a:t>	</a:t>
            </a:r>
            <a:r>
              <a:rPr lang="en-GB" dirty="0" smtClean="0">
                <a:solidFill>
                  <a:srgbClr val="FF0000"/>
                </a:solidFill>
              </a:rPr>
              <a:t>Carbon Dioxide + Water -&gt; Glucose + Oxygen</a:t>
            </a:r>
          </a:p>
          <a:p>
            <a:pPr marL="457200" lvl="1" indent="0">
              <a:buFont typeface="Wingdings 3" charset="2"/>
              <a:buNone/>
            </a:pPr>
            <a:r>
              <a:rPr lang="en-GB" dirty="0" smtClean="0">
                <a:solidFill>
                  <a:srgbClr val="FF0000"/>
                </a:solidFill>
              </a:rPr>
              <a:t>	6CO2 + 6H2O -&gt; C6H12O6 + 6O2</a:t>
            </a:r>
          </a:p>
          <a:p>
            <a:pPr marL="457200" lvl="1" indent="0">
              <a:buFont typeface="Wingdings 3" charset="2"/>
              <a:buNone/>
            </a:pPr>
            <a:endParaRPr lang="en-GB" dirty="0" smtClean="0"/>
          </a:p>
          <a:p>
            <a:pPr marL="0" lvl="1" indent="0">
              <a:buNone/>
            </a:pPr>
            <a:r>
              <a:rPr lang="en-GB" sz="1800" dirty="0" smtClean="0"/>
              <a:t>	There </a:t>
            </a:r>
            <a:r>
              <a:rPr lang="en-GB" sz="1800" dirty="0"/>
              <a:t>is no mention of “</a:t>
            </a:r>
            <a:r>
              <a:rPr lang="en-GB" sz="1800" dirty="0">
                <a:solidFill>
                  <a:srgbClr val="FF0000"/>
                </a:solidFill>
              </a:rPr>
              <a:t>soil</a:t>
            </a:r>
            <a:r>
              <a:rPr lang="en-GB" sz="1800" dirty="0"/>
              <a:t>” anywhere in there and that’s all the proof you need that plants can grow without it.</a:t>
            </a:r>
            <a:endParaRPr lang="en-IN" sz="1800" dirty="0"/>
          </a:p>
        </p:txBody>
      </p:sp>
    </p:spTree>
    <p:extLst>
      <p:ext uri="{BB962C8B-B14F-4D97-AF65-F5344CB8AC3E}">
        <p14:creationId xmlns:p14="http://schemas.microsoft.com/office/powerpoint/2010/main" val="461626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46662"/>
            <a:ext cx="3621711" cy="483737"/>
          </a:xfrm>
        </p:spPr>
        <p:txBody>
          <a:bodyPr>
            <a:normAutofit fontScale="90000"/>
          </a:bodyPr>
          <a:lstStyle/>
          <a:p>
            <a:r>
              <a:rPr lang="en-GB" dirty="0" smtClean="0"/>
              <a:t>Nutrient Solutions</a:t>
            </a:r>
            <a:endParaRPr lang="en-IN" dirty="0"/>
          </a:p>
        </p:txBody>
      </p:sp>
      <p:sp>
        <p:nvSpPr>
          <p:cNvPr id="3" name="Content Placeholder 2"/>
          <p:cNvSpPr>
            <a:spLocks noGrp="1"/>
          </p:cNvSpPr>
          <p:nvPr>
            <p:ph idx="1"/>
          </p:nvPr>
        </p:nvSpPr>
        <p:spPr/>
        <p:txBody>
          <a:bodyPr/>
          <a:lstStyle/>
          <a:p>
            <a:r>
              <a:rPr lang="en-GB" dirty="0" smtClean="0"/>
              <a:t>In Hydroponics, Nutrient control is easy</a:t>
            </a:r>
          </a:p>
          <a:p>
            <a:r>
              <a:rPr lang="en-GB" dirty="0" smtClean="0"/>
              <a:t>It consists of a nitrogen rich grow formula</a:t>
            </a:r>
          </a:p>
          <a:p>
            <a:r>
              <a:rPr lang="en-GB" dirty="0" smtClean="0"/>
              <a:t>A phosphorous and potassium rich bloom formula</a:t>
            </a:r>
          </a:p>
          <a:p>
            <a:pPr marL="0" indent="0">
              <a:buNone/>
            </a:pPr>
            <a:endParaRPr lang="en-GB" dirty="0"/>
          </a:p>
          <a:p>
            <a:pPr marL="0" indent="0">
              <a:buNone/>
            </a:pPr>
            <a:r>
              <a:rPr lang="en-GB" dirty="0" smtClean="0"/>
              <a:t>	</a:t>
            </a:r>
            <a:r>
              <a:rPr lang="en-GB" dirty="0" smtClean="0">
                <a:solidFill>
                  <a:srgbClr val="FF0000"/>
                </a:solidFill>
              </a:rPr>
              <a:t>And the results ?</a:t>
            </a:r>
          </a:p>
          <a:p>
            <a:pPr marL="0" indent="0">
              <a:buNone/>
            </a:pPr>
            <a:r>
              <a:rPr lang="en-GB" dirty="0" smtClean="0"/>
              <a:t>		Bumper crops of delicious fruits and vegetables every time.</a:t>
            </a:r>
            <a:endParaRPr lang="en-IN" dirty="0"/>
          </a:p>
        </p:txBody>
      </p:sp>
    </p:spTree>
    <p:extLst>
      <p:ext uri="{BB962C8B-B14F-4D97-AF65-F5344CB8AC3E}">
        <p14:creationId xmlns:p14="http://schemas.microsoft.com/office/powerpoint/2010/main" val="877808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it-IT" dirty="0"/>
          </a:p>
        </p:txBody>
      </p:sp>
      <p:sp>
        <p:nvSpPr>
          <p:cNvPr id="3" name="Content Placeholder 2"/>
          <p:cNvSpPr>
            <a:spLocks noGrp="1"/>
          </p:cNvSpPr>
          <p:nvPr>
            <p:ph idx="1"/>
          </p:nvPr>
        </p:nvSpPr>
        <p:spPr>
          <a:xfrm>
            <a:off x="964294" y="1930400"/>
            <a:ext cx="10018713" cy="1985212"/>
          </a:xfrm>
        </p:spPr>
        <p:txBody>
          <a:bodyPr/>
          <a:lstStyle/>
          <a:p>
            <a:r>
              <a:rPr lang="en-US" dirty="0" smtClean="0"/>
              <a:t>Have a Mobile &amp; Dynamic setup</a:t>
            </a:r>
          </a:p>
          <a:p>
            <a:r>
              <a:rPr lang="en-US" dirty="0"/>
              <a:t>To design efficient systems in terms of water usage, and a higher crop yield</a:t>
            </a:r>
            <a:r>
              <a:rPr lang="en-US" dirty="0" smtClean="0"/>
              <a:t>.</a:t>
            </a:r>
          </a:p>
          <a:p>
            <a:r>
              <a:rPr lang="en-US" dirty="0" smtClean="0"/>
              <a:t>Reduce inefficient and Destructive farming</a:t>
            </a:r>
          </a:p>
          <a:p>
            <a:r>
              <a:rPr lang="en-US" dirty="0"/>
              <a:t>To increase awareness relating to the benefits of </a:t>
            </a:r>
            <a:r>
              <a:rPr lang="en-US" dirty="0" smtClean="0"/>
              <a:t>Hydroponics.</a:t>
            </a:r>
            <a:endParaRPr lang="en-IN" dirty="0"/>
          </a:p>
        </p:txBody>
      </p:sp>
      <p:cxnSp>
        <p:nvCxnSpPr>
          <p:cNvPr id="4" name="Straight Connector 3"/>
          <p:cNvCxnSpPr/>
          <p:nvPr/>
        </p:nvCxnSpPr>
        <p:spPr>
          <a:xfrm>
            <a:off x="964294" y="136800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90298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Definition</a:t>
            </a:r>
            <a:endParaRPr lang="en-IN" dirty="0"/>
          </a:p>
        </p:txBody>
      </p:sp>
      <p:sp>
        <p:nvSpPr>
          <p:cNvPr id="3" name="Content Placeholder 2"/>
          <p:cNvSpPr>
            <a:spLocks noGrp="1"/>
          </p:cNvSpPr>
          <p:nvPr>
            <p:ph idx="1"/>
          </p:nvPr>
        </p:nvSpPr>
        <p:spPr>
          <a:xfrm>
            <a:off x="964294" y="1930400"/>
            <a:ext cx="8596668" cy="3880773"/>
          </a:xfrm>
        </p:spPr>
        <p:txBody>
          <a:bodyPr/>
          <a:lstStyle/>
          <a:p>
            <a:r>
              <a:rPr lang="en-GB" b="1" dirty="0"/>
              <a:t>Every plant grown using open agriculture farming, ties up a certain amount of land for a long duration (usually through the growing season</a:t>
            </a:r>
            <a:r>
              <a:rPr lang="en-GB" b="1" dirty="0" smtClean="0"/>
              <a:t>).</a:t>
            </a:r>
          </a:p>
          <a:p>
            <a:r>
              <a:rPr lang="en-GB" b="1" dirty="0" smtClean="0"/>
              <a:t>Agriculture </a:t>
            </a:r>
            <a:r>
              <a:rPr lang="en-GB" b="1" dirty="0"/>
              <a:t>uses lots of </a:t>
            </a:r>
            <a:r>
              <a:rPr lang="en-GB" b="1" dirty="0" smtClean="0"/>
              <a:t>water.</a:t>
            </a:r>
          </a:p>
          <a:p>
            <a:r>
              <a:rPr lang="en-GB" b="1" dirty="0" smtClean="0"/>
              <a:t>Agriculture farming takes lot of time to produce outputs.</a:t>
            </a:r>
          </a:p>
          <a:p>
            <a:r>
              <a:rPr lang="en-GB" b="1" dirty="0" smtClean="0"/>
              <a:t>Conventional Farming uses lot of Manpower</a:t>
            </a:r>
            <a:endParaRPr lang="en-GB" b="1" dirty="0"/>
          </a:p>
        </p:txBody>
      </p:sp>
      <p:cxnSp>
        <p:nvCxnSpPr>
          <p:cNvPr id="4" name="Straight Connector 3"/>
          <p:cNvCxnSpPr/>
          <p:nvPr/>
        </p:nvCxnSpPr>
        <p:spPr>
          <a:xfrm>
            <a:off x="964294" y="1368006"/>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551412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00372657"/>
              </p:ext>
            </p:extLst>
          </p:nvPr>
        </p:nvGraphicFramePr>
        <p:xfrm>
          <a:off x="771187" y="1692322"/>
          <a:ext cx="10731836" cy="4527550"/>
        </p:xfrm>
        <a:graphic>
          <a:graphicData uri="http://schemas.openxmlformats.org/drawingml/2006/table">
            <a:tbl>
              <a:tblPr firstRow="1" bandRow="1">
                <a:tableStyleId>{5C22544A-7EE6-4342-B048-85BDC9FD1C3A}</a:tableStyleId>
              </a:tblPr>
              <a:tblGrid>
                <a:gridCol w="564255">
                  <a:extLst>
                    <a:ext uri="{9D8B030D-6E8A-4147-A177-3AD203B41FA5}">
                      <a16:colId xmlns:a16="http://schemas.microsoft.com/office/drawing/2014/main" xmlns="" val="424501761"/>
                    </a:ext>
                  </a:extLst>
                </a:gridCol>
                <a:gridCol w="2470245">
                  <a:extLst>
                    <a:ext uri="{9D8B030D-6E8A-4147-A177-3AD203B41FA5}">
                      <a16:colId xmlns:a16="http://schemas.microsoft.com/office/drawing/2014/main" xmlns="" val="1540436702"/>
                    </a:ext>
                  </a:extLst>
                </a:gridCol>
                <a:gridCol w="2169994">
                  <a:extLst>
                    <a:ext uri="{9D8B030D-6E8A-4147-A177-3AD203B41FA5}">
                      <a16:colId xmlns:a16="http://schemas.microsoft.com/office/drawing/2014/main" xmlns="" val="4113581126"/>
                    </a:ext>
                  </a:extLst>
                </a:gridCol>
                <a:gridCol w="698074">
                  <a:extLst>
                    <a:ext uri="{9D8B030D-6E8A-4147-A177-3AD203B41FA5}">
                      <a16:colId xmlns:a16="http://schemas.microsoft.com/office/drawing/2014/main" xmlns="" val="3626955391"/>
                    </a:ext>
                  </a:extLst>
                </a:gridCol>
                <a:gridCol w="4829268">
                  <a:extLst>
                    <a:ext uri="{9D8B030D-6E8A-4147-A177-3AD203B41FA5}">
                      <a16:colId xmlns:a16="http://schemas.microsoft.com/office/drawing/2014/main" xmlns="" val="11014499"/>
                    </a:ext>
                  </a:extLst>
                </a:gridCol>
              </a:tblGrid>
              <a:tr h="720292">
                <a:tc>
                  <a:txBody>
                    <a:bodyPr/>
                    <a:lstStyle/>
                    <a:p>
                      <a:r>
                        <a:rPr lang="en-GB" dirty="0" smtClean="0">
                          <a:latin typeface="+mn-lt"/>
                          <a:cs typeface="Times New Roman" panose="02020603050405020304" pitchFamily="18" charset="0"/>
                        </a:rPr>
                        <a:t>Sr.</a:t>
                      </a:r>
                      <a:r>
                        <a:rPr lang="en-GB" baseline="0" dirty="0" smtClean="0">
                          <a:latin typeface="+mn-lt"/>
                          <a:cs typeface="Times New Roman" panose="02020603050405020304" pitchFamily="18" charset="0"/>
                        </a:rPr>
                        <a:t> No</a:t>
                      </a:r>
                      <a:endParaRPr lang="en-IN" dirty="0">
                        <a:latin typeface="+mn-lt"/>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Topic</a:t>
                      </a:r>
                      <a:endParaRPr lang="en-IN"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n-lt"/>
                          <a:ea typeface="+mn-ea"/>
                          <a:cs typeface="Times New Roman" panose="02020603050405020304" pitchFamily="18" charset="0"/>
                        </a:rPr>
                        <a:t>Author</a:t>
                      </a:r>
                      <a:endParaRPr lang="en-IN" sz="1800" b="1" kern="1200" dirty="0">
                        <a:solidFill>
                          <a:schemeClr val="lt1"/>
                        </a:solidFill>
                        <a:latin typeface="+mn-lt"/>
                        <a:ea typeface="+mn-ea"/>
                        <a:cs typeface="Times New Roman" panose="02020603050405020304" pitchFamily="18" charset="0"/>
                      </a:endParaRPr>
                    </a:p>
                  </a:txBody>
                  <a:tcPr/>
                </a:tc>
                <a:tc>
                  <a:txBody>
                    <a:bodyPr/>
                    <a:lstStyle/>
                    <a:p>
                      <a:r>
                        <a:rPr lang="en-GB" dirty="0" smtClean="0">
                          <a:latin typeface="+mn-lt"/>
                          <a:cs typeface="Times New Roman" panose="02020603050405020304" pitchFamily="18" charset="0"/>
                        </a:rPr>
                        <a:t>Year</a:t>
                      </a:r>
                      <a:endParaRPr lang="en-IN" dirty="0">
                        <a:latin typeface="+mn-lt"/>
                        <a:cs typeface="Times New Roman" panose="02020603050405020304" pitchFamily="18" charset="0"/>
                      </a:endParaRPr>
                    </a:p>
                  </a:txBody>
                  <a:tcPr/>
                </a:tc>
                <a:tc>
                  <a:txBody>
                    <a:bodyPr/>
                    <a:lstStyle/>
                    <a:p>
                      <a:r>
                        <a:rPr lang="en-IN" dirty="0" smtClean="0">
                          <a:latin typeface="+mn-lt"/>
                          <a:cs typeface="Times New Roman" panose="02020603050405020304" pitchFamily="18" charset="0"/>
                        </a:rPr>
                        <a:t>Major Findings</a:t>
                      </a:r>
                      <a:endParaRPr lang="en-IN" dirty="0">
                        <a:latin typeface="+mn-lt"/>
                        <a:cs typeface="Times New Roman" panose="02020603050405020304" pitchFamily="18" charset="0"/>
                      </a:endParaRPr>
                    </a:p>
                  </a:txBody>
                  <a:tcPr/>
                </a:tc>
                <a:extLst>
                  <a:ext uri="{0D108BD9-81ED-4DB2-BD59-A6C34878D82A}">
                    <a16:rowId xmlns:a16="http://schemas.microsoft.com/office/drawing/2014/main" xmlns="" val="3037932650"/>
                  </a:ext>
                </a:extLst>
              </a:tr>
              <a:tr h="3807258">
                <a:tc>
                  <a:txBody>
                    <a:bodyPr/>
                    <a:lstStyle/>
                    <a:p>
                      <a:r>
                        <a:rPr lang="en-GB" dirty="0" smtClean="0">
                          <a:latin typeface="+mn-lt"/>
                          <a:cs typeface="Times New Roman" panose="02020603050405020304" pitchFamily="18" charset="0"/>
                        </a:rPr>
                        <a:t>1</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err="1" smtClean="0">
                          <a:solidFill>
                            <a:schemeClr val="dk1"/>
                          </a:solidFill>
                          <a:effectLst/>
                          <a:latin typeface="+mn-lt"/>
                          <a:ea typeface="+mn-ea"/>
                          <a:cs typeface="Times New Roman" panose="02020603050405020304" pitchFamily="18" charset="0"/>
                        </a:rPr>
                        <a:t>iPONICS</a:t>
                      </a:r>
                      <a:r>
                        <a:rPr lang="en-GB" sz="1800" kern="1200" dirty="0" smtClean="0">
                          <a:solidFill>
                            <a:schemeClr val="dk1"/>
                          </a:solidFill>
                          <a:effectLst/>
                          <a:latin typeface="+mn-lt"/>
                          <a:ea typeface="+mn-ea"/>
                          <a:cs typeface="Times New Roman" panose="02020603050405020304" pitchFamily="18" charset="0"/>
                        </a:rPr>
                        <a:t>: </a:t>
                      </a:r>
                      <a:r>
                        <a:rPr lang="en-GB" sz="1800" kern="1200" dirty="0" err="1" smtClean="0">
                          <a:solidFill>
                            <a:schemeClr val="dk1"/>
                          </a:solidFill>
                          <a:effectLst/>
                          <a:latin typeface="+mn-lt"/>
                          <a:ea typeface="+mn-ea"/>
                          <a:cs typeface="Times New Roman" panose="02020603050405020304" pitchFamily="18" charset="0"/>
                        </a:rPr>
                        <a:t>IoT</a:t>
                      </a:r>
                      <a:r>
                        <a:rPr lang="en-GB" sz="1800" kern="1200" dirty="0" smtClean="0">
                          <a:solidFill>
                            <a:schemeClr val="dk1"/>
                          </a:solidFill>
                          <a:effectLst/>
                          <a:latin typeface="+mn-lt"/>
                          <a:ea typeface="+mn-ea"/>
                          <a:cs typeface="Times New Roman" panose="02020603050405020304" pitchFamily="18" charset="0"/>
                        </a:rPr>
                        <a:t> Monitoring and Control for Hydroponics</a:t>
                      </a:r>
                      <a:r>
                        <a:rPr lang="en-GB" sz="1800" kern="1200" baseline="0" dirty="0" smtClean="0">
                          <a:solidFill>
                            <a:schemeClr val="dk1"/>
                          </a:solidFill>
                          <a:effectLst/>
                          <a:latin typeface="+mn-lt"/>
                          <a:ea typeface="+mn-ea"/>
                          <a:cs typeface="Times New Roman" panose="02020603050405020304" pitchFamily="18" charset="0"/>
                        </a:rPr>
                        <a:t> </a:t>
                      </a:r>
                      <a:endParaRPr lang="en-GB" sz="1800" kern="1200" dirty="0" smtClean="0">
                        <a:solidFill>
                          <a:schemeClr val="dk1"/>
                        </a:solidFill>
                        <a:effectLst/>
                        <a:latin typeface="+mn-lt"/>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Times New Roman" panose="02020603050405020304" pitchFamily="18" charset="0"/>
                        </a:rPr>
                        <a:t>IEEE Conference</a:t>
                      </a:r>
                      <a:endParaRPr lang="en-IN" dirty="0" smtClean="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Times New Roman" panose="02020603050405020304" pitchFamily="18" charset="0"/>
                        </a:rPr>
                        <a:t>K. </a:t>
                      </a:r>
                      <a:r>
                        <a:rPr lang="en-IN" sz="1800" kern="1200" dirty="0" err="1" smtClean="0">
                          <a:solidFill>
                            <a:schemeClr val="dk1"/>
                          </a:solidFill>
                          <a:effectLst/>
                          <a:latin typeface="+mn-lt"/>
                          <a:ea typeface="+mn-ea"/>
                          <a:cs typeface="Times New Roman" panose="02020603050405020304" pitchFamily="18" charset="0"/>
                        </a:rPr>
                        <a:t>Tatas</a:t>
                      </a:r>
                      <a:r>
                        <a:rPr lang="en-IN" sz="1800" kern="1200" dirty="0" smtClean="0">
                          <a:solidFill>
                            <a:schemeClr val="dk1"/>
                          </a:solidFill>
                          <a:effectLst/>
                          <a:latin typeface="+mn-lt"/>
                          <a:ea typeface="+mn-ea"/>
                          <a:cs typeface="Times New Roman" panose="02020603050405020304" pitchFamily="18" charset="0"/>
                        </a:rPr>
                        <a:t>, A. Al-</a:t>
                      </a:r>
                      <a:r>
                        <a:rPr lang="en-IN" sz="1800" kern="1200" dirty="0" err="1" smtClean="0">
                          <a:solidFill>
                            <a:schemeClr val="dk1"/>
                          </a:solidFill>
                          <a:effectLst/>
                          <a:latin typeface="+mn-lt"/>
                          <a:ea typeface="+mn-ea"/>
                          <a:cs typeface="Times New Roman" panose="02020603050405020304" pitchFamily="18" charset="0"/>
                        </a:rPr>
                        <a:t>Zoubi</a:t>
                      </a:r>
                      <a:endParaRPr lang="en-IN" sz="1800" kern="1200" dirty="0" smtClean="0">
                        <a:solidFill>
                          <a:schemeClr val="dk1"/>
                        </a:solidFill>
                        <a:effectLst/>
                        <a:latin typeface="+mn-lt"/>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Times New Roman" panose="02020603050405020304" pitchFamily="18" charset="0"/>
                        </a:rPr>
                        <a:t>Antoniou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Times New Roman" panose="02020603050405020304" pitchFamily="18" charset="0"/>
                        </a:rPr>
                        <a:t>D. </a:t>
                      </a:r>
                      <a:r>
                        <a:rPr lang="en-IN" sz="1800" kern="1200" dirty="0" err="1" smtClean="0">
                          <a:solidFill>
                            <a:schemeClr val="dk1"/>
                          </a:solidFill>
                          <a:effectLst/>
                          <a:latin typeface="+mn-lt"/>
                          <a:ea typeface="+mn-ea"/>
                          <a:cs typeface="Times New Roman" panose="02020603050405020304" pitchFamily="18" charset="0"/>
                        </a:rPr>
                        <a:t>Zolotareva</a:t>
                      </a:r>
                      <a:endParaRPr lang="en-IN" sz="1800" kern="1200" dirty="0">
                        <a:solidFill>
                          <a:schemeClr val="dk1"/>
                        </a:solidFill>
                        <a:effectLst/>
                        <a:latin typeface="+mn-lt"/>
                        <a:ea typeface="+mn-ea"/>
                        <a:cs typeface="Times New Roman" panose="02020603050405020304" pitchFamily="18" charset="0"/>
                      </a:endParaRPr>
                    </a:p>
                  </a:txBody>
                  <a:tcPr/>
                </a:tc>
                <a:tc>
                  <a:txBody>
                    <a:bodyPr/>
                    <a:lstStyle/>
                    <a:p>
                      <a:pPr algn="ctr"/>
                      <a:r>
                        <a:rPr lang="en-GB" dirty="0" smtClean="0">
                          <a:latin typeface="+mn-lt"/>
                          <a:cs typeface="Times New Roman" panose="02020603050405020304" pitchFamily="18" charset="0"/>
                        </a:rPr>
                        <a:t>2021</a:t>
                      </a:r>
                      <a:endParaRPr lang="en-IN" dirty="0">
                        <a:latin typeface="+mn-lt"/>
                        <a:cs typeface="Times New Roman" panose="02020603050405020304" pitchFamily="18" charset="0"/>
                      </a:endParaRP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Times New Roman" panose="02020603050405020304" pitchFamily="18" charset="0"/>
                        </a:rPr>
                        <a:t>The system is composed of a specialized Wireless Sensor Network.</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smtClean="0">
                        <a:solidFill>
                          <a:schemeClr val="dk1"/>
                        </a:solidFill>
                        <a:effectLst/>
                        <a:latin typeface="+mn-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Times New Roman" panose="02020603050405020304" pitchFamily="18" charset="0"/>
                        </a:rPr>
                        <a:t>This</a:t>
                      </a:r>
                      <a:r>
                        <a:rPr lang="en-GB" sz="1800" kern="1200" baseline="0" dirty="0" smtClean="0">
                          <a:solidFill>
                            <a:schemeClr val="dk1"/>
                          </a:solidFill>
                          <a:effectLst/>
                          <a:latin typeface="+mn-lt"/>
                          <a:ea typeface="+mn-ea"/>
                          <a:cs typeface="Times New Roman" panose="02020603050405020304" pitchFamily="18" charset="0"/>
                        </a:rPr>
                        <a:t> System also</a:t>
                      </a:r>
                      <a:r>
                        <a:rPr lang="en-GB" sz="1800" kern="1200" dirty="0" smtClean="0">
                          <a:solidFill>
                            <a:schemeClr val="dk1"/>
                          </a:solidFill>
                          <a:effectLst/>
                          <a:latin typeface="+mn-lt"/>
                          <a:ea typeface="+mn-ea"/>
                          <a:cs typeface="Times New Roman" panose="02020603050405020304" pitchFamily="18" charset="0"/>
                        </a:rPr>
                        <a:t> provides the user with a user friendly web-based tool to monitor his crops as well as being appraised by appropriate alarms and warnings.</a:t>
                      </a:r>
                      <a:endParaRPr lang="en-IN" sz="1800" kern="1200" dirty="0">
                        <a:solidFill>
                          <a:schemeClr val="dk1"/>
                        </a:solidFill>
                        <a:effectLst/>
                        <a:latin typeface="+mn-lt"/>
                        <a:ea typeface="+mn-ea"/>
                        <a:cs typeface="Times New Roman" panose="02020603050405020304" pitchFamily="18" charset="0"/>
                      </a:endParaRPr>
                    </a:p>
                  </a:txBody>
                  <a:tcPr/>
                </a:tc>
                <a:extLst>
                  <a:ext uri="{0D108BD9-81ED-4DB2-BD59-A6C34878D82A}">
                    <a16:rowId xmlns:a16="http://schemas.microsoft.com/office/drawing/2014/main" xmlns="" val="2880091556"/>
                  </a:ext>
                </a:extLst>
              </a:tr>
            </a:tbl>
          </a:graphicData>
        </a:graphic>
      </p:graphicFrame>
    </p:spTree>
    <p:extLst>
      <p:ext uri="{BB962C8B-B14F-4D97-AF65-F5344CB8AC3E}">
        <p14:creationId xmlns:p14="http://schemas.microsoft.com/office/powerpoint/2010/main" val="3341089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81263"/>
            <a:ext cx="10018713" cy="866273"/>
          </a:xfrm>
        </p:spPr>
        <p:txBody>
          <a:bodyPr/>
          <a:lstStyle/>
          <a:p>
            <a:r>
              <a:rPr lang="en-US" dirty="0" smtClean="0"/>
              <a:t>Literature Survey</a:t>
            </a:r>
            <a:endParaRPr lang="it-IT" dirty="0"/>
          </a:p>
        </p:txBody>
      </p:sp>
      <p:cxnSp>
        <p:nvCxnSpPr>
          <p:cNvPr id="6" name="Straight Connector 5"/>
          <p:cNvCxnSpPr/>
          <p:nvPr/>
        </p:nvCxnSpPr>
        <p:spPr>
          <a:xfrm>
            <a:off x="964294" y="1395302"/>
            <a:ext cx="8610600" cy="1588"/>
          </a:xfrm>
          <a:prstGeom prst="line">
            <a:avLst/>
          </a:prstGeom>
          <a:effectLst>
            <a:outerShdw blurRad="50800" dist="38100" dir="2700000" algn="tl" rotWithShape="0">
              <a:prstClr val="black">
                <a:alpha val="40000"/>
              </a:prstClr>
            </a:outerShdw>
            <a:reflection blurRad="6350" stA="50000" endA="300" endPos="55500" dist="50800" dir="5400000" sy="-100000" algn="bl" rotWithShape="0"/>
          </a:effectLst>
        </p:spPr>
        <p:style>
          <a:lnRef idx="2">
            <a:schemeClr val="accent6"/>
          </a:lnRef>
          <a:fillRef idx="0">
            <a:schemeClr val="accent6"/>
          </a:fillRef>
          <a:effectRef idx="1">
            <a:schemeClr val="accent6"/>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689660745"/>
              </p:ext>
            </p:extLst>
          </p:nvPr>
        </p:nvGraphicFramePr>
        <p:xfrm>
          <a:off x="771187" y="1692322"/>
          <a:ext cx="10731836" cy="4527550"/>
        </p:xfrm>
        <a:graphic>
          <a:graphicData uri="http://schemas.openxmlformats.org/drawingml/2006/table">
            <a:tbl>
              <a:tblPr firstRow="1" bandRow="1">
                <a:tableStyleId>{5C22544A-7EE6-4342-B048-85BDC9FD1C3A}</a:tableStyleId>
              </a:tblPr>
              <a:tblGrid>
                <a:gridCol w="564255">
                  <a:extLst>
                    <a:ext uri="{9D8B030D-6E8A-4147-A177-3AD203B41FA5}">
                      <a16:colId xmlns:a16="http://schemas.microsoft.com/office/drawing/2014/main" xmlns="" val="424501761"/>
                    </a:ext>
                  </a:extLst>
                </a:gridCol>
                <a:gridCol w="2470245">
                  <a:extLst>
                    <a:ext uri="{9D8B030D-6E8A-4147-A177-3AD203B41FA5}">
                      <a16:colId xmlns:a16="http://schemas.microsoft.com/office/drawing/2014/main" xmlns="" val="1540436702"/>
                    </a:ext>
                  </a:extLst>
                </a:gridCol>
                <a:gridCol w="2169994">
                  <a:extLst>
                    <a:ext uri="{9D8B030D-6E8A-4147-A177-3AD203B41FA5}">
                      <a16:colId xmlns:a16="http://schemas.microsoft.com/office/drawing/2014/main" xmlns="" val="4113581126"/>
                    </a:ext>
                  </a:extLst>
                </a:gridCol>
                <a:gridCol w="698074">
                  <a:extLst>
                    <a:ext uri="{9D8B030D-6E8A-4147-A177-3AD203B41FA5}">
                      <a16:colId xmlns:a16="http://schemas.microsoft.com/office/drawing/2014/main" xmlns="" val="3626955391"/>
                    </a:ext>
                  </a:extLst>
                </a:gridCol>
                <a:gridCol w="4829268">
                  <a:extLst>
                    <a:ext uri="{9D8B030D-6E8A-4147-A177-3AD203B41FA5}">
                      <a16:colId xmlns:a16="http://schemas.microsoft.com/office/drawing/2014/main" xmlns="" val="11014499"/>
                    </a:ext>
                  </a:extLst>
                </a:gridCol>
              </a:tblGrid>
              <a:tr h="720292">
                <a:tc>
                  <a:txBody>
                    <a:bodyPr/>
                    <a:lstStyle/>
                    <a:p>
                      <a:r>
                        <a:rPr lang="en-GB" dirty="0" smtClean="0">
                          <a:latin typeface="+mj-lt"/>
                          <a:cs typeface="Times New Roman" panose="02020603050405020304" pitchFamily="18" charset="0"/>
                        </a:rPr>
                        <a:t>Sr.</a:t>
                      </a:r>
                      <a:r>
                        <a:rPr lang="en-GB" baseline="0" dirty="0" smtClean="0">
                          <a:latin typeface="+mj-lt"/>
                          <a:cs typeface="Times New Roman" panose="02020603050405020304" pitchFamily="18" charset="0"/>
                        </a:rPr>
                        <a:t> No</a:t>
                      </a:r>
                      <a:endParaRPr lang="en-IN" dirty="0">
                        <a:latin typeface="+mj-lt"/>
                        <a:cs typeface="Times New Roman" panose="02020603050405020304" pitchFamily="18" charset="0"/>
                      </a:endParaRPr>
                    </a:p>
                  </a:txBody>
                  <a:tcPr/>
                </a:tc>
                <a:tc>
                  <a:txBody>
                    <a:bodyPr/>
                    <a:lstStyle/>
                    <a:p>
                      <a:r>
                        <a:rPr lang="en-GB" dirty="0" smtClean="0">
                          <a:latin typeface="+mj-lt"/>
                          <a:cs typeface="Times New Roman" panose="02020603050405020304" pitchFamily="18" charset="0"/>
                        </a:rPr>
                        <a:t>Topic</a:t>
                      </a:r>
                      <a:endParaRPr lang="en-IN" dirty="0">
                        <a:latin typeface="+mj-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lt1"/>
                          </a:solidFill>
                          <a:latin typeface="+mj-lt"/>
                          <a:ea typeface="+mn-ea"/>
                          <a:cs typeface="Times New Roman" panose="02020603050405020304" pitchFamily="18" charset="0"/>
                        </a:rPr>
                        <a:t>Author</a:t>
                      </a:r>
                      <a:endParaRPr lang="en-IN" sz="1800" b="1" kern="1200" dirty="0">
                        <a:solidFill>
                          <a:schemeClr val="lt1"/>
                        </a:solidFill>
                        <a:latin typeface="+mj-lt"/>
                        <a:ea typeface="+mn-ea"/>
                        <a:cs typeface="Times New Roman" panose="02020603050405020304" pitchFamily="18" charset="0"/>
                      </a:endParaRPr>
                    </a:p>
                  </a:txBody>
                  <a:tcPr/>
                </a:tc>
                <a:tc>
                  <a:txBody>
                    <a:bodyPr/>
                    <a:lstStyle/>
                    <a:p>
                      <a:r>
                        <a:rPr lang="en-GB" dirty="0" smtClean="0">
                          <a:latin typeface="+mj-lt"/>
                          <a:cs typeface="Times New Roman" panose="02020603050405020304" pitchFamily="18" charset="0"/>
                        </a:rPr>
                        <a:t>Year</a:t>
                      </a:r>
                      <a:endParaRPr lang="en-IN" dirty="0">
                        <a:latin typeface="+mj-lt"/>
                        <a:cs typeface="Times New Roman" panose="02020603050405020304" pitchFamily="18" charset="0"/>
                      </a:endParaRPr>
                    </a:p>
                  </a:txBody>
                  <a:tcPr/>
                </a:tc>
                <a:tc>
                  <a:txBody>
                    <a:bodyPr/>
                    <a:lstStyle/>
                    <a:p>
                      <a:r>
                        <a:rPr lang="en-IN" dirty="0" smtClean="0">
                          <a:latin typeface="+mj-lt"/>
                          <a:cs typeface="Times New Roman" panose="02020603050405020304" pitchFamily="18" charset="0"/>
                        </a:rPr>
                        <a:t>Major Findings</a:t>
                      </a:r>
                      <a:endParaRPr lang="en-IN" dirty="0">
                        <a:latin typeface="+mj-lt"/>
                        <a:cs typeface="Times New Roman" panose="02020603050405020304" pitchFamily="18" charset="0"/>
                      </a:endParaRPr>
                    </a:p>
                  </a:txBody>
                  <a:tcPr/>
                </a:tc>
                <a:extLst>
                  <a:ext uri="{0D108BD9-81ED-4DB2-BD59-A6C34878D82A}">
                    <a16:rowId xmlns:a16="http://schemas.microsoft.com/office/drawing/2014/main" xmlns="" val="3037932650"/>
                  </a:ext>
                </a:extLst>
              </a:tr>
              <a:tr h="3807258">
                <a:tc>
                  <a:txBody>
                    <a:bodyPr/>
                    <a:lstStyle/>
                    <a:p>
                      <a:r>
                        <a:rPr lang="en-GB" dirty="0" smtClean="0">
                          <a:latin typeface="+mj-lt"/>
                          <a:cs typeface="Times New Roman" panose="02020603050405020304" pitchFamily="18" charset="0"/>
                        </a:rPr>
                        <a:t>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j-lt"/>
                          <a:ea typeface="+mn-ea"/>
                          <a:cs typeface="Times New Roman" panose="02020603050405020304" pitchFamily="18" charset="0"/>
                        </a:rPr>
                        <a:t>Hydroponics System for Soilless Farming Integrated with Android Application by Internet of Things and MQTT Broker – IEEE Conference</a:t>
                      </a:r>
                      <a:endParaRPr lang="en-IN" sz="1800" kern="1200" dirty="0" smtClean="0">
                        <a:solidFill>
                          <a:schemeClr val="dk1"/>
                        </a:solidFill>
                        <a:latin typeface="+mj-lt"/>
                        <a:ea typeface="+mn-ea"/>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Navneet</a:t>
                      </a:r>
                      <a:r>
                        <a:rPr lang="en-IN" sz="1800" kern="1200" dirty="0" smtClean="0">
                          <a:solidFill>
                            <a:schemeClr val="dk1"/>
                          </a:solidFill>
                          <a:latin typeface="+mj-lt"/>
                          <a:ea typeface="+mn-ea"/>
                          <a:cs typeface="Times New Roman" panose="02020603050405020304" pitchFamily="18" charset="0"/>
                        </a:rPr>
                        <a:t> K. Bharti</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Mohit</a:t>
                      </a:r>
                      <a:r>
                        <a:rPr lang="en-IN" sz="1800" kern="1200" dirty="0" smtClean="0">
                          <a:solidFill>
                            <a:schemeClr val="dk1"/>
                          </a:solidFill>
                          <a:latin typeface="+mj-lt"/>
                          <a:ea typeface="+mn-ea"/>
                          <a:cs typeface="Times New Roman" panose="02020603050405020304" pitchFamily="18" charset="0"/>
                        </a:rPr>
                        <a:t> D. </a:t>
                      </a:r>
                      <a:r>
                        <a:rPr lang="en-IN" sz="1800" kern="1200" dirty="0" err="1" smtClean="0">
                          <a:solidFill>
                            <a:schemeClr val="dk1"/>
                          </a:solidFill>
                          <a:latin typeface="+mj-lt"/>
                          <a:ea typeface="+mn-ea"/>
                          <a:cs typeface="Times New Roman" panose="02020603050405020304" pitchFamily="18" charset="0"/>
                        </a:rPr>
                        <a:t>Dongargaonkar</a:t>
                      </a:r>
                      <a:r>
                        <a:rPr lang="en-IN" sz="1800" kern="1200" dirty="0" smtClean="0">
                          <a:solidFill>
                            <a:schemeClr val="dk1"/>
                          </a:solidFill>
                          <a:latin typeface="+mj-lt"/>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Isha</a:t>
                      </a:r>
                      <a:r>
                        <a:rPr lang="en-IN" sz="1800" kern="1200" dirty="0" smtClean="0">
                          <a:solidFill>
                            <a:schemeClr val="dk1"/>
                          </a:solidFill>
                          <a:latin typeface="+mj-lt"/>
                          <a:ea typeface="+mn-ea"/>
                          <a:cs typeface="Times New Roman" panose="02020603050405020304" pitchFamily="18" charset="0"/>
                        </a:rPr>
                        <a:t> B. </a:t>
                      </a:r>
                      <a:r>
                        <a:rPr lang="en-IN" sz="1800" kern="1200" dirty="0" err="1" smtClean="0">
                          <a:solidFill>
                            <a:schemeClr val="dk1"/>
                          </a:solidFill>
                          <a:latin typeface="+mj-lt"/>
                          <a:ea typeface="+mn-ea"/>
                          <a:cs typeface="Times New Roman" panose="02020603050405020304" pitchFamily="18" charset="0"/>
                        </a:rPr>
                        <a:t>Kudkar</a:t>
                      </a:r>
                      <a:endParaRPr lang="en-IN" sz="1800" kern="1200" dirty="0" smtClean="0">
                        <a:solidFill>
                          <a:schemeClr val="dk1"/>
                        </a:solidFill>
                        <a:latin typeface="+mj-lt"/>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mj-lt"/>
                          <a:ea typeface="+mn-ea"/>
                          <a:cs typeface="Times New Roman" panose="02020603050405020304" pitchFamily="18" charset="0"/>
                        </a:rPr>
                        <a:t>Siuli</a:t>
                      </a:r>
                      <a:r>
                        <a:rPr lang="en-IN" sz="1800" kern="1200" dirty="0" smtClean="0">
                          <a:solidFill>
                            <a:schemeClr val="dk1"/>
                          </a:solidFill>
                          <a:latin typeface="+mj-lt"/>
                          <a:ea typeface="+mn-ea"/>
                          <a:cs typeface="Times New Roman" panose="02020603050405020304" pitchFamily="18" charset="0"/>
                        </a:rPr>
                        <a:t> Das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mj-lt"/>
                          <a:ea typeface="+mn-ea"/>
                          <a:cs typeface="Times New Roman" panose="02020603050405020304" pitchFamily="18" charset="0"/>
                        </a:rPr>
                        <a:t>Malay Kenia </a:t>
                      </a:r>
                      <a:endParaRPr lang="en-IN" sz="1800" kern="1200" dirty="0">
                        <a:solidFill>
                          <a:schemeClr val="dk1"/>
                        </a:solidFill>
                        <a:latin typeface="+mj-lt"/>
                        <a:ea typeface="+mn-ea"/>
                        <a:cs typeface="Times New Roman" panose="02020603050405020304" pitchFamily="18" charset="0"/>
                      </a:endParaRPr>
                    </a:p>
                  </a:txBody>
                  <a:tcPr/>
                </a:tc>
                <a:tc>
                  <a:txBody>
                    <a:bodyPr/>
                    <a:lstStyle/>
                    <a:p>
                      <a:pPr marL="0" algn="ctr" defTabSz="457200" rtl="0" eaLnBrk="1" latinLnBrk="0" hangingPunct="1"/>
                      <a:r>
                        <a:rPr lang="en-GB" sz="1800" kern="1200" dirty="0" smtClean="0">
                          <a:solidFill>
                            <a:schemeClr val="dk1"/>
                          </a:solidFill>
                          <a:latin typeface="+mj-lt"/>
                          <a:ea typeface="+mn-ea"/>
                          <a:cs typeface="Times New Roman" panose="02020603050405020304" pitchFamily="18" charset="0"/>
                        </a:rPr>
                        <a:t>2019</a:t>
                      </a:r>
                      <a:endParaRPr lang="en-IN" sz="1800" kern="1200" dirty="0">
                        <a:solidFill>
                          <a:schemeClr val="dk1"/>
                        </a:solidFill>
                        <a:latin typeface="+mj-lt"/>
                        <a:ea typeface="+mn-ea"/>
                        <a:cs typeface="Times New Roman" panose="02020603050405020304" pitchFamily="18" charset="0"/>
                      </a:endParaRP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latin typeface="+mj-lt"/>
                          <a:ea typeface="+mn-ea"/>
                          <a:cs typeface="Times New Roman" panose="02020603050405020304" pitchFamily="18" charset="0"/>
                        </a:rPr>
                        <a:t>Single micro-controller and basic sensors are used.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smtClean="0">
                        <a:solidFill>
                          <a:schemeClr val="dk1"/>
                        </a:solidFill>
                        <a:latin typeface="+mj-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latin typeface="+mj-lt"/>
                          <a:ea typeface="+mn-ea"/>
                          <a:cs typeface="Times New Roman" panose="02020603050405020304" pitchFamily="18" charset="0"/>
                        </a:rPr>
                        <a:t>Internet of Things is used to accumulate the data and store it on servers.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kern="1200" dirty="0" smtClean="0">
                        <a:solidFill>
                          <a:schemeClr val="dk1"/>
                        </a:solidFill>
                        <a:latin typeface="+mj-lt"/>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latin typeface="+mj-lt"/>
                          <a:ea typeface="+mn-ea"/>
                          <a:cs typeface="Times New Roman" panose="02020603050405020304" pitchFamily="18" charset="0"/>
                        </a:rPr>
                        <a:t>An Android application is</a:t>
                      </a:r>
                      <a:r>
                        <a:rPr lang="en-GB" sz="1800" kern="1200" baseline="0" dirty="0" smtClean="0">
                          <a:solidFill>
                            <a:schemeClr val="dk1"/>
                          </a:solidFill>
                          <a:latin typeface="+mj-lt"/>
                          <a:ea typeface="+mn-ea"/>
                          <a:cs typeface="Times New Roman" panose="02020603050405020304" pitchFamily="18" charset="0"/>
                        </a:rPr>
                        <a:t> used to </a:t>
                      </a:r>
                      <a:r>
                        <a:rPr lang="en-GB" sz="1800" kern="1200" dirty="0" smtClean="0">
                          <a:solidFill>
                            <a:schemeClr val="dk1"/>
                          </a:solidFill>
                          <a:latin typeface="+mj-lt"/>
                          <a:ea typeface="+mn-ea"/>
                          <a:cs typeface="Times New Roman" panose="02020603050405020304" pitchFamily="18" charset="0"/>
                        </a:rPr>
                        <a:t> fetch this data, creating a more personalized setup and data.</a:t>
                      </a:r>
                      <a:endParaRPr lang="en-IN" sz="1800" kern="1200" dirty="0">
                        <a:solidFill>
                          <a:schemeClr val="dk1"/>
                        </a:solidFill>
                        <a:latin typeface="+mj-lt"/>
                        <a:ea typeface="+mn-ea"/>
                        <a:cs typeface="Times New Roman" panose="02020603050405020304" pitchFamily="18" charset="0"/>
                      </a:endParaRPr>
                    </a:p>
                  </a:txBody>
                  <a:tcPr/>
                </a:tc>
                <a:extLst>
                  <a:ext uri="{0D108BD9-81ED-4DB2-BD59-A6C34878D82A}">
                    <a16:rowId xmlns:a16="http://schemas.microsoft.com/office/drawing/2014/main" xmlns="" val="2880091556"/>
                  </a:ext>
                </a:extLst>
              </a:tr>
            </a:tbl>
          </a:graphicData>
        </a:graphic>
      </p:graphicFrame>
    </p:spTree>
    <p:extLst>
      <p:ext uri="{BB962C8B-B14F-4D97-AF65-F5344CB8AC3E}">
        <p14:creationId xmlns:p14="http://schemas.microsoft.com/office/powerpoint/2010/main" val="1299658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TotalTime>
  <Words>1171</Words>
  <Application>Microsoft Office PowerPoint</Application>
  <PresentationFormat>Widescreen</PresentationFormat>
  <Paragraphs>289</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DejaVu Sans</vt:lpstr>
      <vt:lpstr>Rockwell</vt:lpstr>
      <vt:lpstr>Times New Roman</vt:lpstr>
      <vt:lpstr>Trebuchet MS</vt:lpstr>
      <vt:lpstr>Wingdings 3</vt:lpstr>
      <vt:lpstr>Facet</vt:lpstr>
      <vt:lpstr>PowerPoint Presentation</vt:lpstr>
      <vt:lpstr>PowerPoint Presentation</vt:lpstr>
      <vt:lpstr>Introduction</vt:lpstr>
      <vt:lpstr>PowerPoint Presentation</vt:lpstr>
      <vt:lpstr>Nutrient Solutions</vt:lpstr>
      <vt:lpstr>Motivation</vt:lpstr>
      <vt:lpstr>Problem Definition</vt:lpstr>
      <vt:lpstr>Literature Survey</vt:lpstr>
      <vt:lpstr>Literature Survey</vt:lpstr>
      <vt:lpstr>Literature Survey</vt:lpstr>
      <vt:lpstr>Literature Survey</vt:lpstr>
      <vt:lpstr>Software Requirements Specification</vt:lpstr>
      <vt:lpstr>Hardware Requirements Specification</vt:lpstr>
      <vt:lpstr>Project Scope</vt:lpstr>
      <vt:lpstr>Project Timeline Chart</vt:lpstr>
      <vt:lpstr>Assumptions and Dependencies </vt:lpstr>
      <vt:lpstr>Architecture</vt:lpstr>
      <vt:lpstr>Architecture</vt:lpstr>
      <vt:lpstr>Mathematical Model</vt:lpstr>
      <vt:lpstr>Algorithms</vt:lpstr>
      <vt:lpstr>Data Flow Diagram – Level 0</vt:lpstr>
      <vt:lpstr>Data Flow Diagram – Level 1</vt:lpstr>
      <vt:lpstr>Data Flow Diagram – Level 2</vt:lpstr>
      <vt:lpstr>UML Diagram</vt:lpstr>
      <vt:lpstr>Partial Implementation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236</cp:revision>
  <dcterms:created xsi:type="dcterms:W3CDTF">2021-05-30T18:07:34Z</dcterms:created>
  <dcterms:modified xsi:type="dcterms:W3CDTF">2021-12-15T07:45:49Z</dcterms:modified>
</cp:coreProperties>
</file>