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6" r:id="rId1"/>
  </p:sldMasterIdLst>
  <p:sldIdLst>
    <p:sldId id="256" r:id="rId2"/>
    <p:sldId id="257" r:id="rId3"/>
    <p:sldId id="263" r:id="rId4"/>
    <p:sldId id="274" r:id="rId5"/>
    <p:sldId id="258" r:id="rId6"/>
    <p:sldId id="264" r:id="rId7"/>
    <p:sldId id="273" r:id="rId8"/>
    <p:sldId id="259" r:id="rId9"/>
    <p:sldId id="265" r:id="rId10"/>
    <p:sldId id="272" r:id="rId11"/>
    <p:sldId id="260" r:id="rId12"/>
    <p:sldId id="266" r:id="rId13"/>
    <p:sldId id="270" r:id="rId14"/>
    <p:sldId id="267" r:id="rId15"/>
    <p:sldId id="268" r:id="rId16"/>
    <p:sldId id="269" r:id="rId17"/>
    <p:sldId id="26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C0FB0AC-D6BB-4A14-864E-E76990823B7F}" type="datetimeFigureOut">
              <a:rPr lang="en-IN" smtClean="0"/>
              <a:t>04-10-2021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935901-D8E1-49DE-B1DC-F62F7C5E5623}" type="slidenum">
              <a:rPr lang="en-IN" smtClean="0"/>
              <a:t>‹#›</a:t>
            </a:fld>
            <a:endParaRPr lang="en-IN"/>
          </a:p>
        </p:txBody>
      </p:sp>
    </p:spTree>
    <p:extLst>
      <p:ext uri="{BB962C8B-B14F-4D97-AF65-F5344CB8AC3E}">
        <p14:creationId xmlns:p14="http://schemas.microsoft.com/office/powerpoint/2010/main" val="69482345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0FB0AC-D6BB-4A14-864E-E76990823B7F}" type="datetimeFigureOut">
              <a:rPr lang="en-IN" smtClean="0"/>
              <a:t>04-10-2021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935901-D8E1-49DE-B1DC-F62F7C5E5623}" type="slidenum">
              <a:rPr lang="en-IN" smtClean="0"/>
              <a:t>‹#›</a:t>
            </a:fld>
            <a:endParaRPr lang="en-IN"/>
          </a:p>
        </p:txBody>
      </p:sp>
    </p:spTree>
    <p:extLst>
      <p:ext uri="{BB962C8B-B14F-4D97-AF65-F5344CB8AC3E}">
        <p14:creationId xmlns:p14="http://schemas.microsoft.com/office/powerpoint/2010/main" val="2771829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0FB0AC-D6BB-4A14-864E-E76990823B7F}" type="datetimeFigureOut">
              <a:rPr lang="en-IN" smtClean="0"/>
              <a:t>04-10-2021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935901-D8E1-49DE-B1DC-F62F7C5E5623}" type="slidenum">
              <a:rPr lang="en-IN" smtClean="0"/>
              <a:t>‹#›</a:t>
            </a:fld>
            <a:endParaRPr lang="en-IN"/>
          </a:p>
        </p:txBody>
      </p:sp>
    </p:spTree>
    <p:extLst>
      <p:ext uri="{BB962C8B-B14F-4D97-AF65-F5344CB8AC3E}">
        <p14:creationId xmlns:p14="http://schemas.microsoft.com/office/powerpoint/2010/main" val="3793447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0FB0AC-D6BB-4A14-864E-E76990823B7F}" type="datetimeFigureOut">
              <a:rPr lang="en-IN" smtClean="0"/>
              <a:t>04-10-2021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935901-D8E1-49DE-B1DC-F62F7C5E5623}"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40780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0FB0AC-D6BB-4A14-864E-E76990823B7F}" type="datetimeFigureOut">
              <a:rPr lang="en-IN" smtClean="0"/>
              <a:t>04-10-2021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935901-D8E1-49DE-B1DC-F62F7C5E5623}" type="slidenum">
              <a:rPr lang="en-IN" smtClean="0"/>
              <a:t>‹#›</a:t>
            </a:fld>
            <a:endParaRPr lang="en-IN"/>
          </a:p>
        </p:txBody>
      </p:sp>
    </p:spTree>
    <p:extLst>
      <p:ext uri="{BB962C8B-B14F-4D97-AF65-F5344CB8AC3E}">
        <p14:creationId xmlns:p14="http://schemas.microsoft.com/office/powerpoint/2010/main" val="2936691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C0FB0AC-D6BB-4A14-864E-E76990823B7F}" type="datetimeFigureOut">
              <a:rPr lang="en-IN" smtClean="0"/>
              <a:t>04-10-2021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935901-D8E1-49DE-B1DC-F62F7C5E5623}" type="slidenum">
              <a:rPr lang="en-IN" smtClean="0"/>
              <a:t>‹#›</a:t>
            </a:fld>
            <a:endParaRPr lang="en-IN"/>
          </a:p>
        </p:txBody>
      </p:sp>
    </p:spTree>
    <p:extLst>
      <p:ext uri="{BB962C8B-B14F-4D97-AF65-F5344CB8AC3E}">
        <p14:creationId xmlns:p14="http://schemas.microsoft.com/office/powerpoint/2010/main" val="179165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C0FB0AC-D6BB-4A14-864E-E76990823B7F}" type="datetimeFigureOut">
              <a:rPr lang="en-IN" smtClean="0"/>
              <a:t>04-10-2021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935901-D8E1-49DE-B1DC-F62F7C5E5623}" type="slidenum">
              <a:rPr lang="en-IN" smtClean="0"/>
              <a:t>‹#›</a:t>
            </a:fld>
            <a:endParaRPr lang="en-IN"/>
          </a:p>
        </p:txBody>
      </p:sp>
    </p:spTree>
    <p:extLst>
      <p:ext uri="{BB962C8B-B14F-4D97-AF65-F5344CB8AC3E}">
        <p14:creationId xmlns:p14="http://schemas.microsoft.com/office/powerpoint/2010/main" val="42537162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0FB0AC-D6BB-4A14-864E-E76990823B7F}" type="datetimeFigureOut">
              <a:rPr lang="en-IN" smtClean="0"/>
              <a:t>04-10-2021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935901-D8E1-49DE-B1DC-F62F7C5E5623}" type="slidenum">
              <a:rPr lang="en-IN" smtClean="0"/>
              <a:t>‹#›</a:t>
            </a:fld>
            <a:endParaRPr lang="en-IN"/>
          </a:p>
        </p:txBody>
      </p:sp>
    </p:spTree>
    <p:extLst>
      <p:ext uri="{BB962C8B-B14F-4D97-AF65-F5344CB8AC3E}">
        <p14:creationId xmlns:p14="http://schemas.microsoft.com/office/powerpoint/2010/main" val="21711167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0FB0AC-D6BB-4A14-864E-E76990823B7F}" type="datetimeFigureOut">
              <a:rPr lang="en-IN" smtClean="0"/>
              <a:t>04-10-2021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935901-D8E1-49DE-B1DC-F62F7C5E5623}" type="slidenum">
              <a:rPr lang="en-IN" smtClean="0"/>
              <a:t>‹#›</a:t>
            </a:fld>
            <a:endParaRPr lang="en-IN"/>
          </a:p>
        </p:txBody>
      </p:sp>
    </p:spTree>
    <p:extLst>
      <p:ext uri="{BB962C8B-B14F-4D97-AF65-F5344CB8AC3E}">
        <p14:creationId xmlns:p14="http://schemas.microsoft.com/office/powerpoint/2010/main" val="570509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0FB0AC-D6BB-4A14-864E-E76990823B7F}" type="datetimeFigureOut">
              <a:rPr lang="en-IN" smtClean="0"/>
              <a:t>04-10-2021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935901-D8E1-49DE-B1DC-F62F7C5E5623}" type="slidenum">
              <a:rPr lang="en-IN" smtClean="0"/>
              <a:t>‹#›</a:t>
            </a:fld>
            <a:endParaRPr lang="en-IN"/>
          </a:p>
        </p:txBody>
      </p:sp>
    </p:spTree>
    <p:extLst>
      <p:ext uri="{BB962C8B-B14F-4D97-AF65-F5344CB8AC3E}">
        <p14:creationId xmlns:p14="http://schemas.microsoft.com/office/powerpoint/2010/main" val="1359819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0FB0AC-D6BB-4A14-864E-E76990823B7F}" type="datetimeFigureOut">
              <a:rPr lang="en-IN" smtClean="0"/>
              <a:t>04-10-2021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935901-D8E1-49DE-B1DC-F62F7C5E5623}" type="slidenum">
              <a:rPr lang="en-IN" smtClean="0"/>
              <a:t>‹#›</a:t>
            </a:fld>
            <a:endParaRPr lang="en-IN"/>
          </a:p>
        </p:txBody>
      </p:sp>
    </p:spTree>
    <p:extLst>
      <p:ext uri="{BB962C8B-B14F-4D97-AF65-F5344CB8AC3E}">
        <p14:creationId xmlns:p14="http://schemas.microsoft.com/office/powerpoint/2010/main" val="698969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C0FB0AC-D6BB-4A14-864E-E76990823B7F}" type="datetimeFigureOut">
              <a:rPr lang="en-IN" smtClean="0"/>
              <a:t>04-10-2021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935901-D8E1-49DE-B1DC-F62F7C5E5623}" type="slidenum">
              <a:rPr lang="en-IN" smtClean="0"/>
              <a:t>‹#›</a:t>
            </a:fld>
            <a:endParaRPr lang="en-IN"/>
          </a:p>
        </p:txBody>
      </p:sp>
    </p:spTree>
    <p:extLst>
      <p:ext uri="{BB962C8B-B14F-4D97-AF65-F5344CB8AC3E}">
        <p14:creationId xmlns:p14="http://schemas.microsoft.com/office/powerpoint/2010/main" val="167743789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C0FB0AC-D6BB-4A14-864E-E76990823B7F}" type="datetimeFigureOut">
              <a:rPr lang="en-IN" smtClean="0"/>
              <a:t>04-10-2021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935901-D8E1-49DE-B1DC-F62F7C5E5623}" type="slidenum">
              <a:rPr lang="en-IN" smtClean="0"/>
              <a:t>‹#›</a:t>
            </a:fld>
            <a:endParaRPr lang="en-IN"/>
          </a:p>
        </p:txBody>
      </p:sp>
    </p:spTree>
    <p:extLst>
      <p:ext uri="{BB962C8B-B14F-4D97-AF65-F5344CB8AC3E}">
        <p14:creationId xmlns:p14="http://schemas.microsoft.com/office/powerpoint/2010/main" val="302998686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C0FB0AC-D6BB-4A14-864E-E76990823B7F}" type="datetimeFigureOut">
              <a:rPr lang="en-IN" smtClean="0"/>
              <a:t>04-10-2021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935901-D8E1-49DE-B1DC-F62F7C5E5623}" type="slidenum">
              <a:rPr lang="en-IN" smtClean="0"/>
              <a:t>‹#›</a:t>
            </a:fld>
            <a:endParaRPr lang="en-IN"/>
          </a:p>
        </p:txBody>
      </p:sp>
    </p:spTree>
    <p:extLst>
      <p:ext uri="{BB962C8B-B14F-4D97-AF65-F5344CB8AC3E}">
        <p14:creationId xmlns:p14="http://schemas.microsoft.com/office/powerpoint/2010/main" val="336522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FC0FB0AC-D6BB-4A14-864E-E76990823B7F}" type="datetimeFigureOut">
              <a:rPr lang="en-IN" smtClean="0"/>
              <a:t>04-10-2021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6935901-D8E1-49DE-B1DC-F62F7C5E5623}" type="slidenum">
              <a:rPr lang="en-IN" smtClean="0"/>
              <a:t>‹#›</a:t>
            </a:fld>
            <a:endParaRPr lang="en-IN"/>
          </a:p>
        </p:txBody>
      </p:sp>
    </p:spTree>
    <p:extLst>
      <p:ext uri="{BB962C8B-B14F-4D97-AF65-F5344CB8AC3E}">
        <p14:creationId xmlns:p14="http://schemas.microsoft.com/office/powerpoint/2010/main" val="266754116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0FB0AC-D6BB-4A14-864E-E76990823B7F}" type="datetimeFigureOut">
              <a:rPr lang="en-IN" smtClean="0"/>
              <a:t>04-10-2021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935901-D8E1-49DE-B1DC-F62F7C5E5623}" type="slidenum">
              <a:rPr lang="en-IN" smtClean="0"/>
              <a:t>‹#›</a:t>
            </a:fld>
            <a:endParaRPr lang="en-IN"/>
          </a:p>
        </p:txBody>
      </p:sp>
    </p:spTree>
    <p:extLst>
      <p:ext uri="{BB962C8B-B14F-4D97-AF65-F5344CB8AC3E}">
        <p14:creationId xmlns:p14="http://schemas.microsoft.com/office/powerpoint/2010/main" val="373838992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0FB0AC-D6BB-4A14-864E-E76990823B7F}" type="datetimeFigureOut">
              <a:rPr lang="en-IN" smtClean="0"/>
              <a:t>04-10-2021</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6935901-D8E1-49DE-B1DC-F62F7C5E5623}" type="slidenum">
              <a:rPr lang="en-IN" smtClean="0"/>
              <a:t>‹#›</a:t>
            </a:fld>
            <a:endParaRPr lang="en-IN"/>
          </a:p>
        </p:txBody>
      </p:sp>
    </p:spTree>
    <p:extLst>
      <p:ext uri="{BB962C8B-B14F-4D97-AF65-F5344CB8AC3E}">
        <p14:creationId xmlns:p14="http://schemas.microsoft.com/office/powerpoint/2010/main" val="1237275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FC0FB0AC-D6BB-4A14-864E-E76990823B7F}" type="datetimeFigureOut">
              <a:rPr lang="en-IN" smtClean="0"/>
              <a:t>04-10-2021</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6935901-D8E1-49DE-B1DC-F62F7C5E5623}" type="slidenum">
              <a:rPr lang="en-IN" smtClean="0"/>
              <a:t>‹#›</a:t>
            </a:fld>
            <a:endParaRPr lang="en-IN"/>
          </a:p>
        </p:txBody>
      </p:sp>
    </p:spTree>
    <p:extLst>
      <p:ext uri="{BB962C8B-B14F-4D97-AF65-F5344CB8AC3E}">
        <p14:creationId xmlns:p14="http://schemas.microsoft.com/office/powerpoint/2010/main" val="4030104465"/>
      </p:ext>
    </p:extLst>
  </p:cSld>
  <p:clrMap bg1="lt1" tx1="dk1" bg2="lt2" tx2="dk2" accent1="accent1" accent2="accent2" accent3="accent3" accent4="accent4" accent5="accent5" accent6="accent6" hlink="hlink" folHlink="folHlink"/>
  <p:sldLayoutIdLst>
    <p:sldLayoutId id="2147484117"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 id="2147484128" r:id="rId12"/>
    <p:sldLayoutId id="2147484129" r:id="rId13"/>
    <p:sldLayoutId id="2147484130" r:id="rId14"/>
    <p:sldLayoutId id="2147484131" r:id="rId15"/>
    <p:sldLayoutId id="2147484132" r:id="rId16"/>
    <p:sldLayoutId id="2147484133"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 y="881419"/>
            <a:ext cx="4314423" cy="2827696"/>
          </a:xfrm>
          <a:solidFill>
            <a:srgbClr val="000000">
              <a:alpha val="69804"/>
            </a:srgbClr>
          </a:solidFill>
        </p:spPr>
        <p:txBody>
          <a:bodyPr/>
          <a:lstStyle/>
          <a:p>
            <a:pPr algn="l" defTabSz="914400">
              <a:lnSpc>
                <a:spcPct val="90000"/>
              </a:lnSpc>
            </a:pPr>
            <a:r>
              <a:rPr lang="en-GB" sz="4800" b="1" dirty="0">
                <a:gradFill>
                  <a:gsLst>
                    <a:gs pos="0">
                      <a:schemeClr val="accent1"/>
                    </a:gs>
                    <a:gs pos="99000">
                      <a:schemeClr val="accent2"/>
                    </a:gs>
                    <a:gs pos="50000">
                      <a:schemeClr val="accent3"/>
                    </a:gs>
                  </a:gsLst>
                  <a:lin ang="0" scaled="0"/>
                </a:gradFill>
                <a:latin typeface="+mn-lt"/>
                <a:ea typeface="+mn-ea"/>
                <a:cs typeface="+mn-cs"/>
              </a:rPr>
              <a:t>Project Topics Presentation</a:t>
            </a:r>
            <a:endParaRPr lang="en-IN" sz="4800" b="1" dirty="0">
              <a:gradFill>
                <a:gsLst>
                  <a:gs pos="0">
                    <a:schemeClr val="accent1"/>
                  </a:gs>
                  <a:gs pos="99000">
                    <a:schemeClr val="accent2"/>
                  </a:gs>
                  <a:gs pos="50000">
                    <a:schemeClr val="accent3"/>
                  </a:gs>
                </a:gsLst>
                <a:lin ang="0" scaled="0"/>
              </a:gradFill>
              <a:latin typeface="+mn-lt"/>
              <a:ea typeface="+mn-ea"/>
              <a:cs typeface="+mn-cs"/>
            </a:endParaRPr>
          </a:p>
        </p:txBody>
      </p:sp>
      <p:sp>
        <p:nvSpPr>
          <p:cNvPr id="3" name="Subtitle 2"/>
          <p:cNvSpPr>
            <a:spLocks noGrp="1"/>
          </p:cNvSpPr>
          <p:nvPr>
            <p:ph type="subTitle" idx="1"/>
          </p:nvPr>
        </p:nvSpPr>
        <p:spPr>
          <a:xfrm>
            <a:off x="7984901" y="4739425"/>
            <a:ext cx="4194112" cy="2118575"/>
          </a:xfrm>
          <a:solidFill>
            <a:srgbClr val="000000">
              <a:alpha val="69804"/>
            </a:srgbClr>
          </a:solidFill>
        </p:spPr>
        <p:txBody>
          <a:bodyPr>
            <a:noAutofit/>
          </a:bodyPr>
          <a:lstStyle/>
          <a:p>
            <a:pPr algn="l" defTabSz="914400">
              <a:lnSpc>
                <a:spcPct val="90000"/>
              </a:lnSpc>
            </a:pPr>
            <a:r>
              <a:rPr lang="en-GB" sz="1800" b="1" dirty="0">
                <a:solidFill>
                  <a:schemeClr val="bg1"/>
                </a:solidFill>
              </a:rPr>
              <a:t>By : Project Group 48</a:t>
            </a:r>
          </a:p>
          <a:p>
            <a:pPr algn="l" defTabSz="914400">
              <a:lnSpc>
                <a:spcPct val="90000"/>
              </a:lnSpc>
            </a:pPr>
            <a:endParaRPr lang="en-GB" sz="1800" b="1" dirty="0">
              <a:solidFill>
                <a:schemeClr val="bg1"/>
              </a:solidFill>
            </a:endParaRPr>
          </a:p>
          <a:p>
            <a:pPr algn="l" defTabSz="914400">
              <a:lnSpc>
                <a:spcPct val="90000"/>
              </a:lnSpc>
            </a:pPr>
            <a:r>
              <a:rPr lang="en-GB" sz="1600" b="1" dirty="0">
                <a:solidFill>
                  <a:schemeClr val="bg1"/>
                </a:solidFill>
              </a:rPr>
              <a:t>COB B018 - </a:t>
            </a:r>
            <a:r>
              <a:rPr lang="en-GB" sz="1600" b="1" dirty="0" err="1" smtClean="0">
                <a:solidFill>
                  <a:schemeClr val="bg1"/>
                </a:solidFill>
              </a:rPr>
              <a:t>Komal</a:t>
            </a:r>
            <a:r>
              <a:rPr lang="en-GB" sz="1600" b="1" dirty="0" smtClean="0">
                <a:solidFill>
                  <a:schemeClr val="bg1"/>
                </a:solidFill>
              </a:rPr>
              <a:t> </a:t>
            </a:r>
            <a:r>
              <a:rPr lang="en-GB" sz="1600" b="1" dirty="0" err="1">
                <a:solidFill>
                  <a:schemeClr val="bg1"/>
                </a:solidFill>
              </a:rPr>
              <a:t>Pradip</a:t>
            </a:r>
            <a:r>
              <a:rPr lang="en-GB" sz="1600" b="1" dirty="0">
                <a:solidFill>
                  <a:schemeClr val="bg1"/>
                </a:solidFill>
              </a:rPr>
              <a:t> </a:t>
            </a:r>
            <a:r>
              <a:rPr lang="en-GB" sz="1600" b="1" dirty="0" err="1">
                <a:solidFill>
                  <a:schemeClr val="bg1"/>
                </a:solidFill>
              </a:rPr>
              <a:t>Naphade</a:t>
            </a:r>
            <a:endParaRPr lang="en-GB" sz="1600" b="1" dirty="0">
              <a:solidFill>
                <a:schemeClr val="bg1"/>
              </a:solidFill>
            </a:endParaRPr>
          </a:p>
          <a:p>
            <a:pPr algn="l" defTabSz="914400">
              <a:lnSpc>
                <a:spcPct val="90000"/>
              </a:lnSpc>
            </a:pPr>
            <a:r>
              <a:rPr lang="en-GB" sz="1600" b="1" dirty="0">
                <a:solidFill>
                  <a:schemeClr val="bg1"/>
                </a:solidFill>
              </a:rPr>
              <a:t>COB B046 - Pranav </a:t>
            </a:r>
            <a:r>
              <a:rPr lang="en-GB" sz="1600" b="1" dirty="0" err="1">
                <a:solidFill>
                  <a:schemeClr val="bg1"/>
                </a:solidFill>
              </a:rPr>
              <a:t>Nandkishor</a:t>
            </a:r>
            <a:r>
              <a:rPr lang="en-GB" sz="1600" b="1" dirty="0">
                <a:solidFill>
                  <a:schemeClr val="bg1"/>
                </a:solidFill>
              </a:rPr>
              <a:t> </a:t>
            </a:r>
            <a:r>
              <a:rPr lang="en-GB" sz="1600" b="1" dirty="0" err="1">
                <a:solidFill>
                  <a:schemeClr val="bg1"/>
                </a:solidFill>
              </a:rPr>
              <a:t>Gavali</a:t>
            </a:r>
            <a:r>
              <a:rPr lang="en-GB" sz="1600" b="1" dirty="0">
                <a:solidFill>
                  <a:schemeClr val="bg1"/>
                </a:solidFill>
              </a:rPr>
              <a:t> </a:t>
            </a:r>
          </a:p>
          <a:p>
            <a:pPr algn="l" defTabSz="914400">
              <a:lnSpc>
                <a:spcPct val="90000"/>
              </a:lnSpc>
            </a:pPr>
            <a:r>
              <a:rPr lang="en-GB" sz="1600" b="1" dirty="0">
                <a:solidFill>
                  <a:schemeClr val="bg1"/>
                </a:solidFill>
              </a:rPr>
              <a:t>COB B071 - </a:t>
            </a:r>
            <a:r>
              <a:rPr lang="en-GB" sz="1600" b="1" dirty="0" err="1">
                <a:solidFill>
                  <a:schemeClr val="bg1"/>
                </a:solidFill>
              </a:rPr>
              <a:t>Dhiraj</a:t>
            </a:r>
            <a:r>
              <a:rPr lang="en-GB" sz="1600" b="1" dirty="0">
                <a:solidFill>
                  <a:schemeClr val="bg1"/>
                </a:solidFill>
              </a:rPr>
              <a:t> Kailas </a:t>
            </a:r>
            <a:r>
              <a:rPr lang="en-GB" sz="1600" b="1" dirty="0" err="1">
                <a:solidFill>
                  <a:schemeClr val="bg1"/>
                </a:solidFill>
              </a:rPr>
              <a:t>Shelke</a:t>
            </a:r>
            <a:endParaRPr lang="en-IN" sz="1600" b="1" dirty="0">
              <a:solidFill>
                <a:schemeClr val="bg1"/>
              </a:solidFill>
            </a:endParaRPr>
          </a:p>
        </p:txBody>
      </p:sp>
      <p:cxnSp>
        <p:nvCxnSpPr>
          <p:cNvPr id="4" name="Straight Connector 3">
            <a:extLst>
              <a:ext uri="{FF2B5EF4-FFF2-40B4-BE49-F238E27FC236}">
                <a16:creationId xmlns:a16="http://schemas.microsoft.com/office/drawing/2014/main" xmlns="" id="{F3753AF9-461F-4049-BB9D-621E76A51470}"/>
              </a:ext>
              <a:ext uri="{C183D7F6-B498-43B3-948B-1728B52AA6E4}">
                <adec:decorative xmlns:adec="http://schemas.microsoft.com/office/drawing/2017/decorative" xmlns="" val="1"/>
              </a:ext>
            </a:extLst>
          </p:cNvPr>
          <p:cNvCxnSpPr>
            <a:cxnSpLocks/>
          </p:cNvCxnSpPr>
          <p:nvPr/>
        </p:nvCxnSpPr>
        <p:spPr>
          <a:xfrm flipV="1">
            <a:off x="173862" y="881419"/>
            <a:ext cx="3966694" cy="1"/>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xmlns="" id="{F3753AF9-461F-4049-BB9D-621E76A51470}"/>
              </a:ext>
              <a:ext uri="{C183D7F6-B498-43B3-948B-1728B52AA6E4}">
                <adec:decorative xmlns:adec="http://schemas.microsoft.com/office/drawing/2017/decorative" xmlns="" val="1"/>
              </a:ext>
            </a:extLst>
          </p:cNvPr>
          <p:cNvCxnSpPr>
            <a:cxnSpLocks/>
          </p:cNvCxnSpPr>
          <p:nvPr/>
        </p:nvCxnSpPr>
        <p:spPr>
          <a:xfrm flipV="1">
            <a:off x="173863" y="139521"/>
            <a:ext cx="3966694" cy="1"/>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 xmlns:a16="http://schemas.microsoft.com/office/drawing/2014/main" id="{E93CFE69-79B0-440B-949E-DA17AD834A10}"/>
              </a:ext>
              <a:ext uri="{C183D7F6-B498-43B3-948B-1728B52AA6E4}">
                <adec:decorative xmlns="" xmlns:adec="http://schemas.microsoft.com/office/drawing/2017/decorative" val="1"/>
              </a:ext>
            </a:extLst>
          </p:cNvPr>
          <p:cNvSpPr/>
          <p:nvPr/>
        </p:nvSpPr>
        <p:spPr>
          <a:xfrm>
            <a:off x="0" y="1885"/>
            <a:ext cx="4314421" cy="879534"/>
          </a:xfrm>
          <a:prstGeom prst="rect">
            <a:avLst/>
          </a:prstGeom>
          <a:solidFill>
            <a:srgbClr val="0000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pPr>
            <a:r>
              <a:rPr lang="en-US" b="1" dirty="0">
                <a:solidFill>
                  <a:schemeClr val="bg1"/>
                </a:solidFill>
              </a:rPr>
              <a:t>STES’S SINHGAD ACADEMY OF ENGINEERING</a:t>
            </a:r>
            <a:r>
              <a:rPr lang="en-IN" b="1" dirty="0">
                <a:solidFill>
                  <a:schemeClr val="bg1"/>
                </a:solidFill>
              </a:rPr>
              <a:t> </a:t>
            </a:r>
          </a:p>
          <a:p>
            <a:pPr>
              <a:lnSpc>
                <a:spcPct val="90000"/>
              </a:lnSpc>
            </a:pPr>
            <a:r>
              <a:rPr lang="en-US" b="1" dirty="0">
                <a:solidFill>
                  <a:schemeClr val="bg1"/>
                </a:solidFill>
              </a:rPr>
              <a:t>KONDHWA, PUNE 411048</a:t>
            </a:r>
          </a:p>
        </p:txBody>
      </p:sp>
      <p:cxnSp>
        <p:nvCxnSpPr>
          <p:cNvPr id="12" name="Straight Connector 11">
            <a:extLst>
              <a:ext uri="{FF2B5EF4-FFF2-40B4-BE49-F238E27FC236}">
                <a16:creationId xmlns:a16="http://schemas.microsoft.com/office/drawing/2014/main" xmlns="" id="{F3753AF9-461F-4049-BB9D-621E76A51470}"/>
              </a:ext>
              <a:ext uri="{C183D7F6-B498-43B3-948B-1728B52AA6E4}">
                <adec:decorative xmlns:adec="http://schemas.microsoft.com/office/drawing/2017/decorative" xmlns="" val="1"/>
              </a:ext>
            </a:extLst>
          </p:cNvPr>
          <p:cNvCxnSpPr>
            <a:cxnSpLocks/>
          </p:cNvCxnSpPr>
          <p:nvPr/>
        </p:nvCxnSpPr>
        <p:spPr>
          <a:xfrm flipV="1">
            <a:off x="8098610" y="5237408"/>
            <a:ext cx="3966694" cy="1"/>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263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6" y="618517"/>
            <a:ext cx="3207464" cy="1596177"/>
          </a:xfrm>
        </p:spPr>
        <p:txBody>
          <a:bodyPr/>
          <a:lstStyle/>
          <a:p>
            <a:r>
              <a:rPr lang="en-GB" dirty="0" err="1" smtClean="0"/>
              <a:t>FlowCHART</a:t>
            </a:r>
            <a:endParaRPr lang="en-IN" dirty="0"/>
          </a:p>
        </p:txBody>
      </p:sp>
      <p:pic>
        <p:nvPicPr>
          <p:cNvPr id="4" name="Content Placeholder 3"/>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5022237" y="412423"/>
            <a:ext cx="2189932" cy="6145346"/>
          </a:xfrm>
        </p:spPr>
      </p:pic>
    </p:spTree>
    <p:extLst>
      <p:ext uri="{BB962C8B-B14F-4D97-AF65-F5344CB8AC3E}">
        <p14:creationId xmlns:p14="http://schemas.microsoft.com/office/powerpoint/2010/main" val="1870197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defTabSz="914400">
              <a:lnSpc>
                <a:spcPct val="90000"/>
              </a:lnSpc>
            </a:pPr>
            <a:r>
              <a:rPr lang="en-GB" sz="4800" b="1" dirty="0">
                <a:gradFill>
                  <a:gsLst>
                    <a:gs pos="0">
                      <a:schemeClr val="accent1"/>
                    </a:gs>
                    <a:gs pos="51300">
                      <a:schemeClr val="accent2"/>
                    </a:gs>
                    <a:gs pos="100000">
                      <a:schemeClr val="accent3"/>
                    </a:gs>
                  </a:gsLst>
                  <a:lin ang="0" scaled="0"/>
                </a:gradFill>
                <a:latin typeface="+mn-lt"/>
                <a:ea typeface="+mn-ea"/>
                <a:cs typeface="+mn-cs"/>
              </a:rPr>
              <a:t>Handwritten Digit Classification</a:t>
            </a:r>
            <a:endParaRPr lang="en-IN" sz="4800" b="1" dirty="0">
              <a:gradFill>
                <a:gsLst>
                  <a:gs pos="0">
                    <a:schemeClr val="accent1"/>
                  </a:gs>
                  <a:gs pos="51300">
                    <a:schemeClr val="accent2"/>
                  </a:gs>
                  <a:gs pos="100000">
                    <a:schemeClr val="accent3"/>
                  </a:gs>
                </a:gsLst>
                <a:lin ang="0" scaled="0"/>
              </a:gradFill>
              <a:latin typeface="+mn-lt"/>
              <a:ea typeface="+mn-ea"/>
              <a:cs typeface="+mn-cs"/>
            </a:endParaRPr>
          </a:p>
        </p:txBody>
      </p:sp>
      <p:sp>
        <p:nvSpPr>
          <p:cNvPr id="3" name="Content Placeholder 2"/>
          <p:cNvSpPr>
            <a:spLocks noGrp="1"/>
          </p:cNvSpPr>
          <p:nvPr>
            <p:ph sz="quarter" idx="13"/>
          </p:nvPr>
        </p:nvSpPr>
        <p:spPr>
          <a:xfrm>
            <a:off x="913774" y="2367092"/>
            <a:ext cx="10363826" cy="1457933"/>
          </a:xfrm>
        </p:spPr>
        <p:txBody>
          <a:bodyPr/>
          <a:lstStyle/>
          <a:p>
            <a:r>
              <a:rPr lang="en-GB" cap="none" dirty="0" smtClean="0"/>
              <a:t>In this project, we will focus on building a mechanism that will recognize handwritten digits. We will be reading images containing handwritten digits extracted from the MNIST database and try to recognize which digit is represented by that image.</a:t>
            </a:r>
            <a:endParaRPr lang="en-IN" cap="none" dirty="0"/>
          </a:p>
        </p:txBody>
      </p:sp>
      <p:sp>
        <p:nvSpPr>
          <p:cNvPr id="4" name="Content Placeholder 2"/>
          <p:cNvSpPr txBox="1">
            <a:spLocks/>
          </p:cNvSpPr>
          <p:nvPr/>
        </p:nvSpPr>
        <p:spPr>
          <a:xfrm>
            <a:off x="876350" y="3965063"/>
            <a:ext cx="8596668" cy="194470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b="1" dirty="0" smtClean="0"/>
              <a:t>Objectives</a:t>
            </a:r>
          </a:p>
          <a:p>
            <a:pPr lvl="1" defTabSz="914400">
              <a:lnSpc>
                <a:spcPct val="120000"/>
              </a:lnSpc>
              <a:spcBef>
                <a:spcPts val="500"/>
              </a:spcBef>
              <a:buClr>
                <a:schemeClr val="tx1"/>
              </a:buClr>
              <a:buFont typeface="Arial" panose="020B0604020202020204" pitchFamily="34" charset="0"/>
              <a:buChar char="•"/>
            </a:pPr>
            <a:r>
              <a:rPr lang="en-GB" sz="1800" dirty="0" smtClean="0">
                <a:solidFill>
                  <a:schemeClr val="tx1"/>
                </a:solidFill>
              </a:rPr>
              <a:t>To apply image correlation techniques.</a:t>
            </a:r>
            <a:endParaRPr lang="en-GB" dirty="0" smtClean="0"/>
          </a:p>
          <a:p>
            <a:pPr lvl="1" defTabSz="914400">
              <a:lnSpc>
                <a:spcPct val="120000"/>
              </a:lnSpc>
              <a:spcBef>
                <a:spcPts val="500"/>
              </a:spcBef>
              <a:buClr>
                <a:schemeClr val="tx1"/>
              </a:buClr>
              <a:buFont typeface="Arial" panose="020B0604020202020204" pitchFamily="34" charset="0"/>
              <a:buChar char="•"/>
            </a:pPr>
            <a:r>
              <a:rPr lang="en-GB" sz="1800" dirty="0" smtClean="0">
                <a:solidFill>
                  <a:schemeClr val="tx1"/>
                </a:solidFill>
              </a:rPr>
              <a:t>To</a:t>
            </a:r>
            <a:r>
              <a:rPr lang="en-GB" sz="1800" b="1" dirty="0" smtClean="0"/>
              <a:t> </a:t>
            </a:r>
            <a:r>
              <a:rPr lang="en-GB" sz="1800" dirty="0">
                <a:solidFill>
                  <a:schemeClr val="tx1"/>
                </a:solidFill>
              </a:rPr>
              <a:t>ensure effective and reliable approaches for recognition of handwritten </a:t>
            </a:r>
            <a:r>
              <a:rPr lang="en-GB" sz="1800" dirty="0" smtClean="0">
                <a:solidFill>
                  <a:schemeClr val="tx1"/>
                </a:solidFill>
              </a:rPr>
              <a:t>digits.</a:t>
            </a:r>
            <a:endParaRPr lang="en-IN" sz="1800" dirty="0">
              <a:solidFill>
                <a:schemeClr val="tx1"/>
              </a:solidFill>
            </a:endParaRPr>
          </a:p>
          <a:p>
            <a:pPr lvl="1" defTabSz="914400">
              <a:lnSpc>
                <a:spcPct val="120000"/>
              </a:lnSpc>
              <a:spcBef>
                <a:spcPts val="500"/>
              </a:spcBef>
              <a:buClr>
                <a:schemeClr val="tx1"/>
              </a:buClr>
              <a:buFont typeface="Arial" panose="020B0604020202020204" pitchFamily="34" charset="0"/>
              <a:buChar char="•"/>
            </a:pPr>
            <a:r>
              <a:rPr lang="en-GB" sz="1800" dirty="0">
                <a:solidFill>
                  <a:schemeClr val="tx1"/>
                </a:solidFill>
              </a:rPr>
              <a:t>To use Machine Learning for training the program.</a:t>
            </a:r>
          </a:p>
        </p:txBody>
      </p:sp>
    </p:spTree>
    <p:extLst>
      <p:ext uri="{BB962C8B-B14F-4D97-AF65-F5344CB8AC3E}">
        <p14:creationId xmlns:p14="http://schemas.microsoft.com/office/powerpoint/2010/main" val="1789392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60669" y="1554052"/>
            <a:ext cx="8596668" cy="1637763"/>
          </a:xfrm>
        </p:spPr>
        <p:txBody>
          <a:bodyPr>
            <a:noAutofit/>
          </a:bodyPr>
          <a:lstStyle/>
          <a:p>
            <a:pPr defTabSz="457200">
              <a:lnSpc>
                <a:spcPct val="100000"/>
              </a:lnSpc>
              <a:buClr>
                <a:schemeClr val="accent1"/>
              </a:buClr>
              <a:buSzPct val="80000"/>
              <a:buFont typeface="Wingdings 3" charset="2"/>
              <a:buChar char=""/>
            </a:pPr>
            <a:r>
              <a:rPr lang="en-GB" sz="1800" b="1" cap="none" dirty="0" smtClean="0">
                <a:solidFill>
                  <a:schemeClr val="tx1">
                    <a:lumMod val="75000"/>
                    <a:lumOff val="25000"/>
                  </a:schemeClr>
                </a:solidFill>
              </a:rPr>
              <a:t>Problem Statement</a:t>
            </a:r>
          </a:p>
          <a:p>
            <a:pPr marL="0" indent="0" defTabSz="457200">
              <a:lnSpc>
                <a:spcPct val="100000"/>
              </a:lnSpc>
              <a:buClr>
                <a:schemeClr val="accent1"/>
              </a:buClr>
              <a:buSzPct val="80000"/>
              <a:buNone/>
            </a:pPr>
            <a:r>
              <a:rPr lang="en-GB" sz="1800" b="1" cap="none" dirty="0">
                <a:solidFill>
                  <a:schemeClr val="tx1">
                    <a:lumMod val="75000"/>
                    <a:lumOff val="25000"/>
                  </a:schemeClr>
                </a:solidFill>
              </a:rPr>
              <a:t>	</a:t>
            </a:r>
            <a:r>
              <a:rPr lang="en-GB" sz="1800" cap="none" dirty="0" smtClean="0"/>
              <a:t>To create a model that will be able to recognize and determine the handwritten digits from its image by using the concepts of Machine learning</a:t>
            </a:r>
            <a:endParaRPr lang="en-GB" sz="1800" cap="none" dirty="0" smtClean="0">
              <a:solidFill>
                <a:schemeClr val="tx1">
                  <a:lumMod val="75000"/>
                  <a:lumOff val="25000"/>
                </a:schemeClr>
              </a:solidFill>
            </a:endParaRPr>
          </a:p>
        </p:txBody>
      </p:sp>
      <p:sp>
        <p:nvSpPr>
          <p:cNvPr id="4" name="Content Placeholder 2"/>
          <p:cNvSpPr txBox="1">
            <a:spLocks/>
          </p:cNvSpPr>
          <p:nvPr/>
        </p:nvSpPr>
        <p:spPr>
          <a:xfrm>
            <a:off x="960669" y="3191815"/>
            <a:ext cx="8596668" cy="270670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sz="2000" b="1" dirty="0" smtClean="0"/>
              <a:t>Requirements</a:t>
            </a:r>
            <a:endParaRPr lang="en-US" sz="1800" dirty="0" smtClean="0"/>
          </a:p>
          <a:p>
            <a:pPr lvl="1">
              <a:buFont typeface="Arial" panose="020B0604020202020204" pitchFamily="34" charset="0"/>
              <a:buChar char="•"/>
            </a:pPr>
            <a:r>
              <a:rPr lang="en-US" sz="1800" dirty="0" smtClean="0"/>
              <a:t>MNIST Dataset to analyze values and provide predictions</a:t>
            </a:r>
          </a:p>
          <a:p>
            <a:pPr lvl="1">
              <a:buFont typeface="Arial" panose="020B0604020202020204" pitchFamily="34" charset="0"/>
              <a:buChar char="•"/>
            </a:pPr>
            <a:r>
              <a:rPr lang="en-US" sz="1800" dirty="0" smtClean="0"/>
              <a:t>Integrated Development Environment(IDE)</a:t>
            </a:r>
          </a:p>
          <a:p>
            <a:pPr lvl="1">
              <a:buFont typeface="Arial" panose="020B0604020202020204" pitchFamily="34" charset="0"/>
              <a:buChar char="•"/>
            </a:pPr>
            <a:r>
              <a:rPr lang="en-US" sz="1800" dirty="0" err="1" smtClean="0"/>
              <a:t>Jupyter</a:t>
            </a:r>
            <a:r>
              <a:rPr lang="en-US" sz="1800" dirty="0" smtClean="0"/>
              <a:t> Notebook</a:t>
            </a:r>
          </a:p>
        </p:txBody>
      </p:sp>
    </p:spTree>
    <p:extLst>
      <p:ext uri="{BB962C8B-B14F-4D97-AF65-F5344CB8AC3E}">
        <p14:creationId xmlns:p14="http://schemas.microsoft.com/office/powerpoint/2010/main" val="840514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6" y="618517"/>
            <a:ext cx="3207464" cy="1596177"/>
          </a:xfrm>
        </p:spPr>
        <p:txBody>
          <a:bodyPr/>
          <a:lstStyle/>
          <a:p>
            <a:r>
              <a:rPr lang="en-GB" dirty="0" err="1" smtClean="0"/>
              <a:t>FlowCHART</a:t>
            </a:r>
            <a:endParaRPr lang="en-IN" dirty="0"/>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517508" y="2109386"/>
            <a:ext cx="6559101" cy="3424237"/>
          </a:xfrm>
        </p:spPr>
      </p:pic>
    </p:spTree>
    <p:extLst>
      <p:ext uri="{BB962C8B-B14F-4D97-AF65-F5344CB8AC3E}">
        <p14:creationId xmlns:p14="http://schemas.microsoft.com/office/powerpoint/2010/main" val="3748589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defTabSz="914400">
              <a:lnSpc>
                <a:spcPct val="90000"/>
              </a:lnSpc>
            </a:pPr>
            <a:r>
              <a:rPr lang="en-GB" sz="4800" b="1" dirty="0" smtClean="0">
                <a:gradFill>
                  <a:gsLst>
                    <a:gs pos="0">
                      <a:schemeClr val="accent1"/>
                    </a:gs>
                    <a:gs pos="51300">
                      <a:schemeClr val="accent2"/>
                    </a:gs>
                    <a:gs pos="100000">
                      <a:schemeClr val="accent3"/>
                    </a:gs>
                  </a:gsLst>
                  <a:lin ang="0" scaled="0"/>
                </a:gradFill>
                <a:latin typeface="+mn-lt"/>
                <a:ea typeface="+mn-ea"/>
                <a:cs typeface="+mn-cs"/>
              </a:rPr>
              <a:t>Vision : AI </a:t>
            </a:r>
            <a:r>
              <a:rPr lang="en-GB" sz="4800" b="1" dirty="0" smtClean="0">
                <a:gradFill>
                  <a:gsLst>
                    <a:gs pos="0">
                      <a:schemeClr val="accent1"/>
                    </a:gs>
                    <a:gs pos="51300">
                      <a:schemeClr val="accent2"/>
                    </a:gs>
                    <a:gs pos="100000">
                      <a:schemeClr val="accent3"/>
                    </a:gs>
                  </a:gsLst>
                  <a:lin ang="0" scaled="0"/>
                </a:gradFill>
                <a:latin typeface="+mn-lt"/>
                <a:ea typeface="+mn-ea"/>
                <a:cs typeface="+mn-cs"/>
              </a:rPr>
              <a:t>Desktop voice assistant for Visually impaired</a:t>
            </a:r>
            <a:endParaRPr lang="en-IN" sz="4800" b="1" dirty="0">
              <a:gradFill>
                <a:gsLst>
                  <a:gs pos="0">
                    <a:schemeClr val="accent1"/>
                  </a:gs>
                  <a:gs pos="51300">
                    <a:schemeClr val="accent2"/>
                  </a:gs>
                  <a:gs pos="100000">
                    <a:schemeClr val="accent3"/>
                  </a:gs>
                </a:gsLst>
                <a:lin ang="0" scaled="0"/>
              </a:gradFill>
              <a:latin typeface="+mn-lt"/>
              <a:ea typeface="+mn-ea"/>
              <a:cs typeface="+mn-cs"/>
            </a:endParaRPr>
          </a:p>
        </p:txBody>
      </p:sp>
      <p:sp>
        <p:nvSpPr>
          <p:cNvPr id="3" name="Content Placeholder 2"/>
          <p:cNvSpPr>
            <a:spLocks noGrp="1"/>
          </p:cNvSpPr>
          <p:nvPr>
            <p:ph sz="quarter" idx="13"/>
          </p:nvPr>
        </p:nvSpPr>
        <p:spPr>
          <a:xfrm>
            <a:off x="913774" y="2367092"/>
            <a:ext cx="10363826" cy="1457933"/>
          </a:xfrm>
        </p:spPr>
        <p:txBody>
          <a:bodyPr>
            <a:normAutofit fontScale="92500" lnSpcReduction="10000"/>
          </a:bodyPr>
          <a:lstStyle/>
          <a:p>
            <a:r>
              <a:rPr lang="en-GB" cap="none" dirty="0" smtClean="0"/>
              <a:t>The project aims to develop a personal-assistant. This assistant draws its inspiration from virtual assistants like </a:t>
            </a:r>
            <a:r>
              <a:rPr lang="en-GB" cap="none" dirty="0" err="1" smtClean="0"/>
              <a:t>cortana</a:t>
            </a:r>
            <a:r>
              <a:rPr lang="en-GB" cap="none" dirty="0" smtClean="0"/>
              <a:t> for windows, and </a:t>
            </a:r>
            <a:r>
              <a:rPr lang="en-GB" cap="none" dirty="0" err="1" smtClean="0"/>
              <a:t>siri</a:t>
            </a:r>
            <a:r>
              <a:rPr lang="en-GB" cap="none" dirty="0" smtClean="0"/>
              <a:t> for </a:t>
            </a:r>
            <a:r>
              <a:rPr lang="en-GB" cap="none" dirty="0" err="1" smtClean="0"/>
              <a:t>ios</a:t>
            </a:r>
            <a:r>
              <a:rPr lang="en-GB" cap="none" dirty="0" smtClean="0"/>
              <a:t>. It has been designed to provide a user-friendly interface for carrying out a variety of tasks by employing certain well-defined commands. Users can interact with the assistant either through voice commands or using keyboard input.</a:t>
            </a:r>
            <a:endParaRPr lang="en-IN" cap="none" dirty="0"/>
          </a:p>
        </p:txBody>
      </p:sp>
      <p:sp>
        <p:nvSpPr>
          <p:cNvPr id="4" name="Content Placeholder 2"/>
          <p:cNvSpPr txBox="1">
            <a:spLocks/>
          </p:cNvSpPr>
          <p:nvPr/>
        </p:nvSpPr>
        <p:spPr>
          <a:xfrm>
            <a:off x="876350" y="3965063"/>
            <a:ext cx="8596668" cy="194470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b="1" dirty="0" smtClean="0"/>
              <a:t>Objectives</a:t>
            </a:r>
          </a:p>
          <a:p>
            <a:pPr lvl="1" defTabSz="914400">
              <a:lnSpc>
                <a:spcPct val="120000"/>
              </a:lnSpc>
              <a:spcBef>
                <a:spcPts val="500"/>
              </a:spcBef>
              <a:buClr>
                <a:schemeClr val="tx1"/>
              </a:buClr>
              <a:buFont typeface="Arial" panose="020B0604020202020204" pitchFamily="34" charset="0"/>
              <a:buChar char="•"/>
            </a:pPr>
            <a:r>
              <a:rPr lang="en-GB" sz="1800" dirty="0" smtClean="0">
                <a:solidFill>
                  <a:schemeClr val="tx1"/>
                </a:solidFill>
              </a:rPr>
              <a:t>To </a:t>
            </a:r>
            <a:r>
              <a:rPr lang="en-GB" sz="1800" dirty="0">
                <a:solidFill>
                  <a:schemeClr val="tx1"/>
                </a:solidFill>
              </a:rPr>
              <a:t>provide the Users with a Virtual Assistant that would not only aid in their daily routine tasks like searching the web, extracting weather data, vocabulary help and many others but also help in automation of various activities</a:t>
            </a:r>
            <a:r>
              <a:rPr lang="en-GB" sz="1800" dirty="0" smtClean="0">
                <a:solidFill>
                  <a:schemeClr val="tx1"/>
                </a:solidFill>
              </a:rPr>
              <a:t>.</a:t>
            </a:r>
          </a:p>
          <a:p>
            <a:pPr lvl="1" defTabSz="914400">
              <a:lnSpc>
                <a:spcPct val="120000"/>
              </a:lnSpc>
              <a:spcBef>
                <a:spcPts val="500"/>
              </a:spcBef>
              <a:buClr>
                <a:schemeClr val="tx1"/>
              </a:buClr>
              <a:buFont typeface="Arial" panose="020B0604020202020204" pitchFamily="34" charset="0"/>
              <a:buChar char="•"/>
            </a:pPr>
            <a:r>
              <a:rPr lang="en-GB" sz="1800" dirty="0">
                <a:solidFill>
                  <a:schemeClr val="tx1"/>
                </a:solidFill>
              </a:rPr>
              <a:t>To use Machine Learning for training the program</a:t>
            </a:r>
            <a:r>
              <a:rPr lang="en-GB" sz="1800" dirty="0" smtClean="0">
                <a:solidFill>
                  <a:schemeClr val="tx1"/>
                </a:solidFill>
              </a:rPr>
              <a:t>.</a:t>
            </a:r>
            <a:endParaRPr lang="en-GB" sz="1800" dirty="0">
              <a:solidFill>
                <a:schemeClr val="tx1"/>
              </a:solidFill>
            </a:endParaRPr>
          </a:p>
        </p:txBody>
      </p:sp>
    </p:spTree>
    <p:extLst>
      <p:ext uri="{BB962C8B-B14F-4D97-AF65-F5344CB8AC3E}">
        <p14:creationId xmlns:p14="http://schemas.microsoft.com/office/powerpoint/2010/main" val="2340356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60669" y="1554052"/>
            <a:ext cx="8596668" cy="1637763"/>
          </a:xfrm>
        </p:spPr>
        <p:txBody>
          <a:bodyPr>
            <a:noAutofit/>
          </a:bodyPr>
          <a:lstStyle/>
          <a:p>
            <a:pPr defTabSz="457200">
              <a:lnSpc>
                <a:spcPct val="100000"/>
              </a:lnSpc>
              <a:buClr>
                <a:schemeClr val="accent1"/>
              </a:buClr>
              <a:buSzPct val="80000"/>
              <a:buFont typeface="Wingdings 3" charset="2"/>
              <a:buChar char=""/>
            </a:pPr>
            <a:r>
              <a:rPr lang="en-GB" sz="1800" b="1" cap="none" dirty="0" smtClean="0">
                <a:solidFill>
                  <a:schemeClr val="tx1">
                    <a:lumMod val="75000"/>
                    <a:lumOff val="25000"/>
                  </a:schemeClr>
                </a:solidFill>
              </a:rPr>
              <a:t>Problem Statement</a:t>
            </a:r>
          </a:p>
          <a:p>
            <a:pPr marL="0" indent="0" defTabSz="457200">
              <a:lnSpc>
                <a:spcPct val="100000"/>
              </a:lnSpc>
              <a:buClr>
                <a:schemeClr val="accent1"/>
              </a:buClr>
              <a:buSzPct val="80000"/>
              <a:buNone/>
            </a:pPr>
            <a:r>
              <a:rPr lang="en-GB" sz="1800" b="1" cap="none" dirty="0">
                <a:solidFill>
                  <a:schemeClr val="tx1">
                    <a:lumMod val="75000"/>
                    <a:lumOff val="25000"/>
                  </a:schemeClr>
                </a:solidFill>
              </a:rPr>
              <a:t>	</a:t>
            </a:r>
            <a:r>
              <a:rPr lang="en-GB" sz="1800" cap="none" dirty="0" smtClean="0"/>
              <a:t>To implement an AI desktop Voice Assistant that will be able to perform certain automated tasks by using the concepts of Machine learning and Artificial Intelligence.</a:t>
            </a:r>
            <a:endParaRPr lang="en-GB" sz="1800" cap="none" dirty="0" smtClean="0">
              <a:solidFill>
                <a:schemeClr val="tx1">
                  <a:lumMod val="75000"/>
                  <a:lumOff val="25000"/>
                </a:schemeClr>
              </a:solidFill>
            </a:endParaRPr>
          </a:p>
        </p:txBody>
      </p:sp>
      <p:sp>
        <p:nvSpPr>
          <p:cNvPr id="4" name="Content Placeholder 2"/>
          <p:cNvSpPr txBox="1">
            <a:spLocks/>
          </p:cNvSpPr>
          <p:nvPr/>
        </p:nvSpPr>
        <p:spPr>
          <a:xfrm>
            <a:off x="960669" y="3191815"/>
            <a:ext cx="8596668" cy="270670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sz="2000" b="1" dirty="0" smtClean="0"/>
              <a:t>Requirements</a:t>
            </a:r>
            <a:endParaRPr lang="en-US" sz="1800" dirty="0" smtClean="0"/>
          </a:p>
          <a:p>
            <a:pPr lvl="1">
              <a:buFont typeface="Arial" panose="020B0604020202020204" pitchFamily="34" charset="0"/>
              <a:buChar char="•"/>
            </a:pPr>
            <a:r>
              <a:rPr lang="en-US" sz="1800" dirty="0" smtClean="0"/>
              <a:t>Microsoft developed speech APIs</a:t>
            </a:r>
          </a:p>
          <a:p>
            <a:pPr lvl="1">
              <a:buFont typeface="Arial" panose="020B0604020202020204" pitchFamily="34" charset="0"/>
              <a:buChar char="•"/>
            </a:pPr>
            <a:r>
              <a:rPr lang="en-US" sz="1800" dirty="0" smtClean="0"/>
              <a:t>Google Voice APIs</a:t>
            </a:r>
          </a:p>
          <a:p>
            <a:pPr lvl="1">
              <a:buFont typeface="Arial" panose="020B0604020202020204" pitchFamily="34" charset="0"/>
              <a:buChar char="•"/>
            </a:pPr>
            <a:r>
              <a:rPr lang="en-US" sz="1800" dirty="0" smtClean="0"/>
              <a:t>Integrated Development Environment(IDE)</a:t>
            </a:r>
          </a:p>
          <a:p>
            <a:pPr lvl="1">
              <a:buFont typeface="Arial" panose="020B0604020202020204" pitchFamily="34" charset="0"/>
              <a:buChar char="•"/>
            </a:pPr>
            <a:r>
              <a:rPr lang="en-US" sz="1800" dirty="0" smtClean="0"/>
              <a:t>Code Editor – VS Code</a:t>
            </a:r>
          </a:p>
        </p:txBody>
      </p:sp>
    </p:spTree>
    <p:extLst>
      <p:ext uri="{BB962C8B-B14F-4D97-AF65-F5344CB8AC3E}">
        <p14:creationId xmlns:p14="http://schemas.microsoft.com/office/powerpoint/2010/main" val="742542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3246101" cy="1596177"/>
          </a:xfrm>
        </p:spPr>
        <p:txBody>
          <a:bodyPr/>
          <a:lstStyle/>
          <a:p>
            <a:r>
              <a:rPr lang="en-GB" dirty="0" smtClean="0"/>
              <a:t>Flowchart</a:t>
            </a:r>
            <a:endParaRPr lang="en-IN"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025802" y="728359"/>
            <a:ext cx="5920765" cy="5788352"/>
          </a:xfrm>
        </p:spPr>
      </p:pic>
    </p:spTree>
    <p:extLst>
      <p:ext uri="{BB962C8B-B14F-4D97-AF65-F5344CB8AC3E}">
        <p14:creationId xmlns:p14="http://schemas.microsoft.com/office/powerpoint/2010/main" val="1921487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b="1" dirty="0" smtClean="0">
                <a:gradFill>
                  <a:gsLst>
                    <a:gs pos="0">
                      <a:schemeClr val="accent1"/>
                    </a:gs>
                    <a:gs pos="51300">
                      <a:schemeClr val="accent2"/>
                    </a:gs>
                    <a:gs pos="100000">
                      <a:schemeClr val="accent3"/>
                    </a:gs>
                  </a:gsLst>
                  <a:lin ang="0" scaled="0"/>
                </a:gradFill>
              </a:rPr>
              <a:t>THANK YOU</a:t>
            </a:r>
            <a:endParaRPr lang="en-IN" dirty="0"/>
          </a:p>
        </p:txBody>
      </p:sp>
    </p:spTree>
    <p:extLst>
      <p:ext uri="{BB962C8B-B14F-4D97-AF65-F5344CB8AC3E}">
        <p14:creationId xmlns:p14="http://schemas.microsoft.com/office/powerpoint/2010/main" val="2098535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741674" cy="1320800"/>
          </a:xfrm>
        </p:spPr>
        <p:txBody>
          <a:bodyPr>
            <a:noAutofit/>
          </a:bodyPr>
          <a:lstStyle/>
          <a:p>
            <a:pPr defTabSz="914400">
              <a:lnSpc>
                <a:spcPct val="90000"/>
              </a:lnSpc>
            </a:pPr>
            <a:r>
              <a:rPr lang="en-GB" sz="4800" b="1" dirty="0" err="1">
                <a:gradFill>
                  <a:gsLst>
                    <a:gs pos="0">
                      <a:schemeClr val="accent1"/>
                    </a:gs>
                    <a:gs pos="51300">
                      <a:schemeClr val="accent2"/>
                    </a:gs>
                    <a:gs pos="100000">
                      <a:schemeClr val="accent3"/>
                    </a:gs>
                  </a:gsLst>
                  <a:lin ang="0" scaled="0"/>
                </a:gradFill>
                <a:latin typeface="+mn-lt"/>
                <a:ea typeface="+mn-ea"/>
                <a:cs typeface="+mn-cs"/>
              </a:rPr>
              <a:t>IoT</a:t>
            </a:r>
            <a:r>
              <a:rPr lang="en-GB" sz="4800" b="1" dirty="0">
                <a:gradFill>
                  <a:gsLst>
                    <a:gs pos="0">
                      <a:schemeClr val="accent1"/>
                    </a:gs>
                    <a:gs pos="51300">
                      <a:schemeClr val="accent2"/>
                    </a:gs>
                    <a:gs pos="100000">
                      <a:schemeClr val="accent3"/>
                    </a:gs>
                  </a:gsLst>
                  <a:lin ang="0" scaled="0"/>
                </a:gradFill>
                <a:latin typeface="+mn-lt"/>
                <a:ea typeface="+mn-ea"/>
                <a:cs typeface="+mn-cs"/>
              </a:rPr>
              <a:t> Based Hydroponics System</a:t>
            </a:r>
            <a:endParaRPr lang="en-IN" sz="4800" b="1" dirty="0">
              <a:gradFill>
                <a:gsLst>
                  <a:gs pos="0">
                    <a:schemeClr val="accent1"/>
                  </a:gs>
                  <a:gs pos="51300">
                    <a:schemeClr val="accent2"/>
                  </a:gs>
                  <a:gs pos="100000">
                    <a:schemeClr val="accent3"/>
                  </a:gs>
                </a:gsLst>
                <a:lin ang="0" scaled="0"/>
              </a:gradFill>
              <a:latin typeface="+mn-lt"/>
              <a:ea typeface="+mn-ea"/>
              <a:cs typeface="+mn-cs"/>
            </a:endParaRPr>
          </a:p>
        </p:txBody>
      </p:sp>
      <p:sp>
        <p:nvSpPr>
          <p:cNvPr id="3" name="Content Placeholder 2"/>
          <p:cNvSpPr>
            <a:spLocks noGrp="1"/>
          </p:cNvSpPr>
          <p:nvPr>
            <p:ph sz="quarter" idx="13"/>
          </p:nvPr>
        </p:nvSpPr>
        <p:spPr>
          <a:xfrm>
            <a:off x="677334" y="2160590"/>
            <a:ext cx="8596668" cy="1574283"/>
          </a:xfrm>
        </p:spPr>
        <p:txBody>
          <a:bodyPr>
            <a:normAutofit/>
          </a:bodyPr>
          <a:lstStyle/>
          <a:p>
            <a:pPr marL="457200" lvl="1" indent="0">
              <a:buNone/>
            </a:pPr>
            <a:r>
              <a:rPr lang="en-GB" cap="none" dirty="0" smtClean="0"/>
              <a:t>Hydroponics is a technique of growing plants without soil and without the limitations of space and climate. In the traditional farming system, plants depend on soil to obtain all nutrients needed for their growth. In contrast, a hydroponic garden provides all of these nutrients without involving sunlight, soil, extra labour.</a:t>
            </a:r>
            <a:endParaRPr lang="en-US" cap="none" dirty="0"/>
          </a:p>
        </p:txBody>
      </p:sp>
      <p:sp>
        <p:nvSpPr>
          <p:cNvPr id="5" name="Content Placeholder 2"/>
          <p:cNvSpPr txBox="1">
            <a:spLocks/>
          </p:cNvSpPr>
          <p:nvPr/>
        </p:nvSpPr>
        <p:spPr>
          <a:xfrm>
            <a:off x="876350" y="3965063"/>
            <a:ext cx="8596668" cy="194470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b="1" dirty="0" smtClean="0"/>
              <a:t>Objectives</a:t>
            </a:r>
          </a:p>
          <a:p>
            <a:pPr lvl="1" defTabSz="914400">
              <a:lnSpc>
                <a:spcPct val="120000"/>
              </a:lnSpc>
              <a:spcBef>
                <a:spcPts val="500"/>
              </a:spcBef>
              <a:buClr>
                <a:schemeClr val="tx1"/>
              </a:buClr>
              <a:buFont typeface="Arial" panose="020B0604020202020204" pitchFamily="34" charset="0"/>
              <a:buChar char="•"/>
            </a:pPr>
            <a:r>
              <a:rPr lang="en-GB" sz="1800" dirty="0">
                <a:solidFill>
                  <a:schemeClr val="tx1"/>
                </a:solidFill>
              </a:rPr>
              <a:t>To cultivate vegetables with minimal use of soil and water.</a:t>
            </a:r>
          </a:p>
          <a:p>
            <a:pPr lvl="1" defTabSz="914400">
              <a:lnSpc>
                <a:spcPct val="120000"/>
              </a:lnSpc>
              <a:spcBef>
                <a:spcPts val="500"/>
              </a:spcBef>
              <a:buClr>
                <a:schemeClr val="tx1"/>
              </a:buClr>
              <a:buFont typeface="Arial" panose="020B0604020202020204" pitchFamily="34" charset="0"/>
              <a:buChar char="•"/>
            </a:pPr>
            <a:r>
              <a:rPr lang="en-GB" sz="1800" dirty="0">
                <a:solidFill>
                  <a:schemeClr val="tx1"/>
                </a:solidFill>
              </a:rPr>
              <a:t>To supply the ideal nutritional environment for optimum plant performance.</a:t>
            </a:r>
          </a:p>
          <a:p>
            <a:pPr lvl="1" defTabSz="914400">
              <a:lnSpc>
                <a:spcPct val="120000"/>
              </a:lnSpc>
              <a:spcBef>
                <a:spcPts val="500"/>
              </a:spcBef>
              <a:buClr>
                <a:schemeClr val="tx1"/>
              </a:buClr>
              <a:buFont typeface="Arial" panose="020B0604020202020204" pitchFamily="34" charset="0"/>
              <a:buChar char="•"/>
            </a:pPr>
            <a:r>
              <a:rPr lang="en-GB" sz="1800" dirty="0">
                <a:solidFill>
                  <a:schemeClr val="tx1"/>
                </a:solidFill>
              </a:rPr>
              <a:t>To allow farmers to benefit from efficiencies and to reap large produce yields</a:t>
            </a:r>
            <a:r>
              <a:rPr lang="en-GB" dirty="0"/>
              <a:t>.</a:t>
            </a:r>
            <a:endParaRPr lang="en-IN" dirty="0"/>
          </a:p>
          <a:p>
            <a:pPr lvl="1">
              <a:buFont typeface="Arial" panose="020B0604020202020204" pitchFamily="34" charset="0"/>
              <a:buChar char="•"/>
            </a:pPr>
            <a:endParaRPr lang="en-GB" b="1" dirty="0" smtClean="0"/>
          </a:p>
        </p:txBody>
      </p:sp>
    </p:spTree>
    <p:extLst>
      <p:ext uri="{BB962C8B-B14F-4D97-AF65-F5344CB8AC3E}">
        <p14:creationId xmlns:p14="http://schemas.microsoft.com/office/powerpoint/2010/main" val="3674114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60669" y="1247105"/>
            <a:ext cx="8596668" cy="1944709"/>
          </a:xfrm>
        </p:spPr>
        <p:txBody>
          <a:bodyPr>
            <a:noAutofit/>
          </a:bodyPr>
          <a:lstStyle/>
          <a:p>
            <a:pPr defTabSz="457200">
              <a:lnSpc>
                <a:spcPct val="100000"/>
              </a:lnSpc>
              <a:buClr>
                <a:schemeClr val="accent1"/>
              </a:buClr>
              <a:buSzPct val="80000"/>
              <a:buFont typeface="Wingdings 3" charset="2"/>
              <a:buChar char=""/>
            </a:pPr>
            <a:r>
              <a:rPr lang="en-GB" sz="1800" b="1" cap="none" dirty="0" smtClean="0">
                <a:solidFill>
                  <a:schemeClr val="tx1">
                    <a:lumMod val="75000"/>
                    <a:lumOff val="25000"/>
                  </a:schemeClr>
                </a:solidFill>
              </a:rPr>
              <a:t>Problem definition</a:t>
            </a:r>
          </a:p>
          <a:p>
            <a:pPr lvl="1" defTabSz="457200">
              <a:lnSpc>
                <a:spcPct val="100000"/>
              </a:lnSpc>
              <a:spcBef>
                <a:spcPts val="1000"/>
              </a:spcBef>
              <a:buClr>
                <a:schemeClr val="accent1"/>
              </a:buClr>
              <a:buSzPct val="80000"/>
            </a:pPr>
            <a:r>
              <a:rPr lang="en-GB" sz="2000" cap="none" dirty="0" smtClean="0"/>
              <a:t>To implement a Hydroponics System with Help of </a:t>
            </a:r>
            <a:r>
              <a:rPr lang="en-GB" sz="2000" cap="none" dirty="0" err="1" smtClean="0"/>
              <a:t>IoT</a:t>
            </a:r>
            <a:r>
              <a:rPr lang="en-GB" sz="2000" cap="none" dirty="0" smtClean="0"/>
              <a:t> to grow plants without soil and without the limitations of space and </a:t>
            </a:r>
            <a:r>
              <a:rPr lang="en-GB" sz="2000" cap="none" dirty="0"/>
              <a:t>climate and </a:t>
            </a:r>
            <a:r>
              <a:rPr lang="en-GB" sz="2000" cap="none" dirty="0" smtClean="0"/>
              <a:t>to </a:t>
            </a:r>
            <a:r>
              <a:rPr lang="en-GB" sz="2000" cap="none" dirty="0"/>
              <a:t>supply the ideal nutritional environment for optimum plant performance.</a:t>
            </a:r>
          </a:p>
        </p:txBody>
      </p:sp>
      <p:sp>
        <p:nvSpPr>
          <p:cNvPr id="4" name="Content Placeholder 2"/>
          <p:cNvSpPr txBox="1">
            <a:spLocks/>
          </p:cNvSpPr>
          <p:nvPr/>
        </p:nvSpPr>
        <p:spPr>
          <a:xfrm>
            <a:off x="960669" y="3191814"/>
            <a:ext cx="8596668" cy="244913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b="1" dirty="0" smtClean="0"/>
              <a:t>Requirements</a:t>
            </a:r>
          </a:p>
          <a:p>
            <a:pPr lvl="1">
              <a:buFont typeface="Arial" panose="020B0604020202020204" pitchFamily="34" charset="0"/>
              <a:buChar char="•"/>
            </a:pPr>
            <a:r>
              <a:rPr lang="en-US" sz="1800" dirty="0" smtClean="0"/>
              <a:t>Power Supply Break Switch</a:t>
            </a:r>
          </a:p>
          <a:p>
            <a:pPr lvl="1">
              <a:buFont typeface="Arial" panose="020B0604020202020204" pitchFamily="34" charset="0"/>
              <a:buChar char="•"/>
            </a:pPr>
            <a:r>
              <a:rPr lang="en-US" sz="1800" dirty="0" smtClean="0"/>
              <a:t>Water Pump</a:t>
            </a:r>
            <a:endParaRPr lang="en-US" sz="1800" dirty="0"/>
          </a:p>
          <a:p>
            <a:pPr lvl="1">
              <a:buFont typeface="Arial" panose="020B0604020202020204" pitchFamily="34" charset="0"/>
              <a:buChar char="•"/>
            </a:pPr>
            <a:r>
              <a:rPr lang="en-US" sz="1800" dirty="0"/>
              <a:t>Horticulture Lighting( Grow </a:t>
            </a:r>
            <a:r>
              <a:rPr lang="en-US" sz="1800" dirty="0" smtClean="0"/>
              <a:t>Lights) with Regulator</a:t>
            </a:r>
            <a:endParaRPr lang="en-US" sz="1800" dirty="0"/>
          </a:p>
          <a:p>
            <a:pPr lvl="1">
              <a:buFont typeface="Arial" panose="020B0604020202020204" pitchFamily="34" charset="0"/>
              <a:buChar char="•"/>
            </a:pPr>
            <a:r>
              <a:rPr lang="en-US" sz="1800" dirty="0"/>
              <a:t>Pipes to transfer fluids</a:t>
            </a:r>
          </a:p>
          <a:p>
            <a:pPr lvl="1">
              <a:buFont typeface="Arial" panose="020B0604020202020204" pitchFamily="34" charset="0"/>
              <a:buChar char="•"/>
            </a:pPr>
            <a:r>
              <a:rPr lang="en-US" sz="1800" dirty="0"/>
              <a:t>A Controller to control the System (</a:t>
            </a:r>
            <a:r>
              <a:rPr lang="en-US" sz="1800" dirty="0" smtClean="0"/>
              <a:t>Arduino)</a:t>
            </a:r>
            <a:endParaRPr lang="en-GB" sz="1800" b="1" dirty="0" smtClean="0"/>
          </a:p>
        </p:txBody>
      </p:sp>
    </p:spTree>
    <p:extLst>
      <p:ext uri="{BB962C8B-B14F-4D97-AF65-F5344CB8AC3E}">
        <p14:creationId xmlns:p14="http://schemas.microsoft.com/office/powerpoint/2010/main" val="1315238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371" y="514084"/>
            <a:ext cx="3207464" cy="1596177"/>
          </a:xfrm>
        </p:spPr>
        <p:txBody>
          <a:bodyPr/>
          <a:lstStyle/>
          <a:p>
            <a:r>
              <a:rPr lang="en-GB" dirty="0" smtClean="0"/>
              <a:t>Work Model</a:t>
            </a:r>
            <a:endParaRPr lang="en-IN"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l="21205" t="5655" r="15759" b="9269"/>
          <a:stretch/>
        </p:blipFill>
        <p:spPr>
          <a:xfrm>
            <a:off x="7096885" y="0"/>
            <a:ext cx="4870571" cy="2680181"/>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075" y="2110261"/>
            <a:ext cx="6104801" cy="3994325"/>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68599" y="2818208"/>
            <a:ext cx="2927142" cy="3911004"/>
          </a:xfrm>
          <a:prstGeom prst="rect">
            <a:avLst/>
          </a:prstGeom>
        </p:spPr>
      </p:pic>
    </p:spTree>
    <p:extLst>
      <p:ext uri="{BB962C8B-B14F-4D97-AF65-F5344CB8AC3E}">
        <p14:creationId xmlns:p14="http://schemas.microsoft.com/office/powerpoint/2010/main" val="1915094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9905" y="425931"/>
            <a:ext cx="9300384" cy="892405"/>
          </a:xfrm>
        </p:spPr>
        <p:txBody>
          <a:bodyPr>
            <a:normAutofit/>
          </a:bodyPr>
          <a:lstStyle/>
          <a:p>
            <a:pPr defTabSz="914400">
              <a:lnSpc>
                <a:spcPct val="90000"/>
              </a:lnSpc>
            </a:pPr>
            <a:r>
              <a:rPr lang="en-GB" sz="4400" b="1" dirty="0">
                <a:gradFill>
                  <a:gsLst>
                    <a:gs pos="0">
                      <a:schemeClr val="accent1"/>
                    </a:gs>
                    <a:gs pos="51300">
                      <a:schemeClr val="accent2"/>
                    </a:gs>
                    <a:gs pos="100000">
                      <a:schemeClr val="accent3"/>
                    </a:gs>
                  </a:gsLst>
                  <a:lin ang="0" scaled="0"/>
                </a:gradFill>
                <a:latin typeface="+mn-lt"/>
                <a:ea typeface="+mn-ea"/>
                <a:cs typeface="+mn-cs"/>
              </a:rPr>
              <a:t>Health Assistance using CNN</a:t>
            </a:r>
            <a:endParaRPr lang="en-IN" sz="4400" b="1" dirty="0">
              <a:gradFill>
                <a:gsLst>
                  <a:gs pos="0">
                    <a:schemeClr val="accent1"/>
                  </a:gs>
                  <a:gs pos="51300">
                    <a:schemeClr val="accent2"/>
                  </a:gs>
                  <a:gs pos="100000">
                    <a:schemeClr val="accent3"/>
                  </a:gs>
                </a:gsLst>
                <a:lin ang="0" scaled="0"/>
              </a:gradFill>
              <a:latin typeface="+mn-lt"/>
              <a:ea typeface="+mn-ea"/>
              <a:cs typeface="+mn-cs"/>
            </a:endParaRPr>
          </a:p>
        </p:txBody>
      </p:sp>
      <p:sp>
        <p:nvSpPr>
          <p:cNvPr id="4" name="Content Placeholder 2"/>
          <p:cNvSpPr>
            <a:spLocks noGrp="1"/>
          </p:cNvSpPr>
          <p:nvPr>
            <p:ph sz="quarter" idx="13"/>
          </p:nvPr>
        </p:nvSpPr>
        <p:spPr>
          <a:xfrm>
            <a:off x="913776" y="1541371"/>
            <a:ext cx="10032642" cy="2025043"/>
          </a:xfrm>
        </p:spPr>
        <p:txBody>
          <a:bodyPr>
            <a:noAutofit/>
          </a:bodyPr>
          <a:lstStyle/>
          <a:p>
            <a:pPr lvl="1"/>
            <a:r>
              <a:rPr lang="en-GB" cap="none" dirty="0" smtClean="0"/>
              <a:t>Intelligent health assistant is a CNN based personal assistant basically a service, which is powered by AI rules, and one can interact with it via a chat interface. </a:t>
            </a:r>
          </a:p>
          <a:p>
            <a:pPr lvl="1"/>
            <a:r>
              <a:rPr lang="en-GB" cap="none" dirty="0" smtClean="0"/>
              <a:t>When the system receives the descriptions of user’s symptom, it conducts both web search and local medical knowledge database search. </a:t>
            </a:r>
            <a:endParaRPr lang="en-GB" cap="none" dirty="0"/>
          </a:p>
          <a:p>
            <a:pPr lvl="1"/>
            <a:r>
              <a:rPr lang="en-GB" cap="none" dirty="0" smtClean="0"/>
              <a:t>CNN is an algorithm which can take in an input image, assign importance to various aspects/objects in the image and be able to differentiate one from the other</a:t>
            </a:r>
            <a:endParaRPr lang="en-US" cap="none" dirty="0"/>
          </a:p>
        </p:txBody>
      </p:sp>
      <p:sp>
        <p:nvSpPr>
          <p:cNvPr id="6" name="Content Placeholder 2"/>
          <p:cNvSpPr txBox="1">
            <a:spLocks/>
          </p:cNvSpPr>
          <p:nvPr/>
        </p:nvSpPr>
        <p:spPr>
          <a:xfrm>
            <a:off x="913776" y="4012484"/>
            <a:ext cx="9300384" cy="2633015"/>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b="1" dirty="0" smtClean="0"/>
              <a:t>Objectives</a:t>
            </a:r>
          </a:p>
          <a:p>
            <a:pPr lvl="1" defTabSz="914400">
              <a:lnSpc>
                <a:spcPct val="120000"/>
              </a:lnSpc>
              <a:spcBef>
                <a:spcPts val="500"/>
              </a:spcBef>
              <a:buClr>
                <a:schemeClr val="tx1"/>
              </a:buClr>
              <a:buFont typeface="Arial" panose="020B0604020202020204" pitchFamily="34" charset="0"/>
              <a:buChar char="•"/>
            </a:pPr>
            <a:r>
              <a:rPr lang="en-GB" sz="1800" dirty="0"/>
              <a:t>To predict disease from symptoms and health history using CNN. </a:t>
            </a:r>
          </a:p>
          <a:p>
            <a:pPr lvl="1" defTabSz="914400">
              <a:lnSpc>
                <a:spcPct val="120000"/>
              </a:lnSpc>
              <a:spcBef>
                <a:spcPts val="500"/>
              </a:spcBef>
              <a:buClr>
                <a:schemeClr val="tx1"/>
              </a:buClr>
              <a:buFont typeface="Arial" panose="020B0604020202020204" pitchFamily="34" charset="0"/>
              <a:buChar char="•"/>
            </a:pPr>
            <a:r>
              <a:rPr lang="en-GB" sz="1800" dirty="0" smtClean="0"/>
              <a:t>To </a:t>
            </a:r>
            <a:r>
              <a:rPr lang="en-GB" sz="1800" dirty="0"/>
              <a:t>predict the chronic diseases without visiting physician or doctor for diagnosis. </a:t>
            </a:r>
          </a:p>
          <a:p>
            <a:pPr lvl="1" defTabSz="914400">
              <a:lnSpc>
                <a:spcPct val="120000"/>
              </a:lnSpc>
              <a:spcBef>
                <a:spcPts val="500"/>
              </a:spcBef>
              <a:buClr>
                <a:schemeClr val="tx1"/>
              </a:buClr>
              <a:buFont typeface="Arial" panose="020B0604020202020204" pitchFamily="34" charset="0"/>
              <a:buChar char="•"/>
            </a:pPr>
            <a:r>
              <a:rPr lang="en-GB" sz="1800" dirty="0" smtClean="0"/>
              <a:t>To </a:t>
            </a:r>
            <a:r>
              <a:rPr lang="en-GB" sz="1800" dirty="0"/>
              <a:t>counsel the best expert advises on many different types of diseases. </a:t>
            </a:r>
          </a:p>
          <a:p>
            <a:pPr lvl="1" defTabSz="914400">
              <a:lnSpc>
                <a:spcPct val="120000"/>
              </a:lnSpc>
              <a:spcBef>
                <a:spcPts val="500"/>
              </a:spcBef>
              <a:buClr>
                <a:schemeClr val="tx1"/>
              </a:buClr>
              <a:buFont typeface="Arial" panose="020B0604020202020204" pitchFamily="34" charset="0"/>
              <a:buChar char="•"/>
            </a:pPr>
            <a:r>
              <a:rPr lang="en-GB" sz="1800" dirty="0" smtClean="0"/>
              <a:t>To </a:t>
            </a:r>
            <a:r>
              <a:rPr lang="en-GB" sz="1800" dirty="0"/>
              <a:t>reduce the complexity of healthcare services. </a:t>
            </a:r>
          </a:p>
          <a:p>
            <a:pPr lvl="1" defTabSz="914400">
              <a:lnSpc>
                <a:spcPct val="120000"/>
              </a:lnSpc>
              <a:spcBef>
                <a:spcPts val="500"/>
              </a:spcBef>
              <a:buClr>
                <a:schemeClr val="tx1"/>
              </a:buClr>
              <a:buFont typeface="Arial" panose="020B0604020202020204" pitchFamily="34" charset="0"/>
              <a:buChar char="•"/>
            </a:pPr>
            <a:r>
              <a:rPr lang="en-GB" sz="1800" dirty="0" smtClean="0"/>
              <a:t>To </a:t>
            </a:r>
            <a:r>
              <a:rPr lang="en-GB" sz="1800" dirty="0"/>
              <a:t>improve the lives of people who have busy schedule to easily keep a check on their health. </a:t>
            </a:r>
            <a:r>
              <a:rPr lang="en-GB" dirty="0" smtClean="0"/>
              <a:t>.</a:t>
            </a:r>
            <a:endParaRPr lang="en-IN" dirty="0"/>
          </a:p>
          <a:p>
            <a:pPr lvl="1">
              <a:buFont typeface="Arial" panose="020B0604020202020204" pitchFamily="34" charset="0"/>
              <a:buChar char="•"/>
            </a:pPr>
            <a:endParaRPr lang="en-GB" b="1" dirty="0" smtClean="0"/>
          </a:p>
        </p:txBody>
      </p:sp>
    </p:spTree>
    <p:extLst>
      <p:ext uri="{BB962C8B-B14F-4D97-AF65-F5344CB8AC3E}">
        <p14:creationId xmlns:p14="http://schemas.microsoft.com/office/powerpoint/2010/main" val="837567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60669" y="1247105"/>
            <a:ext cx="8596668" cy="1637763"/>
          </a:xfrm>
        </p:spPr>
        <p:txBody>
          <a:bodyPr>
            <a:noAutofit/>
          </a:bodyPr>
          <a:lstStyle/>
          <a:p>
            <a:pPr defTabSz="457200">
              <a:lnSpc>
                <a:spcPct val="100000"/>
              </a:lnSpc>
              <a:buClr>
                <a:schemeClr val="accent1"/>
              </a:buClr>
              <a:buSzPct val="80000"/>
              <a:buFont typeface="Wingdings 3" charset="2"/>
              <a:buChar char=""/>
            </a:pPr>
            <a:r>
              <a:rPr lang="en-GB" sz="1800" b="1" cap="none" dirty="0" smtClean="0">
                <a:solidFill>
                  <a:schemeClr val="tx1">
                    <a:lumMod val="75000"/>
                    <a:lumOff val="25000"/>
                  </a:schemeClr>
                </a:solidFill>
              </a:rPr>
              <a:t>Problem definition</a:t>
            </a:r>
          </a:p>
          <a:p>
            <a:pPr marL="0" indent="0" defTabSz="457200">
              <a:lnSpc>
                <a:spcPct val="100000"/>
              </a:lnSpc>
              <a:buClr>
                <a:schemeClr val="accent1"/>
              </a:buClr>
              <a:buSzPct val="80000"/>
              <a:buNone/>
            </a:pPr>
            <a:r>
              <a:rPr lang="en-GB" sz="1800" b="1" cap="none" dirty="0">
                <a:solidFill>
                  <a:schemeClr val="tx1">
                    <a:lumMod val="75000"/>
                    <a:lumOff val="25000"/>
                  </a:schemeClr>
                </a:solidFill>
              </a:rPr>
              <a:t>	</a:t>
            </a:r>
            <a:r>
              <a:rPr lang="en-GB" sz="1800" cap="none" dirty="0" smtClean="0"/>
              <a:t>To implement an intelligent health assistant using CNN for various disease detection and risk prediction without visiting physician or doctor for diagnosis using different techniques of machine learning.</a:t>
            </a:r>
            <a:endParaRPr lang="en-GB" sz="1800" b="1" cap="none" dirty="0" smtClean="0">
              <a:solidFill>
                <a:schemeClr val="tx1">
                  <a:lumMod val="75000"/>
                  <a:lumOff val="25000"/>
                </a:schemeClr>
              </a:solidFill>
            </a:endParaRPr>
          </a:p>
        </p:txBody>
      </p:sp>
      <p:sp>
        <p:nvSpPr>
          <p:cNvPr id="4" name="Content Placeholder 2"/>
          <p:cNvSpPr txBox="1">
            <a:spLocks/>
          </p:cNvSpPr>
          <p:nvPr/>
        </p:nvSpPr>
        <p:spPr>
          <a:xfrm>
            <a:off x="960669" y="3191815"/>
            <a:ext cx="8596668" cy="270670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sz="2000" b="1" dirty="0" smtClean="0"/>
              <a:t>Requirements</a:t>
            </a:r>
          </a:p>
          <a:p>
            <a:pPr lvl="1">
              <a:buFont typeface="Arial" panose="020B0604020202020204" pitchFamily="34" charset="0"/>
              <a:buChar char="•"/>
            </a:pPr>
            <a:r>
              <a:rPr lang="en-US" sz="1800" dirty="0" smtClean="0"/>
              <a:t>User Module to Enter Symptoms</a:t>
            </a:r>
          </a:p>
          <a:p>
            <a:pPr lvl="1">
              <a:buFont typeface="Arial" panose="020B0604020202020204" pitchFamily="34" charset="0"/>
              <a:buChar char="•"/>
            </a:pPr>
            <a:r>
              <a:rPr lang="en-US" sz="1800" dirty="0" smtClean="0"/>
              <a:t>Database to store files and store different disease data</a:t>
            </a:r>
          </a:p>
          <a:p>
            <a:pPr lvl="1">
              <a:buFont typeface="Arial" panose="020B0604020202020204" pitchFamily="34" charset="0"/>
              <a:buChar char="•"/>
            </a:pPr>
            <a:r>
              <a:rPr lang="en-US" sz="1800" dirty="0" err="1" smtClean="0"/>
              <a:t>Pycharm</a:t>
            </a:r>
            <a:r>
              <a:rPr lang="en-US" sz="1800" dirty="0" smtClean="0"/>
              <a:t> Integrated Development Environment(IDE)</a:t>
            </a:r>
          </a:p>
        </p:txBody>
      </p:sp>
    </p:spTree>
    <p:extLst>
      <p:ext uri="{BB962C8B-B14F-4D97-AF65-F5344CB8AC3E}">
        <p14:creationId xmlns:p14="http://schemas.microsoft.com/office/powerpoint/2010/main" val="2744792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1317" y="167756"/>
            <a:ext cx="3207464" cy="1596177"/>
          </a:xfrm>
        </p:spPr>
        <p:txBody>
          <a:bodyPr/>
          <a:lstStyle/>
          <a:p>
            <a:r>
              <a:rPr lang="en-GB" dirty="0" err="1" smtClean="0"/>
              <a:t>FlowCHART</a:t>
            </a:r>
            <a:endParaRPr lang="en-IN" dirty="0"/>
          </a:p>
        </p:txBody>
      </p:sp>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081824" y="1468192"/>
            <a:ext cx="9659155" cy="4648395"/>
          </a:xfrm>
        </p:spPr>
      </p:pic>
    </p:spTree>
    <p:extLst>
      <p:ext uri="{BB962C8B-B14F-4D97-AF65-F5344CB8AC3E}">
        <p14:creationId xmlns:p14="http://schemas.microsoft.com/office/powerpoint/2010/main" val="882006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defTabSz="914400">
              <a:lnSpc>
                <a:spcPct val="90000"/>
              </a:lnSpc>
            </a:pPr>
            <a:r>
              <a:rPr lang="en-GB" sz="4800" b="1" dirty="0">
                <a:gradFill>
                  <a:gsLst>
                    <a:gs pos="0">
                      <a:schemeClr val="accent1"/>
                    </a:gs>
                    <a:gs pos="51300">
                      <a:schemeClr val="accent2"/>
                    </a:gs>
                    <a:gs pos="100000">
                      <a:schemeClr val="accent3"/>
                    </a:gs>
                  </a:gsLst>
                  <a:lin ang="0" scaled="0"/>
                </a:gradFill>
                <a:latin typeface="+mn-lt"/>
                <a:ea typeface="+mn-ea"/>
                <a:cs typeface="+mn-cs"/>
              </a:rPr>
              <a:t>Stock Trend Prediction</a:t>
            </a:r>
            <a:endParaRPr lang="en-IN" sz="4800" b="1" dirty="0">
              <a:gradFill>
                <a:gsLst>
                  <a:gs pos="0">
                    <a:schemeClr val="accent1"/>
                  </a:gs>
                  <a:gs pos="51300">
                    <a:schemeClr val="accent2"/>
                  </a:gs>
                  <a:gs pos="100000">
                    <a:schemeClr val="accent3"/>
                  </a:gs>
                </a:gsLst>
                <a:lin ang="0" scaled="0"/>
              </a:gradFill>
              <a:latin typeface="+mn-lt"/>
              <a:ea typeface="+mn-ea"/>
              <a:cs typeface="+mn-cs"/>
            </a:endParaRPr>
          </a:p>
        </p:txBody>
      </p:sp>
      <p:sp>
        <p:nvSpPr>
          <p:cNvPr id="3" name="Content Placeholder 2"/>
          <p:cNvSpPr>
            <a:spLocks noGrp="1"/>
          </p:cNvSpPr>
          <p:nvPr>
            <p:ph sz="quarter" idx="13"/>
          </p:nvPr>
        </p:nvSpPr>
        <p:spPr/>
        <p:txBody>
          <a:bodyPr/>
          <a:lstStyle/>
          <a:p>
            <a:pPr marL="0" indent="0">
              <a:buNone/>
            </a:pPr>
            <a:r>
              <a:rPr lang="en-GB" cap="none" dirty="0" smtClean="0"/>
              <a:t>Stock Trend prediction is a prediction system that illuminate the risk that undergoes during the investment in stock market. Forecasting of the stock trend prediction is done by the available data source and prediction is done for </a:t>
            </a:r>
            <a:r>
              <a:rPr lang="en-GB" cap="none" dirty="0"/>
              <a:t>Up trend and down trend.</a:t>
            </a:r>
            <a:endParaRPr lang="en-IN" cap="none" dirty="0"/>
          </a:p>
        </p:txBody>
      </p:sp>
      <p:sp>
        <p:nvSpPr>
          <p:cNvPr id="4" name="Content Placeholder 2"/>
          <p:cNvSpPr txBox="1">
            <a:spLocks/>
          </p:cNvSpPr>
          <p:nvPr/>
        </p:nvSpPr>
        <p:spPr>
          <a:xfrm>
            <a:off x="876350" y="3965063"/>
            <a:ext cx="8596668" cy="194470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b="1" dirty="0" smtClean="0"/>
              <a:t>Objectives</a:t>
            </a:r>
          </a:p>
          <a:p>
            <a:pPr lvl="1" defTabSz="914400">
              <a:lnSpc>
                <a:spcPct val="120000"/>
              </a:lnSpc>
              <a:spcBef>
                <a:spcPts val="500"/>
              </a:spcBef>
              <a:buClr>
                <a:schemeClr val="tx1"/>
              </a:buClr>
              <a:buFont typeface="Arial" panose="020B0604020202020204" pitchFamily="34" charset="0"/>
              <a:buChar char="•"/>
            </a:pPr>
            <a:r>
              <a:rPr lang="en-GB" sz="1800" dirty="0">
                <a:solidFill>
                  <a:schemeClr val="tx1"/>
                </a:solidFill>
              </a:rPr>
              <a:t>To </a:t>
            </a:r>
            <a:r>
              <a:rPr lang="en-GB" sz="1800" dirty="0" smtClean="0">
                <a:solidFill>
                  <a:schemeClr val="tx1"/>
                </a:solidFill>
              </a:rPr>
              <a:t>identify factors affecting share market</a:t>
            </a:r>
            <a:r>
              <a:rPr lang="en-GB" dirty="0" smtClean="0"/>
              <a:t>.</a:t>
            </a:r>
          </a:p>
          <a:p>
            <a:pPr lvl="1" defTabSz="914400">
              <a:lnSpc>
                <a:spcPct val="120000"/>
              </a:lnSpc>
              <a:spcBef>
                <a:spcPts val="500"/>
              </a:spcBef>
              <a:buClr>
                <a:schemeClr val="tx1"/>
              </a:buClr>
              <a:buFont typeface="Arial" panose="020B0604020202020204" pitchFamily="34" charset="0"/>
              <a:buChar char="•"/>
            </a:pPr>
            <a:r>
              <a:rPr lang="en-GB" sz="1800" dirty="0">
                <a:solidFill>
                  <a:schemeClr val="tx1"/>
                </a:solidFill>
              </a:rPr>
              <a:t>To generate a pattern from large dataset of stock market for predictions</a:t>
            </a:r>
            <a:r>
              <a:rPr lang="en-GB" dirty="0" smtClean="0"/>
              <a:t>.</a:t>
            </a:r>
          </a:p>
          <a:p>
            <a:pPr marL="457200" lvl="1" indent="0" defTabSz="914400">
              <a:lnSpc>
                <a:spcPct val="120000"/>
              </a:lnSpc>
              <a:spcBef>
                <a:spcPts val="500"/>
              </a:spcBef>
              <a:buClr>
                <a:schemeClr val="tx1"/>
              </a:buClr>
              <a:buNone/>
            </a:pPr>
            <a:endParaRPr lang="en-IN" dirty="0"/>
          </a:p>
          <a:p>
            <a:pPr lvl="1">
              <a:buFont typeface="Arial" panose="020B0604020202020204" pitchFamily="34" charset="0"/>
              <a:buChar char="•"/>
            </a:pPr>
            <a:endParaRPr lang="en-GB" b="1" dirty="0" smtClean="0"/>
          </a:p>
        </p:txBody>
      </p:sp>
    </p:spTree>
    <p:extLst>
      <p:ext uri="{BB962C8B-B14F-4D97-AF65-F5344CB8AC3E}">
        <p14:creationId xmlns:p14="http://schemas.microsoft.com/office/powerpoint/2010/main" val="2160564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60669" y="1554052"/>
            <a:ext cx="8596668" cy="1637763"/>
          </a:xfrm>
        </p:spPr>
        <p:txBody>
          <a:bodyPr>
            <a:noAutofit/>
          </a:bodyPr>
          <a:lstStyle/>
          <a:p>
            <a:pPr defTabSz="457200">
              <a:lnSpc>
                <a:spcPct val="100000"/>
              </a:lnSpc>
              <a:buClr>
                <a:schemeClr val="accent1"/>
              </a:buClr>
              <a:buSzPct val="80000"/>
              <a:buFont typeface="Wingdings 3" charset="2"/>
              <a:buChar char=""/>
            </a:pPr>
            <a:r>
              <a:rPr lang="en-GB" sz="1800" b="1" cap="none" dirty="0" smtClean="0">
                <a:solidFill>
                  <a:schemeClr val="tx1">
                    <a:lumMod val="75000"/>
                    <a:lumOff val="25000"/>
                  </a:schemeClr>
                </a:solidFill>
              </a:rPr>
              <a:t>Problem Statement</a:t>
            </a:r>
          </a:p>
          <a:p>
            <a:pPr marL="0" indent="0" defTabSz="457200">
              <a:lnSpc>
                <a:spcPct val="100000"/>
              </a:lnSpc>
              <a:buClr>
                <a:schemeClr val="accent1"/>
              </a:buClr>
              <a:buSzPct val="80000"/>
              <a:buNone/>
            </a:pPr>
            <a:r>
              <a:rPr lang="en-GB" sz="1800" b="1" cap="none" dirty="0">
                <a:solidFill>
                  <a:schemeClr val="tx1">
                    <a:lumMod val="75000"/>
                    <a:lumOff val="25000"/>
                  </a:schemeClr>
                </a:solidFill>
              </a:rPr>
              <a:t>	</a:t>
            </a:r>
            <a:r>
              <a:rPr lang="en-GB" sz="1800" cap="none" dirty="0" smtClean="0">
                <a:solidFill>
                  <a:schemeClr val="tx1">
                    <a:lumMod val="75000"/>
                    <a:lumOff val="25000"/>
                  </a:schemeClr>
                </a:solidFill>
              </a:rPr>
              <a:t>To implement a Stock trend Prediction System to help financial investors to </a:t>
            </a:r>
            <a:r>
              <a:rPr lang="en-GB" sz="1800" cap="none" dirty="0">
                <a:solidFill>
                  <a:schemeClr val="tx1">
                    <a:lumMod val="75000"/>
                    <a:lumOff val="25000"/>
                  </a:schemeClr>
                </a:solidFill>
              </a:rPr>
              <a:t>t</a:t>
            </a:r>
            <a:r>
              <a:rPr lang="en-GB" sz="1800" cap="none" dirty="0" smtClean="0">
                <a:solidFill>
                  <a:schemeClr val="tx1">
                    <a:lumMod val="75000"/>
                    <a:lumOff val="25000"/>
                  </a:schemeClr>
                </a:solidFill>
              </a:rPr>
              <a:t>ake right 	decisions while investing in Share Market.</a:t>
            </a:r>
          </a:p>
        </p:txBody>
      </p:sp>
      <p:sp>
        <p:nvSpPr>
          <p:cNvPr id="4" name="Content Placeholder 2"/>
          <p:cNvSpPr txBox="1">
            <a:spLocks/>
          </p:cNvSpPr>
          <p:nvPr/>
        </p:nvSpPr>
        <p:spPr>
          <a:xfrm>
            <a:off x="960669" y="3191815"/>
            <a:ext cx="8596668" cy="270670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sz="2000" b="1" dirty="0" smtClean="0"/>
              <a:t>Requirements</a:t>
            </a:r>
          </a:p>
          <a:p>
            <a:pPr lvl="1">
              <a:buFont typeface="Arial" panose="020B0604020202020204" pitchFamily="34" charset="0"/>
              <a:buChar char="•"/>
            </a:pPr>
            <a:r>
              <a:rPr lang="en-US" sz="1800" dirty="0" smtClean="0"/>
              <a:t>User Module to Enter Stock Ticker</a:t>
            </a:r>
          </a:p>
          <a:p>
            <a:pPr lvl="1">
              <a:buFont typeface="Arial" panose="020B0604020202020204" pitchFamily="34" charset="0"/>
              <a:buChar char="•"/>
            </a:pPr>
            <a:r>
              <a:rPr lang="en-US" sz="1800" dirty="0" smtClean="0"/>
              <a:t>Stock Dataset to analyze values and provide predictions</a:t>
            </a:r>
          </a:p>
          <a:p>
            <a:pPr lvl="1">
              <a:buFont typeface="Arial" panose="020B0604020202020204" pitchFamily="34" charset="0"/>
              <a:buChar char="•"/>
            </a:pPr>
            <a:r>
              <a:rPr lang="en-US" sz="1800" dirty="0" smtClean="0"/>
              <a:t>Integrated Development Environment(IDE)</a:t>
            </a:r>
          </a:p>
          <a:p>
            <a:pPr lvl="1">
              <a:buFont typeface="Arial" panose="020B0604020202020204" pitchFamily="34" charset="0"/>
              <a:buChar char="•"/>
            </a:pPr>
            <a:r>
              <a:rPr lang="en-US" sz="1800" dirty="0" err="1" smtClean="0"/>
              <a:t>Jupyter</a:t>
            </a:r>
            <a:r>
              <a:rPr lang="en-US" sz="1800" dirty="0" smtClean="0"/>
              <a:t> Notebook</a:t>
            </a:r>
          </a:p>
        </p:txBody>
      </p:sp>
    </p:spTree>
    <p:extLst>
      <p:ext uri="{BB962C8B-B14F-4D97-AF65-F5344CB8AC3E}">
        <p14:creationId xmlns:p14="http://schemas.microsoft.com/office/powerpoint/2010/main" val="393742385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283</TotalTime>
  <Words>672</Words>
  <Application>Microsoft Office PowerPoint</Application>
  <PresentationFormat>Widescreen</PresentationFormat>
  <Paragraphs>80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Tw Cen MT</vt:lpstr>
      <vt:lpstr>Wingdings 3</vt:lpstr>
      <vt:lpstr>Droplet</vt:lpstr>
      <vt:lpstr>Project Topics Presentation</vt:lpstr>
      <vt:lpstr>IoT Based Hydroponics System</vt:lpstr>
      <vt:lpstr>PowerPoint Presentation</vt:lpstr>
      <vt:lpstr>Work Model</vt:lpstr>
      <vt:lpstr>Health Assistance using CNN</vt:lpstr>
      <vt:lpstr>PowerPoint Presentation</vt:lpstr>
      <vt:lpstr>FlowCHART</vt:lpstr>
      <vt:lpstr>Stock Trend Prediction</vt:lpstr>
      <vt:lpstr>PowerPoint Presentation</vt:lpstr>
      <vt:lpstr>FlowCHART</vt:lpstr>
      <vt:lpstr>Handwritten Digit Classification</vt:lpstr>
      <vt:lpstr>PowerPoint Presentation</vt:lpstr>
      <vt:lpstr>FlowCHART</vt:lpstr>
      <vt:lpstr>Vision : AI Desktop voice assistant for Visually impaired</vt:lpstr>
      <vt:lpstr>PowerPoint Presentation</vt:lpstr>
      <vt:lpstr>Flowchart</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Topics Presentation</dc:title>
  <dc:creator>DHIRAJ</dc:creator>
  <cp:lastModifiedBy>DHIRAJ</cp:lastModifiedBy>
  <cp:revision>34</cp:revision>
  <dcterms:created xsi:type="dcterms:W3CDTF">2021-10-03T07:13:45Z</dcterms:created>
  <dcterms:modified xsi:type="dcterms:W3CDTF">2021-10-04T06:43:52Z</dcterms:modified>
</cp:coreProperties>
</file>