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BB8B-4CF7-47B3-ABC4-F7316376614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A895-587D-4B23-9B02-025EB1D9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8A0A73-77C0-4209-9F5B-D5C77876904C}"/>
              </a:ext>
            </a:extLst>
          </p:cNvPr>
          <p:cNvSpPr/>
          <p:nvPr userDrawn="1"/>
        </p:nvSpPr>
        <p:spPr>
          <a:xfrm>
            <a:off x="0" y="0"/>
            <a:ext cx="5956917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FBDA-C1FC-43B4-A1A2-6EBD4739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C6AA-44CB-43D8-9C01-484CD08D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018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8583-C605-4BE1-A80A-97556F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13300-94BE-4FDA-98D9-7A438D42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43847-8972-44E9-9905-D6B27E70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A746B-87ED-4602-B6E1-D1A5CC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913-C811-47FA-BEFF-11F34B2F1C57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C29F-7CE7-4825-A6B9-03B85D3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C835-E09D-49D3-A6F4-27D4E31C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BE1-2FE0-4043-8C45-976C8D68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40E5-1AAD-4996-82AD-0905F4A0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04DB-1568-45FD-92A7-30B8A97A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7DA2-6EAD-406D-8891-4094B8D733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D802-C030-4911-8B6A-CF7B2E08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FD8A-CFC4-44C8-BC22-16EF7F91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975EE-6C7C-4DCE-A6CA-349B311E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E563E-533E-4E44-B187-9046840E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F6EB-DB7A-4494-9431-D8D923E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4C2-C0FD-40CA-8007-EF3AEAD8CD9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057D-94B4-4D27-8E76-63C84079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FE82-0AC0-4045-9263-28E1CBF6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E1F-FA35-40B3-8703-23FC33BDF3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F318-7F84-4B36-8D7A-E3ADD3FB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FD25-7A74-40D7-B662-879DB65640A8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2AC3-97D8-4BD4-AC2D-89502AD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503B-656C-47F9-8019-AA3FF82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87FE8-2C76-4487-AC13-CF3D6C51BF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AD2E965-F81F-4D05-B8C0-09AA0220D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DB00DDB-686B-45E1-B2A8-D8D8551A3A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7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D8C80D9-076B-41AB-9D7B-F9432AEC5A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7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5F0E92-2D75-4771-A856-3BBA73086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7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F4BC858-FE95-415C-B9C2-6E64C84ED6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3834" y="1703372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E007AA-BAC5-424C-BF95-6B26ED2FD6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3833" y="2443493"/>
            <a:ext cx="4807999" cy="4349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A2E0333-AC7E-4183-BDA7-AC1F2E1636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3832" y="3224841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26C8315-57D1-43C8-88A6-E1BD06DFF9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43832" y="4141215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FAD5924-F77F-4BED-B4F1-1C7EA2284D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3832" y="5140043"/>
            <a:ext cx="4807999" cy="434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 1</a:t>
            </a:r>
          </a:p>
        </p:txBody>
      </p:sp>
    </p:spTree>
    <p:extLst>
      <p:ext uri="{BB962C8B-B14F-4D97-AF65-F5344CB8AC3E}">
        <p14:creationId xmlns:p14="http://schemas.microsoft.com/office/powerpoint/2010/main" val="201240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3B2-25B2-4319-97D7-14E5E55AC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B2C0D-94D4-431A-8D17-F34BDE6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6A3B-1B60-4836-A918-31DF1BC9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067D-2C8F-4087-B6DE-DFBB21A5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182F54-1CFE-4153-853A-77149615D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370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6E6AC1-6A36-4262-BFAF-BB8B8B93B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370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2FA8EBB-4262-4BE4-9ACC-49ABDF1455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7663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01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C25FAF1-46E3-4B18-8438-8F3F7611F8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59629" y="1865698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7835C85-8517-4657-B5CE-25AB65C93B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9629" y="1504603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1ADDD242-FB37-437A-9F65-E3C1A6189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7922" y="1504950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04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967D08D-3809-46E7-AF55-47B27C2D70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09370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B35D05E-9EB7-4CE3-B9E7-7D5D6A6BBE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09370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846B987-BD56-4CF3-8A92-75D0F4309B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7663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02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C8B167A-DF1E-47CF-8EFE-9CF0C734524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59629" y="3378635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FC3FFF7-5127-4C55-81E9-33141439FD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9629" y="3017540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540EA78E-2579-49CD-B17F-EC9A6C4A95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7922" y="3017887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05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8912266-3C4E-4F55-96C9-C1AAF801E4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9370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3902082-4FB3-44E7-8A8D-213897B428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709370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B07413CE-FA34-4781-AA3E-D67770D2F5F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7663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03</a:t>
            </a:r>
            <a:endParaRPr lang="en-US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239511E4-40BC-4A04-8BBD-AB7CEC0B9EE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59629" y="4891572"/>
            <a:ext cx="4208521" cy="703853"/>
          </a:xfrm>
        </p:spPr>
        <p:txBody>
          <a:bodyPr/>
          <a:lstStyle>
            <a:lvl1pPr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75E18C2-1EEA-4DC3-B424-57619A39AEF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59629" y="4530477"/>
            <a:ext cx="4208521" cy="361095"/>
          </a:xfrm>
        </p:spPr>
        <p:txBody>
          <a:bodyPr/>
          <a:lstStyle>
            <a:lvl1pPr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055C897-7E92-435D-86B2-0975D63DA1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97922" y="4530824"/>
            <a:ext cx="1054100" cy="1065213"/>
          </a:xfrm>
        </p:spPr>
        <p:txBody>
          <a:bodyPr anchor="b"/>
          <a:lstStyle>
            <a:lvl1pPr>
              <a:buNone/>
              <a:defRPr sz="6000"/>
            </a:lvl1pPr>
          </a:lstStyle>
          <a:p>
            <a:r>
              <a:rPr lang="en-US" sz="6000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ECAA-A810-4307-B2C4-9FAD645A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83" y="2691074"/>
            <a:ext cx="5988728" cy="966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FB3D2-0305-4BE8-BCD0-1766A60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3CA-2DA8-4850-8D28-6CA976B0D232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C3E3-21FD-4229-8831-5A387F3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DEEF-DE83-43B7-AEE8-20BB56FC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7B46E7-2624-4851-8564-7E3A507E6F39}"/>
              </a:ext>
            </a:extLst>
          </p:cNvPr>
          <p:cNvCxnSpPr/>
          <p:nvPr userDrawn="1"/>
        </p:nvCxnSpPr>
        <p:spPr>
          <a:xfrm>
            <a:off x="1029809" y="2437489"/>
            <a:ext cx="0" cy="14736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7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;p3">
            <a:extLst>
              <a:ext uri="{FF2B5EF4-FFF2-40B4-BE49-F238E27FC236}">
                <a16:creationId xmlns:a16="http://schemas.microsoft.com/office/drawing/2014/main" id="{8CF28A23-B607-40AF-B820-123CE9E10625}"/>
              </a:ext>
            </a:extLst>
          </p:cNvPr>
          <p:cNvSpPr/>
          <p:nvPr userDrawn="1"/>
        </p:nvSpPr>
        <p:spPr>
          <a:xfrm>
            <a:off x="6719440" y="0"/>
            <a:ext cx="54725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636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6CB3-8228-425D-B08C-6898F21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F8A72-54E7-4A9D-989F-2BE9E917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4164-AB67-4320-A7A8-E9A8699A6780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2F06-D2E1-4A3B-9BB6-48C9AB5C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E6B8F-7522-4B3A-BAEC-63F9A844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0FA-103A-48EA-9B89-846DE8F2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120C-9518-42F3-AD45-3DAAADCA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4AA-5D20-4F47-9705-DECDDCD3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6359-222E-4BC0-9F9C-DE8ECC193B39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892F-E96C-4AF1-92CE-9C49F11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2712-7CCF-4543-B00F-4B754290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F3C-7885-4E67-9E45-96DBC408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A048-6F34-4123-8AF5-AE247E3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F269-9F5F-4FA3-BF8E-D625552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5C2E-0B11-4C8E-ABC7-4EE777B8D8AC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EFEE-1E99-4623-81B9-A9BA123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38D4-45B8-46EC-BB65-B509C24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7CF-82FE-43E6-975E-D14FF6F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579A-0A8B-4E2E-B3FB-730450CD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C8E5B-CA12-46AF-BEC4-6207FE6E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048E-4C2B-4992-9FE6-EACF2DE3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DB80-68FC-439D-A75C-9C509CFC189A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834-5A75-4781-9E3A-6FAEF6CD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7A22-92F7-444D-9C15-B766E06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A01-4E72-4FFC-8202-7C5D844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26E8-EE73-4AA7-AE2B-962F5024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F768-C84A-45F3-B655-2E4BBB9E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EF53-8083-4221-AE0E-81C4A44C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E5B20-0E4C-44AB-9993-24ED9FF1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F60CB-2E8F-4C2C-812F-16B2590A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6AB-9673-4623-8635-5BAB6A96403F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94A1-9DCB-438D-9306-D8BF196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5AA86-D333-4DA6-ADC9-8A36F539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8939-18A9-465A-AADC-39009B40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15D0-E47A-42CD-860D-D3AF604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5C20-A15B-4C0B-9165-1305BC719ACA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8ED-B228-4319-A23B-04322BA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CF77-FCA1-47C1-AE00-078F0B0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95EA2-7EB7-4C15-AC2B-9202AEE5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B72-B75F-48F5-8848-2BF42FE245DF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3FC3-8C0B-4689-88D6-4614AC5C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7C5F-8FD1-47A7-A0DA-A35F62A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03F-7F6B-484C-B02A-A684079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E92-F0B5-41CC-B284-4119B3AC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3514-1347-4771-B43D-DBAC21DA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23A4-6A7C-42D8-8755-B001F9AD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82C2-B08F-4272-A862-D8CFC9B08154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6EFB-4317-4F49-877D-A5185BD2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D8F5-E4AF-4E72-A5C3-52B124B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F3FB3-DC17-4409-A6AC-54AA63B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214205"/>
            <a:ext cx="10515600" cy="96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B709-9FE7-402A-9BD0-5F6349D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74" y="1438193"/>
            <a:ext cx="11101526" cy="47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67C4-DCA7-4B46-A7C5-5A5C38D3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4164-AB67-4320-A7A8-E9A8699A6780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7160-7398-4448-9AAD-A36C8A93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8533-ACC2-449B-A52D-601387EB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0C74-BC35-47DB-AD68-B22F1CFC0F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49593-2CE9-4270-9CB6-E80D2ACAD539}"/>
              </a:ext>
            </a:extLst>
          </p:cNvPr>
          <p:cNvCxnSpPr/>
          <p:nvPr userDrawn="1"/>
        </p:nvCxnSpPr>
        <p:spPr>
          <a:xfrm>
            <a:off x="0" y="1198485"/>
            <a:ext cx="70222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1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turierc/tutorials/blob/master/recommender_system/Movie_recommender_system_CF_v2_TOFILL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revenue.com/en-blog/building-a-production-ready-recommendation-system" TargetMode="External"/><Relationship Id="rId2" Type="http://schemas.openxmlformats.org/officeDocument/2006/relationships/hyperlink" Target="https://towardsdatascience.com/how-to-create-a-production-ready-recommender-system-3c932752f8ea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1JRrCEgiyHM&amp;list=PLmEKlZ1ddwcgYB9cSu_XHCC6ZgguToKus&amp;index=1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recommender-systems-6c66cf15ad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s.google.com/machine-learning/recommenda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recommendation-engine-collaborative-filterin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hyperlink" Target="https://github.com/caserec/Datasets-for-Recommender-System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ACsfAlPic" TargetMode="External"/><Relationship Id="rId2" Type="http://schemas.openxmlformats.org/officeDocument/2006/relationships/hyperlink" Target="https://towardsdatascience.com/various-implementations-of-collaborative-filtering-100385c6dfe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VB1cbe923A" TargetMode="External"/><Relationship Id="rId4" Type="http://schemas.openxmlformats.org/officeDocument/2006/relationships/hyperlink" Target="https://www.youtube.com/playlist?list=PLTgRMOcmRb3Piiy7x5mzUjdPlc83SCF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6510-F509-46D1-BE01-EFDE1A952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4E1F-FEE3-4079-9C6A-C4701E7BA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A774-4B2A-4153-9AB6-34F51C5E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0D1FE-97C7-46A5-8034-379CDC01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278" y="3220973"/>
            <a:ext cx="6238875" cy="2876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73015-5B89-4D0B-B720-FF557CC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9DB24-2F56-4182-A324-14C460CEB4F2}"/>
              </a:ext>
            </a:extLst>
          </p:cNvPr>
          <p:cNvSpPr txBox="1"/>
          <p:nvPr/>
        </p:nvSpPr>
        <p:spPr>
          <a:xfrm>
            <a:off x="443060" y="1517715"/>
            <a:ext cx="10680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https://github.com/couturierc/tutorials/blob/master/recommender_system/Movie_recommender_system_CF_v2_TOFILL.ipynb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5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F28A-EDDD-4D26-AD3E-9E1ABFC7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ready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114C-D51E-489D-8AC3-A648B7B1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https://towardsdatascience.com/how-to-create-a-production-ready-recommender-system-3c932752f8ea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https://www.datarevenue.com/en-blog/building-a-production-ready-recommendation-system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C8E4-0494-4701-8FCA-11B1C3CC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975AD3-56F9-468D-973E-67D588D9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22C79-F4E5-41B5-A7FB-B3215099D52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61DA4-1906-4993-A22A-1DC4049C2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224-90A2-4049-B693-221DD0B5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Recommender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B023-247A-40A8-B1CE-07C6568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C42AA-F947-4F3E-BDB5-E827D62D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109" y="434881"/>
            <a:ext cx="4085375" cy="307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53084-EEB2-4F23-A2EB-6C6790C7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56" y="3751236"/>
            <a:ext cx="4058528" cy="2787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50AA4-25CE-4148-90D7-2E1FBFDA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44" y="1961967"/>
            <a:ext cx="5132658" cy="3104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EACC2-6A6D-4946-9C45-2851DA9158AA}"/>
              </a:ext>
            </a:extLst>
          </p:cNvPr>
          <p:cNvSpPr txBox="1"/>
          <p:nvPr/>
        </p:nvSpPr>
        <p:spPr>
          <a:xfrm>
            <a:off x="486383" y="5875506"/>
            <a:ext cx="61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https://www.youtube.com/watch?v=1JRrCEgiyHM&amp;list=PLmEKlZ1ddwcgYB9cSu_XHCC6ZgguToKus&amp;index=1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95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BEC1-6983-4F9A-A071-5C15CAB8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7C36-6611-4E9C-A0B2-734F1CA7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81137-22AA-4725-9CE5-A4170AB8C0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617924"/>
            <a:ext cx="11101387" cy="4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6F239-F127-494A-B42C-45880374F5F7}"/>
              </a:ext>
            </a:extLst>
          </p:cNvPr>
          <p:cNvSpPr txBox="1"/>
          <p:nvPr/>
        </p:nvSpPr>
        <p:spPr>
          <a:xfrm>
            <a:off x="567447" y="6169580"/>
            <a:ext cx="110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Introduction to recommender systems | by Baptiste Rocca | Towards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F534-FB15-4213-9517-C6086333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Recommender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B614-791C-4FEE-9764-3C7E202B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8344C-AF6C-42C6-AEEA-EB991AEC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45" y="2022488"/>
            <a:ext cx="8395488" cy="4376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D9C0B-40B2-470C-8765-298ADC66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" y="2141516"/>
            <a:ext cx="2305050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ED0CF-7D20-4B7D-85AC-588C1416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2" y="3573484"/>
            <a:ext cx="3152407" cy="140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29ED5C-307F-401F-A125-039ABE478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3" y="1474562"/>
            <a:ext cx="8172450" cy="390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1E259-59FB-48CE-9C2F-9555AF80A781}"/>
              </a:ext>
            </a:extLst>
          </p:cNvPr>
          <p:cNvSpPr txBox="1"/>
          <p:nvPr/>
        </p:nvSpPr>
        <p:spPr>
          <a:xfrm>
            <a:off x="252273" y="6356350"/>
            <a:ext cx="69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https://developers.google.com/machine-learning/recommendation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11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2D8-98E7-4417-BA6A-0CFD89D1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92BA-B8D1-40CE-8764-6D7FE2D4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https://realpython.com/build-recommendation-engine-collaborative-filtering/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B8D8-5B4C-4D21-BECE-2430829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A45-0B85-4552-89F5-DBB48FB8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FF43-7CCF-4D0E-A7D7-70A12023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https://github.com/caserec/Datasets-for-Recommender-Systems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https://grouplens.org/datasets/movielens/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9D9F-FD98-402B-8F6E-59B29A78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EEF-62E6-48F4-B0E7-3A4DF24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48B-1EDF-406E-BE8D-CE938CD0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E76E3-3CAF-424C-8267-B9D8A741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2450-1B4F-4FB8-B477-FF677FCE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A15A-336E-436B-A97C-C6C083FF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18BB-3ECF-4B82-83DB-9344F3F4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0416-98C0-48A0-8468-D2ED69E2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08C-12B2-4804-8673-2E9ABD77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https://towardsdatascience.com/various-implementations-of-collaborative-filtering-100385c6dfe0</a:t>
            </a:r>
            <a:r>
              <a:rPr lang="en-US" sz="1800" dirty="0"/>
              <a:t> - awesome blog about types collaborative filtering and techniques used to implement it along with links to notebooks of implementation.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https://www.youtube.com/watch?v=juU7m9rOAqo - </a:t>
            </a:r>
            <a:r>
              <a:rPr lang="en-US" sz="1800" b="0" i="0" dirty="0">
                <a:effectLst/>
              </a:rPr>
              <a:t>Hands on - Build a Recommender system: Camille Couturier | </a:t>
            </a:r>
            <a:r>
              <a:rPr lang="en-US" sz="1800" b="0" i="0" dirty="0" err="1">
                <a:effectLst/>
              </a:rPr>
              <a:t>PyData</a:t>
            </a:r>
            <a:r>
              <a:rPr lang="en-US" sz="1800" b="0" i="0" dirty="0">
                <a:effectLst/>
              </a:rPr>
              <a:t> Amsterdam 2019</a:t>
            </a:r>
          </a:p>
          <a:p>
            <a:pPr marL="0" indent="0">
              <a:buNone/>
            </a:pPr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https://www.youtube.com/watch?v=eRACsfAlPic</a:t>
            </a:r>
            <a:r>
              <a:rPr lang="en-US" sz="1800" dirty="0"/>
              <a:t>  - </a:t>
            </a:r>
            <a:r>
              <a:rPr lang="en-US" sz="1800" b="0" i="0" dirty="0">
                <a:effectLst/>
              </a:rPr>
              <a:t>KDD 2020: Hands-on Tutorials: Building Recommender Systems with </a:t>
            </a:r>
            <a:r>
              <a:rPr lang="en-US" sz="1800" b="0" i="0" dirty="0" err="1">
                <a:effectLst/>
              </a:rPr>
              <a:t>PyTorch</a:t>
            </a:r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hlinkClick r:id="rId4"/>
              </a:rPr>
              <a:t>https://www.youtube.com/playlist?list=PLTgRMOcmRb3Piiy7x5mzUjdPlc83SCFJO</a:t>
            </a:r>
            <a:r>
              <a:rPr lang="en-US" sz="1800" dirty="0"/>
              <a:t> - </a:t>
            </a:r>
            <a:r>
              <a:rPr lang="en-US" sz="1800" b="0" i="0" dirty="0">
                <a:effectLst/>
              </a:rPr>
              <a:t>Hands-on Recommendation Systems with Python</a:t>
            </a:r>
          </a:p>
          <a:p>
            <a:endParaRPr lang="en-US" sz="1800" dirty="0"/>
          </a:p>
          <a:p>
            <a:r>
              <a:rPr lang="en-US" sz="1800" dirty="0">
                <a:hlinkClick r:id="rId5"/>
              </a:rPr>
              <a:t>https://www.youtube.com/watch?v=MVB1cbe923A</a:t>
            </a:r>
            <a:r>
              <a:rPr lang="en-US" sz="1800" dirty="0"/>
              <a:t> - </a:t>
            </a:r>
            <a:r>
              <a:rPr lang="en-US" sz="1800" b="0" i="0" dirty="0">
                <a:effectLst/>
              </a:rPr>
              <a:t>Building a recommendation system using deep learning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0219-4F61-471C-911B-6EAF1EA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0C74-BC35-47DB-AD68-B22F1CFC0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16599</TotalTime>
  <Words>283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Recommender Systems</vt:lpstr>
      <vt:lpstr>Need for Recommender Systems</vt:lpstr>
      <vt:lpstr>Types of Recommender Systems</vt:lpstr>
      <vt:lpstr>Large Recommender Systems</vt:lpstr>
      <vt:lpstr>Build Recommender Systems</vt:lpstr>
      <vt:lpstr>Datasets </vt:lpstr>
      <vt:lpstr>Content Based Method </vt:lpstr>
      <vt:lpstr>Collaborative Filtering Methods </vt:lpstr>
      <vt:lpstr>Hands-on Recommender Systems</vt:lpstr>
      <vt:lpstr>PowerPoint Presentation</vt:lpstr>
      <vt:lpstr>Production ready Recommender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Dhiraj Suvarna</cp:lastModifiedBy>
  <cp:revision>126</cp:revision>
  <dcterms:created xsi:type="dcterms:W3CDTF">2021-04-09T06:27:56Z</dcterms:created>
  <dcterms:modified xsi:type="dcterms:W3CDTF">2021-08-09T12:09:18Z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7e056feb-ae12-48b0-ba33-34e9a1578834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