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4" r:id="rId6"/>
    <p:sldId id="272" r:id="rId7"/>
    <p:sldId id="262" r:id="rId8"/>
    <p:sldId id="264" r:id="rId9"/>
    <p:sldId id="273" r:id="rId10"/>
    <p:sldId id="267" r:id="rId11"/>
    <p:sldId id="286" r:id="rId12"/>
    <p:sldId id="279" r:id="rId13"/>
    <p:sldId id="268" r:id="rId14"/>
    <p:sldId id="265" r:id="rId15"/>
    <p:sldId id="275" r:id="rId16"/>
    <p:sldId id="287" r:id="rId17"/>
    <p:sldId id="270" r:id="rId18"/>
    <p:sldId id="277" r:id="rId19"/>
    <p:sldId id="285" r:id="rId20"/>
    <p:sldId id="278" r:id="rId21"/>
    <p:sldId id="284" r:id="rId22"/>
    <p:sldId id="282" r:id="rId23"/>
    <p:sldId id="283" r:id="rId24"/>
    <p:sldId id="280" r:id="rId25"/>
    <p:sldId id="269" r:id="rId26"/>
    <p:sldId id="281" r:id="rId27"/>
    <p:sldId id="288" r:id="rId28"/>
    <p:sldId id="28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5EE47-206D-42DE-9E3D-C189C60C6799}" v="3615" dt="2020-02-16T13:20:2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58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3A2C3-6F4A-4580-8504-96AB667D1D4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AE13523-7F6E-4C31-B991-514A5D7B5462}">
      <dgm:prSet/>
      <dgm:spPr/>
      <dgm:t>
        <a:bodyPr/>
        <a:lstStyle/>
        <a:p>
          <a:pPr rtl="0"/>
          <a:r>
            <a:rPr lang="en-US"/>
            <a:t>Based on the trends and customer preferences noted earlier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Gill Sans MT"/>
            </a:rPr>
            <a:t>,</a:t>
          </a:r>
          <a:r>
            <a:rPr lang="en-US" b="0" i="0" u="none" strike="noStrike" cap="none" baseline="0" noProof="0">
              <a:latin typeface="Gill Sans MT"/>
            </a:rPr>
            <a:t> business will do well to design future car models or sell cars based on below findings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Gill Sans MT"/>
            </a:rPr>
            <a:t>:</a:t>
          </a:r>
          <a:endParaRPr lang="en-US"/>
        </a:p>
      </dgm:t>
    </dgm:pt>
    <dgm:pt modelId="{F2C0EF6C-EC2D-4899-BC04-3B82ABFA179D}" type="parTrans" cxnId="{7C05E5B3-1E77-4C6C-81B1-A87E24A29747}">
      <dgm:prSet/>
      <dgm:spPr/>
      <dgm:t>
        <a:bodyPr/>
        <a:lstStyle/>
        <a:p>
          <a:endParaRPr lang="en-US"/>
        </a:p>
      </dgm:t>
    </dgm:pt>
    <dgm:pt modelId="{6CBD9E10-D404-4E89-A6DA-9A303488DF2D}" type="sibTrans" cxnId="{7C05E5B3-1E77-4C6C-81B1-A87E24A29747}">
      <dgm:prSet/>
      <dgm:spPr/>
      <dgm:t>
        <a:bodyPr/>
        <a:lstStyle/>
        <a:p>
          <a:endParaRPr lang="en-US"/>
        </a:p>
      </dgm:t>
    </dgm:pt>
    <dgm:pt modelId="{8E02E680-9800-43CD-A194-6C3C5B268C1B}">
      <dgm:prSet/>
      <dgm:spPr/>
      <dgm:t>
        <a:bodyPr/>
        <a:lstStyle/>
        <a:p>
          <a:r>
            <a:rPr lang="en-US"/>
            <a:t>Full wheel drive cars hold the future along with Front wheel drive</a:t>
          </a:r>
        </a:p>
      </dgm:t>
    </dgm:pt>
    <dgm:pt modelId="{3734280E-F0EE-4CB0-8E28-EE51A49A23C9}" type="parTrans" cxnId="{F666974D-5DC1-45DA-96F2-F8C728EB3C0E}">
      <dgm:prSet/>
      <dgm:spPr/>
      <dgm:t>
        <a:bodyPr/>
        <a:lstStyle/>
        <a:p>
          <a:endParaRPr lang="en-US"/>
        </a:p>
      </dgm:t>
    </dgm:pt>
    <dgm:pt modelId="{608C81A0-31A2-42F6-9F12-89F8CF0E3885}" type="sibTrans" cxnId="{F666974D-5DC1-45DA-96F2-F8C728EB3C0E}">
      <dgm:prSet/>
      <dgm:spPr/>
      <dgm:t>
        <a:bodyPr/>
        <a:lstStyle/>
        <a:p>
          <a:endParaRPr lang="en-US"/>
        </a:p>
      </dgm:t>
    </dgm:pt>
    <dgm:pt modelId="{C241C206-EC16-4A77-AD9B-BF22E71EC726}">
      <dgm:prSet/>
      <dgm:spPr/>
      <dgm:t>
        <a:bodyPr/>
        <a:lstStyle/>
        <a:p>
          <a:r>
            <a:rPr lang="en-US"/>
            <a:t>Petrol &amp; Diesel Engine Type are likely to continue to dominate</a:t>
          </a:r>
        </a:p>
      </dgm:t>
    </dgm:pt>
    <dgm:pt modelId="{CACDAAF5-3BD1-42E5-9990-FA58F237CFF3}" type="parTrans" cxnId="{A2CD3D01-7A3C-4FC8-B99A-18033E760FB2}">
      <dgm:prSet/>
      <dgm:spPr/>
      <dgm:t>
        <a:bodyPr/>
        <a:lstStyle/>
        <a:p>
          <a:endParaRPr lang="en-US"/>
        </a:p>
      </dgm:t>
    </dgm:pt>
    <dgm:pt modelId="{2EEB8635-C2B3-424D-86D7-A24AF5B4F0CB}" type="sibTrans" cxnId="{A2CD3D01-7A3C-4FC8-B99A-18033E760FB2}">
      <dgm:prSet/>
      <dgm:spPr/>
      <dgm:t>
        <a:bodyPr/>
        <a:lstStyle/>
        <a:p>
          <a:endParaRPr lang="en-US"/>
        </a:p>
      </dgm:t>
    </dgm:pt>
    <dgm:pt modelId="{0D7DE299-2777-498C-B444-A8B1E02E2239}">
      <dgm:prSet/>
      <dgm:spPr/>
      <dgm:t>
        <a:bodyPr/>
        <a:lstStyle/>
        <a:p>
          <a:r>
            <a:rPr lang="en-US"/>
            <a:t>Sedans are most preferred by customers over the last few decades and likely to continue the leader position closely followed by Crossovers</a:t>
          </a:r>
        </a:p>
      </dgm:t>
    </dgm:pt>
    <dgm:pt modelId="{B4E72C9D-04BA-46E3-B0EF-C782576A4CD6}" type="parTrans" cxnId="{574A2458-CEE3-4F80-9AD2-DD59770D2994}">
      <dgm:prSet/>
      <dgm:spPr/>
      <dgm:t>
        <a:bodyPr/>
        <a:lstStyle/>
        <a:p>
          <a:endParaRPr lang="en-US"/>
        </a:p>
      </dgm:t>
    </dgm:pt>
    <dgm:pt modelId="{9280CC9B-1B75-499A-A1C7-8EE3D507E529}" type="sibTrans" cxnId="{574A2458-CEE3-4F80-9AD2-DD59770D2994}">
      <dgm:prSet/>
      <dgm:spPr/>
      <dgm:t>
        <a:bodyPr/>
        <a:lstStyle/>
        <a:p>
          <a:endParaRPr lang="en-US"/>
        </a:p>
      </dgm:t>
    </dgm:pt>
    <dgm:pt modelId="{1F8B5BE5-2ED2-4F20-B87B-46A9572D84A5}">
      <dgm:prSet/>
      <dgm:spPr/>
      <dgm:t>
        <a:bodyPr/>
        <a:lstStyle/>
        <a:p>
          <a:r>
            <a:rPr lang="en-US"/>
            <a:t>Luxury cars are likely to become more &amp; more expensive going forward, Economical cars will also bbecome expesive but at much slower rate</a:t>
          </a:r>
        </a:p>
      </dgm:t>
    </dgm:pt>
    <dgm:pt modelId="{1A5C582C-3A00-40A4-9BF6-C0DA14489419}" type="parTrans" cxnId="{A5458655-95DE-416E-B93C-26AA7E4D2957}">
      <dgm:prSet/>
      <dgm:spPr/>
      <dgm:t>
        <a:bodyPr/>
        <a:lstStyle/>
        <a:p>
          <a:endParaRPr lang="en-US"/>
        </a:p>
      </dgm:t>
    </dgm:pt>
    <dgm:pt modelId="{44D7AFFC-A059-45FA-A2A0-7DED5532370B}" type="sibTrans" cxnId="{A5458655-95DE-416E-B93C-26AA7E4D2957}">
      <dgm:prSet/>
      <dgm:spPr/>
      <dgm:t>
        <a:bodyPr/>
        <a:lstStyle/>
        <a:p>
          <a:endParaRPr lang="en-US"/>
        </a:p>
      </dgm:t>
    </dgm:pt>
    <dgm:pt modelId="{F601808A-7AAA-41B1-B18D-BC10DE6C41B2}" type="pres">
      <dgm:prSet presAssocID="{FF83A2C3-6F4A-4580-8504-96AB667D1D4C}" presName="linear" presStyleCnt="0">
        <dgm:presLayoutVars>
          <dgm:animLvl val="lvl"/>
          <dgm:resizeHandles val="exact"/>
        </dgm:presLayoutVars>
      </dgm:prSet>
      <dgm:spPr/>
    </dgm:pt>
    <dgm:pt modelId="{AA6A9B6F-E40C-4273-AB0D-AB491B82ED89}" type="pres">
      <dgm:prSet presAssocID="{7AE13523-7F6E-4C31-B991-514A5D7B54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0775739-FD99-4BC7-AEB2-B82BC41A749F}" type="pres">
      <dgm:prSet presAssocID="{6CBD9E10-D404-4E89-A6DA-9A303488DF2D}" presName="spacer" presStyleCnt="0"/>
      <dgm:spPr/>
    </dgm:pt>
    <dgm:pt modelId="{7382AE62-5420-4BCA-8343-EC2C9F643589}" type="pres">
      <dgm:prSet presAssocID="{8E02E680-9800-43CD-A194-6C3C5B268C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6F5CA5-613B-436A-858D-EDED9C898DCA}" type="pres">
      <dgm:prSet presAssocID="{608C81A0-31A2-42F6-9F12-89F8CF0E3885}" presName="spacer" presStyleCnt="0"/>
      <dgm:spPr/>
    </dgm:pt>
    <dgm:pt modelId="{4C91A899-37CA-48D3-B941-E53F99FB2572}" type="pres">
      <dgm:prSet presAssocID="{C241C206-EC16-4A77-AD9B-BF22E71EC7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8C98D9-67EC-484B-AA1C-450D490E4058}" type="pres">
      <dgm:prSet presAssocID="{2EEB8635-C2B3-424D-86D7-A24AF5B4F0CB}" presName="spacer" presStyleCnt="0"/>
      <dgm:spPr/>
    </dgm:pt>
    <dgm:pt modelId="{30FDDF7A-BEBA-49D0-85CD-745E65FCC7A6}" type="pres">
      <dgm:prSet presAssocID="{0D7DE299-2777-498C-B444-A8B1E02E223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C76BDC-75F9-4FE8-9F0C-B93B49C47696}" type="pres">
      <dgm:prSet presAssocID="{9280CC9B-1B75-499A-A1C7-8EE3D507E529}" presName="spacer" presStyleCnt="0"/>
      <dgm:spPr/>
    </dgm:pt>
    <dgm:pt modelId="{F4B64C7A-A9A5-429B-81C9-0FF46CF96653}" type="pres">
      <dgm:prSet presAssocID="{1F8B5BE5-2ED2-4F20-B87B-46A9572D84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CD3D01-7A3C-4FC8-B99A-18033E760FB2}" srcId="{FF83A2C3-6F4A-4580-8504-96AB667D1D4C}" destId="{C241C206-EC16-4A77-AD9B-BF22E71EC726}" srcOrd="2" destOrd="0" parTransId="{CACDAAF5-3BD1-42E5-9990-FA58F237CFF3}" sibTransId="{2EEB8635-C2B3-424D-86D7-A24AF5B4F0CB}"/>
    <dgm:cxn modelId="{99DCC824-CEB0-48BA-8076-64489519247E}" type="presOf" srcId="{0D7DE299-2777-498C-B444-A8B1E02E2239}" destId="{30FDDF7A-BEBA-49D0-85CD-745E65FCC7A6}" srcOrd="0" destOrd="0" presId="urn:microsoft.com/office/officeart/2005/8/layout/vList2"/>
    <dgm:cxn modelId="{ABAA555C-7AD0-40F3-BB07-96BDB35D16A6}" type="presOf" srcId="{C241C206-EC16-4A77-AD9B-BF22E71EC726}" destId="{4C91A899-37CA-48D3-B941-E53F99FB2572}" srcOrd="0" destOrd="0" presId="urn:microsoft.com/office/officeart/2005/8/layout/vList2"/>
    <dgm:cxn modelId="{F666974D-5DC1-45DA-96F2-F8C728EB3C0E}" srcId="{FF83A2C3-6F4A-4580-8504-96AB667D1D4C}" destId="{8E02E680-9800-43CD-A194-6C3C5B268C1B}" srcOrd="1" destOrd="0" parTransId="{3734280E-F0EE-4CB0-8E28-EE51A49A23C9}" sibTransId="{608C81A0-31A2-42F6-9F12-89F8CF0E3885}"/>
    <dgm:cxn modelId="{A5458655-95DE-416E-B93C-26AA7E4D2957}" srcId="{FF83A2C3-6F4A-4580-8504-96AB667D1D4C}" destId="{1F8B5BE5-2ED2-4F20-B87B-46A9572D84A5}" srcOrd="4" destOrd="0" parTransId="{1A5C582C-3A00-40A4-9BF6-C0DA14489419}" sibTransId="{44D7AFFC-A059-45FA-A2A0-7DED5532370B}"/>
    <dgm:cxn modelId="{574A2458-CEE3-4F80-9AD2-DD59770D2994}" srcId="{FF83A2C3-6F4A-4580-8504-96AB667D1D4C}" destId="{0D7DE299-2777-498C-B444-A8B1E02E2239}" srcOrd="3" destOrd="0" parTransId="{B4E72C9D-04BA-46E3-B0EF-C782576A4CD6}" sibTransId="{9280CC9B-1B75-499A-A1C7-8EE3D507E529}"/>
    <dgm:cxn modelId="{9BA5BD7E-8947-4C23-90F8-847087F8E42C}" type="presOf" srcId="{7AE13523-7F6E-4C31-B991-514A5D7B5462}" destId="{AA6A9B6F-E40C-4273-AB0D-AB491B82ED89}" srcOrd="0" destOrd="0" presId="urn:microsoft.com/office/officeart/2005/8/layout/vList2"/>
    <dgm:cxn modelId="{32A4A083-0B57-4F50-B6A6-F95AFFC9FA3F}" type="presOf" srcId="{1F8B5BE5-2ED2-4F20-B87B-46A9572D84A5}" destId="{F4B64C7A-A9A5-429B-81C9-0FF46CF96653}" srcOrd="0" destOrd="0" presId="urn:microsoft.com/office/officeart/2005/8/layout/vList2"/>
    <dgm:cxn modelId="{7C05E5B3-1E77-4C6C-81B1-A87E24A29747}" srcId="{FF83A2C3-6F4A-4580-8504-96AB667D1D4C}" destId="{7AE13523-7F6E-4C31-B991-514A5D7B5462}" srcOrd="0" destOrd="0" parTransId="{F2C0EF6C-EC2D-4899-BC04-3B82ABFA179D}" sibTransId="{6CBD9E10-D404-4E89-A6DA-9A303488DF2D}"/>
    <dgm:cxn modelId="{252D13F6-0C81-4543-A816-9546DF9034B9}" type="presOf" srcId="{8E02E680-9800-43CD-A194-6C3C5B268C1B}" destId="{7382AE62-5420-4BCA-8343-EC2C9F643589}" srcOrd="0" destOrd="0" presId="urn:microsoft.com/office/officeart/2005/8/layout/vList2"/>
    <dgm:cxn modelId="{A59DEEFA-FB0B-4F78-8BDE-268F2BD73FF4}" type="presOf" srcId="{FF83A2C3-6F4A-4580-8504-96AB667D1D4C}" destId="{F601808A-7AAA-41B1-B18D-BC10DE6C41B2}" srcOrd="0" destOrd="0" presId="urn:microsoft.com/office/officeart/2005/8/layout/vList2"/>
    <dgm:cxn modelId="{EB76B195-5C7B-47D2-9A0E-F5E1F5FB089E}" type="presParOf" srcId="{F601808A-7AAA-41B1-B18D-BC10DE6C41B2}" destId="{AA6A9B6F-E40C-4273-AB0D-AB491B82ED89}" srcOrd="0" destOrd="0" presId="urn:microsoft.com/office/officeart/2005/8/layout/vList2"/>
    <dgm:cxn modelId="{23135DFA-0CC2-4446-9DB0-D2C390F9A0AA}" type="presParOf" srcId="{F601808A-7AAA-41B1-B18D-BC10DE6C41B2}" destId="{A0775739-FD99-4BC7-AEB2-B82BC41A749F}" srcOrd="1" destOrd="0" presId="urn:microsoft.com/office/officeart/2005/8/layout/vList2"/>
    <dgm:cxn modelId="{5C67CD03-9DAB-46EB-BDA4-6DBB933BB5CC}" type="presParOf" srcId="{F601808A-7AAA-41B1-B18D-BC10DE6C41B2}" destId="{7382AE62-5420-4BCA-8343-EC2C9F643589}" srcOrd="2" destOrd="0" presId="urn:microsoft.com/office/officeart/2005/8/layout/vList2"/>
    <dgm:cxn modelId="{8F14780D-7694-4EA5-97D8-702B0E426CB9}" type="presParOf" srcId="{F601808A-7AAA-41B1-B18D-BC10DE6C41B2}" destId="{FB6F5CA5-613B-436A-858D-EDED9C898DCA}" srcOrd="3" destOrd="0" presId="urn:microsoft.com/office/officeart/2005/8/layout/vList2"/>
    <dgm:cxn modelId="{70665168-13A0-43B8-A192-AC257679EA5E}" type="presParOf" srcId="{F601808A-7AAA-41B1-B18D-BC10DE6C41B2}" destId="{4C91A899-37CA-48D3-B941-E53F99FB2572}" srcOrd="4" destOrd="0" presId="urn:microsoft.com/office/officeart/2005/8/layout/vList2"/>
    <dgm:cxn modelId="{893E21AF-E7D3-4E10-832E-1D3989D928D0}" type="presParOf" srcId="{F601808A-7AAA-41B1-B18D-BC10DE6C41B2}" destId="{738C98D9-67EC-484B-AA1C-450D490E4058}" srcOrd="5" destOrd="0" presId="urn:microsoft.com/office/officeart/2005/8/layout/vList2"/>
    <dgm:cxn modelId="{CDB0419B-224A-4D9C-ACDE-D18D08E51521}" type="presParOf" srcId="{F601808A-7AAA-41B1-B18D-BC10DE6C41B2}" destId="{30FDDF7A-BEBA-49D0-85CD-745E65FCC7A6}" srcOrd="6" destOrd="0" presId="urn:microsoft.com/office/officeart/2005/8/layout/vList2"/>
    <dgm:cxn modelId="{3BEB7F1B-FB36-4C89-88D1-26C937C2D2E3}" type="presParOf" srcId="{F601808A-7AAA-41B1-B18D-BC10DE6C41B2}" destId="{C3C76BDC-75F9-4FE8-9F0C-B93B49C47696}" srcOrd="7" destOrd="0" presId="urn:microsoft.com/office/officeart/2005/8/layout/vList2"/>
    <dgm:cxn modelId="{74C950E1-FF16-458C-A4F5-8A077E7D5906}" type="presParOf" srcId="{F601808A-7AAA-41B1-B18D-BC10DE6C41B2}" destId="{F4B64C7A-A9A5-429B-81C9-0FF46CF966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9B6F-E40C-4273-AB0D-AB491B82ED89}">
      <dsp:nvSpPr>
        <dsp:cNvPr id="0" name=""/>
        <dsp:cNvSpPr/>
      </dsp:nvSpPr>
      <dsp:spPr>
        <a:xfrm>
          <a:off x="0" y="100306"/>
          <a:ext cx="11029615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Based on the trends and customer preferences noted earlier</a:t>
          </a:r>
          <a:r>
            <a:rPr lang="en-US" sz="1700" b="0" i="0" u="none" strike="noStrike" kern="1200" cap="none" baseline="0" noProof="0">
              <a:solidFill>
                <a:srgbClr val="010000"/>
              </a:solidFill>
              <a:latin typeface="Gill Sans MT"/>
            </a:rPr>
            <a:t>,</a:t>
          </a:r>
          <a:r>
            <a:rPr lang="en-US" sz="1700" b="0" i="0" u="none" strike="noStrike" kern="1200" cap="none" baseline="0" noProof="0">
              <a:latin typeface="Gill Sans MT"/>
            </a:rPr>
            <a:t> business will do well to design future car models or sell cars based on below findings</a:t>
          </a:r>
          <a:r>
            <a:rPr lang="en-US" sz="1700" b="0" i="0" u="none" strike="noStrike" kern="1200" cap="none" baseline="0" noProof="0">
              <a:solidFill>
                <a:srgbClr val="010000"/>
              </a:solidFill>
              <a:latin typeface="Gill Sans MT"/>
            </a:rPr>
            <a:t>:</a:t>
          </a:r>
          <a:endParaRPr lang="en-US" sz="1700" kern="1200"/>
        </a:p>
      </dsp:txBody>
      <dsp:txXfrm>
        <a:off x="32041" y="132347"/>
        <a:ext cx="10965533" cy="592288"/>
      </dsp:txXfrm>
    </dsp:sp>
    <dsp:sp modelId="{7382AE62-5420-4BCA-8343-EC2C9F643589}">
      <dsp:nvSpPr>
        <dsp:cNvPr id="0" name=""/>
        <dsp:cNvSpPr/>
      </dsp:nvSpPr>
      <dsp:spPr>
        <a:xfrm>
          <a:off x="0" y="805636"/>
          <a:ext cx="11029615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 wheel drive cars hold the future along with Front wheel drive</a:t>
          </a:r>
        </a:p>
      </dsp:txBody>
      <dsp:txXfrm>
        <a:off x="32041" y="837677"/>
        <a:ext cx="10965533" cy="592288"/>
      </dsp:txXfrm>
    </dsp:sp>
    <dsp:sp modelId="{4C91A899-37CA-48D3-B941-E53F99FB2572}">
      <dsp:nvSpPr>
        <dsp:cNvPr id="0" name=""/>
        <dsp:cNvSpPr/>
      </dsp:nvSpPr>
      <dsp:spPr>
        <a:xfrm>
          <a:off x="0" y="1510966"/>
          <a:ext cx="11029615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Petrol &amp; Diesel Engine Type are likely to continue to dominate</a:t>
          </a:r>
        </a:p>
      </dsp:txBody>
      <dsp:txXfrm>
        <a:off x="32041" y="1543007"/>
        <a:ext cx="10965533" cy="592288"/>
      </dsp:txXfrm>
    </dsp:sp>
    <dsp:sp modelId="{30FDDF7A-BEBA-49D0-85CD-745E65FCC7A6}">
      <dsp:nvSpPr>
        <dsp:cNvPr id="0" name=""/>
        <dsp:cNvSpPr/>
      </dsp:nvSpPr>
      <dsp:spPr>
        <a:xfrm>
          <a:off x="0" y="2216296"/>
          <a:ext cx="11029615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Sedans are most preferred by customers over the last few decades and likely to continue the leader position closely followed by Crossovers</a:t>
          </a:r>
        </a:p>
      </dsp:txBody>
      <dsp:txXfrm>
        <a:off x="32041" y="2248337"/>
        <a:ext cx="10965533" cy="592288"/>
      </dsp:txXfrm>
    </dsp:sp>
    <dsp:sp modelId="{F4B64C7A-A9A5-429B-81C9-0FF46CF96653}">
      <dsp:nvSpPr>
        <dsp:cNvPr id="0" name=""/>
        <dsp:cNvSpPr/>
      </dsp:nvSpPr>
      <dsp:spPr>
        <a:xfrm>
          <a:off x="0" y="2921626"/>
          <a:ext cx="11029615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Luxury cars are likely to become more &amp; more expensive going forward, Economical cars will also bbecome expesive but at much slower rate</a:t>
          </a:r>
        </a:p>
      </dsp:txBody>
      <dsp:txXfrm>
        <a:off x="32041" y="2953667"/>
        <a:ext cx="10965533" cy="59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motorcycle, drawing&#10;&#10;Description generated with very high confidence">
            <a:extLst>
              <a:ext uri="{FF2B5EF4-FFF2-40B4-BE49-F238E27FC236}">
                <a16:creationId xmlns:a16="http://schemas.microsoft.com/office/drawing/2014/main" id="{95D84D02-F396-4D1A-9323-DD7268E65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41" y="1163308"/>
            <a:ext cx="4719726" cy="36831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by: </a:t>
            </a:r>
            <a:r>
              <a:rPr lang="en-US" dirty="0" err="1">
                <a:solidFill>
                  <a:srgbClr val="7CEBFF"/>
                </a:solidFill>
              </a:rPr>
              <a:t>dhiraj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kulkarni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EDA on CAR SALES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Amount ($$$) &amp; price movement over the years</a:t>
            </a:r>
          </a:p>
        </p:txBody>
      </p:sp>
      <p:pic>
        <p:nvPicPr>
          <p:cNvPr id="5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C2DA693-5EB1-418D-8775-DA967A58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031" y="2180496"/>
            <a:ext cx="6183936" cy="3678303"/>
          </a:xfrm>
        </p:spPr>
      </p:pic>
    </p:spTree>
    <p:extLst>
      <p:ext uri="{BB962C8B-B14F-4D97-AF65-F5344CB8AC3E}">
        <p14:creationId xmlns:p14="http://schemas.microsoft.com/office/powerpoint/2010/main" val="31632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capacity over the years</a:t>
            </a:r>
          </a:p>
        </p:txBody>
      </p:sp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2649044-32C7-45E2-89AB-FB4C8CD9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087" y="2180496"/>
            <a:ext cx="6065825" cy="3678303"/>
          </a:xfrm>
        </p:spPr>
      </p:pic>
    </p:spTree>
    <p:extLst>
      <p:ext uri="{BB962C8B-B14F-4D97-AF65-F5344CB8AC3E}">
        <p14:creationId xmlns:p14="http://schemas.microsoft.com/office/powerpoint/2010/main" val="301562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PAIR PLot</a:t>
            </a:r>
          </a:p>
        </p:txBody>
      </p:sp>
      <p:pic>
        <p:nvPicPr>
          <p:cNvPr id="9" name="Picture 11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9BC50B68-D2C8-4234-B46F-8B7D6991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94" y="1986483"/>
            <a:ext cx="4137803" cy="4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Heatmap showing correlation between variables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ECF85F-A90E-424E-B9FF-29B113845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810" y="2180496"/>
            <a:ext cx="3810379" cy="3678303"/>
          </a:xfrm>
        </p:spPr>
      </p:pic>
    </p:spTree>
    <p:extLst>
      <p:ext uri="{BB962C8B-B14F-4D97-AF65-F5344CB8AC3E}">
        <p14:creationId xmlns:p14="http://schemas.microsoft.com/office/powerpoint/2010/main" val="34374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between drive types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AA4001-B9EE-41D1-B22E-3ED2AABC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49" y="2267047"/>
            <a:ext cx="4914900" cy="3505200"/>
          </a:xfrm>
        </p:spPr>
      </p:pic>
    </p:spTree>
    <p:extLst>
      <p:ext uri="{BB962C8B-B14F-4D97-AF65-F5344CB8AC3E}">
        <p14:creationId xmlns:p14="http://schemas.microsoft.com/office/powerpoint/2010/main" val="178955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between Engine types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DFB872-1C96-44CE-8CED-2690619C4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166" y="2180496"/>
            <a:ext cx="4518836" cy="3908340"/>
          </a:xfrm>
        </p:spPr>
      </p:pic>
    </p:spTree>
    <p:extLst>
      <p:ext uri="{BB962C8B-B14F-4D97-AF65-F5344CB8AC3E}">
        <p14:creationId xmlns:p14="http://schemas.microsoft.com/office/powerpoint/2010/main" val="13370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between body types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861C80-C8AD-484F-B63F-F46E7B74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247" y="2180496"/>
            <a:ext cx="3815504" cy="3678303"/>
          </a:xfrm>
        </p:spPr>
      </p:pic>
    </p:spTree>
    <p:extLst>
      <p:ext uri="{BB962C8B-B14F-4D97-AF65-F5344CB8AC3E}">
        <p14:creationId xmlns:p14="http://schemas.microsoft.com/office/powerpoint/2010/main" val="73564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Mileage &amp; Price variations based on Engine type</a:t>
            </a:r>
          </a:p>
        </p:txBody>
      </p:sp>
      <p:pic>
        <p:nvPicPr>
          <p:cNvPr id="6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DF8E71B-7C24-49FA-AF77-1E75D69B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2200372"/>
            <a:ext cx="6086475" cy="3638550"/>
          </a:xfrm>
        </p:spPr>
      </p:pic>
    </p:spTree>
    <p:extLst>
      <p:ext uri="{BB962C8B-B14F-4D97-AF65-F5344CB8AC3E}">
        <p14:creationId xmlns:p14="http://schemas.microsoft.com/office/powerpoint/2010/main" val="345874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D07F89AA-5025-4D99-917D-1BAAC5AD0BE6}"/>
              </a:ext>
            </a:extLst>
          </p:cNvPr>
          <p:cNvSpPr txBox="1">
            <a:spLocks/>
          </p:cNvSpPr>
          <p:nvPr/>
        </p:nvSpPr>
        <p:spPr>
          <a:xfrm>
            <a:off x="470355" y="1931114"/>
            <a:ext cx="11029615" cy="223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 panose="05020102010507070707" pitchFamily="18" charset="2"/>
              <a:buNone/>
            </a:pPr>
            <a:r>
              <a:rPr lang="en-US" cap="all" dirty="0">
                <a:solidFill>
                  <a:schemeClr val="tx1"/>
                </a:solidFill>
                <a:ea typeface="+mn-lt"/>
                <a:cs typeface="+mn-lt"/>
              </a:rPr>
              <a:t>UMBRELLA PROBLEM STATEMENT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To identify - </a:t>
            </a:r>
          </a:p>
          <a:p>
            <a:pPr marL="305435" indent="-305435"/>
            <a:r>
              <a:rPr lang="en-US"/>
              <a:t>Trends by analyzing the car sales data</a:t>
            </a:r>
          </a:p>
          <a:p>
            <a:pPr marL="305435" indent="-305435"/>
            <a:r>
              <a:rPr lang="en-US"/>
              <a:t>Insights which can be useful to business for designing future models or selling the cars</a:t>
            </a:r>
          </a:p>
          <a:p>
            <a:pPr marL="305435" indent="-305435"/>
            <a:r>
              <a:rPr lang="en-US"/>
              <a:t>Customers' buying preferences</a:t>
            </a:r>
            <a:endParaRPr lang="en-US" dirty="0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BC57F782-D7CE-439F-8069-AAEE51D6E96C}"/>
              </a:ext>
            </a:extLst>
          </p:cNvPr>
          <p:cNvSpPr txBox="1">
            <a:spLocks/>
          </p:cNvSpPr>
          <p:nvPr/>
        </p:nvSpPr>
        <p:spPr>
          <a:xfrm>
            <a:off x="539628" y="4189405"/>
            <a:ext cx="11029615" cy="223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cap="all" dirty="0">
                <a:solidFill>
                  <a:schemeClr val="tx1"/>
                </a:solidFill>
                <a:ea typeface="+mn-lt"/>
                <a:cs typeface="+mn-lt"/>
              </a:rPr>
              <a:t>Approach</a:t>
            </a:r>
            <a:endParaRPr lang="en-US" dirty="0"/>
          </a:p>
          <a:p>
            <a:pPr marL="305435" indent="-305435"/>
            <a:r>
              <a:rPr lang="en-US"/>
              <a:t>Profilie the data to </a:t>
            </a:r>
            <a:r>
              <a:rPr lang="en-US" dirty="0">
                <a:ea typeface="+mn-lt"/>
                <a:cs typeface="+mn-lt"/>
              </a:rPr>
              <a:t>identify any issues and also get</a:t>
            </a:r>
            <a:r>
              <a:rPr lang="en-US" dirty="0"/>
              <a:t> an initial understanding</a:t>
            </a:r>
          </a:p>
          <a:p>
            <a:pPr marL="305435" indent="-305435"/>
            <a:r>
              <a:rPr lang="en-US"/>
              <a:t>Data Cleansing &amp; Analysis for single variables</a:t>
            </a:r>
          </a:p>
          <a:p>
            <a:pPr marL="305435" indent="-305435"/>
            <a:r>
              <a:rPr lang="en-US" dirty="0"/>
              <a:t>Correlation between variables</a:t>
            </a:r>
          </a:p>
          <a:p>
            <a:pPr marL="305435" indent="-305435"/>
            <a:r>
              <a:rPr lang="en-US"/>
              <a:t>Multivariate Analysis</a:t>
            </a:r>
            <a:endParaRPr lang="en-US" dirty="0"/>
          </a:p>
          <a:p>
            <a:pPr marL="305435" indent="-305435"/>
            <a:r>
              <a:rPr lang="en-US"/>
              <a:t>Analysis through questions</a:t>
            </a:r>
            <a:endParaRPr lang="en-US" dirty="0"/>
          </a:p>
          <a:p>
            <a:pPr marL="305435" indent="-305435"/>
            <a:r>
              <a:rPr lang="en-US"/>
              <a:t>Document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49824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vs engine type, car body and registration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3B82D6C-8B28-41F9-9235-408FB11F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11395"/>
            <a:ext cx="11029615" cy="2416504"/>
          </a:xfrm>
        </p:spPr>
      </p:pic>
    </p:spTree>
    <p:extLst>
      <p:ext uri="{BB962C8B-B14F-4D97-AF65-F5344CB8AC3E}">
        <p14:creationId xmlns:p14="http://schemas.microsoft.com/office/powerpoint/2010/main" val="99896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based 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What does a customer look for when buying a luxury car as opposed to an economical car?</a:t>
            </a:r>
            <a:endParaRPr lang="en-US" dirty="0"/>
          </a:p>
          <a:p>
            <a:r>
              <a:rPr lang="en-US"/>
              <a:t>What makes certain car models popular among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3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F29-CD58-4821-B8F2-00279DD7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preferences while buying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4A5E-2161-441D-AE52-401C826FC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Luxury cars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5998EB-F903-4BA8-926F-96BFD327FD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7542061"/>
              </p:ext>
            </p:extLst>
          </p:nvPr>
        </p:nvGraphicFramePr>
        <p:xfrm>
          <a:off x="581025" y="2925763"/>
          <a:ext cx="539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79">
                  <a:extLst>
                    <a:ext uri="{9D8B030D-6E8A-4147-A177-3AD203B41FA5}">
                      <a16:colId xmlns:a16="http://schemas.microsoft.com/office/drawing/2014/main" val="1866119459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3151362373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2472020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How often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9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89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5D162-DC04-4C88-ADED-476056925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Economical cars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700402-4997-4884-9C0F-27ABF577F4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76020877"/>
              </p:ext>
            </p:extLst>
          </p:nvPr>
        </p:nvGraphicFramePr>
        <p:xfrm>
          <a:off x="6218238" y="2925763"/>
          <a:ext cx="539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79">
                  <a:extLst>
                    <a:ext uri="{9D8B030D-6E8A-4147-A177-3AD203B41FA5}">
                      <a16:colId xmlns:a16="http://schemas.microsoft.com/office/drawing/2014/main" val="1695375509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4193756917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183513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Parameter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Prefers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How 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Engine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Drive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09639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A63A83-FD06-4FC6-820E-3F9DEC479412}"/>
              </a:ext>
            </a:extLst>
          </p:cNvPr>
          <p:cNvSpPr txBox="1">
            <a:spLocks/>
          </p:cNvSpPr>
          <p:nvPr/>
        </p:nvSpPr>
        <p:spPr>
          <a:xfrm>
            <a:off x="720964" y="4827837"/>
            <a:ext cx="107258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Based on sales data for Top10 &amp; Bottom10 car models by price</a:t>
            </a:r>
          </a:p>
        </p:txBody>
      </p:sp>
    </p:spTree>
    <p:extLst>
      <p:ext uri="{BB962C8B-B14F-4D97-AF65-F5344CB8AC3E}">
        <p14:creationId xmlns:p14="http://schemas.microsoft.com/office/powerpoint/2010/main" val="268013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F29-CD58-4821-B8F2-00279DD7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preferences while buying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4A5E-2161-441D-AE52-401C826FC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popular car models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5998EB-F903-4BA8-926F-96BFD327FD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1072107"/>
              </p:ext>
            </p:extLst>
          </p:nvPr>
        </p:nvGraphicFramePr>
        <p:xfrm>
          <a:off x="581025" y="2925763"/>
          <a:ext cx="539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79">
                  <a:extLst>
                    <a:ext uri="{9D8B030D-6E8A-4147-A177-3AD203B41FA5}">
                      <a16:colId xmlns:a16="http://schemas.microsoft.com/office/drawing/2014/main" val="1866119459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3151362373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2472020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How often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9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89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5D162-DC04-4C88-ADED-476056925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Least popular car models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700402-4997-4884-9C0F-27ABF577F4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27278515"/>
              </p:ext>
            </p:extLst>
          </p:nvPr>
        </p:nvGraphicFramePr>
        <p:xfrm>
          <a:off x="6218238" y="2925763"/>
          <a:ext cx="539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79">
                  <a:extLst>
                    <a:ext uri="{9D8B030D-6E8A-4147-A177-3AD203B41FA5}">
                      <a16:colId xmlns:a16="http://schemas.microsoft.com/office/drawing/2014/main" val="1695375509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4193756917"/>
                    </a:ext>
                  </a:extLst>
                </a:gridCol>
                <a:gridCol w="1797579">
                  <a:extLst>
                    <a:ext uri="{9D8B030D-6E8A-4147-A177-3AD203B41FA5}">
                      <a16:colId xmlns:a16="http://schemas.microsoft.com/office/drawing/2014/main" val="183513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Parameter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Prefers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How 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Engine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Drive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09639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A63A83-FD06-4FC6-820E-3F9DEC479412}"/>
              </a:ext>
            </a:extLst>
          </p:cNvPr>
          <p:cNvSpPr txBox="1">
            <a:spLocks/>
          </p:cNvSpPr>
          <p:nvPr/>
        </p:nvSpPr>
        <p:spPr>
          <a:xfrm>
            <a:off x="720964" y="4827837"/>
            <a:ext cx="107258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Based on sales data for Top10 &amp; Bottom10 car models by sales volumes</a:t>
            </a:r>
          </a:p>
        </p:txBody>
      </p:sp>
    </p:spTree>
    <p:extLst>
      <p:ext uri="{BB962C8B-B14F-4D97-AF65-F5344CB8AC3E}">
        <p14:creationId xmlns:p14="http://schemas.microsoft.com/office/powerpoint/2010/main" val="143973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Actionable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Actionable insights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Diagram 2">
            <a:extLst>
              <a:ext uri="{FF2B5EF4-FFF2-40B4-BE49-F238E27FC236}">
                <a16:creationId xmlns:a16="http://schemas.microsoft.com/office/drawing/2014/main" id="{0BF01C89-417B-4006-A5C3-B6ECE0FF2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55139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962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Kdhiraj@yahoo.com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26ED5E5-BE31-48B6-B917-D5D01198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8" y="2572358"/>
            <a:ext cx="2743200" cy="9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volume by years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DA6141-1205-462A-A19F-7B3316DD0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419" y="2180496"/>
            <a:ext cx="6601160" cy="3678303"/>
          </a:xfrm>
        </p:spPr>
      </p:pic>
    </p:spTree>
    <p:extLst>
      <p:ext uri="{BB962C8B-B14F-4D97-AF65-F5344CB8AC3E}">
        <p14:creationId xmlns:p14="http://schemas.microsoft.com/office/powerpoint/2010/main" val="24120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96FEB-A7FD-41B5-AC7B-E2ED8B76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3AC5DB-7693-457F-ACCC-7E0B50B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DE51B-4C99-46DA-BAA8-AFBACAA9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6A87B-A6AF-49F9-A35C-DBCD3293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1075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Sales volume by categories</a:t>
            </a:r>
            <a:endParaRPr lang="en-US"/>
          </a:p>
        </p:txBody>
      </p:sp>
      <p:pic>
        <p:nvPicPr>
          <p:cNvPr id="16" name="Picture 16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193F851D-2A52-46A8-8AE9-CBD50AF5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954306"/>
            <a:ext cx="3703322" cy="3406616"/>
          </a:xfrm>
          <a:prstGeom prst="rect">
            <a:avLst/>
          </a:prstGeom>
        </p:spPr>
      </p:pic>
      <p:pic>
        <p:nvPicPr>
          <p:cNvPr id="14" name="Picture 14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ED64E7B9-63F0-4DCB-A24E-23E15A22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97" y="2924663"/>
            <a:ext cx="3644787" cy="3465902"/>
          </a:xfrm>
          <a:prstGeom prst="rect">
            <a:avLst/>
          </a:prstGeom>
        </p:spPr>
      </p:pic>
      <p:pic>
        <p:nvPicPr>
          <p:cNvPr id="12" name="Picture 12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7EA7D245-E198-470B-A856-0879FE9FF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27870" y="2924635"/>
            <a:ext cx="3521832" cy="3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761C-36A7-407B-B032-C7CC3D1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the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1A75-C1DA-4B41-B0CC-37D22488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type over the years</a:t>
            </a: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F926C4-06A1-4711-AF3A-376A0835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185" y="2180496"/>
            <a:ext cx="5935628" cy="3678303"/>
          </a:xfrm>
        </p:spPr>
      </p:pic>
    </p:spTree>
    <p:extLst>
      <p:ext uri="{BB962C8B-B14F-4D97-AF65-F5344CB8AC3E}">
        <p14:creationId xmlns:p14="http://schemas.microsoft.com/office/powerpoint/2010/main" val="33240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 type over the years</a:t>
            </a:r>
          </a:p>
        </p:txBody>
      </p:sp>
      <p:pic>
        <p:nvPicPr>
          <p:cNvPr id="5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2AC9DF-D02A-4A94-9E71-35E75EE9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185" y="2180496"/>
            <a:ext cx="5935628" cy="3678303"/>
          </a:xfrm>
        </p:spPr>
      </p:pic>
    </p:spTree>
    <p:extLst>
      <p:ext uri="{BB962C8B-B14F-4D97-AF65-F5344CB8AC3E}">
        <p14:creationId xmlns:p14="http://schemas.microsoft.com/office/powerpoint/2010/main" val="13991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485F-DBC9-4E5D-9893-550310B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body type over the years</a:t>
            </a: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5D7FB79-6DE3-45C5-88CF-E2890FC4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20" y="2180496"/>
            <a:ext cx="6646758" cy="3678303"/>
          </a:xfrm>
        </p:spPr>
      </p:pic>
    </p:spTree>
    <p:extLst>
      <p:ext uri="{BB962C8B-B14F-4D97-AF65-F5344CB8AC3E}">
        <p14:creationId xmlns:p14="http://schemas.microsoft.com/office/powerpoint/2010/main" val="9608070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Dividend</vt:lpstr>
      <vt:lpstr>EDA on CAR SALES</vt:lpstr>
      <vt:lpstr>introduction</vt:lpstr>
      <vt:lpstr>initial observations</vt:lpstr>
      <vt:lpstr>sales volume by years</vt:lpstr>
      <vt:lpstr>Sales volume by categories</vt:lpstr>
      <vt:lpstr>Trends over the years</vt:lpstr>
      <vt:lpstr>drive type over the years</vt:lpstr>
      <vt:lpstr>Engine type over the years</vt:lpstr>
      <vt:lpstr>Car body type over the years</vt:lpstr>
      <vt:lpstr>Sales Amount ($$$) &amp; price movement over the years</vt:lpstr>
      <vt:lpstr>Engine capacity over the years</vt:lpstr>
      <vt:lpstr>Correlations</vt:lpstr>
      <vt:lpstr>PAIR PLot</vt:lpstr>
      <vt:lpstr>Heatmap showing correlation between variables</vt:lpstr>
      <vt:lpstr>correlation between drive types</vt:lpstr>
      <vt:lpstr>correlation between Engine types</vt:lpstr>
      <vt:lpstr>correlation between body types</vt:lpstr>
      <vt:lpstr>Mileage &amp; Price variations based on Engine type</vt:lpstr>
      <vt:lpstr>Multivariate analysis</vt:lpstr>
      <vt:lpstr>Price vs engine type, car body and registration</vt:lpstr>
      <vt:lpstr>Analysis based on questions</vt:lpstr>
      <vt:lpstr>Customer preferences while buying</vt:lpstr>
      <vt:lpstr>Customer preferences while buying</vt:lpstr>
      <vt:lpstr>Actionable insight</vt:lpstr>
      <vt:lpstr>Actionable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780</cp:revision>
  <dcterms:created xsi:type="dcterms:W3CDTF">2020-02-16T05:34:19Z</dcterms:created>
  <dcterms:modified xsi:type="dcterms:W3CDTF">2020-02-16T15:25:00Z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