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9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0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1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2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3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4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5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6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7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8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9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20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1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2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24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25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26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27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8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theme/theme29.xml" ContentType="application/vnd.openxmlformats-officedocument.theme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30.xml" ContentType="application/vnd.openxmlformats-officedocument.theme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1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theme/theme32.xml" ContentType="application/vnd.openxmlformats-officedocument.theme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33.xml" ContentType="application/vnd.openxmlformats-officedocument.theme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theme/theme34.xml" ContentType="application/vnd.openxmlformats-officedocument.theme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theme/theme35.xml" ContentType="application/vnd.openxmlformats-officedocument.theme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theme/theme36.xml" ContentType="application/vnd.openxmlformats-officedocument.theme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7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theme/theme38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theme/theme39.xml" ContentType="application/vnd.openxmlformats-officedocument.theme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40.xml" ContentType="application/vnd.openxmlformats-officedocument.theme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theme/theme41.xml" ContentType="application/vnd.openxmlformats-officedocument.theme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theme/theme42.xml" ContentType="application/vnd.openxmlformats-officedocument.theme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43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44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theme/theme45.xml" ContentType="application/vnd.openxmlformats-officedocument.theme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theme/theme46.xml" ContentType="application/vnd.openxmlformats-officedocument.theme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theme/theme47.xml" ContentType="application/vnd.openxmlformats-officedocument.theme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theme/theme4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9.xml" ContentType="application/vnd.openxmlformats-officedocument.theme+xml"/>
  <Override PartName="/ppt/theme/theme50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7" r:id="rId5"/>
    <p:sldMasterId id="2147483687" r:id="rId6"/>
    <p:sldMasterId id="2147483695" r:id="rId7"/>
    <p:sldMasterId id="2147483710" r:id="rId8"/>
    <p:sldMasterId id="2147483720" r:id="rId9"/>
    <p:sldMasterId id="2147483731" r:id="rId10"/>
    <p:sldMasterId id="2147483743" r:id="rId11"/>
    <p:sldMasterId id="2147483759" r:id="rId12"/>
    <p:sldMasterId id="2147483772" r:id="rId13"/>
    <p:sldMasterId id="2147483785" r:id="rId14"/>
    <p:sldMasterId id="2147483792" r:id="rId15"/>
    <p:sldMasterId id="2147483800" r:id="rId16"/>
    <p:sldMasterId id="2147483814" r:id="rId17"/>
    <p:sldMasterId id="2147483828" r:id="rId18"/>
    <p:sldMasterId id="2147483837" r:id="rId19"/>
    <p:sldMasterId id="2147483864" r:id="rId20"/>
    <p:sldMasterId id="2147483908" r:id="rId21"/>
    <p:sldMasterId id="2147483917" r:id="rId22"/>
    <p:sldMasterId id="2147483926" r:id="rId23"/>
    <p:sldMasterId id="2147483936" r:id="rId24"/>
    <p:sldMasterId id="2147483949" r:id="rId25"/>
    <p:sldMasterId id="2147483962" r:id="rId26"/>
    <p:sldMasterId id="2147483967" r:id="rId27"/>
    <p:sldMasterId id="2147483975" r:id="rId28"/>
    <p:sldMasterId id="2147483989" r:id="rId29"/>
    <p:sldMasterId id="2147483998" r:id="rId30"/>
    <p:sldMasterId id="2147484009" r:id="rId31"/>
    <p:sldMasterId id="2147484019" r:id="rId32"/>
    <p:sldMasterId id="2147484033" r:id="rId33"/>
    <p:sldMasterId id="2147484045" r:id="rId34"/>
    <p:sldMasterId id="2147484057" r:id="rId35"/>
    <p:sldMasterId id="2147484079" r:id="rId36"/>
    <p:sldMasterId id="2147484092" r:id="rId37"/>
    <p:sldMasterId id="2147484100" r:id="rId38"/>
    <p:sldMasterId id="2147484109" r:id="rId39"/>
    <p:sldMasterId id="2147484118" r:id="rId40"/>
    <p:sldMasterId id="2147484127" r:id="rId41"/>
    <p:sldMasterId id="2147484133" r:id="rId42"/>
    <p:sldMasterId id="2147484139" r:id="rId43"/>
    <p:sldMasterId id="2147484151" r:id="rId44"/>
    <p:sldMasterId id="2147484160" r:id="rId45"/>
    <p:sldMasterId id="2147484166" r:id="rId46"/>
    <p:sldMasterId id="2147484173" r:id="rId47"/>
    <p:sldMasterId id="2147484186" r:id="rId48"/>
    <p:sldMasterId id="2147484196" r:id="rId49"/>
    <p:sldMasterId id="2147484204" r:id="rId50"/>
    <p:sldMasterId id="2147484215" r:id="rId51"/>
  </p:sldMasterIdLst>
  <p:notesMasterIdLst>
    <p:notesMasterId r:id="rId54"/>
  </p:notesMasterIdLst>
  <p:handoutMasterIdLst>
    <p:handoutMasterId r:id="rId55"/>
  </p:handoutMasterIdLst>
  <p:sldIdLst>
    <p:sldId id="1024" r:id="rId52"/>
    <p:sldId id="1022" r:id="rId53"/>
  </p:sldIdLst>
  <p:sldSz cx="9906000" cy="6858000" type="A4"/>
  <p:notesSz cx="68961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41">
          <p15:clr>
            <a:srgbClr val="A4A3A4"/>
          </p15:clr>
        </p15:guide>
        <p15:guide id="3" orient="horz" pos="294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orient="horz" pos="2256" userDrawn="1">
          <p15:clr>
            <a:srgbClr val="A4A3A4"/>
          </p15:clr>
        </p15:guide>
        <p15:guide id="8" orient="horz" pos="432">
          <p15:clr>
            <a:srgbClr val="A4A3A4"/>
          </p15:clr>
        </p15:guide>
        <p15:guide id="9" orient="horz" pos="2448" userDrawn="1">
          <p15:clr>
            <a:srgbClr val="A4A3A4"/>
          </p15:clr>
        </p15:guide>
        <p15:guide id="11" pos="3120" userDrawn="1">
          <p15:clr>
            <a:srgbClr val="A4A3A4"/>
          </p15:clr>
        </p15:guide>
        <p15:guide id="13" pos="95">
          <p15:clr>
            <a:srgbClr val="A4A3A4"/>
          </p15:clr>
        </p15:guide>
        <p15:guide id="14" pos="6144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F0F2F6"/>
    <a:srgbClr val="040404"/>
    <a:srgbClr val="EBEEF4"/>
    <a:srgbClr val="00BDF2"/>
    <a:srgbClr val="CCF2FC"/>
    <a:srgbClr val="99ABC7"/>
    <a:srgbClr val="97999B"/>
    <a:srgbClr val="53565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9800" autoAdjust="0"/>
  </p:normalViewPr>
  <p:slideViewPr>
    <p:cSldViewPr snapToGrid="0">
      <p:cViewPr varScale="1">
        <p:scale>
          <a:sx n="114" d="100"/>
          <a:sy n="114" d="100"/>
        </p:scale>
        <p:origin x="1290" y="114"/>
      </p:cViewPr>
      <p:guideLst>
        <p:guide orient="horz" pos="2341"/>
        <p:guide orient="horz" pos="294"/>
        <p:guide orient="horz" pos="672"/>
        <p:guide orient="horz" pos="816"/>
        <p:guide orient="horz" pos="3888"/>
        <p:guide orient="horz" pos="2256"/>
        <p:guide orient="horz" pos="432"/>
        <p:guide orient="horz" pos="2448"/>
        <p:guide pos="3120"/>
        <p:guide pos="95"/>
        <p:guide pos="6144"/>
        <p:guide pos="3024"/>
        <p:guide pos="3216"/>
      </p:guideLst>
    </p:cSldViewPr>
  </p:slideViewPr>
  <p:outlineViewPr>
    <p:cViewPr>
      <p:scale>
        <a:sx n="33" d="100"/>
        <a:sy n="33" d="100"/>
      </p:scale>
      <p:origin x="0" y="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Master" Target="slideMasters/slideMaster26.xml"/><Relationship Id="rId41" Type="http://schemas.openxmlformats.org/officeDocument/2006/relationships/slideMaster" Target="slideMasters/slideMaster38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" Target="slides/slide2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46" y="3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2997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46" y="9442997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7791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746125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03" y="4717535"/>
            <a:ext cx="5520095" cy="44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7791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2788" y="747713"/>
            <a:ext cx="5372100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9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9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0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2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5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6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8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0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4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5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48.xml"/><Relationship Id="rId1" Type="http://schemas.openxmlformats.org/officeDocument/2006/relationships/tags" Target="../tags/tag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4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3414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15082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6303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9789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6324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553791"/>
      </p:ext>
    </p:extLst>
  </p:cSld>
  <p:clrMapOvr>
    <a:masterClrMapping/>
  </p:clrMapOvr>
  <p:hf hdr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7023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39234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2471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3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4785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12089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25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53519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2785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65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15497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9381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84003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733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27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621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99498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58835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56744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75265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3896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92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5973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684462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3207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8863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326"/>
            <a:ext cx="9599613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7066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1649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97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99212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12734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3660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17337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7253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24011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24262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64177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00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05341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35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77846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84696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7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76271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44565" y="1557338"/>
            <a:ext cx="9217025" cy="446405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397510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292988"/>
      </p:ext>
    </p:extLst>
  </p:cSld>
  <p:clrMapOvr>
    <a:masterClrMapping/>
  </p:clrMapOvr>
  <p:hf hdr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70339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559167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235249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46346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0399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337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6733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1293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204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594873"/>
      </p:ext>
    </p:extLst>
  </p:cSld>
  <p:clrMapOvr>
    <a:masterClrMapping/>
  </p:clrMapOvr>
  <p:hf hdr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90263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80453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62764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2248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482123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6074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00022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0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98668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9190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078328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898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51817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648380"/>
      </p:ext>
    </p:extLst>
  </p:cSld>
  <p:clrMapOvr>
    <a:masterClrMapping/>
  </p:clrMapOvr>
  <p:hf hdr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0994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160508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20433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94630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82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057656"/>
      </p:ext>
    </p:extLst>
  </p:cSld>
  <p:clrMapOvr>
    <a:masterClrMapping/>
  </p:clrMapOvr>
  <p:hf hdr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09760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8362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353847"/>
      </p:ext>
    </p:extLst>
  </p:cSld>
  <p:clrMapOvr>
    <a:masterClrMapping/>
  </p:clrMapOvr>
  <p:hf hdr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78171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895488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530848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906064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618470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6658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18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87272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260710"/>
      </p:ext>
    </p:extLst>
  </p:cSld>
  <p:clrMapOvr>
    <a:masterClrMapping/>
  </p:clrMapOvr>
  <p:hf hdr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549625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65472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1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99154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377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383489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448193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71048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33996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777620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284762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37859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20473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3741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655653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962938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32139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31474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82344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04674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3300" y="60325"/>
            <a:ext cx="2400300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5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64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055876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200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603721"/>
      </p:ext>
    </p:extLst>
  </p:cSld>
  <p:clrMapOvr>
    <a:masterClrMapping/>
  </p:clrMapOvr>
  <p:hf hdr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0524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01766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30208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978528"/>
      </p:ext>
    </p:extLst>
  </p:cSld>
  <p:clrMapOvr>
    <a:masterClrMapping/>
  </p:clrMapOvr>
  <p:hf hdr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89576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154555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56092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364595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833778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2105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4976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0650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58935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78660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261386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59847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664305"/>
      </p:ext>
    </p:extLst>
  </p:cSld>
  <p:clrMapOvr>
    <a:masterClrMapping/>
  </p:clrMapOvr>
  <p:hf hdr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81783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870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3911855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02050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28988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58913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45927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10813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08151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05788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1938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24983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>
            <a:spLocks noGrp="1"/>
          </p:cNvSpPr>
          <p:nvPr>
            <p:ph sz="quarter" idx="13"/>
          </p:nvPr>
        </p:nvSpPr>
        <p:spPr>
          <a:xfrm>
            <a:off x="369328" y="1419226"/>
            <a:ext cx="9192646" cy="5089992"/>
          </a:xfrm>
        </p:spPr>
        <p:txBody>
          <a:bodyPr tIns="147671">
            <a:normAutofit/>
          </a:bodyPr>
          <a:lstStyle>
            <a:lvl1pPr marL="228600" indent="-228600">
              <a:lnSpc>
                <a:spcPct val="110000"/>
              </a:lnSpc>
              <a:spcBef>
                <a:spcPts val="80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571500" indent="-212725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b="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8372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46177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967809"/>
      </p:ext>
    </p:extLst>
  </p:cSld>
  <p:clrMapOvr>
    <a:masterClrMapping/>
  </p:clrMapOvr>
  <p:hf hdr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42761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53725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96389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64282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17094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6301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96757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6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5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93645"/>
      </p:ext>
    </p:extLst>
  </p:cSld>
  <p:clrMapOvr>
    <a:masterClrMapping/>
  </p:clrMapOvr>
  <p:hf hdr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9644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3974368"/>
      </p:ext>
    </p:extLst>
  </p:cSld>
  <p:clrMapOvr>
    <a:masterClrMapping/>
  </p:clrMapOvr>
  <p:hf hdr="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03032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5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02248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042376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03241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16998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98175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13511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7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6172888"/>
      </p:ext>
    </p:extLst>
  </p:cSld>
  <p:clrMapOvr>
    <a:masterClrMapping/>
  </p:clrMapOvr>
  <p:hf hdr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07768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234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86097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7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03201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99766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22171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42164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74410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6918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3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583306"/>
      </p:ext>
    </p:extLst>
  </p:cSld>
  <p:clrMapOvr>
    <a:masterClrMapping/>
  </p:clrMapOvr>
  <p:hf hdr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539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52358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781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818169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806930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84798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85065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66636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3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27381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750259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7749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731458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370774"/>
      </p:ext>
    </p:extLst>
  </p:cSld>
  <p:clrMapOvr>
    <a:masterClrMapping/>
  </p:clrMapOvr>
  <p:hf hdr="0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044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74985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32864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86837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2619729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668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23334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29763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78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413374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37744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0088994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928684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431180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92114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99539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3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64368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865208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448131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944147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30823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6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918327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337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442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671124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639487"/>
      </p:ext>
    </p:extLst>
  </p:cSld>
  <p:clrMapOvr>
    <a:masterClrMapping/>
  </p:clrMapOvr>
  <p:hf hdr="0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1502563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3017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73180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34898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531829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69808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448407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472759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64330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051159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539589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760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33580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0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0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338185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95622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21115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45429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8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193102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252061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56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662493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827057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6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98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98" y="263182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288323"/>
      </p:ext>
    </p:extLst>
  </p:cSld>
  <p:clrMapOvr>
    <a:masterClrMapping/>
  </p:clrMapOvr>
  <p:hf hdr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0753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36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96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75793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8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1609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2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36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2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36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111774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36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96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694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645633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1120111"/>
      </p:ext>
    </p:extLst>
  </p:cSld>
  <p:clrMapOvr>
    <a:masterClrMapping/>
  </p:clrMapOvr>
  <p:hf hdr="0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0319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085939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3330285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996873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5273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466263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8736962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60718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95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926373"/>
      </p:ext>
    </p:extLst>
  </p:cSld>
  <p:clrMapOvr>
    <a:masterClrMapping/>
  </p:clrMapOvr>
  <p:hf hdr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5909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239662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319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350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13474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504471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61388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917834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1603558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7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5027333"/>
      </p:ext>
    </p:extLst>
  </p:cSld>
  <p:clrMapOvr>
    <a:masterClrMapping/>
  </p:clrMapOvr>
  <p:hf hdr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209640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0543959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4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27320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9418817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83305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88971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07123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213038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151896"/>
      </p:ext>
    </p:extLst>
  </p:cSld>
  <p:clrMapOvr>
    <a:masterClrMapping/>
  </p:clrMapOvr>
  <p:hf hdr="0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547064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875133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2695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736187"/>
      </p:ext>
    </p:extLst>
  </p:cSld>
  <p:clrMapOvr>
    <a:masterClrMapping/>
  </p:clrMapOvr>
  <p:hf hdr="0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362632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570926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1984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261485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319652"/>
      </p:ext>
    </p:extLst>
  </p:cSld>
  <p:clrMapOvr>
    <a:masterClrMapping/>
  </p:clrMapOvr>
  <p:hf hdr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851500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85514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0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83996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835752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780346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8978095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67491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936992"/>
      </p:ext>
    </p:extLst>
  </p:cSld>
  <p:clrMapOvr>
    <a:masterClrMapping/>
  </p:clrMapOvr>
  <p:hf hdr="0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057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0395172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258415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070713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97252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256425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0765074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50545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1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1" y="263176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769175"/>
      </p:ext>
    </p:extLst>
  </p:cSld>
  <p:clrMapOvr>
    <a:masterClrMapping/>
  </p:clrMapOvr>
  <p:hf hdr="0"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575413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261966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156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169601"/>
      </p:ext>
    </p:extLst>
  </p:cSld>
  <p:clrMapOvr>
    <a:masterClrMapping/>
  </p:clrMapOvr>
  <p:hf hdr="0"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718322"/>
      </p:ext>
    </p:extLst>
  </p:cSld>
  <p:clrMapOvr>
    <a:masterClrMapping/>
  </p:clrMapOvr>
  <p:hf hdr="0"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78459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59595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670965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846035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70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70" y="2631772"/>
            <a:ext cx="9599877" cy="492443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6593669"/>
      </p:ext>
    </p:extLst>
  </p:cSld>
  <p:clrMapOvr>
    <a:masterClrMapping/>
  </p:clrMapOvr>
  <p:hf hdr="0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771922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423330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71738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8" y="1295400"/>
            <a:ext cx="471738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933934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93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656920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968312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08124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50"/>
            <a:ext cx="3259006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050016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5059575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610037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865445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3608" y="60327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062" y="60327"/>
            <a:ext cx="7035667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70943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3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3" y="263175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8143332"/>
      </p:ext>
    </p:extLst>
  </p:cSld>
  <p:clrMapOvr>
    <a:masterClrMapping/>
  </p:clrMapOvr>
  <p:hf hdr="0"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677319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054409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4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5701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4516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0481831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46248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828457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33653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5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5" y="2631762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52718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600750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839546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50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0293931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3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3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3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655229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4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88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1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367874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6484080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3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3" y="263175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952915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70124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6771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4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49704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9965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51550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387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884" y="4949825"/>
            <a:ext cx="2012156" cy="1136650"/>
          </a:xfrm>
          <a:prstGeom prst="rect">
            <a:avLst/>
          </a:prstGeom>
          <a:noFill/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407592" y="904876"/>
            <a:ext cx="8965273" cy="492443"/>
          </a:xfrm>
          <a:extLst>
            <a:ext uri="{FAA26D3D-D897-4be2-8F04-BA451C77F1D7}"/>
          </a:extLst>
        </p:spPr>
        <p:txBody>
          <a:bodyPr lIns="0" tIns="0" rIns="0" bIns="0" anchor="t" anchorCtr="0"/>
          <a:lstStyle>
            <a:lvl1pPr>
              <a:defRPr sz="32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407591" y="4974336"/>
            <a:ext cx="6500813" cy="928688"/>
          </a:xfrm>
          <a:prstGeom prst="rect">
            <a:avLst/>
          </a:prstGeom>
          <a:extLst>
            <a:ext uri="{FAA26D3D-D897-4be2-8F04-BA451C77F1D7}"/>
          </a:extLst>
        </p:spPr>
        <p:txBody>
          <a:bodyPr lIns="0" tIns="0" rIns="0" b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723437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46" y="219456"/>
            <a:ext cx="89154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12750" y="1676400"/>
            <a:ext cx="89154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85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2661799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46" y="219456"/>
            <a:ext cx="9004554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412750" y="1676400"/>
            <a:ext cx="43751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5035550" y="1676400"/>
            <a:ext cx="43751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17799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601738"/>
      </p:ext>
    </p:extLst>
  </p:cSld>
  <p:clrMapOvr>
    <a:masterClrMapping/>
  </p:clrMapOvr>
  <p:hf hdr="0"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1529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8460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4718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7577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14477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96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495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0665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7479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3613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942102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814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53341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29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279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98990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516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105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0130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139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139" y="2631920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2268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13471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0440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71738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638" y="1295400"/>
            <a:ext cx="471738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9527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58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385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20018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647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006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1754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5059723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746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6820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360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062" y="60326"/>
            <a:ext cx="7035667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334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234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50111"/>
      </p:ext>
    </p:extLst>
  </p:cSld>
  <p:clrMapOvr>
    <a:masterClrMapping/>
  </p:clrMapOvr>
  <p:hf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962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7257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1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9258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848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3784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8" y="819554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3101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6014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38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834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8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8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09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36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4" y="1295400"/>
            <a:ext cx="472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4" y="3810000"/>
            <a:ext cx="472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565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4565" y="1557338"/>
            <a:ext cx="9217025" cy="446405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9573207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4492" y="1557338"/>
            <a:ext cx="4532312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532314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05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6801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9" y="60326"/>
            <a:ext cx="9599613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72018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021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90211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0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295990"/>
      </p:ext>
    </p:extLst>
  </p:cSld>
  <p:clrMapOvr>
    <a:masterClrMapping/>
  </p:clrMapOvr>
  <p:hf hdr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154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0787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816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781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52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5021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950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0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0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702731"/>
      </p:ext>
    </p:extLst>
  </p:cSld>
  <p:clrMapOvr>
    <a:masterClrMapping/>
  </p:clrMapOvr>
  <p:hf hdr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494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017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4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22969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9463329"/>
      </p:ext>
    </p:extLst>
  </p:cSld>
  <p:clrMapOvr>
    <a:masterClrMapping/>
  </p:clrMapOvr>
  <p:hf hdr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6997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2508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0803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3270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42466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8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9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6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5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6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9.xml"/><Relationship Id="rId9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7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75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84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Relationship Id="rId14" Type="http://schemas.openxmlformats.org/officeDocument/2006/relationships/image" Target="../media/image1.wmf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image" Target="../media/image1.wmf"/><Relationship Id="rId5" Type="http://schemas.openxmlformats.org/officeDocument/2006/relationships/theme" Target="../theme/theme22.xml"/><Relationship Id="rId4" Type="http://schemas.openxmlformats.org/officeDocument/2006/relationships/slideLayout" Target="../slideLayouts/slideLayout204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image" Target="../media/image1.wmf"/><Relationship Id="rId5" Type="http://schemas.openxmlformats.org/officeDocument/2006/relationships/theme" Target="../theme/theme23.xml"/><Relationship Id="rId4" Type="http://schemas.openxmlformats.org/officeDocument/2006/relationships/slideLayout" Target="../slideLayouts/slideLayout20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13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212.xml"/><Relationship Id="rId9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233.xml"/><Relationship Id="rId9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42.xml"/><Relationship Id="rId10" Type="http://schemas.openxmlformats.org/officeDocument/2006/relationships/theme" Target="../theme/theme27.xml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53.xml"/><Relationship Id="rId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51.xml"/><Relationship Id="rId10" Type="http://schemas.openxmlformats.org/officeDocument/2006/relationships/theme" Target="../theme/theme28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3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4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.wmf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4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269.xml"/><Relationship Id="rId1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5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7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7.xml"/><Relationship Id="rId3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6" Type="http://schemas.openxmlformats.org/officeDocument/2006/relationships/slideLayout" Target="../slideLayouts/slideLayout295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94.xml"/><Relationship Id="rId10" Type="http://schemas.openxmlformats.org/officeDocument/2006/relationships/theme" Target="../theme/theme32.xml"/><Relationship Id="rId4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8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13" Type="http://schemas.openxmlformats.org/officeDocument/2006/relationships/theme" Target="../theme/theme33.xml"/><Relationship Id="rId3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305.xml"/><Relationship Id="rId12" Type="http://schemas.openxmlformats.org/officeDocument/2006/relationships/slideLayout" Target="../slideLayouts/slideLayout310.xml"/><Relationship Id="rId2" Type="http://schemas.openxmlformats.org/officeDocument/2006/relationships/slideLayout" Target="../slideLayouts/slideLayout300.xml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Relationship Id="rId14" Type="http://schemas.openxmlformats.org/officeDocument/2006/relationships/image" Target="../media/image1.wmf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theme" Target="../theme/theme34.xml"/><Relationship Id="rId3" Type="http://schemas.openxmlformats.org/officeDocument/2006/relationships/slideLayout" Target="../slideLayouts/slideLayout313.xml"/><Relationship Id="rId7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312.xml"/><Relationship Id="rId1" Type="http://schemas.openxmlformats.org/officeDocument/2006/relationships/slideLayout" Target="../slideLayouts/slideLayout311.xml"/><Relationship Id="rId6" Type="http://schemas.openxmlformats.org/officeDocument/2006/relationships/slideLayout" Target="../slideLayouts/slideLayout316.xml"/><Relationship Id="rId5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314.xml"/><Relationship Id="rId9" Type="http://schemas.openxmlformats.org/officeDocument/2006/relationships/image" Target="../media/image1.wmf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0.xml"/><Relationship Id="rId7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19.xml"/><Relationship Id="rId1" Type="http://schemas.openxmlformats.org/officeDocument/2006/relationships/slideLayout" Target="../slideLayouts/slideLayout318.xml"/><Relationship Id="rId6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2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21.xml"/><Relationship Id="rId9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3.xml"/><Relationship Id="rId3" Type="http://schemas.openxmlformats.org/officeDocument/2006/relationships/slideLayout" Target="../slideLayouts/slideLayout328.xml"/><Relationship Id="rId7" Type="http://schemas.openxmlformats.org/officeDocument/2006/relationships/slideLayout" Target="../slideLayouts/slideLayout332.xml"/><Relationship Id="rId2" Type="http://schemas.openxmlformats.org/officeDocument/2006/relationships/slideLayout" Target="../slideLayouts/slideLayout327.xml"/><Relationship Id="rId1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3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29.xml"/><Relationship Id="rId9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40.xml"/><Relationship Id="rId2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34.xml"/><Relationship Id="rId6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3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37.xml"/><Relationship Id="rId9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image" Target="../media/image1.wmf"/><Relationship Id="rId5" Type="http://schemas.openxmlformats.org/officeDocument/2006/relationships/theme" Target="../theme/theme38.xml"/><Relationship Id="rId4" Type="http://schemas.openxmlformats.org/officeDocument/2006/relationships/slideLayout" Target="../slideLayouts/slideLayout345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8.xml"/><Relationship Id="rId2" Type="http://schemas.openxmlformats.org/officeDocument/2006/relationships/slideLayout" Target="../slideLayouts/slideLayout347.xml"/><Relationship Id="rId1" Type="http://schemas.openxmlformats.org/officeDocument/2006/relationships/slideLayout" Target="../slideLayouts/slideLayout346.xml"/><Relationship Id="rId6" Type="http://schemas.openxmlformats.org/officeDocument/2006/relationships/image" Target="../media/image1.wmf"/><Relationship Id="rId5" Type="http://schemas.openxmlformats.org/officeDocument/2006/relationships/theme" Target="../theme/theme39.xml"/><Relationship Id="rId4" Type="http://schemas.openxmlformats.org/officeDocument/2006/relationships/slideLayout" Target="../slideLayouts/slideLayout3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7.xml"/><Relationship Id="rId3" Type="http://schemas.openxmlformats.org/officeDocument/2006/relationships/slideLayout" Target="../slideLayouts/slideLayout352.xml"/><Relationship Id="rId7" Type="http://schemas.openxmlformats.org/officeDocument/2006/relationships/slideLayout" Target="../slideLayouts/slideLayout356.xml"/><Relationship Id="rId2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50.xml"/><Relationship Id="rId6" Type="http://schemas.openxmlformats.org/officeDocument/2006/relationships/slideLayout" Target="../slideLayouts/slideLayout355.xml"/><Relationship Id="rId5" Type="http://schemas.openxmlformats.org/officeDocument/2006/relationships/slideLayout" Target="../slideLayouts/slideLayout35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53.xml"/><Relationship Id="rId9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5.xml"/><Relationship Id="rId3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64.xml"/><Relationship Id="rId2" Type="http://schemas.openxmlformats.org/officeDocument/2006/relationships/slideLayout" Target="../slideLayouts/slideLayout359.xml"/><Relationship Id="rId1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6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61.xml"/><Relationship Id="rId9" Type="http://schemas.openxmlformats.org/officeDocument/2006/relationships/theme" Target="../theme/theme4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8.xml"/><Relationship Id="rId2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66.xml"/><Relationship Id="rId5" Type="http://schemas.openxmlformats.org/officeDocument/2006/relationships/theme" Target="../theme/theme42.xml"/><Relationship Id="rId4" Type="http://schemas.openxmlformats.org/officeDocument/2006/relationships/slideLayout" Target="../slideLayouts/slideLayout369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2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371.xml"/><Relationship Id="rId1" Type="http://schemas.openxmlformats.org/officeDocument/2006/relationships/slideLayout" Target="../slideLayouts/slideLayout370.xml"/><Relationship Id="rId6" Type="http://schemas.openxmlformats.org/officeDocument/2006/relationships/theme" Target="../theme/theme43.xml"/><Relationship Id="rId5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73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9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89.xml"/><Relationship Id="rId9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theme" Target="../theme/theme46.xml"/><Relationship Id="rId3" Type="http://schemas.openxmlformats.org/officeDocument/2006/relationships/slideLayout" Target="../slideLayouts/slideLayout396.xml"/><Relationship Id="rId7" Type="http://schemas.openxmlformats.org/officeDocument/2006/relationships/slideLayout" Target="../slideLayouts/slideLayout400.xml"/><Relationship Id="rId2" Type="http://schemas.openxmlformats.org/officeDocument/2006/relationships/slideLayout" Target="../slideLayouts/slideLayout395.xml"/><Relationship Id="rId1" Type="http://schemas.openxmlformats.org/officeDocument/2006/relationships/slideLayout" Target="../slideLayouts/slideLayout394.xml"/><Relationship Id="rId6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7.xml"/><Relationship Id="rId9" Type="http://schemas.openxmlformats.org/officeDocument/2006/relationships/image" Target="../media/image1.wmf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8.xml"/><Relationship Id="rId3" Type="http://schemas.openxmlformats.org/officeDocument/2006/relationships/slideLayout" Target="../slideLayouts/slideLayout403.xml"/><Relationship Id="rId7" Type="http://schemas.openxmlformats.org/officeDocument/2006/relationships/slideLayout" Target="../slideLayouts/slideLayout40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401.xml"/><Relationship Id="rId6" Type="http://schemas.openxmlformats.org/officeDocument/2006/relationships/slideLayout" Target="../slideLayouts/slideLayout406.xml"/><Relationship Id="rId11" Type="http://schemas.openxmlformats.org/officeDocument/2006/relationships/theme" Target="../theme/theme47.xml"/><Relationship Id="rId5" Type="http://schemas.openxmlformats.org/officeDocument/2006/relationships/slideLayout" Target="../slideLayouts/slideLayout405.xml"/><Relationship Id="rId10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04.xml"/><Relationship Id="rId9" Type="http://schemas.openxmlformats.org/officeDocument/2006/relationships/slideLayout" Target="../slideLayouts/slideLayout409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theme" Target="../theme/theme48.xml"/><Relationship Id="rId3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7.xml"/><Relationship Id="rId2" Type="http://schemas.openxmlformats.org/officeDocument/2006/relationships/slideLayout" Target="../slideLayouts/slideLayout412.xml"/><Relationship Id="rId1" Type="http://schemas.openxmlformats.org/officeDocument/2006/relationships/slideLayout" Target="../slideLayouts/slideLayout411.xml"/><Relationship Id="rId6" Type="http://schemas.openxmlformats.org/officeDocument/2006/relationships/slideLayout" Target="../slideLayouts/slideLayout416.xml"/><Relationship Id="rId5" Type="http://schemas.openxmlformats.org/officeDocument/2006/relationships/slideLayout" Target="../slideLayouts/slideLayout4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14.xml"/><Relationship Id="rId9" Type="http://schemas.openxmlformats.org/officeDocument/2006/relationships/tags" Target="../tags/tag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2" r:id="rId4"/>
    <p:sldLayoutId id="2147483673" r:id="rId5"/>
    <p:sldLayoutId id="2147483674" r:id="rId6"/>
    <p:sldLayoutId id="2147483665" r:id="rId7"/>
    <p:sldLayoutId id="2147483709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9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29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72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29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1800" dirty="0">
              <a:solidFill>
                <a:srgbClr val="53565A"/>
              </a:solidFill>
              <a:latin typeface="Arial"/>
              <a:cs typeface="Arial" pitchFamily="34" charset="0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1800" dirty="0">
              <a:solidFill>
                <a:srgbClr val="53565A"/>
              </a:solidFill>
              <a:latin typeface="Arial"/>
              <a:cs typeface="Arial" pitchFamily="34" charset="0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94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008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4339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0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4341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6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STKaiti" pitchFamily="2" charset="-122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498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09969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6496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1994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69863" indent="-169863" algn="l" defTabSz="1828800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1pPr>
      <a:lvl2pPr marL="341313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2pPr>
      <a:lvl3pPr marL="514350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3pPr>
      <a:lvl4pPr marL="681038" indent="-165100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4pPr>
      <a:lvl5pPr marL="847725" indent="-16351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5pPr>
      <a:lvl6pPr marL="1303353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58331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13318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68302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8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969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96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94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928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913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90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891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53565A"/>
              </a:solidFill>
              <a:ea typeface="STKaiti"/>
            </a:endParaRPr>
          </a:p>
        </p:txBody>
      </p:sp>
      <p:pic>
        <p:nvPicPr>
          <p:cNvPr id="1029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4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61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0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06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8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0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5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1000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8196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1000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8197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8198" name="Picture 9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6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62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06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400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1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566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6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304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2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214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18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6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2052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0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054" name="Picture 9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1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2052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4" name="Picture 9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4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17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98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98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6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97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4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1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01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5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216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11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3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0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47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1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1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1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58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10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9987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7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2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>
          <a:xfrm>
            <a:off x="153065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>
          <a:xfrm>
            <a:off x="153065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>
          <a:xfrm>
            <a:off x="153064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353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solidFill>
                <a:srgbClr val="53565A"/>
              </a:solidFill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4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19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4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9" r:id="rId8"/>
    <p:sldLayoutId id="2147483730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139" y="1295400"/>
            <a:ext cx="959987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9" y="64008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9" y="4572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53063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36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054" name="Picture 6" descr="citi-r_2c-blu_pos_rg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2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5843" name="Line 11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  <a:ea typeface="STKaiti"/>
            </a:endParaRPr>
          </a:p>
        </p:txBody>
      </p:sp>
      <p:sp>
        <p:nvSpPr>
          <p:cNvPr id="35844" name="Line 1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  <a:ea typeface="STKaiti"/>
            </a:endParaRPr>
          </a:p>
        </p:txBody>
      </p:sp>
      <p:sp>
        <p:nvSpPr>
          <p:cNvPr id="35845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pic>
        <p:nvPicPr>
          <p:cNvPr id="35846" name="Picture 6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1.xml"/><Relationship Id="rId1" Type="http://schemas.openxmlformats.org/officeDocument/2006/relationships/tags" Target="../tags/tag3.x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52.xml"/><Relationship Id="rId4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153063" y="3400064"/>
            <a:ext cx="9599877" cy="1354217"/>
          </a:xfrm>
          <a:noFill/>
        </p:spPr>
        <p:txBody>
          <a:bodyPr/>
          <a:lstStyle/>
          <a:p>
            <a:r>
              <a:rPr lang="en-US" dirty="0"/>
              <a:t>Prometheus acquisition</a:t>
            </a:r>
            <a:br>
              <a:rPr lang="en-US" dirty="0"/>
            </a:br>
            <a:br>
              <a:rPr lang="en-US" dirty="0"/>
            </a:br>
            <a:r>
              <a:rPr lang="en-US" sz="2400" i="1" dirty="0">
                <a:solidFill>
                  <a:schemeClr val="accent3"/>
                </a:solidFill>
              </a:rPr>
              <a:t>Atlas Gaming</a:t>
            </a:r>
          </a:p>
        </p:txBody>
      </p:sp>
      <p:sp>
        <p:nvSpPr>
          <p:cNvPr id="90118" name="Text Box 13"/>
          <p:cNvSpPr txBox="1">
            <a:spLocks noChangeArrowheads="1"/>
          </p:cNvSpPr>
          <p:nvPr/>
        </p:nvSpPr>
        <p:spPr bwMode="gray">
          <a:xfrm>
            <a:off x="180580" y="1138797"/>
            <a:ext cx="957236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ヒラギノ角ゴ Pro W3" pitchFamily="124" charset="-128"/>
                <a:cs typeface="+mn-cs"/>
              </a:rPr>
              <a:t>July 2020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 pitchFamily="34" charset="0"/>
              <a:ea typeface="ヒラギノ角ゴ Pro W3" pitchFamily="124" charset="-128"/>
              <a:cs typeface="+mn-cs"/>
            </a:endParaRPr>
          </a:p>
        </p:txBody>
      </p:sp>
      <p:grpSp>
        <p:nvGrpSpPr>
          <p:cNvPr id="90133" name="Group 2"/>
          <p:cNvGrpSpPr>
            <a:grpSpLocks/>
          </p:cNvGrpSpPr>
          <p:nvPr/>
        </p:nvGrpSpPr>
        <p:grpSpPr bwMode="gray">
          <a:xfrm>
            <a:off x="-1720" y="0"/>
            <a:ext cx="9911160" cy="6858000"/>
            <a:chOff x="-1588" y="0"/>
            <a:chExt cx="9148763" cy="6858000"/>
          </a:xfrm>
        </p:grpSpPr>
        <p:pic>
          <p:nvPicPr>
            <p:cNvPr id="90134" name="Picture 1" descr="G:\CTS - (formerly GTS)\_CTS Templates\Pitchbook Covers\981531\Letter_Version\Archive\981531_CTS_Letter_wav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88" y="0"/>
              <a:ext cx="9148763" cy="102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gray">
            <a:xfrm>
              <a:off x="8229600" y="6400800"/>
              <a:ext cx="914400" cy="457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endParaRPr>
            </a:p>
          </p:txBody>
        </p:sp>
      </p:grpSp>
      <p:sp>
        <p:nvSpPr>
          <p:cNvPr id="90136" name="Text Box 8"/>
          <p:cNvSpPr txBox="1">
            <a:spLocks noChangeArrowheads="1"/>
          </p:cNvSpPr>
          <p:nvPr/>
        </p:nvSpPr>
        <p:spPr bwMode="gray">
          <a:xfrm>
            <a:off x="161661" y="538261"/>
            <a:ext cx="8392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ヒラギノ角ゴ Pro W3" pitchFamily="124" charset="-128"/>
                <a:cs typeface="+mn-cs"/>
              </a:rPr>
              <a:t>Institutional Clients Group | General Industrials &amp; Financial Sponsors</a:t>
            </a:r>
          </a:p>
        </p:txBody>
      </p:sp>
      <p:pic>
        <p:nvPicPr>
          <p:cNvPr id="15" name="Picture 11" descr="citi-r_1c-red_rev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9043988" y="452438"/>
            <a:ext cx="763587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7100047" y="1138797"/>
            <a:ext cx="2513993" cy="947335"/>
          </a:xfrm>
          <a:prstGeom prst="rect">
            <a:avLst/>
          </a:prstGeom>
          <a:solidFill>
            <a:srgbClr val="CB6015">
              <a:alpha val="20000"/>
            </a:srgb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These materials were produced for </a:t>
            </a:r>
            <a:r>
              <a:rPr kumimoji="0" lang="en-AU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InsideSherpa</a:t>
            </a: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 for educational and training purposes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4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8308" y="1920359"/>
            <a:ext cx="9255401" cy="2148811"/>
          </a:xfrm>
          <a:prstGeom prst="rect">
            <a:avLst/>
          </a:prstGeom>
        </p:spPr>
      </p:pic>
      <p:sp>
        <p:nvSpPr>
          <p:cNvPr id="6148" name="Rectangle 25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bg1"/>
          </a:solidFill>
          <a:ln w="12700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/>
              <a:t>Transaction and trading </a:t>
            </a:r>
            <a:r>
              <a:rPr lang="en-US" dirty="0" err="1"/>
              <a:t>comparables</a:t>
            </a:r>
            <a:r>
              <a:rPr lang="en-US" dirty="0"/>
              <a:t> analysis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151200" y="561260"/>
            <a:ext cx="9601200" cy="499467"/>
            <a:chOff x="151200" y="561162"/>
            <a:chExt cx="9601200" cy="499467"/>
          </a:xfrm>
        </p:grpSpPr>
        <p:sp>
          <p:nvSpPr>
            <p:cNvPr id="8" name="MessageBox"/>
            <p:cNvSpPr/>
            <p:nvPr>
              <p:custDataLst>
                <p:tags r:id="rId4"/>
              </p:custDataLst>
            </p:nvPr>
          </p:nvSpPr>
          <p:spPr bwMode="gray">
            <a:xfrm>
              <a:off x="151200" y="561162"/>
              <a:ext cx="9601200" cy="43088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l">
                <a:defRPr/>
              </a:pPr>
              <a:r>
                <a:rPr lang="en-US" dirty="0">
                  <a:solidFill>
                    <a:srgbClr val="00BDF2"/>
                  </a:solidFill>
                  <a:latin typeface="Arial"/>
                  <a:ea typeface="STKaiti"/>
                </a:rPr>
                <a:t>Precedent transactions in online gaming and current trading of comparable companies suggest a ~10-12x EV / EBITDA valuation range. Based on EBITDA of A$60m, this implies an EV of A$660m.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/>
                <a:ea typeface="STKaiti"/>
              </a:endParaRPr>
            </a:p>
          </p:txBody>
        </p:sp>
        <p:cxnSp>
          <p:nvCxnSpPr>
            <p:cNvPr id="9" name="MessageLine"/>
            <p:cNvCxnSpPr/>
            <p:nvPr/>
          </p:nvCxnSpPr>
          <p:spPr bwMode="gray">
            <a:xfrm>
              <a:off x="151200" y="1060629"/>
              <a:ext cx="9601200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solidFill>
                <a:srgbClr val="97999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50822"/>
              </p:ext>
            </p:extLst>
          </p:nvPr>
        </p:nvGraphicFramePr>
        <p:xfrm>
          <a:off x="160334" y="4257668"/>
          <a:ext cx="9593269" cy="15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91">
                  <a:extLst>
                    <a:ext uri="{9D8B030D-6E8A-4147-A177-3AD203B41FA5}">
                      <a16:colId xmlns:a16="http://schemas.microsoft.com/office/drawing/2014/main" val="1802929388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436863040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623784532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1850615729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3344805815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1142211861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163951744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3692359856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2971507565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207580615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3710522198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2540702424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2139982381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3103737912"/>
                    </a:ext>
                  </a:extLst>
                </a:gridCol>
                <a:gridCol w="641577">
                  <a:extLst>
                    <a:ext uri="{9D8B030D-6E8A-4147-A177-3AD203B41FA5}">
                      <a16:colId xmlns:a16="http://schemas.microsoft.com/office/drawing/2014/main" val="2474573683"/>
                    </a:ext>
                  </a:extLst>
                </a:gridCol>
              </a:tblGrid>
              <a:tr h="521724">
                <a:tc>
                  <a:txBody>
                    <a:bodyPr/>
                    <a:lstStyle/>
                    <a:p>
                      <a:r>
                        <a:rPr lang="en-AU" sz="750" b="1" dirty="0">
                          <a:solidFill>
                            <a:schemeClr val="accent1"/>
                          </a:solidFill>
                        </a:rPr>
                        <a:t>EV (A$bn)</a:t>
                      </a:r>
                    </a:p>
                  </a:txBody>
                  <a:tcPr marL="0" marR="36000" marT="360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8.5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endParaRPr lang="en-AU" sz="750" b="0" i="0" u="none" strike="noStrike" kern="1200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1.9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6.2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2.9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09969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50" b="0" i="0" u="none" strike="noStrike" kern="120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2.1</a:t>
                      </a: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278811"/>
                  </a:ext>
                </a:extLst>
              </a:tr>
              <a:tr h="521724">
                <a:tc>
                  <a:txBody>
                    <a:bodyPr/>
                    <a:lstStyle/>
                    <a:p>
                      <a:pPr marL="0" marR="0" lvl="0" indent="0" algn="l" defTabSz="9099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50" b="1" dirty="0">
                          <a:solidFill>
                            <a:schemeClr val="accent1"/>
                          </a:solidFill>
                        </a:rPr>
                        <a:t>Target</a:t>
                      </a:r>
                    </a:p>
                  </a:txBody>
                  <a:tcPr marL="0" marR="36000" marT="360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Online Casino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Mobile Gaming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Queen Mobile Gaming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Online Games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750" b="0" i="0" u="none" strike="noStrike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Mobile Games Ltd.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Chinese Gaming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Mobile Gaming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South Korean Online Gaming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Japanese Gaming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Chinese Game Developer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Japanese Online Social Media and Gaming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Smartphone Apps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Chinese Computer Games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310051"/>
                  </a:ext>
                </a:extLst>
              </a:tr>
              <a:tr h="521724">
                <a:tc>
                  <a:txBody>
                    <a:bodyPr/>
                    <a:lstStyle/>
                    <a:p>
                      <a:r>
                        <a:rPr lang="en-AU" sz="750" b="1" dirty="0">
                          <a:solidFill>
                            <a:schemeClr val="accent1"/>
                          </a:solidFill>
                        </a:rPr>
                        <a:t>Acquirer</a:t>
                      </a:r>
                    </a:p>
                  </a:txBody>
                  <a:tcPr marL="0" marR="36000" marT="360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China Gaming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Chinese Conglomerate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Video Game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750" b="0" i="0" u="none" strike="noStrike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</a:rPr>
                        <a:t>US Casino Co.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750" b="0" i="0" u="none" strike="noStrike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750" b="0" i="0" u="none" strike="noStrike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750" b="0" i="0" u="none" strike="noStrike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750" b="0" i="0" u="none" strike="noStrike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750" b="0" i="0" u="none" strike="noStrike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750" b="0" i="0" u="none" strike="noStrike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750" b="0" i="0" u="none" strike="noStrike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750" b="0" i="0" u="none" strike="noStrike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750" b="0" i="0" u="none" strike="noStrike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750" b="0" i="0" u="none" strike="noStrike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25898564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618308" y="1419622"/>
            <a:ext cx="2886891" cy="244197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Transaction </a:t>
            </a:r>
            <a:r>
              <a:rPr kumimoji="0" lang="en-AU" sz="1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comparables</a:t>
            </a:r>
            <a:endParaRPr kumimoji="0" lang="en-AU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771900" y="1419622"/>
            <a:ext cx="5981700" cy="244197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Trading </a:t>
            </a:r>
            <a:r>
              <a:rPr kumimoji="0" lang="en-AU" sz="1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comparables</a:t>
            </a:r>
            <a:endParaRPr kumimoji="0" lang="en-AU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" name="Rectangle 11"/>
          <p:cNvSpPr/>
          <p:nvPr>
            <p:custDataLst>
              <p:tags r:id="rId3"/>
            </p:custDataLst>
          </p:nvPr>
        </p:nvSpPr>
        <p:spPr bwMode="auto">
          <a:xfrm>
            <a:off x="165100" y="664718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AU" sz="800" i="0" u="none" strike="noStrike" cap="none" normalizeH="0" baseline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2</a:t>
            </a:r>
            <a:endParaRPr kumimoji="0" lang="en-AU" sz="800" i="0" u="none" strike="noStrike" cap="none" normalizeH="0" baseline="0" dirty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392561" y="6492373"/>
            <a:ext cx="5120879" cy="279055"/>
          </a:xfrm>
          <a:prstGeom prst="rect">
            <a:avLst/>
          </a:prstGeom>
          <a:solidFill>
            <a:srgbClr val="CB6015">
              <a:alpha val="20000"/>
            </a:srgb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i="1" dirty="0">
                <a:solidFill>
                  <a:srgbClr val="CB6015"/>
                </a:solidFill>
                <a:ea typeface="+mj-ea"/>
              </a:rPr>
              <a:t>These materials were produced for </a:t>
            </a:r>
            <a:r>
              <a:rPr lang="en-AU" sz="900" i="1" dirty="0" err="1">
                <a:solidFill>
                  <a:srgbClr val="CB6015"/>
                </a:solidFill>
                <a:ea typeface="+mj-ea"/>
              </a:rPr>
              <a:t>InsideSherpa</a:t>
            </a:r>
            <a:r>
              <a:rPr lang="en-AU" sz="900" i="1" dirty="0">
                <a:solidFill>
                  <a:srgbClr val="CB6015"/>
                </a:solidFill>
                <a:ea typeface="+mj-ea"/>
              </a:rPr>
              <a:t> for educational and training purposes</a:t>
            </a:r>
            <a:endParaRPr kumimoji="0" lang="en-AU" sz="900" b="0" i="1" u="none" strike="noStrike" cap="none" normalizeH="0" baseline="0" dirty="0">
              <a:ln>
                <a:noFill/>
              </a:ln>
              <a:solidFill>
                <a:srgbClr val="CB6015"/>
              </a:solidFill>
              <a:effectLst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177708" y="6400800"/>
            <a:ext cx="8509092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Source: Citi.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388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iti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iti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&quot; FileName=&quot;2019.05.20 Transaction comps_v2.xlsx&quot; Path=&quot;\\audfs\au\icg\groups\502FA_INVESTMENT_BANKING_Admin\Admin\Garren Keane-Robbins\InsideSherpa&quot; Landmark=&quot;COL-9846674884 (1)&quot; LMFriendly=&quot;COL-9846674884 (1) (Transaction comps)&quot; SheetSlideName=&quot;_bdm.f6ea6708100240a1a1fed1196f8cc000.edm&quot; Address=&quot;Transaction comps!COL-9846674884 (1)&quot; AddrAdjusted=&quot;Transaction comps!COL-9846674884 (1)&quot; LastUpdate=&quot;2019.05.22:16.34.45&quot; FileDesc=&quot;2019.05.20 Transaction comps_v2.xlsx&quot; Text=&quot;&quot; Value=&quot;&quot; Inst=&quot;0&quot; SBR=&quot;False&quot; SBC=&quot;False&quot; DestType=&quot;1&quot; HeaderRows=&quot;0&quot; TableRowIndex=&quot;0&quot; TableColIndex=&quot;0&quot; /&gt;&#10;&lt;/Data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heme/theme1.xml><?xml version="1.0" encoding="utf-8"?>
<a:theme xmlns:a="http://schemas.openxmlformats.org/drawingml/2006/main" name="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0.xml><?xml version="1.0" encoding="utf-8"?>
<a:theme xmlns:a="http://schemas.openxmlformats.org/drawingml/2006/main" name="187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1.xml><?xml version="1.0" encoding="utf-8"?>
<a:theme xmlns:a="http://schemas.openxmlformats.org/drawingml/2006/main" name="6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2.xml><?xml version="1.0" encoding="utf-8"?>
<a:theme xmlns:a="http://schemas.openxmlformats.org/drawingml/2006/main" name="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3.xml><?xml version="1.0" encoding="utf-8"?>
<a:theme xmlns:a="http://schemas.openxmlformats.org/drawingml/2006/main" name="2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4.xml><?xml version="1.0" encoding="utf-8"?>
<a:theme xmlns:a="http://schemas.openxmlformats.org/drawingml/2006/main" name="17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5.xml><?xml version="1.0" encoding="utf-8"?>
<a:theme xmlns:a="http://schemas.openxmlformats.org/drawingml/2006/main" name="3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6.xml><?xml version="1.0" encoding="utf-8"?>
<a:theme xmlns:a="http://schemas.openxmlformats.org/drawingml/2006/main" name="17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7.xml><?xml version="1.0" encoding="utf-8"?>
<a:theme xmlns:a="http://schemas.openxmlformats.org/drawingml/2006/main" name="2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8.xml><?xml version="1.0" encoding="utf-8"?>
<a:theme xmlns:a="http://schemas.openxmlformats.org/drawingml/2006/main" name="4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9.xml><?xml version="1.0" encoding="utf-8"?>
<a:theme xmlns:a="http://schemas.openxmlformats.org/drawingml/2006/main" name="6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1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0.xml><?xml version="1.0" encoding="utf-8"?>
<a:theme xmlns:a="http://schemas.openxmlformats.org/drawingml/2006/main" name="7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1.xml><?xml version="1.0" encoding="utf-8"?>
<a:theme xmlns:a="http://schemas.openxmlformats.org/drawingml/2006/main" name="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22.xml><?xml version="1.0" encoding="utf-8"?>
<a:theme xmlns:a="http://schemas.openxmlformats.org/drawingml/2006/main" name="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3.xml><?xml version="1.0" encoding="utf-8"?>
<a:theme xmlns:a="http://schemas.openxmlformats.org/drawingml/2006/main" name="1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4.xml><?xml version="1.0" encoding="utf-8"?>
<a:theme xmlns:a="http://schemas.openxmlformats.org/drawingml/2006/main" name="ICG_Pres(A4) CIB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5.xml><?xml version="1.0" encoding="utf-8"?>
<a:theme xmlns:a="http://schemas.openxmlformats.org/drawingml/2006/main" name="4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8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7.xml><?xml version="1.0" encoding="utf-8"?>
<a:theme xmlns:a="http://schemas.openxmlformats.org/drawingml/2006/main" name="1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8.xml><?xml version="1.0" encoding="utf-8"?>
<a:theme xmlns:a="http://schemas.openxmlformats.org/drawingml/2006/main" name="9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9.xml><?xml version="1.0" encoding="utf-8"?>
<a:theme xmlns:a="http://schemas.openxmlformats.org/drawingml/2006/main" name="7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0.xml><?xml version="1.0" encoding="utf-8"?>
<a:theme xmlns:a="http://schemas.openxmlformats.org/drawingml/2006/main" name="6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31.xml><?xml version="1.0" encoding="utf-8"?>
<a:theme xmlns:a="http://schemas.openxmlformats.org/drawingml/2006/main" name="5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32.xml><?xml version="1.0" encoding="utf-8"?>
<a:theme xmlns:a="http://schemas.openxmlformats.org/drawingml/2006/main" name="10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3.xml><?xml version="1.0" encoding="utf-8"?>
<a:theme xmlns:a="http://schemas.openxmlformats.org/drawingml/2006/main" name="8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5.xml><?xml version="1.0" encoding="utf-8"?>
<a:theme xmlns:a="http://schemas.openxmlformats.org/drawingml/2006/main" name="3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6.xml><?xml version="1.0" encoding="utf-8"?>
<a:theme xmlns:a="http://schemas.openxmlformats.org/drawingml/2006/main" name="5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7.xml><?xml version="1.0" encoding="utf-8"?>
<a:theme xmlns:a="http://schemas.openxmlformats.org/drawingml/2006/main" name="12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8.xml><?xml version="1.0" encoding="utf-8"?>
<a:theme xmlns:a="http://schemas.openxmlformats.org/drawingml/2006/main" name="9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9.xml><?xml version="1.0" encoding="utf-8"?>
<a:theme xmlns:a="http://schemas.openxmlformats.org/drawingml/2006/main" name="10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2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 pitchFamily="34" charset="0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13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1.xml><?xml version="1.0" encoding="utf-8"?>
<a:theme xmlns:a="http://schemas.openxmlformats.org/drawingml/2006/main" name="1_ICG_Pres(A4) CIB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2.xml><?xml version="1.0" encoding="utf-8"?>
<a:theme xmlns:a="http://schemas.openxmlformats.org/drawingml/2006/main" name="11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3.xml><?xml version="1.0" encoding="utf-8"?>
<a:theme xmlns:a="http://schemas.openxmlformats.org/drawingml/2006/main" name="1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4.xml><?xml version="1.0" encoding="utf-8"?>
<a:theme xmlns:a="http://schemas.openxmlformats.org/drawingml/2006/main" name="1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45.xml><?xml version="1.0" encoding="utf-8"?>
<a:theme xmlns:a="http://schemas.openxmlformats.org/drawingml/2006/main" name="5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6.xml><?xml version="1.0" encoding="utf-8"?>
<a:theme xmlns:a="http://schemas.openxmlformats.org/drawingml/2006/main" name="2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</a:theme>
</file>

<file path=ppt/theme/theme47.xml><?xml version="1.0" encoding="utf-8"?>
<a:theme xmlns:a="http://schemas.openxmlformats.org/drawingml/2006/main" name="4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8.xml><?xml version="1.0" encoding="utf-8"?>
<a:theme xmlns:a="http://schemas.openxmlformats.org/drawingml/2006/main" name="6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ICG_Pres(A4).potx" id="{1CAD92D0-11EB-452F-80BC-0D788F84B31A}" vid="{B63DEF18-A341-4094-9B81-407A50896A4C}"/>
    </a:ext>
  </a:extLst>
</a:theme>
</file>

<file path=ppt/theme/theme4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7.xml><?xml version="1.0" encoding="utf-8"?>
<a:theme xmlns:a="http://schemas.openxmlformats.org/drawingml/2006/main" name="11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8.xml><?xml version="1.0" encoding="utf-8"?>
<a:theme xmlns:a="http://schemas.openxmlformats.org/drawingml/2006/main" name="57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71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599A6104DC34A9C37FAE2DED8D6E9" ma:contentTypeVersion="0" ma:contentTypeDescription="Create a new document." ma:contentTypeScope="" ma:versionID="19877f96bfaf4df934f35472f40ea0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8F8A91-D28D-4B45-A599-44E81D535F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160343-857B-421C-B78C-26DAF858986D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ECFC81-07E9-4AA1-B0A1-D3E5048D24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ICG_Pres(A4)</Template>
  <TotalTime>22455</TotalTime>
  <Words>190</Words>
  <Application>Microsoft Office PowerPoint</Application>
  <PresentationFormat>A4 Paper (210x297 mm)</PresentationFormat>
  <Paragraphs>45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48</vt:i4>
      </vt:variant>
      <vt:variant>
        <vt:lpstr>Slide Titles</vt:lpstr>
      </vt:variant>
      <vt:variant>
        <vt:i4>2</vt:i4>
      </vt:variant>
    </vt:vector>
  </HeadingPairs>
  <TitlesOfParts>
    <vt:vector size="53" baseType="lpstr">
      <vt:lpstr>Arial</vt:lpstr>
      <vt:lpstr>Symbol</vt:lpstr>
      <vt:lpstr>Wingdings</vt:lpstr>
      <vt:lpstr>ICG_Pres(A4)</vt:lpstr>
      <vt:lpstr>1_ICG_Pres(A4)</vt:lpstr>
      <vt:lpstr>ICG_Pres(A4)_ANZ</vt:lpstr>
      <vt:lpstr>2_ICG_Pres (A4)</vt:lpstr>
      <vt:lpstr>1_ICG_Pres(A4)_ANZ</vt:lpstr>
      <vt:lpstr>2_ICG_Pres(A4)</vt:lpstr>
      <vt:lpstr>113_ICG_Pres (A4)</vt:lpstr>
      <vt:lpstr>57_ICG_Pres (A4)</vt:lpstr>
      <vt:lpstr>171_ICG_Pres (A4)</vt:lpstr>
      <vt:lpstr>187_ICG_Pres (A4)</vt:lpstr>
      <vt:lpstr>64_ICG_Pres (A4)</vt:lpstr>
      <vt:lpstr>ICG_Pres (Letter)</vt:lpstr>
      <vt:lpstr>22_ICG_Pres (A4)</vt:lpstr>
      <vt:lpstr>172_ICG_Pres (A4)</vt:lpstr>
      <vt:lpstr>3_ICG_Pres(A4)</vt:lpstr>
      <vt:lpstr>174_ICG_Pres (A4)</vt:lpstr>
      <vt:lpstr>2_ICG_Pres (Letter)</vt:lpstr>
      <vt:lpstr>4_ICG_Pres(A4)</vt:lpstr>
      <vt:lpstr>6_ICG_Pres(A4)_ANZ</vt:lpstr>
      <vt:lpstr>7_ICG_Pres(A4)_ANZ</vt:lpstr>
      <vt:lpstr>3_ICG_Pres (A4)</vt:lpstr>
      <vt:lpstr>ICG_Pres (A4)</vt:lpstr>
      <vt:lpstr>1_ICG_Pres (A4)</vt:lpstr>
      <vt:lpstr>ICG_Pres(A4) CIB_ANZ</vt:lpstr>
      <vt:lpstr>4_ICG_Pres (A4)</vt:lpstr>
      <vt:lpstr>8_ICG_Pres(A4)_ANZ</vt:lpstr>
      <vt:lpstr>1_ICG_Pres (Letter)</vt:lpstr>
      <vt:lpstr>9_ICG_Pres(A4)_ANZ</vt:lpstr>
      <vt:lpstr>7_ICG_Pres (A4)</vt:lpstr>
      <vt:lpstr>6_ICG_Pres (A4)</vt:lpstr>
      <vt:lpstr>5_ICG_Pres (A4)</vt:lpstr>
      <vt:lpstr>10_ICG_Pres(A4)_ANZ</vt:lpstr>
      <vt:lpstr>8_ICG_Pres (A4)</vt:lpstr>
      <vt:lpstr>1_ICG_Pres(Letter)</vt:lpstr>
      <vt:lpstr>3_ICG_Pres (Letter)</vt:lpstr>
      <vt:lpstr>5_ICG_Pres(A4)</vt:lpstr>
      <vt:lpstr>12_ICG_Pres(A4)_ANZ</vt:lpstr>
      <vt:lpstr>9_ICG_Pres (A4)</vt:lpstr>
      <vt:lpstr>10_ICG_Pres (A4)</vt:lpstr>
      <vt:lpstr>13_ICG_Pres(A4)_ANZ</vt:lpstr>
      <vt:lpstr>1_ICG_Pres(A4) CIB_ANZ</vt:lpstr>
      <vt:lpstr>11_ICG_Pres (A4)</vt:lpstr>
      <vt:lpstr>12_ICG_Pres (A4)</vt:lpstr>
      <vt:lpstr>13_ICG_Pres (A4)</vt:lpstr>
      <vt:lpstr>5_ICG_Pres(Letter)</vt:lpstr>
      <vt:lpstr>2_ICG_Pres(Letter)</vt:lpstr>
      <vt:lpstr>4_ICG_Pres (Letter)</vt:lpstr>
      <vt:lpstr>6_ICG_Pres(A4)</vt:lpstr>
      <vt:lpstr>Prometheus acquisition  Atlas Gaming</vt:lpstr>
      <vt:lpstr>Transaction and trading comparables analysis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Casper, Peter [ICG-CIB]</dc:creator>
  <cp:lastModifiedBy>Ashutosh gulame</cp:lastModifiedBy>
  <cp:revision>1696</cp:revision>
  <cp:lastPrinted>2019-08-20T03:01:09Z</cp:lastPrinted>
  <dcterms:created xsi:type="dcterms:W3CDTF">2017-05-05T01:00:02Z</dcterms:created>
  <dcterms:modified xsi:type="dcterms:W3CDTF">2020-05-09T13:42:38Z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B_DisclaimerDB">
    <vt:bool>true</vt:bool>
  </property>
  <property fmtid="{D5CDD505-2E9C-101B-9397-08002B2CF9AE}" pid="3" name="ICGToolkitIsDisclaimer">
    <vt:bool>false</vt:bool>
  </property>
  <property fmtid="{D5CDD505-2E9C-101B-9397-08002B2CF9AE}" pid="4" name="ContentTypeId">
    <vt:lpwstr>0x010100628599A6104DC34A9C37FAE2DED8D6E9</vt:lpwstr>
  </property>
  <property fmtid="{D5CDD505-2E9C-101B-9397-08002B2CF9AE}" pid="5" name="SectionTitleAlign">
    <vt:lpwstr>L</vt:lpwstr>
  </property>
  <property fmtid="{D5CDD505-2E9C-101B-9397-08002B2CF9AE}" pid="6" name="PageNumberTop">
    <vt:lpwstr>523.4</vt:lpwstr>
  </property>
  <property fmtid="{D5CDD505-2E9C-101B-9397-08002B2CF9AE}" pid="7" name="PageNumberLeft">
    <vt:lpwstr>13</vt:lpwstr>
  </property>
  <property fmtid="{D5CDD505-2E9C-101B-9397-08002B2CF9AE}" pid="8" name="PageNumberCentre">
    <vt:lpwstr>390</vt:lpwstr>
  </property>
  <property fmtid="{D5CDD505-2E9C-101B-9397-08002B2CF9AE}" pid="9" name="PageNumSectionTitleDiff">
    <vt:lpwstr>20</vt:lpwstr>
  </property>
  <property fmtid="{D5CDD505-2E9C-101B-9397-08002B2CF9AE}" pid="10" name="SectionTitleTop">
    <vt:lpwstr>523.4</vt:lpwstr>
  </property>
  <property fmtid="{D5CDD505-2E9C-101B-9397-08002B2CF9AE}" pid="11" name="SectionTitleLeft">
    <vt:lpwstr>33</vt:lpwstr>
  </property>
  <property fmtid="{D5CDD505-2E9C-101B-9397-08002B2CF9AE}" pid="12" name="PageNumAlign">
    <vt:lpwstr>L</vt:lpwstr>
  </property>
  <property fmtid="{D5CDD505-2E9C-101B-9397-08002B2CF9AE}" pid="13" name="TOCOpt">
    <vt:lpwstr>1</vt:lpwstr>
  </property>
  <property fmtid="{D5CDD505-2E9C-101B-9397-08002B2CF9AE}" pid="14" name="PNSOpt">
    <vt:lpwstr>1</vt:lpwstr>
  </property>
  <property fmtid="{D5CDD505-2E9C-101B-9397-08002B2CF9AE}" pid="15" name="Is_Custom_Template">
    <vt:lpwstr>false</vt:lpwstr>
  </property>
  <property fmtid="{D5CDD505-2E9C-101B-9397-08002B2CF9AE}" pid="16" name="TOCHeaderTop">
    <vt:lpwstr>0</vt:lpwstr>
  </property>
  <property fmtid="{D5CDD505-2E9C-101B-9397-08002B2CF9AE}" pid="17" name="TOCHeaderLeft">
    <vt:lpwstr>0</vt:lpwstr>
  </property>
  <property fmtid="{D5CDD505-2E9C-101B-9397-08002B2CF9AE}" pid="18" name="CitiLogoTop">
    <vt:lpwstr>0</vt:lpwstr>
  </property>
  <property fmtid="{D5CDD505-2E9C-101B-9397-08002B2CF9AE}" pid="19" name="CitiLogoLeft">
    <vt:lpwstr>0</vt:lpwstr>
  </property>
  <property fmtid="{D5CDD505-2E9C-101B-9397-08002B2CF9AE}" pid="20" name="Pitchbook Compatible">
    <vt:lpwstr>Yes</vt:lpwstr>
  </property>
</Properties>
</file>