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  <p:sldId id="264" r:id="rId10"/>
    <p:sldId id="265" r:id="rId11"/>
  </p:sldIdLst>
  <p:sldSz cx="14630400" cy="8229600"/>
  <p:notesSz cx="8229600" cy="14630400"/>
  <p:embeddedFontLst>
    <p:embeddedFont>
      <p:font typeface="Arimo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utfit Extra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971"/>
    <a:srgbClr val="EAE8F3"/>
    <a:srgbClr val="E2DEE7"/>
    <a:srgbClr val="F9F9F9"/>
    <a:srgbClr val="D7D6DC"/>
    <a:srgbClr val="D9D6DD"/>
    <a:srgbClr val="EEEEF3"/>
    <a:srgbClr val="EEEEF4"/>
    <a:srgbClr val="9588EA"/>
    <a:srgbClr val="001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370" y="-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E4CE6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hyperlink" Target="http://10.10.0.133:808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98372" y="3295381"/>
            <a:ext cx="9701844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400" b="1" dirty="0" err="1">
                <a:solidFill>
                  <a:srgbClr val="5E4CE6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EduConnect</a:t>
            </a:r>
            <a:r>
              <a:rPr lang="en-US" sz="54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 Global</a:t>
            </a:r>
            <a:endParaRPr lang="en-US" sz="5400" dirty="0"/>
          </a:p>
        </p:txBody>
      </p:sp>
      <p:sp>
        <p:nvSpPr>
          <p:cNvPr id="4" name="Text 2"/>
          <p:cNvSpPr/>
          <p:nvPr/>
        </p:nvSpPr>
        <p:spPr>
          <a:xfrm>
            <a:off x="620528" y="3155681"/>
            <a:ext cx="2777749" cy="5824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80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Dhirendra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2515013" y="3724290"/>
            <a:ext cx="2777749" cy="5824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80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Shishir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620527" y="4398209"/>
            <a:ext cx="2777749" cy="5824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800" b="1" dirty="0" err="1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Ritendra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2515012" y="5176084"/>
            <a:ext cx="2777749" cy="5824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80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Aashish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2735499" y="7601639"/>
            <a:ext cx="1894901" cy="627961"/>
          </a:xfrm>
          <a:prstGeom prst="rect">
            <a:avLst/>
          </a:prstGeom>
          <a:solidFill>
            <a:srgbClr val="E7E7ED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Graphic 10" descr="Graduation cap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25624" y="3192571"/>
            <a:ext cx="9144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5855" y="2027555"/>
            <a:ext cx="3867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231971"/>
                </a:solidFill>
              </a:rPr>
              <a:t>Team : </a:t>
            </a:r>
            <a:r>
              <a:rPr lang="en-US" sz="3200" b="1" u="sng" dirty="0" err="1">
                <a:solidFill>
                  <a:srgbClr val="231971"/>
                </a:solidFill>
              </a:rPr>
              <a:t>Kannun</a:t>
            </a:r>
            <a:endParaRPr lang="en-US" sz="3200" b="1" u="sng" dirty="0">
              <a:solidFill>
                <a:srgbClr val="23197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63255" y="2141220"/>
            <a:ext cx="60318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Project :</a:t>
            </a:r>
            <a:endParaRPr lang="en-US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724482" y="7579605"/>
            <a:ext cx="1905918" cy="649995"/>
          </a:xfrm>
          <a:prstGeom prst="rect">
            <a:avLst/>
          </a:prstGeom>
          <a:solidFill>
            <a:srgbClr val="EEEEF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Shape 4"/>
          <p:cNvSpPr/>
          <p:nvPr/>
        </p:nvSpPr>
        <p:spPr>
          <a:xfrm>
            <a:off x="793790" y="3971700"/>
            <a:ext cx="30480" cy="873204"/>
          </a:xfrm>
          <a:prstGeom prst="rect">
            <a:avLst/>
          </a:prstGeom>
          <a:solidFill>
            <a:srgbClr val="5E4CE6"/>
          </a:solidFill>
        </p:spPr>
      </p:sp>
      <p:sp>
        <p:nvSpPr>
          <p:cNvPr id="18" name="Text 1"/>
          <p:cNvSpPr/>
          <p:nvPr/>
        </p:nvSpPr>
        <p:spPr>
          <a:xfrm>
            <a:off x="3402449" y="1224286"/>
            <a:ext cx="7825502" cy="97821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7200" b="1" dirty="0">
                <a:solidFill>
                  <a:srgbClr val="231971"/>
                </a:solidFill>
                <a:ea typeface="Outfit Extra Bold" pitchFamily="34" charset="-122"/>
                <a:cs typeface="Outfit Extra Bold" pitchFamily="34" charset="-120"/>
              </a:rPr>
              <a:t>The </a:t>
            </a:r>
            <a:r>
              <a:rPr lang="en-US" sz="7200" b="1" dirty="0">
                <a:solidFill>
                  <a:schemeClr val="accent1"/>
                </a:solidFill>
                <a:ea typeface="Outfit Extra Bold" pitchFamily="34" charset="-122"/>
                <a:cs typeface="Outfit Extra Bold" pitchFamily="34" charset="-120"/>
              </a:rPr>
              <a:t>University</a:t>
            </a:r>
            <a:r>
              <a:rPr lang="en-US" sz="7200" b="1" dirty="0">
                <a:solidFill>
                  <a:srgbClr val="231971"/>
                </a:solidFill>
                <a:ea typeface="Outfit Extra Bold" pitchFamily="34" charset="-122"/>
                <a:cs typeface="Outfit Extra Bold" pitchFamily="34" charset="-120"/>
              </a:rPr>
              <a:t> Maze</a:t>
            </a:r>
            <a:endParaRPr lang="en-US" sz="7200" dirty="0"/>
          </a:p>
        </p:txBody>
      </p:sp>
      <p:sp>
        <p:nvSpPr>
          <p:cNvPr id="19" name="Text 2"/>
          <p:cNvSpPr/>
          <p:nvPr/>
        </p:nvSpPr>
        <p:spPr>
          <a:xfrm>
            <a:off x="793789" y="3061324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For many, the path to higher education feels like navigating a dense, confusing labyrinth.</a:t>
            </a:r>
            <a:endParaRPr lang="en-US" sz="2400" dirty="0"/>
          </a:p>
        </p:txBody>
      </p:sp>
      <p:sp>
        <p:nvSpPr>
          <p:cNvPr id="21" name="Text 5"/>
          <p:cNvSpPr/>
          <p:nvPr/>
        </p:nvSpPr>
        <p:spPr>
          <a:xfrm>
            <a:off x="793788" y="5487866"/>
            <a:ext cx="13042821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850"/>
              </a:lnSpc>
            </a:pPr>
            <a:r>
              <a:rPr lang="en-US" sz="2400" dirty="0">
                <a:latin typeface="Arimo" pitchFamily="34" charset="0"/>
                <a:ea typeface="Arimo" pitchFamily="34" charset="0"/>
                <a:cs typeface="Arimo" pitchFamily="34" charset="0"/>
              </a:rPr>
              <a:t>An average of </a:t>
            </a:r>
            <a:r>
              <a:rPr lang="en-US"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mo" pitchFamily="34" charset="0"/>
                <a:ea typeface="Arimo" pitchFamily="34" charset="0"/>
                <a:cs typeface="Arimo" pitchFamily="34" charset="0"/>
              </a:rPr>
              <a:t>32%</a:t>
            </a:r>
            <a:r>
              <a:rPr lang="en-US" sz="2400" dirty="0">
                <a:latin typeface="Arimo" pitchFamily="34" charset="0"/>
                <a:ea typeface="Arimo" pitchFamily="34" charset="0"/>
                <a:cs typeface="Arimo" pitchFamily="34" charset="0"/>
              </a:rPr>
              <a:t> for the </a:t>
            </a:r>
            <a:r>
              <a:rPr 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mo" pitchFamily="34" charset="0"/>
                <a:ea typeface="Arimo" pitchFamily="34" charset="0"/>
                <a:cs typeface="Arimo" pitchFamily="34" charset="0"/>
              </a:rPr>
              <a:t>2020</a:t>
            </a:r>
            <a:r>
              <a:rPr lang="en-US" sz="2400" dirty="0">
                <a:latin typeface="Arimo" pitchFamily="34" charset="0"/>
                <a:ea typeface="Arimo" pitchFamily="34" charset="0"/>
                <a:cs typeface="Arimo" pitchFamily="34" charset="0"/>
              </a:rPr>
              <a:t> cohort dropped out . </a:t>
            </a:r>
            <a:endParaRPr lang="en-US" sz="2400" dirty="0">
              <a:latin typeface="Arimo" pitchFamily="34" charset="0"/>
              <a:ea typeface="Arimo" pitchFamily="34" charset="0"/>
              <a:cs typeface="Arimo" pitchFamily="34" charset="0"/>
            </a:endParaRPr>
          </a:p>
          <a:p>
            <a:pPr algn="ctr">
              <a:lnSpc>
                <a:spcPts val="2850"/>
              </a:lnSpc>
            </a:pPr>
            <a:r>
              <a:rPr lang="en-US" sz="1600" dirty="0">
                <a:latin typeface="Arimo" pitchFamily="34" charset="0"/>
                <a:ea typeface="Arimo" pitchFamily="34" charset="0"/>
                <a:cs typeface="Arimo" pitchFamily="34" charset="0"/>
              </a:rPr>
              <a:t>(Source: OECD’s "Education at a Glance 2020")</a:t>
            </a:r>
            <a:endParaRPr lang="en-US" sz="1600" dirty="0">
              <a:latin typeface="Arimo" pitchFamily="34" charset="0"/>
              <a:ea typeface="Arimo" pitchFamily="34" charset="0"/>
              <a:cs typeface="Arimo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9703" y="4114800"/>
            <a:ext cx="9499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"Is a top-ranked </a:t>
            </a:r>
            <a:r>
              <a:rPr 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university</a:t>
            </a:r>
            <a:r>
              <a:rPr lang="en-US" sz="2400" dirty="0">
                <a:solidFill>
                  <a:schemeClr val="accent1"/>
                </a:solidFill>
              </a:rPr>
              <a:t> the best choice just because others say so?"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89155" y="1512538"/>
            <a:ext cx="9768483" cy="97821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The Problem &amp; Our Mission</a:t>
            </a:r>
            <a:endParaRPr lang="en-US" sz="6150" dirty="0"/>
          </a:p>
        </p:txBody>
      </p:sp>
      <p:sp>
        <p:nvSpPr>
          <p:cNvPr id="3" name="Shape 1"/>
          <p:cNvSpPr/>
          <p:nvPr/>
        </p:nvSpPr>
        <p:spPr>
          <a:xfrm>
            <a:off x="1701846" y="304700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8AFF8">
              <a:alpha val="50000"/>
            </a:srgbClr>
          </a:solidFill>
          <a:ln w="7620">
            <a:solidFill>
              <a:srgbClr val="BE95DE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916" y="3088146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17883" y="315525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The Problem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1617997" y="3884897"/>
            <a:ext cx="564249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/>
              <a:t>Student-University mismatch.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1602756" y="4655438"/>
            <a:ext cx="564249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High dropout rates.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1617998" y="5425979"/>
            <a:ext cx="564249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No personalized guidance</a:t>
            </a:r>
            <a:endParaRPr lang="en-US" sz="2400" dirty="0"/>
          </a:p>
        </p:txBody>
      </p:sp>
      <p:sp>
        <p:nvSpPr>
          <p:cNvPr id="9" name="Shape 6"/>
          <p:cNvSpPr/>
          <p:nvPr/>
        </p:nvSpPr>
        <p:spPr>
          <a:xfrm>
            <a:off x="8072841" y="306605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AEE4BD">
              <a:alpha val="50000"/>
            </a:srgbClr>
          </a:solidFill>
          <a:ln w="7620">
            <a:solidFill>
              <a:srgbClr val="94CAA3"/>
            </a:solidFill>
            <a:prstDash val="solid"/>
          </a:ln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911" y="3107196"/>
            <a:ext cx="340162" cy="425291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8803606" y="315525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Our Mission</a:t>
            </a:r>
            <a:endParaRPr lang="en-US" sz="2800" dirty="0"/>
          </a:p>
        </p:txBody>
      </p:sp>
      <p:sp>
        <p:nvSpPr>
          <p:cNvPr id="12" name="Text 8"/>
          <p:cNvSpPr/>
          <p:nvPr/>
        </p:nvSpPr>
        <p:spPr>
          <a:xfrm>
            <a:off x="8072841" y="3834086"/>
            <a:ext cx="564261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Personalized guidance for students </a:t>
            </a:r>
            <a:endParaRPr lang="en-US" sz="2400" dirty="0"/>
          </a:p>
        </p:txBody>
      </p:sp>
      <p:sp>
        <p:nvSpPr>
          <p:cNvPr id="13" name="Text 9"/>
          <p:cNvSpPr/>
          <p:nvPr/>
        </p:nvSpPr>
        <p:spPr>
          <a:xfrm>
            <a:off x="8072841" y="4638693"/>
            <a:ext cx="564261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Rethink university admissions</a:t>
            </a:r>
            <a:endParaRPr lang="en-US" sz="2400" dirty="0"/>
          </a:p>
        </p:txBody>
      </p:sp>
      <p:sp>
        <p:nvSpPr>
          <p:cNvPr id="14" name="Text 10"/>
          <p:cNvSpPr/>
          <p:nvPr/>
        </p:nvSpPr>
        <p:spPr>
          <a:xfrm>
            <a:off x="8072841" y="5293613"/>
            <a:ext cx="5642610" cy="58293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/>
              <a:t>Help students thrive and succeed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735499" y="7658789"/>
            <a:ext cx="1894901" cy="627961"/>
          </a:xfrm>
          <a:prstGeom prst="rect">
            <a:avLst/>
          </a:prstGeom>
          <a:solidFill>
            <a:srgbClr val="E7E7ED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91849" y="881181"/>
            <a:ext cx="8801338" cy="97821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Introducing </a:t>
            </a:r>
            <a:r>
              <a:rPr lang="en-US" sz="6150" b="1" dirty="0">
                <a:solidFill>
                  <a:srgbClr val="5E4CE6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EduConnect</a:t>
            </a:r>
            <a:endParaRPr lang="en-US" sz="6150" dirty="0"/>
          </a:p>
        </p:txBody>
      </p:sp>
      <p:sp>
        <p:nvSpPr>
          <p:cNvPr id="3" name="Shape 1"/>
          <p:cNvSpPr/>
          <p:nvPr/>
        </p:nvSpPr>
        <p:spPr>
          <a:xfrm>
            <a:off x="719455" y="3013075"/>
            <a:ext cx="3613785" cy="2954655"/>
          </a:xfrm>
          <a:prstGeom prst="roundRect">
            <a:avLst>
              <a:gd name="adj" fmla="val 4481"/>
            </a:avLst>
          </a:prstGeom>
          <a:solidFill>
            <a:srgbClr val="FAFAFA">
              <a:alpha val="95000"/>
            </a:srgbClr>
          </a:solidFill>
        </p:spPr>
      </p:sp>
      <p:sp>
        <p:nvSpPr>
          <p:cNvPr id="4" name="Shape 2"/>
          <p:cNvSpPr/>
          <p:nvPr/>
        </p:nvSpPr>
        <p:spPr>
          <a:xfrm>
            <a:off x="793790" y="2771627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5E4CE6"/>
          </a:solidFill>
        </p:spPr>
      </p:sp>
      <p:sp>
        <p:nvSpPr>
          <p:cNvPr id="5" name="Shape 3"/>
          <p:cNvSpPr/>
          <p:nvPr/>
        </p:nvSpPr>
        <p:spPr>
          <a:xfrm>
            <a:off x="2551688" y="2461946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5E4CE6"/>
          </a:solidFill>
        </p:spPr>
      </p:sp>
      <p:sp>
        <p:nvSpPr>
          <p:cNvPr id="6" name="Text 4"/>
          <p:cNvSpPr/>
          <p:nvPr/>
        </p:nvSpPr>
        <p:spPr>
          <a:xfrm>
            <a:off x="2784789" y="2603056"/>
            <a:ext cx="272177" cy="3401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080112" y="334005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What it is:</a:t>
            </a:r>
            <a:endParaRPr lang="en-US" sz="3200" dirty="0"/>
          </a:p>
        </p:txBody>
      </p:sp>
      <p:sp>
        <p:nvSpPr>
          <p:cNvPr id="9" name="Text 7"/>
          <p:cNvSpPr/>
          <p:nvPr/>
        </p:nvSpPr>
        <p:spPr>
          <a:xfrm>
            <a:off x="924560" y="4020185"/>
            <a:ext cx="340868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 University</a:t>
            </a:r>
            <a:r>
              <a:rPr lang="en-US" sz="2400" b="1" dirty="0"/>
              <a:t> match for you</a:t>
            </a:r>
            <a:endParaRPr lang="en-US" sz="2400" b="1" dirty="0"/>
          </a:p>
        </p:txBody>
      </p:sp>
      <p:sp>
        <p:nvSpPr>
          <p:cNvPr id="10" name="Shape 8"/>
          <p:cNvSpPr/>
          <p:nvPr/>
        </p:nvSpPr>
        <p:spPr>
          <a:xfrm>
            <a:off x="5245735" y="2773045"/>
            <a:ext cx="4196080" cy="3220085"/>
          </a:xfrm>
          <a:prstGeom prst="roundRect">
            <a:avLst>
              <a:gd name="adj" fmla="val 4481"/>
            </a:avLst>
          </a:prstGeom>
          <a:solidFill>
            <a:srgbClr val="FAFAFA">
              <a:alpha val="95000"/>
            </a:srgbClr>
          </a:solidFill>
        </p:spPr>
      </p:sp>
      <p:sp>
        <p:nvSpPr>
          <p:cNvPr id="11" name="Shape 9"/>
          <p:cNvSpPr/>
          <p:nvPr/>
        </p:nvSpPr>
        <p:spPr>
          <a:xfrm>
            <a:off x="5245990" y="2742597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5E4CE6"/>
          </a:solidFill>
        </p:spPr>
      </p:sp>
      <p:sp>
        <p:nvSpPr>
          <p:cNvPr id="12" name="Shape 10"/>
          <p:cNvSpPr/>
          <p:nvPr/>
        </p:nvSpPr>
        <p:spPr>
          <a:xfrm>
            <a:off x="6974860" y="2461946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5E4CE6"/>
          </a:solidFill>
        </p:spPr>
      </p:sp>
      <p:sp>
        <p:nvSpPr>
          <p:cNvPr id="13" name="Text 11"/>
          <p:cNvSpPr/>
          <p:nvPr/>
        </p:nvSpPr>
        <p:spPr>
          <a:xfrm>
            <a:off x="7207961" y="2603056"/>
            <a:ext cx="272177" cy="3401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</a:t>
            </a:r>
            <a:endParaRPr lang="en-US" sz="2100" dirty="0"/>
          </a:p>
        </p:txBody>
      </p:sp>
      <p:sp>
        <p:nvSpPr>
          <p:cNvPr id="14" name="Text 12"/>
          <p:cNvSpPr/>
          <p:nvPr/>
        </p:nvSpPr>
        <p:spPr>
          <a:xfrm>
            <a:off x="5503284" y="334005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How it works:</a:t>
            </a:r>
            <a:endParaRPr lang="en-US" sz="3200" dirty="0"/>
          </a:p>
        </p:txBody>
      </p:sp>
      <p:sp>
        <p:nvSpPr>
          <p:cNvPr id="15" name="Text 13"/>
          <p:cNvSpPr/>
          <p:nvPr/>
        </p:nvSpPr>
        <p:spPr>
          <a:xfrm>
            <a:off x="5510530" y="4091305"/>
            <a:ext cx="3930650" cy="16249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/>
              <a:t>Analyzes grades and </a:t>
            </a:r>
            <a:r>
              <a:rPr lang="en-US"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academic</a:t>
            </a:r>
            <a:r>
              <a:rPr lang="en-US" sz="2400" b="1" dirty="0"/>
              <a:t> documents.</a:t>
            </a:r>
            <a:endParaRPr lang="en-US" sz="2400" b="1" dirty="0"/>
          </a:p>
        </p:txBody>
      </p:sp>
      <p:sp>
        <p:nvSpPr>
          <p:cNvPr id="17" name="Shape 15"/>
          <p:cNvSpPr/>
          <p:nvPr/>
        </p:nvSpPr>
        <p:spPr>
          <a:xfrm>
            <a:off x="9594850" y="2670810"/>
            <a:ext cx="4196080" cy="3296920"/>
          </a:xfrm>
          <a:prstGeom prst="roundRect">
            <a:avLst>
              <a:gd name="adj" fmla="val 4481"/>
            </a:avLst>
          </a:prstGeom>
          <a:solidFill>
            <a:srgbClr val="FAFAFA">
              <a:alpha val="95000"/>
            </a:srgbClr>
          </a:solidFill>
        </p:spPr>
      </p:sp>
      <p:sp>
        <p:nvSpPr>
          <p:cNvPr id="18" name="Shape 16"/>
          <p:cNvSpPr/>
          <p:nvPr/>
        </p:nvSpPr>
        <p:spPr>
          <a:xfrm>
            <a:off x="9669161" y="2742597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5E4CE6"/>
          </a:solidFill>
        </p:spPr>
      </p:sp>
      <p:sp>
        <p:nvSpPr>
          <p:cNvPr id="19" name="Shape 17"/>
          <p:cNvSpPr/>
          <p:nvPr/>
        </p:nvSpPr>
        <p:spPr>
          <a:xfrm>
            <a:off x="11398032" y="2461946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5E4CE6"/>
          </a:solidFill>
        </p:spPr>
      </p:sp>
      <p:sp>
        <p:nvSpPr>
          <p:cNvPr id="20" name="Text 18"/>
          <p:cNvSpPr/>
          <p:nvPr/>
        </p:nvSpPr>
        <p:spPr>
          <a:xfrm>
            <a:off x="11631133" y="2603056"/>
            <a:ext cx="272177" cy="3401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3</a:t>
            </a:r>
            <a:endParaRPr lang="en-US" sz="2100" dirty="0"/>
          </a:p>
        </p:txBody>
      </p:sp>
      <p:sp>
        <p:nvSpPr>
          <p:cNvPr id="21" name="Text 19"/>
          <p:cNvSpPr/>
          <p:nvPr/>
        </p:nvSpPr>
        <p:spPr>
          <a:xfrm>
            <a:off x="9926455" y="334005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Why it's better:</a:t>
            </a:r>
            <a:endParaRPr lang="en-US" sz="3200" dirty="0"/>
          </a:p>
        </p:txBody>
      </p:sp>
      <p:sp>
        <p:nvSpPr>
          <p:cNvPr id="22" name="Text 20"/>
          <p:cNvSpPr/>
          <p:nvPr/>
        </p:nvSpPr>
        <p:spPr>
          <a:xfrm>
            <a:off x="9820275" y="3891915"/>
            <a:ext cx="3623945" cy="16059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/>
              <a:t>Smart, personalized </a:t>
            </a:r>
            <a:r>
              <a:rPr lang="en-US"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university</a:t>
            </a:r>
            <a:r>
              <a:rPr lang="en-US" sz="2400" b="1" dirty="0"/>
              <a:t> and matching made simple </a:t>
            </a:r>
            <a:endParaRPr lang="en-US" sz="2400" b="1" dirty="0"/>
          </a:p>
        </p:txBody>
      </p:sp>
      <p:sp>
        <p:nvSpPr>
          <p:cNvPr id="23" name="Text 21"/>
          <p:cNvSpPr/>
          <p:nvPr/>
        </p:nvSpPr>
        <p:spPr>
          <a:xfrm>
            <a:off x="9992495" y="4879150"/>
            <a:ext cx="368177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2735499" y="7601639"/>
            <a:ext cx="1894901" cy="627961"/>
          </a:xfrm>
          <a:prstGeom prst="rect">
            <a:avLst/>
          </a:prstGeom>
          <a:solidFill>
            <a:srgbClr val="EEEEF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5" grpId="0"/>
      <p:bldP spid="15" grpId="1"/>
      <p:bldP spid="22" grpId="0"/>
      <p:bldP spid="2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88880" y="671724"/>
            <a:ext cx="7825502" cy="97821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7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Key Features</a:t>
            </a:r>
            <a:endParaRPr lang="en-US" sz="7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880" y="2349938"/>
            <a:ext cx="609600" cy="60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299604" y="3320860"/>
            <a:ext cx="311967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Holistic Profile </a:t>
            </a:r>
            <a:endParaRPr lang="en-US" sz="2800" b="1" dirty="0">
              <a:solidFill>
                <a:srgbClr val="2A2742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Analysis</a:t>
            </a:r>
            <a:endParaRPr lang="en-US" sz="2800" dirty="0"/>
          </a:p>
        </p:txBody>
      </p:sp>
      <p:sp>
        <p:nvSpPr>
          <p:cNvPr id="7" name="Text 3"/>
          <p:cNvSpPr/>
          <p:nvPr/>
        </p:nvSpPr>
        <p:spPr>
          <a:xfrm>
            <a:off x="1299605" y="4397834"/>
            <a:ext cx="3194685" cy="9782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AI driven skill and passion profiling </a:t>
            </a:r>
            <a:endParaRPr lang="en-US" sz="2400" b="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169" y="2371130"/>
            <a:ext cx="609600" cy="6096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717894" y="3320860"/>
            <a:ext cx="3194685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The 'Why You Match' Report</a:t>
            </a:r>
            <a:endParaRPr lang="en-US" sz="2800" dirty="0"/>
          </a:p>
        </p:txBody>
      </p:sp>
      <p:sp>
        <p:nvSpPr>
          <p:cNvPr id="12" name="Text 6"/>
          <p:cNvSpPr/>
          <p:nvPr/>
        </p:nvSpPr>
        <p:spPr>
          <a:xfrm>
            <a:off x="5717893" y="4397836"/>
            <a:ext cx="3496489" cy="9782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Personalized university for explanations.</a:t>
            </a:r>
            <a:endParaRPr lang="en-US" sz="2400" b="1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236" y="2414202"/>
            <a:ext cx="609600" cy="60960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9948236" y="3244840"/>
            <a:ext cx="3194685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Discovery of Hidden Gems</a:t>
            </a:r>
            <a:endParaRPr lang="en-US" sz="2800" dirty="0"/>
          </a:p>
        </p:txBody>
      </p:sp>
      <p:sp>
        <p:nvSpPr>
          <p:cNvPr id="17" name="Text 9"/>
          <p:cNvSpPr/>
          <p:nvPr/>
        </p:nvSpPr>
        <p:spPr>
          <a:xfrm>
            <a:off x="9948545" y="4202430"/>
            <a:ext cx="2545715" cy="10464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Uncover hidden programs and universities.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735499" y="7601639"/>
            <a:ext cx="1894901" cy="627961"/>
          </a:xfrm>
          <a:prstGeom prst="rect">
            <a:avLst/>
          </a:prstGeom>
          <a:solidFill>
            <a:srgbClr val="EEEEF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5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7292" y="5547003"/>
            <a:ext cx="2683975" cy="905690"/>
          </a:xfrm>
          <a:prstGeom prst="rect">
            <a:avLst/>
          </a:prstGeom>
        </p:spPr>
      </p:pic>
      <p:sp>
        <p:nvSpPr>
          <p:cNvPr id="36" name="Text 0"/>
          <p:cNvSpPr/>
          <p:nvPr/>
        </p:nvSpPr>
        <p:spPr>
          <a:xfrm>
            <a:off x="-10620971" y="833082"/>
            <a:ext cx="13042821" cy="212645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700"/>
              </a:lnSpc>
              <a:buNone/>
            </a:pPr>
            <a:r>
              <a:rPr lang="en-US" sz="7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Live Demo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1312188"/>
            <a:ext cx="13042821" cy="212645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700"/>
              </a:lnSpc>
              <a:buNone/>
            </a:pPr>
            <a:r>
              <a:rPr lang="en-US" sz="7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Live Demo</a:t>
            </a:r>
            <a:endParaRPr lang="en-US" sz="7200" dirty="0"/>
          </a:p>
        </p:txBody>
      </p:sp>
      <p:sp>
        <p:nvSpPr>
          <p:cNvPr id="3" name="Text 1"/>
          <p:cNvSpPr/>
          <p:nvPr/>
        </p:nvSpPr>
        <p:spPr>
          <a:xfrm>
            <a:off x="678228" y="3933348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Witness EduConnect in action and see how it transforms the university search experience.</a:t>
            </a:r>
            <a:endParaRPr lang="en-US" sz="2400" dirty="0"/>
          </a:p>
        </p:txBody>
      </p:sp>
      <p:pic>
        <p:nvPicPr>
          <p:cNvPr id="4" name="Image 0" descr="preencoded.png">
            <a:hlinkClick r:id="rId1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212" y="5318403"/>
            <a:ext cx="2683975" cy="9056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35499" y="7601639"/>
            <a:ext cx="1894901" cy="627961"/>
          </a:xfrm>
          <a:prstGeom prst="rect">
            <a:avLst/>
          </a:prstGeom>
          <a:solidFill>
            <a:srgbClr val="E7E7ED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735499" y="7601639"/>
            <a:ext cx="1894901" cy="627961"/>
          </a:xfrm>
          <a:prstGeom prst="rect">
            <a:avLst/>
          </a:prstGeom>
          <a:solidFill>
            <a:srgbClr val="E7E7ED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 0"/>
          <p:cNvSpPr/>
          <p:nvPr/>
        </p:nvSpPr>
        <p:spPr>
          <a:xfrm>
            <a:off x="4165996" y="1148535"/>
            <a:ext cx="5821284" cy="90701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7200" b="1" dirty="0">
                <a:solidFill>
                  <a:srgbClr val="001F5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Future Enhancement</a:t>
            </a:r>
            <a:endParaRPr lang="en-US" sz="7200" dirty="0">
              <a:solidFill>
                <a:srgbClr val="001F51"/>
              </a:solidFill>
            </a:endParaRPr>
          </a:p>
        </p:txBody>
      </p:sp>
      <p:sp>
        <p:nvSpPr>
          <p:cNvPr id="7" name="Text 1"/>
          <p:cNvSpPr/>
          <p:nvPr/>
        </p:nvSpPr>
        <p:spPr>
          <a:xfrm>
            <a:off x="4990148" y="2260670"/>
            <a:ext cx="4245888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800" b="1" dirty="0">
                <a:solidFill>
                  <a:srgbClr val="001F5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Our Solution, Summarized:</a:t>
            </a:r>
            <a:endParaRPr lang="en-US" sz="2800" dirty="0">
              <a:solidFill>
                <a:srgbClr val="001F51"/>
              </a:solidFill>
            </a:endParaRPr>
          </a:p>
        </p:txBody>
      </p:sp>
      <p:sp>
        <p:nvSpPr>
          <p:cNvPr id="8" name="Shape 2"/>
          <p:cNvSpPr/>
          <p:nvPr/>
        </p:nvSpPr>
        <p:spPr>
          <a:xfrm>
            <a:off x="894756" y="5123377"/>
            <a:ext cx="4196358" cy="1322189"/>
          </a:xfrm>
          <a:prstGeom prst="roundRect">
            <a:avLst>
              <a:gd name="adj" fmla="val 7205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7620">
            <a:solidFill>
              <a:srgbClr val="AE9619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Shape 5"/>
          <p:cNvSpPr/>
          <p:nvPr/>
        </p:nvSpPr>
        <p:spPr>
          <a:xfrm>
            <a:off x="5091114" y="3315301"/>
            <a:ext cx="4196358" cy="1322189"/>
          </a:xfrm>
          <a:prstGeom prst="roundRect">
            <a:avLst>
              <a:gd name="adj" fmla="val 7205"/>
            </a:avLst>
          </a:prstGeom>
          <a:solidFill>
            <a:schemeClr val="accent1">
              <a:lumMod val="75000"/>
              <a:alpha val="50000"/>
            </a:schemeClr>
          </a:solidFill>
          <a:ln w="7620">
            <a:solidFill>
              <a:srgbClr val="B26E2E"/>
            </a:solidFill>
            <a:prstDash val="solid"/>
          </a:ln>
        </p:spPr>
        <p:txBody>
          <a:bodyPr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Shape 8"/>
          <p:cNvSpPr/>
          <p:nvPr/>
        </p:nvSpPr>
        <p:spPr>
          <a:xfrm>
            <a:off x="9602152" y="5123378"/>
            <a:ext cx="4196358" cy="1322189"/>
          </a:xfrm>
          <a:prstGeom prst="roundRect">
            <a:avLst>
              <a:gd name="adj" fmla="val 7205"/>
            </a:avLst>
          </a:prstGeom>
          <a:solidFill>
            <a:schemeClr val="tx1">
              <a:lumMod val="85000"/>
              <a:lumOff val="15000"/>
              <a:alpha val="50000"/>
            </a:schemeClr>
          </a:solidFill>
          <a:ln w="7620">
            <a:solidFill>
              <a:srgbClr val="AA2626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Text 11"/>
          <p:cNvSpPr/>
          <p:nvPr/>
        </p:nvSpPr>
        <p:spPr>
          <a:xfrm>
            <a:off x="793790" y="5357098"/>
            <a:ext cx="13042821" cy="9070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endParaRPr lang="en-US" sz="2400" dirty="0">
              <a:solidFill>
                <a:srgbClr val="001F51"/>
              </a:solidFill>
            </a:endParaRPr>
          </a:p>
        </p:txBody>
      </p:sp>
      <p:sp>
        <p:nvSpPr>
          <p:cNvPr id="12" name="Text 3"/>
          <p:cNvSpPr/>
          <p:nvPr/>
        </p:nvSpPr>
        <p:spPr>
          <a:xfrm>
            <a:off x="1276706" y="5607306"/>
            <a:ext cx="2889290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Outfit Extra Bold" pitchFamily="34" charset="0"/>
              </a:rPr>
              <a:t>Self Trained AI Model</a:t>
            </a:r>
            <a:endParaRPr lang="en-US" sz="2400" dirty="0"/>
          </a:p>
        </p:txBody>
      </p:sp>
      <p:sp>
        <p:nvSpPr>
          <p:cNvPr id="13" name="Text 4"/>
          <p:cNvSpPr/>
          <p:nvPr/>
        </p:nvSpPr>
        <p:spPr>
          <a:xfrm>
            <a:off x="1129190" y="5810607"/>
            <a:ext cx="372749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2400" dirty="0"/>
          </a:p>
        </p:txBody>
      </p:sp>
      <p:sp>
        <p:nvSpPr>
          <p:cNvPr id="17" name="Text 7"/>
          <p:cNvSpPr/>
          <p:nvPr/>
        </p:nvSpPr>
        <p:spPr>
          <a:xfrm>
            <a:off x="5548630" y="3495675"/>
            <a:ext cx="3056255" cy="93789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University / Document </a:t>
            </a:r>
            <a:endParaRPr lang="en-US" sz="2400" dirty="0">
              <a:solidFill>
                <a:srgbClr val="FFFFFF"/>
              </a:solidFill>
              <a:latin typeface="Arimo" pitchFamily="34" charset="0"/>
              <a:ea typeface="Arimo" pitchFamily="34" charset="-122"/>
              <a:cs typeface="Arimo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       Verification</a:t>
            </a:r>
            <a:endParaRPr lang="en-US" sz="2400" dirty="0"/>
          </a:p>
        </p:txBody>
      </p:sp>
      <p:sp>
        <p:nvSpPr>
          <p:cNvPr id="18" name="Text 10"/>
          <p:cNvSpPr/>
          <p:nvPr/>
        </p:nvSpPr>
        <p:spPr>
          <a:xfrm>
            <a:off x="9836587" y="5848231"/>
            <a:ext cx="372749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2400" dirty="0"/>
          </a:p>
        </p:txBody>
      </p:sp>
      <p:sp>
        <p:nvSpPr>
          <p:cNvPr id="19" name="Text 9"/>
          <p:cNvSpPr/>
          <p:nvPr/>
        </p:nvSpPr>
        <p:spPr>
          <a:xfrm>
            <a:off x="9855457" y="5618084"/>
            <a:ext cx="329648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API for Devs/General public</a:t>
            </a:r>
            <a:endParaRPr lang="en-US" sz="2400" dirty="0"/>
          </a:p>
        </p:txBody>
      </p:sp>
      <p:sp>
        <p:nvSpPr>
          <p:cNvPr id="25" name="Shape 5"/>
          <p:cNvSpPr/>
          <p:nvPr/>
        </p:nvSpPr>
        <p:spPr>
          <a:xfrm>
            <a:off x="5369362" y="6593430"/>
            <a:ext cx="4196358" cy="1322189"/>
          </a:xfrm>
          <a:prstGeom prst="roundRect">
            <a:avLst>
              <a:gd name="adj" fmla="val 7205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7620">
            <a:solidFill>
              <a:srgbClr val="B26E2E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6" name="Text 7"/>
          <p:cNvSpPr/>
          <p:nvPr/>
        </p:nvSpPr>
        <p:spPr>
          <a:xfrm>
            <a:off x="5787033" y="7095770"/>
            <a:ext cx="3056334" cy="523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Dorms/Hostel Reviews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37130" y="2738120"/>
            <a:ext cx="1084389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15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!!</a:t>
            </a:r>
            <a:endParaRPr lang="en-US" sz="115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1227</Words>
  <Application>WPS Presentation</Application>
  <PresentationFormat>Custom</PresentationFormat>
  <Paragraphs>97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DejaVu Sans</vt:lpstr>
      <vt:lpstr>Outfit Extra Bold</vt:lpstr>
      <vt:lpstr>C059</vt:lpstr>
      <vt:lpstr>Outfit Extra Bold</vt:lpstr>
      <vt:lpstr>Outfit Extra Bold</vt:lpstr>
      <vt:lpstr>Arimo</vt:lpstr>
      <vt:lpstr>Arimo</vt:lpstr>
      <vt:lpstr>Arimo</vt:lpstr>
      <vt:lpstr>Droid Sans Fallback</vt:lpstr>
      <vt:lpstr>Calibri</vt:lpstr>
      <vt:lpstr>Microsoft YaHei</vt:lpstr>
      <vt:lpstr>Arial Unicode MS</vt:lpstr>
      <vt:lpstr>Aptos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dhiren</cp:lastModifiedBy>
  <cp:revision>36</cp:revision>
  <dcterms:created xsi:type="dcterms:W3CDTF">2025-08-14T09:20:36Z</dcterms:created>
  <dcterms:modified xsi:type="dcterms:W3CDTF">2025-08-14T09:20:36Z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</Properties>
</file>