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0" r:id="rId1"/>
  </p:sldMasterIdLst>
  <p:notesMasterIdLst>
    <p:notesMasterId r:id="rId12"/>
  </p:notesMasterIdLst>
  <p:sldIdLst>
    <p:sldId id="256" r:id="rId2"/>
    <p:sldId id="257" r:id="rId3"/>
    <p:sldId id="258" r:id="rId4"/>
    <p:sldId id="259" r:id="rId5"/>
    <p:sldId id="262" r:id="rId6"/>
    <p:sldId id="263" r:id="rId7"/>
    <p:sldId id="265" r:id="rId8"/>
    <p:sldId id="264" r:id="rId9"/>
    <p:sldId id="266" r:id="rId10"/>
    <p:sldId id="267"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033" autoAdjust="0"/>
  </p:normalViewPr>
  <p:slideViewPr>
    <p:cSldViewPr snapToGrid="0">
      <p:cViewPr varScale="1">
        <p:scale>
          <a:sx n="78" d="100"/>
          <a:sy n="78" d="100"/>
        </p:scale>
        <p:origin x="87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hirendra.. .." userId="5e3d5f869fcbb3bf" providerId="LiveId" clId="{061CAAD3-705E-419E-BBEE-6E0D5CC299E6}"/>
    <pc:docChg chg="custSel addSld delSld modSld sldOrd">
      <pc:chgData name="Dhirendra.. .." userId="5e3d5f869fcbb3bf" providerId="LiveId" clId="{061CAAD3-705E-419E-BBEE-6E0D5CC299E6}" dt="2023-12-08T04:27:32.686" v="364" actId="20577"/>
      <pc:docMkLst>
        <pc:docMk/>
      </pc:docMkLst>
      <pc:sldChg chg="delSp modSp mod">
        <pc:chgData name="Dhirendra.. .." userId="5e3d5f869fcbb3bf" providerId="LiveId" clId="{061CAAD3-705E-419E-BBEE-6E0D5CC299E6}" dt="2023-12-08T03:32:42.191" v="2" actId="478"/>
        <pc:sldMkLst>
          <pc:docMk/>
          <pc:sldMk cId="2520078082" sldId="263"/>
        </pc:sldMkLst>
        <pc:picChg chg="del mod">
          <ac:chgData name="Dhirendra.. .." userId="5e3d5f869fcbb3bf" providerId="LiveId" clId="{061CAAD3-705E-419E-BBEE-6E0D5CC299E6}" dt="2023-12-08T03:32:42.191" v="2" actId="478"/>
          <ac:picMkLst>
            <pc:docMk/>
            <pc:sldMk cId="2520078082" sldId="263"/>
            <ac:picMk id="18" creationId="{BD3A62E0-C2EE-8FBC-5B3F-EFEB5FBF99AE}"/>
          </ac:picMkLst>
        </pc:picChg>
      </pc:sldChg>
      <pc:sldChg chg="modSp mod">
        <pc:chgData name="Dhirendra.. .." userId="5e3d5f869fcbb3bf" providerId="LiveId" clId="{061CAAD3-705E-419E-BBEE-6E0D5CC299E6}" dt="2023-12-08T03:30:47.998" v="0" actId="1035"/>
        <pc:sldMkLst>
          <pc:docMk/>
          <pc:sldMk cId="2567191289" sldId="264"/>
        </pc:sldMkLst>
        <pc:spChg chg="mod">
          <ac:chgData name="Dhirendra.. .." userId="5e3d5f869fcbb3bf" providerId="LiveId" clId="{061CAAD3-705E-419E-BBEE-6E0D5CC299E6}" dt="2023-12-08T03:30:47.998" v="0" actId="1035"/>
          <ac:spMkLst>
            <pc:docMk/>
            <pc:sldMk cId="2567191289" sldId="264"/>
            <ac:spMk id="6" creationId="{231E01FA-BD81-1F00-9FB3-17020D3416C1}"/>
          </ac:spMkLst>
        </pc:spChg>
      </pc:sldChg>
      <pc:sldChg chg="addSp delSp modSp new mod modClrScheme chgLayout">
        <pc:chgData name="Dhirendra.. .." userId="5e3d5f869fcbb3bf" providerId="LiveId" clId="{061CAAD3-705E-419E-BBEE-6E0D5CC299E6}" dt="2023-12-08T03:56:35.144" v="155" actId="20577"/>
        <pc:sldMkLst>
          <pc:docMk/>
          <pc:sldMk cId="1402697132" sldId="265"/>
        </pc:sldMkLst>
        <pc:spChg chg="mod ord">
          <ac:chgData name="Dhirendra.. .." userId="5e3d5f869fcbb3bf" providerId="LiveId" clId="{061CAAD3-705E-419E-BBEE-6E0D5CC299E6}" dt="2023-12-08T03:56:35.144" v="155" actId="20577"/>
          <ac:spMkLst>
            <pc:docMk/>
            <pc:sldMk cId="1402697132" sldId="265"/>
            <ac:spMk id="2" creationId="{F1F3CF7E-AAEE-A1DF-FC0A-8E4851900DBD}"/>
          </ac:spMkLst>
        </pc:spChg>
        <pc:spChg chg="del">
          <ac:chgData name="Dhirendra.. .." userId="5e3d5f869fcbb3bf" providerId="LiveId" clId="{061CAAD3-705E-419E-BBEE-6E0D5CC299E6}" dt="2023-12-08T03:53:17.172" v="108" actId="931"/>
          <ac:spMkLst>
            <pc:docMk/>
            <pc:sldMk cId="1402697132" sldId="265"/>
            <ac:spMk id="3" creationId="{B9F697B0-321D-BBDF-9F5E-4F24477624F9}"/>
          </ac:spMkLst>
        </pc:spChg>
        <pc:spChg chg="mod ord">
          <ac:chgData name="Dhirendra.. .." userId="5e3d5f869fcbb3bf" providerId="LiveId" clId="{061CAAD3-705E-419E-BBEE-6E0D5CC299E6}" dt="2023-12-08T03:55:24.237" v="138" actId="1076"/>
          <ac:spMkLst>
            <pc:docMk/>
            <pc:sldMk cId="1402697132" sldId="265"/>
            <ac:spMk id="4" creationId="{20159C4C-9B9E-D480-56F5-BE360EE900C1}"/>
          </ac:spMkLst>
        </pc:spChg>
        <pc:spChg chg="add del mod">
          <ac:chgData name="Dhirendra.. .." userId="5e3d5f869fcbb3bf" providerId="LiveId" clId="{061CAAD3-705E-419E-BBEE-6E0D5CC299E6}" dt="2023-12-08T03:54:04.213" v="122" actId="931"/>
          <ac:spMkLst>
            <pc:docMk/>
            <pc:sldMk cId="1402697132" sldId="265"/>
            <ac:spMk id="8" creationId="{C34EE73E-E2DA-7FFC-0C96-1922809307FC}"/>
          </ac:spMkLst>
        </pc:spChg>
        <pc:spChg chg="add del mod">
          <ac:chgData name="Dhirendra.. .." userId="5e3d5f869fcbb3bf" providerId="LiveId" clId="{061CAAD3-705E-419E-BBEE-6E0D5CC299E6}" dt="2023-12-08T03:54:17.948" v="125" actId="931"/>
          <ac:spMkLst>
            <pc:docMk/>
            <pc:sldMk cId="1402697132" sldId="265"/>
            <ac:spMk id="12" creationId="{37727955-A4C2-5836-34A6-CAFC0E1A68A3}"/>
          </ac:spMkLst>
        </pc:spChg>
        <pc:spChg chg="add del mod ord">
          <ac:chgData name="Dhirendra.. .." userId="5e3d5f869fcbb3bf" providerId="LiveId" clId="{061CAAD3-705E-419E-BBEE-6E0D5CC299E6}" dt="2023-12-08T03:54:36.286" v="128" actId="700"/>
          <ac:spMkLst>
            <pc:docMk/>
            <pc:sldMk cId="1402697132" sldId="265"/>
            <ac:spMk id="16" creationId="{AA43A623-DA19-3333-0AD6-6229A1A14981}"/>
          </ac:spMkLst>
        </pc:spChg>
        <pc:spChg chg="add del mod ord">
          <ac:chgData name="Dhirendra.. .." userId="5e3d5f869fcbb3bf" providerId="LiveId" clId="{061CAAD3-705E-419E-BBEE-6E0D5CC299E6}" dt="2023-12-08T03:54:55.540" v="129" actId="700"/>
          <ac:spMkLst>
            <pc:docMk/>
            <pc:sldMk cId="1402697132" sldId="265"/>
            <ac:spMk id="17" creationId="{51FDF185-B6CB-629B-D64B-BFC576B746C1}"/>
          </ac:spMkLst>
        </pc:spChg>
        <pc:spChg chg="add del mod">
          <ac:chgData name="Dhirendra.. .." userId="5e3d5f869fcbb3bf" providerId="LiveId" clId="{061CAAD3-705E-419E-BBEE-6E0D5CC299E6}" dt="2023-12-08T03:56:21.111" v="150"/>
          <ac:spMkLst>
            <pc:docMk/>
            <pc:sldMk cId="1402697132" sldId="265"/>
            <ac:spMk id="18" creationId="{6405F684-05D4-D9C6-3787-0329A863E3BC}"/>
          </ac:spMkLst>
        </pc:spChg>
        <pc:picChg chg="add del mod">
          <ac:chgData name="Dhirendra.. .." userId="5e3d5f869fcbb3bf" providerId="LiveId" clId="{061CAAD3-705E-419E-BBEE-6E0D5CC299E6}" dt="2023-12-08T03:53:57.939" v="120" actId="478"/>
          <ac:picMkLst>
            <pc:docMk/>
            <pc:sldMk cId="1402697132" sldId="265"/>
            <ac:picMk id="6" creationId="{A005A22B-34A5-3EBF-3B2B-8C90BBEE5EF6}"/>
          </ac:picMkLst>
        </pc:picChg>
        <pc:picChg chg="add del mod">
          <ac:chgData name="Dhirendra.. .." userId="5e3d5f869fcbb3bf" providerId="LiveId" clId="{061CAAD3-705E-419E-BBEE-6E0D5CC299E6}" dt="2023-12-08T03:54:09.227" v="124" actId="478"/>
          <ac:picMkLst>
            <pc:docMk/>
            <pc:sldMk cId="1402697132" sldId="265"/>
            <ac:picMk id="10" creationId="{C0E3A771-5AA1-3B7F-BBD9-9E19F7D298CB}"/>
          </ac:picMkLst>
        </pc:picChg>
        <pc:picChg chg="add del mod">
          <ac:chgData name="Dhirendra.. .." userId="5e3d5f869fcbb3bf" providerId="LiveId" clId="{061CAAD3-705E-419E-BBEE-6E0D5CC299E6}" dt="2023-12-08T03:54:21.269" v="127" actId="478"/>
          <ac:picMkLst>
            <pc:docMk/>
            <pc:sldMk cId="1402697132" sldId="265"/>
            <ac:picMk id="14" creationId="{6E93BD84-4AC7-629A-CEBE-9F706B2E5701}"/>
          </ac:picMkLst>
        </pc:picChg>
        <pc:picChg chg="add mod">
          <ac:chgData name="Dhirendra.. .." userId="5e3d5f869fcbb3bf" providerId="LiveId" clId="{061CAAD3-705E-419E-BBEE-6E0D5CC299E6}" dt="2023-12-08T03:56:19.992" v="148" actId="14100"/>
          <ac:picMkLst>
            <pc:docMk/>
            <pc:sldMk cId="1402697132" sldId="265"/>
            <ac:picMk id="20" creationId="{403EB11F-9028-3409-9CAA-04FF595F66C1}"/>
          </ac:picMkLst>
        </pc:picChg>
      </pc:sldChg>
      <pc:sldChg chg="addSp delSp modSp new mod ord">
        <pc:chgData name="Dhirendra.. .." userId="5e3d5f869fcbb3bf" providerId="LiveId" clId="{061CAAD3-705E-419E-BBEE-6E0D5CC299E6}" dt="2023-12-08T04:24:58.250" v="342"/>
        <pc:sldMkLst>
          <pc:docMk/>
          <pc:sldMk cId="3295601028" sldId="266"/>
        </pc:sldMkLst>
        <pc:spChg chg="add del mod">
          <ac:chgData name="Dhirendra.. .." userId="5e3d5f869fcbb3bf" providerId="LiveId" clId="{061CAAD3-705E-419E-BBEE-6E0D5CC299E6}" dt="2023-12-08T04:16:57.879" v="187" actId="478"/>
          <ac:spMkLst>
            <pc:docMk/>
            <pc:sldMk cId="3295601028" sldId="266"/>
            <ac:spMk id="2" creationId="{92BB64F6-501D-9108-D585-4715220C0E59}"/>
          </ac:spMkLst>
        </pc:spChg>
        <pc:spChg chg="add mod">
          <ac:chgData name="Dhirendra.. .." userId="5e3d5f869fcbb3bf" providerId="LiveId" clId="{061CAAD3-705E-419E-BBEE-6E0D5CC299E6}" dt="2023-12-08T04:18:07.977" v="229" actId="20577"/>
          <ac:spMkLst>
            <pc:docMk/>
            <pc:sldMk cId="3295601028" sldId="266"/>
            <ac:spMk id="4" creationId="{7E713477-48B3-F6F5-EEB2-0EE59F05E3B4}"/>
          </ac:spMkLst>
        </pc:spChg>
      </pc:sldChg>
      <pc:sldChg chg="addSp modSp new mod">
        <pc:chgData name="Dhirendra.. .." userId="5e3d5f869fcbb3bf" providerId="LiveId" clId="{061CAAD3-705E-419E-BBEE-6E0D5CC299E6}" dt="2023-12-08T04:27:32.686" v="364" actId="20577"/>
        <pc:sldMkLst>
          <pc:docMk/>
          <pc:sldMk cId="1121661245" sldId="267"/>
        </pc:sldMkLst>
        <pc:spChg chg="add mod">
          <ac:chgData name="Dhirendra.. .." userId="5e3d5f869fcbb3bf" providerId="LiveId" clId="{061CAAD3-705E-419E-BBEE-6E0D5CC299E6}" dt="2023-12-08T04:26:36.196" v="347" actId="1076"/>
          <ac:spMkLst>
            <pc:docMk/>
            <pc:sldMk cId="1121661245" sldId="267"/>
            <ac:spMk id="2" creationId="{37BAB638-22AE-0C92-66E7-F6DE863D1EC1}"/>
          </ac:spMkLst>
        </pc:spChg>
        <pc:spChg chg="add mod">
          <ac:chgData name="Dhirendra.. .." userId="5e3d5f869fcbb3bf" providerId="LiveId" clId="{061CAAD3-705E-419E-BBEE-6E0D5CC299E6}" dt="2023-12-08T04:27:32.686" v="364" actId="20577"/>
          <ac:spMkLst>
            <pc:docMk/>
            <pc:sldMk cId="1121661245" sldId="267"/>
            <ac:spMk id="3" creationId="{E2C40F0E-2550-3A9F-5616-CA9BA8F25D2B}"/>
          </ac:spMkLst>
        </pc:spChg>
      </pc:sldChg>
      <pc:sldChg chg="modSp new del mod">
        <pc:chgData name="Dhirendra.. .." userId="5e3d5f869fcbb3bf" providerId="LiveId" clId="{061CAAD3-705E-419E-BBEE-6E0D5CC299E6}" dt="2023-12-08T04:20:15.951" v="230" actId="47"/>
        <pc:sldMkLst>
          <pc:docMk/>
          <pc:sldMk cId="1155547485" sldId="267"/>
        </pc:sldMkLst>
        <pc:spChg chg="mod">
          <ac:chgData name="Dhirendra.. .." userId="5e3d5f869fcbb3bf" providerId="LiveId" clId="{061CAAD3-705E-419E-BBEE-6E0D5CC299E6}" dt="2023-12-08T03:58:03.202" v="177" actId="20577"/>
          <ac:spMkLst>
            <pc:docMk/>
            <pc:sldMk cId="1155547485" sldId="267"/>
            <ac:spMk id="2" creationId="{1AD7646B-87F7-1E68-7783-208BE587E561}"/>
          </ac:spMkLst>
        </pc:sp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2-07T17:52:12.91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0,'14'5,"-1"-1,1 0,0-1,0-1,0 0,1-1,15 0,1 0,412 4,-245-7,66 2,-241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2-07T17:52:29.017"/>
    </inkml:context>
    <inkml:brush xml:id="br0">
      <inkml:brushProperty name="width" value="0.3" units="cm"/>
      <inkml:brushProperty name="height" value="0.6" units="cm"/>
      <inkml:brushProperty name="color" value="#E6E6E6"/>
      <inkml:brushProperty name="tip" value="rectangle"/>
      <inkml:brushProperty name="rasterOp" value="maskPen"/>
      <inkml:brushProperty name="ignorePressure" value="1"/>
    </inkml:brush>
  </inkml:definitions>
  <inkml:trace contextRef="#ctx0" brushRef="#br0">0 28,'4406'0,"-4228"-13,-26 1,603 9,-386 5,-190-2,-155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2-07T17:52:34.959"/>
    </inkml:context>
    <inkml:brush xml:id="br0">
      <inkml:brushProperty name="width" value="0.3" units="cm"/>
      <inkml:brushProperty name="height" value="0.6" units="cm"/>
      <inkml:brushProperty name="color" value="#E6E6E6"/>
      <inkml:brushProperty name="tip" value="rectangle"/>
      <inkml:brushProperty name="rasterOp" value="maskPen"/>
      <inkml:brushProperty name="ignorePressure" value="1"/>
    </inkml:brush>
  </inkml:definitions>
  <inkml:trace contextRef="#ctx0" brushRef="#br0">1 0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2-07T18:12:47.219"/>
    </inkml:context>
    <inkml:brush xml:id="br0">
      <inkml:brushProperty name="width" value="0.3" units="cm"/>
      <inkml:brushProperty name="height" value="0.6" units="cm"/>
      <inkml:brushProperty name="color" value="#E6E6E6"/>
      <inkml:brushProperty name="tip" value="rectangle"/>
      <inkml:brushProperty name="rasterOp" value="maskPen"/>
      <inkml:brushProperty name="ignorePressure" value="1"/>
    </inkml:brush>
  </inkml:definitions>
  <inkml:trace contextRef="#ctx0" brushRef="#br0">1 1,'0'0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DC34EA-AEF5-4F2C-9679-B3C9AF2DC787}" type="datetimeFigureOut">
              <a:rPr lang="en-US" smtClean="0"/>
              <a:t>12/8/2023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73B212-F77E-4FA6-8FC1-233FD062AD8F}" type="slidenum">
              <a:rPr lang="en-US" smtClean="0"/>
              <a:t>‹#›</a:t>
            </a:fld>
            <a:endParaRPr lang="en-US"/>
          </a:p>
        </p:txBody>
      </p:sp>
    </p:spTree>
    <p:extLst>
      <p:ext uri="{BB962C8B-B14F-4D97-AF65-F5344CB8AC3E}">
        <p14:creationId xmlns:p14="http://schemas.microsoft.com/office/powerpoint/2010/main" val="29437908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073B212-F77E-4FA6-8FC1-233FD062AD8F}" type="slidenum">
              <a:rPr lang="en-US" smtClean="0"/>
              <a:t>4</a:t>
            </a:fld>
            <a:endParaRPr lang="en-US"/>
          </a:p>
        </p:txBody>
      </p:sp>
    </p:spTree>
    <p:extLst>
      <p:ext uri="{BB962C8B-B14F-4D97-AF65-F5344CB8AC3E}">
        <p14:creationId xmlns:p14="http://schemas.microsoft.com/office/powerpoint/2010/main" val="15722271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smtClean="0"/>
              <a:t>12/8/2023</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r>
              <a:rPr lang="en-US"/>
              <a:t>
              </a:t>
            </a:r>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smtClean="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482189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smtClean="0"/>
              <a:t>12/8/2023</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68195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smtClean="0"/>
              <a:t>12/8/2023</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16542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smtClean="0"/>
              <a:t>12/8/2023</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099655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5059C3-6A89-4494-99FF-5A4D6FFD50EB}" type="datetimeFigureOut">
              <a:rPr lang="en-US" smtClean="0"/>
              <a:t>12/8/2023</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246959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smtClean="0"/>
              <a:t>12/8/2023</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192852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smtClean="0"/>
              <a:t>12/8/2023</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77990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smtClean="0"/>
              <a:t>12/8/2023</a:t>
            </a:fld>
            <a:endParaRPr lang="en-US" dirty="0"/>
          </a:p>
        </p:txBody>
      </p:sp>
      <p:sp>
        <p:nvSpPr>
          <p:cNvPr id="4" name="Footer Placeholder 3"/>
          <p:cNvSpPr>
            <a:spLocks noGrp="1"/>
          </p:cNvSpPr>
          <p:nvPr>
            <p:ph type="ftr" sz="quarter" idx="11"/>
          </p:nvPr>
        </p:nvSpPr>
        <p:spPr/>
        <p:txBody>
          <a:bodyPr/>
          <a:lstStyle/>
          <a:p>
            <a:r>
              <a:rPr lang="en-US"/>
              <a:t>
              </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573804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1D9284-D300-4297-87F7-E791DCC15DB1}" type="datetimeFigureOut">
              <a:rPr lang="en-US" smtClean="0"/>
              <a:t>12/8/2023</a:t>
            </a:fld>
            <a:endParaRPr lang="en-US" dirty="0"/>
          </a:p>
        </p:txBody>
      </p:sp>
      <p:sp>
        <p:nvSpPr>
          <p:cNvPr id="3" name="Footer Placeholder 2"/>
          <p:cNvSpPr>
            <a:spLocks noGrp="1"/>
          </p:cNvSpPr>
          <p:nvPr>
            <p:ph type="ftr" sz="quarter" idx="11"/>
          </p:nvPr>
        </p:nvSpPr>
        <p:spPr/>
        <p:txBody>
          <a:bodyPr/>
          <a:lstStyle/>
          <a:p>
            <a:r>
              <a:rPr lang="en-US"/>
              <a:t>
              </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048395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D525BB-DA17-4BA0-B3C8-3AC3ABC827E6}" type="datetimeFigureOut">
              <a:rPr lang="en-US" smtClean="0"/>
              <a:t>12/8/2023</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436377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B16C4C9A-3960-41CF-A4E9-2A8FB932454B}" type="datetimeFigureOut">
              <a:rPr lang="en-US" smtClean="0"/>
              <a:t>12/8/2023</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049213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3CBC1C18-307B-4F68-A007-B5B542270E8D}" type="datetimeFigureOut">
              <a:rPr lang="en-US" smtClean="0"/>
              <a:t>12/8/2023</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a:t>
              </a:t>
            </a:r>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smtClean="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334408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8" Type="http://schemas.openxmlformats.org/officeDocument/2006/relationships/customXml" Target="../ink/ink4.xml"/><Relationship Id="rId3" Type="http://schemas.openxmlformats.org/officeDocument/2006/relationships/image" Target="../media/image4.png"/><Relationship Id="rId7" Type="http://schemas.openxmlformats.org/officeDocument/2006/relationships/image" Target="../media/image6.png"/><Relationship Id="rId2" Type="http://schemas.openxmlformats.org/officeDocument/2006/relationships/customXml" Target="../ink/ink1.xml"/><Relationship Id="rId1" Type="http://schemas.openxmlformats.org/officeDocument/2006/relationships/slideLayout" Target="../slideLayouts/slideLayout1.xml"/><Relationship Id="rId6" Type="http://schemas.openxmlformats.org/officeDocument/2006/relationships/customXml" Target="../ink/ink3.xml"/><Relationship Id="rId5" Type="http://schemas.openxmlformats.org/officeDocument/2006/relationships/image" Target="../media/image5.png"/><Relationship Id="rId4" Type="http://schemas.openxmlformats.org/officeDocument/2006/relationships/customXml" Target="../ink/ink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D9EDD-57FF-0A72-DD34-3C9CAB378588}"/>
              </a:ext>
            </a:extLst>
          </p:cNvPr>
          <p:cNvSpPr>
            <a:spLocks noGrp="1"/>
          </p:cNvSpPr>
          <p:nvPr>
            <p:ph type="ctrTitle"/>
          </p:nvPr>
        </p:nvSpPr>
        <p:spPr>
          <a:xfrm>
            <a:off x="2935028" y="2289595"/>
            <a:ext cx="7226009" cy="2268558"/>
          </a:xfrm>
        </p:spPr>
        <p:txBody>
          <a:bodyPr/>
          <a:lstStyle/>
          <a:p>
            <a:r>
              <a:rPr lang="en-US" dirty="0"/>
              <a:t>The Agro Hub</a:t>
            </a:r>
          </a:p>
        </p:txBody>
      </p:sp>
      <p:sp>
        <p:nvSpPr>
          <p:cNvPr id="3" name="Subtitle 2">
            <a:extLst>
              <a:ext uri="{FF2B5EF4-FFF2-40B4-BE49-F238E27FC236}">
                <a16:creationId xmlns:a16="http://schemas.microsoft.com/office/drawing/2014/main" id="{C5B01109-0BFC-B53A-EC8A-ABF838E1382D}"/>
              </a:ext>
            </a:extLst>
          </p:cNvPr>
          <p:cNvSpPr>
            <a:spLocks noGrp="1"/>
          </p:cNvSpPr>
          <p:nvPr>
            <p:ph type="subTitle" idx="1"/>
          </p:nvPr>
        </p:nvSpPr>
        <p:spPr>
          <a:xfrm>
            <a:off x="2352465" y="2940188"/>
            <a:ext cx="8637072" cy="977621"/>
          </a:xfrm>
        </p:spPr>
        <p:txBody>
          <a:bodyPr/>
          <a:lstStyle/>
          <a:p>
            <a:r>
              <a:rPr lang="en-US" dirty="0"/>
              <a:t>  </a:t>
            </a:r>
            <a:r>
              <a:rPr lang="en-US" dirty="0">
                <a:solidFill>
                  <a:schemeClr val="accent1">
                    <a:lumMod val="60000"/>
                    <a:lumOff val="40000"/>
                  </a:schemeClr>
                </a:solidFill>
              </a:rPr>
              <a:t>Team</a:t>
            </a:r>
            <a:r>
              <a:rPr lang="en-US" dirty="0"/>
              <a:t>: NewB</a:t>
            </a:r>
          </a:p>
        </p:txBody>
      </p:sp>
      <p:pic>
        <p:nvPicPr>
          <p:cNvPr id="5" name="Picture 4">
            <a:extLst>
              <a:ext uri="{FF2B5EF4-FFF2-40B4-BE49-F238E27FC236}">
                <a16:creationId xmlns:a16="http://schemas.microsoft.com/office/drawing/2014/main" id="{0536387F-1C19-8939-181A-33FBED81A6A1}"/>
              </a:ext>
            </a:extLst>
          </p:cNvPr>
          <p:cNvPicPr>
            <a:picLocks noChangeAspect="1"/>
          </p:cNvPicPr>
          <p:nvPr/>
        </p:nvPicPr>
        <p:blipFill>
          <a:blip r:embed="rId2"/>
          <a:stretch>
            <a:fillRect/>
          </a:stretch>
        </p:blipFill>
        <p:spPr>
          <a:xfrm>
            <a:off x="9163666" y="1727483"/>
            <a:ext cx="2872658" cy="2872658"/>
          </a:xfrm>
          <a:prstGeom prst="rect">
            <a:avLst/>
          </a:prstGeom>
        </p:spPr>
      </p:pic>
    </p:spTree>
    <p:extLst>
      <p:ext uri="{BB962C8B-B14F-4D97-AF65-F5344CB8AC3E}">
        <p14:creationId xmlns:p14="http://schemas.microsoft.com/office/powerpoint/2010/main" val="203313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7BAB638-22AE-0C92-66E7-F6DE863D1EC1}"/>
              </a:ext>
            </a:extLst>
          </p:cNvPr>
          <p:cNvSpPr txBox="1"/>
          <p:nvPr/>
        </p:nvSpPr>
        <p:spPr>
          <a:xfrm>
            <a:off x="304800" y="1258529"/>
            <a:ext cx="11582400" cy="4924425"/>
          </a:xfrm>
          <a:prstGeom prst="rect">
            <a:avLst/>
          </a:prstGeom>
          <a:noFill/>
        </p:spPr>
        <p:txBody>
          <a:bodyPr wrap="square" rtlCol="0">
            <a:spAutoFit/>
          </a:bodyPr>
          <a:lstStyle/>
          <a:p>
            <a:r>
              <a:rPr lang="en-US" sz="2000" b="1" dirty="0">
                <a:latin typeface="High Tower Text" panose="02040502050506030303" pitchFamily="18" charset="0"/>
                <a:cs typeface="Times New Roman" panose="02020603050405020304" pitchFamily="18" charset="0"/>
              </a:rPr>
              <a:t>The Agro Hub, is a web platform developed with HTML, CSS, and JavaScript, showcasing our team's proficiency in web development. It aims to revolutionize the agricultural supply chain by bridging the gap between farmers and customers.</a:t>
            </a:r>
          </a:p>
          <a:p>
            <a:endParaRPr lang="en-US" sz="2000" b="1" dirty="0">
              <a:latin typeface="High Tower Text" panose="02040502050506030303" pitchFamily="18" charset="0"/>
              <a:cs typeface="Times New Roman" panose="02020603050405020304" pitchFamily="18" charset="0"/>
            </a:endParaRPr>
          </a:p>
          <a:p>
            <a:r>
              <a:rPr lang="en-US" sz="2000" b="1" dirty="0">
                <a:latin typeface="High Tower Text" panose="02040502050506030303" pitchFamily="18" charset="0"/>
                <a:cs typeface="Times New Roman" panose="02020603050405020304" pitchFamily="18" charset="0"/>
              </a:rPr>
              <a:t>Key features include farmers easily adding products, promoting local produce, and empowering farmers with a direct sales channel. This addresses crop wastage, ensuring fair compensation.</a:t>
            </a:r>
          </a:p>
          <a:p>
            <a:endParaRPr lang="en-US" sz="2000" b="1" dirty="0">
              <a:latin typeface="High Tower Text" panose="02040502050506030303" pitchFamily="18" charset="0"/>
              <a:cs typeface="Times New Roman" panose="02020603050405020304" pitchFamily="18" charset="0"/>
            </a:endParaRPr>
          </a:p>
          <a:p>
            <a:r>
              <a:rPr lang="en-US" sz="2000" b="1" dirty="0">
                <a:latin typeface="High Tower Text" panose="02040502050506030303" pitchFamily="18" charset="0"/>
                <a:cs typeface="Times New Roman" panose="02020603050405020304" pitchFamily="18" charset="0"/>
              </a:rPr>
              <a:t>"The Agro Hub" strategically uses technology to promote sustainable agriculture, fostering a community that values healthy crops. The project demonstrates a commitment to making a positive impact on the agricultural sector with attention to detail, creativity, and dedication.</a:t>
            </a:r>
          </a:p>
          <a:p>
            <a:endParaRPr lang="en-US" sz="2000" b="1" dirty="0">
              <a:latin typeface="High Tower Text" panose="02040502050506030303" pitchFamily="18" charset="0"/>
              <a:cs typeface="Times New Roman" panose="02020603050405020304" pitchFamily="18" charset="0"/>
            </a:endParaRPr>
          </a:p>
          <a:p>
            <a:r>
              <a:rPr lang="en-US" sz="2000" b="1" dirty="0">
                <a:latin typeface="High Tower Text" panose="02040502050506030303" pitchFamily="18" charset="0"/>
                <a:cs typeface="Times New Roman" panose="02020603050405020304" pitchFamily="18" charset="0"/>
              </a:rPr>
              <a:t>We The Agro Hub  team  Have created  a more efficient and equitable agricultural ecosystem. For further inquiries, feel free to contact me.</a:t>
            </a:r>
          </a:p>
          <a:p>
            <a:endParaRPr lang="en-US" dirty="0"/>
          </a:p>
          <a:p>
            <a:r>
              <a:rPr lang="en-US" dirty="0">
                <a:latin typeface="Bell MT" panose="02020503060305020303" pitchFamily="18" charset="0"/>
              </a:rPr>
              <a:t>Sincerely,</a:t>
            </a:r>
          </a:p>
          <a:p>
            <a:r>
              <a:rPr lang="en-US" dirty="0">
                <a:latin typeface="Bell MT" panose="02020503060305020303" pitchFamily="18" charset="0"/>
              </a:rPr>
              <a:t>Team </a:t>
            </a:r>
            <a:r>
              <a:rPr lang="en-US" dirty="0" err="1">
                <a:latin typeface="Bell MT" panose="02020503060305020303" pitchFamily="18" charset="0"/>
              </a:rPr>
              <a:t>NewB</a:t>
            </a:r>
            <a:endParaRPr lang="en-US" dirty="0">
              <a:latin typeface="Bell MT" panose="02020503060305020303" pitchFamily="18" charset="0"/>
            </a:endParaRPr>
          </a:p>
        </p:txBody>
      </p:sp>
      <p:sp>
        <p:nvSpPr>
          <p:cNvPr id="3" name="TextBox 2">
            <a:extLst>
              <a:ext uri="{FF2B5EF4-FFF2-40B4-BE49-F238E27FC236}">
                <a16:creationId xmlns:a16="http://schemas.microsoft.com/office/drawing/2014/main" id="{E2C40F0E-2550-3A9F-5616-CA9BA8F25D2B}"/>
              </a:ext>
            </a:extLst>
          </p:cNvPr>
          <p:cNvSpPr txBox="1"/>
          <p:nvPr/>
        </p:nvSpPr>
        <p:spPr>
          <a:xfrm>
            <a:off x="4375354" y="375387"/>
            <a:ext cx="5456903" cy="461665"/>
          </a:xfrm>
          <a:prstGeom prst="rect">
            <a:avLst/>
          </a:prstGeom>
          <a:noFill/>
        </p:spPr>
        <p:txBody>
          <a:bodyPr wrap="square" rtlCol="0">
            <a:spAutoFit/>
          </a:bodyPr>
          <a:lstStyle/>
          <a:p>
            <a:r>
              <a:rPr lang="en-US" sz="2400" dirty="0">
                <a:latin typeface="Cambria Math" panose="02040503050406030204" pitchFamily="18" charset="0"/>
                <a:ea typeface="Cambria Math" panose="02040503050406030204" pitchFamily="18" charset="0"/>
              </a:rPr>
              <a:t>Reference:</a:t>
            </a:r>
          </a:p>
        </p:txBody>
      </p:sp>
    </p:spTree>
    <p:extLst>
      <p:ext uri="{BB962C8B-B14F-4D97-AF65-F5344CB8AC3E}">
        <p14:creationId xmlns:p14="http://schemas.microsoft.com/office/powerpoint/2010/main" val="11216612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37D71-F7E7-6E53-244F-37BD9001E807}"/>
              </a:ext>
            </a:extLst>
          </p:cNvPr>
          <p:cNvSpPr>
            <a:spLocks noGrp="1"/>
          </p:cNvSpPr>
          <p:nvPr>
            <p:ph type="ctrTitle"/>
          </p:nvPr>
        </p:nvSpPr>
        <p:spPr>
          <a:xfrm>
            <a:off x="2305812" y="2976330"/>
            <a:ext cx="8637073" cy="2541431"/>
          </a:xfrm>
        </p:spPr>
        <p:txBody>
          <a:bodyPr>
            <a:normAutofit/>
          </a:bodyPr>
          <a:lstStyle/>
          <a:p>
            <a:br>
              <a:rPr lang="en-US" sz="1050" dirty="0"/>
            </a:br>
            <a:br>
              <a:rPr lang="en-US" sz="1400" dirty="0"/>
            </a:br>
            <a:r>
              <a:rPr lang="en-US" sz="1400" dirty="0"/>
              <a:t>In the heart of all things green and the hustle of daily life, we're thrilled to introduce you to something special. At The Agro Hub, we're on a mission to bring the farm to your table, ensuring the freshest veggies make their way from our fields to your doorstep.</a:t>
            </a:r>
            <a:br>
              <a:rPr lang="en-US" sz="1400" dirty="0"/>
            </a:br>
            <a:br>
              <a:rPr lang="en-US" sz="1400" dirty="0"/>
            </a:br>
            <a:r>
              <a:rPr lang="en-US" sz="1400" dirty="0"/>
              <a:t>Imagine a place where the goodness of homegrown produce meets the ease of technology. That's what The Agro Hub is all about – it's not just a website; it's a friendly middleman connecting hardworking farmers to your family's dinner. Get ready for a digital harvest that's fresh, convenient, and just a click away. Join us in this journey from farm to table, crafted just for you!</a:t>
            </a:r>
          </a:p>
        </p:txBody>
      </p:sp>
      <p:sp>
        <p:nvSpPr>
          <p:cNvPr id="5" name="Subtitle 4">
            <a:extLst>
              <a:ext uri="{FF2B5EF4-FFF2-40B4-BE49-F238E27FC236}">
                <a16:creationId xmlns:a16="http://schemas.microsoft.com/office/drawing/2014/main" id="{875A7E44-6798-5BBC-D27A-A96FDCA8B555}"/>
              </a:ext>
            </a:extLst>
          </p:cNvPr>
          <p:cNvSpPr>
            <a:spLocks noGrp="1"/>
          </p:cNvSpPr>
          <p:nvPr>
            <p:ph type="subTitle" idx="1"/>
          </p:nvPr>
        </p:nvSpPr>
        <p:spPr>
          <a:xfrm>
            <a:off x="4255910" y="3099721"/>
            <a:ext cx="8637072" cy="977621"/>
          </a:xfrm>
        </p:spPr>
        <p:txBody>
          <a:bodyPr/>
          <a:lstStyle/>
          <a:p>
            <a:r>
              <a:rPr lang="en-US" sz="1800" dirty="0"/>
              <a:t>Welcome to The Agro Hub</a:t>
            </a:r>
            <a:endParaRPr lang="en-US" dirty="0"/>
          </a:p>
        </p:txBody>
      </p:sp>
    </p:spTree>
    <p:extLst>
      <p:ext uri="{BB962C8B-B14F-4D97-AF65-F5344CB8AC3E}">
        <p14:creationId xmlns:p14="http://schemas.microsoft.com/office/powerpoint/2010/main" val="12391054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8C7FC3A-5BFF-276D-8F7F-69355B65F26E}"/>
              </a:ext>
            </a:extLst>
          </p:cNvPr>
          <p:cNvSpPr>
            <a:spLocks noGrp="1"/>
          </p:cNvSpPr>
          <p:nvPr>
            <p:ph type="title"/>
          </p:nvPr>
        </p:nvSpPr>
        <p:spPr>
          <a:xfrm>
            <a:off x="7752960" y="615820"/>
            <a:ext cx="4439040" cy="758958"/>
          </a:xfrm>
        </p:spPr>
        <p:txBody>
          <a:bodyPr>
            <a:normAutofit/>
          </a:bodyPr>
          <a:lstStyle/>
          <a:p>
            <a:r>
              <a:rPr lang="en-US" sz="2000" dirty="0">
                <a:latin typeface="Arial Rounded MT Bold" panose="020F0704030504030204" pitchFamily="34" charset="0"/>
              </a:rPr>
              <a:t>Statement of problem : </a:t>
            </a:r>
          </a:p>
        </p:txBody>
      </p:sp>
      <p:pic>
        <p:nvPicPr>
          <p:cNvPr id="6" name="Picture Placeholder 5">
            <a:extLst>
              <a:ext uri="{FF2B5EF4-FFF2-40B4-BE49-F238E27FC236}">
                <a16:creationId xmlns:a16="http://schemas.microsoft.com/office/drawing/2014/main" id="{98AD845D-892D-DF59-99A3-4120E4265831}"/>
              </a:ext>
            </a:extLst>
          </p:cNvPr>
          <p:cNvPicPr>
            <a:picLocks noGrp="1" noChangeAspect="1"/>
          </p:cNvPicPr>
          <p:nvPr>
            <p:ph type="pic" idx="1"/>
          </p:nvPr>
        </p:nvPicPr>
        <p:blipFill>
          <a:blip r:embed="rId2"/>
          <a:srcRect t="7686" b="7686"/>
          <a:stretch>
            <a:fillRect/>
          </a:stretch>
        </p:blipFill>
        <p:spPr>
          <a:xfrm>
            <a:off x="1039680" y="111967"/>
            <a:ext cx="4555133" cy="6746033"/>
          </a:xfrm>
        </p:spPr>
      </p:pic>
      <p:sp>
        <p:nvSpPr>
          <p:cNvPr id="4" name="Text Placeholder 3">
            <a:extLst>
              <a:ext uri="{FF2B5EF4-FFF2-40B4-BE49-F238E27FC236}">
                <a16:creationId xmlns:a16="http://schemas.microsoft.com/office/drawing/2014/main" id="{413DB265-ABCA-3A7D-EEBA-7F1D64725EC8}"/>
              </a:ext>
            </a:extLst>
          </p:cNvPr>
          <p:cNvSpPr>
            <a:spLocks noGrp="1"/>
          </p:cNvSpPr>
          <p:nvPr>
            <p:ph type="body" sz="half" idx="2"/>
          </p:nvPr>
        </p:nvSpPr>
        <p:spPr>
          <a:xfrm>
            <a:off x="7861221" y="1548882"/>
            <a:ext cx="3363506" cy="5234473"/>
          </a:xfrm>
        </p:spPr>
        <p:txBody>
          <a:bodyPr>
            <a:noAutofit/>
          </a:bodyPr>
          <a:lstStyle/>
          <a:p>
            <a:pPr marL="228600" indent="-228600">
              <a:buAutoNum type="arabicPeriod"/>
            </a:pPr>
            <a:r>
              <a:rPr lang="en-US" sz="1600" b="1" i="0" dirty="0">
                <a:effectLst/>
                <a:latin typeface="Courier New" panose="02070309020205020404" pitchFamily="49" charset="0"/>
                <a:cs typeface="Courier New" panose="02070309020205020404" pitchFamily="49" charset="0"/>
              </a:rPr>
              <a:t>Limited Access to Fresh Produce.</a:t>
            </a:r>
          </a:p>
          <a:p>
            <a:pPr marL="228600" indent="-228600">
              <a:buAutoNum type="arabicPeriod"/>
            </a:pPr>
            <a:r>
              <a:rPr lang="en-US" sz="1600" b="1" i="0" dirty="0">
                <a:effectLst/>
                <a:latin typeface="Courier New" panose="02070309020205020404" pitchFamily="49" charset="0"/>
                <a:cs typeface="Courier New" panose="02070309020205020404" pitchFamily="49" charset="0"/>
              </a:rPr>
              <a:t>Fragmented Agricultural Data Management.</a:t>
            </a:r>
            <a:endParaRPr lang="en-US" sz="1600" b="0" i="0" dirty="0">
              <a:solidFill>
                <a:srgbClr val="D1D5DB"/>
              </a:solidFill>
              <a:effectLst/>
              <a:latin typeface="Courier New" panose="02070309020205020404" pitchFamily="49" charset="0"/>
              <a:cs typeface="Courier New" panose="02070309020205020404" pitchFamily="49" charset="0"/>
            </a:endParaRPr>
          </a:p>
          <a:p>
            <a:pPr marL="228600" indent="-228600">
              <a:buAutoNum type="arabicPeriod"/>
            </a:pPr>
            <a:r>
              <a:rPr lang="en-US" sz="1600" b="1" i="0" dirty="0">
                <a:effectLst/>
                <a:latin typeface="Courier New" panose="02070309020205020404" pitchFamily="49" charset="0"/>
                <a:cs typeface="Courier New" panose="02070309020205020404" pitchFamily="49" charset="0"/>
              </a:rPr>
              <a:t>Environmental Impact of Traditional Farming Practices.</a:t>
            </a:r>
            <a:endParaRPr lang="en-US" sz="1600" b="0" i="0" dirty="0">
              <a:solidFill>
                <a:srgbClr val="D1D5DB"/>
              </a:solidFill>
              <a:effectLst/>
              <a:latin typeface="Courier New" panose="02070309020205020404" pitchFamily="49" charset="0"/>
              <a:cs typeface="Courier New" panose="02070309020205020404" pitchFamily="49" charset="0"/>
            </a:endParaRPr>
          </a:p>
          <a:p>
            <a:pPr marL="228600" indent="-228600">
              <a:buAutoNum type="arabicPeriod"/>
            </a:pPr>
            <a:r>
              <a:rPr lang="en-US" sz="1600" b="1" i="0" dirty="0">
                <a:effectLst/>
                <a:latin typeface="Courier New" panose="02070309020205020404" pitchFamily="49" charset="0"/>
                <a:cs typeface="Courier New" panose="02070309020205020404" pitchFamily="49" charset="0"/>
              </a:rPr>
              <a:t>Inefficient Farmer-to-Buyer Transactions.</a:t>
            </a:r>
            <a:br>
              <a:rPr lang="en-US" sz="1600" dirty="0">
                <a:latin typeface="Courier New" panose="02070309020205020404" pitchFamily="49" charset="0"/>
                <a:cs typeface="Courier New" panose="02070309020205020404" pitchFamily="49" charset="0"/>
              </a:rPr>
            </a:br>
            <a:br>
              <a:rPr lang="en-US" sz="1600" dirty="0">
                <a:latin typeface="Courier New" panose="02070309020205020404" pitchFamily="49" charset="0"/>
                <a:cs typeface="Courier New" panose="02070309020205020404" pitchFamily="49" charset="0"/>
              </a:rPr>
            </a:br>
            <a:endParaRPr lang="en-US" sz="1600" b="1" i="0" dirty="0">
              <a:effectLst/>
              <a:latin typeface="Courier New" panose="02070309020205020404" pitchFamily="49" charset="0"/>
              <a:cs typeface="Courier New" panose="02070309020205020404" pitchFamily="49" charset="0"/>
            </a:endParaRPr>
          </a:p>
          <a:p>
            <a:endParaRPr lang="en-US" sz="1100" dirty="0"/>
          </a:p>
        </p:txBody>
      </p:sp>
    </p:spTree>
    <p:extLst>
      <p:ext uri="{BB962C8B-B14F-4D97-AF65-F5344CB8AC3E}">
        <p14:creationId xmlns:p14="http://schemas.microsoft.com/office/powerpoint/2010/main" val="36664785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B59AB9-734B-3666-295A-343524ED713A}"/>
              </a:ext>
            </a:extLst>
          </p:cNvPr>
          <p:cNvSpPr>
            <a:spLocks noGrp="1"/>
          </p:cNvSpPr>
          <p:nvPr>
            <p:ph type="title"/>
          </p:nvPr>
        </p:nvSpPr>
        <p:spPr>
          <a:xfrm>
            <a:off x="1261338" y="223935"/>
            <a:ext cx="4644940" cy="2772014"/>
          </a:xfrm>
        </p:spPr>
        <p:txBody>
          <a:bodyPr>
            <a:normAutofit/>
          </a:bodyPr>
          <a:lstStyle/>
          <a:p>
            <a:pPr algn="ctr"/>
            <a:r>
              <a:rPr lang="en-US" sz="2200" dirty="0">
                <a:solidFill>
                  <a:schemeClr val="accent6">
                    <a:lumMod val="75000"/>
                  </a:schemeClr>
                </a:solidFill>
                <a:latin typeface="Bahnschrift SemiBold" panose="020B0502040204020203" pitchFamily="34" charset="0"/>
              </a:rPr>
              <a:t>How Will The Agro Hub Help Us:</a:t>
            </a:r>
            <a:br>
              <a:rPr lang="en-US" sz="2200" dirty="0">
                <a:solidFill>
                  <a:schemeClr val="tx1">
                    <a:lumMod val="95000"/>
                    <a:lumOff val="5000"/>
                  </a:schemeClr>
                </a:solidFill>
                <a:latin typeface="Bahnschrift SemiBold" panose="020B0502040204020203" pitchFamily="34" charset="0"/>
              </a:rPr>
            </a:br>
            <a:r>
              <a:rPr lang="en-US" sz="2200" dirty="0">
                <a:solidFill>
                  <a:schemeClr val="tx1">
                    <a:lumMod val="95000"/>
                    <a:lumOff val="5000"/>
                  </a:schemeClr>
                </a:solidFill>
                <a:latin typeface="Bahnschrift SemiBold" panose="020B0502040204020203" pitchFamily="34" charset="0"/>
              </a:rPr>
              <a:t>  </a:t>
            </a:r>
            <a:br>
              <a:rPr lang="en-US" sz="2200" dirty="0">
                <a:solidFill>
                  <a:schemeClr val="tx1">
                    <a:lumMod val="95000"/>
                    <a:lumOff val="5000"/>
                  </a:schemeClr>
                </a:solidFill>
                <a:latin typeface="Bahnschrift SemiBold" panose="020B0502040204020203" pitchFamily="34" charset="0"/>
              </a:rPr>
            </a:br>
            <a:br>
              <a:rPr lang="en-US" sz="1600" dirty="0">
                <a:solidFill>
                  <a:schemeClr val="tx1">
                    <a:lumMod val="95000"/>
                    <a:lumOff val="5000"/>
                  </a:schemeClr>
                </a:solidFill>
                <a:latin typeface="Bahnschrift SemiBold" panose="020B0502040204020203" pitchFamily="34" charset="0"/>
              </a:rPr>
            </a:br>
            <a:r>
              <a:rPr lang="en-US" sz="1600" b="0" i="0" dirty="0">
                <a:solidFill>
                  <a:schemeClr val="tx1">
                    <a:lumMod val="95000"/>
                    <a:lumOff val="5000"/>
                  </a:schemeClr>
                </a:solidFill>
                <a:effectLst/>
                <a:latin typeface="Tw Cen MT" panose="020B0602020104020603" pitchFamily="34" charset="0"/>
              </a:rPr>
              <a:t>At  The Agro Hub, we're on a mission to transform these challenges into opportunities that benefit everyone involved – farmers and consumers alike</a:t>
            </a:r>
            <a:r>
              <a:rPr lang="en-US" sz="1400" b="0" i="0" dirty="0">
                <a:solidFill>
                  <a:schemeClr val="tx1">
                    <a:lumMod val="95000"/>
                    <a:lumOff val="5000"/>
                  </a:schemeClr>
                </a:solidFill>
                <a:effectLst/>
                <a:latin typeface="Tw Cen MT" panose="020B0602020104020603" pitchFamily="34" charset="0"/>
              </a:rPr>
              <a:t>.</a:t>
            </a:r>
            <a:endParaRPr lang="en-US" sz="1800" dirty="0">
              <a:solidFill>
                <a:schemeClr val="tx1">
                  <a:lumMod val="95000"/>
                  <a:lumOff val="5000"/>
                </a:schemeClr>
              </a:solidFill>
              <a:latin typeface="Tw Cen MT" panose="020B0602020104020603" pitchFamily="34" charset="0"/>
            </a:endParaRPr>
          </a:p>
        </p:txBody>
      </p:sp>
      <p:sp>
        <p:nvSpPr>
          <p:cNvPr id="3" name="Content Placeholder 2">
            <a:extLst>
              <a:ext uri="{FF2B5EF4-FFF2-40B4-BE49-F238E27FC236}">
                <a16:creationId xmlns:a16="http://schemas.microsoft.com/office/drawing/2014/main" id="{FDDFEE4D-8ED2-C82D-1707-BFA410B268FF}"/>
              </a:ext>
            </a:extLst>
          </p:cNvPr>
          <p:cNvSpPr>
            <a:spLocks noGrp="1"/>
          </p:cNvSpPr>
          <p:nvPr>
            <p:ph idx="1"/>
          </p:nvPr>
        </p:nvSpPr>
        <p:spPr>
          <a:xfrm>
            <a:off x="999256" y="3429000"/>
            <a:ext cx="4748402" cy="1782147"/>
          </a:xfrm>
        </p:spPr>
        <p:txBody>
          <a:bodyPr>
            <a:normAutofit fontScale="62500" lnSpcReduction="20000"/>
          </a:bodyPr>
          <a:lstStyle/>
          <a:p>
            <a:r>
              <a:rPr lang="en-US" sz="2400" b="0" i="0" dirty="0">
                <a:solidFill>
                  <a:schemeClr val="tx1">
                    <a:lumMod val="75000"/>
                    <a:lumOff val="25000"/>
                  </a:schemeClr>
                </a:solidFill>
                <a:effectLst/>
                <a:latin typeface="Tw Cen MT" panose="020B0602020104020603" pitchFamily="34" charset="0"/>
              </a:rPr>
              <a:t>In summary, The Agro Hub  addresses these challenges by fostering direct connections, optimizing transactions, unifying data management, and promoting sustainability. It's a comprehensive solution that not only tackles current issues but also cultivates a more resilient and sustainable future for agriculture.</a:t>
            </a:r>
            <a:endParaRPr lang="en-US" sz="2400" dirty="0">
              <a:solidFill>
                <a:schemeClr val="tx1">
                  <a:lumMod val="75000"/>
                  <a:lumOff val="25000"/>
                </a:schemeClr>
              </a:solidFill>
              <a:latin typeface="Tw Cen MT" panose="020B0602020104020603" pitchFamily="34" charset="0"/>
            </a:endParaRPr>
          </a:p>
        </p:txBody>
      </p:sp>
      <p:sp>
        <p:nvSpPr>
          <p:cNvPr id="4" name="Text Placeholder 3">
            <a:extLst>
              <a:ext uri="{FF2B5EF4-FFF2-40B4-BE49-F238E27FC236}">
                <a16:creationId xmlns:a16="http://schemas.microsoft.com/office/drawing/2014/main" id="{15B4CB13-55B7-84EE-296A-84A334FE6344}"/>
              </a:ext>
            </a:extLst>
          </p:cNvPr>
          <p:cNvSpPr>
            <a:spLocks noGrp="1"/>
          </p:cNvSpPr>
          <p:nvPr>
            <p:ph type="body" sz="half" idx="2"/>
          </p:nvPr>
        </p:nvSpPr>
        <p:spPr>
          <a:xfrm>
            <a:off x="5629470" y="457200"/>
            <a:ext cx="6602963" cy="7053943"/>
          </a:xfrm>
        </p:spPr>
        <p:txBody>
          <a:bodyPr>
            <a:noAutofit/>
          </a:bodyPr>
          <a:lstStyle/>
          <a:p>
            <a:pPr algn="ctr"/>
            <a:endParaRPr lang="en-US" sz="1200" dirty="0">
              <a:latin typeface="Tw Cen MT" panose="020B0602020104020603" pitchFamily="34" charset="0"/>
            </a:endParaRPr>
          </a:p>
          <a:p>
            <a:pPr algn="ctr"/>
            <a:r>
              <a:rPr lang="en-US" dirty="0">
                <a:latin typeface="Tw Cen MT" panose="020B0602020104020603" pitchFamily="34" charset="0"/>
              </a:rPr>
              <a:t>1. Limited Access to Fresh Produce and Inefficient Farmer-to-Buyer Transactions:**</a:t>
            </a:r>
          </a:p>
          <a:p>
            <a:pPr algn="ctr"/>
            <a:r>
              <a:rPr lang="en-US" dirty="0">
                <a:latin typeface="Tw Cen MT" panose="020B0602020104020603" pitchFamily="34" charset="0"/>
              </a:rPr>
              <a:t>   </a:t>
            </a:r>
            <a:r>
              <a:rPr lang="en-US" dirty="0">
                <a:solidFill>
                  <a:schemeClr val="accent2">
                    <a:lumMod val="75000"/>
                  </a:schemeClr>
                </a:solidFill>
                <a:latin typeface="Tw Cen MT" panose="020B0602020104020603" pitchFamily="34" charset="0"/>
              </a:rPr>
              <a:t>-Direct Farmer-Consumer Connections.</a:t>
            </a:r>
          </a:p>
          <a:p>
            <a:pPr algn="ctr"/>
            <a:r>
              <a:rPr lang="en-US" dirty="0">
                <a:solidFill>
                  <a:schemeClr val="accent2">
                    <a:lumMod val="75000"/>
                  </a:schemeClr>
                </a:solidFill>
                <a:latin typeface="Tw Cen MT" panose="020B0602020104020603" pitchFamily="34" charset="0"/>
              </a:rPr>
              <a:t>   -Streamlined Transactions.</a:t>
            </a:r>
          </a:p>
          <a:p>
            <a:pPr algn="ctr"/>
            <a:r>
              <a:rPr lang="en-US" sz="2000" dirty="0">
                <a:latin typeface="Tw Cen MT" panose="020B0602020104020603" pitchFamily="34" charset="0"/>
              </a:rPr>
              <a:t>2. Fragmented Agricultural Data Management:</a:t>
            </a:r>
          </a:p>
          <a:p>
            <a:pPr algn="ctr"/>
            <a:r>
              <a:rPr lang="en-US" dirty="0">
                <a:solidFill>
                  <a:schemeClr val="accent2">
                    <a:lumMod val="75000"/>
                  </a:schemeClr>
                </a:solidFill>
                <a:latin typeface="Tw Cen MT" panose="020B0602020104020603" pitchFamily="34" charset="0"/>
              </a:rPr>
              <a:t>   -Unified Data Management.</a:t>
            </a:r>
          </a:p>
          <a:p>
            <a:pPr algn="ctr"/>
            <a:r>
              <a:rPr lang="en-US" dirty="0">
                <a:latin typeface="Tw Cen MT" panose="020B0602020104020603" pitchFamily="34" charset="0"/>
              </a:rPr>
              <a:t>3. Environmental Impact of Traditional Farming Practices.</a:t>
            </a:r>
          </a:p>
          <a:p>
            <a:pPr algn="ctr"/>
            <a:r>
              <a:rPr lang="en-US" dirty="0">
                <a:solidFill>
                  <a:schemeClr val="accent2">
                    <a:lumMod val="75000"/>
                  </a:schemeClr>
                </a:solidFill>
                <a:latin typeface="Tw Cen MT" panose="020B0602020104020603" pitchFamily="34" charset="0"/>
              </a:rPr>
              <a:t>   -Promotion of Sustainable Farming.</a:t>
            </a:r>
          </a:p>
          <a:p>
            <a:endParaRPr lang="en-US" sz="1200" dirty="0">
              <a:latin typeface="Tw Cen MT" panose="020B0602020104020603" pitchFamily="34" charset="0"/>
            </a:endParaRPr>
          </a:p>
        </p:txBody>
      </p:sp>
    </p:spTree>
    <p:extLst>
      <p:ext uri="{BB962C8B-B14F-4D97-AF65-F5344CB8AC3E}">
        <p14:creationId xmlns:p14="http://schemas.microsoft.com/office/powerpoint/2010/main" val="15642930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00362-FAA6-CB57-E155-CB3E2C893663}"/>
              </a:ext>
            </a:extLst>
          </p:cNvPr>
          <p:cNvSpPr>
            <a:spLocks noGrp="1"/>
          </p:cNvSpPr>
          <p:nvPr>
            <p:ph type="title"/>
          </p:nvPr>
        </p:nvSpPr>
        <p:spPr>
          <a:xfrm>
            <a:off x="1425250" y="1302581"/>
            <a:ext cx="5024645" cy="535552"/>
          </a:xfrm>
        </p:spPr>
        <p:txBody>
          <a:bodyPr>
            <a:normAutofit fontScale="90000"/>
          </a:bodyPr>
          <a:lstStyle/>
          <a:p>
            <a:r>
              <a:rPr lang="en-US" sz="2400" dirty="0">
                <a:latin typeface="Kristen ITC" panose="03050502040202030202" pitchFamily="66" charset="0"/>
              </a:rPr>
              <a:t>How does  Agro Hub works :</a:t>
            </a:r>
          </a:p>
        </p:txBody>
      </p:sp>
      <p:sp>
        <p:nvSpPr>
          <p:cNvPr id="4" name="TextBox 3">
            <a:extLst>
              <a:ext uri="{FF2B5EF4-FFF2-40B4-BE49-F238E27FC236}">
                <a16:creationId xmlns:a16="http://schemas.microsoft.com/office/drawing/2014/main" id="{7FB3545C-A2E8-B750-4263-91EDCC8E3735}"/>
              </a:ext>
            </a:extLst>
          </p:cNvPr>
          <p:cNvSpPr txBox="1"/>
          <p:nvPr/>
        </p:nvSpPr>
        <p:spPr>
          <a:xfrm>
            <a:off x="1425250" y="1707503"/>
            <a:ext cx="10766750" cy="4416594"/>
          </a:xfrm>
          <a:prstGeom prst="rect">
            <a:avLst/>
          </a:prstGeom>
          <a:noFill/>
        </p:spPr>
        <p:txBody>
          <a:bodyPr wrap="square">
            <a:spAutoFit/>
          </a:bodyPr>
          <a:lstStyle/>
          <a:p>
            <a:endParaRPr lang="en-US" sz="1600" b="1" dirty="0">
              <a:solidFill>
                <a:schemeClr val="tx1">
                  <a:lumMod val="85000"/>
                  <a:lumOff val="15000"/>
                </a:schemeClr>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endParaRPr>
          </a:p>
          <a:p>
            <a:r>
              <a:rPr lang="en-US" sz="1600" b="1" dirty="0">
                <a:solidFill>
                  <a:schemeClr val="tx1">
                    <a:lumMod val="85000"/>
                    <a:lumOff val="15000"/>
                  </a:schemeClr>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1. User Registration:</a:t>
            </a:r>
          </a:p>
          <a:p>
            <a:r>
              <a:rPr lang="en-US" sz="1050" b="1" dirty="0">
                <a:solidFill>
                  <a:schemeClr val="tx1">
                    <a:lumMod val="85000"/>
                    <a:lumOff val="15000"/>
                  </a:schemeClr>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 User registers for an account.</a:t>
            </a:r>
          </a:p>
          <a:p>
            <a:endParaRPr lang="en-US" sz="1050" b="1" dirty="0">
              <a:solidFill>
                <a:schemeClr val="tx1">
                  <a:lumMod val="85000"/>
                  <a:lumOff val="15000"/>
                </a:schemeClr>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endParaRPr>
          </a:p>
          <a:p>
            <a:r>
              <a:rPr lang="en-US" sz="1600" b="1" dirty="0">
                <a:solidFill>
                  <a:schemeClr val="tx1">
                    <a:lumMod val="85000"/>
                    <a:lumOff val="15000"/>
                  </a:schemeClr>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2. Browse Products:</a:t>
            </a:r>
          </a:p>
          <a:p>
            <a:r>
              <a:rPr lang="en-US" sz="1050" b="1" dirty="0">
                <a:solidFill>
                  <a:schemeClr val="tx1">
                    <a:lumMod val="85000"/>
                    <a:lumOff val="15000"/>
                  </a:schemeClr>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 User explores available fresh produce.</a:t>
            </a:r>
          </a:p>
          <a:p>
            <a:endParaRPr lang="en-US" sz="1050" b="1" dirty="0">
              <a:solidFill>
                <a:schemeClr val="tx1">
                  <a:lumMod val="85000"/>
                  <a:lumOff val="15000"/>
                </a:schemeClr>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endParaRPr>
          </a:p>
          <a:p>
            <a:r>
              <a:rPr lang="en-US" sz="1600" b="1" dirty="0">
                <a:solidFill>
                  <a:schemeClr val="tx1">
                    <a:lumMod val="85000"/>
                    <a:lumOff val="15000"/>
                  </a:schemeClr>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3. Select Products:</a:t>
            </a:r>
          </a:p>
          <a:p>
            <a:r>
              <a:rPr lang="en-US" sz="1050" b="1" dirty="0">
                <a:solidFill>
                  <a:schemeClr val="tx1">
                    <a:lumMod val="85000"/>
                    <a:lumOff val="15000"/>
                  </a:schemeClr>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 User chooses desired items.</a:t>
            </a:r>
          </a:p>
          <a:p>
            <a:endParaRPr lang="en-US" sz="1050" b="1" dirty="0">
              <a:solidFill>
                <a:schemeClr val="tx1">
                  <a:lumMod val="85000"/>
                  <a:lumOff val="15000"/>
                </a:schemeClr>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endParaRPr>
          </a:p>
          <a:p>
            <a:r>
              <a:rPr lang="en-US" sz="1600" b="1" dirty="0">
                <a:solidFill>
                  <a:schemeClr val="tx1">
                    <a:lumMod val="85000"/>
                    <a:lumOff val="15000"/>
                  </a:schemeClr>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4. Place Order:</a:t>
            </a:r>
          </a:p>
          <a:p>
            <a:r>
              <a:rPr lang="en-US" sz="1050" b="1" dirty="0">
                <a:solidFill>
                  <a:schemeClr val="tx1">
                    <a:lumMod val="85000"/>
                    <a:lumOff val="15000"/>
                  </a:schemeClr>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 User proceeds to checkout and places the order.</a:t>
            </a:r>
          </a:p>
          <a:p>
            <a:endParaRPr lang="en-US" sz="1600" b="1" dirty="0">
              <a:solidFill>
                <a:schemeClr val="tx1">
                  <a:lumMod val="85000"/>
                  <a:lumOff val="15000"/>
                </a:schemeClr>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endParaRPr>
          </a:p>
          <a:p>
            <a:r>
              <a:rPr lang="en-US" sz="1600" b="1" dirty="0">
                <a:solidFill>
                  <a:schemeClr val="tx1">
                    <a:lumMod val="85000"/>
                    <a:lumOff val="15000"/>
                  </a:schemeClr>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5. Transaction Processing:</a:t>
            </a:r>
          </a:p>
          <a:p>
            <a:r>
              <a:rPr lang="en-US" sz="1050" b="1" dirty="0">
                <a:solidFill>
                  <a:schemeClr val="tx1">
                    <a:lumMod val="85000"/>
                    <a:lumOff val="15000"/>
                  </a:schemeClr>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 System securely processes the transaction and confirms the order.</a:t>
            </a:r>
          </a:p>
          <a:p>
            <a:endParaRPr lang="en-US" sz="1600" b="1" dirty="0">
              <a:solidFill>
                <a:schemeClr val="tx1">
                  <a:lumMod val="85000"/>
                  <a:lumOff val="15000"/>
                </a:schemeClr>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endParaRPr>
          </a:p>
          <a:p>
            <a:r>
              <a:rPr lang="en-US" sz="1600" b="1" dirty="0">
                <a:solidFill>
                  <a:schemeClr val="tx1">
                    <a:lumMod val="85000"/>
                    <a:lumOff val="15000"/>
                  </a:schemeClr>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6. Delivery Coordination:</a:t>
            </a:r>
          </a:p>
          <a:p>
            <a:r>
              <a:rPr lang="en-US" sz="1050" b="1" dirty="0">
                <a:solidFill>
                  <a:schemeClr val="tx1">
                    <a:lumMod val="85000"/>
                    <a:lumOff val="15000"/>
                  </a:schemeClr>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-The system coordinates the delivery logistics, providing real-time tracking information to the user.</a:t>
            </a:r>
          </a:p>
          <a:p>
            <a:endParaRPr lang="en-US" sz="1600" b="1" dirty="0">
              <a:solidFill>
                <a:schemeClr val="tx1">
                  <a:lumMod val="85000"/>
                  <a:lumOff val="15000"/>
                </a:schemeClr>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endParaRPr>
          </a:p>
          <a:p>
            <a:r>
              <a:rPr lang="en-US" sz="1600" b="1" dirty="0">
                <a:solidFill>
                  <a:schemeClr val="tx1">
                    <a:lumMod val="85000"/>
                    <a:lumOff val="15000"/>
                  </a:schemeClr>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7. Delivery to User:</a:t>
            </a:r>
          </a:p>
          <a:p>
            <a:r>
              <a:rPr lang="en-US" sz="1050" b="1" dirty="0">
                <a:solidFill>
                  <a:schemeClr val="tx1">
                    <a:lumMod val="85000"/>
                    <a:lumOff val="15000"/>
                  </a:schemeClr>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 The Agro Hub manages the delivery, ensuring the fresh produce is delivered directly from the farm to the user's doorstep.</a:t>
            </a:r>
          </a:p>
        </p:txBody>
      </p:sp>
      <p:sp>
        <p:nvSpPr>
          <p:cNvPr id="5" name="TextBox 4">
            <a:extLst>
              <a:ext uri="{FF2B5EF4-FFF2-40B4-BE49-F238E27FC236}">
                <a16:creationId xmlns:a16="http://schemas.microsoft.com/office/drawing/2014/main" id="{0546344F-03A7-ABB6-2D38-F74E3298A9A2}"/>
              </a:ext>
            </a:extLst>
          </p:cNvPr>
          <p:cNvSpPr txBox="1"/>
          <p:nvPr/>
        </p:nvSpPr>
        <p:spPr>
          <a:xfrm>
            <a:off x="7476930" y="1808527"/>
            <a:ext cx="5511281" cy="1169551"/>
          </a:xfrm>
          <a:prstGeom prst="rect">
            <a:avLst/>
          </a:prstGeom>
          <a:noFill/>
        </p:spPr>
        <p:txBody>
          <a:bodyPr wrap="square" rtlCol="0">
            <a:spAutoFit/>
          </a:bodyPr>
          <a:lstStyle/>
          <a:p>
            <a:endParaRPr lang="en-US" sz="1800" b="1" dirty="0">
              <a:solidFill>
                <a:schemeClr val="tx1">
                  <a:lumMod val="85000"/>
                  <a:lumOff val="15000"/>
                </a:schemeClr>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endParaRPr>
          </a:p>
          <a:p>
            <a:r>
              <a:rPr lang="en-US" sz="1600" b="1" dirty="0">
                <a:solidFill>
                  <a:schemeClr val="tx1">
                    <a:lumMod val="85000"/>
                    <a:lumOff val="15000"/>
                  </a:schemeClr>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8. Cash on Delivery:</a:t>
            </a:r>
          </a:p>
          <a:p>
            <a:r>
              <a:rPr lang="en-US" sz="1800" b="1" dirty="0">
                <a:solidFill>
                  <a:schemeClr val="tx1">
                    <a:lumMod val="85000"/>
                    <a:lumOff val="15000"/>
                  </a:schemeClr>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a:t>
            </a:r>
            <a:r>
              <a:rPr lang="en-US" sz="1050" b="1" dirty="0">
                <a:solidFill>
                  <a:schemeClr val="tx1">
                    <a:lumMod val="85000"/>
                    <a:lumOff val="15000"/>
                  </a:schemeClr>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-Users have the option for cash on delivery.</a:t>
            </a:r>
          </a:p>
          <a:p>
            <a:r>
              <a:rPr lang="en-US" sz="1800" b="1" dirty="0">
                <a:solidFill>
                  <a:schemeClr val="tx1">
                    <a:lumMod val="85000"/>
                    <a:lumOff val="15000"/>
                  </a:schemeClr>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36804046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2FF23-901D-F45F-E797-90A927B788E0}"/>
              </a:ext>
            </a:extLst>
          </p:cNvPr>
          <p:cNvSpPr>
            <a:spLocks noGrp="1"/>
          </p:cNvSpPr>
          <p:nvPr>
            <p:ph type="ctrTitle"/>
          </p:nvPr>
        </p:nvSpPr>
        <p:spPr>
          <a:xfrm>
            <a:off x="2099388" y="1633967"/>
            <a:ext cx="7355437" cy="4254977"/>
          </a:xfrm>
        </p:spPr>
        <p:txBody>
          <a:bodyPr>
            <a:normAutofit/>
          </a:bodyPr>
          <a:lstStyle/>
          <a:p>
            <a:pPr algn="ctr"/>
            <a:br>
              <a:rPr lang="en-US" sz="1600" dirty="0"/>
            </a:br>
            <a:r>
              <a:rPr lang="en-US" sz="1800" b="1" dirty="0">
                <a:solidFill>
                  <a:schemeClr val="accent5">
                    <a:lumMod val="75000"/>
                  </a:schemeClr>
                </a:solidFill>
              </a:rPr>
              <a:t> </a:t>
            </a:r>
            <a:r>
              <a:rPr lang="en-US" sz="1800" b="1" dirty="0">
                <a:solidFill>
                  <a:schemeClr val="accent5">
                    <a:lumMod val="50000"/>
                  </a:schemeClr>
                </a:solidFill>
              </a:rPr>
              <a:t>Agile Methodology </a:t>
            </a:r>
            <a:br>
              <a:rPr lang="en-US" sz="1800" b="1" dirty="0">
                <a:solidFill>
                  <a:schemeClr val="accent5">
                    <a:lumMod val="75000"/>
                  </a:schemeClr>
                </a:solidFill>
              </a:rPr>
            </a:br>
            <a:r>
              <a:rPr lang="en-US" sz="1800" b="1" dirty="0">
                <a:solidFill>
                  <a:schemeClr val="accent5">
                    <a:lumMod val="75000"/>
                  </a:schemeClr>
                </a:solidFill>
              </a:rPr>
              <a:t>   </a:t>
            </a:r>
            <a:br>
              <a:rPr lang="en-US" sz="1600" dirty="0"/>
            </a:br>
            <a:r>
              <a:rPr lang="en-US" sz="1600" dirty="0">
                <a:latin typeface="Tw Cen MT Condensed Extra Bold" panose="020B0803020202020204" pitchFamily="34" charset="0"/>
                <a:ea typeface="Calibri" panose="020F0502020204030204" pitchFamily="34" charset="0"/>
                <a:cs typeface="Calibri" panose="020F0502020204030204" pitchFamily="34" charset="0"/>
              </a:rPr>
              <a:t>Agile is like having a super-flexible game plan for building your web platform. Instead of trying to figure out everything at the beginning, we break the project into small, manageable pieces. We work on these pieces one at a time, getting your feedback along the way. This way, we can adjust things quickly if needed, making sure we're always on track with what you actually want. It's like building your dream house room by room, making sure each part is just the way you like it before moving on to the next.</a:t>
            </a:r>
          </a:p>
        </p:txBody>
      </p:sp>
      <p:sp>
        <p:nvSpPr>
          <p:cNvPr id="3" name="Subtitle 2">
            <a:extLst>
              <a:ext uri="{FF2B5EF4-FFF2-40B4-BE49-F238E27FC236}">
                <a16:creationId xmlns:a16="http://schemas.microsoft.com/office/drawing/2014/main" id="{E64C9627-1B48-D6EE-4971-A83E648CF5FB}"/>
              </a:ext>
            </a:extLst>
          </p:cNvPr>
          <p:cNvSpPr>
            <a:spLocks noGrp="1"/>
          </p:cNvSpPr>
          <p:nvPr>
            <p:ph type="subTitle" idx="1"/>
          </p:nvPr>
        </p:nvSpPr>
        <p:spPr>
          <a:xfrm>
            <a:off x="2349323" y="3069772"/>
            <a:ext cx="6525008" cy="853750"/>
          </a:xfrm>
        </p:spPr>
        <p:txBody>
          <a:bodyPr>
            <a:noAutofit/>
          </a:bodyPr>
          <a:lstStyle/>
          <a:p>
            <a:r>
              <a:rPr lang="en-US" sz="2400" u="sng" dirty="0">
                <a:solidFill>
                  <a:schemeClr val="accent5"/>
                </a:solidFill>
                <a:latin typeface="Bauhaus 93" panose="04030905020B02020C02" pitchFamily="82" charset="0"/>
              </a:rPr>
              <a:t>Software  Development  Methodology </a:t>
            </a:r>
          </a:p>
        </p:txBody>
      </p:sp>
      <mc:AlternateContent xmlns:mc="http://schemas.openxmlformats.org/markup-compatibility/2006" xmlns:p14="http://schemas.microsoft.com/office/powerpoint/2010/main">
        <mc:Choice Requires="p14">
          <p:contentPart p14:bwMode="auto" r:id="rId2">
            <p14:nvContentPartPr>
              <p14:cNvPr id="6" name="Ink 5">
                <a:extLst>
                  <a:ext uri="{FF2B5EF4-FFF2-40B4-BE49-F238E27FC236}">
                    <a16:creationId xmlns:a16="http://schemas.microsoft.com/office/drawing/2014/main" id="{D4BD1510-5B9E-BD0D-6952-468345078FB0}"/>
                  </a:ext>
                </a:extLst>
              </p14:cNvPr>
              <p14:cNvContentPartPr/>
              <p14:nvPr/>
            </p14:nvContentPartPr>
            <p14:xfrm>
              <a:off x="9983608" y="2752670"/>
              <a:ext cx="391680" cy="10440"/>
            </p14:xfrm>
          </p:contentPart>
        </mc:Choice>
        <mc:Fallback xmlns="">
          <p:pic>
            <p:nvPicPr>
              <p:cNvPr id="6" name="Ink 5">
                <a:extLst>
                  <a:ext uri="{FF2B5EF4-FFF2-40B4-BE49-F238E27FC236}">
                    <a16:creationId xmlns:a16="http://schemas.microsoft.com/office/drawing/2014/main" id="{D4BD1510-5B9E-BD0D-6952-468345078FB0}"/>
                  </a:ext>
                </a:extLst>
              </p:cNvPr>
              <p:cNvPicPr/>
              <p:nvPr/>
            </p:nvPicPr>
            <p:blipFill>
              <a:blip r:embed="rId3"/>
              <a:stretch>
                <a:fillRect/>
              </a:stretch>
            </p:blipFill>
            <p:spPr>
              <a:xfrm>
                <a:off x="9929608" y="2644670"/>
                <a:ext cx="499320" cy="22608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9" name="Ink 8">
                <a:extLst>
                  <a:ext uri="{FF2B5EF4-FFF2-40B4-BE49-F238E27FC236}">
                    <a16:creationId xmlns:a16="http://schemas.microsoft.com/office/drawing/2014/main" id="{7AF46758-FAC2-5BC2-7065-53695B99CB2A}"/>
                  </a:ext>
                </a:extLst>
              </p14:cNvPr>
              <p14:cNvContentPartPr/>
              <p14:nvPr/>
            </p14:nvContentPartPr>
            <p14:xfrm>
              <a:off x="9909088" y="2817110"/>
              <a:ext cx="2183040" cy="10440"/>
            </p14:xfrm>
          </p:contentPart>
        </mc:Choice>
        <mc:Fallback xmlns="">
          <p:pic>
            <p:nvPicPr>
              <p:cNvPr id="9" name="Ink 8">
                <a:extLst>
                  <a:ext uri="{FF2B5EF4-FFF2-40B4-BE49-F238E27FC236}">
                    <a16:creationId xmlns:a16="http://schemas.microsoft.com/office/drawing/2014/main" id="{7AF46758-FAC2-5BC2-7065-53695B99CB2A}"/>
                  </a:ext>
                </a:extLst>
              </p:cNvPr>
              <p:cNvPicPr/>
              <p:nvPr/>
            </p:nvPicPr>
            <p:blipFill>
              <a:blip r:embed="rId5"/>
              <a:stretch>
                <a:fillRect/>
              </a:stretch>
            </p:blipFill>
            <p:spPr>
              <a:xfrm>
                <a:off x="9855088" y="2709110"/>
                <a:ext cx="2290680" cy="2260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0" name="Ink 9">
                <a:extLst>
                  <a:ext uri="{FF2B5EF4-FFF2-40B4-BE49-F238E27FC236}">
                    <a16:creationId xmlns:a16="http://schemas.microsoft.com/office/drawing/2014/main" id="{4A35204E-A035-3753-D937-6A4306E66F25}"/>
                  </a:ext>
                </a:extLst>
              </p14:cNvPr>
              <p14:cNvContentPartPr/>
              <p14:nvPr/>
            </p14:nvContentPartPr>
            <p14:xfrm>
              <a:off x="9283768" y="3648350"/>
              <a:ext cx="360" cy="360"/>
            </p14:xfrm>
          </p:contentPart>
        </mc:Choice>
        <mc:Fallback xmlns="">
          <p:pic>
            <p:nvPicPr>
              <p:cNvPr id="10" name="Ink 9">
                <a:extLst>
                  <a:ext uri="{FF2B5EF4-FFF2-40B4-BE49-F238E27FC236}">
                    <a16:creationId xmlns:a16="http://schemas.microsoft.com/office/drawing/2014/main" id="{4A35204E-A035-3753-D937-6A4306E66F25}"/>
                  </a:ext>
                </a:extLst>
              </p:cNvPr>
              <p:cNvPicPr/>
              <p:nvPr/>
            </p:nvPicPr>
            <p:blipFill>
              <a:blip r:embed="rId7"/>
              <a:stretch>
                <a:fillRect/>
              </a:stretch>
            </p:blipFill>
            <p:spPr>
              <a:xfrm>
                <a:off x="9230128" y="3540350"/>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5" name="Ink 14">
                <a:extLst>
                  <a:ext uri="{FF2B5EF4-FFF2-40B4-BE49-F238E27FC236}">
                    <a16:creationId xmlns:a16="http://schemas.microsoft.com/office/drawing/2014/main" id="{6BC3380D-0BA6-A712-0AB1-5F34D958EAA7}"/>
                  </a:ext>
                </a:extLst>
              </p14:cNvPr>
              <p14:cNvContentPartPr/>
              <p14:nvPr/>
            </p14:nvContentPartPr>
            <p14:xfrm>
              <a:off x="9852928" y="2836190"/>
              <a:ext cx="360" cy="360"/>
            </p14:xfrm>
          </p:contentPart>
        </mc:Choice>
        <mc:Fallback xmlns="">
          <p:pic>
            <p:nvPicPr>
              <p:cNvPr id="15" name="Ink 14">
                <a:extLst>
                  <a:ext uri="{FF2B5EF4-FFF2-40B4-BE49-F238E27FC236}">
                    <a16:creationId xmlns:a16="http://schemas.microsoft.com/office/drawing/2014/main" id="{6BC3380D-0BA6-A712-0AB1-5F34D958EAA7}"/>
                  </a:ext>
                </a:extLst>
              </p:cNvPr>
              <p:cNvPicPr/>
              <p:nvPr/>
            </p:nvPicPr>
            <p:blipFill>
              <a:blip r:embed="rId7"/>
              <a:stretch>
                <a:fillRect/>
              </a:stretch>
            </p:blipFill>
            <p:spPr>
              <a:xfrm>
                <a:off x="9799288" y="2728550"/>
                <a:ext cx="108000" cy="216000"/>
              </a:xfrm>
              <a:prstGeom prst="rect">
                <a:avLst/>
              </a:prstGeom>
            </p:spPr>
          </p:pic>
        </mc:Fallback>
      </mc:AlternateContent>
    </p:spTree>
    <p:extLst>
      <p:ext uri="{BB962C8B-B14F-4D97-AF65-F5344CB8AC3E}">
        <p14:creationId xmlns:p14="http://schemas.microsoft.com/office/powerpoint/2010/main" val="25200780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3CF7E-AAEE-A1DF-FC0A-8E4851900DBD}"/>
              </a:ext>
            </a:extLst>
          </p:cNvPr>
          <p:cNvSpPr>
            <a:spLocks noGrp="1"/>
          </p:cNvSpPr>
          <p:nvPr>
            <p:ph type="title" idx="4294967295"/>
          </p:nvPr>
        </p:nvSpPr>
        <p:spPr>
          <a:xfrm>
            <a:off x="0" y="1308715"/>
            <a:ext cx="6233651" cy="578003"/>
          </a:xfrm>
        </p:spPr>
        <p:txBody>
          <a:bodyPr>
            <a:normAutofit/>
          </a:bodyPr>
          <a:lstStyle/>
          <a:p>
            <a:r>
              <a:rPr lang="en-US" dirty="0"/>
              <a:t>Waterfall Methodology:</a:t>
            </a:r>
          </a:p>
        </p:txBody>
      </p:sp>
      <p:sp>
        <p:nvSpPr>
          <p:cNvPr id="4" name="Text Placeholder 3">
            <a:extLst>
              <a:ext uri="{FF2B5EF4-FFF2-40B4-BE49-F238E27FC236}">
                <a16:creationId xmlns:a16="http://schemas.microsoft.com/office/drawing/2014/main" id="{20159C4C-9B9E-D480-56F5-BE360EE900C1}"/>
              </a:ext>
            </a:extLst>
          </p:cNvPr>
          <p:cNvSpPr>
            <a:spLocks noGrp="1"/>
          </p:cNvSpPr>
          <p:nvPr>
            <p:ph type="body" sz="half" idx="4294967295"/>
          </p:nvPr>
        </p:nvSpPr>
        <p:spPr>
          <a:xfrm>
            <a:off x="68826" y="1985039"/>
            <a:ext cx="5388077" cy="4455089"/>
          </a:xfrm>
        </p:spPr>
        <p:txBody>
          <a:bodyPr>
            <a:noAutofit/>
          </a:bodyPr>
          <a:lstStyle/>
          <a:p>
            <a:r>
              <a:rPr lang="en-US" sz="1600" b="1" dirty="0"/>
              <a:t>The Waterfall methodology is a linear software development approach where the project progresses through defined phases sequentially. It starts with gathering and documenting requirements, followed by design, implementation, testing, deployment, and maintenance. Each phase must be completed before moving to the next, resembling a waterfall's downward flow. While it offers structure, changes are challenging once a phase is finished, making it less adaptable to evolving project needs.</a:t>
            </a:r>
          </a:p>
        </p:txBody>
      </p:sp>
      <p:pic>
        <p:nvPicPr>
          <p:cNvPr id="20" name="Picture 19">
            <a:extLst>
              <a:ext uri="{FF2B5EF4-FFF2-40B4-BE49-F238E27FC236}">
                <a16:creationId xmlns:a16="http://schemas.microsoft.com/office/drawing/2014/main" id="{403EB11F-9028-3409-9CAA-04FF595F66C1}"/>
              </a:ext>
            </a:extLst>
          </p:cNvPr>
          <p:cNvPicPr>
            <a:picLocks noChangeAspect="1"/>
          </p:cNvPicPr>
          <p:nvPr/>
        </p:nvPicPr>
        <p:blipFill>
          <a:blip r:embed="rId2"/>
          <a:stretch>
            <a:fillRect/>
          </a:stretch>
        </p:blipFill>
        <p:spPr>
          <a:xfrm>
            <a:off x="5535561" y="0"/>
            <a:ext cx="6656439" cy="6120581"/>
          </a:xfrm>
          <a:prstGeom prst="rect">
            <a:avLst/>
          </a:prstGeom>
        </p:spPr>
      </p:pic>
    </p:spTree>
    <p:extLst>
      <p:ext uri="{BB962C8B-B14F-4D97-AF65-F5344CB8AC3E}">
        <p14:creationId xmlns:p14="http://schemas.microsoft.com/office/powerpoint/2010/main" val="14026971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4DC6547-8613-E15F-0E29-E4C9A9AF9DB0}"/>
              </a:ext>
            </a:extLst>
          </p:cNvPr>
          <p:cNvSpPr txBox="1"/>
          <p:nvPr/>
        </p:nvSpPr>
        <p:spPr>
          <a:xfrm>
            <a:off x="1026368" y="1667069"/>
            <a:ext cx="10366310" cy="4647426"/>
          </a:xfrm>
          <a:prstGeom prst="rect">
            <a:avLst/>
          </a:prstGeom>
          <a:noFill/>
        </p:spPr>
        <p:txBody>
          <a:bodyPr wrap="square" rtlCol="0">
            <a:spAutoFit/>
          </a:bodyPr>
          <a:lstStyle/>
          <a:p>
            <a:pPr algn="ctr"/>
            <a:endParaRPr lang="en-US" sz="1600" dirty="0"/>
          </a:p>
          <a:p>
            <a:pPr algn="ctr"/>
            <a:r>
              <a:rPr lang="en-US" sz="1600" dirty="0">
                <a:solidFill>
                  <a:srgbClr val="C00000"/>
                </a:solidFill>
              </a:rPr>
              <a:t>1. Diverse Payment Options:</a:t>
            </a:r>
          </a:p>
          <a:p>
            <a:pPr algn="ctr"/>
            <a:r>
              <a:rPr lang="en-US" sz="1600" dirty="0"/>
              <a:t>   </a:t>
            </a:r>
            <a:r>
              <a:rPr lang="en-US" sz="1200" b="1" dirty="0"/>
              <a:t>- Future Work :Integrate various payment methods, such as credit cards, digital wallets, and online banking, to offer users a range of convenient and flexible payment choices.</a:t>
            </a:r>
          </a:p>
          <a:p>
            <a:pPr algn="ctr"/>
            <a:endParaRPr lang="en-US" sz="1600" dirty="0">
              <a:solidFill>
                <a:srgbClr val="C00000"/>
              </a:solidFill>
            </a:endParaRPr>
          </a:p>
          <a:p>
            <a:pPr algn="ctr"/>
            <a:r>
              <a:rPr lang="en-US" sz="1600" dirty="0">
                <a:solidFill>
                  <a:srgbClr val="C00000"/>
                </a:solidFill>
              </a:rPr>
              <a:t>2. User Accounts and Profiles:</a:t>
            </a:r>
          </a:p>
          <a:p>
            <a:pPr algn="ctr"/>
            <a:r>
              <a:rPr lang="en-US" sz="1200" b="1" dirty="0"/>
              <a:t>   - Future Work: Develop user accounts and profiles to enhance the user experience. This can include order history, personalized recommendations, and a streamlined checkout process.</a:t>
            </a:r>
          </a:p>
          <a:p>
            <a:pPr algn="ctr"/>
            <a:endParaRPr lang="en-US" sz="1600" dirty="0"/>
          </a:p>
          <a:p>
            <a:pPr algn="ctr"/>
            <a:r>
              <a:rPr lang="en-US" sz="1600" dirty="0">
                <a:solidFill>
                  <a:srgbClr val="C00000"/>
                </a:solidFill>
              </a:rPr>
              <a:t>3. Mobile Application:</a:t>
            </a:r>
          </a:p>
          <a:p>
            <a:pPr algn="ctr"/>
            <a:r>
              <a:rPr lang="en-US" sz="1600" dirty="0"/>
              <a:t>  </a:t>
            </a:r>
            <a:r>
              <a:rPr lang="en-US" sz="1200" b="1" dirty="0"/>
              <a:t> - Future Work: Consider developing a mobile application to extend accessibility and provide users with a seamless on-the-go shopping experience.</a:t>
            </a:r>
          </a:p>
          <a:p>
            <a:pPr algn="ctr"/>
            <a:endParaRPr lang="en-US" sz="1600" dirty="0"/>
          </a:p>
          <a:p>
            <a:pPr algn="ctr"/>
            <a:r>
              <a:rPr lang="en-US" sz="1600" dirty="0">
                <a:solidFill>
                  <a:srgbClr val="C00000"/>
                </a:solidFill>
              </a:rPr>
              <a:t>4. Enhanced Data Analytics:</a:t>
            </a:r>
          </a:p>
          <a:p>
            <a:pPr algn="ctr"/>
            <a:r>
              <a:rPr lang="en-US" sz="1400" dirty="0"/>
              <a:t>   </a:t>
            </a:r>
            <a:r>
              <a:rPr lang="en-US" sz="1200" b="1" dirty="0"/>
              <a:t>- Future Work: Invest in advanced data analytics tools to gain insights into user behavior, preferences, and market trends. This information can inform strategic decisions and improve the overall platform.</a:t>
            </a:r>
          </a:p>
          <a:p>
            <a:pPr algn="ctr"/>
            <a:endParaRPr lang="en-US" sz="1600" dirty="0"/>
          </a:p>
          <a:p>
            <a:pPr algn="ctr"/>
            <a:r>
              <a:rPr lang="en-US" sz="1600" dirty="0">
                <a:solidFill>
                  <a:srgbClr val="C00000"/>
                </a:solidFill>
              </a:rPr>
              <a:t>5. Collaboration with Local Farmers:</a:t>
            </a:r>
          </a:p>
          <a:p>
            <a:pPr algn="ctr"/>
            <a:r>
              <a:rPr lang="en-US" sz="1200" b="1" dirty="0"/>
              <a:t>   - *Future Work:* Strengthen partnerships with local farmers to expand the variety of fresh produce available on the platform. This supports local agriculture and provides users with a more diverse selection.</a:t>
            </a:r>
          </a:p>
        </p:txBody>
      </p:sp>
      <p:sp>
        <p:nvSpPr>
          <p:cNvPr id="4" name="TextBox 3">
            <a:extLst>
              <a:ext uri="{FF2B5EF4-FFF2-40B4-BE49-F238E27FC236}">
                <a16:creationId xmlns:a16="http://schemas.microsoft.com/office/drawing/2014/main" id="{858CEBC2-81E3-78F1-8A17-3CD657123C51}"/>
              </a:ext>
            </a:extLst>
          </p:cNvPr>
          <p:cNvSpPr txBox="1"/>
          <p:nvPr/>
        </p:nvSpPr>
        <p:spPr>
          <a:xfrm>
            <a:off x="1483568" y="1408923"/>
            <a:ext cx="4991878" cy="369332"/>
          </a:xfrm>
          <a:prstGeom prst="rect">
            <a:avLst/>
          </a:prstGeom>
          <a:noFill/>
        </p:spPr>
        <p:txBody>
          <a:bodyPr wrap="square" rtlCol="0">
            <a:spAutoFit/>
          </a:bodyPr>
          <a:lstStyle/>
          <a:p>
            <a:r>
              <a:rPr lang="en-US" dirty="0"/>
              <a:t>Five Future  enhancement  for   </a:t>
            </a:r>
          </a:p>
        </p:txBody>
      </p:sp>
      <p:sp>
        <p:nvSpPr>
          <p:cNvPr id="6" name="Title 5">
            <a:extLst>
              <a:ext uri="{FF2B5EF4-FFF2-40B4-BE49-F238E27FC236}">
                <a16:creationId xmlns:a16="http://schemas.microsoft.com/office/drawing/2014/main" id="{231E01FA-BD81-1F00-9FB3-17020D3416C1}"/>
              </a:ext>
            </a:extLst>
          </p:cNvPr>
          <p:cNvSpPr>
            <a:spLocks noGrp="1"/>
          </p:cNvSpPr>
          <p:nvPr>
            <p:ph type="title"/>
          </p:nvPr>
        </p:nvSpPr>
        <p:spPr>
          <a:xfrm>
            <a:off x="1562357" y="1243805"/>
            <a:ext cx="9603275" cy="1049235"/>
          </a:xfrm>
        </p:spPr>
        <p:txBody>
          <a:bodyPr/>
          <a:lstStyle/>
          <a:p>
            <a:r>
              <a:rPr lang="en-US" dirty="0"/>
              <a:t>_</a:t>
            </a:r>
          </a:p>
        </p:txBody>
      </p:sp>
    </p:spTree>
    <p:extLst>
      <p:ext uri="{BB962C8B-B14F-4D97-AF65-F5344CB8AC3E}">
        <p14:creationId xmlns:p14="http://schemas.microsoft.com/office/powerpoint/2010/main" val="25671912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E713477-48B3-F6F5-EEB2-0EE59F05E3B4}"/>
              </a:ext>
            </a:extLst>
          </p:cNvPr>
          <p:cNvSpPr txBox="1"/>
          <p:nvPr/>
        </p:nvSpPr>
        <p:spPr>
          <a:xfrm>
            <a:off x="1005348" y="882305"/>
            <a:ext cx="10931013" cy="4001095"/>
          </a:xfrm>
          <a:prstGeom prst="rect">
            <a:avLst/>
          </a:prstGeom>
          <a:noFill/>
        </p:spPr>
        <p:txBody>
          <a:bodyPr wrap="square">
            <a:spAutoFit/>
          </a:bodyPr>
          <a:lstStyle/>
          <a:p>
            <a:r>
              <a:rPr lang="en-US" sz="2000" dirty="0">
                <a:latin typeface="Corbel" panose="020B0503020204020204" pitchFamily="34" charset="0"/>
              </a:rPr>
              <a:t>Conclusion:</a:t>
            </a:r>
          </a:p>
          <a:p>
            <a:endParaRPr lang="en-US" dirty="0">
              <a:latin typeface="Corbel" panose="020B0503020204020204" pitchFamily="34" charset="0"/>
            </a:endParaRPr>
          </a:p>
          <a:p>
            <a:r>
              <a:rPr lang="en-US" dirty="0">
                <a:latin typeface="Corbel" panose="020B0503020204020204" pitchFamily="34" charset="0"/>
              </a:rPr>
              <a:t>In creating this web platform, we've crafted more than just a website; it's a living connection between the fields and your dinner table, brought to life through the simplicity of HTML and CSS.</a:t>
            </a:r>
          </a:p>
          <a:p>
            <a:endParaRPr lang="en-US" dirty="0">
              <a:latin typeface="Corbel" panose="020B0503020204020204" pitchFamily="34" charset="0"/>
            </a:endParaRPr>
          </a:p>
          <a:p>
            <a:r>
              <a:rPr lang="en-US" dirty="0">
                <a:latin typeface="Corbel" panose="020B0503020204020204" pitchFamily="34" charset="0"/>
              </a:rPr>
              <a:t>This project is for , supporting local farmers, and bringing transparency to food sourcing. By seamlessly blending technology with the hard work of our farmers, we've empowered them and brought joy to consumers.</a:t>
            </a:r>
          </a:p>
          <a:p>
            <a:endParaRPr lang="en-US" dirty="0">
              <a:latin typeface="Corbel" panose="020B0503020204020204" pitchFamily="34" charset="0"/>
            </a:endParaRPr>
          </a:p>
          <a:p>
            <a:r>
              <a:rPr lang="en-US" dirty="0">
                <a:latin typeface="Corbel" panose="020B0503020204020204" pitchFamily="34" charset="0"/>
              </a:rPr>
              <a:t>Behind every click lies a story of sustainability and dedication. Our web platform is more than code; it's a celebration of the bond between those who cultivate the land and those who savor its bounty.</a:t>
            </a:r>
          </a:p>
          <a:p>
            <a:endParaRPr lang="en-US" dirty="0">
              <a:latin typeface="Corbel" panose="020B0503020204020204" pitchFamily="34" charset="0"/>
            </a:endParaRPr>
          </a:p>
          <a:p>
            <a:r>
              <a:rPr lang="en-US" dirty="0">
                <a:latin typeface="Corbel" panose="020B0503020204020204" pitchFamily="34" charset="0"/>
              </a:rPr>
              <a:t>It's important to acknowledge the support we've received from various online sources and the use of a bit of JavaScript from external contributors. Together, with your support, we're cultivating connections, nurturing local farmers, and sowing the seeds of a brighter, more connected future from farm to table. </a:t>
            </a:r>
          </a:p>
        </p:txBody>
      </p:sp>
    </p:spTree>
    <p:extLst>
      <p:ext uri="{BB962C8B-B14F-4D97-AF65-F5344CB8AC3E}">
        <p14:creationId xmlns:p14="http://schemas.microsoft.com/office/powerpoint/2010/main" val="3295601028"/>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224</TotalTime>
  <Words>1163</Words>
  <Application>Microsoft Office PowerPoint</Application>
  <PresentationFormat>Widescreen</PresentationFormat>
  <Paragraphs>87</Paragraphs>
  <Slides>10</Slides>
  <Notes>1</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10</vt:i4>
      </vt:variant>
    </vt:vector>
  </HeadingPairs>
  <TitlesOfParts>
    <vt:vector size="25" baseType="lpstr">
      <vt:lpstr>Arial</vt:lpstr>
      <vt:lpstr>Arial Rounded MT Bold</vt:lpstr>
      <vt:lpstr>Bahnschrift SemiBold</vt:lpstr>
      <vt:lpstr>Bauhaus 93</vt:lpstr>
      <vt:lpstr>Bell MT</vt:lpstr>
      <vt:lpstr>Calibri</vt:lpstr>
      <vt:lpstr>Cambria Math</vt:lpstr>
      <vt:lpstr>Corbel</vt:lpstr>
      <vt:lpstr>Courier New</vt:lpstr>
      <vt:lpstr>Gill Sans MT</vt:lpstr>
      <vt:lpstr>High Tower Text</vt:lpstr>
      <vt:lpstr>Kristen ITC</vt:lpstr>
      <vt:lpstr>Tw Cen MT</vt:lpstr>
      <vt:lpstr>Tw Cen MT Condensed Extra Bold</vt:lpstr>
      <vt:lpstr>Gallery</vt:lpstr>
      <vt:lpstr>The Agro Hub</vt:lpstr>
      <vt:lpstr>  In the heart of all things green and the hustle of daily life, we're thrilled to introduce you to something special. At The Agro Hub, we're on a mission to bring the farm to your table, ensuring the freshest veggies make their way from our fields to your doorstep.  Imagine a place where the goodness of homegrown produce meets the ease of technology. That's what The Agro Hub is all about – it's not just a website; it's a friendly middleman connecting hardworking farmers to your family's dinner. Get ready for a digital harvest that's fresh, convenient, and just a click away. Join us in this journey from farm to table, crafted just for you!</vt:lpstr>
      <vt:lpstr>Statement of problem : </vt:lpstr>
      <vt:lpstr>How Will The Agro Hub Help Us:     At  The Agro Hub, we're on a mission to transform these challenges into opportunities that benefit everyone involved – farmers and consumers alike.</vt:lpstr>
      <vt:lpstr>How does  Agro Hub works :</vt:lpstr>
      <vt:lpstr>  Agile Methodology      Agile is like having a super-flexible game plan for building your web platform. Instead of trying to figure out everything at the beginning, we break the project into small, manageable pieces. We work on these pieces one at a time, getting your feedback along the way. This way, we can adjust things quickly if needed, making sure we're always on track with what you actually want. It's like building your dream house room by room, making sure each part is just the way you like it before moving on to the next.</vt:lpstr>
      <vt:lpstr>Waterfall Methodology:</vt:lpstr>
      <vt:lpstr>_</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Agro Hub</dc:title>
  <dc:creator>Dhirendra.. ..</dc:creator>
  <cp:lastModifiedBy>Dhirendra.. ..</cp:lastModifiedBy>
  <cp:revision>1</cp:revision>
  <dcterms:created xsi:type="dcterms:W3CDTF">2023-12-07T16:13:19Z</dcterms:created>
  <dcterms:modified xsi:type="dcterms:W3CDTF">2023-12-08T04:27:38Z</dcterms:modified>
</cp:coreProperties>
</file>