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rIns="91425" tIns="91425">
            <a:noAutofit/>
          </a:bodyPr>
          <a:lstStyle/>
          <a:p>
            <a:pPr lvl="0">
              <a:spcBef>
                <a:spcPts val="0"/>
              </a:spcBef>
              <a:buNone/>
            </a:pPr>
            <a:r>
              <a:rPr lang="en"/>
              <a:t>SMS Reminders (Alerts) using Twilio</a:t>
            </a:r>
          </a:p>
        </p:txBody>
      </p:sp>
      <p:sp>
        <p:nvSpPr>
          <p:cNvPr id="68" name="Shape 68"/>
          <p:cNvSpPr txBox="1"/>
          <p:nvPr>
            <p:ph idx="1" type="subTitle"/>
          </p:nvPr>
        </p:nvSpPr>
        <p:spPr>
          <a:xfrm>
            <a:off x="390525" y="2789130"/>
            <a:ext cx="8222100" cy="432900"/>
          </a:xfrm>
          <a:prstGeom prst="rect">
            <a:avLst/>
          </a:prstGeom>
        </p:spPr>
        <p:txBody>
          <a:bodyPr anchorCtr="0" anchor="t" bIns="91425" lIns="91425" rIns="91425" tIns="91425">
            <a:noAutofit/>
          </a:bodyPr>
          <a:lstStyle/>
          <a:p>
            <a:pPr lvl="0">
              <a:spcBef>
                <a:spcPts val="0"/>
              </a:spcBef>
              <a:buNone/>
            </a:pPr>
            <a:r>
              <a:rPr lang="en"/>
              <a:t>Shashank Salian-57</a:t>
            </a:r>
          </a:p>
          <a:p>
            <a:pPr lvl="0">
              <a:spcBef>
                <a:spcPts val="0"/>
              </a:spcBef>
              <a:buNone/>
            </a:pPr>
            <a:r>
              <a:rPr lang="en"/>
              <a:t>Dhiren Serai-61</a:t>
            </a:r>
          </a:p>
          <a:p>
            <a:pPr lvl="0">
              <a:spcBef>
                <a:spcPts val="0"/>
              </a:spcBef>
              <a:buNone/>
            </a:pPr>
            <a:r>
              <a:rPr lang="en"/>
              <a:t>Havan Somaiya-63</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Abstract</a:t>
            </a:r>
          </a:p>
        </p:txBody>
      </p:sp>
      <p:sp>
        <p:nvSpPr>
          <p:cNvPr id="74" name="Shape 7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lgn="just">
              <a:lnSpc>
                <a:spcPct val="150000"/>
              </a:lnSpc>
              <a:spcBef>
                <a:spcPts val="0"/>
              </a:spcBef>
              <a:spcAft>
                <a:spcPts val="0"/>
              </a:spcAft>
              <a:buNone/>
            </a:pPr>
            <a:r>
              <a:rPr lang="en" sz="1400">
                <a:solidFill>
                  <a:srgbClr val="000000"/>
                </a:solidFill>
                <a:latin typeface="Times New Roman"/>
                <a:ea typeface="Times New Roman"/>
                <a:cs typeface="Times New Roman"/>
                <a:sym typeface="Times New Roman"/>
              </a:rPr>
              <a:t>Short messaging service (SMS) (a.k.a. text messaging) is a fast, low cost and popular mode of communication among young people, and these advantages can be used in a variety of ways in sending timely reminders to the users. Most businesses will want to send an SMS or email reminder to customers before their appointment starts. This greatly helps to reduce no-shows and it can actually earn you money because you’re not losing revenue from missed appointments. Twilio is convenient, easy, and it lets you send emails and text messages to your clients to build better relationships.</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Introduction</a:t>
            </a:r>
          </a:p>
        </p:txBody>
      </p:sp>
      <p:sp>
        <p:nvSpPr>
          <p:cNvPr id="80" name="Shape 8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lgn="just">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Twilio network uses lines that ensure direct number-to-carrier connectivity, reducing the time it takes for your SMS to arrive.  No messages are lost to network outages, Twilio use Adaptive Routing technology that chooses the best path for your SMS messages. </a:t>
            </a:r>
          </a:p>
          <a:p>
            <a:pPr lvl="0" rtl="0" algn="just">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Benefits of using Twilio:</a:t>
            </a:r>
          </a:p>
          <a:p>
            <a:pPr lvl="0" rtl="0" algn="just">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1. Engage your customers-</a:t>
            </a:r>
          </a:p>
          <a:p>
            <a:pPr lvl="0" rtl="0" algn="just">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2. Enable interaction</a:t>
            </a:r>
          </a:p>
          <a:p>
            <a:pPr lvl="0" rtl="0" algn="just">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3. Reduce costs</a:t>
            </a:r>
          </a:p>
          <a:p>
            <a:pPr lvl="0" rtl="0" algn="just">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4. Improve the customer experience</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Implementation details</a:t>
            </a:r>
          </a:p>
        </p:txBody>
      </p:sp>
      <p:sp>
        <p:nvSpPr>
          <p:cNvPr id="86" name="Shape 8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t/>
            </a:r>
            <a:endParaRPr/>
          </a:p>
        </p:txBody>
      </p:sp>
      <p:pic>
        <p:nvPicPr>
          <p:cNvPr descr="CC Mini Project Report.png" id="87" name="Shape 87"/>
          <p:cNvPicPr preferRelativeResize="0"/>
          <p:nvPr/>
        </p:nvPicPr>
        <p:blipFill>
          <a:blip r:embed="rId3">
            <a:alphaModFix/>
          </a:blip>
          <a:stretch>
            <a:fillRect/>
          </a:stretch>
        </p:blipFill>
        <p:spPr>
          <a:xfrm>
            <a:off x="406812" y="1712875"/>
            <a:ext cx="8352275" cy="3607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Implementation Snapshots</a:t>
            </a:r>
          </a:p>
        </p:txBody>
      </p:sp>
      <p:sp>
        <p:nvSpPr>
          <p:cNvPr id="93" name="Shape 9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t/>
            </a:r>
            <a:endParaRPr/>
          </a:p>
        </p:txBody>
      </p:sp>
      <p:pic>
        <p:nvPicPr>
          <p:cNvPr descr="1.png" id="94" name="Shape 94"/>
          <p:cNvPicPr preferRelativeResize="0"/>
          <p:nvPr/>
        </p:nvPicPr>
        <p:blipFill>
          <a:blip r:embed="rId3">
            <a:alphaModFix/>
          </a:blip>
          <a:stretch>
            <a:fillRect/>
          </a:stretch>
        </p:blipFill>
        <p:spPr>
          <a:xfrm>
            <a:off x="479600" y="1732174"/>
            <a:ext cx="8222099" cy="3411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Implementation Snapshots</a:t>
            </a:r>
          </a:p>
        </p:txBody>
      </p:sp>
      <p:sp>
        <p:nvSpPr>
          <p:cNvPr id="100" name="Shape 10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t/>
            </a:r>
            <a:endParaRPr/>
          </a:p>
        </p:txBody>
      </p:sp>
      <p:pic>
        <p:nvPicPr>
          <p:cNvPr descr="1" id="101" name="Shape 101"/>
          <p:cNvPicPr preferRelativeResize="0"/>
          <p:nvPr/>
        </p:nvPicPr>
        <p:blipFill>
          <a:blip r:embed="rId3">
            <a:alphaModFix/>
          </a:blip>
          <a:stretch>
            <a:fillRect/>
          </a:stretch>
        </p:blipFill>
        <p:spPr>
          <a:xfrm>
            <a:off x="388450" y="1685024"/>
            <a:ext cx="8389001" cy="3311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Implementation Snapshots</a:t>
            </a:r>
          </a:p>
        </p:txBody>
      </p:sp>
      <p:pic>
        <p:nvPicPr>
          <p:cNvPr descr="IMG-20170410-WA0000.jpg" id="107" name="Shape 107"/>
          <p:cNvPicPr preferRelativeResize="0"/>
          <p:nvPr/>
        </p:nvPicPr>
        <p:blipFill>
          <a:blip r:embed="rId3">
            <a:alphaModFix/>
          </a:blip>
          <a:stretch>
            <a:fillRect/>
          </a:stretch>
        </p:blipFill>
        <p:spPr>
          <a:xfrm>
            <a:off x="3051924" y="1872025"/>
            <a:ext cx="3158600" cy="30063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Conclusion</a:t>
            </a:r>
          </a:p>
        </p:txBody>
      </p:sp>
      <p:sp>
        <p:nvSpPr>
          <p:cNvPr id="113" name="Shape 11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lgn="just">
              <a:lnSpc>
                <a:spcPct val="150000"/>
              </a:lnSpc>
              <a:spcBef>
                <a:spcPts val="0"/>
              </a:spcBef>
              <a:spcAft>
                <a:spcPts val="0"/>
              </a:spcAft>
              <a:buNone/>
            </a:pPr>
            <a:r>
              <a:rPr lang="en">
                <a:solidFill>
                  <a:srgbClr val="000000"/>
                </a:solidFill>
                <a:latin typeface="Times New Roman"/>
                <a:ea typeface="Times New Roman"/>
                <a:cs typeface="Times New Roman"/>
                <a:sym typeface="Times New Roman"/>
              </a:rPr>
              <a:t>In the webapp for Disaster Management,we have used Twilio api for messaging service for an emergency situation.We used Twilio with php language in a webapp, as Twilio is convenient, flexible and easy.</a:t>
            </a:r>
          </a:p>
          <a:p>
            <a:pPr lv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60950" y="2065350"/>
            <a:ext cx="8222100" cy="1012800"/>
          </a:xfrm>
          <a:prstGeom prst="rect">
            <a:avLst/>
          </a:prstGeom>
        </p:spPr>
        <p:txBody>
          <a:bodyPr anchorCtr="0" anchor="ctr" bIns="91425" lIns="91425" rIns="91425" tIns="91425">
            <a:noAutofit/>
          </a:bodyPr>
          <a:lstStyle/>
          <a:p>
            <a:pPr indent="457200" lvl="0" marL="2286000">
              <a:spcBef>
                <a:spcPts val="0"/>
              </a:spcBef>
              <a:buNone/>
            </a:pPr>
            <a:r>
              <a:rPr lang="en"/>
              <a:t>Thank you!</a:t>
            </a: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