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45" r:id="rId2"/>
    <p:sldMasterId id="2147483764" r:id="rId3"/>
    <p:sldMasterId id="2147483780" r:id="rId4"/>
  </p:sldMasterIdLst>
  <p:notesMasterIdLst>
    <p:notesMasterId r:id="rId22"/>
  </p:notesMasterIdLst>
  <p:handoutMasterIdLst>
    <p:handoutMasterId r:id="rId23"/>
  </p:handoutMasterIdLst>
  <p:sldIdLst>
    <p:sldId id="488" r:id="rId5"/>
    <p:sldId id="530" r:id="rId6"/>
    <p:sldId id="531" r:id="rId7"/>
    <p:sldId id="491" r:id="rId8"/>
    <p:sldId id="520" r:id="rId9"/>
    <p:sldId id="532" r:id="rId10"/>
    <p:sldId id="521" r:id="rId11"/>
    <p:sldId id="507" r:id="rId12"/>
    <p:sldId id="508" r:id="rId13"/>
    <p:sldId id="522" r:id="rId14"/>
    <p:sldId id="534" r:id="rId15"/>
    <p:sldId id="528" r:id="rId16"/>
    <p:sldId id="523" r:id="rId17"/>
    <p:sldId id="525" r:id="rId18"/>
    <p:sldId id="529" r:id="rId19"/>
    <p:sldId id="527" r:id="rId20"/>
    <p:sldId id="519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99467" autoAdjust="0"/>
  </p:normalViewPr>
  <p:slideViewPr>
    <p:cSldViewPr>
      <p:cViewPr varScale="1">
        <p:scale>
          <a:sx n="97" d="100"/>
          <a:sy n="97" d="100"/>
        </p:scale>
        <p:origin x="-5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 varScale="1">
        <p:scale>
          <a:sx n="74" d="100"/>
          <a:sy n="74" d="100"/>
        </p:scale>
        <p:origin x="-26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1D96D-FC27-4F6D-8283-212B6D9D2588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6721F-3142-4430-8D90-F65A8722C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28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1FD3E-2E3D-48B0-9773-47D6C4212C5A}" type="datetimeFigureOut">
              <a:rPr lang="fr-FR" smtClean="0"/>
              <a:pPr/>
              <a:t>05/09/2013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74920-7E26-45EE-AE79-5E99C471C4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68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3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4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>
            <a:spLocks noGrp="1"/>
          </p:cNvSpPr>
          <p:nvPr>
            <p:ph type="ctrTitle" hasCustomPrompt="1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DE LA PRÉSENTATION 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sous-titre de la présentation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5948363"/>
              <a:ext cx="9144000" cy="648989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/>
            </a:p>
          </p:txBody>
        </p:sp>
        <p:cxnSp>
          <p:nvCxnSpPr>
            <p:cNvPr id="18" name="Connecteur droit 17"/>
            <p:cNvCxnSpPr/>
            <p:nvPr userDrawn="1"/>
          </p:nvCxnSpPr>
          <p:spPr>
            <a:xfrm>
              <a:off x="8418026" y="5948363"/>
              <a:ext cx="0" cy="6659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 userDrawn="1"/>
          </p:nvCxnSpPr>
          <p:spPr>
            <a:xfrm>
              <a:off x="2636240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 userDrawn="1"/>
          </p:nvGrpSpPr>
          <p:grpSpPr>
            <a:xfrm>
              <a:off x="899592" y="6525344"/>
              <a:ext cx="1616336" cy="250473"/>
              <a:chOff x="899592" y="6485176"/>
              <a:chExt cx="1616336" cy="250473"/>
            </a:xfrm>
          </p:grpSpPr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9592" y="6485176"/>
                <a:ext cx="219164" cy="250473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7462" y="6532499"/>
                <a:ext cx="398466" cy="175325"/>
              </a:xfrm>
              <a:prstGeom prst="rect">
                <a:avLst/>
              </a:prstGeom>
            </p:spPr>
          </p:pic>
          <p:pic>
            <p:nvPicPr>
              <p:cNvPr id="17" name="Imag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631" y="6541951"/>
                <a:ext cx="702053" cy="179414"/>
              </a:xfrm>
              <a:prstGeom prst="rect">
                <a:avLst/>
              </a:prstGeom>
            </p:spPr>
          </p:pic>
        </p:grpSp>
        <p:sp>
          <p:nvSpPr>
            <p:cNvPr id="19" name="Titre 5"/>
            <p:cNvSpPr txBox="1">
              <a:spLocks/>
            </p:cNvSpPr>
            <p:nvPr userDrawn="1"/>
          </p:nvSpPr>
          <p:spPr>
            <a:xfrm>
              <a:off x="2742304" y="6613200"/>
              <a:ext cx="2045720" cy="15029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fr-FR" sz="1600" b="1" spc="10" baseline="0" dirty="0" smtClean="0">
                  <a:solidFill>
                    <a:schemeClr val="bg2"/>
                  </a:solidFill>
                  <a:latin typeface="+mn-lt"/>
                  <a:cs typeface="Arial" pitchFamily="34" charset="0"/>
                </a:rPr>
                <a:t>www.groupe-sii.com</a:t>
              </a:r>
              <a:endParaRPr lang="fr-FR" sz="1600" b="1" spc="10" baseline="0" dirty="0">
                <a:solidFill>
                  <a:schemeClr val="bg2"/>
                </a:solidFill>
                <a:latin typeface="+mn-lt"/>
                <a:cs typeface="Arial" pitchFamily="34" charset="0"/>
              </a:endParaRPr>
            </a:p>
          </p:txBody>
        </p:sp>
      </p:grpSp>
      <p:sp>
        <p:nvSpPr>
          <p:cNvPr id="15" name="Espace réservé de la date 3"/>
          <p:cNvSpPr txBox="1">
            <a:spLocks/>
          </p:cNvSpPr>
          <p:nvPr/>
        </p:nvSpPr>
        <p:spPr>
          <a:xfrm>
            <a:off x="7077600" y="6429600"/>
            <a:ext cx="1066800" cy="32316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2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1200" b="0" dirty="0" smtClean="0">
              <a:solidFill>
                <a:schemeClr val="bg1"/>
              </a:solidFill>
            </a:endParaRPr>
          </a:p>
          <a:p>
            <a:pPr algn="r"/>
            <a:r>
              <a:rPr lang="fr-FR" sz="900" b="0" dirty="0" smtClean="0">
                <a:solidFill>
                  <a:schemeClr val="bg1"/>
                </a:solidFill>
              </a:rPr>
              <a:t>S4-0396-01</a:t>
            </a:r>
            <a:endParaRPr lang="fr-FR" sz="500" b="0" dirty="0">
              <a:solidFill>
                <a:schemeClr val="bg1"/>
              </a:solidFill>
            </a:endParaRPr>
          </a:p>
        </p:txBody>
      </p:sp>
      <p:pic>
        <p:nvPicPr>
          <p:cNvPr id="20" name="Picture 6" descr="C:\Users\dhiridjee\Documents\02_iPMP\02_SVN\branches\V1.6.1\view\img\logo.pn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3" t="-2032" r="-4534" b="1876"/>
          <a:stretch/>
        </p:blipFill>
        <p:spPr bwMode="auto">
          <a:xfrm>
            <a:off x="-7620" y="335934"/>
            <a:ext cx="2863850" cy="7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3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33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tx2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33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1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33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7440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>
            <a:spLocks noGrp="1"/>
          </p:cNvSpPr>
          <p:nvPr>
            <p:ph type="ctrTitle" hasCustomPrompt="1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DE LA PRÉSENTATION 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sous-titre de la présentation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5948363"/>
              <a:ext cx="9144000" cy="648989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/>
            </a:p>
          </p:txBody>
        </p:sp>
        <p:cxnSp>
          <p:nvCxnSpPr>
            <p:cNvPr id="18" name="Connecteur droit 17"/>
            <p:cNvCxnSpPr/>
            <p:nvPr userDrawn="1"/>
          </p:nvCxnSpPr>
          <p:spPr>
            <a:xfrm>
              <a:off x="8418026" y="5948363"/>
              <a:ext cx="0" cy="6659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 userDrawn="1"/>
          </p:nvCxnSpPr>
          <p:spPr>
            <a:xfrm>
              <a:off x="2636240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 userDrawn="1"/>
          </p:nvGrpSpPr>
          <p:grpSpPr>
            <a:xfrm>
              <a:off x="899592" y="6525344"/>
              <a:ext cx="1616336" cy="250473"/>
              <a:chOff x="899592" y="6485176"/>
              <a:chExt cx="1616336" cy="250473"/>
            </a:xfrm>
          </p:grpSpPr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9592" y="6485176"/>
                <a:ext cx="219164" cy="250473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7462" y="6532499"/>
                <a:ext cx="398466" cy="175325"/>
              </a:xfrm>
              <a:prstGeom prst="rect">
                <a:avLst/>
              </a:prstGeom>
            </p:spPr>
          </p:pic>
          <p:pic>
            <p:nvPicPr>
              <p:cNvPr id="17" name="Imag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631" y="6541951"/>
                <a:ext cx="702053" cy="179414"/>
              </a:xfrm>
              <a:prstGeom prst="rect">
                <a:avLst/>
              </a:prstGeom>
            </p:spPr>
          </p:pic>
        </p:grpSp>
      </p:grpSp>
      <p:sp>
        <p:nvSpPr>
          <p:cNvPr id="21" name="Espace réservé de la date 3"/>
          <p:cNvSpPr txBox="1">
            <a:spLocks/>
          </p:cNvSpPr>
          <p:nvPr userDrawn="1"/>
        </p:nvSpPr>
        <p:spPr>
          <a:xfrm>
            <a:off x="7077600" y="6429600"/>
            <a:ext cx="1066800" cy="32316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2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1200" b="0" dirty="0" smtClean="0">
              <a:solidFill>
                <a:schemeClr val="bg1"/>
              </a:solidFill>
            </a:endParaRPr>
          </a:p>
          <a:p>
            <a:pPr algn="r"/>
            <a:r>
              <a:rPr lang="fr-FR" sz="900" b="0" dirty="0" smtClean="0">
                <a:solidFill>
                  <a:schemeClr val="bg1"/>
                </a:solidFill>
              </a:rPr>
              <a:t>S4-0396-01</a:t>
            </a:r>
            <a:endParaRPr lang="fr-FR" sz="500" b="0" dirty="0">
              <a:solidFill>
                <a:schemeClr val="bg1"/>
              </a:solidFill>
            </a:endParaRPr>
          </a:p>
        </p:txBody>
      </p:sp>
      <p:sp>
        <p:nvSpPr>
          <p:cNvPr id="22" name="Titre 5"/>
          <p:cNvSpPr txBox="1">
            <a:spLocks/>
          </p:cNvSpPr>
          <p:nvPr userDrawn="1"/>
        </p:nvSpPr>
        <p:spPr>
          <a:xfrm>
            <a:off x="2742304" y="6613200"/>
            <a:ext cx="2045720" cy="1502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000"/>
              </a:lnSpc>
            </a:pPr>
            <a:r>
              <a:rPr lang="fr-FR" sz="1600" b="1" spc="10" baseline="0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www.groupe-sii.com</a:t>
            </a:r>
            <a:endParaRPr lang="fr-FR" sz="1600" b="1" spc="10" baseline="0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07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</p:txBody>
      </p:sp>
      <p:sp>
        <p:nvSpPr>
          <p:cNvPr id="9" name="Espace réservé de la date 3"/>
          <p:cNvSpPr txBox="1">
            <a:spLocks/>
          </p:cNvSpPr>
          <p:nvPr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5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7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rgbClr val="88B4DC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0" y="44624"/>
            <a:ext cx="1832400" cy="288658"/>
            <a:chOff x="0" y="62656"/>
            <a:chExt cx="1831605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0" y="280759"/>
              <a:ext cx="1828800" cy="377"/>
            </a:xfrm>
            <a:prstGeom prst="line">
              <a:avLst/>
            </a:prstGeom>
            <a:ln w="1524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1" y="62656"/>
              <a:ext cx="1831604" cy="288658"/>
              <a:chOff x="-2575" y="62656"/>
              <a:chExt cx="1831604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367552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36293" y="62656"/>
                <a:ext cx="1555140" cy="247878"/>
              </a:xfrm>
              <a:prstGeom prst="rect">
                <a:avLst/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-25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0" y="44624"/>
            <a:ext cx="1832400" cy="288658"/>
            <a:chOff x="0" y="62656"/>
            <a:chExt cx="1831605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0" y="280759"/>
              <a:ext cx="1828800" cy="377"/>
            </a:xfrm>
            <a:prstGeom prst="line">
              <a:avLst/>
            </a:prstGeom>
            <a:ln w="1524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1" y="62656"/>
              <a:ext cx="1831604" cy="288658"/>
              <a:chOff x="-2575" y="62656"/>
              <a:chExt cx="1831604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67552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36293" y="62656"/>
                <a:ext cx="1555140" cy="247878"/>
              </a:xfrm>
              <a:prstGeom prst="rect">
                <a:avLst/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-25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801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0" y="44624"/>
            <a:ext cx="1832400" cy="288658"/>
            <a:chOff x="0" y="62656"/>
            <a:chExt cx="1831605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0" y="280759"/>
              <a:ext cx="1828800" cy="377"/>
            </a:xfrm>
            <a:prstGeom prst="line">
              <a:avLst/>
            </a:prstGeom>
            <a:ln w="1524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1" y="62656"/>
              <a:ext cx="1831604" cy="288658"/>
              <a:chOff x="-2575" y="62656"/>
              <a:chExt cx="1831604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67552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36293" y="62656"/>
                <a:ext cx="1555140" cy="247878"/>
              </a:xfrm>
              <a:prstGeom prst="rect">
                <a:avLst/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-25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25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3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1829900" y="44624"/>
            <a:ext cx="1829850" cy="288658"/>
            <a:chOff x="9129" y="62656"/>
            <a:chExt cx="1829850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>
              <a:off x="9129" y="281136"/>
              <a:ext cx="1828800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9129" y="62656"/>
              <a:ext cx="1829850" cy="288658"/>
              <a:chOff x="6553" y="62656"/>
              <a:chExt cx="1829850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37492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43385" y="62656"/>
                <a:ext cx="1555140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51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1829900" y="44624"/>
            <a:ext cx="1829850" cy="288658"/>
            <a:chOff x="9129" y="62656"/>
            <a:chExt cx="1829850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>
              <a:off x="9129" y="281136"/>
              <a:ext cx="1828800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1829850" cy="288658"/>
              <a:chOff x="6553" y="62656"/>
              <a:chExt cx="1829850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7492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3385" y="62656"/>
                <a:ext cx="1555140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1899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1829900" y="44624"/>
            <a:ext cx="1829850" cy="288658"/>
            <a:chOff x="9129" y="62656"/>
            <a:chExt cx="1829850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>
              <a:off x="9129" y="281136"/>
              <a:ext cx="1828800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1829850" cy="288658"/>
              <a:chOff x="6553" y="62656"/>
              <a:chExt cx="1829850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7492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3385" y="62656"/>
                <a:ext cx="1555140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374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4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3657600" y="44624"/>
            <a:ext cx="1828800" cy="288658"/>
            <a:chOff x="9129" y="62656"/>
            <a:chExt cx="183130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>
              <a:off x="9129" y="281136"/>
              <a:ext cx="1831302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9129" y="62656"/>
              <a:ext cx="1831302" cy="288658"/>
              <a:chOff x="6553" y="62656"/>
              <a:chExt cx="1831302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3763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3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3657600" y="44624"/>
            <a:ext cx="1828800" cy="288658"/>
            <a:chOff x="9129" y="62656"/>
            <a:chExt cx="183130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>
              <a:off x="9129" y="281136"/>
              <a:ext cx="1831302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1831302" cy="288658"/>
              <a:chOff x="6553" y="62656"/>
              <a:chExt cx="1831302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763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35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3657600" y="44624"/>
            <a:ext cx="1828800" cy="288658"/>
            <a:chOff x="9129" y="62656"/>
            <a:chExt cx="183130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>
              <a:off x="9129" y="281136"/>
              <a:ext cx="1831302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1831302" cy="288658"/>
              <a:chOff x="6553" y="62656"/>
              <a:chExt cx="1831302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763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48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457200" indent="0">
              <a:buFontTx/>
              <a:buNone/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673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5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5486400" y="44624"/>
            <a:ext cx="1828798" cy="288658"/>
            <a:chOff x="9129" y="62656"/>
            <a:chExt cx="1831300" cy="288658"/>
          </a:xfrm>
          <a:solidFill>
            <a:schemeClr val="accent5"/>
          </a:solidFill>
        </p:grpSpPr>
        <p:cxnSp>
          <p:nvCxnSpPr>
            <p:cNvPr id="21" name="Connecteur droit 20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e 21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23" name="Rectangle à coins arrondis 22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Rectangle à coins arrondis 24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7" name="ZoneTexte 16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8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5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5486400" y="44624"/>
            <a:ext cx="1828798" cy="288658"/>
            <a:chOff x="9129" y="62656"/>
            <a:chExt cx="1831300" cy="288658"/>
          </a:xfrm>
          <a:solidFill>
            <a:schemeClr val="accent5"/>
          </a:solidFill>
        </p:grpSpPr>
        <p:cxnSp>
          <p:nvCxnSpPr>
            <p:cNvPr id="5" name="Connecteur droit 4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612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5486400" y="44624"/>
            <a:ext cx="1828798" cy="288658"/>
            <a:chOff x="9129" y="62656"/>
            <a:chExt cx="1831300" cy="288658"/>
          </a:xfrm>
          <a:solidFill>
            <a:schemeClr val="accent5"/>
          </a:solidFill>
        </p:grpSpPr>
        <p:cxnSp>
          <p:nvCxnSpPr>
            <p:cNvPr id="4" name="Connecteur droit 3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497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1">
                <a:solidFill>
                  <a:schemeClr val="accent6"/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 b="1"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7313323" y="44624"/>
            <a:ext cx="1828798" cy="288658"/>
            <a:chOff x="9129" y="62656"/>
            <a:chExt cx="1831300" cy="288658"/>
          </a:xfrm>
          <a:solidFill>
            <a:schemeClr val="accent6"/>
          </a:solidFill>
        </p:grpSpPr>
        <p:cxnSp>
          <p:nvCxnSpPr>
            <p:cNvPr id="13" name="Connecteur droit 12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19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7313323" y="44624"/>
            <a:ext cx="1828798" cy="288658"/>
            <a:chOff x="9129" y="62656"/>
            <a:chExt cx="1831300" cy="288658"/>
          </a:xfrm>
          <a:solidFill>
            <a:schemeClr val="accent6"/>
          </a:solidFill>
        </p:grpSpPr>
        <p:cxnSp>
          <p:nvCxnSpPr>
            <p:cNvPr id="5" name="Connecteur droit 4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0157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7313323" y="44624"/>
            <a:ext cx="1828798" cy="288658"/>
            <a:chOff x="9129" y="62656"/>
            <a:chExt cx="1831300" cy="288658"/>
          </a:xfrm>
          <a:solidFill>
            <a:schemeClr val="accent6"/>
          </a:solidFill>
        </p:grpSpPr>
        <p:cxnSp>
          <p:nvCxnSpPr>
            <p:cNvPr id="4" name="Connecteur droit 3"/>
            <p:cNvCxnSpPr/>
            <p:nvPr userDrawn="1"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80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dhiridjee\Documents\02_iPMP\02_SVN\branches\V1.6.1\view\img\logo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3" t="-2032" r="-4534" b="1876"/>
          <a:stretch/>
        </p:blipFill>
        <p:spPr bwMode="auto">
          <a:xfrm>
            <a:off x="-7620" y="335934"/>
            <a:ext cx="2863850" cy="7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38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>
            <a:spLocks noGrp="1"/>
          </p:cNvSpPr>
          <p:nvPr>
            <p:ph type="ctrTitle" hasCustomPrompt="1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DE LA PRÉSENTATION 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sous-titre de la présentation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5948363"/>
              <a:ext cx="9144000" cy="648989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/>
            </a:p>
          </p:txBody>
        </p:sp>
        <p:cxnSp>
          <p:nvCxnSpPr>
            <p:cNvPr id="18" name="Connecteur droit 17"/>
            <p:cNvCxnSpPr/>
            <p:nvPr userDrawn="1"/>
          </p:nvCxnSpPr>
          <p:spPr>
            <a:xfrm>
              <a:off x="8418026" y="5948363"/>
              <a:ext cx="0" cy="6659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 userDrawn="1"/>
          </p:nvCxnSpPr>
          <p:spPr>
            <a:xfrm>
              <a:off x="2636240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 userDrawn="1"/>
          </p:nvGrpSpPr>
          <p:grpSpPr>
            <a:xfrm>
              <a:off x="899592" y="6525344"/>
              <a:ext cx="1616336" cy="250473"/>
              <a:chOff x="899592" y="6485176"/>
              <a:chExt cx="1616336" cy="250473"/>
            </a:xfrm>
          </p:grpSpPr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9592" y="6485176"/>
                <a:ext cx="219164" cy="250473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7462" y="6532499"/>
                <a:ext cx="398466" cy="175325"/>
              </a:xfrm>
              <a:prstGeom prst="rect">
                <a:avLst/>
              </a:prstGeom>
            </p:spPr>
          </p:pic>
          <p:pic>
            <p:nvPicPr>
              <p:cNvPr id="17" name="Imag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631" y="6541951"/>
                <a:ext cx="702053" cy="179414"/>
              </a:xfrm>
              <a:prstGeom prst="rect">
                <a:avLst/>
              </a:prstGeom>
            </p:spPr>
          </p:pic>
        </p:grpSp>
      </p:grpSp>
      <p:sp>
        <p:nvSpPr>
          <p:cNvPr id="20" name="Espace réservé de la date 3"/>
          <p:cNvSpPr txBox="1">
            <a:spLocks/>
          </p:cNvSpPr>
          <p:nvPr userDrawn="1"/>
        </p:nvSpPr>
        <p:spPr>
          <a:xfrm>
            <a:off x="7077600" y="6429600"/>
            <a:ext cx="1066800" cy="32316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2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1200" b="0" dirty="0" smtClean="0">
              <a:solidFill>
                <a:schemeClr val="bg1"/>
              </a:solidFill>
            </a:endParaRPr>
          </a:p>
          <a:p>
            <a:pPr algn="r"/>
            <a:r>
              <a:rPr lang="fr-FR" sz="900" b="0" dirty="0" smtClean="0">
                <a:solidFill>
                  <a:schemeClr val="bg1"/>
                </a:solidFill>
              </a:rPr>
              <a:t>S4-0396-01</a:t>
            </a:r>
            <a:endParaRPr lang="fr-FR" sz="500" b="0" dirty="0">
              <a:solidFill>
                <a:schemeClr val="bg1"/>
              </a:solidFill>
            </a:endParaRPr>
          </a:p>
        </p:txBody>
      </p:sp>
      <p:sp>
        <p:nvSpPr>
          <p:cNvPr id="21" name="Titre 5"/>
          <p:cNvSpPr txBox="1">
            <a:spLocks/>
          </p:cNvSpPr>
          <p:nvPr userDrawn="1"/>
        </p:nvSpPr>
        <p:spPr>
          <a:xfrm>
            <a:off x="2742304" y="6613200"/>
            <a:ext cx="2045720" cy="1502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000"/>
              </a:lnSpc>
            </a:pPr>
            <a:r>
              <a:rPr lang="fr-FR" sz="1600" b="1" spc="10" baseline="0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www.groupe-sii.com</a:t>
            </a:r>
            <a:endParaRPr lang="fr-FR" sz="1600" b="1" spc="10" baseline="0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55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7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rgbClr val="88B4DC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19" name="Groupe 18"/>
          <p:cNvGrpSpPr/>
          <p:nvPr userDrawn="1"/>
        </p:nvGrpSpPr>
        <p:grpSpPr>
          <a:xfrm>
            <a:off x="1172" y="44624"/>
            <a:ext cx="2286442" cy="288658"/>
            <a:chOff x="2699792" y="1499718"/>
            <a:chExt cx="2286442" cy="288658"/>
          </a:xfrm>
        </p:grpSpPr>
        <p:cxnSp>
          <p:nvCxnSpPr>
            <p:cNvPr id="20" name="Connecteur droit 19"/>
            <p:cNvCxnSpPr/>
            <p:nvPr userDrawn="1"/>
          </p:nvCxnSpPr>
          <p:spPr>
            <a:xfrm flipV="1">
              <a:off x="2699792" y="1718198"/>
              <a:ext cx="2286442" cy="1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à coins arrondis 20"/>
            <p:cNvSpPr/>
            <p:nvPr userDrawn="1"/>
          </p:nvSpPr>
          <p:spPr>
            <a:xfrm>
              <a:off x="4524025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84938" y="1499718"/>
              <a:ext cx="1916150" cy="2478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23" name="Rectangle à coins arrondis 22"/>
            <p:cNvSpPr/>
            <p:nvPr userDrawn="1"/>
          </p:nvSpPr>
          <p:spPr>
            <a:xfrm>
              <a:off x="2699792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17" name="ZoneTexte 16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8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6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301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1172" y="44624"/>
            <a:ext cx="2286442" cy="288658"/>
            <a:chOff x="2699792" y="1499718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2699792" y="1718198"/>
              <a:ext cx="2286442" cy="1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4524025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84938" y="1499718"/>
              <a:ext cx="1916150" cy="2478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2699792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322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1172" y="44624"/>
            <a:ext cx="2286442" cy="288658"/>
            <a:chOff x="2699792" y="1499718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2699792" y="1718198"/>
              <a:ext cx="2286442" cy="1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4524025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884938" y="1499718"/>
              <a:ext cx="1916150" cy="2478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2699792" y="1499718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67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3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2285558" y="44624"/>
            <a:ext cx="2286442" cy="288658"/>
            <a:chOff x="2285558" y="44624"/>
            <a:chExt cx="228644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2285558" y="263104"/>
              <a:ext cx="2286442" cy="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 userDrawn="1"/>
          </p:nvSpPr>
          <p:spPr>
            <a:xfrm>
              <a:off x="4109791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470704" y="44624"/>
              <a:ext cx="1916150" cy="2478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8" name="Rectangle à coins arrondis 17"/>
            <p:cNvSpPr/>
            <p:nvPr userDrawn="1"/>
          </p:nvSpPr>
          <p:spPr>
            <a:xfrm>
              <a:off x="2285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20" name="ZoneTexte 19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1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6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2285558" y="44624"/>
            <a:ext cx="2286442" cy="288658"/>
            <a:chOff x="2285558" y="44624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2285558" y="263104"/>
              <a:ext cx="2286442" cy="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4109791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470704" y="44624"/>
              <a:ext cx="1916150" cy="2478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2285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051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2285558" y="44624"/>
            <a:ext cx="2286442" cy="288658"/>
            <a:chOff x="2285558" y="44624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2285558" y="263104"/>
              <a:ext cx="2286442" cy="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4109791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470704" y="44624"/>
              <a:ext cx="1916150" cy="2478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2285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3293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4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4572000" y="44624"/>
            <a:ext cx="2286442" cy="288658"/>
            <a:chOff x="4572000" y="44624"/>
            <a:chExt cx="228644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4572000" y="263104"/>
              <a:ext cx="2286442" cy="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 userDrawn="1"/>
          </p:nvSpPr>
          <p:spPr>
            <a:xfrm>
              <a:off x="6396965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757146" y="44624"/>
              <a:ext cx="1916150" cy="2478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8" name="Rectangle à coins arrondis 17"/>
            <p:cNvSpPr/>
            <p:nvPr userDrawn="1"/>
          </p:nvSpPr>
          <p:spPr>
            <a:xfrm>
              <a:off x="4572000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20" name="ZoneTexte 19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1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3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4572000" y="44624"/>
            <a:ext cx="2286442" cy="288658"/>
            <a:chOff x="4572000" y="44624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4572000" y="263104"/>
              <a:ext cx="2286442" cy="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6396965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4757146" y="44624"/>
              <a:ext cx="1916150" cy="2478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4572000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4993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4572000" y="44624"/>
            <a:ext cx="2286442" cy="288658"/>
            <a:chOff x="4572000" y="44624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4572000" y="263104"/>
              <a:ext cx="2286442" cy="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6396965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4757146" y="44624"/>
              <a:ext cx="1916150" cy="2478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4572000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6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5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6857558" y="44624"/>
            <a:ext cx="2286442" cy="288658"/>
            <a:chOff x="6857558" y="44624"/>
            <a:chExt cx="228644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6857558" y="263104"/>
              <a:ext cx="2286442" cy="1"/>
            </a:xfrm>
            <a:prstGeom prst="line">
              <a:avLst/>
            </a:prstGeom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 userDrawn="1"/>
          </p:nvSpPr>
          <p:spPr>
            <a:xfrm>
              <a:off x="8682523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042704" y="44624"/>
              <a:ext cx="1916150" cy="24787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8" name="Rectangle à coins arrondis 17"/>
            <p:cNvSpPr/>
            <p:nvPr userDrawn="1"/>
          </p:nvSpPr>
          <p:spPr>
            <a:xfrm>
              <a:off x="6857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20" name="ZoneTexte 19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1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87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6857558" y="44624"/>
            <a:ext cx="2286442" cy="288658"/>
            <a:chOff x="6857558" y="44624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6857558" y="263104"/>
              <a:ext cx="2286442" cy="1"/>
            </a:xfrm>
            <a:prstGeom prst="line">
              <a:avLst/>
            </a:prstGeom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8682523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7042704" y="44624"/>
              <a:ext cx="1916150" cy="24787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6857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32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909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6857558" y="44624"/>
            <a:ext cx="2286442" cy="288658"/>
            <a:chOff x="6857558" y="44624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6857558" y="263104"/>
              <a:ext cx="2286442" cy="1"/>
            </a:xfrm>
            <a:prstGeom prst="line">
              <a:avLst/>
            </a:prstGeom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8682523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42704" y="44624"/>
              <a:ext cx="1916150" cy="24787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6857558" y="44624"/>
              <a:ext cx="461477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178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441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>
            <a:spLocks noGrp="1"/>
          </p:cNvSpPr>
          <p:nvPr>
            <p:ph type="ctrTitle" hasCustomPrompt="1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DE LA PRÉSENTATION 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sous-titre de la présentation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5948363"/>
              <a:ext cx="9144000" cy="648989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/>
            </a:p>
          </p:txBody>
        </p:sp>
        <p:cxnSp>
          <p:nvCxnSpPr>
            <p:cNvPr id="18" name="Connecteur droit 17"/>
            <p:cNvCxnSpPr/>
            <p:nvPr userDrawn="1"/>
          </p:nvCxnSpPr>
          <p:spPr>
            <a:xfrm>
              <a:off x="8418026" y="5948363"/>
              <a:ext cx="0" cy="6659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 userDrawn="1"/>
          </p:nvCxnSpPr>
          <p:spPr>
            <a:xfrm>
              <a:off x="2636240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 userDrawn="1"/>
          </p:nvGrpSpPr>
          <p:grpSpPr>
            <a:xfrm>
              <a:off x="899592" y="6525344"/>
              <a:ext cx="1616336" cy="250473"/>
              <a:chOff x="899592" y="6485176"/>
              <a:chExt cx="1616336" cy="250473"/>
            </a:xfrm>
          </p:grpSpPr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9592" y="6485176"/>
                <a:ext cx="219164" cy="250473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7462" y="6532499"/>
                <a:ext cx="398466" cy="175325"/>
              </a:xfrm>
              <a:prstGeom prst="rect">
                <a:avLst/>
              </a:prstGeom>
            </p:spPr>
          </p:pic>
          <p:pic>
            <p:nvPicPr>
              <p:cNvPr id="17" name="Imag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631" y="6541951"/>
                <a:ext cx="702053" cy="179414"/>
              </a:xfrm>
              <a:prstGeom prst="rect">
                <a:avLst/>
              </a:prstGeom>
            </p:spPr>
          </p:pic>
        </p:grpSp>
      </p:grpSp>
      <p:sp>
        <p:nvSpPr>
          <p:cNvPr id="20" name="Espace réservé de la date 3"/>
          <p:cNvSpPr txBox="1">
            <a:spLocks/>
          </p:cNvSpPr>
          <p:nvPr userDrawn="1"/>
        </p:nvSpPr>
        <p:spPr>
          <a:xfrm>
            <a:off x="7077600" y="6429600"/>
            <a:ext cx="1066800" cy="32316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2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1200" b="0" dirty="0" smtClean="0">
              <a:solidFill>
                <a:schemeClr val="bg1"/>
              </a:solidFill>
            </a:endParaRPr>
          </a:p>
          <a:p>
            <a:pPr algn="r"/>
            <a:r>
              <a:rPr lang="fr-FR" sz="900" b="0" dirty="0" smtClean="0">
                <a:solidFill>
                  <a:schemeClr val="bg1"/>
                </a:solidFill>
              </a:rPr>
              <a:t>S4-0396-01</a:t>
            </a:r>
            <a:endParaRPr lang="fr-FR" sz="500" b="0" dirty="0">
              <a:solidFill>
                <a:schemeClr val="bg1"/>
              </a:solidFill>
            </a:endParaRPr>
          </a:p>
        </p:txBody>
      </p:sp>
      <p:sp>
        <p:nvSpPr>
          <p:cNvPr id="21" name="Titre 5"/>
          <p:cNvSpPr txBox="1">
            <a:spLocks/>
          </p:cNvSpPr>
          <p:nvPr userDrawn="1"/>
        </p:nvSpPr>
        <p:spPr>
          <a:xfrm>
            <a:off x="2742304" y="6613200"/>
            <a:ext cx="2045720" cy="1502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000"/>
              </a:lnSpc>
            </a:pPr>
            <a:r>
              <a:rPr lang="fr-FR" sz="1600" b="1" spc="10" baseline="0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www.groupe-sii.com</a:t>
            </a:r>
            <a:endParaRPr lang="fr-FR" sz="1600" b="1" spc="10" baseline="0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02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2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rgbClr val="88B4DC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0" y="44624"/>
            <a:ext cx="3048442" cy="288658"/>
            <a:chOff x="-2823" y="62656"/>
            <a:chExt cx="304844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-2823" y="276225"/>
              <a:ext cx="3048442" cy="4915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-2823" y="62656"/>
              <a:ext cx="3048442" cy="288658"/>
              <a:chOff x="-5399" y="62656"/>
              <a:chExt cx="3048442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258156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79747" y="62656"/>
                <a:ext cx="2678150" cy="2478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-5399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59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0" y="44624"/>
            <a:ext cx="3048442" cy="288658"/>
            <a:chOff x="-2823" y="62656"/>
            <a:chExt cx="3048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-2823" y="276225"/>
              <a:ext cx="3048442" cy="4915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-2823" y="62656"/>
              <a:ext cx="3048442" cy="288658"/>
              <a:chOff x="-5399" y="62656"/>
              <a:chExt cx="3048442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258156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79747" y="62656"/>
                <a:ext cx="2678150" cy="2478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-5399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903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0" y="44624"/>
            <a:ext cx="3048442" cy="288658"/>
            <a:chOff x="-2823" y="62656"/>
            <a:chExt cx="3048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-2823" y="276225"/>
              <a:ext cx="3048442" cy="4915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-2823" y="62656"/>
              <a:ext cx="3048442" cy="288658"/>
              <a:chOff x="-5399" y="62656"/>
              <a:chExt cx="3048442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2581566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79747" y="62656"/>
                <a:ext cx="2678150" cy="2478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-5399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119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3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3047524" y="43998"/>
            <a:ext cx="3048549" cy="288658"/>
            <a:chOff x="9129" y="62656"/>
            <a:chExt cx="2213757" cy="288658"/>
          </a:xfrm>
        </p:grpSpPr>
        <p:cxnSp>
          <p:nvCxnSpPr>
            <p:cNvPr id="21" name="Connecteur droit 20"/>
            <p:cNvCxnSpPr/>
            <p:nvPr userDrawn="1"/>
          </p:nvCxnSpPr>
          <p:spPr>
            <a:xfrm flipV="1">
              <a:off x="9184" y="276225"/>
              <a:ext cx="2213702" cy="491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e 21"/>
            <p:cNvGrpSpPr/>
            <p:nvPr userDrawn="1"/>
          </p:nvGrpSpPr>
          <p:grpSpPr>
            <a:xfrm>
              <a:off x="9129" y="62656"/>
              <a:ext cx="2213757" cy="288658"/>
              <a:chOff x="6553" y="62656"/>
              <a:chExt cx="2213757" cy="288658"/>
            </a:xfrm>
          </p:grpSpPr>
          <p:sp>
            <p:nvSpPr>
              <p:cNvPr id="23" name="Rectangle à coins arrondis 22"/>
              <p:cNvSpPr/>
              <p:nvPr userDrawn="1"/>
            </p:nvSpPr>
            <p:spPr>
              <a:xfrm>
                <a:off x="175883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Rectangle à coins arrondis 24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7" name="ZoneTexte 16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8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4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3047524" y="43998"/>
            <a:ext cx="3048549" cy="288658"/>
            <a:chOff x="9129" y="62656"/>
            <a:chExt cx="2213757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9184" y="276225"/>
              <a:ext cx="2213702" cy="491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2213757" cy="288658"/>
              <a:chOff x="6553" y="62656"/>
              <a:chExt cx="2213757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75883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533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3047524" y="43998"/>
            <a:ext cx="3048549" cy="288658"/>
            <a:chOff x="9129" y="62656"/>
            <a:chExt cx="2213757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9184" y="276225"/>
              <a:ext cx="2213702" cy="4911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2213757" cy="288658"/>
              <a:chOff x="6553" y="62656"/>
              <a:chExt cx="2213757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75883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567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6" name="ZoneTexte 15"/>
          <p:cNvSpPr txBox="1"/>
          <p:nvPr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3" name="Espace réservé de la date 3"/>
          <p:cNvSpPr txBox="1">
            <a:spLocks/>
          </p:cNvSpPr>
          <p:nvPr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4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grpSp>
        <p:nvGrpSpPr>
          <p:cNvPr id="9" name="Groupe 8"/>
          <p:cNvGrpSpPr/>
          <p:nvPr userDrawn="1"/>
        </p:nvGrpSpPr>
        <p:grpSpPr>
          <a:xfrm>
            <a:off x="6098400" y="44624"/>
            <a:ext cx="3048473" cy="288658"/>
            <a:chOff x="9129" y="62656"/>
            <a:chExt cx="2213702" cy="288658"/>
          </a:xfrm>
        </p:grpSpPr>
        <p:cxnSp>
          <p:nvCxnSpPr>
            <p:cNvPr id="13" name="Connecteur droit 12"/>
            <p:cNvCxnSpPr/>
            <p:nvPr userDrawn="1"/>
          </p:nvCxnSpPr>
          <p:spPr>
            <a:xfrm flipV="1">
              <a:off x="9129" y="276225"/>
              <a:ext cx="2213702" cy="491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/>
            <p:cNvGrpSpPr/>
            <p:nvPr userDrawn="1"/>
          </p:nvGrpSpPr>
          <p:grpSpPr>
            <a:xfrm>
              <a:off x="9129" y="62656"/>
              <a:ext cx="2213702" cy="288658"/>
              <a:chOff x="6553" y="62656"/>
              <a:chExt cx="2213702" cy="288658"/>
            </a:xfrm>
          </p:grpSpPr>
          <p:sp>
            <p:nvSpPr>
              <p:cNvPr id="17" name="Rectangle à coins arrondis 16"/>
              <p:cNvSpPr/>
              <p:nvPr userDrawn="1"/>
            </p:nvSpPr>
            <p:spPr>
              <a:xfrm>
                <a:off x="17587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à coins arrondis 1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1" name="ZoneTexte 20"/>
          <p:cNvSpPr txBox="1"/>
          <p:nvPr userDrawn="1"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22" name="Espace réservé de la date 3"/>
          <p:cNvSpPr txBox="1">
            <a:spLocks/>
          </p:cNvSpPr>
          <p:nvPr userDrawn="1"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97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6098400" y="44624"/>
            <a:ext cx="3048473" cy="288658"/>
            <a:chOff x="9129" y="62656"/>
            <a:chExt cx="221370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9129" y="276225"/>
              <a:ext cx="2213702" cy="491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 userDrawn="1"/>
          </p:nvGrpSpPr>
          <p:grpSpPr>
            <a:xfrm>
              <a:off x="9129" y="62656"/>
              <a:ext cx="2213702" cy="288658"/>
              <a:chOff x="6553" y="62656"/>
              <a:chExt cx="2213702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7587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145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6098400" y="44624"/>
            <a:ext cx="3048473" cy="288658"/>
            <a:chOff x="9129" y="62656"/>
            <a:chExt cx="221370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9129" y="276225"/>
              <a:ext cx="2213702" cy="4911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 userDrawn="1"/>
          </p:nvGrpSpPr>
          <p:grpSpPr>
            <a:xfrm>
              <a:off x="9129" y="62656"/>
              <a:ext cx="2213702" cy="288658"/>
              <a:chOff x="6553" y="62656"/>
              <a:chExt cx="2213702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758778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7632" y="62656"/>
                <a:ext cx="1851549" cy="2478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001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3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titre du </a:t>
            </a:r>
            <a:r>
              <a:rPr lang="fr-FR" dirty="0" err="1" smtClean="0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33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" y="1644047"/>
            <a:ext cx="1743889" cy="3945193"/>
          </a:xfrm>
          <a:prstGeom prst="rect">
            <a:avLst/>
          </a:prstGeom>
        </p:spPr>
      </p:pic>
      <p:sp>
        <p:nvSpPr>
          <p:cNvPr id="10" name="Espace réservé du texte vertical 2"/>
          <p:cNvSpPr>
            <a:spLocks noGrp="1"/>
          </p:cNvSpPr>
          <p:nvPr>
            <p:ph type="body" orient="vert" idx="14" hasCustomPrompt="1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5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 hasCustomPrompt="1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4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1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 hasCustomPrompt="1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2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 hasCustomPrompt="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 smtClean="0"/>
              <a:t>Insérer ici le titre 3 du sommaire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468000" y="504000"/>
            <a:ext cx="5760640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fr-FR" sz="2600" b="1" dirty="0" smtClean="0">
                <a:solidFill>
                  <a:schemeClr val="accent1"/>
                </a:solidFill>
              </a:rPr>
              <a:t>Sommaire</a:t>
            </a:r>
            <a:endParaRPr lang="fr-FR" sz="2600" b="1" dirty="0">
              <a:solidFill>
                <a:schemeClr val="accent1"/>
              </a:solidFill>
            </a:endParaRPr>
          </a:p>
        </p:txBody>
      </p:sp>
      <p:sp>
        <p:nvSpPr>
          <p:cNvPr id="16" name="Espace réservé de la date 3"/>
          <p:cNvSpPr txBox="1">
            <a:spLocks/>
          </p:cNvSpPr>
          <p:nvPr/>
        </p:nvSpPr>
        <p:spPr>
          <a:xfrm>
            <a:off x="7236000" y="6613200"/>
            <a:ext cx="1066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2E9CA10-05CB-42BF-A81C-0D270473C232}" type="datetimeFigureOut">
              <a:rPr lang="fr-FR" sz="1100" b="0" smtClean="0">
                <a:solidFill>
                  <a:schemeClr val="bg1"/>
                </a:solidFill>
              </a:rPr>
              <a:pPr algn="r"/>
              <a:t>05/09/2013</a:t>
            </a:fld>
            <a:endParaRPr lang="fr-FR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472"/>
            <a:ext cx="9144000" cy="369332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7920" y="6503472"/>
            <a:ext cx="0" cy="3542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447416" y="6612741"/>
            <a:ext cx="6480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  </a:t>
            </a:r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68D73963-380B-4232-BFDD-1B76183B206E}" type="slidenum">
              <a:rPr lang="en-US" sz="900" smtClean="0">
                <a:solidFill>
                  <a:schemeClr val="bg1"/>
                </a:solidFill>
              </a:rPr>
              <a:pPr algn="ctr"/>
              <a:t>‹N°›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5140"/>
            <a:ext cx="9144000" cy="108952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01599"/>
            <a:ext cx="1229279" cy="796605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0" y="310534"/>
            <a:ext cx="9145374" cy="0"/>
            <a:chOff x="0" y="310534"/>
            <a:chExt cx="9145374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1828868" y="310534"/>
              <a:ext cx="1829902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7315472" y="310534"/>
              <a:ext cx="1829902" cy="0"/>
            </a:xfrm>
            <a:prstGeom prst="line">
              <a:avLst/>
            </a:prstGeom>
            <a:ln w="88900">
              <a:solidFill>
                <a:srgbClr val="D64B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3657736" y="310534"/>
              <a:ext cx="1829902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5486604" y="310534"/>
              <a:ext cx="1829902" cy="0"/>
            </a:xfrm>
            <a:prstGeom prst="line">
              <a:avLst/>
            </a:prstGeom>
            <a:ln w="88900">
              <a:solidFill>
                <a:srgbClr val="808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1829902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690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472"/>
            <a:ext cx="9144000" cy="369332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7920" y="6503472"/>
            <a:ext cx="0" cy="3542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447416" y="6612741"/>
            <a:ext cx="6480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  </a:t>
            </a:r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68D73963-380B-4232-BFDD-1B76183B206E}" type="slidenum">
              <a:rPr lang="en-US" sz="900" smtClean="0">
                <a:solidFill>
                  <a:schemeClr val="bg1"/>
                </a:solidFill>
              </a:rPr>
              <a:pPr algn="ctr"/>
              <a:t>‹N°›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5140"/>
            <a:ext cx="9144000" cy="108952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01599"/>
            <a:ext cx="1229279" cy="796605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0" y="310534"/>
            <a:ext cx="9145374" cy="0"/>
            <a:chOff x="0" y="310534"/>
            <a:chExt cx="9145374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1828220" y="310534"/>
              <a:ext cx="1829902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7315472" y="310534"/>
              <a:ext cx="1829902" cy="0"/>
            </a:xfrm>
            <a:prstGeom prst="line">
              <a:avLst/>
            </a:prstGeom>
            <a:ln w="88900">
              <a:solidFill>
                <a:srgbClr val="D64B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3657600" y="310534"/>
              <a:ext cx="1829902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5486400" y="310534"/>
              <a:ext cx="1829902" cy="0"/>
            </a:xfrm>
            <a:prstGeom prst="line">
              <a:avLst/>
            </a:prstGeom>
            <a:ln w="88900">
              <a:solidFill>
                <a:srgbClr val="808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1829902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809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472"/>
            <a:ext cx="9144000" cy="369332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7920" y="6503472"/>
            <a:ext cx="0" cy="3542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447416" y="6612741"/>
            <a:ext cx="6480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  </a:t>
            </a:r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68D73963-380B-4232-BFDD-1B76183B206E}" type="slidenum">
              <a:rPr lang="en-US" sz="900" smtClean="0">
                <a:solidFill>
                  <a:schemeClr val="bg1"/>
                </a:solidFill>
              </a:rPr>
              <a:pPr algn="ctr"/>
              <a:t>‹N°›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5140"/>
            <a:ext cx="9144000" cy="108952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01599"/>
            <a:ext cx="1229279" cy="796605"/>
          </a:xfrm>
          <a:prstGeom prst="rect">
            <a:avLst/>
          </a:prstGeom>
        </p:spPr>
      </p:pic>
      <p:grpSp>
        <p:nvGrpSpPr>
          <p:cNvPr id="2" name="Groupe 1"/>
          <p:cNvGrpSpPr/>
          <p:nvPr/>
        </p:nvGrpSpPr>
        <p:grpSpPr>
          <a:xfrm>
            <a:off x="0" y="310534"/>
            <a:ext cx="9144000" cy="0"/>
            <a:chOff x="0" y="310534"/>
            <a:chExt cx="9144000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2286000" y="310534"/>
              <a:ext cx="2286000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4572000" y="310534"/>
              <a:ext cx="2286000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6858000" y="310534"/>
              <a:ext cx="2286000" cy="0"/>
            </a:xfrm>
            <a:prstGeom prst="line">
              <a:avLst/>
            </a:prstGeom>
            <a:ln w="88900">
              <a:solidFill>
                <a:srgbClr val="808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2286000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410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472"/>
            <a:ext cx="9144000" cy="369332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7920" y="6503472"/>
            <a:ext cx="0" cy="3542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47416" y="6612741"/>
            <a:ext cx="6480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  </a:t>
            </a:r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68D73963-380B-4232-BFDD-1B76183B206E}" type="slidenum">
              <a:rPr lang="en-US" sz="900" smtClean="0">
                <a:solidFill>
                  <a:schemeClr val="bg1"/>
                </a:solidFill>
              </a:rPr>
              <a:pPr algn="ctr"/>
              <a:t>‹N°›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5140"/>
            <a:ext cx="9144000" cy="108952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01599"/>
            <a:ext cx="1229279" cy="796605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0" y="310534"/>
            <a:ext cx="9144000" cy="0"/>
            <a:chOff x="0" y="310534"/>
            <a:chExt cx="9144000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3049200" y="310534"/>
              <a:ext cx="3047224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6096776" y="310534"/>
              <a:ext cx="3047224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3047224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029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Guide utilisateur </a:t>
            </a:r>
            <a:r>
              <a:rPr lang="fr-FR" dirty="0" err="1" smtClean="0"/>
              <a:t>iPMP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12774" y="3356992"/>
            <a:ext cx="6273329" cy="369332"/>
          </a:xfrm>
        </p:spPr>
        <p:txBody>
          <a:bodyPr/>
          <a:lstStyle/>
          <a:p>
            <a:r>
              <a:rPr lang="fr-FR" dirty="0" smtClean="0"/>
              <a:t>Chef de Projet</a:t>
            </a:r>
            <a:endParaRPr lang="en-US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79511" y="5569495"/>
            <a:ext cx="627332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24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Référence : XXXX</a:t>
            </a:r>
            <a:endParaRPr lang="en-US" sz="2000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2627784" y="3995772"/>
            <a:ext cx="627332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24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b="1" dirty="0" smtClean="0"/>
              <a:t>Fonction Importation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715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Vérifier le résultat de l’opération 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Exemple1 : Mise à jour de </a:t>
            </a:r>
            <a:r>
              <a:rPr lang="fr-FR" dirty="0" smtClean="0"/>
              <a:t>tickets (4/4)</a:t>
            </a:r>
            <a:endParaRPr lang="en-US" dirty="0"/>
          </a:p>
        </p:txBody>
      </p:sp>
      <p:grpSp>
        <p:nvGrpSpPr>
          <p:cNvPr id="4" name="Groupe 3"/>
          <p:cNvGrpSpPr/>
          <p:nvPr/>
        </p:nvGrpSpPr>
        <p:grpSpPr>
          <a:xfrm>
            <a:off x="539552" y="2276872"/>
            <a:ext cx="7560840" cy="1662286"/>
            <a:chOff x="1338486" y="2990850"/>
            <a:chExt cx="5595714" cy="8763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486" y="2996952"/>
              <a:ext cx="866775" cy="847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2990850"/>
              <a:ext cx="4724400" cy="876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Rectangle à coins arrondis 4"/>
          <p:cNvSpPr/>
          <p:nvPr/>
        </p:nvSpPr>
        <p:spPr>
          <a:xfrm>
            <a:off x="1710725" y="3573016"/>
            <a:ext cx="6389667" cy="5040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égende encadrée 2 7"/>
          <p:cNvSpPr/>
          <p:nvPr/>
        </p:nvSpPr>
        <p:spPr>
          <a:xfrm>
            <a:off x="2699792" y="4941168"/>
            <a:ext cx="2736304" cy="1008112"/>
          </a:xfrm>
          <a:prstGeom prst="borderCallout2">
            <a:avLst>
              <a:gd name="adj1" fmla="val -6852"/>
              <a:gd name="adj2" fmla="val 54514"/>
              <a:gd name="adj3" fmla="val -36418"/>
              <a:gd name="adj4" fmla="val 118491"/>
              <a:gd name="adj5" fmla="val -106315"/>
              <a:gd name="adj6" fmla="val 12197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Aucun changement effectué du fait de la valeur erronée</a:t>
            </a:r>
            <a:endParaRPr lang="en-US" sz="2000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2267744" y="3825044"/>
            <a:ext cx="1512168" cy="104411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6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vertical 3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fr-FR" dirty="0"/>
              <a:t>Description</a:t>
            </a:r>
            <a:endParaRPr lang="en-US" dirty="0"/>
          </a:p>
        </p:txBody>
      </p:sp>
      <p:sp>
        <p:nvSpPr>
          <p:cNvPr id="7" name="Espace réservé du texte vertical 6"/>
          <p:cNvSpPr>
            <a:spLocks noGrp="1"/>
          </p:cNvSpPr>
          <p:nvPr>
            <p:ph type="body" orient="vert" idx="10"/>
          </p:nvPr>
        </p:nvSpPr>
        <p:spPr/>
        <p:txBody>
          <a:bodyPr/>
          <a:lstStyle/>
          <a:p>
            <a:r>
              <a:rPr lang="fr-FR" dirty="0" smtClean="0"/>
              <a:t>Exemple1 : Mise à jour de tickets</a:t>
            </a:r>
            <a:endParaRPr lang="en-US" dirty="0"/>
          </a:p>
        </p:txBody>
      </p:sp>
      <p:sp>
        <p:nvSpPr>
          <p:cNvPr id="8" name="Espace réservé du texte vertical 7"/>
          <p:cNvSpPr>
            <a:spLocks noGrp="1"/>
          </p:cNvSpPr>
          <p:nvPr>
            <p:ph type="body" orient="vert" idx="11"/>
          </p:nvPr>
        </p:nvSpPr>
        <p:spPr/>
        <p:txBody>
          <a:bodyPr/>
          <a:lstStyle/>
          <a:p>
            <a:r>
              <a:rPr lang="fr-FR" dirty="0"/>
              <a:t>Exemple2 : Création de nouvelles activités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Dans cet exemple, on veut dupliquer une série d’activités pour par exemple refaire les mêmes activités pour une nouvelle version du produit</a:t>
            </a:r>
          </a:p>
          <a:p>
            <a:pPr lvl="1"/>
            <a:r>
              <a:rPr lang="fr-FR" dirty="0" smtClean="0"/>
              <a:t>Résultat souhaité:</a:t>
            </a: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624736" cy="400110"/>
          </a:xfrm>
        </p:spPr>
        <p:txBody>
          <a:bodyPr/>
          <a:lstStyle/>
          <a:p>
            <a:r>
              <a:rPr lang="fr-FR" dirty="0" smtClean="0"/>
              <a:t>Exemple2 </a:t>
            </a:r>
            <a:r>
              <a:rPr lang="fr-FR" dirty="0"/>
              <a:t>: </a:t>
            </a:r>
            <a:r>
              <a:rPr lang="fr-FR" dirty="0" smtClean="0"/>
              <a:t>Création de nouvelles activités (1/5)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01008"/>
            <a:ext cx="5904656" cy="269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4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Se placer dans la vue « Activités » et exporter en .CSV</a:t>
            </a:r>
          </a:p>
          <a:p>
            <a:r>
              <a:rPr lang="fr-FR" dirty="0" smtClean="0"/>
              <a:t>Sous Excel:</a:t>
            </a:r>
          </a:p>
          <a:p>
            <a:pPr lvl="1"/>
            <a:r>
              <a:rPr lang="fr-FR" dirty="0" smtClean="0"/>
              <a:t>Supprimer les lignes non voulues</a:t>
            </a:r>
          </a:p>
          <a:p>
            <a:pPr lvl="1"/>
            <a:r>
              <a:rPr lang="fr-FR" dirty="0" smtClean="0"/>
              <a:t>Trier par la colonne « WBS » pour avoir une vue organisée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Supprimer les « ID » </a:t>
            </a:r>
            <a:r>
              <a:rPr lang="fr-FR" dirty="0" smtClean="0">
                <a:solidFill>
                  <a:srgbClr val="FF0000"/>
                </a:solidFill>
              </a:rPr>
              <a:t>(sinon les activités existantes sont écrasées)</a:t>
            </a:r>
          </a:p>
          <a:p>
            <a:pPr lvl="1"/>
            <a:r>
              <a:rPr lang="fr-FR" dirty="0" smtClean="0"/>
              <a:t>Supprimer la colonne « Reference »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Conserver et vérifier la colonne « </a:t>
            </a:r>
            <a:r>
              <a:rPr lang="fr-FR" b="1" dirty="0" err="1" smtClean="0">
                <a:solidFill>
                  <a:srgbClr val="FF0000"/>
                </a:solidFill>
              </a:rPr>
              <a:t>project</a:t>
            </a:r>
            <a:r>
              <a:rPr lang="fr-FR" b="1" dirty="0" smtClean="0">
                <a:solidFill>
                  <a:srgbClr val="FF0000"/>
                </a:solidFill>
              </a:rPr>
              <a:t> »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696744" cy="400110"/>
          </a:xfrm>
        </p:spPr>
        <p:txBody>
          <a:bodyPr/>
          <a:lstStyle/>
          <a:p>
            <a:r>
              <a:rPr lang="fr-FR" dirty="0" smtClean="0"/>
              <a:t>Exemple2 </a:t>
            </a:r>
            <a:r>
              <a:rPr lang="fr-FR" dirty="0"/>
              <a:t>: </a:t>
            </a:r>
            <a:r>
              <a:rPr lang="fr-FR" dirty="0" smtClean="0"/>
              <a:t>Création de nouvelles activités (2/5)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Attention à la colonne « Parent </a:t>
            </a:r>
            <a:r>
              <a:rPr lang="fr-FR" dirty="0" err="1" smtClean="0"/>
              <a:t>Activity</a:t>
            </a:r>
            <a:r>
              <a:rPr lang="fr-FR" dirty="0" smtClean="0"/>
              <a:t> »:</a:t>
            </a:r>
          </a:p>
          <a:p>
            <a:pPr lvl="1"/>
            <a:r>
              <a:rPr lang="fr-FR" dirty="0" smtClean="0"/>
              <a:t>Si elle n’est pas remplie, toutes les activités sont mises à plat à la racine du projet</a:t>
            </a:r>
          </a:p>
          <a:p>
            <a:pPr lvl="1"/>
            <a:r>
              <a:rPr lang="fr-FR" dirty="0" smtClean="0"/>
              <a:t>Si on veut une arborescence à plusieurs niveaux, il faut procéder en plusieurs étapes, niveau par niveau</a:t>
            </a:r>
          </a:p>
          <a:p>
            <a:r>
              <a:rPr lang="fr-FR" dirty="0" smtClean="0"/>
              <a:t>Sauvegarder dans un fichier imp_L1.csv les activités de WBS niveau 1, en supprimant les lignes de niveau WBS inférieur</a:t>
            </a: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624736" cy="400110"/>
          </a:xfrm>
        </p:spPr>
        <p:txBody>
          <a:bodyPr/>
          <a:lstStyle/>
          <a:p>
            <a:r>
              <a:rPr lang="fr-FR" dirty="0" smtClean="0"/>
              <a:t>Exemple2 </a:t>
            </a:r>
            <a:r>
              <a:rPr lang="fr-FR" dirty="0"/>
              <a:t>: </a:t>
            </a:r>
            <a:r>
              <a:rPr lang="fr-FR" dirty="0" smtClean="0"/>
              <a:t>Création de nouvelles activités (3/5)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97152"/>
            <a:ext cx="737504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2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Sauvegarder dans un fichier imp_L2.csv les activités de WBS niveau 2</a:t>
            </a: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624736" cy="400110"/>
          </a:xfrm>
        </p:spPr>
        <p:txBody>
          <a:bodyPr/>
          <a:lstStyle/>
          <a:p>
            <a:r>
              <a:rPr lang="fr-FR" dirty="0" smtClean="0"/>
              <a:t>Exemple2 </a:t>
            </a:r>
            <a:r>
              <a:rPr lang="fr-FR" dirty="0"/>
              <a:t>: </a:t>
            </a:r>
            <a:r>
              <a:rPr lang="fr-FR" dirty="0" smtClean="0"/>
              <a:t>Création de nouvelles activités (4/5)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7773290" cy="2232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9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Importer d’abord le fichier imp_L1</a:t>
            </a:r>
          </a:p>
          <a:p>
            <a:r>
              <a:rPr lang="fr-FR" dirty="0" smtClean="0"/>
              <a:t>Importer ensuite le fichier imp_L2</a:t>
            </a:r>
          </a:p>
          <a:p>
            <a:r>
              <a:rPr lang="fr-FR" dirty="0"/>
              <a:t>En résultat, les champs non importés (qui sont calculés par l’outil) apparaissent en bleu</a:t>
            </a:r>
            <a:endParaRPr lang="en-US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768752" cy="400110"/>
          </a:xfrm>
        </p:spPr>
        <p:txBody>
          <a:bodyPr/>
          <a:lstStyle/>
          <a:p>
            <a:r>
              <a:rPr lang="fr-FR" dirty="0" smtClean="0"/>
              <a:t>Exemple2 </a:t>
            </a:r>
            <a:r>
              <a:rPr lang="fr-FR" dirty="0"/>
              <a:t>: </a:t>
            </a:r>
            <a:r>
              <a:rPr lang="fr-FR" dirty="0" smtClean="0"/>
              <a:t>Création de nouvelles activités (5/5)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56"/>
          <a:stretch/>
        </p:blipFill>
        <p:spPr bwMode="auto">
          <a:xfrm>
            <a:off x="467544" y="3627702"/>
            <a:ext cx="8090973" cy="275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8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5816" y="2348880"/>
            <a:ext cx="3168352" cy="20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vertical 3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fr-FR" dirty="0" smtClean="0"/>
              <a:t>Description</a:t>
            </a:r>
            <a:endParaRPr lang="en-US" dirty="0"/>
          </a:p>
        </p:txBody>
      </p:sp>
      <p:sp>
        <p:nvSpPr>
          <p:cNvPr id="5" name="Espace réservé du texte vertical 4"/>
          <p:cNvSpPr>
            <a:spLocks noGrp="1"/>
          </p:cNvSpPr>
          <p:nvPr>
            <p:ph type="body" orient="vert" idx="10"/>
          </p:nvPr>
        </p:nvSpPr>
        <p:spPr/>
        <p:txBody>
          <a:bodyPr/>
          <a:lstStyle/>
          <a:p>
            <a:r>
              <a:rPr lang="fr-FR" dirty="0"/>
              <a:t>Exemple1 : Mise à jour de </a:t>
            </a:r>
            <a:r>
              <a:rPr lang="fr-FR" dirty="0" smtClean="0"/>
              <a:t>tickets</a:t>
            </a:r>
            <a:endParaRPr lang="en-US" dirty="0"/>
          </a:p>
        </p:txBody>
      </p:sp>
      <p:sp>
        <p:nvSpPr>
          <p:cNvPr id="6" name="Espace réservé du texte vertical 5"/>
          <p:cNvSpPr>
            <a:spLocks noGrp="1"/>
          </p:cNvSpPr>
          <p:nvPr>
            <p:ph type="body" orient="vert" idx="11"/>
          </p:nvPr>
        </p:nvSpPr>
        <p:spPr/>
        <p:txBody>
          <a:bodyPr/>
          <a:lstStyle/>
          <a:p>
            <a:r>
              <a:rPr lang="fr-FR" dirty="0"/>
              <a:t>Exemple2 : Création de nouvelles activités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vertical 3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fr-FR" dirty="0"/>
              <a:t>Description</a:t>
            </a:r>
            <a:endParaRPr lang="en-US" dirty="0"/>
          </a:p>
        </p:txBody>
      </p:sp>
      <p:sp>
        <p:nvSpPr>
          <p:cNvPr id="5" name="Espace réservé du texte vertical 4"/>
          <p:cNvSpPr>
            <a:spLocks noGrp="1"/>
          </p:cNvSpPr>
          <p:nvPr>
            <p:ph type="body" orient="vert" idx="10"/>
          </p:nvPr>
        </p:nvSpPr>
        <p:spPr/>
        <p:txBody>
          <a:bodyPr/>
          <a:lstStyle/>
          <a:p>
            <a:r>
              <a:rPr lang="fr-FR" dirty="0"/>
              <a:t>Exemple1 : Mise à jour de tickets</a:t>
            </a:r>
            <a:endParaRPr lang="en-US" dirty="0"/>
          </a:p>
          <a:p>
            <a:endParaRPr lang="en-US" dirty="0"/>
          </a:p>
        </p:txBody>
      </p:sp>
      <p:sp>
        <p:nvSpPr>
          <p:cNvPr id="6" name="Espace réservé du texte vertical 5"/>
          <p:cNvSpPr>
            <a:spLocks noGrp="1"/>
          </p:cNvSpPr>
          <p:nvPr>
            <p:ph type="body" orient="vert" idx="11"/>
          </p:nvPr>
        </p:nvSpPr>
        <p:spPr/>
        <p:txBody>
          <a:bodyPr/>
          <a:lstStyle/>
          <a:p>
            <a:r>
              <a:rPr lang="fr-FR" dirty="0"/>
              <a:t>Exemple2 : Création de nouvelles activités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3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sz="2000" dirty="0" smtClean="0"/>
              <a:t>Les listes d’éléments peuvent être exportées au format CSV :</a:t>
            </a:r>
          </a:p>
          <a:p>
            <a:pPr lvl="1"/>
            <a:r>
              <a:rPr lang="fr-FR" sz="2000" dirty="0" smtClean="0"/>
              <a:t>Tickets, Activités, Jalons, Actions, Risques, etc.</a:t>
            </a:r>
          </a:p>
          <a:p>
            <a:r>
              <a:rPr lang="fr-FR" sz="2000" dirty="0" smtClean="0"/>
              <a:t>Ceux-ci peuvent également être importés à partir d’un fichier Excel</a:t>
            </a:r>
          </a:p>
          <a:p>
            <a:pPr lvl="1"/>
            <a:r>
              <a:rPr lang="fr-FR" sz="1800" dirty="0" smtClean="0"/>
              <a:t>Les formats .CSV et .XLSX sont tous deux supportés</a:t>
            </a:r>
          </a:p>
          <a:p>
            <a:r>
              <a:rPr lang="fr-FR" sz="2000" dirty="0" smtClean="0"/>
              <a:t>Cette fonction est réservée aux chefs de projet et autres utilisateurs de haut niveau</a:t>
            </a: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Description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900008"/>
            <a:ext cx="4392488" cy="240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2987824" y="5805264"/>
            <a:ext cx="2088232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On ne peut exporter une liste si l’ordre de tri n’est pas l’ordre par défaut</a:t>
            </a:r>
          </a:p>
          <a:p>
            <a:pPr lvl="1"/>
            <a:r>
              <a:rPr lang="fr-FR" sz="1800" dirty="0" smtClean="0"/>
              <a:t>Dans ce cas, le fichier exporté est vide </a:t>
            </a:r>
            <a:r>
              <a:rPr lang="fr-FR" sz="1800" dirty="0" smtClean="0">
                <a:sym typeface="Wingdings" pitchFamily="2" charset="2"/>
              </a:rPr>
              <a:t> Recharger la liste, puis exporter à nouveau</a:t>
            </a:r>
          </a:p>
          <a:p>
            <a:r>
              <a:rPr lang="fr-FR" dirty="0" smtClean="0">
                <a:sym typeface="Wingdings" pitchFamily="2" charset="2"/>
              </a:rPr>
              <a:t>Pas de gestion du WBS pour l’importation d’activités 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vertical 3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fr-FR" dirty="0"/>
              <a:t>Description</a:t>
            </a:r>
            <a:endParaRPr lang="en-US" dirty="0"/>
          </a:p>
        </p:txBody>
      </p:sp>
      <p:sp>
        <p:nvSpPr>
          <p:cNvPr id="7" name="Espace réservé du texte vertical 6"/>
          <p:cNvSpPr>
            <a:spLocks noGrp="1"/>
          </p:cNvSpPr>
          <p:nvPr>
            <p:ph type="body" orient="vert" idx="10"/>
          </p:nvPr>
        </p:nvSpPr>
        <p:spPr/>
        <p:txBody>
          <a:bodyPr/>
          <a:lstStyle/>
          <a:p>
            <a:r>
              <a:rPr lang="fr-FR" dirty="0" smtClean="0"/>
              <a:t>Exemple1 : Mise à jour de tickets</a:t>
            </a:r>
            <a:endParaRPr lang="en-US" dirty="0"/>
          </a:p>
        </p:txBody>
      </p:sp>
      <p:sp>
        <p:nvSpPr>
          <p:cNvPr id="8" name="Espace réservé du texte vertical 7"/>
          <p:cNvSpPr>
            <a:spLocks noGrp="1"/>
          </p:cNvSpPr>
          <p:nvPr>
            <p:ph type="body" orient="vert" idx="11"/>
          </p:nvPr>
        </p:nvSpPr>
        <p:spPr/>
        <p:txBody>
          <a:bodyPr/>
          <a:lstStyle/>
          <a:p>
            <a:r>
              <a:rPr lang="fr-FR" dirty="0"/>
              <a:t>Exemple2 : Création de nouvelles activités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317822" y="1196752"/>
            <a:ext cx="8502650" cy="4679950"/>
          </a:xfrm>
        </p:spPr>
        <p:txBody>
          <a:bodyPr/>
          <a:lstStyle/>
          <a:p>
            <a:r>
              <a:rPr lang="fr-FR" sz="1800" dirty="0" smtClean="0"/>
              <a:t>Exporter la liste des tickets au format CSV</a:t>
            </a:r>
          </a:p>
          <a:p>
            <a:endParaRPr lang="fr-FR" sz="1800" dirty="0" smtClean="0"/>
          </a:p>
          <a:p>
            <a:endParaRPr lang="en-US" sz="1800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Exemple1 : Mise à jour de tickets (1/4)</a:t>
            </a:r>
            <a:endParaRPr lang="en-US" dirty="0"/>
          </a:p>
        </p:txBody>
      </p:sp>
      <p:grpSp>
        <p:nvGrpSpPr>
          <p:cNvPr id="5" name="Groupe 4"/>
          <p:cNvGrpSpPr/>
          <p:nvPr/>
        </p:nvGrpSpPr>
        <p:grpSpPr>
          <a:xfrm>
            <a:off x="1403648" y="1628800"/>
            <a:ext cx="4982954" cy="936104"/>
            <a:chOff x="1403648" y="1628800"/>
            <a:chExt cx="4982954" cy="936104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700808"/>
              <a:ext cx="4982954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à coins arrondis 1"/>
            <p:cNvSpPr/>
            <p:nvPr/>
          </p:nvSpPr>
          <p:spPr>
            <a:xfrm>
              <a:off x="3707904" y="1628800"/>
              <a:ext cx="2016224" cy="93610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Espace réservé du texte 3"/>
          <p:cNvSpPr txBox="1">
            <a:spLocks/>
          </p:cNvSpPr>
          <p:nvPr/>
        </p:nvSpPr>
        <p:spPr>
          <a:xfrm>
            <a:off x="251520" y="2708920"/>
            <a:ext cx="8502650" cy="14401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Wingdings" pitchFamily="2" charset="2"/>
              <a:buChar char="§"/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Wingdings 3" pitchFamily="18" charset="2"/>
              <a:buChar char="î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1675" indent="-142875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/>
              <a:t>Faire les modifications nécessaires dans le fichier CSV:</a:t>
            </a:r>
          </a:p>
          <a:p>
            <a:pPr lvl="1"/>
            <a:r>
              <a:rPr lang="fr-FR" sz="1600" b="1" dirty="0" smtClean="0">
                <a:solidFill>
                  <a:srgbClr val="FF0000"/>
                </a:solidFill>
              </a:rPr>
              <a:t>Ne pas modifier la colonne « ID »</a:t>
            </a:r>
          </a:p>
          <a:p>
            <a:pPr lvl="1"/>
            <a:r>
              <a:rPr lang="fr-FR" sz="1600" b="1" dirty="0" smtClean="0">
                <a:solidFill>
                  <a:schemeClr val="tx2"/>
                </a:solidFill>
              </a:rPr>
              <a:t>Supprimer les colonnes et lignes qu’on ne veut pas modifier</a:t>
            </a:r>
          </a:p>
          <a:p>
            <a:endParaRPr lang="fr-FR" sz="1800" dirty="0" smtClean="0"/>
          </a:p>
          <a:p>
            <a:endParaRPr lang="en-US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 bwMode="auto">
          <a:xfrm>
            <a:off x="1043609" y="3789040"/>
            <a:ext cx="5976664" cy="2503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7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vertical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Faires les modifications voulues</a:t>
            </a:r>
          </a:p>
          <a:p>
            <a:pPr lvl="1"/>
            <a:r>
              <a:rPr lang="fr-FR" dirty="0" smtClean="0"/>
              <a:t>Avant:</a:t>
            </a:r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Exemple1 : Mise à jour de </a:t>
            </a:r>
            <a:r>
              <a:rPr lang="fr-FR" dirty="0" smtClean="0"/>
              <a:t>tickets (2/4)</a:t>
            </a:r>
            <a:endParaRPr lang="en-US" dirty="0"/>
          </a:p>
        </p:txBody>
      </p:sp>
      <p:sp>
        <p:nvSpPr>
          <p:cNvPr id="14" name="Espace réservé du texte vertical 1"/>
          <p:cNvSpPr txBox="1">
            <a:spLocks/>
          </p:cNvSpPr>
          <p:nvPr/>
        </p:nvSpPr>
        <p:spPr>
          <a:xfrm>
            <a:off x="179512" y="4069327"/>
            <a:ext cx="8502650" cy="1152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Wingdings" pitchFamily="2" charset="2"/>
              <a:buChar char="§"/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Wingdings 3" pitchFamily="18" charset="2"/>
              <a:buChar char="î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1675" indent="-142875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smtClean="0"/>
              <a:t>Après: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50292"/>
            <a:ext cx="6480720" cy="150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85" y="4520054"/>
            <a:ext cx="6476396" cy="150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Légende encadrée 2 10"/>
          <p:cNvSpPr/>
          <p:nvPr/>
        </p:nvSpPr>
        <p:spPr>
          <a:xfrm>
            <a:off x="7524328" y="5196381"/>
            <a:ext cx="1512168" cy="792088"/>
          </a:xfrm>
          <a:prstGeom prst="borderCallout2">
            <a:avLst>
              <a:gd name="adj1" fmla="val 46059"/>
              <a:gd name="adj2" fmla="val -1181"/>
              <a:gd name="adj3" fmla="val 85781"/>
              <a:gd name="adj4" fmla="val -11465"/>
              <a:gd name="adj5" fmla="val 86432"/>
              <a:gd name="adj6" fmla="val -7527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Mauvaise saisie, ce n’est pas la valeur complète 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19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Sélectionner la fonction d’importation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Exemple1 </a:t>
            </a:r>
            <a:r>
              <a:rPr lang="fr-FR" dirty="0"/>
              <a:t>: Mise à jour de </a:t>
            </a:r>
            <a:r>
              <a:rPr lang="fr-FR" dirty="0" smtClean="0"/>
              <a:t>tickets (3/4)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2808312" cy="154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texte 3"/>
          <p:cNvSpPr txBox="1">
            <a:spLocks/>
          </p:cNvSpPr>
          <p:nvPr/>
        </p:nvSpPr>
        <p:spPr>
          <a:xfrm>
            <a:off x="267171" y="3933056"/>
            <a:ext cx="8502650" cy="10081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Wingdings" pitchFamily="2" charset="2"/>
              <a:buChar char="§"/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Wingdings 3" pitchFamily="18" charset="2"/>
              <a:buChar char="î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1675" indent="-142875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Choisir le type d’élément – ici « Ticket » et le fichier modifié</a:t>
            </a:r>
          </a:p>
          <a:p>
            <a:endParaRPr lang="fr-FR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24" y="4725144"/>
            <a:ext cx="37814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1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S4_0396_FR_Modele_PPT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 Parties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 Parties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 Parties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SII</Template>
  <TotalTime>21048</TotalTime>
  <Words>393</Words>
  <Application>Microsoft Office PowerPoint</Application>
  <PresentationFormat>Affichage à l'écran (4:3)</PresentationFormat>
  <Paragraphs>65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S4_0396_FR_Modele_PPT</vt:lpstr>
      <vt:lpstr>5 Parties</vt:lpstr>
      <vt:lpstr>4 Parties</vt:lpstr>
      <vt:lpstr>3 Parties</vt:lpstr>
      <vt:lpstr>Guide utilisateur iPMP</vt:lpstr>
      <vt:lpstr>Présentation PowerPoint</vt:lpstr>
      <vt:lpstr>Présentation PowerPoint</vt:lpstr>
      <vt:lpstr>Description</vt:lpstr>
      <vt:lpstr>Limitations</vt:lpstr>
      <vt:lpstr>Présentation PowerPoint</vt:lpstr>
      <vt:lpstr>Exemple1 : Mise à jour de tickets (1/4)</vt:lpstr>
      <vt:lpstr>Exemple1 : Mise à jour de tickets (2/4)</vt:lpstr>
      <vt:lpstr>Exemple1 : Mise à jour de tickets (3/4)</vt:lpstr>
      <vt:lpstr>Exemple1 : Mise à jour de tickets (4/4)</vt:lpstr>
      <vt:lpstr>Présentation PowerPoint</vt:lpstr>
      <vt:lpstr>Exemple2 : Création de nouvelles activités (1/5)</vt:lpstr>
      <vt:lpstr>Exemple2 : Création de nouvelles activités (2/5)</vt:lpstr>
      <vt:lpstr>Exemple2 : Création de nouvelles activités (3/5)</vt:lpstr>
      <vt:lpstr>Exemple2 : Création de nouvelles activités (4/5)</vt:lpstr>
      <vt:lpstr>Exemple2 : Création de nouvelles activités (5/5)</vt:lpstr>
      <vt:lpstr>Présentation PowerPoint</vt:lpstr>
    </vt:vector>
  </TitlesOfParts>
  <Company>SII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olopez</dc:creator>
  <cp:lastModifiedBy>DHI</cp:lastModifiedBy>
  <cp:revision>5643</cp:revision>
  <dcterms:created xsi:type="dcterms:W3CDTF">2011-03-15T22:20:48Z</dcterms:created>
  <dcterms:modified xsi:type="dcterms:W3CDTF">2013-09-05T07:07:41Z</dcterms:modified>
</cp:coreProperties>
</file>