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5" r:id="rId2"/>
    <p:sldMasterId id="2147483764" r:id="rId3"/>
    <p:sldMasterId id="2147483780" r:id="rId4"/>
  </p:sldMasterIdLst>
  <p:notesMasterIdLst>
    <p:notesMasterId r:id="rId13"/>
  </p:notesMasterIdLst>
  <p:handoutMasterIdLst>
    <p:handoutMasterId r:id="rId14"/>
  </p:handoutMasterIdLst>
  <p:sldIdLst>
    <p:sldId id="488" r:id="rId5"/>
    <p:sldId id="522" r:id="rId6"/>
    <p:sldId id="521" r:id="rId7"/>
    <p:sldId id="491" r:id="rId8"/>
    <p:sldId id="520" r:id="rId9"/>
    <p:sldId id="523" r:id="rId10"/>
    <p:sldId id="524" r:id="rId11"/>
    <p:sldId id="51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9467" autoAdjust="0"/>
  </p:normalViewPr>
  <p:slideViewPr>
    <p:cSldViewPr>
      <p:cViewPr varScale="1">
        <p:scale>
          <a:sx n="97" d="100"/>
          <a:sy n="97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6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D96D-FC27-4F6D-8283-212B6D9D2588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6721F-3142-4430-8D90-F65A8722C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8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FD3E-2E3D-48B0-9773-47D6C4212C5A}" type="datetimeFigureOut">
              <a:rPr lang="fr-FR" smtClean="0"/>
              <a:pPr/>
              <a:t>23/09/2013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4920-7E26-45EE-AE79-5E99C471C4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8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  <p:sp>
          <p:nvSpPr>
            <p:cNvPr id="19" name="Titre 5"/>
            <p:cNvSpPr txBox="1">
              <a:spLocks/>
            </p:cNvSpPr>
            <p:nvPr userDrawn="1"/>
          </p:nvSpPr>
          <p:spPr>
            <a:xfrm>
              <a:off x="2742304" y="6613200"/>
              <a:ext cx="2045720" cy="1502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fr-FR" sz="1600" b="1" spc="10" baseline="0" dirty="0" smtClean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www.groupe-sii.com</a:t>
              </a:r>
              <a:endParaRPr lang="fr-FR" sz="1600" b="1" spc="10" baseline="0" dirty="0">
                <a:solidFill>
                  <a:schemeClr val="bg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15" name="Espace réservé de la date 3"/>
          <p:cNvSpPr txBox="1">
            <a:spLocks/>
          </p:cNvSpPr>
          <p:nvPr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pic>
        <p:nvPicPr>
          <p:cNvPr id="20" name="Picture 6" descr="C:\Users\dhiridjee\Documents\02_iPMP\02_SVN\branches\V1.6.1\view\img\logo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-2032" r="-4534" b="1876"/>
          <a:stretch/>
        </p:blipFill>
        <p:spPr bwMode="auto">
          <a:xfrm>
            <a:off x="-7620" y="335934"/>
            <a:ext cx="2863850" cy="7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tx2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44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2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0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9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7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35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8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7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21" name="Connecteur droit 20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5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12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97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6"/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 b="1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1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15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80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dhiridjee\Documents\02_iPMP\02_SVN\branches\V1.6.1\view\img\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-2032" r="-4534" b="1876"/>
          <a:stretch/>
        </p:blipFill>
        <p:spPr bwMode="auto">
          <a:xfrm>
            <a:off x="-7620" y="335934"/>
            <a:ext cx="2863850" cy="7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8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5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7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20" name="Connecteur droit 19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3" name="Rectangle à coins arrondis 22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0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22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67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51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29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3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99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6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8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2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7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4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2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9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0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1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21" name="Connecteur droit 20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3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3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14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01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23/09/2013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868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736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604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90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220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600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400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0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2286000" y="310534"/>
              <a:ext cx="2286000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4572000" y="310534"/>
              <a:ext cx="2286000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858000" y="310534"/>
              <a:ext cx="2286000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2286000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1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3049200" y="310534"/>
              <a:ext cx="3047224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096776" y="310534"/>
              <a:ext cx="3047224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3047224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2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90.83.76.218:8443/svn/Project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06306" y="2492896"/>
            <a:ext cx="6267270" cy="677108"/>
          </a:xfrm>
        </p:spPr>
        <p:txBody>
          <a:bodyPr/>
          <a:lstStyle/>
          <a:p>
            <a:r>
              <a:rPr lang="fr-FR" dirty="0" smtClean="0"/>
              <a:t>Guide utilisateur </a:t>
            </a:r>
            <a:r>
              <a:rPr lang="fr-FR" dirty="0" err="1" smtClean="0"/>
              <a:t>iPMP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27784" y="3429000"/>
            <a:ext cx="6273329" cy="369332"/>
          </a:xfrm>
        </p:spPr>
        <p:txBody>
          <a:bodyPr/>
          <a:lstStyle/>
          <a:p>
            <a:r>
              <a:rPr lang="fr-FR" dirty="0" smtClean="0"/>
              <a:t>Administrateur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79511" y="5569495"/>
            <a:ext cx="627332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Référence : XXXX</a:t>
            </a:r>
            <a:endParaRPr lang="en-US" sz="20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627784" y="3995772"/>
            <a:ext cx="62733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b="1" dirty="0" smtClean="0"/>
              <a:t>Migration de version </a:t>
            </a:r>
            <a:r>
              <a:rPr lang="fr-FR" b="1" dirty="0" err="1" smtClean="0"/>
              <a:t>iPMP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1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vertical 13"/>
          <p:cNvSpPr>
            <a:spLocks noGrp="1"/>
          </p:cNvSpPr>
          <p:nvPr>
            <p:ph type="body" orient="vert" idx="12"/>
          </p:nvPr>
        </p:nvSpPr>
        <p:spPr/>
        <p:txBody>
          <a:bodyPr/>
          <a:lstStyle/>
          <a:p>
            <a:r>
              <a:rPr lang="fr-FR" dirty="0" smtClean="0"/>
              <a:t>Terminaison</a:t>
            </a:r>
            <a:endParaRPr lang="en-US" dirty="0"/>
          </a:p>
        </p:txBody>
      </p:sp>
      <p:sp>
        <p:nvSpPr>
          <p:cNvPr id="7" name="Espace réservé du texte vertical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 smtClean="0"/>
              <a:t>Préparation</a:t>
            </a:r>
            <a:endParaRPr lang="en-US" dirty="0"/>
          </a:p>
        </p:txBody>
      </p:sp>
      <p:sp>
        <p:nvSpPr>
          <p:cNvPr id="12" name="Espace réservé du texte vertical 11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Migration code source</a:t>
            </a:r>
            <a:endParaRPr lang="en-US" dirty="0"/>
          </a:p>
        </p:txBody>
      </p:sp>
      <p:sp>
        <p:nvSpPr>
          <p:cNvPr id="13" name="Espace réservé du texte vertical 12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 smtClean="0"/>
              <a:t>Migration base de 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17822" y="1412776"/>
            <a:ext cx="8502650" cy="4679950"/>
          </a:xfrm>
        </p:spPr>
        <p:txBody>
          <a:bodyPr/>
          <a:lstStyle/>
          <a:p>
            <a:r>
              <a:rPr lang="fr-FR" sz="2000" dirty="0" smtClean="0"/>
              <a:t>Cloner la VM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r>
              <a:rPr lang="fr-FR" sz="2000" dirty="0" smtClean="0"/>
              <a:t>Archiver les sources du serveur </a:t>
            </a:r>
            <a:r>
              <a:rPr lang="fr-FR" sz="2000" dirty="0" smtClean="0"/>
              <a:t>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Répertoire: </a:t>
            </a:r>
            <a:r>
              <a:rPr lang="fr-FR" sz="2000" dirty="0"/>
              <a:t>{$home} = \</a:t>
            </a:r>
            <a:r>
              <a:rPr lang="fr-FR" sz="2000" dirty="0" smtClean="0"/>
              <a:t>Zend\Apache2\</a:t>
            </a:r>
            <a:r>
              <a:rPr lang="fr-FR" sz="2000" dirty="0" err="1" smtClean="0"/>
              <a:t>htdocs</a:t>
            </a:r>
            <a:r>
              <a:rPr lang="fr-FR" sz="2000" dirty="0" smtClean="0"/>
              <a:t>\</a:t>
            </a:r>
            <a:r>
              <a:rPr lang="fr-FR" sz="2000" dirty="0" err="1" smtClean="0"/>
              <a:t>iPMP</a:t>
            </a:r>
            <a:r>
              <a:rPr lang="fr-FR" sz="2000" dirty="0" smtClean="0"/>
              <a:t> (par exemple)</a:t>
            </a:r>
            <a:endParaRPr lang="fr-FR" sz="2000" dirty="0" smtClean="0"/>
          </a:p>
          <a:p>
            <a:r>
              <a:rPr lang="fr-FR" sz="2000" dirty="0" smtClean="0"/>
              <a:t>Exporter et archiver la base de </a:t>
            </a:r>
            <a:r>
              <a:rPr lang="fr-FR" sz="2000" dirty="0" smtClean="0"/>
              <a:t>données SQL</a:t>
            </a:r>
            <a:endParaRPr lang="fr-FR" sz="2000" dirty="0" smtClean="0"/>
          </a:p>
          <a:p>
            <a:r>
              <a:rPr lang="fr-FR" sz="2000" dirty="0" smtClean="0"/>
              <a:t>Fermer l’accès à la base (profil </a:t>
            </a:r>
            <a:r>
              <a:rPr lang="fr-FR" sz="2000" dirty="0" err="1" smtClean="0"/>
              <a:t>Admin</a:t>
            </a:r>
            <a:r>
              <a:rPr lang="fr-FR" sz="2000" dirty="0" smtClean="0"/>
              <a:t>):</a:t>
            </a:r>
          </a:p>
          <a:p>
            <a:pPr lvl="1"/>
            <a:r>
              <a:rPr lang="fr-FR" sz="2000" dirty="0" smtClean="0"/>
              <a:t>1) Déconnecter </a:t>
            </a:r>
            <a:r>
              <a:rPr lang="fr-FR" sz="2000" dirty="0" smtClean="0"/>
              <a:t>tous les utilisateurs </a:t>
            </a:r>
            <a:endParaRPr lang="fr-FR" sz="2000" dirty="0" smtClean="0"/>
          </a:p>
          <a:p>
            <a:pPr lvl="1"/>
            <a:r>
              <a:rPr lang="fr-FR" sz="2000" dirty="0" smtClean="0"/>
              <a:t>2) Fermer l’accès à l’outil</a:t>
            </a:r>
            <a:endParaRPr lang="fr-FR" sz="2000" dirty="0" smtClean="0"/>
          </a:p>
          <a:p>
            <a:pPr lvl="1"/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Préparation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36529"/>
            <a:ext cx="24574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45440"/>
            <a:ext cx="50768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248667" y="1485354"/>
            <a:ext cx="8502650" cy="4679950"/>
          </a:xfrm>
        </p:spPr>
        <p:txBody>
          <a:bodyPr/>
          <a:lstStyle/>
          <a:p>
            <a:r>
              <a:rPr lang="fr-FR" sz="2000" dirty="0" smtClean="0"/>
              <a:t>Supprimer les fichiers sources du serveur de </a:t>
            </a:r>
            <a:r>
              <a:rPr lang="fr-FR" sz="2000" dirty="0" err="1" smtClean="0"/>
              <a:t>Prod</a:t>
            </a:r>
            <a:r>
              <a:rPr lang="fr-FR" sz="2000" dirty="0"/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({$home})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>
                <a:solidFill>
                  <a:srgbClr val="FF0000"/>
                </a:solidFill>
              </a:rPr>
              <a:t>SAUF </a:t>
            </a:r>
            <a:r>
              <a:rPr lang="fr-FR" sz="2000" dirty="0" smtClean="0">
                <a:solidFill>
                  <a:srgbClr val="FF0000"/>
                </a:solidFill>
              </a:rPr>
              <a:t>{$home}/files</a:t>
            </a:r>
            <a:r>
              <a:rPr lang="fr-FR" sz="2000" dirty="0" smtClean="0">
                <a:solidFill>
                  <a:srgbClr val="FF0000"/>
                </a:solidFill>
              </a:rPr>
              <a:t>/ </a:t>
            </a:r>
            <a:r>
              <a:rPr lang="fr-FR" sz="1600" b="0" dirty="0" smtClean="0"/>
              <a:t>(contient les documents, attachements </a:t>
            </a:r>
            <a:r>
              <a:rPr lang="fr-FR" sz="1600" b="0" dirty="0" smtClean="0">
                <a:sym typeface="Wingdings" pitchFamily="2" charset="2"/>
              </a:rPr>
              <a:t> pas du code source!)</a:t>
            </a:r>
            <a:endParaRPr lang="fr-FR" sz="1600" b="0" dirty="0">
              <a:sym typeface="Wingdings" pitchFamily="2" charset="2"/>
            </a:endParaRPr>
          </a:p>
          <a:p>
            <a:r>
              <a:rPr lang="fr-FR" sz="2000" dirty="0" smtClean="0"/>
              <a:t>Récupérer sous SVN le code source de la nouvelle version:</a:t>
            </a:r>
          </a:p>
          <a:p>
            <a:pPr lvl="1"/>
            <a:r>
              <a:rPr lang="fr-FR" sz="2000" dirty="0" err="1" smtClean="0"/>
              <a:t>Repository</a:t>
            </a:r>
            <a:r>
              <a:rPr lang="fr-FR" sz="2000" dirty="0"/>
              <a:t> SVN: </a:t>
            </a:r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90.83.76.218:8443/svn/ProjectX</a:t>
            </a:r>
            <a:endParaRPr lang="fr-FR" sz="2000" dirty="0" smtClean="0"/>
          </a:p>
          <a:p>
            <a:pPr lvl="1"/>
            <a:r>
              <a:rPr lang="fr-FR" sz="2000" dirty="0" smtClean="0"/>
              <a:t>Version à récupérer sous /tags/</a:t>
            </a:r>
            <a:r>
              <a:rPr lang="fr-FR" sz="2000" dirty="0" err="1" smtClean="0"/>
              <a:t>ipmp</a:t>
            </a:r>
            <a:r>
              <a:rPr lang="fr-FR" sz="2000" dirty="0" smtClean="0"/>
              <a:t>/</a:t>
            </a:r>
            <a:r>
              <a:rPr lang="fr-FR" sz="2000" dirty="0" err="1" smtClean="0"/>
              <a:t>Vx.y.z</a:t>
            </a:r>
            <a:r>
              <a:rPr lang="fr-FR" sz="2000" dirty="0" smtClean="0"/>
              <a:t>/</a:t>
            </a:r>
          </a:p>
          <a:p>
            <a:pPr lvl="1"/>
            <a:r>
              <a:rPr lang="fr-FR" sz="2000" dirty="0" smtClean="0"/>
              <a:t>Copier tout le contenu du répertoire </a:t>
            </a:r>
            <a:r>
              <a:rPr lang="fr-FR" sz="2000" b="1" dirty="0" smtClean="0">
                <a:solidFill>
                  <a:srgbClr val="FF0000"/>
                </a:solidFill>
              </a:rPr>
              <a:t>sauf /files/</a:t>
            </a:r>
          </a:p>
          <a:p>
            <a:r>
              <a:rPr lang="fr-FR" sz="2000" dirty="0" smtClean="0"/>
              <a:t>Copier les nouveaux fichiers source sur le serveur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Migration code source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4797152"/>
            <a:ext cx="8208912" cy="15819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/>
            </a:lvl2pPr>
            <a:lvl3pPr marL="1143000" indent="-228600">
              <a:lnSpc>
                <a:spcPct val="114000"/>
              </a:lnSpc>
              <a:spcBef>
                <a:spcPct val="20000"/>
              </a:spcBef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b="1"/>
            </a:lvl4pPr>
            <a:lvl5pPr marL="1971675" indent="-142875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fr-FR" u="sng" dirty="0" smtClean="0">
                <a:sym typeface="Wingdings" pitchFamily="2" charset="2"/>
              </a:rPr>
              <a:t>Note:</a:t>
            </a:r>
            <a:r>
              <a:rPr lang="fr-FR" dirty="0" smtClean="0">
                <a:sym typeface="Wingdings" pitchFamily="2" charset="2"/>
              </a:rPr>
              <a:t> le répertoire {$home}/files/ contient notamment les paramètres de connexion à la base, les documents, attachements… </a:t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Il faut donc conserver la version locale du répertoire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17822" y="1628799"/>
            <a:ext cx="8502650" cy="3107977"/>
          </a:xfrm>
        </p:spPr>
        <p:txBody>
          <a:bodyPr/>
          <a:lstStyle/>
          <a:p>
            <a:r>
              <a:rPr lang="fr-FR" sz="2000" dirty="0" smtClean="0"/>
              <a:t>Se connecter sur </a:t>
            </a:r>
            <a:r>
              <a:rPr lang="fr-FR" sz="2000" dirty="0" err="1" smtClean="0"/>
              <a:t>iPMP</a:t>
            </a:r>
            <a:r>
              <a:rPr lang="fr-FR" sz="2000" dirty="0" smtClean="0"/>
              <a:t>: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sym typeface="Wingdings" pitchFamily="2" charset="2"/>
              </a:rPr>
              <a:t> message d’avertissement </a:t>
            </a:r>
            <a:r>
              <a:rPr lang="fr-FR" sz="2000" dirty="0" smtClean="0">
                <a:sym typeface="Wingdings" pitchFamily="2" charset="2"/>
              </a:rPr>
              <a:t/>
            </a:r>
            <a:br>
              <a:rPr lang="fr-FR" sz="2000" dirty="0" smtClean="0">
                <a:sym typeface="Wingdings" pitchFamily="2" charset="2"/>
              </a:rPr>
            </a:br>
            <a:r>
              <a:rPr lang="fr-FR" sz="2000" dirty="0" smtClean="0">
                <a:sym typeface="Wingdings" pitchFamily="2" charset="2"/>
              </a:rPr>
              <a:t>     de mise </a:t>
            </a:r>
            <a:r>
              <a:rPr lang="fr-FR" sz="2000" dirty="0" smtClean="0">
                <a:sym typeface="Wingdings" pitchFamily="2" charset="2"/>
              </a:rPr>
              <a:t>à jour </a:t>
            </a:r>
            <a:r>
              <a:rPr lang="fr-FR" sz="2000" dirty="0" smtClean="0">
                <a:sym typeface="Wingdings" pitchFamily="2" charset="2"/>
              </a:rPr>
              <a:t>:</a:t>
            </a:r>
            <a:br>
              <a:rPr lang="fr-FR" sz="2000" dirty="0" smtClean="0">
                <a:sym typeface="Wingdings" pitchFamily="2" charset="2"/>
              </a:rPr>
            </a:br>
            <a:r>
              <a:rPr lang="fr-FR" sz="2000" dirty="0" smtClean="0">
                <a:sym typeface="Wingdings" pitchFamily="2" charset="2"/>
              </a:rPr>
              <a:t/>
            </a:r>
            <a:br>
              <a:rPr lang="fr-FR" sz="2000" dirty="0" smtClean="0">
                <a:sym typeface="Wingdings" pitchFamily="2" charset="2"/>
              </a:rPr>
            </a:br>
            <a:r>
              <a:rPr lang="fr-FR" sz="2000" dirty="0" smtClean="0">
                <a:sym typeface="Wingdings" pitchFamily="2" charset="2"/>
              </a:rPr>
              <a:t/>
            </a:r>
            <a:br>
              <a:rPr lang="fr-FR" sz="2000" dirty="0" smtClean="0">
                <a:sym typeface="Wingdings" pitchFamily="2" charset="2"/>
              </a:rPr>
            </a:br>
            <a:r>
              <a:rPr lang="fr-FR" sz="2000" dirty="0" smtClean="0">
                <a:sym typeface="Wingdings" pitchFamily="2" charset="2"/>
              </a:rPr>
              <a:t/>
            </a:r>
            <a:br>
              <a:rPr lang="fr-FR" sz="2000" dirty="0" smtClean="0">
                <a:sym typeface="Wingdings" pitchFamily="2" charset="2"/>
              </a:rPr>
            </a:br>
            <a:r>
              <a:rPr lang="fr-FR" sz="2000" dirty="0" smtClean="0">
                <a:sym typeface="Wingdings" pitchFamily="2" charset="2"/>
              </a:rPr>
              <a:t> à la connexion en </a:t>
            </a:r>
            <a:r>
              <a:rPr lang="fr-FR" sz="2000" dirty="0" err="1" smtClean="0">
                <a:sym typeface="Wingdings" pitchFamily="2" charset="2"/>
              </a:rPr>
              <a:t>Admin</a:t>
            </a:r>
            <a:r>
              <a:rPr lang="fr-FR" sz="2000" dirty="0" smtClean="0">
                <a:sym typeface="Wingdings" pitchFamily="2" charset="2"/>
              </a:rPr>
              <a:t>, la mise </a:t>
            </a:r>
            <a:br>
              <a:rPr lang="fr-FR" sz="2000" dirty="0" smtClean="0">
                <a:sym typeface="Wingdings" pitchFamily="2" charset="2"/>
              </a:rPr>
            </a:br>
            <a:r>
              <a:rPr lang="fr-FR" sz="2000" dirty="0" smtClean="0">
                <a:sym typeface="Wingdings" pitchFamily="2" charset="2"/>
              </a:rPr>
              <a:t>     à jour de la base s’effectue </a:t>
            </a:r>
            <a:br>
              <a:rPr lang="fr-FR" sz="2000" dirty="0" smtClean="0">
                <a:sym typeface="Wingdings" pitchFamily="2" charset="2"/>
              </a:rPr>
            </a:br>
            <a:r>
              <a:rPr lang="fr-FR" sz="2000" dirty="0" smtClean="0">
                <a:sym typeface="Wingdings" pitchFamily="2" charset="2"/>
              </a:rPr>
              <a:t>     automatiquement</a:t>
            </a:r>
            <a:endParaRPr lang="fr-FR" sz="2000" dirty="0" smtClean="0">
              <a:sym typeface="Wingdings" pitchFamily="2" charset="2"/>
            </a:endParaRP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Migration base de </a:t>
            </a:r>
            <a:r>
              <a:rPr lang="fr-FR" dirty="0" smtClean="0"/>
              <a:t>données (1/2)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24737" r="21259" b="1"/>
          <a:stretch/>
        </p:blipFill>
        <p:spPr bwMode="auto">
          <a:xfrm>
            <a:off x="5220072" y="1673919"/>
            <a:ext cx="3490452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7909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égende encadrée 2 3"/>
          <p:cNvSpPr/>
          <p:nvPr/>
        </p:nvSpPr>
        <p:spPr>
          <a:xfrm>
            <a:off x="2412331" y="4869160"/>
            <a:ext cx="2160240" cy="504056"/>
          </a:xfrm>
          <a:prstGeom prst="borderCallout2">
            <a:avLst>
              <a:gd name="adj1" fmla="val 53861"/>
              <a:gd name="adj2" fmla="val 100447"/>
              <a:gd name="adj3" fmla="val 83121"/>
              <a:gd name="adj4" fmla="val 110319"/>
              <a:gd name="adj5" fmla="val 81290"/>
              <a:gd name="adj6" fmla="val 15996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Version du </a:t>
            </a:r>
            <a:r>
              <a:rPr lang="fr-FR" sz="1400" dirty="0" err="1" smtClean="0"/>
              <a:t>framework</a:t>
            </a:r>
            <a:endParaRPr lang="fr-FR" sz="1400" dirty="0" smtClean="0"/>
          </a:p>
          <a:p>
            <a:pPr algn="ctr"/>
            <a:r>
              <a:rPr lang="fr-FR" sz="1400" dirty="0"/>
              <a:t>(</a:t>
            </a:r>
            <a:r>
              <a:rPr lang="fr-FR" sz="1400" dirty="0" err="1" smtClean="0"/>
              <a:t>Projectorria</a:t>
            </a:r>
            <a:r>
              <a:rPr lang="fr-FR" sz="1400" dirty="0" smtClean="0"/>
              <a:t>)</a:t>
            </a:r>
            <a:endParaRPr lang="en-US" sz="1400" dirty="0"/>
          </a:p>
        </p:txBody>
      </p:sp>
      <p:sp>
        <p:nvSpPr>
          <p:cNvPr id="8" name="Légende encadrée 2 7"/>
          <p:cNvSpPr/>
          <p:nvPr/>
        </p:nvSpPr>
        <p:spPr>
          <a:xfrm>
            <a:off x="2412331" y="5525616"/>
            <a:ext cx="2160240" cy="504056"/>
          </a:xfrm>
          <a:prstGeom prst="borderCallout2">
            <a:avLst>
              <a:gd name="adj1" fmla="val 53861"/>
              <a:gd name="adj2" fmla="val 100447"/>
              <a:gd name="adj3" fmla="val 34356"/>
              <a:gd name="adj4" fmla="val 109409"/>
              <a:gd name="adj5" fmla="val 34475"/>
              <a:gd name="adj6" fmla="val 16042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Version </a:t>
            </a:r>
            <a:r>
              <a:rPr lang="fr-FR" sz="1400" dirty="0" err="1" smtClean="0"/>
              <a:t>iPMP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61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2376264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 smtClean="0"/>
              <a:t>La </a:t>
            </a:r>
            <a:r>
              <a:rPr lang="fr-FR" sz="1800" dirty="0" smtClean="0"/>
              <a:t>mise à jour de base se fait automatiquement par exécution du script SQL contenu dans le répertoire </a:t>
            </a:r>
            <a:r>
              <a:rPr lang="fr-FR" sz="1800" dirty="0" smtClean="0"/>
              <a:t>{$home}/</a:t>
            </a:r>
            <a:r>
              <a:rPr lang="fr-FR" sz="1800" dirty="0" err="1" smtClean="0"/>
              <a:t>db</a:t>
            </a:r>
            <a:r>
              <a:rPr lang="fr-FR" sz="1800" dirty="0" smtClean="0"/>
              <a:t>/: </a:t>
            </a:r>
            <a:r>
              <a:rPr lang="fr-FR" sz="1800" dirty="0" err="1" smtClean="0"/>
              <a:t>Vxx.sql</a:t>
            </a:r>
            <a:endParaRPr lang="fr-FR" sz="1800" dirty="0" smtClean="0"/>
          </a:p>
          <a:p>
            <a:pPr lvl="1"/>
            <a:r>
              <a:rPr lang="fr-FR" sz="1600" dirty="0" smtClean="0"/>
              <a:t>Il peut y avoir un script pour la version </a:t>
            </a:r>
            <a:r>
              <a:rPr lang="fr-FR" sz="1600" dirty="0" err="1" smtClean="0"/>
              <a:t>Projectorria</a:t>
            </a:r>
            <a:r>
              <a:rPr lang="fr-FR" sz="1600" dirty="0" smtClean="0"/>
              <a:t> et un autre pour la version </a:t>
            </a:r>
            <a:r>
              <a:rPr lang="fr-FR" sz="1600" dirty="0" err="1" smtClean="0"/>
              <a:t>iPMP</a:t>
            </a:r>
            <a:endParaRPr lang="fr-FR" sz="1600" dirty="0" smtClean="0"/>
          </a:p>
          <a:p>
            <a:endParaRPr lang="fr-FR" sz="18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Migration base de </a:t>
            </a:r>
            <a:r>
              <a:rPr lang="fr-FR" dirty="0" smtClean="0"/>
              <a:t>données (2/2)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4581128"/>
            <a:ext cx="8208912" cy="179799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/>
            </a:lvl2pPr>
            <a:lvl3pPr marL="1143000" indent="-228600">
              <a:lnSpc>
                <a:spcPct val="114000"/>
              </a:lnSpc>
              <a:spcBef>
                <a:spcPct val="20000"/>
              </a:spcBef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b="1"/>
            </a:lvl4pPr>
            <a:lvl5pPr marL="1971675" indent="-142875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fr-FR" u="sng" dirty="0">
                <a:sym typeface="Wingdings" pitchFamily="2" charset="2"/>
              </a:rPr>
              <a:t>Info</a:t>
            </a:r>
            <a:r>
              <a:rPr lang="fr-FR" dirty="0">
                <a:sym typeface="Wingdings" pitchFamily="2" charset="2"/>
              </a:rPr>
              <a:t>: </a:t>
            </a:r>
            <a:r>
              <a:rPr lang="fr-FR" dirty="0" smtClean="0">
                <a:sym typeface="Wingdings" pitchFamily="2" charset="2"/>
              </a:rPr>
              <a:t>le message d’avertissement apparaît en cas de différence entre </a:t>
            </a:r>
            <a:r>
              <a:rPr lang="fr-FR" dirty="0">
                <a:sym typeface="Wingdings" pitchFamily="2" charset="2"/>
              </a:rPr>
              <a:t>les </a:t>
            </a:r>
            <a:r>
              <a:rPr lang="fr-FR" dirty="0" smtClean="0">
                <a:sym typeface="Wingdings" pitchFamily="2" charset="2"/>
              </a:rPr>
              <a:t>numéros de versions </a:t>
            </a:r>
            <a:r>
              <a:rPr lang="fr-FR" dirty="0">
                <a:sym typeface="Wingdings" pitchFamily="2" charset="2"/>
              </a:rPr>
              <a:t>en code et en base:</a:t>
            </a:r>
          </a:p>
          <a:p>
            <a:pPr lvl="2"/>
            <a:r>
              <a:rPr lang="fr-FR" dirty="0">
                <a:sym typeface="Wingdings" pitchFamily="2" charset="2"/>
              </a:rPr>
              <a:t>Code: </a:t>
            </a:r>
            <a:r>
              <a:rPr lang="fr-FR" dirty="0" smtClean="0">
                <a:sym typeface="Wingdings" pitchFamily="2" charset="2"/>
              </a:rPr>
              <a:t>{$home}/</a:t>
            </a:r>
            <a:r>
              <a:rPr lang="fr-FR" dirty="0" err="1" smtClean="0">
                <a:sym typeface="Wingdings" pitchFamily="2" charset="2"/>
              </a:rPr>
              <a:t>tool</a:t>
            </a:r>
            <a:r>
              <a:rPr lang="fr-FR" dirty="0" smtClean="0">
                <a:sym typeface="Wingdings" pitchFamily="2" charset="2"/>
              </a:rPr>
              <a:t>/</a:t>
            </a:r>
            <a:r>
              <a:rPr lang="fr-FR" dirty="0" err="1" smtClean="0">
                <a:sym typeface="Wingdings" pitchFamily="2" charset="2"/>
              </a:rPr>
              <a:t>projector.php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>
                <a:sym typeface="Wingdings" pitchFamily="2" charset="2"/>
              </a:rPr>
              <a:t>- </a:t>
            </a:r>
            <a:r>
              <a:rPr lang="fr-FR" dirty="0">
                <a:solidFill>
                  <a:schemeClr val="tx1"/>
                </a:solidFill>
                <a:sym typeface="Wingdings" pitchFamily="2" charset="2"/>
              </a:rPr>
              <a:t>$version </a:t>
            </a:r>
            <a:r>
              <a:rPr lang="fr-FR" dirty="0">
                <a:sym typeface="Wingdings" pitchFamily="2" charset="2"/>
              </a:rPr>
              <a:t>et </a:t>
            </a:r>
            <a:r>
              <a:rPr lang="fr-FR" dirty="0">
                <a:solidFill>
                  <a:schemeClr val="tx1"/>
                </a:solidFill>
                <a:sym typeface="Wingdings" pitchFamily="2" charset="2"/>
              </a:rPr>
              <a:t>$</a:t>
            </a:r>
            <a:r>
              <a:rPr lang="fr-FR" dirty="0" err="1">
                <a:solidFill>
                  <a:schemeClr val="tx1"/>
                </a:solidFill>
                <a:sym typeface="Wingdings" pitchFamily="2" charset="2"/>
              </a:rPr>
              <a:t>versionIpmp</a:t>
            </a:r>
            <a:r>
              <a:rPr lang="fr-FR" dirty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 lvl="2"/>
            <a:r>
              <a:rPr lang="fr-FR" dirty="0">
                <a:sym typeface="Wingdings" pitchFamily="2" charset="2"/>
              </a:rPr>
              <a:t>Table </a:t>
            </a:r>
            <a:r>
              <a:rPr lang="fr-FR" dirty="0" smtClean="0">
                <a:sym typeface="Wingdings" pitchFamily="2" charset="2"/>
              </a:rPr>
              <a:t>‘</a:t>
            </a:r>
            <a:r>
              <a:rPr lang="fr-FR" dirty="0" err="1" smtClean="0">
                <a:sym typeface="Wingdings" pitchFamily="2" charset="2"/>
              </a:rPr>
              <a:t>parameters</a:t>
            </a:r>
            <a:r>
              <a:rPr lang="fr-FR" dirty="0" smtClean="0">
                <a:sym typeface="Wingdings" pitchFamily="2" charset="2"/>
              </a:rPr>
              <a:t>’ </a:t>
            </a:r>
            <a:r>
              <a:rPr lang="fr-FR" dirty="0">
                <a:sym typeface="Wingdings" pitchFamily="2" charset="2"/>
              </a:rPr>
              <a:t>– </a:t>
            </a:r>
            <a:r>
              <a:rPr lang="fr-FR" dirty="0" err="1">
                <a:solidFill>
                  <a:schemeClr val="tx1"/>
                </a:solidFill>
                <a:sym typeface="Wingdings" pitchFamily="2" charset="2"/>
              </a:rPr>
              <a:t>dbVersion</a:t>
            </a:r>
            <a:r>
              <a:rPr lang="fr-FR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fr-FR" dirty="0">
                <a:sym typeface="Wingdings" pitchFamily="2" charset="2"/>
              </a:rPr>
              <a:t>et </a:t>
            </a:r>
            <a:r>
              <a:rPr lang="fr-FR" dirty="0" err="1">
                <a:solidFill>
                  <a:schemeClr val="tx1"/>
                </a:solidFill>
                <a:sym typeface="Wingdings" pitchFamily="2" charset="2"/>
              </a:rPr>
              <a:t>dbVersionIpmp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17822" y="1412776"/>
            <a:ext cx="8502650" cy="4679950"/>
          </a:xfrm>
        </p:spPr>
        <p:txBody>
          <a:bodyPr/>
          <a:lstStyle/>
          <a:p>
            <a:r>
              <a:rPr lang="fr-FR" sz="2000" dirty="0" smtClean="0"/>
              <a:t>Vérifier le bon fonctionnement de la nouvelle version</a:t>
            </a:r>
            <a:endParaRPr lang="fr-FR" sz="2000" dirty="0" smtClean="0"/>
          </a:p>
          <a:p>
            <a:pPr lvl="1"/>
            <a:r>
              <a:rPr lang="fr-FR" sz="2000" dirty="0" smtClean="0"/>
              <a:t>En cas de problème bloquant, recharger le </a:t>
            </a:r>
            <a:r>
              <a:rPr lang="fr-FR" sz="2000" dirty="0" err="1" smtClean="0"/>
              <a:t>snapshot</a:t>
            </a:r>
            <a:r>
              <a:rPr lang="fr-FR" sz="2000" dirty="0" smtClean="0"/>
              <a:t> de VM effectué lors de la préparation pour revenir en arrière</a:t>
            </a:r>
            <a:endParaRPr lang="fr-FR" sz="2000" dirty="0" smtClean="0"/>
          </a:p>
          <a:p>
            <a:r>
              <a:rPr lang="fr-FR" sz="2000" dirty="0" smtClean="0"/>
              <a:t>Ouvrir l’application aux utilisateurs</a:t>
            </a:r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Terminaison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24574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68960"/>
            <a:ext cx="50958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1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816" y="2348880"/>
            <a:ext cx="3168352" cy="20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S4_0396_FR_Modele_PPT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SII</Template>
  <TotalTime>22517</TotalTime>
  <Words>254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S4_0396_FR_Modele_PPT</vt:lpstr>
      <vt:lpstr>5 Parties</vt:lpstr>
      <vt:lpstr>4 Parties</vt:lpstr>
      <vt:lpstr>3 Parties</vt:lpstr>
      <vt:lpstr>Guide utilisateur iPMP</vt:lpstr>
      <vt:lpstr>Présentation PowerPoint</vt:lpstr>
      <vt:lpstr>Préparation</vt:lpstr>
      <vt:lpstr>Migration code source</vt:lpstr>
      <vt:lpstr>Migration base de données (1/2)</vt:lpstr>
      <vt:lpstr>Migration base de données (2/2)</vt:lpstr>
      <vt:lpstr>Terminaison</vt:lpstr>
      <vt:lpstr>Présentation PowerPoint</vt:lpstr>
    </vt:vector>
  </TitlesOfParts>
  <Company>SII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olopez</dc:creator>
  <cp:lastModifiedBy>DHI</cp:lastModifiedBy>
  <cp:revision>5636</cp:revision>
  <dcterms:created xsi:type="dcterms:W3CDTF">2011-03-15T22:20:48Z</dcterms:created>
  <dcterms:modified xsi:type="dcterms:W3CDTF">2013-09-23T13:58:04Z</dcterms:modified>
</cp:coreProperties>
</file>