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5" d="100"/>
          <a:sy n="85" d="100"/>
        </p:scale>
        <p:origin x="45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264E2-E1BD-43D7-9168-DA53DD3538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DC754F-A67C-427D-A92A-C89AD81778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214B4E-819F-4ABD-B0B7-F9E31537F6CA}"/>
              </a:ext>
            </a:extLst>
          </p:cNvPr>
          <p:cNvSpPr>
            <a:spLocks noGrp="1"/>
          </p:cNvSpPr>
          <p:nvPr>
            <p:ph type="dt" sz="half" idx="10"/>
          </p:nvPr>
        </p:nvSpPr>
        <p:spPr/>
        <p:txBody>
          <a:bodyPr/>
          <a:lstStyle/>
          <a:p>
            <a:fld id="{14B53C76-AA55-4FF4-94AD-E793F2DD6AEF}" type="datetimeFigureOut">
              <a:rPr lang="en-IN" smtClean="0"/>
              <a:t>28-02-2023</a:t>
            </a:fld>
            <a:endParaRPr lang="en-IN"/>
          </a:p>
        </p:txBody>
      </p:sp>
      <p:sp>
        <p:nvSpPr>
          <p:cNvPr id="5" name="Footer Placeholder 4">
            <a:extLst>
              <a:ext uri="{FF2B5EF4-FFF2-40B4-BE49-F238E27FC236}">
                <a16:creationId xmlns:a16="http://schemas.microsoft.com/office/drawing/2014/main" id="{DFE763A2-1211-4B52-B639-3AD0BD6E7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3C159E-5DAF-4066-8ED0-D98A1F59C332}"/>
              </a:ext>
            </a:extLst>
          </p:cNvPr>
          <p:cNvSpPr>
            <a:spLocks noGrp="1"/>
          </p:cNvSpPr>
          <p:nvPr>
            <p:ph type="sldNum" sz="quarter" idx="12"/>
          </p:nvPr>
        </p:nvSpPr>
        <p:spPr/>
        <p:txBody>
          <a:bodyPr/>
          <a:lstStyle/>
          <a:p>
            <a:fld id="{3ADE156C-2D3D-4BBD-9FA2-F5D9C4F7586F}" type="slidenum">
              <a:rPr lang="en-IN" smtClean="0"/>
              <a:t>‹#›</a:t>
            </a:fld>
            <a:endParaRPr lang="en-IN"/>
          </a:p>
        </p:txBody>
      </p:sp>
    </p:spTree>
    <p:extLst>
      <p:ext uri="{BB962C8B-B14F-4D97-AF65-F5344CB8AC3E}">
        <p14:creationId xmlns:p14="http://schemas.microsoft.com/office/powerpoint/2010/main" val="2478106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ADC8-EE56-46F8-B50D-4106D3465F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902C9D-4236-4468-829E-DF6EBB54DE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9986-DBE8-4B69-8385-C0E0E46B482C}"/>
              </a:ext>
            </a:extLst>
          </p:cNvPr>
          <p:cNvSpPr>
            <a:spLocks noGrp="1"/>
          </p:cNvSpPr>
          <p:nvPr>
            <p:ph type="dt" sz="half" idx="10"/>
          </p:nvPr>
        </p:nvSpPr>
        <p:spPr/>
        <p:txBody>
          <a:bodyPr/>
          <a:lstStyle/>
          <a:p>
            <a:fld id="{14B53C76-AA55-4FF4-94AD-E793F2DD6AEF}" type="datetimeFigureOut">
              <a:rPr lang="en-IN" smtClean="0"/>
              <a:t>28-02-2023</a:t>
            </a:fld>
            <a:endParaRPr lang="en-IN"/>
          </a:p>
        </p:txBody>
      </p:sp>
      <p:sp>
        <p:nvSpPr>
          <p:cNvPr id="5" name="Footer Placeholder 4">
            <a:extLst>
              <a:ext uri="{FF2B5EF4-FFF2-40B4-BE49-F238E27FC236}">
                <a16:creationId xmlns:a16="http://schemas.microsoft.com/office/drawing/2014/main" id="{A7874E9E-6393-4B40-B23E-14C5B59529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9D60FD-F9CA-4BF1-9C5C-6EB346BF9098}"/>
              </a:ext>
            </a:extLst>
          </p:cNvPr>
          <p:cNvSpPr>
            <a:spLocks noGrp="1"/>
          </p:cNvSpPr>
          <p:nvPr>
            <p:ph type="sldNum" sz="quarter" idx="12"/>
          </p:nvPr>
        </p:nvSpPr>
        <p:spPr/>
        <p:txBody>
          <a:bodyPr/>
          <a:lstStyle/>
          <a:p>
            <a:fld id="{3ADE156C-2D3D-4BBD-9FA2-F5D9C4F7586F}" type="slidenum">
              <a:rPr lang="en-IN" smtClean="0"/>
              <a:t>‹#›</a:t>
            </a:fld>
            <a:endParaRPr lang="en-IN"/>
          </a:p>
        </p:txBody>
      </p:sp>
    </p:spTree>
    <p:extLst>
      <p:ext uri="{BB962C8B-B14F-4D97-AF65-F5344CB8AC3E}">
        <p14:creationId xmlns:p14="http://schemas.microsoft.com/office/powerpoint/2010/main" val="205499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A93E81-C606-475A-8332-0B87EA2F0F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72624B-D739-44D8-BB2F-05BCD1B1EF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A9AD65-6B42-404B-B65B-7B97156238B7}"/>
              </a:ext>
            </a:extLst>
          </p:cNvPr>
          <p:cNvSpPr>
            <a:spLocks noGrp="1"/>
          </p:cNvSpPr>
          <p:nvPr>
            <p:ph type="dt" sz="half" idx="10"/>
          </p:nvPr>
        </p:nvSpPr>
        <p:spPr/>
        <p:txBody>
          <a:bodyPr/>
          <a:lstStyle/>
          <a:p>
            <a:fld id="{14B53C76-AA55-4FF4-94AD-E793F2DD6AEF}" type="datetimeFigureOut">
              <a:rPr lang="en-IN" smtClean="0"/>
              <a:t>28-02-2023</a:t>
            </a:fld>
            <a:endParaRPr lang="en-IN"/>
          </a:p>
        </p:txBody>
      </p:sp>
      <p:sp>
        <p:nvSpPr>
          <p:cNvPr id="5" name="Footer Placeholder 4">
            <a:extLst>
              <a:ext uri="{FF2B5EF4-FFF2-40B4-BE49-F238E27FC236}">
                <a16:creationId xmlns:a16="http://schemas.microsoft.com/office/drawing/2014/main" id="{04214CEB-C682-4F90-9AFE-4A9FA688B1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A334FB-1050-48E9-A7E3-4BB2A1D2906D}"/>
              </a:ext>
            </a:extLst>
          </p:cNvPr>
          <p:cNvSpPr>
            <a:spLocks noGrp="1"/>
          </p:cNvSpPr>
          <p:nvPr>
            <p:ph type="sldNum" sz="quarter" idx="12"/>
          </p:nvPr>
        </p:nvSpPr>
        <p:spPr/>
        <p:txBody>
          <a:bodyPr/>
          <a:lstStyle/>
          <a:p>
            <a:fld id="{3ADE156C-2D3D-4BBD-9FA2-F5D9C4F7586F}" type="slidenum">
              <a:rPr lang="en-IN" smtClean="0"/>
              <a:t>‹#›</a:t>
            </a:fld>
            <a:endParaRPr lang="en-IN"/>
          </a:p>
        </p:txBody>
      </p:sp>
    </p:spTree>
    <p:extLst>
      <p:ext uri="{BB962C8B-B14F-4D97-AF65-F5344CB8AC3E}">
        <p14:creationId xmlns:p14="http://schemas.microsoft.com/office/powerpoint/2010/main" val="268768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3EA5-9C5F-47F9-B4F5-92912DDE92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F868FF-F888-4957-9091-A6D0B5AC7D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9E67E0-EFCB-458F-987A-67036D68DAC8}"/>
              </a:ext>
            </a:extLst>
          </p:cNvPr>
          <p:cNvSpPr>
            <a:spLocks noGrp="1"/>
          </p:cNvSpPr>
          <p:nvPr>
            <p:ph type="dt" sz="half" idx="10"/>
          </p:nvPr>
        </p:nvSpPr>
        <p:spPr/>
        <p:txBody>
          <a:bodyPr/>
          <a:lstStyle/>
          <a:p>
            <a:fld id="{14B53C76-AA55-4FF4-94AD-E793F2DD6AEF}" type="datetimeFigureOut">
              <a:rPr lang="en-IN" smtClean="0"/>
              <a:t>28-02-2023</a:t>
            </a:fld>
            <a:endParaRPr lang="en-IN"/>
          </a:p>
        </p:txBody>
      </p:sp>
      <p:sp>
        <p:nvSpPr>
          <p:cNvPr id="5" name="Footer Placeholder 4">
            <a:extLst>
              <a:ext uri="{FF2B5EF4-FFF2-40B4-BE49-F238E27FC236}">
                <a16:creationId xmlns:a16="http://schemas.microsoft.com/office/drawing/2014/main" id="{8B9E5D34-6963-4AA8-ADE5-856113DDC3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41A2C-4B51-4042-B99C-949E9AD4D79A}"/>
              </a:ext>
            </a:extLst>
          </p:cNvPr>
          <p:cNvSpPr>
            <a:spLocks noGrp="1"/>
          </p:cNvSpPr>
          <p:nvPr>
            <p:ph type="sldNum" sz="quarter" idx="12"/>
          </p:nvPr>
        </p:nvSpPr>
        <p:spPr/>
        <p:txBody>
          <a:bodyPr/>
          <a:lstStyle/>
          <a:p>
            <a:fld id="{3ADE156C-2D3D-4BBD-9FA2-F5D9C4F7586F}" type="slidenum">
              <a:rPr lang="en-IN" smtClean="0"/>
              <a:t>‹#›</a:t>
            </a:fld>
            <a:endParaRPr lang="en-IN"/>
          </a:p>
        </p:txBody>
      </p:sp>
    </p:spTree>
    <p:extLst>
      <p:ext uri="{BB962C8B-B14F-4D97-AF65-F5344CB8AC3E}">
        <p14:creationId xmlns:p14="http://schemas.microsoft.com/office/powerpoint/2010/main" val="2499525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77BC-C26D-4EE5-AD53-5B6497674C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AE33B5-14D1-48C1-AD56-0E94052A3B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2A55B-D9F8-4929-8443-FF31C8DF8373}"/>
              </a:ext>
            </a:extLst>
          </p:cNvPr>
          <p:cNvSpPr>
            <a:spLocks noGrp="1"/>
          </p:cNvSpPr>
          <p:nvPr>
            <p:ph type="dt" sz="half" idx="10"/>
          </p:nvPr>
        </p:nvSpPr>
        <p:spPr/>
        <p:txBody>
          <a:bodyPr/>
          <a:lstStyle/>
          <a:p>
            <a:fld id="{14B53C76-AA55-4FF4-94AD-E793F2DD6AEF}" type="datetimeFigureOut">
              <a:rPr lang="en-IN" smtClean="0"/>
              <a:t>28-02-2023</a:t>
            </a:fld>
            <a:endParaRPr lang="en-IN"/>
          </a:p>
        </p:txBody>
      </p:sp>
      <p:sp>
        <p:nvSpPr>
          <p:cNvPr id="5" name="Footer Placeholder 4">
            <a:extLst>
              <a:ext uri="{FF2B5EF4-FFF2-40B4-BE49-F238E27FC236}">
                <a16:creationId xmlns:a16="http://schemas.microsoft.com/office/drawing/2014/main" id="{1139F2E2-1362-455A-A3A4-9D73241D61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AEAACA-1EE5-4AC0-B60C-F9286ECD7B6F}"/>
              </a:ext>
            </a:extLst>
          </p:cNvPr>
          <p:cNvSpPr>
            <a:spLocks noGrp="1"/>
          </p:cNvSpPr>
          <p:nvPr>
            <p:ph type="sldNum" sz="quarter" idx="12"/>
          </p:nvPr>
        </p:nvSpPr>
        <p:spPr/>
        <p:txBody>
          <a:bodyPr/>
          <a:lstStyle/>
          <a:p>
            <a:fld id="{3ADE156C-2D3D-4BBD-9FA2-F5D9C4F7586F}" type="slidenum">
              <a:rPr lang="en-IN" smtClean="0"/>
              <a:t>‹#›</a:t>
            </a:fld>
            <a:endParaRPr lang="en-IN"/>
          </a:p>
        </p:txBody>
      </p:sp>
    </p:spTree>
    <p:extLst>
      <p:ext uri="{BB962C8B-B14F-4D97-AF65-F5344CB8AC3E}">
        <p14:creationId xmlns:p14="http://schemas.microsoft.com/office/powerpoint/2010/main" val="650764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4DF6-5A79-46E2-8240-1A838BE633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E8FE09-7451-4563-80E6-1CD045ED47E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BA4912-250B-41C3-A221-99C742EA6EE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609C5F-FE6E-4A4B-94E6-5DDACB4061E4}"/>
              </a:ext>
            </a:extLst>
          </p:cNvPr>
          <p:cNvSpPr>
            <a:spLocks noGrp="1"/>
          </p:cNvSpPr>
          <p:nvPr>
            <p:ph type="dt" sz="half" idx="10"/>
          </p:nvPr>
        </p:nvSpPr>
        <p:spPr/>
        <p:txBody>
          <a:bodyPr/>
          <a:lstStyle/>
          <a:p>
            <a:fld id="{14B53C76-AA55-4FF4-94AD-E793F2DD6AEF}" type="datetimeFigureOut">
              <a:rPr lang="en-IN" smtClean="0"/>
              <a:t>28-02-2023</a:t>
            </a:fld>
            <a:endParaRPr lang="en-IN"/>
          </a:p>
        </p:txBody>
      </p:sp>
      <p:sp>
        <p:nvSpPr>
          <p:cNvPr id="6" name="Footer Placeholder 5">
            <a:extLst>
              <a:ext uri="{FF2B5EF4-FFF2-40B4-BE49-F238E27FC236}">
                <a16:creationId xmlns:a16="http://schemas.microsoft.com/office/drawing/2014/main" id="{D3DFCEAA-07DC-43E2-A125-6EBA507CE6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4C143C-C0E5-4455-B560-0F32149B7D5F}"/>
              </a:ext>
            </a:extLst>
          </p:cNvPr>
          <p:cNvSpPr>
            <a:spLocks noGrp="1"/>
          </p:cNvSpPr>
          <p:nvPr>
            <p:ph type="sldNum" sz="quarter" idx="12"/>
          </p:nvPr>
        </p:nvSpPr>
        <p:spPr/>
        <p:txBody>
          <a:bodyPr/>
          <a:lstStyle/>
          <a:p>
            <a:fld id="{3ADE156C-2D3D-4BBD-9FA2-F5D9C4F7586F}" type="slidenum">
              <a:rPr lang="en-IN" smtClean="0"/>
              <a:t>‹#›</a:t>
            </a:fld>
            <a:endParaRPr lang="en-IN"/>
          </a:p>
        </p:txBody>
      </p:sp>
    </p:spTree>
    <p:extLst>
      <p:ext uri="{BB962C8B-B14F-4D97-AF65-F5344CB8AC3E}">
        <p14:creationId xmlns:p14="http://schemas.microsoft.com/office/powerpoint/2010/main" val="115803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5B85-BA76-49F0-BE46-7E68B3483C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303A4C-B10C-44D9-9CC4-D2683DFEAE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339176-27E9-4936-B09F-3B06A35596B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627325-5AE3-47E1-AEE3-AA49BC5697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0AD7DD8-8BCB-4C8B-A282-851C105411B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F70C43-A9DD-4493-ADF0-4A4B76CB0748}"/>
              </a:ext>
            </a:extLst>
          </p:cNvPr>
          <p:cNvSpPr>
            <a:spLocks noGrp="1"/>
          </p:cNvSpPr>
          <p:nvPr>
            <p:ph type="dt" sz="half" idx="10"/>
          </p:nvPr>
        </p:nvSpPr>
        <p:spPr/>
        <p:txBody>
          <a:bodyPr/>
          <a:lstStyle/>
          <a:p>
            <a:fld id="{14B53C76-AA55-4FF4-94AD-E793F2DD6AEF}" type="datetimeFigureOut">
              <a:rPr lang="en-IN" smtClean="0"/>
              <a:t>28-02-2023</a:t>
            </a:fld>
            <a:endParaRPr lang="en-IN"/>
          </a:p>
        </p:txBody>
      </p:sp>
      <p:sp>
        <p:nvSpPr>
          <p:cNvPr id="8" name="Footer Placeholder 7">
            <a:extLst>
              <a:ext uri="{FF2B5EF4-FFF2-40B4-BE49-F238E27FC236}">
                <a16:creationId xmlns:a16="http://schemas.microsoft.com/office/drawing/2014/main" id="{21CC596D-CC58-4855-8978-9EE8B5361C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AA475C-B78D-4434-978D-F672AA9594A0}"/>
              </a:ext>
            </a:extLst>
          </p:cNvPr>
          <p:cNvSpPr>
            <a:spLocks noGrp="1"/>
          </p:cNvSpPr>
          <p:nvPr>
            <p:ph type="sldNum" sz="quarter" idx="12"/>
          </p:nvPr>
        </p:nvSpPr>
        <p:spPr/>
        <p:txBody>
          <a:bodyPr/>
          <a:lstStyle/>
          <a:p>
            <a:fld id="{3ADE156C-2D3D-4BBD-9FA2-F5D9C4F7586F}" type="slidenum">
              <a:rPr lang="en-IN" smtClean="0"/>
              <a:t>‹#›</a:t>
            </a:fld>
            <a:endParaRPr lang="en-IN"/>
          </a:p>
        </p:txBody>
      </p:sp>
    </p:spTree>
    <p:extLst>
      <p:ext uri="{BB962C8B-B14F-4D97-AF65-F5344CB8AC3E}">
        <p14:creationId xmlns:p14="http://schemas.microsoft.com/office/powerpoint/2010/main" val="19002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5911-8D9C-4FBF-86E3-E0DCAFA2CE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9F84C7-6A1B-47C2-8B70-44D75A87D3A0}"/>
              </a:ext>
            </a:extLst>
          </p:cNvPr>
          <p:cNvSpPr>
            <a:spLocks noGrp="1"/>
          </p:cNvSpPr>
          <p:nvPr>
            <p:ph type="dt" sz="half" idx="10"/>
          </p:nvPr>
        </p:nvSpPr>
        <p:spPr/>
        <p:txBody>
          <a:bodyPr/>
          <a:lstStyle/>
          <a:p>
            <a:fld id="{14B53C76-AA55-4FF4-94AD-E793F2DD6AEF}" type="datetimeFigureOut">
              <a:rPr lang="en-IN" smtClean="0"/>
              <a:t>28-02-2023</a:t>
            </a:fld>
            <a:endParaRPr lang="en-IN"/>
          </a:p>
        </p:txBody>
      </p:sp>
      <p:sp>
        <p:nvSpPr>
          <p:cNvPr id="4" name="Footer Placeholder 3">
            <a:extLst>
              <a:ext uri="{FF2B5EF4-FFF2-40B4-BE49-F238E27FC236}">
                <a16:creationId xmlns:a16="http://schemas.microsoft.com/office/drawing/2014/main" id="{8887DB51-B139-49B0-AA18-176EE3BAE8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A842BF-791E-4D78-AB66-B9D55BA69BBD}"/>
              </a:ext>
            </a:extLst>
          </p:cNvPr>
          <p:cNvSpPr>
            <a:spLocks noGrp="1"/>
          </p:cNvSpPr>
          <p:nvPr>
            <p:ph type="sldNum" sz="quarter" idx="12"/>
          </p:nvPr>
        </p:nvSpPr>
        <p:spPr/>
        <p:txBody>
          <a:bodyPr/>
          <a:lstStyle/>
          <a:p>
            <a:fld id="{3ADE156C-2D3D-4BBD-9FA2-F5D9C4F7586F}" type="slidenum">
              <a:rPr lang="en-IN" smtClean="0"/>
              <a:t>‹#›</a:t>
            </a:fld>
            <a:endParaRPr lang="en-IN"/>
          </a:p>
        </p:txBody>
      </p:sp>
    </p:spTree>
    <p:extLst>
      <p:ext uri="{BB962C8B-B14F-4D97-AF65-F5344CB8AC3E}">
        <p14:creationId xmlns:p14="http://schemas.microsoft.com/office/powerpoint/2010/main" val="3105342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0B0D80-B021-4281-B9B4-6E1D5598AB36}"/>
              </a:ext>
            </a:extLst>
          </p:cNvPr>
          <p:cNvSpPr>
            <a:spLocks noGrp="1"/>
          </p:cNvSpPr>
          <p:nvPr>
            <p:ph type="dt" sz="half" idx="10"/>
          </p:nvPr>
        </p:nvSpPr>
        <p:spPr/>
        <p:txBody>
          <a:bodyPr/>
          <a:lstStyle/>
          <a:p>
            <a:fld id="{14B53C76-AA55-4FF4-94AD-E793F2DD6AEF}" type="datetimeFigureOut">
              <a:rPr lang="en-IN" smtClean="0"/>
              <a:t>28-02-2023</a:t>
            </a:fld>
            <a:endParaRPr lang="en-IN"/>
          </a:p>
        </p:txBody>
      </p:sp>
      <p:sp>
        <p:nvSpPr>
          <p:cNvPr id="3" name="Footer Placeholder 2">
            <a:extLst>
              <a:ext uri="{FF2B5EF4-FFF2-40B4-BE49-F238E27FC236}">
                <a16:creationId xmlns:a16="http://schemas.microsoft.com/office/drawing/2014/main" id="{B3B21CD9-58C6-48C3-BA77-550E4CDC3B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EEF160-92BC-4A1F-8CB7-E8761A847CEC}"/>
              </a:ext>
            </a:extLst>
          </p:cNvPr>
          <p:cNvSpPr>
            <a:spLocks noGrp="1"/>
          </p:cNvSpPr>
          <p:nvPr>
            <p:ph type="sldNum" sz="quarter" idx="12"/>
          </p:nvPr>
        </p:nvSpPr>
        <p:spPr/>
        <p:txBody>
          <a:bodyPr/>
          <a:lstStyle/>
          <a:p>
            <a:fld id="{3ADE156C-2D3D-4BBD-9FA2-F5D9C4F7586F}" type="slidenum">
              <a:rPr lang="en-IN" smtClean="0"/>
              <a:t>‹#›</a:t>
            </a:fld>
            <a:endParaRPr lang="en-IN"/>
          </a:p>
        </p:txBody>
      </p:sp>
    </p:spTree>
    <p:extLst>
      <p:ext uri="{BB962C8B-B14F-4D97-AF65-F5344CB8AC3E}">
        <p14:creationId xmlns:p14="http://schemas.microsoft.com/office/powerpoint/2010/main" val="284909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176D-3329-42A4-9C06-EBB0846BA8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21D30D-82D7-4888-B5B1-7FEB139483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9DC8A0-C10F-4DE4-BC96-A64EC796A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C8A81D-F83D-4623-9FF1-09E7B46E712D}"/>
              </a:ext>
            </a:extLst>
          </p:cNvPr>
          <p:cNvSpPr>
            <a:spLocks noGrp="1"/>
          </p:cNvSpPr>
          <p:nvPr>
            <p:ph type="dt" sz="half" idx="10"/>
          </p:nvPr>
        </p:nvSpPr>
        <p:spPr/>
        <p:txBody>
          <a:bodyPr/>
          <a:lstStyle/>
          <a:p>
            <a:fld id="{14B53C76-AA55-4FF4-94AD-E793F2DD6AEF}" type="datetimeFigureOut">
              <a:rPr lang="en-IN" smtClean="0"/>
              <a:t>28-02-2023</a:t>
            </a:fld>
            <a:endParaRPr lang="en-IN"/>
          </a:p>
        </p:txBody>
      </p:sp>
      <p:sp>
        <p:nvSpPr>
          <p:cNvPr id="6" name="Footer Placeholder 5">
            <a:extLst>
              <a:ext uri="{FF2B5EF4-FFF2-40B4-BE49-F238E27FC236}">
                <a16:creationId xmlns:a16="http://schemas.microsoft.com/office/drawing/2014/main" id="{08A7EB57-D48C-470D-AE6E-7B1B1DAA18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175FD0-C96B-4C01-9780-8C1F6735F63F}"/>
              </a:ext>
            </a:extLst>
          </p:cNvPr>
          <p:cNvSpPr>
            <a:spLocks noGrp="1"/>
          </p:cNvSpPr>
          <p:nvPr>
            <p:ph type="sldNum" sz="quarter" idx="12"/>
          </p:nvPr>
        </p:nvSpPr>
        <p:spPr/>
        <p:txBody>
          <a:bodyPr/>
          <a:lstStyle/>
          <a:p>
            <a:fld id="{3ADE156C-2D3D-4BBD-9FA2-F5D9C4F7586F}" type="slidenum">
              <a:rPr lang="en-IN" smtClean="0"/>
              <a:t>‹#›</a:t>
            </a:fld>
            <a:endParaRPr lang="en-IN"/>
          </a:p>
        </p:txBody>
      </p:sp>
    </p:spTree>
    <p:extLst>
      <p:ext uri="{BB962C8B-B14F-4D97-AF65-F5344CB8AC3E}">
        <p14:creationId xmlns:p14="http://schemas.microsoft.com/office/powerpoint/2010/main" val="2733943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ED8A-23DD-4A54-A127-4DEC429B3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CB0EFD-847C-48C7-BE67-9F4AAB0ED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5ED65E-BE1E-41F4-806F-7E39FD626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6418B5-8FAC-4AE3-8BD1-F8FBDD062673}"/>
              </a:ext>
            </a:extLst>
          </p:cNvPr>
          <p:cNvSpPr>
            <a:spLocks noGrp="1"/>
          </p:cNvSpPr>
          <p:nvPr>
            <p:ph type="dt" sz="half" idx="10"/>
          </p:nvPr>
        </p:nvSpPr>
        <p:spPr/>
        <p:txBody>
          <a:bodyPr/>
          <a:lstStyle/>
          <a:p>
            <a:fld id="{14B53C76-AA55-4FF4-94AD-E793F2DD6AEF}" type="datetimeFigureOut">
              <a:rPr lang="en-IN" smtClean="0"/>
              <a:t>28-02-2023</a:t>
            </a:fld>
            <a:endParaRPr lang="en-IN"/>
          </a:p>
        </p:txBody>
      </p:sp>
      <p:sp>
        <p:nvSpPr>
          <p:cNvPr id="6" name="Footer Placeholder 5">
            <a:extLst>
              <a:ext uri="{FF2B5EF4-FFF2-40B4-BE49-F238E27FC236}">
                <a16:creationId xmlns:a16="http://schemas.microsoft.com/office/drawing/2014/main" id="{59676AE7-02BC-464C-90EF-6A262F1780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2EE76E-DEBD-4E20-8CB6-00BBC21679C5}"/>
              </a:ext>
            </a:extLst>
          </p:cNvPr>
          <p:cNvSpPr>
            <a:spLocks noGrp="1"/>
          </p:cNvSpPr>
          <p:nvPr>
            <p:ph type="sldNum" sz="quarter" idx="12"/>
          </p:nvPr>
        </p:nvSpPr>
        <p:spPr/>
        <p:txBody>
          <a:bodyPr/>
          <a:lstStyle/>
          <a:p>
            <a:fld id="{3ADE156C-2D3D-4BBD-9FA2-F5D9C4F7586F}" type="slidenum">
              <a:rPr lang="en-IN" smtClean="0"/>
              <a:t>‹#›</a:t>
            </a:fld>
            <a:endParaRPr lang="en-IN"/>
          </a:p>
        </p:txBody>
      </p:sp>
    </p:spTree>
    <p:extLst>
      <p:ext uri="{BB962C8B-B14F-4D97-AF65-F5344CB8AC3E}">
        <p14:creationId xmlns:p14="http://schemas.microsoft.com/office/powerpoint/2010/main" val="3542414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5E1DC-CE78-4847-A8A1-C6B816DD37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EE69D1-C659-4A24-830D-ACEED91596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4A00EA-5563-4A84-834B-A19171476D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53C76-AA55-4FF4-94AD-E793F2DD6AEF}" type="datetimeFigureOut">
              <a:rPr lang="en-IN" smtClean="0"/>
              <a:t>28-02-2023</a:t>
            </a:fld>
            <a:endParaRPr lang="en-IN"/>
          </a:p>
        </p:txBody>
      </p:sp>
      <p:sp>
        <p:nvSpPr>
          <p:cNvPr id="5" name="Footer Placeholder 4">
            <a:extLst>
              <a:ext uri="{FF2B5EF4-FFF2-40B4-BE49-F238E27FC236}">
                <a16:creationId xmlns:a16="http://schemas.microsoft.com/office/drawing/2014/main" id="{FBDB7D05-F542-479E-BDF8-E0F9C831F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0267AF-D133-45B9-86F1-229E1094B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DE156C-2D3D-4BBD-9FA2-F5D9C4F7586F}" type="slidenum">
              <a:rPr lang="en-IN" smtClean="0"/>
              <a:t>‹#›</a:t>
            </a:fld>
            <a:endParaRPr lang="en-IN"/>
          </a:p>
        </p:txBody>
      </p:sp>
      <p:pic>
        <p:nvPicPr>
          <p:cNvPr id="8" name="Picture 7">
            <a:extLst>
              <a:ext uri="{FF2B5EF4-FFF2-40B4-BE49-F238E27FC236}">
                <a16:creationId xmlns:a16="http://schemas.microsoft.com/office/drawing/2014/main" id="{15D64F91-FAF3-4B42-9242-13B297A4A3CF}"/>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069807" y="185738"/>
            <a:ext cx="639885" cy="6398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1443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B7DF-BFE3-44C0-9FC8-65AEA54B7B11}"/>
              </a:ext>
            </a:extLst>
          </p:cNvPr>
          <p:cNvSpPr>
            <a:spLocks noGrp="1"/>
          </p:cNvSpPr>
          <p:nvPr>
            <p:ph type="ctrTitle"/>
          </p:nvPr>
        </p:nvSpPr>
        <p:spPr>
          <a:xfrm>
            <a:off x="1632155" y="1181367"/>
            <a:ext cx="9144000" cy="1662266"/>
          </a:xfrm>
        </p:spPr>
        <p:txBody>
          <a:bodyPr/>
          <a:lstStyle/>
          <a:p>
            <a:r>
              <a:rPr lang="en-IN" dirty="0">
                <a:solidFill>
                  <a:schemeClr val="accent1">
                    <a:lumMod val="75000"/>
                  </a:schemeClr>
                </a:solidFill>
                <a:effectLst>
                  <a:outerShdw blurRad="38100" dist="38100" dir="2700000" algn="tl">
                    <a:srgbClr val="000000">
                      <a:alpha val="43137"/>
                    </a:srgbClr>
                  </a:outerShdw>
                </a:effectLst>
                <a:latin typeface="Oswald Stencil" panose="02000506000000020004" pitchFamily="2" charset="0"/>
              </a:rPr>
              <a:t>Capstone Project</a:t>
            </a:r>
          </a:p>
        </p:txBody>
      </p:sp>
      <p:pic>
        <p:nvPicPr>
          <p:cNvPr id="5" name="Picture 4">
            <a:extLst>
              <a:ext uri="{FF2B5EF4-FFF2-40B4-BE49-F238E27FC236}">
                <a16:creationId xmlns:a16="http://schemas.microsoft.com/office/drawing/2014/main" id="{BBF78787-CB91-422A-86BE-54B8833BE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557" y="2974036"/>
            <a:ext cx="4748979" cy="1484056"/>
          </a:xfrm>
          <a:prstGeom prst="rect">
            <a:avLst/>
          </a:prstGeom>
        </p:spPr>
      </p:pic>
      <p:sp>
        <p:nvSpPr>
          <p:cNvPr id="6" name="TextBox 5">
            <a:extLst>
              <a:ext uri="{FF2B5EF4-FFF2-40B4-BE49-F238E27FC236}">
                <a16:creationId xmlns:a16="http://schemas.microsoft.com/office/drawing/2014/main" id="{9712EC27-74B6-489E-9998-C4641F577185}"/>
              </a:ext>
            </a:extLst>
          </p:cNvPr>
          <p:cNvSpPr txBox="1"/>
          <p:nvPr/>
        </p:nvSpPr>
        <p:spPr>
          <a:xfrm>
            <a:off x="5919020" y="3403582"/>
            <a:ext cx="6119560" cy="769441"/>
          </a:xfrm>
          <a:prstGeom prst="rect">
            <a:avLst/>
          </a:prstGeom>
          <a:noFill/>
        </p:spPr>
        <p:txBody>
          <a:bodyPr wrap="none" rtlCol="0">
            <a:spAutoFit/>
          </a:bodyPr>
          <a:lstStyle/>
          <a:p>
            <a:r>
              <a:rPr lang="en-IN" sz="4400" dirty="0">
                <a:solidFill>
                  <a:srgbClr val="FF0000"/>
                </a:solidFill>
                <a:latin typeface="Impact" panose="020B0806030902050204" pitchFamily="34" charset="0"/>
              </a:rPr>
              <a:t>Exploratory Data Analysis </a:t>
            </a:r>
          </a:p>
        </p:txBody>
      </p:sp>
      <p:sp>
        <p:nvSpPr>
          <p:cNvPr id="7" name="TextBox 6">
            <a:extLst>
              <a:ext uri="{FF2B5EF4-FFF2-40B4-BE49-F238E27FC236}">
                <a16:creationId xmlns:a16="http://schemas.microsoft.com/office/drawing/2014/main" id="{35EF4487-382A-4224-94CB-0DA3EF1CEEC4}"/>
              </a:ext>
            </a:extLst>
          </p:cNvPr>
          <p:cNvSpPr txBox="1"/>
          <p:nvPr/>
        </p:nvSpPr>
        <p:spPr>
          <a:xfrm>
            <a:off x="4312330" y="4732972"/>
            <a:ext cx="4319324" cy="1261884"/>
          </a:xfrm>
          <a:prstGeom prst="rect">
            <a:avLst/>
          </a:prstGeom>
          <a:noFill/>
        </p:spPr>
        <p:txBody>
          <a:bodyPr wrap="none" rtlCol="0">
            <a:spAutoFit/>
          </a:bodyPr>
          <a:lstStyle/>
          <a:p>
            <a:r>
              <a:rPr lang="en-IN" sz="2800" dirty="0">
                <a:solidFill>
                  <a:schemeClr val="bg2">
                    <a:lumMod val="25000"/>
                  </a:schemeClr>
                </a:solidFill>
                <a:latin typeface="Arial Black" panose="020B0A04020102020204" pitchFamily="34" charset="0"/>
              </a:rPr>
              <a:t>Individual Project By</a:t>
            </a:r>
          </a:p>
          <a:p>
            <a:r>
              <a:rPr lang="en-IN" sz="2800" dirty="0">
                <a:solidFill>
                  <a:schemeClr val="bg2">
                    <a:lumMod val="25000"/>
                  </a:schemeClr>
                </a:solidFill>
              </a:rPr>
              <a:t>   	Vivek Tripathi</a:t>
            </a:r>
          </a:p>
          <a:p>
            <a:r>
              <a:rPr lang="en-IN" sz="2000" dirty="0">
                <a:solidFill>
                  <a:schemeClr val="bg2">
                    <a:lumMod val="25000"/>
                  </a:schemeClr>
                </a:solidFill>
              </a:rPr>
              <a:t>    email- Vivektrip93@gmail.com</a:t>
            </a:r>
          </a:p>
        </p:txBody>
      </p:sp>
    </p:spTree>
    <p:extLst>
      <p:ext uri="{BB962C8B-B14F-4D97-AF65-F5344CB8AC3E}">
        <p14:creationId xmlns:p14="http://schemas.microsoft.com/office/powerpoint/2010/main" val="54458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6A61FF-7E47-4154-AF27-50AA877D74A1}"/>
              </a:ext>
            </a:extLst>
          </p:cNvPr>
          <p:cNvPicPr>
            <a:picLocks noChangeAspect="1"/>
          </p:cNvPicPr>
          <p:nvPr/>
        </p:nvPicPr>
        <p:blipFill>
          <a:blip r:embed="rId2"/>
          <a:stretch>
            <a:fillRect/>
          </a:stretch>
        </p:blipFill>
        <p:spPr>
          <a:xfrm>
            <a:off x="166254" y="408362"/>
            <a:ext cx="7315201" cy="6172201"/>
          </a:xfrm>
          <a:prstGeom prst="rect">
            <a:avLst/>
          </a:prstGeom>
        </p:spPr>
      </p:pic>
      <p:sp>
        <p:nvSpPr>
          <p:cNvPr id="3" name="TextBox 2">
            <a:extLst>
              <a:ext uri="{FF2B5EF4-FFF2-40B4-BE49-F238E27FC236}">
                <a16:creationId xmlns:a16="http://schemas.microsoft.com/office/drawing/2014/main" id="{B712C941-A0BC-4810-B505-80E2420E6701}"/>
              </a:ext>
            </a:extLst>
          </p:cNvPr>
          <p:cNvSpPr txBox="1"/>
          <p:nvPr/>
        </p:nvSpPr>
        <p:spPr>
          <a:xfrm>
            <a:off x="7830589" y="1579418"/>
            <a:ext cx="4195157" cy="3108543"/>
          </a:xfrm>
          <a:prstGeom prst="rect">
            <a:avLst/>
          </a:prstGeom>
          <a:noFill/>
        </p:spPr>
        <p:txBody>
          <a:bodyPr wrap="square" rtlCol="0">
            <a:spAutoFit/>
          </a:bodyPr>
          <a:lstStyle/>
          <a:p>
            <a:pPr algn="just"/>
            <a:r>
              <a:rPr lang="en-IN" sz="2800" b="1" dirty="0">
                <a:solidFill>
                  <a:srgbClr val="FF0000"/>
                </a:solidFill>
              </a:rPr>
              <a:t>There are 16 NA values in ‘name’ column, 21 NA values in ‘</a:t>
            </a:r>
            <a:r>
              <a:rPr lang="en-IN" sz="2800" b="1" dirty="0" err="1">
                <a:solidFill>
                  <a:srgbClr val="FF0000"/>
                </a:solidFill>
              </a:rPr>
              <a:t>host_name</a:t>
            </a:r>
            <a:r>
              <a:rPr lang="en-IN" sz="2800" b="1" dirty="0">
                <a:solidFill>
                  <a:srgbClr val="FF0000"/>
                </a:solidFill>
              </a:rPr>
              <a:t>’ column, 10052 NA values in ‘</a:t>
            </a:r>
            <a:r>
              <a:rPr lang="en-IN" sz="2800" b="1" dirty="0" err="1">
                <a:solidFill>
                  <a:srgbClr val="FF0000"/>
                </a:solidFill>
              </a:rPr>
              <a:t>last_review</a:t>
            </a:r>
            <a:r>
              <a:rPr lang="en-IN" sz="2800" b="1" dirty="0">
                <a:solidFill>
                  <a:srgbClr val="FF0000"/>
                </a:solidFill>
              </a:rPr>
              <a:t>’ &amp; ‘</a:t>
            </a:r>
            <a:r>
              <a:rPr lang="en-IN" sz="2800" b="1" dirty="0" err="1">
                <a:solidFill>
                  <a:srgbClr val="FF0000"/>
                </a:solidFill>
              </a:rPr>
              <a:t>reviews_per_month</a:t>
            </a:r>
            <a:r>
              <a:rPr lang="en-IN" sz="2800" b="1" dirty="0">
                <a:solidFill>
                  <a:srgbClr val="FF0000"/>
                </a:solidFill>
              </a:rPr>
              <a:t>’ columns.</a:t>
            </a:r>
          </a:p>
        </p:txBody>
      </p:sp>
    </p:spTree>
    <p:extLst>
      <p:ext uri="{BB962C8B-B14F-4D97-AF65-F5344CB8AC3E}">
        <p14:creationId xmlns:p14="http://schemas.microsoft.com/office/powerpoint/2010/main" val="946309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855BF3-F211-4E0D-A8E3-BE1D70692C61}"/>
              </a:ext>
            </a:extLst>
          </p:cNvPr>
          <p:cNvSpPr txBox="1"/>
          <p:nvPr/>
        </p:nvSpPr>
        <p:spPr>
          <a:xfrm>
            <a:off x="581891" y="515389"/>
            <a:ext cx="2435795" cy="646331"/>
          </a:xfrm>
          <a:prstGeom prst="rect">
            <a:avLst/>
          </a:prstGeom>
          <a:noFill/>
        </p:spPr>
        <p:txBody>
          <a:bodyPr wrap="none" rtlCol="0">
            <a:spAutoFit/>
          </a:bodyPr>
          <a:lstStyle/>
          <a:p>
            <a:r>
              <a:rPr lang="en-IN" sz="3600" b="1" dirty="0">
                <a:solidFill>
                  <a:srgbClr val="FF0000"/>
                </a:solidFill>
              </a:rPr>
              <a:t>Treating NA</a:t>
            </a:r>
          </a:p>
        </p:txBody>
      </p:sp>
      <p:sp>
        <p:nvSpPr>
          <p:cNvPr id="3" name="TextBox 2">
            <a:extLst>
              <a:ext uri="{FF2B5EF4-FFF2-40B4-BE49-F238E27FC236}">
                <a16:creationId xmlns:a16="http://schemas.microsoft.com/office/drawing/2014/main" id="{BF676DB9-0EAA-42F7-95DF-3C5985F7A07B}"/>
              </a:ext>
            </a:extLst>
          </p:cNvPr>
          <p:cNvSpPr txBox="1"/>
          <p:nvPr/>
        </p:nvSpPr>
        <p:spPr>
          <a:xfrm>
            <a:off x="581891" y="1679171"/>
            <a:ext cx="10486332" cy="2739211"/>
          </a:xfrm>
          <a:prstGeom prst="rect">
            <a:avLst/>
          </a:prstGeom>
          <a:noFill/>
        </p:spPr>
        <p:txBody>
          <a:bodyPr wrap="none" rtlCol="0">
            <a:spAutoFit/>
          </a:bodyPr>
          <a:lstStyle/>
          <a:p>
            <a:r>
              <a:rPr lang="en-US" sz="2800" dirty="0"/>
              <a:t>If we have a look at the number of null values throughout the data set,</a:t>
            </a:r>
          </a:p>
          <a:p>
            <a:r>
              <a:rPr lang="en-US" sz="2800" dirty="0"/>
              <a:t>then we can observe that we found some of NA values in few columns.</a:t>
            </a:r>
          </a:p>
          <a:p>
            <a:endParaRPr lang="en-US" sz="2800" dirty="0"/>
          </a:p>
          <a:p>
            <a:pPr marL="457200" indent="-457200">
              <a:buFont typeface="Arial" panose="020B0604020202020204" pitchFamily="34" charset="0"/>
              <a:buChar char="•"/>
            </a:pPr>
            <a:r>
              <a:rPr lang="en-US" sz="2000" dirty="0" err="1"/>
              <a:t>Last_review</a:t>
            </a:r>
            <a:r>
              <a:rPr lang="en-US" sz="2000" dirty="0"/>
              <a:t> column contains 10052 records with null values.</a:t>
            </a:r>
          </a:p>
          <a:p>
            <a:r>
              <a:rPr lang="en-US" sz="2000" dirty="0"/>
              <a:t>        This column is not much of a help to analysis. So we drop that column.</a:t>
            </a:r>
            <a:r>
              <a:rPr lang="en-US" sz="2800" dirty="0"/>
              <a:t> </a:t>
            </a:r>
          </a:p>
          <a:p>
            <a:pPr marL="457200" indent="-457200">
              <a:buFont typeface="Arial" panose="020B0604020202020204" pitchFamily="34" charset="0"/>
              <a:buChar char="•"/>
            </a:pPr>
            <a:r>
              <a:rPr lang="en-US" sz="2000" dirty="0"/>
              <a:t>We then replaced the null values of</a:t>
            </a:r>
          </a:p>
          <a:p>
            <a:r>
              <a:rPr lang="en-US" sz="2000" dirty="0"/>
              <a:t>       ‘</a:t>
            </a:r>
            <a:r>
              <a:rPr lang="en-US" sz="2000" dirty="0" err="1"/>
              <a:t>reviews_per_month</a:t>
            </a:r>
            <a:r>
              <a:rPr lang="en-US" sz="2000" dirty="0"/>
              <a:t>’ column as 0.</a:t>
            </a:r>
            <a:endParaRPr lang="en-IN" sz="2000" dirty="0"/>
          </a:p>
        </p:txBody>
      </p:sp>
      <p:pic>
        <p:nvPicPr>
          <p:cNvPr id="4" name="Picture 3">
            <a:extLst>
              <a:ext uri="{FF2B5EF4-FFF2-40B4-BE49-F238E27FC236}">
                <a16:creationId xmlns:a16="http://schemas.microsoft.com/office/drawing/2014/main" id="{61A0CF2C-1BE7-466F-9CA4-CB161041A8DE}"/>
              </a:ext>
            </a:extLst>
          </p:cNvPr>
          <p:cNvPicPr>
            <a:picLocks noChangeAspect="1"/>
          </p:cNvPicPr>
          <p:nvPr/>
        </p:nvPicPr>
        <p:blipFill>
          <a:blip r:embed="rId2"/>
          <a:stretch>
            <a:fillRect/>
          </a:stretch>
        </p:blipFill>
        <p:spPr>
          <a:xfrm>
            <a:off x="5530266" y="3792972"/>
            <a:ext cx="3730112" cy="2815179"/>
          </a:xfrm>
          <a:prstGeom prst="rect">
            <a:avLst/>
          </a:prstGeom>
        </p:spPr>
      </p:pic>
    </p:spTree>
    <p:extLst>
      <p:ext uri="{BB962C8B-B14F-4D97-AF65-F5344CB8AC3E}">
        <p14:creationId xmlns:p14="http://schemas.microsoft.com/office/powerpoint/2010/main" val="109226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6B38465-85EE-4FC6-A2AE-B32553803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1211596"/>
            <a:ext cx="5886450" cy="47715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F6280AE-FFC6-4123-B746-B277CE31F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98046"/>
            <a:ext cx="5886450" cy="44720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A8F7442-CAA1-43CA-BF3E-B040F4612EE7}"/>
              </a:ext>
            </a:extLst>
          </p:cNvPr>
          <p:cNvSpPr txBox="1"/>
          <p:nvPr/>
        </p:nvSpPr>
        <p:spPr>
          <a:xfrm>
            <a:off x="615142" y="565265"/>
            <a:ext cx="1708288" cy="646331"/>
          </a:xfrm>
          <a:prstGeom prst="rect">
            <a:avLst/>
          </a:prstGeom>
          <a:noFill/>
        </p:spPr>
        <p:txBody>
          <a:bodyPr wrap="none" rtlCol="0">
            <a:spAutoFit/>
          </a:bodyPr>
          <a:lstStyle/>
          <a:p>
            <a:r>
              <a:rPr lang="en-IN" sz="3600" b="1" dirty="0">
                <a:solidFill>
                  <a:srgbClr val="FF0000"/>
                </a:solidFill>
              </a:rPr>
              <a:t>Outliers</a:t>
            </a:r>
          </a:p>
        </p:txBody>
      </p:sp>
      <p:sp>
        <p:nvSpPr>
          <p:cNvPr id="4" name="Rectangle 3">
            <a:extLst>
              <a:ext uri="{FF2B5EF4-FFF2-40B4-BE49-F238E27FC236}">
                <a16:creationId xmlns:a16="http://schemas.microsoft.com/office/drawing/2014/main" id="{C20A75CC-3AD4-4CDE-BED4-9222D67648E3}"/>
              </a:ext>
            </a:extLst>
          </p:cNvPr>
          <p:cNvSpPr/>
          <p:nvPr/>
        </p:nvSpPr>
        <p:spPr>
          <a:xfrm>
            <a:off x="893669" y="5969569"/>
            <a:ext cx="11298331" cy="646331"/>
          </a:xfrm>
          <a:prstGeom prst="rect">
            <a:avLst/>
          </a:prstGeom>
        </p:spPr>
        <p:txBody>
          <a:bodyPr wrap="square">
            <a:spAutoFit/>
          </a:bodyPr>
          <a:lstStyle/>
          <a:p>
            <a:r>
              <a:rPr lang="en-US" b="0" i="0" dirty="0">
                <a:effectLst/>
                <a:latin typeface="-apple-system"/>
              </a:rPr>
              <a:t>We observed there are only 1044 records which are having more than 500 as the price. So just taking the price of property which are more than 600 as 600, which will just minimize the number of outliers.</a:t>
            </a:r>
            <a:endParaRPr lang="en-IN" dirty="0"/>
          </a:p>
        </p:txBody>
      </p:sp>
    </p:spTree>
    <p:extLst>
      <p:ext uri="{BB962C8B-B14F-4D97-AF65-F5344CB8AC3E}">
        <p14:creationId xmlns:p14="http://schemas.microsoft.com/office/powerpoint/2010/main" val="746689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25BDFB-7B47-4963-9A48-B98B23B77826}"/>
              </a:ext>
            </a:extLst>
          </p:cNvPr>
          <p:cNvSpPr txBox="1"/>
          <p:nvPr/>
        </p:nvSpPr>
        <p:spPr>
          <a:xfrm>
            <a:off x="615142" y="565265"/>
            <a:ext cx="4690836" cy="646331"/>
          </a:xfrm>
          <a:prstGeom prst="rect">
            <a:avLst/>
          </a:prstGeom>
          <a:noFill/>
        </p:spPr>
        <p:txBody>
          <a:bodyPr wrap="square" rtlCol="0">
            <a:spAutoFit/>
          </a:bodyPr>
          <a:lstStyle/>
          <a:p>
            <a:r>
              <a:rPr lang="en-IN" sz="3600" b="1" dirty="0">
                <a:solidFill>
                  <a:srgbClr val="FF0000"/>
                </a:solidFill>
              </a:rPr>
              <a:t>Neighbourhood Groups</a:t>
            </a:r>
          </a:p>
        </p:txBody>
      </p:sp>
      <p:pic>
        <p:nvPicPr>
          <p:cNvPr id="4098" name="Picture 2">
            <a:extLst>
              <a:ext uri="{FF2B5EF4-FFF2-40B4-BE49-F238E27FC236}">
                <a16:creationId xmlns:a16="http://schemas.microsoft.com/office/drawing/2014/main" id="{FD75A3BF-FC29-44BE-B7C0-76F234339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141" y="1615267"/>
            <a:ext cx="11055927" cy="40872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044064A-BD2F-4612-82E9-FB045052356C}"/>
              </a:ext>
            </a:extLst>
          </p:cNvPr>
          <p:cNvSpPr txBox="1"/>
          <p:nvPr/>
        </p:nvSpPr>
        <p:spPr>
          <a:xfrm>
            <a:off x="1039693" y="5690703"/>
            <a:ext cx="9582110" cy="830997"/>
          </a:xfrm>
          <a:prstGeom prst="rect">
            <a:avLst/>
          </a:prstGeom>
          <a:noFill/>
        </p:spPr>
        <p:txBody>
          <a:bodyPr wrap="none" rtlCol="0">
            <a:spAutoFit/>
          </a:bodyPr>
          <a:lstStyle/>
          <a:p>
            <a:r>
              <a:rPr lang="en-US" sz="2400" dirty="0"/>
              <a:t>Number of properties available in different neighborhood groups is more in</a:t>
            </a:r>
          </a:p>
          <a:p>
            <a:r>
              <a:rPr lang="en-US" sz="2400" dirty="0"/>
              <a:t>Manhattan(Home room type)</a:t>
            </a:r>
            <a:endParaRPr lang="en-IN" sz="2400" dirty="0"/>
          </a:p>
        </p:txBody>
      </p:sp>
    </p:spTree>
    <p:extLst>
      <p:ext uri="{BB962C8B-B14F-4D97-AF65-F5344CB8AC3E}">
        <p14:creationId xmlns:p14="http://schemas.microsoft.com/office/powerpoint/2010/main" val="1943550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B1F361-CBAE-4782-93CA-91F834221BEC}"/>
              </a:ext>
            </a:extLst>
          </p:cNvPr>
          <p:cNvSpPr txBox="1"/>
          <p:nvPr/>
        </p:nvSpPr>
        <p:spPr>
          <a:xfrm>
            <a:off x="615141" y="565265"/>
            <a:ext cx="6683433" cy="646331"/>
          </a:xfrm>
          <a:prstGeom prst="rect">
            <a:avLst/>
          </a:prstGeom>
          <a:noFill/>
        </p:spPr>
        <p:txBody>
          <a:bodyPr wrap="square" rtlCol="0">
            <a:spAutoFit/>
          </a:bodyPr>
          <a:lstStyle/>
          <a:p>
            <a:r>
              <a:rPr lang="en-IN" sz="3600" b="1" dirty="0">
                <a:solidFill>
                  <a:srgbClr val="FF0000"/>
                </a:solidFill>
              </a:rPr>
              <a:t>Room type throughout New York</a:t>
            </a:r>
          </a:p>
        </p:txBody>
      </p:sp>
      <p:pic>
        <p:nvPicPr>
          <p:cNvPr id="5122" name="Picture 2">
            <a:extLst>
              <a:ext uri="{FF2B5EF4-FFF2-40B4-BE49-F238E27FC236}">
                <a16:creationId xmlns:a16="http://schemas.microsoft.com/office/drawing/2014/main" id="{F1B2ADDA-E28A-47F5-B603-63B5A66D2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156" y="1211596"/>
            <a:ext cx="8430491" cy="42827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FDF3544-0371-41D7-A92E-E890BDA88DB2}"/>
              </a:ext>
            </a:extLst>
          </p:cNvPr>
          <p:cNvSpPr txBox="1"/>
          <p:nvPr/>
        </p:nvSpPr>
        <p:spPr>
          <a:xfrm>
            <a:off x="1014153" y="5494394"/>
            <a:ext cx="8262851" cy="830997"/>
          </a:xfrm>
          <a:prstGeom prst="rect">
            <a:avLst/>
          </a:prstGeom>
          <a:noFill/>
        </p:spPr>
        <p:txBody>
          <a:bodyPr wrap="square" rtlCol="0">
            <a:spAutoFit/>
          </a:bodyPr>
          <a:lstStyle/>
          <a:p>
            <a:r>
              <a:rPr lang="en-US" sz="2400" dirty="0"/>
              <a:t>Number of room types available in New York which are of the type Private room, Entire home/Apartments, Shared room.</a:t>
            </a:r>
            <a:endParaRPr lang="en-IN" sz="2400" dirty="0"/>
          </a:p>
        </p:txBody>
      </p:sp>
    </p:spTree>
    <p:extLst>
      <p:ext uri="{BB962C8B-B14F-4D97-AF65-F5344CB8AC3E}">
        <p14:creationId xmlns:p14="http://schemas.microsoft.com/office/powerpoint/2010/main" val="1841034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2CDB64-9CC1-4E92-BBF5-66281BFEBFBF}"/>
              </a:ext>
            </a:extLst>
          </p:cNvPr>
          <p:cNvSpPr txBox="1"/>
          <p:nvPr/>
        </p:nvSpPr>
        <p:spPr>
          <a:xfrm>
            <a:off x="615141" y="565265"/>
            <a:ext cx="9809019" cy="1200329"/>
          </a:xfrm>
          <a:prstGeom prst="rect">
            <a:avLst/>
          </a:prstGeom>
          <a:noFill/>
        </p:spPr>
        <p:txBody>
          <a:bodyPr wrap="square" rtlCol="0">
            <a:spAutoFit/>
          </a:bodyPr>
          <a:lstStyle/>
          <a:p>
            <a:r>
              <a:rPr lang="en-US" sz="3600" b="1" dirty="0">
                <a:solidFill>
                  <a:srgbClr val="FF0000"/>
                </a:solidFill>
              </a:rPr>
              <a:t>% of listings offered by each neighborhood groups in New York</a:t>
            </a:r>
            <a:endParaRPr lang="en-IN" sz="3600" b="1" dirty="0">
              <a:solidFill>
                <a:srgbClr val="FF0000"/>
              </a:solidFill>
            </a:endParaRPr>
          </a:p>
        </p:txBody>
      </p:sp>
      <p:pic>
        <p:nvPicPr>
          <p:cNvPr id="6146" name="Picture 2">
            <a:extLst>
              <a:ext uri="{FF2B5EF4-FFF2-40B4-BE49-F238E27FC236}">
                <a16:creationId xmlns:a16="http://schemas.microsoft.com/office/drawing/2014/main" id="{BD8CE329-47C0-40D8-A200-82705B610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7840" y="1406708"/>
            <a:ext cx="5496567" cy="5237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931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6BA0C-9CD5-4B20-8081-F045437A33A4}"/>
              </a:ext>
            </a:extLst>
          </p:cNvPr>
          <p:cNvSpPr txBox="1"/>
          <p:nvPr/>
        </p:nvSpPr>
        <p:spPr>
          <a:xfrm>
            <a:off x="615141" y="565265"/>
            <a:ext cx="9809019" cy="646331"/>
          </a:xfrm>
          <a:prstGeom prst="rect">
            <a:avLst/>
          </a:prstGeom>
          <a:noFill/>
        </p:spPr>
        <p:txBody>
          <a:bodyPr wrap="square" rtlCol="0">
            <a:spAutoFit/>
          </a:bodyPr>
          <a:lstStyle/>
          <a:p>
            <a:r>
              <a:rPr lang="en-US" sz="3600" b="1" dirty="0">
                <a:solidFill>
                  <a:srgbClr val="FF0000"/>
                </a:solidFill>
              </a:rPr>
              <a:t>Availability of the listings and neighborhood group</a:t>
            </a:r>
            <a:endParaRPr lang="en-IN" sz="3600" b="1" dirty="0">
              <a:solidFill>
                <a:srgbClr val="FF0000"/>
              </a:solidFill>
            </a:endParaRPr>
          </a:p>
        </p:txBody>
      </p:sp>
      <p:pic>
        <p:nvPicPr>
          <p:cNvPr id="7170" name="Picture 2">
            <a:extLst>
              <a:ext uri="{FF2B5EF4-FFF2-40B4-BE49-F238E27FC236}">
                <a16:creationId xmlns:a16="http://schemas.microsoft.com/office/drawing/2014/main" id="{5A5C8873-FEF7-421E-B4A9-518F98D313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468" y="1311576"/>
            <a:ext cx="7128735" cy="48073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F49B2E2-A7A6-4C3F-A074-14A7149B1613}"/>
              </a:ext>
            </a:extLst>
          </p:cNvPr>
          <p:cNvSpPr/>
          <p:nvPr/>
        </p:nvSpPr>
        <p:spPr>
          <a:xfrm>
            <a:off x="8086165" y="1625340"/>
            <a:ext cx="4007223" cy="2862322"/>
          </a:xfrm>
          <a:prstGeom prst="rect">
            <a:avLst/>
          </a:prstGeom>
        </p:spPr>
        <p:txBody>
          <a:bodyPr wrap="square">
            <a:spAutoFit/>
          </a:bodyPr>
          <a:lstStyle/>
          <a:p>
            <a:pPr algn="ctr"/>
            <a:r>
              <a:rPr lang="en-US" b="0" dirty="0">
                <a:solidFill>
                  <a:srgbClr val="000000"/>
                </a:solidFill>
                <a:effectLst/>
              </a:rPr>
              <a:t>We can observe that the mean of listings count in Brooklyn, Manhattan and Queens are available only for 0 to 100 days a year.</a:t>
            </a:r>
          </a:p>
          <a:p>
            <a:br>
              <a:rPr lang="en-US" b="0" dirty="0">
                <a:solidFill>
                  <a:srgbClr val="000000"/>
                </a:solidFill>
                <a:effectLst/>
              </a:rPr>
            </a:br>
            <a:br>
              <a:rPr lang="en-US" b="0" dirty="0">
                <a:solidFill>
                  <a:srgbClr val="000000"/>
                </a:solidFill>
                <a:effectLst/>
              </a:rPr>
            </a:br>
            <a:br>
              <a:rPr lang="en-US" b="0" dirty="0">
                <a:solidFill>
                  <a:srgbClr val="000000"/>
                </a:solidFill>
                <a:effectLst/>
              </a:rPr>
            </a:br>
            <a:br>
              <a:rPr lang="en-US" b="0" dirty="0">
                <a:solidFill>
                  <a:srgbClr val="000000"/>
                </a:solidFill>
                <a:effectLst/>
              </a:rPr>
            </a:br>
            <a:br>
              <a:rPr lang="en-US" b="0" dirty="0">
                <a:solidFill>
                  <a:srgbClr val="000000"/>
                </a:solidFill>
                <a:effectLst/>
              </a:rPr>
            </a:br>
            <a:endParaRPr lang="en-US" b="0" dirty="0">
              <a:solidFill>
                <a:srgbClr val="000000"/>
              </a:solidFill>
              <a:effectLst/>
            </a:endParaRPr>
          </a:p>
        </p:txBody>
      </p:sp>
    </p:spTree>
    <p:extLst>
      <p:ext uri="{BB962C8B-B14F-4D97-AF65-F5344CB8AC3E}">
        <p14:creationId xmlns:p14="http://schemas.microsoft.com/office/powerpoint/2010/main" val="1644448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B71CD3-0626-4DC5-B612-E0782908A3EE}"/>
              </a:ext>
            </a:extLst>
          </p:cNvPr>
          <p:cNvSpPr txBox="1"/>
          <p:nvPr/>
        </p:nvSpPr>
        <p:spPr>
          <a:xfrm>
            <a:off x="615141" y="565265"/>
            <a:ext cx="9809019" cy="646331"/>
          </a:xfrm>
          <a:prstGeom prst="rect">
            <a:avLst/>
          </a:prstGeom>
          <a:noFill/>
        </p:spPr>
        <p:txBody>
          <a:bodyPr wrap="square" rtlCol="0">
            <a:spAutoFit/>
          </a:bodyPr>
          <a:lstStyle/>
          <a:p>
            <a:r>
              <a:rPr lang="en-US" sz="3600" b="1" dirty="0">
                <a:solidFill>
                  <a:srgbClr val="FF0000"/>
                </a:solidFill>
              </a:rPr>
              <a:t>Average price for each room type in neighborhood</a:t>
            </a:r>
            <a:endParaRPr lang="en-IN" sz="3600" b="1" dirty="0">
              <a:solidFill>
                <a:srgbClr val="FF0000"/>
              </a:solidFill>
            </a:endParaRPr>
          </a:p>
        </p:txBody>
      </p:sp>
      <p:pic>
        <p:nvPicPr>
          <p:cNvPr id="8194" name="Picture 2">
            <a:extLst>
              <a:ext uri="{FF2B5EF4-FFF2-40B4-BE49-F238E27FC236}">
                <a16:creationId xmlns:a16="http://schemas.microsoft.com/office/drawing/2014/main" id="{9710F285-EA1F-4CCC-85B6-8697C5838E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32634"/>
            <a:ext cx="5829300" cy="428677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5E62CB1-8A9C-445E-B434-9EDA89673AC8}"/>
              </a:ext>
            </a:extLst>
          </p:cNvPr>
          <p:cNvPicPr>
            <a:picLocks noChangeAspect="1"/>
          </p:cNvPicPr>
          <p:nvPr/>
        </p:nvPicPr>
        <p:blipFill>
          <a:blip r:embed="rId3"/>
          <a:stretch>
            <a:fillRect/>
          </a:stretch>
        </p:blipFill>
        <p:spPr>
          <a:xfrm>
            <a:off x="6362702" y="1332634"/>
            <a:ext cx="5344040" cy="4286770"/>
          </a:xfrm>
          <a:prstGeom prst="rect">
            <a:avLst/>
          </a:prstGeom>
        </p:spPr>
      </p:pic>
      <p:sp>
        <p:nvSpPr>
          <p:cNvPr id="5" name="TextBox 4">
            <a:extLst>
              <a:ext uri="{FF2B5EF4-FFF2-40B4-BE49-F238E27FC236}">
                <a16:creationId xmlns:a16="http://schemas.microsoft.com/office/drawing/2014/main" id="{679E9495-A296-4A05-954F-8E52AE6358E1}"/>
              </a:ext>
            </a:extLst>
          </p:cNvPr>
          <p:cNvSpPr txBox="1"/>
          <p:nvPr/>
        </p:nvSpPr>
        <p:spPr>
          <a:xfrm>
            <a:off x="1066799" y="5740442"/>
            <a:ext cx="10058401" cy="830997"/>
          </a:xfrm>
          <a:prstGeom prst="rect">
            <a:avLst/>
          </a:prstGeom>
          <a:noFill/>
        </p:spPr>
        <p:txBody>
          <a:bodyPr wrap="square" rtlCol="0">
            <a:spAutoFit/>
          </a:bodyPr>
          <a:lstStyle/>
          <a:p>
            <a:r>
              <a:rPr lang="en-US" sz="2400" dirty="0"/>
              <a:t>If we compare the average price per stay in different neighborhood groups,</a:t>
            </a:r>
          </a:p>
          <a:p>
            <a:r>
              <a:rPr lang="en-US" sz="2400" dirty="0"/>
              <a:t>we can observe that its high in Manhattan for Entire home/ Apartment.</a:t>
            </a:r>
            <a:endParaRPr lang="en-IN" sz="2400" dirty="0"/>
          </a:p>
        </p:txBody>
      </p:sp>
    </p:spTree>
    <p:extLst>
      <p:ext uri="{BB962C8B-B14F-4D97-AF65-F5344CB8AC3E}">
        <p14:creationId xmlns:p14="http://schemas.microsoft.com/office/powerpoint/2010/main" val="2433427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168EDD-6656-4538-80E8-EFD354A87EDD}"/>
              </a:ext>
            </a:extLst>
          </p:cNvPr>
          <p:cNvSpPr txBox="1"/>
          <p:nvPr/>
        </p:nvSpPr>
        <p:spPr>
          <a:xfrm>
            <a:off x="615141" y="565265"/>
            <a:ext cx="9809019" cy="646331"/>
          </a:xfrm>
          <a:prstGeom prst="rect">
            <a:avLst/>
          </a:prstGeom>
          <a:noFill/>
        </p:spPr>
        <p:txBody>
          <a:bodyPr wrap="square" rtlCol="0">
            <a:spAutoFit/>
          </a:bodyPr>
          <a:lstStyle/>
          <a:p>
            <a:r>
              <a:rPr lang="en-US" sz="3600" b="1" dirty="0">
                <a:solidFill>
                  <a:srgbClr val="FF0000"/>
                </a:solidFill>
              </a:rPr>
              <a:t>Average price for each neighborhood in NY</a:t>
            </a:r>
            <a:endParaRPr lang="en-IN" sz="3600" b="1" dirty="0">
              <a:solidFill>
                <a:srgbClr val="FF0000"/>
              </a:solidFill>
            </a:endParaRPr>
          </a:p>
        </p:txBody>
      </p:sp>
      <p:pic>
        <p:nvPicPr>
          <p:cNvPr id="9218" name="Picture 2">
            <a:extLst>
              <a:ext uri="{FF2B5EF4-FFF2-40B4-BE49-F238E27FC236}">
                <a16:creationId xmlns:a16="http://schemas.microsoft.com/office/drawing/2014/main" id="{24025D8F-FED5-4C59-8D32-C892C7B1B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582015"/>
            <a:ext cx="5829300" cy="35718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3F10260-C52C-4EF4-88A6-8FF371CF6624}"/>
              </a:ext>
            </a:extLst>
          </p:cNvPr>
          <p:cNvPicPr>
            <a:picLocks noChangeAspect="1"/>
          </p:cNvPicPr>
          <p:nvPr/>
        </p:nvPicPr>
        <p:blipFill>
          <a:blip r:embed="rId3"/>
          <a:stretch>
            <a:fillRect/>
          </a:stretch>
        </p:blipFill>
        <p:spPr>
          <a:xfrm>
            <a:off x="6330089" y="1465491"/>
            <a:ext cx="5595211" cy="3630138"/>
          </a:xfrm>
          <a:prstGeom prst="rect">
            <a:avLst/>
          </a:prstGeom>
        </p:spPr>
      </p:pic>
      <p:sp>
        <p:nvSpPr>
          <p:cNvPr id="4" name="TextBox 3">
            <a:extLst>
              <a:ext uri="{FF2B5EF4-FFF2-40B4-BE49-F238E27FC236}">
                <a16:creationId xmlns:a16="http://schemas.microsoft.com/office/drawing/2014/main" id="{6B8C8732-E46E-43D9-930B-8233EACABA53}"/>
              </a:ext>
            </a:extLst>
          </p:cNvPr>
          <p:cNvSpPr txBox="1"/>
          <p:nvPr/>
        </p:nvSpPr>
        <p:spPr>
          <a:xfrm>
            <a:off x="697523" y="5524310"/>
            <a:ext cx="10823171" cy="830997"/>
          </a:xfrm>
          <a:prstGeom prst="rect">
            <a:avLst/>
          </a:prstGeom>
          <a:noFill/>
        </p:spPr>
        <p:txBody>
          <a:bodyPr wrap="square" rtlCol="0">
            <a:spAutoFit/>
          </a:bodyPr>
          <a:lstStyle/>
          <a:p>
            <a:r>
              <a:rPr lang="en-US" sz="2400" dirty="0"/>
              <a:t>Now we are comparing the overall average price per stay throughout New York for different neighborhood groups. Its clear that its high in Manhattan</a:t>
            </a:r>
            <a:endParaRPr lang="en-IN" sz="2400" dirty="0"/>
          </a:p>
        </p:txBody>
      </p:sp>
    </p:spTree>
    <p:extLst>
      <p:ext uri="{BB962C8B-B14F-4D97-AF65-F5344CB8AC3E}">
        <p14:creationId xmlns:p14="http://schemas.microsoft.com/office/powerpoint/2010/main" val="2623958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C952AE-C6A3-4492-8A25-EE063A3E4CCA}"/>
              </a:ext>
            </a:extLst>
          </p:cNvPr>
          <p:cNvSpPr txBox="1"/>
          <p:nvPr/>
        </p:nvSpPr>
        <p:spPr>
          <a:xfrm>
            <a:off x="615141" y="565265"/>
            <a:ext cx="9809019" cy="646331"/>
          </a:xfrm>
          <a:prstGeom prst="rect">
            <a:avLst/>
          </a:prstGeom>
          <a:noFill/>
        </p:spPr>
        <p:txBody>
          <a:bodyPr wrap="square" rtlCol="0">
            <a:spAutoFit/>
          </a:bodyPr>
          <a:lstStyle/>
          <a:p>
            <a:r>
              <a:rPr lang="en-US" sz="3600" b="1" dirty="0">
                <a:solidFill>
                  <a:srgbClr val="FF0000"/>
                </a:solidFill>
              </a:rPr>
              <a:t>Average price for each room type </a:t>
            </a:r>
            <a:endParaRPr lang="en-IN" sz="3600" b="1" dirty="0">
              <a:solidFill>
                <a:srgbClr val="FF0000"/>
              </a:solidFill>
            </a:endParaRPr>
          </a:p>
        </p:txBody>
      </p:sp>
      <p:pic>
        <p:nvPicPr>
          <p:cNvPr id="10242" name="Picture 2">
            <a:extLst>
              <a:ext uri="{FF2B5EF4-FFF2-40B4-BE49-F238E27FC236}">
                <a16:creationId xmlns:a16="http://schemas.microsoft.com/office/drawing/2014/main" id="{4C284163-C716-4CD9-A054-5FEE778C6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141" y="1794077"/>
            <a:ext cx="6084917" cy="359257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BEA2BFD-8C6E-47FC-B407-AC1445BAD2EB}"/>
              </a:ext>
            </a:extLst>
          </p:cNvPr>
          <p:cNvPicPr>
            <a:picLocks noChangeAspect="1"/>
          </p:cNvPicPr>
          <p:nvPr/>
        </p:nvPicPr>
        <p:blipFill>
          <a:blip r:embed="rId3"/>
          <a:stretch>
            <a:fillRect/>
          </a:stretch>
        </p:blipFill>
        <p:spPr>
          <a:xfrm>
            <a:off x="6978780" y="1794076"/>
            <a:ext cx="4598079" cy="3592569"/>
          </a:xfrm>
          <a:prstGeom prst="rect">
            <a:avLst/>
          </a:prstGeom>
        </p:spPr>
      </p:pic>
      <p:sp>
        <p:nvSpPr>
          <p:cNvPr id="4" name="TextBox 3">
            <a:extLst>
              <a:ext uri="{FF2B5EF4-FFF2-40B4-BE49-F238E27FC236}">
                <a16:creationId xmlns:a16="http://schemas.microsoft.com/office/drawing/2014/main" id="{07BBCD9A-D44A-4955-A724-54579205E7A4}"/>
              </a:ext>
            </a:extLst>
          </p:cNvPr>
          <p:cNvSpPr txBox="1"/>
          <p:nvPr/>
        </p:nvSpPr>
        <p:spPr>
          <a:xfrm>
            <a:off x="882781" y="5465003"/>
            <a:ext cx="10756669" cy="1200329"/>
          </a:xfrm>
          <a:prstGeom prst="rect">
            <a:avLst/>
          </a:prstGeom>
          <a:noFill/>
        </p:spPr>
        <p:txBody>
          <a:bodyPr wrap="square" rtlCol="0">
            <a:spAutoFit/>
          </a:bodyPr>
          <a:lstStyle/>
          <a:p>
            <a:r>
              <a:rPr lang="en-US" sz="2400" dirty="0"/>
              <a:t>By comparing average price through out New York in different available room types, we can observe that, Home/ Apartment is the category which has maximum average price.</a:t>
            </a:r>
            <a:endParaRPr lang="en-IN" sz="2400" dirty="0"/>
          </a:p>
        </p:txBody>
      </p:sp>
    </p:spTree>
    <p:extLst>
      <p:ext uri="{BB962C8B-B14F-4D97-AF65-F5344CB8AC3E}">
        <p14:creationId xmlns:p14="http://schemas.microsoft.com/office/powerpoint/2010/main" val="196959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CCEEDC-D590-4813-95FA-BE58AA623423}"/>
              </a:ext>
            </a:extLst>
          </p:cNvPr>
          <p:cNvSpPr txBox="1"/>
          <p:nvPr/>
        </p:nvSpPr>
        <p:spPr>
          <a:xfrm>
            <a:off x="827850" y="816277"/>
            <a:ext cx="4277068" cy="6063198"/>
          </a:xfrm>
          <a:prstGeom prst="rect">
            <a:avLst/>
          </a:prstGeom>
          <a:noFill/>
        </p:spPr>
        <p:txBody>
          <a:bodyPr wrap="none" rtlCol="0">
            <a:spAutoFit/>
          </a:bodyPr>
          <a:lstStyle/>
          <a:p>
            <a:r>
              <a:rPr lang="en-IN" sz="3600" b="1" dirty="0"/>
              <a:t>Content</a:t>
            </a:r>
          </a:p>
          <a:p>
            <a:pPr marL="571500" indent="-571500">
              <a:buFont typeface="Wingdings" panose="05000000000000000000" pitchFamily="2" charset="2"/>
              <a:buChar char="q"/>
            </a:pPr>
            <a:endParaRPr lang="en-IN" sz="3600" b="1" dirty="0"/>
          </a:p>
          <a:p>
            <a:pPr marL="571500" indent="-571500">
              <a:buFont typeface="Wingdings" panose="05000000000000000000" pitchFamily="2" charset="2"/>
              <a:buChar char="q"/>
            </a:pPr>
            <a:r>
              <a:rPr lang="en-IN" sz="3200" b="1" dirty="0">
                <a:solidFill>
                  <a:schemeClr val="accent6">
                    <a:lumMod val="50000"/>
                  </a:schemeClr>
                </a:solidFill>
              </a:rPr>
              <a:t>Problem Statement</a:t>
            </a:r>
          </a:p>
          <a:p>
            <a:pPr marL="571500" indent="-571500">
              <a:buFont typeface="Wingdings" panose="05000000000000000000" pitchFamily="2" charset="2"/>
              <a:buChar char="q"/>
            </a:pPr>
            <a:r>
              <a:rPr lang="en-IN" sz="3200" b="1" dirty="0">
                <a:solidFill>
                  <a:schemeClr val="accent6">
                    <a:lumMod val="50000"/>
                  </a:schemeClr>
                </a:solidFill>
              </a:rPr>
              <a:t>Objective </a:t>
            </a:r>
          </a:p>
          <a:p>
            <a:pPr marL="571500" indent="-571500">
              <a:buFont typeface="Wingdings" panose="05000000000000000000" pitchFamily="2" charset="2"/>
              <a:buChar char="q"/>
            </a:pPr>
            <a:r>
              <a:rPr lang="en-IN" sz="3200" b="1" dirty="0">
                <a:solidFill>
                  <a:schemeClr val="accent6">
                    <a:lumMod val="50000"/>
                  </a:schemeClr>
                </a:solidFill>
              </a:rPr>
              <a:t>Data Summary</a:t>
            </a:r>
          </a:p>
          <a:p>
            <a:pPr marL="571500" indent="-571500">
              <a:buFont typeface="Wingdings" panose="05000000000000000000" pitchFamily="2" charset="2"/>
              <a:buChar char="q"/>
            </a:pPr>
            <a:r>
              <a:rPr lang="en-IN" sz="3200" b="1" dirty="0">
                <a:solidFill>
                  <a:schemeClr val="accent6">
                    <a:lumMod val="50000"/>
                  </a:schemeClr>
                </a:solidFill>
              </a:rPr>
              <a:t>Analysis Based on:</a:t>
            </a:r>
          </a:p>
          <a:p>
            <a:pPr marL="1028700" lvl="1" indent="-571500">
              <a:buFont typeface="Wingdings" panose="05000000000000000000" pitchFamily="2" charset="2"/>
              <a:buChar char="§"/>
            </a:pPr>
            <a:r>
              <a:rPr lang="en-IN" sz="2400" b="1" dirty="0">
                <a:solidFill>
                  <a:schemeClr val="accent6">
                    <a:lumMod val="50000"/>
                  </a:schemeClr>
                </a:solidFill>
              </a:rPr>
              <a:t>Neighbourhood Group</a:t>
            </a:r>
          </a:p>
          <a:p>
            <a:pPr marL="1028700" lvl="1" indent="-571500">
              <a:buFont typeface="Wingdings" panose="05000000000000000000" pitchFamily="2" charset="2"/>
              <a:buChar char="§"/>
            </a:pPr>
            <a:r>
              <a:rPr lang="en-IN" sz="2400" b="1" dirty="0">
                <a:solidFill>
                  <a:schemeClr val="accent6">
                    <a:lumMod val="50000"/>
                  </a:schemeClr>
                </a:solidFill>
              </a:rPr>
              <a:t>Price</a:t>
            </a:r>
          </a:p>
          <a:p>
            <a:pPr marL="1028700" lvl="1" indent="-571500">
              <a:buFont typeface="Wingdings" panose="05000000000000000000" pitchFamily="2" charset="2"/>
              <a:buChar char="§"/>
            </a:pPr>
            <a:r>
              <a:rPr lang="en-IN" sz="2400" b="1" dirty="0">
                <a:solidFill>
                  <a:schemeClr val="accent6">
                    <a:lumMod val="50000"/>
                  </a:schemeClr>
                </a:solidFill>
              </a:rPr>
              <a:t>Room Types</a:t>
            </a:r>
          </a:p>
          <a:p>
            <a:pPr marL="1028700" lvl="1" indent="-571500">
              <a:buFont typeface="Wingdings" panose="05000000000000000000" pitchFamily="2" charset="2"/>
              <a:buChar char="§"/>
            </a:pPr>
            <a:r>
              <a:rPr lang="en-IN" sz="2400" b="1" dirty="0">
                <a:solidFill>
                  <a:schemeClr val="accent6">
                    <a:lumMod val="50000"/>
                  </a:schemeClr>
                </a:solidFill>
              </a:rPr>
              <a:t>Number of Reviews</a:t>
            </a:r>
          </a:p>
          <a:p>
            <a:pPr marL="1028700" lvl="1" indent="-571500">
              <a:buFont typeface="Wingdings" panose="05000000000000000000" pitchFamily="2" charset="2"/>
              <a:buChar char="§"/>
            </a:pPr>
            <a:r>
              <a:rPr lang="en-IN" sz="2400" b="1" dirty="0">
                <a:solidFill>
                  <a:schemeClr val="accent6">
                    <a:lumMod val="50000"/>
                  </a:schemeClr>
                </a:solidFill>
              </a:rPr>
              <a:t>Longitude and </a:t>
            </a:r>
            <a:r>
              <a:rPr lang="en-IN" sz="2400" b="1" dirty="0" err="1">
                <a:solidFill>
                  <a:schemeClr val="accent6">
                    <a:lumMod val="50000"/>
                  </a:schemeClr>
                </a:solidFill>
              </a:rPr>
              <a:t>Lattitude</a:t>
            </a:r>
            <a:endParaRPr lang="en-IN" sz="2400" b="1" dirty="0">
              <a:solidFill>
                <a:schemeClr val="accent6">
                  <a:lumMod val="50000"/>
                </a:schemeClr>
              </a:solidFill>
            </a:endParaRPr>
          </a:p>
          <a:p>
            <a:pPr marL="571500" indent="-571500">
              <a:buFont typeface="Wingdings" panose="05000000000000000000" pitchFamily="2" charset="2"/>
              <a:buChar char="q"/>
            </a:pPr>
            <a:r>
              <a:rPr lang="en-IN" sz="3200" b="1" dirty="0">
                <a:solidFill>
                  <a:schemeClr val="accent6">
                    <a:lumMod val="50000"/>
                  </a:schemeClr>
                </a:solidFill>
              </a:rPr>
              <a:t>Conclusion</a:t>
            </a:r>
          </a:p>
          <a:p>
            <a:endParaRPr lang="en-IN" sz="3600" b="1" dirty="0"/>
          </a:p>
        </p:txBody>
      </p:sp>
    </p:spTree>
    <p:extLst>
      <p:ext uri="{BB962C8B-B14F-4D97-AF65-F5344CB8AC3E}">
        <p14:creationId xmlns:p14="http://schemas.microsoft.com/office/powerpoint/2010/main" val="1256406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F63BE0-B1DA-46DF-9181-0FFA72629B90}"/>
              </a:ext>
            </a:extLst>
          </p:cNvPr>
          <p:cNvSpPr txBox="1"/>
          <p:nvPr/>
        </p:nvSpPr>
        <p:spPr>
          <a:xfrm>
            <a:off x="465512" y="448887"/>
            <a:ext cx="7298575" cy="1200329"/>
          </a:xfrm>
          <a:prstGeom prst="rect">
            <a:avLst/>
          </a:prstGeom>
          <a:noFill/>
        </p:spPr>
        <p:txBody>
          <a:bodyPr wrap="square" rtlCol="0">
            <a:spAutoFit/>
          </a:bodyPr>
          <a:lstStyle/>
          <a:p>
            <a:r>
              <a:rPr lang="en-US" sz="3600" b="1" dirty="0">
                <a:solidFill>
                  <a:srgbClr val="FF0000"/>
                </a:solidFill>
              </a:rPr>
              <a:t>Price variation for each neighborhood group </a:t>
            </a:r>
            <a:endParaRPr lang="en-IN" sz="3600" b="1" dirty="0">
              <a:solidFill>
                <a:srgbClr val="FF0000"/>
              </a:solidFill>
            </a:endParaRPr>
          </a:p>
        </p:txBody>
      </p:sp>
      <p:pic>
        <p:nvPicPr>
          <p:cNvPr id="11267" name="Picture 3">
            <a:extLst>
              <a:ext uri="{FF2B5EF4-FFF2-40B4-BE49-F238E27FC236}">
                <a16:creationId xmlns:a16="http://schemas.microsoft.com/office/drawing/2014/main" id="{B36D5626-BE37-4D99-BD69-5927CF00C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29" y="1649216"/>
            <a:ext cx="5695950" cy="17797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1B41AE1F-E358-48A6-A984-0FFEA4ADC60D}"/>
              </a:ext>
            </a:extLst>
          </p:cNvPr>
          <p:cNvSpPr>
            <a:spLocks noChangeArrowheads="1"/>
          </p:cNvSpPr>
          <p:nvPr/>
        </p:nvSpPr>
        <p:spPr bwMode="auto">
          <a:xfrm>
            <a:off x="149629" y="164921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12121"/>
                </a:solidFill>
                <a:effectLst/>
                <a:latin typeface="Robo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270" name="Picture 6">
            <a:extLst>
              <a:ext uri="{FF2B5EF4-FFF2-40B4-BE49-F238E27FC236}">
                <a16:creationId xmlns:a16="http://schemas.microsoft.com/office/drawing/2014/main" id="{21511675-6D5B-4D39-9DED-9FFCED7C7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538" y="1058016"/>
            <a:ext cx="5695950" cy="177978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851BF339-83C3-478A-AB44-8CB41FB69E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29" y="3425706"/>
            <a:ext cx="5695950" cy="1783078"/>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AB3D3C5F-982A-4CCB-8404-544268EEEC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0538" y="3077315"/>
            <a:ext cx="5695950" cy="1903700"/>
          </a:xfrm>
          <a:prstGeom prst="rect">
            <a:avLst/>
          </a:prstGeom>
          <a:noFill/>
          <a:extLst>
            <a:ext uri="{909E8E84-426E-40DD-AFC4-6F175D3DCCD1}">
              <a14:hiddenFill xmlns:a14="http://schemas.microsoft.com/office/drawing/2010/main">
                <a:solidFill>
                  <a:srgbClr val="FFFFFF"/>
                </a:solidFill>
              </a14:hiddenFill>
            </a:ext>
          </a:extLst>
        </p:spPr>
      </p:pic>
      <p:pic>
        <p:nvPicPr>
          <p:cNvPr id="11276" name="Picture 12">
            <a:extLst>
              <a:ext uri="{FF2B5EF4-FFF2-40B4-BE49-F238E27FC236}">
                <a16:creationId xmlns:a16="http://schemas.microsoft.com/office/drawing/2014/main" id="{BC99AEF0-4E82-4FB6-9493-3D92E4FB0B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4981016"/>
            <a:ext cx="5695950" cy="17797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D2F7EC6-35D2-4A16-9908-27EF4A849A19}"/>
              </a:ext>
            </a:extLst>
          </p:cNvPr>
          <p:cNvSpPr txBox="1"/>
          <p:nvPr/>
        </p:nvSpPr>
        <p:spPr>
          <a:xfrm>
            <a:off x="334588" y="5262129"/>
            <a:ext cx="5695950" cy="1200329"/>
          </a:xfrm>
          <a:prstGeom prst="rect">
            <a:avLst/>
          </a:prstGeom>
          <a:noFill/>
        </p:spPr>
        <p:txBody>
          <a:bodyPr wrap="square" rtlCol="0">
            <a:spAutoFit/>
          </a:bodyPr>
          <a:lstStyle/>
          <a:p>
            <a:r>
              <a:rPr lang="en-US" sz="2400"/>
              <a:t>We can see the price fluctuations through out different neighborhood groups. It differs from place to place, heavily in Manhattan.</a:t>
            </a:r>
            <a:endParaRPr lang="en-IN" sz="2400" dirty="0"/>
          </a:p>
        </p:txBody>
      </p:sp>
    </p:spTree>
    <p:extLst>
      <p:ext uri="{BB962C8B-B14F-4D97-AF65-F5344CB8AC3E}">
        <p14:creationId xmlns:p14="http://schemas.microsoft.com/office/powerpoint/2010/main" val="3584479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AAE464-58F1-4670-8270-32F391AD7C8D}"/>
              </a:ext>
            </a:extLst>
          </p:cNvPr>
          <p:cNvSpPr txBox="1"/>
          <p:nvPr/>
        </p:nvSpPr>
        <p:spPr>
          <a:xfrm>
            <a:off x="465511" y="448887"/>
            <a:ext cx="10341033" cy="646331"/>
          </a:xfrm>
          <a:prstGeom prst="rect">
            <a:avLst/>
          </a:prstGeom>
          <a:noFill/>
        </p:spPr>
        <p:txBody>
          <a:bodyPr wrap="square" rtlCol="0">
            <a:spAutoFit/>
          </a:bodyPr>
          <a:lstStyle/>
          <a:p>
            <a:r>
              <a:rPr lang="en-US" sz="3600" b="1" dirty="0">
                <a:solidFill>
                  <a:srgbClr val="FF0000"/>
                </a:solidFill>
              </a:rPr>
              <a:t>Frequency distribution of price throughout New </a:t>
            </a:r>
            <a:r>
              <a:rPr lang="en-US" sz="3600" b="1" dirty="0" err="1">
                <a:solidFill>
                  <a:srgbClr val="FF0000"/>
                </a:solidFill>
              </a:rPr>
              <a:t>york</a:t>
            </a:r>
            <a:endParaRPr lang="en-IN" sz="3600" b="1" dirty="0">
              <a:solidFill>
                <a:srgbClr val="FF0000"/>
              </a:solidFill>
            </a:endParaRPr>
          </a:p>
        </p:txBody>
      </p:sp>
      <p:pic>
        <p:nvPicPr>
          <p:cNvPr id="12290" name="Picture 2">
            <a:extLst>
              <a:ext uri="{FF2B5EF4-FFF2-40B4-BE49-F238E27FC236}">
                <a16:creationId xmlns:a16="http://schemas.microsoft.com/office/drawing/2014/main" id="{32846717-CBB8-4064-A29A-6C1F3B8FD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11" y="1453775"/>
            <a:ext cx="9393384" cy="39328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1791A2D-48C6-4AE2-8665-19F664543182}"/>
              </a:ext>
            </a:extLst>
          </p:cNvPr>
          <p:cNvSpPr txBox="1"/>
          <p:nvPr/>
        </p:nvSpPr>
        <p:spPr>
          <a:xfrm>
            <a:off x="781394" y="5587538"/>
            <a:ext cx="9709265" cy="830997"/>
          </a:xfrm>
          <a:prstGeom prst="rect">
            <a:avLst/>
          </a:prstGeom>
          <a:noFill/>
        </p:spPr>
        <p:txBody>
          <a:bodyPr wrap="square" rtlCol="0">
            <a:spAutoFit/>
          </a:bodyPr>
          <a:lstStyle/>
          <a:p>
            <a:r>
              <a:rPr lang="en-US" sz="2400" dirty="0"/>
              <a:t>We can observe that the price range between 0 to 250 is the price which most listings in New York offers for their places.</a:t>
            </a:r>
            <a:endParaRPr lang="en-IN" sz="2400" dirty="0"/>
          </a:p>
        </p:txBody>
      </p:sp>
    </p:spTree>
    <p:extLst>
      <p:ext uri="{BB962C8B-B14F-4D97-AF65-F5344CB8AC3E}">
        <p14:creationId xmlns:p14="http://schemas.microsoft.com/office/powerpoint/2010/main" val="392385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E5DE4F-00E0-4AF4-85E7-0C272F8CA995}"/>
              </a:ext>
            </a:extLst>
          </p:cNvPr>
          <p:cNvSpPr txBox="1"/>
          <p:nvPr/>
        </p:nvSpPr>
        <p:spPr>
          <a:xfrm>
            <a:off x="465511" y="448887"/>
            <a:ext cx="10341033" cy="646331"/>
          </a:xfrm>
          <a:prstGeom prst="rect">
            <a:avLst/>
          </a:prstGeom>
          <a:noFill/>
        </p:spPr>
        <p:txBody>
          <a:bodyPr wrap="square" rtlCol="0">
            <a:spAutoFit/>
          </a:bodyPr>
          <a:lstStyle/>
          <a:p>
            <a:r>
              <a:rPr lang="en-US" sz="3600" b="1" dirty="0">
                <a:solidFill>
                  <a:srgbClr val="FF0000"/>
                </a:solidFill>
              </a:rPr>
              <a:t>Hosts who got more number of reviews</a:t>
            </a:r>
            <a:endParaRPr lang="en-IN" sz="3600" b="1" dirty="0">
              <a:solidFill>
                <a:srgbClr val="FF0000"/>
              </a:solidFill>
            </a:endParaRPr>
          </a:p>
        </p:txBody>
      </p:sp>
      <p:pic>
        <p:nvPicPr>
          <p:cNvPr id="13314" name="Picture 2">
            <a:extLst>
              <a:ext uri="{FF2B5EF4-FFF2-40B4-BE49-F238E27FC236}">
                <a16:creationId xmlns:a16="http://schemas.microsoft.com/office/drawing/2014/main" id="{C2CAFF8B-B590-4EEF-B1F9-1406D4236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49680"/>
            <a:ext cx="11006053" cy="255754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DEC5E9A-6867-40E7-80D1-611EB35B7FF8}"/>
              </a:ext>
            </a:extLst>
          </p:cNvPr>
          <p:cNvPicPr>
            <a:picLocks noChangeAspect="1"/>
          </p:cNvPicPr>
          <p:nvPr/>
        </p:nvPicPr>
        <p:blipFill>
          <a:blip r:embed="rId3"/>
          <a:stretch>
            <a:fillRect/>
          </a:stretch>
        </p:blipFill>
        <p:spPr>
          <a:xfrm>
            <a:off x="465511" y="3662433"/>
            <a:ext cx="7830022" cy="1790716"/>
          </a:xfrm>
          <a:prstGeom prst="rect">
            <a:avLst/>
          </a:prstGeom>
        </p:spPr>
      </p:pic>
      <p:sp>
        <p:nvSpPr>
          <p:cNvPr id="4" name="TextBox 3">
            <a:extLst>
              <a:ext uri="{FF2B5EF4-FFF2-40B4-BE49-F238E27FC236}">
                <a16:creationId xmlns:a16="http://schemas.microsoft.com/office/drawing/2014/main" id="{0A8F6838-32C5-42D5-B097-C78B9432FA79}"/>
              </a:ext>
            </a:extLst>
          </p:cNvPr>
          <p:cNvSpPr txBox="1"/>
          <p:nvPr/>
        </p:nvSpPr>
        <p:spPr>
          <a:xfrm>
            <a:off x="465511" y="6219982"/>
            <a:ext cx="11372216" cy="461665"/>
          </a:xfrm>
          <a:prstGeom prst="rect">
            <a:avLst/>
          </a:prstGeom>
          <a:noFill/>
        </p:spPr>
        <p:txBody>
          <a:bodyPr wrap="none" rtlCol="0">
            <a:spAutoFit/>
          </a:bodyPr>
          <a:lstStyle/>
          <a:p>
            <a:r>
              <a:rPr lang="en-IN" sz="2400" dirty="0"/>
              <a:t>Host with the </a:t>
            </a:r>
            <a:r>
              <a:rPr lang="en-IN" sz="2400" dirty="0" err="1"/>
              <a:t>host_id</a:t>
            </a:r>
            <a:r>
              <a:rPr lang="en-IN" sz="2400" dirty="0"/>
              <a:t> 47621202 has the highest number of reviews throughout New York.</a:t>
            </a:r>
          </a:p>
        </p:txBody>
      </p:sp>
    </p:spTree>
    <p:extLst>
      <p:ext uri="{BB962C8B-B14F-4D97-AF65-F5344CB8AC3E}">
        <p14:creationId xmlns:p14="http://schemas.microsoft.com/office/powerpoint/2010/main" val="1332659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2613F6-3BE9-47AE-BCF5-A9F2D0D9AB02}"/>
              </a:ext>
            </a:extLst>
          </p:cNvPr>
          <p:cNvSpPr txBox="1"/>
          <p:nvPr/>
        </p:nvSpPr>
        <p:spPr>
          <a:xfrm>
            <a:off x="465511" y="448887"/>
            <a:ext cx="10341033" cy="646331"/>
          </a:xfrm>
          <a:prstGeom prst="rect">
            <a:avLst/>
          </a:prstGeom>
          <a:noFill/>
        </p:spPr>
        <p:txBody>
          <a:bodyPr wrap="square" rtlCol="0">
            <a:spAutoFit/>
          </a:bodyPr>
          <a:lstStyle/>
          <a:p>
            <a:r>
              <a:rPr lang="en-US" sz="3600" b="1" dirty="0">
                <a:solidFill>
                  <a:srgbClr val="FF0000"/>
                </a:solidFill>
              </a:rPr>
              <a:t>Famous Host/ host with more properties</a:t>
            </a:r>
            <a:endParaRPr lang="en-IN" sz="3600" b="1" dirty="0">
              <a:solidFill>
                <a:srgbClr val="FF0000"/>
              </a:solidFill>
            </a:endParaRPr>
          </a:p>
        </p:txBody>
      </p:sp>
      <p:pic>
        <p:nvPicPr>
          <p:cNvPr id="14338" name="Picture 2">
            <a:extLst>
              <a:ext uri="{FF2B5EF4-FFF2-40B4-BE49-F238E27FC236}">
                <a16:creationId xmlns:a16="http://schemas.microsoft.com/office/drawing/2014/main" id="{8FB0D3F1-9B9A-4173-B8C8-D57085F51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038" y="1320857"/>
            <a:ext cx="8125951" cy="2952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6EBF6-FB5B-4C97-9321-BAFC5081A34A}"/>
              </a:ext>
            </a:extLst>
          </p:cNvPr>
          <p:cNvSpPr txBox="1"/>
          <p:nvPr/>
        </p:nvSpPr>
        <p:spPr>
          <a:xfrm>
            <a:off x="926772" y="4499246"/>
            <a:ext cx="10341033" cy="830997"/>
          </a:xfrm>
          <a:prstGeom prst="rect">
            <a:avLst/>
          </a:prstGeom>
          <a:noFill/>
        </p:spPr>
        <p:txBody>
          <a:bodyPr wrap="square" rtlCol="0">
            <a:spAutoFit/>
          </a:bodyPr>
          <a:lstStyle/>
          <a:p>
            <a:r>
              <a:rPr lang="en-US" sz="2400" dirty="0"/>
              <a:t>We can see the list of hosts id who possess more number of properties in New York. The maximum listings are offered by host id 219517861</a:t>
            </a:r>
            <a:endParaRPr lang="en-IN" sz="2400" dirty="0"/>
          </a:p>
        </p:txBody>
      </p:sp>
    </p:spTree>
    <p:extLst>
      <p:ext uri="{BB962C8B-B14F-4D97-AF65-F5344CB8AC3E}">
        <p14:creationId xmlns:p14="http://schemas.microsoft.com/office/powerpoint/2010/main" val="2195491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2F3A70-EFAE-40A5-93E5-B5843371A0C6}"/>
              </a:ext>
            </a:extLst>
          </p:cNvPr>
          <p:cNvSpPr txBox="1"/>
          <p:nvPr/>
        </p:nvSpPr>
        <p:spPr>
          <a:xfrm>
            <a:off x="465511" y="448887"/>
            <a:ext cx="10341033" cy="646331"/>
          </a:xfrm>
          <a:prstGeom prst="rect">
            <a:avLst/>
          </a:prstGeom>
          <a:noFill/>
        </p:spPr>
        <p:txBody>
          <a:bodyPr wrap="square" rtlCol="0">
            <a:spAutoFit/>
          </a:bodyPr>
          <a:lstStyle/>
          <a:p>
            <a:r>
              <a:rPr lang="en-US" sz="3600" b="1" dirty="0">
                <a:solidFill>
                  <a:srgbClr val="FF0000"/>
                </a:solidFill>
              </a:rPr>
              <a:t>Places where number of reviews were max</a:t>
            </a:r>
            <a:endParaRPr lang="en-IN" sz="3600" b="1" dirty="0">
              <a:solidFill>
                <a:srgbClr val="FF0000"/>
              </a:solidFill>
            </a:endParaRPr>
          </a:p>
        </p:txBody>
      </p:sp>
      <p:pic>
        <p:nvPicPr>
          <p:cNvPr id="15362" name="Picture 2">
            <a:extLst>
              <a:ext uri="{FF2B5EF4-FFF2-40B4-BE49-F238E27FC236}">
                <a16:creationId xmlns:a16="http://schemas.microsoft.com/office/drawing/2014/main" id="{744B3D6A-7DD5-4DB9-965B-9769BB7D1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06" y="1395066"/>
            <a:ext cx="5399376" cy="3792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0D1AAEE-C54B-4F2C-AE19-A211BFDE4E0F}"/>
              </a:ext>
            </a:extLst>
          </p:cNvPr>
          <p:cNvSpPr txBox="1"/>
          <p:nvPr/>
        </p:nvSpPr>
        <p:spPr>
          <a:xfrm>
            <a:off x="465511" y="5462934"/>
            <a:ext cx="10690167" cy="1200329"/>
          </a:xfrm>
          <a:prstGeom prst="rect">
            <a:avLst/>
          </a:prstGeom>
          <a:noFill/>
        </p:spPr>
        <p:txBody>
          <a:bodyPr wrap="square" rtlCol="0">
            <a:spAutoFit/>
          </a:bodyPr>
          <a:lstStyle/>
          <a:p>
            <a:r>
              <a:rPr lang="en-US" sz="2400" dirty="0"/>
              <a:t>We trying to plot a maximum reviews obtained for listings in particular neighborhood groups with selected room types. Queens clearly has the maximum reviews.</a:t>
            </a:r>
            <a:endParaRPr lang="en-IN" sz="2400" dirty="0"/>
          </a:p>
        </p:txBody>
      </p:sp>
      <p:pic>
        <p:nvPicPr>
          <p:cNvPr id="4" name="Picture 3">
            <a:extLst>
              <a:ext uri="{FF2B5EF4-FFF2-40B4-BE49-F238E27FC236}">
                <a16:creationId xmlns:a16="http://schemas.microsoft.com/office/drawing/2014/main" id="{0EFF13A0-B9DD-4572-9825-AAB49FA35337}"/>
              </a:ext>
            </a:extLst>
          </p:cNvPr>
          <p:cNvPicPr>
            <a:picLocks noChangeAspect="1"/>
          </p:cNvPicPr>
          <p:nvPr/>
        </p:nvPicPr>
        <p:blipFill>
          <a:blip r:embed="rId3"/>
          <a:stretch>
            <a:fillRect/>
          </a:stretch>
        </p:blipFill>
        <p:spPr>
          <a:xfrm>
            <a:off x="6621385" y="1063186"/>
            <a:ext cx="4185159" cy="4487615"/>
          </a:xfrm>
          <a:prstGeom prst="rect">
            <a:avLst/>
          </a:prstGeom>
        </p:spPr>
      </p:pic>
    </p:spTree>
    <p:extLst>
      <p:ext uri="{BB962C8B-B14F-4D97-AF65-F5344CB8AC3E}">
        <p14:creationId xmlns:p14="http://schemas.microsoft.com/office/powerpoint/2010/main" val="949438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5DB015-970D-4954-8282-9E966BC91071}"/>
              </a:ext>
            </a:extLst>
          </p:cNvPr>
          <p:cNvSpPr txBox="1"/>
          <p:nvPr/>
        </p:nvSpPr>
        <p:spPr>
          <a:xfrm>
            <a:off x="465511" y="448887"/>
            <a:ext cx="10341033" cy="646331"/>
          </a:xfrm>
          <a:prstGeom prst="rect">
            <a:avLst/>
          </a:prstGeom>
          <a:noFill/>
        </p:spPr>
        <p:txBody>
          <a:bodyPr wrap="square" rtlCol="0">
            <a:spAutoFit/>
          </a:bodyPr>
          <a:lstStyle/>
          <a:p>
            <a:r>
              <a:rPr lang="en-IN" sz="3600" b="1" dirty="0">
                <a:solidFill>
                  <a:srgbClr val="FF0000"/>
                </a:solidFill>
              </a:rPr>
              <a:t>Average price per night </a:t>
            </a:r>
          </a:p>
        </p:txBody>
      </p:sp>
      <p:pic>
        <p:nvPicPr>
          <p:cNvPr id="21506" name="Picture 2">
            <a:extLst>
              <a:ext uri="{FF2B5EF4-FFF2-40B4-BE49-F238E27FC236}">
                <a16:creationId xmlns:a16="http://schemas.microsoft.com/office/drawing/2014/main" id="{BDD262A2-A3AA-4075-A4FA-AE7FB0352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8565"/>
            <a:ext cx="5510448" cy="37255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CD7FA3-6722-43EF-863A-A815F913BA50}"/>
              </a:ext>
            </a:extLst>
          </p:cNvPr>
          <p:cNvSpPr txBox="1"/>
          <p:nvPr/>
        </p:nvSpPr>
        <p:spPr>
          <a:xfrm>
            <a:off x="332509" y="5438585"/>
            <a:ext cx="5177939" cy="830997"/>
          </a:xfrm>
          <a:prstGeom prst="rect">
            <a:avLst/>
          </a:prstGeom>
          <a:noFill/>
        </p:spPr>
        <p:txBody>
          <a:bodyPr wrap="square" rtlCol="0">
            <a:spAutoFit/>
          </a:bodyPr>
          <a:lstStyle/>
          <a:p>
            <a:r>
              <a:rPr lang="en-US" sz="2400" dirty="0"/>
              <a:t>Manhattan has the highest price for a single night in all room types.</a:t>
            </a:r>
            <a:endParaRPr lang="en-IN" sz="2400" dirty="0"/>
          </a:p>
        </p:txBody>
      </p:sp>
      <p:pic>
        <p:nvPicPr>
          <p:cNvPr id="4" name="Picture 3">
            <a:extLst>
              <a:ext uri="{FF2B5EF4-FFF2-40B4-BE49-F238E27FC236}">
                <a16:creationId xmlns:a16="http://schemas.microsoft.com/office/drawing/2014/main" id="{5E24B4C8-BAFA-4CAA-A838-3F508EE52A5E}"/>
              </a:ext>
            </a:extLst>
          </p:cNvPr>
          <p:cNvPicPr>
            <a:picLocks noChangeAspect="1"/>
          </p:cNvPicPr>
          <p:nvPr/>
        </p:nvPicPr>
        <p:blipFill>
          <a:blip r:embed="rId3"/>
          <a:stretch>
            <a:fillRect/>
          </a:stretch>
        </p:blipFill>
        <p:spPr>
          <a:xfrm>
            <a:off x="5941001" y="829211"/>
            <a:ext cx="4865543" cy="5857186"/>
          </a:xfrm>
          <a:prstGeom prst="rect">
            <a:avLst/>
          </a:prstGeom>
        </p:spPr>
      </p:pic>
    </p:spTree>
    <p:extLst>
      <p:ext uri="{BB962C8B-B14F-4D97-AF65-F5344CB8AC3E}">
        <p14:creationId xmlns:p14="http://schemas.microsoft.com/office/powerpoint/2010/main" val="829693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1BABF4-C534-4866-BB6F-4199A2CC1227}"/>
              </a:ext>
            </a:extLst>
          </p:cNvPr>
          <p:cNvSpPr txBox="1"/>
          <p:nvPr/>
        </p:nvSpPr>
        <p:spPr>
          <a:xfrm>
            <a:off x="465511" y="448887"/>
            <a:ext cx="10341033" cy="646331"/>
          </a:xfrm>
          <a:prstGeom prst="rect">
            <a:avLst/>
          </a:prstGeom>
          <a:noFill/>
        </p:spPr>
        <p:txBody>
          <a:bodyPr wrap="square" rtlCol="0">
            <a:spAutoFit/>
          </a:bodyPr>
          <a:lstStyle/>
          <a:p>
            <a:r>
              <a:rPr lang="en-US" sz="3600" b="1" dirty="0">
                <a:solidFill>
                  <a:srgbClr val="FF0000"/>
                </a:solidFill>
              </a:rPr>
              <a:t>Average price per night in neighborhood groups</a:t>
            </a:r>
            <a:endParaRPr lang="en-IN" sz="3600" b="1" dirty="0">
              <a:solidFill>
                <a:srgbClr val="FF0000"/>
              </a:solidFill>
            </a:endParaRPr>
          </a:p>
        </p:txBody>
      </p:sp>
      <p:sp>
        <p:nvSpPr>
          <p:cNvPr id="3" name="TextBox 2">
            <a:extLst>
              <a:ext uri="{FF2B5EF4-FFF2-40B4-BE49-F238E27FC236}">
                <a16:creationId xmlns:a16="http://schemas.microsoft.com/office/drawing/2014/main" id="{449F1A86-211D-4975-BC6B-B8DEE1CB9CC9}"/>
              </a:ext>
            </a:extLst>
          </p:cNvPr>
          <p:cNvSpPr txBox="1"/>
          <p:nvPr/>
        </p:nvSpPr>
        <p:spPr>
          <a:xfrm>
            <a:off x="7813964" y="4655126"/>
            <a:ext cx="4123112" cy="1569660"/>
          </a:xfrm>
          <a:prstGeom prst="rect">
            <a:avLst/>
          </a:prstGeom>
          <a:noFill/>
        </p:spPr>
        <p:txBody>
          <a:bodyPr wrap="square" rtlCol="0">
            <a:spAutoFit/>
          </a:bodyPr>
          <a:lstStyle/>
          <a:p>
            <a:r>
              <a:rPr lang="en-US" sz="2400" dirty="0"/>
              <a:t>We can observe that even if  Consider overall Manhattan listings,  The average price for a night is  High in Manhattan</a:t>
            </a:r>
            <a:endParaRPr lang="en-IN" sz="2400" dirty="0"/>
          </a:p>
        </p:txBody>
      </p:sp>
      <p:pic>
        <p:nvPicPr>
          <p:cNvPr id="20482" name="Picture 2">
            <a:extLst>
              <a:ext uri="{FF2B5EF4-FFF2-40B4-BE49-F238E27FC236}">
                <a16:creationId xmlns:a16="http://schemas.microsoft.com/office/drawing/2014/main" id="{14916828-42FA-4AD9-A05A-DA8B53D83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04" y="1619510"/>
            <a:ext cx="7084242" cy="47896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B9BCE44-E911-40DD-BEDA-86BB33D60EF2}"/>
              </a:ext>
            </a:extLst>
          </p:cNvPr>
          <p:cNvPicPr>
            <a:picLocks noChangeAspect="1"/>
          </p:cNvPicPr>
          <p:nvPr/>
        </p:nvPicPr>
        <p:blipFill>
          <a:blip r:embed="rId3"/>
          <a:stretch>
            <a:fillRect/>
          </a:stretch>
        </p:blipFill>
        <p:spPr>
          <a:xfrm>
            <a:off x="7794332" y="1569632"/>
            <a:ext cx="4103481" cy="3035616"/>
          </a:xfrm>
          <a:prstGeom prst="rect">
            <a:avLst/>
          </a:prstGeom>
        </p:spPr>
      </p:pic>
    </p:spTree>
    <p:extLst>
      <p:ext uri="{BB962C8B-B14F-4D97-AF65-F5344CB8AC3E}">
        <p14:creationId xmlns:p14="http://schemas.microsoft.com/office/powerpoint/2010/main" val="956284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1291C4-EAF4-4A0D-9A5A-726815652B33}"/>
              </a:ext>
            </a:extLst>
          </p:cNvPr>
          <p:cNvSpPr txBox="1"/>
          <p:nvPr/>
        </p:nvSpPr>
        <p:spPr>
          <a:xfrm>
            <a:off x="465511" y="448887"/>
            <a:ext cx="10341033" cy="646331"/>
          </a:xfrm>
          <a:prstGeom prst="rect">
            <a:avLst/>
          </a:prstGeom>
          <a:noFill/>
        </p:spPr>
        <p:txBody>
          <a:bodyPr wrap="square" rtlCol="0">
            <a:spAutoFit/>
          </a:bodyPr>
          <a:lstStyle/>
          <a:p>
            <a:r>
              <a:rPr lang="en-US" sz="3600" b="1" dirty="0">
                <a:solidFill>
                  <a:srgbClr val="FF0000"/>
                </a:solidFill>
              </a:rPr>
              <a:t>Average price for night in all room types in New York </a:t>
            </a:r>
            <a:endParaRPr lang="en-IN" sz="3600" b="1" dirty="0">
              <a:solidFill>
                <a:srgbClr val="FF0000"/>
              </a:solidFill>
            </a:endParaRPr>
          </a:p>
        </p:txBody>
      </p:sp>
      <p:sp>
        <p:nvSpPr>
          <p:cNvPr id="3" name="TextBox 2">
            <a:extLst>
              <a:ext uri="{FF2B5EF4-FFF2-40B4-BE49-F238E27FC236}">
                <a16:creationId xmlns:a16="http://schemas.microsoft.com/office/drawing/2014/main" id="{09375FD4-FD90-4465-AECB-D29FF07DADC2}"/>
              </a:ext>
            </a:extLst>
          </p:cNvPr>
          <p:cNvSpPr txBox="1"/>
          <p:nvPr/>
        </p:nvSpPr>
        <p:spPr>
          <a:xfrm>
            <a:off x="8312727" y="4471695"/>
            <a:ext cx="3491346" cy="1569660"/>
          </a:xfrm>
          <a:prstGeom prst="rect">
            <a:avLst/>
          </a:prstGeom>
          <a:noFill/>
        </p:spPr>
        <p:txBody>
          <a:bodyPr wrap="square" rtlCol="0">
            <a:spAutoFit/>
          </a:bodyPr>
          <a:lstStyle/>
          <a:p>
            <a:r>
              <a:rPr lang="en-US" sz="2400" dirty="0"/>
              <a:t>Entire home/Apartments is type  Which has the highest average Price for night in all over New York</a:t>
            </a:r>
            <a:endParaRPr lang="en-IN" sz="2400" dirty="0"/>
          </a:p>
        </p:txBody>
      </p:sp>
      <p:pic>
        <p:nvPicPr>
          <p:cNvPr id="19458" name="Picture 2">
            <a:extLst>
              <a:ext uri="{FF2B5EF4-FFF2-40B4-BE49-F238E27FC236}">
                <a16:creationId xmlns:a16="http://schemas.microsoft.com/office/drawing/2014/main" id="{B40535D4-9254-4AEC-B37B-10BCE36AA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781" y="1544011"/>
            <a:ext cx="7195911" cy="48651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FA542DB-9010-4F2A-B5FD-8C821E67BCE6}"/>
              </a:ext>
            </a:extLst>
          </p:cNvPr>
          <p:cNvPicPr>
            <a:picLocks noChangeAspect="1"/>
          </p:cNvPicPr>
          <p:nvPr/>
        </p:nvPicPr>
        <p:blipFill>
          <a:blip r:embed="rId3"/>
          <a:stretch>
            <a:fillRect/>
          </a:stretch>
        </p:blipFill>
        <p:spPr>
          <a:xfrm>
            <a:off x="7765609" y="1946183"/>
            <a:ext cx="4106610" cy="2163419"/>
          </a:xfrm>
          <a:prstGeom prst="rect">
            <a:avLst/>
          </a:prstGeom>
        </p:spPr>
      </p:pic>
    </p:spTree>
    <p:extLst>
      <p:ext uri="{BB962C8B-B14F-4D97-AF65-F5344CB8AC3E}">
        <p14:creationId xmlns:p14="http://schemas.microsoft.com/office/powerpoint/2010/main" val="2871921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18832B-A21F-43DE-AFEA-E6746E51EC02}"/>
              </a:ext>
            </a:extLst>
          </p:cNvPr>
          <p:cNvSpPr txBox="1"/>
          <p:nvPr/>
        </p:nvSpPr>
        <p:spPr>
          <a:xfrm>
            <a:off x="465511" y="448887"/>
            <a:ext cx="10341033" cy="646331"/>
          </a:xfrm>
          <a:prstGeom prst="rect">
            <a:avLst/>
          </a:prstGeom>
          <a:noFill/>
        </p:spPr>
        <p:txBody>
          <a:bodyPr wrap="square" rtlCol="0">
            <a:spAutoFit/>
          </a:bodyPr>
          <a:lstStyle/>
          <a:p>
            <a:r>
              <a:rPr lang="en-IN" sz="3600" b="1" dirty="0">
                <a:solidFill>
                  <a:srgbClr val="FF0000"/>
                </a:solidFill>
              </a:rPr>
              <a:t>Longitude and latitude</a:t>
            </a:r>
          </a:p>
        </p:txBody>
      </p:sp>
      <p:sp>
        <p:nvSpPr>
          <p:cNvPr id="3" name="TextBox 2">
            <a:extLst>
              <a:ext uri="{FF2B5EF4-FFF2-40B4-BE49-F238E27FC236}">
                <a16:creationId xmlns:a16="http://schemas.microsoft.com/office/drawing/2014/main" id="{C0F195A8-87E5-4C86-BF95-92A9199EAD8B}"/>
              </a:ext>
            </a:extLst>
          </p:cNvPr>
          <p:cNvSpPr txBox="1"/>
          <p:nvPr/>
        </p:nvSpPr>
        <p:spPr>
          <a:xfrm>
            <a:off x="9624927" y="1429789"/>
            <a:ext cx="2046141" cy="2677656"/>
          </a:xfrm>
          <a:prstGeom prst="rect">
            <a:avLst/>
          </a:prstGeom>
          <a:noFill/>
        </p:spPr>
        <p:txBody>
          <a:bodyPr wrap="square" rtlCol="0">
            <a:spAutoFit/>
          </a:bodyPr>
          <a:lstStyle/>
          <a:p>
            <a:r>
              <a:rPr lang="en-US" sz="2400" dirty="0"/>
              <a:t>We can see the geo locations of all neighborhood groups throughout New York</a:t>
            </a:r>
            <a:endParaRPr lang="en-IN" sz="2400" dirty="0"/>
          </a:p>
        </p:txBody>
      </p:sp>
      <p:pic>
        <p:nvPicPr>
          <p:cNvPr id="18434" name="Picture 2">
            <a:extLst>
              <a:ext uri="{FF2B5EF4-FFF2-40B4-BE49-F238E27FC236}">
                <a16:creationId xmlns:a16="http://schemas.microsoft.com/office/drawing/2014/main" id="{8AF826D6-253E-4FF9-87DE-9CA528677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339" y="1187546"/>
            <a:ext cx="8389103" cy="5508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195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A09D47-246F-47A1-BE18-54CF90495695}"/>
              </a:ext>
            </a:extLst>
          </p:cNvPr>
          <p:cNvSpPr txBox="1"/>
          <p:nvPr/>
        </p:nvSpPr>
        <p:spPr>
          <a:xfrm>
            <a:off x="465511" y="448887"/>
            <a:ext cx="10341033" cy="646331"/>
          </a:xfrm>
          <a:prstGeom prst="rect">
            <a:avLst/>
          </a:prstGeom>
          <a:noFill/>
        </p:spPr>
        <p:txBody>
          <a:bodyPr wrap="square" rtlCol="0">
            <a:spAutoFit/>
          </a:bodyPr>
          <a:lstStyle/>
          <a:p>
            <a:r>
              <a:rPr lang="en-IN" sz="3600" b="1" dirty="0">
                <a:solidFill>
                  <a:srgbClr val="FF0000"/>
                </a:solidFill>
              </a:rPr>
              <a:t>Room types available in respective location</a:t>
            </a:r>
          </a:p>
        </p:txBody>
      </p:sp>
      <p:sp>
        <p:nvSpPr>
          <p:cNvPr id="3" name="TextBox 2">
            <a:extLst>
              <a:ext uri="{FF2B5EF4-FFF2-40B4-BE49-F238E27FC236}">
                <a16:creationId xmlns:a16="http://schemas.microsoft.com/office/drawing/2014/main" id="{688E397B-8D53-4353-8A9D-3887C3312FB0}"/>
              </a:ext>
            </a:extLst>
          </p:cNvPr>
          <p:cNvSpPr txBox="1"/>
          <p:nvPr/>
        </p:nvSpPr>
        <p:spPr>
          <a:xfrm>
            <a:off x="8921273" y="2026244"/>
            <a:ext cx="2480657" cy="1938992"/>
          </a:xfrm>
          <a:prstGeom prst="rect">
            <a:avLst/>
          </a:prstGeom>
          <a:noFill/>
        </p:spPr>
        <p:txBody>
          <a:bodyPr wrap="square" rtlCol="0">
            <a:spAutoFit/>
          </a:bodyPr>
          <a:lstStyle/>
          <a:p>
            <a:r>
              <a:rPr lang="en-US" sz="2400" dirty="0"/>
              <a:t>We can see the different room types available throughout New York</a:t>
            </a:r>
            <a:endParaRPr lang="en-IN" sz="2400" dirty="0"/>
          </a:p>
        </p:txBody>
      </p:sp>
      <p:pic>
        <p:nvPicPr>
          <p:cNvPr id="17410" name="Picture 2">
            <a:extLst>
              <a:ext uri="{FF2B5EF4-FFF2-40B4-BE49-F238E27FC236}">
                <a16:creationId xmlns:a16="http://schemas.microsoft.com/office/drawing/2014/main" id="{B69B95A3-1BDB-46D7-B376-B053CA9D4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28" y="1083845"/>
            <a:ext cx="8776145" cy="576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359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D66C78-87F4-4C5C-B953-0B04B867B301}"/>
              </a:ext>
            </a:extLst>
          </p:cNvPr>
          <p:cNvSpPr txBox="1"/>
          <p:nvPr/>
        </p:nvSpPr>
        <p:spPr>
          <a:xfrm>
            <a:off x="814648" y="425470"/>
            <a:ext cx="10992176" cy="6555641"/>
          </a:xfrm>
          <a:prstGeom prst="rect">
            <a:avLst/>
          </a:prstGeom>
          <a:noFill/>
        </p:spPr>
        <p:txBody>
          <a:bodyPr wrap="none" rtlCol="0">
            <a:spAutoFit/>
          </a:bodyPr>
          <a:lstStyle/>
          <a:p>
            <a:r>
              <a:rPr lang="en-IN" sz="3600" dirty="0">
                <a:solidFill>
                  <a:schemeClr val="accent1">
                    <a:lumMod val="75000"/>
                  </a:schemeClr>
                </a:solidFill>
              </a:rPr>
              <a:t>Problem Statement-</a:t>
            </a:r>
          </a:p>
          <a:p>
            <a:endParaRPr lang="en-IN" sz="2800" dirty="0"/>
          </a:p>
          <a:p>
            <a:r>
              <a:rPr lang="en-IN" sz="3600" dirty="0" err="1">
                <a:solidFill>
                  <a:schemeClr val="accent2">
                    <a:lumMod val="75000"/>
                  </a:schemeClr>
                </a:solidFill>
              </a:rPr>
              <a:t>AirBnb</a:t>
            </a:r>
            <a:r>
              <a:rPr lang="en-IN" sz="3600" dirty="0">
                <a:solidFill>
                  <a:schemeClr val="accent2">
                    <a:lumMod val="75000"/>
                  </a:schemeClr>
                </a:solidFill>
              </a:rPr>
              <a:t> Bookings Analysis:</a:t>
            </a:r>
          </a:p>
          <a:p>
            <a:endParaRPr lang="en-IN" sz="3600" dirty="0">
              <a:solidFill>
                <a:schemeClr val="accent2">
                  <a:lumMod val="75000"/>
                </a:schemeClr>
              </a:solidFill>
            </a:endParaRPr>
          </a:p>
          <a:p>
            <a:pPr marL="571500" indent="-571500" algn="just">
              <a:buFont typeface="Arial" panose="020B0604020202020204" pitchFamily="34" charset="0"/>
              <a:buChar char="•"/>
            </a:pPr>
            <a:r>
              <a:rPr lang="en-IN" sz="3200" dirty="0">
                <a:solidFill>
                  <a:schemeClr val="accent2">
                    <a:lumMod val="75000"/>
                  </a:schemeClr>
                </a:solidFill>
              </a:rPr>
              <a:t>EDA-</a:t>
            </a:r>
            <a:r>
              <a:rPr lang="en-US" sz="2800" dirty="0"/>
              <a:t>Exploratory Data Analysis (EDA) is an approach to analyze data </a:t>
            </a:r>
          </a:p>
          <a:p>
            <a:pPr algn="just"/>
            <a:r>
              <a:rPr lang="en-US" sz="2800" dirty="0"/>
              <a:t>using visual techniques. It is used to discover trends, patterns, or to check</a:t>
            </a:r>
          </a:p>
          <a:p>
            <a:pPr algn="just"/>
            <a:r>
              <a:rPr lang="en-US" sz="2800" dirty="0"/>
              <a:t>assumptions with the help of statistical summary and graphical </a:t>
            </a:r>
          </a:p>
          <a:p>
            <a:pPr algn="just"/>
            <a:r>
              <a:rPr lang="en-US" sz="2800" dirty="0"/>
              <a:t>representations.</a:t>
            </a:r>
          </a:p>
          <a:p>
            <a:pPr algn="just"/>
            <a:endParaRPr lang="en-US" sz="2800" dirty="0">
              <a:solidFill>
                <a:schemeClr val="accent2">
                  <a:lumMod val="75000"/>
                </a:schemeClr>
              </a:solidFill>
            </a:endParaRPr>
          </a:p>
          <a:p>
            <a:pPr marL="457200" indent="-457200" algn="just">
              <a:buFont typeface="Arial" panose="020B0604020202020204" pitchFamily="34" charset="0"/>
              <a:buChar char="•"/>
            </a:pPr>
            <a:r>
              <a:rPr lang="en-US" sz="2800" dirty="0"/>
              <a:t>Since 2008, guests and hosts have used Airbnb to expand on traveling</a:t>
            </a:r>
          </a:p>
          <a:p>
            <a:pPr algn="just"/>
            <a:r>
              <a:rPr lang="en-US" sz="2800" dirty="0"/>
              <a:t> possibilities and present a more unique, personalized way of experiencing</a:t>
            </a:r>
          </a:p>
          <a:p>
            <a:pPr algn="just"/>
            <a:r>
              <a:rPr lang="en-US" sz="2800" dirty="0"/>
              <a:t> the world. Today, Airbnb became one of a kind service that is used and </a:t>
            </a:r>
          </a:p>
          <a:p>
            <a:pPr algn="just"/>
            <a:r>
              <a:rPr lang="en-US" sz="2800" dirty="0"/>
              <a:t>recognized by the whole world</a:t>
            </a:r>
          </a:p>
          <a:p>
            <a:pPr algn="just"/>
            <a:endParaRPr lang="en-IN" sz="2800" dirty="0">
              <a:solidFill>
                <a:schemeClr val="accent2">
                  <a:lumMod val="75000"/>
                </a:schemeClr>
              </a:solidFill>
            </a:endParaRPr>
          </a:p>
        </p:txBody>
      </p:sp>
    </p:spTree>
    <p:extLst>
      <p:ext uri="{BB962C8B-B14F-4D97-AF65-F5344CB8AC3E}">
        <p14:creationId xmlns:p14="http://schemas.microsoft.com/office/powerpoint/2010/main" val="500484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A1CE06-A703-489A-9EB2-876115E61915}"/>
              </a:ext>
            </a:extLst>
          </p:cNvPr>
          <p:cNvSpPr txBox="1"/>
          <p:nvPr/>
        </p:nvSpPr>
        <p:spPr>
          <a:xfrm>
            <a:off x="465511" y="448887"/>
            <a:ext cx="10341033" cy="646331"/>
          </a:xfrm>
          <a:prstGeom prst="rect">
            <a:avLst/>
          </a:prstGeom>
          <a:noFill/>
        </p:spPr>
        <p:txBody>
          <a:bodyPr wrap="square" rtlCol="0">
            <a:spAutoFit/>
          </a:bodyPr>
          <a:lstStyle/>
          <a:p>
            <a:r>
              <a:rPr lang="en-US" sz="3600" b="1" dirty="0">
                <a:solidFill>
                  <a:srgbClr val="FF0000"/>
                </a:solidFill>
              </a:rPr>
              <a:t>Price variations for different location</a:t>
            </a:r>
            <a:endParaRPr lang="en-IN" sz="3600" b="1" dirty="0">
              <a:solidFill>
                <a:srgbClr val="FF0000"/>
              </a:solidFill>
            </a:endParaRPr>
          </a:p>
        </p:txBody>
      </p:sp>
      <p:sp>
        <p:nvSpPr>
          <p:cNvPr id="3" name="Rectangle 2">
            <a:extLst>
              <a:ext uri="{FF2B5EF4-FFF2-40B4-BE49-F238E27FC236}">
                <a16:creationId xmlns:a16="http://schemas.microsoft.com/office/drawing/2014/main" id="{BE0A28AE-22A9-4903-B6F8-0E2E96E3C97C}"/>
              </a:ext>
            </a:extLst>
          </p:cNvPr>
          <p:cNvSpPr/>
          <p:nvPr/>
        </p:nvSpPr>
        <p:spPr>
          <a:xfrm>
            <a:off x="8913200" y="1825674"/>
            <a:ext cx="2591616" cy="2308324"/>
          </a:xfrm>
          <a:prstGeom prst="rect">
            <a:avLst/>
          </a:prstGeom>
        </p:spPr>
        <p:txBody>
          <a:bodyPr wrap="square">
            <a:spAutoFit/>
          </a:bodyPr>
          <a:lstStyle/>
          <a:p>
            <a:r>
              <a:rPr lang="en-US" sz="2400" dirty="0"/>
              <a:t>We can clearly see the places which is offering listings with maximum price throughout New York</a:t>
            </a:r>
            <a:endParaRPr lang="en-IN" sz="2400" dirty="0"/>
          </a:p>
        </p:txBody>
      </p:sp>
      <p:pic>
        <p:nvPicPr>
          <p:cNvPr id="16386" name="Picture 2">
            <a:extLst>
              <a:ext uri="{FF2B5EF4-FFF2-40B4-BE49-F238E27FC236}">
                <a16:creationId xmlns:a16="http://schemas.microsoft.com/office/drawing/2014/main" id="{28734886-D07A-402B-B050-AE0AFFF82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1146"/>
            <a:ext cx="8661862" cy="5687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048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15AA6C-FFCC-43F0-B46E-FCA890863F6D}"/>
              </a:ext>
            </a:extLst>
          </p:cNvPr>
          <p:cNvSpPr txBox="1"/>
          <p:nvPr/>
        </p:nvSpPr>
        <p:spPr>
          <a:xfrm>
            <a:off x="465511" y="448887"/>
            <a:ext cx="10341033" cy="646331"/>
          </a:xfrm>
          <a:prstGeom prst="rect">
            <a:avLst/>
          </a:prstGeom>
          <a:noFill/>
        </p:spPr>
        <p:txBody>
          <a:bodyPr wrap="square" rtlCol="0">
            <a:spAutoFit/>
          </a:bodyPr>
          <a:lstStyle/>
          <a:p>
            <a:r>
              <a:rPr lang="en-US" sz="3600" b="1" dirty="0">
                <a:solidFill>
                  <a:srgbClr val="FF0000"/>
                </a:solidFill>
              </a:rPr>
              <a:t>Conclusion</a:t>
            </a:r>
            <a:endParaRPr lang="en-IN" sz="3600" b="1" dirty="0">
              <a:solidFill>
                <a:srgbClr val="FF0000"/>
              </a:solidFill>
            </a:endParaRPr>
          </a:p>
        </p:txBody>
      </p:sp>
      <p:sp>
        <p:nvSpPr>
          <p:cNvPr id="3" name="Rectangle 2">
            <a:extLst>
              <a:ext uri="{FF2B5EF4-FFF2-40B4-BE49-F238E27FC236}">
                <a16:creationId xmlns:a16="http://schemas.microsoft.com/office/drawing/2014/main" id="{F2F2E969-9455-47C7-92ED-ABD2DF85DF93}"/>
              </a:ext>
            </a:extLst>
          </p:cNvPr>
          <p:cNvSpPr/>
          <p:nvPr/>
        </p:nvSpPr>
        <p:spPr>
          <a:xfrm>
            <a:off x="116378" y="1792562"/>
            <a:ext cx="11937077" cy="4401205"/>
          </a:xfrm>
          <a:prstGeom prst="rect">
            <a:avLst/>
          </a:prstGeom>
        </p:spPr>
        <p:txBody>
          <a:bodyPr wrap="square">
            <a:spAutoFit/>
          </a:bodyPr>
          <a:lstStyle/>
          <a:p>
            <a:pPr marL="514350" indent="-514350">
              <a:buFont typeface="Arial" panose="020B0604020202020204" pitchFamily="34" charset="0"/>
              <a:buChar char="•"/>
            </a:pPr>
            <a:r>
              <a:rPr lang="en-US" sz="2800" dirty="0"/>
              <a:t>Price depends on </a:t>
            </a:r>
            <a:r>
              <a:rPr lang="en-US" sz="2800" dirty="0" err="1"/>
              <a:t>Neighbourhood</a:t>
            </a:r>
            <a:r>
              <a:rPr lang="en-US" sz="2800" dirty="0"/>
              <a:t> group. Its high in Manhattan. Manhattan is the city which has a lot of price fluctuations. We can even find the less prices for some listings in particular </a:t>
            </a:r>
            <a:r>
              <a:rPr lang="en-US" sz="2800" dirty="0" err="1"/>
              <a:t>neighbourhood</a:t>
            </a:r>
            <a:r>
              <a:rPr lang="en-US" sz="2800" dirty="0"/>
              <a:t>. We can even find the costliest listings in the same </a:t>
            </a:r>
            <a:r>
              <a:rPr lang="en-US" sz="2800" dirty="0" err="1"/>
              <a:t>neighbourhood</a:t>
            </a:r>
            <a:r>
              <a:rPr lang="en-US" sz="2800" dirty="0"/>
              <a:t>.</a:t>
            </a:r>
          </a:p>
          <a:p>
            <a:endParaRPr lang="en-US" sz="2800" dirty="0"/>
          </a:p>
          <a:p>
            <a:pPr marL="514350" indent="-514350">
              <a:buFont typeface="Arial" panose="020B0604020202020204" pitchFamily="34" charset="0"/>
              <a:buChar char="•"/>
            </a:pPr>
            <a:r>
              <a:rPr lang="en-US" sz="2800" dirty="0"/>
              <a:t>We can get the famous host from Manhattan and the number of properties he is offering. He owns many properties throughout Manhattan, New York, which in turn is the busiest city in New York.</a:t>
            </a:r>
          </a:p>
          <a:p>
            <a:pPr marL="514350" indent="-514350">
              <a:buFont typeface="+mj-lt"/>
              <a:buAutoNum type="arabicPeriod"/>
            </a:pPr>
            <a:endParaRPr lang="en-US" sz="2800" dirty="0"/>
          </a:p>
          <a:p>
            <a:endParaRPr lang="en-US" sz="2800" dirty="0"/>
          </a:p>
        </p:txBody>
      </p:sp>
    </p:spTree>
    <p:extLst>
      <p:ext uri="{BB962C8B-B14F-4D97-AF65-F5344CB8AC3E}">
        <p14:creationId xmlns:p14="http://schemas.microsoft.com/office/powerpoint/2010/main" val="3950658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ADC2BF-A3BE-4BFA-9006-A9F00B270AF5}"/>
              </a:ext>
            </a:extLst>
          </p:cNvPr>
          <p:cNvSpPr/>
          <p:nvPr/>
        </p:nvSpPr>
        <p:spPr>
          <a:xfrm>
            <a:off x="421176" y="795034"/>
            <a:ext cx="11416147" cy="5693866"/>
          </a:xfrm>
          <a:prstGeom prst="rect">
            <a:avLst/>
          </a:prstGeom>
        </p:spPr>
        <p:txBody>
          <a:bodyPr wrap="square">
            <a:spAutoFit/>
          </a:bodyPr>
          <a:lstStyle/>
          <a:p>
            <a:pPr marL="514350" indent="-514350">
              <a:buFont typeface="Arial" panose="020B0604020202020204" pitchFamily="34" charset="0"/>
              <a:buChar char="•"/>
            </a:pPr>
            <a:r>
              <a:rPr lang="en-US" sz="2800" dirty="0"/>
              <a:t>We can observe one host from Queens has the property with more number of reviews. Queens is the place where there are listings available with reasonable price when compared to New York. We can conclude that people tend to go to the place with reasonable price.</a:t>
            </a:r>
          </a:p>
          <a:p>
            <a:endParaRPr lang="en-US" sz="2800" dirty="0"/>
          </a:p>
          <a:p>
            <a:pPr marL="514350" indent="-514350">
              <a:buFont typeface="Arial" panose="020B0604020202020204" pitchFamily="34" charset="0"/>
              <a:buChar char="•"/>
            </a:pPr>
            <a:r>
              <a:rPr lang="en-US" sz="2800" dirty="0"/>
              <a:t>Throughout NY, Entire home/apt is the room type which is mostly in demand.</a:t>
            </a:r>
          </a:p>
          <a:p>
            <a:pPr marL="514350" indent="-514350">
              <a:buFont typeface="Arial" panose="020B0604020202020204" pitchFamily="34" charset="0"/>
              <a:buChar char="•"/>
            </a:pPr>
            <a:endParaRPr lang="en-US" sz="2800" dirty="0"/>
          </a:p>
          <a:p>
            <a:pPr marL="514350" indent="-514350">
              <a:buFont typeface="Arial" panose="020B0604020202020204" pitchFamily="34" charset="0"/>
              <a:buChar char="•"/>
            </a:pPr>
            <a:r>
              <a:rPr lang="en-US" sz="2800" dirty="0"/>
              <a:t>Manhattan is the place which is famous and can be a good option for the companies to invest on properties of Entire home/Apt. </a:t>
            </a:r>
          </a:p>
          <a:p>
            <a:pPr marL="514350" indent="-514350">
              <a:buFont typeface="Arial" panose="020B0604020202020204" pitchFamily="34" charset="0"/>
              <a:buChar char="•"/>
            </a:pPr>
            <a:endParaRPr lang="en-US" sz="2800" dirty="0"/>
          </a:p>
          <a:p>
            <a:pPr marL="514350" indent="-514350">
              <a:buFont typeface="Arial" panose="020B0604020202020204" pitchFamily="34" charset="0"/>
              <a:buChar char="•"/>
            </a:pPr>
            <a:r>
              <a:rPr lang="en-US" sz="2800" dirty="0"/>
              <a:t>We can increase the number of room type of places whichever got more number of reviews.</a:t>
            </a:r>
            <a:endParaRPr lang="en-IN" sz="2800" dirty="0"/>
          </a:p>
        </p:txBody>
      </p:sp>
    </p:spTree>
    <p:extLst>
      <p:ext uri="{BB962C8B-B14F-4D97-AF65-F5344CB8AC3E}">
        <p14:creationId xmlns:p14="http://schemas.microsoft.com/office/powerpoint/2010/main" val="2157806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872E6A-6263-48CD-B934-589F94A3B0B6}"/>
              </a:ext>
            </a:extLst>
          </p:cNvPr>
          <p:cNvSpPr/>
          <p:nvPr/>
        </p:nvSpPr>
        <p:spPr>
          <a:xfrm>
            <a:off x="3394515" y="2429687"/>
            <a:ext cx="4575996" cy="1323439"/>
          </a:xfrm>
          <a:prstGeom prst="rect">
            <a:avLst/>
          </a:prstGeom>
        </p:spPr>
        <p:txBody>
          <a:bodyPr wrap="none">
            <a:spAutoFit/>
          </a:bodyPr>
          <a:lstStyle/>
          <a:p>
            <a:r>
              <a:rPr lang="en-IN" sz="8000" b="1" dirty="0">
                <a:solidFill>
                  <a:srgbClr val="FF0000"/>
                </a:solidFill>
              </a:rPr>
              <a:t>Thank You</a:t>
            </a:r>
          </a:p>
        </p:txBody>
      </p:sp>
    </p:spTree>
    <p:extLst>
      <p:ext uri="{BB962C8B-B14F-4D97-AF65-F5344CB8AC3E}">
        <p14:creationId xmlns:p14="http://schemas.microsoft.com/office/powerpoint/2010/main" val="54376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331C5B-E0BB-4E21-A125-C8942F019B51}"/>
              </a:ext>
            </a:extLst>
          </p:cNvPr>
          <p:cNvSpPr txBox="1"/>
          <p:nvPr/>
        </p:nvSpPr>
        <p:spPr>
          <a:xfrm>
            <a:off x="360876" y="1695797"/>
            <a:ext cx="11831124" cy="3539430"/>
          </a:xfrm>
          <a:prstGeom prst="rect">
            <a:avLst/>
          </a:prstGeom>
          <a:noFill/>
        </p:spPr>
        <p:txBody>
          <a:bodyPr wrap="none" rtlCol="0">
            <a:spAutoFit/>
          </a:bodyPr>
          <a:lstStyle/>
          <a:p>
            <a:pPr marL="457200" indent="-457200" algn="just">
              <a:buFont typeface="Arial" panose="020B0604020202020204" pitchFamily="34" charset="0"/>
              <a:buChar char="•"/>
            </a:pPr>
            <a:r>
              <a:rPr lang="en-US" sz="2800" dirty="0"/>
              <a:t>Data analysis on millions of listings provided through </a:t>
            </a:r>
            <a:r>
              <a:rPr lang="en-US" sz="2800" dirty="0" err="1"/>
              <a:t>AirBnb</a:t>
            </a:r>
            <a:r>
              <a:rPr lang="en-US" sz="2800" dirty="0"/>
              <a:t> is a crucial</a:t>
            </a:r>
          </a:p>
          <a:p>
            <a:pPr algn="just"/>
            <a:r>
              <a:rPr lang="en-US" sz="2800" dirty="0"/>
              <a:t> for company.</a:t>
            </a:r>
          </a:p>
          <a:p>
            <a:pPr algn="just"/>
            <a:endParaRPr lang="en-US" sz="2800" dirty="0"/>
          </a:p>
          <a:p>
            <a:pPr marL="457200" indent="-457200" algn="just">
              <a:buFont typeface="Arial" panose="020B0604020202020204" pitchFamily="34" charset="0"/>
              <a:buChar char="•"/>
            </a:pPr>
            <a:r>
              <a:rPr lang="en-US" sz="2800" dirty="0"/>
              <a:t>These millions of listings generate a lot of data - data that can be analyzed </a:t>
            </a:r>
          </a:p>
          <a:p>
            <a:pPr algn="just"/>
            <a:r>
              <a:rPr lang="en-US" sz="2800" dirty="0"/>
              <a:t>and used for security, business decisions, understanding of customers' and</a:t>
            </a:r>
          </a:p>
          <a:p>
            <a:pPr algn="just"/>
            <a:r>
              <a:rPr lang="en-US" sz="2800" dirty="0"/>
              <a:t>providers' (hosts) behavior and performance on the platform, guiding marketing</a:t>
            </a:r>
          </a:p>
          <a:p>
            <a:pPr algn="just"/>
            <a:r>
              <a:rPr lang="en-US" sz="2800" dirty="0"/>
              <a:t>initiatives, implementation of innovative additional services and much more.</a:t>
            </a:r>
          </a:p>
          <a:p>
            <a:pPr algn="just"/>
            <a:endParaRPr lang="en-US" sz="2800" dirty="0"/>
          </a:p>
        </p:txBody>
      </p:sp>
    </p:spTree>
    <p:extLst>
      <p:ext uri="{BB962C8B-B14F-4D97-AF65-F5344CB8AC3E}">
        <p14:creationId xmlns:p14="http://schemas.microsoft.com/office/powerpoint/2010/main" val="165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9CBDC3-00DC-4C84-BE08-E5126BF2B458}"/>
              </a:ext>
            </a:extLst>
          </p:cNvPr>
          <p:cNvSpPr txBox="1"/>
          <p:nvPr/>
        </p:nvSpPr>
        <p:spPr>
          <a:xfrm>
            <a:off x="698269" y="897775"/>
            <a:ext cx="11568873" cy="5755422"/>
          </a:xfrm>
          <a:prstGeom prst="rect">
            <a:avLst/>
          </a:prstGeom>
          <a:noFill/>
        </p:spPr>
        <p:txBody>
          <a:bodyPr wrap="none" rtlCol="0">
            <a:spAutoFit/>
          </a:bodyPr>
          <a:lstStyle/>
          <a:p>
            <a:r>
              <a:rPr lang="en-IN" sz="4000" b="1" dirty="0">
                <a:solidFill>
                  <a:schemeClr val="accent1">
                    <a:lumMod val="75000"/>
                  </a:schemeClr>
                </a:solidFill>
              </a:rPr>
              <a:t>OBJECTIVE</a:t>
            </a:r>
          </a:p>
          <a:p>
            <a:pPr marL="457200" indent="-457200">
              <a:buFont typeface="Arial" panose="020B0604020202020204" pitchFamily="34" charset="0"/>
              <a:buChar char="•"/>
            </a:pPr>
            <a:endParaRPr lang="en-IN" sz="3200" b="1" dirty="0">
              <a:solidFill>
                <a:schemeClr val="accent1">
                  <a:lumMod val="75000"/>
                </a:schemeClr>
              </a:solidFill>
            </a:endParaRPr>
          </a:p>
          <a:p>
            <a:pPr marL="457200" indent="-457200">
              <a:buFont typeface="Arial" panose="020B0604020202020204" pitchFamily="34" charset="0"/>
              <a:buChar char="•"/>
            </a:pPr>
            <a:r>
              <a:rPr lang="en-US" sz="3200" dirty="0"/>
              <a:t>Finding the total number of listings available in New York.</a:t>
            </a:r>
          </a:p>
          <a:p>
            <a:pPr marL="457200" indent="-457200">
              <a:buFont typeface="Arial" panose="020B0604020202020204" pitchFamily="34" charset="0"/>
              <a:buChar char="•"/>
            </a:pPr>
            <a:r>
              <a:rPr lang="en-US" sz="3200" dirty="0"/>
              <a:t>Find the average price .</a:t>
            </a:r>
          </a:p>
          <a:p>
            <a:pPr marL="457200" indent="-457200">
              <a:buFont typeface="Arial" panose="020B0604020202020204" pitchFamily="34" charset="0"/>
              <a:buChar char="•"/>
            </a:pPr>
            <a:r>
              <a:rPr lang="en-US" sz="3200" dirty="0"/>
              <a:t>Find the owner/hosts who has the most number of listings </a:t>
            </a:r>
          </a:p>
          <a:p>
            <a:r>
              <a:rPr lang="en-US" sz="3200" dirty="0"/>
              <a:t>     throughout New York.</a:t>
            </a:r>
          </a:p>
          <a:p>
            <a:pPr marL="457200" indent="-457200">
              <a:buFont typeface="Arial" panose="020B0604020202020204" pitchFamily="34" charset="0"/>
              <a:buChar char="•"/>
            </a:pPr>
            <a:r>
              <a:rPr lang="en-US" sz="3200" dirty="0"/>
              <a:t>Find out the reason how price is affecting the maximum reviewed</a:t>
            </a:r>
          </a:p>
          <a:p>
            <a:r>
              <a:rPr lang="en-US" sz="3200" dirty="0"/>
              <a:t>     place.</a:t>
            </a:r>
          </a:p>
          <a:p>
            <a:pPr marL="457200" indent="-457200">
              <a:buFont typeface="Arial" panose="020B0604020202020204" pitchFamily="34" charset="0"/>
              <a:buChar char="•"/>
            </a:pPr>
            <a:r>
              <a:rPr lang="en-US" sz="3200" dirty="0"/>
              <a:t>To see the price variation for different listings throughout</a:t>
            </a:r>
          </a:p>
          <a:p>
            <a:r>
              <a:rPr lang="en-US" sz="3200" dirty="0"/>
              <a:t>     New York.</a:t>
            </a:r>
          </a:p>
          <a:p>
            <a:endParaRPr lang="en-IN" sz="4000" b="1" dirty="0">
              <a:solidFill>
                <a:schemeClr val="accent1">
                  <a:lumMod val="75000"/>
                </a:schemeClr>
              </a:solidFill>
            </a:endParaRPr>
          </a:p>
        </p:txBody>
      </p:sp>
    </p:spTree>
    <p:extLst>
      <p:ext uri="{BB962C8B-B14F-4D97-AF65-F5344CB8AC3E}">
        <p14:creationId xmlns:p14="http://schemas.microsoft.com/office/powerpoint/2010/main" val="61333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01D029-32AD-4784-9AD9-23D6A5B1BEEE}"/>
              </a:ext>
            </a:extLst>
          </p:cNvPr>
          <p:cNvSpPr txBox="1"/>
          <p:nvPr/>
        </p:nvSpPr>
        <p:spPr>
          <a:xfrm>
            <a:off x="532015" y="299258"/>
            <a:ext cx="10473252" cy="8217634"/>
          </a:xfrm>
          <a:prstGeom prst="rect">
            <a:avLst/>
          </a:prstGeom>
          <a:noFill/>
        </p:spPr>
        <p:txBody>
          <a:bodyPr wrap="none" rtlCol="0">
            <a:spAutoFit/>
          </a:bodyPr>
          <a:lstStyle/>
          <a:p>
            <a:r>
              <a:rPr lang="en-IN" sz="4000" b="1" dirty="0">
                <a:solidFill>
                  <a:srgbClr val="FF0000"/>
                </a:solidFill>
              </a:rPr>
              <a:t>Data Summary</a:t>
            </a:r>
          </a:p>
          <a:p>
            <a:r>
              <a:rPr lang="en-IN" sz="3200" dirty="0">
                <a:solidFill>
                  <a:schemeClr val="tx2">
                    <a:lumMod val="75000"/>
                  </a:schemeClr>
                </a:solidFill>
              </a:rPr>
              <a:t>The </a:t>
            </a:r>
            <a:r>
              <a:rPr lang="en-IN" sz="3200" dirty="0" err="1">
                <a:solidFill>
                  <a:schemeClr val="tx2">
                    <a:lumMod val="75000"/>
                  </a:schemeClr>
                </a:solidFill>
              </a:rPr>
              <a:t>AirBnb</a:t>
            </a:r>
            <a:r>
              <a:rPr lang="en-IN" sz="3200" dirty="0">
                <a:solidFill>
                  <a:schemeClr val="tx2">
                    <a:lumMod val="75000"/>
                  </a:schemeClr>
                </a:solidFill>
              </a:rPr>
              <a:t> data set contains 48895 records with 16 Variables.</a:t>
            </a:r>
          </a:p>
          <a:p>
            <a:endParaRPr lang="en-IN" sz="3200" dirty="0">
              <a:solidFill>
                <a:schemeClr val="tx2">
                  <a:lumMod val="75000"/>
                </a:schemeClr>
              </a:solidFill>
            </a:endParaRPr>
          </a:p>
          <a:p>
            <a:r>
              <a:rPr lang="en-IN" sz="3200" b="1" dirty="0">
                <a:solidFill>
                  <a:schemeClr val="tx2">
                    <a:lumMod val="75000"/>
                  </a:schemeClr>
                </a:solidFill>
              </a:rPr>
              <a:t>Total Columns that Dataset Contains:</a:t>
            </a:r>
          </a:p>
          <a:p>
            <a:pPr marL="457200" indent="-457200">
              <a:buFont typeface="Arial" panose="020B0604020202020204" pitchFamily="34" charset="0"/>
              <a:buChar char="•"/>
            </a:pPr>
            <a:r>
              <a:rPr lang="en-IN" sz="3200" dirty="0"/>
              <a:t>id</a:t>
            </a:r>
          </a:p>
          <a:p>
            <a:pPr marL="457200" indent="-457200">
              <a:buFont typeface="Arial" panose="020B0604020202020204" pitchFamily="34" charset="0"/>
              <a:buChar char="•"/>
            </a:pPr>
            <a:r>
              <a:rPr lang="en-IN" sz="3200" dirty="0"/>
              <a:t>Name</a:t>
            </a:r>
          </a:p>
          <a:p>
            <a:pPr marL="457200" indent="-457200">
              <a:buFont typeface="Arial" panose="020B0604020202020204" pitchFamily="34" charset="0"/>
              <a:buChar char="•"/>
            </a:pPr>
            <a:r>
              <a:rPr lang="en-IN" sz="3200" dirty="0" err="1"/>
              <a:t>host_id</a:t>
            </a:r>
            <a:endParaRPr lang="en-IN" sz="3200" dirty="0"/>
          </a:p>
          <a:p>
            <a:pPr marL="457200" indent="-457200">
              <a:buFont typeface="Arial" panose="020B0604020202020204" pitchFamily="34" charset="0"/>
              <a:buChar char="•"/>
            </a:pPr>
            <a:r>
              <a:rPr lang="en-IN" sz="3200" dirty="0" err="1"/>
              <a:t>Host_name</a:t>
            </a:r>
            <a:endParaRPr lang="en-IN" sz="3200" dirty="0"/>
          </a:p>
          <a:p>
            <a:pPr marL="457200" indent="-457200">
              <a:buFont typeface="Arial" panose="020B0604020202020204" pitchFamily="34" charset="0"/>
              <a:buChar char="•"/>
            </a:pPr>
            <a:r>
              <a:rPr lang="en-IN" sz="3200" dirty="0" err="1"/>
              <a:t>neighbourhood_group</a:t>
            </a:r>
            <a:endParaRPr lang="en-IN" sz="3200" dirty="0"/>
          </a:p>
          <a:p>
            <a:pPr marL="457200" indent="-457200">
              <a:buFont typeface="Arial" panose="020B0604020202020204" pitchFamily="34" charset="0"/>
              <a:buChar char="•"/>
            </a:pPr>
            <a:r>
              <a:rPr lang="en-IN" sz="3200" dirty="0"/>
              <a:t>Neighbourhood</a:t>
            </a:r>
          </a:p>
          <a:p>
            <a:pPr marL="457200" indent="-457200">
              <a:buFont typeface="Arial" panose="020B0604020202020204" pitchFamily="34" charset="0"/>
              <a:buChar char="•"/>
            </a:pPr>
            <a:r>
              <a:rPr lang="en-IN" sz="3200" dirty="0"/>
              <a:t>latitude </a:t>
            </a:r>
          </a:p>
          <a:p>
            <a:pPr marL="457200" indent="-457200">
              <a:buFont typeface="Arial" panose="020B0604020202020204" pitchFamily="34" charset="0"/>
              <a:buChar char="•"/>
            </a:pPr>
            <a:r>
              <a:rPr lang="en-IN" sz="3200" dirty="0"/>
              <a:t>longitude </a:t>
            </a:r>
          </a:p>
          <a:p>
            <a:endParaRPr lang="en-IN" sz="3200" b="1" dirty="0">
              <a:solidFill>
                <a:schemeClr val="tx2">
                  <a:lumMod val="75000"/>
                </a:schemeClr>
              </a:solidFill>
            </a:endParaRPr>
          </a:p>
          <a:p>
            <a:endParaRPr lang="en-IN" sz="3200" b="1" dirty="0">
              <a:solidFill>
                <a:schemeClr val="tx2">
                  <a:lumMod val="75000"/>
                </a:schemeClr>
              </a:solidFill>
            </a:endParaRPr>
          </a:p>
          <a:p>
            <a:endParaRPr lang="en-IN" sz="4000" dirty="0">
              <a:solidFill>
                <a:schemeClr val="tx2">
                  <a:lumMod val="75000"/>
                </a:schemeClr>
              </a:solidFill>
            </a:endParaRPr>
          </a:p>
          <a:p>
            <a:endParaRPr lang="en-IN" sz="3200" b="1" dirty="0">
              <a:solidFill>
                <a:srgbClr val="FF0000"/>
              </a:solidFill>
            </a:endParaRPr>
          </a:p>
        </p:txBody>
      </p:sp>
      <p:sp>
        <p:nvSpPr>
          <p:cNvPr id="3" name="TextBox 2">
            <a:extLst>
              <a:ext uri="{FF2B5EF4-FFF2-40B4-BE49-F238E27FC236}">
                <a16:creationId xmlns:a16="http://schemas.microsoft.com/office/drawing/2014/main" id="{2AD23168-FC99-4A6D-BEC3-E74C93D7F219}"/>
              </a:ext>
            </a:extLst>
          </p:cNvPr>
          <p:cNvSpPr txBox="1"/>
          <p:nvPr/>
        </p:nvSpPr>
        <p:spPr>
          <a:xfrm>
            <a:off x="6096000" y="2526869"/>
            <a:ext cx="5874557" cy="4524315"/>
          </a:xfrm>
          <a:prstGeom prst="rect">
            <a:avLst/>
          </a:prstGeom>
          <a:noFill/>
        </p:spPr>
        <p:txBody>
          <a:bodyPr wrap="none" rtlCol="0">
            <a:spAutoFit/>
          </a:bodyPr>
          <a:lstStyle/>
          <a:p>
            <a:pPr marL="457200" indent="-457200">
              <a:buFont typeface="Arial" panose="020B0604020202020204" pitchFamily="34" charset="0"/>
              <a:buChar char="•"/>
            </a:pPr>
            <a:r>
              <a:rPr lang="en-IN" sz="3200" dirty="0" err="1"/>
              <a:t>room_type</a:t>
            </a:r>
            <a:r>
              <a:rPr lang="en-IN" sz="3200" dirty="0"/>
              <a:t> </a:t>
            </a:r>
          </a:p>
          <a:p>
            <a:pPr marL="457200" indent="-457200">
              <a:buFont typeface="Arial" panose="020B0604020202020204" pitchFamily="34" charset="0"/>
              <a:buChar char="•"/>
            </a:pPr>
            <a:r>
              <a:rPr lang="en-IN" sz="3200" dirty="0"/>
              <a:t>price </a:t>
            </a:r>
          </a:p>
          <a:p>
            <a:pPr marL="457200" indent="-457200">
              <a:buFont typeface="Arial" panose="020B0604020202020204" pitchFamily="34" charset="0"/>
              <a:buChar char="•"/>
            </a:pPr>
            <a:r>
              <a:rPr lang="en-IN" sz="3200" dirty="0" err="1"/>
              <a:t>minimum_nights</a:t>
            </a:r>
            <a:r>
              <a:rPr lang="en-IN" sz="3200" dirty="0"/>
              <a:t> </a:t>
            </a:r>
          </a:p>
          <a:p>
            <a:pPr marL="457200" indent="-457200">
              <a:buFont typeface="Arial" panose="020B0604020202020204" pitchFamily="34" charset="0"/>
              <a:buChar char="•"/>
            </a:pPr>
            <a:r>
              <a:rPr lang="en-IN" sz="3200" dirty="0" err="1"/>
              <a:t>number_of_reviews</a:t>
            </a:r>
            <a:r>
              <a:rPr lang="en-IN" sz="3200" dirty="0"/>
              <a:t> </a:t>
            </a:r>
          </a:p>
          <a:p>
            <a:pPr marL="457200" indent="-457200">
              <a:buFont typeface="Arial" panose="020B0604020202020204" pitchFamily="34" charset="0"/>
              <a:buChar char="•"/>
            </a:pPr>
            <a:r>
              <a:rPr lang="en-IN" sz="3200" dirty="0" err="1"/>
              <a:t>reviews_per_month</a:t>
            </a:r>
            <a:r>
              <a:rPr lang="en-IN" sz="3200" dirty="0"/>
              <a:t> </a:t>
            </a:r>
          </a:p>
          <a:p>
            <a:pPr marL="457200" indent="-457200">
              <a:buFont typeface="Arial" panose="020B0604020202020204" pitchFamily="34" charset="0"/>
              <a:buChar char="•"/>
            </a:pPr>
            <a:r>
              <a:rPr lang="en-IN" sz="3200" dirty="0" err="1"/>
              <a:t>Last_review</a:t>
            </a:r>
            <a:endParaRPr lang="en-IN" sz="3200" dirty="0"/>
          </a:p>
          <a:p>
            <a:pPr marL="457200" indent="-457200">
              <a:buFont typeface="Arial" panose="020B0604020202020204" pitchFamily="34" charset="0"/>
              <a:buChar char="•"/>
            </a:pPr>
            <a:r>
              <a:rPr lang="en-IN" sz="3200" dirty="0" err="1"/>
              <a:t>calculated_host_listings_count</a:t>
            </a:r>
            <a:r>
              <a:rPr lang="en-IN" sz="3200" dirty="0"/>
              <a:t> </a:t>
            </a:r>
          </a:p>
          <a:p>
            <a:pPr marL="457200" indent="-457200">
              <a:buFont typeface="Arial" panose="020B0604020202020204" pitchFamily="34" charset="0"/>
              <a:buChar char="•"/>
            </a:pPr>
            <a:r>
              <a:rPr lang="en-IN" sz="3200" dirty="0"/>
              <a:t>availability_365 </a:t>
            </a:r>
            <a:endParaRPr lang="en-IN" sz="3200" b="1" dirty="0">
              <a:solidFill>
                <a:schemeClr val="tx2">
                  <a:lumMod val="75000"/>
                </a:schemeClr>
              </a:solidFill>
            </a:endParaRPr>
          </a:p>
          <a:p>
            <a:endParaRPr lang="en-IN" sz="3200" dirty="0"/>
          </a:p>
        </p:txBody>
      </p:sp>
    </p:spTree>
    <p:extLst>
      <p:ext uri="{BB962C8B-B14F-4D97-AF65-F5344CB8AC3E}">
        <p14:creationId xmlns:p14="http://schemas.microsoft.com/office/powerpoint/2010/main" val="202212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91AF8A-E6A2-4069-9594-95D8BDA854BC}"/>
              </a:ext>
            </a:extLst>
          </p:cNvPr>
          <p:cNvSpPr txBox="1"/>
          <p:nvPr/>
        </p:nvSpPr>
        <p:spPr>
          <a:xfrm>
            <a:off x="814647" y="565265"/>
            <a:ext cx="11194796" cy="5324535"/>
          </a:xfrm>
          <a:prstGeom prst="rect">
            <a:avLst/>
          </a:prstGeom>
          <a:noFill/>
        </p:spPr>
        <p:txBody>
          <a:bodyPr wrap="none" rtlCol="0">
            <a:spAutoFit/>
          </a:bodyPr>
          <a:lstStyle/>
          <a:p>
            <a:r>
              <a:rPr lang="en-IN" sz="3600" b="1" dirty="0">
                <a:solidFill>
                  <a:srgbClr val="FF0000"/>
                </a:solidFill>
              </a:rPr>
              <a:t>Important Columns:</a:t>
            </a:r>
          </a:p>
          <a:p>
            <a:pPr marL="342900" indent="-342900">
              <a:buFont typeface="Arial" panose="020B0604020202020204" pitchFamily="34" charset="0"/>
              <a:buChar char="•"/>
            </a:pPr>
            <a:endParaRPr lang="en-IN" sz="2400" b="1" dirty="0">
              <a:solidFill>
                <a:srgbClr val="FF0000"/>
              </a:solidFill>
            </a:endParaRPr>
          </a:p>
          <a:p>
            <a:pPr marL="342900" indent="-342900">
              <a:buFont typeface="Arial" panose="020B0604020202020204" pitchFamily="34" charset="0"/>
              <a:buChar char="•"/>
            </a:pPr>
            <a:r>
              <a:rPr lang="en-IN" sz="2800" b="1" dirty="0">
                <a:solidFill>
                  <a:schemeClr val="tx2">
                    <a:lumMod val="75000"/>
                  </a:schemeClr>
                </a:solidFill>
              </a:rPr>
              <a:t>‘name’- </a:t>
            </a:r>
            <a:r>
              <a:rPr lang="en-IN" sz="2800" dirty="0">
                <a:solidFill>
                  <a:schemeClr val="tx2">
                    <a:lumMod val="75000"/>
                  </a:schemeClr>
                </a:solidFill>
              </a:rPr>
              <a:t>These are names of the properties given by specific hosts.</a:t>
            </a:r>
          </a:p>
          <a:p>
            <a:pPr marL="342900" indent="-342900">
              <a:buFont typeface="Arial" panose="020B0604020202020204" pitchFamily="34" charset="0"/>
              <a:buChar char="•"/>
            </a:pPr>
            <a:r>
              <a:rPr lang="en-IN" sz="2800" b="1" dirty="0">
                <a:solidFill>
                  <a:schemeClr val="tx2">
                    <a:lumMod val="75000"/>
                  </a:schemeClr>
                </a:solidFill>
              </a:rPr>
              <a:t>‘</a:t>
            </a:r>
            <a:r>
              <a:rPr lang="en-IN" sz="2800" b="1" dirty="0" err="1">
                <a:solidFill>
                  <a:schemeClr val="tx2">
                    <a:lumMod val="75000"/>
                  </a:schemeClr>
                </a:solidFill>
              </a:rPr>
              <a:t>host_id</a:t>
            </a:r>
            <a:r>
              <a:rPr lang="en-IN" sz="2800" b="1" dirty="0">
                <a:solidFill>
                  <a:schemeClr val="tx2">
                    <a:lumMod val="75000"/>
                  </a:schemeClr>
                </a:solidFill>
              </a:rPr>
              <a:t>’-</a:t>
            </a:r>
            <a:r>
              <a:rPr lang="en-IN" sz="2800" dirty="0">
                <a:solidFill>
                  <a:schemeClr val="tx2">
                    <a:lumMod val="75000"/>
                  </a:schemeClr>
                </a:solidFill>
              </a:rPr>
              <a:t> Many properties re being offered by many hosts. This is the </a:t>
            </a:r>
          </a:p>
          <a:p>
            <a:r>
              <a:rPr lang="en-IN" sz="2800" dirty="0">
                <a:solidFill>
                  <a:schemeClr val="tx2">
                    <a:lumMod val="75000"/>
                  </a:schemeClr>
                </a:solidFill>
              </a:rPr>
              <a:t>	specific id given to host.</a:t>
            </a:r>
          </a:p>
          <a:p>
            <a:pPr marL="457200" indent="-457200">
              <a:buFont typeface="Arial" panose="020B0604020202020204" pitchFamily="34" charset="0"/>
              <a:buChar char="•"/>
            </a:pPr>
            <a:r>
              <a:rPr lang="en-IN" sz="2800" b="1" dirty="0">
                <a:solidFill>
                  <a:schemeClr val="tx2">
                    <a:lumMod val="75000"/>
                  </a:schemeClr>
                </a:solidFill>
              </a:rPr>
              <a:t>‘</a:t>
            </a:r>
            <a:r>
              <a:rPr lang="en-IN" sz="2800" b="1" dirty="0" err="1">
                <a:solidFill>
                  <a:schemeClr val="tx2">
                    <a:lumMod val="75000"/>
                  </a:schemeClr>
                </a:solidFill>
              </a:rPr>
              <a:t>neighbourhood_group</a:t>
            </a:r>
            <a:r>
              <a:rPr lang="en-IN" sz="2800" b="1" dirty="0">
                <a:solidFill>
                  <a:schemeClr val="tx2">
                    <a:lumMod val="75000"/>
                  </a:schemeClr>
                </a:solidFill>
              </a:rPr>
              <a:t>’ and ‘neighbourhood’- </a:t>
            </a:r>
            <a:r>
              <a:rPr lang="en-US" sz="2800" dirty="0"/>
              <a:t>These columns holds the</a:t>
            </a:r>
          </a:p>
          <a:p>
            <a:r>
              <a:rPr lang="en-US" sz="2800" dirty="0"/>
              <a:t>	 information about the city and areas of the properties which</a:t>
            </a:r>
          </a:p>
          <a:p>
            <a:r>
              <a:rPr lang="en-US" sz="2800" dirty="0"/>
              <a:t>	are offered in here.</a:t>
            </a:r>
          </a:p>
          <a:p>
            <a:pPr marL="457200" indent="-457200">
              <a:buFont typeface="Arial" panose="020B0604020202020204" pitchFamily="34" charset="0"/>
              <a:buChar char="•"/>
            </a:pPr>
            <a:r>
              <a:rPr lang="en-US" sz="2800" b="1" dirty="0"/>
              <a:t>'Longitude' and 'Latitude’-</a:t>
            </a:r>
            <a:r>
              <a:rPr lang="en-US" sz="2800" dirty="0"/>
              <a:t> As the name suggests it just contains the</a:t>
            </a:r>
          </a:p>
          <a:p>
            <a:r>
              <a:rPr lang="en-US" sz="2800" dirty="0"/>
              <a:t>	 longitude and latitude of the property location.</a:t>
            </a:r>
          </a:p>
          <a:p>
            <a:pPr marL="457200" indent="-457200">
              <a:buFont typeface="Arial" panose="020B0604020202020204" pitchFamily="34" charset="0"/>
              <a:buChar char="•"/>
            </a:pPr>
            <a:r>
              <a:rPr lang="en-US" sz="2800" b="1" dirty="0"/>
              <a:t>'</a:t>
            </a:r>
            <a:r>
              <a:rPr lang="en-US" sz="2800" b="1" dirty="0" err="1"/>
              <a:t>Room_type</a:t>
            </a:r>
            <a:r>
              <a:rPr lang="en-US" sz="2800" b="1" dirty="0"/>
              <a:t>’</a:t>
            </a:r>
            <a:r>
              <a:rPr lang="en-US" sz="2800" dirty="0"/>
              <a:t> = It displays the </a:t>
            </a:r>
            <a:r>
              <a:rPr lang="en-US" sz="2800" dirty="0" err="1"/>
              <a:t>room_type</a:t>
            </a:r>
            <a:r>
              <a:rPr lang="en-US" sz="2800" dirty="0"/>
              <a:t> of the property </a:t>
            </a:r>
          </a:p>
          <a:p>
            <a:r>
              <a:rPr lang="en-US" sz="2800" dirty="0"/>
              <a:t>	( either private room / entire home / shared room )</a:t>
            </a:r>
            <a:endParaRPr lang="en-IN" sz="2800" dirty="0">
              <a:solidFill>
                <a:schemeClr val="tx2">
                  <a:lumMod val="75000"/>
                </a:schemeClr>
              </a:solidFill>
            </a:endParaRPr>
          </a:p>
        </p:txBody>
      </p:sp>
    </p:spTree>
    <p:extLst>
      <p:ext uri="{BB962C8B-B14F-4D97-AF65-F5344CB8AC3E}">
        <p14:creationId xmlns:p14="http://schemas.microsoft.com/office/powerpoint/2010/main" val="59944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B84EE9-1CFF-4995-9466-638157B4F5F8}"/>
              </a:ext>
            </a:extLst>
          </p:cNvPr>
          <p:cNvSpPr txBox="1"/>
          <p:nvPr/>
        </p:nvSpPr>
        <p:spPr>
          <a:xfrm>
            <a:off x="415636" y="1097280"/>
            <a:ext cx="11417356" cy="2246769"/>
          </a:xfrm>
          <a:prstGeom prst="rect">
            <a:avLst/>
          </a:prstGeom>
          <a:noFill/>
        </p:spPr>
        <p:txBody>
          <a:bodyPr wrap="none" rtlCol="0">
            <a:spAutoFit/>
          </a:bodyPr>
          <a:lstStyle/>
          <a:p>
            <a:pPr marL="457200" indent="-457200">
              <a:buFont typeface="Arial" panose="020B0604020202020204" pitchFamily="34" charset="0"/>
              <a:buChar char="•"/>
            </a:pPr>
            <a:r>
              <a:rPr lang="en-US" sz="2800" b="1" dirty="0">
                <a:solidFill>
                  <a:schemeClr val="tx2">
                    <a:lumMod val="75000"/>
                  </a:schemeClr>
                </a:solidFill>
              </a:rPr>
              <a:t>'price’- </a:t>
            </a:r>
            <a:r>
              <a:rPr lang="en-US" sz="2800" dirty="0">
                <a:solidFill>
                  <a:schemeClr val="tx2">
                    <a:lumMod val="75000"/>
                  </a:schemeClr>
                </a:solidFill>
              </a:rPr>
              <a:t>Its an important column which holds the price value of all those</a:t>
            </a:r>
          </a:p>
          <a:p>
            <a:r>
              <a:rPr lang="en-US" sz="2800" dirty="0">
                <a:solidFill>
                  <a:schemeClr val="tx2">
                    <a:lumMod val="75000"/>
                  </a:schemeClr>
                </a:solidFill>
              </a:rPr>
              <a:t>	properties</a:t>
            </a:r>
          </a:p>
          <a:p>
            <a:pPr marL="457200" indent="-457200">
              <a:buFont typeface="Arial" panose="020B0604020202020204" pitchFamily="34" charset="0"/>
              <a:buChar char="•"/>
            </a:pPr>
            <a:r>
              <a:rPr lang="en-US" sz="2800" b="1" dirty="0"/>
              <a:t>'</a:t>
            </a:r>
            <a:r>
              <a:rPr lang="en-US" sz="2800" b="1" dirty="0" err="1"/>
              <a:t>number_of_reviews</a:t>
            </a:r>
            <a:r>
              <a:rPr lang="en-US" sz="2800" b="1" dirty="0"/>
              <a:t>' and '</a:t>
            </a:r>
            <a:r>
              <a:rPr lang="en-US" sz="2800" b="1" dirty="0" err="1"/>
              <a:t>reviews_per_month</a:t>
            </a:r>
            <a:r>
              <a:rPr lang="en-US" sz="2800" b="1" dirty="0"/>
              <a:t>’ -</a:t>
            </a:r>
            <a:r>
              <a:rPr lang="en-US" sz="2800" dirty="0"/>
              <a:t> It clearly tells about the</a:t>
            </a:r>
          </a:p>
          <a:p>
            <a:r>
              <a:rPr lang="en-US" sz="2800" dirty="0"/>
              <a:t>	number of reviews and reviews per month for those properties and</a:t>
            </a:r>
          </a:p>
          <a:p>
            <a:r>
              <a:rPr lang="en-US" sz="2800" dirty="0"/>
              <a:t>	 hosts hospitality.</a:t>
            </a:r>
            <a:endParaRPr lang="en-IN" sz="2800" dirty="0">
              <a:solidFill>
                <a:schemeClr val="tx2">
                  <a:lumMod val="75000"/>
                </a:schemeClr>
              </a:solidFill>
            </a:endParaRPr>
          </a:p>
        </p:txBody>
      </p:sp>
    </p:spTree>
    <p:extLst>
      <p:ext uri="{BB962C8B-B14F-4D97-AF65-F5344CB8AC3E}">
        <p14:creationId xmlns:p14="http://schemas.microsoft.com/office/powerpoint/2010/main" val="166298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98723B-84C8-4709-B112-FA1D26D21C05}"/>
              </a:ext>
            </a:extLst>
          </p:cNvPr>
          <p:cNvSpPr txBox="1"/>
          <p:nvPr/>
        </p:nvSpPr>
        <p:spPr>
          <a:xfrm>
            <a:off x="568037" y="382480"/>
            <a:ext cx="2175163" cy="1200329"/>
          </a:xfrm>
          <a:prstGeom prst="rect">
            <a:avLst/>
          </a:prstGeom>
          <a:noFill/>
        </p:spPr>
        <p:txBody>
          <a:bodyPr wrap="square" rtlCol="0">
            <a:spAutoFit/>
          </a:bodyPr>
          <a:lstStyle/>
          <a:p>
            <a:r>
              <a:rPr lang="en-IN" sz="3600" b="1" dirty="0">
                <a:solidFill>
                  <a:srgbClr val="FF0000"/>
                </a:solidFill>
              </a:rPr>
              <a:t>NA Values</a:t>
            </a:r>
          </a:p>
          <a:p>
            <a:endParaRPr lang="en-IN" sz="3600" b="1" dirty="0">
              <a:solidFill>
                <a:srgbClr val="FF0000"/>
              </a:solidFill>
            </a:endParaRPr>
          </a:p>
        </p:txBody>
      </p:sp>
      <p:pic>
        <p:nvPicPr>
          <p:cNvPr id="2050" name="Picture 2">
            <a:extLst>
              <a:ext uri="{FF2B5EF4-FFF2-40B4-BE49-F238E27FC236}">
                <a16:creationId xmlns:a16="http://schemas.microsoft.com/office/drawing/2014/main" id="{0869686E-41CF-40E2-8907-568C98C46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033" y="1208000"/>
            <a:ext cx="11535294" cy="565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658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4847</TotalTime>
  <Words>1372</Words>
  <Application>Microsoft Office PowerPoint</Application>
  <PresentationFormat>Widescreen</PresentationFormat>
  <Paragraphs>149</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-apple-system</vt:lpstr>
      <vt:lpstr>Arial</vt:lpstr>
      <vt:lpstr>Arial Black</vt:lpstr>
      <vt:lpstr>Calibri</vt:lpstr>
      <vt:lpstr>Calibri Light</vt:lpstr>
      <vt:lpstr>Impact</vt:lpstr>
      <vt:lpstr>Oswald Stencil</vt:lpstr>
      <vt:lpstr>Roboto</vt:lpstr>
      <vt:lpstr>Wingdings</vt:lpstr>
      <vt:lpstr>Office Theme</vt:lpstr>
      <vt:lpstr>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VIVEK</dc:creator>
  <cp:lastModifiedBy>VIVEK</cp:lastModifiedBy>
  <cp:revision>30</cp:revision>
  <dcterms:created xsi:type="dcterms:W3CDTF">2023-02-28T04:03:43Z</dcterms:created>
  <dcterms:modified xsi:type="dcterms:W3CDTF">2023-03-03T12:51:19Z</dcterms:modified>
</cp:coreProperties>
</file>