
<file path=[Content_Types].xml><?xml version="1.0" encoding="utf-8"?>
<Types xmlns="http://schemas.openxmlformats.org/package/2006/content-types">
  <Default Extension="jpeg" ContentType="image/jpe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22102-D79F-4AEE-91D8-A1A9EE17CE75}" type="datetimeFigureOut">
              <a:rPr lang="en-IN" smtClean="0"/>
              <a:t>30-10-2023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E9586-D14A-4E5D-B1D9-899A75BEA452}" type="slidenum">
              <a:rPr lang="en-IN" smtClean="0"/>
              <a:t>‹#›</a:t>
            </a:fld>
            <a:endParaRPr lang="en-IN"/>
          </a:p>
        </p:txBody>
      </p:sp>
    </p:spTree>
    <p:extLst>
      <p:ext uri="{BB962C8B-B14F-4D97-AF65-F5344CB8AC3E}">
        <p14:creationId xmlns:p14="http://schemas.microsoft.com/office/powerpoint/2010/main" val="104146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ACE9586-D14A-4E5D-B1D9-899A75BEA452}" type="slidenum">
              <a:rPr lang="en-IN" smtClean="0"/>
              <a:t>1</a:t>
            </a:fld>
            <a:endParaRPr lang="en-IN"/>
          </a:p>
        </p:txBody>
      </p:sp>
    </p:spTree>
    <p:extLst>
      <p:ext uri="{BB962C8B-B14F-4D97-AF65-F5344CB8AC3E}">
        <p14:creationId xmlns:p14="http://schemas.microsoft.com/office/powerpoint/2010/main" val="1922734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4158B-172F-2CAC-BB2E-76CA2C31ED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08A15A-922C-603C-7998-F9045CDE1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284EA0-6E2A-D9BB-FA3F-31E4B1702A8C}"/>
              </a:ext>
            </a:extLst>
          </p:cNvPr>
          <p:cNvSpPr>
            <a:spLocks noGrp="1"/>
          </p:cNvSpPr>
          <p:nvPr>
            <p:ph type="dt" sz="half" idx="10"/>
          </p:nvPr>
        </p:nvSpPr>
        <p:spPr/>
        <p:txBody>
          <a:bodyPr/>
          <a:lstStyle/>
          <a:p>
            <a:fld id="{15FFA3FF-0610-47DD-87D9-09630744EA47}" type="datetimeFigureOut">
              <a:rPr lang="en-IN" smtClean="0"/>
              <a:t>30-10-2023</a:t>
            </a:fld>
            <a:endParaRPr lang="en-IN"/>
          </a:p>
        </p:txBody>
      </p:sp>
      <p:sp>
        <p:nvSpPr>
          <p:cNvPr id="5" name="Footer Placeholder 4">
            <a:extLst>
              <a:ext uri="{FF2B5EF4-FFF2-40B4-BE49-F238E27FC236}">
                <a16:creationId xmlns:a16="http://schemas.microsoft.com/office/drawing/2014/main" id="{EF0908DB-598F-3E3D-CB96-1913B2E8F7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AD8366-E91B-463C-77C4-E95B59655500}"/>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394607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136D-4422-A19E-C688-705993F46E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210281-F38D-D6FF-6C02-DE23C17A57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6FAD47-1471-E221-DAB9-B2BC53F77599}"/>
              </a:ext>
            </a:extLst>
          </p:cNvPr>
          <p:cNvSpPr>
            <a:spLocks noGrp="1"/>
          </p:cNvSpPr>
          <p:nvPr>
            <p:ph type="dt" sz="half" idx="10"/>
          </p:nvPr>
        </p:nvSpPr>
        <p:spPr/>
        <p:txBody>
          <a:bodyPr/>
          <a:lstStyle/>
          <a:p>
            <a:fld id="{15FFA3FF-0610-47DD-87D9-09630744EA47}" type="datetimeFigureOut">
              <a:rPr lang="en-IN" smtClean="0"/>
              <a:t>30-10-2023</a:t>
            </a:fld>
            <a:endParaRPr lang="en-IN"/>
          </a:p>
        </p:txBody>
      </p:sp>
      <p:sp>
        <p:nvSpPr>
          <p:cNvPr id="5" name="Footer Placeholder 4">
            <a:extLst>
              <a:ext uri="{FF2B5EF4-FFF2-40B4-BE49-F238E27FC236}">
                <a16:creationId xmlns:a16="http://schemas.microsoft.com/office/drawing/2014/main" id="{88EE4232-A61D-4D35-3400-F9FA198A9E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FEBF45-7E46-F24A-8143-F251D5A72FDD}"/>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1643105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319774-7660-2976-51F8-EB87461AA4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FE4212-C1B1-DF25-AC8B-41CB89805B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96D974-3BA8-0AD0-9079-6EF53D0362AF}"/>
              </a:ext>
            </a:extLst>
          </p:cNvPr>
          <p:cNvSpPr>
            <a:spLocks noGrp="1"/>
          </p:cNvSpPr>
          <p:nvPr>
            <p:ph type="dt" sz="half" idx="10"/>
          </p:nvPr>
        </p:nvSpPr>
        <p:spPr/>
        <p:txBody>
          <a:bodyPr/>
          <a:lstStyle/>
          <a:p>
            <a:fld id="{15FFA3FF-0610-47DD-87D9-09630744EA47}" type="datetimeFigureOut">
              <a:rPr lang="en-IN" smtClean="0"/>
              <a:t>30-10-2023</a:t>
            </a:fld>
            <a:endParaRPr lang="en-IN"/>
          </a:p>
        </p:txBody>
      </p:sp>
      <p:sp>
        <p:nvSpPr>
          <p:cNvPr id="5" name="Footer Placeholder 4">
            <a:extLst>
              <a:ext uri="{FF2B5EF4-FFF2-40B4-BE49-F238E27FC236}">
                <a16:creationId xmlns:a16="http://schemas.microsoft.com/office/drawing/2014/main" id="{87D9B397-9262-5AD8-0E2D-FB40099008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D3386C-1348-0040-FDCD-B10DB6CB45AF}"/>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22801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B157-3CA2-A450-78C2-0A08A024AF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8DE3D8-8C35-0161-A8AA-8955779FB0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E3612D-E9C5-6537-8B78-6EE9B3BF7041}"/>
              </a:ext>
            </a:extLst>
          </p:cNvPr>
          <p:cNvSpPr>
            <a:spLocks noGrp="1"/>
          </p:cNvSpPr>
          <p:nvPr>
            <p:ph type="dt" sz="half" idx="10"/>
          </p:nvPr>
        </p:nvSpPr>
        <p:spPr/>
        <p:txBody>
          <a:bodyPr/>
          <a:lstStyle/>
          <a:p>
            <a:fld id="{15FFA3FF-0610-47DD-87D9-09630744EA47}" type="datetimeFigureOut">
              <a:rPr lang="en-IN" smtClean="0"/>
              <a:t>30-10-2023</a:t>
            </a:fld>
            <a:endParaRPr lang="en-IN"/>
          </a:p>
        </p:txBody>
      </p:sp>
      <p:sp>
        <p:nvSpPr>
          <p:cNvPr id="5" name="Footer Placeholder 4">
            <a:extLst>
              <a:ext uri="{FF2B5EF4-FFF2-40B4-BE49-F238E27FC236}">
                <a16:creationId xmlns:a16="http://schemas.microsoft.com/office/drawing/2014/main" id="{88EA0D51-D28A-B71C-7603-6B165B0133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6FB2AB-DF97-6C22-B0FE-BB1B9DCC87A3}"/>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70902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20BC-49C9-C402-1627-AC0BA35CDE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819718-6F59-3986-C0D7-567D4E250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CDAC53-8541-8A04-1F91-A27348882B71}"/>
              </a:ext>
            </a:extLst>
          </p:cNvPr>
          <p:cNvSpPr>
            <a:spLocks noGrp="1"/>
          </p:cNvSpPr>
          <p:nvPr>
            <p:ph type="dt" sz="half" idx="10"/>
          </p:nvPr>
        </p:nvSpPr>
        <p:spPr/>
        <p:txBody>
          <a:bodyPr/>
          <a:lstStyle/>
          <a:p>
            <a:fld id="{15FFA3FF-0610-47DD-87D9-09630744EA47}" type="datetimeFigureOut">
              <a:rPr lang="en-IN" smtClean="0"/>
              <a:t>30-10-2023</a:t>
            </a:fld>
            <a:endParaRPr lang="en-IN"/>
          </a:p>
        </p:txBody>
      </p:sp>
      <p:sp>
        <p:nvSpPr>
          <p:cNvPr id="5" name="Footer Placeholder 4">
            <a:extLst>
              <a:ext uri="{FF2B5EF4-FFF2-40B4-BE49-F238E27FC236}">
                <a16:creationId xmlns:a16="http://schemas.microsoft.com/office/drawing/2014/main" id="{C8E37E2A-B3E8-481B-645B-599C5305E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55F278-864E-43F4-3F13-BD25BDE34A4A}"/>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214667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655E-8FEB-B15E-E730-FC57C2DCFD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7AC715-1831-0749-0740-54EEF9C702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86A5B9-22F9-C80B-1095-4FCF352E7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A88181-1410-2A17-EBB0-1F38E31BF576}"/>
              </a:ext>
            </a:extLst>
          </p:cNvPr>
          <p:cNvSpPr>
            <a:spLocks noGrp="1"/>
          </p:cNvSpPr>
          <p:nvPr>
            <p:ph type="dt" sz="half" idx="10"/>
          </p:nvPr>
        </p:nvSpPr>
        <p:spPr/>
        <p:txBody>
          <a:bodyPr/>
          <a:lstStyle/>
          <a:p>
            <a:fld id="{15FFA3FF-0610-47DD-87D9-09630744EA47}" type="datetimeFigureOut">
              <a:rPr lang="en-IN" smtClean="0"/>
              <a:t>30-10-2023</a:t>
            </a:fld>
            <a:endParaRPr lang="en-IN"/>
          </a:p>
        </p:txBody>
      </p:sp>
      <p:sp>
        <p:nvSpPr>
          <p:cNvPr id="6" name="Footer Placeholder 5">
            <a:extLst>
              <a:ext uri="{FF2B5EF4-FFF2-40B4-BE49-F238E27FC236}">
                <a16:creationId xmlns:a16="http://schemas.microsoft.com/office/drawing/2014/main" id="{C59F2933-E0AF-1B80-65FC-17C991DCFB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5BA7F9-ACB7-AA73-ED4F-BA44EC8750D3}"/>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354161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C757-5E7F-129F-8471-6B5FF039D4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0A29EA-C420-F2FA-84B9-2439FE82C7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FEDCE7-C1E2-7EED-E53C-19DBA7858F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1291C7-3E60-0740-C9C1-A1A5E830B0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01A1C1-407B-BBF8-85DE-3DA3A110DE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246392-3B99-1BE4-171A-15F412B70A82}"/>
              </a:ext>
            </a:extLst>
          </p:cNvPr>
          <p:cNvSpPr>
            <a:spLocks noGrp="1"/>
          </p:cNvSpPr>
          <p:nvPr>
            <p:ph type="dt" sz="half" idx="10"/>
          </p:nvPr>
        </p:nvSpPr>
        <p:spPr/>
        <p:txBody>
          <a:bodyPr/>
          <a:lstStyle/>
          <a:p>
            <a:fld id="{15FFA3FF-0610-47DD-87D9-09630744EA47}" type="datetimeFigureOut">
              <a:rPr lang="en-IN" smtClean="0"/>
              <a:t>30-10-2023</a:t>
            </a:fld>
            <a:endParaRPr lang="en-IN"/>
          </a:p>
        </p:txBody>
      </p:sp>
      <p:sp>
        <p:nvSpPr>
          <p:cNvPr id="8" name="Footer Placeholder 7">
            <a:extLst>
              <a:ext uri="{FF2B5EF4-FFF2-40B4-BE49-F238E27FC236}">
                <a16:creationId xmlns:a16="http://schemas.microsoft.com/office/drawing/2014/main" id="{691F53AD-EC4B-4446-6076-8AB347A556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E35C2D-8511-40E4-1FBD-242583A6DE91}"/>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2945241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12E9-7A9E-174D-DBE0-00C70E6213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CA8CFF-BF31-6EC5-12EC-58C2FB05E0A0}"/>
              </a:ext>
            </a:extLst>
          </p:cNvPr>
          <p:cNvSpPr>
            <a:spLocks noGrp="1"/>
          </p:cNvSpPr>
          <p:nvPr>
            <p:ph type="dt" sz="half" idx="10"/>
          </p:nvPr>
        </p:nvSpPr>
        <p:spPr/>
        <p:txBody>
          <a:bodyPr/>
          <a:lstStyle/>
          <a:p>
            <a:fld id="{15FFA3FF-0610-47DD-87D9-09630744EA47}" type="datetimeFigureOut">
              <a:rPr lang="en-IN" smtClean="0"/>
              <a:t>30-10-2023</a:t>
            </a:fld>
            <a:endParaRPr lang="en-IN"/>
          </a:p>
        </p:txBody>
      </p:sp>
      <p:sp>
        <p:nvSpPr>
          <p:cNvPr id="4" name="Footer Placeholder 3">
            <a:extLst>
              <a:ext uri="{FF2B5EF4-FFF2-40B4-BE49-F238E27FC236}">
                <a16:creationId xmlns:a16="http://schemas.microsoft.com/office/drawing/2014/main" id="{1B4D28FC-66BE-4B58-12A4-79A8F324FC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4735BA-3EDB-D191-799B-DC58684B99CF}"/>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3594301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525E7F-B8B4-AE4C-6E4F-B90A1D1AF158}"/>
              </a:ext>
            </a:extLst>
          </p:cNvPr>
          <p:cNvSpPr>
            <a:spLocks noGrp="1"/>
          </p:cNvSpPr>
          <p:nvPr>
            <p:ph type="dt" sz="half" idx="10"/>
          </p:nvPr>
        </p:nvSpPr>
        <p:spPr/>
        <p:txBody>
          <a:bodyPr/>
          <a:lstStyle/>
          <a:p>
            <a:fld id="{15FFA3FF-0610-47DD-87D9-09630744EA47}" type="datetimeFigureOut">
              <a:rPr lang="en-IN" smtClean="0"/>
              <a:t>30-10-2023</a:t>
            </a:fld>
            <a:endParaRPr lang="en-IN"/>
          </a:p>
        </p:txBody>
      </p:sp>
      <p:sp>
        <p:nvSpPr>
          <p:cNvPr id="3" name="Footer Placeholder 2">
            <a:extLst>
              <a:ext uri="{FF2B5EF4-FFF2-40B4-BE49-F238E27FC236}">
                <a16:creationId xmlns:a16="http://schemas.microsoft.com/office/drawing/2014/main" id="{FF879E4A-4076-4FC6-8F1C-B962BE67FE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8C1510-6702-A439-26FC-58C543B535DF}"/>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1540864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E9AB9-D368-0ED1-B2DA-BDF11A7C1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BA450F-FB3F-7A3B-A64C-9DDA635C04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687B6F-1879-FA29-96A8-C522A4CA4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78271D-C470-1A3C-A8DF-7B60B23B6D7E}"/>
              </a:ext>
            </a:extLst>
          </p:cNvPr>
          <p:cNvSpPr>
            <a:spLocks noGrp="1"/>
          </p:cNvSpPr>
          <p:nvPr>
            <p:ph type="dt" sz="half" idx="10"/>
          </p:nvPr>
        </p:nvSpPr>
        <p:spPr/>
        <p:txBody>
          <a:bodyPr/>
          <a:lstStyle/>
          <a:p>
            <a:fld id="{15FFA3FF-0610-47DD-87D9-09630744EA47}" type="datetimeFigureOut">
              <a:rPr lang="en-IN" smtClean="0"/>
              <a:t>30-10-2023</a:t>
            </a:fld>
            <a:endParaRPr lang="en-IN"/>
          </a:p>
        </p:txBody>
      </p:sp>
      <p:sp>
        <p:nvSpPr>
          <p:cNvPr id="6" name="Footer Placeholder 5">
            <a:extLst>
              <a:ext uri="{FF2B5EF4-FFF2-40B4-BE49-F238E27FC236}">
                <a16:creationId xmlns:a16="http://schemas.microsoft.com/office/drawing/2014/main" id="{8E2CD109-DAE9-2B26-795D-5A17C4E3D0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317910-A40C-0EC7-3AA1-98F7AAB7B0ED}"/>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379104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EDE9-6F6F-0B4B-01BC-AB1100341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F001F2-4A5D-FFC4-4827-12A131B767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FD890A-7421-5B1A-9E95-B849E3B9B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10A3BB-53A9-9CBE-8C3D-C9F163E29AB2}"/>
              </a:ext>
            </a:extLst>
          </p:cNvPr>
          <p:cNvSpPr>
            <a:spLocks noGrp="1"/>
          </p:cNvSpPr>
          <p:nvPr>
            <p:ph type="dt" sz="half" idx="10"/>
          </p:nvPr>
        </p:nvSpPr>
        <p:spPr/>
        <p:txBody>
          <a:bodyPr/>
          <a:lstStyle/>
          <a:p>
            <a:fld id="{15FFA3FF-0610-47DD-87D9-09630744EA47}" type="datetimeFigureOut">
              <a:rPr lang="en-IN" smtClean="0"/>
              <a:t>30-10-2023</a:t>
            </a:fld>
            <a:endParaRPr lang="en-IN"/>
          </a:p>
        </p:txBody>
      </p:sp>
      <p:sp>
        <p:nvSpPr>
          <p:cNvPr id="6" name="Footer Placeholder 5">
            <a:extLst>
              <a:ext uri="{FF2B5EF4-FFF2-40B4-BE49-F238E27FC236}">
                <a16:creationId xmlns:a16="http://schemas.microsoft.com/office/drawing/2014/main" id="{43D1E023-EDC5-418E-A055-0C9103FD64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828305-D8E3-6320-FC96-C98E5A2E4C2B}"/>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4172247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8E08CE-13B9-B61B-74DB-8DE53F5B59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BB1445-407B-F810-10DD-7AB224DEB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253D22-44FD-59EE-C5DE-2D238EAEF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FA3FF-0610-47DD-87D9-09630744EA47}" type="datetimeFigureOut">
              <a:rPr lang="en-IN" smtClean="0"/>
              <a:t>30-10-2023</a:t>
            </a:fld>
            <a:endParaRPr lang="en-IN"/>
          </a:p>
        </p:txBody>
      </p:sp>
      <p:sp>
        <p:nvSpPr>
          <p:cNvPr id="5" name="Footer Placeholder 4">
            <a:extLst>
              <a:ext uri="{FF2B5EF4-FFF2-40B4-BE49-F238E27FC236}">
                <a16:creationId xmlns:a16="http://schemas.microsoft.com/office/drawing/2014/main" id="{F5212317-9F04-9842-64A3-5A0E36F5B8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5C4AA6-F8A0-FDDE-D597-472E283D16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B9F45-A942-4B49-AA21-61CF732ED244}" type="slidenum">
              <a:rPr lang="en-IN" smtClean="0"/>
              <a:t>‹#›</a:t>
            </a:fld>
            <a:endParaRPr lang="en-IN"/>
          </a:p>
        </p:txBody>
      </p:sp>
    </p:spTree>
    <p:extLst>
      <p:ext uri="{BB962C8B-B14F-4D97-AF65-F5344CB8AC3E}">
        <p14:creationId xmlns:p14="http://schemas.microsoft.com/office/powerpoint/2010/main" val="346067188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pm"/><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sciencedirect.com/science/article/pii/S235234092031320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A2BE-6741-FE13-4DAA-F24815BFFA95}"/>
              </a:ext>
            </a:extLst>
          </p:cNvPr>
          <p:cNvSpPr>
            <a:spLocks noGrp="1"/>
          </p:cNvSpPr>
          <p:nvPr>
            <p:ph type="ctrTitle"/>
          </p:nvPr>
        </p:nvSpPr>
        <p:spPr>
          <a:xfrm>
            <a:off x="1700212" y="963151"/>
            <a:ext cx="8791575" cy="1104113"/>
          </a:xfrm>
        </p:spPr>
        <p:txBody>
          <a:bodyPr>
            <a:normAutofit/>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Phishing Domain Detection </a:t>
            </a:r>
            <a:endParaRPr lang="en-IN" dirty="0"/>
          </a:p>
        </p:txBody>
      </p:sp>
      <p:sp>
        <p:nvSpPr>
          <p:cNvPr id="3" name="Subtitle 2">
            <a:extLst>
              <a:ext uri="{FF2B5EF4-FFF2-40B4-BE49-F238E27FC236}">
                <a16:creationId xmlns:a16="http://schemas.microsoft.com/office/drawing/2014/main" id="{F96CD076-B2F7-D9DB-A0B9-20561476A1EC}"/>
              </a:ext>
            </a:extLst>
          </p:cNvPr>
          <p:cNvSpPr>
            <a:spLocks noGrp="1"/>
          </p:cNvSpPr>
          <p:nvPr>
            <p:ph type="subTitle" idx="1"/>
          </p:nvPr>
        </p:nvSpPr>
        <p:spPr/>
        <p:txBody>
          <a:bodyPr>
            <a:normAutofit/>
          </a:bodyPr>
          <a:lstStyle/>
          <a:p>
            <a:r>
              <a:rPr lang="en-US" sz="4000" dirty="0"/>
              <a:t> Sunil Bharadhwaj</a:t>
            </a:r>
          </a:p>
        </p:txBody>
      </p:sp>
    </p:spTree>
    <p:extLst>
      <p:ext uri="{BB962C8B-B14F-4D97-AF65-F5344CB8AC3E}">
        <p14:creationId xmlns:p14="http://schemas.microsoft.com/office/powerpoint/2010/main" val="2943632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69FB-45C1-7DDE-BE29-2929CAFBF40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Project Details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1AC735-ACA6-164F-5F53-AA79F7A0115E}"/>
              </a:ext>
            </a:extLst>
          </p:cNvPr>
          <p:cNvSpPr>
            <a:spLocks noGrp="1"/>
          </p:cNvSpPr>
          <p:nvPr>
            <p:ph idx="1"/>
          </p:nvPr>
        </p:nvSpPr>
        <p:spPr/>
        <p:txBody>
          <a:bodyPr>
            <a:normAutofit fontScale="92500" lnSpcReduction="10000"/>
          </a:bodyPr>
          <a:lstStyle/>
          <a:p>
            <a:pPr>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Phishing is a fraudulent activity in which an attacker poses as a trusted company or individual with the aim of extracting sensitive information like login credentials and account details through email or other communication channels. Attackers favor phishing as it is often simpler to convince individuals to click on seemingly authentic, yet malicious, links than it is to bypass a computer's security safeguards. This tactic's success lies in its ability to exploit human trust and deception, making it a common choice among malicious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actors.The</a:t>
            </a:r>
            <a:r>
              <a:rPr lang="en-US" dirty="0">
                <a:effectLst/>
                <a:latin typeface="Times New Roman" panose="02020603050405020304" pitchFamily="18" charset="0"/>
                <a:ea typeface="Calibri" panose="020F0502020204030204" pitchFamily="34" charset="0"/>
                <a:cs typeface="Times New Roman" panose="02020603050405020304" pitchFamily="18" charset="0"/>
              </a:rPr>
              <a:t> main goal is to predict whether the domains are real or malicious.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62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BC5224-BDEE-2A01-A592-00D548137868}"/>
              </a:ext>
            </a:extLst>
          </p:cNvPr>
          <p:cNvSpPr>
            <a:spLocks noGrp="1"/>
          </p:cNvSpPr>
          <p:nvPr>
            <p:ph idx="1"/>
          </p:nvPr>
        </p:nvSpPr>
        <p:spPr>
          <a:xfrm>
            <a:off x="1143000" y="2034418"/>
            <a:ext cx="9905999" cy="3541714"/>
          </a:xfrm>
        </p:spPr>
        <p:txBody>
          <a:bodyPr>
            <a:normAutofit/>
          </a:bodyPr>
          <a:lstStyle/>
          <a:p>
            <a:pPr marL="0" indent="0">
              <a:buNone/>
            </a:pPr>
            <a:r>
              <a:rPr lang="en-US" sz="3600" dirty="0"/>
              <a:t>TECHNOLOGIES : Scikit-Learn, Pandas, </a:t>
            </a:r>
            <a:r>
              <a:rPr lang="en-US" sz="3600" dirty="0" err="1"/>
              <a:t>Streamlit</a:t>
            </a:r>
            <a:r>
              <a:rPr lang="en-US" sz="3600" dirty="0"/>
              <a:t>.</a:t>
            </a:r>
          </a:p>
          <a:p>
            <a:pPr marL="0" indent="0">
              <a:buNone/>
            </a:pPr>
            <a:r>
              <a:rPr lang="en-US" sz="3600" dirty="0"/>
              <a:t>DOMAIN : Cyber Security.</a:t>
            </a:r>
          </a:p>
          <a:p>
            <a:pPr marL="0" indent="0">
              <a:buNone/>
            </a:pPr>
            <a:r>
              <a:rPr lang="en-US" sz="3600" dirty="0"/>
              <a:t>LANGUAGE : Python.</a:t>
            </a:r>
            <a:endParaRPr lang="en-IN" sz="3600" dirty="0"/>
          </a:p>
        </p:txBody>
      </p:sp>
    </p:spTree>
    <p:extLst>
      <p:ext uri="{BB962C8B-B14F-4D97-AF65-F5344CB8AC3E}">
        <p14:creationId xmlns:p14="http://schemas.microsoft.com/office/powerpoint/2010/main" val="130700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857E-50F1-B257-5122-FC17CE2AA221}"/>
              </a:ext>
            </a:extLst>
          </p:cNvPr>
          <p:cNvSpPr>
            <a:spLocks noGrp="1"/>
          </p:cNvSpPr>
          <p:nvPr>
            <p:ph type="title"/>
          </p:nvPr>
        </p:nvSpPr>
        <p:spPr/>
        <p:txBody>
          <a:bodyPr/>
          <a:lstStyle/>
          <a:p>
            <a:r>
              <a:rPr lang="en-US" dirty="0"/>
              <a:t> OBJECTIVE :</a:t>
            </a:r>
            <a:endParaRPr lang="en-IN" dirty="0"/>
          </a:p>
        </p:txBody>
      </p:sp>
      <p:sp>
        <p:nvSpPr>
          <p:cNvPr id="3" name="Content Placeholder 2">
            <a:extLst>
              <a:ext uri="{FF2B5EF4-FFF2-40B4-BE49-F238E27FC236}">
                <a16:creationId xmlns:a16="http://schemas.microsoft.com/office/drawing/2014/main" id="{567E3372-84AF-73B3-A9DB-FC1A969E4D9A}"/>
              </a:ext>
            </a:extLst>
          </p:cNvPr>
          <p:cNvSpPr>
            <a:spLocks noGrp="1"/>
          </p:cNvSpPr>
          <p:nvPr>
            <p:ph idx="1"/>
          </p:nvPr>
        </p:nvSpPr>
        <p:spPr/>
        <p:txBody>
          <a:bodyPr>
            <a:noAutofit/>
          </a:bodyPr>
          <a:lstStyle/>
          <a:p>
            <a:r>
              <a:rPr lang="en-US" sz="3200" dirty="0"/>
              <a:t> Our system's primary objective is to provide users with the means to differentiate between real and potentially malicious websites. By leveraging predictive analytics, we aim to identify the telltale signs of a fake domain and provide early warnings to users. This project serves as a proactive defense against cyber threats, safeguarding the online community from data theft and scams.</a:t>
            </a:r>
            <a:endParaRPr lang="en-IN" sz="3200" dirty="0"/>
          </a:p>
        </p:txBody>
      </p:sp>
    </p:spTree>
    <p:extLst>
      <p:ext uri="{BB962C8B-B14F-4D97-AF65-F5344CB8AC3E}">
        <p14:creationId xmlns:p14="http://schemas.microsoft.com/office/powerpoint/2010/main" val="3597184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75">
            <a:extLst>
              <a:ext uri="{FF2B5EF4-FFF2-40B4-BE49-F238E27FC236}">
                <a16:creationId xmlns:a16="http://schemas.microsoft.com/office/drawing/2014/main" id="{F0E2F433-9C3F-BF5F-B8CE-31A652E7C583}"/>
              </a:ext>
            </a:extLst>
          </p:cNvPr>
          <p:cNvSpPr>
            <a:spLocks noGrp="1"/>
          </p:cNvSpPr>
          <p:nvPr>
            <p:ph type="ctrTitle"/>
          </p:nvPr>
        </p:nvSpPr>
        <p:spPr>
          <a:xfrm>
            <a:off x="3967872" y="451154"/>
            <a:ext cx="6187806" cy="599433"/>
          </a:xfrm>
        </p:spPr>
        <p:txBody>
          <a:bodyPr>
            <a:normAutofit fontScale="90000"/>
          </a:bodyPr>
          <a:lstStyle/>
          <a:p>
            <a:pPr algn="just"/>
            <a:r>
              <a:rPr lang="en-US" dirty="0"/>
              <a:t>ARCHITECTURE</a:t>
            </a:r>
            <a:endParaRPr lang="en-IN" dirty="0"/>
          </a:p>
        </p:txBody>
      </p:sp>
      <p:pic>
        <p:nvPicPr>
          <p:cNvPr id="3" name="Picture 2">
            <a:extLst>
              <a:ext uri="{FF2B5EF4-FFF2-40B4-BE49-F238E27FC236}">
                <a16:creationId xmlns:a16="http://schemas.microsoft.com/office/drawing/2014/main" id="{C8BE79EC-8E3D-8934-FC14-0F0E424FD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434" y="1336112"/>
            <a:ext cx="9323132" cy="4661566"/>
          </a:xfrm>
          <a:prstGeom prst="rect">
            <a:avLst/>
          </a:prstGeom>
        </p:spPr>
      </p:pic>
    </p:spTree>
    <p:extLst>
      <p:ext uri="{BB962C8B-B14F-4D97-AF65-F5344CB8AC3E}">
        <p14:creationId xmlns:p14="http://schemas.microsoft.com/office/powerpoint/2010/main" val="153310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56BB-AD03-3118-1ABE-6B7EC7ABCA93}"/>
              </a:ext>
            </a:extLst>
          </p:cNvPr>
          <p:cNvSpPr>
            <a:spLocks noGrp="1"/>
          </p:cNvSpPr>
          <p:nvPr>
            <p:ph type="title"/>
          </p:nvPr>
        </p:nvSpPr>
        <p:spPr/>
        <p:txBody>
          <a:bodyPr/>
          <a:lstStyle/>
          <a:p>
            <a:r>
              <a:rPr lang="en-US" dirty="0"/>
              <a:t>DATASET INFORMATION </a:t>
            </a:r>
            <a:endParaRPr lang="en-IN" dirty="0"/>
          </a:p>
        </p:txBody>
      </p:sp>
      <p:sp>
        <p:nvSpPr>
          <p:cNvPr id="3" name="Content Placeholder 2">
            <a:extLst>
              <a:ext uri="{FF2B5EF4-FFF2-40B4-BE49-F238E27FC236}">
                <a16:creationId xmlns:a16="http://schemas.microsoft.com/office/drawing/2014/main" id="{5EED0521-3D98-94E9-9916-84D824932BDA}"/>
              </a:ext>
            </a:extLst>
          </p:cNvPr>
          <p:cNvSpPr>
            <a:spLocks noGrp="1"/>
          </p:cNvSpPr>
          <p:nvPr>
            <p:ph idx="1"/>
          </p:nvPr>
        </p:nvSpPr>
        <p:spPr>
          <a:xfrm>
            <a:off x="1141412" y="2249486"/>
            <a:ext cx="9905999" cy="4204580"/>
          </a:xfrm>
        </p:spPr>
        <p:txBody>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This data set consist of </a:t>
            </a:r>
            <a:r>
              <a:rPr lang="en-IN" sz="2800" dirty="0">
                <a:effectLst/>
                <a:latin typeface="Georgia" panose="02040502050405020303" pitchFamily="18" charset="0"/>
                <a:ea typeface="Calibri" panose="020F0502020204030204" pitchFamily="34" charset="0"/>
                <a:cs typeface="Times New Roman" panose="02020603050405020304" pitchFamily="18" charset="0"/>
              </a:rPr>
              <a:t>88,647 websites labelled as legitimate or phishing and allow the researchers to train their classification models, build phishing detection systems.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dirty="0">
                <a:effectLst/>
                <a:latin typeface="Georgia" panose="02040502050405020303" pitchFamily="18" charset="0"/>
                <a:ea typeface="Calibri" panose="020F0502020204030204" pitchFamily="34" charset="0"/>
                <a:cs typeface="Times New Roman" panose="02020603050405020304" pitchFamily="18" charset="0"/>
              </a:rPr>
              <a:t>For more details of the dataset visit: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Datasets for phishing websites detection - ScienceDirect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Datasets for phishing websites detection - ScienceDirect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8136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873B-15D6-A6F8-DFD0-5FE746EF2A9C}"/>
              </a:ext>
            </a:extLst>
          </p:cNvPr>
          <p:cNvSpPr>
            <a:spLocks noGrp="1"/>
          </p:cNvSpPr>
          <p:nvPr>
            <p:ph type="title"/>
          </p:nvPr>
        </p:nvSpPr>
        <p:spPr>
          <a:xfrm>
            <a:off x="937418" y="122998"/>
            <a:ext cx="9905998" cy="846298"/>
          </a:xfrm>
        </p:spPr>
        <p:txBody>
          <a:bodyPr/>
          <a:lstStyle/>
          <a:p>
            <a:r>
              <a:rPr lang="en-US" dirty="0"/>
              <a:t>Work Flow</a:t>
            </a:r>
            <a:endParaRPr lang="en-IN" dirty="0"/>
          </a:p>
        </p:txBody>
      </p:sp>
      <p:sp>
        <p:nvSpPr>
          <p:cNvPr id="3" name="Content Placeholder 2">
            <a:extLst>
              <a:ext uri="{FF2B5EF4-FFF2-40B4-BE49-F238E27FC236}">
                <a16:creationId xmlns:a16="http://schemas.microsoft.com/office/drawing/2014/main" id="{A53EF4B6-1B3E-A6E2-7B36-99B8BA554532}"/>
              </a:ext>
            </a:extLst>
          </p:cNvPr>
          <p:cNvSpPr>
            <a:spLocks noGrp="1"/>
          </p:cNvSpPr>
          <p:nvPr>
            <p:ph idx="1"/>
          </p:nvPr>
        </p:nvSpPr>
        <p:spPr>
          <a:xfrm>
            <a:off x="788100" y="1128132"/>
            <a:ext cx="10932219" cy="5646199"/>
          </a:xfrm>
        </p:spPr>
        <p:txBody>
          <a:bodyPr>
            <a:normAutofit/>
          </a:bodyPr>
          <a:lstStyle/>
          <a:p>
            <a:r>
              <a:rPr lang="en-US" sz="1800" b="0" dirty="0">
                <a:solidFill>
                  <a:srgbClr val="E36C0A"/>
                </a:solidFill>
                <a:effectLst/>
                <a:latin typeface="Times New Roman" panose="02020603050405020304" pitchFamily="18" charset="0"/>
                <a:ea typeface="Calibri" panose="020F0502020204030204" pitchFamily="34" charset="0"/>
              </a:rPr>
              <a:t>Data Collection: </a:t>
            </a:r>
            <a:r>
              <a:rPr lang="en-US" sz="1800" b="0" dirty="0">
                <a:solidFill>
                  <a:srgbClr val="1F3861"/>
                </a:solidFill>
                <a:effectLst/>
                <a:latin typeface="Times New Roman" panose="02020603050405020304" pitchFamily="18" charset="0"/>
                <a:ea typeface="Calibri" panose="020F0502020204030204" pitchFamily="34" charset="0"/>
              </a:rPr>
              <a:t>The project starts by collecting a dataset of URLs, encompassing both legitimate and potentially malicious websites. This dataset serves as the foundation for training and testing the predictive model.</a:t>
            </a:r>
            <a:endParaRPr lang="en-IN" sz="1800" b="1" dirty="0">
              <a:effectLst/>
              <a:latin typeface="Calibri" panose="020F0502020204030204" pitchFamily="34" charset="0"/>
              <a:ea typeface="Calibri" panose="020F0502020204030204" pitchFamily="34" charset="0"/>
            </a:endParaRPr>
          </a:p>
          <a:p>
            <a:pPr marL="63500" algn="just"/>
            <a:r>
              <a:rPr lang="en-US" sz="1800" b="0" dirty="0">
                <a:solidFill>
                  <a:srgbClr val="E36C0A"/>
                </a:solidFill>
                <a:effectLst/>
                <a:latin typeface="Times New Roman" panose="02020603050405020304" pitchFamily="18" charset="0"/>
                <a:ea typeface="Calibri" panose="020F0502020204030204" pitchFamily="34" charset="0"/>
              </a:rPr>
              <a:t>Feature Extraction:</a:t>
            </a:r>
            <a:endParaRPr lang="en-IN" sz="1800" b="1" dirty="0">
              <a:effectLst/>
              <a:latin typeface="Calibri" panose="020F0502020204030204" pitchFamily="34" charset="0"/>
              <a:ea typeface="Calibri" panose="020F0502020204030204" pitchFamily="34" charset="0"/>
            </a:endParaRPr>
          </a:p>
          <a:p>
            <a:pPr marL="342900" lvl="0" indent="-342900" algn="just">
              <a:buFont typeface="Symbol" panose="05050102010706020507" pitchFamily="18" charset="2"/>
              <a:buChar char=""/>
            </a:pPr>
            <a:r>
              <a:rPr lang="en-US" sz="1800" b="0" dirty="0">
                <a:solidFill>
                  <a:srgbClr val="1F3861"/>
                </a:solidFill>
                <a:effectLst/>
                <a:latin typeface="Times New Roman" panose="02020603050405020304" pitchFamily="18" charset="0"/>
                <a:ea typeface="Calibri" panose="020F0502020204030204" pitchFamily="34" charset="0"/>
              </a:rPr>
              <a:t>Character Length and Vowels: For each URL in the dataset, the project extracts the length of the URL and counts the number of vowels, which can serve as simple indicators of suspicious characteristics.</a:t>
            </a:r>
            <a:endParaRPr lang="en-IN" sz="1800" b="1" dirty="0">
              <a:effectLst/>
              <a:latin typeface="Calibri" panose="020F0502020204030204" pitchFamily="34" charset="0"/>
              <a:ea typeface="Calibri" panose="020F0502020204030204" pitchFamily="34" charset="0"/>
            </a:endParaRPr>
          </a:p>
          <a:p>
            <a:pPr marL="342900" lvl="0" indent="-342900" algn="just">
              <a:buFont typeface="Symbol" panose="05050102010706020507" pitchFamily="18" charset="2"/>
              <a:buChar char=""/>
            </a:pPr>
            <a:r>
              <a:rPr lang="en-US" sz="1800" b="0" dirty="0">
                <a:solidFill>
                  <a:srgbClr val="1F3861"/>
                </a:solidFill>
                <a:effectLst/>
                <a:latin typeface="Times New Roman" panose="02020603050405020304" pitchFamily="18" charset="0"/>
                <a:ea typeface="Calibri" panose="020F0502020204030204" pitchFamily="34" charset="0"/>
              </a:rPr>
              <a:t>Sender Policy Frameworks (SPF): SPF records associated with the domains are retrieved to check if the domain's email sender policy aligns with known legitimate standards.</a:t>
            </a:r>
            <a:endParaRPr lang="en-IN" sz="1800" b="1" dirty="0">
              <a:effectLst/>
              <a:latin typeface="Calibri" panose="020F0502020204030204" pitchFamily="34" charset="0"/>
              <a:ea typeface="Calibri" panose="020F0502020204030204" pitchFamily="34" charset="0"/>
            </a:endParaRPr>
          </a:p>
          <a:p>
            <a:pPr marL="342900" lvl="0" indent="-342900" algn="just">
              <a:buFont typeface="Symbol" panose="05050102010706020507" pitchFamily="18" charset="2"/>
              <a:buChar char=""/>
            </a:pPr>
            <a:r>
              <a:rPr lang="en-US" sz="1800" b="0" dirty="0">
                <a:solidFill>
                  <a:srgbClr val="1F3861"/>
                </a:solidFill>
                <a:effectLst/>
                <a:latin typeface="Times New Roman" panose="02020603050405020304" pitchFamily="18" charset="0"/>
                <a:ea typeface="Calibri" panose="020F0502020204030204" pitchFamily="34" charset="0"/>
              </a:rPr>
              <a:t>Website Creation and Expiration Dates: The project extracts information about the domain's creation and expiration dates to assess the age and potential longevity of the website.</a:t>
            </a:r>
            <a:endParaRPr lang="en-IN" sz="1800" b="1" dirty="0">
              <a:effectLst/>
              <a:latin typeface="Calibri" panose="020F0502020204030204" pitchFamily="34" charset="0"/>
              <a:ea typeface="Calibri" panose="020F0502020204030204" pitchFamily="34" charset="0"/>
            </a:endParaRPr>
          </a:p>
          <a:p>
            <a:pPr marL="342900" lvl="0" indent="-342900" algn="just">
              <a:buFont typeface="Symbol" panose="05050102010706020507" pitchFamily="18" charset="2"/>
              <a:buChar char=""/>
            </a:pPr>
            <a:r>
              <a:rPr lang="en-US" sz="1800" b="0" dirty="0">
                <a:solidFill>
                  <a:srgbClr val="1F3861"/>
                </a:solidFill>
                <a:effectLst/>
                <a:latin typeface="Times New Roman" panose="02020603050405020304" pitchFamily="18" charset="0"/>
                <a:ea typeface="Calibri" panose="020F0502020204030204" pitchFamily="34" charset="0"/>
              </a:rPr>
              <a:t>Servers and Redirects: Server information is gathered to identify unusual or suspicious server configurations. Additionally, redirects are tracked to uncover potential hiding or obfuscation attempts.</a:t>
            </a:r>
            <a:endParaRPr lang="en-IN" sz="1800" b="1" dirty="0">
              <a:effectLst/>
              <a:latin typeface="Calibri" panose="020F0502020204030204" pitchFamily="34" charset="0"/>
              <a:ea typeface="Calibri" panose="020F0502020204030204" pitchFamily="34" charset="0"/>
            </a:endParaRPr>
          </a:p>
          <a:p>
            <a:pPr marL="342900" lvl="0" indent="-342900" algn="just">
              <a:buFont typeface="Symbol" panose="05050102010706020507" pitchFamily="18" charset="2"/>
              <a:buChar char=""/>
            </a:pPr>
            <a:r>
              <a:rPr lang="en-US" sz="1800" b="0" dirty="0">
                <a:solidFill>
                  <a:srgbClr val="1F3861"/>
                </a:solidFill>
                <a:effectLst/>
                <a:latin typeface="Times New Roman" panose="02020603050405020304" pitchFamily="18" charset="0"/>
                <a:ea typeface="Calibri" panose="020F0502020204030204" pitchFamily="34" charset="0"/>
              </a:rPr>
              <a:t>Response Time: The response time of each website is measured to assess its performance and responsiveness.</a:t>
            </a:r>
            <a:endParaRPr lang="en-IN" sz="1800" b="1" dirty="0">
              <a:effectLst/>
              <a:latin typeface="Calibri" panose="020F0502020204030204" pitchFamily="34" charset="0"/>
              <a:ea typeface="Calibri" panose="020F0502020204030204" pitchFamily="34" charset="0"/>
            </a:endParaRPr>
          </a:p>
          <a:p>
            <a:pPr marL="292100" algn="just"/>
            <a:r>
              <a:rPr lang="en-US" sz="1800" b="0" dirty="0">
                <a:solidFill>
                  <a:srgbClr val="1F3861"/>
                </a:solidFill>
                <a:effectLst/>
                <a:latin typeface="Times New Roman" panose="02020603050405020304" pitchFamily="18" charset="0"/>
                <a:ea typeface="Calibri" panose="020F0502020204030204" pitchFamily="34" charset="0"/>
              </a:rPr>
              <a:t>The extracted features, including URL characteristics and data about SPF records, server details, and response times, are used to create a dataset.</a:t>
            </a:r>
            <a:endParaRPr lang="en-IN" sz="1800" b="1" dirty="0">
              <a:effectLst/>
              <a:latin typeface="Calibri" panose="020F0502020204030204" pitchFamily="34" charset="0"/>
              <a:ea typeface="Calibri" panose="020F0502020204030204" pitchFamily="34" charset="0"/>
            </a:endParaRPr>
          </a:p>
          <a:p>
            <a:pPr marL="292100" algn="just"/>
            <a:r>
              <a:rPr lang="en-US" sz="1800" b="0" dirty="0">
                <a:solidFill>
                  <a:srgbClr val="1F3861"/>
                </a:solidFill>
                <a:effectLst/>
                <a:latin typeface="Times New Roman" panose="02020603050405020304" pitchFamily="18" charset="0"/>
                <a:ea typeface="Calibri" panose="020F0502020204030204" pitchFamily="34" charset="0"/>
              </a:rPr>
              <a:t>An </a:t>
            </a:r>
            <a:r>
              <a:rPr lang="en-US" sz="1800" b="0" dirty="0" err="1">
                <a:solidFill>
                  <a:srgbClr val="1F3861"/>
                </a:solidFill>
                <a:effectLst/>
                <a:latin typeface="Times New Roman" panose="02020603050405020304" pitchFamily="18" charset="0"/>
                <a:ea typeface="Calibri" panose="020F0502020204030204" pitchFamily="34" charset="0"/>
              </a:rPr>
              <a:t>XGBoost</a:t>
            </a:r>
            <a:r>
              <a:rPr lang="en-US" sz="1800" b="0" dirty="0">
                <a:solidFill>
                  <a:srgbClr val="1F3861"/>
                </a:solidFill>
                <a:effectLst/>
                <a:latin typeface="Times New Roman" panose="02020603050405020304" pitchFamily="18" charset="0"/>
                <a:ea typeface="Calibri" panose="020F0502020204030204" pitchFamily="34" charset="0"/>
              </a:rPr>
              <a:t> classification model is trained on this dataset. </a:t>
            </a:r>
            <a:r>
              <a:rPr lang="en-US" sz="1800" b="0" dirty="0" err="1">
                <a:solidFill>
                  <a:srgbClr val="1F3861"/>
                </a:solidFill>
                <a:effectLst/>
                <a:latin typeface="Times New Roman" panose="02020603050405020304" pitchFamily="18" charset="0"/>
                <a:ea typeface="Calibri" panose="020F0502020204030204" pitchFamily="34" charset="0"/>
              </a:rPr>
              <a:t>XGBoost</a:t>
            </a:r>
            <a:r>
              <a:rPr lang="en-US" sz="1800" b="0" dirty="0">
                <a:solidFill>
                  <a:srgbClr val="1F3861"/>
                </a:solidFill>
                <a:effectLst/>
                <a:latin typeface="Times New Roman" panose="02020603050405020304" pitchFamily="18" charset="0"/>
                <a:ea typeface="Calibri" panose="020F0502020204030204" pitchFamily="34" charset="0"/>
              </a:rPr>
              <a:t> is chosen for its ability to handle complex, high-dimensional data and its capacity to provide robust predictions.</a:t>
            </a:r>
            <a:endParaRPr lang="en-IN" sz="1800" b="1"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99018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C8C1DC-BA09-7179-25A0-874B8185DD18}"/>
              </a:ext>
            </a:extLst>
          </p:cNvPr>
          <p:cNvSpPr>
            <a:spLocks noGrp="1"/>
          </p:cNvSpPr>
          <p:nvPr>
            <p:ph idx="1"/>
          </p:nvPr>
        </p:nvSpPr>
        <p:spPr>
          <a:xfrm>
            <a:off x="571500" y="1541649"/>
            <a:ext cx="11049000" cy="5041048"/>
          </a:xfrm>
        </p:spPr>
        <p:txBody>
          <a:bodyPr>
            <a:normAutofit/>
          </a:bodyPr>
          <a:lstStyle/>
          <a:p>
            <a:pPr marL="292100" algn="just"/>
            <a:r>
              <a:rPr lang="en-US" sz="2000" b="0" dirty="0">
                <a:solidFill>
                  <a:srgbClr val="1F3861"/>
                </a:solidFill>
                <a:effectLst/>
                <a:latin typeface="Times New Roman" panose="02020603050405020304" pitchFamily="18" charset="0"/>
                <a:ea typeface="Calibri" panose="020F0502020204030204" pitchFamily="34" charset="0"/>
              </a:rPr>
              <a:t>This project harnesses data-driven techniques, feature extraction, and machine learning to create a robust tool for detecting and guarding against phishing domains. The </a:t>
            </a:r>
            <a:r>
              <a:rPr lang="en-US" sz="2000" b="0" dirty="0" err="1">
                <a:solidFill>
                  <a:srgbClr val="1F3861"/>
                </a:solidFill>
                <a:effectLst/>
                <a:latin typeface="Times New Roman" panose="02020603050405020304" pitchFamily="18" charset="0"/>
                <a:ea typeface="Calibri" panose="020F0502020204030204" pitchFamily="34" charset="0"/>
              </a:rPr>
              <a:t>XGBoost</a:t>
            </a:r>
            <a:r>
              <a:rPr lang="en-US" sz="2000" b="0" dirty="0">
                <a:solidFill>
                  <a:srgbClr val="1F3861"/>
                </a:solidFill>
                <a:effectLst/>
                <a:latin typeface="Times New Roman" panose="02020603050405020304" pitchFamily="18" charset="0"/>
                <a:ea typeface="Calibri" panose="020F0502020204030204" pitchFamily="34" charset="0"/>
              </a:rPr>
              <a:t> model, trained on a diverse dataset, holds the potential to offer real-time, dependable protection against malicious websites, thereby enhancing the safety of online experiences for users.</a:t>
            </a:r>
            <a:endParaRPr lang="en-IN" sz="2000" b="1" dirty="0">
              <a:effectLst/>
              <a:latin typeface="Calibri" panose="020F0502020204030204" pitchFamily="34" charset="0"/>
              <a:ea typeface="Calibri" panose="020F0502020204030204" pitchFamily="34" charset="0"/>
            </a:endParaRPr>
          </a:p>
          <a:p>
            <a:pPr marL="292100" algn="just"/>
            <a:r>
              <a:rPr lang="en-US" sz="2000" b="0" dirty="0">
                <a:solidFill>
                  <a:srgbClr val="1F3861"/>
                </a:solidFill>
                <a:effectLst/>
                <a:latin typeface="Times New Roman" panose="02020603050405020304" pitchFamily="18" charset="0"/>
                <a:ea typeface="Calibri" panose="020F0502020204030204" pitchFamily="34" charset="0"/>
              </a:rPr>
              <a:t>The results from phishing domain detection, utilizing the random forest model, are highly promising, showcasing an accuracy rate of 96.7%, precision of 95%. These metrics reflect the model's outstanding performance in accurately identifying phishing domains. They affirm the model's high accuracy in recognizing malicious domains and its reliability in distinguishing whether a domain is involved in phishing activities or not.</a:t>
            </a:r>
            <a:endParaRPr lang="en-IN" sz="2000" b="1" dirty="0">
              <a:effectLst/>
              <a:latin typeface="Calibri" panose="020F0502020204030204" pitchFamily="34" charset="0"/>
              <a:ea typeface="Calibri" panose="020F0502020204030204" pitchFamily="34" charset="0"/>
            </a:endParaRPr>
          </a:p>
          <a:p>
            <a:pPr marL="292100" algn="just"/>
            <a:r>
              <a:rPr lang="en-US" sz="2000" b="0" dirty="0">
                <a:solidFill>
                  <a:srgbClr val="1F3861"/>
                </a:solidFill>
                <a:effectLst/>
                <a:latin typeface="Times New Roman" panose="02020603050405020304" pitchFamily="18" charset="0"/>
                <a:ea typeface="Calibri" panose="020F0502020204030204" pitchFamily="34" charset="0"/>
              </a:rPr>
              <a:t>Overall, this model serves as a valuable tool for shielding users against phishing threats. Its exceptional accuracy and precision make it a compelling choice for deployment in real-world scenarios</a:t>
            </a:r>
            <a:endParaRPr lang="en-IN" sz="2000" b="1" dirty="0">
              <a:effectLst/>
              <a:latin typeface="Calibri" panose="020F0502020204030204" pitchFamily="34" charset="0"/>
              <a:ea typeface="Calibri" panose="020F0502020204030204" pitchFamily="34" charset="0"/>
            </a:endParaRPr>
          </a:p>
          <a:p>
            <a:pPr marL="0" indent="0">
              <a:lnSpc>
                <a:spcPct val="107000"/>
              </a:lnSpc>
              <a:spcAft>
                <a:spcPts val="800"/>
              </a:spcAft>
              <a:buNone/>
              <a:tabLst>
                <a:tab pos="4767580" algn="l"/>
              </a:tabLst>
            </a:pPr>
            <a:r>
              <a:rPr lang="en-US" sz="2000" dirty="0">
                <a:latin typeface="Calibri" panose="020F0502020204030204" pitchFamily="34" charset="0"/>
                <a:ea typeface="Calibri" panose="020F0502020204030204" pitchFamily="34" charset="0"/>
                <a:cs typeface="Times New Roman" panose="02020603050405020304" pitchFamily="18" charset="0"/>
              </a:rPr>
              <a:t>                                                                                     THANK YOU.</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
        <p:nvSpPr>
          <p:cNvPr id="2" name="TextBox 1">
            <a:extLst>
              <a:ext uri="{FF2B5EF4-FFF2-40B4-BE49-F238E27FC236}">
                <a16:creationId xmlns:a16="http://schemas.microsoft.com/office/drawing/2014/main" id="{D368E4CF-0515-3FF6-75F8-7E9A5947DA6C}"/>
              </a:ext>
            </a:extLst>
          </p:cNvPr>
          <p:cNvSpPr txBox="1"/>
          <p:nvPr/>
        </p:nvSpPr>
        <p:spPr>
          <a:xfrm>
            <a:off x="737419" y="275303"/>
            <a:ext cx="3156155" cy="707886"/>
          </a:xfrm>
          <a:prstGeom prst="rect">
            <a:avLst/>
          </a:prstGeom>
          <a:noFill/>
        </p:spPr>
        <p:txBody>
          <a:bodyPr wrap="square" rtlCol="0">
            <a:spAutoFit/>
          </a:bodyPr>
          <a:lstStyle/>
          <a:p>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Conclusion : </a:t>
            </a:r>
            <a:endParaRPr lang="en-IN" sz="4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5242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TotalTime>
  <Words>653</Words>
  <Application>Microsoft Office PowerPoint</Application>
  <PresentationFormat>Widescreen</PresentationFormat>
  <Paragraphs>32</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Georgia</vt:lpstr>
      <vt:lpstr>Symbol</vt:lpstr>
      <vt:lpstr>Times New Roman</vt:lpstr>
      <vt:lpstr>Office Theme</vt:lpstr>
      <vt:lpstr>Phishing Domain Detection </vt:lpstr>
      <vt:lpstr> Project Details</vt:lpstr>
      <vt:lpstr>PowerPoint Presentation</vt:lpstr>
      <vt:lpstr> OBJECTIVE :</vt:lpstr>
      <vt:lpstr>ARCHITECTURE</vt:lpstr>
      <vt:lpstr>DATASET INFORMATION </vt:lpstr>
      <vt:lpstr>Work Flow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Domain Detection </dc:title>
  <dc:creator>Aman Gupta</dc:creator>
  <cp:lastModifiedBy>Sunil Bharadwaj</cp:lastModifiedBy>
  <cp:revision>6</cp:revision>
  <dcterms:created xsi:type="dcterms:W3CDTF">2022-11-12T12:38:58Z</dcterms:created>
  <dcterms:modified xsi:type="dcterms:W3CDTF">2023-10-30T17:06:07Z</dcterms:modified>
</cp:coreProperties>
</file>