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7" r:id="rId6"/>
  </p:sldMasterIdLst>
  <p:notesMasterIdLst>
    <p:notesMasterId r:id="rId24"/>
  </p:notesMasterIdLst>
  <p:sldIdLst>
    <p:sldId id="340" r:id="rId7"/>
    <p:sldId id="346" r:id="rId8"/>
    <p:sldId id="2147483609" r:id="rId9"/>
    <p:sldId id="344" r:id="rId10"/>
    <p:sldId id="315" r:id="rId11"/>
    <p:sldId id="338" r:id="rId12"/>
    <p:sldId id="347" r:id="rId13"/>
    <p:sldId id="334" r:id="rId14"/>
    <p:sldId id="348" r:id="rId15"/>
    <p:sldId id="309" r:id="rId16"/>
    <p:sldId id="2147483611" r:id="rId17"/>
    <p:sldId id="2147483610" r:id="rId18"/>
    <p:sldId id="349" r:id="rId19"/>
    <p:sldId id="350" r:id="rId20"/>
    <p:sldId id="339" r:id="rId21"/>
    <p:sldId id="345"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DAE3F3"/>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A086F-80F9-471B-9950-33180DD47B8B}" v="3565" dt="2025-02-26T10:43:55.781"/>
    <p1510:client id="{5F0B5EA8-F023-422C-A04C-36CBF2B6440E}" v="969" dt="2025-02-26T11:30:40.322"/>
    <p1510:client id="{88B48105-D711-4753-BBF6-51A18EA795C0}" v="380" dt="2025-02-26T10:55:54.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5A1AF-5334-4AD0-8DFC-78FD9644D490}"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B3A0E-6101-4116-8A71-5975CBC49112}" type="slidenum">
              <a:rPr lang="en-IN" smtClean="0"/>
              <a:t>‹#›</a:t>
            </a:fld>
            <a:endParaRPr lang="en-IN"/>
          </a:p>
        </p:txBody>
      </p:sp>
    </p:spTree>
    <p:extLst>
      <p:ext uri="{BB962C8B-B14F-4D97-AF65-F5344CB8AC3E}">
        <p14:creationId xmlns:p14="http://schemas.microsoft.com/office/powerpoint/2010/main" val="269224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35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40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B454F4-64F6-4057-98AC-A3CACCC31A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19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62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27B935-08B6-4BCF-A6C0-2EC564059783}" type="slidenum">
              <a:rPr lang="en-US" smtClean="0"/>
              <a:t>5</a:t>
            </a:fld>
            <a:endParaRPr lang="en-US"/>
          </a:p>
        </p:txBody>
      </p:sp>
    </p:spTree>
    <p:extLst>
      <p:ext uri="{BB962C8B-B14F-4D97-AF65-F5344CB8AC3E}">
        <p14:creationId xmlns:p14="http://schemas.microsoft.com/office/powerpoint/2010/main" val="361651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7B935-08B6-4BCF-A6C0-2EC5640597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15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7B935-08B6-4BCF-A6C0-2EC5640597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44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27B935-08B6-4BCF-A6C0-2EC564059783}" type="slidenum">
              <a:rPr lang="en-US" smtClean="0"/>
              <a:t>9</a:t>
            </a:fld>
            <a:endParaRPr lang="en-US"/>
          </a:p>
        </p:txBody>
      </p:sp>
    </p:spTree>
    <p:extLst>
      <p:ext uri="{BB962C8B-B14F-4D97-AF65-F5344CB8AC3E}">
        <p14:creationId xmlns:p14="http://schemas.microsoft.com/office/powerpoint/2010/main" val="186565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27B935-08B6-4BCF-A6C0-2EC564059783}" type="slidenum">
              <a:rPr lang="en-US" smtClean="0"/>
              <a:t>13</a:t>
            </a:fld>
            <a:endParaRPr lang="en-US"/>
          </a:p>
        </p:txBody>
      </p:sp>
    </p:spTree>
    <p:extLst>
      <p:ext uri="{BB962C8B-B14F-4D97-AF65-F5344CB8AC3E}">
        <p14:creationId xmlns:p14="http://schemas.microsoft.com/office/powerpoint/2010/main" val="194568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7B935-08B6-4BCF-A6C0-2EC5640597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80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E6AC-BDB4-DD25-1791-269C298F4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F51A94-C501-525B-BE8F-D37B26833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9CB698-1B48-3561-AED6-9CAAFEB77393}"/>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262F03BB-5E1A-C126-DD05-B09060F27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E504E-660F-EB69-B5AF-58EB68EB26B7}"/>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126092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C507-7B0F-B552-1B30-C3A76FEE0E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733E61-545A-34D8-AD8D-507FB5897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81CC6-E6E1-9E5A-779A-8E28605AD63F}"/>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B588A7D7-A3BA-A6A3-C99C-D16AFBDC4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C080D-1EFB-4534-8436-9F76FDBF5C5B}"/>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195346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72E77-E2D6-AE59-9FF3-01BD7F334B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B82C0-185A-172E-64F0-EC476C46AD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F0CD5-926C-1E9F-D3E5-2DF169E81F39}"/>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89C708DD-E787-7537-0EF8-5C8EA7F57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59668-556E-46EB-09AC-8E00A6265D43}"/>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51154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Text Placeholder 8">
            <a:extLst>
              <a:ext uri="{FF2B5EF4-FFF2-40B4-BE49-F238E27FC236}">
                <a16:creationId xmlns:a16="http://schemas.microsoft.com/office/drawing/2014/main" id="{EEF62658-28B2-4AC5-B9D0-7445AB2BFF4A}"/>
              </a:ext>
            </a:extLst>
          </p:cNvPr>
          <p:cNvSpPr>
            <a:spLocks noGrp="1"/>
          </p:cNvSpPr>
          <p:nvPr>
            <p:ph type="body" sz="quarter" idx="10" hasCustomPrompt="1"/>
          </p:nvPr>
        </p:nvSpPr>
        <p:spPr>
          <a:xfrm>
            <a:off x="611480" y="275646"/>
            <a:ext cx="10588959" cy="365760"/>
          </a:xfrm>
          <a:prstGeom prst="rect">
            <a:avLst/>
          </a:prstGeom>
        </p:spPr>
        <p:txBody>
          <a:bodyPr lIns="0"/>
          <a:lstStyle>
            <a:lvl1pPr marL="0" indent="0">
              <a:buNone/>
              <a:defRPr sz="1975" b="1">
                <a:solidFill>
                  <a:schemeClr val="tx1"/>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cxnSp>
        <p:nvCxnSpPr>
          <p:cNvPr id="13" name="Straight Connector 12"/>
          <p:cNvCxnSpPr/>
          <p:nvPr userDrawn="1"/>
        </p:nvCxnSpPr>
        <p:spPr>
          <a:xfrm>
            <a:off x="586252" y="696423"/>
            <a:ext cx="110194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C07837AC-A8F8-834F-D00B-5F5A3B22A959}"/>
              </a:ext>
            </a:extLst>
          </p:cNvPr>
          <p:cNvSpPr>
            <a:spLocks noGrp="1"/>
          </p:cNvSpPr>
          <p:nvPr>
            <p:ph type="body" sz="quarter" idx="11" hasCustomPrompt="1"/>
          </p:nvPr>
        </p:nvSpPr>
        <p:spPr>
          <a:xfrm>
            <a:off x="611480" y="751441"/>
            <a:ext cx="10588959" cy="365760"/>
          </a:xfrm>
          <a:prstGeom prst="rect">
            <a:avLst/>
          </a:prstGeom>
        </p:spPr>
        <p:txBody>
          <a:bodyPr lIns="0"/>
          <a:lstStyle>
            <a:lvl1pPr marL="0" indent="0">
              <a:buNone/>
              <a:defRPr sz="1600" b="0">
                <a:solidFill>
                  <a:schemeClr val="bg1">
                    <a:lumMod val="50000"/>
                  </a:schemeClr>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spTree>
    <p:extLst>
      <p:ext uri="{BB962C8B-B14F-4D97-AF65-F5344CB8AC3E}">
        <p14:creationId xmlns:p14="http://schemas.microsoft.com/office/powerpoint/2010/main" val="1233239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600" b="0">
                <a:solidFill>
                  <a:schemeClr val="bg1">
                    <a:lumMod val="50000"/>
                  </a:schemeClr>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8841"/>
            <a:ext cx="11277600" cy="334099"/>
          </a:xfrm>
          <a:prstGeom prst="rect">
            <a:avLst/>
          </a:prstGeom>
        </p:spPr>
        <p:txBody>
          <a:bodyPr vert="horz" lIns="0" tIns="0" rIns="0" bIns="0" rtlCol="0" anchor="t" anchorCtr="0">
            <a:noAutofit/>
          </a:bodyPr>
          <a:lstStyle>
            <a:lvl1pPr>
              <a:defRPr sz="2200">
                <a:latin typeface="+mj-lt"/>
              </a:defRPr>
            </a:lvl1pPr>
          </a:lstStyle>
          <a:p>
            <a:r>
              <a:rPr lang="en-US"/>
              <a:t>Click to add title</a:t>
            </a:r>
          </a:p>
        </p:txBody>
      </p:sp>
    </p:spTree>
    <p:extLst>
      <p:ext uri="{BB962C8B-B14F-4D97-AF65-F5344CB8AC3E}">
        <p14:creationId xmlns:p14="http://schemas.microsoft.com/office/powerpoint/2010/main" val="23175090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mp;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F58EF58-6CB6-45E3-BF40-9E48AC883553}"/>
              </a:ext>
            </a:extLst>
          </p:cNvPr>
          <p:cNvGraphicFramePr>
            <a:graphicFrameLocks noChangeAspect="1"/>
          </p:cNvGraphicFramePr>
          <p:nvPr userDrawn="1">
            <p:custDataLst>
              <p:tags r:id="rId1"/>
            </p:custDataLst>
            <p:extLst>
              <p:ext uri="{D42A27DB-BD31-4B8C-83A1-F6EECF244321}">
                <p14:modId xmlns:p14="http://schemas.microsoft.com/office/powerpoint/2010/main" val="1173268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DF58EF58-6CB6-45E3-BF40-9E48AC88355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99969"/>
            <a:ext cx="11277600" cy="757255"/>
          </a:xfrm>
          <a:prstGeom prst="rect">
            <a:avLst/>
          </a:prstGeom>
        </p:spPr>
        <p:txBody>
          <a:bodyPr lIns="0" tIns="0" rIns="0" bIns="0">
            <a:noAutofit/>
          </a:bodyPr>
          <a:lstStyle>
            <a:lvl1pPr marL="0" indent="0">
              <a:buNone/>
              <a:defRPr sz="1600" b="0">
                <a:solidFill>
                  <a:schemeClr val="tx2">
                    <a:lumMod val="50000"/>
                  </a:schemeClr>
                </a:solidFill>
                <a:latin typeface="Calibri" panose="020F0502020204030204" pitchFamily="34" charset="0"/>
                <a:cs typeface="Calibri" panose="020F0502020204030204" pitchFamily="34" charset="0"/>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400" b="1" i="0">
                <a:latin typeface="Calibri" panose="020F0502020204030204" pitchFamily="34" charset="0"/>
                <a:ea typeface="Open Sans" panose="020B0606030504020204" pitchFamily="34" charset="0"/>
                <a:cs typeface="Calibri" panose="020F0502020204030204" pitchFamily="34" charset="0"/>
              </a:defRPr>
            </a:lvl1pPr>
          </a:lstStyle>
          <a:p>
            <a:r>
              <a:rPr lang="en-US"/>
              <a:t>Click to add title</a:t>
            </a:r>
          </a:p>
        </p:txBody>
      </p:sp>
    </p:spTree>
    <p:extLst>
      <p:ext uri="{BB962C8B-B14F-4D97-AF65-F5344CB8AC3E}">
        <p14:creationId xmlns:p14="http://schemas.microsoft.com/office/powerpoint/2010/main" val="8050950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mp;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F58EF58-6CB6-45E3-BF40-9E48AC883553}"/>
              </a:ext>
            </a:extLst>
          </p:cNvPr>
          <p:cNvGraphicFramePr>
            <a:graphicFrameLocks noChangeAspect="1"/>
          </p:cNvGraphicFramePr>
          <p:nvPr userDrawn="1">
            <p:custDataLst>
              <p:tags r:id="rId1"/>
            </p:custDataLst>
            <p:extLst>
              <p:ext uri="{D42A27DB-BD31-4B8C-83A1-F6EECF244321}">
                <p14:modId xmlns:p14="http://schemas.microsoft.com/office/powerpoint/2010/main" val="1173268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DF58EF58-6CB6-45E3-BF40-9E48AC88355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400" b="1" i="0">
                <a:latin typeface="Calibri" panose="020F0502020204030204" pitchFamily="34" charset="0"/>
                <a:ea typeface="Open Sans" panose="020B0606030504020204" pitchFamily="34" charset="0"/>
                <a:cs typeface="Calibri" panose="020F0502020204030204" pitchFamily="34" charset="0"/>
              </a:defRPr>
            </a:lvl1pPr>
          </a:lstStyle>
          <a:p>
            <a:r>
              <a:rPr lang="en-US"/>
              <a:t>Click to add title</a:t>
            </a:r>
          </a:p>
        </p:txBody>
      </p:sp>
    </p:spTree>
    <p:extLst>
      <p:ext uri="{BB962C8B-B14F-4D97-AF65-F5344CB8AC3E}">
        <p14:creationId xmlns:p14="http://schemas.microsoft.com/office/powerpoint/2010/main" val="30393470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600" b="0">
                <a:solidFill>
                  <a:schemeClr val="bg1">
                    <a:lumMod val="50000"/>
                  </a:schemeClr>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8841"/>
            <a:ext cx="11277600" cy="334099"/>
          </a:xfrm>
          <a:prstGeom prst="rect">
            <a:avLst/>
          </a:prstGeom>
        </p:spPr>
        <p:txBody>
          <a:bodyPr vert="horz" lIns="0" tIns="0" rIns="0" bIns="0" rtlCol="0" anchor="t" anchorCtr="0">
            <a:noAutofit/>
          </a:bodyPr>
          <a:lstStyle>
            <a:lvl1pPr>
              <a:defRPr sz="2200">
                <a:latin typeface="+mj-lt"/>
              </a:defRPr>
            </a:lvl1pPr>
          </a:lstStyle>
          <a:p>
            <a:r>
              <a:rPr lang="en-US"/>
              <a:t>Click to add title</a:t>
            </a:r>
          </a:p>
        </p:txBody>
      </p:sp>
    </p:spTree>
    <p:extLst>
      <p:ext uri="{BB962C8B-B14F-4D97-AF65-F5344CB8AC3E}">
        <p14:creationId xmlns:p14="http://schemas.microsoft.com/office/powerpoint/2010/main" val="16443415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mp; 1 column tex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20813" y="558799"/>
            <a:ext cx="10582413"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320813" y="224698"/>
            <a:ext cx="10582413" cy="334102"/>
          </a:xfrm>
          <a:prstGeom prst="rect">
            <a:avLst/>
          </a:prstGeom>
        </p:spPr>
        <p:txBody>
          <a:bodyPr vert="horz" lIns="0" tIns="0" rIns="0" bIns="0" rtlCol="0" anchor="t" anchorCtr="0">
            <a:noAutofit/>
          </a:bodyPr>
          <a:lstStyle>
            <a:lvl1pPr>
              <a:defRPr sz="1800" b="1"/>
            </a:lvl1pPr>
          </a:lstStyle>
          <a:p>
            <a:r>
              <a:rPr lang="en-US" noProof="0"/>
              <a:t>Click to edit Master title style</a:t>
            </a:r>
          </a:p>
        </p:txBody>
      </p:sp>
    </p:spTree>
    <p:extLst>
      <p:ext uri="{BB962C8B-B14F-4D97-AF65-F5344CB8AC3E}">
        <p14:creationId xmlns:p14="http://schemas.microsoft.com/office/powerpoint/2010/main" val="570088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ext Placeholder 8">
            <a:extLst>
              <a:ext uri="{FF2B5EF4-FFF2-40B4-BE49-F238E27FC236}">
                <a16:creationId xmlns:a16="http://schemas.microsoft.com/office/drawing/2014/main" id="{EEF62658-28B2-4AC5-B9D0-7445AB2BFF4A}"/>
              </a:ext>
            </a:extLst>
          </p:cNvPr>
          <p:cNvSpPr>
            <a:spLocks noGrp="1"/>
          </p:cNvSpPr>
          <p:nvPr>
            <p:ph type="body" sz="quarter" idx="10" hasCustomPrompt="1"/>
          </p:nvPr>
        </p:nvSpPr>
        <p:spPr>
          <a:xfrm>
            <a:off x="611480" y="275646"/>
            <a:ext cx="10588959" cy="365760"/>
          </a:xfrm>
          <a:prstGeom prst="rect">
            <a:avLst/>
          </a:prstGeom>
        </p:spPr>
        <p:txBody>
          <a:bodyPr lIns="0"/>
          <a:lstStyle>
            <a:lvl1pPr marL="0" indent="0">
              <a:buNone/>
              <a:defRPr sz="1975" b="1">
                <a:solidFill>
                  <a:schemeClr val="tx1"/>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cxnSp>
        <p:nvCxnSpPr>
          <p:cNvPr id="13" name="Straight Connector 12"/>
          <p:cNvCxnSpPr/>
          <p:nvPr userDrawn="1"/>
        </p:nvCxnSpPr>
        <p:spPr>
          <a:xfrm>
            <a:off x="586252" y="696423"/>
            <a:ext cx="110194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C07837AC-A8F8-834F-D00B-5F5A3B22A959}"/>
              </a:ext>
            </a:extLst>
          </p:cNvPr>
          <p:cNvSpPr>
            <a:spLocks noGrp="1"/>
          </p:cNvSpPr>
          <p:nvPr>
            <p:ph type="body" sz="quarter" idx="11" hasCustomPrompt="1"/>
          </p:nvPr>
        </p:nvSpPr>
        <p:spPr>
          <a:xfrm>
            <a:off x="611480" y="751441"/>
            <a:ext cx="10588959" cy="365760"/>
          </a:xfrm>
          <a:prstGeom prst="rect">
            <a:avLst/>
          </a:prstGeom>
        </p:spPr>
        <p:txBody>
          <a:bodyPr lIns="0"/>
          <a:lstStyle>
            <a:lvl1pPr marL="0" indent="0">
              <a:buNone/>
              <a:defRPr sz="1600" b="0">
                <a:solidFill>
                  <a:schemeClr val="bg1">
                    <a:lumMod val="50000"/>
                  </a:schemeClr>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spTree>
    <p:extLst>
      <p:ext uri="{BB962C8B-B14F-4D97-AF65-F5344CB8AC3E}">
        <p14:creationId xmlns:p14="http://schemas.microsoft.com/office/powerpoint/2010/main" val="39198495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180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EFAE-DE2B-81A1-03F2-5EBCED831F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B2DA98-439A-2D0C-6A2F-F23600BF1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F6C46-312B-32F7-AF47-17DAD2DD4BA3}"/>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522AB67E-41FC-720A-801A-3EA4C6EB0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A826C-B865-9CFE-6B35-E438E5E24E58}"/>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3636732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09D2F-E345-6040-9408-A642F236AC9B}"/>
              </a:ext>
            </a:extLst>
          </p:cNvPr>
          <p:cNvSpPr>
            <a:spLocks noGrp="1"/>
          </p:cNvSpPr>
          <p:nvPr>
            <p:ph type="title"/>
          </p:nvPr>
        </p:nvSpPr>
        <p:spPr bwMode="gray">
          <a:xfrm>
            <a:off x="457200" y="434975"/>
            <a:ext cx="11277599" cy="453696"/>
          </a:xfrm>
          <a:prstGeom prst="rect">
            <a:avLst/>
          </a:prstGeom>
        </p:spPr>
        <p:txBody>
          <a:bodyPr vert="horz" lIns="0" tIns="0" rIns="0" bIns="0" rtlCol="0" anchor="t" anchorCtr="0">
            <a:noAutofit/>
          </a:bodyPr>
          <a:lstStyle>
            <a:lvl1pPr>
              <a:defRPr sz="2800">
                <a:latin typeface="+mj-lt"/>
              </a:defRPr>
            </a:lvl1pPr>
          </a:lstStyle>
          <a:p>
            <a:r>
              <a:rPr lang="en-US" noProof="0"/>
              <a:t>Click to edit Master title style</a:t>
            </a:r>
          </a:p>
        </p:txBody>
      </p:sp>
      <p:sp>
        <p:nvSpPr>
          <p:cNvPr id="3" name="Text Placeholder 8">
            <a:extLst>
              <a:ext uri="{FF2B5EF4-FFF2-40B4-BE49-F238E27FC236}">
                <a16:creationId xmlns:a16="http://schemas.microsoft.com/office/drawing/2014/main" id="{61ECAAFF-8F4D-1041-9BD6-F01200012957}"/>
              </a:ext>
            </a:extLst>
          </p:cNvPr>
          <p:cNvSpPr>
            <a:spLocks noGrp="1"/>
          </p:cNvSpPr>
          <p:nvPr>
            <p:ph type="body" sz="quarter" idx="13" hasCustomPrompt="1"/>
          </p:nvPr>
        </p:nvSpPr>
        <p:spPr>
          <a:xfrm>
            <a:off x="458791" y="900995"/>
            <a:ext cx="11275995" cy="397805"/>
          </a:xfrm>
          <a:prstGeom prst="rect">
            <a:avLst/>
          </a:prstGeom>
        </p:spPr>
        <p:txBody>
          <a:bodyPr lIns="0" tIns="0" rIns="0" bIns="0">
            <a:noAutofit/>
          </a:bodyPr>
          <a:lstStyle>
            <a:lvl1pPr marL="0" indent="0">
              <a:spcAft>
                <a:spcPts val="600"/>
              </a:spcAft>
              <a:buNone/>
              <a:defRPr sz="1400" b="0">
                <a:solidFill>
                  <a:schemeClr val="accent6"/>
                </a:solidFill>
                <a:latin typeface="+mn-lt"/>
              </a:defRPr>
            </a:lvl1pPr>
          </a:lstStyle>
          <a:p>
            <a:pPr lvl="0"/>
            <a:r>
              <a:rPr lang="en-US" noProof="0"/>
              <a:t>Click to add subtitle</a:t>
            </a:r>
          </a:p>
        </p:txBody>
      </p:sp>
    </p:spTree>
    <p:extLst>
      <p:ext uri="{BB962C8B-B14F-4D97-AF65-F5344CB8AC3E}">
        <p14:creationId xmlns:p14="http://schemas.microsoft.com/office/powerpoint/2010/main" val="34478320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Subtitle/breadcrum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0CEAF7-EB75-42F8-9C8C-6A57E1CB3380}"/>
              </a:ext>
            </a:extLst>
          </p:cNvPr>
          <p:cNvSpPr>
            <a:spLocks noGrp="1"/>
          </p:cNvSpPr>
          <p:nvPr>
            <p:ph type="title"/>
          </p:nvPr>
        </p:nvSpPr>
        <p:spPr>
          <a:xfrm>
            <a:off x="470441" y="249438"/>
            <a:ext cx="9683652" cy="594360"/>
          </a:xfrm>
          <a:prstGeom prst="rect">
            <a:avLst/>
          </a:prstGeom>
        </p:spPr>
        <p:txBody>
          <a:bodyPr vert="horz" lIns="0" tIns="45720" rIns="0" bIns="0" rtlCol="0" anchor="b" anchorCtr="0">
            <a:noAutofit/>
          </a:bodyPr>
          <a:lstStyle>
            <a:lvl1pPr>
              <a:defRPr lang="en-US" sz="2800" b="1" i="1" spc="-100" baseline="0" dirty="0">
                <a:latin typeface="+mn-lt"/>
              </a:defRPr>
            </a:lvl1pPr>
          </a:lstStyle>
          <a:p>
            <a:pPr lvl="0" defTabSz="685800">
              <a:lnSpc>
                <a:spcPct val="85000"/>
              </a:lnSpc>
            </a:pPr>
            <a:r>
              <a:rPr lang="en-US"/>
              <a:t>Click to edit Master title style</a:t>
            </a:r>
          </a:p>
        </p:txBody>
      </p:sp>
      <p:sp>
        <p:nvSpPr>
          <p:cNvPr id="6" name="Text Placeholder 8">
            <a:extLst>
              <a:ext uri="{FF2B5EF4-FFF2-40B4-BE49-F238E27FC236}">
                <a16:creationId xmlns:a16="http://schemas.microsoft.com/office/drawing/2014/main" id="{A1D76A4F-5A41-4A33-A0BC-6A888744A0D6}"/>
              </a:ext>
            </a:extLst>
          </p:cNvPr>
          <p:cNvSpPr>
            <a:spLocks noGrp="1"/>
          </p:cNvSpPr>
          <p:nvPr>
            <p:ph type="body" sz="quarter" idx="14"/>
          </p:nvPr>
        </p:nvSpPr>
        <p:spPr>
          <a:xfrm>
            <a:off x="464342" y="904620"/>
            <a:ext cx="11251118" cy="475488"/>
          </a:xfrm>
        </p:spPr>
        <p:txBody>
          <a:bodyPr vert="horz" lIns="0" tIns="0" rIns="0" bIns="0" rtlCol="0">
            <a:noAutofit/>
          </a:bodyPr>
          <a:lstStyle>
            <a:lvl1pPr marL="0" indent="0">
              <a:buNone/>
              <a:defRPr lang="en-US" sz="1400">
                <a:solidFill>
                  <a:schemeClr val="tx1"/>
                </a:solidFill>
                <a:latin typeface="+mj-lt"/>
              </a:defRPr>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339966505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FF_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52741" y="391513"/>
            <a:ext cx="11252200" cy="334102"/>
          </a:xfrm>
        </p:spPr>
        <p:txBody>
          <a:bodyPr vert="horz" lIns="0" tIns="0" rIns="0" bIns="0" rtlCol="0" anchor="t" anchorCtr="0">
            <a:noAutofit/>
          </a:bodyPr>
          <a:lstStyle>
            <a:lvl1pPr>
              <a:defRPr lang="en-US" sz="2400" spc="-100" baseline="0" dirty="0">
                <a:latin typeface="Metropolis Black"/>
                <a:ea typeface="Open Sans Light" panose="020B0306030504020204" pitchFamily="34" charset="0"/>
                <a:cs typeface="Open Sans Light" panose="020B0306030504020204" pitchFamily="34" charset="0"/>
              </a:defRPr>
            </a:lvl1pPr>
          </a:lstStyle>
          <a:p>
            <a:pPr marL="0" lvl="0" defTabSz="914400">
              <a:lnSpc>
                <a:spcPct val="80000"/>
              </a:lnSpc>
              <a:spcBef>
                <a:spcPts val="400"/>
              </a:spcBef>
              <a:spcAft>
                <a:spcPts val="400"/>
              </a:spcAft>
            </a:pPr>
            <a:r>
              <a:rPr lang="en-US"/>
              <a:t>Click to edit Master title style</a:t>
            </a:r>
          </a:p>
        </p:txBody>
      </p:sp>
      <p:sp>
        <p:nvSpPr>
          <p:cNvPr id="5" name="Text Placeholder 4">
            <a:extLst>
              <a:ext uri="{FF2B5EF4-FFF2-40B4-BE49-F238E27FC236}">
                <a16:creationId xmlns:a16="http://schemas.microsoft.com/office/drawing/2014/main" id="{75F1D4ED-B9B5-BA48-B7EC-17ACAEDE1807}"/>
              </a:ext>
            </a:extLst>
          </p:cNvPr>
          <p:cNvSpPr>
            <a:spLocks noGrp="1"/>
          </p:cNvSpPr>
          <p:nvPr>
            <p:ph type="body" sz="quarter" idx="10"/>
          </p:nvPr>
        </p:nvSpPr>
        <p:spPr>
          <a:xfrm>
            <a:off x="552741" y="736133"/>
            <a:ext cx="11264900" cy="419100"/>
          </a:xfrm>
          <a:prstGeom prst="rect">
            <a:avLst/>
          </a:prstGeom>
        </p:spPr>
        <p:txBody>
          <a:bodyPr lIns="0" tIns="0" bIns="0" anchor="ctr"/>
          <a:lstStyle>
            <a:lvl1pPr>
              <a:spcAft>
                <a:spcPts val="0"/>
              </a:spcAft>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a:defRPr sz="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2pPr>
            <a:lvl3pPr>
              <a:defRPr sz="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3pPr>
            <a:lvl4pPr>
              <a:defRPr sz="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4pPr>
            <a:lvl5pPr>
              <a:defRPr sz="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802000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p>
        </p:txBody>
      </p:sp>
      <p:sp>
        <p:nvSpPr>
          <p:cNvPr id="14" name="Text Placeholder 18"/>
          <p:cNvSpPr>
            <a:spLocks noGrp="1"/>
          </p:cNvSpPr>
          <p:nvPr>
            <p:ph idx="1"/>
          </p:nvPr>
        </p:nvSpPr>
        <p:spPr>
          <a:xfrm>
            <a:off x="501652"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48228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9D589F-C918-47B6-9968-CE6E6FC9847A}"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565F8-1959-4960-9479-A3C37796DC26}" type="slidenum">
              <a:rPr lang="en-IN" smtClean="0"/>
              <a:t>‹#›</a:t>
            </a:fld>
            <a:endParaRPr lang="en-IN"/>
          </a:p>
        </p:txBody>
      </p:sp>
      <p:sp>
        <p:nvSpPr>
          <p:cNvPr id="9" name="Slide Number Placeholder 5"/>
          <p:cNvSpPr txBox="1">
            <a:spLocks/>
          </p:cNvSpPr>
          <p:nvPr userDrawn="1"/>
        </p:nvSpPr>
        <p:spPr>
          <a:xfrm>
            <a:off x="11449050" y="6600051"/>
            <a:ext cx="742950" cy="246221"/>
          </a:xfrm>
          <a:prstGeom prst="rect">
            <a:avLst/>
          </a:prstGeom>
          <a:noFill/>
        </p:spPr>
        <p:txBody>
          <a:bodyPr vert="horz" wrap="square" lIns="91440" tIns="45720" rIns="91440" bIns="45720" rtlCol="0" anchor="ctr">
            <a:spAutoFit/>
          </a:bodyPr>
          <a:lstStyle>
            <a:defPPr>
              <a:defRPr lang="en-US"/>
            </a:defPPr>
            <a:lvl1pPr marL="0" algn="r" defTabSz="914400" rtl="0" eaLnBrk="1" latinLnBrk="0" hangingPunct="1">
              <a:defRPr lang="en-IN" sz="1000" b="1"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315599-7A42-4A3F-BD5F-579A38D3F8EB}" type="slidenum">
              <a:rPr lang="en-IN" smtClean="0"/>
              <a:pPr/>
              <a:t>‹#›</a:t>
            </a:fld>
            <a:endParaRPr lang="en-IN"/>
          </a:p>
        </p:txBody>
      </p:sp>
    </p:spTree>
    <p:extLst>
      <p:ext uri="{BB962C8B-B14F-4D97-AF65-F5344CB8AC3E}">
        <p14:creationId xmlns:p14="http://schemas.microsoft.com/office/powerpoint/2010/main" val="2026035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lang="en-IN" sz="2000" kern="1200" dirty="0">
                <a:solidFill>
                  <a:schemeClr val="tx1"/>
                </a:solidFill>
                <a:latin typeface="Verdana" panose="020B0604030504040204" pitchFamily="34" charset="0"/>
                <a:ea typeface="Verdana" panose="020B0604030504040204" pitchFamily="34" charset="0"/>
                <a:cs typeface="+mj-cs"/>
              </a:defRPr>
            </a:lvl1pPr>
          </a:lstStyle>
          <a:p>
            <a:r>
              <a:rPr lang="en-US"/>
              <a:t>Click to edit Master title style</a:t>
            </a:r>
            <a:endParaRPr lang="en-IN"/>
          </a:p>
        </p:txBody>
      </p:sp>
      <p:sp>
        <p:nvSpPr>
          <p:cNvPr id="3" name="Content Placeholder 2"/>
          <p:cNvSpPr>
            <a:spLocks noGrp="1"/>
          </p:cNvSpPr>
          <p:nvPr>
            <p:ph idx="1"/>
          </p:nvPr>
        </p:nvSpPr>
        <p:spPr/>
        <p:txBody>
          <a:bodyPr>
            <a:normAutofit/>
          </a:bodyPr>
          <a:lstStyle>
            <a:lvl1pPr>
              <a:defRPr sz="1800">
                <a:latin typeface="Verdana" panose="020B0604030504040204" pitchFamily="34" charset="0"/>
                <a:ea typeface="Verdana" panose="020B0604030504040204" pitchFamily="34" charset="0"/>
              </a:defRPr>
            </a:lvl1pPr>
            <a:lvl2pPr>
              <a:defRPr sz="16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200">
                <a:latin typeface="Verdana" panose="020B0604030504040204" pitchFamily="34" charset="0"/>
                <a:ea typeface="Verdana" panose="020B0604030504040204" pitchFamily="34" charset="0"/>
              </a:defRPr>
            </a:lvl4pPr>
            <a:lvl5pPr>
              <a:defRPr sz="1200">
                <a:latin typeface="Verdana" panose="020B0604030504040204" pitchFamily="34" charset="0"/>
                <a:ea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sz="900">
                <a:latin typeface="Verdana" panose="020B0604030504040204" pitchFamily="34" charset="0"/>
                <a:ea typeface="Verdana" panose="020B0604030504040204" pitchFamily="34" charset="0"/>
              </a:defRPr>
            </a:lvl1pPr>
          </a:lstStyle>
          <a:p>
            <a:fld id="{839D589F-C918-47B6-9968-CE6E6FC9847A}" type="datetimeFigureOut">
              <a:rPr lang="en-IN" smtClean="0"/>
              <a:pPr/>
              <a:t>26-02-2025</a:t>
            </a:fld>
            <a:endParaRPr lang="en-IN"/>
          </a:p>
        </p:txBody>
      </p:sp>
      <p:sp>
        <p:nvSpPr>
          <p:cNvPr id="5" name="Footer Placeholder 4"/>
          <p:cNvSpPr>
            <a:spLocks noGrp="1"/>
          </p:cNvSpPr>
          <p:nvPr>
            <p:ph type="ftr" sz="quarter" idx="11"/>
          </p:nvPr>
        </p:nvSpPr>
        <p:spPr/>
        <p:txBody>
          <a:bodyPr/>
          <a:lstStyle>
            <a:lvl1pPr>
              <a:defRPr sz="900">
                <a:latin typeface="Verdana" panose="020B0604030504040204" pitchFamily="34" charset="0"/>
                <a:ea typeface="Verdana" panose="020B0604030504040204" pitchFamily="34" charset="0"/>
              </a:defRPr>
            </a:lvl1pPr>
          </a:lstStyle>
          <a:p>
            <a:endParaRPr lang="en-IN"/>
          </a:p>
        </p:txBody>
      </p:sp>
      <p:sp>
        <p:nvSpPr>
          <p:cNvPr id="6" name="Slide Number Placeholder 5"/>
          <p:cNvSpPr>
            <a:spLocks noGrp="1"/>
          </p:cNvSpPr>
          <p:nvPr>
            <p:ph type="sldNum" sz="quarter" idx="12"/>
          </p:nvPr>
        </p:nvSpPr>
        <p:spPr/>
        <p:txBody>
          <a:bodyPr/>
          <a:lstStyle>
            <a:lvl1pPr>
              <a:defRPr sz="900">
                <a:latin typeface="Verdana" panose="020B0604030504040204" pitchFamily="34" charset="0"/>
                <a:ea typeface="Verdana" panose="020B0604030504040204" pitchFamily="34" charset="0"/>
              </a:defRPr>
            </a:lvl1pPr>
          </a:lstStyle>
          <a:p>
            <a:fld id="{68C565F8-1959-4960-9479-A3C37796DC26}" type="slidenum">
              <a:rPr lang="en-IN" smtClean="0"/>
              <a:pPr/>
              <a:t>‹#›</a:t>
            </a:fld>
            <a:endParaRPr lang="en-IN"/>
          </a:p>
        </p:txBody>
      </p:sp>
      <p:sp>
        <p:nvSpPr>
          <p:cNvPr id="8" name="Slide Number Placeholder 5"/>
          <p:cNvSpPr txBox="1">
            <a:spLocks/>
          </p:cNvSpPr>
          <p:nvPr userDrawn="1"/>
        </p:nvSpPr>
        <p:spPr>
          <a:xfrm>
            <a:off x="11449050" y="6600051"/>
            <a:ext cx="742950" cy="246221"/>
          </a:xfrm>
          <a:prstGeom prst="rect">
            <a:avLst/>
          </a:prstGeom>
          <a:noFill/>
        </p:spPr>
        <p:txBody>
          <a:bodyPr vert="horz" wrap="square" lIns="91440" tIns="45720" rIns="91440" bIns="45720" rtlCol="0" anchor="ctr">
            <a:spAutoFit/>
          </a:bodyPr>
          <a:lstStyle>
            <a:defPPr>
              <a:defRPr lang="en-US"/>
            </a:defPPr>
            <a:lvl1pPr marL="0" algn="r" defTabSz="914400" rtl="0" eaLnBrk="1" latinLnBrk="0" hangingPunct="1">
              <a:defRPr lang="en-IN" sz="1000" b="1"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315599-7A42-4A3F-BD5F-579A38D3F8EB}" type="slidenum">
              <a:rPr lang="en-IN" smtClean="0"/>
              <a:pPr/>
              <a:t>‹#›</a:t>
            </a:fld>
            <a:endParaRPr lang="en-IN"/>
          </a:p>
        </p:txBody>
      </p:sp>
    </p:spTree>
    <p:extLst>
      <p:ext uri="{BB962C8B-B14F-4D97-AF65-F5344CB8AC3E}">
        <p14:creationId xmlns:p14="http://schemas.microsoft.com/office/powerpoint/2010/main" val="3601544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20000"/>
              </a:lnSpc>
              <a:spcBef>
                <a:spcPct val="0"/>
              </a:spcBef>
              <a:spcAft>
                <a:spcPct val="0"/>
              </a:spcAft>
              <a:buFont typeface="Wingdings 2" pitchFamily="18" charset="2"/>
              <a:buNone/>
            </a:pPr>
            <a:endParaRPr lang="en-US" sz="2800" b="0" i="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Open Sans Light" panose="020B0306030504020204" pitchFamily="34" charset="0"/>
            </a:endParaRPr>
          </a:p>
        </p:txBody>
      </p:sp>
      <p:sp>
        <p:nvSpPr>
          <p:cNvPr id="6" name="Title Placeholder 1">
            <a:extLst>
              <a:ext uri="{FF2B5EF4-FFF2-40B4-BE49-F238E27FC236}">
                <a16:creationId xmlns:a16="http://schemas.microsoft.com/office/drawing/2014/main" id="{01B13396-E60F-C74C-844B-3ED2E62A45E3}"/>
              </a:ext>
            </a:extLst>
          </p:cNvPr>
          <p:cNvSpPr>
            <a:spLocks noGrp="1"/>
          </p:cNvSpPr>
          <p:nvPr>
            <p:ph type="title"/>
          </p:nvPr>
        </p:nvSpPr>
        <p:spPr>
          <a:xfrm>
            <a:off x="669120" y="484390"/>
            <a:ext cx="11252200" cy="493340"/>
          </a:xfrm>
          <a:prstGeom prst="rect">
            <a:avLst/>
          </a:prstGeom>
        </p:spPr>
        <p:txBody>
          <a:bodyPr vert="horz" wrap="square" lIns="0" tIns="12700" rIns="0" bIns="0" rtlCol="0">
            <a:spAutoFit/>
          </a:bodyPr>
          <a:lstStyle>
            <a:lvl1pPr>
              <a:defRPr lang="en-US" sz="2800" noProof="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a:lnSpc>
                <a:spcPct val="120000"/>
              </a:lnSpc>
              <a:spcBef>
                <a:spcPts val="0"/>
              </a:spcBef>
              <a:spcAft>
                <a:spcPts val="1333"/>
              </a:spcAft>
              <a:buSzPct val="100000"/>
            </a:pPr>
            <a:r>
              <a:rPr lang="en-US" noProof="0"/>
              <a:t>Click to edit Master title style</a:t>
            </a:r>
          </a:p>
        </p:txBody>
      </p:sp>
      <p:sp>
        <p:nvSpPr>
          <p:cNvPr id="5" name="Text Placeholder 7">
            <a:extLst>
              <a:ext uri="{FF2B5EF4-FFF2-40B4-BE49-F238E27FC236}">
                <a16:creationId xmlns:a16="http://schemas.microsoft.com/office/drawing/2014/main" id="{F1DED643-2551-354F-BD65-7AAB2E42C8F5}"/>
              </a:ext>
            </a:extLst>
          </p:cNvPr>
          <p:cNvSpPr>
            <a:spLocks noGrp="1"/>
          </p:cNvSpPr>
          <p:nvPr>
            <p:ph type="body" sz="quarter" idx="10" hasCustomPrompt="1"/>
          </p:nvPr>
        </p:nvSpPr>
        <p:spPr>
          <a:xfrm>
            <a:off x="669120" y="994896"/>
            <a:ext cx="10950575" cy="390525"/>
          </a:xfrm>
        </p:spPr>
        <p:txBody>
          <a:bodyPr/>
          <a:lstStyle/>
          <a:p>
            <a:pPr lvl="0"/>
            <a:r>
              <a:rPr lang="en-US"/>
              <a:t>Click to edit subhead</a:t>
            </a:r>
          </a:p>
        </p:txBody>
      </p:sp>
    </p:spTree>
    <p:extLst>
      <p:ext uri="{BB962C8B-B14F-4D97-AF65-F5344CB8AC3E}">
        <p14:creationId xmlns:p14="http://schemas.microsoft.com/office/powerpoint/2010/main" val="1384783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65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2252-09F5-279F-D0AF-2B94B15EF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28C27-EF93-E099-02E6-76C786C08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E9DEE6-A00E-43BE-EFDE-3902B3731C15}"/>
              </a:ext>
            </a:extLst>
          </p:cNvPr>
          <p:cNvSpPr>
            <a:spLocks noGrp="1"/>
          </p:cNvSpPr>
          <p:nvPr>
            <p:ph type="dt" sz="half" idx="10"/>
          </p:nvPr>
        </p:nvSpPr>
        <p:spPr/>
        <p:txBody>
          <a:bodyPr/>
          <a:lstStyle/>
          <a:p>
            <a:fld id="{AD0A4D07-713D-4057-AE95-681BCAF5A2A1}" type="datetimeFigureOut">
              <a:rPr lang="en-IN" smtClean="0"/>
              <a:t>26-02-2025</a:t>
            </a:fld>
            <a:endParaRPr lang="en-IN"/>
          </a:p>
        </p:txBody>
      </p:sp>
      <p:sp>
        <p:nvSpPr>
          <p:cNvPr id="5" name="Footer Placeholder 4">
            <a:extLst>
              <a:ext uri="{FF2B5EF4-FFF2-40B4-BE49-F238E27FC236}">
                <a16:creationId xmlns:a16="http://schemas.microsoft.com/office/drawing/2014/main" id="{68CC0E0B-D9BC-43C6-68C7-B2329DCEA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2D878-7A65-7553-0A9D-CEF9CAFE53B8}"/>
              </a:ext>
            </a:extLst>
          </p:cNvPr>
          <p:cNvSpPr>
            <a:spLocks noGrp="1"/>
          </p:cNvSpPr>
          <p:nvPr>
            <p:ph type="sldNum" sz="quarter" idx="12"/>
          </p:nvPr>
        </p:nvSpPr>
        <p:spPr/>
        <p:txBody>
          <a:bodyPr/>
          <a:lstStyle/>
          <a:p>
            <a:fld id="{50E299E3-3990-4AB1-A307-47570492A783}" type="slidenum">
              <a:rPr lang="en-IN" smtClean="0"/>
              <a:t>‹#›</a:t>
            </a:fld>
            <a:endParaRPr lang="en-IN"/>
          </a:p>
        </p:txBody>
      </p:sp>
    </p:spTree>
    <p:extLst>
      <p:ext uri="{BB962C8B-B14F-4D97-AF65-F5344CB8AC3E}">
        <p14:creationId xmlns:p14="http://schemas.microsoft.com/office/powerpoint/2010/main" val="768318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subhead">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09D2F-E345-6040-9408-A642F236AC9B}"/>
              </a:ext>
            </a:extLst>
          </p:cNvPr>
          <p:cNvSpPr>
            <a:spLocks noGrp="1"/>
          </p:cNvSpPr>
          <p:nvPr>
            <p:ph type="title"/>
          </p:nvPr>
        </p:nvSpPr>
        <p:spPr bwMode="gray">
          <a:xfrm>
            <a:off x="511175" y="188641"/>
            <a:ext cx="11207753" cy="375239"/>
          </a:xfrm>
          <a:prstGeom prst="rect">
            <a:avLst/>
          </a:prstGeom>
        </p:spPr>
        <p:txBody>
          <a:bodyPr/>
          <a:lstStyle>
            <a:lvl1pPr algn="l" defTabSz="685800" rtl="0" eaLnBrk="1" latinLnBrk="0" hangingPunct="1">
              <a:lnSpc>
                <a:spcPct val="90000"/>
              </a:lnSpc>
              <a:spcBef>
                <a:spcPts val="0"/>
              </a:spcBef>
              <a:spcAft>
                <a:spcPts val="0"/>
              </a:spcAft>
              <a:buNone/>
              <a:defRPr lang="en-US" sz="2400" kern="1200" noProof="0" dirty="0">
                <a:solidFill>
                  <a:schemeClr val="tx1"/>
                </a:solidFill>
                <a:latin typeface="Calibri" panose="020F0502020204030204" pitchFamily="34" charset="0"/>
                <a:ea typeface="+mj-ea"/>
                <a:cs typeface="Calibri" panose="020F0502020204030204" pitchFamily="34" charset="0"/>
              </a:defRPr>
            </a:lvl1pPr>
          </a:lstStyle>
          <a:p>
            <a:r>
              <a:rPr lang="en-US" noProof="0"/>
              <a:t>Click to edit Master title style</a:t>
            </a:r>
          </a:p>
        </p:txBody>
      </p:sp>
      <p:sp>
        <p:nvSpPr>
          <p:cNvPr id="4" name="Fußzeilenplatzhalter 7">
            <a:extLst>
              <a:ext uri="{FF2B5EF4-FFF2-40B4-BE49-F238E27FC236}">
                <a16:creationId xmlns:a16="http://schemas.microsoft.com/office/drawing/2014/main" id="{027491A0-1E11-439F-A0A0-FBE93C9705B9}"/>
              </a:ext>
            </a:extLst>
          </p:cNvPr>
          <p:cNvSpPr txBox="1">
            <a:spLocks/>
          </p:cNvSpPr>
          <p:nvPr userDrawn="1"/>
        </p:nvSpPr>
        <p:spPr>
          <a:xfrm>
            <a:off x="51117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900">
                <a:solidFill>
                  <a:schemeClr val="tx1"/>
                </a:solidFill>
              </a:rPr>
              <a:t>© </a:t>
            </a:r>
            <a:r>
              <a:rPr lang="en-US" sz="900">
                <a:solidFill>
                  <a:schemeClr val="tx1"/>
                </a:solidFill>
              </a:rPr>
              <a:t>2022 Deloitte </a:t>
            </a:r>
          </a:p>
        </p:txBody>
      </p:sp>
      <p:sp>
        <p:nvSpPr>
          <p:cNvPr id="5" name="TextBox 4">
            <a:extLst>
              <a:ext uri="{FF2B5EF4-FFF2-40B4-BE49-F238E27FC236}">
                <a16:creationId xmlns:a16="http://schemas.microsoft.com/office/drawing/2014/main" id="{16A0C864-AFDE-438E-A140-2BDBFDDA2266}"/>
              </a:ext>
            </a:extLst>
          </p:cNvPr>
          <p:cNvSpPr txBox="1"/>
          <p:nvPr userDrawn="1"/>
        </p:nvSpPr>
        <p:spPr>
          <a:xfrm>
            <a:off x="11410953" y="6477000"/>
            <a:ext cx="307975" cy="123111"/>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00" b="0" i="0" noProof="0" smtClean="0">
                <a:solidFill>
                  <a:srgbClr val="53565A"/>
                </a:solidFill>
                <a:latin typeface="Open Sans Light" panose="020B0306030504020204" pitchFamily="34" charset="0"/>
                <a:ea typeface="Open Sans Light" panose="020B0306030504020204" pitchFamily="34" charset="0"/>
                <a:cs typeface="Open Sans Light" panose="020B0306030504020204" pitchFamily="34" charset="0"/>
              </a:rPr>
              <a:pPr marL="0" indent="0" algn="r">
                <a:spcBef>
                  <a:spcPts val="800"/>
                </a:spcBef>
                <a:buSzPct val="100000"/>
                <a:buFont typeface="Arial"/>
                <a:buNone/>
              </a:pPr>
              <a:t>‹#›</a:t>
            </a:fld>
            <a:endParaRPr lang="en-US" sz="800" b="0" i="0" noProof="0">
              <a:solidFill>
                <a:srgbClr val="53565A"/>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042225483"/>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463B-5D4D-47D9-ECB4-91062BD32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C5CE1F-FFF9-7A81-0A42-304E21A63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584F5-8E8D-C176-C643-0C71DB46BDE0}"/>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AA20E34B-2E27-77D5-ED7B-85B1F479A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EFD5B-E1E1-3567-06E7-240D0CB27AD7}"/>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1221892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NEW MASTER_Divider">
    <p:bg bwMode="gray">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A445BE7-E529-3443-B85F-F5C3CFD04605}"/>
              </a:ext>
            </a:extLst>
          </p:cNvPr>
          <p:cNvSpPr>
            <a:spLocks noGrp="1"/>
          </p:cNvSpPr>
          <p:nvPr>
            <p:ph type="title"/>
          </p:nvPr>
        </p:nvSpPr>
        <p:spPr bwMode="gray">
          <a:xfrm>
            <a:off x="480360" y="4534475"/>
            <a:ext cx="6978084" cy="1592403"/>
          </a:xfrm>
        </p:spPr>
        <p:txBody>
          <a:bodyPr anchor="b"/>
          <a:lstStyle>
            <a:lvl1pPr>
              <a:lnSpc>
                <a:spcPct val="95000"/>
              </a:lnSpc>
              <a:defRPr sz="2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edit Master title style</a:t>
            </a:r>
          </a:p>
        </p:txBody>
      </p:sp>
    </p:spTree>
    <p:extLst>
      <p:ext uri="{BB962C8B-B14F-4D97-AF65-F5344CB8AC3E}">
        <p14:creationId xmlns:p14="http://schemas.microsoft.com/office/powerpoint/2010/main" val="319951037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subtitle &amp; 1 column text">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703188"/>
            <a:ext cx="11277600" cy="737007"/>
          </a:xfrm>
          <a:prstGeom prst="rect">
            <a:avLst/>
          </a:prstGeom>
        </p:spPr>
        <p:txBody>
          <a:bodyPr lIns="0" tIns="0" rIns="0" bIns="0">
            <a:noAutofit/>
          </a:bodyPr>
          <a:lstStyle>
            <a:lvl1pPr marL="0" indent="0">
              <a:buNone/>
              <a:defRPr sz="1400" b="0" i="1">
                <a:solidFill>
                  <a:schemeClr val="bg2">
                    <a:lumMod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51105" y="348842"/>
            <a:ext cx="11277600" cy="354346"/>
          </a:xfrm>
          <a:prstGeom prst="rect">
            <a:avLst/>
          </a:prstGeom>
        </p:spPr>
        <p:txBody>
          <a:bodyPr vert="horz" lIns="0" tIns="0" rIns="0" bIns="0" rtlCol="0" anchor="t" anchorCtr="0">
            <a:noAutofit/>
          </a:bodyPr>
          <a:lstStyle>
            <a:lvl1pPr>
              <a:defRPr sz="24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add title</a:t>
            </a:r>
          </a:p>
        </p:txBody>
      </p:sp>
    </p:spTree>
    <p:extLst>
      <p:ext uri="{BB962C8B-B14F-4D97-AF65-F5344CB8AC3E}">
        <p14:creationId xmlns:p14="http://schemas.microsoft.com/office/powerpoint/2010/main" val="97321971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BE6747-68CA-4361-94F3-864DADDD6DD8}"/>
              </a:ext>
            </a:extLst>
          </p:cNvPr>
          <p:cNvSpPr>
            <a:spLocks noGrp="1"/>
          </p:cNvSpPr>
          <p:nvPr>
            <p:ph type="title"/>
          </p:nvPr>
        </p:nvSpPr>
        <p:spPr>
          <a:xfrm>
            <a:off x="501650" y="459843"/>
            <a:ext cx="11220449" cy="556157"/>
          </a:xfrm>
          <a:noFill/>
        </p:spPr>
        <p:txBody>
          <a:bodyPr anchor="b"/>
          <a:lstStyle>
            <a:lvl1pPr>
              <a:defRPr>
                <a:solidFill>
                  <a:schemeClr val="tx1"/>
                </a:solidFill>
              </a:defRPr>
            </a:lvl1pPr>
          </a:lstStyle>
          <a:p>
            <a:r>
              <a:rPr lang="en-US"/>
              <a:t>Click to edit Master title style</a:t>
            </a:r>
          </a:p>
        </p:txBody>
      </p:sp>
      <p:sp>
        <p:nvSpPr>
          <p:cNvPr id="13" name="Text Placeholder 8">
            <a:extLst>
              <a:ext uri="{FF2B5EF4-FFF2-40B4-BE49-F238E27FC236}">
                <a16:creationId xmlns:a16="http://schemas.microsoft.com/office/drawing/2014/main" id="{0F546414-F133-4740-AA38-5C1ECE5FA11A}"/>
              </a:ext>
            </a:extLst>
          </p:cNvPr>
          <p:cNvSpPr>
            <a:spLocks noGrp="1"/>
          </p:cNvSpPr>
          <p:nvPr>
            <p:ph type="body" sz="quarter" idx="14"/>
          </p:nvPr>
        </p:nvSpPr>
        <p:spPr>
          <a:xfrm>
            <a:off x="501650" y="1017588"/>
            <a:ext cx="11220449" cy="475488"/>
          </a:xfrm>
          <a:noFill/>
        </p:spPr>
        <p:txBody>
          <a:bodyPr vert="horz" lIns="0" tIns="0" rIns="0" bIns="0" rtlCol="0">
            <a:noAutofit/>
          </a:bodyPr>
          <a:lstStyle>
            <a:lvl1pPr marL="0" indent="0">
              <a:buNone/>
              <a:defRPr lang="en-US" sz="1400">
                <a:solidFill>
                  <a:schemeClr val="tx1"/>
                </a:solidFill>
              </a:defRPr>
            </a:lvl1pPr>
          </a:lstStyle>
          <a:p>
            <a:pPr marL="228600" lvl="0" indent="-228600">
              <a:lnSpc>
                <a:spcPct val="130000"/>
              </a:lnSpc>
            </a:pPr>
            <a:r>
              <a:rPr lang="en-US"/>
              <a:t>Edit Master text styles</a:t>
            </a:r>
          </a:p>
        </p:txBody>
      </p:sp>
      <p:sp>
        <p:nvSpPr>
          <p:cNvPr id="14"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501650" y="321060"/>
            <a:ext cx="11220449" cy="137196"/>
          </a:xfrm>
        </p:spPr>
        <p:txBody>
          <a:bodyPr anchor="t"/>
          <a:lstStyle>
            <a:lvl1pPr>
              <a:defRPr sz="900" b="1" cap="all" baseline="0">
                <a:solidFill>
                  <a:schemeClr val="bg1">
                    <a:lumMod val="65000"/>
                  </a:schemeClr>
                </a:solidFill>
              </a:defRPr>
            </a:lvl1pPr>
          </a:lstStyle>
          <a:p>
            <a:pPr lvl="0"/>
            <a:r>
              <a:rPr lang="en-US"/>
              <a:t>CLICK TO EDIT BREADCRUMB</a:t>
            </a:r>
          </a:p>
        </p:txBody>
      </p:sp>
    </p:spTree>
    <p:extLst>
      <p:ext uri="{BB962C8B-B14F-4D97-AF65-F5344CB8AC3E}">
        <p14:creationId xmlns:p14="http://schemas.microsoft.com/office/powerpoint/2010/main" val="18513190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CE06-0CAE-DE9C-C5FE-73A3E1C1C4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5D0D3-E39A-6AF8-3FB5-A99C76B408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12BCBC-E2AB-D78D-352F-012E2441A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A3818A-0F13-C00B-4E75-2F158B5D0522}"/>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6" name="Footer Placeholder 5">
            <a:extLst>
              <a:ext uri="{FF2B5EF4-FFF2-40B4-BE49-F238E27FC236}">
                <a16:creationId xmlns:a16="http://schemas.microsoft.com/office/drawing/2014/main" id="{724CA58D-6F13-BD67-6B22-7A2210F33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C58D2-E376-7E35-CC8B-349E1A60D317}"/>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285253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BAA1-A38D-99C2-8615-559CE3B6DA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0EF9F-751F-5214-BDFF-B2467B35E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7E386-EC23-9B46-AB7E-09868D887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9F2659-8722-CA7A-B0A2-7B5DCCEA2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BF940-6B23-40FB-A133-D1C78F87E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F6AC55-5525-85E8-3DBE-F24EFA9B6313}"/>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8" name="Footer Placeholder 7">
            <a:extLst>
              <a:ext uri="{FF2B5EF4-FFF2-40B4-BE49-F238E27FC236}">
                <a16:creationId xmlns:a16="http://schemas.microsoft.com/office/drawing/2014/main" id="{B626C6E7-3AF7-A52D-CA5A-54BF974D6B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40BBCB-E9F2-553D-676F-6F2D0B23A3C6}"/>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35290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C34B-EBCE-76B2-C88B-51AEB34C2F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340710-3939-468E-97C9-DF552E45935F}"/>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4" name="Footer Placeholder 3">
            <a:extLst>
              <a:ext uri="{FF2B5EF4-FFF2-40B4-BE49-F238E27FC236}">
                <a16:creationId xmlns:a16="http://schemas.microsoft.com/office/drawing/2014/main" id="{145917EC-0271-BA8B-72A3-5F47C69F1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22645D-0749-EB82-FAA9-FA577FDA4E04}"/>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37174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91D2C-62A1-52E5-8247-7E11073ED54B}"/>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3" name="Footer Placeholder 2">
            <a:extLst>
              <a:ext uri="{FF2B5EF4-FFF2-40B4-BE49-F238E27FC236}">
                <a16:creationId xmlns:a16="http://schemas.microsoft.com/office/drawing/2014/main" id="{D391890D-CFC6-5AFD-DA93-9BF6348A12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491576-C86A-0A94-6E95-993EB433EFE1}"/>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22903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8B5-DFC5-6A4E-1818-9223C4D82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A1EAC0-FB88-1E08-D78C-0E21E8A2A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6D8F7-7526-EDE5-2D9D-076C3AE7F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61524-56FE-B660-3D96-352DC4933B95}"/>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6" name="Footer Placeholder 5">
            <a:extLst>
              <a:ext uri="{FF2B5EF4-FFF2-40B4-BE49-F238E27FC236}">
                <a16:creationId xmlns:a16="http://schemas.microsoft.com/office/drawing/2014/main" id="{D13A3181-26E4-F46F-0290-B4C9EF6DB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A01152-7A82-569F-8A67-F27E0DD5958A}"/>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224246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DD1-7B51-C730-A05F-185C49C48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8860BE-6914-FF30-0B92-B7F39D83A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0B434-3B8A-346D-66F1-0A034FB31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FCDCF-F1F4-85BC-8A87-92B500E25A5B}"/>
              </a:ext>
            </a:extLst>
          </p:cNvPr>
          <p:cNvSpPr>
            <a:spLocks noGrp="1"/>
          </p:cNvSpPr>
          <p:nvPr>
            <p:ph type="dt" sz="half" idx="10"/>
          </p:nvPr>
        </p:nvSpPr>
        <p:spPr/>
        <p:txBody>
          <a:bodyPr/>
          <a:lstStyle/>
          <a:p>
            <a:fld id="{0B24AAB4-DA5A-4164-B6D0-2EBE7725C55A}" type="datetimeFigureOut">
              <a:rPr lang="en-IN" smtClean="0"/>
              <a:t>26-02-2025</a:t>
            </a:fld>
            <a:endParaRPr lang="en-IN"/>
          </a:p>
        </p:txBody>
      </p:sp>
      <p:sp>
        <p:nvSpPr>
          <p:cNvPr id="6" name="Footer Placeholder 5">
            <a:extLst>
              <a:ext uri="{FF2B5EF4-FFF2-40B4-BE49-F238E27FC236}">
                <a16:creationId xmlns:a16="http://schemas.microsoft.com/office/drawing/2014/main" id="{7EF71E83-73CB-5138-1EB0-61C2F62254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5DF74-2BB4-6F59-4C66-52862A433C2B}"/>
              </a:ext>
            </a:extLst>
          </p:cNvPr>
          <p:cNvSpPr>
            <a:spLocks noGrp="1"/>
          </p:cNvSpPr>
          <p:nvPr>
            <p:ph type="sldNum" sz="quarter" idx="12"/>
          </p:nvPr>
        </p:nvSpPr>
        <p:spPr/>
        <p:txBody>
          <a:bodyPr/>
          <a:lstStyle/>
          <a:p>
            <a:fld id="{785FE55F-49FF-42FF-9FF3-ADB775C28681}" type="slidenum">
              <a:rPr lang="en-IN" smtClean="0"/>
              <a:t>‹#›</a:t>
            </a:fld>
            <a:endParaRPr lang="en-IN"/>
          </a:p>
        </p:txBody>
      </p:sp>
    </p:spTree>
    <p:extLst>
      <p:ext uri="{BB962C8B-B14F-4D97-AF65-F5344CB8AC3E}">
        <p14:creationId xmlns:p14="http://schemas.microsoft.com/office/powerpoint/2010/main" val="112800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6.xml"/><Relationship Id="rId7"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1.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3.emf"/><Relationship Id="rId2" Type="http://schemas.openxmlformats.org/officeDocument/2006/relationships/slideLayout" Target="../slideLayouts/slideLayout19.xml"/><Relationship Id="rId16"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8FBD2-A225-1FD5-6281-D3A159EB6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B3B51-5F9B-77F1-479A-5E16DE7C0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39A0B-CB46-62F9-24CF-C52690904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4AAB4-DA5A-4164-B6D0-2EBE7725C55A}" type="datetimeFigureOut">
              <a:rPr lang="en-IN" smtClean="0"/>
              <a:t>26-02-2025</a:t>
            </a:fld>
            <a:endParaRPr lang="en-IN"/>
          </a:p>
        </p:txBody>
      </p:sp>
      <p:sp>
        <p:nvSpPr>
          <p:cNvPr id="5" name="Footer Placeholder 4">
            <a:extLst>
              <a:ext uri="{FF2B5EF4-FFF2-40B4-BE49-F238E27FC236}">
                <a16:creationId xmlns:a16="http://schemas.microsoft.com/office/drawing/2014/main" id="{C75D2BED-CF15-557E-836C-101F155A6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8658A1-28E1-93A3-1204-C91CD4454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E55F-49FF-42FF-9FF3-ADB775C28681}" type="slidenum">
              <a:rPr lang="en-IN" smtClean="0"/>
              <a:t>‹#›</a:t>
            </a:fld>
            <a:endParaRPr lang="en-IN"/>
          </a:p>
        </p:txBody>
      </p:sp>
    </p:spTree>
    <p:extLst>
      <p:ext uri="{BB962C8B-B14F-4D97-AF65-F5344CB8AC3E}">
        <p14:creationId xmlns:p14="http://schemas.microsoft.com/office/powerpoint/2010/main" val="354429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ext uri="{D42A27DB-BD31-4B8C-83A1-F6EECF244321}">
                <p14:modId xmlns:p14="http://schemas.microsoft.com/office/powerpoint/2010/main" val="308715144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501650" y="1676864"/>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pyright">
            <a:extLst>
              <a:ext uri="{FF2B5EF4-FFF2-40B4-BE49-F238E27FC236}">
                <a16:creationId xmlns:a16="http://schemas.microsoft.com/office/drawing/2014/main" id="{7343C381-9253-95A3-B92F-E5713673EC9A}"/>
              </a:ext>
            </a:extLst>
          </p:cNvPr>
          <p:cNvSpPr txBox="1"/>
          <p:nvPr userDrawn="1"/>
        </p:nvSpPr>
        <p:spPr>
          <a:xfrm>
            <a:off x="6731732" y="6620002"/>
            <a:ext cx="5355168" cy="138499"/>
          </a:xfrm>
          <a:prstGeom prst="rect">
            <a:avLst/>
          </a:prstGeom>
          <a:noFill/>
        </p:spPr>
        <p:txBody>
          <a:bodyPr wrap="square" lIns="0" tIns="0" rIns="0" bIns="0" rtlCol="0">
            <a:spAutoFit/>
          </a:bodyPr>
          <a:lstStyle/>
          <a:p>
            <a:pPr marL="0" indent="0" algn="r">
              <a:spcBef>
                <a:spcPts val="600"/>
              </a:spcBef>
              <a:buSzPct val="100000"/>
              <a:buFont typeface="Arial"/>
              <a:buNone/>
            </a:pPr>
            <a:r>
              <a:rPr lang="fr-FR" sz="900" noProof="0">
                <a:solidFill>
                  <a:schemeClr val="tx1"/>
                </a:solidFill>
                <a:latin typeface="Calibri" panose="020F0502020204030204" pitchFamily="34" charset="0"/>
                <a:cs typeface="Calibri" panose="020F0502020204030204" pitchFamily="34" charset="0"/>
              </a:rPr>
              <a:t>© 2025 Deloitte Touche </a:t>
            </a:r>
            <a:r>
              <a:rPr lang="fr-FR" sz="900" noProof="0" err="1">
                <a:solidFill>
                  <a:schemeClr val="tx1"/>
                </a:solidFill>
                <a:latin typeface="Calibri" panose="020F0502020204030204" pitchFamily="34" charset="0"/>
                <a:cs typeface="Calibri" panose="020F0502020204030204" pitchFamily="34" charset="0"/>
              </a:rPr>
              <a:t>Tohmatsu</a:t>
            </a:r>
            <a:r>
              <a:rPr lang="fr-FR" sz="900" noProof="0">
                <a:solidFill>
                  <a:schemeClr val="tx1"/>
                </a:solidFill>
                <a:latin typeface="Calibri" panose="020F0502020204030204" pitchFamily="34" charset="0"/>
                <a:cs typeface="Calibri" panose="020F0502020204030204" pitchFamily="34" charset="0"/>
              </a:rPr>
              <a:t> </a:t>
            </a:r>
            <a:r>
              <a:rPr lang="fr-FR" sz="900" noProof="0" err="1">
                <a:solidFill>
                  <a:schemeClr val="tx1"/>
                </a:solidFill>
                <a:latin typeface="Calibri" panose="020F0502020204030204" pitchFamily="34" charset="0"/>
                <a:cs typeface="Calibri" panose="020F0502020204030204" pitchFamily="34" charset="0"/>
              </a:rPr>
              <a:t>India</a:t>
            </a:r>
            <a:r>
              <a:rPr lang="fr-FR" sz="900" noProof="0">
                <a:solidFill>
                  <a:schemeClr val="tx1"/>
                </a:solidFill>
                <a:latin typeface="Calibri" panose="020F0502020204030204" pitchFamily="34" charset="0"/>
                <a:cs typeface="Calibri" panose="020F0502020204030204" pitchFamily="34" charset="0"/>
              </a:rPr>
              <a:t> LLP. </a:t>
            </a:r>
          </a:p>
        </p:txBody>
      </p:sp>
    </p:spTree>
    <p:extLst>
      <p:ext uri="{BB962C8B-B14F-4D97-AF65-F5344CB8AC3E}">
        <p14:creationId xmlns:p14="http://schemas.microsoft.com/office/powerpoint/2010/main" val="265460457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p:transition>
  <p:hf hdr="0" dt="0"/>
  <p:txStyles>
    <p:titleStyle>
      <a:lvl1pPr algn="l" defTabSz="914400" rtl="0" eaLnBrk="1" latinLnBrk="0" hangingPunct="1">
        <a:spcBef>
          <a:spcPct val="0"/>
        </a:spcBef>
        <a:buNone/>
        <a:defRPr sz="2100" kern="1200">
          <a:solidFill>
            <a:schemeClr val="tx1"/>
          </a:solidFill>
          <a:latin typeface="Calibri" panose="020F0502020204030204" pitchFamily="34" charset="0"/>
          <a:ea typeface="+mj-ea"/>
          <a:cs typeface="Calibri" panose="020F05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Calibri" panose="020F0502020204030204" pitchFamily="34" charset="0"/>
          <a:ea typeface="+mn-ea"/>
          <a:cs typeface="Calibri" panose="020F05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Calibri" panose="020F0502020204030204" pitchFamily="34" charset="0"/>
          <a:ea typeface="+mn-ea"/>
          <a:cs typeface="Calibri" panose="020F05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Calibri" panose="020F0502020204030204" pitchFamily="34" charset="0"/>
          <a:ea typeface="+mn-ea"/>
          <a:cs typeface="Calibri" panose="020F05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Calibri" panose="020F0502020204030204" pitchFamily="34" charset="0"/>
          <a:ea typeface="+mn-ea"/>
          <a:cs typeface="Calibri" panose="020F05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Calibri" panose="020F0502020204030204" pitchFamily="34" charset="0"/>
          <a:ea typeface="+mn-ea"/>
          <a:cs typeface="Calibri" panose="020F05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15">
          <p15:clr>
            <a:srgbClr val="F26B43"/>
          </p15:clr>
        </p15:guide>
        <p15:guide id="8" pos="7364">
          <p15:clr>
            <a:srgbClr val="F26B43"/>
          </p15:clr>
        </p15:guide>
        <p15:guide id="14" orient="horz" pos="4104">
          <p15:clr>
            <a:srgbClr val="F26B43"/>
          </p15:clr>
        </p15:guide>
        <p15:guide id="15" orient="horz" pos="4032">
          <p15:clr>
            <a:srgbClr val="F26B43"/>
          </p15:clr>
        </p15:guide>
        <p15:guide id="17" orient="horz" pos="1048">
          <p15:clr>
            <a:srgbClr val="F26B43"/>
          </p15:clr>
        </p15:guide>
        <p15:guide id="18" orient="horz"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BFF48DA5-9BDA-46DB-93D2-23AEBDC90533}"/>
              </a:ext>
            </a:extLst>
          </p:cNvPr>
          <p:cNvSpPr txBox="1">
            <a:spLocks/>
          </p:cNvSpPr>
          <p:nvPr userDrawn="1"/>
        </p:nvSpPr>
        <p:spPr>
          <a:xfrm>
            <a:off x="8840140" y="6404265"/>
            <a:ext cx="2742260" cy="182880"/>
          </a:xfrm>
          <a:prstGeom prst="rect">
            <a:avLst/>
          </a:prstGeom>
        </p:spPr>
        <p:txBody>
          <a:bodyPr vert="horz" lIns="0" tIns="0" rIns="0" bIns="0" rtlCol="0" anchor="t">
            <a:no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7B0F568-6928-4C91-B8E9-B4130DA3ACA1}" type="slidenum">
              <a:rPr lang="en-IN" sz="790" smtClean="0">
                <a:latin typeface="Verdana" panose="020B0604030504040204" pitchFamily="34" charset="0"/>
                <a:ea typeface="Verdana" panose="020B0604030504040204" pitchFamily="34" charset="0"/>
              </a:rPr>
              <a:pPr algn="r"/>
              <a:t>‹#›</a:t>
            </a:fld>
            <a:endParaRPr lang="en-IN" sz="790">
              <a:latin typeface="Verdana" panose="020B0604030504040204" pitchFamily="34" charset="0"/>
              <a:ea typeface="Verdana" panose="020B0604030504040204" pitchFamily="34" charset="0"/>
            </a:endParaRPr>
          </a:p>
        </p:txBody>
      </p:sp>
      <p:sp>
        <p:nvSpPr>
          <p:cNvPr id="5" name="object 38">
            <a:extLst>
              <a:ext uri="{FF2B5EF4-FFF2-40B4-BE49-F238E27FC236}">
                <a16:creationId xmlns:a16="http://schemas.microsoft.com/office/drawing/2014/main" id="{7D8E43DB-6AD9-4182-9B3B-5CC8010B705C}"/>
              </a:ext>
            </a:extLst>
          </p:cNvPr>
          <p:cNvSpPr txBox="1">
            <a:spLocks/>
          </p:cNvSpPr>
          <p:nvPr userDrawn="1"/>
        </p:nvSpPr>
        <p:spPr>
          <a:xfrm>
            <a:off x="2253217" y="6404265"/>
            <a:ext cx="8998042" cy="182880"/>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Verdana" pitchFamily="34" charset="0"/>
                <a:ea typeface="Verdana" pitchFamily="34" charset="0"/>
                <a:cs typeface="Verdana"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544" marR="0" indent="0" algn="r" defTabSz="451576" rtl="0" eaLnBrk="1" fontAlgn="auto" latinLnBrk="0" hangingPunct="1">
              <a:lnSpc>
                <a:spcPct val="100000"/>
              </a:lnSpc>
              <a:spcBef>
                <a:spcPts val="0"/>
              </a:spcBef>
              <a:spcAft>
                <a:spcPts val="0"/>
              </a:spcAft>
              <a:buClrTx/>
              <a:buSzTx/>
              <a:buFontTx/>
              <a:buNone/>
              <a:tabLst/>
              <a:defRPr/>
            </a:pPr>
            <a:r>
              <a:rPr lang="en-US" sz="790">
                <a:solidFill>
                  <a:srgbClr val="FF0000"/>
                </a:solidFill>
              </a:rPr>
              <a:t>Conﬁdential. </a:t>
            </a:r>
            <a:r>
              <a:rPr lang="en-US" sz="790" spc="-30">
                <a:solidFill>
                  <a:srgbClr val="FF0000"/>
                </a:solidFill>
              </a:rPr>
              <a:t>F</a:t>
            </a:r>
            <a:r>
              <a:rPr lang="en-US" sz="790">
                <a:solidFill>
                  <a:srgbClr val="FF0000"/>
                </a:solidFill>
              </a:rPr>
              <a:t>or Internal Circulation Only </a:t>
            </a:r>
            <a:r>
              <a:rPr lang="en-US" sz="790"/>
              <a:t>| Copyright © E</a:t>
            </a:r>
            <a:r>
              <a:rPr lang="en-US" sz="790" spc="-15"/>
              <a:t>L</a:t>
            </a:r>
            <a:r>
              <a:rPr lang="en-US" sz="790"/>
              <a:t>GI EQUIPMEN</a:t>
            </a:r>
            <a:r>
              <a:rPr lang="en-US" sz="790" spc="-10"/>
              <a:t>T</a:t>
            </a:r>
            <a:r>
              <a:rPr lang="en-US" sz="790"/>
              <a:t>S LIMITED 2024 | All Rights Reserved</a:t>
            </a:r>
          </a:p>
          <a:p>
            <a:pPr marL="12544" algn="r"/>
            <a:endParaRPr lang="en-US" sz="790"/>
          </a:p>
        </p:txBody>
      </p:sp>
      <p:pic>
        <p:nvPicPr>
          <p:cNvPr id="7" name="Picture 6"/>
          <p:cNvPicPr>
            <a:picLocks noChangeAspect="1"/>
          </p:cNvPicPr>
          <p:nvPr userDrawn="1"/>
        </p:nvPicPr>
        <p:blipFill rotWithShape="1">
          <a:blip r:embed="rId17"/>
          <a:srcRect l="17818" b="-6496"/>
          <a:stretch/>
        </p:blipFill>
        <p:spPr>
          <a:xfrm>
            <a:off x="0" y="6312345"/>
            <a:ext cx="1469608" cy="393254"/>
          </a:xfrm>
          <a:prstGeom prst="rect">
            <a:avLst/>
          </a:prstGeom>
        </p:spPr>
      </p:pic>
      <p:cxnSp>
        <p:nvCxnSpPr>
          <p:cNvPr id="11" name="Straight Connector 10"/>
          <p:cNvCxnSpPr>
            <a:cxnSpLocks/>
          </p:cNvCxnSpPr>
          <p:nvPr userDrawn="1"/>
        </p:nvCxnSpPr>
        <p:spPr>
          <a:xfrm>
            <a:off x="1547148" y="6312345"/>
            <a:ext cx="100586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822553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txStyles>
    <p:titleStyle>
      <a:lvl1pPr algn="l" defTabSz="903153" rtl="0" eaLnBrk="1" latinLnBrk="0" hangingPunct="1">
        <a:lnSpc>
          <a:spcPct val="90000"/>
        </a:lnSpc>
        <a:spcBef>
          <a:spcPct val="0"/>
        </a:spcBef>
        <a:buNone/>
        <a:defRPr sz="4346" kern="1200">
          <a:solidFill>
            <a:schemeClr val="tx1"/>
          </a:solidFill>
          <a:latin typeface="+mj-lt"/>
          <a:ea typeface="+mj-ea"/>
          <a:cs typeface="+mj-cs"/>
        </a:defRPr>
      </a:lvl1pPr>
    </p:titleStyle>
    <p:bodyStyle>
      <a:lvl1pPr marL="225788" indent="-225788" algn="l" defTabSz="903153" rtl="0" eaLnBrk="1" latinLnBrk="0" hangingPunct="1">
        <a:lnSpc>
          <a:spcPct val="90000"/>
        </a:lnSpc>
        <a:spcBef>
          <a:spcPts val="988"/>
        </a:spcBef>
        <a:buFont typeface="Arial" panose="020B0604020202020204" pitchFamily="34" charset="0"/>
        <a:buChar char="•"/>
        <a:defRPr sz="2766" kern="1200">
          <a:solidFill>
            <a:schemeClr val="tx1"/>
          </a:solidFill>
          <a:latin typeface="+mn-lt"/>
          <a:ea typeface="+mn-ea"/>
          <a:cs typeface="+mn-cs"/>
        </a:defRPr>
      </a:lvl1pPr>
      <a:lvl2pPr marL="677365" indent="-225788" algn="l" defTabSz="903153" rtl="0" eaLnBrk="1" latinLnBrk="0" hangingPunct="1">
        <a:lnSpc>
          <a:spcPct val="90000"/>
        </a:lnSpc>
        <a:spcBef>
          <a:spcPts val="494"/>
        </a:spcBef>
        <a:buFont typeface="Arial" panose="020B0604020202020204" pitchFamily="34" charset="0"/>
        <a:buChar char="•"/>
        <a:defRPr sz="2370" kern="1200">
          <a:solidFill>
            <a:schemeClr val="tx1"/>
          </a:solidFill>
          <a:latin typeface="+mn-lt"/>
          <a:ea typeface="+mn-ea"/>
          <a:cs typeface="+mn-cs"/>
        </a:defRPr>
      </a:lvl2pPr>
      <a:lvl3pPr marL="1128941" indent="-225788" algn="l" defTabSz="903153" rtl="0" eaLnBrk="1" latinLnBrk="0" hangingPunct="1">
        <a:lnSpc>
          <a:spcPct val="90000"/>
        </a:lnSpc>
        <a:spcBef>
          <a:spcPts val="494"/>
        </a:spcBef>
        <a:buFont typeface="Arial" panose="020B0604020202020204" pitchFamily="34" charset="0"/>
        <a:buChar char="•"/>
        <a:defRPr sz="1975" kern="1200">
          <a:solidFill>
            <a:schemeClr val="tx1"/>
          </a:solidFill>
          <a:latin typeface="+mn-lt"/>
          <a:ea typeface="+mn-ea"/>
          <a:cs typeface="+mn-cs"/>
        </a:defRPr>
      </a:lvl3pPr>
      <a:lvl4pPr marL="1580518"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4pPr>
      <a:lvl5pPr marL="2032094"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5pPr>
      <a:lvl6pPr marL="248367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6pPr>
      <a:lvl7pPr marL="2935247"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7pPr>
      <a:lvl8pPr marL="3386823"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8pPr>
      <a:lvl9pPr marL="383840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9pPr>
    </p:bodyStyle>
    <p:otherStyle>
      <a:defPPr>
        <a:defRPr lang="en-US"/>
      </a:defPPr>
      <a:lvl1pPr marL="0" algn="l" defTabSz="903153" rtl="0" eaLnBrk="1" latinLnBrk="0" hangingPunct="1">
        <a:defRPr sz="1778" kern="1200">
          <a:solidFill>
            <a:schemeClr val="tx1"/>
          </a:solidFill>
          <a:latin typeface="+mn-lt"/>
          <a:ea typeface="+mn-ea"/>
          <a:cs typeface="+mn-cs"/>
        </a:defRPr>
      </a:lvl1pPr>
      <a:lvl2pPr marL="451576" algn="l" defTabSz="903153" rtl="0" eaLnBrk="1" latinLnBrk="0" hangingPunct="1">
        <a:defRPr sz="1778" kern="1200">
          <a:solidFill>
            <a:schemeClr val="tx1"/>
          </a:solidFill>
          <a:latin typeface="+mn-lt"/>
          <a:ea typeface="+mn-ea"/>
          <a:cs typeface="+mn-cs"/>
        </a:defRPr>
      </a:lvl2pPr>
      <a:lvl3pPr marL="903153" algn="l" defTabSz="903153" rtl="0" eaLnBrk="1" latinLnBrk="0" hangingPunct="1">
        <a:defRPr sz="1778" kern="1200">
          <a:solidFill>
            <a:schemeClr val="tx1"/>
          </a:solidFill>
          <a:latin typeface="+mn-lt"/>
          <a:ea typeface="+mn-ea"/>
          <a:cs typeface="+mn-cs"/>
        </a:defRPr>
      </a:lvl3pPr>
      <a:lvl4pPr marL="1354729" algn="l" defTabSz="903153" rtl="0" eaLnBrk="1" latinLnBrk="0" hangingPunct="1">
        <a:defRPr sz="1778" kern="1200">
          <a:solidFill>
            <a:schemeClr val="tx1"/>
          </a:solidFill>
          <a:latin typeface="+mn-lt"/>
          <a:ea typeface="+mn-ea"/>
          <a:cs typeface="+mn-cs"/>
        </a:defRPr>
      </a:lvl4pPr>
      <a:lvl5pPr marL="1806306" algn="l" defTabSz="903153" rtl="0" eaLnBrk="1" latinLnBrk="0" hangingPunct="1">
        <a:defRPr sz="1778" kern="1200">
          <a:solidFill>
            <a:schemeClr val="tx1"/>
          </a:solidFill>
          <a:latin typeface="+mn-lt"/>
          <a:ea typeface="+mn-ea"/>
          <a:cs typeface="+mn-cs"/>
        </a:defRPr>
      </a:lvl5pPr>
      <a:lvl6pPr marL="2257882" algn="l" defTabSz="903153" rtl="0" eaLnBrk="1" latinLnBrk="0" hangingPunct="1">
        <a:defRPr sz="1778" kern="1200">
          <a:solidFill>
            <a:schemeClr val="tx1"/>
          </a:solidFill>
          <a:latin typeface="+mn-lt"/>
          <a:ea typeface="+mn-ea"/>
          <a:cs typeface="+mn-cs"/>
        </a:defRPr>
      </a:lvl6pPr>
      <a:lvl7pPr marL="2709459" algn="l" defTabSz="903153" rtl="0" eaLnBrk="1" latinLnBrk="0" hangingPunct="1">
        <a:defRPr sz="1778" kern="1200">
          <a:solidFill>
            <a:schemeClr val="tx1"/>
          </a:solidFill>
          <a:latin typeface="+mn-lt"/>
          <a:ea typeface="+mn-ea"/>
          <a:cs typeface="+mn-cs"/>
        </a:defRPr>
      </a:lvl7pPr>
      <a:lvl8pPr marL="3161035" algn="l" defTabSz="903153" rtl="0" eaLnBrk="1" latinLnBrk="0" hangingPunct="1">
        <a:defRPr sz="1778" kern="1200">
          <a:solidFill>
            <a:schemeClr val="tx1"/>
          </a:solidFill>
          <a:latin typeface="+mn-lt"/>
          <a:ea typeface="+mn-ea"/>
          <a:cs typeface="+mn-cs"/>
        </a:defRPr>
      </a:lvl8pPr>
      <a:lvl9pPr marL="3612612" algn="l" defTabSz="903153" rtl="0" eaLnBrk="1" latinLnBrk="0" hangingPunct="1">
        <a:defRPr sz="17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8.jpeg"/><Relationship Id="rId11" Type="http://schemas.openxmlformats.org/officeDocument/2006/relationships/image" Target="../media/image13.svg"/><Relationship Id="rId5" Type="http://schemas.openxmlformats.org/officeDocument/2006/relationships/image" Target="../media/image7.jpeg"/><Relationship Id="rId15" Type="http://schemas.openxmlformats.org/officeDocument/2006/relationships/image" Target="../media/image17.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a:t>Business Capability Map – L2 </a:t>
            </a:r>
          </a:p>
        </p:txBody>
      </p:sp>
      <p:sp>
        <p:nvSpPr>
          <p:cNvPr id="34" name="Rectangle 33">
            <a:extLst>
              <a:ext uri="{FF2B5EF4-FFF2-40B4-BE49-F238E27FC236}">
                <a16:creationId xmlns:a16="http://schemas.microsoft.com/office/drawing/2014/main" id="{A12F74E3-2A77-7E48-9E32-AA33118BB4D5}"/>
              </a:ext>
            </a:extLst>
          </p:cNvPr>
          <p:cNvSpPr/>
          <p:nvPr/>
        </p:nvSpPr>
        <p:spPr bwMode="gray">
          <a:xfrm>
            <a:off x="5686643" y="5022505"/>
            <a:ext cx="4275432"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Data, Analytics &amp; Insight</a:t>
            </a:r>
          </a:p>
        </p:txBody>
      </p:sp>
      <p:sp>
        <p:nvSpPr>
          <p:cNvPr id="35" name="Rectangle 34">
            <a:extLst>
              <a:ext uri="{FF2B5EF4-FFF2-40B4-BE49-F238E27FC236}">
                <a16:creationId xmlns:a16="http://schemas.microsoft.com/office/drawing/2014/main" id="{F37DB9C7-AA5D-BB46-E30D-A1EE289C7EB5}"/>
              </a:ext>
            </a:extLst>
          </p:cNvPr>
          <p:cNvSpPr/>
          <p:nvPr/>
        </p:nvSpPr>
        <p:spPr bwMode="gray">
          <a:xfrm>
            <a:off x="537678" y="5025255"/>
            <a:ext cx="5104937"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Security</a:t>
            </a:r>
          </a:p>
        </p:txBody>
      </p:sp>
      <p:sp>
        <p:nvSpPr>
          <p:cNvPr id="33" name="Rectangle 32">
            <a:extLst>
              <a:ext uri="{FF2B5EF4-FFF2-40B4-BE49-F238E27FC236}">
                <a16:creationId xmlns:a16="http://schemas.microsoft.com/office/drawing/2014/main" id="{C9770B8E-73C5-6A16-5752-C5CE129D4079}"/>
              </a:ext>
            </a:extLst>
          </p:cNvPr>
          <p:cNvSpPr/>
          <p:nvPr/>
        </p:nvSpPr>
        <p:spPr bwMode="gray">
          <a:xfrm>
            <a:off x="537679" y="2979997"/>
            <a:ext cx="3249236"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Product Development &amp; Engineering</a:t>
            </a:r>
          </a:p>
        </p:txBody>
      </p:sp>
      <p:sp>
        <p:nvSpPr>
          <p:cNvPr id="37" name="Rectangle 36">
            <a:extLst>
              <a:ext uri="{FF2B5EF4-FFF2-40B4-BE49-F238E27FC236}">
                <a16:creationId xmlns:a16="http://schemas.microsoft.com/office/drawing/2014/main" id="{7E10A09A-A66A-E99D-5AA6-8A4558CF18B0}"/>
              </a:ext>
            </a:extLst>
          </p:cNvPr>
          <p:cNvSpPr/>
          <p:nvPr/>
        </p:nvSpPr>
        <p:spPr bwMode="gray">
          <a:xfrm>
            <a:off x="3837634" y="2979997"/>
            <a:ext cx="4162495"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Sourcing &amp; Procurement</a:t>
            </a:r>
          </a:p>
        </p:txBody>
      </p:sp>
      <p:sp>
        <p:nvSpPr>
          <p:cNvPr id="38" name="Rectangle 37">
            <a:extLst>
              <a:ext uri="{FF2B5EF4-FFF2-40B4-BE49-F238E27FC236}">
                <a16:creationId xmlns:a16="http://schemas.microsoft.com/office/drawing/2014/main" id="{84248368-EA21-029F-1DF4-BA61F993C81A}"/>
              </a:ext>
            </a:extLst>
          </p:cNvPr>
          <p:cNvSpPr/>
          <p:nvPr/>
        </p:nvSpPr>
        <p:spPr bwMode="gray">
          <a:xfrm>
            <a:off x="8048671" y="2979997"/>
            <a:ext cx="3974042"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Inventory &amp; Supply Chain</a:t>
            </a:r>
          </a:p>
        </p:txBody>
      </p:sp>
      <p:sp>
        <p:nvSpPr>
          <p:cNvPr id="42" name="Rectangle 41">
            <a:extLst>
              <a:ext uri="{FF2B5EF4-FFF2-40B4-BE49-F238E27FC236}">
                <a16:creationId xmlns:a16="http://schemas.microsoft.com/office/drawing/2014/main" id="{B952BE86-A7A1-4F93-73D1-AC1266241631}"/>
              </a:ext>
            </a:extLst>
          </p:cNvPr>
          <p:cNvSpPr/>
          <p:nvPr/>
        </p:nvSpPr>
        <p:spPr bwMode="gray">
          <a:xfrm>
            <a:off x="2603878" y="4344669"/>
            <a:ext cx="4010159"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Workforce and Talent Management</a:t>
            </a:r>
          </a:p>
        </p:txBody>
      </p:sp>
      <p:sp>
        <p:nvSpPr>
          <p:cNvPr id="43" name="Rectangle 42">
            <a:extLst>
              <a:ext uri="{FF2B5EF4-FFF2-40B4-BE49-F238E27FC236}">
                <a16:creationId xmlns:a16="http://schemas.microsoft.com/office/drawing/2014/main" id="{C094DD31-EE43-D906-94E2-FBE2C4CFD1D7}"/>
              </a:ext>
            </a:extLst>
          </p:cNvPr>
          <p:cNvSpPr/>
          <p:nvPr/>
        </p:nvSpPr>
        <p:spPr bwMode="gray">
          <a:xfrm>
            <a:off x="6661705" y="4344051"/>
            <a:ext cx="3300370"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Financial Management</a:t>
            </a:r>
          </a:p>
        </p:txBody>
      </p:sp>
      <p:sp>
        <p:nvSpPr>
          <p:cNvPr id="44" name="Rectangle 43">
            <a:extLst>
              <a:ext uri="{FF2B5EF4-FFF2-40B4-BE49-F238E27FC236}">
                <a16:creationId xmlns:a16="http://schemas.microsoft.com/office/drawing/2014/main" id="{84033214-3584-B910-AE87-BF819525698C}"/>
              </a:ext>
            </a:extLst>
          </p:cNvPr>
          <p:cNvSpPr/>
          <p:nvPr/>
        </p:nvSpPr>
        <p:spPr bwMode="gray">
          <a:xfrm>
            <a:off x="10014415" y="4344668"/>
            <a:ext cx="2008298" cy="874349"/>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Support</a:t>
            </a:r>
          </a:p>
        </p:txBody>
      </p:sp>
      <p:sp>
        <p:nvSpPr>
          <p:cNvPr id="46" name="Rectangle 45">
            <a:extLst>
              <a:ext uri="{FF2B5EF4-FFF2-40B4-BE49-F238E27FC236}">
                <a16:creationId xmlns:a16="http://schemas.microsoft.com/office/drawing/2014/main" id="{B60E295B-D1E8-1D02-A649-BDA11F4F95E4}"/>
              </a:ext>
            </a:extLst>
          </p:cNvPr>
          <p:cNvSpPr/>
          <p:nvPr/>
        </p:nvSpPr>
        <p:spPr bwMode="gray">
          <a:xfrm>
            <a:off x="538568" y="5731378"/>
            <a:ext cx="9423507" cy="48594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Information Technology</a:t>
            </a:r>
          </a:p>
        </p:txBody>
      </p:sp>
      <p:sp>
        <p:nvSpPr>
          <p:cNvPr id="53" name="Rectangle 52">
            <a:extLst>
              <a:ext uri="{FF2B5EF4-FFF2-40B4-BE49-F238E27FC236}">
                <a16:creationId xmlns:a16="http://schemas.microsoft.com/office/drawing/2014/main" id="{FE5A5852-71F4-5A4C-2796-2505D078DB01}"/>
              </a:ext>
            </a:extLst>
          </p:cNvPr>
          <p:cNvSpPr/>
          <p:nvPr/>
        </p:nvSpPr>
        <p:spPr bwMode="gray">
          <a:xfrm>
            <a:off x="2603878" y="3660580"/>
            <a:ext cx="4010159"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Operations</a:t>
            </a:r>
          </a:p>
        </p:txBody>
      </p:sp>
      <p:sp>
        <p:nvSpPr>
          <p:cNvPr id="54" name="Rectangle 53">
            <a:extLst>
              <a:ext uri="{FF2B5EF4-FFF2-40B4-BE49-F238E27FC236}">
                <a16:creationId xmlns:a16="http://schemas.microsoft.com/office/drawing/2014/main" id="{5002DF14-0AF4-214F-DC64-BB469A630F8A}"/>
              </a:ext>
            </a:extLst>
          </p:cNvPr>
          <p:cNvSpPr/>
          <p:nvPr/>
        </p:nvSpPr>
        <p:spPr bwMode="gray">
          <a:xfrm>
            <a:off x="9089884" y="3660580"/>
            <a:ext cx="2944962"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Sustainability and Health, Safety &amp; Environment (HSE)</a:t>
            </a:r>
          </a:p>
        </p:txBody>
      </p:sp>
      <p:sp>
        <p:nvSpPr>
          <p:cNvPr id="55" name="Rectangle 54">
            <a:extLst>
              <a:ext uri="{FF2B5EF4-FFF2-40B4-BE49-F238E27FC236}">
                <a16:creationId xmlns:a16="http://schemas.microsoft.com/office/drawing/2014/main" id="{65A6C2D1-46AB-86FB-054C-EC9794A1235A}"/>
              </a:ext>
            </a:extLst>
          </p:cNvPr>
          <p:cNvSpPr/>
          <p:nvPr/>
        </p:nvSpPr>
        <p:spPr bwMode="gray">
          <a:xfrm>
            <a:off x="537678" y="3664082"/>
            <a:ext cx="2032387" cy="131065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Manufacturing</a:t>
            </a:r>
          </a:p>
        </p:txBody>
      </p:sp>
      <p:sp>
        <p:nvSpPr>
          <p:cNvPr id="56" name="Rectangle 55">
            <a:extLst>
              <a:ext uri="{FF2B5EF4-FFF2-40B4-BE49-F238E27FC236}">
                <a16:creationId xmlns:a16="http://schemas.microsoft.com/office/drawing/2014/main" id="{3C8E8619-45AB-2D08-7832-B67826406E9C}"/>
              </a:ext>
            </a:extLst>
          </p:cNvPr>
          <p:cNvSpPr/>
          <p:nvPr/>
        </p:nvSpPr>
        <p:spPr bwMode="gray">
          <a:xfrm>
            <a:off x="6654840" y="3664083"/>
            <a:ext cx="2378593" cy="64008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Regulatory Compliance &amp; Quality Mgt.</a:t>
            </a:r>
          </a:p>
        </p:txBody>
      </p:sp>
      <p:sp>
        <p:nvSpPr>
          <p:cNvPr id="62" name="Rectangle 61">
            <a:extLst>
              <a:ext uri="{FF2B5EF4-FFF2-40B4-BE49-F238E27FC236}">
                <a16:creationId xmlns:a16="http://schemas.microsoft.com/office/drawing/2014/main" id="{AA0BBD73-C690-8EC3-E845-9F80C8DE545A}"/>
              </a:ext>
            </a:extLst>
          </p:cNvPr>
          <p:cNvSpPr/>
          <p:nvPr/>
        </p:nvSpPr>
        <p:spPr bwMode="gray">
          <a:xfrm>
            <a:off x="431469" y="2263550"/>
            <a:ext cx="5086635" cy="672437"/>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Sales Management </a:t>
            </a:r>
          </a:p>
        </p:txBody>
      </p:sp>
      <p:sp>
        <p:nvSpPr>
          <p:cNvPr id="63" name="Rectangle 62">
            <a:extLst>
              <a:ext uri="{FF2B5EF4-FFF2-40B4-BE49-F238E27FC236}">
                <a16:creationId xmlns:a16="http://schemas.microsoft.com/office/drawing/2014/main" id="{A629A402-259B-4737-5EF0-F686EDD07091}"/>
              </a:ext>
            </a:extLst>
          </p:cNvPr>
          <p:cNvSpPr/>
          <p:nvPr/>
        </p:nvSpPr>
        <p:spPr bwMode="gray">
          <a:xfrm>
            <a:off x="5557240" y="2263550"/>
            <a:ext cx="3225808" cy="672437"/>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Aftermarket Services &amp; Maintenance</a:t>
            </a:r>
          </a:p>
        </p:txBody>
      </p:sp>
      <p:sp>
        <p:nvSpPr>
          <p:cNvPr id="64" name="Rectangle 63">
            <a:extLst>
              <a:ext uri="{FF2B5EF4-FFF2-40B4-BE49-F238E27FC236}">
                <a16:creationId xmlns:a16="http://schemas.microsoft.com/office/drawing/2014/main" id="{2C8E6108-ED9E-4BD1-98DB-A167E1A93D68}"/>
              </a:ext>
            </a:extLst>
          </p:cNvPr>
          <p:cNvSpPr/>
          <p:nvPr/>
        </p:nvSpPr>
        <p:spPr bwMode="gray">
          <a:xfrm>
            <a:off x="8843762" y="2263550"/>
            <a:ext cx="3065287" cy="672437"/>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Partner &amp; Dealer Management</a:t>
            </a:r>
          </a:p>
        </p:txBody>
      </p:sp>
      <p:sp>
        <p:nvSpPr>
          <p:cNvPr id="85" name="Rectangle 84">
            <a:extLst>
              <a:ext uri="{FF2B5EF4-FFF2-40B4-BE49-F238E27FC236}">
                <a16:creationId xmlns:a16="http://schemas.microsoft.com/office/drawing/2014/main" id="{B77D37B3-4FD7-D448-531B-0C0ECF90DB03}"/>
              </a:ext>
            </a:extLst>
          </p:cNvPr>
          <p:cNvSpPr/>
          <p:nvPr/>
        </p:nvSpPr>
        <p:spPr>
          <a:xfrm>
            <a:off x="6726452" y="245907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Preventive &amp; Predictive Maintain ace </a:t>
            </a:r>
          </a:p>
        </p:txBody>
      </p:sp>
      <p:sp>
        <p:nvSpPr>
          <p:cNvPr id="7" name="Rectangle 6">
            <a:extLst>
              <a:ext uri="{FF2B5EF4-FFF2-40B4-BE49-F238E27FC236}">
                <a16:creationId xmlns:a16="http://schemas.microsoft.com/office/drawing/2014/main" id="{E6408700-2748-2125-9671-9469E974003A}"/>
              </a:ext>
            </a:extLst>
          </p:cNvPr>
          <p:cNvSpPr/>
          <p:nvPr/>
        </p:nvSpPr>
        <p:spPr bwMode="gray">
          <a:xfrm>
            <a:off x="434164" y="817667"/>
            <a:ext cx="11485032" cy="49557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Digital Interactions</a:t>
            </a:r>
          </a:p>
        </p:txBody>
      </p:sp>
      <p:sp>
        <p:nvSpPr>
          <p:cNvPr id="58" name="Rectangle 57">
            <a:extLst>
              <a:ext uri="{FF2B5EF4-FFF2-40B4-BE49-F238E27FC236}">
                <a16:creationId xmlns:a16="http://schemas.microsoft.com/office/drawing/2014/main" id="{677ABBB7-4885-3083-3AB6-CB54D75506F6}"/>
              </a:ext>
            </a:extLst>
          </p:cNvPr>
          <p:cNvSpPr/>
          <p:nvPr/>
        </p:nvSpPr>
        <p:spPr bwMode="gray">
          <a:xfrm>
            <a:off x="6783714" y="1357636"/>
            <a:ext cx="5125335" cy="86754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Marketing</a:t>
            </a:r>
          </a:p>
        </p:txBody>
      </p:sp>
      <p:sp>
        <p:nvSpPr>
          <p:cNvPr id="59" name="Rectangle 58">
            <a:extLst>
              <a:ext uri="{FF2B5EF4-FFF2-40B4-BE49-F238E27FC236}">
                <a16:creationId xmlns:a16="http://schemas.microsoft.com/office/drawing/2014/main" id="{61F71412-5FD2-E88F-B0DE-76C21CCA3FFF}"/>
              </a:ext>
            </a:extLst>
          </p:cNvPr>
          <p:cNvSpPr/>
          <p:nvPr/>
        </p:nvSpPr>
        <p:spPr bwMode="gray">
          <a:xfrm>
            <a:off x="431469" y="1357637"/>
            <a:ext cx="6321631" cy="73152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Customer &amp; Key Account Management  </a:t>
            </a:r>
          </a:p>
        </p:txBody>
      </p:sp>
      <p:sp>
        <p:nvSpPr>
          <p:cNvPr id="3" name="Rectangle 2">
            <a:extLst>
              <a:ext uri="{FF2B5EF4-FFF2-40B4-BE49-F238E27FC236}">
                <a16:creationId xmlns:a16="http://schemas.microsoft.com/office/drawing/2014/main" id="{5034CFF8-A00E-15DE-8C13-15A8B6DD26CF}"/>
              </a:ext>
            </a:extLst>
          </p:cNvPr>
          <p:cNvSpPr/>
          <p:nvPr/>
        </p:nvSpPr>
        <p:spPr>
          <a:xfrm>
            <a:off x="9706552"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Marketplace</a:t>
            </a:r>
          </a:p>
        </p:txBody>
      </p:sp>
      <p:sp>
        <p:nvSpPr>
          <p:cNvPr id="4" name="Rectangle 3">
            <a:extLst>
              <a:ext uri="{FF2B5EF4-FFF2-40B4-BE49-F238E27FC236}">
                <a16:creationId xmlns:a16="http://schemas.microsoft.com/office/drawing/2014/main" id="{883F4942-6C70-C96C-E05B-8C0577063C01}"/>
              </a:ext>
            </a:extLst>
          </p:cNvPr>
          <p:cNvSpPr/>
          <p:nvPr/>
        </p:nvSpPr>
        <p:spPr>
          <a:xfrm>
            <a:off x="611480"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Call Center </a:t>
            </a:r>
          </a:p>
        </p:txBody>
      </p:sp>
      <p:sp>
        <p:nvSpPr>
          <p:cNvPr id="5" name="Rectangle 4">
            <a:extLst>
              <a:ext uri="{FF2B5EF4-FFF2-40B4-BE49-F238E27FC236}">
                <a16:creationId xmlns:a16="http://schemas.microsoft.com/office/drawing/2014/main" id="{507B605B-9499-C1CC-2081-E4404D0DF7B1}"/>
              </a:ext>
            </a:extLst>
          </p:cNvPr>
          <p:cNvSpPr/>
          <p:nvPr/>
        </p:nvSpPr>
        <p:spPr>
          <a:xfrm>
            <a:off x="2885248"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Social Marketing &amp; Outreach</a:t>
            </a:r>
          </a:p>
        </p:txBody>
      </p:sp>
      <p:sp>
        <p:nvSpPr>
          <p:cNvPr id="6" name="Rectangle 5">
            <a:extLst>
              <a:ext uri="{FF2B5EF4-FFF2-40B4-BE49-F238E27FC236}">
                <a16:creationId xmlns:a16="http://schemas.microsoft.com/office/drawing/2014/main" id="{243060DC-3199-8A0A-EDA4-79C85BB4DF60}"/>
              </a:ext>
            </a:extLst>
          </p:cNvPr>
          <p:cNvSpPr/>
          <p:nvPr/>
        </p:nvSpPr>
        <p:spPr>
          <a:xfrm>
            <a:off x="1748364"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Website/Web App/E-Commerce </a:t>
            </a:r>
          </a:p>
        </p:txBody>
      </p:sp>
      <p:sp>
        <p:nvSpPr>
          <p:cNvPr id="8" name="Rectangle 7">
            <a:extLst>
              <a:ext uri="{FF2B5EF4-FFF2-40B4-BE49-F238E27FC236}">
                <a16:creationId xmlns:a16="http://schemas.microsoft.com/office/drawing/2014/main" id="{C74E8CCE-41D7-2510-2EFF-024989B26C4B}"/>
              </a:ext>
            </a:extLst>
          </p:cNvPr>
          <p:cNvSpPr/>
          <p:nvPr/>
        </p:nvSpPr>
        <p:spPr>
          <a:xfrm>
            <a:off x="4022132"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Mobile App</a:t>
            </a:r>
          </a:p>
        </p:txBody>
      </p:sp>
      <p:sp>
        <p:nvSpPr>
          <p:cNvPr id="9" name="Rectangle 8">
            <a:extLst>
              <a:ext uri="{FF2B5EF4-FFF2-40B4-BE49-F238E27FC236}">
                <a16:creationId xmlns:a16="http://schemas.microsoft.com/office/drawing/2014/main" id="{E9E3EF9D-6239-26F0-E3EF-C8E1F3FBE9A9}"/>
              </a:ext>
            </a:extLst>
          </p:cNvPr>
          <p:cNvSpPr/>
          <p:nvPr/>
        </p:nvSpPr>
        <p:spPr>
          <a:xfrm>
            <a:off x="6295900"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Chatbot</a:t>
            </a:r>
          </a:p>
        </p:txBody>
      </p:sp>
      <p:sp>
        <p:nvSpPr>
          <p:cNvPr id="10" name="Rectangle 9">
            <a:extLst>
              <a:ext uri="{FF2B5EF4-FFF2-40B4-BE49-F238E27FC236}">
                <a16:creationId xmlns:a16="http://schemas.microsoft.com/office/drawing/2014/main" id="{4A4E6397-A81E-FE09-21F6-81177DEF9EB8}"/>
              </a:ext>
            </a:extLst>
          </p:cNvPr>
          <p:cNvSpPr/>
          <p:nvPr/>
        </p:nvSpPr>
        <p:spPr>
          <a:xfrm>
            <a:off x="5159016"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IVR</a:t>
            </a:r>
          </a:p>
        </p:txBody>
      </p:sp>
      <p:sp>
        <p:nvSpPr>
          <p:cNvPr id="11" name="Rectangle 10">
            <a:extLst>
              <a:ext uri="{FF2B5EF4-FFF2-40B4-BE49-F238E27FC236}">
                <a16:creationId xmlns:a16="http://schemas.microsoft.com/office/drawing/2014/main" id="{69C59457-997A-E564-EAD3-089DBC88AD67}"/>
              </a:ext>
            </a:extLst>
          </p:cNvPr>
          <p:cNvSpPr/>
          <p:nvPr/>
        </p:nvSpPr>
        <p:spPr>
          <a:xfrm>
            <a:off x="7432784"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Notification</a:t>
            </a:r>
          </a:p>
        </p:txBody>
      </p:sp>
      <p:sp>
        <p:nvSpPr>
          <p:cNvPr id="12" name="Rectangle 11">
            <a:extLst>
              <a:ext uri="{FF2B5EF4-FFF2-40B4-BE49-F238E27FC236}">
                <a16:creationId xmlns:a16="http://schemas.microsoft.com/office/drawing/2014/main" id="{9A7448F7-52B0-234B-BD5F-F84ED1E0F21D}"/>
              </a:ext>
            </a:extLst>
          </p:cNvPr>
          <p:cNvSpPr/>
          <p:nvPr/>
        </p:nvSpPr>
        <p:spPr>
          <a:xfrm>
            <a:off x="8569668"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External Partner portal</a:t>
            </a:r>
          </a:p>
        </p:txBody>
      </p:sp>
      <p:sp>
        <p:nvSpPr>
          <p:cNvPr id="13" name="Rectangle 12">
            <a:extLst>
              <a:ext uri="{FF2B5EF4-FFF2-40B4-BE49-F238E27FC236}">
                <a16:creationId xmlns:a16="http://schemas.microsoft.com/office/drawing/2014/main" id="{FF31D7BB-40C6-475A-E3DF-5686DB2782DB}"/>
              </a:ext>
            </a:extLst>
          </p:cNvPr>
          <p:cNvSpPr/>
          <p:nvPr/>
        </p:nvSpPr>
        <p:spPr>
          <a:xfrm>
            <a:off x="10843436" y="105151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Web Portal</a:t>
            </a:r>
          </a:p>
        </p:txBody>
      </p:sp>
      <p:sp>
        <p:nvSpPr>
          <p:cNvPr id="31" name="Rectangle 30">
            <a:extLst>
              <a:ext uri="{FF2B5EF4-FFF2-40B4-BE49-F238E27FC236}">
                <a16:creationId xmlns:a16="http://schemas.microsoft.com/office/drawing/2014/main" id="{28454253-DFBA-64A1-BA14-1F026C5B2AED}"/>
              </a:ext>
            </a:extLst>
          </p:cNvPr>
          <p:cNvSpPr/>
          <p:nvPr/>
        </p:nvSpPr>
        <p:spPr>
          <a:xfrm>
            <a:off x="835394"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Management </a:t>
            </a:r>
          </a:p>
        </p:txBody>
      </p:sp>
      <p:sp>
        <p:nvSpPr>
          <p:cNvPr id="32" name="Rectangle 31">
            <a:extLst>
              <a:ext uri="{FF2B5EF4-FFF2-40B4-BE49-F238E27FC236}">
                <a16:creationId xmlns:a16="http://schemas.microsoft.com/office/drawing/2014/main" id="{AD9E91AE-E798-3F28-6EA6-330701157949}"/>
              </a:ext>
            </a:extLst>
          </p:cNvPr>
          <p:cNvSpPr/>
          <p:nvPr/>
        </p:nvSpPr>
        <p:spPr>
          <a:xfrm>
            <a:off x="5678373"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Information Mgmt. </a:t>
            </a:r>
          </a:p>
        </p:txBody>
      </p:sp>
      <p:sp>
        <p:nvSpPr>
          <p:cNvPr id="36" name="Rectangle 35">
            <a:extLst>
              <a:ext uri="{FF2B5EF4-FFF2-40B4-BE49-F238E27FC236}">
                <a16:creationId xmlns:a16="http://schemas.microsoft.com/office/drawing/2014/main" id="{D7023B9B-3915-5A9C-BCEF-5EF153BC6F39}"/>
              </a:ext>
            </a:extLst>
          </p:cNvPr>
          <p:cNvSpPr/>
          <p:nvPr/>
        </p:nvSpPr>
        <p:spPr>
          <a:xfrm>
            <a:off x="2769001"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Support &amp; Readiness </a:t>
            </a:r>
          </a:p>
        </p:txBody>
      </p:sp>
      <p:sp>
        <p:nvSpPr>
          <p:cNvPr id="39" name="Rectangle 38">
            <a:extLst>
              <a:ext uri="{FF2B5EF4-FFF2-40B4-BE49-F238E27FC236}">
                <a16:creationId xmlns:a16="http://schemas.microsoft.com/office/drawing/2014/main" id="{FD3C208F-A9C4-6772-4A5C-DDCB745E2DC7}"/>
              </a:ext>
            </a:extLst>
          </p:cNvPr>
          <p:cNvSpPr/>
          <p:nvPr/>
        </p:nvSpPr>
        <p:spPr>
          <a:xfrm>
            <a:off x="2769000"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Dispute &amp; Adjustment </a:t>
            </a:r>
          </a:p>
        </p:txBody>
      </p:sp>
      <p:sp>
        <p:nvSpPr>
          <p:cNvPr id="40" name="Rectangle 39">
            <a:extLst>
              <a:ext uri="{FF2B5EF4-FFF2-40B4-BE49-F238E27FC236}">
                <a16:creationId xmlns:a16="http://schemas.microsoft.com/office/drawing/2014/main" id="{25AC26CB-E904-AF55-DCC2-D2157779464F}"/>
              </a:ext>
            </a:extLst>
          </p:cNvPr>
          <p:cNvSpPr/>
          <p:nvPr/>
        </p:nvSpPr>
        <p:spPr>
          <a:xfrm>
            <a:off x="3735802"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Credit Check </a:t>
            </a:r>
          </a:p>
        </p:txBody>
      </p:sp>
      <p:sp>
        <p:nvSpPr>
          <p:cNvPr id="41" name="Rectangle 40">
            <a:extLst>
              <a:ext uri="{FF2B5EF4-FFF2-40B4-BE49-F238E27FC236}">
                <a16:creationId xmlns:a16="http://schemas.microsoft.com/office/drawing/2014/main" id="{2F7D0505-08A9-7445-B649-9D4CB7E0B6D3}"/>
              </a:ext>
            </a:extLst>
          </p:cNvPr>
          <p:cNvSpPr/>
          <p:nvPr/>
        </p:nvSpPr>
        <p:spPr>
          <a:xfrm>
            <a:off x="4693640"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Contract Management  </a:t>
            </a:r>
          </a:p>
        </p:txBody>
      </p:sp>
      <p:sp>
        <p:nvSpPr>
          <p:cNvPr id="45" name="Rectangle 44">
            <a:extLst>
              <a:ext uri="{FF2B5EF4-FFF2-40B4-BE49-F238E27FC236}">
                <a16:creationId xmlns:a16="http://schemas.microsoft.com/office/drawing/2014/main" id="{ECE24F41-77BE-2F96-84B7-176F95DAF836}"/>
              </a:ext>
            </a:extLst>
          </p:cNvPr>
          <p:cNvSpPr/>
          <p:nvPr/>
        </p:nvSpPr>
        <p:spPr>
          <a:xfrm>
            <a:off x="1802195"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Interaction Mgmt. </a:t>
            </a:r>
          </a:p>
        </p:txBody>
      </p:sp>
      <p:sp>
        <p:nvSpPr>
          <p:cNvPr id="47" name="Rectangle 46">
            <a:extLst>
              <a:ext uri="{FF2B5EF4-FFF2-40B4-BE49-F238E27FC236}">
                <a16:creationId xmlns:a16="http://schemas.microsoft.com/office/drawing/2014/main" id="{08224DBE-215F-C345-9FF0-31AC0D90B06F}"/>
              </a:ext>
            </a:extLst>
          </p:cNvPr>
          <p:cNvSpPr/>
          <p:nvPr/>
        </p:nvSpPr>
        <p:spPr>
          <a:xfrm>
            <a:off x="3735801"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Dealer Management </a:t>
            </a:r>
          </a:p>
        </p:txBody>
      </p:sp>
      <p:sp>
        <p:nvSpPr>
          <p:cNvPr id="48" name="Rectangle 47">
            <a:extLst>
              <a:ext uri="{FF2B5EF4-FFF2-40B4-BE49-F238E27FC236}">
                <a16:creationId xmlns:a16="http://schemas.microsoft.com/office/drawing/2014/main" id="{3B82AE5B-A0B5-9AB2-EB74-5CB69D2ACC2D}"/>
              </a:ext>
            </a:extLst>
          </p:cNvPr>
          <p:cNvSpPr/>
          <p:nvPr/>
        </p:nvSpPr>
        <p:spPr>
          <a:xfrm>
            <a:off x="4693639"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Bill Enquiry Handling </a:t>
            </a:r>
          </a:p>
        </p:txBody>
      </p:sp>
      <p:sp>
        <p:nvSpPr>
          <p:cNvPr id="49" name="Rectangle 48">
            <a:extLst>
              <a:ext uri="{FF2B5EF4-FFF2-40B4-BE49-F238E27FC236}">
                <a16:creationId xmlns:a16="http://schemas.microsoft.com/office/drawing/2014/main" id="{40ED9E51-300B-6799-7D83-EA22E27C752A}"/>
              </a:ext>
            </a:extLst>
          </p:cNvPr>
          <p:cNvSpPr/>
          <p:nvPr/>
        </p:nvSpPr>
        <p:spPr>
          <a:xfrm>
            <a:off x="1802194"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Bill Payment &amp; Receivables </a:t>
            </a:r>
          </a:p>
        </p:txBody>
      </p:sp>
      <p:sp>
        <p:nvSpPr>
          <p:cNvPr id="50" name="Rectangle 49">
            <a:extLst>
              <a:ext uri="{FF2B5EF4-FFF2-40B4-BE49-F238E27FC236}">
                <a16:creationId xmlns:a16="http://schemas.microsoft.com/office/drawing/2014/main" id="{D849FFEF-17B3-4F8E-32D3-ED9839D914E7}"/>
              </a:ext>
            </a:extLst>
          </p:cNvPr>
          <p:cNvSpPr/>
          <p:nvPr/>
        </p:nvSpPr>
        <p:spPr>
          <a:xfrm>
            <a:off x="835393" y="184050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Invoice Management </a:t>
            </a:r>
          </a:p>
        </p:txBody>
      </p:sp>
      <p:sp>
        <p:nvSpPr>
          <p:cNvPr id="51" name="Rectangle 50">
            <a:extLst>
              <a:ext uri="{FF2B5EF4-FFF2-40B4-BE49-F238E27FC236}">
                <a16:creationId xmlns:a16="http://schemas.microsoft.com/office/drawing/2014/main" id="{4B8B730C-7603-CCE5-C3EB-7CD1879293B6}"/>
              </a:ext>
            </a:extLst>
          </p:cNvPr>
          <p:cNvSpPr/>
          <p:nvPr/>
        </p:nvSpPr>
        <p:spPr>
          <a:xfrm>
            <a:off x="5678374" y="158412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Loyalty and Retention </a:t>
            </a:r>
          </a:p>
        </p:txBody>
      </p:sp>
      <p:sp>
        <p:nvSpPr>
          <p:cNvPr id="89" name="TextBox 88">
            <a:extLst>
              <a:ext uri="{FF2B5EF4-FFF2-40B4-BE49-F238E27FC236}">
                <a16:creationId xmlns:a16="http://schemas.microsoft.com/office/drawing/2014/main" id="{7ECEA38E-C6A7-4AAE-332B-4A2802A636C8}"/>
              </a:ext>
            </a:extLst>
          </p:cNvPr>
          <p:cNvSpPr txBox="1"/>
          <p:nvPr/>
        </p:nvSpPr>
        <p:spPr>
          <a:xfrm>
            <a:off x="7889960" y="1831539"/>
            <a:ext cx="716156" cy="185519"/>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Campaign Management</a:t>
            </a:r>
          </a:p>
        </p:txBody>
      </p:sp>
      <p:sp>
        <p:nvSpPr>
          <p:cNvPr id="90" name="TextBox 89">
            <a:extLst>
              <a:ext uri="{FF2B5EF4-FFF2-40B4-BE49-F238E27FC236}">
                <a16:creationId xmlns:a16="http://schemas.microsoft.com/office/drawing/2014/main" id="{6A367A7A-3AC0-B739-A42E-9D9119DDD4D0}"/>
              </a:ext>
            </a:extLst>
          </p:cNvPr>
          <p:cNvSpPr txBox="1"/>
          <p:nvPr/>
        </p:nvSpPr>
        <p:spPr>
          <a:xfrm>
            <a:off x="7889960" y="1575161"/>
            <a:ext cx="716156" cy="185519"/>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Brand Management</a:t>
            </a:r>
          </a:p>
        </p:txBody>
      </p:sp>
      <p:sp>
        <p:nvSpPr>
          <p:cNvPr id="91" name="TextBox 90">
            <a:extLst>
              <a:ext uri="{FF2B5EF4-FFF2-40B4-BE49-F238E27FC236}">
                <a16:creationId xmlns:a16="http://schemas.microsoft.com/office/drawing/2014/main" id="{C67D6DD1-B89A-59E9-CAC1-25655E9A495C}"/>
              </a:ext>
            </a:extLst>
          </p:cNvPr>
          <p:cNvSpPr txBox="1"/>
          <p:nvPr/>
        </p:nvSpPr>
        <p:spPr>
          <a:xfrm>
            <a:off x="8720429" y="1831540"/>
            <a:ext cx="91440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Product Marketing</a:t>
            </a:r>
          </a:p>
        </p:txBody>
      </p:sp>
      <p:sp>
        <p:nvSpPr>
          <p:cNvPr id="92" name="TextBox 91">
            <a:extLst>
              <a:ext uri="{FF2B5EF4-FFF2-40B4-BE49-F238E27FC236}">
                <a16:creationId xmlns:a16="http://schemas.microsoft.com/office/drawing/2014/main" id="{E5777841-B72C-0EE8-FF1D-11F2101E37D4}"/>
              </a:ext>
            </a:extLst>
          </p:cNvPr>
          <p:cNvSpPr txBox="1"/>
          <p:nvPr/>
        </p:nvSpPr>
        <p:spPr>
          <a:xfrm>
            <a:off x="8720429" y="1575162"/>
            <a:ext cx="914400" cy="182880"/>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Marketing Performance </a:t>
            </a:r>
            <a:r>
              <a:rPr kumimoji="0" lang="en-US" sz="600" b="0" i="0" u="none" strike="noStrike" kern="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MAnagement</a:t>
            </a:r>
            <a:endPar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93" name="TextBox 92">
            <a:extLst>
              <a:ext uri="{FF2B5EF4-FFF2-40B4-BE49-F238E27FC236}">
                <a16:creationId xmlns:a16="http://schemas.microsoft.com/office/drawing/2014/main" id="{9A92B180-3BF8-7A71-2D8B-324C66CAEEB4}"/>
              </a:ext>
            </a:extLst>
          </p:cNvPr>
          <p:cNvSpPr txBox="1"/>
          <p:nvPr/>
        </p:nvSpPr>
        <p:spPr>
          <a:xfrm>
            <a:off x="6892192" y="1575162"/>
            <a:ext cx="91440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Market Research and Insights</a:t>
            </a:r>
          </a:p>
        </p:txBody>
      </p:sp>
      <p:sp>
        <p:nvSpPr>
          <p:cNvPr id="94" name="TextBox 93">
            <a:extLst>
              <a:ext uri="{FF2B5EF4-FFF2-40B4-BE49-F238E27FC236}">
                <a16:creationId xmlns:a16="http://schemas.microsoft.com/office/drawing/2014/main" id="{B5698B29-06C4-DBEE-CD07-E4CBEAF57FBD}"/>
              </a:ext>
            </a:extLst>
          </p:cNvPr>
          <p:cNvSpPr txBox="1"/>
          <p:nvPr/>
        </p:nvSpPr>
        <p:spPr>
          <a:xfrm>
            <a:off x="9801800" y="1575162"/>
            <a:ext cx="914400" cy="182880"/>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Relationship Management</a:t>
            </a:r>
          </a:p>
        </p:txBody>
      </p:sp>
      <p:sp>
        <p:nvSpPr>
          <p:cNvPr id="95" name="TextBox 94">
            <a:extLst>
              <a:ext uri="{FF2B5EF4-FFF2-40B4-BE49-F238E27FC236}">
                <a16:creationId xmlns:a16="http://schemas.microsoft.com/office/drawing/2014/main" id="{509085E7-AF5F-7F14-EC91-CD23907C02C5}"/>
              </a:ext>
            </a:extLst>
          </p:cNvPr>
          <p:cNvSpPr txBox="1"/>
          <p:nvPr/>
        </p:nvSpPr>
        <p:spPr>
          <a:xfrm>
            <a:off x="9801800" y="1831540"/>
            <a:ext cx="91440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Pricing Strategy</a:t>
            </a:r>
          </a:p>
        </p:txBody>
      </p:sp>
      <p:sp>
        <p:nvSpPr>
          <p:cNvPr id="96" name="TextBox 95">
            <a:extLst>
              <a:ext uri="{FF2B5EF4-FFF2-40B4-BE49-F238E27FC236}">
                <a16:creationId xmlns:a16="http://schemas.microsoft.com/office/drawing/2014/main" id="{F7AA425A-A69B-B31E-D50F-519650879D8D}"/>
              </a:ext>
            </a:extLst>
          </p:cNvPr>
          <p:cNvSpPr txBox="1"/>
          <p:nvPr/>
        </p:nvSpPr>
        <p:spPr>
          <a:xfrm>
            <a:off x="6892192" y="1831540"/>
            <a:ext cx="914400" cy="182880"/>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Digital Marketing</a:t>
            </a:r>
          </a:p>
        </p:txBody>
      </p:sp>
      <p:sp>
        <p:nvSpPr>
          <p:cNvPr id="97" name="Rectangle 96">
            <a:extLst>
              <a:ext uri="{FF2B5EF4-FFF2-40B4-BE49-F238E27FC236}">
                <a16:creationId xmlns:a16="http://schemas.microsoft.com/office/drawing/2014/main" id="{5869FB85-43C2-F700-5890-31F87FEC0132}"/>
              </a:ext>
            </a:extLst>
          </p:cNvPr>
          <p:cNvSpPr/>
          <p:nvPr/>
        </p:nvSpPr>
        <p:spPr>
          <a:xfrm>
            <a:off x="5685478" y="245907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Field Service Management  </a:t>
            </a:r>
          </a:p>
        </p:txBody>
      </p:sp>
      <p:sp>
        <p:nvSpPr>
          <p:cNvPr id="99" name="Rectangle 98">
            <a:extLst>
              <a:ext uri="{FF2B5EF4-FFF2-40B4-BE49-F238E27FC236}">
                <a16:creationId xmlns:a16="http://schemas.microsoft.com/office/drawing/2014/main" id="{53BD6D60-11FA-B96B-2CE8-A0E6106C954B}"/>
              </a:ext>
            </a:extLst>
          </p:cNvPr>
          <p:cNvSpPr/>
          <p:nvPr/>
        </p:nvSpPr>
        <p:spPr>
          <a:xfrm>
            <a:off x="7808226" y="245907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Service Contract &amp; Warranty </a:t>
            </a:r>
          </a:p>
        </p:txBody>
      </p:sp>
      <p:sp>
        <p:nvSpPr>
          <p:cNvPr id="100" name="Rectangle 99">
            <a:extLst>
              <a:ext uri="{FF2B5EF4-FFF2-40B4-BE49-F238E27FC236}">
                <a16:creationId xmlns:a16="http://schemas.microsoft.com/office/drawing/2014/main" id="{85849C58-6B46-0572-0841-BAF1BFA72791}"/>
              </a:ext>
            </a:extLst>
          </p:cNvPr>
          <p:cNvSpPr/>
          <p:nvPr/>
        </p:nvSpPr>
        <p:spPr>
          <a:xfrm>
            <a:off x="5685478" y="268583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Spare Parts Inventory  </a:t>
            </a:r>
          </a:p>
        </p:txBody>
      </p:sp>
      <p:sp>
        <p:nvSpPr>
          <p:cNvPr id="101" name="Rectangle 100">
            <a:extLst>
              <a:ext uri="{FF2B5EF4-FFF2-40B4-BE49-F238E27FC236}">
                <a16:creationId xmlns:a16="http://schemas.microsoft.com/office/drawing/2014/main" id="{5876344C-101B-ED30-D3FB-D5C7E8FE6840}"/>
              </a:ext>
            </a:extLst>
          </p:cNvPr>
          <p:cNvSpPr/>
          <p:nvPr/>
        </p:nvSpPr>
        <p:spPr>
          <a:xfrm>
            <a:off x="6726452" y="268583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Remote Monitoring &amp; IOT Diagnostics  </a:t>
            </a:r>
          </a:p>
        </p:txBody>
      </p:sp>
      <p:sp>
        <p:nvSpPr>
          <p:cNvPr id="102" name="Rectangle 101">
            <a:extLst>
              <a:ext uri="{FF2B5EF4-FFF2-40B4-BE49-F238E27FC236}">
                <a16:creationId xmlns:a16="http://schemas.microsoft.com/office/drawing/2014/main" id="{7A6D1DA3-EAB6-7BA0-7BED-EE31AE5ACA8A}"/>
              </a:ext>
            </a:extLst>
          </p:cNvPr>
          <p:cNvSpPr/>
          <p:nvPr/>
        </p:nvSpPr>
        <p:spPr>
          <a:xfrm>
            <a:off x="7808226" y="268583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Service Workforce Planning &amp; Dispatch  </a:t>
            </a:r>
          </a:p>
        </p:txBody>
      </p:sp>
      <p:sp>
        <p:nvSpPr>
          <p:cNvPr id="103" name="Rectangle 102">
            <a:extLst>
              <a:ext uri="{FF2B5EF4-FFF2-40B4-BE49-F238E27FC236}">
                <a16:creationId xmlns:a16="http://schemas.microsoft.com/office/drawing/2014/main" id="{0FA86229-D21A-76B1-D71E-9E57A68FCACA}"/>
              </a:ext>
            </a:extLst>
          </p:cNvPr>
          <p:cNvSpPr/>
          <p:nvPr/>
        </p:nvSpPr>
        <p:spPr>
          <a:xfrm>
            <a:off x="8937040" y="247836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Partner Onboarding &amp; Accreditation  </a:t>
            </a:r>
          </a:p>
        </p:txBody>
      </p:sp>
      <p:sp>
        <p:nvSpPr>
          <p:cNvPr id="104" name="Rectangle 103">
            <a:extLst>
              <a:ext uri="{FF2B5EF4-FFF2-40B4-BE49-F238E27FC236}">
                <a16:creationId xmlns:a16="http://schemas.microsoft.com/office/drawing/2014/main" id="{C46A81AA-724E-7704-09C6-D5A33E2A620F}"/>
              </a:ext>
            </a:extLst>
          </p:cNvPr>
          <p:cNvSpPr/>
          <p:nvPr/>
        </p:nvSpPr>
        <p:spPr>
          <a:xfrm>
            <a:off x="9919091" y="246902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Dealer Incentives &amp; Performance Mgmt.</a:t>
            </a:r>
          </a:p>
        </p:txBody>
      </p:sp>
      <p:sp>
        <p:nvSpPr>
          <p:cNvPr id="105" name="Rectangle 104">
            <a:extLst>
              <a:ext uri="{FF2B5EF4-FFF2-40B4-BE49-F238E27FC236}">
                <a16:creationId xmlns:a16="http://schemas.microsoft.com/office/drawing/2014/main" id="{AE3A12F2-FE1B-B185-07E0-B529B70C48C7}"/>
              </a:ext>
            </a:extLst>
          </p:cNvPr>
          <p:cNvSpPr/>
          <p:nvPr/>
        </p:nvSpPr>
        <p:spPr>
          <a:xfrm>
            <a:off x="10885408" y="2464566"/>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Channel Sales &amp; distribution  </a:t>
            </a:r>
          </a:p>
        </p:txBody>
      </p:sp>
      <p:sp>
        <p:nvSpPr>
          <p:cNvPr id="106" name="Rectangle 105">
            <a:extLst>
              <a:ext uri="{FF2B5EF4-FFF2-40B4-BE49-F238E27FC236}">
                <a16:creationId xmlns:a16="http://schemas.microsoft.com/office/drawing/2014/main" id="{A1C04175-8566-622D-C4E5-A0F26DE57D14}"/>
              </a:ext>
            </a:extLst>
          </p:cNvPr>
          <p:cNvSpPr/>
          <p:nvPr/>
        </p:nvSpPr>
        <p:spPr>
          <a:xfrm>
            <a:off x="8925889" y="270104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Partner Portal &amp; Service tool </a:t>
            </a:r>
          </a:p>
        </p:txBody>
      </p:sp>
      <p:sp>
        <p:nvSpPr>
          <p:cNvPr id="107" name="Rectangle 106">
            <a:extLst>
              <a:ext uri="{FF2B5EF4-FFF2-40B4-BE49-F238E27FC236}">
                <a16:creationId xmlns:a16="http://schemas.microsoft.com/office/drawing/2014/main" id="{AA718370-2737-CCBA-314A-3598DCA1D887}"/>
              </a:ext>
            </a:extLst>
          </p:cNvPr>
          <p:cNvSpPr/>
          <p:nvPr/>
        </p:nvSpPr>
        <p:spPr>
          <a:xfrm>
            <a:off x="9916373" y="270807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 Marketing &amp; Promotions  </a:t>
            </a:r>
          </a:p>
        </p:txBody>
      </p:sp>
      <p:sp>
        <p:nvSpPr>
          <p:cNvPr id="108" name="Rectangle 107">
            <a:extLst>
              <a:ext uri="{FF2B5EF4-FFF2-40B4-BE49-F238E27FC236}">
                <a16:creationId xmlns:a16="http://schemas.microsoft.com/office/drawing/2014/main" id="{CECD0FC7-19B7-CACB-78D5-9003A9EFDBB4}"/>
              </a:ext>
            </a:extLst>
          </p:cNvPr>
          <p:cNvSpPr/>
          <p:nvPr/>
        </p:nvSpPr>
        <p:spPr>
          <a:xfrm>
            <a:off x="760911" y="3160334"/>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R &amp; D</a:t>
            </a:r>
          </a:p>
        </p:txBody>
      </p:sp>
      <p:sp>
        <p:nvSpPr>
          <p:cNvPr id="109" name="Rectangle 108">
            <a:extLst>
              <a:ext uri="{FF2B5EF4-FFF2-40B4-BE49-F238E27FC236}">
                <a16:creationId xmlns:a16="http://schemas.microsoft.com/office/drawing/2014/main" id="{00783A31-D509-1E15-2BA2-985961998B7C}"/>
              </a:ext>
            </a:extLst>
          </p:cNvPr>
          <p:cNvSpPr/>
          <p:nvPr/>
        </p:nvSpPr>
        <p:spPr>
          <a:xfrm>
            <a:off x="1762273" y="317908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PLM  </a:t>
            </a:r>
          </a:p>
        </p:txBody>
      </p:sp>
      <p:sp>
        <p:nvSpPr>
          <p:cNvPr id="110" name="Rectangle 109">
            <a:extLst>
              <a:ext uri="{FF2B5EF4-FFF2-40B4-BE49-F238E27FC236}">
                <a16:creationId xmlns:a16="http://schemas.microsoft.com/office/drawing/2014/main" id="{7F3D0EB5-9522-7C32-E63E-B465D54780F7}"/>
              </a:ext>
            </a:extLst>
          </p:cNvPr>
          <p:cNvSpPr/>
          <p:nvPr/>
        </p:nvSpPr>
        <p:spPr>
          <a:xfrm>
            <a:off x="2766251" y="317908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Engineering Change Management   </a:t>
            </a:r>
          </a:p>
        </p:txBody>
      </p:sp>
      <p:sp>
        <p:nvSpPr>
          <p:cNvPr id="111" name="Rectangle 110">
            <a:extLst>
              <a:ext uri="{FF2B5EF4-FFF2-40B4-BE49-F238E27FC236}">
                <a16:creationId xmlns:a16="http://schemas.microsoft.com/office/drawing/2014/main" id="{EF20FB61-8039-E79F-F080-A7B551DB5DC1}"/>
              </a:ext>
            </a:extLst>
          </p:cNvPr>
          <p:cNvSpPr/>
          <p:nvPr/>
        </p:nvSpPr>
        <p:spPr>
          <a:xfrm>
            <a:off x="760911"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Digital Twin &amp; Simulation </a:t>
            </a:r>
          </a:p>
        </p:txBody>
      </p:sp>
      <p:sp>
        <p:nvSpPr>
          <p:cNvPr id="112" name="Rectangle 111">
            <a:extLst>
              <a:ext uri="{FF2B5EF4-FFF2-40B4-BE49-F238E27FC236}">
                <a16:creationId xmlns:a16="http://schemas.microsoft.com/office/drawing/2014/main" id="{B28270CD-DC9F-9DD7-52A8-1A7C56A493B0}"/>
              </a:ext>
            </a:extLst>
          </p:cNvPr>
          <p:cNvSpPr/>
          <p:nvPr/>
        </p:nvSpPr>
        <p:spPr>
          <a:xfrm>
            <a:off x="1762273"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Prototype &amp; testing  </a:t>
            </a:r>
          </a:p>
        </p:txBody>
      </p:sp>
      <p:sp>
        <p:nvSpPr>
          <p:cNvPr id="113" name="Rectangle 112">
            <a:extLst>
              <a:ext uri="{FF2B5EF4-FFF2-40B4-BE49-F238E27FC236}">
                <a16:creationId xmlns:a16="http://schemas.microsoft.com/office/drawing/2014/main" id="{C4F7ED3A-374D-37C0-2FF5-12DC9B3DD87E}"/>
              </a:ext>
            </a:extLst>
          </p:cNvPr>
          <p:cNvSpPr/>
          <p:nvPr/>
        </p:nvSpPr>
        <p:spPr>
          <a:xfrm>
            <a:off x="2766251"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Compliance &amp; Certification  </a:t>
            </a:r>
          </a:p>
        </p:txBody>
      </p:sp>
      <p:sp>
        <p:nvSpPr>
          <p:cNvPr id="114" name="Rectangle 113">
            <a:extLst>
              <a:ext uri="{FF2B5EF4-FFF2-40B4-BE49-F238E27FC236}">
                <a16:creationId xmlns:a16="http://schemas.microsoft.com/office/drawing/2014/main" id="{0868D315-A302-A2AF-A275-2C609FB5826A}"/>
              </a:ext>
            </a:extLst>
          </p:cNvPr>
          <p:cNvSpPr/>
          <p:nvPr/>
        </p:nvSpPr>
        <p:spPr>
          <a:xfrm>
            <a:off x="3934685" y="316291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Supplier selection &amp; Qualification </a:t>
            </a:r>
          </a:p>
        </p:txBody>
      </p:sp>
      <p:sp>
        <p:nvSpPr>
          <p:cNvPr id="115" name="Rectangle 114">
            <a:extLst>
              <a:ext uri="{FF2B5EF4-FFF2-40B4-BE49-F238E27FC236}">
                <a16:creationId xmlns:a16="http://schemas.microsoft.com/office/drawing/2014/main" id="{2BE5D431-2490-11B9-0E0E-5CD5D8702A5D}"/>
              </a:ext>
            </a:extLst>
          </p:cNvPr>
          <p:cNvSpPr/>
          <p:nvPr/>
        </p:nvSpPr>
        <p:spPr>
          <a:xfrm>
            <a:off x="4967073" y="316291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PO Management</a:t>
            </a:r>
          </a:p>
        </p:txBody>
      </p:sp>
      <p:sp>
        <p:nvSpPr>
          <p:cNvPr id="116" name="Rectangle 115">
            <a:extLst>
              <a:ext uri="{FF2B5EF4-FFF2-40B4-BE49-F238E27FC236}">
                <a16:creationId xmlns:a16="http://schemas.microsoft.com/office/drawing/2014/main" id="{9BACB0AC-5619-B114-BF05-9CBE15748DF3}"/>
              </a:ext>
            </a:extLst>
          </p:cNvPr>
          <p:cNvSpPr/>
          <p:nvPr/>
        </p:nvSpPr>
        <p:spPr>
          <a:xfrm>
            <a:off x="6003524" y="316291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Contract &amp; Supplier relation Management</a:t>
            </a:r>
          </a:p>
        </p:txBody>
      </p:sp>
      <p:sp>
        <p:nvSpPr>
          <p:cNvPr id="117" name="Rectangle 116">
            <a:extLst>
              <a:ext uri="{FF2B5EF4-FFF2-40B4-BE49-F238E27FC236}">
                <a16:creationId xmlns:a16="http://schemas.microsoft.com/office/drawing/2014/main" id="{A8644D15-8269-2B63-5BB1-B28BA535EBA6}"/>
              </a:ext>
            </a:extLst>
          </p:cNvPr>
          <p:cNvSpPr/>
          <p:nvPr/>
        </p:nvSpPr>
        <p:spPr>
          <a:xfrm>
            <a:off x="4957667"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Cost Optimization </a:t>
            </a:r>
          </a:p>
        </p:txBody>
      </p:sp>
      <p:sp>
        <p:nvSpPr>
          <p:cNvPr id="118" name="Rectangle 117">
            <a:extLst>
              <a:ext uri="{FF2B5EF4-FFF2-40B4-BE49-F238E27FC236}">
                <a16:creationId xmlns:a16="http://schemas.microsoft.com/office/drawing/2014/main" id="{F050CF43-C0C8-B314-3354-C9FBB4E7FE89}"/>
              </a:ext>
            </a:extLst>
          </p:cNvPr>
          <p:cNvSpPr/>
          <p:nvPr/>
        </p:nvSpPr>
        <p:spPr>
          <a:xfrm>
            <a:off x="5999432"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Supplier risk management  </a:t>
            </a:r>
          </a:p>
        </p:txBody>
      </p:sp>
      <p:sp>
        <p:nvSpPr>
          <p:cNvPr id="120" name="Rectangle 119">
            <a:extLst>
              <a:ext uri="{FF2B5EF4-FFF2-40B4-BE49-F238E27FC236}">
                <a16:creationId xmlns:a16="http://schemas.microsoft.com/office/drawing/2014/main" id="{EC400A0D-6722-81A8-E097-C5A6DD8516A6}"/>
              </a:ext>
            </a:extLst>
          </p:cNvPr>
          <p:cNvSpPr/>
          <p:nvPr/>
        </p:nvSpPr>
        <p:spPr>
          <a:xfrm>
            <a:off x="7005046" y="316291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Vendor Management </a:t>
            </a:r>
          </a:p>
        </p:txBody>
      </p:sp>
      <p:sp>
        <p:nvSpPr>
          <p:cNvPr id="122" name="Rectangle 121">
            <a:extLst>
              <a:ext uri="{FF2B5EF4-FFF2-40B4-BE49-F238E27FC236}">
                <a16:creationId xmlns:a16="http://schemas.microsoft.com/office/drawing/2014/main" id="{E621AE38-E10A-63C1-BED8-1E3B26379FE3}"/>
              </a:ext>
            </a:extLst>
          </p:cNvPr>
          <p:cNvSpPr/>
          <p:nvPr/>
        </p:nvSpPr>
        <p:spPr>
          <a:xfrm>
            <a:off x="3934685"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Procurement planning </a:t>
            </a:r>
          </a:p>
        </p:txBody>
      </p:sp>
      <p:sp>
        <p:nvSpPr>
          <p:cNvPr id="123" name="Rectangle 122">
            <a:extLst>
              <a:ext uri="{FF2B5EF4-FFF2-40B4-BE49-F238E27FC236}">
                <a16:creationId xmlns:a16="http://schemas.microsoft.com/office/drawing/2014/main" id="{2D86BC7D-AD1A-C47F-0D58-59E8030FD734}"/>
              </a:ext>
            </a:extLst>
          </p:cNvPr>
          <p:cNvSpPr/>
          <p:nvPr/>
        </p:nvSpPr>
        <p:spPr>
          <a:xfrm>
            <a:off x="8175484" y="316234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Demand &amp; Supply Planning  </a:t>
            </a:r>
          </a:p>
        </p:txBody>
      </p:sp>
      <p:sp>
        <p:nvSpPr>
          <p:cNvPr id="124" name="Rectangle 123">
            <a:extLst>
              <a:ext uri="{FF2B5EF4-FFF2-40B4-BE49-F238E27FC236}">
                <a16:creationId xmlns:a16="http://schemas.microsoft.com/office/drawing/2014/main" id="{6C6462DA-32A2-CBB6-1F79-75F54B953289}"/>
              </a:ext>
            </a:extLst>
          </p:cNvPr>
          <p:cNvSpPr/>
          <p:nvPr/>
        </p:nvSpPr>
        <p:spPr>
          <a:xfrm>
            <a:off x="9123082" y="316234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Inventory Optimization &amp; Warehousing </a:t>
            </a:r>
          </a:p>
        </p:txBody>
      </p:sp>
      <p:sp>
        <p:nvSpPr>
          <p:cNvPr id="125" name="Rectangle 124">
            <a:extLst>
              <a:ext uri="{FF2B5EF4-FFF2-40B4-BE49-F238E27FC236}">
                <a16:creationId xmlns:a16="http://schemas.microsoft.com/office/drawing/2014/main" id="{973ADDA7-C515-226C-666A-5A159B0522F5}"/>
              </a:ext>
            </a:extLst>
          </p:cNvPr>
          <p:cNvSpPr/>
          <p:nvPr/>
        </p:nvSpPr>
        <p:spPr>
          <a:xfrm>
            <a:off x="10059605" y="316234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Logistics</a:t>
            </a:r>
          </a:p>
        </p:txBody>
      </p:sp>
      <p:sp>
        <p:nvSpPr>
          <p:cNvPr id="126" name="Rectangle 125">
            <a:extLst>
              <a:ext uri="{FF2B5EF4-FFF2-40B4-BE49-F238E27FC236}">
                <a16:creationId xmlns:a16="http://schemas.microsoft.com/office/drawing/2014/main" id="{3D278FDB-1F17-21EC-CE8F-00D414D6E327}"/>
              </a:ext>
            </a:extLst>
          </p:cNvPr>
          <p:cNvSpPr/>
          <p:nvPr/>
        </p:nvSpPr>
        <p:spPr>
          <a:xfrm>
            <a:off x="11017088" y="316234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Freight Management</a:t>
            </a:r>
          </a:p>
        </p:txBody>
      </p:sp>
      <p:sp>
        <p:nvSpPr>
          <p:cNvPr id="127" name="Rectangle 126">
            <a:extLst>
              <a:ext uri="{FF2B5EF4-FFF2-40B4-BE49-F238E27FC236}">
                <a16:creationId xmlns:a16="http://schemas.microsoft.com/office/drawing/2014/main" id="{B9D4C423-A2D5-1642-10CF-08493ED9448D}"/>
              </a:ext>
            </a:extLst>
          </p:cNvPr>
          <p:cNvSpPr/>
          <p:nvPr/>
        </p:nvSpPr>
        <p:spPr>
          <a:xfrm>
            <a:off x="8175484"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Supply Chain Risk &amp; resilience </a:t>
            </a:r>
          </a:p>
        </p:txBody>
      </p:sp>
      <p:sp>
        <p:nvSpPr>
          <p:cNvPr id="128" name="Rectangle 127">
            <a:extLst>
              <a:ext uri="{FF2B5EF4-FFF2-40B4-BE49-F238E27FC236}">
                <a16:creationId xmlns:a16="http://schemas.microsoft.com/office/drawing/2014/main" id="{256F5A3D-7021-2028-BEF9-6DFC5150943D}"/>
              </a:ext>
            </a:extLst>
          </p:cNvPr>
          <p:cNvSpPr/>
          <p:nvPr/>
        </p:nvSpPr>
        <p:spPr>
          <a:xfrm>
            <a:off x="9123082"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Supplier Management </a:t>
            </a:r>
          </a:p>
        </p:txBody>
      </p:sp>
      <p:sp>
        <p:nvSpPr>
          <p:cNvPr id="129" name="Rectangle 128">
            <a:extLst>
              <a:ext uri="{FF2B5EF4-FFF2-40B4-BE49-F238E27FC236}">
                <a16:creationId xmlns:a16="http://schemas.microsoft.com/office/drawing/2014/main" id="{2CFEDDFF-42D8-ACE6-5B56-3D1B9F6D6BCC}"/>
              </a:ext>
            </a:extLst>
          </p:cNvPr>
          <p:cNvSpPr/>
          <p:nvPr/>
        </p:nvSpPr>
        <p:spPr>
          <a:xfrm>
            <a:off x="10059605"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Supplier risk &amp; collaboration  </a:t>
            </a:r>
          </a:p>
        </p:txBody>
      </p:sp>
      <p:sp>
        <p:nvSpPr>
          <p:cNvPr id="130" name="Rectangle 129">
            <a:extLst>
              <a:ext uri="{FF2B5EF4-FFF2-40B4-BE49-F238E27FC236}">
                <a16:creationId xmlns:a16="http://schemas.microsoft.com/office/drawing/2014/main" id="{184A0E2E-CB45-D554-48E4-FC214466C96A}"/>
              </a:ext>
            </a:extLst>
          </p:cNvPr>
          <p:cNvSpPr/>
          <p:nvPr/>
        </p:nvSpPr>
        <p:spPr>
          <a:xfrm>
            <a:off x="11017088" y="34016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Import / Export </a:t>
            </a:r>
          </a:p>
        </p:txBody>
      </p:sp>
      <p:sp>
        <p:nvSpPr>
          <p:cNvPr id="131" name="Rectangle 130">
            <a:extLst>
              <a:ext uri="{FF2B5EF4-FFF2-40B4-BE49-F238E27FC236}">
                <a16:creationId xmlns:a16="http://schemas.microsoft.com/office/drawing/2014/main" id="{B5F9C20F-F9E7-092B-F30C-D3EDBF1638D5}"/>
              </a:ext>
            </a:extLst>
          </p:cNvPr>
          <p:cNvSpPr/>
          <p:nvPr/>
        </p:nvSpPr>
        <p:spPr>
          <a:xfrm>
            <a:off x="610111" y="416776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Smart Factory  </a:t>
            </a:r>
          </a:p>
        </p:txBody>
      </p:sp>
      <p:sp>
        <p:nvSpPr>
          <p:cNvPr id="132" name="Rectangle 131">
            <a:extLst>
              <a:ext uri="{FF2B5EF4-FFF2-40B4-BE49-F238E27FC236}">
                <a16:creationId xmlns:a16="http://schemas.microsoft.com/office/drawing/2014/main" id="{4D05A980-789C-C3BB-ACF7-86A123287203}"/>
              </a:ext>
            </a:extLst>
          </p:cNvPr>
          <p:cNvSpPr/>
          <p:nvPr/>
        </p:nvSpPr>
        <p:spPr>
          <a:xfrm>
            <a:off x="610111" y="442498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Production Planning &amp; Scheduling  </a:t>
            </a:r>
          </a:p>
        </p:txBody>
      </p:sp>
      <p:sp>
        <p:nvSpPr>
          <p:cNvPr id="133" name="Rectangle 132">
            <a:extLst>
              <a:ext uri="{FF2B5EF4-FFF2-40B4-BE49-F238E27FC236}">
                <a16:creationId xmlns:a16="http://schemas.microsoft.com/office/drawing/2014/main" id="{2CBDA336-F74F-0684-8CD9-E8800E18E8D5}"/>
              </a:ext>
            </a:extLst>
          </p:cNvPr>
          <p:cNvSpPr/>
          <p:nvPr/>
        </p:nvSpPr>
        <p:spPr>
          <a:xfrm>
            <a:off x="610111" y="4682202"/>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Shop Floor execution &amp; ME </a:t>
            </a:r>
          </a:p>
        </p:txBody>
      </p:sp>
      <p:sp>
        <p:nvSpPr>
          <p:cNvPr id="134" name="Rectangle 133">
            <a:extLst>
              <a:ext uri="{FF2B5EF4-FFF2-40B4-BE49-F238E27FC236}">
                <a16:creationId xmlns:a16="http://schemas.microsoft.com/office/drawing/2014/main" id="{C47903D8-9694-48EC-46A8-EAD660331AB8}"/>
              </a:ext>
            </a:extLst>
          </p:cNvPr>
          <p:cNvSpPr/>
          <p:nvPr/>
        </p:nvSpPr>
        <p:spPr>
          <a:xfrm>
            <a:off x="610111" y="390644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Lean Manufacturing &amp; Continuous improvement </a:t>
            </a:r>
          </a:p>
        </p:txBody>
      </p:sp>
      <p:sp>
        <p:nvSpPr>
          <p:cNvPr id="135" name="Rectangle 134">
            <a:extLst>
              <a:ext uri="{FF2B5EF4-FFF2-40B4-BE49-F238E27FC236}">
                <a16:creationId xmlns:a16="http://schemas.microsoft.com/office/drawing/2014/main" id="{9C7D035C-A47C-6673-9295-6240130E04D1}"/>
              </a:ext>
            </a:extLst>
          </p:cNvPr>
          <p:cNvSpPr/>
          <p:nvPr/>
        </p:nvSpPr>
        <p:spPr>
          <a:xfrm>
            <a:off x="1589712" y="390644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Equipment &amp; Asset Management </a:t>
            </a:r>
          </a:p>
        </p:txBody>
      </p:sp>
      <p:sp>
        <p:nvSpPr>
          <p:cNvPr id="136" name="Rectangle 135">
            <a:extLst>
              <a:ext uri="{FF2B5EF4-FFF2-40B4-BE49-F238E27FC236}">
                <a16:creationId xmlns:a16="http://schemas.microsoft.com/office/drawing/2014/main" id="{CA66D22C-1DC3-3B50-6B87-DF0FC2732BCF}"/>
              </a:ext>
            </a:extLst>
          </p:cNvPr>
          <p:cNvSpPr/>
          <p:nvPr/>
        </p:nvSpPr>
        <p:spPr>
          <a:xfrm>
            <a:off x="1589712" y="442498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IOT &amp; Integrations  </a:t>
            </a:r>
          </a:p>
        </p:txBody>
      </p:sp>
      <p:sp>
        <p:nvSpPr>
          <p:cNvPr id="138" name="Rectangle 137">
            <a:extLst>
              <a:ext uri="{FF2B5EF4-FFF2-40B4-BE49-F238E27FC236}">
                <a16:creationId xmlns:a16="http://schemas.microsoft.com/office/drawing/2014/main" id="{D4EFD7AA-F5C8-06D1-CFE8-7D85BFFAEAB1}"/>
              </a:ext>
            </a:extLst>
          </p:cNvPr>
          <p:cNvSpPr/>
          <p:nvPr/>
        </p:nvSpPr>
        <p:spPr>
          <a:xfrm>
            <a:off x="1589712" y="416776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Real Time reporting</a:t>
            </a:r>
          </a:p>
        </p:txBody>
      </p:sp>
      <p:sp>
        <p:nvSpPr>
          <p:cNvPr id="139" name="Rectangle 138">
            <a:extLst>
              <a:ext uri="{FF2B5EF4-FFF2-40B4-BE49-F238E27FC236}">
                <a16:creationId xmlns:a16="http://schemas.microsoft.com/office/drawing/2014/main" id="{1065AB8B-D602-0A29-CE15-E3187F1C89CA}"/>
              </a:ext>
            </a:extLst>
          </p:cNvPr>
          <p:cNvSpPr/>
          <p:nvPr/>
        </p:nvSpPr>
        <p:spPr>
          <a:xfrm>
            <a:off x="2673220" y="381669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Facilities &amp; asset management </a:t>
            </a:r>
          </a:p>
        </p:txBody>
      </p:sp>
      <p:sp>
        <p:nvSpPr>
          <p:cNvPr id="140" name="Rectangle 139">
            <a:extLst>
              <a:ext uri="{FF2B5EF4-FFF2-40B4-BE49-F238E27FC236}">
                <a16:creationId xmlns:a16="http://schemas.microsoft.com/office/drawing/2014/main" id="{F0BAFB9B-49D3-FD1C-4E94-6672A4FD1F36}"/>
              </a:ext>
            </a:extLst>
          </p:cNvPr>
          <p:cNvSpPr/>
          <p:nvPr/>
        </p:nvSpPr>
        <p:spPr>
          <a:xfrm>
            <a:off x="3651642" y="381669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Fleet &amp; Transport Management </a:t>
            </a:r>
          </a:p>
        </p:txBody>
      </p:sp>
      <p:sp>
        <p:nvSpPr>
          <p:cNvPr id="141" name="Rectangle 140">
            <a:extLst>
              <a:ext uri="{FF2B5EF4-FFF2-40B4-BE49-F238E27FC236}">
                <a16:creationId xmlns:a16="http://schemas.microsoft.com/office/drawing/2014/main" id="{0650B1EF-9DF4-38ED-863B-BBCBA1F99D98}"/>
              </a:ext>
            </a:extLst>
          </p:cNvPr>
          <p:cNvSpPr/>
          <p:nvPr/>
        </p:nvSpPr>
        <p:spPr>
          <a:xfrm>
            <a:off x="4630064" y="381669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Utilities &amp; Energy Management </a:t>
            </a:r>
          </a:p>
        </p:txBody>
      </p:sp>
      <p:sp>
        <p:nvSpPr>
          <p:cNvPr id="142" name="Rectangle 141">
            <a:extLst>
              <a:ext uri="{FF2B5EF4-FFF2-40B4-BE49-F238E27FC236}">
                <a16:creationId xmlns:a16="http://schemas.microsoft.com/office/drawing/2014/main" id="{CE0CA949-94BC-96C2-E2C7-643F22FA49DD}"/>
              </a:ext>
            </a:extLst>
          </p:cNvPr>
          <p:cNvSpPr/>
          <p:nvPr/>
        </p:nvSpPr>
        <p:spPr>
          <a:xfrm>
            <a:off x="5608487" y="381669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Order Fulfillment </a:t>
            </a:r>
          </a:p>
        </p:txBody>
      </p:sp>
      <p:sp>
        <p:nvSpPr>
          <p:cNvPr id="143" name="Rectangle 142">
            <a:extLst>
              <a:ext uri="{FF2B5EF4-FFF2-40B4-BE49-F238E27FC236}">
                <a16:creationId xmlns:a16="http://schemas.microsoft.com/office/drawing/2014/main" id="{9F268485-7EFC-B3F4-FB79-4E9E99BDEA51}"/>
              </a:ext>
            </a:extLst>
          </p:cNvPr>
          <p:cNvSpPr/>
          <p:nvPr/>
        </p:nvSpPr>
        <p:spPr>
          <a:xfrm>
            <a:off x="2673220" y="406201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Logistics </a:t>
            </a:r>
          </a:p>
        </p:txBody>
      </p:sp>
      <p:sp>
        <p:nvSpPr>
          <p:cNvPr id="144" name="Rectangle 143">
            <a:extLst>
              <a:ext uri="{FF2B5EF4-FFF2-40B4-BE49-F238E27FC236}">
                <a16:creationId xmlns:a16="http://schemas.microsoft.com/office/drawing/2014/main" id="{AFC133B1-7CB4-19B9-6AC5-F17D5603ECE4}"/>
              </a:ext>
            </a:extLst>
          </p:cNvPr>
          <p:cNvSpPr/>
          <p:nvPr/>
        </p:nvSpPr>
        <p:spPr>
          <a:xfrm>
            <a:off x="3651642" y="406201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Quality Management </a:t>
            </a:r>
          </a:p>
        </p:txBody>
      </p:sp>
      <p:sp>
        <p:nvSpPr>
          <p:cNvPr id="145" name="Rectangle 144">
            <a:extLst>
              <a:ext uri="{FF2B5EF4-FFF2-40B4-BE49-F238E27FC236}">
                <a16:creationId xmlns:a16="http://schemas.microsoft.com/office/drawing/2014/main" id="{3E95FAE8-F023-2C94-9B43-700834162A66}"/>
              </a:ext>
            </a:extLst>
          </p:cNvPr>
          <p:cNvSpPr/>
          <p:nvPr/>
        </p:nvSpPr>
        <p:spPr>
          <a:xfrm>
            <a:off x="4630064" y="406201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Plant Maintenance </a:t>
            </a:r>
          </a:p>
        </p:txBody>
      </p:sp>
      <p:sp>
        <p:nvSpPr>
          <p:cNvPr id="146" name="Rectangle 145">
            <a:extLst>
              <a:ext uri="{FF2B5EF4-FFF2-40B4-BE49-F238E27FC236}">
                <a16:creationId xmlns:a16="http://schemas.microsoft.com/office/drawing/2014/main" id="{F08EC36D-84DC-4875-823A-978D26845D11}"/>
              </a:ext>
            </a:extLst>
          </p:cNvPr>
          <p:cNvSpPr/>
          <p:nvPr/>
        </p:nvSpPr>
        <p:spPr>
          <a:xfrm>
            <a:off x="5608487" y="406201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Material Handling </a:t>
            </a:r>
          </a:p>
        </p:txBody>
      </p:sp>
      <p:sp>
        <p:nvSpPr>
          <p:cNvPr id="147" name="Rectangle 146">
            <a:extLst>
              <a:ext uri="{FF2B5EF4-FFF2-40B4-BE49-F238E27FC236}">
                <a16:creationId xmlns:a16="http://schemas.microsoft.com/office/drawing/2014/main" id="{C002556D-5CDF-E970-4EA6-1AF45DC041BA}"/>
              </a:ext>
            </a:extLst>
          </p:cNvPr>
          <p:cNvSpPr/>
          <p:nvPr/>
        </p:nvSpPr>
        <p:spPr>
          <a:xfrm>
            <a:off x="6881033" y="386649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Product Safety &amp; Compliance </a:t>
            </a:r>
          </a:p>
        </p:txBody>
      </p:sp>
      <p:sp>
        <p:nvSpPr>
          <p:cNvPr id="148" name="Rectangle 147">
            <a:extLst>
              <a:ext uri="{FF2B5EF4-FFF2-40B4-BE49-F238E27FC236}">
                <a16:creationId xmlns:a16="http://schemas.microsoft.com/office/drawing/2014/main" id="{078E9B3D-165E-0665-8E42-881CB3550C37}"/>
              </a:ext>
            </a:extLst>
          </p:cNvPr>
          <p:cNvSpPr/>
          <p:nvPr/>
        </p:nvSpPr>
        <p:spPr>
          <a:xfrm>
            <a:off x="7910768" y="386649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ISO Certifications </a:t>
            </a:r>
          </a:p>
        </p:txBody>
      </p:sp>
      <p:sp>
        <p:nvSpPr>
          <p:cNvPr id="149" name="Rectangle 148">
            <a:extLst>
              <a:ext uri="{FF2B5EF4-FFF2-40B4-BE49-F238E27FC236}">
                <a16:creationId xmlns:a16="http://schemas.microsoft.com/office/drawing/2014/main" id="{B27E1C83-5EF5-6D99-7304-A7CFCAC7F8CA}"/>
              </a:ext>
            </a:extLst>
          </p:cNvPr>
          <p:cNvSpPr/>
          <p:nvPr/>
        </p:nvSpPr>
        <p:spPr>
          <a:xfrm>
            <a:off x="7910768" y="407721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NC/CA  </a:t>
            </a:r>
          </a:p>
        </p:txBody>
      </p:sp>
      <p:sp>
        <p:nvSpPr>
          <p:cNvPr id="150" name="Rectangle 149">
            <a:extLst>
              <a:ext uri="{FF2B5EF4-FFF2-40B4-BE49-F238E27FC236}">
                <a16:creationId xmlns:a16="http://schemas.microsoft.com/office/drawing/2014/main" id="{7000E02A-F958-5C36-3989-8EAE24D22E57}"/>
              </a:ext>
            </a:extLst>
          </p:cNvPr>
          <p:cNvSpPr/>
          <p:nvPr/>
        </p:nvSpPr>
        <p:spPr>
          <a:xfrm>
            <a:off x="6881033" y="407721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Recall &amp; Incident Management  </a:t>
            </a:r>
          </a:p>
        </p:txBody>
      </p:sp>
      <p:sp>
        <p:nvSpPr>
          <p:cNvPr id="151" name="Rectangle 150">
            <a:extLst>
              <a:ext uri="{FF2B5EF4-FFF2-40B4-BE49-F238E27FC236}">
                <a16:creationId xmlns:a16="http://schemas.microsoft.com/office/drawing/2014/main" id="{8FFEA9F4-A77C-9D99-5F4A-48363135CC2A}"/>
              </a:ext>
            </a:extLst>
          </p:cNvPr>
          <p:cNvSpPr/>
          <p:nvPr/>
        </p:nvSpPr>
        <p:spPr>
          <a:xfrm>
            <a:off x="9149385" y="3998434"/>
            <a:ext cx="914400" cy="182777"/>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Carbon Footprint management </a:t>
            </a:r>
          </a:p>
        </p:txBody>
      </p:sp>
      <p:sp>
        <p:nvSpPr>
          <p:cNvPr id="152" name="Rectangle 151">
            <a:extLst>
              <a:ext uri="{FF2B5EF4-FFF2-40B4-BE49-F238E27FC236}">
                <a16:creationId xmlns:a16="http://schemas.microsoft.com/office/drawing/2014/main" id="{E8866C69-D275-EF09-8157-33D5CEC127ED}"/>
              </a:ext>
            </a:extLst>
          </p:cNvPr>
          <p:cNvSpPr/>
          <p:nvPr/>
        </p:nvSpPr>
        <p:spPr>
          <a:xfrm>
            <a:off x="11079643" y="3998434"/>
            <a:ext cx="914400" cy="182777"/>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Environment compliance &amp; Sustainability </a:t>
            </a:r>
          </a:p>
        </p:txBody>
      </p:sp>
      <p:sp>
        <p:nvSpPr>
          <p:cNvPr id="153" name="Rectangle 152">
            <a:extLst>
              <a:ext uri="{FF2B5EF4-FFF2-40B4-BE49-F238E27FC236}">
                <a16:creationId xmlns:a16="http://schemas.microsoft.com/office/drawing/2014/main" id="{D95F5CC6-36A9-BF75-DEFB-0377151F4568}"/>
              </a:ext>
            </a:extLst>
          </p:cNvPr>
          <p:cNvSpPr/>
          <p:nvPr/>
        </p:nvSpPr>
        <p:spPr>
          <a:xfrm>
            <a:off x="10114514" y="3998434"/>
            <a:ext cx="914400" cy="182777"/>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Occupational Health &amp; Safety (OHS)</a:t>
            </a:r>
          </a:p>
        </p:txBody>
      </p:sp>
      <p:sp>
        <p:nvSpPr>
          <p:cNvPr id="154" name="Rectangle 153">
            <a:extLst>
              <a:ext uri="{FF2B5EF4-FFF2-40B4-BE49-F238E27FC236}">
                <a16:creationId xmlns:a16="http://schemas.microsoft.com/office/drawing/2014/main" id="{0F2965E4-B27D-C149-F565-949740D9397A}"/>
              </a:ext>
            </a:extLst>
          </p:cNvPr>
          <p:cNvSpPr/>
          <p:nvPr/>
        </p:nvSpPr>
        <p:spPr>
          <a:xfrm>
            <a:off x="2672013" y="453486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Talent Acquisition  &amp; Recruitment   </a:t>
            </a:r>
          </a:p>
        </p:txBody>
      </p:sp>
      <p:sp>
        <p:nvSpPr>
          <p:cNvPr id="157" name="Rectangle 156">
            <a:extLst>
              <a:ext uri="{FF2B5EF4-FFF2-40B4-BE49-F238E27FC236}">
                <a16:creationId xmlns:a16="http://schemas.microsoft.com/office/drawing/2014/main" id="{F363034B-A6AB-4617-10D3-596723008AC3}"/>
              </a:ext>
            </a:extLst>
          </p:cNvPr>
          <p:cNvSpPr/>
          <p:nvPr/>
        </p:nvSpPr>
        <p:spPr>
          <a:xfrm>
            <a:off x="4658728" y="4547999"/>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Workforce Planning &amp; Skill development    </a:t>
            </a:r>
          </a:p>
        </p:txBody>
      </p:sp>
      <p:sp>
        <p:nvSpPr>
          <p:cNvPr id="158" name="Rectangle 157">
            <a:extLst>
              <a:ext uri="{FF2B5EF4-FFF2-40B4-BE49-F238E27FC236}">
                <a16:creationId xmlns:a16="http://schemas.microsoft.com/office/drawing/2014/main" id="{55BF2834-8830-4473-7ED5-928FB3EA22D5}"/>
              </a:ext>
            </a:extLst>
          </p:cNvPr>
          <p:cNvSpPr/>
          <p:nvPr/>
        </p:nvSpPr>
        <p:spPr>
          <a:xfrm>
            <a:off x="5642615" y="454000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Employee experience &amp; Engagement   </a:t>
            </a:r>
          </a:p>
        </p:txBody>
      </p:sp>
      <p:sp>
        <p:nvSpPr>
          <p:cNvPr id="159" name="Rectangle 158">
            <a:extLst>
              <a:ext uri="{FF2B5EF4-FFF2-40B4-BE49-F238E27FC236}">
                <a16:creationId xmlns:a16="http://schemas.microsoft.com/office/drawing/2014/main" id="{65BCD96E-63EF-8E0A-2048-249153907128}"/>
              </a:ext>
            </a:extLst>
          </p:cNvPr>
          <p:cNvSpPr/>
          <p:nvPr/>
        </p:nvSpPr>
        <p:spPr>
          <a:xfrm>
            <a:off x="3657613" y="454678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Learning &amp; Development  </a:t>
            </a:r>
          </a:p>
        </p:txBody>
      </p:sp>
      <p:sp>
        <p:nvSpPr>
          <p:cNvPr id="160" name="Rectangle 159">
            <a:extLst>
              <a:ext uri="{FF2B5EF4-FFF2-40B4-BE49-F238E27FC236}">
                <a16:creationId xmlns:a16="http://schemas.microsoft.com/office/drawing/2014/main" id="{745BC71F-78AC-6C69-2F2F-17E78C2B570F}"/>
              </a:ext>
            </a:extLst>
          </p:cNvPr>
          <p:cNvSpPr/>
          <p:nvPr/>
        </p:nvSpPr>
        <p:spPr>
          <a:xfrm>
            <a:off x="4453393" y="4791855"/>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Payroll &amp; Benefits Management </a:t>
            </a:r>
          </a:p>
        </p:txBody>
      </p:sp>
      <p:sp>
        <p:nvSpPr>
          <p:cNvPr id="161" name="Rectangle 160">
            <a:extLst>
              <a:ext uri="{FF2B5EF4-FFF2-40B4-BE49-F238E27FC236}">
                <a16:creationId xmlns:a16="http://schemas.microsoft.com/office/drawing/2014/main" id="{9BC77978-1D30-F4E6-EAD0-98A30DE05BED}"/>
              </a:ext>
            </a:extLst>
          </p:cNvPr>
          <p:cNvSpPr/>
          <p:nvPr/>
        </p:nvSpPr>
        <p:spPr>
          <a:xfrm>
            <a:off x="6891146" y="4548844"/>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General Accounting &amp; Financial Reporting  </a:t>
            </a:r>
          </a:p>
        </p:txBody>
      </p:sp>
      <p:sp>
        <p:nvSpPr>
          <p:cNvPr id="162" name="Rectangle 161">
            <a:extLst>
              <a:ext uri="{FF2B5EF4-FFF2-40B4-BE49-F238E27FC236}">
                <a16:creationId xmlns:a16="http://schemas.microsoft.com/office/drawing/2014/main" id="{61055400-780C-5394-064F-214ECF828B39}"/>
              </a:ext>
            </a:extLst>
          </p:cNvPr>
          <p:cNvSpPr/>
          <p:nvPr/>
        </p:nvSpPr>
        <p:spPr>
          <a:xfrm>
            <a:off x="7866705" y="455800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Treasury &amp; Cash Flow Management   </a:t>
            </a:r>
          </a:p>
        </p:txBody>
      </p:sp>
      <p:sp>
        <p:nvSpPr>
          <p:cNvPr id="163" name="Rectangle 162">
            <a:extLst>
              <a:ext uri="{FF2B5EF4-FFF2-40B4-BE49-F238E27FC236}">
                <a16:creationId xmlns:a16="http://schemas.microsoft.com/office/drawing/2014/main" id="{64A25A54-A412-32AD-350D-25E22C0AFF43}"/>
              </a:ext>
            </a:extLst>
          </p:cNvPr>
          <p:cNvSpPr/>
          <p:nvPr/>
        </p:nvSpPr>
        <p:spPr>
          <a:xfrm>
            <a:off x="8843763" y="4544582"/>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Budgeting &amp; Forecasting   </a:t>
            </a:r>
          </a:p>
        </p:txBody>
      </p:sp>
      <p:sp>
        <p:nvSpPr>
          <p:cNvPr id="164" name="Rectangle 163">
            <a:extLst>
              <a:ext uri="{FF2B5EF4-FFF2-40B4-BE49-F238E27FC236}">
                <a16:creationId xmlns:a16="http://schemas.microsoft.com/office/drawing/2014/main" id="{1FE50F0A-FE61-E572-274E-4F15AD4316B3}"/>
              </a:ext>
            </a:extLst>
          </p:cNvPr>
          <p:cNvSpPr/>
          <p:nvPr/>
        </p:nvSpPr>
        <p:spPr>
          <a:xfrm>
            <a:off x="6891146" y="4767740"/>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Tax &amp; Regulatory Compliance  </a:t>
            </a:r>
          </a:p>
        </p:txBody>
      </p:sp>
      <p:sp>
        <p:nvSpPr>
          <p:cNvPr id="165" name="Rectangle 164">
            <a:extLst>
              <a:ext uri="{FF2B5EF4-FFF2-40B4-BE49-F238E27FC236}">
                <a16:creationId xmlns:a16="http://schemas.microsoft.com/office/drawing/2014/main" id="{FE73205E-D99C-D53E-C9F7-0677BB250C37}"/>
              </a:ext>
            </a:extLst>
          </p:cNvPr>
          <p:cNvSpPr/>
          <p:nvPr/>
        </p:nvSpPr>
        <p:spPr>
          <a:xfrm>
            <a:off x="7866705" y="4774366"/>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Credit &amp; Collection Management   </a:t>
            </a:r>
          </a:p>
        </p:txBody>
      </p:sp>
      <p:sp>
        <p:nvSpPr>
          <p:cNvPr id="166" name="Rectangle 165">
            <a:extLst>
              <a:ext uri="{FF2B5EF4-FFF2-40B4-BE49-F238E27FC236}">
                <a16:creationId xmlns:a16="http://schemas.microsoft.com/office/drawing/2014/main" id="{D8517ADF-D576-56E0-0982-D36A5F41AAC4}"/>
              </a:ext>
            </a:extLst>
          </p:cNvPr>
          <p:cNvSpPr/>
          <p:nvPr/>
        </p:nvSpPr>
        <p:spPr>
          <a:xfrm>
            <a:off x="10082461" y="4544582"/>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Legal &amp; Compliance Management  </a:t>
            </a:r>
          </a:p>
        </p:txBody>
      </p:sp>
      <p:sp>
        <p:nvSpPr>
          <p:cNvPr id="167" name="Rectangle 166">
            <a:extLst>
              <a:ext uri="{FF2B5EF4-FFF2-40B4-BE49-F238E27FC236}">
                <a16:creationId xmlns:a16="http://schemas.microsoft.com/office/drawing/2014/main" id="{A0DEBFD5-5E55-3C93-EFCE-464B442A8C63}"/>
              </a:ext>
            </a:extLst>
          </p:cNvPr>
          <p:cNvSpPr/>
          <p:nvPr/>
        </p:nvSpPr>
        <p:spPr>
          <a:xfrm>
            <a:off x="11038507" y="4544582"/>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Enterprise Risk Management </a:t>
            </a:r>
          </a:p>
        </p:txBody>
      </p:sp>
      <p:sp>
        <p:nvSpPr>
          <p:cNvPr id="168" name="Rectangle 167">
            <a:extLst>
              <a:ext uri="{FF2B5EF4-FFF2-40B4-BE49-F238E27FC236}">
                <a16:creationId xmlns:a16="http://schemas.microsoft.com/office/drawing/2014/main" id="{C9E2A98B-3A13-0349-09CC-1A18733DD724}"/>
              </a:ext>
            </a:extLst>
          </p:cNvPr>
          <p:cNvSpPr/>
          <p:nvPr/>
        </p:nvSpPr>
        <p:spPr>
          <a:xfrm>
            <a:off x="11028562" y="476796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Facilities &amp; Office Management </a:t>
            </a:r>
          </a:p>
        </p:txBody>
      </p:sp>
      <p:sp>
        <p:nvSpPr>
          <p:cNvPr id="169" name="Rectangle 168">
            <a:extLst>
              <a:ext uri="{FF2B5EF4-FFF2-40B4-BE49-F238E27FC236}">
                <a16:creationId xmlns:a16="http://schemas.microsoft.com/office/drawing/2014/main" id="{33FE5771-230C-8337-F0AC-2E5F548E10FF}"/>
              </a:ext>
            </a:extLst>
          </p:cNvPr>
          <p:cNvSpPr/>
          <p:nvPr/>
        </p:nvSpPr>
        <p:spPr>
          <a:xfrm>
            <a:off x="10082461" y="476796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Administrative services    </a:t>
            </a:r>
          </a:p>
        </p:txBody>
      </p:sp>
      <p:sp>
        <p:nvSpPr>
          <p:cNvPr id="170" name="Rectangle 169">
            <a:extLst>
              <a:ext uri="{FF2B5EF4-FFF2-40B4-BE49-F238E27FC236}">
                <a16:creationId xmlns:a16="http://schemas.microsoft.com/office/drawing/2014/main" id="{ECBEA643-9A30-CD73-6B40-098E78DA35F2}"/>
              </a:ext>
            </a:extLst>
          </p:cNvPr>
          <p:cNvSpPr/>
          <p:nvPr/>
        </p:nvSpPr>
        <p:spPr>
          <a:xfrm>
            <a:off x="645074" y="520376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Physical Security &amp; Access control   </a:t>
            </a:r>
          </a:p>
        </p:txBody>
      </p:sp>
      <p:sp>
        <p:nvSpPr>
          <p:cNvPr id="172" name="Rectangle 171">
            <a:extLst>
              <a:ext uri="{FF2B5EF4-FFF2-40B4-BE49-F238E27FC236}">
                <a16:creationId xmlns:a16="http://schemas.microsoft.com/office/drawing/2014/main" id="{9792C503-2C71-7050-4074-E4E705E09CE7}"/>
              </a:ext>
            </a:extLst>
          </p:cNvPr>
          <p:cNvSpPr/>
          <p:nvPr/>
        </p:nvSpPr>
        <p:spPr>
          <a:xfrm>
            <a:off x="1639980" y="520376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Cyber Defense &amp; Treat detection   </a:t>
            </a:r>
          </a:p>
        </p:txBody>
      </p:sp>
      <p:sp>
        <p:nvSpPr>
          <p:cNvPr id="173" name="Rectangle 172">
            <a:extLst>
              <a:ext uri="{FF2B5EF4-FFF2-40B4-BE49-F238E27FC236}">
                <a16:creationId xmlns:a16="http://schemas.microsoft.com/office/drawing/2014/main" id="{57315575-EADD-8615-636E-41B04714754A}"/>
              </a:ext>
            </a:extLst>
          </p:cNvPr>
          <p:cNvSpPr/>
          <p:nvPr/>
        </p:nvSpPr>
        <p:spPr>
          <a:xfrm>
            <a:off x="2634886" y="520376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Security Incidence Response &amp; Forensics </a:t>
            </a:r>
          </a:p>
        </p:txBody>
      </p:sp>
      <p:sp>
        <p:nvSpPr>
          <p:cNvPr id="174" name="Rectangle 173">
            <a:extLst>
              <a:ext uri="{FF2B5EF4-FFF2-40B4-BE49-F238E27FC236}">
                <a16:creationId xmlns:a16="http://schemas.microsoft.com/office/drawing/2014/main" id="{15C3575A-90B9-D7C7-9B13-2224CBC018D5}"/>
              </a:ext>
            </a:extLst>
          </p:cNvPr>
          <p:cNvSpPr/>
          <p:nvPr/>
        </p:nvSpPr>
        <p:spPr>
          <a:xfrm>
            <a:off x="3629792" y="520376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Security Awareness &amp; Compliance  </a:t>
            </a:r>
          </a:p>
        </p:txBody>
      </p:sp>
      <p:sp>
        <p:nvSpPr>
          <p:cNvPr id="15" name="TextBox 14">
            <a:extLst>
              <a:ext uri="{FF2B5EF4-FFF2-40B4-BE49-F238E27FC236}">
                <a16:creationId xmlns:a16="http://schemas.microsoft.com/office/drawing/2014/main" id="{875E6201-A8BC-F4BA-D596-66D93B03CBA1}"/>
              </a:ext>
            </a:extLst>
          </p:cNvPr>
          <p:cNvSpPr txBox="1"/>
          <p:nvPr/>
        </p:nvSpPr>
        <p:spPr>
          <a:xfrm>
            <a:off x="645074" y="542554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Identity &amp; Access Management</a:t>
            </a:r>
          </a:p>
        </p:txBody>
      </p:sp>
      <p:sp>
        <p:nvSpPr>
          <p:cNvPr id="16" name="TextBox 15">
            <a:extLst>
              <a:ext uri="{FF2B5EF4-FFF2-40B4-BE49-F238E27FC236}">
                <a16:creationId xmlns:a16="http://schemas.microsoft.com/office/drawing/2014/main" id="{7AC5ACAA-C6A4-6CA0-6871-CBD7AE0894F7}"/>
              </a:ext>
            </a:extLst>
          </p:cNvPr>
          <p:cNvSpPr txBox="1"/>
          <p:nvPr/>
        </p:nvSpPr>
        <p:spPr>
          <a:xfrm>
            <a:off x="1639980" y="542554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Endpoint &amp; Edge Security</a:t>
            </a:r>
          </a:p>
        </p:txBody>
      </p:sp>
      <p:sp>
        <p:nvSpPr>
          <p:cNvPr id="17" name="TextBox 16">
            <a:extLst>
              <a:ext uri="{FF2B5EF4-FFF2-40B4-BE49-F238E27FC236}">
                <a16:creationId xmlns:a16="http://schemas.microsoft.com/office/drawing/2014/main" id="{1C01E3D5-53A5-DD85-5917-2ADDC420AC38}"/>
              </a:ext>
            </a:extLst>
          </p:cNvPr>
          <p:cNvSpPr txBox="1"/>
          <p:nvPr/>
        </p:nvSpPr>
        <p:spPr>
          <a:xfrm>
            <a:off x="2634886" y="542554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Application Security</a:t>
            </a:r>
          </a:p>
        </p:txBody>
      </p:sp>
      <p:sp>
        <p:nvSpPr>
          <p:cNvPr id="18" name="TextBox 17">
            <a:extLst>
              <a:ext uri="{FF2B5EF4-FFF2-40B4-BE49-F238E27FC236}">
                <a16:creationId xmlns:a16="http://schemas.microsoft.com/office/drawing/2014/main" id="{D0A62922-08A4-2E53-82D2-74B9568AA4FF}"/>
              </a:ext>
            </a:extLst>
          </p:cNvPr>
          <p:cNvSpPr txBox="1"/>
          <p:nvPr/>
        </p:nvSpPr>
        <p:spPr>
          <a:xfrm>
            <a:off x="3629792" y="542554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Data Security</a:t>
            </a:r>
          </a:p>
        </p:txBody>
      </p:sp>
      <p:sp>
        <p:nvSpPr>
          <p:cNvPr id="19" name="TextBox 18">
            <a:extLst>
              <a:ext uri="{FF2B5EF4-FFF2-40B4-BE49-F238E27FC236}">
                <a16:creationId xmlns:a16="http://schemas.microsoft.com/office/drawing/2014/main" id="{5B350BF4-0D26-12F9-DC49-94A5A908F7E9}"/>
              </a:ext>
            </a:extLst>
          </p:cNvPr>
          <p:cNvSpPr txBox="1"/>
          <p:nvPr/>
        </p:nvSpPr>
        <p:spPr>
          <a:xfrm>
            <a:off x="4624700" y="542554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Infrastructure Security</a:t>
            </a:r>
          </a:p>
        </p:txBody>
      </p:sp>
      <p:sp>
        <p:nvSpPr>
          <p:cNvPr id="21" name="TextBox 20">
            <a:extLst>
              <a:ext uri="{FF2B5EF4-FFF2-40B4-BE49-F238E27FC236}">
                <a16:creationId xmlns:a16="http://schemas.microsoft.com/office/drawing/2014/main" id="{696DE71A-AA56-63BE-8AC7-2978BC591E1D}"/>
              </a:ext>
            </a:extLst>
          </p:cNvPr>
          <p:cNvSpPr txBox="1"/>
          <p:nvPr/>
        </p:nvSpPr>
        <p:spPr>
          <a:xfrm>
            <a:off x="4624700" y="5203761"/>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Business Continuity Management</a:t>
            </a:r>
          </a:p>
        </p:txBody>
      </p:sp>
      <p:sp>
        <p:nvSpPr>
          <p:cNvPr id="175" name="Rectangle 174">
            <a:extLst>
              <a:ext uri="{FF2B5EF4-FFF2-40B4-BE49-F238E27FC236}">
                <a16:creationId xmlns:a16="http://schemas.microsoft.com/office/drawing/2014/main" id="{110FA8BB-7CED-F33D-213D-9783C0722E85}"/>
              </a:ext>
            </a:extLst>
          </p:cNvPr>
          <p:cNvSpPr/>
          <p:nvPr/>
        </p:nvSpPr>
        <p:spPr>
          <a:xfrm>
            <a:off x="5771531" y="521901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Business Intelligence &amp; Reporting    </a:t>
            </a:r>
          </a:p>
        </p:txBody>
      </p:sp>
      <p:sp>
        <p:nvSpPr>
          <p:cNvPr id="176" name="Rectangle 175">
            <a:extLst>
              <a:ext uri="{FF2B5EF4-FFF2-40B4-BE49-F238E27FC236}">
                <a16:creationId xmlns:a16="http://schemas.microsoft.com/office/drawing/2014/main" id="{F67D0599-B149-8C31-B023-0778A2E5764F}"/>
              </a:ext>
            </a:extLst>
          </p:cNvPr>
          <p:cNvSpPr/>
          <p:nvPr/>
        </p:nvSpPr>
        <p:spPr>
          <a:xfrm>
            <a:off x="6755546" y="521901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AI &amp; &amp; Advanced Analytics    </a:t>
            </a:r>
          </a:p>
        </p:txBody>
      </p:sp>
      <p:sp>
        <p:nvSpPr>
          <p:cNvPr id="177" name="Rectangle 176">
            <a:extLst>
              <a:ext uri="{FF2B5EF4-FFF2-40B4-BE49-F238E27FC236}">
                <a16:creationId xmlns:a16="http://schemas.microsoft.com/office/drawing/2014/main" id="{AE15D065-409E-2451-D184-F0E2F975A486}"/>
              </a:ext>
            </a:extLst>
          </p:cNvPr>
          <p:cNvSpPr/>
          <p:nvPr/>
        </p:nvSpPr>
        <p:spPr>
          <a:xfrm>
            <a:off x="7721081" y="521901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Data Governance </a:t>
            </a:r>
          </a:p>
        </p:txBody>
      </p:sp>
      <p:sp>
        <p:nvSpPr>
          <p:cNvPr id="178" name="Rectangle 177">
            <a:extLst>
              <a:ext uri="{FF2B5EF4-FFF2-40B4-BE49-F238E27FC236}">
                <a16:creationId xmlns:a16="http://schemas.microsoft.com/office/drawing/2014/main" id="{2BEE6249-4FEE-C6D1-F0E6-A07075EDF5CE}"/>
              </a:ext>
            </a:extLst>
          </p:cNvPr>
          <p:cNvSpPr/>
          <p:nvPr/>
        </p:nvSpPr>
        <p:spPr>
          <a:xfrm>
            <a:off x="8686616" y="5219017"/>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Master data Management  </a:t>
            </a:r>
          </a:p>
        </p:txBody>
      </p:sp>
      <p:sp>
        <p:nvSpPr>
          <p:cNvPr id="188" name="Rectangle 187">
            <a:extLst>
              <a:ext uri="{FF2B5EF4-FFF2-40B4-BE49-F238E27FC236}">
                <a16:creationId xmlns:a16="http://schemas.microsoft.com/office/drawing/2014/main" id="{55FBF34B-9A81-01D9-3387-68E778006A44}"/>
              </a:ext>
            </a:extLst>
          </p:cNvPr>
          <p:cNvSpPr/>
          <p:nvPr/>
        </p:nvSpPr>
        <p:spPr>
          <a:xfrm>
            <a:off x="5771531" y="5438330"/>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Predictive &amp; Prescriptive Analytics </a:t>
            </a:r>
          </a:p>
        </p:txBody>
      </p:sp>
      <p:sp>
        <p:nvSpPr>
          <p:cNvPr id="189" name="Rectangle 188">
            <a:extLst>
              <a:ext uri="{FF2B5EF4-FFF2-40B4-BE49-F238E27FC236}">
                <a16:creationId xmlns:a16="http://schemas.microsoft.com/office/drawing/2014/main" id="{9C3B2C01-477A-2C19-E69B-B9BF94687918}"/>
              </a:ext>
            </a:extLst>
          </p:cNvPr>
          <p:cNvSpPr/>
          <p:nvPr/>
        </p:nvSpPr>
        <p:spPr>
          <a:xfrm>
            <a:off x="6755546" y="544490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Data Privacy &amp; Compliance   </a:t>
            </a:r>
          </a:p>
        </p:txBody>
      </p:sp>
      <p:sp>
        <p:nvSpPr>
          <p:cNvPr id="190" name="TextBox 189">
            <a:extLst>
              <a:ext uri="{FF2B5EF4-FFF2-40B4-BE49-F238E27FC236}">
                <a16:creationId xmlns:a16="http://schemas.microsoft.com/office/drawing/2014/main" id="{C46F3976-F71E-859A-AD48-2E8C9B5BE1C5}"/>
              </a:ext>
            </a:extLst>
          </p:cNvPr>
          <p:cNvSpPr txBox="1"/>
          <p:nvPr/>
        </p:nvSpPr>
        <p:spPr>
          <a:xfrm>
            <a:off x="2111990"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Enterprise Architecture  &amp; Governance </a:t>
            </a:r>
          </a:p>
        </p:txBody>
      </p:sp>
      <p:sp>
        <p:nvSpPr>
          <p:cNvPr id="191" name="TextBox 190">
            <a:extLst>
              <a:ext uri="{FF2B5EF4-FFF2-40B4-BE49-F238E27FC236}">
                <a16:creationId xmlns:a16="http://schemas.microsoft.com/office/drawing/2014/main" id="{7C083591-0EE4-A204-B080-AC90A8AB339B}"/>
              </a:ext>
            </a:extLst>
          </p:cNvPr>
          <p:cNvSpPr txBox="1"/>
          <p:nvPr/>
        </p:nvSpPr>
        <p:spPr>
          <a:xfrm>
            <a:off x="3185904"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Cloud &amp; Infrastructure Management  </a:t>
            </a:r>
          </a:p>
        </p:txBody>
      </p:sp>
      <p:sp>
        <p:nvSpPr>
          <p:cNvPr id="193" name="TextBox 192">
            <a:extLst>
              <a:ext uri="{FF2B5EF4-FFF2-40B4-BE49-F238E27FC236}">
                <a16:creationId xmlns:a16="http://schemas.microsoft.com/office/drawing/2014/main" id="{52784887-A801-7D58-63A3-A1F92246B5A8}"/>
              </a:ext>
            </a:extLst>
          </p:cNvPr>
          <p:cNvSpPr txBox="1"/>
          <p:nvPr/>
        </p:nvSpPr>
        <p:spPr>
          <a:xfrm>
            <a:off x="6407646"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Emerging Technology</a:t>
            </a:r>
          </a:p>
        </p:txBody>
      </p:sp>
      <p:sp>
        <p:nvSpPr>
          <p:cNvPr id="196" name="Rectangle 195">
            <a:extLst>
              <a:ext uri="{FF2B5EF4-FFF2-40B4-BE49-F238E27FC236}">
                <a16:creationId xmlns:a16="http://schemas.microsoft.com/office/drawing/2014/main" id="{CA6D22C7-2083-BC43-F99D-50ECDE96AFF3}"/>
              </a:ext>
            </a:extLst>
          </p:cNvPr>
          <p:cNvSpPr/>
          <p:nvPr/>
        </p:nvSpPr>
        <p:spPr>
          <a:xfrm>
            <a:off x="7732011" y="544490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Enterprise Data Management </a:t>
            </a:r>
          </a:p>
        </p:txBody>
      </p:sp>
      <p:sp>
        <p:nvSpPr>
          <p:cNvPr id="202" name="TextBox 201">
            <a:extLst>
              <a:ext uri="{FF2B5EF4-FFF2-40B4-BE49-F238E27FC236}">
                <a16:creationId xmlns:a16="http://schemas.microsoft.com/office/drawing/2014/main" id="{51563725-1291-931F-7174-320F9B9B5446}"/>
              </a:ext>
            </a:extLst>
          </p:cNvPr>
          <p:cNvSpPr txBox="1"/>
          <p:nvPr/>
        </p:nvSpPr>
        <p:spPr>
          <a:xfrm>
            <a:off x="1038076"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IT Strategy &amp; Financial Management</a:t>
            </a:r>
          </a:p>
        </p:txBody>
      </p:sp>
      <p:sp>
        <p:nvSpPr>
          <p:cNvPr id="204" name="TextBox 203">
            <a:extLst>
              <a:ext uri="{FF2B5EF4-FFF2-40B4-BE49-F238E27FC236}">
                <a16:creationId xmlns:a16="http://schemas.microsoft.com/office/drawing/2014/main" id="{35F07399-C4FB-FA61-E47B-96631F465530}"/>
              </a:ext>
            </a:extLst>
          </p:cNvPr>
          <p:cNvSpPr txBox="1"/>
          <p:nvPr/>
        </p:nvSpPr>
        <p:spPr>
          <a:xfrm>
            <a:off x="7481560"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End-user Computing</a:t>
            </a:r>
          </a:p>
        </p:txBody>
      </p:sp>
      <p:sp>
        <p:nvSpPr>
          <p:cNvPr id="205" name="TextBox 204">
            <a:extLst>
              <a:ext uri="{FF2B5EF4-FFF2-40B4-BE49-F238E27FC236}">
                <a16:creationId xmlns:a16="http://schemas.microsoft.com/office/drawing/2014/main" id="{E0DB3B8B-242F-67C6-A9C1-F4657307D770}"/>
              </a:ext>
            </a:extLst>
          </p:cNvPr>
          <p:cNvSpPr txBox="1"/>
          <p:nvPr/>
        </p:nvSpPr>
        <p:spPr>
          <a:xfrm>
            <a:off x="4259818"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Service Dev. &amp; Operations</a:t>
            </a:r>
          </a:p>
        </p:txBody>
      </p:sp>
      <p:sp>
        <p:nvSpPr>
          <p:cNvPr id="207" name="TextBox 206">
            <a:extLst>
              <a:ext uri="{FF2B5EF4-FFF2-40B4-BE49-F238E27FC236}">
                <a16:creationId xmlns:a16="http://schemas.microsoft.com/office/drawing/2014/main" id="{F041329D-8609-8B87-126F-3DCFDCE00895}"/>
              </a:ext>
            </a:extLst>
          </p:cNvPr>
          <p:cNvSpPr txBox="1"/>
          <p:nvPr/>
        </p:nvSpPr>
        <p:spPr>
          <a:xfrm>
            <a:off x="5333732"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ITSM</a:t>
            </a:r>
          </a:p>
        </p:txBody>
      </p:sp>
      <p:sp>
        <p:nvSpPr>
          <p:cNvPr id="208" name="Rectangle 207">
            <a:extLst>
              <a:ext uri="{FF2B5EF4-FFF2-40B4-BE49-F238E27FC236}">
                <a16:creationId xmlns:a16="http://schemas.microsoft.com/office/drawing/2014/main" id="{4BBEE085-78BA-C2CB-9E37-C5D60F55FB74}"/>
              </a:ext>
            </a:extLst>
          </p:cNvPr>
          <p:cNvSpPr/>
          <p:nvPr/>
        </p:nvSpPr>
        <p:spPr bwMode="gray">
          <a:xfrm>
            <a:off x="10014415" y="5248047"/>
            <a:ext cx="2008298" cy="986015"/>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Program/Project Management </a:t>
            </a:r>
          </a:p>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endParaRPr>
          </a:p>
        </p:txBody>
      </p:sp>
      <p:sp>
        <p:nvSpPr>
          <p:cNvPr id="209" name="Rectangle 208">
            <a:extLst>
              <a:ext uri="{FF2B5EF4-FFF2-40B4-BE49-F238E27FC236}">
                <a16:creationId xmlns:a16="http://schemas.microsoft.com/office/drawing/2014/main" id="{F87F2E5F-2750-B5D9-0865-AF3D9291C3DD}"/>
              </a:ext>
            </a:extLst>
          </p:cNvPr>
          <p:cNvSpPr/>
          <p:nvPr/>
        </p:nvSpPr>
        <p:spPr>
          <a:xfrm>
            <a:off x="10082461" y="5457960"/>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Agile &amp; Scrum</a:t>
            </a:r>
          </a:p>
        </p:txBody>
      </p:sp>
      <p:sp>
        <p:nvSpPr>
          <p:cNvPr id="210" name="Rectangle 209">
            <a:extLst>
              <a:ext uri="{FF2B5EF4-FFF2-40B4-BE49-F238E27FC236}">
                <a16:creationId xmlns:a16="http://schemas.microsoft.com/office/drawing/2014/main" id="{3BA82146-04AE-2422-734C-33EDE374E513}"/>
              </a:ext>
            </a:extLst>
          </p:cNvPr>
          <p:cNvSpPr/>
          <p:nvPr/>
        </p:nvSpPr>
        <p:spPr>
          <a:xfrm>
            <a:off x="11038507" y="5457960"/>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Tracking &amp; Reporting</a:t>
            </a:r>
          </a:p>
        </p:txBody>
      </p:sp>
      <p:sp>
        <p:nvSpPr>
          <p:cNvPr id="211" name="Rectangle 210">
            <a:extLst>
              <a:ext uri="{FF2B5EF4-FFF2-40B4-BE49-F238E27FC236}">
                <a16:creationId xmlns:a16="http://schemas.microsoft.com/office/drawing/2014/main" id="{1E955726-7773-B893-65E1-A1C8DD482EF8}"/>
              </a:ext>
            </a:extLst>
          </p:cNvPr>
          <p:cNvSpPr/>
          <p:nvPr/>
        </p:nvSpPr>
        <p:spPr>
          <a:xfrm>
            <a:off x="11028562" y="5681346"/>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Processes, Standards &amp; Guidelines</a:t>
            </a:r>
          </a:p>
        </p:txBody>
      </p:sp>
      <p:sp>
        <p:nvSpPr>
          <p:cNvPr id="212" name="Rectangle 211">
            <a:extLst>
              <a:ext uri="{FF2B5EF4-FFF2-40B4-BE49-F238E27FC236}">
                <a16:creationId xmlns:a16="http://schemas.microsoft.com/office/drawing/2014/main" id="{5A45C156-5E56-9D94-CC29-EEDB240E753F}"/>
              </a:ext>
            </a:extLst>
          </p:cNvPr>
          <p:cNvSpPr/>
          <p:nvPr/>
        </p:nvSpPr>
        <p:spPr>
          <a:xfrm>
            <a:off x="10082461" y="5681346"/>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Governance &amp; Compliance</a:t>
            </a:r>
          </a:p>
        </p:txBody>
      </p:sp>
      <p:sp>
        <p:nvSpPr>
          <p:cNvPr id="219" name="TextBox 218">
            <a:extLst>
              <a:ext uri="{FF2B5EF4-FFF2-40B4-BE49-F238E27FC236}">
                <a16:creationId xmlns:a16="http://schemas.microsoft.com/office/drawing/2014/main" id="{906C036B-FC5E-0BFD-B835-8791F48FDCBB}"/>
              </a:ext>
            </a:extLst>
          </p:cNvPr>
          <p:cNvSpPr txBox="1"/>
          <p:nvPr/>
        </p:nvSpPr>
        <p:spPr>
          <a:xfrm>
            <a:off x="8497322" y="5947143"/>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Integration Management</a:t>
            </a:r>
          </a:p>
        </p:txBody>
      </p:sp>
      <p:sp>
        <p:nvSpPr>
          <p:cNvPr id="221" name="Rectangle 220">
            <a:extLst>
              <a:ext uri="{FF2B5EF4-FFF2-40B4-BE49-F238E27FC236}">
                <a16:creationId xmlns:a16="http://schemas.microsoft.com/office/drawing/2014/main" id="{60162D17-A4DB-DE1F-CB04-E3CC80172EA5}"/>
              </a:ext>
            </a:extLst>
          </p:cNvPr>
          <p:cNvSpPr/>
          <p:nvPr/>
        </p:nvSpPr>
        <p:spPr>
          <a:xfrm>
            <a:off x="11028562" y="49798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Learning &amp; Knowledge Management </a:t>
            </a:r>
          </a:p>
        </p:txBody>
      </p:sp>
      <p:sp>
        <p:nvSpPr>
          <p:cNvPr id="222" name="Rectangle 221">
            <a:extLst>
              <a:ext uri="{FF2B5EF4-FFF2-40B4-BE49-F238E27FC236}">
                <a16:creationId xmlns:a16="http://schemas.microsoft.com/office/drawing/2014/main" id="{BC5DA2C2-D140-4074-B6FE-5423D98E5F34}"/>
              </a:ext>
            </a:extLst>
          </p:cNvPr>
          <p:cNvSpPr/>
          <p:nvPr/>
        </p:nvSpPr>
        <p:spPr>
          <a:xfrm>
            <a:off x="10082461" y="4979878"/>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Document Management</a:t>
            </a:r>
          </a:p>
        </p:txBody>
      </p:sp>
      <p:sp>
        <p:nvSpPr>
          <p:cNvPr id="225" name="Rectangle: Rounded Corners 224">
            <a:extLst>
              <a:ext uri="{FF2B5EF4-FFF2-40B4-BE49-F238E27FC236}">
                <a16:creationId xmlns:a16="http://schemas.microsoft.com/office/drawing/2014/main" id="{C256F986-0E9F-5FE5-87DF-718995FAADD9}"/>
              </a:ext>
            </a:extLst>
          </p:cNvPr>
          <p:cNvSpPr/>
          <p:nvPr/>
        </p:nvSpPr>
        <p:spPr>
          <a:xfrm>
            <a:off x="2631224" y="4767147"/>
            <a:ext cx="1049427" cy="224375"/>
          </a:xfrm>
          <a:prstGeom prst="round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Fixed Assets  </a:t>
            </a:r>
          </a:p>
        </p:txBody>
      </p:sp>
      <p:sp>
        <p:nvSpPr>
          <p:cNvPr id="227" name="Rectangle: Rounded Corners 226">
            <a:extLst>
              <a:ext uri="{FF2B5EF4-FFF2-40B4-BE49-F238E27FC236}">
                <a16:creationId xmlns:a16="http://schemas.microsoft.com/office/drawing/2014/main" id="{7FD8DB31-08C5-C628-5BCD-B0E099E1A32D}"/>
              </a:ext>
            </a:extLst>
          </p:cNvPr>
          <p:cNvSpPr/>
          <p:nvPr/>
        </p:nvSpPr>
        <p:spPr>
          <a:xfrm>
            <a:off x="3608473" y="4773642"/>
            <a:ext cx="917098" cy="222603"/>
          </a:xfrm>
          <a:prstGeom prst="round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General Ledger </a:t>
            </a:r>
          </a:p>
        </p:txBody>
      </p:sp>
      <p:sp>
        <p:nvSpPr>
          <p:cNvPr id="228" name="Rectangle: Rounded Corners 227">
            <a:extLst>
              <a:ext uri="{FF2B5EF4-FFF2-40B4-BE49-F238E27FC236}">
                <a16:creationId xmlns:a16="http://schemas.microsoft.com/office/drawing/2014/main" id="{04383C24-99C8-6AC7-62BB-CBB360854834}"/>
              </a:ext>
            </a:extLst>
          </p:cNvPr>
          <p:cNvSpPr/>
          <p:nvPr/>
        </p:nvSpPr>
        <p:spPr>
          <a:xfrm>
            <a:off x="5430451" y="4796922"/>
            <a:ext cx="1092436" cy="236424"/>
          </a:xfrm>
          <a:prstGeom prst="round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Taxes &amp; Reporting</a:t>
            </a:r>
          </a:p>
        </p:txBody>
      </p:sp>
      <p:sp>
        <p:nvSpPr>
          <p:cNvPr id="231" name="Rectangle 230">
            <a:extLst>
              <a:ext uri="{FF2B5EF4-FFF2-40B4-BE49-F238E27FC236}">
                <a16:creationId xmlns:a16="http://schemas.microsoft.com/office/drawing/2014/main" id="{AD53CE6E-74C3-42FE-A6C0-54F718A5899D}"/>
              </a:ext>
            </a:extLst>
          </p:cNvPr>
          <p:cNvSpPr/>
          <p:nvPr/>
        </p:nvSpPr>
        <p:spPr>
          <a:xfrm>
            <a:off x="8843763" y="4774366"/>
            <a:ext cx="914400" cy="182880"/>
          </a:xfrm>
          <a:prstGeom prst="rect">
            <a:avLst/>
          </a:prstGeom>
          <a:solidFill>
            <a:srgbClr val="CCECFF"/>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Accounts Payable &amp; Accounts Receivables </a:t>
            </a:r>
          </a:p>
        </p:txBody>
      </p:sp>
      <p:sp>
        <p:nvSpPr>
          <p:cNvPr id="14" name="TextBox 13">
            <a:extLst>
              <a:ext uri="{FF2B5EF4-FFF2-40B4-BE49-F238E27FC236}">
                <a16:creationId xmlns:a16="http://schemas.microsoft.com/office/drawing/2014/main" id="{FEE005C6-DC50-B517-F2C9-9AAC81D5CA26}"/>
              </a:ext>
            </a:extLst>
          </p:cNvPr>
          <p:cNvSpPr txBox="1"/>
          <p:nvPr/>
        </p:nvSpPr>
        <p:spPr>
          <a:xfrm>
            <a:off x="10787918" y="1584127"/>
            <a:ext cx="914400" cy="182880"/>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Channel and Partner Marketing</a:t>
            </a:r>
          </a:p>
        </p:txBody>
      </p:sp>
      <p:sp>
        <p:nvSpPr>
          <p:cNvPr id="20" name="TextBox 19">
            <a:extLst>
              <a:ext uri="{FF2B5EF4-FFF2-40B4-BE49-F238E27FC236}">
                <a16:creationId xmlns:a16="http://schemas.microsoft.com/office/drawing/2014/main" id="{612D5403-9B30-59AD-DA0D-6DDB361307C3}"/>
              </a:ext>
            </a:extLst>
          </p:cNvPr>
          <p:cNvSpPr txBox="1"/>
          <p:nvPr/>
        </p:nvSpPr>
        <p:spPr>
          <a:xfrm>
            <a:off x="10787918" y="1840505"/>
            <a:ext cx="91440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Marketing Automation</a:t>
            </a:r>
          </a:p>
        </p:txBody>
      </p:sp>
      <p:sp>
        <p:nvSpPr>
          <p:cNvPr id="22" name="TextBox 21">
            <a:extLst>
              <a:ext uri="{FF2B5EF4-FFF2-40B4-BE49-F238E27FC236}">
                <a16:creationId xmlns:a16="http://schemas.microsoft.com/office/drawing/2014/main" id="{E0D443BA-9957-8EEA-F762-17A6A701FC46}"/>
              </a:ext>
            </a:extLst>
          </p:cNvPr>
          <p:cNvSpPr txBox="1"/>
          <p:nvPr/>
        </p:nvSpPr>
        <p:spPr>
          <a:xfrm>
            <a:off x="8432498" y="2044901"/>
            <a:ext cx="914400" cy="158717"/>
          </a:xfrm>
          <a:prstGeom prst="rect">
            <a:avLst/>
          </a:prstGeom>
          <a:solidFill>
            <a:srgbClr val="FFC000"/>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defPPr>
              <a:defRPr lang="en-US"/>
            </a:defPPr>
            <a:lvl1pPr algn="ctr">
              <a:defRPr sz="600" kern="0">
                <a:solidFill>
                  <a:prstClr val="black"/>
                </a:solidFill>
                <a:latin typeface="Verdana" panose="020B0604030504040204" pitchFamily="34" charset="0"/>
                <a:ea typeface="Verdana" panose="020B060403050404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Data &amp; Analytics </a:t>
            </a:r>
            <a:endPar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24" name="Rectangle 23">
            <a:extLst>
              <a:ext uri="{FF2B5EF4-FFF2-40B4-BE49-F238E27FC236}">
                <a16:creationId xmlns:a16="http://schemas.microsoft.com/office/drawing/2014/main" id="{08CB566B-D6C1-CF44-0B89-E9D09AF8D574}"/>
              </a:ext>
            </a:extLst>
          </p:cNvPr>
          <p:cNvSpPr/>
          <p:nvPr/>
        </p:nvSpPr>
        <p:spPr>
          <a:xfrm>
            <a:off x="1920727" y="2690400"/>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Product and Pricing</a:t>
            </a:r>
          </a:p>
        </p:txBody>
      </p:sp>
      <p:sp>
        <p:nvSpPr>
          <p:cNvPr id="25" name="Rectangle 24">
            <a:extLst>
              <a:ext uri="{FF2B5EF4-FFF2-40B4-BE49-F238E27FC236}">
                <a16:creationId xmlns:a16="http://schemas.microsoft.com/office/drawing/2014/main" id="{1645602C-9A87-1543-1457-15F6D5B6CFEC}"/>
              </a:ext>
            </a:extLst>
          </p:cNvPr>
          <p:cNvSpPr/>
          <p:nvPr/>
        </p:nvSpPr>
        <p:spPr>
          <a:xfrm>
            <a:off x="725798" y="2468730"/>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Sales Strategy and Planning</a:t>
            </a:r>
          </a:p>
        </p:txBody>
      </p:sp>
      <p:sp>
        <p:nvSpPr>
          <p:cNvPr id="27" name="Rectangle 26">
            <a:extLst>
              <a:ext uri="{FF2B5EF4-FFF2-40B4-BE49-F238E27FC236}">
                <a16:creationId xmlns:a16="http://schemas.microsoft.com/office/drawing/2014/main" id="{23DD3B11-A5BF-D043-441F-2B1C6C033F85}"/>
              </a:ext>
            </a:extLst>
          </p:cNvPr>
          <p:cNvSpPr/>
          <p:nvPr/>
        </p:nvSpPr>
        <p:spPr>
          <a:xfrm>
            <a:off x="1915117" y="2468730"/>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Lead and </a:t>
            </a:r>
            <a:r>
              <a:rPr lang="en-US" sz="600" kern="0">
                <a:solidFill>
                  <a:prstClr val="black"/>
                </a:solidFill>
                <a:latin typeface="Verdana" panose="020B0604030504040204" pitchFamily="34" charset="0"/>
                <a:ea typeface="Verdana" panose="020B0604030504040204" pitchFamily="34" charset="0"/>
              </a:rPr>
              <a:t>Opportunity</a:t>
            </a:r>
            <a:endPar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29" name="Rectangle 28">
            <a:extLst>
              <a:ext uri="{FF2B5EF4-FFF2-40B4-BE49-F238E27FC236}">
                <a16:creationId xmlns:a16="http://schemas.microsoft.com/office/drawing/2014/main" id="{D7D85473-2861-05EA-F501-6C68CE7467CD}"/>
              </a:ext>
            </a:extLst>
          </p:cNvPr>
          <p:cNvSpPr/>
          <p:nvPr/>
        </p:nvSpPr>
        <p:spPr>
          <a:xfrm>
            <a:off x="3104436" y="2476964"/>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Customer and Account</a:t>
            </a:r>
          </a:p>
        </p:txBody>
      </p:sp>
      <p:sp>
        <p:nvSpPr>
          <p:cNvPr id="52" name="Rectangle 51">
            <a:extLst>
              <a:ext uri="{FF2B5EF4-FFF2-40B4-BE49-F238E27FC236}">
                <a16:creationId xmlns:a16="http://schemas.microsoft.com/office/drawing/2014/main" id="{4409D2B5-4389-5A26-B26B-E35FD585812B}"/>
              </a:ext>
            </a:extLst>
          </p:cNvPr>
          <p:cNvSpPr/>
          <p:nvPr/>
        </p:nvSpPr>
        <p:spPr>
          <a:xfrm>
            <a:off x="3109710" y="2695749"/>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Order Management</a:t>
            </a:r>
          </a:p>
        </p:txBody>
      </p:sp>
      <p:sp>
        <p:nvSpPr>
          <p:cNvPr id="60" name="Rectangle 59">
            <a:extLst>
              <a:ext uri="{FF2B5EF4-FFF2-40B4-BE49-F238E27FC236}">
                <a16:creationId xmlns:a16="http://schemas.microsoft.com/office/drawing/2014/main" id="{5ADCDA36-7946-0FA5-EF1D-E6E89DE0BCB5}"/>
              </a:ext>
            </a:extLst>
          </p:cNvPr>
          <p:cNvSpPr/>
          <p:nvPr/>
        </p:nvSpPr>
        <p:spPr>
          <a:xfrm>
            <a:off x="4298692" y="2696889"/>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Sales Performance and Analytics</a:t>
            </a:r>
          </a:p>
        </p:txBody>
      </p:sp>
      <p:sp>
        <p:nvSpPr>
          <p:cNvPr id="61" name="Rectangle 60">
            <a:extLst>
              <a:ext uri="{FF2B5EF4-FFF2-40B4-BE49-F238E27FC236}">
                <a16:creationId xmlns:a16="http://schemas.microsoft.com/office/drawing/2014/main" id="{934838DD-52D9-AE12-A367-CDEEE87206D2}"/>
              </a:ext>
            </a:extLst>
          </p:cNvPr>
          <p:cNvSpPr/>
          <p:nvPr/>
        </p:nvSpPr>
        <p:spPr>
          <a:xfrm>
            <a:off x="4293755" y="2485431"/>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Sales Partner Management</a:t>
            </a:r>
          </a:p>
        </p:txBody>
      </p:sp>
      <p:sp>
        <p:nvSpPr>
          <p:cNvPr id="66" name="Rectangle 65">
            <a:extLst>
              <a:ext uri="{FF2B5EF4-FFF2-40B4-BE49-F238E27FC236}">
                <a16:creationId xmlns:a16="http://schemas.microsoft.com/office/drawing/2014/main" id="{A87ABF0F-5D68-0273-8FB3-912CA84B4FCE}"/>
              </a:ext>
            </a:extLst>
          </p:cNvPr>
          <p:cNvSpPr/>
          <p:nvPr/>
        </p:nvSpPr>
        <p:spPr>
          <a:xfrm>
            <a:off x="731744" y="2690400"/>
            <a:ext cx="1097280" cy="18288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Quotation and Proposal</a:t>
            </a:r>
          </a:p>
        </p:txBody>
      </p:sp>
    </p:spTree>
    <p:extLst>
      <p:ext uri="{BB962C8B-B14F-4D97-AF65-F5344CB8AC3E}">
        <p14:creationId xmlns:p14="http://schemas.microsoft.com/office/powerpoint/2010/main" val="243542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6D2693-7557-447C-B812-C479F27577E2}"/>
              </a:ext>
            </a:extLst>
          </p:cNvPr>
          <p:cNvSpPr>
            <a:spLocks noGrp="1"/>
          </p:cNvSpPr>
          <p:nvPr>
            <p:ph type="title"/>
          </p:nvPr>
        </p:nvSpPr>
        <p:spPr>
          <a:xfrm>
            <a:off x="480360" y="4534475"/>
            <a:ext cx="6978084" cy="1592403"/>
          </a:xfrm>
        </p:spPr>
        <p:txBody>
          <a:bodyPr anchor="ctr"/>
          <a:lstStyle/>
          <a:p>
            <a:r>
              <a:rPr lang="en-US" dirty="0">
                <a:solidFill>
                  <a:srgbClr val="FF0000"/>
                </a:solidFill>
              </a:rPr>
              <a:t>Thank You  </a:t>
            </a:r>
          </a:p>
        </p:txBody>
      </p:sp>
      <p:pic>
        <p:nvPicPr>
          <p:cNvPr id="3" name="Picture 2" descr="A green circle with a blue chip&#10;&#10;Description automatically generated">
            <a:extLst>
              <a:ext uri="{FF2B5EF4-FFF2-40B4-BE49-F238E27FC236}">
                <a16:creationId xmlns:a16="http://schemas.microsoft.com/office/drawing/2014/main" id="{C287ADDA-489D-19F3-F51C-9A6054972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015" y="533868"/>
            <a:ext cx="4796163" cy="4796163"/>
          </a:xfrm>
          <a:prstGeom prst="rect">
            <a:avLst/>
          </a:prstGeom>
          <a:solidFill>
            <a:schemeClr val="bg1"/>
          </a:solidFill>
        </p:spPr>
      </p:pic>
    </p:spTree>
    <p:extLst>
      <p:ext uri="{BB962C8B-B14F-4D97-AF65-F5344CB8AC3E}">
        <p14:creationId xmlns:p14="http://schemas.microsoft.com/office/powerpoint/2010/main" val="20514869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D749D0-ABE0-DBEF-10C2-B61E6C422229}"/>
              </a:ext>
            </a:extLst>
          </p:cNvPr>
          <p:cNvSpPr>
            <a:spLocks noGrp="1"/>
          </p:cNvSpPr>
          <p:nvPr>
            <p:ph type="body" sz="quarter" idx="22"/>
          </p:nvPr>
        </p:nvSpPr>
        <p:spPr/>
        <p:txBody>
          <a:bodyPr/>
          <a:lstStyle/>
          <a:p>
            <a:endParaRPr lang="en-US"/>
          </a:p>
        </p:txBody>
      </p:sp>
      <p:sp>
        <p:nvSpPr>
          <p:cNvPr id="3" name="Title 2">
            <a:extLst>
              <a:ext uri="{FF2B5EF4-FFF2-40B4-BE49-F238E27FC236}">
                <a16:creationId xmlns:a16="http://schemas.microsoft.com/office/drawing/2014/main" id="{B4710E6C-7A11-1290-88E7-BCA48F25A20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495514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44DFA6-579E-6CC0-C2D4-8A6CC53471D6}"/>
              </a:ext>
            </a:extLst>
          </p:cNvPr>
          <p:cNvSpPr>
            <a:spLocks noGrp="1"/>
          </p:cNvSpPr>
          <p:nvPr>
            <p:ph type="title"/>
          </p:nvPr>
        </p:nvSpPr>
        <p:spPr/>
        <p:txBody>
          <a:bodyPr/>
          <a:lstStyle/>
          <a:p>
            <a:r>
              <a:rPr lang="en-US" sz="1980" b="1">
                <a:latin typeface="Verdana" panose="020B0604030504040204" pitchFamily="34" charset="0"/>
                <a:ea typeface="Verdana" panose="020B0604030504040204" pitchFamily="34" charset="0"/>
              </a:rPr>
              <a:t>High Level Architecture for MMM and ESFA</a:t>
            </a:r>
          </a:p>
        </p:txBody>
      </p:sp>
      <p:pic>
        <p:nvPicPr>
          <p:cNvPr id="4" name="Picture 3">
            <a:extLst>
              <a:ext uri="{FF2B5EF4-FFF2-40B4-BE49-F238E27FC236}">
                <a16:creationId xmlns:a16="http://schemas.microsoft.com/office/drawing/2014/main" id="{5EABF2C9-E34E-E782-6CDE-3E214E8109F8}"/>
              </a:ext>
            </a:extLst>
          </p:cNvPr>
          <p:cNvPicPr>
            <a:picLocks noChangeAspect="1"/>
          </p:cNvPicPr>
          <p:nvPr/>
        </p:nvPicPr>
        <p:blipFill rotWithShape="1">
          <a:blip r:embed="rId2"/>
          <a:srcRect l="1705" t="13262" r="502" b="5515"/>
          <a:stretch/>
        </p:blipFill>
        <p:spPr>
          <a:xfrm>
            <a:off x="222142" y="1216617"/>
            <a:ext cx="11747715" cy="5199682"/>
          </a:xfrm>
          <a:prstGeom prst="rect">
            <a:avLst/>
          </a:prstGeom>
        </p:spPr>
      </p:pic>
    </p:spTree>
    <p:extLst>
      <p:ext uri="{BB962C8B-B14F-4D97-AF65-F5344CB8AC3E}">
        <p14:creationId xmlns:p14="http://schemas.microsoft.com/office/powerpoint/2010/main" val="41567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E872277-A84D-4A9E-9F88-0E4EC28ED3B3}"/>
              </a:ext>
            </a:extLst>
          </p:cNvPr>
          <p:cNvSpPr txBox="1"/>
          <p:nvPr/>
        </p:nvSpPr>
        <p:spPr>
          <a:xfrm>
            <a:off x="154236" y="110169"/>
            <a:ext cx="5332164"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800" b="1">
                <a:latin typeface="Verdana" panose="020B0604030504040204" pitchFamily="34" charset="0"/>
                <a:ea typeface="Verdana" panose="020B0604030504040204" pitchFamily="34" charset="0"/>
              </a:rPr>
              <a:t>To Be Integration Diagram : 2 </a:t>
            </a:r>
            <a:endParaRPr lang="en-IN">
              <a:solidFill>
                <a:srgbClr val="313131"/>
              </a:solidFill>
            </a:endParaRPr>
          </a:p>
        </p:txBody>
      </p:sp>
    </p:spTree>
    <p:extLst>
      <p:ext uri="{BB962C8B-B14F-4D97-AF65-F5344CB8AC3E}">
        <p14:creationId xmlns:p14="http://schemas.microsoft.com/office/powerpoint/2010/main" val="2860879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D9F731-9DA2-0572-0F31-3513B56E9499}"/>
              </a:ext>
            </a:extLst>
          </p:cNvPr>
          <p:cNvSpPr>
            <a:spLocks noGrp="1"/>
          </p:cNvSpPr>
          <p:nvPr>
            <p:ph type="title"/>
          </p:nvPr>
        </p:nvSpPr>
        <p:spPr/>
        <p:txBody>
          <a:bodyPr/>
          <a:lstStyle/>
          <a:p>
            <a:r>
              <a:rPr lang="en-US"/>
              <a:t> </a:t>
            </a:r>
          </a:p>
        </p:txBody>
      </p:sp>
      <p:sp>
        <p:nvSpPr>
          <p:cNvPr id="4" name="Rectangle 3">
            <a:extLst>
              <a:ext uri="{FF2B5EF4-FFF2-40B4-BE49-F238E27FC236}">
                <a16:creationId xmlns:a16="http://schemas.microsoft.com/office/drawing/2014/main" id="{FE64903E-C006-A9CF-447C-0CC50B43992B}"/>
              </a:ext>
            </a:extLst>
          </p:cNvPr>
          <p:cNvSpPr/>
          <p:nvPr/>
        </p:nvSpPr>
        <p:spPr bwMode="gray">
          <a:xfrm>
            <a:off x="223024" y="1008145"/>
            <a:ext cx="7705493" cy="330732"/>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Option 1 Observations</a:t>
            </a:r>
          </a:p>
        </p:txBody>
      </p:sp>
      <p:sp>
        <p:nvSpPr>
          <p:cNvPr id="2" name="Title 2">
            <a:extLst>
              <a:ext uri="{FF2B5EF4-FFF2-40B4-BE49-F238E27FC236}">
                <a16:creationId xmlns:a16="http://schemas.microsoft.com/office/drawing/2014/main" id="{244641E4-0DFE-932C-1433-9F5CB42EC47C}"/>
              </a:ext>
            </a:extLst>
          </p:cNvPr>
          <p:cNvSpPr txBox="1">
            <a:spLocks/>
          </p:cNvSpPr>
          <p:nvPr/>
        </p:nvSpPr>
        <p:spPr bwMode="gray">
          <a:xfrm>
            <a:off x="463295" y="304966"/>
            <a:ext cx="112776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200" kern="1200">
                <a:solidFill>
                  <a:schemeClr val="tx1"/>
                </a:solidFill>
                <a:latin typeface="+mj-lt"/>
                <a:ea typeface="+mj-ea"/>
                <a:cs typeface="Calibri" panose="020F0502020204030204" pitchFamily="34" charset="0"/>
              </a:defRPr>
            </a:lvl1pPr>
          </a:lstStyle>
          <a:p>
            <a:r>
              <a:rPr lang="en-US" sz="1980" b="1">
                <a:latin typeface="Verdana" panose="020B0604030504040204" pitchFamily="34" charset="0"/>
                <a:ea typeface="Verdana" panose="020B0604030504040204" pitchFamily="34" charset="0"/>
              </a:rPr>
              <a:t>Observations &amp; Recommendations :To Be Architecture   </a:t>
            </a:r>
          </a:p>
        </p:txBody>
      </p:sp>
      <p:sp>
        <p:nvSpPr>
          <p:cNvPr id="8" name="Rectangle 7">
            <a:extLst>
              <a:ext uri="{FF2B5EF4-FFF2-40B4-BE49-F238E27FC236}">
                <a16:creationId xmlns:a16="http://schemas.microsoft.com/office/drawing/2014/main" id="{A3474F28-9834-2C9C-54EC-6E1FF05A5314}"/>
              </a:ext>
            </a:extLst>
          </p:cNvPr>
          <p:cNvSpPr/>
          <p:nvPr/>
        </p:nvSpPr>
        <p:spPr bwMode="gray">
          <a:xfrm>
            <a:off x="223024" y="1382751"/>
            <a:ext cx="7705493" cy="204624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600" i="0" u="none" strike="noStrike" kern="1200" cap="none" spc="0" normalizeH="0" baseline="0" noProof="0">
              <a:ln>
                <a:noFill/>
              </a:ln>
              <a:solidFill>
                <a:prstClr val="black"/>
              </a:solidFill>
              <a:effectLst/>
              <a:uLnTx/>
              <a:uFillTx/>
              <a:latin typeface="Calibri" panose="020F0502020204030204"/>
              <a:ea typeface="Calibri"/>
              <a:cs typeface="Calibri"/>
            </a:endParaRPr>
          </a:p>
        </p:txBody>
      </p:sp>
      <p:sp>
        <p:nvSpPr>
          <p:cNvPr id="11" name="Rectangle 10">
            <a:extLst>
              <a:ext uri="{FF2B5EF4-FFF2-40B4-BE49-F238E27FC236}">
                <a16:creationId xmlns:a16="http://schemas.microsoft.com/office/drawing/2014/main" id="{24EE1944-1A02-959E-1FA6-FBF241E5115F}"/>
              </a:ext>
            </a:extLst>
          </p:cNvPr>
          <p:cNvSpPr/>
          <p:nvPr/>
        </p:nvSpPr>
        <p:spPr bwMode="gray">
          <a:xfrm>
            <a:off x="223024" y="3736477"/>
            <a:ext cx="7705493" cy="330732"/>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Option 2 Observations</a:t>
            </a:r>
          </a:p>
        </p:txBody>
      </p:sp>
      <p:sp>
        <p:nvSpPr>
          <p:cNvPr id="12" name="Rectangle 11">
            <a:extLst>
              <a:ext uri="{FF2B5EF4-FFF2-40B4-BE49-F238E27FC236}">
                <a16:creationId xmlns:a16="http://schemas.microsoft.com/office/drawing/2014/main" id="{CA3ACF55-BBC1-7C93-3768-4473CEAF2C9A}"/>
              </a:ext>
            </a:extLst>
          </p:cNvPr>
          <p:cNvSpPr/>
          <p:nvPr/>
        </p:nvSpPr>
        <p:spPr bwMode="gray">
          <a:xfrm>
            <a:off x="223024" y="4111083"/>
            <a:ext cx="7705493" cy="204624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285750" indent="-285750">
              <a:lnSpc>
                <a:spcPct val="106000"/>
              </a:lnSpc>
              <a:buFont typeface="Arial" panose="020B0604020202020204" pitchFamily="34" charset="0"/>
              <a:buChar char="•"/>
            </a:pPr>
            <a:endParaRPr lang="en-US" sz="1600" b="1">
              <a:solidFill>
                <a:schemeClr val="bg1"/>
              </a:solidFill>
            </a:endParaRPr>
          </a:p>
        </p:txBody>
      </p:sp>
      <p:sp>
        <p:nvSpPr>
          <p:cNvPr id="13" name="Rectangle 12">
            <a:extLst>
              <a:ext uri="{FF2B5EF4-FFF2-40B4-BE49-F238E27FC236}">
                <a16:creationId xmlns:a16="http://schemas.microsoft.com/office/drawing/2014/main" id="{56AE8E6D-9682-7A02-7424-BA3E7439A24F}"/>
              </a:ext>
            </a:extLst>
          </p:cNvPr>
          <p:cNvSpPr/>
          <p:nvPr/>
        </p:nvSpPr>
        <p:spPr bwMode="gray">
          <a:xfrm>
            <a:off x="8025161" y="964271"/>
            <a:ext cx="3943815" cy="330732"/>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 </a:t>
            </a:r>
          </a:p>
        </p:txBody>
      </p:sp>
      <p:sp>
        <p:nvSpPr>
          <p:cNvPr id="14" name="Rectangle 13">
            <a:extLst>
              <a:ext uri="{FF2B5EF4-FFF2-40B4-BE49-F238E27FC236}">
                <a16:creationId xmlns:a16="http://schemas.microsoft.com/office/drawing/2014/main" id="{7831591E-26C2-C153-0A71-A4BFEFED7C2D}"/>
              </a:ext>
            </a:extLst>
          </p:cNvPr>
          <p:cNvSpPr/>
          <p:nvPr/>
        </p:nvSpPr>
        <p:spPr bwMode="gray">
          <a:xfrm>
            <a:off x="8025161" y="1295003"/>
            <a:ext cx="3943815" cy="2046249"/>
          </a:xfrm>
          <a:prstGeom prst="rect">
            <a:avLst/>
          </a:prstGeom>
          <a:solidFill>
            <a:schemeClr val="accent3">
              <a:lumMod val="20000"/>
              <a:lumOff val="80000"/>
            </a:schemeClr>
          </a:solidFill>
          <a:ln w="19050" algn="ctr">
            <a:noFill/>
            <a:miter lim="800000"/>
            <a:headEnd/>
            <a:tailEnd/>
          </a:ln>
        </p:spPr>
        <p:txBody>
          <a:bodyPr wrap="square" lIns="88900" tIns="88900" rIns="88900" bIns="88900" rtlCol="0" anchor="t"/>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a:solidFill>
                <a:prstClr val="black"/>
              </a:solidFill>
              <a:latin typeface="Calibri" panose="020F0502020204030204"/>
              <a:ea typeface="Calibri"/>
              <a:cs typeface="Calibri"/>
            </a:endParaRPr>
          </a:p>
        </p:txBody>
      </p:sp>
      <p:sp>
        <p:nvSpPr>
          <p:cNvPr id="15" name="Rectangle 14">
            <a:extLst>
              <a:ext uri="{FF2B5EF4-FFF2-40B4-BE49-F238E27FC236}">
                <a16:creationId xmlns:a16="http://schemas.microsoft.com/office/drawing/2014/main" id="{558D717A-7EE1-9F5F-8964-492DFE9C6F2B}"/>
              </a:ext>
            </a:extLst>
          </p:cNvPr>
          <p:cNvSpPr/>
          <p:nvPr/>
        </p:nvSpPr>
        <p:spPr bwMode="gray">
          <a:xfrm>
            <a:off x="8025161" y="3692603"/>
            <a:ext cx="3943815" cy="330732"/>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6" name="Rectangle 15">
            <a:extLst>
              <a:ext uri="{FF2B5EF4-FFF2-40B4-BE49-F238E27FC236}">
                <a16:creationId xmlns:a16="http://schemas.microsoft.com/office/drawing/2014/main" id="{FDC8B588-C97A-7DB6-3CCB-EC844E137285}"/>
              </a:ext>
            </a:extLst>
          </p:cNvPr>
          <p:cNvSpPr/>
          <p:nvPr/>
        </p:nvSpPr>
        <p:spPr bwMode="gray">
          <a:xfrm>
            <a:off x="8025161" y="4067209"/>
            <a:ext cx="3943815" cy="2090123"/>
          </a:xfrm>
          <a:prstGeom prst="rect">
            <a:avLst/>
          </a:prstGeom>
          <a:solidFill>
            <a:schemeClr val="accent3">
              <a:lumMod val="20000"/>
              <a:lumOff val="80000"/>
            </a:schemeClr>
          </a:solidFill>
          <a:ln w="19050" algn="ctr">
            <a:noFill/>
            <a:miter lim="800000"/>
            <a:headEnd/>
            <a:tailEnd/>
          </a:ln>
        </p:spPr>
        <p:txBody>
          <a:bodyPr wrap="square" lIns="88900" tIns="88900" rIns="88900" bIns="88900" rtlCol="0" anchor="t"/>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a:solidFill>
                <a:prstClr val="black"/>
              </a:solidFill>
              <a:latin typeface="Calibri" panose="020F0502020204030204"/>
              <a:ea typeface="Calibri"/>
              <a:cs typeface="Calibri"/>
            </a:endParaRPr>
          </a:p>
        </p:txBody>
      </p:sp>
    </p:spTree>
    <p:extLst>
      <p:ext uri="{BB962C8B-B14F-4D97-AF65-F5344CB8AC3E}">
        <p14:creationId xmlns:p14="http://schemas.microsoft.com/office/powerpoint/2010/main" val="39396779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898D5-7C15-A6F6-D826-1330D9476863}"/>
              </a:ext>
            </a:extLst>
          </p:cNvPr>
          <p:cNvSpPr>
            <a:spLocks noGrp="1"/>
          </p:cNvSpPr>
          <p:nvPr>
            <p:ph type="title"/>
          </p:nvPr>
        </p:nvSpPr>
        <p:spPr/>
        <p:txBody>
          <a:bodyPr/>
          <a:lstStyle/>
          <a:p>
            <a:r>
              <a:rPr lang="en-US" sz="1950" b="1">
                <a:latin typeface="Verdana"/>
                <a:ea typeface="Verdana"/>
                <a:cs typeface="Calibri"/>
              </a:rPr>
              <a:t>Suggested Sales KPIs</a:t>
            </a:r>
            <a:endParaRPr lang="en-US" sz="1980" b="1">
              <a:latin typeface="Verdana" panose="020B0604030504040204" pitchFamily="34" charset="0"/>
              <a:ea typeface="Verdana" panose="020B0604030504040204" pitchFamily="34" charset="0"/>
            </a:endParaRPr>
          </a:p>
        </p:txBody>
      </p:sp>
      <p:sp>
        <p:nvSpPr>
          <p:cNvPr id="4" name="Arrow: Pentagon 3">
            <a:extLst>
              <a:ext uri="{FF2B5EF4-FFF2-40B4-BE49-F238E27FC236}">
                <a16:creationId xmlns:a16="http://schemas.microsoft.com/office/drawing/2014/main" id="{60FD8E80-B655-9EB5-D463-29036D0118EF}"/>
              </a:ext>
            </a:extLst>
          </p:cNvPr>
          <p:cNvSpPr/>
          <p:nvPr/>
        </p:nvSpPr>
        <p:spPr bwMode="gray">
          <a:xfrm>
            <a:off x="463295" y="882347"/>
            <a:ext cx="5023105" cy="5628520"/>
          </a:xfrm>
          <a:prstGeom prst="homePlate">
            <a:avLst>
              <a:gd name="adj" fmla="val 0"/>
            </a:avLst>
          </a:prstGeom>
          <a:solidFill>
            <a:schemeClr val="bg1"/>
          </a:solidFill>
          <a:ln w="12700" algn="ctr">
            <a:solidFill>
              <a:schemeClr val="bg2">
                <a:lumMod val="90000"/>
              </a:schemeClr>
            </a:solidFill>
            <a:miter lim="800000"/>
            <a:headEnd/>
            <a:tailEnd/>
          </a:ln>
        </p:spPr>
        <p:txBody>
          <a:bodyPr wrap="square" lIns="88900" tIns="88900" rIns="88900" bIns="88900" rtlCol="0" anchor="t"/>
          <a:lstStyle/>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Lead-to-Opportunity Conversion Rate</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Opportunity-to-Win Ratio (Close Rate)</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Sales Cycle Length</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Average Deal Size</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i="0" u="none" strike="noStrike" kern="0" cap="none" spc="0" normalizeH="0" baseline="0" noProof="0">
                <a:ln>
                  <a:noFill/>
                </a:ln>
                <a:solidFill>
                  <a:prstClr val="black"/>
                </a:solidFill>
                <a:effectLst/>
                <a:uLnTx/>
                <a:uFillTx/>
                <a:ea typeface="Calibri"/>
                <a:cs typeface="Calibri"/>
              </a:rPr>
              <a:t>Customer Acquisition Cost (CAC) </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Sales Pipeline Velocity</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Quota Attainment</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Revenue Growth Rate</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Win/Loss Ratio</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Customer Retention &amp; Repeat Sales</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Sales Productivity</a:t>
            </a:r>
            <a:endParaRPr lang="en-US" sz="1600" kern="0">
              <a:solidFill>
                <a:prstClr val="black"/>
              </a:solidFill>
              <a:ea typeface="Calibri"/>
              <a:cs typeface="Calibri"/>
            </a:endParaRP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Cross-Sell &amp; Upsell Rate</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Secondary Sales Visibility</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Sales Forecast Accuracy</a:t>
            </a:r>
          </a:p>
          <a:p>
            <a:pPr marL="171450" marR="0" lvl="0" indent="-1714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t>Cost per Acquisition (CPA)</a:t>
            </a:r>
            <a:endParaRPr kumimoji="0" lang="en-US" sz="1600" i="0" u="none" strike="noStrike" kern="0" cap="none" spc="0" normalizeH="0" baseline="0" noProof="0">
              <a:ln>
                <a:noFill/>
              </a:ln>
              <a:solidFill>
                <a:prstClr val="black"/>
              </a:solidFill>
              <a:effectLst/>
              <a:uLnTx/>
              <a:uFillTx/>
              <a:ea typeface="Calibri"/>
              <a:cs typeface="Calibri"/>
            </a:endParaRPr>
          </a:p>
        </p:txBody>
      </p:sp>
    </p:spTree>
    <p:extLst>
      <p:ext uri="{BB962C8B-B14F-4D97-AF65-F5344CB8AC3E}">
        <p14:creationId xmlns:p14="http://schemas.microsoft.com/office/powerpoint/2010/main" val="20141500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a:t>Business Capability Map – L3 </a:t>
            </a:r>
          </a:p>
        </p:txBody>
      </p:sp>
      <p:sp>
        <p:nvSpPr>
          <p:cNvPr id="270" name="Rectangle 269">
            <a:extLst>
              <a:ext uri="{FF2B5EF4-FFF2-40B4-BE49-F238E27FC236}">
                <a16:creationId xmlns:a16="http://schemas.microsoft.com/office/drawing/2014/main" id="{5574F4D1-91E9-53F3-AFE0-F8FB2E0D4017}"/>
              </a:ext>
            </a:extLst>
          </p:cNvPr>
          <p:cNvSpPr/>
          <p:nvPr/>
        </p:nvSpPr>
        <p:spPr bwMode="gray">
          <a:xfrm>
            <a:off x="611480" y="1061283"/>
            <a:ext cx="5315187" cy="85040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Sales Enablement</a:t>
            </a:r>
          </a:p>
        </p:txBody>
      </p:sp>
      <p:sp>
        <p:nvSpPr>
          <p:cNvPr id="285" name="Rectangle 284">
            <a:extLst>
              <a:ext uri="{FF2B5EF4-FFF2-40B4-BE49-F238E27FC236}">
                <a16:creationId xmlns:a16="http://schemas.microsoft.com/office/drawing/2014/main" id="{CBE330CD-D679-AB68-5913-FB2B7C21BAE4}"/>
              </a:ext>
            </a:extLst>
          </p:cNvPr>
          <p:cNvSpPr/>
          <p:nvPr/>
        </p:nvSpPr>
        <p:spPr>
          <a:xfrm>
            <a:off x="1172087"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Content &amp; Collateral Creation </a:t>
            </a:r>
          </a:p>
        </p:txBody>
      </p:sp>
      <p:sp>
        <p:nvSpPr>
          <p:cNvPr id="286" name="Rectangle 285">
            <a:extLst>
              <a:ext uri="{FF2B5EF4-FFF2-40B4-BE49-F238E27FC236}">
                <a16:creationId xmlns:a16="http://schemas.microsoft.com/office/drawing/2014/main" id="{4F798866-EC63-2BBD-7AC0-4B33AD70369F}"/>
              </a:ext>
            </a:extLst>
          </p:cNvPr>
          <p:cNvSpPr/>
          <p:nvPr/>
        </p:nvSpPr>
        <p:spPr>
          <a:xfrm>
            <a:off x="1172087" y="1592875"/>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Sales Analytics &amp; Reporting</a:t>
            </a:r>
          </a:p>
        </p:txBody>
      </p:sp>
      <p:sp>
        <p:nvSpPr>
          <p:cNvPr id="287" name="Rectangle 286">
            <a:extLst>
              <a:ext uri="{FF2B5EF4-FFF2-40B4-BE49-F238E27FC236}">
                <a16:creationId xmlns:a16="http://schemas.microsoft.com/office/drawing/2014/main" id="{84B3933F-636F-DB79-4784-A7DC245FAABF}"/>
              </a:ext>
            </a:extLst>
          </p:cNvPr>
          <p:cNvSpPr/>
          <p:nvPr/>
        </p:nvSpPr>
        <p:spPr>
          <a:xfrm>
            <a:off x="2684098"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Sales Training &amp; Coaching </a:t>
            </a:r>
          </a:p>
        </p:txBody>
      </p:sp>
      <p:sp>
        <p:nvSpPr>
          <p:cNvPr id="288" name="Rectangle 287">
            <a:extLst>
              <a:ext uri="{FF2B5EF4-FFF2-40B4-BE49-F238E27FC236}">
                <a16:creationId xmlns:a16="http://schemas.microsoft.com/office/drawing/2014/main" id="{9F385A1A-CFF6-E27E-AA1C-96A39882377C}"/>
              </a:ext>
            </a:extLst>
          </p:cNvPr>
          <p:cNvSpPr/>
          <p:nvPr/>
        </p:nvSpPr>
        <p:spPr>
          <a:xfrm>
            <a:off x="2684098" y="1592875"/>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Competitive Intelligence</a:t>
            </a:r>
          </a:p>
        </p:txBody>
      </p:sp>
      <p:sp>
        <p:nvSpPr>
          <p:cNvPr id="289" name="Rectangle 288">
            <a:extLst>
              <a:ext uri="{FF2B5EF4-FFF2-40B4-BE49-F238E27FC236}">
                <a16:creationId xmlns:a16="http://schemas.microsoft.com/office/drawing/2014/main" id="{C3156F06-3BD5-E594-5D80-8CD7E662521D}"/>
              </a:ext>
            </a:extLst>
          </p:cNvPr>
          <p:cNvSpPr/>
          <p:nvPr/>
        </p:nvSpPr>
        <p:spPr>
          <a:xfrm>
            <a:off x="4196109"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Lead Qualification &amp; Scoring</a:t>
            </a:r>
          </a:p>
        </p:txBody>
      </p:sp>
      <p:sp>
        <p:nvSpPr>
          <p:cNvPr id="290" name="Rectangle 289">
            <a:extLst>
              <a:ext uri="{FF2B5EF4-FFF2-40B4-BE49-F238E27FC236}">
                <a16:creationId xmlns:a16="http://schemas.microsoft.com/office/drawing/2014/main" id="{93706E89-AA76-1C27-A986-0CD690822333}"/>
              </a:ext>
            </a:extLst>
          </p:cNvPr>
          <p:cNvSpPr/>
          <p:nvPr/>
        </p:nvSpPr>
        <p:spPr>
          <a:xfrm>
            <a:off x="4196109" y="1592875"/>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Proposal &amp; Quotation Management</a:t>
            </a:r>
          </a:p>
        </p:txBody>
      </p:sp>
      <p:sp>
        <p:nvSpPr>
          <p:cNvPr id="291" name="Rectangle 290">
            <a:extLst>
              <a:ext uri="{FF2B5EF4-FFF2-40B4-BE49-F238E27FC236}">
                <a16:creationId xmlns:a16="http://schemas.microsoft.com/office/drawing/2014/main" id="{E8CF3397-FEFD-2650-1C5E-2663C94639FA}"/>
              </a:ext>
            </a:extLst>
          </p:cNvPr>
          <p:cNvSpPr/>
          <p:nvPr/>
        </p:nvSpPr>
        <p:spPr bwMode="gray">
          <a:xfrm>
            <a:off x="6265333" y="1061283"/>
            <a:ext cx="5315187" cy="85040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Prospecting and Opportunity Management</a:t>
            </a:r>
          </a:p>
        </p:txBody>
      </p:sp>
      <p:sp>
        <p:nvSpPr>
          <p:cNvPr id="303" name="Rectangle 302">
            <a:extLst>
              <a:ext uri="{FF2B5EF4-FFF2-40B4-BE49-F238E27FC236}">
                <a16:creationId xmlns:a16="http://schemas.microsoft.com/office/drawing/2014/main" id="{29AA21FB-63DD-62FF-A1D3-1B5CE77B5A2D}"/>
              </a:ext>
            </a:extLst>
          </p:cNvPr>
          <p:cNvSpPr/>
          <p:nvPr/>
        </p:nvSpPr>
        <p:spPr bwMode="gray">
          <a:xfrm>
            <a:off x="611480" y="1980353"/>
            <a:ext cx="5315187" cy="85040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Lead Management</a:t>
            </a:r>
          </a:p>
        </p:txBody>
      </p:sp>
      <p:sp>
        <p:nvSpPr>
          <p:cNvPr id="304" name="Rectangle 303">
            <a:extLst>
              <a:ext uri="{FF2B5EF4-FFF2-40B4-BE49-F238E27FC236}">
                <a16:creationId xmlns:a16="http://schemas.microsoft.com/office/drawing/2014/main" id="{67677BB0-0347-94F8-5204-AAA385D19A55}"/>
              </a:ext>
            </a:extLst>
          </p:cNvPr>
          <p:cNvSpPr/>
          <p:nvPr/>
        </p:nvSpPr>
        <p:spPr>
          <a:xfrm>
            <a:off x="1172087"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Lead Capture</a:t>
            </a:r>
          </a:p>
        </p:txBody>
      </p:sp>
      <p:sp>
        <p:nvSpPr>
          <p:cNvPr id="305" name="Rectangle 304">
            <a:extLst>
              <a:ext uri="{FF2B5EF4-FFF2-40B4-BE49-F238E27FC236}">
                <a16:creationId xmlns:a16="http://schemas.microsoft.com/office/drawing/2014/main" id="{098F3F6F-2063-606F-41DA-4EA1EA3B4BE5}"/>
              </a:ext>
            </a:extLst>
          </p:cNvPr>
          <p:cNvSpPr/>
          <p:nvPr/>
        </p:nvSpPr>
        <p:spPr>
          <a:xfrm>
            <a:off x="1172087" y="2514353"/>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Lead Distribution</a:t>
            </a:r>
          </a:p>
        </p:txBody>
      </p:sp>
      <p:sp>
        <p:nvSpPr>
          <p:cNvPr id="306" name="Rectangle 305">
            <a:extLst>
              <a:ext uri="{FF2B5EF4-FFF2-40B4-BE49-F238E27FC236}">
                <a16:creationId xmlns:a16="http://schemas.microsoft.com/office/drawing/2014/main" id="{E2532060-FA23-2D1C-2E88-BC88D44B2007}"/>
              </a:ext>
            </a:extLst>
          </p:cNvPr>
          <p:cNvSpPr/>
          <p:nvPr/>
        </p:nvSpPr>
        <p:spPr>
          <a:xfrm>
            <a:off x="2684098"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a:solidFill>
                  <a:schemeClr val="tx1"/>
                </a:solidFill>
                <a:latin typeface="Verdana" panose="020B0604030504040204" pitchFamily="34" charset="0"/>
                <a:ea typeface="Verdana" panose="020B0604030504040204" pitchFamily="34" charset="0"/>
              </a:rPr>
              <a:t>Lead Enrichment</a:t>
            </a:r>
            <a:endPar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307" name="Rectangle 306">
            <a:extLst>
              <a:ext uri="{FF2B5EF4-FFF2-40B4-BE49-F238E27FC236}">
                <a16:creationId xmlns:a16="http://schemas.microsoft.com/office/drawing/2014/main" id="{1F2AEC47-3F25-2F8A-79F9-DBAB6C0A80AE}"/>
              </a:ext>
            </a:extLst>
          </p:cNvPr>
          <p:cNvSpPr/>
          <p:nvPr/>
        </p:nvSpPr>
        <p:spPr>
          <a:xfrm>
            <a:off x="2684098" y="2514353"/>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Lead Nurturing</a:t>
            </a:r>
          </a:p>
        </p:txBody>
      </p:sp>
      <p:sp>
        <p:nvSpPr>
          <p:cNvPr id="308" name="Rectangle 307">
            <a:extLst>
              <a:ext uri="{FF2B5EF4-FFF2-40B4-BE49-F238E27FC236}">
                <a16:creationId xmlns:a16="http://schemas.microsoft.com/office/drawing/2014/main" id="{A0440D31-F9A2-FFEA-F5FF-EC8E1A01D3E3}"/>
              </a:ext>
            </a:extLst>
          </p:cNvPr>
          <p:cNvSpPr/>
          <p:nvPr/>
        </p:nvSpPr>
        <p:spPr>
          <a:xfrm>
            <a:off x="4196109"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Lead Scoring</a:t>
            </a:r>
          </a:p>
        </p:txBody>
      </p:sp>
      <p:sp>
        <p:nvSpPr>
          <p:cNvPr id="310" name="Rectangle 309">
            <a:extLst>
              <a:ext uri="{FF2B5EF4-FFF2-40B4-BE49-F238E27FC236}">
                <a16:creationId xmlns:a16="http://schemas.microsoft.com/office/drawing/2014/main" id="{D69DE996-7A2D-E608-8A91-4B7C0DFCE4C7}"/>
              </a:ext>
            </a:extLst>
          </p:cNvPr>
          <p:cNvSpPr/>
          <p:nvPr/>
        </p:nvSpPr>
        <p:spPr bwMode="gray">
          <a:xfrm>
            <a:off x="6265333" y="1980353"/>
            <a:ext cx="5315187" cy="850403"/>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Pricing Elasticity &amp; strategy </a:t>
            </a:r>
          </a:p>
        </p:txBody>
      </p:sp>
      <p:sp>
        <p:nvSpPr>
          <p:cNvPr id="311" name="Rectangle 310">
            <a:extLst>
              <a:ext uri="{FF2B5EF4-FFF2-40B4-BE49-F238E27FC236}">
                <a16:creationId xmlns:a16="http://schemas.microsoft.com/office/drawing/2014/main" id="{ED471A56-E930-A113-4CF4-C386BC803766}"/>
              </a:ext>
            </a:extLst>
          </p:cNvPr>
          <p:cNvSpPr/>
          <p:nvPr/>
        </p:nvSpPr>
        <p:spPr>
          <a:xfrm>
            <a:off x="6825940"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Market Research &amp; Competitive Pricing </a:t>
            </a:r>
          </a:p>
        </p:txBody>
      </p:sp>
      <p:sp>
        <p:nvSpPr>
          <p:cNvPr id="312" name="Rectangle 311">
            <a:extLst>
              <a:ext uri="{FF2B5EF4-FFF2-40B4-BE49-F238E27FC236}">
                <a16:creationId xmlns:a16="http://schemas.microsoft.com/office/drawing/2014/main" id="{E38B9759-8AC6-5D63-B925-8FCA6631B6E3}"/>
              </a:ext>
            </a:extLst>
          </p:cNvPr>
          <p:cNvSpPr/>
          <p:nvPr/>
        </p:nvSpPr>
        <p:spPr>
          <a:xfrm>
            <a:off x="8337951"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Psychological &amp; Value-Based Pricing </a:t>
            </a:r>
          </a:p>
        </p:txBody>
      </p:sp>
      <p:sp>
        <p:nvSpPr>
          <p:cNvPr id="313" name="Rectangle 312">
            <a:extLst>
              <a:ext uri="{FF2B5EF4-FFF2-40B4-BE49-F238E27FC236}">
                <a16:creationId xmlns:a16="http://schemas.microsoft.com/office/drawing/2014/main" id="{A1C1F563-3131-FB0F-077C-02451A9853E1}"/>
              </a:ext>
            </a:extLst>
          </p:cNvPr>
          <p:cNvSpPr/>
          <p:nvPr/>
        </p:nvSpPr>
        <p:spPr>
          <a:xfrm>
            <a:off x="9849962" y="222564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Demand Forecasting</a:t>
            </a:r>
          </a:p>
        </p:txBody>
      </p:sp>
      <p:sp>
        <p:nvSpPr>
          <p:cNvPr id="328" name="Rectangle 327">
            <a:extLst>
              <a:ext uri="{FF2B5EF4-FFF2-40B4-BE49-F238E27FC236}">
                <a16:creationId xmlns:a16="http://schemas.microsoft.com/office/drawing/2014/main" id="{FF4809EA-DD67-3F10-FD2B-1DE0D7B448B7}"/>
              </a:ext>
            </a:extLst>
          </p:cNvPr>
          <p:cNvSpPr/>
          <p:nvPr/>
        </p:nvSpPr>
        <p:spPr>
          <a:xfrm>
            <a:off x="6825940" y="2514353"/>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Elasticity Analysis </a:t>
            </a:r>
          </a:p>
        </p:txBody>
      </p:sp>
      <p:sp>
        <p:nvSpPr>
          <p:cNvPr id="329" name="Rectangle 328">
            <a:extLst>
              <a:ext uri="{FF2B5EF4-FFF2-40B4-BE49-F238E27FC236}">
                <a16:creationId xmlns:a16="http://schemas.microsoft.com/office/drawing/2014/main" id="{A2CCD2E2-8C1C-CD8B-F04F-D9F689E3E350}"/>
              </a:ext>
            </a:extLst>
          </p:cNvPr>
          <p:cNvSpPr/>
          <p:nvPr/>
        </p:nvSpPr>
        <p:spPr>
          <a:xfrm>
            <a:off x="8337951" y="2514353"/>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Dynamic Pricing &amp; Discount Strategies</a:t>
            </a:r>
          </a:p>
        </p:txBody>
      </p:sp>
      <p:sp>
        <p:nvSpPr>
          <p:cNvPr id="330" name="Rectangle 329">
            <a:extLst>
              <a:ext uri="{FF2B5EF4-FFF2-40B4-BE49-F238E27FC236}">
                <a16:creationId xmlns:a16="http://schemas.microsoft.com/office/drawing/2014/main" id="{2D4E9976-0D1F-4BFB-4E9C-571813D4D0E4}"/>
              </a:ext>
            </a:extLst>
          </p:cNvPr>
          <p:cNvSpPr/>
          <p:nvPr/>
        </p:nvSpPr>
        <p:spPr>
          <a:xfrm>
            <a:off x="9849962" y="2514353"/>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Promotions &amp; Bundling Strategies</a:t>
            </a:r>
          </a:p>
        </p:txBody>
      </p:sp>
      <p:sp>
        <p:nvSpPr>
          <p:cNvPr id="331" name="Rectangle 330">
            <a:extLst>
              <a:ext uri="{FF2B5EF4-FFF2-40B4-BE49-F238E27FC236}">
                <a16:creationId xmlns:a16="http://schemas.microsoft.com/office/drawing/2014/main" id="{585389D5-C600-1C76-5711-B251B93353AD}"/>
              </a:ext>
            </a:extLst>
          </p:cNvPr>
          <p:cNvSpPr/>
          <p:nvPr/>
        </p:nvSpPr>
        <p:spPr bwMode="gray">
          <a:xfrm>
            <a:off x="611480" y="2909668"/>
            <a:ext cx="5315187" cy="813949"/>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E-Commerce</a:t>
            </a:r>
          </a:p>
        </p:txBody>
      </p:sp>
      <p:sp>
        <p:nvSpPr>
          <p:cNvPr id="332" name="Rectangle 331">
            <a:extLst>
              <a:ext uri="{FF2B5EF4-FFF2-40B4-BE49-F238E27FC236}">
                <a16:creationId xmlns:a16="http://schemas.microsoft.com/office/drawing/2014/main" id="{BBDDB6B7-86C7-93FB-6A22-30BB88A5023E}"/>
              </a:ext>
            </a:extLst>
          </p:cNvPr>
          <p:cNvSpPr/>
          <p:nvPr/>
        </p:nvSpPr>
        <p:spPr>
          <a:xfrm>
            <a:off x="1172087"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Website &amp; UX Optimization </a:t>
            </a:r>
          </a:p>
        </p:txBody>
      </p:sp>
      <p:sp>
        <p:nvSpPr>
          <p:cNvPr id="333" name="Rectangle 332">
            <a:extLst>
              <a:ext uri="{FF2B5EF4-FFF2-40B4-BE49-F238E27FC236}">
                <a16:creationId xmlns:a16="http://schemas.microsoft.com/office/drawing/2014/main" id="{A34DDEC2-FD38-6E6F-A318-4012B70CDE15}"/>
              </a:ext>
            </a:extLst>
          </p:cNvPr>
          <p:cNvSpPr/>
          <p:nvPr/>
        </p:nvSpPr>
        <p:spPr>
          <a:xfrm>
            <a:off x="1172087" y="3425300"/>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Payment &amp; Fraud Prevention </a:t>
            </a:r>
          </a:p>
        </p:txBody>
      </p:sp>
      <p:sp>
        <p:nvSpPr>
          <p:cNvPr id="334" name="Rectangle 333">
            <a:extLst>
              <a:ext uri="{FF2B5EF4-FFF2-40B4-BE49-F238E27FC236}">
                <a16:creationId xmlns:a16="http://schemas.microsoft.com/office/drawing/2014/main" id="{A4E925CF-6BE0-209A-3162-33C6F3D726AB}"/>
              </a:ext>
            </a:extLst>
          </p:cNvPr>
          <p:cNvSpPr/>
          <p:nvPr/>
        </p:nvSpPr>
        <p:spPr>
          <a:xfrm>
            <a:off x="2684098"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Product Catalog Management </a:t>
            </a:r>
          </a:p>
        </p:txBody>
      </p:sp>
      <p:sp>
        <p:nvSpPr>
          <p:cNvPr id="336" name="Rectangle 335">
            <a:extLst>
              <a:ext uri="{FF2B5EF4-FFF2-40B4-BE49-F238E27FC236}">
                <a16:creationId xmlns:a16="http://schemas.microsoft.com/office/drawing/2014/main" id="{FD0ABD2B-2769-7CB8-4B5F-4B64EF6DDB67}"/>
              </a:ext>
            </a:extLst>
          </p:cNvPr>
          <p:cNvSpPr/>
          <p:nvPr/>
        </p:nvSpPr>
        <p:spPr>
          <a:xfrm>
            <a:off x="4196109"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Digital Marketing &amp; SEO </a:t>
            </a:r>
          </a:p>
        </p:txBody>
      </p:sp>
      <p:sp>
        <p:nvSpPr>
          <p:cNvPr id="338" name="Rectangle 337">
            <a:extLst>
              <a:ext uri="{FF2B5EF4-FFF2-40B4-BE49-F238E27FC236}">
                <a16:creationId xmlns:a16="http://schemas.microsoft.com/office/drawing/2014/main" id="{DF459FE7-BC33-69FC-EB25-DF15AFF993BD}"/>
              </a:ext>
            </a:extLst>
          </p:cNvPr>
          <p:cNvSpPr/>
          <p:nvPr/>
        </p:nvSpPr>
        <p:spPr bwMode="gray">
          <a:xfrm>
            <a:off x="6265333" y="2909668"/>
            <a:ext cx="5315187" cy="813949"/>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Account Management </a:t>
            </a:r>
          </a:p>
        </p:txBody>
      </p:sp>
      <p:sp>
        <p:nvSpPr>
          <p:cNvPr id="339" name="Rectangle 338">
            <a:extLst>
              <a:ext uri="{FF2B5EF4-FFF2-40B4-BE49-F238E27FC236}">
                <a16:creationId xmlns:a16="http://schemas.microsoft.com/office/drawing/2014/main" id="{735E67F1-76CE-A322-E9E8-A68A24FA2E00}"/>
              </a:ext>
            </a:extLst>
          </p:cNvPr>
          <p:cNvSpPr/>
          <p:nvPr/>
        </p:nvSpPr>
        <p:spPr>
          <a:xfrm>
            <a:off x="6825940"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Account Prioritizing</a:t>
            </a:r>
          </a:p>
        </p:txBody>
      </p:sp>
      <p:sp>
        <p:nvSpPr>
          <p:cNvPr id="340" name="Rectangle 339">
            <a:extLst>
              <a:ext uri="{FF2B5EF4-FFF2-40B4-BE49-F238E27FC236}">
                <a16:creationId xmlns:a16="http://schemas.microsoft.com/office/drawing/2014/main" id="{163425A0-711F-A61F-4F19-852AB15EA72F}"/>
              </a:ext>
            </a:extLst>
          </p:cNvPr>
          <p:cNvSpPr/>
          <p:nvPr/>
        </p:nvSpPr>
        <p:spPr>
          <a:xfrm>
            <a:off x="8337951"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Account Planning</a:t>
            </a:r>
          </a:p>
        </p:txBody>
      </p:sp>
      <p:sp>
        <p:nvSpPr>
          <p:cNvPr id="341" name="Rectangle 340">
            <a:extLst>
              <a:ext uri="{FF2B5EF4-FFF2-40B4-BE49-F238E27FC236}">
                <a16:creationId xmlns:a16="http://schemas.microsoft.com/office/drawing/2014/main" id="{0108CF3E-22D3-0457-DCE7-3BD6B5E945FF}"/>
              </a:ext>
            </a:extLst>
          </p:cNvPr>
          <p:cNvSpPr/>
          <p:nvPr/>
        </p:nvSpPr>
        <p:spPr>
          <a:xfrm>
            <a:off x="9849962" y="315495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Account Development</a:t>
            </a:r>
          </a:p>
        </p:txBody>
      </p:sp>
      <p:sp>
        <p:nvSpPr>
          <p:cNvPr id="342" name="Rectangle 341">
            <a:extLst>
              <a:ext uri="{FF2B5EF4-FFF2-40B4-BE49-F238E27FC236}">
                <a16:creationId xmlns:a16="http://schemas.microsoft.com/office/drawing/2014/main" id="{30523AE1-9A27-FA53-85F6-154BBF598B44}"/>
              </a:ext>
            </a:extLst>
          </p:cNvPr>
          <p:cNvSpPr/>
          <p:nvPr/>
        </p:nvSpPr>
        <p:spPr bwMode="gray">
          <a:xfrm>
            <a:off x="611480" y="3794871"/>
            <a:ext cx="5315187" cy="81395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Quote Management</a:t>
            </a:r>
          </a:p>
        </p:txBody>
      </p:sp>
      <p:sp>
        <p:nvSpPr>
          <p:cNvPr id="343" name="Rectangle 342">
            <a:extLst>
              <a:ext uri="{FF2B5EF4-FFF2-40B4-BE49-F238E27FC236}">
                <a16:creationId xmlns:a16="http://schemas.microsoft.com/office/drawing/2014/main" id="{70046363-05DA-9D45-9CEF-6ABC767AE8C9}"/>
              </a:ext>
            </a:extLst>
          </p:cNvPr>
          <p:cNvSpPr/>
          <p:nvPr/>
        </p:nvSpPr>
        <p:spPr>
          <a:xfrm>
            <a:off x="6774657" y="1592328"/>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Opportunity Qualifying </a:t>
            </a:r>
          </a:p>
        </p:txBody>
      </p:sp>
      <p:sp>
        <p:nvSpPr>
          <p:cNvPr id="345" name="Rectangle 344">
            <a:extLst>
              <a:ext uri="{FF2B5EF4-FFF2-40B4-BE49-F238E27FC236}">
                <a16:creationId xmlns:a16="http://schemas.microsoft.com/office/drawing/2014/main" id="{86838486-3862-3A5F-1569-5C44E6CD9594}"/>
              </a:ext>
            </a:extLst>
          </p:cNvPr>
          <p:cNvSpPr/>
          <p:nvPr/>
        </p:nvSpPr>
        <p:spPr>
          <a:xfrm>
            <a:off x="8286668" y="1592328"/>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Opportunity Exploring </a:t>
            </a:r>
          </a:p>
        </p:txBody>
      </p:sp>
      <p:sp>
        <p:nvSpPr>
          <p:cNvPr id="347" name="Rectangle 346">
            <a:extLst>
              <a:ext uri="{FF2B5EF4-FFF2-40B4-BE49-F238E27FC236}">
                <a16:creationId xmlns:a16="http://schemas.microsoft.com/office/drawing/2014/main" id="{702EE8E0-5259-E2AE-C530-1D5CA588E6C6}"/>
              </a:ext>
            </a:extLst>
          </p:cNvPr>
          <p:cNvSpPr/>
          <p:nvPr/>
        </p:nvSpPr>
        <p:spPr>
          <a:xfrm>
            <a:off x="9798679" y="1592328"/>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algn="ctr">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Opportunity Contracting and Closing </a:t>
            </a:r>
          </a:p>
        </p:txBody>
      </p:sp>
      <p:sp>
        <p:nvSpPr>
          <p:cNvPr id="348" name="Rectangle 347">
            <a:extLst>
              <a:ext uri="{FF2B5EF4-FFF2-40B4-BE49-F238E27FC236}">
                <a16:creationId xmlns:a16="http://schemas.microsoft.com/office/drawing/2014/main" id="{11AD3313-5730-132B-192F-88EF112C8EF4}"/>
              </a:ext>
            </a:extLst>
          </p:cNvPr>
          <p:cNvSpPr/>
          <p:nvPr/>
        </p:nvSpPr>
        <p:spPr bwMode="gray">
          <a:xfrm>
            <a:off x="6265333" y="3794871"/>
            <a:ext cx="5315187" cy="813950"/>
          </a:xfrm>
          <a:prstGeom prst="rect">
            <a:avLst/>
          </a:prstGeom>
          <a:noFill/>
          <a:ln w="12700" algn="ctr">
            <a:solidFill>
              <a:schemeClr val="tx1">
                <a:lumMod val="50000"/>
                <a:lumOff val="50000"/>
              </a:schemeClr>
            </a:solidFill>
            <a:miter lim="800000"/>
            <a:headEnd/>
            <a:tailEnd/>
          </a:ln>
        </p:spPr>
        <p:txBody>
          <a:bodyPr wrap="square" lIns="88900" tIns="45720" rIns="88900" bIns="88900"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rPr>
              <a:t>Order Management</a:t>
            </a:r>
          </a:p>
        </p:txBody>
      </p:sp>
      <p:sp>
        <p:nvSpPr>
          <p:cNvPr id="349" name="Rectangle 348">
            <a:extLst>
              <a:ext uri="{FF2B5EF4-FFF2-40B4-BE49-F238E27FC236}">
                <a16:creationId xmlns:a16="http://schemas.microsoft.com/office/drawing/2014/main" id="{9AA95DB1-8668-2684-827D-BE43CD871F1C}"/>
              </a:ext>
            </a:extLst>
          </p:cNvPr>
          <p:cNvSpPr/>
          <p:nvPr/>
        </p:nvSpPr>
        <p:spPr>
          <a:xfrm>
            <a:off x="6774657"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Prospect Targeting</a:t>
            </a:r>
          </a:p>
        </p:txBody>
      </p:sp>
      <p:sp>
        <p:nvSpPr>
          <p:cNvPr id="350" name="Rectangle 349">
            <a:extLst>
              <a:ext uri="{FF2B5EF4-FFF2-40B4-BE49-F238E27FC236}">
                <a16:creationId xmlns:a16="http://schemas.microsoft.com/office/drawing/2014/main" id="{05A55180-A576-96EE-14D1-8D30DADD82B7}"/>
              </a:ext>
            </a:extLst>
          </p:cNvPr>
          <p:cNvSpPr/>
          <p:nvPr/>
        </p:nvSpPr>
        <p:spPr>
          <a:xfrm>
            <a:off x="8286668"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Prospect Inviting</a:t>
            </a:r>
          </a:p>
        </p:txBody>
      </p:sp>
      <p:sp>
        <p:nvSpPr>
          <p:cNvPr id="351" name="Rectangle 350">
            <a:extLst>
              <a:ext uri="{FF2B5EF4-FFF2-40B4-BE49-F238E27FC236}">
                <a16:creationId xmlns:a16="http://schemas.microsoft.com/office/drawing/2014/main" id="{A2D8C6DC-18E6-4A6F-37BC-5DB1FBA5690F}"/>
              </a:ext>
            </a:extLst>
          </p:cNvPr>
          <p:cNvSpPr/>
          <p:nvPr/>
        </p:nvSpPr>
        <p:spPr>
          <a:xfrm>
            <a:off x="9798679" y="130657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Opportunity Analysis</a:t>
            </a:r>
          </a:p>
        </p:txBody>
      </p:sp>
      <p:grpSp>
        <p:nvGrpSpPr>
          <p:cNvPr id="391" name="Group 390">
            <a:extLst>
              <a:ext uri="{FF2B5EF4-FFF2-40B4-BE49-F238E27FC236}">
                <a16:creationId xmlns:a16="http://schemas.microsoft.com/office/drawing/2014/main" id="{4EB54776-B4FD-60B5-AA62-A49442C375AB}"/>
              </a:ext>
            </a:extLst>
          </p:cNvPr>
          <p:cNvGrpSpPr/>
          <p:nvPr/>
        </p:nvGrpSpPr>
        <p:grpSpPr>
          <a:xfrm>
            <a:off x="1087503" y="4864249"/>
            <a:ext cx="10016993" cy="1144381"/>
            <a:chOff x="1183446" y="5514175"/>
            <a:chExt cx="10016993" cy="1144381"/>
          </a:xfrm>
        </p:grpSpPr>
        <p:sp>
          <p:nvSpPr>
            <p:cNvPr id="375" name="AutoShape 32">
              <a:extLst>
                <a:ext uri="{FF2B5EF4-FFF2-40B4-BE49-F238E27FC236}">
                  <a16:creationId xmlns:a16="http://schemas.microsoft.com/office/drawing/2014/main" id="{EBBA612C-EE6D-82B8-4FCF-48C832BD3C09}"/>
                </a:ext>
              </a:extLst>
            </p:cNvPr>
            <p:cNvSpPr>
              <a:spLocks noChangeArrowheads="1"/>
            </p:cNvSpPr>
            <p:nvPr/>
          </p:nvSpPr>
          <p:spPr bwMode="gray">
            <a:xfrm>
              <a:off x="2723689"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Lead &amp; Opportunity Management</a:t>
              </a:r>
            </a:p>
          </p:txBody>
        </p:sp>
        <p:sp>
          <p:nvSpPr>
            <p:cNvPr id="376" name="AutoShape 32">
              <a:extLst>
                <a:ext uri="{FF2B5EF4-FFF2-40B4-BE49-F238E27FC236}">
                  <a16:creationId xmlns:a16="http://schemas.microsoft.com/office/drawing/2014/main" id="{C4308E69-1EEA-31ED-DFC3-2A2315762A9C}"/>
                </a:ext>
              </a:extLst>
            </p:cNvPr>
            <p:cNvSpPr>
              <a:spLocks noChangeArrowheads="1"/>
            </p:cNvSpPr>
            <p:nvPr/>
          </p:nvSpPr>
          <p:spPr bwMode="gray">
            <a:xfrm>
              <a:off x="3907881"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b"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Quote Creation</a:t>
              </a:r>
            </a:p>
          </p:txBody>
        </p:sp>
        <p:sp>
          <p:nvSpPr>
            <p:cNvPr id="377" name="AutoShape 32">
              <a:extLst>
                <a:ext uri="{FF2B5EF4-FFF2-40B4-BE49-F238E27FC236}">
                  <a16:creationId xmlns:a16="http://schemas.microsoft.com/office/drawing/2014/main" id="{9AC790EC-D0AD-3DA3-8659-B8268CC0B3D2}"/>
                </a:ext>
              </a:extLst>
            </p:cNvPr>
            <p:cNvSpPr>
              <a:spLocks noChangeArrowheads="1"/>
            </p:cNvSpPr>
            <p:nvPr/>
          </p:nvSpPr>
          <p:spPr bwMode="gray">
            <a:xfrm>
              <a:off x="5092073"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Customer Creation</a:t>
              </a:r>
            </a:p>
          </p:txBody>
        </p:sp>
        <p:sp>
          <p:nvSpPr>
            <p:cNvPr id="378" name="AutoShape 32">
              <a:extLst>
                <a:ext uri="{FF2B5EF4-FFF2-40B4-BE49-F238E27FC236}">
                  <a16:creationId xmlns:a16="http://schemas.microsoft.com/office/drawing/2014/main" id="{8B456D9E-61F9-0BD4-B75C-BF071D6CDB1E}"/>
                </a:ext>
              </a:extLst>
            </p:cNvPr>
            <p:cNvSpPr>
              <a:spLocks noChangeArrowheads="1"/>
            </p:cNvSpPr>
            <p:nvPr/>
          </p:nvSpPr>
          <p:spPr bwMode="gray">
            <a:xfrm>
              <a:off x="7460457"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algn="ctr">
                <a:defRPr/>
              </a:pPr>
              <a:r>
                <a:rPr lang="en-US" sz="900" kern="0">
                  <a:solidFill>
                    <a:srgbClr val="000000"/>
                  </a:solidFill>
                  <a:latin typeface="Open Sans" panose="020B0606030504020204" pitchFamily="34" charset="0"/>
                  <a:ea typeface="Open Sans" panose="020B0606030504020204" pitchFamily="34" charset="0"/>
                  <a:cs typeface="Open Sans" panose="020B0606030504020204" pitchFamily="34" charset="0"/>
                </a:rPr>
                <a:t>Indent Creation</a:t>
              </a:r>
            </a:p>
          </p:txBody>
        </p:sp>
        <p:sp>
          <p:nvSpPr>
            <p:cNvPr id="379" name="AutoShape 32">
              <a:extLst>
                <a:ext uri="{FF2B5EF4-FFF2-40B4-BE49-F238E27FC236}">
                  <a16:creationId xmlns:a16="http://schemas.microsoft.com/office/drawing/2014/main" id="{D385AE83-6263-C37D-09C2-06A4AC8D95E8}"/>
                </a:ext>
              </a:extLst>
            </p:cNvPr>
            <p:cNvSpPr>
              <a:spLocks noChangeArrowheads="1"/>
            </p:cNvSpPr>
            <p:nvPr/>
          </p:nvSpPr>
          <p:spPr bwMode="gray">
            <a:xfrm>
              <a:off x="8644649"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Order Creation</a:t>
              </a:r>
            </a:p>
          </p:txBody>
        </p:sp>
        <p:sp>
          <p:nvSpPr>
            <p:cNvPr id="380" name="AutoShape 32">
              <a:extLst>
                <a:ext uri="{FF2B5EF4-FFF2-40B4-BE49-F238E27FC236}">
                  <a16:creationId xmlns:a16="http://schemas.microsoft.com/office/drawing/2014/main" id="{1D840F1E-FC43-C465-3E7E-D1DC59B7908E}"/>
                </a:ext>
              </a:extLst>
            </p:cNvPr>
            <p:cNvSpPr>
              <a:spLocks noChangeArrowheads="1"/>
            </p:cNvSpPr>
            <p:nvPr/>
          </p:nvSpPr>
          <p:spPr bwMode="gray">
            <a:xfrm>
              <a:off x="1183446" y="5521712"/>
              <a:ext cx="1500652" cy="570494"/>
            </a:xfrm>
            <a:prstGeom prst="rect">
              <a:avLst/>
            </a:prstGeom>
            <a:solidFill>
              <a:schemeClr val="accent5">
                <a:lumMod val="60000"/>
                <a:lumOff val="40000"/>
              </a:schemeClr>
            </a:solidFill>
            <a:ln w="38100">
              <a:noFill/>
              <a:prstDash val="solid"/>
            </a:ln>
            <a:effectLst/>
          </p:spPr>
          <p:txBody>
            <a:bodyPr lIns="36000" tIns="36000" rIns="36000" bIns="36000" anchor="ctr"/>
            <a:lstStyle/>
            <a:p>
              <a:pPr algn="ctr" defTabSz="808038">
                <a:spcAft>
                  <a:spcPts val="600"/>
                </a:spcAft>
              </a:pPr>
              <a:r>
                <a:rPr lang="en-US" sz="1000" b="1" kern="0">
                  <a:latin typeface="Verdana" panose="020B0604030504040204" pitchFamily="34" charset="0"/>
                  <a:ea typeface="Verdana" panose="020B0604030504040204" pitchFamily="34" charset="0"/>
                  <a:cs typeface="Open Sans" panose="020B0606030504020204" pitchFamily="34" charset="0"/>
                </a:rPr>
                <a:t>Sales Value Stream</a:t>
              </a:r>
              <a:endParaRPr lang="en-US" sz="900" b="1" kern="0">
                <a:latin typeface="Verdana" panose="020B0604030504040204" pitchFamily="34" charset="0"/>
                <a:ea typeface="Verdana" panose="020B0604030504040204" pitchFamily="34" charset="0"/>
                <a:cs typeface="Open Sans" panose="020B0606030504020204" pitchFamily="34" charset="0"/>
              </a:endParaRPr>
            </a:p>
          </p:txBody>
        </p:sp>
        <p:sp>
          <p:nvSpPr>
            <p:cNvPr id="381" name="AutoShape 32">
              <a:extLst>
                <a:ext uri="{FF2B5EF4-FFF2-40B4-BE49-F238E27FC236}">
                  <a16:creationId xmlns:a16="http://schemas.microsoft.com/office/drawing/2014/main" id="{29438B71-3CE6-704A-E728-85FD8F6B5E8D}"/>
                </a:ext>
              </a:extLst>
            </p:cNvPr>
            <p:cNvSpPr>
              <a:spLocks noChangeArrowheads="1"/>
            </p:cNvSpPr>
            <p:nvPr/>
          </p:nvSpPr>
          <p:spPr bwMode="gray">
            <a:xfrm>
              <a:off x="9828839" y="5514175"/>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Order Execution &amp; Delivery</a:t>
              </a:r>
            </a:p>
          </p:txBody>
        </p:sp>
        <p:sp>
          <p:nvSpPr>
            <p:cNvPr id="382" name="AutoShape 32">
              <a:extLst>
                <a:ext uri="{FF2B5EF4-FFF2-40B4-BE49-F238E27FC236}">
                  <a16:creationId xmlns:a16="http://schemas.microsoft.com/office/drawing/2014/main" id="{7DE97781-56D7-6E65-AA70-E72667591C6C}"/>
                </a:ext>
              </a:extLst>
            </p:cNvPr>
            <p:cNvSpPr>
              <a:spLocks noChangeArrowheads="1"/>
            </p:cNvSpPr>
            <p:nvPr/>
          </p:nvSpPr>
          <p:spPr bwMode="gray">
            <a:xfrm>
              <a:off x="6276265" y="5514176"/>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Product Pricing</a:t>
              </a:r>
            </a:p>
          </p:txBody>
        </p:sp>
        <p:sp>
          <p:nvSpPr>
            <p:cNvPr id="383" name="AutoShape 32">
              <a:extLst>
                <a:ext uri="{FF2B5EF4-FFF2-40B4-BE49-F238E27FC236}">
                  <a16:creationId xmlns:a16="http://schemas.microsoft.com/office/drawing/2014/main" id="{C3DD6DDA-6DEC-B503-9DE5-6699165AA8F5}"/>
                </a:ext>
              </a:extLst>
            </p:cNvPr>
            <p:cNvSpPr>
              <a:spLocks noChangeArrowheads="1"/>
            </p:cNvSpPr>
            <p:nvPr/>
          </p:nvSpPr>
          <p:spPr bwMode="gray">
            <a:xfrm>
              <a:off x="2926308" y="6207512"/>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CRM</a:t>
              </a:r>
            </a:p>
          </p:txBody>
        </p:sp>
        <p:sp>
          <p:nvSpPr>
            <p:cNvPr id="384" name="AutoShape 32">
              <a:extLst>
                <a:ext uri="{FF2B5EF4-FFF2-40B4-BE49-F238E27FC236}">
                  <a16:creationId xmlns:a16="http://schemas.microsoft.com/office/drawing/2014/main" id="{C0402988-4DA7-D5D7-E732-1C006ABF53AC}"/>
                </a:ext>
              </a:extLst>
            </p:cNvPr>
            <p:cNvSpPr>
              <a:spLocks noChangeArrowheads="1"/>
            </p:cNvSpPr>
            <p:nvPr/>
          </p:nvSpPr>
          <p:spPr bwMode="gray">
            <a:xfrm>
              <a:off x="4141239" y="6207512"/>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b"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CRM</a:t>
              </a:r>
            </a:p>
          </p:txBody>
        </p:sp>
        <p:sp>
          <p:nvSpPr>
            <p:cNvPr id="385" name="AutoShape 32">
              <a:extLst>
                <a:ext uri="{FF2B5EF4-FFF2-40B4-BE49-F238E27FC236}">
                  <a16:creationId xmlns:a16="http://schemas.microsoft.com/office/drawing/2014/main" id="{BAEB0871-D1F2-5BAC-8697-E3EA6AA79AF2}"/>
                </a:ext>
              </a:extLst>
            </p:cNvPr>
            <p:cNvSpPr>
              <a:spLocks noChangeArrowheads="1"/>
            </p:cNvSpPr>
            <p:nvPr/>
          </p:nvSpPr>
          <p:spPr bwMode="gray">
            <a:xfrm>
              <a:off x="5325431" y="6207512"/>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From</a:t>
              </a:r>
              <a:r>
                <a:rPr kumimoji="0" lang="en-US" sz="900" b="0" i="0" u="none" strike="noStrike" kern="0" cap="none" spc="0" normalizeH="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CRM to ERP</a:t>
              </a:r>
              <a:endPar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86" name="AutoShape 32">
              <a:extLst>
                <a:ext uri="{FF2B5EF4-FFF2-40B4-BE49-F238E27FC236}">
                  <a16:creationId xmlns:a16="http://schemas.microsoft.com/office/drawing/2014/main" id="{1D3E5332-C4C7-A1C1-105D-ABDF1C7EAE71}"/>
                </a:ext>
              </a:extLst>
            </p:cNvPr>
            <p:cNvSpPr>
              <a:spLocks noChangeArrowheads="1"/>
            </p:cNvSpPr>
            <p:nvPr/>
          </p:nvSpPr>
          <p:spPr bwMode="gray">
            <a:xfrm>
              <a:off x="7699720" y="6199976"/>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algn="ctr">
                <a:defRPr/>
              </a:pPr>
              <a:r>
                <a:rPr lang="en-US" sz="900" kern="0">
                  <a:solidFill>
                    <a:srgbClr val="000000"/>
                  </a:solidFill>
                  <a:latin typeface="Open Sans" panose="020B0606030504020204" pitchFamily="34" charset="0"/>
                  <a:ea typeface="Open Sans" panose="020B0606030504020204" pitchFamily="34" charset="0"/>
                  <a:cs typeface="Open Sans" panose="020B0606030504020204" pitchFamily="34" charset="0"/>
                </a:rPr>
                <a:t>CRM - (Bid Management) </a:t>
              </a:r>
            </a:p>
          </p:txBody>
        </p:sp>
        <p:sp>
          <p:nvSpPr>
            <p:cNvPr id="387" name="AutoShape 32">
              <a:extLst>
                <a:ext uri="{FF2B5EF4-FFF2-40B4-BE49-F238E27FC236}">
                  <a16:creationId xmlns:a16="http://schemas.microsoft.com/office/drawing/2014/main" id="{BD901CF6-BC3B-05FF-77F5-6080F7C11A1B}"/>
                </a:ext>
              </a:extLst>
            </p:cNvPr>
            <p:cNvSpPr>
              <a:spLocks noChangeArrowheads="1"/>
            </p:cNvSpPr>
            <p:nvPr/>
          </p:nvSpPr>
          <p:spPr bwMode="gray">
            <a:xfrm>
              <a:off x="8883912" y="6199976"/>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LN - Sales</a:t>
              </a:r>
            </a:p>
          </p:txBody>
        </p:sp>
        <p:sp>
          <p:nvSpPr>
            <p:cNvPr id="388" name="AutoShape 32">
              <a:extLst>
                <a:ext uri="{FF2B5EF4-FFF2-40B4-BE49-F238E27FC236}">
                  <a16:creationId xmlns:a16="http://schemas.microsoft.com/office/drawing/2014/main" id="{EF733CA8-A50D-FC53-CE06-CF5271088FBF}"/>
                </a:ext>
              </a:extLst>
            </p:cNvPr>
            <p:cNvSpPr>
              <a:spLocks noChangeArrowheads="1"/>
            </p:cNvSpPr>
            <p:nvPr/>
          </p:nvSpPr>
          <p:spPr bwMode="gray">
            <a:xfrm>
              <a:off x="9931091" y="6207512"/>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LN - Sales</a:t>
              </a:r>
            </a:p>
          </p:txBody>
        </p:sp>
        <p:sp>
          <p:nvSpPr>
            <p:cNvPr id="389" name="AutoShape 32">
              <a:extLst>
                <a:ext uri="{FF2B5EF4-FFF2-40B4-BE49-F238E27FC236}">
                  <a16:creationId xmlns:a16="http://schemas.microsoft.com/office/drawing/2014/main" id="{4F0A5944-F447-6744-75E9-F24A9C030CF0}"/>
                </a:ext>
              </a:extLst>
            </p:cNvPr>
            <p:cNvSpPr>
              <a:spLocks noChangeArrowheads="1"/>
            </p:cNvSpPr>
            <p:nvPr/>
          </p:nvSpPr>
          <p:spPr bwMode="gray">
            <a:xfrm>
              <a:off x="6519908" y="6199976"/>
              <a:ext cx="893073"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ERP – pushed to CRM for quotes etc.</a:t>
              </a:r>
            </a:p>
          </p:txBody>
        </p:sp>
        <p:sp>
          <p:nvSpPr>
            <p:cNvPr id="390" name="AutoShape 32">
              <a:extLst>
                <a:ext uri="{FF2B5EF4-FFF2-40B4-BE49-F238E27FC236}">
                  <a16:creationId xmlns:a16="http://schemas.microsoft.com/office/drawing/2014/main" id="{E2F74795-5873-9A07-5120-E5111C6ABD63}"/>
                </a:ext>
              </a:extLst>
            </p:cNvPr>
            <p:cNvSpPr>
              <a:spLocks noChangeArrowheads="1"/>
            </p:cNvSpPr>
            <p:nvPr/>
          </p:nvSpPr>
          <p:spPr bwMode="gray">
            <a:xfrm>
              <a:off x="1183446" y="6207511"/>
              <a:ext cx="1500652" cy="451045"/>
            </a:xfrm>
            <a:prstGeom prst="rect">
              <a:avLst/>
            </a:prstGeom>
            <a:solidFill>
              <a:schemeClr val="accent6"/>
            </a:solidFill>
            <a:ln w="38100">
              <a:noFill/>
              <a:prstDash val="solid"/>
            </a:ln>
            <a:effectLst/>
          </p:spPr>
          <p:txBody>
            <a:bodyPr lIns="36000" tIns="36000" rIns="36000" bIns="36000" anchor="ctr"/>
            <a:lstStyle/>
            <a:p>
              <a:pPr algn="ctr" defTabSz="808038">
                <a:spcAft>
                  <a:spcPts val="600"/>
                </a:spcAft>
              </a:pPr>
              <a:r>
                <a:rPr lang="en-US" sz="1000" b="1" kern="0">
                  <a:latin typeface="Verdana" panose="020B0604030504040204" pitchFamily="34" charset="0"/>
                  <a:ea typeface="Verdana" panose="020B0604030504040204" pitchFamily="34" charset="0"/>
                  <a:cs typeface="Open Sans" panose="020B0606030504020204" pitchFamily="34" charset="0"/>
                </a:rPr>
                <a:t>Sales Applications</a:t>
              </a:r>
            </a:p>
            <a:p>
              <a:pPr algn="ctr" defTabSz="808038">
                <a:spcAft>
                  <a:spcPts val="600"/>
                </a:spcAft>
              </a:pPr>
              <a:r>
                <a:rPr lang="en-US" sz="900" b="1" kern="0">
                  <a:latin typeface="Verdana" panose="020B0604030504040204" pitchFamily="34" charset="0"/>
                  <a:ea typeface="Verdana" panose="020B0604030504040204" pitchFamily="34" charset="0"/>
                  <a:cs typeface="Open Sans" panose="020B0606030504020204" pitchFamily="34" charset="0"/>
                </a:rPr>
                <a:t>(CRM + LN Sales) </a:t>
              </a:r>
            </a:p>
          </p:txBody>
        </p:sp>
      </p:grpSp>
      <p:sp>
        <p:nvSpPr>
          <p:cNvPr id="393" name="Rectangle 392">
            <a:extLst>
              <a:ext uri="{FF2B5EF4-FFF2-40B4-BE49-F238E27FC236}">
                <a16:creationId xmlns:a16="http://schemas.microsoft.com/office/drawing/2014/main" id="{909A0DFB-C857-F34C-FE66-C24C01A50580}"/>
              </a:ext>
            </a:extLst>
          </p:cNvPr>
          <p:cNvSpPr/>
          <p:nvPr/>
        </p:nvSpPr>
        <p:spPr>
          <a:xfrm>
            <a:off x="1193720" y="399879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a:solidFill>
                  <a:schemeClr val="tx1"/>
                </a:solidFill>
                <a:latin typeface="Verdana" panose="020B0604030504040204" pitchFamily="34" charset="0"/>
                <a:ea typeface="Verdana" panose="020B0604030504040204" pitchFamily="34" charset="0"/>
              </a:rPr>
              <a:t>Quote creation</a:t>
            </a:r>
            <a:endPar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395" name="Rectangle 394">
            <a:extLst>
              <a:ext uri="{FF2B5EF4-FFF2-40B4-BE49-F238E27FC236}">
                <a16:creationId xmlns:a16="http://schemas.microsoft.com/office/drawing/2014/main" id="{1EA14812-C1BB-4263-393C-2F991F1ADD2B}"/>
              </a:ext>
            </a:extLst>
          </p:cNvPr>
          <p:cNvSpPr/>
          <p:nvPr/>
        </p:nvSpPr>
        <p:spPr>
          <a:xfrm>
            <a:off x="2695457" y="399879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a:solidFill>
                  <a:schemeClr val="tx1"/>
                </a:solidFill>
                <a:latin typeface="Verdana" panose="020B0604030504040204" pitchFamily="34" charset="0"/>
                <a:ea typeface="Verdana" panose="020B0604030504040204" pitchFamily="34" charset="0"/>
              </a:rPr>
              <a:t>Quote approval</a:t>
            </a:r>
            <a:endPar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396" name="Rectangle 395">
            <a:extLst>
              <a:ext uri="{FF2B5EF4-FFF2-40B4-BE49-F238E27FC236}">
                <a16:creationId xmlns:a16="http://schemas.microsoft.com/office/drawing/2014/main" id="{C22A78FC-87B4-BCE3-7DA9-3A69B188846A}"/>
              </a:ext>
            </a:extLst>
          </p:cNvPr>
          <p:cNvSpPr/>
          <p:nvPr/>
        </p:nvSpPr>
        <p:spPr>
          <a:xfrm>
            <a:off x="4207468" y="399879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Quote presentation</a:t>
            </a:r>
          </a:p>
        </p:txBody>
      </p:sp>
      <p:sp>
        <p:nvSpPr>
          <p:cNvPr id="398" name="Rectangle 397">
            <a:extLst>
              <a:ext uri="{FF2B5EF4-FFF2-40B4-BE49-F238E27FC236}">
                <a16:creationId xmlns:a16="http://schemas.microsoft.com/office/drawing/2014/main" id="{B8F7B5C6-08D2-EBD4-7ECC-9BE37E7D56F8}"/>
              </a:ext>
            </a:extLst>
          </p:cNvPr>
          <p:cNvSpPr/>
          <p:nvPr/>
        </p:nvSpPr>
        <p:spPr>
          <a:xfrm>
            <a:off x="6631238" y="4337984"/>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Shipping</a:t>
            </a:r>
          </a:p>
        </p:txBody>
      </p:sp>
      <p:sp>
        <p:nvSpPr>
          <p:cNvPr id="399" name="Rectangle 398">
            <a:extLst>
              <a:ext uri="{FF2B5EF4-FFF2-40B4-BE49-F238E27FC236}">
                <a16:creationId xmlns:a16="http://schemas.microsoft.com/office/drawing/2014/main" id="{8E4D3870-C809-FA65-3AA1-02BCEA25EFCC}"/>
              </a:ext>
            </a:extLst>
          </p:cNvPr>
          <p:cNvSpPr/>
          <p:nvPr/>
        </p:nvSpPr>
        <p:spPr>
          <a:xfrm>
            <a:off x="8197540" y="3979046"/>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picking</a:t>
            </a:r>
          </a:p>
        </p:txBody>
      </p:sp>
      <p:sp>
        <p:nvSpPr>
          <p:cNvPr id="400" name="Rectangle 399">
            <a:extLst>
              <a:ext uri="{FF2B5EF4-FFF2-40B4-BE49-F238E27FC236}">
                <a16:creationId xmlns:a16="http://schemas.microsoft.com/office/drawing/2014/main" id="{1AF9188F-F32B-3BA5-C6C7-D71749CE7D4E}"/>
              </a:ext>
            </a:extLst>
          </p:cNvPr>
          <p:cNvSpPr/>
          <p:nvPr/>
        </p:nvSpPr>
        <p:spPr>
          <a:xfrm>
            <a:off x="9861321" y="399879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packing</a:t>
            </a:r>
          </a:p>
        </p:txBody>
      </p:sp>
      <p:sp>
        <p:nvSpPr>
          <p:cNvPr id="3" name="Rectangle 2">
            <a:extLst>
              <a:ext uri="{FF2B5EF4-FFF2-40B4-BE49-F238E27FC236}">
                <a16:creationId xmlns:a16="http://schemas.microsoft.com/office/drawing/2014/main" id="{55A07084-E4F6-C884-8681-85A4E62408EB}"/>
              </a:ext>
            </a:extLst>
          </p:cNvPr>
          <p:cNvSpPr/>
          <p:nvPr/>
        </p:nvSpPr>
        <p:spPr>
          <a:xfrm>
            <a:off x="1216555" y="4342702"/>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a:solidFill>
                  <a:schemeClr val="tx1"/>
                </a:solidFill>
                <a:latin typeface="Verdana" panose="020B0604030504040204" pitchFamily="34" charset="0"/>
                <a:ea typeface="Verdana" panose="020B0604030504040204" pitchFamily="34" charset="0"/>
              </a:rPr>
              <a:t>Acceptance / Rejection</a:t>
            </a:r>
            <a:endPar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5" name="Rectangle 4">
            <a:extLst>
              <a:ext uri="{FF2B5EF4-FFF2-40B4-BE49-F238E27FC236}">
                <a16:creationId xmlns:a16="http://schemas.microsoft.com/office/drawing/2014/main" id="{D8DCE6A8-4DDB-7D68-9704-B55E8FB36A7C}"/>
              </a:ext>
            </a:extLst>
          </p:cNvPr>
          <p:cNvSpPr/>
          <p:nvPr/>
        </p:nvSpPr>
        <p:spPr>
          <a:xfrm>
            <a:off x="2684098" y="4350240"/>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Life cycle tracking</a:t>
            </a:r>
          </a:p>
        </p:txBody>
      </p:sp>
      <p:sp>
        <p:nvSpPr>
          <p:cNvPr id="7" name="Rectangle 6">
            <a:extLst>
              <a:ext uri="{FF2B5EF4-FFF2-40B4-BE49-F238E27FC236}">
                <a16:creationId xmlns:a16="http://schemas.microsoft.com/office/drawing/2014/main" id="{5317F08D-3B27-38AF-AC63-AF83BED418D1}"/>
              </a:ext>
            </a:extLst>
          </p:cNvPr>
          <p:cNvSpPr/>
          <p:nvPr/>
        </p:nvSpPr>
        <p:spPr>
          <a:xfrm>
            <a:off x="6612667" y="400094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a:solidFill>
                  <a:schemeClr val="tx1"/>
                </a:solidFill>
                <a:latin typeface="Verdana" panose="020B0604030504040204" pitchFamily="34" charset="0"/>
                <a:ea typeface="Verdana" panose="020B0604030504040204" pitchFamily="34" charset="0"/>
              </a:rPr>
              <a:t>Order placement</a:t>
            </a:r>
            <a:endPar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8" name="Rectangle 7">
            <a:extLst>
              <a:ext uri="{FF2B5EF4-FFF2-40B4-BE49-F238E27FC236}">
                <a16:creationId xmlns:a16="http://schemas.microsoft.com/office/drawing/2014/main" id="{693AD08C-3FC5-C010-7029-8ECBCA001BB0}"/>
              </a:ext>
            </a:extLst>
          </p:cNvPr>
          <p:cNvSpPr/>
          <p:nvPr/>
        </p:nvSpPr>
        <p:spPr>
          <a:xfrm>
            <a:off x="8237126" y="4348775"/>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Shipment</a:t>
            </a:r>
          </a:p>
        </p:txBody>
      </p:sp>
      <p:sp>
        <p:nvSpPr>
          <p:cNvPr id="9" name="Rectangle 8">
            <a:extLst>
              <a:ext uri="{FF2B5EF4-FFF2-40B4-BE49-F238E27FC236}">
                <a16:creationId xmlns:a16="http://schemas.microsoft.com/office/drawing/2014/main" id="{CDE32B3A-A477-4138-35BF-09E2F1EC4C2F}"/>
              </a:ext>
            </a:extLst>
          </p:cNvPr>
          <p:cNvSpPr/>
          <p:nvPr/>
        </p:nvSpPr>
        <p:spPr>
          <a:xfrm>
            <a:off x="9908823" y="4366247"/>
            <a:ext cx="1371600" cy="228600"/>
          </a:xfrm>
          <a:prstGeom prst="rect">
            <a:avLst/>
          </a:prstGeom>
          <a:solidFill>
            <a:schemeClr val="accent4"/>
          </a:solidFill>
          <a:ln w="3175">
            <a:solidFill>
              <a:srgbClr val="CCECFF"/>
            </a:solidFill>
          </a:ln>
        </p:spPr>
        <p:style>
          <a:lnRef idx="1">
            <a:schemeClr val="dk1"/>
          </a:lnRef>
          <a:fillRef idx="3">
            <a:schemeClr val="dk1"/>
          </a:fillRef>
          <a:effectRef idx="2">
            <a:schemeClr val="dk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After sales Assistance</a:t>
            </a:r>
          </a:p>
        </p:txBody>
      </p:sp>
    </p:spTree>
    <p:extLst>
      <p:ext uri="{BB962C8B-B14F-4D97-AF65-F5344CB8AC3E}">
        <p14:creationId xmlns:p14="http://schemas.microsoft.com/office/powerpoint/2010/main" val="294245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44DFA6-579E-6CC0-C2D4-8A6CC53471D6}"/>
              </a:ext>
            </a:extLst>
          </p:cNvPr>
          <p:cNvSpPr>
            <a:spLocks noGrp="1"/>
          </p:cNvSpPr>
          <p:nvPr>
            <p:ph type="title"/>
          </p:nvPr>
        </p:nvSpPr>
        <p:spPr/>
        <p:txBody>
          <a:bodyPr/>
          <a:lstStyle/>
          <a:p>
            <a:r>
              <a:rPr lang="en-US" sz="1980" b="1">
                <a:latin typeface="Verdana" panose="020B0604030504040204" pitchFamily="34" charset="0"/>
                <a:ea typeface="Verdana" panose="020B0604030504040204" pitchFamily="34" charset="0"/>
              </a:rPr>
              <a:t>Current State Application &amp; Tools Landscape  </a:t>
            </a:r>
          </a:p>
        </p:txBody>
      </p:sp>
      <p:sp>
        <p:nvSpPr>
          <p:cNvPr id="5" name="TextBox 4">
            <a:extLst>
              <a:ext uri="{FF2B5EF4-FFF2-40B4-BE49-F238E27FC236}">
                <a16:creationId xmlns:a16="http://schemas.microsoft.com/office/drawing/2014/main" id="{930F5A1A-F2D2-CCA6-31CE-1CA7F678AC52}"/>
              </a:ext>
            </a:extLst>
          </p:cNvPr>
          <p:cNvSpPr txBox="1"/>
          <p:nvPr/>
        </p:nvSpPr>
        <p:spPr>
          <a:xfrm>
            <a:off x="390041" y="787107"/>
            <a:ext cx="11437891" cy="5424562"/>
          </a:xfrm>
          <a:prstGeom prst="rect">
            <a:avLst/>
          </a:prstGeom>
          <a:noFill/>
        </p:spPr>
        <p:txBody>
          <a:bodyPr wrap="square">
            <a:spAutoFit/>
          </a:bodyPr>
          <a:lstStyle/>
          <a:p>
            <a:pPr marL="0" marR="0">
              <a:spcBef>
                <a:spcPts val="0"/>
              </a:spcBef>
              <a:spcAft>
                <a:spcPts val="0"/>
              </a:spcAft>
            </a:pPr>
            <a:r>
              <a:rPr lang="en-US" sz="1050" b="1" dirty="0">
                <a:effectLst/>
                <a:latin typeface="Calibri" panose="020F0502020204030204" pitchFamily="34" charset="0"/>
              </a:rPr>
              <a:t>CRM Lite </a:t>
            </a:r>
          </a:p>
          <a:p>
            <a:pPr marL="0" marR="0">
              <a:spcBef>
                <a:spcPts val="0"/>
              </a:spcBef>
              <a:spcAft>
                <a:spcPts val="0"/>
              </a:spcAft>
            </a:pPr>
            <a:r>
              <a:rPr lang="en-US" sz="1050" dirty="0">
                <a:effectLst/>
                <a:latin typeface="Calibri" panose="020F0502020204030204" pitchFamily="34" charset="0"/>
              </a:rPr>
              <a:t>Basic CRM with custom features such as compressor selection features, potential customer (micro marketing module based on </a:t>
            </a:r>
            <a:r>
              <a:rPr lang="en-US" sz="1050" dirty="0" err="1">
                <a:effectLst/>
                <a:latin typeface="Calibri" panose="020F0502020204030204" pitchFamily="34" charset="0"/>
              </a:rPr>
              <a:t>zipcode</a:t>
            </a:r>
            <a:r>
              <a:rPr lang="en-US" sz="1050" dirty="0">
                <a:effectLst/>
                <a:latin typeface="Calibri" panose="020F0502020204030204" pitchFamily="34" charset="0"/>
              </a:rPr>
              <a:t> view of customers done by </a:t>
            </a:r>
            <a:r>
              <a:rPr lang="en-US" sz="1050" dirty="0" err="1">
                <a:effectLst/>
                <a:latin typeface="Calibri" panose="020F0502020204030204" pitchFamily="34" charset="0"/>
              </a:rPr>
              <a:t>webscraping</a:t>
            </a:r>
            <a:r>
              <a:rPr lang="en-US" sz="1050" dirty="0">
                <a:effectLst/>
                <a:latin typeface="Calibri" panose="020F0502020204030204" pitchFamily="34" charset="0"/>
              </a:rPr>
              <a:t>)</a:t>
            </a:r>
          </a:p>
          <a:p>
            <a:pPr marL="0" marR="0">
              <a:spcBef>
                <a:spcPts val="0"/>
              </a:spcBef>
              <a:spcAft>
                <a:spcPts val="0"/>
              </a:spcAft>
            </a:pPr>
            <a:r>
              <a:rPr lang="en-US" sz="1050" dirty="0">
                <a:effectLst/>
                <a:latin typeface="Calibri" panose="020F0502020204030204" pitchFamily="34" charset="0"/>
              </a:rPr>
              <a:t>Plan to integrate with LinkedIn sales navigator</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dirty="0">
                <a:effectLst/>
                <a:latin typeface="Calibri" panose="020F0502020204030204" pitchFamily="34" charset="0"/>
              </a:rPr>
              <a:t>120 countries with 30 odd direct presence.</a:t>
            </a:r>
          </a:p>
          <a:p>
            <a:pPr marL="0" marR="0">
              <a:spcBef>
                <a:spcPts val="0"/>
              </a:spcBef>
              <a:spcAft>
                <a:spcPts val="0"/>
              </a:spcAft>
            </a:pPr>
            <a:r>
              <a:rPr lang="en-US" sz="1050" dirty="0">
                <a:effectLst/>
                <a:latin typeface="Calibri" panose="020F0502020204030204" pitchFamily="34" charset="0"/>
              </a:rPr>
              <a:t> </a:t>
            </a:r>
          </a:p>
          <a:p>
            <a:r>
              <a:rPr lang="en-US" sz="1050" b="1" dirty="0">
                <a:effectLst/>
                <a:latin typeface="Calibri" panose="020F0502020204030204" pitchFamily="34" charset="0"/>
              </a:rPr>
              <a:t>Pitchbook feature </a:t>
            </a:r>
            <a:r>
              <a:rPr lang="en-US" sz="1050" dirty="0">
                <a:effectLst/>
                <a:latin typeface="Calibri" panose="020F0502020204030204" pitchFamily="34" charset="0"/>
              </a:rPr>
              <a:t>- Technical parameters of compressors for pitching compressors. Can be used in markets where there is not a lot of revenue and potential to use Salesforce. Australia in interested - and project has started. SharePoint based app - a deviation from EA guidelines. Pitchbook is built - also parallelly for NA.</a:t>
            </a:r>
          </a:p>
          <a:p>
            <a:pPr marL="0" marR="0">
              <a:spcBef>
                <a:spcPts val="0"/>
              </a:spcBef>
              <a:spcAft>
                <a:spcPts val="0"/>
              </a:spcAft>
            </a:pPr>
            <a:endParaRPr lang="en-US" sz="1050" dirty="0">
              <a:effectLst/>
              <a:latin typeface="Calibri" panose="020F0502020204030204" pitchFamily="34" charset="0"/>
            </a:endParaRP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dirty="0">
                <a:latin typeface="Calibri" panose="020F0502020204030204" pitchFamily="34" charset="0"/>
              </a:rPr>
              <a:t>Australia market - </a:t>
            </a:r>
            <a:r>
              <a:rPr lang="en-US" sz="1050" dirty="0">
                <a:effectLst/>
                <a:latin typeface="Calibri" panose="020F0502020204030204" pitchFamily="34" charset="0"/>
              </a:rPr>
              <a:t>MDM done manually currently. Eventually Need ERP connectivity. NAVISONE ERP currently used. Not a standard CRM as per EA standards.</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dirty="0">
                <a:effectLst/>
                <a:latin typeface="Calibri" panose="020F0502020204030204" pitchFamily="34" charset="0"/>
              </a:rPr>
              <a:t>Integration with LN is possible in US market</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b="1" dirty="0">
                <a:effectLst/>
                <a:latin typeface="Calibri" panose="020F0502020204030204" pitchFamily="34" charset="0"/>
              </a:rPr>
              <a:t>MMM</a:t>
            </a:r>
            <a:r>
              <a:rPr lang="en-US" sz="1050" dirty="0">
                <a:effectLst/>
                <a:latin typeface="Calibri" panose="020F0502020204030204" pitchFamily="34" charset="0"/>
              </a:rPr>
              <a:t> - Micro market mapping. MMM is already live.</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dirty="0">
                <a:effectLst/>
                <a:latin typeface="Calibri" panose="020F0502020204030204" pitchFamily="34" charset="0"/>
              </a:rPr>
              <a:t>CRM - currently building</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b="1" dirty="0">
                <a:latin typeface="Calibri" panose="020F0502020204030204" pitchFamily="34" charset="0"/>
              </a:rPr>
              <a:t>Markets:</a:t>
            </a:r>
            <a:r>
              <a:rPr lang="en-US" sz="1050" b="1" dirty="0">
                <a:effectLst/>
                <a:latin typeface="Calibri" panose="020F0502020204030204" pitchFamily="34" charset="0"/>
              </a:rPr>
              <a:t> </a:t>
            </a:r>
          </a:p>
          <a:p>
            <a:pPr marL="0" marR="0">
              <a:spcBef>
                <a:spcPts val="0"/>
              </a:spcBef>
              <a:spcAft>
                <a:spcPts val="0"/>
              </a:spcAft>
            </a:pPr>
            <a:r>
              <a:rPr lang="en-US" sz="1050" dirty="0">
                <a:effectLst/>
                <a:latin typeface="Calibri" panose="020F0502020204030204" pitchFamily="34" charset="0"/>
              </a:rPr>
              <a:t>AUS - MMM &amp; CRM</a:t>
            </a:r>
          </a:p>
          <a:p>
            <a:r>
              <a:rPr lang="en-US" sz="1050" dirty="0">
                <a:effectLst/>
                <a:latin typeface="Calibri" panose="020F0502020204030204" pitchFamily="34" charset="0"/>
              </a:rPr>
              <a:t>UAE has buy-in</a:t>
            </a:r>
          </a:p>
          <a:p>
            <a:pPr marL="0" marR="0">
              <a:spcBef>
                <a:spcPts val="0"/>
              </a:spcBef>
              <a:spcAft>
                <a:spcPts val="0"/>
              </a:spcAft>
            </a:pPr>
            <a:r>
              <a:rPr lang="en-US" sz="1050" dirty="0">
                <a:effectLst/>
                <a:latin typeface="Calibri" panose="020F0502020204030204" pitchFamily="34" charset="0"/>
              </a:rPr>
              <a:t>North America - Currently demoing for </a:t>
            </a:r>
            <a:r>
              <a:rPr lang="en-US" sz="1050" dirty="0" err="1">
                <a:effectLst/>
                <a:latin typeface="Calibri" panose="020F0502020204030204" pitchFamily="34" charset="0"/>
              </a:rPr>
              <a:t>Pattons</a:t>
            </a:r>
            <a:r>
              <a:rPr lang="en-US" sz="1050" dirty="0">
                <a:effectLst/>
                <a:latin typeface="Calibri" panose="020F0502020204030204" pitchFamily="34" charset="0"/>
              </a:rPr>
              <a:t>. North America has already invested in Salesforce but not implemented.</a:t>
            </a:r>
          </a:p>
          <a:p>
            <a:r>
              <a:rPr lang="en-US" sz="1050" dirty="0">
                <a:effectLst/>
                <a:latin typeface="Calibri" panose="020F0502020204030204" pitchFamily="34" charset="0"/>
              </a:rPr>
              <a:t>Starting talks with Europe for CRM</a:t>
            </a:r>
          </a:p>
          <a:p>
            <a:pPr marL="0" marR="0">
              <a:spcBef>
                <a:spcPts val="0"/>
              </a:spcBef>
              <a:spcAft>
                <a:spcPts val="0"/>
              </a:spcAft>
            </a:pPr>
            <a:r>
              <a:rPr lang="en-US" sz="1050" dirty="0" err="1">
                <a:effectLst/>
                <a:latin typeface="Calibri" panose="020F0502020204030204" pitchFamily="34" charset="0"/>
              </a:rPr>
              <a:t>Pattons</a:t>
            </a:r>
            <a:r>
              <a:rPr lang="en-US" sz="1050" dirty="0">
                <a:effectLst/>
                <a:latin typeface="Calibri" panose="020F0502020204030204" pitchFamily="34" charset="0"/>
              </a:rPr>
              <a:t> Medical and Portable use salesforce but not widely used</a:t>
            </a:r>
          </a:p>
          <a:p>
            <a:pPr marL="0" marR="0">
              <a:spcBef>
                <a:spcPts val="0"/>
              </a:spcBef>
              <a:spcAft>
                <a:spcPts val="0"/>
              </a:spcAft>
            </a:pPr>
            <a:r>
              <a:rPr lang="en-US" sz="1050" dirty="0">
                <a:effectLst/>
                <a:latin typeface="Calibri" panose="020F0502020204030204" pitchFamily="34" charset="0"/>
              </a:rPr>
              <a:t>India - Dynamic365 is being used</a:t>
            </a:r>
          </a:p>
          <a:p>
            <a:endParaRPr lang="en-US" sz="1050" dirty="0">
              <a:effectLst/>
              <a:latin typeface="Calibri" panose="020F0502020204030204" pitchFamily="34" charset="0"/>
            </a:endParaRPr>
          </a:p>
          <a:p>
            <a:pPr marL="0" marR="0">
              <a:spcBef>
                <a:spcPts val="0"/>
              </a:spcBef>
              <a:spcAft>
                <a:spcPts val="0"/>
              </a:spcAft>
            </a:pPr>
            <a:r>
              <a:rPr lang="en-US" sz="1050" b="1" dirty="0">
                <a:latin typeface="Calibri" panose="020F0502020204030204" pitchFamily="34" charset="0"/>
              </a:rPr>
              <a:t>Value add:</a:t>
            </a:r>
          </a:p>
          <a:p>
            <a:pPr marL="0" marR="0">
              <a:spcBef>
                <a:spcPts val="0"/>
              </a:spcBef>
              <a:spcAft>
                <a:spcPts val="0"/>
              </a:spcAft>
            </a:pPr>
            <a:r>
              <a:rPr lang="en-US" sz="1050" dirty="0">
                <a:effectLst/>
                <a:latin typeface="Calibri" panose="020F0502020204030204" pitchFamily="34" charset="0"/>
              </a:rPr>
              <a:t>In-built app can cut down apps, and M365 license </a:t>
            </a:r>
            <a:r>
              <a:rPr lang="en-US" sz="1050" dirty="0" err="1">
                <a:effectLst/>
                <a:latin typeface="Calibri" panose="020F0502020204030204" pitchFamily="34" charset="0"/>
              </a:rPr>
              <a:t>powerapps</a:t>
            </a:r>
            <a:r>
              <a:rPr lang="en-US" sz="1050" dirty="0">
                <a:effectLst/>
                <a:latin typeface="Calibri" panose="020F0502020204030204" pitchFamily="34" charset="0"/>
              </a:rPr>
              <a:t> is free</a:t>
            </a:r>
          </a:p>
          <a:p>
            <a:r>
              <a:rPr lang="en-US" sz="1050" b="1" dirty="0">
                <a:effectLst/>
                <a:latin typeface="Calibri" panose="020F0502020204030204" pitchFamily="34" charset="0"/>
              </a:rPr>
              <a:t>Secondary sales visibility- </a:t>
            </a:r>
            <a:r>
              <a:rPr lang="en-US" sz="1050" dirty="0">
                <a:effectLst/>
                <a:latin typeface="Calibri" panose="020F0502020204030204" pitchFamily="34" charset="0"/>
              </a:rPr>
              <a:t>Gives view of secondary sales which we don’t currently have</a:t>
            </a:r>
          </a:p>
          <a:p>
            <a:pPr marL="0" marR="0">
              <a:spcBef>
                <a:spcPts val="0"/>
              </a:spcBef>
              <a:spcAft>
                <a:spcPts val="0"/>
              </a:spcAft>
            </a:pPr>
            <a:r>
              <a:rPr lang="en-US" sz="1050" dirty="0">
                <a:effectLst/>
                <a:latin typeface="Calibri" panose="020F0502020204030204" pitchFamily="34" charset="0"/>
              </a:rPr>
              <a:t> </a:t>
            </a:r>
          </a:p>
          <a:p>
            <a:pPr marL="0" marR="0">
              <a:spcBef>
                <a:spcPts val="0"/>
              </a:spcBef>
              <a:spcAft>
                <a:spcPts val="0"/>
              </a:spcAft>
            </a:pPr>
            <a:r>
              <a:rPr lang="en-US" sz="1050" b="1" dirty="0">
                <a:latin typeface="Calibri" panose="020F0502020204030204" pitchFamily="34" charset="0"/>
              </a:rPr>
              <a:t>Data &amp; Infra</a:t>
            </a:r>
            <a:endParaRPr lang="en-US" sz="1050" b="1" dirty="0">
              <a:effectLst/>
              <a:latin typeface="Calibri" panose="020F0502020204030204" pitchFamily="34" charset="0"/>
            </a:endParaRPr>
          </a:p>
          <a:p>
            <a:pPr marL="0" marR="0">
              <a:spcBef>
                <a:spcPts val="0"/>
              </a:spcBef>
              <a:spcAft>
                <a:spcPts val="0"/>
              </a:spcAft>
            </a:pPr>
            <a:r>
              <a:rPr lang="en-US" sz="1050" dirty="0">
                <a:effectLst/>
                <a:latin typeface="Calibri" panose="020F0502020204030204" pitchFamily="34" charset="0"/>
              </a:rPr>
              <a:t>Currently on </a:t>
            </a:r>
            <a:r>
              <a:rPr lang="en-US" sz="1050" dirty="0" err="1">
                <a:effectLst/>
                <a:latin typeface="Calibri" panose="020F0502020204030204" pitchFamily="34" charset="0"/>
              </a:rPr>
              <a:t>Sharepoint</a:t>
            </a:r>
            <a:r>
              <a:rPr lang="en-US" sz="1050" dirty="0">
                <a:effectLst/>
                <a:latin typeface="Calibri" panose="020F0502020204030204" pitchFamily="34" charset="0"/>
              </a:rPr>
              <a:t> DB and plan to move to </a:t>
            </a:r>
            <a:r>
              <a:rPr lang="en-US" sz="1050" dirty="0" err="1">
                <a:effectLst/>
                <a:latin typeface="Calibri" panose="020F0502020204030204" pitchFamily="34" charset="0"/>
              </a:rPr>
              <a:t>dataverse</a:t>
            </a:r>
            <a:r>
              <a:rPr lang="en-US" sz="1050" dirty="0">
                <a:latin typeface="Calibri" panose="020F0502020204030204" pitchFamily="34" charset="0"/>
              </a:rPr>
              <a:t>.</a:t>
            </a:r>
            <a:r>
              <a:rPr lang="en-US" sz="1050" dirty="0">
                <a:effectLst/>
                <a:latin typeface="Calibri" panose="020F0502020204030204" pitchFamily="34" charset="0"/>
              </a:rPr>
              <a:t> </a:t>
            </a:r>
          </a:p>
          <a:p>
            <a:pPr marL="0" marR="0">
              <a:spcBef>
                <a:spcPts val="0"/>
              </a:spcBef>
              <a:spcAft>
                <a:spcPts val="0"/>
              </a:spcAft>
            </a:pPr>
            <a:r>
              <a:rPr lang="en-US" sz="1050" dirty="0">
                <a:effectLst/>
                <a:latin typeface="Calibri" panose="020F0502020204030204" pitchFamily="34" charset="0"/>
              </a:rPr>
              <a:t> </a:t>
            </a:r>
          </a:p>
        </p:txBody>
      </p:sp>
    </p:spTree>
    <p:extLst>
      <p:ext uri="{BB962C8B-B14F-4D97-AF65-F5344CB8AC3E}">
        <p14:creationId xmlns:p14="http://schemas.microsoft.com/office/powerpoint/2010/main" val="32765044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7B868A-3801-29A4-4251-84BE9CEAE677}"/>
              </a:ext>
            </a:extLst>
          </p:cNvPr>
          <p:cNvSpPr>
            <a:spLocks noGrp="1"/>
          </p:cNvSpPr>
          <p:nvPr>
            <p:ph type="body" sz="quarter" idx="10"/>
          </p:nvPr>
        </p:nvSpPr>
        <p:spPr/>
        <p:txBody>
          <a:bodyPr/>
          <a:lstStyle/>
          <a:p>
            <a:r>
              <a:rPr lang="en-US"/>
              <a:t>Business Capability Map – L3 </a:t>
            </a:r>
          </a:p>
          <a:p>
            <a:endParaRPr lang="en-US"/>
          </a:p>
        </p:txBody>
      </p:sp>
      <p:sp>
        <p:nvSpPr>
          <p:cNvPr id="7" name="AutoShape 32">
            <a:extLst>
              <a:ext uri="{FF2B5EF4-FFF2-40B4-BE49-F238E27FC236}">
                <a16:creationId xmlns:a16="http://schemas.microsoft.com/office/drawing/2014/main" id="{B890FC23-8173-7D68-12CC-BD901F3FD358}"/>
              </a:ext>
            </a:extLst>
          </p:cNvPr>
          <p:cNvSpPr>
            <a:spLocks noChangeArrowheads="1"/>
          </p:cNvSpPr>
          <p:nvPr/>
        </p:nvSpPr>
        <p:spPr bwMode="gray">
          <a:xfrm>
            <a:off x="2909713" y="5347647"/>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Lead &amp; Opportunity Management</a:t>
            </a:r>
          </a:p>
        </p:txBody>
      </p:sp>
      <p:sp>
        <p:nvSpPr>
          <p:cNvPr id="8" name="AutoShape 32">
            <a:extLst>
              <a:ext uri="{FF2B5EF4-FFF2-40B4-BE49-F238E27FC236}">
                <a16:creationId xmlns:a16="http://schemas.microsoft.com/office/drawing/2014/main" id="{50869DBD-99B6-4C60-237A-06A8D3053A67}"/>
              </a:ext>
            </a:extLst>
          </p:cNvPr>
          <p:cNvSpPr>
            <a:spLocks noChangeArrowheads="1"/>
          </p:cNvSpPr>
          <p:nvPr/>
        </p:nvSpPr>
        <p:spPr bwMode="gray">
          <a:xfrm>
            <a:off x="5299279" y="5347647"/>
            <a:ext cx="118872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b"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Quote Creation</a:t>
            </a:r>
          </a:p>
        </p:txBody>
      </p:sp>
      <p:sp>
        <p:nvSpPr>
          <p:cNvPr id="9" name="AutoShape 32">
            <a:extLst>
              <a:ext uri="{FF2B5EF4-FFF2-40B4-BE49-F238E27FC236}">
                <a16:creationId xmlns:a16="http://schemas.microsoft.com/office/drawing/2014/main" id="{9EF7AA23-11EB-6F83-1C2D-5C6890400699}"/>
              </a:ext>
            </a:extLst>
          </p:cNvPr>
          <p:cNvSpPr>
            <a:spLocks noChangeArrowheads="1"/>
          </p:cNvSpPr>
          <p:nvPr/>
        </p:nvSpPr>
        <p:spPr bwMode="gray">
          <a:xfrm>
            <a:off x="4104496" y="5347647"/>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Customer and Account Management</a:t>
            </a:r>
          </a:p>
        </p:txBody>
      </p:sp>
      <p:sp>
        <p:nvSpPr>
          <p:cNvPr id="10" name="AutoShape 32">
            <a:extLst>
              <a:ext uri="{FF2B5EF4-FFF2-40B4-BE49-F238E27FC236}">
                <a16:creationId xmlns:a16="http://schemas.microsoft.com/office/drawing/2014/main" id="{CA6EC977-4E35-1B3B-8381-87CC42785A21}"/>
              </a:ext>
            </a:extLst>
          </p:cNvPr>
          <p:cNvSpPr>
            <a:spLocks noChangeArrowheads="1"/>
          </p:cNvSpPr>
          <p:nvPr/>
        </p:nvSpPr>
        <p:spPr bwMode="gray">
          <a:xfrm>
            <a:off x="7323085" y="5347647"/>
            <a:ext cx="118872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algn="ctr">
              <a:defRPr/>
            </a:pPr>
            <a:r>
              <a:rPr lang="en-US" sz="1000" kern="0">
                <a:solidFill>
                  <a:srgbClr val="000000"/>
                </a:solidFill>
                <a:ea typeface="Open Sans" panose="020B0606030504020204" pitchFamily="34" charset="0"/>
                <a:cs typeface="Open Sans" panose="020B0606030504020204" pitchFamily="34" charset="0"/>
              </a:rPr>
              <a:t>Indent Creation</a:t>
            </a:r>
          </a:p>
        </p:txBody>
      </p:sp>
      <p:sp>
        <p:nvSpPr>
          <p:cNvPr id="11" name="AutoShape 32">
            <a:extLst>
              <a:ext uri="{FF2B5EF4-FFF2-40B4-BE49-F238E27FC236}">
                <a16:creationId xmlns:a16="http://schemas.microsoft.com/office/drawing/2014/main" id="{466C0E8F-1F09-2351-3F20-3685BFB0EF76}"/>
              </a:ext>
            </a:extLst>
          </p:cNvPr>
          <p:cNvSpPr>
            <a:spLocks noChangeArrowheads="1"/>
          </p:cNvSpPr>
          <p:nvPr/>
        </p:nvSpPr>
        <p:spPr bwMode="gray">
          <a:xfrm>
            <a:off x="8334988" y="5347647"/>
            <a:ext cx="137160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Order Management</a:t>
            </a:r>
          </a:p>
        </p:txBody>
      </p:sp>
      <p:sp>
        <p:nvSpPr>
          <p:cNvPr id="12" name="AutoShape 32">
            <a:extLst>
              <a:ext uri="{FF2B5EF4-FFF2-40B4-BE49-F238E27FC236}">
                <a16:creationId xmlns:a16="http://schemas.microsoft.com/office/drawing/2014/main" id="{DB825EC2-E0CC-0406-6213-8E3E15D9C52A}"/>
              </a:ext>
            </a:extLst>
          </p:cNvPr>
          <p:cNvSpPr>
            <a:spLocks noChangeArrowheads="1"/>
          </p:cNvSpPr>
          <p:nvPr/>
        </p:nvSpPr>
        <p:spPr bwMode="gray">
          <a:xfrm>
            <a:off x="770468" y="5346716"/>
            <a:ext cx="1101465" cy="570494"/>
          </a:xfrm>
          <a:prstGeom prst="rect">
            <a:avLst/>
          </a:prstGeom>
          <a:solidFill>
            <a:schemeClr val="accent5">
              <a:lumMod val="60000"/>
              <a:lumOff val="40000"/>
            </a:schemeClr>
          </a:solidFill>
          <a:ln w="38100">
            <a:noFill/>
            <a:prstDash val="solid"/>
          </a:ln>
          <a:effectLst/>
        </p:spPr>
        <p:txBody>
          <a:bodyPr lIns="36000" tIns="36000" rIns="36000" bIns="36000" anchor="ctr"/>
          <a:lstStyle/>
          <a:p>
            <a:pPr algn="ctr" defTabSz="808038">
              <a:spcAft>
                <a:spcPts val="600"/>
              </a:spcAft>
            </a:pPr>
            <a:r>
              <a:rPr lang="en-US" sz="1000" b="1" kern="0">
                <a:ea typeface="Verdana" panose="020B0604030504040204" pitchFamily="34" charset="0"/>
                <a:cs typeface="Open Sans" panose="020B0606030504020204" pitchFamily="34" charset="0"/>
              </a:rPr>
              <a:t>Sales Value Stream</a:t>
            </a:r>
          </a:p>
        </p:txBody>
      </p:sp>
      <p:sp>
        <p:nvSpPr>
          <p:cNvPr id="13" name="AutoShape 32">
            <a:extLst>
              <a:ext uri="{FF2B5EF4-FFF2-40B4-BE49-F238E27FC236}">
                <a16:creationId xmlns:a16="http://schemas.microsoft.com/office/drawing/2014/main" id="{6CECF84E-848A-05F1-8177-02DE66BD672D}"/>
              </a:ext>
            </a:extLst>
          </p:cNvPr>
          <p:cNvSpPr>
            <a:spLocks noChangeArrowheads="1"/>
          </p:cNvSpPr>
          <p:nvPr/>
        </p:nvSpPr>
        <p:spPr bwMode="gray">
          <a:xfrm>
            <a:off x="9529771" y="5347647"/>
            <a:ext cx="118872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Order Execution &amp; Delivery</a:t>
            </a:r>
          </a:p>
        </p:txBody>
      </p:sp>
      <p:sp>
        <p:nvSpPr>
          <p:cNvPr id="14" name="AutoShape 32">
            <a:extLst>
              <a:ext uri="{FF2B5EF4-FFF2-40B4-BE49-F238E27FC236}">
                <a16:creationId xmlns:a16="http://schemas.microsoft.com/office/drawing/2014/main" id="{C9D3960A-0657-ED21-4DAE-2EC5680CDBD2}"/>
              </a:ext>
            </a:extLst>
          </p:cNvPr>
          <p:cNvSpPr>
            <a:spLocks noChangeArrowheads="1"/>
          </p:cNvSpPr>
          <p:nvPr/>
        </p:nvSpPr>
        <p:spPr bwMode="gray">
          <a:xfrm>
            <a:off x="6311182" y="5347647"/>
            <a:ext cx="1188720" cy="570493"/>
          </a:xfrm>
          <a:prstGeom prst="chevron">
            <a:avLst/>
          </a:prstGeom>
          <a:solidFill>
            <a:schemeClr val="accent1">
              <a:lumMod val="20000"/>
              <a:lumOff val="8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Product Pricing</a:t>
            </a:r>
          </a:p>
        </p:txBody>
      </p:sp>
      <p:sp>
        <p:nvSpPr>
          <p:cNvPr id="15" name="AutoShape 32">
            <a:extLst>
              <a:ext uri="{FF2B5EF4-FFF2-40B4-BE49-F238E27FC236}">
                <a16:creationId xmlns:a16="http://schemas.microsoft.com/office/drawing/2014/main" id="{1CEFB211-55ED-620C-802A-DE94BF0676CF}"/>
              </a:ext>
            </a:extLst>
          </p:cNvPr>
          <p:cNvSpPr>
            <a:spLocks noChangeArrowheads="1"/>
          </p:cNvSpPr>
          <p:nvPr/>
        </p:nvSpPr>
        <p:spPr bwMode="gray">
          <a:xfrm>
            <a:off x="301072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CRM</a:t>
            </a:r>
          </a:p>
        </p:txBody>
      </p:sp>
      <p:sp>
        <p:nvSpPr>
          <p:cNvPr id="16" name="AutoShape 32">
            <a:extLst>
              <a:ext uri="{FF2B5EF4-FFF2-40B4-BE49-F238E27FC236}">
                <a16:creationId xmlns:a16="http://schemas.microsoft.com/office/drawing/2014/main" id="{143DB9FC-E437-CED2-8AFB-CC5C43D15C28}"/>
              </a:ext>
            </a:extLst>
          </p:cNvPr>
          <p:cNvSpPr>
            <a:spLocks noChangeArrowheads="1"/>
          </p:cNvSpPr>
          <p:nvPr/>
        </p:nvSpPr>
        <p:spPr bwMode="gray">
          <a:xfrm>
            <a:off x="517102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b"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CRM</a:t>
            </a:r>
          </a:p>
        </p:txBody>
      </p:sp>
      <p:sp>
        <p:nvSpPr>
          <p:cNvPr id="17" name="AutoShape 32">
            <a:extLst>
              <a:ext uri="{FF2B5EF4-FFF2-40B4-BE49-F238E27FC236}">
                <a16:creationId xmlns:a16="http://schemas.microsoft.com/office/drawing/2014/main" id="{0EA94343-2223-5F50-17D9-8CB458233B3C}"/>
              </a:ext>
            </a:extLst>
          </p:cNvPr>
          <p:cNvSpPr>
            <a:spLocks noChangeArrowheads="1"/>
          </p:cNvSpPr>
          <p:nvPr/>
        </p:nvSpPr>
        <p:spPr bwMode="gray">
          <a:xfrm>
            <a:off x="409087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From</a:t>
            </a:r>
            <a:r>
              <a:rPr kumimoji="0" lang="en-US" sz="1000" b="0" i="0" u="none" strike="noStrike" kern="0" cap="none" spc="0" normalizeH="0" noProof="0">
                <a:ln>
                  <a:noFill/>
                </a:ln>
                <a:solidFill>
                  <a:srgbClr val="000000"/>
                </a:solidFill>
                <a:effectLst/>
                <a:uLnTx/>
                <a:uFillTx/>
                <a:ea typeface="Open Sans" panose="020B0606030504020204" pitchFamily="34" charset="0"/>
                <a:cs typeface="Open Sans" panose="020B0606030504020204" pitchFamily="34" charset="0"/>
              </a:rPr>
              <a:t> CRM to ERP</a:t>
            </a:r>
            <a:endPar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endParaRPr>
          </a:p>
        </p:txBody>
      </p:sp>
      <p:sp>
        <p:nvSpPr>
          <p:cNvPr id="18" name="AutoShape 32">
            <a:extLst>
              <a:ext uri="{FF2B5EF4-FFF2-40B4-BE49-F238E27FC236}">
                <a16:creationId xmlns:a16="http://schemas.microsoft.com/office/drawing/2014/main" id="{7BECAE07-678A-6275-09A6-53A297CB5982}"/>
              </a:ext>
            </a:extLst>
          </p:cNvPr>
          <p:cNvSpPr>
            <a:spLocks noChangeArrowheads="1"/>
          </p:cNvSpPr>
          <p:nvPr/>
        </p:nvSpPr>
        <p:spPr bwMode="gray">
          <a:xfrm>
            <a:off x="733132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algn="ctr">
              <a:defRPr/>
            </a:pPr>
            <a:r>
              <a:rPr lang="en-US" sz="1000" kern="0">
                <a:solidFill>
                  <a:srgbClr val="000000"/>
                </a:solidFill>
                <a:ea typeface="Open Sans" panose="020B0606030504020204" pitchFamily="34" charset="0"/>
                <a:cs typeface="Open Sans" panose="020B0606030504020204" pitchFamily="34" charset="0"/>
              </a:rPr>
              <a:t>CRM - (Bid Management) </a:t>
            </a:r>
          </a:p>
        </p:txBody>
      </p:sp>
      <p:sp>
        <p:nvSpPr>
          <p:cNvPr id="19" name="AutoShape 32">
            <a:extLst>
              <a:ext uri="{FF2B5EF4-FFF2-40B4-BE49-F238E27FC236}">
                <a16:creationId xmlns:a16="http://schemas.microsoft.com/office/drawing/2014/main" id="{DDBC3915-3F70-8E4E-36D8-8DADAA366CC2}"/>
              </a:ext>
            </a:extLst>
          </p:cNvPr>
          <p:cNvSpPr>
            <a:spLocks noChangeArrowheads="1"/>
          </p:cNvSpPr>
          <p:nvPr/>
        </p:nvSpPr>
        <p:spPr bwMode="gray">
          <a:xfrm>
            <a:off x="841147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LN - Sales</a:t>
            </a:r>
          </a:p>
        </p:txBody>
      </p:sp>
      <p:sp>
        <p:nvSpPr>
          <p:cNvPr id="20" name="AutoShape 32">
            <a:extLst>
              <a:ext uri="{FF2B5EF4-FFF2-40B4-BE49-F238E27FC236}">
                <a16:creationId xmlns:a16="http://schemas.microsoft.com/office/drawing/2014/main" id="{05A4F4D4-6A4C-9698-6760-735C8271090F}"/>
              </a:ext>
            </a:extLst>
          </p:cNvPr>
          <p:cNvSpPr>
            <a:spLocks noChangeArrowheads="1"/>
          </p:cNvSpPr>
          <p:nvPr/>
        </p:nvSpPr>
        <p:spPr bwMode="gray">
          <a:xfrm>
            <a:off x="949162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LN - Sales</a:t>
            </a:r>
          </a:p>
        </p:txBody>
      </p:sp>
      <p:sp>
        <p:nvSpPr>
          <p:cNvPr id="21" name="AutoShape 32">
            <a:extLst>
              <a:ext uri="{FF2B5EF4-FFF2-40B4-BE49-F238E27FC236}">
                <a16:creationId xmlns:a16="http://schemas.microsoft.com/office/drawing/2014/main" id="{686875B1-EE67-A8E9-CBE6-FBFB0084A766}"/>
              </a:ext>
            </a:extLst>
          </p:cNvPr>
          <p:cNvSpPr>
            <a:spLocks noChangeArrowheads="1"/>
          </p:cNvSpPr>
          <p:nvPr/>
        </p:nvSpPr>
        <p:spPr bwMode="gray">
          <a:xfrm>
            <a:off x="6251177" y="6058236"/>
            <a:ext cx="1005840" cy="451044"/>
          </a:xfrm>
          <a:prstGeom prst="rect">
            <a:avLst/>
          </a:prstGeom>
          <a:solidFill>
            <a:schemeClr val="accent6">
              <a:lumMod val="60000"/>
              <a:lumOff val="40000"/>
            </a:schemeClr>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ERP – pushed to CRM for quotes etc.</a:t>
            </a:r>
          </a:p>
        </p:txBody>
      </p:sp>
      <p:sp>
        <p:nvSpPr>
          <p:cNvPr id="22" name="AutoShape 32">
            <a:extLst>
              <a:ext uri="{FF2B5EF4-FFF2-40B4-BE49-F238E27FC236}">
                <a16:creationId xmlns:a16="http://schemas.microsoft.com/office/drawing/2014/main" id="{AD5E7528-9B16-5CA2-6E22-155D1CDD8D44}"/>
              </a:ext>
            </a:extLst>
          </p:cNvPr>
          <p:cNvSpPr>
            <a:spLocks noChangeArrowheads="1"/>
          </p:cNvSpPr>
          <p:nvPr/>
        </p:nvSpPr>
        <p:spPr bwMode="gray">
          <a:xfrm>
            <a:off x="770467" y="6032515"/>
            <a:ext cx="1101465" cy="451045"/>
          </a:xfrm>
          <a:prstGeom prst="rect">
            <a:avLst/>
          </a:prstGeom>
          <a:solidFill>
            <a:schemeClr val="accent6"/>
          </a:solidFill>
          <a:ln w="38100">
            <a:noFill/>
            <a:prstDash val="solid"/>
          </a:ln>
          <a:effectLst/>
        </p:spPr>
        <p:txBody>
          <a:bodyPr lIns="36000" tIns="36000" rIns="36000" bIns="36000" anchor="ctr"/>
          <a:lstStyle/>
          <a:p>
            <a:pPr algn="ctr" defTabSz="808038">
              <a:spcAft>
                <a:spcPts val="600"/>
              </a:spcAft>
            </a:pPr>
            <a:r>
              <a:rPr lang="en-US" sz="1000" b="1" kern="0">
                <a:ea typeface="Verdana" panose="020B0604030504040204" pitchFamily="34" charset="0"/>
                <a:cs typeface="Open Sans" panose="020B0606030504020204" pitchFamily="34" charset="0"/>
              </a:rPr>
              <a:t>Sales Applications</a:t>
            </a:r>
          </a:p>
          <a:p>
            <a:pPr algn="ctr" defTabSz="808038">
              <a:spcAft>
                <a:spcPts val="600"/>
              </a:spcAft>
            </a:pPr>
            <a:r>
              <a:rPr lang="en-US" sz="1000" b="1" kern="0">
                <a:ea typeface="Verdana" panose="020B0604030504040204" pitchFamily="34" charset="0"/>
                <a:cs typeface="Open Sans" panose="020B0606030504020204" pitchFamily="34" charset="0"/>
              </a:rPr>
              <a:t>(CRM + LN Sales) </a:t>
            </a:r>
          </a:p>
        </p:txBody>
      </p:sp>
      <p:sp>
        <p:nvSpPr>
          <p:cNvPr id="23" name="AutoShape 32">
            <a:extLst>
              <a:ext uri="{FF2B5EF4-FFF2-40B4-BE49-F238E27FC236}">
                <a16:creationId xmlns:a16="http://schemas.microsoft.com/office/drawing/2014/main" id="{7C2CE023-B55D-AA61-27ED-8C4DC934E5BF}"/>
              </a:ext>
            </a:extLst>
          </p:cNvPr>
          <p:cNvSpPr>
            <a:spLocks noChangeArrowheads="1"/>
          </p:cNvSpPr>
          <p:nvPr/>
        </p:nvSpPr>
        <p:spPr bwMode="gray">
          <a:xfrm>
            <a:off x="1897810" y="5347647"/>
            <a:ext cx="1188720" cy="570493"/>
          </a:xfrm>
          <a:prstGeom prst="chevron">
            <a:avLst/>
          </a:prstGeom>
          <a:solidFill>
            <a:srgbClr val="DAE3F3"/>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Sales Strategy</a:t>
            </a:r>
          </a:p>
        </p:txBody>
      </p:sp>
      <p:sp>
        <p:nvSpPr>
          <p:cNvPr id="24" name="AutoShape 32">
            <a:extLst>
              <a:ext uri="{FF2B5EF4-FFF2-40B4-BE49-F238E27FC236}">
                <a16:creationId xmlns:a16="http://schemas.microsoft.com/office/drawing/2014/main" id="{16612E1E-1A5E-19A4-56C9-1C87A00D8AD1}"/>
              </a:ext>
            </a:extLst>
          </p:cNvPr>
          <p:cNvSpPr>
            <a:spLocks noChangeArrowheads="1"/>
          </p:cNvSpPr>
          <p:nvPr/>
        </p:nvSpPr>
        <p:spPr bwMode="gray">
          <a:xfrm>
            <a:off x="1930577" y="6058236"/>
            <a:ext cx="1005840" cy="451044"/>
          </a:xfrm>
          <a:prstGeom prst="rect">
            <a:avLst/>
          </a:prstGeom>
          <a:solidFill>
            <a:srgbClr val="A9D18E"/>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endParaRPr>
          </a:p>
        </p:txBody>
      </p:sp>
      <p:sp>
        <p:nvSpPr>
          <p:cNvPr id="25" name="AutoShape 32">
            <a:extLst>
              <a:ext uri="{FF2B5EF4-FFF2-40B4-BE49-F238E27FC236}">
                <a16:creationId xmlns:a16="http://schemas.microsoft.com/office/drawing/2014/main" id="{1B3AAA43-9ACD-A14F-D387-FA306F6B7461}"/>
              </a:ext>
            </a:extLst>
          </p:cNvPr>
          <p:cNvSpPr>
            <a:spLocks noChangeArrowheads="1"/>
          </p:cNvSpPr>
          <p:nvPr/>
        </p:nvSpPr>
        <p:spPr bwMode="gray">
          <a:xfrm>
            <a:off x="10541670" y="5347647"/>
            <a:ext cx="1280160" cy="570493"/>
          </a:xfrm>
          <a:prstGeom prst="chevron">
            <a:avLst/>
          </a:prstGeom>
          <a:solidFill>
            <a:srgbClr val="DAE3F3"/>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Post Sales Relationship</a:t>
            </a:r>
          </a:p>
        </p:txBody>
      </p:sp>
      <p:sp>
        <p:nvSpPr>
          <p:cNvPr id="26" name="AutoShape 32">
            <a:extLst>
              <a:ext uri="{FF2B5EF4-FFF2-40B4-BE49-F238E27FC236}">
                <a16:creationId xmlns:a16="http://schemas.microsoft.com/office/drawing/2014/main" id="{BFD3518B-6EAE-340A-263E-54BFAA968570}"/>
              </a:ext>
            </a:extLst>
          </p:cNvPr>
          <p:cNvSpPr>
            <a:spLocks noChangeArrowheads="1"/>
          </p:cNvSpPr>
          <p:nvPr/>
        </p:nvSpPr>
        <p:spPr bwMode="gray">
          <a:xfrm>
            <a:off x="10571777" y="6058236"/>
            <a:ext cx="1005840" cy="451044"/>
          </a:xfrm>
          <a:prstGeom prst="rect">
            <a:avLst/>
          </a:prstGeom>
          <a:solidFill>
            <a:srgbClr val="A9D18E"/>
          </a:solidFill>
          <a:ln w="9525">
            <a:solidFill>
              <a:sysClr val="window" lastClr="FFFFFF">
                <a:lumMod val="95000"/>
              </a:sysClr>
            </a:solid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ea typeface="Open Sans" panose="020B0606030504020204" pitchFamily="34" charset="0"/>
              <a:cs typeface="Open Sans" panose="020B0606030504020204" pitchFamily="34" charset="0"/>
            </a:endParaRPr>
          </a:p>
        </p:txBody>
      </p:sp>
      <p:graphicFrame>
        <p:nvGraphicFramePr>
          <p:cNvPr id="28" name="Table 27">
            <a:extLst>
              <a:ext uri="{FF2B5EF4-FFF2-40B4-BE49-F238E27FC236}">
                <a16:creationId xmlns:a16="http://schemas.microsoft.com/office/drawing/2014/main" id="{5D5AA53E-CEAE-92FF-C2B1-610A7CCAF082}"/>
              </a:ext>
            </a:extLst>
          </p:cNvPr>
          <p:cNvGraphicFramePr>
            <a:graphicFrameLocks noGrp="1"/>
          </p:cNvGraphicFramePr>
          <p:nvPr>
            <p:extLst>
              <p:ext uri="{D42A27DB-BD31-4B8C-83A1-F6EECF244321}">
                <p14:modId xmlns:p14="http://schemas.microsoft.com/office/powerpoint/2010/main" val="2381544043"/>
              </p:ext>
            </p:extLst>
          </p:nvPr>
        </p:nvGraphicFramePr>
        <p:xfrm>
          <a:off x="1066160" y="781111"/>
          <a:ext cx="10602026" cy="4343400"/>
        </p:xfrm>
        <a:graphic>
          <a:graphicData uri="http://schemas.openxmlformats.org/drawingml/2006/table">
            <a:tbl>
              <a:tblPr firstRow="1" bandRow="1"/>
              <a:tblGrid>
                <a:gridCol w="745387">
                  <a:extLst>
                    <a:ext uri="{9D8B030D-6E8A-4147-A177-3AD203B41FA5}">
                      <a16:colId xmlns:a16="http://schemas.microsoft.com/office/drawing/2014/main" val="1705390333"/>
                    </a:ext>
                  </a:extLst>
                </a:gridCol>
                <a:gridCol w="529998">
                  <a:extLst>
                    <a:ext uri="{9D8B030D-6E8A-4147-A177-3AD203B41FA5}">
                      <a16:colId xmlns:a16="http://schemas.microsoft.com/office/drawing/2014/main" val="2535950049"/>
                    </a:ext>
                  </a:extLst>
                </a:gridCol>
                <a:gridCol w="332644">
                  <a:extLst>
                    <a:ext uri="{9D8B030D-6E8A-4147-A177-3AD203B41FA5}">
                      <a16:colId xmlns:a16="http://schemas.microsoft.com/office/drawing/2014/main" val="1214444299"/>
                    </a:ext>
                  </a:extLst>
                </a:gridCol>
                <a:gridCol w="675072">
                  <a:extLst>
                    <a:ext uri="{9D8B030D-6E8A-4147-A177-3AD203B41FA5}">
                      <a16:colId xmlns:a16="http://schemas.microsoft.com/office/drawing/2014/main" val="2844054116"/>
                    </a:ext>
                  </a:extLst>
                </a:gridCol>
                <a:gridCol w="217215">
                  <a:extLst>
                    <a:ext uri="{9D8B030D-6E8A-4147-A177-3AD203B41FA5}">
                      <a16:colId xmlns:a16="http://schemas.microsoft.com/office/drawing/2014/main" val="2271545592"/>
                    </a:ext>
                  </a:extLst>
                </a:gridCol>
                <a:gridCol w="1215945">
                  <a:extLst>
                    <a:ext uri="{9D8B030D-6E8A-4147-A177-3AD203B41FA5}">
                      <a16:colId xmlns:a16="http://schemas.microsoft.com/office/drawing/2014/main" val="2216539812"/>
                    </a:ext>
                  </a:extLst>
                </a:gridCol>
                <a:gridCol w="851618">
                  <a:extLst>
                    <a:ext uri="{9D8B030D-6E8A-4147-A177-3AD203B41FA5}">
                      <a16:colId xmlns:a16="http://schemas.microsoft.com/office/drawing/2014/main" val="3786255722"/>
                    </a:ext>
                  </a:extLst>
                </a:gridCol>
                <a:gridCol w="758295">
                  <a:extLst>
                    <a:ext uri="{9D8B030D-6E8A-4147-A177-3AD203B41FA5}">
                      <a16:colId xmlns:a16="http://schemas.microsoft.com/office/drawing/2014/main" val="1277403262"/>
                    </a:ext>
                  </a:extLst>
                </a:gridCol>
                <a:gridCol w="270446">
                  <a:extLst>
                    <a:ext uri="{9D8B030D-6E8A-4147-A177-3AD203B41FA5}">
                      <a16:colId xmlns:a16="http://schemas.microsoft.com/office/drawing/2014/main" val="1116297648"/>
                    </a:ext>
                  </a:extLst>
                </a:gridCol>
                <a:gridCol w="480525">
                  <a:extLst>
                    <a:ext uri="{9D8B030D-6E8A-4147-A177-3AD203B41FA5}">
                      <a16:colId xmlns:a16="http://schemas.microsoft.com/office/drawing/2014/main" val="1932028189"/>
                    </a:ext>
                  </a:extLst>
                </a:gridCol>
                <a:gridCol w="1078735">
                  <a:extLst>
                    <a:ext uri="{9D8B030D-6E8A-4147-A177-3AD203B41FA5}">
                      <a16:colId xmlns:a16="http://schemas.microsoft.com/office/drawing/2014/main" val="1416165798"/>
                    </a:ext>
                  </a:extLst>
                </a:gridCol>
                <a:gridCol w="955828">
                  <a:extLst>
                    <a:ext uri="{9D8B030D-6E8A-4147-A177-3AD203B41FA5}">
                      <a16:colId xmlns:a16="http://schemas.microsoft.com/office/drawing/2014/main" val="2607364073"/>
                    </a:ext>
                  </a:extLst>
                </a:gridCol>
                <a:gridCol w="192887">
                  <a:extLst>
                    <a:ext uri="{9D8B030D-6E8A-4147-A177-3AD203B41FA5}">
                      <a16:colId xmlns:a16="http://schemas.microsoft.com/office/drawing/2014/main" val="189907746"/>
                    </a:ext>
                  </a:extLst>
                </a:gridCol>
                <a:gridCol w="574358">
                  <a:extLst>
                    <a:ext uri="{9D8B030D-6E8A-4147-A177-3AD203B41FA5}">
                      <a16:colId xmlns:a16="http://schemas.microsoft.com/office/drawing/2014/main" val="1027455761"/>
                    </a:ext>
                  </a:extLst>
                </a:gridCol>
                <a:gridCol w="574358">
                  <a:extLst>
                    <a:ext uri="{9D8B030D-6E8A-4147-A177-3AD203B41FA5}">
                      <a16:colId xmlns:a16="http://schemas.microsoft.com/office/drawing/2014/main" val="3348371577"/>
                    </a:ext>
                  </a:extLst>
                </a:gridCol>
                <a:gridCol w="1148715">
                  <a:extLst>
                    <a:ext uri="{9D8B030D-6E8A-4147-A177-3AD203B41FA5}">
                      <a16:colId xmlns:a16="http://schemas.microsoft.com/office/drawing/2014/main" val="2901360045"/>
                    </a:ext>
                  </a:extLst>
                </a:gridCol>
              </a:tblGrid>
              <a:tr h="220734">
                <a:tc gridSpan="6">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bg1"/>
                          </a:solidFill>
                          <a:effectLst/>
                          <a:uLnTx/>
                          <a:uFillTx/>
                          <a:latin typeface="Verdana" panose="020B0604030504040204" pitchFamily="34" charset="0"/>
                          <a:ea typeface="Verdana" panose="020B0604030504040204" pitchFamily="34" charset="0"/>
                          <a:cs typeface="Calibri"/>
                        </a:rPr>
                        <a:t>Sales Strategy and Planning</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gridSpan="5">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Lead and Opportunity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gridSpan="5">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Customer and Account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pPr algn="ctr"/>
                      <a:endParaRPr kumimoji="0" lang="en-US" sz="1050" b="1" i="0" u="none" strike="noStrike" kern="1200" cap="none" spc="0" normalizeH="0" baseline="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endParaRPr>
                    </a:p>
                  </a:txBody>
                  <a:tcPr anchor="ct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tcPr>
                </a:tc>
                <a:tc hMerge="1">
                  <a:txBody>
                    <a:bodyPr/>
                    <a:lstStyle/>
                    <a:p>
                      <a:endParaRPr lang="en-US"/>
                    </a:p>
                  </a:txBody>
                  <a:tcPr>
                    <a:lnL w="762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62169172"/>
                  </a:ext>
                </a:extLst>
              </a:tr>
              <a:tr h="486513">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Market Segmentation and Targeting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Sales Forecasting and Demand Planning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a:solidFill>
                            <a:schemeClr val="tx1"/>
                          </a:solidFill>
                        </a:rPr>
                        <a:t>Sales Forecasting and Demand Planning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r>
                        <a:rPr lang="en-US" sz="800">
                          <a:solidFill>
                            <a:schemeClr val="tx1"/>
                          </a:solidFill>
                        </a:rPr>
                        <a:t>Sales Incentive and Compensation Planning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a:solidFill>
                            <a:schemeClr val="tx1"/>
                          </a:solidFill>
                        </a:rPr>
                        <a:t>Sales Incentive and Compensation Planning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Lead Identification and Acquisition</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a:txBody>
                    <a:bodyPr/>
                    <a:lstStyle/>
                    <a:p>
                      <a:pPr algn="ctr"/>
                      <a:r>
                        <a:rPr lang="en-US" sz="800">
                          <a:solidFill>
                            <a:schemeClr val="tx1"/>
                          </a:solidFill>
                        </a:rPr>
                        <a:t>Lead Qualification and Scoring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New Customer Onboarding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ctr"/>
                      <a:r>
                        <a:rPr lang="en-US" sz="800">
                          <a:solidFill>
                            <a:schemeClr val="tx1"/>
                          </a:solidFill>
                        </a:rPr>
                        <a:t>Customer Segmentation and Profiling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Customer Segmentation and Profiling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Key Account Management</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6374601"/>
                  </a:ext>
                </a:extLst>
              </a:tr>
              <a:tr h="48651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Territory Management</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a:solidFill>
                            <a:schemeClr val="tx1"/>
                          </a:solidFill>
                        </a:rPr>
                        <a:t>Sales Intelligence and Enablement</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Competitor Analysis and Benchmarking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a:solidFill>
                            <a:schemeClr val="tx1"/>
                          </a:solidFill>
                        </a:rPr>
                        <a:t>Competitor Analysis and Benchmarking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r>
                        <a:rPr lang="en-US" sz="800">
                          <a:solidFill>
                            <a:schemeClr val="tx1"/>
                          </a:solidFill>
                        </a:rPr>
                        <a:t>Customer Value Proposition Development</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a:solidFill>
                            <a:schemeClr val="tx1"/>
                          </a:solidFill>
                        </a:rPr>
                        <a:t>Customer Value Proposition Development</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Lead Nurturing and Engagement</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ctr"/>
                      <a:r>
                        <a:rPr lang="en-US" sz="800">
                          <a:solidFill>
                            <a:schemeClr val="tx1"/>
                          </a:solidFill>
                        </a:rPr>
                        <a:t>Opportunity Identification and Prioritization</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a:txBody>
                    <a:bodyPr/>
                    <a:lstStyle/>
                    <a:p>
                      <a:pPr algn="ctr"/>
                      <a:r>
                        <a:rPr lang="en-US" sz="800">
                          <a:solidFill>
                            <a:schemeClr val="tx1"/>
                          </a:solidFill>
                        </a:rPr>
                        <a:t>Sales Pipeline Management</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800">
                          <a:solidFill>
                            <a:schemeClr val="tx1"/>
                          </a:solidFill>
                        </a:rPr>
                        <a:t>Customer Relationship Tracking</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1"/>
                          </a:solidFill>
                        </a:rPr>
                        <a:t>Customer Hierarchy and Multi-site Account Management</a:t>
                      </a: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691872315"/>
                  </a:ext>
                </a:extLst>
              </a:tr>
              <a:tr h="0">
                <a:tc gridSpan="6">
                  <a:txBody>
                    <a:body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Sales Partner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pPr algn="ctr"/>
                      <a:endParaRPr lang="en-US" sz="800" kern="1200">
                        <a:solidFill>
                          <a:schemeClr val="tx1"/>
                        </a:solidFill>
                        <a:latin typeface="Calibri" panose="020F0502020204030204"/>
                        <a:ea typeface="+mn-ea"/>
                        <a:cs typeface="+mn-cs"/>
                      </a:endParaRPr>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gridSpan="4">
                  <a:txBody>
                    <a:bodyPr/>
                    <a:lstStyle/>
                    <a:p>
                      <a:pPr algn="ctr"/>
                      <a:r>
                        <a:rPr lang="en-US" sz="800">
                          <a:solidFill>
                            <a:schemeClr val="tx1"/>
                          </a:solidFill>
                        </a:rPr>
                        <a:t>Customer Interaction and Engagement tracking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algn="ctr"/>
                      <a:r>
                        <a:rPr kumimoji="0" lang="en-US" sz="800" b="0" i="0" u="none" strike="noStrike" kern="1200" cap="none" spc="0" normalizeH="0" baseline="0" noProof="0">
                          <a:ln>
                            <a:noFill/>
                          </a:ln>
                          <a:solidFill>
                            <a:prstClr val="black"/>
                          </a:solidFill>
                          <a:effectLst/>
                          <a:uLnTx/>
                          <a:uFillTx/>
                          <a:latin typeface="+mn-lt"/>
                          <a:ea typeface="+mn-ea"/>
                          <a:cs typeface="+mn-cs"/>
                        </a:rPr>
                        <a:t>Lost Opportunity Analysis</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gridSpan="3">
                  <a:txBody>
                    <a:bodyPr/>
                    <a:lstStyle/>
                    <a:p>
                      <a:pPr algn="ctr"/>
                      <a:r>
                        <a:rPr lang="en-US" sz="800">
                          <a:solidFill>
                            <a:schemeClr val="tx1"/>
                          </a:solidFill>
                        </a:rPr>
                        <a:t>Customer Credit Assessment Coordination</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tc>
                <a:tc rowSpan="2" hMerge="1">
                  <a:txBody>
                    <a:bodyPr/>
                    <a:lstStyle/>
                    <a:p>
                      <a:endParaRPr lang="en-US"/>
                    </a:p>
                  </a:txBody>
                  <a:tcPr/>
                </a:tc>
                <a:tc rowSpan="2" gridSpan="2">
                  <a:txBody>
                    <a:bodyPr/>
                    <a:lstStyle/>
                    <a:p>
                      <a:pPr algn="ctr"/>
                      <a:r>
                        <a:rPr lang="en-US" sz="800">
                          <a:solidFill>
                            <a:schemeClr val="tx1"/>
                          </a:solidFill>
                        </a:rPr>
                        <a:t>Customer Feedback and Satisfaction Tracking</a:t>
                      </a:r>
                      <a:endParaRPr lang="en-US"/>
                    </a:p>
                  </a:txBody>
                  <a:tcPr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tc>
                <a:extLst>
                  <a:ext uri="{0D108BD9-81ED-4DB2-BD59-A6C34878D82A}">
                    <a16:rowId xmlns:a16="http://schemas.microsoft.com/office/drawing/2014/main" val="3285046842"/>
                  </a:ext>
                </a:extLst>
              </a:tr>
              <a:tr h="270285">
                <a:tc gridSpan="5">
                  <a:txBody>
                    <a:bodyPr/>
                    <a:lstStyle/>
                    <a:p>
                      <a:pPr algn="ctr"/>
                      <a:r>
                        <a:rPr lang="en-US" sz="800" kern="1200">
                          <a:solidFill>
                            <a:schemeClr val="tx1"/>
                          </a:solidFill>
                          <a:latin typeface="Calibri" panose="020F0502020204030204"/>
                          <a:ea typeface="+mn-ea"/>
                          <a:cs typeface="+mn-cs"/>
                        </a:rPr>
                        <a:t>Distribution Management</a:t>
                      </a:r>
                    </a:p>
                  </a:txBody>
                  <a:tcPr marT="91440" marB="91440"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a:solidFill>
                            <a:schemeClr val="tx1"/>
                          </a:solidFill>
                          <a:latin typeface="+mn-lt"/>
                          <a:ea typeface="+mn-ea"/>
                          <a:cs typeface="+mn-cs"/>
                        </a:rPr>
                        <a:t>Retail Partners</a:t>
                      </a:r>
                    </a:p>
                  </a:txBody>
                  <a:tcPr marT="91440" marB="91440"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v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vMerge="1">
                  <a:txBody>
                    <a:bodyPr/>
                    <a:lstStyle/>
                    <a:p>
                      <a:endParaRPr lang="en-US"/>
                    </a:p>
                  </a:txBody>
                  <a:tcPr>
                    <a:lnT w="76200" cap="flat" cmpd="sng" algn="ctr">
                      <a:solidFill>
                        <a:schemeClr val="bg1"/>
                      </a:solidFill>
                      <a:prstDash val="solid"/>
                      <a:round/>
                      <a:headEnd type="none" w="med" len="med"/>
                      <a:tailEnd type="none" w="med" len="med"/>
                    </a:lnT>
                  </a:tcPr>
                </a:tc>
                <a:tc hMerge="1" vMerge="1">
                  <a:txBody>
                    <a:bodyPr/>
                    <a:lstStyle/>
                    <a:p>
                      <a:endParaRPr lang="en-US"/>
                    </a:p>
                  </a:txBody>
                  <a:tcPr/>
                </a:tc>
                <a:tc hMerge="1" vMerge="1">
                  <a:txBody>
                    <a:bodyPr/>
                    <a:lstStyle/>
                    <a:p>
                      <a:endParaRPr lang="en-US"/>
                    </a:p>
                  </a:txBody>
                  <a:tcPr/>
                </a:tc>
                <a:tc vMerge="1">
                  <a:txBody>
                    <a:bodyPr/>
                    <a:lstStyle/>
                    <a:p>
                      <a:endParaRPr lang="en-US"/>
                    </a:p>
                  </a:txBody>
                  <a:tcPr>
                    <a:lnT w="76200" cap="flat" cmpd="sng" algn="ctr">
                      <a:solidFill>
                        <a:schemeClr val="bg1"/>
                      </a:solidFill>
                      <a:prstDash val="solid"/>
                      <a:round/>
                      <a:headEnd type="none" w="med" len="med"/>
                      <a:tailEnd type="none" w="med" len="med"/>
                    </a:lnT>
                  </a:tcPr>
                </a:tc>
                <a:tc gridSpan="3" vMerge="1">
                  <a:txBody>
                    <a:bodyPr/>
                    <a:lstStyle/>
                    <a:p>
                      <a:endParaRPr lang="en-US"/>
                    </a:p>
                  </a:txBody>
                  <a:tcPr>
                    <a:lnT w="76200" cap="flat" cmpd="sng" algn="ctr">
                      <a:solidFill>
                        <a:schemeClr val="bg1"/>
                      </a:solidFill>
                      <a:prstDash val="solid"/>
                      <a:round/>
                      <a:headEnd type="none" w="med" len="med"/>
                      <a:tailEnd type="none" w="med" len="med"/>
                    </a:lnT>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lnT w="76200" cap="flat" cmpd="sng" algn="ctr">
                      <a:solidFill>
                        <a:schemeClr val="bg1"/>
                      </a:solidFill>
                      <a:prstDash val="solid"/>
                      <a:round/>
                      <a:headEnd type="none" w="med" len="med"/>
                      <a:tailEnd type="none" w="med" len="med"/>
                    </a:lnT>
                  </a:tcPr>
                </a:tc>
                <a:tc hMerge="1" vMerge="1">
                  <a:txBody>
                    <a:bodyPr/>
                    <a:lstStyle/>
                    <a:p>
                      <a:endParaRPr lang="en-US"/>
                    </a:p>
                  </a:txBody>
                  <a:tcPr/>
                </a:tc>
                <a:extLst>
                  <a:ext uri="{0D108BD9-81ED-4DB2-BD59-A6C34878D82A}">
                    <a16:rowId xmlns:a16="http://schemas.microsoft.com/office/drawing/2014/main" val="481231885"/>
                  </a:ext>
                </a:extLst>
              </a:tr>
              <a:tr h="220734">
                <a:tc gridSpan="6">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Quotation and Proposal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tc>
                <a:tc h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rgbClr val="6FC2B4"/>
                    </a:solidFill>
                  </a:tcPr>
                </a:tc>
                <a:tc hMerge="1">
                  <a:txBody>
                    <a:bodyPr/>
                    <a:lstStyle/>
                    <a:p>
                      <a:endParaRPr lang="en-US"/>
                    </a:p>
                  </a:txBody>
                  <a:tcPr/>
                </a:tc>
                <a:tc h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pPr algn="ctr"/>
                      <a:endPar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gridSpan="5">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Product and Pricing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gridSpan="5">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Order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hMerge="1">
                  <a:txBody>
                    <a:bodyPr/>
                    <a:lstStyle/>
                    <a:p>
                      <a:endParaRPr lang="en-US"/>
                    </a:p>
                  </a:txBody>
                  <a:tcPr>
                    <a:lnL w="762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17204575"/>
                  </a:ext>
                </a:extLst>
              </a:tr>
              <a:tr h="445970">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Configure, Price and Quote (CPQ) system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Standard and Custom Proposal Generation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gridSpan="2">
                  <a:txBody>
                    <a:bodyPr/>
                    <a:lstStyle/>
                    <a:p>
                      <a:pPr algn="ctr"/>
                      <a:r>
                        <a:rPr lang="en-US" sz="900">
                          <a:solidFill>
                            <a:schemeClr val="tx1"/>
                          </a:solidFill>
                        </a:rPr>
                        <a:t>Discounts and Approval Workflow management</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pPr algn="ctr"/>
                      <a:r>
                        <a:rPr lang="en-US" sz="900">
                          <a:solidFill>
                            <a:schemeClr val="tx1"/>
                          </a:solidFill>
                        </a:rPr>
                        <a:t>Discounts and Approval Workflow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Standard and Custom Product Catalog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900">
                          <a:solidFill>
                            <a:schemeClr val="tx1"/>
                          </a:solidFill>
                        </a:rPr>
                        <a:t>Price List Management</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Sales Order Creation and Validation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Order Modification and Revision Handling</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Order Confirmation and Contract Alignment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5715137"/>
                  </a:ext>
                </a:extLst>
              </a:tr>
              <a:tr h="324342">
                <a:tc gridSpan="2" v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hMerge="1" vMerge="1">
                  <a:txBody>
                    <a:bodyPr/>
                    <a:lstStyle/>
                    <a:p>
                      <a:endParaRPr lang="en-US"/>
                    </a:p>
                  </a:txBody>
                  <a:tcPr/>
                </a:tc>
                <a:tc gridSpan="2" v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Custom Pricing and Discounting</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900">
                          <a:solidFill>
                            <a:schemeClr val="tx1"/>
                          </a:solidFill>
                        </a:rPr>
                        <a:t>Product Configuration and Bundling</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Coordination with Production and Supply Chain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Integration with ERP</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row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Order Tracking and Fulfilment Status Updates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56703475"/>
                  </a:ext>
                </a:extLst>
              </a:tr>
              <a:tr h="324342">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Quote Versioning and Revision Tracking</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900">
                          <a:solidFill>
                            <a:schemeClr val="tx1"/>
                          </a:solidFill>
                        </a:rPr>
                        <a:t>Integration with Finance and Legal</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Integration with Finance and Legal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Lifestyle Pricing Management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Competitive Pricing Intelligence</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gridSpan="2" v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vMerge="1">
                  <a:txBody>
                    <a:bodyPr/>
                    <a:lstStyle/>
                    <a:p>
                      <a:endParaRPr lang="en-US"/>
                    </a:p>
                  </a:txBody>
                  <a:tcPr/>
                </a:tc>
                <a:tc gridSpan="2" v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vMerge="1">
                  <a:txBody>
                    <a:bodyPr/>
                    <a:lstStyle/>
                    <a:p>
                      <a:endParaRPr lang="en-US"/>
                    </a:p>
                  </a:txBody>
                  <a:tcPr/>
                </a:tc>
                <a:tc v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935019"/>
                  </a:ext>
                </a:extLst>
              </a:tr>
              <a:tr h="324342">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Competitive Pricing Comparisons and Margin Analysis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900">
                          <a:solidFill>
                            <a:schemeClr val="tx1"/>
                          </a:solidFill>
                        </a:rPr>
                        <a:t>Dynamic Pricing Strategies</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Dynamic Pricing Strategies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Integration with Engineering for customized solutions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endParaRPr lang="en-US"/>
                    </a:p>
                  </a:txBody>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Handling Customer-Specific Compliance Requirements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pPr algn="ct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928794"/>
                  </a:ext>
                </a:extLst>
              </a:tr>
              <a:tr h="220734">
                <a:tc gridSpan="16">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kumimoji="0" lang="en-US" sz="1000" b="1" i="0" u="none" strike="noStrike" kern="1200" cap="none" spc="0" normalizeH="0" baseline="0">
                          <a:ln>
                            <a:noFill/>
                          </a:ln>
                          <a:solidFill>
                            <a:schemeClr val="bg1"/>
                          </a:solidFill>
                          <a:effectLst/>
                          <a:uLnTx/>
                          <a:uFillTx/>
                          <a:latin typeface="Verdana" panose="020B0604030504040204" pitchFamily="34" charset="0"/>
                          <a:ea typeface="Verdana" panose="020B0604030504040204" pitchFamily="34" charset="0"/>
                          <a:cs typeface="Calibri"/>
                        </a:rPr>
                        <a:t>Sales Performance and Analytics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tc>
                <a:tc hMerge="1">
                  <a:txBody>
                    <a:bodyPr/>
                    <a:lstStyle/>
                    <a:p>
                      <a:pPr algn="ct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6FC2B4"/>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pPr algn="ctr"/>
                      <a:endParaRPr kumimoji="0" lang="en-US" sz="1050" b="1" i="0" u="none" strike="noStrike" kern="1200" cap="none" spc="0" normalizeH="0" baseline="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DEECCE"/>
                    </a:solidFill>
                  </a:tcPr>
                </a:tc>
                <a:tc hMerge="1">
                  <a:txBody>
                    <a:bodyPr/>
                    <a:lstStyle/>
                    <a:p>
                      <a:endParaRPr lang="en-US"/>
                    </a:p>
                  </a:txBody>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pPr algn="ctr"/>
                      <a:endParaRPr kumimoji="0" lang="en-US" sz="1050" b="1" i="0" u="none" strike="noStrike" kern="1200" cap="none" spc="0" normalizeH="0" baseline="0">
                        <a:ln>
                          <a:noFill/>
                        </a:ln>
                        <a:solidFill>
                          <a:prstClr val="black">
                            <a:lumMod val="65000"/>
                            <a:lumOff val="35000"/>
                          </a:prstClr>
                        </a:solidFill>
                        <a:effectLst/>
                        <a:uLnTx/>
                        <a:uFillTx/>
                        <a:latin typeface="Verdana" panose="020B0604030504040204" pitchFamily="34" charset="0"/>
                        <a:ea typeface="Verdana" panose="020B0604030504040204" pitchFamily="34" charset="0"/>
                        <a:cs typeface="Calibri"/>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rgbClr val="6FC2B4"/>
                    </a:solidFill>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34496660"/>
                  </a:ext>
                </a:extLst>
              </a:tr>
              <a:tr h="324342">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a:solidFill>
                            <a:schemeClr val="tx1"/>
                          </a:solidFill>
                        </a:rPr>
                        <a:t>Sales Funnel Analysis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gridSpan="3">
                  <a:txBody>
                    <a:bodyPr/>
                    <a:lstStyle/>
                    <a:p>
                      <a:pPr algn="ctr"/>
                      <a:r>
                        <a:rPr lang="en-US" sz="900" kern="1200">
                          <a:solidFill>
                            <a:schemeClr val="tx1"/>
                          </a:solidFill>
                          <a:latin typeface="Calibri" panose="020F0502020204030204"/>
                          <a:ea typeface="+mn-ea"/>
                          <a:cs typeface="+mn-cs"/>
                        </a:rPr>
                        <a:t>Win/Loss Analysis</a:t>
                      </a: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kern="1200">
                          <a:solidFill>
                            <a:schemeClr val="tx1"/>
                          </a:solidFill>
                          <a:latin typeface="Calibri" panose="020F0502020204030204"/>
                          <a:ea typeface="+mn-ea"/>
                          <a:cs typeface="+mn-cs"/>
                        </a:rPr>
                        <a:t>Revenue and Margin Analysis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900" kern="1200">
                          <a:solidFill>
                            <a:schemeClr val="tx1"/>
                          </a:solidFill>
                          <a:latin typeface="Calibri" panose="020F0502020204030204"/>
                          <a:ea typeface="+mn-ea"/>
                          <a:cs typeface="+mn-cs"/>
                        </a:rPr>
                        <a:t>Revenue and Margin Analysis</a:t>
                      </a:r>
                      <a:endParaRPr lang="en-US">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900" kern="1200">
                          <a:solidFill>
                            <a:schemeClr val="tx1"/>
                          </a:solidFill>
                          <a:latin typeface="Calibri" panose="020F0502020204030204"/>
                          <a:ea typeface="+mn-ea"/>
                          <a:cs typeface="+mn-cs"/>
                        </a:rPr>
                        <a:t>Customer and Market Insights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76200" cap="flat" cmpd="sng" algn="ctr">
                      <a:solidFill>
                        <a:schemeClr val="bg1"/>
                      </a:solidFill>
                      <a:prstDash val="solid"/>
                      <a:round/>
                      <a:headEnd type="none" w="med" len="med"/>
                      <a:tailEnd type="none" w="med" len="med"/>
                    </a:lnL>
                  </a:tcPr>
                </a:tc>
                <a:tc gridSpan="3">
                  <a:txBody>
                    <a:bodyPr/>
                    <a:lstStyle/>
                    <a:p>
                      <a:pPr algn="ctr"/>
                      <a:r>
                        <a:rPr lang="en-US" sz="900" kern="1200">
                          <a:solidFill>
                            <a:schemeClr val="tx1"/>
                          </a:solidFill>
                          <a:latin typeface="Calibri" panose="020F0502020204030204"/>
                          <a:ea typeface="+mn-ea"/>
                          <a:cs typeface="+mn-cs"/>
                        </a:rPr>
                        <a:t>Sales Performance Dashboards and Scorecards</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r>
                        <a:rPr lang="en-US" sz="900" kern="1200">
                          <a:solidFill>
                            <a:schemeClr val="tx1"/>
                          </a:solidFill>
                          <a:latin typeface="Calibri" panose="020F0502020204030204"/>
                          <a:ea typeface="+mn-ea"/>
                          <a:cs typeface="+mn-cs"/>
                        </a:rPr>
                        <a:t>Forecast Accuracy Tracking</a:t>
                      </a:r>
                      <a:endParaRPr lang="en-US"/>
                    </a:p>
                  </a:txBody>
                  <a:tcPr anchor="ct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Calibri" panose="020F0502020204030204"/>
                          <a:ea typeface="+mn-ea"/>
                          <a:cs typeface="+mn-cs"/>
                        </a:rPr>
                        <a:t>Forecast Accuracy Tracking</a:t>
                      </a: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pPr algn="ctr"/>
                      <a:r>
                        <a:rPr lang="en-US" sz="900" kern="1200">
                          <a:solidFill>
                            <a:schemeClr val="tx1"/>
                          </a:solidFill>
                          <a:latin typeface="Calibri" panose="020F0502020204030204"/>
                          <a:ea typeface="+mn-ea"/>
                          <a:cs typeface="+mn-cs"/>
                        </a:rPr>
                        <a:t>Sales Productivity Analysis</a:t>
                      </a:r>
                      <a:endParaRPr lang="en-US"/>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Calibri" panose="020F0502020204030204"/>
                          <a:ea typeface="+mn-ea"/>
                          <a:cs typeface="+mn-cs"/>
                        </a:rPr>
                        <a:t>Sales Productivity Analysis</a:t>
                      </a:r>
                      <a:endParaRPr lang="en-US" sz="90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3941263571"/>
                  </a:ext>
                </a:extLst>
              </a:tr>
            </a:tbl>
          </a:graphicData>
        </a:graphic>
      </p:graphicFrame>
    </p:spTree>
    <p:extLst>
      <p:ext uri="{BB962C8B-B14F-4D97-AF65-F5344CB8AC3E}">
        <p14:creationId xmlns:p14="http://schemas.microsoft.com/office/powerpoint/2010/main" val="289732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988F9EBD-D565-7D0F-BC6E-26345EDB38E2}"/>
              </a:ext>
            </a:extLst>
          </p:cNvPr>
          <p:cNvSpPr/>
          <p:nvPr/>
        </p:nvSpPr>
        <p:spPr>
          <a:xfrm>
            <a:off x="9827824" y="4232154"/>
            <a:ext cx="1605965" cy="414503"/>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5BA0CE23-7747-E258-188A-3730930C2CBA}"/>
              </a:ext>
            </a:extLst>
          </p:cNvPr>
          <p:cNvSpPr>
            <a:spLocks noGrp="1"/>
          </p:cNvSpPr>
          <p:nvPr>
            <p:ph type="title"/>
          </p:nvPr>
        </p:nvSpPr>
        <p:spPr/>
        <p:txBody>
          <a:bodyPr/>
          <a:lstStyle/>
          <a:p>
            <a:r>
              <a:rPr lang="en-US"/>
              <a:t>Current Application Landscape</a:t>
            </a:r>
          </a:p>
        </p:txBody>
      </p:sp>
      <p:sp>
        <p:nvSpPr>
          <p:cNvPr id="3" name="Text Placeholder 2">
            <a:extLst>
              <a:ext uri="{FF2B5EF4-FFF2-40B4-BE49-F238E27FC236}">
                <a16:creationId xmlns:a16="http://schemas.microsoft.com/office/drawing/2014/main" id="{15DA6B21-482A-0EF1-23D2-DBCDF1D756CA}"/>
              </a:ext>
            </a:extLst>
          </p:cNvPr>
          <p:cNvSpPr>
            <a:spLocks noGrp="1"/>
          </p:cNvSpPr>
          <p:nvPr>
            <p:ph type="body" sz="quarter" idx="22"/>
          </p:nvPr>
        </p:nvSpPr>
        <p:spPr/>
        <p:txBody>
          <a:bodyPr/>
          <a:lstStyle/>
          <a:p>
            <a:r>
              <a:rPr lang="en-US"/>
              <a:t>Landscape of </a:t>
            </a:r>
            <a:r>
              <a:rPr lang="en-US" err="1"/>
              <a:t>ELGi’s</a:t>
            </a:r>
            <a:r>
              <a:rPr lang="en-US"/>
              <a:t> applications by functions</a:t>
            </a:r>
          </a:p>
        </p:txBody>
      </p:sp>
      <p:grpSp>
        <p:nvGrpSpPr>
          <p:cNvPr id="4" name="Group 3">
            <a:extLst>
              <a:ext uri="{FF2B5EF4-FFF2-40B4-BE49-F238E27FC236}">
                <a16:creationId xmlns:a16="http://schemas.microsoft.com/office/drawing/2014/main" id="{AA536867-D393-0094-6651-9449E5C3BF7A}"/>
              </a:ext>
            </a:extLst>
          </p:cNvPr>
          <p:cNvGrpSpPr/>
          <p:nvPr/>
        </p:nvGrpSpPr>
        <p:grpSpPr>
          <a:xfrm>
            <a:off x="451105" y="1041760"/>
            <a:ext cx="11722329" cy="5534461"/>
            <a:chOff x="434260" y="1015881"/>
            <a:chExt cx="11722329" cy="5534461"/>
          </a:xfrm>
        </p:grpSpPr>
        <p:grpSp>
          <p:nvGrpSpPr>
            <p:cNvPr id="9" name="Group 8">
              <a:extLst>
                <a:ext uri="{FF2B5EF4-FFF2-40B4-BE49-F238E27FC236}">
                  <a16:creationId xmlns:a16="http://schemas.microsoft.com/office/drawing/2014/main" id="{E5060BEC-EEC0-4085-F217-67A43AE03B9F}"/>
                </a:ext>
              </a:extLst>
            </p:cNvPr>
            <p:cNvGrpSpPr/>
            <p:nvPr/>
          </p:nvGrpSpPr>
          <p:grpSpPr>
            <a:xfrm>
              <a:off x="479320" y="1015881"/>
              <a:ext cx="11353798" cy="737915"/>
              <a:chOff x="515750" y="1015881"/>
              <a:chExt cx="11353800" cy="737915"/>
            </a:xfrm>
          </p:grpSpPr>
          <p:sp>
            <p:nvSpPr>
              <p:cNvPr id="101" name="Rectangle: Rounded Corners 100">
                <a:extLst>
                  <a:ext uri="{FF2B5EF4-FFF2-40B4-BE49-F238E27FC236}">
                    <a16:creationId xmlns:a16="http://schemas.microsoft.com/office/drawing/2014/main" id="{E628C0CB-E6D9-00D1-CF4B-EBB7CCFA9A99}"/>
                  </a:ext>
                </a:extLst>
              </p:cNvPr>
              <p:cNvSpPr/>
              <p:nvPr/>
            </p:nvSpPr>
            <p:spPr>
              <a:xfrm>
                <a:off x="515750" y="1167657"/>
                <a:ext cx="11353800" cy="586139"/>
              </a:xfrm>
              <a:prstGeom prst="roundRect">
                <a:avLst>
                  <a:gd name="adj" fmla="val 0"/>
                </a:avLst>
              </a:prstGeom>
              <a:solidFill>
                <a:srgbClr val="FFCBBD"/>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102" name="Rectangle: Top Corners Rounded 101">
                <a:extLst>
                  <a:ext uri="{FF2B5EF4-FFF2-40B4-BE49-F238E27FC236}">
                    <a16:creationId xmlns:a16="http://schemas.microsoft.com/office/drawing/2014/main" id="{48290DE5-14D6-7BD6-2C37-6FFE5022169A}"/>
                  </a:ext>
                </a:extLst>
              </p:cNvPr>
              <p:cNvSpPr/>
              <p:nvPr/>
            </p:nvSpPr>
            <p:spPr>
              <a:xfrm>
                <a:off x="515750" y="1015881"/>
                <a:ext cx="11353800" cy="274320"/>
              </a:xfrm>
              <a:prstGeom prst="round2SameRect">
                <a:avLst>
                  <a:gd name="adj1" fmla="val 47349"/>
                  <a:gd name="adj2" fmla="val 0"/>
                </a:avLst>
              </a:prstGeom>
              <a:solidFill>
                <a:srgbClr val="DA291C"/>
              </a:solidFill>
              <a:ln w="9525" cap="rnd" cmpd="sng" algn="ctr">
                <a:solidFill>
                  <a:schemeClr val="accent6">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a:ea typeface="+mn-ea"/>
                    <a:cs typeface="+mn-cs"/>
                  </a:rPr>
                  <a:t>Channels</a:t>
                </a:r>
              </a:p>
            </p:txBody>
          </p:sp>
          <p:sp>
            <p:nvSpPr>
              <p:cNvPr id="103" name="Rectangle 102">
                <a:extLst>
                  <a:ext uri="{FF2B5EF4-FFF2-40B4-BE49-F238E27FC236}">
                    <a16:creationId xmlns:a16="http://schemas.microsoft.com/office/drawing/2014/main" id="{143DD308-AE2E-C8BE-042B-C08900BDD1E5}"/>
                  </a:ext>
                </a:extLst>
              </p:cNvPr>
              <p:cNvSpPr/>
              <p:nvPr/>
            </p:nvSpPr>
            <p:spPr>
              <a:xfrm>
                <a:off x="1787535" y="1402287"/>
                <a:ext cx="1649992" cy="23942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1. </a:t>
                </a:r>
                <a:r>
                  <a:rPr kumimoji="0" lang="en-US" sz="105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ELGi</a:t>
                </a: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Website </a:t>
                </a:r>
              </a:p>
            </p:txBody>
          </p:sp>
        </p:grpSp>
        <p:grpSp>
          <p:nvGrpSpPr>
            <p:cNvPr id="11" name="Group 10">
              <a:extLst>
                <a:ext uri="{FF2B5EF4-FFF2-40B4-BE49-F238E27FC236}">
                  <a16:creationId xmlns:a16="http://schemas.microsoft.com/office/drawing/2014/main" id="{D83C0BF7-ADBF-60DA-BE5E-87D5EAC86AB1}"/>
                </a:ext>
              </a:extLst>
            </p:cNvPr>
            <p:cNvGrpSpPr/>
            <p:nvPr/>
          </p:nvGrpSpPr>
          <p:grpSpPr>
            <a:xfrm>
              <a:off x="434260" y="2646858"/>
              <a:ext cx="11398859" cy="912742"/>
              <a:chOff x="465824" y="1769733"/>
              <a:chExt cx="11398860" cy="912742"/>
            </a:xfrm>
          </p:grpSpPr>
          <p:sp>
            <p:nvSpPr>
              <p:cNvPr id="98" name="Rectangle: Rounded Corners 97">
                <a:extLst>
                  <a:ext uri="{FF2B5EF4-FFF2-40B4-BE49-F238E27FC236}">
                    <a16:creationId xmlns:a16="http://schemas.microsoft.com/office/drawing/2014/main" id="{737F953E-C894-752B-965E-BC170EB370C5}"/>
                  </a:ext>
                </a:extLst>
              </p:cNvPr>
              <p:cNvSpPr/>
              <p:nvPr/>
            </p:nvSpPr>
            <p:spPr>
              <a:xfrm>
                <a:off x="510885" y="2045974"/>
                <a:ext cx="11353799" cy="636501"/>
              </a:xfrm>
              <a:prstGeom prst="roundRect">
                <a:avLst>
                  <a:gd name="adj" fmla="val 0"/>
                </a:avLst>
              </a:prstGeom>
              <a:solidFill>
                <a:srgbClr val="FFCBBD"/>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99" name="Rectangle: Top Corners Rounded 98">
                <a:extLst>
                  <a:ext uri="{FF2B5EF4-FFF2-40B4-BE49-F238E27FC236}">
                    <a16:creationId xmlns:a16="http://schemas.microsoft.com/office/drawing/2014/main" id="{A35ACFD1-7400-5A89-2A40-2DB4DDB09211}"/>
                  </a:ext>
                </a:extLst>
              </p:cNvPr>
              <p:cNvSpPr/>
              <p:nvPr/>
            </p:nvSpPr>
            <p:spPr>
              <a:xfrm>
                <a:off x="465824" y="1769733"/>
                <a:ext cx="11353799" cy="274320"/>
              </a:xfrm>
              <a:prstGeom prst="round2SameRect">
                <a:avLst>
                  <a:gd name="adj1" fmla="val 47349"/>
                  <a:gd name="adj2" fmla="val 0"/>
                </a:avLst>
              </a:prstGeom>
              <a:solidFill>
                <a:srgbClr val="FF0000"/>
              </a:solidFill>
              <a:ln w="9525" cap="rnd" cmpd="sng" algn="ctr">
                <a:solidFill>
                  <a:schemeClr val="accent6">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a:ea typeface="+mn-ea"/>
                    <a:cs typeface="+mn-cs"/>
                  </a:rPr>
                  <a:t>Core System</a:t>
                </a:r>
              </a:p>
            </p:txBody>
          </p:sp>
          <p:sp>
            <p:nvSpPr>
              <p:cNvPr id="100" name="Rectangle 99">
                <a:extLst>
                  <a:ext uri="{FF2B5EF4-FFF2-40B4-BE49-F238E27FC236}">
                    <a16:creationId xmlns:a16="http://schemas.microsoft.com/office/drawing/2014/main" id="{0EA90C63-1BF2-D73B-0E36-8CA18947C967}"/>
                  </a:ext>
                </a:extLst>
              </p:cNvPr>
              <p:cNvSpPr/>
              <p:nvPr/>
            </p:nvSpPr>
            <p:spPr>
              <a:xfrm>
                <a:off x="4523307" y="2236810"/>
                <a:ext cx="2883894"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10.INFOR LN</a:t>
                </a:r>
              </a:p>
            </p:txBody>
          </p:sp>
        </p:grpSp>
        <p:sp>
          <p:nvSpPr>
            <p:cNvPr id="13" name="Rectangle: Rounded Corners 12">
              <a:extLst>
                <a:ext uri="{FF2B5EF4-FFF2-40B4-BE49-F238E27FC236}">
                  <a16:creationId xmlns:a16="http://schemas.microsoft.com/office/drawing/2014/main" id="{11910091-E96E-45DB-1E31-C769E838DF4A}"/>
                </a:ext>
              </a:extLst>
            </p:cNvPr>
            <p:cNvSpPr/>
            <p:nvPr/>
          </p:nvSpPr>
          <p:spPr>
            <a:xfrm>
              <a:off x="482282" y="3778920"/>
              <a:ext cx="11350837" cy="2550208"/>
            </a:xfrm>
            <a:prstGeom prst="roundRect">
              <a:avLst>
                <a:gd name="adj" fmla="val 0"/>
              </a:avLst>
            </a:prstGeom>
            <a:solidFill>
              <a:srgbClr val="FFCBBD"/>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16" name="Rectangle: Top Corners Rounded 15">
              <a:extLst>
                <a:ext uri="{FF2B5EF4-FFF2-40B4-BE49-F238E27FC236}">
                  <a16:creationId xmlns:a16="http://schemas.microsoft.com/office/drawing/2014/main" id="{265800D6-1495-1545-9B84-BC8E1A97467E}"/>
                </a:ext>
              </a:extLst>
            </p:cNvPr>
            <p:cNvSpPr/>
            <p:nvPr/>
          </p:nvSpPr>
          <p:spPr>
            <a:xfrm>
              <a:off x="479320" y="3648506"/>
              <a:ext cx="11353798" cy="274320"/>
            </a:xfrm>
            <a:prstGeom prst="round2SameRect">
              <a:avLst>
                <a:gd name="adj1" fmla="val 47349"/>
                <a:gd name="adj2" fmla="val 0"/>
              </a:avLst>
            </a:prstGeom>
            <a:solidFill>
              <a:srgbClr val="FF0000"/>
            </a:solidFill>
            <a:ln w="9525" cap="rnd" cmpd="sng" algn="ctr">
              <a:solidFill>
                <a:schemeClr val="accent6">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a:ea typeface="+mn-ea"/>
                  <a:cs typeface="+mn-cs"/>
                </a:rPr>
                <a:t>Enterprise Functions</a:t>
              </a:r>
            </a:p>
          </p:txBody>
        </p:sp>
        <p:grpSp>
          <p:nvGrpSpPr>
            <p:cNvPr id="27" name="Group 26">
              <a:extLst>
                <a:ext uri="{FF2B5EF4-FFF2-40B4-BE49-F238E27FC236}">
                  <a16:creationId xmlns:a16="http://schemas.microsoft.com/office/drawing/2014/main" id="{C5D9466B-EFA4-8250-2EC0-6DCA5443CA92}"/>
                </a:ext>
              </a:extLst>
            </p:cNvPr>
            <p:cNvGrpSpPr/>
            <p:nvPr/>
          </p:nvGrpSpPr>
          <p:grpSpPr>
            <a:xfrm>
              <a:off x="2170225" y="4779301"/>
              <a:ext cx="1596650" cy="650166"/>
              <a:chOff x="2226772" y="5324157"/>
              <a:chExt cx="1600889" cy="650166"/>
            </a:xfrm>
          </p:grpSpPr>
          <p:grpSp>
            <p:nvGrpSpPr>
              <p:cNvPr id="80" name="Group 79">
                <a:extLst>
                  <a:ext uri="{FF2B5EF4-FFF2-40B4-BE49-F238E27FC236}">
                    <a16:creationId xmlns:a16="http://schemas.microsoft.com/office/drawing/2014/main" id="{CED2B9C1-96AE-801D-B8C8-0514512609C4}"/>
                  </a:ext>
                </a:extLst>
              </p:cNvPr>
              <p:cNvGrpSpPr/>
              <p:nvPr/>
            </p:nvGrpSpPr>
            <p:grpSpPr>
              <a:xfrm>
                <a:off x="2226772" y="5324157"/>
                <a:ext cx="1600889" cy="650166"/>
                <a:chOff x="600186" y="4432998"/>
                <a:chExt cx="889600" cy="650166"/>
              </a:xfrm>
            </p:grpSpPr>
            <p:sp>
              <p:nvSpPr>
                <p:cNvPr id="84" name="Rectangle: Rounded Corners 83">
                  <a:extLst>
                    <a:ext uri="{FF2B5EF4-FFF2-40B4-BE49-F238E27FC236}">
                      <a16:creationId xmlns:a16="http://schemas.microsoft.com/office/drawing/2014/main" id="{0E42FDD0-539F-8B32-F2C1-665E6BA552E9}"/>
                    </a:ext>
                  </a:extLst>
                </p:cNvPr>
                <p:cNvSpPr/>
                <p:nvPr/>
              </p:nvSpPr>
              <p:spPr>
                <a:xfrm>
                  <a:off x="600186" y="4534524"/>
                  <a:ext cx="889600"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85" name="Rectangle: Top Corners Rounded 84">
                  <a:extLst>
                    <a:ext uri="{FF2B5EF4-FFF2-40B4-BE49-F238E27FC236}">
                      <a16:creationId xmlns:a16="http://schemas.microsoft.com/office/drawing/2014/main" id="{E1F88631-4B52-F45B-94DD-D7319223CE4F}"/>
                    </a:ext>
                  </a:extLst>
                </p:cNvPr>
                <p:cNvSpPr/>
                <p:nvPr/>
              </p:nvSpPr>
              <p:spPr>
                <a:xfrm>
                  <a:off x="600186" y="4432998"/>
                  <a:ext cx="889600"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Legal &amp; Compliance</a:t>
                  </a:r>
                </a:p>
              </p:txBody>
            </p:sp>
          </p:grpSp>
          <p:sp>
            <p:nvSpPr>
              <p:cNvPr id="82" name="Rectangle 81">
                <a:extLst>
                  <a:ext uri="{FF2B5EF4-FFF2-40B4-BE49-F238E27FC236}">
                    <a16:creationId xmlns:a16="http://schemas.microsoft.com/office/drawing/2014/main" id="{D08EBB69-0905-3C8D-2026-3A9154E48B94}"/>
                  </a:ext>
                </a:extLst>
              </p:cNvPr>
              <p:cNvSpPr/>
              <p:nvPr/>
            </p:nvSpPr>
            <p:spPr>
              <a:xfrm>
                <a:off x="2343207" y="5574275"/>
                <a:ext cx="1072688"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Lexcomply</a:t>
                </a: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p>
            </p:txBody>
          </p:sp>
        </p:grpSp>
        <p:grpSp>
          <p:nvGrpSpPr>
            <p:cNvPr id="30" name="Group 29">
              <a:extLst>
                <a:ext uri="{FF2B5EF4-FFF2-40B4-BE49-F238E27FC236}">
                  <a16:creationId xmlns:a16="http://schemas.microsoft.com/office/drawing/2014/main" id="{0DA94B67-CFAD-1623-8CF2-E2DF148952AF}"/>
                </a:ext>
              </a:extLst>
            </p:cNvPr>
            <p:cNvGrpSpPr/>
            <p:nvPr/>
          </p:nvGrpSpPr>
          <p:grpSpPr>
            <a:xfrm>
              <a:off x="6673711" y="4777959"/>
              <a:ext cx="1498114" cy="597479"/>
              <a:chOff x="4642984" y="5322815"/>
              <a:chExt cx="1124400" cy="597479"/>
            </a:xfrm>
          </p:grpSpPr>
          <p:grpSp>
            <p:nvGrpSpPr>
              <p:cNvPr id="75" name="Group 74">
                <a:extLst>
                  <a:ext uri="{FF2B5EF4-FFF2-40B4-BE49-F238E27FC236}">
                    <a16:creationId xmlns:a16="http://schemas.microsoft.com/office/drawing/2014/main" id="{60F3750C-348E-4A47-8BAB-21467F4183EA}"/>
                  </a:ext>
                </a:extLst>
              </p:cNvPr>
              <p:cNvGrpSpPr/>
              <p:nvPr/>
            </p:nvGrpSpPr>
            <p:grpSpPr>
              <a:xfrm>
                <a:off x="4642984" y="5322815"/>
                <a:ext cx="1124400" cy="597479"/>
                <a:chOff x="530581" y="4431656"/>
                <a:chExt cx="428144" cy="597479"/>
              </a:xfrm>
            </p:grpSpPr>
            <p:sp>
              <p:nvSpPr>
                <p:cNvPr id="78" name="Rectangle: Rounded Corners 77">
                  <a:extLst>
                    <a:ext uri="{FF2B5EF4-FFF2-40B4-BE49-F238E27FC236}">
                      <a16:creationId xmlns:a16="http://schemas.microsoft.com/office/drawing/2014/main" id="{F9CD8587-E990-9BF9-A767-218E323CDAD2}"/>
                    </a:ext>
                  </a:extLst>
                </p:cNvPr>
                <p:cNvSpPr/>
                <p:nvPr/>
              </p:nvSpPr>
              <p:spPr>
                <a:xfrm>
                  <a:off x="530581" y="4621159"/>
                  <a:ext cx="428144" cy="407976"/>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79" name="Rectangle: Top Corners Rounded 78">
                  <a:extLst>
                    <a:ext uri="{FF2B5EF4-FFF2-40B4-BE49-F238E27FC236}">
                      <a16:creationId xmlns:a16="http://schemas.microsoft.com/office/drawing/2014/main" id="{CC7784A9-86A5-3BDC-4D37-074E4F5786B2}"/>
                    </a:ext>
                  </a:extLst>
                </p:cNvPr>
                <p:cNvSpPr/>
                <p:nvPr/>
              </p:nvSpPr>
              <p:spPr>
                <a:xfrm>
                  <a:off x="530581" y="4431656"/>
                  <a:ext cx="428144" cy="158603"/>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R&amp;D</a:t>
                  </a:r>
                </a:p>
              </p:txBody>
            </p:sp>
          </p:grpSp>
          <p:sp>
            <p:nvSpPr>
              <p:cNvPr id="76" name="Rectangle 75">
                <a:extLst>
                  <a:ext uri="{FF2B5EF4-FFF2-40B4-BE49-F238E27FC236}">
                    <a16:creationId xmlns:a16="http://schemas.microsoft.com/office/drawing/2014/main" id="{4A727738-46C9-C6B5-0B3B-20F82F7F26E9}"/>
                  </a:ext>
                </a:extLst>
              </p:cNvPr>
              <p:cNvSpPr/>
              <p:nvPr/>
            </p:nvSpPr>
            <p:spPr>
              <a:xfrm>
                <a:off x="4702675" y="5548390"/>
                <a:ext cx="862573"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Dassault – 3 D experience </a:t>
                </a:r>
              </a:p>
            </p:txBody>
          </p:sp>
        </p:grpSp>
        <p:grpSp>
          <p:nvGrpSpPr>
            <p:cNvPr id="31" name="Group 30">
              <a:extLst>
                <a:ext uri="{FF2B5EF4-FFF2-40B4-BE49-F238E27FC236}">
                  <a16:creationId xmlns:a16="http://schemas.microsoft.com/office/drawing/2014/main" id="{433A55F2-77D8-15EF-0454-0F258AA6ECF6}"/>
                </a:ext>
              </a:extLst>
            </p:cNvPr>
            <p:cNvGrpSpPr/>
            <p:nvPr/>
          </p:nvGrpSpPr>
          <p:grpSpPr>
            <a:xfrm>
              <a:off x="595820" y="4769543"/>
              <a:ext cx="1444647" cy="669682"/>
              <a:chOff x="9159669" y="4836867"/>
              <a:chExt cx="2587287" cy="669682"/>
            </a:xfrm>
          </p:grpSpPr>
          <p:grpSp>
            <p:nvGrpSpPr>
              <p:cNvPr id="71" name="Group 70">
                <a:extLst>
                  <a:ext uri="{FF2B5EF4-FFF2-40B4-BE49-F238E27FC236}">
                    <a16:creationId xmlns:a16="http://schemas.microsoft.com/office/drawing/2014/main" id="{F5E5A320-DEEF-0A72-F30C-7C6E786433A2}"/>
                  </a:ext>
                </a:extLst>
              </p:cNvPr>
              <p:cNvGrpSpPr/>
              <p:nvPr/>
            </p:nvGrpSpPr>
            <p:grpSpPr>
              <a:xfrm>
                <a:off x="9159669" y="4836867"/>
                <a:ext cx="2587287" cy="669682"/>
                <a:chOff x="600186" y="5530576"/>
                <a:chExt cx="1372869" cy="669682"/>
              </a:xfrm>
            </p:grpSpPr>
            <p:sp>
              <p:nvSpPr>
                <p:cNvPr id="73" name="Rectangle: Rounded Corners 72">
                  <a:extLst>
                    <a:ext uri="{FF2B5EF4-FFF2-40B4-BE49-F238E27FC236}">
                      <a16:creationId xmlns:a16="http://schemas.microsoft.com/office/drawing/2014/main" id="{DD1C2BF4-110D-EC2D-8885-C466CFF3D705}"/>
                    </a:ext>
                  </a:extLst>
                </p:cNvPr>
                <p:cNvSpPr/>
                <p:nvPr/>
              </p:nvSpPr>
              <p:spPr>
                <a:xfrm>
                  <a:off x="600186" y="5651618"/>
                  <a:ext cx="1371600"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74" name="Rectangle: Top Corners Rounded 73">
                  <a:extLst>
                    <a:ext uri="{FF2B5EF4-FFF2-40B4-BE49-F238E27FC236}">
                      <a16:creationId xmlns:a16="http://schemas.microsoft.com/office/drawing/2014/main" id="{DAABBBAB-E6BB-755D-1D7A-6235E0A97A8B}"/>
                    </a:ext>
                  </a:extLst>
                </p:cNvPr>
                <p:cNvSpPr/>
                <p:nvPr/>
              </p:nvSpPr>
              <p:spPr>
                <a:xfrm>
                  <a:off x="601455" y="5530576"/>
                  <a:ext cx="1371600"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Human Resources</a:t>
                  </a:r>
                </a:p>
              </p:txBody>
            </p:sp>
          </p:grpSp>
          <p:sp>
            <p:nvSpPr>
              <p:cNvPr id="72" name="Rectangle 71">
                <a:extLst>
                  <a:ext uri="{FF2B5EF4-FFF2-40B4-BE49-F238E27FC236}">
                    <a16:creationId xmlns:a16="http://schemas.microsoft.com/office/drawing/2014/main" id="{91656A34-2B44-F1BA-4532-10DD44D59052}"/>
                  </a:ext>
                </a:extLst>
              </p:cNvPr>
              <p:cNvSpPr/>
              <p:nvPr/>
            </p:nvSpPr>
            <p:spPr>
              <a:xfrm>
                <a:off x="9485566" y="5095069"/>
                <a:ext cx="1895590" cy="274320"/>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5. Darwin Box</a:t>
                </a:r>
              </a:p>
            </p:txBody>
          </p:sp>
        </p:grpSp>
        <p:grpSp>
          <p:nvGrpSpPr>
            <p:cNvPr id="32" name="Group 31">
              <a:extLst>
                <a:ext uri="{FF2B5EF4-FFF2-40B4-BE49-F238E27FC236}">
                  <a16:creationId xmlns:a16="http://schemas.microsoft.com/office/drawing/2014/main" id="{814564D8-5ECC-FF01-C5CF-622108600B26}"/>
                </a:ext>
              </a:extLst>
            </p:cNvPr>
            <p:cNvGrpSpPr/>
            <p:nvPr/>
          </p:nvGrpSpPr>
          <p:grpSpPr>
            <a:xfrm>
              <a:off x="3356202" y="4001855"/>
              <a:ext cx="2821615" cy="681259"/>
              <a:chOff x="1724880" y="3013174"/>
              <a:chExt cx="2402814" cy="681259"/>
            </a:xfrm>
          </p:grpSpPr>
          <p:grpSp>
            <p:nvGrpSpPr>
              <p:cNvPr id="64" name="Group 63">
                <a:extLst>
                  <a:ext uri="{FF2B5EF4-FFF2-40B4-BE49-F238E27FC236}">
                    <a16:creationId xmlns:a16="http://schemas.microsoft.com/office/drawing/2014/main" id="{1F919376-611C-2CEA-0BD5-D6928B587402}"/>
                  </a:ext>
                </a:extLst>
              </p:cNvPr>
              <p:cNvGrpSpPr/>
              <p:nvPr/>
            </p:nvGrpSpPr>
            <p:grpSpPr>
              <a:xfrm>
                <a:off x="1724880" y="3013174"/>
                <a:ext cx="2402814" cy="681259"/>
                <a:chOff x="413210" y="4392028"/>
                <a:chExt cx="895147" cy="681259"/>
              </a:xfrm>
            </p:grpSpPr>
            <p:sp>
              <p:nvSpPr>
                <p:cNvPr id="69" name="Rectangle: Rounded Corners 68">
                  <a:extLst>
                    <a:ext uri="{FF2B5EF4-FFF2-40B4-BE49-F238E27FC236}">
                      <a16:creationId xmlns:a16="http://schemas.microsoft.com/office/drawing/2014/main" id="{DB74CD38-A14C-71FF-FB5B-93A34AB790F9}"/>
                    </a:ext>
                  </a:extLst>
                </p:cNvPr>
                <p:cNvSpPr/>
                <p:nvPr/>
              </p:nvSpPr>
              <p:spPr>
                <a:xfrm>
                  <a:off x="413210" y="4431368"/>
                  <a:ext cx="895147" cy="641919"/>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70" name="Rectangle: Top Corners Rounded 69">
                  <a:extLst>
                    <a:ext uri="{FF2B5EF4-FFF2-40B4-BE49-F238E27FC236}">
                      <a16:creationId xmlns:a16="http://schemas.microsoft.com/office/drawing/2014/main" id="{48B98D24-5024-A880-7195-71069BF21F12}"/>
                    </a:ext>
                  </a:extLst>
                </p:cNvPr>
                <p:cNvSpPr/>
                <p:nvPr/>
              </p:nvSpPr>
              <p:spPr>
                <a:xfrm>
                  <a:off x="413210" y="4392028"/>
                  <a:ext cx="895147" cy="213973"/>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Finance</a:t>
                  </a:r>
                </a:p>
              </p:txBody>
            </p:sp>
          </p:grpSp>
          <p:grpSp>
            <p:nvGrpSpPr>
              <p:cNvPr id="65" name="Group 64">
                <a:extLst>
                  <a:ext uri="{FF2B5EF4-FFF2-40B4-BE49-F238E27FC236}">
                    <a16:creationId xmlns:a16="http://schemas.microsoft.com/office/drawing/2014/main" id="{7B7C3790-997C-9D9A-8D15-F63BA2A913F5}"/>
                  </a:ext>
                </a:extLst>
              </p:cNvPr>
              <p:cNvGrpSpPr/>
              <p:nvPr/>
            </p:nvGrpSpPr>
            <p:grpSpPr>
              <a:xfrm>
                <a:off x="1894778" y="3323245"/>
                <a:ext cx="2011939" cy="289434"/>
                <a:chOff x="1843739" y="3323245"/>
                <a:chExt cx="2011939" cy="289434"/>
              </a:xfrm>
            </p:grpSpPr>
            <p:sp>
              <p:nvSpPr>
                <p:cNvPr id="66" name="Rectangle 65">
                  <a:extLst>
                    <a:ext uri="{FF2B5EF4-FFF2-40B4-BE49-F238E27FC236}">
                      <a16:creationId xmlns:a16="http://schemas.microsoft.com/office/drawing/2014/main" id="{EB101F36-3E78-353E-847F-32C1B9C65D2C}"/>
                    </a:ext>
                  </a:extLst>
                </p:cNvPr>
                <p:cNvSpPr/>
                <p:nvPr/>
              </p:nvSpPr>
              <p:spPr>
                <a:xfrm>
                  <a:off x="1843739" y="3323245"/>
                  <a:ext cx="778679"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Infor LN </a:t>
                  </a:r>
                </a:p>
              </p:txBody>
            </p:sp>
            <p:sp>
              <p:nvSpPr>
                <p:cNvPr id="67" name="Rectangle 66">
                  <a:extLst>
                    <a:ext uri="{FF2B5EF4-FFF2-40B4-BE49-F238E27FC236}">
                      <a16:creationId xmlns:a16="http://schemas.microsoft.com/office/drawing/2014/main" id="{995CB150-3666-F74C-D43C-403BDF41896D}"/>
                    </a:ext>
                  </a:extLst>
                </p:cNvPr>
                <p:cNvSpPr/>
                <p:nvPr/>
              </p:nvSpPr>
              <p:spPr>
                <a:xfrm>
                  <a:off x="3076999" y="3323245"/>
                  <a:ext cx="778679"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Standalone system </a:t>
                  </a:r>
                </a:p>
              </p:txBody>
            </p:sp>
          </p:grpSp>
        </p:grpSp>
        <p:grpSp>
          <p:nvGrpSpPr>
            <p:cNvPr id="33" name="Group 32">
              <a:extLst>
                <a:ext uri="{FF2B5EF4-FFF2-40B4-BE49-F238E27FC236}">
                  <a16:creationId xmlns:a16="http://schemas.microsoft.com/office/drawing/2014/main" id="{A03E55F0-953D-469F-EC57-F8E5ADC721C3}"/>
                </a:ext>
              </a:extLst>
            </p:cNvPr>
            <p:cNvGrpSpPr/>
            <p:nvPr/>
          </p:nvGrpSpPr>
          <p:grpSpPr>
            <a:xfrm>
              <a:off x="6452137" y="3989832"/>
              <a:ext cx="1450369" cy="650166"/>
              <a:chOff x="-1279916" y="3167403"/>
              <a:chExt cx="1371600" cy="650166"/>
            </a:xfrm>
          </p:grpSpPr>
          <p:grpSp>
            <p:nvGrpSpPr>
              <p:cNvPr id="60" name="Group 59">
                <a:extLst>
                  <a:ext uri="{FF2B5EF4-FFF2-40B4-BE49-F238E27FC236}">
                    <a16:creationId xmlns:a16="http://schemas.microsoft.com/office/drawing/2014/main" id="{05C7C286-6403-50CA-A5D7-936F38C7CECF}"/>
                  </a:ext>
                </a:extLst>
              </p:cNvPr>
              <p:cNvGrpSpPr/>
              <p:nvPr/>
            </p:nvGrpSpPr>
            <p:grpSpPr>
              <a:xfrm>
                <a:off x="-1279916" y="3167403"/>
                <a:ext cx="1371600" cy="650166"/>
                <a:chOff x="-1287023" y="4389882"/>
                <a:chExt cx="1371600" cy="650166"/>
              </a:xfrm>
            </p:grpSpPr>
            <p:sp>
              <p:nvSpPr>
                <p:cNvPr id="62" name="Rectangle: Rounded Corners 61">
                  <a:extLst>
                    <a:ext uri="{FF2B5EF4-FFF2-40B4-BE49-F238E27FC236}">
                      <a16:creationId xmlns:a16="http://schemas.microsoft.com/office/drawing/2014/main" id="{8360131F-3F57-2618-B002-318C91FA6235}"/>
                    </a:ext>
                  </a:extLst>
                </p:cNvPr>
                <p:cNvSpPr/>
                <p:nvPr/>
              </p:nvSpPr>
              <p:spPr>
                <a:xfrm>
                  <a:off x="-1287023" y="4491408"/>
                  <a:ext cx="1371600"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63" name="Rectangle: Top Corners Rounded 62">
                  <a:extLst>
                    <a:ext uri="{FF2B5EF4-FFF2-40B4-BE49-F238E27FC236}">
                      <a16:creationId xmlns:a16="http://schemas.microsoft.com/office/drawing/2014/main" id="{B09E68C1-63D0-0593-9A43-38E82EF313F8}"/>
                    </a:ext>
                  </a:extLst>
                </p:cNvPr>
                <p:cNvSpPr/>
                <p:nvPr/>
              </p:nvSpPr>
              <p:spPr>
                <a:xfrm>
                  <a:off x="-1287023" y="4389882"/>
                  <a:ext cx="1371600"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Logistics</a:t>
                  </a:r>
                </a:p>
              </p:txBody>
            </p:sp>
          </p:grpSp>
          <p:sp>
            <p:nvSpPr>
              <p:cNvPr id="61" name="Rectangle 60">
                <a:extLst>
                  <a:ext uri="{FF2B5EF4-FFF2-40B4-BE49-F238E27FC236}">
                    <a16:creationId xmlns:a16="http://schemas.microsoft.com/office/drawing/2014/main" id="{4E0FD8B2-FCAB-7440-B09E-CEFEA45564C4}"/>
                  </a:ext>
                </a:extLst>
              </p:cNvPr>
              <p:cNvSpPr/>
              <p:nvPr/>
            </p:nvSpPr>
            <p:spPr>
              <a:xfrm>
                <a:off x="-1114095" y="3446381"/>
                <a:ext cx="1067369"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WMS  </a:t>
                </a:r>
              </a:p>
            </p:txBody>
          </p:sp>
        </p:grpSp>
        <p:grpSp>
          <p:nvGrpSpPr>
            <p:cNvPr id="34" name="Group 33">
              <a:extLst>
                <a:ext uri="{FF2B5EF4-FFF2-40B4-BE49-F238E27FC236}">
                  <a16:creationId xmlns:a16="http://schemas.microsoft.com/office/drawing/2014/main" id="{6FE54CD6-2E2D-07F3-FADA-66265A01DD49}"/>
                </a:ext>
              </a:extLst>
            </p:cNvPr>
            <p:cNvGrpSpPr/>
            <p:nvPr/>
          </p:nvGrpSpPr>
          <p:grpSpPr>
            <a:xfrm>
              <a:off x="8088817" y="3982039"/>
              <a:ext cx="1631102" cy="650166"/>
              <a:chOff x="5654027" y="3982842"/>
              <a:chExt cx="2712132" cy="650166"/>
            </a:xfrm>
          </p:grpSpPr>
          <p:grpSp>
            <p:nvGrpSpPr>
              <p:cNvPr id="56" name="Group 55">
                <a:extLst>
                  <a:ext uri="{FF2B5EF4-FFF2-40B4-BE49-F238E27FC236}">
                    <a16:creationId xmlns:a16="http://schemas.microsoft.com/office/drawing/2014/main" id="{D0CA756F-061F-4768-54C5-74F28CE17191}"/>
                  </a:ext>
                </a:extLst>
              </p:cNvPr>
              <p:cNvGrpSpPr/>
              <p:nvPr/>
            </p:nvGrpSpPr>
            <p:grpSpPr>
              <a:xfrm>
                <a:off x="5654027" y="3982842"/>
                <a:ext cx="2712132" cy="650166"/>
                <a:chOff x="-1077919" y="4389882"/>
                <a:chExt cx="1371605" cy="650166"/>
              </a:xfrm>
            </p:grpSpPr>
            <p:sp>
              <p:nvSpPr>
                <p:cNvPr id="58" name="Rectangle: Rounded Corners 57">
                  <a:extLst>
                    <a:ext uri="{FF2B5EF4-FFF2-40B4-BE49-F238E27FC236}">
                      <a16:creationId xmlns:a16="http://schemas.microsoft.com/office/drawing/2014/main" id="{0FE16BC3-7F60-BA3D-3EAA-626F553D7CC0}"/>
                    </a:ext>
                  </a:extLst>
                </p:cNvPr>
                <p:cNvSpPr/>
                <p:nvPr/>
              </p:nvSpPr>
              <p:spPr>
                <a:xfrm>
                  <a:off x="-1077919" y="4491408"/>
                  <a:ext cx="1371600"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59" name="Rectangle: Top Corners Rounded 58">
                  <a:extLst>
                    <a:ext uri="{FF2B5EF4-FFF2-40B4-BE49-F238E27FC236}">
                      <a16:creationId xmlns:a16="http://schemas.microsoft.com/office/drawing/2014/main" id="{46C19042-ADD0-0F90-66E9-BE8C473FB906}"/>
                    </a:ext>
                  </a:extLst>
                </p:cNvPr>
                <p:cNvSpPr/>
                <p:nvPr/>
              </p:nvSpPr>
              <p:spPr>
                <a:xfrm>
                  <a:off x="-1077914" y="4389882"/>
                  <a:ext cx="1371600"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Marketing</a:t>
                  </a:r>
                </a:p>
              </p:txBody>
            </p:sp>
          </p:grpSp>
          <p:sp>
            <p:nvSpPr>
              <p:cNvPr id="57" name="Rectangle 56">
                <a:extLst>
                  <a:ext uri="{FF2B5EF4-FFF2-40B4-BE49-F238E27FC236}">
                    <a16:creationId xmlns:a16="http://schemas.microsoft.com/office/drawing/2014/main" id="{82541E98-CE8E-FBB4-D913-548F8998DD01}"/>
                  </a:ext>
                </a:extLst>
              </p:cNvPr>
              <p:cNvSpPr/>
              <p:nvPr/>
            </p:nvSpPr>
            <p:spPr>
              <a:xfrm>
                <a:off x="5792048" y="4262080"/>
                <a:ext cx="2383040"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Freshworks</a:t>
                </a: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p>
            </p:txBody>
          </p:sp>
        </p:grpSp>
        <p:grpSp>
          <p:nvGrpSpPr>
            <p:cNvPr id="35" name="Group 34">
              <a:extLst>
                <a:ext uri="{FF2B5EF4-FFF2-40B4-BE49-F238E27FC236}">
                  <a16:creationId xmlns:a16="http://schemas.microsoft.com/office/drawing/2014/main" id="{BC51C158-E051-51BD-01D7-1B17DB8041CF}"/>
                </a:ext>
              </a:extLst>
            </p:cNvPr>
            <p:cNvGrpSpPr/>
            <p:nvPr/>
          </p:nvGrpSpPr>
          <p:grpSpPr>
            <a:xfrm>
              <a:off x="479320" y="1842701"/>
              <a:ext cx="11353798" cy="793387"/>
              <a:chOff x="479319" y="2776548"/>
              <a:chExt cx="11390227" cy="793387"/>
            </a:xfrm>
          </p:grpSpPr>
          <p:sp>
            <p:nvSpPr>
              <p:cNvPr id="50" name="Rectangle: Rounded Corners 49">
                <a:extLst>
                  <a:ext uri="{FF2B5EF4-FFF2-40B4-BE49-F238E27FC236}">
                    <a16:creationId xmlns:a16="http://schemas.microsoft.com/office/drawing/2014/main" id="{A5F7012C-D5EE-A8C6-FAE7-22B50B5DFBD5}"/>
                  </a:ext>
                </a:extLst>
              </p:cNvPr>
              <p:cNvSpPr/>
              <p:nvPr/>
            </p:nvSpPr>
            <p:spPr>
              <a:xfrm>
                <a:off x="479319" y="3021295"/>
                <a:ext cx="11390227" cy="548640"/>
              </a:xfrm>
              <a:prstGeom prst="roundRect">
                <a:avLst>
                  <a:gd name="adj" fmla="val 0"/>
                </a:avLst>
              </a:prstGeom>
              <a:solidFill>
                <a:srgbClr val="FFCBBD"/>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51" name="Rectangle: Top Corners Rounded 50">
                <a:extLst>
                  <a:ext uri="{FF2B5EF4-FFF2-40B4-BE49-F238E27FC236}">
                    <a16:creationId xmlns:a16="http://schemas.microsoft.com/office/drawing/2014/main" id="{EB53CD2E-32E5-6938-AED0-BA05D5570CF1}"/>
                  </a:ext>
                </a:extLst>
              </p:cNvPr>
              <p:cNvSpPr/>
              <p:nvPr/>
            </p:nvSpPr>
            <p:spPr>
              <a:xfrm>
                <a:off x="479319" y="2776548"/>
                <a:ext cx="11390227" cy="274320"/>
              </a:xfrm>
              <a:prstGeom prst="round2SameRect">
                <a:avLst>
                  <a:gd name="adj1" fmla="val 47349"/>
                  <a:gd name="adj2" fmla="val 0"/>
                </a:avLst>
              </a:prstGeom>
              <a:solidFill>
                <a:srgbClr val="FF0000"/>
              </a:solidFill>
              <a:ln w="9525" cap="rnd" cmpd="sng" algn="ctr">
                <a:solidFill>
                  <a:schemeClr val="accent6">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a:ea typeface="+mn-ea"/>
                    <a:cs typeface="+mn-cs"/>
                  </a:rPr>
                  <a:t>Business Application Portals </a:t>
                </a:r>
              </a:p>
            </p:txBody>
          </p:sp>
          <p:sp>
            <p:nvSpPr>
              <p:cNvPr id="52" name="Rectangle 51">
                <a:extLst>
                  <a:ext uri="{FF2B5EF4-FFF2-40B4-BE49-F238E27FC236}">
                    <a16:creationId xmlns:a16="http://schemas.microsoft.com/office/drawing/2014/main" id="{3C0898A8-0A55-3CE5-2997-21FF763581B2}"/>
                  </a:ext>
                </a:extLst>
              </p:cNvPr>
              <p:cNvSpPr/>
              <p:nvPr/>
            </p:nvSpPr>
            <p:spPr>
              <a:xfrm>
                <a:off x="5005937" y="3180509"/>
                <a:ext cx="1467734"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7.Dealer Portal</a:t>
                </a:r>
              </a:p>
            </p:txBody>
          </p:sp>
          <p:sp>
            <p:nvSpPr>
              <p:cNvPr id="53" name="Rectangle 52">
                <a:extLst>
                  <a:ext uri="{FF2B5EF4-FFF2-40B4-BE49-F238E27FC236}">
                    <a16:creationId xmlns:a16="http://schemas.microsoft.com/office/drawing/2014/main" id="{EFD75356-DFD0-2AE7-19B2-1B1CD9084E06}"/>
                  </a:ext>
                </a:extLst>
              </p:cNvPr>
              <p:cNvSpPr/>
              <p:nvPr/>
            </p:nvSpPr>
            <p:spPr>
              <a:xfrm>
                <a:off x="1479889" y="3161211"/>
                <a:ext cx="1467734"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5.Intranet </a:t>
                </a:r>
              </a:p>
            </p:txBody>
          </p:sp>
          <p:sp>
            <p:nvSpPr>
              <p:cNvPr id="54" name="Rectangle 53">
                <a:extLst>
                  <a:ext uri="{FF2B5EF4-FFF2-40B4-BE49-F238E27FC236}">
                    <a16:creationId xmlns:a16="http://schemas.microsoft.com/office/drawing/2014/main" id="{AC03716F-9273-EADD-CB76-29573B3A47FC}"/>
                  </a:ext>
                </a:extLst>
              </p:cNvPr>
              <p:cNvSpPr/>
              <p:nvPr/>
            </p:nvSpPr>
            <p:spPr>
              <a:xfrm>
                <a:off x="6787363" y="3171131"/>
                <a:ext cx="1467734"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8.CCS</a:t>
                </a:r>
              </a:p>
            </p:txBody>
          </p:sp>
          <p:sp>
            <p:nvSpPr>
              <p:cNvPr id="55" name="Rectangle 54">
                <a:extLst>
                  <a:ext uri="{FF2B5EF4-FFF2-40B4-BE49-F238E27FC236}">
                    <a16:creationId xmlns:a16="http://schemas.microsoft.com/office/drawing/2014/main" id="{ACD5A4ED-7FAA-8A6A-AB6C-3143244483D9}"/>
                  </a:ext>
                </a:extLst>
              </p:cNvPr>
              <p:cNvSpPr/>
              <p:nvPr/>
            </p:nvSpPr>
            <p:spPr>
              <a:xfrm>
                <a:off x="3222826" y="3171131"/>
                <a:ext cx="1467734"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6.Supplier Portals </a:t>
                </a:r>
              </a:p>
            </p:txBody>
          </p:sp>
        </p:grpSp>
        <p:grpSp>
          <p:nvGrpSpPr>
            <p:cNvPr id="36" name="Group 35">
              <a:extLst>
                <a:ext uri="{FF2B5EF4-FFF2-40B4-BE49-F238E27FC236}">
                  <a16:creationId xmlns:a16="http://schemas.microsoft.com/office/drawing/2014/main" id="{38423B4A-AE39-650B-F0DD-242CA7D9C62D}"/>
                </a:ext>
              </a:extLst>
            </p:cNvPr>
            <p:cNvGrpSpPr/>
            <p:nvPr/>
          </p:nvGrpSpPr>
          <p:grpSpPr>
            <a:xfrm>
              <a:off x="591401" y="4027460"/>
              <a:ext cx="2461742" cy="650166"/>
              <a:chOff x="600186" y="4432998"/>
              <a:chExt cx="1063313" cy="650166"/>
            </a:xfrm>
          </p:grpSpPr>
          <p:sp>
            <p:nvSpPr>
              <p:cNvPr id="48" name="Rectangle: Rounded Corners 47">
                <a:extLst>
                  <a:ext uri="{FF2B5EF4-FFF2-40B4-BE49-F238E27FC236}">
                    <a16:creationId xmlns:a16="http://schemas.microsoft.com/office/drawing/2014/main" id="{DF44C483-6633-0760-1276-6B787DB2A4EC}"/>
                  </a:ext>
                </a:extLst>
              </p:cNvPr>
              <p:cNvSpPr/>
              <p:nvPr/>
            </p:nvSpPr>
            <p:spPr>
              <a:xfrm>
                <a:off x="600186" y="4534524"/>
                <a:ext cx="1063313"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49" name="Rectangle: Top Corners Rounded 48">
                <a:extLst>
                  <a:ext uri="{FF2B5EF4-FFF2-40B4-BE49-F238E27FC236}">
                    <a16:creationId xmlns:a16="http://schemas.microsoft.com/office/drawing/2014/main" id="{B82108AD-5EB2-5A3D-3D77-9169AA83DE9A}"/>
                  </a:ext>
                </a:extLst>
              </p:cNvPr>
              <p:cNvSpPr/>
              <p:nvPr/>
            </p:nvSpPr>
            <p:spPr>
              <a:xfrm>
                <a:off x="600186" y="4432998"/>
                <a:ext cx="1063313"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Supply Chain  </a:t>
                </a:r>
              </a:p>
            </p:txBody>
          </p:sp>
        </p:grpSp>
        <p:sp>
          <p:nvSpPr>
            <p:cNvPr id="38" name="Rectangle 37">
              <a:extLst>
                <a:ext uri="{FF2B5EF4-FFF2-40B4-BE49-F238E27FC236}">
                  <a16:creationId xmlns:a16="http://schemas.microsoft.com/office/drawing/2014/main" id="{51B36F14-3AD8-9871-71D8-85ADCDB394D3}"/>
                </a:ext>
              </a:extLst>
            </p:cNvPr>
            <p:cNvSpPr/>
            <p:nvPr/>
          </p:nvSpPr>
          <p:spPr>
            <a:xfrm>
              <a:off x="1132735" y="4270217"/>
              <a:ext cx="1273839"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Infor LN </a:t>
              </a:r>
            </a:p>
          </p:txBody>
        </p:sp>
        <p:grpSp>
          <p:nvGrpSpPr>
            <p:cNvPr id="39" name="Group 38">
              <a:extLst>
                <a:ext uri="{FF2B5EF4-FFF2-40B4-BE49-F238E27FC236}">
                  <a16:creationId xmlns:a16="http://schemas.microsoft.com/office/drawing/2014/main" id="{82E5DBF6-CB69-7C44-8D4B-1029FD2CB209}"/>
                </a:ext>
              </a:extLst>
            </p:cNvPr>
            <p:cNvGrpSpPr/>
            <p:nvPr/>
          </p:nvGrpSpPr>
          <p:grpSpPr>
            <a:xfrm>
              <a:off x="3951431" y="4769543"/>
              <a:ext cx="2501777" cy="605895"/>
              <a:chOff x="67506" y="4423240"/>
              <a:chExt cx="1671999" cy="605895"/>
            </a:xfrm>
          </p:grpSpPr>
          <p:sp>
            <p:nvSpPr>
              <p:cNvPr id="46" name="Rectangle: Rounded Corners 45">
                <a:extLst>
                  <a:ext uri="{FF2B5EF4-FFF2-40B4-BE49-F238E27FC236}">
                    <a16:creationId xmlns:a16="http://schemas.microsoft.com/office/drawing/2014/main" id="{6F45D4F8-A196-A8F1-DC8D-AB475E7F1ADD}"/>
                  </a:ext>
                </a:extLst>
              </p:cNvPr>
              <p:cNvSpPr/>
              <p:nvPr/>
            </p:nvSpPr>
            <p:spPr>
              <a:xfrm>
                <a:off x="67506" y="4609572"/>
                <a:ext cx="1657834" cy="419563"/>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Top Corners Rounded 46">
                <a:extLst>
                  <a:ext uri="{FF2B5EF4-FFF2-40B4-BE49-F238E27FC236}">
                    <a16:creationId xmlns:a16="http://schemas.microsoft.com/office/drawing/2014/main" id="{1FFBECDA-77B1-3850-C601-3801DCF2ED7D}"/>
                  </a:ext>
                </a:extLst>
              </p:cNvPr>
              <p:cNvSpPr/>
              <p:nvPr/>
            </p:nvSpPr>
            <p:spPr>
              <a:xfrm>
                <a:off x="81670" y="4423240"/>
                <a:ext cx="1657835" cy="190626"/>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Operations &amp; Manufacturing </a:t>
                </a:r>
              </a:p>
            </p:txBody>
          </p:sp>
        </p:grpSp>
        <p:sp>
          <p:nvSpPr>
            <p:cNvPr id="40" name="Rectangle 39">
              <a:extLst>
                <a:ext uri="{FF2B5EF4-FFF2-40B4-BE49-F238E27FC236}">
                  <a16:creationId xmlns:a16="http://schemas.microsoft.com/office/drawing/2014/main" id="{1BCEBEA1-688F-9075-5404-0F91B2342AEA}"/>
                </a:ext>
              </a:extLst>
            </p:cNvPr>
            <p:cNvSpPr/>
            <p:nvPr/>
          </p:nvSpPr>
          <p:spPr>
            <a:xfrm>
              <a:off x="4029337" y="5013154"/>
              <a:ext cx="1003024" cy="22579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Infor LN  </a:t>
              </a:r>
            </a:p>
          </p:txBody>
        </p:sp>
        <p:grpSp>
          <p:nvGrpSpPr>
            <p:cNvPr id="105" name="Group 104">
              <a:extLst>
                <a:ext uri="{FF2B5EF4-FFF2-40B4-BE49-F238E27FC236}">
                  <a16:creationId xmlns:a16="http://schemas.microsoft.com/office/drawing/2014/main" id="{0D6AD7EB-53E5-4D68-1BB8-15B500FFD5A6}"/>
                </a:ext>
              </a:extLst>
            </p:cNvPr>
            <p:cNvGrpSpPr/>
            <p:nvPr/>
          </p:nvGrpSpPr>
          <p:grpSpPr>
            <a:xfrm>
              <a:off x="599460" y="5531141"/>
              <a:ext cx="11117157" cy="650167"/>
              <a:chOff x="599460" y="5531141"/>
              <a:chExt cx="11117157" cy="650167"/>
            </a:xfrm>
          </p:grpSpPr>
          <p:grpSp>
            <p:nvGrpSpPr>
              <p:cNvPr id="22" name="Group 21">
                <a:extLst>
                  <a:ext uri="{FF2B5EF4-FFF2-40B4-BE49-F238E27FC236}">
                    <a16:creationId xmlns:a16="http://schemas.microsoft.com/office/drawing/2014/main" id="{111B2378-93FD-158E-5355-306BA9EF69BD}"/>
                  </a:ext>
                </a:extLst>
              </p:cNvPr>
              <p:cNvGrpSpPr/>
              <p:nvPr/>
            </p:nvGrpSpPr>
            <p:grpSpPr>
              <a:xfrm>
                <a:off x="599460" y="5531141"/>
                <a:ext cx="7356450" cy="650166"/>
                <a:chOff x="599459" y="5531141"/>
                <a:chExt cx="8804891" cy="650166"/>
              </a:xfrm>
            </p:grpSpPr>
            <p:grpSp>
              <p:nvGrpSpPr>
                <p:cNvPr id="91" name="Group 90">
                  <a:extLst>
                    <a:ext uri="{FF2B5EF4-FFF2-40B4-BE49-F238E27FC236}">
                      <a16:creationId xmlns:a16="http://schemas.microsoft.com/office/drawing/2014/main" id="{6C1D1FCF-5DB5-0EF2-5096-2D4B7E49A72F}"/>
                    </a:ext>
                  </a:extLst>
                </p:cNvPr>
                <p:cNvGrpSpPr/>
                <p:nvPr/>
              </p:nvGrpSpPr>
              <p:grpSpPr>
                <a:xfrm>
                  <a:off x="599459" y="5531141"/>
                  <a:ext cx="8804891" cy="650166"/>
                  <a:chOff x="599459" y="5531141"/>
                  <a:chExt cx="8804891" cy="650166"/>
                </a:xfrm>
              </p:grpSpPr>
              <p:sp>
                <p:nvSpPr>
                  <p:cNvPr id="96" name="Rectangle: Rounded Corners 95">
                    <a:extLst>
                      <a:ext uri="{FF2B5EF4-FFF2-40B4-BE49-F238E27FC236}">
                        <a16:creationId xmlns:a16="http://schemas.microsoft.com/office/drawing/2014/main" id="{59376B3E-7ECD-7498-CD77-5615E92468E8}"/>
                      </a:ext>
                    </a:extLst>
                  </p:cNvPr>
                  <p:cNvSpPr/>
                  <p:nvPr/>
                </p:nvSpPr>
                <p:spPr>
                  <a:xfrm>
                    <a:off x="599459" y="5632667"/>
                    <a:ext cx="8804891"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97" name="Rectangle: Top Corners Rounded 96">
                    <a:extLst>
                      <a:ext uri="{FF2B5EF4-FFF2-40B4-BE49-F238E27FC236}">
                        <a16:creationId xmlns:a16="http://schemas.microsoft.com/office/drawing/2014/main" id="{55D858CE-550A-8DB3-F66F-8160E7243FB2}"/>
                      </a:ext>
                    </a:extLst>
                  </p:cNvPr>
                  <p:cNvSpPr/>
                  <p:nvPr/>
                </p:nvSpPr>
                <p:spPr>
                  <a:xfrm>
                    <a:off x="599459" y="5531141"/>
                    <a:ext cx="8804891"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Office IT</a:t>
                    </a:r>
                  </a:p>
                </p:txBody>
              </p:sp>
            </p:grpSp>
            <p:sp>
              <p:nvSpPr>
                <p:cNvPr id="92" name="Rectangle 91">
                  <a:extLst>
                    <a:ext uri="{FF2B5EF4-FFF2-40B4-BE49-F238E27FC236}">
                      <a16:creationId xmlns:a16="http://schemas.microsoft.com/office/drawing/2014/main" id="{2C247F5B-67A9-D1F0-4E0F-9FAE39DFE8F0}"/>
                    </a:ext>
                  </a:extLst>
                </p:cNvPr>
                <p:cNvSpPr/>
                <p:nvPr/>
              </p:nvSpPr>
              <p:spPr>
                <a:xfrm>
                  <a:off x="744330" y="5793893"/>
                  <a:ext cx="905082"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MS 0 365 </a:t>
                  </a:r>
                </a:p>
              </p:txBody>
            </p:sp>
          </p:grpSp>
          <p:grpSp>
            <p:nvGrpSpPr>
              <p:cNvPr id="42" name="Group 41">
                <a:extLst>
                  <a:ext uri="{FF2B5EF4-FFF2-40B4-BE49-F238E27FC236}">
                    <a16:creationId xmlns:a16="http://schemas.microsoft.com/office/drawing/2014/main" id="{6679D24F-53B8-0381-C0E4-04E9D956CBF3}"/>
                  </a:ext>
                </a:extLst>
              </p:cNvPr>
              <p:cNvGrpSpPr/>
              <p:nvPr/>
            </p:nvGrpSpPr>
            <p:grpSpPr>
              <a:xfrm>
                <a:off x="8103291" y="5533448"/>
                <a:ext cx="3613326" cy="647860"/>
                <a:chOff x="600186" y="4432998"/>
                <a:chExt cx="1371600" cy="650166"/>
              </a:xfrm>
            </p:grpSpPr>
            <p:sp>
              <p:nvSpPr>
                <p:cNvPr id="44" name="Rectangle: Rounded Corners 43">
                  <a:extLst>
                    <a:ext uri="{FF2B5EF4-FFF2-40B4-BE49-F238E27FC236}">
                      <a16:creationId xmlns:a16="http://schemas.microsoft.com/office/drawing/2014/main" id="{A0F00811-BC1F-D70E-05D6-E1BB8CD47A9B}"/>
                    </a:ext>
                  </a:extLst>
                </p:cNvPr>
                <p:cNvSpPr/>
                <p:nvPr/>
              </p:nvSpPr>
              <p:spPr>
                <a:xfrm>
                  <a:off x="600186" y="4534524"/>
                  <a:ext cx="1371600" cy="548640"/>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45" name="Rectangle: Top Corners Rounded 44">
                  <a:extLst>
                    <a:ext uri="{FF2B5EF4-FFF2-40B4-BE49-F238E27FC236}">
                      <a16:creationId xmlns:a16="http://schemas.microsoft.com/office/drawing/2014/main" id="{E4F33A5C-6B30-250A-5622-BEB430C4C659}"/>
                    </a:ext>
                  </a:extLst>
                </p:cNvPr>
                <p:cNvSpPr/>
                <p:nvPr/>
              </p:nvSpPr>
              <p:spPr>
                <a:xfrm>
                  <a:off x="600186" y="4432998"/>
                  <a:ext cx="1371600" cy="182880"/>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Workflow Management Tool</a:t>
                  </a:r>
                </a:p>
              </p:txBody>
            </p:sp>
          </p:grpSp>
          <p:sp>
            <p:nvSpPr>
              <p:cNvPr id="43" name="Rectangle 42">
                <a:extLst>
                  <a:ext uri="{FF2B5EF4-FFF2-40B4-BE49-F238E27FC236}">
                    <a16:creationId xmlns:a16="http://schemas.microsoft.com/office/drawing/2014/main" id="{175C7EBB-FCFE-8C13-4169-D71BE20006D7}"/>
                  </a:ext>
                </a:extLst>
              </p:cNvPr>
              <p:cNvSpPr/>
              <p:nvPr/>
            </p:nvSpPr>
            <p:spPr>
              <a:xfrm>
                <a:off x="8810966" y="5809732"/>
                <a:ext cx="1065159" cy="263313"/>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r>
                  <a:rPr kumimoji="0" lang="en-US" sz="90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Hapay</a:t>
                </a: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p>
            </p:txBody>
          </p:sp>
        </p:grpSp>
        <p:sp>
          <p:nvSpPr>
            <p:cNvPr id="104" name="TextBox 103">
              <a:extLst>
                <a:ext uri="{FF2B5EF4-FFF2-40B4-BE49-F238E27FC236}">
                  <a16:creationId xmlns:a16="http://schemas.microsoft.com/office/drawing/2014/main" id="{D5534983-E8F0-94B0-1985-1E35998A7BF8}"/>
                </a:ext>
              </a:extLst>
            </p:cNvPr>
            <p:cNvSpPr txBox="1"/>
            <p:nvPr/>
          </p:nvSpPr>
          <p:spPr>
            <a:xfrm>
              <a:off x="7127389" y="6427231"/>
              <a:ext cx="5029200" cy="123111"/>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a:ln>
                    <a:noFill/>
                  </a:ln>
                  <a:solidFill>
                    <a:srgbClr val="313131"/>
                  </a:solidFill>
                  <a:effectLst/>
                  <a:uLnTx/>
                  <a:uFillTx/>
                  <a:latin typeface="Calibri"/>
                  <a:ea typeface="+mn-ea"/>
                  <a:cs typeface="+mn-cs"/>
                </a:rPr>
                <a:t>Note - Application numbers are in accordance with the serial numbers in the application catalogue slide</a:t>
              </a:r>
            </a:p>
          </p:txBody>
        </p:sp>
      </p:grpSp>
      <p:sp>
        <p:nvSpPr>
          <p:cNvPr id="10" name="Rectangle: Top Corners Rounded 9">
            <a:extLst>
              <a:ext uri="{FF2B5EF4-FFF2-40B4-BE49-F238E27FC236}">
                <a16:creationId xmlns:a16="http://schemas.microsoft.com/office/drawing/2014/main" id="{0182D826-0826-4595-C258-A34D8B1B63FC}"/>
              </a:ext>
            </a:extLst>
          </p:cNvPr>
          <p:cNvSpPr/>
          <p:nvPr/>
        </p:nvSpPr>
        <p:spPr>
          <a:xfrm>
            <a:off x="9815259" y="4011263"/>
            <a:ext cx="1631097" cy="187327"/>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PLM  </a:t>
            </a:r>
          </a:p>
        </p:txBody>
      </p:sp>
      <p:sp>
        <p:nvSpPr>
          <p:cNvPr id="20" name="Rectangle 19">
            <a:extLst>
              <a:ext uri="{FF2B5EF4-FFF2-40B4-BE49-F238E27FC236}">
                <a16:creationId xmlns:a16="http://schemas.microsoft.com/office/drawing/2014/main" id="{9E23E9B2-FC01-7E69-BFDA-2899C766E721}"/>
              </a:ext>
            </a:extLst>
          </p:cNvPr>
          <p:cNvSpPr/>
          <p:nvPr/>
        </p:nvSpPr>
        <p:spPr>
          <a:xfrm>
            <a:off x="3783722" y="1434748"/>
            <a:ext cx="1649992" cy="23942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2.. Mobile Application  </a:t>
            </a:r>
          </a:p>
        </p:txBody>
      </p:sp>
      <p:sp>
        <p:nvSpPr>
          <p:cNvPr id="21" name="Rectangle 20">
            <a:extLst>
              <a:ext uri="{FF2B5EF4-FFF2-40B4-BE49-F238E27FC236}">
                <a16:creationId xmlns:a16="http://schemas.microsoft.com/office/drawing/2014/main" id="{0C77D96F-A19C-FBAA-9480-092F742154E6}"/>
              </a:ext>
            </a:extLst>
          </p:cNvPr>
          <p:cNvSpPr/>
          <p:nvPr/>
        </p:nvSpPr>
        <p:spPr>
          <a:xfrm>
            <a:off x="5865562" y="1428166"/>
            <a:ext cx="1649992" cy="23942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3.Air Alert </a:t>
            </a:r>
          </a:p>
        </p:txBody>
      </p:sp>
      <p:sp>
        <p:nvSpPr>
          <p:cNvPr id="23" name="Rectangle 22">
            <a:extLst>
              <a:ext uri="{FF2B5EF4-FFF2-40B4-BE49-F238E27FC236}">
                <a16:creationId xmlns:a16="http://schemas.microsoft.com/office/drawing/2014/main" id="{2931C92A-301F-94AA-2A18-56ED0374C991}"/>
              </a:ext>
            </a:extLst>
          </p:cNvPr>
          <p:cNvSpPr/>
          <p:nvPr/>
        </p:nvSpPr>
        <p:spPr>
          <a:xfrm>
            <a:off x="7947402" y="1445668"/>
            <a:ext cx="1649992" cy="23942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4. Air QR </a:t>
            </a:r>
          </a:p>
        </p:txBody>
      </p:sp>
      <p:sp>
        <p:nvSpPr>
          <p:cNvPr id="25" name="Rectangle 24">
            <a:extLst>
              <a:ext uri="{FF2B5EF4-FFF2-40B4-BE49-F238E27FC236}">
                <a16:creationId xmlns:a16="http://schemas.microsoft.com/office/drawing/2014/main" id="{D347A8AC-10CE-871F-6C9C-B3749EB88CA0}"/>
              </a:ext>
            </a:extLst>
          </p:cNvPr>
          <p:cNvSpPr/>
          <p:nvPr/>
        </p:nvSpPr>
        <p:spPr>
          <a:xfrm>
            <a:off x="8479708" y="2263163"/>
            <a:ext cx="1463040" cy="28943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9.CDOC</a:t>
            </a:r>
          </a:p>
        </p:txBody>
      </p:sp>
      <p:sp>
        <p:nvSpPr>
          <p:cNvPr id="28" name="Rectangle: Rounded Corners 27">
            <a:extLst>
              <a:ext uri="{FF2B5EF4-FFF2-40B4-BE49-F238E27FC236}">
                <a16:creationId xmlns:a16="http://schemas.microsoft.com/office/drawing/2014/main" id="{A6DC2BB7-2B6F-5130-A0A3-6B9B56C69A8B}"/>
              </a:ext>
            </a:extLst>
          </p:cNvPr>
          <p:cNvSpPr/>
          <p:nvPr/>
        </p:nvSpPr>
        <p:spPr>
          <a:xfrm>
            <a:off x="9827824" y="4228431"/>
            <a:ext cx="1588942" cy="371602"/>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A4383C44-C9C9-DACF-4D61-844E680F393B}"/>
              </a:ext>
            </a:extLst>
          </p:cNvPr>
          <p:cNvSpPr/>
          <p:nvPr/>
        </p:nvSpPr>
        <p:spPr>
          <a:xfrm>
            <a:off x="9908232" y="4294689"/>
            <a:ext cx="1411101" cy="259614"/>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Dassault </a:t>
            </a:r>
          </a:p>
        </p:txBody>
      </p:sp>
      <p:sp>
        <p:nvSpPr>
          <p:cNvPr id="86" name="Rectangle 85">
            <a:extLst>
              <a:ext uri="{FF2B5EF4-FFF2-40B4-BE49-F238E27FC236}">
                <a16:creationId xmlns:a16="http://schemas.microsoft.com/office/drawing/2014/main" id="{1FED4205-EF55-D472-C73A-398B7413CE26}"/>
              </a:ext>
            </a:extLst>
          </p:cNvPr>
          <p:cNvSpPr/>
          <p:nvPr/>
        </p:nvSpPr>
        <p:spPr>
          <a:xfrm>
            <a:off x="5198368" y="5039033"/>
            <a:ext cx="1220086" cy="25485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Laser Marking machine </a:t>
            </a:r>
          </a:p>
        </p:txBody>
      </p:sp>
      <p:sp>
        <p:nvSpPr>
          <p:cNvPr id="89" name="Rectangle: Rounded Corners 88">
            <a:extLst>
              <a:ext uri="{FF2B5EF4-FFF2-40B4-BE49-F238E27FC236}">
                <a16:creationId xmlns:a16="http://schemas.microsoft.com/office/drawing/2014/main" id="{F6CFAF1B-EC74-6A77-A166-E2A28B7ABE06}"/>
              </a:ext>
            </a:extLst>
          </p:cNvPr>
          <p:cNvSpPr/>
          <p:nvPr/>
        </p:nvSpPr>
        <p:spPr>
          <a:xfrm>
            <a:off x="8286924" y="4897956"/>
            <a:ext cx="3613326" cy="546694"/>
          </a:xfrm>
          <a:prstGeom prst="roundRect">
            <a:avLst>
              <a:gd name="adj" fmla="val 6670"/>
            </a:avLst>
          </a:prstGeom>
          <a:solidFill>
            <a:schemeClr val="accent1">
              <a:lumMod val="20000"/>
              <a:lumOff val="80000"/>
            </a:schemeClr>
          </a:solidFill>
          <a:ln w="9525" cap="rnd" cmpd="sng" algn="ctr">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90" name="Rectangle: Top Corners Rounded 89">
            <a:extLst>
              <a:ext uri="{FF2B5EF4-FFF2-40B4-BE49-F238E27FC236}">
                <a16:creationId xmlns:a16="http://schemas.microsoft.com/office/drawing/2014/main" id="{1A673BE5-E6F4-8907-7BEA-61EA2E56EEF1}"/>
              </a:ext>
            </a:extLst>
          </p:cNvPr>
          <p:cNvSpPr/>
          <p:nvPr/>
        </p:nvSpPr>
        <p:spPr>
          <a:xfrm>
            <a:off x="8286924" y="4796790"/>
            <a:ext cx="3613326" cy="182231"/>
          </a:xfrm>
          <a:prstGeom prst="round2SameRect">
            <a:avLst>
              <a:gd name="adj1" fmla="val 47349"/>
              <a:gd name="adj2" fmla="val 0"/>
            </a:avLst>
          </a:prstGeom>
          <a:solidFill>
            <a:srgbClr val="FF0000"/>
          </a:solidFill>
          <a:ln w="9525" cap="rnd" cmpd="sng" algn="ctr">
            <a:solidFill>
              <a:srgbClr val="1E5E7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Sales </a:t>
            </a:r>
          </a:p>
        </p:txBody>
      </p:sp>
      <p:sp>
        <p:nvSpPr>
          <p:cNvPr id="106" name="Rectangle 105">
            <a:extLst>
              <a:ext uri="{FF2B5EF4-FFF2-40B4-BE49-F238E27FC236}">
                <a16:creationId xmlns:a16="http://schemas.microsoft.com/office/drawing/2014/main" id="{32018BFB-31DB-C70E-A0F2-618156A6E92E}"/>
              </a:ext>
            </a:extLst>
          </p:cNvPr>
          <p:cNvSpPr/>
          <p:nvPr/>
        </p:nvSpPr>
        <p:spPr>
          <a:xfrm>
            <a:off x="8452663" y="5053624"/>
            <a:ext cx="898371" cy="262233"/>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Infor LN  </a:t>
            </a:r>
          </a:p>
        </p:txBody>
      </p:sp>
      <p:sp>
        <p:nvSpPr>
          <p:cNvPr id="107" name="Rectangle 106">
            <a:extLst>
              <a:ext uri="{FF2B5EF4-FFF2-40B4-BE49-F238E27FC236}">
                <a16:creationId xmlns:a16="http://schemas.microsoft.com/office/drawing/2014/main" id="{4A2199C4-153D-163A-47FC-6D5E7EC62EA1}"/>
              </a:ext>
            </a:extLst>
          </p:cNvPr>
          <p:cNvSpPr/>
          <p:nvPr/>
        </p:nvSpPr>
        <p:spPr>
          <a:xfrm>
            <a:off x="9477613" y="5075845"/>
            <a:ext cx="898371" cy="252100"/>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Microsoft Dynamics  </a:t>
            </a:r>
          </a:p>
        </p:txBody>
      </p:sp>
      <p:sp>
        <p:nvSpPr>
          <p:cNvPr id="108" name="Rectangle 107">
            <a:extLst>
              <a:ext uri="{FF2B5EF4-FFF2-40B4-BE49-F238E27FC236}">
                <a16:creationId xmlns:a16="http://schemas.microsoft.com/office/drawing/2014/main" id="{9D3645DA-268F-D60B-AA0E-3D198C73A173}"/>
              </a:ext>
            </a:extLst>
          </p:cNvPr>
          <p:cNvSpPr/>
          <p:nvPr/>
        </p:nvSpPr>
        <p:spPr>
          <a:xfrm>
            <a:off x="10541723" y="5051445"/>
            <a:ext cx="898371" cy="259162"/>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ESFA </a:t>
            </a:r>
          </a:p>
        </p:txBody>
      </p:sp>
      <p:sp>
        <p:nvSpPr>
          <p:cNvPr id="109" name="Rectangle 108">
            <a:extLst>
              <a:ext uri="{FF2B5EF4-FFF2-40B4-BE49-F238E27FC236}">
                <a16:creationId xmlns:a16="http://schemas.microsoft.com/office/drawing/2014/main" id="{371AD08C-5E47-BE24-FDA5-9C977B3F4A14}"/>
              </a:ext>
            </a:extLst>
          </p:cNvPr>
          <p:cNvSpPr/>
          <p:nvPr/>
        </p:nvSpPr>
        <p:spPr>
          <a:xfrm>
            <a:off x="1599929" y="5816161"/>
            <a:ext cx="756192"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MS Tea</a:t>
            </a:r>
            <a:r>
              <a:rPr kumimoji="0" lang="en-US" sz="90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ms</a:t>
            </a: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p>
        </p:txBody>
      </p:sp>
      <p:sp>
        <p:nvSpPr>
          <p:cNvPr id="110" name="Rectangle 109">
            <a:extLst>
              <a:ext uri="{FF2B5EF4-FFF2-40B4-BE49-F238E27FC236}">
                <a16:creationId xmlns:a16="http://schemas.microsoft.com/office/drawing/2014/main" id="{A76CC9D1-74FF-AE6A-9234-235FBB72B097}"/>
              </a:ext>
            </a:extLst>
          </p:cNvPr>
          <p:cNvSpPr/>
          <p:nvPr/>
        </p:nvSpPr>
        <p:spPr>
          <a:xfrm>
            <a:off x="2495925" y="5812910"/>
            <a:ext cx="756192"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File Servers </a:t>
            </a:r>
          </a:p>
        </p:txBody>
      </p:sp>
      <p:sp>
        <p:nvSpPr>
          <p:cNvPr id="111" name="Rectangle 110">
            <a:extLst>
              <a:ext uri="{FF2B5EF4-FFF2-40B4-BE49-F238E27FC236}">
                <a16:creationId xmlns:a16="http://schemas.microsoft.com/office/drawing/2014/main" id="{9BD5B72B-E522-A996-354A-E021C464C0B2}"/>
              </a:ext>
            </a:extLst>
          </p:cNvPr>
          <p:cNvSpPr/>
          <p:nvPr/>
        </p:nvSpPr>
        <p:spPr>
          <a:xfrm>
            <a:off x="3369295" y="5831816"/>
            <a:ext cx="756192"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Power Bi  </a:t>
            </a:r>
          </a:p>
        </p:txBody>
      </p:sp>
      <p:sp>
        <p:nvSpPr>
          <p:cNvPr id="112" name="Rectangle 111">
            <a:extLst>
              <a:ext uri="{FF2B5EF4-FFF2-40B4-BE49-F238E27FC236}">
                <a16:creationId xmlns:a16="http://schemas.microsoft.com/office/drawing/2014/main" id="{90DD60FA-849A-CC51-E6F7-BA957DFDF8B6}"/>
              </a:ext>
            </a:extLst>
          </p:cNvPr>
          <p:cNvSpPr/>
          <p:nvPr/>
        </p:nvSpPr>
        <p:spPr>
          <a:xfrm>
            <a:off x="4272868" y="5831815"/>
            <a:ext cx="756192"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Power Apps  </a:t>
            </a:r>
          </a:p>
        </p:txBody>
      </p:sp>
      <p:sp>
        <p:nvSpPr>
          <p:cNvPr id="113" name="Rectangle 112">
            <a:extLst>
              <a:ext uri="{FF2B5EF4-FFF2-40B4-BE49-F238E27FC236}">
                <a16:creationId xmlns:a16="http://schemas.microsoft.com/office/drawing/2014/main" id="{146499D3-0CDB-294D-0046-39D0C0316E0A}"/>
              </a:ext>
            </a:extLst>
          </p:cNvPr>
          <p:cNvSpPr/>
          <p:nvPr/>
        </p:nvSpPr>
        <p:spPr>
          <a:xfrm>
            <a:off x="5217390" y="5839563"/>
            <a:ext cx="1105969"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Power Automate  </a:t>
            </a:r>
          </a:p>
        </p:txBody>
      </p:sp>
      <p:sp>
        <p:nvSpPr>
          <p:cNvPr id="114" name="Rectangle 113">
            <a:extLst>
              <a:ext uri="{FF2B5EF4-FFF2-40B4-BE49-F238E27FC236}">
                <a16:creationId xmlns:a16="http://schemas.microsoft.com/office/drawing/2014/main" id="{D97B2D00-D092-1E3F-D977-29FA1126E335}"/>
              </a:ext>
            </a:extLst>
          </p:cNvPr>
          <p:cNvSpPr/>
          <p:nvPr/>
        </p:nvSpPr>
        <p:spPr>
          <a:xfrm>
            <a:off x="6552386" y="5836603"/>
            <a:ext cx="1105969" cy="239911"/>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Azure DevOps   </a:t>
            </a:r>
          </a:p>
        </p:txBody>
      </p:sp>
      <p:sp>
        <p:nvSpPr>
          <p:cNvPr id="115" name="Rectangle 114">
            <a:extLst>
              <a:ext uri="{FF2B5EF4-FFF2-40B4-BE49-F238E27FC236}">
                <a16:creationId xmlns:a16="http://schemas.microsoft.com/office/drawing/2014/main" id="{2650BF56-0F8F-5699-CBA5-E2BD59746767}"/>
              </a:ext>
            </a:extLst>
          </p:cNvPr>
          <p:cNvSpPr/>
          <p:nvPr/>
        </p:nvSpPr>
        <p:spPr>
          <a:xfrm>
            <a:off x="10213364" y="5842724"/>
            <a:ext cx="1105969" cy="260958"/>
          </a:xfrm>
          <a:prstGeom prst="rect">
            <a:avLst/>
          </a:prstGeom>
          <a:solidFill>
            <a:schemeClr val="bg1"/>
          </a:solidFill>
          <a:ln w="9525" cap="rnd"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err="1">
                <a:ln>
                  <a:noFill/>
                </a:ln>
                <a:solidFill>
                  <a:prstClr val="black"/>
                </a:solidFill>
                <a:effectLst/>
                <a:uLnTx/>
                <a:uFillTx/>
                <a:latin typeface="Calibri"/>
                <a:ea typeface="+mn-ea"/>
                <a:cs typeface="Sakkal Majalla" panose="02000000000000000000" pitchFamily="2" charset="-78"/>
              </a:rPr>
              <a:t>DarwinBox</a:t>
            </a:r>
            <a:r>
              <a:rPr kumimoji="0" lang="en-US" sz="900" b="1" i="0" u="none" strike="noStrike" kern="1200" cap="none" spc="0" normalizeH="0" baseline="0" noProof="0">
                <a:ln>
                  <a:noFill/>
                </a:ln>
                <a:solidFill>
                  <a:prstClr val="black"/>
                </a:solidFill>
                <a:effectLst/>
                <a:uLnTx/>
                <a:uFillTx/>
                <a:latin typeface="Calibri"/>
                <a:ea typeface="+mn-ea"/>
                <a:cs typeface="Sakkal Majalla" panose="02000000000000000000" pitchFamily="2" charset="-78"/>
              </a:rPr>
              <a:t>   </a:t>
            </a:r>
          </a:p>
        </p:txBody>
      </p:sp>
      <p:sp>
        <p:nvSpPr>
          <p:cNvPr id="5" name="Rectangle 4">
            <a:extLst>
              <a:ext uri="{FF2B5EF4-FFF2-40B4-BE49-F238E27FC236}">
                <a16:creationId xmlns:a16="http://schemas.microsoft.com/office/drawing/2014/main" id="{66606F1F-9EDE-FBD9-78F4-FACEF1F600C1}"/>
              </a:ext>
            </a:extLst>
          </p:cNvPr>
          <p:cNvSpPr/>
          <p:nvPr/>
        </p:nvSpPr>
        <p:spPr bwMode="gray">
          <a:xfrm>
            <a:off x="440267" y="1015999"/>
            <a:ext cx="11506200" cy="3708400"/>
          </a:xfrm>
          <a:prstGeom prst="rect">
            <a:avLst/>
          </a:prstGeom>
          <a:solidFill>
            <a:schemeClr val="bg1">
              <a:lumMod val="85000"/>
              <a:alpha val="87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Rectangle 5">
            <a:extLst>
              <a:ext uri="{FF2B5EF4-FFF2-40B4-BE49-F238E27FC236}">
                <a16:creationId xmlns:a16="http://schemas.microsoft.com/office/drawing/2014/main" id="{4AA80E53-623F-7303-D115-23D545BF1DD9}"/>
              </a:ext>
            </a:extLst>
          </p:cNvPr>
          <p:cNvSpPr/>
          <p:nvPr/>
        </p:nvSpPr>
        <p:spPr bwMode="gray">
          <a:xfrm>
            <a:off x="440267" y="5494867"/>
            <a:ext cx="11506200" cy="939799"/>
          </a:xfrm>
          <a:prstGeom prst="rect">
            <a:avLst/>
          </a:prstGeom>
          <a:solidFill>
            <a:schemeClr val="bg1">
              <a:lumMod val="85000"/>
              <a:alpha val="87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 name="Rectangle 6">
            <a:extLst>
              <a:ext uri="{FF2B5EF4-FFF2-40B4-BE49-F238E27FC236}">
                <a16:creationId xmlns:a16="http://schemas.microsoft.com/office/drawing/2014/main" id="{2A8EA6AE-DCBB-890C-DD5A-3DDE97EE8CFE}"/>
              </a:ext>
            </a:extLst>
          </p:cNvPr>
          <p:cNvSpPr/>
          <p:nvPr/>
        </p:nvSpPr>
        <p:spPr bwMode="gray">
          <a:xfrm>
            <a:off x="440267" y="4665134"/>
            <a:ext cx="7806266" cy="939799"/>
          </a:xfrm>
          <a:prstGeom prst="rect">
            <a:avLst/>
          </a:prstGeom>
          <a:solidFill>
            <a:schemeClr val="bg1">
              <a:lumMod val="85000"/>
              <a:alpha val="87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41617771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a:t>Sales – Application Landscape – Current State view</a:t>
            </a:r>
          </a:p>
        </p:txBody>
      </p:sp>
      <p:cxnSp>
        <p:nvCxnSpPr>
          <p:cNvPr id="38" name="Straight Arrow Connector 37">
            <a:extLst>
              <a:ext uri="{FF2B5EF4-FFF2-40B4-BE49-F238E27FC236}">
                <a16:creationId xmlns:a16="http://schemas.microsoft.com/office/drawing/2014/main" id="{32651010-8AB6-5FB1-A650-42D98C9AA275}"/>
              </a:ext>
            </a:extLst>
          </p:cNvPr>
          <p:cNvCxnSpPr>
            <a:cxnSpLocks/>
          </p:cNvCxnSpPr>
          <p:nvPr/>
        </p:nvCxnSpPr>
        <p:spPr>
          <a:xfrm>
            <a:off x="3704864" y="3808765"/>
            <a:ext cx="1596728" cy="0"/>
          </a:xfrm>
          <a:prstGeom prst="straightConnector1">
            <a:avLst/>
          </a:prstGeom>
          <a:noFill/>
          <a:ln w="6350" cap="flat" cmpd="sng" algn="ctr">
            <a:solidFill>
              <a:srgbClr val="70AD47"/>
            </a:solidFill>
            <a:prstDash val="solid"/>
            <a:miter lim="800000"/>
            <a:tailEnd type="triangle"/>
          </a:ln>
          <a:effectLst/>
        </p:spPr>
      </p:cxnSp>
      <p:grpSp>
        <p:nvGrpSpPr>
          <p:cNvPr id="123" name="Group 122">
            <a:extLst>
              <a:ext uri="{FF2B5EF4-FFF2-40B4-BE49-F238E27FC236}">
                <a16:creationId xmlns:a16="http://schemas.microsoft.com/office/drawing/2014/main" id="{9C6DA102-F2CE-3F08-D71C-3F06FEF63674}"/>
              </a:ext>
            </a:extLst>
          </p:cNvPr>
          <p:cNvGrpSpPr/>
          <p:nvPr/>
        </p:nvGrpSpPr>
        <p:grpSpPr>
          <a:xfrm>
            <a:off x="2452767" y="1705473"/>
            <a:ext cx="1516384" cy="4876881"/>
            <a:chOff x="419744" y="965685"/>
            <a:chExt cx="1516384" cy="4876881"/>
          </a:xfrm>
        </p:grpSpPr>
        <p:pic>
          <p:nvPicPr>
            <p:cNvPr id="25" name="Graphic 24" descr="Internet with solid fill">
              <a:extLst>
                <a:ext uri="{FF2B5EF4-FFF2-40B4-BE49-F238E27FC236}">
                  <a16:creationId xmlns:a16="http://schemas.microsoft.com/office/drawing/2014/main" id="{8926F2DF-59E3-9861-B933-AF7F3FFE5E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095" y="1332792"/>
              <a:ext cx="369482" cy="432759"/>
            </a:xfrm>
            <a:prstGeom prst="rect">
              <a:avLst/>
            </a:prstGeom>
          </p:spPr>
        </p:pic>
        <p:sp>
          <p:nvSpPr>
            <p:cNvPr id="26" name="Rectangle 25">
              <a:extLst>
                <a:ext uri="{FF2B5EF4-FFF2-40B4-BE49-F238E27FC236}">
                  <a16:creationId xmlns:a16="http://schemas.microsoft.com/office/drawing/2014/main" id="{DAB507AE-B33D-3EF1-CFB9-2F5E722CF319}"/>
                </a:ext>
              </a:extLst>
            </p:cNvPr>
            <p:cNvSpPr/>
            <p:nvPr/>
          </p:nvSpPr>
          <p:spPr>
            <a:xfrm>
              <a:off x="419744" y="1313883"/>
              <a:ext cx="1240221" cy="51595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F08E0858-96DC-AD7C-D706-42A0C0A171E3}"/>
                </a:ext>
              </a:extLst>
            </p:cNvPr>
            <p:cNvSpPr/>
            <p:nvPr/>
          </p:nvSpPr>
          <p:spPr>
            <a:xfrm>
              <a:off x="428522" y="1879150"/>
              <a:ext cx="1240221" cy="911501"/>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endParaRPr>
            </a:p>
          </p:txBody>
        </p:sp>
        <p:pic>
          <p:nvPicPr>
            <p:cNvPr id="28" name="Picture 2" descr="Whatsapp logo, Whatsapp icon logo vector, Free Vector ...">
              <a:extLst>
                <a:ext uri="{FF2B5EF4-FFF2-40B4-BE49-F238E27FC236}">
                  <a16:creationId xmlns:a16="http://schemas.microsoft.com/office/drawing/2014/main" id="{560F74BB-7260-E88F-4572-8E56035B8A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489" y="1922022"/>
              <a:ext cx="360000" cy="360000"/>
            </a:xfrm>
            <a:prstGeom prst="rect">
              <a:avLst/>
            </a:prstGeom>
            <a:solidFill>
              <a:srgbClr val="5B9BD5"/>
            </a:solidFill>
          </p:spPr>
        </p:pic>
        <p:pic>
          <p:nvPicPr>
            <p:cNvPr id="29" name="Picture 4" descr="A group of icons including facebook instagram and linkedin twitter |  Premium AI-generated image">
              <a:extLst>
                <a:ext uri="{FF2B5EF4-FFF2-40B4-BE49-F238E27FC236}">
                  <a16:creationId xmlns:a16="http://schemas.microsoft.com/office/drawing/2014/main" id="{44285B5F-C9D9-6400-56B0-E918CFF2C2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366" y="1915347"/>
              <a:ext cx="500884" cy="5008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nstagram photos and videos">
              <a:extLst>
                <a:ext uri="{FF2B5EF4-FFF2-40B4-BE49-F238E27FC236}">
                  <a16:creationId xmlns:a16="http://schemas.microsoft.com/office/drawing/2014/main" id="{49027D49-1B53-4500-BAE5-33C5B13F31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758" y="2364744"/>
              <a:ext cx="36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7CB5DDD-9E02-E641-99A5-BD1869CC2F96}"/>
                </a:ext>
              </a:extLst>
            </p:cNvPr>
            <p:cNvSpPr/>
            <p:nvPr/>
          </p:nvSpPr>
          <p:spPr>
            <a:xfrm>
              <a:off x="433924" y="2880466"/>
              <a:ext cx="1234819" cy="296210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endParaRPr>
            </a:p>
          </p:txBody>
        </p:sp>
        <p:pic>
          <p:nvPicPr>
            <p:cNvPr id="32" name="Graphic 31" descr="Open envelope with solid fill">
              <a:extLst>
                <a:ext uri="{FF2B5EF4-FFF2-40B4-BE49-F238E27FC236}">
                  <a16:creationId xmlns:a16="http://schemas.microsoft.com/office/drawing/2014/main" id="{8DFAEA54-A3B5-60E7-A750-3983A31206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1103" y="4900790"/>
              <a:ext cx="360000" cy="360000"/>
            </a:xfrm>
            <a:prstGeom prst="rect">
              <a:avLst/>
            </a:prstGeom>
          </p:spPr>
        </p:pic>
        <p:pic>
          <p:nvPicPr>
            <p:cNvPr id="33" name="Graphic 32" descr="Mailbox with solid fill">
              <a:extLst>
                <a:ext uri="{FF2B5EF4-FFF2-40B4-BE49-F238E27FC236}">
                  <a16:creationId xmlns:a16="http://schemas.microsoft.com/office/drawing/2014/main" id="{0FBD7960-9008-56AC-D80D-C52B11F2DCC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1770" y="3389101"/>
              <a:ext cx="360000" cy="360000"/>
            </a:xfrm>
            <a:prstGeom prst="rect">
              <a:avLst/>
            </a:prstGeom>
          </p:spPr>
        </p:pic>
        <p:pic>
          <p:nvPicPr>
            <p:cNvPr id="34" name="Graphic 33" descr="Speaker phone with solid fill">
              <a:extLst>
                <a:ext uri="{FF2B5EF4-FFF2-40B4-BE49-F238E27FC236}">
                  <a16:creationId xmlns:a16="http://schemas.microsoft.com/office/drawing/2014/main" id="{187B95C5-732F-9E69-025E-CD37DED453C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147" y="5009156"/>
              <a:ext cx="360000" cy="360000"/>
            </a:xfrm>
            <a:prstGeom prst="rect">
              <a:avLst/>
            </a:prstGeom>
          </p:spPr>
        </p:pic>
        <p:pic>
          <p:nvPicPr>
            <p:cNvPr id="48" name="Picture 4" descr="A group of icons including facebook instagram and linkedin twitter |  Premium AI-generated image">
              <a:extLst>
                <a:ext uri="{FF2B5EF4-FFF2-40B4-BE49-F238E27FC236}">
                  <a16:creationId xmlns:a16="http://schemas.microsoft.com/office/drawing/2014/main" id="{46797A06-E47A-9FDC-A326-5DB3BD782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883" y="3867137"/>
              <a:ext cx="418529" cy="418529"/>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3685AB3-9BCE-03AE-883E-4665A61319A2}"/>
                </a:ext>
              </a:extLst>
            </p:cNvPr>
            <p:cNvSpPr txBox="1"/>
            <p:nvPr/>
          </p:nvSpPr>
          <p:spPr>
            <a:xfrm>
              <a:off x="986240" y="3851817"/>
              <a:ext cx="949888"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(Lead forms)</a:t>
              </a:r>
            </a:p>
          </p:txBody>
        </p:sp>
        <p:pic>
          <p:nvPicPr>
            <p:cNvPr id="53" name="Picture 52" descr="Google Ads - Wikipedia">
              <a:extLst>
                <a:ext uri="{FF2B5EF4-FFF2-40B4-BE49-F238E27FC236}">
                  <a16:creationId xmlns:a16="http://schemas.microsoft.com/office/drawing/2014/main" id="{CBB9FBC6-80EF-E646-C9F6-C9DF52FAA3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659" y="4483475"/>
              <a:ext cx="242821" cy="302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6" descr="Collect.chat | LinkedIn">
              <a:extLst>
                <a:ext uri="{FF2B5EF4-FFF2-40B4-BE49-F238E27FC236}">
                  <a16:creationId xmlns:a16="http://schemas.microsoft.com/office/drawing/2014/main" id="{51541003-1F8F-607D-7BE0-8C9B26E3252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3131" y="1397973"/>
              <a:ext cx="335684" cy="33568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54" descr="Integrating with GoToWebinar – Instapage Help Center">
              <a:extLst>
                <a:ext uri="{FF2B5EF4-FFF2-40B4-BE49-F238E27FC236}">
                  <a16:creationId xmlns:a16="http://schemas.microsoft.com/office/drawing/2014/main" id="{F0F8E9E0-F330-792B-F233-21D1506FCC69}"/>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3847" b="20019"/>
            <a:stretch/>
          </p:blipFill>
          <p:spPr bwMode="auto">
            <a:xfrm>
              <a:off x="1033277" y="3477397"/>
              <a:ext cx="519600" cy="16204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5" descr="Logo and Brand Assets — Spotify">
              <a:extLst>
                <a:ext uri="{FF2B5EF4-FFF2-40B4-BE49-F238E27FC236}">
                  <a16:creationId xmlns:a16="http://schemas.microsoft.com/office/drawing/2014/main" id="{2E5A7710-A3E0-0E94-9DBB-D02AE7C2390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4373" y="4477613"/>
              <a:ext cx="304442" cy="304795"/>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DF2FF2E9-BE19-5693-D957-BC6C0EA051E3}"/>
                </a:ext>
              </a:extLst>
            </p:cNvPr>
            <p:cNvSpPr txBox="1"/>
            <p:nvPr/>
          </p:nvSpPr>
          <p:spPr>
            <a:xfrm>
              <a:off x="419744" y="965685"/>
              <a:ext cx="1248999" cy="261610"/>
            </a:xfrm>
            <a:prstGeom prst="rect">
              <a:avLst/>
            </a:prstGeom>
            <a:solidFill>
              <a:srgbClr val="002060"/>
            </a:solid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Verdana" panose="020B0604030504040204" pitchFamily="34" charset="0"/>
                  <a:ea typeface="Verdana" panose="020B0604030504040204" pitchFamily="34" charset="0"/>
                </a:rPr>
                <a:t>Lead source</a:t>
              </a:r>
            </a:p>
          </p:txBody>
        </p:sp>
        <p:pic>
          <p:nvPicPr>
            <p:cNvPr id="101" name="Picture 36" descr="Collect.chat | LinkedIn">
              <a:extLst>
                <a:ext uri="{FF2B5EF4-FFF2-40B4-BE49-F238E27FC236}">
                  <a16:creationId xmlns:a16="http://schemas.microsoft.com/office/drawing/2014/main" id="{592C772D-75CB-589D-42A0-810FC0676B7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4802" y="1397973"/>
              <a:ext cx="335684" cy="3356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Group 132">
            <a:extLst>
              <a:ext uri="{FF2B5EF4-FFF2-40B4-BE49-F238E27FC236}">
                <a16:creationId xmlns:a16="http://schemas.microsoft.com/office/drawing/2014/main" id="{58599BD9-69BA-9867-D448-4C13A71399A1}"/>
              </a:ext>
            </a:extLst>
          </p:cNvPr>
          <p:cNvGrpSpPr/>
          <p:nvPr/>
        </p:nvGrpSpPr>
        <p:grpSpPr>
          <a:xfrm>
            <a:off x="5264206" y="1709247"/>
            <a:ext cx="1371600" cy="4873107"/>
            <a:chOff x="3664006" y="1630595"/>
            <a:chExt cx="1371600" cy="4873107"/>
          </a:xfrm>
        </p:grpSpPr>
        <p:sp>
          <p:nvSpPr>
            <p:cNvPr id="45" name="TextBox 44">
              <a:extLst>
                <a:ext uri="{FF2B5EF4-FFF2-40B4-BE49-F238E27FC236}">
                  <a16:creationId xmlns:a16="http://schemas.microsoft.com/office/drawing/2014/main" id="{C051FFE9-B1D8-5FF3-E36C-09C372659B87}"/>
                </a:ext>
              </a:extLst>
            </p:cNvPr>
            <p:cNvSpPr txBox="1"/>
            <p:nvPr/>
          </p:nvSpPr>
          <p:spPr>
            <a:xfrm>
              <a:off x="3705258" y="1630595"/>
              <a:ext cx="1240221" cy="261610"/>
            </a:xfrm>
            <a:prstGeom prst="rect">
              <a:avLst/>
            </a:prstGeom>
            <a:solidFill>
              <a:srgbClr val="002060"/>
            </a:solid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Verdana" panose="020B0604030504040204" pitchFamily="34" charset="0"/>
                  <a:ea typeface="Verdana" panose="020B0604030504040204" pitchFamily="34" charset="0"/>
                </a:rPr>
                <a:t>CRM</a:t>
              </a:r>
            </a:p>
          </p:txBody>
        </p:sp>
        <p:grpSp>
          <p:nvGrpSpPr>
            <p:cNvPr id="124" name="Group 123">
              <a:extLst>
                <a:ext uri="{FF2B5EF4-FFF2-40B4-BE49-F238E27FC236}">
                  <a16:creationId xmlns:a16="http://schemas.microsoft.com/office/drawing/2014/main" id="{EA872F6B-02BB-EF36-B14F-798E5F313A9F}"/>
                </a:ext>
              </a:extLst>
            </p:cNvPr>
            <p:cNvGrpSpPr/>
            <p:nvPr/>
          </p:nvGrpSpPr>
          <p:grpSpPr>
            <a:xfrm>
              <a:off x="3709859" y="1888432"/>
              <a:ext cx="1244087" cy="4615270"/>
              <a:chOff x="6849550" y="1680463"/>
              <a:chExt cx="1244087" cy="4615270"/>
            </a:xfrm>
          </p:grpSpPr>
          <p:sp>
            <p:nvSpPr>
              <p:cNvPr id="37" name="Rectangle 36">
                <a:extLst>
                  <a:ext uri="{FF2B5EF4-FFF2-40B4-BE49-F238E27FC236}">
                    <a16:creationId xmlns:a16="http://schemas.microsoft.com/office/drawing/2014/main" id="{8A517811-973D-6DBA-4204-CD14CED4CE18}"/>
                  </a:ext>
                </a:extLst>
              </p:cNvPr>
              <p:cNvSpPr/>
              <p:nvPr/>
            </p:nvSpPr>
            <p:spPr>
              <a:xfrm>
                <a:off x="6849550" y="1680463"/>
                <a:ext cx="1244087" cy="461527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endParaRPr>
              </a:p>
            </p:txBody>
          </p:sp>
          <p:pic>
            <p:nvPicPr>
              <p:cNvPr id="63" name="Picture 24" descr="Dynamics 365 Applications - New Dynamic">
                <a:extLst>
                  <a:ext uri="{FF2B5EF4-FFF2-40B4-BE49-F238E27FC236}">
                    <a16:creationId xmlns:a16="http://schemas.microsoft.com/office/drawing/2014/main" id="{EA1639D2-6D8C-86DA-A2EB-56BE39AF9F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5439" y="1762570"/>
                <a:ext cx="1068007" cy="372584"/>
              </a:xfrm>
              <a:prstGeom prst="rect">
                <a:avLst/>
              </a:prstGeom>
              <a:noFill/>
              <a:extLst>
                <a:ext uri="{909E8E84-426E-40DD-AFC4-6F175D3DCCD1}">
                  <a14:hiddenFill xmlns:a14="http://schemas.microsoft.com/office/drawing/2010/main">
                    <a:solidFill>
                      <a:srgbClr val="FFFFFF"/>
                    </a:solidFill>
                  </a14:hiddenFill>
                </a:ext>
              </a:extLst>
            </p:spPr>
          </p:pic>
        </p:grpSp>
        <p:sp>
          <p:nvSpPr>
            <p:cNvPr id="118" name="Rectangle 117">
              <a:extLst>
                <a:ext uri="{FF2B5EF4-FFF2-40B4-BE49-F238E27FC236}">
                  <a16:creationId xmlns:a16="http://schemas.microsoft.com/office/drawing/2014/main" id="{961F2324-91FE-563A-EFDA-C9178C0EAA52}"/>
                </a:ext>
              </a:extLst>
            </p:cNvPr>
            <p:cNvSpPr/>
            <p:nvPr/>
          </p:nvSpPr>
          <p:spPr>
            <a:xfrm>
              <a:off x="3851064" y="2657164"/>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Sales Leads  </a:t>
              </a:r>
            </a:p>
          </p:txBody>
        </p:sp>
        <p:sp>
          <p:nvSpPr>
            <p:cNvPr id="125" name="Rectangle 124">
              <a:extLst>
                <a:ext uri="{FF2B5EF4-FFF2-40B4-BE49-F238E27FC236}">
                  <a16:creationId xmlns:a16="http://schemas.microsoft.com/office/drawing/2014/main" id="{0F5D29BE-336E-E362-F58C-40A458739013}"/>
                </a:ext>
              </a:extLst>
            </p:cNvPr>
            <p:cNvSpPr/>
            <p:nvPr/>
          </p:nvSpPr>
          <p:spPr>
            <a:xfrm>
              <a:off x="3851064" y="2955308"/>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Opportunities</a:t>
              </a:r>
            </a:p>
          </p:txBody>
        </p:sp>
        <p:sp>
          <p:nvSpPr>
            <p:cNvPr id="126" name="Rectangle 125">
              <a:extLst>
                <a:ext uri="{FF2B5EF4-FFF2-40B4-BE49-F238E27FC236}">
                  <a16:creationId xmlns:a16="http://schemas.microsoft.com/office/drawing/2014/main" id="{98B6FBD2-D1DE-DBB7-6C26-381D9D8EC2EF}"/>
                </a:ext>
              </a:extLst>
            </p:cNvPr>
            <p:cNvSpPr/>
            <p:nvPr/>
          </p:nvSpPr>
          <p:spPr>
            <a:xfrm>
              <a:off x="3778567" y="2583158"/>
              <a:ext cx="1102122" cy="67650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AutoShape 32">
              <a:extLst>
                <a:ext uri="{FF2B5EF4-FFF2-40B4-BE49-F238E27FC236}">
                  <a16:creationId xmlns:a16="http://schemas.microsoft.com/office/drawing/2014/main" id="{3738E4E7-BF03-FA61-991E-981C66301352}"/>
                </a:ext>
              </a:extLst>
            </p:cNvPr>
            <p:cNvSpPr>
              <a:spLocks noChangeArrowheads="1"/>
            </p:cNvSpPr>
            <p:nvPr/>
          </p:nvSpPr>
          <p:spPr bwMode="gray">
            <a:xfrm>
              <a:off x="3664006" y="2208648"/>
              <a:ext cx="1371600" cy="570493"/>
            </a:xfrm>
            <a:prstGeom prst="rect">
              <a:avLst/>
            </a:prstGeom>
            <a:noFill/>
            <a:ln w="9525">
              <a:no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Open Sans" panose="020B0606030504020204" pitchFamily="34" charset="0"/>
                </a:rPr>
                <a:t>Sales Apps</a:t>
              </a:r>
            </a:p>
          </p:txBody>
        </p:sp>
        <p:sp>
          <p:nvSpPr>
            <p:cNvPr id="128" name="Rectangle 127">
              <a:extLst>
                <a:ext uri="{FF2B5EF4-FFF2-40B4-BE49-F238E27FC236}">
                  <a16:creationId xmlns:a16="http://schemas.microsoft.com/office/drawing/2014/main" id="{DF5FA4C2-2B5E-72D5-9E47-097083D0BB35}"/>
                </a:ext>
              </a:extLst>
            </p:cNvPr>
            <p:cNvSpPr/>
            <p:nvPr/>
          </p:nvSpPr>
          <p:spPr>
            <a:xfrm>
              <a:off x="3851064" y="4824825"/>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Customer Creation</a:t>
              </a:r>
            </a:p>
          </p:txBody>
        </p:sp>
        <p:sp>
          <p:nvSpPr>
            <p:cNvPr id="129" name="Rectangle 128">
              <a:extLst>
                <a:ext uri="{FF2B5EF4-FFF2-40B4-BE49-F238E27FC236}">
                  <a16:creationId xmlns:a16="http://schemas.microsoft.com/office/drawing/2014/main" id="{1425DA75-9A16-BDEE-2B46-D54114DA2621}"/>
                </a:ext>
              </a:extLst>
            </p:cNvPr>
            <p:cNvSpPr/>
            <p:nvPr/>
          </p:nvSpPr>
          <p:spPr>
            <a:xfrm>
              <a:off x="3851064" y="5122969"/>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Lead &amp; Opportunity Management</a:t>
              </a:r>
            </a:p>
          </p:txBody>
        </p:sp>
        <p:sp>
          <p:nvSpPr>
            <p:cNvPr id="130" name="Rectangle 129">
              <a:extLst>
                <a:ext uri="{FF2B5EF4-FFF2-40B4-BE49-F238E27FC236}">
                  <a16:creationId xmlns:a16="http://schemas.microsoft.com/office/drawing/2014/main" id="{9BFE9891-6530-24EF-FF07-64CA61A52D14}"/>
                </a:ext>
              </a:extLst>
            </p:cNvPr>
            <p:cNvSpPr/>
            <p:nvPr/>
          </p:nvSpPr>
          <p:spPr>
            <a:xfrm>
              <a:off x="3778567" y="4750819"/>
              <a:ext cx="1102122" cy="67650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AutoShape 32">
              <a:extLst>
                <a:ext uri="{FF2B5EF4-FFF2-40B4-BE49-F238E27FC236}">
                  <a16:creationId xmlns:a16="http://schemas.microsoft.com/office/drawing/2014/main" id="{D8F65740-7FBA-A34F-CCD2-97A66DB8CB02}"/>
                </a:ext>
              </a:extLst>
            </p:cNvPr>
            <p:cNvSpPr>
              <a:spLocks noChangeArrowheads="1"/>
            </p:cNvSpPr>
            <p:nvPr/>
          </p:nvSpPr>
          <p:spPr bwMode="gray">
            <a:xfrm>
              <a:off x="3664006" y="4376309"/>
              <a:ext cx="1371600" cy="570493"/>
            </a:xfrm>
            <a:prstGeom prst="rect">
              <a:avLst/>
            </a:prstGeom>
            <a:noFill/>
            <a:ln w="9525">
              <a:no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Open Sans" panose="020B0606030504020204" pitchFamily="34" charset="0"/>
                </a:rPr>
                <a:t>Capabilities</a:t>
              </a:r>
            </a:p>
          </p:txBody>
        </p:sp>
      </p:grpSp>
      <p:grpSp>
        <p:nvGrpSpPr>
          <p:cNvPr id="153" name="Group 152">
            <a:extLst>
              <a:ext uri="{FF2B5EF4-FFF2-40B4-BE49-F238E27FC236}">
                <a16:creationId xmlns:a16="http://schemas.microsoft.com/office/drawing/2014/main" id="{8D647783-C882-3AAD-F9A9-6AB49A98D7FA}"/>
              </a:ext>
            </a:extLst>
          </p:cNvPr>
          <p:cNvGrpSpPr/>
          <p:nvPr/>
        </p:nvGrpSpPr>
        <p:grpSpPr>
          <a:xfrm>
            <a:off x="7677206" y="1709247"/>
            <a:ext cx="1371600" cy="4873107"/>
            <a:chOff x="7677206" y="1709247"/>
            <a:chExt cx="1371600" cy="4873107"/>
          </a:xfrm>
        </p:grpSpPr>
        <p:sp>
          <p:nvSpPr>
            <p:cNvPr id="135" name="TextBox 134">
              <a:extLst>
                <a:ext uri="{FF2B5EF4-FFF2-40B4-BE49-F238E27FC236}">
                  <a16:creationId xmlns:a16="http://schemas.microsoft.com/office/drawing/2014/main" id="{5D04BC29-BC89-97D4-AABF-BFD8946F733C}"/>
                </a:ext>
              </a:extLst>
            </p:cNvPr>
            <p:cNvSpPr txBox="1"/>
            <p:nvPr/>
          </p:nvSpPr>
          <p:spPr>
            <a:xfrm>
              <a:off x="7718458" y="1709247"/>
              <a:ext cx="1240221" cy="261610"/>
            </a:xfrm>
            <a:prstGeom prst="rect">
              <a:avLst/>
            </a:prstGeom>
            <a:solidFill>
              <a:srgbClr val="002060"/>
            </a:solid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Verdana" panose="020B0604030504040204" pitchFamily="34" charset="0"/>
                  <a:ea typeface="Verdana" panose="020B0604030504040204" pitchFamily="34" charset="0"/>
                </a:rPr>
                <a:t>ERP</a:t>
              </a:r>
            </a:p>
          </p:txBody>
        </p:sp>
        <p:sp>
          <p:nvSpPr>
            <p:cNvPr id="145" name="Rectangle 144">
              <a:extLst>
                <a:ext uri="{FF2B5EF4-FFF2-40B4-BE49-F238E27FC236}">
                  <a16:creationId xmlns:a16="http://schemas.microsoft.com/office/drawing/2014/main" id="{4F1BA5B5-3682-6691-D4A7-E5321F146F2C}"/>
                </a:ext>
              </a:extLst>
            </p:cNvPr>
            <p:cNvSpPr/>
            <p:nvPr/>
          </p:nvSpPr>
          <p:spPr>
            <a:xfrm>
              <a:off x="7723059" y="1967084"/>
              <a:ext cx="1244087" cy="461527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7" name="Rectangle 136">
              <a:extLst>
                <a:ext uri="{FF2B5EF4-FFF2-40B4-BE49-F238E27FC236}">
                  <a16:creationId xmlns:a16="http://schemas.microsoft.com/office/drawing/2014/main" id="{8C6A6A86-1FA5-8BF7-05F8-333DA3728C0E}"/>
                </a:ext>
              </a:extLst>
            </p:cNvPr>
            <p:cNvSpPr/>
            <p:nvPr/>
          </p:nvSpPr>
          <p:spPr>
            <a:xfrm>
              <a:off x="7864264" y="2735816"/>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Quote Management </a:t>
              </a:r>
            </a:p>
          </p:txBody>
        </p:sp>
        <p:sp>
          <p:nvSpPr>
            <p:cNvPr id="138" name="Rectangle 137">
              <a:extLst>
                <a:ext uri="{FF2B5EF4-FFF2-40B4-BE49-F238E27FC236}">
                  <a16:creationId xmlns:a16="http://schemas.microsoft.com/office/drawing/2014/main" id="{5ED8BD43-B8EC-7A2A-DCD8-8241DF58D725}"/>
                </a:ext>
              </a:extLst>
            </p:cNvPr>
            <p:cNvSpPr/>
            <p:nvPr/>
          </p:nvSpPr>
          <p:spPr>
            <a:xfrm>
              <a:off x="7864264" y="3033960"/>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Order Tracking </a:t>
              </a:r>
            </a:p>
          </p:txBody>
        </p:sp>
        <p:sp>
          <p:nvSpPr>
            <p:cNvPr id="139" name="Rectangle 138">
              <a:extLst>
                <a:ext uri="{FF2B5EF4-FFF2-40B4-BE49-F238E27FC236}">
                  <a16:creationId xmlns:a16="http://schemas.microsoft.com/office/drawing/2014/main" id="{B1A8F5F0-84ED-A8D8-A69E-1E0654F0DC1B}"/>
                </a:ext>
              </a:extLst>
            </p:cNvPr>
            <p:cNvSpPr/>
            <p:nvPr/>
          </p:nvSpPr>
          <p:spPr>
            <a:xfrm>
              <a:off x="7791767" y="2661810"/>
              <a:ext cx="1102122" cy="958444"/>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utoShape 32">
              <a:extLst>
                <a:ext uri="{FF2B5EF4-FFF2-40B4-BE49-F238E27FC236}">
                  <a16:creationId xmlns:a16="http://schemas.microsoft.com/office/drawing/2014/main" id="{28BB79CF-E5AC-D31C-FE26-31954960689F}"/>
                </a:ext>
              </a:extLst>
            </p:cNvPr>
            <p:cNvSpPr>
              <a:spLocks noChangeArrowheads="1"/>
            </p:cNvSpPr>
            <p:nvPr/>
          </p:nvSpPr>
          <p:spPr bwMode="gray">
            <a:xfrm>
              <a:off x="7677206" y="2287300"/>
              <a:ext cx="1371600" cy="570493"/>
            </a:xfrm>
            <a:prstGeom prst="rect">
              <a:avLst/>
            </a:prstGeom>
            <a:noFill/>
            <a:ln w="9525">
              <a:no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Open Sans" panose="020B0606030504020204" pitchFamily="34" charset="0"/>
                </a:rPr>
                <a:t>Sales Apps</a:t>
              </a:r>
            </a:p>
          </p:txBody>
        </p:sp>
        <p:sp>
          <p:nvSpPr>
            <p:cNvPr id="141" name="Rectangle 140">
              <a:extLst>
                <a:ext uri="{FF2B5EF4-FFF2-40B4-BE49-F238E27FC236}">
                  <a16:creationId xmlns:a16="http://schemas.microsoft.com/office/drawing/2014/main" id="{5F62B2DE-3E59-D242-C3C0-372F94D01C40}"/>
                </a:ext>
              </a:extLst>
            </p:cNvPr>
            <p:cNvSpPr/>
            <p:nvPr/>
          </p:nvSpPr>
          <p:spPr>
            <a:xfrm>
              <a:off x="7864264" y="4903477"/>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Quote Creation</a:t>
              </a:r>
            </a:p>
          </p:txBody>
        </p:sp>
        <p:sp>
          <p:nvSpPr>
            <p:cNvPr id="142" name="Rectangle 141">
              <a:extLst>
                <a:ext uri="{FF2B5EF4-FFF2-40B4-BE49-F238E27FC236}">
                  <a16:creationId xmlns:a16="http://schemas.microsoft.com/office/drawing/2014/main" id="{C7B6E46E-8655-96B2-1248-36987E806B17}"/>
                </a:ext>
              </a:extLst>
            </p:cNvPr>
            <p:cNvSpPr/>
            <p:nvPr/>
          </p:nvSpPr>
          <p:spPr>
            <a:xfrm>
              <a:off x="7864264" y="5197349"/>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Indent Creation</a:t>
              </a:r>
            </a:p>
          </p:txBody>
        </p:sp>
        <p:sp>
          <p:nvSpPr>
            <p:cNvPr id="143" name="Rectangle 142">
              <a:extLst>
                <a:ext uri="{FF2B5EF4-FFF2-40B4-BE49-F238E27FC236}">
                  <a16:creationId xmlns:a16="http://schemas.microsoft.com/office/drawing/2014/main" id="{BF0801C5-7CE0-D768-4B5A-CA2113598E15}"/>
                </a:ext>
              </a:extLst>
            </p:cNvPr>
            <p:cNvSpPr/>
            <p:nvPr/>
          </p:nvSpPr>
          <p:spPr>
            <a:xfrm>
              <a:off x="7791767" y="4829471"/>
              <a:ext cx="1102122" cy="1573781"/>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utoShape 32">
              <a:extLst>
                <a:ext uri="{FF2B5EF4-FFF2-40B4-BE49-F238E27FC236}">
                  <a16:creationId xmlns:a16="http://schemas.microsoft.com/office/drawing/2014/main" id="{FAC0E360-1AB2-9CFD-FC02-522CB80511F7}"/>
                </a:ext>
              </a:extLst>
            </p:cNvPr>
            <p:cNvSpPr>
              <a:spLocks noChangeArrowheads="1"/>
            </p:cNvSpPr>
            <p:nvPr/>
          </p:nvSpPr>
          <p:spPr bwMode="gray">
            <a:xfrm>
              <a:off x="7677206" y="4454961"/>
              <a:ext cx="1371600" cy="570493"/>
            </a:xfrm>
            <a:prstGeom prst="rect">
              <a:avLst/>
            </a:prstGeom>
            <a:noFill/>
            <a:ln w="9525">
              <a:noFill/>
              <a:miter lim="800000"/>
              <a:headEnd/>
              <a:tailEnd/>
            </a:ln>
          </p:spPr>
          <p:txBody>
            <a:bodyPr wrap="square" lIns="33231" tIns="33231" rIns="33231" bIns="33231"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Open Sans" panose="020B0606030504020204" pitchFamily="34" charset="0"/>
                </a:rPr>
                <a:t>Capabilities</a:t>
              </a:r>
            </a:p>
          </p:txBody>
        </p:sp>
        <p:sp>
          <p:nvSpPr>
            <p:cNvPr id="147" name="Rectangle 146">
              <a:extLst>
                <a:ext uri="{FF2B5EF4-FFF2-40B4-BE49-F238E27FC236}">
                  <a16:creationId xmlns:a16="http://schemas.microsoft.com/office/drawing/2014/main" id="{7CB404FB-3ABA-E1E1-48E7-B89F4F58ED76}"/>
                </a:ext>
              </a:extLst>
            </p:cNvPr>
            <p:cNvSpPr/>
            <p:nvPr/>
          </p:nvSpPr>
          <p:spPr>
            <a:xfrm>
              <a:off x="7864264" y="3340399"/>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Invoicing</a:t>
              </a:r>
            </a:p>
          </p:txBody>
        </p:sp>
        <p:pic>
          <p:nvPicPr>
            <p:cNvPr id="1026" name="Picture 2">
              <a:extLst>
                <a:ext uri="{FF2B5EF4-FFF2-40B4-BE49-F238E27FC236}">
                  <a16:creationId xmlns:a16="http://schemas.microsoft.com/office/drawing/2014/main" id="{CE77B5CE-71B1-0192-7397-773E7AE746EA}"/>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4839" b="31794"/>
            <a:stretch/>
          </p:blipFill>
          <p:spPr bwMode="auto">
            <a:xfrm>
              <a:off x="7971155" y="2034877"/>
              <a:ext cx="783701" cy="339868"/>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a:extLst>
                <a:ext uri="{FF2B5EF4-FFF2-40B4-BE49-F238E27FC236}">
                  <a16:creationId xmlns:a16="http://schemas.microsoft.com/office/drawing/2014/main" id="{7CD2892B-44CA-8E70-9204-0494967BCAF4}"/>
                </a:ext>
              </a:extLst>
            </p:cNvPr>
            <p:cNvSpPr/>
            <p:nvPr/>
          </p:nvSpPr>
          <p:spPr>
            <a:xfrm>
              <a:off x="7864264" y="5491221"/>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Product Pricing</a:t>
              </a:r>
            </a:p>
          </p:txBody>
        </p:sp>
        <p:sp>
          <p:nvSpPr>
            <p:cNvPr id="149" name="Rectangle 148">
              <a:extLst>
                <a:ext uri="{FF2B5EF4-FFF2-40B4-BE49-F238E27FC236}">
                  <a16:creationId xmlns:a16="http://schemas.microsoft.com/office/drawing/2014/main" id="{6844333F-5965-9918-6AF8-A4EACC823649}"/>
                </a:ext>
              </a:extLst>
            </p:cNvPr>
            <p:cNvSpPr/>
            <p:nvPr/>
          </p:nvSpPr>
          <p:spPr>
            <a:xfrm>
              <a:off x="7864264" y="5785093"/>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Order Creation</a:t>
              </a:r>
            </a:p>
          </p:txBody>
        </p:sp>
        <p:sp>
          <p:nvSpPr>
            <p:cNvPr id="150" name="Rectangle 149">
              <a:extLst>
                <a:ext uri="{FF2B5EF4-FFF2-40B4-BE49-F238E27FC236}">
                  <a16:creationId xmlns:a16="http://schemas.microsoft.com/office/drawing/2014/main" id="{3B893278-E4CC-5D52-36E4-7B38DB09B513}"/>
                </a:ext>
              </a:extLst>
            </p:cNvPr>
            <p:cNvSpPr/>
            <p:nvPr/>
          </p:nvSpPr>
          <p:spPr>
            <a:xfrm>
              <a:off x="7864264" y="6078966"/>
              <a:ext cx="957373" cy="224230"/>
            </a:xfrm>
            <a:prstGeom prst="rect">
              <a:avLst/>
            </a:prstGeom>
            <a:solidFill>
              <a:srgbClr val="CCECFF"/>
            </a:solidFill>
            <a:ln w="3175" cap="flat" cmpd="sng" algn="ctr">
              <a:solidFill>
                <a:srgbClr val="CCEC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rPr>
                <a:t>Order Execution &amp; Delivery</a:t>
              </a:r>
            </a:p>
          </p:txBody>
        </p:sp>
      </p:grpSp>
      <p:cxnSp>
        <p:nvCxnSpPr>
          <p:cNvPr id="151" name="Straight Arrow Connector 150">
            <a:extLst>
              <a:ext uri="{FF2B5EF4-FFF2-40B4-BE49-F238E27FC236}">
                <a16:creationId xmlns:a16="http://schemas.microsoft.com/office/drawing/2014/main" id="{DD75C2B0-346F-CD78-2CDA-56B4AF02906D}"/>
              </a:ext>
            </a:extLst>
          </p:cNvPr>
          <p:cNvCxnSpPr>
            <a:cxnSpLocks/>
          </p:cNvCxnSpPr>
          <p:nvPr/>
        </p:nvCxnSpPr>
        <p:spPr>
          <a:xfrm>
            <a:off x="6545679" y="3808765"/>
            <a:ext cx="1172779" cy="0"/>
          </a:xfrm>
          <a:prstGeom prst="straightConnector1">
            <a:avLst/>
          </a:prstGeom>
          <a:noFill/>
          <a:ln w="6350" cap="flat" cmpd="sng" algn="ctr">
            <a:solidFill>
              <a:srgbClr val="70AD47"/>
            </a:solidFill>
            <a:prstDash val="solid"/>
            <a:miter lim="800000"/>
            <a:tailEnd type="triangle"/>
          </a:ln>
          <a:effectLst/>
        </p:spPr>
      </p:cxnSp>
      <p:grpSp>
        <p:nvGrpSpPr>
          <p:cNvPr id="161" name="Group 160">
            <a:extLst>
              <a:ext uri="{FF2B5EF4-FFF2-40B4-BE49-F238E27FC236}">
                <a16:creationId xmlns:a16="http://schemas.microsoft.com/office/drawing/2014/main" id="{F1703577-7FEC-D8D5-89C2-10D45FDC7494}"/>
              </a:ext>
            </a:extLst>
          </p:cNvPr>
          <p:cNvGrpSpPr/>
          <p:nvPr/>
        </p:nvGrpSpPr>
        <p:grpSpPr>
          <a:xfrm>
            <a:off x="5123934" y="988489"/>
            <a:ext cx="1596728" cy="454758"/>
            <a:chOff x="4945086" y="1090410"/>
            <a:chExt cx="1596728" cy="454758"/>
          </a:xfrm>
        </p:grpSpPr>
        <p:sp>
          <p:nvSpPr>
            <p:cNvPr id="103" name="TextBox 102">
              <a:extLst>
                <a:ext uri="{FF2B5EF4-FFF2-40B4-BE49-F238E27FC236}">
                  <a16:creationId xmlns:a16="http://schemas.microsoft.com/office/drawing/2014/main" id="{1EBED409-F5A9-6FCC-5780-319063371C2E}"/>
                </a:ext>
              </a:extLst>
            </p:cNvPr>
            <p:cNvSpPr txBox="1"/>
            <p:nvPr/>
          </p:nvSpPr>
          <p:spPr>
            <a:xfrm>
              <a:off x="4945086" y="1090410"/>
              <a:ext cx="1596728" cy="454758"/>
            </a:xfrm>
            <a:prstGeom prst="rect">
              <a:avLst/>
            </a:prstGeom>
            <a:solidFill>
              <a:srgbClr val="0070C0"/>
            </a:solidFill>
            <a:ln>
              <a:solidFill>
                <a:sysClr val="windowText" lastClr="000000"/>
              </a:solidFill>
            </a:ln>
          </p:spPr>
          <p:txBody>
            <a:bodyPr wrap="square" lIns="2743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chemeClr val="bg1"/>
                  </a:solidFill>
                  <a:effectLst/>
                  <a:uLnTx/>
                  <a:uFillTx/>
                  <a:latin typeface="Verdana" panose="020B0604030504040204" pitchFamily="34" charset="0"/>
                  <a:ea typeface="Verdana" panose="020B0604030504040204" pitchFamily="34" charset="0"/>
                </a:rPr>
                <a:t>POWER BI</a:t>
              </a:r>
            </a:p>
          </p:txBody>
        </p:sp>
        <p:pic>
          <p:nvPicPr>
            <p:cNvPr id="1030" name="Picture 6">
              <a:extLst>
                <a:ext uri="{FF2B5EF4-FFF2-40B4-BE49-F238E27FC236}">
                  <a16:creationId xmlns:a16="http://schemas.microsoft.com/office/drawing/2014/main" id="{34F0B398-D0C5-C9CB-0C8A-D25B13CAA75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5748" y="1143643"/>
              <a:ext cx="385284" cy="385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5" name="Connector: Elbow 154">
            <a:extLst>
              <a:ext uri="{FF2B5EF4-FFF2-40B4-BE49-F238E27FC236}">
                <a16:creationId xmlns:a16="http://schemas.microsoft.com/office/drawing/2014/main" id="{380F76A6-51ED-6C48-01F2-80E12180638B}"/>
              </a:ext>
            </a:extLst>
          </p:cNvPr>
          <p:cNvCxnSpPr>
            <a:cxnSpLocks/>
            <a:stCxn id="100" idx="0"/>
            <a:endCxn id="1030" idx="1"/>
          </p:cNvCxnSpPr>
          <p:nvPr/>
        </p:nvCxnSpPr>
        <p:spPr>
          <a:xfrm rot="5400000" flipH="1" flipV="1">
            <a:off x="3870377" y="441255"/>
            <a:ext cx="471109" cy="20573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48EF71C-53DC-130C-0FE1-2E1E8EF02E03}"/>
              </a:ext>
            </a:extLst>
          </p:cNvPr>
          <p:cNvCxnSpPr>
            <a:cxnSpLocks/>
            <a:stCxn id="103" idx="3"/>
            <a:endCxn id="135" idx="0"/>
          </p:cNvCxnSpPr>
          <p:nvPr/>
        </p:nvCxnSpPr>
        <p:spPr>
          <a:xfrm>
            <a:off x="6720662" y="1215868"/>
            <a:ext cx="1617907" cy="49337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5BCF8CB-DA9F-F83C-B17E-A52911F7F315}"/>
              </a:ext>
            </a:extLst>
          </p:cNvPr>
          <p:cNvCxnSpPr>
            <a:stCxn id="103" idx="2"/>
            <a:endCxn id="45" idx="0"/>
          </p:cNvCxnSpPr>
          <p:nvPr/>
        </p:nvCxnSpPr>
        <p:spPr>
          <a:xfrm>
            <a:off x="5922298" y="1443247"/>
            <a:ext cx="3271" cy="266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5B5FFE8-9ECA-5DD8-8D13-CA9290AFA51E}"/>
              </a:ext>
            </a:extLst>
          </p:cNvPr>
          <p:cNvSpPr/>
          <p:nvPr/>
        </p:nvSpPr>
        <p:spPr>
          <a:xfrm>
            <a:off x="9334431" y="1929181"/>
            <a:ext cx="1244087" cy="461527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ESFA</a:t>
            </a:r>
            <a:r>
              <a:rPr kumimoji="0" lang="en-US"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p>
        </p:txBody>
      </p:sp>
      <p:cxnSp>
        <p:nvCxnSpPr>
          <p:cNvPr id="5" name="Straight Arrow Connector 4">
            <a:extLst>
              <a:ext uri="{FF2B5EF4-FFF2-40B4-BE49-F238E27FC236}">
                <a16:creationId xmlns:a16="http://schemas.microsoft.com/office/drawing/2014/main" id="{1F10FBD9-CBD9-2A4E-3986-BAFCF64CB77C}"/>
              </a:ext>
            </a:extLst>
          </p:cNvPr>
          <p:cNvCxnSpPr>
            <a:cxnSpLocks/>
          </p:cNvCxnSpPr>
          <p:nvPr/>
        </p:nvCxnSpPr>
        <p:spPr>
          <a:xfrm>
            <a:off x="8900442" y="3808765"/>
            <a:ext cx="433989" cy="0"/>
          </a:xfrm>
          <a:prstGeom prst="straightConnector1">
            <a:avLst/>
          </a:prstGeom>
          <a:noFill/>
          <a:ln w="6350" cap="flat" cmpd="sng" algn="ctr">
            <a:solidFill>
              <a:srgbClr val="70AD47"/>
            </a:solidFill>
            <a:prstDash val="solid"/>
            <a:miter lim="800000"/>
            <a:tailEnd type="triangle"/>
          </a:ln>
          <a:effectLst/>
        </p:spPr>
      </p:cxnSp>
      <p:sp>
        <p:nvSpPr>
          <p:cNvPr id="7" name="Rectangle 6">
            <a:extLst>
              <a:ext uri="{FF2B5EF4-FFF2-40B4-BE49-F238E27FC236}">
                <a16:creationId xmlns:a16="http://schemas.microsoft.com/office/drawing/2014/main" id="{A2947041-9949-0604-1FCD-EFF398FC3842}"/>
              </a:ext>
            </a:extLst>
          </p:cNvPr>
          <p:cNvSpPr/>
          <p:nvPr/>
        </p:nvSpPr>
        <p:spPr>
          <a:xfrm>
            <a:off x="9334431" y="1041722"/>
            <a:ext cx="1472114" cy="454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MMM</a:t>
            </a:r>
          </a:p>
        </p:txBody>
      </p:sp>
      <p:cxnSp>
        <p:nvCxnSpPr>
          <p:cNvPr id="9" name="Connector: Elbow 8">
            <a:extLst>
              <a:ext uri="{FF2B5EF4-FFF2-40B4-BE49-F238E27FC236}">
                <a16:creationId xmlns:a16="http://schemas.microsoft.com/office/drawing/2014/main" id="{97308345-BB8D-D60F-F1CA-6857B19B5BC2}"/>
              </a:ext>
            </a:extLst>
          </p:cNvPr>
          <p:cNvCxnSpPr/>
          <p:nvPr/>
        </p:nvCxnSpPr>
        <p:spPr>
          <a:xfrm rot="10800000" flipV="1">
            <a:off x="8543637" y="1126836"/>
            <a:ext cx="790795" cy="711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246334-FDA3-2336-7218-DE5CCDCAF94D}"/>
              </a:ext>
            </a:extLst>
          </p:cNvPr>
          <p:cNvCxnSpPr>
            <a:cxnSpLocks/>
            <a:stCxn id="7" idx="2"/>
          </p:cNvCxnSpPr>
          <p:nvPr/>
        </p:nvCxnSpPr>
        <p:spPr>
          <a:xfrm>
            <a:off x="10070488" y="1496480"/>
            <a:ext cx="0" cy="43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43F13BF-371F-5238-D2BF-2EB7055BDA36}"/>
              </a:ext>
            </a:extLst>
          </p:cNvPr>
          <p:cNvSpPr/>
          <p:nvPr/>
        </p:nvSpPr>
        <p:spPr>
          <a:xfrm>
            <a:off x="11120582" y="83127"/>
            <a:ext cx="1551709" cy="365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Draft </a:t>
            </a:r>
          </a:p>
        </p:txBody>
      </p:sp>
    </p:spTree>
    <p:extLst>
      <p:ext uri="{BB962C8B-B14F-4D97-AF65-F5344CB8AC3E}">
        <p14:creationId xmlns:p14="http://schemas.microsoft.com/office/powerpoint/2010/main" val="259862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9F326BF-5664-A1AF-1C05-F3A3CA123B42}"/>
              </a:ext>
            </a:extLst>
          </p:cNvPr>
          <p:cNvSpPr>
            <a:spLocks noGrp="1"/>
          </p:cNvSpPr>
          <p:nvPr>
            <p:ph type="title"/>
          </p:nvPr>
        </p:nvSpPr>
        <p:spPr>
          <a:xfrm>
            <a:off x="92017" y="64993"/>
            <a:ext cx="11277600" cy="334099"/>
          </a:xfrm>
        </p:spPr>
        <p:txBody>
          <a:bodyPr/>
          <a:lstStyle/>
          <a:p>
            <a:r>
              <a:rPr lang="en-US" sz="1980" b="1">
                <a:latin typeface="Verdana" panose="020B0604030504040204" pitchFamily="34" charset="0"/>
                <a:ea typeface="Verdana" panose="020B0604030504040204" pitchFamily="34" charset="0"/>
              </a:rPr>
              <a:t>Current Integration Diagram   </a:t>
            </a:r>
          </a:p>
        </p:txBody>
      </p:sp>
    </p:spTree>
    <p:extLst>
      <p:ext uri="{BB962C8B-B14F-4D97-AF65-F5344CB8AC3E}">
        <p14:creationId xmlns:p14="http://schemas.microsoft.com/office/powerpoint/2010/main" val="1345740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5F12E-7894-37DF-1D47-40EF3B2893FE}"/>
              </a:ext>
            </a:extLst>
          </p:cNvPr>
          <p:cNvSpPr>
            <a:spLocks noGrp="1"/>
          </p:cNvSpPr>
          <p:nvPr>
            <p:ph type="title"/>
          </p:nvPr>
        </p:nvSpPr>
        <p:spPr/>
        <p:txBody>
          <a:bodyPr/>
          <a:lstStyle/>
          <a:p>
            <a:r>
              <a:rPr lang="en-US" sz="1980" b="1">
                <a:latin typeface="Verdana" panose="020B0604030504040204" pitchFamily="34" charset="0"/>
                <a:ea typeface="Verdana" panose="020B0604030504040204" pitchFamily="34" charset="0"/>
              </a:rPr>
              <a:t>Key Challenges &amp; Considerations </a:t>
            </a:r>
          </a:p>
        </p:txBody>
      </p:sp>
      <p:sp>
        <p:nvSpPr>
          <p:cNvPr id="5" name="TextBox 4">
            <a:extLst>
              <a:ext uri="{FF2B5EF4-FFF2-40B4-BE49-F238E27FC236}">
                <a16:creationId xmlns:a16="http://schemas.microsoft.com/office/drawing/2014/main" id="{D31B5ACA-06E4-069D-623D-D0FD881D3652}"/>
              </a:ext>
            </a:extLst>
          </p:cNvPr>
          <p:cNvSpPr txBox="1"/>
          <p:nvPr/>
        </p:nvSpPr>
        <p:spPr>
          <a:xfrm>
            <a:off x="245916" y="833340"/>
            <a:ext cx="3978952" cy="334100"/>
          </a:xfrm>
          <a:prstGeom prst="rect">
            <a:avLst/>
          </a:prstGeom>
          <a:solidFill>
            <a:srgbClr val="007CB0"/>
          </a:solidFill>
        </p:spPr>
        <p:txBody>
          <a:bodyPr wrap="square" lIns="0" tIns="0" rIns="0" bIns="0" rtlCol="0" anchor="ctr">
            <a:noAutofit/>
          </a:bodyPr>
          <a:lstStyle/>
          <a:p>
            <a:pPr algn="ctr">
              <a:spcBef>
                <a:spcPts val="600"/>
              </a:spcBef>
              <a:buSzPct val="100000"/>
              <a:defRPr/>
            </a:pPr>
            <a:r>
              <a:rPr lang="en-US"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6" name="Arrow: Pentagon 5">
            <a:extLst>
              <a:ext uri="{FF2B5EF4-FFF2-40B4-BE49-F238E27FC236}">
                <a16:creationId xmlns:a16="http://schemas.microsoft.com/office/drawing/2014/main" id="{5D5FD572-180B-D125-F99A-39819002ECDC}"/>
              </a:ext>
            </a:extLst>
          </p:cNvPr>
          <p:cNvSpPr/>
          <p:nvPr/>
        </p:nvSpPr>
        <p:spPr bwMode="gray">
          <a:xfrm>
            <a:off x="4567495" y="1166492"/>
            <a:ext cx="3069435" cy="5386907"/>
          </a:xfrm>
          <a:prstGeom prst="homePlate">
            <a:avLst>
              <a:gd name="adj" fmla="val 4634"/>
            </a:avLst>
          </a:prstGeom>
          <a:noFill/>
          <a:ln w="12700" algn="ctr">
            <a:solidFill>
              <a:schemeClr val="bg2">
                <a:lumMod val="90000"/>
              </a:schemeClr>
            </a:solidFill>
            <a:miter lim="800000"/>
            <a:headEnd/>
            <a:tailEnd/>
          </a:ln>
        </p:spPr>
        <p:txBody>
          <a:bodyPr wrap="square" lIns="88900" tIns="88900" rIns="88900" bIns="88900" rtlCol="0" anchor="t"/>
          <a:lstStyle/>
          <a:p>
            <a:pPr marL="344805" indent="-285750">
              <a:lnSpc>
                <a:spcPct val="130000"/>
              </a:lnSpc>
              <a:spcBef>
                <a:spcPts val="600"/>
              </a:spcBef>
              <a:spcAft>
                <a:spcPts val="600"/>
              </a:spcAft>
              <a:buFont typeface="Arial" panose="020B0604020202020204" pitchFamily="34" charset="0"/>
              <a:buChar char="•"/>
            </a:pPr>
            <a:r>
              <a:rPr lang="en-US" sz="1200" b="1"/>
              <a:t>Strengthen Market Leadership </a:t>
            </a:r>
            <a:r>
              <a:rPr lang="en-US" sz="1200"/>
              <a:t>by driving innovation and customer-centric sales strategies.</a:t>
            </a:r>
          </a:p>
          <a:p>
            <a:pPr marL="344805" indent="-285750">
              <a:lnSpc>
                <a:spcPct val="130000"/>
              </a:lnSpc>
              <a:spcBef>
                <a:spcPts val="600"/>
              </a:spcBef>
              <a:spcAft>
                <a:spcPts val="600"/>
              </a:spcAft>
              <a:buFont typeface="Arial" panose="020B0604020202020204" pitchFamily="34" charset="0"/>
              <a:buChar char="•"/>
            </a:pPr>
            <a:r>
              <a:rPr lang="en-US" sz="1200" b="1"/>
              <a:t>Enhance Digital Maturity </a:t>
            </a:r>
            <a:r>
              <a:rPr lang="en-US" sz="1200"/>
              <a:t>with seamless, data-driven decision-making and integrated systems.</a:t>
            </a:r>
          </a:p>
          <a:p>
            <a:pPr marL="344805" indent="-285750">
              <a:lnSpc>
                <a:spcPct val="130000"/>
              </a:lnSpc>
              <a:spcBef>
                <a:spcPts val="600"/>
              </a:spcBef>
              <a:spcAft>
                <a:spcPts val="600"/>
              </a:spcAft>
              <a:buFont typeface="Arial" panose="020B0604020202020204" pitchFamily="34" charset="0"/>
              <a:buChar char="•"/>
            </a:pPr>
            <a:r>
              <a:rPr lang="en-US" sz="1200" b="1"/>
              <a:t>Optimize Sales Efficiency </a:t>
            </a:r>
            <a:r>
              <a:rPr lang="en-US" sz="1200"/>
              <a:t>through automation, standardization, and process excellence.</a:t>
            </a:r>
          </a:p>
          <a:p>
            <a:pPr marL="344805" indent="-285750">
              <a:lnSpc>
                <a:spcPct val="130000"/>
              </a:lnSpc>
              <a:spcBef>
                <a:spcPts val="600"/>
              </a:spcBef>
              <a:spcAft>
                <a:spcPts val="600"/>
              </a:spcAft>
              <a:buFont typeface="Arial" panose="020B0604020202020204" pitchFamily="34" charset="0"/>
              <a:buChar char="•"/>
            </a:pPr>
            <a:r>
              <a:rPr lang="en-US" sz="1200" b="1"/>
              <a:t>Expand Global Presence </a:t>
            </a:r>
            <a:r>
              <a:rPr lang="en-US" sz="1200"/>
              <a:t>by enabling scalable and adaptable sales operations.</a:t>
            </a:r>
          </a:p>
          <a:p>
            <a:pPr marL="344805" indent="-285750">
              <a:lnSpc>
                <a:spcPct val="130000"/>
              </a:lnSpc>
              <a:spcBef>
                <a:spcPts val="600"/>
              </a:spcBef>
              <a:spcAft>
                <a:spcPts val="600"/>
              </a:spcAft>
              <a:buFont typeface="Arial" panose="020B0604020202020204" pitchFamily="34" charset="0"/>
              <a:buChar char="•"/>
            </a:pPr>
            <a:r>
              <a:rPr lang="en-US" sz="1200" b="1"/>
              <a:t>Improve Customer Experience </a:t>
            </a:r>
            <a:r>
              <a:rPr lang="en-US" sz="1200"/>
              <a:t>with personalized engagement and faster response times.</a:t>
            </a:r>
          </a:p>
          <a:p>
            <a:pPr marL="344805" indent="-285750">
              <a:lnSpc>
                <a:spcPct val="130000"/>
              </a:lnSpc>
              <a:spcBef>
                <a:spcPts val="600"/>
              </a:spcBef>
              <a:spcAft>
                <a:spcPts val="600"/>
              </a:spcAft>
              <a:buFont typeface="Arial" panose="020B0604020202020204" pitchFamily="34" charset="0"/>
              <a:buChar char="•"/>
            </a:pPr>
            <a:r>
              <a:rPr lang="en-US" sz="1200" b="1"/>
              <a:t>Drive Sustainable Growth </a:t>
            </a:r>
            <a:r>
              <a:rPr lang="en-US" sz="1200"/>
              <a:t>by leveraging technology to unlock new revenue opportunities.</a:t>
            </a:r>
            <a:endParaRPr lang="en-US" sz="1200">
              <a:solidFill>
                <a:prstClr val="black"/>
              </a:solidFill>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BAE6207-D8F7-8544-BD6B-1C26DF5490C7}"/>
              </a:ext>
            </a:extLst>
          </p:cNvPr>
          <p:cNvSpPr txBox="1"/>
          <p:nvPr/>
        </p:nvSpPr>
        <p:spPr>
          <a:xfrm>
            <a:off x="4539527" y="833340"/>
            <a:ext cx="3099624" cy="361919"/>
          </a:xfrm>
          <a:prstGeom prst="rect">
            <a:avLst/>
          </a:prstGeom>
          <a:solidFill>
            <a:srgbClr val="007CB0"/>
          </a:solidFill>
        </p:spPr>
        <p:txBody>
          <a:bodyPr wrap="square" lIns="0" tIns="0" rIns="0" bIns="0" rtlCol="0" anchor="ctr">
            <a:noAutofit/>
          </a:bodyPr>
          <a:lstStyle>
            <a:defPPr>
              <a:defRPr lang="en-US"/>
            </a:defPPr>
            <a:lvl1pPr algn="ctr">
              <a:spcBef>
                <a:spcPts val="600"/>
              </a:spcBef>
              <a:buSzPct val="100000"/>
              <a:defRPr sz="1400" b="1" kern="0">
                <a:solidFill>
                  <a:prstClr val="white"/>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ASPIRATION</a:t>
            </a:r>
          </a:p>
        </p:txBody>
      </p:sp>
      <p:sp>
        <p:nvSpPr>
          <p:cNvPr id="12" name="Rectangle 11">
            <a:extLst>
              <a:ext uri="{FF2B5EF4-FFF2-40B4-BE49-F238E27FC236}">
                <a16:creationId xmlns:a16="http://schemas.microsoft.com/office/drawing/2014/main" id="{5F7E5AE2-781A-3FF0-41E1-984E423B3D44}"/>
              </a:ext>
            </a:extLst>
          </p:cNvPr>
          <p:cNvSpPr/>
          <p:nvPr/>
        </p:nvSpPr>
        <p:spPr bwMode="gray">
          <a:xfrm>
            <a:off x="7909794" y="832393"/>
            <a:ext cx="4063301" cy="334100"/>
          </a:xfrm>
          <a:prstGeom prst="rect">
            <a:avLst/>
          </a:prstGeom>
          <a:solidFill>
            <a:srgbClr val="007CB0"/>
          </a:solidFill>
        </p:spPr>
        <p:txBody>
          <a:bodyPr wrap="square" lIns="0" tIns="0" rIns="0" bIns="0" rtlCol="0" anchor="ctr">
            <a:noAutofit/>
          </a:bodyPr>
          <a:lstStyle/>
          <a:p>
            <a:pPr algn="ctr">
              <a:spcBef>
                <a:spcPts val="400"/>
              </a:spcBef>
              <a:spcAft>
                <a:spcPts val="400"/>
              </a:spcAft>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KEY CONSIDERATION</a:t>
            </a:r>
          </a:p>
        </p:txBody>
      </p:sp>
      <p:sp>
        <p:nvSpPr>
          <p:cNvPr id="13" name="TextBox 12">
            <a:extLst>
              <a:ext uri="{FF2B5EF4-FFF2-40B4-BE49-F238E27FC236}">
                <a16:creationId xmlns:a16="http://schemas.microsoft.com/office/drawing/2014/main" id="{B45067D8-B57C-FAEE-BC78-5DF739830577}"/>
              </a:ext>
            </a:extLst>
          </p:cNvPr>
          <p:cNvSpPr txBox="1"/>
          <p:nvPr/>
        </p:nvSpPr>
        <p:spPr>
          <a:xfrm>
            <a:off x="7907867" y="1166493"/>
            <a:ext cx="4038218" cy="5386906"/>
          </a:xfrm>
          <a:prstGeom prst="rect">
            <a:avLst/>
          </a:prstGeom>
          <a:noFill/>
          <a:ln>
            <a:solidFill>
              <a:schemeClr val="bg2">
                <a:lumMod val="90000"/>
              </a:schemeClr>
            </a:solidFill>
          </a:ln>
        </p:spPr>
        <p:txBody>
          <a:bodyPr wrap="square" lIns="91440" tIns="91440" rIns="91440" bIns="91440" rtlCol="0">
            <a:noAutofit/>
          </a:bodyPr>
          <a:lstStyle/>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Technology Alignment</a:t>
            </a:r>
            <a:r>
              <a:rPr lang="en-US" sz="1200"/>
              <a:t> – Ensure CRM, ERP, and sales tools integrate seamlessly for a unified ecosystem</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Global vs. Local Needs</a:t>
            </a:r>
            <a:r>
              <a:rPr lang="en-US" sz="1200"/>
              <a:t> – Balance standardization with flexibility to accommodate regional business requirements</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Scalability &amp; Future Readiness</a:t>
            </a:r>
            <a:r>
              <a:rPr lang="en-US" sz="1200"/>
              <a:t> – Design systems that can scale with business growth and evolving market needs</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User Adoption &amp; Experience</a:t>
            </a:r>
            <a:r>
              <a:rPr lang="en-US" sz="1200"/>
              <a:t> – Prioritize intuitive, efficient tools that enhance sales productivity and engagement</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Data Governance &amp; Accuracy</a:t>
            </a:r>
            <a:r>
              <a:rPr lang="en-US" sz="1200"/>
              <a:t> – Establish a single source of truth with clean, reliable, and real-time data</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Cost &amp; ROI Optimization</a:t>
            </a:r>
            <a:r>
              <a:rPr lang="en-US" sz="1200"/>
              <a:t> – Maximize value by leveraging existing investments and minimizing redundant applications</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Process Automation &amp; Efficiency</a:t>
            </a:r>
            <a:r>
              <a:rPr lang="en-US" sz="1200"/>
              <a:t> – Reduce manual efforts and errors by streamlining sales workflows and approvals</a:t>
            </a:r>
          </a:p>
          <a:p>
            <a:pPr marL="285750" marR="0" lvl="0" indent="-285750" defTabSz="914400" eaLnBrk="1" fontAlgn="auto" latinLnBrk="0" hangingPunct="1">
              <a:lnSpc>
                <a:spcPct val="130000"/>
              </a:lnSpc>
              <a:spcBef>
                <a:spcPts val="300"/>
              </a:spcBef>
              <a:spcAft>
                <a:spcPts val="0"/>
              </a:spcAft>
              <a:buClrTx/>
              <a:buSzPct val="100000"/>
              <a:buFont typeface="Arial" panose="020B0604020202020204" pitchFamily="34" charset="0"/>
              <a:buChar char="•"/>
              <a:tabLst/>
              <a:defRPr/>
            </a:pPr>
            <a:r>
              <a:rPr lang="en-US" sz="1200" b="1"/>
              <a:t>Security &amp; Compliance</a:t>
            </a:r>
            <a:r>
              <a:rPr lang="en-US" sz="1200"/>
              <a:t> – Ensure data protection, regulatory compliance, and cybersecurity best practices across all regions</a:t>
            </a:r>
            <a:endParaRPr kumimoji="0" lang="en-ZA" sz="1200" b="0" i="0" u="none" strike="noStrike" kern="0" cap="none" spc="0" normalizeH="0" baseline="0" noProof="0">
              <a:ln>
                <a:noFill/>
              </a:ln>
              <a:solidFill>
                <a:prstClr val="black"/>
              </a:solidFill>
              <a:effectLst/>
              <a:uLnTx/>
              <a:uFillTx/>
            </a:endParaRPr>
          </a:p>
        </p:txBody>
      </p:sp>
      <p:sp>
        <p:nvSpPr>
          <p:cNvPr id="2" name="Arrow: Pentagon 1">
            <a:extLst>
              <a:ext uri="{FF2B5EF4-FFF2-40B4-BE49-F238E27FC236}">
                <a16:creationId xmlns:a16="http://schemas.microsoft.com/office/drawing/2014/main" id="{D5009D6A-0CF8-20B7-0997-BCF536ECDC10}"/>
              </a:ext>
            </a:extLst>
          </p:cNvPr>
          <p:cNvSpPr/>
          <p:nvPr/>
        </p:nvSpPr>
        <p:spPr bwMode="gray">
          <a:xfrm>
            <a:off x="245915" y="1159934"/>
            <a:ext cx="3978952" cy="5393266"/>
          </a:xfrm>
          <a:prstGeom prst="homePlate">
            <a:avLst>
              <a:gd name="adj" fmla="val 0"/>
            </a:avLst>
          </a:prstGeom>
          <a:noFill/>
          <a:ln w="12700" algn="ctr">
            <a:solidFill>
              <a:srgbClr val="E2DFCC">
                <a:lumMod val="90000"/>
              </a:srgbClr>
            </a:solidFill>
            <a:miter lim="800000"/>
            <a:headEnd/>
            <a:tailEnd/>
          </a:ln>
        </p:spPr>
        <p:txBody>
          <a:bodyPr wrap="square" lIns="88900" tIns="88900" rIns="88900" bIns="88900" rtlCol="0" anchor="t"/>
          <a:lstStyle/>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lang="en-US" sz="1200" b="1" kern="0" dirty="0">
                <a:solidFill>
                  <a:prstClr val="black"/>
                </a:solidFill>
              </a:rPr>
              <a:t>Manual Processes</a:t>
            </a:r>
            <a:r>
              <a:rPr kumimoji="0" lang="en-US" sz="1200" b="1" i="0" u="none" strike="noStrike" kern="0" cap="none" spc="0" normalizeH="0" baseline="0" noProof="0" dirty="0">
                <a:ln>
                  <a:noFill/>
                </a:ln>
                <a:solidFill>
                  <a:prstClr val="black"/>
                </a:solidFill>
                <a:effectLst/>
                <a:uLnTx/>
                <a:uFillTx/>
              </a:rPr>
              <a:t>:</a:t>
            </a:r>
            <a:r>
              <a:rPr kumimoji="0" lang="en-US" sz="1200" b="0" i="0" u="none" strike="noStrike" kern="0" cap="none" spc="0" normalizeH="0" baseline="0" noProof="0" dirty="0">
                <a:ln>
                  <a:noFill/>
                </a:ln>
                <a:solidFill>
                  <a:prstClr val="black"/>
                </a:solidFill>
                <a:effectLst/>
                <a:uLnTx/>
                <a:uFillTx/>
              </a:rPr>
              <a:t> Manual processes in the sales execution process which leads to human errors and NVAs</a:t>
            </a:r>
            <a:endParaRPr kumimoji="0" lang="en-US" sz="1200" b="0" i="0" u="none" strike="noStrike" kern="0" cap="none" spc="0" normalizeH="0" baseline="0" noProof="0">
              <a:ln>
                <a:noFill/>
              </a:ln>
              <a:solidFill>
                <a:prstClr val="black"/>
              </a:solidFill>
              <a:effectLst/>
              <a:uLnTx/>
              <a:uFillTx/>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lang="en-US" sz="1200" b="1" kern="0" dirty="0">
                <a:solidFill>
                  <a:prstClr val="black"/>
                </a:solidFill>
              </a:rPr>
              <a:t>Standardization</a:t>
            </a:r>
            <a:r>
              <a:rPr kumimoji="0" lang="en-US" sz="1200" b="1" i="0" u="none" strike="noStrike" kern="0" cap="none" spc="0" normalizeH="0" baseline="0" noProof="0" dirty="0">
                <a:ln>
                  <a:noFill/>
                </a:ln>
                <a:solidFill>
                  <a:prstClr val="black"/>
                </a:solidFill>
                <a:effectLst/>
                <a:uLnTx/>
                <a:uFillTx/>
              </a:rPr>
              <a:t>: </a:t>
            </a:r>
            <a:r>
              <a:rPr kumimoji="0" lang="en-US" sz="1200" i="0" u="none" strike="noStrike" kern="0" cap="none" spc="0" normalizeH="0" baseline="0" noProof="0" dirty="0">
                <a:ln>
                  <a:noFill/>
                </a:ln>
                <a:solidFill>
                  <a:prstClr val="black"/>
                </a:solidFill>
                <a:effectLst/>
                <a:uLnTx/>
                <a:uFillTx/>
              </a:rPr>
              <a:t>Application and systems are working in Silos across various geographies </a:t>
            </a:r>
            <a:endParaRPr kumimoji="0" lang="en-US" sz="1200" i="0" u="none" strike="noStrike" kern="0" cap="none" spc="0" normalizeH="0" baseline="0" noProof="0">
              <a:ln>
                <a:noFill/>
              </a:ln>
              <a:solidFill>
                <a:prstClr val="black"/>
              </a:solidFill>
              <a:effectLst/>
              <a:uLnTx/>
              <a:uFillTx/>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lang="en-US" sz="1200" b="1" kern="0" dirty="0">
                <a:solidFill>
                  <a:prstClr val="black"/>
                </a:solidFill>
                <a:ea typeface="Calibri"/>
                <a:cs typeface="Calibri"/>
              </a:rPr>
              <a:t>CRM Lite : </a:t>
            </a:r>
            <a:r>
              <a:rPr lang="en-US" sz="1200" kern="0" dirty="0">
                <a:solidFill>
                  <a:prstClr val="black"/>
                </a:solidFill>
                <a:ea typeface="Calibri"/>
                <a:cs typeface="Calibri"/>
              </a:rPr>
              <a:t>CRM lite to be introduced in geographies which do not have the stipulated budged and further integrate </a:t>
            </a:r>
            <a:endParaRPr kumimoji="0" lang="en-US" sz="1200" i="0" u="none" strike="noStrike" kern="0" cap="none" spc="0" normalizeH="0" baseline="0" noProof="0">
              <a:ln>
                <a:noFill/>
              </a:ln>
              <a:solidFill>
                <a:prstClr val="black"/>
              </a:solidFill>
              <a:effectLst/>
              <a:uLnTx/>
              <a:uFillTx/>
              <a:ea typeface="Calibri"/>
              <a:cs typeface="Calibri"/>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black"/>
                </a:solidFill>
                <a:effectLst/>
                <a:uLnTx/>
                <a:uFillTx/>
              </a:rPr>
              <a:t>Manual Data Processes:</a:t>
            </a:r>
            <a:r>
              <a:rPr kumimoji="0" lang="en-US" sz="1200" b="0" i="0" u="none" strike="noStrike" kern="0" cap="none" spc="0" normalizeH="0" baseline="0" noProof="0" dirty="0">
                <a:ln>
                  <a:noFill/>
                </a:ln>
                <a:solidFill>
                  <a:prstClr val="black"/>
                </a:solidFill>
                <a:effectLst/>
                <a:uLnTx/>
                <a:uFillTx/>
              </a:rPr>
              <a:t> Delays in nurturing &amp; conversion due to manual data uploads.</a:t>
            </a:r>
            <a:endParaRPr kumimoji="0" lang="en-US" sz="1200" b="0" i="0" u="none" strike="noStrike" kern="0" cap="none" spc="0" normalizeH="0" baseline="0" noProof="0">
              <a:ln>
                <a:noFill/>
              </a:ln>
              <a:solidFill>
                <a:prstClr val="black"/>
              </a:solidFill>
              <a:effectLst/>
              <a:uLnTx/>
              <a:uFillTx/>
              <a:ea typeface="Calibri"/>
              <a:cs typeface="Calibri"/>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black"/>
                </a:solidFill>
                <a:effectLst/>
                <a:uLnTx/>
                <a:uFillTx/>
              </a:rPr>
              <a:t>Lack of Single Source of Truth: </a:t>
            </a:r>
            <a:r>
              <a:rPr kumimoji="0" lang="en-US" sz="1200" b="0" i="0" u="none" strike="noStrike" kern="0" cap="none" spc="0" normalizeH="0" baseline="0" noProof="0" dirty="0">
                <a:ln>
                  <a:noFill/>
                </a:ln>
                <a:solidFill>
                  <a:prstClr val="black"/>
                </a:solidFill>
                <a:effectLst/>
                <a:uLnTx/>
                <a:uFillTx/>
              </a:rPr>
              <a:t> MMM , ERP &amp; CRM loop remains open; They are not packed a single platform to leverage better tracking of BDAT </a:t>
            </a:r>
            <a:endParaRPr kumimoji="0" lang="en-US" sz="1200" b="0" i="0" u="none" strike="noStrike" kern="0" cap="none" spc="0" normalizeH="0" baseline="0" noProof="0">
              <a:ln>
                <a:noFill/>
              </a:ln>
              <a:solidFill>
                <a:prstClr val="black"/>
              </a:solidFill>
              <a:effectLst/>
              <a:uLnTx/>
              <a:uFillTx/>
              <a:ea typeface="Calibri"/>
              <a:cs typeface="Calibri"/>
            </a:endParaRPr>
          </a:p>
          <a:p>
            <a:pPr marL="171450" indent="-171450">
              <a:lnSpc>
                <a:spcPct val="130000"/>
              </a:lnSpc>
              <a:buFont typeface="Arial" panose="020B0604020202020204" pitchFamily="34" charset="0"/>
              <a:buChar char="•"/>
            </a:pPr>
            <a:r>
              <a:rPr kumimoji="0" lang="en-US" sz="1200" b="1" i="0" u="none" strike="noStrike" kern="0" cap="none" spc="0" normalizeH="0" baseline="0" noProof="0" dirty="0">
                <a:ln>
                  <a:noFill/>
                </a:ln>
                <a:solidFill>
                  <a:prstClr val="black"/>
                </a:solidFill>
                <a:effectLst/>
                <a:uLnTx/>
                <a:uFillTx/>
              </a:rPr>
              <a:t>Introduction of Pitchbook feature : </a:t>
            </a:r>
            <a:r>
              <a:rPr lang="en-US" sz="1200" dirty="0">
                <a:effectLst/>
                <a:latin typeface="Calibri" panose="020F0502020204030204" pitchFamily="34" charset="0"/>
              </a:rPr>
              <a:t>Can be used in markets where there is not a lot of revenue and potential to use Salesforce. Australia in interested - and project has started. SharePoint based app - a deviation from EA guidelines. Pitchbook is built - also parallelly for NA.</a:t>
            </a:r>
            <a:endParaRPr kumimoji="0" lang="en-US" sz="1200" b="0" i="0" u="none" strike="noStrike" kern="0" cap="none" spc="0" normalizeH="0" baseline="0" noProof="0">
              <a:ln>
                <a:noFill/>
              </a:ln>
              <a:solidFill>
                <a:prstClr val="black"/>
              </a:solidFill>
              <a:effectLst/>
              <a:uLnTx/>
              <a:uFillTx/>
              <a:ea typeface="Calibri"/>
              <a:cs typeface="Calibri"/>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black"/>
                </a:solidFill>
                <a:effectLst/>
                <a:uLnTx/>
                <a:uFillTx/>
              </a:rPr>
              <a:t>Untracked Sales Calls:</a:t>
            </a:r>
            <a:r>
              <a:rPr kumimoji="0" lang="en-US" sz="1200" b="0" i="0" u="none" strike="noStrike" kern="0" cap="none" spc="0" normalizeH="0" baseline="0" noProof="0" dirty="0">
                <a:ln>
                  <a:noFill/>
                </a:ln>
                <a:solidFill>
                  <a:prstClr val="black"/>
                </a:solidFill>
                <a:effectLst/>
                <a:uLnTx/>
                <a:uFillTx/>
              </a:rPr>
              <a:t> Direct sales calls not monitored, limiting in-house team responsiveness.</a:t>
            </a:r>
            <a:endParaRPr kumimoji="0" lang="en-US" sz="1200" b="0" i="0" u="none" strike="noStrike" kern="0" cap="none" spc="0" normalizeH="0" baseline="0" noProof="0">
              <a:ln>
                <a:noFill/>
              </a:ln>
              <a:solidFill>
                <a:prstClr val="black"/>
              </a:solidFill>
              <a:effectLst/>
              <a:uLnTx/>
              <a:uFillTx/>
            </a:endParaRPr>
          </a:p>
          <a:p>
            <a:pPr marL="171450" marR="0" lvl="0" indent="-171450" algn="just"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black"/>
                </a:solidFill>
                <a:effectLst/>
                <a:uLnTx/>
                <a:uFillTx/>
                <a:ea typeface="Calibri"/>
                <a:cs typeface="Calibri"/>
              </a:rPr>
              <a:t>Data Duplication : </a:t>
            </a:r>
            <a:r>
              <a:rPr kumimoji="0" lang="en-US" sz="1200" b="0" i="0" u="none" strike="noStrike" kern="0" cap="none" spc="0" normalizeH="0" baseline="0" noProof="0" dirty="0">
                <a:ln>
                  <a:noFill/>
                </a:ln>
                <a:solidFill>
                  <a:prstClr val="black"/>
                </a:solidFill>
                <a:effectLst/>
                <a:uLnTx/>
                <a:uFillTx/>
                <a:ea typeface="Calibri"/>
                <a:cs typeface="Calibri"/>
              </a:rPr>
              <a:t>Data from </a:t>
            </a:r>
            <a:r>
              <a:rPr kumimoji="0" lang="en-US" sz="1200" b="0" i="0" u="none" strike="noStrike" kern="0" cap="none" spc="0" normalizeH="0" baseline="0" noProof="0" dirty="0" err="1">
                <a:ln>
                  <a:noFill/>
                </a:ln>
                <a:solidFill>
                  <a:prstClr val="black"/>
                </a:solidFill>
                <a:effectLst/>
                <a:uLnTx/>
                <a:uFillTx/>
                <a:ea typeface="Calibri"/>
                <a:cs typeface="Calibri"/>
              </a:rPr>
              <a:t>Stravo</a:t>
            </a:r>
            <a:r>
              <a:rPr kumimoji="0" lang="en-US" sz="1200" b="0" i="0" u="none" strike="noStrike" kern="0" cap="none" spc="0" normalizeH="0" baseline="0" noProof="0" dirty="0">
                <a:ln>
                  <a:noFill/>
                </a:ln>
                <a:solidFill>
                  <a:prstClr val="black"/>
                </a:solidFill>
                <a:effectLst/>
                <a:uLnTx/>
                <a:uFillTx/>
                <a:ea typeface="Calibri"/>
                <a:cs typeface="Calibri"/>
              </a:rPr>
              <a:t> (White space identification site) not integrated with the CRM</a:t>
            </a:r>
            <a:endParaRPr kumimoji="0" lang="en-US" sz="1200" b="0" i="0" u="none" strike="noStrike" kern="0" cap="none" spc="0" normalizeH="0" baseline="0" noProof="0">
              <a:ln>
                <a:noFill/>
              </a:ln>
              <a:solidFill>
                <a:prstClr val="black"/>
              </a:solidFill>
              <a:effectLst/>
              <a:uLnTx/>
              <a:uFillTx/>
              <a:ea typeface="Calibri"/>
              <a:cs typeface="Calibri"/>
            </a:endParaRPr>
          </a:p>
        </p:txBody>
      </p:sp>
    </p:spTree>
    <p:extLst>
      <p:ext uri="{BB962C8B-B14F-4D97-AF65-F5344CB8AC3E}">
        <p14:creationId xmlns:p14="http://schemas.microsoft.com/office/powerpoint/2010/main" val="6752563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D9F731-9DA2-0572-0F31-3513B56E9499}"/>
              </a:ext>
            </a:extLst>
          </p:cNvPr>
          <p:cNvSpPr>
            <a:spLocks noGrp="1"/>
          </p:cNvSpPr>
          <p:nvPr>
            <p:ph type="title"/>
          </p:nvPr>
        </p:nvSpPr>
        <p:spPr/>
        <p:txBody>
          <a:bodyPr/>
          <a:lstStyle/>
          <a:p>
            <a:r>
              <a:rPr lang="en-US"/>
              <a:t> </a:t>
            </a:r>
          </a:p>
        </p:txBody>
      </p:sp>
      <p:sp>
        <p:nvSpPr>
          <p:cNvPr id="4" name="Rectangle 3">
            <a:extLst>
              <a:ext uri="{FF2B5EF4-FFF2-40B4-BE49-F238E27FC236}">
                <a16:creationId xmlns:a16="http://schemas.microsoft.com/office/drawing/2014/main" id="{FE64903E-C006-A9CF-447C-0CC50B43992B}"/>
              </a:ext>
            </a:extLst>
          </p:cNvPr>
          <p:cNvSpPr/>
          <p:nvPr/>
        </p:nvSpPr>
        <p:spPr bwMode="gray">
          <a:xfrm>
            <a:off x="310227" y="929290"/>
            <a:ext cx="11212906" cy="334099"/>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Architecture Imperatives   </a:t>
            </a:r>
          </a:p>
        </p:txBody>
      </p:sp>
      <p:sp>
        <p:nvSpPr>
          <p:cNvPr id="5" name="TextBox 4">
            <a:extLst>
              <a:ext uri="{FF2B5EF4-FFF2-40B4-BE49-F238E27FC236}">
                <a16:creationId xmlns:a16="http://schemas.microsoft.com/office/drawing/2014/main" id="{EDF88566-ADD4-5A5B-4414-C2574E8335B0}"/>
              </a:ext>
            </a:extLst>
          </p:cNvPr>
          <p:cNvSpPr txBox="1"/>
          <p:nvPr/>
        </p:nvSpPr>
        <p:spPr>
          <a:xfrm>
            <a:off x="310227" y="1263388"/>
            <a:ext cx="11204440" cy="5103957"/>
          </a:xfrm>
          <a:prstGeom prst="rect">
            <a:avLst/>
          </a:prstGeom>
          <a:solidFill>
            <a:schemeClr val="bg1"/>
          </a:solidFill>
        </p:spPr>
        <p:txBody>
          <a:bodyPr wrap="square" lIns="0" tIns="0" rIns="0" bIns="0" rtlCol="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1">
                <a:solidFill>
                  <a:prstClr val="black"/>
                </a:solidFill>
                <a:latin typeface="Calibri" panose="020F0502020204030204"/>
              </a:rPr>
              <a:t>Simplicity : </a:t>
            </a:r>
            <a:r>
              <a:rPr lang="en-US" sz="1200">
                <a:solidFill>
                  <a:prstClr val="black"/>
                </a:solidFill>
                <a:latin typeface="Calibri" panose="020F0502020204030204"/>
              </a:rPr>
              <a:t>Reduce unnecessary complexity by standardizing CRM systems across regions. Use modular architecture to ensure easy integration of Pitchbook, MMM, ERP, and Sales Navigator without heavy customization. Move from SharePoint DB to Dataverse for a more structured and scalable data management approach.</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a:p>
          <a:p>
            <a:pPr marL="171450" indent="-171450" algn="just">
              <a:lnSpc>
                <a:spcPct val="150000"/>
              </a:lnSpc>
              <a:buFont typeface="Arial" panose="020B0604020202020204" pitchFamily="34" charset="0"/>
              <a:buChar char="•"/>
              <a:defRPr/>
            </a:pPr>
            <a:r>
              <a:rPr kumimoji="0" lang="en-US" sz="1200" b="1" i="0" u="none" strike="noStrike" kern="1200" cap="none" spc="0" normalizeH="0" baseline="0" noProof="0">
                <a:ln>
                  <a:noFill/>
                </a:ln>
                <a:solidFill>
                  <a:prstClr val="black"/>
                </a:solidFill>
                <a:effectLst/>
                <a:uLnTx/>
                <a:uFillTx/>
                <a:latin typeface="Calibri" panose="020F0502020204030204"/>
                <a:ea typeface="Calibri"/>
                <a:cs typeface="Calibri"/>
              </a:rPr>
              <a:t>Scalability : </a:t>
            </a:r>
            <a:r>
              <a:rPr lang="en-US" sz="1200"/>
              <a:t>Ensure the system can handle growth across multiple regions without major rework. Use API-driven integrations to connect ERP (Navision), CRM, and external tools seamlessly. Design for horizontal scalability, allowing new countries to onboard without disrupting existing operations.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a:p>
          <a:p>
            <a:pPr marL="171450" indent="-171450" algn="just">
              <a:lnSpc>
                <a:spcPct val="150000"/>
              </a:lnSpc>
              <a:buFont typeface="Arial" panose="020B0604020202020204" pitchFamily="34" charset="0"/>
              <a:buChar char="•"/>
              <a:defRPr/>
            </a:pPr>
            <a:r>
              <a:rPr kumimoji="0" lang="en-US" sz="1200" b="1" i="0" u="none" strike="noStrike" kern="1200" cap="none" spc="0" normalizeH="0" baseline="0" noProof="0">
                <a:ln>
                  <a:noFill/>
                </a:ln>
                <a:solidFill>
                  <a:prstClr val="black"/>
                </a:solidFill>
                <a:effectLst/>
                <a:uLnTx/>
                <a:uFillTx/>
                <a:latin typeface="Calibri" panose="020F0502020204030204"/>
                <a:ea typeface="Calibri"/>
                <a:cs typeface="Calibri"/>
              </a:rPr>
              <a:t>Flexibility &amp; Agility: </a:t>
            </a:r>
            <a:r>
              <a:rPr lang="en-US" sz="1200"/>
              <a:t>Support regional needs (e.g., Australia’s ERP integration, North America’s Salesforce adoption) while aligning with enterprise standards. Enable configurable workflows instead of custom-built solutions, ensuring adaptability to changing sales processes. Leverage low-code tools (PowerApps, Dataverse) to reduce dependency on IT for modifications.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Calibri"/>
                <a:cs typeface="Calibri"/>
              </a:rPr>
              <a:t>Performance &amp; Efficiency: </a:t>
            </a:r>
            <a:r>
              <a:rPr lang="en-US" sz="1200"/>
              <a:t>Optimize data processing by moving from SharePoint DB to Dataverse for better speed and reliability. Automate manual processes like MDM to improve efficiency. Implement caching and load balancing to enhance system performance, especially for high-traffic sales insights.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Calibri"/>
                <a:cs typeface="Calibri"/>
              </a:rPr>
              <a:t>User Centric Design: </a:t>
            </a:r>
            <a:r>
              <a:rPr lang="en-US" sz="1200"/>
              <a:t>Ensure CRM, Pitchbook, and Sales Navigator are seamlessly integrated for a smooth user experience. Provide a mobile-friendly interface to support sales teams across 120+ countries. Use intuitive dashboards and automation to improve sales productivity and adoption.</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Calibri"/>
                <a:cs typeface="Calibri"/>
              </a:rPr>
              <a:t>Glo</a:t>
            </a:r>
            <a:r>
              <a:rPr lang="en-US" sz="1200" b="1" err="1">
                <a:solidFill>
                  <a:prstClr val="black"/>
                </a:solidFill>
                <a:latin typeface="Calibri" panose="020F0502020204030204"/>
                <a:ea typeface="Calibri"/>
                <a:cs typeface="Calibri"/>
              </a:rPr>
              <a:t>bal</a:t>
            </a:r>
            <a:r>
              <a:rPr lang="en-US" sz="1200" b="1">
                <a:solidFill>
                  <a:prstClr val="black"/>
                </a:solidFill>
                <a:latin typeface="Calibri" panose="020F0502020204030204"/>
                <a:ea typeface="Calibri"/>
                <a:cs typeface="Calibri"/>
              </a:rPr>
              <a:t> &amp; Local optimization: </a:t>
            </a:r>
            <a:r>
              <a:rPr lang="en-US" sz="1200">
                <a:solidFill>
                  <a:prstClr val="black"/>
                </a:solidFill>
                <a:latin typeface="Calibri" panose="020F0502020204030204"/>
                <a:ea typeface="Calibri"/>
                <a:cs typeface="Calibri"/>
              </a:rPr>
              <a:t>Maintain a core enterprise standard while allowing market-specific configurations. Improve visibility into secondary sales by integrating data across multiple CRMs and ERPs. Ensure data consistency across different systems for accurate reporting and analytics.</a:t>
            </a:r>
            <a:endParaRPr kumimoji="0" lang="en-US" sz="1200" i="0" u="none" strike="noStrike" kern="1200" cap="none" spc="0" normalizeH="0" baseline="0" noProof="0">
              <a:ln>
                <a:noFill/>
              </a:ln>
              <a:solidFill>
                <a:prstClr val="black"/>
              </a:solidFill>
              <a:effectLst/>
              <a:uLnTx/>
              <a:uFillTx/>
              <a:latin typeface="Calibri" panose="020F0502020204030204"/>
              <a:ea typeface="Calibri"/>
              <a:cs typeface="Calibri"/>
            </a:endParaRPr>
          </a:p>
        </p:txBody>
      </p:sp>
      <p:sp>
        <p:nvSpPr>
          <p:cNvPr id="2" name="Title 2">
            <a:extLst>
              <a:ext uri="{FF2B5EF4-FFF2-40B4-BE49-F238E27FC236}">
                <a16:creationId xmlns:a16="http://schemas.microsoft.com/office/drawing/2014/main" id="{244641E4-0DFE-932C-1433-9F5CB42EC47C}"/>
              </a:ext>
            </a:extLst>
          </p:cNvPr>
          <p:cNvSpPr txBox="1">
            <a:spLocks/>
          </p:cNvSpPr>
          <p:nvPr/>
        </p:nvSpPr>
        <p:spPr bwMode="gray">
          <a:xfrm>
            <a:off x="463295" y="304966"/>
            <a:ext cx="112776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200" kern="1200">
                <a:solidFill>
                  <a:schemeClr val="tx1"/>
                </a:solidFill>
                <a:latin typeface="+mj-lt"/>
                <a:ea typeface="+mj-ea"/>
                <a:cs typeface="Calibri" panose="020F0502020204030204" pitchFamily="34" charset="0"/>
              </a:defRPr>
            </a:lvl1pPr>
          </a:lstStyle>
          <a:p>
            <a:r>
              <a:rPr lang="en-US" sz="1980" b="1">
                <a:latin typeface="Verdana" panose="020B0604030504040204" pitchFamily="34" charset="0"/>
                <a:ea typeface="Verdana" panose="020B0604030504040204" pitchFamily="34" charset="0"/>
              </a:rPr>
              <a:t>Guidelines for To Be Architecture  </a:t>
            </a:r>
          </a:p>
        </p:txBody>
      </p:sp>
    </p:spTree>
    <p:extLst>
      <p:ext uri="{BB962C8B-B14F-4D97-AF65-F5344CB8AC3E}">
        <p14:creationId xmlns:p14="http://schemas.microsoft.com/office/powerpoint/2010/main" val="1964218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D9F731-9DA2-0572-0F31-3513B56E9499}"/>
              </a:ext>
            </a:extLst>
          </p:cNvPr>
          <p:cNvSpPr>
            <a:spLocks noGrp="1"/>
          </p:cNvSpPr>
          <p:nvPr>
            <p:ph type="title"/>
          </p:nvPr>
        </p:nvSpPr>
        <p:spPr/>
        <p:txBody>
          <a:bodyPr/>
          <a:lstStyle/>
          <a:p>
            <a:r>
              <a:rPr lang="en-US"/>
              <a:t> </a:t>
            </a:r>
          </a:p>
        </p:txBody>
      </p:sp>
      <p:sp>
        <p:nvSpPr>
          <p:cNvPr id="4" name="Rectangle 3">
            <a:extLst>
              <a:ext uri="{FF2B5EF4-FFF2-40B4-BE49-F238E27FC236}">
                <a16:creationId xmlns:a16="http://schemas.microsoft.com/office/drawing/2014/main" id="{FE64903E-C006-A9CF-447C-0CC50B43992B}"/>
              </a:ext>
            </a:extLst>
          </p:cNvPr>
          <p:cNvSpPr/>
          <p:nvPr/>
        </p:nvSpPr>
        <p:spPr bwMode="gray">
          <a:xfrm>
            <a:off x="310227" y="929290"/>
            <a:ext cx="10001317" cy="334099"/>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Observations and Recommendations for To Be Architecture   </a:t>
            </a:r>
          </a:p>
        </p:txBody>
      </p:sp>
      <p:sp>
        <p:nvSpPr>
          <p:cNvPr id="5" name="TextBox 4">
            <a:extLst>
              <a:ext uri="{FF2B5EF4-FFF2-40B4-BE49-F238E27FC236}">
                <a16:creationId xmlns:a16="http://schemas.microsoft.com/office/drawing/2014/main" id="{EDF88566-ADD4-5A5B-4414-C2574E8335B0}"/>
              </a:ext>
            </a:extLst>
          </p:cNvPr>
          <p:cNvSpPr txBox="1"/>
          <p:nvPr/>
        </p:nvSpPr>
        <p:spPr>
          <a:xfrm>
            <a:off x="310227" y="1263389"/>
            <a:ext cx="11050471" cy="2679408"/>
          </a:xfrm>
          <a:prstGeom prst="rect">
            <a:avLst/>
          </a:prstGeom>
          <a:noFill/>
        </p:spPr>
        <p:txBody>
          <a:bodyPr wrap="square" lIns="0" tIns="0" rIns="0" bIns="0" rtlCol="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Calibri"/>
              <a:cs typeface="Calibri"/>
            </a:endParaRPr>
          </a:p>
        </p:txBody>
      </p:sp>
      <p:sp>
        <p:nvSpPr>
          <p:cNvPr id="2" name="Title 2">
            <a:extLst>
              <a:ext uri="{FF2B5EF4-FFF2-40B4-BE49-F238E27FC236}">
                <a16:creationId xmlns:a16="http://schemas.microsoft.com/office/drawing/2014/main" id="{244641E4-0DFE-932C-1433-9F5CB42EC47C}"/>
              </a:ext>
            </a:extLst>
          </p:cNvPr>
          <p:cNvSpPr txBox="1">
            <a:spLocks/>
          </p:cNvSpPr>
          <p:nvPr/>
        </p:nvSpPr>
        <p:spPr bwMode="gray">
          <a:xfrm>
            <a:off x="463295" y="304966"/>
            <a:ext cx="112776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200" kern="1200">
                <a:solidFill>
                  <a:schemeClr val="tx1"/>
                </a:solidFill>
                <a:latin typeface="+mj-lt"/>
                <a:ea typeface="+mj-ea"/>
                <a:cs typeface="Calibri" panose="020F0502020204030204" pitchFamily="34" charset="0"/>
              </a:defRPr>
            </a:lvl1pPr>
          </a:lstStyle>
          <a:p>
            <a:r>
              <a:rPr lang="en-US" sz="1980" b="1">
                <a:latin typeface="Verdana" panose="020B0604030504040204" pitchFamily="34" charset="0"/>
                <a:ea typeface="Verdana" panose="020B0604030504040204" pitchFamily="34" charset="0"/>
              </a:rPr>
              <a:t>Observations &amp; Recommendations: To Be Architecture   </a:t>
            </a:r>
          </a:p>
        </p:txBody>
      </p:sp>
      <p:sp>
        <p:nvSpPr>
          <p:cNvPr id="6" name="Rectangle 5">
            <a:extLst>
              <a:ext uri="{FF2B5EF4-FFF2-40B4-BE49-F238E27FC236}">
                <a16:creationId xmlns:a16="http://schemas.microsoft.com/office/drawing/2014/main" id="{D46FD67E-0D5A-CEC5-E1C3-0A3244AA1A34}"/>
              </a:ext>
            </a:extLst>
          </p:cNvPr>
          <p:cNvSpPr/>
          <p:nvPr/>
        </p:nvSpPr>
        <p:spPr bwMode="gray">
          <a:xfrm>
            <a:off x="103493" y="4109846"/>
            <a:ext cx="10001317" cy="334099"/>
          </a:xfrm>
          <a:prstGeom prst="rect">
            <a:avLst/>
          </a:prstGeom>
          <a:solidFill>
            <a:srgbClr val="007CB0"/>
          </a:solidFill>
        </p:spPr>
        <p:txBody>
          <a:bodyPr wrap="square" lIns="0" tIns="0" rIns="0" bIns="0" rtlCol="0" anchor="ctr">
            <a:noAutofit/>
          </a:bodyPr>
          <a:lstStyle/>
          <a:p>
            <a:pPr algn="ctr">
              <a:spcBef>
                <a:spcPts val="600"/>
              </a:spcBef>
              <a:buSzPct val="100000"/>
            </a:pPr>
            <a:r>
              <a:rPr lang="en-ZA" sz="1400" b="1" kern="0">
                <a:solidFill>
                  <a:prstClr val="white"/>
                </a:solidFill>
                <a:latin typeface="Open Sans" panose="020B0606030504020204" pitchFamily="34" charset="0"/>
                <a:ea typeface="Open Sans" panose="020B0606030504020204" pitchFamily="34" charset="0"/>
                <a:cs typeface="Open Sans" panose="020B0606030504020204" pitchFamily="34" charset="0"/>
              </a:rPr>
              <a:t>To Be Outcomes   </a:t>
            </a:r>
          </a:p>
        </p:txBody>
      </p:sp>
      <p:sp>
        <p:nvSpPr>
          <p:cNvPr id="7" name="TextBox 6">
            <a:extLst>
              <a:ext uri="{FF2B5EF4-FFF2-40B4-BE49-F238E27FC236}">
                <a16:creationId xmlns:a16="http://schemas.microsoft.com/office/drawing/2014/main" id="{96687F7E-9B54-8076-69F4-5836DCB7D8D2}"/>
              </a:ext>
            </a:extLst>
          </p:cNvPr>
          <p:cNvSpPr txBox="1"/>
          <p:nvPr/>
        </p:nvSpPr>
        <p:spPr>
          <a:xfrm>
            <a:off x="310227" y="4601654"/>
            <a:ext cx="10583186" cy="1985913"/>
          </a:xfrm>
          <a:prstGeom prst="rect">
            <a:avLst/>
          </a:prstGeom>
          <a:noFill/>
        </p:spPr>
        <p:txBody>
          <a:bodyPr wrap="square" lIns="0" tIns="0" rIns="0" bIns="0" rtlCol="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i="0" strike="noStrike" kern="1200" cap="none" spc="0" normalizeH="0" baseline="0" noProof="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3117163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9F326BF-5664-A1AF-1C05-F3A3CA123B42}"/>
              </a:ext>
            </a:extLst>
          </p:cNvPr>
          <p:cNvSpPr>
            <a:spLocks noGrp="1"/>
          </p:cNvSpPr>
          <p:nvPr>
            <p:ph type="title"/>
          </p:nvPr>
        </p:nvSpPr>
        <p:spPr>
          <a:xfrm>
            <a:off x="121451" y="1"/>
            <a:ext cx="11277600" cy="330506"/>
          </a:xfrm>
        </p:spPr>
        <p:txBody>
          <a:bodyPr/>
          <a:lstStyle/>
          <a:p>
            <a:r>
              <a:rPr lang="en-US" sz="1980" b="1">
                <a:latin typeface="Verdana" panose="020B0604030504040204" pitchFamily="34" charset="0"/>
                <a:ea typeface="Verdana" panose="020B0604030504040204" pitchFamily="34" charset="0"/>
              </a:rPr>
              <a:t>To Be :  Integration Diagram :1   </a:t>
            </a:r>
          </a:p>
        </p:txBody>
      </p:sp>
    </p:spTree>
    <p:extLst>
      <p:ext uri="{BB962C8B-B14F-4D97-AF65-F5344CB8AC3E}">
        <p14:creationId xmlns:p14="http://schemas.microsoft.com/office/powerpoint/2010/main" val="2459135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k96YiMr.QOS8DvlYibTm3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 Brand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7965DC4630F04BB44FB39D98E2830F" ma:contentTypeVersion="4" ma:contentTypeDescription="Create a new document." ma:contentTypeScope="" ma:versionID="24426adc9bfae1f4a765d5755fe86944">
  <xsd:schema xmlns:xsd="http://www.w3.org/2001/XMLSchema" xmlns:xs="http://www.w3.org/2001/XMLSchema" xmlns:p="http://schemas.microsoft.com/office/2006/metadata/properties" xmlns:ns2="a6a94703-efe7-4fc2-85fe-affc07b76098" targetNamespace="http://schemas.microsoft.com/office/2006/metadata/properties" ma:root="true" ma:fieldsID="46eafb833b32eba1351a4fd44d9b5def" ns2:_="">
    <xsd:import namespace="a6a94703-efe7-4fc2-85fe-affc07b7609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94703-efe7-4fc2-85fe-affc07b76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258C8B-F5F9-4694-BE9B-59DE77AA558D}">
  <ds:schemaRefs>
    <ds:schemaRef ds:uri="http://schemas.microsoft.com/sharepoint/v3/contenttype/forms"/>
  </ds:schemaRefs>
</ds:datastoreItem>
</file>

<file path=customXml/itemProps2.xml><?xml version="1.0" encoding="utf-8"?>
<ds:datastoreItem xmlns:ds="http://schemas.openxmlformats.org/officeDocument/2006/customXml" ds:itemID="{0B2B7ACD-AF9D-4ABD-9419-F17E09CF861B}">
  <ds:schemaRefs>
    <ds:schemaRef ds:uri="a6a94703-efe7-4fc2-85fe-affc07b760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E031080-44E4-4BC3-A52F-F7ADC1759110}">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a6a94703-efe7-4fc2-85fe-affc07b76098"/>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0</TotalTime>
  <Words>2305</Words>
  <Application>Microsoft Office PowerPoint</Application>
  <PresentationFormat>Widescreen</PresentationFormat>
  <Paragraphs>502</Paragraphs>
  <Slides>17</Slides>
  <Notes>10</Notes>
  <HiddenSlides>1</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9" baseType="lpstr">
      <vt:lpstr>Arial</vt:lpstr>
      <vt:lpstr>Calibri</vt:lpstr>
      <vt:lpstr>Calibri Light</vt:lpstr>
      <vt:lpstr>Metropolis Black</vt:lpstr>
      <vt:lpstr>Open Sans</vt:lpstr>
      <vt:lpstr>Open Sans Light</vt:lpstr>
      <vt:lpstr>Verdana</vt:lpstr>
      <vt:lpstr>Wingdings 2</vt:lpstr>
      <vt:lpstr>Office Theme</vt:lpstr>
      <vt:lpstr>1_Deloitte Brand Theme</vt:lpstr>
      <vt:lpstr>Custom Design</vt:lpstr>
      <vt:lpstr>think-cell Slide</vt:lpstr>
      <vt:lpstr>PowerPoint Presentation</vt:lpstr>
      <vt:lpstr>PowerPoint Presentation</vt:lpstr>
      <vt:lpstr>Current Application Landscape</vt:lpstr>
      <vt:lpstr>PowerPoint Presentation</vt:lpstr>
      <vt:lpstr>Current Integration Diagram   </vt:lpstr>
      <vt:lpstr>Key Challenges &amp; Considerations </vt:lpstr>
      <vt:lpstr> </vt:lpstr>
      <vt:lpstr> </vt:lpstr>
      <vt:lpstr>To Be :  Integration Diagram :1   </vt:lpstr>
      <vt:lpstr>Thank You  </vt:lpstr>
      <vt:lpstr>PowerPoint Presentation</vt:lpstr>
      <vt:lpstr>High Level Architecture for MMM and ESFA</vt:lpstr>
      <vt:lpstr>PowerPoint Presentation</vt:lpstr>
      <vt:lpstr> </vt:lpstr>
      <vt:lpstr>Suggested Sales KPIs</vt:lpstr>
      <vt:lpstr>PowerPoint Presentation</vt:lpstr>
      <vt:lpstr>Current State Application &amp; Tools Landscape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Mohanty, Pritam</dc:creator>
  <cp:lastModifiedBy>Dhaibar, Adarsh</cp:lastModifiedBy>
  <cp:revision>2</cp:revision>
  <dcterms:created xsi:type="dcterms:W3CDTF">2025-02-21T09:33:01Z</dcterms:created>
  <dcterms:modified xsi:type="dcterms:W3CDTF">2025-02-26T11:31:51Z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0x010100EC7965DC4630F04BB44FB39D98E2830F</vt:lpwstr>
  </property>
</Properties>
</file>