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4"/>
    <p:sldMasterId id="2147483869" r:id="rId5"/>
    <p:sldMasterId id="2147483886" r:id="rId6"/>
    <p:sldMasterId id="2147483913" r:id="rId7"/>
  </p:sldMasterIdLst>
  <p:notesMasterIdLst>
    <p:notesMasterId r:id="rId19"/>
  </p:notesMasterIdLst>
  <p:handoutMasterIdLst>
    <p:handoutMasterId r:id="rId20"/>
  </p:handoutMasterIdLst>
  <p:sldIdLst>
    <p:sldId id="256" r:id="rId8"/>
    <p:sldId id="1009" r:id="rId9"/>
    <p:sldId id="1010" r:id="rId10"/>
    <p:sldId id="1011" r:id="rId11"/>
    <p:sldId id="1012" r:id="rId12"/>
    <p:sldId id="1013" r:id="rId13"/>
    <p:sldId id="1015" r:id="rId14"/>
    <p:sldId id="1016" r:id="rId15"/>
    <p:sldId id="1017" r:id="rId16"/>
    <p:sldId id="1018" r:id="rId17"/>
    <p:sldId id="101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ders,Rich" initials="E" lastIdx="4" clrIdx="0">
    <p:extLst>
      <p:ext uri="{19B8F6BF-5375-455C-9EA6-DF929625EA0E}">
        <p15:presenceInfo xmlns:p15="http://schemas.microsoft.com/office/powerpoint/2012/main" userId="S::Rich.Enders@gartner.com::1ad872d4-5fa0-4d3e-b9bc-40fded2a6f6d" providerId="AD"/>
      </p:ext>
    </p:extLst>
  </p:cmAuthor>
  <p:cmAuthor id="2" name="Puleio,Michelle" initials="P" lastIdx="1" clrIdx="1">
    <p:extLst>
      <p:ext uri="{19B8F6BF-5375-455C-9EA6-DF929625EA0E}">
        <p15:presenceInfo xmlns:p15="http://schemas.microsoft.com/office/powerpoint/2012/main" userId="S::Michelle.Puleio@gartner.com::4d61dde0-08c5-41fb-925d-691e51c28e04" providerId="AD"/>
      </p:ext>
    </p:extLst>
  </p:cmAuthor>
  <p:cmAuthor id="3" name="Rafferty,Charles" initials="R" lastIdx="1" clrIdx="2">
    <p:extLst>
      <p:ext uri="{19B8F6BF-5375-455C-9EA6-DF929625EA0E}">
        <p15:presenceInfo xmlns:p15="http://schemas.microsoft.com/office/powerpoint/2012/main" userId="S::Charles.Rafferty@gartner.com::7a4208b7-acfc-4cce-8499-c63b78448d8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3" autoAdjust="0"/>
    <p:restoredTop sz="75793" autoAdjust="0"/>
  </p:normalViewPr>
  <p:slideViewPr>
    <p:cSldViewPr snapToGrid="0">
      <p:cViewPr varScale="1">
        <p:scale>
          <a:sx n="80" d="100"/>
          <a:sy n="80" d="100"/>
        </p:scale>
        <p:origin x="1656" y="90"/>
      </p:cViewPr>
      <p:guideLst/>
    </p:cSldViewPr>
  </p:slideViewPr>
  <p:outlineViewPr>
    <p:cViewPr>
      <p:scale>
        <a:sx n="33" d="100"/>
        <a:sy n="33" d="100"/>
      </p:scale>
      <p:origin x="0" y="0"/>
    </p:cViewPr>
  </p:outlineViewPr>
  <p:notesTextViewPr>
    <p:cViewPr>
      <p:scale>
        <a:sx n="75" d="100"/>
        <a:sy n="75" d="100"/>
      </p:scale>
      <p:origin x="0" y="0"/>
    </p:cViewPr>
  </p:notesTextViewPr>
  <p:sorterViewPr>
    <p:cViewPr varScale="1">
      <p:scale>
        <a:sx n="100" d="100"/>
        <a:sy n="100" d="100"/>
      </p:scale>
      <p:origin x="0" y="0"/>
    </p:cViewPr>
  </p:sorterViewPr>
  <p:notesViewPr>
    <p:cSldViewPr snapToGrid="0">
      <p:cViewPr>
        <p:scale>
          <a:sx n="75" d="100"/>
          <a:sy n="75" d="100"/>
        </p:scale>
        <p:origin x="2916" y="1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2/26/2024</a:t>
            </a:fld>
            <a:endParaRPr lang="en-US" dirty="0"/>
          </a:p>
        </p:txBody>
      </p:sp>
      <p:sp>
        <p:nvSpPr>
          <p:cNvPr id="4" name="Footer Placeholder 3">
            <a:extLst>
              <a:ext uri="{FF2B5EF4-FFF2-40B4-BE49-F238E27FC236}">
                <a16:creationId xmlns:a16="http://schemas.microsoft.com/office/drawing/2014/main"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dirty="0"/>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Image Placeholder 7">
            <a:extLst>
              <a:ext uri="{FF2B5EF4-FFF2-40B4-BE49-F238E27FC236}">
                <a16:creationId xmlns:a16="http://schemas.microsoft.com/office/drawing/2014/main" id="{EB9A72EB-8446-4162-8400-EAE51CA4B002}"/>
              </a:ext>
            </a:extLst>
          </p:cNvPr>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dirty="0"/>
          </a:p>
        </p:txBody>
      </p:sp>
      <p:sp>
        <p:nvSpPr>
          <p:cNvPr id="10" name="TextBox 9">
            <a:extLst>
              <a:ext uri="{FF2B5EF4-FFF2-40B4-BE49-F238E27FC236}">
                <a16:creationId xmlns:a16="http://schemas.microsoft.com/office/drawing/2014/main" id="{F59BBFC6-D472-4F66-A33B-98EEDC87B9D3}"/>
              </a:ext>
            </a:extLst>
          </p:cNvPr>
          <p:cNvSpPr txBox="1"/>
          <p:nvPr/>
        </p:nvSpPr>
        <p:spPr>
          <a:xfrm rot="16200000">
            <a:off x="-840060" y="1686780"/>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11" name="TextBox 10">
            <a:extLst>
              <a:ext uri="{FF2B5EF4-FFF2-40B4-BE49-F238E27FC236}">
                <a16:creationId xmlns:a16="http://schemas.microsoft.com/office/drawing/2014/main" id="{DA573FBF-EDF7-4974-B2B2-CF1E73B474F9}"/>
              </a:ext>
            </a:extLst>
          </p:cNvPr>
          <p:cNvSpPr txBox="1"/>
          <p:nvPr/>
        </p:nvSpPr>
        <p:spPr>
          <a:xfrm rot="5400000">
            <a:off x="5396148" y="1686780"/>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23" name="TextBox 22">
            <a:extLst>
              <a:ext uri="{FF2B5EF4-FFF2-40B4-BE49-F238E27FC236}">
                <a16:creationId xmlns:a16="http://schemas.microsoft.com/office/drawing/2014/main" id="{92C8F8D4-DFC9-4259-86F5-A4F987BA15DE}"/>
              </a:ext>
            </a:extLst>
          </p:cNvPr>
          <p:cNvSpPr txBox="1"/>
          <p:nvPr/>
        </p:nvSpPr>
        <p:spPr>
          <a:xfrm>
            <a:off x="246888" y="8887968"/>
            <a:ext cx="4454746" cy="184666"/>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dirty="0"/>
              <a:t>	© 2024 Gartner, Inc. and/or its affiliates. All rights reserved. Gartner is a registered trademark of Gartner, Inc. or its affiliates.</a:t>
            </a:r>
            <a:br>
              <a:rPr lang="en-US" sz="600" dirty="0"/>
            </a:br>
            <a:r>
              <a:rPr lang="en-US" sz="600" b="1" dirty="0"/>
              <a:t>RESTRICTED DISTRIBUTION</a:t>
            </a:r>
            <a:r>
              <a:rPr lang="en-US" sz="600" dirty="0"/>
              <a:t> | Version X.X | Last updated [insert date format: DD Month YYYY]</a:t>
            </a:r>
          </a:p>
        </p:txBody>
      </p:sp>
      <p:sp>
        <p:nvSpPr>
          <p:cNvPr id="26" name="TextBox 25">
            <a:extLst>
              <a:ext uri="{FF2B5EF4-FFF2-40B4-BE49-F238E27FC236}">
                <a16:creationId xmlns:a16="http://schemas.microsoft.com/office/drawing/2014/main" id="{EF32A807-544A-4EBE-989F-ECAA016BF8D1}"/>
              </a:ext>
            </a:extLst>
          </p:cNvPr>
          <p:cNvSpPr txBox="1"/>
          <p:nvPr/>
        </p:nvSpPr>
        <p:spPr>
          <a:xfrm>
            <a:off x="246887" y="128016"/>
            <a:ext cx="6327648" cy="244682"/>
          </a:xfrm>
          <a:prstGeom prst="rect">
            <a:avLst/>
          </a:prstGeom>
          <a:noFill/>
        </p:spPr>
        <p:txBody>
          <a:bodyPr wrap="square" lIns="0" rtlCol="0">
            <a:spAutoFit/>
          </a:bodyPr>
          <a:lstStyle/>
          <a:p>
            <a:pPr>
              <a:lnSpc>
                <a:spcPct val="90000"/>
              </a:lnSpc>
            </a:pPr>
            <a:r>
              <a:rPr lang="en-US" sz="1100" b="1" dirty="0">
                <a:solidFill>
                  <a:schemeClr val="tx1"/>
                </a:solidFill>
              </a:rPr>
              <a:t>Presentation Title</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noChangeAspect="1"/>
          </p:cNvSpPr>
          <p:nvPr>
            <p:ph type="body" idx="1"/>
          </p:nvPr>
        </p:nvSpPr>
        <p:spPr/>
        <p:txBody>
          <a:bodyPr/>
          <a:lstStyle/>
          <a:p>
            <a:r>
              <a:rPr lang="en-US" dirty="0"/>
              <a:t>Ver 2023-1113</a:t>
            </a:r>
          </a:p>
          <a:p>
            <a:endParaRPr lang="en-US" dirty="0"/>
          </a:p>
        </p:txBody>
      </p:sp>
      <p:sp>
        <p:nvSpPr>
          <p:cNvPr id="4" name="Rectangle 103">
            <a:extLst>
              <a:ext uri="{FF2B5EF4-FFF2-40B4-BE49-F238E27FC236}">
                <a16:creationId xmlns:a16="http://schemas.microsoft.com/office/drawing/2014/main" id="{B3772AE2-76C5-43EB-BBF0-1E8DDB46AEB7}"/>
              </a:ext>
            </a:extLst>
          </p:cNvPr>
          <p:cNvSpPr>
            <a:spLocks noChangeArrowheads="1"/>
          </p:cNvSpPr>
          <p:nvPr/>
        </p:nvSpPr>
        <p:spPr bwMode="gray">
          <a:xfrm>
            <a:off x="3862389" y="655411"/>
            <a:ext cx="2618422" cy="420582"/>
          </a:xfrm>
          <a:prstGeom prst="rect">
            <a:avLst/>
          </a:prstGeom>
          <a:noFill/>
          <a:ln w="9525">
            <a:noFill/>
            <a:miter lim="800000"/>
            <a:headEnd/>
            <a:tailEnd/>
          </a:ln>
        </p:spPr>
        <p:txBody>
          <a:bodyPr wrap="square" lIns="65028" tIns="25377" rIns="65028" bIns="25377">
            <a:spAutoFit/>
          </a:bodyPr>
          <a:lstStyle/>
          <a:p>
            <a:pPr algn="l" defTabSz="947738">
              <a:lnSpc>
                <a:spcPct val="100000"/>
              </a:lnSpc>
              <a:spcBef>
                <a:spcPct val="0"/>
              </a:spcBef>
              <a:spcAft>
                <a:spcPct val="0"/>
              </a:spcAft>
            </a:pPr>
            <a:r>
              <a:rPr lang="en-US" sz="1200" dirty="0">
                <a:solidFill>
                  <a:srgbClr val="000000"/>
                </a:solidFill>
              </a:rPr>
              <a:t>Presenter's Name</a:t>
            </a:r>
          </a:p>
          <a:p>
            <a:pPr algn="l" defTabSz="947738">
              <a:lnSpc>
                <a:spcPct val="100000"/>
              </a:lnSpc>
              <a:spcBef>
                <a:spcPct val="0"/>
              </a:spcBef>
              <a:spcAft>
                <a:spcPct val="0"/>
              </a:spcAft>
            </a:pPr>
            <a:r>
              <a:rPr lang="en-US" sz="1200" dirty="0">
                <a:solidFill>
                  <a:srgbClr val="000000"/>
                </a:solidFill>
              </a:rPr>
              <a:t>Presenter's Name</a:t>
            </a:r>
          </a:p>
        </p:txBody>
      </p:sp>
      <p:sp>
        <p:nvSpPr>
          <p:cNvPr id="5" name="Slide Image Placeholder 4">
            <a:extLst>
              <a:ext uri="{FF2B5EF4-FFF2-40B4-BE49-F238E27FC236}">
                <a16:creationId xmlns:a16="http://schemas.microsoft.com/office/drawing/2014/main" id="{A0FBC888-E3B9-21DA-1DAA-05258B7AE3FC}"/>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4104669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dirty="0"/>
              <a:t>Six categories of applications combine to make up the digital commerce technology stack. The stack is organized into three high-level use cases for technology:</a:t>
            </a:r>
          </a:p>
          <a:p>
            <a:endParaRPr lang="en-US" dirty="0"/>
          </a:p>
          <a:p>
            <a:r>
              <a:rPr lang="en-US" dirty="0"/>
              <a:t>1. Optimize the digital experience for customers and sellers.</a:t>
            </a:r>
          </a:p>
          <a:p>
            <a:r>
              <a:rPr lang="en-US" dirty="0"/>
              <a:t>2. Drive customer conversion and revenue.</a:t>
            </a:r>
          </a:p>
          <a:p>
            <a:r>
              <a:rPr lang="en-US" dirty="0"/>
              <a:t>3. Integrate digital commerce into the broader organization.</a:t>
            </a:r>
          </a:p>
          <a:p>
            <a:endParaRPr lang="en-US" dirty="0"/>
          </a:p>
          <a:p>
            <a:r>
              <a:rPr lang="en-US" dirty="0"/>
              <a:t>CSOs should familiarize themselves with each of the technology categories, and the corresponding applications on the next slide, and mobilize cross-functional collaboration between sales, marketing, IT and others, to understand and assess existing digital commerce technologies.</a:t>
            </a:r>
          </a:p>
        </p:txBody>
      </p:sp>
    </p:spTree>
    <p:extLst>
      <p:ext uri="{BB962C8B-B14F-4D97-AF65-F5344CB8AC3E}">
        <p14:creationId xmlns:p14="http://schemas.microsoft.com/office/powerpoint/2010/main" val="2699664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lang="en-US" dirty="0"/>
              <a:t>Gaining an understanding of the applications that contribute to the six categories of the digital commerce technology stack enables CSOs to have constructive conversations with cross-functional peers to surface technology requirements for delivering their digital commerce strategies. </a:t>
            </a:r>
            <a:endParaRPr lang="en-GB" dirty="0"/>
          </a:p>
          <a:p>
            <a:endParaRPr lang="en-US" dirty="0"/>
          </a:p>
          <a:p>
            <a:r>
              <a:rPr lang="en-US" dirty="0"/>
              <a:t>Providing a fully self-service digital commerce experience requires an inherently different set of applications to those needed to support traditional sales motions provided via sellers. Buyers expect instant access to content and information to help them independently navigate their purchase journeys and demand immediate responses from digital platforms as they progress in their decision making through to purchase. Consequently, sales organizations must establish a technology stack that provides a dynamic, seamless digital experience - focused both on providing buyers with appropriate digital interactions and integrating with broader systems and applications to support agile internal digital commerce operations.</a:t>
            </a:r>
          </a:p>
          <a:p>
            <a:endParaRPr lang="en-US" dirty="0"/>
          </a:p>
          <a:p>
            <a:r>
              <a:rPr lang="en-US" dirty="0"/>
              <a:t>Before reviewing the remaining slides in this deck, CSOs should collaborate with, or mobilize, the broader digital commerce leadership team to assess current and target levels of digital commerce maturity according to existing capabilities and strategic objectives (see research recommendations on slide 12).</a:t>
            </a:r>
          </a:p>
          <a:p>
            <a:r>
              <a:rPr lang="en-US" dirty="0"/>
              <a:t>Digital commerce maturity provides a guide for the breadth and depth of technologies required to deliver your desired digital commerce strategy, whilst avoiding overinvestment in unnecessary applications.</a:t>
            </a:r>
          </a:p>
        </p:txBody>
      </p:sp>
    </p:spTree>
    <p:extLst>
      <p:ext uri="{BB962C8B-B14F-4D97-AF65-F5344CB8AC3E}">
        <p14:creationId xmlns:p14="http://schemas.microsoft.com/office/powerpoint/2010/main" val="3652701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dirty="0"/>
              <a:t>Organizations at the scaling level of digital commerce maturity should establish a basic digital commerce technology stack. Add to the digital commerce platform by:</a:t>
            </a:r>
          </a:p>
          <a:p>
            <a:endParaRPr lang="en-US" sz="1800" b="0" i="0" u="none" strike="noStrike" dirty="0">
              <a:solidFill>
                <a:srgbClr val="000000"/>
              </a:solidFill>
              <a:effectLst/>
              <a:latin typeface="Arial" panose="020B0604020202020204"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r>
              <a:rPr lang="en-US" sz="1800" b="0" i="0" u="none" strike="noStrike" dirty="0">
                <a:solidFill>
                  <a:srgbClr val="000000"/>
                </a:solidFill>
                <a:effectLst/>
                <a:latin typeface="Arial" panose="020B0604020202020204" pitchFamily="34" charset="0"/>
              </a:rPr>
              <a:t>Improving site search and product discoverability by implementing </a:t>
            </a:r>
            <a:r>
              <a:rPr lang="en-US" sz="1800" b="1" i="0" u="none" strike="noStrike" dirty="0">
                <a:solidFill>
                  <a:srgbClr val="000000"/>
                </a:solidFill>
                <a:effectLst/>
                <a:latin typeface="Arial" panose="020B0604020202020204" pitchFamily="34" charset="0"/>
              </a:rPr>
              <a:t>search and product discovery applications</a:t>
            </a:r>
            <a:r>
              <a:rPr lang="en-US" sz="1800" b="0" i="0" u="none" strike="noStrike" dirty="0">
                <a:solidFill>
                  <a:srgbClr val="000000"/>
                </a:solidFill>
                <a:effectLst/>
                <a:latin typeface="Arial" panose="020B0604020202020204" pitchFamily="34" charset="0"/>
              </a:rPr>
              <a:t> that leverage customer analytics derived from </a:t>
            </a:r>
            <a:r>
              <a:rPr lang="en-US" sz="1800" b="1" i="0" u="none" strike="noStrike" dirty="0">
                <a:solidFill>
                  <a:srgbClr val="000000"/>
                </a:solidFill>
                <a:effectLst/>
                <a:latin typeface="Arial" panose="020B0604020202020204" pitchFamily="34" charset="0"/>
              </a:rPr>
              <a:t>web, product and digital analytics applications.</a:t>
            </a:r>
            <a:endParaRPr lang="en-GB" sz="1800" b="0" dirty="0"/>
          </a:p>
          <a:p>
            <a:r>
              <a:rPr lang="en-US" sz="1800" b="0" i="0" u="none" strike="noStrike" dirty="0">
                <a:solidFill>
                  <a:srgbClr val="000000"/>
                </a:solidFill>
                <a:effectLst/>
                <a:latin typeface="Arial" panose="020B0604020202020204" pitchFamily="34" charset="0"/>
              </a:rPr>
              <a:t>Expanding payment methods, such as the ability to “add to account”, by selecting an appropriate </a:t>
            </a:r>
            <a:r>
              <a:rPr lang="en-US" sz="1800" b="1" i="0" u="none" strike="noStrike" dirty="0">
                <a:solidFill>
                  <a:srgbClr val="000000"/>
                </a:solidFill>
                <a:effectLst/>
                <a:latin typeface="Arial" panose="020B0604020202020204" pitchFamily="34" charset="0"/>
              </a:rPr>
              <a:t>digital commerce payment vendor(s)</a:t>
            </a:r>
            <a:r>
              <a:rPr lang="en-US" sz="1800" b="0" i="0" u="none" strike="noStrike" dirty="0">
                <a:solidFill>
                  <a:srgbClr val="000000"/>
                </a:solidFill>
                <a:effectLst/>
                <a:latin typeface="Arial" panose="020B0604020202020204" pitchFamily="34" charset="0"/>
              </a:rPr>
              <a:t>.</a:t>
            </a:r>
          </a:p>
          <a:p>
            <a:r>
              <a:rPr lang="en-US" sz="1800" b="0" i="0" u="none" strike="noStrike" dirty="0">
                <a:solidFill>
                  <a:srgbClr val="000000"/>
                </a:solidFill>
                <a:effectLst/>
                <a:latin typeface="Arial" panose="020B0604020202020204" pitchFamily="34" charset="0"/>
              </a:rPr>
              <a:t>Providing real-time visibility of inventory and stock availability with </a:t>
            </a:r>
            <a:r>
              <a:rPr lang="en-US" sz="1800" b="1" i="0" u="none" strike="noStrike" dirty="0">
                <a:solidFill>
                  <a:srgbClr val="000000"/>
                </a:solidFill>
                <a:effectLst/>
                <a:latin typeface="Arial" panose="020B0604020202020204" pitchFamily="34" charset="0"/>
              </a:rPr>
              <a:t>WMS/DOM applications</a:t>
            </a:r>
            <a:r>
              <a:rPr lang="en-US" sz="1800" b="0" i="0" u="none" strike="noStrike" dirty="0">
                <a:solidFill>
                  <a:srgbClr val="000000"/>
                </a:solidFill>
                <a:effectLst/>
                <a:latin typeface="Arial" panose="020B0604020202020204" pitchFamily="34" charset="0"/>
              </a:rPr>
              <a:t>.</a:t>
            </a:r>
          </a:p>
        </p:txBody>
      </p:sp>
    </p:spTree>
    <p:extLst>
      <p:ext uri="{BB962C8B-B14F-4D97-AF65-F5344CB8AC3E}">
        <p14:creationId xmlns:p14="http://schemas.microsoft.com/office/powerpoint/2010/main" val="2878595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dirty="0"/>
              <a:t>Organizations at the optimizing level of digital commerce maturity should expand their coverage of technology across all categories of the digital commerce technology stack. </a:t>
            </a:r>
          </a:p>
          <a:p>
            <a:r>
              <a:rPr lang="en-US" dirty="0"/>
              <a:t>Focus on applications that enrich the customer experience, personalize the digital offer, optimize internal processes and provide deeper customer analytics capabilities.</a:t>
            </a:r>
            <a:endParaRPr lang="en-GB" dirty="0"/>
          </a:p>
        </p:txBody>
      </p:sp>
    </p:spTree>
    <p:extLst>
      <p:ext uri="{BB962C8B-B14F-4D97-AF65-F5344CB8AC3E}">
        <p14:creationId xmlns:p14="http://schemas.microsoft.com/office/powerpoint/2010/main" val="4287215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dirty="0"/>
              <a:t>Organizations at the transforming level of digital commerce maturity should continue to evolve their technology stack with new and emerging applications. These should focus on deepening the integration of digital commerce into the broader customer experience and commercial organization. </a:t>
            </a:r>
          </a:p>
          <a:p>
            <a:endParaRPr lang="en-US" dirty="0"/>
          </a:p>
          <a:p>
            <a:r>
              <a:rPr lang="en-US" dirty="0"/>
              <a:t>At this maturity level, organizations should identify opportunities to establish net new digital revenue streams, such as the launch of an enterprise marketplace, for example, and acquire appropriate capabilities to execute on these.</a:t>
            </a:r>
            <a:endParaRPr lang="en-GB" dirty="0"/>
          </a:p>
        </p:txBody>
      </p:sp>
    </p:spTree>
    <p:extLst>
      <p:ext uri="{BB962C8B-B14F-4D97-AF65-F5344CB8AC3E}">
        <p14:creationId xmlns:p14="http://schemas.microsoft.com/office/powerpoint/2010/main" val="171101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r>
              <a:rPr lang="en-US" dirty="0"/>
              <a:t>While IT and procurement teams are likely to lead the overall process, CSOs must understand platform selection criteria. Likewise, they should ensure they are involved in the following phases:</a:t>
            </a:r>
          </a:p>
          <a:p>
            <a:pPr marL="171450" indent="-171450">
              <a:buFont typeface="Arial" panose="020B0604020202020204" pitchFamily="34" charset="0"/>
              <a:buChar char="•"/>
            </a:pPr>
            <a:r>
              <a:rPr lang="en-US" dirty="0"/>
              <a:t>Determining needs and priorities</a:t>
            </a:r>
          </a:p>
          <a:p>
            <a:pPr marL="171450" indent="-171450">
              <a:buFont typeface="Arial" panose="020B0604020202020204" pitchFamily="34" charset="0"/>
              <a:buChar char="•"/>
            </a:pPr>
            <a:r>
              <a:rPr lang="en-US" dirty="0"/>
              <a:t>Defining the ideal business outcome</a:t>
            </a:r>
          </a:p>
          <a:p>
            <a:pPr marL="171450" indent="-171450">
              <a:buFont typeface="Arial" panose="020B0604020202020204" pitchFamily="34" charset="0"/>
              <a:buChar char="•"/>
            </a:pPr>
            <a:r>
              <a:rPr lang="en-US" dirty="0"/>
              <a:t>Validating requirements and mitigating risk</a:t>
            </a:r>
          </a:p>
          <a:p>
            <a:pPr marL="171450" indent="-171450">
              <a:buFont typeface="Arial" panose="020B0604020202020204" pitchFamily="34" charset="0"/>
              <a:buChar char="•"/>
            </a:pPr>
            <a:r>
              <a:rPr lang="en-US" dirty="0"/>
              <a:t>Identifying RFP finalists</a:t>
            </a:r>
          </a:p>
          <a:p>
            <a:pPr marL="171450" indent="-171450">
              <a:buFont typeface="Arial" panose="020B0604020202020204" pitchFamily="34" charset="0"/>
              <a:buChar char="•"/>
            </a:pPr>
            <a:r>
              <a:rPr lang="en-US" dirty="0"/>
              <a:t>Selecting vendors</a:t>
            </a:r>
          </a:p>
        </p:txBody>
      </p:sp>
    </p:spTree>
    <p:extLst>
      <p:ext uri="{BB962C8B-B14F-4D97-AF65-F5344CB8AC3E}">
        <p14:creationId xmlns:p14="http://schemas.microsoft.com/office/powerpoint/2010/main" val="31048993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2024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19090687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59946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628419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76661735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73585642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3" name="Text Placeholder 2">
            <a:extLst>
              <a:ext uri="{FF2B5EF4-FFF2-40B4-BE49-F238E27FC236}">
                <a16:creationId xmlns:a16="http://schemas.microsoft.com/office/drawing/2014/main"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382729090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7" name="Text Placeholder 2">
            <a:extLst>
              <a:ext uri="{FF2B5EF4-FFF2-40B4-BE49-F238E27FC236}">
                <a16:creationId xmlns:a16="http://schemas.microsoft.com/office/drawing/2014/main"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115739639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194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2533190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937118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63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2024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602839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6085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895298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591013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411069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85700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84885056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0A68FFD-9422-AD48-96B9-A164E1A79E21}"/>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3" name="Text Placeholder 2">
            <a:extLst>
              <a:ext uri="{FF2B5EF4-FFF2-40B4-BE49-F238E27FC236}">
                <a16:creationId xmlns:a16="http://schemas.microsoft.com/office/drawing/2014/main" id="{01906285-85F2-BB4E-BA6A-9804659FC9B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21855731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4" name="Text Placeholder 2">
            <a:extLst>
              <a:ext uri="{FF2B5EF4-FFF2-40B4-BE49-F238E27FC236}">
                <a16:creationId xmlns:a16="http://schemas.microsoft.com/office/drawing/2014/main"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687632552"/>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W1_Stee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2024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2754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W1_Surf">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2024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119218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7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W1_Ta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2024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3243716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le Slide W1_Lem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2024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66347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W1_Ro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2024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5609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Divider W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0718678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ivider W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56982500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ivider W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24317931"/>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ivider W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12186165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ivider W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97149581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B1_Steel">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2024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163643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B1_Surf">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2024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213959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35267743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B1_Tang">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2024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134883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B1_Lem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2024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205672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B1_Ros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2024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645735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Divider B1_Stee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932748740"/>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vider B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390111416"/>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ivider B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998799885"/>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ivider B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151080029"/>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B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572232037"/>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2885013"/>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4041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7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41238"/>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46258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image" Target="../media/image1.png"/><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theme" Target="../theme/theme3.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image" Target="../media/image2.png"/><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theme" Target="../theme/theme4.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p>
            <a:pPr>
              <a:lnSpc>
                <a:spcPct val="100000"/>
              </a:lnSpc>
              <a:spcBef>
                <a:spcPts val="0"/>
              </a:spcBef>
              <a:spcAft>
                <a:spcPts val="0"/>
              </a:spcAft>
            </a:pPr>
            <a:r>
              <a:rPr lang="en-US" sz="700" b="1" dirty="0">
                <a:solidFill>
                  <a:schemeClr val="tx1"/>
                </a:solidFill>
              </a:rPr>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2024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929" r:id="rId1"/>
    <p:sldLayoutId id="2147483852" r:id="rId2"/>
    <p:sldLayoutId id="2147483854" r:id="rId3"/>
    <p:sldLayoutId id="2147483855" r:id="rId4"/>
    <p:sldLayoutId id="2147483856" r:id="rId5"/>
    <p:sldLayoutId id="2147483857" r:id="rId6"/>
    <p:sldLayoutId id="2147483858" r:id="rId7"/>
    <p:sldLayoutId id="2147483859" r:id="rId8"/>
    <p:sldLayoutId id="2147483860" r:id="rId9"/>
    <p:sldLayoutId id="2147483943" r:id="rId10"/>
    <p:sldLayoutId id="2147483944" r:id="rId11"/>
    <p:sldLayoutId id="2147483863" r:id="rId12"/>
    <p:sldLayoutId id="2147483864" r:id="rId13"/>
    <p:sldLayoutId id="2147483867" r:id="rId14"/>
    <p:sldLayoutId id="2147483941" r:id="rId15"/>
  </p:sldLayoutIdLst>
  <mc:AlternateContent xmlns:mc="http://schemas.openxmlformats.org/markup-compatibility/2006" xmlns:p14="http://schemas.microsoft.com/office/powerpoint/2010/main">
    <mc:Choice Requires="p14">
      <p:transition p14:dur="10"/>
    </mc:Choice>
    <mc:Fallback xmlns:p15="http://schemas.microsoft.com/office/powerpoint/2012/main" xmlns:a14="http://schemas.microsoft.com/office/drawing/2010/main" xmlns:a16="http://schemas.microsoft.com/office/drawing/2014/main"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2024 Gartner, Inc. and/or its affiliates. All rights reserved.				</a:t>
            </a:r>
          </a:p>
        </p:txBody>
      </p:sp>
      <p:pic>
        <p:nvPicPr>
          <p:cNvPr id="8" name="Picture 7">
            <a:extLst>
              <a:ext uri="{FF2B5EF4-FFF2-40B4-BE49-F238E27FC236}">
                <a16:creationId xmlns:a16="http://schemas.microsoft.com/office/drawing/2014/main" id="{7691A022-4AA8-4AE4-97E5-9A634D272F0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945" r:id="rId8"/>
    <p:sldLayoutId id="2147483946" r:id="rId9"/>
    <p:sldLayoutId id="2147483882" r:id="rId10"/>
    <p:sldLayoutId id="2147483884" r:id="rId11"/>
    <p:sldLayoutId id="2147483942" r:id="rId12"/>
  </p:sldLayoutIdLst>
  <mc:AlternateContent xmlns:mc="http://schemas.openxmlformats.org/markup-compatibility/2006" xmlns:p14="http://schemas.microsoft.com/office/powerpoint/2010/main">
    <mc:Choice Requires="p14">
      <p:transition p14:dur="10"/>
    </mc:Choice>
    <mc:Fallback xmlns:p15="http://schemas.microsoft.com/office/powerpoint/2012/main" xmlns:a14="http://schemas.microsoft.com/office/drawing/2010/main" xmlns:a16="http://schemas.microsoft.com/office/drawing/2014/main"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2024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2783984989"/>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898" r:id="rId6"/>
    <p:sldLayoutId id="2147483911" r:id="rId7"/>
    <p:sldLayoutId id="2147483899" r:id="rId8"/>
    <p:sldLayoutId id="2147483906" r:id="rId9"/>
    <p:sldLayoutId id="2147483907" r:id="rId10"/>
  </p:sldLayoutIdLst>
  <mc:AlternateContent xmlns:mc="http://schemas.openxmlformats.org/markup-compatibility/2006" xmlns:p14="http://schemas.microsoft.com/office/powerpoint/2010/main">
    <mc:Choice Requires="p14">
      <p:transition p14:dur="10"/>
    </mc:Choice>
    <mc:Fallback xmlns:p15="http://schemas.microsoft.com/office/powerpoint/2012/main" xmlns:a14="http://schemas.microsoft.com/office/drawing/2010/main" xmlns:a16="http://schemas.microsoft.com/office/drawing/2014/main"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2024 Gartner, Inc. and/or its affiliates. All rights reserved.				</a:t>
            </a:r>
          </a:p>
        </p:txBody>
      </p:sp>
      <p:pic>
        <p:nvPicPr>
          <p:cNvPr id="8" name="Picture 7">
            <a:extLst>
              <a:ext uri="{FF2B5EF4-FFF2-40B4-BE49-F238E27FC236}">
                <a16:creationId xmlns:a16="http://schemas.microsoft.com/office/drawing/2014/main" id="{8EFC24DA-563F-4E0A-8B89-C124930D7DCD}"/>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1772973834"/>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19" r:id="rId6"/>
    <p:sldLayoutId id="2147483920" r:id="rId7"/>
    <p:sldLayoutId id="2147483921" r:id="rId8"/>
    <p:sldLayoutId id="2147483922" r:id="rId9"/>
    <p:sldLayoutId id="2147483923" r:id="rId10"/>
  </p:sldLayoutIdLst>
  <mc:AlternateContent xmlns:mc="http://schemas.openxmlformats.org/markup-compatibility/2006" xmlns:p14="http://schemas.microsoft.com/office/powerpoint/2010/main">
    <mc:Choice Requires="p14">
      <p:transition p14:dur="10"/>
    </mc:Choice>
    <mc:Fallback xmlns:p15="http://schemas.microsoft.com/office/powerpoint/2012/main" xmlns:a14="http://schemas.microsoft.com/office/drawing/2010/main" xmlns:a16="http://schemas.microsoft.com/office/drawing/2014/main"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gartner.com/document/code/798740" TargetMode="External"/><Relationship Id="rId2" Type="http://schemas.openxmlformats.org/officeDocument/2006/relationships/hyperlink" Target="https://www.gartner.com/document/4704199" TargetMode="External"/><Relationship Id="rId1" Type="http://schemas.openxmlformats.org/officeDocument/2006/relationships/slideLayout" Target="../slideLayouts/slideLayout5.xml"/><Relationship Id="rId6" Type="http://schemas.openxmlformats.org/officeDocument/2006/relationships/hyperlink" Target="https://www.gartner.com/document/4973331" TargetMode="External"/><Relationship Id="rId5" Type="http://schemas.openxmlformats.org/officeDocument/2006/relationships/hyperlink" Target="https://www.gartner.com/document/code/788154" TargetMode="External"/><Relationship Id="rId4" Type="http://schemas.openxmlformats.org/officeDocument/2006/relationships/hyperlink" Target="https://www.gartner.com/document/465469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A3E7B705-E8FD-4837-9D53-2B873FFB1A35}"/>
              </a:ext>
            </a:extLst>
          </p:cNvPr>
          <p:cNvSpPr>
            <a:spLocks noGrp="1"/>
          </p:cNvSpPr>
          <p:nvPr>
            <p:ph type="ctrTitle"/>
          </p:nvPr>
        </p:nvSpPr>
        <p:spPr/>
        <p:txBody>
          <a:bodyPr/>
          <a:lstStyle/>
          <a:p>
            <a:r>
              <a:rPr lang="en-US" dirty="0"/>
              <a:t>Build a Digital Commerce Tech Stack for Sales Success</a:t>
            </a:r>
          </a:p>
        </p:txBody>
      </p:sp>
      <p:sp>
        <p:nvSpPr>
          <p:cNvPr id="4" name="Content Placeholder">
            <a:extLst>
              <a:ext uri="{FF2B5EF4-FFF2-40B4-BE49-F238E27FC236}">
                <a16:creationId xmlns:a16="http://schemas.microsoft.com/office/drawing/2014/main" id="{384D9FD3-3D06-485C-A3C3-7E731EBD7E2D}"/>
              </a:ext>
            </a:extLst>
          </p:cNvPr>
          <p:cNvSpPr>
            <a:spLocks noGrp="1"/>
          </p:cNvSpPr>
          <p:nvPr>
            <p:ph type="subTitle" idx="1"/>
          </p:nvPr>
        </p:nvSpPr>
        <p:spPr>
          <a:xfrm>
            <a:off x="2167128" y="3927729"/>
            <a:ext cx="4544568" cy="276999"/>
          </a:xfrm>
        </p:spPr>
        <p:txBody>
          <a:bodyPr/>
          <a:lstStyle/>
          <a:p>
            <a:endParaRPr lang="en-US" dirty="0"/>
          </a:p>
        </p:txBody>
      </p:sp>
    </p:spTree>
    <p:extLst>
      <p:ext uri="{BB962C8B-B14F-4D97-AF65-F5344CB8AC3E}">
        <p14:creationId xmlns:p14="http://schemas.microsoft.com/office/powerpoint/2010/main" val="3567511094"/>
      </p:ext>
    </p:extLst>
  </p:cSld>
  <p:clrMapOvr>
    <a:masterClrMapping/>
  </p:clrMapOvr>
  <mc:AlternateContent xmlns:mc="http://schemas.openxmlformats.org/markup-compatibility/2006" xmlns:p14="http://schemas.microsoft.com/office/powerpoint/2010/main">
    <mc:Choice Requires="p14">
      <p:transition p14:dur="10"/>
    </mc:Choice>
    <mc:Fallback xmlns:a16="http://schemas.microsoft.com/office/drawing/2014/main"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442030-6339-C775-A45A-B7B05BBD0B53}"/>
              </a:ext>
            </a:extLst>
          </p:cNvPr>
          <p:cNvSpPr>
            <a:spLocks noGrp="1"/>
          </p:cNvSpPr>
          <p:nvPr>
            <p:ph type="title"/>
          </p:nvPr>
        </p:nvSpPr>
        <p:spPr/>
        <p:txBody>
          <a:bodyPr/>
          <a:lstStyle/>
          <a:p>
            <a:r>
              <a:rPr lang="en-US" sz="2400" dirty="0"/>
              <a:t>Figure 6. Framework for Technology Selection</a:t>
            </a:r>
            <a:endParaRPr lang="en-GB" sz="2400" dirty="0"/>
          </a:p>
        </p:txBody>
      </p:sp>
      <p:pic>
        <p:nvPicPr>
          <p:cNvPr id="3" name="Picture 2">
            <a:extLst>
              <a:ext uri="{FF2B5EF4-FFF2-40B4-BE49-F238E27FC236}">
                <a16:creationId xmlns:a16="http://schemas.microsoft.com/office/drawing/2014/main" id="{4A9CEA26-AFF6-6F19-2DA7-76A20741F41B}"/>
              </a:ext>
            </a:extLst>
          </p:cNvPr>
          <p:cNvPicPr>
            <a:picLocks noChangeAspect="1"/>
          </p:cNvPicPr>
          <p:nvPr/>
        </p:nvPicPr>
        <p:blipFill>
          <a:blip r:embed="rId3"/>
          <a:stretch>
            <a:fillRect/>
          </a:stretch>
        </p:blipFill>
        <p:spPr>
          <a:xfrm>
            <a:off x="2791326" y="1105300"/>
            <a:ext cx="6609348" cy="5390750"/>
          </a:xfrm>
          <a:prstGeom prst="rect">
            <a:avLst/>
          </a:prstGeom>
        </p:spPr>
      </p:pic>
    </p:spTree>
    <p:extLst>
      <p:ext uri="{BB962C8B-B14F-4D97-AF65-F5344CB8AC3E}">
        <p14:creationId xmlns:p14="http://schemas.microsoft.com/office/powerpoint/2010/main" val="24026337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442030-6339-C775-A45A-B7B05BBD0B53}"/>
              </a:ext>
            </a:extLst>
          </p:cNvPr>
          <p:cNvSpPr>
            <a:spLocks noGrp="1"/>
          </p:cNvSpPr>
          <p:nvPr>
            <p:ph type="title"/>
          </p:nvPr>
        </p:nvSpPr>
        <p:spPr/>
        <p:txBody>
          <a:bodyPr/>
          <a:lstStyle/>
          <a:p>
            <a:r>
              <a:rPr lang="en-US" sz="2400" dirty="0"/>
              <a:t>Recommended by Authors</a:t>
            </a:r>
            <a:endParaRPr lang="en-GB" sz="2400" dirty="0"/>
          </a:p>
        </p:txBody>
      </p:sp>
      <p:sp>
        <p:nvSpPr>
          <p:cNvPr id="2" name="Content Placeholder 4">
            <a:extLst>
              <a:ext uri="{FF2B5EF4-FFF2-40B4-BE49-F238E27FC236}">
                <a16:creationId xmlns:a16="http://schemas.microsoft.com/office/drawing/2014/main" id="{007C9640-BCF1-3EDB-ABCA-A45E028468DC}"/>
              </a:ext>
            </a:extLst>
          </p:cNvPr>
          <p:cNvSpPr>
            <a:spLocks noGrp="1"/>
          </p:cNvSpPr>
          <p:nvPr>
            <p:ph idx="1"/>
          </p:nvPr>
        </p:nvSpPr>
        <p:spPr>
          <a:xfrm>
            <a:off x="457200" y="1527048"/>
            <a:ext cx="11274552" cy="4462272"/>
          </a:xfrm>
        </p:spPr>
        <p:txBody>
          <a:bodyPr/>
          <a:lstStyle/>
          <a:p>
            <a:pPr marL="0" indent="0">
              <a:buNone/>
            </a:pPr>
            <a:r>
              <a:rPr lang="en-US" i="1" dirty="0"/>
              <a:t>Gartner membership required to access the research below</a:t>
            </a:r>
          </a:p>
          <a:p>
            <a:pPr marL="0" indent="0">
              <a:buNone/>
            </a:pPr>
            <a:endParaRPr lang="en-US" i="1" dirty="0"/>
          </a:p>
          <a:p>
            <a:pPr marL="0" indent="0">
              <a:buNone/>
            </a:pPr>
            <a:r>
              <a:rPr lang="en-US" sz="1800" b="0" i="0" u="sng" strike="noStrike" dirty="0">
                <a:solidFill>
                  <a:srgbClr val="1155CC"/>
                </a:solidFill>
                <a:effectLst/>
                <a:latin typeface="Arial" panose="020B0604020202020204" pitchFamily="34" charset="0"/>
                <a:hlinkClick r:id="rId2"/>
              </a:rPr>
              <a:t>Digital Commerce Maturity Model for Sales</a:t>
            </a:r>
            <a:r>
              <a:rPr lang="en-US" sz="1800" b="0" i="0" u="none" strike="noStrike" dirty="0">
                <a:solidFill>
                  <a:srgbClr val="000000"/>
                </a:solidFill>
                <a:effectLst/>
                <a:latin typeface="Arial" panose="020B0604020202020204" pitchFamily="34" charset="0"/>
              </a:rPr>
              <a:t> </a:t>
            </a:r>
          </a:p>
          <a:p>
            <a:pPr marL="0" indent="0">
              <a:buNone/>
            </a:pPr>
            <a:r>
              <a:rPr lang="en-US" sz="1800" b="0" i="0" u="sng" strike="noStrike" dirty="0">
                <a:solidFill>
                  <a:srgbClr val="1155CC"/>
                </a:solidFill>
                <a:effectLst/>
                <a:latin typeface="Arial" panose="020B0604020202020204" pitchFamily="34" charset="0"/>
                <a:hlinkClick r:id="rId3"/>
              </a:rPr>
              <a:t>Tool: Digital Commerce Maturity Assessment for Sales</a:t>
            </a:r>
            <a:endParaRPr lang="en-US" sz="1800" b="0" i="0" u="sng" strike="noStrike" dirty="0">
              <a:solidFill>
                <a:srgbClr val="1155CC"/>
              </a:solidFill>
              <a:effectLst/>
              <a:latin typeface="Arial" panose="020B0604020202020204" pitchFamily="34" charset="0"/>
            </a:endParaRPr>
          </a:p>
          <a:p>
            <a:pPr marL="0" indent="0">
              <a:buNone/>
            </a:pPr>
            <a:r>
              <a:rPr lang="en-GB" sz="1800" b="0" i="0" u="sng" strike="noStrike" dirty="0">
                <a:solidFill>
                  <a:srgbClr val="1155CC"/>
                </a:solidFill>
                <a:effectLst/>
                <a:latin typeface="Arial" panose="020B0604020202020204" pitchFamily="34" charset="0"/>
                <a:hlinkClick r:id="rId4"/>
              </a:rPr>
              <a:t>Magic Quadrant for Digital Commerce</a:t>
            </a:r>
            <a:endParaRPr lang="en-US" sz="1800" b="0" i="1" u="sng" strike="noStrike" dirty="0">
              <a:solidFill>
                <a:srgbClr val="1155CC"/>
              </a:solidFill>
              <a:effectLst/>
              <a:latin typeface="Arial" panose="020B0604020202020204" pitchFamily="34" charset="0"/>
            </a:endParaRPr>
          </a:p>
          <a:p>
            <a:pPr marL="0" marR="0" lvl="0" indent="0" algn="l" defTabSz="914400" rtl="0" eaLnBrk="1" fontAlgn="auto" latinLnBrk="0" hangingPunct="1">
              <a:lnSpc>
                <a:spcPct val="90000"/>
              </a:lnSpc>
              <a:spcBef>
                <a:spcPts val="1200"/>
              </a:spcBef>
              <a:spcAft>
                <a:spcPts val="0"/>
              </a:spcAft>
              <a:buClrTx/>
              <a:buSzPct val="100000"/>
              <a:buFont typeface="Arial" panose="020B0604020202020204" pitchFamily="34" charset="0"/>
              <a:buNone/>
              <a:tabLst/>
              <a:defRPr/>
            </a:pPr>
            <a:r>
              <a:rPr kumimoji="0" lang="en-US" sz="1800" b="0" i="0" u="sng" strike="noStrike" kern="1200" cap="none" spc="0" normalizeH="0" baseline="0" noProof="0" dirty="0">
                <a:ln>
                  <a:noFill/>
                </a:ln>
                <a:solidFill>
                  <a:srgbClr val="1155CC"/>
                </a:solidFill>
                <a:effectLst/>
                <a:uLnTx/>
                <a:uFillTx/>
                <a:latin typeface="Arial" panose="020B0604020202020204" pitchFamily="34" charset="0"/>
                <a:ea typeface="+mn-ea"/>
                <a:cs typeface="+mn-cs"/>
                <a:hlinkClick r:id="rId5"/>
              </a:rPr>
              <a:t>Align B2B Digital Commerce With Customer Buying Jobs to Drive High-Quality Deals</a:t>
            </a:r>
            <a:endParaRPr kumimoji="0" lang="en-US" sz="1800" b="0" i="0" u="sng" strike="noStrike" kern="1200" cap="none" spc="0" normalizeH="0" baseline="0" noProof="0" dirty="0">
              <a:ln>
                <a:noFill/>
              </a:ln>
              <a:solidFill>
                <a:srgbClr val="1155CC"/>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90000"/>
              </a:lnSpc>
              <a:spcBef>
                <a:spcPts val="1200"/>
              </a:spcBef>
              <a:spcAft>
                <a:spcPts val="0"/>
              </a:spcAft>
              <a:buClrTx/>
              <a:buSzPct val="100000"/>
              <a:buFont typeface="Arial" panose="020B0604020202020204" pitchFamily="34" charset="0"/>
              <a:buNone/>
              <a:tabLst/>
              <a:defRPr/>
            </a:pPr>
            <a:r>
              <a:rPr kumimoji="0" lang="en-US" sz="1800" b="0" i="0" u="sng" strike="noStrike" kern="1200" cap="none" spc="0" normalizeH="0" baseline="0" noProof="0" dirty="0">
                <a:ln>
                  <a:noFill/>
                </a:ln>
                <a:solidFill>
                  <a:srgbClr val="1155CC"/>
                </a:solidFill>
                <a:effectLst/>
                <a:uLnTx/>
                <a:uFillTx/>
                <a:latin typeface="Arial" panose="020B0604020202020204" pitchFamily="34" charset="0"/>
                <a:ea typeface="+mn-ea"/>
                <a:cs typeface="+mn-cs"/>
                <a:hlinkClick r:id="rId6"/>
              </a:rPr>
              <a:t>Make Sellers Critical Value Sources in Digital Buying Journeys</a:t>
            </a:r>
            <a:r>
              <a:rPr lang="en-US" sz="1800" u="sng" dirty="0">
                <a:solidFill>
                  <a:srgbClr val="1155CC"/>
                </a:solidFill>
                <a:latin typeface="Arial" panose="020B0604020202020204" pitchFamily="34" charset="0"/>
              </a:rPr>
              <a:t> </a:t>
            </a:r>
            <a:endParaRPr kumimoji="0" lang="en-US" sz="1800" b="0" i="0" u="sng" strike="noStrike" kern="1200" cap="none" spc="0" normalizeH="0" baseline="0" noProof="0" dirty="0">
              <a:ln>
                <a:noFill/>
              </a:ln>
              <a:solidFill>
                <a:srgbClr val="1155CC"/>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90000"/>
              </a:lnSpc>
              <a:spcBef>
                <a:spcPts val="1200"/>
              </a:spcBef>
              <a:spcAft>
                <a:spcPts val="0"/>
              </a:spcAft>
              <a:buClrTx/>
              <a:buSzPct val="100000"/>
              <a:buFont typeface="Arial" panose="020B0604020202020204" pitchFamily="34" charset="0"/>
              <a:buNone/>
              <a:tabLst/>
              <a:defRPr/>
            </a:pPr>
            <a:endParaRPr kumimoji="0" lang="en-US" sz="1800" b="0" i="0" u="sng" strike="noStrike" kern="1200" cap="none" spc="0" normalizeH="0" baseline="0" noProof="0" dirty="0">
              <a:ln>
                <a:noFill/>
              </a:ln>
              <a:solidFill>
                <a:srgbClr val="1155CC"/>
              </a:solidFill>
              <a:effectLst/>
              <a:uLnTx/>
              <a:uFillTx/>
              <a:latin typeface="Arial" panose="020B0604020202020204" pitchFamily="34" charset="0"/>
              <a:ea typeface="+mn-ea"/>
              <a:cs typeface="+mn-cs"/>
            </a:endParaRPr>
          </a:p>
          <a:p>
            <a:pPr marL="0" indent="0">
              <a:buNone/>
            </a:pPr>
            <a:endParaRPr lang="en-US" dirty="0"/>
          </a:p>
        </p:txBody>
      </p:sp>
    </p:spTree>
    <p:extLst>
      <p:ext uri="{BB962C8B-B14F-4D97-AF65-F5344CB8AC3E}">
        <p14:creationId xmlns:p14="http://schemas.microsoft.com/office/powerpoint/2010/main" val="2625960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442030-6339-C775-A45A-B7B05BBD0B53}"/>
              </a:ext>
            </a:extLst>
          </p:cNvPr>
          <p:cNvSpPr>
            <a:spLocks noGrp="1"/>
          </p:cNvSpPr>
          <p:nvPr>
            <p:ph type="title"/>
          </p:nvPr>
        </p:nvSpPr>
        <p:spPr/>
        <p:txBody>
          <a:bodyPr/>
          <a:lstStyle/>
          <a:p>
            <a:r>
              <a:rPr lang="en-US" dirty="0"/>
              <a:t>Summary</a:t>
            </a:r>
            <a:endParaRPr lang="en-GB" dirty="0"/>
          </a:p>
        </p:txBody>
      </p:sp>
      <p:sp>
        <p:nvSpPr>
          <p:cNvPr id="5" name="Content Placeholder 4">
            <a:extLst>
              <a:ext uri="{FF2B5EF4-FFF2-40B4-BE49-F238E27FC236}">
                <a16:creationId xmlns:a16="http://schemas.microsoft.com/office/drawing/2014/main" id="{EBF40053-8232-D4E7-D6D3-34D09457B048}"/>
              </a:ext>
            </a:extLst>
          </p:cNvPr>
          <p:cNvSpPr>
            <a:spLocks noGrp="1"/>
          </p:cNvSpPr>
          <p:nvPr>
            <p:ph idx="1"/>
          </p:nvPr>
        </p:nvSpPr>
        <p:spPr/>
        <p:txBody>
          <a:bodyPr/>
          <a:lstStyle/>
          <a:p>
            <a:pPr marL="0" indent="0">
              <a:buNone/>
            </a:pPr>
            <a:r>
              <a:rPr lang="en-US" dirty="0"/>
              <a:t>Digital commerce is a strategic priority for most sales organizations, yet many chief sales officers are unfamiliar with the technology required. CSOs must understand the digital commerce tech stack and collaborate with cross-functional peers to ensure investments align with strategic needs.</a:t>
            </a:r>
            <a:endParaRPr lang="en-GB" dirty="0"/>
          </a:p>
        </p:txBody>
      </p:sp>
    </p:spTree>
    <p:extLst>
      <p:ext uri="{BB962C8B-B14F-4D97-AF65-F5344CB8AC3E}">
        <p14:creationId xmlns:p14="http://schemas.microsoft.com/office/powerpoint/2010/main" val="2110804963"/>
      </p:ext>
    </p:extLst>
  </p:cSld>
  <p:clrMapOvr>
    <a:masterClrMapping/>
  </p:clrMapOvr>
  <mc:AlternateContent xmlns:mc="http://schemas.openxmlformats.org/markup-compatibility/2006" xmlns:p14="http://schemas.microsoft.com/office/powerpoint/2010/main">
    <mc:Choice Requires="p14">
      <p:transition p14:dur="10"/>
    </mc:Choice>
    <mc:Fallback xmlns:a14="http://schemas.microsoft.com/office/drawing/2010/main" xmlns:a16="http://schemas.microsoft.com/office/drawing/2014/main"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442030-6339-C775-A45A-B7B05BBD0B53}"/>
              </a:ext>
            </a:extLst>
          </p:cNvPr>
          <p:cNvSpPr>
            <a:spLocks noGrp="1"/>
          </p:cNvSpPr>
          <p:nvPr>
            <p:ph type="title"/>
          </p:nvPr>
        </p:nvSpPr>
        <p:spPr/>
        <p:txBody>
          <a:bodyPr/>
          <a:lstStyle/>
          <a:p>
            <a:r>
              <a:rPr lang="en-US" dirty="0"/>
              <a:t>Key Findings</a:t>
            </a:r>
            <a:endParaRPr lang="en-GB" dirty="0"/>
          </a:p>
        </p:txBody>
      </p:sp>
      <p:sp>
        <p:nvSpPr>
          <p:cNvPr id="5" name="Content Placeholder 4">
            <a:extLst>
              <a:ext uri="{FF2B5EF4-FFF2-40B4-BE49-F238E27FC236}">
                <a16:creationId xmlns:a16="http://schemas.microsoft.com/office/drawing/2014/main" id="{EBF40053-8232-D4E7-D6D3-34D09457B048}"/>
              </a:ext>
            </a:extLst>
          </p:cNvPr>
          <p:cNvSpPr>
            <a:spLocks noGrp="1"/>
          </p:cNvSpPr>
          <p:nvPr>
            <p:ph idx="1"/>
          </p:nvPr>
        </p:nvSpPr>
        <p:spPr>
          <a:xfrm>
            <a:off x="457200" y="1197864"/>
            <a:ext cx="11274552" cy="4462272"/>
          </a:xfrm>
        </p:spPr>
        <p:txBody>
          <a:bodyPr/>
          <a:lstStyle/>
          <a:p>
            <a:r>
              <a:rPr lang="en-US" dirty="0"/>
              <a:t>In our 2022 survey, 38% of sales leaders ranked digital commerce among their top five use cases for selecting revenue technologies.</a:t>
            </a:r>
          </a:p>
          <a:p>
            <a:r>
              <a:rPr lang="en-US" dirty="0"/>
              <a:t>Technology decisions to deliver against digital commerce strategy often omit the chief sales officer’s (CSO’s) viewpoint, focusing on vendors and functionality instead of customer and sales needs. This potentially leads to customer dissatisfaction and reduced revenue.</a:t>
            </a:r>
          </a:p>
          <a:p>
            <a:r>
              <a:rPr lang="en-US" dirty="0"/>
              <a:t>The executive suite is recognizing the need for collaboration across commercial functions to deliver their digital commerce strategies. This includes evaluating and selecting the technologies required to scale revenue generated through digital channels.</a:t>
            </a:r>
          </a:p>
          <a:p>
            <a:r>
              <a:rPr lang="en-US" dirty="0"/>
              <a:t>Digital commerce and sales technologies often remain siloed and do not share appropriate customer data. This decreases overall effectiveness and risks growth opportunities.</a:t>
            </a:r>
          </a:p>
          <a:p>
            <a:pPr marL="0" indent="0">
              <a:buNone/>
            </a:pPr>
            <a:endParaRPr lang="en-GB" dirty="0"/>
          </a:p>
        </p:txBody>
      </p:sp>
    </p:spTree>
    <p:extLst>
      <p:ext uri="{BB962C8B-B14F-4D97-AF65-F5344CB8AC3E}">
        <p14:creationId xmlns:p14="http://schemas.microsoft.com/office/powerpoint/2010/main" val="38942743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442030-6339-C775-A45A-B7B05BBD0B53}"/>
              </a:ext>
            </a:extLst>
          </p:cNvPr>
          <p:cNvSpPr>
            <a:spLocks noGrp="1"/>
          </p:cNvSpPr>
          <p:nvPr>
            <p:ph type="title"/>
          </p:nvPr>
        </p:nvSpPr>
        <p:spPr/>
        <p:txBody>
          <a:bodyPr/>
          <a:lstStyle/>
          <a:p>
            <a:r>
              <a:rPr lang="en-US" dirty="0"/>
              <a:t>Recommendations</a:t>
            </a:r>
            <a:endParaRPr lang="en-GB" dirty="0"/>
          </a:p>
        </p:txBody>
      </p:sp>
      <p:sp>
        <p:nvSpPr>
          <p:cNvPr id="5" name="Content Placeholder 4">
            <a:extLst>
              <a:ext uri="{FF2B5EF4-FFF2-40B4-BE49-F238E27FC236}">
                <a16:creationId xmlns:a16="http://schemas.microsoft.com/office/drawing/2014/main" id="{EBF40053-8232-D4E7-D6D3-34D09457B048}"/>
              </a:ext>
            </a:extLst>
          </p:cNvPr>
          <p:cNvSpPr>
            <a:spLocks noGrp="1"/>
          </p:cNvSpPr>
          <p:nvPr>
            <p:ph idx="1"/>
          </p:nvPr>
        </p:nvSpPr>
        <p:spPr/>
        <p:txBody>
          <a:bodyPr/>
          <a:lstStyle/>
          <a:p>
            <a:pPr marL="0" indent="0">
              <a:buNone/>
            </a:pPr>
            <a:r>
              <a:rPr lang="en-US" dirty="0"/>
              <a:t>To ensure your sales organization is equipped with the technology required to successfully deliver your digital commerce strategy:</a:t>
            </a:r>
          </a:p>
          <a:p>
            <a:r>
              <a:rPr lang="en-US" dirty="0"/>
              <a:t>Get involved in digital commerce technology selection by understanding the technology capabilities that underpin a digital commerce sales channel and how they may integrate with the sales function. Work with cross-functional peers to understand existing digital commerce technologies. </a:t>
            </a:r>
          </a:p>
          <a:p>
            <a:r>
              <a:rPr lang="en-US" dirty="0"/>
              <a:t>Collaborate with IT and marketing partners to review your current and target states of digital commerce maturity against the illustrative technology stacks in this research to identify application needs.</a:t>
            </a:r>
          </a:p>
          <a:p>
            <a:r>
              <a:rPr lang="en-US" dirty="0"/>
              <a:t>Contribute to the technology selection process alongside peers by ensuring your inputs are captured in the requirements-gathering phase and that you are included in vendor assessment and selection.</a:t>
            </a:r>
          </a:p>
        </p:txBody>
      </p:sp>
    </p:spTree>
    <p:extLst>
      <p:ext uri="{BB962C8B-B14F-4D97-AF65-F5344CB8AC3E}">
        <p14:creationId xmlns:p14="http://schemas.microsoft.com/office/powerpoint/2010/main" val="2647758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442030-6339-C775-A45A-B7B05BBD0B53}"/>
              </a:ext>
            </a:extLst>
          </p:cNvPr>
          <p:cNvSpPr>
            <a:spLocks noGrp="1"/>
          </p:cNvSpPr>
          <p:nvPr>
            <p:ph type="title"/>
          </p:nvPr>
        </p:nvSpPr>
        <p:spPr/>
        <p:txBody>
          <a:bodyPr/>
          <a:lstStyle/>
          <a:p>
            <a:r>
              <a:rPr lang="en-US" sz="2400" dirty="0"/>
              <a:t>Figure 1. The Digital Commerce Technology Stack</a:t>
            </a:r>
            <a:endParaRPr lang="en-GB" sz="2400" dirty="0"/>
          </a:p>
        </p:txBody>
      </p:sp>
      <p:pic>
        <p:nvPicPr>
          <p:cNvPr id="3" name="Picture 2">
            <a:extLst>
              <a:ext uri="{FF2B5EF4-FFF2-40B4-BE49-F238E27FC236}">
                <a16:creationId xmlns:a16="http://schemas.microsoft.com/office/drawing/2014/main" id="{FF4CEF5B-A6BC-B764-90C3-7E8182FF88BF}"/>
              </a:ext>
            </a:extLst>
          </p:cNvPr>
          <p:cNvPicPr>
            <a:picLocks noChangeAspect="1"/>
          </p:cNvPicPr>
          <p:nvPr/>
        </p:nvPicPr>
        <p:blipFill>
          <a:blip r:embed="rId3"/>
          <a:stretch>
            <a:fillRect/>
          </a:stretch>
        </p:blipFill>
        <p:spPr>
          <a:xfrm>
            <a:off x="866274" y="875423"/>
            <a:ext cx="10459452" cy="5107154"/>
          </a:xfrm>
          <a:prstGeom prst="rect">
            <a:avLst/>
          </a:prstGeom>
        </p:spPr>
      </p:pic>
    </p:spTree>
    <p:extLst>
      <p:ext uri="{BB962C8B-B14F-4D97-AF65-F5344CB8AC3E}">
        <p14:creationId xmlns:p14="http://schemas.microsoft.com/office/powerpoint/2010/main" val="6469529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442030-6339-C775-A45A-B7B05BBD0B53}"/>
              </a:ext>
            </a:extLst>
          </p:cNvPr>
          <p:cNvSpPr>
            <a:spLocks noGrp="1"/>
          </p:cNvSpPr>
          <p:nvPr>
            <p:ph type="title"/>
          </p:nvPr>
        </p:nvSpPr>
        <p:spPr/>
        <p:txBody>
          <a:bodyPr/>
          <a:lstStyle/>
          <a:p>
            <a:r>
              <a:rPr lang="en-US" sz="2400" dirty="0"/>
              <a:t>Figure 2. Applications of the Digital Commerce Technology Stack and Their Typical Functional Owners</a:t>
            </a:r>
            <a:endParaRPr lang="en-GB" sz="2400" dirty="0"/>
          </a:p>
        </p:txBody>
      </p:sp>
      <p:pic>
        <p:nvPicPr>
          <p:cNvPr id="5" name="Picture 4">
            <a:extLst>
              <a:ext uri="{FF2B5EF4-FFF2-40B4-BE49-F238E27FC236}">
                <a16:creationId xmlns:a16="http://schemas.microsoft.com/office/drawing/2014/main" id="{1DA02282-A11C-6FA0-6C3B-788C30E6D72D}"/>
              </a:ext>
            </a:extLst>
          </p:cNvPr>
          <p:cNvPicPr>
            <a:picLocks noChangeAspect="1"/>
          </p:cNvPicPr>
          <p:nvPr/>
        </p:nvPicPr>
        <p:blipFill>
          <a:blip r:embed="rId3"/>
          <a:stretch>
            <a:fillRect/>
          </a:stretch>
        </p:blipFill>
        <p:spPr>
          <a:xfrm>
            <a:off x="2765901" y="1197816"/>
            <a:ext cx="6660198" cy="5551899"/>
          </a:xfrm>
          <a:prstGeom prst="rect">
            <a:avLst/>
          </a:prstGeom>
        </p:spPr>
      </p:pic>
    </p:spTree>
    <p:extLst>
      <p:ext uri="{BB962C8B-B14F-4D97-AF65-F5344CB8AC3E}">
        <p14:creationId xmlns:p14="http://schemas.microsoft.com/office/powerpoint/2010/main" val="13810554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442030-6339-C775-A45A-B7B05BBD0B53}"/>
              </a:ext>
            </a:extLst>
          </p:cNvPr>
          <p:cNvSpPr>
            <a:spLocks noGrp="1"/>
          </p:cNvSpPr>
          <p:nvPr>
            <p:ph type="title"/>
          </p:nvPr>
        </p:nvSpPr>
        <p:spPr/>
        <p:txBody>
          <a:bodyPr/>
          <a:lstStyle/>
          <a:p>
            <a:r>
              <a:rPr lang="en-US" sz="2400" dirty="0"/>
              <a:t>Figure 3. Digital Commerce Technology Stack for Scaling Digital Commerce Maturity</a:t>
            </a:r>
            <a:endParaRPr lang="en-GB" sz="2400" dirty="0"/>
          </a:p>
        </p:txBody>
      </p:sp>
      <p:pic>
        <p:nvPicPr>
          <p:cNvPr id="5" name="Picture 4">
            <a:extLst>
              <a:ext uri="{FF2B5EF4-FFF2-40B4-BE49-F238E27FC236}">
                <a16:creationId xmlns:a16="http://schemas.microsoft.com/office/drawing/2014/main" id="{52B4CF0C-8056-86AC-8489-B94DC6A0091A}"/>
              </a:ext>
            </a:extLst>
          </p:cNvPr>
          <p:cNvPicPr>
            <a:picLocks noChangeAspect="1"/>
          </p:cNvPicPr>
          <p:nvPr/>
        </p:nvPicPr>
        <p:blipFill>
          <a:blip r:embed="rId3"/>
          <a:stretch>
            <a:fillRect/>
          </a:stretch>
        </p:blipFill>
        <p:spPr>
          <a:xfrm>
            <a:off x="1383632" y="1231452"/>
            <a:ext cx="9424736" cy="5264598"/>
          </a:xfrm>
          <a:prstGeom prst="rect">
            <a:avLst/>
          </a:prstGeom>
        </p:spPr>
      </p:pic>
    </p:spTree>
    <p:extLst>
      <p:ext uri="{BB962C8B-B14F-4D97-AF65-F5344CB8AC3E}">
        <p14:creationId xmlns:p14="http://schemas.microsoft.com/office/powerpoint/2010/main" val="13766085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442030-6339-C775-A45A-B7B05BBD0B53}"/>
              </a:ext>
            </a:extLst>
          </p:cNvPr>
          <p:cNvSpPr>
            <a:spLocks noGrp="1"/>
          </p:cNvSpPr>
          <p:nvPr>
            <p:ph type="title"/>
          </p:nvPr>
        </p:nvSpPr>
        <p:spPr/>
        <p:txBody>
          <a:bodyPr/>
          <a:lstStyle/>
          <a:p>
            <a:r>
              <a:rPr lang="en-US" sz="2400" dirty="0"/>
              <a:t>Figure 4. Digital Commerce Technology Stack for Optimizing Digital Commerce Maturity</a:t>
            </a:r>
            <a:endParaRPr lang="en-GB" sz="2400" dirty="0"/>
          </a:p>
        </p:txBody>
      </p:sp>
      <p:pic>
        <p:nvPicPr>
          <p:cNvPr id="5" name="Picture 4">
            <a:extLst>
              <a:ext uri="{FF2B5EF4-FFF2-40B4-BE49-F238E27FC236}">
                <a16:creationId xmlns:a16="http://schemas.microsoft.com/office/drawing/2014/main" id="{24BDF8C0-A125-7C5C-C4CB-AC2AB22B21F9}"/>
              </a:ext>
            </a:extLst>
          </p:cNvPr>
          <p:cNvPicPr>
            <a:picLocks noChangeAspect="1"/>
          </p:cNvPicPr>
          <p:nvPr/>
        </p:nvPicPr>
        <p:blipFill>
          <a:blip r:embed="rId3"/>
          <a:stretch>
            <a:fillRect/>
          </a:stretch>
        </p:blipFill>
        <p:spPr>
          <a:xfrm>
            <a:off x="1383360" y="1118685"/>
            <a:ext cx="9422232" cy="5263200"/>
          </a:xfrm>
          <a:prstGeom prst="rect">
            <a:avLst/>
          </a:prstGeom>
        </p:spPr>
      </p:pic>
    </p:spTree>
    <p:extLst>
      <p:ext uri="{BB962C8B-B14F-4D97-AF65-F5344CB8AC3E}">
        <p14:creationId xmlns:p14="http://schemas.microsoft.com/office/powerpoint/2010/main" val="1927530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442030-6339-C775-A45A-B7B05BBD0B53}"/>
              </a:ext>
            </a:extLst>
          </p:cNvPr>
          <p:cNvSpPr>
            <a:spLocks noGrp="1"/>
          </p:cNvSpPr>
          <p:nvPr>
            <p:ph type="title"/>
          </p:nvPr>
        </p:nvSpPr>
        <p:spPr/>
        <p:txBody>
          <a:bodyPr/>
          <a:lstStyle/>
          <a:p>
            <a:r>
              <a:rPr lang="en-US" sz="2400" dirty="0"/>
              <a:t>Figure 5. Digital Commerce Technology Stack for Transforming Digital Commerce Maturity</a:t>
            </a:r>
            <a:endParaRPr lang="en-GB" sz="2400" dirty="0"/>
          </a:p>
        </p:txBody>
      </p:sp>
      <p:pic>
        <p:nvPicPr>
          <p:cNvPr id="5" name="Picture 4">
            <a:extLst>
              <a:ext uri="{FF2B5EF4-FFF2-40B4-BE49-F238E27FC236}">
                <a16:creationId xmlns:a16="http://schemas.microsoft.com/office/drawing/2014/main" id="{8333E81F-A8B2-4F96-3D90-69B2AE37D764}"/>
              </a:ext>
            </a:extLst>
          </p:cNvPr>
          <p:cNvPicPr>
            <a:picLocks noChangeAspect="1"/>
          </p:cNvPicPr>
          <p:nvPr/>
        </p:nvPicPr>
        <p:blipFill>
          <a:blip r:embed="rId3"/>
          <a:stretch>
            <a:fillRect/>
          </a:stretch>
        </p:blipFill>
        <p:spPr>
          <a:xfrm>
            <a:off x="1650613" y="1232850"/>
            <a:ext cx="8887725" cy="5263200"/>
          </a:xfrm>
          <a:prstGeom prst="rect">
            <a:avLst/>
          </a:prstGeom>
        </p:spPr>
      </p:pic>
    </p:spTree>
    <p:extLst>
      <p:ext uri="{BB962C8B-B14F-4D97-AF65-F5344CB8AC3E}">
        <p14:creationId xmlns:p14="http://schemas.microsoft.com/office/powerpoint/2010/main" val="21828096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 Corporate_PPT_Template_16x9.potx" id="{BDB5EB1F-A07D-45F4-BA49-EDFCBE0EF230}" vid="{E9B237C4-B6EF-43AF-8EA2-B6D1FFC74926}"/>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 Corporate_PPT_Template_16x9.potx" id="{BDB5EB1F-A07D-45F4-BA49-EDFCBE0EF230}" vid="{F873F177-6BB0-4EBF-A156-E8D74B287F30}"/>
    </a:ext>
  </a:extLst>
</a:theme>
</file>

<file path=ppt/theme/theme3.xml><?xml version="1.0" encoding="utf-8"?>
<a:theme xmlns:a="http://schemas.openxmlformats.org/drawingml/2006/main" name="Whit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 Corporate_PPT_Template_16x9.potx" id="{BDB5EB1F-A07D-45F4-BA49-EDFCBE0EF230}" vid="{68EFD796-9784-4AEA-9488-0A6CFAA34BE3}"/>
    </a:ext>
  </a:extLst>
</a:theme>
</file>

<file path=ppt/theme/theme4.xml><?xml version="1.0" encoding="utf-8"?>
<a:theme xmlns:a="http://schemas.openxmlformats.org/drawingml/2006/main" name="Blu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Gartner Corporate_PPT_Template_16x9.potx" id="{BDB5EB1F-A07D-45F4-BA49-EDFCBE0EF230}" vid="{6BFD8DC9-8036-4DED-ADF6-1B4B0AF0C99D}"/>
    </a:ext>
  </a:extLst>
</a:theme>
</file>

<file path=ppt/theme/theme5.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7256A78D9CDA42AEC54A5DA7378179" ma:contentTypeVersion="3" ma:contentTypeDescription="Create a new document." ma:contentTypeScope="" ma:versionID="129cba2d2b92a97c8a26119761bb2b29">
  <xsd:schema xmlns:xsd="http://www.w3.org/2001/XMLSchema" xmlns:xs="http://www.w3.org/2001/XMLSchema" xmlns:p="http://schemas.microsoft.com/office/2006/metadata/properties" xmlns:ns2="58c5509b-86a0-4b01-baa6-3e8611f89e1b" targetNamespace="http://schemas.microsoft.com/office/2006/metadata/properties" ma:root="true" ma:fieldsID="863113436e7461b9540e391e5c6df557" ns2:_="">
    <xsd:import namespace="58c5509b-86a0-4b01-baa6-3e8611f89e1b"/>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5509b-86a0-4b01-baa6-3e8611f89e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579480-1047-4ECF-BECD-77F87DEB1F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5509b-86a0-4b01-baa6-3e8611f89e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19CB81-086B-4EBB-9102-FBF93D685697}">
  <ds:schemaRefs>
    <ds:schemaRef ds:uri="http://schemas.microsoft.com/sharepoint/v3/contenttype/forms"/>
  </ds:schemaRefs>
</ds:datastoreItem>
</file>

<file path=customXml/itemProps3.xml><?xml version="1.0" encoding="utf-8"?>
<ds:datastoreItem xmlns:ds="http://schemas.openxmlformats.org/officeDocument/2006/customXml" ds:itemID="{D4DCF9A2-9488-4B97-B050-E1692B505CC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Gartner_Corporate_PPT_Template_16x9</Template>
  <TotalTime>131</TotalTime>
  <Words>1009</Words>
  <Application>Microsoft Office PowerPoint</Application>
  <PresentationFormat>Widescreen</PresentationFormat>
  <Paragraphs>59</Paragraphs>
  <Slides>11</Slides>
  <Notes>7</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11</vt:i4>
      </vt:variant>
    </vt:vector>
  </HeadingPairs>
  <TitlesOfParts>
    <vt:vector size="17" baseType="lpstr">
      <vt:lpstr>Arial</vt:lpstr>
      <vt:lpstr>Arial Black</vt:lpstr>
      <vt:lpstr>White bkgrnd master</vt:lpstr>
      <vt:lpstr>Blue bkgrnd master</vt:lpstr>
      <vt:lpstr>White bk accent color options</vt:lpstr>
      <vt:lpstr>Blue bk accent color options</vt:lpstr>
      <vt:lpstr>Build a Digital Commerce Tech Stack for Sales Success</vt:lpstr>
      <vt:lpstr>Summary</vt:lpstr>
      <vt:lpstr>Key Findings</vt:lpstr>
      <vt:lpstr>Recommendations</vt:lpstr>
      <vt:lpstr>Figure 1. The Digital Commerce Technology Stack</vt:lpstr>
      <vt:lpstr>Figure 2. Applications of the Digital Commerce Technology Stack and Their Typical Functional Owners</vt:lpstr>
      <vt:lpstr>Figure 3. Digital Commerce Technology Stack for Scaling Digital Commerce Maturity</vt:lpstr>
      <vt:lpstr>Figure 4. Digital Commerce Technology Stack for Optimizing Digital Commerce Maturity</vt:lpstr>
      <vt:lpstr>Figure 5. Digital Commerce Technology Stack for Transforming Digital Commerce Maturity</vt:lpstr>
      <vt:lpstr>Figure 6. Framework for Technology Selection</vt:lpstr>
      <vt:lpstr>Recommended by Authors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Luke Tipping</dc:creator>
  <cp:lastModifiedBy>Luke Tipping</cp:lastModifiedBy>
  <cp:revision>7</cp:revision>
  <dcterms:created xsi:type="dcterms:W3CDTF">2024-01-11T08:41:51Z</dcterms:created>
  <dcterms:modified xsi:type="dcterms:W3CDTF">2024-02-26T15:59:05Z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0x010100E57256A78D9CDA42AEC54A5DA7378179</vt:lpwstr>
  </property>
</Properties>
</file>