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Arial Black" panose="020B0A04020102020204" pitchFamily="34" charset="0"/>
      <p:regular r:id="rId30"/>
      <p:bold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NwdnHX8vKMhRhzKR7vwxR9f35I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ias Velinder" initials="" lastIdx="12" clrIdx="0"/>
  <p:cmAuthor id="1" name="Emily Weiss" initials="" lastIdx="1" clrIdx="1"/>
  <p:cmAuthor id="2" name="Suzanne Schwartz" initials="SS" lastIdx="9" clrIdx="2">
    <p:extLst>
      <p:ext uri="{19B8F6BF-5375-455C-9EA6-DF929625EA0E}">
        <p15:presenceInfo xmlns:p15="http://schemas.microsoft.com/office/powerpoint/2012/main" userId="S::Suzanne.Schwartz@gartner.com::86a4c89b-f824-4468-bab8-7175afaa0c4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1CFBFF-6EA2-43C9-A212-F317041608FA}">
  <a:tblStyle styleId="{B61CFBFF-6EA2-43C9-A212-F317041608FA}" styleName="Table_0">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7" autoAdjust="0"/>
    <p:restoredTop sz="81509" autoAdjust="0"/>
  </p:normalViewPr>
  <p:slideViewPr>
    <p:cSldViewPr snapToGrid="0">
      <p:cViewPr varScale="1">
        <p:scale>
          <a:sx n="95" d="100"/>
          <a:sy n="95" d="100"/>
        </p:scale>
        <p:origin x="912" y="96"/>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345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customschemas.google.com/relationships/presentationmetadata" Target="meta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10998475489964"/>
          <c:y val="7.4786324786324784E-2"/>
          <c:w val="0.74888451443569559"/>
          <c:h val="0.8537920340085694"/>
        </c:manualLayout>
      </c:layout>
      <c:barChart>
        <c:barDir val="bar"/>
        <c:grouping val="clustered"/>
        <c:varyColors val="0"/>
        <c:ser>
          <c:idx val="0"/>
          <c:order val="0"/>
          <c:tx>
            <c:strRef>
              <c:f>Sheet1!$A$2</c:f>
              <c:strCache>
                <c:ptCount val="1"/>
                <c:pt idx="0">
                  <c:v>Overall</c:v>
                </c:pt>
              </c:strCache>
            </c:strRef>
          </c:tx>
          <c:spPr>
            <a:solidFill>
              <a:srgbClr val="002856"/>
            </a:solidFill>
            <a:ln w="12700">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No impact</c:v>
                </c:pt>
                <c:pt idx="1">
                  <c:v>Slight impact</c:v>
                </c:pt>
                <c:pt idx="2">
                  <c:v>Moderate impact</c:v>
                </c:pt>
                <c:pt idx="3">
                  <c:v>Significant impact</c:v>
                </c:pt>
                <c:pt idx="4">
                  <c:v>Too early to say</c:v>
                </c:pt>
              </c:strCache>
            </c:strRef>
          </c:cat>
          <c:val>
            <c:numRef>
              <c:f>Sheet1!$B$2:$F$2</c:f>
              <c:numCache>
                <c:formatCode>0%</c:formatCode>
                <c:ptCount val="5"/>
                <c:pt idx="0">
                  <c:v>4.4776119402985072E-2</c:v>
                </c:pt>
                <c:pt idx="1">
                  <c:v>0.1044776119402985</c:v>
                </c:pt>
                <c:pt idx="2">
                  <c:v>0.38805970149253732</c:v>
                </c:pt>
                <c:pt idx="3">
                  <c:v>0.41791044776119401</c:v>
                </c:pt>
                <c:pt idx="4">
                  <c:v>4.4776119402985072E-2</c:v>
                </c:pt>
              </c:numCache>
            </c:numRef>
          </c:val>
          <c:extLst>
            <c:ext xmlns:c16="http://schemas.microsoft.com/office/drawing/2014/chart" uri="{C3380CC4-5D6E-409C-BE32-E72D297353CC}">
              <c16:uniqueId val="{00000000-B09F-4269-BE98-16371D2AC5F6}"/>
            </c:ext>
          </c:extLst>
        </c:ser>
        <c:dLbls>
          <c:dLblPos val="outEnd"/>
          <c:showLegendKey val="0"/>
          <c:showVal val="1"/>
          <c:showCatName val="0"/>
          <c:showSerName val="0"/>
          <c:showPercent val="0"/>
          <c:showBubbleSize val="0"/>
        </c:dLbls>
        <c:gapWidth val="50"/>
        <c:axId val="608107176"/>
        <c:axId val="605581384"/>
      </c:barChart>
      <c:catAx>
        <c:axId val="608107176"/>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max val="1"/>
        </c:scaling>
        <c:delete val="0"/>
        <c:axPos val="b"/>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5"/>
      </c:valAx>
      <c:spPr>
        <a:noFill/>
        <a:ln>
          <a:noFill/>
        </a:ln>
        <a:effectLst/>
      </c:spPr>
    </c:plotArea>
    <c:plotVisOnly val="1"/>
    <c:dispBlanksAs val="gap"/>
    <c:showDLblsOverMax val="0"/>
  </c:chart>
  <c:spPr>
    <a:noFill/>
    <a:ln>
      <a:noFill/>
    </a:ln>
    <a:effectLst/>
  </c:spPr>
  <c:txPr>
    <a:bodyPr/>
    <a:lstStyle/>
    <a:p>
      <a:pPr>
        <a:defRPr sz="1050">
          <a:solidFill>
            <a:schemeClr val="tx1"/>
          </a:solidFill>
          <a:latin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528743728394794E-2"/>
          <c:y val="3.1943600172891509E-2"/>
          <c:w val="0.78219179113757009"/>
          <c:h val="0.77142976454725332"/>
        </c:manualLayout>
      </c:layout>
      <c:barChart>
        <c:barDir val="col"/>
        <c:grouping val="clustered"/>
        <c:varyColors val="0"/>
        <c:ser>
          <c:idx val="0"/>
          <c:order val="0"/>
          <c:tx>
            <c:strRef>
              <c:f>Sheet1!$B$1</c:f>
              <c:strCache>
                <c:ptCount val="1"/>
                <c:pt idx="0">
                  <c:v>Sept 2023</c:v>
                </c:pt>
              </c:strCache>
            </c:strRef>
          </c:tx>
          <c:spPr>
            <a:solidFill>
              <a:srgbClr val="06C4B0"/>
            </a:solidFill>
            <a:ln>
              <a:noFill/>
            </a:ln>
            <a:effectLst/>
          </c:spPr>
          <c:invertIfNegative val="0"/>
          <c:dLbls>
            <c:spPr>
              <a:noFill/>
              <a:ln>
                <a:noFill/>
              </a:ln>
              <a:effectLst/>
            </c:spPr>
            <c:txPr>
              <a:bodyPr rot="0" spcFirstLastPara="1" vertOverflow="ellipsis" vert="horz" wrap="square" lIns="38100" tIns="19050" rIns="38100" bIns="19050" anchor="ctr" anchorCtr="0">
                <a:spAutoFit/>
              </a:bodyPr>
              <a:lstStyle/>
              <a:p>
                <a:pPr algn="ctr">
                  <a:defRPr lang="en-US" sz="1800" b="1" i="0" u="none" strike="noStrike" kern="1200" baseline="0">
                    <a:solidFill>
                      <a:schemeClr val="tx1"/>
                    </a:solidFill>
                    <a:latin typeface="+mj-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Investigation (Exploration) Mode </c:v>
                </c:pt>
                <c:pt idx="1">
                  <c:v>Piloting /Experimenting Mode</c:v>
                </c:pt>
                <c:pt idx="2">
                  <c:v>Production Mode (Gone Live with Gen AI Solutions)</c:v>
                </c:pt>
                <c:pt idx="3">
                  <c:v>None of the Above or Not applicable</c:v>
                </c:pt>
              </c:strCache>
            </c:strRef>
          </c:cat>
          <c:val>
            <c:numRef>
              <c:f>Sheet1!$B$2:$B$5</c:f>
              <c:numCache>
                <c:formatCode>0%</c:formatCode>
                <c:ptCount val="4"/>
                <c:pt idx="0">
                  <c:v>0.42380000000000001</c:v>
                </c:pt>
                <c:pt idx="1">
                  <c:v>0.44855967078189302</c:v>
                </c:pt>
                <c:pt idx="2">
                  <c:v>9.8765432098765427E-2</c:v>
                </c:pt>
                <c:pt idx="3">
                  <c:v>2.8806584362139918E-2</c:v>
                </c:pt>
              </c:numCache>
            </c:numRef>
          </c:val>
          <c:extLst>
            <c:ext xmlns:c16="http://schemas.microsoft.com/office/drawing/2014/chart" uri="{C3380CC4-5D6E-409C-BE32-E72D297353CC}">
              <c16:uniqueId val="{00000000-7432-4992-B5FA-9EE695A856A9}"/>
            </c:ext>
          </c:extLst>
        </c:ser>
        <c:ser>
          <c:idx val="1"/>
          <c:order val="1"/>
          <c:tx>
            <c:strRef>
              <c:f>Sheet1!$C$1</c:f>
              <c:strCache>
                <c:ptCount val="1"/>
                <c:pt idx="0">
                  <c:v>Mar/Apr 2023</c:v>
                </c:pt>
              </c:strCache>
            </c:strRef>
          </c:tx>
          <c:spPr>
            <a:solidFill>
              <a:srgbClr val="0028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j-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Investigation (Exploration) Mode </c:v>
                </c:pt>
                <c:pt idx="1">
                  <c:v>Piloting /Experimenting Mode</c:v>
                </c:pt>
                <c:pt idx="2">
                  <c:v>Production Mode (Gone Live with Gen AI Solutions)</c:v>
                </c:pt>
                <c:pt idx="3">
                  <c:v>None of the Above or Not applicable</c:v>
                </c:pt>
              </c:strCache>
            </c:strRef>
          </c:cat>
          <c:val>
            <c:numRef>
              <c:f>Sheet1!$C$2:$C$5</c:f>
              <c:numCache>
                <c:formatCode>0%</c:formatCode>
                <c:ptCount val="4"/>
                <c:pt idx="0">
                  <c:v>0.7</c:v>
                </c:pt>
                <c:pt idx="1">
                  <c:v>0.15</c:v>
                </c:pt>
                <c:pt idx="2">
                  <c:v>0.04</c:v>
                </c:pt>
                <c:pt idx="3">
                  <c:v>0.1</c:v>
                </c:pt>
              </c:numCache>
            </c:numRef>
          </c:val>
          <c:extLst>
            <c:ext xmlns:c16="http://schemas.microsoft.com/office/drawing/2014/chart" uri="{C3380CC4-5D6E-409C-BE32-E72D297353CC}">
              <c16:uniqueId val="{00000001-7432-4992-B5FA-9EE695A856A9}"/>
            </c:ext>
          </c:extLst>
        </c:ser>
        <c:dLbls>
          <c:dLblPos val="outEnd"/>
          <c:showLegendKey val="0"/>
          <c:showVal val="1"/>
          <c:showCatName val="0"/>
          <c:showSerName val="0"/>
          <c:showPercent val="0"/>
          <c:showBubbleSize val="0"/>
        </c:dLbls>
        <c:gapWidth val="75"/>
        <c:axId val="297903328"/>
        <c:axId val="297904504"/>
      </c:barChart>
      <c:catAx>
        <c:axId val="29790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97904504"/>
        <c:crosses val="autoZero"/>
        <c:auto val="1"/>
        <c:lblAlgn val="ctr"/>
        <c:lblOffset val="100"/>
        <c:noMultiLvlLbl val="0"/>
      </c:catAx>
      <c:valAx>
        <c:axId val="297904504"/>
        <c:scaling>
          <c:orientation val="minMax"/>
          <c:max val="0.8"/>
          <c:min val="0"/>
        </c:scaling>
        <c:delete val="0"/>
        <c:axPos val="l"/>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297903328"/>
        <c:crosses val="autoZero"/>
        <c:crossBetween val="between"/>
        <c:majorUnit val="0.4"/>
      </c:valAx>
      <c:spPr>
        <a:noFill/>
        <a:ln>
          <a:noFill/>
        </a:ln>
        <a:effectLst/>
      </c:spPr>
    </c:plotArea>
    <c:legend>
      <c:legendPos val="b"/>
      <c:layout>
        <c:manualLayout>
          <c:xMode val="edge"/>
          <c:yMode val="edge"/>
          <c:x val="0.79514550160811337"/>
          <c:y val="0.18554496126300346"/>
          <c:w val="0.17390931420041844"/>
          <c:h val="0.2112888338605605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7" name="Google Shape;7;n"/>
          <p:cNvSpPr txBox="1"/>
          <p:nvPr/>
        </p:nvSpPr>
        <p:spPr>
          <a:xfrm>
            <a:off x="246888" y="8980301"/>
            <a:ext cx="4454746" cy="92333"/>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2023 Gartner, Inc. and/or its affiliates. All rights reserved. Gartner is a registered trademark of Gartner, Inc. or its affiliates.</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Board Brief on Generative AI: Supplemental Slides</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gartner.com/en/webinar/530960/1196465"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gartner.com/en/webinar/464445/1096048" TargetMode="External"/><Relationship Id="rId4" Type="http://schemas.openxmlformats.org/officeDocument/2006/relationships/hyperlink" Target="https://webinar.gartner.com/530960/agenda/session/1196465?login=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Ver 2022-1208</a:t>
            </a:r>
          </a:p>
          <a:p>
            <a:pPr marL="0" lvl="0" indent="0" algn="l" rtl="0">
              <a:lnSpc>
                <a:spcPct val="90000"/>
              </a:lnSpc>
              <a:spcBef>
                <a:spcPts val="600"/>
              </a:spcBef>
              <a:spcAft>
                <a:spcPts val="0"/>
              </a:spcAft>
              <a:buSzPts val="1400"/>
              <a:buNone/>
            </a:pPr>
            <a:endParaRPr lang="en-US" dirty="0"/>
          </a:p>
        </p:txBody>
      </p:sp>
      <p:sp>
        <p:nvSpPr>
          <p:cNvPr id="135" name="Google Shape;135;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14" name="Google Shape;214;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21" name="Google Shape;221;p1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26" name="Google Shape;226;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57" name="Google Shape;257;p1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76" name="Google Shape;276;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83" name="Google Shape;283;p1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05" name="Google Shape;305;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323" name="Google Shape;323;p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30" name="Google Shape;330;p2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3: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37" name="Google Shape;337;p2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54" name="Google Shape;354;p2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71" name="Google Shape;371;p2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388" name="Google Shape;388;p3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Source: Gartner 797246_C</a:t>
            </a:r>
          </a:p>
        </p:txBody>
      </p:sp>
      <p:sp>
        <p:nvSpPr>
          <p:cNvPr id="399" name="Google Shape;399;p3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406" name="Google Shape;406;p3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417" name="Google Shape;417;p1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158750" lvl="0" indent="0" algn="l" rtl="0">
              <a:lnSpc>
                <a:spcPct val="90000"/>
              </a:lnSpc>
              <a:spcBef>
                <a:spcPts val="0"/>
              </a:spcBef>
              <a:spcAft>
                <a:spcPts val="0"/>
              </a:spcAft>
              <a:buSzPts val="1400"/>
              <a:buNone/>
            </a:pPr>
            <a:endParaRPr lang="en-US" dirty="0"/>
          </a:p>
          <a:p>
            <a:pPr marL="457200" marR="0" lvl="0" indent="-228600" algn="l" rtl="0">
              <a:lnSpc>
                <a:spcPct val="90000"/>
              </a:lnSpc>
              <a:spcBef>
                <a:spcPts val="0"/>
              </a:spcBef>
              <a:spcAft>
                <a:spcPts val="0"/>
              </a:spcAft>
              <a:buSzPts val="1400"/>
              <a:buNone/>
            </a:pPr>
            <a:endParaRPr lang="en-US" dirty="0"/>
          </a:p>
          <a:p>
            <a:pPr marL="457200" marR="0" lvl="0" indent="-228600" algn="l" rtl="0">
              <a:lnSpc>
                <a:spcPct val="90000"/>
              </a:lnSpc>
              <a:spcBef>
                <a:spcPts val="0"/>
              </a:spcBef>
              <a:spcAft>
                <a:spcPts val="0"/>
              </a:spcAft>
              <a:buSzPts val="1400"/>
              <a:buNone/>
            </a:pPr>
            <a:endParaRPr lang="en-US" dirty="0"/>
          </a:p>
          <a:p>
            <a:pPr marL="457200" marR="0" lvl="0" indent="-228600" algn="l" rtl="0">
              <a:lnSpc>
                <a:spcPct val="90000"/>
              </a:lnSpc>
              <a:spcBef>
                <a:spcPts val="0"/>
              </a:spcBef>
              <a:spcAft>
                <a:spcPts val="0"/>
              </a:spcAft>
              <a:buSzPts val="14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704850" y="1247775"/>
            <a:ext cx="5727700" cy="3222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Clr>
                <a:srgbClr val="000000"/>
              </a:buClr>
              <a:buSzPts val="14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6F7878"/>
              </a:buClr>
              <a:buSzPts val="1400"/>
              <a:buFont typeface="Arial"/>
              <a:buNone/>
            </a:pPr>
            <a:r>
              <a:rPr lang="en-US" sz="1400" b="0" i="0" u="none" strike="noStrike" cap="none" dirty="0">
                <a:solidFill>
                  <a:srgbClr val="6F7878"/>
                </a:solidFill>
                <a:latin typeface="Arial"/>
                <a:ea typeface="Arial"/>
                <a:cs typeface="Arial"/>
                <a:sym typeface="Arial"/>
              </a:rPr>
              <a:t>Webinar: </a:t>
            </a:r>
            <a:r>
              <a:rPr lang="en-US" sz="1200" b="0" i="0" u="sng" strike="noStrike" cap="none" dirty="0">
                <a:solidFill>
                  <a:srgbClr val="0000FF"/>
                </a:solidFill>
                <a:latin typeface="Arial"/>
                <a:ea typeface="Arial"/>
                <a:cs typeface="Arial"/>
                <a:sym typeface="Arial"/>
                <a:hlinkClick r:id="rId3">
                  <a:extLst>
                    <a:ext uri="{A12FA001-AC4F-418D-AE19-62706E023703}">
                      <ahyp:hlinkClr xmlns:ahyp="http://schemas.microsoft.com/office/drawing/2018/hyperlinkcolor" val="tx"/>
                    </a:ext>
                  </a:extLst>
                </a:hlinkClick>
              </a:rPr>
              <a:t>Generative AI Realities: Proactive Approaches for Quantifiable Business Results</a:t>
            </a:r>
            <a:r>
              <a:rPr lang="en-US" sz="1200" b="0" i="0" u="sng" strike="noStrike" cap="none" dirty="0">
                <a:solidFill>
                  <a:srgbClr val="0000FF"/>
                </a:solidFill>
                <a:latin typeface="Arial"/>
                <a:ea typeface="Arial"/>
                <a:cs typeface="Arial"/>
                <a:sym typeface="Arial"/>
              </a:rPr>
              <a:t> </a:t>
            </a:r>
            <a:endParaRPr lang="en-US" dirty="0"/>
          </a:p>
          <a:p>
            <a:pPr marL="0" marR="0" lvl="0" indent="0" algn="l" rtl="0">
              <a:lnSpc>
                <a:spcPct val="90000"/>
              </a:lnSpc>
              <a:spcBef>
                <a:spcPts val="600"/>
              </a:spcBef>
              <a:spcAft>
                <a:spcPts val="0"/>
              </a:spcAft>
              <a:buClr>
                <a:srgbClr val="6F7878"/>
              </a:buClr>
              <a:buSzPts val="1400"/>
              <a:buFont typeface="Arial"/>
              <a:buNone/>
            </a:pPr>
            <a:r>
              <a:rPr lang="en-US" sz="1400" b="0" i="0" u="none" strike="noStrike" cap="none" dirty="0">
                <a:solidFill>
                  <a:srgbClr val="6F7878"/>
                </a:solidFill>
                <a:latin typeface="Arial"/>
                <a:ea typeface="Arial"/>
                <a:cs typeface="Arial"/>
                <a:sym typeface="Arial"/>
              </a:rPr>
              <a:t>Author: Frances Karamouzis</a:t>
            </a:r>
            <a:endParaRPr lang="en-US" dirty="0"/>
          </a:p>
          <a:p>
            <a:pPr marL="0" marR="0" lvl="0" indent="0" algn="l" rtl="0">
              <a:lnSpc>
                <a:spcPct val="90000"/>
              </a:lnSpc>
              <a:spcBef>
                <a:spcPts val="600"/>
              </a:spcBef>
              <a:spcAft>
                <a:spcPts val="0"/>
              </a:spcAft>
              <a:buClr>
                <a:srgbClr val="6F7878"/>
              </a:buClr>
              <a:buSzPts val="1400"/>
              <a:buFont typeface="Arial"/>
              <a:buNone/>
            </a:pPr>
            <a:r>
              <a:rPr lang="en-US" sz="1400" b="0" i="0" u="none" strike="noStrike" cap="none" dirty="0">
                <a:solidFill>
                  <a:srgbClr val="6F7878"/>
                </a:solidFill>
                <a:latin typeface="Arial"/>
                <a:ea typeface="Arial"/>
                <a:cs typeface="Arial"/>
                <a:sym typeface="Arial"/>
              </a:rPr>
              <a:t>September 14 2023</a:t>
            </a:r>
            <a:endParaRPr lang="en-US" dirty="0"/>
          </a:p>
          <a:p>
            <a:pPr marL="457200" marR="0" lvl="0" indent="-228600" algn="l" rtl="0">
              <a:lnSpc>
                <a:spcPct val="90000"/>
              </a:lnSpc>
              <a:spcBef>
                <a:spcPts val="600"/>
              </a:spcBef>
              <a:spcAft>
                <a:spcPts val="0"/>
              </a:spcAft>
              <a:buClr>
                <a:srgbClr val="000000"/>
              </a:buClr>
              <a:buSzPts val="1400"/>
              <a:buFont typeface="Arial"/>
              <a:buNone/>
            </a:pPr>
            <a:endParaRPr lang="en-US" sz="1800" dirty="0"/>
          </a:p>
          <a:p>
            <a:pPr marL="457200" marR="0" lvl="0" indent="-228600" algn="l" rtl="0">
              <a:lnSpc>
                <a:spcPct val="90000"/>
              </a:lnSpc>
              <a:spcBef>
                <a:spcPts val="0"/>
              </a:spcBef>
              <a:spcAft>
                <a:spcPts val="0"/>
              </a:spcAft>
              <a:buClr>
                <a:srgbClr val="000000"/>
              </a:buClr>
              <a:buSzPts val="1400"/>
              <a:buFont typeface="Arial"/>
              <a:buNone/>
            </a:pPr>
            <a:r>
              <a:rPr lang="en-US" sz="2000" b="0" dirty="0"/>
              <a:t>Polling Data Notes: </a:t>
            </a:r>
            <a:br>
              <a:rPr lang="en-US" sz="2000" b="0" dirty="0"/>
            </a:br>
            <a:r>
              <a:rPr lang="en-US" sz="1800" b="0" i="0" u="sng" strike="noStrike" dirty="0">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Generative AI Realities: Proactive Approaches for Quantifiable Business Results</a:t>
            </a:r>
            <a:r>
              <a:rPr lang="en-US" sz="1800" b="0" i="0" u="none" strike="noStrike" dirty="0">
                <a:solidFill>
                  <a:srgbClr val="424242"/>
                </a:solidFill>
                <a:latin typeface="Arial"/>
                <a:ea typeface="Arial"/>
                <a:cs typeface="Arial"/>
                <a:sym typeface="Arial"/>
              </a:rPr>
              <a:t>. This webinar was held on 14 September 2023 with 1,419 respondents to the polling. Results of this poll should not be taken to represent all executives as the survey responses come from a population that had expressed interest in generative AI by attending a Gartner webinar on the subject.</a:t>
            </a:r>
            <a:endParaRPr lang="en-US" sz="1400" b="0" i="0" u="none" strike="noStrike" cap="none" dirty="0">
              <a:solidFill>
                <a:srgbClr val="6F7878"/>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050"/>
              <a:buFont typeface="Arial"/>
              <a:buNone/>
            </a:pPr>
            <a:endParaRPr lang="en-US" sz="1050" b="0" i="0" u="none" strike="noStrike" cap="none" dirty="0">
              <a:solidFill>
                <a:srgbClr val="6F7878"/>
              </a:solidFill>
              <a:latin typeface="Arial"/>
              <a:ea typeface="Arial"/>
              <a:cs typeface="Arial"/>
              <a:sym typeface="Arial"/>
            </a:endParaRPr>
          </a:p>
          <a:p>
            <a:pPr marL="0" marR="0" lvl="0" indent="0" algn="l" rtl="0">
              <a:lnSpc>
                <a:spcPct val="90000"/>
              </a:lnSpc>
              <a:spcBef>
                <a:spcPts val="600"/>
              </a:spcBef>
              <a:spcAft>
                <a:spcPts val="0"/>
              </a:spcAft>
              <a:buClr>
                <a:srgbClr val="1155CC"/>
              </a:buClr>
              <a:buSzPts val="1800"/>
              <a:buFont typeface="Arial"/>
              <a:buNone/>
            </a:pPr>
            <a:r>
              <a:rPr lang="en-US" sz="1800" b="0" i="0" u="sng" strike="noStrike" dirty="0">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Beyond the Hype: Enterprise Impact of ChatGPT and Generative AI</a:t>
            </a:r>
            <a:r>
              <a:rPr lang="en-US" sz="1800" b="0" i="0" u="none" strike="noStrike" dirty="0">
                <a:solidFill>
                  <a:srgbClr val="424242"/>
                </a:solidFill>
                <a:latin typeface="Arial"/>
                <a:ea typeface="Arial"/>
                <a:cs typeface="Arial"/>
                <a:sym typeface="Arial"/>
              </a:rPr>
              <a:t>. This webinar was held on 30 March and 21 April 2023 with 1,465 and 1,079 respondents to the polling respectively, for a total of 2,544 responses. Results of these polls should not be taken to represent all executives as the survey responses come from a population that had expressed interest in generative AI by attending a Gartner webinar on the subject.</a:t>
            </a:r>
            <a:endParaRPr lang="en-US" sz="1050" b="0" i="0" u="none" strike="noStrike" cap="none" dirty="0">
              <a:solidFill>
                <a:srgbClr val="6F7878"/>
              </a:solidFill>
              <a:latin typeface="Arial"/>
              <a:ea typeface="Arial"/>
              <a:cs typeface="Arial"/>
              <a:sym typeface="Arial"/>
            </a:endParaRPr>
          </a:p>
          <a:p>
            <a:pPr marL="0" marR="0" lvl="0" indent="0" algn="l" rtl="0">
              <a:lnSpc>
                <a:spcPct val="90000"/>
              </a:lnSpc>
              <a:spcBef>
                <a:spcPts val="600"/>
              </a:spcBef>
              <a:spcAft>
                <a:spcPts val="600"/>
              </a:spcAft>
              <a:buClr>
                <a:schemeClr val="dk1"/>
              </a:buClr>
              <a:buSzPts val="1050"/>
              <a:buFont typeface="Arial"/>
              <a:buNone/>
            </a:pPr>
            <a:endParaRPr sz="1050" b="0" i="0" u="none" strike="noStrike" cap="none" dirty="0">
              <a:solidFill>
                <a:srgbClr val="6F7878"/>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197" name="Google Shape;197;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03" name="Google Shape;203;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
        <p:nvSpPr>
          <p:cNvPr id="208" name="Google Shape;208;p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Tang"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45"/>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 name="Google Shape;19;p45"/>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 name="Google Shape;20;p4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1" name="Google Shape;21;p4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66"/>
        <p:cNvGrpSpPr/>
        <p:nvPr/>
      </p:nvGrpSpPr>
      <p:grpSpPr>
        <a:xfrm>
          <a:off x="0" y="0"/>
          <a:ext cx="0" cy="0"/>
          <a:chOff x="0" y="0"/>
          <a:chExt cx="0" cy="0"/>
        </a:xfrm>
      </p:grpSpPr>
      <p:sp>
        <p:nvSpPr>
          <p:cNvPr id="67" name="Google Shape;67;p6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63"/>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9" name="Google Shape;69;p63"/>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7"/>
        <p:cNvGrpSpPr/>
        <p:nvPr/>
      </p:nvGrpSpPr>
      <p:grpSpPr>
        <a:xfrm>
          <a:off x="0" y="0"/>
          <a:ext cx="0" cy="0"/>
          <a:chOff x="0" y="0"/>
          <a:chExt cx="0" cy="0"/>
        </a:xfrm>
      </p:grpSpPr>
      <p:sp>
        <p:nvSpPr>
          <p:cNvPr id="78" name="Google Shape;78;p4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tandard Page_Content">
  <p:cSld name="1_Standard Page_Conten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09601" y="457200"/>
            <a:ext cx="10972801" cy="228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sz="20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609600" y="914401"/>
            <a:ext cx="10972801" cy="1828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Font typeface="Arial"/>
              <a:buNone/>
              <a:defRPr sz="1400"/>
            </a:lvl1pPr>
            <a:lvl2pPr marL="914400" lvl="1" indent="-381000" algn="l">
              <a:lnSpc>
                <a:spcPct val="90000"/>
              </a:lnSpc>
              <a:spcBef>
                <a:spcPts val="1200"/>
              </a:spcBef>
              <a:spcAft>
                <a:spcPts val="0"/>
              </a:spcAft>
              <a:buSzPts val="2400"/>
              <a:buChar char="–"/>
              <a:defRPr/>
            </a:lvl2pPr>
            <a:lvl3pPr marL="1371600" lvl="2" indent="-381000" algn="l">
              <a:lnSpc>
                <a:spcPct val="90000"/>
              </a:lnSpc>
              <a:spcBef>
                <a:spcPts val="1200"/>
              </a:spcBef>
              <a:spcAft>
                <a:spcPts val="0"/>
              </a:spcAft>
              <a:buSzPts val="2400"/>
              <a:buChar char="•"/>
              <a:defRPr/>
            </a:lvl3pPr>
            <a:lvl4pPr marL="1828800" lvl="3" indent="-381000" algn="l">
              <a:lnSpc>
                <a:spcPct val="90000"/>
              </a:lnSpc>
              <a:spcBef>
                <a:spcPts val="1200"/>
              </a:spcBef>
              <a:spcAft>
                <a:spcPts val="0"/>
              </a:spcAft>
              <a:buSzPts val="240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82" name="Google Shape;82;p10"/>
          <p:cNvSpPr txBox="1">
            <a:spLocks noGrp="1"/>
          </p:cNvSpPr>
          <p:nvPr>
            <p:ph type="body" idx="2"/>
          </p:nvPr>
        </p:nvSpPr>
        <p:spPr>
          <a:xfrm>
            <a:off x="609600" y="1145032"/>
            <a:ext cx="10972801" cy="1828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Font typeface="Arial"/>
              <a:buNone/>
              <a:defRPr sz="1200" i="1"/>
            </a:lvl1pPr>
            <a:lvl2pPr marL="914400" lvl="1" indent="-381000" algn="l">
              <a:lnSpc>
                <a:spcPct val="90000"/>
              </a:lnSpc>
              <a:spcBef>
                <a:spcPts val="1200"/>
              </a:spcBef>
              <a:spcAft>
                <a:spcPts val="0"/>
              </a:spcAft>
              <a:buSzPts val="2400"/>
              <a:buChar char="–"/>
              <a:defRPr/>
            </a:lvl2pPr>
            <a:lvl3pPr marL="1371600" lvl="2" indent="-381000" algn="l">
              <a:lnSpc>
                <a:spcPct val="90000"/>
              </a:lnSpc>
              <a:spcBef>
                <a:spcPts val="1200"/>
              </a:spcBef>
              <a:spcAft>
                <a:spcPts val="0"/>
              </a:spcAft>
              <a:buSzPts val="2400"/>
              <a:buChar char="•"/>
              <a:defRPr/>
            </a:lvl3pPr>
            <a:lvl4pPr marL="1828800" lvl="3" indent="-381000" algn="l">
              <a:lnSpc>
                <a:spcPct val="90000"/>
              </a:lnSpc>
              <a:spcBef>
                <a:spcPts val="1200"/>
              </a:spcBef>
              <a:spcAft>
                <a:spcPts val="0"/>
              </a:spcAft>
              <a:buSzPts val="240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3"/>
        <p:cNvGrpSpPr/>
        <p:nvPr/>
      </p:nvGrpSpPr>
      <p:grpSpPr>
        <a:xfrm>
          <a:off x="0" y="0"/>
          <a:ext cx="0" cy="0"/>
          <a:chOff x="0" y="0"/>
          <a:chExt cx="0" cy="0"/>
        </a:xfrm>
      </p:grpSpPr>
      <p:sp>
        <p:nvSpPr>
          <p:cNvPr id="84" name="Google Shape;84;p4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6"/>
        <p:cNvGrpSpPr/>
        <p:nvPr/>
      </p:nvGrpSpPr>
      <p:grpSpPr>
        <a:xfrm>
          <a:off x="0" y="0"/>
          <a:ext cx="0" cy="0"/>
          <a:chOff x="0" y="0"/>
          <a:chExt cx="0" cy="0"/>
        </a:xfrm>
      </p:grpSpPr>
      <p:sp>
        <p:nvSpPr>
          <p:cNvPr id="87" name="Google Shape;87;p5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0"/>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9" name="Google Shape;89;p50"/>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90"/>
        <p:cNvGrpSpPr/>
        <p:nvPr/>
      </p:nvGrpSpPr>
      <p:grpSpPr>
        <a:xfrm>
          <a:off x="0" y="0"/>
          <a:ext cx="0" cy="0"/>
          <a:chOff x="0" y="0"/>
          <a:chExt cx="0" cy="0"/>
        </a:xfrm>
      </p:grpSpPr>
      <p:sp>
        <p:nvSpPr>
          <p:cNvPr id="91" name="Google Shape;91;p5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32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52"/>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SzPts val="2400"/>
              <a:buChar char="•"/>
              <a:defRPr/>
            </a:lvl1pPr>
            <a:lvl2pPr marL="914400" lvl="1" indent="-381000" algn="l">
              <a:lnSpc>
                <a:spcPct val="90000"/>
              </a:lnSpc>
              <a:spcBef>
                <a:spcPts val="1200"/>
              </a:spcBef>
              <a:spcAft>
                <a:spcPts val="0"/>
              </a:spcAft>
              <a:buSzPts val="2400"/>
              <a:buChar char="–"/>
              <a:defRPr/>
            </a:lvl2pPr>
            <a:lvl3pPr marL="1371600" lvl="2" indent="-381000" algn="l">
              <a:lnSpc>
                <a:spcPct val="90000"/>
              </a:lnSpc>
              <a:spcBef>
                <a:spcPts val="1200"/>
              </a:spcBef>
              <a:spcAft>
                <a:spcPts val="0"/>
              </a:spcAft>
              <a:buSzPts val="2400"/>
              <a:buChar char="•"/>
              <a:defRPr/>
            </a:lvl3pPr>
            <a:lvl4pPr marL="1828800" lvl="3" indent="-381000" algn="l">
              <a:lnSpc>
                <a:spcPct val="90000"/>
              </a:lnSpc>
              <a:spcBef>
                <a:spcPts val="1200"/>
              </a:spcBef>
              <a:spcAft>
                <a:spcPts val="0"/>
              </a:spcAft>
              <a:buSzPts val="240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93" name="Google Shape;93;p52"/>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SzPts val="2400"/>
              <a:buChar char="•"/>
              <a:defRPr/>
            </a:lvl1pPr>
            <a:lvl2pPr marL="914400" lvl="1" indent="-381000" algn="l">
              <a:lnSpc>
                <a:spcPct val="90000"/>
              </a:lnSpc>
              <a:spcBef>
                <a:spcPts val="1200"/>
              </a:spcBef>
              <a:spcAft>
                <a:spcPts val="0"/>
              </a:spcAft>
              <a:buSzPts val="2400"/>
              <a:buChar char="–"/>
              <a:defRPr/>
            </a:lvl2pPr>
            <a:lvl3pPr marL="1371600" lvl="2" indent="-381000" algn="l">
              <a:lnSpc>
                <a:spcPct val="90000"/>
              </a:lnSpc>
              <a:spcBef>
                <a:spcPts val="1200"/>
              </a:spcBef>
              <a:spcAft>
                <a:spcPts val="0"/>
              </a:spcAft>
              <a:buSzPts val="2400"/>
              <a:buChar char="•"/>
              <a:defRPr/>
            </a:lvl3pPr>
            <a:lvl4pPr marL="1828800" lvl="3" indent="-381000" algn="l">
              <a:lnSpc>
                <a:spcPct val="90000"/>
              </a:lnSpc>
              <a:spcBef>
                <a:spcPts val="1200"/>
              </a:spcBef>
              <a:spcAft>
                <a:spcPts val="0"/>
              </a:spcAft>
              <a:buSzPts val="2400"/>
              <a:buChar char="–"/>
              <a:defRPr/>
            </a:lvl4pPr>
            <a:lvl5pPr marL="2286000" lvl="4" indent="-381000" algn="l">
              <a:lnSpc>
                <a:spcPct val="90000"/>
              </a:lnSpc>
              <a:spcBef>
                <a:spcPts val="1200"/>
              </a:spcBef>
              <a:spcAft>
                <a:spcPts val="0"/>
              </a:spcAft>
              <a:buSzPts val="24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Page_Content">
  <p:cSld name="Standard Page_Content">
    <p:spTree>
      <p:nvGrpSpPr>
        <p:cNvPr id="1" name="Shape 94"/>
        <p:cNvGrpSpPr/>
        <p:nvPr/>
      </p:nvGrpSpPr>
      <p:grpSpPr>
        <a:xfrm>
          <a:off x="0" y="0"/>
          <a:ext cx="0" cy="0"/>
          <a:chOff x="0" y="0"/>
          <a:chExt cx="0" cy="0"/>
        </a:xfrm>
      </p:grpSpPr>
      <p:sp>
        <p:nvSpPr>
          <p:cNvPr id="95" name="Google Shape;95;p64"/>
          <p:cNvSpPr txBox="1">
            <a:spLocks noGrp="1"/>
          </p:cNvSpPr>
          <p:nvPr>
            <p:ph type="title"/>
          </p:nvPr>
        </p:nvSpPr>
        <p:spPr>
          <a:xfrm>
            <a:off x="457319" y="365760"/>
            <a:ext cx="11277489" cy="4431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4"/>
          <p:cNvSpPr txBox="1">
            <a:spLocks noGrp="1"/>
          </p:cNvSpPr>
          <p:nvPr>
            <p:ph type="body" idx="1"/>
          </p:nvPr>
        </p:nvSpPr>
        <p:spPr>
          <a:xfrm>
            <a:off x="457319" y="868681"/>
            <a:ext cx="11277489"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800"/>
              <a:buFont typeface="Arial"/>
              <a:buNone/>
              <a:defRPr sz="1800" b="1"/>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64"/>
          <p:cNvSpPr txBox="1">
            <a:spLocks noGrp="1"/>
          </p:cNvSpPr>
          <p:nvPr>
            <p:ph type="body" idx="2"/>
          </p:nvPr>
        </p:nvSpPr>
        <p:spPr>
          <a:xfrm>
            <a:off x="457319" y="1152145"/>
            <a:ext cx="11277489"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800"/>
              <a:buFont typeface="Arial"/>
              <a:buNone/>
              <a:defRPr sz="1800" i="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8"/>
        <p:cNvGrpSpPr/>
        <p:nvPr/>
      </p:nvGrpSpPr>
      <p:grpSpPr>
        <a:xfrm>
          <a:off x="0" y="0"/>
          <a:ext cx="0" cy="0"/>
          <a:chOff x="0" y="0"/>
          <a:chExt cx="0" cy="0"/>
        </a:xfrm>
      </p:grpSpPr>
      <p:sp>
        <p:nvSpPr>
          <p:cNvPr id="99" name="Google Shape;99;p5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01"/>
        <p:cNvGrpSpPr/>
        <p:nvPr/>
      </p:nvGrpSpPr>
      <p:grpSpPr>
        <a:xfrm>
          <a:off x="0" y="0"/>
          <a:ext cx="0" cy="0"/>
          <a:chOff x="0" y="0"/>
          <a:chExt cx="0" cy="0"/>
        </a:xfrm>
      </p:grpSpPr>
      <p:sp>
        <p:nvSpPr>
          <p:cNvPr id="102" name="Google Shape;102;p6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04" name="Google Shape;104;p6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105" name="Google Shape;105;p65"/>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6" name="Google Shape;106;p65"/>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107" name="Google Shape;107;p6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bg>
      <p:bgPr>
        <a:solidFill>
          <a:schemeClr val="dk2"/>
        </a:solidFill>
        <a:effectLst/>
      </p:bgPr>
    </p:bg>
    <p:spTree>
      <p:nvGrpSpPr>
        <p:cNvPr id="1" name="Shape 22"/>
        <p:cNvGrpSpPr/>
        <p:nvPr/>
      </p:nvGrpSpPr>
      <p:grpSpPr>
        <a:xfrm>
          <a:off x="0" y="0"/>
          <a:ext cx="0" cy="0"/>
          <a:chOff x="0" y="0"/>
          <a:chExt cx="0" cy="0"/>
        </a:xfrm>
      </p:grpSpPr>
      <p:sp>
        <p:nvSpPr>
          <p:cNvPr id="23" name="Google Shape;23;p5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 name="Google Shape;25;p55"/>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 name="Google Shape;26;p55"/>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 name="Google Shape;27;p5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8" name="Google Shape;28;p5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8"/>
        <p:cNvGrpSpPr/>
        <p:nvPr/>
      </p:nvGrpSpPr>
      <p:grpSpPr>
        <a:xfrm>
          <a:off x="0" y="0"/>
          <a:ext cx="0" cy="0"/>
          <a:chOff x="0" y="0"/>
          <a:chExt cx="0" cy="0"/>
        </a:xfrm>
      </p:grpSpPr>
      <p:sp>
        <p:nvSpPr>
          <p:cNvPr id="109" name="Google Shape;109;p6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6"/>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66"/>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66"/>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3"/>
        <p:cNvGrpSpPr/>
        <p:nvPr/>
      </p:nvGrpSpPr>
      <p:grpSpPr>
        <a:xfrm>
          <a:off x="0" y="0"/>
          <a:ext cx="0" cy="0"/>
          <a:chOff x="0" y="0"/>
          <a:chExt cx="0" cy="0"/>
        </a:xfrm>
      </p:grpSpPr>
      <p:sp>
        <p:nvSpPr>
          <p:cNvPr id="114" name="Google Shape;114;p6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67"/>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67"/>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67"/>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67"/>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9"/>
        <p:cNvGrpSpPr/>
        <p:nvPr/>
      </p:nvGrpSpPr>
      <p:grpSpPr>
        <a:xfrm>
          <a:off x="0" y="0"/>
          <a:ext cx="0" cy="0"/>
          <a:chOff x="0" y="0"/>
          <a:chExt cx="0" cy="0"/>
        </a:xfrm>
      </p:grpSpPr>
      <p:sp>
        <p:nvSpPr>
          <p:cNvPr id="120" name="Google Shape;120;p6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68"/>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68"/>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68"/>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68"/>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5"/>
        <p:cNvGrpSpPr/>
        <p:nvPr/>
      </p:nvGrpSpPr>
      <p:grpSpPr>
        <a:xfrm>
          <a:off x="0" y="0"/>
          <a:ext cx="0" cy="0"/>
          <a:chOff x="0" y="0"/>
          <a:chExt cx="0" cy="0"/>
        </a:xfrm>
      </p:grpSpPr>
      <p:sp>
        <p:nvSpPr>
          <p:cNvPr id="126" name="Google Shape;126;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9"/>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8" name="Google Shape;128;p69"/>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29"/>
        <p:cNvGrpSpPr/>
        <p:nvPr/>
      </p:nvGrpSpPr>
      <p:grpSpPr>
        <a:xfrm>
          <a:off x="0" y="0"/>
          <a:ext cx="0" cy="0"/>
          <a:chOff x="0" y="0"/>
          <a:chExt cx="0" cy="0"/>
        </a:xfrm>
      </p:grpSpPr>
      <p:sp>
        <p:nvSpPr>
          <p:cNvPr id="130" name="Google Shape;130;p70"/>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70"/>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2" name="Google Shape;132;p70"/>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9"/>
        <p:cNvGrpSpPr/>
        <p:nvPr/>
      </p:nvGrpSpPr>
      <p:grpSpPr>
        <a:xfrm>
          <a:off x="0" y="0"/>
          <a:ext cx="0" cy="0"/>
          <a:chOff x="0" y="0"/>
          <a:chExt cx="0" cy="0"/>
        </a:xfrm>
      </p:grpSpPr>
      <p:sp>
        <p:nvSpPr>
          <p:cNvPr id="30" name="Google Shape;30;p5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2" name="Google Shape;32;p56"/>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3" name="Google Shape;33;p56"/>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 name="Google Shape;34;p5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35" name="Google Shape;35;p5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36"/>
        <p:cNvGrpSpPr/>
        <p:nvPr/>
      </p:nvGrpSpPr>
      <p:grpSpPr>
        <a:xfrm>
          <a:off x="0" y="0"/>
          <a:ext cx="0" cy="0"/>
          <a:chOff x="0" y="0"/>
          <a:chExt cx="0" cy="0"/>
        </a:xfrm>
      </p:grpSpPr>
      <p:sp>
        <p:nvSpPr>
          <p:cNvPr id="37" name="Google Shape;37;p5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9" name="Google Shape;39;p57"/>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0" name="Google Shape;40;p57"/>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1" name="Google Shape;41;p5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42" name="Google Shape;42;p57"/>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bg>
      <p:bgPr>
        <a:solidFill>
          <a:schemeClr val="dk2"/>
        </a:solidFill>
        <a:effectLst/>
      </p:bgPr>
    </p:bg>
    <p:spTree>
      <p:nvGrpSpPr>
        <p:cNvPr id="1" name="Shape 43"/>
        <p:cNvGrpSpPr/>
        <p:nvPr/>
      </p:nvGrpSpPr>
      <p:grpSpPr>
        <a:xfrm>
          <a:off x="0" y="0"/>
          <a:ext cx="0" cy="0"/>
          <a:chOff x="0" y="0"/>
          <a:chExt cx="0" cy="0"/>
        </a:xfrm>
      </p:grpSpPr>
      <p:sp>
        <p:nvSpPr>
          <p:cNvPr id="44" name="Google Shape;44;p5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6" name="Google Shape;46;p58"/>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7" name="Google Shape;47;p58"/>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8" name="Google Shape;48;p5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49" name="Google Shape;49;p5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50"/>
        <p:cNvGrpSpPr/>
        <p:nvPr/>
      </p:nvGrpSpPr>
      <p:grpSpPr>
        <a:xfrm>
          <a:off x="0" y="0"/>
          <a:ext cx="0" cy="0"/>
          <a:chOff x="0" y="0"/>
          <a:chExt cx="0" cy="0"/>
        </a:xfrm>
      </p:grpSpPr>
      <p:sp>
        <p:nvSpPr>
          <p:cNvPr id="51" name="Google Shape;51;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9"/>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3" name="Google Shape;53;p59"/>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54"/>
        <p:cNvGrpSpPr/>
        <p:nvPr/>
      </p:nvGrpSpPr>
      <p:grpSpPr>
        <a:xfrm>
          <a:off x="0" y="0"/>
          <a:ext cx="0" cy="0"/>
          <a:chOff x="0" y="0"/>
          <a:chExt cx="0" cy="0"/>
        </a:xfrm>
      </p:grpSpPr>
      <p:sp>
        <p:nvSpPr>
          <p:cNvPr id="55" name="Google Shape;55;p6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0"/>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7" name="Google Shape;57;p60"/>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8"/>
        <p:cNvGrpSpPr/>
        <p:nvPr/>
      </p:nvGrpSpPr>
      <p:grpSpPr>
        <a:xfrm>
          <a:off x="0" y="0"/>
          <a:ext cx="0" cy="0"/>
          <a:chOff x="0" y="0"/>
          <a:chExt cx="0" cy="0"/>
        </a:xfrm>
      </p:grpSpPr>
      <p:sp>
        <p:nvSpPr>
          <p:cNvPr id="59" name="Google Shape;59;p6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1"/>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1" name="Google Shape;61;p61"/>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62"/>
        <p:cNvGrpSpPr/>
        <p:nvPr/>
      </p:nvGrpSpPr>
      <p:grpSpPr>
        <a:xfrm>
          <a:off x="0" y="0"/>
          <a:ext cx="0" cy="0"/>
          <a:chOff x="0" y="0"/>
          <a:chExt cx="0" cy="0"/>
        </a:xfrm>
      </p:grpSpPr>
      <p:sp>
        <p:nvSpPr>
          <p:cNvPr id="63" name="Google Shape;63;p6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2"/>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5" name="Google Shape;65;p62"/>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44"/>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3" name="Google Shape;13;p44"/>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2024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4" name="Google Shape;14;p44"/>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4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2" name="Google Shape;72;p46"/>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46"/>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74" name="Google Shape;74;p46"/>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2024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75" name="Google Shape;75;p46"/>
          <p:cNvPicPr preferRelativeResize="0"/>
          <p:nvPr/>
        </p:nvPicPr>
        <p:blipFill rotWithShape="1">
          <a:blip r:embed="rId16">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s://www.gartner.com/document/4000998" TargetMode="External"/><Relationship Id="rId4" Type="http://schemas.openxmlformats.org/officeDocument/2006/relationships/hyperlink" Target="https://www.gartner.com/document/480843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http://www.gartner.com/en/webinar/464445/1096048" TargetMode="External"/><Relationship Id="rId4" Type="http://schemas.openxmlformats.org/officeDocument/2006/relationships/hyperlink" Target="http://www.gartner.com/en/webinar/530960/119646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ctrTitle"/>
          </p:nvPr>
        </p:nvSpPr>
        <p:spPr>
          <a:xfrm>
            <a:off x="2190278" y="2381178"/>
            <a:ext cx="4544568" cy="1283335"/>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1200"/>
              </a:spcAft>
              <a:buClr>
                <a:schemeClr val="lt2"/>
              </a:buClr>
              <a:buSzPts val="3600"/>
              <a:buFont typeface="Arial Black"/>
              <a:buNone/>
            </a:pPr>
            <a:r>
              <a:rPr lang="en-US" dirty="0">
                <a:solidFill>
                  <a:schemeClr val="lt1"/>
                </a:solidFill>
              </a:rPr>
              <a:t>How to Pilot Generative AI to Support Marketing Strategy</a:t>
            </a:r>
            <a:endParaRPr lang="en-US"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dirty="0"/>
              <a:t>Get </a:t>
            </a:r>
            <a:r>
              <a:rPr lang="en-US" dirty="0">
                <a:solidFill>
                  <a:schemeClr val="accent5"/>
                </a:solidFill>
              </a:rPr>
              <a:t>SMART</a:t>
            </a:r>
            <a:r>
              <a:rPr lang="en-US" dirty="0"/>
              <a:t> About GenAI</a:t>
            </a:r>
          </a:p>
        </p:txBody>
      </p:sp>
      <p:sp>
        <p:nvSpPr>
          <p:cNvPr id="217" name="Google Shape;217;p12"/>
          <p:cNvSpPr txBox="1">
            <a:spLocks noGrp="1"/>
          </p:cNvSpPr>
          <p:nvPr>
            <p:ph type="body" idx="1"/>
          </p:nvPr>
        </p:nvSpPr>
        <p:spPr>
          <a:xfrm>
            <a:off x="457200" y="1265788"/>
            <a:ext cx="5495544" cy="4462272"/>
          </a:xfrm>
          <a:prstGeom prst="rect">
            <a:avLst/>
          </a:prstGeom>
          <a:noFill/>
          <a:ln>
            <a:noFill/>
          </a:ln>
        </p:spPr>
        <p:txBody>
          <a:bodyPr spcFirstLastPara="1" wrap="square" lIns="0" tIns="0" rIns="0" bIns="0" anchor="t" anchorCtr="0">
            <a:noAutofit/>
          </a:bodyPr>
          <a:lstStyle/>
          <a:p>
            <a:pPr marL="76200" lvl="0" indent="0" algn="l" rtl="0">
              <a:lnSpc>
                <a:spcPct val="90000"/>
              </a:lnSpc>
              <a:spcBef>
                <a:spcPts val="1200"/>
              </a:spcBef>
              <a:spcAft>
                <a:spcPts val="0"/>
              </a:spcAft>
              <a:buSzPts val="2400"/>
              <a:buNone/>
            </a:pPr>
            <a:r>
              <a:rPr lang="en-US" b="1" dirty="0"/>
              <a:t>Potential </a:t>
            </a:r>
            <a:r>
              <a:rPr lang="en-US"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Rewards:</a:t>
            </a:r>
            <a:endParaRPr lang="en-US" b="1"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Enhanced productivity</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Content creation workflow improvements</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Speed to market</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Expanded knowledge base/access to wider sets of information</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Enhanced brand consistency</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Lower barrier to entry for in-demand skills (e.g., natural language queries for big data analysis)</a:t>
            </a:r>
            <a:endParaRPr lang="en-US" dirty="0"/>
          </a:p>
          <a:p>
            <a:pPr marL="457200" lvl="0" indent="-228600" algn="l" rtl="0">
              <a:lnSpc>
                <a:spcPct val="90000"/>
              </a:lnSpc>
              <a:spcBef>
                <a:spcPts val="1200"/>
              </a:spcBef>
              <a:spcAft>
                <a:spcPts val="0"/>
              </a:spcAft>
              <a:buSzPts val="2400"/>
              <a:buNone/>
            </a:pPr>
            <a:endParaRPr dirty="0"/>
          </a:p>
        </p:txBody>
      </p:sp>
      <p:sp>
        <p:nvSpPr>
          <p:cNvPr id="218" name="Google Shape;218;p12"/>
          <p:cNvSpPr txBox="1">
            <a:spLocks noGrp="1"/>
          </p:cNvSpPr>
          <p:nvPr>
            <p:ph type="body" idx="2"/>
          </p:nvPr>
        </p:nvSpPr>
        <p:spPr>
          <a:xfrm>
            <a:off x="6236208" y="1265788"/>
            <a:ext cx="5495544" cy="4462272"/>
          </a:xfrm>
          <a:prstGeom prst="rect">
            <a:avLst/>
          </a:prstGeom>
          <a:noFill/>
          <a:ln>
            <a:noFill/>
          </a:ln>
        </p:spPr>
        <p:txBody>
          <a:bodyPr spcFirstLastPara="1" wrap="square" lIns="0" tIns="0" rIns="0" bIns="0" anchor="t" anchorCtr="0">
            <a:noAutofit/>
          </a:bodyPr>
          <a:lstStyle/>
          <a:p>
            <a:pPr marL="76200" lvl="0" indent="0" algn="l" rtl="0">
              <a:lnSpc>
                <a:spcPct val="90000"/>
              </a:lnSpc>
              <a:spcBef>
                <a:spcPts val="1200"/>
              </a:spcBef>
              <a:spcAft>
                <a:spcPts val="0"/>
              </a:spcAft>
              <a:buSzPts val="2400"/>
              <a:buNone/>
            </a:pPr>
            <a:r>
              <a:rPr lang="en-US" b="1"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Potential Risks:</a:t>
            </a:r>
            <a:endParaRPr lang="en-US" b="1"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Changes in team structure and staffing</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Content governance</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Poor or untested source data</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Growth and centering of bias in LLMs</a:t>
            </a:r>
            <a:endParaRPr lang="en-US" dirty="0"/>
          </a:p>
          <a:p>
            <a:pPr marL="457200" lvl="0" indent="-381000" algn="l" rtl="0">
              <a:lnSpc>
                <a:spcPct val="90000"/>
              </a:lnSpc>
              <a:spcBef>
                <a:spcPts val="1200"/>
              </a:spcBef>
              <a:spcAft>
                <a:spcPts val="0"/>
              </a:spcAft>
              <a:buSzPts val="2400"/>
              <a:buChar char="•"/>
            </a:pPr>
            <a:r>
              <a:rPr lang="en-US" sz="1800" dirty="0">
                <a:latin typeface="Arial"/>
                <a:ea typeface="Arial"/>
                <a:cs typeface="Arial"/>
                <a:sym typeface="Arial"/>
              </a:rPr>
              <a:t>Undifferentiated product and value</a:t>
            </a:r>
            <a:endParaRPr lang="en-US" dirty="0"/>
          </a:p>
          <a:p>
            <a:pPr marL="457200" lvl="0" indent="-228600" algn="l" rtl="0">
              <a:lnSpc>
                <a:spcPct val="90000"/>
              </a:lnSpc>
              <a:spcBef>
                <a:spcPts val="1200"/>
              </a:spcBef>
              <a:spcAft>
                <a:spcPts val="0"/>
              </a:spcAft>
              <a:buSzPts val="24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Kick-Start the GenAI Pilot Life Cycle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15" descr="A blue circular diagram with arrows&#10;&#10;Description automatically generated"/>
          <p:cNvPicPr preferRelativeResize="0"/>
          <p:nvPr/>
        </p:nvPicPr>
        <p:blipFill rotWithShape="1">
          <a:blip r:embed="rId3">
            <a:alphaModFix/>
          </a:blip>
          <a:srcRect/>
          <a:stretch/>
        </p:blipFill>
        <p:spPr>
          <a:xfrm>
            <a:off x="4254127" y="1327000"/>
            <a:ext cx="3898900" cy="3924300"/>
          </a:xfrm>
          <a:prstGeom prst="rect">
            <a:avLst/>
          </a:prstGeom>
          <a:noFill/>
          <a:ln>
            <a:noFill/>
          </a:ln>
        </p:spPr>
      </p:pic>
      <p:sp>
        <p:nvSpPr>
          <p:cNvPr id="229" name="Google Shape;229;p15"/>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230" name="Google Shape;230;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The Generative AI Pilot Life Cycle</a:t>
            </a:r>
          </a:p>
        </p:txBody>
      </p:sp>
      <p:sp>
        <p:nvSpPr>
          <p:cNvPr id="231" name="Google Shape;231;p15"/>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sp>
        <p:nvSpPr>
          <p:cNvPr id="232" name="Google Shape;232;p15"/>
          <p:cNvSpPr txBox="1"/>
          <p:nvPr/>
        </p:nvSpPr>
        <p:spPr>
          <a:xfrm>
            <a:off x="3614791" y="5445684"/>
            <a:ext cx="4962418" cy="677108"/>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Build a dedicated team for the pilot. Include business partners, software developers and AI experts.</a:t>
            </a:r>
            <a:endParaRPr lang="en-US" sz="1400" b="0" i="0" u="none" strike="noStrike" cap="none" dirty="0">
              <a:solidFill>
                <a:srgbClr val="000000"/>
              </a:solidFill>
              <a:latin typeface="Arial"/>
              <a:ea typeface="Arial"/>
              <a:cs typeface="Arial"/>
              <a:sym typeface="Arial"/>
            </a:endParaRPr>
          </a:p>
        </p:txBody>
      </p:sp>
      <p:grpSp>
        <p:nvGrpSpPr>
          <p:cNvPr id="233" name="Google Shape;233;p15"/>
          <p:cNvGrpSpPr/>
          <p:nvPr/>
        </p:nvGrpSpPr>
        <p:grpSpPr>
          <a:xfrm>
            <a:off x="5412265" y="2765263"/>
            <a:ext cx="1460660" cy="880418"/>
            <a:chOff x="9474665" y="-484011"/>
            <a:chExt cx="1460660" cy="880418"/>
          </a:xfrm>
        </p:grpSpPr>
        <p:sp>
          <p:nvSpPr>
            <p:cNvPr id="234" name="Google Shape;234;p15"/>
            <p:cNvSpPr txBox="1"/>
            <p:nvPr/>
          </p:nvSpPr>
          <p:spPr>
            <a:xfrm>
              <a:off x="9474665" y="230037"/>
              <a:ext cx="1460660" cy="16637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Gen AI Pilot</a:t>
              </a:r>
              <a:endParaRPr lang="en-US" sz="1400" b="0" i="0" u="none" strike="noStrike" cap="none" dirty="0">
                <a:solidFill>
                  <a:srgbClr val="000000"/>
                </a:solidFill>
                <a:latin typeface="Arial"/>
                <a:ea typeface="Arial"/>
                <a:cs typeface="Arial"/>
                <a:sym typeface="Arial"/>
              </a:endParaRPr>
            </a:p>
          </p:txBody>
        </p:sp>
        <p:sp>
          <p:nvSpPr>
            <p:cNvPr id="235" name="Google Shape;235;p15"/>
            <p:cNvSpPr/>
            <p:nvPr/>
          </p:nvSpPr>
          <p:spPr>
            <a:xfrm>
              <a:off x="9742032" y="-484011"/>
              <a:ext cx="832736" cy="658248"/>
            </a:xfrm>
            <a:custGeom>
              <a:avLst/>
              <a:gdLst/>
              <a:ahLst/>
              <a:cxnLst/>
              <a:rect l="l" t="t" r="r" b="b"/>
              <a:pathLst>
                <a:path w="563613" h="445516" extrusionOk="0">
                  <a:moveTo>
                    <a:pt x="469341" y="383286"/>
                  </a:moveTo>
                  <a:cubicBezTo>
                    <a:pt x="478663" y="383286"/>
                    <a:pt x="486244" y="375691"/>
                    <a:pt x="486244" y="366370"/>
                  </a:cubicBezTo>
                  <a:cubicBezTo>
                    <a:pt x="486244" y="357035"/>
                    <a:pt x="478663" y="349466"/>
                    <a:pt x="469341" y="349466"/>
                  </a:cubicBezTo>
                  <a:cubicBezTo>
                    <a:pt x="460019" y="349466"/>
                    <a:pt x="452424" y="357035"/>
                    <a:pt x="452424" y="366370"/>
                  </a:cubicBezTo>
                  <a:cubicBezTo>
                    <a:pt x="452424" y="375691"/>
                    <a:pt x="460019" y="383286"/>
                    <a:pt x="469341" y="383286"/>
                  </a:cubicBezTo>
                  <a:close/>
                  <a:moveTo>
                    <a:pt x="469341" y="418846"/>
                  </a:moveTo>
                  <a:cubicBezTo>
                    <a:pt x="449796" y="418846"/>
                    <a:pt x="432727" y="408076"/>
                    <a:pt x="423697" y="392176"/>
                  </a:cubicBezTo>
                  <a:lnTo>
                    <a:pt x="368287" y="392176"/>
                  </a:lnTo>
                  <a:lnTo>
                    <a:pt x="339026" y="329959"/>
                  </a:lnTo>
                  <a:lnTo>
                    <a:pt x="320002" y="329959"/>
                  </a:lnTo>
                  <a:lnTo>
                    <a:pt x="320002" y="294399"/>
                  </a:lnTo>
                  <a:lnTo>
                    <a:pt x="361607" y="294399"/>
                  </a:lnTo>
                  <a:lnTo>
                    <a:pt x="390855" y="356616"/>
                  </a:lnTo>
                  <a:lnTo>
                    <a:pt x="417817" y="356616"/>
                  </a:lnTo>
                  <a:cubicBezTo>
                    <a:pt x="422414" y="332334"/>
                    <a:pt x="443750" y="313906"/>
                    <a:pt x="469341" y="313906"/>
                  </a:cubicBezTo>
                  <a:cubicBezTo>
                    <a:pt x="498271" y="313906"/>
                    <a:pt x="521804" y="337439"/>
                    <a:pt x="521804" y="366370"/>
                  </a:cubicBezTo>
                  <a:cubicBezTo>
                    <a:pt x="521804" y="395300"/>
                    <a:pt x="498271" y="418846"/>
                    <a:pt x="469341" y="418846"/>
                  </a:cubicBezTo>
                  <a:close/>
                  <a:moveTo>
                    <a:pt x="511594" y="256832"/>
                  </a:moveTo>
                  <a:cubicBezTo>
                    <a:pt x="520674" y="256832"/>
                    <a:pt x="528053" y="249453"/>
                    <a:pt x="528053" y="240373"/>
                  </a:cubicBezTo>
                  <a:cubicBezTo>
                    <a:pt x="528053" y="231305"/>
                    <a:pt x="520674" y="223926"/>
                    <a:pt x="511594" y="223926"/>
                  </a:cubicBezTo>
                  <a:cubicBezTo>
                    <a:pt x="502513" y="223926"/>
                    <a:pt x="495135" y="231305"/>
                    <a:pt x="495135" y="240373"/>
                  </a:cubicBezTo>
                  <a:cubicBezTo>
                    <a:pt x="495135" y="249453"/>
                    <a:pt x="502513" y="256832"/>
                    <a:pt x="511594" y="256832"/>
                  </a:cubicBezTo>
                  <a:close/>
                  <a:moveTo>
                    <a:pt x="511594" y="292392"/>
                  </a:moveTo>
                  <a:cubicBezTo>
                    <a:pt x="489001" y="292392"/>
                    <a:pt x="469760" y="277876"/>
                    <a:pt x="462610" y="257708"/>
                  </a:cubicBezTo>
                  <a:lnTo>
                    <a:pt x="320002" y="257708"/>
                  </a:lnTo>
                  <a:lnTo>
                    <a:pt x="320002" y="222148"/>
                  </a:lnTo>
                  <a:lnTo>
                    <a:pt x="462953" y="222148"/>
                  </a:lnTo>
                  <a:cubicBezTo>
                    <a:pt x="470357" y="202438"/>
                    <a:pt x="489343" y="188366"/>
                    <a:pt x="511594" y="188366"/>
                  </a:cubicBezTo>
                  <a:cubicBezTo>
                    <a:pt x="540270" y="188366"/>
                    <a:pt x="563613" y="211696"/>
                    <a:pt x="563613" y="240373"/>
                  </a:cubicBezTo>
                  <a:cubicBezTo>
                    <a:pt x="563613" y="269049"/>
                    <a:pt x="540270" y="292392"/>
                    <a:pt x="511594" y="292392"/>
                  </a:cubicBezTo>
                  <a:close/>
                  <a:moveTo>
                    <a:pt x="449821" y="112268"/>
                  </a:moveTo>
                  <a:cubicBezTo>
                    <a:pt x="459155" y="112268"/>
                    <a:pt x="466737" y="104686"/>
                    <a:pt x="466737" y="95352"/>
                  </a:cubicBezTo>
                  <a:cubicBezTo>
                    <a:pt x="466737" y="86042"/>
                    <a:pt x="459155" y="78448"/>
                    <a:pt x="449821" y="78448"/>
                  </a:cubicBezTo>
                  <a:cubicBezTo>
                    <a:pt x="440499" y="78448"/>
                    <a:pt x="432904" y="86042"/>
                    <a:pt x="432904" y="95352"/>
                  </a:cubicBezTo>
                  <a:cubicBezTo>
                    <a:pt x="432904" y="104686"/>
                    <a:pt x="440499" y="112268"/>
                    <a:pt x="449821" y="112268"/>
                  </a:cubicBezTo>
                  <a:close/>
                  <a:moveTo>
                    <a:pt x="320002" y="169938"/>
                  </a:moveTo>
                  <a:lnTo>
                    <a:pt x="320002" y="134379"/>
                  </a:lnTo>
                  <a:lnTo>
                    <a:pt x="389191" y="134379"/>
                  </a:lnTo>
                  <a:lnTo>
                    <a:pt x="402818" y="118529"/>
                  </a:lnTo>
                  <a:cubicBezTo>
                    <a:pt x="399351" y="111531"/>
                    <a:pt x="397344" y="103683"/>
                    <a:pt x="397344" y="95352"/>
                  </a:cubicBezTo>
                  <a:cubicBezTo>
                    <a:pt x="397344" y="66421"/>
                    <a:pt x="420890" y="42888"/>
                    <a:pt x="449821" y="42888"/>
                  </a:cubicBezTo>
                  <a:cubicBezTo>
                    <a:pt x="478764" y="42888"/>
                    <a:pt x="502297" y="66421"/>
                    <a:pt x="502297" y="95352"/>
                  </a:cubicBezTo>
                  <a:cubicBezTo>
                    <a:pt x="502297" y="124295"/>
                    <a:pt x="478764" y="147828"/>
                    <a:pt x="449821" y="147828"/>
                  </a:cubicBezTo>
                  <a:cubicBezTo>
                    <a:pt x="442213" y="147828"/>
                    <a:pt x="435000" y="146164"/>
                    <a:pt x="428472" y="143243"/>
                  </a:cubicBezTo>
                  <a:lnTo>
                    <a:pt x="405511" y="169938"/>
                  </a:lnTo>
                  <a:close/>
                  <a:moveTo>
                    <a:pt x="186143" y="409956"/>
                  </a:moveTo>
                  <a:cubicBezTo>
                    <a:pt x="218960" y="409956"/>
                    <a:pt x="246418" y="397243"/>
                    <a:pt x="248653" y="364490"/>
                  </a:cubicBezTo>
                  <a:cubicBezTo>
                    <a:pt x="248806" y="362776"/>
                    <a:pt x="248881" y="361505"/>
                    <a:pt x="248881" y="360172"/>
                  </a:cubicBezTo>
                  <a:lnTo>
                    <a:pt x="248881" y="339941"/>
                  </a:lnTo>
                  <a:cubicBezTo>
                    <a:pt x="234200" y="346177"/>
                    <a:pt x="220040" y="348831"/>
                    <a:pt x="206730" y="348831"/>
                  </a:cubicBezTo>
                  <a:cubicBezTo>
                    <a:pt x="164274" y="348831"/>
                    <a:pt x="130264" y="322250"/>
                    <a:pt x="114211" y="301599"/>
                  </a:cubicBezTo>
                  <a:lnTo>
                    <a:pt x="142240" y="279717"/>
                  </a:lnTo>
                  <a:cubicBezTo>
                    <a:pt x="145830" y="284264"/>
                    <a:pt x="170122" y="313144"/>
                    <a:pt x="206290" y="313144"/>
                  </a:cubicBezTo>
                  <a:cubicBezTo>
                    <a:pt x="219124" y="313144"/>
                    <a:pt x="233452" y="309508"/>
                    <a:pt x="248881" y="299860"/>
                  </a:cubicBezTo>
                  <a:lnTo>
                    <a:pt x="248881" y="98717"/>
                  </a:lnTo>
                  <a:cubicBezTo>
                    <a:pt x="248856" y="97955"/>
                    <a:pt x="248843" y="96342"/>
                    <a:pt x="248881" y="94387"/>
                  </a:cubicBezTo>
                  <a:cubicBezTo>
                    <a:pt x="248869" y="93980"/>
                    <a:pt x="248881" y="93688"/>
                    <a:pt x="248843" y="93205"/>
                  </a:cubicBezTo>
                  <a:lnTo>
                    <a:pt x="248818" y="92545"/>
                  </a:lnTo>
                  <a:lnTo>
                    <a:pt x="248907" y="90386"/>
                  </a:lnTo>
                  <a:cubicBezTo>
                    <a:pt x="248907" y="88951"/>
                    <a:pt x="248793" y="87541"/>
                    <a:pt x="248678" y="86131"/>
                  </a:cubicBezTo>
                  <a:cubicBezTo>
                    <a:pt x="237172" y="90602"/>
                    <a:pt x="226136" y="93828"/>
                    <a:pt x="219963" y="95047"/>
                  </a:cubicBezTo>
                  <a:cubicBezTo>
                    <a:pt x="210832" y="96875"/>
                    <a:pt x="199326" y="105067"/>
                    <a:pt x="196011" y="107798"/>
                  </a:cubicBezTo>
                  <a:lnTo>
                    <a:pt x="173291" y="80442"/>
                  </a:lnTo>
                  <a:cubicBezTo>
                    <a:pt x="175285" y="78778"/>
                    <a:pt x="193357" y="64084"/>
                    <a:pt x="213029" y="60173"/>
                  </a:cubicBezTo>
                  <a:cubicBezTo>
                    <a:pt x="219417" y="58903"/>
                    <a:pt x="241655" y="56413"/>
                    <a:pt x="248907" y="53594"/>
                  </a:cubicBezTo>
                  <a:cubicBezTo>
                    <a:pt x="238772" y="42570"/>
                    <a:pt x="209651" y="35560"/>
                    <a:pt x="193471" y="35560"/>
                  </a:cubicBezTo>
                  <a:cubicBezTo>
                    <a:pt x="167106" y="35560"/>
                    <a:pt x="144246" y="54292"/>
                    <a:pt x="139115" y="80111"/>
                  </a:cubicBezTo>
                  <a:lnTo>
                    <a:pt x="136499" y="93294"/>
                  </a:lnTo>
                  <a:lnTo>
                    <a:pt x="123101" y="94361"/>
                  </a:lnTo>
                  <a:cubicBezTo>
                    <a:pt x="94665" y="96634"/>
                    <a:pt x="72377" y="120675"/>
                    <a:pt x="72174" y="149161"/>
                  </a:cubicBezTo>
                  <a:cubicBezTo>
                    <a:pt x="72466" y="152755"/>
                    <a:pt x="75069" y="176073"/>
                    <a:pt x="90741" y="185852"/>
                  </a:cubicBezTo>
                  <a:cubicBezTo>
                    <a:pt x="96129" y="189216"/>
                    <a:pt x="102557" y="190547"/>
                    <a:pt x="109362" y="190547"/>
                  </a:cubicBezTo>
                  <a:cubicBezTo>
                    <a:pt x="116688" y="190547"/>
                    <a:pt x="124451" y="189004"/>
                    <a:pt x="131825" y="186791"/>
                  </a:cubicBezTo>
                  <a:cubicBezTo>
                    <a:pt x="137871" y="155727"/>
                    <a:pt x="167081" y="132093"/>
                    <a:pt x="202158" y="132093"/>
                  </a:cubicBezTo>
                  <a:lnTo>
                    <a:pt x="202158" y="167653"/>
                  </a:lnTo>
                  <a:cubicBezTo>
                    <a:pt x="182321" y="167653"/>
                    <a:pt x="166179" y="181559"/>
                    <a:pt x="166179" y="198666"/>
                  </a:cubicBezTo>
                  <a:cubicBezTo>
                    <a:pt x="166179" y="215760"/>
                    <a:pt x="182321" y="229667"/>
                    <a:pt x="202158" y="229667"/>
                  </a:cubicBezTo>
                  <a:lnTo>
                    <a:pt x="202158" y="265227"/>
                  </a:lnTo>
                  <a:cubicBezTo>
                    <a:pt x="171792" y="265227"/>
                    <a:pt x="145846" y="247485"/>
                    <a:pt x="135483" y="222593"/>
                  </a:cubicBezTo>
                  <a:cubicBezTo>
                    <a:pt x="126238" y="224904"/>
                    <a:pt x="117449" y="226174"/>
                    <a:pt x="109245" y="226174"/>
                  </a:cubicBezTo>
                  <a:cubicBezTo>
                    <a:pt x="95097" y="226174"/>
                    <a:pt x="82511" y="222733"/>
                    <a:pt x="71615" y="215836"/>
                  </a:cubicBezTo>
                  <a:cubicBezTo>
                    <a:pt x="65303" y="211836"/>
                    <a:pt x="60134" y="206997"/>
                    <a:pt x="55880" y="201765"/>
                  </a:cubicBezTo>
                  <a:cubicBezTo>
                    <a:pt x="42824" y="217957"/>
                    <a:pt x="35547" y="238125"/>
                    <a:pt x="35547" y="259359"/>
                  </a:cubicBezTo>
                  <a:cubicBezTo>
                    <a:pt x="35547" y="304000"/>
                    <a:pt x="67437" y="342049"/>
                    <a:pt x="111379" y="349872"/>
                  </a:cubicBezTo>
                  <a:lnTo>
                    <a:pt x="122618" y="351853"/>
                  </a:lnTo>
                  <a:lnTo>
                    <a:pt x="125475" y="362928"/>
                  </a:lnTo>
                  <a:cubicBezTo>
                    <a:pt x="132626" y="390614"/>
                    <a:pt x="157581" y="409956"/>
                    <a:pt x="186143" y="409956"/>
                  </a:cubicBezTo>
                  <a:close/>
                  <a:moveTo>
                    <a:pt x="186143" y="445516"/>
                  </a:moveTo>
                  <a:cubicBezTo>
                    <a:pt x="145135" y="445516"/>
                    <a:pt x="108890" y="420091"/>
                    <a:pt x="94462" y="382498"/>
                  </a:cubicBezTo>
                  <a:cubicBezTo>
                    <a:pt x="39694" y="367895"/>
                    <a:pt x="806" y="318608"/>
                    <a:pt x="0" y="261181"/>
                  </a:cubicBezTo>
                  <a:lnTo>
                    <a:pt x="0" y="261181"/>
                  </a:lnTo>
                  <a:lnTo>
                    <a:pt x="0" y="257538"/>
                  </a:lnTo>
                  <a:lnTo>
                    <a:pt x="0" y="257538"/>
                  </a:lnTo>
                  <a:cubicBezTo>
                    <a:pt x="478" y="223522"/>
                    <a:pt x="14338" y="191579"/>
                    <a:pt x="38532" y="168034"/>
                  </a:cubicBezTo>
                  <a:cubicBezTo>
                    <a:pt x="37389" y="162661"/>
                    <a:pt x="36842" y="157213"/>
                    <a:pt x="36703" y="151765"/>
                  </a:cubicBezTo>
                  <a:cubicBezTo>
                    <a:pt x="36652" y="151054"/>
                    <a:pt x="36614" y="150520"/>
                    <a:pt x="36614" y="150355"/>
                  </a:cubicBezTo>
                  <a:lnTo>
                    <a:pt x="36639" y="150355"/>
                  </a:lnTo>
                  <a:cubicBezTo>
                    <a:pt x="36627" y="150089"/>
                    <a:pt x="36588" y="149809"/>
                    <a:pt x="36588" y="149542"/>
                  </a:cubicBezTo>
                  <a:cubicBezTo>
                    <a:pt x="36588" y="106807"/>
                    <a:pt x="66903" y="70040"/>
                    <a:pt x="107620" y="60846"/>
                  </a:cubicBezTo>
                  <a:cubicBezTo>
                    <a:pt x="120218" y="24943"/>
                    <a:pt x="154508" y="0"/>
                    <a:pt x="193471" y="0"/>
                  </a:cubicBezTo>
                  <a:cubicBezTo>
                    <a:pt x="223481" y="0"/>
                    <a:pt x="267830" y="14681"/>
                    <a:pt x="284403" y="37173"/>
                  </a:cubicBezTo>
                  <a:lnTo>
                    <a:pt x="284442" y="403276"/>
                  </a:lnTo>
                  <a:cubicBezTo>
                    <a:pt x="266611" y="428752"/>
                    <a:pt x="219291" y="445516"/>
                    <a:pt x="186143" y="445516"/>
                  </a:cubicBezTo>
                  <a:close/>
                </a:path>
              </a:pathLst>
            </a:custGeom>
            <a:solidFill>
              <a:srgbClr val="00285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236" name="Google Shape;236;p15"/>
          <p:cNvGrpSpPr/>
          <p:nvPr/>
        </p:nvGrpSpPr>
        <p:grpSpPr>
          <a:xfrm>
            <a:off x="4431008" y="1797697"/>
            <a:ext cx="3423174" cy="3308200"/>
            <a:chOff x="4462993" y="1881916"/>
            <a:chExt cx="3423174" cy="3308200"/>
          </a:xfrm>
        </p:grpSpPr>
        <p:sp>
          <p:nvSpPr>
            <p:cNvPr id="237" name="Google Shape;237;p15"/>
            <p:cNvSpPr/>
            <p:nvPr/>
          </p:nvSpPr>
          <p:spPr>
            <a:xfrm>
              <a:off x="7080644" y="1918854"/>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1</a:t>
              </a:r>
              <a:endParaRPr lang="en-US" sz="1400" b="0" i="0" u="none" strike="noStrike" cap="none" dirty="0">
                <a:solidFill>
                  <a:srgbClr val="000000"/>
                </a:solidFill>
                <a:latin typeface="Arial"/>
                <a:ea typeface="Arial"/>
                <a:cs typeface="Arial"/>
                <a:sym typeface="Arial"/>
              </a:endParaRPr>
            </a:p>
          </p:txBody>
        </p:sp>
        <p:sp>
          <p:nvSpPr>
            <p:cNvPr id="238" name="Google Shape;238;p15"/>
            <p:cNvSpPr/>
            <p:nvPr/>
          </p:nvSpPr>
          <p:spPr>
            <a:xfrm>
              <a:off x="5081821" y="1881916"/>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5</a:t>
              </a:r>
              <a:endParaRPr lang="en-US" sz="1400" b="0" i="0" u="none" strike="noStrike" cap="none" dirty="0">
                <a:solidFill>
                  <a:srgbClr val="000000"/>
                </a:solidFill>
                <a:latin typeface="Arial"/>
                <a:ea typeface="Arial"/>
                <a:cs typeface="Arial"/>
                <a:sym typeface="Arial"/>
              </a:endParaRPr>
            </a:p>
          </p:txBody>
        </p:sp>
        <p:sp>
          <p:nvSpPr>
            <p:cNvPr id="239" name="Google Shape;239;p15"/>
            <p:cNvSpPr/>
            <p:nvPr/>
          </p:nvSpPr>
          <p:spPr>
            <a:xfrm>
              <a:off x="7611847" y="3827492"/>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2</a:t>
              </a:r>
              <a:endParaRPr lang="en-US" sz="1400" b="0" i="0" u="none" strike="noStrike" cap="none" dirty="0">
                <a:solidFill>
                  <a:srgbClr val="000000"/>
                </a:solidFill>
                <a:latin typeface="Arial"/>
                <a:ea typeface="Arial"/>
                <a:cs typeface="Arial"/>
                <a:sym typeface="Arial"/>
              </a:endParaRPr>
            </a:p>
          </p:txBody>
        </p:sp>
        <p:sp>
          <p:nvSpPr>
            <p:cNvPr id="240" name="Google Shape;240;p15"/>
            <p:cNvSpPr/>
            <p:nvPr/>
          </p:nvSpPr>
          <p:spPr>
            <a:xfrm>
              <a:off x="4462993" y="3721623"/>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4</a:t>
              </a:r>
              <a:endParaRPr lang="en-US" sz="1400" b="0" i="0" u="none" strike="noStrike" cap="none" dirty="0">
                <a:solidFill>
                  <a:srgbClr val="000000"/>
                </a:solidFill>
                <a:latin typeface="Arial"/>
                <a:ea typeface="Arial"/>
                <a:cs typeface="Arial"/>
                <a:sym typeface="Arial"/>
              </a:endParaRPr>
            </a:p>
          </p:txBody>
        </p:sp>
        <p:sp>
          <p:nvSpPr>
            <p:cNvPr id="241" name="Google Shape;241;p15"/>
            <p:cNvSpPr/>
            <p:nvPr/>
          </p:nvSpPr>
          <p:spPr>
            <a:xfrm>
              <a:off x="5990739" y="4915796"/>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3</a:t>
              </a:r>
              <a:endParaRPr lang="en-US" sz="1400" b="0" i="0" u="none" strike="noStrike" cap="none" dirty="0">
                <a:solidFill>
                  <a:srgbClr val="000000"/>
                </a:solidFill>
                <a:latin typeface="Arial"/>
                <a:ea typeface="Arial"/>
                <a:cs typeface="Arial"/>
                <a:sym typeface="Arial"/>
              </a:endParaRPr>
            </a:p>
          </p:txBody>
        </p:sp>
      </p:grpSp>
      <p:cxnSp>
        <p:nvCxnSpPr>
          <p:cNvPr id="242" name="Google Shape;242;p15"/>
          <p:cNvCxnSpPr>
            <a:stCxn id="232" idx="0"/>
          </p:cNvCxnSpPr>
          <p:nvPr/>
        </p:nvCxnSpPr>
        <p:spPr>
          <a:xfrm rot="10800000">
            <a:off x="6096000" y="5129184"/>
            <a:ext cx="0" cy="316500"/>
          </a:xfrm>
          <a:prstGeom prst="straightConnector1">
            <a:avLst/>
          </a:prstGeom>
          <a:noFill/>
          <a:ln w="25400" cap="flat" cmpd="sng">
            <a:solidFill>
              <a:srgbClr val="F8530C"/>
            </a:solidFill>
            <a:prstDash val="solid"/>
            <a:round/>
            <a:headEnd type="none" w="sm" len="sm"/>
            <a:tailEnd type="triangle" w="med" len="med"/>
          </a:ln>
        </p:spPr>
      </p:cxnSp>
      <p:grpSp>
        <p:nvGrpSpPr>
          <p:cNvPr id="243" name="Google Shape;243;p15"/>
          <p:cNvGrpSpPr/>
          <p:nvPr/>
        </p:nvGrpSpPr>
        <p:grpSpPr>
          <a:xfrm>
            <a:off x="7876754" y="3276566"/>
            <a:ext cx="3854410" cy="1169551"/>
            <a:chOff x="7876754" y="3104290"/>
            <a:chExt cx="3854410" cy="1169551"/>
          </a:xfrm>
        </p:grpSpPr>
        <p:sp>
          <p:nvSpPr>
            <p:cNvPr id="244" name="Google Shape;244;p15"/>
            <p:cNvSpPr txBox="1"/>
            <p:nvPr/>
          </p:nvSpPr>
          <p:spPr>
            <a:xfrm>
              <a:off x="8579874" y="3104290"/>
              <a:ext cx="3151290" cy="1169551"/>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Prioritize a select few GenAI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use cases to build a small portfolio that balances value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and feasibility.</a:t>
              </a:r>
              <a:endParaRPr lang="en-US" sz="1400" b="0" i="0" u="none" strike="noStrike" cap="none" dirty="0">
                <a:solidFill>
                  <a:srgbClr val="000000"/>
                </a:solidFill>
                <a:latin typeface="Arial"/>
                <a:ea typeface="Arial"/>
                <a:cs typeface="Arial"/>
                <a:sym typeface="Arial"/>
              </a:endParaRPr>
            </a:p>
          </p:txBody>
        </p:sp>
        <p:cxnSp>
          <p:nvCxnSpPr>
            <p:cNvPr id="245" name="Google Shape;245;p15"/>
            <p:cNvCxnSpPr/>
            <p:nvPr/>
          </p:nvCxnSpPr>
          <p:spPr>
            <a:xfrm rot="10800000">
              <a:off x="7876754" y="3689065"/>
              <a:ext cx="703120" cy="0"/>
            </a:xfrm>
            <a:prstGeom prst="straightConnector1">
              <a:avLst/>
            </a:prstGeom>
            <a:noFill/>
            <a:ln w="25400" cap="flat" cmpd="sng">
              <a:solidFill>
                <a:srgbClr val="F8530C"/>
              </a:solidFill>
              <a:prstDash val="solid"/>
              <a:round/>
              <a:headEnd type="none" w="sm" len="sm"/>
              <a:tailEnd type="triangle" w="med" len="med"/>
            </a:ln>
          </p:spPr>
        </p:cxnSp>
      </p:grpSp>
      <p:grpSp>
        <p:nvGrpSpPr>
          <p:cNvPr id="246" name="Google Shape;246;p15"/>
          <p:cNvGrpSpPr/>
          <p:nvPr/>
        </p:nvGrpSpPr>
        <p:grpSpPr>
          <a:xfrm>
            <a:off x="7373763" y="1383033"/>
            <a:ext cx="3854410" cy="1169551"/>
            <a:chOff x="7373763" y="1292949"/>
            <a:chExt cx="3854410" cy="1169551"/>
          </a:xfrm>
        </p:grpSpPr>
        <p:sp>
          <p:nvSpPr>
            <p:cNvPr id="247" name="Google Shape;247;p15"/>
            <p:cNvSpPr txBox="1"/>
            <p:nvPr/>
          </p:nvSpPr>
          <p:spPr>
            <a:xfrm>
              <a:off x="8076883" y="1292949"/>
              <a:ext cx="3151290" cy="1169551"/>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Generate use-case ideas that align to business priorities and exploit GenAI’s transformative potential.</a:t>
              </a:r>
              <a:endParaRPr lang="en-US" sz="1400" b="0" i="0" u="none" strike="noStrike" cap="none" dirty="0">
                <a:solidFill>
                  <a:srgbClr val="000000"/>
                </a:solidFill>
                <a:latin typeface="Arial"/>
                <a:ea typeface="Arial"/>
                <a:cs typeface="Arial"/>
                <a:sym typeface="Arial"/>
              </a:endParaRPr>
            </a:p>
          </p:txBody>
        </p:sp>
        <p:cxnSp>
          <p:nvCxnSpPr>
            <p:cNvPr id="248" name="Google Shape;248;p15"/>
            <p:cNvCxnSpPr/>
            <p:nvPr/>
          </p:nvCxnSpPr>
          <p:spPr>
            <a:xfrm rot="10800000">
              <a:off x="7373763" y="1877724"/>
              <a:ext cx="703120" cy="0"/>
            </a:xfrm>
            <a:prstGeom prst="straightConnector1">
              <a:avLst/>
            </a:prstGeom>
            <a:noFill/>
            <a:ln w="25400" cap="flat" cmpd="sng">
              <a:solidFill>
                <a:srgbClr val="F8530C"/>
              </a:solidFill>
              <a:prstDash val="solid"/>
              <a:round/>
              <a:headEnd type="none" w="sm" len="sm"/>
              <a:tailEnd type="triangle" w="med" len="med"/>
            </a:ln>
          </p:spPr>
        </p:cxnSp>
      </p:grpSp>
      <p:grpSp>
        <p:nvGrpSpPr>
          <p:cNvPr id="249" name="Google Shape;249;p15"/>
          <p:cNvGrpSpPr/>
          <p:nvPr/>
        </p:nvGrpSpPr>
        <p:grpSpPr>
          <a:xfrm>
            <a:off x="538300" y="3192707"/>
            <a:ext cx="3846459" cy="1416000"/>
            <a:chOff x="538300" y="3082075"/>
            <a:chExt cx="3846459" cy="1416000"/>
          </a:xfrm>
        </p:grpSpPr>
        <p:sp>
          <p:nvSpPr>
            <p:cNvPr id="250" name="Google Shape;250;p15"/>
            <p:cNvSpPr txBox="1"/>
            <p:nvPr/>
          </p:nvSpPr>
          <p:spPr>
            <a:xfrm>
              <a:off x="538300" y="3082075"/>
              <a:ext cx="3151200" cy="1416000"/>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Work with IT and vendors to design </a:t>
              </a:r>
              <a:r>
                <a:rPr lang="en-US" sz="1600" b="0" i="0" u="none" strike="noStrike" cap="none" dirty="0">
                  <a:solidFill>
                    <a:srgbClr val="000000"/>
                  </a:solidFill>
                  <a:latin typeface="Arial"/>
                  <a:ea typeface="Arial"/>
                  <a:cs typeface="Arial"/>
                  <a:sym typeface="Arial"/>
                </a:rPr>
                <a:t>a minimum viable product for each use case. Define a deployment approach and risk mitigation plan for each.</a:t>
              </a:r>
              <a:endParaRPr lang="en-US" sz="1400" b="0" i="0" u="none" strike="noStrike" cap="none" dirty="0">
                <a:solidFill>
                  <a:srgbClr val="000000"/>
                </a:solidFill>
                <a:latin typeface="Arial"/>
                <a:ea typeface="Arial"/>
                <a:cs typeface="Arial"/>
                <a:sym typeface="Arial"/>
              </a:endParaRPr>
            </a:p>
          </p:txBody>
        </p:sp>
        <p:cxnSp>
          <p:nvCxnSpPr>
            <p:cNvPr id="251" name="Google Shape;251;p15"/>
            <p:cNvCxnSpPr/>
            <p:nvPr/>
          </p:nvCxnSpPr>
          <p:spPr>
            <a:xfrm>
              <a:off x="3681639" y="3666850"/>
              <a:ext cx="703120" cy="0"/>
            </a:xfrm>
            <a:prstGeom prst="straightConnector1">
              <a:avLst/>
            </a:prstGeom>
            <a:noFill/>
            <a:ln w="25400" cap="flat" cmpd="sng">
              <a:solidFill>
                <a:srgbClr val="F8530C"/>
              </a:solidFill>
              <a:prstDash val="solid"/>
              <a:round/>
              <a:headEnd type="none" w="sm" len="sm"/>
              <a:tailEnd type="triangle" w="med" len="med"/>
            </a:ln>
          </p:spPr>
        </p:cxnSp>
      </p:grpSp>
      <p:grpSp>
        <p:nvGrpSpPr>
          <p:cNvPr id="252" name="Google Shape;252;p15"/>
          <p:cNvGrpSpPr/>
          <p:nvPr/>
        </p:nvGrpSpPr>
        <p:grpSpPr>
          <a:xfrm>
            <a:off x="757418" y="1734284"/>
            <a:ext cx="4246183" cy="923330"/>
            <a:chOff x="757418" y="1562008"/>
            <a:chExt cx="4246183" cy="923330"/>
          </a:xfrm>
        </p:grpSpPr>
        <p:sp>
          <p:nvSpPr>
            <p:cNvPr id="253" name="Google Shape;253;p15"/>
            <p:cNvSpPr txBox="1"/>
            <p:nvPr/>
          </p:nvSpPr>
          <p:spPr>
            <a:xfrm>
              <a:off x="757418" y="1562008"/>
              <a:ext cx="3555178" cy="923330"/>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Deliver the minimum </a:t>
              </a:r>
              <a:r>
                <a:rPr lang="en-US" sz="16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capabilities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to test use cases in a few months.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Stop, refine or scale each use case. </a:t>
              </a:r>
              <a:endParaRPr lang="en-US" sz="1400" b="0" i="0" u="none" strike="noStrike" cap="none" dirty="0">
                <a:solidFill>
                  <a:srgbClr val="000000"/>
                </a:solidFill>
                <a:latin typeface="Arial"/>
                <a:ea typeface="Arial"/>
                <a:cs typeface="Arial"/>
                <a:sym typeface="Arial"/>
              </a:endParaRPr>
            </a:p>
          </p:txBody>
        </p:sp>
        <p:cxnSp>
          <p:nvCxnSpPr>
            <p:cNvPr id="254" name="Google Shape;254;p15"/>
            <p:cNvCxnSpPr/>
            <p:nvPr/>
          </p:nvCxnSpPr>
          <p:spPr>
            <a:xfrm>
              <a:off x="4300481" y="1745755"/>
              <a:ext cx="703120" cy="0"/>
            </a:xfrm>
            <a:prstGeom prst="straightConnector1">
              <a:avLst/>
            </a:prstGeom>
            <a:noFill/>
            <a:ln w="25400" cap="flat" cmpd="sng">
              <a:solidFill>
                <a:srgbClr val="F8530C"/>
              </a:solidFill>
              <a:prstDash val="solid"/>
              <a:round/>
              <a:headEnd type="none" w="sm" len="sm"/>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6"/>
          <p:cNvPicPr preferRelativeResize="0"/>
          <p:nvPr/>
        </p:nvPicPr>
        <p:blipFill rotWithShape="1">
          <a:blip r:embed="rId3">
            <a:alphaModFix/>
          </a:blip>
          <a:srcRect/>
          <a:stretch/>
        </p:blipFill>
        <p:spPr>
          <a:xfrm>
            <a:off x="318338" y="1593833"/>
            <a:ext cx="3898900" cy="3911600"/>
          </a:xfrm>
          <a:prstGeom prst="rect">
            <a:avLst/>
          </a:prstGeom>
          <a:noFill/>
          <a:ln>
            <a:noFill/>
          </a:ln>
        </p:spPr>
      </p:pic>
      <p:sp>
        <p:nvSpPr>
          <p:cNvPr id="260" name="Google Shape;260;p1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solidFill>
                  <a:srgbClr val="F8530C"/>
                </a:solidFill>
              </a:rPr>
              <a:t>Step 1: </a:t>
            </a:r>
            <a:r>
              <a:rPr lang="en-US" dirty="0"/>
              <a:t>Ideate on Initial Use Cases</a:t>
            </a:r>
          </a:p>
        </p:txBody>
      </p:sp>
      <p:sp>
        <p:nvSpPr>
          <p:cNvPr id="261" name="Google Shape;261;p16"/>
          <p:cNvSpPr txBox="1"/>
          <p:nvPr/>
        </p:nvSpPr>
        <p:spPr>
          <a:xfrm>
            <a:off x="8046719" y="1536192"/>
            <a:ext cx="3657600" cy="3693288"/>
          </a:xfrm>
          <a:prstGeom prst="rect">
            <a:avLst/>
          </a:prstGeom>
          <a:solidFill>
            <a:srgbClr val="D3D3D3"/>
          </a:solidFill>
          <a:ln>
            <a:noFill/>
          </a:ln>
        </p:spPr>
        <p:txBody>
          <a:bodyPr spcFirstLastPara="1" wrap="square" lIns="18287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Arial"/>
                <a:ea typeface="Arial"/>
                <a:cs typeface="Arial"/>
                <a:sym typeface="Arial"/>
              </a:rPr>
              <a:t>To implement generative AI, teams and leaders must define its starting point. CMOs can use this section to:</a:t>
            </a:r>
            <a:endParaRPr lang="en-US" sz="1400" b="0" i="0" u="none" strike="noStrike" cap="none" dirty="0">
              <a:solidFill>
                <a:srgbClr val="000000"/>
              </a:solidFill>
              <a:latin typeface="Arial"/>
              <a:ea typeface="Arial"/>
              <a:cs typeface="Arial"/>
              <a:sym typeface="Arial"/>
            </a:endParaRPr>
          </a:p>
          <a:p>
            <a:pPr marL="228600" marR="0" lvl="2"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Generate a starting list of use cases relevant to their role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as a </a:t>
            </a:r>
            <a:r>
              <a:rPr lang="en-US" sz="18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rPr>
              <a:t>marketing leader.</a:t>
            </a:r>
            <a:endParaRPr lang="en-US" sz="1800" b="0" i="0" u="none" strike="noStrike" cap="none" dirty="0">
              <a:solidFill>
                <a:srgbClr val="000000"/>
              </a:solidFill>
              <a:latin typeface="Arial"/>
              <a:ea typeface="Arial"/>
              <a:cs typeface="Arial"/>
              <a:sym typeface="Arial"/>
            </a:endParaRPr>
          </a:p>
          <a:p>
            <a:pPr marL="228600" marR="0" lvl="2" indent="-228600" algn="l" rtl="0">
              <a:lnSpc>
                <a:spcPct val="100000"/>
              </a:lnSpc>
              <a:spcBef>
                <a:spcPts val="1200"/>
              </a:spcBef>
              <a:spcAft>
                <a:spcPts val="120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Align each potential use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case with marketing and business priorities and maturity.</a:t>
            </a:r>
            <a:endParaRPr lang="en-US" sz="1800" b="0" i="0" u="none" strike="noStrike" cap="none" dirty="0">
              <a:solidFill>
                <a:schemeClr val="dk1"/>
              </a:solidFill>
              <a:latin typeface="Arial"/>
              <a:ea typeface="Arial"/>
              <a:cs typeface="Arial"/>
              <a:sym typeface="Arial"/>
            </a:endParaRPr>
          </a:p>
        </p:txBody>
      </p:sp>
      <p:sp>
        <p:nvSpPr>
          <p:cNvPr id="262" name="Google Shape;262;p16"/>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263" name="Google Shape;263;p16"/>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grpSp>
        <p:nvGrpSpPr>
          <p:cNvPr id="264" name="Google Shape;264;p16"/>
          <p:cNvGrpSpPr/>
          <p:nvPr/>
        </p:nvGrpSpPr>
        <p:grpSpPr>
          <a:xfrm>
            <a:off x="1479238" y="3028150"/>
            <a:ext cx="1392843" cy="978010"/>
            <a:chOff x="1479238" y="3028150"/>
            <a:chExt cx="1392843" cy="978010"/>
          </a:xfrm>
        </p:grpSpPr>
        <p:sp>
          <p:nvSpPr>
            <p:cNvPr id="265" name="Google Shape;265;p16"/>
            <p:cNvSpPr txBox="1"/>
            <p:nvPr/>
          </p:nvSpPr>
          <p:spPr>
            <a:xfrm>
              <a:off x="1479238" y="3749748"/>
              <a:ext cx="1392843" cy="2564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Gen AI Pilot</a:t>
              </a:r>
              <a:endParaRPr lang="en-US" sz="1400" b="0" i="0" u="none" strike="noStrike" cap="none" dirty="0">
                <a:solidFill>
                  <a:srgbClr val="000000"/>
                </a:solidFill>
                <a:latin typeface="Arial"/>
                <a:ea typeface="Arial"/>
                <a:cs typeface="Arial"/>
                <a:sym typeface="Arial"/>
              </a:endParaRPr>
            </a:p>
          </p:txBody>
        </p:sp>
        <p:sp>
          <p:nvSpPr>
            <p:cNvPr id="266" name="Google Shape;266;p16"/>
            <p:cNvSpPr/>
            <p:nvPr/>
          </p:nvSpPr>
          <p:spPr>
            <a:xfrm>
              <a:off x="1747293" y="3028150"/>
              <a:ext cx="832736" cy="658248"/>
            </a:xfrm>
            <a:custGeom>
              <a:avLst/>
              <a:gdLst/>
              <a:ahLst/>
              <a:cxnLst/>
              <a:rect l="l" t="t" r="r" b="b"/>
              <a:pathLst>
                <a:path w="563613" h="445516" extrusionOk="0">
                  <a:moveTo>
                    <a:pt x="469341" y="383286"/>
                  </a:moveTo>
                  <a:cubicBezTo>
                    <a:pt x="478663" y="383286"/>
                    <a:pt x="486244" y="375691"/>
                    <a:pt x="486244" y="366370"/>
                  </a:cubicBezTo>
                  <a:cubicBezTo>
                    <a:pt x="486244" y="357035"/>
                    <a:pt x="478663" y="349466"/>
                    <a:pt x="469341" y="349466"/>
                  </a:cubicBezTo>
                  <a:cubicBezTo>
                    <a:pt x="460019" y="349466"/>
                    <a:pt x="452424" y="357035"/>
                    <a:pt x="452424" y="366370"/>
                  </a:cubicBezTo>
                  <a:cubicBezTo>
                    <a:pt x="452424" y="375691"/>
                    <a:pt x="460019" y="383286"/>
                    <a:pt x="469341" y="383286"/>
                  </a:cubicBezTo>
                  <a:close/>
                  <a:moveTo>
                    <a:pt x="469341" y="418846"/>
                  </a:moveTo>
                  <a:cubicBezTo>
                    <a:pt x="449796" y="418846"/>
                    <a:pt x="432727" y="408076"/>
                    <a:pt x="423697" y="392176"/>
                  </a:cubicBezTo>
                  <a:lnTo>
                    <a:pt x="368287" y="392176"/>
                  </a:lnTo>
                  <a:lnTo>
                    <a:pt x="339026" y="329959"/>
                  </a:lnTo>
                  <a:lnTo>
                    <a:pt x="320002" y="329959"/>
                  </a:lnTo>
                  <a:lnTo>
                    <a:pt x="320002" y="294399"/>
                  </a:lnTo>
                  <a:lnTo>
                    <a:pt x="361607" y="294399"/>
                  </a:lnTo>
                  <a:lnTo>
                    <a:pt x="390855" y="356616"/>
                  </a:lnTo>
                  <a:lnTo>
                    <a:pt x="417817" y="356616"/>
                  </a:lnTo>
                  <a:cubicBezTo>
                    <a:pt x="422414" y="332334"/>
                    <a:pt x="443750" y="313906"/>
                    <a:pt x="469341" y="313906"/>
                  </a:cubicBezTo>
                  <a:cubicBezTo>
                    <a:pt x="498271" y="313906"/>
                    <a:pt x="521804" y="337439"/>
                    <a:pt x="521804" y="366370"/>
                  </a:cubicBezTo>
                  <a:cubicBezTo>
                    <a:pt x="521804" y="395300"/>
                    <a:pt x="498271" y="418846"/>
                    <a:pt x="469341" y="418846"/>
                  </a:cubicBezTo>
                  <a:close/>
                  <a:moveTo>
                    <a:pt x="511594" y="256832"/>
                  </a:moveTo>
                  <a:cubicBezTo>
                    <a:pt x="520674" y="256832"/>
                    <a:pt x="528053" y="249453"/>
                    <a:pt x="528053" y="240373"/>
                  </a:cubicBezTo>
                  <a:cubicBezTo>
                    <a:pt x="528053" y="231305"/>
                    <a:pt x="520674" y="223926"/>
                    <a:pt x="511594" y="223926"/>
                  </a:cubicBezTo>
                  <a:cubicBezTo>
                    <a:pt x="502513" y="223926"/>
                    <a:pt x="495135" y="231305"/>
                    <a:pt x="495135" y="240373"/>
                  </a:cubicBezTo>
                  <a:cubicBezTo>
                    <a:pt x="495135" y="249453"/>
                    <a:pt x="502513" y="256832"/>
                    <a:pt x="511594" y="256832"/>
                  </a:cubicBezTo>
                  <a:close/>
                  <a:moveTo>
                    <a:pt x="511594" y="292392"/>
                  </a:moveTo>
                  <a:cubicBezTo>
                    <a:pt x="489001" y="292392"/>
                    <a:pt x="469760" y="277876"/>
                    <a:pt x="462610" y="257708"/>
                  </a:cubicBezTo>
                  <a:lnTo>
                    <a:pt x="320002" y="257708"/>
                  </a:lnTo>
                  <a:lnTo>
                    <a:pt x="320002" y="222148"/>
                  </a:lnTo>
                  <a:lnTo>
                    <a:pt x="462953" y="222148"/>
                  </a:lnTo>
                  <a:cubicBezTo>
                    <a:pt x="470357" y="202438"/>
                    <a:pt x="489343" y="188366"/>
                    <a:pt x="511594" y="188366"/>
                  </a:cubicBezTo>
                  <a:cubicBezTo>
                    <a:pt x="540270" y="188366"/>
                    <a:pt x="563613" y="211696"/>
                    <a:pt x="563613" y="240373"/>
                  </a:cubicBezTo>
                  <a:cubicBezTo>
                    <a:pt x="563613" y="269049"/>
                    <a:pt x="540270" y="292392"/>
                    <a:pt x="511594" y="292392"/>
                  </a:cubicBezTo>
                  <a:close/>
                  <a:moveTo>
                    <a:pt x="449821" y="112268"/>
                  </a:moveTo>
                  <a:cubicBezTo>
                    <a:pt x="459155" y="112268"/>
                    <a:pt x="466737" y="104686"/>
                    <a:pt x="466737" y="95352"/>
                  </a:cubicBezTo>
                  <a:cubicBezTo>
                    <a:pt x="466737" y="86042"/>
                    <a:pt x="459155" y="78448"/>
                    <a:pt x="449821" y="78448"/>
                  </a:cubicBezTo>
                  <a:cubicBezTo>
                    <a:pt x="440499" y="78448"/>
                    <a:pt x="432904" y="86042"/>
                    <a:pt x="432904" y="95352"/>
                  </a:cubicBezTo>
                  <a:cubicBezTo>
                    <a:pt x="432904" y="104686"/>
                    <a:pt x="440499" y="112268"/>
                    <a:pt x="449821" y="112268"/>
                  </a:cubicBezTo>
                  <a:close/>
                  <a:moveTo>
                    <a:pt x="320002" y="169938"/>
                  </a:moveTo>
                  <a:lnTo>
                    <a:pt x="320002" y="134379"/>
                  </a:lnTo>
                  <a:lnTo>
                    <a:pt x="389191" y="134379"/>
                  </a:lnTo>
                  <a:lnTo>
                    <a:pt x="402818" y="118529"/>
                  </a:lnTo>
                  <a:cubicBezTo>
                    <a:pt x="399351" y="111531"/>
                    <a:pt x="397344" y="103683"/>
                    <a:pt x="397344" y="95352"/>
                  </a:cubicBezTo>
                  <a:cubicBezTo>
                    <a:pt x="397344" y="66421"/>
                    <a:pt x="420890" y="42888"/>
                    <a:pt x="449821" y="42888"/>
                  </a:cubicBezTo>
                  <a:cubicBezTo>
                    <a:pt x="478764" y="42888"/>
                    <a:pt x="502297" y="66421"/>
                    <a:pt x="502297" y="95352"/>
                  </a:cubicBezTo>
                  <a:cubicBezTo>
                    <a:pt x="502297" y="124295"/>
                    <a:pt x="478764" y="147828"/>
                    <a:pt x="449821" y="147828"/>
                  </a:cubicBezTo>
                  <a:cubicBezTo>
                    <a:pt x="442213" y="147828"/>
                    <a:pt x="435000" y="146164"/>
                    <a:pt x="428472" y="143243"/>
                  </a:cubicBezTo>
                  <a:lnTo>
                    <a:pt x="405511" y="169938"/>
                  </a:lnTo>
                  <a:close/>
                  <a:moveTo>
                    <a:pt x="186143" y="409956"/>
                  </a:moveTo>
                  <a:cubicBezTo>
                    <a:pt x="218960" y="409956"/>
                    <a:pt x="246418" y="397243"/>
                    <a:pt x="248653" y="364490"/>
                  </a:cubicBezTo>
                  <a:cubicBezTo>
                    <a:pt x="248806" y="362776"/>
                    <a:pt x="248881" y="361505"/>
                    <a:pt x="248881" y="360172"/>
                  </a:cubicBezTo>
                  <a:lnTo>
                    <a:pt x="248881" y="339941"/>
                  </a:lnTo>
                  <a:cubicBezTo>
                    <a:pt x="234200" y="346177"/>
                    <a:pt x="220040" y="348831"/>
                    <a:pt x="206730" y="348831"/>
                  </a:cubicBezTo>
                  <a:cubicBezTo>
                    <a:pt x="164274" y="348831"/>
                    <a:pt x="130264" y="322250"/>
                    <a:pt x="114211" y="301599"/>
                  </a:cubicBezTo>
                  <a:lnTo>
                    <a:pt x="142240" y="279717"/>
                  </a:lnTo>
                  <a:cubicBezTo>
                    <a:pt x="145830" y="284264"/>
                    <a:pt x="170122" y="313144"/>
                    <a:pt x="206290" y="313144"/>
                  </a:cubicBezTo>
                  <a:cubicBezTo>
                    <a:pt x="219124" y="313144"/>
                    <a:pt x="233452" y="309508"/>
                    <a:pt x="248881" y="299860"/>
                  </a:cubicBezTo>
                  <a:lnTo>
                    <a:pt x="248881" y="98717"/>
                  </a:lnTo>
                  <a:cubicBezTo>
                    <a:pt x="248856" y="97955"/>
                    <a:pt x="248843" y="96342"/>
                    <a:pt x="248881" y="94387"/>
                  </a:cubicBezTo>
                  <a:cubicBezTo>
                    <a:pt x="248869" y="93980"/>
                    <a:pt x="248881" y="93688"/>
                    <a:pt x="248843" y="93205"/>
                  </a:cubicBezTo>
                  <a:lnTo>
                    <a:pt x="248818" y="92545"/>
                  </a:lnTo>
                  <a:lnTo>
                    <a:pt x="248907" y="90386"/>
                  </a:lnTo>
                  <a:cubicBezTo>
                    <a:pt x="248907" y="88951"/>
                    <a:pt x="248793" y="87541"/>
                    <a:pt x="248678" y="86131"/>
                  </a:cubicBezTo>
                  <a:cubicBezTo>
                    <a:pt x="237172" y="90602"/>
                    <a:pt x="226136" y="93828"/>
                    <a:pt x="219963" y="95047"/>
                  </a:cubicBezTo>
                  <a:cubicBezTo>
                    <a:pt x="210832" y="96875"/>
                    <a:pt x="199326" y="105067"/>
                    <a:pt x="196011" y="107798"/>
                  </a:cubicBezTo>
                  <a:lnTo>
                    <a:pt x="173291" y="80442"/>
                  </a:lnTo>
                  <a:cubicBezTo>
                    <a:pt x="175285" y="78778"/>
                    <a:pt x="193357" y="64084"/>
                    <a:pt x="213029" y="60173"/>
                  </a:cubicBezTo>
                  <a:cubicBezTo>
                    <a:pt x="219417" y="58903"/>
                    <a:pt x="241655" y="56413"/>
                    <a:pt x="248907" y="53594"/>
                  </a:cubicBezTo>
                  <a:cubicBezTo>
                    <a:pt x="238772" y="42570"/>
                    <a:pt x="209651" y="35560"/>
                    <a:pt x="193471" y="35560"/>
                  </a:cubicBezTo>
                  <a:cubicBezTo>
                    <a:pt x="167106" y="35560"/>
                    <a:pt x="144246" y="54292"/>
                    <a:pt x="139115" y="80111"/>
                  </a:cubicBezTo>
                  <a:lnTo>
                    <a:pt x="136499" y="93294"/>
                  </a:lnTo>
                  <a:lnTo>
                    <a:pt x="123101" y="94361"/>
                  </a:lnTo>
                  <a:cubicBezTo>
                    <a:pt x="94665" y="96634"/>
                    <a:pt x="72377" y="120675"/>
                    <a:pt x="72174" y="149161"/>
                  </a:cubicBezTo>
                  <a:cubicBezTo>
                    <a:pt x="72466" y="152755"/>
                    <a:pt x="75069" y="176073"/>
                    <a:pt x="90741" y="185852"/>
                  </a:cubicBezTo>
                  <a:cubicBezTo>
                    <a:pt x="96129" y="189216"/>
                    <a:pt x="102557" y="190547"/>
                    <a:pt x="109362" y="190547"/>
                  </a:cubicBezTo>
                  <a:cubicBezTo>
                    <a:pt x="116688" y="190547"/>
                    <a:pt x="124451" y="189004"/>
                    <a:pt x="131825" y="186791"/>
                  </a:cubicBezTo>
                  <a:cubicBezTo>
                    <a:pt x="137871" y="155727"/>
                    <a:pt x="167081" y="132093"/>
                    <a:pt x="202158" y="132093"/>
                  </a:cubicBezTo>
                  <a:lnTo>
                    <a:pt x="202158" y="167653"/>
                  </a:lnTo>
                  <a:cubicBezTo>
                    <a:pt x="182321" y="167653"/>
                    <a:pt x="166179" y="181559"/>
                    <a:pt x="166179" y="198666"/>
                  </a:cubicBezTo>
                  <a:cubicBezTo>
                    <a:pt x="166179" y="215760"/>
                    <a:pt x="182321" y="229667"/>
                    <a:pt x="202158" y="229667"/>
                  </a:cubicBezTo>
                  <a:lnTo>
                    <a:pt x="202158" y="265227"/>
                  </a:lnTo>
                  <a:cubicBezTo>
                    <a:pt x="171792" y="265227"/>
                    <a:pt x="145846" y="247485"/>
                    <a:pt x="135483" y="222593"/>
                  </a:cubicBezTo>
                  <a:cubicBezTo>
                    <a:pt x="126238" y="224904"/>
                    <a:pt x="117449" y="226174"/>
                    <a:pt x="109245" y="226174"/>
                  </a:cubicBezTo>
                  <a:cubicBezTo>
                    <a:pt x="95097" y="226174"/>
                    <a:pt x="82511" y="222733"/>
                    <a:pt x="71615" y="215836"/>
                  </a:cubicBezTo>
                  <a:cubicBezTo>
                    <a:pt x="65303" y="211836"/>
                    <a:pt x="60134" y="206997"/>
                    <a:pt x="55880" y="201765"/>
                  </a:cubicBezTo>
                  <a:cubicBezTo>
                    <a:pt x="42824" y="217957"/>
                    <a:pt x="35547" y="238125"/>
                    <a:pt x="35547" y="259359"/>
                  </a:cubicBezTo>
                  <a:cubicBezTo>
                    <a:pt x="35547" y="304000"/>
                    <a:pt x="67437" y="342049"/>
                    <a:pt x="111379" y="349872"/>
                  </a:cubicBezTo>
                  <a:lnTo>
                    <a:pt x="122618" y="351853"/>
                  </a:lnTo>
                  <a:lnTo>
                    <a:pt x="125475" y="362928"/>
                  </a:lnTo>
                  <a:cubicBezTo>
                    <a:pt x="132626" y="390614"/>
                    <a:pt x="157581" y="409956"/>
                    <a:pt x="186143" y="409956"/>
                  </a:cubicBezTo>
                  <a:close/>
                  <a:moveTo>
                    <a:pt x="186143" y="445516"/>
                  </a:moveTo>
                  <a:cubicBezTo>
                    <a:pt x="145135" y="445516"/>
                    <a:pt x="108890" y="420091"/>
                    <a:pt x="94462" y="382498"/>
                  </a:cubicBezTo>
                  <a:cubicBezTo>
                    <a:pt x="39694" y="367895"/>
                    <a:pt x="806" y="318608"/>
                    <a:pt x="0" y="261181"/>
                  </a:cubicBezTo>
                  <a:lnTo>
                    <a:pt x="0" y="261181"/>
                  </a:lnTo>
                  <a:lnTo>
                    <a:pt x="0" y="257538"/>
                  </a:lnTo>
                  <a:lnTo>
                    <a:pt x="0" y="257538"/>
                  </a:lnTo>
                  <a:cubicBezTo>
                    <a:pt x="478" y="223522"/>
                    <a:pt x="14338" y="191579"/>
                    <a:pt x="38532" y="168034"/>
                  </a:cubicBezTo>
                  <a:cubicBezTo>
                    <a:pt x="37389" y="162661"/>
                    <a:pt x="36842" y="157213"/>
                    <a:pt x="36703" y="151765"/>
                  </a:cubicBezTo>
                  <a:cubicBezTo>
                    <a:pt x="36652" y="151054"/>
                    <a:pt x="36614" y="150520"/>
                    <a:pt x="36614" y="150355"/>
                  </a:cubicBezTo>
                  <a:lnTo>
                    <a:pt x="36639" y="150355"/>
                  </a:lnTo>
                  <a:cubicBezTo>
                    <a:pt x="36627" y="150089"/>
                    <a:pt x="36588" y="149809"/>
                    <a:pt x="36588" y="149542"/>
                  </a:cubicBezTo>
                  <a:cubicBezTo>
                    <a:pt x="36588" y="106807"/>
                    <a:pt x="66903" y="70040"/>
                    <a:pt x="107620" y="60846"/>
                  </a:cubicBezTo>
                  <a:cubicBezTo>
                    <a:pt x="120218" y="24943"/>
                    <a:pt x="154508" y="0"/>
                    <a:pt x="193471" y="0"/>
                  </a:cubicBezTo>
                  <a:cubicBezTo>
                    <a:pt x="223481" y="0"/>
                    <a:pt x="267830" y="14681"/>
                    <a:pt x="284403" y="37173"/>
                  </a:cubicBezTo>
                  <a:lnTo>
                    <a:pt x="284442" y="403276"/>
                  </a:lnTo>
                  <a:cubicBezTo>
                    <a:pt x="266611" y="428752"/>
                    <a:pt x="219291" y="445516"/>
                    <a:pt x="186143" y="445516"/>
                  </a:cubicBezTo>
                  <a:close/>
                </a:path>
              </a:pathLst>
            </a:custGeom>
            <a:solidFill>
              <a:srgbClr val="00285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67" name="Google Shape;267;p16"/>
          <p:cNvSpPr/>
          <p:nvPr/>
        </p:nvSpPr>
        <p:spPr>
          <a:xfrm>
            <a:off x="3116320" y="2097522"/>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1</a:t>
            </a:r>
            <a:endParaRPr lang="en-US" sz="1400" b="0" i="0" u="none" strike="noStrike" cap="none" dirty="0">
              <a:solidFill>
                <a:srgbClr val="000000"/>
              </a:solidFill>
              <a:latin typeface="Arial"/>
              <a:ea typeface="Arial"/>
              <a:cs typeface="Arial"/>
              <a:sym typeface="Arial"/>
            </a:endParaRPr>
          </a:p>
        </p:txBody>
      </p:sp>
      <p:sp>
        <p:nvSpPr>
          <p:cNvPr id="268" name="Google Shape;268;p16"/>
          <p:cNvSpPr/>
          <p:nvPr/>
        </p:nvSpPr>
        <p:spPr>
          <a:xfrm>
            <a:off x="1117497" y="2060584"/>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5</a:t>
            </a:r>
            <a:endParaRPr lang="en-US" sz="1400" b="0" i="0" u="none" strike="noStrike" cap="none" dirty="0">
              <a:solidFill>
                <a:srgbClr val="000000"/>
              </a:solidFill>
              <a:latin typeface="Arial"/>
              <a:ea typeface="Arial"/>
              <a:cs typeface="Arial"/>
              <a:sym typeface="Arial"/>
            </a:endParaRPr>
          </a:p>
        </p:txBody>
      </p:sp>
      <p:sp>
        <p:nvSpPr>
          <p:cNvPr id="269" name="Google Shape;269;p16"/>
          <p:cNvSpPr/>
          <p:nvPr/>
        </p:nvSpPr>
        <p:spPr>
          <a:xfrm>
            <a:off x="3647523" y="4006160"/>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2</a:t>
            </a:r>
            <a:endParaRPr lang="en-US" sz="1400" b="0" i="0" u="none" strike="noStrike" cap="none" dirty="0">
              <a:solidFill>
                <a:srgbClr val="000000"/>
              </a:solidFill>
              <a:latin typeface="Arial"/>
              <a:ea typeface="Arial"/>
              <a:cs typeface="Arial"/>
              <a:sym typeface="Arial"/>
            </a:endParaRPr>
          </a:p>
        </p:txBody>
      </p:sp>
      <p:sp>
        <p:nvSpPr>
          <p:cNvPr id="270" name="Google Shape;270;p16"/>
          <p:cNvSpPr/>
          <p:nvPr/>
        </p:nvSpPr>
        <p:spPr>
          <a:xfrm>
            <a:off x="498669" y="3900291"/>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4</a:t>
            </a:r>
            <a:endParaRPr lang="en-US" sz="1400" b="0" i="0" u="none" strike="noStrike" cap="none" dirty="0">
              <a:solidFill>
                <a:srgbClr val="000000"/>
              </a:solidFill>
              <a:latin typeface="Arial"/>
              <a:ea typeface="Arial"/>
              <a:cs typeface="Arial"/>
              <a:sym typeface="Arial"/>
            </a:endParaRPr>
          </a:p>
        </p:txBody>
      </p:sp>
      <p:sp>
        <p:nvSpPr>
          <p:cNvPr id="271" name="Google Shape;271;p16"/>
          <p:cNvSpPr/>
          <p:nvPr/>
        </p:nvSpPr>
        <p:spPr>
          <a:xfrm>
            <a:off x="2026415" y="5094464"/>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3</a:t>
            </a:r>
            <a:endParaRPr lang="en-US" sz="1400" b="0" i="0" u="none" strike="noStrike" cap="none" dirty="0">
              <a:solidFill>
                <a:srgbClr val="000000"/>
              </a:solidFill>
              <a:latin typeface="Arial"/>
              <a:ea typeface="Arial"/>
              <a:cs typeface="Arial"/>
              <a:sym typeface="Arial"/>
            </a:endParaRPr>
          </a:p>
        </p:txBody>
      </p:sp>
      <p:sp>
        <p:nvSpPr>
          <p:cNvPr id="272" name="Google Shape;272;p16"/>
          <p:cNvSpPr txBox="1"/>
          <p:nvPr/>
        </p:nvSpPr>
        <p:spPr>
          <a:xfrm>
            <a:off x="4144544" y="1645920"/>
            <a:ext cx="3151290" cy="1169551"/>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Generate use-case ideas that align to business priorities and exploit GenAI’s transformative potential.</a:t>
            </a:r>
            <a:endParaRPr lang="en-US" sz="1400" b="0" i="0" u="none" strike="noStrike" cap="none" dirty="0">
              <a:solidFill>
                <a:srgbClr val="000000"/>
              </a:solidFill>
              <a:latin typeface="Arial"/>
              <a:ea typeface="Arial"/>
              <a:cs typeface="Arial"/>
              <a:sym typeface="Arial"/>
            </a:endParaRPr>
          </a:p>
        </p:txBody>
      </p:sp>
      <p:cxnSp>
        <p:nvCxnSpPr>
          <p:cNvPr id="273" name="Google Shape;273;p16"/>
          <p:cNvCxnSpPr/>
          <p:nvPr/>
        </p:nvCxnSpPr>
        <p:spPr>
          <a:xfrm rot="10800000">
            <a:off x="3441424" y="2230695"/>
            <a:ext cx="703120" cy="0"/>
          </a:xfrm>
          <a:prstGeom prst="straightConnector1">
            <a:avLst/>
          </a:prstGeom>
          <a:noFill/>
          <a:ln w="25400" cap="flat" cmpd="sng">
            <a:solidFill>
              <a:srgbClr val="F8530C"/>
            </a:solidFill>
            <a:prstDash val="solid"/>
            <a:round/>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GenAI Use Case Dimensions</a:t>
            </a:r>
          </a:p>
        </p:txBody>
      </p:sp>
      <p:graphicFrame>
        <p:nvGraphicFramePr>
          <p:cNvPr id="279" name="Google Shape;279;p11"/>
          <p:cNvGraphicFramePr/>
          <p:nvPr>
            <p:extLst>
              <p:ext uri="{D42A27DB-BD31-4B8C-83A1-F6EECF244321}">
                <p14:modId xmlns:p14="http://schemas.microsoft.com/office/powerpoint/2010/main" val="1046131523"/>
              </p:ext>
            </p:extLst>
          </p:nvPr>
        </p:nvGraphicFramePr>
        <p:xfrm>
          <a:off x="324679" y="852488"/>
          <a:ext cx="11407100" cy="5209180"/>
        </p:xfrm>
        <a:graphic>
          <a:graphicData uri="http://schemas.openxmlformats.org/drawingml/2006/table">
            <a:tbl>
              <a:tblPr>
                <a:noFill/>
                <a:tableStyleId>{B61CFBFF-6EA2-43C9-A212-F317041608FA}</a:tableStyleId>
              </a:tblPr>
              <a:tblGrid>
                <a:gridCol w="2466975">
                  <a:extLst>
                    <a:ext uri="{9D8B030D-6E8A-4147-A177-3AD203B41FA5}">
                      <a16:colId xmlns:a16="http://schemas.microsoft.com/office/drawing/2014/main" val="20000"/>
                    </a:ext>
                  </a:extLst>
                </a:gridCol>
                <a:gridCol w="5477725">
                  <a:extLst>
                    <a:ext uri="{9D8B030D-6E8A-4147-A177-3AD203B41FA5}">
                      <a16:colId xmlns:a16="http://schemas.microsoft.com/office/drawing/2014/main" val="20001"/>
                    </a:ext>
                  </a:extLst>
                </a:gridCol>
                <a:gridCol w="3462400">
                  <a:extLst>
                    <a:ext uri="{9D8B030D-6E8A-4147-A177-3AD203B41FA5}">
                      <a16:colId xmlns:a16="http://schemas.microsoft.com/office/drawing/2014/main" val="20002"/>
                    </a:ext>
                  </a:extLst>
                </a:gridCol>
              </a:tblGrid>
              <a:tr h="1778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rPr>
                        <a:t>Category</a:t>
                      </a:r>
                      <a:endParaRPr sz="1400" b="1" u="none" strike="noStrike" cap="none" dirty="0">
                        <a:solidFill>
                          <a:schemeClr val="lt2"/>
                        </a:solidFill>
                      </a:endParaRPr>
                    </a:p>
                  </a:txBody>
                  <a:tcPr marL="38800" marR="38800" marT="38800" marB="38800">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rPr>
                        <a:t>Description</a:t>
                      </a:r>
                      <a:endParaRPr sz="1400" b="1" u="none" strike="noStrike" cap="none" dirty="0">
                        <a:solidFill>
                          <a:schemeClr val="lt2"/>
                        </a:solidFill>
                      </a:endParaRPr>
                    </a:p>
                  </a:txBody>
                  <a:tcPr marL="38800" marR="38800" marT="38800" marB="38800">
                    <a:solidFill>
                      <a:schemeClr val="accen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rPr>
                        <a:t>Examples</a:t>
                      </a:r>
                      <a:endParaRPr sz="1400" b="1" u="none" strike="noStrike" cap="none" dirty="0">
                        <a:solidFill>
                          <a:schemeClr val="lt2"/>
                        </a:solidFill>
                      </a:endParaRPr>
                    </a:p>
                  </a:txBody>
                  <a:tcPr marL="38800" marR="38800" marT="38800" marB="38800">
                    <a:solidFill>
                      <a:schemeClr val="accent1"/>
                    </a:solidFill>
                  </a:tcPr>
                </a:tc>
                <a:extLst>
                  <a:ext uri="{0D108BD9-81ED-4DB2-BD59-A6C34878D82A}">
                    <a16:rowId xmlns:a16="http://schemas.microsoft.com/office/drawing/2014/main" val="10000"/>
                  </a:ext>
                </a:extLst>
              </a:tr>
              <a:tr h="5873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Generative Content &amp; Code</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GenAI to create, replicate, localize, update or augment text, image, video, or audio content for marketing.</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Content Authenticity, Coding Co-Pilot, Content Co-Pilot, Localization, Search Supplement, Social Engagement</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1"/>
                  </a:ext>
                </a:extLst>
              </a:tr>
              <a:tr h="5323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Brand Management</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GenAI to evaluate competitive markets, provide brand recommendations, or help recognize where brands differ.</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Brand Compliance, Brand Differentiation</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2"/>
                  </a:ext>
                </a:extLst>
              </a:tr>
              <a:tr h="7575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Synthetic Intelligence</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GenAI for analytics, measurement, and analysis such as by creating a customer digital twin which can mirror or simulate a customer segmentation and behavior.</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Analytics Accelerator, Synthetic Data/Digital Twins, Market Research</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3"/>
                  </a:ext>
                </a:extLst>
              </a:tr>
              <a:tr h="644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Edge Influence</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GenAI to optimize advertising content and media plans. Or to personalize media and advertising based on segments or customer profiles.</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Advertising Optimization, Dynamic Personalization, Influence/Journey Creation</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4"/>
                  </a:ext>
                </a:extLst>
              </a:tr>
              <a:tr h="6449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Augmented Marketing Ops</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internal chatbots or programs that enable marketing, sales or customer service to find information quickly to better service customers.</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Channel Chatbot, Rapid Response Regtech</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5"/>
                  </a:ext>
                </a:extLst>
              </a:tr>
              <a:tr h="71120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Harm Mitigation</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Identifying bias or potentially harmful marketing, reducing a brands potential of being associated with harms and increasing the potential of a positive market reception.</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Allocation Harm Mitigation, Explainability, Representational Harm Mitigation</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6"/>
                  </a:ext>
                </a:extLst>
              </a:tr>
              <a:tr h="75757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dk1"/>
                          </a:solidFill>
                        </a:rPr>
                        <a:t>Digital Humans</a:t>
                      </a:r>
                      <a:endParaRPr sz="1400" b="1"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Using GenAI to support sales' capability to complete research and hone presentation and negotiation skills. Increases win rates and onboarding of new customers.</a:t>
                      </a:r>
                      <a:endParaRPr sz="1400" u="none" strike="noStrike" cap="none" dirty="0">
                        <a:solidFill>
                          <a:schemeClr val="dk1"/>
                        </a:solidFill>
                      </a:endParaRPr>
                    </a:p>
                  </a:txBody>
                  <a:tcPr marL="38800" marR="38800" marT="38800" marB="38800"/>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dirty="0">
                          <a:solidFill>
                            <a:schemeClr val="dk1"/>
                          </a:solidFill>
                        </a:rPr>
                        <a:t>Digital Humans, Sales Gymnasium</a:t>
                      </a:r>
                      <a:endParaRPr sz="1400" u="none" strike="noStrike" cap="none" dirty="0">
                        <a:solidFill>
                          <a:schemeClr val="dk1"/>
                        </a:solidFill>
                      </a:endParaRPr>
                    </a:p>
                  </a:txBody>
                  <a:tcPr marL="38800" marR="38800" marT="38800" marB="38800"/>
                </a:tc>
                <a:extLst>
                  <a:ext uri="{0D108BD9-81ED-4DB2-BD59-A6C34878D82A}">
                    <a16:rowId xmlns:a16="http://schemas.microsoft.com/office/drawing/2014/main" val="10007"/>
                  </a:ext>
                </a:extLst>
              </a:tr>
            </a:tbl>
          </a:graphicData>
        </a:graphic>
      </p:graphicFrame>
      <p:sp>
        <p:nvSpPr>
          <p:cNvPr id="280" name="Google Shape;280;p11"/>
          <p:cNvSpPr/>
          <p:nvPr/>
        </p:nvSpPr>
        <p:spPr>
          <a:xfrm>
            <a:off x="3998913" y="1470025"/>
            <a:ext cx="12192000" cy="457200"/>
          </a:xfrm>
          <a:prstGeom prst="rect">
            <a:avLst/>
          </a:prstGeom>
          <a:noFill/>
          <a:ln>
            <a:noFill/>
          </a:ln>
        </p:spPr>
        <p:txBody>
          <a:bodyPr spcFirstLastPara="1" wrap="square" lIns="91425" tIns="203125" rIns="91425" bIns="5077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txBox="1">
            <a:spLocks noGrp="1"/>
          </p:cNvSpPr>
          <p:nvPr>
            <p:ph type="title"/>
          </p:nvPr>
        </p:nvSpPr>
        <p:spPr>
          <a:xfrm>
            <a:off x="457319" y="365760"/>
            <a:ext cx="11277489"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b="1" dirty="0">
                <a:solidFill>
                  <a:schemeClr val="dk2"/>
                </a:solidFill>
                <a:latin typeface="Arial Black"/>
                <a:ea typeface="Arial Black"/>
                <a:cs typeface="Arial Black"/>
                <a:sym typeface="Arial Black"/>
              </a:rPr>
              <a:t>Aligning GenAI With Marketing Objectives</a:t>
            </a:r>
          </a:p>
        </p:txBody>
      </p:sp>
      <p:sp>
        <p:nvSpPr>
          <p:cNvPr id="286" name="Google Shape;286;p19"/>
          <p:cNvSpPr txBox="1">
            <a:spLocks noGrp="1"/>
          </p:cNvSpPr>
          <p:nvPr>
            <p:ph type="body" idx="1"/>
          </p:nvPr>
        </p:nvSpPr>
        <p:spPr>
          <a:xfrm>
            <a:off x="271653" y="882400"/>
            <a:ext cx="11277489" cy="276999"/>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Clr>
                <a:schemeClr val="dk1"/>
              </a:buClr>
              <a:buSzPts val="1800"/>
              <a:buFont typeface="Arial"/>
              <a:buNone/>
            </a:pPr>
            <a:r>
              <a:rPr lang="en-US" dirty="0"/>
              <a:t>Connect Use Cases to Marketing Objectives and Business Priorities Across the Organization</a:t>
            </a:r>
          </a:p>
        </p:txBody>
      </p:sp>
      <p:sp>
        <p:nvSpPr>
          <p:cNvPr id="287" name="Google Shape;287;p19"/>
          <p:cNvSpPr txBox="1"/>
          <p:nvPr/>
        </p:nvSpPr>
        <p:spPr>
          <a:xfrm>
            <a:off x="457200" y="3466489"/>
            <a:ext cx="2621666" cy="2000548"/>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Designing the strategy</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Managing financials, channels and spend</a:t>
            </a: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Managing strategy for sustainability</a:t>
            </a:r>
            <a:endParaRPr sz="2000" b="0" i="0" u="none" strike="noStrike" cap="none" dirty="0">
              <a:solidFill>
                <a:srgbClr val="000000"/>
              </a:solidFill>
              <a:latin typeface="Arial"/>
              <a:ea typeface="Arial"/>
              <a:cs typeface="Arial"/>
              <a:sym typeface="Arial"/>
            </a:endParaRPr>
          </a:p>
        </p:txBody>
      </p:sp>
      <p:sp>
        <p:nvSpPr>
          <p:cNvPr id="288" name="Google Shape;288;p19"/>
          <p:cNvSpPr txBox="1"/>
          <p:nvPr/>
        </p:nvSpPr>
        <p:spPr>
          <a:xfrm>
            <a:off x="3343154" y="3466489"/>
            <a:ext cx="2621666" cy="2308324"/>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Managing data and segmentation</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Designing the technology roadmap</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Leveraging technology effectively</a:t>
            </a:r>
            <a:endParaRPr lang="en-US" sz="2000" b="0" i="0" u="none" strike="noStrike" cap="none" dirty="0">
              <a:solidFill>
                <a:srgbClr val="000000"/>
              </a:solidFill>
              <a:latin typeface="Arial"/>
              <a:ea typeface="Arial"/>
              <a:cs typeface="Arial"/>
              <a:sym typeface="Arial"/>
            </a:endParaRPr>
          </a:p>
        </p:txBody>
      </p:sp>
      <p:sp>
        <p:nvSpPr>
          <p:cNvPr id="289" name="Google Shape;289;p19"/>
          <p:cNvSpPr txBox="1"/>
          <p:nvPr/>
        </p:nvSpPr>
        <p:spPr>
          <a:xfrm>
            <a:off x="6229108" y="3466489"/>
            <a:ext cx="2621666" cy="2000548"/>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Talent strategy</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Establishing functions</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Designing the organization structure</a:t>
            </a:r>
            <a:endParaRPr lang="en-US" sz="2000" b="0" i="0" u="none" strike="noStrike" cap="none" dirty="0">
              <a:solidFill>
                <a:srgbClr val="000000"/>
              </a:solidFill>
              <a:latin typeface="Arial"/>
              <a:ea typeface="Arial"/>
              <a:cs typeface="Arial"/>
              <a:sym typeface="Arial"/>
            </a:endParaRPr>
          </a:p>
        </p:txBody>
      </p:sp>
      <p:sp>
        <p:nvSpPr>
          <p:cNvPr id="290" name="Google Shape;290;p19"/>
          <p:cNvSpPr txBox="1"/>
          <p:nvPr/>
        </p:nvSpPr>
        <p:spPr>
          <a:xfrm>
            <a:off x="9115063" y="3466489"/>
            <a:ext cx="2621666" cy="1769715"/>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Managing processes</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Developing analytics</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Managing decisions</a:t>
            </a:r>
            <a:endParaRPr lang="en-US" sz="20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800"/>
              <a:buFont typeface="Arial"/>
              <a:buChar char="•"/>
            </a:pPr>
            <a:r>
              <a:rPr lang="en-US" sz="2000" b="0" i="0" u="none" strike="noStrike" cap="none" dirty="0">
                <a:solidFill>
                  <a:schemeClr val="dk1"/>
                </a:solidFill>
                <a:latin typeface="Arial"/>
                <a:ea typeface="Arial"/>
                <a:cs typeface="Arial"/>
                <a:sym typeface="Arial"/>
              </a:rPr>
              <a:t>Governing performance</a:t>
            </a:r>
            <a:endParaRPr lang="en-US" sz="2000" b="0" i="0" u="none" strike="noStrike" cap="none" dirty="0">
              <a:solidFill>
                <a:srgbClr val="000000"/>
              </a:solidFill>
              <a:latin typeface="Arial"/>
              <a:ea typeface="Arial"/>
              <a:cs typeface="Arial"/>
              <a:sym typeface="Arial"/>
            </a:endParaRPr>
          </a:p>
        </p:txBody>
      </p:sp>
      <p:grpSp>
        <p:nvGrpSpPr>
          <p:cNvPr id="291" name="Google Shape;291;p19"/>
          <p:cNvGrpSpPr/>
          <p:nvPr/>
        </p:nvGrpSpPr>
        <p:grpSpPr>
          <a:xfrm>
            <a:off x="457198" y="1254760"/>
            <a:ext cx="2621668" cy="2082800"/>
            <a:chOff x="457198" y="1346200"/>
            <a:chExt cx="2621668" cy="2082800"/>
          </a:xfrm>
        </p:grpSpPr>
        <p:sp>
          <p:nvSpPr>
            <p:cNvPr id="292" name="Google Shape;292;p19"/>
            <p:cNvSpPr/>
            <p:nvPr/>
          </p:nvSpPr>
          <p:spPr>
            <a:xfrm>
              <a:off x="457198" y="1346200"/>
              <a:ext cx="2621668" cy="2082800"/>
            </a:xfrm>
            <a:prstGeom prst="rect">
              <a:avLst/>
            </a:prstGeom>
            <a:solidFill>
              <a:srgbClr val="002756"/>
            </a:solidFill>
            <a:ln>
              <a:noFill/>
            </a:ln>
          </p:spPr>
          <p:txBody>
            <a:bodyPr spcFirstLastPara="1" wrap="square" lIns="91425" tIns="9144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2000" b="1" i="0" u="none" strike="noStrike" cap="none" dirty="0">
                  <a:solidFill>
                    <a:schemeClr val="lt1"/>
                  </a:solidFill>
                  <a:latin typeface="Arial"/>
                  <a:ea typeface="Arial"/>
                  <a:cs typeface="Arial"/>
                  <a:sym typeface="Arial"/>
                </a:rPr>
                <a:t>Marketing</a:t>
              </a:r>
            </a:p>
            <a:p>
              <a:pPr marL="0" marR="0" lvl="0" indent="0" algn="ctr" rtl="0">
                <a:lnSpc>
                  <a:spcPct val="100000"/>
                </a:lnSpc>
                <a:spcBef>
                  <a:spcPts val="0"/>
                </a:spcBef>
                <a:spcAft>
                  <a:spcPts val="0"/>
                </a:spcAft>
                <a:buClr>
                  <a:schemeClr val="dk1"/>
                </a:buClr>
                <a:buSzPts val="1800"/>
                <a:buFont typeface="Arial"/>
                <a:buNone/>
              </a:pPr>
              <a:r>
                <a:rPr lang="en-US" sz="2000" b="1" i="0" u="none" strike="noStrike" cap="none" dirty="0">
                  <a:solidFill>
                    <a:schemeClr val="lt1"/>
                  </a:solidFill>
                  <a:latin typeface="Arial"/>
                  <a:ea typeface="Arial"/>
                  <a:cs typeface="Arial"/>
                  <a:sym typeface="Arial"/>
                </a:rPr>
                <a:t>Strategy</a:t>
              </a:r>
              <a:endParaRPr sz="2000" b="1" i="0" u="none" strike="noStrike" cap="none" dirty="0">
                <a:solidFill>
                  <a:schemeClr val="lt1"/>
                </a:solidFill>
                <a:latin typeface="Arial"/>
                <a:ea typeface="Arial"/>
                <a:cs typeface="Arial"/>
                <a:sym typeface="Arial"/>
              </a:endParaRPr>
            </a:p>
          </p:txBody>
        </p:sp>
        <p:pic>
          <p:nvPicPr>
            <p:cNvPr id="293" name="Google Shape;293;p19"/>
            <p:cNvPicPr preferRelativeResize="0"/>
            <p:nvPr/>
          </p:nvPicPr>
          <p:blipFill rotWithShape="1">
            <a:blip r:embed="rId3">
              <a:alphaModFix/>
            </a:blip>
            <a:srcRect/>
            <a:stretch/>
          </p:blipFill>
          <p:spPr>
            <a:xfrm>
              <a:off x="1301417" y="1635417"/>
              <a:ext cx="933231" cy="725846"/>
            </a:xfrm>
            <a:prstGeom prst="rect">
              <a:avLst/>
            </a:prstGeom>
            <a:noFill/>
            <a:ln>
              <a:noFill/>
            </a:ln>
          </p:spPr>
        </p:pic>
      </p:grpSp>
      <p:grpSp>
        <p:nvGrpSpPr>
          <p:cNvPr id="294" name="Google Shape;294;p19"/>
          <p:cNvGrpSpPr/>
          <p:nvPr/>
        </p:nvGrpSpPr>
        <p:grpSpPr>
          <a:xfrm>
            <a:off x="3343567" y="1254760"/>
            <a:ext cx="2621668" cy="2082800"/>
            <a:chOff x="3343567" y="1346200"/>
            <a:chExt cx="2621668" cy="2082800"/>
          </a:xfrm>
        </p:grpSpPr>
        <p:sp>
          <p:nvSpPr>
            <p:cNvPr id="295" name="Google Shape;295;p19"/>
            <p:cNvSpPr/>
            <p:nvPr/>
          </p:nvSpPr>
          <p:spPr>
            <a:xfrm>
              <a:off x="3343567" y="1346200"/>
              <a:ext cx="2621668" cy="2082800"/>
            </a:xfrm>
            <a:prstGeom prst="rect">
              <a:avLst/>
            </a:prstGeom>
            <a:solidFill>
              <a:srgbClr val="6A80A3"/>
            </a:solidFill>
            <a:ln>
              <a:noFill/>
            </a:ln>
          </p:spPr>
          <p:txBody>
            <a:bodyPr spcFirstLastPara="1" wrap="square" lIns="91425" tIns="9144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lt1"/>
                  </a:solidFill>
                  <a:latin typeface="Arial"/>
                  <a:ea typeface="Arial"/>
                  <a:cs typeface="Arial"/>
                  <a:sym typeface="Arial"/>
                </a:rPr>
                <a:t>Marketing</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lt1"/>
                  </a:solidFill>
                  <a:latin typeface="Arial"/>
                  <a:ea typeface="Arial"/>
                  <a:cs typeface="Arial"/>
                  <a:sym typeface="Arial"/>
                </a:rPr>
                <a:t>Technology</a:t>
              </a:r>
            </a:p>
          </p:txBody>
        </p:sp>
        <p:pic>
          <p:nvPicPr>
            <p:cNvPr id="296" name="Google Shape;296;p19"/>
            <p:cNvPicPr preferRelativeResize="0"/>
            <p:nvPr/>
          </p:nvPicPr>
          <p:blipFill rotWithShape="1">
            <a:blip r:embed="rId4">
              <a:alphaModFix/>
            </a:blip>
            <a:srcRect/>
            <a:stretch/>
          </p:blipFill>
          <p:spPr>
            <a:xfrm>
              <a:off x="4187786" y="1635417"/>
              <a:ext cx="933230" cy="725846"/>
            </a:xfrm>
            <a:prstGeom prst="rect">
              <a:avLst/>
            </a:prstGeom>
            <a:noFill/>
            <a:ln>
              <a:noFill/>
            </a:ln>
          </p:spPr>
        </p:pic>
      </p:grpSp>
      <p:grpSp>
        <p:nvGrpSpPr>
          <p:cNvPr id="297" name="Google Shape;297;p19"/>
          <p:cNvGrpSpPr/>
          <p:nvPr/>
        </p:nvGrpSpPr>
        <p:grpSpPr>
          <a:xfrm>
            <a:off x="6229936" y="1254760"/>
            <a:ext cx="2621668" cy="2082800"/>
            <a:chOff x="6229936" y="1346200"/>
            <a:chExt cx="2621668" cy="2082800"/>
          </a:xfrm>
        </p:grpSpPr>
        <p:sp>
          <p:nvSpPr>
            <p:cNvPr id="298" name="Google Shape;298;p19"/>
            <p:cNvSpPr/>
            <p:nvPr/>
          </p:nvSpPr>
          <p:spPr>
            <a:xfrm>
              <a:off x="6229936" y="1346200"/>
              <a:ext cx="2621668" cy="2082800"/>
            </a:xfrm>
            <a:prstGeom prst="rect">
              <a:avLst/>
            </a:prstGeom>
            <a:solidFill>
              <a:srgbClr val="009AD9"/>
            </a:solidFill>
            <a:ln>
              <a:noFill/>
            </a:ln>
          </p:spPr>
          <p:txBody>
            <a:bodyPr spcFirstLastPara="1" wrap="square" lIns="91425" tIns="9144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lt1"/>
                  </a:solidFill>
                  <a:latin typeface="Arial"/>
                  <a:ea typeface="Arial"/>
                  <a:cs typeface="Arial"/>
                  <a:sym typeface="Arial"/>
                </a:rPr>
                <a:t>Marketing</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lt1"/>
                  </a:solidFill>
                  <a:latin typeface="Arial"/>
                  <a:ea typeface="Arial"/>
                  <a:cs typeface="Arial"/>
                  <a:sym typeface="Arial"/>
                </a:rPr>
                <a:t>Organization</a:t>
              </a:r>
            </a:p>
          </p:txBody>
        </p:sp>
        <p:pic>
          <p:nvPicPr>
            <p:cNvPr id="299" name="Google Shape;299;p19"/>
            <p:cNvPicPr preferRelativeResize="0"/>
            <p:nvPr/>
          </p:nvPicPr>
          <p:blipFill rotWithShape="1">
            <a:blip r:embed="rId5">
              <a:alphaModFix/>
            </a:blip>
            <a:srcRect/>
            <a:stretch/>
          </p:blipFill>
          <p:spPr>
            <a:xfrm>
              <a:off x="7074155" y="1635417"/>
              <a:ext cx="933230" cy="725846"/>
            </a:xfrm>
            <a:prstGeom prst="rect">
              <a:avLst/>
            </a:prstGeom>
            <a:noFill/>
            <a:ln>
              <a:noFill/>
            </a:ln>
          </p:spPr>
        </p:pic>
      </p:grpSp>
      <p:grpSp>
        <p:nvGrpSpPr>
          <p:cNvPr id="300" name="Google Shape;300;p19"/>
          <p:cNvGrpSpPr/>
          <p:nvPr/>
        </p:nvGrpSpPr>
        <p:grpSpPr>
          <a:xfrm>
            <a:off x="9116306" y="1254760"/>
            <a:ext cx="2621668" cy="2082800"/>
            <a:chOff x="9116306" y="1346200"/>
            <a:chExt cx="2621668" cy="2082800"/>
          </a:xfrm>
        </p:grpSpPr>
        <p:sp>
          <p:nvSpPr>
            <p:cNvPr id="301" name="Google Shape;301;p19"/>
            <p:cNvSpPr/>
            <p:nvPr/>
          </p:nvSpPr>
          <p:spPr>
            <a:xfrm>
              <a:off x="9116306" y="1346200"/>
              <a:ext cx="2621668" cy="2082800"/>
            </a:xfrm>
            <a:prstGeom prst="rect">
              <a:avLst/>
            </a:prstGeom>
            <a:solidFill>
              <a:srgbClr val="90DDF9"/>
            </a:solidFill>
            <a:ln>
              <a:noFill/>
            </a:ln>
          </p:spPr>
          <p:txBody>
            <a:bodyPr spcFirstLastPara="1" wrap="square" lIns="91425" tIns="9144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Arial"/>
                  <a:ea typeface="Arial"/>
                  <a:cs typeface="Arial"/>
                  <a:sym typeface="Arial"/>
                </a:rPr>
                <a:t>Marketing</a:t>
              </a: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dk1"/>
                  </a:solidFill>
                  <a:latin typeface="Arial"/>
                  <a:ea typeface="Arial"/>
                  <a:cs typeface="Arial"/>
                  <a:sym typeface="Arial"/>
                </a:rPr>
                <a:t>Performance</a:t>
              </a:r>
            </a:p>
          </p:txBody>
        </p:sp>
        <p:pic>
          <p:nvPicPr>
            <p:cNvPr id="302" name="Google Shape;302;p19"/>
            <p:cNvPicPr preferRelativeResize="0"/>
            <p:nvPr/>
          </p:nvPicPr>
          <p:blipFill rotWithShape="1">
            <a:blip r:embed="rId6">
              <a:alphaModFix/>
            </a:blip>
            <a:srcRect/>
            <a:stretch/>
          </p:blipFill>
          <p:spPr>
            <a:xfrm>
              <a:off x="9960525" y="1635417"/>
              <a:ext cx="933230" cy="725846"/>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0"/>
          <p:cNvPicPr preferRelativeResize="0"/>
          <p:nvPr/>
        </p:nvPicPr>
        <p:blipFill rotWithShape="1">
          <a:blip r:embed="rId3">
            <a:alphaModFix/>
          </a:blip>
          <a:srcRect/>
          <a:stretch/>
        </p:blipFill>
        <p:spPr>
          <a:xfrm>
            <a:off x="318338" y="1593833"/>
            <a:ext cx="3898900" cy="3911600"/>
          </a:xfrm>
          <a:prstGeom prst="rect">
            <a:avLst/>
          </a:prstGeom>
          <a:noFill/>
          <a:ln>
            <a:noFill/>
          </a:ln>
        </p:spPr>
      </p:pic>
      <p:sp>
        <p:nvSpPr>
          <p:cNvPr id="308" name="Google Shape;308;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solidFill>
                  <a:srgbClr val="F8530C"/>
                </a:solidFill>
              </a:rPr>
              <a:t>Step 2: </a:t>
            </a:r>
            <a:r>
              <a:rPr lang="en-US" dirty="0"/>
              <a:t>Prioritize Among Identified Use Cases</a:t>
            </a:r>
          </a:p>
        </p:txBody>
      </p:sp>
      <p:sp>
        <p:nvSpPr>
          <p:cNvPr id="309" name="Google Shape;309;p20"/>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310" name="Google Shape;310;p20"/>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sp>
        <p:nvSpPr>
          <p:cNvPr id="311" name="Google Shape;311;p20"/>
          <p:cNvSpPr txBox="1"/>
          <p:nvPr/>
        </p:nvSpPr>
        <p:spPr>
          <a:xfrm>
            <a:off x="1549528" y="3711762"/>
            <a:ext cx="1321455" cy="256412"/>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Gen AI Pilot</a:t>
            </a:r>
            <a:endParaRPr lang="en-US" sz="1400" b="0" i="0" u="none" strike="noStrike" cap="none" dirty="0">
              <a:solidFill>
                <a:srgbClr val="000000"/>
              </a:solidFill>
              <a:latin typeface="Arial"/>
              <a:ea typeface="Arial"/>
              <a:cs typeface="Arial"/>
              <a:sym typeface="Arial"/>
            </a:endParaRPr>
          </a:p>
        </p:txBody>
      </p:sp>
      <p:sp>
        <p:nvSpPr>
          <p:cNvPr id="312" name="Google Shape;312;p20"/>
          <p:cNvSpPr/>
          <p:nvPr/>
        </p:nvSpPr>
        <p:spPr>
          <a:xfrm>
            <a:off x="1747293" y="3025200"/>
            <a:ext cx="832736" cy="658248"/>
          </a:xfrm>
          <a:custGeom>
            <a:avLst/>
            <a:gdLst/>
            <a:ahLst/>
            <a:cxnLst/>
            <a:rect l="l" t="t" r="r" b="b"/>
            <a:pathLst>
              <a:path w="563613" h="445516" extrusionOk="0">
                <a:moveTo>
                  <a:pt x="469341" y="383286"/>
                </a:moveTo>
                <a:cubicBezTo>
                  <a:pt x="478663" y="383286"/>
                  <a:pt x="486244" y="375691"/>
                  <a:pt x="486244" y="366370"/>
                </a:cubicBezTo>
                <a:cubicBezTo>
                  <a:pt x="486244" y="357035"/>
                  <a:pt x="478663" y="349466"/>
                  <a:pt x="469341" y="349466"/>
                </a:cubicBezTo>
                <a:cubicBezTo>
                  <a:pt x="460019" y="349466"/>
                  <a:pt x="452424" y="357035"/>
                  <a:pt x="452424" y="366370"/>
                </a:cubicBezTo>
                <a:cubicBezTo>
                  <a:pt x="452424" y="375691"/>
                  <a:pt x="460019" y="383286"/>
                  <a:pt x="469341" y="383286"/>
                </a:cubicBezTo>
                <a:close/>
                <a:moveTo>
                  <a:pt x="469341" y="418846"/>
                </a:moveTo>
                <a:cubicBezTo>
                  <a:pt x="449796" y="418846"/>
                  <a:pt x="432727" y="408076"/>
                  <a:pt x="423697" y="392176"/>
                </a:cubicBezTo>
                <a:lnTo>
                  <a:pt x="368287" y="392176"/>
                </a:lnTo>
                <a:lnTo>
                  <a:pt x="339026" y="329959"/>
                </a:lnTo>
                <a:lnTo>
                  <a:pt x="320002" y="329959"/>
                </a:lnTo>
                <a:lnTo>
                  <a:pt x="320002" y="294399"/>
                </a:lnTo>
                <a:lnTo>
                  <a:pt x="361607" y="294399"/>
                </a:lnTo>
                <a:lnTo>
                  <a:pt x="390855" y="356616"/>
                </a:lnTo>
                <a:lnTo>
                  <a:pt x="417817" y="356616"/>
                </a:lnTo>
                <a:cubicBezTo>
                  <a:pt x="422414" y="332334"/>
                  <a:pt x="443750" y="313906"/>
                  <a:pt x="469341" y="313906"/>
                </a:cubicBezTo>
                <a:cubicBezTo>
                  <a:pt x="498271" y="313906"/>
                  <a:pt x="521804" y="337439"/>
                  <a:pt x="521804" y="366370"/>
                </a:cubicBezTo>
                <a:cubicBezTo>
                  <a:pt x="521804" y="395300"/>
                  <a:pt x="498271" y="418846"/>
                  <a:pt x="469341" y="418846"/>
                </a:cubicBezTo>
                <a:close/>
                <a:moveTo>
                  <a:pt x="511594" y="256832"/>
                </a:moveTo>
                <a:cubicBezTo>
                  <a:pt x="520674" y="256832"/>
                  <a:pt x="528053" y="249453"/>
                  <a:pt x="528053" y="240373"/>
                </a:cubicBezTo>
                <a:cubicBezTo>
                  <a:pt x="528053" y="231305"/>
                  <a:pt x="520674" y="223926"/>
                  <a:pt x="511594" y="223926"/>
                </a:cubicBezTo>
                <a:cubicBezTo>
                  <a:pt x="502513" y="223926"/>
                  <a:pt x="495135" y="231305"/>
                  <a:pt x="495135" y="240373"/>
                </a:cubicBezTo>
                <a:cubicBezTo>
                  <a:pt x="495135" y="249453"/>
                  <a:pt x="502513" y="256832"/>
                  <a:pt x="511594" y="256832"/>
                </a:cubicBezTo>
                <a:close/>
                <a:moveTo>
                  <a:pt x="511594" y="292392"/>
                </a:moveTo>
                <a:cubicBezTo>
                  <a:pt x="489001" y="292392"/>
                  <a:pt x="469760" y="277876"/>
                  <a:pt x="462610" y="257708"/>
                </a:cubicBezTo>
                <a:lnTo>
                  <a:pt x="320002" y="257708"/>
                </a:lnTo>
                <a:lnTo>
                  <a:pt x="320002" y="222148"/>
                </a:lnTo>
                <a:lnTo>
                  <a:pt x="462953" y="222148"/>
                </a:lnTo>
                <a:cubicBezTo>
                  <a:pt x="470357" y="202438"/>
                  <a:pt x="489343" y="188366"/>
                  <a:pt x="511594" y="188366"/>
                </a:cubicBezTo>
                <a:cubicBezTo>
                  <a:pt x="540270" y="188366"/>
                  <a:pt x="563613" y="211696"/>
                  <a:pt x="563613" y="240373"/>
                </a:cubicBezTo>
                <a:cubicBezTo>
                  <a:pt x="563613" y="269049"/>
                  <a:pt x="540270" y="292392"/>
                  <a:pt x="511594" y="292392"/>
                </a:cubicBezTo>
                <a:close/>
                <a:moveTo>
                  <a:pt x="449821" y="112268"/>
                </a:moveTo>
                <a:cubicBezTo>
                  <a:pt x="459155" y="112268"/>
                  <a:pt x="466737" y="104686"/>
                  <a:pt x="466737" y="95352"/>
                </a:cubicBezTo>
                <a:cubicBezTo>
                  <a:pt x="466737" y="86042"/>
                  <a:pt x="459155" y="78448"/>
                  <a:pt x="449821" y="78448"/>
                </a:cubicBezTo>
                <a:cubicBezTo>
                  <a:pt x="440499" y="78448"/>
                  <a:pt x="432904" y="86042"/>
                  <a:pt x="432904" y="95352"/>
                </a:cubicBezTo>
                <a:cubicBezTo>
                  <a:pt x="432904" y="104686"/>
                  <a:pt x="440499" y="112268"/>
                  <a:pt x="449821" y="112268"/>
                </a:cubicBezTo>
                <a:close/>
                <a:moveTo>
                  <a:pt x="320002" y="169938"/>
                </a:moveTo>
                <a:lnTo>
                  <a:pt x="320002" y="134379"/>
                </a:lnTo>
                <a:lnTo>
                  <a:pt x="389191" y="134379"/>
                </a:lnTo>
                <a:lnTo>
                  <a:pt x="402818" y="118529"/>
                </a:lnTo>
                <a:cubicBezTo>
                  <a:pt x="399351" y="111531"/>
                  <a:pt x="397344" y="103683"/>
                  <a:pt x="397344" y="95352"/>
                </a:cubicBezTo>
                <a:cubicBezTo>
                  <a:pt x="397344" y="66421"/>
                  <a:pt x="420890" y="42888"/>
                  <a:pt x="449821" y="42888"/>
                </a:cubicBezTo>
                <a:cubicBezTo>
                  <a:pt x="478764" y="42888"/>
                  <a:pt x="502297" y="66421"/>
                  <a:pt x="502297" y="95352"/>
                </a:cubicBezTo>
                <a:cubicBezTo>
                  <a:pt x="502297" y="124295"/>
                  <a:pt x="478764" y="147828"/>
                  <a:pt x="449821" y="147828"/>
                </a:cubicBezTo>
                <a:cubicBezTo>
                  <a:pt x="442213" y="147828"/>
                  <a:pt x="435000" y="146164"/>
                  <a:pt x="428472" y="143243"/>
                </a:cubicBezTo>
                <a:lnTo>
                  <a:pt x="405511" y="169938"/>
                </a:lnTo>
                <a:close/>
                <a:moveTo>
                  <a:pt x="186143" y="409956"/>
                </a:moveTo>
                <a:cubicBezTo>
                  <a:pt x="218960" y="409956"/>
                  <a:pt x="246418" y="397243"/>
                  <a:pt x="248653" y="364490"/>
                </a:cubicBezTo>
                <a:cubicBezTo>
                  <a:pt x="248806" y="362776"/>
                  <a:pt x="248881" y="361505"/>
                  <a:pt x="248881" y="360172"/>
                </a:cubicBezTo>
                <a:lnTo>
                  <a:pt x="248881" y="339941"/>
                </a:lnTo>
                <a:cubicBezTo>
                  <a:pt x="234200" y="346177"/>
                  <a:pt x="220040" y="348831"/>
                  <a:pt x="206730" y="348831"/>
                </a:cubicBezTo>
                <a:cubicBezTo>
                  <a:pt x="164274" y="348831"/>
                  <a:pt x="130264" y="322250"/>
                  <a:pt x="114211" y="301599"/>
                </a:cubicBezTo>
                <a:lnTo>
                  <a:pt x="142240" y="279717"/>
                </a:lnTo>
                <a:cubicBezTo>
                  <a:pt x="145830" y="284264"/>
                  <a:pt x="170122" y="313144"/>
                  <a:pt x="206290" y="313144"/>
                </a:cubicBezTo>
                <a:cubicBezTo>
                  <a:pt x="219124" y="313144"/>
                  <a:pt x="233452" y="309508"/>
                  <a:pt x="248881" y="299860"/>
                </a:cubicBezTo>
                <a:lnTo>
                  <a:pt x="248881" y="98717"/>
                </a:lnTo>
                <a:cubicBezTo>
                  <a:pt x="248856" y="97955"/>
                  <a:pt x="248843" y="96342"/>
                  <a:pt x="248881" y="94387"/>
                </a:cubicBezTo>
                <a:cubicBezTo>
                  <a:pt x="248869" y="93980"/>
                  <a:pt x="248881" y="93688"/>
                  <a:pt x="248843" y="93205"/>
                </a:cubicBezTo>
                <a:lnTo>
                  <a:pt x="248818" y="92545"/>
                </a:lnTo>
                <a:lnTo>
                  <a:pt x="248907" y="90386"/>
                </a:lnTo>
                <a:cubicBezTo>
                  <a:pt x="248907" y="88951"/>
                  <a:pt x="248793" y="87541"/>
                  <a:pt x="248678" y="86131"/>
                </a:cubicBezTo>
                <a:cubicBezTo>
                  <a:pt x="237172" y="90602"/>
                  <a:pt x="226136" y="93828"/>
                  <a:pt x="219963" y="95047"/>
                </a:cubicBezTo>
                <a:cubicBezTo>
                  <a:pt x="210832" y="96875"/>
                  <a:pt x="199326" y="105067"/>
                  <a:pt x="196011" y="107798"/>
                </a:cubicBezTo>
                <a:lnTo>
                  <a:pt x="173291" y="80442"/>
                </a:lnTo>
                <a:cubicBezTo>
                  <a:pt x="175285" y="78778"/>
                  <a:pt x="193357" y="64084"/>
                  <a:pt x="213029" y="60173"/>
                </a:cubicBezTo>
                <a:cubicBezTo>
                  <a:pt x="219417" y="58903"/>
                  <a:pt x="241655" y="56413"/>
                  <a:pt x="248907" y="53594"/>
                </a:cubicBezTo>
                <a:cubicBezTo>
                  <a:pt x="238772" y="42570"/>
                  <a:pt x="209651" y="35560"/>
                  <a:pt x="193471" y="35560"/>
                </a:cubicBezTo>
                <a:cubicBezTo>
                  <a:pt x="167106" y="35560"/>
                  <a:pt x="144246" y="54292"/>
                  <a:pt x="139115" y="80111"/>
                </a:cubicBezTo>
                <a:lnTo>
                  <a:pt x="136499" y="93294"/>
                </a:lnTo>
                <a:lnTo>
                  <a:pt x="123101" y="94361"/>
                </a:lnTo>
                <a:cubicBezTo>
                  <a:pt x="94665" y="96634"/>
                  <a:pt x="72377" y="120675"/>
                  <a:pt x="72174" y="149161"/>
                </a:cubicBezTo>
                <a:cubicBezTo>
                  <a:pt x="72466" y="152755"/>
                  <a:pt x="75069" y="176073"/>
                  <a:pt x="90741" y="185852"/>
                </a:cubicBezTo>
                <a:cubicBezTo>
                  <a:pt x="96129" y="189216"/>
                  <a:pt x="102557" y="190547"/>
                  <a:pt x="109362" y="190547"/>
                </a:cubicBezTo>
                <a:cubicBezTo>
                  <a:pt x="116688" y="190547"/>
                  <a:pt x="124451" y="189004"/>
                  <a:pt x="131825" y="186791"/>
                </a:cubicBezTo>
                <a:cubicBezTo>
                  <a:pt x="137871" y="155727"/>
                  <a:pt x="167081" y="132093"/>
                  <a:pt x="202158" y="132093"/>
                </a:cubicBezTo>
                <a:lnTo>
                  <a:pt x="202158" y="167653"/>
                </a:lnTo>
                <a:cubicBezTo>
                  <a:pt x="182321" y="167653"/>
                  <a:pt x="166179" y="181559"/>
                  <a:pt x="166179" y="198666"/>
                </a:cubicBezTo>
                <a:cubicBezTo>
                  <a:pt x="166179" y="215760"/>
                  <a:pt x="182321" y="229667"/>
                  <a:pt x="202158" y="229667"/>
                </a:cubicBezTo>
                <a:lnTo>
                  <a:pt x="202158" y="265227"/>
                </a:lnTo>
                <a:cubicBezTo>
                  <a:pt x="171792" y="265227"/>
                  <a:pt x="145846" y="247485"/>
                  <a:pt x="135483" y="222593"/>
                </a:cubicBezTo>
                <a:cubicBezTo>
                  <a:pt x="126238" y="224904"/>
                  <a:pt x="117449" y="226174"/>
                  <a:pt x="109245" y="226174"/>
                </a:cubicBezTo>
                <a:cubicBezTo>
                  <a:pt x="95097" y="226174"/>
                  <a:pt x="82511" y="222733"/>
                  <a:pt x="71615" y="215836"/>
                </a:cubicBezTo>
                <a:cubicBezTo>
                  <a:pt x="65303" y="211836"/>
                  <a:pt x="60134" y="206997"/>
                  <a:pt x="55880" y="201765"/>
                </a:cubicBezTo>
                <a:cubicBezTo>
                  <a:pt x="42824" y="217957"/>
                  <a:pt x="35547" y="238125"/>
                  <a:pt x="35547" y="259359"/>
                </a:cubicBezTo>
                <a:cubicBezTo>
                  <a:pt x="35547" y="304000"/>
                  <a:pt x="67437" y="342049"/>
                  <a:pt x="111379" y="349872"/>
                </a:cubicBezTo>
                <a:lnTo>
                  <a:pt x="122618" y="351853"/>
                </a:lnTo>
                <a:lnTo>
                  <a:pt x="125475" y="362928"/>
                </a:lnTo>
                <a:cubicBezTo>
                  <a:pt x="132626" y="390614"/>
                  <a:pt x="157581" y="409956"/>
                  <a:pt x="186143" y="409956"/>
                </a:cubicBezTo>
                <a:close/>
                <a:moveTo>
                  <a:pt x="186143" y="445516"/>
                </a:moveTo>
                <a:cubicBezTo>
                  <a:pt x="145135" y="445516"/>
                  <a:pt x="108890" y="420091"/>
                  <a:pt x="94462" y="382498"/>
                </a:cubicBezTo>
                <a:cubicBezTo>
                  <a:pt x="39694" y="367895"/>
                  <a:pt x="806" y="318608"/>
                  <a:pt x="0" y="261181"/>
                </a:cubicBezTo>
                <a:lnTo>
                  <a:pt x="0" y="261181"/>
                </a:lnTo>
                <a:lnTo>
                  <a:pt x="0" y="257538"/>
                </a:lnTo>
                <a:lnTo>
                  <a:pt x="0" y="257538"/>
                </a:lnTo>
                <a:cubicBezTo>
                  <a:pt x="478" y="223522"/>
                  <a:pt x="14338" y="191579"/>
                  <a:pt x="38532" y="168034"/>
                </a:cubicBezTo>
                <a:cubicBezTo>
                  <a:pt x="37389" y="162661"/>
                  <a:pt x="36842" y="157213"/>
                  <a:pt x="36703" y="151765"/>
                </a:cubicBezTo>
                <a:cubicBezTo>
                  <a:pt x="36652" y="151054"/>
                  <a:pt x="36614" y="150520"/>
                  <a:pt x="36614" y="150355"/>
                </a:cubicBezTo>
                <a:lnTo>
                  <a:pt x="36639" y="150355"/>
                </a:lnTo>
                <a:cubicBezTo>
                  <a:pt x="36627" y="150089"/>
                  <a:pt x="36588" y="149809"/>
                  <a:pt x="36588" y="149542"/>
                </a:cubicBezTo>
                <a:cubicBezTo>
                  <a:pt x="36588" y="106807"/>
                  <a:pt x="66903" y="70040"/>
                  <a:pt x="107620" y="60846"/>
                </a:cubicBezTo>
                <a:cubicBezTo>
                  <a:pt x="120218" y="24943"/>
                  <a:pt x="154508" y="0"/>
                  <a:pt x="193471" y="0"/>
                </a:cubicBezTo>
                <a:cubicBezTo>
                  <a:pt x="223481" y="0"/>
                  <a:pt x="267830" y="14681"/>
                  <a:pt x="284403" y="37173"/>
                </a:cubicBezTo>
                <a:lnTo>
                  <a:pt x="284442" y="403276"/>
                </a:lnTo>
                <a:cubicBezTo>
                  <a:pt x="266611" y="428752"/>
                  <a:pt x="219291" y="445516"/>
                  <a:pt x="186143" y="445516"/>
                </a:cubicBezTo>
                <a:close/>
              </a:path>
            </a:pathLst>
          </a:custGeom>
          <a:solidFill>
            <a:srgbClr val="00285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3" name="Google Shape;313;p20"/>
          <p:cNvSpPr/>
          <p:nvPr/>
        </p:nvSpPr>
        <p:spPr>
          <a:xfrm>
            <a:off x="3116320" y="2094572"/>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1</a:t>
            </a:r>
            <a:endParaRPr lang="en-US" sz="1400" b="0" i="0" u="none" strike="noStrike" cap="none" dirty="0">
              <a:solidFill>
                <a:srgbClr val="000000"/>
              </a:solidFill>
              <a:latin typeface="Arial"/>
              <a:ea typeface="Arial"/>
              <a:cs typeface="Arial"/>
              <a:sym typeface="Arial"/>
            </a:endParaRPr>
          </a:p>
        </p:txBody>
      </p:sp>
      <p:sp>
        <p:nvSpPr>
          <p:cNvPr id="314" name="Google Shape;314;p20"/>
          <p:cNvSpPr/>
          <p:nvPr/>
        </p:nvSpPr>
        <p:spPr>
          <a:xfrm>
            <a:off x="1117497" y="2057634"/>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5</a:t>
            </a:r>
            <a:endParaRPr lang="en-US" sz="1400" b="0" i="0" u="none" strike="noStrike" cap="none" dirty="0">
              <a:solidFill>
                <a:srgbClr val="000000"/>
              </a:solidFill>
              <a:latin typeface="Arial"/>
              <a:ea typeface="Arial"/>
              <a:cs typeface="Arial"/>
              <a:sym typeface="Arial"/>
            </a:endParaRPr>
          </a:p>
        </p:txBody>
      </p:sp>
      <p:sp>
        <p:nvSpPr>
          <p:cNvPr id="315" name="Google Shape;315;p20"/>
          <p:cNvSpPr/>
          <p:nvPr/>
        </p:nvSpPr>
        <p:spPr>
          <a:xfrm>
            <a:off x="3647523" y="4003210"/>
            <a:ext cx="274320" cy="274320"/>
          </a:xfrm>
          <a:prstGeom prst="ellipse">
            <a:avLst/>
          </a:prstGeom>
          <a:solidFill>
            <a:srgbClr val="F8530C"/>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2</a:t>
            </a:r>
            <a:endParaRPr lang="en-US" sz="1400" b="0" i="0" u="none" strike="noStrike" cap="none" dirty="0">
              <a:solidFill>
                <a:srgbClr val="000000"/>
              </a:solidFill>
              <a:latin typeface="Arial"/>
              <a:ea typeface="Arial"/>
              <a:cs typeface="Arial"/>
              <a:sym typeface="Arial"/>
            </a:endParaRPr>
          </a:p>
        </p:txBody>
      </p:sp>
      <p:sp>
        <p:nvSpPr>
          <p:cNvPr id="316" name="Google Shape;316;p20"/>
          <p:cNvSpPr/>
          <p:nvPr/>
        </p:nvSpPr>
        <p:spPr>
          <a:xfrm>
            <a:off x="498669" y="3897341"/>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4</a:t>
            </a:r>
            <a:endParaRPr lang="en-US" sz="1400" b="0" i="0" u="none" strike="noStrike" cap="none" dirty="0">
              <a:solidFill>
                <a:srgbClr val="000000"/>
              </a:solidFill>
              <a:latin typeface="Arial"/>
              <a:ea typeface="Arial"/>
              <a:cs typeface="Arial"/>
              <a:sym typeface="Arial"/>
            </a:endParaRPr>
          </a:p>
        </p:txBody>
      </p:sp>
      <p:sp>
        <p:nvSpPr>
          <p:cNvPr id="317" name="Google Shape;317;p20"/>
          <p:cNvSpPr/>
          <p:nvPr/>
        </p:nvSpPr>
        <p:spPr>
          <a:xfrm>
            <a:off x="2026415" y="5091514"/>
            <a:ext cx="274320" cy="274320"/>
          </a:xfrm>
          <a:prstGeom prst="ellipse">
            <a:avLst/>
          </a:prstGeom>
          <a:solidFill>
            <a:srgbClr val="002756"/>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Black"/>
                <a:ea typeface="Arial Black"/>
                <a:cs typeface="Arial Black"/>
                <a:sym typeface="Arial Black"/>
              </a:rPr>
              <a:t>3</a:t>
            </a:r>
            <a:endParaRPr lang="en-US" sz="1400" b="0" i="0" u="none" strike="noStrike" cap="none" dirty="0">
              <a:solidFill>
                <a:srgbClr val="000000"/>
              </a:solidFill>
              <a:latin typeface="Arial"/>
              <a:ea typeface="Arial"/>
              <a:cs typeface="Arial"/>
              <a:sym typeface="Arial"/>
            </a:endParaRPr>
          </a:p>
        </p:txBody>
      </p:sp>
      <p:sp>
        <p:nvSpPr>
          <p:cNvPr id="318" name="Google Shape;318;p20"/>
          <p:cNvSpPr txBox="1"/>
          <p:nvPr/>
        </p:nvSpPr>
        <p:spPr>
          <a:xfrm>
            <a:off x="4647535" y="3536503"/>
            <a:ext cx="3151290" cy="1169551"/>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Prioritize a select few GenAI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use cases to build a small portfolio that balances value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and feasibility.</a:t>
            </a:r>
            <a:endParaRPr lang="en-US" sz="1400" b="0" i="0" u="none" strike="noStrike" cap="none" dirty="0">
              <a:solidFill>
                <a:srgbClr val="000000"/>
              </a:solidFill>
              <a:latin typeface="Arial"/>
              <a:ea typeface="Arial"/>
              <a:cs typeface="Arial"/>
              <a:sym typeface="Arial"/>
            </a:endParaRPr>
          </a:p>
        </p:txBody>
      </p:sp>
      <p:cxnSp>
        <p:nvCxnSpPr>
          <p:cNvPr id="319" name="Google Shape;319;p20"/>
          <p:cNvCxnSpPr/>
          <p:nvPr/>
        </p:nvCxnSpPr>
        <p:spPr>
          <a:xfrm rot="10800000">
            <a:off x="3944415" y="4121278"/>
            <a:ext cx="703120" cy="0"/>
          </a:xfrm>
          <a:prstGeom prst="straightConnector1">
            <a:avLst/>
          </a:prstGeom>
          <a:noFill/>
          <a:ln w="25400" cap="flat" cmpd="sng">
            <a:solidFill>
              <a:srgbClr val="F8530C"/>
            </a:solidFill>
            <a:prstDash val="solid"/>
            <a:round/>
            <a:headEnd type="none" w="sm" len="sm"/>
            <a:tailEnd type="triangle" w="med" len="med"/>
          </a:ln>
        </p:spPr>
      </p:cxnSp>
      <p:sp>
        <p:nvSpPr>
          <p:cNvPr id="320" name="Google Shape;320;p20"/>
          <p:cNvSpPr txBox="1"/>
          <p:nvPr/>
        </p:nvSpPr>
        <p:spPr>
          <a:xfrm>
            <a:off x="8035730" y="1516116"/>
            <a:ext cx="3657601" cy="4247286"/>
          </a:xfrm>
          <a:prstGeom prst="rect">
            <a:avLst/>
          </a:prstGeom>
          <a:solidFill>
            <a:srgbClr val="D3D3D3"/>
          </a:solidFill>
          <a:ln>
            <a:noFill/>
          </a:ln>
        </p:spPr>
        <p:txBody>
          <a:bodyPr spcFirstLastPara="1" wrap="square" lIns="18287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Arial"/>
                <a:ea typeface="Arial"/>
                <a:cs typeface="Arial"/>
                <a:sym typeface="Arial"/>
              </a:rPr>
              <a:t>The second step to implementing generative AI is to prioritize which use cases the team will pursue. CMOs can use this </a:t>
            </a:r>
            <a:r>
              <a:rPr lang="en-US" sz="1600"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section to</a:t>
            </a:r>
            <a:r>
              <a:rPr lang="en-US" sz="1600" b="1" i="0" u="none" strike="noStrike" cap="none" dirty="0">
                <a:solidFill>
                  <a:srgbClr val="000000"/>
                </a:solidFill>
                <a:latin typeface="Arial"/>
                <a:ea typeface="Arial"/>
                <a:cs typeface="Arial"/>
                <a:sym typeface="Arial"/>
              </a:rPr>
              <a:t>:</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Balance business value with technical feasibility.</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Utilize the recommended PRISM tool (on the next 2 pages) to complete a feasibility analysis and </a:t>
            </a:r>
            <a:r>
              <a:rPr lang="en-US" sz="16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generate an organization-specific AI use case prism</a:t>
            </a:r>
            <a:r>
              <a:rPr lang="en-US" sz="1600" b="0" i="0" u="none" strike="noStrike" cap="none" dirty="0">
                <a:solidFill>
                  <a:srgbClr val="000000"/>
                </a:solidFill>
                <a:latin typeface="Arial"/>
                <a:ea typeface="Arial"/>
                <a:cs typeface="Arial"/>
                <a:sym typeface="Arial"/>
              </a:rPr>
              <a:t> to delineate between use cases.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120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Consider additional risks that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may impact implementation.</a:t>
            </a:r>
            <a:endParaRPr lang="en-US"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t>Discover and Prioritize GenAI Use Cases With </a:t>
            </a:r>
            <a:br>
              <a:rPr lang="en-US" dirty="0"/>
            </a:br>
            <a:r>
              <a:rPr lang="en-US" dirty="0"/>
              <a:t>the Gartner Prism Framework</a:t>
            </a:r>
          </a:p>
        </p:txBody>
      </p:sp>
      <p:pic>
        <p:nvPicPr>
          <p:cNvPr id="326" name="Google Shape;326;p21" descr="A use case prism split into four categories based on business value and feasibility is shown; likely wins, calculated risks, marginal gains and selective exceptions. Each use case is assigned a category based on its Prism position. Use cases at the top combine high-feasibility and high-business value, making them wins mostly.&#10;&#10; "/>
          <p:cNvPicPr preferRelativeResize="0"/>
          <p:nvPr/>
        </p:nvPicPr>
        <p:blipFill rotWithShape="1">
          <a:blip r:embed="rId3">
            <a:alphaModFix/>
          </a:blip>
          <a:srcRect l="2899" t="10470" r="3036" b="16886"/>
          <a:stretch/>
        </p:blipFill>
        <p:spPr>
          <a:xfrm>
            <a:off x="6226176" y="1859346"/>
            <a:ext cx="5505449" cy="2770562"/>
          </a:xfrm>
          <a:prstGeom prst="rect">
            <a:avLst/>
          </a:prstGeom>
          <a:noFill/>
          <a:ln>
            <a:noFill/>
          </a:ln>
        </p:spPr>
      </p:pic>
      <p:sp>
        <p:nvSpPr>
          <p:cNvPr id="327" name="Google Shape;327;p21"/>
          <p:cNvSpPr txBox="1"/>
          <p:nvPr/>
        </p:nvSpPr>
        <p:spPr>
          <a:xfrm>
            <a:off x="460376" y="1657640"/>
            <a:ext cx="5505449" cy="3847207"/>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Use the </a:t>
            </a:r>
            <a:r>
              <a:rPr lang="en-US" sz="2000" b="1" i="0" u="sng" strike="noStrike" cap="none" dirty="0">
                <a:solidFill>
                  <a:schemeClr val="accent1">
                    <a:lumMod val="75000"/>
                    <a:lumOff val="25000"/>
                  </a:schemeClr>
                </a:solidFill>
                <a:latin typeface="Arial"/>
                <a:ea typeface="Arial"/>
                <a:cs typeface="Arial"/>
                <a:sym typeface="Arial"/>
                <a:hlinkClick r:id="rId4">
                  <a:extLst>
                    <a:ext uri="{A12FA001-AC4F-418D-AE19-62706E023703}">
                      <ahyp:hlinkClr xmlns:ahyp="http://schemas.microsoft.com/office/drawing/2018/hyperlinkcolor" val="tx"/>
                    </a:ext>
                  </a:extLst>
                </a:hlinkClick>
              </a:rPr>
              <a:t>Use-Case Prism: Generative AI for Marketing</a:t>
            </a:r>
            <a:r>
              <a:rPr lang="en-US" sz="2000" b="0" i="0" u="none" strike="noStrike" cap="none" dirty="0">
                <a:solidFill>
                  <a:schemeClr val="accent1">
                    <a:lumMod val="75000"/>
                    <a:lumOff val="25000"/>
                  </a:schemeClr>
                </a:solidFill>
                <a:latin typeface="Arial"/>
                <a:ea typeface="Arial"/>
                <a:cs typeface="Arial"/>
                <a:sym typeface="Arial"/>
              </a:rPr>
              <a:t> </a:t>
            </a:r>
            <a:r>
              <a:rPr lang="en-US" sz="2000" b="0" i="0" u="none" strike="noStrike" cap="none" dirty="0">
                <a:solidFill>
                  <a:srgbClr val="000000"/>
                </a:solidFill>
                <a:latin typeface="Arial"/>
                <a:ea typeface="Arial"/>
                <a:cs typeface="Arial"/>
                <a:sym typeface="Arial"/>
              </a:rPr>
              <a:t>as a guide for prioritizing use cases that are marketing specific.</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80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Additionally, the </a:t>
            </a:r>
            <a:r>
              <a:rPr lang="en-US" sz="2000" b="1" i="0" u="sng" strike="noStrike" cap="none" dirty="0">
                <a:solidFill>
                  <a:srgbClr val="0052D6"/>
                </a:solidFill>
                <a:latin typeface="Arial"/>
                <a:ea typeface="Arial"/>
                <a:cs typeface="Arial"/>
                <a:sym typeface="Arial"/>
                <a:hlinkClick r:id="rId5">
                  <a:extLst>
                    <a:ext uri="{A12FA001-AC4F-418D-AE19-62706E023703}">
                      <ahyp:hlinkClr xmlns:ahyp="http://schemas.microsoft.com/office/drawing/2018/hyperlinkcolor" val="tx"/>
                    </a:ext>
                  </a:extLst>
                </a:hlinkClick>
              </a:rPr>
              <a:t>Toolkit: Discover and Prioritize Your Best AI Use Cases With a Gartner Prism</a:t>
            </a:r>
            <a:r>
              <a:rPr lang="en-US" sz="2000" b="1" i="0" u="none" strike="noStrike" cap="none" dirty="0">
                <a:solidFill>
                  <a:srgbClr val="F8530C"/>
                </a:solidFill>
                <a:latin typeface="Arial"/>
                <a:ea typeface="Arial"/>
                <a:cs typeface="Arial"/>
                <a:sym typeface="Arial"/>
              </a:rPr>
              <a:t> </a:t>
            </a:r>
            <a:r>
              <a:rPr lang="en-US" sz="2000" b="0" i="0" u="none" strike="noStrike" cap="none" dirty="0">
                <a:solidFill>
                  <a:srgbClr val="000000"/>
                </a:solidFill>
                <a:latin typeface="Arial"/>
                <a:ea typeface="Arial"/>
                <a:cs typeface="Arial"/>
                <a:sym typeface="Arial"/>
              </a:rPr>
              <a:t>provides a framework for CMOs and their teams to score identified use cases by their business value and feasibility.</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80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Use cases identified as </a:t>
            </a:r>
            <a:r>
              <a:rPr lang="en-US" sz="20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likely wins</a:t>
            </a:r>
            <a:r>
              <a:rPr lang="en-US" sz="2000" b="0" i="0" u="none" strike="noStrike" cap="none" dirty="0">
                <a:solidFill>
                  <a:srgbClr val="000000"/>
                </a:solidFill>
                <a:latin typeface="Arial"/>
                <a:ea typeface="Arial"/>
                <a:cs typeface="Arial"/>
                <a:sym typeface="Arial"/>
              </a:rPr>
              <a:t> (High Business Value, High Feasibility) </a:t>
            </a:r>
            <a:br>
              <a:rPr lang="en-US" sz="2000" b="0" i="0" u="none" strike="noStrike" cap="none" dirty="0">
                <a:solidFill>
                  <a:srgbClr val="000000"/>
                </a:solidFill>
                <a:latin typeface="Arial"/>
                <a:ea typeface="Arial"/>
                <a:cs typeface="Arial"/>
                <a:sym typeface="Arial"/>
              </a:rPr>
            </a:br>
            <a:r>
              <a:rPr lang="en-US" sz="2000" b="0" i="0" u="none" strike="noStrike" cap="none" dirty="0">
                <a:solidFill>
                  <a:srgbClr val="000000"/>
                </a:solidFill>
                <a:latin typeface="Arial"/>
                <a:ea typeface="Arial"/>
                <a:cs typeface="Arial"/>
                <a:sym typeface="Arial"/>
              </a:rPr>
              <a:t>are candidates for early piloting.</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Generative</a:t>
            </a:r>
            <a:r>
              <a:rPr lang="en-US" dirty="0"/>
              <a:t> AI Use-Case Prism for Marketing</a:t>
            </a:r>
          </a:p>
        </p:txBody>
      </p:sp>
      <p:pic>
        <p:nvPicPr>
          <p:cNvPr id="333" name="Google Shape;333;p22"/>
          <p:cNvPicPr preferRelativeResize="0"/>
          <p:nvPr/>
        </p:nvPicPr>
        <p:blipFill rotWithShape="1">
          <a:blip r:embed="rId3">
            <a:alphaModFix/>
          </a:blip>
          <a:srcRect t="6046" b="32353"/>
          <a:stretch/>
        </p:blipFill>
        <p:spPr>
          <a:xfrm>
            <a:off x="457200" y="960064"/>
            <a:ext cx="8865758" cy="5137150"/>
          </a:xfrm>
          <a:prstGeom prst="rect">
            <a:avLst/>
          </a:prstGeom>
          <a:noFill/>
          <a:ln>
            <a:noFill/>
          </a:ln>
        </p:spPr>
      </p:pic>
      <p:sp>
        <p:nvSpPr>
          <p:cNvPr id="334" name="Google Shape;334;p22"/>
          <p:cNvSpPr txBox="1">
            <a:spLocks noGrp="1"/>
          </p:cNvSpPr>
          <p:nvPr>
            <p:ph type="body" idx="1"/>
          </p:nvPr>
        </p:nvSpPr>
        <p:spPr>
          <a:xfrm>
            <a:off x="9022976" y="1157523"/>
            <a:ext cx="2980517" cy="3750653"/>
          </a:xfrm>
          <a:prstGeom prst="rect">
            <a:avLst/>
          </a:prstGeom>
          <a:solidFill>
            <a:srgbClr val="D8D8D8"/>
          </a:solidFill>
          <a:ln>
            <a:noFill/>
          </a:ln>
        </p:spPr>
        <p:txBody>
          <a:bodyPr spcFirstLastPara="1" wrap="square" lIns="0" tIns="0" rIns="0" bIns="0" anchor="t" anchorCtr="0">
            <a:noAutofit/>
          </a:bodyPr>
          <a:lstStyle/>
          <a:p>
            <a:pPr marL="114300" lvl="0" indent="0" algn="l" rtl="0">
              <a:lnSpc>
                <a:spcPct val="90000"/>
              </a:lnSpc>
              <a:spcBef>
                <a:spcPts val="1200"/>
              </a:spcBef>
              <a:spcAft>
                <a:spcPts val="0"/>
              </a:spcAft>
              <a:buClr>
                <a:schemeClr val="dk1"/>
              </a:buClr>
              <a:buSzPts val="1800"/>
              <a:buNone/>
            </a:pPr>
            <a:r>
              <a:rPr lang="en-US" sz="2000" dirty="0"/>
              <a:t>Gartner’s </a:t>
            </a:r>
            <a:r>
              <a:rPr lang="en-US" sz="2000" b="1" u="sng" dirty="0">
                <a:solidFill>
                  <a:schemeClr val="hlink"/>
                </a:solidFill>
              </a:rPr>
              <a:t>Use-Case Prism: Generative AI for Marketing </a:t>
            </a:r>
            <a:r>
              <a:rPr lang="en-US" sz="2000" dirty="0"/>
              <a:t>ranks use cases by their Business Value and Feasibility. This is a good place to start prioritizing use cases.</a:t>
            </a:r>
            <a:endParaRPr lang="en-US" dirty="0"/>
          </a:p>
          <a:p>
            <a:pPr marL="114300" lvl="0" indent="0" algn="l" rtl="0">
              <a:lnSpc>
                <a:spcPct val="90000"/>
              </a:lnSpc>
              <a:spcBef>
                <a:spcPts val="1200"/>
              </a:spcBef>
              <a:spcAft>
                <a:spcPts val="0"/>
              </a:spcAft>
              <a:buClr>
                <a:schemeClr val="dk1"/>
              </a:buClr>
              <a:buSzPts val="1800"/>
              <a:buNone/>
            </a:pPr>
            <a:r>
              <a:rPr lang="en-US" sz="2000" dirty="0"/>
              <a:t>Use this PRISM and specifics to your organization to guide your use case prioritization.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t>PRISM Feasibility Considerations</a:t>
            </a:r>
          </a:p>
        </p:txBody>
      </p:sp>
      <p:sp>
        <p:nvSpPr>
          <p:cNvPr id="340" name="Google Shape;340;p23"/>
          <p:cNvSpPr/>
          <p:nvPr/>
        </p:nvSpPr>
        <p:spPr>
          <a:xfrm>
            <a:off x="457198" y="2120782"/>
            <a:ext cx="2621668" cy="451200"/>
          </a:xfrm>
          <a:prstGeom prst="rect">
            <a:avLst/>
          </a:prstGeom>
          <a:solidFill>
            <a:srgbClr val="002756"/>
          </a:solidFill>
          <a:ln w="25400" cap="flat" cmpd="sng">
            <a:solidFill>
              <a:srgbClr val="00275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lt1"/>
                </a:solidFill>
                <a:latin typeface="Arial"/>
                <a:ea typeface="Arial"/>
                <a:cs typeface="Arial"/>
                <a:sym typeface="Arial"/>
              </a:rPr>
              <a:t>Talent</a:t>
            </a:r>
            <a:endParaRPr lang="en-US" sz="1400" b="0" i="0" u="none" strike="noStrike" cap="none" dirty="0">
              <a:solidFill>
                <a:srgbClr val="000000"/>
              </a:solidFill>
              <a:latin typeface="Arial"/>
              <a:ea typeface="Arial"/>
              <a:cs typeface="Arial"/>
              <a:sym typeface="Arial"/>
            </a:endParaRPr>
          </a:p>
        </p:txBody>
      </p:sp>
      <p:pic>
        <p:nvPicPr>
          <p:cNvPr id="341" name="Google Shape;341;p23"/>
          <p:cNvPicPr preferRelativeResize="0"/>
          <p:nvPr/>
        </p:nvPicPr>
        <p:blipFill rotWithShape="1">
          <a:blip r:embed="rId3">
            <a:alphaModFix/>
          </a:blip>
          <a:srcRect/>
          <a:stretch/>
        </p:blipFill>
        <p:spPr>
          <a:xfrm>
            <a:off x="1301417" y="1293483"/>
            <a:ext cx="933230" cy="725846"/>
          </a:xfrm>
          <a:prstGeom prst="rect">
            <a:avLst/>
          </a:prstGeom>
          <a:noFill/>
          <a:ln>
            <a:noFill/>
          </a:ln>
        </p:spPr>
      </p:pic>
      <p:sp>
        <p:nvSpPr>
          <p:cNvPr id="342" name="Google Shape;342;p23"/>
          <p:cNvSpPr/>
          <p:nvPr/>
        </p:nvSpPr>
        <p:spPr>
          <a:xfrm>
            <a:off x="3343567" y="2120782"/>
            <a:ext cx="2621668" cy="451200"/>
          </a:xfrm>
          <a:prstGeom prst="rect">
            <a:avLst/>
          </a:prstGeom>
          <a:solidFill>
            <a:srgbClr val="002756"/>
          </a:solidFill>
          <a:ln w="25400" cap="flat" cmpd="sng">
            <a:solidFill>
              <a:srgbClr val="00275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Technology</a:t>
            </a:r>
            <a:endParaRPr lang="en-US" sz="1400" b="0" i="0" u="none" strike="noStrike" cap="none" dirty="0">
              <a:solidFill>
                <a:srgbClr val="000000"/>
              </a:solidFill>
              <a:latin typeface="Arial"/>
              <a:ea typeface="Arial"/>
              <a:cs typeface="Arial"/>
              <a:sym typeface="Arial"/>
            </a:endParaRPr>
          </a:p>
        </p:txBody>
      </p:sp>
      <p:pic>
        <p:nvPicPr>
          <p:cNvPr id="343" name="Google Shape;343;p23"/>
          <p:cNvPicPr preferRelativeResize="0"/>
          <p:nvPr/>
        </p:nvPicPr>
        <p:blipFill rotWithShape="1">
          <a:blip r:embed="rId4">
            <a:alphaModFix/>
          </a:blip>
          <a:srcRect/>
          <a:stretch/>
        </p:blipFill>
        <p:spPr>
          <a:xfrm>
            <a:off x="4187786" y="1293483"/>
            <a:ext cx="933230" cy="725845"/>
          </a:xfrm>
          <a:prstGeom prst="rect">
            <a:avLst/>
          </a:prstGeom>
          <a:noFill/>
          <a:ln>
            <a:noFill/>
          </a:ln>
        </p:spPr>
      </p:pic>
      <p:sp>
        <p:nvSpPr>
          <p:cNvPr id="344" name="Google Shape;344;p23"/>
          <p:cNvSpPr/>
          <p:nvPr/>
        </p:nvSpPr>
        <p:spPr>
          <a:xfrm>
            <a:off x="6229936" y="2120782"/>
            <a:ext cx="2621668" cy="451200"/>
          </a:xfrm>
          <a:prstGeom prst="rect">
            <a:avLst/>
          </a:prstGeom>
          <a:solidFill>
            <a:srgbClr val="002756"/>
          </a:solidFill>
          <a:ln w="25400" cap="flat" cmpd="sng">
            <a:solidFill>
              <a:srgbClr val="00275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Data</a:t>
            </a:r>
            <a:endParaRPr lang="en-US" sz="1400" b="0" i="0" u="none" strike="noStrike" cap="none" dirty="0">
              <a:solidFill>
                <a:srgbClr val="000000"/>
              </a:solidFill>
              <a:latin typeface="Arial"/>
              <a:ea typeface="Arial"/>
              <a:cs typeface="Arial"/>
              <a:sym typeface="Arial"/>
            </a:endParaRPr>
          </a:p>
        </p:txBody>
      </p:sp>
      <p:pic>
        <p:nvPicPr>
          <p:cNvPr id="345" name="Google Shape;345;p23"/>
          <p:cNvPicPr preferRelativeResize="0"/>
          <p:nvPr/>
        </p:nvPicPr>
        <p:blipFill rotWithShape="1">
          <a:blip r:embed="rId5">
            <a:alphaModFix/>
          </a:blip>
          <a:srcRect/>
          <a:stretch/>
        </p:blipFill>
        <p:spPr>
          <a:xfrm>
            <a:off x="7074155" y="1293483"/>
            <a:ext cx="933230" cy="725845"/>
          </a:xfrm>
          <a:prstGeom prst="rect">
            <a:avLst/>
          </a:prstGeom>
          <a:noFill/>
          <a:ln>
            <a:noFill/>
          </a:ln>
        </p:spPr>
      </p:pic>
      <p:sp>
        <p:nvSpPr>
          <p:cNvPr id="346" name="Google Shape;346;p23"/>
          <p:cNvSpPr/>
          <p:nvPr/>
        </p:nvSpPr>
        <p:spPr>
          <a:xfrm>
            <a:off x="9116306" y="2120782"/>
            <a:ext cx="2621668" cy="451200"/>
          </a:xfrm>
          <a:prstGeom prst="rect">
            <a:avLst/>
          </a:prstGeom>
          <a:solidFill>
            <a:srgbClr val="002756"/>
          </a:solidFill>
          <a:ln w="25400" cap="flat" cmpd="sng">
            <a:solidFill>
              <a:srgbClr val="00275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Cultural Readiness</a:t>
            </a:r>
            <a:endParaRPr lang="en-US" sz="1400" b="0" i="0" u="none" strike="noStrike" cap="none" dirty="0">
              <a:solidFill>
                <a:srgbClr val="000000"/>
              </a:solidFill>
              <a:latin typeface="Arial"/>
              <a:ea typeface="Arial"/>
              <a:cs typeface="Arial"/>
              <a:sym typeface="Arial"/>
            </a:endParaRPr>
          </a:p>
        </p:txBody>
      </p:sp>
      <p:pic>
        <p:nvPicPr>
          <p:cNvPr id="347" name="Google Shape;347;p23"/>
          <p:cNvPicPr preferRelativeResize="0"/>
          <p:nvPr/>
        </p:nvPicPr>
        <p:blipFill rotWithShape="1">
          <a:blip r:embed="rId6">
            <a:alphaModFix/>
          </a:blip>
          <a:srcRect/>
          <a:stretch/>
        </p:blipFill>
        <p:spPr>
          <a:xfrm>
            <a:off x="9960525" y="1293483"/>
            <a:ext cx="933230" cy="725845"/>
          </a:xfrm>
          <a:prstGeom prst="rect">
            <a:avLst/>
          </a:prstGeom>
          <a:noFill/>
          <a:ln>
            <a:noFill/>
          </a:ln>
        </p:spPr>
      </p:pic>
      <p:sp>
        <p:nvSpPr>
          <p:cNvPr id="348" name="Google Shape;348;p23"/>
          <p:cNvSpPr txBox="1"/>
          <p:nvPr/>
        </p:nvSpPr>
        <p:spPr>
          <a:xfrm>
            <a:off x="457200" y="2583133"/>
            <a:ext cx="2621666" cy="2831544"/>
          </a:xfrm>
          <a:prstGeom prst="rect">
            <a:avLst/>
          </a:prstGeom>
          <a:noFill/>
          <a:ln w="25400" cap="flat" cmpd="sng">
            <a:solidFill>
              <a:srgbClr val="002756"/>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Availability of talent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to interface, refine, maintain or build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GenAI solutions.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Availability of subject matter experts to scope functional requirements and validate output.</a:t>
            </a:r>
            <a:endParaRPr lang="en-US" sz="1400" b="0" i="0" u="none" strike="noStrike" cap="none" dirty="0">
              <a:solidFill>
                <a:srgbClr val="000000"/>
              </a:solidFill>
              <a:latin typeface="Arial"/>
              <a:ea typeface="Arial"/>
              <a:cs typeface="Arial"/>
              <a:sym typeface="Arial"/>
            </a:endParaRPr>
          </a:p>
        </p:txBody>
      </p:sp>
      <p:sp>
        <p:nvSpPr>
          <p:cNvPr id="349" name="Google Shape;349;p23"/>
          <p:cNvSpPr txBox="1"/>
          <p:nvPr/>
        </p:nvSpPr>
        <p:spPr>
          <a:xfrm>
            <a:off x="3343154" y="2583133"/>
            <a:ext cx="2621666" cy="2831544"/>
          </a:xfrm>
          <a:prstGeom prst="rect">
            <a:avLst/>
          </a:prstGeom>
          <a:noFill/>
          <a:ln w="25400" cap="flat" cmpd="sng">
            <a:solidFill>
              <a:srgbClr val="002756"/>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Availability of in-house, developed solutions.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Availability of third-party solutions.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Integration with current technology stack.</a:t>
            </a:r>
            <a:endParaRPr lang="en-US" sz="1400" b="0" i="0" u="none" strike="noStrike" cap="none" dirty="0">
              <a:solidFill>
                <a:srgbClr val="000000"/>
              </a:solidFill>
              <a:latin typeface="Arial"/>
              <a:ea typeface="Arial"/>
              <a:cs typeface="Arial"/>
              <a:sym typeface="Arial"/>
            </a:endParaRPr>
          </a:p>
        </p:txBody>
      </p:sp>
      <p:sp>
        <p:nvSpPr>
          <p:cNvPr id="350" name="Google Shape;350;p23"/>
          <p:cNvSpPr txBox="1"/>
          <p:nvPr/>
        </p:nvSpPr>
        <p:spPr>
          <a:xfrm>
            <a:off x="6229108" y="2583133"/>
            <a:ext cx="2621666" cy="2831544"/>
          </a:xfrm>
          <a:prstGeom prst="rect">
            <a:avLst/>
          </a:prstGeom>
          <a:noFill/>
          <a:ln w="25400" cap="flat" cmpd="sng">
            <a:solidFill>
              <a:srgbClr val="002756"/>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Availability of data required for model training or model use.</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Data security and privacy risks to the organization and for the customer.</a:t>
            </a:r>
          </a:p>
        </p:txBody>
      </p:sp>
      <p:sp>
        <p:nvSpPr>
          <p:cNvPr id="351" name="Google Shape;351;p23"/>
          <p:cNvSpPr txBox="1"/>
          <p:nvPr/>
        </p:nvSpPr>
        <p:spPr>
          <a:xfrm>
            <a:off x="9115063" y="2583132"/>
            <a:ext cx="2621666" cy="2831543"/>
          </a:xfrm>
          <a:prstGeom prst="rect">
            <a:avLst/>
          </a:prstGeom>
          <a:noFill/>
          <a:ln w="25400" cap="flat" cmpd="sng">
            <a:solidFill>
              <a:srgbClr val="002756"/>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Organizational openness to new technology.</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Risks to output errors, privacy and security.</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Integration with external </a:t>
            </a:r>
            <a:r>
              <a:rPr lang="en-US" sz="1800" b="0" i="0" u="none" strike="noStrike" cap="none" dirty="0">
                <a:solidFill>
                  <a:schemeClr val="dk1"/>
                </a:solidFill>
                <a:latin typeface="Arial"/>
                <a:ea typeface="Arial"/>
                <a:cs typeface="Arial"/>
                <a:sym typeface="Arial"/>
              </a:rPr>
              <a:t>partners.</a:t>
            </a:r>
            <a:endParaRPr lang="en-US"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p:nvPr/>
        </p:nvSpPr>
        <p:spPr>
          <a:xfrm>
            <a:off x="1014984" y="1651579"/>
            <a:ext cx="9973858" cy="37548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540A"/>
              </a:buClr>
              <a:buSzPts val="2800"/>
              <a:buFont typeface="Arial"/>
              <a:buNone/>
            </a:pPr>
            <a:r>
              <a:rPr lang="en-US" sz="2800" b="1" i="0" u="none" strike="noStrike" cap="none" dirty="0">
                <a:solidFill>
                  <a:srgbClr val="FF540A"/>
                </a:solidFill>
                <a:latin typeface="Arial Black"/>
                <a:ea typeface="Arial Black"/>
                <a:cs typeface="Arial Black"/>
                <a:sym typeface="Arial Black"/>
              </a:rPr>
              <a:t>Generative AI (GenAI) </a:t>
            </a:r>
            <a:r>
              <a:rPr lang="en-US" sz="2800" b="1" i="0" u="none" strike="noStrike" cap="none" dirty="0">
                <a:solidFill>
                  <a:srgbClr val="002756"/>
                </a:solidFill>
                <a:latin typeface="Arial Black"/>
                <a:ea typeface="Arial Black"/>
                <a:cs typeface="Arial Black"/>
                <a:sym typeface="Arial Black"/>
              </a:rPr>
              <a:t>technologies can generate </a:t>
            </a:r>
            <a:r>
              <a:rPr lang="en-US" sz="2800" b="1" i="0" u="none" strike="noStrike" cap="none" dirty="0">
                <a:solidFill>
                  <a:srgbClr val="002756"/>
                </a:solidFill>
                <a:latin typeface="Arial Black"/>
                <a:ea typeface="Arial Black"/>
                <a:cs typeface="Arial Black"/>
                <a:sym typeface="Arial Black"/>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newly </a:t>
            </a:r>
            <a:r>
              <a:rPr lang="en-US" sz="2800" b="1" i="0" u="none" strike="noStrike" cap="none" dirty="0">
                <a:solidFill>
                  <a:srgbClr val="002756"/>
                </a:solidFill>
                <a:latin typeface="Arial Black"/>
                <a:ea typeface="Arial Black"/>
                <a:cs typeface="Arial Black"/>
                <a:sym typeface="Arial Black"/>
              </a:rPr>
              <a:t>derived versions of content, strategies, designs and methods by learning from large repositories of original source content.</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1200"/>
              </a:spcAft>
              <a:buClr>
                <a:srgbClr val="FF540A"/>
              </a:buClr>
              <a:buSzPts val="2800"/>
              <a:buFont typeface="Arial"/>
              <a:buNone/>
            </a:pPr>
            <a:r>
              <a:rPr lang="en-US" sz="2800" b="1" i="0" u="none" strike="noStrike" cap="none" dirty="0">
                <a:solidFill>
                  <a:srgbClr val="002756"/>
                </a:solidFill>
                <a:latin typeface="Arial Black"/>
                <a:ea typeface="Arial Black"/>
                <a:cs typeface="Arial Black"/>
                <a:sym typeface="Arial Black"/>
              </a:rPr>
              <a:t>GenAI has profound business impacts, including content discovery, creation, authenticity and regulations; automation of human work; and customer and employee experiences.</a:t>
            </a:r>
            <a:endParaRPr lang="en-US" sz="1400" b="0" i="0" u="none" strike="noStrike" cap="none" dirty="0">
              <a:solidFill>
                <a:srgbClr val="000000"/>
              </a:solidFill>
              <a:latin typeface="Arial"/>
              <a:ea typeface="Arial"/>
              <a:cs typeface="Arial"/>
              <a:sym typeface="Arial"/>
            </a:endParaRPr>
          </a:p>
        </p:txBody>
      </p:sp>
      <p:sp>
        <p:nvSpPr>
          <p:cNvPr id="143" name="Google Shape;143;p2"/>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4" name="Google Shape;144;p2"/>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t>PRISM Business Value Considerations</a:t>
            </a:r>
          </a:p>
        </p:txBody>
      </p:sp>
      <p:sp>
        <p:nvSpPr>
          <p:cNvPr id="357" name="Google Shape;357;p24"/>
          <p:cNvSpPr/>
          <p:nvPr/>
        </p:nvSpPr>
        <p:spPr>
          <a:xfrm>
            <a:off x="457198" y="2120782"/>
            <a:ext cx="2621668" cy="451200"/>
          </a:xfrm>
          <a:prstGeom prst="rect">
            <a:avLst/>
          </a:prstGeom>
          <a:solidFill>
            <a:srgbClr val="009AD9"/>
          </a:solidFill>
          <a:ln w="25400" cap="flat" cmpd="sng">
            <a:solidFill>
              <a:srgbClr val="009A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dirty="0">
                <a:solidFill>
                  <a:schemeClr val="lt1"/>
                </a:solidFill>
                <a:latin typeface="Arial"/>
                <a:ea typeface="Arial"/>
                <a:cs typeface="Arial"/>
                <a:sym typeface="Arial"/>
              </a:rPr>
              <a:t>Efficiency Gains</a:t>
            </a:r>
            <a:endParaRPr lang="en-US" sz="1400" b="0" i="0" u="none" strike="noStrike" cap="none" dirty="0">
              <a:solidFill>
                <a:srgbClr val="000000"/>
              </a:solidFill>
              <a:latin typeface="Arial"/>
              <a:ea typeface="Arial"/>
              <a:cs typeface="Arial"/>
              <a:sym typeface="Arial"/>
            </a:endParaRPr>
          </a:p>
        </p:txBody>
      </p:sp>
      <p:pic>
        <p:nvPicPr>
          <p:cNvPr id="358" name="Google Shape;358;p24"/>
          <p:cNvPicPr preferRelativeResize="0"/>
          <p:nvPr/>
        </p:nvPicPr>
        <p:blipFill rotWithShape="1">
          <a:blip r:embed="rId3">
            <a:alphaModFix/>
          </a:blip>
          <a:srcRect/>
          <a:stretch/>
        </p:blipFill>
        <p:spPr>
          <a:xfrm>
            <a:off x="1301417" y="1293483"/>
            <a:ext cx="933230" cy="725846"/>
          </a:xfrm>
          <a:prstGeom prst="rect">
            <a:avLst/>
          </a:prstGeom>
          <a:noFill/>
          <a:ln>
            <a:noFill/>
          </a:ln>
        </p:spPr>
      </p:pic>
      <p:sp>
        <p:nvSpPr>
          <p:cNvPr id="359" name="Google Shape;359;p24"/>
          <p:cNvSpPr/>
          <p:nvPr/>
        </p:nvSpPr>
        <p:spPr>
          <a:xfrm>
            <a:off x="3343567" y="2120782"/>
            <a:ext cx="2621668" cy="451200"/>
          </a:xfrm>
          <a:prstGeom prst="rect">
            <a:avLst/>
          </a:prstGeom>
          <a:solidFill>
            <a:srgbClr val="009AD9"/>
          </a:solidFill>
          <a:ln w="25400" cap="flat" cmpd="sng">
            <a:solidFill>
              <a:srgbClr val="009A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Service Improvement</a:t>
            </a:r>
            <a:endParaRPr lang="en-US" sz="1400" b="0" i="0" u="none" strike="noStrike" cap="none" dirty="0">
              <a:solidFill>
                <a:srgbClr val="000000"/>
              </a:solidFill>
              <a:latin typeface="Arial"/>
              <a:ea typeface="Arial"/>
              <a:cs typeface="Arial"/>
              <a:sym typeface="Arial"/>
            </a:endParaRPr>
          </a:p>
        </p:txBody>
      </p:sp>
      <p:pic>
        <p:nvPicPr>
          <p:cNvPr id="360" name="Google Shape;360;p24"/>
          <p:cNvPicPr preferRelativeResize="0"/>
          <p:nvPr/>
        </p:nvPicPr>
        <p:blipFill rotWithShape="1">
          <a:blip r:embed="rId4">
            <a:alphaModFix/>
          </a:blip>
          <a:srcRect/>
          <a:stretch/>
        </p:blipFill>
        <p:spPr>
          <a:xfrm>
            <a:off x="4187786" y="1293483"/>
            <a:ext cx="933230" cy="725845"/>
          </a:xfrm>
          <a:prstGeom prst="rect">
            <a:avLst/>
          </a:prstGeom>
          <a:noFill/>
          <a:ln>
            <a:noFill/>
          </a:ln>
        </p:spPr>
      </p:pic>
      <p:sp>
        <p:nvSpPr>
          <p:cNvPr id="361" name="Google Shape;361;p24"/>
          <p:cNvSpPr/>
          <p:nvPr/>
        </p:nvSpPr>
        <p:spPr>
          <a:xfrm>
            <a:off x="6229936" y="2120782"/>
            <a:ext cx="2621668" cy="451200"/>
          </a:xfrm>
          <a:prstGeom prst="rect">
            <a:avLst/>
          </a:prstGeom>
          <a:solidFill>
            <a:srgbClr val="009AD9"/>
          </a:solidFill>
          <a:ln w="25400" cap="flat" cmpd="sng">
            <a:solidFill>
              <a:srgbClr val="009A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Revenue Growth</a:t>
            </a:r>
            <a:endParaRPr lang="en-US" sz="1400" b="0" i="0" u="none" strike="noStrike" cap="none" dirty="0">
              <a:solidFill>
                <a:srgbClr val="000000"/>
              </a:solidFill>
              <a:latin typeface="Arial"/>
              <a:ea typeface="Arial"/>
              <a:cs typeface="Arial"/>
              <a:sym typeface="Arial"/>
            </a:endParaRPr>
          </a:p>
        </p:txBody>
      </p:sp>
      <p:pic>
        <p:nvPicPr>
          <p:cNvPr id="362" name="Google Shape;362;p24"/>
          <p:cNvPicPr preferRelativeResize="0"/>
          <p:nvPr/>
        </p:nvPicPr>
        <p:blipFill rotWithShape="1">
          <a:blip r:embed="rId5">
            <a:alphaModFix/>
          </a:blip>
          <a:srcRect/>
          <a:stretch/>
        </p:blipFill>
        <p:spPr>
          <a:xfrm>
            <a:off x="7074155" y="1293483"/>
            <a:ext cx="933230" cy="725845"/>
          </a:xfrm>
          <a:prstGeom prst="rect">
            <a:avLst/>
          </a:prstGeom>
          <a:noFill/>
          <a:ln>
            <a:noFill/>
          </a:ln>
        </p:spPr>
      </p:pic>
      <p:sp>
        <p:nvSpPr>
          <p:cNvPr id="363" name="Google Shape;363;p24"/>
          <p:cNvSpPr/>
          <p:nvPr/>
        </p:nvSpPr>
        <p:spPr>
          <a:xfrm>
            <a:off x="9116306" y="2120782"/>
            <a:ext cx="2621668" cy="451200"/>
          </a:xfrm>
          <a:prstGeom prst="rect">
            <a:avLst/>
          </a:prstGeom>
          <a:solidFill>
            <a:srgbClr val="009AD9"/>
          </a:solidFill>
          <a:ln w="25400" cap="flat" cmpd="sng">
            <a:solidFill>
              <a:srgbClr val="009AD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Productivity Gains</a:t>
            </a:r>
            <a:endParaRPr lang="en-US" sz="1400" b="0" i="0" u="none" strike="noStrike" cap="none" dirty="0">
              <a:solidFill>
                <a:srgbClr val="000000"/>
              </a:solidFill>
              <a:latin typeface="Arial"/>
              <a:ea typeface="Arial"/>
              <a:cs typeface="Arial"/>
              <a:sym typeface="Arial"/>
            </a:endParaRPr>
          </a:p>
        </p:txBody>
      </p:sp>
      <p:pic>
        <p:nvPicPr>
          <p:cNvPr id="364" name="Google Shape;364;p24"/>
          <p:cNvPicPr preferRelativeResize="0"/>
          <p:nvPr/>
        </p:nvPicPr>
        <p:blipFill rotWithShape="1">
          <a:blip r:embed="rId6">
            <a:alphaModFix/>
          </a:blip>
          <a:srcRect/>
          <a:stretch/>
        </p:blipFill>
        <p:spPr>
          <a:xfrm>
            <a:off x="9960525" y="1293483"/>
            <a:ext cx="933230" cy="725845"/>
          </a:xfrm>
          <a:prstGeom prst="rect">
            <a:avLst/>
          </a:prstGeom>
          <a:noFill/>
          <a:ln>
            <a:noFill/>
          </a:ln>
        </p:spPr>
      </p:pic>
      <p:sp>
        <p:nvSpPr>
          <p:cNvPr id="365" name="Google Shape;365;p24"/>
          <p:cNvSpPr txBox="1"/>
          <p:nvPr/>
        </p:nvSpPr>
        <p:spPr>
          <a:xfrm>
            <a:off x="457200" y="2583133"/>
            <a:ext cx="2621666" cy="2831544"/>
          </a:xfrm>
          <a:prstGeom prst="rect">
            <a:avLst/>
          </a:prstGeom>
          <a:noFill/>
          <a:ln w="25400" cap="flat" cmpd="sng">
            <a:solidFill>
              <a:srgbClr val="009AD9"/>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Leveraging GenAI to achieve marketing priorities and drive efficiencies with same levels of investment capacity, and assets.</a:t>
            </a:r>
            <a:endParaRPr lang="en-US" sz="1400" b="0" i="0" u="none" strike="noStrike" cap="none" dirty="0">
              <a:solidFill>
                <a:srgbClr val="000000"/>
              </a:solidFill>
              <a:latin typeface="Arial"/>
              <a:ea typeface="Arial"/>
              <a:cs typeface="Arial"/>
              <a:sym typeface="Arial"/>
            </a:endParaRPr>
          </a:p>
        </p:txBody>
      </p:sp>
      <p:sp>
        <p:nvSpPr>
          <p:cNvPr id="366" name="Google Shape;366;p24"/>
          <p:cNvSpPr txBox="1"/>
          <p:nvPr/>
        </p:nvSpPr>
        <p:spPr>
          <a:xfrm>
            <a:off x="3343154" y="2583133"/>
            <a:ext cx="2621666" cy="2831544"/>
          </a:xfrm>
          <a:prstGeom prst="rect">
            <a:avLst/>
          </a:prstGeom>
          <a:noFill/>
          <a:ln w="25400" cap="flat" cmpd="sng">
            <a:solidFill>
              <a:srgbClr val="009AD9"/>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Improving customer experience and customer services with GenAI through tailored approach, and issue resolution.</a:t>
            </a:r>
            <a:endParaRPr lang="en-US" sz="1400" b="0" i="0" u="none" strike="noStrike" cap="none" dirty="0">
              <a:solidFill>
                <a:srgbClr val="000000"/>
              </a:solidFill>
              <a:latin typeface="Arial"/>
              <a:ea typeface="Arial"/>
              <a:cs typeface="Arial"/>
              <a:sym typeface="Arial"/>
            </a:endParaRPr>
          </a:p>
        </p:txBody>
      </p:sp>
      <p:sp>
        <p:nvSpPr>
          <p:cNvPr id="367" name="Google Shape;367;p24"/>
          <p:cNvSpPr txBox="1"/>
          <p:nvPr/>
        </p:nvSpPr>
        <p:spPr>
          <a:xfrm>
            <a:off x="6229108" y="2583133"/>
            <a:ext cx="2621666" cy="2831544"/>
          </a:xfrm>
          <a:prstGeom prst="rect">
            <a:avLst/>
          </a:prstGeom>
          <a:noFill/>
          <a:ln w="25400" cap="flat" cmpd="sng">
            <a:solidFill>
              <a:srgbClr val="009AD9"/>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Driving top-line growth through GenAI-enabled products and services as new business models.</a:t>
            </a:r>
            <a:endParaRPr lang="en-US" sz="1400" b="0" i="0" u="none" strike="noStrike" cap="none" dirty="0">
              <a:solidFill>
                <a:srgbClr val="000000"/>
              </a:solidFill>
              <a:latin typeface="Arial"/>
              <a:ea typeface="Arial"/>
              <a:cs typeface="Arial"/>
              <a:sym typeface="Arial"/>
            </a:endParaRPr>
          </a:p>
        </p:txBody>
      </p:sp>
      <p:sp>
        <p:nvSpPr>
          <p:cNvPr id="368" name="Google Shape;368;p24"/>
          <p:cNvSpPr txBox="1"/>
          <p:nvPr/>
        </p:nvSpPr>
        <p:spPr>
          <a:xfrm>
            <a:off x="9115063" y="2583132"/>
            <a:ext cx="2621666" cy="2831543"/>
          </a:xfrm>
          <a:prstGeom prst="rect">
            <a:avLst/>
          </a:prstGeom>
          <a:noFill/>
          <a:ln w="25400" cap="flat" cmpd="sng">
            <a:solidFill>
              <a:srgbClr val="009AD9"/>
            </a:solidFill>
            <a:prstDash val="solid"/>
            <a:round/>
            <a:headEnd type="none" w="sm" len="sm"/>
            <a:tailEnd type="none" w="sm" len="sm"/>
          </a:ln>
        </p:spPr>
        <p:txBody>
          <a:bodyPr spcFirstLastPara="1" wrap="square" lIns="91425" tIns="91425" rIns="91425" bIns="91425" anchor="t" anchorCtr="0">
            <a:noAutofit/>
          </a:bodyPr>
          <a:lstStyle/>
          <a:p>
            <a:pPr marL="228600" marR="0" lvl="0" indent="-2286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Improving labor productivity, eliminating non-value tasks and freeing up time to focus on greater priorities.</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solidFill>
                  <a:srgbClr val="F8530C"/>
                </a:solidFill>
              </a:rPr>
              <a:t>Step 3: </a:t>
            </a:r>
            <a:r>
              <a:rPr lang="en-US" dirty="0"/>
              <a:t>Assemble a Small but Diverse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Team</a:t>
            </a:r>
            <a:endParaRPr lang="en-US" dirty="0"/>
          </a:p>
        </p:txBody>
      </p:sp>
      <p:sp>
        <p:nvSpPr>
          <p:cNvPr id="374" name="Google Shape;374;p27"/>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375" name="Google Shape;375;p27"/>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cxnSp>
        <p:nvCxnSpPr>
          <p:cNvPr id="376" name="Google Shape;376;p27"/>
          <p:cNvCxnSpPr>
            <a:stCxn id="377" idx="1"/>
          </p:cNvCxnSpPr>
          <p:nvPr/>
        </p:nvCxnSpPr>
        <p:spPr>
          <a:xfrm rot="10800000">
            <a:off x="2322046" y="5260573"/>
            <a:ext cx="2142600" cy="0"/>
          </a:xfrm>
          <a:prstGeom prst="straightConnector1">
            <a:avLst/>
          </a:prstGeom>
          <a:noFill/>
          <a:ln w="25400" cap="flat" cmpd="sng">
            <a:solidFill>
              <a:srgbClr val="F8530C"/>
            </a:solidFill>
            <a:prstDash val="solid"/>
            <a:round/>
            <a:headEnd type="none" w="sm" len="sm"/>
            <a:tailEnd type="triangle" w="med" len="med"/>
          </a:ln>
        </p:spPr>
      </p:cxnSp>
      <p:sp>
        <p:nvSpPr>
          <p:cNvPr id="378" name="Google Shape;378;p27"/>
          <p:cNvSpPr txBox="1"/>
          <p:nvPr/>
        </p:nvSpPr>
        <p:spPr>
          <a:xfrm>
            <a:off x="8046720" y="1536192"/>
            <a:ext cx="3657600" cy="3600955"/>
          </a:xfrm>
          <a:prstGeom prst="rect">
            <a:avLst/>
          </a:prstGeom>
          <a:solidFill>
            <a:srgbClr val="D3D3D3"/>
          </a:solidFill>
          <a:ln>
            <a:noFill/>
          </a:ln>
        </p:spPr>
        <p:txBody>
          <a:bodyPr spcFirstLastPara="1" wrap="square" lIns="18287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Arial"/>
                <a:ea typeface="Arial"/>
                <a:cs typeface="Arial"/>
                <a:sym typeface="Arial"/>
              </a:rPr>
              <a:t>The third step to implementing generative AI is to create the team that will complete the pilot. CMOs can use this section to:</a:t>
            </a:r>
            <a:endParaRPr lang="en-US" sz="16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Determine who should be in charge of carrying out the pilot(s). Note: Consider using a RACI to determine roles.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120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Those who carry out the pilot do not need to be the same as the fusion team who priorities use cases.</a:t>
            </a:r>
            <a:endParaRPr lang="en-US" sz="1600" b="0" i="0" u="none" strike="noStrike" cap="none" dirty="0">
              <a:solidFill>
                <a:schemeClr val="dk1"/>
              </a:solidFill>
              <a:latin typeface="Arial"/>
              <a:ea typeface="Arial"/>
              <a:cs typeface="Arial"/>
              <a:sym typeface="Arial"/>
            </a:endParaRPr>
          </a:p>
        </p:txBody>
      </p:sp>
      <p:sp>
        <p:nvSpPr>
          <p:cNvPr id="377" name="Google Shape;377;p27"/>
          <p:cNvSpPr txBox="1"/>
          <p:nvPr/>
        </p:nvSpPr>
        <p:spPr>
          <a:xfrm>
            <a:off x="4464646" y="4552687"/>
            <a:ext cx="2312270" cy="1415772"/>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Build a dedicated team for the pilot. Include business partners, software developers and AI experts.</a:t>
            </a:r>
            <a:endParaRPr lang="en-US" sz="1400" b="0" i="0" u="none" strike="noStrike" cap="none" dirty="0">
              <a:solidFill>
                <a:srgbClr val="000000"/>
              </a:solidFill>
              <a:latin typeface="Arial"/>
              <a:ea typeface="Arial"/>
              <a:cs typeface="Arial"/>
              <a:sym typeface="Arial"/>
            </a:endParaRPr>
          </a:p>
        </p:txBody>
      </p:sp>
      <p:pic>
        <p:nvPicPr>
          <p:cNvPr id="379" name="Google Shape;379;p27"/>
          <p:cNvPicPr preferRelativeResize="0"/>
          <p:nvPr/>
        </p:nvPicPr>
        <p:blipFill rotWithShape="1">
          <a:blip r:embed="rId3">
            <a:alphaModFix/>
          </a:blip>
          <a:srcRect/>
          <a:stretch/>
        </p:blipFill>
        <p:spPr>
          <a:xfrm>
            <a:off x="293676" y="1635431"/>
            <a:ext cx="3907875" cy="39200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Pilot Teams Should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Include</a:t>
            </a:r>
            <a:r>
              <a:rPr lang="en-US" dirty="0"/>
              <a:t>:</a:t>
            </a:r>
          </a:p>
        </p:txBody>
      </p:sp>
      <p:sp>
        <p:nvSpPr>
          <p:cNvPr id="385" name="Google Shape;385;p28"/>
          <p:cNvSpPr txBox="1"/>
          <p:nvPr/>
        </p:nvSpPr>
        <p:spPr>
          <a:xfrm>
            <a:off x="625157" y="1049437"/>
            <a:ext cx="10826094" cy="477049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Business experts and marketers</a:t>
            </a:r>
            <a:r>
              <a:rPr lang="en-US" sz="1600" b="1" i="0" u="none" strike="noStrike" cap="none" dirty="0">
                <a:solidFill>
                  <a:schemeClr val="dk1"/>
                </a:solidFill>
                <a:latin typeface="Arial"/>
                <a:ea typeface="Arial"/>
                <a:cs typeface="Arial"/>
                <a:sym typeface="Arial"/>
              </a:rPr>
              <a:t>:</a:t>
            </a:r>
            <a:r>
              <a:rPr lang="en-US" sz="1600" b="0" i="0" u="none" strike="noStrike" cap="none" dirty="0">
                <a:solidFill>
                  <a:schemeClr val="dk1"/>
                </a:solidFill>
                <a:latin typeface="Arial"/>
                <a:ea typeface="Arial"/>
                <a:cs typeface="Arial"/>
                <a:sym typeface="Arial"/>
              </a:rPr>
              <a:t> Especially from units that will be impacted by the selected use cases. They will help align the pilot with strategic goals and identify any change management and process reengineering required.</a:t>
            </a:r>
            <a:endParaRPr lang="en-US" sz="16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Software engineers: </a:t>
            </a:r>
            <a:r>
              <a:rPr lang="en-US" sz="1600" b="0" i="0" u="none" strike="noStrike" cap="none" dirty="0">
                <a:solidFill>
                  <a:schemeClr val="dk1"/>
                </a:solidFill>
                <a:latin typeface="Arial"/>
                <a:ea typeface="Arial"/>
                <a:cs typeface="Arial"/>
                <a:sym typeface="Arial"/>
              </a:rPr>
              <a:t>Provide user-interface, front-end application and scalability support. The 2022 Gartner AI Use Case ROI Survey shows that organizations in which software engineers are involved in the stage of developing AI use cases are much more likely to reach mature levels of AI implementation.</a:t>
            </a:r>
            <a:r>
              <a:rPr lang="en-US" sz="1600" b="0" i="0" u="none" strike="noStrike" cap="none" baseline="30000" dirty="0">
                <a:solidFill>
                  <a:schemeClr val="dk1"/>
                </a:solidFill>
                <a:latin typeface="Arial"/>
                <a:ea typeface="Arial"/>
                <a:cs typeface="Arial"/>
                <a:sym typeface="Arial"/>
              </a:rPr>
              <a:t>3</a:t>
            </a:r>
            <a:endParaRPr lang="en-US"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Data scientists and AI experts: </a:t>
            </a:r>
            <a:r>
              <a:rPr lang="en-US" sz="1600" b="0" i="0" u="none" strike="noStrike" cap="none" dirty="0">
                <a:solidFill>
                  <a:schemeClr val="dk1"/>
                </a:solidFill>
                <a:latin typeface="Arial"/>
                <a:ea typeface="Arial"/>
                <a:cs typeface="Arial"/>
                <a:sym typeface="Arial"/>
              </a:rPr>
              <a:t>To manage the AI components of the projects. Although you are unlikely to find generative AI experts in your organization because the field is relatively new, look for staff members with deep </a:t>
            </a:r>
            <a:r>
              <a:rPr lang="en-US" sz="1600" b="0"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learning </a:t>
            </a:r>
            <a:r>
              <a:rPr lang="en-US" sz="1600" b="0" i="0" u="none" strike="noStrike" cap="none" dirty="0">
                <a:solidFill>
                  <a:schemeClr val="dk1"/>
                </a:solidFill>
                <a:latin typeface="Arial"/>
                <a:ea typeface="Arial"/>
                <a:cs typeface="Arial"/>
                <a:sym typeface="Arial"/>
              </a:rPr>
              <a:t>skills, and experience on transfer learning techniques and working with foundation models.</a:t>
            </a:r>
            <a:endParaRPr lang="en-US" sz="16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1" i="0" u="none" strike="noStrike" cap="none" dirty="0">
                <a:solidFill>
                  <a:schemeClr val="dk1"/>
                </a:solidFill>
                <a:latin typeface="Arial"/>
                <a:ea typeface="Arial"/>
                <a:cs typeface="Arial"/>
                <a:sym typeface="Arial"/>
              </a:rPr>
              <a:t>Stakeholders or leadership </a:t>
            </a:r>
            <a:r>
              <a:rPr lang="en-US" sz="1600" b="1" dirty="0">
                <a:solidFill>
                  <a:schemeClr val="dk1"/>
                </a:solidFill>
              </a:rPr>
              <a:t>s</a:t>
            </a:r>
            <a:r>
              <a:rPr lang="en-US" sz="1600" b="1" i="0" u="none" strike="noStrike" cap="none" dirty="0">
                <a:solidFill>
                  <a:schemeClr val="dk1"/>
                </a:solidFill>
                <a:latin typeface="Arial"/>
                <a:ea typeface="Arial"/>
                <a:cs typeface="Arial"/>
                <a:sym typeface="Arial"/>
              </a:rPr>
              <a:t>ponsors: </a:t>
            </a:r>
            <a:r>
              <a:rPr lang="en-US" sz="1600" b="0" i="0" u="none" strike="noStrike" cap="none" dirty="0">
                <a:solidFill>
                  <a:schemeClr val="dk1"/>
                </a:solidFill>
                <a:latin typeface="Arial"/>
                <a:ea typeface="Arial"/>
                <a:cs typeface="Arial"/>
                <a:sym typeface="Arial"/>
              </a:rPr>
              <a:t>To ensure connection to and alignment with broader organizational goals and strategic approaches. To help ensure larger scale changes are agreed upon and to help with resourcing.</a:t>
            </a:r>
            <a:endParaRPr lang="en-US"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lang="en-US" sz="16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chemeClr val="dk1"/>
                </a:solidFill>
                <a:latin typeface="Arial"/>
                <a:ea typeface="Arial"/>
                <a:cs typeface="Arial"/>
                <a:sym typeface="Arial"/>
              </a:rPr>
              <a:t>Others you might also consider including depending on the nature of the pilot(s):</a:t>
            </a:r>
            <a:endParaRPr lang="en-US" sz="16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0" i="0" u="none" strike="noStrike" cap="none" dirty="0">
                <a:solidFill>
                  <a:schemeClr val="dk1"/>
                </a:solidFill>
                <a:latin typeface="Arial"/>
                <a:ea typeface="Arial"/>
                <a:cs typeface="Arial"/>
                <a:sym typeface="Arial"/>
              </a:rPr>
              <a:t>Security, governance and legal experts to assess risks and consider risk mitigations for the pilot</a:t>
            </a:r>
            <a:endParaRPr lang="en-US" sz="16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0" i="0" u="none" strike="noStrike" cap="none" dirty="0">
                <a:solidFill>
                  <a:schemeClr val="dk1"/>
                </a:solidFill>
                <a:latin typeface="Arial"/>
                <a:ea typeface="Arial"/>
                <a:cs typeface="Arial"/>
                <a:sym typeface="Arial"/>
              </a:rPr>
              <a:t>Technical experts for testing and quality assurance for the pilot</a:t>
            </a:r>
            <a:endParaRPr lang="en-US" sz="16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0" i="0" u="none" strike="noStrike" cap="none" dirty="0">
                <a:solidFill>
                  <a:schemeClr val="dk1"/>
                </a:solidFill>
                <a:latin typeface="Arial"/>
                <a:ea typeface="Arial"/>
                <a:cs typeface="Arial"/>
                <a:sym typeface="Arial"/>
              </a:rPr>
              <a:t>Enterprise architects to set and enforce standards in the deployment phase of pilot use cases</a:t>
            </a:r>
            <a:endParaRPr lang="en-US" sz="16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600" b="0" i="0" u="none" strike="noStrike" cap="none" dirty="0">
                <a:solidFill>
                  <a:schemeClr val="dk1"/>
                </a:solidFill>
                <a:latin typeface="Arial"/>
                <a:ea typeface="Arial"/>
                <a:cs typeface="Arial"/>
                <a:sym typeface="Arial"/>
              </a:rPr>
              <a:t>Machine learning experts</a:t>
            </a:r>
            <a:endParaRPr lang="en-US"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solidFill>
                  <a:srgbClr val="F8530C"/>
                </a:solidFill>
              </a:rPr>
              <a:t>Step 4: </a:t>
            </a:r>
            <a:r>
              <a:rPr lang="en-US" dirty="0"/>
              <a:t>Design and Plan the Pilot</a:t>
            </a:r>
          </a:p>
        </p:txBody>
      </p:sp>
      <p:sp>
        <p:nvSpPr>
          <p:cNvPr id="391" name="Google Shape;391;p31"/>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392" name="Google Shape;392;p31"/>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sp>
        <p:nvSpPr>
          <p:cNvPr id="393" name="Google Shape;393;p31"/>
          <p:cNvSpPr txBox="1"/>
          <p:nvPr/>
        </p:nvSpPr>
        <p:spPr>
          <a:xfrm>
            <a:off x="8046720" y="1536192"/>
            <a:ext cx="3657600" cy="4001065"/>
          </a:xfrm>
          <a:prstGeom prst="rect">
            <a:avLst/>
          </a:prstGeom>
          <a:solidFill>
            <a:srgbClr val="D3D3D3"/>
          </a:solidFill>
          <a:ln>
            <a:noFill/>
          </a:ln>
        </p:spPr>
        <p:txBody>
          <a:bodyPr spcFirstLastPara="1" wrap="square" lIns="18287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Arial"/>
                <a:ea typeface="Arial"/>
                <a:cs typeface="Arial"/>
                <a:sym typeface="Arial"/>
              </a:rPr>
              <a:t>The fourth step to </a:t>
            </a:r>
            <a:r>
              <a:rPr lang="en-US" sz="1600"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7"/>
                  </a:ext>
                </a:extLst>
              </a:rPr>
              <a:t>piloting </a:t>
            </a:r>
            <a:r>
              <a:rPr lang="en-US" sz="1600" b="1" i="0" u="none" strike="noStrike" cap="none" dirty="0">
                <a:solidFill>
                  <a:srgbClr val="000000"/>
                </a:solidFill>
                <a:latin typeface="Arial"/>
                <a:ea typeface="Arial"/>
                <a:cs typeface="Arial"/>
                <a:sym typeface="Arial"/>
              </a:rPr>
              <a:t>generative AI is to design and plan the pilot(s). CMOs can use this sectio</a:t>
            </a:r>
            <a:r>
              <a:rPr lang="en-US" sz="1600"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n to:</a:t>
            </a:r>
            <a:endParaRPr lang="en-US" sz="16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Design a minimum viable product (MVP) that will solve for, or action, a use case.</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Define the approach to deploying the pilot and how to address risks and concerns within deployment.</a:t>
            </a:r>
            <a:endParaRPr lang="en-US" sz="1400" b="0" i="0" u="none" strike="noStrike" cap="none" dirty="0">
              <a:solidFill>
                <a:srgbClr val="000000"/>
              </a:solidFill>
              <a:latin typeface="Arial"/>
              <a:ea typeface="Arial"/>
              <a:cs typeface="Arial"/>
              <a:sym typeface="Arial"/>
            </a:endParaRPr>
          </a:p>
          <a:p>
            <a:pPr marR="0" lvl="0" algn="l" rtl="0">
              <a:lnSpc>
                <a:spcPct val="100000"/>
              </a:lnSpc>
              <a:spcBef>
                <a:spcPts val="1200"/>
              </a:spcBef>
              <a:spcAft>
                <a:spcPts val="1200"/>
              </a:spcAft>
              <a:buClr>
                <a:srgbClr val="000000"/>
              </a:buClr>
              <a:buSzPts val="1600"/>
            </a:pPr>
            <a:r>
              <a:rPr lang="en-US" sz="1600" b="0" i="0" u="none" strike="noStrike" cap="none" dirty="0">
                <a:solidFill>
                  <a:schemeClr val="dk1"/>
                </a:solidFill>
                <a:latin typeface="Arial"/>
                <a:ea typeface="Arial"/>
                <a:cs typeface="Arial"/>
                <a:sym typeface="Arial"/>
              </a:rPr>
              <a:t>Remember: </a:t>
            </a:r>
            <a:r>
              <a:rPr lang="en-US" sz="1600" dirty="0">
                <a:solidFill>
                  <a:schemeClr val="dk1"/>
                </a:solidFill>
              </a:rPr>
              <a:t>T</a:t>
            </a:r>
            <a:r>
              <a:rPr lang="en-US" sz="1600" b="0" i="0" u="none" strike="noStrike" cap="none" dirty="0">
                <a:solidFill>
                  <a:schemeClr val="dk1"/>
                </a:solidFill>
                <a:latin typeface="Arial"/>
                <a:ea typeface="Arial"/>
                <a:cs typeface="Arial"/>
                <a:sym typeface="Arial"/>
              </a:rPr>
              <a:t>he team executing the pilot should determine the design and plan.</a:t>
            </a:r>
            <a:endParaRPr lang="en-US" sz="1400" b="0" i="0" u="none" strike="noStrike" cap="none" dirty="0">
              <a:solidFill>
                <a:srgbClr val="000000"/>
              </a:solidFill>
              <a:latin typeface="Arial"/>
              <a:ea typeface="Arial"/>
              <a:cs typeface="Arial"/>
              <a:sym typeface="Arial"/>
            </a:endParaRPr>
          </a:p>
        </p:txBody>
      </p:sp>
      <p:sp>
        <p:nvSpPr>
          <p:cNvPr id="394" name="Google Shape;394;p31"/>
          <p:cNvSpPr txBox="1"/>
          <p:nvPr/>
        </p:nvSpPr>
        <p:spPr>
          <a:xfrm>
            <a:off x="4145281" y="4935846"/>
            <a:ext cx="3268242" cy="1415742"/>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Work with IT and vendors to design a minimum viable product for each use case. Define a deployment approach and risk mitigation plan for each.</a:t>
            </a:r>
            <a:endParaRPr lang="en-US" sz="1400" b="0" i="0" u="none" strike="noStrike" cap="none" dirty="0">
              <a:solidFill>
                <a:srgbClr val="000000"/>
              </a:solidFill>
              <a:latin typeface="Arial"/>
              <a:ea typeface="Arial"/>
              <a:cs typeface="Arial"/>
              <a:sym typeface="Arial"/>
            </a:endParaRPr>
          </a:p>
        </p:txBody>
      </p:sp>
      <p:pic>
        <p:nvPicPr>
          <p:cNvPr id="395" name="Google Shape;395;p31"/>
          <p:cNvPicPr preferRelativeResize="0"/>
          <p:nvPr/>
        </p:nvPicPr>
        <p:blipFill rotWithShape="1">
          <a:blip r:embed="rId3">
            <a:alphaModFix/>
          </a:blip>
          <a:srcRect/>
          <a:stretch/>
        </p:blipFill>
        <p:spPr>
          <a:xfrm>
            <a:off x="283538" y="1623779"/>
            <a:ext cx="3907875" cy="3920068"/>
          </a:xfrm>
          <a:prstGeom prst="rect">
            <a:avLst/>
          </a:prstGeom>
          <a:noFill/>
          <a:ln>
            <a:noFill/>
          </a:ln>
        </p:spPr>
      </p:pic>
      <p:cxnSp>
        <p:nvCxnSpPr>
          <p:cNvPr id="396" name="Google Shape;396;p31"/>
          <p:cNvCxnSpPr>
            <a:stCxn id="394" idx="1"/>
          </p:cNvCxnSpPr>
          <p:nvPr/>
        </p:nvCxnSpPr>
        <p:spPr>
          <a:xfrm rot="10800000">
            <a:off x="627181" y="4210617"/>
            <a:ext cx="3518100" cy="1433100"/>
          </a:xfrm>
          <a:prstGeom prst="bentConnector3">
            <a:avLst>
              <a:gd name="adj1" fmla="val 100167"/>
            </a:avLst>
          </a:prstGeom>
          <a:noFill/>
          <a:ln w="19050" cap="flat" cmpd="sng">
            <a:solidFill>
              <a:schemeClr val="accent5"/>
            </a:solidFill>
            <a:prstDash val="solid"/>
            <a:round/>
            <a:headEnd type="none" w="sm" len="sm"/>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GenAI Pilot With Phases and Decision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Points</a:t>
            </a:r>
            <a:endParaRPr lang="en-US" dirty="0"/>
          </a:p>
        </p:txBody>
      </p:sp>
      <p:pic>
        <p:nvPicPr>
          <p:cNvPr id="402" name="Google Shape;402;p34" descr="A timeline with the five phases of the pilot: 1) Generate ideas, 2) Prioritize use cases, 3) Formalize pilot team, 4) Design, 5) Iterate and scale."/>
          <p:cNvPicPr preferRelativeResize="0"/>
          <p:nvPr/>
        </p:nvPicPr>
        <p:blipFill rotWithShape="1">
          <a:blip r:embed="rId3">
            <a:alphaModFix/>
          </a:blip>
          <a:srcRect t="9790" b="16391"/>
          <a:stretch/>
        </p:blipFill>
        <p:spPr>
          <a:xfrm>
            <a:off x="457200" y="813181"/>
            <a:ext cx="11274552" cy="5376604"/>
          </a:xfrm>
          <a:prstGeom prst="rect">
            <a:avLst/>
          </a:prstGeom>
          <a:noFill/>
          <a:ln>
            <a:noFill/>
          </a:ln>
        </p:spPr>
      </p:pic>
      <p:cxnSp>
        <p:nvCxnSpPr>
          <p:cNvPr id="403" name="Google Shape;403;p34"/>
          <p:cNvCxnSpPr/>
          <p:nvPr/>
        </p:nvCxnSpPr>
        <p:spPr>
          <a:xfrm>
            <a:off x="6096000" y="2216253"/>
            <a:ext cx="3033932" cy="0"/>
          </a:xfrm>
          <a:prstGeom prst="straightConnector1">
            <a:avLst/>
          </a:prstGeom>
          <a:noFill/>
          <a:ln w="57150" cap="flat" cmpd="sng">
            <a:solidFill>
              <a:srgbClr val="FE4F03"/>
            </a:solidFill>
            <a:prstDash val="solid"/>
            <a:round/>
            <a:headEnd type="triangl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solidFill>
                  <a:srgbClr val="F8530C"/>
                </a:solidFill>
              </a:rPr>
              <a:t>Step 5: </a:t>
            </a:r>
            <a:r>
              <a:rPr lang="en-US" dirty="0"/>
              <a:t>Deliver and Iterate</a:t>
            </a:r>
          </a:p>
        </p:txBody>
      </p:sp>
      <p:sp>
        <p:nvSpPr>
          <p:cNvPr id="409" name="Google Shape;409;p33"/>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Generative AI Pilot Cycle</a:t>
            </a:r>
            <a:endParaRPr lang="en-US" sz="2000" b="0" i="0" u="none" strike="noStrike" cap="none" dirty="0">
              <a:solidFill>
                <a:srgbClr val="000000"/>
              </a:solidFill>
              <a:latin typeface="Arial"/>
              <a:ea typeface="Arial"/>
              <a:cs typeface="Arial"/>
              <a:sym typeface="Arial"/>
            </a:endParaRPr>
          </a:p>
        </p:txBody>
      </p:sp>
      <p:sp>
        <p:nvSpPr>
          <p:cNvPr id="410" name="Google Shape;410;p33"/>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sp>
        <p:nvSpPr>
          <p:cNvPr id="411" name="Google Shape;411;p33"/>
          <p:cNvSpPr txBox="1"/>
          <p:nvPr/>
        </p:nvSpPr>
        <p:spPr>
          <a:xfrm>
            <a:off x="8046720" y="1536192"/>
            <a:ext cx="3657600" cy="3354734"/>
          </a:xfrm>
          <a:prstGeom prst="rect">
            <a:avLst/>
          </a:prstGeom>
          <a:solidFill>
            <a:srgbClr val="D3D3D3"/>
          </a:solidFill>
          <a:ln>
            <a:noFill/>
          </a:ln>
        </p:spPr>
        <p:txBody>
          <a:bodyPr spcFirstLastPara="1" wrap="square" lIns="18287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Arial"/>
                <a:ea typeface="Arial"/>
                <a:cs typeface="Arial"/>
                <a:sym typeface="Arial"/>
              </a:rPr>
              <a:t>The fifth step to implementing generative AI is to deliver the pilot and iterate from the learnings. CMOs can use this section to:</a:t>
            </a:r>
            <a:endParaRPr lang="en-US" sz="16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0"/>
              </a:spcAft>
              <a:buClr>
                <a:srgbClr val="000000"/>
              </a:buClr>
              <a:buSzPts val="1600"/>
              <a:buFont typeface="Arial"/>
              <a:buChar char="•"/>
            </a:pPr>
            <a:r>
              <a:rPr lang="en-US" sz="1600" dirty="0"/>
              <a:t>E</a:t>
            </a:r>
            <a:r>
              <a:rPr lang="en-US" sz="1600" b="0" i="0" u="none" strike="noStrike" cap="none" dirty="0">
                <a:solidFill>
                  <a:srgbClr val="000000"/>
                </a:solidFill>
                <a:latin typeface="Arial"/>
                <a:ea typeface="Arial"/>
                <a:cs typeface="Arial"/>
                <a:sym typeface="Arial"/>
              </a:rPr>
              <a:t>xecute the MVP pilot, assuming no blocking risks or concerns are identified in Step 4. </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200"/>
              </a:spcBef>
              <a:spcAft>
                <a:spcPts val="120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Assess results of the pilot to determine if a full feature rollout is the right next step and how to iterate on findings and approach.</a:t>
            </a:r>
            <a:endParaRPr lang="en-US" sz="1400" b="0" i="0" u="none" strike="noStrike" cap="none" dirty="0">
              <a:solidFill>
                <a:srgbClr val="000000"/>
              </a:solidFill>
              <a:latin typeface="Arial"/>
              <a:ea typeface="Arial"/>
              <a:cs typeface="Arial"/>
              <a:sym typeface="Arial"/>
            </a:endParaRPr>
          </a:p>
        </p:txBody>
      </p:sp>
      <p:sp>
        <p:nvSpPr>
          <p:cNvPr id="412" name="Google Shape;412;p33"/>
          <p:cNvSpPr txBox="1"/>
          <p:nvPr/>
        </p:nvSpPr>
        <p:spPr>
          <a:xfrm>
            <a:off x="4626647" y="3917494"/>
            <a:ext cx="2387079" cy="1415742"/>
          </a:xfrm>
          <a:prstGeom prst="rect">
            <a:avLst/>
          </a:prstGeom>
          <a:noFill/>
          <a:ln w="25400" cap="flat" cmpd="sng">
            <a:solidFill>
              <a:srgbClr val="F8530C"/>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Deliver the minimum capabilities to test use cases in a few months. </a:t>
            </a:r>
            <a:br>
              <a:rPr lang="en-US" sz="1600" b="0" i="0" u="none" strike="noStrike" cap="none" dirty="0">
                <a:solidFill>
                  <a:srgbClr val="000000"/>
                </a:solidFill>
                <a:latin typeface="Arial"/>
                <a:ea typeface="Arial"/>
                <a:cs typeface="Arial"/>
                <a:sym typeface="Arial"/>
              </a:rPr>
            </a:br>
            <a:r>
              <a:rPr lang="en-US" sz="1600" b="0" i="0" u="none" strike="noStrike" cap="none" dirty="0">
                <a:solidFill>
                  <a:srgbClr val="000000"/>
                </a:solidFill>
                <a:latin typeface="Arial"/>
                <a:ea typeface="Arial"/>
                <a:cs typeface="Arial"/>
                <a:sym typeface="Arial"/>
              </a:rPr>
              <a:t>Stop, refine or scale each use case. </a:t>
            </a:r>
            <a:endParaRPr lang="en-US" sz="1400" b="0" i="0" u="none" strike="noStrike" cap="none" dirty="0">
              <a:solidFill>
                <a:srgbClr val="000000"/>
              </a:solidFill>
              <a:latin typeface="Arial"/>
              <a:ea typeface="Arial"/>
              <a:cs typeface="Arial"/>
              <a:sym typeface="Arial"/>
            </a:endParaRPr>
          </a:p>
        </p:txBody>
      </p:sp>
      <p:cxnSp>
        <p:nvCxnSpPr>
          <p:cNvPr id="413" name="Google Shape;413;p33"/>
          <p:cNvCxnSpPr>
            <a:stCxn id="412" idx="0"/>
          </p:cNvCxnSpPr>
          <p:nvPr/>
        </p:nvCxnSpPr>
        <p:spPr>
          <a:xfrm rot="5400000" flipH="1">
            <a:off x="2614987" y="712294"/>
            <a:ext cx="1876800" cy="4533600"/>
          </a:xfrm>
          <a:prstGeom prst="bentConnector3">
            <a:avLst>
              <a:gd name="adj1" fmla="val 119680"/>
            </a:avLst>
          </a:prstGeom>
          <a:noFill/>
          <a:ln w="25400" cap="flat" cmpd="sng">
            <a:solidFill>
              <a:srgbClr val="F8530C"/>
            </a:solidFill>
            <a:prstDash val="solid"/>
            <a:round/>
            <a:headEnd type="none" w="sm" len="sm"/>
            <a:tailEnd type="triangle" w="med" len="med"/>
          </a:ln>
        </p:spPr>
      </p:cxnSp>
      <p:pic>
        <p:nvPicPr>
          <p:cNvPr id="414" name="Google Shape;414;p33"/>
          <p:cNvPicPr preferRelativeResize="0"/>
          <p:nvPr/>
        </p:nvPicPr>
        <p:blipFill rotWithShape="1">
          <a:blip r:embed="rId3">
            <a:alphaModFix/>
          </a:blip>
          <a:srcRect/>
          <a:stretch/>
        </p:blipFill>
        <p:spPr>
          <a:xfrm>
            <a:off x="324972" y="1623240"/>
            <a:ext cx="3907875" cy="39200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Recommendations Summary</a:t>
            </a:r>
          </a:p>
        </p:txBody>
      </p:sp>
      <p:sp>
        <p:nvSpPr>
          <p:cNvPr id="420" name="Google Shape;420;p18"/>
          <p:cNvSpPr txBox="1"/>
          <p:nvPr/>
        </p:nvSpPr>
        <p:spPr>
          <a:xfrm>
            <a:off x="457200" y="1014702"/>
            <a:ext cx="11280775"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r>
              <a:rPr lang="en-US" sz="2000" b="1" i="0" u="none" strike="noStrike" cap="none" dirty="0">
                <a:solidFill>
                  <a:srgbClr val="000000"/>
                </a:solidFill>
                <a:latin typeface="Arial"/>
                <a:ea typeface="Arial"/>
                <a:cs typeface="Arial"/>
                <a:sym typeface="Arial"/>
              </a:rPr>
              <a:t>To ensure long-term success when </a:t>
            </a:r>
            <a:r>
              <a:rPr lang="en-US" sz="2000" b="1" dirty="0"/>
              <a:t>pursuing</a:t>
            </a:r>
            <a:r>
              <a:rPr lang="en-US" sz="2000" b="1" i="0" u="none" strike="noStrike" cap="none" dirty="0">
                <a:solidFill>
                  <a:srgbClr val="000000"/>
                </a:solidFill>
                <a:latin typeface="Arial"/>
                <a:ea typeface="Arial"/>
                <a:cs typeface="Arial"/>
                <a:sym typeface="Arial"/>
              </a:rPr>
              <a:t> GenAI use cases, </a:t>
            </a:r>
            <a:r>
              <a:rPr lang="en-US" sz="2000" b="1"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0"/>
                  </a:ext>
                </a:extLst>
              </a:rPr>
              <a:t>CMOs</a:t>
            </a:r>
            <a:r>
              <a:rPr lang="en-US" sz="2000" b="1" i="0" u="none" strike="noStrike" cap="none" dirty="0">
                <a:solidFill>
                  <a:srgbClr val="000000"/>
                </a:solidFill>
                <a:latin typeface="Arial"/>
                <a:ea typeface="Arial"/>
                <a:cs typeface="Arial"/>
                <a:sym typeface="Arial"/>
              </a:rPr>
              <a:t> must:</a:t>
            </a:r>
            <a:endParaRPr lang="en-US" sz="2000" b="0" i="0" u="none" strike="noStrike" cap="none" dirty="0">
              <a:solidFill>
                <a:srgbClr val="000000"/>
              </a:solidFill>
              <a:latin typeface="Arial"/>
              <a:ea typeface="Arial"/>
              <a:cs typeface="Arial"/>
              <a:sym typeface="Arial"/>
            </a:endParaRPr>
          </a:p>
        </p:txBody>
      </p:sp>
      <p:sp>
        <p:nvSpPr>
          <p:cNvPr id="421" name="Google Shape;421;p18"/>
          <p:cNvSpPr txBox="1"/>
          <p:nvPr/>
        </p:nvSpPr>
        <p:spPr>
          <a:xfrm>
            <a:off x="782882" y="1466464"/>
            <a:ext cx="10902461" cy="5062924"/>
          </a:xfrm>
          <a:prstGeom prst="rect">
            <a:avLst/>
          </a:prstGeom>
          <a:noFill/>
          <a:ln>
            <a:noFill/>
          </a:ln>
        </p:spPr>
        <p:txBody>
          <a:bodyPr spcFirstLastPara="1" wrap="square" lIns="0" tIns="0" rIns="0" bIns="0" anchor="t" anchorCtr="0">
            <a:spAutoFit/>
          </a:bodyPr>
          <a:lstStyle/>
          <a:p>
            <a:pPr marL="457200" marR="0" lvl="0" indent="-457200" algn="l" rtl="0">
              <a:lnSpc>
                <a:spcPct val="100000"/>
              </a:lnSpc>
              <a:spcBef>
                <a:spcPts val="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Acknowledge organizational anxiety about GenAI and offer transparency into evolving adoption plans.</a:t>
            </a:r>
          </a:p>
          <a:p>
            <a:pPr marL="457200" marR="0" lvl="0" indent="-457200" algn="l" rtl="0">
              <a:lnSpc>
                <a:spcPct val="100000"/>
              </a:lnSpc>
              <a:spcBef>
                <a:spcPts val="60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Build a portfolio of initiatives that balances short-term benefits with longer-term transformative capabilities. Remember, a GenAI pilot should not be about just proving that the technology works, but about learning how it fits into the future of a company.</a:t>
            </a:r>
          </a:p>
          <a:p>
            <a:pPr marL="457200" marR="0" lvl="0" indent="-457200" algn="l" rtl="0">
              <a:lnSpc>
                <a:spcPct val="100000"/>
              </a:lnSpc>
              <a:spcBef>
                <a:spcPts val="60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Approach GenAI as a complementary capability to other advanced analytics techniques.</a:t>
            </a:r>
            <a:endParaRPr sz="20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60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Establish a cross-functional leadership team with viability across the organization and members including IT, legal, HR, marketing, sales and others, to prioritize exportation and adoption based on business impact.</a:t>
            </a:r>
          </a:p>
          <a:p>
            <a:pPr marL="457200" marR="0" lvl="0" indent="-457200" algn="l" rtl="0">
              <a:lnSpc>
                <a:spcPct val="100000"/>
              </a:lnSpc>
              <a:spcBef>
                <a:spcPts val="60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Work with IT and existing and potential vendor and agency partners to gauge their GenAI offering roadmaps. Ensure data security, model reliability and industry-specific experience when partnering on pilots. </a:t>
            </a:r>
          </a:p>
          <a:p>
            <a:pPr marL="457200" marR="0" lvl="0" indent="-457200" algn="l" rtl="0">
              <a:lnSpc>
                <a:spcPct val="100000"/>
              </a:lnSpc>
              <a:spcBef>
                <a:spcPts val="600"/>
              </a:spcBef>
              <a:spcAft>
                <a:spcPts val="0"/>
              </a:spcAft>
              <a:buClr>
                <a:srgbClr val="000000"/>
              </a:buClr>
              <a:buSzPts val="2000"/>
              <a:buFont typeface="Arial"/>
              <a:buAutoNum type="arabicPeriod"/>
            </a:pPr>
            <a:r>
              <a:rPr lang="en-US" sz="2000" b="0" i="0" u="none" strike="noStrike" cap="none" dirty="0">
                <a:solidFill>
                  <a:srgbClr val="000000"/>
                </a:solidFill>
                <a:latin typeface="Arial"/>
                <a:ea typeface="Arial"/>
                <a:cs typeface="Arial"/>
                <a:sym typeface="Arial"/>
              </a:rPr>
              <a:t>Track industry and government regulations and guidelines that will impact your organization’s GenAI strategy.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400"/>
              <a:buFont typeface="Arial"/>
              <a:buNone/>
            </a:pP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cxnSp>
        <p:nvCxnSpPr>
          <p:cNvPr id="149" name="Google Shape;149;p3"/>
          <p:cNvCxnSpPr/>
          <p:nvPr/>
        </p:nvCxnSpPr>
        <p:spPr>
          <a:xfrm>
            <a:off x="3865189" y="5107377"/>
            <a:ext cx="7866436" cy="0"/>
          </a:xfrm>
          <a:prstGeom prst="straightConnector1">
            <a:avLst/>
          </a:prstGeom>
          <a:noFill/>
          <a:ln w="25400" cap="sq" cmpd="sng">
            <a:solidFill>
              <a:srgbClr val="91DCF8"/>
            </a:solidFill>
            <a:prstDash val="solid"/>
            <a:round/>
            <a:headEnd type="none" w="sm" len="sm"/>
            <a:tailEnd type="none" w="sm" len="sm"/>
          </a:ln>
        </p:spPr>
      </p:cxnSp>
      <p:cxnSp>
        <p:nvCxnSpPr>
          <p:cNvPr id="150" name="Google Shape;150;p3"/>
          <p:cNvCxnSpPr/>
          <p:nvPr/>
        </p:nvCxnSpPr>
        <p:spPr>
          <a:xfrm>
            <a:off x="3865189" y="3968216"/>
            <a:ext cx="7866436" cy="0"/>
          </a:xfrm>
          <a:prstGeom prst="straightConnector1">
            <a:avLst/>
          </a:prstGeom>
          <a:noFill/>
          <a:ln w="25400" cap="sq" cmpd="sng">
            <a:solidFill>
              <a:srgbClr val="009AD7"/>
            </a:solidFill>
            <a:prstDash val="solid"/>
            <a:round/>
            <a:headEnd type="none" w="sm" len="sm"/>
            <a:tailEnd type="none" w="sm" len="sm"/>
          </a:ln>
        </p:spPr>
      </p:cxnSp>
      <p:cxnSp>
        <p:nvCxnSpPr>
          <p:cNvPr id="151" name="Google Shape;151;p3"/>
          <p:cNvCxnSpPr/>
          <p:nvPr/>
        </p:nvCxnSpPr>
        <p:spPr>
          <a:xfrm>
            <a:off x="3865189" y="2748781"/>
            <a:ext cx="7866436" cy="0"/>
          </a:xfrm>
          <a:prstGeom prst="straightConnector1">
            <a:avLst/>
          </a:prstGeom>
          <a:noFill/>
          <a:ln w="25400" cap="sq" cmpd="sng">
            <a:solidFill>
              <a:srgbClr val="6A80A3"/>
            </a:solidFill>
            <a:prstDash val="solid"/>
            <a:round/>
            <a:headEnd type="none" w="sm" len="sm"/>
            <a:tailEnd type="none" w="sm" len="sm"/>
          </a:ln>
        </p:spPr>
      </p:cxnSp>
      <p:cxnSp>
        <p:nvCxnSpPr>
          <p:cNvPr id="152" name="Google Shape;152;p3"/>
          <p:cNvCxnSpPr/>
          <p:nvPr/>
        </p:nvCxnSpPr>
        <p:spPr>
          <a:xfrm>
            <a:off x="3865189" y="1664949"/>
            <a:ext cx="7866436" cy="0"/>
          </a:xfrm>
          <a:prstGeom prst="straightConnector1">
            <a:avLst/>
          </a:prstGeom>
          <a:noFill/>
          <a:ln w="25400" cap="sq" cmpd="sng">
            <a:solidFill>
              <a:srgbClr val="002856"/>
            </a:solidFill>
            <a:prstDash val="solid"/>
            <a:round/>
            <a:headEnd type="none" w="sm" len="sm"/>
            <a:tailEnd type="none" w="sm" len="sm"/>
          </a:ln>
        </p:spPr>
      </p:cxnSp>
      <p:sp>
        <p:nvSpPr>
          <p:cNvPr id="153" name="Google Shape;153;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dirty="0"/>
              <a:t>What Is Generative AI? </a:t>
            </a:r>
          </a:p>
        </p:txBody>
      </p:sp>
      <p:sp>
        <p:nvSpPr>
          <p:cNvPr id="154" name="Google Shape;154;p3"/>
          <p:cNvSpPr txBox="1"/>
          <p:nvPr/>
        </p:nvSpPr>
        <p:spPr>
          <a:xfrm>
            <a:off x="457200" y="6065506"/>
            <a:ext cx="820738" cy="1384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F7878"/>
                </a:solidFill>
                <a:latin typeface="Arial"/>
                <a:ea typeface="Arial"/>
                <a:cs typeface="Arial"/>
                <a:sym typeface="Arial"/>
              </a:rPr>
              <a:t>Source: Gartner</a:t>
            </a:r>
            <a:endParaRPr lang="en-US" sz="1400" b="0" i="0" u="none" strike="noStrike" cap="none" dirty="0">
              <a:solidFill>
                <a:srgbClr val="000000"/>
              </a:solidFill>
              <a:latin typeface="Arial"/>
              <a:ea typeface="Arial"/>
              <a:cs typeface="Arial"/>
              <a:sym typeface="Arial"/>
            </a:endParaRPr>
          </a:p>
        </p:txBody>
      </p:sp>
      <p:sp>
        <p:nvSpPr>
          <p:cNvPr id="155" name="Google Shape;155;p3"/>
          <p:cNvSpPr txBox="1"/>
          <p:nvPr/>
        </p:nvSpPr>
        <p:spPr>
          <a:xfrm>
            <a:off x="457200" y="1097280"/>
            <a:ext cx="4585683" cy="30777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Definitions From AI to ChatGPT</a:t>
            </a:r>
            <a:endParaRPr lang="en-US" sz="1400" b="0" i="0" u="none" strike="noStrike" cap="none" dirty="0">
              <a:solidFill>
                <a:srgbClr val="000000"/>
              </a:solidFill>
              <a:latin typeface="Arial"/>
              <a:ea typeface="Arial"/>
              <a:cs typeface="Arial"/>
              <a:sym typeface="Arial"/>
            </a:endParaRPr>
          </a:p>
        </p:txBody>
      </p:sp>
      <p:sp>
        <p:nvSpPr>
          <p:cNvPr id="156" name="Google Shape;156;p3"/>
          <p:cNvSpPr txBox="1"/>
          <p:nvPr/>
        </p:nvSpPr>
        <p:spPr>
          <a:xfrm>
            <a:off x="3986256" y="2820589"/>
            <a:ext cx="7751719" cy="110799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 foundation model is a large machine learning (ML) model trained on a very large amount of unlabeled data using a transformer algorithm. This training, augmented by a range of fine-tuning (adapter) mechanisms, results in a model that can be adapted to a wide range of applications.</a:t>
            </a:r>
            <a:endParaRPr lang="en-US" sz="1400" b="0" i="0" u="none" strike="noStrike" cap="none" dirty="0">
              <a:solidFill>
                <a:srgbClr val="000000"/>
              </a:solidFill>
              <a:latin typeface="Arial"/>
              <a:ea typeface="Arial"/>
              <a:cs typeface="Arial"/>
              <a:sym typeface="Arial"/>
            </a:endParaRPr>
          </a:p>
        </p:txBody>
      </p:sp>
      <p:sp>
        <p:nvSpPr>
          <p:cNvPr id="157" name="Google Shape;157;p3"/>
          <p:cNvSpPr/>
          <p:nvPr/>
        </p:nvSpPr>
        <p:spPr>
          <a:xfrm>
            <a:off x="457200" y="1653374"/>
            <a:ext cx="3419564" cy="4336262"/>
          </a:xfrm>
          <a:custGeom>
            <a:avLst/>
            <a:gdLst/>
            <a:ahLst/>
            <a:cxnLst/>
            <a:rect l="l" t="t" r="r" b="b"/>
            <a:pathLst>
              <a:path w="3419564" h="4336262" extrusionOk="0">
                <a:moveTo>
                  <a:pt x="0" y="4336262"/>
                </a:moveTo>
                <a:lnTo>
                  <a:pt x="3419564" y="4336262"/>
                </a:lnTo>
                <a:lnTo>
                  <a:pt x="3419564" y="0"/>
                </a:lnTo>
                <a:lnTo>
                  <a:pt x="0" y="0"/>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8" name="Google Shape;158;p3"/>
          <p:cNvSpPr txBox="1"/>
          <p:nvPr/>
        </p:nvSpPr>
        <p:spPr>
          <a:xfrm>
            <a:off x="558799" y="1715872"/>
            <a:ext cx="1374503" cy="17066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Generative AI</a:t>
            </a:r>
            <a:endParaRPr lang="en-US" sz="1400" b="0" i="0" u="none" strike="noStrike" cap="none" dirty="0">
              <a:solidFill>
                <a:schemeClr val="lt1"/>
              </a:solidFill>
              <a:latin typeface="Arial"/>
              <a:ea typeface="Arial"/>
              <a:cs typeface="Arial"/>
              <a:sym typeface="Arial"/>
            </a:endParaRPr>
          </a:p>
        </p:txBody>
      </p:sp>
      <p:sp>
        <p:nvSpPr>
          <p:cNvPr id="159" name="Google Shape;159;p3"/>
          <p:cNvSpPr/>
          <p:nvPr/>
        </p:nvSpPr>
        <p:spPr>
          <a:xfrm>
            <a:off x="1066800" y="2751136"/>
            <a:ext cx="2809964" cy="3238500"/>
          </a:xfrm>
          <a:custGeom>
            <a:avLst/>
            <a:gdLst/>
            <a:ahLst/>
            <a:cxnLst/>
            <a:rect l="l" t="t" r="r" b="b"/>
            <a:pathLst>
              <a:path w="2809964" h="3238500" extrusionOk="0">
                <a:moveTo>
                  <a:pt x="0" y="3238500"/>
                </a:moveTo>
                <a:lnTo>
                  <a:pt x="2809964" y="3238500"/>
                </a:lnTo>
                <a:lnTo>
                  <a:pt x="2809964" y="0"/>
                </a:lnTo>
                <a:lnTo>
                  <a:pt x="0" y="0"/>
                </a:lnTo>
                <a:close/>
              </a:path>
            </a:pathLst>
          </a:custGeom>
          <a:solidFill>
            <a:srgbClr val="6A80A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0" name="Google Shape;160;p3"/>
          <p:cNvSpPr txBox="1"/>
          <p:nvPr/>
        </p:nvSpPr>
        <p:spPr>
          <a:xfrm>
            <a:off x="1168400" y="2813638"/>
            <a:ext cx="1485900" cy="215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FEFF"/>
                </a:solidFill>
                <a:latin typeface="Arial"/>
                <a:ea typeface="Arial"/>
                <a:cs typeface="Arial"/>
                <a:sym typeface="Arial"/>
              </a:rPr>
              <a:t>Foundation Model</a:t>
            </a:r>
            <a:endParaRPr lang="en-US" sz="1400" b="0" i="0" u="none" strike="noStrike" cap="none" dirty="0">
              <a:solidFill>
                <a:srgbClr val="000000"/>
              </a:solidFill>
              <a:latin typeface="Arial"/>
              <a:ea typeface="Arial"/>
              <a:cs typeface="Arial"/>
              <a:sym typeface="Arial"/>
            </a:endParaRPr>
          </a:p>
        </p:txBody>
      </p:sp>
      <p:sp>
        <p:nvSpPr>
          <p:cNvPr id="161" name="Google Shape;161;p3"/>
          <p:cNvSpPr/>
          <p:nvPr/>
        </p:nvSpPr>
        <p:spPr>
          <a:xfrm>
            <a:off x="1701800" y="3956635"/>
            <a:ext cx="2174964" cy="2033003"/>
          </a:xfrm>
          <a:custGeom>
            <a:avLst/>
            <a:gdLst/>
            <a:ahLst/>
            <a:cxnLst/>
            <a:rect l="l" t="t" r="r" b="b"/>
            <a:pathLst>
              <a:path w="2174964" h="2033003" extrusionOk="0">
                <a:moveTo>
                  <a:pt x="0" y="2033003"/>
                </a:moveTo>
                <a:lnTo>
                  <a:pt x="2174964" y="2033003"/>
                </a:lnTo>
                <a:lnTo>
                  <a:pt x="2174964" y="0"/>
                </a:lnTo>
                <a:lnTo>
                  <a:pt x="0" y="0"/>
                </a:lnTo>
                <a:close/>
              </a:path>
            </a:pathLst>
          </a:custGeom>
          <a:solidFill>
            <a:srgbClr val="009A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62;p3"/>
          <p:cNvSpPr txBox="1"/>
          <p:nvPr/>
        </p:nvSpPr>
        <p:spPr>
          <a:xfrm>
            <a:off x="1803400" y="4019138"/>
            <a:ext cx="1930400" cy="43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Large Language Model (LLM)</a:t>
            </a:r>
            <a:endParaRPr lang="en-US" sz="1400" b="0" i="0" u="none" strike="noStrike" cap="none" dirty="0">
              <a:solidFill>
                <a:srgbClr val="000000"/>
              </a:solidFill>
              <a:latin typeface="Arial"/>
              <a:ea typeface="Arial"/>
              <a:cs typeface="Arial"/>
              <a:sym typeface="Arial"/>
            </a:endParaRPr>
          </a:p>
        </p:txBody>
      </p:sp>
      <p:sp>
        <p:nvSpPr>
          <p:cNvPr id="163" name="Google Shape;163;p3"/>
          <p:cNvSpPr/>
          <p:nvPr/>
        </p:nvSpPr>
        <p:spPr>
          <a:xfrm>
            <a:off x="2321751" y="5109018"/>
            <a:ext cx="1555014" cy="880618"/>
          </a:xfrm>
          <a:custGeom>
            <a:avLst/>
            <a:gdLst/>
            <a:ahLst/>
            <a:cxnLst/>
            <a:rect l="l" t="t" r="r" b="b"/>
            <a:pathLst>
              <a:path w="1555014" h="880618" extrusionOk="0">
                <a:moveTo>
                  <a:pt x="0" y="880618"/>
                </a:moveTo>
                <a:lnTo>
                  <a:pt x="1555013" y="880618"/>
                </a:lnTo>
                <a:lnTo>
                  <a:pt x="1555013" y="0"/>
                </a:lnTo>
                <a:lnTo>
                  <a:pt x="0" y="0"/>
                </a:lnTo>
                <a:close/>
              </a:path>
            </a:pathLst>
          </a:custGeom>
          <a:solidFill>
            <a:srgbClr val="91DC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3"/>
          <p:cNvSpPr txBox="1"/>
          <p:nvPr/>
        </p:nvSpPr>
        <p:spPr>
          <a:xfrm>
            <a:off x="2321750" y="5132327"/>
            <a:ext cx="1555014" cy="82969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Chat Interfaces &amp; Applications</a:t>
            </a:r>
          </a:p>
        </p:txBody>
      </p:sp>
      <p:sp>
        <p:nvSpPr>
          <p:cNvPr id="165" name="Google Shape;165;p3"/>
          <p:cNvSpPr txBox="1"/>
          <p:nvPr/>
        </p:nvSpPr>
        <p:spPr>
          <a:xfrm>
            <a:off x="3986257" y="1782199"/>
            <a:ext cx="7745368" cy="83099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Generative AI (GenAI) technologies can generate new derived versions of content, strategies, designs and methods by learning from large repositories of original source content.</a:t>
            </a:r>
            <a:endParaRPr lang="en-US" sz="1400" b="0" i="0" u="none" strike="noStrike" cap="none" dirty="0">
              <a:solidFill>
                <a:srgbClr val="000000"/>
              </a:solidFill>
              <a:latin typeface="Arial"/>
              <a:ea typeface="Arial"/>
              <a:cs typeface="Arial"/>
              <a:sym typeface="Arial"/>
            </a:endParaRPr>
          </a:p>
        </p:txBody>
      </p:sp>
      <p:sp>
        <p:nvSpPr>
          <p:cNvPr id="166" name="Google Shape;166;p3"/>
          <p:cNvSpPr txBox="1"/>
          <p:nvPr/>
        </p:nvSpPr>
        <p:spPr>
          <a:xfrm>
            <a:off x="3986257" y="4026091"/>
            <a:ext cx="775171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An LLM is a type of foundation model specifically focused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on natural language.</a:t>
            </a:r>
            <a:endParaRPr lang="en-US" sz="1400" b="0" i="0" u="none" strike="noStrike" cap="none" dirty="0">
              <a:solidFill>
                <a:srgbClr val="000000"/>
              </a:solidFill>
              <a:latin typeface="Arial"/>
              <a:ea typeface="Arial"/>
              <a:cs typeface="Arial"/>
              <a:sym typeface="Arial"/>
            </a:endParaRPr>
          </a:p>
        </p:txBody>
      </p:sp>
      <p:sp>
        <p:nvSpPr>
          <p:cNvPr id="167" name="Google Shape;167;p3"/>
          <p:cNvSpPr txBox="1"/>
          <p:nvPr/>
        </p:nvSpPr>
        <p:spPr>
          <a:xfrm>
            <a:off x="3986257" y="5172835"/>
            <a:ext cx="7751718"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It is a conversational application built on top of an LLM </a:t>
            </a:r>
            <a:br>
              <a:rPr lang="en-US" sz="1800" b="0" i="0" u="none" strike="noStrike" cap="none" dirty="0">
                <a:solidFill>
                  <a:srgbClr val="000000"/>
                </a:solidFill>
                <a:latin typeface="Arial"/>
                <a:ea typeface="Arial"/>
                <a:cs typeface="Arial"/>
                <a:sym typeface="Arial"/>
              </a:rPr>
            </a:br>
            <a:r>
              <a:rPr lang="en-US" sz="1800" b="0" i="0" u="none" strike="noStrike" cap="none" dirty="0">
                <a:solidFill>
                  <a:srgbClr val="000000"/>
                </a:solidFill>
                <a:latin typeface="Arial"/>
                <a:ea typeface="Arial"/>
                <a:cs typeface="Arial"/>
                <a:sym typeface="Arial"/>
              </a:rPr>
              <a:t>(For example: OpenAI’s ChatGPT model).</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p:nvPr/>
        </p:nvSpPr>
        <p:spPr>
          <a:xfrm>
            <a:off x="457200" y="5464691"/>
            <a:ext cx="7315200" cy="784830"/>
          </a:xfrm>
          <a:prstGeom prst="rect">
            <a:avLst/>
          </a:prstGeom>
          <a:noFill/>
          <a:ln>
            <a:noFill/>
          </a:ln>
        </p:spPr>
        <p:txBody>
          <a:bodyPr spcFirstLastPara="1" wrap="square" lIns="0" tIns="91425" rIns="91425" bIns="91425" anchor="b"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 = 70 marketing leaders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Q. How much of an impact do you expect generative AI to have on your marketing organization?</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Source: 2023 Gartner Marketing Future Strategic Priorities Poll</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ID: </a:t>
            </a:r>
            <a:endParaRPr lang="en-US" sz="1400" b="0" i="0" u="none" strike="noStrike" cap="none" dirty="0">
              <a:solidFill>
                <a:srgbClr val="000000"/>
              </a:solidFill>
              <a:latin typeface="Arial"/>
              <a:ea typeface="Arial"/>
              <a:cs typeface="Arial"/>
              <a:sym typeface="Arial"/>
            </a:endParaRPr>
          </a:p>
        </p:txBody>
      </p:sp>
      <p:sp>
        <p:nvSpPr>
          <p:cNvPr id="173" name="Google Shape;173;p5"/>
          <p:cNvSpPr txBox="1"/>
          <p:nvPr/>
        </p:nvSpPr>
        <p:spPr>
          <a:xfrm>
            <a:off x="457200" y="1298700"/>
            <a:ext cx="7315200" cy="627864"/>
          </a:xfrm>
          <a:prstGeom prst="rect">
            <a:avLst/>
          </a:prstGeom>
          <a:noFill/>
          <a:ln>
            <a:noFill/>
          </a:ln>
        </p:spPr>
        <p:txBody>
          <a:bodyPr spcFirstLastPara="1" wrap="square" lIns="0" tIns="91425" rIns="91425" bIns="91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Q: “How much of an impact do you expect generative AI to have on your marketing organization?”</a:t>
            </a:r>
            <a:endParaRPr lang="en-US" sz="1400" b="0" i="0" u="none" strike="noStrike" cap="none" dirty="0">
              <a:solidFill>
                <a:srgbClr val="000000"/>
              </a:solidFill>
              <a:latin typeface="Arial"/>
              <a:ea typeface="Arial"/>
              <a:cs typeface="Arial"/>
              <a:sym typeface="Arial"/>
            </a:endParaRPr>
          </a:p>
        </p:txBody>
      </p:sp>
      <p:sp>
        <p:nvSpPr>
          <p:cNvPr id="174" name="Google Shape;174;p5"/>
          <p:cNvSpPr txBox="1">
            <a:spLocks noGrp="1"/>
          </p:cNvSpPr>
          <p:nvPr>
            <p:ph type="title"/>
          </p:nvPr>
        </p:nvSpPr>
        <p:spPr>
          <a:xfrm>
            <a:off x="457200" y="361950"/>
            <a:ext cx="11274552" cy="69960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b="1" dirty="0">
                <a:solidFill>
                  <a:srgbClr val="002856"/>
                </a:solidFill>
                <a:latin typeface="Arial Black" panose="020B0A04020102020204" pitchFamily="34" charset="0"/>
                <a:ea typeface="Arial"/>
                <a:cs typeface="Arial"/>
                <a:sym typeface="Arial"/>
              </a:rPr>
              <a:t>Most Marketing Leaders Expect Moderate to Significant GenAI Impact</a:t>
            </a:r>
            <a:endParaRPr lang="en-US" dirty="0">
              <a:latin typeface="Arial Black" panose="020B0A04020102020204" pitchFamily="34" charset="0"/>
            </a:endParaRPr>
          </a:p>
        </p:txBody>
      </p:sp>
      <p:graphicFrame>
        <p:nvGraphicFramePr>
          <p:cNvPr id="175" name="Google Shape;175;p5"/>
          <p:cNvGraphicFramePr/>
          <p:nvPr/>
        </p:nvGraphicFramePr>
        <p:xfrm>
          <a:off x="457200" y="1824072"/>
          <a:ext cx="7635240" cy="35661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p:nvPr/>
        </p:nvSpPr>
        <p:spPr>
          <a:xfrm>
            <a:off x="457200" y="5464691"/>
            <a:ext cx="7315200" cy="784830"/>
          </a:xfrm>
          <a:prstGeom prst="rect">
            <a:avLst/>
          </a:prstGeom>
          <a:noFill/>
          <a:ln>
            <a:noFill/>
          </a:ln>
        </p:spPr>
        <p:txBody>
          <a:bodyPr spcFirstLastPara="1" wrap="square" lIns="0" tIns="91425" rIns="91425" bIns="91425" anchor="b"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 = 63 marketing leaders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Q. What marketing activities (e.g., content creation, creative asset development, search) will generative AI impact the most?</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Source: 2023 Gartner Marketing Future Strategic Priorities Poll</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7F7F7F"/>
                </a:solidFill>
                <a:latin typeface="Arial"/>
                <a:ea typeface="Arial"/>
                <a:cs typeface="Arial"/>
                <a:sym typeface="Arial"/>
              </a:rPr>
              <a:t>ID: </a:t>
            </a:r>
            <a:endParaRPr lang="en-US" sz="1400" b="0" i="0" u="none" strike="noStrike" cap="none" dirty="0">
              <a:solidFill>
                <a:srgbClr val="000000"/>
              </a:solidFill>
              <a:latin typeface="Arial"/>
              <a:ea typeface="Arial"/>
              <a:cs typeface="Arial"/>
              <a:sym typeface="Arial"/>
            </a:endParaRPr>
          </a:p>
        </p:txBody>
      </p:sp>
      <p:sp>
        <p:nvSpPr>
          <p:cNvPr id="181" name="Google Shape;181;p6"/>
          <p:cNvSpPr txBox="1"/>
          <p:nvPr/>
        </p:nvSpPr>
        <p:spPr>
          <a:xfrm>
            <a:off x="457200" y="1285637"/>
            <a:ext cx="7315200" cy="406265"/>
          </a:xfrm>
          <a:prstGeom prst="rect">
            <a:avLst/>
          </a:prstGeom>
          <a:noFill/>
          <a:ln>
            <a:noFill/>
          </a:ln>
        </p:spPr>
        <p:txBody>
          <a:bodyPr spcFirstLastPara="1" wrap="square" lIns="0" tIns="91425" rIns="91425" bIns="91425" anchor="t"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Word Cloud of Marketing Activities Most Impacted by Generative AI</a:t>
            </a:r>
            <a:endParaRPr lang="en-US" sz="1400" b="0" i="0" u="none" strike="noStrike" cap="none" dirty="0">
              <a:solidFill>
                <a:srgbClr val="000000"/>
              </a:solidFill>
              <a:latin typeface="Arial"/>
              <a:ea typeface="Arial"/>
              <a:cs typeface="Arial"/>
              <a:sym typeface="Arial"/>
            </a:endParaRPr>
          </a:p>
        </p:txBody>
      </p:sp>
      <p:sp>
        <p:nvSpPr>
          <p:cNvPr id="182" name="Google Shape;182;p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b="1" dirty="0">
                <a:solidFill>
                  <a:srgbClr val="002856"/>
                </a:solidFill>
                <a:latin typeface="Arial Black" panose="020B0A04020102020204" pitchFamily="34" charset="0"/>
                <a:ea typeface="Arial"/>
                <a:cs typeface="Arial"/>
                <a:sym typeface="Arial"/>
              </a:rPr>
              <a:t>Most Marketing Leaders Believe That Content Creation Will Be Impacted by GenAI</a:t>
            </a:r>
            <a:endParaRPr lang="en-US" dirty="0">
              <a:latin typeface="Arial Black" panose="020B0A04020102020204" pitchFamily="34" charset="0"/>
            </a:endParaRPr>
          </a:p>
        </p:txBody>
      </p:sp>
      <p:pic>
        <p:nvPicPr>
          <p:cNvPr id="183" name="Google Shape;183;p6" descr="A screen shot of text&#10;&#10;Description automatically generated"/>
          <p:cNvPicPr preferRelativeResize="0"/>
          <p:nvPr/>
        </p:nvPicPr>
        <p:blipFill rotWithShape="1">
          <a:blip r:embed="rId3">
            <a:alphaModFix/>
          </a:blip>
          <a:srcRect l="17180" t="21346" r="21623" b="20380"/>
          <a:stretch/>
        </p:blipFill>
        <p:spPr>
          <a:xfrm>
            <a:off x="457200" y="1618276"/>
            <a:ext cx="7856806" cy="3851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7"/>
          <p:cNvSpPr txBox="1"/>
          <p:nvPr/>
        </p:nvSpPr>
        <p:spPr>
          <a:xfrm>
            <a:off x="545554" y="274074"/>
            <a:ext cx="11299441" cy="129262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3200" b="1" dirty="0">
                <a:solidFill>
                  <a:schemeClr val="dk2"/>
                </a:solidFill>
                <a:latin typeface="Arial Black" panose="020B0A04020102020204"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Business Leaders Are Moving Into Pilot Mode With </a:t>
            </a:r>
            <a:r>
              <a:rPr lang="en-US" sz="3200" b="1" dirty="0">
                <a:solidFill>
                  <a:schemeClr val="dk2"/>
                </a:solidFill>
                <a:latin typeface="Arial Black" panose="020B0A04020102020204" pitchFamily="34" charset="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GenAI</a:t>
            </a:r>
            <a:endParaRPr lang="en-US" sz="3200" b="0" i="0" u="none" strike="noStrike" cap="none" dirty="0">
              <a:solidFill>
                <a:schemeClr val="dk2"/>
              </a:solidFill>
              <a:latin typeface="Arial Black" panose="020B0A04020102020204" pitchFamily="34" charset="0"/>
              <a:sym typeface="Arial"/>
            </a:endParaRPr>
          </a:p>
          <a:p>
            <a:pPr marL="0" marR="0" lvl="0" indent="0" algn="l" rtl="0">
              <a:lnSpc>
                <a:spcPct val="100000"/>
              </a:lnSpc>
              <a:spcAft>
                <a:spcPts val="0"/>
              </a:spcAft>
              <a:buClr>
                <a:srgbClr val="000000"/>
              </a:buClr>
              <a:buSzPts val="1400"/>
              <a:buFont typeface="Arial"/>
              <a:buNone/>
            </a:pPr>
            <a:r>
              <a:rPr lang="en-US" sz="1400" b="0" i="1" u="none" strike="noStrike" cap="none" dirty="0">
                <a:solidFill>
                  <a:srgbClr val="000000"/>
                </a:solidFill>
                <a:latin typeface="Arial"/>
                <a:ea typeface="Arial"/>
                <a:cs typeface="Arial"/>
                <a:sym typeface="Arial"/>
              </a:rPr>
              <a:t>Question: How would you characterize your organization’s Generative AI investments (time, money, resources)?</a:t>
            </a:r>
            <a:r>
              <a:rPr lang="en-US" sz="1400" b="0" i="0" u="none" strike="noStrike" cap="none" dirty="0">
                <a:solidFill>
                  <a:srgbClr val="000000"/>
                </a:solidFill>
                <a:latin typeface="Arial"/>
                <a:ea typeface="Arial"/>
                <a:cs typeface="Arial"/>
                <a:sym typeface="Arial"/>
              </a:rPr>
              <a:t> </a:t>
            </a:r>
            <a:r>
              <a:rPr lang="en-US" sz="1400" b="0" i="1" u="none" strike="noStrike" cap="none" dirty="0">
                <a:solidFill>
                  <a:srgbClr val="000000"/>
                </a:solidFill>
                <a:latin typeface="Arial"/>
                <a:ea typeface="Arial"/>
                <a:cs typeface="Arial"/>
                <a:sym typeface="Arial"/>
              </a:rPr>
              <a:t>Percentage of respondents</a:t>
            </a:r>
            <a:endParaRPr lang="en-US" sz="1400" b="0" i="0" u="none" strike="noStrike" cap="none" dirty="0">
              <a:solidFill>
                <a:srgbClr val="000000"/>
              </a:solidFill>
              <a:latin typeface="Arial"/>
              <a:ea typeface="Arial"/>
              <a:cs typeface="Arial"/>
              <a:sym typeface="Arial"/>
            </a:endParaRPr>
          </a:p>
        </p:txBody>
      </p:sp>
      <p:graphicFrame>
        <p:nvGraphicFramePr>
          <p:cNvPr id="189" name="Google Shape;189;p7"/>
          <p:cNvGraphicFramePr/>
          <p:nvPr>
            <p:extLst>
              <p:ext uri="{D42A27DB-BD31-4B8C-83A1-F6EECF244321}">
                <p14:modId xmlns:p14="http://schemas.microsoft.com/office/powerpoint/2010/main" val="3274464374"/>
              </p:ext>
            </p:extLst>
          </p:nvPr>
        </p:nvGraphicFramePr>
        <p:xfrm>
          <a:off x="545555" y="1485050"/>
          <a:ext cx="10889158" cy="4645688"/>
        </p:xfrm>
        <a:graphic>
          <a:graphicData uri="http://schemas.openxmlformats.org/drawingml/2006/chart">
            <c:chart xmlns:c="http://schemas.openxmlformats.org/drawingml/2006/chart" xmlns:r="http://schemas.openxmlformats.org/officeDocument/2006/relationships" r:id="rId3"/>
          </a:graphicData>
        </a:graphic>
      </p:graphicFrame>
      <p:cxnSp>
        <p:nvCxnSpPr>
          <p:cNvPr id="190" name="Google Shape;190;p7"/>
          <p:cNvCxnSpPr/>
          <p:nvPr/>
        </p:nvCxnSpPr>
        <p:spPr>
          <a:xfrm>
            <a:off x="3480318" y="2718595"/>
            <a:ext cx="3672511" cy="0"/>
          </a:xfrm>
          <a:prstGeom prst="straightConnector1">
            <a:avLst/>
          </a:prstGeom>
          <a:noFill/>
          <a:ln w="19050" cap="flat" cmpd="sng">
            <a:solidFill>
              <a:srgbClr val="06C4B0"/>
            </a:solidFill>
            <a:prstDash val="solid"/>
            <a:round/>
            <a:headEnd type="none" w="sm" len="sm"/>
            <a:tailEnd type="none" w="sm" len="sm"/>
          </a:ln>
        </p:spPr>
      </p:cxnSp>
      <p:cxnSp>
        <p:nvCxnSpPr>
          <p:cNvPr id="191" name="Google Shape;191;p7"/>
          <p:cNvCxnSpPr/>
          <p:nvPr/>
        </p:nvCxnSpPr>
        <p:spPr>
          <a:xfrm rot="10800000">
            <a:off x="5440388" y="2268465"/>
            <a:ext cx="0" cy="450130"/>
          </a:xfrm>
          <a:prstGeom prst="straightConnector1">
            <a:avLst/>
          </a:prstGeom>
          <a:noFill/>
          <a:ln w="19050" cap="flat" cmpd="sng">
            <a:solidFill>
              <a:srgbClr val="06C4B0"/>
            </a:solidFill>
            <a:prstDash val="solid"/>
            <a:round/>
            <a:headEnd type="none" w="sm" len="sm"/>
            <a:tailEnd type="none" w="sm" len="sm"/>
          </a:ln>
        </p:spPr>
      </p:cxnSp>
      <p:sp>
        <p:nvSpPr>
          <p:cNvPr id="192" name="Google Shape;192;p7"/>
          <p:cNvSpPr txBox="1"/>
          <p:nvPr/>
        </p:nvSpPr>
        <p:spPr>
          <a:xfrm>
            <a:off x="3289236" y="1745285"/>
            <a:ext cx="4302303" cy="523220"/>
          </a:xfrm>
          <a:prstGeom prst="rect">
            <a:avLst/>
          </a:prstGeom>
          <a:noFill/>
          <a:ln w="19050" cap="flat" cmpd="sng">
            <a:solidFill>
              <a:srgbClr val="06C4B0"/>
            </a:solidFill>
            <a:prstDash val="solid"/>
            <a:round/>
            <a:headEnd type="none" w="sm" len="sm"/>
            <a:tailEnd type="none" w="sm" len="sm"/>
          </a:ln>
        </p:spPr>
        <p:txBody>
          <a:bodyPr spcFirstLastPara="1" wrap="square" lIns="0" tIns="45700" rIns="0"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55%</a:t>
            </a:r>
            <a:r>
              <a:rPr lang="en-US" sz="1400" b="0" i="0" u="none" strike="noStrike" cap="none" dirty="0">
                <a:solidFill>
                  <a:srgbClr val="000000"/>
                </a:solidFill>
                <a:latin typeface="Arial"/>
                <a:ea typeface="Arial"/>
                <a:cs typeface="Arial"/>
                <a:sym typeface="Arial"/>
              </a:rPr>
              <a:t> piloting or in production</a:t>
            </a: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+36% points</a:t>
            </a:r>
            <a:r>
              <a:rPr lang="en-US" sz="1400" b="0" i="0" u="none" strike="noStrike" cap="none" dirty="0">
                <a:solidFill>
                  <a:srgbClr val="000000"/>
                </a:solidFill>
                <a:latin typeface="Arial"/>
                <a:ea typeface="Arial"/>
                <a:cs typeface="Arial"/>
                <a:sym typeface="Arial"/>
              </a:rPr>
              <a:t> (since Mar/Apr 2023)</a:t>
            </a:r>
          </a:p>
        </p:txBody>
      </p:sp>
      <p:sp>
        <p:nvSpPr>
          <p:cNvPr id="193" name="Google Shape;193;p7"/>
          <p:cNvSpPr txBox="1"/>
          <p:nvPr/>
        </p:nvSpPr>
        <p:spPr>
          <a:xfrm>
            <a:off x="3135057" y="6055561"/>
            <a:ext cx="6607274" cy="661679"/>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000000"/>
                </a:solidFill>
                <a:latin typeface="Arial"/>
                <a:ea typeface="Arial"/>
                <a:cs typeface="Arial"/>
                <a:sym typeface="Arial"/>
              </a:rPr>
              <a:t>n = 1,419 (September); 2,544 (March and April)</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1200"/>
              </a:spcAft>
              <a:buClr>
                <a:srgbClr val="6F7878"/>
              </a:buClr>
              <a:buSzPts val="900"/>
              <a:buFont typeface="Arial"/>
              <a:buNone/>
            </a:pPr>
            <a:r>
              <a:rPr lang="en-US" sz="900" b="0" i="0" u="none" strike="noStrike" cap="none" dirty="0">
                <a:solidFill>
                  <a:srgbClr val="6F7878"/>
                </a:solidFill>
                <a:latin typeface="Arial"/>
                <a:ea typeface="Arial"/>
                <a:cs typeface="Arial"/>
                <a:sym typeface="Arial"/>
              </a:rPr>
              <a:t>Source: </a:t>
            </a:r>
            <a:r>
              <a:rPr lang="en-US" sz="900" b="0" i="0" u="sng" strike="noStrike" cap="none" dirty="0">
                <a:solidFill>
                  <a:srgbClr val="0000FF"/>
                </a:solidFill>
                <a:latin typeface="Arial"/>
                <a:ea typeface="Arial"/>
                <a:cs typeface="Arial"/>
                <a:sym typeface="Arial"/>
                <a:hlinkClick r:id="rId4">
                  <a:extLst>
                    <a:ext uri="{A12FA001-AC4F-418D-AE19-62706E023703}">
                      <ahyp:hlinkClr xmlns:ahyp="http://schemas.microsoft.com/office/drawing/2018/hyperlinkcolor" val="tx"/>
                    </a:ext>
                  </a:extLst>
                </a:hlinkClick>
              </a:rPr>
              <a:t>Generative AI Realities: Proactive Approaches for Quantifiable Business Results</a:t>
            </a:r>
            <a:r>
              <a:rPr lang="en-US" sz="900" b="0" i="0" u="sng" strike="noStrike" cap="none" dirty="0">
                <a:solidFill>
                  <a:srgbClr val="0000FF"/>
                </a:solidFill>
                <a:latin typeface="Arial"/>
                <a:ea typeface="Arial"/>
                <a:cs typeface="Arial"/>
                <a:sym typeface="Arial"/>
              </a:rPr>
              <a:t> </a:t>
            </a:r>
            <a:r>
              <a:rPr lang="en-US" sz="900" b="0" i="0" u="none" strike="noStrike" cap="none" dirty="0">
                <a:solidFill>
                  <a:srgbClr val="6F7878"/>
                </a:solidFill>
                <a:latin typeface="Arial"/>
                <a:ea typeface="Arial"/>
                <a:cs typeface="Arial"/>
                <a:sym typeface="Arial"/>
              </a:rPr>
              <a:t>Webinar Polling September 2023; Source: </a:t>
            </a:r>
            <a:r>
              <a:rPr lang="en-US" sz="900" b="0" i="0" u="sng" strike="noStrike" cap="none" dirty="0">
                <a:solidFill>
                  <a:srgbClr val="162B54"/>
                </a:solidFill>
                <a:latin typeface="Arial"/>
                <a:ea typeface="Arial"/>
                <a:cs typeface="Arial"/>
                <a:sym typeface="Arial"/>
                <a:hlinkClick r:id="rId5">
                  <a:extLst>
                    <a:ext uri="{A12FA001-AC4F-418D-AE19-62706E023703}">
                      <ahyp:hlinkClr xmlns:ahyp="http://schemas.microsoft.com/office/drawing/2018/hyperlinkcolor" val="tx"/>
                    </a:ext>
                  </a:extLst>
                </a:hlinkClick>
              </a:rPr>
              <a:t>Beyond the Hype: Enterprise Impact of ChatGPT and Generative AI</a:t>
            </a:r>
            <a:r>
              <a:rPr lang="en-US" sz="900" b="0" i="0" u="none" strike="noStrike" cap="none" dirty="0">
                <a:solidFill>
                  <a:srgbClr val="162B54"/>
                </a:solidFill>
                <a:latin typeface="Arial"/>
                <a:ea typeface="Arial"/>
                <a:cs typeface="Arial"/>
                <a:sym typeface="Arial"/>
              </a:rPr>
              <a:t> </a:t>
            </a:r>
            <a:r>
              <a:rPr lang="en-US" sz="900" b="0" i="0" u="none" strike="noStrike" cap="none" dirty="0">
                <a:solidFill>
                  <a:srgbClr val="6F7878"/>
                </a:solidFill>
                <a:latin typeface="Arial"/>
                <a:ea typeface="Arial"/>
                <a:cs typeface="Arial"/>
                <a:sym typeface="Arial"/>
              </a:rPr>
              <a:t>Polling March and April 2023</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With an Overwhelming Number of Options for How to Proceed, There Can Be…</a:t>
            </a:r>
          </a:p>
        </p:txBody>
      </p:sp>
      <p:sp>
        <p:nvSpPr>
          <p:cNvPr id="200" name="Google Shape;200;p8"/>
          <p:cNvSpPr txBox="1">
            <a:spLocks noGrp="1"/>
          </p:cNvSpPr>
          <p:nvPr>
            <p:ph type="body" idx="1"/>
          </p:nvPr>
        </p:nvSpPr>
        <p:spPr>
          <a:xfrm>
            <a:off x="325374" y="1346200"/>
            <a:ext cx="11274552" cy="4462272"/>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200"/>
              </a:spcBef>
              <a:spcAft>
                <a:spcPts val="0"/>
              </a:spcAft>
              <a:buClr>
                <a:schemeClr val="dk1"/>
              </a:buClr>
              <a:buSzPts val="1800"/>
              <a:buChar char="•"/>
            </a:pPr>
            <a:r>
              <a:rPr lang="en-US" dirty="0"/>
              <a:t>Inaction on what to do first and how to prioritize</a:t>
            </a:r>
          </a:p>
          <a:p>
            <a:pPr marL="457200" lvl="0" indent="-342900" algn="l" rtl="0">
              <a:lnSpc>
                <a:spcPct val="90000"/>
              </a:lnSpc>
              <a:spcBef>
                <a:spcPts val="1200"/>
              </a:spcBef>
              <a:spcAft>
                <a:spcPts val="0"/>
              </a:spcAft>
              <a:buClr>
                <a:schemeClr val="dk1"/>
              </a:buClr>
              <a:buSzPts val="1800"/>
              <a:buChar char="•"/>
            </a:pPr>
            <a:r>
              <a:rPr lang="en-US" dirty="0"/>
              <a:t>Anticipation for quick wins and extraordinary ROI</a:t>
            </a:r>
          </a:p>
          <a:p>
            <a:pPr marL="457200" lvl="0" indent="-342900" algn="l" rtl="0">
              <a:lnSpc>
                <a:spcPct val="90000"/>
              </a:lnSpc>
              <a:spcBef>
                <a:spcPts val="1200"/>
              </a:spcBef>
              <a:spcAft>
                <a:spcPts val="0"/>
              </a:spcAft>
              <a:buClr>
                <a:schemeClr val="dk1"/>
              </a:buClr>
              <a:buSzPts val="1800"/>
              <a:buChar char="•"/>
            </a:pPr>
            <a:r>
              <a:rPr lang="en-US" dirty="0"/>
              <a:t>B</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elief that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GenAI</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 will be a silver bullet with immediate business impact</a:t>
            </a:r>
            <a:endPar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endParaRPr>
          </a:p>
          <a:p>
            <a:pPr marL="457200" lvl="0" indent="-342900" algn="l" rtl="0">
              <a:lnSpc>
                <a:spcPct val="90000"/>
              </a:lnSpc>
              <a:spcBef>
                <a:spcPts val="1200"/>
              </a:spcBef>
              <a:spcAft>
                <a:spcPts val="0"/>
              </a:spcAft>
              <a:buClr>
                <a:schemeClr val="dk1"/>
              </a:buClr>
              <a:buSzPts val="1800"/>
              <a:buChar char="•"/>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Confidence that productivity will increase without having to add more employees or reconfigure organizational structur</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es</a:t>
            </a:r>
            <a:endPar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endParaRPr>
          </a:p>
          <a:p>
            <a:pPr marL="457200" lvl="0" indent="-342900" algn="l" rtl="0">
              <a:lnSpc>
                <a:spcPct val="90000"/>
              </a:lnSpc>
              <a:spcBef>
                <a:spcPts val="1200"/>
              </a:spcBef>
              <a:spcAft>
                <a:spcPts val="0"/>
              </a:spcAft>
              <a:buClr>
                <a:schemeClr val="dk1"/>
              </a:buClr>
              <a:buSzPts val="1800"/>
              <a:buChar char="•"/>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Hopes that the efficiencies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GenAI</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 will create will reduce costs</a:t>
            </a:r>
            <a:endParaRPr lang="en-US" dirty="0"/>
          </a:p>
          <a:p>
            <a:pPr marL="114300" lvl="0" indent="0" algn="l" rtl="0">
              <a:lnSpc>
                <a:spcPct val="90000"/>
              </a:lnSpc>
              <a:spcBef>
                <a:spcPts val="1200"/>
              </a:spcBef>
              <a:spcAft>
                <a:spcPts val="0"/>
              </a:spcAft>
              <a:buClr>
                <a:schemeClr val="dk1"/>
              </a:buClr>
              <a:buSzPts val="1800"/>
              <a:buNone/>
            </a:pPr>
            <a:endParaRPr lang="en-US" sz="800" dirty="0"/>
          </a:p>
          <a:p>
            <a:pPr marL="114300" lvl="0" indent="0" algn="l" rtl="0">
              <a:lnSpc>
                <a:spcPct val="90000"/>
              </a:lnSpc>
              <a:spcBef>
                <a:spcPts val="1200"/>
              </a:spcBef>
              <a:spcAft>
                <a:spcPts val="0"/>
              </a:spcAft>
              <a:buClr>
                <a:schemeClr val="dk1"/>
              </a:buClr>
              <a:buSzPts val="1800"/>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Cut through the hype by balancing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GenAI</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 use cases’ impact and feasibility. Then launch and run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GenAI</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 pilots that test technology viability with organizational and strategic impact.</a:t>
            </a:r>
            <a:endParaRPr lang="en-US" dirty="0"/>
          </a:p>
          <a:p>
            <a:pPr marL="457200" lvl="0" indent="-228600" algn="l" rtl="0">
              <a:lnSpc>
                <a:spcPct val="90000"/>
              </a:lnSpc>
              <a:spcBef>
                <a:spcPts val="1200"/>
              </a:spcBef>
              <a:spcAft>
                <a:spcPts val="0"/>
              </a:spcAft>
              <a:buClr>
                <a:schemeClr val="dk1"/>
              </a:buClr>
              <a:buSzPts val="180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Before you pick use cases and start any pilots, get SMART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None/>
            </a:pPr>
            <a:r>
              <a:rPr lang="en-US" dirty="0"/>
              <a:t>Set Up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SMART S</a:t>
            </a:r>
            <a:r>
              <a:rPr lang="en-US" dirty="0"/>
              <a:t>tructures for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Success</a:t>
            </a:r>
            <a:endParaRPr lang="en-US" dirty="0"/>
          </a:p>
        </p:txBody>
      </p:sp>
      <p:sp>
        <p:nvSpPr>
          <p:cNvPr id="211" name="Google Shape;211;p13"/>
          <p:cNvSpPr txBox="1">
            <a:spLocks noGrp="1"/>
          </p:cNvSpPr>
          <p:nvPr>
            <p:ph type="body" idx="1"/>
          </p:nvPr>
        </p:nvSpPr>
        <p:spPr>
          <a:xfrm>
            <a:off x="618978" y="1105712"/>
            <a:ext cx="10944666" cy="4462272"/>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200"/>
              </a:spcBef>
              <a:spcAft>
                <a:spcPts val="0"/>
              </a:spcAft>
              <a:buClr>
                <a:schemeClr val="dk1"/>
              </a:buClr>
              <a:buSzPts val="1800"/>
              <a:buChar char="•"/>
            </a:pPr>
            <a:r>
              <a:rPr lang="en-US" b="1" dirty="0">
                <a:solidFill>
                  <a:schemeClr val="accent5"/>
                </a:solidFill>
                <a:latin typeface="Arial"/>
                <a:ea typeface="Arial"/>
                <a:cs typeface="Arial"/>
                <a:sym typeface="Arial"/>
              </a:rPr>
              <a:t>S</a:t>
            </a:r>
            <a:r>
              <a:rPr lang="en-US" dirty="0">
                <a:solidFill>
                  <a:schemeClr val="dk1"/>
                </a:solidFill>
                <a:latin typeface="Arial"/>
                <a:ea typeface="Arial"/>
                <a:cs typeface="Arial"/>
                <a:sym typeface="Arial"/>
              </a:rPr>
              <a:t>et up </a:t>
            </a:r>
            <a:r>
              <a:rPr lang="en-US" dirty="0"/>
              <a:t>d</a:t>
            </a:r>
            <a:r>
              <a:rPr lang="en-US" dirty="0">
                <a:solidFill>
                  <a:schemeClr val="dk1"/>
                </a:solidFill>
                <a:latin typeface="Arial"/>
                <a:ea typeface="Arial"/>
                <a:cs typeface="Arial"/>
                <a:sym typeface="Arial"/>
              </a:rPr>
              <a:t>iverse </a:t>
            </a:r>
            <a:r>
              <a:rPr lang="en-US" dirty="0"/>
              <a:t>t</a:t>
            </a:r>
            <a:r>
              <a:rPr lang="en-US" dirty="0">
                <a:solidFill>
                  <a:schemeClr val="dk1"/>
                </a:solidFill>
                <a:latin typeface="Arial"/>
                <a:ea typeface="Arial"/>
                <a:cs typeface="Arial"/>
                <a:sym typeface="Arial"/>
              </a:rPr>
              <a:t>eams to determine use cases and the direction of pilots.</a:t>
            </a:r>
            <a:endParaRPr lang="en-US" dirty="0"/>
          </a:p>
          <a:p>
            <a:pPr marL="457200" lvl="0" indent="-342900" algn="l" rtl="0">
              <a:lnSpc>
                <a:spcPct val="90000"/>
              </a:lnSpc>
              <a:spcBef>
                <a:spcPts val="1200"/>
              </a:spcBef>
              <a:spcAft>
                <a:spcPts val="0"/>
              </a:spcAft>
              <a:buClr>
                <a:schemeClr val="dk1"/>
              </a:buClr>
              <a:buSzPts val="1800"/>
              <a:buChar char="•"/>
            </a:pPr>
            <a:r>
              <a:rPr lang="en-US" b="1" dirty="0">
                <a:solidFill>
                  <a:schemeClr val="accent5"/>
                </a:solidFill>
                <a:latin typeface="Arial"/>
                <a:ea typeface="Arial"/>
                <a:cs typeface="Arial"/>
                <a:sym typeface="Arial"/>
              </a:rPr>
              <a:t>M</a:t>
            </a:r>
            <a:r>
              <a:rPr lang="en-US" dirty="0">
                <a:solidFill>
                  <a:srgbClr val="000000"/>
                </a:solidFill>
                <a:latin typeface="Arial"/>
                <a:ea typeface="Arial"/>
                <a:cs typeface="Arial"/>
                <a:sym typeface="Arial"/>
              </a:rPr>
              <a:t>ap out a sequence of prioritized use cases. Don’t start with all use cases at once</a:t>
            </a:r>
            <a:r>
              <a:rPr lang="en-US" dirty="0">
                <a:solidFill>
                  <a:srgbClr val="000000"/>
                </a:solidFill>
              </a:rPr>
              <a:t>. I</a:t>
            </a:r>
            <a:r>
              <a:rPr lang="en-US" dirty="0">
                <a:solidFill>
                  <a:srgbClr val="000000"/>
                </a:solidFill>
                <a:latin typeface="Arial"/>
                <a:ea typeface="Arial"/>
                <a:cs typeface="Arial"/>
                <a:sym typeface="Arial"/>
              </a:rPr>
              <a:t>nstead, pilot key use cases first and then iterate, adding additional use cases incrementally.</a:t>
            </a:r>
            <a:endParaRPr lang="en-US" dirty="0">
              <a:latin typeface="Arial"/>
              <a:ea typeface="Arial"/>
              <a:cs typeface="Arial"/>
              <a:sym typeface="Arial"/>
            </a:endParaRPr>
          </a:p>
          <a:p>
            <a:pPr marL="457200" lvl="0" indent="-342900" algn="l" rtl="0">
              <a:lnSpc>
                <a:spcPct val="90000"/>
              </a:lnSpc>
              <a:spcBef>
                <a:spcPts val="1200"/>
              </a:spcBef>
              <a:spcAft>
                <a:spcPts val="0"/>
              </a:spcAft>
              <a:buClr>
                <a:schemeClr val="dk1"/>
              </a:buClr>
              <a:buSzPts val="1800"/>
              <a:buChar char="•"/>
            </a:pPr>
            <a:r>
              <a:rPr lang="en-US" b="1" dirty="0">
                <a:solidFill>
                  <a:schemeClr val="accent5"/>
                </a:solidFill>
                <a:latin typeface="Arial"/>
                <a:ea typeface="Arial"/>
                <a:cs typeface="Arial"/>
                <a:sym typeface="Arial"/>
              </a:rPr>
              <a:t>A</a:t>
            </a:r>
            <a:r>
              <a:rPr lang="en-US" dirty="0">
                <a:solidFill>
                  <a:srgbClr val="000000"/>
                </a:solidFill>
                <a:latin typeface="Arial"/>
                <a:ea typeface="Arial"/>
                <a:cs typeface="Arial"/>
                <a:sym typeface="Arial"/>
              </a:rPr>
              <a:t>ssess risks and benefits </a:t>
            </a:r>
            <a:r>
              <a:rPr lang="en-US" dirty="0">
                <a:solidFill>
                  <a:srgbClr val="000000"/>
                </a:solidFill>
              </a:rPr>
              <a:t>b</a:t>
            </a:r>
            <a:r>
              <a:rPr lang="en-US" dirty="0">
                <a:solidFill>
                  <a:srgbClr val="000000"/>
                </a:solidFill>
                <a:latin typeface="Arial"/>
                <a:ea typeface="Arial"/>
                <a:cs typeface="Arial"/>
                <a:sym typeface="Arial"/>
              </a:rPr>
              <a:t>efore identifying the right use cases</a:t>
            </a:r>
            <a:r>
              <a:rPr lang="en-US" dirty="0">
                <a:solidFill>
                  <a:srgbClr val="000000"/>
                </a:solidFill>
              </a:rPr>
              <a:t> to pilot.</a:t>
            </a:r>
            <a:endParaRPr lang="en-US" dirty="0"/>
          </a:p>
          <a:p>
            <a:pPr marL="457200" lvl="0" indent="-342900" algn="l" rtl="0">
              <a:lnSpc>
                <a:spcPct val="90000"/>
              </a:lnSpc>
              <a:spcBef>
                <a:spcPts val="1200"/>
              </a:spcBef>
              <a:spcAft>
                <a:spcPts val="0"/>
              </a:spcAft>
              <a:buClr>
                <a:schemeClr val="dk1"/>
              </a:buClr>
              <a:buSzPts val="1800"/>
              <a:buChar char="•"/>
            </a:pPr>
            <a:r>
              <a:rPr lang="en-US" b="1" dirty="0">
                <a:solidFill>
                  <a:schemeClr val="accent5"/>
                </a:solidFill>
                <a:latin typeface="Arial"/>
                <a:ea typeface="Arial"/>
                <a:cs typeface="Arial"/>
                <a:sym typeface="Arial"/>
              </a:rPr>
              <a:t>R</a:t>
            </a:r>
            <a:r>
              <a:rPr lang="en-US" dirty="0">
                <a:solidFill>
                  <a:srgbClr val="000000"/>
                </a:solidFill>
                <a:latin typeface="Arial"/>
                <a:ea typeface="Arial"/>
                <a:cs typeface="Arial"/>
                <a:sym typeface="Arial"/>
              </a:rPr>
              <a:t>each consensus on best practices and </a:t>
            </a:r>
            <a:r>
              <a:rPr lang="en-US" dirty="0" err="1">
                <a:solidFill>
                  <a:srgbClr val="000000"/>
                </a:solidFill>
                <a:latin typeface="Arial"/>
                <a:ea typeface="Arial"/>
                <a:cs typeface="Arial"/>
                <a:sym typeface="Arial"/>
              </a:rPr>
              <a:t>organizationwide</a:t>
            </a:r>
            <a:r>
              <a:rPr lang="en-US" dirty="0">
                <a:solidFill>
                  <a:srgbClr val="000000"/>
                </a:solidFill>
                <a:latin typeface="Arial"/>
                <a:ea typeface="Arial"/>
                <a:cs typeface="Arial"/>
                <a:sym typeface="Arial"/>
              </a:rPr>
              <a:t> governance structures to evaluate use-case pilot success or failure.</a:t>
            </a:r>
            <a:endParaRPr lang="en-US" dirty="0"/>
          </a:p>
          <a:p>
            <a:pPr marL="457200" lvl="0" indent="-342900" algn="l" rtl="0">
              <a:lnSpc>
                <a:spcPct val="90000"/>
              </a:lnSpc>
              <a:spcBef>
                <a:spcPts val="1200"/>
              </a:spcBef>
              <a:spcAft>
                <a:spcPts val="0"/>
              </a:spcAft>
              <a:buClr>
                <a:srgbClr val="000000"/>
              </a:buClr>
              <a:buSzPts val="1800"/>
              <a:buFont typeface="Calibri"/>
              <a:buChar char="•"/>
            </a:pPr>
            <a:r>
              <a:rPr lang="en-US" b="1" dirty="0">
                <a:solidFill>
                  <a:schemeClr val="accent5"/>
                </a:solidFill>
                <a:latin typeface="Arial"/>
                <a:ea typeface="Arial"/>
                <a:cs typeface="Arial"/>
                <a:sym typeface="Arial"/>
              </a:rPr>
              <a:t>T</a:t>
            </a:r>
            <a:r>
              <a:rPr lang="en-US" dirty="0">
                <a:solidFill>
                  <a:srgbClr val="000000"/>
                </a:solidFill>
              </a:rPr>
              <a:t>ailor</a:t>
            </a:r>
            <a:r>
              <a:rPr lang="en-US" dirty="0">
                <a:solidFill>
                  <a:srgbClr val="000000"/>
                </a:solidFill>
                <a:latin typeface="Arial"/>
                <a:ea typeface="Arial"/>
                <a:cs typeface="Arial"/>
                <a:sym typeface="Arial"/>
              </a:rPr>
              <a:t> your operating model for constant change. Be prepared to reevaluate your approach and pivot.</a:t>
            </a:r>
            <a:endParaRPr lang="en-US" dirty="0"/>
          </a:p>
        </p:txBody>
      </p:sp>
    </p:spTree>
  </p:cSld>
  <p:clrMapOvr>
    <a:masterClrMapping/>
  </p:clrMapOvr>
</p:sld>
</file>

<file path=ppt/theme/theme1.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2600</Words>
  <Application>Microsoft Office PowerPoint</Application>
  <PresentationFormat>Widescreen</PresentationFormat>
  <Paragraphs>238</Paragraphs>
  <Slides>26</Slides>
  <Notes>26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Arial Black</vt:lpstr>
      <vt:lpstr>Blue bk accent color options</vt:lpstr>
      <vt:lpstr>White bkgrnd master</vt:lpstr>
      <vt:lpstr>How to Pilot Generative AI to Support Marketing Strategy</vt:lpstr>
      <vt:lpstr>PowerPoint Presentation</vt:lpstr>
      <vt:lpstr>What Is Generative AI? </vt:lpstr>
      <vt:lpstr>Most Marketing Leaders Expect Moderate to Significant GenAI Impact</vt:lpstr>
      <vt:lpstr>Most Marketing Leaders Believe That Content Creation Will Be Impacted by GenAI</vt:lpstr>
      <vt:lpstr>PowerPoint Presentation</vt:lpstr>
      <vt:lpstr>With an Overwhelming Number of Options for How to Proceed, There Can Be…</vt:lpstr>
      <vt:lpstr>Before you pick use cases and start any pilots, get SMART</vt:lpstr>
      <vt:lpstr>Set Up SMART Structures for Success</vt:lpstr>
      <vt:lpstr>Get SMART About GenAI</vt:lpstr>
      <vt:lpstr>Kick-Start the GenAI Pilot Life Cycle</vt:lpstr>
      <vt:lpstr>The Generative AI Pilot Life Cycle</vt:lpstr>
      <vt:lpstr>Step 1: Ideate on Initial Use Cases</vt:lpstr>
      <vt:lpstr>GenAI Use Case Dimensions</vt:lpstr>
      <vt:lpstr>Aligning GenAI With Marketing Objectives</vt:lpstr>
      <vt:lpstr>Step 2: Prioritize Among Identified Use Cases</vt:lpstr>
      <vt:lpstr>Discover and Prioritize GenAI Use Cases With  the Gartner Prism Framework</vt:lpstr>
      <vt:lpstr>Generative AI Use-Case Prism for Marketing</vt:lpstr>
      <vt:lpstr>PRISM Feasibility Considerations</vt:lpstr>
      <vt:lpstr>PRISM Business Value Considerations</vt:lpstr>
      <vt:lpstr>Step 3: Assemble a Small but Diverse Team</vt:lpstr>
      <vt:lpstr>Pilot Teams Should Include:</vt:lpstr>
      <vt:lpstr>Step 4: Design and Plan the Pilot</vt:lpstr>
      <vt:lpstr>GenAI Pilot With Phases and Decision Points</vt:lpstr>
      <vt:lpstr>Step 5: Deliver and Iterate</vt:lpstr>
      <vt:lpstr>Recommendations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Strategic Approach to Marketing Pilots</dc:title>
  <dc:creator>Suzanne Schwartz</dc:creator>
  <cp:lastModifiedBy>Suzanne Schwartz</cp:lastModifiedBy>
  <cp:revision>14</cp:revision>
  <dcterms:created xsi:type="dcterms:W3CDTF">2023-09-01T15:23:40Z</dcterms:created>
  <dcterms:modified xsi:type="dcterms:W3CDTF">2024-01-02T19:28:24Z</dcterms:modified>
</cp:coreProperties>
</file>