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</p:sldMasterIdLst>
  <p:notesMasterIdLst>
    <p:notesMasterId r:id="rId29"/>
  </p:notesMasterIdLst>
  <p:sldIdLst>
    <p:sldId id="256" r:id="rId4"/>
    <p:sldId id="285" r:id="rId5"/>
    <p:sldId id="2146847430" r:id="rId6"/>
    <p:sldId id="2146847431" r:id="rId7"/>
    <p:sldId id="286" r:id="rId8"/>
    <p:sldId id="2146847428" r:id="rId9"/>
    <p:sldId id="2146847429" r:id="rId10"/>
    <p:sldId id="2146847432" r:id="rId11"/>
    <p:sldId id="257" r:id="rId12"/>
    <p:sldId id="268" r:id="rId13"/>
    <p:sldId id="270" r:id="rId14"/>
    <p:sldId id="278" r:id="rId15"/>
    <p:sldId id="274" r:id="rId16"/>
    <p:sldId id="284" r:id="rId17"/>
    <p:sldId id="273" r:id="rId18"/>
    <p:sldId id="280" r:id="rId19"/>
    <p:sldId id="281" r:id="rId20"/>
    <p:sldId id="282" r:id="rId21"/>
    <p:sldId id="283" r:id="rId22"/>
    <p:sldId id="272" r:id="rId23"/>
    <p:sldId id="277" r:id="rId24"/>
    <p:sldId id="276" r:id="rId25"/>
    <p:sldId id="275" r:id="rId26"/>
    <p:sldId id="267" r:id="rId27"/>
    <p:sldId id="288" r:id="rId28"/>
  </p:sldIdLst>
  <p:sldSz cx="12344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AF6E7-65F5-4E62-BBE2-872FCC93450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82A5D59-B997-442C-B85A-E6A55E4AE636}">
      <dgm:prSet phldrT="[Text]" custT="1"/>
      <dgm:spPr/>
      <dgm:t>
        <a:bodyPr/>
        <a:lstStyle/>
        <a:p>
          <a:r>
            <a:rPr lang="en-IN" sz="1600"/>
            <a:t>Stand -Up</a:t>
          </a:r>
        </a:p>
      </dgm:t>
    </dgm:pt>
    <dgm:pt modelId="{31AB82C7-4E94-46FF-B8DE-8EEF36345D7B}" type="parTrans" cxnId="{EA127F7B-94E1-4AE8-96F3-9D14BF4C0123}">
      <dgm:prSet/>
      <dgm:spPr/>
      <dgm:t>
        <a:bodyPr/>
        <a:lstStyle/>
        <a:p>
          <a:endParaRPr lang="en-IN"/>
        </a:p>
      </dgm:t>
    </dgm:pt>
    <dgm:pt modelId="{0680D6F3-6F6E-47D8-9D40-BCB4CF994363}" type="sibTrans" cxnId="{EA127F7B-94E1-4AE8-96F3-9D14BF4C0123}">
      <dgm:prSet/>
      <dgm:spPr/>
      <dgm:t>
        <a:bodyPr/>
        <a:lstStyle/>
        <a:p>
          <a:endParaRPr lang="en-IN"/>
        </a:p>
      </dgm:t>
    </dgm:pt>
    <dgm:pt modelId="{8E441AA2-5331-416B-847C-588FB227E2AE}">
      <dgm:prSet phldrT="[Text]" custT="1"/>
      <dgm:spPr/>
      <dgm:t>
        <a:bodyPr/>
        <a:lstStyle/>
        <a:p>
          <a:r>
            <a:rPr lang="en-IN" sz="1800"/>
            <a:t>Frequency 	– Daily </a:t>
          </a:r>
        </a:p>
      </dgm:t>
    </dgm:pt>
    <dgm:pt modelId="{768DE13C-BC15-4119-AF84-3A7604BA7CCB}" type="parTrans" cxnId="{6E867550-C9A6-4D60-B88A-B87744073FB1}">
      <dgm:prSet/>
      <dgm:spPr/>
      <dgm:t>
        <a:bodyPr/>
        <a:lstStyle/>
        <a:p>
          <a:endParaRPr lang="en-IN"/>
        </a:p>
      </dgm:t>
    </dgm:pt>
    <dgm:pt modelId="{1A50D99A-29E2-47BB-8F07-F85C26BB63B7}" type="sibTrans" cxnId="{6E867550-C9A6-4D60-B88A-B87744073FB1}">
      <dgm:prSet/>
      <dgm:spPr/>
      <dgm:t>
        <a:bodyPr/>
        <a:lstStyle/>
        <a:p>
          <a:endParaRPr lang="en-IN"/>
        </a:p>
      </dgm:t>
    </dgm:pt>
    <dgm:pt modelId="{46A5976E-18E0-4C5F-95A6-4B65ABEA0663}">
      <dgm:prSet phldrT="[Text]"/>
      <dgm:spPr/>
      <dgm:t>
        <a:bodyPr/>
        <a:lstStyle/>
        <a:p>
          <a:r>
            <a:rPr lang="en-IN"/>
            <a:t>Governance </a:t>
          </a:r>
        </a:p>
      </dgm:t>
    </dgm:pt>
    <dgm:pt modelId="{D06412F5-8ED4-4EAA-82AE-D5EA1880E7C0}" type="parTrans" cxnId="{B65C6257-3056-4806-8A5E-286E80CF58B6}">
      <dgm:prSet/>
      <dgm:spPr/>
      <dgm:t>
        <a:bodyPr/>
        <a:lstStyle/>
        <a:p>
          <a:endParaRPr lang="en-IN"/>
        </a:p>
      </dgm:t>
    </dgm:pt>
    <dgm:pt modelId="{D26EA0EB-28C0-4B46-9BF0-72D617446262}" type="sibTrans" cxnId="{B65C6257-3056-4806-8A5E-286E80CF58B6}">
      <dgm:prSet/>
      <dgm:spPr/>
      <dgm:t>
        <a:bodyPr/>
        <a:lstStyle/>
        <a:p>
          <a:endParaRPr lang="en-IN"/>
        </a:p>
      </dgm:t>
    </dgm:pt>
    <dgm:pt modelId="{928CA1BD-1155-43F7-965D-16AC67A2BD74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Frequency	– Weekly </a:t>
          </a:r>
        </a:p>
      </dgm:t>
    </dgm:pt>
    <dgm:pt modelId="{FD54D7CD-F512-4195-84CF-CDF9C1A38C49}" type="parTrans" cxnId="{804DB321-E8EE-474A-82D0-1A024CC9B2C8}">
      <dgm:prSet/>
      <dgm:spPr/>
      <dgm:t>
        <a:bodyPr/>
        <a:lstStyle/>
        <a:p>
          <a:endParaRPr lang="en-IN"/>
        </a:p>
      </dgm:t>
    </dgm:pt>
    <dgm:pt modelId="{387EE4EC-5803-4579-9F3E-5380038C6147}" type="sibTrans" cxnId="{804DB321-E8EE-474A-82D0-1A024CC9B2C8}">
      <dgm:prSet/>
      <dgm:spPr/>
      <dgm:t>
        <a:bodyPr/>
        <a:lstStyle/>
        <a:p>
          <a:endParaRPr lang="en-IN"/>
        </a:p>
      </dgm:t>
    </dgm:pt>
    <dgm:pt modelId="{F413B78F-3253-42C7-B330-22AED4F06D34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Members 	– All project members </a:t>
          </a:r>
        </a:p>
      </dgm:t>
    </dgm:pt>
    <dgm:pt modelId="{50764767-6D44-4650-8365-D1CD4B5F7C9E}" type="parTrans" cxnId="{383F3ABE-91DE-4E9B-8C77-4E2AE4208ADF}">
      <dgm:prSet/>
      <dgm:spPr/>
      <dgm:t>
        <a:bodyPr/>
        <a:lstStyle/>
        <a:p>
          <a:endParaRPr lang="en-IN"/>
        </a:p>
      </dgm:t>
    </dgm:pt>
    <dgm:pt modelId="{076652A3-9A40-4699-A6B2-A7BB001A9926}" type="sibTrans" cxnId="{383F3ABE-91DE-4E9B-8C77-4E2AE4208ADF}">
      <dgm:prSet/>
      <dgm:spPr/>
      <dgm:t>
        <a:bodyPr/>
        <a:lstStyle/>
        <a:p>
          <a:endParaRPr lang="en-IN"/>
        </a:p>
      </dgm:t>
    </dgm:pt>
    <dgm:pt modelId="{B6246AD1-AB84-4CB3-B402-D85F78717ED8}">
      <dgm:prSet phldrT="[Text]"/>
      <dgm:spPr/>
      <dgm:t>
        <a:bodyPr/>
        <a:lstStyle/>
        <a:p>
          <a:r>
            <a:rPr lang="en-IN"/>
            <a:t>Steering Committee </a:t>
          </a:r>
        </a:p>
      </dgm:t>
    </dgm:pt>
    <dgm:pt modelId="{B5B19B9C-8F92-46A5-90BB-BD0AFFC6E2B8}" type="parTrans" cxnId="{8B45DFB0-441E-48BC-806E-AE781370BF8E}">
      <dgm:prSet/>
      <dgm:spPr/>
      <dgm:t>
        <a:bodyPr/>
        <a:lstStyle/>
        <a:p>
          <a:endParaRPr lang="en-IN"/>
        </a:p>
      </dgm:t>
    </dgm:pt>
    <dgm:pt modelId="{BC3D1A2E-A298-41CA-9606-AD7BCCD96E67}" type="sibTrans" cxnId="{8B45DFB0-441E-48BC-806E-AE781370BF8E}">
      <dgm:prSet/>
      <dgm:spPr/>
      <dgm:t>
        <a:bodyPr/>
        <a:lstStyle/>
        <a:p>
          <a:endParaRPr lang="en-IN"/>
        </a:p>
      </dgm:t>
    </dgm:pt>
    <dgm:pt modelId="{9C15FE03-ED1F-4449-BE27-5C98FF9F098A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Frequency 	– 3 Week once</a:t>
          </a:r>
        </a:p>
      </dgm:t>
    </dgm:pt>
    <dgm:pt modelId="{A2C3F35E-36B0-4A04-964E-56F52832BFA1}" type="parTrans" cxnId="{1F95E170-086C-406A-9D54-87AE74E8C10F}">
      <dgm:prSet/>
      <dgm:spPr/>
      <dgm:t>
        <a:bodyPr/>
        <a:lstStyle/>
        <a:p>
          <a:endParaRPr lang="en-IN"/>
        </a:p>
      </dgm:t>
    </dgm:pt>
    <dgm:pt modelId="{874D6E59-A3F1-47EE-9BF8-24BF9B6C587A}" type="sibTrans" cxnId="{1F95E170-086C-406A-9D54-87AE74E8C10F}">
      <dgm:prSet/>
      <dgm:spPr/>
      <dgm:t>
        <a:bodyPr/>
        <a:lstStyle/>
        <a:p>
          <a:endParaRPr lang="en-IN"/>
        </a:p>
      </dgm:t>
    </dgm:pt>
    <dgm:pt modelId="{5E129F15-0F90-4E6F-867C-F6BA4C285C05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Members 	– Leadership + All Project members </a:t>
          </a:r>
        </a:p>
      </dgm:t>
    </dgm:pt>
    <dgm:pt modelId="{4E7A86D3-ABEA-4C99-847E-8FCD6B079BFC}" type="parTrans" cxnId="{80F721DE-68DB-45E5-A2C2-5984749E0802}">
      <dgm:prSet/>
      <dgm:spPr/>
      <dgm:t>
        <a:bodyPr/>
        <a:lstStyle/>
        <a:p>
          <a:endParaRPr lang="en-IN"/>
        </a:p>
      </dgm:t>
    </dgm:pt>
    <dgm:pt modelId="{F91BC410-BA02-45D6-A9BD-15C13329FD4A}" type="sibTrans" cxnId="{80F721DE-68DB-45E5-A2C2-5984749E0802}">
      <dgm:prSet/>
      <dgm:spPr/>
      <dgm:t>
        <a:bodyPr/>
        <a:lstStyle/>
        <a:p>
          <a:endParaRPr lang="en-IN"/>
        </a:p>
      </dgm:t>
    </dgm:pt>
    <dgm:pt modelId="{D8BA262D-FEAA-4052-8C2F-713857FD4538}">
      <dgm:prSet phldrT="[Text]" custT="1"/>
      <dgm:spPr/>
      <dgm:t>
        <a:bodyPr/>
        <a:lstStyle/>
        <a:p>
          <a:r>
            <a:rPr lang="en-IN" sz="1800"/>
            <a:t>Members	– All project members</a:t>
          </a:r>
        </a:p>
      </dgm:t>
    </dgm:pt>
    <dgm:pt modelId="{D7218F84-18F5-4E56-AFCC-F0BC7F334E8E}" type="parTrans" cxnId="{5E3D8AAF-48D9-4C53-8934-1817AA074577}">
      <dgm:prSet/>
      <dgm:spPr/>
      <dgm:t>
        <a:bodyPr/>
        <a:lstStyle/>
        <a:p>
          <a:endParaRPr lang="en-IN"/>
        </a:p>
      </dgm:t>
    </dgm:pt>
    <dgm:pt modelId="{24FD53DE-4CE5-4139-B496-31E8A89632FB}" type="sibTrans" cxnId="{5E3D8AAF-48D9-4C53-8934-1817AA074577}">
      <dgm:prSet/>
      <dgm:spPr/>
      <dgm:t>
        <a:bodyPr/>
        <a:lstStyle/>
        <a:p>
          <a:endParaRPr lang="en-IN"/>
        </a:p>
      </dgm:t>
    </dgm:pt>
    <dgm:pt modelId="{CDCE5336-693C-472C-BBAE-D4F4237EBB35}">
      <dgm:prSet phldrT="[Text]" custT="1"/>
      <dgm:spPr/>
      <dgm:t>
        <a:bodyPr/>
        <a:lstStyle/>
        <a:p>
          <a:r>
            <a:rPr lang="en-IN" sz="1200"/>
            <a:t>Sprint Review &amp; Demo</a:t>
          </a:r>
        </a:p>
      </dgm:t>
    </dgm:pt>
    <dgm:pt modelId="{CDA5B076-8CA8-4D64-A862-A3D191371E8F}" type="parTrans" cxnId="{128E3200-B92A-4D87-999E-46575E1C994A}">
      <dgm:prSet/>
      <dgm:spPr/>
      <dgm:t>
        <a:bodyPr/>
        <a:lstStyle/>
        <a:p>
          <a:endParaRPr lang="en-IN"/>
        </a:p>
      </dgm:t>
    </dgm:pt>
    <dgm:pt modelId="{B27516DD-CC4A-442F-8AF5-54F3358D665B}" type="sibTrans" cxnId="{128E3200-B92A-4D87-999E-46575E1C994A}">
      <dgm:prSet/>
      <dgm:spPr/>
      <dgm:t>
        <a:bodyPr/>
        <a:lstStyle/>
        <a:p>
          <a:endParaRPr lang="en-IN"/>
        </a:p>
      </dgm:t>
    </dgm:pt>
    <dgm:pt modelId="{921EF274-D65A-441E-A0F3-5738959B7084}">
      <dgm:prSet phldrT="[Text]" custT="1"/>
      <dgm:spPr/>
      <dgm:t>
        <a:bodyPr/>
        <a:lstStyle/>
        <a:p>
          <a:r>
            <a:rPr lang="en-IN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Frequency 	– End of each Sprint </a:t>
          </a:r>
        </a:p>
      </dgm:t>
    </dgm:pt>
    <dgm:pt modelId="{2287C93D-1D80-4558-A717-D22B73FD44A0}" type="parTrans" cxnId="{6F7ED219-4166-4F44-8240-6525F1F15128}">
      <dgm:prSet/>
      <dgm:spPr/>
      <dgm:t>
        <a:bodyPr/>
        <a:lstStyle/>
        <a:p>
          <a:endParaRPr lang="en-IN"/>
        </a:p>
      </dgm:t>
    </dgm:pt>
    <dgm:pt modelId="{02D37894-9CA5-4059-8D4C-5204AA68DC42}" type="sibTrans" cxnId="{6F7ED219-4166-4F44-8240-6525F1F15128}">
      <dgm:prSet/>
      <dgm:spPr/>
      <dgm:t>
        <a:bodyPr/>
        <a:lstStyle/>
        <a:p>
          <a:endParaRPr lang="en-IN"/>
        </a:p>
      </dgm:t>
    </dgm:pt>
    <dgm:pt modelId="{833FDDAA-CACF-4F22-834C-7AAAAAE26317}">
      <dgm:prSet phldrT="[Text]" custT="1"/>
      <dgm:spPr/>
      <dgm:t>
        <a:bodyPr/>
        <a:lstStyle/>
        <a:p>
          <a:r>
            <a:rPr lang="en-IN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Member 	– All Project members </a:t>
          </a:r>
        </a:p>
      </dgm:t>
    </dgm:pt>
    <dgm:pt modelId="{9D3C9BCF-AFE0-45E1-8DF0-337E3D9F953F}" type="parTrans" cxnId="{D7C5AC05-6042-4558-A098-5F2D54ABBD18}">
      <dgm:prSet/>
      <dgm:spPr/>
      <dgm:t>
        <a:bodyPr/>
        <a:lstStyle/>
        <a:p>
          <a:endParaRPr lang="en-IN"/>
        </a:p>
      </dgm:t>
    </dgm:pt>
    <dgm:pt modelId="{1EF7D804-FF22-46A8-BC77-3D7EE303CA14}" type="sibTrans" cxnId="{D7C5AC05-6042-4558-A098-5F2D54ABBD18}">
      <dgm:prSet/>
      <dgm:spPr/>
      <dgm:t>
        <a:bodyPr/>
        <a:lstStyle/>
        <a:p>
          <a:endParaRPr lang="en-IN"/>
        </a:p>
      </dgm:t>
    </dgm:pt>
    <dgm:pt modelId="{D5E7C572-489F-4EFA-8F93-2C526940EB63}" type="pres">
      <dgm:prSet presAssocID="{A53AF6E7-65F5-4E62-BBE2-872FCC93450E}" presName="linearFlow" presStyleCnt="0">
        <dgm:presLayoutVars>
          <dgm:dir/>
          <dgm:animLvl val="lvl"/>
          <dgm:resizeHandles val="exact"/>
        </dgm:presLayoutVars>
      </dgm:prSet>
      <dgm:spPr/>
    </dgm:pt>
    <dgm:pt modelId="{96753CEB-AEB1-4ACC-8295-025296F378AD}" type="pres">
      <dgm:prSet presAssocID="{182A5D59-B997-442C-B85A-E6A55E4AE636}" presName="composite" presStyleCnt="0"/>
      <dgm:spPr/>
    </dgm:pt>
    <dgm:pt modelId="{A90291A6-AECF-4860-9ACB-6FAD11D3CEC4}" type="pres">
      <dgm:prSet presAssocID="{182A5D59-B997-442C-B85A-E6A55E4AE63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1FC1474-E731-4970-8F2F-A792FFD367B0}" type="pres">
      <dgm:prSet presAssocID="{182A5D59-B997-442C-B85A-E6A55E4AE636}" presName="descendantText" presStyleLbl="alignAcc1" presStyleIdx="0" presStyleCnt="4">
        <dgm:presLayoutVars>
          <dgm:bulletEnabled val="1"/>
        </dgm:presLayoutVars>
      </dgm:prSet>
      <dgm:spPr/>
    </dgm:pt>
    <dgm:pt modelId="{384921CD-F046-463A-A524-1A40704BDAEF}" type="pres">
      <dgm:prSet presAssocID="{0680D6F3-6F6E-47D8-9D40-BCB4CF994363}" presName="sp" presStyleCnt="0"/>
      <dgm:spPr/>
    </dgm:pt>
    <dgm:pt modelId="{557271A5-A7CC-4A64-A8EA-A5AE97280822}" type="pres">
      <dgm:prSet presAssocID="{CDCE5336-693C-472C-BBAE-D4F4237EBB35}" presName="composite" presStyleCnt="0"/>
      <dgm:spPr/>
    </dgm:pt>
    <dgm:pt modelId="{7D4CF4FE-62A9-4AD5-B630-9EB5689FE711}" type="pres">
      <dgm:prSet presAssocID="{CDCE5336-693C-472C-BBAE-D4F4237EBB3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4BA1838-EBA2-42BD-A9A9-A741A455B1D3}" type="pres">
      <dgm:prSet presAssocID="{CDCE5336-693C-472C-BBAE-D4F4237EBB35}" presName="descendantText" presStyleLbl="alignAcc1" presStyleIdx="1" presStyleCnt="4">
        <dgm:presLayoutVars>
          <dgm:bulletEnabled val="1"/>
        </dgm:presLayoutVars>
      </dgm:prSet>
      <dgm:spPr/>
    </dgm:pt>
    <dgm:pt modelId="{A28F4632-C861-445B-B4EA-8A4B7C080091}" type="pres">
      <dgm:prSet presAssocID="{B27516DD-CC4A-442F-8AF5-54F3358D665B}" presName="sp" presStyleCnt="0"/>
      <dgm:spPr/>
    </dgm:pt>
    <dgm:pt modelId="{CBF75ED9-BA72-4045-9D7E-DFFCE5F773EC}" type="pres">
      <dgm:prSet presAssocID="{46A5976E-18E0-4C5F-95A6-4B65ABEA0663}" presName="composite" presStyleCnt="0"/>
      <dgm:spPr/>
    </dgm:pt>
    <dgm:pt modelId="{1A9228B2-F965-4935-9960-AC3B21453B02}" type="pres">
      <dgm:prSet presAssocID="{46A5976E-18E0-4C5F-95A6-4B65ABEA066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C1873C5-E80C-4F64-BEFF-07BB64E543CE}" type="pres">
      <dgm:prSet presAssocID="{46A5976E-18E0-4C5F-95A6-4B65ABEA0663}" presName="descendantText" presStyleLbl="alignAcc1" presStyleIdx="2" presStyleCnt="4">
        <dgm:presLayoutVars>
          <dgm:bulletEnabled val="1"/>
        </dgm:presLayoutVars>
      </dgm:prSet>
      <dgm:spPr/>
    </dgm:pt>
    <dgm:pt modelId="{9BF9986B-C009-4AC1-B787-B8CDAB20BB07}" type="pres">
      <dgm:prSet presAssocID="{D26EA0EB-28C0-4B46-9BF0-72D617446262}" presName="sp" presStyleCnt="0"/>
      <dgm:spPr/>
    </dgm:pt>
    <dgm:pt modelId="{435C433B-B297-460B-9697-8ED21BDB9A72}" type="pres">
      <dgm:prSet presAssocID="{B6246AD1-AB84-4CB3-B402-D85F78717ED8}" presName="composite" presStyleCnt="0"/>
      <dgm:spPr/>
    </dgm:pt>
    <dgm:pt modelId="{D8A9B544-88EF-4C0E-A5F9-0D4332F68C82}" type="pres">
      <dgm:prSet presAssocID="{B6246AD1-AB84-4CB3-B402-D85F78717ED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F6442B79-1611-48FB-9CA4-E6E772682A53}" type="pres">
      <dgm:prSet presAssocID="{B6246AD1-AB84-4CB3-B402-D85F78717ED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28E3200-B92A-4D87-999E-46575E1C994A}" srcId="{A53AF6E7-65F5-4E62-BBE2-872FCC93450E}" destId="{CDCE5336-693C-472C-BBAE-D4F4237EBB35}" srcOrd="1" destOrd="0" parTransId="{CDA5B076-8CA8-4D64-A862-A3D191371E8F}" sibTransId="{B27516DD-CC4A-442F-8AF5-54F3358D665B}"/>
    <dgm:cxn modelId="{F2951602-F53B-4501-A4CF-684FE58EE584}" type="presOf" srcId="{F413B78F-3253-42C7-B330-22AED4F06D34}" destId="{9C1873C5-E80C-4F64-BEFF-07BB64E543CE}" srcOrd="0" destOrd="1" presId="urn:microsoft.com/office/officeart/2005/8/layout/chevron2"/>
    <dgm:cxn modelId="{D7C5AC05-6042-4558-A098-5F2D54ABBD18}" srcId="{CDCE5336-693C-472C-BBAE-D4F4237EBB35}" destId="{833FDDAA-CACF-4F22-834C-7AAAAAE26317}" srcOrd="1" destOrd="0" parTransId="{9D3C9BCF-AFE0-45E1-8DF0-337E3D9F953F}" sibTransId="{1EF7D804-FF22-46A8-BC77-3D7EE303CA14}"/>
    <dgm:cxn modelId="{4A8C0D13-11BF-41CD-BD51-35F243C51021}" type="presOf" srcId="{8E441AA2-5331-416B-847C-588FB227E2AE}" destId="{B1FC1474-E731-4970-8F2F-A792FFD367B0}" srcOrd="0" destOrd="0" presId="urn:microsoft.com/office/officeart/2005/8/layout/chevron2"/>
    <dgm:cxn modelId="{6F7ED219-4166-4F44-8240-6525F1F15128}" srcId="{CDCE5336-693C-472C-BBAE-D4F4237EBB35}" destId="{921EF274-D65A-441E-A0F3-5738959B7084}" srcOrd="0" destOrd="0" parTransId="{2287C93D-1D80-4558-A717-D22B73FD44A0}" sibTransId="{02D37894-9CA5-4059-8D4C-5204AA68DC42}"/>
    <dgm:cxn modelId="{804DB321-E8EE-474A-82D0-1A024CC9B2C8}" srcId="{46A5976E-18E0-4C5F-95A6-4B65ABEA0663}" destId="{928CA1BD-1155-43F7-965D-16AC67A2BD74}" srcOrd="0" destOrd="0" parTransId="{FD54D7CD-F512-4195-84CF-CDF9C1A38C49}" sibTransId="{387EE4EC-5803-4579-9F3E-5380038C6147}"/>
    <dgm:cxn modelId="{9DB9923C-8EC8-4170-8C31-9C89FD002C13}" type="presOf" srcId="{833FDDAA-CACF-4F22-834C-7AAAAAE26317}" destId="{E4BA1838-EBA2-42BD-A9A9-A741A455B1D3}" srcOrd="0" destOrd="1" presId="urn:microsoft.com/office/officeart/2005/8/layout/chevron2"/>
    <dgm:cxn modelId="{E4435F67-3C39-4841-8DCD-288BA3374335}" type="presOf" srcId="{46A5976E-18E0-4C5F-95A6-4B65ABEA0663}" destId="{1A9228B2-F965-4935-9960-AC3B21453B02}" srcOrd="0" destOrd="0" presId="urn:microsoft.com/office/officeart/2005/8/layout/chevron2"/>
    <dgm:cxn modelId="{6E867550-C9A6-4D60-B88A-B87744073FB1}" srcId="{182A5D59-B997-442C-B85A-E6A55E4AE636}" destId="{8E441AA2-5331-416B-847C-588FB227E2AE}" srcOrd="0" destOrd="0" parTransId="{768DE13C-BC15-4119-AF84-3A7604BA7CCB}" sibTransId="{1A50D99A-29E2-47BB-8F07-F85C26BB63B7}"/>
    <dgm:cxn modelId="{1F95E170-086C-406A-9D54-87AE74E8C10F}" srcId="{B6246AD1-AB84-4CB3-B402-D85F78717ED8}" destId="{9C15FE03-ED1F-4449-BE27-5C98FF9F098A}" srcOrd="0" destOrd="0" parTransId="{A2C3F35E-36B0-4A04-964E-56F52832BFA1}" sibTransId="{874D6E59-A3F1-47EE-9BF8-24BF9B6C587A}"/>
    <dgm:cxn modelId="{E34B6453-3B8D-4118-9859-796F4A183122}" type="presOf" srcId="{D8BA262D-FEAA-4052-8C2F-713857FD4538}" destId="{B1FC1474-E731-4970-8F2F-A792FFD367B0}" srcOrd="0" destOrd="1" presId="urn:microsoft.com/office/officeart/2005/8/layout/chevron2"/>
    <dgm:cxn modelId="{B65C6257-3056-4806-8A5E-286E80CF58B6}" srcId="{A53AF6E7-65F5-4E62-BBE2-872FCC93450E}" destId="{46A5976E-18E0-4C5F-95A6-4B65ABEA0663}" srcOrd="2" destOrd="0" parTransId="{D06412F5-8ED4-4EAA-82AE-D5EA1880E7C0}" sibTransId="{D26EA0EB-28C0-4B46-9BF0-72D617446262}"/>
    <dgm:cxn modelId="{C30CC559-533E-4D5D-8A7F-96843EBE29E1}" type="presOf" srcId="{182A5D59-B997-442C-B85A-E6A55E4AE636}" destId="{A90291A6-AECF-4860-9ACB-6FAD11D3CEC4}" srcOrd="0" destOrd="0" presId="urn:microsoft.com/office/officeart/2005/8/layout/chevron2"/>
    <dgm:cxn modelId="{833CD67A-8159-43EA-9BD2-70BD94A78BCD}" type="presOf" srcId="{928CA1BD-1155-43F7-965D-16AC67A2BD74}" destId="{9C1873C5-E80C-4F64-BEFF-07BB64E543CE}" srcOrd="0" destOrd="0" presId="urn:microsoft.com/office/officeart/2005/8/layout/chevron2"/>
    <dgm:cxn modelId="{EA127F7B-94E1-4AE8-96F3-9D14BF4C0123}" srcId="{A53AF6E7-65F5-4E62-BBE2-872FCC93450E}" destId="{182A5D59-B997-442C-B85A-E6A55E4AE636}" srcOrd="0" destOrd="0" parTransId="{31AB82C7-4E94-46FF-B8DE-8EEF36345D7B}" sibTransId="{0680D6F3-6F6E-47D8-9D40-BCB4CF994363}"/>
    <dgm:cxn modelId="{529CA47E-0331-43AA-8B82-B8610EBBABE2}" type="presOf" srcId="{9C15FE03-ED1F-4449-BE27-5C98FF9F098A}" destId="{F6442B79-1611-48FB-9CA4-E6E772682A53}" srcOrd="0" destOrd="0" presId="urn:microsoft.com/office/officeart/2005/8/layout/chevron2"/>
    <dgm:cxn modelId="{762C7F84-64B8-48EA-A8F1-BE77CFFA58BA}" type="presOf" srcId="{CDCE5336-693C-472C-BBAE-D4F4237EBB35}" destId="{7D4CF4FE-62A9-4AD5-B630-9EB5689FE711}" srcOrd="0" destOrd="0" presId="urn:microsoft.com/office/officeart/2005/8/layout/chevron2"/>
    <dgm:cxn modelId="{A57B4C92-6906-4DD9-B56F-D3E7D3DBF812}" type="presOf" srcId="{A53AF6E7-65F5-4E62-BBE2-872FCC93450E}" destId="{D5E7C572-489F-4EFA-8F93-2C526940EB63}" srcOrd="0" destOrd="0" presId="urn:microsoft.com/office/officeart/2005/8/layout/chevron2"/>
    <dgm:cxn modelId="{A09AFD9E-4EF8-4668-B3FA-B0754D4022A5}" type="presOf" srcId="{921EF274-D65A-441E-A0F3-5738959B7084}" destId="{E4BA1838-EBA2-42BD-A9A9-A741A455B1D3}" srcOrd="0" destOrd="0" presId="urn:microsoft.com/office/officeart/2005/8/layout/chevron2"/>
    <dgm:cxn modelId="{ED774CAC-AACC-44EE-BB0A-5B2CD288CA5F}" type="presOf" srcId="{B6246AD1-AB84-4CB3-B402-D85F78717ED8}" destId="{D8A9B544-88EF-4C0E-A5F9-0D4332F68C82}" srcOrd="0" destOrd="0" presId="urn:microsoft.com/office/officeart/2005/8/layout/chevron2"/>
    <dgm:cxn modelId="{5E3D8AAF-48D9-4C53-8934-1817AA074577}" srcId="{182A5D59-B997-442C-B85A-E6A55E4AE636}" destId="{D8BA262D-FEAA-4052-8C2F-713857FD4538}" srcOrd="1" destOrd="0" parTransId="{D7218F84-18F5-4E56-AFCC-F0BC7F334E8E}" sibTransId="{24FD53DE-4CE5-4139-B496-31E8A89632FB}"/>
    <dgm:cxn modelId="{8B45DFB0-441E-48BC-806E-AE781370BF8E}" srcId="{A53AF6E7-65F5-4E62-BBE2-872FCC93450E}" destId="{B6246AD1-AB84-4CB3-B402-D85F78717ED8}" srcOrd="3" destOrd="0" parTransId="{B5B19B9C-8F92-46A5-90BB-BD0AFFC6E2B8}" sibTransId="{BC3D1A2E-A298-41CA-9606-AD7BCCD96E67}"/>
    <dgm:cxn modelId="{194CFEB2-D45C-486D-AA7E-1BF40E13F05E}" type="presOf" srcId="{5E129F15-0F90-4E6F-867C-F6BA4C285C05}" destId="{F6442B79-1611-48FB-9CA4-E6E772682A53}" srcOrd="0" destOrd="1" presId="urn:microsoft.com/office/officeart/2005/8/layout/chevron2"/>
    <dgm:cxn modelId="{383F3ABE-91DE-4E9B-8C77-4E2AE4208ADF}" srcId="{46A5976E-18E0-4C5F-95A6-4B65ABEA0663}" destId="{F413B78F-3253-42C7-B330-22AED4F06D34}" srcOrd="1" destOrd="0" parTransId="{50764767-6D44-4650-8365-D1CD4B5F7C9E}" sibTransId="{076652A3-9A40-4699-A6B2-A7BB001A9926}"/>
    <dgm:cxn modelId="{80F721DE-68DB-45E5-A2C2-5984749E0802}" srcId="{B6246AD1-AB84-4CB3-B402-D85F78717ED8}" destId="{5E129F15-0F90-4E6F-867C-F6BA4C285C05}" srcOrd="1" destOrd="0" parTransId="{4E7A86D3-ABEA-4C99-847E-8FCD6B079BFC}" sibTransId="{F91BC410-BA02-45D6-A9BD-15C13329FD4A}"/>
    <dgm:cxn modelId="{49312508-5BD2-47C2-9A08-ED8F4B98B683}" type="presParOf" srcId="{D5E7C572-489F-4EFA-8F93-2C526940EB63}" destId="{96753CEB-AEB1-4ACC-8295-025296F378AD}" srcOrd="0" destOrd="0" presId="urn:microsoft.com/office/officeart/2005/8/layout/chevron2"/>
    <dgm:cxn modelId="{8871472D-CC46-4CA7-A9B2-98AE030E4A20}" type="presParOf" srcId="{96753CEB-AEB1-4ACC-8295-025296F378AD}" destId="{A90291A6-AECF-4860-9ACB-6FAD11D3CEC4}" srcOrd="0" destOrd="0" presId="urn:microsoft.com/office/officeart/2005/8/layout/chevron2"/>
    <dgm:cxn modelId="{E16E2F76-3984-446E-A9B4-9F5CC0181D68}" type="presParOf" srcId="{96753CEB-AEB1-4ACC-8295-025296F378AD}" destId="{B1FC1474-E731-4970-8F2F-A792FFD367B0}" srcOrd="1" destOrd="0" presId="urn:microsoft.com/office/officeart/2005/8/layout/chevron2"/>
    <dgm:cxn modelId="{CE5C5C53-F777-45ED-BB71-318927A15138}" type="presParOf" srcId="{D5E7C572-489F-4EFA-8F93-2C526940EB63}" destId="{384921CD-F046-463A-A524-1A40704BDAEF}" srcOrd="1" destOrd="0" presId="urn:microsoft.com/office/officeart/2005/8/layout/chevron2"/>
    <dgm:cxn modelId="{E046FB29-7BEB-4783-A416-DF887DF178E6}" type="presParOf" srcId="{D5E7C572-489F-4EFA-8F93-2C526940EB63}" destId="{557271A5-A7CC-4A64-A8EA-A5AE97280822}" srcOrd="2" destOrd="0" presId="urn:microsoft.com/office/officeart/2005/8/layout/chevron2"/>
    <dgm:cxn modelId="{1E59761D-DC01-4617-87C2-11C33FE7ABED}" type="presParOf" srcId="{557271A5-A7CC-4A64-A8EA-A5AE97280822}" destId="{7D4CF4FE-62A9-4AD5-B630-9EB5689FE711}" srcOrd="0" destOrd="0" presId="urn:microsoft.com/office/officeart/2005/8/layout/chevron2"/>
    <dgm:cxn modelId="{36D6BA2E-38AD-462E-96E6-7B56D7E8A0BD}" type="presParOf" srcId="{557271A5-A7CC-4A64-A8EA-A5AE97280822}" destId="{E4BA1838-EBA2-42BD-A9A9-A741A455B1D3}" srcOrd="1" destOrd="0" presId="urn:microsoft.com/office/officeart/2005/8/layout/chevron2"/>
    <dgm:cxn modelId="{D357B13E-78F2-4AB0-A9FA-0A47C5EECDC3}" type="presParOf" srcId="{D5E7C572-489F-4EFA-8F93-2C526940EB63}" destId="{A28F4632-C861-445B-B4EA-8A4B7C080091}" srcOrd="3" destOrd="0" presId="urn:microsoft.com/office/officeart/2005/8/layout/chevron2"/>
    <dgm:cxn modelId="{8CAC4F46-02DA-459D-9D95-79F5B9E463DB}" type="presParOf" srcId="{D5E7C572-489F-4EFA-8F93-2C526940EB63}" destId="{CBF75ED9-BA72-4045-9D7E-DFFCE5F773EC}" srcOrd="4" destOrd="0" presId="urn:microsoft.com/office/officeart/2005/8/layout/chevron2"/>
    <dgm:cxn modelId="{0D6D7717-5FAA-401D-809B-75CD327118A6}" type="presParOf" srcId="{CBF75ED9-BA72-4045-9D7E-DFFCE5F773EC}" destId="{1A9228B2-F965-4935-9960-AC3B21453B02}" srcOrd="0" destOrd="0" presId="urn:microsoft.com/office/officeart/2005/8/layout/chevron2"/>
    <dgm:cxn modelId="{77BDA986-C2E0-4AB3-A784-0760AA456F91}" type="presParOf" srcId="{CBF75ED9-BA72-4045-9D7E-DFFCE5F773EC}" destId="{9C1873C5-E80C-4F64-BEFF-07BB64E543CE}" srcOrd="1" destOrd="0" presId="urn:microsoft.com/office/officeart/2005/8/layout/chevron2"/>
    <dgm:cxn modelId="{A09B6882-88A4-451C-861F-BDFEEF0A7540}" type="presParOf" srcId="{D5E7C572-489F-4EFA-8F93-2C526940EB63}" destId="{9BF9986B-C009-4AC1-B787-B8CDAB20BB07}" srcOrd="5" destOrd="0" presId="urn:microsoft.com/office/officeart/2005/8/layout/chevron2"/>
    <dgm:cxn modelId="{F7C89535-0991-4D67-97D4-C9B8DEFD79D7}" type="presParOf" srcId="{D5E7C572-489F-4EFA-8F93-2C526940EB63}" destId="{435C433B-B297-460B-9697-8ED21BDB9A72}" srcOrd="6" destOrd="0" presId="urn:microsoft.com/office/officeart/2005/8/layout/chevron2"/>
    <dgm:cxn modelId="{AC56B926-169A-4F7D-A310-D65C377C82C2}" type="presParOf" srcId="{435C433B-B297-460B-9697-8ED21BDB9A72}" destId="{D8A9B544-88EF-4C0E-A5F9-0D4332F68C82}" srcOrd="0" destOrd="0" presId="urn:microsoft.com/office/officeart/2005/8/layout/chevron2"/>
    <dgm:cxn modelId="{835ED05F-03E1-4B52-984D-591C3CE81D88}" type="presParOf" srcId="{435C433B-B297-460B-9697-8ED21BDB9A72}" destId="{F6442B79-1611-48FB-9CA4-E6E772682A5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291A6-AECF-4860-9ACB-6FAD11D3CEC4}">
      <dsp:nvSpPr>
        <dsp:cNvPr id="0" name=""/>
        <dsp:cNvSpPr/>
      </dsp:nvSpPr>
      <dsp:spPr>
        <a:xfrm rot="5400000">
          <a:off x="-186292" y="189443"/>
          <a:ext cx="1241952" cy="8693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Stand -Up</a:t>
          </a:r>
        </a:p>
      </dsp:txBody>
      <dsp:txXfrm rot="-5400000">
        <a:off x="1" y="437833"/>
        <a:ext cx="869366" cy="372586"/>
      </dsp:txXfrm>
    </dsp:sp>
    <dsp:sp modelId="{B1FC1474-E731-4970-8F2F-A792FFD367B0}">
      <dsp:nvSpPr>
        <dsp:cNvPr id="0" name=""/>
        <dsp:cNvSpPr/>
      </dsp:nvSpPr>
      <dsp:spPr>
        <a:xfrm rot="5400000">
          <a:off x="3174298" y="-2301781"/>
          <a:ext cx="807268" cy="54171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Frequency 	– Daily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Members	– All project members</a:t>
          </a:r>
        </a:p>
      </dsp:txBody>
      <dsp:txXfrm rot="-5400000">
        <a:off x="869366" y="42559"/>
        <a:ext cx="5377725" cy="728452"/>
      </dsp:txXfrm>
    </dsp:sp>
    <dsp:sp modelId="{7D4CF4FE-62A9-4AD5-B630-9EB5689FE711}">
      <dsp:nvSpPr>
        <dsp:cNvPr id="0" name=""/>
        <dsp:cNvSpPr/>
      </dsp:nvSpPr>
      <dsp:spPr>
        <a:xfrm rot="5400000">
          <a:off x="-186292" y="1284658"/>
          <a:ext cx="1241952" cy="8693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Sprint Review &amp; Demo</a:t>
          </a:r>
        </a:p>
      </dsp:txBody>
      <dsp:txXfrm rot="-5400000">
        <a:off x="1" y="1533048"/>
        <a:ext cx="869366" cy="372586"/>
      </dsp:txXfrm>
    </dsp:sp>
    <dsp:sp modelId="{E4BA1838-EBA2-42BD-A9A9-A741A455B1D3}">
      <dsp:nvSpPr>
        <dsp:cNvPr id="0" name=""/>
        <dsp:cNvSpPr/>
      </dsp:nvSpPr>
      <dsp:spPr>
        <a:xfrm rot="5400000">
          <a:off x="3174298" y="-1206566"/>
          <a:ext cx="807268" cy="54171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Frequency 	– End of each Sprint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Member 	– All Project members </a:t>
          </a:r>
        </a:p>
      </dsp:txBody>
      <dsp:txXfrm rot="-5400000">
        <a:off x="869366" y="1137774"/>
        <a:ext cx="5377725" cy="728452"/>
      </dsp:txXfrm>
    </dsp:sp>
    <dsp:sp modelId="{1A9228B2-F965-4935-9960-AC3B21453B02}">
      <dsp:nvSpPr>
        <dsp:cNvPr id="0" name=""/>
        <dsp:cNvSpPr/>
      </dsp:nvSpPr>
      <dsp:spPr>
        <a:xfrm rot="5400000">
          <a:off x="-186292" y="2379874"/>
          <a:ext cx="1241952" cy="8693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Governance </a:t>
          </a:r>
        </a:p>
      </dsp:txBody>
      <dsp:txXfrm rot="-5400000">
        <a:off x="1" y="2628264"/>
        <a:ext cx="869366" cy="372586"/>
      </dsp:txXfrm>
    </dsp:sp>
    <dsp:sp modelId="{9C1873C5-E80C-4F64-BEFF-07BB64E543CE}">
      <dsp:nvSpPr>
        <dsp:cNvPr id="0" name=""/>
        <dsp:cNvSpPr/>
      </dsp:nvSpPr>
      <dsp:spPr>
        <a:xfrm rot="5400000">
          <a:off x="3174298" y="-111350"/>
          <a:ext cx="807268" cy="54171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Frequency	– Weekly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Members 	– All project members </a:t>
          </a:r>
        </a:p>
      </dsp:txBody>
      <dsp:txXfrm rot="-5400000">
        <a:off x="869366" y="2232990"/>
        <a:ext cx="5377725" cy="728452"/>
      </dsp:txXfrm>
    </dsp:sp>
    <dsp:sp modelId="{D8A9B544-88EF-4C0E-A5F9-0D4332F68C82}">
      <dsp:nvSpPr>
        <dsp:cNvPr id="0" name=""/>
        <dsp:cNvSpPr/>
      </dsp:nvSpPr>
      <dsp:spPr>
        <a:xfrm rot="5400000">
          <a:off x="-186292" y="3475090"/>
          <a:ext cx="1241952" cy="8693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Steering Committee </a:t>
          </a:r>
        </a:p>
      </dsp:txBody>
      <dsp:txXfrm rot="-5400000">
        <a:off x="1" y="3723480"/>
        <a:ext cx="869366" cy="372586"/>
      </dsp:txXfrm>
    </dsp:sp>
    <dsp:sp modelId="{F6442B79-1611-48FB-9CA4-E6E772682A53}">
      <dsp:nvSpPr>
        <dsp:cNvPr id="0" name=""/>
        <dsp:cNvSpPr/>
      </dsp:nvSpPr>
      <dsp:spPr>
        <a:xfrm rot="5400000">
          <a:off x="3174298" y="983864"/>
          <a:ext cx="807268" cy="54171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Frequency 	– 3 Week once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Members 	– Leadership + All Project members </a:t>
          </a:r>
        </a:p>
      </dsp:txBody>
      <dsp:txXfrm rot="-5400000">
        <a:off x="869366" y="3328204"/>
        <a:ext cx="5377725" cy="728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CCA99-8DDF-4994-A53C-847EB50F5C0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CB2EC-CFAA-4B98-927C-C17F66343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87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968390-1116-4E3A-9B0A-1A7E025FC6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75" y="3048657"/>
            <a:ext cx="11062643" cy="8029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Presentation Title Verdana 44 Pt</a:t>
            </a:r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8DA20CE-C03A-419B-9CF7-563BB71A9D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6275" y="3851562"/>
            <a:ext cx="11063143" cy="468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Presentation Subtitle Verdana Bold 22 Pt</a:t>
            </a:r>
            <a:endParaRPr lang="en-IN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6A6DEE8-DCA8-4CB7-9F93-AFBDD1F583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5413" y="1121364"/>
            <a:ext cx="3744005" cy="33711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500"/>
              </a:spcBef>
              <a:buNone/>
              <a:defRPr sz="12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18 February, 2022</a:t>
            </a:r>
            <a:endParaRPr lang="en-IN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D0FF670-C5A9-4980-B3C0-8DA623F369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6275" y="5850906"/>
            <a:ext cx="2533650" cy="365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Doc Number: 00000000</a:t>
            </a:r>
          </a:p>
        </p:txBody>
      </p:sp>
    </p:spTree>
    <p:extLst>
      <p:ext uri="{BB962C8B-B14F-4D97-AF65-F5344CB8AC3E}">
        <p14:creationId xmlns:p14="http://schemas.microsoft.com/office/powerpoint/2010/main" val="337540302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EF62658-28B2-4AC5-B9D0-7445AB2B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9123" y="275646"/>
            <a:ext cx="10721321" cy="512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Slide Title Verdana 28 Pt</a:t>
            </a: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93580" y="854365"/>
            <a:ext cx="11157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91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42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F5767EB9-D94C-4969-8928-274029FD4B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7977" y="3285836"/>
            <a:ext cx="11112843" cy="5911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4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4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4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Section Slide Verdana 32pt</a:t>
            </a:r>
            <a:endParaRPr lang="en-IN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580" y="3916223"/>
            <a:ext cx="11157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0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8F8B78FD-3A0A-4F18-ABB9-26329C1D56D6}"/>
              </a:ext>
            </a:extLst>
          </p:cNvPr>
          <p:cNvSpPr/>
          <p:nvPr userDrawn="1"/>
        </p:nvSpPr>
        <p:spPr>
          <a:xfrm>
            <a:off x="8458175" y="3206173"/>
            <a:ext cx="3269005" cy="5160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>
                <a:solidFill>
                  <a:schemeClr val="tx1"/>
                </a:solidFill>
                <a:latin typeface="Verdana" pitchFamily="18"/>
                <a:ea typeface="Arial Unicode MS" pitchFamily="2"/>
                <a:cs typeface="Tahoma" pitchFamily="2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17818" b="-6496"/>
          <a:stretch/>
        </p:blipFill>
        <p:spPr>
          <a:xfrm>
            <a:off x="0" y="3204230"/>
            <a:ext cx="2087418" cy="5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8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/>
          <a:srcRect l="17818" b="-6496"/>
          <a:stretch/>
        </p:blipFill>
        <p:spPr>
          <a:xfrm>
            <a:off x="0" y="1141679"/>
            <a:ext cx="4568778" cy="12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9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FF48DA5-9BDA-46DB-93D2-23AEBDC90533}"/>
              </a:ext>
            </a:extLst>
          </p:cNvPr>
          <p:cNvSpPr txBox="1">
            <a:spLocks/>
          </p:cNvSpPr>
          <p:nvPr userDrawn="1"/>
        </p:nvSpPr>
        <p:spPr>
          <a:xfrm>
            <a:off x="8950642" y="6260642"/>
            <a:ext cx="2776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7B0F568-6928-4C91-B8E9-B4130DA3ACA1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5" name="object 38">
            <a:extLst>
              <a:ext uri="{FF2B5EF4-FFF2-40B4-BE49-F238E27FC236}">
                <a16:creationId xmlns:a16="http://schemas.microsoft.com/office/drawing/2014/main" id="{7D8E43DB-6AD9-4182-9B3B-5CC8010B705C}"/>
              </a:ext>
            </a:extLst>
          </p:cNvPr>
          <p:cNvSpPr txBox="1">
            <a:spLocks/>
          </p:cNvSpPr>
          <p:nvPr userDrawn="1"/>
        </p:nvSpPr>
        <p:spPr>
          <a:xfrm>
            <a:off x="2281382" y="6362700"/>
            <a:ext cx="911051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0000"/>
                </a:solidFill>
              </a:rPr>
              <a:t>Conﬁdential. </a:t>
            </a:r>
            <a:r>
              <a:rPr lang="en-US" sz="800" spc="-30">
                <a:solidFill>
                  <a:srgbClr val="FF0000"/>
                </a:solidFill>
              </a:rPr>
              <a:t>F</a:t>
            </a:r>
            <a:r>
              <a:rPr lang="en-US" sz="800">
                <a:solidFill>
                  <a:srgbClr val="FF0000"/>
                </a:solidFill>
              </a:rPr>
              <a:t>or Internal Circulation Only </a:t>
            </a:r>
            <a:r>
              <a:rPr lang="en-US" sz="800"/>
              <a:t>| Copyright © E</a:t>
            </a:r>
            <a:r>
              <a:rPr lang="en-US" sz="800" spc="-15"/>
              <a:t>L</a:t>
            </a:r>
            <a:r>
              <a:rPr lang="en-US" sz="800"/>
              <a:t>GI EQUIPMEN</a:t>
            </a:r>
            <a:r>
              <a:rPr lang="en-US" sz="800" spc="-10"/>
              <a:t>T</a:t>
            </a:r>
            <a:r>
              <a:rPr lang="en-US" sz="800"/>
              <a:t>S LIMITED 2024 | All Rights Reserved</a:t>
            </a:r>
          </a:p>
          <a:p>
            <a:pPr marL="12700" algn="ctr"/>
            <a:endParaRPr lang="en-US" sz="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/>
          <a:srcRect l="17818" b="-6496"/>
          <a:stretch/>
        </p:blipFill>
        <p:spPr>
          <a:xfrm>
            <a:off x="0" y="6153920"/>
            <a:ext cx="2087418" cy="55167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281382" y="6181629"/>
            <a:ext cx="94457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5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4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power-platform/products/power-apps/pricing#footnote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C4C20C-74CB-4636-8341-DC07F104BD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6775" y="3048657"/>
            <a:ext cx="11062643" cy="1298260"/>
          </a:xfrm>
        </p:spPr>
        <p:txBody>
          <a:bodyPr lIns="91440" tIns="45720" rIns="91440" bIns="45720" anchor="t"/>
          <a:lstStyle/>
          <a:p>
            <a:r>
              <a:rPr lang="en-US" sz="4000" b="1" dirty="0">
                <a:latin typeface="Verdana"/>
                <a:ea typeface="Verdana"/>
              </a:rPr>
              <a:t>US CRM Roadmap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779A-24F9-4669-8F38-220946CC9E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6775" y="4569014"/>
            <a:ext cx="11063143" cy="468111"/>
          </a:xfrm>
        </p:spPr>
        <p:txBody>
          <a:bodyPr/>
          <a:lstStyle/>
          <a:p>
            <a:r>
              <a:rPr lang="en-IN" dirty="0"/>
              <a:t>First Connect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4A97B4-45E9-4CAD-A98D-ABF5C4B64E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21st February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0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AC729A9-1C0A-A4DB-BC8D-4E6F20EC4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6076B-4667-E23A-018C-E0B88F94C8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Cost Structure PowerApps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D45FD0-1CD4-F859-61F6-0C0B8480D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64188"/>
              </p:ext>
            </p:extLst>
          </p:nvPr>
        </p:nvGraphicFramePr>
        <p:xfrm>
          <a:off x="619123" y="1094282"/>
          <a:ext cx="11073205" cy="461696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1073205">
                  <a:extLst>
                    <a:ext uri="{9D8B030D-6E8A-4147-A177-3AD203B41FA5}">
                      <a16:colId xmlns:a16="http://schemas.microsoft.com/office/drawing/2014/main" val="3154396040"/>
                    </a:ext>
                  </a:extLst>
                </a:gridCol>
              </a:tblGrid>
              <a:tr h="108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Power Apps Premium</a:t>
                      </a:r>
                      <a:endParaRPr lang="en-US" sz="1800" b="1" i="0" u="none" strike="noStrike">
                        <a:solidFill>
                          <a:srgbClr val="0E1726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716043"/>
                  </a:ext>
                </a:extLst>
              </a:tr>
              <a:tr h="712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$20.00 user/month</a:t>
                      </a:r>
                      <a:endParaRPr lang="en-US" sz="1200" b="1" i="0" u="none" strike="noStrike">
                        <a:solidFill>
                          <a:srgbClr val="0E1726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1946261"/>
                  </a:ext>
                </a:extLst>
              </a:tr>
              <a:tr h="712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Unlimited Power Apps and Power Pages for assigned user</a:t>
                      </a:r>
                      <a:endParaRPr lang="en-US" sz="1200" b="1" i="0" u="none" strike="noStrike">
                        <a:solidFill>
                          <a:srgbClr val="0E1726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1077522"/>
                  </a:ext>
                </a:extLst>
              </a:tr>
              <a:tr h="678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sng" strike="noStrike">
                          <a:effectLst/>
                          <a:hlinkClick r:id="rId2"/>
                        </a:rPr>
                        <a:t>500 AI Builder credits1</a:t>
                      </a:r>
                      <a:endParaRPr lang="en-US" sz="1100" b="1" i="0" u="sng" strike="noStrike">
                        <a:solidFill>
                          <a:srgbClr val="467886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2976475"/>
                  </a:ext>
                </a:extLst>
              </a:tr>
              <a:tr h="712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Use prebuilt, custom, and on-premises connectors</a:t>
                      </a:r>
                      <a:endParaRPr lang="en-US" sz="1200" b="1" i="0" u="none" strike="noStrike">
                        <a:solidFill>
                          <a:srgbClr val="0E1726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9862588"/>
                  </a:ext>
                </a:extLst>
              </a:tr>
              <a:tr h="712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Dataverse entitlements of 250 MB database and 2 GB file</a:t>
                      </a:r>
                      <a:endParaRPr lang="en-US" sz="1200" b="1" i="0" u="none" strike="noStrike">
                        <a:solidFill>
                          <a:srgbClr val="0E1726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914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03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91F1F4-4A17-24C4-99A1-387E44256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67C96-7E10-6953-89C9-25D4BF41E5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Cost Structure D365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D50437-177D-05E8-02BB-6B1D07EAC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20850"/>
              </p:ext>
            </p:extLst>
          </p:nvPr>
        </p:nvGraphicFramePr>
        <p:xfrm>
          <a:off x="619123" y="1184223"/>
          <a:ext cx="11148156" cy="466194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1148156">
                  <a:extLst>
                    <a:ext uri="{9D8B030D-6E8A-4147-A177-3AD203B41FA5}">
                      <a16:colId xmlns:a16="http://schemas.microsoft.com/office/drawing/2014/main" val="1369674801"/>
                    </a:ext>
                  </a:extLst>
                </a:gridCol>
              </a:tblGrid>
              <a:tr h="1823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Dynamics CRM - D365</a:t>
                      </a:r>
                      <a:endParaRPr lang="en-US" sz="1800" b="1" i="0" u="none" strike="noStrike">
                        <a:solidFill>
                          <a:srgbClr val="0E1726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7060329"/>
                  </a:ext>
                </a:extLst>
              </a:tr>
              <a:tr h="11968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~$60.00 user/month for ELGi Users</a:t>
                      </a:r>
                      <a:endParaRPr lang="en-US" sz="1200" b="1" i="0" u="none" strike="noStrike">
                        <a:solidFill>
                          <a:srgbClr val="0E1726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0301325"/>
                  </a:ext>
                </a:extLst>
              </a:tr>
              <a:tr h="1641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~$6.00 user/month for Dealers</a:t>
                      </a:r>
                      <a:endParaRPr lang="en-US" sz="1200" b="1" i="0" u="none" strike="noStrike" dirty="0">
                        <a:solidFill>
                          <a:srgbClr val="0E1726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148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13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D968B-6FCC-8626-482E-414D8DAC7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1B9D3-B76B-A5EF-4361-E50D22488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000">
                <a:latin typeface="Verdana"/>
                <a:ea typeface="Verdana"/>
              </a:rPr>
              <a:t>Distributor Portal (Account Setup)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557F46-EF15-818E-F348-A8386CD7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3" y="1357912"/>
            <a:ext cx="2259358" cy="455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5D9F0404-2D25-1A35-9FF0-731108A9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21" y="1357912"/>
            <a:ext cx="2058651" cy="457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6BFDB09-86BC-CDAE-E5EE-7568D746E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682" y="1357913"/>
            <a:ext cx="2196918" cy="457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2A700CD-D151-CC26-A38B-7DD11ABE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610" y="1331660"/>
            <a:ext cx="2104740" cy="457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6D0F40-76BC-EC3D-F399-6479A8457135}"/>
              </a:ext>
            </a:extLst>
          </p:cNvPr>
          <p:cNvSpPr txBox="1"/>
          <p:nvPr/>
        </p:nvSpPr>
        <p:spPr>
          <a:xfrm>
            <a:off x="1245947" y="921894"/>
            <a:ext cx="98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Credit Application, Payment terms, Account Number/Sales Rep, Territory Map, Dist. Company Contacts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7605F34-3A35-CB4D-04B7-9945DD074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28360" y="1801741"/>
            <a:ext cx="2104740" cy="36380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8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D968B-6FCC-8626-482E-414D8DAC7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1B9D3-B76B-A5EF-4361-E50D22488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000">
                <a:latin typeface="Verdana"/>
                <a:ea typeface="Verdana"/>
              </a:rPr>
              <a:t>Account Management(Invoice Retrievals, Accounts Receivable Details)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557F46-EF15-818E-F348-A8386CD7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3" y="1139903"/>
            <a:ext cx="2089377" cy="420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5D9F0404-2D25-1A35-9FF0-731108A9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80" y="1139902"/>
            <a:ext cx="2058651" cy="457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6BFDB09-86BC-CDAE-E5EE-7568D746E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741" y="1139903"/>
            <a:ext cx="2196918" cy="457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DD135D43-B83A-D877-155C-C2928E46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876" y="1139902"/>
            <a:ext cx="2058651" cy="457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2A700CD-D151-CC26-A38B-7DD11ABE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37" y="1139903"/>
            <a:ext cx="2104740" cy="457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77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CBA4-BE0E-071C-C54B-09D237A73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719B5-CB85-01A7-CA4D-672BBA310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000">
                <a:latin typeface="Verdana"/>
                <a:ea typeface="Verdana"/>
              </a:rPr>
              <a:t>Account Management(Invoice Retrievals, Accounts Receivable Details)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B09430-C392-6DF9-D40E-C606B7428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90" y="1263233"/>
            <a:ext cx="2101596" cy="4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8CC65B77-ED0A-3A6A-0171-A9D3D993F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69" y="1263231"/>
            <a:ext cx="2245980" cy="4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278E3A0-33AC-13CB-0053-CD40941E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32" y="1263231"/>
            <a:ext cx="2117638" cy="4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B5B2DE47-5E09-746B-F399-74B00527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653" y="1263231"/>
            <a:ext cx="2149724" cy="4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1B5168D-FFC6-C354-ABAC-FF7ADEFC5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760" y="1439700"/>
            <a:ext cx="2037425" cy="433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41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309E6-68A3-7B5D-C1BF-87352A28E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05B40-AA3A-73F4-EFC3-8449574208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Account Management(Performance/KPI Dashboards)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A8D317-07CA-FA28-0088-6A526BA57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2" y="1139878"/>
            <a:ext cx="1938989" cy="42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CFE85428-5845-694E-1964-BC5CBAB67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07" y="1125407"/>
            <a:ext cx="1924519" cy="42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1262AD6-99A6-E9EA-1345-1E48B22E9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523" y="1139878"/>
            <a:ext cx="1924519" cy="42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61D47344-9962-1BEB-39E2-38ED91486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139" y="1172667"/>
            <a:ext cx="2040279" cy="363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34CE2B0-928A-F988-A1A1-A4901E2C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493" y="1154349"/>
            <a:ext cx="1982399" cy="42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09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1D20D-623D-1AB9-6670-19BD7F8A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53C1E-9654-28FF-7F63-31E53DB5CE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Tools and Trainings / Technical Product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9A763-5A6F-F0E5-7F7B-9F53233C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2" y="1022747"/>
            <a:ext cx="2420566" cy="4667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480419-7FC6-668A-4A1A-81A83253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588" y="1095163"/>
            <a:ext cx="2361386" cy="4667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A3AE5-B2A5-6680-98CA-9B87A5533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985" y="1184764"/>
            <a:ext cx="2428772" cy="4667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51B1D3-12B7-6F2C-01A4-09DCB72C0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757" y="1218275"/>
            <a:ext cx="2291594" cy="4354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706B35-6856-94E4-3356-2A8FD36EC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3764" y="1022746"/>
            <a:ext cx="2310613" cy="444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0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BDF21-12B6-D3ED-E375-055C927F4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84D5D-2DAD-2B03-6222-EA9466729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Tools and Trainings / Technical Product Information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7A1982-E5EA-9EB4-6F54-2B0CB8B51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8" y="1120461"/>
            <a:ext cx="2235675" cy="427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36229A-B2BD-B5F2-586B-43C7EB816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278" y="1120458"/>
            <a:ext cx="2224970" cy="4276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8E0526-FDB7-9318-6804-AA98C86C3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064" y="1120458"/>
            <a:ext cx="2228748" cy="427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81E817-3F85-71CC-045A-FD69C823D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625" y="1120458"/>
            <a:ext cx="2246712" cy="4276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452866-085D-46B7-0934-3CCBDF837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1289" y="1120459"/>
            <a:ext cx="2232217" cy="4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9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A4E2B-EE94-7889-75E3-7F0364655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060AA-6751-51FC-731A-65712E50E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Tools and Trainings / Technical Product Information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EDEFA5-BCFE-D3CC-B142-5F25FE73E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8" y="1120461"/>
            <a:ext cx="2235675" cy="427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731720-9BE2-ED34-DE6F-9908524A0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278" y="1120458"/>
            <a:ext cx="2224970" cy="4276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FEE48D-8F47-4369-6934-4943A7061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064" y="1120458"/>
            <a:ext cx="2228748" cy="427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0133FE-51EC-CEB7-62EA-F1FDE9B43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625" y="1120458"/>
            <a:ext cx="2246712" cy="4276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2FB595-C060-C5D4-500D-C1E0278E9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1289" y="1120459"/>
            <a:ext cx="2232217" cy="4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54DB7-C072-A2C6-15C7-75113F31E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51B63-3A31-EA29-A1F3-D77FBC626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Lead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6D5AF8-5E2E-B50E-E7EC-C9FA550A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49" y="1003011"/>
            <a:ext cx="2520082" cy="4851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D3B8B-7FFB-6968-91AD-75AEDD61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12" y="1003011"/>
            <a:ext cx="2548927" cy="4851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169D87-ADC4-C232-AAD0-5C1CB8A46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638" y="942768"/>
            <a:ext cx="2557124" cy="4851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FFC813-3278-DA5D-981A-E85993F69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4046" y="942769"/>
            <a:ext cx="2576630" cy="491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1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F96B4-8FAC-12F7-1C13-47DC11615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42EEA-3140-7462-46C2-71324FEDED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MVP 0 Deliverables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173E9E-3DCE-589F-4BDB-48433A0BF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0678"/>
              </p:ext>
            </p:extLst>
          </p:nvPr>
        </p:nvGraphicFramePr>
        <p:xfrm>
          <a:off x="266912" y="1520776"/>
          <a:ext cx="3898688" cy="3232191"/>
        </p:xfrm>
        <a:graphic>
          <a:graphicData uri="http://schemas.openxmlformats.org/drawingml/2006/table">
            <a:tbl>
              <a:tblPr/>
              <a:tblGrid>
                <a:gridCol w="1574588">
                  <a:extLst>
                    <a:ext uri="{9D8B030D-6E8A-4147-A177-3AD203B41FA5}">
                      <a16:colId xmlns:a16="http://schemas.microsoft.com/office/drawing/2014/main" val="1347275766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152971478"/>
                    </a:ext>
                  </a:extLst>
                </a:gridCol>
              </a:tblGrid>
              <a:tr h="184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67811"/>
                  </a:ext>
                </a:extLst>
              </a:tr>
              <a:tr h="106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Set Up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Dist. Company Contacts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22604"/>
                  </a:ext>
                </a:extLst>
              </a:tr>
              <a:tr h="106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Create/manage profiles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213168"/>
                  </a:ext>
                </a:extLst>
              </a:tr>
              <a:tr h="11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Policy Documents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36179"/>
                  </a:ext>
                </a:extLst>
              </a:tr>
              <a:tr h="106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Key Dist Contacts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7078"/>
                  </a:ext>
                </a:extLst>
              </a:tr>
              <a:tr h="11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Tools and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Selling Tools / Aids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404166"/>
                  </a:ext>
                </a:extLst>
              </a:tr>
              <a:tr h="11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Tools and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Service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680402"/>
                  </a:ext>
                </a:extLst>
              </a:tr>
              <a:tr h="11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Tools and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CDOC videos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96525"/>
                  </a:ext>
                </a:extLst>
              </a:tr>
              <a:tr h="11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Tools and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SOPs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467115"/>
                  </a:ext>
                </a:extLst>
              </a:tr>
              <a:tr h="11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Tools and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 training calendar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55590"/>
                  </a:ext>
                </a:extLst>
              </a:tr>
              <a:tr h="11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Tools and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Webinars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47484"/>
                  </a:ext>
                </a:extLst>
              </a:tr>
              <a:tr h="106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Tools and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Marketing Tools &amp; JPG Files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036600"/>
                  </a:ext>
                </a:extLst>
              </a:tr>
              <a:tr h="11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Tools and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 Proposition Presentations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131301"/>
                  </a:ext>
                </a:extLst>
              </a:tr>
              <a:tr h="201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Product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Technical Data sheets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487048"/>
                  </a:ext>
                </a:extLst>
              </a:tr>
              <a:tr h="201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Product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G/A Drawings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894362"/>
                  </a:ext>
                </a:extLst>
              </a:tr>
              <a:tr h="201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Product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Parts &amp; Operators Manuals by FAB#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73132"/>
                  </a:ext>
                </a:extLst>
              </a:tr>
              <a:tr h="201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Product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One pagers - sales aides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5328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C949A91-B67A-970D-7B66-3C56FAE4D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88209"/>
              </p:ext>
            </p:extLst>
          </p:nvPr>
        </p:nvGraphicFramePr>
        <p:xfrm>
          <a:off x="4229100" y="1520776"/>
          <a:ext cx="4013200" cy="3907229"/>
        </p:xfrm>
        <a:graphic>
          <a:graphicData uri="http://schemas.openxmlformats.org/drawingml/2006/table">
            <a:tbl>
              <a:tblPr/>
              <a:tblGrid>
                <a:gridCol w="1854200">
                  <a:extLst>
                    <a:ext uri="{9D8B030D-6E8A-4147-A177-3AD203B41FA5}">
                      <a16:colId xmlns:a16="http://schemas.microsoft.com/office/drawing/2014/main" val="1347275766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152971478"/>
                    </a:ext>
                  </a:extLst>
                </a:gridCol>
              </a:tblGrid>
              <a:tr h="170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67811"/>
                  </a:ext>
                </a:extLst>
              </a:tr>
              <a:tr h="25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Product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Flyers - PDF versions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8789"/>
                  </a:ext>
                </a:extLst>
              </a:tr>
              <a:tr h="204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Product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Machine series info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425836"/>
                  </a:ext>
                </a:extLst>
              </a:tr>
              <a:tr h="201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Product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Install requirements by frame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994374"/>
                  </a:ext>
                </a:extLst>
              </a:tr>
              <a:tr h="241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Product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CAGI Performance Data Pages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19955"/>
                  </a:ext>
                </a:extLst>
              </a:tr>
              <a:tr h="168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98446"/>
                  </a:ext>
                </a:extLst>
              </a:tr>
              <a:tr h="168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Trade show stuff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301577"/>
                  </a:ext>
                </a:extLst>
              </a:tr>
              <a:tr h="168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Studies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049897"/>
                  </a:ext>
                </a:extLst>
              </a:tr>
              <a:tr h="168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Lead tracking and dashboard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193785"/>
                  </a:ext>
                </a:extLst>
              </a:tr>
              <a:tr h="168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Quote Generators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Machine configurator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37486"/>
                  </a:ext>
                </a:extLst>
              </a:tr>
              <a:tr h="168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Quote Generators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Freight Quote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691837"/>
                  </a:ext>
                </a:extLst>
              </a:tr>
              <a:tr h="168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Quote Generators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 Parts Lookup and quote tool by FAB#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495036"/>
                  </a:ext>
                </a:extLst>
              </a:tr>
              <a:tr h="168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 Documents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836310"/>
                  </a:ext>
                </a:extLst>
              </a:tr>
              <a:tr h="168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Warranty documents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659811"/>
                  </a:ext>
                </a:extLst>
              </a:tr>
              <a:tr h="168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Service Bulletins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97532"/>
                  </a:ext>
                </a:extLst>
              </a:tr>
              <a:tr h="168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Commissioning Instructions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551049"/>
                  </a:ext>
                </a:extLst>
              </a:tr>
              <a:tr h="168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Oil sample history and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864443"/>
                  </a:ext>
                </a:extLst>
              </a:tr>
              <a:tr h="168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 Kits Tables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217345"/>
                  </a:ext>
                </a:extLst>
              </a:tr>
              <a:tr h="168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Parts ID &amp; Request by Fab#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22525"/>
                  </a:ext>
                </a:extLst>
              </a:tr>
              <a:tr h="168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 Center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Contacts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777096"/>
                  </a:ext>
                </a:extLst>
              </a:tr>
              <a:tr h="168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 Center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Distributor Finder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37190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E4301F1-BEA6-B891-66D7-09BA859AF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13398"/>
              </p:ext>
            </p:extLst>
          </p:nvPr>
        </p:nvGraphicFramePr>
        <p:xfrm>
          <a:off x="8305800" y="3136871"/>
          <a:ext cx="3898688" cy="857250"/>
        </p:xfrm>
        <a:graphic>
          <a:graphicData uri="http://schemas.openxmlformats.org/drawingml/2006/table">
            <a:tbl>
              <a:tblPr/>
              <a:tblGrid>
                <a:gridCol w="1257976">
                  <a:extLst>
                    <a:ext uri="{9D8B030D-6E8A-4147-A177-3AD203B41FA5}">
                      <a16:colId xmlns:a16="http://schemas.microsoft.com/office/drawing/2014/main" val="2171720265"/>
                    </a:ext>
                  </a:extLst>
                </a:gridCol>
                <a:gridCol w="2640712">
                  <a:extLst>
                    <a:ext uri="{9D8B030D-6E8A-4147-A177-3AD203B41FA5}">
                      <a16:colId xmlns:a16="http://schemas.microsoft.com/office/drawing/2014/main" val="201065766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1573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Database of Installations by customer site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0257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Key site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7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Unit data / avg hours per yr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92501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BD9822A-9B33-59C5-928D-C2E25C4B3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41038"/>
              </p:ext>
            </p:extLst>
          </p:nvPr>
        </p:nvGraphicFramePr>
        <p:xfrm>
          <a:off x="8305800" y="1520776"/>
          <a:ext cx="3898688" cy="1378691"/>
        </p:xfrm>
        <a:graphic>
          <a:graphicData uri="http://schemas.openxmlformats.org/drawingml/2006/table">
            <a:tbl>
              <a:tblPr/>
              <a:tblGrid>
                <a:gridCol w="1257977">
                  <a:extLst>
                    <a:ext uri="{9D8B030D-6E8A-4147-A177-3AD203B41FA5}">
                      <a16:colId xmlns:a16="http://schemas.microsoft.com/office/drawing/2014/main" val="2171720265"/>
                    </a:ext>
                  </a:extLst>
                </a:gridCol>
                <a:gridCol w="2640711">
                  <a:extLst>
                    <a:ext uri="{9D8B030D-6E8A-4147-A177-3AD203B41FA5}">
                      <a16:colId xmlns:a16="http://schemas.microsoft.com/office/drawing/2014/main" val="2010657661"/>
                    </a:ext>
                  </a:extLst>
                </a:gridCol>
              </a:tblGrid>
              <a:tr h="274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157310"/>
                  </a:ext>
                </a:extLst>
              </a:tr>
              <a:tr h="157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Quote Generators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recommendation intelligence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41392"/>
                  </a:ext>
                </a:extLst>
              </a:tr>
              <a:tr h="157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Quote Generators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input system need / System auto selected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03876"/>
                  </a:ext>
                </a:extLst>
              </a:tr>
              <a:tr h="157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Quote Generators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Quote output into Word for customization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095421"/>
                  </a:ext>
                </a:extLst>
              </a:tr>
              <a:tr h="157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Quote Generators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local pricing by % or $ margin calc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49387"/>
                  </a:ext>
                </a:extLst>
              </a:tr>
              <a:tr h="157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Quote Generators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default margin can be set by Dist Mgmt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310622"/>
                  </a:ext>
                </a:extLst>
              </a:tr>
              <a:tr h="157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Quote Generators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Quote saving for future up-dating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997083"/>
                  </a:ext>
                </a:extLst>
              </a:tr>
              <a:tr h="157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Quote Generators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Engineered to build (Specials) Request Form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4286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4F29CE-EB8B-14BB-F05E-84B3576C30A2}"/>
              </a:ext>
            </a:extLst>
          </p:cNvPr>
          <p:cNvSpPr txBox="1"/>
          <p:nvPr/>
        </p:nvSpPr>
        <p:spPr>
          <a:xfrm>
            <a:off x="2689708" y="1006595"/>
            <a:ext cx="332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Minimum Expectations – (36/56)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242A0-4332-C97C-8088-4AAB77E085B7}"/>
              </a:ext>
            </a:extLst>
          </p:cNvPr>
          <p:cNvSpPr txBox="1"/>
          <p:nvPr/>
        </p:nvSpPr>
        <p:spPr>
          <a:xfrm>
            <a:off x="9014067" y="1006595"/>
            <a:ext cx="232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Nice to Have – (10/13)</a:t>
            </a:r>
          </a:p>
        </p:txBody>
      </p:sp>
    </p:spTree>
    <p:extLst>
      <p:ext uri="{BB962C8B-B14F-4D97-AF65-F5344CB8AC3E}">
        <p14:creationId xmlns:p14="http://schemas.microsoft.com/office/powerpoint/2010/main" val="2102564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A6212-5441-6480-18EA-5A56F610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B58E3-280E-CC51-A948-33E758555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Contacts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A5944-189C-4A80-A3E6-AAC8F4140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923" y="1021572"/>
            <a:ext cx="2783308" cy="4814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6D26FE-A446-4F4A-2A3E-0CBB5478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119" y="1021572"/>
            <a:ext cx="2783308" cy="48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2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24FDE-5ED1-2F6B-DAFD-36CA3AD4F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A3D3C-5112-BD9C-3414-9075332AB5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7AF81-C1AA-D3AC-012F-4A63E2BF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09" y="933242"/>
            <a:ext cx="2972215" cy="5167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FC73C-0A5A-CBD4-83C3-5DA4DA93F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984" y="952294"/>
            <a:ext cx="2745216" cy="5167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777CCE-CBBD-3033-9068-41FDF94A3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49" y="933243"/>
            <a:ext cx="2962688" cy="5186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6521A8-7C7C-3FD2-34CE-09B4E64DE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160" y="933242"/>
            <a:ext cx="2713089" cy="51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59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84B9F-EC52-9027-05E0-E766D4247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B7913-BBD4-A156-E320-A10FDD31C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Chatter and </a:t>
            </a:r>
            <a:r>
              <a:rPr lang="en-US" sz="2400" err="1">
                <a:latin typeface="Verdana"/>
                <a:ea typeface="Verdana"/>
              </a:rPr>
              <a:t>Calender</a:t>
            </a:r>
            <a:endParaRPr lang="en-US" sz="2400">
              <a:latin typeface="Verdana"/>
              <a:ea typeface="Verdana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D8B3D48-B634-9B04-1C76-788B8E017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1" y="1124262"/>
            <a:ext cx="2280794" cy="398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ABC22814-E97D-C14C-87B5-2854355BC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04" y="1154471"/>
            <a:ext cx="2280794" cy="395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A45EC57A-821D-29C1-61BD-EE69419E0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251" y="1154471"/>
            <a:ext cx="2295898" cy="395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95DF3700-C71F-D056-786C-29CCBCB55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02" y="1154471"/>
            <a:ext cx="2265690" cy="395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05C28809-2B3D-9E8C-5659-C4D7C864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553" y="1154471"/>
            <a:ext cx="2250584" cy="395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11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0AFBA-92AA-7F95-9843-548F34B26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EF44E-AE51-672F-DD33-CC68D61F3C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 err="1">
                <a:latin typeface="Verdana"/>
                <a:ea typeface="Verdana"/>
              </a:rPr>
              <a:t>ELGi</a:t>
            </a:r>
            <a:r>
              <a:rPr lang="en-US" sz="2400">
                <a:latin typeface="Verdana"/>
                <a:ea typeface="Verdana"/>
              </a:rPr>
              <a:t>(Newsletters)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34334-3FF7-DFF9-D545-E91BC72D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443" y="1103430"/>
            <a:ext cx="2548711" cy="4852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4254C8-0BD7-9ED9-6DCA-D1C4FED70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33" y="1103430"/>
            <a:ext cx="2548711" cy="486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60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79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51CEDB-5363-0E7D-394F-380098391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7E5CA-93A4-3CAC-C8E4-F6D3E49DD7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MVP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FD6365-5C3A-1A94-D73C-4598358D7CFE}"/>
              </a:ext>
            </a:extLst>
          </p:cNvPr>
          <p:cNvGraphicFramePr>
            <a:graphicFrameLocks noGrp="1"/>
          </p:cNvGraphicFramePr>
          <p:nvPr/>
        </p:nvGraphicFramePr>
        <p:xfrm>
          <a:off x="749513" y="901909"/>
          <a:ext cx="2938066" cy="5109145"/>
        </p:xfrm>
        <a:graphic>
          <a:graphicData uri="http://schemas.openxmlformats.org/drawingml/2006/table">
            <a:tbl>
              <a:tblPr/>
              <a:tblGrid>
                <a:gridCol w="948016">
                  <a:extLst>
                    <a:ext uri="{9D8B030D-6E8A-4147-A177-3AD203B41FA5}">
                      <a16:colId xmlns:a16="http://schemas.microsoft.com/office/drawing/2014/main" val="1347275766"/>
                    </a:ext>
                  </a:extLst>
                </a:gridCol>
                <a:gridCol w="1990050">
                  <a:extLst>
                    <a:ext uri="{9D8B030D-6E8A-4147-A177-3AD203B41FA5}">
                      <a16:colId xmlns:a16="http://schemas.microsoft.com/office/drawing/2014/main" val="152971478"/>
                    </a:ext>
                  </a:extLst>
                </a:gridCol>
              </a:tblGrid>
              <a:tr h="193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67811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Set Up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Dist. Company Contacts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22604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Create/manage profiles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213168"/>
                  </a:ext>
                </a:extLst>
              </a:tr>
              <a:tr h="11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Policy Documents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36179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Key Dist Contacts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7078"/>
                  </a:ext>
                </a:extLst>
              </a:tr>
              <a:tr h="11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Tools and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Selling Tools / Aids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404166"/>
                  </a:ext>
                </a:extLst>
              </a:tr>
              <a:tr h="11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Tools and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Service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680402"/>
                  </a:ext>
                </a:extLst>
              </a:tr>
              <a:tr h="11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Tools and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CDOC videos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96525"/>
                  </a:ext>
                </a:extLst>
              </a:tr>
              <a:tr h="11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Tools and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SOPs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467115"/>
                  </a:ext>
                </a:extLst>
              </a:tr>
              <a:tr h="11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Tools and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 training calendar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55590"/>
                  </a:ext>
                </a:extLst>
              </a:tr>
              <a:tr h="11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Tools and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Webinars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47484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Tools and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Marketing Tools &amp; JPG Files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036600"/>
                  </a:ext>
                </a:extLst>
              </a:tr>
              <a:tr h="11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Tools and 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 Proposition Presentations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131301"/>
                  </a:ext>
                </a:extLst>
              </a:tr>
              <a:tr h="2125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Product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Technical Data sheets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487048"/>
                  </a:ext>
                </a:extLst>
              </a:tr>
              <a:tr h="2125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Product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G/A Drawings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894362"/>
                  </a:ext>
                </a:extLst>
              </a:tr>
              <a:tr h="2125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Product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Parts &amp; Operators Manuals by FAB#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73132"/>
                  </a:ext>
                </a:extLst>
              </a:tr>
              <a:tr h="2125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Product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One pagers - sales aides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53283"/>
                  </a:ext>
                </a:extLst>
              </a:tr>
              <a:tr h="2125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Product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Flyers - PDF versions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8789"/>
                  </a:ext>
                </a:extLst>
              </a:tr>
              <a:tr h="2125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Product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Machine series info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425836"/>
                  </a:ext>
                </a:extLst>
              </a:tr>
              <a:tr h="2125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Product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Install requirements by frame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994374"/>
                  </a:ext>
                </a:extLst>
              </a:tr>
              <a:tr h="2125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Product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CAGI Performance Data Pages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19955"/>
                  </a:ext>
                </a:extLst>
              </a:tr>
              <a:tr h="11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98446"/>
                  </a:ext>
                </a:extLst>
              </a:tr>
              <a:tr h="11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Trade show stuff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301577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Studies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049897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Lead tracking and dashboard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193785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Quote Generators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Machine configurator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37486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Quote Generators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Freight Quote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691837"/>
                  </a:ext>
                </a:extLst>
              </a:tr>
              <a:tr h="11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Quote Generators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 Parts Lookup and quote tool by FAB#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495036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 Documents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836310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Warranty documents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659811"/>
                  </a:ext>
                </a:extLst>
              </a:tr>
              <a:tr h="11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Service Bulletins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97532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Commissioning Instructions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551049"/>
                  </a:ext>
                </a:extLst>
              </a:tr>
              <a:tr h="11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Oil sample history and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864443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 Kits Tables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217345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Parts ID &amp; Request by Fab#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22525"/>
                  </a:ext>
                </a:extLst>
              </a:tr>
              <a:tr h="111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ELGi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Contacts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777096"/>
                  </a:ext>
                </a:extLst>
              </a:tr>
              <a:tr h="11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ELGi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Distributor Finder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37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8560F5-4860-6459-BDB1-40EF3E75DD69}"/>
              </a:ext>
            </a:extLst>
          </p:cNvPr>
          <p:cNvSpPr txBox="1"/>
          <p:nvPr/>
        </p:nvSpPr>
        <p:spPr>
          <a:xfrm>
            <a:off x="-52310" y="78840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MVP 0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268E718-1736-868E-950E-C32622A2C8B2}"/>
              </a:ext>
            </a:extLst>
          </p:cNvPr>
          <p:cNvGraphicFramePr>
            <a:graphicFrameLocks noGrp="1"/>
          </p:cNvGraphicFramePr>
          <p:nvPr/>
        </p:nvGraphicFramePr>
        <p:xfrm>
          <a:off x="3835920" y="1295806"/>
          <a:ext cx="4762500" cy="2143125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4207120214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177357938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0684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627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Accounts Receivable Details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451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Credit Memos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7529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Invoice Retrieval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3855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 Orders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8746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Purchase Order History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17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Order Status &amp; Tracking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6415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Shipment Tracking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584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Warranty Registration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58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Warranty 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12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30CF85-0285-9229-CF5D-7C8B5FD5818B}"/>
              </a:ext>
            </a:extLst>
          </p:cNvPr>
          <p:cNvSpPr txBox="1"/>
          <p:nvPr/>
        </p:nvSpPr>
        <p:spPr>
          <a:xfrm>
            <a:off x="3835925" y="92647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MVP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7850B-CF97-F7AD-5BEA-665C0ACBDDD8}"/>
              </a:ext>
            </a:extLst>
          </p:cNvPr>
          <p:cNvSpPr txBox="1"/>
          <p:nvPr/>
        </p:nvSpPr>
        <p:spPr>
          <a:xfrm>
            <a:off x="3888238" y="355525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MVP 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B224060-650B-B177-76D3-0851879B3AEA}"/>
              </a:ext>
            </a:extLst>
          </p:cNvPr>
          <p:cNvGraphicFramePr>
            <a:graphicFrameLocks noGrp="1"/>
          </p:cNvGraphicFramePr>
          <p:nvPr/>
        </p:nvGraphicFramePr>
        <p:xfrm>
          <a:off x="3835920" y="3910360"/>
          <a:ext cx="4762500" cy="2200275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3877065251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3372090626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669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SWAG Ordering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385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Shopping Cart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Parts order entry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567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Shopping Cart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Equipment Order entry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282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Shopping Cart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 / Order Submission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94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Shopping Cart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 Books (exportable)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289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Shopping Cart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Inventory/ Lead time Tables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186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ELGi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Newsletters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842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ELGi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Calendar / Key Dates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307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ELGi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ELGi SWAG Store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07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ELGi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Communications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80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9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A8C07-BFE8-B4C5-B612-293C4F9AA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906C8-12E2-CC7A-3F85-A7B00A157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MVP 1 Deliverables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3B5A67-2117-9809-5B5E-D1C135518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82542"/>
              </p:ext>
            </p:extLst>
          </p:nvPr>
        </p:nvGraphicFramePr>
        <p:xfrm>
          <a:off x="566733" y="1733866"/>
          <a:ext cx="4867277" cy="2447925"/>
        </p:xfrm>
        <a:graphic>
          <a:graphicData uri="http://schemas.openxmlformats.org/drawingml/2006/table">
            <a:tbl>
              <a:tblPr/>
              <a:tblGrid>
                <a:gridCol w="1937178">
                  <a:extLst>
                    <a:ext uri="{9D8B030D-6E8A-4147-A177-3AD203B41FA5}">
                      <a16:colId xmlns:a16="http://schemas.microsoft.com/office/drawing/2014/main" val="801100488"/>
                    </a:ext>
                  </a:extLst>
                </a:gridCol>
                <a:gridCol w="2930099">
                  <a:extLst>
                    <a:ext uri="{9D8B030D-6E8A-4147-A177-3AD203B41FA5}">
                      <a16:colId xmlns:a16="http://schemas.microsoft.com/office/drawing/2014/main" val="4326614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82964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1197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Accounts Receivable Details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968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Credit Memos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3440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Invoice Retrieval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99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 Orders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417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Purchase Order History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095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Order Status &amp; Tracking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966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Shipment Tracking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6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Warranty Registration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047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Service/Warranty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Warranty 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2568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9CB9CF-2DF3-145A-C3F5-0C43FCB68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51852"/>
              </p:ext>
            </p:extLst>
          </p:nvPr>
        </p:nvGraphicFramePr>
        <p:xfrm>
          <a:off x="6194424" y="1755933"/>
          <a:ext cx="5314950" cy="1114268"/>
        </p:xfrm>
        <a:graphic>
          <a:graphicData uri="http://schemas.openxmlformats.org/drawingml/2006/table">
            <a:tbl>
              <a:tblPr/>
              <a:tblGrid>
                <a:gridCol w="2222500">
                  <a:extLst>
                    <a:ext uri="{9D8B030D-6E8A-4147-A177-3AD203B41FA5}">
                      <a16:colId xmlns:a16="http://schemas.microsoft.com/office/drawing/2014/main" val="2642401227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3881400549"/>
                    </a:ext>
                  </a:extLst>
                </a:gridCol>
              </a:tblGrid>
              <a:tr h="278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494727"/>
                  </a:ext>
                </a:extLst>
              </a:tr>
              <a:tr h="278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Set Up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Territory Map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63038"/>
                  </a:ext>
                </a:extLst>
              </a:tr>
              <a:tr h="278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Performance/KPI Dashboard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95747"/>
                  </a:ext>
                </a:extLst>
              </a:tr>
              <a:tr h="278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Admin Center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Help ticket/feedback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7228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E58FD90-8086-7642-6903-90B133607AC1}"/>
              </a:ext>
            </a:extLst>
          </p:cNvPr>
          <p:cNvSpPr txBox="1"/>
          <p:nvPr/>
        </p:nvSpPr>
        <p:spPr>
          <a:xfrm>
            <a:off x="1804949" y="1210478"/>
            <a:ext cx="326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Minimum Expectations (46/56)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E2D38-AEF8-24D0-71AD-646B5306FA83}"/>
              </a:ext>
            </a:extLst>
          </p:cNvPr>
          <p:cNvSpPr txBox="1"/>
          <p:nvPr/>
        </p:nvSpPr>
        <p:spPr>
          <a:xfrm>
            <a:off x="8156645" y="1210478"/>
            <a:ext cx="21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Nice to Have (13/13)</a:t>
            </a:r>
          </a:p>
        </p:txBody>
      </p:sp>
    </p:spTree>
    <p:extLst>
      <p:ext uri="{BB962C8B-B14F-4D97-AF65-F5344CB8AC3E}">
        <p14:creationId xmlns:p14="http://schemas.microsoft.com/office/powerpoint/2010/main" val="187302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D4E24-75CF-8F14-9346-7302AB81E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63CFE-621D-DBEA-4810-FCA30F25B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MVP 2 Deliverables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1EC06-0806-E5AD-8768-825B49F16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30584"/>
              </p:ext>
            </p:extLst>
          </p:nvPr>
        </p:nvGraphicFramePr>
        <p:xfrm>
          <a:off x="2998824" y="1970951"/>
          <a:ext cx="6311900" cy="2916097"/>
        </p:xfrm>
        <a:graphic>
          <a:graphicData uri="http://schemas.openxmlformats.org/drawingml/2006/table">
            <a:tbl>
              <a:tblPr/>
              <a:tblGrid>
                <a:gridCol w="2036640">
                  <a:extLst>
                    <a:ext uri="{9D8B030D-6E8A-4147-A177-3AD203B41FA5}">
                      <a16:colId xmlns:a16="http://schemas.microsoft.com/office/drawing/2014/main" val="182890613"/>
                    </a:ext>
                  </a:extLst>
                </a:gridCol>
                <a:gridCol w="4275260">
                  <a:extLst>
                    <a:ext uri="{9D8B030D-6E8A-4147-A177-3AD203B41FA5}">
                      <a16:colId xmlns:a16="http://schemas.microsoft.com/office/drawing/2014/main" val="1901079698"/>
                    </a:ext>
                  </a:extLst>
                </a:gridCol>
              </a:tblGrid>
              <a:tr h="416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2374"/>
                  </a:ext>
                </a:extLst>
              </a:tr>
              <a:tr h="239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SWAG Ordering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81467"/>
                  </a:ext>
                </a:extLst>
              </a:tr>
              <a:tr h="252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Shopping Cart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Parts order entry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27880"/>
                  </a:ext>
                </a:extLst>
              </a:tr>
              <a:tr h="252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Shopping Cart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Equipment Order entry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81655"/>
                  </a:ext>
                </a:extLst>
              </a:tr>
              <a:tr h="252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Shopping Cart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 / Order Submission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69261"/>
                  </a:ext>
                </a:extLst>
              </a:tr>
              <a:tr h="252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Shopping Cart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 Books (exportable)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11839"/>
                  </a:ext>
                </a:extLst>
              </a:tr>
              <a:tr h="252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Shopping Cart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Inventory/ Lead timetables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53465"/>
                  </a:ext>
                </a:extLst>
              </a:tr>
              <a:tr h="252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Admin Center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Newsletters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246873"/>
                  </a:ext>
                </a:extLst>
              </a:tr>
              <a:tr h="239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Admin Center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Calendar / Key Dates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00769"/>
                  </a:ext>
                </a:extLst>
              </a:tr>
              <a:tr h="252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Admin Center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ELGi SWAG Store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686471"/>
                  </a:ext>
                </a:extLst>
              </a:tr>
              <a:tr h="252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Admin Center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Communications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7722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BE1B9E3-4416-53ED-B9FD-94124A886ED9}"/>
              </a:ext>
            </a:extLst>
          </p:cNvPr>
          <p:cNvSpPr txBox="1"/>
          <p:nvPr/>
        </p:nvSpPr>
        <p:spPr>
          <a:xfrm>
            <a:off x="4594460" y="1369184"/>
            <a:ext cx="315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Minimum Expectations (56/56)</a:t>
            </a:r>
          </a:p>
        </p:txBody>
      </p:sp>
    </p:spTree>
    <p:extLst>
      <p:ext uri="{BB962C8B-B14F-4D97-AF65-F5344CB8AC3E}">
        <p14:creationId xmlns:p14="http://schemas.microsoft.com/office/powerpoint/2010/main" val="133425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D90F9-A2AC-9CCA-476A-F65586145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FFB96-FC97-29A4-6619-5BC750B11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To Be Discovered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284D6A-B8C0-4DB6-D403-BA085AB10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66477"/>
              </p:ext>
            </p:extLst>
          </p:nvPr>
        </p:nvGraphicFramePr>
        <p:xfrm>
          <a:off x="2543421" y="2246891"/>
          <a:ext cx="6872724" cy="2364218"/>
        </p:xfrm>
        <a:graphic>
          <a:graphicData uri="http://schemas.openxmlformats.org/drawingml/2006/table">
            <a:tbl>
              <a:tblPr/>
              <a:tblGrid>
                <a:gridCol w="2217599">
                  <a:extLst>
                    <a:ext uri="{9D8B030D-6E8A-4147-A177-3AD203B41FA5}">
                      <a16:colId xmlns:a16="http://schemas.microsoft.com/office/drawing/2014/main" val="1409691316"/>
                    </a:ext>
                  </a:extLst>
                </a:gridCol>
                <a:gridCol w="4655125">
                  <a:extLst>
                    <a:ext uri="{9D8B030D-6E8A-4147-A177-3AD203B41FA5}">
                      <a16:colId xmlns:a16="http://schemas.microsoft.com/office/drawing/2014/main" val="3668453346"/>
                    </a:ext>
                  </a:extLst>
                </a:gridCol>
              </a:tblGrid>
              <a:tr h="453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29780"/>
                  </a:ext>
                </a:extLst>
              </a:tr>
              <a:tr h="261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SWAG Ordering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3998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Shopping Cart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Parts order entry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9004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Shopping Cart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Equipment Order entry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80704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Shopping Cart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 / Order Submission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43584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Shopping Cart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 Books (exportable)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001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Shopping 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Inventory/ Lead timetables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02054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Admin Center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ELGi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SWAG Store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9165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9D567EF-3AF4-6CC0-2BC3-ADB792B62763}"/>
              </a:ext>
            </a:extLst>
          </p:cNvPr>
          <p:cNvSpPr txBox="1"/>
          <p:nvPr/>
        </p:nvSpPr>
        <p:spPr>
          <a:xfrm>
            <a:off x="4976776" y="1550698"/>
            <a:ext cx="239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Minimum 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8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ESFa – North America</a:t>
            </a:r>
            <a:endParaRPr lang="en-US" sz="24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1AFDC2-ACD6-851F-8695-DF2CC3A59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9051"/>
              </p:ext>
            </p:extLst>
          </p:nvPr>
        </p:nvGraphicFramePr>
        <p:xfrm>
          <a:off x="558237" y="1421305"/>
          <a:ext cx="11098269" cy="253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13">
                  <a:extLst>
                    <a:ext uri="{9D8B030D-6E8A-4147-A177-3AD203B41FA5}">
                      <a16:colId xmlns:a16="http://schemas.microsoft.com/office/drawing/2014/main" val="999372554"/>
                    </a:ext>
                  </a:extLst>
                </a:gridCol>
                <a:gridCol w="853713">
                  <a:extLst>
                    <a:ext uri="{9D8B030D-6E8A-4147-A177-3AD203B41FA5}">
                      <a16:colId xmlns:a16="http://schemas.microsoft.com/office/drawing/2014/main" val="2582819805"/>
                    </a:ext>
                  </a:extLst>
                </a:gridCol>
                <a:gridCol w="853713">
                  <a:extLst>
                    <a:ext uri="{9D8B030D-6E8A-4147-A177-3AD203B41FA5}">
                      <a16:colId xmlns:a16="http://schemas.microsoft.com/office/drawing/2014/main" val="1092353643"/>
                    </a:ext>
                  </a:extLst>
                </a:gridCol>
                <a:gridCol w="853713">
                  <a:extLst>
                    <a:ext uri="{9D8B030D-6E8A-4147-A177-3AD203B41FA5}">
                      <a16:colId xmlns:a16="http://schemas.microsoft.com/office/drawing/2014/main" val="902446780"/>
                    </a:ext>
                  </a:extLst>
                </a:gridCol>
                <a:gridCol w="853713">
                  <a:extLst>
                    <a:ext uri="{9D8B030D-6E8A-4147-A177-3AD203B41FA5}">
                      <a16:colId xmlns:a16="http://schemas.microsoft.com/office/drawing/2014/main" val="3483687311"/>
                    </a:ext>
                  </a:extLst>
                </a:gridCol>
                <a:gridCol w="853713">
                  <a:extLst>
                    <a:ext uri="{9D8B030D-6E8A-4147-A177-3AD203B41FA5}">
                      <a16:colId xmlns:a16="http://schemas.microsoft.com/office/drawing/2014/main" val="1574205473"/>
                    </a:ext>
                  </a:extLst>
                </a:gridCol>
                <a:gridCol w="853713">
                  <a:extLst>
                    <a:ext uri="{9D8B030D-6E8A-4147-A177-3AD203B41FA5}">
                      <a16:colId xmlns:a16="http://schemas.microsoft.com/office/drawing/2014/main" val="3491524905"/>
                    </a:ext>
                  </a:extLst>
                </a:gridCol>
                <a:gridCol w="853713">
                  <a:extLst>
                    <a:ext uri="{9D8B030D-6E8A-4147-A177-3AD203B41FA5}">
                      <a16:colId xmlns:a16="http://schemas.microsoft.com/office/drawing/2014/main" val="3473393998"/>
                    </a:ext>
                  </a:extLst>
                </a:gridCol>
                <a:gridCol w="853713">
                  <a:extLst>
                    <a:ext uri="{9D8B030D-6E8A-4147-A177-3AD203B41FA5}">
                      <a16:colId xmlns:a16="http://schemas.microsoft.com/office/drawing/2014/main" val="2910182926"/>
                    </a:ext>
                  </a:extLst>
                </a:gridCol>
                <a:gridCol w="853713">
                  <a:extLst>
                    <a:ext uri="{9D8B030D-6E8A-4147-A177-3AD203B41FA5}">
                      <a16:colId xmlns:a16="http://schemas.microsoft.com/office/drawing/2014/main" val="2622091704"/>
                    </a:ext>
                  </a:extLst>
                </a:gridCol>
                <a:gridCol w="853713">
                  <a:extLst>
                    <a:ext uri="{9D8B030D-6E8A-4147-A177-3AD203B41FA5}">
                      <a16:colId xmlns:a16="http://schemas.microsoft.com/office/drawing/2014/main" val="2301508109"/>
                    </a:ext>
                  </a:extLst>
                </a:gridCol>
                <a:gridCol w="853713">
                  <a:extLst>
                    <a:ext uri="{9D8B030D-6E8A-4147-A177-3AD203B41FA5}">
                      <a16:colId xmlns:a16="http://schemas.microsoft.com/office/drawing/2014/main" val="1743599356"/>
                    </a:ext>
                  </a:extLst>
                </a:gridCol>
                <a:gridCol w="853713">
                  <a:extLst>
                    <a:ext uri="{9D8B030D-6E8A-4147-A177-3AD203B41FA5}">
                      <a16:colId xmlns:a16="http://schemas.microsoft.com/office/drawing/2014/main" val="683955833"/>
                    </a:ext>
                  </a:extLst>
                </a:gridCol>
              </a:tblGrid>
              <a:tr h="288905">
                <a:tc gridSpan="11"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bg1"/>
                          </a:solidFill>
                          <a:latin typeface="Verdana"/>
                          <a:ea typeface="Verdana"/>
                          <a:cs typeface="Arial"/>
                        </a:rPr>
                        <a:t>2025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1">
                        <a:solidFill>
                          <a:schemeClr val="bg1"/>
                        </a:solidFill>
                        <a:latin typeface="Verdana"/>
                        <a:ea typeface="Verdana"/>
                        <a:cs typeface="Arial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50" b="0">
                        <a:solidFill>
                          <a:schemeClr val="tx1"/>
                        </a:solidFill>
                        <a:latin typeface="Verdana"/>
                        <a:ea typeface="Verdana"/>
                        <a:cs typeface="Arial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50" b="0">
                        <a:solidFill>
                          <a:schemeClr val="tx1"/>
                        </a:solidFill>
                        <a:latin typeface="Verdana"/>
                        <a:ea typeface="Verdana"/>
                        <a:cs typeface="Arial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50" b="0">
                        <a:solidFill>
                          <a:schemeClr val="tx1"/>
                        </a:solidFill>
                        <a:latin typeface="Verdana"/>
                        <a:ea typeface="Verdana"/>
                        <a:cs typeface="Arial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1"/>
                        </a:solidFill>
                        <a:latin typeface="Verdana"/>
                        <a:ea typeface="Verdana"/>
                        <a:cs typeface="Arial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1"/>
                        </a:solidFill>
                        <a:latin typeface="Verdana"/>
                        <a:ea typeface="Verdana"/>
                        <a:cs typeface="Arial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1"/>
                        </a:solidFill>
                        <a:latin typeface="Verdana"/>
                        <a:ea typeface="Verdana"/>
                        <a:cs typeface="Arial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1"/>
                        </a:solidFill>
                        <a:latin typeface="Verdana"/>
                        <a:ea typeface="Verdana"/>
                        <a:cs typeface="Arial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1"/>
                        </a:solidFill>
                        <a:latin typeface="Verdana"/>
                        <a:ea typeface="Verdana"/>
                        <a:cs typeface="Arial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bg1"/>
                          </a:solidFill>
                          <a:latin typeface="Verdana"/>
                          <a:ea typeface="Verdana"/>
                          <a:cs typeface="Arial"/>
                        </a:rPr>
                        <a:t>2026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1">
                        <a:solidFill>
                          <a:schemeClr val="bg1"/>
                        </a:solidFill>
                        <a:latin typeface="Verdana"/>
                        <a:ea typeface="Verdana"/>
                        <a:cs typeface="Arial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70890"/>
                  </a:ext>
                </a:extLst>
              </a:tr>
              <a:tr h="288905"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Arial"/>
                        </a:rPr>
                        <a:t>Feb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Arial"/>
                        </a:rPr>
                        <a:t>Mar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Arial"/>
                        </a:rPr>
                        <a:t>Apr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Arial"/>
                        </a:rPr>
                        <a:t>May</a:t>
                      </a:r>
                    </a:p>
                  </a:txBody>
                  <a:tcPr marL="0" marR="0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Arial"/>
                        </a:rPr>
                        <a:t>Jun</a:t>
                      </a:r>
                    </a:p>
                  </a:txBody>
                  <a:tcPr marL="0" marR="0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Arial"/>
                        </a:rPr>
                        <a:t>Jul</a:t>
                      </a:r>
                    </a:p>
                  </a:txBody>
                  <a:tcPr marL="0" marR="0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Arial"/>
                        </a:rPr>
                        <a:t>Aug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Arial"/>
                        </a:rPr>
                        <a:t>Sep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Arial"/>
                        </a:rPr>
                        <a:t>Oct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Arial"/>
                        </a:rPr>
                        <a:t>Nov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Arial"/>
                        </a:rPr>
                        <a:t>Dec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Arial"/>
                        </a:rPr>
                        <a:t>Jan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Arial"/>
                        </a:rPr>
                        <a:t>Feb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53796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60084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69411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161748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69004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981226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569410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6099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>
                      <a:solidFill>
                        <a:schemeClr val="bg1">
                          <a:lumMod val="95000"/>
                        </a:schemeClr>
                      </a:solidFill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81620"/>
                  </a:ext>
                </a:extLst>
              </a:tr>
            </a:tbl>
          </a:graphicData>
        </a:graphic>
      </p:graphicFrame>
      <p:sp>
        <p:nvSpPr>
          <p:cNvPr id="5" name="Arrow: Pentagon 118">
            <a:extLst>
              <a:ext uri="{FF2B5EF4-FFF2-40B4-BE49-F238E27FC236}">
                <a16:creationId xmlns:a16="http://schemas.microsoft.com/office/drawing/2014/main" id="{EE156710-3DFD-2015-5476-7DC81A14E780}"/>
              </a:ext>
            </a:extLst>
          </p:cNvPr>
          <p:cNvSpPr/>
          <p:nvPr/>
        </p:nvSpPr>
        <p:spPr bwMode="gray">
          <a:xfrm>
            <a:off x="381300" y="2881880"/>
            <a:ext cx="11286964" cy="401682"/>
          </a:xfrm>
          <a:prstGeom prst="chevron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45720" tIns="45720" rIns="45720" bIns="45720" rtlCol="0" anchor="t"/>
          <a:lstStyle/>
          <a:p>
            <a:pPr>
              <a:buFont typeface="Wingdings 2" pitchFamily="18" charset="2"/>
              <a:buNone/>
            </a:pPr>
            <a:r>
              <a:rPr lang="en-US" sz="700" b="1">
                <a:solidFill>
                  <a:schemeClr val="bg1"/>
                </a:solidFill>
                <a:cs typeface="Arial" panose="020B0604020202020204" pitchFamily="34" charset="0"/>
              </a:rPr>
              <a:t>	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35F27D-D1B6-2789-D17F-9F848201F63E}"/>
              </a:ext>
            </a:extLst>
          </p:cNvPr>
          <p:cNvGrpSpPr/>
          <p:nvPr/>
        </p:nvGrpSpPr>
        <p:grpSpPr>
          <a:xfrm>
            <a:off x="1650902" y="2960848"/>
            <a:ext cx="251516" cy="243746"/>
            <a:chOff x="6183149" y="5596614"/>
            <a:chExt cx="1308038" cy="126763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29FC57-5D0B-17EF-83E8-5E283DA2A37F}"/>
                </a:ext>
              </a:extLst>
            </p:cNvPr>
            <p:cNvSpPr/>
            <p:nvPr/>
          </p:nvSpPr>
          <p:spPr>
            <a:xfrm>
              <a:off x="6566982" y="5943317"/>
              <a:ext cx="583894" cy="56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Freeform 195">
              <a:extLst>
                <a:ext uri="{FF2B5EF4-FFF2-40B4-BE49-F238E27FC236}">
                  <a16:creationId xmlns:a16="http://schemas.microsoft.com/office/drawing/2014/main" id="{939752C8-6478-37B8-7B24-B64276B00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3776" y="5878813"/>
              <a:ext cx="709000" cy="687681"/>
            </a:xfrm>
            <a:custGeom>
              <a:avLst/>
              <a:gdLst>
                <a:gd name="T0" fmla="*/ 312 w 659"/>
                <a:gd name="T1" fmla="*/ 657 h 657"/>
                <a:gd name="T2" fmla="*/ 264 w 659"/>
                <a:gd name="T3" fmla="*/ 650 h 657"/>
                <a:gd name="T4" fmla="*/ 202 w 659"/>
                <a:gd name="T5" fmla="*/ 631 h 657"/>
                <a:gd name="T6" fmla="*/ 120 w 659"/>
                <a:gd name="T7" fmla="*/ 582 h 657"/>
                <a:gd name="T8" fmla="*/ 57 w 659"/>
                <a:gd name="T9" fmla="*/ 512 h 657"/>
                <a:gd name="T10" fmla="*/ 15 w 659"/>
                <a:gd name="T11" fmla="*/ 426 h 657"/>
                <a:gd name="T12" fmla="*/ 4 w 659"/>
                <a:gd name="T13" fmla="*/ 379 h 657"/>
                <a:gd name="T14" fmla="*/ 0 w 659"/>
                <a:gd name="T15" fmla="*/ 328 h 657"/>
                <a:gd name="T16" fmla="*/ 3 w 659"/>
                <a:gd name="T17" fmla="*/ 294 h 657"/>
                <a:gd name="T18" fmla="*/ 11 w 659"/>
                <a:gd name="T19" fmla="*/ 246 h 657"/>
                <a:gd name="T20" fmla="*/ 41 w 659"/>
                <a:gd name="T21" fmla="*/ 172 h 657"/>
                <a:gd name="T22" fmla="*/ 97 w 659"/>
                <a:gd name="T23" fmla="*/ 95 h 657"/>
                <a:gd name="T24" fmla="*/ 172 w 659"/>
                <a:gd name="T25" fmla="*/ 39 h 657"/>
                <a:gd name="T26" fmla="*/ 248 w 659"/>
                <a:gd name="T27" fmla="*/ 9 h 657"/>
                <a:gd name="T28" fmla="*/ 296 w 659"/>
                <a:gd name="T29" fmla="*/ 1 h 657"/>
                <a:gd name="T30" fmla="*/ 330 w 659"/>
                <a:gd name="T31" fmla="*/ 0 h 657"/>
                <a:gd name="T32" fmla="*/ 379 w 659"/>
                <a:gd name="T33" fmla="*/ 2 h 657"/>
                <a:gd name="T34" fmla="*/ 428 w 659"/>
                <a:gd name="T35" fmla="*/ 15 h 657"/>
                <a:gd name="T36" fmla="*/ 514 w 659"/>
                <a:gd name="T37" fmla="*/ 55 h 657"/>
                <a:gd name="T38" fmla="*/ 583 w 659"/>
                <a:gd name="T39" fmla="*/ 119 h 657"/>
                <a:gd name="T40" fmla="*/ 633 w 659"/>
                <a:gd name="T41" fmla="*/ 200 h 657"/>
                <a:gd name="T42" fmla="*/ 652 w 659"/>
                <a:gd name="T43" fmla="*/ 262 h 657"/>
                <a:gd name="T44" fmla="*/ 657 w 659"/>
                <a:gd name="T45" fmla="*/ 311 h 657"/>
                <a:gd name="T46" fmla="*/ 657 w 659"/>
                <a:gd name="T47" fmla="*/ 345 h 657"/>
                <a:gd name="T48" fmla="*/ 652 w 659"/>
                <a:gd name="T49" fmla="*/ 395 h 657"/>
                <a:gd name="T50" fmla="*/ 633 w 659"/>
                <a:gd name="T51" fmla="*/ 457 h 657"/>
                <a:gd name="T52" fmla="*/ 583 w 659"/>
                <a:gd name="T53" fmla="*/ 537 h 657"/>
                <a:gd name="T54" fmla="*/ 514 w 659"/>
                <a:gd name="T55" fmla="*/ 600 h 657"/>
                <a:gd name="T56" fmla="*/ 428 w 659"/>
                <a:gd name="T57" fmla="*/ 642 h 657"/>
                <a:gd name="T58" fmla="*/ 379 w 659"/>
                <a:gd name="T59" fmla="*/ 653 h 657"/>
                <a:gd name="T60" fmla="*/ 330 w 659"/>
                <a:gd name="T61" fmla="*/ 657 h 657"/>
                <a:gd name="T62" fmla="*/ 330 w 659"/>
                <a:gd name="T63" fmla="*/ 37 h 657"/>
                <a:gd name="T64" fmla="*/ 244 w 659"/>
                <a:gd name="T65" fmla="*/ 49 h 657"/>
                <a:gd name="T66" fmla="*/ 167 w 659"/>
                <a:gd name="T67" fmla="*/ 87 h 657"/>
                <a:gd name="T68" fmla="*/ 105 w 659"/>
                <a:gd name="T69" fmla="*/ 144 h 657"/>
                <a:gd name="T70" fmla="*/ 61 w 659"/>
                <a:gd name="T71" fmla="*/ 215 h 657"/>
                <a:gd name="T72" fmla="*/ 39 w 659"/>
                <a:gd name="T73" fmla="*/ 298 h 657"/>
                <a:gd name="T74" fmla="*/ 39 w 659"/>
                <a:gd name="T75" fmla="*/ 357 h 657"/>
                <a:gd name="T76" fmla="*/ 61 w 659"/>
                <a:gd name="T77" fmla="*/ 442 h 657"/>
                <a:gd name="T78" fmla="*/ 105 w 659"/>
                <a:gd name="T79" fmla="*/ 513 h 657"/>
                <a:gd name="T80" fmla="*/ 167 w 659"/>
                <a:gd name="T81" fmla="*/ 569 h 657"/>
                <a:gd name="T82" fmla="*/ 244 w 659"/>
                <a:gd name="T83" fmla="*/ 606 h 657"/>
                <a:gd name="T84" fmla="*/ 330 w 659"/>
                <a:gd name="T85" fmla="*/ 619 h 657"/>
                <a:gd name="T86" fmla="*/ 389 w 659"/>
                <a:gd name="T87" fmla="*/ 614 h 657"/>
                <a:gd name="T88" fmla="*/ 468 w 659"/>
                <a:gd name="T89" fmla="*/ 584 h 657"/>
                <a:gd name="T90" fmla="*/ 535 w 659"/>
                <a:gd name="T91" fmla="*/ 535 h 657"/>
                <a:gd name="T92" fmla="*/ 586 w 659"/>
                <a:gd name="T93" fmla="*/ 467 h 657"/>
                <a:gd name="T94" fmla="*/ 614 w 659"/>
                <a:gd name="T95" fmla="*/ 387 h 657"/>
                <a:gd name="T96" fmla="*/ 621 w 659"/>
                <a:gd name="T97" fmla="*/ 328 h 657"/>
                <a:gd name="T98" fmla="*/ 608 w 659"/>
                <a:gd name="T99" fmla="*/ 242 h 657"/>
                <a:gd name="T100" fmla="*/ 571 w 659"/>
                <a:gd name="T101" fmla="*/ 165 h 657"/>
                <a:gd name="T102" fmla="*/ 515 w 659"/>
                <a:gd name="T103" fmla="*/ 103 h 657"/>
                <a:gd name="T104" fmla="*/ 442 w 659"/>
                <a:gd name="T105" fmla="*/ 60 h 657"/>
                <a:gd name="T106" fmla="*/ 359 w 659"/>
                <a:gd name="T107" fmla="*/ 39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9" h="657">
                  <a:moveTo>
                    <a:pt x="330" y="657"/>
                  </a:moveTo>
                  <a:lnTo>
                    <a:pt x="330" y="657"/>
                  </a:lnTo>
                  <a:lnTo>
                    <a:pt x="312" y="657"/>
                  </a:lnTo>
                  <a:lnTo>
                    <a:pt x="296" y="655"/>
                  </a:lnTo>
                  <a:lnTo>
                    <a:pt x="280" y="653"/>
                  </a:lnTo>
                  <a:lnTo>
                    <a:pt x="264" y="650"/>
                  </a:lnTo>
                  <a:lnTo>
                    <a:pt x="248" y="646"/>
                  </a:lnTo>
                  <a:lnTo>
                    <a:pt x="231" y="642"/>
                  </a:lnTo>
                  <a:lnTo>
                    <a:pt x="202" y="631"/>
                  </a:lnTo>
                  <a:lnTo>
                    <a:pt x="172" y="618"/>
                  </a:lnTo>
                  <a:lnTo>
                    <a:pt x="145" y="600"/>
                  </a:lnTo>
                  <a:lnTo>
                    <a:pt x="120" y="582"/>
                  </a:lnTo>
                  <a:lnTo>
                    <a:pt x="97" y="560"/>
                  </a:lnTo>
                  <a:lnTo>
                    <a:pt x="76" y="537"/>
                  </a:lnTo>
                  <a:lnTo>
                    <a:pt x="57" y="512"/>
                  </a:lnTo>
                  <a:lnTo>
                    <a:pt x="41" y="485"/>
                  </a:lnTo>
                  <a:lnTo>
                    <a:pt x="27" y="457"/>
                  </a:lnTo>
                  <a:lnTo>
                    <a:pt x="15" y="426"/>
                  </a:lnTo>
                  <a:lnTo>
                    <a:pt x="11" y="410"/>
                  </a:lnTo>
                  <a:lnTo>
                    <a:pt x="7" y="395"/>
                  </a:lnTo>
                  <a:lnTo>
                    <a:pt x="4" y="379"/>
                  </a:lnTo>
                  <a:lnTo>
                    <a:pt x="3" y="361"/>
                  </a:lnTo>
                  <a:lnTo>
                    <a:pt x="2" y="345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11"/>
                  </a:lnTo>
                  <a:lnTo>
                    <a:pt x="3" y="294"/>
                  </a:lnTo>
                  <a:lnTo>
                    <a:pt x="4" y="278"/>
                  </a:lnTo>
                  <a:lnTo>
                    <a:pt x="7" y="262"/>
                  </a:lnTo>
                  <a:lnTo>
                    <a:pt x="11" y="246"/>
                  </a:lnTo>
                  <a:lnTo>
                    <a:pt x="15" y="231"/>
                  </a:lnTo>
                  <a:lnTo>
                    <a:pt x="27" y="200"/>
                  </a:lnTo>
                  <a:lnTo>
                    <a:pt x="41" y="172"/>
                  </a:lnTo>
                  <a:lnTo>
                    <a:pt x="57" y="145"/>
                  </a:lnTo>
                  <a:lnTo>
                    <a:pt x="76" y="119"/>
                  </a:lnTo>
                  <a:lnTo>
                    <a:pt x="97" y="95"/>
                  </a:lnTo>
                  <a:lnTo>
                    <a:pt x="120" y="75"/>
                  </a:lnTo>
                  <a:lnTo>
                    <a:pt x="145" y="55"/>
                  </a:lnTo>
                  <a:lnTo>
                    <a:pt x="172" y="39"/>
                  </a:lnTo>
                  <a:lnTo>
                    <a:pt x="202" y="25"/>
                  </a:lnTo>
                  <a:lnTo>
                    <a:pt x="231" y="15"/>
                  </a:lnTo>
                  <a:lnTo>
                    <a:pt x="248" y="9"/>
                  </a:lnTo>
                  <a:lnTo>
                    <a:pt x="264" y="6"/>
                  </a:lnTo>
                  <a:lnTo>
                    <a:pt x="280" y="2"/>
                  </a:lnTo>
                  <a:lnTo>
                    <a:pt x="296" y="1"/>
                  </a:lnTo>
                  <a:lnTo>
                    <a:pt x="312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47" y="0"/>
                  </a:lnTo>
                  <a:lnTo>
                    <a:pt x="363" y="1"/>
                  </a:lnTo>
                  <a:lnTo>
                    <a:pt x="379" y="2"/>
                  </a:lnTo>
                  <a:lnTo>
                    <a:pt x="395" y="6"/>
                  </a:lnTo>
                  <a:lnTo>
                    <a:pt x="411" y="9"/>
                  </a:lnTo>
                  <a:lnTo>
                    <a:pt x="428" y="15"/>
                  </a:lnTo>
                  <a:lnTo>
                    <a:pt x="457" y="25"/>
                  </a:lnTo>
                  <a:lnTo>
                    <a:pt x="487" y="39"/>
                  </a:lnTo>
                  <a:lnTo>
                    <a:pt x="514" y="55"/>
                  </a:lnTo>
                  <a:lnTo>
                    <a:pt x="539" y="75"/>
                  </a:lnTo>
                  <a:lnTo>
                    <a:pt x="562" y="95"/>
                  </a:lnTo>
                  <a:lnTo>
                    <a:pt x="583" y="119"/>
                  </a:lnTo>
                  <a:lnTo>
                    <a:pt x="602" y="145"/>
                  </a:lnTo>
                  <a:lnTo>
                    <a:pt x="618" y="172"/>
                  </a:lnTo>
                  <a:lnTo>
                    <a:pt x="633" y="200"/>
                  </a:lnTo>
                  <a:lnTo>
                    <a:pt x="644" y="231"/>
                  </a:lnTo>
                  <a:lnTo>
                    <a:pt x="648" y="246"/>
                  </a:lnTo>
                  <a:lnTo>
                    <a:pt x="652" y="262"/>
                  </a:lnTo>
                  <a:lnTo>
                    <a:pt x="655" y="278"/>
                  </a:lnTo>
                  <a:lnTo>
                    <a:pt x="657" y="294"/>
                  </a:lnTo>
                  <a:lnTo>
                    <a:pt x="657" y="311"/>
                  </a:lnTo>
                  <a:lnTo>
                    <a:pt x="659" y="328"/>
                  </a:lnTo>
                  <a:lnTo>
                    <a:pt x="659" y="328"/>
                  </a:lnTo>
                  <a:lnTo>
                    <a:pt x="657" y="345"/>
                  </a:lnTo>
                  <a:lnTo>
                    <a:pt x="657" y="361"/>
                  </a:lnTo>
                  <a:lnTo>
                    <a:pt x="655" y="379"/>
                  </a:lnTo>
                  <a:lnTo>
                    <a:pt x="652" y="395"/>
                  </a:lnTo>
                  <a:lnTo>
                    <a:pt x="648" y="410"/>
                  </a:lnTo>
                  <a:lnTo>
                    <a:pt x="644" y="426"/>
                  </a:lnTo>
                  <a:lnTo>
                    <a:pt x="633" y="457"/>
                  </a:lnTo>
                  <a:lnTo>
                    <a:pt x="618" y="485"/>
                  </a:lnTo>
                  <a:lnTo>
                    <a:pt x="602" y="512"/>
                  </a:lnTo>
                  <a:lnTo>
                    <a:pt x="583" y="537"/>
                  </a:lnTo>
                  <a:lnTo>
                    <a:pt x="562" y="560"/>
                  </a:lnTo>
                  <a:lnTo>
                    <a:pt x="539" y="582"/>
                  </a:lnTo>
                  <a:lnTo>
                    <a:pt x="514" y="600"/>
                  </a:lnTo>
                  <a:lnTo>
                    <a:pt x="487" y="618"/>
                  </a:lnTo>
                  <a:lnTo>
                    <a:pt x="457" y="631"/>
                  </a:lnTo>
                  <a:lnTo>
                    <a:pt x="428" y="642"/>
                  </a:lnTo>
                  <a:lnTo>
                    <a:pt x="411" y="646"/>
                  </a:lnTo>
                  <a:lnTo>
                    <a:pt x="395" y="650"/>
                  </a:lnTo>
                  <a:lnTo>
                    <a:pt x="379" y="653"/>
                  </a:lnTo>
                  <a:lnTo>
                    <a:pt x="363" y="655"/>
                  </a:lnTo>
                  <a:lnTo>
                    <a:pt x="347" y="657"/>
                  </a:lnTo>
                  <a:lnTo>
                    <a:pt x="330" y="657"/>
                  </a:lnTo>
                  <a:lnTo>
                    <a:pt x="330" y="657"/>
                  </a:lnTo>
                  <a:close/>
                  <a:moveTo>
                    <a:pt x="330" y="37"/>
                  </a:moveTo>
                  <a:lnTo>
                    <a:pt x="330" y="37"/>
                  </a:lnTo>
                  <a:lnTo>
                    <a:pt x="300" y="39"/>
                  </a:lnTo>
                  <a:lnTo>
                    <a:pt x="270" y="43"/>
                  </a:lnTo>
                  <a:lnTo>
                    <a:pt x="244" y="49"/>
                  </a:lnTo>
                  <a:lnTo>
                    <a:pt x="217" y="60"/>
                  </a:lnTo>
                  <a:lnTo>
                    <a:pt x="191" y="72"/>
                  </a:lnTo>
                  <a:lnTo>
                    <a:pt x="167" y="87"/>
                  </a:lnTo>
                  <a:lnTo>
                    <a:pt x="144" y="103"/>
                  </a:lnTo>
                  <a:lnTo>
                    <a:pt x="124" y="122"/>
                  </a:lnTo>
                  <a:lnTo>
                    <a:pt x="105" y="144"/>
                  </a:lnTo>
                  <a:lnTo>
                    <a:pt x="88" y="165"/>
                  </a:lnTo>
                  <a:lnTo>
                    <a:pt x="73" y="189"/>
                  </a:lnTo>
                  <a:lnTo>
                    <a:pt x="61" y="215"/>
                  </a:lnTo>
                  <a:lnTo>
                    <a:pt x="51" y="242"/>
                  </a:lnTo>
                  <a:lnTo>
                    <a:pt x="45" y="270"/>
                  </a:lnTo>
                  <a:lnTo>
                    <a:pt x="39" y="298"/>
                  </a:lnTo>
                  <a:lnTo>
                    <a:pt x="38" y="328"/>
                  </a:lnTo>
                  <a:lnTo>
                    <a:pt x="38" y="328"/>
                  </a:lnTo>
                  <a:lnTo>
                    <a:pt x="39" y="357"/>
                  </a:lnTo>
                  <a:lnTo>
                    <a:pt x="45" y="387"/>
                  </a:lnTo>
                  <a:lnTo>
                    <a:pt x="51" y="415"/>
                  </a:lnTo>
                  <a:lnTo>
                    <a:pt x="61" y="442"/>
                  </a:lnTo>
                  <a:lnTo>
                    <a:pt x="73" y="467"/>
                  </a:lnTo>
                  <a:lnTo>
                    <a:pt x="88" y="490"/>
                  </a:lnTo>
                  <a:lnTo>
                    <a:pt x="105" y="513"/>
                  </a:lnTo>
                  <a:lnTo>
                    <a:pt x="124" y="535"/>
                  </a:lnTo>
                  <a:lnTo>
                    <a:pt x="144" y="553"/>
                  </a:lnTo>
                  <a:lnTo>
                    <a:pt x="167" y="569"/>
                  </a:lnTo>
                  <a:lnTo>
                    <a:pt x="191" y="584"/>
                  </a:lnTo>
                  <a:lnTo>
                    <a:pt x="217" y="596"/>
                  </a:lnTo>
                  <a:lnTo>
                    <a:pt x="244" y="606"/>
                  </a:lnTo>
                  <a:lnTo>
                    <a:pt x="270" y="614"/>
                  </a:lnTo>
                  <a:lnTo>
                    <a:pt x="300" y="618"/>
                  </a:lnTo>
                  <a:lnTo>
                    <a:pt x="330" y="619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9" y="614"/>
                  </a:lnTo>
                  <a:lnTo>
                    <a:pt x="415" y="606"/>
                  </a:lnTo>
                  <a:lnTo>
                    <a:pt x="442" y="596"/>
                  </a:lnTo>
                  <a:lnTo>
                    <a:pt x="468" y="584"/>
                  </a:lnTo>
                  <a:lnTo>
                    <a:pt x="492" y="569"/>
                  </a:lnTo>
                  <a:lnTo>
                    <a:pt x="515" y="553"/>
                  </a:lnTo>
                  <a:lnTo>
                    <a:pt x="535" y="535"/>
                  </a:lnTo>
                  <a:lnTo>
                    <a:pt x="554" y="513"/>
                  </a:lnTo>
                  <a:lnTo>
                    <a:pt x="571" y="490"/>
                  </a:lnTo>
                  <a:lnTo>
                    <a:pt x="586" y="467"/>
                  </a:lnTo>
                  <a:lnTo>
                    <a:pt x="598" y="442"/>
                  </a:lnTo>
                  <a:lnTo>
                    <a:pt x="608" y="415"/>
                  </a:lnTo>
                  <a:lnTo>
                    <a:pt x="614" y="387"/>
                  </a:lnTo>
                  <a:lnTo>
                    <a:pt x="620" y="357"/>
                  </a:lnTo>
                  <a:lnTo>
                    <a:pt x="621" y="328"/>
                  </a:lnTo>
                  <a:lnTo>
                    <a:pt x="621" y="328"/>
                  </a:lnTo>
                  <a:lnTo>
                    <a:pt x="620" y="298"/>
                  </a:lnTo>
                  <a:lnTo>
                    <a:pt x="614" y="270"/>
                  </a:lnTo>
                  <a:lnTo>
                    <a:pt x="608" y="242"/>
                  </a:lnTo>
                  <a:lnTo>
                    <a:pt x="598" y="215"/>
                  </a:lnTo>
                  <a:lnTo>
                    <a:pt x="586" y="189"/>
                  </a:lnTo>
                  <a:lnTo>
                    <a:pt x="571" y="165"/>
                  </a:lnTo>
                  <a:lnTo>
                    <a:pt x="554" y="144"/>
                  </a:lnTo>
                  <a:lnTo>
                    <a:pt x="535" y="122"/>
                  </a:lnTo>
                  <a:lnTo>
                    <a:pt x="515" y="103"/>
                  </a:lnTo>
                  <a:lnTo>
                    <a:pt x="492" y="87"/>
                  </a:lnTo>
                  <a:lnTo>
                    <a:pt x="468" y="72"/>
                  </a:lnTo>
                  <a:lnTo>
                    <a:pt x="442" y="60"/>
                  </a:lnTo>
                  <a:lnTo>
                    <a:pt x="415" y="49"/>
                  </a:lnTo>
                  <a:lnTo>
                    <a:pt x="389" y="43"/>
                  </a:lnTo>
                  <a:lnTo>
                    <a:pt x="359" y="39"/>
                  </a:lnTo>
                  <a:lnTo>
                    <a:pt x="330" y="37"/>
                  </a:lnTo>
                  <a:lnTo>
                    <a:pt x="330" y="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14D751-C78D-AEB1-CFAD-C5B9E64C1832}"/>
                </a:ext>
              </a:extLst>
            </p:cNvPr>
            <p:cNvGrpSpPr/>
            <p:nvPr/>
          </p:nvGrpSpPr>
          <p:grpSpPr>
            <a:xfrm>
              <a:off x="6636674" y="6048470"/>
              <a:ext cx="411817" cy="361839"/>
              <a:chOff x="6670972" y="6125666"/>
              <a:chExt cx="309070" cy="271563"/>
            </a:xfrm>
          </p:grpSpPr>
          <p:sp>
            <p:nvSpPr>
              <p:cNvPr id="17" name="Freeform 203">
                <a:extLst>
                  <a:ext uri="{FF2B5EF4-FFF2-40B4-BE49-F238E27FC236}">
                    <a16:creationId xmlns:a16="http://schemas.microsoft.com/office/drawing/2014/main" id="{0BDA8D9B-9C29-FFDD-EF75-7E74B579B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0972" y="6268501"/>
                <a:ext cx="59995" cy="8817"/>
              </a:xfrm>
              <a:custGeom>
                <a:avLst/>
                <a:gdLst>
                  <a:gd name="T0" fmla="*/ 61 w 66"/>
                  <a:gd name="T1" fmla="*/ 11 h 11"/>
                  <a:gd name="T2" fmla="*/ 61 w 66"/>
                  <a:gd name="T3" fmla="*/ 11 h 11"/>
                  <a:gd name="T4" fmla="*/ 64 w 66"/>
                  <a:gd name="T5" fmla="*/ 11 h 11"/>
                  <a:gd name="T6" fmla="*/ 65 w 66"/>
                  <a:gd name="T7" fmla="*/ 10 h 11"/>
                  <a:gd name="T8" fmla="*/ 66 w 66"/>
                  <a:gd name="T9" fmla="*/ 7 h 11"/>
                  <a:gd name="T10" fmla="*/ 66 w 66"/>
                  <a:gd name="T11" fmla="*/ 6 h 11"/>
                  <a:gd name="T12" fmla="*/ 66 w 66"/>
                  <a:gd name="T13" fmla="*/ 6 h 11"/>
                  <a:gd name="T14" fmla="*/ 66 w 66"/>
                  <a:gd name="T15" fmla="*/ 3 h 11"/>
                  <a:gd name="T16" fmla="*/ 65 w 66"/>
                  <a:gd name="T17" fmla="*/ 1 h 11"/>
                  <a:gd name="T18" fmla="*/ 64 w 66"/>
                  <a:gd name="T19" fmla="*/ 0 h 11"/>
                  <a:gd name="T20" fmla="*/ 61 w 66"/>
                  <a:gd name="T21" fmla="*/ 0 h 11"/>
                  <a:gd name="T22" fmla="*/ 6 w 66"/>
                  <a:gd name="T23" fmla="*/ 0 h 11"/>
                  <a:gd name="T24" fmla="*/ 6 w 66"/>
                  <a:gd name="T25" fmla="*/ 0 h 11"/>
                  <a:gd name="T26" fmla="*/ 3 w 66"/>
                  <a:gd name="T27" fmla="*/ 0 h 11"/>
                  <a:gd name="T28" fmla="*/ 2 w 66"/>
                  <a:gd name="T29" fmla="*/ 1 h 11"/>
                  <a:gd name="T30" fmla="*/ 0 w 66"/>
                  <a:gd name="T31" fmla="*/ 3 h 11"/>
                  <a:gd name="T32" fmla="*/ 0 w 66"/>
                  <a:gd name="T33" fmla="*/ 6 h 11"/>
                  <a:gd name="T34" fmla="*/ 0 w 66"/>
                  <a:gd name="T35" fmla="*/ 6 h 11"/>
                  <a:gd name="T36" fmla="*/ 0 w 66"/>
                  <a:gd name="T37" fmla="*/ 7 h 11"/>
                  <a:gd name="T38" fmla="*/ 2 w 66"/>
                  <a:gd name="T39" fmla="*/ 10 h 11"/>
                  <a:gd name="T40" fmla="*/ 3 w 66"/>
                  <a:gd name="T41" fmla="*/ 11 h 11"/>
                  <a:gd name="T42" fmla="*/ 6 w 66"/>
                  <a:gd name="T43" fmla="*/ 11 h 11"/>
                  <a:gd name="T44" fmla="*/ 61 w 66"/>
                  <a:gd name="T4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11">
                    <a:moveTo>
                      <a:pt x="61" y="11"/>
                    </a:moveTo>
                    <a:lnTo>
                      <a:pt x="61" y="11"/>
                    </a:lnTo>
                    <a:lnTo>
                      <a:pt x="64" y="11"/>
                    </a:lnTo>
                    <a:lnTo>
                      <a:pt x="65" y="10"/>
                    </a:lnTo>
                    <a:lnTo>
                      <a:pt x="66" y="7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3"/>
                    </a:lnTo>
                    <a:lnTo>
                      <a:pt x="65" y="1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1"/>
                    </a:lnTo>
                    <a:lnTo>
                      <a:pt x="6" y="11"/>
                    </a:lnTo>
                    <a:lnTo>
                      <a:pt x="61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8" name="Freeform 204">
                <a:extLst>
                  <a:ext uri="{FF2B5EF4-FFF2-40B4-BE49-F238E27FC236}">
                    <a16:creationId xmlns:a16="http://schemas.microsoft.com/office/drawing/2014/main" id="{55362AE8-C43B-15CD-7AEE-243BFF433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0969" y="6227943"/>
                <a:ext cx="61814" cy="10578"/>
              </a:xfrm>
              <a:custGeom>
                <a:avLst/>
                <a:gdLst>
                  <a:gd name="T0" fmla="*/ 5 w 67"/>
                  <a:gd name="T1" fmla="*/ 13 h 13"/>
                  <a:gd name="T2" fmla="*/ 62 w 67"/>
                  <a:gd name="T3" fmla="*/ 13 h 13"/>
                  <a:gd name="T4" fmla="*/ 62 w 67"/>
                  <a:gd name="T5" fmla="*/ 13 h 13"/>
                  <a:gd name="T6" fmla="*/ 63 w 67"/>
                  <a:gd name="T7" fmla="*/ 11 h 13"/>
                  <a:gd name="T8" fmla="*/ 66 w 67"/>
                  <a:gd name="T9" fmla="*/ 10 h 13"/>
                  <a:gd name="T10" fmla="*/ 66 w 67"/>
                  <a:gd name="T11" fmla="*/ 9 h 13"/>
                  <a:gd name="T12" fmla="*/ 67 w 67"/>
                  <a:gd name="T13" fmla="*/ 6 h 13"/>
                  <a:gd name="T14" fmla="*/ 67 w 67"/>
                  <a:gd name="T15" fmla="*/ 6 h 13"/>
                  <a:gd name="T16" fmla="*/ 66 w 67"/>
                  <a:gd name="T17" fmla="*/ 4 h 13"/>
                  <a:gd name="T18" fmla="*/ 66 w 67"/>
                  <a:gd name="T19" fmla="*/ 2 h 13"/>
                  <a:gd name="T20" fmla="*/ 63 w 67"/>
                  <a:gd name="T21" fmla="*/ 2 h 13"/>
                  <a:gd name="T22" fmla="*/ 62 w 67"/>
                  <a:gd name="T23" fmla="*/ 0 h 13"/>
                  <a:gd name="T24" fmla="*/ 5 w 67"/>
                  <a:gd name="T25" fmla="*/ 0 h 13"/>
                  <a:gd name="T26" fmla="*/ 5 w 67"/>
                  <a:gd name="T27" fmla="*/ 0 h 13"/>
                  <a:gd name="T28" fmla="*/ 2 w 67"/>
                  <a:gd name="T29" fmla="*/ 2 h 13"/>
                  <a:gd name="T30" fmla="*/ 1 w 67"/>
                  <a:gd name="T31" fmla="*/ 2 h 13"/>
                  <a:gd name="T32" fmla="*/ 0 w 67"/>
                  <a:gd name="T33" fmla="*/ 4 h 13"/>
                  <a:gd name="T34" fmla="*/ 0 w 67"/>
                  <a:gd name="T35" fmla="*/ 6 h 13"/>
                  <a:gd name="T36" fmla="*/ 0 w 67"/>
                  <a:gd name="T37" fmla="*/ 6 h 13"/>
                  <a:gd name="T38" fmla="*/ 0 w 67"/>
                  <a:gd name="T39" fmla="*/ 9 h 13"/>
                  <a:gd name="T40" fmla="*/ 1 w 67"/>
                  <a:gd name="T41" fmla="*/ 10 h 13"/>
                  <a:gd name="T42" fmla="*/ 2 w 67"/>
                  <a:gd name="T43" fmla="*/ 11 h 13"/>
                  <a:gd name="T44" fmla="*/ 5 w 67"/>
                  <a:gd name="T45" fmla="*/ 13 h 13"/>
                  <a:gd name="T46" fmla="*/ 5 w 67"/>
                  <a:gd name="T4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7" h="13">
                    <a:moveTo>
                      <a:pt x="5" y="13"/>
                    </a:moveTo>
                    <a:lnTo>
                      <a:pt x="62" y="13"/>
                    </a:lnTo>
                    <a:lnTo>
                      <a:pt x="62" y="13"/>
                    </a:lnTo>
                    <a:lnTo>
                      <a:pt x="63" y="11"/>
                    </a:lnTo>
                    <a:lnTo>
                      <a:pt x="66" y="10"/>
                    </a:lnTo>
                    <a:lnTo>
                      <a:pt x="66" y="9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6" y="4"/>
                    </a:lnTo>
                    <a:lnTo>
                      <a:pt x="66" y="2"/>
                    </a:lnTo>
                    <a:lnTo>
                      <a:pt x="63" y="2"/>
                    </a:lnTo>
                    <a:lnTo>
                      <a:pt x="62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9" name="Freeform 205">
                <a:extLst>
                  <a:ext uri="{FF2B5EF4-FFF2-40B4-BE49-F238E27FC236}">
                    <a16:creationId xmlns:a16="http://schemas.microsoft.com/office/drawing/2014/main" id="{159CF39A-FEE0-3FBF-DB4C-813FC0F9A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9140" y="6125666"/>
                <a:ext cx="70904" cy="68775"/>
              </a:xfrm>
              <a:custGeom>
                <a:avLst/>
                <a:gdLst>
                  <a:gd name="T0" fmla="*/ 39 w 78"/>
                  <a:gd name="T1" fmla="*/ 77 h 77"/>
                  <a:gd name="T2" fmla="*/ 39 w 78"/>
                  <a:gd name="T3" fmla="*/ 77 h 77"/>
                  <a:gd name="T4" fmla="*/ 47 w 78"/>
                  <a:gd name="T5" fmla="*/ 77 h 77"/>
                  <a:gd name="T6" fmla="*/ 54 w 78"/>
                  <a:gd name="T7" fmla="*/ 75 h 77"/>
                  <a:gd name="T8" fmla="*/ 60 w 78"/>
                  <a:gd name="T9" fmla="*/ 71 h 77"/>
                  <a:gd name="T10" fmla="*/ 66 w 78"/>
                  <a:gd name="T11" fmla="*/ 67 h 77"/>
                  <a:gd name="T12" fmla="*/ 71 w 78"/>
                  <a:gd name="T13" fmla="*/ 60 h 77"/>
                  <a:gd name="T14" fmla="*/ 75 w 78"/>
                  <a:gd name="T15" fmla="*/ 53 h 77"/>
                  <a:gd name="T16" fmla="*/ 76 w 78"/>
                  <a:gd name="T17" fmla="*/ 47 h 77"/>
                  <a:gd name="T18" fmla="*/ 78 w 78"/>
                  <a:gd name="T19" fmla="*/ 39 h 77"/>
                  <a:gd name="T20" fmla="*/ 78 w 78"/>
                  <a:gd name="T21" fmla="*/ 39 h 77"/>
                  <a:gd name="T22" fmla="*/ 76 w 78"/>
                  <a:gd name="T23" fmla="*/ 30 h 77"/>
                  <a:gd name="T24" fmla="*/ 75 w 78"/>
                  <a:gd name="T25" fmla="*/ 24 h 77"/>
                  <a:gd name="T26" fmla="*/ 71 w 78"/>
                  <a:gd name="T27" fmla="*/ 17 h 77"/>
                  <a:gd name="T28" fmla="*/ 66 w 78"/>
                  <a:gd name="T29" fmla="*/ 10 h 77"/>
                  <a:gd name="T30" fmla="*/ 60 w 78"/>
                  <a:gd name="T31" fmla="*/ 6 h 77"/>
                  <a:gd name="T32" fmla="*/ 54 w 78"/>
                  <a:gd name="T33" fmla="*/ 2 h 77"/>
                  <a:gd name="T34" fmla="*/ 47 w 78"/>
                  <a:gd name="T35" fmla="*/ 0 h 77"/>
                  <a:gd name="T36" fmla="*/ 39 w 78"/>
                  <a:gd name="T37" fmla="*/ 0 h 77"/>
                  <a:gd name="T38" fmla="*/ 39 w 78"/>
                  <a:gd name="T39" fmla="*/ 0 h 77"/>
                  <a:gd name="T40" fmla="*/ 31 w 78"/>
                  <a:gd name="T41" fmla="*/ 0 h 77"/>
                  <a:gd name="T42" fmla="*/ 23 w 78"/>
                  <a:gd name="T43" fmla="*/ 2 h 77"/>
                  <a:gd name="T44" fmla="*/ 16 w 78"/>
                  <a:gd name="T45" fmla="*/ 6 h 77"/>
                  <a:gd name="T46" fmla="*/ 11 w 78"/>
                  <a:gd name="T47" fmla="*/ 10 h 77"/>
                  <a:gd name="T48" fmla="*/ 7 w 78"/>
                  <a:gd name="T49" fmla="*/ 17 h 77"/>
                  <a:gd name="T50" fmla="*/ 3 w 78"/>
                  <a:gd name="T51" fmla="*/ 24 h 77"/>
                  <a:gd name="T52" fmla="*/ 0 w 78"/>
                  <a:gd name="T53" fmla="*/ 30 h 77"/>
                  <a:gd name="T54" fmla="*/ 0 w 78"/>
                  <a:gd name="T55" fmla="*/ 39 h 77"/>
                  <a:gd name="T56" fmla="*/ 0 w 78"/>
                  <a:gd name="T57" fmla="*/ 39 h 77"/>
                  <a:gd name="T58" fmla="*/ 0 w 78"/>
                  <a:gd name="T59" fmla="*/ 47 h 77"/>
                  <a:gd name="T60" fmla="*/ 3 w 78"/>
                  <a:gd name="T61" fmla="*/ 53 h 77"/>
                  <a:gd name="T62" fmla="*/ 7 w 78"/>
                  <a:gd name="T63" fmla="*/ 60 h 77"/>
                  <a:gd name="T64" fmla="*/ 11 w 78"/>
                  <a:gd name="T65" fmla="*/ 67 h 77"/>
                  <a:gd name="T66" fmla="*/ 16 w 78"/>
                  <a:gd name="T67" fmla="*/ 71 h 77"/>
                  <a:gd name="T68" fmla="*/ 23 w 78"/>
                  <a:gd name="T69" fmla="*/ 75 h 77"/>
                  <a:gd name="T70" fmla="*/ 31 w 78"/>
                  <a:gd name="T71" fmla="*/ 77 h 77"/>
                  <a:gd name="T72" fmla="*/ 39 w 78"/>
                  <a:gd name="T73" fmla="*/ 77 h 77"/>
                  <a:gd name="T74" fmla="*/ 39 w 78"/>
                  <a:gd name="T7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77">
                    <a:moveTo>
                      <a:pt x="39" y="77"/>
                    </a:moveTo>
                    <a:lnTo>
                      <a:pt x="39" y="77"/>
                    </a:lnTo>
                    <a:lnTo>
                      <a:pt x="47" y="77"/>
                    </a:lnTo>
                    <a:lnTo>
                      <a:pt x="54" y="75"/>
                    </a:lnTo>
                    <a:lnTo>
                      <a:pt x="60" y="71"/>
                    </a:lnTo>
                    <a:lnTo>
                      <a:pt x="66" y="67"/>
                    </a:lnTo>
                    <a:lnTo>
                      <a:pt x="71" y="60"/>
                    </a:lnTo>
                    <a:lnTo>
                      <a:pt x="75" y="53"/>
                    </a:lnTo>
                    <a:lnTo>
                      <a:pt x="76" y="47"/>
                    </a:lnTo>
                    <a:lnTo>
                      <a:pt x="78" y="39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5" y="24"/>
                    </a:lnTo>
                    <a:lnTo>
                      <a:pt x="71" y="17"/>
                    </a:lnTo>
                    <a:lnTo>
                      <a:pt x="66" y="10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7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3" y="2"/>
                    </a:lnTo>
                    <a:lnTo>
                      <a:pt x="16" y="6"/>
                    </a:lnTo>
                    <a:lnTo>
                      <a:pt x="11" y="10"/>
                    </a:lnTo>
                    <a:lnTo>
                      <a:pt x="7" y="17"/>
                    </a:lnTo>
                    <a:lnTo>
                      <a:pt x="3" y="24"/>
                    </a:lnTo>
                    <a:lnTo>
                      <a:pt x="0" y="3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3" y="53"/>
                    </a:lnTo>
                    <a:lnTo>
                      <a:pt x="7" y="60"/>
                    </a:lnTo>
                    <a:lnTo>
                      <a:pt x="11" y="67"/>
                    </a:lnTo>
                    <a:lnTo>
                      <a:pt x="16" y="71"/>
                    </a:lnTo>
                    <a:lnTo>
                      <a:pt x="23" y="75"/>
                    </a:lnTo>
                    <a:lnTo>
                      <a:pt x="31" y="77"/>
                    </a:lnTo>
                    <a:lnTo>
                      <a:pt x="39" y="77"/>
                    </a:lnTo>
                    <a:lnTo>
                      <a:pt x="39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0" name="Freeform 206">
                <a:extLst>
                  <a:ext uri="{FF2B5EF4-FFF2-40B4-BE49-F238E27FC236}">
                    <a16:creationId xmlns:a16="http://schemas.microsoft.com/office/drawing/2014/main" id="{8BB1866B-0844-E06A-830F-CA6908088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3693" y="6139772"/>
                <a:ext cx="216349" cy="257457"/>
              </a:xfrm>
              <a:custGeom>
                <a:avLst/>
                <a:gdLst>
                  <a:gd name="T0" fmla="*/ 237 w 239"/>
                  <a:gd name="T1" fmla="*/ 96 h 291"/>
                  <a:gd name="T2" fmla="*/ 226 w 239"/>
                  <a:gd name="T3" fmla="*/ 90 h 291"/>
                  <a:gd name="T4" fmla="*/ 214 w 239"/>
                  <a:gd name="T5" fmla="*/ 92 h 291"/>
                  <a:gd name="T6" fmla="*/ 135 w 239"/>
                  <a:gd name="T7" fmla="*/ 67 h 291"/>
                  <a:gd name="T8" fmla="*/ 135 w 239"/>
                  <a:gd name="T9" fmla="*/ 67 h 291"/>
                  <a:gd name="T10" fmla="*/ 135 w 239"/>
                  <a:gd name="T11" fmla="*/ 67 h 291"/>
                  <a:gd name="T12" fmla="*/ 73 w 239"/>
                  <a:gd name="T13" fmla="*/ 5 h 291"/>
                  <a:gd name="T14" fmla="*/ 62 w 239"/>
                  <a:gd name="T15" fmla="*/ 0 h 291"/>
                  <a:gd name="T16" fmla="*/ 51 w 239"/>
                  <a:gd name="T17" fmla="*/ 4 h 291"/>
                  <a:gd name="T18" fmla="*/ 7 w 239"/>
                  <a:gd name="T19" fmla="*/ 37 h 291"/>
                  <a:gd name="T20" fmla="*/ 0 w 239"/>
                  <a:gd name="T21" fmla="*/ 47 h 291"/>
                  <a:gd name="T22" fmla="*/ 2 w 239"/>
                  <a:gd name="T23" fmla="*/ 57 h 291"/>
                  <a:gd name="T24" fmla="*/ 3 w 239"/>
                  <a:gd name="T25" fmla="*/ 61 h 291"/>
                  <a:gd name="T26" fmla="*/ 12 w 239"/>
                  <a:gd name="T27" fmla="*/ 67 h 291"/>
                  <a:gd name="T28" fmla="*/ 23 w 239"/>
                  <a:gd name="T29" fmla="*/ 66 h 291"/>
                  <a:gd name="T30" fmla="*/ 59 w 239"/>
                  <a:gd name="T31" fmla="*/ 39 h 291"/>
                  <a:gd name="T32" fmla="*/ 54 w 239"/>
                  <a:gd name="T33" fmla="*/ 123 h 291"/>
                  <a:gd name="T34" fmla="*/ 50 w 239"/>
                  <a:gd name="T35" fmla="*/ 129 h 291"/>
                  <a:gd name="T36" fmla="*/ 45 w 239"/>
                  <a:gd name="T37" fmla="*/ 139 h 291"/>
                  <a:gd name="T38" fmla="*/ 43 w 239"/>
                  <a:gd name="T39" fmla="*/ 146 h 291"/>
                  <a:gd name="T40" fmla="*/ 47 w 239"/>
                  <a:gd name="T41" fmla="*/ 164 h 291"/>
                  <a:gd name="T42" fmla="*/ 59 w 239"/>
                  <a:gd name="T43" fmla="*/ 177 h 291"/>
                  <a:gd name="T44" fmla="*/ 81 w 239"/>
                  <a:gd name="T45" fmla="*/ 264 h 291"/>
                  <a:gd name="T46" fmla="*/ 78 w 239"/>
                  <a:gd name="T47" fmla="*/ 270 h 291"/>
                  <a:gd name="T48" fmla="*/ 81 w 239"/>
                  <a:gd name="T49" fmla="*/ 283 h 291"/>
                  <a:gd name="T50" fmla="*/ 85 w 239"/>
                  <a:gd name="T51" fmla="*/ 287 h 291"/>
                  <a:gd name="T52" fmla="*/ 94 w 239"/>
                  <a:gd name="T53" fmla="*/ 291 h 291"/>
                  <a:gd name="T54" fmla="*/ 98 w 239"/>
                  <a:gd name="T55" fmla="*/ 290 h 291"/>
                  <a:gd name="T56" fmla="*/ 106 w 239"/>
                  <a:gd name="T57" fmla="*/ 287 h 291"/>
                  <a:gd name="T58" fmla="*/ 153 w 239"/>
                  <a:gd name="T59" fmla="*/ 216 h 291"/>
                  <a:gd name="T60" fmla="*/ 156 w 239"/>
                  <a:gd name="T61" fmla="*/ 211 h 291"/>
                  <a:gd name="T62" fmla="*/ 156 w 239"/>
                  <a:gd name="T63" fmla="*/ 204 h 291"/>
                  <a:gd name="T64" fmla="*/ 148 w 239"/>
                  <a:gd name="T65" fmla="*/ 193 h 291"/>
                  <a:gd name="T66" fmla="*/ 82 w 239"/>
                  <a:gd name="T67" fmla="*/ 152 h 291"/>
                  <a:gd name="T68" fmla="*/ 79 w 239"/>
                  <a:gd name="T69" fmla="*/ 147 h 291"/>
                  <a:gd name="T70" fmla="*/ 82 w 239"/>
                  <a:gd name="T71" fmla="*/ 143 h 291"/>
                  <a:gd name="T72" fmla="*/ 167 w 239"/>
                  <a:gd name="T73" fmla="*/ 146 h 291"/>
                  <a:gd name="T74" fmla="*/ 172 w 239"/>
                  <a:gd name="T75" fmla="*/ 150 h 291"/>
                  <a:gd name="T76" fmla="*/ 179 w 239"/>
                  <a:gd name="T77" fmla="*/ 152 h 291"/>
                  <a:gd name="T78" fmla="*/ 187 w 239"/>
                  <a:gd name="T79" fmla="*/ 149 h 291"/>
                  <a:gd name="T80" fmla="*/ 233 w 239"/>
                  <a:gd name="T81" fmla="*/ 121 h 291"/>
                  <a:gd name="T82" fmla="*/ 239 w 239"/>
                  <a:gd name="T83" fmla="*/ 110 h 291"/>
                  <a:gd name="T84" fmla="*/ 237 w 239"/>
                  <a:gd name="T85" fmla="*/ 96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9" h="291">
                    <a:moveTo>
                      <a:pt x="237" y="96"/>
                    </a:moveTo>
                    <a:lnTo>
                      <a:pt x="237" y="96"/>
                    </a:lnTo>
                    <a:lnTo>
                      <a:pt x="233" y="92"/>
                    </a:lnTo>
                    <a:lnTo>
                      <a:pt x="226" y="90"/>
                    </a:lnTo>
                    <a:lnTo>
                      <a:pt x="219" y="90"/>
                    </a:lnTo>
                    <a:lnTo>
                      <a:pt x="214" y="92"/>
                    </a:lnTo>
                    <a:lnTo>
                      <a:pt x="180" y="113"/>
                    </a:lnTo>
                    <a:lnTo>
                      <a:pt x="135" y="67"/>
                    </a:lnTo>
                    <a:lnTo>
                      <a:pt x="135" y="67"/>
                    </a:lnTo>
                    <a:lnTo>
                      <a:pt x="135" y="67"/>
                    </a:lnTo>
                    <a:lnTo>
                      <a:pt x="135" y="67"/>
                    </a:lnTo>
                    <a:lnTo>
                      <a:pt x="135" y="67"/>
                    </a:lnTo>
                    <a:lnTo>
                      <a:pt x="73" y="5"/>
                    </a:lnTo>
                    <a:lnTo>
                      <a:pt x="73" y="5"/>
                    </a:lnTo>
                    <a:lnTo>
                      <a:pt x="67" y="1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1" y="4"/>
                    </a:lnTo>
                    <a:lnTo>
                      <a:pt x="7" y="37"/>
                    </a:lnTo>
                    <a:lnTo>
                      <a:pt x="7" y="37"/>
                    </a:lnTo>
                    <a:lnTo>
                      <a:pt x="3" y="41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3" y="61"/>
                    </a:lnTo>
                    <a:lnTo>
                      <a:pt x="6" y="64"/>
                    </a:lnTo>
                    <a:lnTo>
                      <a:pt x="12" y="67"/>
                    </a:lnTo>
                    <a:lnTo>
                      <a:pt x="19" y="67"/>
                    </a:lnTo>
                    <a:lnTo>
                      <a:pt x="23" y="66"/>
                    </a:lnTo>
                    <a:lnTo>
                      <a:pt x="26" y="64"/>
                    </a:lnTo>
                    <a:lnTo>
                      <a:pt x="59" y="39"/>
                    </a:lnTo>
                    <a:lnTo>
                      <a:pt x="98" y="79"/>
                    </a:lnTo>
                    <a:lnTo>
                      <a:pt x="54" y="123"/>
                    </a:lnTo>
                    <a:lnTo>
                      <a:pt x="54" y="123"/>
                    </a:lnTo>
                    <a:lnTo>
                      <a:pt x="50" y="129"/>
                    </a:lnTo>
                    <a:lnTo>
                      <a:pt x="46" y="134"/>
                    </a:lnTo>
                    <a:lnTo>
                      <a:pt x="45" y="139"/>
                    </a:lnTo>
                    <a:lnTo>
                      <a:pt x="43" y="146"/>
                    </a:lnTo>
                    <a:lnTo>
                      <a:pt x="43" y="146"/>
                    </a:lnTo>
                    <a:lnTo>
                      <a:pt x="43" y="156"/>
                    </a:lnTo>
                    <a:lnTo>
                      <a:pt x="47" y="164"/>
                    </a:lnTo>
                    <a:lnTo>
                      <a:pt x="51" y="170"/>
                    </a:lnTo>
                    <a:lnTo>
                      <a:pt x="59" y="177"/>
                    </a:lnTo>
                    <a:lnTo>
                      <a:pt x="116" y="212"/>
                    </a:lnTo>
                    <a:lnTo>
                      <a:pt x="81" y="264"/>
                    </a:lnTo>
                    <a:lnTo>
                      <a:pt x="81" y="264"/>
                    </a:lnTo>
                    <a:lnTo>
                      <a:pt x="78" y="270"/>
                    </a:lnTo>
                    <a:lnTo>
                      <a:pt x="78" y="276"/>
                    </a:lnTo>
                    <a:lnTo>
                      <a:pt x="81" y="283"/>
                    </a:lnTo>
                    <a:lnTo>
                      <a:pt x="85" y="287"/>
                    </a:lnTo>
                    <a:lnTo>
                      <a:pt x="85" y="287"/>
                    </a:lnTo>
                    <a:lnTo>
                      <a:pt x="89" y="290"/>
                    </a:lnTo>
                    <a:lnTo>
                      <a:pt x="94" y="291"/>
                    </a:lnTo>
                    <a:lnTo>
                      <a:pt x="94" y="291"/>
                    </a:lnTo>
                    <a:lnTo>
                      <a:pt x="98" y="290"/>
                    </a:lnTo>
                    <a:lnTo>
                      <a:pt x="102" y="289"/>
                    </a:lnTo>
                    <a:lnTo>
                      <a:pt x="106" y="287"/>
                    </a:lnTo>
                    <a:lnTo>
                      <a:pt x="109" y="283"/>
                    </a:lnTo>
                    <a:lnTo>
                      <a:pt x="153" y="216"/>
                    </a:lnTo>
                    <a:lnTo>
                      <a:pt x="153" y="216"/>
                    </a:lnTo>
                    <a:lnTo>
                      <a:pt x="156" y="211"/>
                    </a:lnTo>
                    <a:lnTo>
                      <a:pt x="156" y="204"/>
                    </a:lnTo>
                    <a:lnTo>
                      <a:pt x="156" y="204"/>
                    </a:lnTo>
                    <a:lnTo>
                      <a:pt x="153" y="197"/>
                    </a:lnTo>
                    <a:lnTo>
                      <a:pt x="148" y="193"/>
                    </a:lnTo>
                    <a:lnTo>
                      <a:pt x="82" y="152"/>
                    </a:lnTo>
                    <a:lnTo>
                      <a:pt x="82" y="152"/>
                    </a:lnTo>
                    <a:lnTo>
                      <a:pt x="81" y="150"/>
                    </a:lnTo>
                    <a:lnTo>
                      <a:pt x="79" y="147"/>
                    </a:lnTo>
                    <a:lnTo>
                      <a:pt x="81" y="145"/>
                    </a:lnTo>
                    <a:lnTo>
                      <a:pt x="82" y="143"/>
                    </a:lnTo>
                    <a:lnTo>
                      <a:pt x="122" y="102"/>
                    </a:lnTo>
                    <a:lnTo>
                      <a:pt x="167" y="146"/>
                    </a:lnTo>
                    <a:lnTo>
                      <a:pt x="167" y="146"/>
                    </a:lnTo>
                    <a:lnTo>
                      <a:pt x="172" y="150"/>
                    </a:lnTo>
                    <a:lnTo>
                      <a:pt x="179" y="152"/>
                    </a:lnTo>
                    <a:lnTo>
                      <a:pt x="179" y="152"/>
                    </a:lnTo>
                    <a:lnTo>
                      <a:pt x="183" y="150"/>
                    </a:lnTo>
                    <a:lnTo>
                      <a:pt x="187" y="149"/>
                    </a:lnTo>
                    <a:lnTo>
                      <a:pt x="233" y="121"/>
                    </a:lnTo>
                    <a:lnTo>
                      <a:pt x="233" y="121"/>
                    </a:lnTo>
                    <a:lnTo>
                      <a:pt x="237" y="115"/>
                    </a:lnTo>
                    <a:lnTo>
                      <a:pt x="239" y="110"/>
                    </a:lnTo>
                    <a:lnTo>
                      <a:pt x="239" y="103"/>
                    </a:lnTo>
                    <a:lnTo>
                      <a:pt x="237" y="96"/>
                    </a:lnTo>
                    <a:lnTo>
                      <a:pt x="237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1" name="Freeform 207">
                <a:extLst>
                  <a:ext uri="{FF2B5EF4-FFF2-40B4-BE49-F238E27FC236}">
                    <a16:creationId xmlns:a16="http://schemas.microsoft.com/office/drawing/2014/main" id="{AF0F900F-58EC-8AD1-35A8-54D625256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2148" y="6287466"/>
                <a:ext cx="110900" cy="52903"/>
              </a:xfrm>
              <a:custGeom>
                <a:avLst/>
                <a:gdLst>
                  <a:gd name="T0" fmla="*/ 93 w 122"/>
                  <a:gd name="T1" fmla="*/ 6 h 61"/>
                  <a:gd name="T2" fmla="*/ 71 w 122"/>
                  <a:gd name="T3" fmla="*/ 27 h 61"/>
                  <a:gd name="T4" fmla="*/ 16 w 122"/>
                  <a:gd name="T5" fmla="*/ 27 h 61"/>
                  <a:gd name="T6" fmla="*/ 16 w 122"/>
                  <a:gd name="T7" fmla="*/ 27 h 61"/>
                  <a:gd name="T8" fmla="*/ 9 w 122"/>
                  <a:gd name="T9" fmla="*/ 29 h 61"/>
                  <a:gd name="T10" fmla="*/ 4 w 122"/>
                  <a:gd name="T11" fmla="*/ 33 h 61"/>
                  <a:gd name="T12" fmla="*/ 1 w 122"/>
                  <a:gd name="T13" fmla="*/ 38 h 61"/>
                  <a:gd name="T14" fmla="*/ 0 w 122"/>
                  <a:gd name="T15" fmla="*/ 45 h 61"/>
                  <a:gd name="T16" fmla="*/ 0 w 122"/>
                  <a:gd name="T17" fmla="*/ 45 h 61"/>
                  <a:gd name="T18" fmla="*/ 1 w 122"/>
                  <a:gd name="T19" fmla="*/ 51 h 61"/>
                  <a:gd name="T20" fmla="*/ 4 w 122"/>
                  <a:gd name="T21" fmla="*/ 57 h 61"/>
                  <a:gd name="T22" fmla="*/ 9 w 122"/>
                  <a:gd name="T23" fmla="*/ 59 h 61"/>
                  <a:gd name="T24" fmla="*/ 16 w 122"/>
                  <a:gd name="T25" fmla="*/ 61 h 61"/>
                  <a:gd name="T26" fmla="*/ 78 w 122"/>
                  <a:gd name="T27" fmla="*/ 61 h 61"/>
                  <a:gd name="T28" fmla="*/ 78 w 122"/>
                  <a:gd name="T29" fmla="*/ 61 h 61"/>
                  <a:gd name="T30" fmla="*/ 84 w 122"/>
                  <a:gd name="T31" fmla="*/ 59 h 61"/>
                  <a:gd name="T32" fmla="*/ 90 w 122"/>
                  <a:gd name="T33" fmla="*/ 57 h 61"/>
                  <a:gd name="T34" fmla="*/ 117 w 122"/>
                  <a:gd name="T35" fmla="*/ 29 h 61"/>
                  <a:gd name="T36" fmla="*/ 117 w 122"/>
                  <a:gd name="T37" fmla="*/ 29 h 61"/>
                  <a:gd name="T38" fmla="*/ 121 w 122"/>
                  <a:gd name="T39" fmla="*/ 23 h 61"/>
                  <a:gd name="T40" fmla="*/ 122 w 122"/>
                  <a:gd name="T41" fmla="*/ 16 h 61"/>
                  <a:gd name="T42" fmla="*/ 121 w 122"/>
                  <a:gd name="T43" fmla="*/ 11 h 61"/>
                  <a:gd name="T44" fmla="*/ 117 w 122"/>
                  <a:gd name="T45" fmla="*/ 6 h 61"/>
                  <a:gd name="T46" fmla="*/ 117 w 122"/>
                  <a:gd name="T47" fmla="*/ 6 h 61"/>
                  <a:gd name="T48" fmla="*/ 111 w 122"/>
                  <a:gd name="T49" fmla="*/ 2 h 61"/>
                  <a:gd name="T50" fmla="*/ 105 w 122"/>
                  <a:gd name="T51" fmla="*/ 0 h 61"/>
                  <a:gd name="T52" fmla="*/ 99 w 122"/>
                  <a:gd name="T53" fmla="*/ 2 h 61"/>
                  <a:gd name="T54" fmla="*/ 93 w 122"/>
                  <a:gd name="T55" fmla="*/ 6 h 61"/>
                  <a:gd name="T56" fmla="*/ 93 w 122"/>
                  <a:gd name="T57" fmla="*/ 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2" h="61">
                    <a:moveTo>
                      <a:pt x="93" y="6"/>
                    </a:moveTo>
                    <a:lnTo>
                      <a:pt x="71" y="27"/>
                    </a:lnTo>
                    <a:lnTo>
                      <a:pt x="16" y="27"/>
                    </a:lnTo>
                    <a:lnTo>
                      <a:pt x="16" y="27"/>
                    </a:lnTo>
                    <a:lnTo>
                      <a:pt x="9" y="29"/>
                    </a:lnTo>
                    <a:lnTo>
                      <a:pt x="4" y="33"/>
                    </a:lnTo>
                    <a:lnTo>
                      <a:pt x="1" y="38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1" y="51"/>
                    </a:lnTo>
                    <a:lnTo>
                      <a:pt x="4" y="57"/>
                    </a:lnTo>
                    <a:lnTo>
                      <a:pt x="9" y="59"/>
                    </a:lnTo>
                    <a:lnTo>
                      <a:pt x="16" y="61"/>
                    </a:lnTo>
                    <a:lnTo>
                      <a:pt x="78" y="61"/>
                    </a:lnTo>
                    <a:lnTo>
                      <a:pt x="78" y="61"/>
                    </a:lnTo>
                    <a:lnTo>
                      <a:pt x="84" y="59"/>
                    </a:lnTo>
                    <a:lnTo>
                      <a:pt x="90" y="57"/>
                    </a:lnTo>
                    <a:lnTo>
                      <a:pt x="117" y="29"/>
                    </a:lnTo>
                    <a:lnTo>
                      <a:pt x="117" y="29"/>
                    </a:lnTo>
                    <a:lnTo>
                      <a:pt x="121" y="23"/>
                    </a:lnTo>
                    <a:lnTo>
                      <a:pt x="122" y="16"/>
                    </a:lnTo>
                    <a:lnTo>
                      <a:pt x="121" y="11"/>
                    </a:lnTo>
                    <a:lnTo>
                      <a:pt x="117" y="6"/>
                    </a:lnTo>
                    <a:lnTo>
                      <a:pt x="117" y="6"/>
                    </a:lnTo>
                    <a:lnTo>
                      <a:pt x="111" y="2"/>
                    </a:lnTo>
                    <a:lnTo>
                      <a:pt x="105" y="0"/>
                    </a:lnTo>
                    <a:lnTo>
                      <a:pt x="99" y="2"/>
                    </a:lnTo>
                    <a:lnTo>
                      <a:pt x="93" y="6"/>
                    </a:lnTo>
                    <a:lnTo>
                      <a:pt x="9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1" name="Freeform: Shape 234">
              <a:extLst>
                <a:ext uri="{FF2B5EF4-FFF2-40B4-BE49-F238E27FC236}">
                  <a16:creationId xmlns:a16="http://schemas.microsoft.com/office/drawing/2014/main" id="{B72C68AC-054B-4B73-56BB-A7021755C2A4}"/>
                </a:ext>
              </a:extLst>
            </p:cNvPr>
            <p:cNvSpPr/>
            <p:nvPr/>
          </p:nvSpPr>
          <p:spPr>
            <a:xfrm rot="10800000">
              <a:off x="7252701" y="5921919"/>
              <a:ext cx="99520" cy="96527"/>
            </a:xfrm>
            <a:custGeom>
              <a:avLst/>
              <a:gdLst>
                <a:gd name="connsiteX0" fmla="*/ 0 w 42079"/>
                <a:gd name="connsiteY0" fmla="*/ 0 h 42079"/>
                <a:gd name="connsiteX1" fmla="*/ 42079 w 42079"/>
                <a:gd name="connsiteY1" fmla="*/ 0 h 42079"/>
                <a:gd name="connsiteX2" fmla="*/ 42079 w 42079"/>
                <a:gd name="connsiteY2" fmla="*/ 42079 h 42079"/>
                <a:gd name="connsiteX3" fmla="*/ 0 w 42079"/>
                <a:gd name="connsiteY3" fmla="*/ 42079 h 42079"/>
                <a:gd name="connsiteX4" fmla="*/ 0 w 42079"/>
                <a:gd name="connsiteY4" fmla="*/ 0 h 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79" h="42079">
                  <a:moveTo>
                    <a:pt x="42079" y="0"/>
                  </a:moveTo>
                  <a:lnTo>
                    <a:pt x="0" y="0"/>
                  </a:lnTo>
                  <a:lnTo>
                    <a:pt x="0" y="42079"/>
                  </a:lnTo>
                  <a:lnTo>
                    <a:pt x="42079" y="42079"/>
                  </a:lnTo>
                  <a:lnTo>
                    <a:pt x="42079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49" tIns="6351" rIns="6351" bIns="6349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"/>
                <a:t> </a:t>
              </a:r>
            </a:p>
          </p:txBody>
        </p:sp>
        <p:sp>
          <p:nvSpPr>
            <p:cNvPr id="12" name="Arrow: Circular 32">
              <a:extLst>
                <a:ext uri="{FF2B5EF4-FFF2-40B4-BE49-F238E27FC236}">
                  <a16:creationId xmlns:a16="http://schemas.microsoft.com/office/drawing/2014/main" id="{49EAA9F6-F219-39C5-4544-90E3391909FA}"/>
                </a:ext>
              </a:extLst>
            </p:cNvPr>
            <p:cNvSpPr/>
            <p:nvPr/>
          </p:nvSpPr>
          <p:spPr>
            <a:xfrm>
              <a:off x="6184260" y="5596614"/>
              <a:ext cx="1306927" cy="1267638"/>
            </a:xfrm>
            <a:prstGeom prst="circularArrow">
              <a:avLst>
                <a:gd name="adj1" fmla="val 8252"/>
                <a:gd name="adj2" fmla="val 576425"/>
                <a:gd name="adj3" fmla="val 4498028"/>
                <a:gd name="adj4" fmla="val 20157980"/>
                <a:gd name="adj5" fmla="val 9627"/>
              </a:avLst>
            </a:prstGeom>
            <a:solidFill>
              <a:srgbClr val="6D6E7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400"/>
            </a:p>
          </p:txBody>
        </p:sp>
        <p:sp>
          <p:nvSpPr>
            <p:cNvPr id="13" name="Freeform: Shape 33">
              <a:extLst>
                <a:ext uri="{FF2B5EF4-FFF2-40B4-BE49-F238E27FC236}">
                  <a16:creationId xmlns:a16="http://schemas.microsoft.com/office/drawing/2014/main" id="{0C6E9CFD-CD6E-EE78-EF1D-F05F1F2A1254}"/>
                </a:ext>
              </a:extLst>
            </p:cNvPr>
            <p:cNvSpPr/>
            <p:nvPr/>
          </p:nvSpPr>
          <p:spPr>
            <a:xfrm rot="10800000">
              <a:off x="6786983" y="6701707"/>
              <a:ext cx="101486" cy="98435"/>
            </a:xfrm>
            <a:custGeom>
              <a:avLst/>
              <a:gdLst>
                <a:gd name="connsiteX0" fmla="*/ 0 w 42910"/>
                <a:gd name="connsiteY0" fmla="*/ 0 h 42910"/>
                <a:gd name="connsiteX1" fmla="*/ 42910 w 42910"/>
                <a:gd name="connsiteY1" fmla="*/ 0 h 42910"/>
                <a:gd name="connsiteX2" fmla="*/ 42910 w 42910"/>
                <a:gd name="connsiteY2" fmla="*/ 42910 h 42910"/>
                <a:gd name="connsiteX3" fmla="*/ 0 w 42910"/>
                <a:gd name="connsiteY3" fmla="*/ 42910 h 42910"/>
                <a:gd name="connsiteX4" fmla="*/ 0 w 42910"/>
                <a:gd name="connsiteY4" fmla="*/ 0 h 4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10" h="42910">
                  <a:moveTo>
                    <a:pt x="42910" y="0"/>
                  </a:moveTo>
                  <a:lnTo>
                    <a:pt x="0" y="0"/>
                  </a:lnTo>
                  <a:lnTo>
                    <a:pt x="0" y="42910"/>
                  </a:lnTo>
                  <a:lnTo>
                    <a:pt x="42910" y="42910"/>
                  </a:lnTo>
                  <a:lnTo>
                    <a:pt x="4291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50" tIns="6348" rIns="6350" bIns="6352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"/>
                <a:t> </a:t>
              </a:r>
            </a:p>
          </p:txBody>
        </p:sp>
        <p:sp>
          <p:nvSpPr>
            <p:cNvPr id="14" name="Arrow: Circular 34">
              <a:extLst>
                <a:ext uri="{FF2B5EF4-FFF2-40B4-BE49-F238E27FC236}">
                  <a16:creationId xmlns:a16="http://schemas.microsoft.com/office/drawing/2014/main" id="{AF46AB9D-4127-094A-3026-5C58DD4BCAFD}"/>
                </a:ext>
              </a:extLst>
            </p:cNvPr>
            <p:cNvSpPr/>
            <p:nvPr/>
          </p:nvSpPr>
          <p:spPr>
            <a:xfrm>
              <a:off x="6184260" y="5596614"/>
              <a:ext cx="1306927" cy="1206867"/>
            </a:xfrm>
            <a:prstGeom prst="circularArrow">
              <a:avLst>
                <a:gd name="adj1" fmla="val 8252"/>
                <a:gd name="adj2" fmla="val 576425"/>
                <a:gd name="adj3" fmla="val 11618312"/>
                <a:gd name="adj4" fmla="val 5725546"/>
                <a:gd name="adj5" fmla="val 9627"/>
              </a:avLst>
            </a:prstGeom>
            <a:solidFill>
              <a:srgbClr val="6D6E7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400"/>
            </a:p>
          </p:txBody>
        </p:sp>
        <p:sp>
          <p:nvSpPr>
            <p:cNvPr id="15" name="Freeform: Shape 35">
              <a:extLst>
                <a:ext uri="{FF2B5EF4-FFF2-40B4-BE49-F238E27FC236}">
                  <a16:creationId xmlns:a16="http://schemas.microsoft.com/office/drawing/2014/main" id="{8AC7F13F-B137-7AF9-301E-FA2F551CE169}"/>
                </a:ext>
              </a:extLst>
            </p:cNvPr>
            <p:cNvSpPr/>
            <p:nvPr/>
          </p:nvSpPr>
          <p:spPr>
            <a:xfrm rot="10800000">
              <a:off x="6316469" y="5915361"/>
              <a:ext cx="113039" cy="109642"/>
            </a:xfrm>
            <a:custGeom>
              <a:avLst/>
              <a:gdLst>
                <a:gd name="connsiteX0" fmla="*/ 0 w 47797"/>
                <a:gd name="connsiteY0" fmla="*/ 0 h 47797"/>
                <a:gd name="connsiteX1" fmla="*/ 47797 w 47797"/>
                <a:gd name="connsiteY1" fmla="*/ 0 h 47797"/>
                <a:gd name="connsiteX2" fmla="*/ 47797 w 47797"/>
                <a:gd name="connsiteY2" fmla="*/ 47797 h 47797"/>
                <a:gd name="connsiteX3" fmla="*/ 0 w 47797"/>
                <a:gd name="connsiteY3" fmla="*/ 47797 h 47797"/>
                <a:gd name="connsiteX4" fmla="*/ 0 w 47797"/>
                <a:gd name="connsiteY4" fmla="*/ 0 h 4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97" h="47797">
                  <a:moveTo>
                    <a:pt x="47797" y="0"/>
                  </a:moveTo>
                  <a:lnTo>
                    <a:pt x="0" y="0"/>
                  </a:lnTo>
                  <a:lnTo>
                    <a:pt x="0" y="47797"/>
                  </a:lnTo>
                  <a:lnTo>
                    <a:pt x="47797" y="47797"/>
                  </a:lnTo>
                  <a:lnTo>
                    <a:pt x="47797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39" tIns="2539" rIns="2541" bIns="2541" numCol="1" spcCol="1270" anchor="ctr" anchorCtr="0">
              <a:noAutofit/>
            </a:bodyPr>
            <a:lstStyle/>
            <a:p>
              <a:pPr algn="ctr" defTabSz="88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"/>
                <a:t> </a:t>
              </a:r>
            </a:p>
          </p:txBody>
        </p:sp>
        <p:sp>
          <p:nvSpPr>
            <p:cNvPr id="16" name="Arrow: Circular 36">
              <a:extLst>
                <a:ext uri="{FF2B5EF4-FFF2-40B4-BE49-F238E27FC236}">
                  <a16:creationId xmlns:a16="http://schemas.microsoft.com/office/drawing/2014/main" id="{FC53DCD7-5A54-6287-CD22-EE1FA3180677}"/>
                </a:ext>
              </a:extLst>
            </p:cNvPr>
            <p:cNvSpPr/>
            <p:nvPr/>
          </p:nvSpPr>
          <p:spPr>
            <a:xfrm>
              <a:off x="6183149" y="5601342"/>
              <a:ext cx="1306927" cy="1206867"/>
            </a:xfrm>
            <a:prstGeom prst="circularArrow">
              <a:avLst>
                <a:gd name="adj1" fmla="val 8252"/>
                <a:gd name="adj2" fmla="val 576425"/>
                <a:gd name="adj3" fmla="val 18842530"/>
                <a:gd name="adj4" fmla="val 13035139"/>
                <a:gd name="adj5" fmla="val 9627"/>
              </a:avLst>
            </a:prstGeom>
            <a:solidFill>
              <a:srgbClr val="6D6E7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4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8F0435-CC0D-D142-53B6-BA9A2EA071AD}"/>
              </a:ext>
            </a:extLst>
          </p:cNvPr>
          <p:cNvGrpSpPr>
            <a:grpSpLocks noChangeAspect="1"/>
          </p:cNvGrpSpPr>
          <p:nvPr/>
        </p:nvGrpSpPr>
        <p:grpSpPr>
          <a:xfrm>
            <a:off x="2405581" y="2982209"/>
            <a:ext cx="201637" cy="201024"/>
            <a:chOff x="5834063" y="5856923"/>
            <a:chExt cx="522288" cy="520700"/>
          </a:xfrm>
          <a:solidFill>
            <a:srgbClr val="6D6E71"/>
          </a:solidFill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FFCA6A49-D69A-D509-AEFA-7176C989DF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4063" y="5856923"/>
              <a:ext cx="522288" cy="520700"/>
            </a:xfrm>
            <a:custGeom>
              <a:avLst/>
              <a:gdLst>
                <a:gd name="T0" fmla="*/ 312 w 657"/>
                <a:gd name="T1" fmla="*/ 658 h 658"/>
                <a:gd name="T2" fmla="*/ 262 w 657"/>
                <a:gd name="T3" fmla="*/ 651 h 658"/>
                <a:gd name="T4" fmla="*/ 201 w 657"/>
                <a:gd name="T5" fmla="*/ 632 h 658"/>
                <a:gd name="T6" fmla="*/ 119 w 657"/>
                <a:gd name="T7" fmla="*/ 582 h 658"/>
                <a:gd name="T8" fmla="*/ 56 w 657"/>
                <a:gd name="T9" fmla="*/ 512 h 658"/>
                <a:gd name="T10" fmla="*/ 15 w 657"/>
                <a:gd name="T11" fmla="*/ 426 h 658"/>
                <a:gd name="T12" fmla="*/ 4 w 657"/>
                <a:gd name="T13" fmla="*/ 379 h 658"/>
                <a:gd name="T14" fmla="*/ 0 w 657"/>
                <a:gd name="T15" fmla="*/ 330 h 658"/>
                <a:gd name="T16" fmla="*/ 1 w 657"/>
                <a:gd name="T17" fmla="*/ 296 h 658"/>
                <a:gd name="T18" fmla="*/ 10 w 657"/>
                <a:gd name="T19" fmla="*/ 248 h 658"/>
                <a:gd name="T20" fmla="*/ 40 w 657"/>
                <a:gd name="T21" fmla="*/ 172 h 658"/>
                <a:gd name="T22" fmla="*/ 96 w 657"/>
                <a:gd name="T23" fmla="*/ 97 h 658"/>
                <a:gd name="T24" fmla="*/ 172 w 657"/>
                <a:gd name="T25" fmla="*/ 39 h 658"/>
                <a:gd name="T26" fmla="*/ 247 w 657"/>
                <a:gd name="T27" fmla="*/ 11 h 658"/>
                <a:gd name="T28" fmla="*/ 295 w 657"/>
                <a:gd name="T29" fmla="*/ 2 h 658"/>
                <a:gd name="T30" fmla="*/ 329 w 657"/>
                <a:gd name="T31" fmla="*/ 0 h 658"/>
                <a:gd name="T32" fmla="*/ 379 w 657"/>
                <a:gd name="T33" fmla="*/ 4 h 658"/>
                <a:gd name="T34" fmla="*/ 426 w 657"/>
                <a:gd name="T35" fmla="*/ 15 h 658"/>
                <a:gd name="T36" fmla="*/ 512 w 657"/>
                <a:gd name="T37" fmla="*/ 57 h 658"/>
                <a:gd name="T38" fmla="*/ 582 w 657"/>
                <a:gd name="T39" fmla="*/ 120 h 658"/>
                <a:gd name="T40" fmla="*/ 631 w 657"/>
                <a:gd name="T41" fmla="*/ 201 h 658"/>
                <a:gd name="T42" fmla="*/ 650 w 657"/>
                <a:gd name="T43" fmla="*/ 262 h 658"/>
                <a:gd name="T44" fmla="*/ 657 w 657"/>
                <a:gd name="T45" fmla="*/ 312 h 658"/>
                <a:gd name="T46" fmla="*/ 657 w 657"/>
                <a:gd name="T47" fmla="*/ 346 h 658"/>
                <a:gd name="T48" fmla="*/ 650 w 657"/>
                <a:gd name="T49" fmla="*/ 396 h 658"/>
                <a:gd name="T50" fmla="*/ 631 w 657"/>
                <a:gd name="T51" fmla="*/ 457 h 658"/>
                <a:gd name="T52" fmla="*/ 582 w 657"/>
                <a:gd name="T53" fmla="*/ 538 h 658"/>
                <a:gd name="T54" fmla="*/ 512 w 657"/>
                <a:gd name="T55" fmla="*/ 603 h 658"/>
                <a:gd name="T56" fmla="*/ 426 w 657"/>
                <a:gd name="T57" fmla="*/ 643 h 658"/>
                <a:gd name="T58" fmla="*/ 379 w 657"/>
                <a:gd name="T59" fmla="*/ 655 h 658"/>
                <a:gd name="T60" fmla="*/ 329 w 657"/>
                <a:gd name="T61" fmla="*/ 658 h 658"/>
                <a:gd name="T62" fmla="*/ 329 w 657"/>
                <a:gd name="T63" fmla="*/ 38 h 658"/>
                <a:gd name="T64" fmla="*/ 242 w 657"/>
                <a:gd name="T65" fmla="*/ 51 h 658"/>
                <a:gd name="T66" fmla="*/ 166 w 657"/>
                <a:gd name="T67" fmla="*/ 88 h 658"/>
                <a:gd name="T68" fmla="*/ 103 w 657"/>
                <a:gd name="T69" fmla="*/ 144 h 658"/>
                <a:gd name="T70" fmla="*/ 60 w 657"/>
                <a:gd name="T71" fmla="*/ 215 h 658"/>
                <a:gd name="T72" fmla="*/ 39 w 657"/>
                <a:gd name="T73" fmla="*/ 299 h 658"/>
                <a:gd name="T74" fmla="*/ 39 w 657"/>
                <a:gd name="T75" fmla="*/ 359 h 658"/>
                <a:gd name="T76" fmla="*/ 60 w 657"/>
                <a:gd name="T77" fmla="*/ 443 h 658"/>
                <a:gd name="T78" fmla="*/ 103 w 657"/>
                <a:gd name="T79" fmla="*/ 514 h 658"/>
                <a:gd name="T80" fmla="*/ 166 w 657"/>
                <a:gd name="T81" fmla="*/ 570 h 658"/>
                <a:gd name="T82" fmla="*/ 242 w 657"/>
                <a:gd name="T83" fmla="*/ 608 h 658"/>
                <a:gd name="T84" fmla="*/ 329 w 657"/>
                <a:gd name="T85" fmla="*/ 620 h 658"/>
                <a:gd name="T86" fmla="*/ 387 w 657"/>
                <a:gd name="T87" fmla="*/ 615 h 658"/>
                <a:gd name="T88" fmla="*/ 467 w 657"/>
                <a:gd name="T89" fmla="*/ 585 h 658"/>
                <a:gd name="T90" fmla="*/ 535 w 657"/>
                <a:gd name="T91" fmla="*/ 535 h 658"/>
                <a:gd name="T92" fmla="*/ 584 w 657"/>
                <a:gd name="T93" fmla="*/ 468 h 658"/>
                <a:gd name="T94" fmla="*/ 614 w 657"/>
                <a:gd name="T95" fmla="*/ 387 h 658"/>
                <a:gd name="T96" fmla="*/ 619 w 657"/>
                <a:gd name="T97" fmla="*/ 330 h 658"/>
                <a:gd name="T98" fmla="*/ 607 w 657"/>
                <a:gd name="T99" fmla="*/ 242 h 658"/>
                <a:gd name="T100" fmla="*/ 570 w 657"/>
                <a:gd name="T101" fmla="*/ 167 h 658"/>
                <a:gd name="T102" fmla="*/ 513 w 657"/>
                <a:gd name="T103" fmla="*/ 104 h 658"/>
                <a:gd name="T104" fmla="*/ 442 w 657"/>
                <a:gd name="T105" fmla="*/ 61 h 658"/>
                <a:gd name="T106" fmla="*/ 359 w 657"/>
                <a:gd name="T107" fmla="*/ 3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7" h="658">
                  <a:moveTo>
                    <a:pt x="329" y="658"/>
                  </a:moveTo>
                  <a:lnTo>
                    <a:pt x="329" y="658"/>
                  </a:lnTo>
                  <a:lnTo>
                    <a:pt x="312" y="658"/>
                  </a:lnTo>
                  <a:lnTo>
                    <a:pt x="295" y="656"/>
                  </a:lnTo>
                  <a:lnTo>
                    <a:pt x="278" y="655"/>
                  </a:lnTo>
                  <a:lnTo>
                    <a:pt x="262" y="651"/>
                  </a:lnTo>
                  <a:lnTo>
                    <a:pt x="247" y="648"/>
                  </a:lnTo>
                  <a:lnTo>
                    <a:pt x="231" y="643"/>
                  </a:lnTo>
                  <a:lnTo>
                    <a:pt x="201" y="632"/>
                  </a:lnTo>
                  <a:lnTo>
                    <a:pt x="172" y="619"/>
                  </a:lnTo>
                  <a:lnTo>
                    <a:pt x="145" y="603"/>
                  </a:lnTo>
                  <a:lnTo>
                    <a:pt x="119" y="582"/>
                  </a:lnTo>
                  <a:lnTo>
                    <a:pt x="96" y="562"/>
                  </a:lnTo>
                  <a:lnTo>
                    <a:pt x="75" y="538"/>
                  </a:lnTo>
                  <a:lnTo>
                    <a:pt x="56" y="512"/>
                  </a:lnTo>
                  <a:lnTo>
                    <a:pt x="40" y="486"/>
                  </a:lnTo>
                  <a:lnTo>
                    <a:pt x="25" y="457"/>
                  </a:lnTo>
                  <a:lnTo>
                    <a:pt x="15" y="426"/>
                  </a:lnTo>
                  <a:lnTo>
                    <a:pt x="10" y="412"/>
                  </a:lnTo>
                  <a:lnTo>
                    <a:pt x="6" y="396"/>
                  </a:lnTo>
                  <a:lnTo>
                    <a:pt x="4" y="379"/>
                  </a:lnTo>
                  <a:lnTo>
                    <a:pt x="1" y="363"/>
                  </a:lnTo>
                  <a:lnTo>
                    <a:pt x="0" y="346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12"/>
                  </a:lnTo>
                  <a:lnTo>
                    <a:pt x="1" y="296"/>
                  </a:lnTo>
                  <a:lnTo>
                    <a:pt x="4" y="279"/>
                  </a:lnTo>
                  <a:lnTo>
                    <a:pt x="6" y="262"/>
                  </a:lnTo>
                  <a:lnTo>
                    <a:pt x="10" y="248"/>
                  </a:lnTo>
                  <a:lnTo>
                    <a:pt x="15" y="232"/>
                  </a:lnTo>
                  <a:lnTo>
                    <a:pt x="25" y="201"/>
                  </a:lnTo>
                  <a:lnTo>
                    <a:pt x="40" y="172"/>
                  </a:lnTo>
                  <a:lnTo>
                    <a:pt x="56" y="146"/>
                  </a:lnTo>
                  <a:lnTo>
                    <a:pt x="75" y="120"/>
                  </a:lnTo>
                  <a:lnTo>
                    <a:pt x="96" y="97"/>
                  </a:lnTo>
                  <a:lnTo>
                    <a:pt x="119" y="76"/>
                  </a:lnTo>
                  <a:lnTo>
                    <a:pt x="145" y="57"/>
                  </a:lnTo>
                  <a:lnTo>
                    <a:pt x="172" y="39"/>
                  </a:lnTo>
                  <a:lnTo>
                    <a:pt x="201" y="26"/>
                  </a:lnTo>
                  <a:lnTo>
                    <a:pt x="231" y="15"/>
                  </a:lnTo>
                  <a:lnTo>
                    <a:pt x="247" y="11"/>
                  </a:lnTo>
                  <a:lnTo>
                    <a:pt x="262" y="7"/>
                  </a:lnTo>
                  <a:lnTo>
                    <a:pt x="278" y="4"/>
                  </a:lnTo>
                  <a:lnTo>
                    <a:pt x="295" y="2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3" y="2"/>
                  </a:lnTo>
                  <a:lnTo>
                    <a:pt x="379" y="4"/>
                  </a:lnTo>
                  <a:lnTo>
                    <a:pt x="395" y="7"/>
                  </a:lnTo>
                  <a:lnTo>
                    <a:pt x="411" y="11"/>
                  </a:lnTo>
                  <a:lnTo>
                    <a:pt x="426" y="15"/>
                  </a:lnTo>
                  <a:lnTo>
                    <a:pt x="457" y="26"/>
                  </a:lnTo>
                  <a:lnTo>
                    <a:pt x="485" y="39"/>
                  </a:lnTo>
                  <a:lnTo>
                    <a:pt x="512" y="57"/>
                  </a:lnTo>
                  <a:lnTo>
                    <a:pt x="537" y="76"/>
                  </a:lnTo>
                  <a:lnTo>
                    <a:pt x="562" y="97"/>
                  </a:lnTo>
                  <a:lnTo>
                    <a:pt x="582" y="120"/>
                  </a:lnTo>
                  <a:lnTo>
                    <a:pt x="602" y="146"/>
                  </a:lnTo>
                  <a:lnTo>
                    <a:pt x="618" y="172"/>
                  </a:lnTo>
                  <a:lnTo>
                    <a:pt x="631" y="201"/>
                  </a:lnTo>
                  <a:lnTo>
                    <a:pt x="642" y="232"/>
                  </a:lnTo>
                  <a:lnTo>
                    <a:pt x="648" y="248"/>
                  </a:lnTo>
                  <a:lnTo>
                    <a:pt x="650" y="262"/>
                  </a:lnTo>
                  <a:lnTo>
                    <a:pt x="654" y="279"/>
                  </a:lnTo>
                  <a:lnTo>
                    <a:pt x="656" y="296"/>
                  </a:lnTo>
                  <a:lnTo>
                    <a:pt x="657" y="312"/>
                  </a:lnTo>
                  <a:lnTo>
                    <a:pt x="657" y="330"/>
                  </a:lnTo>
                  <a:lnTo>
                    <a:pt x="657" y="330"/>
                  </a:lnTo>
                  <a:lnTo>
                    <a:pt x="657" y="346"/>
                  </a:lnTo>
                  <a:lnTo>
                    <a:pt x="656" y="363"/>
                  </a:lnTo>
                  <a:lnTo>
                    <a:pt x="654" y="379"/>
                  </a:lnTo>
                  <a:lnTo>
                    <a:pt x="650" y="396"/>
                  </a:lnTo>
                  <a:lnTo>
                    <a:pt x="648" y="412"/>
                  </a:lnTo>
                  <a:lnTo>
                    <a:pt x="642" y="426"/>
                  </a:lnTo>
                  <a:lnTo>
                    <a:pt x="631" y="457"/>
                  </a:lnTo>
                  <a:lnTo>
                    <a:pt x="618" y="486"/>
                  </a:lnTo>
                  <a:lnTo>
                    <a:pt x="602" y="512"/>
                  </a:lnTo>
                  <a:lnTo>
                    <a:pt x="582" y="538"/>
                  </a:lnTo>
                  <a:lnTo>
                    <a:pt x="562" y="562"/>
                  </a:lnTo>
                  <a:lnTo>
                    <a:pt x="537" y="582"/>
                  </a:lnTo>
                  <a:lnTo>
                    <a:pt x="512" y="603"/>
                  </a:lnTo>
                  <a:lnTo>
                    <a:pt x="485" y="619"/>
                  </a:lnTo>
                  <a:lnTo>
                    <a:pt x="457" y="632"/>
                  </a:lnTo>
                  <a:lnTo>
                    <a:pt x="426" y="643"/>
                  </a:lnTo>
                  <a:lnTo>
                    <a:pt x="411" y="648"/>
                  </a:lnTo>
                  <a:lnTo>
                    <a:pt x="395" y="651"/>
                  </a:lnTo>
                  <a:lnTo>
                    <a:pt x="379" y="655"/>
                  </a:lnTo>
                  <a:lnTo>
                    <a:pt x="363" y="656"/>
                  </a:lnTo>
                  <a:lnTo>
                    <a:pt x="345" y="658"/>
                  </a:lnTo>
                  <a:lnTo>
                    <a:pt x="329" y="658"/>
                  </a:lnTo>
                  <a:lnTo>
                    <a:pt x="329" y="658"/>
                  </a:lnTo>
                  <a:close/>
                  <a:moveTo>
                    <a:pt x="329" y="38"/>
                  </a:moveTo>
                  <a:lnTo>
                    <a:pt x="329" y="38"/>
                  </a:lnTo>
                  <a:lnTo>
                    <a:pt x="299" y="39"/>
                  </a:lnTo>
                  <a:lnTo>
                    <a:pt x="270" y="43"/>
                  </a:lnTo>
                  <a:lnTo>
                    <a:pt x="242" y="51"/>
                  </a:lnTo>
                  <a:lnTo>
                    <a:pt x="215" y="61"/>
                  </a:lnTo>
                  <a:lnTo>
                    <a:pt x="189" y="73"/>
                  </a:lnTo>
                  <a:lnTo>
                    <a:pt x="166" y="88"/>
                  </a:lnTo>
                  <a:lnTo>
                    <a:pt x="144" y="104"/>
                  </a:lnTo>
                  <a:lnTo>
                    <a:pt x="122" y="123"/>
                  </a:lnTo>
                  <a:lnTo>
                    <a:pt x="103" y="144"/>
                  </a:lnTo>
                  <a:lnTo>
                    <a:pt x="87" y="167"/>
                  </a:lnTo>
                  <a:lnTo>
                    <a:pt x="72" y="190"/>
                  </a:lnTo>
                  <a:lnTo>
                    <a:pt x="60" y="215"/>
                  </a:lnTo>
                  <a:lnTo>
                    <a:pt x="51" y="242"/>
                  </a:lnTo>
                  <a:lnTo>
                    <a:pt x="43" y="271"/>
                  </a:lnTo>
                  <a:lnTo>
                    <a:pt x="39" y="299"/>
                  </a:lnTo>
                  <a:lnTo>
                    <a:pt x="37" y="330"/>
                  </a:lnTo>
                  <a:lnTo>
                    <a:pt x="37" y="330"/>
                  </a:lnTo>
                  <a:lnTo>
                    <a:pt x="39" y="359"/>
                  </a:lnTo>
                  <a:lnTo>
                    <a:pt x="43" y="387"/>
                  </a:lnTo>
                  <a:lnTo>
                    <a:pt x="51" y="416"/>
                  </a:lnTo>
                  <a:lnTo>
                    <a:pt x="60" y="443"/>
                  </a:lnTo>
                  <a:lnTo>
                    <a:pt x="72" y="468"/>
                  </a:lnTo>
                  <a:lnTo>
                    <a:pt x="87" y="492"/>
                  </a:lnTo>
                  <a:lnTo>
                    <a:pt x="103" y="514"/>
                  </a:lnTo>
                  <a:lnTo>
                    <a:pt x="122" y="535"/>
                  </a:lnTo>
                  <a:lnTo>
                    <a:pt x="144" y="554"/>
                  </a:lnTo>
                  <a:lnTo>
                    <a:pt x="166" y="570"/>
                  </a:lnTo>
                  <a:lnTo>
                    <a:pt x="189" y="585"/>
                  </a:lnTo>
                  <a:lnTo>
                    <a:pt x="215" y="597"/>
                  </a:lnTo>
                  <a:lnTo>
                    <a:pt x="242" y="608"/>
                  </a:lnTo>
                  <a:lnTo>
                    <a:pt x="270" y="615"/>
                  </a:lnTo>
                  <a:lnTo>
                    <a:pt x="299" y="619"/>
                  </a:lnTo>
                  <a:lnTo>
                    <a:pt x="329" y="620"/>
                  </a:lnTo>
                  <a:lnTo>
                    <a:pt x="329" y="620"/>
                  </a:lnTo>
                  <a:lnTo>
                    <a:pt x="359" y="619"/>
                  </a:lnTo>
                  <a:lnTo>
                    <a:pt x="387" y="615"/>
                  </a:lnTo>
                  <a:lnTo>
                    <a:pt x="415" y="608"/>
                  </a:lnTo>
                  <a:lnTo>
                    <a:pt x="442" y="597"/>
                  </a:lnTo>
                  <a:lnTo>
                    <a:pt x="467" y="585"/>
                  </a:lnTo>
                  <a:lnTo>
                    <a:pt x="492" y="570"/>
                  </a:lnTo>
                  <a:lnTo>
                    <a:pt x="513" y="554"/>
                  </a:lnTo>
                  <a:lnTo>
                    <a:pt x="535" y="535"/>
                  </a:lnTo>
                  <a:lnTo>
                    <a:pt x="553" y="514"/>
                  </a:lnTo>
                  <a:lnTo>
                    <a:pt x="570" y="492"/>
                  </a:lnTo>
                  <a:lnTo>
                    <a:pt x="584" y="468"/>
                  </a:lnTo>
                  <a:lnTo>
                    <a:pt x="596" y="443"/>
                  </a:lnTo>
                  <a:lnTo>
                    <a:pt x="607" y="416"/>
                  </a:lnTo>
                  <a:lnTo>
                    <a:pt x="614" y="387"/>
                  </a:lnTo>
                  <a:lnTo>
                    <a:pt x="618" y="359"/>
                  </a:lnTo>
                  <a:lnTo>
                    <a:pt x="619" y="330"/>
                  </a:lnTo>
                  <a:lnTo>
                    <a:pt x="619" y="330"/>
                  </a:lnTo>
                  <a:lnTo>
                    <a:pt x="618" y="299"/>
                  </a:lnTo>
                  <a:lnTo>
                    <a:pt x="614" y="271"/>
                  </a:lnTo>
                  <a:lnTo>
                    <a:pt x="607" y="242"/>
                  </a:lnTo>
                  <a:lnTo>
                    <a:pt x="596" y="215"/>
                  </a:lnTo>
                  <a:lnTo>
                    <a:pt x="584" y="190"/>
                  </a:lnTo>
                  <a:lnTo>
                    <a:pt x="570" y="167"/>
                  </a:lnTo>
                  <a:lnTo>
                    <a:pt x="553" y="144"/>
                  </a:lnTo>
                  <a:lnTo>
                    <a:pt x="535" y="123"/>
                  </a:lnTo>
                  <a:lnTo>
                    <a:pt x="513" y="104"/>
                  </a:lnTo>
                  <a:lnTo>
                    <a:pt x="492" y="88"/>
                  </a:lnTo>
                  <a:lnTo>
                    <a:pt x="467" y="73"/>
                  </a:lnTo>
                  <a:lnTo>
                    <a:pt x="442" y="61"/>
                  </a:lnTo>
                  <a:lnTo>
                    <a:pt x="415" y="51"/>
                  </a:lnTo>
                  <a:lnTo>
                    <a:pt x="387" y="43"/>
                  </a:lnTo>
                  <a:lnTo>
                    <a:pt x="359" y="39"/>
                  </a:lnTo>
                  <a:lnTo>
                    <a:pt x="329" y="38"/>
                  </a:lnTo>
                  <a:lnTo>
                    <a:pt x="329" y="38"/>
                  </a:lnTo>
                  <a:close/>
                </a:path>
              </a:pathLst>
            </a:custGeom>
            <a:grpFill/>
            <a:ln w="3175">
              <a:solidFill>
                <a:srgbClr val="6D6E7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4" name="Freeform 188">
              <a:extLst>
                <a:ext uri="{FF2B5EF4-FFF2-40B4-BE49-F238E27FC236}">
                  <a16:creationId xmlns:a16="http://schemas.microsoft.com/office/drawing/2014/main" id="{AC53887B-6773-0144-9BC8-45ADFAB83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538" y="6028373"/>
              <a:ext cx="293688" cy="198438"/>
            </a:xfrm>
            <a:custGeom>
              <a:avLst/>
              <a:gdLst>
                <a:gd name="T0" fmla="*/ 346 w 369"/>
                <a:gd name="T1" fmla="*/ 0 h 250"/>
                <a:gd name="T2" fmla="*/ 135 w 369"/>
                <a:gd name="T3" fmla="*/ 211 h 250"/>
                <a:gd name="T4" fmla="*/ 22 w 369"/>
                <a:gd name="T5" fmla="*/ 97 h 250"/>
                <a:gd name="T6" fmla="*/ 0 w 369"/>
                <a:gd name="T7" fmla="*/ 119 h 250"/>
                <a:gd name="T8" fmla="*/ 125 w 369"/>
                <a:gd name="T9" fmla="*/ 244 h 250"/>
                <a:gd name="T10" fmla="*/ 125 w 369"/>
                <a:gd name="T11" fmla="*/ 244 h 250"/>
                <a:gd name="T12" fmla="*/ 130 w 369"/>
                <a:gd name="T13" fmla="*/ 248 h 250"/>
                <a:gd name="T14" fmla="*/ 135 w 369"/>
                <a:gd name="T15" fmla="*/ 250 h 250"/>
                <a:gd name="T16" fmla="*/ 135 w 369"/>
                <a:gd name="T17" fmla="*/ 250 h 250"/>
                <a:gd name="T18" fmla="*/ 142 w 369"/>
                <a:gd name="T19" fmla="*/ 248 h 250"/>
                <a:gd name="T20" fmla="*/ 147 w 369"/>
                <a:gd name="T21" fmla="*/ 244 h 250"/>
                <a:gd name="T22" fmla="*/ 369 w 369"/>
                <a:gd name="T23" fmla="*/ 23 h 250"/>
                <a:gd name="T24" fmla="*/ 346 w 369"/>
                <a:gd name="T2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250">
                  <a:moveTo>
                    <a:pt x="346" y="0"/>
                  </a:moveTo>
                  <a:lnTo>
                    <a:pt x="135" y="211"/>
                  </a:lnTo>
                  <a:lnTo>
                    <a:pt x="22" y="97"/>
                  </a:lnTo>
                  <a:lnTo>
                    <a:pt x="0" y="119"/>
                  </a:lnTo>
                  <a:lnTo>
                    <a:pt x="125" y="244"/>
                  </a:lnTo>
                  <a:lnTo>
                    <a:pt x="125" y="244"/>
                  </a:lnTo>
                  <a:lnTo>
                    <a:pt x="130" y="248"/>
                  </a:lnTo>
                  <a:lnTo>
                    <a:pt x="135" y="250"/>
                  </a:lnTo>
                  <a:lnTo>
                    <a:pt x="135" y="250"/>
                  </a:lnTo>
                  <a:lnTo>
                    <a:pt x="142" y="248"/>
                  </a:lnTo>
                  <a:lnTo>
                    <a:pt x="147" y="244"/>
                  </a:lnTo>
                  <a:lnTo>
                    <a:pt x="369" y="23"/>
                  </a:lnTo>
                  <a:lnTo>
                    <a:pt x="346" y="0"/>
                  </a:lnTo>
                  <a:close/>
                </a:path>
              </a:pathLst>
            </a:custGeom>
            <a:grpFill/>
            <a:ln w="3175">
              <a:solidFill>
                <a:srgbClr val="6D6E7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1AA112-7729-2E00-E55E-599988C85C12}"/>
              </a:ext>
            </a:extLst>
          </p:cNvPr>
          <p:cNvGrpSpPr/>
          <p:nvPr/>
        </p:nvGrpSpPr>
        <p:grpSpPr>
          <a:xfrm>
            <a:off x="6036446" y="5611060"/>
            <a:ext cx="6033747" cy="322685"/>
            <a:chOff x="6158253" y="6179623"/>
            <a:chExt cx="6033747" cy="32268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451813F-0528-ABC6-1F3D-85F494E11675}"/>
                </a:ext>
              </a:extLst>
            </p:cNvPr>
            <p:cNvGrpSpPr/>
            <p:nvPr/>
          </p:nvGrpSpPr>
          <p:grpSpPr>
            <a:xfrm>
              <a:off x="7020372" y="6211638"/>
              <a:ext cx="870565" cy="243746"/>
              <a:chOff x="7906633" y="6236135"/>
              <a:chExt cx="870565" cy="243746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90B7650-8E99-249C-C8D4-5C189043D82C}"/>
                  </a:ext>
                </a:extLst>
              </p:cNvPr>
              <p:cNvGrpSpPr/>
              <p:nvPr/>
            </p:nvGrpSpPr>
            <p:grpSpPr>
              <a:xfrm>
                <a:off x="7906633" y="6236135"/>
                <a:ext cx="251516" cy="243746"/>
                <a:chOff x="6183149" y="5596614"/>
                <a:chExt cx="1308038" cy="1267638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BC58461-3DF8-9995-7A4A-37AF64046965}"/>
                    </a:ext>
                  </a:extLst>
                </p:cNvPr>
                <p:cNvSpPr/>
                <p:nvPr/>
              </p:nvSpPr>
              <p:spPr>
                <a:xfrm>
                  <a:off x="6566982" y="5943317"/>
                  <a:ext cx="583894" cy="5663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59" name="Freeform 92">
                  <a:extLst>
                    <a:ext uri="{FF2B5EF4-FFF2-40B4-BE49-F238E27FC236}">
                      <a16:creationId xmlns:a16="http://schemas.microsoft.com/office/drawing/2014/main" id="{7CB513C9-59A7-DFC7-7B56-8790C59596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93776" y="5878813"/>
                  <a:ext cx="709000" cy="687681"/>
                </a:xfrm>
                <a:custGeom>
                  <a:avLst/>
                  <a:gdLst>
                    <a:gd name="T0" fmla="*/ 312 w 659"/>
                    <a:gd name="T1" fmla="*/ 657 h 657"/>
                    <a:gd name="T2" fmla="*/ 264 w 659"/>
                    <a:gd name="T3" fmla="*/ 650 h 657"/>
                    <a:gd name="T4" fmla="*/ 202 w 659"/>
                    <a:gd name="T5" fmla="*/ 631 h 657"/>
                    <a:gd name="T6" fmla="*/ 120 w 659"/>
                    <a:gd name="T7" fmla="*/ 582 h 657"/>
                    <a:gd name="T8" fmla="*/ 57 w 659"/>
                    <a:gd name="T9" fmla="*/ 512 h 657"/>
                    <a:gd name="T10" fmla="*/ 15 w 659"/>
                    <a:gd name="T11" fmla="*/ 426 h 657"/>
                    <a:gd name="T12" fmla="*/ 4 w 659"/>
                    <a:gd name="T13" fmla="*/ 379 h 657"/>
                    <a:gd name="T14" fmla="*/ 0 w 659"/>
                    <a:gd name="T15" fmla="*/ 328 h 657"/>
                    <a:gd name="T16" fmla="*/ 3 w 659"/>
                    <a:gd name="T17" fmla="*/ 294 h 657"/>
                    <a:gd name="T18" fmla="*/ 11 w 659"/>
                    <a:gd name="T19" fmla="*/ 246 h 657"/>
                    <a:gd name="T20" fmla="*/ 41 w 659"/>
                    <a:gd name="T21" fmla="*/ 172 h 657"/>
                    <a:gd name="T22" fmla="*/ 97 w 659"/>
                    <a:gd name="T23" fmla="*/ 95 h 657"/>
                    <a:gd name="T24" fmla="*/ 172 w 659"/>
                    <a:gd name="T25" fmla="*/ 39 h 657"/>
                    <a:gd name="T26" fmla="*/ 248 w 659"/>
                    <a:gd name="T27" fmla="*/ 9 h 657"/>
                    <a:gd name="T28" fmla="*/ 296 w 659"/>
                    <a:gd name="T29" fmla="*/ 1 h 657"/>
                    <a:gd name="T30" fmla="*/ 330 w 659"/>
                    <a:gd name="T31" fmla="*/ 0 h 657"/>
                    <a:gd name="T32" fmla="*/ 379 w 659"/>
                    <a:gd name="T33" fmla="*/ 2 h 657"/>
                    <a:gd name="T34" fmla="*/ 428 w 659"/>
                    <a:gd name="T35" fmla="*/ 15 h 657"/>
                    <a:gd name="T36" fmla="*/ 514 w 659"/>
                    <a:gd name="T37" fmla="*/ 55 h 657"/>
                    <a:gd name="T38" fmla="*/ 583 w 659"/>
                    <a:gd name="T39" fmla="*/ 119 h 657"/>
                    <a:gd name="T40" fmla="*/ 633 w 659"/>
                    <a:gd name="T41" fmla="*/ 200 h 657"/>
                    <a:gd name="T42" fmla="*/ 652 w 659"/>
                    <a:gd name="T43" fmla="*/ 262 h 657"/>
                    <a:gd name="T44" fmla="*/ 657 w 659"/>
                    <a:gd name="T45" fmla="*/ 311 h 657"/>
                    <a:gd name="T46" fmla="*/ 657 w 659"/>
                    <a:gd name="T47" fmla="*/ 345 h 657"/>
                    <a:gd name="T48" fmla="*/ 652 w 659"/>
                    <a:gd name="T49" fmla="*/ 395 h 657"/>
                    <a:gd name="T50" fmla="*/ 633 w 659"/>
                    <a:gd name="T51" fmla="*/ 457 h 657"/>
                    <a:gd name="T52" fmla="*/ 583 w 659"/>
                    <a:gd name="T53" fmla="*/ 537 h 657"/>
                    <a:gd name="T54" fmla="*/ 514 w 659"/>
                    <a:gd name="T55" fmla="*/ 600 h 657"/>
                    <a:gd name="T56" fmla="*/ 428 w 659"/>
                    <a:gd name="T57" fmla="*/ 642 h 657"/>
                    <a:gd name="T58" fmla="*/ 379 w 659"/>
                    <a:gd name="T59" fmla="*/ 653 h 657"/>
                    <a:gd name="T60" fmla="*/ 330 w 659"/>
                    <a:gd name="T61" fmla="*/ 657 h 657"/>
                    <a:gd name="T62" fmla="*/ 330 w 659"/>
                    <a:gd name="T63" fmla="*/ 37 h 657"/>
                    <a:gd name="T64" fmla="*/ 244 w 659"/>
                    <a:gd name="T65" fmla="*/ 49 h 657"/>
                    <a:gd name="T66" fmla="*/ 167 w 659"/>
                    <a:gd name="T67" fmla="*/ 87 h 657"/>
                    <a:gd name="T68" fmla="*/ 105 w 659"/>
                    <a:gd name="T69" fmla="*/ 144 h 657"/>
                    <a:gd name="T70" fmla="*/ 61 w 659"/>
                    <a:gd name="T71" fmla="*/ 215 h 657"/>
                    <a:gd name="T72" fmla="*/ 39 w 659"/>
                    <a:gd name="T73" fmla="*/ 298 h 657"/>
                    <a:gd name="T74" fmla="*/ 39 w 659"/>
                    <a:gd name="T75" fmla="*/ 357 h 657"/>
                    <a:gd name="T76" fmla="*/ 61 w 659"/>
                    <a:gd name="T77" fmla="*/ 442 h 657"/>
                    <a:gd name="T78" fmla="*/ 105 w 659"/>
                    <a:gd name="T79" fmla="*/ 513 h 657"/>
                    <a:gd name="T80" fmla="*/ 167 w 659"/>
                    <a:gd name="T81" fmla="*/ 569 h 657"/>
                    <a:gd name="T82" fmla="*/ 244 w 659"/>
                    <a:gd name="T83" fmla="*/ 606 h 657"/>
                    <a:gd name="T84" fmla="*/ 330 w 659"/>
                    <a:gd name="T85" fmla="*/ 619 h 657"/>
                    <a:gd name="T86" fmla="*/ 389 w 659"/>
                    <a:gd name="T87" fmla="*/ 614 h 657"/>
                    <a:gd name="T88" fmla="*/ 468 w 659"/>
                    <a:gd name="T89" fmla="*/ 584 h 657"/>
                    <a:gd name="T90" fmla="*/ 535 w 659"/>
                    <a:gd name="T91" fmla="*/ 535 h 657"/>
                    <a:gd name="T92" fmla="*/ 586 w 659"/>
                    <a:gd name="T93" fmla="*/ 467 h 657"/>
                    <a:gd name="T94" fmla="*/ 614 w 659"/>
                    <a:gd name="T95" fmla="*/ 387 h 657"/>
                    <a:gd name="T96" fmla="*/ 621 w 659"/>
                    <a:gd name="T97" fmla="*/ 328 h 657"/>
                    <a:gd name="T98" fmla="*/ 608 w 659"/>
                    <a:gd name="T99" fmla="*/ 242 h 657"/>
                    <a:gd name="T100" fmla="*/ 571 w 659"/>
                    <a:gd name="T101" fmla="*/ 165 h 657"/>
                    <a:gd name="T102" fmla="*/ 515 w 659"/>
                    <a:gd name="T103" fmla="*/ 103 h 657"/>
                    <a:gd name="T104" fmla="*/ 442 w 659"/>
                    <a:gd name="T105" fmla="*/ 60 h 657"/>
                    <a:gd name="T106" fmla="*/ 359 w 659"/>
                    <a:gd name="T107" fmla="*/ 39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59" h="657">
                      <a:moveTo>
                        <a:pt x="330" y="657"/>
                      </a:moveTo>
                      <a:lnTo>
                        <a:pt x="330" y="657"/>
                      </a:lnTo>
                      <a:lnTo>
                        <a:pt x="312" y="657"/>
                      </a:lnTo>
                      <a:lnTo>
                        <a:pt x="296" y="655"/>
                      </a:lnTo>
                      <a:lnTo>
                        <a:pt x="280" y="653"/>
                      </a:lnTo>
                      <a:lnTo>
                        <a:pt x="264" y="650"/>
                      </a:lnTo>
                      <a:lnTo>
                        <a:pt x="248" y="646"/>
                      </a:lnTo>
                      <a:lnTo>
                        <a:pt x="231" y="642"/>
                      </a:lnTo>
                      <a:lnTo>
                        <a:pt x="202" y="631"/>
                      </a:lnTo>
                      <a:lnTo>
                        <a:pt x="172" y="618"/>
                      </a:lnTo>
                      <a:lnTo>
                        <a:pt x="145" y="600"/>
                      </a:lnTo>
                      <a:lnTo>
                        <a:pt x="120" y="582"/>
                      </a:lnTo>
                      <a:lnTo>
                        <a:pt x="97" y="560"/>
                      </a:lnTo>
                      <a:lnTo>
                        <a:pt x="76" y="537"/>
                      </a:lnTo>
                      <a:lnTo>
                        <a:pt x="57" y="512"/>
                      </a:lnTo>
                      <a:lnTo>
                        <a:pt x="41" y="485"/>
                      </a:lnTo>
                      <a:lnTo>
                        <a:pt x="27" y="457"/>
                      </a:lnTo>
                      <a:lnTo>
                        <a:pt x="15" y="426"/>
                      </a:lnTo>
                      <a:lnTo>
                        <a:pt x="11" y="410"/>
                      </a:lnTo>
                      <a:lnTo>
                        <a:pt x="7" y="395"/>
                      </a:lnTo>
                      <a:lnTo>
                        <a:pt x="4" y="379"/>
                      </a:lnTo>
                      <a:lnTo>
                        <a:pt x="3" y="361"/>
                      </a:lnTo>
                      <a:lnTo>
                        <a:pt x="2" y="345"/>
                      </a:lnTo>
                      <a:lnTo>
                        <a:pt x="0" y="328"/>
                      </a:lnTo>
                      <a:lnTo>
                        <a:pt x="0" y="328"/>
                      </a:lnTo>
                      <a:lnTo>
                        <a:pt x="2" y="311"/>
                      </a:lnTo>
                      <a:lnTo>
                        <a:pt x="3" y="294"/>
                      </a:lnTo>
                      <a:lnTo>
                        <a:pt x="4" y="278"/>
                      </a:lnTo>
                      <a:lnTo>
                        <a:pt x="7" y="262"/>
                      </a:lnTo>
                      <a:lnTo>
                        <a:pt x="11" y="246"/>
                      </a:lnTo>
                      <a:lnTo>
                        <a:pt x="15" y="231"/>
                      </a:lnTo>
                      <a:lnTo>
                        <a:pt x="27" y="200"/>
                      </a:lnTo>
                      <a:lnTo>
                        <a:pt x="41" y="172"/>
                      </a:lnTo>
                      <a:lnTo>
                        <a:pt x="57" y="145"/>
                      </a:lnTo>
                      <a:lnTo>
                        <a:pt x="76" y="119"/>
                      </a:lnTo>
                      <a:lnTo>
                        <a:pt x="97" y="95"/>
                      </a:lnTo>
                      <a:lnTo>
                        <a:pt x="120" y="75"/>
                      </a:lnTo>
                      <a:lnTo>
                        <a:pt x="145" y="55"/>
                      </a:lnTo>
                      <a:lnTo>
                        <a:pt x="172" y="39"/>
                      </a:lnTo>
                      <a:lnTo>
                        <a:pt x="202" y="25"/>
                      </a:lnTo>
                      <a:lnTo>
                        <a:pt x="231" y="15"/>
                      </a:lnTo>
                      <a:lnTo>
                        <a:pt x="248" y="9"/>
                      </a:lnTo>
                      <a:lnTo>
                        <a:pt x="264" y="6"/>
                      </a:lnTo>
                      <a:lnTo>
                        <a:pt x="280" y="2"/>
                      </a:lnTo>
                      <a:lnTo>
                        <a:pt x="296" y="1"/>
                      </a:lnTo>
                      <a:lnTo>
                        <a:pt x="312" y="0"/>
                      </a:lnTo>
                      <a:lnTo>
                        <a:pt x="330" y="0"/>
                      </a:lnTo>
                      <a:lnTo>
                        <a:pt x="330" y="0"/>
                      </a:lnTo>
                      <a:lnTo>
                        <a:pt x="347" y="0"/>
                      </a:lnTo>
                      <a:lnTo>
                        <a:pt x="363" y="1"/>
                      </a:lnTo>
                      <a:lnTo>
                        <a:pt x="379" y="2"/>
                      </a:lnTo>
                      <a:lnTo>
                        <a:pt x="395" y="6"/>
                      </a:lnTo>
                      <a:lnTo>
                        <a:pt x="411" y="9"/>
                      </a:lnTo>
                      <a:lnTo>
                        <a:pt x="428" y="15"/>
                      </a:lnTo>
                      <a:lnTo>
                        <a:pt x="457" y="25"/>
                      </a:lnTo>
                      <a:lnTo>
                        <a:pt x="487" y="39"/>
                      </a:lnTo>
                      <a:lnTo>
                        <a:pt x="514" y="55"/>
                      </a:lnTo>
                      <a:lnTo>
                        <a:pt x="539" y="75"/>
                      </a:lnTo>
                      <a:lnTo>
                        <a:pt x="562" y="95"/>
                      </a:lnTo>
                      <a:lnTo>
                        <a:pt x="583" y="119"/>
                      </a:lnTo>
                      <a:lnTo>
                        <a:pt x="602" y="145"/>
                      </a:lnTo>
                      <a:lnTo>
                        <a:pt x="618" y="172"/>
                      </a:lnTo>
                      <a:lnTo>
                        <a:pt x="633" y="200"/>
                      </a:lnTo>
                      <a:lnTo>
                        <a:pt x="644" y="231"/>
                      </a:lnTo>
                      <a:lnTo>
                        <a:pt x="648" y="246"/>
                      </a:lnTo>
                      <a:lnTo>
                        <a:pt x="652" y="262"/>
                      </a:lnTo>
                      <a:lnTo>
                        <a:pt x="655" y="278"/>
                      </a:lnTo>
                      <a:lnTo>
                        <a:pt x="657" y="294"/>
                      </a:lnTo>
                      <a:lnTo>
                        <a:pt x="657" y="311"/>
                      </a:lnTo>
                      <a:lnTo>
                        <a:pt x="659" y="328"/>
                      </a:lnTo>
                      <a:lnTo>
                        <a:pt x="659" y="328"/>
                      </a:lnTo>
                      <a:lnTo>
                        <a:pt x="657" y="345"/>
                      </a:lnTo>
                      <a:lnTo>
                        <a:pt x="657" y="361"/>
                      </a:lnTo>
                      <a:lnTo>
                        <a:pt x="655" y="379"/>
                      </a:lnTo>
                      <a:lnTo>
                        <a:pt x="652" y="395"/>
                      </a:lnTo>
                      <a:lnTo>
                        <a:pt x="648" y="410"/>
                      </a:lnTo>
                      <a:lnTo>
                        <a:pt x="644" y="426"/>
                      </a:lnTo>
                      <a:lnTo>
                        <a:pt x="633" y="457"/>
                      </a:lnTo>
                      <a:lnTo>
                        <a:pt x="618" y="485"/>
                      </a:lnTo>
                      <a:lnTo>
                        <a:pt x="602" y="512"/>
                      </a:lnTo>
                      <a:lnTo>
                        <a:pt x="583" y="537"/>
                      </a:lnTo>
                      <a:lnTo>
                        <a:pt x="562" y="560"/>
                      </a:lnTo>
                      <a:lnTo>
                        <a:pt x="539" y="582"/>
                      </a:lnTo>
                      <a:lnTo>
                        <a:pt x="514" y="600"/>
                      </a:lnTo>
                      <a:lnTo>
                        <a:pt x="487" y="618"/>
                      </a:lnTo>
                      <a:lnTo>
                        <a:pt x="457" y="631"/>
                      </a:lnTo>
                      <a:lnTo>
                        <a:pt x="428" y="642"/>
                      </a:lnTo>
                      <a:lnTo>
                        <a:pt x="411" y="646"/>
                      </a:lnTo>
                      <a:lnTo>
                        <a:pt x="395" y="650"/>
                      </a:lnTo>
                      <a:lnTo>
                        <a:pt x="379" y="653"/>
                      </a:lnTo>
                      <a:lnTo>
                        <a:pt x="363" y="655"/>
                      </a:lnTo>
                      <a:lnTo>
                        <a:pt x="347" y="657"/>
                      </a:lnTo>
                      <a:lnTo>
                        <a:pt x="330" y="657"/>
                      </a:lnTo>
                      <a:lnTo>
                        <a:pt x="330" y="657"/>
                      </a:lnTo>
                      <a:close/>
                      <a:moveTo>
                        <a:pt x="330" y="37"/>
                      </a:moveTo>
                      <a:lnTo>
                        <a:pt x="330" y="37"/>
                      </a:lnTo>
                      <a:lnTo>
                        <a:pt x="300" y="39"/>
                      </a:lnTo>
                      <a:lnTo>
                        <a:pt x="270" y="43"/>
                      </a:lnTo>
                      <a:lnTo>
                        <a:pt x="244" y="49"/>
                      </a:lnTo>
                      <a:lnTo>
                        <a:pt x="217" y="60"/>
                      </a:lnTo>
                      <a:lnTo>
                        <a:pt x="191" y="72"/>
                      </a:lnTo>
                      <a:lnTo>
                        <a:pt x="167" y="87"/>
                      </a:lnTo>
                      <a:lnTo>
                        <a:pt x="144" y="103"/>
                      </a:lnTo>
                      <a:lnTo>
                        <a:pt x="124" y="122"/>
                      </a:lnTo>
                      <a:lnTo>
                        <a:pt x="105" y="144"/>
                      </a:lnTo>
                      <a:lnTo>
                        <a:pt x="88" y="165"/>
                      </a:lnTo>
                      <a:lnTo>
                        <a:pt x="73" y="189"/>
                      </a:lnTo>
                      <a:lnTo>
                        <a:pt x="61" y="215"/>
                      </a:lnTo>
                      <a:lnTo>
                        <a:pt x="51" y="242"/>
                      </a:lnTo>
                      <a:lnTo>
                        <a:pt x="45" y="270"/>
                      </a:lnTo>
                      <a:lnTo>
                        <a:pt x="39" y="298"/>
                      </a:lnTo>
                      <a:lnTo>
                        <a:pt x="38" y="328"/>
                      </a:lnTo>
                      <a:lnTo>
                        <a:pt x="38" y="328"/>
                      </a:lnTo>
                      <a:lnTo>
                        <a:pt x="39" y="357"/>
                      </a:lnTo>
                      <a:lnTo>
                        <a:pt x="45" y="387"/>
                      </a:lnTo>
                      <a:lnTo>
                        <a:pt x="51" y="415"/>
                      </a:lnTo>
                      <a:lnTo>
                        <a:pt x="61" y="442"/>
                      </a:lnTo>
                      <a:lnTo>
                        <a:pt x="73" y="467"/>
                      </a:lnTo>
                      <a:lnTo>
                        <a:pt x="88" y="490"/>
                      </a:lnTo>
                      <a:lnTo>
                        <a:pt x="105" y="513"/>
                      </a:lnTo>
                      <a:lnTo>
                        <a:pt x="124" y="535"/>
                      </a:lnTo>
                      <a:lnTo>
                        <a:pt x="144" y="553"/>
                      </a:lnTo>
                      <a:lnTo>
                        <a:pt x="167" y="569"/>
                      </a:lnTo>
                      <a:lnTo>
                        <a:pt x="191" y="584"/>
                      </a:lnTo>
                      <a:lnTo>
                        <a:pt x="217" y="596"/>
                      </a:lnTo>
                      <a:lnTo>
                        <a:pt x="244" y="606"/>
                      </a:lnTo>
                      <a:lnTo>
                        <a:pt x="270" y="614"/>
                      </a:lnTo>
                      <a:lnTo>
                        <a:pt x="300" y="618"/>
                      </a:lnTo>
                      <a:lnTo>
                        <a:pt x="330" y="619"/>
                      </a:lnTo>
                      <a:lnTo>
                        <a:pt x="330" y="619"/>
                      </a:lnTo>
                      <a:lnTo>
                        <a:pt x="359" y="618"/>
                      </a:lnTo>
                      <a:lnTo>
                        <a:pt x="389" y="614"/>
                      </a:lnTo>
                      <a:lnTo>
                        <a:pt x="415" y="606"/>
                      </a:lnTo>
                      <a:lnTo>
                        <a:pt x="442" y="596"/>
                      </a:lnTo>
                      <a:lnTo>
                        <a:pt x="468" y="584"/>
                      </a:lnTo>
                      <a:lnTo>
                        <a:pt x="492" y="569"/>
                      </a:lnTo>
                      <a:lnTo>
                        <a:pt x="515" y="553"/>
                      </a:lnTo>
                      <a:lnTo>
                        <a:pt x="535" y="535"/>
                      </a:lnTo>
                      <a:lnTo>
                        <a:pt x="554" y="513"/>
                      </a:lnTo>
                      <a:lnTo>
                        <a:pt x="571" y="490"/>
                      </a:lnTo>
                      <a:lnTo>
                        <a:pt x="586" y="467"/>
                      </a:lnTo>
                      <a:lnTo>
                        <a:pt x="598" y="442"/>
                      </a:lnTo>
                      <a:lnTo>
                        <a:pt x="608" y="415"/>
                      </a:lnTo>
                      <a:lnTo>
                        <a:pt x="614" y="387"/>
                      </a:lnTo>
                      <a:lnTo>
                        <a:pt x="620" y="357"/>
                      </a:lnTo>
                      <a:lnTo>
                        <a:pt x="621" y="328"/>
                      </a:lnTo>
                      <a:lnTo>
                        <a:pt x="621" y="328"/>
                      </a:lnTo>
                      <a:lnTo>
                        <a:pt x="620" y="298"/>
                      </a:lnTo>
                      <a:lnTo>
                        <a:pt x="614" y="270"/>
                      </a:lnTo>
                      <a:lnTo>
                        <a:pt x="608" y="242"/>
                      </a:lnTo>
                      <a:lnTo>
                        <a:pt x="598" y="215"/>
                      </a:lnTo>
                      <a:lnTo>
                        <a:pt x="586" y="189"/>
                      </a:lnTo>
                      <a:lnTo>
                        <a:pt x="571" y="165"/>
                      </a:lnTo>
                      <a:lnTo>
                        <a:pt x="554" y="144"/>
                      </a:lnTo>
                      <a:lnTo>
                        <a:pt x="535" y="122"/>
                      </a:lnTo>
                      <a:lnTo>
                        <a:pt x="515" y="103"/>
                      </a:lnTo>
                      <a:lnTo>
                        <a:pt x="492" y="87"/>
                      </a:lnTo>
                      <a:lnTo>
                        <a:pt x="468" y="72"/>
                      </a:lnTo>
                      <a:lnTo>
                        <a:pt x="442" y="60"/>
                      </a:lnTo>
                      <a:lnTo>
                        <a:pt x="415" y="49"/>
                      </a:lnTo>
                      <a:lnTo>
                        <a:pt x="389" y="43"/>
                      </a:lnTo>
                      <a:lnTo>
                        <a:pt x="359" y="39"/>
                      </a:lnTo>
                      <a:lnTo>
                        <a:pt x="330" y="37"/>
                      </a:lnTo>
                      <a:lnTo>
                        <a:pt x="330" y="37"/>
                      </a:ln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000000"/>
                    </a:solidFill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A0665E2A-9BC5-98EC-912F-7678DA23D181}"/>
                    </a:ext>
                  </a:extLst>
                </p:cNvPr>
                <p:cNvGrpSpPr/>
                <p:nvPr/>
              </p:nvGrpSpPr>
              <p:grpSpPr>
                <a:xfrm>
                  <a:off x="6636674" y="6048470"/>
                  <a:ext cx="411817" cy="361839"/>
                  <a:chOff x="6670972" y="6125666"/>
                  <a:chExt cx="309070" cy="271563"/>
                </a:xfrm>
              </p:grpSpPr>
              <p:sp>
                <p:nvSpPr>
                  <p:cNvPr id="67" name="Freeform 101">
                    <a:extLst>
                      <a:ext uri="{FF2B5EF4-FFF2-40B4-BE49-F238E27FC236}">
                        <a16:creationId xmlns:a16="http://schemas.microsoft.com/office/drawing/2014/main" id="{7E2B168A-5A1F-17E7-80AA-9130AD34A5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70972" y="6268501"/>
                    <a:ext cx="59995" cy="8817"/>
                  </a:xfrm>
                  <a:custGeom>
                    <a:avLst/>
                    <a:gdLst>
                      <a:gd name="T0" fmla="*/ 61 w 66"/>
                      <a:gd name="T1" fmla="*/ 11 h 11"/>
                      <a:gd name="T2" fmla="*/ 61 w 66"/>
                      <a:gd name="T3" fmla="*/ 11 h 11"/>
                      <a:gd name="T4" fmla="*/ 64 w 66"/>
                      <a:gd name="T5" fmla="*/ 11 h 11"/>
                      <a:gd name="T6" fmla="*/ 65 w 66"/>
                      <a:gd name="T7" fmla="*/ 10 h 11"/>
                      <a:gd name="T8" fmla="*/ 66 w 66"/>
                      <a:gd name="T9" fmla="*/ 7 h 11"/>
                      <a:gd name="T10" fmla="*/ 66 w 66"/>
                      <a:gd name="T11" fmla="*/ 6 h 11"/>
                      <a:gd name="T12" fmla="*/ 66 w 66"/>
                      <a:gd name="T13" fmla="*/ 6 h 11"/>
                      <a:gd name="T14" fmla="*/ 66 w 66"/>
                      <a:gd name="T15" fmla="*/ 3 h 11"/>
                      <a:gd name="T16" fmla="*/ 65 w 66"/>
                      <a:gd name="T17" fmla="*/ 1 h 11"/>
                      <a:gd name="T18" fmla="*/ 64 w 66"/>
                      <a:gd name="T19" fmla="*/ 0 h 11"/>
                      <a:gd name="T20" fmla="*/ 61 w 66"/>
                      <a:gd name="T21" fmla="*/ 0 h 11"/>
                      <a:gd name="T22" fmla="*/ 6 w 66"/>
                      <a:gd name="T23" fmla="*/ 0 h 11"/>
                      <a:gd name="T24" fmla="*/ 6 w 66"/>
                      <a:gd name="T25" fmla="*/ 0 h 11"/>
                      <a:gd name="T26" fmla="*/ 3 w 66"/>
                      <a:gd name="T27" fmla="*/ 0 h 11"/>
                      <a:gd name="T28" fmla="*/ 2 w 66"/>
                      <a:gd name="T29" fmla="*/ 1 h 11"/>
                      <a:gd name="T30" fmla="*/ 0 w 66"/>
                      <a:gd name="T31" fmla="*/ 3 h 11"/>
                      <a:gd name="T32" fmla="*/ 0 w 66"/>
                      <a:gd name="T33" fmla="*/ 6 h 11"/>
                      <a:gd name="T34" fmla="*/ 0 w 66"/>
                      <a:gd name="T35" fmla="*/ 6 h 11"/>
                      <a:gd name="T36" fmla="*/ 0 w 66"/>
                      <a:gd name="T37" fmla="*/ 7 h 11"/>
                      <a:gd name="T38" fmla="*/ 2 w 66"/>
                      <a:gd name="T39" fmla="*/ 10 h 11"/>
                      <a:gd name="T40" fmla="*/ 3 w 66"/>
                      <a:gd name="T41" fmla="*/ 11 h 11"/>
                      <a:gd name="T42" fmla="*/ 6 w 66"/>
                      <a:gd name="T43" fmla="*/ 11 h 11"/>
                      <a:gd name="T44" fmla="*/ 61 w 66"/>
                      <a:gd name="T45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6" h="11">
                        <a:moveTo>
                          <a:pt x="61" y="11"/>
                        </a:moveTo>
                        <a:lnTo>
                          <a:pt x="61" y="11"/>
                        </a:lnTo>
                        <a:lnTo>
                          <a:pt x="64" y="11"/>
                        </a:lnTo>
                        <a:lnTo>
                          <a:pt x="65" y="10"/>
                        </a:lnTo>
                        <a:lnTo>
                          <a:pt x="66" y="7"/>
                        </a:lnTo>
                        <a:lnTo>
                          <a:pt x="66" y="6"/>
                        </a:lnTo>
                        <a:lnTo>
                          <a:pt x="66" y="6"/>
                        </a:lnTo>
                        <a:lnTo>
                          <a:pt x="66" y="3"/>
                        </a:lnTo>
                        <a:lnTo>
                          <a:pt x="65" y="1"/>
                        </a:lnTo>
                        <a:lnTo>
                          <a:pt x="64" y="0"/>
                        </a:lnTo>
                        <a:lnTo>
                          <a:pt x="61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3" y="0"/>
                        </a:lnTo>
                        <a:lnTo>
                          <a:pt x="2" y="1"/>
                        </a:lnTo>
                        <a:lnTo>
                          <a:pt x="0" y="3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0" y="7"/>
                        </a:lnTo>
                        <a:lnTo>
                          <a:pt x="2" y="10"/>
                        </a:lnTo>
                        <a:lnTo>
                          <a:pt x="3" y="11"/>
                        </a:lnTo>
                        <a:lnTo>
                          <a:pt x="6" y="11"/>
                        </a:lnTo>
                        <a:lnTo>
                          <a:pt x="61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000000"/>
                      </a:solidFill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sp>
                <p:nvSpPr>
                  <p:cNvPr id="68" name="Freeform 102">
                    <a:extLst>
                      <a:ext uri="{FF2B5EF4-FFF2-40B4-BE49-F238E27FC236}">
                        <a16:creationId xmlns:a16="http://schemas.microsoft.com/office/drawing/2014/main" id="{14A40742-1A67-9737-46CE-A53FA69CC4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10969" y="6227943"/>
                    <a:ext cx="61814" cy="10578"/>
                  </a:xfrm>
                  <a:custGeom>
                    <a:avLst/>
                    <a:gdLst>
                      <a:gd name="T0" fmla="*/ 5 w 67"/>
                      <a:gd name="T1" fmla="*/ 13 h 13"/>
                      <a:gd name="T2" fmla="*/ 62 w 67"/>
                      <a:gd name="T3" fmla="*/ 13 h 13"/>
                      <a:gd name="T4" fmla="*/ 62 w 67"/>
                      <a:gd name="T5" fmla="*/ 13 h 13"/>
                      <a:gd name="T6" fmla="*/ 63 w 67"/>
                      <a:gd name="T7" fmla="*/ 11 h 13"/>
                      <a:gd name="T8" fmla="*/ 66 w 67"/>
                      <a:gd name="T9" fmla="*/ 10 h 13"/>
                      <a:gd name="T10" fmla="*/ 66 w 67"/>
                      <a:gd name="T11" fmla="*/ 9 h 13"/>
                      <a:gd name="T12" fmla="*/ 67 w 67"/>
                      <a:gd name="T13" fmla="*/ 6 h 13"/>
                      <a:gd name="T14" fmla="*/ 67 w 67"/>
                      <a:gd name="T15" fmla="*/ 6 h 13"/>
                      <a:gd name="T16" fmla="*/ 66 w 67"/>
                      <a:gd name="T17" fmla="*/ 4 h 13"/>
                      <a:gd name="T18" fmla="*/ 66 w 67"/>
                      <a:gd name="T19" fmla="*/ 2 h 13"/>
                      <a:gd name="T20" fmla="*/ 63 w 67"/>
                      <a:gd name="T21" fmla="*/ 2 h 13"/>
                      <a:gd name="T22" fmla="*/ 62 w 67"/>
                      <a:gd name="T23" fmla="*/ 0 h 13"/>
                      <a:gd name="T24" fmla="*/ 5 w 67"/>
                      <a:gd name="T25" fmla="*/ 0 h 13"/>
                      <a:gd name="T26" fmla="*/ 5 w 67"/>
                      <a:gd name="T27" fmla="*/ 0 h 13"/>
                      <a:gd name="T28" fmla="*/ 2 w 67"/>
                      <a:gd name="T29" fmla="*/ 2 h 13"/>
                      <a:gd name="T30" fmla="*/ 1 w 67"/>
                      <a:gd name="T31" fmla="*/ 2 h 13"/>
                      <a:gd name="T32" fmla="*/ 0 w 67"/>
                      <a:gd name="T33" fmla="*/ 4 h 13"/>
                      <a:gd name="T34" fmla="*/ 0 w 67"/>
                      <a:gd name="T35" fmla="*/ 6 h 13"/>
                      <a:gd name="T36" fmla="*/ 0 w 67"/>
                      <a:gd name="T37" fmla="*/ 6 h 13"/>
                      <a:gd name="T38" fmla="*/ 0 w 67"/>
                      <a:gd name="T39" fmla="*/ 9 h 13"/>
                      <a:gd name="T40" fmla="*/ 1 w 67"/>
                      <a:gd name="T41" fmla="*/ 10 h 13"/>
                      <a:gd name="T42" fmla="*/ 2 w 67"/>
                      <a:gd name="T43" fmla="*/ 11 h 13"/>
                      <a:gd name="T44" fmla="*/ 5 w 67"/>
                      <a:gd name="T45" fmla="*/ 13 h 13"/>
                      <a:gd name="T46" fmla="*/ 5 w 67"/>
                      <a:gd name="T47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67" h="13">
                        <a:moveTo>
                          <a:pt x="5" y="13"/>
                        </a:moveTo>
                        <a:lnTo>
                          <a:pt x="62" y="13"/>
                        </a:lnTo>
                        <a:lnTo>
                          <a:pt x="62" y="13"/>
                        </a:lnTo>
                        <a:lnTo>
                          <a:pt x="63" y="11"/>
                        </a:lnTo>
                        <a:lnTo>
                          <a:pt x="66" y="10"/>
                        </a:lnTo>
                        <a:lnTo>
                          <a:pt x="66" y="9"/>
                        </a:lnTo>
                        <a:lnTo>
                          <a:pt x="67" y="6"/>
                        </a:lnTo>
                        <a:lnTo>
                          <a:pt x="67" y="6"/>
                        </a:lnTo>
                        <a:lnTo>
                          <a:pt x="66" y="4"/>
                        </a:lnTo>
                        <a:lnTo>
                          <a:pt x="66" y="2"/>
                        </a:lnTo>
                        <a:lnTo>
                          <a:pt x="63" y="2"/>
                        </a:lnTo>
                        <a:lnTo>
                          <a:pt x="62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2" y="2"/>
                        </a:lnTo>
                        <a:lnTo>
                          <a:pt x="1" y="2"/>
                        </a:lnTo>
                        <a:lnTo>
                          <a:pt x="0" y="4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1" y="10"/>
                        </a:lnTo>
                        <a:lnTo>
                          <a:pt x="2" y="11"/>
                        </a:lnTo>
                        <a:lnTo>
                          <a:pt x="5" y="13"/>
                        </a:lnTo>
                        <a:lnTo>
                          <a:pt x="5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000000"/>
                      </a:solidFill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sp>
                <p:nvSpPr>
                  <p:cNvPr id="69" name="Freeform 130">
                    <a:extLst>
                      <a:ext uri="{FF2B5EF4-FFF2-40B4-BE49-F238E27FC236}">
                        <a16:creationId xmlns:a16="http://schemas.microsoft.com/office/drawing/2014/main" id="{10449B83-D357-ACD2-C35A-8C05B2D35E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9140" y="6125666"/>
                    <a:ext cx="70904" cy="68775"/>
                  </a:xfrm>
                  <a:custGeom>
                    <a:avLst/>
                    <a:gdLst>
                      <a:gd name="T0" fmla="*/ 39 w 78"/>
                      <a:gd name="T1" fmla="*/ 77 h 77"/>
                      <a:gd name="T2" fmla="*/ 39 w 78"/>
                      <a:gd name="T3" fmla="*/ 77 h 77"/>
                      <a:gd name="T4" fmla="*/ 47 w 78"/>
                      <a:gd name="T5" fmla="*/ 77 h 77"/>
                      <a:gd name="T6" fmla="*/ 54 w 78"/>
                      <a:gd name="T7" fmla="*/ 75 h 77"/>
                      <a:gd name="T8" fmla="*/ 60 w 78"/>
                      <a:gd name="T9" fmla="*/ 71 h 77"/>
                      <a:gd name="T10" fmla="*/ 66 w 78"/>
                      <a:gd name="T11" fmla="*/ 67 h 77"/>
                      <a:gd name="T12" fmla="*/ 71 w 78"/>
                      <a:gd name="T13" fmla="*/ 60 h 77"/>
                      <a:gd name="T14" fmla="*/ 75 w 78"/>
                      <a:gd name="T15" fmla="*/ 53 h 77"/>
                      <a:gd name="T16" fmla="*/ 76 w 78"/>
                      <a:gd name="T17" fmla="*/ 47 h 77"/>
                      <a:gd name="T18" fmla="*/ 78 w 78"/>
                      <a:gd name="T19" fmla="*/ 39 h 77"/>
                      <a:gd name="T20" fmla="*/ 78 w 78"/>
                      <a:gd name="T21" fmla="*/ 39 h 77"/>
                      <a:gd name="T22" fmla="*/ 76 w 78"/>
                      <a:gd name="T23" fmla="*/ 30 h 77"/>
                      <a:gd name="T24" fmla="*/ 75 w 78"/>
                      <a:gd name="T25" fmla="*/ 24 h 77"/>
                      <a:gd name="T26" fmla="*/ 71 w 78"/>
                      <a:gd name="T27" fmla="*/ 17 h 77"/>
                      <a:gd name="T28" fmla="*/ 66 w 78"/>
                      <a:gd name="T29" fmla="*/ 10 h 77"/>
                      <a:gd name="T30" fmla="*/ 60 w 78"/>
                      <a:gd name="T31" fmla="*/ 6 h 77"/>
                      <a:gd name="T32" fmla="*/ 54 w 78"/>
                      <a:gd name="T33" fmla="*/ 2 h 77"/>
                      <a:gd name="T34" fmla="*/ 47 w 78"/>
                      <a:gd name="T35" fmla="*/ 0 h 77"/>
                      <a:gd name="T36" fmla="*/ 39 w 78"/>
                      <a:gd name="T37" fmla="*/ 0 h 77"/>
                      <a:gd name="T38" fmla="*/ 39 w 78"/>
                      <a:gd name="T39" fmla="*/ 0 h 77"/>
                      <a:gd name="T40" fmla="*/ 31 w 78"/>
                      <a:gd name="T41" fmla="*/ 0 h 77"/>
                      <a:gd name="T42" fmla="*/ 23 w 78"/>
                      <a:gd name="T43" fmla="*/ 2 h 77"/>
                      <a:gd name="T44" fmla="*/ 16 w 78"/>
                      <a:gd name="T45" fmla="*/ 6 h 77"/>
                      <a:gd name="T46" fmla="*/ 11 w 78"/>
                      <a:gd name="T47" fmla="*/ 10 h 77"/>
                      <a:gd name="T48" fmla="*/ 7 w 78"/>
                      <a:gd name="T49" fmla="*/ 17 h 77"/>
                      <a:gd name="T50" fmla="*/ 3 w 78"/>
                      <a:gd name="T51" fmla="*/ 24 h 77"/>
                      <a:gd name="T52" fmla="*/ 0 w 78"/>
                      <a:gd name="T53" fmla="*/ 30 h 77"/>
                      <a:gd name="T54" fmla="*/ 0 w 78"/>
                      <a:gd name="T55" fmla="*/ 39 h 77"/>
                      <a:gd name="T56" fmla="*/ 0 w 78"/>
                      <a:gd name="T57" fmla="*/ 39 h 77"/>
                      <a:gd name="T58" fmla="*/ 0 w 78"/>
                      <a:gd name="T59" fmla="*/ 47 h 77"/>
                      <a:gd name="T60" fmla="*/ 3 w 78"/>
                      <a:gd name="T61" fmla="*/ 53 h 77"/>
                      <a:gd name="T62" fmla="*/ 7 w 78"/>
                      <a:gd name="T63" fmla="*/ 60 h 77"/>
                      <a:gd name="T64" fmla="*/ 11 w 78"/>
                      <a:gd name="T65" fmla="*/ 67 h 77"/>
                      <a:gd name="T66" fmla="*/ 16 w 78"/>
                      <a:gd name="T67" fmla="*/ 71 h 77"/>
                      <a:gd name="T68" fmla="*/ 23 w 78"/>
                      <a:gd name="T69" fmla="*/ 75 h 77"/>
                      <a:gd name="T70" fmla="*/ 31 w 78"/>
                      <a:gd name="T71" fmla="*/ 77 h 77"/>
                      <a:gd name="T72" fmla="*/ 39 w 78"/>
                      <a:gd name="T73" fmla="*/ 77 h 77"/>
                      <a:gd name="T74" fmla="*/ 39 w 78"/>
                      <a:gd name="T75" fmla="*/ 77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78" h="77">
                        <a:moveTo>
                          <a:pt x="39" y="77"/>
                        </a:moveTo>
                        <a:lnTo>
                          <a:pt x="39" y="77"/>
                        </a:lnTo>
                        <a:lnTo>
                          <a:pt x="47" y="77"/>
                        </a:lnTo>
                        <a:lnTo>
                          <a:pt x="54" y="75"/>
                        </a:lnTo>
                        <a:lnTo>
                          <a:pt x="60" y="71"/>
                        </a:lnTo>
                        <a:lnTo>
                          <a:pt x="66" y="67"/>
                        </a:lnTo>
                        <a:lnTo>
                          <a:pt x="71" y="60"/>
                        </a:lnTo>
                        <a:lnTo>
                          <a:pt x="75" y="53"/>
                        </a:lnTo>
                        <a:lnTo>
                          <a:pt x="76" y="47"/>
                        </a:lnTo>
                        <a:lnTo>
                          <a:pt x="78" y="39"/>
                        </a:lnTo>
                        <a:lnTo>
                          <a:pt x="78" y="39"/>
                        </a:lnTo>
                        <a:lnTo>
                          <a:pt x="76" y="30"/>
                        </a:lnTo>
                        <a:lnTo>
                          <a:pt x="75" y="24"/>
                        </a:lnTo>
                        <a:lnTo>
                          <a:pt x="71" y="17"/>
                        </a:lnTo>
                        <a:lnTo>
                          <a:pt x="66" y="10"/>
                        </a:lnTo>
                        <a:lnTo>
                          <a:pt x="60" y="6"/>
                        </a:lnTo>
                        <a:lnTo>
                          <a:pt x="54" y="2"/>
                        </a:lnTo>
                        <a:lnTo>
                          <a:pt x="47" y="0"/>
                        </a:lnTo>
                        <a:lnTo>
                          <a:pt x="39" y="0"/>
                        </a:lnTo>
                        <a:lnTo>
                          <a:pt x="39" y="0"/>
                        </a:lnTo>
                        <a:lnTo>
                          <a:pt x="31" y="0"/>
                        </a:lnTo>
                        <a:lnTo>
                          <a:pt x="23" y="2"/>
                        </a:lnTo>
                        <a:lnTo>
                          <a:pt x="16" y="6"/>
                        </a:lnTo>
                        <a:lnTo>
                          <a:pt x="11" y="10"/>
                        </a:lnTo>
                        <a:lnTo>
                          <a:pt x="7" y="17"/>
                        </a:lnTo>
                        <a:lnTo>
                          <a:pt x="3" y="24"/>
                        </a:lnTo>
                        <a:lnTo>
                          <a:pt x="0" y="30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47"/>
                        </a:lnTo>
                        <a:lnTo>
                          <a:pt x="3" y="53"/>
                        </a:lnTo>
                        <a:lnTo>
                          <a:pt x="7" y="60"/>
                        </a:lnTo>
                        <a:lnTo>
                          <a:pt x="11" y="67"/>
                        </a:lnTo>
                        <a:lnTo>
                          <a:pt x="16" y="71"/>
                        </a:lnTo>
                        <a:lnTo>
                          <a:pt x="23" y="75"/>
                        </a:lnTo>
                        <a:lnTo>
                          <a:pt x="31" y="77"/>
                        </a:lnTo>
                        <a:lnTo>
                          <a:pt x="39" y="77"/>
                        </a:lnTo>
                        <a:lnTo>
                          <a:pt x="39" y="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000000"/>
                      </a:solidFill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sp>
                <p:nvSpPr>
                  <p:cNvPr id="70" name="Freeform 132">
                    <a:extLst>
                      <a:ext uri="{FF2B5EF4-FFF2-40B4-BE49-F238E27FC236}">
                        <a16:creationId xmlns:a16="http://schemas.microsoft.com/office/drawing/2014/main" id="{AF084EC0-68FE-220A-CB06-086BA14F67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63693" y="6139772"/>
                    <a:ext cx="216349" cy="257457"/>
                  </a:xfrm>
                  <a:custGeom>
                    <a:avLst/>
                    <a:gdLst>
                      <a:gd name="T0" fmla="*/ 237 w 239"/>
                      <a:gd name="T1" fmla="*/ 96 h 291"/>
                      <a:gd name="T2" fmla="*/ 226 w 239"/>
                      <a:gd name="T3" fmla="*/ 90 h 291"/>
                      <a:gd name="T4" fmla="*/ 214 w 239"/>
                      <a:gd name="T5" fmla="*/ 92 h 291"/>
                      <a:gd name="T6" fmla="*/ 135 w 239"/>
                      <a:gd name="T7" fmla="*/ 67 h 291"/>
                      <a:gd name="T8" fmla="*/ 135 w 239"/>
                      <a:gd name="T9" fmla="*/ 67 h 291"/>
                      <a:gd name="T10" fmla="*/ 135 w 239"/>
                      <a:gd name="T11" fmla="*/ 67 h 291"/>
                      <a:gd name="T12" fmla="*/ 73 w 239"/>
                      <a:gd name="T13" fmla="*/ 5 h 291"/>
                      <a:gd name="T14" fmla="*/ 62 w 239"/>
                      <a:gd name="T15" fmla="*/ 0 h 291"/>
                      <a:gd name="T16" fmla="*/ 51 w 239"/>
                      <a:gd name="T17" fmla="*/ 4 h 291"/>
                      <a:gd name="T18" fmla="*/ 7 w 239"/>
                      <a:gd name="T19" fmla="*/ 37 h 291"/>
                      <a:gd name="T20" fmla="*/ 0 w 239"/>
                      <a:gd name="T21" fmla="*/ 47 h 291"/>
                      <a:gd name="T22" fmla="*/ 2 w 239"/>
                      <a:gd name="T23" fmla="*/ 57 h 291"/>
                      <a:gd name="T24" fmla="*/ 3 w 239"/>
                      <a:gd name="T25" fmla="*/ 61 h 291"/>
                      <a:gd name="T26" fmla="*/ 12 w 239"/>
                      <a:gd name="T27" fmla="*/ 67 h 291"/>
                      <a:gd name="T28" fmla="*/ 23 w 239"/>
                      <a:gd name="T29" fmla="*/ 66 h 291"/>
                      <a:gd name="T30" fmla="*/ 59 w 239"/>
                      <a:gd name="T31" fmla="*/ 39 h 291"/>
                      <a:gd name="T32" fmla="*/ 54 w 239"/>
                      <a:gd name="T33" fmla="*/ 123 h 291"/>
                      <a:gd name="T34" fmla="*/ 50 w 239"/>
                      <a:gd name="T35" fmla="*/ 129 h 291"/>
                      <a:gd name="T36" fmla="*/ 45 w 239"/>
                      <a:gd name="T37" fmla="*/ 139 h 291"/>
                      <a:gd name="T38" fmla="*/ 43 w 239"/>
                      <a:gd name="T39" fmla="*/ 146 h 291"/>
                      <a:gd name="T40" fmla="*/ 47 w 239"/>
                      <a:gd name="T41" fmla="*/ 164 h 291"/>
                      <a:gd name="T42" fmla="*/ 59 w 239"/>
                      <a:gd name="T43" fmla="*/ 177 h 291"/>
                      <a:gd name="T44" fmla="*/ 81 w 239"/>
                      <a:gd name="T45" fmla="*/ 264 h 291"/>
                      <a:gd name="T46" fmla="*/ 78 w 239"/>
                      <a:gd name="T47" fmla="*/ 270 h 291"/>
                      <a:gd name="T48" fmla="*/ 81 w 239"/>
                      <a:gd name="T49" fmla="*/ 283 h 291"/>
                      <a:gd name="T50" fmla="*/ 85 w 239"/>
                      <a:gd name="T51" fmla="*/ 287 h 291"/>
                      <a:gd name="T52" fmla="*/ 94 w 239"/>
                      <a:gd name="T53" fmla="*/ 291 h 291"/>
                      <a:gd name="T54" fmla="*/ 98 w 239"/>
                      <a:gd name="T55" fmla="*/ 290 h 291"/>
                      <a:gd name="T56" fmla="*/ 106 w 239"/>
                      <a:gd name="T57" fmla="*/ 287 h 291"/>
                      <a:gd name="T58" fmla="*/ 153 w 239"/>
                      <a:gd name="T59" fmla="*/ 216 h 291"/>
                      <a:gd name="T60" fmla="*/ 156 w 239"/>
                      <a:gd name="T61" fmla="*/ 211 h 291"/>
                      <a:gd name="T62" fmla="*/ 156 w 239"/>
                      <a:gd name="T63" fmla="*/ 204 h 291"/>
                      <a:gd name="T64" fmla="*/ 148 w 239"/>
                      <a:gd name="T65" fmla="*/ 193 h 291"/>
                      <a:gd name="T66" fmla="*/ 82 w 239"/>
                      <a:gd name="T67" fmla="*/ 152 h 291"/>
                      <a:gd name="T68" fmla="*/ 79 w 239"/>
                      <a:gd name="T69" fmla="*/ 147 h 291"/>
                      <a:gd name="T70" fmla="*/ 82 w 239"/>
                      <a:gd name="T71" fmla="*/ 143 h 291"/>
                      <a:gd name="T72" fmla="*/ 167 w 239"/>
                      <a:gd name="T73" fmla="*/ 146 h 291"/>
                      <a:gd name="T74" fmla="*/ 172 w 239"/>
                      <a:gd name="T75" fmla="*/ 150 h 291"/>
                      <a:gd name="T76" fmla="*/ 179 w 239"/>
                      <a:gd name="T77" fmla="*/ 152 h 291"/>
                      <a:gd name="T78" fmla="*/ 187 w 239"/>
                      <a:gd name="T79" fmla="*/ 149 h 291"/>
                      <a:gd name="T80" fmla="*/ 233 w 239"/>
                      <a:gd name="T81" fmla="*/ 121 h 291"/>
                      <a:gd name="T82" fmla="*/ 239 w 239"/>
                      <a:gd name="T83" fmla="*/ 110 h 291"/>
                      <a:gd name="T84" fmla="*/ 237 w 239"/>
                      <a:gd name="T85" fmla="*/ 96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39" h="291">
                        <a:moveTo>
                          <a:pt x="237" y="96"/>
                        </a:moveTo>
                        <a:lnTo>
                          <a:pt x="237" y="96"/>
                        </a:lnTo>
                        <a:lnTo>
                          <a:pt x="233" y="92"/>
                        </a:lnTo>
                        <a:lnTo>
                          <a:pt x="226" y="90"/>
                        </a:lnTo>
                        <a:lnTo>
                          <a:pt x="219" y="90"/>
                        </a:lnTo>
                        <a:lnTo>
                          <a:pt x="214" y="92"/>
                        </a:lnTo>
                        <a:lnTo>
                          <a:pt x="180" y="113"/>
                        </a:lnTo>
                        <a:lnTo>
                          <a:pt x="135" y="67"/>
                        </a:lnTo>
                        <a:lnTo>
                          <a:pt x="135" y="67"/>
                        </a:lnTo>
                        <a:lnTo>
                          <a:pt x="135" y="67"/>
                        </a:lnTo>
                        <a:lnTo>
                          <a:pt x="135" y="67"/>
                        </a:lnTo>
                        <a:lnTo>
                          <a:pt x="135" y="67"/>
                        </a:lnTo>
                        <a:lnTo>
                          <a:pt x="73" y="5"/>
                        </a:lnTo>
                        <a:lnTo>
                          <a:pt x="73" y="5"/>
                        </a:lnTo>
                        <a:lnTo>
                          <a:pt x="67" y="1"/>
                        </a:lnTo>
                        <a:lnTo>
                          <a:pt x="62" y="0"/>
                        </a:lnTo>
                        <a:lnTo>
                          <a:pt x="57" y="1"/>
                        </a:lnTo>
                        <a:lnTo>
                          <a:pt x="51" y="4"/>
                        </a:lnTo>
                        <a:lnTo>
                          <a:pt x="7" y="37"/>
                        </a:lnTo>
                        <a:lnTo>
                          <a:pt x="7" y="37"/>
                        </a:lnTo>
                        <a:lnTo>
                          <a:pt x="3" y="41"/>
                        </a:lnTo>
                        <a:lnTo>
                          <a:pt x="0" y="47"/>
                        </a:lnTo>
                        <a:lnTo>
                          <a:pt x="0" y="52"/>
                        </a:lnTo>
                        <a:lnTo>
                          <a:pt x="2" y="57"/>
                        </a:lnTo>
                        <a:lnTo>
                          <a:pt x="2" y="57"/>
                        </a:lnTo>
                        <a:lnTo>
                          <a:pt x="3" y="61"/>
                        </a:lnTo>
                        <a:lnTo>
                          <a:pt x="6" y="64"/>
                        </a:lnTo>
                        <a:lnTo>
                          <a:pt x="12" y="67"/>
                        </a:lnTo>
                        <a:lnTo>
                          <a:pt x="19" y="67"/>
                        </a:lnTo>
                        <a:lnTo>
                          <a:pt x="23" y="66"/>
                        </a:lnTo>
                        <a:lnTo>
                          <a:pt x="26" y="64"/>
                        </a:lnTo>
                        <a:lnTo>
                          <a:pt x="59" y="39"/>
                        </a:lnTo>
                        <a:lnTo>
                          <a:pt x="98" y="79"/>
                        </a:lnTo>
                        <a:lnTo>
                          <a:pt x="54" y="123"/>
                        </a:lnTo>
                        <a:lnTo>
                          <a:pt x="54" y="123"/>
                        </a:lnTo>
                        <a:lnTo>
                          <a:pt x="50" y="129"/>
                        </a:lnTo>
                        <a:lnTo>
                          <a:pt x="46" y="134"/>
                        </a:lnTo>
                        <a:lnTo>
                          <a:pt x="45" y="139"/>
                        </a:lnTo>
                        <a:lnTo>
                          <a:pt x="43" y="146"/>
                        </a:lnTo>
                        <a:lnTo>
                          <a:pt x="43" y="146"/>
                        </a:lnTo>
                        <a:lnTo>
                          <a:pt x="43" y="156"/>
                        </a:lnTo>
                        <a:lnTo>
                          <a:pt x="47" y="164"/>
                        </a:lnTo>
                        <a:lnTo>
                          <a:pt x="51" y="170"/>
                        </a:lnTo>
                        <a:lnTo>
                          <a:pt x="59" y="177"/>
                        </a:lnTo>
                        <a:lnTo>
                          <a:pt x="116" y="212"/>
                        </a:lnTo>
                        <a:lnTo>
                          <a:pt x="81" y="264"/>
                        </a:lnTo>
                        <a:lnTo>
                          <a:pt x="81" y="264"/>
                        </a:lnTo>
                        <a:lnTo>
                          <a:pt x="78" y="270"/>
                        </a:lnTo>
                        <a:lnTo>
                          <a:pt x="78" y="276"/>
                        </a:lnTo>
                        <a:lnTo>
                          <a:pt x="81" y="283"/>
                        </a:lnTo>
                        <a:lnTo>
                          <a:pt x="85" y="287"/>
                        </a:lnTo>
                        <a:lnTo>
                          <a:pt x="85" y="287"/>
                        </a:lnTo>
                        <a:lnTo>
                          <a:pt x="89" y="290"/>
                        </a:lnTo>
                        <a:lnTo>
                          <a:pt x="94" y="291"/>
                        </a:lnTo>
                        <a:lnTo>
                          <a:pt x="94" y="291"/>
                        </a:lnTo>
                        <a:lnTo>
                          <a:pt x="98" y="290"/>
                        </a:lnTo>
                        <a:lnTo>
                          <a:pt x="102" y="289"/>
                        </a:lnTo>
                        <a:lnTo>
                          <a:pt x="106" y="287"/>
                        </a:lnTo>
                        <a:lnTo>
                          <a:pt x="109" y="283"/>
                        </a:lnTo>
                        <a:lnTo>
                          <a:pt x="153" y="216"/>
                        </a:lnTo>
                        <a:lnTo>
                          <a:pt x="153" y="216"/>
                        </a:lnTo>
                        <a:lnTo>
                          <a:pt x="156" y="211"/>
                        </a:lnTo>
                        <a:lnTo>
                          <a:pt x="156" y="204"/>
                        </a:lnTo>
                        <a:lnTo>
                          <a:pt x="156" y="204"/>
                        </a:lnTo>
                        <a:lnTo>
                          <a:pt x="153" y="197"/>
                        </a:lnTo>
                        <a:lnTo>
                          <a:pt x="148" y="193"/>
                        </a:lnTo>
                        <a:lnTo>
                          <a:pt x="82" y="152"/>
                        </a:lnTo>
                        <a:lnTo>
                          <a:pt x="82" y="152"/>
                        </a:lnTo>
                        <a:lnTo>
                          <a:pt x="81" y="150"/>
                        </a:lnTo>
                        <a:lnTo>
                          <a:pt x="79" y="147"/>
                        </a:lnTo>
                        <a:lnTo>
                          <a:pt x="81" y="145"/>
                        </a:lnTo>
                        <a:lnTo>
                          <a:pt x="82" y="143"/>
                        </a:lnTo>
                        <a:lnTo>
                          <a:pt x="122" y="102"/>
                        </a:lnTo>
                        <a:lnTo>
                          <a:pt x="167" y="146"/>
                        </a:lnTo>
                        <a:lnTo>
                          <a:pt x="167" y="146"/>
                        </a:lnTo>
                        <a:lnTo>
                          <a:pt x="172" y="150"/>
                        </a:lnTo>
                        <a:lnTo>
                          <a:pt x="179" y="152"/>
                        </a:lnTo>
                        <a:lnTo>
                          <a:pt x="179" y="152"/>
                        </a:lnTo>
                        <a:lnTo>
                          <a:pt x="183" y="150"/>
                        </a:lnTo>
                        <a:lnTo>
                          <a:pt x="187" y="149"/>
                        </a:lnTo>
                        <a:lnTo>
                          <a:pt x="233" y="121"/>
                        </a:lnTo>
                        <a:lnTo>
                          <a:pt x="233" y="121"/>
                        </a:lnTo>
                        <a:lnTo>
                          <a:pt x="237" y="115"/>
                        </a:lnTo>
                        <a:lnTo>
                          <a:pt x="239" y="110"/>
                        </a:lnTo>
                        <a:lnTo>
                          <a:pt x="239" y="103"/>
                        </a:lnTo>
                        <a:lnTo>
                          <a:pt x="237" y="96"/>
                        </a:lnTo>
                        <a:lnTo>
                          <a:pt x="237" y="9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000000"/>
                      </a:solidFill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sp>
                <p:nvSpPr>
                  <p:cNvPr id="71" name="Freeform 133">
                    <a:extLst>
                      <a:ext uri="{FF2B5EF4-FFF2-40B4-BE49-F238E27FC236}">
                        <a16:creationId xmlns:a16="http://schemas.microsoft.com/office/drawing/2014/main" id="{E4C802A4-3E21-7DE3-8DEC-00B370F050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82148" y="6287466"/>
                    <a:ext cx="110900" cy="52903"/>
                  </a:xfrm>
                  <a:custGeom>
                    <a:avLst/>
                    <a:gdLst>
                      <a:gd name="T0" fmla="*/ 93 w 122"/>
                      <a:gd name="T1" fmla="*/ 6 h 61"/>
                      <a:gd name="T2" fmla="*/ 71 w 122"/>
                      <a:gd name="T3" fmla="*/ 27 h 61"/>
                      <a:gd name="T4" fmla="*/ 16 w 122"/>
                      <a:gd name="T5" fmla="*/ 27 h 61"/>
                      <a:gd name="T6" fmla="*/ 16 w 122"/>
                      <a:gd name="T7" fmla="*/ 27 h 61"/>
                      <a:gd name="T8" fmla="*/ 9 w 122"/>
                      <a:gd name="T9" fmla="*/ 29 h 61"/>
                      <a:gd name="T10" fmla="*/ 4 w 122"/>
                      <a:gd name="T11" fmla="*/ 33 h 61"/>
                      <a:gd name="T12" fmla="*/ 1 w 122"/>
                      <a:gd name="T13" fmla="*/ 38 h 61"/>
                      <a:gd name="T14" fmla="*/ 0 w 122"/>
                      <a:gd name="T15" fmla="*/ 45 h 61"/>
                      <a:gd name="T16" fmla="*/ 0 w 122"/>
                      <a:gd name="T17" fmla="*/ 45 h 61"/>
                      <a:gd name="T18" fmla="*/ 1 w 122"/>
                      <a:gd name="T19" fmla="*/ 51 h 61"/>
                      <a:gd name="T20" fmla="*/ 4 w 122"/>
                      <a:gd name="T21" fmla="*/ 57 h 61"/>
                      <a:gd name="T22" fmla="*/ 9 w 122"/>
                      <a:gd name="T23" fmla="*/ 59 h 61"/>
                      <a:gd name="T24" fmla="*/ 16 w 122"/>
                      <a:gd name="T25" fmla="*/ 61 h 61"/>
                      <a:gd name="T26" fmla="*/ 78 w 122"/>
                      <a:gd name="T27" fmla="*/ 61 h 61"/>
                      <a:gd name="T28" fmla="*/ 78 w 122"/>
                      <a:gd name="T29" fmla="*/ 61 h 61"/>
                      <a:gd name="T30" fmla="*/ 84 w 122"/>
                      <a:gd name="T31" fmla="*/ 59 h 61"/>
                      <a:gd name="T32" fmla="*/ 90 w 122"/>
                      <a:gd name="T33" fmla="*/ 57 h 61"/>
                      <a:gd name="T34" fmla="*/ 117 w 122"/>
                      <a:gd name="T35" fmla="*/ 29 h 61"/>
                      <a:gd name="T36" fmla="*/ 117 w 122"/>
                      <a:gd name="T37" fmla="*/ 29 h 61"/>
                      <a:gd name="T38" fmla="*/ 121 w 122"/>
                      <a:gd name="T39" fmla="*/ 23 h 61"/>
                      <a:gd name="T40" fmla="*/ 122 w 122"/>
                      <a:gd name="T41" fmla="*/ 16 h 61"/>
                      <a:gd name="T42" fmla="*/ 121 w 122"/>
                      <a:gd name="T43" fmla="*/ 11 h 61"/>
                      <a:gd name="T44" fmla="*/ 117 w 122"/>
                      <a:gd name="T45" fmla="*/ 6 h 61"/>
                      <a:gd name="T46" fmla="*/ 117 w 122"/>
                      <a:gd name="T47" fmla="*/ 6 h 61"/>
                      <a:gd name="T48" fmla="*/ 111 w 122"/>
                      <a:gd name="T49" fmla="*/ 2 h 61"/>
                      <a:gd name="T50" fmla="*/ 105 w 122"/>
                      <a:gd name="T51" fmla="*/ 0 h 61"/>
                      <a:gd name="T52" fmla="*/ 99 w 122"/>
                      <a:gd name="T53" fmla="*/ 2 h 61"/>
                      <a:gd name="T54" fmla="*/ 93 w 122"/>
                      <a:gd name="T55" fmla="*/ 6 h 61"/>
                      <a:gd name="T56" fmla="*/ 93 w 122"/>
                      <a:gd name="T57" fmla="*/ 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22" h="61">
                        <a:moveTo>
                          <a:pt x="93" y="6"/>
                        </a:moveTo>
                        <a:lnTo>
                          <a:pt x="71" y="27"/>
                        </a:lnTo>
                        <a:lnTo>
                          <a:pt x="16" y="27"/>
                        </a:lnTo>
                        <a:lnTo>
                          <a:pt x="16" y="27"/>
                        </a:lnTo>
                        <a:lnTo>
                          <a:pt x="9" y="29"/>
                        </a:lnTo>
                        <a:lnTo>
                          <a:pt x="4" y="33"/>
                        </a:lnTo>
                        <a:lnTo>
                          <a:pt x="1" y="38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1" y="51"/>
                        </a:lnTo>
                        <a:lnTo>
                          <a:pt x="4" y="57"/>
                        </a:lnTo>
                        <a:lnTo>
                          <a:pt x="9" y="59"/>
                        </a:lnTo>
                        <a:lnTo>
                          <a:pt x="16" y="61"/>
                        </a:lnTo>
                        <a:lnTo>
                          <a:pt x="78" y="61"/>
                        </a:lnTo>
                        <a:lnTo>
                          <a:pt x="78" y="61"/>
                        </a:lnTo>
                        <a:lnTo>
                          <a:pt x="84" y="59"/>
                        </a:lnTo>
                        <a:lnTo>
                          <a:pt x="90" y="57"/>
                        </a:lnTo>
                        <a:lnTo>
                          <a:pt x="117" y="29"/>
                        </a:lnTo>
                        <a:lnTo>
                          <a:pt x="117" y="29"/>
                        </a:lnTo>
                        <a:lnTo>
                          <a:pt x="121" y="23"/>
                        </a:lnTo>
                        <a:lnTo>
                          <a:pt x="122" y="16"/>
                        </a:lnTo>
                        <a:lnTo>
                          <a:pt x="121" y="11"/>
                        </a:lnTo>
                        <a:lnTo>
                          <a:pt x="117" y="6"/>
                        </a:lnTo>
                        <a:lnTo>
                          <a:pt x="117" y="6"/>
                        </a:lnTo>
                        <a:lnTo>
                          <a:pt x="111" y="2"/>
                        </a:lnTo>
                        <a:lnTo>
                          <a:pt x="105" y="0"/>
                        </a:lnTo>
                        <a:lnTo>
                          <a:pt x="99" y="2"/>
                        </a:lnTo>
                        <a:lnTo>
                          <a:pt x="93" y="6"/>
                        </a:lnTo>
                        <a:lnTo>
                          <a:pt x="93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000000"/>
                      </a:solidFill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p:grpSp>
            <p:sp>
              <p:nvSpPr>
                <p:cNvPr id="61" name="Freeform: Shape 234">
                  <a:extLst>
                    <a:ext uri="{FF2B5EF4-FFF2-40B4-BE49-F238E27FC236}">
                      <a16:creationId xmlns:a16="http://schemas.microsoft.com/office/drawing/2014/main" id="{629A67AA-54BF-54BD-AABE-02728E239714}"/>
                    </a:ext>
                  </a:extLst>
                </p:cNvPr>
                <p:cNvSpPr/>
                <p:nvPr/>
              </p:nvSpPr>
              <p:spPr>
                <a:xfrm rot="10800000">
                  <a:off x="7252701" y="5921919"/>
                  <a:ext cx="99520" cy="96527"/>
                </a:xfrm>
                <a:custGeom>
                  <a:avLst/>
                  <a:gdLst>
                    <a:gd name="connsiteX0" fmla="*/ 0 w 42079"/>
                    <a:gd name="connsiteY0" fmla="*/ 0 h 42079"/>
                    <a:gd name="connsiteX1" fmla="*/ 42079 w 42079"/>
                    <a:gd name="connsiteY1" fmla="*/ 0 h 42079"/>
                    <a:gd name="connsiteX2" fmla="*/ 42079 w 42079"/>
                    <a:gd name="connsiteY2" fmla="*/ 42079 h 42079"/>
                    <a:gd name="connsiteX3" fmla="*/ 0 w 42079"/>
                    <a:gd name="connsiteY3" fmla="*/ 42079 h 42079"/>
                    <a:gd name="connsiteX4" fmla="*/ 0 w 42079"/>
                    <a:gd name="connsiteY4" fmla="*/ 0 h 42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079" h="42079">
                      <a:moveTo>
                        <a:pt x="42079" y="0"/>
                      </a:moveTo>
                      <a:lnTo>
                        <a:pt x="0" y="0"/>
                      </a:lnTo>
                      <a:lnTo>
                        <a:pt x="0" y="42079"/>
                      </a:lnTo>
                      <a:lnTo>
                        <a:pt x="42079" y="42079"/>
                      </a:lnTo>
                      <a:lnTo>
                        <a:pt x="42079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6349" tIns="6351" rIns="6351" bIns="6349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500"/>
                    <a:t> </a:t>
                  </a:r>
                </a:p>
              </p:txBody>
            </p:sp>
            <p:sp>
              <p:nvSpPr>
                <p:cNvPr id="62" name="Arrow: Circular 32">
                  <a:extLst>
                    <a:ext uri="{FF2B5EF4-FFF2-40B4-BE49-F238E27FC236}">
                      <a16:creationId xmlns:a16="http://schemas.microsoft.com/office/drawing/2014/main" id="{E00E455F-739D-409F-A51B-4FCC5FD283A5}"/>
                    </a:ext>
                  </a:extLst>
                </p:cNvPr>
                <p:cNvSpPr/>
                <p:nvPr/>
              </p:nvSpPr>
              <p:spPr>
                <a:xfrm>
                  <a:off x="6184260" y="5596614"/>
                  <a:ext cx="1306927" cy="1267638"/>
                </a:xfrm>
                <a:prstGeom prst="circularArrow">
                  <a:avLst>
                    <a:gd name="adj1" fmla="val 8252"/>
                    <a:gd name="adj2" fmla="val 576425"/>
                    <a:gd name="adj3" fmla="val 4498028"/>
                    <a:gd name="adj4" fmla="val 20157980"/>
                    <a:gd name="adj5" fmla="val 9627"/>
                  </a:avLst>
                </a:prstGeom>
                <a:solidFill>
                  <a:srgbClr val="6D6E71"/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3" name="Freeform: Shape 33">
                  <a:extLst>
                    <a:ext uri="{FF2B5EF4-FFF2-40B4-BE49-F238E27FC236}">
                      <a16:creationId xmlns:a16="http://schemas.microsoft.com/office/drawing/2014/main" id="{1710C0E6-7A2C-636A-19ED-F08549E5B675}"/>
                    </a:ext>
                  </a:extLst>
                </p:cNvPr>
                <p:cNvSpPr/>
                <p:nvPr/>
              </p:nvSpPr>
              <p:spPr>
                <a:xfrm rot="10800000">
                  <a:off x="6786983" y="6701707"/>
                  <a:ext cx="101486" cy="98435"/>
                </a:xfrm>
                <a:custGeom>
                  <a:avLst/>
                  <a:gdLst>
                    <a:gd name="connsiteX0" fmla="*/ 0 w 42910"/>
                    <a:gd name="connsiteY0" fmla="*/ 0 h 42910"/>
                    <a:gd name="connsiteX1" fmla="*/ 42910 w 42910"/>
                    <a:gd name="connsiteY1" fmla="*/ 0 h 42910"/>
                    <a:gd name="connsiteX2" fmla="*/ 42910 w 42910"/>
                    <a:gd name="connsiteY2" fmla="*/ 42910 h 42910"/>
                    <a:gd name="connsiteX3" fmla="*/ 0 w 42910"/>
                    <a:gd name="connsiteY3" fmla="*/ 42910 h 42910"/>
                    <a:gd name="connsiteX4" fmla="*/ 0 w 42910"/>
                    <a:gd name="connsiteY4" fmla="*/ 0 h 42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910" h="42910">
                      <a:moveTo>
                        <a:pt x="42910" y="0"/>
                      </a:moveTo>
                      <a:lnTo>
                        <a:pt x="0" y="0"/>
                      </a:lnTo>
                      <a:lnTo>
                        <a:pt x="0" y="42910"/>
                      </a:lnTo>
                      <a:lnTo>
                        <a:pt x="42910" y="42910"/>
                      </a:lnTo>
                      <a:lnTo>
                        <a:pt x="4291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6350" tIns="6348" rIns="6350" bIns="6352" numCol="1" spcCol="1270" anchor="ctr" anchorCtr="0">
                  <a:noAutofit/>
                </a:bodyPr>
                <a:lstStyle/>
                <a:p>
                  <a:pPr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500"/>
                    <a:t> </a:t>
                  </a:r>
                </a:p>
              </p:txBody>
            </p:sp>
            <p:sp>
              <p:nvSpPr>
                <p:cNvPr id="64" name="Arrow: Circular 34">
                  <a:extLst>
                    <a:ext uri="{FF2B5EF4-FFF2-40B4-BE49-F238E27FC236}">
                      <a16:creationId xmlns:a16="http://schemas.microsoft.com/office/drawing/2014/main" id="{42B989BB-BBBB-DABE-ED57-9CA4F1E397B3}"/>
                    </a:ext>
                  </a:extLst>
                </p:cNvPr>
                <p:cNvSpPr/>
                <p:nvPr/>
              </p:nvSpPr>
              <p:spPr>
                <a:xfrm>
                  <a:off x="6184260" y="5596614"/>
                  <a:ext cx="1306927" cy="1206867"/>
                </a:xfrm>
                <a:prstGeom prst="circularArrow">
                  <a:avLst>
                    <a:gd name="adj1" fmla="val 8252"/>
                    <a:gd name="adj2" fmla="val 576425"/>
                    <a:gd name="adj3" fmla="val 11618312"/>
                    <a:gd name="adj4" fmla="val 5725546"/>
                    <a:gd name="adj5" fmla="val 9627"/>
                  </a:avLst>
                </a:prstGeom>
                <a:solidFill>
                  <a:srgbClr val="6D6E71"/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5" name="Freeform: Shape 35">
                  <a:extLst>
                    <a:ext uri="{FF2B5EF4-FFF2-40B4-BE49-F238E27FC236}">
                      <a16:creationId xmlns:a16="http://schemas.microsoft.com/office/drawing/2014/main" id="{F2510E58-7E07-68F1-C7CE-5FCA7201358C}"/>
                    </a:ext>
                  </a:extLst>
                </p:cNvPr>
                <p:cNvSpPr/>
                <p:nvPr/>
              </p:nvSpPr>
              <p:spPr>
                <a:xfrm rot="10800000">
                  <a:off x="6316469" y="5915361"/>
                  <a:ext cx="113039" cy="109642"/>
                </a:xfrm>
                <a:custGeom>
                  <a:avLst/>
                  <a:gdLst>
                    <a:gd name="connsiteX0" fmla="*/ 0 w 47797"/>
                    <a:gd name="connsiteY0" fmla="*/ 0 h 47797"/>
                    <a:gd name="connsiteX1" fmla="*/ 47797 w 47797"/>
                    <a:gd name="connsiteY1" fmla="*/ 0 h 47797"/>
                    <a:gd name="connsiteX2" fmla="*/ 47797 w 47797"/>
                    <a:gd name="connsiteY2" fmla="*/ 47797 h 47797"/>
                    <a:gd name="connsiteX3" fmla="*/ 0 w 47797"/>
                    <a:gd name="connsiteY3" fmla="*/ 47797 h 47797"/>
                    <a:gd name="connsiteX4" fmla="*/ 0 w 47797"/>
                    <a:gd name="connsiteY4" fmla="*/ 0 h 47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797" h="47797">
                      <a:moveTo>
                        <a:pt x="47797" y="0"/>
                      </a:moveTo>
                      <a:lnTo>
                        <a:pt x="0" y="0"/>
                      </a:lnTo>
                      <a:lnTo>
                        <a:pt x="0" y="47797"/>
                      </a:lnTo>
                      <a:lnTo>
                        <a:pt x="47797" y="47797"/>
                      </a:lnTo>
                      <a:lnTo>
                        <a:pt x="47797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539" tIns="2539" rIns="2541" bIns="2541" numCol="1" spcCol="1270" anchor="ctr" anchorCtr="0">
                  <a:noAutofit/>
                </a:bodyPr>
                <a:lstStyle/>
                <a:p>
                  <a:pPr algn="ctr" defTabSz="88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00"/>
                    <a:t> </a:t>
                  </a:r>
                </a:p>
              </p:txBody>
            </p:sp>
            <p:sp>
              <p:nvSpPr>
                <p:cNvPr id="66" name="Arrow: Circular 36">
                  <a:extLst>
                    <a:ext uri="{FF2B5EF4-FFF2-40B4-BE49-F238E27FC236}">
                      <a16:creationId xmlns:a16="http://schemas.microsoft.com/office/drawing/2014/main" id="{332284AA-9891-0222-C704-08D0D419AE88}"/>
                    </a:ext>
                  </a:extLst>
                </p:cNvPr>
                <p:cNvSpPr/>
                <p:nvPr/>
              </p:nvSpPr>
              <p:spPr>
                <a:xfrm>
                  <a:off x="6183149" y="5601342"/>
                  <a:ext cx="1306927" cy="1206867"/>
                </a:xfrm>
                <a:prstGeom prst="circularArrow">
                  <a:avLst>
                    <a:gd name="adj1" fmla="val 8252"/>
                    <a:gd name="adj2" fmla="val 576425"/>
                    <a:gd name="adj3" fmla="val 18842530"/>
                    <a:gd name="adj4" fmla="val 13035139"/>
                    <a:gd name="adj5" fmla="val 9627"/>
                  </a:avLst>
                </a:prstGeom>
                <a:solidFill>
                  <a:srgbClr val="6D6E71"/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771565A-1866-79EE-FC79-FE917E38B5A0}"/>
                  </a:ext>
                </a:extLst>
              </p:cNvPr>
              <p:cNvSpPr/>
              <p:nvPr/>
            </p:nvSpPr>
            <p:spPr>
              <a:xfrm>
                <a:off x="8195307" y="6288759"/>
                <a:ext cx="581891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6D6E7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Initiation</a:t>
                </a:r>
                <a:endParaRPr lang="en-US" sz="1000">
                  <a:solidFill>
                    <a:srgbClr val="6D6E7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A233735-F4C5-0A97-E947-AB71EE121441}"/>
                </a:ext>
              </a:extLst>
            </p:cNvPr>
            <p:cNvGrpSpPr/>
            <p:nvPr/>
          </p:nvGrpSpPr>
          <p:grpSpPr>
            <a:xfrm>
              <a:off x="7963539" y="6232999"/>
              <a:ext cx="1114635" cy="201024"/>
              <a:chOff x="8768758" y="6257496"/>
              <a:chExt cx="1114635" cy="20102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63F5CAB-0A7F-82B1-0BB7-56E1531877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68758" y="6257496"/>
                <a:ext cx="201637" cy="201024"/>
                <a:chOff x="5834063" y="5856923"/>
                <a:chExt cx="522288" cy="520700"/>
              </a:xfrm>
              <a:solidFill>
                <a:srgbClr val="6D6E71"/>
              </a:solidFill>
            </p:grpSpPr>
            <p:sp>
              <p:nvSpPr>
                <p:cNvPr id="54" name="Freeform 44">
                  <a:extLst>
                    <a:ext uri="{FF2B5EF4-FFF2-40B4-BE49-F238E27FC236}">
                      <a16:creationId xmlns:a16="http://schemas.microsoft.com/office/drawing/2014/main" id="{D3733626-C698-9C3D-4F63-9FCD5F5A82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34063" y="5856923"/>
                  <a:ext cx="522288" cy="520700"/>
                </a:xfrm>
                <a:custGeom>
                  <a:avLst/>
                  <a:gdLst>
                    <a:gd name="T0" fmla="*/ 312 w 657"/>
                    <a:gd name="T1" fmla="*/ 658 h 658"/>
                    <a:gd name="T2" fmla="*/ 262 w 657"/>
                    <a:gd name="T3" fmla="*/ 651 h 658"/>
                    <a:gd name="T4" fmla="*/ 201 w 657"/>
                    <a:gd name="T5" fmla="*/ 632 h 658"/>
                    <a:gd name="T6" fmla="*/ 119 w 657"/>
                    <a:gd name="T7" fmla="*/ 582 h 658"/>
                    <a:gd name="T8" fmla="*/ 56 w 657"/>
                    <a:gd name="T9" fmla="*/ 512 h 658"/>
                    <a:gd name="T10" fmla="*/ 15 w 657"/>
                    <a:gd name="T11" fmla="*/ 426 h 658"/>
                    <a:gd name="T12" fmla="*/ 4 w 657"/>
                    <a:gd name="T13" fmla="*/ 379 h 658"/>
                    <a:gd name="T14" fmla="*/ 0 w 657"/>
                    <a:gd name="T15" fmla="*/ 330 h 658"/>
                    <a:gd name="T16" fmla="*/ 1 w 657"/>
                    <a:gd name="T17" fmla="*/ 296 h 658"/>
                    <a:gd name="T18" fmla="*/ 10 w 657"/>
                    <a:gd name="T19" fmla="*/ 248 h 658"/>
                    <a:gd name="T20" fmla="*/ 40 w 657"/>
                    <a:gd name="T21" fmla="*/ 172 h 658"/>
                    <a:gd name="T22" fmla="*/ 96 w 657"/>
                    <a:gd name="T23" fmla="*/ 97 h 658"/>
                    <a:gd name="T24" fmla="*/ 172 w 657"/>
                    <a:gd name="T25" fmla="*/ 39 h 658"/>
                    <a:gd name="T26" fmla="*/ 247 w 657"/>
                    <a:gd name="T27" fmla="*/ 11 h 658"/>
                    <a:gd name="T28" fmla="*/ 295 w 657"/>
                    <a:gd name="T29" fmla="*/ 2 h 658"/>
                    <a:gd name="T30" fmla="*/ 329 w 657"/>
                    <a:gd name="T31" fmla="*/ 0 h 658"/>
                    <a:gd name="T32" fmla="*/ 379 w 657"/>
                    <a:gd name="T33" fmla="*/ 4 h 658"/>
                    <a:gd name="T34" fmla="*/ 426 w 657"/>
                    <a:gd name="T35" fmla="*/ 15 h 658"/>
                    <a:gd name="T36" fmla="*/ 512 w 657"/>
                    <a:gd name="T37" fmla="*/ 57 h 658"/>
                    <a:gd name="T38" fmla="*/ 582 w 657"/>
                    <a:gd name="T39" fmla="*/ 120 h 658"/>
                    <a:gd name="T40" fmla="*/ 631 w 657"/>
                    <a:gd name="T41" fmla="*/ 201 h 658"/>
                    <a:gd name="T42" fmla="*/ 650 w 657"/>
                    <a:gd name="T43" fmla="*/ 262 h 658"/>
                    <a:gd name="T44" fmla="*/ 657 w 657"/>
                    <a:gd name="T45" fmla="*/ 312 h 658"/>
                    <a:gd name="T46" fmla="*/ 657 w 657"/>
                    <a:gd name="T47" fmla="*/ 346 h 658"/>
                    <a:gd name="T48" fmla="*/ 650 w 657"/>
                    <a:gd name="T49" fmla="*/ 396 h 658"/>
                    <a:gd name="T50" fmla="*/ 631 w 657"/>
                    <a:gd name="T51" fmla="*/ 457 h 658"/>
                    <a:gd name="T52" fmla="*/ 582 w 657"/>
                    <a:gd name="T53" fmla="*/ 538 h 658"/>
                    <a:gd name="T54" fmla="*/ 512 w 657"/>
                    <a:gd name="T55" fmla="*/ 603 h 658"/>
                    <a:gd name="T56" fmla="*/ 426 w 657"/>
                    <a:gd name="T57" fmla="*/ 643 h 658"/>
                    <a:gd name="T58" fmla="*/ 379 w 657"/>
                    <a:gd name="T59" fmla="*/ 655 h 658"/>
                    <a:gd name="T60" fmla="*/ 329 w 657"/>
                    <a:gd name="T61" fmla="*/ 658 h 658"/>
                    <a:gd name="T62" fmla="*/ 329 w 657"/>
                    <a:gd name="T63" fmla="*/ 38 h 658"/>
                    <a:gd name="T64" fmla="*/ 242 w 657"/>
                    <a:gd name="T65" fmla="*/ 51 h 658"/>
                    <a:gd name="T66" fmla="*/ 166 w 657"/>
                    <a:gd name="T67" fmla="*/ 88 h 658"/>
                    <a:gd name="T68" fmla="*/ 103 w 657"/>
                    <a:gd name="T69" fmla="*/ 144 h 658"/>
                    <a:gd name="T70" fmla="*/ 60 w 657"/>
                    <a:gd name="T71" fmla="*/ 215 h 658"/>
                    <a:gd name="T72" fmla="*/ 39 w 657"/>
                    <a:gd name="T73" fmla="*/ 299 h 658"/>
                    <a:gd name="T74" fmla="*/ 39 w 657"/>
                    <a:gd name="T75" fmla="*/ 359 h 658"/>
                    <a:gd name="T76" fmla="*/ 60 w 657"/>
                    <a:gd name="T77" fmla="*/ 443 h 658"/>
                    <a:gd name="T78" fmla="*/ 103 w 657"/>
                    <a:gd name="T79" fmla="*/ 514 h 658"/>
                    <a:gd name="T80" fmla="*/ 166 w 657"/>
                    <a:gd name="T81" fmla="*/ 570 h 658"/>
                    <a:gd name="T82" fmla="*/ 242 w 657"/>
                    <a:gd name="T83" fmla="*/ 608 h 658"/>
                    <a:gd name="T84" fmla="*/ 329 w 657"/>
                    <a:gd name="T85" fmla="*/ 620 h 658"/>
                    <a:gd name="T86" fmla="*/ 387 w 657"/>
                    <a:gd name="T87" fmla="*/ 615 h 658"/>
                    <a:gd name="T88" fmla="*/ 467 w 657"/>
                    <a:gd name="T89" fmla="*/ 585 h 658"/>
                    <a:gd name="T90" fmla="*/ 535 w 657"/>
                    <a:gd name="T91" fmla="*/ 535 h 658"/>
                    <a:gd name="T92" fmla="*/ 584 w 657"/>
                    <a:gd name="T93" fmla="*/ 468 h 658"/>
                    <a:gd name="T94" fmla="*/ 614 w 657"/>
                    <a:gd name="T95" fmla="*/ 387 h 658"/>
                    <a:gd name="T96" fmla="*/ 619 w 657"/>
                    <a:gd name="T97" fmla="*/ 330 h 658"/>
                    <a:gd name="T98" fmla="*/ 607 w 657"/>
                    <a:gd name="T99" fmla="*/ 242 h 658"/>
                    <a:gd name="T100" fmla="*/ 570 w 657"/>
                    <a:gd name="T101" fmla="*/ 167 h 658"/>
                    <a:gd name="T102" fmla="*/ 513 w 657"/>
                    <a:gd name="T103" fmla="*/ 104 h 658"/>
                    <a:gd name="T104" fmla="*/ 442 w 657"/>
                    <a:gd name="T105" fmla="*/ 61 h 658"/>
                    <a:gd name="T106" fmla="*/ 359 w 657"/>
                    <a:gd name="T107" fmla="*/ 39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57" h="658">
                      <a:moveTo>
                        <a:pt x="329" y="658"/>
                      </a:moveTo>
                      <a:lnTo>
                        <a:pt x="329" y="658"/>
                      </a:lnTo>
                      <a:lnTo>
                        <a:pt x="312" y="658"/>
                      </a:lnTo>
                      <a:lnTo>
                        <a:pt x="295" y="656"/>
                      </a:lnTo>
                      <a:lnTo>
                        <a:pt x="278" y="655"/>
                      </a:lnTo>
                      <a:lnTo>
                        <a:pt x="262" y="651"/>
                      </a:lnTo>
                      <a:lnTo>
                        <a:pt x="247" y="648"/>
                      </a:lnTo>
                      <a:lnTo>
                        <a:pt x="231" y="643"/>
                      </a:lnTo>
                      <a:lnTo>
                        <a:pt x="201" y="632"/>
                      </a:lnTo>
                      <a:lnTo>
                        <a:pt x="172" y="619"/>
                      </a:lnTo>
                      <a:lnTo>
                        <a:pt x="145" y="603"/>
                      </a:lnTo>
                      <a:lnTo>
                        <a:pt x="119" y="582"/>
                      </a:lnTo>
                      <a:lnTo>
                        <a:pt x="96" y="562"/>
                      </a:lnTo>
                      <a:lnTo>
                        <a:pt x="75" y="538"/>
                      </a:lnTo>
                      <a:lnTo>
                        <a:pt x="56" y="512"/>
                      </a:lnTo>
                      <a:lnTo>
                        <a:pt x="40" y="486"/>
                      </a:lnTo>
                      <a:lnTo>
                        <a:pt x="25" y="457"/>
                      </a:lnTo>
                      <a:lnTo>
                        <a:pt x="15" y="426"/>
                      </a:lnTo>
                      <a:lnTo>
                        <a:pt x="10" y="412"/>
                      </a:lnTo>
                      <a:lnTo>
                        <a:pt x="6" y="396"/>
                      </a:lnTo>
                      <a:lnTo>
                        <a:pt x="4" y="379"/>
                      </a:lnTo>
                      <a:lnTo>
                        <a:pt x="1" y="363"/>
                      </a:lnTo>
                      <a:lnTo>
                        <a:pt x="0" y="346"/>
                      </a:lnTo>
                      <a:lnTo>
                        <a:pt x="0" y="330"/>
                      </a:lnTo>
                      <a:lnTo>
                        <a:pt x="0" y="330"/>
                      </a:lnTo>
                      <a:lnTo>
                        <a:pt x="0" y="312"/>
                      </a:lnTo>
                      <a:lnTo>
                        <a:pt x="1" y="296"/>
                      </a:lnTo>
                      <a:lnTo>
                        <a:pt x="4" y="279"/>
                      </a:lnTo>
                      <a:lnTo>
                        <a:pt x="6" y="262"/>
                      </a:lnTo>
                      <a:lnTo>
                        <a:pt x="10" y="248"/>
                      </a:lnTo>
                      <a:lnTo>
                        <a:pt x="15" y="232"/>
                      </a:lnTo>
                      <a:lnTo>
                        <a:pt x="25" y="201"/>
                      </a:lnTo>
                      <a:lnTo>
                        <a:pt x="40" y="172"/>
                      </a:lnTo>
                      <a:lnTo>
                        <a:pt x="56" y="146"/>
                      </a:lnTo>
                      <a:lnTo>
                        <a:pt x="75" y="120"/>
                      </a:lnTo>
                      <a:lnTo>
                        <a:pt x="96" y="97"/>
                      </a:lnTo>
                      <a:lnTo>
                        <a:pt x="119" y="76"/>
                      </a:lnTo>
                      <a:lnTo>
                        <a:pt x="145" y="57"/>
                      </a:lnTo>
                      <a:lnTo>
                        <a:pt x="172" y="39"/>
                      </a:lnTo>
                      <a:lnTo>
                        <a:pt x="201" y="26"/>
                      </a:lnTo>
                      <a:lnTo>
                        <a:pt x="231" y="15"/>
                      </a:lnTo>
                      <a:lnTo>
                        <a:pt x="247" y="11"/>
                      </a:lnTo>
                      <a:lnTo>
                        <a:pt x="262" y="7"/>
                      </a:lnTo>
                      <a:lnTo>
                        <a:pt x="278" y="4"/>
                      </a:lnTo>
                      <a:lnTo>
                        <a:pt x="295" y="2"/>
                      </a:lnTo>
                      <a:lnTo>
                        <a:pt x="312" y="0"/>
                      </a:lnTo>
                      <a:lnTo>
                        <a:pt x="329" y="0"/>
                      </a:lnTo>
                      <a:lnTo>
                        <a:pt x="329" y="0"/>
                      </a:lnTo>
                      <a:lnTo>
                        <a:pt x="345" y="0"/>
                      </a:lnTo>
                      <a:lnTo>
                        <a:pt x="363" y="2"/>
                      </a:lnTo>
                      <a:lnTo>
                        <a:pt x="379" y="4"/>
                      </a:lnTo>
                      <a:lnTo>
                        <a:pt x="395" y="7"/>
                      </a:lnTo>
                      <a:lnTo>
                        <a:pt x="411" y="11"/>
                      </a:lnTo>
                      <a:lnTo>
                        <a:pt x="426" y="15"/>
                      </a:lnTo>
                      <a:lnTo>
                        <a:pt x="457" y="26"/>
                      </a:lnTo>
                      <a:lnTo>
                        <a:pt x="485" y="39"/>
                      </a:lnTo>
                      <a:lnTo>
                        <a:pt x="512" y="57"/>
                      </a:lnTo>
                      <a:lnTo>
                        <a:pt x="537" y="76"/>
                      </a:lnTo>
                      <a:lnTo>
                        <a:pt x="562" y="97"/>
                      </a:lnTo>
                      <a:lnTo>
                        <a:pt x="582" y="120"/>
                      </a:lnTo>
                      <a:lnTo>
                        <a:pt x="602" y="146"/>
                      </a:lnTo>
                      <a:lnTo>
                        <a:pt x="618" y="172"/>
                      </a:lnTo>
                      <a:lnTo>
                        <a:pt x="631" y="201"/>
                      </a:lnTo>
                      <a:lnTo>
                        <a:pt x="642" y="232"/>
                      </a:lnTo>
                      <a:lnTo>
                        <a:pt x="648" y="248"/>
                      </a:lnTo>
                      <a:lnTo>
                        <a:pt x="650" y="262"/>
                      </a:lnTo>
                      <a:lnTo>
                        <a:pt x="654" y="279"/>
                      </a:lnTo>
                      <a:lnTo>
                        <a:pt x="656" y="296"/>
                      </a:lnTo>
                      <a:lnTo>
                        <a:pt x="657" y="312"/>
                      </a:lnTo>
                      <a:lnTo>
                        <a:pt x="657" y="330"/>
                      </a:lnTo>
                      <a:lnTo>
                        <a:pt x="657" y="330"/>
                      </a:lnTo>
                      <a:lnTo>
                        <a:pt x="657" y="346"/>
                      </a:lnTo>
                      <a:lnTo>
                        <a:pt x="656" y="363"/>
                      </a:lnTo>
                      <a:lnTo>
                        <a:pt x="654" y="379"/>
                      </a:lnTo>
                      <a:lnTo>
                        <a:pt x="650" y="396"/>
                      </a:lnTo>
                      <a:lnTo>
                        <a:pt x="648" y="412"/>
                      </a:lnTo>
                      <a:lnTo>
                        <a:pt x="642" y="426"/>
                      </a:lnTo>
                      <a:lnTo>
                        <a:pt x="631" y="457"/>
                      </a:lnTo>
                      <a:lnTo>
                        <a:pt x="618" y="486"/>
                      </a:lnTo>
                      <a:lnTo>
                        <a:pt x="602" y="512"/>
                      </a:lnTo>
                      <a:lnTo>
                        <a:pt x="582" y="538"/>
                      </a:lnTo>
                      <a:lnTo>
                        <a:pt x="562" y="562"/>
                      </a:lnTo>
                      <a:lnTo>
                        <a:pt x="537" y="582"/>
                      </a:lnTo>
                      <a:lnTo>
                        <a:pt x="512" y="603"/>
                      </a:lnTo>
                      <a:lnTo>
                        <a:pt x="485" y="619"/>
                      </a:lnTo>
                      <a:lnTo>
                        <a:pt x="457" y="632"/>
                      </a:lnTo>
                      <a:lnTo>
                        <a:pt x="426" y="643"/>
                      </a:lnTo>
                      <a:lnTo>
                        <a:pt x="411" y="648"/>
                      </a:lnTo>
                      <a:lnTo>
                        <a:pt x="395" y="651"/>
                      </a:lnTo>
                      <a:lnTo>
                        <a:pt x="379" y="655"/>
                      </a:lnTo>
                      <a:lnTo>
                        <a:pt x="363" y="656"/>
                      </a:lnTo>
                      <a:lnTo>
                        <a:pt x="345" y="658"/>
                      </a:lnTo>
                      <a:lnTo>
                        <a:pt x="329" y="658"/>
                      </a:lnTo>
                      <a:lnTo>
                        <a:pt x="329" y="658"/>
                      </a:lnTo>
                      <a:close/>
                      <a:moveTo>
                        <a:pt x="329" y="38"/>
                      </a:moveTo>
                      <a:lnTo>
                        <a:pt x="329" y="38"/>
                      </a:lnTo>
                      <a:lnTo>
                        <a:pt x="299" y="39"/>
                      </a:lnTo>
                      <a:lnTo>
                        <a:pt x="270" y="43"/>
                      </a:lnTo>
                      <a:lnTo>
                        <a:pt x="242" y="51"/>
                      </a:lnTo>
                      <a:lnTo>
                        <a:pt x="215" y="61"/>
                      </a:lnTo>
                      <a:lnTo>
                        <a:pt x="189" y="73"/>
                      </a:lnTo>
                      <a:lnTo>
                        <a:pt x="166" y="88"/>
                      </a:lnTo>
                      <a:lnTo>
                        <a:pt x="144" y="104"/>
                      </a:lnTo>
                      <a:lnTo>
                        <a:pt x="122" y="123"/>
                      </a:lnTo>
                      <a:lnTo>
                        <a:pt x="103" y="144"/>
                      </a:lnTo>
                      <a:lnTo>
                        <a:pt x="87" y="167"/>
                      </a:lnTo>
                      <a:lnTo>
                        <a:pt x="72" y="190"/>
                      </a:lnTo>
                      <a:lnTo>
                        <a:pt x="60" y="215"/>
                      </a:lnTo>
                      <a:lnTo>
                        <a:pt x="51" y="242"/>
                      </a:lnTo>
                      <a:lnTo>
                        <a:pt x="43" y="271"/>
                      </a:lnTo>
                      <a:lnTo>
                        <a:pt x="39" y="299"/>
                      </a:lnTo>
                      <a:lnTo>
                        <a:pt x="37" y="330"/>
                      </a:lnTo>
                      <a:lnTo>
                        <a:pt x="37" y="330"/>
                      </a:lnTo>
                      <a:lnTo>
                        <a:pt x="39" y="359"/>
                      </a:lnTo>
                      <a:lnTo>
                        <a:pt x="43" y="387"/>
                      </a:lnTo>
                      <a:lnTo>
                        <a:pt x="51" y="416"/>
                      </a:lnTo>
                      <a:lnTo>
                        <a:pt x="60" y="443"/>
                      </a:lnTo>
                      <a:lnTo>
                        <a:pt x="72" y="468"/>
                      </a:lnTo>
                      <a:lnTo>
                        <a:pt x="87" y="492"/>
                      </a:lnTo>
                      <a:lnTo>
                        <a:pt x="103" y="514"/>
                      </a:lnTo>
                      <a:lnTo>
                        <a:pt x="122" y="535"/>
                      </a:lnTo>
                      <a:lnTo>
                        <a:pt x="144" y="554"/>
                      </a:lnTo>
                      <a:lnTo>
                        <a:pt x="166" y="570"/>
                      </a:lnTo>
                      <a:lnTo>
                        <a:pt x="189" y="585"/>
                      </a:lnTo>
                      <a:lnTo>
                        <a:pt x="215" y="597"/>
                      </a:lnTo>
                      <a:lnTo>
                        <a:pt x="242" y="608"/>
                      </a:lnTo>
                      <a:lnTo>
                        <a:pt x="270" y="615"/>
                      </a:lnTo>
                      <a:lnTo>
                        <a:pt x="299" y="619"/>
                      </a:lnTo>
                      <a:lnTo>
                        <a:pt x="329" y="620"/>
                      </a:lnTo>
                      <a:lnTo>
                        <a:pt x="329" y="620"/>
                      </a:lnTo>
                      <a:lnTo>
                        <a:pt x="359" y="619"/>
                      </a:lnTo>
                      <a:lnTo>
                        <a:pt x="387" y="615"/>
                      </a:lnTo>
                      <a:lnTo>
                        <a:pt x="415" y="608"/>
                      </a:lnTo>
                      <a:lnTo>
                        <a:pt x="442" y="597"/>
                      </a:lnTo>
                      <a:lnTo>
                        <a:pt x="467" y="585"/>
                      </a:lnTo>
                      <a:lnTo>
                        <a:pt x="492" y="570"/>
                      </a:lnTo>
                      <a:lnTo>
                        <a:pt x="513" y="554"/>
                      </a:lnTo>
                      <a:lnTo>
                        <a:pt x="535" y="535"/>
                      </a:lnTo>
                      <a:lnTo>
                        <a:pt x="553" y="514"/>
                      </a:lnTo>
                      <a:lnTo>
                        <a:pt x="570" y="492"/>
                      </a:lnTo>
                      <a:lnTo>
                        <a:pt x="584" y="468"/>
                      </a:lnTo>
                      <a:lnTo>
                        <a:pt x="596" y="443"/>
                      </a:lnTo>
                      <a:lnTo>
                        <a:pt x="607" y="416"/>
                      </a:lnTo>
                      <a:lnTo>
                        <a:pt x="614" y="387"/>
                      </a:lnTo>
                      <a:lnTo>
                        <a:pt x="618" y="359"/>
                      </a:lnTo>
                      <a:lnTo>
                        <a:pt x="619" y="330"/>
                      </a:lnTo>
                      <a:lnTo>
                        <a:pt x="619" y="330"/>
                      </a:lnTo>
                      <a:lnTo>
                        <a:pt x="618" y="299"/>
                      </a:lnTo>
                      <a:lnTo>
                        <a:pt x="614" y="271"/>
                      </a:lnTo>
                      <a:lnTo>
                        <a:pt x="607" y="242"/>
                      </a:lnTo>
                      <a:lnTo>
                        <a:pt x="596" y="215"/>
                      </a:lnTo>
                      <a:lnTo>
                        <a:pt x="584" y="190"/>
                      </a:lnTo>
                      <a:lnTo>
                        <a:pt x="570" y="167"/>
                      </a:lnTo>
                      <a:lnTo>
                        <a:pt x="553" y="144"/>
                      </a:lnTo>
                      <a:lnTo>
                        <a:pt x="535" y="123"/>
                      </a:lnTo>
                      <a:lnTo>
                        <a:pt x="513" y="104"/>
                      </a:lnTo>
                      <a:lnTo>
                        <a:pt x="492" y="88"/>
                      </a:lnTo>
                      <a:lnTo>
                        <a:pt x="467" y="73"/>
                      </a:lnTo>
                      <a:lnTo>
                        <a:pt x="442" y="61"/>
                      </a:lnTo>
                      <a:lnTo>
                        <a:pt x="415" y="51"/>
                      </a:lnTo>
                      <a:lnTo>
                        <a:pt x="387" y="43"/>
                      </a:lnTo>
                      <a:lnTo>
                        <a:pt x="359" y="39"/>
                      </a:lnTo>
                      <a:lnTo>
                        <a:pt x="329" y="38"/>
                      </a:lnTo>
                      <a:lnTo>
                        <a:pt x="329" y="38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6D6E71"/>
                  </a:solidFill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000000"/>
                    </a:solidFill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55" name="Freeform 188">
                  <a:extLst>
                    <a:ext uri="{FF2B5EF4-FFF2-40B4-BE49-F238E27FC236}">
                      <a16:creationId xmlns:a16="http://schemas.microsoft.com/office/drawing/2014/main" id="{CCA828BA-65D4-67E9-AB89-CFEC189547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538" y="6028373"/>
                  <a:ext cx="293688" cy="198438"/>
                </a:xfrm>
                <a:custGeom>
                  <a:avLst/>
                  <a:gdLst>
                    <a:gd name="T0" fmla="*/ 346 w 369"/>
                    <a:gd name="T1" fmla="*/ 0 h 250"/>
                    <a:gd name="T2" fmla="*/ 135 w 369"/>
                    <a:gd name="T3" fmla="*/ 211 h 250"/>
                    <a:gd name="T4" fmla="*/ 22 w 369"/>
                    <a:gd name="T5" fmla="*/ 97 h 250"/>
                    <a:gd name="T6" fmla="*/ 0 w 369"/>
                    <a:gd name="T7" fmla="*/ 119 h 250"/>
                    <a:gd name="T8" fmla="*/ 125 w 369"/>
                    <a:gd name="T9" fmla="*/ 244 h 250"/>
                    <a:gd name="T10" fmla="*/ 125 w 369"/>
                    <a:gd name="T11" fmla="*/ 244 h 250"/>
                    <a:gd name="T12" fmla="*/ 130 w 369"/>
                    <a:gd name="T13" fmla="*/ 248 h 250"/>
                    <a:gd name="T14" fmla="*/ 135 w 369"/>
                    <a:gd name="T15" fmla="*/ 250 h 250"/>
                    <a:gd name="T16" fmla="*/ 135 w 369"/>
                    <a:gd name="T17" fmla="*/ 250 h 250"/>
                    <a:gd name="T18" fmla="*/ 142 w 369"/>
                    <a:gd name="T19" fmla="*/ 248 h 250"/>
                    <a:gd name="T20" fmla="*/ 147 w 369"/>
                    <a:gd name="T21" fmla="*/ 244 h 250"/>
                    <a:gd name="T22" fmla="*/ 369 w 369"/>
                    <a:gd name="T23" fmla="*/ 23 h 250"/>
                    <a:gd name="T24" fmla="*/ 346 w 369"/>
                    <a:gd name="T25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9" h="250">
                      <a:moveTo>
                        <a:pt x="346" y="0"/>
                      </a:moveTo>
                      <a:lnTo>
                        <a:pt x="135" y="211"/>
                      </a:lnTo>
                      <a:lnTo>
                        <a:pt x="22" y="97"/>
                      </a:lnTo>
                      <a:lnTo>
                        <a:pt x="0" y="119"/>
                      </a:lnTo>
                      <a:lnTo>
                        <a:pt x="125" y="244"/>
                      </a:lnTo>
                      <a:lnTo>
                        <a:pt x="125" y="244"/>
                      </a:lnTo>
                      <a:lnTo>
                        <a:pt x="130" y="248"/>
                      </a:lnTo>
                      <a:lnTo>
                        <a:pt x="135" y="250"/>
                      </a:lnTo>
                      <a:lnTo>
                        <a:pt x="135" y="250"/>
                      </a:lnTo>
                      <a:lnTo>
                        <a:pt x="142" y="248"/>
                      </a:lnTo>
                      <a:lnTo>
                        <a:pt x="147" y="244"/>
                      </a:lnTo>
                      <a:lnTo>
                        <a:pt x="369" y="23"/>
                      </a:lnTo>
                      <a:lnTo>
                        <a:pt x="346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6D6E71"/>
                  </a:solidFill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000000"/>
                    </a:solidFill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90DB2DA-AEF7-4250-6D01-0D3E5C421DE8}"/>
                  </a:ext>
                </a:extLst>
              </p:cNvPr>
              <p:cNvSpPr/>
              <p:nvPr/>
            </p:nvSpPr>
            <p:spPr>
              <a:xfrm>
                <a:off x="9025786" y="6288759"/>
                <a:ext cx="857607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6D6E7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Development</a:t>
                </a:r>
                <a:endParaRPr lang="en-US" sz="1000">
                  <a:solidFill>
                    <a:srgbClr val="6D6E7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E5A9B14-06C3-B75F-DEFF-219EBF210850}"/>
                </a:ext>
              </a:extLst>
            </p:cNvPr>
            <p:cNvGrpSpPr/>
            <p:nvPr/>
          </p:nvGrpSpPr>
          <p:grpSpPr>
            <a:xfrm>
              <a:off x="9150776" y="6179623"/>
              <a:ext cx="971695" cy="307777"/>
              <a:chOff x="9812436" y="6219509"/>
              <a:chExt cx="971695" cy="30777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CF8A3F7-BC61-C694-F08B-E42594B6EF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812436" y="6247959"/>
                <a:ext cx="220098" cy="220098"/>
                <a:chOff x="6716713" y="4183698"/>
                <a:chExt cx="522288" cy="522288"/>
              </a:xfrm>
              <a:solidFill>
                <a:srgbClr val="6D6E71"/>
              </a:solidFill>
            </p:grpSpPr>
            <p:sp>
              <p:nvSpPr>
                <p:cNvPr id="50" name="Freeform 73">
                  <a:extLst>
                    <a:ext uri="{FF2B5EF4-FFF2-40B4-BE49-F238E27FC236}">
                      <a16:creationId xmlns:a16="http://schemas.microsoft.com/office/drawing/2014/main" id="{C1C30970-406E-8F86-45E2-FC5F997630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16713" y="4183698"/>
                  <a:ext cx="522288" cy="522288"/>
                </a:xfrm>
                <a:custGeom>
                  <a:avLst/>
                  <a:gdLst>
                    <a:gd name="T0" fmla="*/ 312 w 657"/>
                    <a:gd name="T1" fmla="*/ 657 h 657"/>
                    <a:gd name="T2" fmla="*/ 262 w 657"/>
                    <a:gd name="T3" fmla="*/ 650 h 657"/>
                    <a:gd name="T4" fmla="*/ 200 w 657"/>
                    <a:gd name="T5" fmla="*/ 632 h 657"/>
                    <a:gd name="T6" fmla="*/ 120 w 657"/>
                    <a:gd name="T7" fmla="*/ 582 h 657"/>
                    <a:gd name="T8" fmla="*/ 57 w 657"/>
                    <a:gd name="T9" fmla="*/ 512 h 657"/>
                    <a:gd name="T10" fmla="*/ 15 w 657"/>
                    <a:gd name="T11" fmla="*/ 426 h 657"/>
                    <a:gd name="T12" fmla="*/ 4 w 657"/>
                    <a:gd name="T13" fmla="*/ 379 h 657"/>
                    <a:gd name="T14" fmla="*/ 0 w 657"/>
                    <a:gd name="T15" fmla="*/ 328 h 657"/>
                    <a:gd name="T16" fmla="*/ 2 w 657"/>
                    <a:gd name="T17" fmla="*/ 294 h 657"/>
                    <a:gd name="T18" fmla="*/ 10 w 657"/>
                    <a:gd name="T19" fmla="*/ 246 h 657"/>
                    <a:gd name="T20" fmla="*/ 39 w 657"/>
                    <a:gd name="T21" fmla="*/ 172 h 657"/>
                    <a:gd name="T22" fmla="*/ 96 w 657"/>
                    <a:gd name="T23" fmla="*/ 95 h 657"/>
                    <a:gd name="T24" fmla="*/ 172 w 657"/>
                    <a:gd name="T25" fmla="*/ 39 h 657"/>
                    <a:gd name="T26" fmla="*/ 246 w 657"/>
                    <a:gd name="T27" fmla="*/ 9 h 657"/>
                    <a:gd name="T28" fmla="*/ 295 w 657"/>
                    <a:gd name="T29" fmla="*/ 1 h 657"/>
                    <a:gd name="T30" fmla="*/ 328 w 657"/>
                    <a:gd name="T31" fmla="*/ 0 h 657"/>
                    <a:gd name="T32" fmla="*/ 379 w 657"/>
                    <a:gd name="T33" fmla="*/ 4 h 657"/>
                    <a:gd name="T34" fmla="*/ 426 w 657"/>
                    <a:gd name="T35" fmla="*/ 15 h 657"/>
                    <a:gd name="T36" fmla="*/ 512 w 657"/>
                    <a:gd name="T37" fmla="*/ 56 h 657"/>
                    <a:gd name="T38" fmla="*/ 582 w 657"/>
                    <a:gd name="T39" fmla="*/ 119 h 657"/>
                    <a:gd name="T40" fmla="*/ 632 w 657"/>
                    <a:gd name="T41" fmla="*/ 200 h 657"/>
                    <a:gd name="T42" fmla="*/ 651 w 657"/>
                    <a:gd name="T43" fmla="*/ 262 h 657"/>
                    <a:gd name="T44" fmla="*/ 657 w 657"/>
                    <a:gd name="T45" fmla="*/ 312 h 657"/>
                    <a:gd name="T46" fmla="*/ 657 w 657"/>
                    <a:gd name="T47" fmla="*/ 345 h 657"/>
                    <a:gd name="T48" fmla="*/ 651 w 657"/>
                    <a:gd name="T49" fmla="*/ 395 h 657"/>
                    <a:gd name="T50" fmla="*/ 632 w 657"/>
                    <a:gd name="T51" fmla="*/ 457 h 657"/>
                    <a:gd name="T52" fmla="*/ 582 w 657"/>
                    <a:gd name="T53" fmla="*/ 537 h 657"/>
                    <a:gd name="T54" fmla="*/ 512 w 657"/>
                    <a:gd name="T55" fmla="*/ 601 h 657"/>
                    <a:gd name="T56" fmla="*/ 426 w 657"/>
                    <a:gd name="T57" fmla="*/ 642 h 657"/>
                    <a:gd name="T58" fmla="*/ 379 w 657"/>
                    <a:gd name="T59" fmla="*/ 653 h 657"/>
                    <a:gd name="T60" fmla="*/ 328 w 657"/>
                    <a:gd name="T61" fmla="*/ 657 h 657"/>
                    <a:gd name="T62" fmla="*/ 328 w 657"/>
                    <a:gd name="T63" fmla="*/ 37 h 657"/>
                    <a:gd name="T64" fmla="*/ 242 w 657"/>
                    <a:gd name="T65" fmla="*/ 50 h 657"/>
                    <a:gd name="T66" fmla="*/ 166 w 657"/>
                    <a:gd name="T67" fmla="*/ 87 h 657"/>
                    <a:gd name="T68" fmla="*/ 104 w 657"/>
                    <a:gd name="T69" fmla="*/ 144 h 657"/>
                    <a:gd name="T70" fmla="*/ 61 w 657"/>
                    <a:gd name="T71" fmla="*/ 215 h 657"/>
                    <a:gd name="T72" fmla="*/ 39 w 657"/>
                    <a:gd name="T73" fmla="*/ 298 h 657"/>
                    <a:gd name="T74" fmla="*/ 39 w 657"/>
                    <a:gd name="T75" fmla="*/ 359 h 657"/>
                    <a:gd name="T76" fmla="*/ 61 w 657"/>
                    <a:gd name="T77" fmla="*/ 442 h 657"/>
                    <a:gd name="T78" fmla="*/ 104 w 657"/>
                    <a:gd name="T79" fmla="*/ 513 h 657"/>
                    <a:gd name="T80" fmla="*/ 166 w 657"/>
                    <a:gd name="T81" fmla="*/ 570 h 657"/>
                    <a:gd name="T82" fmla="*/ 242 w 657"/>
                    <a:gd name="T83" fmla="*/ 606 h 657"/>
                    <a:gd name="T84" fmla="*/ 328 w 657"/>
                    <a:gd name="T85" fmla="*/ 619 h 657"/>
                    <a:gd name="T86" fmla="*/ 387 w 657"/>
                    <a:gd name="T87" fmla="*/ 614 h 657"/>
                    <a:gd name="T88" fmla="*/ 468 w 657"/>
                    <a:gd name="T89" fmla="*/ 585 h 657"/>
                    <a:gd name="T90" fmla="*/ 535 w 657"/>
                    <a:gd name="T91" fmla="*/ 535 h 657"/>
                    <a:gd name="T92" fmla="*/ 585 w 657"/>
                    <a:gd name="T93" fmla="*/ 468 h 657"/>
                    <a:gd name="T94" fmla="*/ 614 w 657"/>
                    <a:gd name="T95" fmla="*/ 387 h 657"/>
                    <a:gd name="T96" fmla="*/ 620 w 657"/>
                    <a:gd name="T97" fmla="*/ 328 h 657"/>
                    <a:gd name="T98" fmla="*/ 606 w 657"/>
                    <a:gd name="T99" fmla="*/ 242 h 657"/>
                    <a:gd name="T100" fmla="*/ 570 w 657"/>
                    <a:gd name="T101" fmla="*/ 165 h 657"/>
                    <a:gd name="T102" fmla="*/ 514 w 657"/>
                    <a:gd name="T103" fmla="*/ 103 h 657"/>
                    <a:gd name="T104" fmla="*/ 442 w 657"/>
                    <a:gd name="T105" fmla="*/ 60 h 657"/>
                    <a:gd name="T106" fmla="*/ 359 w 657"/>
                    <a:gd name="T107" fmla="*/ 39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57" h="657">
                      <a:moveTo>
                        <a:pt x="328" y="657"/>
                      </a:moveTo>
                      <a:lnTo>
                        <a:pt x="328" y="657"/>
                      </a:lnTo>
                      <a:lnTo>
                        <a:pt x="312" y="657"/>
                      </a:lnTo>
                      <a:lnTo>
                        <a:pt x="295" y="656"/>
                      </a:lnTo>
                      <a:lnTo>
                        <a:pt x="278" y="653"/>
                      </a:lnTo>
                      <a:lnTo>
                        <a:pt x="262" y="650"/>
                      </a:lnTo>
                      <a:lnTo>
                        <a:pt x="246" y="646"/>
                      </a:lnTo>
                      <a:lnTo>
                        <a:pt x="231" y="642"/>
                      </a:lnTo>
                      <a:lnTo>
                        <a:pt x="200" y="632"/>
                      </a:lnTo>
                      <a:lnTo>
                        <a:pt x="172" y="618"/>
                      </a:lnTo>
                      <a:lnTo>
                        <a:pt x="145" y="601"/>
                      </a:lnTo>
                      <a:lnTo>
                        <a:pt x="120" y="582"/>
                      </a:lnTo>
                      <a:lnTo>
                        <a:pt x="96" y="560"/>
                      </a:lnTo>
                      <a:lnTo>
                        <a:pt x="75" y="537"/>
                      </a:lnTo>
                      <a:lnTo>
                        <a:pt x="57" y="512"/>
                      </a:lnTo>
                      <a:lnTo>
                        <a:pt x="39" y="485"/>
                      </a:lnTo>
                      <a:lnTo>
                        <a:pt x="26" y="457"/>
                      </a:lnTo>
                      <a:lnTo>
                        <a:pt x="15" y="426"/>
                      </a:lnTo>
                      <a:lnTo>
                        <a:pt x="10" y="411"/>
                      </a:lnTo>
                      <a:lnTo>
                        <a:pt x="7" y="395"/>
                      </a:lnTo>
                      <a:lnTo>
                        <a:pt x="4" y="379"/>
                      </a:lnTo>
                      <a:lnTo>
                        <a:pt x="2" y="361"/>
                      </a:lnTo>
                      <a:lnTo>
                        <a:pt x="0" y="345"/>
                      </a:lnTo>
                      <a:lnTo>
                        <a:pt x="0" y="328"/>
                      </a:lnTo>
                      <a:lnTo>
                        <a:pt x="0" y="328"/>
                      </a:lnTo>
                      <a:lnTo>
                        <a:pt x="0" y="312"/>
                      </a:lnTo>
                      <a:lnTo>
                        <a:pt x="2" y="294"/>
                      </a:lnTo>
                      <a:lnTo>
                        <a:pt x="4" y="278"/>
                      </a:lnTo>
                      <a:lnTo>
                        <a:pt x="7" y="262"/>
                      </a:lnTo>
                      <a:lnTo>
                        <a:pt x="10" y="246"/>
                      </a:lnTo>
                      <a:lnTo>
                        <a:pt x="15" y="231"/>
                      </a:lnTo>
                      <a:lnTo>
                        <a:pt x="26" y="200"/>
                      </a:lnTo>
                      <a:lnTo>
                        <a:pt x="39" y="172"/>
                      </a:lnTo>
                      <a:lnTo>
                        <a:pt x="57" y="145"/>
                      </a:lnTo>
                      <a:lnTo>
                        <a:pt x="75" y="119"/>
                      </a:lnTo>
                      <a:lnTo>
                        <a:pt x="96" y="95"/>
                      </a:lnTo>
                      <a:lnTo>
                        <a:pt x="120" y="75"/>
                      </a:lnTo>
                      <a:lnTo>
                        <a:pt x="145" y="56"/>
                      </a:lnTo>
                      <a:lnTo>
                        <a:pt x="172" y="39"/>
                      </a:lnTo>
                      <a:lnTo>
                        <a:pt x="200" y="25"/>
                      </a:lnTo>
                      <a:lnTo>
                        <a:pt x="231" y="15"/>
                      </a:lnTo>
                      <a:lnTo>
                        <a:pt x="246" y="9"/>
                      </a:lnTo>
                      <a:lnTo>
                        <a:pt x="262" y="7"/>
                      </a:lnTo>
                      <a:lnTo>
                        <a:pt x="278" y="4"/>
                      </a:lnTo>
                      <a:lnTo>
                        <a:pt x="295" y="1"/>
                      </a:lnTo>
                      <a:lnTo>
                        <a:pt x="312" y="0"/>
                      </a:lnTo>
                      <a:lnTo>
                        <a:pt x="328" y="0"/>
                      </a:lnTo>
                      <a:lnTo>
                        <a:pt x="328" y="0"/>
                      </a:lnTo>
                      <a:lnTo>
                        <a:pt x="346" y="0"/>
                      </a:lnTo>
                      <a:lnTo>
                        <a:pt x="362" y="1"/>
                      </a:lnTo>
                      <a:lnTo>
                        <a:pt x="379" y="4"/>
                      </a:lnTo>
                      <a:lnTo>
                        <a:pt x="395" y="7"/>
                      </a:lnTo>
                      <a:lnTo>
                        <a:pt x="411" y="9"/>
                      </a:lnTo>
                      <a:lnTo>
                        <a:pt x="426" y="15"/>
                      </a:lnTo>
                      <a:lnTo>
                        <a:pt x="457" y="25"/>
                      </a:lnTo>
                      <a:lnTo>
                        <a:pt x="485" y="39"/>
                      </a:lnTo>
                      <a:lnTo>
                        <a:pt x="512" y="56"/>
                      </a:lnTo>
                      <a:lnTo>
                        <a:pt x="538" y="75"/>
                      </a:lnTo>
                      <a:lnTo>
                        <a:pt x="561" y="95"/>
                      </a:lnTo>
                      <a:lnTo>
                        <a:pt x="582" y="119"/>
                      </a:lnTo>
                      <a:lnTo>
                        <a:pt x="601" y="145"/>
                      </a:lnTo>
                      <a:lnTo>
                        <a:pt x="618" y="172"/>
                      </a:lnTo>
                      <a:lnTo>
                        <a:pt x="632" y="200"/>
                      </a:lnTo>
                      <a:lnTo>
                        <a:pt x="643" y="231"/>
                      </a:lnTo>
                      <a:lnTo>
                        <a:pt x="648" y="246"/>
                      </a:lnTo>
                      <a:lnTo>
                        <a:pt x="651" y="262"/>
                      </a:lnTo>
                      <a:lnTo>
                        <a:pt x="653" y="278"/>
                      </a:lnTo>
                      <a:lnTo>
                        <a:pt x="656" y="294"/>
                      </a:lnTo>
                      <a:lnTo>
                        <a:pt x="657" y="312"/>
                      </a:lnTo>
                      <a:lnTo>
                        <a:pt x="657" y="328"/>
                      </a:lnTo>
                      <a:lnTo>
                        <a:pt x="657" y="328"/>
                      </a:lnTo>
                      <a:lnTo>
                        <a:pt x="657" y="345"/>
                      </a:lnTo>
                      <a:lnTo>
                        <a:pt x="656" y="361"/>
                      </a:lnTo>
                      <a:lnTo>
                        <a:pt x="653" y="379"/>
                      </a:lnTo>
                      <a:lnTo>
                        <a:pt x="651" y="395"/>
                      </a:lnTo>
                      <a:lnTo>
                        <a:pt x="648" y="411"/>
                      </a:lnTo>
                      <a:lnTo>
                        <a:pt x="643" y="426"/>
                      </a:lnTo>
                      <a:lnTo>
                        <a:pt x="632" y="457"/>
                      </a:lnTo>
                      <a:lnTo>
                        <a:pt x="618" y="485"/>
                      </a:lnTo>
                      <a:lnTo>
                        <a:pt x="601" y="512"/>
                      </a:lnTo>
                      <a:lnTo>
                        <a:pt x="582" y="537"/>
                      </a:lnTo>
                      <a:lnTo>
                        <a:pt x="561" y="560"/>
                      </a:lnTo>
                      <a:lnTo>
                        <a:pt x="538" y="582"/>
                      </a:lnTo>
                      <a:lnTo>
                        <a:pt x="512" y="601"/>
                      </a:lnTo>
                      <a:lnTo>
                        <a:pt x="485" y="618"/>
                      </a:lnTo>
                      <a:lnTo>
                        <a:pt x="457" y="632"/>
                      </a:lnTo>
                      <a:lnTo>
                        <a:pt x="426" y="642"/>
                      </a:lnTo>
                      <a:lnTo>
                        <a:pt x="411" y="646"/>
                      </a:lnTo>
                      <a:lnTo>
                        <a:pt x="395" y="650"/>
                      </a:lnTo>
                      <a:lnTo>
                        <a:pt x="379" y="653"/>
                      </a:lnTo>
                      <a:lnTo>
                        <a:pt x="362" y="656"/>
                      </a:lnTo>
                      <a:lnTo>
                        <a:pt x="346" y="657"/>
                      </a:lnTo>
                      <a:lnTo>
                        <a:pt x="328" y="657"/>
                      </a:lnTo>
                      <a:lnTo>
                        <a:pt x="328" y="657"/>
                      </a:lnTo>
                      <a:close/>
                      <a:moveTo>
                        <a:pt x="328" y="37"/>
                      </a:moveTo>
                      <a:lnTo>
                        <a:pt x="328" y="37"/>
                      </a:lnTo>
                      <a:lnTo>
                        <a:pt x="299" y="39"/>
                      </a:lnTo>
                      <a:lnTo>
                        <a:pt x="270" y="43"/>
                      </a:lnTo>
                      <a:lnTo>
                        <a:pt x="242" y="50"/>
                      </a:lnTo>
                      <a:lnTo>
                        <a:pt x="215" y="60"/>
                      </a:lnTo>
                      <a:lnTo>
                        <a:pt x="190" y="72"/>
                      </a:lnTo>
                      <a:lnTo>
                        <a:pt x="166" y="87"/>
                      </a:lnTo>
                      <a:lnTo>
                        <a:pt x="144" y="103"/>
                      </a:lnTo>
                      <a:lnTo>
                        <a:pt x="123" y="122"/>
                      </a:lnTo>
                      <a:lnTo>
                        <a:pt x="104" y="144"/>
                      </a:lnTo>
                      <a:lnTo>
                        <a:pt x="88" y="165"/>
                      </a:lnTo>
                      <a:lnTo>
                        <a:pt x="73" y="189"/>
                      </a:lnTo>
                      <a:lnTo>
                        <a:pt x="61" y="215"/>
                      </a:lnTo>
                      <a:lnTo>
                        <a:pt x="50" y="242"/>
                      </a:lnTo>
                      <a:lnTo>
                        <a:pt x="43" y="270"/>
                      </a:lnTo>
                      <a:lnTo>
                        <a:pt x="39" y="298"/>
                      </a:lnTo>
                      <a:lnTo>
                        <a:pt x="38" y="328"/>
                      </a:lnTo>
                      <a:lnTo>
                        <a:pt x="38" y="328"/>
                      </a:lnTo>
                      <a:lnTo>
                        <a:pt x="39" y="359"/>
                      </a:lnTo>
                      <a:lnTo>
                        <a:pt x="43" y="387"/>
                      </a:lnTo>
                      <a:lnTo>
                        <a:pt x="50" y="415"/>
                      </a:lnTo>
                      <a:lnTo>
                        <a:pt x="61" y="442"/>
                      </a:lnTo>
                      <a:lnTo>
                        <a:pt x="73" y="468"/>
                      </a:lnTo>
                      <a:lnTo>
                        <a:pt x="88" y="492"/>
                      </a:lnTo>
                      <a:lnTo>
                        <a:pt x="104" y="513"/>
                      </a:lnTo>
                      <a:lnTo>
                        <a:pt x="123" y="535"/>
                      </a:lnTo>
                      <a:lnTo>
                        <a:pt x="144" y="554"/>
                      </a:lnTo>
                      <a:lnTo>
                        <a:pt x="166" y="570"/>
                      </a:lnTo>
                      <a:lnTo>
                        <a:pt x="190" y="585"/>
                      </a:lnTo>
                      <a:lnTo>
                        <a:pt x="215" y="597"/>
                      </a:lnTo>
                      <a:lnTo>
                        <a:pt x="242" y="606"/>
                      </a:lnTo>
                      <a:lnTo>
                        <a:pt x="270" y="614"/>
                      </a:lnTo>
                      <a:lnTo>
                        <a:pt x="299" y="618"/>
                      </a:lnTo>
                      <a:lnTo>
                        <a:pt x="328" y="619"/>
                      </a:lnTo>
                      <a:lnTo>
                        <a:pt x="328" y="619"/>
                      </a:lnTo>
                      <a:lnTo>
                        <a:pt x="359" y="618"/>
                      </a:lnTo>
                      <a:lnTo>
                        <a:pt x="387" y="614"/>
                      </a:lnTo>
                      <a:lnTo>
                        <a:pt x="415" y="606"/>
                      </a:lnTo>
                      <a:lnTo>
                        <a:pt x="442" y="597"/>
                      </a:lnTo>
                      <a:lnTo>
                        <a:pt x="468" y="585"/>
                      </a:lnTo>
                      <a:lnTo>
                        <a:pt x="492" y="570"/>
                      </a:lnTo>
                      <a:lnTo>
                        <a:pt x="514" y="554"/>
                      </a:lnTo>
                      <a:lnTo>
                        <a:pt x="535" y="535"/>
                      </a:lnTo>
                      <a:lnTo>
                        <a:pt x="554" y="513"/>
                      </a:lnTo>
                      <a:lnTo>
                        <a:pt x="570" y="492"/>
                      </a:lnTo>
                      <a:lnTo>
                        <a:pt x="585" y="468"/>
                      </a:lnTo>
                      <a:lnTo>
                        <a:pt x="597" y="442"/>
                      </a:lnTo>
                      <a:lnTo>
                        <a:pt x="606" y="415"/>
                      </a:lnTo>
                      <a:lnTo>
                        <a:pt x="614" y="387"/>
                      </a:lnTo>
                      <a:lnTo>
                        <a:pt x="618" y="359"/>
                      </a:lnTo>
                      <a:lnTo>
                        <a:pt x="620" y="328"/>
                      </a:lnTo>
                      <a:lnTo>
                        <a:pt x="620" y="328"/>
                      </a:lnTo>
                      <a:lnTo>
                        <a:pt x="618" y="298"/>
                      </a:lnTo>
                      <a:lnTo>
                        <a:pt x="614" y="270"/>
                      </a:lnTo>
                      <a:lnTo>
                        <a:pt x="606" y="242"/>
                      </a:lnTo>
                      <a:lnTo>
                        <a:pt x="597" y="215"/>
                      </a:lnTo>
                      <a:lnTo>
                        <a:pt x="585" y="189"/>
                      </a:lnTo>
                      <a:lnTo>
                        <a:pt x="570" y="165"/>
                      </a:lnTo>
                      <a:lnTo>
                        <a:pt x="554" y="144"/>
                      </a:lnTo>
                      <a:lnTo>
                        <a:pt x="535" y="122"/>
                      </a:lnTo>
                      <a:lnTo>
                        <a:pt x="514" y="103"/>
                      </a:lnTo>
                      <a:lnTo>
                        <a:pt x="492" y="87"/>
                      </a:lnTo>
                      <a:lnTo>
                        <a:pt x="468" y="72"/>
                      </a:lnTo>
                      <a:lnTo>
                        <a:pt x="442" y="60"/>
                      </a:lnTo>
                      <a:lnTo>
                        <a:pt x="415" y="50"/>
                      </a:lnTo>
                      <a:lnTo>
                        <a:pt x="387" y="43"/>
                      </a:lnTo>
                      <a:lnTo>
                        <a:pt x="359" y="39"/>
                      </a:lnTo>
                      <a:lnTo>
                        <a:pt x="328" y="37"/>
                      </a:lnTo>
                      <a:lnTo>
                        <a:pt x="328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51" name="Freeform 216">
                  <a:extLst>
                    <a:ext uri="{FF2B5EF4-FFF2-40B4-BE49-F238E27FC236}">
                      <a16:creationId xmlns:a16="http://schemas.microsoft.com/office/drawing/2014/main" id="{499AE632-A562-0FE2-917B-BABC0E3A2DB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31013" y="4294823"/>
                  <a:ext cx="296863" cy="298450"/>
                </a:xfrm>
                <a:custGeom>
                  <a:avLst/>
                  <a:gdLst>
                    <a:gd name="T0" fmla="*/ 321 w 374"/>
                    <a:gd name="T1" fmla="*/ 151 h 375"/>
                    <a:gd name="T2" fmla="*/ 336 w 374"/>
                    <a:gd name="T3" fmla="*/ 81 h 375"/>
                    <a:gd name="T4" fmla="*/ 336 w 374"/>
                    <a:gd name="T5" fmla="*/ 73 h 375"/>
                    <a:gd name="T6" fmla="*/ 298 w 374"/>
                    <a:gd name="T7" fmla="*/ 36 h 375"/>
                    <a:gd name="T8" fmla="*/ 255 w 374"/>
                    <a:gd name="T9" fmla="*/ 67 h 375"/>
                    <a:gd name="T10" fmla="*/ 216 w 374"/>
                    <a:gd name="T11" fmla="*/ 5 h 375"/>
                    <a:gd name="T12" fmla="*/ 211 w 374"/>
                    <a:gd name="T13" fmla="*/ 0 h 375"/>
                    <a:gd name="T14" fmla="*/ 159 w 374"/>
                    <a:gd name="T15" fmla="*/ 1 h 375"/>
                    <a:gd name="T16" fmla="*/ 151 w 374"/>
                    <a:gd name="T17" fmla="*/ 54 h 375"/>
                    <a:gd name="T18" fmla="*/ 79 w 374"/>
                    <a:gd name="T19" fmla="*/ 38 h 375"/>
                    <a:gd name="T20" fmla="*/ 71 w 374"/>
                    <a:gd name="T21" fmla="*/ 38 h 375"/>
                    <a:gd name="T22" fmla="*/ 35 w 374"/>
                    <a:gd name="T23" fmla="*/ 77 h 375"/>
                    <a:gd name="T24" fmla="*/ 66 w 374"/>
                    <a:gd name="T25" fmla="*/ 118 h 375"/>
                    <a:gd name="T26" fmla="*/ 5 w 374"/>
                    <a:gd name="T27" fmla="*/ 157 h 375"/>
                    <a:gd name="T28" fmla="*/ 0 w 374"/>
                    <a:gd name="T29" fmla="*/ 163 h 375"/>
                    <a:gd name="T30" fmla="*/ 1 w 374"/>
                    <a:gd name="T31" fmla="*/ 215 h 375"/>
                    <a:gd name="T32" fmla="*/ 52 w 374"/>
                    <a:gd name="T33" fmla="*/ 224 h 375"/>
                    <a:gd name="T34" fmla="*/ 36 w 374"/>
                    <a:gd name="T35" fmla="*/ 294 h 375"/>
                    <a:gd name="T36" fmla="*/ 38 w 374"/>
                    <a:gd name="T37" fmla="*/ 302 h 375"/>
                    <a:gd name="T38" fmla="*/ 74 w 374"/>
                    <a:gd name="T39" fmla="*/ 339 h 375"/>
                    <a:gd name="T40" fmla="*/ 79 w 374"/>
                    <a:gd name="T41" fmla="*/ 337 h 375"/>
                    <a:gd name="T42" fmla="*/ 133 w 374"/>
                    <a:gd name="T43" fmla="*/ 316 h 375"/>
                    <a:gd name="T44" fmla="*/ 156 w 374"/>
                    <a:gd name="T45" fmla="*/ 370 h 375"/>
                    <a:gd name="T46" fmla="*/ 211 w 374"/>
                    <a:gd name="T47" fmla="*/ 375 h 375"/>
                    <a:gd name="T48" fmla="*/ 216 w 374"/>
                    <a:gd name="T49" fmla="*/ 370 h 375"/>
                    <a:gd name="T50" fmla="*/ 239 w 374"/>
                    <a:gd name="T51" fmla="*/ 316 h 375"/>
                    <a:gd name="T52" fmla="*/ 294 w 374"/>
                    <a:gd name="T53" fmla="*/ 337 h 375"/>
                    <a:gd name="T54" fmla="*/ 300 w 374"/>
                    <a:gd name="T55" fmla="*/ 339 h 375"/>
                    <a:gd name="T56" fmla="*/ 336 w 374"/>
                    <a:gd name="T57" fmla="*/ 302 h 375"/>
                    <a:gd name="T58" fmla="*/ 308 w 374"/>
                    <a:gd name="T59" fmla="*/ 257 h 375"/>
                    <a:gd name="T60" fmla="*/ 321 w 374"/>
                    <a:gd name="T61" fmla="*/ 224 h 375"/>
                    <a:gd name="T62" fmla="*/ 372 w 374"/>
                    <a:gd name="T63" fmla="*/ 215 h 375"/>
                    <a:gd name="T64" fmla="*/ 374 w 374"/>
                    <a:gd name="T65" fmla="*/ 163 h 375"/>
                    <a:gd name="T66" fmla="*/ 368 w 374"/>
                    <a:gd name="T67" fmla="*/ 157 h 375"/>
                    <a:gd name="T68" fmla="*/ 179 w 374"/>
                    <a:gd name="T69" fmla="*/ 266 h 375"/>
                    <a:gd name="T70" fmla="*/ 142 w 374"/>
                    <a:gd name="T71" fmla="*/ 254 h 375"/>
                    <a:gd name="T72" fmla="*/ 113 w 374"/>
                    <a:gd name="T73" fmla="*/ 219 h 375"/>
                    <a:gd name="T74" fmla="*/ 108 w 374"/>
                    <a:gd name="T75" fmla="*/ 187 h 375"/>
                    <a:gd name="T76" fmla="*/ 109 w 374"/>
                    <a:gd name="T77" fmla="*/ 171 h 375"/>
                    <a:gd name="T78" fmla="*/ 130 w 374"/>
                    <a:gd name="T79" fmla="*/ 132 h 375"/>
                    <a:gd name="T80" fmla="*/ 171 w 374"/>
                    <a:gd name="T81" fmla="*/ 109 h 375"/>
                    <a:gd name="T82" fmla="*/ 187 w 374"/>
                    <a:gd name="T83" fmla="*/ 108 h 375"/>
                    <a:gd name="T84" fmla="*/ 218 w 374"/>
                    <a:gd name="T85" fmla="*/ 114 h 375"/>
                    <a:gd name="T86" fmla="*/ 253 w 374"/>
                    <a:gd name="T87" fmla="*/ 142 h 375"/>
                    <a:gd name="T88" fmla="*/ 266 w 374"/>
                    <a:gd name="T89" fmla="*/ 179 h 375"/>
                    <a:gd name="T90" fmla="*/ 266 w 374"/>
                    <a:gd name="T91" fmla="*/ 196 h 375"/>
                    <a:gd name="T92" fmla="*/ 253 w 374"/>
                    <a:gd name="T93" fmla="*/ 233 h 375"/>
                    <a:gd name="T94" fmla="*/ 218 w 374"/>
                    <a:gd name="T95" fmla="*/ 261 h 375"/>
                    <a:gd name="T96" fmla="*/ 187 w 374"/>
                    <a:gd name="T97" fmla="*/ 267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74" h="375">
                      <a:moveTo>
                        <a:pt x="368" y="157"/>
                      </a:moveTo>
                      <a:lnTo>
                        <a:pt x="321" y="151"/>
                      </a:lnTo>
                      <a:lnTo>
                        <a:pt x="321" y="151"/>
                      </a:lnTo>
                      <a:lnTo>
                        <a:pt x="314" y="134"/>
                      </a:lnTo>
                      <a:lnTo>
                        <a:pt x="308" y="118"/>
                      </a:lnTo>
                      <a:lnTo>
                        <a:pt x="336" y="81"/>
                      </a:lnTo>
                      <a:lnTo>
                        <a:pt x="336" y="81"/>
                      </a:lnTo>
                      <a:lnTo>
                        <a:pt x="337" y="77"/>
                      </a:lnTo>
                      <a:lnTo>
                        <a:pt x="336" y="73"/>
                      </a:lnTo>
                      <a:lnTo>
                        <a:pt x="302" y="38"/>
                      </a:lnTo>
                      <a:lnTo>
                        <a:pt x="302" y="38"/>
                      </a:lnTo>
                      <a:lnTo>
                        <a:pt x="298" y="36"/>
                      </a:lnTo>
                      <a:lnTo>
                        <a:pt x="294" y="38"/>
                      </a:lnTo>
                      <a:lnTo>
                        <a:pt x="255" y="67"/>
                      </a:lnTo>
                      <a:lnTo>
                        <a:pt x="255" y="67"/>
                      </a:lnTo>
                      <a:lnTo>
                        <a:pt x="239" y="59"/>
                      </a:lnTo>
                      <a:lnTo>
                        <a:pt x="223" y="54"/>
                      </a:lnTo>
                      <a:lnTo>
                        <a:pt x="216" y="5"/>
                      </a:lnTo>
                      <a:lnTo>
                        <a:pt x="216" y="5"/>
                      </a:lnTo>
                      <a:lnTo>
                        <a:pt x="215" y="1"/>
                      </a:lnTo>
                      <a:lnTo>
                        <a:pt x="211" y="0"/>
                      </a:lnTo>
                      <a:lnTo>
                        <a:pt x="163" y="0"/>
                      </a:lnTo>
                      <a:lnTo>
                        <a:pt x="163" y="0"/>
                      </a:lnTo>
                      <a:lnTo>
                        <a:pt x="159" y="1"/>
                      </a:lnTo>
                      <a:lnTo>
                        <a:pt x="156" y="5"/>
                      </a:lnTo>
                      <a:lnTo>
                        <a:pt x="151" y="54"/>
                      </a:lnTo>
                      <a:lnTo>
                        <a:pt x="151" y="54"/>
                      </a:lnTo>
                      <a:lnTo>
                        <a:pt x="133" y="59"/>
                      </a:lnTo>
                      <a:lnTo>
                        <a:pt x="118" y="67"/>
                      </a:lnTo>
                      <a:lnTo>
                        <a:pt x="79" y="38"/>
                      </a:lnTo>
                      <a:lnTo>
                        <a:pt x="79" y="38"/>
                      </a:lnTo>
                      <a:lnTo>
                        <a:pt x="75" y="36"/>
                      </a:lnTo>
                      <a:lnTo>
                        <a:pt x="71" y="38"/>
                      </a:lnTo>
                      <a:lnTo>
                        <a:pt x="38" y="73"/>
                      </a:lnTo>
                      <a:lnTo>
                        <a:pt x="38" y="73"/>
                      </a:lnTo>
                      <a:lnTo>
                        <a:pt x="35" y="77"/>
                      </a:lnTo>
                      <a:lnTo>
                        <a:pt x="36" y="81"/>
                      </a:lnTo>
                      <a:lnTo>
                        <a:pt x="66" y="118"/>
                      </a:lnTo>
                      <a:lnTo>
                        <a:pt x="66" y="118"/>
                      </a:lnTo>
                      <a:lnTo>
                        <a:pt x="58" y="134"/>
                      </a:lnTo>
                      <a:lnTo>
                        <a:pt x="52" y="151"/>
                      </a:lnTo>
                      <a:lnTo>
                        <a:pt x="5" y="157"/>
                      </a:lnTo>
                      <a:lnTo>
                        <a:pt x="5" y="157"/>
                      </a:lnTo>
                      <a:lnTo>
                        <a:pt x="1" y="160"/>
                      </a:lnTo>
                      <a:lnTo>
                        <a:pt x="0" y="163"/>
                      </a:lnTo>
                      <a:lnTo>
                        <a:pt x="0" y="211"/>
                      </a:lnTo>
                      <a:lnTo>
                        <a:pt x="0" y="211"/>
                      </a:lnTo>
                      <a:lnTo>
                        <a:pt x="1" y="215"/>
                      </a:lnTo>
                      <a:lnTo>
                        <a:pt x="5" y="218"/>
                      </a:lnTo>
                      <a:lnTo>
                        <a:pt x="52" y="224"/>
                      </a:lnTo>
                      <a:lnTo>
                        <a:pt x="52" y="224"/>
                      </a:lnTo>
                      <a:lnTo>
                        <a:pt x="58" y="241"/>
                      </a:lnTo>
                      <a:lnTo>
                        <a:pt x="66" y="257"/>
                      </a:lnTo>
                      <a:lnTo>
                        <a:pt x="36" y="294"/>
                      </a:lnTo>
                      <a:lnTo>
                        <a:pt x="36" y="294"/>
                      </a:lnTo>
                      <a:lnTo>
                        <a:pt x="35" y="298"/>
                      </a:lnTo>
                      <a:lnTo>
                        <a:pt x="38" y="302"/>
                      </a:lnTo>
                      <a:lnTo>
                        <a:pt x="71" y="337"/>
                      </a:lnTo>
                      <a:lnTo>
                        <a:pt x="71" y="337"/>
                      </a:lnTo>
                      <a:lnTo>
                        <a:pt x="74" y="339"/>
                      </a:lnTo>
                      <a:lnTo>
                        <a:pt x="75" y="339"/>
                      </a:lnTo>
                      <a:lnTo>
                        <a:pt x="75" y="339"/>
                      </a:lnTo>
                      <a:lnTo>
                        <a:pt x="79" y="337"/>
                      </a:lnTo>
                      <a:lnTo>
                        <a:pt x="118" y="308"/>
                      </a:lnTo>
                      <a:lnTo>
                        <a:pt x="118" y="308"/>
                      </a:lnTo>
                      <a:lnTo>
                        <a:pt x="133" y="316"/>
                      </a:lnTo>
                      <a:lnTo>
                        <a:pt x="151" y="321"/>
                      </a:lnTo>
                      <a:lnTo>
                        <a:pt x="156" y="370"/>
                      </a:lnTo>
                      <a:lnTo>
                        <a:pt x="156" y="370"/>
                      </a:lnTo>
                      <a:lnTo>
                        <a:pt x="159" y="374"/>
                      </a:lnTo>
                      <a:lnTo>
                        <a:pt x="163" y="375"/>
                      </a:lnTo>
                      <a:lnTo>
                        <a:pt x="211" y="375"/>
                      </a:lnTo>
                      <a:lnTo>
                        <a:pt x="211" y="375"/>
                      </a:lnTo>
                      <a:lnTo>
                        <a:pt x="215" y="374"/>
                      </a:lnTo>
                      <a:lnTo>
                        <a:pt x="216" y="370"/>
                      </a:lnTo>
                      <a:lnTo>
                        <a:pt x="223" y="321"/>
                      </a:lnTo>
                      <a:lnTo>
                        <a:pt x="223" y="321"/>
                      </a:lnTo>
                      <a:lnTo>
                        <a:pt x="239" y="316"/>
                      </a:lnTo>
                      <a:lnTo>
                        <a:pt x="255" y="308"/>
                      </a:lnTo>
                      <a:lnTo>
                        <a:pt x="294" y="337"/>
                      </a:lnTo>
                      <a:lnTo>
                        <a:pt x="294" y="337"/>
                      </a:lnTo>
                      <a:lnTo>
                        <a:pt x="297" y="339"/>
                      </a:lnTo>
                      <a:lnTo>
                        <a:pt x="297" y="339"/>
                      </a:lnTo>
                      <a:lnTo>
                        <a:pt x="300" y="339"/>
                      </a:lnTo>
                      <a:lnTo>
                        <a:pt x="302" y="337"/>
                      </a:lnTo>
                      <a:lnTo>
                        <a:pt x="336" y="302"/>
                      </a:lnTo>
                      <a:lnTo>
                        <a:pt x="336" y="302"/>
                      </a:lnTo>
                      <a:lnTo>
                        <a:pt x="337" y="298"/>
                      </a:lnTo>
                      <a:lnTo>
                        <a:pt x="336" y="294"/>
                      </a:lnTo>
                      <a:lnTo>
                        <a:pt x="308" y="257"/>
                      </a:lnTo>
                      <a:lnTo>
                        <a:pt x="308" y="257"/>
                      </a:lnTo>
                      <a:lnTo>
                        <a:pt x="314" y="241"/>
                      </a:lnTo>
                      <a:lnTo>
                        <a:pt x="321" y="224"/>
                      </a:lnTo>
                      <a:lnTo>
                        <a:pt x="368" y="218"/>
                      </a:lnTo>
                      <a:lnTo>
                        <a:pt x="368" y="218"/>
                      </a:lnTo>
                      <a:lnTo>
                        <a:pt x="372" y="215"/>
                      </a:lnTo>
                      <a:lnTo>
                        <a:pt x="374" y="211"/>
                      </a:lnTo>
                      <a:lnTo>
                        <a:pt x="374" y="163"/>
                      </a:lnTo>
                      <a:lnTo>
                        <a:pt x="374" y="163"/>
                      </a:lnTo>
                      <a:lnTo>
                        <a:pt x="372" y="160"/>
                      </a:lnTo>
                      <a:lnTo>
                        <a:pt x="368" y="157"/>
                      </a:lnTo>
                      <a:lnTo>
                        <a:pt x="368" y="157"/>
                      </a:lnTo>
                      <a:close/>
                      <a:moveTo>
                        <a:pt x="187" y="267"/>
                      </a:moveTo>
                      <a:lnTo>
                        <a:pt x="187" y="267"/>
                      </a:lnTo>
                      <a:lnTo>
                        <a:pt x="179" y="266"/>
                      </a:lnTo>
                      <a:lnTo>
                        <a:pt x="171" y="266"/>
                      </a:lnTo>
                      <a:lnTo>
                        <a:pt x="156" y="261"/>
                      </a:lnTo>
                      <a:lnTo>
                        <a:pt x="142" y="254"/>
                      </a:lnTo>
                      <a:lnTo>
                        <a:pt x="130" y="243"/>
                      </a:lnTo>
                      <a:lnTo>
                        <a:pt x="121" y="233"/>
                      </a:lnTo>
                      <a:lnTo>
                        <a:pt x="113" y="219"/>
                      </a:lnTo>
                      <a:lnTo>
                        <a:pt x="109" y="203"/>
                      </a:lnTo>
                      <a:lnTo>
                        <a:pt x="108" y="196"/>
                      </a:lnTo>
                      <a:lnTo>
                        <a:pt x="108" y="187"/>
                      </a:lnTo>
                      <a:lnTo>
                        <a:pt x="108" y="187"/>
                      </a:lnTo>
                      <a:lnTo>
                        <a:pt x="108" y="179"/>
                      </a:lnTo>
                      <a:lnTo>
                        <a:pt x="109" y="171"/>
                      </a:lnTo>
                      <a:lnTo>
                        <a:pt x="113" y="156"/>
                      </a:lnTo>
                      <a:lnTo>
                        <a:pt x="121" y="142"/>
                      </a:lnTo>
                      <a:lnTo>
                        <a:pt x="130" y="132"/>
                      </a:lnTo>
                      <a:lnTo>
                        <a:pt x="142" y="121"/>
                      </a:lnTo>
                      <a:lnTo>
                        <a:pt x="156" y="114"/>
                      </a:lnTo>
                      <a:lnTo>
                        <a:pt x="171" y="109"/>
                      </a:lnTo>
                      <a:lnTo>
                        <a:pt x="179" y="108"/>
                      </a:lnTo>
                      <a:lnTo>
                        <a:pt x="187" y="108"/>
                      </a:lnTo>
                      <a:lnTo>
                        <a:pt x="187" y="108"/>
                      </a:lnTo>
                      <a:lnTo>
                        <a:pt x="195" y="108"/>
                      </a:lnTo>
                      <a:lnTo>
                        <a:pt x="203" y="109"/>
                      </a:lnTo>
                      <a:lnTo>
                        <a:pt x="218" y="114"/>
                      </a:lnTo>
                      <a:lnTo>
                        <a:pt x="231" y="121"/>
                      </a:lnTo>
                      <a:lnTo>
                        <a:pt x="243" y="132"/>
                      </a:lnTo>
                      <a:lnTo>
                        <a:pt x="253" y="142"/>
                      </a:lnTo>
                      <a:lnTo>
                        <a:pt x="259" y="156"/>
                      </a:lnTo>
                      <a:lnTo>
                        <a:pt x="265" y="171"/>
                      </a:lnTo>
                      <a:lnTo>
                        <a:pt x="266" y="179"/>
                      </a:lnTo>
                      <a:lnTo>
                        <a:pt x="266" y="187"/>
                      </a:lnTo>
                      <a:lnTo>
                        <a:pt x="266" y="187"/>
                      </a:lnTo>
                      <a:lnTo>
                        <a:pt x="266" y="196"/>
                      </a:lnTo>
                      <a:lnTo>
                        <a:pt x="265" y="203"/>
                      </a:lnTo>
                      <a:lnTo>
                        <a:pt x="259" y="219"/>
                      </a:lnTo>
                      <a:lnTo>
                        <a:pt x="253" y="233"/>
                      </a:lnTo>
                      <a:lnTo>
                        <a:pt x="243" y="243"/>
                      </a:lnTo>
                      <a:lnTo>
                        <a:pt x="231" y="254"/>
                      </a:lnTo>
                      <a:lnTo>
                        <a:pt x="218" y="261"/>
                      </a:lnTo>
                      <a:lnTo>
                        <a:pt x="203" y="266"/>
                      </a:lnTo>
                      <a:lnTo>
                        <a:pt x="195" y="266"/>
                      </a:lnTo>
                      <a:lnTo>
                        <a:pt x="187" y="267"/>
                      </a:lnTo>
                      <a:lnTo>
                        <a:pt x="187" y="2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5741BDB-0FDC-CC45-00A5-ACF45F053834}"/>
                  </a:ext>
                </a:extLst>
              </p:cNvPr>
              <p:cNvSpPr/>
              <p:nvPr/>
            </p:nvSpPr>
            <p:spPr>
              <a:xfrm>
                <a:off x="10127364" y="6219509"/>
                <a:ext cx="656767" cy="3077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6D6E7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Testing </a:t>
                </a:r>
              </a:p>
              <a:p>
                <a:r>
                  <a:rPr lang="en-US" sz="1000">
                    <a:solidFill>
                      <a:srgbClr val="6D6E7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(UAT)</a:t>
                </a:r>
                <a:endParaRPr lang="en-US" sz="1000">
                  <a:solidFill>
                    <a:srgbClr val="6D6E7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6873534-9DF7-D6B7-05B5-CA021A1202C3}"/>
                </a:ext>
              </a:extLst>
            </p:cNvPr>
            <p:cNvGrpSpPr/>
            <p:nvPr/>
          </p:nvGrpSpPr>
          <p:grpSpPr>
            <a:xfrm>
              <a:off x="11248637" y="6209272"/>
              <a:ext cx="943363" cy="248479"/>
              <a:chOff x="10932787" y="6224302"/>
              <a:chExt cx="943363" cy="248479"/>
            </a:xfrm>
          </p:grpSpPr>
          <p:sp>
            <p:nvSpPr>
              <p:cNvPr id="46" name="5-Point Star 163">
                <a:extLst>
                  <a:ext uri="{FF2B5EF4-FFF2-40B4-BE49-F238E27FC236}">
                    <a16:creationId xmlns:a16="http://schemas.microsoft.com/office/drawing/2014/main" id="{774EF629-E39D-8599-4B00-93F57A08865A}"/>
                  </a:ext>
                </a:extLst>
              </p:cNvPr>
              <p:cNvSpPr/>
              <p:nvPr/>
            </p:nvSpPr>
            <p:spPr bwMode="gray">
              <a:xfrm>
                <a:off x="10932787" y="6224302"/>
                <a:ext cx="248479" cy="248479"/>
              </a:xfrm>
              <a:prstGeom prst="star5">
                <a:avLst/>
              </a:prstGeom>
              <a:solidFill>
                <a:srgbClr val="40404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F431A47-6EBC-BDA8-11F7-D4C594A2E4DD}"/>
                  </a:ext>
                </a:extLst>
              </p:cNvPr>
              <p:cNvSpPr/>
              <p:nvPr/>
            </p:nvSpPr>
            <p:spPr>
              <a:xfrm>
                <a:off x="11208958" y="6271597"/>
                <a:ext cx="667192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6D6E7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Go-Live</a:t>
                </a:r>
                <a:endParaRPr lang="en-US" sz="1000">
                  <a:solidFill>
                    <a:srgbClr val="6D6E7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F59FA04-6D4B-743E-2766-F3089792FF81}"/>
                </a:ext>
              </a:extLst>
            </p:cNvPr>
            <p:cNvGrpSpPr/>
            <p:nvPr/>
          </p:nvGrpSpPr>
          <p:grpSpPr>
            <a:xfrm>
              <a:off x="10195073" y="6235126"/>
              <a:ext cx="980962" cy="196770"/>
              <a:chOff x="9663781" y="5291646"/>
              <a:chExt cx="980962" cy="196770"/>
            </a:xfrm>
          </p:grpSpPr>
          <p:sp>
            <p:nvSpPr>
              <p:cNvPr id="44" name="Diamond 43">
                <a:extLst>
                  <a:ext uri="{FF2B5EF4-FFF2-40B4-BE49-F238E27FC236}">
                    <a16:creationId xmlns:a16="http://schemas.microsoft.com/office/drawing/2014/main" id="{BC7C103F-72EE-E7B2-1490-69E913CD4C95}"/>
                  </a:ext>
                </a:extLst>
              </p:cNvPr>
              <p:cNvSpPr/>
              <p:nvPr/>
            </p:nvSpPr>
            <p:spPr>
              <a:xfrm>
                <a:off x="9663781" y="5291646"/>
                <a:ext cx="196770" cy="196770"/>
              </a:xfrm>
              <a:prstGeom prst="diamond">
                <a:avLst/>
              </a:prstGeom>
              <a:gradFill flip="none" rotWithShape="1">
                <a:gsLst>
                  <a:gs pos="49000">
                    <a:srgbClr val="B95D1F"/>
                  </a:gs>
                  <a:gs pos="0">
                    <a:schemeClr val="accent2"/>
                  </a:gs>
                  <a:gs pos="5000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  <a:ln>
                <a:solidFill>
                  <a:srgbClr val="6D6E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6464585-A317-6E7D-935B-8D18357894CC}"/>
                  </a:ext>
                </a:extLst>
              </p:cNvPr>
              <p:cNvSpPr/>
              <p:nvPr/>
            </p:nvSpPr>
            <p:spPr>
              <a:xfrm>
                <a:off x="9915143" y="5313087"/>
                <a:ext cx="72960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6D6E7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Milestones</a:t>
                </a:r>
                <a:endParaRPr lang="en-US" sz="1000">
                  <a:solidFill>
                    <a:srgbClr val="6D6E7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277FFF6-C091-605B-2222-A30795438973}"/>
                </a:ext>
              </a:extLst>
            </p:cNvPr>
            <p:cNvSpPr/>
            <p:nvPr/>
          </p:nvSpPr>
          <p:spPr>
            <a:xfrm>
              <a:off x="6158253" y="6204858"/>
              <a:ext cx="8114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6D6E7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Legend</a:t>
              </a:r>
              <a:endParaRPr lang="en-US" sz="1200" b="1">
                <a:solidFill>
                  <a:srgbClr val="6D6E7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69CED85-130C-B058-E137-678FEA539392}"/>
                </a:ext>
              </a:extLst>
            </p:cNvPr>
            <p:cNvCxnSpPr/>
            <p:nvPr/>
          </p:nvCxnSpPr>
          <p:spPr>
            <a:xfrm>
              <a:off x="6948296" y="6184407"/>
              <a:ext cx="0" cy="317901"/>
            </a:xfrm>
            <a:prstGeom prst="line">
              <a:avLst/>
            </a:prstGeom>
            <a:ln w="2857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37B1CA2-F667-FC84-EE49-190D16FFC4F6}"/>
              </a:ext>
            </a:extLst>
          </p:cNvPr>
          <p:cNvGrpSpPr/>
          <p:nvPr/>
        </p:nvGrpSpPr>
        <p:grpSpPr>
          <a:xfrm>
            <a:off x="619626" y="3965581"/>
            <a:ext cx="5128870" cy="457200"/>
            <a:chOff x="533801" y="3573357"/>
            <a:chExt cx="5128870" cy="457200"/>
          </a:xfrm>
        </p:grpSpPr>
        <p:sp>
          <p:nvSpPr>
            <p:cNvPr id="77" name="object 7">
              <a:extLst>
                <a:ext uri="{FF2B5EF4-FFF2-40B4-BE49-F238E27FC236}">
                  <a16:creationId xmlns:a16="http://schemas.microsoft.com/office/drawing/2014/main" id="{6280E353-145B-E079-DE97-7EED9308459B}"/>
                </a:ext>
              </a:extLst>
            </p:cNvPr>
            <p:cNvSpPr/>
            <p:nvPr/>
          </p:nvSpPr>
          <p:spPr>
            <a:xfrm>
              <a:off x="533801" y="3655653"/>
              <a:ext cx="5128870" cy="292608"/>
            </a:xfrm>
            <a:custGeom>
              <a:avLst/>
              <a:gdLst/>
              <a:ahLst/>
              <a:cxnLst/>
              <a:rect l="l" t="t" r="r" b="b"/>
              <a:pathLst>
                <a:path w="5029200" h="260984">
                  <a:moveTo>
                    <a:pt x="5029200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5029200" y="260603"/>
                  </a:lnTo>
                  <a:lnTo>
                    <a:pt x="502920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91440" tIns="36576" rIns="91440" bIns="36576" rtlCol="0"/>
            <a:lstStyle/>
            <a:p>
              <a:pPr marL="792465" lvl="2">
                <a:defRPr/>
              </a:pPr>
              <a:r>
                <a:rPr lang="en-US" sz="1400" b="1" spc="-5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Open Sans" panose="020B0606030504020204" pitchFamily="34" charset="0"/>
                </a:rPr>
                <a:t>Risk</a:t>
              </a:r>
              <a:endParaRPr lang="en-US" sz="1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000CD9E-4C6C-F9AC-524D-5D9F8A9A2AEA}"/>
                </a:ext>
              </a:extLst>
            </p:cNvPr>
            <p:cNvGrpSpPr/>
            <p:nvPr/>
          </p:nvGrpSpPr>
          <p:grpSpPr>
            <a:xfrm>
              <a:off x="698082" y="3573357"/>
              <a:ext cx="457200" cy="457200"/>
              <a:chOff x="698082" y="3573357"/>
              <a:chExt cx="457200" cy="45720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47F6E29-2BB7-4A3E-8A22-1C8A836B0FB1}"/>
                  </a:ext>
                </a:extLst>
              </p:cNvPr>
              <p:cNvSpPr/>
              <p:nvPr/>
            </p:nvSpPr>
            <p:spPr bwMode="gray">
              <a:xfrm>
                <a:off x="698082" y="3573357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Diamond 79">
                <a:extLst>
                  <a:ext uri="{FF2B5EF4-FFF2-40B4-BE49-F238E27FC236}">
                    <a16:creationId xmlns:a16="http://schemas.microsoft.com/office/drawing/2014/main" id="{CB148098-625C-1224-78B3-BBCF73204BF2}"/>
                  </a:ext>
                </a:extLst>
              </p:cNvPr>
              <p:cNvSpPr/>
              <p:nvPr/>
            </p:nvSpPr>
            <p:spPr>
              <a:xfrm>
                <a:off x="828297" y="3703572"/>
                <a:ext cx="196770" cy="196770"/>
              </a:xfrm>
              <a:prstGeom prst="diamond">
                <a:avLst/>
              </a:prstGeom>
              <a:gradFill flip="none" rotWithShape="1">
                <a:gsLst>
                  <a:gs pos="49000">
                    <a:srgbClr val="B95D1F"/>
                  </a:gs>
                  <a:gs pos="0">
                    <a:schemeClr val="accent2"/>
                  </a:gs>
                  <a:gs pos="5000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  <a:ln>
                <a:solidFill>
                  <a:srgbClr val="6D6E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B9F6CEA0-CD7B-D67A-3164-631AC56CD437}"/>
              </a:ext>
            </a:extLst>
          </p:cNvPr>
          <p:cNvSpPr/>
          <p:nvPr/>
        </p:nvSpPr>
        <p:spPr bwMode="gray">
          <a:xfrm>
            <a:off x="619626" y="4470801"/>
            <a:ext cx="5128870" cy="9648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marL="228600" indent="-228600" algn="just">
              <a:lnSpc>
                <a:spcPct val="106000"/>
              </a:lnSpc>
              <a:buAutoNum type="arabicPeriod"/>
            </a:pPr>
            <a:r>
              <a:rPr lang="en-US" sz="1050" b="1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Existing Data Migration</a:t>
            </a:r>
          </a:p>
          <a:p>
            <a:pPr marL="228600" indent="-228600" algn="just">
              <a:lnSpc>
                <a:spcPct val="106000"/>
              </a:lnSpc>
              <a:buAutoNum type="arabicPeriod"/>
            </a:pPr>
            <a:r>
              <a:rPr lang="en-US" sz="1050" b="1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Cloud ERP Integration </a:t>
            </a:r>
          </a:p>
          <a:p>
            <a:pPr marL="228600" indent="-228600" algn="just">
              <a:lnSpc>
                <a:spcPct val="106000"/>
              </a:lnSpc>
              <a:buAutoNum type="arabicPeriod"/>
            </a:pPr>
            <a:endParaRPr lang="en-US" sz="1050" b="1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object 7">
            <a:extLst>
              <a:ext uri="{FF2B5EF4-FFF2-40B4-BE49-F238E27FC236}">
                <a16:creationId xmlns:a16="http://schemas.microsoft.com/office/drawing/2014/main" id="{2728FB24-FB50-3140-49F4-C626B2ED2BE0}"/>
              </a:ext>
            </a:extLst>
          </p:cNvPr>
          <p:cNvSpPr/>
          <p:nvPr/>
        </p:nvSpPr>
        <p:spPr>
          <a:xfrm>
            <a:off x="5872165" y="4043372"/>
            <a:ext cx="3192559" cy="292608"/>
          </a:xfrm>
          <a:custGeom>
            <a:avLst/>
            <a:gdLst/>
            <a:ahLst/>
            <a:cxnLst/>
            <a:rect l="l" t="t" r="r" b="b"/>
            <a:pathLst>
              <a:path w="5029200" h="260984">
                <a:moveTo>
                  <a:pt x="5029200" y="0"/>
                </a:moveTo>
                <a:lnTo>
                  <a:pt x="0" y="0"/>
                </a:lnTo>
                <a:lnTo>
                  <a:pt x="0" y="260603"/>
                </a:lnTo>
                <a:lnTo>
                  <a:pt x="5029200" y="260603"/>
                </a:lnTo>
                <a:lnTo>
                  <a:pt x="50292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91440" tIns="36576" rIns="91440" bIns="36576" rtlCol="0"/>
          <a:lstStyle/>
          <a:p>
            <a:pPr marL="792465" lvl="2">
              <a:defRPr/>
            </a:pPr>
            <a:r>
              <a:rPr lang="en-US" sz="1400" b="1" spc="-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Upcoming Milestones</a:t>
            </a:r>
            <a:endParaRPr lang="en-US" sz="14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9BFE3F4-328E-94E5-B9C6-B0D7BB1570A0}"/>
              </a:ext>
            </a:extLst>
          </p:cNvPr>
          <p:cNvSpPr/>
          <p:nvPr/>
        </p:nvSpPr>
        <p:spPr bwMode="gray">
          <a:xfrm>
            <a:off x="6036445" y="3961076"/>
            <a:ext cx="457200" cy="457200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37EDAC-EBEB-DD81-2353-4820D544030F}"/>
              </a:ext>
            </a:extLst>
          </p:cNvPr>
          <p:cNvSpPr/>
          <p:nvPr/>
        </p:nvSpPr>
        <p:spPr bwMode="gray">
          <a:xfrm>
            <a:off x="5872165" y="4470801"/>
            <a:ext cx="3192555" cy="9648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marL="228600" indent="-228600">
              <a:buFont typeface="+mj-lt"/>
              <a:buAutoNum type="arabicPeriod"/>
            </a:pPr>
            <a:r>
              <a:rPr lang="en-US" sz="1050" b="1">
                <a:latin typeface="Verdana"/>
                <a:ea typeface="Verdana"/>
                <a:cs typeface="Open Sans"/>
              </a:rPr>
              <a:t>Project Approval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b="1">
                <a:latin typeface="Verdana"/>
                <a:ea typeface="Verdana"/>
                <a:cs typeface="Open Sans"/>
              </a:rPr>
              <a:t>Project team formation</a:t>
            </a:r>
          </a:p>
          <a:p>
            <a:pPr marL="228600" indent="-228600">
              <a:buFont typeface="+mj-lt"/>
              <a:buAutoNum type="arabicPeriod"/>
            </a:pPr>
            <a:endParaRPr lang="en-US" sz="1050" b="1">
              <a:latin typeface="Verdana"/>
              <a:ea typeface="Verdana"/>
              <a:cs typeface="Open Sans"/>
            </a:endParaRPr>
          </a:p>
        </p:txBody>
      </p:sp>
      <p:pic>
        <p:nvPicPr>
          <p:cNvPr id="85" name="Graphic 162" descr="Stopwatch with solid fill">
            <a:extLst>
              <a:ext uri="{FF2B5EF4-FFF2-40B4-BE49-F238E27FC236}">
                <a16:creationId xmlns:a16="http://schemas.microsoft.com/office/drawing/2014/main" id="{93D31DFE-4A49-D6AF-8C8A-1E13EF490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2165" y="4006796"/>
            <a:ext cx="365760" cy="365760"/>
          </a:xfrm>
          <a:prstGeom prst="rect">
            <a:avLst/>
          </a:prstGeom>
        </p:spPr>
      </p:pic>
      <p:sp>
        <p:nvSpPr>
          <p:cNvPr id="86" name="object 7">
            <a:extLst>
              <a:ext uri="{FF2B5EF4-FFF2-40B4-BE49-F238E27FC236}">
                <a16:creationId xmlns:a16="http://schemas.microsoft.com/office/drawing/2014/main" id="{1E913603-0C56-6940-945C-9DE2AB5AE052}"/>
              </a:ext>
            </a:extLst>
          </p:cNvPr>
          <p:cNvSpPr/>
          <p:nvPr/>
        </p:nvSpPr>
        <p:spPr>
          <a:xfrm>
            <a:off x="9166288" y="4043372"/>
            <a:ext cx="2795692" cy="292608"/>
          </a:xfrm>
          <a:custGeom>
            <a:avLst/>
            <a:gdLst/>
            <a:ahLst/>
            <a:cxnLst/>
            <a:rect l="l" t="t" r="r" b="b"/>
            <a:pathLst>
              <a:path w="5029200" h="260984">
                <a:moveTo>
                  <a:pt x="5029200" y="0"/>
                </a:moveTo>
                <a:lnTo>
                  <a:pt x="0" y="0"/>
                </a:lnTo>
                <a:lnTo>
                  <a:pt x="0" y="260603"/>
                </a:lnTo>
                <a:lnTo>
                  <a:pt x="5029200" y="260603"/>
                </a:lnTo>
                <a:lnTo>
                  <a:pt x="50292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91440" tIns="36576" rIns="91440" bIns="36576" rtlCol="0"/>
          <a:lstStyle/>
          <a:p>
            <a:pPr marL="792465" lvl="2">
              <a:defRPr/>
            </a:pPr>
            <a:r>
              <a:rPr lang="en-US" sz="1400" b="1" spc="-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Support Needed</a:t>
            </a:r>
            <a:endParaRPr lang="en-US" sz="14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CAE9E87-55E3-7A51-0822-4EE4B0B75DE8}"/>
              </a:ext>
            </a:extLst>
          </p:cNvPr>
          <p:cNvSpPr/>
          <p:nvPr/>
        </p:nvSpPr>
        <p:spPr bwMode="gray">
          <a:xfrm>
            <a:off x="9330568" y="3961076"/>
            <a:ext cx="457200" cy="457200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E72C017-2D5B-A109-BAC7-03E3E91F849A}"/>
              </a:ext>
            </a:extLst>
          </p:cNvPr>
          <p:cNvSpPr/>
          <p:nvPr/>
        </p:nvSpPr>
        <p:spPr bwMode="gray">
          <a:xfrm>
            <a:off x="9166288" y="4470801"/>
            <a:ext cx="2795688" cy="9648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1050" b="1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1. Discovery of Shopping Cart Module </a:t>
            </a:r>
          </a:p>
        </p:txBody>
      </p:sp>
      <p:pic>
        <p:nvPicPr>
          <p:cNvPr id="89" name="Graphic 168" descr="Open hand with solid fill">
            <a:extLst>
              <a:ext uri="{FF2B5EF4-FFF2-40B4-BE49-F238E27FC236}">
                <a16:creationId xmlns:a16="http://schemas.microsoft.com/office/drawing/2014/main" id="{C84282AF-1101-202B-04E2-0F0B37F2C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6288" y="4006796"/>
            <a:ext cx="365760" cy="36576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D8BDC87-BD6C-53AF-5D2E-C2004306A8C3}"/>
              </a:ext>
            </a:extLst>
          </p:cNvPr>
          <p:cNvCxnSpPr/>
          <p:nvPr/>
        </p:nvCxnSpPr>
        <p:spPr>
          <a:xfrm>
            <a:off x="1132171" y="1953080"/>
            <a:ext cx="0" cy="16383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C4A7873-6D65-E5B8-7C9C-8B7DA7C70501}"/>
              </a:ext>
            </a:extLst>
          </p:cNvPr>
          <p:cNvSpPr/>
          <p:nvPr/>
        </p:nvSpPr>
        <p:spPr bwMode="gray">
          <a:xfrm>
            <a:off x="9491279" y="51288"/>
            <a:ext cx="2746693" cy="590977"/>
          </a:xfrm>
          <a:prstGeom prst="rect">
            <a:avLst/>
          </a:prstGeom>
          <a:noFill/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>
                <a:latin typeface="Verdana" panose="020B0604030504040204" pitchFamily="34" charset="0"/>
                <a:ea typeface="Verdana" panose="020B0604030504040204" pitchFamily="34" charset="0"/>
              </a:rPr>
              <a:t>Project Status: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FDE3C7-B3A8-8B10-3B53-305C162D3C00}"/>
              </a:ext>
            </a:extLst>
          </p:cNvPr>
          <p:cNvSpPr/>
          <p:nvPr/>
        </p:nvSpPr>
        <p:spPr bwMode="gray">
          <a:xfrm>
            <a:off x="10881687" y="206376"/>
            <a:ext cx="1356285" cy="293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>
                <a:latin typeface="Verdana" panose="020B0604030504040204" pitchFamily="34" charset="0"/>
                <a:ea typeface="Verdana" panose="020B0604030504040204" pitchFamily="34" charset="0"/>
              </a:rPr>
              <a:t>To be started</a:t>
            </a:r>
          </a:p>
        </p:txBody>
      </p:sp>
      <p:pic>
        <p:nvPicPr>
          <p:cNvPr id="95" name="Picture 94" descr="A logo of a company&#10;&#10;Description automatically generated">
            <a:extLst>
              <a:ext uri="{FF2B5EF4-FFF2-40B4-BE49-F238E27FC236}">
                <a16:creationId xmlns:a16="http://schemas.microsoft.com/office/drawing/2014/main" id="{5FC74185-12B9-4601-8E4A-ECA8CF325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402" y="110178"/>
            <a:ext cx="1051665" cy="510815"/>
          </a:xfrm>
          <a:prstGeom prst="rect">
            <a:avLst/>
          </a:prstGeom>
        </p:spPr>
      </p:pic>
      <p:sp>
        <p:nvSpPr>
          <p:cNvPr id="30" name="5-Point Star 163">
            <a:extLst>
              <a:ext uri="{FF2B5EF4-FFF2-40B4-BE49-F238E27FC236}">
                <a16:creationId xmlns:a16="http://schemas.microsoft.com/office/drawing/2014/main" id="{D429F1D5-113B-8A2E-98EC-DC393AEE5511}"/>
              </a:ext>
            </a:extLst>
          </p:cNvPr>
          <p:cNvSpPr/>
          <p:nvPr/>
        </p:nvSpPr>
        <p:spPr bwMode="gray">
          <a:xfrm>
            <a:off x="7919129" y="2958482"/>
            <a:ext cx="248479" cy="248479"/>
          </a:xfrm>
          <a:prstGeom prst="star5">
            <a:avLst/>
          </a:prstGeom>
          <a:solidFill>
            <a:srgbClr val="40404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3C674CA-7D7C-4884-9615-6C167C97E758}"/>
              </a:ext>
            </a:extLst>
          </p:cNvPr>
          <p:cNvSpPr/>
          <p:nvPr/>
        </p:nvSpPr>
        <p:spPr>
          <a:xfrm>
            <a:off x="8614529" y="2047965"/>
            <a:ext cx="779494" cy="324715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800">
                <a:solidFill>
                  <a:schemeClr val="tx1"/>
                </a:solidFill>
                <a:latin typeface="Verdana"/>
                <a:ea typeface="Verdana"/>
                <a:cs typeface="Arial"/>
              </a:rPr>
              <a:t>MVP 1 – NA Go-Live</a:t>
            </a:r>
            <a:endParaRPr lang="en-US" sz="8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Elbow Connector 599">
            <a:extLst>
              <a:ext uri="{FF2B5EF4-FFF2-40B4-BE49-F238E27FC236}">
                <a16:creationId xmlns:a16="http://schemas.microsoft.com/office/drawing/2014/main" id="{3061350A-0381-62EA-7C50-F13EA8DE84DC}"/>
              </a:ext>
            </a:extLst>
          </p:cNvPr>
          <p:cNvCxnSpPr>
            <a:cxnSpLocks/>
            <a:stCxn id="30" idx="4"/>
            <a:endCxn id="74" idx="1"/>
          </p:cNvCxnSpPr>
          <p:nvPr/>
        </p:nvCxnSpPr>
        <p:spPr>
          <a:xfrm flipV="1">
            <a:off x="8167608" y="2210323"/>
            <a:ext cx="446921" cy="843069"/>
          </a:xfrm>
          <a:prstGeom prst="bentConnector3">
            <a:avLst>
              <a:gd name="adj1" fmla="val 50000"/>
            </a:avLst>
          </a:prstGeom>
          <a:ln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5-Point Star 163">
            <a:extLst>
              <a:ext uri="{FF2B5EF4-FFF2-40B4-BE49-F238E27FC236}">
                <a16:creationId xmlns:a16="http://schemas.microsoft.com/office/drawing/2014/main" id="{2D06E534-1543-19B2-89F3-DC4A6C0C2058}"/>
              </a:ext>
            </a:extLst>
          </p:cNvPr>
          <p:cNvSpPr/>
          <p:nvPr/>
        </p:nvSpPr>
        <p:spPr bwMode="gray">
          <a:xfrm>
            <a:off x="6157542" y="2958482"/>
            <a:ext cx="248479" cy="248479"/>
          </a:xfrm>
          <a:prstGeom prst="star5">
            <a:avLst/>
          </a:prstGeom>
          <a:solidFill>
            <a:srgbClr val="40404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9F1326B-74D5-B324-9F05-D25CD6F95D4E}"/>
              </a:ext>
            </a:extLst>
          </p:cNvPr>
          <p:cNvSpPr/>
          <p:nvPr/>
        </p:nvSpPr>
        <p:spPr>
          <a:xfrm>
            <a:off x="6534339" y="2047965"/>
            <a:ext cx="779495" cy="330681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800">
                <a:solidFill>
                  <a:schemeClr val="tx1"/>
                </a:solidFill>
                <a:latin typeface="Verdana"/>
                <a:ea typeface="Verdana"/>
                <a:cs typeface="Arial"/>
              </a:rPr>
              <a:t>MVP 0 – NA Go-Live</a:t>
            </a:r>
            <a:endParaRPr lang="en-US" sz="8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Elbow Connector 599">
            <a:extLst>
              <a:ext uri="{FF2B5EF4-FFF2-40B4-BE49-F238E27FC236}">
                <a16:creationId xmlns:a16="http://schemas.microsoft.com/office/drawing/2014/main" id="{8873C300-AB46-0D8E-4BD0-4E433979C625}"/>
              </a:ext>
            </a:extLst>
          </p:cNvPr>
          <p:cNvCxnSpPr>
            <a:cxnSpLocks/>
            <a:stCxn id="107" idx="0"/>
            <a:endCxn id="108" idx="1"/>
          </p:cNvCxnSpPr>
          <p:nvPr/>
        </p:nvCxnSpPr>
        <p:spPr>
          <a:xfrm rot="5400000" flipH="1" flipV="1">
            <a:off x="6035472" y="2459616"/>
            <a:ext cx="745176" cy="252557"/>
          </a:xfrm>
          <a:prstGeom prst="bentConnector2">
            <a:avLst/>
          </a:prstGeom>
          <a:ln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CA1F43F-A865-C9BF-0363-F460ABCBE342}"/>
              </a:ext>
            </a:extLst>
          </p:cNvPr>
          <p:cNvGrpSpPr>
            <a:grpSpLocks noChangeAspect="1"/>
          </p:cNvGrpSpPr>
          <p:nvPr/>
        </p:nvGrpSpPr>
        <p:grpSpPr>
          <a:xfrm>
            <a:off x="5659905" y="2972672"/>
            <a:ext cx="220098" cy="220098"/>
            <a:chOff x="6716713" y="4183698"/>
            <a:chExt cx="522288" cy="522288"/>
          </a:xfrm>
          <a:solidFill>
            <a:srgbClr val="6D6E71"/>
          </a:solidFill>
        </p:grpSpPr>
        <p:sp>
          <p:nvSpPr>
            <p:cNvPr id="111" name="Freeform 73">
              <a:extLst>
                <a:ext uri="{FF2B5EF4-FFF2-40B4-BE49-F238E27FC236}">
                  <a16:creationId xmlns:a16="http://schemas.microsoft.com/office/drawing/2014/main" id="{F8A02ECA-A6E0-B050-875A-F3CA08A69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6713" y="4183698"/>
              <a:ext cx="522288" cy="522288"/>
            </a:xfrm>
            <a:custGeom>
              <a:avLst/>
              <a:gdLst>
                <a:gd name="T0" fmla="*/ 312 w 657"/>
                <a:gd name="T1" fmla="*/ 657 h 657"/>
                <a:gd name="T2" fmla="*/ 262 w 657"/>
                <a:gd name="T3" fmla="*/ 650 h 657"/>
                <a:gd name="T4" fmla="*/ 200 w 657"/>
                <a:gd name="T5" fmla="*/ 632 h 657"/>
                <a:gd name="T6" fmla="*/ 120 w 657"/>
                <a:gd name="T7" fmla="*/ 582 h 657"/>
                <a:gd name="T8" fmla="*/ 57 w 657"/>
                <a:gd name="T9" fmla="*/ 512 h 657"/>
                <a:gd name="T10" fmla="*/ 15 w 657"/>
                <a:gd name="T11" fmla="*/ 426 h 657"/>
                <a:gd name="T12" fmla="*/ 4 w 657"/>
                <a:gd name="T13" fmla="*/ 379 h 657"/>
                <a:gd name="T14" fmla="*/ 0 w 657"/>
                <a:gd name="T15" fmla="*/ 328 h 657"/>
                <a:gd name="T16" fmla="*/ 2 w 657"/>
                <a:gd name="T17" fmla="*/ 294 h 657"/>
                <a:gd name="T18" fmla="*/ 10 w 657"/>
                <a:gd name="T19" fmla="*/ 246 h 657"/>
                <a:gd name="T20" fmla="*/ 39 w 657"/>
                <a:gd name="T21" fmla="*/ 172 h 657"/>
                <a:gd name="T22" fmla="*/ 96 w 657"/>
                <a:gd name="T23" fmla="*/ 95 h 657"/>
                <a:gd name="T24" fmla="*/ 172 w 657"/>
                <a:gd name="T25" fmla="*/ 39 h 657"/>
                <a:gd name="T26" fmla="*/ 246 w 657"/>
                <a:gd name="T27" fmla="*/ 9 h 657"/>
                <a:gd name="T28" fmla="*/ 295 w 657"/>
                <a:gd name="T29" fmla="*/ 1 h 657"/>
                <a:gd name="T30" fmla="*/ 328 w 657"/>
                <a:gd name="T31" fmla="*/ 0 h 657"/>
                <a:gd name="T32" fmla="*/ 379 w 657"/>
                <a:gd name="T33" fmla="*/ 4 h 657"/>
                <a:gd name="T34" fmla="*/ 426 w 657"/>
                <a:gd name="T35" fmla="*/ 15 h 657"/>
                <a:gd name="T36" fmla="*/ 512 w 657"/>
                <a:gd name="T37" fmla="*/ 56 h 657"/>
                <a:gd name="T38" fmla="*/ 582 w 657"/>
                <a:gd name="T39" fmla="*/ 119 h 657"/>
                <a:gd name="T40" fmla="*/ 632 w 657"/>
                <a:gd name="T41" fmla="*/ 200 h 657"/>
                <a:gd name="T42" fmla="*/ 651 w 657"/>
                <a:gd name="T43" fmla="*/ 262 h 657"/>
                <a:gd name="T44" fmla="*/ 657 w 657"/>
                <a:gd name="T45" fmla="*/ 312 h 657"/>
                <a:gd name="T46" fmla="*/ 657 w 657"/>
                <a:gd name="T47" fmla="*/ 345 h 657"/>
                <a:gd name="T48" fmla="*/ 651 w 657"/>
                <a:gd name="T49" fmla="*/ 395 h 657"/>
                <a:gd name="T50" fmla="*/ 632 w 657"/>
                <a:gd name="T51" fmla="*/ 457 h 657"/>
                <a:gd name="T52" fmla="*/ 582 w 657"/>
                <a:gd name="T53" fmla="*/ 537 h 657"/>
                <a:gd name="T54" fmla="*/ 512 w 657"/>
                <a:gd name="T55" fmla="*/ 601 h 657"/>
                <a:gd name="T56" fmla="*/ 426 w 657"/>
                <a:gd name="T57" fmla="*/ 642 h 657"/>
                <a:gd name="T58" fmla="*/ 379 w 657"/>
                <a:gd name="T59" fmla="*/ 653 h 657"/>
                <a:gd name="T60" fmla="*/ 328 w 657"/>
                <a:gd name="T61" fmla="*/ 657 h 657"/>
                <a:gd name="T62" fmla="*/ 328 w 657"/>
                <a:gd name="T63" fmla="*/ 37 h 657"/>
                <a:gd name="T64" fmla="*/ 242 w 657"/>
                <a:gd name="T65" fmla="*/ 50 h 657"/>
                <a:gd name="T66" fmla="*/ 166 w 657"/>
                <a:gd name="T67" fmla="*/ 87 h 657"/>
                <a:gd name="T68" fmla="*/ 104 w 657"/>
                <a:gd name="T69" fmla="*/ 144 h 657"/>
                <a:gd name="T70" fmla="*/ 61 w 657"/>
                <a:gd name="T71" fmla="*/ 215 h 657"/>
                <a:gd name="T72" fmla="*/ 39 w 657"/>
                <a:gd name="T73" fmla="*/ 298 h 657"/>
                <a:gd name="T74" fmla="*/ 39 w 657"/>
                <a:gd name="T75" fmla="*/ 359 h 657"/>
                <a:gd name="T76" fmla="*/ 61 w 657"/>
                <a:gd name="T77" fmla="*/ 442 h 657"/>
                <a:gd name="T78" fmla="*/ 104 w 657"/>
                <a:gd name="T79" fmla="*/ 513 h 657"/>
                <a:gd name="T80" fmla="*/ 166 w 657"/>
                <a:gd name="T81" fmla="*/ 570 h 657"/>
                <a:gd name="T82" fmla="*/ 242 w 657"/>
                <a:gd name="T83" fmla="*/ 606 h 657"/>
                <a:gd name="T84" fmla="*/ 328 w 657"/>
                <a:gd name="T85" fmla="*/ 619 h 657"/>
                <a:gd name="T86" fmla="*/ 387 w 657"/>
                <a:gd name="T87" fmla="*/ 614 h 657"/>
                <a:gd name="T88" fmla="*/ 468 w 657"/>
                <a:gd name="T89" fmla="*/ 585 h 657"/>
                <a:gd name="T90" fmla="*/ 535 w 657"/>
                <a:gd name="T91" fmla="*/ 535 h 657"/>
                <a:gd name="T92" fmla="*/ 585 w 657"/>
                <a:gd name="T93" fmla="*/ 468 h 657"/>
                <a:gd name="T94" fmla="*/ 614 w 657"/>
                <a:gd name="T95" fmla="*/ 387 h 657"/>
                <a:gd name="T96" fmla="*/ 620 w 657"/>
                <a:gd name="T97" fmla="*/ 328 h 657"/>
                <a:gd name="T98" fmla="*/ 606 w 657"/>
                <a:gd name="T99" fmla="*/ 242 h 657"/>
                <a:gd name="T100" fmla="*/ 570 w 657"/>
                <a:gd name="T101" fmla="*/ 165 h 657"/>
                <a:gd name="T102" fmla="*/ 514 w 657"/>
                <a:gd name="T103" fmla="*/ 103 h 657"/>
                <a:gd name="T104" fmla="*/ 442 w 657"/>
                <a:gd name="T105" fmla="*/ 60 h 657"/>
                <a:gd name="T106" fmla="*/ 359 w 657"/>
                <a:gd name="T107" fmla="*/ 39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7" h="657">
                  <a:moveTo>
                    <a:pt x="328" y="657"/>
                  </a:moveTo>
                  <a:lnTo>
                    <a:pt x="328" y="657"/>
                  </a:lnTo>
                  <a:lnTo>
                    <a:pt x="312" y="657"/>
                  </a:lnTo>
                  <a:lnTo>
                    <a:pt x="295" y="656"/>
                  </a:lnTo>
                  <a:lnTo>
                    <a:pt x="278" y="653"/>
                  </a:lnTo>
                  <a:lnTo>
                    <a:pt x="262" y="650"/>
                  </a:lnTo>
                  <a:lnTo>
                    <a:pt x="246" y="646"/>
                  </a:lnTo>
                  <a:lnTo>
                    <a:pt x="231" y="642"/>
                  </a:lnTo>
                  <a:lnTo>
                    <a:pt x="200" y="632"/>
                  </a:lnTo>
                  <a:lnTo>
                    <a:pt x="172" y="618"/>
                  </a:lnTo>
                  <a:lnTo>
                    <a:pt x="145" y="601"/>
                  </a:lnTo>
                  <a:lnTo>
                    <a:pt x="120" y="582"/>
                  </a:lnTo>
                  <a:lnTo>
                    <a:pt x="96" y="560"/>
                  </a:lnTo>
                  <a:lnTo>
                    <a:pt x="75" y="537"/>
                  </a:lnTo>
                  <a:lnTo>
                    <a:pt x="57" y="512"/>
                  </a:lnTo>
                  <a:lnTo>
                    <a:pt x="39" y="485"/>
                  </a:lnTo>
                  <a:lnTo>
                    <a:pt x="26" y="457"/>
                  </a:lnTo>
                  <a:lnTo>
                    <a:pt x="15" y="426"/>
                  </a:lnTo>
                  <a:lnTo>
                    <a:pt x="10" y="411"/>
                  </a:lnTo>
                  <a:lnTo>
                    <a:pt x="7" y="395"/>
                  </a:lnTo>
                  <a:lnTo>
                    <a:pt x="4" y="379"/>
                  </a:lnTo>
                  <a:lnTo>
                    <a:pt x="2" y="361"/>
                  </a:lnTo>
                  <a:lnTo>
                    <a:pt x="0" y="345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0" y="312"/>
                  </a:lnTo>
                  <a:lnTo>
                    <a:pt x="2" y="294"/>
                  </a:lnTo>
                  <a:lnTo>
                    <a:pt x="4" y="278"/>
                  </a:lnTo>
                  <a:lnTo>
                    <a:pt x="7" y="262"/>
                  </a:lnTo>
                  <a:lnTo>
                    <a:pt x="10" y="246"/>
                  </a:lnTo>
                  <a:lnTo>
                    <a:pt x="15" y="231"/>
                  </a:lnTo>
                  <a:lnTo>
                    <a:pt x="26" y="200"/>
                  </a:lnTo>
                  <a:lnTo>
                    <a:pt x="39" y="172"/>
                  </a:lnTo>
                  <a:lnTo>
                    <a:pt x="57" y="145"/>
                  </a:lnTo>
                  <a:lnTo>
                    <a:pt x="75" y="119"/>
                  </a:lnTo>
                  <a:lnTo>
                    <a:pt x="96" y="95"/>
                  </a:lnTo>
                  <a:lnTo>
                    <a:pt x="120" y="75"/>
                  </a:lnTo>
                  <a:lnTo>
                    <a:pt x="145" y="56"/>
                  </a:lnTo>
                  <a:lnTo>
                    <a:pt x="172" y="39"/>
                  </a:lnTo>
                  <a:lnTo>
                    <a:pt x="200" y="25"/>
                  </a:lnTo>
                  <a:lnTo>
                    <a:pt x="231" y="15"/>
                  </a:lnTo>
                  <a:lnTo>
                    <a:pt x="246" y="9"/>
                  </a:lnTo>
                  <a:lnTo>
                    <a:pt x="262" y="7"/>
                  </a:lnTo>
                  <a:lnTo>
                    <a:pt x="278" y="4"/>
                  </a:lnTo>
                  <a:lnTo>
                    <a:pt x="295" y="1"/>
                  </a:lnTo>
                  <a:lnTo>
                    <a:pt x="312" y="0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46" y="0"/>
                  </a:lnTo>
                  <a:lnTo>
                    <a:pt x="362" y="1"/>
                  </a:lnTo>
                  <a:lnTo>
                    <a:pt x="379" y="4"/>
                  </a:lnTo>
                  <a:lnTo>
                    <a:pt x="395" y="7"/>
                  </a:lnTo>
                  <a:lnTo>
                    <a:pt x="411" y="9"/>
                  </a:lnTo>
                  <a:lnTo>
                    <a:pt x="426" y="15"/>
                  </a:lnTo>
                  <a:lnTo>
                    <a:pt x="457" y="25"/>
                  </a:lnTo>
                  <a:lnTo>
                    <a:pt x="485" y="39"/>
                  </a:lnTo>
                  <a:lnTo>
                    <a:pt x="512" y="56"/>
                  </a:lnTo>
                  <a:lnTo>
                    <a:pt x="538" y="75"/>
                  </a:lnTo>
                  <a:lnTo>
                    <a:pt x="561" y="95"/>
                  </a:lnTo>
                  <a:lnTo>
                    <a:pt x="582" y="119"/>
                  </a:lnTo>
                  <a:lnTo>
                    <a:pt x="601" y="145"/>
                  </a:lnTo>
                  <a:lnTo>
                    <a:pt x="618" y="172"/>
                  </a:lnTo>
                  <a:lnTo>
                    <a:pt x="632" y="200"/>
                  </a:lnTo>
                  <a:lnTo>
                    <a:pt x="643" y="231"/>
                  </a:lnTo>
                  <a:lnTo>
                    <a:pt x="648" y="246"/>
                  </a:lnTo>
                  <a:lnTo>
                    <a:pt x="651" y="262"/>
                  </a:lnTo>
                  <a:lnTo>
                    <a:pt x="653" y="278"/>
                  </a:lnTo>
                  <a:lnTo>
                    <a:pt x="656" y="294"/>
                  </a:lnTo>
                  <a:lnTo>
                    <a:pt x="657" y="312"/>
                  </a:lnTo>
                  <a:lnTo>
                    <a:pt x="657" y="328"/>
                  </a:lnTo>
                  <a:lnTo>
                    <a:pt x="657" y="328"/>
                  </a:lnTo>
                  <a:lnTo>
                    <a:pt x="657" y="345"/>
                  </a:lnTo>
                  <a:lnTo>
                    <a:pt x="656" y="361"/>
                  </a:lnTo>
                  <a:lnTo>
                    <a:pt x="653" y="379"/>
                  </a:lnTo>
                  <a:lnTo>
                    <a:pt x="651" y="395"/>
                  </a:lnTo>
                  <a:lnTo>
                    <a:pt x="648" y="411"/>
                  </a:lnTo>
                  <a:lnTo>
                    <a:pt x="643" y="426"/>
                  </a:lnTo>
                  <a:lnTo>
                    <a:pt x="632" y="457"/>
                  </a:lnTo>
                  <a:lnTo>
                    <a:pt x="618" y="485"/>
                  </a:lnTo>
                  <a:lnTo>
                    <a:pt x="601" y="512"/>
                  </a:lnTo>
                  <a:lnTo>
                    <a:pt x="582" y="537"/>
                  </a:lnTo>
                  <a:lnTo>
                    <a:pt x="561" y="560"/>
                  </a:lnTo>
                  <a:lnTo>
                    <a:pt x="538" y="582"/>
                  </a:lnTo>
                  <a:lnTo>
                    <a:pt x="512" y="601"/>
                  </a:lnTo>
                  <a:lnTo>
                    <a:pt x="485" y="618"/>
                  </a:lnTo>
                  <a:lnTo>
                    <a:pt x="457" y="632"/>
                  </a:lnTo>
                  <a:lnTo>
                    <a:pt x="426" y="642"/>
                  </a:lnTo>
                  <a:lnTo>
                    <a:pt x="411" y="646"/>
                  </a:lnTo>
                  <a:lnTo>
                    <a:pt x="395" y="650"/>
                  </a:lnTo>
                  <a:lnTo>
                    <a:pt x="379" y="653"/>
                  </a:lnTo>
                  <a:lnTo>
                    <a:pt x="362" y="656"/>
                  </a:lnTo>
                  <a:lnTo>
                    <a:pt x="346" y="657"/>
                  </a:lnTo>
                  <a:lnTo>
                    <a:pt x="328" y="657"/>
                  </a:lnTo>
                  <a:lnTo>
                    <a:pt x="328" y="657"/>
                  </a:lnTo>
                  <a:close/>
                  <a:moveTo>
                    <a:pt x="328" y="37"/>
                  </a:moveTo>
                  <a:lnTo>
                    <a:pt x="328" y="37"/>
                  </a:lnTo>
                  <a:lnTo>
                    <a:pt x="299" y="39"/>
                  </a:lnTo>
                  <a:lnTo>
                    <a:pt x="270" y="43"/>
                  </a:lnTo>
                  <a:lnTo>
                    <a:pt x="242" y="50"/>
                  </a:lnTo>
                  <a:lnTo>
                    <a:pt x="215" y="60"/>
                  </a:lnTo>
                  <a:lnTo>
                    <a:pt x="190" y="72"/>
                  </a:lnTo>
                  <a:lnTo>
                    <a:pt x="166" y="87"/>
                  </a:lnTo>
                  <a:lnTo>
                    <a:pt x="144" y="103"/>
                  </a:lnTo>
                  <a:lnTo>
                    <a:pt x="123" y="122"/>
                  </a:lnTo>
                  <a:lnTo>
                    <a:pt x="104" y="144"/>
                  </a:lnTo>
                  <a:lnTo>
                    <a:pt x="88" y="165"/>
                  </a:lnTo>
                  <a:lnTo>
                    <a:pt x="73" y="189"/>
                  </a:lnTo>
                  <a:lnTo>
                    <a:pt x="61" y="215"/>
                  </a:lnTo>
                  <a:lnTo>
                    <a:pt x="50" y="242"/>
                  </a:lnTo>
                  <a:lnTo>
                    <a:pt x="43" y="270"/>
                  </a:lnTo>
                  <a:lnTo>
                    <a:pt x="39" y="298"/>
                  </a:lnTo>
                  <a:lnTo>
                    <a:pt x="38" y="328"/>
                  </a:lnTo>
                  <a:lnTo>
                    <a:pt x="38" y="328"/>
                  </a:lnTo>
                  <a:lnTo>
                    <a:pt x="39" y="359"/>
                  </a:lnTo>
                  <a:lnTo>
                    <a:pt x="43" y="387"/>
                  </a:lnTo>
                  <a:lnTo>
                    <a:pt x="50" y="415"/>
                  </a:lnTo>
                  <a:lnTo>
                    <a:pt x="61" y="442"/>
                  </a:lnTo>
                  <a:lnTo>
                    <a:pt x="73" y="468"/>
                  </a:lnTo>
                  <a:lnTo>
                    <a:pt x="88" y="492"/>
                  </a:lnTo>
                  <a:lnTo>
                    <a:pt x="104" y="513"/>
                  </a:lnTo>
                  <a:lnTo>
                    <a:pt x="123" y="535"/>
                  </a:lnTo>
                  <a:lnTo>
                    <a:pt x="144" y="554"/>
                  </a:lnTo>
                  <a:lnTo>
                    <a:pt x="166" y="570"/>
                  </a:lnTo>
                  <a:lnTo>
                    <a:pt x="190" y="585"/>
                  </a:lnTo>
                  <a:lnTo>
                    <a:pt x="215" y="597"/>
                  </a:lnTo>
                  <a:lnTo>
                    <a:pt x="242" y="606"/>
                  </a:lnTo>
                  <a:lnTo>
                    <a:pt x="270" y="614"/>
                  </a:lnTo>
                  <a:lnTo>
                    <a:pt x="299" y="618"/>
                  </a:lnTo>
                  <a:lnTo>
                    <a:pt x="328" y="619"/>
                  </a:lnTo>
                  <a:lnTo>
                    <a:pt x="328" y="619"/>
                  </a:lnTo>
                  <a:lnTo>
                    <a:pt x="359" y="618"/>
                  </a:lnTo>
                  <a:lnTo>
                    <a:pt x="387" y="614"/>
                  </a:lnTo>
                  <a:lnTo>
                    <a:pt x="415" y="606"/>
                  </a:lnTo>
                  <a:lnTo>
                    <a:pt x="442" y="597"/>
                  </a:lnTo>
                  <a:lnTo>
                    <a:pt x="468" y="585"/>
                  </a:lnTo>
                  <a:lnTo>
                    <a:pt x="492" y="570"/>
                  </a:lnTo>
                  <a:lnTo>
                    <a:pt x="514" y="554"/>
                  </a:lnTo>
                  <a:lnTo>
                    <a:pt x="535" y="535"/>
                  </a:lnTo>
                  <a:lnTo>
                    <a:pt x="554" y="513"/>
                  </a:lnTo>
                  <a:lnTo>
                    <a:pt x="570" y="492"/>
                  </a:lnTo>
                  <a:lnTo>
                    <a:pt x="585" y="468"/>
                  </a:lnTo>
                  <a:lnTo>
                    <a:pt x="597" y="442"/>
                  </a:lnTo>
                  <a:lnTo>
                    <a:pt x="606" y="415"/>
                  </a:lnTo>
                  <a:lnTo>
                    <a:pt x="614" y="387"/>
                  </a:lnTo>
                  <a:lnTo>
                    <a:pt x="618" y="359"/>
                  </a:lnTo>
                  <a:lnTo>
                    <a:pt x="620" y="328"/>
                  </a:lnTo>
                  <a:lnTo>
                    <a:pt x="620" y="328"/>
                  </a:lnTo>
                  <a:lnTo>
                    <a:pt x="618" y="298"/>
                  </a:lnTo>
                  <a:lnTo>
                    <a:pt x="614" y="270"/>
                  </a:lnTo>
                  <a:lnTo>
                    <a:pt x="606" y="242"/>
                  </a:lnTo>
                  <a:lnTo>
                    <a:pt x="597" y="215"/>
                  </a:lnTo>
                  <a:lnTo>
                    <a:pt x="585" y="189"/>
                  </a:lnTo>
                  <a:lnTo>
                    <a:pt x="570" y="165"/>
                  </a:lnTo>
                  <a:lnTo>
                    <a:pt x="554" y="144"/>
                  </a:lnTo>
                  <a:lnTo>
                    <a:pt x="535" y="122"/>
                  </a:lnTo>
                  <a:lnTo>
                    <a:pt x="514" y="103"/>
                  </a:lnTo>
                  <a:lnTo>
                    <a:pt x="492" y="87"/>
                  </a:lnTo>
                  <a:lnTo>
                    <a:pt x="468" y="72"/>
                  </a:lnTo>
                  <a:lnTo>
                    <a:pt x="442" y="60"/>
                  </a:lnTo>
                  <a:lnTo>
                    <a:pt x="415" y="50"/>
                  </a:lnTo>
                  <a:lnTo>
                    <a:pt x="387" y="43"/>
                  </a:lnTo>
                  <a:lnTo>
                    <a:pt x="359" y="39"/>
                  </a:lnTo>
                  <a:lnTo>
                    <a:pt x="328" y="37"/>
                  </a:lnTo>
                  <a:lnTo>
                    <a:pt x="32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15" name="Freeform 216">
              <a:extLst>
                <a:ext uri="{FF2B5EF4-FFF2-40B4-BE49-F238E27FC236}">
                  <a16:creationId xmlns:a16="http://schemas.microsoft.com/office/drawing/2014/main" id="{95AE2F79-FE99-FD96-3DD5-C57D8A3FD8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1013" y="4294823"/>
              <a:ext cx="296863" cy="298450"/>
            </a:xfrm>
            <a:custGeom>
              <a:avLst/>
              <a:gdLst>
                <a:gd name="T0" fmla="*/ 321 w 374"/>
                <a:gd name="T1" fmla="*/ 151 h 375"/>
                <a:gd name="T2" fmla="*/ 336 w 374"/>
                <a:gd name="T3" fmla="*/ 81 h 375"/>
                <a:gd name="T4" fmla="*/ 336 w 374"/>
                <a:gd name="T5" fmla="*/ 73 h 375"/>
                <a:gd name="T6" fmla="*/ 298 w 374"/>
                <a:gd name="T7" fmla="*/ 36 h 375"/>
                <a:gd name="T8" fmla="*/ 255 w 374"/>
                <a:gd name="T9" fmla="*/ 67 h 375"/>
                <a:gd name="T10" fmla="*/ 216 w 374"/>
                <a:gd name="T11" fmla="*/ 5 h 375"/>
                <a:gd name="T12" fmla="*/ 211 w 374"/>
                <a:gd name="T13" fmla="*/ 0 h 375"/>
                <a:gd name="T14" fmla="*/ 159 w 374"/>
                <a:gd name="T15" fmla="*/ 1 h 375"/>
                <a:gd name="T16" fmla="*/ 151 w 374"/>
                <a:gd name="T17" fmla="*/ 54 h 375"/>
                <a:gd name="T18" fmla="*/ 79 w 374"/>
                <a:gd name="T19" fmla="*/ 38 h 375"/>
                <a:gd name="T20" fmla="*/ 71 w 374"/>
                <a:gd name="T21" fmla="*/ 38 h 375"/>
                <a:gd name="T22" fmla="*/ 35 w 374"/>
                <a:gd name="T23" fmla="*/ 77 h 375"/>
                <a:gd name="T24" fmla="*/ 66 w 374"/>
                <a:gd name="T25" fmla="*/ 118 h 375"/>
                <a:gd name="T26" fmla="*/ 5 w 374"/>
                <a:gd name="T27" fmla="*/ 157 h 375"/>
                <a:gd name="T28" fmla="*/ 0 w 374"/>
                <a:gd name="T29" fmla="*/ 163 h 375"/>
                <a:gd name="T30" fmla="*/ 1 w 374"/>
                <a:gd name="T31" fmla="*/ 215 h 375"/>
                <a:gd name="T32" fmla="*/ 52 w 374"/>
                <a:gd name="T33" fmla="*/ 224 h 375"/>
                <a:gd name="T34" fmla="*/ 36 w 374"/>
                <a:gd name="T35" fmla="*/ 294 h 375"/>
                <a:gd name="T36" fmla="*/ 38 w 374"/>
                <a:gd name="T37" fmla="*/ 302 h 375"/>
                <a:gd name="T38" fmla="*/ 74 w 374"/>
                <a:gd name="T39" fmla="*/ 339 h 375"/>
                <a:gd name="T40" fmla="*/ 79 w 374"/>
                <a:gd name="T41" fmla="*/ 337 h 375"/>
                <a:gd name="T42" fmla="*/ 133 w 374"/>
                <a:gd name="T43" fmla="*/ 316 h 375"/>
                <a:gd name="T44" fmla="*/ 156 w 374"/>
                <a:gd name="T45" fmla="*/ 370 h 375"/>
                <a:gd name="T46" fmla="*/ 211 w 374"/>
                <a:gd name="T47" fmla="*/ 375 h 375"/>
                <a:gd name="T48" fmla="*/ 216 w 374"/>
                <a:gd name="T49" fmla="*/ 370 h 375"/>
                <a:gd name="T50" fmla="*/ 239 w 374"/>
                <a:gd name="T51" fmla="*/ 316 h 375"/>
                <a:gd name="T52" fmla="*/ 294 w 374"/>
                <a:gd name="T53" fmla="*/ 337 h 375"/>
                <a:gd name="T54" fmla="*/ 300 w 374"/>
                <a:gd name="T55" fmla="*/ 339 h 375"/>
                <a:gd name="T56" fmla="*/ 336 w 374"/>
                <a:gd name="T57" fmla="*/ 302 h 375"/>
                <a:gd name="T58" fmla="*/ 308 w 374"/>
                <a:gd name="T59" fmla="*/ 257 h 375"/>
                <a:gd name="T60" fmla="*/ 321 w 374"/>
                <a:gd name="T61" fmla="*/ 224 h 375"/>
                <a:gd name="T62" fmla="*/ 372 w 374"/>
                <a:gd name="T63" fmla="*/ 215 h 375"/>
                <a:gd name="T64" fmla="*/ 374 w 374"/>
                <a:gd name="T65" fmla="*/ 163 h 375"/>
                <a:gd name="T66" fmla="*/ 368 w 374"/>
                <a:gd name="T67" fmla="*/ 157 h 375"/>
                <a:gd name="T68" fmla="*/ 179 w 374"/>
                <a:gd name="T69" fmla="*/ 266 h 375"/>
                <a:gd name="T70" fmla="*/ 142 w 374"/>
                <a:gd name="T71" fmla="*/ 254 h 375"/>
                <a:gd name="T72" fmla="*/ 113 w 374"/>
                <a:gd name="T73" fmla="*/ 219 h 375"/>
                <a:gd name="T74" fmla="*/ 108 w 374"/>
                <a:gd name="T75" fmla="*/ 187 h 375"/>
                <a:gd name="T76" fmla="*/ 109 w 374"/>
                <a:gd name="T77" fmla="*/ 171 h 375"/>
                <a:gd name="T78" fmla="*/ 130 w 374"/>
                <a:gd name="T79" fmla="*/ 132 h 375"/>
                <a:gd name="T80" fmla="*/ 171 w 374"/>
                <a:gd name="T81" fmla="*/ 109 h 375"/>
                <a:gd name="T82" fmla="*/ 187 w 374"/>
                <a:gd name="T83" fmla="*/ 108 h 375"/>
                <a:gd name="T84" fmla="*/ 218 w 374"/>
                <a:gd name="T85" fmla="*/ 114 h 375"/>
                <a:gd name="T86" fmla="*/ 253 w 374"/>
                <a:gd name="T87" fmla="*/ 142 h 375"/>
                <a:gd name="T88" fmla="*/ 266 w 374"/>
                <a:gd name="T89" fmla="*/ 179 h 375"/>
                <a:gd name="T90" fmla="*/ 266 w 374"/>
                <a:gd name="T91" fmla="*/ 196 h 375"/>
                <a:gd name="T92" fmla="*/ 253 w 374"/>
                <a:gd name="T93" fmla="*/ 233 h 375"/>
                <a:gd name="T94" fmla="*/ 218 w 374"/>
                <a:gd name="T95" fmla="*/ 261 h 375"/>
                <a:gd name="T96" fmla="*/ 187 w 374"/>
                <a:gd name="T97" fmla="*/ 2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4" h="375">
                  <a:moveTo>
                    <a:pt x="368" y="157"/>
                  </a:moveTo>
                  <a:lnTo>
                    <a:pt x="321" y="151"/>
                  </a:lnTo>
                  <a:lnTo>
                    <a:pt x="321" y="151"/>
                  </a:lnTo>
                  <a:lnTo>
                    <a:pt x="314" y="134"/>
                  </a:lnTo>
                  <a:lnTo>
                    <a:pt x="308" y="118"/>
                  </a:lnTo>
                  <a:lnTo>
                    <a:pt x="336" y="81"/>
                  </a:lnTo>
                  <a:lnTo>
                    <a:pt x="336" y="81"/>
                  </a:lnTo>
                  <a:lnTo>
                    <a:pt x="337" y="77"/>
                  </a:lnTo>
                  <a:lnTo>
                    <a:pt x="336" y="73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298" y="36"/>
                  </a:lnTo>
                  <a:lnTo>
                    <a:pt x="294" y="38"/>
                  </a:lnTo>
                  <a:lnTo>
                    <a:pt x="255" y="67"/>
                  </a:lnTo>
                  <a:lnTo>
                    <a:pt x="255" y="67"/>
                  </a:lnTo>
                  <a:lnTo>
                    <a:pt x="239" y="59"/>
                  </a:lnTo>
                  <a:lnTo>
                    <a:pt x="223" y="54"/>
                  </a:lnTo>
                  <a:lnTo>
                    <a:pt x="216" y="5"/>
                  </a:lnTo>
                  <a:lnTo>
                    <a:pt x="216" y="5"/>
                  </a:lnTo>
                  <a:lnTo>
                    <a:pt x="215" y="1"/>
                  </a:lnTo>
                  <a:lnTo>
                    <a:pt x="211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6" y="5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33" y="59"/>
                  </a:lnTo>
                  <a:lnTo>
                    <a:pt x="118" y="67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5" y="77"/>
                  </a:lnTo>
                  <a:lnTo>
                    <a:pt x="36" y="81"/>
                  </a:lnTo>
                  <a:lnTo>
                    <a:pt x="66" y="118"/>
                  </a:lnTo>
                  <a:lnTo>
                    <a:pt x="66" y="118"/>
                  </a:lnTo>
                  <a:lnTo>
                    <a:pt x="58" y="134"/>
                  </a:lnTo>
                  <a:lnTo>
                    <a:pt x="52" y="151"/>
                  </a:lnTo>
                  <a:lnTo>
                    <a:pt x="5" y="157"/>
                  </a:lnTo>
                  <a:lnTo>
                    <a:pt x="5" y="157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" y="215"/>
                  </a:lnTo>
                  <a:lnTo>
                    <a:pt x="5" y="218"/>
                  </a:lnTo>
                  <a:lnTo>
                    <a:pt x="52" y="224"/>
                  </a:lnTo>
                  <a:lnTo>
                    <a:pt x="52" y="224"/>
                  </a:lnTo>
                  <a:lnTo>
                    <a:pt x="58" y="241"/>
                  </a:lnTo>
                  <a:lnTo>
                    <a:pt x="66" y="257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35" y="298"/>
                  </a:lnTo>
                  <a:lnTo>
                    <a:pt x="38" y="302"/>
                  </a:lnTo>
                  <a:lnTo>
                    <a:pt x="71" y="337"/>
                  </a:lnTo>
                  <a:lnTo>
                    <a:pt x="71" y="337"/>
                  </a:lnTo>
                  <a:lnTo>
                    <a:pt x="74" y="339"/>
                  </a:lnTo>
                  <a:lnTo>
                    <a:pt x="75" y="339"/>
                  </a:lnTo>
                  <a:lnTo>
                    <a:pt x="75" y="339"/>
                  </a:lnTo>
                  <a:lnTo>
                    <a:pt x="79" y="337"/>
                  </a:lnTo>
                  <a:lnTo>
                    <a:pt x="118" y="308"/>
                  </a:lnTo>
                  <a:lnTo>
                    <a:pt x="118" y="308"/>
                  </a:lnTo>
                  <a:lnTo>
                    <a:pt x="133" y="316"/>
                  </a:lnTo>
                  <a:lnTo>
                    <a:pt x="151" y="321"/>
                  </a:lnTo>
                  <a:lnTo>
                    <a:pt x="156" y="370"/>
                  </a:lnTo>
                  <a:lnTo>
                    <a:pt x="156" y="370"/>
                  </a:lnTo>
                  <a:lnTo>
                    <a:pt x="159" y="374"/>
                  </a:lnTo>
                  <a:lnTo>
                    <a:pt x="163" y="375"/>
                  </a:lnTo>
                  <a:lnTo>
                    <a:pt x="211" y="375"/>
                  </a:lnTo>
                  <a:lnTo>
                    <a:pt x="211" y="375"/>
                  </a:lnTo>
                  <a:lnTo>
                    <a:pt x="215" y="374"/>
                  </a:lnTo>
                  <a:lnTo>
                    <a:pt x="216" y="370"/>
                  </a:lnTo>
                  <a:lnTo>
                    <a:pt x="223" y="321"/>
                  </a:lnTo>
                  <a:lnTo>
                    <a:pt x="223" y="321"/>
                  </a:lnTo>
                  <a:lnTo>
                    <a:pt x="239" y="316"/>
                  </a:lnTo>
                  <a:lnTo>
                    <a:pt x="255" y="308"/>
                  </a:lnTo>
                  <a:lnTo>
                    <a:pt x="294" y="337"/>
                  </a:lnTo>
                  <a:lnTo>
                    <a:pt x="294" y="337"/>
                  </a:lnTo>
                  <a:lnTo>
                    <a:pt x="297" y="339"/>
                  </a:lnTo>
                  <a:lnTo>
                    <a:pt x="297" y="339"/>
                  </a:lnTo>
                  <a:lnTo>
                    <a:pt x="300" y="339"/>
                  </a:lnTo>
                  <a:lnTo>
                    <a:pt x="302" y="337"/>
                  </a:lnTo>
                  <a:lnTo>
                    <a:pt x="336" y="302"/>
                  </a:lnTo>
                  <a:lnTo>
                    <a:pt x="336" y="302"/>
                  </a:lnTo>
                  <a:lnTo>
                    <a:pt x="337" y="298"/>
                  </a:lnTo>
                  <a:lnTo>
                    <a:pt x="336" y="294"/>
                  </a:lnTo>
                  <a:lnTo>
                    <a:pt x="308" y="257"/>
                  </a:lnTo>
                  <a:lnTo>
                    <a:pt x="308" y="257"/>
                  </a:lnTo>
                  <a:lnTo>
                    <a:pt x="314" y="241"/>
                  </a:lnTo>
                  <a:lnTo>
                    <a:pt x="321" y="224"/>
                  </a:lnTo>
                  <a:lnTo>
                    <a:pt x="368" y="218"/>
                  </a:lnTo>
                  <a:lnTo>
                    <a:pt x="368" y="218"/>
                  </a:lnTo>
                  <a:lnTo>
                    <a:pt x="372" y="215"/>
                  </a:lnTo>
                  <a:lnTo>
                    <a:pt x="374" y="211"/>
                  </a:lnTo>
                  <a:lnTo>
                    <a:pt x="374" y="163"/>
                  </a:lnTo>
                  <a:lnTo>
                    <a:pt x="374" y="163"/>
                  </a:lnTo>
                  <a:lnTo>
                    <a:pt x="372" y="160"/>
                  </a:lnTo>
                  <a:lnTo>
                    <a:pt x="368" y="157"/>
                  </a:lnTo>
                  <a:lnTo>
                    <a:pt x="368" y="157"/>
                  </a:lnTo>
                  <a:close/>
                  <a:moveTo>
                    <a:pt x="187" y="267"/>
                  </a:moveTo>
                  <a:lnTo>
                    <a:pt x="187" y="267"/>
                  </a:lnTo>
                  <a:lnTo>
                    <a:pt x="179" y="266"/>
                  </a:lnTo>
                  <a:lnTo>
                    <a:pt x="171" y="266"/>
                  </a:lnTo>
                  <a:lnTo>
                    <a:pt x="156" y="261"/>
                  </a:lnTo>
                  <a:lnTo>
                    <a:pt x="142" y="254"/>
                  </a:lnTo>
                  <a:lnTo>
                    <a:pt x="130" y="243"/>
                  </a:lnTo>
                  <a:lnTo>
                    <a:pt x="121" y="233"/>
                  </a:lnTo>
                  <a:lnTo>
                    <a:pt x="113" y="219"/>
                  </a:lnTo>
                  <a:lnTo>
                    <a:pt x="109" y="203"/>
                  </a:lnTo>
                  <a:lnTo>
                    <a:pt x="108" y="196"/>
                  </a:lnTo>
                  <a:lnTo>
                    <a:pt x="108" y="187"/>
                  </a:lnTo>
                  <a:lnTo>
                    <a:pt x="108" y="187"/>
                  </a:lnTo>
                  <a:lnTo>
                    <a:pt x="108" y="179"/>
                  </a:lnTo>
                  <a:lnTo>
                    <a:pt x="109" y="171"/>
                  </a:lnTo>
                  <a:lnTo>
                    <a:pt x="113" y="156"/>
                  </a:lnTo>
                  <a:lnTo>
                    <a:pt x="121" y="142"/>
                  </a:lnTo>
                  <a:lnTo>
                    <a:pt x="130" y="132"/>
                  </a:lnTo>
                  <a:lnTo>
                    <a:pt x="142" y="121"/>
                  </a:lnTo>
                  <a:lnTo>
                    <a:pt x="156" y="114"/>
                  </a:lnTo>
                  <a:lnTo>
                    <a:pt x="171" y="109"/>
                  </a:lnTo>
                  <a:lnTo>
                    <a:pt x="179" y="108"/>
                  </a:lnTo>
                  <a:lnTo>
                    <a:pt x="187" y="108"/>
                  </a:lnTo>
                  <a:lnTo>
                    <a:pt x="187" y="108"/>
                  </a:lnTo>
                  <a:lnTo>
                    <a:pt x="195" y="108"/>
                  </a:lnTo>
                  <a:lnTo>
                    <a:pt x="203" y="109"/>
                  </a:lnTo>
                  <a:lnTo>
                    <a:pt x="218" y="114"/>
                  </a:lnTo>
                  <a:lnTo>
                    <a:pt x="231" y="121"/>
                  </a:lnTo>
                  <a:lnTo>
                    <a:pt x="243" y="132"/>
                  </a:lnTo>
                  <a:lnTo>
                    <a:pt x="253" y="142"/>
                  </a:lnTo>
                  <a:lnTo>
                    <a:pt x="259" y="156"/>
                  </a:lnTo>
                  <a:lnTo>
                    <a:pt x="265" y="171"/>
                  </a:lnTo>
                  <a:lnTo>
                    <a:pt x="266" y="179"/>
                  </a:lnTo>
                  <a:lnTo>
                    <a:pt x="266" y="187"/>
                  </a:lnTo>
                  <a:lnTo>
                    <a:pt x="266" y="187"/>
                  </a:lnTo>
                  <a:lnTo>
                    <a:pt x="266" y="196"/>
                  </a:lnTo>
                  <a:lnTo>
                    <a:pt x="265" y="203"/>
                  </a:lnTo>
                  <a:lnTo>
                    <a:pt x="259" y="219"/>
                  </a:lnTo>
                  <a:lnTo>
                    <a:pt x="253" y="233"/>
                  </a:lnTo>
                  <a:lnTo>
                    <a:pt x="243" y="243"/>
                  </a:lnTo>
                  <a:lnTo>
                    <a:pt x="231" y="254"/>
                  </a:lnTo>
                  <a:lnTo>
                    <a:pt x="218" y="261"/>
                  </a:lnTo>
                  <a:lnTo>
                    <a:pt x="203" y="266"/>
                  </a:lnTo>
                  <a:lnTo>
                    <a:pt x="195" y="266"/>
                  </a:lnTo>
                  <a:lnTo>
                    <a:pt x="187" y="267"/>
                  </a:lnTo>
                  <a:lnTo>
                    <a:pt x="18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</p:grpSp>
      <p:sp>
        <p:nvSpPr>
          <p:cNvPr id="118" name="Diamond 117">
            <a:extLst>
              <a:ext uri="{FF2B5EF4-FFF2-40B4-BE49-F238E27FC236}">
                <a16:creationId xmlns:a16="http://schemas.microsoft.com/office/drawing/2014/main" id="{BA5C3D60-7005-7960-BAA6-3CF7432BB3BB}"/>
              </a:ext>
            </a:extLst>
          </p:cNvPr>
          <p:cNvSpPr/>
          <p:nvPr/>
        </p:nvSpPr>
        <p:spPr>
          <a:xfrm>
            <a:off x="5170160" y="2984336"/>
            <a:ext cx="196770" cy="196770"/>
          </a:xfrm>
          <a:prstGeom prst="diamond">
            <a:avLst/>
          </a:prstGeom>
          <a:gradFill flip="none" rotWithShape="1">
            <a:gsLst>
              <a:gs pos="49000">
                <a:srgbClr val="B95D1F"/>
              </a:gs>
              <a:gs pos="0">
                <a:schemeClr val="accent2"/>
              </a:gs>
              <a:gs pos="5000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0" scaled="1"/>
            <a:tileRect/>
          </a:gradFill>
          <a:ln>
            <a:solidFill>
              <a:srgbClr val="6D6E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94A16-797E-AC89-6DCC-CD5C849FF15D}"/>
              </a:ext>
            </a:extLst>
          </p:cNvPr>
          <p:cNvSpPr/>
          <p:nvPr/>
        </p:nvSpPr>
        <p:spPr>
          <a:xfrm>
            <a:off x="5060324" y="2409788"/>
            <a:ext cx="1030871" cy="346134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800">
                <a:solidFill>
                  <a:schemeClr val="tx1"/>
                </a:solidFill>
                <a:latin typeface="Verdana"/>
                <a:ea typeface="Verdana"/>
                <a:cs typeface="Arial"/>
              </a:rPr>
              <a:t>MVP 0 – NA Dev Completion</a:t>
            </a:r>
            <a:endParaRPr lang="en-US" sz="8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Elbow Connector 599">
            <a:extLst>
              <a:ext uri="{FF2B5EF4-FFF2-40B4-BE49-F238E27FC236}">
                <a16:creationId xmlns:a16="http://schemas.microsoft.com/office/drawing/2014/main" id="{623E622D-BB82-4CBE-76A2-72C471B5436F}"/>
              </a:ext>
            </a:extLst>
          </p:cNvPr>
          <p:cNvCxnSpPr>
            <a:cxnSpLocks/>
            <a:stCxn id="118" idx="0"/>
            <a:endCxn id="6" idx="2"/>
          </p:cNvCxnSpPr>
          <p:nvPr/>
        </p:nvCxnSpPr>
        <p:spPr>
          <a:xfrm rot="5400000" flipH="1" flipV="1">
            <a:off x="5307945" y="2716522"/>
            <a:ext cx="228414" cy="307215"/>
          </a:xfrm>
          <a:prstGeom prst="bentConnector3">
            <a:avLst>
              <a:gd name="adj1" fmla="val 50000"/>
            </a:avLst>
          </a:prstGeom>
          <a:ln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amond 100">
            <a:extLst>
              <a:ext uri="{FF2B5EF4-FFF2-40B4-BE49-F238E27FC236}">
                <a16:creationId xmlns:a16="http://schemas.microsoft.com/office/drawing/2014/main" id="{AB2A83DD-6ACD-1659-C22E-41F8A5EEE6AC}"/>
              </a:ext>
            </a:extLst>
          </p:cNvPr>
          <p:cNvSpPr/>
          <p:nvPr/>
        </p:nvSpPr>
        <p:spPr>
          <a:xfrm>
            <a:off x="3395104" y="2984336"/>
            <a:ext cx="196770" cy="196770"/>
          </a:xfrm>
          <a:prstGeom prst="diamond">
            <a:avLst/>
          </a:prstGeom>
          <a:gradFill flip="none" rotWithShape="1">
            <a:gsLst>
              <a:gs pos="49000">
                <a:srgbClr val="B95D1F"/>
              </a:gs>
              <a:gs pos="0">
                <a:schemeClr val="accent2"/>
              </a:gs>
              <a:gs pos="5000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0" scaled="1"/>
            <a:tileRect/>
          </a:gradFill>
          <a:ln>
            <a:solidFill>
              <a:srgbClr val="6D6E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392F58F-574B-8267-23C2-6DD47E180FA4}"/>
              </a:ext>
            </a:extLst>
          </p:cNvPr>
          <p:cNvSpPr/>
          <p:nvPr/>
        </p:nvSpPr>
        <p:spPr>
          <a:xfrm>
            <a:off x="3073465" y="3546308"/>
            <a:ext cx="832552" cy="320790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800">
                <a:solidFill>
                  <a:schemeClr val="tx1"/>
                </a:solidFill>
                <a:latin typeface="Verdana"/>
                <a:ea typeface="Verdana"/>
                <a:cs typeface="Arial"/>
              </a:rPr>
              <a:t>MVP 0 – IN Completion</a:t>
            </a:r>
            <a:endParaRPr lang="en-US" sz="8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Elbow Connector 599">
            <a:extLst>
              <a:ext uri="{FF2B5EF4-FFF2-40B4-BE49-F238E27FC236}">
                <a16:creationId xmlns:a16="http://schemas.microsoft.com/office/drawing/2014/main" id="{927E3E42-4CE8-2885-FD51-B31880FA2724}"/>
              </a:ext>
            </a:extLst>
          </p:cNvPr>
          <p:cNvCxnSpPr>
            <a:cxnSpLocks/>
            <a:stCxn id="101" idx="1"/>
            <a:endCxn id="102" idx="1"/>
          </p:cNvCxnSpPr>
          <p:nvPr/>
        </p:nvCxnSpPr>
        <p:spPr>
          <a:xfrm rot="10800000" flipV="1">
            <a:off x="3073466" y="3082721"/>
            <a:ext cx="321639" cy="623982"/>
          </a:xfrm>
          <a:prstGeom prst="bentConnector3">
            <a:avLst>
              <a:gd name="adj1" fmla="val 171073"/>
            </a:avLst>
          </a:prstGeom>
          <a:ln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>
            <a:extLst>
              <a:ext uri="{FF2B5EF4-FFF2-40B4-BE49-F238E27FC236}">
                <a16:creationId xmlns:a16="http://schemas.microsoft.com/office/drawing/2014/main" id="{475E2504-217C-B954-C086-F1259102804F}"/>
              </a:ext>
            </a:extLst>
          </p:cNvPr>
          <p:cNvSpPr/>
          <p:nvPr/>
        </p:nvSpPr>
        <p:spPr>
          <a:xfrm>
            <a:off x="4642864" y="2984336"/>
            <a:ext cx="196770" cy="196770"/>
          </a:xfrm>
          <a:prstGeom prst="diamond">
            <a:avLst/>
          </a:prstGeom>
          <a:gradFill flip="none" rotWithShape="1">
            <a:gsLst>
              <a:gs pos="49000">
                <a:srgbClr val="B95D1F"/>
              </a:gs>
              <a:gs pos="0">
                <a:schemeClr val="accent2"/>
              </a:gs>
              <a:gs pos="5000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0" scaled="1"/>
            <a:tileRect/>
          </a:gradFill>
          <a:ln>
            <a:solidFill>
              <a:srgbClr val="6D6E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71598D7-DD90-F31C-6868-4682DB1D2B66}"/>
              </a:ext>
            </a:extLst>
          </p:cNvPr>
          <p:cNvSpPr/>
          <p:nvPr/>
        </p:nvSpPr>
        <p:spPr>
          <a:xfrm>
            <a:off x="4846596" y="3546308"/>
            <a:ext cx="832552" cy="320790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800">
                <a:solidFill>
                  <a:schemeClr val="tx1"/>
                </a:solidFill>
                <a:latin typeface="Verdana"/>
                <a:ea typeface="Verdana"/>
                <a:cs typeface="Arial"/>
              </a:rPr>
              <a:t>MVP 1 – IN Completion</a:t>
            </a:r>
            <a:endParaRPr lang="en-US" sz="8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Elbow Connector 599">
            <a:extLst>
              <a:ext uri="{FF2B5EF4-FFF2-40B4-BE49-F238E27FC236}">
                <a16:creationId xmlns:a16="http://schemas.microsoft.com/office/drawing/2014/main" id="{B38458CC-2CC5-2D0B-946A-7E236F2B47A8}"/>
              </a:ext>
            </a:extLst>
          </p:cNvPr>
          <p:cNvCxnSpPr>
            <a:cxnSpLocks/>
            <a:stCxn id="127" idx="1"/>
            <a:endCxn id="128" idx="1"/>
          </p:cNvCxnSpPr>
          <p:nvPr/>
        </p:nvCxnSpPr>
        <p:spPr>
          <a:xfrm rot="10800000" flipH="1" flipV="1">
            <a:off x="4642864" y="3082721"/>
            <a:ext cx="203732" cy="623982"/>
          </a:xfrm>
          <a:prstGeom prst="bentConnector3">
            <a:avLst>
              <a:gd name="adj1" fmla="val -112206"/>
            </a:avLst>
          </a:prstGeom>
          <a:ln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198DC6DC-2B47-6B28-2E40-4EBD00A9B814}"/>
              </a:ext>
            </a:extLst>
          </p:cNvPr>
          <p:cNvSpPr/>
          <p:nvPr/>
        </p:nvSpPr>
        <p:spPr>
          <a:xfrm>
            <a:off x="1975582" y="2984336"/>
            <a:ext cx="196770" cy="196770"/>
          </a:xfrm>
          <a:prstGeom prst="diamond">
            <a:avLst/>
          </a:prstGeom>
          <a:gradFill flip="none" rotWithShape="1">
            <a:gsLst>
              <a:gs pos="49000">
                <a:srgbClr val="B95D1F"/>
              </a:gs>
              <a:gs pos="0">
                <a:schemeClr val="accent2"/>
              </a:gs>
              <a:gs pos="5000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0" scaled="1"/>
            <a:tileRect/>
          </a:gradFill>
          <a:ln>
            <a:solidFill>
              <a:srgbClr val="6D6E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838C85-6956-282E-D389-CDA7F35DD0AD}"/>
              </a:ext>
            </a:extLst>
          </p:cNvPr>
          <p:cNvSpPr/>
          <p:nvPr/>
        </p:nvSpPr>
        <p:spPr>
          <a:xfrm>
            <a:off x="2526523" y="2414321"/>
            <a:ext cx="1351456" cy="337069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800">
                <a:solidFill>
                  <a:schemeClr val="tx1"/>
                </a:solidFill>
                <a:latin typeface="Verdana"/>
                <a:ea typeface="Verdana"/>
                <a:cs typeface="Arial"/>
              </a:rPr>
              <a:t>NA CRM Environment Readiness </a:t>
            </a:r>
            <a:endParaRPr lang="en-US" sz="8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Elbow Connector 599">
            <a:extLst>
              <a:ext uri="{FF2B5EF4-FFF2-40B4-BE49-F238E27FC236}">
                <a16:creationId xmlns:a16="http://schemas.microsoft.com/office/drawing/2014/main" id="{291F5D5E-A314-F010-3B02-621C65806C93}"/>
              </a:ext>
            </a:extLst>
          </p:cNvPr>
          <p:cNvCxnSpPr>
            <a:cxnSpLocks/>
            <a:stCxn id="134" idx="0"/>
            <a:endCxn id="135" idx="1"/>
          </p:cNvCxnSpPr>
          <p:nvPr/>
        </p:nvCxnSpPr>
        <p:spPr>
          <a:xfrm rot="5400000" flipH="1" flipV="1">
            <a:off x="2099505" y="2557318"/>
            <a:ext cx="401480" cy="452556"/>
          </a:xfrm>
          <a:prstGeom prst="bentConnector2">
            <a:avLst/>
          </a:prstGeom>
          <a:ln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Diamond 143">
            <a:extLst>
              <a:ext uri="{FF2B5EF4-FFF2-40B4-BE49-F238E27FC236}">
                <a16:creationId xmlns:a16="http://schemas.microsoft.com/office/drawing/2014/main" id="{F8791051-F8FC-B315-42E0-C02A4558B118}"/>
              </a:ext>
            </a:extLst>
          </p:cNvPr>
          <p:cNvSpPr/>
          <p:nvPr/>
        </p:nvSpPr>
        <p:spPr>
          <a:xfrm>
            <a:off x="7140658" y="2984336"/>
            <a:ext cx="196770" cy="196770"/>
          </a:xfrm>
          <a:prstGeom prst="diamond">
            <a:avLst/>
          </a:prstGeom>
          <a:gradFill flip="none" rotWithShape="1">
            <a:gsLst>
              <a:gs pos="49000">
                <a:srgbClr val="B95D1F"/>
              </a:gs>
              <a:gs pos="0">
                <a:schemeClr val="accent2"/>
              </a:gs>
              <a:gs pos="5000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0" scaled="1"/>
            <a:tileRect/>
          </a:gradFill>
          <a:ln>
            <a:solidFill>
              <a:srgbClr val="6D6E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D7CDFB2-E95D-7E14-34C9-0CBDF4C3C868}"/>
              </a:ext>
            </a:extLst>
          </p:cNvPr>
          <p:cNvSpPr/>
          <p:nvPr/>
        </p:nvSpPr>
        <p:spPr>
          <a:xfrm>
            <a:off x="7314809" y="2431997"/>
            <a:ext cx="1007185" cy="301717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800">
                <a:solidFill>
                  <a:schemeClr val="tx1"/>
                </a:solidFill>
                <a:latin typeface="Verdana"/>
                <a:ea typeface="Verdana"/>
                <a:cs typeface="Arial"/>
              </a:rPr>
              <a:t>MVP 1 – NA Dev Completion</a:t>
            </a:r>
            <a:endParaRPr lang="en-US" sz="8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Elbow Connector 599">
            <a:extLst>
              <a:ext uri="{FF2B5EF4-FFF2-40B4-BE49-F238E27FC236}">
                <a16:creationId xmlns:a16="http://schemas.microsoft.com/office/drawing/2014/main" id="{E0D874B8-418F-0308-5FD4-7C33768DF43F}"/>
              </a:ext>
            </a:extLst>
          </p:cNvPr>
          <p:cNvCxnSpPr>
            <a:cxnSpLocks/>
            <a:stCxn id="144" idx="0"/>
            <a:endCxn id="145" idx="1"/>
          </p:cNvCxnSpPr>
          <p:nvPr/>
        </p:nvCxnSpPr>
        <p:spPr>
          <a:xfrm rot="5400000" flipH="1" flipV="1">
            <a:off x="7076186" y="2745713"/>
            <a:ext cx="401480" cy="75766"/>
          </a:xfrm>
          <a:prstGeom prst="bentConnector2">
            <a:avLst/>
          </a:prstGeom>
          <a:ln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mond 147">
            <a:extLst>
              <a:ext uri="{FF2B5EF4-FFF2-40B4-BE49-F238E27FC236}">
                <a16:creationId xmlns:a16="http://schemas.microsoft.com/office/drawing/2014/main" id="{C25761DA-7362-D97C-FC98-83462B64A13E}"/>
              </a:ext>
            </a:extLst>
          </p:cNvPr>
          <p:cNvSpPr/>
          <p:nvPr/>
        </p:nvSpPr>
        <p:spPr>
          <a:xfrm>
            <a:off x="9071614" y="2984336"/>
            <a:ext cx="196770" cy="196770"/>
          </a:xfrm>
          <a:prstGeom prst="diamond">
            <a:avLst/>
          </a:prstGeom>
          <a:gradFill flip="none" rotWithShape="1">
            <a:gsLst>
              <a:gs pos="49000">
                <a:srgbClr val="B95D1F"/>
              </a:gs>
              <a:gs pos="0">
                <a:schemeClr val="accent2"/>
              </a:gs>
              <a:gs pos="5000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0" scaled="1"/>
            <a:tileRect/>
          </a:gradFill>
          <a:ln>
            <a:solidFill>
              <a:srgbClr val="6D6E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D613E96-F2ED-848C-0896-70CC78377077}"/>
              </a:ext>
            </a:extLst>
          </p:cNvPr>
          <p:cNvSpPr/>
          <p:nvPr/>
        </p:nvSpPr>
        <p:spPr>
          <a:xfrm>
            <a:off x="9631938" y="2420498"/>
            <a:ext cx="1012063" cy="324715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800">
                <a:solidFill>
                  <a:schemeClr val="tx1"/>
                </a:solidFill>
                <a:latin typeface="Verdana"/>
                <a:ea typeface="Verdana"/>
                <a:cs typeface="Arial"/>
              </a:rPr>
              <a:t>MVP 2 – NA Dev Completion</a:t>
            </a:r>
            <a:endParaRPr lang="en-US" sz="8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50" name="Elbow Connector 599">
            <a:extLst>
              <a:ext uri="{FF2B5EF4-FFF2-40B4-BE49-F238E27FC236}">
                <a16:creationId xmlns:a16="http://schemas.microsoft.com/office/drawing/2014/main" id="{6B118EEF-A89D-CE6C-964E-6812C3B9D6F8}"/>
              </a:ext>
            </a:extLst>
          </p:cNvPr>
          <p:cNvCxnSpPr>
            <a:cxnSpLocks/>
            <a:stCxn id="148" idx="0"/>
            <a:endCxn id="149" idx="1"/>
          </p:cNvCxnSpPr>
          <p:nvPr/>
        </p:nvCxnSpPr>
        <p:spPr>
          <a:xfrm rot="5400000" flipH="1" flipV="1">
            <a:off x="9200228" y="2552627"/>
            <a:ext cx="401480" cy="461939"/>
          </a:xfrm>
          <a:prstGeom prst="bentConnector2">
            <a:avLst/>
          </a:prstGeom>
          <a:ln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6C6BC6D-8247-2296-0C3E-A867D353B78B}"/>
              </a:ext>
            </a:extLst>
          </p:cNvPr>
          <p:cNvGrpSpPr>
            <a:grpSpLocks noChangeAspect="1"/>
          </p:cNvGrpSpPr>
          <p:nvPr/>
        </p:nvGrpSpPr>
        <p:grpSpPr>
          <a:xfrm>
            <a:off x="7538631" y="2972672"/>
            <a:ext cx="220098" cy="220098"/>
            <a:chOff x="6716713" y="4183698"/>
            <a:chExt cx="522288" cy="522288"/>
          </a:xfrm>
          <a:solidFill>
            <a:srgbClr val="6D6E71"/>
          </a:solidFill>
        </p:grpSpPr>
        <p:sp>
          <p:nvSpPr>
            <p:cNvPr id="156" name="Freeform 73">
              <a:extLst>
                <a:ext uri="{FF2B5EF4-FFF2-40B4-BE49-F238E27FC236}">
                  <a16:creationId xmlns:a16="http://schemas.microsoft.com/office/drawing/2014/main" id="{3754A4A5-BB48-9FB3-CBB1-1CC55695A3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6713" y="4183698"/>
              <a:ext cx="522288" cy="522288"/>
            </a:xfrm>
            <a:custGeom>
              <a:avLst/>
              <a:gdLst>
                <a:gd name="T0" fmla="*/ 312 w 657"/>
                <a:gd name="T1" fmla="*/ 657 h 657"/>
                <a:gd name="T2" fmla="*/ 262 w 657"/>
                <a:gd name="T3" fmla="*/ 650 h 657"/>
                <a:gd name="T4" fmla="*/ 200 w 657"/>
                <a:gd name="T5" fmla="*/ 632 h 657"/>
                <a:gd name="T6" fmla="*/ 120 w 657"/>
                <a:gd name="T7" fmla="*/ 582 h 657"/>
                <a:gd name="T8" fmla="*/ 57 w 657"/>
                <a:gd name="T9" fmla="*/ 512 h 657"/>
                <a:gd name="T10" fmla="*/ 15 w 657"/>
                <a:gd name="T11" fmla="*/ 426 h 657"/>
                <a:gd name="T12" fmla="*/ 4 w 657"/>
                <a:gd name="T13" fmla="*/ 379 h 657"/>
                <a:gd name="T14" fmla="*/ 0 w 657"/>
                <a:gd name="T15" fmla="*/ 328 h 657"/>
                <a:gd name="T16" fmla="*/ 2 w 657"/>
                <a:gd name="T17" fmla="*/ 294 h 657"/>
                <a:gd name="T18" fmla="*/ 10 w 657"/>
                <a:gd name="T19" fmla="*/ 246 h 657"/>
                <a:gd name="T20" fmla="*/ 39 w 657"/>
                <a:gd name="T21" fmla="*/ 172 h 657"/>
                <a:gd name="T22" fmla="*/ 96 w 657"/>
                <a:gd name="T23" fmla="*/ 95 h 657"/>
                <a:gd name="T24" fmla="*/ 172 w 657"/>
                <a:gd name="T25" fmla="*/ 39 h 657"/>
                <a:gd name="T26" fmla="*/ 246 w 657"/>
                <a:gd name="T27" fmla="*/ 9 h 657"/>
                <a:gd name="T28" fmla="*/ 295 w 657"/>
                <a:gd name="T29" fmla="*/ 1 h 657"/>
                <a:gd name="T30" fmla="*/ 328 w 657"/>
                <a:gd name="T31" fmla="*/ 0 h 657"/>
                <a:gd name="T32" fmla="*/ 379 w 657"/>
                <a:gd name="T33" fmla="*/ 4 h 657"/>
                <a:gd name="T34" fmla="*/ 426 w 657"/>
                <a:gd name="T35" fmla="*/ 15 h 657"/>
                <a:gd name="T36" fmla="*/ 512 w 657"/>
                <a:gd name="T37" fmla="*/ 56 h 657"/>
                <a:gd name="T38" fmla="*/ 582 w 657"/>
                <a:gd name="T39" fmla="*/ 119 h 657"/>
                <a:gd name="T40" fmla="*/ 632 w 657"/>
                <a:gd name="T41" fmla="*/ 200 h 657"/>
                <a:gd name="T42" fmla="*/ 651 w 657"/>
                <a:gd name="T43" fmla="*/ 262 h 657"/>
                <a:gd name="T44" fmla="*/ 657 w 657"/>
                <a:gd name="T45" fmla="*/ 312 h 657"/>
                <a:gd name="T46" fmla="*/ 657 w 657"/>
                <a:gd name="T47" fmla="*/ 345 h 657"/>
                <a:gd name="T48" fmla="*/ 651 w 657"/>
                <a:gd name="T49" fmla="*/ 395 h 657"/>
                <a:gd name="T50" fmla="*/ 632 w 657"/>
                <a:gd name="T51" fmla="*/ 457 h 657"/>
                <a:gd name="T52" fmla="*/ 582 w 657"/>
                <a:gd name="T53" fmla="*/ 537 h 657"/>
                <a:gd name="T54" fmla="*/ 512 w 657"/>
                <a:gd name="T55" fmla="*/ 601 h 657"/>
                <a:gd name="T56" fmla="*/ 426 w 657"/>
                <a:gd name="T57" fmla="*/ 642 h 657"/>
                <a:gd name="T58" fmla="*/ 379 w 657"/>
                <a:gd name="T59" fmla="*/ 653 h 657"/>
                <a:gd name="T60" fmla="*/ 328 w 657"/>
                <a:gd name="T61" fmla="*/ 657 h 657"/>
                <a:gd name="T62" fmla="*/ 328 w 657"/>
                <a:gd name="T63" fmla="*/ 37 h 657"/>
                <a:gd name="T64" fmla="*/ 242 w 657"/>
                <a:gd name="T65" fmla="*/ 50 h 657"/>
                <a:gd name="T66" fmla="*/ 166 w 657"/>
                <a:gd name="T67" fmla="*/ 87 h 657"/>
                <a:gd name="T68" fmla="*/ 104 w 657"/>
                <a:gd name="T69" fmla="*/ 144 h 657"/>
                <a:gd name="T70" fmla="*/ 61 w 657"/>
                <a:gd name="T71" fmla="*/ 215 h 657"/>
                <a:gd name="T72" fmla="*/ 39 w 657"/>
                <a:gd name="T73" fmla="*/ 298 h 657"/>
                <a:gd name="T74" fmla="*/ 39 w 657"/>
                <a:gd name="T75" fmla="*/ 359 h 657"/>
                <a:gd name="T76" fmla="*/ 61 w 657"/>
                <a:gd name="T77" fmla="*/ 442 h 657"/>
                <a:gd name="T78" fmla="*/ 104 w 657"/>
                <a:gd name="T79" fmla="*/ 513 h 657"/>
                <a:gd name="T80" fmla="*/ 166 w 657"/>
                <a:gd name="T81" fmla="*/ 570 h 657"/>
                <a:gd name="T82" fmla="*/ 242 w 657"/>
                <a:gd name="T83" fmla="*/ 606 h 657"/>
                <a:gd name="T84" fmla="*/ 328 w 657"/>
                <a:gd name="T85" fmla="*/ 619 h 657"/>
                <a:gd name="T86" fmla="*/ 387 w 657"/>
                <a:gd name="T87" fmla="*/ 614 h 657"/>
                <a:gd name="T88" fmla="*/ 468 w 657"/>
                <a:gd name="T89" fmla="*/ 585 h 657"/>
                <a:gd name="T90" fmla="*/ 535 w 657"/>
                <a:gd name="T91" fmla="*/ 535 h 657"/>
                <a:gd name="T92" fmla="*/ 585 w 657"/>
                <a:gd name="T93" fmla="*/ 468 h 657"/>
                <a:gd name="T94" fmla="*/ 614 w 657"/>
                <a:gd name="T95" fmla="*/ 387 h 657"/>
                <a:gd name="T96" fmla="*/ 620 w 657"/>
                <a:gd name="T97" fmla="*/ 328 h 657"/>
                <a:gd name="T98" fmla="*/ 606 w 657"/>
                <a:gd name="T99" fmla="*/ 242 h 657"/>
                <a:gd name="T100" fmla="*/ 570 w 657"/>
                <a:gd name="T101" fmla="*/ 165 h 657"/>
                <a:gd name="T102" fmla="*/ 514 w 657"/>
                <a:gd name="T103" fmla="*/ 103 h 657"/>
                <a:gd name="T104" fmla="*/ 442 w 657"/>
                <a:gd name="T105" fmla="*/ 60 h 657"/>
                <a:gd name="T106" fmla="*/ 359 w 657"/>
                <a:gd name="T107" fmla="*/ 39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7" h="657">
                  <a:moveTo>
                    <a:pt x="328" y="657"/>
                  </a:moveTo>
                  <a:lnTo>
                    <a:pt x="328" y="657"/>
                  </a:lnTo>
                  <a:lnTo>
                    <a:pt x="312" y="657"/>
                  </a:lnTo>
                  <a:lnTo>
                    <a:pt x="295" y="656"/>
                  </a:lnTo>
                  <a:lnTo>
                    <a:pt x="278" y="653"/>
                  </a:lnTo>
                  <a:lnTo>
                    <a:pt x="262" y="650"/>
                  </a:lnTo>
                  <a:lnTo>
                    <a:pt x="246" y="646"/>
                  </a:lnTo>
                  <a:lnTo>
                    <a:pt x="231" y="642"/>
                  </a:lnTo>
                  <a:lnTo>
                    <a:pt x="200" y="632"/>
                  </a:lnTo>
                  <a:lnTo>
                    <a:pt x="172" y="618"/>
                  </a:lnTo>
                  <a:lnTo>
                    <a:pt x="145" y="601"/>
                  </a:lnTo>
                  <a:lnTo>
                    <a:pt x="120" y="582"/>
                  </a:lnTo>
                  <a:lnTo>
                    <a:pt x="96" y="560"/>
                  </a:lnTo>
                  <a:lnTo>
                    <a:pt x="75" y="537"/>
                  </a:lnTo>
                  <a:lnTo>
                    <a:pt x="57" y="512"/>
                  </a:lnTo>
                  <a:lnTo>
                    <a:pt x="39" y="485"/>
                  </a:lnTo>
                  <a:lnTo>
                    <a:pt x="26" y="457"/>
                  </a:lnTo>
                  <a:lnTo>
                    <a:pt x="15" y="426"/>
                  </a:lnTo>
                  <a:lnTo>
                    <a:pt x="10" y="411"/>
                  </a:lnTo>
                  <a:lnTo>
                    <a:pt x="7" y="395"/>
                  </a:lnTo>
                  <a:lnTo>
                    <a:pt x="4" y="379"/>
                  </a:lnTo>
                  <a:lnTo>
                    <a:pt x="2" y="361"/>
                  </a:lnTo>
                  <a:lnTo>
                    <a:pt x="0" y="345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0" y="312"/>
                  </a:lnTo>
                  <a:lnTo>
                    <a:pt x="2" y="294"/>
                  </a:lnTo>
                  <a:lnTo>
                    <a:pt x="4" y="278"/>
                  </a:lnTo>
                  <a:lnTo>
                    <a:pt x="7" y="262"/>
                  </a:lnTo>
                  <a:lnTo>
                    <a:pt x="10" y="246"/>
                  </a:lnTo>
                  <a:lnTo>
                    <a:pt x="15" y="231"/>
                  </a:lnTo>
                  <a:lnTo>
                    <a:pt x="26" y="200"/>
                  </a:lnTo>
                  <a:lnTo>
                    <a:pt x="39" y="172"/>
                  </a:lnTo>
                  <a:lnTo>
                    <a:pt x="57" y="145"/>
                  </a:lnTo>
                  <a:lnTo>
                    <a:pt x="75" y="119"/>
                  </a:lnTo>
                  <a:lnTo>
                    <a:pt x="96" y="95"/>
                  </a:lnTo>
                  <a:lnTo>
                    <a:pt x="120" y="75"/>
                  </a:lnTo>
                  <a:lnTo>
                    <a:pt x="145" y="56"/>
                  </a:lnTo>
                  <a:lnTo>
                    <a:pt x="172" y="39"/>
                  </a:lnTo>
                  <a:lnTo>
                    <a:pt x="200" y="25"/>
                  </a:lnTo>
                  <a:lnTo>
                    <a:pt x="231" y="15"/>
                  </a:lnTo>
                  <a:lnTo>
                    <a:pt x="246" y="9"/>
                  </a:lnTo>
                  <a:lnTo>
                    <a:pt x="262" y="7"/>
                  </a:lnTo>
                  <a:lnTo>
                    <a:pt x="278" y="4"/>
                  </a:lnTo>
                  <a:lnTo>
                    <a:pt x="295" y="1"/>
                  </a:lnTo>
                  <a:lnTo>
                    <a:pt x="312" y="0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46" y="0"/>
                  </a:lnTo>
                  <a:lnTo>
                    <a:pt x="362" y="1"/>
                  </a:lnTo>
                  <a:lnTo>
                    <a:pt x="379" y="4"/>
                  </a:lnTo>
                  <a:lnTo>
                    <a:pt x="395" y="7"/>
                  </a:lnTo>
                  <a:lnTo>
                    <a:pt x="411" y="9"/>
                  </a:lnTo>
                  <a:lnTo>
                    <a:pt x="426" y="15"/>
                  </a:lnTo>
                  <a:lnTo>
                    <a:pt x="457" y="25"/>
                  </a:lnTo>
                  <a:lnTo>
                    <a:pt x="485" y="39"/>
                  </a:lnTo>
                  <a:lnTo>
                    <a:pt x="512" y="56"/>
                  </a:lnTo>
                  <a:lnTo>
                    <a:pt x="538" y="75"/>
                  </a:lnTo>
                  <a:lnTo>
                    <a:pt x="561" y="95"/>
                  </a:lnTo>
                  <a:lnTo>
                    <a:pt x="582" y="119"/>
                  </a:lnTo>
                  <a:lnTo>
                    <a:pt x="601" y="145"/>
                  </a:lnTo>
                  <a:lnTo>
                    <a:pt x="618" y="172"/>
                  </a:lnTo>
                  <a:lnTo>
                    <a:pt x="632" y="200"/>
                  </a:lnTo>
                  <a:lnTo>
                    <a:pt x="643" y="231"/>
                  </a:lnTo>
                  <a:lnTo>
                    <a:pt x="648" y="246"/>
                  </a:lnTo>
                  <a:lnTo>
                    <a:pt x="651" y="262"/>
                  </a:lnTo>
                  <a:lnTo>
                    <a:pt x="653" y="278"/>
                  </a:lnTo>
                  <a:lnTo>
                    <a:pt x="656" y="294"/>
                  </a:lnTo>
                  <a:lnTo>
                    <a:pt x="657" y="312"/>
                  </a:lnTo>
                  <a:lnTo>
                    <a:pt x="657" y="328"/>
                  </a:lnTo>
                  <a:lnTo>
                    <a:pt x="657" y="328"/>
                  </a:lnTo>
                  <a:lnTo>
                    <a:pt x="657" y="345"/>
                  </a:lnTo>
                  <a:lnTo>
                    <a:pt x="656" y="361"/>
                  </a:lnTo>
                  <a:lnTo>
                    <a:pt x="653" y="379"/>
                  </a:lnTo>
                  <a:lnTo>
                    <a:pt x="651" y="395"/>
                  </a:lnTo>
                  <a:lnTo>
                    <a:pt x="648" y="411"/>
                  </a:lnTo>
                  <a:lnTo>
                    <a:pt x="643" y="426"/>
                  </a:lnTo>
                  <a:lnTo>
                    <a:pt x="632" y="457"/>
                  </a:lnTo>
                  <a:lnTo>
                    <a:pt x="618" y="485"/>
                  </a:lnTo>
                  <a:lnTo>
                    <a:pt x="601" y="512"/>
                  </a:lnTo>
                  <a:lnTo>
                    <a:pt x="582" y="537"/>
                  </a:lnTo>
                  <a:lnTo>
                    <a:pt x="561" y="560"/>
                  </a:lnTo>
                  <a:lnTo>
                    <a:pt x="538" y="582"/>
                  </a:lnTo>
                  <a:lnTo>
                    <a:pt x="512" y="601"/>
                  </a:lnTo>
                  <a:lnTo>
                    <a:pt x="485" y="618"/>
                  </a:lnTo>
                  <a:lnTo>
                    <a:pt x="457" y="632"/>
                  </a:lnTo>
                  <a:lnTo>
                    <a:pt x="426" y="642"/>
                  </a:lnTo>
                  <a:lnTo>
                    <a:pt x="411" y="646"/>
                  </a:lnTo>
                  <a:lnTo>
                    <a:pt x="395" y="650"/>
                  </a:lnTo>
                  <a:lnTo>
                    <a:pt x="379" y="653"/>
                  </a:lnTo>
                  <a:lnTo>
                    <a:pt x="362" y="656"/>
                  </a:lnTo>
                  <a:lnTo>
                    <a:pt x="346" y="657"/>
                  </a:lnTo>
                  <a:lnTo>
                    <a:pt x="328" y="657"/>
                  </a:lnTo>
                  <a:lnTo>
                    <a:pt x="328" y="657"/>
                  </a:lnTo>
                  <a:close/>
                  <a:moveTo>
                    <a:pt x="328" y="37"/>
                  </a:moveTo>
                  <a:lnTo>
                    <a:pt x="328" y="37"/>
                  </a:lnTo>
                  <a:lnTo>
                    <a:pt x="299" y="39"/>
                  </a:lnTo>
                  <a:lnTo>
                    <a:pt x="270" y="43"/>
                  </a:lnTo>
                  <a:lnTo>
                    <a:pt x="242" y="50"/>
                  </a:lnTo>
                  <a:lnTo>
                    <a:pt x="215" y="60"/>
                  </a:lnTo>
                  <a:lnTo>
                    <a:pt x="190" y="72"/>
                  </a:lnTo>
                  <a:lnTo>
                    <a:pt x="166" y="87"/>
                  </a:lnTo>
                  <a:lnTo>
                    <a:pt x="144" y="103"/>
                  </a:lnTo>
                  <a:lnTo>
                    <a:pt x="123" y="122"/>
                  </a:lnTo>
                  <a:lnTo>
                    <a:pt x="104" y="144"/>
                  </a:lnTo>
                  <a:lnTo>
                    <a:pt x="88" y="165"/>
                  </a:lnTo>
                  <a:lnTo>
                    <a:pt x="73" y="189"/>
                  </a:lnTo>
                  <a:lnTo>
                    <a:pt x="61" y="215"/>
                  </a:lnTo>
                  <a:lnTo>
                    <a:pt x="50" y="242"/>
                  </a:lnTo>
                  <a:lnTo>
                    <a:pt x="43" y="270"/>
                  </a:lnTo>
                  <a:lnTo>
                    <a:pt x="39" y="298"/>
                  </a:lnTo>
                  <a:lnTo>
                    <a:pt x="38" y="328"/>
                  </a:lnTo>
                  <a:lnTo>
                    <a:pt x="38" y="328"/>
                  </a:lnTo>
                  <a:lnTo>
                    <a:pt x="39" y="359"/>
                  </a:lnTo>
                  <a:lnTo>
                    <a:pt x="43" y="387"/>
                  </a:lnTo>
                  <a:lnTo>
                    <a:pt x="50" y="415"/>
                  </a:lnTo>
                  <a:lnTo>
                    <a:pt x="61" y="442"/>
                  </a:lnTo>
                  <a:lnTo>
                    <a:pt x="73" y="468"/>
                  </a:lnTo>
                  <a:lnTo>
                    <a:pt x="88" y="492"/>
                  </a:lnTo>
                  <a:lnTo>
                    <a:pt x="104" y="513"/>
                  </a:lnTo>
                  <a:lnTo>
                    <a:pt x="123" y="535"/>
                  </a:lnTo>
                  <a:lnTo>
                    <a:pt x="144" y="554"/>
                  </a:lnTo>
                  <a:lnTo>
                    <a:pt x="166" y="570"/>
                  </a:lnTo>
                  <a:lnTo>
                    <a:pt x="190" y="585"/>
                  </a:lnTo>
                  <a:lnTo>
                    <a:pt x="215" y="597"/>
                  </a:lnTo>
                  <a:lnTo>
                    <a:pt x="242" y="606"/>
                  </a:lnTo>
                  <a:lnTo>
                    <a:pt x="270" y="614"/>
                  </a:lnTo>
                  <a:lnTo>
                    <a:pt x="299" y="618"/>
                  </a:lnTo>
                  <a:lnTo>
                    <a:pt x="328" y="619"/>
                  </a:lnTo>
                  <a:lnTo>
                    <a:pt x="328" y="619"/>
                  </a:lnTo>
                  <a:lnTo>
                    <a:pt x="359" y="618"/>
                  </a:lnTo>
                  <a:lnTo>
                    <a:pt x="387" y="614"/>
                  </a:lnTo>
                  <a:lnTo>
                    <a:pt x="415" y="606"/>
                  </a:lnTo>
                  <a:lnTo>
                    <a:pt x="442" y="597"/>
                  </a:lnTo>
                  <a:lnTo>
                    <a:pt x="468" y="585"/>
                  </a:lnTo>
                  <a:lnTo>
                    <a:pt x="492" y="570"/>
                  </a:lnTo>
                  <a:lnTo>
                    <a:pt x="514" y="554"/>
                  </a:lnTo>
                  <a:lnTo>
                    <a:pt x="535" y="535"/>
                  </a:lnTo>
                  <a:lnTo>
                    <a:pt x="554" y="513"/>
                  </a:lnTo>
                  <a:lnTo>
                    <a:pt x="570" y="492"/>
                  </a:lnTo>
                  <a:lnTo>
                    <a:pt x="585" y="468"/>
                  </a:lnTo>
                  <a:lnTo>
                    <a:pt x="597" y="442"/>
                  </a:lnTo>
                  <a:lnTo>
                    <a:pt x="606" y="415"/>
                  </a:lnTo>
                  <a:lnTo>
                    <a:pt x="614" y="387"/>
                  </a:lnTo>
                  <a:lnTo>
                    <a:pt x="618" y="359"/>
                  </a:lnTo>
                  <a:lnTo>
                    <a:pt x="620" y="328"/>
                  </a:lnTo>
                  <a:lnTo>
                    <a:pt x="620" y="328"/>
                  </a:lnTo>
                  <a:lnTo>
                    <a:pt x="618" y="298"/>
                  </a:lnTo>
                  <a:lnTo>
                    <a:pt x="614" y="270"/>
                  </a:lnTo>
                  <a:lnTo>
                    <a:pt x="606" y="242"/>
                  </a:lnTo>
                  <a:lnTo>
                    <a:pt x="597" y="215"/>
                  </a:lnTo>
                  <a:lnTo>
                    <a:pt x="585" y="189"/>
                  </a:lnTo>
                  <a:lnTo>
                    <a:pt x="570" y="165"/>
                  </a:lnTo>
                  <a:lnTo>
                    <a:pt x="554" y="144"/>
                  </a:lnTo>
                  <a:lnTo>
                    <a:pt x="535" y="122"/>
                  </a:lnTo>
                  <a:lnTo>
                    <a:pt x="514" y="103"/>
                  </a:lnTo>
                  <a:lnTo>
                    <a:pt x="492" y="87"/>
                  </a:lnTo>
                  <a:lnTo>
                    <a:pt x="468" y="72"/>
                  </a:lnTo>
                  <a:lnTo>
                    <a:pt x="442" y="60"/>
                  </a:lnTo>
                  <a:lnTo>
                    <a:pt x="415" y="50"/>
                  </a:lnTo>
                  <a:lnTo>
                    <a:pt x="387" y="43"/>
                  </a:lnTo>
                  <a:lnTo>
                    <a:pt x="359" y="39"/>
                  </a:lnTo>
                  <a:lnTo>
                    <a:pt x="328" y="37"/>
                  </a:lnTo>
                  <a:lnTo>
                    <a:pt x="32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id="{A96B7B9B-760B-9EFA-CC77-40CA2AAB2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1013" y="4294823"/>
              <a:ext cx="296863" cy="298450"/>
            </a:xfrm>
            <a:custGeom>
              <a:avLst/>
              <a:gdLst>
                <a:gd name="T0" fmla="*/ 321 w 374"/>
                <a:gd name="T1" fmla="*/ 151 h 375"/>
                <a:gd name="T2" fmla="*/ 336 w 374"/>
                <a:gd name="T3" fmla="*/ 81 h 375"/>
                <a:gd name="T4" fmla="*/ 336 w 374"/>
                <a:gd name="T5" fmla="*/ 73 h 375"/>
                <a:gd name="T6" fmla="*/ 298 w 374"/>
                <a:gd name="T7" fmla="*/ 36 h 375"/>
                <a:gd name="T8" fmla="*/ 255 w 374"/>
                <a:gd name="T9" fmla="*/ 67 h 375"/>
                <a:gd name="T10" fmla="*/ 216 w 374"/>
                <a:gd name="T11" fmla="*/ 5 h 375"/>
                <a:gd name="T12" fmla="*/ 211 w 374"/>
                <a:gd name="T13" fmla="*/ 0 h 375"/>
                <a:gd name="T14" fmla="*/ 159 w 374"/>
                <a:gd name="T15" fmla="*/ 1 h 375"/>
                <a:gd name="T16" fmla="*/ 151 w 374"/>
                <a:gd name="T17" fmla="*/ 54 h 375"/>
                <a:gd name="T18" fmla="*/ 79 w 374"/>
                <a:gd name="T19" fmla="*/ 38 h 375"/>
                <a:gd name="T20" fmla="*/ 71 w 374"/>
                <a:gd name="T21" fmla="*/ 38 h 375"/>
                <a:gd name="T22" fmla="*/ 35 w 374"/>
                <a:gd name="T23" fmla="*/ 77 h 375"/>
                <a:gd name="T24" fmla="*/ 66 w 374"/>
                <a:gd name="T25" fmla="*/ 118 h 375"/>
                <a:gd name="T26" fmla="*/ 5 w 374"/>
                <a:gd name="T27" fmla="*/ 157 h 375"/>
                <a:gd name="T28" fmla="*/ 0 w 374"/>
                <a:gd name="T29" fmla="*/ 163 h 375"/>
                <a:gd name="T30" fmla="*/ 1 w 374"/>
                <a:gd name="T31" fmla="*/ 215 h 375"/>
                <a:gd name="T32" fmla="*/ 52 w 374"/>
                <a:gd name="T33" fmla="*/ 224 h 375"/>
                <a:gd name="T34" fmla="*/ 36 w 374"/>
                <a:gd name="T35" fmla="*/ 294 h 375"/>
                <a:gd name="T36" fmla="*/ 38 w 374"/>
                <a:gd name="T37" fmla="*/ 302 h 375"/>
                <a:gd name="T38" fmla="*/ 74 w 374"/>
                <a:gd name="T39" fmla="*/ 339 h 375"/>
                <a:gd name="T40" fmla="*/ 79 w 374"/>
                <a:gd name="T41" fmla="*/ 337 h 375"/>
                <a:gd name="T42" fmla="*/ 133 w 374"/>
                <a:gd name="T43" fmla="*/ 316 h 375"/>
                <a:gd name="T44" fmla="*/ 156 w 374"/>
                <a:gd name="T45" fmla="*/ 370 h 375"/>
                <a:gd name="T46" fmla="*/ 211 w 374"/>
                <a:gd name="T47" fmla="*/ 375 h 375"/>
                <a:gd name="T48" fmla="*/ 216 w 374"/>
                <a:gd name="T49" fmla="*/ 370 h 375"/>
                <a:gd name="T50" fmla="*/ 239 w 374"/>
                <a:gd name="T51" fmla="*/ 316 h 375"/>
                <a:gd name="T52" fmla="*/ 294 w 374"/>
                <a:gd name="T53" fmla="*/ 337 h 375"/>
                <a:gd name="T54" fmla="*/ 300 w 374"/>
                <a:gd name="T55" fmla="*/ 339 h 375"/>
                <a:gd name="T56" fmla="*/ 336 w 374"/>
                <a:gd name="T57" fmla="*/ 302 h 375"/>
                <a:gd name="T58" fmla="*/ 308 w 374"/>
                <a:gd name="T59" fmla="*/ 257 h 375"/>
                <a:gd name="T60" fmla="*/ 321 w 374"/>
                <a:gd name="T61" fmla="*/ 224 h 375"/>
                <a:gd name="T62" fmla="*/ 372 w 374"/>
                <a:gd name="T63" fmla="*/ 215 h 375"/>
                <a:gd name="T64" fmla="*/ 374 w 374"/>
                <a:gd name="T65" fmla="*/ 163 h 375"/>
                <a:gd name="T66" fmla="*/ 368 w 374"/>
                <a:gd name="T67" fmla="*/ 157 h 375"/>
                <a:gd name="T68" fmla="*/ 179 w 374"/>
                <a:gd name="T69" fmla="*/ 266 h 375"/>
                <a:gd name="T70" fmla="*/ 142 w 374"/>
                <a:gd name="T71" fmla="*/ 254 h 375"/>
                <a:gd name="T72" fmla="*/ 113 w 374"/>
                <a:gd name="T73" fmla="*/ 219 h 375"/>
                <a:gd name="T74" fmla="*/ 108 w 374"/>
                <a:gd name="T75" fmla="*/ 187 h 375"/>
                <a:gd name="T76" fmla="*/ 109 w 374"/>
                <a:gd name="T77" fmla="*/ 171 h 375"/>
                <a:gd name="T78" fmla="*/ 130 w 374"/>
                <a:gd name="T79" fmla="*/ 132 h 375"/>
                <a:gd name="T80" fmla="*/ 171 w 374"/>
                <a:gd name="T81" fmla="*/ 109 h 375"/>
                <a:gd name="T82" fmla="*/ 187 w 374"/>
                <a:gd name="T83" fmla="*/ 108 h 375"/>
                <a:gd name="T84" fmla="*/ 218 w 374"/>
                <a:gd name="T85" fmla="*/ 114 h 375"/>
                <a:gd name="T86" fmla="*/ 253 w 374"/>
                <a:gd name="T87" fmla="*/ 142 h 375"/>
                <a:gd name="T88" fmla="*/ 266 w 374"/>
                <a:gd name="T89" fmla="*/ 179 h 375"/>
                <a:gd name="T90" fmla="*/ 266 w 374"/>
                <a:gd name="T91" fmla="*/ 196 h 375"/>
                <a:gd name="T92" fmla="*/ 253 w 374"/>
                <a:gd name="T93" fmla="*/ 233 h 375"/>
                <a:gd name="T94" fmla="*/ 218 w 374"/>
                <a:gd name="T95" fmla="*/ 261 h 375"/>
                <a:gd name="T96" fmla="*/ 187 w 374"/>
                <a:gd name="T97" fmla="*/ 2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4" h="375">
                  <a:moveTo>
                    <a:pt x="368" y="157"/>
                  </a:moveTo>
                  <a:lnTo>
                    <a:pt x="321" y="151"/>
                  </a:lnTo>
                  <a:lnTo>
                    <a:pt x="321" y="151"/>
                  </a:lnTo>
                  <a:lnTo>
                    <a:pt x="314" y="134"/>
                  </a:lnTo>
                  <a:lnTo>
                    <a:pt x="308" y="118"/>
                  </a:lnTo>
                  <a:lnTo>
                    <a:pt x="336" y="81"/>
                  </a:lnTo>
                  <a:lnTo>
                    <a:pt x="336" y="81"/>
                  </a:lnTo>
                  <a:lnTo>
                    <a:pt x="337" y="77"/>
                  </a:lnTo>
                  <a:lnTo>
                    <a:pt x="336" y="73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298" y="36"/>
                  </a:lnTo>
                  <a:lnTo>
                    <a:pt x="294" y="38"/>
                  </a:lnTo>
                  <a:lnTo>
                    <a:pt x="255" y="67"/>
                  </a:lnTo>
                  <a:lnTo>
                    <a:pt x="255" y="67"/>
                  </a:lnTo>
                  <a:lnTo>
                    <a:pt x="239" y="59"/>
                  </a:lnTo>
                  <a:lnTo>
                    <a:pt x="223" y="54"/>
                  </a:lnTo>
                  <a:lnTo>
                    <a:pt x="216" y="5"/>
                  </a:lnTo>
                  <a:lnTo>
                    <a:pt x="216" y="5"/>
                  </a:lnTo>
                  <a:lnTo>
                    <a:pt x="215" y="1"/>
                  </a:lnTo>
                  <a:lnTo>
                    <a:pt x="211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6" y="5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33" y="59"/>
                  </a:lnTo>
                  <a:lnTo>
                    <a:pt x="118" y="67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5" y="77"/>
                  </a:lnTo>
                  <a:lnTo>
                    <a:pt x="36" y="81"/>
                  </a:lnTo>
                  <a:lnTo>
                    <a:pt x="66" y="118"/>
                  </a:lnTo>
                  <a:lnTo>
                    <a:pt x="66" y="118"/>
                  </a:lnTo>
                  <a:lnTo>
                    <a:pt x="58" y="134"/>
                  </a:lnTo>
                  <a:lnTo>
                    <a:pt x="52" y="151"/>
                  </a:lnTo>
                  <a:lnTo>
                    <a:pt x="5" y="157"/>
                  </a:lnTo>
                  <a:lnTo>
                    <a:pt x="5" y="157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" y="215"/>
                  </a:lnTo>
                  <a:lnTo>
                    <a:pt x="5" y="218"/>
                  </a:lnTo>
                  <a:lnTo>
                    <a:pt x="52" y="224"/>
                  </a:lnTo>
                  <a:lnTo>
                    <a:pt x="52" y="224"/>
                  </a:lnTo>
                  <a:lnTo>
                    <a:pt x="58" y="241"/>
                  </a:lnTo>
                  <a:lnTo>
                    <a:pt x="66" y="257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35" y="298"/>
                  </a:lnTo>
                  <a:lnTo>
                    <a:pt x="38" y="302"/>
                  </a:lnTo>
                  <a:lnTo>
                    <a:pt x="71" y="337"/>
                  </a:lnTo>
                  <a:lnTo>
                    <a:pt x="71" y="337"/>
                  </a:lnTo>
                  <a:lnTo>
                    <a:pt x="74" y="339"/>
                  </a:lnTo>
                  <a:lnTo>
                    <a:pt x="75" y="339"/>
                  </a:lnTo>
                  <a:lnTo>
                    <a:pt x="75" y="339"/>
                  </a:lnTo>
                  <a:lnTo>
                    <a:pt x="79" y="337"/>
                  </a:lnTo>
                  <a:lnTo>
                    <a:pt x="118" y="308"/>
                  </a:lnTo>
                  <a:lnTo>
                    <a:pt x="118" y="308"/>
                  </a:lnTo>
                  <a:lnTo>
                    <a:pt x="133" y="316"/>
                  </a:lnTo>
                  <a:lnTo>
                    <a:pt x="151" y="321"/>
                  </a:lnTo>
                  <a:lnTo>
                    <a:pt x="156" y="370"/>
                  </a:lnTo>
                  <a:lnTo>
                    <a:pt x="156" y="370"/>
                  </a:lnTo>
                  <a:lnTo>
                    <a:pt x="159" y="374"/>
                  </a:lnTo>
                  <a:lnTo>
                    <a:pt x="163" y="375"/>
                  </a:lnTo>
                  <a:lnTo>
                    <a:pt x="211" y="375"/>
                  </a:lnTo>
                  <a:lnTo>
                    <a:pt x="211" y="375"/>
                  </a:lnTo>
                  <a:lnTo>
                    <a:pt x="215" y="374"/>
                  </a:lnTo>
                  <a:lnTo>
                    <a:pt x="216" y="370"/>
                  </a:lnTo>
                  <a:lnTo>
                    <a:pt x="223" y="321"/>
                  </a:lnTo>
                  <a:lnTo>
                    <a:pt x="223" y="321"/>
                  </a:lnTo>
                  <a:lnTo>
                    <a:pt x="239" y="316"/>
                  </a:lnTo>
                  <a:lnTo>
                    <a:pt x="255" y="308"/>
                  </a:lnTo>
                  <a:lnTo>
                    <a:pt x="294" y="337"/>
                  </a:lnTo>
                  <a:lnTo>
                    <a:pt x="294" y="337"/>
                  </a:lnTo>
                  <a:lnTo>
                    <a:pt x="297" y="339"/>
                  </a:lnTo>
                  <a:lnTo>
                    <a:pt x="297" y="339"/>
                  </a:lnTo>
                  <a:lnTo>
                    <a:pt x="300" y="339"/>
                  </a:lnTo>
                  <a:lnTo>
                    <a:pt x="302" y="337"/>
                  </a:lnTo>
                  <a:lnTo>
                    <a:pt x="336" y="302"/>
                  </a:lnTo>
                  <a:lnTo>
                    <a:pt x="336" y="302"/>
                  </a:lnTo>
                  <a:lnTo>
                    <a:pt x="337" y="298"/>
                  </a:lnTo>
                  <a:lnTo>
                    <a:pt x="336" y="294"/>
                  </a:lnTo>
                  <a:lnTo>
                    <a:pt x="308" y="257"/>
                  </a:lnTo>
                  <a:lnTo>
                    <a:pt x="308" y="257"/>
                  </a:lnTo>
                  <a:lnTo>
                    <a:pt x="314" y="241"/>
                  </a:lnTo>
                  <a:lnTo>
                    <a:pt x="321" y="224"/>
                  </a:lnTo>
                  <a:lnTo>
                    <a:pt x="368" y="218"/>
                  </a:lnTo>
                  <a:lnTo>
                    <a:pt x="368" y="218"/>
                  </a:lnTo>
                  <a:lnTo>
                    <a:pt x="372" y="215"/>
                  </a:lnTo>
                  <a:lnTo>
                    <a:pt x="374" y="211"/>
                  </a:lnTo>
                  <a:lnTo>
                    <a:pt x="374" y="163"/>
                  </a:lnTo>
                  <a:lnTo>
                    <a:pt x="374" y="163"/>
                  </a:lnTo>
                  <a:lnTo>
                    <a:pt x="372" y="160"/>
                  </a:lnTo>
                  <a:lnTo>
                    <a:pt x="368" y="157"/>
                  </a:lnTo>
                  <a:lnTo>
                    <a:pt x="368" y="157"/>
                  </a:lnTo>
                  <a:close/>
                  <a:moveTo>
                    <a:pt x="187" y="267"/>
                  </a:moveTo>
                  <a:lnTo>
                    <a:pt x="187" y="267"/>
                  </a:lnTo>
                  <a:lnTo>
                    <a:pt x="179" y="266"/>
                  </a:lnTo>
                  <a:lnTo>
                    <a:pt x="171" y="266"/>
                  </a:lnTo>
                  <a:lnTo>
                    <a:pt x="156" y="261"/>
                  </a:lnTo>
                  <a:lnTo>
                    <a:pt x="142" y="254"/>
                  </a:lnTo>
                  <a:lnTo>
                    <a:pt x="130" y="243"/>
                  </a:lnTo>
                  <a:lnTo>
                    <a:pt x="121" y="233"/>
                  </a:lnTo>
                  <a:lnTo>
                    <a:pt x="113" y="219"/>
                  </a:lnTo>
                  <a:lnTo>
                    <a:pt x="109" y="203"/>
                  </a:lnTo>
                  <a:lnTo>
                    <a:pt x="108" y="196"/>
                  </a:lnTo>
                  <a:lnTo>
                    <a:pt x="108" y="187"/>
                  </a:lnTo>
                  <a:lnTo>
                    <a:pt x="108" y="187"/>
                  </a:lnTo>
                  <a:lnTo>
                    <a:pt x="108" y="179"/>
                  </a:lnTo>
                  <a:lnTo>
                    <a:pt x="109" y="171"/>
                  </a:lnTo>
                  <a:lnTo>
                    <a:pt x="113" y="156"/>
                  </a:lnTo>
                  <a:lnTo>
                    <a:pt x="121" y="142"/>
                  </a:lnTo>
                  <a:lnTo>
                    <a:pt x="130" y="132"/>
                  </a:lnTo>
                  <a:lnTo>
                    <a:pt x="142" y="121"/>
                  </a:lnTo>
                  <a:lnTo>
                    <a:pt x="156" y="114"/>
                  </a:lnTo>
                  <a:lnTo>
                    <a:pt x="171" y="109"/>
                  </a:lnTo>
                  <a:lnTo>
                    <a:pt x="179" y="108"/>
                  </a:lnTo>
                  <a:lnTo>
                    <a:pt x="187" y="108"/>
                  </a:lnTo>
                  <a:lnTo>
                    <a:pt x="187" y="108"/>
                  </a:lnTo>
                  <a:lnTo>
                    <a:pt x="195" y="108"/>
                  </a:lnTo>
                  <a:lnTo>
                    <a:pt x="203" y="109"/>
                  </a:lnTo>
                  <a:lnTo>
                    <a:pt x="218" y="114"/>
                  </a:lnTo>
                  <a:lnTo>
                    <a:pt x="231" y="121"/>
                  </a:lnTo>
                  <a:lnTo>
                    <a:pt x="243" y="132"/>
                  </a:lnTo>
                  <a:lnTo>
                    <a:pt x="253" y="142"/>
                  </a:lnTo>
                  <a:lnTo>
                    <a:pt x="259" y="156"/>
                  </a:lnTo>
                  <a:lnTo>
                    <a:pt x="265" y="171"/>
                  </a:lnTo>
                  <a:lnTo>
                    <a:pt x="266" y="179"/>
                  </a:lnTo>
                  <a:lnTo>
                    <a:pt x="266" y="187"/>
                  </a:lnTo>
                  <a:lnTo>
                    <a:pt x="266" y="187"/>
                  </a:lnTo>
                  <a:lnTo>
                    <a:pt x="266" y="196"/>
                  </a:lnTo>
                  <a:lnTo>
                    <a:pt x="265" y="203"/>
                  </a:lnTo>
                  <a:lnTo>
                    <a:pt x="259" y="219"/>
                  </a:lnTo>
                  <a:lnTo>
                    <a:pt x="253" y="233"/>
                  </a:lnTo>
                  <a:lnTo>
                    <a:pt x="243" y="243"/>
                  </a:lnTo>
                  <a:lnTo>
                    <a:pt x="231" y="254"/>
                  </a:lnTo>
                  <a:lnTo>
                    <a:pt x="218" y="261"/>
                  </a:lnTo>
                  <a:lnTo>
                    <a:pt x="203" y="266"/>
                  </a:lnTo>
                  <a:lnTo>
                    <a:pt x="195" y="266"/>
                  </a:lnTo>
                  <a:lnTo>
                    <a:pt x="187" y="267"/>
                  </a:lnTo>
                  <a:lnTo>
                    <a:pt x="18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66AF297-7077-5E8A-8121-E3B83B1875C9}"/>
              </a:ext>
            </a:extLst>
          </p:cNvPr>
          <p:cNvGrpSpPr>
            <a:grpSpLocks noChangeAspect="1"/>
          </p:cNvGrpSpPr>
          <p:nvPr/>
        </p:nvGrpSpPr>
        <p:grpSpPr>
          <a:xfrm>
            <a:off x="8618006" y="2972672"/>
            <a:ext cx="220098" cy="220098"/>
            <a:chOff x="6716713" y="4183698"/>
            <a:chExt cx="522288" cy="522288"/>
          </a:xfrm>
          <a:solidFill>
            <a:srgbClr val="6D6E71"/>
          </a:solidFill>
        </p:grpSpPr>
        <p:sp>
          <p:nvSpPr>
            <p:cNvPr id="159" name="Freeform 73">
              <a:extLst>
                <a:ext uri="{FF2B5EF4-FFF2-40B4-BE49-F238E27FC236}">
                  <a16:creationId xmlns:a16="http://schemas.microsoft.com/office/drawing/2014/main" id="{375B4F75-60A7-F9A9-885D-D61829336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6713" y="4183698"/>
              <a:ext cx="522288" cy="522288"/>
            </a:xfrm>
            <a:custGeom>
              <a:avLst/>
              <a:gdLst>
                <a:gd name="T0" fmla="*/ 312 w 657"/>
                <a:gd name="T1" fmla="*/ 657 h 657"/>
                <a:gd name="T2" fmla="*/ 262 w 657"/>
                <a:gd name="T3" fmla="*/ 650 h 657"/>
                <a:gd name="T4" fmla="*/ 200 w 657"/>
                <a:gd name="T5" fmla="*/ 632 h 657"/>
                <a:gd name="T6" fmla="*/ 120 w 657"/>
                <a:gd name="T7" fmla="*/ 582 h 657"/>
                <a:gd name="T8" fmla="*/ 57 w 657"/>
                <a:gd name="T9" fmla="*/ 512 h 657"/>
                <a:gd name="T10" fmla="*/ 15 w 657"/>
                <a:gd name="T11" fmla="*/ 426 h 657"/>
                <a:gd name="T12" fmla="*/ 4 w 657"/>
                <a:gd name="T13" fmla="*/ 379 h 657"/>
                <a:gd name="T14" fmla="*/ 0 w 657"/>
                <a:gd name="T15" fmla="*/ 328 h 657"/>
                <a:gd name="T16" fmla="*/ 2 w 657"/>
                <a:gd name="T17" fmla="*/ 294 h 657"/>
                <a:gd name="T18" fmla="*/ 10 w 657"/>
                <a:gd name="T19" fmla="*/ 246 h 657"/>
                <a:gd name="T20" fmla="*/ 39 w 657"/>
                <a:gd name="T21" fmla="*/ 172 h 657"/>
                <a:gd name="T22" fmla="*/ 96 w 657"/>
                <a:gd name="T23" fmla="*/ 95 h 657"/>
                <a:gd name="T24" fmla="*/ 172 w 657"/>
                <a:gd name="T25" fmla="*/ 39 h 657"/>
                <a:gd name="T26" fmla="*/ 246 w 657"/>
                <a:gd name="T27" fmla="*/ 9 h 657"/>
                <a:gd name="T28" fmla="*/ 295 w 657"/>
                <a:gd name="T29" fmla="*/ 1 h 657"/>
                <a:gd name="T30" fmla="*/ 328 w 657"/>
                <a:gd name="T31" fmla="*/ 0 h 657"/>
                <a:gd name="T32" fmla="*/ 379 w 657"/>
                <a:gd name="T33" fmla="*/ 4 h 657"/>
                <a:gd name="T34" fmla="*/ 426 w 657"/>
                <a:gd name="T35" fmla="*/ 15 h 657"/>
                <a:gd name="T36" fmla="*/ 512 w 657"/>
                <a:gd name="T37" fmla="*/ 56 h 657"/>
                <a:gd name="T38" fmla="*/ 582 w 657"/>
                <a:gd name="T39" fmla="*/ 119 h 657"/>
                <a:gd name="T40" fmla="*/ 632 w 657"/>
                <a:gd name="T41" fmla="*/ 200 h 657"/>
                <a:gd name="T42" fmla="*/ 651 w 657"/>
                <a:gd name="T43" fmla="*/ 262 h 657"/>
                <a:gd name="T44" fmla="*/ 657 w 657"/>
                <a:gd name="T45" fmla="*/ 312 h 657"/>
                <a:gd name="T46" fmla="*/ 657 w 657"/>
                <a:gd name="T47" fmla="*/ 345 h 657"/>
                <a:gd name="T48" fmla="*/ 651 w 657"/>
                <a:gd name="T49" fmla="*/ 395 h 657"/>
                <a:gd name="T50" fmla="*/ 632 w 657"/>
                <a:gd name="T51" fmla="*/ 457 h 657"/>
                <a:gd name="T52" fmla="*/ 582 w 657"/>
                <a:gd name="T53" fmla="*/ 537 h 657"/>
                <a:gd name="T54" fmla="*/ 512 w 657"/>
                <a:gd name="T55" fmla="*/ 601 h 657"/>
                <a:gd name="T56" fmla="*/ 426 w 657"/>
                <a:gd name="T57" fmla="*/ 642 h 657"/>
                <a:gd name="T58" fmla="*/ 379 w 657"/>
                <a:gd name="T59" fmla="*/ 653 h 657"/>
                <a:gd name="T60" fmla="*/ 328 w 657"/>
                <a:gd name="T61" fmla="*/ 657 h 657"/>
                <a:gd name="T62" fmla="*/ 328 w 657"/>
                <a:gd name="T63" fmla="*/ 37 h 657"/>
                <a:gd name="T64" fmla="*/ 242 w 657"/>
                <a:gd name="T65" fmla="*/ 50 h 657"/>
                <a:gd name="T66" fmla="*/ 166 w 657"/>
                <a:gd name="T67" fmla="*/ 87 h 657"/>
                <a:gd name="T68" fmla="*/ 104 w 657"/>
                <a:gd name="T69" fmla="*/ 144 h 657"/>
                <a:gd name="T70" fmla="*/ 61 w 657"/>
                <a:gd name="T71" fmla="*/ 215 h 657"/>
                <a:gd name="T72" fmla="*/ 39 w 657"/>
                <a:gd name="T73" fmla="*/ 298 h 657"/>
                <a:gd name="T74" fmla="*/ 39 w 657"/>
                <a:gd name="T75" fmla="*/ 359 h 657"/>
                <a:gd name="T76" fmla="*/ 61 w 657"/>
                <a:gd name="T77" fmla="*/ 442 h 657"/>
                <a:gd name="T78" fmla="*/ 104 w 657"/>
                <a:gd name="T79" fmla="*/ 513 h 657"/>
                <a:gd name="T80" fmla="*/ 166 w 657"/>
                <a:gd name="T81" fmla="*/ 570 h 657"/>
                <a:gd name="T82" fmla="*/ 242 w 657"/>
                <a:gd name="T83" fmla="*/ 606 h 657"/>
                <a:gd name="T84" fmla="*/ 328 w 657"/>
                <a:gd name="T85" fmla="*/ 619 h 657"/>
                <a:gd name="T86" fmla="*/ 387 w 657"/>
                <a:gd name="T87" fmla="*/ 614 h 657"/>
                <a:gd name="T88" fmla="*/ 468 w 657"/>
                <a:gd name="T89" fmla="*/ 585 h 657"/>
                <a:gd name="T90" fmla="*/ 535 w 657"/>
                <a:gd name="T91" fmla="*/ 535 h 657"/>
                <a:gd name="T92" fmla="*/ 585 w 657"/>
                <a:gd name="T93" fmla="*/ 468 h 657"/>
                <a:gd name="T94" fmla="*/ 614 w 657"/>
                <a:gd name="T95" fmla="*/ 387 h 657"/>
                <a:gd name="T96" fmla="*/ 620 w 657"/>
                <a:gd name="T97" fmla="*/ 328 h 657"/>
                <a:gd name="T98" fmla="*/ 606 w 657"/>
                <a:gd name="T99" fmla="*/ 242 h 657"/>
                <a:gd name="T100" fmla="*/ 570 w 657"/>
                <a:gd name="T101" fmla="*/ 165 h 657"/>
                <a:gd name="T102" fmla="*/ 514 w 657"/>
                <a:gd name="T103" fmla="*/ 103 h 657"/>
                <a:gd name="T104" fmla="*/ 442 w 657"/>
                <a:gd name="T105" fmla="*/ 60 h 657"/>
                <a:gd name="T106" fmla="*/ 359 w 657"/>
                <a:gd name="T107" fmla="*/ 39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7" h="657">
                  <a:moveTo>
                    <a:pt x="328" y="657"/>
                  </a:moveTo>
                  <a:lnTo>
                    <a:pt x="328" y="657"/>
                  </a:lnTo>
                  <a:lnTo>
                    <a:pt x="312" y="657"/>
                  </a:lnTo>
                  <a:lnTo>
                    <a:pt x="295" y="656"/>
                  </a:lnTo>
                  <a:lnTo>
                    <a:pt x="278" y="653"/>
                  </a:lnTo>
                  <a:lnTo>
                    <a:pt x="262" y="650"/>
                  </a:lnTo>
                  <a:lnTo>
                    <a:pt x="246" y="646"/>
                  </a:lnTo>
                  <a:lnTo>
                    <a:pt x="231" y="642"/>
                  </a:lnTo>
                  <a:lnTo>
                    <a:pt x="200" y="632"/>
                  </a:lnTo>
                  <a:lnTo>
                    <a:pt x="172" y="618"/>
                  </a:lnTo>
                  <a:lnTo>
                    <a:pt x="145" y="601"/>
                  </a:lnTo>
                  <a:lnTo>
                    <a:pt x="120" y="582"/>
                  </a:lnTo>
                  <a:lnTo>
                    <a:pt x="96" y="560"/>
                  </a:lnTo>
                  <a:lnTo>
                    <a:pt x="75" y="537"/>
                  </a:lnTo>
                  <a:lnTo>
                    <a:pt x="57" y="512"/>
                  </a:lnTo>
                  <a:lnTo>
                    <a:pt x="39" y="485"/>
                  </a:lnTo>
                  <a:lnTo>
                    <a:pt x="26" y="457"/>
                  </a:lnTo>
                  <a:lnTo>
                    <a:pt x="15" y="426"/>
                  </a:lnTo>
                  <a:lnTo>
                    <a:pt x="10" y="411"/>
                  </a:lnTo>
                  <a:lnTo>
                    <a:pt x="7" y="395"/>
                  </a:lnTo>
                  <a:lnTo>
                    <a:pt x="4" y="379"/>
                  </a:lnTo>
                  <a:lnTo>
                    <a:pt x="2" y="361"/>
                  </a:lnTo>
                  <a:lnTo>
                    <a:pt x="0" y="345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0" y="312"/>
                  </a:lnTo>
                  <a:lnTo>
                    <a:pt x="2" y="294"/>
                  </a:lnTo>
                  <a:lnTo>
                    <a:pt x="4" y="278"/>
                  </a:lnTo>
                  <a:lnTo>
                    <a:pt x="7" y="262"/>
                  </a:lnTo>
                  <a:lnTo>
                    <a:pt x="10" y="246"/>
                  </a:lnTo>
                  <a:lnTo>
                    <a:pt x="15" y="231"/>
                  </a:lnTo>
                  <a:lnTo>
                    <a:pt x="26" y="200"/>
                  </a:lnTo>
                  <a:lnTo>
                    <a:pt x="39" y="172"/>
                  </a:lnTo>
                  <a:lnTo>
                    <a:pt x="57" y="145"/>
                  </a:lnTo>
                  <a:lnTo>
                    <a:pt x="75" y="119"/>
                  </a:lnTo>
                  <a:lnTo>
                    <a:pt x="96" y="95"/>
                  </a:lnTo>
                  <a:lnTo>
                    <a:pt x="120" y="75"/>
                  </a:lnTo>
                  <a:lnTo>
                    <a:pt x="145" y="56"/>
                  </a:lnTo>
                  <a:lnTo>
                    <a:pt x="172" y="39"/>
                  </a:lnTo>
                  <a:lnTo>
                    <a:pt x="200" y="25"/>
                  </a:lnTo>
                  <a:lnTo>
                    <a:pt x="231" y="15"/>
                  </a:lnTo>
                  <a:lnTo>
                    <a:pt x="246" y="9"/>
                  </a:lnTo>
                  <a:lnTo>
                    <a:pt x="262" y="7"/>
                  </a:lnTo>
                  <a:lnTo>
                    <a:pt x="278" y="4"/>
                  </a:lnTo>
                  <a:lnTo>
                    <a:pt x="295" y="1"/>
                  </a:lnTo>
                  <a:lnTo>
                    <a:pt x="312" y="0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46" y="0"/>
                  </a:lnTo>
                  <a:lnTo>
                    <a:pt x="362" y="1"/>
                  </a:lnTo>
                  <a:lnTo>
                    <a:pt x="379" y="4"/>
                  </a:lnTo>
                  <a:lnTo>
                    <a:pt x="395" y="7"/>
                  </a:lnTo>
                  <a:lnTo>
                    <a:pt x="411" y="9"/>
                  </a:lnTo>
                  <a:lnTo>
                    <a:pt x="426" y="15"/>
                  </a:lnTo>
                  <a:lnTo>
                    <a:pt x="457" y="25"/>
                  </a:lnTo>
                  <a:lnTo>
                    <a:pt x="485" y="39"/>
                  </a:lnTo>
                  <a:lnTo>
                    <a:pt x="512" y="56"/>
                  </a:lnTo>
                  <a:lnTo>
                    <a:pt x="538" y="75"/>
                  </a:lnTo>
                  <a:lnTo>
                    <a:pt x="561" y="95"/>
                  </a:lnTo>
                  <a:lnTo>
                    <a:pt x="582" y="119"/>
                  </a:lnTo>
                  <a:lnTo>
                    <a:pt x="601" y="145"/>
                  </a:lnTo>
                  <a:lnTo>
                    <a:pt x="618" y="172"/>
                  </a:lnTo>
                  <a:lnTo>
                    <a:pt x="632" y="200"/>
                  </a:lnTo>
                  <a:lnTo>
                    <a:pt x="643" y="231"/>
                  </a:lnTo>
                  <a:lnTo>
                    <a:pt x="648" y="246"/>
                  </a:lnTo>
                  <a:lnTo>
                    <a:pt x="651" y="262"/>
                  </a:lnTo>
                  <a:lnTo>
                    <a:pt x="653" y="278"/>
                  </a:lnTo>
                  <a:lnTo>
                    <a:pt x="656" y="294"/>
                  </a:lnTo>
                  <a:lnTo>
                    <a:pt x="657" y="312"/>
                  </a:lnTo>
                  <a:lnTo>
                    <a:pt x="657" y="328"/>
                  </a:lnTo>
                  <a:lnTo>
                    <a:pt x="657" y="328"/>
                  </a:lnTo>
                  <a:lnTo>
                    <a:pt x="657" y="345"/>
                  </a:lnTo>
                  <a:lnTo>
                    <a:pt x="656" y="361"/>
                  </a:lnTo>
                  <a:lnTo>
                    <a:pt x="653" y="379"/>
                  </a:lnTo>
                  <a:lnTo>
                    <a:pt x="651" y="395"/>
                  </a:lnTo>
                  <a:lnTo>
                    <a:pt x="648" y="411"/>
                  </a:lnTo>
                  <a:lnTo>
                    <a:pt x="643" y="426"/>
                  </a:lnTo>
                  <a:lnTo>
                    <a:pt x="632" y="457"/>
                  </a:lnTo>
                  <a:lnTo>
                    <a:pt x="618" y="485"/>
                  </a:lnTo>
                  <a:lnTo>
                    <a:pt x="601" y="512"/>
                  </a:lnTo>
                  <a:lnTo>
                    <a:pt x="582" y="537"/>
                  </a:lnTo>
                  <a:lnTo>
                    <a:pt x="561" y="560"/>
                  </a:lnTo>
                  <a:lnTo>
                    <a:pt x="538" y="582"/>
                  </a:lnTo>
                  <a:lnTo>
                    <a:pt x="512" y="601"/>
                  </a:lnTo>
                  <a:lnTo>
                    <a:pt x="485" y="618"/>
                  </a:lnTo>
                  <a:lnTo>
                    <a:pt x="457" y="632"/>
                  </a:lnTo>
                  <a:lnTo>
                    <a:pt x="426" y="642"/>
                  </a:lnTo>
                  <a:lnTo>
                    <a:pt x="411" y="646"/>
                  </a:lnTo>
                  <a:lnTo>
                    <a:pt x="395" y="650"/>
                  </a:lnTo>
                  <a:lnTo>
                    <a:pt x="379" y="653"/>
                  </a:lnTo>
                  <a:lnTo>
                    <a:pt x="362" y="656"/>
                  </a:lnTo>
                  <a:lnTo>
                    <a:pt x="346" y="657"/>
                  </a:lnTo>
                  <a:lnTo>
                    <a:pt x="328" y="657"/>
                  </a:lnTo>
                  <a:lnTo>
                    <a:pt x="328" y="657"/>
                  </a:lnTo>
                  <a:close/>
                  <a:moveTo>
                    <a:pt x="328" y="37"/>
                  </a:moveTo>
                  <a:lnTo>
                    <a:pt x="328" y="37"/>
                  </a:lnTo>
                  <a:lnTo>
                    <a:pt x="299" y="39"/>
                  </a:lnTo>
                  <a:lnTo>
                    <a:pt x="270" y="43"/>
                  </a:lnTo>
                  <a:lnTo>
                    <a:pt x="242" y="50"/>
                  </a:lnTo>
                  <a:lnTo>
                    <a:pt x="215" y="60"/>
                  </a:lnTo>
                  <a:lnTo>
                    <a:pt x="190" y="72"/>
                  </a:lnTo>
                  <a:lnTo>
                    <a:pt x="166" y="87"/>
                  </a:lnTo>
                  <a:lnTo>
                    <a:pt x="144" y="103"/>
                  </a:lnTo>
                  <a:lnTo>
                    <a:pt x="123" y="122"/>
                  </a:lnTo>
                  <a:lnTo>
                    <a:pt x="104" y="144"/>
                  </a:lnTo>
                  <a:lnTo>
                    <a:pt x="88" y="165"/>
                  </a:lnTo>
                  <a:lnTo>
                    <a:pt x="73" y="189"/>
                  </a:lnTo>
                  <a:lnTo>
                    <a:pt x="61" y="215"/>
                  </a:lnTo>
                  <a:lnTo>
                    <a:pt x="50" y="242"/>
                  </a:lnTo>
                  <a:lnTo>
                    <a:pt x="43" y="270"/>
                  </a:lnTo>
                  <a:lnTo>
                    <a:pt x="39" y="298"/>
                  </a:lnTo>
                  <a:lnTo>
                    <a:pt x="38" y="328"/>
                  </a:lnTo>
                  <a:lnTo>
                    <a:pt x="38" y="328"/>
                  </a:lnTo>
                  <a:lnTo>
                    <a:pt x="39" y="359"/>
                  </a:lnTo>
                  <a:lnTo>
                    <a:pt x="43" y="387"/>
                  </a:lnTo>
                  <a:lnTo>
                    <a:pt x="50" y="415"/>
                  </a:lnTo>
                  <a:lnTo>
                    <a:pt x="61" y="442"/>
                  </a:lnTo>
                  <a:lnTo>
                    <a:pt x="73" y="468"/>
                  </a:lnTo>
                  <a:lnTo>
                    <a:pt x="88" y="492"/>
                  </a:lnTo>
                  <a:lnTo>
                    <a:pt x="104" y="513"/>
                  </a:lnTo>
                  <a:lnTo>
                    <a:pt x="123" y="535"/>
                  </a:lnTo>
                  <a:lnTo>
                    <a:pt x="144" y="554"/>
                  </a:lnTo>
                  <a:lnTo>
                    <a:pt x="166" y="570"/>
                  </a:lnTo>
                  <a:lnTo>
                    <a:pt x="190" y="585"/>
                  </a:lnTo>
                  <a:lnTo>
                    <a:pt x="215" y="597"/>
                  </a:lnTo>
                  <a:lnTo>
                    <a:pt x="242" y="606"/>
                  </a:lnTo>
                  <a:lnTo>
                    <a:pt x="270" y="614"/>
                  </a:lnTo>
                  <a:lnTo>
                    <a:pt x="299" y="618"/>
                  </a:lnTo>
                  <a:lnTo>
                    <a:pt x="328" y="619"/>
                  </a:lnTo>
                  <a:lnTo>
                    <a:pt x="328" y="619"/>
                  </a:lnTo>
                  <a:lnTo>
                    <a:pt x="359" y="618"/>
                  </a:lnTo>
                  <a:lnTo>
                    <a:pt x="387" y="614"/>
                  </a:lnTo>
                  <a:lnTo>
                    <a:pt x="415" y="606"/>
                  </a:lnTo>
                  <a:lnTo>
                    <a:pt x="442" y="597"/>
                  </a:lnTo>
                  <a:lnTo>
                    <a:pt x="468" y="585"/>
                  </a:lnTo>
                  <a:lnTo>
                    <a:pt x="492" y="570"/>
                  </a:lnTo>
                  <a:lnTo>
                    <a:pt x="514" y="554"/>
                  </a:lnTo>
                  <a:lnTo>
                    <a:pt x="535" y="535"/>
                  </a:lnTo>
                  <a:lnTo>
                    <a:pt x="554" y="513"/>
                  </a:lnTo>
                  <a:lnTo>
                    <a:pt x="570" y="492"/>
                  </a:lnTo>
                  <a:lnTo>
                    <a:pt x="585" y="468"/>
                  </a:lnTo>
                  <a:lnTo>
                    <a:pt x="597" y="442"/>
                  </a:lnTo>
                  <a:lnTo>
                    <a:pt x="606" y="415"/>
                  </a:lnTo>
                  <a:lnTo>
                    <a:pt x="614" y="387"/>
                  </a:lnTo>
                  <a:lnTo>
                    <a:pt x="618" y="359"/>
                  </a:lnTo>
                  <a:lnTo>
                    <a:pt x="620" y="328"/>
                  </a:lnTo>
                  <a:lnTo>
                    <a:pt x="620" y="328"/>
                  </a:lnTo>
                  <a:lnTo>
                    <a:pt x="618" y="298"/>
                  </a:lnTo>
                  <a:lnTo>
                    <a:pt x="614" y="270"/>
                  </a:lnTo>
                  <a:lnTo>
                    <a:pt x="606" y="242"/>
                  </a:lnTo>
                  <a:lnTo>
                    <a:pt x="597" y="215"/>
                  </a:lnTo>
                  <a:lnTo>
                    <a:pt x="585" y="189"/>
                  </a:lnTo>
                  <a:lnTo>
                    <a:pt x="570" y="165"/>
                  </a:lnTo>
                  <a:lnTo>
                    <a:pt x="554" y="144"/>
                  </a:lnTo>
                  <a:lnTo>
                    <a:pt x="535" y="122"/>
                  </a:lnTo>
                  <a:lnTo>
                    <a:pt x="514" y="103"/>
                  </a:lnTo>
                  <a:lnTo>
                    <a:pt x="492" y="87"/>
                  </a:lnTo>
                  <a:lnTo>
                    <a:pt x="468" y="72"/>
                  </a:lnTo>
                  <a:lnTo>
                    <a:pt x="442" y="60"/>
                  </a:lnTo>
                  <a:lnTo>
                    <a:pt x="415" y="50"/>
                  </a:lnTo>
                  <a:lnTo>
                    <a:pt x="387" y="43"/>
                  </a:lnTo>
                  <a:lnTo>
                    <a:pt x="359" y="39"/>
                  </a:lnTo>
                  <a:lnTo>
                    <a:pt x="328" y="37"/>
                  </a:lnTo>
                  <a:lnTo>
                    <a:pt x="32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60" name="Freeform 216">
              <a:extLst>
                <a:ext uri="{FF2B5EF4-FFF2-40B4-BE49-F238E27FC236}">
                  <a16:creationId xmlns:a16="http://schemas.microsoft.com/office/drawing/2014/main" id="{89DCC77F-434D-059D-FDAF-277C962D1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1013" y="4294823"/>
              <a:ext cx="296863" cy="298450"/>
            </a:xfrm>
            <a:custGeom>
              <a:avLst/>
              <a:gdLst>
                <a:gd name="T0" fmla="*/ 321 w 374"/>
                <a:gd name="T1" fmla="*/ 151 h 375"/>
                <a:gd name="T2" fmla="*/ 336 w 374"/>
                <a:gd name="T3" fmla="*/ 81 h 375"/>
                <a:gd name="T4" fmla="*/ 336 w 374"/>
                <a:gd name="T5" fmla="*/ 73 h 375"/>
                <a:gd name="T6" fmla="*/ 298 w 374"/>
                <a:gd name="T7" fmla="*/ 36 h 375"/>
                <a:gd name="T8" fmla="*/ 255 w 374"/>
                <a:gd name="T9" fmla="*/ 67 h 375"/>
                <a:gd name="T10" fmla="*/ 216 w 374"/>
                <a:gd name="T11" fmla="*/ 5 h 375"/>
                <a:gd name="T12" fmla="*/ 211 w 374"/>
                <a:gd name="T13" fmla="*/ 0 h 375"/>
                <a:gd name="T14" fmla="*/ 159 w 374"/>
                <a:gd name="T15" fmla="*/ 1 h 375"/>
                <a:gd name="T16" fmla="*/ 151 w 374"/>
                <a:gd name="T17" fmla="*/ 54 h 375"/>
                <a:gd name="T18" fmla="*/ 79 w 374"/>
                <a:gd name="T19" fmla="*/ 38 h 375"/>
                <a:gd name="T20" fmla="*/ 71 w 374"/>
                <a:gd name="T21" fmla="*/ 38 h 375"/>
                <a:gd name="T22" fmla="*/ 35 w 374"/>
                <a:gd name="T23" fmla="*/ 77 h 375"/>
                <a:gd name="T24" fmla="*/ 66 w 374"/>
                <a:gd name="T25" fmla="*/ 118 h 375"/>
                <a:gd name="T26" fmla="*/ 5 w 374"/>
                <a:gd name="T27" fmla="*/ 157 h 375"/>
                <a:gd name="T28" fmla="*/ 0 w 374"/>
                <a:gd name="T29" fmla="*/ 163 h 375"/>
                <a:gd name="T30" fmla="*/ 1 w 374"/>
                <a:gd name="T31" fmla="*/ 215 h 375"/>
                <a:gd name="T32" fmla="*/ 52 w 374"/>
                <a:gd name="T33" fmla="*/ 224 h 375"/>
                <a:gd name="T34" fmla="*/ 36 w 374"/>
                <a:gd name="T35" fmla="*/ 294 h 375"/>
                <a:gd name="T36" fmla="*/ 38 w 374"/>
                <a:gd name="T37" fmla="*/ 302 h 375"/>
                <a:gd name="T38" fmla="*/ 74 w 374"/>
                <a:gd name="T39" fmla="*/ 339 h 375"/>
                <a:gd name="T40" fmla="*/ 79 w 374"/>
                <a:gd name="T41" fmla="*/ 337 h 375"/>
                <a:gd name="T42" fmla="*/ 133 w 374"/>
                <a:gd name="T43" fmla="*/ 316 h 375"/>
                <a:gd name="T44" fmla="*/ 156 w 374"/>
                <a:gd name="T45" fmla="*/ 370 h 375"/>
                <a:gd name="T46" fmla="*/ 211 w 374"/>
                <a:gd name="T47" fmla="*/ 375 h 375"/>
                <a:gd name="T48" fmla="*/ 216 w 374"/>
                <a:gd name="T49" fmla="*/ 370 h 375"/>
                <a:gd name="T50" fmla="*/ 239 w 374"/>
                <a:gd name="T51" fmla="*/ 316 h 375"/>
                <a:gd name="T52" fmla="*/ 294 w 374"/>
                <a:gd name="T53" fmla="*/ 337 h 375"/>
                <a:gd name="T54" fmla="*/ 300 w 374"/>
                <a:gd name="T55" fmla="*/ 339 h 375"/>
                <a:gd name="T56" fmla="*/ 336 w 374"/>
                <a:gd name="T57" fmla="*/ 302 h 375"/>
                <a:gd name="T58" fmla="*/ 308 w 374"/>
                <a:gd name="T59" fmla="*/ 257 h 375"/>
                <a:gd name="T60" fmla="*/ 321 w 374"/>
                <a:gd name="T61" fmla="*/ 224 h 375"/>
                <a:gd name="T62" fmla="*/ 372 w 374"/>
                <a:gd name="T63" fmla="*/ 215 h 375"/>
                <a:gd name="T64" fmla="*/ 374 w 374"/>
                <a:gd name="T65" fmla="*/ 163 h 375"/>
                <a:gd name="T66" fmla="*/ 368 w 374"/>
                <a:gd name="T67" fmla="*/ 157 h 375"/>
                <a:gd name="T68" fmla="*/ 179 w 374"/>
                <a:gd name="T69" fmla="*/ 266 h 375"/>
                <a:gd name="T70" fmla="*/ 142 w 374"/>
                <a:gd name="T71" fmla="*/ 254 h 375"/>
                <a:gd name="T72" fmla="*/ 113 w 374"/>
                <a:gd name="T73" fmla="*/ 219 h 375"/>
                <a:gd name="T74" fmla="*/ 108 w 374"/>
                <a:gd name="T75" fmla="*/ 187 h 375"/>
                <a:gd name="T76" fmla="*/ 109 w 374"/>
                <a:gd name="T77" fmla="*/ 171 h 375"/>
                <a:gd name="T78" fmla="*/ 130 w 374"/>
                <a:gd name="T79" fmla="*/ 132 h 375"/>
                <a:gd name="T80" fmla="*/ 171 w 374"/>
                <a:gd name="T81" fmla="*/ 109 h 375"/>
                <a:gd name="T82" fmla="*/ 187 w 374"/>
                <a:gd name="T83" fmla="*/ 108 h 375"/>
                <a:gd name="T84" fmla="*/ 218 w 374"/>
                <a:gd name="T85" fmla="*/ 114 h 375"/>
                <a:gd name="T86" fmla="*/ 253 w 374"/>
                <a:gd name="T87" fmla="*/ 142 h 375"/>
                <a:gd name="T88" fmla="*/ 266 w 374"/>
                <a:gd name="T89" fmla="*/ 179 h 375"/>
                <a:gd name="T90" fmla="*/ 266 w 374"/>
                <a:gd name="T91" fmla="*/ 196 h 375"/>
                <a:gd name="T92" fmla="*/ 253 w 374"/>
                <a:gd name="T93" fmla="*/ 233 h 375"/>
                <a:gd name="T94" fmla="*/ 218 w 374"/>
                <a:gd name="T95" fmla="*/ 261 h 375"/>
                <a:gd name="T96" fmla="*/ 187 w 374"/>
                <a:gd name="T97" fmla="*/ 2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4" h="375">
                  <a:moveTo>
                    <a:pt x="368" y="157"/>
                  </a:moveTo>
                  <a:lnTo>
                    <a:pt x="321" y="151"/>
                  </a:lnTo>
                  <a:lnTo>
                    <a:pt x="321" y="151"/>
                  </a:lnTo>
                  <a:lnTo>
                    <a:pt x="314" y="134"/>
                  </a:lnTo>
                  <a:lnTo>
                    <a:pt x="308" y="118"/>
                  </a:lnTo>
                  <a:lnTo>
                    <a:pt x="336" y="81"/>
                  </a:lnTo>
                  <a:lnTo>
                    <a:pt x="336" y="81"/>
                  </a:lnTo>
                  <a:lnTo>
                    <a:pt x="337" y="77"/>
                  </a:lnTo>
                  <a:lnTo>
                    <a:pt x="336" y="73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298" y="36"/>
                  </a:lnTo>
                  <a:lnTo>
                    <a:pt x="294" y="38"/>
                  </a:lnTo>
                  <a:lnTo>
                    <a:pt x="255" y="67"/>
                  </a:lnTo>
                  <a:lnTo>
                    <a:pt x="255" y="67"/>
                  </a:lnTo>
                  <a:lnTo>
                    <a:pt x="239" y="59"/>
                  </a:lnTo>
                  <a:lnTo>
                    <a:pt x="223" y="54"/>
                  </a:lnTo>
                  <a:lnTo>
                    <a:pt x="216" y="5"/>
                  </a:lnTo>
                  <a:lnTo>
                    <a:pt x="216" y="5"/>
                  </a:lnTo>
                  <a:lnTo>
                    <a:pt x="215" y="1"/>
                  </a:lnTo>
                  <a:lnTo>
                    <a:pt x="211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6" y="5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33" y="59"/>
                  </a:lnTo>
                  <a:lnTo>
                    <a:pt x="118" y="67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5" y="77"/>
                  </a:lnTo>
                  <a:lnTo>
                    <a:pt x="36" y="81"/>
                  </a:lnTo>
                  <a:lnTo>
                    <a:pt x="66" y="118"/>
                  </a:lnTo>
                  <a:lnTo>
                    <a:pt x="66" y="118"/>
                  </a:lnTo>
                  <a:lnTo>
                    <a:pt x="58" y="134"/>
                  </a:lnTo>
                  <a:lnTo>
                    <a:pt x="52" y="151"/>
                  </a:lnTo>
                  <a:lnTo>
                    <a:pt x="5" y="157"/>
                  </a:lnTo>
                  <a:lnTo>
                    <a:pt x="5" y="157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" y="215"/>
                  </a:lnTo>
                  <a:lnTo>
                    <a:pt x="5" y="218"/>
                  </a:lnTo>
                  <a:lnTo>
                    <a:pt x="52" y="224"/>
                  </a:lnTo>
                  <a:lnTo>
                    <a:pt x="52" y="224"/>
                  </a:lnTo>
                  <a:lnTo>
                    <a:pt x="58" y="241"/>
                  </a:lnTo>
                  <a:lnTo>
                    <a:pt x="66" y="257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35" y="298"/>
                  </a:lnTo>
                  <a:lnTo>
                    <a:pt x="38" y="302"/>
                  </a:lnTo>
                  <a:lnTo>
                    <a:pt x="71" y="337"/>
                  </a:lnTo>
                  <a:lnTo>
                    <a:pt x="71" y="337"/>
                  </a:lnTo>
                  <a:lnTo>
                    <a:pt x="74" y="339"/>
                  </a:lnTo>
                  <a:lnTo>
                    <a:pt x="75" y="339"/>
                  </a:lnTo>
                  <a:lnTo>
                    <a:pt x="75" y="339"/>
                  </a:lnTo>
                  <a:lnTo>
                    <a:pt x="79" y="337"/>
                  </a:lnTo>
                  <a:lnTo>
                    <a:pt x="118" y="308"/>
                  </a:lnTo>
                  <a:lnTo>
                    <a:pt x="118" y="308"/>
                  </a:lnTo>
                  <a:lnTo>
                    <a:pt x="133" y="316"/>
                  </a:lnTo>
                  <a:lnTo>
                    <a:pt x="151" y="321"/>
                  </a:lnTo>
                  <a:lnTo>
                    <a:pt x="156" y="370"/>
                  </a:lnTo>
                  <a:lnTo>
                    <a:pt x="156" y="370"/>
                  </a:lnTo>
                  <a:lnTo>
                    <a:pt x="159" y="374"/>
                  </a:lnTo>
                  <a:lnTo>
                    <a:pt x="163" y="375"/>
                  </a:lnTo>
                  <a:lnTo>
                    <a:pt x="211" y="375"/>
                  </a:lnTo>
                  <a:lnTo>
                    <a:pt x="211" y="375"/>
                  </a:lnTo>
                  <a:lnTo>
                    <a:pt x="215" y="374"/>
                  </a:lnTo>
                  <a:lnTo>
                    <a:pt x="216" y="370"/>
                  </a:lnTo>
                  <a:lnTo>
                    <a:pt x="223" y="321"/>
                  </a:lnTo>
                  <a:lnTo>
                    <a:pt x="223" y="321"/>
                  </a:lnTo>
                  <a:lnTo>
                    <a:pt x="239" y="316"/>
                  </a:lnTo>
                  <a:lnTo>
                    <a:pt x="255" y="308"/>
                  </a:lnTo>
                  <a:lnTo>
                    <a:pt x="294" y="337"/>
                  </a:lnTo>
                  <a:lnTo>
                    <a:pt x="294" y="337"/>
                  </a:lnTo>
                  <a:lnTo>
                    <a:pt x="297" y="339"/>
                  </a:lnTo>
                  <a:lnTo>
                    <a:pt x="297" y="339"/>
                  </a:lnTo>
                  <a:lnTo>
                    <a:pt x="300" y="339"/>
                  </a:lnTo>
                  <a:lnTo>
                    <a:pt x="302" y="337"/>
                  </a:lnTo>
                  <a:lnTo>
                    <a:pt x="336" y="302"/>
                  </a:lnTo>
                  <a:lnTo>
                    <a:pt x="336" y="302"/>
                  </a:lnTo>
                  <a:lnTo>
                    <a:pt x="337" y="298"/>
                  </a:lnTo>
                  <a:lnTo>
                    <a:pt x="336" y="294"/>
                  </a:lnTo>
                  <a:lnTo>
                    <a:pt x="308" y="257"/>
                  </a:lnTo>
                  <a:lnTo>
                    <a:pt x="308" y="257"/>
                  </a:lnTo>
                  <a:lnTo>
                    <a:pt x="314" y="241"/>
                  </a:lnTo>
                  <a:lnTo>
                    <a:pt x="321" y="224"/>
                  </a:lnTo>
                  <a:lnTo>
                    <a:pt x="368" y="218"/>
                  </a:lnTo>
                  <a:lnTo>
                    <a:pt x="368" y="218"/>
                  </a:lnTo>
                  <a:lnTo>
                    <a:pt x="372" y="215"/>
                  </a:lnTo>
                  <a:lnTo>
                    <a:pt x="374" y="211"/>
                  </a:lnTo>
                  <a:lnTo>
                    <a:pt x="374" y="163"/>
                  </a:lnTo>
                  <a:lnTo>
                    <a:pt x="374" y="163"/>
                  </a:lnTo>
                  <a:lnTo>
                    <a:pt x="372" y="160"/>
                  </a:lnTo>
                  <a:lnTo>
                    <a:pt x="368" y="157"/>
                  </a:lnTo>
                  <a:lnTo>
                    <a:pt x="368" y="157"/>
                  </a:lnTo>
                  <a:close/>
                  <a:moveTo>
                    <a:pt x="187" y="267"/>
                  </a:moveTo>
                  <a:lnTo>
                    <a:pt x="187" y="267"/>
                  </a:lnTo>
                  <a:lnTo>
                    <a:pt x="179" y="266"/>
                  </a:lnTo>
                  <a:lnTo>
                    <a:pt x="171" y="266"/>
                  </a:lnTo>
                  <a:lnTo>
                    <a:pt x="156" y="261"/>
                  </a:lnTo>
                  <a:lnTo>
                    <a:pt x="142" y="254"/>
                  </a:lnTo>
                  <a:lnTo>
                    <a:pt x="130" y="243"/>
                  </a:lnTo>
                  <a:lnTo>
                    <a:pt x="121" y="233"/>
                  </a:lnTo>
                  <a:lnTo>
                    <a:pt x="113" y="219"/>
                  </a:lnTo>
                  <a:lnTo>
                    <a:pt x="109" y="203"/>
                  </a:lnTo>
                  <a:lnTo>
                    <a:pt x="108" y="196"/>
                  </a:lnTo>
                  <a:lnTo>
                    <a:pt x="108" y="187"/>
                  </a:lnTo>
                  <a:lnTo>
                    <a:pt x="108" y="187"/>
                  </a:lnTo>
                  <a:lnTo>
                    <a:pt x="108" y="179"/>
                  </a:lnTo>
                  <a:lnTo>
                    <a:pt x="109" y="171"/>
                  </a:lnTo>
                  <a:lnTo>
                    <a:pt x="113" y="156"/>
                  </a:lnTo>
                  <a:lnTo>
                    <a:pt x="121" y="142"/>
                  </a:lnTo>
                  <a:lnTo>
                    <a:pt x="130" y="132"/>
                  </a:lnTo>
                  <a:lnTo>
                    <a:pt x="142" y="121"/>
                  </a:lnTo>
                  <a:lnTo>
                    <a:pt x="156" y="114"/>
                  </a:lnTo>
                  <a:lnTo>
                    <a:pt x="171" y="109"/>
                  </a:lnTo>
                  <a:lnTo>
                    <a:pt x="179" y="108"/>
                  </a:lnTo>
                  <a:lnTo>
                    <a:pt x="187" y="108"/>
                  </a:lnTo>
                  <a:lnTo>
                    <a:pt x="187" y="108"/>
                  </a:lnTo>
                  <a:lnTo>
                    <a:pt x="195" y="108"/>
                  </a:lnTo>
                  <a:lnTo>
                    <a:pt x="203" y="109"/>
                  </a:lnTo>
                  <a:lnTo>
                    <a:pt x="218" y="114"/>
                  </a:lnTo>
                  <a:lnTo>
                    <a:pt x="231" y="121"/>
                  </a:lnTo>
                  <a:lnTo>
                    <a:pt x="243" y="132"/>
                  </a:lnTo>
                  <a:lnTo>
                    <a:pt x="253" y="142"/>
                  </a:lnTo>
                  <a:lnTo>
                    <a:pt x="259" y="156"/>
                  </a:lnTo>
                  <a:lnTo>
                    <a:pt x="265" y="171"/>
                  </a:lnTo>
                  <a:lnTo>
                    <a:pt x="266" y="179"/>
                  </a:lnTo>
                  <a:lnTo>
                    <a:pt x="266" y="187"/>
                  </a:lnTo>
                  <a:lnTo>
                    <a:pt x="266" y="187"/>
                  </a:lnTo>
                  <a:lnTo>
                    <a:pt x="266" y="196"/>
                  </a:lnTo>
                  <a:lnTo>
                    <a:pt x="265" y="203"/>
                  </a:lnTo>
                  <a:lnTo>
                    <a:pt x="259" y="219"/>
                  </a:lnTo>
                  <a:lnTo>
                    <a:pt x="253" y="233"/>
                  </a:lnTo>
                  <a:lnTo>
                    <a:pt x="243" y="243"/>
                  </a:lnTo>
                  <a:lnTo>
                    <a:pt x="231" y="254"/>
                  </a:lnTo>
                  <a:lnTo>
                    <a:pt x="218" y="261"/>
                  </a:lnTo>
                  <a:lnTo>
                    <a:pt x="203" y="266"/>
                  </a:lnTo>
                  <a:lnTo>
                    <a:pt x="195" y="266"/>
                  </a:lnTo>
                  <a:lnTo>
                    <a:pt x="187" y="267"/>
                  </a:lnTo>
                  <a:lnTo>
                    <a:pt x="18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</p:grpSp>
      <p:sp>
        <p:nvSpPr>
          <p:cNvPr id="161" name="5-Point Star 163">
            <a:extLst>
              <a:ext uri="{FF2B5EF4-FFF2-40B4-BE49-F238E27FC236}">
                <a16:creationId xmlns:a16="http://schemas.microsoft.com/office/drawing/2014/main" id="{3C95A8E8-8C1F-EDC1-C93D-FA1450CF79BF}"/>
              </a:ext>
            </a:extLst>
          </p:cNvPr>
          <p:cNvSpPr/>
          <p:nvPr/>
        </p:nvSpPr>
        <p:spPr bwMode="gray">
          <a:xfrm>
            <a:off x="10182026" y="2958482"/>
            <a:ext cx="248479" cy="248479"/>
          </a:xfrm>
          <a:prstGeom prst="star5">
            <a:avLst/>
          </a:prstGeom>
          <a:solidFill>
            <a:srgbClr val="40404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D5019FB-5210-6CE1-1895-0D17A09373AC}"/>
              </a:ext>
            </a:extLst>
          </p:cNvPr>
          <p:cNvSpPr/>
          <p:nvPr/>
        </p:nvSpPr>
        <p:spPr>
          <a:xfrm>
            <a:off x="10820938" y="2047965"/>
            <a:ext cx="779494" cy="320790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800">
                <a:solidFill>
                  <a:schemeClr val="tx1"/>
                </a:solidFill>
                <a:latin typeface="Verdana"/>
                <a:ea typeface="Verdana"/>
                <a:cs typeface="Arial"/>
              </a:rPr>
              <a:t>MVP 2 – NA Go-Live</a:t>
            </a:r>
            <a:endParaRPr lang="en-US" sz="8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Elbow Connector 599">
            <a:extLst>
              <a:ext uri="{FF2B5EF4-FFF2-40B4-BE49-F238E27FC236}">
                <a16:creationId xmlns:a16="http://schemas.microsoft.com/office/drawing/2014/main" id="{EF017D1F-7096-46AB-7B17-25AF4BC7B4C1}"/>
              </a:ext>
            </a:extLst>
          </p:cNvPr>
          <p:cNvCxnSpPr>
            <a:cxnSpLocks/>
            <a:stCxn id="161" idx="4"/>
            <a:endCxn id="162" idx="2"/>
          </p:cNvCxnSpPr>
          <p:nvPr/>
        </p:nvCxnSpPr>
        <p:spPr>
          <a:xfrm flipV="1">
            <a:off x="10430505" y="2368755"/>
            <a:ext cx="780180" cy="684637"/>
          </a:xfrm>
          <a:prstGeom prst="bentConnector2">
            <a:avLst/>
          </a:prstGeom>
          <a:ln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1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F96B4-8FAC-12F7-1C13-47DC11615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42EEA-3140-7462-46C2-71324FEDED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Events </a:t>
            </a:r>
          </a:p>
        </p:txBody>
      </p:sp>
      <p:pic>
        <p:nvPicPr>
          <p:cNvPr id="1026" name="Picture 2" descr="Azure DevOps Logo">
            <a:extLst>
              <a:ext uri="{FF2B5EF4-FFF2-40B4-BE49-F238E27FC236}">
                <a16:creationId xmlns:a16="http://schemas.microsoft.com/office/drawing/2014/main" id="{2483BD25-5C00-718C-5C92-AA8C9614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51" y="1651025"/>
            <a:ext cx="3863975" cy="7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E4D82-CDDE-A9C7-BB5A-6EADBBB4B976}"/>
              </a:ext>
            </a:extLst>
          </p:cNvPr>
          <p:cNvSpPr txBox="1"/>
          <p:nvPr/>
        </p:nvSpPr>
        <p:spPr>
          <a:xfrm>
            <a:off x="8056672" y="1117600"/>
            <a:ext cx="3098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/>
              <a:t>AGILE Project Management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356EBA4-2D91-D864-19FC-A51114C573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7559766"/>
              </p:ext>
            </p:extLst>
          </p:nvPr>
        </p:nvGraphicFramePr>
        <p:xfrm>
          <a:off x="619123" y="1206500"/>
          <a:ext cx="6286500" cy="453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232CA9D2-3E2C-38A8-9058-701C0467AC42}"/>
              </a:ext>
            </a:extLst>
          </p:cNvPr>
          <p:cNvSpPr/>
          <p:nvPr/>
        </p:nvSpPr>
        <p:spPr>
          <a:xfrm>
            <a:off x="8328176" y="3150116"/>
            <a:ext cx="2827228" cy="1638324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Sprint Cycle </a:t>
            </a:r>
          </a:p>
          <a:p>
            <a:pPr algn="ctr"/>
            <a:r>
              <a:rPr lang="en-IN" sz="2400" b="1"/>
              <a:t>2 Weeks</a:t>
            </a:r>
          </a:p>
        </p:txBody>
      </p:sp>
    </p:spTree>
    <p:extLst>
      <p:ext uri="{BB962C8B-B14F-4D97-AF65-F5344CB8AC3E}">
        <p14:creationId xmlns:p14="http://schemas.microsoft.com/office/powerpoint/2010/main" val="190947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7D90F9-A2AC-9CCA-476A-F65586145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FFB96-FC97-29A4-6619-5BC750B11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Cost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6B4D3-B85E-B41A-8E1A-D655FD0F8B68}"/>
              </a:ext>
            </a:extLst>
          </p:cNvPr>
          <p:cNvSpPr txBox="1"/>
          <p:nvPr/>
        </p:nvSpPr>
        <p:spPr>
          <a:xfrm>
            <a:off x="6299200" y="5747658"/>
            <a:ext cx="615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* All the cost above mentioned are based on previous contract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70A8D7-B14E-E909-4F3C-3B7AC562B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12931"/>
              </p:ext>
            </p:extLst>
          </p:nvPr>
        </p:nvGraphicFramePr>
        <p:xfrm>
          <a:off x="694668" y="1497554"/>
          <a:ext cx="6826706" cy="292608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56420">
                  <a:extLst>
                    <a:ext uri="{9D8B030D-6E8A-4147-A177-3AD203B41FA5}">
                      <a16:colId xmlns:a16="http://schemas.microsoft.com/office/drawing/2014/main" val="2322468556"/>
                    </a:ext>
                  </a:extLst>
                </a:gridCol>
                <a:gridCol w="1448171">
                  <a:extLst>
                    <a:ext uri="{9D8B030D-6E8A-4147-A177-3AD203B41FA5}">
                      <a16:colId xmlns:a16="http://schemas.microsoft.com/office/drawing/2014/main" val="1343715734"/>
                    </a:ext>
                  </a:extLst>
                </a:gridCol>
                <a:gridCol w="1643372">
                  <a:extLst>
                    <a:ext uri="{9D8B030D-6E8A-4147-A177-3AD203B41FA5}">
                      <a16:colId xmlns:a16="http://schemas.microsoft.com/office/drawing/2014/main" val="4166976694"/>
                    </a:ext>
                  </a:extLst>
                </a:gridCol>
                <a:gridCol w="2278743">
                  <a:extLst>
                    <a:ext uri="{9D8B030D-6E8A-4147-A177-3AD203B41FA5}">
                      <a16:colId xmlns:a16="http://schemas.microsoft.com/office/drawing/2014/main" val="3378743487"/>
                    </a:ext>
                  </a:extLst>
                </a:gridCol>
              </a:tblGrid>
              <a:tr h="365760"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Conversion ($)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6372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Dataverse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200 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70,00,000.00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81395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019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50GB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6,00,000.00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6977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7577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File 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200 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1,00,000.00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1163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717121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License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Conversion ($)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6226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Sales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60,000.00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698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8772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60,000.00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698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2952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Grand Total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90930</a:t>
                      </a:r>
                      <a:endParaRPr lang="en-IN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990231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C52A9122-CC62-F72F-3058-E8ED9A5E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68" y="1289753"/>
            <a:ext cx="1234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5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B18FA-C892-4260-8E9B-7DA3CD2B8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latin typeface="Verdana"/>
                <a:ea typeface="Verdana"/>
              </a:rPr>
              <a:t>“As Is”, Short Term &amp; Long Term  (Draft)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1DAE23-A658-49AA-A893-126DCE110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87225"/>
              </p:ext>
            </p:extLst>
          </p:nvPr>
        </p:nvGraphicFramePr>
        <p:xfrm>
          <a:off x="643467" y="996765"/>
          <a:ext cx="11168779" cy="496849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95472">
                  <a:extLst>
                    <a:ext uri="{9D8B030D-6E8A-4147-A177-3AD203B41FA5}">
                      <a16:colId xmlns:a16="http://schemas.microsoft.com/office/drawing/2014/main" val="3251878927"/>
                    </a:ext>
                  </a:extLst>
                </a:gridCol>
                <a:gridCol w="1549034">
                  <a:extLst>
                    <a:ext uri="{9D8B030D-6E8A-4147-A177-3AD203B41FA5}">
                      <a16:colId xmlns:a16="http://schemas.microsoft.com/office/drawing/2014/main" val="3173783061"/>
                    </a:ext>
                  </a:extLst>
                </a:gridCol>
                <a:gridCol w="1655785">
                  <a:extLst>
                    <a:ext uri="{9D8B030D-6E8A-4147-A177-3AD203B41FA5}">
                      <a16:colId xmlns:a16="http://schemas.microsoft.com/office/drawing/2014/main" val="1838534566"/>
                    </a:ext>
                  </a:extLst>
                </a:gridCol>
                <a:gridCol w="1446588">
                  <a:extLst>
                    <a:ext uri="{9D8B030D-6E8A-4147-A177-3AD203B41FA5}">
                      <a16:colId xmlns:a16="http://schemas.microsoft.com/office/drawing/2014/main" val="2789864196"/>
                    </a:ext>
                  </a:extLst>
                </a:gridCol>
                <a:gridCol w="2289446">
                  <a:extLst>
                    <a:ext uri="{9D8B030D-6E8A-4147-A177-3AD203B41FA5}">
                      <a16:colId xmlns:a16="http://schemas.microsoft.com/office/drawing/2014/main" val="532586587"/>
                    </a:ext>
                  </a:extLst>
                </a:gridCol>
                <a:gridCol w="2432454">
                  <a:extLst>
                    <a:ext uri="{9D8B030D-6E8A-4147-A177-3AD203B41FA5}">
                      <a16:colId xmlns:a16="http://schemas.microsoft.com/office/drawing/2014/main" val="1395017375"/>
                    </a:ext>
                  </a:extLst>
                </a:gridCol>
              </a:tblGrid>
              <a:tr h="9790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Business Units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CRM 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(As Is)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PIM (Product Information mgt System) </a:t>
                      </a:r>
                      <a:r>
                        <a:rPr lang="en-US" sz="1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(As Is)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Dealer Management System </a:t>
                      </a:r>
                      <a:r>
                        <a:rPr lang="en-US" sz="1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(As Is)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Short Term</a:t>
                      </a: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Long Term</a:t>
                      </a:r>
                    </a:p>
                  </a:txBody>
                  <a:tcPr marL="12319" marR="12319" marT="82783" marB="82783" anchor="ctr"/>
                </a:tc>
                <a:extLst>
                  <a:ext uri="{0D108BD9-81ED-4DB2-BD59-A6C34878D82A}">
                    <a16:rowId xmlns:a16="http://schemas.microsoft.com/office/drawing/2014/main" val="643267991"/>
                  </a:ext>
                </a:extLst>
              </a:tr>
              <a:tr h="761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ELGi</a:t>
                      </a:r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Industrials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ESFa</a:t>
                      </a:r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Lite (</a:t>
                      </a:r>
                      <a:r>
                        <a:rPr lang="en-US" sz="18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PitchBook</a:t>
                      </a:r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) - Dev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C-Doc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ELGI USA Dealer Portal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ESFa</a:t>
                      </a: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Lite (Lead, Opp, Accounts, Pitchbook and Quote)</a:t>
                      </a: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ESFa</a:t>
                      </a: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(D365)</a:t>
                      </a:r>
                    </a:p>
                  </a:txBody>
                  <a:tcPr marL="12319" marR="12319" marT="82783" marB="82783" anchor="ctr"/>
                </a:tc>
                <a:extLst>
                  <a:ext uri="{0D108BD9-81ED-4DB2-BD59-A6C34878D82A}">
                    <a16:rowId xmlns:a16="http://schemas.microsoft.com/office/drawing/2014/main" val="1664966582"/>
                  </a:ext>
                </a:extLst>
              </a:tr>
              <a:tr h="749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ELGi</a:t>
                      </a:r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Portables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Salesforce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C-Doc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Salesforce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SalesForce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ESFa</a:t>
                      </a: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(D365)</a:t>
                      </a:r>
                    </a:p>
                  </a:txBody>
                  <a:tcPr marL="12319" marR="12319" marT="82783" marB="82783" anchor="ctr"/>
                </a:tc>
                <a:extLst>
                  <a:ext uri="{0D108BD9-81ED-4DB2-BD59-A6C34878D82A}">
                    <a16:rowId xmlns:a16="http://schemas.microsoft.com/office/drawing/2014/main" val="4060325868"/>
                  </a:ext>
                </a:extLst>
              </a:tr>
              <a:tr h="12529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Distribution Operations (MAS and </a:t>
                      </a:r>
                      <a:r>
                        <a:rPr lang="en-US" sz="18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Pattons</a:t>
                      </a:r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INC)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ESFa</a:t>
                      </a: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 Lite (Quote Module) - UAT</a:t>
                      </a:r>
                      <a:endParaRPr lang="en-US"/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C-Doc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ESFa</a:t>
                      </a: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Lite (Lead, Opp, Accounts and Quote)</a:t>
                      </a: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ESFa</a:t>
                      </a: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(D365)</a:t>
                      </a:r>
                    </a:p>
                  </a:txBody>
                  <a:tcPr marL="12319" marR="12319" marT="82783" marB="82783" anchor="ctr"/>
                </a:tc>
                <a:extLst>
                  <a:ext uri="{0D108BD9-81ED-4DB2-BD59-A6C34878D82A}">
                    <a16:rowId xmlns:a16="http://schemas.microsoft.com/office/drawing/2014/main" val="3396916864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Pattons</a:t>
                      </a:r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Medical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ESFa</a:t>
                      </a:r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Lite (UAT)</a:t>
                      </a:r>
                      <a:endParaRPr lang="en-US"/>
                    </a:p>
                    <a:p>
                      <a:pPr algn="ctr" fontAlgn="ctr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Standalone Quote App</a:t>
                      </a: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Pattons</a:t>
                      </a:r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Medical Website / </a:t>
                      </a:r>
                      <a:r>
                        <a:rPr lang="en-US" sz="18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Sharepoint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NA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ESFa</a:t>
                      </a: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Lite (Lead, Opp, Accounts and Quote)</a:t>
                      </a:r>
                    </a:p>
                  </a:txBody>
                  <a:tcPr marL="12319" marR="12319" marT="82783" marB="827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ESFa</a:t>
                      </a: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(D365)</a:t>
                      </a:r>
                    </a:p>
                  </a:txBody>
                  <a:tcPr marL="12319" marR="12319" marT="82783" marB="82783" anchor="ctr"/>
                </a:tc>
                <a:extLst>
                  <a:ext uri="{0D108BD9-81ED-4DB2-BD59-A6C34878D82A}">
                    <a16:rowId xmlns:a16="http://schemas.microsoft.com/office/drawing/2014/main" val="75796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5124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b5d643d-5daa-4182-b4ec-05c4e602cf56}" enabled="1" method="Privileged" siteId="{50f40674-931c-4d09-ae8a-bb8fde36b91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1351</Words>
  <Application>Microsoft Office PowerPoint</Application>
  <PresentationFormat>Custom</PresentationFormat>
  <Paragraphs>455</Paragraphs>
  <Slides>25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Aptos</vt:lpstr>
      <vt:lpstr>Aptos Narrow</vt:lpstr>
      <vt:lpstr>Arial</vt:lpstr>
      <vt:lpstr>Calibri</vt:lpstr>
      <vt:lpstr>Verdana</vt:lpstr>
      <vt:lpstr>Wingdings 2</vt:lpstr>
      <vt:lpstr>Cover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snigeesh Chandran</dc:creator>
  <cp:lastModifiedBy>Dr. Somasundaram B</cp:lastModifiedBy>
  <cp:revision>2</cp:revision>
  <dcterms:created xsi:type="dcterms:W3CDTF">2021-12-09T16:18:59Z</dcterms:created>
  <dcterms:modified xsi:type="dcterms:W3CDTF">2025-03-11T11:12:34Z</dcterms:modified>
</cp:coreProperties>
</file>