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2" r:id="rId5"/>
    <p:sldMasterId id="2147483686" r:id="rId6"/>
  </p:sldMasterIdLst>
  <p:notesMasterIdLst>
    <p:notesMasterId r:id="rId82"/>
  </p:notesMasterIdLst>
  <p:sldIdLst>
    <p:sldId id="257" r:id="rId7"/>
    <p:sldId id="2147483510" r:id="rId8"/>
    <p:sldId id="275" r:id="rId9"/>
    <p:sldId id="277" r:id="rId10"/>
    <p:sldId id="282" r:id="rId11"/>
    <p:sldId id="285" r:id="rId12"/>
    <p:sldId id="287" r:id="rId13"/>
    <p:sldId id="292" r:id="rId14"/>
    <p:sldId id="291" r:id="rId15"/>
    <p:sldId id="293" r:id="rId16"/>
    <p:sldId id="320" r:id="rId17"/>
    <p:sldId id="278" r:id="rId18"/>
    <p:sldId id="326" r:id="rId19"/>
    <p:sldId id="318" r:id="rId20"/>
    <p:sldId id="321" r:id="rId21"/>
    <p:sldId id="357" r:id="rId22"/>
    <p:sldId id="347" r:id="rId23"/>
    <p:sldId id="352" r:id="rId24"/>
    <p:sldId id="327" r:id="rId25"/>
    <p:sldId id="348" r:id="rId26"/>
    <p:sldId id="354" r:id="rId27"/>
    <p:sldId id="355" r:id="rId28"/>
    <p:sldId id="359" r:id="rId29"/>
    <p:sldId id="349" r:id="rId30"/>
    <p:sldId id="367" r:id="rId31"/>
    <p:sldId id="368" r:id="rId32"/>
    <p:sldId id="356" r:id="rId33"/>
    <p:sldId id="370" r:id="rId34"/>
    <p:sldId id="364" r:id="rId35"/>
    <p:sldId id="371" r:id="rId36"/>
    <p:sldId id="365" r:id="rId37"/>
    <p:sldId id="369" r:id="rId38"/>
    <p:sldId id="372" r:id="rId39"/>
    <p:sldId id="379" r:id="rId40"/>
    <p:sldId id="374" r:id="rId41"/>
    <p:sldId id="375" r:id="rId42"/>
    <p:sldId id="373" r:id="rId43"/>
    <p:sldId id="407" r:id="rId44"/>
    <p:sldId id="408" r:id="rId45"/>
    <p:sldId id="380" r:id="rId46"/>
    <p:sldId id="409" r:id="rId47"/>
    <p:sldId id="410" r:id="rId48"/>
    <p:sldId id="377" r:id="rId49"/>
    <p:sldId id="411" r:id="rId50"/>
    <p:sldId id="412" r:id="rId51"/>
    <p:sldId id="413" r:id="rId52"/>
    <p:sldId id="385" r:id="rId53"/>
    <p:sldId id="386" r:id="rId54"/>
    <p:sldId id="414" r:id="rId55"/>
    <p:sldId id="415" r:id="rId56"/>
    <p:sldId id="388" r:id="rId57"/>
    <p:sldId id="389" r:id="rId58"/>
    <p:sldId id="390" r:id="rId59"/>
    <p:sldId id="416" r:id="rId60"/>
    <p:sldId id="391" r:id="rId61"/>
    <p:sldId id="417" r:id="rId62"/>
    <p:sldId id="418" r:id="rId63"/>
    <p:sldId id="419" r:id="rId64"/>
    <p:sldId id="420" r:id="rId65"/>
    <p:sldId id="421" r:id="rId66"/>
    <p:sldId id="422" r:id="rId67"/>
    <p:sldId id="398" r:id="rId68"/>
    <p:sldId id="423" r:id="rId69"/>
    <p:sldId id="424" r:id="rId70"/>
    <p:sldId id="400" r:id="rId71"/>
    <p:sldId id="402" r:id="rId72"/>
    <p:sldId id="425" r:id="rId73"/>
    <p:sldId id="426" r:id="rId74"/>
    <p:sldId id="427" r:id="rId75"/>
    <p:sldId id="428" r:id="rId76"/>
    <p:sldId id="429" r:id="rId77"/>
    <p:sldId id="430" r:id="rId78"/>
    <p:sldId id="431" r:id="rId79"/>
    <p:sldId id="432" r:id="rId80"/>
    <p:sldId id="433"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5173B34-1DEF-44CA-91E4-2E4B7A4BE8EB}">
          <p14:sldIdLst>
            <p14:sldId id="257"/>
          </p14:sldIdLst>
        </p14:section>
        <p14:section name="IT Operating Model" id="{0DDE2B8E-7C7A-4E7D-ADB5-396100B5760C}">
          <p14:sldIdLst>
            <p14:sldId id="2147483510"/>
          </p14:sldIdLst>
        </p14:section>
        <p14:section name="Target Org Structure" id="{23093E00-358E-4361-B51D-59F36D22EC68}">
          <p14:sldIdLst>
            <p14:sldId id="275"/>
          </p14:sldIdLst>
        </p14:section>
        <p14:section name="Governance Model" id="{107D6FAF-9CD0-4D83-8E1E-F0699FBDBDBB}">
          <p14:sldIdLst>
            <p14:sldId id="277"/>
            <p14:sldId id="282"/>
            <p14:sldId id="285"/>
            <p14:sldId id="287"/>
            <p14:sldId id="292"/>
            <p14:sldId id="291"/>
            <p14:sldId id="293"/>
          </p14:sldIdLst>
        </p14:section>
        <p14:section name="Interaction Models" id="{6ACC7AE4-77B8-42CB-A6DA-F5F9D86C7592}">
          <p14:sldIdLst>
            <p14:sldId id="320"/>
            <p14:sldId id="278"/>
            <p14:sldId id="326"/>
          </p14:sldIdLst>
        </p14:section>
        <p14:section name="1. Global IT Strategy &amp; Roadmap Definition and Refresh" id="{A5534905-4BE3-4D2B-9D18-A6AC05E39410}">
          <p14:sldIdLst>
            <p14:sldId id="318"/>
            <p14:sldId id="321"/>
            <p14:sldId id="357"/>
          </p14:sldIdLst>
        </p14:section>
        <p14:section name="2. IT Budgeting &amp; Investment Planning" id="{B495DC82-735E-49A4-B25C-5B04AB07489D}">
          <p14:sldIdLst>
            <p14:sldId id="347"/>
            <p14:sldId id="352"/>
            <p14:sldId id="327"/>
          </p14:sldIdLst>
        </p14:section>
        <p14:section name="3. Enterprise Architecture Standards &amp; Guidelines Definition" id="{5130E8DF-1637-4799-ADB8-5AA480C1C82F}">
          <p14:sldIdLst>
            <p14:sldId id="348"/>
            <p14:sldId id="354"/>
            <p14:sldId id="355"/>
            <p14:sldId id="359"/>
          </p14:sldIdLst>
        </p14:section>
        <p14:section name="4. Business Demand Intake &amp; Prioritization" id="{DDEC936E-5FF5-4D03-AD72-E078006B49E3}">
          <p14:sldIdLst>
            <p14:sldId id="349"/>
            <p14:sldId id="367"/>
            <p14:sldId id="368"/>
          </p14:sldIdLst>
        </p14:section>
        <p14:section name="5. Service Delivery – Major Enhancements / New Features" id="{A2DAECF9-B739-487E-B4EC-1475CA103D3C}">
          <p14:sldIdLst>
            <p14:sldId id="356"/>
            <p14:sldId id="370"/>
            <p14:sldId id="364"/>
            <p14:sldId id="371"/>
          </p14:sldIdLst>
        </p14:section>
        <p14:section name="6. Service Delivery – Minor Change Requests" id="{D06F2925-AF6E-42C3-9E84-A061F93950F1}">
          <p14:sldIdLst>
            <p14:sldId id="365"/>
            <p14:sldId id="369"/>
            <p14:sldId id="372"/>
            <p14:sldId id="379"/>
          </p14:sldIdLst>
        </p14:section>
        <p14:section name="7. Major Projects &amp; Initiatives Implementation (Business requested)" id="{18ABBF09-4782-468D-AF01-C824315F3763}">
          <p14:sldIdLst>
            <p14:sldId id="374"/>
            <p14:sldId id="375"/>
            <p14:sldId id="373"/>
            <p14:sldId id="407"/>
            <p14:sldId id="408"/>
          </p14:sldIdLst>
        </p14:section>
        <p14:section name="8. Service Management – Incident Management" id="{AD2D9690-EEC9-415B-AAB9-DB2EC9F766E8}">
          <p14:sldIdLst>
            <p14:sldId id="380"/>
            <p14:sldId id="409"/>
            <p14:sldId id="410"/>
            <p14:sldId id="377"/>
          </p14:sldIdLst>
        </p14:section>
        <p14:section name="9. Service Management - Problem Management" id="{C5A8090A-B8A7-41DE-80C0-C8F6D9558C1B}">
          <p14:sldIdLst>
            <p14:sldId id="411"/>
            <p14:sldId id="412"/>
            <p14:sldId id="413"/>
          </p14:sldIdLst>
        </p14:section>
        <p14:section name="10. Service Management - Change Management" id="{8FF8FF88-20BC-4EF2-BC6D-438C53A8B93B}">
          <p14:sldIdLst>
            <p14:sldId id="385"/>
            <p14:sldId id="386"/>
            <p14:sldId id="414"/>
            <p14:sldId id="415"/>
          </p14:sldIdLst>
        </p14:section>
        <p14:section name="11. Service Management - Release Management" id="{F2A8302A-B816-4240-A433-15E2525D1F2A}">
          <p14:sldIdLst>
            <p14:sldId id="388"/>
            <p14:sldId id="389"/>
            <p14:sldId id="390"/>
            <p14:sldId id="416"/>
          </p14:sldIdLst>
        </p14:section>
        <p14:section name="12. Digital Transformation &amp; Innovation" id="{137426AC-DEE3-416B-82D7-3BCD745B0947}">
          <p14:sldIdLst>
            <p14:sldId id="391"/>
            <p14:sldId id="417"/>
            <p14:sldId id="418"/>
            <p14:sldId id="419"/>
          </p14:sldIdLst>
        </p14:section>
        <p14:section name="13. Performance Management &amp; Reporting" id="{0E039AC8-68DD-4A08-B844-E276189372C6}">
          <p14:sldIdLst>
            <p14:sldId id="420"/>
            <p14:sldId id="421"/>
            <p14:sldId id="422"/>
          </p14:sldIdLst>
        </p14:section>
        <p14:section name="14. Vendor Management – Contracting &amp; Operational Levels" id="{76ABF7AF-CD8C-4727-AFDA-7E6C096A4C78}">
          <p14:sldIdLst>
            <p14:sldId id="398"/>
            <p14:sldId id="423"/>
            <p14:sldId id="424"/>
          </p14:sldIdLst>
        </p14:section>
        <p14:section name="15. Software Asset management - Licenses" id="{E2D712B9-9173-4E39-AF07-6ECE0690617B}">
          <p14:sldIdLst>
            <p14:sldId id="400"/>
            <p14:sldId id="402"/>
            <p14:sldId id="425"/>
          </p14:sldIdLst>
        </p14:section>
        <p14:section name="16. Infra Operations –NOC" id="{F7875C96-8AD1-44DE-AC2F-F06EB9AB9AA4}">
          <p14:sldIdLst>
            <p14:sldId id="426"/>
            <p14:sldId id="427"/>
            <p14:sldId id="428"/>
            <p14:sldId id="429"/>
          </p14:sldIdLst>
        </p14:section>
        <p14:section name="17. Security Operations – SOC" id="{63C1DF5A-7AA4-450C-8327-1DBC60DCECC9}">
          <p14:sldIdLst>
            <p14:sldId id="430"/>
            <p14:sldId id="431"/>
            <p14:sldId id="432"/>
            <p14:sldId id="433"/>
          </p14:sldIdLst>
        </p14:section>
        <p14:section name="Appendix" id="{389826CF-2082-4C58-867F-E32735D812AC}">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30A0"/>
    <a:srgbClr val="00B0F0"/>
    <a:srgbClr val="F2F2F2"/>
    <a:srgbClr val="FF977A"/>
    <a:srgbClr val="002060"/>
    <a:srgbClr val="E84C22"/>
    <a:srgbClr val="ED3326"/>
    <a:srgbClr val="000000"/>
    <a:srgbClr val="BABAB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23" autoAdjust="0"/>
  </p:normalViewPr>
  <p:slideViewPr>
    <p:cSldViewPr snapToGrid="0">
      <p:cViewPr>
        <p:scale>
          <a:sx n="100" d="100"/>
          <a:sy n="100" d="100"/>
        </p:scale>
        <p:origin x="58" y="58"/>
      </p:cViewPr>
      <p:guideLst>
        <p:guide orient="horz" pos="2160"/>
        <p:guide pos="3840"/>
      </p:guideLst>
    </p:cSldViewPr>
  </p:slideViewPr>
  <p:notesTextViewPr>
    <p:cViewPr>
      <p:scale>
        <a:sx n="1" d="1"/>
        <a:sy n="1" d="1"/>
      </p:scale>
      <p:origin x="0" y="0"/>
    </p:cViewPr>
  </p:notesTextViewPr>
  <p:sorterViewPr>
    <p:cViewPr>
      <p:scale>
        <a:sx n="100" d="100"/>
        <a:sy n="100" d="100"/>
      </p:scale>
      <p:origin x="0" y="-2559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viewProps" Target="viewProps.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5" Type="http://schemas.openxmlformats.org/officeDocument/2006/relationships/slideMaster" Target="slideMasters/slideMaster2.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61" Type="http://schemas.openxmlformats.org/officeDocument/2006/relationships/slide" Target="slides/slide55.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C517ED-57CC-4B60-A106-6BE9CB60298E}" type="datetimeFigureOut">
              <a:rPr lang="en-US" smtClean="0"/>
              <a:t>28-Feb-25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18EA7F-E0C4-4A0F-AB36-4054C0665782}" type="slidenum">
              <a:rPr lang="en-US" smtClean="0"/>
              <a:t>‹#›</a:t>
            </a:fld>
            <a:endParaRPr lang="en-US"/>
          </a:p>
        </p:txBody>
      </p:sp>
    </p:spTree>
    <p:extLst>
      <p:ext uri="{BB962C8B-B14F-4D97-AF65-F5344CB8AC3E}">
        <p14:creationId xmlns:p14="http://schemas.microsoft.com/office/powerpoint/2010/main" val="1287540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18EA7F-E0C4-4A0F-AB36-4054C06657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6894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18EA7F-E0C4-4A0F-AB36-4054C06657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2457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18EA7F-E0C4-4A0F-AB36-4054C06657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9479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18EA7F-E0C4-4A0F-AB36-4054C06657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9120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18EA7F-E0C4-4A0F-AB36-4054C06657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8080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18EA7F-E0C4-4A0F-AB36-4054C06657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6194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18EA7F-E0C4-4A0F-AB36-4054C06657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6897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18EA7F-E0C4-4A0F-AB36-4054C06657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1368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18EA7F-E0C4-4A0F-AB36-4054C06657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3356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31</a:t>
            </a:fld>
            <a:endParaRPr lang="en-US"/>
          </a:p>
        </p:txBody>
      </p:sp>
    </p:spTree>
    <p:extLst>
      <p:ext uri="{BB962C8B-B14F-4D97-AF65-F5344CB8AC3E}">
        <p14:creationId xmlns:p14="http://schemas.microsoft.com/office/powerpoint/2010/main" val="34797748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32</a:t>
            </a:fld>
            <a:endParaRPr lang="en-US"/>
          </a:p>
        </p:txBody>
      </p:sp>
    </p:spTree>
    <p:extLst>
      <p:ext uri="{BB962C8B-B14F-4D97-AF65-F5344CB8AC3E}">
        <p14:creationId xmlns:p14="http://schemas.microsoft.com/office/powerpoint/2010/main" val="3261353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18EA7F-E0C4-4A0F-AB36-4054C06657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3826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33</a:t>
            </a:fld>
            <a:endParaRPr lang="en-US"/>
          </a:p>
        </p:txBody>
      </p:sp>
    </p:spTree>
    <p:extLst>
      <p:ext uri="{BB962C8B-B14F-4D97-AF65-F5344CB8AC3E}">
        <p14:creationId xmlns:p14="http://schemas.microsoft.com/office/powerpoint/2010/main" val="8105865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34</a:t>
            </a:fld>
            <a:endParaRPr lang="en-US"/>
          </a:p>
        </p:txBody>
      </p:sp>
    </p:spTree>
    <p:extLst>
      <p:ext uri="{BB962C8B-B14F-4D97-AF65-F5344CB8AC3E}">
        <p14:creationId xmlns:p14="http://schemas.microsoft.com/office/powerpoint/2010/main" val="2686865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18EA7F-E0C4-4A0F-AB36-4054C06657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5192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18EA7F-E0C4-4A0F-AB36-4054C06657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66852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18EA7F-E0C4-4A0F-AB36-4054C06657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8248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18EA7F-E0C4-4A0F-AB36-4054C06657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9103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18EA7F-E0C4-4A0F-AB36-4054C06657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10135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40</a:t>
            </a:fld>
            <a:endParaRPr lang="en-US"/>
          </a:p>
        </p:txBody>
      </p:sp>
    </p:spTree>
    <p:extLst>
      <p:ext uri="{BB962C8B-B14F-4D97-AF65-F5344CB8AC3E}">
        <p14:creationId xmlns:p14="http://schemas.microsoft.com/office/powerpoint/2010/main" val="1985946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41</a:t>
            </a:fld>
            <a:endParaRPr lang="en-US"/>
          </a:p>
        </p:txBody>
      </p:sp>
    </p:spTree>
    <p:extLst>
      <p:ext uri="{BB962C8B-B14F-4D97-AF65-F5344CB8AC3E}">
        <p14:creationId xmlns:p14="http://schemas.microsoft.com/office/powerpoint/2010/main" val="11306015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42</a:t>
            </a:fld>
            <a:endParaRPr lang="en-US"/>
          </a:p>
        </p:txBody>
      </p:sp>
    </p:spTree>
    <p:extLst>
      <p:ext uri="{BB962C8B-B14F-4D97-AF65-F5344CB8AC3E}">
        <p14:creationId xmlns:p14="http://schemas.microsoft.com/office/powerpoint/2010/main" val="1468408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18EA7F-E0C4-4A0F-AB36-4054C06657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10801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43</a:t>
            </a:fld>
            <a:endParaRPr lang="en-US"/>
          </a:p>
        </p:txBody>
      </p:sp>
    </p:spTree>
    <p:extLst>
      <p:ext uri="{BB962C8B-B14F-4D97-AF65-F5344CB8AC3E}">
        <p14:creationId xmlns:p14="http://schemas.microsoft.com/office/powerpoint/2010/main" val="9677790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44</a:t>
            </a:fld>
            <a:endParaRPr lang="en-US"/>
          </a:p>
        </p:txBody>
      </p:sp>
    </p:spTree>
    <p:extLst>
      <p:ext uri="{BB962C8B-B14F-4D97-AF65-F5344CB8AC3E}">
        <p14:creationId xmlns:p14="http://schemas.microsoft.com/office/powerpoint/2010/main" val="23618299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45</a:t>
            </a:fld>
            <a:endParaRPr lang="en-US"/>
          </a:p>
        </p:txBody>
      </p:sp>
    </p:spTree>
    <p:extLst>
      <p:ext uri="{BB962C8B-B14F-4D97-AF65-F5344CB8AC3E}">
        <p14:creationId xmlns:p14="http://schemas.microsoft.com/office/powerpoint/2010/main" val="2903776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46</a:t>
            </a:fld>
            <a:endParaRPr lang="en-US"/>
          </a:p>
        </p:txBody>
      </p:sp>
    </p:spTree>
    <p:extLst>
      <p:ext uri="{BB962C8B-B14F-4D97-AF65-F5344CB8AC3E}">
        <p14:creationId xmlns:p14="http://schemas.microsoft.com/office/powerpoint/2010/main" val="1694357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47</a:t>
            </a:fld>
            <a:endParaRPr lang="en-US"/>
          </a:p>
        </p:txBody>
      </p:sp>
    </p:spTree>
    <p:extLst>
      <p:ext uri="{BB962C8B-B14F-4D97-AF65-F5344CB8AC3E}">
        <p14:creationId xmlns:p14="http://schemas.microsoft.com/office/powerpoint/2010/main" val="1893035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48</a:t>
            </a:fld>
            <a:endParaRPr lang="en-US"/>
          </a:p>
        </p:txBody>
      </p:sp>
    </p:spTree>
    <p:extLst>
      <p:ext uri="{BB962C8B-B14F-4D97-AF65-F5344CB8AC3E}">
        <p14:creationId xmlns:p14="http://schemas.microsoft.com/office/powerpoint/2010/main" val="18506527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49</a:t>
            </a:fld>
            <a:endParaRPr lang="en-US"/>
          </a:p>
        </p:txBody>
      </p:sp>
    </p:spTree>
    <p:extLst>
      <p:ext uri="{BB962C8B-B14F-4D97-AF65-F5344CB8AC3E}">
        <p14:creationId xmlns:p14="http://schemas.microsoft.com/office/powerpoint/2010/main" val="37441321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50</a:t>
            </a:fld>
            <a:endParaRPr lang="en-US"/>
          </a:p>
        </p:txBody>
      </p:sp>
    </p:spTree>
    <p:extLst>
      <p:ext uri="{BB962C8B-B14F-4D97-AF65-F5344CB8AC3E}">
        <p14:creationId xmlns:p14="http://schemas.microsoft.com/office/powerpoint/2010/main" val="27460092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51</a:t>
            </a:fld>
            <a:endParaRPr lang="en-US"/>
          </a:p>
        </p:txBody>
      </p:sp>
    </p:spTree>
    <p:extLst>
      <p:ext uri="{BB962C8B-B14F-4D97-AF65-F5344CB8AC3E}">
        <p14:creationId xmlns:p14="http://schemas.microsoft.com/office/powerpoint/2010/main" val="33609110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52</a:t>
            </a:fld>
            <a:endParaRPr lang="en-US"/>
          </a:p>
        </p:txBody>
      </p:sp>
    </p:spTree>
    <p:extLst>
      <p:ext uri="{BB962C8B-B14F-4D97-AF65-F5344CB8AC3E}">
        <p14:creationId xmlns:p14="http://schemas.microsoft.com/office/powerpoint/2010/main" val="2910976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18EA7F-E0C4-4A0F-AB36-4054C06657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79921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53</a:t>
            </a:fld>
            <a:endParaRPr lang="en-US"/>
          </a:p>
        </p:txBody>
      </p:sp>
    </p:spTree>
    <p:extLst>
      <p:ext uri="{BB962C8B-B14F-4D97-AF65-F5344CB8AC3E}">
        <p14:creationId xmlns:p14="http://schemas.microsoft.com/office/powerpoint/2010/main" val="27160426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54</a:t>
            </a:fld>
            <a:endParaRPr lang="en-US"/>
          </a:p>
        </p:txBody>
      </p:sp>
    </p:spTree>
    <p:extLst>
      <p:ext uri="{BB962C8B-B14F-4D97-AF65-F5344CB8AC3E}">
        <p14:creationId xmlns:p14="http://schemas.microsoft.com/office/powerpoint/2010/main" val="29316729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55</a:t>
            </a:fld>
            <a:endParaRPr lang="en-US"/>
          </a:p>
        </p:txBody>
      </p:sp>
    </p:spTree>
    <p:extLst>
      <p:ext uri="{BB962C8B-B14F-4D97-AF65-F5344CB8AC3E}">
        <p14:creationId xmlns:p14="http://schemas.microsoft.com/office/powerpoint/2010/main" val="17731195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56</a:t>
            </a:fld>
            <a:endParaRPr lang="en-US"/>
          </a:p>
        </p:txBody>
      </p:sp>
    </p:spTree>
    <p:extLst>
      <p:ext uri="{BB962C8B-B14F-4D97-AF65-F5344CB8AC3E}">
        <p14:creationId xmlns:p14="http://schemas.microsoft.com/office/powerpoint/2010/main" val="10694567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57</a:t>
            </a:fld>
            <a:endParaRPr lang="en-US"/>
          </a:p>
        </p:txBody>
      </p:sp>
    </p:spTree>
    <p:extLst>
      <p:ext uri="{BB962C8B-B14F-4D97-AF65-F5344CB8AC3E}">
        <p14:creationId xmlns:p14="http://schemas.microsoft.com/office/powerpoint/2010/main" val="9217543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58</a:t>
            </a:fld>
            <a:endParaRPr lang="en-US"/>
          </a:p>
        </p:txBody>
      </p:sp>
    </p:spTree>
    <p:extLst>
      <p:ext uri="{BB962C8B-B14F-4D97-AF65-F5344CB8AC3E}">
        <p14:creationId xmlns:p14="http://schemas.microsoft.com/office/powerpoint/2010/main" val="10881222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59</a:t>
            </a:fld>
            <a:endParaRPr lang="en-US"/>
          </a:p>
        </p:txBody>
      </p:sp>
    </p:spTree>
    <p:extLst>
      <p:ext uri="{BB962C8B-B14F-4D97-AF65-F5344CB8AC3E}">
        <p14:creationId xmlns:p14="http://schemas.microsoft.com/office/powerpoint/2010/main" val="18820054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60</a:t>
            </a:fld>
            <a:endParaRPr lang="en-US"/>
          </a:p>
        </p:txBody>
      </p:sp>
    </p:spTree>
    <p:extLst>
      <p:ext uri="{BB962C8B-B14F-4D97-AF65-F5344CB8AC3E}">
        <p14:creationId xmlns:p14="http://schemas.microsoft.com/office/powerpoint/2010/main" val="39938168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61</a:t>
            </a:fld>
            <a:endParaRPr lang="en-US"/>
          </a:p>
        </p:txBody>
      </p:sp>
    </p:spTree>
    <p:extLst>
      <p:ext uri="{BB962C8B-B14F-4D97-AF65-F5344CB8AC3E}">
        <p14:creationId xmlns:p14="http://schemas.microsoft.com/office/powerpoint/2010/main" val="19447905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62</a:t>
            </a:fld>
            <a:endParaRPr lang="en-US"/>
          </a:p>
        </p:txBody>
      </p:sp>
    </p:spTree>
    <p:extLst>
      <p:ext uri="{BB962C8B-B14F-4D97-AF65-F5344CB8AC3E}">
        <p14:creationId xmlns:p14="http://schemas.microsoft.com/office/powerpoint/2010/main" val="4251642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18EA7F-E0C4-4A0F-AB36-4054C06657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63978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63</a:t>
            </a:fld>
            <a:endParaRPr lang="en-US"/>
          </a:p>
        </p:txBody>
      </p:sp>
    </p:spTree>
    <p:extLst>
      <p:ext uri="{BB962C8B-B14F-4D97-AF65-F5344CB8AC3E}">
        <p14:creationId xmlns:p14="http://schemas.microsoft.com/office/powerpoint/2010/main" val="18479822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18EA7F-E0C4-4A0F-AB36-4054C06657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81323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65</a:t>
            </a:fld>
            <a:endParaRPr lang="en-US"/>
          </a:p>
        </p:txBody>
      </p:sp>
    </p:spTree>
    <p:extLst>
      <p:ext uri="{BB962C8B-B14F-4D97-AF65-F5344CB8AC3E}">
        <p14:creationId xmlns:p14="http://schemas.microsoft.com/office/powerpoint/2010/main" val="41707480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66</a:t>
            </a:fld>
            <a:endParaRPr lang="en-US"/>
          </a:p>
        </p:txBody>
      </p:sp>
    </p:spTree>
    <p:extLst>
      <p:ext uri="{BB962C8B-B14F-4D97-AF65-F5344CB8AC3E}">
        <p14:creationId xmlns:p14="http://schemas.microsoft.com/office/powerpoint/2010/main" val="2229442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18EA7F-E0C4-4A0F-AB36-4054C06657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89964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68</a:t>
            </a:fld>
            <a:endParaRPr lang="en-US"/>
          </a:p>
        </p:txBody>
      </p:sp>
    </p:spTree>
    <p:extLst>
      <p:ext uri="{BB962C8B-B14F-4D97-AF65-F5344CB8AC3E}">
        <p14:creationId xmlns:p14="http://schemas.microsoft.com/office/powerpoint/2010/main" val="26249929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69</a:t>
            </a:fld>
            <a:endParaRPr lang="en-US"/>
          </a:p>
        </p:txBody>
      </p:sp>
    </p:spTree>
    <p:extLst>
      <p:ext uri="{BB962C8B-B14F-4D97-AF65-F5344CB8AC3E}">
        <p14:creationId xmlns:p14="http://schemas.microsoft.com/office/powerpoint/2010/main" val="13451140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70</a:t>
            </a:fld>
            <a:endParaRPr lang="en-US"/>
          </a:p>
        </p:txBody>
      </p:sp>
    </p:spTree>
    <p:extLst>
      <p:ext uri="{BB962C8B-B14F-4D97-AF65-F5344CB8AC3E}">
        <p14:creationId xmlns:p14="http://schemas.microsoft.com/office/powerpoint/2010/main" val="27998060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18EA7F-E0C4-4A0F-AB36-4054C06657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25845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72</a:t>
            </a:fld>
            <a:endParaRPr lang="en-US"/>
          </a:p>
        </p:txBody>
      </p:sp>
    </p:spTree>
    <p:extLst>
      <p:ext uri="{BB962C8B-B14F-4D97-AF65-F5344CB8AC3E}">
        <p14:creationId xmlns:p14="http://schemas.microsoft.com/office/powerpoint/2010/main" val="199878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18EA7F-E0C4-4A0F-AB36-4054C06657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44804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73</a:t>
            </a:fld>
            <a:endParaRPr lang="en-US"/>
          </a:p>
        </p:txBody>
      </p:sp>
    </p:spTree>
    <p:extLst>
      <p:ext uri="{BB962C8B-B14F-4D97-AF65-F5344CB8AC3E}">
        <p14:creationId xmlns:p14="http://schemas.microsoft.com/office/powerpoint/2010/main" val="21311165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A18EA7F-E0C4-4A0F-AB36-4054C0665782}" type="slidenum">
              <a:rPr lang="en-US" smtClean="0"/>
              <a:t>74</a:t>
            </a:fld>
            <a:endParaRPr lang="en-US"/>
          </a:p>
        </p:txBody>
      </p:sp>
    </p:spTree>
    <p:extLst>
      <p:ext uri="{BB962C8B-B14F-4D97-AF65-F5344CB8AC3E}">
        <p14:creationId xmlns:p14="http://schemas.microsoft.com/office/powerpoint/2010/main" val="19469010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18EA7F-E0C4-4A0F-AB36-4054C06657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7149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18EA7F-E0C4-4A0F-AB36-4054C06657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6718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18EA7F-E0C4-4A0F-AB36-4054C06657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4939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18EA7F-E0C4-4A0F-AB36-4054C066578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4290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DD968390-1116-4E3A-9B0A-1A7E025FC65E}"/>
              </a:ext>
            </a:extLst>
          </p:cNvPr>
          <p:cNvSpPr>
            <a:spLocks noGrp="1"/>
          </p:cNvSpPr>
          <p:nvPr>
            <p:ph type="body" sz="quarter" idx="12" hasCustomPrompt="1"/>
          </p:nvPr>
        </p:nvSpPr>
        <p:spPr>
          <a:xfrm>
            <a:off x="668420" y="3048657"/>
            <a:ext cx="10926067" cy="802905"/>
          </a:xfrm>
          <a:prstGeom prst="rect">
            <a:avLst/>
          </a:prstGeom>
        </p:spPr>
        <p:txBody>
          <a:bodyPr/>
          <a:lstStyle>
            <a:lvl1pPr marL="0" indent="0">
              <a:lnSpc>
                <a:spcPts val="4445"/>
              </a:lnSpc>
              <a:spcBef>
                <a:spcPts val="0"/>
              </a:spcBef>
              <a:buNone/>
              <a:defRPr sz="4346">
                <a:solidFill>
                  <a:schemeClr val="tx1"/>
                </a:solidFill>
                <a:latin typeface="Verdana" panose="020B0604030504040204" pitchFamily="34" charset="0"/>
                <a:ea typeface="Verdana" panose="020B0604030504040204" pitchFamily="34" charset="0"/>
              </a:defRPr>
            </a:lvl1pPr>
            <a:lvl2pPr marL="451576" indent="0">
              <a:buNone/>
              <a:defRPr sz="4346">
                <a:latin typeface="Verdana" panose="020B0604030504040204" pitchFamily="34" charset="0"/>
                <a:ea typeface="Verdana" panose="020B0604030504040204" pitchFamily="34" charset="0"/>
              </a:defRPr>
            </a:lvl2pPr>
            <a:lvl3pPr marL="903153" indent="0">
              <a:buNone/>
              <a:defRPr sz="4346">
                <a:latin typeface="Verdana" panose="020B0604030504040204" pitchFamily="34" charset="0"/>
                <a:ea typeface="Verdana" panose="020B0604030504040204" pitchFamily="34" charset="0"/>
              </a:defRPr>
            </a:lvl3pPr>
            <a:lvl4pPr marL="1354729" indent="0">
              <a:buNone/>
              <a:defRPr sz="4346">
                <a:latin typeface="Verdana" panose="020B0604030504040204" pitchFamily="34" charset="0"/>
                <a:ea typeface="Verdana" panose="020B0604030504040204" pitchFamily="34" charset="0"/>
              </a:defRPr>
            </a:lvl4pPr>
            <a:lvl5pPr marL="1806306" indent="0">
              <a:buNone/>
              <a:defRPr sz="4346">
                <a:latin typeface="Verdana" panose="020B0604030504040204" pitchFamily="34" charset="0"/>
                <a:ea typeface="Verdana" panose="020B0604030504040204" pitchFamily="34" charset="0"/>
              </a:defRPr>
            </a:lvl5pPr>
          </a:lstStyle>
          <a:p>
            <a:pPr lvl="0"/>
            <a:r>
              <a:rPr lang="en-US"/>
              <a:t>Presentation Title Verdana 44 Pt</a:t>
            </a:r>
            <a:endParaRPr lang="en-IN"/>
          </a:p>
        </p:txBody>
      </p:sp>
      <p:sp>
        <p:nvSpPr>
          <p:cNvPr id="14" name="Text Placeholder 13">
            <a:extLst>
              <a:ext uri="{FF2B5EF4-FFF2-40B4-BE49-F238E27FC236}">
                <a16:creationId xmlns:a16="http://schemas.microsoft.com/office/drawing/2014/main" id="{A8DA20CE-C03A-419B-9CF7-563BB71A9D21}"/>
              </a:ext>
            </a:extLst>
          </p:cNvPr>
          <p:cNvSpPr>
            <a:spLocks noGrp="1"/>
          </p:cNvSpPr>
          <p:nvPr>
            <p:ph type="body" sz="quarter" idx="13" hasCustomPrompt="1"/>
          </p:nvPr>
        </p:nvSpPr>
        <p:spPr>
          <a:xfrm>
            <a:off x="667926" y="3851562"/>
            <a:ext cx="10926561" cy="468111"/>
          </a:xfrm>
          <a:prstGeom prst="rect">
            <a:avLst/>
          </a:prstGeom>
        </p:spPr>
        <p:txBody>
          <a:bodyPr/>
          <a:lstStyle>
            <a:lvl1pPr marL="0" indent="0">
              <a:buNone/>
              <a:defRPr sz="2173" b="1">
                <a:solidFill>
                  <a:schemeClr val="tx1"/>
                </a:solidFill>
                <a:latin typeface="Verdana" panose="020B0604030504040204" pitchFamily="34" charset="0"/>
                <a:ea typeface="Verdana" panose="020B0604030504040204" pitchFamily="34" charset="0"/>
              </a:defRPr>
            </a:lvl1pPr>
            <a:lvl2pPr marL="451576" indent="0">
              <a:buNone/>
              <a:defRPr sz="2370">
                <a:solidFill>
                  <a:schemeClr val="bg1"/>
                </a:solidFill>
                <a:latin typeface="Verdana" panose="020B0604030504040204" pitchFamily="34" charset="0"/>
                <a:ea typeface="Verdana" panose="020B0604030504040204" pitchFamily="34" charset="0"/>
              </a:defRPr>
            </a:lvl2pPr>
            <a:lvl3pPr marL="903153" indent="0">
              <a:buNone/>
              <a:defRPr sz="2370">
                <a:solidFill>
                  <a:schemeClr val="bg1"/>
                </a:solidFill>
                <a:latin typeface="Verdana" panose="020B0604030504040204" pitchFamily="34" charset="0"/>
                <a:ea typeface="Verdana" panose="020B0604030504040204" pitchFamily="34" charset="0"/>
              </a:defRPr>
            </a:lvl3pPr>
            <a:lvl4pPr marL="1354729" indent="0">
              <a:buNone/>
              <a:defRPr sz="2370">
                <a:solidFill>
                  <a:schemeClr val="bg1"/>
                </a:solidFill>
                <a:latin typeface="Verdana" panose="020B0604030504040204" pitchFamily="34" charset="0"/>
                <a:ea typeface="Verdana" panose="020B0604030504040204" pitchFamily="34" charset="0"/>
              </a:defRPr>
            </a:lvl4pPr>
            <a:lvl5pPr marL="1806306" indent="0">
              <a:buNone/>
              <a:defRPr sz="2370">
                <a:solidFill>
                  <a:schemeClr val="bg1"/>
                </a:solidFill>
                <a:latin typeface="Verdana" panose="020B0604030504040204" pitchFamily="34" charset="0"/>
                <a:ea typeface="Verdana" panose="020B0604030504040204" pitchFamily="34" charset="0"/>
              </a:defRPr>
            </a:lvl5pPr>
          </a:lstStyle>
          <a:p>
            <a:pPr lvl="0"/>
            <a:r>
              <a:rPr lang="en-US"/>
              <a:t>Presentation Subtitle Verdana Bold 22 Pt</a:t>
            </a:r>
            <a:endParaRPr lang="en-IN"/>
          </a:p>
        </p:txBody>
      </p:sp>
      <p:sp>
        <p:nvSpPr>
          <p:cNvPr id="18" name="Text Placeholder 17">
            <a:extLst>
              <a:ext uri="{FF2B5EF4-FFF2-40B4-BE49-F238E27FC236}">
                <a16:creationId xmlns:a16="http://schemas.microsoft.com/office/drawing/2014/main" id="{56A6DEE8-DCA8-4CB7-9F93-AFBDD1F58365}"/>
              </a:ext>
            </a:extLst>
          </p:cNvPr>
          <p:cNvSpPr>
            <a:spLocks noGrp="1"/>
          </p:cNvSpPr>
          <p:nvPr>
            <p:ph type="body" sz="quarter" idx="14" hasCustomPrompt="1"/>
          </p:nvPr>
        </p:nvSpPr>
        <p:spPr>
          <a:xfrm>
            <a:off x="7896705" y="1121364"/>
            <a:ext cx="3697783" cy="337110"/>
          </a:xfrm>
          <a:prstGeom prst="rect">
            <a:avLst/>
          </a:prstGeom>
        </p:spPr>
        <p:txBody>
          <a:bodyPr/>
          <a:lstStyle>
            <a:lvl1pPr marL="0" indent="0" algn="r">
              <a:lnSpc>
                <a:spcPct val="100000"/>
              </a:lnSpc>
              <a:spcBef>
                <a:spcPts val="494"/>
              </a:spcBef>
              <a:buNone/>
              <a:defRPr sz="1185" b="1">
                <a:solidFill>
                  <a:schemeClr val="tx1"/>
                </a:solidFill>
                <a:latin typeface="Verdana" panose="020B0604030504040204" pitchFamily="34" charset="0"/>
                <a:ea typeface="Verdana" panose="020B0604030504040204" pitchFamily="34" charset="0"/>
              </a:defRPr>
            </a:lvl1pPr>
            <a:lvl2pPr marL="451576" indent="0">
              <a:buNone/>
              <a:defRPr>
                <a:solidFill>
                  <a:schemeClr val="tx1"/>
                </a:solidFill>
                <a:latin typeface="Verdana" panose="020B0604030504040204" pitchFamily="34" charset="0"/>
                <a:ea typeface="Verdana" panose="020B0604030504040204" pitchFamily="34" charset="0"/>
              </a:defRPr>
            </a:lvl2pPr>
            <a:lvl3pPr marL="903153" indent="0">
              <a:buNone/>
              <a:defRPr>
                <a:solidFill>
                  <a:schemeClr val="tx1"/>
                </a:solidFill>
                <a:latin typeface="Verdana" panose="020B0604030504040204" pitchFamily="34" charset="0"/>
                <a:ea typeface="Verdana" panose="020B0604030504040204" pitchFamily="34" charset="0"/>
              </a:defRPr>
            </a:lvl3pPr>
            <a:lvl4pPr marL="1354729" indent="0">
              <a:buNone/>
              <a:defRPr>
                <a:solidFill>
                  <a:schemeClr val="tx1"/>
                </a:solidFill>
                <a:latin typeface="Verdana" panose="020B0604030504040204" pitchFamily="34" charset="0"/>
                <a:ea typeface="Verdana" panose="020B0604030504040204" pitchFamily="34" charset="0"/>
              </a:defRPr>
            </a:lvl4pPr>
            <a:lvl5pPr marL="1806306" indent="0">
              <a:buNone/>
              <a:defRPr>
                <a:solidFill>
                  <a:schemeClr val="tx1"/>
                </a:solidFill>
                <a:latin typeface="Verdana" panose="020B0604030504040204" pitchFamily="34" charset="0"/>
                <a:ea typeface="Verdana" panose="020B0604030504040204" pitchFamily="34" charset="0"/>
              </a:defRPr>
            </a:lvl5pPr>
          </a:lstStyle>
          <a:p>
            <a:pPr lvl="0"/>
            <a:r>
              <a:rPr lang="en-US"/>
              <a:t>18 February, 2022</a:t>
            </a:r>
            <a:endParaRPr lang="en-IN"/>
          </a:p>
        </p:txBody>
      </p:sp>
      <p:sp>
        <p:nvSpPr>
          <p:cNvPr id="21" name="Text Placeholder 20">
            <a:extLst>
              <a:ext uri="{FF2B5EF4-FFF2-40B4-BE49-F238E27FC236}">
                <a16:creationId xmlns:a16="http://schemas.microsoft.com/office/drawing/2014/main" id="{9D0FF670-C5A9-4980-B3C0-8DA623F36990}"/>
              </a:ext>
            </a:extLst>
          </p:cNvPr>
          <p:cNvSpPr>
            <a:spLocks noGrp="1"/>
          </p:cNvSpPr>
          <p:nvPr>
            <p:ph type="body" sz="quarter" idx="15" hasCustomPrompt="1"/>
          </p:nvPr>
        </p:nvSpPr>
        <p:spPr>
          <a:xfrm>
            <a:off x="667926" y="5850907"/>
            <a:ext cx="2502370" cy="365125"/>
          </a:xfrm>
          <a:prstGeom prst="rect">
            <a:avLst/>
          </a:prstGeom>
        </p:spPr>
        <p:txBody>
          <a:bodyPr/>
          <a:lstStyle>
            <a:lvl1pPr marL="0" indent="0" algn="l">
              <a:buNone/>
              <a:defRPr sz="889">
                <a:solidFill>
                  <a:schemeClr val="tx1"/>
                </a:solidFill>
                <a:latin typeface="Verdana" panose="020B0604030504040204" pitchFamily="34" charset="0"/>
                <a:ea typeface="Verdana" panose="020B0604030504040204" pitchFamily="34" charset="0"/>
              </a:defRPr>
            </a:lvl1pPr>
            <a:lvl2pPr marL="451576" indent="0">
              <a:buNone/>
              <a:defRPr sz="1086">
                <a:solidFill>
                  <a:schemeClr val="tx1"/>
                </a:solidFill>
                <a:latin typeface="Verdana" panose="020B0604030504040204" pitchFamily="34" charset="0"/>
                <a:ea typeface="Verdana" panose="020B0604030504040204" pitchFamily="34" charset="0"/>
              </a:defRPr>
            </a:lvl2pPr>
            <a:lvl3pPr marL="903153" indent="0">
              <a:buNone/>
              <a:defRPr sz="1086">
                <a:solidFill>
                  <a:schemeClr val="tx1"/>
                </a:solidFill>
                <a:latin typeface="Verdana" panose="020B0604030504040204" pitchFamily="34" charset="0"/>
                <a:ea typeface="Verdana" panose="020B0604030504040204" pitchFamily="34" charset="0"/>
              </a:defRPr>
            </a:lvl3pPr>
            <a:lvl4pPr marL="1354729" indent="0">
              <a:buNone/>
              <a:defRPr sz="1086">
                <a:solidFill>
                  <a:schemeClr val="tx1"/>
                </a:solidFill>
                <a:latin typeface="Verdana" panose="020B0604030504040204" pitchFamily="34" charset="0"/>
                <a:ea typeface="Verdana" panose="020B0604030504040204" pitchFamily="34" charset="0"/>
              </a:defRPr>
            </a:lvl4pPr>
            <a:lvl5pPr marL="1806306" indent="0">
              <a:buNone/>
              <a:defRPr sz="1086">
                <a:solidFill>
                  <a:schemeClr val="tx1"/>
                </a:solidFill>
                <a:latin typeface="Verdana" panose="020B0604030504040204" pitchFamily="34" charset="0"/>
                <a:ea typeface="Verdana" panose="020B0604030504040204" pitchFamily="34" charset="0"/>
              </a:defRPr>
            </a:lvl5pPr>
          </a:lstStyle>
          <a:p>
            <a:pPr lvl="0"/>
            <a:r>
              <a:rPr lang="en-US"/>
              <a:t>Doc Number: 00000000</a:t>
            </a:r>
          </a:p>
        </p:txBody>
      </p:sp>
    </p:spTree>
    <p:extLst>
      <p:ext uri="{BB962C8B-B14F-4D97-AF65-F5344CB8AC3E}">
        <p14:creationId xmlns:p14="http://schemas.microsoft.com/office/powerpoint/2010/main" val="966907067"/>
      </p:ext>
    </p:extLst>
  </p:cSld>
  <p:clrMapOvr>
    <a:masterClrMapping/>
  </p:clrMapOvr>
  <p:hf sldNum="0" hdr="0" ftr="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Text Placeholder 8">
            <a:extLst>
              <a:ext uri="{FF2B5EF4-FFF2-40B4-BE49-F238E27FC236}">
                <a16:creationId xmlns:a16="http://schemas.microsoft.com/office/drawing/2014/main" id="{EEF62658-28B2-4AC5-B9D0-7445AB2BFF4A}"/>
              </a:ext>
            </a:extLst>
          </p:cNvPr>
          <p:cNvSpPr>
            <a:spLocks noGrp="1"/>
          </p:cNvSpPr>
          <p:nvPr>
            <p:ph type="body" sz="quarter" idx="10" hasCustomPrompt="1"/>
          </p:nvPr>
        </p:nvSpPr>
        <p:spPr>
          <a:xfrm>
            <a:off x="611480" y="275646"/>
            <a:ext cx="10588959" cy="365760"/>
          </a:xfrm>
          <a:prstGeom prst="rect">
            <a:avLst/>
          </a:prstGeom>
        </p:spPr>
        <p:txBody>
          <a:bodyPr lIns="0"/>
          <a:lstStyle>
            <a:lvl1pPr marL="0" indent="0">
              <a:buNone/>
              <a:defRPr sz="1975" b="1">
                <a:solidFill>
                  <a:schemeClr val="tx1"/>
                </a:solidFill>
                <a:latin typeface="Verdana" panose="020B0604030504040204" pitchFamily="34" charset="0"/>
                <a:ea typeface="Verdana" panose="020B0604030504040204" pitchFamily="34" charset="0"/>
              </a:defRPr>
            </a:lvl1pPr>
            <a:lvl2pPr marL="451576" indent="0">
              <a:buNone/>
              <a:defRPr sz="2766">
                <a:solidFill>
                  <a:schemeClr val="bg1"/>
                </a:solidFill>
                <a:latin typeface="Verdana" panose="020B0604030504040204" pitchFamily="34" charset="0"/>
                <a:ea typeface="Verdana" panose="020B0604030504040204" pitchFamily="34" charset="0"/>
              </a:defRPr>
            </a:lvl2pPr>
            <a:lvl3pPr marL="903153" indent="0">
              <a:buNone/>
              <a:defRPr sz="2766">
                <a:solidFill>
                  <a:schemeClr val="bg1"/>
                </a:solidFill>
                <a:latin typeface="Verdana" panose="020B0604030504040204" pitchFamily="34" charset="0"/>
                <a:ea typeface="Verdana" panose="020B0604030504040204" pitchFamily="34" charset="0"/>
              </a:defRPr>
            </a:lvl3pPr>
            <a:lvl4pPr marL="1354729" indent="0">
              <a:buNone/>
              <a:defRPr sz="2766">
                <a:solidFill>
                  <a:schemeClr val="bg1"/>
                </a:solidFill>
                <a:latin typeface="Verdana" panose="020B0604030504040204" pitchFamily="34" charset="0"/>
                <a:ea typeface="Verdana" panose="020B0604030504040204" pitchFamily="34" charset="0"/>
              </a:defRPr>
            </a:lvl4pPr>
            <a:lvl5pPr marL="1806306" indent="0">
              <a:buNone/>
              <a:defRPr sz="2766">
                <a:solidFill>
                  <a:schemeClr val="bg1"/>
                </a:solidFill>
                <a:latin typeface="Verdana" panose="020B0604030504040204" pitchFamily="34" charset="0"/>
                <a:ea typeface="Verdana" panose="020B0604030504040204" pitchFamily="34" charset="0"/>
              </a:defRPr>
            </a:lvl5pPr>
          </a:lstStyle>
          <a:p>
            <a:pPr lvl="0"/>
            <a:r>
              <a:rPr lang="en-US"/>
              <a:t>Slide Title Verdana 28 Pt</a:t>
            </a:r>
            <a:endParaRPr lang="en-IN"/>
          </a:p>
        </p:txBody>
      </p:sp>
      <p:cxnSp>
        <p:nvCxnSpPr>
          <p:cNvPr id="13" name="Straight Connector 12"/>
          <p:cNvCxnSpPr/>
          <p:nvPr userDrawn="1"/>
        </p:nvCxnSpPr>
        <p:spPr>
          <a:xfrm>
            <a:off x="586252" y="696423"/>
            <a:ext cx="1101949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 Placeholder 8">
            <a:extLst>
              <a:ext uri="{FF2B5EF4-FFF2-40B4-BE49-F238E27FC236}">
                <a16:creationId xmlns:a16="http://schemas.microsoft.com/office/drawing/2014/main" id="{C07837AC-A8F8-834F-D00B-5F5A3B22A959}"/>
              </a:ext>
            </a:extLst>
          </p:cNvPr>
          <p:cNvSpPr>
            <a:spLocks noGrp="1"/>
          </p:cNvSpPr>
          <p:nvPr>
            <p:ph type="body" sz="quarter" idx="11" hasCustomPrompt="1"/>
          </p:nvPr>
        </p:nvSpPr>
        <p:spPr>
          <a:xfrm>
            <a:off x="611480" y="751441"/>
            <a:ext cx="10588959" cy="365760"/>
          </a:xfrm>
          <a:prstGeom prst="rect">
            <a:avLst/>
          </a:prstGeom>
        </p:spPr>
        <p:txBody>
          <a:bodyPr lIns="0"/>
          <a:lstStyle>
            <a:lvl1pPr marL="0" indent="0">
              <a:buNone/>
              <a:defRPr sz="1600" b="0">
                <a:solidFill>
                  <a:schemeClr val="bg1">
                    <a:lumMod val="50000"/>
                  </a:schemeClr>
                </a:solidFill>
                <a:latin typeface="Verdana" panose="020B0604030504040204" pitchFamily="34" charset="0"/>
                <a:ea typeface="Verdana" panose="020B0604030504040204" pitchFamily="34" charset="0"/>
              </a:defRPr>
            </a:lvl1pPr>
            <a:lvl2pPr marL="451576" indent="0">
              <a:buNone/>
              <a:defRPr sz="2766">
                <a:solidFill>
                  <a:schemeClr val="bg1"/>
                </a:solidFill>
                <a:latin typeface="Verdana" panose="020B0604030504040204" pitchFamily="34" charset="0"/>
                <a:ea typeface="Verdana" panose="020B0604030504040204" pitchFamily="34" charset="0"/>
              </a:defRPr>
            </a:lvl2pPr>
            <a:lvl3pPr marL="903153" indent="0">
              <a:buNone/>
              <a:defRPr sz="2766">
                <a:solidFill>
                  <a:schemeClr val="bg1"/>
                </a:solidFill>
                <a:latin typeface="Verdana" panose="020B0604030504040204" pitchFamily="34" charset="0"/>
                <a:ea typeface="Verdana" panose="020B0604030504040204" pitchFamily="34" charset="0"/>
              </a:defRPr>
            </a:lvl3pPr>
            <a:lvl4pPr marL="1354729" indent="0">
              <a:buNone/>
              <a:defRPr sz="2766">
                <a:solidFill>
                  <a:schemeClr val="bg1"/>
                </a:solidFill>
                <a:latin typeface="Verdana" panose="020B0604030504040204" pitchFamily="34" charset="0"/>
                <a:ea typeface="Verdana" panose="020B0604030504040204" pitchFamily="34" charset="0"/>
              </a:defRPr>
            </a:lvl4pPr>
            <a:lvl5pPr marL="1806306" indent="0">
              <a:buNone/>
              <a:defRPr sz="2766">
                <a:solidFill>
                  <a:schemeClr val="bg1"/>
                </a:solidFill>
                <a:latin typeface="Verdana" panose="020B0604030504040204" pitchFamily="34" charset="0"/>
                <a:ea typeface="Verdana" panose="020B0604030504040204" pitchFamily="34" charset="0"/>
              </a:defRPr>
            </a:lvl5pPr>
          </a:lstStyle>
          <a:p>
            <a:pPr lvl="0"/>
            <a:r>
              <a:rPr lang="en-US"/>
              <a:t>Slide Title Verdana 28 Pt</a:t>
            </a:r>
            <a:endParaRPr lang="en-IN"/>
          </a:p>
        </p:txBody>
      </p:sp>
    </p:spTree>
    <p:extLst>
      <p:ext uri="{BB962C8B-B14F-4D97-AF65-F5344CB8AC3E}">
        <p14:creationId xmlns:p14="http://schemas.microsoft.com/office/powerpoint/2010/main" val="65631876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725473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Text Placeholder 8">
            <a:extLst>
              <a:ext uri="{FF2B5EF4-FFF2-40B4-BE49-F238E27FC236}">
                <a16:creationId xmlns:a16="http://schemas.microsoft.com/office/drawing/2014/main" id="{EEF62658-28B2-4AC5-B9D0-7445AB2BFF4A}"/>
              </a:ext>
            </a:extLst>
          </p:cNvPr>
          <p:cNvSpPr>
            <a:spLocks noGrp="1"/>
          </p:cNvSpPr>
          <p:nvPr>
            <p:ph type="body" sz="quarter" idx="10" hasCustomPrompt="1"/>
          </p:nvPr>
        </p:nvSpPr>
        <p:spPr>
          <a:xfrm>
            <a:off x="611480" y="275646"/>
            <a:ext cx="10588959" cy="365760"/>
          </a:xfrm>
          <a:prstGeom prst="rect">
            <a:avLst/>
          </a:prstGeom>
        </p:spPr>
        <p:txBody>
          <a:bodyPr lIns="0"/>
          <a:lstStyle>
            <a:lvl1pPr marL="0" indent="0">
              <a:buNone/>
              <a:defRPr sz="1975" b="1">
                <a:solidFill>
                  <a:schemeClr val="tx1"/>
                </a:solidFill>
                <a:latin typeface="Verdana" panose="020B0604030504040204" pitchFamily="34" charset="0"/>
                <a:ea typeface="Verdana" panose="020B0604030504040204" pitchFamily="34" charset="0"/>
              </a:defRPr>
            </a:lvl1pPr>
            <a:lvl2pPr marL="451576" indent="0">
              <a:buNone/>
              <a:defRPr sz="2766">
                <a:solidFill>
                  <a:schemeClr val="bg1"/>
                </a:solidFill>
                <a:latin typeface="Verdana" panose="020B0604030504040204" pitchFamily="34" charset="0"/>
                <a:ea typeface="Verdana" panose="020B0604030504040204" pitchFamily="34" charset="0"/>
              </a:defRPr>
            </a:lvl2pPr>
            <a:lvl3pPr marL="903153" indent="0">
              <a:buNone/>
              <a:defRPr sz="2766">
                <a:solidFill>
                  <a:schemeClr val="bg1"/>
                </a:solidFill>
                <a:latin typeface="Verdana" panose="020B0604030504040204" pitchFamily="34" charset="0"/>
                <a:ea typeface="Verdana" panose="020B0604030504040204" pitchFamily="34" charset="0"/>
              </a:defRPr>
            </a:lvl3pPr>
            <a:lvl4pPr marL="1354729" indent="0">
              <a:buNone/>
              <a:defRPr sz="2766">
                <a:solidFill>
                  <a:schemeClr val="bg1"/>
                </a:solidFill>
                <a:latin typeface="Verdana" panose="020B0604030504040204" pitchFamily="34" charset="0"/>
                <a:ea typeface="Verdana" panose="020B0604030504040204" pitchFamily="34" charset="0"/>
              </a:defRPr>
            </a:lvl4pPr>
            <a:lvl5pPr marL="1806306" indent="0">
              <a:buNone/>
              <a:defRPr sz="2766">
                <a:solidFill>
                  <a:schemeClr val="bg1"/>
                </a:solidFill>
                <a:latin typeface="Verdana" panose="020B0604030504040204" pitchFamily="34" charset="0"/>
                <a:ea typeface="Verdana" panose="020B0604030504040204" pitchFamily="34" charset="0"/>
              </a:defRPr>
            </a:lvl5pPr>
          </a:lstStyle>
          <a:p>
            <a:pPr lvl="0"/>
            <a:r>
              <a:rPr lang="en-US"/>
              <a:t>Slide Title Verdana 28 Pt</a:t>
            </a:r>
            <a:endParaRPr lang="en-IN"/>
          </a:p>
        </p:txBody>
      </p:sp>
      <p:cxnSp>
        <p:nvCxnSpPr>
          <p:cNvPr id="13" name="Straight Connector 12"/>
          <p:cNvCxnSpPr/>
          <p:nvPr userDrawn="1"/>
        </p:nvCxnSpPr>
        <p:spPr>
          <a:xfrm>
            <a:off x="586252" y="696423"/>
            <a:ext cx="1101949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 Placeholder 8">
            <a:extLst>
              <a:ext uri="{FF2B5EF4-FFF2-40B4-BE49-F238E27FC236}">
                <a16:creationId xmlns:a16="http://schemas.microsoft.com/office/drawing/2014/main" id="{C07837AC-A8F8-834F-D00B-5F5A3B22A959}"/>
              </a:ext>
            </a:extLst>
          </p:cNvPr>
          <p:cNvSpPr>
            <a:spLocks noGrp="1"/>
          </p:cNvSpPr>
          <p:nvPr>
            <p:ph type="body" sz="quarter" idx="11" hasCustomPrompt="1"/>
          </p:nvPr>
        </p:nvSpPr>
        <p:spPr>
          <a:xfrm>
            <a:off x="611480" y="751441"/>
            <a:ext cx="10588959" cy="365760"/>
          </a:xfrm>
          <a:prstGeom prst="rect">
            <a:avLst/>
          </a:prstGeom>
        </p:spPr>
        <p:txBody>
          <a:bodyPr lIns="0"/>
          <a:lstStyle>
            <a:lvl1pPr marL="0" indent="0">
              <a:buNone/>
              <a:defRPr sz="1600" b="0">
                <a:solidFill>
                  <a:schemeClr val="bg1">
                    <a:lumMod val="50000"/>
                  </a:schemeClr>
                </a:solidFill>
                <a:latin typeface="Verdana" panose="020B0604030504040204" pitchFamily="34" charset="0"/>
                <a:ea typeface="Verdana" panose="020B0604030504040204" pitchFamily="34" charset="0"/>
              </a:defRPr>
            </a:lvl1pPr>
            <a:lvl2pPr marL="451576" indent="0">
              <a:buNone/>
              <a:defRPr sz="2766">
                <a:solidFill>
                  <a:schemeClr val="bg1"/>
                </a:solidFill>
                <a:latin typeface="Verdana" panose="020B0604030504040204" pitchFamily="34" charset="0"/>
                <a:ea typeface="Verdana" panose="020B0604030504040204" pitchFamily="34" charset="0"/>
              </a:defRPr>
            </a:lvl2pPr>
            <a:lvl3pPr marL="903153" indent="0">
              <a:buNone/>
              <a:defRPr sz="2766">
                <a:solidFill>
                  <a:schemeClr val="bg1"/>
                </a:solidFill>
                <a:latin typeface="Verdana" panose="020B0604030504040204" pitchFamily="34" charset="0"/>
                <a:ea typeface="Verdana" panose="020B0604030504040204" pitchFamily="34" charset="0"/>
              </a:defRPr>
            </a:lvl3pPr>
            <a:lvl4pPr marL="1354729" indent="0">
              <a:buNone/>
              <a:defRPr sz="2766">
                <a:solidFill>
                  <a:schemeClr val="bg1"/>
                </a:solidFill>
                <a:latin typeface="Verdana" panose="020B0604030504040204" pitchFamily="34" charset="0"/>
                <a:ea typeface="Verdana" panose="020B0604030504040204" pitchFamily="34" charset="0"/>
              </a:defRPr>
            </a:lvl4pPr>
            <a:lvl5pPr marL="1806306" indent="0">
              <a:buNone/>
              <a:defRPr sz="2766">
                <a:solidFill>
                  <a:schemeClr val="bg1"/>
                </a:solidFill>
                <a:latin typeface="Verdana" panose="020B0604030504040204" pitchFamily="34" charset="0"/>
                <a:ea typeface="Verdana" panose="020B0604030504040204" pitchFamily="34" charset="0"/>
              </a:defRPr>
            </a:lvl5pPr>
          </a:lstStyle>
          <a:p>
            <a:pPr lvl="0"/>
            <a:r>
              <a:rPr lang="en-US"/>
              <a:t>Slide Title Verdana 28 Pt</a:t>
            </a:r>
            <a:endParaRPr lang="en-IN"/>
          </a:p>
        </p:txBody>
      </p:sp>
      <p:grpSp>
        <p:nvGrpSpPr>
          <p:cNvPr id="3" name="Group 2">
            <a:extLst>
              <a:ext uri="{FF2B5EF4-FFF2-40B4-BE49-F238E27FC236}">
                <a16:creationId xmlns:a16="http://schemas.microsoft.com/office/drawing/2014/main" id="{BEBB022F-7315-C892-3377-89C24DBA9339}"/>
              </a:ext>
            </a:extLst>
          </p:cNvPr>
          <p:cNvGrpSpPr/>
          <p:nvPr userDrawn="1"/>
        </p:nvGrpSpPr>
        <p:grpSpPr>
          <a:xfrm>
            <a:off x="-430508" y="1485606"/>
            <a:ext cx="182880" cy="2765215"/>
            <a:chOff x="-430508" y="1485606"/>
            <a:chExt cx="182880" cy="2765215"/>
          </a:xfrm>
        </p:grpSpPr>
        <p:sp>
          <p:nvSpPr>
            <p:cNvPr id="4" name="Rectangle 3">
              <a:extLst>
                <a:ext uri="{FF2B5EF4-FFF2-40B4-BE49-F238E27FC236}">
                  <a16:creationId xmlns:a16="http://schemas.microsoft.com/office/drawing/2014/main" id="{14B94E24-E61B-C7D3-7448-1FA3D73BCCEC}"/>
                </a:ext>
              </a:extLst>
            </p:cNvPr>
            <p:cNvSpPr/>
            <p:nvPr/>
          </p:nvSpPr>
          <p:spPr>
            <a:xfrm>
              <a:off x="-430508" y="2148378"/>
              <a:ext cx="182880" cy="182880"/>
            </a:xfrm>
            <a:prstGeom prst="rect">
              <a:avLst/>
            </a:prstGeom>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panose="020F0502020204030204"/>
              </a:endParaRPr>
            </a:p>
          </p:txBody>
        </p:sp>
        <p:sp>
          <p:nvSpPr>
            <p:cNvPr id="5" name="Rectangle 4">
              <a:extLst>
                <a:ext uri="{FF2B5EF4-FFF2-40B4-BE49-F238E27FC236}">
                  <a16:creationId xmlns:a16="http://schemas.microsoft.com/office/drawing/2014/main" id="{BE222262-9F0A-AA76-C5D2-60CB77DC057E}"/>
                </a:ext>
              </a:extLst>
            </p:cNvPr>
            <p:cNvSpPr/>
            <p:nvPr/>
          </p:nvSpPr>
          <p:spPr>
            <a:xfrm>
              <a:off x="-430508" y="2468305"/>
              <a:ext cx="182880" cy="182880"/>
            </a:xfrm>
            <a:prstGeom prst="rect">
              <a:avLst/>
            </a:prstGeom>
            <a:solidFill>
              <a:schemeClr val="accent6">
                <a:lumMod val="40000"/>
                <a:lumOff val="6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panose="020F0502020204030204"/>
              </a:endParaRPr>
            </a:p>
          </p:txBody>
        </p:sp>
        <p:sp>
          <p:nvSpPr>
            <p:cNvPr id="6" name="Rectangle 5">
              <a:extLst>
                <a:ext uri="{FF2B5EF4-FFF2-40B4-BE49-F238E27FC236}">
                  <a16:creationId xmlns:a16="http://schemas.microsoft.com/office/drawing/2014/main" id="{F5BE6817-3ADE-BB31-3DCF-6D1C27672324}"/>
                </a:ext>
              </a:extLst>
            </p:cNvPr>
            <p:cNvSpPr/>
            <p:nvPr/>
          </p:nvSpPr>
          <p:spPr>
            <a:xfrm>
              <a:off x="-430508" y="2788232"/>
              <a:ext cx="182880" cy="182880"/>
            </a:xfrm>
            <a:prstGeom prst="rect">
              <a:avLst/>
            </a:prstGeom>
            <a:solidFill>
              <a:schemeClr val="accent6">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panose="020F0502020204030204"/>
              </a:endParaRPr>
            </a:p>
          </p:txBody>
        </p:sp>
        <p:sp>
          <p:nvSpPr>
            <p:cNvPr id="7" name="Rectangle 6">
              <a:extLst>
                <a:ext uri="{FF2B5EF4-FFF2-40B4-BE49-F238E27FC236}">
                  <a16:creationId xmlns:a16="http://schemas.microsoft.com/office/drawing/2014/main" id="{06660955-C148-15A5-699C-6E1FB6033A69}"/>
                </a:ext>
              </a:extLst>
            </p:cNvPr>
            <p:cNvSpPr/>
            <p:nvPr/>
          </p:nvSpPr>
          <p:spPr>
            <a:xfrm>
              <a:off x="-430508" y="3108159"/>
              <a:ext cx="182880" cy="182880"/>
            </a:xfrm>
            <a:prstGeom prst="rect">
              <a:avLst/>
            </a:prstGeom>
            <a:solidFill>
              <a:srgbClr val="FFBD47"/>
            </a:solidFill>
            <a:ln w="12700" cap="flat" cmpd="sng" algn="ctr">
              <a:solidFill>
                <a:schemeClr val="bg1">
                  <a:lumMod val="85000"/>
                </a:schemeClr>
              </a:solidFill>
              <a:prstDash val="solid"/>
            </a:ln>
            <a:effectLst/>
          </p:spPr>
          <p:txBody>
            <a:bodyPr lIns="74238" tIns="37119" rIns="74238" bIns="37119" rtlCol="0" anchor="ctr"/>
            <a:lstStyle/>
            <a:p>
              <a:pPr algn="ctr" defTabSz="742370"/>
              <a:endParaRPr lang="en-US" sz="1400" kern="0">
                <a:solidFill>
                  <a:prstClr val="white"/>
                </a:solidFill>
                <a:latin typeface="Verdana" panose="020B0604030504040204" pitchFamily="34" charset="0"/>
                <a:ea typeface="Verdana" panose="020B0604030504040204" pitchFamily="34" charset="0"/>
              </a:endParaRPr>
            </a:p>
          </p:txBody>
        </p:sp>
        <p:sp>
          <p:nvSpPr>
            <p:cNvPr id="8" name="Rectangle 7">
              <a:extLst>
                <a:ext uri="{FF2B5EF4-FFF2-40B4-BE49-F238E27FC236}">
                  <a16:creationId xmlns:a16="http://schemas.microsoft.com/office/drawing/2014/main" id="{2F809A26-C5B9-E910-0176-8C97307808BA}"/>
                </a:ext>
              </a:extLst>
            </p:cNvPr>
            <p:cNvSpPr/>
            <p:nvPr/>
          </p:nvSpPr>
          <p:spPr>
            <a:xfrm>
              <a:off x="-430508" y="3428086"/>
              <a:ext cx="182880" cy="182880"/>
            </a:xfrm>
            <a:prstGeom prst="rect">
              <a:avLst/>
            </a:prstGeom>
            <a:solidFill>
              <a:srgbClr val="FF8427"/>
            </a:solidFill>
            <a:ln w="12700" cap="flat" cmpd="sng" algn="ctr">
              <a:solidFill>
                <a:schemeClr val="bg1">
                  <a:lumMod val="85000"/>
                </a:schemeClr>
              </a:solidFill>
              <a:prstDash val="solid"/>
            </a:ln>
            <a:effectLst/>
          </p:spPr>
          <p:txBody>
            <a:bodyPr lIns="74238" tIns="37119" rIns="74238" bIns="37119" rtlCol="0" anchor="ctr"/>
            <a:lstStyle/>
            <a:p>
              <a:pPr algn="ctr" defTabSz="742370"/>
              <a:endParaRPr lang="en-US" sz="1400" kern="0">
                <a:solidFill>
                  <a:prstClr val="white"/>
                </a:solidFill>
                <a:latin typeface="Verdana" panose="020B0604030504040204" pitchFamily="34" charset="0"/>
                <a:ea typeface="Verdana" panose="020B0604030504040204" pitchFamily="34" charset="0"/>
              </a:endParaRPr>
            </a:p>
          </p:txBody>
        </p:sp>
        <p:sp>
          <p:nvSpPr>
            <p:cNvPr id="9" name="Rectangle 8">
              <a:extLst>
                <a:ext uri="{FF2B5EF4-FFF2-40B4-BE49-F238E27FC236}">
                  <a16:creationId xmlns:a16="http://schemas.microsoft.com/office/drawing/2014/main" id="{FB7D3041-3EF2-8643-0F3E-375589BCD9B2}"/>
                </a:ext>
              </a:extLst>
            </p:cNvPr>
            <p:cNvSpPr/>
            <p:nvPr/>
          </p:nvSpPr>
          <p:spPr>
            <a:xfrm>
              <a:off x="-430508" y="3748013"/>
              <a:ext cx="182880" cy="182880"/>
            </a:xfrm>
            <a:prstGeom prst="rect">
              <a:avLst/>
            </a:prstGeom>
            <a:solidFill>
              <a:schemeClr val="accent4">
                <a:lumMod val="75000"/>
              </a:schemeClr>
            </a:solidFill>
            <a:ln w="19050" algn="ctr">
              <a:noFill/>
              <a:miter lim="800000"/>
              <a:headEnd/>
              <a:tailEnd/>
            </a:ln>
            <a:effectLst/>
          </p:spPr>
          <p:txBody>
            <a:bodyPr rot="0" spcFirstLastPara="0" vert="horz" wrap="square" lIns="88900" tIns="88900" rIns="88900" bIns="88900" numCol="1" spcCol="0" rtlCol="0" fromWordArt="0" anchor="ctr" anchorCtr="0" forceAA="0" compatLnSpc="1">
              <a:prstTxWarp prst="textNoShape">
                <a:avLst/>
              </a:prstTxWarp>
              <a:noAutofit/>
            </a:bodyPr>
            <a:lstStyle/>
            <a:p>
              <a:pPr algn="ctr">
                <a:lnSpc>
                  <a:spcPct val="106000"/>
                </a:lnSpc>
              </a:pPr>
              <a:endParaRPr lang="en-US" sz="1600" b="1">
                <a:solidFill>
                  <a:sysClr val="window" lastClr="FFFFFF"/>
                </a:solidFill>
                <a:latin typeface="Verdana" panose="020B0604030504040204" pitchFamily="34" charset="0"/>
                <a:ea typeface="Verdana" panose="020B0604030504040204" pitchFamily="34" charset="0"/>
              </a:endParaRPr>
            </a:p>
          </p:txBody>
        </p:sp>
        <p:sp>
          <p:nvSpPr>
            <p:cNvPr id="10" name="Rectangle 9">
              <a:extLst>
                <a:ext uri="{FF2B5EF4-FFF2-40B4-BE49-F238E27FC236}">
                  <a16:creationId xmlns:a16="http://schemas.microsoft.com/office/drawing/2014/main" id="{142DF06B-06A5-1CFC-46A6-D547F025EB2A}"/>
                </a:ext>
              </a:extLst>
            </p:cNvPr>
            <p:cNvSpPr/>
            <p:nvPr/>
          </p:nvSpPr>
          <p:spPr>
            <a:xfrm>
              <a:off x="-430508" y="4067941"/>
              <a:ext cx="182880" cy="182880"/>
            </a:xfrm>
            <a:prstGeom prst="rect">
              <a:avLst/>
            </a:prstGeom>
            <a:solidFill>
              <a:schemeClr val="accent1">
                <a:lumMod val="75000"/>
              </a:schemeClr>
            </a:solidFill>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050" b="1">
                <a:solidFill>
                  <a:prstClr val="whit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D9F15021-F4CC-53DD-4F0F-7D3162C27B1B}"/>
                </a:ext>
              </a:extLst>
            </p:cNvPr>
            <p:cNvSpPr/>
            <p:nvPr/>
          </p:nvSpPr>
          <p:spPr>
            <a:xfrm>
              <a:off x="-430508" y="1828450"/>
              <a:ext cx="182880" cy="182880"/>
            </a:xfrm>
            <a:prstGeom prst="rect">
              <a:avLst/>
            </a:prstGeom>
            <a:solidFill>
              <a:srgbClr val="ED3326"/>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panose="020F0502020204030204"/>
              </a:endParaRPr>
            </a:p>
          </p:txBody>
        </p:sp>
        <p:sp>
          <p:nvSpPr>
            <p:cNvPr id="14" name="Rectangle 13">
              <a:extLst>
                <a:ext uri="{FF2B5EF4-FFF2-40B4-BE49-F238E27FC236}">
                  <a16:creationId xmlns:a16="http://schemas.microsoft.com/office/drawing/2014/main" id="{65D41B53-C50E-45D7-3B6D-B6DC4A4E0A29}"/>
                </a:ext>
              </a:extLst>
            </p:cNvPr>
            <p:cNvSpPr/>
            <p:nvPr/>
          </p:nvSpPr>
          <p:spPr>
            <a:xfrm>
              <a:off x="-430508" y="1485606"/>
              <a:ext cx="182880" cy="182880"/>
            </a:xfrm>
            <a:prstGeom prst="rect">
              <a:avLst/>
            </a:prstGeom>
            <a:solidFill>
              <a:schemeClr val="tx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panose="020F0502020204030204"/>
              </a:endParaRPr>
            </a:p>
          </p:txBody>
        </p:sp>
      </p:grpSp>
    </p:spTree>
    <p:extLst>
      <p:ext uri="{BB962C8B-B14F-4D97-AF65-F5344CB8AC3E}">
        <p14:creationId xmlns:p14="http://schemas.microsoft.com/office/powerpoint/2010/main" val="369775337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73FC752-0C5D-3EA5-3EF1-6C7FBD9D4374}"/>
              </a:ext>
            </a:extLst>
          </p:cNvPr>
          <p:cNvGrpSpPr/>
          <p:nvPr userDrawn="1"/>
        </p:nvGrpSpPr>
        <p:grpSpPr>
          <a:xfrm>
            <a:off x="-430508" y="1485606"/>
            <a:ext cx="182880" cy="2765215"/>
            <a:chOff x="-430508" y="1485606"/>
            <a:chExt cx="182880" cy="2765215"/>
          </a:xfrm>
        </p:grpSpPr>
        <p:sp>
          <p:nvSpPr>
            <p:cNvPr id="3" name="Rectangle 2">
              <a:extLst>
                <a:ext uri="{FF2B5EF4-FFF2-40B4-BE49-F238E27FC236}">
                  <a16:creationId xmlns:a16="http://schemas.microsoft.com/office/drawing/2014/main" id="{32F505B8-D992-3212-255D-13595C842DBD}"/>
                </a:ext>
              </a:extLst>
            </p:cNvPr>
            <p:cNvSpPr/>
            <p:nvPr/>
          </p:nvSpPr>
          <p:spPr>
            <a:xfrm>
              <a:off x="-430508" y="2148378"/>
              <a:ext cx="182880" cy="182880"/>
            </a:xfrm>
            <a:prstGeom prst="rect">
              <a:avLst/>
            </a:prstGeom>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panose="020F0502020204030204"/>
              </a:endParaRPr>
            </a:p>
          </p:txBody>
        </p:sp>
        <p:sp>
          <p:nvSpPr>
            <p:cNvPr id="4" name="Rectangle 3">
              <a:extLst>
                <a:ext uri="{FF2B5EF4-FFF2-40B4-BE49-F238E27FC236}">
                  <a16:creationId xmlns:a16="http://schemas.microsoft.com/office/drawing/2014/main" id="{1DBF0DC0-E9D6-DF82-21D7-AAC2B0EBC25F}"/>
                </a:ext>
              </a:extLst>
            </p:cNvPr>
            <p:cNvSpPr/>
            <p:nvPr/>
          </p:nvSpPr>
          <p:spPr>
            <a:xfrm>
              <a:off x="-430508" y="2468305"/>
              <a:ext cx="182880" cy="182880"/>
            </a:xfrm>
            <a:prstGeom prst="rect">
              <a:avLst/>
            </a:prstGeom>
            <a:solidFill>
              <a:schemeClr val="accent6">
                <a:lumMod val="40000"/>
                <a:lumOff val="6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panose="020F0502020204030204"/>
              </a:endParaRPr>
            </a:p>
          </p:txBody>
        </p:sp>
        <p:sp>
          <p:nvSpPr>
            <p:cNvPr id="5" name="Rectangle 4">
              <a:extLst>
                <a:ext uri="{FF2B5EF4-FFF2-40B4-BE49-F238E27FC236}">
                  <a16:creationId xmlns:a16="http://schemas.microsoft.com/office/drawing/2014/main" id="{13421EEE-9442-E824-DE28-78AEC24BD585}"/>
                </a:ext>
              </a:extLst>
            </p:cNvPr>
            <p:cNvSpPr/>
            <p:nvPr/>
          </p:nvSpPr>
          <p:spPr>
            <a:xfrm>
              <a:off x="-430508" y="2788232"/>
              <a:ext cx="182880" cy="182880"/>
            </a:xfrm>
            <a:prstGeom prst="rect">
              <a:avLst/>
            </a:prstGeom>
            <a:solidFill>
              <a:schemeClr val="accent6">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panose="020F0502020204030204"/>
              </a:endParaRPr>
            </a:p>
          </p:txBody>
        </p:sp>
        <p:sp>
          <p:nvSpPr>
            <p:cNvPr id="6" name="Rectangle 5">
              <a:extLst>
                <a:ext uri="{FF2B5EF4-FFF2-40B4-BE49-F238E27FC236}">
                  <a16:creationId xmlns:a16="http://schemas.microsoft.com/office/drawing/2014/main" id="{413E046F-2E1E-70D7-2578-93EA0C3DB8DF}"/>
                </a:ext>
              </a:extLst>
            </p:cNvPr>
            <p:cNvSpPr/>
            <p:nvPr/>
          </p:nvSpPr>
          <p:spPr>
            <a:xfrm>
              <a:off x="-430508" y="3108159"/>
              <a:ext cx="182880" cy="182880"/>
            </a:xfrm>
            <a:prstGeom prst="rect">
              <a:avLst/>
            </a:prstGeom>
            <a:solidFill>
              <a:srgbClr val="FFBD47"/>
            </a:solidFill>
            <a:ln w="12700" cap="flat" cmpd="sng" algn="ctr">
              <a:solidFill>
                <a:schemeClr val="bg1">
                  <a:lumMod val="85000"/>
                </a:schemeClr>
              </a:solidFill>
              <a:prstDash val="solid"/>
            </a:ln>
            <a:effectLst/>
          </p:spPr>
          <p:txBody>
            <a:bodyPr lIns="74238" tIns="37119" rIns="74238" bIns="37119" rtlCol="0" anchor="ctr"/>
            <a:lstStyle/>
            <a:p>
              <a:pPr algn="ctr" defTabSz="742370"/>
              <a:endParaRPr lang="en-US" sz="1400" kern="0">
                <a:solidFill>
                  <a:prstClr val="white"/>
                </a:solidFill>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347FB4E7-71F3-5BBC-A12F-9FDCFED40AF7}"/>
                </a:ext>
              </a:extLst>
            </p:cNvPr>
            <p:cNvSpPr/>
            <p:nvPr/>
          </p:nvSpPr>
          <p:spPr>
            <a:xfrm>
              <a:off x="-430508" y="3428086"/>
              <a:ext cx="182880" cy="182880"/>
            </a:xfrm>
            <a:prstGeom prst="rect">
              <a:avLst/>
            </a:prstGeom>
            <a:solidFill>
              <a:srgbClr val="FF8427"/>
            </a:solidFill>
            <a:ln w="12700" cap="flat" cmpd="sng" algn="ctr">
              <a:solidFill>
                <a:schemeClr val="bg1">
                  <a:lumMod val="85000"/>
                </a:schemeClr>
              </a:solidFill>
              <a:prstDash val="solid"/>
            </a:ln>
            <a:effectLst/>
          </p:spPr>
          <p:txBody>
            <a:bodyPr lIns="74238" tIns="37119" rIns="74238" bIns="37119" rtlCol="0" anchor="ctr"/>
            <a:lstStyle/>
            <a:p>
              <a:pPr algn="ctr" defTabSz="742370"/>
              <a:endParaRPr lang="en-US" sz="1400" kern="0">
                <a:solidFill>
                  <a:prstClr val="white"/>
                </a:solidFill>
                <a:latin typeface="Verdana" panose="020B0604030504040204" pitchFamily="34" charset="0"/>
                <a:ea typeface="Verdana" panose="020B0604030504040204" pitchFamily="34" charset="0"/>
              </a:endParaRPr>
            </a:p>
          </p:txBody>
        </p:sp>
        <p:sp>
          <p:nvSpPr>
            <p:cNvPr id="8" name="Rectangle 7">
              <a:extLst>
                <a:ext uri="{FF2B5EF4-FFF2-40B4-BE49-F238E27FC236}">
                  <a16:creationId xmlns:a16="http://schemas.microsoft.com/office/drawing/2014/main" id="{6C15D991-D494-A258-893B-DA78BC177B63}"/>
                </a:ext>
              </a:extLst>
            </p:cNvPr>
            <p:cNvSpPr/>
            <p:nvPr/>
          </p:nvSpPr>
          <p:spPr>
            <a:xfrm>
              <a:off x="-430508" y="3748013"/>
              <a:ext cx="182880" cy="182880"/>
            </a:xfrm>
            <a:prstGeom prst="rect">
              <a:avLst/>
            </a:prstGeom>
            <a:solidFill>
              <a:schemeClr val="accent4">
                <a:lumMod val="75000"/>
              </a:schemeClr>
            </a:solidFill>
            <a:ln w="19050" algn="ctr">
              <a:noFill/>
              <a:miter lim="800000"/>
              <a:headEnd/>
              <a:tailEnd/>
            </a:ln>
            <a:effectLst/>
          </p:spPr>
          <p:txBody>
            <a:bodyPr rot="0" spcFirstLastPara="0" vert="horz" wrap="square" lIns="88900" tIns="88900" rIns="88900" bIns="88900" numCol="1" spcCol="0" rtlCol="0" fromWordArt="0" anchor="ctr" anchorCtr="0" forceAA="0" compatLnSpc="1">
              <a:prstTxWarp prst="textNoShape">
                <a:avLst/>
              </a:prstTxWarp>
              <a:noAutofit/>
            </a:bodyPr>
            <a:lstStyle/>
            <a:p>
              <a:pPr algn="ctr">
                <a:lnSpc>
                  <a:spcPct val="106000"/>
                </a:lnSpc>
              </a:pPr>
              <a:endParaRPr lang="en-US" sz="1600" b="1">
                <a:solidFill>
                  <a:sysClr val="window" lastClr="FFFFFF"/>
                </a:solidFill>
                <a:latin typeface="Verdana" panose="020B0604030504040204" pitchFamily="34" charset="0"/>
                <a:ea typeface="Verdana" panose="020B0604030504040204" pitchFamily="34" charset="0"/>
              </a:endParaRPr>
            </a:p>
          </p:txBody>
        </p:sp>
        <p:sp>
          <p:nvSpPr>
            <p:cNvPr id="9" name="Rectangle 8">
              <a:extLst>
                <a:ext uri="{FF2B5EF4-FFF2-40B4-BE49-F238E27FC236}">
                  <a16:creationId xmlns:a16="http://schemas.microsoft.com/office/drawing/2014/main" id="{096C126F-7E97-4545-5233-9207D8C5B553}"/>
                </a:ext>
              </a:extLst>
            </p:cNvPr>
            <p:cNvSpPr/>
            <p:nvPr/>
          </p:nvSpPr>
          <p:spPr>
            <a:xfrm>
              <a:off x="-430508" y="4067941"/>
              <a:ext cx="182880" cy="182880"/>
            </a:xfrm>
            <a:prstGeom prst="rect">
              <a:avLst/>
            </a:prstGeom>
            <a:solidFill>
              <a:schemeClr val="accent1">
                <a:lumMod val="75000"/>
              </a:schemeClr>
            </a:solidFill>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050" b="1">
                <a:solidFill>
                  <a:prstClr val="whit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10" name="Rectangle 9">
              <a:extLst>
                <a:ext uri="{FF2B5EF4-FFF2-40B4-BE49-F238E27FC236}">
                  <a16:creationId xmlns:a16="http://schemas.microsoft.com/office/drawing/2014/main" id="{7A590E3C-9C78-BF31-F76E-FF8DDE2305E2}"/>
                </a:ext>
              </a:extLst>
            </p:cNvPr>
            <p:cNvSpPr/>
            <p:nvPr/>
          </p:nvSpPr>
          <p:spPr>
            <a:xfrm>
              <a:off x="-430508" y="1828450"/>
              <a:ext cx="182880" cy="182880"/>
            </a:xfrm>
            <a:prstGeom prst="rect">
              <a:avLst/>
            </a:prstGeom>
            <a:solidFill>
              <a:srgbClr val="ED3326"/>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panose="020F0502020204030204"/>
              </a:endParaRPr>
            </a:p>
          </p:txBody>
        </p:sp>
        <p:sp>
          <p:nvSpPr>
            <p:cNvPr id="11" name="Rectangle 10">
              <a:extLst>
                <a:ext uri="{FF2B5EF4-FFF2-40B4-BE49-F238E27FC236}">
                  <a16:creationId xmlns:a16="http://schemas.microsoft.com/office/drawing/2014/main" id="{42360B14-BAB6-7DF7-7B64-92B49034E4AE}"/>
                </a:ext>
              </a:extLst>
            </p:cNvPr>
            <p:cNvSpPr/>
            <p:nvPr/>
          </p:nvSpPr>
          <p:spPr>
            <a:xfrm>
              <a:off x="-430508" y="1485606"/>
              <a:ext cx="182880" cy="182880"/>
            </a:xfrm>
            <a:prstGeom prst="rect">
              <a:avLst/>
            </a:prstGeom>
            <a:solidFill>
              <a:schemeClr val="tx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panose="020F0502020204030204"/>
              </a:endParaRPr>
            </a:p>
          </p:txBody>
        </p:sp>
      </p:grpSp>
    </p:spTree>
    <p:extLst>
      <p:ext uri="{BB962C8B-B14F-4D97-AF65-F5344CB8AC3E}">
        <p14:creationId xmlns:p14="http://schemas.microsoft.com/office/powerpoint/2010/main" val="299995929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2252-09F5-279F-D0AF-2B94B15EF3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428C27-EF93-E099-02E6-76C786C08C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E9DEE6-A00E-43BE-EFDE-3902B3731C15}"/>
              </a:ext>
            </a:extLst>
          </p:cNvPr>
          <p:cNvSpPr>
            <a:spLocks noGrp="1"/>
          </p:cNvSpPr>
          <p:nvPr>
            <p:ph type="dt" sz="half" idx="10"/>
          </p:nvPr>
        </p:nvSpPr>
        <p:spPr/>
        <p:txBody>
          <a:bodyPr/>
          <a:lstStyle/>
          <a:p>
            <a:fld id="{AD0A4D07-713D-4057-AE95-681BCAF5A2A1}" type="datetimeFigureOut">
              <a:rPr lang="en-IN" smtClean="0"/>
              <a:t>28-02-2025</a:t>
            </a:fld>
            <a:endParaRPr lang="en-IN"/>
          </a:p>
        </p:txBody>
      </p:sp>
      <p:sp>
        <p:nvSpPr>
          <p:cNvPr id="5" name="Footer Placeholder 4">
            <a:extLst>
              <a:ext uri="{FF2B5EF4-FFF2-40B4-BE49-F238E27FC236}">
                <a16:creationId xmlns:a16="http://schemas.microsoft.com/office/drawing/2014/main" id="{68CC0E0B-D9BC-43C6-68C7-B2329DCEAF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12D878-7A65-7553-0A9D-CEF9CAFE53B8}"/>
              </a:ext>
            </a:extLst>
          </p:cNvPr>
          <p:cNvSpPr>
            <a:spLocks noGrp="1"/>
          </p:cNvSpPr>
          <p:nvPr>
            <p:ph type="sldNum" sz="quarter" idx="12"/>
          </p:nvPr>
        </p:nvSpPr>
        <p:spPr/>
        <p:txBody>
          <a:bodyPr/>
          <a:lstStyle/>
          <a:p>
            <a:fld id="{50E299E3-3990-4AB1-A307-47570492A783}" type="slidenum">
              <a:rPr lang="en-IN" smtClean="0"/>
              <a:t>‹#›</a:t>
            </a:fld>
            <a:endParaRPr lang="en-IN"/>
          </a:p>
        </p:txBody>
      </p:sp>
      <p:grpSp>
        <p:nvGrpSpPr>
          <p:cNvPr id="7" name="Group 6">
            <a:extLst>
              <a:ext uri="{FF2B5EF4-FFF2-40B4-BE49-F238E27FC236}">
                <a16:creationId xmlns:a16="http://schemas.microsoft.com/office/drawing/2014/main" id="{7BD448EA-7A3C-FF51-EAC2-169B141605F5}"/>
              </a:ext>
            </a:extLst>
          </p:cNvPr>
          <p:cNvGrpSpPr/>
          <p:nvPr userDrawn="1"/>
        </p:nvGrpSpPr>
        <p:grpSpPr>
          <a:xfrm>
            <a:off x="-430508" y="1485606"/>
            <a:ext cx="182880" cy="2765215"/>
            <a:chOff x="-430508" y="1485606"/>
            <a:chExt cx="182880" cy="2765215"/>
          </a:xfrm>
        </p:grpSpPr>
        <p:sp>
          <p:nvSpPr>
            <p:cNvPr id="8" name="Rectangle 7">
              <a:extLst>
                <a:ext uri="{FF2B5EF4-FFF2-40B4-BE49-F238E27FC236}">
                  <a16:creationId xmlns:a16="http://schemas.microsoft.com/office/drawing/2014/main" id="{C2622EAB-7D83-DC3D-B926-29F70EA4D622}"/>
                </a:ext>
              </a:extLst>
            </p:cNvPr>
            <p:cNvSpPr/>
            <p:nvPr/>
          </p:nvSpPr>
          <p:spPr>
            <a:xfrm>
              <a:off x="-430508" y="2148378"/>
              <a:ext cx="182880" cy="182880"/>
            </a:xfrm>
            <a:prstGeom prst="rect">
              <a:avLst/>
            </a:prstGeom>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panose="020F0502020204030204"/>
              </a:endParaRPr>
            </a:p>
          </p:txBody>
        </p:sp>
        <p:sp>
          <p:nvSpPr>
            <p:cNvPr id="9" name="Rectangle 8">
              <a:extLst>
                <a:ext uri="{FF2B5EF4-FFF2-40B4-BE49-F238E27FC236}">
                  <a16:creationId xmlns:a16="http://schemas.microsoft.com/office/drawing/2014/main" id="{AB53B9EB-5BCE-21F0-B85B-3D55576A20AB}"/>
                </a:ext>
              </a:extLst>
            </p:cNvPr>
            <p:cNvSpPr/>
            <p:nvPr/>
          </p:nvSpPr>
          <p:spPr>
            <a:xfrm>
              <a:off x="-430508" y="2468305"/>
              <a:ext cx="182880" cy="182880"/>
            </a:xfrm>
            <a:prstGeom prst="rect">
              <a:avLst/>
            </a:prstGeom>
            <a:solidFill>
              <a:schemeClr val="accent6">
                <a:lumMod val="40000"/>
                <a:lumOff val="6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panose="020F0502020204030204"/>
              </a:endParaRPr>
            </a:p>
          </p:txBody>
        </p:sp>
        <p:sp>
          <p:nvSpPr>
            <p:cNvPr id="10" name="Rectangle 9">
              <a:extLst>
                <a:ext uri="{FF2B5EF4-FFF2-40B4-BE49-F238E27FC236}">
                  <a16:creationId xmlns:a16="http://schemas.microsoft.com/office/drawing/2014/main" id="{E40B3A9D-65CE-F380-6272-B5A72FA9B486}"/>
                </a:ext>
              </a:extLst>
            </p:cNvPr>
            <p:cNvSpPr/>
            <p:nvPr/>
          </p:nvSpPr>
          <p:spPr>
            <a:xfrm>
              <a:off x="-430508" y="2788232"/>
              <a:ext cx="182880" cy="182880"/>
            </a:xfrm>
            <a:prstGeom prst="rect">
              <a:avLst/>
            </a:prstGeom>
            <a:solidFill>
              <a:schemeClr val="accent6">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panose="020F0502020204030204"/>
              </a:endParaRPr>
            </a:p>
          </p:txBody>
        </p:sp>
        <p:sp>
          <p:nvSpPr>
            <p:cNvPr id="11" name="Rectangle 10">
              <a:extLst>
                <a:ext uri="{FF2B5EF4-FFF2-40B4-BE49-F238E27FC236}">
                  <a16:creationId xmlns:a16="http://schemas.microsoft.com/office/drawing/2014/main" id="{9B03847B-DEC8-D353-3231-01AA7F519B29}"/>
                </a:ext>
              </a:extLst>
            </p:cNvPr>
            <p:cNvSpPr/>
            <p:nvPr/>
          </p:nvSpPr>
          <p:spPr>
            <a:xfrm>
              <a:off x="-430508" y="3108159"/>
              <a:ext cx="182880" cy="182880"/>
            </a:xfrm>
            <a:prstGeom prst="rect">
              <a:avLst/>
            </a:prstGeom>
            <a:solidFill>
              <a:srgbClr val="FFBD47"/>
            </a:solidFill>
            <a:ln w="12700" cap="flat" cmpd="sng" algn="ctr">
              <a:solidFill>
                <a:schemeClr val="bg1">
                  <a:lumMod val="85000"/>
                </a:schemeClr>
              </a:solidFill>
              <a:prstDash val="solid"/>
            </a:ln>
            <a:effectLst/>
          </p:spPr>
          <p:txBody>
            <a:bodyPr lIns="74238" tIns="37119" rIns="74238" bIns="37119" rtlCol="0" anchor="ctr"/>
            <a:lstStyle/>
            <a:p>
              <a:pPr algn="ctr" defTabSz="742370"/>
              <a:endParaRPr lang="en-US" sz="1400" kern="0">
                <a:solidFill>
                  <a:prstClr val="white"/>
                </a:solidFill>
                <a:latin typeface="Verdana" panose="020B0604030504040204" pitchFamily="34" charset="0"/>
                <a:ea typeface="Verdana" panose="020B0604030504040204" pitchFamily="34" charset="0"/>
              </a:endParaRPr>
            </a:p>
          </p:txBody>
        </p:sp>
        <p:sp>
          <p:nvSpPr>
            <p:cNvPr id="12" name="Rectangle 11">
              <a:extLst>
                <a:ext uri="{FF2B5EF4-FFF2-40B4-BE49-F238E27FC236}">
                  <a16:creationId xmlns:a16="http://schemas.microsoft.com/office/drawing/2014/main" id="{0D638627-EE43-59C6-5DE0-1858F33D329D}"/>
                </a:ext>
              </a:extLst>
            </p:cNvPr>
            <p:cNvSpPr/>
            <p:nvPr/>
          </p:nvSpPr>
          <p:spPr>
            <a:xfrm>
              <a:off x="-430508" y="3428086"/>
              <a:ext cx="182880" cy="182880"/>
            </a:xfrm>
            <a:prstGeom prst="rect">
              <a:avLst/>
            </a:prstGeom>
            <a:solidFill>
              <a:srgbClr val="FF8427"/>
            </a:solidFill>
            <a:ln w="12700" cap="flat" cmpd="sng" algn="ctr">
              <a:solidFill>
                <a:schemeClr val="bg1">
                  <a:lumMod val="85000"/>
                </a:schemeClr>
              </a:solidFill>
              <a:prstDash val="solid"/>
            </a:ln>
            <a:effectLst/>
          </p:spPr>
          <p:txBody>
            <a:bodyPr lIns="74238" tIns="37119" rIns="74238" bIns="37119" rtlCol="0" anchor="ctr"/>
            <a:lstStyle/>
            <a:p>
              <a:pPr algn="ctr" defTabSz="742370"/>
              <a:endParaRPr lang="en-US" sz="1400" kern="0">
                <a:solidFill>
                  <a:prstClr val="white"/>
                </a:solidFill>
                <a:latin typeface="Verdana" panose="020B0604030504040204" pitchFamily="34" charset="0"/>
                <a:ea typeface="Verdana" panose="020B0604030504040204" pitchFamily="34" charset="0"/>
              </a:endParaRPr>
            </a:p>
          </p:txBody>
        </p:sp>
        <p:sp>
          <p:nvSpPr>
            <p:cNvPr id="13" name="Rectangle 12">
              <a:extLst>
                <a:ext uri="{FF2B5EF4-FFF2-40B4-BE49-F238E27FC236}">
                  <a16:creationId xmlns:a16="http://schemas.microsoft.com/office/drawing/2014/main" id="{83DABE3C-FD40-DD36-76D7-2F44DAB5DCEB}"/>
                </a:ext>
              </a:extLst>
            </p:cNvPr>
            <p:cNvSpPr/>
            <p:nvPr/>
          </p:nvSpPr>
          <p:spPr>
            <a:xfrm>
              <a:off x="-430508" y="3748013"/>
              <a:ext cx="182880" cy="182880"/>
            </a:xfrm>
            <a:prstGeom prst="rect">
              <a:avLst/>
            </a:prstGeom>
            <a:solidFill>
              <a:schemeClr val="accent4">
                <a:lumMod val="75000"/>
              </a:schemeClr>
            </a:solidFill>
            <a:ln w="19050" algn="ctr">
              <a:noFill/>
              <a:miter lim="800000"/>
              <a:headEnd/>
              <a:tailEnd/>
            </a:ln>
            <a:effectLst/>
          </p:spPr>
          <p:txBody>
            <a:bodyPr rot="0" spcFirstLastPara="0" vert="horz" wrap="square" lIns="88900" tIns="88900" rIns="88900" bIns="88900" numCol="1" spcCol="0" rtlCol="0" fromWordArt="0" anchor="ctr" anchorCtr="0" forceAA="0" compatLnSpc="1">
              <a:prstTxWarp prst="textNoShape">
                <a:avLst/>
              </a:prstTxWarp>
              <a:noAutofit/>
            </a:bodyPr>
            <a:lstStyle/>
            <a:p>
              <a:pPr algn="ctr">
                <a:lnSpc>
                  <a:spcPct val="106000"/>
                </a:lnSpc>
              </a:pPr>
              <a:endParaRPr lang="en-US" sz="1600" b="1">
                <a:solidFill>
                  <a:sysClr val="window" lastClr="FFFFFF"/>
                </a:solidFill>
                <a:latin typeface="Verdana" panose="020B0604030504040204" pitchFamily="34" charset="0"/>
                <a:ea typeface="Verdana" panose="020B0604030504040204" pitchFamily="34" charset="0"/>
              </a:endParaRPr>
            </a:p>
          </p:txBody>
        </p:sp>
        <p:sp>
          <p:nvSpPr>
            <p:cNvPr id="14" name="Rectangle 13">
              <a:extLst>
                <a:ext uri="{FF2B5EF4-FFF2-40B4-BE49-F238E27FC236}">
                  <a16:creationId xmlns:a16="http://schemas.microsoft.com/office/drawing/2014/main" id="{ED29771C-8CB4-146F-BCE1-FEE99E91A755}"/>
                </a:ext>
              </a:extLst>
            </p:cNvPr>
            <p:cNvSpPr/>
            <p:nvPr/>
          </p:nvSpPr>
          <p:spPr>
            <a:xfrm>
              <a:off x="-430508" y="4067941"/>
              <a:ext cx="182880" cy="182880"/>
            </a:xfrm>
            <a:prstGeom prst="rect">
              <a:avLst/>
            </a:prstGeom>
            <a:solidFill>
              <a:schemeClr val="accent1">
                <a:lumMod val="75000"/>
              </a:schemeClr>
            </a:solidFill>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050" b="1">
                <a:solidFill>
                  <a:prstClr val="whit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15" name="Rectangle 14">
              <a:extLst>
                <a:ext uri="{FF2B5EF4-FFF2-40B4-BE49-F238E27FC236}">
                  <a16:creationId xmlns:a16="http://schemas.microsoft.com/office/drawing/2014/main" id="{03AC0408-3F3E-3C38-6739-0EB2192085D8}"/>
                </a:ext>
              </a:extLst>
            </p:cNvPr>
            <p:cNvSpPr/>
            <p:nvPr/>
          </p:nvSpPr>
          <p:spPr>
            <a:xfrm>
              <a:off x="-430508" y="1828450"/>
              <a:ext cx="182880" cy="182880"/>
            </a:xfrm>
            <a:prstGeom prst="rect">
              <a:avLst/>
            </a:prstGeom>
            <a:solidFill>
              <a:srgbClr val="ED3326"/>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panose="020F0502020204030204"/>
              </a:endParaRPr>
            </a:p>
          </p:txBody>
        </p:sp>
        <p:sp>
          <p:nvSpPr>
            <p:cNvPr id="16" name="Rectangle 15">
              <a:extLst>
                <a:ext uri="{FF2B5EF4-FFF2-40B4-BE49-F238E27FC236}">
                  <a16:creationId xmlns:a16="http://schemas.microsoft.com/office/drawing/2014/main" id="{BC0A11E2-022F-AC38-65B7-9E74B448E591}"/>
                </a:ext>
              </a:extLst>
            </p:cNvPr>
            <p:cNvSpPr/>
            <p:nvPr/>
          </p:nvSpPr>
          <p:spPr>
            <a:xfrm>
              <a:off x="-430508" y="1485606"/>
              <a:ext cx="182880" cy="182880"/>
            </a:xfrm>
            <a:prstGeom prst="rect">
              <a:avLst/>
            </a:prstGeom>
            <a:solidFill>
              <a:schemeClr val="tx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panose="020F0502020204030204"/>
              </a:endParaRPr>
            </a:p>
          </p:txBody>
        </p:sp>
      </p:grpSp>
    </p:spTree>
    <p:extLst>
      <p:ext uri="{BB962C8B-B14F-4D97-AF65-F5344CB8AC3E}">
        <p14:creationId xmlns:p14="http://schemas.microsoft.com/office/powerpoint/2010/main" val="1083601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Subhead: No Conten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283AAB4-05BA-F745-AEC4-D94AEF23D5EE}"/>
              </a:ext>
            </a:extLst>
          </p:cNvPr>
          <p:cNvSpPr>
            <a:spLocks noGrp="1"/>
          </p:cNvSpPr>
          <p:nvPr>
            <p:ph type="title"/>
          </p:nvPr>
        </p:nvSpPr>
        <p:spPr bwMode="gray">
          <a:xfrm>
            <a:off x="914400" y="279400"/>
            <a:ext cx="10325100" cy="787400"/>
          </a:xfrm>
          <a:prstGeom prst="rect">
            <a:avLst/>
          </a:prstGeom>
        </p:spPr>
        <p:txBody>
          <a:bodyPr vert="horz" lIns="0" tIns="0" rIns="0" bIns="0" rtlCol="0" anchor="b" anchorCtr="0">
            <a:noAutofit/>
          </a:bodyPr>
          <a:lstStyle/>
          <a:p>
            <a:r>
              <a:rPr lang="en-US" noProof="0"/>
              <a:t>Click to edit Master title style</a:t>
            </a:r>
          </a:p>
        </p:txBody>
      </p:sp>
      <p:sp>
        <p:nvSpPr>
          <p:cNvPr id="9" name="Text">
            <a:extLst>
              <a:ext uri="{FF2B5EF4-FFF2-40B4-BE49-F238E27FC236}">
                <a16:creationId xmlns:a16="http://schemas.microsoft.com/office/drawing/2014/main" id="{B0A8EFBF-6B77-C94F-8440-771FCE729521}"/>
              </a:ext>
            </a:extLst>
          </p:cNvPr>
          <p:cNvSpPr>
            <a:spLocks noGrp="1"/>
          </p:cNvSpPr>
          <p:nvPr>
            <p:ph type="body" sz="quarter" idx="14" hasCustomPrompt="1"/>
          </p:nvPr>
        </p:nvSpPr>
        <p:spPr>
          <a:xfrm>
            <a:off x="914400" y="1184239"/>
            <a:ext cx="9296400" cy="584200"/>
          </a:xfrm>
        </p:spPr>
        <p:txBody>
          <a:bodyPr>
            <a:noAutofit/>
          </a:bodyPr>
          <a:lstStyle>
            <a:lvl1pPr marL="0" marR="0" indent="0" algn="l" defTabSz="914400" rtl="0" eaLnBrk="1" fontAlgn="auto" latinLnBrk="0" hangingPunct="1">
              <a:lnSpc>
                <a:spcPct val="120000"/>
              </a:lnSpc>
              <a:spcBef>
                <a:spcPts val="0"/>
              </a:spcBef>
              <a:spcAft>
                <a:spcPts val="0"/>
              </a:spcAft>
              <a:buClrTx/>
              <a:buSzTx/>
              <a:buFontTx/>
              <a:buNone/>
              <a:tabLst/>
              <a:defRPr sz="1100"/>
            </a:lvl1pPr>
          </a:lstStyle>
          <a:p>
            <a:pPr lvl="0"/>
            <a:r>
              <a:rPr lang="en-US"/>
              <a:t>2 lines running intro text. Morbi </a:t>
            </a:r>
            <a:r>
              <a:rPr lang="en-US" err="1"/>
              <a:t>leo</a:t>
            </a:r>
            <a:r>
              <a:rPr lang="en-US"/>
              <a:t> </a:t>
            </a:r>
            <a:r>
              <a:rPr lang="en-US" err="1"/>
              <a:t>risus</a:t>
            </a:r>
            <a:r>
              <a:rPr lang="en-US"/>
              <a:t>, porta ac </a:t>
            </a:r>
            <a:r>
              <a:rPr lang="en-US" err="1"/>
              <a:t>consectetur</a:t>
            </a:r>
            <a:r>
              <a:rPr lang="en-US"/>
              <a:t> ac, vestibulum at eros. Donec sed </a:t>
            </a:r>
            <a:r>
              <a:rPr lang="en-US" err="1"/>
              <a:t>odio</a:t>
            </a:r>
            <a:r>
              <a:rPr lang="en-US"/>
              <a:t> dui. </a:t>
            </a:r>
            <a:r>
              <a:rPr lang="en-US" err="1"/>
              <a:t>Praesent</a:t>
            </a:r>
            <a:r>
              <a:rPr lang="en-US"/>
              <a:t> </a:t>
            </a:r>
            <a:r>
              <a:rPr lang="en-US" err="1"/>
              <a:t>commodo</a:t>
            </a:r>
            <a:r>
              <a:rPr lang="en-US"/>
              <a:t> cursus magna, vel </a:t>
            </a:r>
            <a:r>
              <a:rPr lang="en-US" err="1"/>
              <a:t>scelerisque</a:t>
            </a:r>
            <a:r>
              <a:rPr lang="en-US"/>
              <a:t> </a:t>
            </a:r>
            <a:r>
              <a:rPr lang="en-US" err="1"/>
              <a:t>nisl</a:t>
            </a:r>
            <a:r>
              <a:rPr lang="en-US"/>
              <a:t> </a:t>
            </a:r>
            <a:r>
              <a:rPr lang="en-US" err="1"/>
              <a:t>consectetur</a:t>
            </a:r>
            <a:r>
              <a:rPr lang="en-US"/>
              <a:t> et. Sed </a:t>
            </a:r>
            <a:r>
              <a:rPr lang="en-US" err="1"/>
              <a:t>posuere</a:t>
            </a:r>
            <a:r>
              <a:rPr lang="en-US"/>
              <a:t> </a:t>
            </a:r>
            <a:r>
              <a:rPr lang="en-US" err="1"/>
              <a:t>consectetur</a:t>
            </a:r>
            <a:r>
              <a:rPr lang="en-US"/>
              <a:t> </a:t>
            </a:r>
            <a:r>
              <a:rPr lang="en-US" err="1"/>
              <a:t>est</a:t>
            </a:r>
            <a:r>
              <a:rPr lang="en-US"/>
              <a:t> at </a:t>
            </a:r>
            <a:r>
              <a:rPr lang="en-US" err="1"/>
              <a:t>lobortis</a:t>
            </a:r>
            <a:r>
              <a:rPr lang="en-US"/>
              <a:t>.</a:t>
            </a:r>
          </a:p>
        </p:txBody>
      </p:sp>
      <p:grpSp>
        <p:nvGrpSpPr>
          <p:cNvPr id="3" name="Group 2">
            <a:extLst>
              <a:ext uri="{FF2B5EF4-FFF2-40B4-BE49-F238E27FC236}">
                <a16:creationId xmlns:a16="http://schemas.microsoft.com/office/drawing/2014/main" id="{88B0B4B6-17E2-6F5F-F491-C28166EA94C6}"/>
              </a:ext>
            </a:extLst>
          </p:cNvPr>
          <p:cNvGrpSpPr/>
          <p:nvPr userDrawn="1"/>
        </p:nvGrpSpPr>
        <p:grpSpPr>
          <a:xfrm>
            <a:off x="-430508" y="1485606"/>
            <a:ext cx="182880" cy="2765215"/>
            <a:chOff x="-430508" y="1485606"/>
            <a:chExt cx="182880" cy="2765215"/>
          </a:xfrm>
        </p:grpSpPr>
        <p:sp>
          <p:nvSpPr>
            <p:cNvPr id="4" name="Rectangle 3">
              <a:extLst>
                <a:ext uri="{FF2B5EF4-FFF2-40B4-BE49-F238E27FC236}">
                  <a16:creationId xmlns:a16="http://schemas.microsoft.com/office/drawing/2014/main" id="{06045969-1E72-40B0-8A6E-A079FB5340BD}"/>
                </a:ext>
              </a:extLst>
            </p:cNvPr>
            <p:cNvSpPr/>
            <p:nvPr/>
          </p:nvSpPr>
          <p:spPr>
            <a:xfrm>
              <a:off x="-430508" y="2148378"/>
              <a:ext cx="182880" cy="182880"/>
            </a:xfrm>
            <a:prstGeom prst="rect">
              <a:avLst/>
            </a:prstGeom>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panose="020F0502020204030204"/>
              </a:endParaRPr>
            </a:p>
          </p:txBody>
        </p:sp>
        <p:sp>
          <p:nvSpPr>
            <p:cNvPr id="5" name="Rectangle 4">
              <a:extLst>
                <a:ext uri="{FF2B5EF4-FFF2-40B4-BE49-F238E27FC236}">
                  <a16:creationId xmlns:a16="http://schemas.microsoft.com/office/drawing/2014/main" id="{66234E58-3BB7-21C3-EC6F-42350E1D7ACB}"/>
                </a:ext>
              </a:extLst>
            </p:cNvPr>
            <p:cNvSpPr/>
            <p:nvPr/>
          </p:nvSpPr>
          <p:spPr>
            <a:xfrm>
              <a:off x="-430508" y="2468305"/>
              <a:ext cx="182880" cy="182880"/>
            </a:xfrm>
            <a:prstGeom prst="rect">
              <a:avLst/>
            </a:prstGeom>
            <a:solidFill>
              <a:schemeClr val="accent6">
                <a:lumMod val="40000"/>
                <a:lumOff val="6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panose="020F0502020204030204"/>
              </a:endParaRPr>
            </a:p>
          </p:txBody>
        </p:sp>
        <p:sp>
          <p:nvSpPr>
            <p:cNvPr id="6" name="Rectangle 5">
              <a:extLst>
                <a:ext uri="{FF2B5EF4-FFF2-40B4-BE49-F238E27FC236}">
                  <a16:creationId xmlns:a16="http://schemas.microsoft.com/office/drawing/2014/main" id="{1BFDBC5D-A9AF-A553-0BA1-2F793EE19930}"/>
                </a:ext>
              </a:extLst>
            </p:cNvPr>
            <p:cNvSpPr/>
            <p:nvPr/>
          </p:nvSpPr>
          <p:spPr>
            <a:xfrm>
              <a:off x="-430508" y="2788232"/>
              <a:ext cx="182880" cy="182880"/>
            </a:xfrm>
            <a:prstGeom prst="rect">
              <a:avLst/>
            </a:prstGeom>
            <a:solidFill>
              <a:schemeClr val="accent6">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panose="020F0502020204030204"/>
              </a:endParaRPr>
            </a:p>
          </p:txBody>
        </p:sp>
        <p:sp>
          <p:nvSpPr>
            <p:cNvPr id="7" name="Rectangle 6">
              <a:extLst>
                <a:ext uri="{FF2B5EF4-FFF2-40B4-BE49-F238E27FC236}">
                  <a16:creationId xmlns:a16="http://schemas.microsoft.com/office/drawing/2014/main" id="{C7D16E0F-368F-C849-13C9-D8F7E0214D43}"/>
                </a:ext>
              </a:extLst>
            </p:cNvPr>
            <p:cNvSpPr/>
            <p:nvPr/>
          </p:nvSpPr>
          <p:spPr>
            <a:xfrm>
              <a:off x="-430508" y="3108159"/>
              <a:ext cx="182880" cy="182880"/>
            </a:xfrm>
            <a:prstGeom prst="rect">
              <a:avLst/>
            </a:prstGeom>
            <a:solidFill>
              <a:srgbClr val="FFBD47"/>
            </a:solidFill>
            <a:ln w="12700" cap="flat" cmpd="sng" algn="ctr">
              <a:solidFill>
                <a:schemeClr val="bg1">
                  <a:lumMod val="85000"/>
                </a:schemeClr>
              </a:solidFill>
              <a:prstDash val="solid"/>
            </a:ln>
            <a:effectLst/>
          </p:spPr>
          <p:txBody>
            <a:bodyPr lIns="74238" tIns="37119" rIns="74238" bIns="37119" rtlCol="0" anchor="ctr"/>
            <a:lstStyle/>
            <a:p>
              <a:pPr algn="ctr" defTabSz="742370"/>
              <a:endParaRPr lang="en-US" sz="1400" kern="0">
                <a:solidFill>
                  <a:prstClr val="white"/>
                </a:solidFill>
                <a:latin typeface="Verdana" panose="020B0604030504040204" pitchFamily="34" charset="0"/>
                <a:ea typeface="Verdana" panose="020B0604030504040204" pitchFamily="34" charset="0"/>
              </a:endParaRPr>
            </a:p>
          </p:txBody>
        </p:sp>
        <p:sp>
          <p:nvSpPr>
            <p:cNvPr id="8" name="Rectangle 7">
              <a:extLst>
                <a:ext uri="{FF2B5EF4-FFF2-40B4-BE49-F238E27FC236}">
                  <a16:creationId xmlns:a16="http://schemas.microsoft.com/office/drawing/2014/main" id="{E8B46A9B-5B3F-A084-A71F-08FAEC785E2A}"/>
                </a:ext>
              </a:extLst>
            </p:cNvPr>
            <p:cNvSpPr/>
            <p:nvPr/>
          </p:nvSpPr>
          <p:spPr>
            <a:xfrm>
              <a:off x="-430508" y="3428086"/>
              <a:ext cx="182880" cy="182880"/>
            </a:xfrm>
            <a:prstGeom prst="rect">
              <a:avLst/>
            </a:prstGeom>
            <a:solidFill>
              <a:srgbClr val="FF8427"/>
            </a:solidFill>
            <a:ln w="12700" cap="flat" cmpd="sng" algn="ctr">
              <a:solidFill>
                <a:schemeClr val="bg1">
                  <a:lumMod val="85000"/>
                </a:schemeClr>
              </a:solidFill>
              <a:prstDash val="solid"/>
            </a:ln>
            <a:effectLst/>
          </p:spPr>
          <p:txBody>
            <a:bodyPr lIns="74238" tIns="37119" rIns="74238" bIns="37119" rtlCol="0" anchor="ctr"/>
            <a:lstStyle/>
            <a:p>
              <a:pPr algn="ctr" defTabSz="742370"/>
              <a:endParaRPr lang="en-US" sz="1400" kern="0">
                <a:solidFill>
                  <a:prstClr val="white"/>
                </a:solidFill>
                <a:latin typeface="Verdana" panose="020B0604030504040204" pitchFamily="34" charset="0"/>
                <a:ea typeface="Verdana" panose="020B0604030504040204" pitchFamily="34" charset="0"/>
              </a:endParaRPr>
            </a:p>
          </p:txBody>
        </p:sp>
        <p:sp>
          <p:nvSpPr>
            <p:cNvPr id="10" name="Rectangle 9">
              <a:extLst>
                <a:ext uri="{FF2B5EF4-FFF2-40B4-BE49-F238E27FC236}">
                  <a16:creationId xmlns:a16="http://schemas.microsoft.com/office/drawing/2014/main" id="{5B8827C1-B84D-2E4F-D5DE-5EEE64CCD147}"/>
                </a:ext>
              </a:extLst>
            </p:cNvPr>
            <p:cNvSpPr/>
            <p:nvPr/>
          </p:nvSpPr>
          <p:spPr>
            <a:xfrm>
              <a:off x="-430508" y="3748013"/>
              <a:ext cx="182880" cy="182880"/>
            </a:xfrm>
            <a:prstGeom prst="rect">
              <a:avLst/>
            </a:prstGeom>
            <a:solidFill>
              <a:schemeClr val="accent4">
                <a:lumMod val="75000"/>
              </a:schemeClr>
            </a:solidFill>
            <a:ln w="19050" algn="ctr">
              <a:noFill/>
              <a:miter lim="800000"/>
              <a:headEnd/>
              <a:tailEnd/>
            </a:ln>
            <a:effectLst/>
          </p:spPr>
          <p:txBody>
            <a:bodyPr rot="0" spcFirstLastPara="0" vert="horz" wrap="square" lIns="88900" tIns="88900" rIns="88900" bIns="88900" numCol="1" spcCol="0" rtlCol="0" fromWordArt="0" anchor="ctr" anchorCtr="0" forceAA="0" compatLnSpc="1">
              <a:prstTxWarp prst="textNoShape">
                <a:avLst/>
              </a:prstTxWarp>
              <a:noAutofit/>
            </a:bodyPr>
            <a:lstStyle/>
            <a:p>
              <a:pPr algn="ctr">
                <a:lnSpc>
                  <a:spcPct val="106000"/>
                </a:lnSpc>
              </a:pPr>
              <a:endParaRPr lang="en-US" sz="1600" b="1">
                <a:solidFill>
                  <a:sysClr val="window" lastClr="FFFFFF"/>
                </a:solidFill>
                <a:latin typeface="Verdana" panose="020B0604030504040204" pitchFamily="34" charset="0"/>
                <a:ea typeface="Verdana" panose="020B0604030504040204" pitchFamily="34" charset="0"/>
              </a:endParaRPr>
            </a:p>
          </p:txBody>
        </p:sp>
        <p:sp>
          <p:nvSpPr>
            <p:cNvPr id="11" name="Rectangle 10">
              <a:extLst>
                <a:ext uri="{FF2B5EF4-FFF2-40B4-BE49-F238E27FC236}">
                  <a16:creationId xmlns:a16="http://schemas.microsoft.com/office/drawing/2014/main" id="{9B768149-02D9-E764-3E01-238C537E7F9C}"/>
                </a:ext>
              </a:extLst>
            </p:cNvPr>
            <p:cNvSpPr/>
            <p:nvPr/>
          </p:nvSpPr>
          <p:spPr>
            <a:xfrm>
              <a:off x="-430508" y="4067941"/>
              <a:ext cx="182880" cy="182880"/>
            </a:xfrm>
            <a:prstGeom prst="rect">
              <a:avLst/>
            </a:prstGeom>
            <a:solidFill>
              <a:schemeClr val="accent1">
                <a:lumMod val="75000"/>
              </a:schemeClr>
            </a:solidFill>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050" b="1">
                <a:solidFill>
                  <a:prstClr val="whit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12" name="Rectangle 11">
              <a:extLst>
                <a:ext uri="{FF2B5EF4-FFF2-40B4-BE49-F238E27FC236}">
                  <a16:creationId xmlns:a16="http://schemas.microsoft.com/office/drawing/2014/main" id="{E6556AD3-86C4-1893-2081-7547680388B1}"/>
                </a:ext>
              </a:extLst>
            </p:cNvPr>
            <p:cNvSpPr/>
            <p:nvPr/>
          </p:nvSpPr>
          <p:spPr>
            <a:xfrm>
              <a:off x="-430508" y="1828450"/>
              <a:ext cx="182880" cy="182880"/>
            </a:xfrm>
            <a:prstGeom prst="rect">
              <a:avLst/>
            </a:prstGeom>
            <a:solidFill>
              <a:srgbClr val="ED3326"/>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panose="020F0502020204030204"/>
              </a:endParaRPr>
            </a:p>
          </p:txBody>
        </p:sp>
        <p:sp>
          <p:nvSpPr>
            <p:cNvPr id="13" name="Rectangle 12">
              <a:extLst>
                <a:ext uri="{FF2B5EF4-FFF2-40B4-BE49-F238E27FC236}">
                  <a16:creationId xmlns:a16="http://schemas.microsoft.com/office/drawing/2014/main" id="{F8717A37-4C29-3F9B-35A5-74345B22A783}"/>
                </a:ext>
              </a:extLst>
            </p:cNvPr>
            <p:cNvSpPr/>
            <p:nvPr/>
          </p:nvSpPr>
          <p:spPr>
            <a:xfrm>
              <a:off x="-430508" y="1485606"/>
              <a:ext cx="182880" cy="182880"/>
            </a:xfrm>
            <a:prstGeom prst="rect">
              <a:avLst/>
            </a:prstGeom>
            <a:solidFill>
              <a:schemeClr val="tx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panose="020F0502020204030204"/>
              </a:endParaRPr>
            </a:p>
          </p:txBody>
        </p:sp>
      </p:grpSp>
    </p:spTree>
    <p:extLst>
      <p:ext uri="{BB962C8B-B14F-4D97-AF65-F5344CB8AC3E}">
        <p14:creationId xmlns:p14="http://schemas.microsoft.com/office/powerpoint/2010/main" val="185990243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1.emf"/><Relationship Id="rId5" Type="http://schemas.openxmlformats.org/officeDocument/2006/relationships/theme" Target="../theme/theme3.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srcRect l="17818" b="-6496"/>
          <a:stretch/>
        </p:blipFill>
        <p:spPr>
          <a:xfrm>
            <a:off x="0" y="1141679"/>
            <a:ext cx="4512373" cy="1207472"/>
          </a:xfrm>
          <a:prstGeom prst="rect">
            <a:avLst/>
          </a:prstGeom>
        </p:spPr>
      </p:pic>
    </p:spTree>
    <p:extLst>
      <p:ext uri="{BB962C8B-B14F-4D97-AF65-F5344CB8AC3E}">
        <p14:creationId xmlns:p14="http://schemas.microsoft.com/office/powerpoint/2010/main" val="2111873482"/>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03153" rtl="0" eaLnBrk="1" latinLnBrk="0" hangingPunct="1">
        <a:lnSpc>
          <a:spcPct val="90000"/>
        </a:lnSpc>
        <a:spcBef>
          <a:spcPct val="0"/>
        </a:spcBef>
        <a:buNone/>
        <a:defRPr sz="4346" kern="1200">
          <a:solidFill>
            <a:schemeClr val="tx1"/>
          </a:solidFill>
          <a:latin typeface="+mj-lt"/>
          <a:ea typeface="+mj-ea"/>
          <a:cs typeface="+mj-cs"/>
        </a:defRPr>
      </a:lvl1pPr>
    </p:titleStyle>
    <p:bodyStyle>
      <a:lvl1pPr marL="225788" indent="-225788" algn="l" defTabSz="903153" rtl="0" eaLnBrk="1" latinLnBrk="0" hangingPunct="1">
        <a:lnSpc>
          <a:spcPct val="90000"/>
        </a:lnSpc>
        <a:spcBef>
          <a:spcPts val="988"/>
        </a:spcBef>
        <a:buFont typeface="Arial" panose="020B0604020202020204" pitchFamily="34" charset="0"/>
        <a:buChar char="•"/>
        <a:defRPr sz="2766" kern="1200">
          <a:solidFill>
            <a:schemeClr val="tx1"/>
          </a:solidFill>
          <a:latin typeface="+mn-lt"/>
          <a:ea typeface="+mn-ea"/>
          <a:cs typeface="+mn-cs"/>
        </a:defRPr>
      </a:lvl1pPr>
      <a:lvl2pPr marL="677365" indent="-225788" algn="l" defTabSz="903153" rtl="0" eaLnBrk="1" latinLnBrk="0" hangingPunct="1">
        <a:lnSpc>
          <a:spcPct val="90000"/>
        </a:lnSpc>
        <a:spcBef>
          <a:spcPts val="494"/>
        </a:spcBef>
        <a:buFont typeface="Arial" panose="020B0604020202020204" pitchFamily="34" charset="0"/>
        <a:buChar char="•"/>
        <a:defRPr sz="2370" kern="1200">
          <a:solidFill>
            <a:schemeClr val="tx1"/>
          </a:solidFill>
          <a:latin typeface="+mn-lt"/>
          <a:ea typeface="+mn-ea"/>
          <a:cs typeface="+mn-cs"/>
        </a:defRPr>
      </a:lvl2pPr>
      <a:lvl3pPr marL="1128941" indent="-225788" algn="l" defTabSz="903153" rtl="0" eaLnBrk="1" latinLnBrk="0" hangingPunct="1">
        <a:lnSpc>
          <a:spcPct val="90000"/>
        </a:lnSpc>
        <a:spcBef>
          <a:spcPts val="494"/>
        </a:spcBef>
        <a:buFont typeface="Arial" panose="020B0604020202020204" pitchFamily="34" charset="0"/>
        <a:buChar char="•"/>
        <a:defRPr sz="1975" kern="1200">
          <a:solidFill>
            <a:schemeClr val="tx1"/>
          </a:solidFill>
          <a:latin typeface="+mn-lt"/>
          <a:ea typeface="+mn-ea"/>
          <a:cs typeface="+mn-cs"/>
        </a:defRPr>
      </a:lvl3pPr>
      <a:lvl4pPr marL="1580518" indent="-225788" algn="l" defTabSz="903153" rtl="0" eaLnBrk="1" latinLnBrk="0" hangingPunct="1">
        <a:lnSpc>
          <a:spcPct val="90000"/>
        </a:lnSpc>
        <a:spcBef>
          <a:spcPts val="494"/>
        </a:spcBef>
        <a:buFont typeface="Arial" panose="020B0604020202020204" pitchFamily="34" charset="0"/>
        <a:buChar char="•"/>
        <a:defRPr sz="1778" kern="1200">
          <a:solidFill>
            <a:schemeClr val="tx1"/>
          </a:solidFill>
          <a:latin typeface="+mn-lt"/>
          <a:ea typeface="+mn-ea"/>
          <a:cs typeface="+mn-cs"/>
        </a:defRPr>
      </a:lvl4pPr>
      <a:lvl5pPr marL="2032094" indent="-225788" algn="l" defTabSz="903153" rtl="0" eaLnBrk="1" latinLnBrk="0" hangingPunct="1">
        <a:lnSpc>
          <a:spcPct val="90000"/>
        </a:lnSpc>
        <a:spcBef>
          <a:spcPts val="494"/>
        </a:spcBef>
        <a:buFont typeface="Arial" panose="020B0604020202020204" pitchFamily="34" charset="0"/>
        <a:buChar char="•"/>
        <a:defRPr sz="1778" kern="1200">
          <a:solidFill>
            <a:schemeClr val="tx1"/>
          </a:solidFill>
          <a:latin typeface="+mn-lt"/>
          <a:ea typeface="+mn-ea"/>
          <a:cs typeface="+mn-cs"/>
        </a:defRPr>
      </a:lvl5pPr>
      <a:lvl6pPr marL="2483670" indent="-225788" algn="l" defTabSz="903153" rtl="0" eaLnBrk="1" latinLnBrk="0" hangingPunct="1">
        <a:lnSpc>
          <a:spcPct val="90000"/>
        </a:lnSpc>
        <a:spcBef>
          <a:spcPts val="494"/>
        </a:spcBef>
        <a:buFont typeface="Arial" panose="020B0604020202020204" pitchFamily="34" charset="0"/>
        <a:buChar char="•"/>
        <a:defRPr sz="1778" kern="1200">
          <a:solidFill>
            <a:schemeClr val="tx1"/>
          </a:solidFill>
          <a:latin typeface="+mn-lt"/>
          <a:ea typeface="+mn-ea"/>
          <a:cs typeface="+mn-cs"/>
        </a:defRPr>
      </a:lvl6pPr>
      <a:lvl7pPr marL="2935247" indent="-225788" algn="l" defTabSz="903153" rtl="0" eaLnBrk="1" latinLnBrk="0" hangingPunct="1">
        <a:lnSpc>
          <a:spcPct val="90000"/>
        </a:lnSpc>
        <a:spcBef>
          <a:spcPts val="494"/>
        </a:spcBef>
        <a:buFont typeface="Arial" panose="020B0604020202020204" pitchFamily="34" charset="0"/>
        <a:buChar char="•"/>
        <a:defRPr sz="1778" kern="1200">
          <a:solidFill>
            <a:schemeClr val="tx1"/>
          </a:solidFill>
          <a:latin typeface="+mn-lt"/>
          <a:ea typeface="+mn-ea"/>
          <a:cs typeface="+mn-cs"/>
        </a:defRPr>
      </a:lvl7pPr>
      <a:lvl8pPr marL="3386823" indent="-225788" algn="l" defTabSz="903153" rtl="0" eaLnBrk="1" latinLnBrk="0" hangingPunct="1">
        <a:lnSpc>
          <a:spcPct val="90000"/>
        </a:lnSpc>
        <a:spcBef>
          <a:spcPts val="494"/>
        </a:spcBef>
        <a:buFont typeface="Arial" panose="020B0604020202020204" pitchFamily="34" charset="0"/>
        <a:buChar char="•"/>
        <a:defRPr sz="1778" kern="1200">
          <a:solidFill>
            <a:schemeClr val="tx1"/>
          </a:solidFill>
          <a:latin typeface="+mn-lt"/>
          <a:ea typeface="+mn-ea"/>
          <a:cs typeface="+mn-cs"/>
        </a:defRPr>
      </a:lvl8pPr>
      <a:lvl9pPr marL="3838400" indent="-225788" algn="l" defTabSz="903153" rtl="0" eaLnBrk="1" latinLnBrk="0" hangingPunct="1">
        <a:lnSpc>
          <a:spcPct val="90000"/>
        </a:lnSpc>
        <a:spcBef>
          <a:spcPts val="494"/>
        </a:spcBef>
        <a:buFont typeface="Arial" panose="020B0604020202020204" pitchFamily="34" charset="0"/>
        <a:buChar char="•"/>
        <a:defRPr sz="1778" kern="1200">
          <a:solidFill>
            <a:schemeClr val="tx1"/>
          </a:solidFill>
          <a:latin typeface="+mn-lt"/>
          <a:ea typeface="+mn-ea"/>
          <a:cs typeface="+mn-cs"/>
        </a:defRPr>
      </a:lvl9pPr>
    </p:bodyStyle>
    <p:otherStyle>
      <a:defPPr>
        <a:defRPr lang="en-US"/>
      </a:defPPr>
      <a:lvl1pPr marL="0" algn="l" defTabSz="903153" rtl="0" eaLnBrk="1" latinLnBrk="0" hangingPunct="1">
        <a:defRPr sz="1778" kern="1200">
          <a:solidFill>
            <a:schemeClr val="tx1"/>
          </a:solidFill>
          <a:latin typeface="+mn-lt"/>
          <a:ea typeface="+mn-ea"/>
          <a:cs typeface="+mn-cs"/>
        </a:defRPr>
      </a:lvl1pPr>
      <a:lvl2pPr marL="451576" algn="l" defTabSz="903153" rtl="0" eaLnBrk="1" latinLnBrk="0" hangingPunct="1">
        <a:defRPr sz="1778" kern="1200">
          <a:solidFill>
            <a:schemeClr val="tx1"/>
          </a:solidFill>
          <a:latin typeface="+mn-lt"/>
          <a:ea typeface="+mn-ea"/>
          <a:cs typeface="+mn-cs"/>
        </a:defRPr>
      </a:lvl2pPr>
      <a:lvl3pPr marL="903153" algn="l" defTabSz="903153" rtl="0" eaLnBrk="1" latinLnBrk="0" hangingPunct="1">
        <a:defRPr sz="1778" kern="1200">
          <a:solidFill>
            <a:schemeClr val="tx1"/>
          </a:solidFill>
          <a:latin typeface="+mn-lt"/>
          <a:ea typeface="+mn-ea"/>
          <a:cs typeface="+mn-cs"/>
        </a:defRPr>
      </a:lvl3pPr>
      <a:lvl4pPr marL="1354729" algn="l" defTabSz="903153" rtl="0" eaLnBrk="1" latinLnBrk="0" hangingPunct="1">
        <a:defRPr sz="1778" kern="1200">
          <a:solidFill>
            <a:schemeClr val="tx1"/>
          </a:solidFill>
          <a:latin typeface="+mn-lt"/>
          <a:ea typeface="+mn-ea"/>
          <a:cs typeface="+mn-cs"/>
        </a:defRPr>
      </a:lvl4pPr>
      <a:lvl5pPr marL="1806306" algn="l" defTabSz="903153" rtl="0" eaLnBrk="1" latinLnBrk="0" hangingPunct="1">
        <a:defRPr sz="1778" kern="1200">
          <a:solidFill>
            <a:schemeClr val="tx1"/>
          </a:solidFill>
          <a:latin typeface="+mn-lt"/>
          <a:ea typeface="+mn-ea"/>
          <a:cs typeface="+mn-cs"/>
        </a:defRPr>
      </a:lvl5pPr>
      <a:lvl6pPr marL="2257882" algn="l" defTabSz="903153" rtl="0" eaLnBrk="1" latinLnBrk="0" hangingPunct="1">
        <a:defRPr sz="1778" kern="1200">
          <a:solidFill>
            <a:schemeClr val="tx1"/>
          </a:solidFill>
          <a:latin typeface="+mn-lt"/>
          <a:ea typeface="+mn-ea"/>
          <a:cs typeface="+mn-cs"/>
        </a:defRPr>
      </a:lvl6pPr>
      <a:lvl7pPr marL="2709459" algn="l" defTabSz="903153" rtl="0" eaLnBrk="1" latinLnBrk="0" hangingPunct="1">
        <a:defRPr sz="1778" kern="1200">
          <a:solidFill>
            <a:schemeClr val="tx1"/>
          </a:solidFill>
          <a:latin typeface="+mn-lt"/>
          <a:ea typeface="+mn-ea"/>
          <a:cs typeface="+mn-cs"/>
        </a:defRPr>
      </a:lvl7pPr>
      <a:lvl8pPr marL="3161035" algn="l" defTabSz="903153" rtl="0" eaLnBrk="1" latinLnBrk="0" hangingPunct="1">
        <a:defRPr sz="1778" kern="1200">
          <a:solidFill>
            <a:schemeClr val="tx1"/>
          </a:solidFill>
          <a:latin typeface="+mn-lt"/>
          <a:ea typeface="+mn-ea"/>
          <a:cs typeface="+mn-cs"/>
        </a:defRPr>
      </a:lvl8pPr>
      <a:lvl9pPr marL="3612612" algn="l" defTabSz="903153" rtl="0" eaLnBrk="1" latinLnBrk="0" hangingPunct="1">
        <a:defRPr sz="177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Slide Number Placeholder 4">
            <a:extLst>
              <a:ext uri="{FF2B5EF4-FFF2-40B4-BE49-F238E27FC236}">
                <a16:creationId xmlns:a16="http://schemas.microsoft.com/office/drawing/2014/main" id="{BFF48DA5-9BDA-46DB-93D2-23AEBDC90533}"/>
              </a:ext>
            </a:extLst>
          </p:cNvPr>
          <p:cNvSpPr txBox="1">
            <a:spLocks/>
          </p:cNvSpPr>
          <p:nvPr userDrawn="1"/>
        </p:nvSpPr>
        <p:spPr>
          <a:xfrm>
            <a:off x="8840140" y="6404265"/>
            <a:ext cx="2742260" cy="182880"/>
          </a:xfrm>
          <a:prstGeom prst="rect">
            <a:avLst/>
          </a:prstGeom>
        </p:spPr>
        <p:txBody>
          <a:bodyPr vert="horz" lIns="0" tIns="0" rIns="0" bIns="0" rtlCol="0" anchor="t">
            <a:noAutofit/>
          </a:bodyP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B7B0F568-6928-4C91-B8E9-B4130DA3ACA1}" type="slidenum">
              <a:rPr lang="en-IN" sz="790" smtClean="0">
                <a:latin typeface="Verdana" panose="020B0604030504040204" pitchFamily="34" charset="0"/>
                <a:ea typeface="Verdana" panose="020B0604030504040204" pitchFamily="34" charset="0"/>
              </a:rPr>
              <a:pPr algn="r"/>
              <a:t>‹#›</a:t>
            </a:fld>
            <a:endParaRPr lang="en-IN" sz="790">
              <a:latin typeface="Verdana" panose="020B0604030504040204" pitchFamily="34" charset="0"/>
              <a:ea typeface="Verdana" panose="020B0604030504040204" pitchFamily="34" charset="0"/>
            </a:endParaRPr>
          </a:p>
        </p:txBody>
      </p:sp>
      <p:sp>
        <p:nvSpPr>
          <p:cNvPr id="5" name="object 38">
            <a:extLst>
              <a:ext uri="{FF2B5EF4-FFF2-40B4-BE49-F238E27FC236}">
                <a16:creationId xmlns:a16="http://schemas.microsoft.com/office/drawing/2014/main" id="{7D8E43DB-6AD9-4182-9B3B-5CC8010B705C}"/>
              </a:ext>
            </a:extLst>
          </p:cNvPr>
          <p:cNvSpPr txBox="1">
            <a:spLocks/>
          </p:cNvSpPr>
          <p:nvPr userDrawn="1"/>
        </p:nvSpPr>
        <p:spPr>
          <a:xfrm>
            <a:off x="2253217" y="6404265"/>
            <a:ext cx="8998042" cy="182880"/>
          </a:xfrm>
          <a:prstGeom prst="rect">
            <a:avLst/>
          </a:prstGeom>
        </p:spPr>
        <p:txBody>
          <a:bodyPr vert="horz" wrap="square" lIns="0" tIns="0" rIns="0" bIns="0" rtlCol="0" anchor="t">
            <a:noAutofit/>
          </a:bodyPr>
          <a:lstStyle>
            <a:defPPr>
              <a:defRPr lang="en-US"/>
            </a:defPPr>
            <a:lvl1pPr marL="0" algn="l" defTabSz="457200" rtl="0" eaLnBrk="1" latinLnBrk="0" hangingPunct="1">
              <a:defRPr sz="1800" kern="1200">
                <a:solidFill>
                  <a:schemeClr val="tx1"/>
                </a:solidFill>
                <a:latin typeface="Verdana" pitchFamily="34" charset="0"/>
                <a:ea typeface="Verdana" pitchFamily="34" charset="0"/>
                <a:cs typeface="Verdana"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2544" marR="0" indent="0" algn="r" defTabSz="451576" rtl="0" eaLnBrk="1" fontAlgn="auto" latinLnBrk="0" hangingPunct="1">
              <a:lnSpc>
                <a:spcPct val="100000"/>
              </a:lnSpc>
              <a:spcBef>
                <a:spcPts val="0"/>
              </a:spcBef>
              <a:spcAft>
                <a:spcPts val="0"/>
              </a:spcAft>
              <a:buClrTx/>
              <a:buSzTx/>
              <a:buFontTx/>
              <a:buNone/>
              <a:tabLst/>
              <a:defRPr/>
            </a:pPr>
            <a:r>
              <a:rPr lang="en-US" sz="790">
                <a:solidFill>
                  <a:srgbClr val="FF0000"/>
                </a:solidFill>
              </a:rPr>
              <a:t>Conﬁdential. </a:t>
            </a:r>
            <a:r>
              <a:rPr lang="en-US" sz="790" spc="-30">
                <a:solidFill>
                  <a:srgbClr val="FF0000"/>
                </a:solidFill>
              </a:rPr>
              <a:t>F</a:t>
            </a:r>
            <a:r>
              <a:rPr lang="en-US" sz="790">
                <a:solidFill>
                  <a:srgbClr val="FF0000"/>
                </a:solidFill>
              </a:rPr>
              <a:t>or Internal Circulation Only </a:t>
            </a:r>
            <a:r>
              <a:rPr lang="en-US" sz="790"/>
              <a:t>| Copyright © E</a:t>
            </a:r>
            <a:r>
              <a:rPr lang="en-US" sz="790" spc="-15"/>
              <a:t>L</a:t>
            </a:r>
            <a:r>
              <a:rPr lang="en-US" sz="790"/>
              <a:t>GI EQUIPMEN</a:t>
            </a:r>
            <a:r>
              <a:rPr lang="en-US" sz="790" spc="-10"/>
              <a:t>T</a:t>
            </a:r>
            <a:r>
              <a:rPr lang="en-US" sz="790"/>
              <a:t>S LIMITED 2024 | All Rights Reserved</a:t>
            </a:r>
          </a:p>
          <a:p>
            <a:pPr marL="12544" algn="r"/>
            <a:endParaRPr lang="en-US" sz="790"/>
          </a:p>
        </p:txBody>
      </p:sp>
      <p:pic>
        <p:nvPicPr>
          <p:cNvPr id="7" name="Picture 6"/>
          <p:cNvPicPr>
            <a:picLocks noChangeAspect="1"/>
          </p:cNvPicPr>
          <p:nvPr userDrawn="1"/>
        </p:nvPicPr>
        <p:blipFill rotWithShape="1">
          <a:blip r:embed="rId4"/>
          <a:srcRect l="17818" b="-6496"/>
          <a:stretch/>
        </p:blipFill>
        <p:spPr>
          <a:xfrm>
            <a:off x="0" y="6312345"/>
            <a:ext cx="1469608" cy="393254"/>
          </a:xfrm>
          <a:prstGeom prst="rect">
            <a:avLst/>
          </a:prstGeom>
        </p:spPr>
      </p:pic>
      <p:cxnSp>
        <p:nvCxnSpPr>
          <p:cNvPr id="11" name="Straight Connector 10"/>
          <p:cNvCxnSpPr>
            <a:cxnSpLocks/>
          </p:cNvCxnSpPr>
          <p:nvPr userDrawn="1"/>
        </p:nvCxnSpPr>
        <p:spPr>
          <a:xfrm>
            <a:off x="1547148" y="6312345"/>
            <a:ext cx="100586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grpSp>
        <p:nvGrpSpPr>
          <p:cNvPr id="2" name="Group 1">
            <a:extLst>
              <a:ext uri="{FF2B5EF4-FFF2-40B4-BE49-F238E27FC236}">
                <a16:creationId xmlns:a16="http://schemas.microsoft.com/office/drawing/2014/main" id="{9E7579CF-9951-EA77-7256-FD1D13E51616}"/>
              </a:ext>
            </a:extLst>
          </p:cNvPr>
          <p:cNvGrpSpPr/>
          <p:nvPr userDrawn="1"/>
        </p:nvGrpSpPr>
        <p:grpSpPr>
          <a:xfrm>
            <a:off x="-430508" y="1485606"/>
            <a:ext cx="182880" cy="2765215"/>
            <a:chOff x="-430508" y="1485606"/>
            <a:chExt cx="182880" cy="2765215"/>
          </a:xfrm>
        </p:grpSpPr>
        <p:sp>
          <p:nvSpPr>
            <p:cNvPr id="3" name="Rectangle 2">
              <a:extLst>
                <a:ext uri="{FF2B5EF4-FFF2-40B4-BE49-F238E27FC236}">
                  <a16:creationId xmlns:a16="http://schemas.microsoft.com/office/drawing/2014/main" id="{1EE25C97-403C-5BAE-F513-53B9350EA466}"/>
                </a:ext>
              </a:extLst>
            </p:cNvPr>
            <p:cNvSpPr/>
            <p:nvPr/>
          </p:nvSpPr>
          <p:spPr>
            <a:xfrm>
              <a:off x="-430508" y="2148378"/>
              <a:ext cx="182880" cy="182880"/>
            </a:xfrm>
            <a:prstGeom prst="rect">
              <a:avLst/>
            </a:prstGeom>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panose="020F0502020204030204"/>
              </a:endParaRPr>
            </a:p>
          </p:txBody>
        </p:sp>
        <p:sp>
          <p:nvSpPr>
            <p:cNvPr id="4" name="Rectangle 3">
              <a:extLst>
                <a:ext uri="{FF2B5EF4-FFF2-40B4-BE49-F238E27FC236}">
                  <a16:creationId xmlns:a16="http://schemas.microsoft.com/office/drawing/2014/main" id="{58D14DFD-DA02-2C3E-980D-C672594500ED}"/>
                </a:ext>
              </a:extLst>
            </p:cNvPr>
            <p:cNvSpPr/>
            <p:nvPr/>
          </p:nvSpPr>
          <p:spPr>
            <a:xfrm>
              <a:off x="-430508" y="2468305"/>
              <a:ext cx="182880" cy="182880"/>
            </a:xfrm>
            <a:prstGeom prst="rect">
              <a:avLst/>
            </a:prstGeom>
            <a:solidFill>
              <a:schemeClr val="accent6">
                <a:lumMod val="40000"/>
                <a:lumOff val="6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panose="020F0502020204030204"/>
              </a:endParaRPr>
            </a:p>
          </p:txBody>
        </p:sp>
        <p:sp>
          <p:nvSpPr>
            <p:cNvPr id="6" name="Rectangle 5">
              <a:extLst>
                <a:ext uri="{FF2B5EF4-FFF2-40B4-BE49-F238E27FC236}">
                  <a16:creationId xmlns:a16="http://schemas.microsoft.com/office/drawing/2014/main" id="{3830EBEC-0EAE-9C63-F22F-D5AD2DB3EEE6}"/>
                </a:ext>
              </a:extLst>
            </p:cNvPr>
            <p:cNvSpPr/>
            <p:nvPr/>
          </p:nvSpPr>
          <p:spPr>
            <a:xfrm>
              <a:off x="-430508" y="2788232"/>
              <a:ext cx="182880" cy="182880"/>
            </a:xfrm>
            <a:prstGeom prst="rect">
              <a:avLst/>
            </a:prstGeom>
            <a:solidFill>
              <a:schemeClr val="accent6">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panose="020F0502020204030204"/>
              </a:endParaRPr>
            </a:p>
          </p:txBody>
        </p:sp>
        <p:sp>
          <p:nvSpPr>
            <p:cNvPr id="8" name="Rectangle 7">
              <a:extLst>
                <a:ext uri="{FF2B5EF4-FFF2-40B4-BE49-F238E27FC236}">
                  <a16:creationId xmlns:a16="http://schemas.microsoft.com/office/drawing/2014/main" id="{88739E4D-6756-60E3-20C9-EC5CB87A8C7A}"/>
                </a:ext>
              </a:extLst>
            </p:cNvPr>
            <p:cNvSpPr/>
            <p:nvPr/>
          </p:nvSpPr>
          <p:spPr>
            <a:xfrm>
              <a:off x="-430508" y="3108159"/>
              <a:ext cx="182880" cy="182880"/>
            </a:xfrm>
            <a:prstGeom prst="rect">
              <a:avLst/>
            </a:prstGeom>
            <a:solidFill>
              <a:srgbClr val="FFBD47"/>
            </a:solidFill>
            <a:ln w="12700" cap="flat" cmpd="sng" algn="ctr">
              <a:solidFill>
                <a:schemeClr val="bg1">
                  <a:lumMod val="85000"/>
                </a:schemeClr>
              </a:solidFill>
              <a:prstDash val="solid"/>
            </a:ln>
            <a:effectLst/>
          </p:spPr>
          <p:txBody>
            <a:bodyPr lIns="74238" tIns="37119" rIns="74238" bIns="37119" rtlCol="0" anchor="ctr"/>
            <a:lstStyle/>
            <a:p>
              <a:pPr algn="ctr" defTabSz="742370"/>
              <a:endParaRPr lang="en-US" sz="1400" kern="0">
                <a:solidFill>
                  <a:prstClr val="white"/>
                </a:solidFill>
                <a:latin typeface="Verdana" panose="020B0604030504040204" pitchFamily="34" charset="0"/>
                <a:ea typeface="Verdana" panose="020B0604030504040204" pitchFamily="34" charset="0"/>
              </a:endParaRPr>
            </a:p>
          </p:txBody>
        </p:sp>
        <p:sp>
          <p:nvSpPr>
            <p:cNvPr id="9" name="Rectangle 8">
              <a:extLst>
                <a:ext uri="{FF2B5EF4-FFF2-40B4-BE49-F238E27FC236}">
                  <a16:creationId xmlns:a16="http://schemas.microsoft.com/office/drawing/2014/main" id="{C4D912B3-DB61-A209-B6C6-07BCBCF4938C}"/>
                </a:ext>
              </a:extLst>
            </p:cNvPr>
            <p:cNvSpPr/>
            <p:nvPr/>
          </p:nvSpPr>
          <p:spPr>
            <a:xfrm>
              <a:off x="-430508" y="3428086"/>
              <a:ext cx="182880" cy="182880"/>
            </a:xfrm>
            <a:prstGeom prst="rect">
              <a:avLst/>
            </a:prstGeom>
            <a:solidFill>
              <a:srgbClr val="FF8427"/>
            </a:solidFill>
            <a:ln w="12700" cap="flat" cmpd="sng" algn="ctr">
              <a:solidFill>
                <a:schemeClr val="bg1">
                  <a:lumMod val="85000"/>
                </a:schemeClr>
              </a:solidFill>
              <a:prstDash val="solid"/>
            </a:ln>
            <a:effectLst/>
          </p:spPr>
          <p:txBody>
            <a:bodyPr lIns="74238" tIns="37119" rIns="74238" bIns="37119" rtlCol="0" anchor="ctr"/>
            <a:lstStyle/>
            <a:p>
              <a:pPr algn="ctr" defTabSz="742370"/>
              <a:endParaRPr lang="en-US" sz="1400" kern="0">
                <a:solidFill>
                  <a:prstClr val="white"/>
                </a:solidFill>
                <a:latin typeface="Verdana" panose="020B0604030504040204" pitchFamily="34" charset="0"/>
                <a:ea typeface="Verdana" panose="020B0604030504040204" pitchFamily="34" charset="0"/>
              </a:endParaRPr>
            </a:p>
          </p:txBody>
        </p:sp>
        <p:sp>
          <p:nvSpPr>
            <p:cNvPr id="12" name="Rectangle 11">
              <a:extLst>
                <a:ext uri="{FF2B5EF4-FFF2-40B4-BE49-F238E27FC236}">
                  <a16:creationId xmlns:a16="http://schemas.microsoft.com/office/drawing/2014/main" id="{79049CB8-0001-1696-2C0A-DC241DE15417}"/>
                </a:ext>
              </a:extLst>
            </p:cNvPr>
            <p:cNvSpPr/>
            <p:nvPr/>
          </p:nvSpPr>
          <p:spPr>
            <a:xfrm>
              <a:off x="-430508" y="3748013"/>
              <a:ext cx="182880" cy="182880"/>
            </a:xfrm>
            <a:prstGeom prst="rect">
              <a:avLst/>
            </a:prstGeom>
            <a:solidFill>
              <a:schemeClr val="accent4">
                <a:lumMod val="75000"/>
              </a:schemeClr>
            </a:solidFill>
            <a:ln w="19050" algn="ctr">
              <a:noFill/>
              <a:miter lim="800000"/>
              <a:headEnd/>
              <a:tailEnd/>
            </a:ln>
            <a:effectLst/>
          </p:spPr>
          <p:txBody>
            <a:bodyPr rot="0" spcFirstLastPara="0" vert="horz" wrap="square" lIns="88900" tIns="88900" rIns="88900" bIns="88900" numCol="1" spcCol="0" rtlCol="0" fromWordArt="0" anchor="ctr" anchorCtr="0" forceAA="0" compatLnSpc="1">
              <a:prstTxWarp prst="textNoShape">
                <a:avLst/>
              </a:prstTxWarp>
              <a:noAutofit/>
            </a:bodyPr>
            <a:lstStyle/>
            <a:p>
              <a:pPr algn="ctr">
                <a:lnSpc>
                  <a:spcPct val="106000"/>
                </a:lnSpc>
              </a:pPr>
              <a:endParaRPr lang="en-US" sz="1600" b="1">
                <a:solidFill>
                  <a:sysClr val="window" lastClr="FFFFFF"/>
                </a:solidFill>
                <a:latin typeface="Verdana" panose="020B0604030504040204" pitchFamily="34" charset="0"/>
                <a:ea typeface="Verdana" panose="020B0604030504040204" pitchFamily="34" charset="0"/>
              </a:endParaRPr>
            </a:p>
          </p:txBody>
        </p:sp>
        <p:sp>
          <p:nvSpPr>
            <p:cNvPr id="13" name="Rectangle 12">
              <a:extLst>
                <a:ext uri="{FF2B5EF4-FFF2-40B4-BE49-F238E27FC236}">
                  <a16:creationId xmlns:a16="http://schemas.microsoft.com/office/drawing/2014/main" id="{28254E52-339F-67DA-514E-0B2ADC0B03D8}"/>
                </a:ext>
              </a:extLst>
            </p:cNvPr>
            <p:cNvSpPr/>
            <p:nvPr/>
          </p:nvSpPr>
          <p:spPr>
            <a:xfrm>
              <a:off x="-430508" y="4067941"/>
              <a:ext cx="182880" cy="182880"/>
            </a:xfrm>
            <a:prstGeom prst="rect">
              <a:avLst/>
            </a:prstGeom>
            <a:solidFill>
              <a:schemeClr val="accent1">
                <a:lumMod val="75000"/>
              </a:schemeClr>
            </a:solidFill>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050" b="1">
                <a:solidFill>
                  <a:prstClr val="whit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14" name="Rectangle 13">
              <a:extLst>
                <a:ext uri="{FF2B5EF4-FFF2-40B4-BE49-F238E27FC236}">
                  <a16:creationId xmlns:a16="http://schemas.microsoft.com/office/drawing/2014/main" id="{51207E14-6655-AC2A-ED88-851D8FB96BC6}"/>
                </a:ext>
              </a:extLst>
            </p:cNvPr>
            <p:cNvSpPr/>
            <p:nvPr/>
          </p:nvSpPr>
          <p:spPr>
            <a:xfrm>
              <a:off x="-430508" y="1828450"/>
              <a:ext cx="182880" cy="182880"/>
            </a:xfrm>
            <a:prstGeom prst="rect">
              <a:avLst/>
            </a:prstGeom>
            <a:solidFill>
              <a:srgbClr val="ED3326"/>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panose="020F0502020204030204"/>
              </a:endParaRPr>
            </a:p>
          </p:txBody>
        </p:sp>
        <p:sp>
          <p:nvSpPr>
            <p:cNvPr id="15" name="Rectangle 14">
              <a:extLst>
                <a:ext uri="{FF2B5EF4-FFF2-40B4-BE49-F238E27FC236}">
                  <a16:creationId xmlns:a16="http://schemas.microsoft.com/office/drawing/2014/main" id="{9B97C73A-AFDF-9F27-177F-11A9ABC5E559}"/>
                </a:ext>
              </a:extLst>
            </p:cNvPr>
            <p:cNvSpPr/>
            <p:nvPr/>
          </p:nvSpPr>
          <p:spPr>
            <a:xfrm>
              <a:off x="-430508" y="1485606"/>
              <a:ext cx="182880" cy="182880"/>
            </a:xfrm>
            <a:prstGeom prst="rect">
              <a:avLst/>
            </a:prstGeom>
            <a:solidFill>
              <a:schemeClr val="tx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panose="020F0502020204030204"/>
              </a:endParaRPr>
            </a:p>
          </p:txBody>
        </p:sp>
      </p:grpSp>
    </p:spTree>
    <p:extLst>
      <p:ext uri="{BB962C8B-B14F-4D97-AF65-F5344CB8AC3E}">
        <p14:creationId xmlns:p14="http://schemas.microsoft.com/office/powerpoint/2010/main" val="3520626007"/>
      </p:ext>
    </p:extLst>
  </p:cSld>
  <p:clrMap bg1="lt1" tx1="dk1" bg2="lt2" tx2="dk2" accent1="accent1" accent2="accent2" accent3="accent3" accent4="accent4" accent5="accent5" accent6="accent6" hlink="hlink" folHlink="folHlink"/>
  <p:sldLayoutIdLst>
    <p:sldLayoutId id="2147483663" r:id="rId1"/>
    <p:sldLayoutId id="2147483664" r:id="rId2"/>
  </p:sldLayoutIdLst>
  <p:txStyles>
    <p:titleStyle>
      <a:lvl1pPr algn="l" defTabSz="903153" rtl="0" eaLnBrk="1" latinLnBrk="0" hangingPunct="1">
        <a:lnSpc>
          <a:spcPct val="90000"/>
        </a:lnSpc>
        <a:spcBef>
          <a:spcPct val="0"/>
        </a:spcBef>
        <a:buNone/>
        <a:defRPr sz="4346" kern="1200">
          <a:solidFill>
            <a:schemeClr val="tx1"/>
          </a:solidFill>
          <a:latin typeface="+mj-lt"/>
          <a:ea typeface="+mj-ea"/>
          <a:cs typeface="+mj-cs"/>
        </a:defRPr>
      </a:lvl1pPr>
    </p:titleStyle>
    <p:bodyStyle>
      <a:lvl1pPr marL="225788" indent="-225788" algn="l" defTabSz="903153" rtl="0" eaLnBrk="1" latinLnBrk="0" hangingPunct="1">
        <a:lnSpc>
          <a:spcPct val="90000"/>
        </a:lnSpc>
        <a:spcBef>
          <a:spcPts val="988"/>
        </a:spcBef>
        <a:buFont typeface="Arial" panose="020B0604020202020204" pitchFamily="34" charset="0"/>
        <a:buChar char="•"/>
        <a:defRPr sz="2766" kern="1200">
          <a:solidFill>
            <a:schemeClr val="tx1"/>
          </a:solidFill>
          <a:latin typeface="+mn-lt"/>
          <a:ea typeface="+mn-ea"/>
          <a:cs typeface="+mn-cs"/>
        </a:defRPr>
      </a:lvl1pPr>
      <a:lvl2pPr marL="677365" indent="-225788" algn="l" defTabSz="903153" rtl="0" eaLnBrk="1" latinLnBrk="0" hangingPunct="1">
        <a:lnSpc>
          <a:spcPct val="90000"/>
        </a:lnSpc>
        <a:spcBef>
          <a:spcPts val="494"/>
        </a:spcBef>
        <a:buFont typeface="Arial" panose="020B0604020202020204" pitchFamily="34" charset="0"/>
        <a:buChar char="•"/>
        <a:defRPr sz="2370" kern="1200">
          <a:solidFill>
            <a:schemeClr val="tx1"/>
          </a:solidFill>
          <a:latin typeface="+mn-lt"/>
          <a:ea typeface="+mn-ea"/>
          <a:cs typeface="+mn-cs"/>
        </a:defRPr>
      </a:lvl2pPr>
      <a:lvl3pPr marL="1128941" indent="-225788" algn="l" defTabSz="903153" rtl="0" eaLnBrk="1" latinLnBrk="0" hangingPunct="1">
        <a:lnSpc>
          <a:spcPct val="90000"/>
        </a:lnSpc>
        <a:spcBef>
          <a:spcPts val="494"/>
        </a:spcBef>
        <a:buFont typeface="Arial" panose="020B0604020202020204" pitchFamily="34" charset="0"/>
        <a:buChar char="•"/>
        <a:defRPr sz="1975" kern="1200">
          <a:solidFill>
            <a:schemeClr val="tx1"/>
          </a:solidFill>
          <a:latin typeface="+mn-lt"/>
          <a:ea typeface="+mn-ea"/>
          <a:cs typeface="+mn-cs"/>
        </a:defRPr>
      </a:lvl3pPr>
      <a:lvl4pPr marL="1580518" indent="-225788" algn="l" defTabSz="903153" rtl="0" eaLnBrk="1" latinLnBrk="0" hangingPunct="1">
        <a:lnSpc>
          <a:spcPct val="90000"/>
        </a:lnSpc>
        <a:spcBef>
          <a:spcPts val="494"/>
        </a:spcBef>
        <a:buFont typeface="Arial" panose="020B0604020202020204" pitchFamily="34" charset="0"/>
        <a:buChar char="•"/>
        <a:defRPr sz="1778" kern="1200">
          <a:solidFill>
            <a:schemeClr val="tx1"/>
          </a:solidFill>
          <a:latin typeface="+mn-lt"/>
          <a:ea typeface="+mn-ea"/>
          <a:cs typeface="+mn-cs"/>
        </a:defRPr>
      </a:lvl4pPr>
      <a:lvl5pPr marL="2032094" indent="-225788" algn="l" defTabSz="903153" rtl="0" eaLnBrk="1" latinLnBrk="0" hangingPunct="1">
        <a:lnSpc>
          <a:spcPct val="90000"/>
        </a:lnSpc>
        <a:spcBef>
          <a:spcPts val="494"/>
        </a:spcBef>
        <a:buFont typeface="Arial" panose="020B0604020202020204" pitchFamily="34" charset="0"/>
        <a:buChar char="•"/>
        <a:defRPr sz="1778" kern="1200">
          <a:solidFill>
            <a:schemeClr val="tx1"/>
          </a:solidFill>
          <a:latin typeface="+mn-lt"/>
          <a:ea typeface="+mn-ea"/>
          <a:cs typeface="+mn-cs"/>
        </a:defRPr>
      </a:lvl5pPr>
      <a:lvl6pPr marL="2483670" indent="-225788" algn="l" defTabSz="903153" rtl="0" eaLnBrk="1" latinLnBrk="0" hangingPunct="1">
        <a:lnSpc>
          <a:spcPct val="90000"/>
        </a:lnSpc>
        <a:spcBef>
          <a:spcPts val="494"/>
        </a:spcBef>
        <a:buFont typeface="Arial" panose="020B0604020202020204" pitchFamily="34" charset="0"/>
        <a:buChar char="•"/>
        <a:defRPr sz="1778" kern="1200">
          <a:solidFill>
            <a:schemeClr val="tx1"/>
          </a:solidFill>
          <a:latin typeface="+mn-lt"/>
          <a:ea typeface="+mn-ea"/>
          <a:cs typeface="+mn-cs"/>
        </a:defRPr>
      </a:lvl6pPr>
      <a:lvl7pPr marL="2935247" indent="-225788" algn="l" defTabSz="903153" rtl="0" eaLnBrk="1" latinLnBrk="0" hangingPunct="1">
        <a:lnSpc>
          <a:spcPct val="90000"/>
        </a:lnSpc>
        <a:spcBef>
          <a:spcPts val="494"/>
        </a:spcBef>
        <a:buFont typeface="Arial" panose="020B0604020202020204" pitchFamily="34" charset="0"/>
        <a:buChar char="•"/>
        <a:defRPr sz="1778" kern="1200">
          <a:solidFill>
            <a:schemeClr val="tx1"/>
          </a:solidFill>
          <a:latin typeface="+mn-lt"/>
          <a:ea typeface="+mn-ea"/>
          <a:cs typeface="+mn-cs"/>
        </a:defRPr>
      </a:lvl7pPr>
      <a:lvl8pPr marL="3386823" indent="-225788" algn="l" defTabSz="903153" rtl="0" eaLnBrk="1" latinLnBrk="0" hangingPunct="1">
        <a:lnSpc>
          <a:spcPct val="90000"/>
        </a:lnSpc>
        <a:spcBef>
          <a:spcPts val="494"/>
        </a:spcBef>
        <a:buFont typeface="Arial" panose="020B0604020202020204" pitchFamily="34" charset="0"/>
        <a:buChar char="•"/>
        <a:defRPr sz="1778" kern="1200">
          <a:solidFill>
            <a:schemeClr val="tx1"/>
          </a:solidFill>
          <a:latin typeface="+mn-lt"/>
          <a:ea typeface="+mn-ea"/>
          <a:cs typeface="+mn-cs"/>
        </a:defRPr>
      </a:lvl8pPr>
      <a:lvl9pPr marL="3838400" indent="-225788" algn="l" defTabSz="903153" rtl="0" eaLnBrk="1" latinLnBrk="0" hangingPunct="1">
        <a:lnSpc>
          <a:spcPct val="90000"/>
        </a:lnSpc>
        <a:spcBef>
          <a:spcPts val="494"/>
        </a:spcBef>
        <a:buFont typeface="Arial" panose="020B0604020202020204" pitchFamily="34" charset="0"/>
        <a:buChar char="•"/>
        <a:defRPr sz="1778" kern="1200">
          <a:solidFill>
            <a:schemeClr val="tx1"/>
          </a:solidFill>
          <a:latin typeface="+mn-lt"/>
          <a:ea typeface="+mn-ea"/>
          <a:cs typeface="+mn-cs"/>
        </a:defRPr>
      </a:lvl9pPr>
    </p:bodyStyle>
    <p:otherStyle>
      <a:defPPr>
        <a:defRPr lang="en-US"/>
      </a:defPPr>
      <a:lvl1pPr marL="0" algn="l" defTabSz="903153" rtl="0" eaLnBrk="1" latinLnBrk="0" hangingPunct="1">
        <a:defRPr sz="1778" kern="1200">
          <a:solidFill>
            <a:schemeClr val="tx1"/>
          </a:solidFill>
          <a:latin typeface="+mn-lt"/>
          <a:ea typeface="+mn-ea"/>
          <a:cs typeface="+mn-cs"/>
        </a:defRPr>
      </a:lvl1pPr>
      <a:lvl2pPr marL="451576" algn="l" defTabSz="903153" rtl="0" eaLnBrk="1" latinLnBrk="0" hangingPunct="1">
        <a:defRPr sz="1778" kern="1200">
          <a:solidFill>
            <a:schemeClr val="tx1"/>
          </a:solidFill>
          <a:latin typeface="+mn-lt"/>
          <a:ea typeface="+mn-ea"/>
          <a:cs typeface="+mn-cs"/>
        </a:defRPr>
      </a:lvl2pPr>
      <a:lvl3pPr marL="903153" algn="l" defTabSz="903153" rtl="0" eaLnBrk="1" latinLnBrk="0" hangingPunct="1">
        <a:defRPr sz="1778" kern="1200">
          <a:solidFill>
            <a:schemeClr val="tx1"/>
          </a:solidFill>
          <a:latin typeface="+mn-lt"/>
          <a:ea typeface="+mn-ea"/>
          <a:cs typeface="+mn-cs"/>
        </a:defRPr>
      </a:lvl3pPr>
      <a:lvl4pPr marL="1354729" algn="l" defTabSz="903153" rtl="0" eaLnBrk="1" latinLnBrk="0" hangingPunct="1">
        <a:defRPr sz="1778" kern="1200">
          <a:solidFill>
            <a:schemeClr val="tx1"/>
          </a:solidFill>
          <a:latin typeface="+mn-lt"/>
          <a:ea typeface="+mn-ea"/>
          <a:cs typeface="+mn-cs"/>
        </a:defRPr>
      </a:lvl4pPr>
      <a:lvl5pPr marL="1806306" algn="l" defTabSz="903153" rtl="0" eaLnBrk="1" latinLnBrk="0" hangingPunct="1">
        <a:defRPr sz="1778" kern="1200">
          <a:solidFill>
            <a:schemeClr val="tx1"/>
          </a:solidFill>
          <a:latin typeface="+mn-lt"/>
          <a:ea typeface="+mn-ea"/>
          <a:cs typeface="+mn-cs"/>
        </a:defRPr>
      </a:lvl5pPr>
      <a:lvl6pPr marL="2257882" algn="l" defTabSz="903153" rtl="0" eaLnBrk="1" latinLnBrk="0" hangingPunct="1">
        <a:defRPr sz="1778" kern="1200">
          <a:solidFill>
            <a:schemeClr val="tx1"/>
          </a:solidFill>
          <a:latin typeface="+mn-lt"/>
          <a:ea typeface="+mn-ea"/>
          <a:cs typeface="+mn-cs"/>
        </a:defRPr>
      </a:lvl6pPr>
      <a:lvl7pPr marL="2709459" algn="l" defTabSz="903153" rtl="0" eaLnBrk="1" latinLnBrk="0" hangingPunct="1">
        <a:defRPr sz="1778" kern="1200">
          <a:solidFill>
            <a:schemeClr val="tx1"/>
          </a:solidFill>
          <a:latin typeface="+mn-lt"/>
          <a:ea typeface="+mn-ea"/>
          <a:cs typeface="+mn-cs"/>
        </a:defRPr>
      </a:lvl7pPr>
      <a:lvl8pPr marL="3161035" algn="l" defTabSz="903153" rtl="0" eaLnBrk="1" latinLnBrk="0" hangingPunct="1">
        <a:defRPr sz="1778" kern="1200">
          <a:solidFill>
            <a:schemeClr val="tx1"/>
          </a:solidFill>
          <a:latin typeface="+mn-lt"/>
          <a:ea typeface="+mn-ea"/>
          <a:cs typeface="+mn-cs"/>
        </a:defRPr>
      </a:lvl8pPr>
      <a:lvl9pPr marL="3612612" algn="l" defTabSz="903153" rtl="0" eaLnBrk="1" latinLnBrk="0" hangingPunct="1">
        <a:defRPr sz="1778"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Slide Number Placeholder 4">
            <a:extLst>
              <a:ext uri="{FF2B5EF4-FFF2-40B4-BE49-F238E27FC236}">
                <a16:creationId xmlns:a16="http://schemas.microsoft.com/office/drawing/2014/main" id="{BFF48DA5-9BDA-46DB-93D2-23AEBDC90533}"/>
              </a:ext>
            </a:extLst>
          </p:cNvPr>
          <p:cNvSpPr txBox="1">
            <a:spLocks/>
          </p:cNvSpPr>
          <p:nvPr userDrawn="1"/>
        </p:nvSpPr>
        <p:spPr>
          <a:xfrm>
            <a:off x="8840140" y="6404265"/>
            <a:ext cx="2742260" cy="182880"/>
          </a:xfrm>
          <a:prstGeom prst="rect">
            <a:avLst/>
          </a:prstGeom>
        </p:spPr>
        <p:txBody>
          <a:bodyPr vert="horz" lIns="0" tIns="0" rIns="0" bIns="0" rtlCol="0" anchor="t">
            <a:noAutofit/>
          </a:bodyP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B7B0F568-6928-4C91-B8E9-B4130DA3ACA1}" type="slidenum">
              <a:rPr lang="en-IN" sz="790" smtClean="0">
                <a:latin typeface="Verdana" panose="020B0604030504040204" pitchFamily="34" charset="0"/>
                <a:ea typeface="Verdana" panose="020B0604030504040204" pitchFamily="34" charset="0"/>
              </a:rPr>
              <a:pPr algn="r"/>
              <a:t>‹#›</a:t>
            </a:fld>
            <a:endParaRPr lang="en-IN" sz="790">
              <a:latin typeface="Verdana" panose="020B0604030504040204" pitchFamily="34" charset="0"/>
              <a:ea typeface="Verdana" panose="020B0604030504040204" pitchFamily="34" charset="0"/>
            </a:endParaRPr>
          </a:p>
        </p:txBody>
      </p:sp>
      <p:sp>
        <p:nvSpPr>
          <p:cNvPr id="5" name="object 38">
            <a:extLst>
              <a:ext uri="{FF2B5EF4-FFF2-40B4-BE49-F238E27FC236}">
                <a16:creationId xmlns:a16="http://schemas.microsoft.com/office/drawing/2014/main" id="{7D8E43DB-6AD9-4182-9B3B-5CC8010B705C}"/>
              </a:ext>
            </a:extLst>
          </p:cNvPr>
          <p:cNvSpPr txBox="1">
            <a:spLocks/>
          </p:cNvSpPr>
          <p:nvPr userDrawn="1"/>
        </p:nvSpPr>
        <p:spPr>
          <a:xfrm>
            <a:off x="2253217" y="6404265"/>
            <a:ext cx="8998042" cy="182880"/>
          </a:xfrm>
          <a:prstGeom prst="rect">
            <a:avLst/>
          </a:prstGeom>
        </p:spPr>
        <p:txBody>
          <a:bodyPr vert="horz" wrap="square" lIns="0" tIns="0" rIns="0" bIns="0" rtlCol="0" anchor="t">
            <a:noAutofit/>
          </a:bodyPr>
          <a:lstStyle>
            <a:defPPr>
              <a:defRPr lang="en-US"/>
            </a:defPPr>
            <a:lvl1pPr marL="0" algn="l" defTabSz="457200" rtl="0" eaLnBrk="1" latinLnBrk="0" hangingPunct="1">
              <a:defRPr sz="1800" kern="1200">
                <a:solidFill>
                  <a:schemeClr val="tx1"/>
                </a:solidFill>
                <a:latin typeface="Verdana" pitchFamily="34" charset="0"/>
                <a:ea typeface="Verdana" pitchFamily="34" charset="0"/>
                <a:cs typeface="Verdana"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2544" marR="0" indent="0" algn="r" defTabSz="451576" rtl="0" eaLnBrk="1" fontAlgn="auto" latinLnBrk="0" hangingPunct="1">
              <a:lnSpc>
                <a:spcPct val="100000"/>
              </a:lnSpc>
              <a:spcBef>
                <a:spcPts val="0"/>
              </a:spcBef>
              <a:spcAft>
                <a:spcPts val="0"/>
              </a:spcAft>
              <a:buClrTx/>
              <a:buSzTx/>
              <a:buFontTx/>
              <a:buNone/>
              <a:tabLst/>
              <a:defRPr/>
            </a:pPr>
            <a:r>
              <a:rPr lang="en-US" sz="790">
                <a:solidFill>
                  <a:srgbClr val="FF0000"/>
                </a:solidFill>
              </a:rPr>
              <a:t>Conﬁdential. </a:t>
            </a:r>
            <a:r>
              <a:rPr lang="en-US" sz="790" spc="-30">
                <a:solidFill>
                  <a:srgbClr val="FF0000"/>
                </a:solidFill>
              </a:rPr>
              <a:t>F</a:t>
            </a:r>
            <a:r>
              <a:rPr lang="en-US" sz="790">
                <a:solidFill>
                  <a:srgbClr val="FF0000"/>
                </a:solidFill>
              </a:rPr>
              <a:t>or Internal Circulation Only </a:t>
            </a:r>
            <a:r>
              <a:rPr lang="en-US" sz="790"/>
              <a:t>| Copyright © E</a:t>
            </a:r>
            <a:r>
              <a:rPr lang="en-US" sz="790" spc="-15"/>
              <a:t>L</a:t>
            </a:r>
            <a:r>
              <a:rPr lang="en-US" sz="790"/>
              <a:t>GI EQUIPMEN</a:t>
            </a:r>
            <a:r>
              <a:rPr lang="en-US" sz="790" spc="-10"/>
              <a:t>T</a:t>
            </a:r>
            <a:r>
              <a:rPr lang="en-US" sz="790"/>
              <a:t>S LIMITED 2024 | All Rights Reserved</a:t>
            </a:r>
          </a:p>
          <a:p>
            <a:pPr marL="12544" algn="r"/>
            <a:endParaRPr lang="en-US" sz="790"/>
          </a:p>
        </p:txBody>
      </p:sp>
      <p:pic>
        <p:nvPicPr>
          <p:cNvPr id="7" name="Picture 6"/>
          <p:cNvPicPr>
            <a:picLocks noChangeAspect="1"/>
          </p:cNvPicPr>
          <p:nvPr userDrawn="1"/>
        </p:nvPicPr>
        <p:blipFill rotWithShape="1">
          <a:blip r:embed="rId6"/>
          <a:srcRect l="17818" b="-6496"/>
          <a:stretch/>
        </p:blipFill>
        <p:spPr>
          <a:xfrm>
            <a:off x="0" y="6312345"/>
            <a:ext cx="1469608" cy="393254"/>
          </a:xfrm>
          <a:prstGeom prst="rect">
            <a:avLst/>
          </a:prstGeom>
        </p:spPr>
      </p:pic>
      <p:cxnSp>
        <p:nvCxnSpPr>
          <p:cNvPr id="11" name="Straight Connector 10"/>
          <p:cNvCxnSpPr>
            <a:cxnSpLocks/>
          </p:cNvCxnSpPr>
          <p:nvPr userDrawn="1"/>
        </p:nvCxnSpPr>
        <p:spPr>
          <a:xfrm>
            <a:off x="1547148" y="6312345"/>
            <a:ext cx="10058600"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grpSp>
        <p:nvGrpSpPr>
          <p:cNvPr id="2" name="Group 1">
            <a:extLst>
              <a:ext uri="{FF2B5EF4-FFF2-40B4-BE49-F238E27FC236}">
                <a16:creationId xmlns:a16="http://schemas.microsoft.com/office/drawing/2014/main" id="{A4E0BBA5-2F25-91D9-5538-53F103DA6565}"/>
              </a:ext>
            </a:extLst>
          </p:cNvPr>
          <p:cNvGrpSpPr/>
          <p:nvPr userDrawn="1"/>
        </p:nvGrpSpPr>
        <p:grpSpPr>
          <a:xfrm>
            <a:off x="-430508" y="1485606"/>
            <a:ext cx="182880" cy="2765215"/>
            <a:chOff x="-430508" y="1485606"/>
            <a:chExt cx="182880" cy="2765215"/>
          </a:xfrm>
        </p:grpSpPr>
        <p:sp>
          <p:nvSpPr>
            <p:cNvPr id="3" name="Rectangle 2">
              <a:extLst>
                <a:ext uri="{FF2B5EF4-FFF2-40B4-BE49-F238E27FC236}">
                  <a16:creationId xmlns:a16="http://schemas.microsoft.com/office/drawing/2014/main" id="{2D7F840D-83E4-F9F6-E033-6547DE6B20B3}"/>
                </a:ext>
              </a:extLst>
            </p:cNvPr>
            <p:cNvSpPr/>
            <p:nvPr/>
          </p:nvSpPr>
          <p:spPr>
            <a:xfrm>
              <a:off x="-430508" y="2148378"/>
              <a:ext cx="182880" cy="182880"/>
            </a:xfrm>
            <a:prstGeom prst="rect">
              <a:avLst/>
            </a:prstGeom>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panose="020F0502020204030204"/>
              </a:endParaRPr>
            </a:p>
          </p:txBody>
        </p:sp>
        <p:sp>
          <p:nvSpPr>
            <p:cNvPr id="4" name="Rectangle 3">
              <a:extLst>
                <a:ext uri="{FF2B5EF4-FFF2-40B4-BE49-F238E27FC236}">
                  <a16:creationId xmlns:a16="http://schemas.microsoft.com/office/drawing/2014/main" id="{C0C52906-6E11-8597-C3E2-FE6160792064}"/>
                </a:ext>
              </a:extLst>
            </p:cNvPr>
            <p:cNvSpPr/>
            <p:nvPr/>
          </p:nvSpPr>
          <p:spPr>
            <a:xfrm>
              <a:off x="-430508" y="2468305"/>
              <a:ext cx="182880" cy="182880"/>
            </a:xfrm>
            <a:prstGeom prst="rect">
              <a:avLst/>
            </a:prstGeom>
            <a:solidFill>
              <a:schemeClr val="accent6">
                <a:lumMod val="40000"/>
                <a:lumOff val="6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panose="020F0502020204030204"/>
              </a:endParaRPr>
            </a:p>
          </p:txBody>
        </p:sp>
        <p:sp>
          <p:nvSpPr>
            <p:cNvPr id="6" name="Rectangle 5">
              <a:extLst>
                <a:ext uri="{FF2B5EF4-FFF2-40B4-BE49-F238E27FC236}">
                  <a16:creationId xmlns:a16="http://schemas.microsoft.com/office/drawing/2014/main" id="{106D897D-2494-B7E5-25AA-6EC79AC8D399}"/>
                </a:ext>
              </a:extLst>
            </p:cNvPr>
            <p:cNvSpPr/>
            <p:nvPr/>
          </p:nvSpPr>
          <p:spPr>
            <a:xfrm>
              <a:off x="-430508" y="2788232"/>
              <a:ext cx="182880" cy="182880"/>
            </a:xfrm>
            <a:prstGeom prst="rect">
              <a:avLst/>
            </a:prstGeom>
            <a:solidFill>
              <a:schemeClr val="accent6">
                <a:lumMod val="20000"/>
                <a:lumOff val="8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panose="020F0502020204030204"/>
              </a:endParaRPr>
            </a:p>
          </p:txBody>
        </p:sp>
        <p:sp>
          <p:nvSpPr>
            <p:cNvPr id="8" name="Rectangle 7">
              <a:extLst>
                <a:ext uri="{FF2B5EF4-FFF2-40B4-BE49-F238E27FC236}">
                  <a16:creationId xmlns:a16="http://schemas.microsoft.com/office/drawing/2014/main" id="{6B87B6B9-0359-964E-2D2A-744B38263A33}"/>
                </a:ext>
              </a:extLst>
            </p:cNvPr>
            <p:cNvSpPr/>
            <p:nvPr/>
          </p:nvSpPr>
          <p:spPr>
            <a:xfrm>
              <a:off x="-430508" y="3108159"/>
              <a:ext cx="182880" cy="182880"/>
            </a:xfrm>
            <a:prstGeom prst="rect">
              <a:avLst/>
            </a:prstGeom>
            <a:solidFill>
              <a:srgbClr val="FFBD47"/>
            </a:solidFill>
            <a:ln w="12700" cap="flat" cmpd="sng" algn="ctr">
              <a:solidFill>
                <a:schemeClr val="bg1">
                  <a:lumMod val="85000"/>
                </a:schemeClr>
              </a:solidFill>
              <a:prstDash val="solid"/>
            </a:ln>
            <a:effectLst/>
          </p:spPr>
          <p:txBody>
            <a:bodyPr lIns="74238" tIns="37119" rIns="74238" bIns="37119" rtlCol="0" anchor="ctr"/>
            <a:lstStyle/>
            <a:p>
              <a:pPr algn="ctr" defTabSz="742370"/>
              <a:endParaRPr lang="en-US" sz="1400" kern="0">
                <a:solidFill>
                  <a:prstClr val="white"/>
                </a:solidFill>
                <a:latin typeface="Verdana" panose="020B0604030504040204" pitchFamily="34" charset="0"/>
                <a:ea typeface="Verdana" panose="020B0604030504040204" pitchFamily="34" charset="0"/>
              </a:endParaRPr>
            </a:p>
          </p:txBody>
        </p:sp>
        <p:sp>
          <p:nvSpPr>
            <p:cNvPr id="9" name="Rectangle 8">
              <a:extLst>
                <a:ext uri="{FF2B5EF4-FFF2-40B4-BE49-F238E27FC236}">
                  <a16:creationId xmlns:a16="http://schemas.microsoft.com/office/drawing/2014/main" id="{6AA8375F-2FFB-0108-645B-AC461E233A19}"/>
                </a:ext>
              </a:extLst>
            </p:cNvPr>
            <p:cNvSpPr/>
            <p:nvPr/>
          </p:nvSpPr>
          <p:spPr>
            <a:xfrm>
              <a:off x="-430508" y="3428086"/>
              <a:ext cx="182880" cy="182880"/>
            </a:xfrm>
            <a:prstGeom prst="rect">
              <a:avLst/>
            </a:prstGeom>
            <a:solidFill>
              <a:srgbClr val="FF8427"/>
            </a:solidFill>
            <a:ln w="12700" cap="flat" cmpd="sng" algn="ctr">
              <a:solidFill>
                <a:schemeClr val="bg1">
                  <a:lumMod val="85000"/>
                </a:schemeClr>
              </a:solidFill>
              <a:prstDash val="solid"/>
            </a:ln>
            <a:effectLst/>
          </p:spPr>
          <p:txBody>
            <a:bodyPr lIns="74238" tIns="37119" rIns="74238" bIns="37119" rtlCol="0" anchor="ctr"/>
            <a:lstStyle/>
            <a:p>
              <a:pPr algn="ctr" defTabSz="742370"/>
              <a:endParaRPr lang="en-US" sz="1400" kern="0">
                <a:solidFill>
                  <a:prstClr val="white"/>
                </a:solidFill>
                <a:latin typeface="Verdana" panose="020B0604030504040204" pitchFamily="34" charset="0"/>
                <a:ea typeface="Verdana" panose="020B0604030504040204" pitchFamily="34" charset="0"/>
              </a:endParaRPr>
            </a:p>
          </p:txBody>
        </p:sp>
        <p:sp>
          <p:nvSpPr>
            <p:cNvPr id="12" name="Rectangle 11">
              <a:extLst>
                <a:ext uri="{FF2B5EF4-FFF2-40B4-BE49-F238E27FC236}">
                  <a16:creationId xmlns:a16="http://schemas.microsoft.com/office/drawing/2014/main" id="{CD2E9D19-0749-4A0C-E016-E846F321B726}"/>
                </a:ext>
              </a:extLst>
            </p:cNvPr>
            <p:cNvSpPr/>
            <p:nvPr/>
          </p:nvSpPr>
          <p:spPr>
            <a:xfrm>
              <a:off x="-430508" y="3748013"/>
              <a:ext cx="182880" cy="182880"/>
            </a:xfrm>
            <a:prstGeom prst="rect">
              <a:avLst/>
            </a:prstGeom>
            <a:solidFill>
              <a:schemeClr val="accent4">
                <a:lumMod val="75000"/>
              </a:schemeClr>
            </a:solidFill>
            <a:ln w="19050" algn="ctr">
              <a:noFill/>
              <a:miter lim="800000"/>
              <a:headEnd/>
              <a:tailEnd/>
            </a:ln>
            <a:effectLst/>
          </p:spPr>
          <p:txBody>
            <a:bodyPr rot="0" spcFirstLastPara="0" vert="horz" wrap="square" lIns="88900" tIns="88900" rIns="88900" bIns="88900" numCol="1" spcCol="0" rtlCol="0" fromWordArt="0" anchor="ctr" anchorCtr="0" forceAA="0" compatLnSpc="1">
              <a:prstTxWarp prst="textNoShape">
                <a:avLst/>
              </a:prstTxWarp>
              <a:noAutofit/>
            </a:bodyPr>
            <a:lstStyle/>
            <a:p>
              <a:pPr algn="ctr">
                <a:lnSpc>
                  <a:spcPct val="106000"/>
                </a:lnSpc>
              </a:pPr>
              <a:endParaRPr lang="en-US" sz="1600" b="1">
                <a:solidFill>
                  <a:sysClr val="window" lastClr="FFFFFF"/>
                </a:solidFill>
                <a:latin typeface="Verdana" panose="020B0604030504040204" pitchFamily="34" charset="0"/>
                <a:ea typeface="Verdana" panose="020B0604030504040204" pitchFamily="34" charset="0"/>
              </a:endParaRPr>
            </a:p>
          </p:txBody>
        </p:sp>
        <p:sp>
          <p:nvSpPr>
            <p:cNvPr id="13" name="Rectangle 12">
              <a:extLst>
                <a:ext uri="{FF2B5EF4-FFF2-40B4-BE49-F238E27FC236}">
                  <a16:creationId xmlns:a16="http://schemas.microsoft.com/office/drawing/2014/main" id="{B0F435C0-2C3D-FC97-8E36-09F1065DF646}"/>
                </a:ext>
              </a:extLst>
            </p:cNvPr>
            <p:cNvSpPr/>
            <p:nvPr/>
          </p:nvSpPr>
          <p:spPr>
            <a:xfrm>
              <a:off x="-430508" y="4067941"/>
              <a:ext cx="182880" cy="182880"/>
            </a:xfrm>
            <a:prstGeom prst="rect">
              <a:avLst/>
            </a:prstGeom>
            <a:solidFill>
              <a:schemeClr val="accent1">
                <a:lumMod val="75000"/>
              </a:schemeClr>
            </a:solidFill>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050" b="1">
                <a:solidFill>
                  <a:prstClr val="white"/>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endParaRPr>
            </a:p>
          </p:txBody>
        </p:sp>
        <p:sp>
          <p:nvSpPr>
            <p:cNvPr id="14" name="Rectangle 13">
              <a:extLst>
                <a:ext uri="{FF2B5EF4-FFF2-40B4-BE49-F238E27FC236}">
                  <a16:creationId xmlns:a16="http://schemas.microsoft.com/office/drawing/2014/main" id="{997FE147-A15B-E01A-E161-672045CEFAF0}"/>
                </a:ext>
              </a:extLst>
            </p:cNvPr>
            <p:cNvSpPr/>
            <p:nvPr/>
          </p:nvSpPr>
          <p:spPr>
            <a:xfrm>
              <a:off x="-430508" y="1828450"/>
              <a:ext cx="182880" cy="182880"/>
            </a:xfrm>
            <a:prstGeom prst="rect">
              <a:avLst/>
            </a:prstGeom>
            <a:solidFill>
              <a:srgbClr val="ED3326"/>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panose="020F0502020204030204"/>
              </a:endParaRPr>
            </a:p>
          </p:txBody>
        </p:sp>
        <p:sp>
          <p:nvSpPr>
            <p:cNvPr id="15" name="Rectangle 14">
              <a:extLst>
                <a:ext uri="{FF2B5EF4-FFF2-40B4-BE49-F238E27FC236}">
                  <a16:creationId xmlns:a16="http://schemas.microsoft.com/office/drawing/2014/main" id="{DFF1D59A-7307-3D89-DC1B-38B74690370A}"/>
                </a:ext>
              </a:extLst>
            </p:cNvPr>
            <p:cNvSpPr/>
            <p:nvPr/>
          </p:nvSpPr>
          <p:spPr>
            <a:xfrm>
              <a:off x="-430508" y="1485606"/>
              <a:ext cx="182880" cy="182880"/>
            </a:xfrm>
            <a:prstGeom prst="rect">
              <a:avLst/>
            </a:prstGeom>
            <a:solidFill>
              <a:schemeClr val="tx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latin typeface="Calibri" panose="020F0502020204030204"/>
              </a:endParaRPr>
            </a:p>
          </p:txBody>
        </p:sp>
      </p:grpSp>
    </p:spTree>
    <p:extLst>
      <p:ext uri="{BB962C8B-B14F-4D97-AF65-F5344CB8AC3E}">
        <p14:creationId xmlns:p14="http://schemas.microsoft.com/office/powerpoint/2010/main" val="90977297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Lst>
  <p:txStyles>
    <p:titleStyle>
      <a:lvl1pPr algn="l" defTabSz="903153" rtl="0" eaLnBrk="1" latinLnBrk="0" hangingPunct="1">
        <a:lnSpc>
          <a:spcPct val="90000"/>
        </a:lnSpc>
        <a:spcBef>
          <a:spcPct val="0"/>
        </a:spcBef>
        <a:buNone/>
        <a:defRPr sz="4346" kern="1200">
          <a:solidFill>
            <a:schemeClr val="tx1"/>
          </a:solidFill>
          <a:latin typeface="+mj-lt"/>
          <a:ea typeface="+mj-ea"/>
          <a:cs typeface="+mj-cs"/>
        </a:defRPr>
      </a:lvl1pPr>
    </p:titleStyle>
    <p:bodyStyle>
      <a:lvl1pPr marL="225788" indent="-225788" algn="l" defTabSz="903153" rtl="0" eaLnBrk="1" latinLnBrk="0" hangingPunct="1">
        <a:lnSpc>
          <a:spcPct val="90000"/>
        </a:lnSpc>
        <a:spcBef>
          <a:spcPts val="988"/>
        </a:spcBef>
        <a:buFont typeface="Arial" panose="020B0604020202020204" pitchFamily="34" charset="0"/>
        <a:buChar char="•"/>
        <a:defRPr sz="2766" kern="1200">
          <a:solidFill>
            <a:schemeClr val="tx1"/>
          </a:solidFill>
          <a:latin typeface="+mn-lt"/>
          <a:ea typeface="+mn-ea"/>
          <a:cs typeface="+mn-cs"/>
        </a:defRPr>
      </a:lvl1pPr>
      <a:lvl2pPr marL="677365" indent="-225788" algn="l" defTabSz="903153" rtl="0" eaLnBrk="1" latinLnBrk="0" hangingPunct="1">
        <a:lnSpc>
          <a:spcPct val="90000"/>
        </a:lnSpc>
        <a:spcBef>
          <a:spcPts val="494"/>
        </a:spcBef>
        <a:buFont typeface="Arial" panose="020B0604020202020204" pitchFamily="34" charset="0"/>
        <a:buChar char="•"/>
        <a:defRPr sz="2370" kern="1200">
          <a:solidFill>
            <a:schemeClr val="tx1"/>
          </a:solidFill>
          <a:latin typeface="+mn-lt"/>
          <a:ea typeface="+mn-ea"/>
          <a:cs typeface="+mn-cs"/>
        </a:defRPr>
      </a:lvl2pPr>
      <a:lvl3pPr marL="1128941" indent="-225788" algn="l" defTabSz="903153" rtl="0" eaLnBrk="1" latinLnBrk="0" hangingPunct="1">
        <a:lnSpc>
          <a:spcPct val="90000"/>
        </a:lnSpc>
        <a:spcBef>
          <a:spcPts val="494"/>
        </a:spcBef>
        <a:buFont typeface="Arial" panose="020B0604020202020204" pitchFamily="34" charset="0"/>
        <a:buChar char="•"/>
        <a:defRPr sz="1975" kern="1200">
          <a:solidFill>
            <a:schemeClr val="tx1"/>
          </a:solidFill>
          <a:latin typeface="+mn-lt"/>
          <a:ea typeface="+mn-ea"/>
          <a:cs typeface="+mn-cs"/>
        </a:defRPr>
      </a:lvl3pPr>
      <a:lvl4pPr marL="1580518" indent="-225788" algn="l" defTabSz="903153" rtl="0" eaLnBrk="1" latinLnBrk="0" hangingPunct="1">
        <a:lnSpc>
          <a:spcPct val="90000"/>
        </a:lnSpc>
        <a:spcBef>
          <a:spcPts val="494"/>
        </a:spcBef>
        <a:buFont typeface="Arial" panose="020B0604020202020204" pitchFamily="34" charset="0"/>
        <a:buChar char="•"/>
        <a:defRPr sz="1778" kern="1200">
          <a:solidFill>
            <a:schemeClr val="tx1"/>
          </a:solidFill>
          <a:latin typeface="+mn-lt"/>
          <a:ea typeface="+mn-ea"/>
          <a:cs typeface="+mn-cs"/>
        </a:defRPr>
      </a:lvl4pPr>
      <a:lvl5pPr marL="2032094" indent="-225788" algn="l" defTabSz="903153" rtl="0" eaLnBrk="1" latinLnBrk="0" hangingPunct="1">
        <a:lnSpc>
          <a:spcPct val="90000"/>
        </a:lnSpc>
        <a:spcBef>
          <a:spcPts val="494"/>
        </a:spcBef>
        <a:buFont typeface="Arial" panose="020B0604020202020204" pitchFamily="34" charset="0"/>
        <a:buChar char="•"/>
        <a:defRPr sz="1778" kern="1200">
          <a:solidFill>
            <a:schemeClr val="tx1"/>
          </a:solidFill>
          <a:latin typeface="+mn-lt"/>
          <a:ea typeface="+mn-ea"/>
          <a:cs typeface="+mn-cs"/>
        </a:defRPr>
      </a:lvl5pPr>
      <a:lvl6pPr marL="2483670" indent="-225788" algn="l" defTabSz="903153" rtl="0" eaLnBrk="1" latinLnBrk="0" hangingPunct="1">
        <a:lnSpc>
          <a:spcPct val="90000"/>
        </a:lnSpc>
        <a:spcBef>
          <a:spcPts val="494"/>
        </a:spcBef>
        <a:buFont typeface="Arial" panose="020B0604020202020204" pitchFamily="34" charset="0"/>
        <a:buChar char="•"/>
        <a:defRPr sz="1778" kern="1200">
          <a:solidFill>
            <a:schemeClr val="tx1"/>
          </a:solidFill>
          <a:latin typeface="+mn-lt"/>
          <a:ea typeface="+mn-ea"/>
          <a:cs typeface="+mn-cs"/>
        </a:defRPr>
      </a:lvl6pPr>
      <a:lvl7pPr marL="2935247" indent="-225788" algn="l" defTabSz="903153" rtl="0" eaLnBrk="1" latinLnBrk="0" hangingPunct="1">
        <a:lnSpc>
          <a:spcPct val="90000"/>
        </a:lnSpc>
        <a:spcBef>
          <a:spcPts val="494"/>
        </a:spcBef>
        <a:buFont typeface="Arial" panose="020B0604020202020204" pitchFamily="34" charset="0"/>
        <a:buChar char="•"/>
        <a:defRPr sz="1778" kern="1200">
          <a:solidFill>
            <a:schemeClr val="tx1"/>
          </a:solidFill>
          <a:latin typeface="+mn-lt"/>
          <a:ea typeface="+mn-ea"/>
          <a:cs typeface="+mn-cs"/>
        </a:defRPr>
      </a:lvl7pPr>
      <a:lvl8pPr marL="3386823" indent="-225788" algn="l" defTabSz="903153" rtl="0" eaLnBrk="1" latinLnBrk="0" hangingPunct="1">
        <a:lnSpc>
          <a:spcPct val="90000"/>
        </a:lnSpc>
        <a:spcBef>
          <a:spcPts val="494"/>
        </a:spcBef>
        <a:buFont typeface="Arial" panose="020B0604020202020204" pitchFamily="34" charset="0"/>
        <a:buChar char="•"/>
        <a:defRPr sz="1778" kern="1200">
          <a:solidFill>
            <a:schemeClr val="tx1"/>
          </a:solidFill>
          <a:latin typeface="+mn-lt"/>
          <a:ea typeface="+mn-ea"/>
          <a:cs typeface="+mn-cs"/>
        </a:defRPr>
      </a:lvl8pPr>
      <a:lvl9pPr marL="3838400" indent="-225788" algn="l" defTabSz="903153" rtl="0" eaLnBrk="1" latinLnBrk="0" hangingPunct="1">
        <a:lnSpc>
          <a:spcPct val="90000"/>
        </a:lnSpc>
        <a:spcBef>
          <a:spcPts val="494"/>
        </a:spcBef>
        <a:buFont typeface="Arial" panose="020B0604020202020204" pitchFamily="34" charset="0"/>
        <a:buChar char="•"/>
        <a:defRPr sz="1778" kern="1200">
          <a:solidFill>
            <a:schemeClr val="tx1"/>
          </a:solidFill>
          <a:latin typeface="+mn-lt"/>
          <a:ea typeface="+mn-ea"/>
          <a:cs typeface="+mn-cs"/>
        </a:defRPr>
      </a:lvl9pPr>
    </p:bodyStyle>
    <p:otherStyle>
      <a:defPPr>
        <a:defRPr lang="en-US"/>
      </a:defPPr>
      <a:lvl1pPr marL="0" algn="l" defTabSz="903153" rtl="0" eaLnBrk="1" latinLnBrk="0" hangingPunct="1">
        <a:defRPr sz="1778" kern="1200">
          <a:solidFill>
            <a:schemeClr val="tx1"/>
          </a:solidFill>
          <a:latin typeface="+mn-lt"/>
          <a:ea typeface="+mn-ea"/>
          <a:cs typeface="+mn-cs"/>
        </a:defRPr>
      </a:lvl1pPr>
      <a:lvl2pPr marL="451576" algn="l" defTabSz="903153" rtl="0" eaLnBrk="1" latinLnBrk="0" hangingPunct="1">
        <a:defRPr sz="1778" kern="1200">
          <a:solidFill>
            <a:schemeClr val="tx1"/>
          </a:solidFill>
          <a:latin typeface="+mn-lt"/>
          <a:ea typeface="+mn-ea"/>
          <a:cs typeface="+mn-cs"/>
        </a:defRPr>
      </a:lvl2pPr>
      <a:lvl3pPr marL="903153" algn="l" defTabSz="903153" rtl="0" eaLnBrk="1" latinLnBrk="0" hangingPunct="1">
        <a:defRPr sz="1778" kern="1200">
          <a:solidFill>
            <a:schemeClr val="tx1"/>
          </a:solidFill>
          <a:latin typeface="+mn-lt"/>
          <a:ea typeface="+mn-ea"/>
          <a:cs typeface="+mn-cs"/>
        </a:defRPr>
      </a:lvl3pPr>
      <a:lvl4pPr marL="1354729" algn="l" defTabSz="903153" rtl="0" eaLnBrk="1" latinLnBrk="0" hangingPunct="1">
        <a:defRPr sz="1778" kern="1200">
          <a:solidFill>
            <a:schemeClr val="tx1"/>
          </a:solidFill>
          <a:latin typeface="+mn-lt"/>
          <a:ea typeface="+mn-ea"/>
          <a:cs typeface="+mn-cs"/>
        </a:defRPr>
      </a:lvl4pPr>
      <a:lvl5pPr marL="1806306" algn="l" defTabSz="903153" rtl="0" eaLnBrk="1" latinLnBrk="0" hangingPunct="1">
        <a:defRPr sz="1778" kern="1200">
          <a:solidFill>
            <a:schemeClr val="tx1"/>
          </a:solidFill>
          <a:latin typeface="+mn-lt"/>
          <a:ea typeface="+mn-ea"/>
          <a:cs typeface="+mn-cs"/>
        </a:defRPr>
      </a:lvl5pPr>
      <a:lvl6pPr marL="2257882" algn="l" defTabSz="903153" rtl="0" eaLnBrk="1" latinLnBrk="0" hangingPunct="1">
        <a:defRPr sz="1778" kern="1200">
          <a:solidFill>
            <a:schemeClr val="tx1"/>
          </a:solidFill>
          <a:latin typeface="+mn-lt"/>
          <a:ea typeface="+mn-ea"/>
          <a:cs typeface="+mn-cs"/>
        </a:defRPr>
      </a:lvl6pPr>
      <a:lvl7pPr marL="2709459" algn="l" defTabSz="903153" rtl="0" eaLnBrk="1" latinLnBrk="0" hangingPunct="1">
        <a:defRPr sz="1778" kern="1200">
          <a:solidFill>
            <a:schemeClr val="tx1"/>
          </a:solidFill>
          <a:latin typeface="+mn-lt"/>
          <a:ea typeface="+mn-ea"/>
          <a:cs typeface="+mn-cs"/>
        </a:defRPr>
      </a:lvl7pPr>
      <a:lvl8pPr marL="3161035" algn="l" defTabSz="903153" rtl="0" eaLnBrk="1" latinLnBrk="0" hangingPunct="1">
        <a:defRPr sz="1778" kern="1200">
          <a:solidFill>
            <a:schemeClr val="tx1"/>
          </a:solidFill>
          <a:latin typeface="+mn-lt"/>
          <a:ea typeface="+mn-ea"/>
          <a:cs typeface="+mn-cs"/>
        </a:defRPr>
      </a:lvl8pPr>
      <a:lvl9pPr marL="3612612" algn="l" defTabSz="903153" rtl="0" eaLnBrk="1" latinLnBrk="0" hangingPunct="1">
        <a:defRPr sz="17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C4C20C-74CB-4636-8341-DC07F104BDA8}"/>
              </a:ext>
            </a:extLst>
          </p:cNvPr>
          <p:cNvSpPr>
            <a:spLocks noGrp="1"/>
          </p:cNvSpPr>
          <p:nvPr>
            <p:ph type="body" sz="quarter" idx="12"/>
          </p:nvPr>
        </p:nvSpPr>
        <p:spPr/>
        <p:txBody>
          <a:bodyPr/>
          <a:lstStyle/>
          <a:p>
            <a:r>
              <a:rPr lang="en-US" sz="3200" b="1"/>
              <a:t>IT Strategy &amp; Roadmap</a:t>
            </a:r>
          </a:p>
        </p:txBody>
      </p:sp>
      <p:sp>
        <p:nvSpPr>
          <p:cNvPr id="3" name="Text Placeholder 2">
            <a:extLst>
              <a:ext uri="{FF2B5EF4-FFF2-40B4-BE49-F238E27FC236}">
                <a16:creationId xmlns:a16="http://schemas.microsoft.com/office/drawing/2014/main" id="{64EC779A-24F9-4669-8F38-220946CC9EC2}"/>
              </a:ext>
            </a:extLst>
          </p:cNvPr>
          <p:cNvSpPr>
            <a:spLocks noGrp="1"/>
          </p:cNvSpPr>
          <p:nvPr>
            <p:ph type="body" sz="quarter" idx="13"/>
          </p:nvPr>
        </p:nvSpPr>
        <p:spPr/>
        <p:txBody>
          <a:bodyPr/>
          <a:lstStyle/>
          <a:p>
            <a:r>
              <a:rPr lang="en-US" sz="2000">
                <a:solidFill>
                  <a:srgbClr val="FF0000"/>
                </a:solidFill>
              </a:rPr>
              <a:t>Version 1.0</a:t>
            </a:r>
            <a:endParaRPr lang="en-IN" sz="2000">
              <a:solidFill>
                <a:srgbClr val="FF0000"/>
              </a:solidFill>
            </a:endParaRPr>
          </a:p>
        </p:txBody>
      </p:sp>
    </p:spTree>
    <p:extLst>
      <p:ext uri="{BB962C8B-B14F-4D97-AF65-F5344CB8AC3E}">
        <p14:creationId xmlns:p14="http://schemas.microsoft.com/office/powerpoint/2010/main" val="162007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85140" y="233956"/>
            <a:ext cx="11021720" cy="397521"/>
          </a:xfrm>
        </p:spPr>
        <p:txBody>
          <a:bodyPr/>
          <a:lstStyle/>
          <a:p>
            <a:r>
              <a:rPr lang="en-US" sz="2000" b="1" dirty="0">
                <a:latin typeface="Verdana" panose="020B0604030504040204" pitchFamily="34" charset="0"/>
                <a:ea typeface="Verdana" panose="020B0604030504040204" pitchFamily="34" charset="0"/>
              </a:rPr>
              <a:t>Vendor Operations Review Committee </a:t>
            </a:r>
            <a:r>
              <a:rPr kumimoji="0" lang="en-US" sz="14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n-US" sz="1400" b="0" i="1"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(Immediate Implementation)</a:t>
            </a:r>
            <a:endParaRPr lang="en-US" sz="2000" b="1" dirty="0">
              <a:latin typeface="Verdana" panose="020B0604030504040204" pitchFamily="34" charset="0"/>
              <a:ea typeface="Verdana" panose="020B0604030504040204" pitchFamily="34" charset="0"/>
            </a:endParaRPr>
          </a:p>
        </p:txBody>
      </p:sp>
      <p:sp>
        <p:nvSpPr>
          <p:cNvPr id="35" name="Rounded Rectangle 21">
            <a:extLst>
              <a:ext uri="{FF2B5EF4-FFF2-40B4-BE49-F238E27FC236}">
                <a16:creationId xmlns:a16="http://schemas.microsoft.com/office/drawing/2014/main" id="{C1DF3227-803E-FB06-5AB8-6D9C67C564AE}"/>
              </a:ext>
            </a:extLst>
          </p:cNvPr>
          <p:cNvSpPr>
            <a:spLocks noChangeArrowheads="1"/>
          </p:cNvSpPr>
          <p:nvPr/>
        </p:nvSpPr>
        <p:spPr bwMode="auto">
          <a:xfrm>
            <a:off x="606614" y="4356552"/>
            <a:ext cx="3383280" cy="1501621"/>
          </a:xfrm>
          <a:prstGeom prst="rect">
            <a:avLst/>
          </a:prstGeom>
          <a:solidFill>
            <a:schemeClr val="bg1"/>
          </a:solidFill>
          <a:ln w="9525">
            <a:solidFill>
              <a:schemeClr val="accent1"/>
            </a:solidFill>
            <a:round/>
            <a:headEnd/>
            <a:tailEnd/>
          </a:ln>
          <a:effectLst/>
        </p:spPr>
        <p:txBody>
          <a:bodyPr lIns="52488" tIns="34117" rIns="52488" bIns="33329" anchor="t"/>
          <a:lstStyle/>
          <a:p>
            <a:pPr marL="171450" indent="-171450" eaLnBrk="0" fontAlgn="base" hangingPunct="0">
              <a:spcBef>
                <a:spcPct val="0"/>
              </a:spcBef>
              <a:spcAft>
                <a:spcPct val="0"/>
              </a:spcAft>
              <a:buSzPct val="100000"/>
              <a:buFont typeface="Arial" panose="020B0604020202020204" pitchFamily="34" charset="0"/>
              <a:buChar char="•"/>
              <a:defRPr/>
            </a:pPr>
            <a:r>
              <a:rPr lang="en-US" sz="1050">
                <a:solidFill>
                  <a:srgbClr val="000000"/>
                </a:solidFill>
                <a:latin typeface="Verdana" panose="020B0604030504040204" pitchFamily="34" charset="0"/>
                <a:ea typeface="Verdana" panose="020B0604030504040204" pitchFamily="34" charset="0"/>
                <a:cs typeface="Calibri" panose="020F0502020204030204" pitchFamily="34" charset="0"/>
              </a:rPr>
              <a:t>Service Level Agreement (SLA) compliance</a:t>
            </a:r>
          </a:p>
          <a:p>
            <a:pPr marL="171450" indent="-171450" eaLnBrk="0" fontAlgn="base" hangingPunct="0">
              <a:spcBef>
                <a:spcPct val="0"/>
              </a:spcBef>
              <a:spcAft>
                <a:spcPct val="0"/>
              </a:spcAft>
              <a:buSzPct val="100000"/>
              <a:buFont typeface="Arial" panose="020B0604020202020204" pitchFamily="34" charset="0"/>
              <a:buChar char="•"/>
              <a:defRPr/>
            </a:pPr>
            <a:r>
              <a:rPr lang="en-US" sz="1050">
                <a:solidFill>
                  <a:srgbClr val="000000"/>
                </a:solidFill>
                <a:latin typeface="Verdana" panose="020B0604030504040204" pitchFamily="34" charset="0"/>
                <a:ea typeface="Verdana" panose="020B0604030504040204" pitchFamily="34" charset="0"/>
                <a:cs typeface="Calibri" panose="020F0502020204030204" pitchFamily="34" charset="0"/>
              </a:rPr>
              <a:t>Incident and problem management trends</a:t>
            </a:r>
          </a:p>
          <a:p>
            <a:pPr marL="171450" indent="-171450" eaLnBrk="0" fontAlgn="base" hangingPunct="0">
              <a:spcBef>
                <a:spcPct val="0"/>
              </a:spcBef>
              <a:spcAft>
                <a:spcPct val="0"/>
              </a:spcAft>
              <a:buSzPct val="100000"/>
              <a:buFont typeface="Arial" panose="020B0604020202020204" pitchFamily="34" charset="0"/>
              <a:buChar char="•"/>
              <a:defRPr/>
            </a:pPr>
            <a:r>
              <a:rPr lang="en-US" sz="1050">
                <a:solidFill>
                  <a:srgbClr val="000000"/>
                </a:solidFill>
                <a:latin typeface="Verdana" panose="020B0604030504040204" pitchFamily="34" charset="0"/>
                <a:ea typeface="Verdana" panose="020B0604030504040204" pitchFamily="34" charset="0"/>
                <a:cs typeface="Calibri" panose="020F0502020204030204" pitchFamily="34" charset="0"/>
              </a:rPr>
              <a:t>Status of ongoing projects/programs</a:t>
            </a:r>
          </a:p>
          <a:p>
            <a:pPr marL="171450" indent="-171450" eaLnBrk="0" fontAlgn="base" hangingPunct="0">
              <a:spcBef>
                <a:spcPct val="0"/>
              </a:spcBef>
              <a:spcAft>
                <a:spcPct val="0"/>
              </a:spcAft>
              <a:buSzPct val="100000"/>
              <a:buFont typeface="Arial" panose="020B0604020202020204" pitchFamily="34" charset="0"/>
              <a:buChar char="•"/>
              <a:defRPr/>
            </a:pPr>
            <a:r>
              <a:rPr lang="en-US" sz="1050">
                <a:solidFill>
                  <a:srgbClr val="000000"/>
                </a:solidFill>
                <a:latin typeface="Verdana" panose="020B0604030504040204" pitchFamily="34" charset="0"/>
                <a:ea typeface="Verdana" panose="020B0604030504040204" pitchFamily="34" charset="0"/>
                <a:cs typeface="Calibri" panose="020F0502020204030204" pitchFamily="34" charset="0"/>
              </a:rPr>
              <a:t>Risks, issues, and mitigation plans</a:t>
            </a:r>
          </a:p>
          <a:p>
            <a:pPr marL="171450" indent="-171450" eaLnBrk="0" fontAlgn="base" hangingPunct="0">
              <a:spcBef>
                <a:spcPct val="0"/>
              </a:spcBef>
              <a:spcAft>
                <a:spcPct val="0"/>
              </a:spcAft>
              <a:buSzPct val="100000"/>
              <a:buFont typeface="Arial" panose="020B0604020202020204" pitchFamily="34" charset="0"/>
              <a:buChar char="•"/>
              <a:defRPr/>
            </a:pPr>
            <a:r>
              <a:rPr lang="en-US" sz="1050">
                <a:solidFill>
                  <a:srgbClr val="000000"/>
                </a:solidFill>
                <a:latin typeface="Verdana" panose="020B0604030504040204" pitchFamily="34" charset="0"/>
                <a:ea typeface="Verdana" panose="020B0604030504040204" pitchFamily="34" charset="0"/>
                <a:cs typeface="Calibri" panose="020F0502020204030204" pitchFamily="34" charset="0"/>
              </a:rPr>
              <a:t>Project timelines, budgets, and deliverables</a:t>
            </a:r>
          </a:p>
          <a:p>
            <a:pPr marL="171450" indent="-171450" eaLnBrk="0" fontAlgn="base" hangingPunct="0">
              <a:spcBef>
                <a:spcPct val="0"/>
              </a:spcBef>
              <a:spcAft>
                <a:spcPct val="0"/>
              </a:spcAft>
              <a:buSzPct val="100000"/>
              <a:buFont typeface="Arial" panose="020B0604020202020204" pitchFamily="34" charset="0"/>
              <a:buChar char="•"/>
              <a:defRPr/>
            </a:pPr>
            <a:r>
              <a:rPr lang="en-US" sz="1050">
                <a:solidFill>
                  <a:srgbClr val="000000"/>
                </a:solidFill>
                <a:latin typeface="Verdana" panose="020B0604030504040204" pitchFamily="34" charset="0"/>
                <a:ea typeface="Verdana" panose="020B0604030504040204" pitchFamily="34" charset="0"/>
                <a:cs typeface="Calibri" panose="020F0502020204030204" pitchFamily="34" charset="0"/>
              </a:rPr>
              <a:t>Existing contracts</a:t>
            </a:r>
          </a:p>
          <a:p>
            <a:pPr marL="171450" indent="-171450" eaLnBrk="0" fontAlgn="base" hangingPunct="0">
              <a:spcBef>
                <a:spcPct val="0"/>
              </a:spcBef>
              <a:spcAft>
                <a:spcPct val="0"/>
              </a:spcAft>
              <a:buSzPct val="100000"/>
              <a:buFont typeface="Arial" panose="020B0604020202020204" pitchFamily="34" charset="0"/>
              <a:buChar char="•"/>
              <a:defRPr/>
            </a:pPr>
            <a:endParaRPr lang="en-US" sz="1050">
              <a:solidFill>
                <a:srgbClr val="000000"/>
              </a:solidFill>
              <a:latin typeface="Verdana" panose="020B0604030504040204" pitchFamily="34" charset="0"/>
              <a:ea typeface="Verdana" panose="020B0604030504040204" pitchFamily="34" charset="0"/>
              <a:cs typeface="Calibri" panose="020F0502020204030204" pitchFamily="34" charset="0"/>
            </a:endParaRPr>
          </a:p>
        </p:txBody>
      </p:sp>
      <p:sp>
        <p:nvSpPr>
          <p:cNvPr id="43" name="Rectangle 42">
            <a:extLst>
              <a:ext uri="{FF2B5EF4-FFF2-40B4-BE49-F238E27FC236}">
                <a16:creationId xmlns:a16="http://schemas.microsoft.com/office/drawing/2014/main" id="{F49339C5-91AE-C9A5-6DA2-503F1AFBA5BE}"/>
              </a:ext>
            </a:extLst>
          </p:cNvPr>
          <p:cNvSpPr/>
          <p:nvPr/>
        </p:nvSpPr>
        <p:spPr bwMode="auto">
          <a:xfrm>
            <a:off x="606618" y="778316"/>
            <a:ext cx="1554480"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Frequency</a:t>
            </a:r>
          </a:p>
        </p:txBody>
      </p:sp>
      <p:sp>
        <p:nvSpPr>
          <p:cNvPr id="44" name="Rounded Rectangle 21">
            <a:extLst>
              <a:ext uri="{FF2B5EF4-FFF2-40B4-BE49-F238E27FC236}">
                <a16:creationId xmlns:a16="http://schemas.microsoft.com/office/drawing/2014/main" id="{5B29F9B8-4263-5A73-9004-7ECF82597D6A}"/>
              </a:ext>
            </a:extLst>
          </p:cNvPr>
          <p:cNvSpPr>
            <a:spLocks noChangeArrowheads="1"/>
          </p:cNvSpPr>
          <p:nvPr/>
        </p:nvSpPr>
        <p:spPr bwMode="auto">
          <a:xfrm>
            <a:off x="2161098" y="785696"/>
            <a:ext cx="3540759" cy="274320"/>
          </a:xfrm>
          <a:prstGeom prst="rect">
            <a:avLst/>
          </a:prstGeom>
          <a:solidFill>
            <a:schemeClr val="bg1"/>
          </a:solidFill>
          <a:ln w="9525">
            <a:solidFill>
              <a:schemeClr val="accent1"/>
            </a:solidFill>
            <a:round/>
            <a:headEnd/>
            <a:tailEnd/>
          </a:ln>
          <a:effectLst/>
        </p:spPr>
        <p:txBody>
          <a:bodyPr anchor="ctr"/>
          <a:lstStyle/>
          <a:p>
            <a:pPr marL="0" marR="0" lvl="0" indent="0" algn="l" defTabSz="902518" rtl="0" eaLnBrk="1" fontAlgn="auto" latinLnBrk="0" hangingPunct="1">
              <a:lnSpc>
                <a:spcPct val="100000"/>
              </a:lnSpc>
              <a:spcBef>
                <a:spcPts val="0"/>
              </a:spcBef>
              <a:spcAft>
                <a:spcPts val="437"/>
              </a:spcAft>
              <a:buClrTx/>
              <a:buSzTx/>
              <a:buFontTx/>
              <a:buNone/>
              <a:tabLst/>
              <a:defRPr/>
            </a:pPr>
            <a:r>
              <a:rPr lang="en-GB" sz="1050" dirty="0">
                <a:solidFill>
                  <a:srgbClr val="000000"/>
                </a:solidFill>
                <a:latin typeface="Verdana" panose="020B0604030504040204" pitchFamily="34" charset="0"/>
                <a:ea typeface="Verdana" panose="020B0604030504040204" pitchFamily="34" charset="0"/>
                <a:cs typeface="Calibri" panose="020F0502020204030204" pitchFamily="34" charset="0"/>
              </a:rPr>
              <a:t>Fortnightly</a:t>
            </a:r>
            <a:endParaRPr kumimoji="0" lang="en-GB" sz="105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45" name="Rectangle 44">
            <a:extLst>
              <a:ext uri="{FF2B5EF4-FFF2-40B4-BE49-F238E27FC236}">
                <a16:creationId xmlns:a16="http://schemas.microsoft.com/office/drawing/2014/main" id="{44E70636-C9DA-5EE9-A28B-AC7D38CB889B}"/>
              </a:ext>
            </a:extLst>
          </p:cNvPr>
          <p:cNvSpPr/>
          <p:nvPr/>
        </p:nvSpPr>
        <p:spPr bwMode="auto">
          <a:xfrm>
            <a:off x="6158737" y="791905"/>
            <a:ext cx="897684"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Chair</a:t>
            </a:r>
          </a:p>
        </p:txBody>
      </p:sp>
      <p:sp>
        <p:nvSpPr>
          <p:cNvPr id="46" name="Rounded Rectangle 21">
            <a:extLst>
              <a:ext uri="{FF2B5EF4-FFF2-40B4-BE49-F238E27FC236}">
                <a16:creationId xmlns:a16="http://schemas.microsoft.com/office/drawing/2014/main" id="{7120B818-06F2-5654-E91A-C285F9DD00C9}"/>
              </a:ext>
            </a:extLst>
          </p:cNvPr>
          <p:cNvSpPr>
            <a:spLocks noChangeArrowheads="1"/>
          </p:cNvSpPr>
          <p:nvPr/>
        </p:nvSpPr>
        <p:spPr bwMode="auto">
          <a:xfrm>
            <a:off x="7050886" y="791904"/>
            <a:ext cx="4420515" cy="276344"/>
          </a:xfrm>
          <a:prstGeom prst="rect">
            <a:avLst/>
          </a:prstGeom>
          <a:solidFill>
            <a:schemeClr val="bg1"/>
          </a:solidFill>
          <a:ln w="9525">
            <a:solidFill>
              <a:schemeClr val="accent1"/>
            </a:solidFill>
            <a:round/>
            <a:headEnd/>
            <a:tailEnd/>
          </a:ln>
          <a:effectLst/>
        </p:spPr>
        <p:txBody>
          <a:bodyPr anchor="ctr"/>
          <a:lstStyle/>
          <a:p>
            <a:pPr marL="0" marR="0" lvl="0" indent="0" algn="l" defTabSz="902518" rtl="0" eaLnBrk="1" fontAlgn="auto" latinLnBrk="0" hangingPunct="1">
              <a:lnSpc>
                <a:spcPct val="100000"/>
              </a:lnSpc>
              <a:spcBef>
                <a:spcPts val="0"/>
              </a:spcBef>
              <a:spcAft>
                <a:spcPts val="437"/>
              </a:spcAft>
              <a:buClrTx/>
              <a:buSzTx/>
              <a:buFontTx/>
              <a:buNone/>
              <a:tabLst/>
              <a:defRPr/>
            </a:pPr>
            <a:r>
              <a:rPr lang="en-US" sz="1050">
                <a:solidFill>
                  <a:srgbClr val="000000"/>
                </a:solidFill>
                <a:latin typeface="Verdana" panose="020B0604030504040204" pitchFamily="34" charset="0"/>
                <a:ea typeface="Verdana" panose="020B0604030504040204" pitchFamily="34" charset="0"/>
                <a:cs typeface="Calibri" panose="020F0502020204030204" pitchFamily="34" charset="0"/>
              </a:rPr>
              <a:t>Global Service Mgmt. lead</a:t>
            </a:r>
            <a:endParaRPr kumimoji="0" lang="en-US" sz="105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47" name="Rectangle 46">
            <a:extLst>
              <a:ext uri="{FF2B5EF4-FFF2-40B4-BE49-F238E27FC236}">
                <a16:creationId xmlns:a16="http://schemas.microsoft.com/office/drawing/2014/main" id="{CF4EA6C1-7E3C-9B6A-795C-512ADE372C49}"/>
              </a:ext>
            </a:extLst>
          </p:cNvPr>
          <p:cNvSpPr/>
          <p:nvPr/>
        </p:nvSpPr>
        <p:spPr bwMode="auto">
          <a:xfrm>
            <a:off x="606618" y="1128683"/>
            <a:ext cx="5095239"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Objectives</a:t>
            </a:r>
          </a:p>
        </p:txBody>
      </p:sp>
      <p:sp>
        <p:nvSpPr>
          <p:cNvPr id="48" name="Rectangle 47">
            <a:extLst>
              <a:ext uri="{FF2B5EF4-FFF2-40B4-BE49-F238E27FC236}">
                <a16:creationId xmlns:a16="http://schemas.microsoft.com/office/drawing/2014/main" id="{82CBF6AA-25C6-65F6-9C35-F56F56F8C469}"/>
              </a:ext>
            </a:extLst>
          </p:cNvPr>
          <p:cNvSpPr/>
          <p:nvPr/>
        </p:nvSpPr>
        <p:spPr bwMode="auto">
          <a:xfrm>
            <a:off x="606614" y="4092721"/>
            <a:ext cx="3383280"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Inputs</a:t>
            </a:r>
          </a:p>
        </p:txBody>
      </p:sp>
      <p:sp>
        <p:nvSpPr>
          <p:cNvPr id="49" name="Rectangle 48">
            <a:extLst>
              <a:ext uri="{FF2B5EF4-FFF2-40B4-BE49-F238E27FC236}">
                <a16:creationId xmlns:a16="http://schemas.microsoft.com/office/drawing/2014/main" id="{DB0DC71F-85EE-0AC8-E39F-7156F3042902}"/>
              </a:ext>
            </a:extLst>
          </p:cNvPr>
          <p:cNvSpPr/>
          <p:nvPr/>
        </p:nvSpPr>
        <p:spPr bwMode="auto">
          <a:xfrm>
            <a:off x="4348270" y="4092721"/>
            <a:ext cx="3383280" cy="269956"/>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Outputs</a:t>
            </a:r>
          </a:p>
        </p:txBody>
      </p:sp>
      <p:sp>
        <p:nvSpPr>
          <p:cNvPr id="50" name="Rectangle 49">
            <a:extLst>
              <a:ext uri="{FF2B5EF4-FFF2-40B4-BE49-F238E27FC236}">
                <a16:creationId xmlns:a16="http://schemas.microsoft.com/office/drawing/2014/main" id="{EC9EFCD9-54C7-D826-2F89-E69A97880301}"/>
              </a:ext>
            </a:extLst>
          </p:cNvPr>
          <p:cNvSpPr/>
          <p:nvPr/>
        </p:nvSpPr>
        <p:spPr bwMode="auto">
          <a:xfrm>
            <a:off x="8092756" y="4092721"/>
            <a:ext cx="3383280" cy="269956"/>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Reporting / Escalation</a:t>
            </a:r>
          </a:p>
        </p:txBody>
      </p:sp>
      <p:sp>
        <p:nvSpPr>
          <p:cNvPr id="51" name="Rounded Rectangle 21">
            <a:extLst>
              <a:ext uri="{FF2B5EF4-FFF2-40B4-BE49-F238E27FC236}">
                <a16:creationId xmlns:a16="http://schemas.microsoft.com/office/drawing/2014/main" id="{5CBC18E5-3D77-E5DD-CB64-C2D086BAC0F7}"/>
              </a:ext>
            </a:extLst>
          </p:cNvPr>
          <p:cNvSpPr>
            <a:spLocks noChangeArrowheads="1"/>
          </p:cNvSpPr>
          <p:nvPr/>
        </p:nvSpPr>
        <p:spPr bwMode="auto">
          <a:xfrm>
            <a:off x="8092756" y="4367041"/>
            <a:ext cx="3383280" cy="1501621"/>
          </a:xfrm>
          <a:prstGeom prst="rect">
            <a:avLst/>
          </a:prstGeom>
          <a:solidFill>
            <a:schemeClr val="bg1"/>
          </a:solidFill>
          <a:ln w="9525">
            <a:solidFill>
              <a:schemeClr val="accent1"/>
            </a:solidFill>
            <a:round/>
            <a:headEnd/>
            <a:tailEnd/>
          </a:ln>
          <a:effectLst/>
        </p:spPr>
        <p:txBody>
          <a:bodyPr lIns="52488" tIns="34117" rIns="52488" bIns="33329" anchor="t"/>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050" b="1">
                <a:latin typeface="Verdana" panose="020B0604030504040204" pitchFamily="34" charset="0"/>
                <a:ea typeface="Verdana" panose="020B0604030504040204" pitchFamily="34" charset="0"/>
                <a:cs typeface="Calibri" panose="020F0502020204030204" pitchFamily="34" charset="0"/>
              </a:rPr>
              <a:t>Escalation point for:</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50">
              <a:latin typeface="Verdana" panose="020B0604030504040204" pitchFamily="34" charset="0"/>
              <a:ea typeface="Verdana" panose="020B0604030504040204" pitchFamily="34" charset="0"/>
              <a:cs typeface="Calibri" panose="020F0502020204030204" pitchFamily="34" charset="0"/>
            </a:endParaRPr>
          </a:p>
          <a:p>
            <a:pPr eaLnBrk="0" fontAlgn="base" hangingPunct="0">
              <a:spcBef>
                <a:spcPct val="0"/>
              </a:spcBef>
              <a:spcAft>
                <a:spcPct val="0"/>
              </a:spcAft>
              <a:defRPr/>
            </a:pPr>
            <a:endParaRPr lang="en-US" sz="1050">
              <a:latin typeface="Verdana" panose="020B0604030504040204" pitchFamily="34" charset="0"/>
              <a:ea typeface="Verdana" panose="020B0604030504040204" pitchFamily="34" charset="0"/>
              <a:cs typeface="Calibri" panose="020F0502020204030204" pitchFamily="34" charset="0"/>
            </a:endParaRPr>
          </a:p>
          <a:p>
            <a:pPr eaLnBrk="0" fontAlgn="base" hangingPunct="0">
              <a:spcBef>
                <a:spcPct val="0"/>
              </a:spcBef>
              <a:spcAft>
                <a:spcPct val="0"/>
              </a:spcAft>
              <a:defRPr/>
            </a:pPr>
            <a:r>
              <a:rPr lang="en-US" sz="1050" b="1">
                <a:latin typeface="Verdana" panose="020B0604030504040204" pitchFamily="34" charset="0"/>
                <a:ea typeface="Verdana" panose="020B0604030504040204" pitchFamily="34" charset="0"/>
                <a:cs typeface="Calibri" panose="020F0502020204030204" pitchFamily="34" charset="0"/>
              </a:rPr>
              <a:t>Escalation to:</a:t>
            </a:r>
          </a:p>
          <a:p>
            <a:pPr marL="171450" indent="-171450" eaLnBrk="0" fontAlgn="base" hangingPunct="0">
              <a:spcBef>
                <a:spcPct val="0"/>
              </a:spcBef>
              <a:spcAft>
                <a:spcPct val="0"/>
              </a:spcAft>
              <a:buFont typeface="Arial" panose="020B0604020202020204" pitchFamily="34" charset="0"/>
              <a:buChar char="•"/>
              <a:defRPr/>
            </a:pPr>
            <a:r>
              <a:rPr lang="en-US" sz="1050">
                <a:latin typeface="Verdana" panose="020B0604030504040204" pitchFamily="34" charset="0"/>
                <a:ea typeface="Verdana" panose="020B0604030504040204" pitchFamily="34" charset="0"/>
                <a:cs typeface="Calibri" panose="020F0502020204030204" pitchFamily="34" charset="0"/>
              </a:rPr>
              <a:t>Service Operations Committee</a:t>
            </a:r>
          </a:p>
          <a:p>
            <a:pPr eaLnBrk="0" fontAlgn="base" hangingPunct="0">
              <a:spcBef>
                <a:spcPct val="0"/>
              </a:spcBef>
              <a:spcAft>
                <a:spcPct val="0"/>
              </a:spcAft>
              <a:defRPr/>
            </a:pPr>
            <a:endParaRPr lang="en-US" sz="1050" b="1">
              <a:latin typeface="Verdana" panose="020B0604030504040204" pitchFamily="34" charset="0"/>
              <a:ea typeface="Verdana" panose="020B0604030504040204" pitchFamily="34" charset="0"/>
              <a:cs typeface="Calibri" panose="020F0502020204030204" pitchFamily="34" charset="0"/>
            </a:endParaRPr>
          </a:p>
          <a:p>
            <a:pPr eaLnBrk="0" fontAlgn="base" hangingPunct="0">
              <a:spcBef>
                <a:spcPct val="0"/>
              </a:spcBef>
              <a:spcAft>
                <a:spcPct val="0"/>
              </a:spcAft>
              <a:defRPr/>
            </a:pPr>
            <a:endParaRPr lang="en-US" sz="1050">
              <a:latin typeface="Verdana" panose="020B0604030504040204" pitchFamily="34" charset="0"/>
              <a:ea typeface="Verdana" panose="020B0604030504040204" pitchFamily="34" charset="0"/>
              <a:cs typeface="Calibri" panose="020F0502020204030204" pitchFamily="34" charset="0"/>
            </a:endParaRPr>
          </a:p>
          <a:p>
            <a:pPr eaLnBrk="0" fontAlgn="base" hangingPunct="0">
              <a:spcBef>
                <a:spcPct val="0"/>
              </a:spcBef>
              <a:spcAft>
                <a:spcPct val="0"/>
              </a:spcAft>
              <a:defRPr/>
            </a:pPr>
            <a:endParaRPr lang="en-US" sz="1050" b="1">
              <a:latin typeface="Verdana" panose="020B0604030504040204" pitchFamily="34" charset="0"/>
              <a:ea typeface="Verdana" panose="020B0604030504040204" pitchFamily="34" charset="0"/>
              <a:cs typeface="Calibri" panose="020F0502020204030204" pitchFamily="34" charset="0"/>
            </a:endParaRPr>
          </a:p>
          <a:p>
            <a:pPr eaLnBrk="0" fontAlgn="base" hangingPunct="0">
              <a:spcBef>
                <a:spcPct val="0"/>
              </a:spcBef>
              <a:spcAft>
                <a:spcPct val="0"/>
              </a:spcAft>
              <a:defRPr/>
            </a:pPr>
            <a:endParaRPr lang="en-US" sz="1050">
              <a:latin typeface="Verdana" panose="020B0604030504040204" pitchFamily="34" charset="0"/>
              <a:ea typeface="Verdana" panose="020B060403050404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5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52" name="Rounded Rectangle 21">
            <a:extLst>
              <a:ext uri="{FF2B5EF4-FFF2-40B4-BE49-F238E27FC236}">
                <a16:creationId xmlns:a16="http://schemas.microsoft.com/office/drawing/2014/main" id="{46E0BBEB-2CFB-3D1A-0A1C-FBDFE3D2B87E}"/>
              </a:ext>
            </a:extLst>
          </p:cNvPr>
          <p:cNvSpPr>
            <a:spLocks noChangeArrowheads="1"/>
          </p:cNvSpPr>
          <p:nvPr/>
        </p:nvSpPr>
        <p:spPr bwMode="auto">
          <a:xfrm>
            <a:off x="6175291" y="1376294"/>
            <a:ext cx="2553557" cy="1080000"/>
          </a:xfrm>
          <a:prstGeom prst="rect">
            <a:avLst/>
          </a:prstGeom>
          <a:noFill/>
          <a:ln w="9525">
            <a:noFill/>
            <a:round/>
            <a:headEnd/>
            <a:tailEnd/>
          </a:ln>
          <a:effectLst/>
        </p:spPr>
        <p:txBody>
          <a:bodyPr lIns="52488" tIns="26243" rIns="52488" bIns="26243" anchor="ctr"/>
          <a:lstStyle/>
          <a:p>
            <a:pPr marL="130834" marR="0" lvl="0" indent="-130834" algn="l" defTabSz="94475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05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53" name="Rectangle 52">
            <a:extLst>
              <a:ext uri="{FF2B5EF4-FFF2-40B4-BE49-F238E27FC236}">
                <a16:creationId xmlns:a16="http://schemas.microsoft.com/office/drawing/2014/main" id="{7E509F07-73FD-5F86-FD7A-156F46FFED87}"/>
              </a:ext>
            </a:extLst>
          </p:cNvPr>
          <p:cNvSpPr/>
          <p:nvPr/>
        </p:nvSpPr>
        <p:spPr bwMode="auto">
          <a:xfrm>
            <a:off x="6163372" y="2288569"/>
            <a:ext cx="5328000"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Principle Attendees</a:t>
            </a:r>
          </a:p>
        </p:txBody>
      </p:sp>
      <p:sp>
        <p:nvSpPr>
          <p:cNvPr id="54" name="Rounded Rectangle 21">
            <a:extLst>
              <a:ext uri="{FF2B5EF4-FFF2-40B4-BE49-F238E27FC236}">
                <a16:creationId xmlns:a16="http://schemas.microsoft.com/office/drawing/2014/main" id="{046B5408-4741-6FA1-4001-EA428ED28F96}"/>
              </a:ext>
            </a:extLst>
          </p:cNvPr>
          <p:cNvSpPr>
            <a:spLocks noChangeArrowheads="1"/>
          </p:cNvSpPr>
          <p:nvPr/>
        </p:nvSpPr>
        <p:spPr bwMode="auto">
          <a:xfrm>
            <a:off x="6163372" y="2498536"/>
            <a:ext cx="5328000" cy="1501621"/>
          </a:xfrm>
          <a:prstGeom prst="rect">
            <a:avLst/>
          </a:prstGeom>
          <a:solidFill>
            <a:schemeClr val="bg1"/>
          </a:solidFill>
          <a:ln w="9525">
            <a:solidFill>
              <a:schemeClr val="accent1"/>
            </a:solidFill>
            <a:round/>
            <a:headEnd/>
            <a:tailEnd/>
          </a:ln>
          <a:effectLst/>
        </p:spPr>
        <p:txBody>
          <a:bodyPr lIns="52488" tIns="34117" rIns="52488" bIns="33329" anchor="t" anchorCtr="0"/>
          <a:lstStyle/>
          <a:p>
            <a:pPr marL="171450" marR="0" lvl="0" indent="-171450" algn="l" defTabSz="90251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5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55" name="Rounded Rectangle 21">
            <a:extLst>
              <a:ext uri="{FF2B5EF4-FFF2-40B4-BE49-F238E27FC236}">
                <a16:creationId xmlns:a16="http://schemas.microsoft.com/office/drawing/2014/main" id="{4C96183E-CBD9-A2FE-A14A-D80ABB855D0E}"/>
              </a:ext>
            </a:extLst>
          </p:cNvPr>
          <p:cNvSpPr>
            <a:spLocks noChangeArrowheads="1"/>
          </p:cNvSpPr>
          <p:nvPr/>
        </p:nvSpPr>
        <p:spPr bwMode="auto">
          <a:xfrm>
            <a:off x="6162830" y="2900192"/>
            <a:ext cx="2640787" cy="1080000"/>
          </a:xfrm>
          <a:prstGeom prst="rect">
            <a:avLst/>
          </a:prstGeom>
          <a:noFill/>
          <a:ln w="9525">
            <a:noFill/>
            <a:round/>
            <a:headEnd/>
            <a:tailEnd/>
          </a:ln>
          <a:effectLst/>
        </p:spPr>
        <p:txBody>
          <a:bodyPr lIns="52488" tIns="26243" rIns="52488" bIns="26243" anchor="ctr" anchorCtr="0"/>
          <a:lstStyle/>
          <a:p>
            <a:pPr marL="171394" marR="0" lvl="0" indent="-171394" algn="l" defTabSz="9065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05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56" name="Rounded Rectangle 21">
            <a:extLst>
              <a:ext uri="{FF2B5EF4-FFF2-40B4-BE49-F238E27FC236}">
                <a16:creationId xmlns:a16="http://schemas.microsoft.com/office/drawing/2014/main" id="{F5C6B310-6AA8-493C-50A1-B3983F1B0ADB}"/>
              </a:ext>
            </a:extLst>
          </p:cNvPr>
          <p:cNvSpPr>
            <a:spLocks noChangeArrowheads="1"/>
          </p:cNvSpPr>
          <p:nvPr/>
        </p:nvSpPr>
        <p:spPr bwMode="auto">
          <a:xfrm>
            <a:off x="8848765" y="2900192"/>
            <a:ext cx="2640787" cy="1080000"/>
          </a:xfrm>
          <a:prstGeom prst="rect">
            <a:avLst/>
          </a:prstGeom>
          <a:noFill/>
          <a:ln w="9525">
            <a:noFill/>
            <a:round/>
            <a:headEnd/>
            <a:tailEnd/>
          </a:ln>
          <a:effectLst/>
        </p:spPr>
        <p:txBody>
          <a:bodyPr lIns="52488" tIns="26243" rIns="52488" bIns="26243"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endParaRPr kumimoji="0" lang="en-GB" sz="1050" b="0" i="0" u="none" strike="noStrike" kern="1200" cap="none" spc="0" normalizeH="0" baseline="0" noProof="0">
              <a:ln>
                <a:noFill/>
              </a:ln>
              <a:solidFill>
                <a:srgbClr val="FF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57" name="Rounded Rectangle 21">
            <a:extLst>
              <a:ext uri="{FF2B5EF4-FFF2-40B4-BE49-F238E27FC236}">
                <a16:creationId xmlns:a16="http://schemas.microsoft.com/office/drawing/2014/main" id="{3671033C-DC13-831A-CC14-9EC9F6AC89AC}"/>
              </a:ext>
            </a:extLst>
          </p:cNvPr>
          <p:cNvSpPr>
            <a:spLocks noChangeArrowheads="1"/>
          </p:cNvSpPr>
          <p:nvPr/>
        </p:nvSpPr>
        <p:spPr bwMode="auto">
          <a:xfrm>
            <a:off x="606614" y="1376293"/>
            <a:ext cx="5095239" cy="2623864"/>
          </a:xfrm>
          <a:prstGeom prst="rect">
            <a:avLst/>
          </a:prstGeom>
          <a:solidFill>
            <a:schemeClr val="bg1"/>
          </a:solidFill>
          <a:ln w="9525">
            <a:solidFill>
              <a:schemeClr val="accent1"/>
            </a:solidFill>
            <a:round/>
            <a:headEnd/>
            <a:tailEnd/>
          </a:ln>
          <a:effectLst/>
        </p:spPr>
        <p:txBody>
          <a:bodyPr lIns="52488" tIns="34117" rIns="52488" bIns="33329" anchor="t"/>
          <a:lstStyle/>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Review with each supplier to manage and review performance against contracted SLAs / OLAs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Review IT services performance and services scorecard</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Establish and manage SLAs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Review and approve any changes in existing services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Manage service risks and issues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Control and approve new services and major changes to existing services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Oversee overall operational relationship with key vendors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Develop and implement overall service improvement program</a:t>
            </a:r>
          </a:p>
        </p:txBody>
      </p:sp>
      <p:sp>
        <p:nvSpPr>
          <p:cNvPr id="58" name="Rounded Rectangle 21">
            <a:extLst>
              <a:ext uri="{FF2B5EF4-FFF2-40B4-BE49-F238E27FC236}">
                <a16:creationId xmlns:a16="http://schemas.microsoft.com/office/drawing/2014/main" id="{BB8B612D-EE08-05F4-4C66-CF82407FE350}"/>
              </a:ext>
            </a:extLst>
          </p:cNvPr>
          <p:cNvSpPr>
            <a:spLocks noChangeArrowheads="1"/>
          </p:cNvSpPr>
          <p:nvPr/>
        </p:nvSpPr>
        <p:spPr bwMode="auto">
          <a:xfrm>
            <a:off x="4348270" y="4362677"/>
            <a:ext cx="3383280" cy="1501621"/>
          </a:xfrm>
          <a:prstGeom prst="rect">
            <a:avLst/>
          </a:prstGeom>
          <a:solidFill>
            <a:schemeClr val="bg1"/>
          </a:solidFill>
          <a:ln w="9525">
            <a:solidFill>
              <a:schemeClr val="accent1"/>
            </a:solidFill>
            <a:round/>
            <a:headEnd/>
            <a:tailEnd/>
          </a:ln>
          <a:effectLst/>
        </p:spPr>
        <p:txBody>
          <a:bodyPr lIns="52488" tIns="34117" rIns="52488" bIns="33329" anchor="t"/>
          <a:lstStyle/>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Escalated issues and risks (where necessary)</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Performance improvement plans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Updated service risk mitigation plans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Supplier commercial intervention (as required)</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Proposed amendments to SLAs</a:t>
            </a:r>
          </a:p>
        </p:txBody>
      </p:sp>
      <p:sp>
        <p:nvSpPr>
          <p:cNvPr id="59" name="Rectangle 58">
            <a:extLst>
              <a:ext uri="{FF2B5EF4-FFF2-40B4-BE49-F238E27FC236}">
                <a16:creationId xmlns:a16="http://schemas.microsoft.com/office/drawing/2014/main" id="{8DB1E201-EEAA-8A63-3940-DBDEA8056F61}"/>
              </a:ext>
            </a:extLst>
          </p:cNvPr>
          <p:cNvSpPr/>
          <p:nvPr/>
        </p:nvSpPr>
        <p:spPr bwMode="auto">
          <a:xfrm>
            <a:off x="6158724" y="1127915"/>
            <a:ext cx="5317312"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Scope</a:t>
            </a:r>
          </a:p>
        </p:txBody>
      </p:sp>
      <p:sp>
        <p:nvSpPr>
          <p:cNvPr id="60" name="Right Arrow 27">
            <a:extLst>
              <a:ext uri="{FF2B5EF4-FFF2-40B4-BE49-F238E27FC236}">
                <a16:creationId xmlns:a16="http://schemas.microsoft.com/office/drawing/2014/main" id="{FB92887F-6006-BB2C-13B5-B630610D51ED}"/>
              </a:ext>
            </a:extLst>
          </p:cNvPr>
          <p:cNvSpPr/>
          <p:nvPr/>
        </p:nvSpPr>
        <p:spPr bwMode="auto">
          <a:xfrm>
            <a:off x="4049286" y="4595164"/>
            <a:ext cx="236762" cy="838776"/>
          </a:xfrm>
          <a:prstGeom prst="chevron">
            <a:avLst/>
          </a:prstGeom>
          <a:solidFill>
            <a:schemeClr val="bg2">
              <a:lumMod val="90000"/>
            </a:schemeClr>
          </a:solidFill>
          <a:ln w="9525">
            <a:no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endParaRPr kumimoji="0" lang="en-GB" sz="105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63" name="Rounded Rectangle 21">
            <a:extLst>
              <a:ext uri="{FF2B5EF4-FFF2-40B4-BE49-F238E27FC236}">
                <a16:creationId xmlns:a16="http://schemas.microsoft.com/office/drawing/2014/main" id="{FA1C557E-A12D-5092-4076-8B672924A650}"/>
              </a:ext>
            </a:extLst>
          </p:cNvPr>
          <p:cNvSpPr>
            <a:spLocks noChangeArrowheads="1"/>
          </p:cNvSpPr>
          <p:nvPr/>
        </p:nvSpPr>
        <p:spPr bwMode="auto">
          <a:xfrm>
            <a:off x="6158737" y="1401413"/>
            <a:ext cx="5312665" cy="689053"/>
          </a:xfrm>
          <a:prstGeom prst="rect">
            <a:avLst/>
          </a:prstGeom>
          <a:noFill/>
          <a:ln w="9525">
            <a:solidFill>
              <a:schemeClr val="accent1"/>
            </a:solidFill>
            <a:round/>
            <a:headEnd/>
            <a:tailEnd/>
          </a:ln>
          <a:effectLst/>
        </p:spPr>
        <p:txBody>
          <a:bodyPr lIns="52488" tIns="34117" rIns="52488" bIns="33329" anchor="t" anchorCtr="0"/>
          <a:lstStyle/>
          <a:p>
            <a:pPr marL="171450" marR="0" lvl="0" indent="-171450" algn="l" defTabSz="90251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5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64" name="Rectangle 63">
            <a:extLst>
              <a:ext uri="{FF2B5EF4-FFF2-40B4-BE49-F238E27FC236}">
                <a16:creationId xmlns:a16="http://schemas.microsoft.com/office/drawing/2014/main" id="{9EF5082C-0541-C255-C22D-96FAADE0B6E8}"/>
              </a:ext>
            </a:extLst>
          </p:cNvPr>
          <p:cNvSpPr/>
          <p:nvPr/>
        </p:nvSpPr>
        <p:spPr>
          <a:xfrm>
            <a:off x="6178787" y="1423900"/>
            <a:ext cx="5292615" cy="577081"/>
          </a:xfrm>
          <a:prstGeom prst="rect">
            <a:avLst/>
          </a:prstGeom>
        </p:spPr>
        <p:txBody>
          <a:bodyPr wrap="square">
            <a:spAutoFit/>
          </a:bodyPr>
          <a:lstStyle/>
          <a:p>
            <a:pPr marL="171450" indent="-171450" eaLnBrk="0" fontAlgn="base" hangingPunct="0">
              <a:lnSpc>
                <a:spcPct val="100000"/>
              </a:lnSpc>
              <a:spcBef>
                <a:spcPct val="0"/>
              </a:spcBef>
              <a:spcAft>
                <a:spcPct val="0"/>
              </a:spcAft>
              <a:buSzPct val="100000"/>
              <a:buFont typeface="Arial" panose="020B0604020202020204" pitchFamily="34" charset="0"/>
              <a:buChar char="•"/>
              <a:tabLst>
                <a:tab pos="183515" algn="l"/>
              </a:tabLst>
              <a:defRPr/>
            </a:pPr>
            <a:endParaRPr lang="en-US" sz="1050">
              <a:solidFill>
                <a:srgbClr val="000000"/>
              </a:solidFill>
              <a:latin typeface="Verdana" panose="020B0604030504040204" pitchFamily="34" charset="0"/>
              <a:ea typeface="Verdana" panose="020B0604030504040204" pitchFamily="34" charset="0"/>
              <a:cs typeface="Calibri" panose="020F0502020204030204" pitchFamily="34" charset="0"/>
            </a:endParaRPr>
          </a:p>
          <a:p>
            <a:pPr marL="171450" indent="-171450" eaLnBrk="0" fontAlgn="base" hangingPunct="0">
              <a:lnSpc>
                <a:spcPct val="100000"/>
              </a:lnSpc>
              <a:spcBef>
                <a:spcPct val="0"/>
              </a:spcBef>
              <a:spcAft>
                <a:spcPct val="0"/>
              </a:spcAft>
              <a:buSzPct val="100000"/>
              <a:buFont typeface="Arial" panose="020B0604020202020204" pitchFamily="34" charset="0"/>
              <a:buChar char="•"/>
              <a:tabLst>
                <a:tab pos="183515" algn="l"/>
              </a:tabLst>
              <a:defRPr/>
            </a:pPr>
            <a:endParaRPr lang="en-US" sz="1050">
              <a:solidFill>
                <a:srgbClr val="000000"/>
              </a:solidFill>
              <a:latin typeface="Verdana" panose="020B0604030504040204" pitchFamily="34" charset="0"/>
              <a:ea typeface="Verdana" panose="020B0604030504040204" pitchFamily="34" charset="0"/>
              <a:cs typeface="Calibri" panose="020F0502020204030204" pitchFamily="34" charset="0"/>
            </a:endParaRPr>
          </a:p>
          <a:p>
            <a:pPr marL="171450" indent="-171450" eaLnBrk="0" fontAlgn="base" hangingPunct="0">
              <a:lnSpc>
                <a:spcPct val="100000"/>
              </a:lnSpc>
              <a:spcBef>
                <a:spcPct val="0"/>
              </a:spcBef>
              <a:spcAft>
                <a:spcPct val="0"/>
              </a:spcAft>
              <a:buSzPct val="83333"/>
              <a:buFont typeface="Arial" panose="020B0604020202020204" pitchFamily="34" charset="0"/>
              <a:buChar char="•"/>
              <a:tabLst>
                <a:tab pos="183515" algn="l"/>
              </a:tabLst>
              <a:defRPr/>
            </a:pPr>
            <a:endParaRPr lang="en-US" sz="1050">
              <a:solidFill>
                <a:srgbClr val="000000"/>
              </a:solidFill>
              <a:latin typeface="Verdana" panose="020B0604030504040204" pitchFamily="34" charset="0"/>
              <a:ea typeface="Verdana" panose="020B0604030504040204" pitchFamily="34" charset="0"/>
              <a:cs typeface="Calibri" panose="020F0502020204030204" pitchFamily="34" charset="0"/>
            </a:endParaRPr>
          </a:p>
        </p:txBody>
      </p:sp>
      <p:sp>
        <p:nvSpPr>
          <p:cNvPr id="65" name="Slide Number Placeholder 4">
            <a:extLst>
              <a:ext uri="{FF2B5EF4-FFF2-40B4-BE49-F238E27FC236}">
                <a16:creationId xmlns:a16="http://schemas.microsoft.com/office/drawing/2014/main" id="{DB8C16F5-531D-9145-4BAD-07B9C965CCC9}"/>
              </a:ext>
            </a:extLst>
          </p:cNvPr>
          <p:cNvSpPr txBox="1">
            <a:spLocks/>
          </p:cNvSpPr>
          <p:nvPr/>
        </p:nvSpPr>
        <p:spPr>
          <a:xfrm>
            <a:off x="9223881" y="6114902"/>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C169F746-3268-9642-BBD6-F761473B887F}" type="slidenum">
              <a:rPr lang="en-US" sz="850" smtClean="0">
                <a:solidFill>
                  <a:srgbClr val="13100D"/>
                </a:solidFill>
                <a:latin typeface="Verdana" panose="020B0604030504040204" pitchFamily="34" charset="0"/>
                <a:ea typeface="Verdana" panose="020B0604030504040204" pitchFamily="34" charset="0"/>
                <a:cs typeface="Calibri" panose="020F0502020204030204" pitchFamily="34" charset="0"/>
              </a:rPr>
              <a:pPr algn="r">
                <a:defRPr/>
              </a:pPr>
              <a:t>10</a:t>
            </a:fld>
            <a:endParaRPr lang="en-US" sz="850">
              <a:solidFill>
                <a:srgbClr val="13100D"/>
              </a:solidFill>
              <a:latin typeface="Verdana" panose="020B0604030504040204" pitchFamily="34" charset="0"/>
              <a:ea typeface="Verdana" panose="020B060403050404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5DA45B61-5DE5-DDA4-F179-9361F41CB47D}"/>
              </a:ext>
            </a:extLst>
          </p:cNvPr>
          <p:cNvSpPr/>
          <p:nvPr/>
        </p:nvSpPr>
        <p:spPr>
          <a:xfrm>
            <a:off x="6175291" y="2582189"/>
            <a:ext cx="3183436" cy="1079783"/>
          </a:xfrm>
          <a:prstGeom prst="rect">
            <a:avLst/>
          </a:prstGeom>
        </p:spPr>
        <p:txBody>
          <a:bodyPr wrap="square">
            <a:spAutoFit/>
          </a:bodyPr>
          <a:lstStyle/>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Global Service Mgmt. lead</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Global Infra Ops Lead</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SOC Lead</a:t>
            </a:r>
            <a:b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b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Helpdesk Lead</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PMO / Agile Lead</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IT Procurement / VMO Lead</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endPar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464660AA-7236-CE52-434C-CDE8FB98EDB6}"/>
              </a:ext>
            </a:extLst>
          </p:cNvPr>
          <p:cNvSpPr/>
          <p:nvPr/>
        </p:nvSpPr>
        <p:spPr>
          <a:xfrm>
            <a:off x="8728848" y="2585064"/>
            <a:ext cx="3183436" cy="233397"/>
          </a:xfrm>
          <a:prstGeom prst="rect">
            <a:avLst/>
          </a:prstGeom>
        </p:spPr>
        <p:txBody>
          <a:bodyPr wrap="square">
            <a:spAutoFit/>
          </a:bodyPr>
          <a:lstStyle/>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Vendor Leads</a:t>
            </a:r>
          </a:p>
        </p:txBody>
      </p:sp>
      <p:sp>
        <p:nvSpPr>
          <p:cNvPr id="9" name="Rectangle 8">
            <a:extLst>
              <a:ext uri="{FF2B5EF4-FFF2-40B4-BE49-F238E27FC236}">
                <a16:creationId xmlns:a16="http://schemas.microsoft.com/office/drawing/2014/main" id="{9B7276D8-3F60-B2FF-4A06-562CFB03FD0D}"/>
              </a:ext>
            </a:extLst>
          </p:cNvPr>
          <p:cNvSpPr/>
          <p:nvPr/>
        </p:nvSpPr>
        <p:spPr>
          <a:xfrm>
            <a:off x="6178787" y="1431239"/>
            <a:ext cx="5292614" cy="797654"/>
          </a:xfrm>
          <a:prstGeom prst="rect">
            <a:avLst/>
          </a:prstGeom>
        </p:spPr>
        <p:txBody>
          <a:bodyPr wrap="square">
            <a:spAutoFit/>
          </a:bodyPr>
          <a:lstStyle/>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Revision of performance of delivered service</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Service delivery effectiveness</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Implementation of new/changed services</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Vendor/supplier performance (re. service delivery)</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endPar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4117653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sz="1980" dirty="0"/>
              <a:t>Ways of working –</a:t>
            </a:r>
            <a:r>
              <a:rPr lang="en-US" sz="1800" dirty="0">
                <a:latin typeface="Verdana" panose="020B0604030504040204" pitchFamily="34" charset="0"/>
                <a:ea typeface="Verdana" panose="020B0604030504040204" pitchFamily="34" charset="0"/>
              </a:rPr>
              <a:t> Scenarios</a:t>
            </a:r>
          </a:p>
          <a:p>
            <a:endParaRPr lang="en-US" sz="1980" dirty="0"/>
          </a:p>
        </p:txBody>
      </p:sp>
      <p:sp>
        <p:nvSpPr>
          <p:cNvPr id="4" name="Rectangle: Rounded Corners 3">
            <a:extLst>
              <a:ext uri="{FF2B5EF4-FFF2-40B4-BE49-F238E27FC236}">
                <a16:creationId xmlns:a16="http://schemas.microsoft.com/office/drawing/2014/main" id="{7507790C-BDD2-B08C-55D5-C1CB5299DC09}"/>
              </a:ext>
            </a:extLst>
          </p:cNvPr>
          <p:cNvSpPr/>
          <p:nvPr/>
        </p:nvSpPr>
        <p:spPr>
          <a:xfrm>
            <a:off x="653794" y="832307"/>
            <a:ext cx="2887036" cy="457200"/>
          </a:xfrm>
          <a:prstGeom prst="roundRect">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b="1" dirty="0">
                <a:solidFill>
                  <a:schemeClr val="bg1"/>
                </a:solidFill>
                <a:latin typeface="Verdana" panose="020B0604030504040204" pitchFamily="34" charset="0"/>
                <a:ea typeface="Verdana" panose="020B0604030504040204" pitchFamily="34" charset="0"/>
              </a:rPr>
              <a:t>Global IT Strategy &amp; Roadmap Definition and Refresh</a:t>
            </a:r>
          </a:p>
        </p:txBody>
      </p:sp>
      <p:sp>
        <p:nvSpPr>
          <p:cNvPr id="6" name="Rectangle: Rounded Corners 5">
            <a:extLst>
              <a:ext uri="{FF2B5EF4-FFF2-40B4-BE49-F238E27FC236}">
                <a16:creationId xmlns:a16="http://schemas.microsoft.com/office/drawing/2014/main" id="{D8E25522-0C86-1DB8-9265-AC5FEA563DE3}"/>
              </a:ext>
            </a:extLst>
          </p:cNvPr>
          <p:cNvSpPr/>
          <p:nvPr/>
        </p:nvSpPr>
        <p:spPr>
          <a:xfrm>
            <a:off x="3624566" y="832307"/>
            <a:ext cx="8002028" cy="457200"/>
          </a:xfrm>
          <a:prstGeom prst="roundRect">
            <a:avLst/>
          </a:prstGeom>
          <a:solidFill>
            <a:schemeClr val="bg1">
              <a:lumMod val="95000"/>
            </a:schemeClr>
          </a:solidFill>
          <a:ln w="31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latin typeface="Verdana" panose="020B0604030504040204" pitchFamily="34" charset="0"/>
                <a:ea typeface="Verdana" panose="020B0604030504040204" pitchFamily="34" charset="0"/>
              </a:rPr>
              <a:t>To define an IT strategy aligned to business strategy imperatives to achieve business goals, support competitive advantage, and drive innovation. To define an IT roadmap that translates the IT strategy vision into actionable steps.</a:t>
            </a:r>
          </a:p>
        </p:txBody>
      </p:sp>
      <p:sp>
        <p:nvSpPr>
          <p:cNvPr id="9" name="Rectangle: Rounded Corners 8">
            <a:extLst>
              <a:ext uri="{FF2B5EF4-FFF2-40B4-BE49-F238E27FC236}">
                <a16:creationId xmlns:a16="http://schemas.microsoft.com/office/drawing/2014/main" id="{D630727C-3EA6-6B5E-8114-77B0EC926E21}"/>
              </a:ext>
            </a:extLst>
          </p:cNvPr>
          <p:cNvSpPr/>
          <p:nvPr/>
        </p:nvSpPr>
        <p:spPr>
          <a:xfrm>
            <a:off x="653794" y="1362884"/>
            <a:ext cx="2887036" cy="457200"/>
          </a:xfrm>
          <a:prstGeom prst="roundRect">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b="1" dirty="0">
                <a:solidFill>
                  <a:schemeClr val="bg1"/>
                </a:solidFill>
                <a:latin typeface="Verdana" panose="020B0604030504040204" pitchFamily="34" charset="0"/>
                <a:ea typeface="Verdana" panose="020B0604030504040204" pitchFamily="34" charset="0"/>
              </a:rPr>
              <a:t>IT Budgeting &amp; Investment Planning</a:t>
            </a:r>
          </a:p>
        </p:txBody>
      </p:sp>
      <p:sp>
        <p:nvSpPr>
          <p:cNvPr id="10" name="Rectangle: Rounded Corners 9">
            <a:extLst>
              <a:ext uri="{FF2B5EF4-FFF2-40B4-BE49-F238E27FC236}">
                <a16:creationId xmlns:a16="http://schemas.microsoft.com/office/drawing/2014/main" id="{2E69A712-3A6C-C43D-E5F3-3E9D64BA9F74}"/>
              </a:ext>
            </a:extLst>
          </p:cNvPr>
          <p:cNvSpPr/>
          <p:nvPr/>
        </p:nvSpPr>
        <p:spPr>
          <a:xfrm>
            <a:off x="3624566" y="1362884"/>
            <a:ext cx="8002028" cy="457200"/>
          </a:xfrm>
          <a:prstGeom prst="roundRect">
            <a:avLst/>
          </a:prstGeom>
          <a:solidFill>
            <a:schemeClr val="bg1">
              <a:lumMod val="95000"/>
            </a:schemeClr>
          </a:solidFill>
          <a:ln w="31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latin typeface="Verdana" panose="020B0604030504040204" pitchFamily="34" charset="0"/>
                <a:ea typeface="Verdana" panose="020B0604030504040204" pitchFamily="34" charset="0"/>
              </a:rPr>
              <a:t>To establish a structured approach to align IT investments with business priorities, financial directions and IT strategy. Define an optimized IT budget and investment plan.</a:t>
            </a:r>
          </a:p>
        </p:txBody>
      </p:sp>
      <p:sp>
        <p:nvSpPr>
          <p:cNvPr id="12" name="Rectangle: Rounded Corners 11">
            <a:extLst>
              <a:ext uri="{FF2B5EF4-FFF2-40B4-BE49-F238E27FC236}">
                <a16:creationId xmlns:a16="http://schemas.microsoft.com/office/drawing/2014/main" id="{9E071411-EE44-7B9F-2A30-CEC8567C660D}"/>
              </a:ext>
            </a:extLst>
          </p:cNvPr>
          <p:cNvSpPr/>
          <p:nvPr/>
        </p:nvSpPr>
        <p:spPr>
          <a:xfrm>
            <a:off x="653794" y="1893461"/>
            <a:ext cx="2887036" cy="457200"/>
          </a:xfrm>
          <a:prstGeom prst="roundRect">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b="1" dirty="0">
                <a:solidFill>
                  <a:schemeClr val="bg1"/>
                </a:solidFill>
                <a:latin typeface="Verdana" panose="020B0604030504040204" pitchFamily="34" charset="0"/>
                <a:ea typeface="Verdana" panose="020B0604030504040204" pitchFamily="34" charset="0"/>
              </a:rPr>
              <a:t>Enterprise Architecture Standards &amp; Guidelines Definition</a:t>
            </a:r>
          </a:p>
        </p:txBody>
      </p:sp>
      <p:sp>
        <p:nvSpPr>
          <p:cNvPr id="13" name="Rectangle: Rounded Corners 12">
            <a:extLst>
              <a:ext uri="{FF2B5EF4-FFF2-40B4-BE49-F238E27FC236}">
                <a16:creationId xmlns:a16="http://schemas.microsoft.com/office/drawing/2014/main" id="{D31174B4-D767-9561-E8C4-83B14817DB7B}"/>
              </a:ext>
            </a:extLst>
          </p:cNvPr>
          <p:cNvSpPr/>
          <p:nvPr/>
        </p:nvSpPr>
        <p:spPr>
          <a:xfrm>
            <a:off x="3624566" y="1893461"/>
            <a:ext cx="8002028" cy="457200"/>
          </a:xfrm>
          <a:prstGeom prst="roundRect">
            <a:avLst/>
          </a:prstGeom>
          <a:solidFill>
            <a:schemeClr val="bg1">
              <a:lumMod val="95000"/>
            </a:schemeClr>
          </a:solidFill>
          <a:ln w="31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latin typeface="Verdana" panose="020B0604030504040204" pitchFamily="34" charset="0"/>
                <a:ea typeface="Verdana" panose="020B0604030504040204" pitchFamily="34" charset="0"/>
              </a:rPr>
              <a:t>Define Enterprise Architecture (EA) Standards &amp; Guidelines to ensures consistency, scalability, and alignment between business and IT strategies. Define and document Reference Architectures, EA policies, frameworks, standards and tools.</a:t>
            </a:r>
          </a:p>
        </p:txBody>
      </p:sp>
      <p:sp>
        <p:nvSpPr>
          <p:cNvPr id="15" name="Rectangle: Rounded Corners 14">
            <a:extLst>
              <a:ext uri="{FF2B5EF4-FFF2-40B4-BE49-F238E27FC236}">
                <a16:creationId xmlns:a16="http://schemas.microsoft.com/office/drawing/2014/main" id="{9A3BE0C6-D99A-EE7A-7C5E-CCAEE2A1B945}"/>
              </a:ext>
            </a:extLst>
          </p:cNvPr>
          <p:cNvSpPr/>
          <p:nvPr/>
        </p:nvSpPr>
        <p:spPr>
          <a:xfrm>
            <a:off x="653794" y="2424038"/>
            <a:ext cx="2887036" cy="457200"/>
          </a:xfrm>
          <a:prstGeom prst="roundRect">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b="1" dirty="0">
                <a:solidFill>
                  <a:schemeClr val="bg1"/>
                </a:solidFill>
                <a:latin typeface="Verdana" panose="020B0604030504040204" pitchFamily="34" charset="0"/>
                <a:ea typeface="Verdana" panose="020B0604030504040204" pitchFamily="34" charset="0"/>
              </a:rPr>
              <a:t>Business Demand Intake &amp; Prioritization</a:t>
            </a:r>
          </a:p>
        </p:txBody>
      </p:sp>
      <p:sp>
        <p:nvSpPr>
          <p:cNvPr id="16" name="Rectangle: Rounded Corners 15">
            <a:extLst>
              <a:ext uri="{FF2B5EF4-FFF2-40B4-BE49-F238E27FC236}">
                <a16:creationId xmlns:a16="http://schemas.microsoft.com/office/drawing/2014/main" id="{1C21A0E8-9769-511F-5408-E6864298C4DA}"/>
              </a:ext>
            </a:extLst>
          </p:cNvPr>
          <p:cNvSpPr/>
          <p:nvPr/>
        </p:nvSpPr>
        <p:spPr>
          <a:xfrm>
            <a:off x="3624566" y="2424038"/>
            <a:ext cx="8002028" cy="457200"/>
          </a:xfrm>
          <a:prstGeom prst="roundRect">
            <a:avLst/>
          </a:prstGeom>
          <a:solidFill>
            <a:schemeClr val="bg1">
              <a:lumMod val="95000"/>
            </a:schemeClr>
          </a:solidFill>
          <a:ln w="31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latin typeface="Verdana" panose="020B0604030504040204" pitchFamily="34" charset="0"/>
                <a:ea typeface="Verdana" panose="020B0604030504040204" pitchFamily="34" charset="0"/>
              </a:rPr>
              <a:t>To capture business requirements from relevant business stakeholders, review technical requirements against the defined architecture guidelines. Gather requirements from business stakeholders and prioritize the demand backlog.</a:t>
            </a:r>
          </a:p>
        </p:txBody>
      </p:sp>
      <p:sp>
        <p:nvSpPr>
          <p:cNvPr id="18" name="Rectangle: Rounded Corners 17">
            <a:extLst>
              <a:ext uri="{FF2B5EF4-FFF2-40B4-BE49-F238E27FC236}">
                <a16:creationId xmlns:a16="http://schemas.microsoft.com/office/drawing/2014/main" id="{2A4D3DB6-EF20-7E16-B9A1-075473A55FD6}"/>
              </a:ext>
            </a:extLst>
          </p:cNvPr>
          <p:cNvSpPr/>
          <p:nvPr/>
        </p:nvSpPr>
        <p:spPr>
          <a:xfrm>
            <a:off x="653794" y="2954615"/>
            <a:ext cx="2887036" cy="457200"/>
          </a:xfrm>
          <a:prstGeom prst="roundRect">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b="1" dirty="0">
                <a:solidFill>
                  <a:schemeClr val="bg1"/>
                </a:solidFill>
                <a:latin typeface="Verdana" panose="020B0604030504040204" pitchFamily="34" charset="0"/>
                <a:ea typeface="Verdana" panose="020B0604030504040204" pitchFamily="34" charset="0"/>
              </a:rPr>
              <a:t>Service Delivery – Major Enhancements / New Features</a:t>
            </a:r>
          </a:p>
        </p:txBody>
      </p:sp>
      <p:sp>
        <p:nvSpPr>
          <p:cNvPr id="19" name="Rectangle: Rounded Corners 18">
            <a:extLst>
              <a:ext uri="{FF2B5EF4-FFF2-40B4-BE49-F238E27FC236}">
                <a16:creationId xmlns:a16="http://schemas.microsoft.com/office/drawing/2014/main" id="{050C6D2E-5F45-254A-A783-3BBCEEEFED81}"/>
              </a:ext>
            </a:extLst>
          </p:cNvPr>
          <p:cNvSpPr/>
          <p:nvPr/>
        </p:nvSpPr>
        <p:spPr>
          <a:xfrm>
            <a:off x="3624566" y="2954615"/>
            <a:ext cx="8002028" cy="457200"/>
          </a:xfrm>
          <a:prstGeom prst="roundRect">
            <a:avLst/>
          </a:prstGeom>
          <a:solidFill>
            <a:schemeClr val="bg1">
              <a:lumMod val="95000"/>
            </a:schemeClr>
          </a:solidFill>
          <a:ln w="31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latin typeface="Verdana" panose="020B0604030504040204" pitchFamily="34" charset="0"/>
                <a:ea typeface="Verdana" panose="020B0604030504040204" pitchFamily="34" charset="0"/>
              </a:rPr>
              <a:t>To capture detailed business requirements from relevant business stakeholders, align technical requirements with a target architecture state, develop and deliver enhancements or new features</a:t>
            </a:r>
          </a:p>
        </p:txBody>
      </p:sp>
      <p:sp>
        <p:nvSpPr>
          <p:cNvPr id="21" name="Rectangle: Rounded Corners 20">
            <a:extLst>
              <a:ext uri="{FF2B5EF4-FFF2-40B4-BE49-F238E27FC236}">
                <a16:creationId xmlns:a16="http://schemas.microsoft.com/office/drawing/2014/main" id="{7166BD9A-3BB3-4F9B-70A2-E6CBF4C08C65}"/>
              </a:ext>
            </a:extLst>
          </p:cNvPr>
          <p:cNvSpPr/>
          <p:nvPr/>
        </p:nvSpPr>
        <p:spPr>
          <a:xfrm>
            <a:off x="653794" y="3485192"/>
            <a:ext cx="2887036" cy="457200"/>
          </a:xfrm>
          <a:prstGeom prst="roundRect">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b="1" dirty="0">
                <a:solidFill>
                  <a:schemeClr val="bg1"/>
                </a:solidFill>
                <a:latin typeface="Verdana" panose="020B0604030504040204" pitchFamily="34" charset="0"/>
                <a:ea typeface="Verdana" panose="020B0604030504040204" pitchFamily="34" charset="0"/>
              </a:rPr>
              <a:t>Service Delivery – Minor Change Requests</a:t>
            </a:r>
          </a:p>
        </p:txBody>
      </p:sp>
      <p:sp>
        <p:nvSpPr>
          <p:cNvPr id="22" name="Rectangle: Rounded Corners 21">
            <a:extLst>
              <a:ext uri="{FF2B5EF4-FFF2-40B4-BE49-F238E27FC236}">
                <a16:creationId xmlns:a16="http://schemas.microsoft.com/office/drawing/2014/main" id="{9F15F068-ECA7-4CF4-F699-A8D06A1269B1}"/>
              </a:ext>
            </a:extLst>
          </p:cNvPr>
          <p:cNvSpPr/>
          <p:nvPr/>
        </p:nvSpPr>
        <p:spPr>
          <a:xfrm>
            <a:off x="3624566" y="3485192"/>
            <a:ext cx="8002028" cy="457200"/>
          </a:xfrm>
          <a:prstGeom prst="roundRect">
            <a:avLst/>
          </a:prstGeom>
          <a:solidFill>
            <a:schemeClr val="bg1">
              <a:lumMod val="95000"/>
            </a:schemeClr>
          </a:solidFill>
          <a:ln w="31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latin typeface="Verdana" panose="020B0604030504040204" pitchFamily="34" charset="0"/>
                <a:ea typeface="Verdana" panose="020B0604030504040204" pitchFamily="34" charset="0"/>
              </a:rPr>
              <a:t>To capture minor change requests from relevant stakeholders, develop and deliver requests within agreed timelines </a:t>
            </a:r>
          </a:p>
        </p:txBody>
      </p:sp>
      <p:sp>
        <p:nvSpPr>
          <p:cNvPr id="24" name="Rectangle: Rounded Corners 23">
            <a:extLst>
              <a:ext uri="{FF2B5EF4-FFF2-40B4-BE49-F238E27FC236}">
                <a16:creationId xmlns:a16="http://schemas.microsoft.com/office/drawing/2014/main" id="{83693EB8-A1C8-6079-7598-297C6F27D09B}"/>
              </a:ext>
            </a:extLst>
          </p:cNvPr>
          <p:cNvSpPr/>
          <p:nvPr/>
        </p:nvSpPr>
        <p:spPr>
          <a:xfrm>
            <a:off x="653794" y="4015769"/>
            <a:ext cx="2887036" cy="457200"/>
          </a:xfrm>
          <a:prstGeom prst="roundRect">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b="1" dirty="0">
                <a:solidFill>
                  <a:schemeClr val="bg1"/>
                </a:solidFill>
                <a:latin typeface="Verdana" panose="020B0604030504040204" pitchFamily="34" charset="0"/>
                <a:ea typeface="Verdana" panose="020B0604030504040204" pitchFamily="34" charset="0"/>
              </a:rPr>
              <a:t>Major Projects &amp; Initiatives Implementation </a:t>
            </a:r>
            <a:r>
              <a:rPr lang="en-US" sz="800" b="1" dirty="0">
                <a:solidFill>
                  <a:schemeClr val="bg1"/>
                </a:solidFill>
                <a:latin typeface="Verdana" panose="020B0604030504040204" pitchFamily="34" charset="0"/>
                <a:ea typeface="Verdana" panose="020B0604030504040204" pitchFamily="34" charset="0"/>
              </a:rPr>
              <a:t>(Business requested)</a:t>
            </a:r>
            <a:endParaRPr lang="en-US" sz="1000" b="1" dirty="0">
              <a:solidFill>
                <a:schemeClr val="bg1"/>
              </a:solidFill>
              <a:latin typeface="Verdana" panose="020B0604030504040204" pitchFamily="34" charset="0"/>
              <a:ea typeface="Verdana" panose="020B0604030504040204" pitchFamily="34" charset="0"/>
            </a:endParaRPr>
          </a:p>
        </p:txBody>
      </p:sp>
      <p:sp>
        <p:nvSpPr>
          <p:cNvPr id="25" name="Rectangle: Rounded Corners 24">
            <a:extLst>
              <a:ext uri="{FF2B5EF4-FFF2-40B4-BE49-F238E27FC236}">
                <a16:creationId xmlns:a16="http://schemas.microsoft.com/office/drawing/2014/main" id="{D0DE11EE-09F5-7564-C3AC-E80C591973CE}"/>
              </a:ext>
            </a:extLst>
          </p:cNvPr>
          <p:cNvSpPr/>
          <p:nvPr/>
        </p:nvSpPr>
        <p:spPr>
          <a:xfrm>
            <a:off x="3624566" y="4015769"/>
            <a:ext cx="8002028" cy="457200"/>
          </a:xfrm>
          <a:prstGeom prst="roundRect">
            <a:avLst/>
          </a:prstGeom>
          <a:solidFill>
            <a:schemeClr val="bg1">
              <a:lumMod val="95000"/>
            </a:schemeClr>
          </a:solidFill>
          <a:ln w="31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latin typeface="Verdana" panose="020B0604030504040204" pitchFamily="34" charset="0"/>
                <a:ea typeface="Verdana" panose="020B0604030504040204" pitchFamily="34" charset="0"/>
              </a:rPr>
              <a:t>To capture detailed business requirements from relevant business stakeholders, align technical requirements with a target architecture state, develop and deliver major projects or initiatives initiated by business</a:t>
            </a:r>
          </a:p>
        </p:txBody>
      </p:sp>
      <p:sp>
        <p:nvSpPr>
          <p:cNvPr id="36" name="Rectangle: Rounded Corners 35">
            <a:extLst>
              <a:ext uri="{FF2B5EF4-FFF2-40B4-BE49-F238E27FC236}">
                <a16:creationId xmlns:a16="http://schemas.microsoft.com/office/drawing/2014/main" id="{9B0045B9-4F78-E383-EA15-C25839690BE2}"/>
              </a:ext>
            </a:extLst>
          </p:cNvPr>
          <p:cNvSpPr/>
          <p:nvPr/>
        </p:nvSpPr>
        <p:spPr>
          <a:xfrm>
            <a:off x="653794" y="4546346"/>
            <a:ext cx="2887036" cy="457200"/>
          </a:xfrm>
          <a:prstGeom prst="roundRect">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fr-FR" sz="1000" b="1">
                <a:solidFill>
                  <a:schemeClr val="bg1"/>
                </a:solidFill>
                <a:latin typeface="Verdana" panose="020B0604030504040204" pitchFamily="34" charset="0"/>
                <a:ea typeface="Verdana" panose="020B0604030504040204" pitchFamily="34" charset="0"/>
              </a:rPr>
              <a:t>Service Management – Incident Management</a:t>
            </a:r>
            <a:endParaRPr lang="fr-FR" sz="1000" b="1" dirty="0">
              <a:solidFill>
                <a:schemeClr val="bg1"/>
              </a:solidFill>
              <a:latin typeface="Verdana" panose="020B0604030504040204" pitchFamily="34" charset="0"/>
              <a:ea typeface="Verdana" panose="020B0604030504040204" pitchFamily="34" charset="0"/>
            </a:endParaRPr>
          </a:p>
        </p:txBody>
      </p:sp>
      <p:sp>
        <p:nvSpPr>
          <p:cNvPr id="37" name="Rectangle: Rounded Corners 36">
            <a:extLst>
              <a:ext uri="{FF2B5EF4-FFF2-40B4-BE49-F238E27FC236}">
                <a16:creationId xmlns:a16="http://schemas.microsoft.com/office/drawing/2014/main" id="{DF80BA3F-657E-3812-D185-0C2375CBF9C2}"/>
              </a:ext>
            </a:extLst>
          </p:cNvPr>
          <p:cNvSpPr/>
          <p:nvPr/>
        </p:nvSpPr>
        <p:spPr>
          <a:xfrm>
            <a:off x="3624566" y="4546346"/>
            <a:ext cx="8002028" cy="457200"/>
          </a:xfrm>
          <a:prstGeom prst="roundRect">
            <a:avLst/>
          </a:prstGeom>
          <a:solidFill>
            <a:schemeClr val="bg1">
              <a:lumMod val="95000"/>
            </a:schemeClr>
          </a:solidFill>
          <a:ln w="31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latin typeface="Verdana" panose="020B0604030504040204" pitchFamily="34" charset="0"/>
                <a:ea typeface="Verdana" panose="020B0604030504040204" pitchFamily="34" charset="0"/>
              </a:rPr>
              <a:t>Monitor applications and provide support for resolution for incidents raised by business users or auto-generated through monitoring</a:t>
            </a:r>
          </a:p>
        </p:txBody>
      </p:sp>
      <p:sp>
        <p:nvSpPr>
          <p:cNvPr id="39" name="Rectangle: Rounded Corners 38">
            <a:extLst>
              <a:ext uri="{FF2B5EF4-FFF2-40B4-BE49-F238E27FC236}">
                <a16:creationId xmlns:a16="http://schemas.microsoft.com/office/drawing/2014/main" id="{53AC90D8-FAFA-2B0C-E04E-195051FD54A4}"/>
              </a:ext>
            </a:extLst>
          </p:cNvPr>
          <p:cNvSpPr/>
          <p:nvPr/>
        </p:nvSpPr>
        <p:spPr>
          <a:xfrm>
            <a:off x="653794" y="5076923"/>
            <a:ext cx="2887036" cy="457200"/>
          </a:xfrm>
          <a:prstGeom prst="roundRect">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fr-FR" sz="1000" b="1">
                <a:solidFill>
                  <a:schemeClr val="bg1"/>
                </a:solidFill>
                <a:latin typeface="Verdana" panose="020B0604030504040204" pitchFamily="34" charset="0"/>
                <a:ea typeface="Verdana" panose="020B0604030504040204" pitchFamily="34" charset="0"/>
              </a:rPr>
              <a:t>Service Management - Problem Management</a:t>
            </a:r>
            <a:endParaRPr lang="fr-FR" sz="1000" b="1" dirty="0">
              <a:solidFill>
                <a:schemeClr val="bg1"/>
              </a:solidFill>
              <a:latin typeface="Verdana" panose="020B0604030504040204" pitchFamily="34" charset="0"/>
              <a:ea typeface="Verdana" panose="020B0604030504040204" pitchFamily="34" charset="0"/>
            </a:endParaRPr>
          </a:p>
        </p:txBody>
      </p:sp>
      <p:sp>
        <p:nvSpPr>
          <p:cNvPr id="40" name="Rectangle: Rounded Corners 39">
            <a:extLst>
              <a:ext uri="{FF2B5EF4-FFF2-40B4-BE49-F238E27FC236}">
                <a16:creationId xmlns:a16="http://schemas.microsoft.com/office/drawing/2014/main" id="{E021B8FE-693A-0733-86AE-674AF93F4D51}"/>
              </a:ext>
            </a:extLst>
          </p:cNvPr>
          <p:cNvSpPr/>
          <p:nvPr/>
        </p:nvSpPr>
        <p:spPr>
          <a:xfrm>
            <a:off x="3624566" y="5076923"/>
            <a:ext cx="8002028" cy="457200"/>
          </a:xfrm>
          <a:prstGeom prst="roundRect">
            <a:avLst/>
          </a:prstGeom>
          <a:solidFill>
            <a:schemeClr val="bg1">
              <a:lumMod val="95000"/>
            </a:schemeClr>
          </a:solidFill>
          <a:ln w="31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latin typeface="Verdana" panose="020B0604030504040204" pitchFamily="34" charset="0"/>
                <a:ea typeface="Verdana" panose="020B0604030504040204" pitchFamily="34" charset="0"/>
              </a:rPr>
              <a:t>Identifying and resolving the root causes of recurring incidents to minimize disruptions to overall IT landscape. Aim to reduce incident frequency, impact, improve system reliability and enhance user satisfaction.</a:t>
            </a:r>
          </a:p>
        </p:txBody>
      </p:sp>
      <p:sp>
        <p:nvSpPr>
          <p:cNvPr id="42" name="Rectangle: Rounded Corners 41">
            <a:extLst>
              <a:ext uri="{FF2B5EF4-FFF2-40B4-BE49-F238E27FC236}">
                <a16:creationId xmlns:a16="http://schemas.microsoft.com/office/drawing/2014/main" id="{F58FBCFC-CF82-F5A8-53B0-B40D922DBC73}"/>
              </a:ext>
            </a:extLst>
          </p:cNvPr>
          <p:cNvSpPr/>
          <p:nvPr/>
        </p:nvSpPr>
        <p:spPr>
          <a:xfrm>
            <a:off x="653794" y="5607502"/>
            <a:ext cx="2887036" cy="457200"/>
          </a:xfrm>
          <a:prstGeom prst="roundRect">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fr-FR" sz="1000" b="1">
                <a:solidFill>
                  <a:schemeClr val="bg1"/>
                </a:solidFill>
                <a:latin typeface="Verdana" panose="020B0604030504040204" pitchFamily="34" charset="0"/>
                <a:ea typeface="Verdana" panose="020B0604030504040204" pitchFamily="34" charset="0"/>
              </a:rPr>
              <a:t>Service Management - Change Management</a:t>
            </a:r>
            <a:endParaRPr lang="fr-FR" sz="1000" b="1" dirty="0">
              <a:solidFill>
                <a:schemeClr val="bg1"/>
              </a:solidFill>
              <a:latin typeface="Verdana" panose="020B0604030504040204" pitchFamily="34" charset="0"/>
              <a:ea typeface="Verdana" panose="020B0604030504040204" pitchFamily="34" charset="0"/>
            </a:endParaRPr>
          </a:p>
        </p:txBody>
      </p:sp>
      <p:sp>
        <p:nvSpPr>
          <p:cNvPr id="43" name="Rectangle: Rounded Corners 42">
            <a:extLst>
              <a:ext uri="{FF2B5EF4-FFF2-40B4-BE49-F238E27FC236}">
                <a16:creationId xmlns:a16="http://schemas.microsoft.com/office/drawing/2014/main" id="{D47ABFD9-661E-4688-A74F-202295383284}"/>
              </a:ext>
            </a:extLst>
          </p:cNvPr>
          <p:cNvSpPr/>
          <p:nvPr/>
        </p:nvSpPr>
        <p:spPr>
          <a:xfrm>
            <a:off x="3624566" y="5607502"/>
            <a:ext cx="8002028" cy="457200"/>
          </a:xfrm>
          <a:prstGeom prst="roundRect">
            <a:avLst/>
          </a:prstGeom>
          <a:solidFill>
            <a:schemeClr val="bg1">
              <a:lumMod val="95000"/>
            </a:schemeClr>
          </a:solidFill>
          <a:ln w="31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latin typeface="Verdana" panose="020B0604030504040204" pitchFamily="34" charset="0"/>
                <a:ea typeface="Verdana" panose="020B0604030504040204" pitchFamily="34" charset="0"/>
              </a:rPr>
              <a:t>Ensure IT changes (software updates, infra modifications or process improvements) are implemented in a controlled, efficient and risk-mitigated manner to minimize business disruption.</a:t>
            </a:r>
          </a:p>
        </p:txBody>
      </p:sp>
      <p:sp>
        <p:nvSpPr>
          <p:cNvPr id="44" name="Freeform 5">
            <a:extLst>
              <a:ext uri="{FF2B5EF4-FFF2-40B4-BE49-F238E27FC236}">
                <a16:creationId xmlns:a16="http://schemas.microsoft.com/office/drawing/2014/main" id="{08690699-7383-2642-4CAA-A92DF2796974}"/>
              </a:ext>
            </a:extLst>
          </p:cNvPr>
          <p:cNvSpPr>
            <a:spLocks/>
          </p:cNvSpPr>
          <p:nvPr/>
        </p:nvSpPr>
        <p:spPr bwMode="auto">
          <a:xfrm>
            <a:off x="245532" y="881436"/>
            <a:ext cx="509862" cy="365760"/>
          </a:xfrm>
          <a:custGeom>
            <a:avLst/>
            <a:gdLst>
              <a:gd name="T0" fmla="*/ 2164 w 2219"/>
              <a:gd name="T1" fmla="*/ 0 h 362"/>
              <a:gd name="T2" fmla="*/ 1880 w 2219"/>
              <a:gd name="T3" fmla="*/ 362 h 362"/>
              <a:gd name="T4" fmla="*/ 1809 w 2219"/>
              <a:gd name="T5" fmla="*/ 362 h 362"/>
              <a:gd name="T6" fmla="*/ 2093 w 2219"/>
              <a:gd name="T7" fmla="*/ 0 h 362"/>
              <a:gd name="T8" fmla="*/ 285 w 2219"/>
              <a:gd name="T9" fmla="*/ 0 h 362"/>
              <a:gd name="T10" fmla="*/ 0 w 2219"/>
              <a:gd name="T11" fmla="*/ 362 h 362"/>
              <a:gd name="T12" fmla="*/ 1934 w 2219"/>
              <a:gd name="T13" fmla="*/ 362 h 362"/>
              <a:gd name="T14" fmla="*/ 2219 w 2219"/>
              <a:gd name="T15" fmla="*/ 0 h 362"/>
              <a:gd name="T16" fmla="*/ 2164 w 2219"/>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9" h="362">
                <a:moveTo>
                  <a:pt x="2164" y="0"/>
                </a:moveTo>
                <a:lnTo>
                  <a:pt x="1880" y="362"/>
                </a:lnTo>
                <a:lnTo>
                  <a:pt x="1809" y="362"/>
                </a:lnTo>
                <a:lnTo>
                  <a:pt x="2093" y="0"/>
                </a:lnTo>
                <a:lnTo>
                  <a:pt x="285" y="0"/>
                </a:lnTo>
                <a:lnTo>
                  <a:pt x="0" y="362"/>
                </a:lnTo>
                <a:lnTo>
                  <a:pt x="1934" y="362"/>
                </a:lnTo>
                <a:lnTo>
                  <a:pt x="2219" y="0"/>
                </a:lnTo>
                <a:lnTo>
                  <a:pt x="2164" y="0"/>
                </a:lnTo>
                <a:close/>
              </a:path>
            </a:pathLst>
          </a:custGeom>
          <a:solidFill>
            <a:srgbClr val="ED3326"/>
          </a:solidFill>
          <a:ln>
            <a:noFill/>
          </a:ln>
        </p:spPr>
        <p:txBody>
          <a:bodyPr vert="horz" wrap="square" lIns="91440" tIns="45720" rIns="91440" bIns="45720" numCol="1" anchor="t" anchorCtr="0" compatLnSpc="1">
            <a:prstTxWarp prst="textNoShape">
              <a:avLst/>
            </a:prstTxWarp>
          </a:bodyPr>
          <a:lstStyle/>
          <a:p>
            <a:endParaRPr lang="en-US" sz="1300"/>
          </a:p>
        </p:txBody>
      </p:sp>
      <p:sp>
        <p:nvSpPr>
          <p:cNvPr id="45" name="椭圆 787">
            <a:extLst>
              <a:ext uri="{FF2B5EF4-FFF2-40B4-BE49-F238E27FC236}">
                <a16:creationId xmlns:a16="http://schemas.microsoft.com/office/drawing/2014/main" id="{38D44C89-057F-001C-EB4B-426135AA688D}"/>
              </a:ext>
            </a:extLst>
          </p:cNvPr>
          <p:cNvSpPr/>
          <p:nvPr/>
        </p:nvSpPr>
        <p:spPr bwMode="gray">
          <a:xfrm>
            <a:off x="317807" y="903755"/>
            <a:ext cx="320040" cy="320040"/>
          </a:xfrm>
          <a:prstGeom prst="ellipse">
            <a:avLst/>
          </a:prstGeom>
          <a:ln>
            <a:headEnd/>
            <a:tailEnd/>
          </a:ln>
        </p:spPr>
        <p:style>
          <a:lnRef idx="0">
            <a:schemeClr val="dk1"/>
          </a:lnRef>
          <a:fillRef idx="3">
            <a:schemeClr val="dk1"/>
          </a:fillRef>
          <a:effectRef idx="3">
            <a:schemeClr val="dk1"/>
          </a:effectRef>
          <a:fontRef idx="minor">
            <a:schemeClr val="lt1"/>
          </a:fontRef>
        </p:style>
        <p:txBody>
          <a:bodyPr wrap="square" lIns="88900" tIns="88900" rIns="88900" bIns="88900" rtlCol="0" anchor="ctr"/>
          <a:lstStyle/>
          <a:p>
            <a:pPr algn="ctr">
              <a:buFont typeface="Wingdings 2" pitchFamily="18" charset="2"/>
              <a:buNone/>
            </a:pPr>
            <a:r>
              <a:rPr lang="en-US" sz="1000" b="1" dirty="0">
                <a:solidFill>
                  <a:schemeClr val="bg1"/>
                </a:solidFill>
                <a:latin typeface="Verdana" panose="020B0604030504040204" pitchFamily="34" charset="0"/>
                <a:ea typeface="Verdana" panose="020B0604030504040204" pitchFamily="34" charset="0"/>
              </a:rPr>
              <a:t>1</a:t>
            </a:r>
          </a:p>
        </p:txBody>
      </p:sp>
      <p:sp>
        <p:nvSpPr>
          <p:cNvPr id="50" name="Freeform 5">
            <a:extLst>
              <a:ext uri="{FF2B5EF4-FFF2-40B4-BE49-F238E27FC236}">
                <a16:creationId xmlns:a16="http://schemas.microsoft.com/office/drawing/2014/main" id="{FB7200B9-2597-E3FE-2443-FE81CC05F8F8}"/>
              </a:ext>
            </a:extLst>
          </p:cNvPr>
          <p:cNvSpPr>
            <a:spLocks/>
          </p:cNvSpPr>
          <p:nvPr/>
        </p:nvSpPr>
        <p:spPr bwMode="auto">
          <a:xfrm>
            <a:off x="245532" y="1420706"/>
            <a:ext cx="509862" cy="365760"/>
          </a:xfrm>
          <a:custGeom>
            <a:avLst/>
            <a:gdLst>
              <a:gd name="T0" fmla="*/ 2164 w 2219"/>
              <a:gd name="T1" fmla="*/ 0 h 362"/>
              <a:gd name="T2" fmla="*/ 1880 w 2219"/>
              <a:gd name="T3" fmla="*/ 362 h 362"/>
              <a:gd name="T4" fmla="*/ 1809 w 2219"/>
              <a:gd name="T5" fmla="*/ 362 h 362"/>
              <a:gd name="T6" fmla="*/ 2093 w 2219"/>
              <a:gd name="T7" fmla="*/ 0 h 362"/>
              <a:gd name="T8" fmla="*/ 285 w 2219"/>
              <a:gd name="T9" fmla="*/ 0 h 362"/>
              <a:gd name="T10" fmla="*/ 0 w 2219"/>
              <a:gd name="T11" fmla="*/ 362 h 362"/>
              <a:gd name="T12" fmla="*/ 1934 w 2219"/>
              <a:gd name="T13" fmla="*/ 362 h 362"/>
              <a:gd name="T14" fmla="*/ 2219 w 2219"/>
              <a:gd name="T15" fmla="*/ 0 h 362"/>
              <a:gd name="T16" fmla="*/ 2164 w 2219"/>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9" h="362">
                <a:moveTo>
                  <a:pt x="2164" y="0"/>
                </a:moveTo>
                <a:lnTo>
                  <a:pt x="1880" y="362"/>
                </a:lnTo>
                <a:lnTo>
                  <a:pt x="1809" y="362"/>
                </a:lnTo>
                <a:lnTo>
                  <a:pt x="2093" y="0"/>
                </a:lnTo>
                <a:lnTo>
                  <a:pt x="285" y="0"/>
                </a:lnTo>
                <a:lnTo>
                  <a:pt x="0" y="362"/>
                </a:lnTo>
                <a:lnTo>
                  <a:pt x="1934" y="362"/>
                </a:lnTo>
                <a:lnTo>
                  <a:pt x="2219" y="0"/>
                </a:lnTo>
                <a:lnTo>
                  <a:pt x="2164" y="0"/>
                </a:lnTo>
                <a:close/>
              </a:path>
            </a:pathLst>
          </a:custGeom>
          <a:solidFill>
            <a:srgbClr val="ED3326"/>
          </a:solidFill>
          <a:ln>
            <a:noFill/>
          </a:ln>
        </p:spPr>
        <p:txBody>
          <a:bodyPr vert="horz" wrap="square" lIns="91440" tIns="45720" rIns="91440" bIns="45720" numCol="1" anchor="t" anchorCtr="0" compatLnSpc="1">
            <a:prstTxWarp prst="textNoShape">
              <a:avLst/>
            </a:prstTxWarp>
          </a:bodyPr>
          <a:lstStyle/>
          <a:p>
            <a:endParaRPr lang="en-US" sz="1300"/>
          </a:p>
        </p:txBody>
      </p:sp>
      <p:sp>
        <p:nvSpPr>
          <p:cNvPr id="51" name="椭圆 787">
            <a:extLst>
              <a:ext uri="{FF2B5EF4-FFF2-40B4-BE49-F238E27FC236}">
                <a16:creationId xmlns:a16="http://schemas.microsoft.com/office/drawing/2014/main" id="{CD2529B6-F8F1-F5E4-72B7-EBE03F04656E}"/>
              </a:ext>
            </a:extLst>
          </p:cNvPr>
          <p:cNvSpPr/>
          <p:nvPr/>
        </p:nvSpPr>
        <p:spPr bwMode="gray">
          <a:xfrm>
            <a:off x="317807" y="1443025"/>
            <a:ext cx="320040" cy="320040"/>
          </a:xfrm>
          <a:prstGeom prst="ellipse">
            <a:avLst/>
          </a:prstGeom>
          <a:ln>
            <a:headEnd/>
            <a:tailEnd/>
          </a:ln>
        </p:spPr>
        <p:style>
          <a:lnRef idx="0">
            <a:schemeClr val="dk1"/>
          </a:lnRef>
          <a:fillRef idx="3">
            <a:schemeClr val="dk1"/>
          </a:fillRef>
          <a:effectRef idx="3">
            <a:schemeClr val="dk1"/>
          </a:effectRef>
          <a:fontRef idx="minor">
            <a:schemeClr val="lt1"/>
          </a:fontRef>
        </p:style>
        <p:txBody>
          <a:bodyPr wrap="square" lIns="88900" tIns="88900" rIns="88900" bIns="88900" rtlCol="0" anchor="ctr"/>
          <a:lstStyle/>
          <a:p>
            <a:pPr algn="ctr">
              <a:buFont typeface="Wingdings 2" pitchFamily="18" charset="2"/>
              <a:buNone/>
            </a:pPr>
            <a:r>
              <a:rPr lang="en-US" sz="1000" b="1" dirty="0">
                <a:solidFill>
                  <a:schemeClr val="bg1"/>
                </a:solidFill>
                <a:latin typeface="Verdana" panose="020B0604030504040204" pitchFamily="34" charset="0"/>
                <a:ea typeface="Verdana" panose="020B0604030504040204" pitchFamily="34" charset="0"/>
              </a:rPr>
              <a:t>2</a:t>
            </a:r>
          </a:p>
        </p:txBody>
      </p:sp>
      <p:sp>
        <p:nvSpPr>
          <p:cNvPr id="53" name="Freeform 5">
            <a:extLst>
              <a:ext uri="{FF2B5EF4-FFF2-40B4-BE49-F238E27FC236}">
                <a16:creationId xmlns:a16="http://schemas.microsoft.com/office/drawing/2014/main" id="{60DAD700-3A0C-37B6-BB63-15C77F19D302}"/>
              </a:ext>
            </a:extLst>
          </p:cNvPr>
          <p:cNvSpPr>
            <a:spLocks/>
          </p:cNvSpPr>
          <p:nvPr/>
        </p:nvSpPr>
        <p:spPr bwMode="auto">
          <a:xfrm>
            <a:off x="245532" y="1962600"/>
            <a:ext cx="509862" cy="365760"/>
          </a:xfrm>
          <a:custGeom>
            <a:avLst/>
            <a:gdLst>
              <a:gd name="T0" fmla="*/ 2164 w 2219"/>
              <a:gd name="T1" fmla="*/ 0 h 362"/>
              <a:gd name="T2" fmla="*/ 1880 w 2219"/>
              <a:gd name="T3" fmla="*/ 362 h 362"/>
              <a:gd name="T4" fmla="*/ 1809 w 2219"/>
              <a:gd name="T5" fmla="*/ 362 h 362"/>
              <a:gd name="T6" fmla="*/ 2093 w 2219"/>
              <a:gd name="T7" fmla="*/ 0 h 362"/>
              <a:gd name="T8" fmla="*/ 285 w 2219"/>
              <a:gd name="T9" fmla="*/ 0 h 362"/>
              <a:gd name="T10" fmla="*/ 0 w 2219"/>
              <a:gd name="T11" fmla="*/ 362 h 362"/>
              <a:gd name="T12" fmla="*/ 1934 w 2219"/>
              <a:gd name="T13" fmla="*/ 362 h 362"/>
              <a:gd name="T14" fmla="*/ 2219 w 2219"/>
              <a:gd name="T15" fmla="*/ 0 h 362"/>
              <a:gd name="T16" fmla="*/ 2164 w 2219"/>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9" h="362">
                <a:moveTo>
                  <a:pt x="2164" y="0"/>
                </a:moveTo>
                <a:lnTo>
                  <a:pt x="1880" y="362"/>
                </a:lnTo>
                <a:lnTo>
                  <a:pt x="1809" y="362"/>
                </a:lnTo>
                <a:lnTo>
                  <a:pt x="2093" y="0"/>
                </a:lnTo>
                <a:lnTo>
                  <a:pt x="285" y="0"/>
                </a:lnTo>
                <a:lnTo>
                  <a:pt x="0" y="362"/>
                </a:lnTo>
                <a:lnTo>
                  <a:pt x="1934" y="362"/>
                </a:lnTo>
                <a:lnTo>
                  <a:pt x="2219" y="0"/>
                </a:lnTo>
                <a:lnTo>
                  <a:pt x="2164" y="0"/>
                </a:lnTo>
                <a:close/>
              </a:path>
            </a:pathLst>
          </a:custGeom>
          <a:solidFill>
            <a:srgbClr val="ED3326"/>
          </a:solidFill>
          <a:ln>
            <a:noFill/>
          </a:ln>
        </p:spPr>
        <p:txBody>
          <a:bodyPr vert="horz" wrap="square" lIns="91440" tIns="45720" rIns="91440" bIns="45720" numCol="1" anchor="t" anchorCtr="0" compatLnSpc="1">
            <a:prstTxWarp prst="textNoShape">
              <a:avLst/>
            </a:prstTxWarp>
          </a:bodyPr>
          <a:lstStyle/>
          <a:p>
            <a:endParaRPr lang="en-US" sz="1300"/>
          </a:p>
        </p:txBody>
      </p:sp>
      <p:sp>
        <p:nvSpPr>
          <p:cNvPr id="54" name="椭圆 787">
            <a:extLst>
              <a:ext uri="{FF2B5EF4-FFF2-40B4-BE49-F238E27FC236}">
                <a16:creationId xmlns:a16="http://schemas.microsoft.com/office/drawing/2014/main" id="{1630F85A-0FBE-D46A-BF60-F1E22559BB82}"/>
              </a:ext>
            </a:extLst>
          </p:cNvPr>
          <p:cNvSpPr/>
          <p:nvPr/>
        </p:nvSpPr>
        <p:spPr bwMode="gray">
          <a:xfrm>
            <a:off x="317807" y="1984919"/>
            <a:ext cx="320040" cy="320040"/>
          </a:xfrm>
          <a:prstGeom prst="ellipse">
            <a:avLst/>
          </a:prstGeom>
          <a:ln>
            <a:headEnd/>
            <a:tailEnd/>
          </a:ln>
        </p:spPr>
        <p:style>
          <a:lnRef idx="0">
            <a:schemeClr val="dk1"/>
          </a:lnRef>
          <a:fillRef idx="3">
            <a:schemeClr val="dk1"/>
          </a:fillRef>
          <a:effectRef idx="3">
            <a:schemeClr val="dk1"/>
          </a:effectRef>
          <a:fontRef idx="minor">
            <a:schemeClr val="lt1"/>
          </a:fontRef>
        </p:style>
        <p:txBody>
          <a:bodyPr wrap="square" lIns="88900" tIns="88900" rIns="88900" bIns="88900" rtlCol="0" anchor="ctr"/>
          <a:lstStyle/>
          <a:p>
            <a:pPr algn="ctr">
              <a:buFont typeface="Wingdings 2" pitchFamily="18" charset="2"/>
              <a:buNone/>
            </a:pPr>
            <a:r>
              <a:rPr lang="en-US" sz="1000" b="1" dirty="0">
                <a:solidFill>
                  <a:schemeClr val="bg1"/>
                </a:solidFill>
                <a:latin typeface="Verdana" panose="020B0604030504040204" pitchFamily="34" charset="0"/>
                <a:ea typeface="Verdana" panose="020B0604030504040204" pitchFamily="34" charset="0"/>
              </a:rPr>
              <a:t>3</a:t>
            </a:r>
          </a:p>
        </p:txBody>
      </p:sp>
      <p:sp>
        <p:nvSpPr>
          <p:cNvPr id="56" name="Freeform 5">
            <a:extLst>
              <a:ext uri="{FF2B5EF4-FFF2-40B4-BE49-F238E27FC236}">
                <a16:creationId xmlns:a16="http://schemas.microsoft.com/office/drawing/2014/main" id="{D05EE6E4-9B5A-AB46-1982-BB59B8529E18}"/>
              </a:ext>
            </a:extLst>
          </p:cNvPr>
          <p:cNvSpPr>
            <a:spLocks/>
          </p:cNvSpPr>
          <p:nvPr/>
        </p:nvSpPr>
        <p:spPr bwMode="auto">
          <a:xfrm>
            <a:off x="245532" y="2468830"/>
            <a:ext cx="509862" cy="365760"/>
          </a:xfrm>
          <a:custGeom>
            <a:avLst/>
            <a:gdLst>
              <a:gd name="T0" fmla="*/ 2164 w 2219"/>
              <a:gd name="T1" fmla="*/ 0 h 362"/>
              <a:gd name="T2" fmla="*/ 1880 w 2219"/>
              <a:gd name="T3" fmla="*/ 362 h 362"/>
              <a:gd name="T4" fmla="*/ 1809 w 2219"/>
              <a:gd name="T5" fmla="*/ 362 h 362"/>
              <a:gd name="T6" fmla="*/ 2093 w 2219"/>
              <a:gd name="T7" fmla="*/ 0 h 362"/>
              <a:gd name="T8" fmla="*/ 285 w 2219"/>
              <a:gd name="T9" fmla="*/ 0 h 362"/>
              <a:gd name="T10" fmla="*/ 0 w 2219"/>
              <a:gd name="T11" fmla="*/ 362 h 362"/>
              <a:gd name="T12" fmla="*/ 1934 w 2219"/>
              <a:gd name="T13" fmla="*/ 362 h 362"/>
              <a:gd name="T14" fmla="*/ 2219 w 2219"/>
              <a:gd name="T15" fmla="*/ 0 h 362"/>
              <a:gd name="T16" fmla="*/ 2164 w 2219"/>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9" h="362">
                <a:moveTo>
                  <a:pt x="2164" y="0"/>
                </a:moveTo>
                <a:lnTo>
                  <a:pt x="1880" y="362"/>
                </a:lnTo>
                <a:lnTo>
                  <a:pt x="1809" y="362"/>
                </a:lnTo>
                <a:lnTo>
                  <a:pt x="2093" y="0"/>
                </a:lnTo>
                <a:lnTo>
                  <a:pt x="285" y="0"/>
                </a:lnTo>
                <a:lnTo>
                  <a:pt x="0" y="362"/>
                </a:lnTo>
                <a:lnTo>
                  <a:pt x="1934" y="362"/>
                </a:lnTo>
                <a:lnTo>
                  <a:pt x="2219" y="0"/>
                </a:lnTo>
                <a:lnTo>
                  <a:pt x="2164" y="0"/>
                </a:lnTo>
                <a:close/>
              </a:path>
            </a:pathLst>
          </a:custGeom>
          <a:solidFill>
            <a:srgbClr val="ED3326"/>
          </a:solidFill>
          <a:ln>
            <a:noFill/>
          </a:ln>
        </p:spPr>
        <p:txBody>
          <a:bodyPr vert="horz" wrap="square" lIns="91440" tIns="45720" rIns="91440" bIns="45720" numCol="1" anchor="t" anchorCtr="0" compatLnSpc="1">
            <a:prstTxWarp prst="textNoShape">
              <a:avLst/>
            </a:prstTxWarp>
          </a:bodyPr>
          <a:lstStyle/>
          <a:p>
            <a:endParaRPr lang="en-US" sz="1300"/>
          </a:p>
        </p:txBody>
      </p:sp>
      <p:sp>
        <p:nvSpPr>
          <p:cNvPr id="57" name="椭圆 787">
            <a:extLst>
              <a:ext uri="{FF2B5EF4-FFF2-40B4-BE49-F238E27FC236}">
                <a16:creationId xmlns:a16="http://schemas.microsoft.com/office/drawing/2014/main" id="{500775BA-FFDB-B1A1-44D4-82425343AF67}"/>
              </a:ext>
            </a:extLst>
          </p:cNvPr>
          <p:cNvSpPr/>
          <p:nvPr/>
        </p:nvSpPr>
        <p:spPr bwMode="gray">
          <a:xfrm>
            <a:off x="317807" y="2491149"/>
            <a:ext cx="320040" cy="320040"/>
          </a:xfrm>
          <a:prstGeom prst="ellipse">
            <a:avLst/>
          </a:prstGeom>
          <a:ln>
            <a:headEnd/>
            <a:tailEnd/>
          </a:ln>
        </p:spPr>
        <p:style>
          <a:lnRef idx="0">
            <a:schemeClr val="dk1"/>
          </a:lnRef>
          <a:fillRef idx="3">
            <a:schemeClr val="dk1"/>
          </a:fillRef>
          <a:effectRef idx="3">
            <a:schemeClr val="dk1"/>
          </a:effectRef>
          <a:fontRef idx="minor">
            <a:schemeClr val="lt1"/>
          </a:fontRef>
        </p:style>
        <p:txBody>
          <a:bodyPr wrap="square" lIns="88900" tIns="88900" rIns="88900" bIns="88900" rtlCol="0" anchor="ctr"/>
          <a:lstStyle/>
          <a:p>
            <a:pPr algn="ctr">
              <a:buFont typeface="Wingdings 2" pitchFamily="18" charset="2"/>
              <a:buNone/>
            </a:pPr>
            <a:r>
              <a:rPr lang="en-US" sz="1000" b="1" dirty="0">
                <a:solidFill>
                  <a:schemeClr val="bg1"/>
                </a:solidFill>
                <a:latin typeface="Verdana" panose="020B0604030504040204" pitchFamily="34" charset="0"/>
                <a:ea typeface="Verdana" panose="020B0604030504040204" pitchFamily="34" charset="0"/>
              </a:rPr>
              <a:t>4</a:t>
            </a:r>
          </a:p>
        </p:txBody>
      </p:sp>
      <p:sp>
        <p:nvSpPr>
          <p:cNvPr id="59" name="Freeform 5">
            <a:extLst>
              <a:ext uri="{FF2B5EF4-FFF2-40B4-BE49-F238E27FC236}">
                <a16:creationId xmlns:a16="http://schemas.microsoft.com/office/drawing/2014/main" id="{23767E98-EE16-3C97-3DE7-0E2F3E85880B}"/>
              </a:ext>
            </a:extLst>
          </p:cNvPr>
          <p:cNvSpPr>
            <a:spLocks/>
          </p:cNvSpPr>
          <p:nvPr/>
        </p:nvSpPr>
        <p:spPr bwMode="auto">
          <a:xfrm>
            <a:off x="245532" y="3004907"/>
            <a:ext cx="509862" cy="365760"/>
          </a:xfrm>
          <a:custGeom>
            <a:avLst/>
            <a:gdLst>
              <a:gd name="T0" fmla="*/ 2164 w 2219"/>
              <a:gd name="T1" fmla="*/ 0 h 362"/>
              <a:gd name="T2" fmla="*/ 1880 w 2219"/>
              <a:gd name="T3" fmla="*/ 362 h 362"/>
              <a:gd name="T4" fmla="*/ 1809 w 2219"/>
              <a:gd name="T5" fmla="*/ 362 h 362"/>
              <a:gd name="T6" fmla="*/ 2093 w 2219"/>
              <a:gd name="T7" fmla="*/ 0 h 362"/>
              <a:gd name="T8" fmla="*/ 285 w 2219"/>
              <a:gd name="T9" fmla="*/ 0 h 362"/>
              <a:gd name="T10" fmla="*/ 0 w 2219"/>
              <a:gd name="T11" fmla="*/ 362 h 362"/>
              <a:gd name="T12" fmla="*/ 1934 w 2219"/>
              <a:gd name="T13" fmla="*/ 362 h 362"/>
              <a:gd name="T14" fmla="*/ 2219 w 2219"/>
              <a:gd name="T15" fmla="*/ 0 h 362"/>
              <a:gd name="T16" fmla="*/ 2164 w 2219"/>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9" h="362">
                <a:moveTo>
                  <a:pt x="2164" y="0"/>
                </a:moveTo>
                <a:lnTo>
                  <a:pt x="1880" y="362"/>
                </a:lnTo>
                <a:lnTo>
                  <a:pt x="1809" y="362"/>
                </a:lnTo>
                <a:lnTo>
                  <a:pt x="2093" y="0"/>
                </a:lnTo>
                <a:lnTo>
                  <a:pt x="285" y="0"/>
                </a:lnTo>
                <a:lnTo>
                  <a:pt x="0" y="362"/>
                </a:lnTo>
                <a:lnTo>
                  <a:pt x="1934" y="362"/>
                </a:lnTo>
                <a:lnTo>
                  <a:pt x="2219" y="0"/>
                </a:lnTo>
                <a:lnTo>
                  <a:pt x="2164" y="0"/>
                </a:lnTo>
                <a:close/>
              </a:path>
            </a:pathLst>
          </a:custGeom>
          <a:solidFill>
            <a:srgbClr val="ED3326"/>
          </a:solidFill>
          <a:ln>
            <a:noFill/>
          </a:ln>
        </p:spPr>
        <p:txBody>
          <a:bodyPr vert="horz" wrap="square" lIns="91440" tIns="45720" rIns="91440" bIns="45720" numCol="1" anchor="t" anchorCtr="0" compatLnSpc="1">
            <a:prstTxWarp prst="textNoShape">
              <a:avLst/>
            </a:prstTxWarp>
          </a:bodyPr>
          <a:lstStyle/>
          <a:p>
            <a:endParaRPr lang="en-US" sz="1300"/>
          </a:p>
        </p:txBody>
      </p:sp>
      <p:sp>
        <p:nvSpPr>
          <p:cNvPr id="60" name="椭圆 787">
            <a:extLst>
              <a:ext uri="{FF2B5EF4-FFF2-40B4-BE49-F238E27FC236}">
                <a16:creationId xmlns:a16="http://schemas.microsoft.com/office/drawing/2014/main" id="{31F231B6-9168-7132-E418-9490154662BF}"/>
              </a:ext>
            </a:extLst>
          </p:cNvPr>
          <p:cNvSpPr/>
          <p:nvPr/>
        </p:nvSpPr>
        <p:spPr bwMode="gray">
          <a:xfrm>
            <a:off x="317807" y="3027226"/>
            <a:ext cx="320040" cy="320040"/>
          </a:xfrm>
          <a:prstGeom prst="ellipse">
            <a:avLst/>
          </a:prstGeom>
          <a:ln>
            <a:headEnd/>
            <a:tailEnd/>
          </a:ln>
        </p:spPr>
        <p:style>
          <a:lnRef idx="0">
            <a:schemeClr val="dk1"/>
          </a:lnRef>
          <a:fillRef idx="3">
            <a:schemeClr val="dk1"/>
          </a:fillRef>
          <a:effectRef idx="3">
            <a:schemeClr val="dk1"/>
          </a:effectRef>
          <a:fontRef idx="minor">
            <a:schemeClr val="lt1"/>
          </a:fontRef>
        </p:style>
        <p:txBody>
          <a:bodyPr wrap="square" lIns="88900" tIns="88900" rIns="88900" bIns="88900" rtlCol="0" anchor="ctr"/>
          <a:lstStyle/>
          <a:p>
            <a:pPr algn="ctr">
              <a:buFont typeface="Wingdings 2" pitchFamily="18" charset="2"/>
              <a:buNone/>
            </a:pPr>
            <a:r>
              <a:rPr lang="en-US" sz="1000" b="1" dirty="0">
                <a:solidFill>
                  <a:schemeClr val="bg1"/>
                </a:solidFill>
                <a:latin typeface="Verdana" panose="020B0604030504040204" pitchFamily="34" charset="0"/>
                <a:ea typeface="Verdana" panose="020B0604030504040204" pitchFamily="34" charset="0"/>
              </a:rPr>
              <a:t>5</a:t>
            </a:r>
          </a:p>
        </p:txBody>
      </p:sp>
      <p:sp>
        <p:nvSpPr>
          <p:cNvPr id="62" name="Freeform 5">
            <a:extLst>
              <a:ext uri="{FF2B5EF4-FFF2-40B4-BE49-F238E27FC236}">
                <a16:creationId xmlns:a16="http://schemas.microsoft.com/office/drawing/2014/main" id="{C065A6AF-73F4-B289-1B5D-1167943CBBAD}"/>
              </a:ext>
            </a:extLst>
          </p:cNvPr>
          <p:cNvSpPr>
            <a:spLocks/>
          </p:cNvSpPr>
          <p:nvPr/>
        </p:nvSpPr>
        <p:spPr bwMode="auto">
          <a:xfrm>
            <a:off x="245532" y="3551799"/>
            <a:ext cx="509862" cy="365760"/>
          </a:xfrm>
          <a:custGeom>
            <a:avLst/>
            <a:gdLst>
              <a:gd name="T0" fmla="*/ 2164 w 2219"/>
              <a:gd name="T1" fmla="*/ 0 h 362"/>
              <a:gd name="T2" fmla="*/ 1880 w 2219"/>
              <a:gd name="T3" fmla="*/ 362 h 362"/>
              <a:gd name="T4" fmla="*/ 1809 w 2219"/>
              <a:gd name="T5" fmla="*/ 362 h 362"/>
              <a:gd name="T6" fmla="*/ 2093 w 2219"/>
              <a:gd name="T7" fmla="*/ 0 h 362"/>
              <a:gd name="T8" fmla="*/ 285 w 2219"/>
              <a:gd name="T9" fmla="*/ 0 h 362"/>
              <a:gd name="T10" fmla="*/ 0 w 2219"/>
              <a:gd name="T11" fmla="*/ 362 h 362"/>
              <a:gd name="T12" fmla="*/ 1934 w 2219"/>
              <a:gd name="T13" fmla="*/ 362 h 362"/>
              <a:gd name="T14" fmla="*/ 2219 w 2219"/>
              <a:gd name="T15" fmla="*/ 0 h 362"/>
              <a:gd name="T16" fmla="*/ 2164 w 2219"/>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9" h="362">
                <a:moveTo>
                  <a:pt x="2164" y="0"/>
                </a:moveTo>
                <a:lnTo>
                  <a:pt x="1880" y="362"/>
                </a:lnTo>
                <a:lnTo>
                  <a:pt x="1809" y="362"/>
                </a:lnTo>
                <a:lnTo>
                  <a:pt x="2093" y="0"/>
                </a:lnTo>
                <a:lnTo>
                  <a:pt x="285" y="0"/>
                </a:lnTo>
                <a:lnTo>
                  <a:pt x="0" y="362"/>
                </a:lnTo>
                <a:lnTo>
                  <a:pt x="1934" y="362"/>
                </a:lnTo>
                <a:lnTo>
                  <a:pt x="2219" y="0"/>
                </a:lnTo>
                <a:lnTo>
                  <a:pt x="2164" y="0"/>
                </a:lnTo>
                <a:close/>
              </a:path>
            </a:pathLst>
          </a:custGeom>
          <a:solidFill>
            <a:srgbClr val="ED3326"/>
          </a:solidFill>
          <a:ln>
            <a:noFill/>
          </a:ln>
        </p:spPr>
        <p:txBody>
          <a:bodyPr vert="horz" wrap="square" lIns="91440" tIns="45720" rIns="91440" bIns="45720" numCol="1" anchor="t" anchorCtr="0" compatLnSpc="1">
            <a:prstTxWarp prst="textNoShape">
              <a:avLst/>
            </a:prstTxWarp>
          </a:bodyPr>
          <a:lstStyle/>
          <a:p>
            <a:endParaRPr lang="en-US" sz="1300"/>
          </a:p>
        </p:txBody>
      </p:sp>
      <p:sp>
        <p:nvSpPr>
          <p:cNvPr id="63" name="椭圆 787">
            <a:extLst>
              <a:ext uri="{FF2B5EF4-FFF2-40B4-BE49-F238E27FC236}">
                <a16:creationId xmlns:a16="http://schemas.microsoft.com/office/drawing/2014/main" id="{C53B14E3-56A4-F777-DF3F-573EB6E2F85D}"/>
              </a:ext>
            </a:extLst>
          </p:cNvPr>
          <p:cNvSpPr/>
          <p:nvPr/>
        </p:nvSpPr>
        <p:spPr bwMode="gray">
          <a:xfrm>
            <a:off x="317807" y="3574118"/>
            <a:ext cx="320040" cy="320040"/>
          </a:xfrm>
          <a:prstGeom prst="ellipse">
            <a:avLst/>
          </a:prstGeom>
          <a:ln>
            <a:headEnd/>
            <a:tailEnd/>
          </a:ln>
        </p:spPr>
        <p:style>
          <a:lnRef idx="0">
            <a:schemeClr val="dk1"/>
          </a:lnRef>
          <a:fillRef idx="3">
            <a:schemeClr val="dk1"/>
          </a:fillRef>
          <a:effectRef idx="3">
            <a:schemeClr val="dk1"/>
          </a:effectRef>
          <a:fontRef idx="minor">
            <a:schemeClr val="lt1"/>
          </a:fontRef>
        </p:style>
        <p:txBody>
          <a:bodyPr wrap="square" lIns="88900" tIns="88900" rIns="88900" bIns="88900" rtlCol="0" anchor="ctr"/>
          <a:lstStyle/>
          <a:p>
            <a:pPr algn="ctr">
              <a:buFont typeface="Wingdings 2" pitchFamily="18" charset="2"/>
              <a:buNone/>
            </a:pPr>
            <a:r>
              <a:rPr lang="en-US" sz="1000" b="1" dirty="0">
                <a:solidFill>
                  <a:schemeClr val="bg1"/>
                </a:solidFill>
                <a:latin typeface="Verdana" panose="020B0604030504040204" pitchFamily="34" charset="0"/>
                <a:ea typeface="Verdana" panose="020B0604030504040204" pitchFamily="34" charset="0"/>
              </a:rPr>
              <a:t>6</a:t>
            </a:r>
          </a:p>
        </p:txBody>
      </p:sp>
      <p:sp>
        <p:nvSpPr>
          <p:cNvPr id="65" name="Freeform 5">
            <a:extLst>
              <a:ext uri="{FF2B5EF4-FFF2-40B4-BE49-F238E27FC236}">
                <a16:creationId xmlns:a16="http://schemas.microsoft.com/office/drawing/2014/main" id="{23913FE2-03F8-A596-6332-D6EC6C8D5CC6}"/>
              </a:ext>
            </a:extLst>
          </p:cNvPr>
          <p:cNvSpPr>
            <a:spLocks/>
          </p:cNvSpPr>
          <p:nvPr/>
        </p:nvSpPr>
        <p:spPr bwMode="auto">
          <a:xfrm>
            <a:off x="245532" y="4060778"/>
            <a:ext cx="509862" cy="365760"/>
          </a:xfrm>
          <a:custGeom>
            <a:avLst/>
            <a:gdLst>
              <a:gd name="T0" fmla="*/ 2164 w 2219"/>
              <a:gd name="T1" fmla="*/ 0 h 362"/>
              <a:gd name="T2" fmla="*/ 1880 w 2219"/>
              <a:gd name="T3" fmla="*/ 362 h 362"/>
              <a:gd name="T4" fmla="*/ 1809 w 2219"/>
              <a:gd name="T5" fmla="*/ 362 h 362"/>
              <a:gd name="T6" fmla="*/ 2093 w 2219"/>
              <a:gd name="T7" fmla="*/ 0 h 362"/>
              <a:gd name="T8" fmla="*/ 285 w 2219"/>
              <a:gd name="T9" fmla="*/ 0 h 362"/>
              <a:gd name="T10" fmla="*/ 0 w 2219"/>
              <a:gd name="T11" fmla="*/ 362 h 362"/>
              <a:gd name="T12" fmla="*/ 1934 w 2219"/>
              <a:gd name="T13" fmla="*/ 362 h 362"/>
              <a:gd name="T14" fmla="*/ 2219 w 2219"/>
              <a:gd name="T15" fmla="*/ 0 h 362"/>
              <a:gd name="T16" fmla="*/ 2164 w 2219"/>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9" h="362">
                <a:moveTo>
                  <a:pt x="2164" y="0"/>
                </a:moveTo>
                <a:lnTo>
                  <a:pt x="1880" y="362"/>
                </a:lnTo>
                <a:lnTo>
                  <a:pt x="1809" y="362"/>
                </a:lnTo>
                <a:lnTo>
                  <a:pt x="2093" y="0"/>
                </a:lnTo>
                <a:lnTo>
                  <a:pt x="285" y="0"/>
                </a:lnTo>
                <a:lnTo>
                  <a:pt x="0" y="362"/>
                </a:lnTo>
                <a:lnTo>
                  <a:pt x="1934" y="362"/>
                </a:lnTo>
                <a:lnTo>
                  <a:pt x="2219" y="0"/>
                </a:lnTo>
                <a:lnTo>
                  <a:pt x="2164" y="0"/>
                </a:lnTo>
                <a:close/>
              </a:path>
            </a:pathLst>
          </a:custGeom>
          <a:solidFill>
            <a:srgbClr val="ED3326"/>
          </a:solidFill>
          <a:ln>
            <a:noFill/>
          </a:ln>
        </p:spPr>
        <p:txBody>
          <a:bodyPr vert="horz" wrap="square" lIns="91440" tIns="45720" rIns="91440" bIns="45720" numCol="1" anchor="t" anchorCtr="0" compatLnSpc="1">
            <a:prstTxWarp prst="textNoShape">
              <a:avLst/>
            </a:prstTxWarp>
          </a:bodyPr>
          <a:lstStyle/>
          <a:p>
            <a:endParaRPr lang="en-US" sz="1300"/>
          </a:p>
        </p:txBody>
      </p:sp>
      <p:sp>
        <p:nvSpPr>
          <p:cNvPr id="66" name="椭圆 787">
            <a:extLst>
              <a:ext uri="{FF2B5EF4-FFF2-40B4-BE49-F238E27FC236}">
                <a16:creationId xmlns:a16="http://schemas.microsoft.com/office/drawing/2014/main" id="{7959CEDA-B4DA-B871-DADB-748987195D61}"/>
              </a:ext>
            </a:extLst>
          </p:cNvPr>
          <p:cNvSpPr/>
          <p:nvPr/>
        </p:nvSpPr>
        <p:spPr bwMode="gray">
          <a:xfrm>
            <a:off x="317807" y="4083097"/>
            <a:ext cx="320040" cy="320040"/>
          </a:xfrm>
          <a:prstGeom prst="ellipse">
            <a:avLst/>
          </a:prstGeom>
          <a:ln>
            <a:headEnd/>
            <a:tailEnd/>
          </a:ln>
        </p:spPr>
        <p:style>
          <a:lnRef idx="0">
            <a:schemeClr val="dk1"/>
          </a:lnRef>
          <a:fillRef idx="3">
            <a:schemeClr val="dk1"/>
          </a:fillRef>
          <a:effectRef idx="3">
            <a:schemeClr val="dk1"/>
          </a:effectRef>
          <a:fontRef idx="minor">
            <a:schemeClr val="lt1"/>
          </a:fontRef>
        </p:style>
        <p:txBody>
          <a:bodyPr wrap="square" lIns="88900" tIns="88900" rIns="88900" bIns="88900" rtlCol="0" anchor="ctr"/>
          <a:lstStyle/>
          <a:p>
            <a:pPr algn="ctr">
              <a:buFont typeface="Wingdings 2" pitchFamily="18" charset="2"/>
              <a:buNone/>
            </a:pPr>
            <a:r>
              <a:rPr lang="en-US" sz="1000" b="1" dirty="0">
                <a:solidFill>
                  <a:schemeClr val="bg1"/>
                </a:solidFill>
                <a:latin typeface="Verdana" panose="020B0604030504040204" pitchFamily="34" charset="0"/>
                <a:ea typeface="Verdana" panose="020B0604030504040204" pitchFamily="34" charset="0"/>
              </a:rPr>
              <a:t>7</a:t>
            </a:r>
          </a:p>
        </p:txBody>
      </p:sp>
      <p:sp>
        <p:nvSpPr>
          <p:cNvPr id="68" name="Freeform 5">
            <a:extLst>
              <a:ext uri="{FF2B5EF4-FFF2-40B4-BE49-F238E27FC236}">
                <a16:creationId xmlns:a16="http://schemas.microsoft.com/office/drawing/2014/main" id="{E09E92FD-9336-067A-F599-7FE5CC364186}"/>
              </a:ext>
            </a:extLst>
          </p:cNvPr>
          <p:cNvSpPr>
            <a:spLocks/>
          </p:cNvSpPr>
          <p:nvPr/>
        </p:nvSpPr>
        <p:spPr bwMode="auto">
          <a:xfrm>
            <a:off x="245532" y="4597455"/>
            <a:ext cx="509862" cy="365760"/>
          </a:xfrm>
          <a:custGeom>
            <a:avLst/>
            <a:gdLst>
              <a:gd name="T0" fmla="*/ 2164 w 2219"/>
              <a:gd name="T1" fmla="*/ 0 h 362"/>
              <a:gd name="T2" fmla="*/ 1880 w 2219"/>
              <a:gd name="T3" fmla="*/ 362 h 362"/>
              <a:gd name="T4" fmla="*/ 1809 w 2219"/>
              <a:gd name="T5" fmla="*/ 362 h 362"/>
              <a:gd name="T6" fmla="*/ 2093 w 2219"/>
              <a:gd name="T7" fmla="*/ 0 h 362"/>
              <a:gd name="T8" fmla="*/ 285 w 2219"/>
              <a:gd name="T9" fmla="*/ 0 h 362"/>
              <a:gd name="T10" fmla="*/ 0 w 2219"/>
              <a:gd name="T11" fmla="*/ 362 h 362"/>
              <a:gd name="T12" fmla="*/ 1934 w 2219"/>
              <a:gd name="T13" fmla="*/ 362 h 362"/>
              <a:gd name="T14" fmla="*/ 2219 w 2219"/>
              <a:gd name="T15" fmla="*/ 0 h 362"/>
              <a:gd name="T16" fmla="*/ 2164 w 2219"/>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9" h="362">
                <a:moveTo>
                  <a:pt x="2164" y="0"/>
                </a:moveTo>
                <a:lnTo>
                  <a:pt x="1880" y="362"/>
                </a:lnTo>
                <a:lnTo>
                  <a:pt x="1809" y="362"/>
                </a:lnTo>
                <a:lnTo>
                  <a:pt x="2093" y="0"/>
                </a:lnTo>
                <a:lnTo>
                  <a:pt x="285" y="0"/>
                </a:lnTo>
                <a:lnTo>
                  <a:pt x="0" y="362"/>
                </a:lnTo>
                <a:lnTo>
                  <a:pt x="1934" y="362"/>
                </a:lnTo>
                <a:lnTo>
                  <a:pt x="2219" y="0"/>
                </a:lnTo>
                <a:lnTo>
                  <a:pt x="2164" y="0"/>
                </a:lnTo>
                <a:close/>
              </a:path>
            </a:pathLst>
          </a:custGeom>
          <a:solidFill>
            <a:srgbClr val="ED3326"/>
          </a:solidFill>
          <a:ln>
            <a:noFill/>
          </a:ln>
        </p:spPr>
        <p:txBody>
          <a:bodyPr vert="horz" wrap="square" lIns="91440" tIns="45720" rIns="91440" bIns="45720" numCol="1" anchor="t" anchorCtr="0" compatLnSpc="1">
            <a:prstTxWarp prst="textNoShape">
              <a:avLst/>
            </a:prstTxWarp>
          </a:bodyPr>
          <a:lstStyle/>
          <a:p>
            <a:endParaRPr lang="en-US" sz="1300"/>
          </a:p>
        </p:txBody>
      </p:sp>
      <p:sp>
        <p:nvSpPr>
          <p:cNvPr id="69" name="椭圆 787">
            <a:extLst>
              <a:ext uri="{FF2B5EF4-FFF2-40B4-BE49-F238E27FC236}">
                <a16:creationId xmlns:a16="http://schemas.microsoft.com/office/drawing/2014/main" id="{26049696-C110-4763-211B-EA8BC40240D8}"/>
              </a:ext>
            </a:extLst>
          </p:cNvPr>
          <p:cNvSpPr/>
          <p:nvPr/>
        </p:nvSpPr>
        <p:spPr bwMode="gray">
          <a:xfrm>
            <a:off x="317807" y="4619774"/>
            <a:ext cx="320040" cy="320040"/>
          </a:xfrm>
          <a:prstGeom prst="ellipse">
            <a:avLst/>
          </a:prstGeom>
          <a:ln>
            <a:headEnd/>
            <a:tailEnd/>
          </a:ln>
        </p:spPr>
        <p:style>
          <a:lnRef idx="0">
            <a:schemeClr val="dk1"/>
          </a:lnRef>
          <a:fillRef idx="3">
            <a:schemeClr val="dk1"/>
          </a:fillRef>
          <a:effectRef idx="3">
            <a:schemeClr val="dk1"/>
          </a:effectRef>
          <a:fontRef idx="minor">
            <a:schemeClr val="lt1"/>
          </a:fontRef>
        </p:style>
        <p:txBody>
          <a:bodyPr wrap="square" lIns="88900" tIns="88900" rIns="88900" bIns="88900" rtlCol="0" anchor="ctr"/>
          <a:lstStyle/>
          <a:p>
            <a:pPr algn="ctr">
              <a:buFont typeface="Wingdings 2" pitchFamily="18" charset="2"/>
              <a:buNone/>
            </a:pPr>
            <a:r>
              <a:rPr lang="en-US" sz="1000" b="1" dirty="0">
                <a:solidFill>
                  <a:schemeClr val="bg1"/>
                </a:solidFill>
                <a:latin typeface="Verdana" panose="020B0604030504040204" pitchFamily="34" charset="0"/>
                <a:ea typeface="Verdana" panose="020B0604030504040204" pitchFamily="34" charset="0"/>
              </a:rPr>
              <a:t>8</a:t>
            </a:r>
          </a:p>
        </p:txBody>
      </p:sp>
      <p:sp>
        <p:nvSpPr>
          <p:cNvPr id="71" name="Freeform 5">
            <a:extLst>
              <a:ext uri="{FF2B5EF4-FFF2-40B4-BE49-F238E27FC236}">
                <a16:creationId xmlns:a16="http://schemas.microsoft.com/office/drawing/2014/main" id="{D9E975DE-F2F2-5143-AD47-1340EA843EA2}"/>
              </a:ext>
            </a:extLst>
          </p:cNvPr>
          <p:cNvSpPr>
            <a:spLocks/>
          </p:cNvSpPr>
          <p:nvPr/>
        </p:nvSpPr>
        <p:spPr bwMode="auto">
          <a:xfrm>
            <a:off x="245532" y="5124644"/>
            <a:ext cx="509862" cy="365760"/>
          </a:xfrm>
          <a:custGeom>
            <a:avLst/>
            <a:gdLst>
              <a:gd name="T0" fmla="*/ 2164 w 2219"/>
              <a:gd name="T1" fmla="*/ 0 h 362"/>
              <a:gd name="T2" fmla="*/ 1880 w 2219"/>
              <a:gd name="T3" fmla="*/ 362 h 362"/>
              <a:gd name="T4" fmla="*/ 1809 w 2219"/>
              <a:gd name="T5" fmla="*/ 362 h 362"/>
              <a:gd name="T6" fmla="*/ 2093 w 2219"/>
              <a:gd name="T7" fmla="*/ 0 h 362"/>
              <a:gd name="T8" fmla="*/ 285 w 2219"/>
              <a:gd name="T9" fmla="*/ 0 h 362"/>
              <a:gd name="T10" fmla="*/ 0 w 2219"/>
              <a:gd name="T11" fmla="*/ 362 h 362"/>
              <a:gd name="T12" fmla="*/ 1934 w 2219"/>
              <a:gd name="T13" fmla="*/ 362 h 362"/>
              <a:gd name="T14" fmla="*/ 2219 w 2219"/>
              <a:gd name="T15" fmla="*/ 0 h 362"/>
              <a:gd name="T16" fmla="*/ 2164 w 2219"/>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9" h="362">
                <a:moveTo>
                  <a:pt x="2164" y="0"/>
                </a:moveTo>
                <a:lnTo>
                  <a:pt x="1880" y="362"/>
                </a:lnTo>
                <a:lnTo>
                  <a:pt x="1809" y="362"/>
                </a:lnTo>
                <a:lnTo>
                  <a:pt x="2093" y="0"/>
                </a:lnTo>
                <a:lnTo>
                  <a:pt x="285" y="0"/>
                </a:lnTo>
                <a:lnTo>
                  <a:pt x="0" y="362"/>
                </a:lnTo>
                <a:lnTo>
                  <a:pt x="1934" y="362"/>
                </a:lnTo>
                <a:lnTo>
                  <a:pt x="2219" y="0"/>
                </a:lnTo>
                <a:lnTo>
                  <a:pt x="2164" y="0"/>
                </a:lnTo>
                <a:close/>
              </a:path>
            </a:pathLst>
          </a:custGeom>
          <a:solidFill>
            <a:srgbClr val="ED3326"/>
          </a:solidFill>
          <a:ln>
            <a:noFill/>
          </a:ln>
        </p:spPr>
        <p:txBody>
          <a:bodyPr vert="horz" wrap="square" lIns="91440" tIns="45720" rIns="91440" bIns="45720" numCol="1" anchor="t" anchorCtr="0" compatLnSpc="1">
            <a:prstTxWarp prst="textNoShape">
              <a:avLst/>
            </a:prstTxWarp>
          </a:bodyPr>
          <a:lstStyle/>
          <a:p>
            <a:endParaRPr lang="en-US" sz="1300"/>
          </a:p>
        </p:txBody>
      </p:sp>
      <p:sp>
        <p:nvSpPr>
          <p:cNvPr id="72" name="椭圆 787">
            <a:extLst>
              <a:ext uri="{FF2B5EF4-FFF2-40B4-BE49-F238E27FC236}">
                <a16:creationId xmlns:a16="http://schemas.microsoft.com/office/drawing/2014/main" id="{2317EF5D-86C7-9301-FBED-B1C346AA6FC5}"/>
              </a:ext>
            </a:extLst>
          </p:cNvPr>
          <p:cNvSpPr/>
          <p:nvPr/>
        </p:nvSpPr>
        <p:spPr bwMode="gray">
          <a:xfrm>
            <a:off x="317807" y="5146963"/>
            <a:ext cx="320040" cy="320040"/>
          </a:xfrm>
          <a:prstGeom prst="ellipse">
            <a:avLst/>
          </a:prstGeom>
          <a:ln>
            <a:headEnd/>
            <a:tailEnd/>
          </a:ln>
        </p:spPr>
        <p:style>
          <a:lnRef idx="0">
            <a:schemeClr val="dk1"/>
          </a:lnRef>
          <a:fillRef idx="3">
            <a:schemeClr val="dk1"/>
          </a:fillRef>
          <a:effectRef idx="3">
            <a:schemeClr val="dk1"/>
          </a:effectRef>
          <a:fontRef idx="minor">
            <a:schemeClr val="lt1"/>
          </a:fontRef>
        </p:style>
        <p:txBody>
          <a:bodyPr wrap="square" lIns="88900" tIns="88900" rIns="88900" bIns="88900" rtlCol="0" anchor="ctr"/>
          <a:lstStyle/>
          <a:p>
            <a:pPr algn="ctr">
              <a:buFont typeface="Wingdings 2" pitchFamily="18" charset="2"/>
              <a:buNone/>
            </a:pPr>
            <a:r>
              <a:rPr lang="en-US" sz="1000" b="1" dirty="0">
                <a:solidFill>
                  <a:schemeClr val="bg1"/>
                </a:solidFill>
                <a:latin typeface="Verdana" panose="020B0604030504040204" pitchFamily="34" charset="0"/>
                <a:ea typeface="Verdana" panose="020B0604030504040204" pitchFamily="34" charset="0"/>
              </a:rPr>
              <a:t>9</a:t>
            </a:r>
          </a:p>
        </p:txBody>
      </p:sp>
      <p:sp>
        <p:nvSpPr>
          <p:cNvPr id="74" name="Freeform 5">
            <a:extLst>
              <a:ext uri="{FF2B5EF4-FFF2-40B4-BE49-F238E27FC236}">
                <a16:creationId xmlns:a16="http://schemas.microsoft.com/office/drawing/2014/main" id="{81AB3125-A326-0256-A746-895668249D8E}"/>
              </a:ext>
            </a:extLst>
          </p:cNvPr>
          <p:cNvSpPr>
            <a:spLocks/>
          </p:cNvSpPr>
          <p:nvPr/>
        </p:nvSpPr>
        <p:spPr bwMode="auto">
          <a:xfrm>
            <a:off x="245532" y="5664091"/>
            <a:ext cx="509862" cy="365760"/>
          </a:xfrm>
          <a:custGeom>
            <a:avLst/>
            <a:gdLst>
              <a:gd name="T0" fmla="*/ 2164 w 2219"/>
              <a:gd name="T1" fmla="*/ 0 h 362"/>
              <a:gd name="T2" fmla="*/ 1880 w 2219"/>
              <a:gd name="T3" fmla="*/ 362 h 362"/>
              <a:gd name="T4" fmla="*/ 1809 w 2219"/>
              <a:gd name="T5" fmla="*/ 362 h 362"/>
              <a:gd name="T6" fmla="*/ 2093 w 2219"/>
              <a:gd name="T7" fmla="*/ 0 h 362"/>
              <a:gd name="T8" fmla="*/ 285 w 2219"/>
              <a:gd name="T9" fmla="*/ 0 h 362"/>
              <a:gd name="T10" fmla="*/ 0 w 2219"/>
              <a:gd name="T11" fmla="*/ 362 h 362"/>
              <a:gd name="T12" fmla="*/ 1934 w 2219"/>
              <a:gd name="T13" fmla="*/ 362 h 362"/>
              <a:gd name="T14" fmla="*/ 2219 w 2219"/>
              <a:gd name="T15" fmla="*/ 0 h 362"/>
              <a:gd name="T16" fmla="*/ 2164 w 2219"/>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9" h="362">
                <a:moveTo>
                  <a:pt x="2164" y="0"/>
                </a:moveTo>
                <a:lnTo>
                  <a:pt x="1880" y="362"/>
                </a:lnTo>
                <a:lnTo>
                  <a:pt x="1809" y="362"/>
                </a:lnTo>
                <a:lnTo>
                  <a:pt x="2093" y="0"/>
                </a:lnTo>
                <a:lnTo>
                  <a:pt x="285" y="0"/>
                </a:lnTo>
                <a:lnTo>
                  <a:pt x="0" y="362"/>
                </a:lnTo>
                <a:lnTo>
                  <a:pt x="1934" y="362"/>
                </a:lnTo>
                <a:lnTo>
                  <a:pt x="2219" y="0"/>
                </a:lnTo>
                <a:lnTo>
                  <a:pt x="2164" y="0"/>
                </a:lnTo>
                <a:close/>
              </a:path>
            </a:pathLst>
          </a:custGeom>
          <a:solidFill>
            <a:srgbClr val="ED3326"/>
          </a:solidFill>
          <a:ln>
            <a:noFill/>
          </a:ln>
        </p:spPr>
        <p:txBody>
          <a:bodyPr vert="horz" wrap="square" lIns="91440" tIns="45720" rIns="91440" bIns="45720" numCol="1" anchor="t" anchorCtr="0" compatLnSpc="1">
            <a:prstTxWarp prst="textNoShape">
              <a:avLst/>
            </a:prstTxWarp>
          </a:bodyPr>
          <a:lstStyle/>
          <a:p>
            <a:endParaRPr lang="en-US" sz="1300"/>
          </a:p>
        </p:txBody>
      </p:sp>
      <p:sp>
        <p:nvSpPr>
          <p:cNvPr id="75" name="椭圆 787">
            <a:extLst>
              <a:ext uri="{FF2B5EF4-FFF2-40B4-BE49-F238E27FC236}">
                <a16:creationId xmlns:a16="http://schemas.microsoft.com/office/drawing/2014/main" id="{03D65D4F-61B6-0D35-5AD0-03FD9A71A6B0}"/>
              </a:ext>
            </a:extLst>
          </p:cNvPr>
          <p:cNvSpPr/>
          <p:nvPr/>
        </p:nvSpPr>
        <p:spPr bwMode="gray">
          <a:xfrm>
            <a:off x="317807" y="5686410"/>
            <a:ext cx="320040" cy="320040"/>
          </a:xfrm>
          <a:prstGeom prst="ellipse">
            <a:avLst/>
          </a:prstGeom>
          <a:ln>
            <a:headEnd/>
            <a:tailEnd/>
          </a:ln>
        </p:spPr>
        <p:style>
          <a:lnRef idx="0">
            <a:schemeClr val="dk1"/>
          </a:lnRef>
          <a:fillRef idx="3">
            <a:schemeClr val="dk1"/>
          </a:fillRef>
          <a:effectRef idx="3">
            <a:schemeClr val="dk1"/>
          </a:effectRef>
          <a:fontRef idx="minor">
            <a:schemeClr val="lt1"/>
          </a:fontRef>
        </p:style>
        <p:txBody>
          <a:bodyPr wrap="square" lIns="0" tIns="0" rIns="0" bIns="0" rtlCol="0" anchor="ctr"/>
          <a:lstStyle/>
          <a:p>
            <a:pPr algn="ctr">
              <a:buFont typeface="Wingdings 2" pitchFamily="18" charset="2"/>
              <a:buNone/>
            </a:pPr>
            <a:r>
              <a:rPr lang="en-US" sz="1000" b="1" dirty="0">
                <a:solidFill>
                  <a:schemeClr val="bg1"/>
                </a:solidFill>
                <a:latin typeface="Verdana" panose="020B0604030504040204" pitchFamily="34" charset="0"/>
                <a:ea typeface="Verdana" panose="020B0604030504040204" pitchFamily="34" charset="0"/>
              </a:rPr>
              <a:t>10</a:t>
            </a:r>
          </a:p>
        </p:txBody>
      </p:sp>
    </p:spTree>
    <p:extLst>
      <p:ext uri="{BB962C8B-B14F-4D97-AF65-F5344CB8AC3E}">
        <p14:creationId xmlns:p14="http://schemas.microsoft.com/office/powerpoint/2010/main" val="1235176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sz="1980" dirty="0"/>
              <a:t>Ways of working –</a:t>
            </a:r>
            <a:r>
              <a:rPr lang="en-US" sz="1800" dirty="0">
                <a:latin typeface="Verdana" panose="020B0604030504040204" pitchFamily="34" charset="0"/>
                <a:ea typeface="Verdana" panose="020B0604030504040204" pitchFamily="34" charset="0"/>
              </a:rPr>
              <a:t> Scenarios</a:t>
            </a:r>
          </a:p>
          <a:p>
            <a:endParaRPr lang="en-US" sz="1980" dirty="0"/>
          </a:p>
        </p:txBody>
      </p:sp>
      <p:sp>
        <p:nvSpPr>
          <p:cNvPr id="60" name="Rectangle: Rounded Corners 59">
            <a:extLst>
              <a:ext uri="{FF2B5EF4-FFF2-40B4-BE49-F238E27FC236}">
                <a16:creationId xmlns:a16="http://schemas.microsoft.com/office/drawing/2014/main" id="{167FFD14-7FCF-4C35-3146-E36CE765531A}"/>
              </a:ext>
            </a:extLst>
          </p:cNvPr>
          <p:cNvSpPr/>
          <p:nvPr/>
        </p:nvSpPr>
        <p:spPr>
          <a:xfrm>
            <a:off x="653794" y="832307"/>
            <a:ext cx="2887036" cy="457200"/>
          </a:xfrm>
          <a:prstGeom prst="roundRect">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b="1" dirty="0">
                <a:solidFill>
                  <a:schemeClr val="bg1"/>
                </a:solidFill>
                <a:latin typeface="Verdana" panose="020B0604030504040204" pitchFamily="34" charset="0"/>
                <a:ea typeface="Verdana" panose="020B0604030504040204" pitchFamily="34" charset="0"/>
              </a:rPr>
              <a:t>Service Management - Release Management</a:t>
            </a:r>
          </a:p>
        </p:txBody>
      </p:sp>
      <p:sp>
        <p:nvSpPr>
          <p:cNvPr id="61" name="Rectangle: Rounded Corners 60">
            <a:extLst>
              <a:ext uri="{FF2B5EF4-FFF2-40B4-BE49-F238E27FC236}">
                <a16:creationId xmlns:a16="http://schemas.microsoft.com/office/drawing/2014/main" id="{56925B0B-9E4B-A083-136A-8564FD7F53B5}"/>
              </a:ext>
            </a:extLst>
          </p:cNvPr>
          <p:cNvSpPr/>
          <p:nvPr/>
        </p:nvSpPr>
        <p:spPr>
          <a:xfrm>
            <a:off x="3624566" y="832307"/>
            <a:ext cx="8002028" cy="457200"/>
          </a:xfrm>
          <a:prstGeom prst="roundRect">
            <a:avLst/>
          </a:prstGeom>
          <a:solidFill>
            <a:schemeClr val="bg1">
              <a:lumMod val="95000"/>
            </a:schemeClr>
          </a:solidFill>
          <a:ln w="31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latin typeface="Verdana" panose="020B0604030504040204" pitchFamily="34" charset="0"/>
                <a:ea typeface="Verdana" panose="020B0604030504040204" pitchFamily="34" charset="0"/>
              </a:rPr>
              <a:t>Ensure the planning, scheduling, coordination, and deployment of new software, infrastructure updates or IT services in a controlled manner to ensure smooth transitions from development to production with minimized disruption.</a:t>
            </a:r>
          </a:p>
        </p:txBody>
      </p:sp>
      <p:sp>
        <p:nvSpPr>
          <p:cNvPr id="62" name="Rectangle: Rounded Corners 61">
            <a:extLst>
              <a:ext uri="{FF2B5EF4-FFF2-40B4-BE49-F238E27FC236}">
                <a16:creationId xmlns:a16="http://schemas.microsoft.com/office/drawing/2014/main" id="{9C19A42D-0067-8776-8BE8-139613648859}"/>
              </a:ext>
            </a:extLst>
          </p:cNvPr>
          <p:cNvSpPr/>
          <p:nvPr/>
        </p:nvSpPr>
        <p:spPr>
          <a:xfrm>
            <a:off x="653794" y="1362884"/>
            <a:ext cx="2887036" cy="457200"/>
          </a:xfrm>
          <a:prstGeom prst="roundRect">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b="1" dirty="0">
                <a:solidFill>
                  <a:schemeClr val="bg1"/>
                </a:solidFill>
                <a:latin typeface="Verdana" panose="020B0604030504040204" pitchFamily="34" charset="0"/>
                <a:ea typeface="Verdana" panose="020B0604030504040204" pitchFamily="34" charset="0"/>
              </a:rPr>
              <a:t>Digital Transformation &amp; Innovation</a:t>
            </a:r>
          </a:p>
        </p:txBody>
      </p:sp>
      <p:sp>
        <p:nvSpPr>
          <p:cNvPr id="63" name="Rectangle: Rounded Corners 62">
            <a:extLst>
              <a:ext uri="{FF2B5EF4-FFF2-40B4-BE49-F238E27FC236}">
                <a16:creationId xmlns:a16="http://schemas.microsoft.com/office/drawing/2014/main" id="{54EFBC77-4385-AF71-C2CB-4EBED02DA7D7}"/>
              </a:ext>
            </a:extLst>
          </p:cNvPr>
          <p:cNvSpPr/>
          <p:nvPr/>
        </p:nvSpPr>
        <p:spPr>
          <a:xfrm>
            <a:off x="3624566" y="1362884"/>
            <a:ext cx="8002028" cy="457200"/>
          </a:xfrm>
          <a:prstGeom prst="roundRect">
            <a:avLst/>
          </a:prstGeom>
          <a:solidFill>
            <a:schemeClr val="bg1">
              <a:lumMod val="95000"/>
            </a:schemeClr>
          </a:solidFill>
          <a:ln w="31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latin typeface="Verdana" panose="020B0604030504040204" pitchFamily="34" charset="0"/>
                <a:ea typeface="Verdana" panose="020B0604030504040204" pitchFamily="34" charset="0"/>
              </a:rPr>
              <a:t>Ensure successful adoption of emerging technology, experimentation, and digital transformation through researching, prototyping, and scaling of innovative solutions</a:t>
            </a:r>
          </a:p>
        </p:txBody>
      </p:sp>
      <p:sp>
        <p:nvSpPr>
          <p:cNvPr id="64" name="Rectangle: Rounded Corners 63">
            <a:extLst>
              <a:ext uri="{FF2B5EF4-FFF2-40B4-BE49-F238E27FC236}">
                <a16:creationId xmlns:a16="http://schemas.microsoft.com/office/drawing/2014/main" id="{7AD4CC83-4630-6196-4B7F-4A1C0DD35E04}"/>
              </a:ext>
            </a:extLst>
          </p:cNvPr>
          <p:cNvSpPr/>
          <p:nvPr/>
        </p:nvSpPr>
        <p:spPr>
          <a:xfrm>
            <a:off x="653794" y="1893461"/>
            <a:ext cx="2887036" cy="457200"/>
          </a:xfrm>
          <a:prstGeom prst="roundRect">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b="1" dirty="0">
                <a:solidFill>
                  <a:schemeClr val="bg1"/>
                </a:solidFill>
                <a:latin typeface="Verdana" panose="020B0604030504040204" pitchFamily="34" charset="0"/>
                <a:ea typeface="Verdana" panose="020B0604030504040204" pitchFamily="34" charset="0"/>
              </a:rPr>
              <a:t>Performance Management &amp; Reporting</a:t>
            </a:r>
          </a:p>
        </p:txBody>
      </p:sp>
      <p:sp>
        <p:nvSpPr>
          <p:cNvPr id="65" name="Rectangle: Rounded Corners 64">
            <a:extLst>
              <a:ext uri="{FF2B5EF4-FFF2-40B4-BE49-F238E27FC236}">
                <a16:creationId xmlns:a16="http://schemas.microsoft.com/office/drawing/2014/main" id="{A3BD13A5-DC6B-4830-7B6C-50854FC5A29A}"/>
              </a:ext>
            </a:extLst>
          </p:cNvPr>
          <p:cNvSpPr/>
          <p:nvPr/>
        </p:nvSpPr>
        <p:spPr>
          <a:xfrm>
            <a:off x="3624566" y="1893461"/>
            <a:ext cx="8002028" cy="457200"/>
          </a:xfrm>
          <a:prstGeom prst="roundRect">
            <a:avLst/>
          </a:prstGeom>
          <a:solidFill>
            <a:schemeClr val="bg1">
              <a:lumMod val="95000"/>
            </a:schemeClr>
          </a:solidFill>
          <a:ln w="31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latin typeface="Verdana" panose="020B0604030504040204" pitchFamily="34" charset="0"/>
                <a:ea typeface="Verdana" panose="020B0604030504040204" pitchFamily="34" charset="0"/>
              </a:rPr>
              <a:t>To establish a structured performance management process, ensuring alignment with strategic goals, accurate data collection, and continuous improvement through regular reviews and feedback. Define KPIs, metrics, generate timely reports, and derive actionable insights for performance optimization.</a:t>
            </a:r>
          </a:p>
        </p:txBody>
      </p:sp>
      <p:sp>
        <p:nvSpPr>
          <p:cNvPr id="66" name="Rectangle: Rounded Corners 65">
            <a:extLst>
              <a:ext uri="{FF2B5EF4-FFF2-40B4-BE49-F238E27FC236}">
                <a16:creationId xmlns:a16="http://schemas.microsoft.com/office/drawing/2014/main" id="{3DD9D423-0A0C-EB27-77D3-C174F1426D08}"/>
              </a:ext>
            </a:extLst>
          </p:cNvPr>
          <p:cNvSpPr/>
          <p:nvPr/>
        </p:nvSpPr>
        <p:spPr>
          <a:xfrm>
            <a:off x="653794" y="2424038"/>
            <a:ext cx="2887036" cy="457200"/>
          </a:xfrm>
          <a:prstGeom prst="roundRect">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b="1" dirty="0">
                <a:solidFill>
                  <a:schemeClr val="bg1"/>
                </a:solidFill>
                <a:latin typeface="Verdana" panose="020B0604030504040204" pitchFamily="34" charset="0"/>
                <a:ea typeface="Verdana" panose="020B0604030504040204" pitchFamily="34" charset="0"/>
              </a:rPr>
              <a:t>Vendor Management – Contracting &amp; Operational Levels</a:t>
            </a:r>
          </a:p>
        </p:txBody>
      </p:sp>
      <p:sp>
        <p:nvSpPr>
          <p:cNvPr id="67" name="Rectangle: Rounded Corners 66">
            <a:extLst>
              <a:ext uri="{FF2B5EF4-FFF2-40B4-BE49-F238E27FC236}">
                <a16:creationId xmlns:a16="http://schemas.microsoft.com/office/drawing/2014/main" id="{AB5A6471-B032-22BC-5F9C-BD250B91ABD0}"/>
              </a:ext>
            </a:extLst>
          </p:cNvPr>
          <p:cNvSpPr/>
          <p:nvPr/>
        </p:nvSpPr>
        <p:spPr>
          <a:xfrm>
            <a:off x="3624566" y="2424038"/>
            <a:ext cx="8002028" cy="457200"/>
          </a:xfrm>
          <a:prstGeom prst="roundRect">
            <a:avLst/>
          </a:prstGeom>
          <a:solidFill>
            <a:schemeClr val="bg1">
              <a:lumMod val="95000"/>
            </a:schemeClr>
          </a:solidFill>
          <a:ln w="31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latin typeface="Verdana" panose="020B0604030504040204" pitchFamily="34" charset="0"/>
                <a:ea typeface="Verdana" panose="020B0604030504040204" pitchFamily="34" charset="0"/>
              </a:rPr>
              <a:t>To establish a structured vendor management process that ensures seamless contracting, efficient onboarding, ongoing performance monitoring, risk management, and alignment with strategic IT goals.</a:t>
            </a:r>
          </a:p>
        </p:txBody>
      </p:sp>
      <p:sp>
        <p:nvSpPr>
          <p:cNvPr id="68" name="Rectangle: Rounded Corners 67">
            <a:extLst>
              <a:ext uri="{FF2B5EF4-FFF2-40B4-BE49-F238E27FC236}">
                <a16:creationId xmlns:a16="http://schemas.microsoft.com/office/drawing/2014/main" id="{F8D82FBE-FF91-EEF1-A851-BFA51F5E2268}"/>
              </a:ext>
            </a:extLst>
          </p:cNvPr>
          <p:cNvSpPr/>
          <p:nvPr/>
        </p:nvSpPr>
        <p:spPr>
          <a:xfrm>
            <a:off x="653794" y="2954615"/>
            <a:ext cx="2887036" cy="457200"/>
          </a:xfrm>
          <a:prstGeom prst="roundRect">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b="1" dirty="0">
                <a:solidFill>
                  <a:schemeClr val="bg1"/>
                </a:solidFill>
                <a:latin typeface="Verdana" panose="020B0604030504040204" pitchFamily="34" charset="0"/>
                <a:ea typeface="Verdana" panose="020B0604030504040204" pitchFamily="34" charset="0"/>
              </a:rPr>
              <a:t>Software Asset management - Licenses</a:t>
            </a:r>
          </a:p>
        </p:txBody>
      </p:sp>
      <p:sp>
        <p:nvSpPr>
          <p:cNvPr id="69" name="Rectangle: Rounded Corners 68">
            <a:extLst>
              <a:ext uri="{FF2B5EF4-FFF2-40B4-BE49-F238E27FC236}">
                <a16:creationId xmlns:a16="http://schemas.microsoft.com/office/drawing/2014/main" id="{1297884A-38D5-C0E8-64AE-A0F75BE0AD06}"/>
              </a:ext>
            </a:extLst>
          </p:cNvPr>
          <p:cNvSpPr/>
          <p:nvPr/>
        </p:nvSpPr>
        <p:spPr>
          <a:xfrm>
            <a:off x="3624566" y="2954615"/>
            <a:ext cx="8002028" cy="457200"/>
          </a:xfrm>
          <a:prstGeom prst="roundRect">
            <a:avLst/>
          </a:prstGeom>
          <a:solidFill>
            <a:schemeClr val="bg1">
              <a:lumMod val="95000"/>
            </a:schemeClr>
          </a:solidFill>
          <a:ln w="31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latin typeface="Verdana" panose="020B0604030504040204" pitchFamily="34" charset="0"/>
                <a:ea typeface="Verdana" panose="020B0604030504040204" pitchFamily="34" charset="0"/>
              </a:rPr>
              <a:t>To effectively manage the lifecycle of software assets, ensuring compliance, cost optimization, and alignment with organizational needs.</a:t>
            </a:r>
          </a:p>
        </p:txBody>
      </p:sp>
      <p:sp>
        <p:nvSpPr>
          <p:cNvPr id="70" name="Rectangle: Rounded Corners 69">
            <a:extLst>
              <a:ext uri="{FF2B5EF4-FFF2-40B4-BE49-F238E27FC236}">
                <a16:creationId xmlns:a16="http://schemas.microsoft.com/office/drawing/2014/main" id="{3A38A7B5-28CB-4C59-CA30-94735A9A7FE4}"/>
              </a:ext>
            </a:extLst>
          </p:cNvPr>
          <p:cNvSpPr/>
          <p:nvPr/>
        </p:nvSpPr>
        <p:spPr>
          <a:xfrm>
            <a:off x="653794" y="3485192"/>
            <a:ext cx="2887036" cy="457200"/>
          </a:xfrm>
          <a:prstGeom prst="roundRect">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b="1" dirty="0">
                <a:solidFill>
                  <a:schemeClr val="bg1"/>
                </a:solidFill>
                <a:latin typeface="Verdana" panose="020B0604030504040204" pitchFamily="34" charset="0"/>
                <a:ea typeface="Verdana" panose="020B0604030504040204" pitchFamily="34" charset="0"/>
              </a:rPr>
              <a:t>Infra Operations – NOC</a:t>
            </a:r>
          </a:p>
        </p:txBody>
      </p:sp>
      <p:sp>
        <p:nvSpPr>
          <p:cNvPr id="71" name="Rectangle: Rounded Corners 70">
            <a:extLst>
              <a:ext uri="{FF2B5EF4-FFF2-40B4-BE49-F238E27FC236}">
                <a16:creationId xmlns:a16="http://schemas.microsoft.com/office/drawing/2014/main" id="{95DA8C5B-78D9-D0F4-36B8-8D8D341990F2}"/>
              </a:ext>
            </a:extLst>
          </p:cNvPr>
          <p:cNvSpPr/>
          <p:nvPr/>
        </p:nvSpPr>
        <p:spPr>
          <a:xfrm>
            <a:off x="3624566" y="3485192"/>
            <a:ext cx="8002028" cy="457200"/>
          </a:xfrm>
          <a:prstGeom prst="roundRect">
            <a:avLst/>
          </a:prstGeom>
          <a:solidFill>
            <a:schemeClr val="bg1">
              <a:lumMod val="95000"/>
            </a:schemeClr>
          </a:solidFill>
          <a:ln w="31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latin typeface="Verdana" panose="020B0604030504040204" pitchFamily="34" charset="0"/>
                <a:ea typeface="Verdana" panose="020B0604030504040204" pitchFamily="34" charset="0"/>
              </a:rPr>
              <a:t>To effectively monitor and manage network infrastructure, detect and resolve issues in real-time, and ensure the continuous availability of systems and services. Ensure high availability across networks, servers, data centers and clout environments.</a:t>
            </a:r>
          </a:p>
        </p:txBody>
      </p:sp>
      <p:sp>
        <p:nvSpPr>
          <p:cNvPr id="72" name="Rectangle: Rounded Corners 71">
            <a:extLst>
              <a:ext uri="{FF2B5EF4-FFF2-40B4-BE49-F238E27FC236}">
                <a16:creationId xmlns:a16="http://schemas.microsoft.com/office/drawing/2014/main" id="{B4B735B0-3D3B-2A94-B39D-D197E99F3E0A}"/>
              </a:ext>
            </a:extLst>
          </p:cNvPr>
          <p:cNvSpPr/>
          <p:nvPr/>
        </p:nvSpPr>
        <p:spPr>
          <a:xfrm>
            <a:off x="653794" y="4015769"/>
            <a:ext cx="2887036" cy="457200"/>
          </a:xfrm>
          <a:prstGeom prst="roundRect">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000" b="1" dirty="0">
                <a:solidFill>
                  <a:schemeClr val="bg1"/>
                </a:solidFill>
                <a:latin typeface="Verdana" panose="020B0604030504040204" pitchFamily="34" charset="0"/>
                <a:ea typeface="Verdana" panose="020B0604030504040204" pitchFamily="34" charset="0"/>
              </a:rPr>
              <a:t>Security Operations – SOC</a:t>
            </a:r>
          </a:p>
        </p:txBody>
      </p:sp>
      <p:sp>
        <p:nvSpPr>
          <p:cNvPr id="73" name="Rectangle: Rounded Corners 72">
            <a:extLst>
              <a:ext uri="{FF2B5EF4-FFF2-40B4-BE49-F238E27FC236}">
                <a16:creationId xmlns:a16="http://schemas.microsoft.com/office/drawing/2014/main" id="{DFC7A4D1-50A4-25FD-FB1A-0E049803AA02}"/>
              </a:ext>
            </a:extLst>
          </p:cNvPr>
          <p:cNvSpPr/>
          <p:nvPr/>
        </p:nvSpPr>
        <p:spPr>
          <a:xfrm>
            <a:off x="3624566" y="4015769"/>
            <a:ext cx="8002028" cy="457200"/>
          </a:xfrm>
          <a:prstGeom prst="roundRect">
            <a:avLst/>
          </a:prstGeom>
          <a:solidFill>
            <a:schemeClr val="bg1">
              <a:lumMod val="95000"/>
            </a:schemeClr>
          </a:solidFill>
          <a:ln w="31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latin typeface="Verdana" panose="020B0604030504040204" pitchFamily="34" charset="0"/>
                <a:ea typeface="Verdana" panose="020B0604030504040204" pitchFamily="34" charset="0"/>
              </a:rPr>
              <a:t>Establish robust Security Operations workflows that ensure proactive threat detection, swift incident response, and continuous improvement for a secure IT ecosystem.</a:t>
            </a:r>
          </a:p>
        </p:txBody>
      </p:sp>
      <p:sp>
        <p:nvSpPr>
          <p:cNvPr id="80" name="Freeform 5">
            <a:extLst>
              <a:ext uri="{FF2B5EF4-FFF2-40B4-BE49-F238E27FC236}">
                <a16:creationId xmlns:a16="http://schemas.microsoft.com/office/drawing/2014/main" id="{A55BBF08-6AE9-D4A8-31DA-3052CC552D3F}"/>
              </a:ext>
            </a:extLst>
          </p:cNvPr>
          <p:cNvSpPr>
            <a:spLocks/>
          </p:cNvSpPr>
          <p:nvPr/>
        </p:nvSpPr>
        <p:spPr bwMode="auto">
          <a:xfrm>
            <a:off x="245532" y="881436"/>
            <a:ext cx="509862" cy="365760"/>
          </a:xfrm>
          <a:custGeom>
            <a:avLst/>
            <a:gdLst>
              <a:gd name="T0" fmla="*/ 2164 w 2219"/>
              <a:gd name="T1" fmla="*/ 0 h 362"/>
              <a:gd name="T2" fmla="*/ 1880 w 2219"/>
              <a:gd name="T3" fmla="*/ 362 h 362"/>
              <a:gd name="T4" fmla="*/ 1809 w 2219"/>
              <a:gd name="T5" fmla="*/ 362 h 362"/>
              <a:gd name="T6" fmla="*/ 2093 w 2219"/>
              <a:gd name="T7" fmla="*/ 0 h 362"/>
              <a:gd name="T8" fmla="*/ 285 w 2219"/>
              <a:gd name="T9" fmla="*/ 0 h 362"/>
              <a:gd name="T10" fmla="*/ 0 w 2219"/>
              <a:gd name="T11" fmla="*/ 362 h 362"/>
              <a:gd name="T12" fmla="*/ 1934 w 2219"/>
              <a:gd name="T13" fmla="*/ 362 h 362"/>
              <a:gd name="T14" fmla="*/ 2219 w 2219"/>
              <a:gd name="T15" fmla="*/ 0 h 362"/>
              <a:gd name="T16" fmla="*/ 2164 w 2219"/>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9" h="362">
                <a:moveTo>
                  <a:pt x="2164" y="0"/>
                </a:moveTo>
                <a:lnTo>
                  <a:pt x="1880" y="362"/>
                </a:lnTo>
                <a:lnTo>
                  <a:pt x="1809" y="362"/>
                </a:lnTo>
                <a:lnTo>
                  <a:pt x="2093" y="0"/>
                </a:lnTo>
                <a:lnTo>
                  <a:pt x="285" y="0"/>
                </a:lnTo>
                <a:lnTo>
                  <a:pt x="0" y="362"/>
                </a:lnTo>
                <a:lnTo>
                  <a:pt x="1934" y="362"/>
                </a:lnTo>
                <a:lnTo>
                  <a:pt x="2219" y="0"/>
                </a:lnTo>
                <a:lnTo>
                  <a:pt x="2164" y="0"/>
                </a:lnTo>
                <a:close/>
              </a:path>
            </a:pathLst>
          </a:custGeom>
          <a:solidFill>
            <a:srgbClr val="ED3326"/>
          </a:solidFill>
          <a:ln>
            <a:noFill/>
          </a:ln>
        </p:spPr>
        <p:txBody>
          <a:bodyPr vert="horz" wrap="square" lIns="91440" tIns="45720" rIns="91440" bIns="45720" numCol="1" anchor="t" anchorCtr="0" compatLnSpc="1">
            <a:prstTxWarp prst="textNoShape">
              <a:avLst/>
            </a:prstTxWarp>
          </a:bodyPr>
          <a:lstStyle/>
          <a:p>
            <a:endParaRPr lang="en-US" sz="1300"/>
          </a:p>
        </p:txBody>
      </p:sp>
      <p:sp>
        <p:nvSpPr>
          <p:cNvPr id="81" name="椭圆 787">
            <a:extLst>
              <a:ext uri="{FF2B5EF4-FFF2-40B4-BE49-F238E27FC236}">
                <a16:creationId xmlns:a16="http://schemas.microsoft.com/office/drawing/2014/main" id="{C7BE134E-F3FE-1558-0300-932DACCE9F0F}"/>
              </a:ext>
            </a:extLst>
          </p:cNvPr>
          <p:cNvSpPr/>
          <p:nvPr/>
        </p:nvSpPr>
        <p:spPr bwMode="gray">
          <a:xfrm>
            <a:off x="317807" y="903755"/>
            <a:ext cx="320040" cy="320040"/>
          </a:xfrm>
          <a:prstGeom prst="ellipse">
            <a:avLst/>
          </a:prstGeom>
          <a:ln>
            <a:headEnd/>
            <a:tailEnd/>
          </a:ln>
        </p:spPr>
        <p:style>
          <a:lnRef idx="0">
            <a:schemeClr val="dk1"/>
          </a:lnRef>
          <a:fillRef idx="3">
            <a:schemeClr val="dk1"/>
          </a:fillRef>
          <a:effectRef idx="3">
            <a:schemeClr val="dk1"/>
          </a:effectRef>
          <a:fontRef idx="minor">
            <a:schemeClr val="lt1"/>
          </a:fontRef>
        </p:style>
        <p:txBody>
          <a:bodyPr wrap="square" lIns="0" tIns="0" rIns="0" bIns="0" rtlCol="0" anchor="ctr"/>
          <a:lstStyle/>
          <a:p>
            <a:pPr algn="ctr"/>
            <a:r>
              <a:rPr lang="en-US" sz="1000" b="1" dirty="0">
                <a:solidFill>
                  <a:schemeClr val="bg1"/>
                </a:solidFill>
                <a:latin typeface="Verdana" panose="020B0604030504040204" pitchFamily="34" charset="0"/>
                <a:ea typeface="Verdana" panose="020B0604030504040204" pitchFamily="34" charset="0"/>
              </a:rPr>
              <a:t>11</a:t>
            </a:r>
          </a:p>
        </p:txBody>
      </p:sp>
      <p:sp>
        <p:nvSpPr>
          <p:cNvPr id="82" name="Freeform 5">
            <a:extLst>
              <a:ext uri="{FF2B5EF4-FFF2-40B4-BE49-F238E27FC236}">
                <a16:creationId xmlns:a16="http://schemas.microsoft.com/office/drawing/2014/main" id="{7DB708BF-E5CF-C9B8-EDC7-42F261D771BB}"/>
              </a:ext>
            </a:extLst>
          </p:cNvPr>
          <p:cNvSpPr>
            <a:spLocks/>
          </p:cNvSpPr>
          <p:nvPr/>
        </p:nvSpPr>
        <p:spPr bwMode="auto">
          <a:xfrm>
            <a:off x="245532" y="1420706"/>
            <a:ext cx="509862" cy="365760"/>
          </a:xfrm>
          <a:custGeom>
            <a:avLst/>
            <a:gdLst>
              <a:gd name="T0" fmla="*/ 2164 w 2219"/>
              <a:gd name="T1" fmla="*/ 0 h 362"/>
              <a:gd name="T2" fmla="*/ 1880 w 2219"/>
              <a:gd name="T3" fmla="*/ 362 h 362"/>
              <a:gd name="T4" fmla="*/ 1809 w 2219"/>
              <a:gd name="T5" fmla="*/ 362 h 362"/>
              <a:gd name="T6" fmla="*/ 2093 w 2219"/>
              <a:gd name="T7" fmla="*/ 0 h 362"/>
              <a:gd name="T8" fmla="*/ 285 w 2219"/>
              <a:gd name="T9" fmla="*/ 0 h 362"/>
              <a:gd name="T10" fmla="*/ 0 w 2219"/>
              <a:gd name="T11" fmla="*/ 362 h 362"/>
              <a:gd name="T12" fmla="*/ 1934 w 2219"/>
              <a:gd name="T13" fmla="*/ 362 h 362"/>
              <a:gd name="T14" fmla="*/ 2219 w 2219"/>
              <a:gd name="T15" fmla="*/ 0 h 362"/>
              <a:gd name="T16" fmla="*/ 2164 w 2219"/>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9" h="362">
                <a:moveTo>
                  <a:pt x="2164" y="0"/>
                </a:moveTo>
                <a:lnTo>
                  <a:pt x="1880" y="362"/>
                </a:lnTo>
                <a:lnTo>
                  <a:pt x="1809" y="362"/>
                </a:lnTo>
                <a:lnTo>
                  <a:pt x="2093" y="0"/>
                </a:lnTo>
                <a:lnTo>
                  <a:pt x="285" y="0"/>
                </a:lnTo>
                <a:lnTo>
                  <a:pt x="0" y="362"/>
                </a:lnTo>
                <a:lnTo>
                  <a:pt x="1934" y="362"/>
                </a:lnTo>
                <a:lnTo>
                  <a:pt x="2219" y="0"/>
                </a:lnTo>
                <a:lnTo>
                  <a:pt x="2164" y="0"/>
                </a:lnTo>
                <a:close/>
              </a:path>
            </a:pathLst>
          </a:custGeom>
          <a:solidFill>
            <a:srgbClr val="ED3326"/>
          </a:solidFill>
          <a:ln>
            <a:noFill/>
          </a:ln>
        </p:spPr>
        <p:txBody>
          <a:bodyPr vert="horz" wrap="square" lIns="91440" tIns="45720" rIns="91440" bIns="45720" numCol="1" anchor="t" anchorCtr="0" compatLnSpc="1">
            <a:prstTxWarp prst="textNoShape">
              <a:avLst/>
            </a:prstTxWarp>
          </a:bodyPr>
          <a:lstStyle/>
          <a:p>
            <a:endParaRPr lang="en-US" sz="1300"/>
          </a:p>
        </p:txBody>
      </p:sp>
      <p:sp>
        <p:nvSpPr>
          <p:cNvPr id="83" name="椭圆 787">
            <a:extLst>
              <a:ext uri="{FF2B5EF4-FFF2-40B4-BE49-F238E27FC236}">
                <a16:creationId xmlns:a16="http://schemas.microsoft.com/office/drawing/2014/main" id="{AF0B4492-858B-E484-4E20-568D52EAACAB}"/>
              </a:ext>
            </a:extLst>
          </p:cNvPr>
          <p:cNvSpPr/>
          <p:nvPr/>
        </p:nvSpPr>
        <p:spPr bwMode="gray">
          <a:xfrm>
            <a:off x="317807" y="1443025"/>
            <a:ext cx="320040" cy="320040"/>
          </a:xfrm>
          <a:prstGeom prst="ellipse">
            <a:avLst/>
          </a:prstGeom>
          <a:ln>
            <a:headEnd/>
            <a:tailEnd/>
          </a:ln>
        </p:spPr>
        <p:style>
          <a:lnRef idx="0">
            <a:schemeClr val="dk1"/>
          </a:lnRef>
          <a:fillRef idx="3">
            <a:schemeClr val="dk1"/>
          </a:fillRef>
          <a:effectRef idx="3">
            <a:schemeClr val="dk1"/>
          </a:effectRef>
          <a:fontRef idx="minor">
            <a:schemeClr val="lt1"/>
          </a:fontRef>
        </p:style>
        <p:txBody>
          <a:bodyPr wrap="square" lIns="0" tIns="0" rIns="0" bIns="0" rtlCol="0" anchor="ctr"/>
          <a:lstStyle/>
          <a:p>
            <a:pPr algn="ctr"/>
            <a:r>
              <a:rPr lang="en-US" sz="1000" b="1" dirty="0">
                <a:solidFill>
                  <a:schemeClr val="bg1"/>
                </a:solidFill>
                <a:latin typeface="Verdana" panose="020B0604030504040204" pitchFamily="34" charset="0"/>
                <a:ea typeface="Verdana" panose="020B0604030504040204" pitchFamily="34" charset="0"/>
              </a:rPr>
              <a:t>12</a:t>
            </a:r>
          </a:p>
        </p:txBody>
      </p:sp>
      <p:sp>
        <p:nvSpPr>
          <p:cNvPr id="84" name="Freeform 5">
            <a:extLst>
              <a:ext uri="{FF2B5EF4-FFF2-40B4-BE49-F238E27FC236}">
                <a16:creationId xmlns:a16="http://schemas.microsoft.com/office/drawing/2014/main" id="{D4F7EF9D-87EB-D210-192E-2BD5094FBA67}"/>
              </a:ext>
            </a:extLst>
          </p:cNvPr>
          <p:cNvSpPr>
            <a:spLocks/>
          </p:cNvSpPr>
          <p:nvPr/>
        </p:nvSpPr>
        <p:spPr bwMode="auto">
          <a:xfrm>
            <a:off x="245532" y="1962600"/>
            <a:ext cx="509862" cy="365760"/>
          </a:xfrm>
          <a:custGeom>
            <a:avLst/>
            <a:gdLst>
              <a:gd name="T0" fmla="*/ 2164 w 2219"/>
              <a:gd name="T1" fmla="*/ 0 h 362"/>
              <a:gd name="T2" fmla="*/ 1880 w 2219"/>
              <a:gd name="T3" fmla="*/ 362 h 362"/>
              <a:gd name="T4" fmla="*/ 1809 w 2219"/>
              <a:gd name="T5" fmla="*/ 362 h 362"/>
              <a:gd name="T6" fmla="*/ 2093 w 2219"/>
              <a:gd name="T7" fmla="*/ 0 h 362"/>
              <a:gd name="T8" fmla="*/ 285 w 2219"/>
              <a:gd name="T9" fmla="*/ 0 h 362"/>
              <a:gd name="T10" fmla="*/ 0 w 2219"/>
              <a:gd name="T11" fmla="*/ 362 h 362"/>
              <a:gd name="T12" fmla="*/ 1934 w 2219"/>
              <a:gd name="T13" fmla="*/ 362 h 362"/>
              <a:gd name="T14" fmla="*/ 2219 w 2219"/>
              <a:gd name="T15" fmla="*/ 0 h 362"/>
              <a:gd name="T16" fmla="*/ 2164 w 2219"/>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9" h="362">
                <a:moveTo>
                  <a:pt x="2164" y="0"/>
                </a:moveTo>
                <a:lnTo>
                  <a:pt x="1880" y="362"/>
                </a:lnTo>
                <a:lnTo>
                  <a:pt x="1809" y="362"/>
                </a:lnTo>
                <a:lnTo>
                  <a:pt x="2093" y="0"/>
                </a:lnTo>
                <a:lnTo>
                  <a:pt x="285" y="0"/>
                </a:lnTo>
                <a:lnTo>
                  <a:pt x="0" y="362"/>
                </a:lnTo>
                <a:lnTo>
                  <a:pt x="1934" y="362"/>
                </a:lnTo>
                <a:lnTo>
                  <a:pt x="2219" y="0"/>
                </a:lnTo>
                <a:lnTo>
                  <a:pt x="2164" y="0"/>
                </a:lnTo>
                <a:close/>
              </a:path>
            </a:pathLst>
          </a:custGeom>
          <a:solidFill>
            <a:srgbClr val="ED3326"/>
          </a:solidFill>
          <a:ln>
            <a:noFill/>
          </a:ln>
        </p:spPr>
        <p:txBody>
          <a:bodyPr vert="horz" wrap="square" lIns="91440" tIns="45720" rIns="91440" bIns="45720" numCol="1" anchor="t" anchorCtr="0" compatLnSpc="1">
            <a:prstTxWarp prst="textNoShape">
              <a:avLst/>
            </a:prstTxWarp>
          </a:bodyPr>
          <a:lstStyle/>
          <a:p>
            <a:endParaRPr lang="en-US" sz="1300"/>
          </a:p>
        </p:txBody>
      </p:sp>
      <p:sp>
        <p:nvSpPr>
          <p:cNvPr id="85" name="椭圆 787">
            <a:extLst>
              <a:ext uri="{FF2B5EF4-FFF2-40B4-BE49-F238E27FC236}">
                <a16:creationId xmlns:a16="http://schemas.microsoft.com/office/drawing/2014/main" id="{CCD574B7-49E9-60BB-B453-C4A7C0752AF1}"/>
              </a:ext>
            </a:extLst>
          </p:cNvPr>
          <p:cNvSpPr/>
          <p:nvPr/>
        </p:nvSpPr>
        <p:spPr bwMode="gray">
          <a:xfrm>
            <a:off x="317807" y="1984919"/>
            <a:ext cx="320040" cy="320040"/>
          </a:xfrm>
          <a:prstGeom prst="ellipse">
            <a:avLst/>
          </a:prstGeom>
          <a:ln>
            <a:headEnd/>
            <a:tailEnd/>
          </a:ln>
        </p:spPr>
        <p:style>
          <a:lnRef idx="0">
            <a:schemeClr val="dk1"/>
          </a:lnRef>
          <a:fillRef idx="3">
            <a:schemeClr val="dk1"/>
          </a:fillRef>
          <a:effectRef idx="3">
            <a:schemeClr val="dk1"/>
          </a:effectRef>
          <a:fontRef idx="minor">
            <a:schemeClr val="lt1"/>
          </a:fontRef>
        </p:style>
        <p:txBody>
          <a:bodyPr wrap="square" lIns="0" tIns="0" rIns="0" bIns="0" rtlCol="0" anchor="ctr"/>
          <a:lstStyle/>
          <a:p>
            <a:pPr algn="ctr"/>
            <a:r>
              <a:rPr lang="en-US" sz="1000" b="1" dirty="0">
                <a:solidFill>
                  <a:schemeClr val="bg1"/>
                </a:solidFill>
                <a:latin typeface="Verdana" panose="020B0604030504040204" pitchFamily="34" charset="0"/>
                <a:ea typeface="Verdana" panose="020B0604030504040204" pitchFamily="34" charset="0"/>
              </a:rPr>
              <a:t>13</a:t>
            </a:r>
          </a:p>
        </p:txBody>
      </p:sp>
      <p:sp>
        <p:nvSpPr>
          <p:cNvPr id="86" name="Freeform 5">
            <a:extLst>
              <a:ext uri="{FF2B5EF4-FFF2-40B4-BE49-F238E27FC236}">
                <a16:creationId xmlns:a16="http://schemas.microsoft.com/office/drawing/2014/main" id="{81282D6E-8812-6304-3027-DC3BB775D083}"/>
              </a:ext>
            </a:extLst>
          </p:cNvPr>
          <p:cNvSpPr>
            <a:spLocks/>
          </p:cNvSpPr>
          <p:nvPr/>
        </p:nvSpPr>
        <p:spPr bwMode="auto">
          <a:xfrm>
            <a:off x="245532" y="2468830"/>
            <a:ext cx="509862" cy="365760"/>
          </a:xfrm>
          <a:custGeom>
            <a:avLst/>
            <a:gdLst>
              <a:gd name="T0" fmla="*/ 2164 w 2219"/>
              <a:gd name="T1" fmla="*/ 0 h 362"/>
              <a:gd name="T2" fmla="*/ 1880 w 2219"/>
              <a:gd name="T3" fmla="*/ 362 h 362"/>
              <a:gd name="T4" fmla="*/ 1809 w 2219"/>
              <a:gd name="T5" fmla="*/ 362 h 362"/>
              <a:gd name="T6" fmla="*/ 2093 w 2219"/>
              <a:gd name="T7" fmla="*/ 0 h 362"/>
              <a:gd name="T8" fmla="*/ 285 w 2219"/>
              <a:gd name="T9" fmla="*/ 0 h 362"/>
              <a:gd name="T10" fmla="*/ 0 w 2219"/>
              <a:gd name="T11" fmla="*/ 362 h 362"/>
              <a:gd name="T12" fmla="*/ 1934 w 2219"/>
              <a:gd name="T13" fmla="*/ 362 h 362"/>
              <a:gd name="T14" fmla="*/ 2219 w 2219"/>
              <a:gd name="T15" fmla="*/ 0 h 362"/>
              <a:gd name="T16" fmla="*/ 2164 w 2219"/>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9" h="362">
                <a:moveTo>
                  <a:pt x="2164" y="0"/>
                </a:moveTo>
                <a:lnTo>
                  <a:pt x="1880" y="362"/>
                </a:lnTo>
                <a:lnTo>
                  <a:pt x="1809" y="362"/>
                </a:lnTo>
                <a:lnTo>
                  <a:pt x="2093" y="0"/>
                </a:lnTo>
                <a:lnTo>
                  <a:pt x="285" y="0"/>
                </a:lnTo>
                <a:lnTo>
                  <a:pt x="0" y="362"/>
                </a:lnTo>
                <a:lnTo>
                  <a:pt x="1934" y="362"/>
                </a:lnTo>
                <a:lnTo>
                  <a:pt x="2219" y="0"/>
                </a:lnTo>
                <a:lnTo>
                  <a:pt x="2164" y="0"/>
                </a:lnTo>
                <a:close/>
              </a:path>
            </a:pathLst>
          </a:custGeom>
          <a:solidFill>
            <a:srgbClr val="ED3326"/>
          </a:solidFill>
          <a:ln>
            <a:noFill/>
          </a:ln>
        </p:spPr>
        <p:txBody>
          <a:bodyPr vert="horz" wrap="square" lIns="91440" tIns="45720" rIns="91440" bIns="45720" numCol="1" anchor="t" anchorCtr="0" compatLnSpc="1">
            <a:prstTxWarp prst="textNoShape">
              <a:avLst/>
            </a:prstTxWarp>
          </a:bodyPr>
          <a:lstStyle/>
          <a:p>
            <a:endParaRPr lang="en-US" sz="1300"/>
          </a:p>
        </p:txBody>
      </p:sp>
      <p:sp>
        <p:nvSpPr>
          <p:cNvPr id="87" name="椭圆 787">
            <a:extLst>
              <a:ext uri="{FF2B5EF4-FFF2-40B4-BE49-F238E27FC236}">
                <a16:creationId xmlns:a16="http://schemas.microsoft.com/office/drawing/2014/main" id="{BF877562-83CB-CBC2-CDC5-26AB8DB0F06C}"/>
              </a:ext>
            </a:extLst>
          </p:cNvPr>
          <p:cNvSpPr/>
          <p:nvPr/>
        </p:nvSpPr>
        <p:spPr bwMode="gray">
          <a:xfrm>
            <a:off x="317807" y="2491149"/>
            <a:ext cx="320040" cy="320040"/>
          </a:xfrm>
          <a:prstGeom prst="ellipse">
            <a:avLst/>
          </a:prstGeom>
          <a:ln>
            <a:headEnd/>
            <a:tailEnd/>
          </a:ln>
        </p:spPr>
        <p:style>
          <a:lnRef idx="0">
            <a:schemeClr val="dk1"/>
          </a:lnRef>
          <a:fillRef idx="3">
            <a:schemeClr val="dk1"/>
          </a:fillRef>
          <a:effectRef idx="3">
            <a:schemeClr val="dk1"/>
          </a:effectRef>
          <a:fontRef idx="minor">
            <a:schemeClr val="lt1"/>
          </a:fontRef>
        </p:style>
        <p:txBody>
          <a:bodyPr wrap="square" lIns="0" tIns="0" rIns="0" bIns="0" rtlCol="0" anchor="ctr"/>
          <a:lstStyle/>
          <a:p>
            <a:pPr algn="ctr"/>
            <a:r>
              <a:rPr lang="en-US" sz="1000" b="1" dirty="0">
                <a:solidFill>
                  <a:schemeClr val="bg1"/>
                </a:solidFill>
                <a:latin typeface="Verdana" panose="020B0604030504040204" pitchFamily="34" charset="0"/>
                <a:ea typeface="Verdana" panose="020B0604030504040204" pitchFamily="34" charset="0"/>
              </a:rPr>
              <a:t>14</a:t>
            </a:r>
          </a:p>
        </p:txBody>
      </p:sp>
      <p:sp>
        <p:nvSpPr>
          <p:cNvPr id="88" name="Freeform 5">
            <a:extLst>
              <a:ext uri="{FF2B5EF4-FFF2-40B4-BE49-F238E27FC236}">
                <a16:creationId xmlns:a16="http://schemas.microsoft.com/office/drawing/2014/main" id="{F4AD3A9D-FA04-2598-A9BA-4B7E8BA301C7}"/>
              </a:ext>
            </a:extLst>
          </p:cNvPr>
          <p:cNvSpPr>
            <a:spLocks/>
          </p:cNvSpPr>
          <p:nvPr/>
        </p:nvSpPr>
        <p:spPr bwMode="auto">
          <a:xfrm>
            <a:off x="245532" y="3004907"/>
            <a:ext cx="509862" cy="365760"/>
          </a:xfrm>
          <a:custGeom>
            <a:avLst/>
            <a:gdLst>
              <a:gd name="T0" fmla="*/ 2164 w 2219"/>
              <a:gd name="T1" fmla="*/ 0 h 362"/>
              <a:gd name="T2" fmla="*/ 1880 w 2219"/>
              <a:gd name="T3" fmla="*/ 362 h 362"/>
              <a:gd name="T4" fmla="*/ 1809 w 2219"/>
              <a:gd name="T5" fmla="*/ 362 h 362"/>
              <a:gd name="T6" fmla="*/ 2093 w 2219"/>
              <a:gd name="T7" fmla="*/ 0 h 362"/>
              <a:gd name="T8" fmla="*/ 285 w 2219"/>
              <a:gd name="T9" fmla="*/ 0 h 362"/>
              <a:gd name="T10" fmla="*/ 0 w 2219"/>
              <a:gd name="T11" fmla="*/ 362 h 362"/>
              <a:gd name="T12" fmla="*/ 1934 w 2219"/>
              <a:gd name="T13" fmla="*/ 362 h 362"/>
              <a:gd name="T14" fmla="*/ 2219 w 2219"/>
              <a:gd name="T15" fmla="*/ 0 h 362"/>
              <a:gd name="T16" fmla="*/ 2164 w 2219"/>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9" h="362">
                <a:moveTo>
                  <a:pt x="2164" y="0"/>
                </a:moveTo>
                <a:lnTo>
                  <a:pt x="1880" y="362"/>
                </a:lnTo>
                <a:lnTo>
                  <a:pt x="1809" y="362"/>
                </a:lnTo>
                <a:lnTo>
                  <a:pt x="2093" y="0"/>
                </a:lnTo>
                <a:lnTo>
                  <a:pt x="285" y="0"/>
                </a:lnTo>
                <a:lnTo>
                  <a:pt x="0" y="362"/>
                </a:lnTo>
                <a:lnTo>
                  <a:pt x="1934" y="362"/>
                </a:lnTo>
                <a:lnTo>
                  <a:pt x="2219" y="0"/>
                </a:lnTo>
                <a:lnTo>
                  <a:pt x="2164" y="0"/>
                </a:lnTo>
                <a:close/>
              </a:path>
            </a:pathLst>
          </a:custGeom>
          <a:solidFill>
            <a:srgbClr val="ED3326"/>
          </a:solidFill>
          <a:ln>
            <a:noFill/>
          </a:ln>
        </p:spPr>
        <p:txBody>
          <a:bodyPr vert="horz" wrap="square" lIns="91440" tIns="45720" rIns="91440" bIns="45720" numCol="1" anchor="t" anchorCtr="0" compatLnSpc="1">
            <a:prstTxWarp prst="textNoShape">
              <a:avLst/>
            </a:prstTxWarp>
          </a:bodyPr>
          <a:lstStyle/>
          <a:p>
            <a:endParaRPr lang="en-US" sz="1300"/>
          </a:p>
        </p:txBody>
      </p:sp>
      <p:sp>
        <p:nvSpPr>
          <p:cNvPr id="89" name="椭圆 787">
            <a:extLst>
              <a:ext uri="{FF2B5EF4-FFF2-40B4-BE49-F238E27FC236}">
                <a16:creationId xmlns:a16="http://schemas.microsoft.com/office/drawing/2014/main" id="{DEC9D32D-F949-43A9-BEC4-6FBA98C94DB5}"/>
              </a:ext>
            </a:extLst>
          </p:cNvPr>
          <p:cNvSpPr/>
          <p:nvPr/>
        </p:nvSpPr>
        <p:spPr bwMode="gray">
          <a:xfrm>
            <a:off x="317807" y="3027226"/>
            <a:ext cx="320040" cy="320040"/>
          </a:xfrm>
          <a:prstGeom prst="ellipse">
            <a:avLst/>
          </a:prstGeom>
          <a:ln>
            <a:headEnd/>
            <a:tailEnd/>
          </a:ln>
        </p:spPr>
        <p:style>
          <a:lnRef idx="0">
            <a:schemeClr val="dk1"/>
          </a:lnRef>
          <a:fillRef idx="3">
            <a:schemeClr val="dk1"/>
          </a:fillRef>
          <a:effectRef idx="3">
            <a:schemeClr val="dk1"/>
          </a:effectRef>
          <a:fontRef idx="minor">
            <a:schemeClr val="lt1"/>
          </a:fontRef>
        </p:style>
        <p:txBody>
          <a:bodyPr wrap="square" lIns="0" tIns="0" rIns="0" bIns="0" rtlCol="0" anchor="ctr"/>
          <a:lstStyle/>
          <a:p>
            <a:pPr algn="ctr"/>
            <a:r>
              <a:rPr lang="en-US" sz="1000" b="1" dirty="0">
                <a:solidFill>
                  <a:schemeClr val="bg1"/>
                </a:solidFill>
                <a:latin typeface="Verdana" panose="020B0604030504040204" pitchFamily="34" charset="0"/>
                <a:ea typeface="Verdana" panose="020B0604030504040204" pitchFamily="34" charset="0"/>
              </a:rPr>
              <a:t>15</a:t>
            </a:r>
          </a:p>
        </p:txBody>
      </p:sp>
      <p:sp>
        <p:nvSpPr>
          <p:cNvPr id="90" name="Freeform 5">
            <a:extLst>
              <a:ext uri="{FF2B5EF4-FFF2-40B4-BE49-F238E27FC236}">
                <a16:creationId xmlns:a16="http://schemas.microsoft.com/office/drawing/2014/main" id="{256E0220-FC75-213F-4AA5-C7FF6146873E}"/>
              </a:ext>
            </a:extLst>
          </p:cNvPr>
          <p:cNvSpPr>
            <a:spLocks/>
          </p:cNvSpPr>
          <p:nvPr/>
        </p:nvSpPr>
        <p:spPr bwMode="auto">
          <a:xfrm>
            <a:off x="245532" y="3551799"/>
            <a:ext cx="509862" cy="365760"/>
          </a:xfrm>
          <a:custGeom>
            <a:avLst/>
            <a:gdLst>
              <a:gd name="T0" fmla="*/ 2164 w 2219"/>
              <a:gd name="T1" fmla="*/ 0 h 362"/>
              <a:gd name="T2" fmla="*/ 1880 w 2219"/>
              <a:gd name="T3" fmla="*/ 362 h 362"/>
              <a:gd name="T4" fmla="*/ 1809 w 2219"/>
              <a:gd name="T5" fmla="*/ 362 h 362"/>
              <a:gd name="T6" fmla="*/ 2093 w 2219"/>
              <a:gd name="T7" fmla="*/ 0 h 362"/>
              <a:gd name="T8" fmla="*/ 285 w 2219"/>
              <a:gd name="T9" fmla="*/ 0 h 362"/>
              <a:gd name="T10" fmla="*/ 0 w 2219"/>
              <a:gd name="T11" fmla="*/ 362 h 362"/>
              <a:gd name="T12" fmla="*/ 1934 w 2219"/>
              <a:gd name="T13" fmla="*/ 362 h 362"/>
              <a:gd name="T14" fmla="*/ 2219 w 2219"/>
              <a:gd name="T15" fmla="*/ 0 h 362"/>
              <a:gd name="T16" fmla="*/ 2164 w 2219"/>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9" h="362">
                <a:moveTo>
                  <a:pt x="2164" y="0"/>
                </a:moveTo>
                <a:lnTo>
                  <a:pt x="1880" y="362"/>
                </a:lnTo>
                <a:lnTo>
                  <a:pt x="1809" y="362"/>
                </a:lnTo>
                <a:lnTo>
                  <a:pt x="2093" y="0"/>
                </a:lnTo>
                <a:lnTo>
                  <a:pt x="285" y="0"/>
                </a:lnTo>
                <a:lnTo>
                  <a:pt x="0" y="362"/>
                </a:lnTo>
                <a:lnTo>
                  <a:pt x="1934" y="362"/>
                </a:lnTo>
                <a:lnTo>
                  <a:pt x="2219" y="0"/>
                </a:lnTo>
                <a:lnTo>
                  <a:pt x="2164" y="0"/>
                </a:lnTo>
                <a:close/>
              </a:path>
            </a:pathLst>
          </a:custGeom>
          <a:solidFill>
            <a:srgbClr val="ED3326"/>
          </a:solidFill>
          <a:ln>
            <a:noFill/>
          </a:ln>
        </p:spPr>
        <p:txBody>
          <a:bodyPr vert="horz" wrap="square" lIns="91440" tIns="45720" rIns="91440" bIns="45720" numCol="1" anchor="t" anchorCtr="0" compatLnSpc="1">
            <a:prstTxWarp prst="textNoShape">
              <a:avLst/>
            </a:prstTxWarp>
          </a:bodyPr>
          <a:lstStyle/>
          <a:p>
            <a:endParaRPr lang="en-US" sz="1300"/>
          </a:p>
        </p:txBody>
      </p:sp>
      <p:sp>
        <p:nvSpPr>
          <p:cNvPr id="91" name="椭圆 787">
            <a:extLst>
              <a:ext uri="{FF2B5EF4-FFF2-40B4-BE49-F238E27FC236}">
                <a16:creationId xmlns:a16="http://schemas.microsoft.com/office/drawing/2014/main" id="{637EB05A-36EA-9B83-34E3-44FBF38AEB10}"/>
              </a:ext>
            </a:extLst>
          </p:cNvPr>
          <p:cNvSpPr/>
          <p:nvPr/>
        </p:nvSpPr>
        <p:spPr bwMode="gray">
          <a:xfrm>
            <a:off x="317807" y="3574118"/>
            <a:ext cx="320040" cy="320040"/>
          </a:xfrm>
          <a:prstGeom prst="ellipse">
            <a:avLst/>
          </a:prstGeom>
          <a:ln>
            <a:headEnd/>
            <a:tailEnd/>
          </a:ln>
        </p:spPr>
        <p:style>
          <a:lnRef idx="0">
            <a:schemeClr val="dk1"/>
          </a:lnRef>
          <a:fillRef idx="3">
            <a:schemeClr val="dk1"/>
          </a:fillRef>
          <a:effectRef idx="3">
            <a:schemeClr val="dk1"/>
          </a:effectRef>
          <a:fontRef idx="minor">
            <a:schemeClr val="lt1"/>
          </a:fontRef>
        </p:style>
        <p:txBody>
          <a:bodyPr wrap="square" lIns="0" tIns="0" rIns="0" bIns="0" rtlCol="0" anchor="ctr"/>
          <a:lstStyle/>
          <a:p>
            <a:pPr algn="ctr"/>
            <a:r>
              <a:rPr lang="en-US" sz="1000" b="1" dirty="0">
                <a:solidFill>
                  <a:schemeClr val="bg1"/>
                </a:solidFill>
                <a:latin typeface="Verdana" panose="020B0604030504040204" pitchFamily="34" charset="0"/>
                <a:ea typeface="Verdana" panose="020B0604030504040204" pitchFamily="34" charset="0"/>
              </a:rPr>
              <a:t>16</a:t>
            </a:r>
          </a:p>
        </p:txBody>
      </p:sp>
      <p:sp>
        <p:nvSpPr>
          <p:cNvPr id="92" name="Freeform 5">
            <a:extLst>
              <a:ext uri="{FF2B5EF4-FFF2-40B4-BE49-F238E27FC236}">
                <a16:creationId xmlns:a16="http://schemas.microsoft.com/office/drawing/2014/main" id="{26C171A8-BB5C-53C3-BFAC-00E782B2D7A0}"/>
              </a:ext>
            </a:extLst>
          </p:cNvPr>
          <p:cNvSpPr>
            <a:spLocks/>
          </p:cNvSpPr>
          <p:nvPr/>
        </p:nvSpPr>
        <p:spPr bwMode="auto">
          <a:xfrm>
            <a:off x="245532" y="4060778"/>
            <a:ext cx="509862" cy="365760"/>
          </a:xfrm>
          <a:custGeom>
            <a:avLst/>
            <a:gdLst>
              <a:gd name="T0" fmla="*/ 2164 w 2219"/>
              <a:gd name="T1" fmla="*/ 0 h 362"/>
              <a:gd name="T2" fmla="*/ 1880 w 2219"/>
              <a:gd name="T3" fmla="*/ 362 h 362"/>
              <a:gd name="T4" fmla="*/ 1809 w 2219"/>
              <a:gd name="T5" fmla="*/ 362 h 362"/>
              <a:gd name="T6" fmla="*/ 2093 w 2219"/>
              <a:gd name="T7" fmla="*/ 0 h 362"/>
              <a:gd name="T8" fmla="*/ 285 w 2219"/>
              <a:gd name="T9" fmla="*/ 0 h 362"/>
              <a:gd name="T10" fmla="*/ 0 w 2219"/>
              <a:gd name="T11" fmla="*/ 362 h 362"/>
              <a:gd name="T12" fmla="*/ 1934 w 2219"/>
              <a:gd name="T13" fmla="*/ 362 h 362"/>
              <a:gd name="T14" fmla="*/ 2219 w 2219"/>
              <a:gd name="T15" fmla="*/ 0 h 362"/>
              <a:gd name="T16" fmla="*/ 2164 w 2219"/>
              <a:gd name="T1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9" h="362">
                <a:moveTo>
                  <a:pt x="2164" y="0"/>
                </a:moveTo>
                <a:lnTo>
                  <a:pt x="1880" y="362"/>
                </a:lnTo>
                <a:lnTo>
                  <a:pt x="1809" y="362"/>
                </a:lnTo>
                <a:lnTo>
                  <a:pt x="2093" y="0"/>
                </a:lnTo>
                <a:lnTo>
                  <a:pt x="285" y="0"/>
                </a:lnTo>
                <a:lnTo>
                  <a:pt x="0" y="362"/>
                </a:lnTo>
                <a:lnTo>
                  <a:pt x="1934" y="362"/>
                </a:lnTo>
                <a:lnTo>
                  <a:pt x="2219" y="0"/>
                </a:lnTo>
                <a:lnTo>
                  <a:pt x="2164" y="0"/>
                </a:lnTo>
                <a:close/>
              </a:path>
            </a:pathLst>
          </a:custGeom>
          <a:solidFill>
            <a:srgbClr val="ED3326"/>
          </a:solidFill>
          <a:ln>
            <a:noFill/>
          </a:ln>
        </p:spPr>
        <p:txBody>
          <a:bodyPr vert="horz" wrap="square" lIns="91440" tIns="45720" rIns="91440" bIns="45720" numCol="1" anchor="t" anchorCtr="0" compatLnSpc="1">
            <a:prstTxWarp prst="textNoShape">
              <a:avLst/>
            </a:prstTxWarp>
          </a:bodyPr>
          <a:lstStyle/>
          <a:p>
            <a:endParaRPr lang="en-US" sz="1300"/>
          </a:p>
        </p:txBody>
      </p:sp>
      <p:sp>
        <p:nvSpPr>
          <p:cNvPr id="93" name="椭圆 787">
            <a:extLst>
              <a:ext uri="{FF2B5EF4-FFF2-40B4-BE49-F238E27FC236}">
                <a16:creationId xmlns:a16="http://schemas.microsoft.com/office/drawing/2014/main" id="{14B3103E-5205-C16F-579E-EB4AB27FCA6E}"/>
              </a:ext>
            </a:extLst>
          </p:cNvPr>
          <p:cNvSpPr/>
          <p:nvPr/>
        </p:nvSpPr>
        <p:spPr bwMode="gray">
          <a:xfrm>
            <a:off x="317807" y="4083097"/>
            <a:ext cx="320040" cy="320040"/>
          </a:xfrm>
          <a:prstGeom prst="ellipse">
            <a:avLst/>
          </a:prstGeom>
          <a:ln>
            <a:headEnd/>
            <a:tailEnd/>
          </a:ln>
        </p:spPr>
        <p:style>
          <a:lnRef idx="0">
            <a:schemeClr val="dk1"/>
          </a:lnRef>
          <a:fillRef idx="3">
            <a:schemeClr val="dk1"/>
          </a:fillRef>
          <a:effectRef idx="3">
            <a:schemeClr val="dk1"/>
          </a:effectRef>
          <a:fontRef idx="minor">
            <a:schemeClr val="lt1"/>
          </a:fontRef>
        </p:style>
        <p:txBody>
          <a:bodyPr wrap="square" lIns="0" tIns="0" rIns="0" bIns="0" rtlCol="0" anchor="ctr"/>
          <a:lstStyle/>
          <a:p>
            <a:pPr algn="ctr"/>
            <a:r>
              <a:rPr lang="en-US" sz="1000" b="1" dirty="0">
                <a:solidFill>
                  <a:schemeClr val="bg1"/>
                </a:solidFill>
                <a:latin typeface="Verdana" panose="020B0604030504040204" pitchFamily="34" charset="0"/>
                <a:ea typeface="Verdana" panose="020B0604030504040204" pitchFamily="34" charset="0"/>
              </a:rPr>
              <a:t>17</a:t>
            </a:r>
          </a:p>
        </p:txBody>
      </p:sp>
    </p:spTree>
    <p:extLst>
      <p:ext uri="{BB962C8B-B14F-4D97-AF65-F5344CB8AC3E}">
        <p14:creationId xmlns:p14="http://schemas.microsoft.com/office/powerpoint/2010/main" val="131462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sz="1980" dirty="0"/>
              <a:t>Business Scenarios: What a Business Scenario</a:t>
            </a:r>
          </a:p>
        </p:txBody>
      </p:sp>
      <p:sp>
        <p:nvSpPr>
          <p:cNvPr id="31" name="Rectangle 30">
            <a:extLst>
              <a:ext uri="{FF2B5EF4-FFF2-40B4-BE49-F238E27FC236}">
                <a16:creationId xmlns:a16="http://schemas.microsoft.com/office/drawing/2014/main" id="{3B765D77-A617-3AD6-9ED8-C882E3211909}"/>
              </a:ext>
            </a:extLst>
          </p:cNvPr>
          <p:cNvSpPr/>
          <p:nvPr/>
        </p:nvSpPr>
        <p:spPr bwMode="gray">
          <a:xfrm>
            <a:off x="6295220" y="2287848"/>
            <a:ext cx="4206240" cy="3100104"/>
          </a:xfrm>
          <a:prstGeom prst="rect">
            <a:avLst/>
          </a:prstGeom>
          <a:noFill/>
          <a:ln w="19050" algn="ctr">
            <a:noFill/>
            <a:miter lim="800000"/>
            <a:headEnd/>
            <a:tailEnd/>
          </a:ln>
        </p:spPr>
        <p:txBody>
          <a:bodyPr wrap="square" lIns="88900" tIns="88900" rIns="88900" bIns="88900" rtlCol="0" anchor="t"/>
          <a:lstStyle/>
          <a:p>
            <a:pPr>
              <a:lnSpc>
                <a:spcPct val="106000"/>
              </a:lnSpc>
              <a:buFont typeface="Wingdings 2" pitchFamily="18" charset="2"/>
              <a:buNone/>
              <a:defRPr/>
            </a:pPr>
            <a:r>
              <a:rPr lang="en-US" b="1" dirty="0">
                <a:solidFill>
                  <a:srgbClr val="000000"/>
                </a:solidFill>
                <a:latin typeface="Verdana" panose="020B0604030504040204" pitchFamily="34" charset="0"/>
                <a:ea typeface="Verdana" panose="020B0604030504040204" pitchFamily="34" charset="0"/>
                <a:cs typeface="Open Sans" panose="020B0606030504020204" pitchFamily="34" charset="0"/>
              </a:rPr>
              <a:t>…IS NOT</a:t>
            </a:r>
          </a:p>
        </p:txBody>
      </p:sp>
      <p:grpSp>
        <p:nvGrpSpPr>
          <p:cNvPr id="32" name="Group 31">
            <a:extLst>
              <a:ext uri="{FF2B5EF4-FFF2-40B4-BE49-F238E27FC236}">
                <a16:creationId xmlns:a16="http://schemas.microsoft.com/office/drawing/2014/main" id="{BA011FF8-F094-32C7-9D20-F3055D3D37A8}"/>
              </a:ext>
            </a:extLst>
          </p:cNvPr>
          <p:cNvGrpSpPr/>
          <p:nvPr/>
        </p:nvGrpSpPr>
        <p:grpSpPr>
          <a:xfrm>
            <a:off x="1180769" y="2287848"/>
            <a:ext cx="4206240" cy="3100104"/>
            <a:chOff x="815009" y="2287848"/>
            <a:chExt cx="4681330" cy="3100104"/>
          </a:xfrm>
          <a:solidFill>
            <a:srgbClr val="FFFFFF"/>
          </a:solidFill>
        </p:grpSpPr>
        <p:sp>
          <p:nvSpPr>
            <p:cNvPr id="33" name="Rectangle 32">
              <a:extLst>
                <a:ext uri="{FF2B5EF4-FFF2-40B4-BE49-F238E27FC236}">
                  <a16:creationId xmlns:a16="http://schemas.microsoft.com/office/drawing/2014/main" id="{650FF668-4372-5B59-C70B-91024306C5DB}"/>
                </a:ext>
              </a:extLst>
            </p:cNvPr>
            <p:cNvSpPr/>
            <p:nvPr/>
          </p:nvSpPr>
          <p:spPr bwMode="gray">
            <a:xfrm>
              <a:off x="815009" y="2287848"/>
              <a:ext cx="4681330" cy="3100104"/>
            </a:xfrm>
            <a:prstGeom prst="rect">
              <a:avLst/>
            </a:prstGeom>
            <a:grpFill/>
            <a:ln w="19050" algn="ctr">
              <a:noFill/>
              <a:miter lim="800000"/>
              <a:headEnd/>
              <a:tailEnd/>
            </a:ln>
          </p:spPr>
          <p:txBody>
            <a:bodyPr wrap="square" lIns="88900" tIns="88900" rIns="88900" bIns="88900" rtlCol="0" anchor="t"/>
            <a:lstStyle/>
            <a:p>
              <a:pPr>
                <a:lnSpc>
                  <a:spcPct val="106000"/>
                </a:lnSpc>
                <a:buFont typeface="Wingdings 2" pitchFamily="18" charset="2"/>
                <a:buNone/>
                <a:defRPr/>
              </a:pPr>
              <a:r>
                <a:rPr lang="en-US" b="1" dirty="0">
                  <a:solidFill>
                    <a:srgbClr val="000000"/>
                  </a:solidFill>
                  <a:latin typeface="Verdana" panose="020B0604030504040204" pitchFamily="34" charset="0"/>
                  <a:ea typeface="Verdana" panose="020B0604030504040204" pitchFamily="34" charset="0"/>
                  <a:cs typeface="Open Sans" panose="020B0606030504020204" pitchFamily="34" charset="0"/>
                </a:rPr>
                <a:t>…IS</a:t>
              </a:r>
            </a:p>
          </p:txBody>
        </p:sp>
        <p:sp>
          <p:nvSpPr>
            <p:cNvPr id="34" name="Rectangle 33">
              <a:extLst>
                <a:ext uri="{FF2B5EF4-FFF2-40B4-BE49-F238E27FC236}">
                  <a16:creationId xmlns:a16="http://schemas.microsoft.com/office/drawing/2014/main" id="{F9D5F5D5-E109-0440-A3DE-BB4269CE0A28}"/>
                </a:ext>
              </a:extLst>
            </p:cNvPr>
            <p:cNvSpPr/>
            <p:nvPr/>
          </p:nvSpPr>
          <p:spPr>
            <a:xfrm>
              <a:off x="815009" y="2894962"/>
              <a:ext cx="4681330" cy="2492990"/>
            </a:xfrm>
            <a:prstGeom prst="rect">
              <a:avLst/>
            </a:prstGeom>
            <a:grpFill/>
          </p:spPr>
          <p:txBody>
            <a:bodyPr wrap="square">
              <a:spAutoFit/>
            </a:bodyPr>
            <a:lstStyle/>
            <a:p>
              <a:pPr marL="285750" indent="-285750">
                <a:spcBef>
                  <a:spcPts val="600"/>
                </a:spcBef>
                <a:spcAft>
                  <a:spcPts val="600"/>
                </a:spcAft>
                <a:buClr>
                  <a:srgbClr val="86F200"/>
                </a:buClr>
                <a:buSzPct val="120000"/>
                <a:buFont typeface="Wingdings" panose="05000000000000000000" pitchFamily="2" charset="2"/>
                <a:buChar char="ü"/>
                <a:defRPr/>
              </a:pPr>
              <a:r>
                <a:rPr lang="en-US" sz="1400" dirty="0">
                  <a:solidFill>
                    <a:prstClr val="black"/>
                  </a:solidFill>
                  <a:latin typeface="Verdana" panose="020B0604030504040204" pitchFamily="34" charset="0"/>
                  <a:ea typeface="Verdana" panose="020B0604030504040204" pitchFamily="34" charset="0"/>
                  <a:cs typeface="Open Sans Light" charset="0"/>
                </a:rPr>
                <a:t>A </a:t>
              </a:r>
              <a:r>
                <a:rPr lang="en-US" sz="1400" b="1" dirty="0">
                  <a:solidFill>
                    <a:prstClr val="black"/>
                  </a:solidFill>
                  <a:latin typeface="Verdana" panose="020B0604030504040204" pitchFamily="34" charset="0"/>
                  <a:ea typeface="Verdana" panose="020B0604030504040204" pitchFamily="34" charset="0"/>
                  <a:cs typeface="Open Sans Light" charset="0"/>
                </a:rPr>
                <a:t>high-level process map </a:t>
              </a:r>
              <a:r>
                <a:rPr lang="en-US" sz="1400" dirty="0">
                  <a:solidFill>
                    <a:prstClr val="black"/>
                  </a:solidFill>
                  <a:latin typeface="Verdana" panose="020B0604030504040204" pitchFamily="34" charset="0"/>
                  <a:ea typeface="Verdana" panose="020B0604030504040204" pitchFamily="34" charset="0"/>
                  <a:cs typeface="Open Sans Light" charset="0"/>
                </a:rPr>
                <a:t>with </a:t>
              </a:r>
              <a:r>
                <a:rPr lang="en-US" sz="1400" b="1" dirty="0">
                  <a:solidFill>
                    <a:prstClr val="black"/>
                  </a:solidFill>
                  <a:latin typeface="Verdana" panose="020B0604030504040204" pitchFamily="34" charset="0"/>
                  <a:ea typeface="Verdana" panose="020B0604030504040204" pitchFamily="34" charset="0"/>
                  <a:cs typeface="Open Sans Light" charset="0"/>
                </a:rPr>
                <a:t>process steps</a:t>
              </a:r>
              <a:r>
                <a:rPr lang="en-US" sz="1400" dirty="0">
                  <a:solidFill>
                    <a:prstClr val="black"/>
                  </a:solidFill>
                  <a:latin typeface="Verdana" panose="020B0604030504040204" pitchFamily="34" charset="0"/>
                  <a:ea typeface="Verdana" panose="020B0604030504040204" pitchFamily="34" charset="0"/>
                  <a:cs typeface="Open Sans Light" charset="0"/>
                </a:rPr>
                <a:t> of how the functions within the operating model work together </a:t>
              </a:r>
              <a:endParaRPr lang="en-GB" sz="1400" dirty="0">
                <a:solidFill>
                  <a:prstClr val="black"/>
                </a:solidFill>
                <a:latin typeface="Verdana" panose="020B0604030504040204" pitchFamily="34" charset="0"/>
                <a:ea typeface="Verdana" panose="020B0604030504040204" pitchFamily="34" charset="0"/>
                <a:cs typeface="Open Sans Light" charset="0"/>
              </a:endParaRPr>
            </a:p>
            <a:p>
              <a:pPr marL="285750" indent="-285750">
                <a:spcBef>
                  <a:spcPts val="600"/>
                </a:spcBef>
                <a:spcAft>
                  <a:spcPts val="600"/>
                </a:spcAft>
                <a:buClr>
                  <a:srgbClr val="86F200"/>
                </a:buClr>
                <a:buSzPct val="120000"/>
                <a:buFont typeface="Wingdings" panose="05000000000000000000" pitchFamily="2" charset="2"/>
                <a:buChar char="ü"/>
                <a:defRPr/>
              </a:pPr>
              <a:r>
                <a:rPr lang="en-US" sz="1400" dirty="0">
                  <a:solidFill>
                    <a:prstClr val="black"/>
                  </a:solidFill>
                  <a:latin typeface="Verdana" panose="020B0604030504040204" pitchFamily="34" charset="0"/>
                  <a:ea typeface="Verdana" panose="020B0604030504040204" pitchFamily="34" charset="0"/>
                </a:rPr>
                <a:t>A tool to </a:t>
              </a:r>
              <a:r>
                <a:rPr lang="en-US" sz="1400" b="1" dirty="0">
                  <a:solidFill>
                    <a:prstClr val="black"/>
                  </a:solidFill>
                  <a:latin typeface="Verdana" panose="020B0604030504040204" pitchFamily="34" charset="0"/>
                  <a:ea typeface="Verdana" panose="020B0604030504040204" pitchFamily="34" charset="0"/>
                </a:rPr>
                <a:t>clarify roles</a:t>
              </a:r>
              <a:r>
                <a:rPr lang="en-US" sz="1400" dirty="0">
                  <a:solidFill>
                    <a:prstClr val="black"/>
                  </a:solidFill>
                  <a:latin typeface="Verdana" panose="020B0604030504040204" pitchFamily="34" charset="0"/>
                  <a:ea typeface="Verdana" panose="020B0604030504040204" pitchFamily="34" charset="0"/>
                </a:rPr>
                <a:t>, </a:t>
              </a:r>
              <a:r>
                <a:rPr lang="en-US" sz="1400" b="1" dirty="0">
                  <a:solidFill>
                    <a:prstClr val="black"/>
                  </a:solidFill>
                  <a:latin typeface="Verdana" panose="020B0604030504040204" pitchFamily="34" charset="0"/>
                  <a:ea typeface="Verdana" panose="020B0604030504040204" pitchFamily="34" charset="0"/>
                </a:rPr>
                <a:t>ideate as a group</a:t>
              </a:r>
              <a:r>
                <a:rPr lang="en-US" sz="1400" dirty="0">
                  <a:solidFill>
                    <a:prstClr val="black"/>
                  </a:solidFill>
                  <a:latin typeface="Verdana" panose="020B0604030504040204" pitchFamily="34" charset="0"/>
                  <a:ea typeface="Verdana" panose="020B0604030504040204" pitchFamily="34" charset="0"/>
                </a:rPr>
                <a:t>, and</a:t>
              </a:r>
              <a:r>
                <a:rPr lang="en-US" sz="1400" b="1" dirty="0">
                  <a:solidFill>
                    <a:prstClr val="black"/>
                  </a:solidFill>
                  <a:latin typeface="Verdana" panose="020B0604030504040204" pitchFamily="34" charset="0"/>
                  <a:ea typeface="Verdana" panose="020B0604030504040204" pitchFamily="34" charset="0"/>
                </a:rPr>
                <a:t> identify redundancies </a:t>
              </a:r>
              <a:r>
                <a:rPr lang="en-US" sz="1400" dirty="0">
                  <a:solidFill>
                    <a:prstClr val="black"/>
                  </a:solidFill>
                  <a:latin typeface="Verdana" panose="020B0604030504040204" pitchFamily="34" charset="0"/>
                  <a:ea typeface="Verdana" panose="020B0604030504040204" pitchFamily="34" charset="0"/>
                </a:rPr>
                <a:t>in accountabilities and responsibilities</a:t>
              </a:r>
            </a:p>
            <a:p>
              <a:pPr marL="285750" indent="-285750">
                <a:spcBef>
                  <a:spcPts val="600"/>
                </a:spcBef>
                <a:spcAft>
                  <a:spcPts val="600"/>
                </a:spcAft>
                <a:buClr>
                  <a:srgbClr val="86F200"/>
                </a:buClr>
                <a:buSzPct val="120000"/>
                <a:buFont typeface="Wingdings" panose="05000000000000000000" pitchFamily="2" charset="2"/>
                <a:buChar char="ü"/>
                <a:defRPr/>
              </a:pPr>
              <a:r>
                <a:rPr lang="en-US" sz="1400" dirty="0">
                  <a:solidFill>
                    <a:prstClr val="black"/>
                  </a:solidFill>
                  <a:latin typeface="Verdana" panose="020B0604030504040204" pitchFamily="34" charset="0"/>
                  <a:ea typeface="Verdana" panose="020B0604030504040204" pitchFamily="34" charset="0"/>
                </a:rPr>
                <a:t>An indication of how we might </a:t>
              </a:r>
              <a:r>
                <a:rPr lang="en-US" sz="1400" b="1" dirty="0">
                  <a:solidFill>
                    <a:prstClr val="black"/>
                  </a:solidFill>
                  <a:latin typeface="Verdana" panose="020B0604030504040204" pitchFamily="34" charset="0"/>
                  <a:ea typeface="Verdana" panose="020B0604030504040204" pitchFamily="34" charset="0"/>
                </a:rPr>
                <a:t>refine our operating model</a:t>
              </a:r>
            </a:p>
            <a:p>
              <a:pPr marL="285750" indent="-285750">
                <a:spcBef>
                  <a:spcPts val="600"/>
                </a:spcBef>
                <a:spcAft>
                  <a:spcPts val="600"/>
                </a:spcAft>
                <a:buClr>
                  <a:srgbClr val="86F200"/>
                </a:buClr>
                <a:buSzPct val="120000"/>
                <a:buFont typeface="Wingdings" panose="05000000000000000000" pitchFamily="2" charset="2"/>
                <a:buChar char="ü"/>
                <a:defRPr/>
              </a:pPr>
              <a:r>
                <a:rPr lang="en-US" sz="1400" dirty="0">
                  <a:solidFill>
                    <a:prstClr val="black"/>
                  </a:solidFill>
                  <a:latin typeface="Verdana" panose="020B0604030504040204" pitchFamily="34" charset="0"/>
                  <a:ea typeface="Verdana" panose="020B0604030504040204" pitchFamily="34" charset="0"/>
                </a:rPr>
                <a:t>A</a:t>
              </a:r>
              <a:r>
                <a:rPr lang="en-US" sz="1400" b="1" dirty="0">
                  <a:solidFill>
                    <a:prstClr val="black"/>
                  </a:solidFill>
                  <a:latin typeface="Verdana" panose="020B0604030504040204" pitchFamily="34" charset="0"/>
                  <a:ea typeface="Verdana" panose="020B0604030504040204" pitchFamily="34" charset="0"/>
                </a:rPr>
                <a:t> future state view </a:t>
              </a:r>
              <a:r>
                <a:rPr lang="en-US" sz="1400" dirty="0">
                  <a:solidFill>
                    <a:prstClr val="black"/>
                  </a:solidFill>
                  <a:latin typeface="Verdana" panose="020B0604030504040204" pitchFamily="34" charset="0"/>
                  <a:ea typeface="Verdana" panose="020B0604030504040204" pitchFamily="34" charset="0"/>
                </a:rPr>
                <a:t>of processes</a:t>
              </a:r>
            </a:p>
          </p:txBody>
        </p:sp>
      </p:grpSp>
      <p:sp>
        <p:nvSpPr>
          <p:cNvPr id="35" name="Rectangle 34">
            <a:extLst>
              <a:ext uri="{FF2B5EF4-FFF2-40B4-BE49-F238E27FC236}">
                <a16:creationId xmlns:a16="http://schemas.microsoft.com/office/drawing/2014/main" id="{40B8A20C-BB6A-E806-46F9-8080FBEAEB13}"/>
              </a:ext>
            </a:extLst>
          </p:cNvPr>
          <p:cNvSpPr/>
          <p:nvPr/>
        </p:nvSpPr>
        <p:spPr bwMode="gray">
          <a:xfrm>
            <a:off x="6394173" y="2894961"/>
            <a:ext cx="4516483" cy="2123658"/>
          </a:xfrm>
          <a:prstGeom prst="rect">
            <a:avLst/>
          </a:prstGeom>
          <a:noFill/>
          <a:ln w="19050" algn="ctr">
            <a:noFill/>
            <a:miter lim="800000"/>
            <a:headEnd/>
            <a:tailEnd/>
          </a:ln>
        </p:spPr>
        <p:txBody>
          <a:bodyPr wrap="square" lIns="0" tIns="78441" rIns="242047" bIns="78441" rtlCol="0" anchor="t"/>
          <a:lstStyle/>
          <a:p>
            <a:pPr marL="285750" indent="-285750">
              <a:spcBef>
                <a:spcPts val="600"/>
              </a:spcBef>
              <a:spcAft>
                <a:spcPts val="600"/>
              </a:spcAft>
              <a:buClr>
                <a:srgbClr val="FF0000"/>
              </a:buClr>
              <a:buSzPct val="150000"/>
              <a:buFontTx/>
              <a:buChar char="×"/>
              <a:defRPr/>
            </a:pPr>
            <a:r>
              <a:rPr lang="en-US" sz="1400" b="1" dirty="0">
                <a:solidFill>
                  <a:prstClr val="black"/>
                </a:solidFill>
                <a:latin typeface="Verdana" panose="020B0604030504040204" pitchFamily="34" charset="0"/>
                <a:ea typeface="Verdana" panose="020B0604030504040204" pitchFamily="34" charset="0"/>
                <a:cs typeface="Open Sans" panose="020B0606030504020204" pitchFamily="34" charset="0"/>
              </a:rPr>
              <a:t>Exhaustive list of all steps </a:t>
            </a:r>
            <a:r>
              <a:rPr lang="en-US" sz="1400" dirty="0">
                <a:solidFill>
                  <a:prstClr val="black"/>
                </a:solidFill>
                <a:latin typeface="Verdana" panose="020B0604030504040204" pitchFamily="34" charset="0"/>
                <a:ea typeface="Verdana" panose="020B0604030504040204" pitchFamily="34" charset="0"/>
                <a:cs typeface="Open Sans" panose="020B0606030504020204" pitchFamily="34" charset="0"/>
              </a:rPr>
              <a:t>in a process flow</a:t>
            </a:r>
          </a:p>
          <a:p>
            <a:pPr marL="285750" indent="-285750">
              <a:spcBef>
                <a:spcPts val="600"/>
              </a:spcBef>
              <a:spcAft>
                <a:spcPts val="600"/>
              </a:spcAft>
              <a:buClr>
                <a:srgbClr val="FF0000"/>
              </a:buClr>
              <a:buSzPct val="150000"/>
              <a:buFontTx/>
              <a:buChar char="×"/>
              <a:defRPr/>
            </a:pPr>
            <a:r>
              <a:rPr lang="en-US" sz="1400" dirty="0">
                <a:solidFill>
                  <a:prstClr val="black"/>
                </a:solidFill>
                <a:latin typeface="Verdana" panose="020B0604030504040204" pitchFamily="34" charset="0"/>
                <a:ea typeface="Verdana" panose="020B0604030504040204" pitchFamily="34" charset="0"/>
                <a:cs typeface="Open Sans" panose="020B0606030504020204" pitchFamily="34" charset="0"/>
              </a:rPr>
              <a:t>Any indication of the future </a:t>
            </a:r>
            <a:r>
              <a:rPr lang="en-US" sz="1400" b="1" dirty="0">
                <a:solidFill>
                  <a:prstClr val="black"/>
                </a:solidFill>
                <a:latin typeface="Verdana" panose="020B0604030504040204" pitchFamily="34" charset="0"/>
                <a:ea typeface="Verdana" panose="020B0604030504040204" pitchFamily="34" charset="0"/>
                <a:cs typeface="Open Sans" panose="020B0606030504020204" pitchFamily="34" charset="0"/>
              </a:rPr>
              <a:t>organizational structure or reporting structure</a:t>
            </a:r>
          </a:p>
          <a:p>
            <a:pPr marL="285750" indent="-285750">
              <a:spcBef>
                <a:spcPts val="600"/>
              </a:spcBef>
              <a:spcAft>
                <a:spcPts val="600"/>
              </a:spcAft>
              <a:buClr>
                <a:srgbClr val="FF0000"/>
              </a:buClr>
              <a:buSzPct val="150000"/>
              <a:buFontTx/>
              <a:buChar char="×"/>
              <a:defRPr/>
            </a:pPr>
            <a:r>
              <a:rPr lang="en-US" sz="1400" dirty="0">
                <a:solidFill>
                  <a:prstClr val="black"/>
                </a:solidFill>
                <a:latin typeface="Verdana" panose="020B0604030504040204" pitchFamily="34" charset="0"/>
                <a:ea typeface="Verdana" panose="020B0604030504040204" pitchFamily="34" charset="0"/>
                <a:cs typeface="Open Sans" panose="020B0606030504020204" pitchFamily="34" charset="0"/>
              </a:rPr>
              <a:t>A </a:t>
            </a:r>
            <a:r>
              <a:rPr lang="en-US" sz="1400" b="1" dirty="0">
                <a:solidFill>
                  <a:prstClr val="black"/>
                </a:solidFill>
                <a:latin typeface="Verdana" panose="020B0604030504040204" pitchFamily="34" charset="0"/>
                <a:ea typeface="Verdana" panose="020B0604030504040204" pitchFamily="34" charset="0"/>
                <a:cs typeface="Open Sans" panose="020B0606030504020204" pitchFamily="34" charset="0"/>
              </a:rPr>
              <a:t>comprehensive list </a:t>
            </a:r>
            <a:r>
              <a:rPr lang="en-US" sz="1400" dirty="0">
                <a:solidFill>
                  <a:prstClr val="black"/>
                </a:solidFill>
                <a:latin typeface="Verdana" panose="020B0604030504040204" pitchFamily="34" charset="0"/>
                <a:ea typeface="Verdana" panose="020B0604030504040204" pitchFamily="34" charset="0"/>
                <a:cs typeface="Open Sans" panose="020B0606030504020204" pitchFamily="34" charset="0"/>
              </a:rPr>
              <a:t>of all business scenarios or situations in an IT organization</a:t>
            </a:r>
          </a:p>
          <a:p>
            <a:pPr marL="285750" indent="-285750">
              <a:spcBef>
                <a:spcPts val="600"/>
              </a:spcBef>
              <a:spcAft>
                <a:spcPts val="600"/>
              </a:spcAft>
              <a:buClr>
                <a:srgbClr val="FF0000"/>
              </a:buClr>
              <a:buSzPct val="150000"/>
              <a:buFontTx/>
              <a:buChar char="×"/>
              <a:defRPr/>
            </a:pPr>
            <a:r>
              <a:rPr lang="en-US" sz="1400" dirty="0">
                <a:solidFill>
                  <a:prstClr val="black"/>
                </a:solidFill>
                <a:latin typeface="Verdana" panose="020B0604030504040204" pitchFamily="34" charset="0"/>
                <a:ea typeface="Verdana" panose="020B0604030504040204" pitchFamily="34" charset="0"/>
                <a:cs typeface="Open Sans" panose="020B0606030504020204" pitchFamily="34" charset="0"/>
              </a:rPr>
              <a:t> A </a:t>
            </a:r>
            <a:r>
              <a:rPr lang="en-US" sz="1400" b="1" dirty="0">
                <a:solidFill>
                  <a:prstClr val="black"/>
                </a:solidFill>
                <a:latin typeface="Verdana" panose="020B0604030504040204" pitchFamily="34" charset="0"/>
                <a:ea typeface="Verdana" panose="020B0604030504040204" pitchFamily="34" charset="0"/>
                <a:cs typeface="Open Sans" panose="020B0606030504020204" pitchFamily="34" charset="0"/>
              </a:rPr>
              <a:t>current state view </a:t>
            </a:r>
            <a:r>
              <a:rPr lang="en-US" sz="1400" dirty="0">
                <a:solidFill>
                  <a:prstClr val="black"/>
                </a:solidFill>
                <a:latin typeface="Verdana" panose="020B0604030504040204" pitchFamily="34" charset="0"/>
                <a:ea typeface="Verdana" panose="020B0604030504040204" pitchFamily="34" charset="0"/>
                <a:cs typeface="Open Sans" panose="020B0606030504020204" pitchFamily="34" charset="0"/>
              </a:rPr>
              <a:t>of processes</a:t>
            </a:r>
          </a:p>
        </p:txBody>
      </p:sp>
      <p:sp>
        <p:nvSpPr>
          <p:cNvPr id="36" name="Text Placeholder 3">
            <a:extLst>
              <a:ext uri="{FF2B5EF4-FFF2-40B4-BE49-F238E27FC236}">
                <a16:creationId xmlns:a16="http://schemas.microsoft.com/office/drawing/2014/main" id="{E4D739E2-FBDD-176D-B4D1-A2A2E25AB4F1}"/>
              </a:ext>
            </a:extLst>
          </p:cNvPr>
          <p:cNvSpPr txBox="1">
            <a:spLocks/>
          </p:cNvSpPr>
          <p:nvPr/>
        </p:nvSpPr>
        <p:spPr>
          <a:xfrm>
            <a:off x="982294" y="1199147"/>
            <a:ext cx="10362880" cy="475488"/>
          </a:xfrm>
          <a:prstGeom prst="rect">
            <a:avLst/>
          </a:prstGeom>
        </p:spPr>
        <p:txBody>
          <a:bodyPr/>
          <a:lst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rgbClr val="595959"/>
                </a:solidFill>
                <a:latin typeface="Verdana" panose="020B0604030504040204" pitchFamily="34" charset="0"/>
                <a:ea typeface="Verdana" panose="020B0604030504040204" pitchFamily="34" charset="0"/>
                <a:cs typeface="Open Sans" panose="020B0606030504020204" pitchFamily="34" charset="0"/>
              </a:rPr>
              <a:t>The purpose of each business scenario is to demonstrate how work will be done in the future state operating model, clarify ownership of roles, and serve as a discussion tool to understand how the operating model </a:t>
            </a:r>
          </a:p>
        </p:txBody>
      </p:sp>
    </p:spTree>
    <p:extLst>
      <p:ext uri="{BB962C8B-B14F-4D97-AF65-F5344CB8AC3E}">
        <p14:creationId xmlns:p14="http://schemas.microsoft.com/office/powerpoint/2010/main" val="1622334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Straight Arrow Connector 66">
            <a:extLst>
              <a:ext uri="{FF2B5EF4-FFF2-40B4-BE49-F238E27FC236}">
                <a16:creationId xmlns:a16="http://schemas.microsoft.com/office/drawing/2014/main" id="{05C0D2F3-F92B-0D34-B164-B9399C613F45}"/>
              </a:ext>
            </a:extLst>
          </p:cNvPr>
          <p:cNvCxnSpPr>
            <a:cxnSpLocks/>
            <a:stCxn id="66" idx="3"/>
          </p:cNvCxnSpPr>
          <p:nvPr/>
        </p:nvCxnSpPr>
        <p:spPr>
          <a:xfrm>
            <a:off x="11518665" y="5193937"/>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1. Global IT Strategy &amp; Roadmap Definition and Refresh (1/2)</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1772144259"/>
              </p:ext>
            </p:extLst>
          </p:nvPr>
        </p:nvGraphicFramePr>
        <p:xfrm>
          <a:off x="591872" y="794595"/>
          <a:ext cx="10981524" cy="5132778"/>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48913">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478022">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6624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sp>
        <p:nvSpPr>
          <p:cNvPr id="8" name="Rectangle 7">
            <a:extLst>
              <a:ext uri="{FF2B5EF4-FFF2-40B4-BE49-F238E27FC236}">
                <a16:creationId xmlns:a16="http://schemas.microsoft.com/office/drawing/2014/main" id="{5B36F428-53E3-A86F-B71F-4CD9D90179D3}"/>
              </a:ext>
            </a:extLst>
          </p:cNvPr>
          <p:cNvSpPr/>
          <p:nvPr/>
        </p:nvSpPr>
        <p:spPr bwMode="gray">
          <a:xfrm>
            <a:off x="1816335" y="4992769"/>
            <a:ext cx="2286000" cy="402336"/>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Understands business goals and identify technology trends and enablers</a:t>
            </a:r>
          </a:p>
        </p:txBody>
      </p:sp>
      <p:sp>
        <p:nvSpPr>
          <p:cNvPr id="12" name="Oval 11">
            <a:extLst>
              <a:ext uri="{FF2B5EF4-FFF2-40B4-BE49-F238E27FC236}">
                <a16:creationId xmlns:a16="http://schemas.microsoft.com/office/drawing/2014/main" id="{971874F2-F54E-00A7-BD3D-053B42AFEB30}"/>
              </a:ext>
            </a:extLst>
          </p:cNvPr>
          <p:cNvSpPr/>
          <p:nvPr/>
        </p:nvSpPr>
        <p:spPr bwMode="gray">
          <a:xfrm>
            <a:off x="5329637" y="4125244"/>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14" name="Oval 13">
            <a:extLst>
              <a:ext uri="{FF2B5EF4-FFF2-40B4-BE49-F238E27FC236}">
                <a16:creationId xmlns:a16="http://schemas.microsoft.com/office/drawing/2014/main" id="{26577391-19E5-C103-7153-6D40B716A012}"/>
              </a:ext>
            </a:extLst>
          </p:cNvPr>
          <p:cNvSpPr/>
          <p:nvPr/>
        </p:nvSpPr>
        <p:spPr bwMode="gray">
          <a:xfrm>
            <a:off x="8480568" y="1156133"/>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15" name="Oval 14">
            <a:extLst>
              <a:ext uri="{FF2B5EF4-FFF2-40B4-BE49-F238E27FC236}">
                <a16:creationId xmlns:a16="http://schemas.microsoft.com/office/drawing/2014/main" id="{1F90E362-2F84-ECD7-FC7A-352B83B144D7}"/>
              </a:ext>
            </a:extLst>
          </p:cNvPr>
          <p:cNvSpPr/>
          <p:nvPr/>
        </p:nvSpPr>
        <p:spPr bwMode="gray">
          <a:xfrm>
            <a:off x="8480568" y="1656483"/>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mn-cs"/>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mn-cs"/>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34" name="Oval 33">
            <a:extLst>
              <a:ext uri="{FF2B5EF4-FFF2-40B4-BE49-F238E27FC236}">
                <a16:creationId xmlns:a16="http://schemas.microsoft.com/office/drawing/2014/main" id="{DCDC96D1-7D76-53A5-3B82-EDE856D462D8}"/>
              </a:ext>
            </a:extLst>
          </p:cNvPr>
          <p:cNvSpPr/>
          <p:nvPr/>
        </p:nvSpPr>
        <p:spPr bwMode="gray">
          <a:xfrm>
            <a:off x="3641839" y="1156133"/>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35" name="Rectangle 34">
            <a:extLst>
              <a:ext uri="{FF2B5EF4-FFF2-40B4-BE49-F238E27FC236}">
                <a16:creationId xmlns:a16="http://schemas.microsoft.com/office/drawing/2014/main" id="{2AEBAE16-073A-7709-F2BC-CE779A74547B}"/>
              </a:ext>
            </a:extLst>
          </p:cNvPr>
          <p:cNvSpPr/>
          <p:nvPr/>
        </p:nvSpPr>
        <p:spPr bwMode="gray">
          <a:xfrm>
            <a:off x="6750215" y="4992769"/>
            <a:ext cx="2286000" cy="402336"/>
          </a:xfrm>
          <a:prstGeom prst="rect">
            <a:avLst/>
          </a:prstGeom>
          <a:solidFill>
            <a:schemeClr val="bg1">
              <a:lumMod val="95000"/>
            </a:schemeClr>
          </a:solidFill>
          <a:ln w="19050" algn="ctr">
            <a:solidFill>
              <a:schemeClr val="accent1"/>
            </a:solidFill>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Identifies and collects demand from Business Units &amp; Geography</a:t>
            </a:r>
          </a:p>
        </p:txBody>
      </p:sp>
      <p:sp>
        <p:nvSpPr>
          <p:cNvPr id="36" name="Rectangle 35">
            <a:extLst>
              <a:ext uri="{FF2B5EF4-FFF2-40B4-BE49-F238E27FC236}">
                <a16:creationId xmlns:a16="http://schemas.microsoft.com/office/drawing/2014/main" id="{2C0C492E-8A98-96AE-FD4B-39CE4CAF1FD8}"/>
              </a:ext>
            </a:extLst>
          </p:cNvPr>
          <p:cNvSpPr/>
          <p:nvPr/>
        </p:nvSpPr>
        <p:spPr bwMode="gray">
          <a:xfrm>
            <a:off x="1998134" y="1156133"/>
            <a:ext cx="1512020" cy="284082"/>
          </a:xfrm>
          <a:prstGeom prst="rect">
            <a:avLst/>
          </a:prstGeom>
          <a:solidFill>
            <a:schemeClr val="bg1">
              <a:lumMod val="95000"/>
            </a:schemeClr>
          </a:solidFill>
          <a:ln w="19050" algn="ctr">
            <a:noFill/>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Communicate Business Strategy &amp; Priorities</a:t>
            </a:r>
          </a:p>
        </p:txBody>
      </p:sp>
      <p:sp>
        <p:nvSpPr>
          <p:cNvPr id="37" name="Rectangle 36">
            <a:extLst>
              <a:ext uri="{FF2B5EF4-FFF2-40B4-BE49-F238E27FC236}">
                <a16:creationId xmlns:a16="http://schemas.microsoft.com/office/drawing/2014/main" id="{5498163B-5944-F651-B053-B4E7FB94A2FB}"/>
              </a:ext>
            </a:extLst>
          </p:cNvPr>
          <p:cNvSpPr/>
          <p:nvPr/>
        </p:nvSpPr>
        <p:spPr bwMode="gray">
          <a:xfrm>
            <a:off x="4327273" y="4992769"/>
            <a:ext cx="2286000" cy="402336"/>
          </a:xfrm>
          <a:prstGeom prst="rect">
            <a:avLst/>
          </a:prstGeom>
          <a:solidFill>
            <a:schemeClr val="bg1">
              <a:lumMod val="95000"/>
            </a:schemeClr>
          </a:solidFill>
          <a:ln w="19050" algn="ctr">
            <a:solidFill>
              <a:schemeClr val="accent1"/>
            </a:solidFill>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Identifies key IT strategy themes based on business needs and technology enablers</a:t>
            </a:r>
          </a:p>
        </p:txBody>
      </p:sp>
      <p:sp>
        <p:nvSpPr>
          <p:cNvPr id="44" name="TextBox 43">
            <a:extLst>
              <a:ext uri="{FF2B5EF4-FFF2-40B4-BE49-F238E27FC236}">
                <a16:creationId xmlns:a16="http://schemas.microsoft.com/office/drawing/2014/main" id="{0FD03121-9764-64C9-EC8F-0E43C43DA8A4}"/>
              </a:ext>
            </a:extLst>
          </p:cNvPr>
          <p:cNvSpPr txBox="1"/>
          <p:nvPr/>
        </p:nvSpPr>
        <p:spPr>
          <a:xfrm>
            <a:off x="2303140" y="4678412"/>
            <a:ext cx="130356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CIDO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Strategy &amp; PMO Head</a:t>
            </a:r>
          </a:p>
        </p:txBody>
      </p:sp>
      <p:cxnSp>
        <p:nvCxnSpPr>
          <p:cNvPr id="47" name="Straight Arrow Connector 46">
            <a:extLst>
              <a:ext uri="{FF2B5EF4-FFF2-40B4-BE49-F238E27FC236}">
                <a16:creationId xmlns:a16="http://schemas.microsoft.com/office/drawing/2014/main" id="{30D0A7DD-F57B-B06B-CDCA-A42ECEDDC339}"/>
              </a:ext>
            </a:extLst>
          </p:cNvPr>
          <p:cNvCxnSpPr>
            <a:cxnSpLocks/>
            <a:stCxn id="8" idx="3"/>
            <a:endCxn id="37" idx="1"/>
          </p:cNvCxnSpPr>
          <p:nvPr/>
        </p:nvCxnSpPr>
        <p:spPr>
          <a:xfrm>
            <a:off x="4102335" y="5193937"/>
            <a:ext cx="224938"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02DAC52-C1B9-FD2D-DDED-330A1924F3EA}"/>
              </a:ext>
            </a:extLst>
          </p:cNvPr>
          <p:cNvCxnSpPr>
            <a:cxnSpLocks/>
            <a:stCxn id="37" idx="3"/>
            <a:endCxn id="35" idx="1"/>
          </p:cNvCxnSpPr>
          <p:nvPr/>
        </p:nvCxnSpPr>
        <p:spPr>
          <a:xfrm>
            <a:off x="6613273" y="5193937"/>
            <a:ext cx="13694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C9B2F7C-C8C8-AA82-E30A-A3BA54069FCA}"/>
              </a:ext>
            </a:extLst>
          </p:cNvPr>
          <p:cNvCxnSpPr>
            <a:cxnSpLocks/>
            <a:stCxn id="35" idx="3"/>
          </p:cNvCxnSpPr>
          <p:nvPr/>
        </p:nvCxnSpPr>
        <p:spPr>
          <a:xfrm>
            <a:off x="9036215" y="5193937"/>
            <a:ext cx="209385"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Flowchart: Summing Junction 39">
            <a:extLst>
              <a:ext uri="{FF2B5EF4-FFF2-40B4-BE49-F238E27FC236}">
                <a16:creationId xmlns:a16="http://schemas.microsoft.com/office/drawing/2014/main" id="{1A274300-DD12-4517-32A5-97674EDAB6F0}"/>
              </a:ext>
            </a:extLst>
          </p:cNvPr>
          <p:cNvSpPr/>
          <p:nvPr/>
        </p:nvSpPr>
        <p:spPr bwMode="gray">
          <a:xfrm>
            <a:off x="11556430" y="5109773"/>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dirty="0">
              <a:ln>
                <a:noFill/>
              </a:ln>
              <a:solidFill>
                <a:srgbClr val="FFFFFF"/>
              </a:solidFill>
              <a:effectLst/>
              <a:uLnTx/>
              <a:uFillTx/>
              <a:latin typeface="Open Sans"/>
              <a:ea typeface="+mn-ea"/>
              <a:cs typeface="+mn-cs"/>
            </a:endParaRPr>
          </a:p>
        </p:txBody>
      </p:sp>
      <p:sp>
        <p:nvSpPr>
          <p:cNvPr id="55" name="Rectangle 54">
            <a:extLst>
              <a:ext uri="{FF2B5EF4-FFF2-40B4-BE49-F238E27FC236}">
                <a16:creationId xmlns:a16="http://schemas.microsoft.com/office/drawing/2014/main" id="{7705EC12-8E34-7B52-8F56-644E44F647B0}"/>
              </a:ext>
            </a:extLst>
          </p:cNvPr>
          <p:cNvSpPr/>
          <p:nvPr/>
        </p:nvSpPr>
        <p:spPr bwMode="gray">
          <a:xfrm>
            <a:off x="7019240" y="1156133"/>
            <a:ext cx="1303563" cy="284082"/>
          </a:xfrm>
          <a:prstGeom prst="rect">
            <a:avLst/>
          </a:prstGeom>
          <a:solidFill>
            <a:schemeClr val="bg1">
              <a:lumMod val="95000"/>
            </a:schemeClr>
          </a:solidFill>
          <a:ln w="19050" algn="ctr">
            <a:noFill/>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Communicate Business Demands</a:t>
            </a:r>
          </a:p>
        </p:txBody>
      </p:sp>
      <p:sp>
        <p:nvSpPr>
          <p:cNvPr id="56" name="Rectangle 55">
            <a:extLst>
              <a:ext uri="{FF2B5EF4-FFF2-40B4-BE49-F238E27FC236}">
                <a16:creationId xmlns:a16="http://schemas.microsoft.com/office/drawing/2014/main" id="{B3DB17BF-6EE8-1731-A80C-EBEDA921E70B}"/>
              </a:ext>
            </a:extLst>
          </p:cNvPr>
          <p:cNvSpPr/>
          <p:nvPr/>
        </p:nvSpPr>
        <p:spPr bwMode="gray">
          <a:xfrm>
            <a:off x="7019240" y="1665829"/>
            <a:ext cx="1303563" cy="284082"/>
          </a:xfrm>
          <a:prstGeom prst="rect">
            <a:avLst/>
          </a:prstGeom>
          <a:solidFill>
            <a:schemeClr val="bg1">
              <a:lumMod val="95000"/>
            </a:schemeClr>
          </a:solidFill>
          <a:ln w="19050" algn="ctr">
            <a:noFill/>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Communicate Geo Demands</a:t>
            </a:r>
          </a:p>
        </p:txBody>
      </p:sp>
      <p:sp>
        <p:nvSpPr>
          <p:cNvPr id="57" name="TextBox 56">
            <a:extLst>
              <a:ext uri="{FF2B5EF4-FFF2-40B4-BE49-F238E27FC236}">
                <a16:creationId xmlns:a16="http://schemas.microsoft.com/office/drawing/2014/main" id="{534893BB-6194-0312-1A9C-F54FDFE3044A}"/>
              </a:ext>
            </a:extLst>
          </p:cNvPr>
          <p:cNvSpPr txBox="1"/>
          <p:nvPr/>
        </p:nvSpPr>
        <p:spPr>
          <a:xfrm>
            <a:off x="7241434" y="4801522"/>
            <a:ext cx="1303562"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Strategy &amp; PMO Head</a:t>
            </a:r>
          </a:p>
        </p:txBody>
      </p:sp>
      <p:sp>
        <p:nvSpPr>
          <p:cNvPr id="58" name="TextBox 57">
            <a:extLst>
              <a:ext uri="{FF2B5EF4-FFF2-40B4-BE49-F238E27FC236}">
                <a16:creationId xmlns:a16="http://schemas.microsoft.com/office/drawing/2014/main" id="{2F114ACA-9052-BC39-1780-37841375A70A}"/>
              </a:ext>
            </a:extLst>
          </p:cNvPr>
          <p:cNvSpPr txBox="1"/>
          <p:nvPr/>
        </p:nvSpPr>
        <p:spPr>
          <a:xfrm>
            <a:off x="4818492" y="4697889"/>
            <a:ext cx="130356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CIDO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Strategy &amp; PMO Head</a:t>
            </a:r>
          </a:p>
        </p:txBody>
      </p:sp>
      <p:sp>
        <p:nvSpPr>
          <p:cNvPr id="66" name="Rectangle 65">
            <a:extLst>
              <a:ext uri="{FF2B5EF4-FFF2-40B4-BE49-F238E27FC236}">
                <a16:creationId xmlns:a16="http://schemas.microsoft.com/office/drawing/2014/main" id="{68322486-61B5-A378-E0BF-42A768C1F345}"/>
              </a:ext>
            </a:extLst>
          </p:cNvPr>
          <p:cNvSpPr/>
          <p:nvPr/>
        </p:nvSpPr>
        <p:spPr bwMode="gray">
          <a:xfrm>
            <a:off x="9232665" y="4992769"/>
            <a:ext cx="2286000" cy="402336"/>
          </a:xfrm>
          <a:prstGeom prst="rect">
            <a:avLst/>
          </a:prstGeom>
          <a:solidFill>
            <a:schemeClr val="bg1">
              <a:lumMod val="95000"/>
            </a:schemeClr>
          </a:solidFill>
          <a:ln w="19050" algn="ctr">
            <a:solidFill>
              <a:schemeClr val="accent1"/>
            </a:solidFill>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Classifies initiatives into Global, Regional and Functional with prioritization</a:t>
            </a:r>
          </a:p>
        </p:txBody>
      </p:sp>
      <p:sp>
        <p:nvSpPr>
          <p:cNvPr id="69" name="TextBox 68">
            <a:extLst>
              <a:ext uri="{FF2B5EF4-FFF2-40B4-BE49-F238E27FC236}">
                <a16:creationId xmlns:a16="http://schemas.microsoft.com/office/drawing/2014/main" id="{8AA1E6EC-7910-1C9E-3D28-746D005C9C7B}"/>
              </a:ext>
            </a:extLst>
          </p:cNvPr>
          <p:cNvSpPr txBox="1"/>
          <p:nvPr/>
        </p:nvSpPr>
        <p:spPr>
          <a:xfrm>
            <a:off x="9636936" y="4801522"/>
            <a:ext cx="1303562"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Strategy &amp; PMO Head</a:t>
            </a:r>
          </a:p>
        </p:txBody>
      </p:sp>
      <p:sp>
        <p:nvSpPr>
          <p:cNvPr id="70" name="Rectangle 69">
            <a:extLst>
              <a:ext uri="{FF2B5EF4-FFF2-40B4-BE49-F238E27FC236}">
                <a16:creationId xmlns:a16="http://schemas.microsoft.com/office/drawing/2014/main" id="{BDB7CF77-70E3-6DFF-22FB-B615E61024CE}"/>
              </a:ext>
            </a:extLst>
          </p:cNvPr>
          <p:cNvSpPr/>
          <p:nvPr/>
        </p:nvSpPr>
        <p:spPr bwMode="gray">
          <a:xfrm>
            <a:off x="9232665" y="5586351"/>
            <a:ext cx="2286000" cy="294827"/>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Reviews the initiatives and finalizes priority based on business impact, innovation &amp; other criteria</a:t>
            </a:r>
          </a:p>
        </p:txBody>
      </p:sp>
      <p:sp>
        <p:nvSpPr>
          <p:cNvPr id="72" name="TextBox 71">
            <a:extLst>
              <a:ext uri="{FF2B5EF4-FFF2-40B4-BE49-F238E27FC236}">
                <a16:creationId xmlns:a16="http://schemas.microsoft.com/office/drawing/2014/main" id="{DF6B087A-2593-AFEA-17C6-825684745916}"/>
              </a:ext>
            </a:extLst>
          </p:cNvPr>
          <p:cNvSpPr txBox="1"/>
          <p:nvPr/>
        </p:nvSpPr>
        <p:spPr>
          <a:xfrm>
            <a:off x="10170320" y="5432804"/>
            <a:ext cx="410690"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ITLT</a:t>
            </a:r>
          </a:p>
        </p:txBody>
      </p:sp>
      <p:sp>
        <p:nvSpPr>
          <p:cNvPr id="73" name="Oval 72">
            <a:extLst>
              <a:ext uri="{FF2B5EF4-FFF2-40B4-BE49-F238E27FC236}">
                <a16:creationId xmlns:a16="http://schemas.microsoft.com/office/drawing/2014/main" id="{B96850CD-2E1F-7A3F-1A3D-93FC6BBABFF9}"/>
              </a:ext>
            </a:extLst>
          </p:cNvPr>
          <p:cNvSpPr/>
          <p:nvPr/>
        </p:nvSpPr>
        <p:spPr bwMode="gray">
          <a:xfrm>
            <a:off x="10296925" y="2172133"/>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74" name="Oval 73">
            <a:extLst>
              <a:ext uri="{FF2B5EF4-FFF2-40B4-BE49-F238E27FC236}">
                <a16:creationId xmlns:a16="http://schemas.microsoft.com/office/drawing/2014/main" id="{F875016D-2990-5C5C-8FD3-D4C80A8A153E}"/>
              </a:ext>
            </a:extLst>
          </p:cNvPr>
          <p:cNvSpPr/>
          <p:nvPr/>
        </p:nvSpPr>
        <p:spPr bwMode="gray">
          <a:xfrm>
            <a:off x="10296925" y="2672483"/>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75" name="TextBox 74">
            <a:extLst>
              <a:ext uri="{FF2B5EF4-FFF2-40B4-BE49-F238E27FC236}">
                <a16:creationId xmlns:a16="http://schemas.microsoft.com/office/drawing/2014/main" id="{08353A45-4344-7154-1A25-A2B4966B9314}"/>
              </a:ext>
            </a:extLst>
          </p:cNvPr>
          <p:cNvSpPr txBox="1"/>
          <p:nvPr/>
        </p:nvSpPr>
        <p:spPr>
          <a:xfrm>
            <a:off x="9474200" y="287718"/>
            <a:ext cx="271780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Frequency: </a:t>
            </a:r>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Yearly / ad-hoc Strategy Refresh </a:t>
            </a:r>
          </a:p>
        </p:txBody>
      </p:sp>
      <p:sp>
        <p:nvSpPr>
          <p:cNvPr id="81" name="Oval 80">
            <a:extLst>
              <a:ext uri="{FF2B5EF4-FFF2-40B4-BE49-F238E27FC236}">
                <a16:creationId xmlns:a16="http://schemas.microsoft.com/office/drawing/2014/main" id="{C2E25632-CB53-5F64-95A5-47B32ED6D39E}"/>
              </a:ext>
            </a:extLst>
          </p:cNvPr>
          <p:cNvSpPr/>
          <p:nvPr/>
        </p:nvSpPr>
        <p:spPr bwMode="gray">
          <a:xfrm>
            <a:off x="10296925" y="1607964"/>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83" name="Oval 82">
            <a:extLst>
              <a:ext uri="{FF2B5EF4-FFF2-40B4-BE49-F238E27FC236}">
                <a16:creationId xmlns:a16="http://schemas.microsoft.com/office/drawing/2014/main" id="{48CD615F-235C-1E16-37F3-9E4362B2AC9E}"/>
              </a:ext>
            </a:extLst>
          </p:cNvPr>
          <p:cNvSpPr/>
          <p:nvPr/>
        </p:nvSpPr>
        <p:spPr bwMode="gray">
          <a:xfrm>
            <a:off x="5329637" y="3624539"/>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84" name="Oval 83">
            <a:extLst>
              <a:ext uri="{FF2B5EF4-FFF2-40B4-BE49-F238E27FC236}">
                <a16:creationId xmlns:a16="http://schemas.microsoft.com/office/drawing/2014/main" id="{62BA5595-2700-3F08-7AB5-CB80B4A7E659}"/>
              </a:ext>
            </a:extLst>
          </p:cNvPr>
          <p:cNvSpPr/>
          <p:nvPr/>
        </p:nvSpPr>
        <p:spPr bwMode="gray">
          <a:xfrm>
            <a:off x="5329637" y="3161157"/>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85" name="Oval 84">
            <a:extLst>
              <a:ext uri="{FF2B5EF4-FFF2-40B4-BE49-F238E27FC236}">
                <a16:creationId xmlns:a16="http://schemas.microsoft.com/office/drawing/2014/main" id="{8CDFFBEF-6B8F-25F1-6A5E-E54F2E9EFC01}"/>
              </a:ext>
            </a:extLst>
          </p:cNvPr>
          <p:cNvSpPr/>
          <p:nvPr/>
        </p:nvSpPr>
        <p:spPr bwMode="gray">
          <a:xfrm>
            <a:off x="5329637" y="2672482"/>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86" name="Oval 85">
            <a:extLst>
              <a:ext uri="{FF2B5EF4-FFF2-40B4-BE49-F238E27FC236}">
                <a16:creationId xmlns:a16="http://schemas.microsoft.com/office/drawing/2014/main" id="{D4693D48-667C-AAC8-7733-AB6BC5C558A8}"/>
              </a:ext>
            </a:extLst>
          </p:cNvPr>
          <p:cNvSpPr/>
          <p:nvPr/>
        </p:nvSpPr>
        <p:spPr bwMode="gray">
          <a:xfrm>
            <a:off x="5329637" y="2189039"/>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87" name="Oval 86">
            <a:extLst>
              <a:ext uri="{FF2B5EF4-FFF2-40B4-BE49-F238E27FC236}">
                <a16:creationId xmlns:a16="http://schemas.microsoft.com/office/drawing/2014/main" id="{3F2F18DA-09EA-6FAA-22C9-2C0B33A9EF09}"/>
              </a:ext>
            </a:extLst>
          </p:cNvPr>
          <p:cNvSpPr/>
          <p:nvPr/>
        </p:nvSpPr>
        <p:spPr bwMode="gray">
          <a:xfrm>
            <a:off x="5329637" y="1688334"/>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Tree>
    <p:extLst>
      <p:ext uri="{BB962C8B-B14F-4D97-AF65-F5344CB8AC3E}">
        <p14:creationId xmlns:p14="http://schemas.microsoft.com/office/powerpoint/2010/main" val="3622363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1. Global IT Strategy &amp; Roadmap Definition and Refresh (2/2)</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1986534048"/>
              </p:ext>
            </p:extLst>
          </p:nvPr>
        </p:nvGraphicFramePr>
        <p:xfrm>
          <a:off x="591872" y="794595"/>
          <a:ext cx="10981524" cy="5132778"/>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48913">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478022">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6624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sp>
        <p:nvSpPr>
          <p:cNvPr id="14" name="Oval 13">
            <a:extLst>
              <a:ext uri="{FF2B5EF4-FFF2-40B4-BE49-F238E27FC236}">
                <a16:creationId xmlns:a16="http://schemas.microsoft.com/office/drawing/2014/main" id="{26577391-19E5-C103-7153-6D40B716A012}"/>
              </a:ext>
            </a:extLst>
          </p:cNvPr>
          <p:cNvSpPr/>
          <p:nvPr/>
        </p:nvSpPr>
        <p:spPr bwMode="gray">
          <a:xfrm>
            <a:off x="8480568" y="1156133"/>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15" name="Oval 14">
            <a:extLst>
              <a:ext uri="{FF2B5EF4-FFF2-40B4-BE49-F238E27FC236}">
                <a16:creationId xmlns:a16="http://schemas.microsoft.com/office/drawing/2014/main" id="{1F90E362-2F84-ECD7-FC7A-352B83B144D7}"/>
              </a:ext>
            </a:extLst>
          </p:cNvPr>
          <p:cNvSpPr/>
          <p:nvPr/>
        </p:nvSpPr>
        <p:spPr bwMode="gray">
          <a:xfrm>
            <a:off x="8480568" y="1656483"/>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mn-cs"/>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mn-cs"/>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35" name="Rectangle 34">
            <a:extLst>
              <a:ext uri="{FF2B5EF4-FFF2-40B4-BE49-F238E27FC236}">
                <a16:creationId xmlns:a16="http://schemas.microsoft.com/office/drawing/2014/main" id="{2AEBAE16-073A-7709-F2BC-CE779A74547B}"/>
              </a:ext>
            </a:extLst>
          </p:cNvPr>
          <p:cNvSpPr/>
          <p:nvPr/>
        </p:nvSpPr>
        <p:spPr bwMode="gray">
          <a:xfrm>
            <a:off x="6750215" y="4992769"/>
            <a:ext cx="2286000" cy="402336"/>
          </a:xfrm>
          <a:prstGeom prst="rect">
            <a:avLst/>
          </a:prstGeom>
          <a:solidFill>
            <a:schemeClr val="bg1">
              <a:lumMod val="95000"/>
            </a:schemeClr>
          </a:solidFill>
          <a:ln w="19050" algn="ctr">
            <a:solidFill>
              <a:schemeClr val="accent1"/>
            </a:solidFill>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Presents the roadmap for approval</a:t>
            </a:r>
          </a:p>
        </p:txBody>
      </p:sp>
      <p:sp>
        <p:nvSpPr>
          <p:cNvPr id="37" name="Rectangle 36">
            <a:extLst>
              <a:ext uri="{FF2B5EF4-FFF2-40B4-BE49-F238E27FC236}">
                <a16:creationId xmlns:a16="http://schemas.microsoft.com/office/drawing/2014/main" id="{5498163B-5944-F651-B053-B4E7FB94A2FB}"/>
              </a:ext>
            </a:extLst>
          </p:cNvPr>
          <p:cNvSpPr/>
          <p:nvPr/>
        </p:nvSpPr>
        <p:spPr bwMode="gray">
          <a:xfrm>
            <a:off x="4327273" y="4992769"/>
            <a:ext cx="2286000" cy="402336"/>
          </a:xfrm>
          <a:prstGeom prst="rect">
            <a:avLst/>
          </a:prstGeom>
          <a:solidFill>
            <a:schemeClr val="bg1">
              <a:lumMod val="95000"/>
            </a:schemeClr>
          </a:solidFill>
          <a:ln w="19050" algn="ctr">
            <a:solidFill>
              <a:schemeClr val="accent1"/>
            </a:solidFill>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Defines the prioritized roadmap by with Quick Wins, Medium term and Long-term initiatives along with financial plan</a:t>
            </a:r>
          </a:p>
        </p:txBody>
      </p:sp>
      <p:cxnSp>
        <p:nvCxnSpPr>
          <p:cNvPr id="49" name="Straight Arrow Connector 48">
            <a:extLst>
              <a:ext uri="{FF2B5EF4-FFF2-40B4-BE49-F238E27FC236}">
                <a16:creationId xmlns:a16="http://schemas.microsoft.com/office/drawing/2014/main" id="{D02DAC52-C1B9-FD2D-DDED-330A1924F3EA}"/>
              </a:ext>
            </a:extLst>
          </p:cNvPr>
          <p:cNvCxnSpPr>
            <a:cxnSpLocks/>
            <a:stCxn id="37" idx="3"/>
            <a:endCxn id="35" idx="1"/>
          </p:cNvCxnSpPr>
          <p:nvPr/>
        </p:nvCxnSpPr>
        <p:spPr>
          <a:xfrm>
            <a:off x="6613273" y="5193937"/>
            <a:ext cx="13694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C9B2F7C-C8C8-AA82-E30A-A3BA54069FCA}"/>
              </a:ext>
            </a:extLst>
          </p:cNvPr>
          <p:cNvCxnSpPr>
            <a:cxnSpLocks/>
            <a:stCxn id="35" idx="3"/>
          </p:cNvCxnSpPr>
          <p:nvPr/>
        </p:nvCxnSpPr>
        <p:spPr>
          <a:xfrm>
            <a:off x="9036215" y="5193937"/>
            <a:ext cx="209385"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7705EC12-8E34-7B52-8F56-644E44F647B0}"/>
              </a:ext>
            </a:extLst>
          </p:cNvPr>
          <p:cNvSpPr/>
          <p:nvPr/>
        </p:nvSpPr>
        <p:spPr bwMode="gray">
          <a:xfrm>
            <a:off x="7019240" y="1156133"/>
            <a:ext cx="1303563" cy="284082"/>
          </a:xfrm>
          <a:prstGeom prst="rect">
            <a:avLst/>
          </a:prstGeom>
          <a:solidFill>
            <a:schemeClr val="bg1">
              <a:lumMod val="95000"/>
            </a:schemeClr>
          </a:solidFill>
          <a:ln w="19050" algn="ctr">
            <a:noFill/>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Communicate Business Demands</a:t>
            </a:r>
          </a:p>
        </p:txBody>
      </p:sp>
      <p:sp>
        <p:nvSpPr>
          <p:cNvPr id="56" name="Rectangle 55">
            <a:extLst>
              <a:ext uri="{FF2B5EF4-FFF2-40B4-BE49-F238E27FC236}">
                <a16:creationId xmlns:a16="http://schemas.microsoft.com/office/drawing/2014/main" id="{B3DB17BF-6EE8-1731-A80C-EBEDA921E70B}"/>
              </a:ext>
            </a:extLst>
          </p:cNvPr>
          <p:cNvSpPr/>
          <p:nvPr/>
        </p:nvSpPr>
        <p:spPr bwMode="gray">
          <a:xfrm>
            <a:off x="7019240" y="1665829"/>
            <a:ext cx="1303563" cy="284082"/>
          </a:xfrm>
          <a:prstGeom prst="rect">
            <a:avLst/>
          </a:prstGeom>
          <a:solidFill>
            <a:schemeClr val="bg1">
              <a:lumMod val="95000"/>
            </a:schemeClr>
          </a:solidFill>
          <a:ln w="19050" algn="ctr">
            <a:noFill/>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Communicate Geo Demands</a:t>
            </a:r>
          </a:p>
        </p:txBody>
      </p:sp>
      <p:sp>
        <p:nvSpPr>
          <p:cNvPr id="57" name="TextBox 56">
            <a:extLst>
              <a:ext uri="{FF2B5EF4-FFF2-40B4-BE49-F238E27FC236}">
                <a16:creationId xmlns:a16="http://schemas.microsoft.com/office/drawing/2014/main" id="{534893BB-6194-0312-1A9C-F54FDFE3044A}"/>
              </a:ext>
            </a:extLst>
          </p:cNvPr>
          <p:cNvSpPr txBox="1"/>
          <p:nvPr/>
        </p:nvSpPr>
        <p:spPr>
          <a:xfrm>
            <a:off x="7227714" y="4645794"/>
            <a:ext cx="130356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CIDO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Strategy &amp; PMO Head</a:t>
            </a:r>
          </a:p>
        </p:txBody>
      </p:sp>
      <p:sp>
        <p:nvSpPr>
          <p:cNvPr id="58" name="TextBox 57">
            <a:extLst>
              <a:ext uri="{FF2B5EF4-FFF2-40B4-BE49-F238E27FC236}">
                <a16:creationId xmlns:a16="http://schemas.microsoft.com/office/drawing/2014/main" id="{2F114ACA-9052-BC39-1780-37841375A70A}"/>
              </a:ext>
            </a:extLst>
          </p:cNvPr>
          <p:cNvSpPr txBox="1"/>
          <p:nvPr/>
        </p:nvSpPr>
        <p:spPr>
          <a:xfrm>
            <a:off x="4818492" y="4810537"/>
            <a:ext cx="1303562"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Strategy &amp; PMO Head</a:t>
            </a:r>
          </a:p>
        </p:txBody>
      </p:sp>
      <p:sp>
        <p:nvSpPr>
          <p:cNvPr id="70" name="Rectangle 69">
            <a:extLst>
              <a:ext uri="{FF2B5EF4-FFF2-40B4-BE49-F238E27FC236}">
                <a16:creationId xmlns:a16="http://schemas.microsoft.com/office/drawing/2014/main" id="{BDB7CF77-70E3-6DFF-22FB-B615E61024CE}"/>
              </a:ext>
            </a:extLst>
          </p:cNvPr>
          <p:cNvSpPr/>
          <p:nvPr/>
        </p:nvSpPr>
        <p:spPr bwMode="gray">
          <a:xfrm>
            <a:off x="6718058" y="5586351"/>
            <a:ext cx="2011680" cy="294827"/>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 the IT Strategy initiatives and roadmap</a:t>
            </a:r>
          </a:p>
        </p:txBody>
      </p:sp>
      <p:sp>
        <p:nvSpPr>
          <p:cNvPr id="72" name="TextBox 71">
            <a:extLst>
              <a:ext uri="{FF2B5EF4-FFF2-40B4-BE49-F238E27FC236}">
                <a16:creationId xmlns:a16="http://schemas.microsoft.com/office/drawing/2014/main" id="{DF6B087A-2593-AFEA-17C6-825684745916}"/>
              </a:ext>
            </a:extLst>
          </p:cNvPr>
          <p:cNvSpPr txBox="1"/>
          <p:nvPr/>
        </p:nvSpPr>
        <p:spPr>
          <a:xfrm>
            <a:off x="7575522" y="5422945"/>
            <a:ext cx="410690"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ITLT</a:t>
            </a:r>
          </a:p>
        </p:txBody>
      </p:sp>
      <p:sp>
        <p:nvSpPr>
          <p:cNvPr id="4" name="Rectangle 3">
            <a:extLst>
              <a:ext uri="{FF2B5EF4-FFF2-40B4-BE49-F238E27FC236}">
                <a16:creationId xmlns:a16="http://schemas.microsoft.com/office/drawing/2014/main" id="{976D6092-D623-57B3-40D1-29F9718C4127}"/>
              </a:ext>
            </a:extLst>
          </p:cNvPr>
          <p:cNvSpPr/>
          <p:nvPr/>
        </p:nvSpPr>
        <p:spPr bwMode="gray">
          <a:xfrm>
            <a:off x="1816335" y="4073515"/>
            <a:ext cx="2286000" cy="402336"/>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Assesses initiatives for technology standards, fitments, buy vs build, integrations, compliance and other concerns</a:t>
            </a:r>
          </a:p>
        </p:txBody>
      </p:sp>
      <p:sp>
        <p:nvSpPr>
          <p:cNvPr id="5" name="TextBox 4">
            <a:extLst>
              <a:ext uri="{FF2B5EF4-FFF2-40B4-BE49-F238E27FC236}">
                <a16:creationId xmlns:a16="http://schemas.microsoft.com/office/drawing/2014/main" id="{8EACEA31-127B-E971-C474-0DE8D209D4BB}"/>
              </a:ext>
            </a:extLst>
          </p:cNvPr>
          <p:cNvSpPr txBox="1"/>
          <p:nvPr/>
        </p:nvSpPr>
        <p:spPr>
          <a:xfrm>
            <a:off x="2215579" y="3488804"/>
            <a:ext cx="1670650"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Enterprise Architecture Head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Application Architect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Data Architect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Infra and Security Architect </a:t>
            </a:r>
          </a:p>
        </p:txBody>
      </p:sp>
      <p:sp>
        <p:nvSpPr>
          <p:cNvPr id="6" name="Rectangle 5">
            <a:extLst>
              <a:ext uri="{FF2B5EF4-FFF2-40B4-BE49-F238E27FC236}">
                <a16:creationId xmlns:a16="http://schemas.microsoft.com/office/drawing/2014/main" id="{02670724-7C42-BF00-0B96-BD9B8CC94127}"/>
              </a:ext>
            </a:extLst>
          </p:cNvPr>
          <p:cNvSpPr/>
          <p:nvPr/>
        </p:nvSpPr>
        <p:spPr bwMode="gray">
          <a:xfrm>
            <a:off x="1816335" y="5594657"/>
            <a:ext cx="2025809" cy="294827"/>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 the proposed initiatives and provide inputs</a:t>
            </a:r>
          </a:p>
        </p:txBody>
      </p:sp>
      <p:sp>
        <p:nvSpPr>
          <p:cNvPr id="10" name="TextBox 9">
            <a:extLst>
              <a:ext uri="{FF2B5EF4-FFF2-40B4-BE49-F238E27FC236}">
                <a16:creationId xmlns:a16="http://schemas.microsoft.com/office/drawing/2014/main" id="{EA02D0AE-6DBA-6682-F2A5-47A7B0E2A627}"/>
              </a:ext>
            </a:extLst>
          </p:cNvPr>
          <p:cNvSpPr txBox="1"/>
          <p:nvPr/>
        </p:nvSpPr>
        <p:spPr>
          <a:xfrm>
            <a:off x="2056069" y="5429373"/>
            <a:ext cx="1552028"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Architecture Review Board</a:t>
            </a:r>
          </a:p>
        </p:txBody>
      </p:sp>
      <p:cxnSp>
        <p:nvCxnSpPr>
          <p:cNvPr id="33" name="Connector: Elbow 32">
            <a:extLst>
              <a:ext uri="{FF2B5EF4-FFF2-40B4-BE49-F238E27FC236}">
                <a16:creationId xmlns:a16="http://schemas.microsoft.com/office/drawing/2014/main" id="{14FEF893-D627-E3C5-3007-209F46C59F2C}"/>
              </a:ext>
            </a:extLst>
          </p:cNvPr>
          <p:cNvCxnSpPr>
            <a:cxnSpLocks/>
            <a:stCxn id="4" idx="3"/>
            <a:endCxn id="37" idx="1"/>
          </p:cNvCxnSpPr>
          <p:nvPr/>
        </p:nvCxnSpPr>
        <p:spPr>
          <a:xfrm>
            <a:off x="4102335" y="4274683"/>
            <a:ext cx="224938" cy="919254"/>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74C2C1CE-8F27-05E1-1DB6-4A3BDBC3A2FE}"/>
              </a:ext>
            </a:extLst>
          </p:cNvPr>
          <p:cNvSpPr/>
          <p:nvPr/>
        </p:nvSpPr>
        <p:spPr bwMode="gray">
          <a:xfrm>
            <a:off x="5302356" y="2172133"/>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43" name="Oval 42">
            <a:extLst>
              <a:ext uri="{FF2B5EF4-FFF2-40B4-BE49-F238E27FC236}">
                <a16:creationId xmlns:a16="http://schemas.microsoft.com/office/drawing/2014/main" id="{7346677D-92D0-5BCF-A1BE-7B3F521C0358}"/>
              </a:ext>
            </a:extLst>
          </p:cNvPr>
          <p:cNvSpPr/>
          <p:nvPr/>
        </p:nvSpPr>
        <p:spPr bwMode="gray">
          <a:xfrm>
            <a:off x="5302356" y="2672483"/>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45" name="Oval 44">
            <a:extLst>
              <a:ext uri="{FF2B5EF4-FFF2-40B4-BE49-F238E27FC236}">
                <a16:creationId xmlns:a16="http://schemas.microsoft.com/office/drawing/2014/main" id="{D0418766-8B3C-DE8D-B7F8-E9216EB36752}"/>
              </a:ext>
            </a:extLst>
          </p:cNvPr>
          <p:cNvSpPr/>
          <p:nvPr/>
        </p:nvSpPr>
        <p:spPr bwMode="gray">
          <a:xfrm>
            <a:off x="5302356" y="3138800"/>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46" name="Oval 45">
            <a:extLst>
              <a:ext uri="{FF2B5EF4-FFF2-40B4-BE49-F238E27FC236}">
                <a16:creationId xmlns:a16="http://schemas.microsoft.com/office/drawing/2014/main" id="{D4284962-8195-F302-C7F8-C0A818160184}"/>
              </a:ext>
            </a:extLst>
          </p:cNvPr>
          <p:cNvSpPr/>
          <p:nvPr/>
        </p:nvSpPr>
        <p:spPr bwMode="gray">
          <a:xfrm>
            <a:off x="5302356" y="3639150"/>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48" name="Oval 47">
            <a:extLst>
              <a:ext uri="{FF2B5EF4-FFF2-40B4-BE49-F238E27FC236}">
                <a16:creationId xmlns:a16="http://schemas.microsoft.com/office/drawing/2014/main" id="{1705D06C-B17F-C30A-6A97-B5F18B5E85B0}"/>
              </a:ext>
            </a:extLst>
          </p:cNvPr>
          <p:cNvSpPr/>
          <p:nvPr/>
        </p:nvSpPr>
        <p:spPr bwMode="gray">
          <a:xfrm>
            <a:off x="5302355" y="1656483"/>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53" name="Rectangle 52">
            <a:extLst>
              <a:ext uri="{FF2B5EF4-FFF2-40B4-BE49-F238E27FC236}">
                <a16:creationId xmlns:a16="http://schemas.microsoft.com/office/drawing/2014/main" id="{FE04FDC5-99F5-A495-160D-C1119D94B5B8}"/>
              </a:ext>
            </a:extLst>
          </p:cNvPr>
          <p:cNvSpPr/>
          <p:nvPr/>
        </p:nvSpPr>
        <p:spPr bwMode="gray">
          <a:xfrm>
            <a:off x="9232665" y="4992769"/>
            <a:ext cx="2286000" cy="402336"/>
          </a:xfrm>
          <a:prstGeom prst="rect">
            <a:avLst/>
          </a:prstGeom>
          <a:solidFill>
            <a:schemeClr val="bg1">
              <a:lumMod val="95000"/>
            </a:schemeClr>
          </a:solidFill>
          <a:ln w="19050" algn="ctr">
            <a:solidFill>
              <a:schemeClr val="accent1"/>
            </a:solidFill>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Finalize IT Strategy based on ITLT review and feedback inputs</a:t>
            </a:r>
          </a:p>
        </p:txBody>
      </p:sp>
      <p:sp>
        <p:nvSpPr>
          <p:cNvPr id="59" name="TextBox 58">
            <a:extLst>
              <a:ext uri="{FF2B5EF4-FFF2-40B4-BE49-F238E27FC236}">
                <a16:creationId xmlns:a16="http://schemas.microsoft.com/office/drawing/2014/main" id="{9712972F-6D47-9D0B-422F-F94EB7FA7B34}"/>
              </a:ext>
            </a:extLst>
          </p:cNvPr>
          <p:cNvSpPr txBox="1"/>
          <p:nvPr/>
        </p:nvSpPr>
        <p:spPr>
          <a:xfrm>
            <a:off x="9636936" y="4801522"/>
            <a:ext cx="1303562"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Strategy &amp; PMO Head</a:t>
            </a:r>
          </a:p>
        </p:txBody>
      </p:sp>
      <p:sp>
        <p:nvSpPr>
          <p:cNvPr id="60" name="Rectangle 59">
            <a:extLst>
              <a:ext uri="{FF2B5EF4-FFF2-40B4-BE49-F238E27FC236}">
                <a16:creationId xmlns:a16="http://schemas.microsoft.com/office/drawing/2014/main" id="{E321FA77-33D4-9077-F37E-B253A81D8F28}"/>
              </a:ext>
            </a:extLst>
          </p:cNvPr>
          <p:cNvSpPr/>
          <p:nvPr/>
        </p:nvSpPr>
        <p:spPr bwMode="gray">
          <a:xfrm>
            <a:off x="9252907" y="5586351"/>
            <a:ext cx="2011680" cy="294827"/>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Approve the IT Strategy initiatives and roadmap</a:t>
            </a:r>
          </a:p>
        </p:txBody>
      </p:sp>
      <p:sp>
        <p:nvSpPr>
          <p:cNvPr id="62" name="TextBox 61">
            <a:extLst>
              <a:ext uri="{FF2B5EF4-FFF2-40B4-BE49-F238E27FC236}">
                <a16:creationId xmlns:a16="http://schemas.microsoft.com/office/drawing/2014/main" id="{14814DD9-FCE0-F556-1901-B1AAC53F9E7A}"/>
              </a:ext>
            </a:extLst>
          </p:cNvPr>
          <p:cNvSpPr txBox="1"/>
          <p:nvPr/>
        </p:nvSpPr>
        <p:spPr>
          <a:xfrm>
            <a:off x="10053402" y="5404202"/>
            <a:ext cx="410690"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ITLT</a:t>
            </a:r>
          </a:p>
        </p:txBody>
      </p:sp>
      <p:sp>
        <p:nvSpPr>
          <p:cNvPr id="63" name="TextBox 62">
            <a:extLst>
              <a:ext uri="{FF2B5EF4-FFF2-40B4-BE49-F238E27FC236}">
                <a16:creationId xmlns:a16="http://schemas.microsoft.com/office/drawing/2014/main" id="{BD3F2F78-3A58-EED8-2003-DB144B6C918C}"/>
              </a:ext>
            </a:extLst>
          </p:cNvPr>
          <p:cNvSpPr txBox="1"/>
          <p:nvPr/>
        </p:nvSpPr>
        <p:spPr>
          <a:xfrm>
            <a:off x="9581598" y="295433"/>
            <a:ext cx="271780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Frequency: </a:t>
            </a:r>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Yearly / ad-hoc Strategy Refresh </a:t>
            </a:r>
          </a:p>
        </p:txBody>
      </p:sp>
      <p:sp>
        <p:nvSpPr>
          <p:cNvPr id="64" name="Flowchart: Summing Junction 63">
            <a:extLst>
              <a:ext uri="{FF2B5EF4-FFF2-40B4-BE49-F238E27FC236}">
                <a16:creationId xmlns:a16="http://schemas.microsoft.com/office/drawing/2014/main" id="{D13C4B1F-D02F-E06E-B25A-8B32B7E9C1A8}"/>
              </a:ext>
            </a:extLst>
          </p:cNvPr>
          <p:cNvSpPr/>
          <p:nvPr/>
        </p:nvSpPr>
        <p:spPr bwMode="gray">
          <a:xfrm>
            <a:off x="1591397" y="4190519"/>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srgbClr val="FFFFFF"/>
              </a:solidFill>
              <a:effectLst/>
              <a:uLnTx/>
              <a:uFillTx/>
              <a:latin typeface="Open Sans"/>
              <a:ea typeface="+mn-ea"/>
              <a:cs typeface="+mn-cs"/>
            </a:endParaRPr>
          </a:p>
        </p:txBody>
      </p:sp>
      <p:cxnSp>
        <p:nvCxnSpPr>
          <p:cNvPr id="65" name="Straight Arrow Connector 64">
            <a:extLst>
              <a:ext uri="{FF2B5EF4-FFF2-40B4-BE49-F238E27FC236}">
                <a16:creationId xmlns:a16="http://schemas.microsoft.com/office/drawing/2014/main" id="{388910C5-AE9B-001F-3580-149450A5A280}"/>
              </a:ext>
            </a:extLst>
          </p:cNvPr>
          <p:cNvCxnSpPr>
            <a:cxnSpLocks/>
          </p:cNvCxnSpPr>
          <p:nvPr/>
        </p:nvCxnSpPr>
        <p:spPr>
          <a:xfrm>
            <a:off x="1701474" y="4274682"/>
            <a:ext cx="13694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AD1B6265-7AA3-9DA9-43ED-B6C038FF14EC}"/>
              </a:ext>
            </a:extLst>
          </p:cNvPr>
          <p:cNvSpPr/>
          <p:nvPr/>
        </p:nvSpPr>
        <p:spPr bwMode="gray">
          <a:xfrm>
            <a:off x="2940156" y="2172133"/>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76" name="Oval 75">
            <a:extLst>
              <a:ext uri="{FF2B5EF4-FFF2-40B4-BE49-F238E27FC236}">
                <a16:creationId xmlns:a16="http://schemas.microsoft.com/office/drawing/2014/main" id="{306D2493-A2AE-EE3B-38C8-55D3E0D120FD}"/>
              </a:ext>
            </a:extLst>
          </p:cNvPr>
          <p:cNvSpPr/>
          <p:nvPr/>
        </p:nvSpPr>
        <p:spPr bwMode="gray">
          <a:xfrm>
            <a:off x="2940156" y="2672483"/>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Tree>
    <p:extLst>
      <p:ext uri="{BB962C8B-B14F-4D97-AF65-F5344CB8AC3E}">
        <p14:creationId xmlns:p14="http://schemas.microsoft.com/office/powerpoint/2010/main" val="2106921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1. Global IT Strategy &amp; Roadmap Definition and Refresh</a:t>
            </a:r>
          </a:p>
        </p:txBody>
      </p:sp>
      <p:graphicFrame>
        <p:nvGraphicFramePr>
          <p:cNvPr id="12" name="Table 11">
            <a:extLst>
              <a:ext uri="{FF2B5EF4-FFF2-40B4-BE49-F238E27FC236}">
                <a16:creationId xmlns:a16="http://schemas.microsoft.com/office/drawing/2014/main" id="{24F1E073-4698-1F67-CA9C-E602C33EA49F}"/>
              </a:ext>
            </a:extLst>
          </p:cNvPr>
          <p:cNvGraphicFramePr>
            <a:graphicFrameLocks noGrp="1"/>
          </p:cNvGraphicFramePr>
          <p:nvPr>
            <p:extLst>
              <p:ext uri="{D42A27DB-BD31-4B8C-83A1-F6EECF244321}">
                <p14:modId xmlns:p14="http://schemas.microsoft.com/office/powerpoint/2010/main" val="484854271"/>
              </p:ext>
            </p:extLst>
          </p:nvPr>
        </p:nvGraphicFramePr>
        <p:xfrm>
          <a:off x="591871" y="931288"/>
          <a:ext cx="10981521" cy="1127760"/>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KPIs / Metrics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Global IT Strategy &amp; Roadmap Definition and Refresh</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Business Alignment score (IT strategy initiatives aligned to business strategy)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Initiatives completeness (% of initiatives with clear objectives, timelines, owners and funding details)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Time taken to finalize IT strategy at the beginning of year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Distribution of IT FTEs: Insourced Vs Contractor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IT Full Time Equivalents as a Percentage of Employees</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13" name="Table 12">
            <a:extLst>
              <a:ext uri="{FF2B5EF4-FFF2-40B4-BE49-F238E27FC236}">
                <a16:creationId xmlns:a16="http://schemas.microsoft.com/office/drawing/2014/main" id="{50A44060-00AF-8221-9E6D-ADA911CBEBAA}"/>
              </a:ext>
            </a:extLst>
          </p:cNvPr>
          <p:cNvGraphicFramePr>
            <a:graphicFrameLocks noGrp="1"/>
          </p:cNvGraphicFramePr>
          <p:nvPr>
            <p:extLst>
              <p:ext uri="{D42A27DB-BD31-4B8C-83A1-F6EECF244321}">
                <p14:modId xmlns:p14="http://schemas.microsoft.com/office/powerpoint/2010/main" val="77337925"/>
              </p:ext>
            </p:extLst>
          </p:nvPr>
        </p:nvGraphicFramePr>
        <p:xfrm>
          <a:off x="591870" y="2293463"/>
          <a:ext cx="10981521" cy="900485"/>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Key Considerations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Global IT Strategy &amp; Roadmap Definition and Refresh</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IT Strategy to be defined / updated periodically based on any business strategy changes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Timelines for ITLT to review and respond to IT strategy to be agreed upon</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16" name="Table 15">
            <a:extLst>
              <a:ext uri="{FF2B5EF4-FFF2-40B4-BE49-F238E27FC236}">
                <a16:creationId xmlns:a16="http://schemas.microsoft.com/office/drawing/2014/main" id="{ABEE8E71-226F-14E2-6FE6-54AA843519EC}"/>
              </a:ext>
            </a:extLst>
          </p:cNvPr>
          <p:cNvGraphicFramePr>
            <a:graphicFrameLocks noGrp="1"/>
          </p:cNvGraphicFramePr>
          <p:nvPr>
            <p:extLst>
              <p:ext uri="{D42A27DB-BD31-4B8C-83A1-F6EECF244321}">
                <p14:modId xmlns:p14="http://schemas.microsoft.com/office/powerpoint/2010/main" val="536825645"/>
              </p:ext>
            </p:extLst>
          </p:nvPr>
        </p:nvGraphicFramePr>
        <p:xfrm>
          <a:off x="591869" y="3504197"/>
          <a:ext cx="10981521" cy="900485"/>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Critical Success Factors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Global IT Strategy &amp; Roadmap Definition and Refresh</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TBD</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spTree>
    <p:extLst>
      <p:ext uri="{BB962C8B-B14F-4D97-AF65-F5344CB8AC3E}">
        <p14:creationId xmlns:p14="http://schemas.microsoft.com/office/powerpoint/2010/main" val="3218665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Straight Arrow Connector 66">
            <a:extLst>
              <a:ext uri="{FF2B5EF4-FFF2-40B4-BE49-F238E27FC236}">
                <a16:creationId xmlns:a16="http://schemas.microsoft.com/office/drawing/2014/main" id="{05C0D2F3-F92B-0D34-B164-B9399C613F45}"/>
              </a:ext>
            </a:extLst>
          </p:cNvPr>
          <p:cNvCxnSpPr>
            <a:cxnSpLocks/>
            <a:stCxn id="66" idx="3"/>
          </p:cNvCxnSpPr>
          <p:nvPr/>
        </p:nvCxnSpPr>
        <p:spPr>
          <a:xfrm>
            <a:off x="11518665" y="5193937"/>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2. IT Budgeting &amp; Investment Planning (1/2)</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2176667616"/>
              </p:ext>
            </p:extLst>
          </p:nvPr>
        </p:nvGraphicFramePr>
        <p:xfrm>
          <a:off x="591872" y="794596"/>
          <a:ext cx="10981524" cy="5120842"/>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50403">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467933">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76687">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67933">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46798">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67933">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67933">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67933">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467933">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67933">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67933">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sp>
        <p:nvSpPr>
          <p:cNvPr id="8" name="Rectangle 7">
            <a:extLst>
              <a:ext uri="{FF2B5EF4-FFF2-40B4-BE49-F238E27FC236}">
                <a16:creationId xmlns:a16="http://schemas.microsoft.com/office/drawing/2014/main" id="{5B36F428-53E3-A86F-B71F-4CD9D90179D3}"/>
              </a:ext>
            </a:extLst>
          </p:cNvPr>
          <p:cNvSpPr/>
          <p:nvPr/>
        </p:nvSpPr>
        <p:spPr bwMode="gray">
          <a:xfrm>
            <a:off x="1816335" y="4992769"/>
            <a:ext cx="2286000" cy="402336"/>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Develop initial investment plan based on defined IT strategy and roadmap</a:t>
            </a:r>
          </a:p>
        </p:txBody>
      </p:sp>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mn-cs"/>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mn-cs"/>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35" name="Rectangle 34">
            <a:extLst>
              <a:ext uri="{FF2B5EF4-FFF2-40B4-BE49-F238E27FC236}">
                <a16:creationId xmlns:a16="http://schemas.microsoft.com/office/drawing/2014/main" id="{2AEBAE16-073A-7709-F2BC-CE779A74547B}"/>
              </a:ext>
            </a:extLst>
          </p:cNvPr>
          <p:cNvSpPr/>
          <p:nvPr/>
        </p:nvSpPr>
        <p:spPr bwMode="gray">
          <a:xfrm>
            <a:off x="6750215" y="4992769"/>
            <a:ext cx="2286000" cy="402336"/>
          </a:xfrm>
          <a:prstGeom prst="rect">
            <a:avLst/>
          </a:prstGeom>
          <a:solidFill>
            <a:schemeClr val="bg1">
              <a:lumMod val="95000"/>
            </a:schemeClr>
          </a:solidFill>
          <a:ln w="19050" algn="ctr">
            <a:solidFill>
              <a:schemeClr val="accent1"/>
            </a:solidFill>
            <a:miter lim="800000"/>
            <a:headEnd/>
            <a:tailEnd/>
          </a:ln>
        </p:spPr>
        <p:txBody>
          <a:bodyPr wrap="square" lIns="45720" tIns="0" rIns="45720" bIns="0" rtlCol="0" anchor="ctr"/>
          <a:lstStyle/>
          <a:p>
            <a:pPr marL="0" marR="0" lvl="0" indent="0" algn="just"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Categorizes investments as Run (Operational), Grow (Enhancements &amp; Scaling) and Transform (Strategic Initiatives) </a:t>
            </a:r>
          </a:p>
        </p:txBody>
      </p:sp>
      <p:sp>
        <p:nvSpPr>
          <p:cNvPr id="37" name="Rectangle 36">
            <a:extLst>
              <a:ext uri="{FF2B5EF4-FFF2-40B4-BE49-F238E27FC236}">
                <a16:creationId xmlns:a16="http://schemas.microsoft.com/office/drawing/2014/main" id="{5498163B-5944-F651-B053-B4E7FB94A2FB}"/>
              </a:ext>
            </a:extLst>
          </p:cNvPr>
          <p:cNvSpPr/>
          <p:nvPr/>
        </p:nvSpPr>
        <p:spPr bwMode="gray">
          <a:xfrm>
            <a:off x="4327273" y="4992769"/>
            <a:ext cx="2286000" cy="402336"/>
          </a:xfrm>
          <a:prstGeom prst="rect">
            <a:avLst/>
          </a:prstGeom>
          <a:solidFill>
            <a:schemeClr val="bg1">
              <a:lumMod val="95000"/>
            </a:schemeClr>
          </a:solidFill>
          <a:ln w="19050" algn="ctr">
            <a:solidFill>
              <a:schemeClr val="accent1"/>
            </a:solidFill>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Collaborates with Financial leadership to align on overall business objectives and financial constraints / directions</a:t>
            </a:r>
          </a:p>
        </p:txBody>
      </p:sp>
      <p:sp>
        <p:nvSpPr>
          <p:cNvPr id="44" name="TextBox 43">
            <a:extLst>
              <a:ext uri="{FF2B5EF4-FFF2-40B4-BE49-F238E27FC236}">
                <a16:creationId xmlns:a16="http://schemas.microsoft.com/office/drawing/2014/main" id="{0FD03121-9764-64C9-EC8F-0E43C43DA8A4}"/>
              </a:ext>
            </a:extLst>
          </p:cNvPr>
          <p:cNvSpPr txBox="1"/>
          <p:nvPr/>
        </p:nvSpPr>
        <p:spPr>
          <a:xfrm>
            <a:off x="2303140" y="4678412"/>
            <a:ext cx="130356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CIDO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Strategy &amp; PMO Head</a:t>
            </a:r>
          </a:p>
        </p:txBody>
      </p:sp>
      <p:cxnSp>
        <p:nvCxnSpPr>
          <p:cNvPr id="47" name="Straight Arrow Connector 46">
            <a:extLst>
              <a:ext uri="{FF2B5EF4-FFF2-40B4-BE49-F238E27FC236}">
                <a16:creationId xmlns:a16="http://schemas.microsoft.com/office/drawing/2014/main" id="{30D0A7DD-F57B-B06B-CDCA-A42ECEDDC339}"/>
              </a:ext>
            </a:extLst>
          </p:cNvPr>
          <p:cNvCxnSpPr>
            <a:cxnSpLocks/>
            <a:stCxn id="8" idx="3"/>
            <a:endCxn id="37" idx="1"/>
          </p:cNvCxnSpPr>
          <p:nvPr/>
        </p:nvCxnSpPr>
        <p:spPr>
          <a:xfrm>
            <a:off x="4102335" y="5193937"/>
            <a:ext cx="224938"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02DAC52-C1B9-FD2D-DDED-330A1924F3EA}"/>
              </a:ext>
            </a:extLst>
          </p:cNvPr>
          <p:cNvCxnSpPr>
            <a:cxnSpLocks/>
            <a:stCxn id="37" idx="3"/>
            <a:endCxn id="35" idx="1"/>
          </p:cNvCxnSpPr>
          <p:nvPr/>
        </p:nvCxnSpPr>
        <p:spPr>
          <a:xfrm>
            <a:off x="6613273" y="5193937"/>
            <a:ext cx="13694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C9B2F7C-C8C8-AA82-E30A-A3BA54069FCA}"/>
              </a:ext>
            </a:extLst>
          </p:cNvPr>
          <p:cNvCxnSpPr>
            <a:cxnSpLocks/>
            <a:stCxn id="35" idx="3"/>
          </p:cNvCxnSpPr>
          <p:nvPr/>
        </p:nvCxnSpPr>
        <p:spPr>
          <a:xfrm>
            <a:off x="9036215" y="5193937"/>
            <a:ext cx="209385"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Flowchart: Summing Junction 39">
            <a:extLst>
              <a:ext uri="{FF2B5EF4-FFF2-40B4-BE49-F238E27FC236}">
                <a16:creationId xmlns:a16="http://schemas.microsoft.com/office/drawing/2014/main" id="{1A274300-DD12-4517-32A5-97674EDAB6F0}"/>
              </a:ext>
            </a:extLst>
          </p:cNvPr>
          <p:cNvSpPr/>
          <p:nvPr/>
        </p:nvSpPr>
        <p:spPr bwMode="gray">
          <a:xfrm>
            <a:off x="11556430" y="5109773"/>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dirty="0">
              <a:ln>
                <a:noFill/>
              </a:ln>
              <a:solidFill>
                <a:srgbClr val="FFFFFF"/>
              </a:solidFill>
              <a:effectLst/>
              <a:uLnTx/>
              <a:uFillTx/>
              <a:latin typeface="Open Sans"/>
              <a:ea typeface="+mn-ea"/>
              <a:cs typeface="+mn-cs"/>
            </a:endParaRPr>
          </a:p>
        </p:txBody>
      </p:sp>
      <p:sp>
        <p:nvSpPr>
          <p:cNvPr id="57" name="TextBox 56">
            <a:extLst>
              <a:ext uri="{FF2B5EF4-FFF2-40B4-BE49-F238E27FC236}">
                <a16:creationId xmlns:a16="http://schemas.microsoft.com/office/drawing/2014/main" id="{534893BB-6194-0312-1A9C-F54FDFE3044A}"/>
              </a:ext>
            </a:extLst>
          </p:cNvPr>
          <p:cNvSpPr txBox="1"/>
          <p:nvPr/>
        </p:nvSpPr>
        <p:spPr>
          <a:xfrm>
            <a:off x="7223564" y="4790207"/>
            <a:ext cx="1303562"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Strategy &amp; PMO Head</a:t>
            </a:r>
          </a:p>
        </p:txBody>
      </p:sp>
      <p:sp>
        <p:nvSpPr>
          <p:cNvPr id="58" name="TextBox 57">
            <a:extLst>
              <a:ext uri="{FF2B5EF4-FFF2-40B4-BE49-F238E27FC236}">
                <a16:creationId xmlns:a16="http://schemas.microsoft.com/office/drawing/2014/main" id="{2F114ACA-9052-BC39-1780-37841375A70A}"/>
              </a:ext>
            </a:extLst>
          </p:cNvPr>
          <p:cNvSpPr txBox="1"/>
          <p:nvPr/>
        </p:nvSpPr>
        <p:spPr>
          <a:xfrm>
            <a:off x="5240881" y="4757158"/>
            <a:ext cx="458779"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CIDO</a:t>
            </a:r>
          </a:p>
        </p:txBody>
      </p:sp>
      <p:sp>
        <p:nvSpPr>
          <p:cNvPr id="66" name="Rectangle 65">
            <a:extLst>
              <a:ext uri="{FF2B5EF4-FFF2-40B4-BE49-F238E27FC236}">
                <a16:creationId xmlns:a16="http://schemas.microsoft.com/office/drawing/2014/main" id="{68322486-61B5-A378-E0BF-42A768C1F345}"/>
              </a:ext>
            </a:extLst>
          </p:cNvPr>
          <p:cNvSpPr/>
          <p:nvPr/>
        </p:nvSpPr>
        <p:spPr bwMode="gray">
          <a:xfrm>
            <a:off x="9232665" y="4992769"/>
            <a:ext cx="2286000" cy="402336"/>
          </a:xfrm>
          <a:prstGeom prst="rect">
            <a:avLst/>
          </a:prstGeom>
          <a:solidFill>
            <a:schemeClr val="bg1">
              <a:lumMod val="95000"/>
            </a:schemeClr>
          </a:solidFill>
          <a:ln w="19050" algn="ctr">
            <a:solidFill>
              <a:schemeClr val="accent1"/>
            </a:solidFill>
            <a:miter lim="800000"/>
            <a:headEnd/>
            <a:tailEnd/>
          </a:ln>
        </p:spPr>
        <p:txBody>
          <a:bodyPr wrap="square" lIns="45720" tIns="0" rIns="45720" bIns="0" rtlCol="0" anchor="ctr"/>
          <a:lstStyle/>
          <a:p>
            <a:pPr marL="0" marR="0" lvl="0" indent="0" algn="just"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Defines cost structure – Capex &amp; </a:t>
            </a:r>
            <a:r>
              <a:rPr kumimoji="0" lang="en-US" sz="700" b="0" i="0" u="none" strike="noStrike" kern="1200" cap="none" spc="0" normalizeH="0" baseline="0" noProof="0" dirty="0" err="1">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Opex</a:t>
            </a: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 Fixed and Variable costs and develops an IT Budget Forecast</a:t>
            </a:r>
          </a:p>
        </p:txBody>
      </p:sp>
      <p:sp>
        <p:nvSpPr>
          <p:cNvPr id="69" name="TextBox 68">
            <a:extLst>
              <a:ext uri="{FF2B5EF4-FFF2-40B4-BE49-F238E27FC236}">
                <a16:creationId xmlns:a16="http://schemas.microsoft.com/office/drawing/2014/main" id="{8AA1E6EC-7910-1C9E-3D28-746D005C9C7B}"/>
              </a:ext>
            </a:extLst>
          </p:cNvPr>
          <p:cNvSpPr txBox="1"/>
          <p:nvPr/>
        </p:nvSpPr>
        <p:spPr>
          <a:xfrm>
            <a:off x="9723884" y="4770549"/>
            <a:ext cx="1303562"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Strategy &amp; PMO Head</a:t>
            </a:r>
          </a:p>
        </p:txBody>
      </p:sp>
      <p:sp>
        <p:nvSpPr>
          <p:cNvPr id="75" name="TextBox 74">
            <a:extLst>
              <a:ext uri="{FF2B5EF4-FFF2-40B4-BE49-F238E27FC236}">
                <a16:creationId xmlns:a16="http://schemas.microsoft.com/office/drawing/2014/main" id="{08353A45-4344-7154-1A25-A2B4966B9314}"/>
              </a:ext>
            </a:extLst>
          </p:cNvPr>
          <p:cNvSpPr txBox="1"/>
          <p:nvPr/>
        </p:nvSpPr>
        <p:spPr>
          <a:xfrm>
            <a:off x="9001326" y="340365"/>
            <a:ext cx="271780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Frequency: </a:t>
            </a:r>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Yearly</a:t>
            </a:r>
          </a:p>
        </p:txBody>
      </p:sp>
      <p:sp>
        <p:nvSpPr>
          <p:cNvPr id="11" name="TextBox 10">
            <a:extLst>
              <a:ext uri="{FF2B5EF4-FFF2-40B4-BE49-F238E27FC236}">
                <a16:creationId xmlns:a16="http://schemas.microsoft.com/office/drawing/2014/main" id="{D66157C4-0722-BC4E-7EA1-FD882BCA7EE5}"/>
              </a:ext>
            </a:extLst>
          </p:cNvPr>
          <p:cNvSpPr txBox="1"/>
          <p:nvPr/>
        </p:nvSpPr>
        <p:spPr>
          <a:xfrm>
            <a:off x="4631742" y="997769"/>
            <a:ext cx="1677061"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CFO &amp; Finance stakeholders</a:t>
            </a:r>
          </a:p>
        </p:txBody>
      </p:sp>
      <p:sp>
        <p:nvSpPr>
          <p:cNvPr id="13" name="Rectangle 12">
            <a:extLst>
              <a:ext uri="{FF2B5EF4-FFF2-40B4-BE49-F238E27FC236}">
                <a16:creationId xmlns:a16="http://schemas.microsoft.com/office/drawing/2014/main" id="{B7F96248-62D1-B5A1-0693-EBD03D9FA165}"/>
              </a:ext>
            </a:extLst>
          </p:cNvPr>
          <p:cNvSpPr/>
          <p:nvPr/>
        </p:nvSpPr>
        <p:spPr bwMode="gray">
          <a:xfrm>
            <a:off x="4792437" y="1156133"/>
            <a:ext cx="1303563" cy="284082"/>
          </a:xfrm>
          <a:prstGeom prst="rect">
            <a:avLst/>
          </a:prstGeom>
          <a:solidFill>
            <a:schemeClr val="bg1">
              <a:lumMod val="95000"/>
            </a:schemeClr>
          </a:solidFill>
          <a:ln w="19050" algn="ctr">
            <a:noFill/>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Provide Finance inputs &amp; directions</a:t>
            </a:r>
          </a:p>
        </p:txBody>
      </p:sp>
      <p:sp>
        <p:nvSpPr>
          <p:cNvPr id="16" name="Oval 15">
            <a:extLst>
              <a:ext uri="{FF2B5EF4-FFF2-40B4-BE49-F238E27FC236}">
                <a16:creationId xmlns:a16="http://schemas.microsoft.com/office/drawing/2014/main" id="{5CE05583-9B3B-9772-8818-F0273DDF909C}"/>
              </a:ext>
            </a:extLst>
          </p:cNvPr>
          <p:cNvSpPr/>
          <p:nvPr/>
        </p:nvSpPr>
        <p:spPr bwMode="gray">
          <a:xfrm>
            <a:off x="6220836" y="1163773"/>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38" name="Oval 37">
            <a:extLst>
              <a:ext uri="{FF2B5EF4-FFF2-40B4-BE49-F238E27FC236}">
                <a16:creationId xmlns:a16="http://schemas.microsoft.com/office/drawing/2014/main" id="{CD4E5E13-B225-E6B7-4761-E2E1126B8261}"/>
              </a:ext>
            </a:extLst>
          </p:cNvPr>
          <p:cNvSpPr/>
          <p:nvPr/>
        </p:nvSpPr>
        <p:spPr bwMode="gray">
          <a:xfrm>
            <a:off x="7827309" y="4125244"/>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39" name="Oval 38">
            <a:extLst>
              <a:ext uri="{FF2B5EF4-FFF2-40B4-BE49-F238E27FC236}">
                <a16:creationId xmlns:a16="http://schemas.microsoft.com/office/drawing/2014/main" id="{162046AF-AC76-7B46-B2D2-3BB9BC43D1D3}"/>
              </a:ext>
            </a:extLst>
          </p:cNvPr>
          <p:cNvSpPr/>
          <p:nvPr/>
        </p:nvSpPr>
        <p:spPr bwMode="gray">
          <a:xfrm>
            <a:off x="7827309" y="3624539"/>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41" name="Oval 40">
            <a:extLst>
              <a:ext uri="{FF2B5EF4-FFF2-40B4-BE49-F238E27FC236}">
                <a16:creationId xmlns:a16="http://schemas.microsoft.com/office/drawing/2014/main" id="{EDEF1BCE-85EE-FA1F-449A-A5080C633443}"/>
              </a:ext>
            </a:extLst>
          </p:cNvPr>
          <p:cNvSpPr/>
          <p:nvPr/>
        </p:nvSpPr>
        <p:spPr bwMode="gray">
          <a:xfrm>
            <a:off x="7827309" y="3161157"/>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42" name="Oval 41">
            <a:extLst>
              <a:ext uri="{FF2B5EF4-FFF2-40B4-BE49-F238E27FC236}">
                <a16:creationId xmlns:a16="http://schemas.microsoft.com/office/drawing/2014/main" id="{323B59E1-B254-C02B-0036-0C29E2555E52}"/>
              </a:ext>
            </a:extLst>
          </p:cNvPr>
          <p:cNvSpPr/>
          <p:nvPr/>
        </p:nvSpPr>
        <p:spPr bwMode="gray">
          <a:xfrm>
            <a:off x="7827309" y="2672482"/>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43" name="Oval 42">
            <a:extLst>
              <a:ext uri="{FF2B5EF4-FFF2-40B4-BE49-F238E27FC236}">
                <a16:creationId xmlns:a16="http://schemas.microsoft.com/office/drawing/2014/main" id="{C909F808-71EF-A48F-4BEA-B6116840DA71}"/>
              </a:ext>
            </a:extLst>
          </p:cNvPr>
          <p:cNvSpPr/>
          <p:nvPr/>
        </p:nvSpPr>
        <p:spPr bwMode="gray">
          <a:xfrm>
            <a:off x="7827309" y="2189039"/>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45" name="Oval 44">
            <a:extLst>
              <a:ext uri="{FF2B5EF4-FFF2-40B4-BE49-F238E27FC236}">
                <a16:creationId xmlns:a16="http://schemas.microsoft.com/office/drawing/2014/main" id="{C0D8E2EE-EE1C-6AB5-BB80-DCD0329A19FA}"/>
              </a:ext>
            </a:extLst>
          </p:cNvPr>
          <p:cNvSpPr/>
          <p:nvPr/>
        </p:nvSpPr>
        <p:spPr bwMode="gray">
          <a:xfrm>
            <a:off x="7827309" y="1688334"/>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Tree>
    <p:extLst>
      <p:ext uri="{BB962C8B-B14F-4D97-AF65-F5344CB8AC3E}">
        <p14:creationId xmlns:p14="http://schemas.microsoft.com/office/powerpoint/2010/main" val="3526015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2. IT Budgeting &amp; Investment Planning (2/2)</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2617336962"/>
              </p:ext>
            </p:extLst>
          </p:nvPr>
        </p:nvGraphicFramePr>
        <p:xfrm>
          <a:off x="591872" y="794595"/>
          <a:ext cx="10981524" cy="5132778"/>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48913">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478022">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6624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78022">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sp>
        <p:nvSpPr>
          <p:cNvPr id="8" name="Rectangle 7">
            <a:extLst>
              <a:ext uri="{FF2B5EF4-FFF2-40B4-BE49-F238E27FC236}">
                <a16:creationId xmlns:a16="http://schemas.microsoft.com/office/drawing/2014/main" id="{5B36F428-53E3-A86F-B71F-4CD9D90179D3}"/>
              </a:ext>
            </a:extLst>
          </p:cNvPr>
          <p:cNvSpPr/>
          <p:nvPr/>
        </p:nvSpPr>
        <p:spPr bwMode="gray">
          <a:xfrm>
            <a:off x="1816335" y="4992769"/>
            <a:ext cx="2286000" cy="402336"/>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Prioritizes IT investment into categories such as mandatory, efficiency drivers, strategic etc.</a:t>
            </a:r>
            <a:endPar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mn-cs"/>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mn-cs"/>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37" name="Rectangle 36">
            <a:extLst>
              <a:ext uri="{FF2B5EF4-FFF2-40B4-BE49-F238E27FC236}">
                <a16:creationId xmlns:a16="http://schemas.microsoft.com/office/drawing/2014/main" id="{5498163B-5944-F651-B053-B4E7FB94A2FB}"/>
              </a:ext>
            </a:extLst>
          </p:cNvPr>
          <p:cNvSpPr/>
          <p:nvPr/>
        </p:nvSpPr>
        <p:spPr bwMode="gray">
          <a:xfrm>
            <a:off x="4327273" y="4992769"/>
            <a:ext cx="2286000" cy="402336"/>
          </a:xfrm>
          <a:prstGeom prst="rect">
            <a:avLst/>
          </a:prstGeom>
          <a:solidFill>
            <a:schemeClr val="bg1">
              <a:lumMod val="95000"/>
            </a:schemeClr>
          </a:solidFill>
          <a:ln w="19050" algn="ctr">
            <a:solidFill>
              <a:schemeClr val="accent1"/>
            </a:solidFill>
            <a:miter lim="800000"/>
            <a:headEnd/>
            <a:tailEnd/>
          </a:ln>
        </p:spPr>
        <p:txBody>
          <a:bodyPr wrap="square" lIns="45720" tIns="0" rIns="45720" bIns="0" rtlCol="0" anchor="ctr"/>
          <a:lstStyle/>
          <a:p>
            <a:pPr marL="0" marR="0" lvl="0" indent="0" algn="just"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Presents IT budget request for CFO review and approval</a:t>
            </a:r>
          </a:p>
        </p:txBody>
      </p:sp>
      <p:sp>
        <p:nvSpPr>
          <p:cNvPr id="44" name="TextBox 43">
            <a:extLst>
              <a:ext uri="{FF2B5EF4-FFF2-40B4-BE49-F238E27FC236}">
                <a16:creationId xmlns:a16="http://schemas.microsoft.com/office/drawing/2014/main" id="{0FD03121-9764-64C9-EC8F-0E43C43DA8A4}"/>
              </a:ext>
            </a:extLst>
          </p:cNvPr>
          <p:cNvSpPr txBox="1"/>
          <p:nvPr/>
        </p:nvSpPr>
        <p:spPr>
          <a:xfrm>
            <a:off x="5140247" y="4783767"/>
            <a:ext cx="458779"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CIDO</a:t>
            </a:r>
          </a:p>
        </p:txBody>
      </p:sp>
      <p:cxnSp>
        <p:nvCxnSpPr>
          <p:cNvPr id="47" name="Straight Arrow Connector 46">
            <a:extLst>
              <a:ext uri="{FF2B5EF4-FFF2-40B4-BE49-F238E27FC236}">
                <a16:creationId xmlns:a16="http://schemas.microsoft.com/office/drawing/2014/main" id="{30D0A7DD-F57B-B06B-CDCA-A42ECEDDC339}"/>
              </a:ext>
            </a:extLst>
          </p:cNvPr>
          <p:cNvCxnSpPr>
            <a:cxnSpLocks/>
            <a:stCxn id="8" idx="3"/>
            <a:endCxn id="37" idx="1"/>
          </p:cNvCxnSpPr>
          <p:nvPr/>
        </p:nvCxnSpPr>
        <p:spPr>
          <a:xfrm>
            <a:off x="4102335" y="5193937"/>
            <a:ext cx="224938"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F114ACA-9052-BC39-1780-37841375A70A}"/>
              </a:ext>
            </a:extLst>
          </p:cNvPr>
          <p:cNvSpPr txBox="1"/>
          <p:nvPr/>
        </p:nvSpPr>
        <p:spPr>
          <a:xfrm>
            <a:off x="2308018" y="4790208"/>
            <a:ext cx="1303562"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Strategy &amp; PMO Head</a:t>
            </a:r>
          </a:p>
        </p:txBody>
      </p:sp>
      <p:sp>
        <p:nvSpPr>
          <p:cNvPr id="75" name="TextBox 74">
            <a:extLst>
              <a:ext uri="{FF2B5EF4-FFF2-40B4-BE49-F238E27FC236}">
                <a16:creationId xmlns:a16="http://schemas.microsoft.com/office/drawing/2014/main" id="{08353A45-4344-7154-1A25-A2B4966B9314}"/>
              </a:ext>
            </a:extLst>
          </p:cNvPr>
          <p:cNvSpPr txBox="1"/>
          <p:nvPr/>
        </p:nvSpPr>
        <p:spPr>
          <a:xfrm>
            <a:off x="9001326" y="340365"/>
            <a:ext cx="271780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Frequency: </a:t>
            </a:r>
            <a:r>
              <a:rPr kumimoji="0" lang="en-US" sz="8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Yearly</a:t>
            </a:r>
          </a:p>
        </p:txBody>
      </p:sp>
      <p:sp>
        <p:nvSpPr>
          <p:cNvPr id="11" name="TextBox 10">
            <a:extLst>
              <a:ext uri="{FF2B5EF4-FFF2-40B4-BE49-F238E27FC236}">
                <a16:creationId xmlns:a16="http://schemas.microsoft.com/office/drawing/2014/main" id="{D66157C4-0722-BC4E-7EA1-FD882BCA7EE5}"/>
              </a:ext>
            </a:extLst>
          </p:cNvPr>
          <p:cNvSpPr txBox="1"/>
          <p:nvPr/>
        </p:nvSpPr>
        <p:spPr>
          <a:xfrm>
            <a:off x="4631742" y="997769"/>
            <a:ext cx="1677061"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CFO &amp; Finance stakeholders</a:t>
            </a:r>
          </a:p>
        </p:txBody>
      </p:sp>
      <p:sp>
        <p:nvSpPr>
          <p:cNvPr id="13" name="Rectangle 12">
            <a:extLst>
              <a:ext uri="{FF2B5EF4-FFF2-40B4-BE49-F238E27FC236}">
                <a16:creationId xmlns:a16="http://schemas.microsoft.com/office/drawing/2014/main" id="{B7F96248-62D1-B5A1-0693-EBD03D9FA165}"/>
              </a:ext>
            </a:extLst>
          </p:cNvPr>
          <p:cNvSpPr/>
          <p:nvPr/>
        </p:nvSpPr>
        <p:spPr bwMode="gray">
          <a:xfrm>
            <a:off x="4792437" y="1156133"/>
            <a:ext cx="1303563" cy="284082"/>
          </a:xfrm>
          <a:prstGeom prst="rect">
            <a:avLst/>
          </a:prstGeom>
          <a:solidFill>
            <a:schemeClr val="bg1">
              <a:lumMod val="95000"/>
            </a:schemeClr>
          </a:solidFill>
          <a:ln w="19050" algn="ctr">
            <a:noFill/>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Reviews the IT budget request </a:t>
            </a:r>
          </a:p>
        </p:txBody>
      </p:sp>
      <p:sp>
        <p:nvSpPr>
          <p:cNvPr id="16" name="Oval 15">
            <a:extLst>
              <a:ext uri="{FF2B5EF4-FFF2-40B4-BE49-F238E27FC236}">
                <a16:creationId xmlns:a16="http://schemas.microsoft.com/office/drawing/2014/main" id="{5CE05583-9B3B-9772-8818-F0273DDF909C}"/>
              </a:ext>
            </a:extLst>
          </p:cNvPr>
          <p:cNvSpPr/>
          <p:nvPr/>
        </p:nvSpPr>
        <p:spPr bwMode="gray">
          <a:xfrm>
            <a:off x="6147059" y="1156133"/>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9" name="Flowchart: Summing Junction 8">
            <a:extLst>
              <a:ext uri="{FF2B5EF4-FFF2-40B4-BE49-F238E27FC236}">
                <a16:creationId xmlns:a16="http://schemas.microsoft.com/office/drawing/2014/main" id="{8465E74E-D7E1-2A08-F7D1-1D39F1A5C51A}"/>
              </a:ext>
            </a:extLst>
          </p:cNvPr>
          <p:cNvSpPr/>
          <p:nvPr/>
        </p:nvSpPr>
        <p:spPr bwMode="gray">
          <a:xfrm>
            <a:off x="1591397" y="5087986"/>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srgbClr val="FFFFFF"/>
              </a:solidFill>
              <a:effectLst/>
              <a:uLnTx/>
              <a:uFillTx/>
              <a:latin typeface="Open Sans"/>
              <a:ea typeface="+mn-ea"/>
              <a:cs typeface="+mn-cs"/>
            </a:endParaRPr>
          </a:p>
        </p:txBody>
      </p:sp>
      <p:cxnSp>
        <p:nvCxnSpPr>
          <p:cNvPr id="12" name="Straight Arrow Connector 11">
            <a:extLst>
              <a:ext uri="{FF2B5EF4-FFF2-40B4-BE49-F238E27FC236}">
                <a16:creationId xmlns:a16="http://schemas.microsoft.com/office/drawing/2014/main" id="{DB57DD52-5C30-2D80-5F42-E548BFEC1E93}"/>
              </a:ext>
            </a:extLst>
          </p:cNvPr>
          <p:cNvCxnSpPr>
            <a:cxnSpLocks/>
          </p:cNvCxnSpPr>
          <p:nvPr/>
        </p:nvCxnSpPr>
        <p:spPr>
          <a:xfrm>
            <a:off x="1701474" y="5172149"/>
            <a:ext cx="13694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9FD32BD-D9C8-3F72-20D3-F6DCCBE10FEA}"/>
              </a:ext>
            </a:extLst>
          </p:cNvPr>
          <p:cNvSpPr/>
          <p:nvPr/>
        </p:nvSpPr>
        <p:spPr bwMode="gray">
          <a:xfrm>
            <a:off x="1951802" y="5594657"/>
            <a:ext cx="2025809" cy="294827"/>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 the IT investment plan based on criteria such as business value, ROI, Risk etc.</a:t>
            </a:r>
          </a:p>
        </p:txBody>
      </p:sp>
      <p:sp>
        <p:nvSpPr>
          <p:cNvPr id="33" name="TextBox 32">
            <a:extLst>
              <a:ext uri="{FF2B5EF4-FFF2-40B4-BE49-F238E27FC236}">
                <a16:creationId xmlns:a16="http://schemas.microsoft.com/office/drawing/2014/main" id="{4507DAFF-1B25-7975-6844-6D726846E09A}"/>
              </a:ext>
            </a:extLst>
          </p:cNvPr>
          <p:cNvSpPr txBox="1"/>
          <p:nvPr/>
        </p:nvSpPr>
        <p:spPr>
          <a:xfrm>
            <a:off x="2762205" y="5429373"/>
            <a:ext cx="410690"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ITLT</a:t>
            </a:r>
          </a:p>
        </p:txBody>
      </p:sp>
      <p:sp>
        <p:nvSpPr>
          <p:cNvPr id="34" name="Rectangle 33">
            <a:extLst>
              <a:ext uri="{FF2B5EF4-FFF2-40B4-BE49-F238E27FC236}">
                <a16:creationId xmlns:a16="http://schemas.microsoft.com/office/drawing/2014/main" id="{83174104-8003-A646-CFDF-158AD48FBD73}"/>
              </a:ext>
            </a:extLst>
          </p:cNvPr>
          <p:cNvSpPr/>
          <p:nvPr/>
        </p:nvSpPr>
        <p:spPr bwMode="gray">
          <a:xfrm>
            <a:off x="6762125" y="4992769"/>
            <a:ext cx="2286000" cy="402336"/>
          </a:xfrm>
          <a:prstGeom prst="rect">
            <a:avLst/>
          </a:prstGeom>
          <a:solidFill>
            <a:schemeClr val="bg1">
              <a:lumMod val="95000"/>
            </a:schemeClr>
          </a:solidFill>
          <a:ln w="19050" algn="ctr">
            <a:solidFill>
              <a:schemeClr val="accent1"/>
            </a:solidFill>
            <a:miter lim="800000"/>
            <a:headEnd/>
            <a:tailEnd/>
          </a:ln>
        </p:spPr>
        <p:txBody>
          <a:bodyPr wrap="square" lIns="45720" tIns="0" rIns="45720" bIns="0" rtlCol="0" anchor="ctr"/>
          <a:lstStyle/>
          <a:p>
            <a:pPr marL="0" marR="0" lvl="0" indent="0" algn="just"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Refine IT budget based on Finance feedback and inputs</a:t>
            </a:r>
          </a:p>
        </p:txBody>
      </p:sp>
      <p:sp>
        <p:nvSpPr>
          <p:cNvPr id="35" name="TextBox 34">
            <a:extLst>
              <a:ext uri="{FF2B5EF4-FFF2-40B4-BE49-F238E27FC236}">
                <a16:creationId xmlns:a16="http://schemas.microsoft.com/office/drawing/2014/main" id="{80E70A93-DD4B-7643-4CEF-F984D3A380C0}"/>
              </a:ext>
            </a:extLst>
          </p:cNvPr>
          <p:cNvSpPr txBox="1"/>
          <p:nvPr/>
        </p:nvSpPr>
        <p:spPr>
          <a:xfrm>
            <a:off x="7224127" y="4693409"/>
            <a:ext cx="1303562" cy="46166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CIDO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Strategy &amp; PMO Head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cxnSp>
        <p:nvCxnSpPr>
          <p:cNvPr id="36" name="Straight Arrow Connector 35">
            <a:extLst>
              <a:ext uri="{FF2B5EF4-FFF2-40B4-BE49-F238E27FC236}">
                <a16:creationId xmlns:a16="http://schemas.microsoft.com/office/drawing/2014/main" id="{0652A2F0-392E-567F-0714-BEA1E138B990}"/>
              </a:ext>
            </a:extLst>
          </p:cNvPr>
          <p:cNvCxnSpPr>
            <a:cxnSpLocks/>
            <a:endCxn id="34" idx="1"/>
          </p:cNvCxnSpPr>
          <p:nvPr/>
        </p:nvCxnSpPr>
        <p:spPr>
          <a:xfrm>
            <a:off x="6613273" y="5193937"/>
            <a:ext cx="14885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DF1BE17B-7851-D763-06B3-FC88BA3BD046}"/>
              </a:ext>
            </a:extLst>
          </p:cNvPr>
          <p:cNvSpPr/>
          <p:nvPr/>
        </p:nvSpPr>
        <p:spPr bwMode="gray">
          <a:xfrm>
            <a:off x="9287394" y="4992769"/>
            <a:ext cx="2286000" cy="402336"/>
          </a:xfrm>
          <a:prstGeom prst="rect">
            <a:avLst/>
          </a:prstGeom>
          <a:solidFill>
            <a:schemeClr val="bg1">
              <a:lumMod val="95000"/>
            </a:schemeClr>
          </a:solidFill>
          <a:ln w="19050" algn="ctr">
            <a:solidFill>
              <a:schemeClr val="accent1"/>
            </a:solidFill>
            <a:miter lim="800000"/>
            <a:headEnd/>
            <a:tailEnd/>
          </a:ln>
        </p:spPr>
        <p:txBody>
          <a:bodyPr wrap="square" lIns="45720" tIns="0" rIns="45720" bIns="0" rtlCol="0" anchor="ctr"/>
          <a:lstStyle/>
          <a:p>
            <a:pPr marL="0" marR="0" lvl="0" indent="0" algn="just"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Performs periodic budget reviews to track IT spend against the investment plan and present findings to ITLT</a:t>
            </a:r>
          </a:p>
        </p:txBody>
      </p:sp>
      <p:cxnSp>
        <p:nvCxnSpPr>
          <p:cNvPr id="40" name="Straight Arrow Connector 39">
            <a:extLst>
              <a:ext uri="{FF2B5EF4-FFF2-40B4-BE49-F238E27FC236}">
                <a16:creationId xmlns:a16="http://schemas.microsoft.com/office/drawing/2014/main" id="{A55712AA-FA06-E29C-E177-8FD1D5B3CAE4}"/>
              </a:ext>
            </a:extLst>
          </p:cNvPr>
          <p:cNvCxnSpPr>
            <a:cxnSpLocks/>
            <a:stCxn id="34" idx="3"/>
            <a:endCxn id="39" idx="1"/>
          </p:cNvCxnSpPr>
          <p:nvPr/>
        </p:nvCxnSpPr>
        <p:spPr>
          <a:xfrm>
            <a:off x="9048125" y="5193937"/>
            <a:ext cx="239269"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955D16E-1183-17D6-E77F-17D7C70F4D3C}"/>
              </a:ext>
            </a:extLst>
          </p:cNvPr>
          <p:cNvSpPr txBox="1"/>
          <p:nvPr/>
        </p:nvSpPr>
        <p:spPr>
          <a:xfrm>
            <a:off x="9778613" y="4816520"/>
            <a:ext cx="130356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Strategy &amp; PMO Head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sp>
        <p:nvSpPr>
          <p:cNvPr id="43" name="Rectangle 42">
            <a:extLst>
              <a:ext uri="{FF2B5EF4-FFF2-40B4-BE49-F238E27FC236}">
                <a16:creationId xmlns:a16="http://schemas.microsoft.com/office/drawing/2014/main" id="{AAF68AF5-9AC6-B37C-BCAF-3B39C2A84893}"/>
              </a:ext>
            </a:extLst>
          </p:cNvPr>
          <p:cNvSpPr/>
          <p:nvPr/>
        </p:nvSpPr>
        <p:spPr bwMode="gray">
          <a:xfrm>
            <a:off x="9368602" y="5594657"/>
            <a:ext cx="2025809" cy="294827"/>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Periodically reviews the IT spend and identifies and drives implementations of cost optimization strategies</a:t>
            </a:r>
          </a:p>
        </p:txBody>
      </p:sp>
      <p:sp>
        <p:nvSpPr>
          <p:cNvPr id="45" name="TextBox 44">
            <a:extLst>
              <a:ext uri="{FF2B5EF4-FFF2-40B4-BE49-F238E27FC236}">
                <a16:creationId xmlns:a16="http://schemas.microsoft.com/office/drawing/2014/main" id="{AB82500C-EEFA-40EA-908A-A6E1D864C584}"/>
              </a:ext>
            </a:extLst>
          </p:cNvPr>
          <p:cNvSpPr txBox="1"/>
          <p:nvPr/>
        </p:nvSpPr>
        <p:spPr>
          <a:xfrm>
            <a:off x="10179005" y="5429373"/>
            <a:ext cx="410690"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ITLT</a:t>
            </a:r>
          </a:p>
        </p:txBody>
      </p:sp>
      <p:sp>
        <p:nvSpPr>
          <p:cNvPr id="50" name="Oval 49">
            <a:extLst>
              <a:ext uri="{FF2B5EF4-FFF2-40B4-BE49-F238E27FC236}">
                <a16:creationId xmlns:a16="http://schemas.microsoft.com/office/drawing/2014/main" id="{738C3FD0-39CA-F9A4-915B-89E9F400EF39}"/>
              </a:ext>
            </a:extLst>
          </p:cNvPr>
          <p:cNvSpPr/>
          <p:nvPr/>
        </p:nvSpPr>
        <p:spPr bwMode="gray">
          <a:xfrm>
            <a:off x="2798093" y="2672482"/>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51" name="Oval 50">
            <a:extLst>
              <a:ext uri="{FF2B5EF4-FFF2-40B4-BE49-F238E27FC236}">
                <a16:creationId xmlns:a16="http://schemas.microsoft.com/office/drawing/2014/main" id="{4E40D393-CDA9-DF4E-37F8-4E67138D6034}"/>
              </a:ext>
            </a:extLst>
          </p:cNvPr>
          <p:cNvSpPr/>
          <p:nvPr/>
        </p:nvSpPr>
        <p:spPr bwMode="gray">
          <a:xfrm>
            <a:off x="2798093" y="2189039"/>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52" name="Oval 51">
            <a:extLst>
              <a:ext uri="{FF2B5EF4-FFF2-40B4-BE49-F238E27FC236}">
                <a16:creationId xmlns:a16="http://schemas.microsoft.com/office/drawing/2014/main" id="{8F1627FC-6271-6429-4D38-C1C0A3FF09BB}"/>
              </a:ext>
            </a:extLst>
          </p:cNvPr>
          <p:cNvSpPr/>
          <p:nvPr/>
        </p:nvSpPr>
        <p:spPr bwMode="gray">
          <a:xfrm>
            <a:off x="2798093" y="1688334"/>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53" name="Oval 52">
            <a:extLst>
              <a:ext uri="{FF2B5EF4-FFF2-40B4-BE49-F238E27FC236}">
                <a16:creationId xmlns:a16="http://schemas.microsoft.com/office/drawing/2014/main" id="{FB6300CD-D21D-53F6-F4C7-C49C6AABB015}"/>
              </a:ext>
            </a:extLst>
          </p:cNvPr>
          <p:cNvSpPr/>
          <p:nvPr/>
        </p:nvSpPr>
        <p:spPr bwMode="gray">
          <a:xfrm>
            <a:off x="7797262" y="2672482"/>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54" name="Oval 53">
            <a:extLst>
              <a:ext uri="{FF2B5EF4-FFF2-40B4-BE49-F238E27FC236}">
                <a16:creationId xmlns:a16="http://schemas.microsoft.com/office/drawing/2014/main" id="{AF66AB62-2BBD-3FE0-464B-4E21183AFC6F}"/>
              </a:ext>
            </a:extLst>
          </p:cNvPr>
          <p:cNvSpPr/>
          <p:nvPr/>
        </p:nvSpPr>
        <p:spPr bwMode="gray">
          <a:xfrm>
            <a:off x="7797262" y="2189039"/>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57" name="Oval 56">
            <a:extLst>
              <a:ext uri="{FF2B5EF4-FFF2-40B4-BE49-F238E27FC236}">
                <a16:creationId xmlns:a16="http://schemas.microsoft.com/office/drawing/2014/main" id="{2952227B-9F40-99A8-F2C3-5B5EA15A01E1}"/>
              </a:ext>
            </a:extLst>
          </p:cNvPr>
          <p:cNvSpPr/>
          <p:nvPr/>
        </p:nvSpPr>
        <p:spPr bwMode="gray">
          <a:xfrm>
            <a:off x="7797262" y="1688334"/>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Tree>
    <p:extLst>
      <p:ext uri="{BB962C8B-B14F-4D97-AF65-F5344CB8AC3E}">
        <p14:creationId xmlns:p14="http://schemas.microsoft.com/office/powerpoint/2010/main" val="1688149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2. IT Budgeting &amp; Investment Planning</a:t>
            </a:r>
          </a:p>
        </p:txBody>
      </p:sp>
      <p:graphicFrame>
        <p:nvGraphicFramePr>
          <p:cNvPr id="3" name="Table 2">
            <a:extLst>
              <a:ext uri="{FF2B5EF4-FFF2-40B4-BE49-F238E27FC236}">
                <a16:creationId xmlns:a16="http://schemas.microsoft.com/office/drawing/2014/main" id="{2452A163-2956-9A11-C2DE-CC3966739C3B}"/>
              </a:ext>
            </a:extLst>
          </p:cNvPr>
          <p:cNvGraphicFramePr>
            <a:graphicFrameLocks noGrp="1"/>
          </p:cNvGraphicFramePr>
          <p:nvPr>
            <p:extLst>
              <p:ext uri="{D42A27DB-BD31-4B8C-83A1-F6EECF244321}">
                <p14:modId xmlns:p14="http://schemas.microsoft.com/office/powerpoint/2010/main" val="1514703101"/>
              </p:ext>
            </p:extLst>
          </p:nvPr>
        </p:nvGraphicFramePr>
        <p:xfrm>
          <a:off x="591871" y="931288"/>
          <a:ext cx="10981521" cy="1432560"/>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KPIs / Metrics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IT Budgeting &amp; Investment Planning</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IT Spending as a Percentage of Revenue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IT Spending as a Percentage of Operating Expense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IT Spending per Employee (INR)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IT Operational vs Capital Spending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Strategic IT Spending Portfolio Run, Grow and Transform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IT Spending by Asset Category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Distribution of IT Spending and Staffing by IT Technical Function (%)</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4" name="Table 3">
            <a:extLst>
              <a:ext uri="{FF2B5EF4-FFF2-40B4-BE49-F238E27FC236}">
                <a16:creationId xmlns:a16="http://schemas.microsoft.com/office/drawing/2014/main" id="{7D670F53-42DD-91F5-F5A0-B86633D04FD2}"/>
              </a:ext>
            </a:extLst>
          </p:cNvPr>
          <p:cNvGraphicFramePr>
            <a:graphicFrameLocks noGrp="1"/>
          </p:cNvGraphicFramePr>
          <p:nvPr>
            <p:extLst>
              <p:ext uri="{D42A27DB-BD31-4B8C-83A1-F6EECF244321}">
                <p14:modId xmlns:p14="http://schemas.microsoft.com/office/powerpoint/2010/main" val="2819649403"/>
              </p:ext>
            </p:extLst>
          </p:nvPr>
        </p:nvGraphicFramePr>
        <p:xfrm>
          <a:off x="591870" y="2522064"/>
          <a:ext cx="10981521" cy="900485"/>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Key Considerations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IT Budgeting &amp; Investment Planning</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Timelines for IT budgeting and review to be agreed upon</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5" name="Table 4">
            <a:extLst>
              <a:ext uri="{FF2B5EF4-FFF2-40B4-BE49-F238E27FC236}">
                <a16:creationId xmlns:a16="http://schemas.microsoft.com/office/drawing/2014/main" id="{218F29CA-E41B-8155-1C1D-31EAEA75DE4A}"/>
              </a:ext>
            </a:extLst>
          </p:cNvPr>
          <p:cNvGraphicFramePr>
            <a:graphicFrameLocks noGrp="1"/>
          </p:cNvGraphicFramePr>
          <p:nvPr>
            <p:extLst>
              <p:ext uri="{D42A27DB-BD31-4B8C-83A1-F6EECF244321}">
                <p14:modId xmlns:p14="http://schemas.microsoft.com/office/powerpoint/2010/main" val="272805287"/>
              </p:ext>
            </p:extLst>
          </p:nvPr>
        </p:nvGraphicFramePr>
        <p:xfrm>
          <a:off x="591869" y="3792066"/>
          <a:ext cx="10981521" cy="900485"/>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Critical Success Factors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IT Budgeting &amp; Investment Planning</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TBD</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spTree>
    <p:extLst>
      <p:ext uri="{BB962C8B-B14F-4D97-AF65-F5344CB8AC3E}">
        <p14:creationId xmlns:p14="http://schemas.microsoft.com/office/powerpoint/2010/main" val="772640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0B3D22-2A4F-F1D4-E26B-37DD9DF9931D}"/>
              </a:ext>
            </a:extLst>
          </p:cNvPr>
          <p:cNvSpPr/>
          <p:nvPr/>
        </p:nvSpPr>
        <p:spPr>
          <a:xfrm>
            <a:off x="0" y="2538663"/>
            <a:ext cx="12192000" cy="1780674"/>
          </a:xfrm>
          <a:prstGeom prst="rect">
            <a:avLst/>
          </a:prstGeom>
          <a:solidFill>
            <a:srgbClr val="ED3326"/>
          </a:solidFill>
          <a:ln>
            <a:solidFill>
              <a:srgbClr val="FF0000"/>
            </a:solidFill>
          </a:ln>
        </p:spPr>
        <p:style>
          <a:lnRef idx="0">
            <a:schemeClr val="accent2"/>
          </a:lnRef>
          <a:fillRef idx="3">
            <a:schemeClr val="accent2"/>
          </a:fillRef>
          <a:effectRef idx="3">
            <a:schemeClr val="accent2"/>
          </a:effectRef>
          <a:fontRef idx="minor">
            <a:schemeClr val="lt1"/>
          </a:fontRef>
        </p:style>
        <p:txBody>
          <a:bodyPr lIns="640080" tIns="0" rIns="0" bIns="0" rtlCol="0" anchor="ctr"/>
          <a:lstStyle/>
          <a:p>
            <a:r>
              <a:rPr lang="en-US" sz="2800" b="1">
                <a:latin typeface="Verdana" panose="020B0604030504040204" pitchFamily="34" charset="0"/>
                <a:ea typeface="Verdana" panose="020B0604030504040204" pitchFamily="34" charset="0"/>
              </a:rPr>
              <a:t>IT Operating Model</a:t>
            </a:r>
          </a:p>
        </p:txBody>
      </p:sp>
    </p:spTree>
    <p:extLst>
      <p:ext uri="{BB962C8B-B14F-4D97-AF65-F5344CB8AC3E}">
        <p14:creationId xmlns:p14="http://schemas.microsoft.com/office/powerpoint/2010/main" val="1738118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3. Enterprise Architecture Standards &amp; Guidelines Definition (1/3)</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1154376935"/>
              </p:ext>
            </p:extLst>
          </p:nvPr>
        </p:nvGraphicFramePr>
        <p:xfrm>
          <a:off x="591872" y="794595"/>
          <a:ext cx="10981524" cy="5132778"/>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48913">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478022">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6624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78022">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sp>
        <p:nvSpPr>
          <p:cNvPr id="8" name="Rectangle 7">
            <a:extLst>
              <a:ext uri="{FF2B5EF4-FFF2-40B4-BE49-F238E27FC236}">
                <a16:creationId xmlns:a16="http://schemas.microsoft.com/office/drawing/2014/main" id="{5B36F428-53E3-A86F-B71F-4CD9D90179D3}"/>
              </a:ext>
            </a:extLst>
          </p:cNvPr>
          <p:cNvSpPr/>
          <p:nvPr/>
        </p:nvSpPr>
        <p:spPr bwMode="gray">
          <a:xfrm>
            <a:off x="1862735" y="4040717"/>
            <a:ext cx="2286000" cy="402336"/>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Identifies the relevant EA framework (TOGAF, Zachman, COBIT etc.)</a:t>
            </a:r>
          </a:p>
        </p:txBody>
      </p:sp>
      <p:sp>
        <p:nvSpPr>
          <p:cNvPr id="12" name="Oval 11">
            <a:extLst>
              <a:ext uri="{FF2B5EF4-FFF2-40B4-BE49-F238E27FC236}">
                <a16:creationId xmlns:a16="http://schemas.microsoft.com/office/drawing/2014/main" id="{971874F2-F54E-00A7-BD3D-053B42AFEB30}"/>
              </a:ext>
            </a:extLst>
          </p:cNvPr>
          <p:cNvSpPr/>
          <p:nvPr/>
        </p:nvSpPr>
        <p:spPr bwMode="gray">
          <a:xfrm>
            <a:off x="5329637" y="4125244"/>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mn-cs"/>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mn-cs"/>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35" name="Rectangle 34">
            <a:extLst>
              <a:ext uri="{FF2B5EF4-FFF2-40B4-BE49-F238E27FC236}">
                <a16:creationId xmlns:a16="http://schemas.microsoft.com/office/drawing/2014/main" id="{2AEBAE16-073A-7709-F2BC-CE779A74547B}"/>
              </a:ext>
            </a:extLst>
          </p:cNvPr>
          <p:cNvSpPr/>
          <p:nvPr/>
        </p:nvSpPr>
        <p:spPr bwMode="gray">
          <a:xfrm>
            <a:off x="6861998" y="4014302"/>
            <a:ext cx="2161282" cy="445071"/>
          </a:xfrm>
          <a:prstGeom prst="rect">
            <a:avLst/>
          </a:prstGeom>
          <a:solidFill>
            <a:schemeClr val="bg1">
              <a:lumMod val="95000"/>
            </a:schemeClr>
          </a:solidFill>
          <a:ln w="19050" algn="ctr">
            <a:solidFill>
              <a:schemeClr val="accent1"/>
            </a:solidFill>
            <a:miter lim="800000"/>
            <a:headEnd/>
            <a:tailEnd/>
          </a:ln>
        </p:spPr>
        <p:txBody>
          <a:bodyPr wrap="square" lIns="45720" tIns="0" rIns="45720" bIns="0" rtlCol="0" anchor="ctr"/>
          <a:lstStyle/>
          <a:p>
            <a:pPr marL="0" marR="0" lvl="0" indent="0" algn="just"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Establishes technology guidelines (e.g., cloud adoption, DevOps practices, cybersecurity protocols)</a:t>
            </a:r>
            <a:endPar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37" name="Rectangle 36">
            <a:extLst>
              <a:ext uri="{FF2B5EF4-FFF2-40B4-BE49-F238E27FC236}">
                <a16:creationId xmlns:a16="http://schemas.microsoft.com/office/drawing/2014/main" id="{5498163B-5944-F651-B053-B4E7FB94A2FB}"/>
              </a:ext>
            </a:extLst>
          </p:cNvPr>
          <p:cNvSpPr/>
          <p:nvPr/>
        </p:nvSpPr>
        <p:spPr bwMode="gray">
          <a:xfrm>
            <a:off x="4330730" y="4041426"/>
            <a:ext cx="2286000" cy="402336"/>
          </a:xfrm>
          <a:prstGeom prst="rect">
            <a:avLst/>
          </a:prstGeom>
          <a:solidFill>
            <a:schemeClr val="bg1">
              <a:lumMod val="95000"/>
            </a:schemeClr>
          </a:solidFill>
          <a:ln w="19050" algn="ctr">
            <a:solidFill>
              <a:schemeClr val="accent1"/>
            </a:solidFill>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Establishes the architecture principles and standards (e.g., interoperability, security, scalability) aligned to business and IT strategy</a:t>
            </a:r>
          </a:p>
        </p:txBody>
      </p:sp>
      <p:sp>
        <p:nvSpPr>
          <p:cNvPr id="44" name="TextBox 43">
            <a:extLst>
              <a:ext uri="{FF2B5EF4-FFF2-40B4-BE49-F238E27FC236}">
                <a16:creationId xmlns:a16="http://schemas.microsoft.com/office/drawing/2014/main" id="{0FD03121-9764-64C9-EC8F-0E43C43DA8A4}"/>
              </a:ext>
            </a:extLst>
          </p:cNvPr>
          <p:cNvSpPr txBox="1"/>
          <p:nvPr/>
        </p:nvSpPr>
        <p:spPr>
          <a:xfrm>
            <a:off x="2155335" y="3825273"/>
            <a:ext cx="1670650"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Enterprise Architecture Head</a:t>
            </a:r>
          </a:p>
        </p:txBody>
      </p:sp>
      <p:cxnSp>
        <p:nvCxnSpPr>
          <p:cNvPr id="47" name="Straight Arrow Connector 46">
            <a:extLst>
              <a:ext uri="{FF2B5EF4-FFF2-40B4-BE49-F238E27FC236}">
                <a16:creationId xmlns:a16="http://schemas.microsoft.com/office/drawing/2014/main" id="{30D0A7DD-F57B-B06B-CDCA-A42ECEDDC339}"/>
              </a:ext>
            </a:extLst>
          </p:cNvPr>
          <p:cNvCxnSpPr>
            <a:cxnSpLocks/>
            <a:stCxn id="8" idx="3"/>
            <a:endCxn id="37" idx="1"/>
          </p:cNvCxnSpPr>
          <p:nvPr/>
        </p:nvCxnSpPr>
        <p:spPr>
          <a:xfrm>
            <a:off x="4148735" y="4241885"/>
            <a:ext cx="181995" cy="709"/>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02DAC52-C1B9-FD2D-DDED-330A1924F3EA}"/>
              </a:ext>
            </a:extLst>
          </p:cNvPr>
          <p:cNvCxnSpPr>
            <a:cxnSpLocks/>
            <a:stCxn id="37" idx="3"/>
            <a:endCxn id="35" idx="1"/>
          </p:cNvCxnSpPr>
          <p:nvPr/>
        </p:nvCxnSpPr>
        <p:spPr>
          <a:xfrm flipV="1">
            <a:off x="6616730" y="4236838"/>
            <a:ext cx="245268" cy="5756"/>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C9B2F7C-C8C8-AA82-E30A-A3BA54069FCA}"/>
              </a:ext>
            </a:extLst>
          </p:cNvPr>
          <p:cNvCxnSpPr>
            <a:cxnSpLocks/>
            <a:stCxn id="35" idx="3"/>
          </p:cNvCxnSpPr>
          <p:nvPr/>
        </p:nvCxnSpPr>
        <p:spPr>
          <a:xfrm>
            <a:off x="9023280" y="4236838"/>
            <a:ext cx="209385"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F114ACA-9052-BC39-1780-37841375A70A}"/>
              </a:ext>
            </a:extLst>
          </p:cNvPr>
          <p:cNvSpPr txBox="1"/>
          <p:nvPr/>
        </p:nvSpPr>
        <p:spPr>
          <a:xfrm>
            <a:off x="4385426" y="4421495"/>
            <a:ext cx="2204930" cy="58477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Enterprise Architecture Head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Application Architect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Data Architect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Infra and Security Architect </a:t>
            </a:r>
          </a:p>
        </p:txBody>
      </p:sp>
      <p:sp>
        <p:nvSpPr>
          <p:cNvPr id="75" name="TextBox 74">
            <a:extLst>
              <a:ext uri="{FF2B5EF4-FFF2-40B4-BE49-F238E27FC236}">
                <a16:creationId xmlns:a16="http://schemas.microsoft.com/office/drawing/2014/main" id="{08353A45-4344-7154-1A25-A2B4966B9314}"/>
              </a:ext>
            </a:extLst>
          </p:cNvPr>
          <p:cNvSpPr txBox="1"/>
          <p:nvPr/>
        </p:nvSpPr>
        <p:spPr>
          <a:xfrm>
            <a:off x="10491891" y="308733"/>
            <a:ext cx="1693548"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Frequency: </a:t>
            </a:r>
            <a:r>
              <a:rPr kumimoji="0" lang="en-US" sz="8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Yearly</a:t>
            </a:r>
          </a:p>
        </p:txBody>
      </p:sp>
      <p:sp>
        <p:nvSpPr>
          <p:cNvPr id="38" name="Rectangle 37">
            <a:extLst>
              <a:ext uri="{FF2B5EF4-FFF2-40B4-BE49-F238E27FC236}">
                <a16:creationId xmlns:a16="http://schemas.microsoft.com/office/drawing/2014/main" id="{607AFC81-97F0-D9B7-66C6-BC5DC9675959}"/>
              </a:ext>
            </a:extLst>
          </p:cNvPr>
          <p:cNvSpPr/>
          <p:nvPr/>
        </p:nvSpPr>
        <p:spPr bwMode="gray">
          <a:xfrm>
            <a:off x="9248624" y="3997982"/>
            <a:ext cx="2161282" cy="445071"/>
          </a:xfrm>
          <a:prstGeom prst="rect">
            <a:avLst/>
          </a:prstGeom>
          <a:solidFill>
            <a:schemeClr val="bg1">
              <a:lumMod val="95000"/>
            </a:schemeClr>
          </a:solidFill>
          <a:ln w="19050" algn="ctr">
            <a:solidFill>
              <a:schemeClr val="accent1"/>
            </a:solidFill>
            <a:miter lim="800000"/>
            <a:headEnd/>
            <a:tailEnd/>
          </a:ln>
        </p:spPr>
        <p:txBody>
          <a:bodyPr wrap="square" lIns="45720" tIns="0" rIns="45720" bIns="0" rtlCol="0" anchor="ctr"/>
          <a:lstStyle/>
          <a:p>
            <a:pPr marL="0" marR="0" lvl="0" indent="0" algn="just"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Defines the technology reference models and architectures for Business, Applications, Infra, Data and Security layers</a:t>
            </a:r>
          </a:p>
        </p:txBody>
      </p:sp>
      <p:sp>
        <p:nvSpPr>
          <p:cNvPr id="39" name="Flowchart: Summing Junction 38">
            <a:extLst>
              <a:ext uri="{FF2B5EF4-FFF2-40B4-BE49-F238E27FC236}">
                <a16:creationId xmlns:a16="http://schemas.microsoft.com/office/drawing/2014/main" id="{67AF5FAE-FD47-E0BD-B1CC-73A842DB0ADB}"/>
              </a:ext>
            </a:extLst>
          </p:cNvPr>
          <p:cNvSpPr/>
          <p:nvPr/>
        </p:nvSpPr>
        <p:spPr bwMode="gray">
          <a:xfrm>
            <a:off x="11518665" y="4121148"/>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cxnSp>
        <p:nvCxnSpPr>
          <p:cNvPr id="41" name="Straight Arrow Connector 40">
            <a:extLst>
              <a:ext uri="{FF2B5EF4-FFF2-40B4-BE49-F238E27FC236}">
                <a16:creationId xmlns:a16="http://schemas.microsoft.com/office/drawing/2014/main" id="{DF7A3DF8-E7C1-F02F-B232-F2B93170C589}"/>
              </a:ext>
            </a:extLst>
          </p:cNvPr>
          <p:cNvCxnSpPr>
            <a:cxnSpLocks/>
          </p:cNvCxnSpPr>
          <p:nvPr/>
        </p:nvCxnSpPr>
        <p:spPr>
          <a:xfrm flipV="1">
            <a:off x="11399942" y="4220517"/>
            <a:ext cx="444593" cy="16306"/>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DFE2F6EF-856B-E833-C9CB-E35E3AB71156}"/>
              </a:ext>
            </a:extLst>
          </p:cNvPr>
          <p:cNvSpPr/>
          <p:nvPr/>
        </p:nvSpPr>
        <p:spPr bwMode="gray">
          <a:xfrm>
            <a:off x="6075456" y="5077884"/>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13" name="Oval 12">
            <a:extLst>
              <a:ext uri="{FF2B5EF4-FFF2-40B4-BE49-F238E27FC236}">
                <a16:creationId xmlns:a16="http://schemas.microsoft.com/office/drawing/2014/main" id="{031A827C-C326-8A59-A18E-A6AF56109705}"/>
              </a:ext>
            </a:extLst>
          </p:cNvPr>
          <p:cNvSpPr/>
          <p:nvPr/>
        </p:nvSpPr>
        <p:spPr bwMode="gray">
          <a:xfrm>
            <a:off x="5260981" y="2205306"/>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16" name="Oval 15">
            <a:extLst>
              <a:ext uri="{FF2B5EF4-FFF2-40B4-BE49-F238E27FC236}">
                <a16:creationId xmlns:a16="http://schemas.microsoft.com/office/drawing/2014/main" id="{88B707E2-280E-6964-3809-0C3D5B65764A}"/>
              </a:ext>
            </a:extLst>
          </p:cNvPr>
          <p:cNvSpPr/>
          <p:nvPr/>
        </p:nvSpPr>
        <p:spPr bwMode="gray">
          <a:xfrm>
            <a:off x="5260981" y="2694444"/>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17" name="Oval 16">
            <a:extLst>
              <a:ext uri="{FF2B5EF4-FFF2-40B4-BE49-F238E27FC236}">
                <a16:creationId xmlns:a16="http://schemas.microsoft.com/office/drawing/2014/main" id="{95A3E36D-100C-0E36-2A4C-547CCB7131A9}"/>
              </a:ext>
            </a:extLst>
          </p:cNvPr>
          <p:cNvSpPr/>
          <p:nvPr/>
        </p:nvSpPr>
        <p:spPr bwMode="gray">
          <a:xfrm>
            <a:off x="5260981" y="3165762"/>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33" name="Oval 32">
            <a:extLst>
              <a:ext uri="{FF2B5EF4-FFF2-40B4-BE49-F238E27FC236}">
                <a16:creationId xmlns:a16="http://schemas.microsoft.com/office/drawing/2014/main" id="{9A7AF6A7-0B96-DC86-B859-7D12670A2F68}"/>
              </a:ext>
            </a:extLst>
          </p:cNvPr>
          <p:cNvSpPr/>
          <p:nvPr/>
        </p:nvSpPr>
        <p:spPr bwMode="gray">
          <a:xfrm>
            <a:off x="5252446" y="3613321"/>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36" name="Rectangle 35">
            <a:extLst>
              <a:ext uri="{FF2B5EF4-FFF2-40B4-BE49-F238E27FC236}">
                <a16:creationId xmlns:a16="http://schemas.microsoft.com/office/drawing/2014/main" id="{743A5866-A648-A412-21D1-42DEE69EAA2E}"/>
              </a:ext>
            </a:extLst>
          </p:cNvPr>
          <p:cNvSpPr/>
          <p:nvPr/>
        </p:nvSpPr>
        <p:spPr bwMode="gray">
          <a:xfrm>
            <a:off x="4792437" y="1156133"/>
            <a:ext cx="1303563" cy="284082"/>
          </a:xfrm>
          <a:prstGeom prst="rect">
            <a:avLst/>
          </a:prstGeom>
          <a:solidFill>
            <a:schemeClr val="bg1">
              <a:lumMod val="95000"/>
            </a:schemeClr>
          </a:solidFill>
          <a:ln w="19050" algn="ctr">
            <a:noFill/>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Business Imperatives</a:t>
            </a:r>
          </a:p>
        </p:txBody>
      </p:sp>
      <p:sp>
        <p:nvSpPr>
          <p:cNvPr id="42" name="Oval 41">
            <a:extLst>
              <a:ext uri="{FF2B5EF4-FFF2-40B4-BE49-F238E27FC236}">
                <a16:creationId xmlns:a16="http://schemas.microsoft.com/office/drawing/2014/main" id="{259C2043-0784-EC97-1FB4-65F07CBD5A65}"/>
              </a:ext>
            </a:extLst>
          </p:cNvPr>
          <p:cNvSpPr/>
          <p:nvPr/>
        </p:nvSpPr>
        <p:spPr bwMode="gray">
          <a:xfrm>
            <a:off x="6230072" y="11495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43" name="Rectangle 42">
            <a:extLst>
              <a:ext uri="{FF2B5EF4-FFF2-40B4-BE49-F238E27FC236}">
                <a16:creationId xmlns:a16="http://schemas.microsoft.com/office/drawing/2014/main" id="{61DB7756-95C4-5860-9A82-C31679DDD6FE}"/>
              </a:ext>
            </a:extLst>
          </p:cNvPr>
          <p:cNvSpPr/>
          <p:nvPr/>
        </p:nvSpPr>
        <p:spPr bwMode="gray">
          <a:xfrm>
            <a:off x="4712297" y="5074797"/>
            <a:ext cx="1303563" cy="284082"/>
          </a:xfrm>
          <a:prstGeom prst="rect">
            <a:avLst/>
          </a:prstGeom>
          <a:solidFill>
            <a:schemeClr val="bg1">
              <a:lumMod val="95000"/>
            </a:schemeClr>
          </a:solidFill>
          <a:ln w="19050" algn="ctr">
            <a:noFill/>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IT Strategy Imperatives</a:t>
            </a:r>
          </a:p>
        </p:txBody>
      </p:sp>
      <p:sp>
        <p:nvSpPr>
          <p:cNvPr id="53" name="TextBox 52">
            <a:extLst>
              <a:ext uri="{FF2B5EF4-FFF2-40B4-BE49-F238E27FC236}">
                <a16:creationId xmlns:a16="http://schemas.microsoft.com/office/drawing/2014/main" id="{53D3F966-F9B2-9A77-A525-DB5D3C43423C}"/>
              </a:ext>
            </a:extLst>
          </p:cNvPr>
          <p:cNvSpPr txBox="1"/>
          <p:nvPr/>
        </p:nvSpPr>
        <p:spPr>
          <a:xfrm>
            <a:off x="6892011" y="4421495"/>
            <a:ext cx="2204930" cy="58477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Enterprise Architecture Head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Application Architect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Data Architect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Infra and Security Architect </a:t>
            </a:r>
          </a:p>
        </p:txBody>
      </p:sp>
      <p:sp>
        <p:nvSpPr>
          <p:cNvPr id="59" name="TextBox 58">
            <a:extLst>
              <a:ext uri="{FF2B5EF4-FFF2-40B4-BE49-F238E27FC236}">
                <a16:creationId xmlns:a16="http://schemas.microsoft.com/office/drawing/2014/main" id="{21744B4C-9AF9-38A8-0AD3-650391B315C9}"/>
              </a:ext>
            </a:extLst>
          </p:cNvPr>
          <p:cNvSpPr txBox="1"/>
          <p:nvPr/>
        </p:nvSpPr>
        <p:spPr>
          <a:xfrm>
            <a:off x="9281445" y="4421495"/>
            <a:ext cx="2204930" cy="58477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Enterprise Architecture Head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Application Architect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Data Architect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Infra and Security Architect </a:t>
            </a:r>
          </a:p>
        </p:txBody>
      </p:sp>
      <p:sp>
        <p:nvSpPr>
          <p:cNvPr id="60" name="Oval 59">
            <a:extLst>
              <a:ext uri="{FF2B5EF4-FFF2-40B4-BE49-F238E27FC236}">
                <a16:creationId xmlns:a16="http://schemas.microsoft.com/office/drawing/2014/main" id="{1ECE53A1-B56D-CD78-27B4-4026422C0DD0}"/>
              </a:ext>
            </a:extLst>
          </p:cNvPr>
          <p:cNvSpPr/>
          <p:nvPr/>
        </p:nvSpPr>
        <p:spPr bwMode="gray">
          <a:xfrm>
            <a:off x="7662348" y="2205306"/>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61" name="Oval 60">
            <a:extLst>
              <a:ext uri="{FF2B5EF4-FFF2-40B4-BE49-F238E27FC236}">
                <a16:creationId xmlns:a16="http://schemas.microsoft.com/office/drawing/2014/main" id="{478BF9BC-6038-4AE7-EB11-BB6B311A2C89}"/>
              </a:ext>
            </a:extLst>
          </p:cNvPr>
          <p:cNvSpPr/>
          <p:nvPr/>
        </p:nvSpPr>
        <p:spPr bwMode="gray">
          <a:xfrm>
            <a:off x="7662348" y="2694444"/>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62" name="Oval 61">
            <a:extLst>
              <a:ext uri="{FF2B5EF4-FFF2-40B4-BE49-F238E27FC236}">
                <a16:creationId xmlns:a16="http://schemas.microsoft.com/office/drawing/2014/main" id="{03E2D581-FBD8-7660-9203-88065FC26317}"/>
              </a:ext>
            </a:extLst>
          </p:cNvPr>
          <p:cNvSpPr/>
          <p:nvPr/>
        </p:nvSpPr>
        <p:spPr bwMode="gray">
          <a:xfrm>
            <a:off x="7662348" y="3165762"/>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63" name="Oval 62">
            <a:extLst>
              <a:ext uri="{FF2B5EF4-FFF2-40B4-BE49-F238E27FC236}">
                <a16:creationId xmlns:a16="http://schemas.microsoft.com/office/drawing/2014/main" id="{ED581032-63B4-3ABA-BE0B-61CD5BDCE78B}"/>
              </a:ext>
            </a:extLst>
          </p:cNvPr>
          <p:cNvSpPr/>
          <p:nvPr/>
        </p:nvSpPr>
        <p:spPr bwMode="gray">
          <a:xfrm>
            <a:off x="7653813" y="3613321"/>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64" name="Oval 63">
            <a:extLst>
              <a:ext uri="{FF2B5EF4-FFF2-40B4-BE49-F238E27FC236}">
                <a16:creationId xmlns:a16="http://schemas.microsoft.com/office/drawing/2014/main" id="{029A2604-6D3B-A55D-78A0-1B0F26841400}"/>
              </a:ext>
            </a:extLst>
          </p:cNvPr>
          <p:cNvSpPr/>
          <p:nvPr/>
        </p:nvSpPr>
        <p:spPr bwMode="gray">
          <a:xfrm>
            <a:off x="8383706" y="5077884"/>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65" name="Rectangle 64">
            <a:extLst>
              <a:ext uri="{FF2B5EF4-FFF2-40B4-BE49-F238E27FC236}">
                <a16:creationId xmlns:a16="http://schemas.microsoft.com/office/drawing/2014/main" id="{D477BB78-ABC9-361F-DF15-693D55AC1C11}"/>
              </a:ext>
            </a:extLst>
          </p:cNvPr>
          <p:cNvSpPr/>
          <p:nvPr/>
        </p:nvSpPr>
        <p:spPr bwMode="gray">
          <a:xfrm>
            <a:off x="7020547" y="5074797"/>
            <a:ext cx="1303563" cy="284082"/>
          </a:xfrm>
          <a:prstGeom prst="rect">
            <a:avLst/>
          </a:prstGeom>
          <a:solidFill>
            <a:schemeClr val="bg1">
              <a:lumMod val="95000"/>
            </a:schemeClr>
          </a:solidFill>
          <a:ln w="19050" algn="ctr">
            <a:noFill/>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IT Strategy Imperatives</a:t>
            </a:r>
          </a:p>
        </p:txBody>
      </p:sp>
      <p:sp>
        <p:nvSpPr>
          <p:cNvPr id="68" name="Oval 67">
            <a:extLst>
              <a:ext uri="{FF2B5EF4-FFF2-40B4-BE49-F238E27FC236}">
                <a16:creationId xmlns:a16="http://schemas.microsoft.com/office/drawing/2014/main" id="{876A9E2C-9F64-362C-8829-57A88943579A}"/>
              </a:ext>
            </a:extLst>
          </p:cNvPr>
          <p:cNvSpPr/>
          <p:nvPr/>
        </p:nvSpPr>
        <p:spPr bwMode="gray">
          <a:xfrm>
            <a:off x="10216341" y="2205306"/>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71" name="Oval 70">
            <a:extLst>
              <a:ext uri="{FF2B5EF4-FFF2-40B4-BE49-F238E27FC236}">
                <a16:creationId xmlns:a16="http://schemas.microsoft.com/office/drawing/2014/main" id="{36843D16-CC6E-2E81-F3DE-F0B6757292EE}"/>
              </a:ext>
            </a:extLst>
          </p:cNvPr>
          <p:cNvSpPr/>
          <p:nvPr/>
        </p:nvSpPr>
        <p:spPr bwMode="gray">
          <a:xfrm>
            <a:off x="10216341" y="2694444"/>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76" name="Oval 75">
            <a:extLst>
              <a:ext uri="{FF2B5EF4-FFF2-40B4-BE49-F238E27FC236}">
                <a16:creationId xmlns:a16="http://schemas.microsoft.com/office/drawing/2014/main" id="{5457D1C4-8A37-C062-A973-8D4EB7ACE8D8}"/>
              </a:ext>
            </a:extLst>
          </p:cNvPr>
          <p:cNvSpPr/>
          <p:nvPr/>
        </p:nvSpPr>
        <p:spPr bwMode="gray">
          <a:xfrm>
            <a:off x="10216341" y="3165762"/>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77" name="Oval 76">
            <a:extLst>
              <a:ext uri="{FF2B5EF4-FFF2-40B4-BE49-F238E27FC236}">
                <a16:creationId xmlns:a16="http://schemas.microsoft.com/office/drawing/2014/main" id="{FD94D912-05EF-3AEE-C9D2-FDEDACC1B581}"/>
              </a:ext>
            </a:extLst>
          </p:cNvPr>
          <p:cNvSpPr/>
          <p:nvPr/>
        </p:nvSpPr>
        <p:spPr bwMode="gray">
          <a:xfrm>
            <a:off x="10207806" y="3613321"/>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Tree>
    <p:extLst>
      <p:ext uri="{BB962C8B-B14F-4D97-AF65-F5344CB8AC3E}">
        <p14:creationId xmlns:p14="http://schemas.microsoft.com/office/powerpoint/2010/main" val="1158370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3. Enterprise Architecture Standards &amp; Guidelines Definition (2/3)</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2280680957"/>
              </p:ext>
            </p:extLst>
          </p:nvPr>
        </p:nvGraphicFramePr>
        <p:xfrm>
          <a:off x="591872" y="794595"/>
          <a:ext cx="10981524" cy="5132778"/>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48913">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478022">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6624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8022">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78022">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sp>
        <p:nvSpPr>
          <p:cNvPr id="8" name="Rectangle 7">
            <a:extLst>
              <a:ext uri="{FF2B5EF4-FFF2-40B4-BE49-F238E27FC236}">
                <a16:creationId xmlns:a16="http://schemas.microsoft.com/office/drawing/2014/main" id="{5B36F428-53E3-A86F-B71F-4CD9D90179D3}"/>
              </a:ext>
            </a:extLst>
          </p:cNvPr>
          <p:cNvSpPr/>
          <p:nvPr/>
        </p:nvSpPr>
        <p:spPr bwMode="gray">
          <a:xfrm>
            <a:off x="1862735" y="4040717"/>
            <a:ext cx="2286000" cy="402336"/>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Defines the strategy to standardize platforms, tools, and technologies (cloud providers, databases, APIs, etc.)</a:t>
            </a:r>
          </a:p>
        </p:txBody>
      </p:sp>
      <p:sp>
        <p:nvSpPr>
          <p:cNvPr id="12" name="Oval 11">
            <a:extLst>
              <a:ext uri="{FF2B5EF4-FFF2-40B4-BE49-F238E27FC236}">
                <a16:creationId xmlns:a16="http://schemas.microsoft.com/office/drawing/2014/main" id="{971874F2-F54E-00A7-BD3D-053B42AFEB30}"/>
              </a:ext>
            </a:extLst>
          </p:cNvPr>
          <p:cNvSpPr/>
          <p:nvPr/>
        </p:nvSpPr>
        <p:spPr bwMode="gray">
          <a:xfrm>
            <a:off x="5329637" y="4125244"/>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mn-cs"/>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mn-cs"/>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35" name="Rectangle 34">
            <a:extLst>
              <a:ext uri="{FF2B5EF4-FFF2-40B4-BE49-F238E27FC236}">
                <a16:creationId xmlns:a16="http://schemas.microsoft.com/office/drawing/2014/main" id="{2AEBAE16-073A-7709-F2BC-CE779A74547B}"/>
              </a:ext>
            </a:extLst>
          </p:cNvPr>
          <p:cNvSpPr/>
          <p:nvPr/>
        </p:nvSpPr>
        <p:spPr bwMode="gray">
          <a:xfrm>
            <a:off x="6861998" y="4014302"/>
            <a:ext cx="2161282" cy="445071"/>
          </a:xfrm>
          <a:prstGeom prst="rect">
            <a:avLst/>
          </a:prstGeom>
          <a:solidFill>
            <a:schemeClr val="bg1">
              <a:lumMod val="95000"/>
            </a:schemeClr>
          </a:solidFill>
          <a:ln w="19050" algn="ctr">
            <a:solidFill>
              <a:schemeClr val="accent1"/>
            </a:solidFill>
            <a:miter lim="800000"/>
            <a:headEnd/>
            <a:tailEnd/>
          </a:ln>
        </p:spPr>
        <p:txBody>
          <a:bodyPr wrap="square" lIns="45720" tIns="0" rIns="4572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Define security and compliance standards</a:t>
            </a:r>
          </a:p>
        </p:txBody>
      </p:sp>
      <p:sp>
        <p:nvSpPr>
          <p:cNvPr id="37" name="Rectangle 36">
            <a:extLst>
              <a:ext uri="{FF2B5EF4-FFF2-40B4-BE49-F238E27FC236}">
                <a16:creationId xmlns:a16="http://schemas.microsoft.com/office/drawing/2014/main" id="{5498163B-5944-F651-B053-B4E7FB94A2FB}"/>
              </a:ext>
            </a:extLst>
          </p:cNvPr>
          <p:cNvSpPr/>
          <p:nvPr/>
        </p:nvSpPr>
        <p:spPr bwMode="gray">
          <a:xfrm>
            <a:off x="4330730" y="4041426"/>
            <a:ext cx="2286000" cy="402336"/>
          </a:xfrm>
          <a:prstGeom prst="rect">
            <a:avLst/>
          </a:prstGeom>
          <a:solidFill>
            <a:schemeClr val="bg1">
              <a:lumMod val="95000"/>
            </a:schemeClr>
          </a:solidFill>
          <a:ln w="19050" algn="ctr">
            <a:solidFill>
              <a:schemeClr val="accent1"/>
            </a:solidFill>
            <a:miter lim="800000"/>
            <a:headEnd/>
            <a:tailEnd/>
          </a:ln>
        </p:spPr>
        <p:txBody>
          <a:bodyPr wrap="square" lIns="45720" tIns="0" rIns="45720" bIns="0" rtlCol="0" anchor="ctr"/>
          <a:lstStyle/>
          <a:p>
            <a:pPr marL="80010" marR="0" lvl="0" indent="0" algn="l" defTabSz="903153"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Sets the guidelines for system integration and interoperability</a:t>
            </a:r>
          </a:p>
        </p:txBody>
      </p:sp>
      <p:sp>
        <p:nvSpPr>
          <p:cNvPr id="44" name="TextBox 43">
            <a:extLst>
              <a:ext uri="{FF2B5EF4-FFF2-40B4-BE49-F238E27FC236}">
                <a16:creationId xmlns:a16="http://schemas.microsoft.com/office/drawing/2014/main" id="{0FD03121-9764-64C9-EC8F-0E43C43DA8A4}"/>
              </a:ext>
            </a:extLst>
          </p:cNvPr>
          <p:cNvSpPr txBox="1"/>
          <p:nvPr/>
        </p:nvSpPr>
        <p:spPr>
          <a:xfrm>
            <a:off x="2128885" y="4443053"/>
            <a:ext cx="1670650"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Enterprise Architecture Head</a:t>
            </a:r>
          </a:p>
        </p:txBody>
      </p:sp>
      <p:cxnSp>
        <p:nvCxnSpPr>
          <p:cNvPr id="47" name="Straight Arrow Connector 46">
            <a:extLst>
              <a:ext uri="{FF2B5EF4-FFF2-40B4-BE49-F238E27FC236}">
                <a16:creationId xmlns:a16="http://schemas.microsoft.com/office/drawing/2014/main" id="{30D0A7DD-F57B-B06B-CDCA-A42ECEDDC339}"/>
              </a:ext>
            </a:extLst>
          </p:cNvPr>
          <p:cNvCxnSpPr>
            <a:cxnSpLocks/>
            <a:stCxn id="8" idx="3"/>
            <a:endCxn id="37" idx="1"/>
          </p:cNvCxnSpPr>
          <p:nvPr/>
        </p:nvCxnSpPr>
        <p:spPr>
          <a:xfrm>
            <a:off x="4148735" y="4241885"/>
            <a:ext cx="181995" cy="709"/>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02DAC52-C1B9-FD2D-DDED-330A1924F3EA}"/>
              </a:ext>
            </a:extLst>
          </p:cNvPr>
          <p:cNvCxnSpPr>
            <a:cxnSpLocks/>
            <a:stCxn id="37" idx="3"/>
            <a:endCxn id="35" idx="1"/>
          </p:cNvCxnSpPr>
          <p:nvPr/>
        </p:nvCxnSpPr>
        <p:spPr>
          <a:xfrm flipV="1">
            <a:off x="6616730" y="4236838"/>
            <a:ext cx="245268" cy="5756"/>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C9B2F7C-C8C8-AA82-E30A-A3BA54069FCA}"/>
              </a:ext>
            </a:extLst>
          </p:cNvPr>
          <p:cNvCxnSpPr>
            <a:cxnSpLocks/>
            <a:stCxn id="35" idx="3"/>
          </p:cNvCxnSpPr>
          <p:nvPr/>
        </p:nvCxnSpPr>
        <p:spPr>
          <a:xfrm>
            <a:off x="9023280" y="4236838"/>
            <a:ext cx="209385"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F114ACA-9052-BC39-1780-37841375A70A}"/>
              </a:ext>
            </a:extLst>
          </p:cNvPr>
          <p:cNvSpPr txBox="1"/>
          <p:nvPr/>
        </p:nvSpPr>
        <p:spPr>
          <a:xfrm>
            <a:off x="4473172" y="4430764"/>
            <a:ext cx="1843774" cy="584775"/>
          </a:xfrm>
          <a:prstGeom prst="rect">
            <a:avLst/>
          </a:prstGeom>
          <a:noFill/>
        </p:spPr>
        <p:txBody>
          <a:bodyPr wrap="non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Enterprise Architecture Head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Application Architect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Data Architect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Infra and Security Architect </a:t>
            </a:r>
          </a:p>
        </p:txBody>
      </p:sp>
      <p:sp>
        <p:nvSpPr>
          <p:cNvPr id="70" name="Rectangle 69">
            <a:extLst>
              <a:ext uri="{FF2B5EF4-FFF2-40B4-BE49-F238E27FC236}">
                <a16:creationId xmlns:a16="http://schemas.microsoft.com/office/drawing/2014/main" id="{BDB7CF77-70E3-6DFF-22FB-B615E61024CE}"/>
              </a:ext>
            </a:extLst>
          </p:cNvPr>
          <p:cNvSpPr/>
          <p:nvPr/>
        </p:nvSpPr>
        <p:spPr bwMode="gray">
          <a:xfrm>
            <a:off x="9232665" y="5519196"/>
            <a:ext cx="2286000" cy="40817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Reviews the published EA standards, guidelines and reference architectures and provides approval / feedback</a:t>
            </a:r>
          </a:p>
        </p:txBody>
      </p:sp>
      <p:sp>
        <p:nvSpPr>
          <p:cNvPr id="72" name="TextBox 71">
            <a:extLst>
              <a:ext uri="{FF2B5EF4-FFF2-40B4-BE49-F238E27FC236}">
                <a16:creationId xmlns:a16="http://schemas.microsoft.com/office/drawing/2014/main" id="{DF6B087A-2593-AFEA-17C6-825684745916}"/>
              </a:ext>
            </a:extLst>
          </p:cNvPr>
          <p:cNvSpPr txBox="1"/>
          <p:nvPr/>
        </p:nvSpPr>
        <p:spPr>
          <a:xfrm>
            <a:off x="10170320" y="5303752"/>
            <a:ext cx="410690"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ITLT</a:t>
            </a:r>
          </a:p>
        </p:txBody>
      </p:sp>
      <p:sp>
        <p:nvSpPr>
          <p:cNvPr id="75" name="TextBox 74">
            <a:extLst>
              <a:ext uri="{FF2B5EF4-FFF2-40B4-BE49-F238E27FC236}">
                <a16:creationId xmlns:a16="http://schemas.microsoft.com/office/drawing/2014/main" id="{08353A45-4344-7154-1A25-A2B4966B9314}"/>
              </a:ext>
            </a:extLst>
          </p:cNvPr>
          <p:cNvSpPr txBox="1"/>
          <p:nvPr/>
        </p:nvSpPr>
        <p:spPr>
          <a:xfrm>
            <a:off x="10491891" y="308733"/>
            <a:ext cx="1693548"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Frequency: </a:t>
            </a:r>
            <a:r>
              <a:rPr kumimoji="0" lang="en-US" sz="8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Yearly</a:t>
            </a:r>
          </a:p>
        </p:txBody>
      </p:sp>
      <p:sp>
        <p:nvSpPr>
          <p:cNvPr id="38" name="Rectangle 37">
            <a:extLst>
              <a:ext uri="{FF2B5EF4-FFF2-40B4-BE49-F238E27FC236}">
                <a16:creationId xmlns:a16="http://schemas.microsoft.com/office/drawing/2014/main" id="{607AFC81-97F0-D9B7-66C6-BC5DC9675959}"/>
              </a:ext>
            </a:extLst>
          </p:cNvPr>
          <p:cNvSpPr/>
          <p:nvPr/>
        </p:nvSpPr>
        <p:spPr bwMode="gray">
          <a:xfrm>
            <a:off x="9248624" y="3997982"/>
            <a:ext cx="2161282" cy="445071"/>
          </a:xfrm>
          <a:prstGeom prst="rect">
            <a:avLst/>
          </a:prstGeom>
          <a:solidFill>
            <a:schemeClr val="bg1">
              <a:lumMod val="95000"/>
            </a:schemeClr>
          </a:solidFill>
          <a:ln w="19050" algn="ctr">
            <a:solidFill>
              <a:schemeClr val="accent1"/>
            </a:solidFill>
            <a:miter lim="800000"/>
            <a:headEnd/>
            <a:tailEnd/>
          </a:ln>
        </p:spPr>
        <p:txBody>
          <a:bodyPr wrap="square" lIns="45720" tIns="0" rIns="45720" bIns="0" rtlCol="0" anchor="ctr"/>
          <a:lstStyle/>
          <a:p>
            <a:pPr marL="0" marR="0" lvl="0" indent="0" algn="just"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Publishes the EA standards, guidelines and reference architectures to ITLT for approval</a:t>
            </a:r>
          </a:p>
        </p:txBody>
      </p:sp>
      <p:sp>
        <p:nvSpPr>
          <p:cNvPr id="11" name="TextBox 10">
            <a:extLst>
              <a:ext uri="{FF2B5EF4-FFF2-40B4-BE49-F238E27FC236}">
                <a16:creationId xmlns:a16="http://schemas.microsoft.com/office/drawing/2014/main" id="{5F611F71-A486-948E-6676-505E2CC3048F}"/>
              </a:ext>
            </a:extLst>
          </p:cNvPr>
          <p:cNvSpPr txBox="1"/>
          <p:nvPr/>
        </p:nvSpPr>
        <p:spPr>
          <a:xfrm>
            <a:off x="9540340" y="4440569"/>
            <a:ext cx="1670650"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Enterprise Architecture Head</a:t>
            </a:r>
          </a:p>
        </p:txBody>
      </p:sp>
      <p:cxnSp>
        <p:nvCxnSpPr>
          <p:cNvPr id="17" name="Straight Arrow Connector 16">
            <a:extLst>
              <a:ext uri="{FF2B5EF4-FFF2-40B4-BE49-F238E27FC236}">
                <a16:creationId xmlns:a16="http://schemas.microsoft.com/office/drawing/2014/main" id="{707C6353-9353-CB40-4228-D66CB2266BA8}"/>
              </a:ext>
            </a:extLst>
          </p:cNvPr>
          <p:cNvCxnSpPr>
            <a:cxnSpLocks/>
          </p:cNvCxnSpPr>
          <p:nvPr/>
        </p:nvCxnSpPr>
        <p:spPr>
          <a:xfrm>
            <a:off x="11418937" y="4211238"/>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Flowchart: Summing Junction 32">
            <a:extLst>
              <a:ext uri="{FF2B5EF4-FFF2-40B4-BE49-F238E27FC236}">
                <a16:creationId xmlns:a16="http://schemas.microsoft.com/office/drawing/2014/main" id="{CBA73E1F-922D-13D7-FB56-BEB7C411D4B1}"/>
              </a:ext>
            </a:extLst>
          </p:cNvPr>
          <p:cNvSpPr/>
          <p:nvPr/>
        </p:nvSpPr>
        <p:spPr bwMode="gray">
          <a:xfrm>
            <a:off x="11456702" y="4127074"/>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cxnSp>
        <p:nvCxnSpPr>
          <p:cNvPr id="13" name="Straight Arrow Connector 12">
            <a:extLst>
              <a:ext uri="{FF2B5EF4-FFF2-40B4-BE49-F238E27FC236}">
                <a16:creationId xmlns:a16="http://schemas.microsoft.com/office/drawing/2014/main" id="{F8FB8334-C4AB-F122-E5AB-1BC261957E99}"/>
              </a:ext>
            </a:extLst>
          </p:cNvPr>
          <p:cNvCxnSpPr>
            <a:cxnSpLocks/>
          </p:cNvCxnSpPr>
          <p:nvPr/>
        </p:nvCxnSpPr>
        <p:spPr>
          <a:xfrm>
            <a:off x="1547278" y="4198723"/>
            <a:ext cx="319520" cy="21368"/>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Flowchart: Summing Junction 15">
            <a:extLst>
              <a:ext uri="{FF2B5EF4-FFF2-40B4-BE49-F238E27FC236}">
                <a16:creationId xmlns:a16="http://schemas.microsoft.com/office/drawing/2014/main" id="{0932CAE9-F4DF-6BB3-C722-890A4EEBEA2B}"/>
              </a:ext>
            </a:extLst>
          </p:cNvPr>
          <p:cNvSpPr/>
          <p:nvPr/>
        </p:nvSpPr>
        <p:spPr bwMode="gray">
          <a:xfrm>
            <a:off x="1617764" y="4125244"/>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34" name="Oval 33">
            <a:extLst>
              <a:ext uri="{FF2B5EF4-FFF2-40B4-BE49-F238E27FC236}">
                <a16:creationId xmlns:a16="http://schemas.microsoft.com/office/drawing/2014/main" id="{0548D105-21FC-4EE1-95FF-D46B4736295F}"/>
              </a:ext>
            </a:extLst>
          </p:cNvPr>
          <p:cNvSpPr/>
          <p:nvPr/>
        </p:nvSpPr>
        <p:spPr bwMode="gray">
          <a:xfrm>
            <a:off x="2816450" y="2205306"/>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36" name="Oval 35">
            <a:extLst>
              <a:ext uri="{FF2B5EF4-FFF2-40B4-BE49-F238E27FC236}">
                <a16:creationId xmlns:a16="http://schemas.microsoft.com/office/drawing/2014/main" id="{407EE642-5026-B65E-C458-6E1A663D5956}"/>
              </a:ext>
            </a:extLst>
          </p:cNvPr>
          <p:cNvSpPr/>
          <p:nvPr/>
        </p:nvSpPr>
        <p:spPr bwMode="gray">
          <a:xfrm>
            <a:off x="2816450" y="2694444"/>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39" name="Oval 38">
            <a:extLst>
              <a:ext uri="{FF2B5EF4-FFF2-40B4-BE49-F238E27FC236}">
                <a16:creationId xmlns:a16="http://schemas.microsoft.com/office/drawing/2014/main" id="{29768B38-4774-9CD1-8215-3B45404A5547}"/>
              </a:ext>
            </a:extLst>
          </p:cNvPr>
          <p:cNvSpPr/>
          <p:nvPr/>
        </p:nvSpPr>
        <p:spPr bwMode="gray">
          <a:xfrm>
            <a:off x="2816450" y="3165762"/>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41" name="Oval 40">
            <a:extLst>
              <a:ext uri="{FF2B5EF4-FFF2-40B4-BE49-F238E27FC236}">
                <a16:creationId xmlns:a16="http://schemas.microsoft.com/office/drawing/2014/main" id="{CA7D1746-B853-8A05-9AF3-97F2666D6C9B}"/>
              </a:ext>
            </a:extLst>
          </p:cNvPr>
          <p:cNvSpPr/>
          <p:nvPr/>
        </p:nvSpPr>
        <p:spPr bwMode="gray">
          <a:xfrm>
            <a:off x="2807915" y="3613321"/>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42" name="TextBox 41">
            <a:extLst>
              <a:ext uri="{FF2B5EF4-FFF2-40B4-BE49-F238E27FC236}">
                <a16:creationId xmlns:a16="http://schemas.microsoft.com/office/drawing/2014/main" id="{D7ACC3C7-8590-F9BD-ABDB-704EFADA78D3}"/>
              </a:ext>
            </a:extLst>
          </p:cNvPr>
          <p:cNvSpPr txBox="1"/>
          <p:nvPr/>
        </p:nvSpPr>
        <p:spPr>
          <a:xfrm>
            <a:off x="6898724" y="4430764"/>
            <a:ext cx="1824538" cy="338554"/>
          </a:xfrm>
          <a:prstGeom prst="rect">
            <a:avLst/>
          </a:prstGeom>
          <a:noFill/>
        </p:spPr>
        <p:txBody>
          <a:bodyPr wrap="non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Data Architect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Infra and Security Architect </a:t>
            </a:r>
          </a:p>
        </p:txBody>
      </p:sp>
      <p:sp>
        <p:nvSpPr>
          <p:cNvPr id="43" name="Oval 42">
            <a:extLst>
              <a:ext uri="{FF2B5EF4-FFF2-40B4-BE49-F238E27FC236}">
                <a16:creationId xmlns:a16="http://schemas.microsoft.com/office/drawing/2014/main" id="{258BA061-A11B-8979-5083-FD857BA80B43}"/>
              </a:ext>
            </a:extLst>
          </p:cNvPr>
          <p:cNvSpPr/>
          <p:nvPr/>
        </p:nvSpPr>
        <p:spPr bwMode="gray">
          <a:xfrm>
            <a:off x="7804390" y="3165762"/>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45" name="Oval 44">
            <a:extLst>
              <a:ext uri="{FF2B5EF4-FFF2-40B4-BE49-F238E27FC236}">
                <a16:creationId xmlns:a16="http://schemas.microsoft.com/office/drawing/2014/main" id="{F01EB2F4-6584-E286-6624-BE8A488F7699}"/>
              </a:ext>
            </a:extLst>
          </p:cNvPr>
          <p:cNvSpPr/>
          <p:nvPr/>
        </p:nvSpPr>
        <p:spPr bwMode="gray">
          <a:xfrm>
            <a:off x="7795855" y="3613321"/>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46" name="Oval 45">
            <a:extLst>
              <a:ext uri="{FF2B5EF4-FFF2-40B4-BE49-F238E27FC236}">
                <a16:creationId xmlns:a16="http://schemas.microsoft.com/office/drawing/2014/main" id="{67B38E7F-76AA-9C91-9B64-C30FC221A330}"/>
              </a:ext>
            </a:extLst>
          </p:cNvPr>
          <p:cNvSpPr/>
          <p:nvPr/>
        </p:nvSpPr>
        <p:spPr bwMode="gray">
          <a:xfrm>
            <a:off x="5314687" y="2205306"/>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48" name="Oval 47">
            <a:extLst>
              <a:ext uri="{FF2B5EF4-FFF2-40B4-BE49-F238E27FC236}">
                <a16:creationId xmlns:a16="http://schemas.microsoft.com/office/drawing/2014/main" id="{9D7ECCD3-4CFC-DCBF-EAE9-E29CB68AC78B}"/>
              </a:ext>
            </a:extLst>
          </p:cNvPr>
          <p:cNvSpPr/>
          <p:nvPr/>
        </p:nvSpPr>
        <p:spPr bwMode="gray">
          <a:xfrm>
            <a:off x="5314687" y="2694444"/>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50" name="Oval 49">
            <a:extLst>
              <a:ext uri="{FF2B5EF4-FFF2-40B4-BE49-F238E27FC236}">
                <a16:creationId xmlns:a16="http://schemas.microsoft.com/office/drawing/2014/main" id="{0692A208-621C-9D35-5B12-197F5913A17C}"/>
              </a:ext>
            </a:extLst>
          </p:cNvPr>
          <p:cNvSpPr/>
          <p:nvPr/>
        </p:nvSpPr>
        <p:spPr bwMode="gray">
          <a:xfrm>
            <a:off x="5314687" y="3165762"/>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51" name="Oval 50">
            <a:extLst>
              <a:ext uri="{FF2B5EF4-FFF2-40B4-BE49-F238E27FC236}">
                <a16:creationId xmlns:a16="http://schemas.microsoft.com/office/drawing/2014/main" id="{6BFF8B95-CC92-C503-8F72-2181EEB23786}"/>
              </a:ext>
            </a:extLst>
          </p:cNvPr>
          <p:cNvSpPr/>
          <p:nvPr/>
        </p:nvSpPr>
        <p:spPr bwMode="gray">
          <a:xfrm>
            <a:off x="5306152" y="3613321"/>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Tree>
    <p:extLst>
      <p:ext uri="{BB962C8B-B14F-4D97-AF65-F5344CB8AC3E}">
        <p14:creationId xmlns:p14="http://schemas.microsoft.com/office/powerpoint/2010/main" val="718748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3. Enterprise Architecture Standards &amp; Guidelines Definition (3/3)</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3972736365"/>
              </p:ext>
            </p:extLst>
          </p:nvPr>
        </p:nvGraphicFramePr>
        <p:xfrm>
          <a:off x="591872" y="794595"/>
          <a:ext cx="10981524" cy="5132778"/>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48913">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478022">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6624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78022">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78022">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8022">
                <a:tc>
                  <a:txBody>
                    <a:bodyPr/>
                    <a:lstStyle/>
                    <a:p>
                      <a:pPr marL="0" algn="ctr" defTabSz="1219170" rtl="0" eaLnBrk="1" latinLnBrk="0" hangingPunct="1"/>
                      <a:r>
                        <a:rPr lang="en-US" sz="800" b="1" i="0" kern="120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sp>
        <p:nvSpPr>
          <p:cNvPr id="8" name="Rectangle 7">
            <a:extLst>
              <a:ext uri="{FF2B5EF4-FFF2-40B4-BE49-F238E27FC236}">
                <a16:creationId xmlns:a16="http://schemas.microsoft.com/office/drawing/2014/main" id="{5B36F428-53E3-A86F-B71F-4CD9D90179D3}"/>
              </a:ext>
            </a:extLst>
          </p:cNvPr>
          <p:cNvSpPr/>
          <p:nvPr/>
        </p:nvSpPr>
        <p:spPr bwMode="gray">
          <a:xfrm>
            <a:off x="2048933" y="4040717"/>
            <a:ext cx="2099802" cy="402336"/>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Reviews and refreshes EA standards based on business needs and technology advancements</a:t>
            </a:r>
          </a:p>
        </p:txBody>
      </p:sp>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mn-cs"/>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mn-cs"/>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44" name="TextBox 43">
            <a:extLst>
              <a:ext uri="{FF2B5EF4-FFF2-40B4-BE49-F238E27FC236}">
                <a16:creationId xmlns:a16="http://schemas.microsoft.com/office/drawing/2014/main" id="{0FD03121-9764-64C9-EC8F-0E43C43DA8A4}"/>
              </a:ext>
            </a:extLst>
          </p:cNvPr>
          <p:cNvSpPr txBox="1"/>
          <p:nvPr/>
        </p:nvSpPr>
        <p:spPr>
          <a:xfrm>
            <a:off x="2119600" y="3708927"/>
            <a:ext cx="1670650"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a:ln>
                  <a:noFill/>
                </a:ln>
                <a:solidFill>
                  <a:srgbClr val="FF0000"/>
                </a:solidFill>
                <a:effectLst/>
                <a:uLnTx/>
                <a:uFillTx/>
                <a:latin typeface="Verdana" panose="020B0604030504040204" pitchFamily="34" charset="0"/>
                <a:ea typeface="Verdana" panose="020B0604030504040204" pitchFamily="34" charset="0"/>
                <a:cs typeface="+mn-cs"/>
              </a:rPr>
              <a:t>Enterprise Architecture Head</a:t>
            </a:r>
          </a:p>
        </p:txBody>
      </p:sp>
      <p:sp>
        <p:nvSpPr>
          <p:cNvPr id="75" name="TextBox 74">
            <a:extLst>
              <a:ext uri="{FF2B5EF4-FFF2-40B4-BE49-F238E27FC236}">
                <a16:creationId xmlns:a16="http://schemas.microsoft.com/office/drawing/2014/main" id="{08353A45-4344-7154-1A25-A2B4966B9314}"/>
              </a:ext>
            </a:extLst>
          </p:cNvPr>
          <p:cNvSpPr txBox="1"/>
          <p:nvPr/>
        </p:nvSpPr>
        <p:spPr>
          <a:xfrm>
            <a:off x="10491891" y="308733"/>
            <a:ext cx="1693548"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Frequency: </a:t>
            </a:r>
            <a:r>
              <a:rPr kumimoji="0" lang="en-US" sz="8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Yearly</a:t>
            </a:r>
          </a:p>
        </p:txBody>
      </p:sp>
      <p:sp>
        <p:nvSpPr>
          <p:cNvPr id="5" name="Rectangle 4">
            <a:extLst>
              <a:ext uri="{FF2B5EF4-FFF2-40B4-BE49-F238E27FC236}">
                <a16:creationId xmlns:a16="http://schemas.microsoft.com/office/drawing/2014/main" id="{E11381D3-1B30-FCBE-A79C-EE091FF261F5}"/>
              </a:ext>
            </a:extLst>
          </p:cNvPr>
          <p:cNvSpPr/>
          <p:nvPr/>
        </p:nvSpPr>
        <p:spPr bwMode="gray">
          <a:xfrm>
            <a:off x="1862735" y="5551989"/>
            <a:ext cx="2286000" cy="335198"/>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Reviews any refreshes to the EA standards, guidelines and reference architectures and provides approval / feedback</a:t>
            </a:r>
          </a:p>
        </p:txBody>
      </p:sp>
      <p:sp>
        <p:nvSpPr>
          <p:cNvPr id="10" name="TextBox 9">
            <a:extLst>
              <a:ext uri="{FF2B5EF4-FFF2-40B4-BE49-F238E27FC236}">
                <a16:creationId xmlns:a16="http://schemas.microsoft.com/office/drawing/2014/main" id="{3BDE230C-1E9E-D69F-B7C1-69795CC5C4EE}"/>
              </a:ext>
            </a:extLst>
          </p:cNvPr>
          <p:cNvSpPr txBox="1"/>
          <p:nvPr/>
        </p:nvSpPr>
        <p:spPr>
          <a:xfrm>
            <a:off x="2595045" y="5309058"/>
            <a:ext cx="410690"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a:ln>
                  <a:noFill/>
                </a:ln>
                <a:solidFill>
                  <a:srgbClr val="FF0000"/>
                </a:solidFill>
                <a:effectLst/>
                <a:uLnTx/>
                <a:uFillTx/>
                <a:latin typeface="Verdana" panose="020B0604030504040204" pitchFamily="34" charset="0"/>
                <a:ea typeface="Verdana" panose="020B0604030504040204" pitchFamily="34" charset="0"/>
                <a:cs typeface="+mn-cs"/>
              </a:rPr>
              <a:t>ITLT</a:t>
            </a:r>
          </a:p>
        </p:txBody>
      </p:sp>
      <p:cxnSp>
        <p:nvCxnSpPr>
          <p:cNvPr id="33" name="Straight Arrow Connector 32">
            <a:extLst>
              <a:ext uri="{FF2B5EF4-FFF2-40B4-BE49-F238E27FC236}">
                <a16:creationId xmlns:a16="http://schemas.microsoft.com/office/drawing/2014/main" id="{DD6B0D4C-A397-5733-49BE-AA6DF13BE24C}"/>
              </a:ext>
            </a:extLst>
          </p:cNvPr>
          <p:cNvCxnSpPr>
            <a:cxnSpLocks/>
          </p:cNvCxnSpPr>
          <p:nvPr/>
        </p:nvCxnSpPr>
        <p:spPr>
          <a:xfrm>
            <a:off x="1773492" y="4254142"/>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Flowchart: Summing Junction 33">
            <a:extLst>
              <a:ext uri="{FF2B5EF4-FFF2-40B4-BE49-F238E27FC236}">
                <a16:creationId xmlns:a16="http://schemas.microsoft.com/office/drawing/2014/main" id="{4D180D13-23FF-4077-9E06-1B363DE6DFB9}"/>
              </a:ext>
            </a:extLst>
          </p:cNvPr>
          <p:cNvSpPr/>
          <p:nvPr/>
        </p:nvSpPr>
        <p:spPr bwMode="gray">
          <a:xfrm>
            <a:off x="1811257" y="4169978"/>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13" name="TextBox 12">
            <a:extLst>
              <a:ext uri="{FF2B5EF4-FFF2-40B4-BE49-F238E27FC236}">
                <a16:creationId xmlns:a16="http://schemas.microsoft.com/office/drawing/2014/main" id="{06EBA7E6-D533-3C46-9D88-A9E5EEE53841}"/>
              </a:ext>
            </a:extLst>
          </p:cNvPr>
          <p:cNvSpPr txBox="1"/>
          <p:nvPr/>
        </p:nvSpPr>
        <p:spPr>
          <a:xfrm>
            <a:off x="2095064" y="4412745"/>
            <a:ext cx="2204930" cy="58477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Enterprise Architecture Head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Application Architect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Data Architect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Infra and Security Architect </a:t>
            </a:r>
          </a:p>
        </p:txBody>
      </p:sp>
    </p:spTree>
    <p:extLst>
      <p:ext uri="{BB962C8B-B14F-4D97-AF65-F5344CB8AC3E}">
        <p14:creationId xmlns:p14="http://schemas.microsoft.com/office/powerpoint/2010/main" val="2881744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3. Enterprise Architecture Standards &amp; Guidelines Definition</a:t>
            </a:r>
          </a:p>
        </p:txBody>
      </p:sp>
      <p:graphicFrame>
        <p:nvGraphicFramePr>
          <p:cNvPr id="3" name="Table 2">
            <a:extLst>
              <a:ext uri="{FF2B5EF4-FFF2-40B4-BE49-F238E27FC236}">
                <a16:creationId xmlns:a16="http://schemas.microsoft.com/office/drawing/2014/main" id="{2452A163-2956-9A11-C2DE-CC3966739C3B}"/>
              </a:ext>
            </a:extLst>
          </p:cNvPr>
          <p:cNvGraphicFramePr>
            <a:graphicFrameLocks noGrp="1"/>
          </p:cNvGraphicFramePr>
          <p:nvPr>
            <p:extLst>
              <p:ext uri="{D42A27DB-BD31-4B8C-83A1-F6EECF244321}">
                <p14:modId xmlns:p14="http://schemas.microsoft.com/office/powerpoint/2010/main" val="4096331854"/>
              </p:ext>
            </p:extLst>
          </p:nvPr>
        </p:nvGraphicFramePr>
        <p:xfrm>
          <a:off x="591871" y="931288"/>
          <a:ext cx="10981521" cy="1280160"/>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KPIs / Metrics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Enterprise Architecture Standards &amp; Guidelines Definition</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 of updates to EA standards and frameworks per year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 compliance with EA standards (measured in architecture reviews)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Cost savings through product / platform consolidation or simplification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Business capability gaps (RAG)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Business process digitization / automation Index (% of total processes)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 Platforms in SaaS or IaaS Model</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4" name="Table 3">
            <a:extLst>
              <a:ext uri="{FF2B5EF4-FFF2-40B4-BE49-F238E27FC236}">
                <a16:creationId xmlns:a16="http://schemas.microsoft.com/office/drawing/2014/main" id="{7D670F53-42DD-91F5-F5A0-B86633D04FD2}"/>
              </a:ext>
            </a:extLst>
          </p:cNvPr>
          <p:cNvGraphicFramePr>
            <a:graphicFrameLocks noGrp="1"/>
          </p:cNvGraphicFramePr>
          <p:nvPr>
            <p:extLst>
              <p:ext uri="{D42A27DB-BD31-4B8C-83A1-F6EECF244321}">
                <p14:modId xmlns:p14="http://schemas.microsoft.com/office/powerpoint/2010/main" val="2963322431"/>
              </p:ext>
            </p:extLst>
          </p:nvPr>
        </p:nvGraphicFramePr>
        <p:xfrm>
          <a:off x="591870" y="2522064"/>
          <a:ext cx="10981521" cy="1127760"/>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Key Considerations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Enterprise Architecture Standards &amp; Guidelines Definition</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EA Standards and guidelines to be defined periodically (periodicity to be agreed upon)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Timelines for ITLT to review and respond to EA guidelines and standards to be agreed upon</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5" name="Table 4">
            <a:extLst>
              <a:ext uri="{FF2B5EF4-FFF2-40B4-BE49-F238E27FC236}">
                <a16:creationId xmlns:a16="http://schemas.microsoft.com/office/drawing/2014/main" id="{218F29CA-E41B-8155-1C1D-31EAEA75DE4A}"/>
              </a:ext>
            </a:extLst>
          </p:cNvPr>
          <p:cNvGraphicFramePr>
            <a:graphicFrameLocks noGrp="1"/>
          </p:cNvGraphicFramePr>
          <p:nvPr>
            <p:extLst>
              <p:ext uri="{D42A27DB-BD31-4B8C-83A1-F6EECF244321}">
                <p14:modId xmlns:p14="http://schemas.microsoft.com/office/powerpoint/2010/main" val="2638340740"/>
              </p:ext>
            </p:extLst>
          </p:nvPr>
        </p:nvGraphicFramePr>
        <p:xfrm>
          <a:off x="591869" y="3792066"/>
          <a:ext cx="10981521" cy="1737360"/>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Critical Success Factors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Enterprise Architecture Standards &amp; Guidelines Definition</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Strategic architecture decisions will be grounded on global before localized process; ideation may come from both the business and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Even if a platform/system is in the current environment, if it’s not strategic, IT should not be investing time/money in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The CMDB must have the right data elements to inform decisions; it must always be kept updated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Strategic platforms get configuration, not build; no code comes first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If something does not exist in the environment, we will generally buy rather than build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If building something new, the Delivery team must build according to CTO-established tech stack and framework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Architectural decisions will include total cost of ownership, region-specific cost allocations, global and local processes, and regulation and compliance 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Location strategy plays an important role in the overall EA strategy</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spTree>
    <p:extLst>
      <p:ext uri="{BB962C8B-B14F-4D97-AF65-F5344CB8AC3E}">
        <p14:creationId xmlns:p14="http://schemas.microsoft.com/office/powerpoint/2010/main" val="980730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4. Business Demand Intake &amp; Prioritization (1/2)</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4164617307"/>
              </p:ext>
            </p:extLst>
          </p:nvPr>
        </p:nvGraphicFramePr>
        <p:xfrm>
          <a:off x="591872" y="794595"/>
          <a:ext cx="10981524" cy="5132778"/>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48913">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478022">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6624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mn-cs"/>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mn-cs"/>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34" name="Oval 33">
            <a:extLst>
              <a:ext uri="{FF2B5EF4-FFF2-40B4-BE49-F238E27FC236}">
                <a16:creationId xmlns:a16="http://schemas.microsoft.com/office/drawing/2014/main" id="{DCDC96D1-7D76-53A5-3B82-EDE856D462D8}"/>
              </a:ext>
            </a:extLst>
          </p:cNvPr>
          <p:cNvSpPr/>
          <p:nvPr/>
        </p:nvSpPr>
        <p:spPr bwMode="gray">
          <a:xfrm>
            <a:off x="3641839" y="1156133"/>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36" name="Rectangle 35">
            <a:extLst>
              <a:ext uri="{FF2B5EF4-FFF2-40B4-BE49-F238E27FC236}">
                <a16:creationId xmlns:a16="http://schemas.microsoft.com/office/drawing/2014/main" id="{2C0C492E-8A98-96AE-FD4B-39CE4CAF1FD8}"/>
              </a:ext>
            </a:extLst>
          </p:cNvPr>
          <p:cNvSpPr/>
          <p:nvPr/>
        </p:nvSpPr>
        <p:spPr bwMode="gray">
          <a:xfrm>
            <a:off x="2206590" y="1156133"/>
            <a:ext cx="1303563" cy="284082"/>
          </a:xfrm>
          <a:prstGeom prst="rect">
            <a:avLst/>
          </a:prstGeom>
          <a:solidFill>
            <a:schemeClr val="bg1">
              <a:lumMod val="95000"/>
            </a:schemeClr>
          </a:solidFill>
          <a:ln w="19050" algn="ctr">
            <a:noFill/>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Communicate Business Demands</a:t>
            </a:r>
          </a:p>
        </p:txBody>
      </p:sp>
      <p:sp>
        <p:nvSpPr>
          <p:cNvPr id="58" name="TextBox 57">
            <a:extLst>
              <a:ext uri="{FF2B5EF4-FFF2-40B4-BE49-F238E27FC236}">
                <a16:creationId xmlns:a16="http://schemas.microsoft.com/office/drawing/2014/main" id="{2F114ACA-9052-BC39-1780-37841375A70A}"/>
              </a:ext>
            </a:extLst>
          </p:cNvPr>
          <p:cNvSpPr txBox="1"/>
          <p:nvPr/>
        </p:nvSpPr>
        <p:spPr>
          <a:xfrm>
            <a:off x="4806363" y="4835536"/>
            <a:ext cx="1303562"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Strategy &amp; PMO Head</a:t>
            </a:r>
          </a:p>
        </p:txBody>
      </p:sp>
      <p:sp>
        <p:nvSpPr>
          <p:cNvPr id="75" name="TextBox 74">
            <a:extLst>
              <a:ext uri="{FF2B5EF4-FFF2-40B4-BE49-F238E27FC236}">
                <a16:creationId xmlns:a16="http://schemas.microsoft.com/office/drawing/2014/main" id="{08353A45-4344-7154-1A25-A2B4966B9314}"/>
              </a:ext>
            </a:extLst>
          </p:cNvPr>
          <p:cNvSpPr txBox="1"/>
          <p:nvPr/>
        </p:nvSpPr>
        <p:spPr>
          <a:xfrm>
            <a:off x="9474200" y="287718"/>
            <a:ext cx="271780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Frequency: </a:t>
            </a:r>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Yearly</a:t>
            </a:r>
          </a:p>
        </p:txBody>
      </p:sp>
      <p:sp>
        <p:nvSpPr>
          <p:cNvPr id="80" name="Oval 79">
            <a:extLst>
              <a:ext uri="{FF2B5EF4-FFF2-40B4-BE49-F238E27FC236}">
                <a16:creationId xmlns:a16="http://schemas.microsoft.com/office/drawing/2014/main" id="{3155857E-B33D-9C6C-76DB-5E7859B32F50}"/>
              </a:ext>
            </a:extLst>
          </p:cNvPr>
          <p:cNvSpPr/>
          <p:nvPr/>
        </p:nvSpPr>
        <p:spPr bwMode="gray">
          <a:xfrm>
            <a:off x="6278848" y="1155184"/>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4" name="Rectangle 3">
            <a:extLst>
              <a:ext uri="{FF2B5EF4-FFF2-40B4-BE49-F238E27FC236}">
                <a16:creationId xmlns:a16="http://schemas.microsoft.com/office/drawing/2014/main" id="{DB3F92CA-ABFE-9425-74FD-E0920F294D74}"/>
              </a:ext>
            </a:extLst>
          </p:cNvPr>
          <p:cNvSpPr/>
          <p:nvPr/>
        </p:nvSpPr>
        <p:spPr bwMode="gray">
          <a:xfrm>
            <a:off x="1816335" y="2242924"/>
            <a:ext cx="2286000" cy="713643"/>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Capture business demands at the beginning of the financial year through outreach </a:t>
            </a:r>
          </a:p>
        </p:txBody>
      </p:sp>
      <p:sp>
        <p:nvSpPr>
          <p:cNvPr id="5" name="TextBox 4">
            <a:extLst>
              <a:ext uri="{FF2B5EF4-FFF2-40B4-BE49-F238E27FC236}">
                <a16:creationId xmlns:a16="http://schemas.microsoft.com/office/drawing/2014/main" id="{E1184538-67C8-4313-E0D9-D67550C88C5F}"/>
              </a:ext>
            </a:extLst>
          </p:cNvPr>
          <p:cNvSpPr txBox="1"/>
          <p:nvPr/>
        </p:nvSpPr>
        <p:spPr>
          <a:xfrm>
            <a:off x="2474603" y="2914278"/>
            <a:ext cx="760144"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Tech Leads</a:t>
            </a:r>
          </a:p>
        </p:txBody>
      </p:sp>
      <p:sp>
        <p:nvSpPr>
          <p:cNvPr id="6" name="Rectangle 5">
            <a:extLst>
              <a:ext uri="{FF2B5EF4-FFF2-40B4-BE49-F238E27FC236}">
                <a16:creationId xmlns:a16="http://schemas.microsoft.com/office/drawing/2014/main" id="{A5D7A140-3ACF-2769-150E-45F77E3DADC2}"/>
              </a:ext>
            </a:extLst>
          </p:cNvPr>
          <p:cNvSpPr/>
          <p:nvPr/>
        </p:nvSpPr>
        <p:spPr bwMode="gray">
          <a:xfrm>
            <a:off x="1816335" y="1600532"/>
            <a:ext cx="2286000" cy="439831"/>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Capture business demands at the beginning of the financial year through outreach </a:t>
            </a:r>
          </a:p>
        </p:txBody>
      </p:sp>
      <p:sp>
        <p:nvSpPr>
          <p:cNvPr id="9" name="TextBox 8">
            <a:extLst>
              <a:ext uri="{FF2B5EF4-FFF2-40B4-BE49-F238E27FC236}">
                <a16:creationId xmlns:a16="http://schemas.microsoft.com/office/drawing/2014/main" id="{2D6B05C6-7A2E-4AD8-952C-62194599A138}"/>
              </a:ext>
            </a:extLst>
          </p:cNvPr>
          <p:cNvSpPr txBox="1"/>
          <p:nvPr/>
        </p:nvSpPr>
        <p:spPr>
          <a:xfrm>
            <a:off x="2465192" y="2007151"/>
            <a:ext cx="901209"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Geo IT Leads </a:t>
            </a:r>
          </a:p>
        </p:txBody>
      </p:sp>
      <p:sp>
        <p:nvSpPr>
          <p:cNvPr id="10" name="Rectangle 9">
            <a:extLst>
              <a:ext uri="{FF2B5EF4-FFF2-40B4-BE49-F238E27FC236}">
                <a16:creationId xmlns:a16="http://schemas.microsoft.com/office/drawing/2014/main" id="{C41C6D60-DBA7-230C-AE1F-46D50B3507A1}"/>
              </a:ext>
            </a:extLst>
          </p:cNvPr>
          <p:cNvSpPr/>
          <p:nvPr/>
        </p:nvSpPr>
        <p:spPr bwMode="gray">
          <a:xfrm>
            <a:off x="4330144" y="2242924"/>
            <a:ext cx="2286000" cy="713643"/>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 and categorize the demands based on function areas (Finance, HR etc.) and respective owners are assigned to each demand</a:t>
            </a:r>
          </a:p>
        </p:txBody>
      </p:sp>
      <p:sp>
        <p:nvSpPr>
          <p:cNvPr id="11" name="TextBox 10">
            <a:extLst>
              <a:ext uri="{FF2B5EF4-FFF2-40B4-BE49-F238E27FC236}">
                <a16:creationId xmlns:a16="http://schemas.microsoft.com/office/drawing/2014/main" id="{E2E752DC-DA17-0513-E6CB-31F2182E2A91}"/>
              </a:ext>
            </a:extLst>
          </p:cNvPr>
          <p:cNvSpPr txBox="1"/>
          <p:nvPr/>
        </p:nvSpPr>
        <p:spPr>
          <a:xfrm>
            <a:off x="5117478" y="2918817"/>
            <a:ext cx="760144"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Tech Leads</a:t>
            </a:r>
          </a:p>
        </p:txBody>
      </p:sp>
      <p:sp>
        <p:nvSpPr>
          <p:cNvPr id="13" name="Rectangle 12">
            <a:extLst>
              <a:ext uri="{FF2B5EF4-FFF2-40B4-BE49-F238E27FC236}">
                <a16:creationId xmlns:a16="http://schemas.microsoft.com/office/drawing/2014/main" id="{83CF36A7-BA39-0EBE-45C9-5B69E9171CE9}"/>
              </a:ext>
            </a:extLst>
          </p:cNvPr>
          <p:cNvSpPr/>
          <p:nvPr/>
        </p:nvSpPr>
        <p:spPr bwMode="gray">
          <a:xfrm>
            <a:off x="4330144" y="1600532"/>
            <a:ext cx="2286000" cy="439831"/>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 and categorize the demands based on function areas (Finance, HR etc.) and respective owners are assigned to each demand</a:t>
            </a:r>
          </a:p>
        </p:txBody>
      </p:sp>
      <p:sp>
        <p:nvSpPr>
          <p:cNvPr id="16" name="TextBox 15">
            <a:extLst>
              <a:ext uri="{FF2B5EF4-FFF2-40B4-BE49-F238E27FC236}">
                <a16:creationId xmlns:a16="http://schemas.microsoft.com/office/drawing/2014/main" id="{E748B4B6-D6DD-685A-BE8F-A26CC7F0DDCA}"/>
              </a:ext>
            </a:extLst>
          </p:cNvPr>
          <p:cNvSpPr txBox="1"/>
          <p:nvPr/>
        </p:nvSpPr>
        <p:spPr>
          <a:xfrm>
            <a:off x="4979001" y="2007151"/>
            <a:ext cx="901209"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Geo IT Leads </a:t>
            </a:r>
          </a:p>
        </p:txBody>
      </p:sp>
      <p:cxnSp>
        <p:nvCxnSpPr>
          <p:cNvPr id="17" name="Straight Arrow Connector 16">
            <a:extLst>
              <a:ext uri="{FF2B5EF4-FFF2-40B4-BE49-F238E27FC236}">
                <a16:creationId xmlns:a16="http://schemas.microsoft.com/office/drawing/2014/main" id="{70883D5D-0739-EFF7-3B2F-342D0DB0C016}"/>
              </a:ext>
            </a:extLst>
          </p:cNvPr>
          <p:cNvCxnSpPr>
            <a:cxnSpLocks/>
            <a:stCxn id="6" idx="3"/>
            <a:endCxn id="13" idx="1"/>
          </p:cNvCxnSpPr>
          <p:nvPr/>
        </p:nvCxnSpPr>
        <p:spPr>
          <a:xfrm>
            <a:off x="4102335" y="1820448"/>
            <a:ext cx="227809"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19C2DD-9673-530E-46CC-A3984C1B6DA6}"/>
              </a:ext>
            </a:extLst>
          </p:cNvPr>
          <p:cNvCxnSpPr>
            <a:cxnSpLocks/>
            <a:stCxn id="4" idx="3"/>
            <a:endCxn id="10" idx="1"/>
          </p:cNvCxnSpPr>
          <p:nvPr/>
        </p:nvCxnSpPr>
        <p:spPr>
          <a:xfrm>
            <a:off x="4102335" y="2599746"/>
            <a:ext cx="227809"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FAA2F8A9-138A-87DE-7B58-BE1197EEFE42}"/>
              </a:ext>
            </a:extLst>
          </p:cNvPr>
          <p:cNvSpPr/>
          <p:nvPr/>
        </p:nvSpPr>
        <p:spPr bwMode="gray">
          <a:xfrm>
            <a:off x="4327273" y="5036443"/>
            <a:ext cx="2286000" cy="335198"/>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Reviews demands and validate Strategy Alignment, Feasibility, Reasonableness</a:t>
            </a:r>
          </a:p>
        </p:txBody>
      </p:sp>
      <p:sp>
        <p:nvSpPr>
          <p:cNvPr id="48" name="Rectangle 47">
            <a:extLst>
              <a:ext uri="{FF2B5EF4-FFF2-40B4-BE49-F238E27FC236}">
                <a16:creationId xmlns:a16="http://schemas.microsoft.com/office/drawing/2014/main" id="{B15808F3-837A-5D8F-91FB-74AB3533CF2F}"/>
              </a:ext>
            </a:extLst>
          </p:cNvPr>
          <p:cNvSpPr/>
          <p:nvPr/>
        </p:nvSpPr>
        <p:spPr bwMode="gray">
          <a:xfrm>
            <a:off x="4582127" y="1156133"/>
            <a:ext cx="1303563" cy="284082"/>
          </a:xfrm>
          <a:prstGeom prst="rect">
            <a:avLst/>
          </a:prstGeom>
          <a:solidFill>
            <a:schemeClr val="bg1">
              <a:lumMod val="95000"/>
            </a:schemeClr>
          </a:solidFill>
          <a:ln w="19050" algn="ctr">
            <a:noFill/>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Communicate Business Demands</a:t>
            </a:r>
          </a:p>
        </p:txBody>
      </p:sp>
      <p:sp>
        <p:nvSpPr>
          <p:cNvPr id="50" name="Rectangle 49">
            <a:extLst>
              <a:ext uri="{FF2B5EF4-FFF2-40B4-BE49-F238E27FC236}">
                <a16:creationId xmlns:a16="http://schemas.microsoft.com/office/drawing/2014/main" id="{DDE18969-C328-9EB2-2274-42394271683F}"/>
              </a:ext>
            </a:extLst>
          </p:cNvPr>
          <p:cNvSpPr/>
          <p:nvPr/>
        </p:nvSpPr>
        <p:spPr bwMode="gray">
          <a:xfrm>
            <a:off x="6783943" y="2242924"/>
            <a:ext cx="2286000" cy="713643"/>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Works with Business stakeholders to capture details business requirements in BRDs</a:t>
            </a:r>
          </a:p>
        </p:txBody>
      </p:sp>
      <p:sp>
        <p:nvSpPr>
          <p:cNvPr id="51" name="TextBox 50">
            <a:extLst>
              <a:ext uri="{FF2B5EF4-FFF2-40B4-BE49-F238E27FC236}">
                <a16:creationId xmlns:a16="http://schemas.microsoft.com/office/drawing/2014/main" id="{C111086A-185A-A76B-B461-17012CF84AB8}"/>
              </a:ext>
            </a:extLst>
          </p:cNvPr>
          <p:cNvSpPr txBox="1"/>
          <p:nvPr/>
        </p:nvSpPr>
        <p:spPr>
          <a:xfrm>
            <a:off x="7571277" y="2918817"/>
            <a:ext cx="760144"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Tech Leads</a:t>
            </a:r>
          </a:p>
        </p:txBody>
      </p:sp>
      <p:sp>
        <p:nvSpPr>
          <p:cNvPr id="52" name="Rectangle 51">
            <a:extLst>
              <a:ext uri="{FF2B5EF4-FFF2-40B4-BE49-F238E27FC236}">
                <a16:creationId xmlns:a16="http://schemas.microsoft.com/office/drawing/2014/main" id="{15B13DB4-C872-54FA-B0BB-2735FD636F8D}"/>
              </a:ext>
            </a:extLst>
          </p:cNvPr>
          <p:cNvSpPr/>
          <p:nvPr/>
        </p:nvSpPr>
        <p:spPr bwMode="gray">
          <a:xfrm>
            <a:off x="6783943" y="1600532"/>
            <a:ext cx="2286000" cy="439831"/>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Works with Business stakeholders to capture details business requirements in BRDs</a:t>
            </a:r>
          </a:p>
        </p:txBody>
      </p:sp>
      <p:sp>
        <p:nvSpPr>
          <p:cNvPr id="53" name="TextBox 52">
            <a:extLst>
              <a:ext uri="{FF2B5EF4-FFF2-40B4-BE49-F238E27FC236}">
                <a16:creationId xmlns:a16="http://schemas.microsoft.com/office/drawing/2014/main" id="{459D8842-2815-EBFB-7FC7-44252BD81172}"/>
              </a:ext>
            </a:extLst>
          </p:cNvPr>
          <p:cNvSpPr txBox="1"/>
          <p:nvPr/>
        </p:nvSpPr>
        <p:spPr>
          <a:xfrm>
            <a:off x="7432800" y="2007151"/>
            <a:ext cx="901209"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Geo IT Leads </a:t>
            </a:r>
          </a:p>
        </p:txBody>
      </p:sp>
      <p:cxnSp>
        <p:nvCxnSpPr>
          <p:cNvPr id="59" name="Straight Arrow Connector 58">
            <a:extLst>
              <a:ext uri="{FF2B5EF4-FFF2-40B4-BE49-F238E27FC236}">
                <a16:creationId xmlns:a16="http://schemas.microsoft.com/office/drawing/2014/main" id="{3E45ADFB-BABE-A88B-BDE3-DE29223234AA}"/>
              </a:ext>
            </a:extLst>
          </p:cNvPr>
          <p:cNvCxnSpPr>
            <a:cxnSpLocks/>
            <a:endCxn id="52" idx="1"/>
          </p:cNvCxnSpPr>
          <p:nvPr/>
        </p:nvCxnSpPr>
        <p:spPr>
          <a:xfrm>
            <a:off x="6613273" y="1820448"/>
            <a:ext cx="170670"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2071499-85BD-E396-B3AF-1DD644DD4D16}"/>
              </a:ext>
            </a:extLst>
          </p:cNvPr>
          <p:cNvCxnSpPr>
            <a:cxnSpLocks/>
            <a:endCxn id="50" idx="1"/>
          </p:cNvCxnSpPr>
          <p:nvPr/>
        </p:nvCxnSpPr>
        <p:spPr>
          <a:xfrm>
            <a:off x="6613273" y="2599746"/>
            <a:ext cx="170670"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5F678360-8E0C-BAB5-51F7-C06478B12BB2}"/>
              </a:ext>
            </a:extLst>
          </p:cNvPr>
          <p:cNvSpPr/>
          <p:nvPr/>
        </p:nvSpPr>
        <p:spPr bwMode="gray">
          <a:xfrm>
            <a:off x="8727129" y="1155184"/>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64" name="Rectangle 63">
            <a:extLst>
              <a:ext uri="{FF2B5EF4-FFF2-40B4-BE49-F238E27FC236}">
                <a16:creationId xmlns:a16="http://schemas.microsoft.com/office/drawing/2014/main" id="{C0D34AEC-8F80-650D-A874-85DBC5426079}"/>
              </a:ext>
            </a:extLst>
          </p:cNvPr>
          <p:cNvSpPr/>
          <p:nvPr/>
        </p:nvSpPr>
        <p:spPr bwMode="gray">
          <a:xfrm>
            <a:off x="7030408" y="1156133"/>
            <a:ext cx="1478592" cy="284082"/>
          </a:xfrm>
          <a:prstGeom prst="rect">
            <a:avLst/>
          </a:prstGeom>
          <a:solidFill>
            <a:schemeClr val="bg1">
              <a:lumMod val="95000"/>
            </a:schemeClr>
          </a:solidFill>
          <a:ln w="19050" algn="ctr">
            <a:noFill/>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Communicate detailed Business requirements</a:t>
            </a:r>
          </a:p>
        </p:txBody>
      </p:sp>
      <p:sp>
        <p:nvSpPr>
          <p:cNvPr id="65" name="TextBox 64">
            <a:extLst>
              <a:ext uri="{FF2B5EF4-FFF2-40B4-BE49-F238E27FC236}">
                <a16:creationId xmlns:a16="http://schemas.microsoft.com/office/drawing/2014/main" id="{0A285C1D-7018-BBF1-CB54-A303C2A6531A}"/>
              </a:ext>
            </a:extLst>
          </p:cNvPr>
          <p:cNvSpPr txBox="1"/>
          <p:nvPr/>
        </p:nvSpPr>
        <p:spPr>
          <a:xfrm>
            <a:off x="4880103" y="5437074"/>
            <a:ext cx="1156086"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BRM Review Board</a:t>
            </a:r>
          </a:p>
        </p:txBody>
      </p:sp>
      <p:sp>
        <p:nvSpPr>
          <p:cNvPr id="68" name="Rectangle 67">
            <a:extLst>
              <a:ext uri="{FF2B5EF4-FFF2-40B4-BE49-F238E27FC236}">
                <a16:creationId xmlns:a16="http://schemas.microsoft.com/office/drawing/2014/main" id="{BBBFE0EC-8CC9-7318-63D4-2DCC04561C73}"/>
              </a:ext>
            </a:extLst>
          </p:cNvPr>
          <p:cNvSpPr/>
          <p:nvPr/>
        </p:nvSpPr>
        <p:spPr bwMode="gray">
          <a:xfrm>
            <a:off x="4327273" y="5612580"/>
            <a:ext cx="2286000" cy="335198"/>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Reviews the initial list of demands and owners allocated </a:t>
            </a:r>
          </a:p>
        </p:txBody>
      </p:sp>
      <p:sp>
        <p:nvSpPr>
          <p:cNvPr id="71" name="TextBox 70">
            <a:extLst>
              <a:ext uri="{FF2B5EF4-FFF2-40B4-BE49-F238E27FC236}">
                <a16:creationId xmlns:a16="http://schemas.microsoft.com/office/drawing/2014/main" id="{8BC47937-C914-7B44-D812-6DB28852C560}"/>
              </a:ext>
            </a:extLst>
          </p:cNvPr>
          <p:cNvSpPr txBox="1"/>
          <p:nvPr/>
        </p:nvSpPr>
        <p:spPr>
          <a:xfrm>
            <a:off x="9684764" y="4835536"/>
            <a:ext cx="1303562"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Strategy &amp; PMO Head</a:t>
            </a:r>
          </a:p>
        </p:txBody>
      </p:sp>
      <p:sp>
        <p:nvSpPr>
          <p:cNvPr id="76" name="Rectangle 75">
            <a:extLst>
              <a:ext uri="{FF2B5EF4-FFF2-40B4-BE49-F238E27FC236}">
                <a16:creationId xmlns:a16="http://schemas.microsoft.com/office/drawing/2014/main" id="{B51A2E1D-2CC5-507C-5D6F-CB5B60939C82}"/>
              </a:ext>
            </a:extLst>
          </p:cNvPr>
          <p:cNvSpPr/>
          <p:nvPr/>
        </p:nvSpPr>
        <p:spPr bwMode="gray">
          <a:xfrm>
            <a:off x="9205674" y="5036443"/>
            <a:ext cx="2286000" cy="335198"/>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Reviews demand sizing and prioritization</a:t>
            </a:r>
          </a:p>
        </p:txBody>
      </p:sp>
      <p:sp>
        <p:nvSpPr>
          <p:cNvPr id="77" name="Rectangle 76">
            <a:extLst>
              <a:ext uri="{FF2B5EF4-FFF2-40B4-BE49-F238E27FC236}">
                <a16:creationId xmlns:a16="http://schemas.microsoft.com/office/drawing/2014/main" id="{4117438E-77F0-D94A-3C98-57E6D12B7FA4}"/>
              </a:ext>
            </a:extLst>
          </p:cNvPr>
          <p:cNvSpPr/>
          <p:nvPr/>
        </p:nvSpPr>
        <p:spPr bwMode="gray">
          <a:xfrm>
            <a:off x="9237742" y="2242924"/>
            <a:ext cx="2286000" cy="713643"/>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Prioritizes the demands as Should Have, Nice to have etc. based on business impact, effort needed, capacity, budget, timelines etc.</a:t>
            </a:r>
          </a:p>
        </p:txBody>
      </p:sp>
      <p:sp>
        <p:nvSpPr>
          <p:cNvPr id="78" name="TextBox 77">
            <a:extLst>
              <a:ext uri="{FF2B5EF4-FFF2-40B4-BE49-F238E27FC236}">
                <a16:creationId xmlns:a16="http://schemas.microsoft.com/office/drawing/2014/main" id="{29104706-A020-13A4-E218-66E3D0F4B4DD}"/>
              </a:ext>
            </a:extLst>
          </p:cNvPr>
          <p:cNvSpPr txBox="1"/>
          <p:nvPr/>
        </p:nvSpPr>
        <p:spPr>
          <a:xfrm>
            <a:off x="10025076" y="2918817"/>
            <a:ext cx="760144"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Tech Leads</a:t>
            </a:r>
          </a:p>
        </p:txBody>
      </p:sp>
      <p:sp>
        <p:nvSpPr>
          <p:cNvPr id="79" name="Rectangle 78">
            <a:extLst>
              <a:ext uri="{FF2B5EF4-FFF2-40B4-BE49-F238E27FC236}">
                <a16:creationId xmlns:a16="http://schemas.microsoft.com/office/drawing/2014/main" id="{174E1268-1AF2-5CB3-9253-97FCC3F0DCE3}"/>
              </a:ext>
            </a:extLst>
          </p:cNvPr>
          <p:cNvSpPr/>
          <p:nvPr/>
        </p:nvSpPr>
        <p:spPr bwMode="gray">
          <a:xfrm>
            <a:off x="9237742" y="1600532"/>
            <a:ext cx="2286000" cy="439831"/>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Prioritizes the demands as Should Have, Nice to have etc. based on business impact, effort needed, capacity, budget, timelines etc.</a:t>
            </a:r>
          </a:p>
        </p:txBody>
      </p:sp>
      <p:sp>
        <p:nvSpPr>
          <p:cNvPr id="82" name="TextBox 81">
            <a:extLst>
              <a:ext uri="{FF2B5EF4-FFF2-40B4-BE49-F238E27FC236}">
                <a16:creationId xmlns:a16="http://schemas.microsoft.com/office/drawing/2014/main" id="{08D19A04-6C4C-6F0B-B3D1-39969B097631}"/>
              </a:ext>
            </a:extLst>
          </p:cNvPr>
          <p:cNvSpPr txBox="1"/>
          <p:nvPr/>
        </p:nvSpPr>
        <p:spPr>
          <a:xfrm>
            <a:off x="9886599" y="2007151"/>
            <a:ext cx="901209"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Geo IT Leads </a:t>
            </a:r>
          </a:p>
        </p:txBody>
      </p:sp>
      <p:cxnSp>
        <p:nvCxnSpPr>
          <p:cNvPr id="83" name="Straight Arrow Connector 82">
            <a:extLst>
              <a:ext uri="{FF2B5EF4-FFF2-40B4-BE49-F238E27FC236}">
                <a16:creationId xmlns:a16="http://schemas.microsoft.com/office/drawing/2014/main" id="{7492C413-718D-52B3-D1CC-5BC70513491A}"/>
              </a:ext>
            </a:extLst>
          </p:cNvPr>
          <p:cNvCxnSpPr>
            <a:cxnSpLocks/>
            <a:endCxn id="79" idx="1"/>
          </p:cNvCxnSpPr>
          <p:nvPr/>
        </p:nvCxnSpPr>
        <p:spPr>
          <a:xfrm>
            <a:off x="9067072" y="1820448"/>
            <a:ext cx="170670"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6FEFEAD-B9E3-D4D2-9D35-542CA013D701}"/>
              </a:ext>
            </a:extLst>
          </p:cNvPr>
          <p:cNvCxnSpPr>
            <a:cxnSpLocks/>
            <a:endCxn id="77" idx="1"/>
          </p:cNvCxnSpPr>
          <p:nvPr/>
        </p:nvCxnSpPr>
        <p:spPr>
          <a:xfrm>
            <a:off x="9067072" y="2599746"/>
            <a:ext cx="170670"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F595E9B4-DDF3-5DD5-50E9-2ECE8900ED95}"/>
              </a:ext>
            </a:extLst>
          </p:cNvPr>
          <p:cNvSpPr txBox="1"/>
          <p:nvPr/>
        </p:nvSpPr>
        <p:spPr>
          <a:xfrm>
            <a:off x="9758504" y="5437074"/>
            <a:ext cx="1156086"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BRM Review Board</a:t>
            </a:r>
          </a:p>
        </p:txBody>
      </p:sp>
      <p:sp>
        <p:nvSpPr>
          <p:cNvPr id="88" name="Rectangle 87">
            <a:extLst>
              <a:ext uri="{FF2B5EF4-FFF2-40B4-BE49-F238E27FC236}">
                <a16:creationId xmlns:a16="http://schemas.microsoft.com/office/drawing/2014/main" id="{E1341D60-9F7B-156C-532D-3ACDA96D5D6F}"/>
              </a:ext>
            </a:extLst>
          </p:cNvPr>
          <p:cNvSpPr/>
          <p:nvPr/>
        </p:nvSpPr>
        <p:spPr bwMode="gray">
          <a:xfrm>
            <a:off x="9205674" y="5612580"/>
            <a:ext cx="2286000" cy="335198"/>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Reviews the prioritized list of demands</a:t>
            </a:r>
          </a:p>
        </p:txBody>
      </p:sp>
    </p:spTree>
    <p:extLst>
      <p:ext uri="{BB962C8B-B14F-4D97-AF65-F5344CB8AC3E}">
        <p14:creationId xmlns:p14="http://schemas.microsoft.com/office/powerpoint/2010/main" val="2883982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4. Business Demand Intake &amp; Prioritization (2/2)</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312146791"/>
              </p:ext>
            </p:extLst>
          </p:nvPr>
        </p:nvGraphicFramePr>
        <p:xfrm>
          <a:off x="591872" y="794595"/>
          <a:ext cx="10981524" cy="5132778"/>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48913">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478022">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6624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mn-cs"/>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mn-cs"/>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75" name="TextBox 74">
            <a:extLst>
              <a:ext uri="{FF2B5EF4-FFF2-40B4-BE49-F238E27FC236}">
                <a16:creationId xmlns:a16="http://schemas.microsoft.com/office/drawing/2014/main" id="{08353A45-4344-7154-1A25-A2B4966B9314}"/>
              </a:ext>
            </a:extLst>
          </p:cNvPr>
          <p:cNvSpPr txBox="1"/>
          <p:nvPr/>
        </p:nvSpPr>
        <p:spPr>
          <a:xfrm>
            <a:off x="9474200" y="287718"/>
            <a:ext cx="271780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Frequency: </a:t>
            </a:r>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Yearly</a:t>
            </a:r>
          </a:p>
        </p:txBody>
      </p:sp>
      <p:sp>
        <p:nvSpPr>
          <p:cNvPr id="4" name="Rectangle 3">
            <a:extLst>
              <a:ext uri="{FF2B5EF4-FFF2-40B4-BE49-F238E27FC236}">
                <a16:creationId xmlns:a16="http://schemas.microsoft.com/office/drawing/2014/main" id="{DB3F92CA-ABFE-9425-74FD-E0920F294D74}"/>
              </a:ext>
            </a:extLst>
          </p:cNvPr>
          <p:cNvSpPr/>
          <p:nvPr/>
        </p:nvSpPr>
        <p:spPr bwMode="gray">
          <a:xfrm>
            <a:off x="1816335" y="2242924"/>
            <a:ext cx="2286000" cy="713643"/>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Work with EA team to analyze feasibility of demands and identify the involvement of vendors / OEMs wherever needed. </a:t>
            </a:r>
          </a:p>
        </p:txBody>
      </p:sp>
      <p:sp>
        <p:nvSpPr>
          <p:cNvPr id="5" name="TextBox 4">
            <a:extLst>
              <a:ext uri="{FF2B5EF4-FFF2-40B4-BE49-F238E27FC236}">
                <a16:creationId xmlns:a16="http://schemas.microsoft.com/office/drawing/2014/main" id="{E1184538-67C8-4313-E0D9-D67550C88C5F}"/>
              </a:ext>
            </a:extLst>
          </p:cNvPr>
          <p:cNvSpPr txBox="1"/>
          <p:nvPr/>
        </p:nvSpPr>
        <p:spPr>
          <a:xfrm>
            <a:off x="2603669" y="2918817"/>
            <a:ext cx="760144"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Tech Leads</a:t>
            </a:r>
          </a:p>
        </p:txBody>
      </p:sp>
      <p:sp>
        <p:nvSpPr>
          <p:cNvPr id="6" name="Rectangle 5">
            <a:extLst>
              <a:ext uri="{FF2B5EF4-FFF2-40B4-BE49-F238E27FC236}">
                <a16:creationId xmlns:a16="http://schemas.microsoft.com/office/drawing/2014/main" id="{A5D7A140-3ACF-2769-150E-45F77E3DADC2}"/>
              </a:ext>
            </a:extLst>
          </p:cNvPr>
          <p:cNvSpPr/>
          <p:nvPr/>
        </p:nvSpPr>
        <p:spPr bwMode="gray">
          <a:xfrm>
            <a:off x="1816335" y="1600532"/>
            <a:ext cx="2286000" cy="439831"/>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Work with EA team to analyze feasibility of demands and identify the involvement of vendors / OEMs wherever needed. </a:t>
            </a:r>
          </a:p>
        </p:txBody>
      </p:sp>
      <p:sp>
        <p:nvSpPr>
          <p:cNvPr id="9" name="TextBox 8">
            <a:extLst>
              <a:ext uri="{FF2B5EF4-FFF2-40B4-BE49-F238E27FC236}">
                <a16:creationId xmlns:a16="http://schemas.microsoft.com/office/drawing/2014/main" id="{2D6B05C6-7A2E-4AD8-952C-62194599A138}"/>
              </a:ext>
            </a:extLst>
          </p:cNvPr>
          <p:cNvSpPr txBox="1"/>
          <p:nvPr/>
        </p:nvSpPr>
        <p:spPr>
          <a:xfrm>
            <a:off x="2465192" y="2007151"/>
            <a:ext cx="901209"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Geo IT Leads </a:t>
            </a:r>
          </a:p>
        </p:txBody>
      </p:sp>
      <p:sp>
        <p:nvSpPr>
          <p:cNvPr id="8" name="Rectangle 7">
            <a:extLst>
              <a:ext uri="{FF2B5EF4-FFF2-40B4-BE49-F238E27FC236}">
                <a16:creationId xmlns:a16="http://schemas.microsoft.com/office/drawing/2014/main" id="{1F493CCE-D1C1-A08F-707B-A976FEC13269}"/>
              </a:ext>
            </a:extLst>
          </p:cNvPr>
          <p:cNvSpPr/>
          <p:nvPr/>
        </p:nvSpPr>
        <p:spPr bwMode="gray">
          <a:xfrm>
            <a:off x="1816335" y="4159729"/>
            <a:ext cx="2286000" cy="332109"/>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Reviews demands for feasibility and adherence to EA standards and guidelines</a:t>
            </a:r>
          </a:p>
        </p:txBody>
      </p:sp>
      <p:sp>
        <p:nvSpPr>
          <p:cNvPr id="12" name="TextBox 11">
            <a:extLst>
              <a:ext uri="{FF2B5EF4-FFF2-40B4-BE49-F238E27FC236}">
                <a16:creationId xmlns:a16="http://schemas.microsoft.com/office/drawing/2014/main" id="{FE4E721F-E2C3-B87D-CF4F-EE13B107153B}"/>
              </a:ext>
            </a:extLst>
          </p:cNvPr>
          <p:cNvSpPr txBox="1"/>
          <p:nvPr/>
        </p:nvSpPr>
        <p:spPr>
          <a:xfrm>
            <a:off x="2148416" y="3970745"/>
            <a:ext cx="1670650"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Enterprise Architecture Head</a:t>
            </a:r>
          </a:p>
        </p:txBody>
      </p:sp>
      <p:sp>
        <p:nvSpPr>
          <p:cNvPr id="89" name="Oval 88">
            <a:extLst>
              <a:ext uri="{FF2B5EF4-FFF2-40B4-BE49-F238E27FC236}">
                <a16:creationId xmlns:a16="http://schemas.microsoft.com/office/drawing/2014/main" id="{7947C104-8E87-9B04-25B7-620E810CE97D}"/>
              </a:ext>
            </a:extLst>
          </p:cNvPr>
          <p:cNvSpPr/>
          <p:nvPr/>
        </p:nvSpPr>
        <p:spPr bwMode="gray">
          <a:xfrm>
            <a:off x="2737864" y="4600766"/>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14" name="Oval 13">
            <a:extLst>
              <a:ext uri="{FF2B5EF4-FFF2-40B4-BE49-F238E27FC236}">
                <a16:creationId xmlns:a16="http://schemas.microsoft.com/office/drawing/2014/main" id="{EDBD40B8-51D3-CF45-F7C4-CB2C4748E2E8}"/>
              </a:ext>
            </a:extLst>
          </p:cNvPr>
          <p:cNvSpPr/>
          <p:nvPr/>
        </p:nvSpPr>
        <p:spPr bwMode="gray">
          <a:xfrm>
            <a:off x="2737864" y="3585690"/>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15" name="Oval 14">
            <a:extLst>
              <a:ext uri="{FF2B5EF4-FFF2-40B4-BE49-F238E27FC236}">
                <a16:creationId xmlns:a16="http://schemas.microsoft.com/office/drawing/2014/main" id="{F363FF32-AD8D-3CA6-D75D-0A2E5F9BF4BD}"/>
              </a:ext>
            </a:extLst>
          </p:cNvPr>
          <p:cNvSpPr/>
          <p:nvPr/>
        </p:nvSpPr>
        <p:spPr bwMode="gray">
          <a:xfrm>
            <a:off x="2737864" y="3153549"/>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cxnSp>
        <p:nvCxnSpPr>
          <p:cNvPr id="33" name="Straight Arrow Connector 32">
            <a:extLst>
              <a:ext uri="{FF2B5EF4-FFF2-40B4-BE49-F238E27FC236}">
                <a16:creationId xmlns:a16="http://schemas.microsoft.com/office/drawing/2014/main" id="{E59364D0-E661-3B9E-4CEE-7007C871A82D}"/>
              </a:ext>
            </a:extLst>
          </p:cNvPr>
          <p:cNvCxnSpPr>
            <a:cxnSpLocks/>
          </p:cNvCxnSpPr>
          <p:nvPr/>
        </p:nvCxnSpPr>
        <p:spPr>
          <a:xfrm>
            <a:off x="1529829" y="2599746"/>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Flowchart: Summing Junction 34">
            <a:extLst>
              <a:ext uri="{FF2B5EF4-FFF2-40B4-BE49-F238E27FC236}">
                <a16:creationId xmlns:a16="http://schemas.microsoft.com/office/drawing/2014/main" id="{29E7038B-4A70-4593-B49C-30DE497C0CB1}"/>
              </a:ext>
            </a:extLst>
          </p:cNvPr>
          <p:cNvSpPr/>
          <p:nvPr/>
        </p:nvSpPr>
        <p:spPr bwMode="gray">
          <a:xfrm>
            <a:off x="1567594" y="251558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cxnSp>
        <p:nvCxnSpPr>
          <p:cNvPr id="37" name="Straight Arrow Connector 36">
            <a:extLst>
              <a:ext uri="{FF2B5EF4-FFF2-40B4-BE49-F238E27FC236}">
                <a16:creationId xmlns:a16="http://schemas.microsoft.com/office/drawing/2014/main" id="{152BF630-F530-0077-BB1A-A20640CB8FCE}"/>
              </a:ext>
            </a:extLst>
          </p:cNvPr>
          <p:cNvCxnSpPr>
            <a:cxnSpLocks/>
          </p:cNvCxnSpPr>
          <p:nvPr/>
        </p:nvCxnSpPr>
        <p:spPr>
          <a:xfrm>
            <a:off x="1525831" y="1820448"/>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Flowchart: Summing Junction 37">
            <a:extLst>
              <a:ext uri="{FF2B5EF4-FFF2-40B4-BE49-F238E27FC236}">
                <a16:creationId xmlns:a16="http://schemas.microsoft.com/office/drawing/2014/main" id="{E369E2B0-3B9C-5FCF-A3F9-8F1AB0D28144}"/>
              </a:ext>
            </a:extLst>
          </p:cNvPr>
          <p:cNvSpPr/>
          <p:nvPr/>
        </p:nvSpPr>
        <p:spPr bwMode="gray">
          <a:xfrm>
            <a:off x="1563596" y="1736284"/>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40" name="Rectangle 39">
            <a:extLst>
              <a:ext uri="{FF2B5EF4-FFF2-40B4-BE49-F238E27FC236}">
                <a16:creationId xmlns:a16="http://schemas.microsoft.com/office/drawing/2014/main" id="{B17D576B-B04D-A4D1-3ADA-25C6EB92A0B8}"/>
              </a:ext>
            </a:extLst>
          </p:cNvPr>
          <p:cNvSpPr/>
          <p:nvPr/>
        </p:nvSpPr>
        <p:spPr bwMode="gray">
          <a:xfrm>
            <a:off x="4461933" y="5113867"/>
            <a:ext cx="1938868" cy="316745"/>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Finalize the demand list and update the control points for the year on EBS.</a:t>
            </a:r>
          </a:p>
        </p:txBody>
      </p:sp>
      <p:cxnSp>
        <p:nvCxnSpPr>
          <p:cNvPr id="42" name="Connector: Elbow 41">
            <a:extLst>
              <a:ext uri="{FF2B5EF4-FFF2-40B4-BE49-F238E27FC236}">
                <a16:creationId xmlns:a16="http://schemas.microsoft.com/office/drawing/2014/main" id="{F0F95D1C-0819-D4D8-7778-235A15D929A1}"/>
              </a:ext>
            </a:extLst>
          </p:cNvPr>
          <p:cNvCxnSpPr>
            <a:cxnSpLocks/>
            <a:stCxn id="6" idx="3"/>
            <a:endCxn id="40" idx="1"/>
          </p:cNvCxnSpPr>
          <p:nvPr/>
        </p:nvCxnSpPr>
        <p:spPr>
          <a:xfrm>
            <a:off x="4102335" y="1820448"/>
            <a:ext cx="359598" cy="3451792"/>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E510ED0B-4249-113C-FEAE-E09E4B33B28C}"/>
              </a:ext>
            </a:extLst>
          </p:cNvPr>
          <p:cNvCxnSpPr>
            <a:cxnSpLocks/>
            <a:stCxn id="4" idx="3"/>
            <a:endCxn id="40" idx="1"/>
          </p:cNvCxnSpPr>
          <p:nvPr/>
        </p:nvCxnSpPr>
        <p:spPr>
          <a:xfrm>
            <a:off x="4102335" y="2599746"/>
            <a:ext cx="359598" cy="2672494"/>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26D654AF-90FC-8BF0-73A4-B525DDE3DD79}"/>
              </a:ext>
            </a:extLst>
          </p:cNvPr>
          <p:cNvSpPr txBox="1"/>
          <p:nvPr/>
        </p:nvSpPr>
        <p:spPr>
          <a:xfrm>
            <a:off x="4875749" y="4945202"/>
            <a:ext cx="1303562"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Strategy &amp; PMO Head</a:t>
            </a:r>
          </a:p>
        </p:txBody>
      </p:sp>
      <p:sp>
        <p:nvSpPr>
          <p:cNvPr id="74" name="TextBox 73">
            <a:extLst>
              <a:ext uri="{FF2B5EF4-FFF2-40B4-BE49-F238E27FC236}">
                <a16:creationId xmlns:a16="http://schemas.microsoft.com/office/drawing/2014/main" id="{F5A1C93E-4F1F-5220-87E3-773F9A93A89E}"/>
              </a:ext>
            </a:extLst>
          </p:cNvPr>
          <p:cNvSpPr txBox="1"/>
          <p:nvPr/>
        </p:nvSpPr>
        <p:spPr>
          <a:xfrm>
            <a:off x="4885413" y="5409698"/>
            <a:ext cx="1156086"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BRM Review Board</a:t>
            </a:r>
          </a:p>
        </p:txBody>
      </p:sp>
      <p:sp>
        <p:nvSpPr>
          <p:cNvPr id="81" name="Rectangle 80">
            <a:extLst>
              <a:ext uri="{FF2B5EF4-FFF2-40B4-BE49-F238E27FC236}">
                <a16:creationId xmlns:a16="http://schemas.microsoft.com/office/drawing/2014/main" id="{21701238-7741-A1D3-302E-7997D6301726}"/>
              </a:ext>
            </a:extLst>
          </p:cNvPr>
          <p:cNvSpPr/>
          <p:nvPr/>
        </p:nvSpPr>
        <p:spPr bwMode="gray">
          <a:xfrm>
            <a:off x="4332583" y="5585204"/>
            <a:ext cx="2286000" cy="335198"/>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Reviews and approves the finalized list of demands</a:t>
            </a:r>
          </a:p>
        </p:txBody>
      </p:sp>
      <p:sp>
        <p:nvSpPr>
          <p:cNvPr id="86" name="Rectangle 85">
            <a:extLst>
              <a:ext uri="{FF2B5EF4-FFF2-40B4-BE49-F238E27FC236}">
                <a16:creationId xmlns:a16="http://schemas.microsoft.com/office/drawing/2014/main" id="{18086949-0AAE-E79F-F6A2-64C2EE144A11}"/>
              </a:ext>
            </a:extLst>
          </p:cNvPr>
          <p:cNvSpPr/>
          <p:nvPr/>
        </p:nvSpPr>
        <p:spPr bwMode="gray">
          <a:xfrm>
            <a:off x="6746323" y="2242924"/>
            <a:ext cx="2286000" cy="713643"/>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Analyze the demands, define the user stories and allocate story points through estimation methods</a:t>
            </a:r>
          </a:p>
        </p:txBody>
      </p:sp>
      <p:cxnSp>
        <p:nvCxnSpPr>
          <p:cNvPr id="90" name="Connector: Elbow 89">
            <a:extLst>
              <a:ext uri="{FF2B5EF4-FFF2-40B4-BE49-F238E27FC236}">
                <a16:creationId xmlns:a16="http://schemas.microsoft.com/office/drawing/2014/main" id="{0E42B591-1B47-621A-C718-8D91C49EC1B7}"/>
              </a:ext>
            </a:extLst>
          </p:cNvPr>
          <p:cNvCxnSpPr>
            <a:cxnSpLocks/>
            <a:stCxn id="40" idx="3"/>
            <a:endCxn id="86" idx="1"/>
          </p:cNvCxnSpPr>
          <p:nvPr/>
        </p:nvCxnSpPr>
        <p:spPr>
          <a:xfrm flipV="1">
            <a:off x="6400801" y="2599746"/>
            <a:ext cx="345522" cy="2672494"/>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9C04545E-3AAB-C397-D867-05F0F4D8AB3F}"/>
              </a:ext>
            </a:extLst>
          </p:cNvPr>
          <p:cNvSpPr txBox="1"/>
          <p:nvPr/>
        </p:nvSpPr>
        <p:spPr>
          <a:xfrm>
            <a:off x="7169833" y="2918817"/>
            <a:ext cx="1241045"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Development Teams</a:t>
            </a:r>
          </a:p>
        </p:txBody>
      </p:sp>
      <p:sp>
        <p:nvSpPr>
          <p:cNvPr id="97" name="Rectangle 96">
            <a:extLst>
              <a:ext uri="{FF2B5EF4-FFF2-40B4-BE49-F238E27FC236}">
                <a16:creationId xmlns:a16="http://schemas.microsoft.com/office/drawing/2014/main" id="{5B48CE24-E29D-4952-51AA-783EF0D654ED}"/>
              </a:ext>
            </a:extLst>
          </p:cNvPr>
          <p:cNvSpPr/>
          <p:nvPr/>
        </p:nvSpPr>
        <p:spPr bwMode="gray">
          <a:xfrm>
            <a:off x="6831392" y="5113867"/>
            <a:ext cx="1938868" cy="316745"/>
          </a:xfrm>
          <a:prstGeom prst="rect">
            <a:avLst/>
          </a:prstGeom>
          <a:solidFill>
            <a:schemeClr val="bg1">
              <a:lumMod val="95000"/>
            </a:schemeClr>
          </a:solidFill>
          <a:ln w="19050" algn="ctr">
            <a:noFill/>
            <a:miter lim="800000"/>
            <a:headEnd/>
            <a:tailEnd/>
          </a:ln>
        </p:spPr>
        <p:txBody>
          <a:bodyPr wrap="square" lIns="27432" tIns="0" rIns="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Enables sprint planning for development teams</a:t>
            </a:r>
          </a:p>
        </p:txBody>
      </p:sp>
      <p:sp>
        <p:nvSpPr>
          <p:cNvPr id="98" name="TextBox 97">
            <a:extLst>
              <a:ext uri="{FF2B5EF4-FFF2-40B4-BE49-F238E27FC236}">
                <a16:creationId xmlns:a16="http://schemas.microsoft.com/office/drawing/2014/main" id="{C91228F4-1391-38D2-2675-3D9F9F28E82C}"/>
              </a:ext>
            </a:extLst>
          </p:cNvPr>
          <p:cNvSpPr txBox="1"/>
          <p:nvPr/>
        </p:nvSpPr>
        <p:spPr>
          <a:xfrm>
            <a:off x="7381463" y="4945202"/>
            <a:ext cx="1031051"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PMO/Agile Lead </a:t>
            </a:r>
          </a:p>
        </p:txBody>
      </p:sp>
    </p:spTree>
    <p:extLst>
      <p:ext uri="{BB962C8B-B14F-4D97-AF65-F5344CB8AC3E}">
        <p14:creationId xmlns:p14="http://schemas.microsoft.com/office/powerpoint/2010/main" val="2575042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4. Business Demand Intake &amp; Prioritization</a:t>
            </a:r>
          </a:p>
        </p:txBody>
      </p:sp>
      <p:graphicFrame>
        <p:nvGraphicFramePr>
          <p:cNvPr id="3" name="Table 2">
            <a:extLst>
              <a:ext uri="{FF2B5EF4-FFF2-40B4-BE49-F238E27FC236}">
                <a16:creationId xmlns:a16="http://schemas.microsoft.com/office/drawing/2014/main" id="{2452A163-2956-9A11-C2DE-CC3966739C3B}"/>
              </a:ext>
            </a:extLst>
          </p:cNvPr>
          <p:cNvGraphicFramePr>
            <a:graphicFrameLocks noGrp="1"/>
          </p:cNvGraphicFramePr>
          <p:nvPr>
            <p:extLst>
              <p:ext uri="{D42A27DB-BD31-4B8C-83A1-F6EECF244321}">
                <p14:modId xmlns:p14="http://schemas.microsoft.com/office/powerpoint/2010/main" val="660885642"/>
              </p:ext>
            </p:extLst>
          </p:nvPr>
        </p:nvGraphicFramePr>
        <p:xfrm>
          <a:off x="591871" y="931288"/>
          <a:ext cx="10981521" cy="1280160"/>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KPIs / Metrics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Business Demand Intake &amp; Prioritization</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 of updates to EA standards and frameworks per year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 compliance with EA standards (measured in architecture reviews)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Cost savings through product / platform consolidation or simplification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Business capability gaps (RAG)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Business process digitization / automation Index (% of total processes)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 Platforms in SaaS or IaaS Model</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4" name="Table 3">
            <a:extLst>
              <a:ext uri="{FF2B5EF4-FFF2-40B4-BE49-F238E27FC236}">
                <a16:creationId xmlns:a16="http://schemas.microsoft.com/office/drawing/2014/main" id="{7D670F53-42DD-91F5-F5A0-B86633D04FD2}"/>
              </a:ext>
            </a:extLst>
          </p:cNvPr>
          <p:cNvGraphicFramePr>
            <a:graphicFrameLocks noGrp="1"/>
          </p:cNvGraphicFramePr>
          <p:nvPr>
            <p:extLst>
              <p:ext uri="{D42A27DB-BD31-4B8C-83A1-F6EECF244321}">
                <p14:modId xmlns:p14="http://schemas.microsoft.com/office/powerpoint/2010/main" val="290912450"/>
              </p:ext>
            </p:extLst>
          </p:nvPr>
        </p:nvGraphicFramePr>
        <p:xfrm>
          <a:off x="591870" y="2522064"/>
          <a:ext cx="10981521" cy="900485"/>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Key Considerations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Business Demand Intake &amp; Prioritization</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EA Standards and guidelines to be defined periodically (periodicity to be agreed upon)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Timelines for ITLT to review and respond to EA guidelines and standards to be agreed upon</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5" name="Table 4">
            <a:extLst>
              <a:ext uri="{FF2B5EF4-FFF2-40B4-BE49-F238E27FC236}">
                <a16:creationId xmlns:a16="http://schemas.microsoft.com/office/drawing/2014/main" id="{218F29CA-E41B-8155-1C1D-31EAEA75DE4A}"/>
              </a:ext>
            </a:extLst>
          </p:cNvPr>
          <p:cNvGraphicFramePr>
            <a:graphicFrameLocks noGrp="1"/>
          </p:cNvGraphicFramePr>
          <p:nvPr>
            <p:extLst>
              <p:ext uri="{D42A27DB-BD31-4B8C-83A1-F6EECF244321}">
                <p14:modId xmlns:p14="http://schemas.microsoft.com/office/powerpoint/2010/main" val="960436796"/>
              </p:ext>
            </p:extLst>
          </p:nvPr>
        </p:nvGraphicFramePr>
        <p:xfrm>
          <a:off x="591869" y="3927532"/>
          <a:ext cx="10981521" cy="900485"/>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Critical Success Factors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Business Demand Intake &amp; Prioritization</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TBD</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spTree>
    <p:extLst>
      <p:ext uri="{BB962C8B-B14F-4D97-AF65-F5344CB8AC3E}">
        <p14:creationId xmlns:p14="http://schemas.microsoft.com/office/powerpoint/2010/main" val="1059481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9698727" cy="377757"/>
          </a:xfrm>
        </p:spPr>
        <p:txBody>
          <a:bodyPr/>
          <a:lstStyle/>
          <a:p>
            <a:r>
              <a:rPr lang="en-US" dirty="0"/>
              <a:t>5. Service Delivery – Major Enhancements / New Features (1/3)</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2949100996"/>
              </p:ext>
            </p:extLst>
          </p:nvPr>
        </p:nvGraphicFramePr>
        <p:xfrm>
          <a:off x="569821" y="782201"/>
          <a:ext cx="10981524" cy="5132778"/>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48913">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478022">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6624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78022">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mn-cs"/>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mn-cs"/>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35" name="Rectangle 34">
            <a:extLst>
              <a:ext uri="{FF2B5EF4-FFF2-40B4-BE49-F238E27FC236}">
                <a16:creationId xmlns:a16="http://schemas.microsoft.com/office/drawing/2014/main" id="{2AEBAE16-073A-7709-F2BC-CE779A74547B}"/>
              </a:ext>
            </a:extLst>
          </p:cNvPr>
          <p:cNvSpPr/>
          <p:nvPr/>
        </p:nvSpPr>
        <p:spPr bwMode="gray">
          <a:xfrm>
            <a:off x="6783836" y="5537544"/>
            <a:ext cx="2286000" cy="343634"/>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Evaluates request based on business and architecture criteria (Business value, IT capacity &amp; Budget, Architecture alignment, integration, compliance etc.)</a:t>
            </a:r>
          </a:p>
        </p:txBody>
      </p:sp>
      <p:sp>
        <p:nvSpPr>
          <p:cNvPr id="57" name="TextBox 56">
            <a:extLst>
              <a:ext uri="{FF2B5EF4-FFF2-40B4-BE49-F238E27FC236}">
                <a16:creationId xmlns:a16="http://schemas.microsoft.com/office/drawing/2014/main" id="{534893BB-6194-0312-1A9C-F54FDFE3044A}"/>
              </a:ext>
            </a:extLst>
          </p:cNvPr>
          <p:cNvSpPr txBox="1"/>
          <p:nvPr/>
        </p:nvSpPr>
        <p:spPr>
          <a:xfrm>
            <a:off x="7359855" y="5337995"/>
            <a:ext cx="1156086"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BRM Review Board</a:t>
            </a:r>
          </a:p>
        </p:txBody>
      </p:sp>
      <p:sp>
        <p:nvSpPr>
          <p:cNvPr id="4" name="Rectangle 3">
            <a:extLst>
              <a:ext uri="{FF2B5EF4-FFF2-40B4-BE49-F238E27FC236}">
                <a16:creationId xmlns:a16="http://schemas.microsoft.com/office/drawing/2014/main" id="{DB3F92CA-ABFE-9425-74FD-E0920F294D74}"/>
              </a:ext>
            </a:extLst>
          </p:cNvPr>
          <p:cNvSpPr/>
          <p:nvPr/>
        </p:nvSpPr>
        <p:spPr bwMode="gray">
          <a:xfrm>
            <a:off x="1816335" y="2294615"/>
            <a:ext cx="2286000" cy="553447"/>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Collect initial user stories and develops Preliminary Business Case</a:t>
            </a:r>
            <a:endParaRPr kumimoji="0" lang="en-US" sz="7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E1184538-67C8-4313-E0D9-D67550C88C5F}"/>
              </a:ext>
            </a:extLst>
          </p:cNvPr>
          <p:cNvSpPr txBox="1"/>
          <p:nvPr/>
        </p:nvSpPr>
        <p:spPr>
          <a:xfrm>
            <a:off x="2588236" y="2831276"/>
            <a:ext cx="760144"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Tech Leads</a:t>
            </a:r>
          </a:p>
        </p:txBody>
      </p:sp>
      <p:sp>
        <p:nvSpPr>
          <p:cNvPr id="3" name="TextBox 2">
            <a:extLst>
              <a:ext uri="{FF2B5EF4-FFF2-40B4-BE49-F238E27FC236}">
                <a16:creationId xmlns:a16="http://schemas.microsoft.com/office/drawing/2014/main" id="{4073F409-7746-1795-EBE3-233833558257}"/>
              </a:ext>
            </a:extLst>
          </p:cNvPr>
          <p:cNvSpPr txBox="1"/>
          <p:nvPr/>
        </p:nvSpPr>
        <p:spPr>
          <a:xfrm>
            <a:off x="2332428" y="1363066"/>
            <a:ext cx="1327608"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Business Stakeholder </a:t>
            </a:r>
          </a:p>
        </p:txBody>
      </p:sp>
      <p:cxnSp>
        <p:nvCxnSpPr>
          <p:cNvPr id="39" name="Straight Arrow Connector 38">
            <a:extLst>
              <a:ext uri="{FF2B5EF4-FFF2-40B4-BE49-F238E27FC236}">
                <a16:creationId xmlns:a16="http://schemas.microsoft.com/office/drawing/2014/main" id="{25FD4BB3-87FF-0357-DB54-494E87008CA2}"/>
              </a:ext>
            </a:extLst>
          </p:cNvPr>
          <p:cNvCxnSpPr>
            <a:cxnSpLocks/>
            <a:stCxn id="4" idx="3"/>
          </p:cNvCxnSpPr>
          <p:nvPr/>
        </p:nvCxnSpPr>
        <p:spPr>
          <a:xfrm>
            <a:off x="4102335" y="2571339"/>
            <a:ext cx="208444"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78ECE93B-E460-F8C0-E573-21A4BF420D74}"/>
              </a:ext>
            </a:extLst>
          </p:cNvPr>
          <p:cNvSpPr/>
          <p:nvPr/>
        </p:nvSpPr>
        <p:spPr bwMode="gray">
          <a:xfrm>
            <a:off x="1913467" y="1099398"/>
            <a:ext cx="2165531" cy="314706"/>
          </a:xfrm>
          <a:prstGeom prst="rect">
            <a:avLst/>
          </a:prstGeom>
          <a:solidFill>
            <a:schemeClr val="bg1">
              <a:lumMod val="95000"/>
            </a:schemeClr>
          </a:solidFill>
          <a:ln w="19050" algn="ctr">
            <a:noFill/>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Identifies needed application enhancement/upgrade/modifications submits for intake</a:t>
            </a:r>
          </a:p>
        </p:txBody>
      </p:sp>
      <p:sp>
        <p:nvSpPr>
          <p:cNvPr id="6" name="Rectangle 5">
            <a:extLst>
              <a:ext uri="{FF2B5EF4-FFF2-40B4-BE49-F238E27FC236}">
                <a16:creationId xmlns:a16="http://schemas.microsoft.com/office/drawing/2014/main" id="{C8D0FF28-2C8D-001D-D7B8-502684E769F6}"/>
              </a:ext>
            </a:extLst>
          </p:cNvPr>
          <p:cNvSpPr/>
          <p:nvPr/>
        </p:nvSpPr>
        <p:spPr bwMode="gray">
          <a:xfrm>
            <a:off x="1816335" y="1739943"/>
            <a:ext cx="2286000" cy="300420"/>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Collect initial user stories and develops Preliminary Business Case</a:t>
            </a:r>
            <a:endParaRPr kumimoji="0" lang="en-US" sz="7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59271B04-E70D-B342-C262-E62A496FC810}"/>
              </a:ext>
            </a:extLst>
          </p:cNvPr>
          <p:cNvSpPr txBox="1"/>
          <p:nvPr/>
        </p:nvSpPr>
        <p:spPr>
          <a:xfrm>
            <a:off x="2483178" y="1559134"/>
            <a:ext cx="901209"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Geo IT Leads </a:t>
            </a:r>
          </a:p>
        </p:txBody>
      </p:sp>
      <p:sp>
        <p:nvSpPr>
          <p:cNvPr id="13" name="Rectangle 12">
            <a:extLst>
              <a:ext uri="{FF2B5EF4-FFF2-40B4-BE49-F238E27FC236}">
                <a16:creationId xmlns:a16="http://schemas.microsoft.com/office/drawing/2014/main" id="{B472C97D-0941-4EA9-852A-C3420AE150C4}"/>
              </a:ext>
            </a:extLst>
          </p:cNvPr>
          <p:cNvSpPr/>
          <p:nvPr/>
        </p:nvSpPr>
        <p:spPr bwMode="gray">
          <a:xfrm>
            <a:off x="4305704" y="2294615"/>
            <a:ext cx="2286000" cy="553447"/>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Reviews and categorizes request based on effort / impact and complexity and adds to backlog</a:t>
            </a:r>
            <a:endParaRPr kumimoji="0" lang="en-US" sz="7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38" name="TextBox 37">
            <a:extLst>
              <a:ext uri="{FF2B5EF4-FFF2-40B4-BE49-F238E27FC236}">
                <a16:creationId xmlns:a16="http://schemas.microsoft.com/office/drawing/2014/main" id="{5444AC6A-7CEC-27F6-A37C-4FC4051B6992}"/>
              </a:ext>
            </a:extLst>
          </p:cNvPr>
          <p:cNvSpPr txBox="1"/>
          <p:nvPr/>
        </p:nvSpPr>
        <p:spPr>
          <a:xfrm>
            <a:off x="5077605" y="2831276"/>
            <a:ext cx="760144"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Tech Leads</a:t>
            </a:r>
          </a:p>
        </p:txBody>
      </p:sp>
      <p:cxnSp>
        <p:nvCxnSpPr>
          <p:cNvPr id="41" name="Straight Arrow Connector 40">
            <a:extLst>
              <a:ext uri="{FF2B5EF4-FFF2-40B4-BE49-F238E27FC236}">
                <a16:creationId xmlns:a16="http://schemas.microsoft.com/office/drawing/2014/main" id="{856F328E-A030-25F8-AF18-C9BA4A69F2A4}"/>
              </a:ext>
            </a:extLst>
          </p:cNvPr>
          <p:cNvCxnSpPr>
            <a:cxnSpLocks/>
            <a:stCxn id="13" idx="3"/>
          </p:cNvCxnSpPr>
          <p:nvPr/>
        </p:nvCxnSpPr>
        <p:spPr>
          <a:xfrm>
            <a:off x="6591704" y="2571339"/>
            <a:ext cx="208444"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2EF744F4-8CE7-EF22-7D8C-8FE715C18F1F}"/>
              </a:ext>
            </a:extLst>
          </p:cNvPr>
          <p:cNvSpPr/>
          <p:nvPr/>
        </p:nvSpPr>
        <p:spPr bwMode="gray">
          <a:xfrm>
            <a:off x="4305704" y="1739943"/>
            <a:ext cx="2286000" cy="300420"/>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Reviews and categorizes request based on effort / impact and complexity and adds to backlog</a:t>
            </a:r>
            <a:endParaRPr kumimoji="0" lang="en-US" sz="7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45" name="TextBox 44">
            <a:extLst>
              <a:ext uri="{FF2B5EF4-FFF2-40B4-BE49-F238E27FC236}">
                <a16:creationId xmlns:a16="http://schemas.microsoft.com/office/drawing/2014/main" id="{6876909A-E27B-662D-6D16-48060106615C}"/>
              </a:ext>
            </a:extLst>
          </p:cNvPr>
          <p:cNvSpPr txBox="1"/>
          <p:nvPr/>
        </p:nvSpPr>
        <p:spPr>
          <a:xfrm>
            <a:off x="4972547" y="1559134"/>
            <a:ext cx="901209"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Geo IT Leads </a:t>
            </a:r>
          </a:p>
        </p:txBody>
      </p:sp>
      <p:cxnSp>
        <p:nvCxnSpPr>
          <p:cNvPr id="46" name="Straight Arrow Connector 45">
            <a:extLst>
              <a:ext uri="{FF2B5EF4-FFF2-40B4-BE49-F238E27FC236}">
                <a16:creationId xmlns:a16="http://schemas.microsoft.com/office/drawing/2014/main" id="{012D5C3E-0A4C-44F4-18A6-6D771229C944}"/>
              </a:ext>
            </a:extLst>
          </p:cNvPr>
          <p:cNvCxnSpPr>
            <a:cxnSpLocks/>
            <a:stCxn id="6" idx="3"/>
            <a:endCxn id="43" idx="1"/>
          </p:cNvCxnSpPr>
          <p:nvPr/>
        </p:nvCxnSpPr>
        <p:spPr>
          <a:xfrm>
            <a:off x="4102335" y="1890153"/>
            <a:ext cx="203369"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143E9D8-7E52-0B03-87E1-909EAF11CE4D}"/>
              </a:ext>
            </a:extLst>
          </p:cNvPr>
          <p:cNvCxnSpPr>
            <a:cxnSpLocks/>
          </p:cNvCxnSpPr>
          <p:nvPr/>
        </p:nvCxnSpPr>
        <p:spPr>
          <a:xfrm>
            <a:off x="6591529" y="2571339"/>
            <a:ext cx="208444"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6A1EA284-D865-CAFF-644E-6708F24A0441}"/>
              </a:ext>
            </a:extLst>
          </p:cNvPr>
          <p:cNvSpPr/>
          <p:nvPr/>
        </p:nvSpPr>
        <p:spPr bwMode="gray">
          <a:xfrm>
            <a:off x="6794898" y="2294615"/>
            <a:ext cx="2286000" cy="553447"/>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Presents the requirement to BRM Review Board for review if exceeds threshold</a:t>
            </a:r>
            <a:endParaRPr kumimoji="0" lang="en-US" sz="7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65" name="TextBox 64">
            <a:extLst>
              <a:ext uri="{FF2B5EF4-FFF2-40B4-BE49-F238E27FC236}">
                <a16:creationId xmlns:a16="http://schemas.microsoft.com/office/drawing/2014/main" id="{86990CFA-5B6B-3379-1FAA-C4B8D874F240}"/>
              </a:ext>
            </a:extLst>
          </p:cNvPr>
          <p:cNvSpPr txBox="1"/>
          <p:nvPr/>
        </p:nvSpPr>
        <p:spPr>
          <a:xfrm>
            <a:off x="7566799" y="2831276"/>
            <a:ext cx="760144"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Tech Leads</a:t>
            </a:r>
          </a:p>
        </p:txBody>
      </p:sp>
      <p:sp>
        <p:nvSpPr>
          <p:cNvPr id="79" name="Rectangle 78">
            <a:extLst>
              <a:ext uri="{FF2B5EF4-FFF2-40B4-BE49-F238E27FC236}">
                <a16:creationId xmlns:a16="http://schemas.microsoft.com/office/drawing/2014/main" id="{86980169-6CB1-631B-6E3A-ABEF6A1E9C00}"/>
              </a:ext>
            </a:extLst>
          </p:cNvPr>
          <p:cNvSpPr/>
          <p:nvPr/>
        </p:nvSpPr>
        <p:spPr bwMode="gray">
          <a:xfrm>
            <a:off x="6794898" y="1739943"/>
            <a:ext cx="2286000" cy="300420"/>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Presents the requirement to BRM Review Board for review if exceeds threshold</a:t>
            </a:r>
            <a:endParaRPr kumimoji="0" lang="en-US" sz="7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82" name="TextBox 81">
            <a:extLst>
              <a:ext uri="{FF2B5EF4-FFF2-40B4-BE49-F238E27FC236}">
                <a16:creationId xmlns:a16="http://schemas.microsoft.com/office/drawing/2014/main" id="{9C807C30-814B-4A3B-30E3-8310A90E81BB}"/>
              </a:ext>
            </a:extLst>
          </p:cNvPr>
          <p:cNvSpPr txBox="1"/>
          <p:nvPr/>
        </p:nvSpPr>
        <p:spPr>
          <a:xfrm>
            <a:off x="7461741" y="1559134"/>
            <a:ext cx="901209"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Geo IT Leads </a:t>
            </a:r>
          </a:p>
        </p:txBody>
      </p:sp>
      <p:cxnSp>
        <p:nvCxnSpPr>
          <p:cNvPr id="83" name="Straight Arrow Connector 82">
            <a:extLst>
              <a:ext uri="{FF2B5EF4-FFF2-40B4-BE49-F238E27FC236}">
                <a16:creationId xmlns:a16="http://schemas.microsoft.com/office/drawing/2014/main" id="{C38E9910-06A8-AF2C-12FB-7B3FCF1F55CE}"/>
              </a:ext>
            </a:extLst>
          </p:cNvPr>
          <p:cNvCxnSpPr>
            <a:cxnSpLocks/>
            <a:endCxn id="79" idx="1"/>
          </p:cNvCxnSpPr>
          <p:nvPr/>
        </p:nvCxnSpPr>
        <p:spPr>
          <a:xfrm>
            <a:off x="6591529" y="1890153"/>
            <a:ext cx="203369"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AE004103-7534-053F-B941-280C8CFAF1DD}"/>
              </a:ext>
            </a:extLst>
          </p:cNvPr>
          <p:cNvCxnSpPr>
            <a:cxnSpLocks/>
            <a:stCxn id="79" idx="3"/>
            <a:endCxn id="35" idx="1"/>
          </p:cNvCxnSpPr>
          <p:nvPr/>
        </p:nvCxnSpPr>
        <p:spPr>
          <a:xfrm flipH="1">
            <a:off x="6783836" y="1890153"/>
            <a:ext cx="2297062" cy="3819208"/>
          </a:xfrm>
          <a:prstGeom prst="bentConnector5">
            <a:avLst>
              <a:gd name="adj1" fmla="val -5529"/>
              <a:gd name="adj2" fmla="val 49717"/>
              <a:gd name="adj3" fmla="val 109952"/>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F116F44C-9BFC-9769-2CB6-B2E2DA0F8155}"/>
              </a:ext>
            </a:extLst>
          </p:cNvPr>
          <p:cNvCxnSpPr>
            <a:cxnSpLocks/>
            <a:stCxn id="59" idx="3"/>
            <a:endCxn id="35" idx="1"/>
          </p:cNvCxnSpPr>
          <p:nvPr/>
        </p:nvCxnSpPr>
        <p:spPr>
          <a:xfrm flipH="1">
            <a:off x="6783836" y="2571339"/>
            <a:ext cx="2297062" cy="3138022"/>
          </a:xfrm>
          <a:prstGeom prst="bentConnector5">
            <a:avLst>
              <a:gd name="adj1" fmla="val -5529"/>
              <a:gd name="adj2" fmla="val 38451"/>
              <a:gd name="adj3" fmla="val 109952"/>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2F5CC77E-6D7E-49EF-365F-1F3CC1C9C078}"/>
              </a:ext>
            </a:extLst>
          </p:cNvPr>
          <p:cNvSpPr/>
          <p:nvPr/>
        </p:nvSpPr>
        <p:spPr bwMode="gray">
          <a:xfrm>
            <a:off x="9484549" y="2294615"/>
            <a:ext cx="2286000" cy="553447"/>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For approved requests, develop detailed solution design and implementation plans</a:t>
            </a:r>
          </a:p>
        </p:txBody>
      </p:sp>
      <p:sp>
        <p:nvSpPr>
          <p:cNvPr id="96" name="TextBox 95">
            <a:extLst>
              <a:ext uri="{FF2B5EF4-FFF2-40B4-BE49-F238E27FC236}">
                <a16:creationId xmlns:a16="http://schemas.microsoft.com/office/drawing/2014/main" id="{9E511DE0-8F4E-8469-6D8D-7599BC273D00}"/>
              </a:ext>
            </a:extLst>
          </p:cNvPr>
          <p:cNvSpPr txBox="1"/>
          <p:nvPr/>
        </p:nvSpPr>
        <p:spPr>
          <a:xfrm>
            <a:off x="9653725" y="2831276"/>
            <a:ext cx="1965603"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Tech Leads &amp; Development Teams</a:t>
            </a:r>
          </a:p>
        </p:txBody>
      </p:sp>
      <p:cxnSp>
        <p:nvCxnSpPr>
          <p:cNvPr id="97" name="Connector: Elbow 96">
            <a:extLst>
              <a:ext uri="{FF2B5EF4-FFF2-40B4-BE49-F238E27FC236}">
                <a16:creationId xmlns:a16="http://schemas.microsoft.com/office/drawing/2014/main" id="{57330DF5-5D48-69A3-F66E-140CDBCEDADF}"/>
              </a:ext>
            </a:extLst>
          </p:cNvPr>
          <p:cNvCxnSpPr>
            <a:cxnSpLocks/>
            <a:stCxn id="35" idx="3"/>
            <a:endCxn id="95" idx="1"/>
          </p:cNvCxnSpPr>
          <p:nvPr/>
        </p:nvCxnSpPr>
        <p:spPr>
          <a:xfrm flipV="1">
            <a:off x="9069836" y="2571339"/>
            <a:ext cx="414713" cy="3138022"/>
          </a:xfrm>
          <a:prstGeom prst="bentConnector3">
            <a:avLst>
              <a:gd name="adj1" fmla="val 66333"/>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7A709005-17E0-3DF1-50E7-488149DA0114}"/>
              </a:ext>
            </a:extLst>
          </p:cNvPr>
          <p:cNvSpPr txBox="1"/>
          <p:nvPr/>
        </p:nvSpPr>
        <p:spPr>
          <a:xfrm>
            <a:off x="9569768" y="5337995"/>
            <a:ext cx="1794781"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Architecture Review Board</a:t>
            </a:r>
          </a:p>
        </p:txBody>
      </p:sp>
      <p:sp>
        <p:nvSpPr>
          <p:cNvPr id="105" name="Rectangle 104">
            <a:extLst>
              <a:ext uri="{FF2B5EF4-FFF2-40B4-BE49-F238E27FC236}">
                <a16:creationId xmlns:a16="http://schemas.microsoft.com/office/drawing/2014/main" id="{04D66B10-FFB3-1809-149E-D33435183C83}"/>
              </a:ext>
            </a:extLst>
          </p:cNvPr>
          <p:cNvSpPr/>
          <p:nvPr/>
        </p:nvSpPr>
        <p:spPr bwMode="gray">
          <a:xfrm>
            <a:off x="9403623" y="5553439"/>
            <a:ext cx="2286000" cy="339772"/>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Evaluates request against EA standards and guidelines</a:t>
            </a:r>
          </a:p>
        </p:txBody>
      </p:sp>
      <p:cxnSp>
        <p:nvCxnSpPr>
          <p:cNvPr id="106" name="Straight Arrow Connector 105">
            <a:extLst>
              <a:ext uri="{FF2B5EF4-FFF2-40B4-BE49-F238E27FC236}">
                <a16:creationId xmlns:a16="http://schemas.microsoft.com/office/drawing/2014/main" id="{8B81278F-ED1A-00D1-3EDC-D44787894946}"/>
              </a:ext>
            </a:extLst>
          </p:cNvPr>
          <p:cNvCxnSpPr>
            <a:cxnSpLocks/>
          </p:cNvCxnSpPr>
          <p:nvPr/>
        </p:nvCxnSpPr>
        <p:spPr>
          <a:xfrm>
            <a:off x="11775361" y="2571339"/>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7" name="Flowchart: Summing Junction 106">
            <a:extLst>
              <a:ext uri="{FF2B5EF4-FFF2-40B4-BE49-F238E27FC236}">
                <a16:creationId xmlns:a16="http://schemas.microsoft.com/office/drawing/2014/main" id="{BD7D25FA-D8FF-F598-5150-965B23296E9F}"/>
              </a:ext>
            </a:extLst>
          </p:cNvPr>
          <p:cNvSpPr/>
          <p:nvPr/>
        </p:nvSpPr>
        <p:spPr bwMode="gray">
          <a:xfrm>
            <a:off x="11813126" y="2487175"/>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108" name="Oval 107">
            <a:extLst>
              <a:ext uri="{FF2B5EF4-FFF2-40B4-BE49-F238E27FC236}">
                <a16:creationId xmlns:a16="http://schemas.microsoft.com/office/drawing/2014/main" id="{57BB27B1-9F39-A051-2B61-EF29582FFC28}"/>
              </a:ext>
            </a:extLst>
          </p:cNvPr>
          <p:cNvSpPr/>
          <p:nvPr/>
        </p:nvSpPr>
        <p:spPr bwMode="gray">
          <a:xfrm>
            <a:off x="10326522" y="4116985"/>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109" name="Oval 108">
            <a:extLst>
              <a:ext uri="{FF2B5EF4-FFF2-40B4-BE49-F238E27FC236}">
                <a16:creationId xmlns:a16="http://schemas.microsoft.com/office/drawing/2014/main" id="{503BB408-4D65-5596-73A2-F80B89D4B317}"/>
              </a:ext>
            </a:extLst>
          </p:cNvPr>
          <p:cNvSpPr/>
          <p:nvPr/>
        </p:nvSpPr>
        <p:spPr bwMode="gray">
          <a:xfrm>
            <a:off x="7771709" y="5013449"/>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110" name="Oval 109">
            <a:extLst>
              <a:ext uri="{FF2B5EF4-FFF2-40B4-BE49-F238E27FC236}">
                <a16:creationId xmlns:a16="http://schemas.microsoft.com/office/drawing/2014/main" id="{FC668CF9-BC69-0F53-3A46-F49751138585}"/>
              </a:ext>
            </a:extLst>
          </p:cNvPr>
          <p:cNvSpPr/>
          <p:nvPr/>
        </p:nvSpPr>
        <p:spPr bwMode="gray">
          <a:xfrm>
            <a:off x="10327185" y="5013449"/>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111" name="Oval 110">
            <a:extLst>
              <a:ext uri="{FF2B5EF4-FFF2-40B4-BE49-F238E27FC236}">
                <a16:creationId xmlns:a16="http://schemas.microsoft.com/office/drawing/2014/main" id="{48BA4C5A-B12F-6FCB-65E5-A4ABFDE6784B}"/>
              </a:ext>
            </a:extLst>
          </p:cNvPr>
          <p:cNvSpPr/>
          <p:nvPr/>
        </p:nvSpPr>
        <p:spPr bwMode="gray">
          <a:xfrm>
            <a:off x="10326522" y="1112281"/>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8" name="TextBox 7">
            <a:extLst>
              <a:ext uri="{FF2B5EF4-FFF2-40B4-BE49-F238E27FC236}">
                <a16:creationId xmlns:a16="http://schemas.microsoft.com/office/drawing/2014/main" id="{387F88C5-4796-D684-5E56-5EE096F2FB6B}"/>
              </a:ext>
            </a:extLst>
          </p:cNvPr>
          <p:cNvSpPr txBox="1"/>
          <p:nvPr/>
        </p:nvSpPr>
        <p:spPr>
          <a:xfrm>
            <a:off x="10029601" y="315895"/>
            <a:ext cx="1693548" cy="215444"/>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rPr>
              <a:t>Frequency: </a:t>
            </a:r>
            <a:r>
              <a:rPr lang="en-US" sz="800" dirty="0">
                <a:latin typeface="Verdana" panose="020B0604030504040204" pitchFamily="34" charset="0"/>
                <a:ea typeface="Verdana" panose="020B0604030504040204" pitchFamily="34" charset="0"/>
              </a:rPr>
              <a:t>Ad-hoc</a:t>
            </a:r>
          </a:p>
        </p:txBody>
      </p:sp>
    </p:spTree>
    <p:extLst>
      <p:ext uri="{BB962C8B-B14F-4D97-AF65-F5344CB8AC3E}">
        <p14:creationId xmlns:p14="http://schemas.microsoft.com/office/powerpoint/2010/main" val="292916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9449595" cy="377757"/>
          </a:xfrm>
        </p:spPr>
        <p:txBody>
          <a:bodyPr/>
          <a:lstStyle/>
          <a:p>
            <a:r>
              <a:rPr lang="en-US" dirty="0"/>
              <a:t>5. Service Delivery – Major Enhancements / New Features (2/3)</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2416494620"/>
              </p:ext>
            </p:extLst>
          </p:nvPr>
        </p:nvGraphicFramePr>
        <p:xfrm>
          <a:off x="569821" y="782201"/>
          <a:ext cx="10981524" cy="5132778"/>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48913">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478022">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6624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8022">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78022">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mn-cs"/>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mn-cs"/>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4" name="Rectangle 3">
            <a:extLst>
              <a:ext uri="{FF2B5EF4-FFF2-40B4-BE49-F238E27FC236}">
                <a16:creationId xmlns:a16="http://schemas.microsoft.com/office/drawing/2014/main" id="{DB3F92CA-ABFE-9425-74FD-E0920F294D74}"/>
              </a:ext>
            </a:extLst>
          </p:cNvPr>
          <p:cNvSpPr/>
          <p:nvPr/>
        </p:nvSpPr>
        <p:spPr bwMode="gray">
          <a:xfrm>
            <a:off x="1816335" y="2294615"/>
            <a:ext cx="2286000" cy="553447"/>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Analyze the demands, define the user stories and allocate story points through estimation methods</a:t>
            </a:r>
            <a:endParaRPr kumimoji="0" lang="en-US" sz="7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E1184538-67C8-4313-E0D9-D67550C88C5F}"/>
              </a:ext>
            </a:extLst>
          </p:cNvPr>
          <p:cNvSpPr txBox="1"/>
          <p:nvPr/>
        </p:nvSpPr>
        <p:spPr>
          <a:xfrm>
            <a:off x="2347789" y="2831276"/>
            <a:ext cx="1241045"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Development Teams</a:t>
            </a:r>
          </a:p>
        </p:txBody>
      </p:sp>
      <p:sp>
        <p:nvSpPr>
          <p:cNvPr id="8" name="Rectangle 7">
            <a:extLst>
              <a:ext uri="{FF2B5EF4-FFF2-40B4-BE49-F238E27FC236}">
                <a16:creationId xmlns:a16="http://schemas.microsoft.com/office/drawing/2014/main" id="{244D53DC-A2D2-5596-79BE-7678BC7B36CD}"/>
              </a:ext>
            </a:extLst>
          </p:cNvPr>
          <p:cNvSpPr/>
          <p:nvPr/>
        </p:nvSpPr>
        <p:spPr bwMode="gray">
          <a:xfrm>
            <a:off x="1979992" y="5139161"/>
            <a:ext cx="1938868" cy="316745"/>
          </a:xfrm>
          <a:prstGeom prst="rect">
            <a:avLst/>
          </a:prstGeom>
          <a:solidFill>
            <a:schemeClr val="bg1">
              <a:lumMod val="95000"/>
            </a:schemeClr>
          </a:solidFill>
          <a:ln w="19050" algn="ctr">
            <a:noFill/>
            <a:miter lim="800000"/>
            <a:headEnd/>
            <a:tailEnd/>
          </a:ln>
        </p:spPr>
        <p:txBody>
          <a:bodyPr wrap="square" lIns="27432" tIns="0" rIns="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Enables estimation for demands</a:t>
            </a:r>
          </a:p>
        </p:txBody>
      </p:sp>
      <p:sp>
        <p:nvSpPr>
          <p:cNvPr id="10" name="TextBox 9">
            <a:extLst>
              <a:ext uri="{FF2B5EF4-FFF2-40B4-BE49-F238E27FC236}">
                <a16:creationId xmlns:a16="http://schemas.microsoft.com/office/drawing/2014/main" id="{15C5E587-58EC-5D53-D8D7-7FE11F961B74}"/>
              </a:ext>
            </a:extLst>
          </p:cNvPr>
          <p:cNvSpPr txBox="1"/>
          <p:nvPr/>
        </p:nvSpPr>
        <p:spPr>
          <a:xfrm>
            <a:off x="2530063" y="4970496"/>
            <a:ext cx="1031051"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PMO/Agile Lead </a:t>
            </a:r>
          </a:p>
        </p:txBody>
      </p:sp>
      <p:sp>
        <p:nvSpPr>
          <p:cNvPr id="11" name="Rectangle 10">
            <a:extLst>
              <a:ext uri="{FF2B5EF4-FFF2-40B4-BE49-F238E27FC236}">
                <a16:creationId xmlns:a16="http://schemas.microsoft.com/office/drawing/2014/main" id="{C22890B5-F824-70AB-942B-DE347A1C2EB9}"/>
              </a:ext>
            </a:extLst>
          </p:cNvPr>
          <p:cNvSpPr/>
          <p:nvPr/>
        </p:nvSpPr>
        <p:spPr bwMode="gray">
          <a:xfrm>
            <a:off x="4306102" y="5089561"/>
            <a:ext cx="2286000" cy="316745"/>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Defines the sprint plan based on team’s velocity and oversees project scope, budget and timelines</a:t>
            </a:r>
            <a:endParaRPr kumimoji="0" lang="en-US" sz="700" b="1"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2" name="Oval 11">
            <a:extLst>
              <a:ext uri="{FF2B5EF4-FFF2-40B4-BE49-F238E27FC236}">
                <a16:creationId xmlns:a16="http://schemas.microsoft.com/office/drawing/2014/main" id="{71BFC9B0-FDB5-5BDC-9C28-7FE419749D7B}"/>
              </a:ext>
            </a:extLst>
          </p:cNvPr>
          <p:cNvSpPr/>
          <p:nvPr/>
        </p:nvSpPr>
        <p:spPr bwMode="gray">
          <a:xfrm>
            <a:off x="5055275" y="2152572"/>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14" name="Oval 13">
            <a:extLst>
              <a:ext uri="{FF2B5EF4-FFF2-40B4-BE49-F238E27FC236}">
                <a16:creationId xmlns:a16="http://schemas.microsoft.com/office/drawing/2014/main" id="{13A5B517-D9A0-3BD6-28F9-DEB379C3BED2}"/>
              </a:ext>
            </a:extLst>
          </p:cNvPr>
          <p:cNvSpPr/>
          <p:nvPr/>
        </p:nvSpPr>
        <p:spPr bwMode="gray">
          <a:xfrm>
            <a:off x="5055275" y="2706019"/>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16" name="Oval 15">
            <a:extLst>
              <a:ext uri="{FF2B5EF4-FFF2-40B4-BE49-F238E27FC236}">
                <a16:creationId xmlns:a16="http://schemas.microsoft.com/office/drawing/2014/main" id="{EE834473-3B7A-B920-E0D8-37DA555F343D}"/>
              </a:ext>
            </a:extLst>
          </p:cNvPr>
          <p:cNvSpPr/>
          <p:nvPr/>
        </p:nvSpPr>
        <p:spPr bwMode="gray">
          <a:xfrm>
            <a:off x="5055275" y="1638842"/>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17" name="TextBox 16">
            <a:extLst>
              <a:ext uri="{FF2B5EF4-FFF2-40B4-BE49-F238E27FC236}">
                <a16:creationId xmlns:a16="http://schemas.microsoft.com/office/drawing/2014/main" id="{220C71C1-42F8-024C-A15B-FC14E4B687AE}"/>
              </a:ext>
            </a:extLst>
          </p:cNvPr>
          <p:cNvSpPr txBox="1"/>
          <p:nvPr/>
        </p:nvSpPr>
        <p:spPr>
          <a:xfrm>
            <a:off x="4933576" y="4921678"/>
            <a:ext cx="1031051"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PMO/Agile Lead </a:t>
            </a:r>
          </a:p>
        </p:txBody>
      </p:sp>
      <p:cxnSp>
        <p:nvCxnSpPr>
          <p:cNvPr id="33" name="Connector: Elbow 32">
            <a:extLst>
              <a:ext uri="{FF2B5EF4-FFF2-40B4-BE49-F238E27FC236}">
                <a16:creationId xmlns:a16="http://schemas.microsoft.com/office/drawing/2014/main" id="{5C0F3541-0724-32A2-04A5-234298BB0CDE}"/>
              </a:ext>
            </a:extLst>
          </p:cNvPr>
          <p:cNvCxnSpPr>
            <a:cxnSpLocks/>
            <a:stCxn id="4" idx="3"/>
            <a:endCxn id="11" idx="1"/>
          </p:cNvCxnSpPr>
          <p:nvPr/>
        </p:nvCxnSpPr>
        <p:spPr>
          <a:xfrm>
            <a:off x="4102335" y="2571339"/>
            <a:ext cx="203767" cy="2676595"/>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34E99BE9-F48F-7C33-D78B-FDD03DE220FD}"/>
              </a:ext>
            </a:extLst>
          </p:cNvPr>
          <p:cNvSpPr/>
          <p:nvPr/>
        </p:nvSpPr>
        <p:spPr bwMode="gray">
          <a:xfrm>
            <a:off x="6855454" y="2294615"/>
            <a:ext cx="2131127" cy="553447"/>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Develop and test enhancements using agile development methodologies </a:t>
            </a:r>
          </a:p>
        </p:txBody>
      </p:sp>
      <p:sp>
        <p:nvSpPr>
          <p:cNvPr id="42" name="TextBox 41">
            <a:extLst>
              <a:ext uri="{FF2B5EF4-FFF2-40B4-BE49-F238E27FC236}">
                <a16:creationId xmlns:a16="http://schemas.microsoft.com/office/drawing/2014/main" id="{BDF969C9-8E7A-F9DF-402E-E80C4DBF983A}"/>
              </a:ext>
            </a:extLst>
          </p:cNvPr>
          <p:cNvSpPr txBox="1"/>
          <p:nvPr/>
        </p:nvSpPr>
        <p:spPr>
          <a:xfrm>
            <a:off x="7232036" y="2831276"/>
            <a:ext cx="1241045"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Development Teams</a:t>
            </a:r>
          </a:p>
        </p:txBody>
      </p:sp>
      <p:cxnSp>
        <p:nvCxnSpPr>
          <p:cNvPr id="44" name="Connector: Elbow 43">
            <a:extLst>
              <a:ext uri="{FF2B5EF4-FFF2-40B4-BE49-F238E27FC236}">
                <a16:creationId xmlns:a16="http://schemas.microsoft.com/office/drawing/2014/main" id="{FC4094BD-BEED-0C14-AC40-E6FA7FC4ABDC}"/>
              </a:ext>
            </a:extLst>
          </p:cNvPr>
          <p:cNvCxnSpPr>
            <a:cxnSpLocks/>
            <a:stCxn id="11" idx="3"/>
            <a:endCxn id="40" idx="1"/>
          </p:cNvCxnSpPr>
          <p:nvPr/>
        </p:nvCxnSpPr>
        <p:spPr>
          <a:xfrm flipV="1">
            <a:off x="6592102" y="2571339"/>
            <a:ext cx="263352" cy="2676595"/>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D87846-668A-FA08-FD93-AE6C408AF51B}"/>
              </a:ext>
            </a:extLst>
          </p:cNvPr>
          <p:cNvSpPr/>
          <p:nvPr/>
        </p:nvSpPr>
        <p:spPr bwMode="gray">
          <a:xfrm>
            <a:off x="9225035" y="1110944"/>
            <a:ext cx="2131127" cy="328390"/>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Perform UAT testing</a:t>
            </a:r>
          </a:p>
        </p:txBody>
      </p:sp>
      <p:cxnSp>
        <p:nvCxnSpPr>
          <p:cNvPr id="54" name="Connector: Elbow 53">
            <a:extLst>
              <a:ext uri="{FF2B5EF4-FFF2-40B4-BE49-F238E27FC236}">
                <a16:creationId xmlns:a16="http://schemas.microsoft.com/office/drawing/2014/main" id="{40B06562-5B0F-2DC7-97FC-8A30A6B65DA6}"/>
              </a:ext>
            </a:extLst>
          </p:cNvPr>
          <p:cNvCxnSpPr>
            <a:cxnSpLocks/>
            <a:stCxn id="40" idx="3"/>
            <a:endCxn id="52" idx="1"/>
          </p:cNvCxnSpPr>
          <p:nvPr/>
        </p:nvCxnSpPr>
        <p:spPr>
          <a:xfrm flipV="1">
            <a:off x="8986581" y="1275139"/>
            <a:ext cx="238454" cy="1296200"/>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CE7FBDF8-5E01-D6F9-49FA-67D4DDB03AE9}"/>
              </a:ext>
            </a:extLst>
          </p:cNvPr>
          <p:cNvSpPr txBox="1"/>
          <p:nvPr/>
        </p:nvSpPr>
        <p:spPr>
          <a:xfrm>
            <a:off x="9816752" y="1407781"/>
            <a:ext cx="947695"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Business users</a:t>
            </a:r>
          </a:p>
        </p:txBody>
      </p:sp>
      <p:cxnSp>
        <p:nvCxnSpPr>
          <p:cNvPr id="60" name="Straight Arrow Connector 59">
            <a:extLst>
              <a:ext uri="{FF2B5EF4-FFF2-40B4-BE49-F238E27FC236}">
                <a16:creationId xmlns:a16="http://schemas.microsoft.com/office/drawing/2014/main" id="{27A44ED9-3EEB-A8E3-FF7E-30DA1BBC23E9}"/>
              </a:ext>
            </a:extLst>
          </p:cNvPr>
          <p:cNvCxnSpPr>
            <a:cxnSpLocks/>
          </p:cNvCxnSpPr>
          <p:nvPr/>
        </p:nvCxnSpPr>
        <p:spPr>
          <a:xfrm>
            <a:off x="11346161" y="1275139"/>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Flowchart: Summing Junction 60">
            <a:extLst>
              <a:ext uri="{FF2B5EF4-FFF2-40B4-BE49-F238E27FC236}">
                <a16:creationId xmlns:a16="http://schemas.microsoft.com/office/drawing/2014/main" id="{D0928B94-E69B-143B-7608-98B7ACDB92A4}"/>
              </a:ext>
            </a:extLst>
          </p:cNvPr>
          <p:cNvSpPr/>
          <p:nvPr/>
        </p:nvSpPr>
        <p:spPr bwMode="gray">
          <a:xfrm>
            <a:off x="11383926" y="1190975"/>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3" name="TextBox 2">
            <a:extLst>
              <a:ext uri="{FF2B5EF4-FFF2-40B4-BE49-F238E27FC236}">
                <a16:creationId xmlns:a16="http://schemas.microsoft.com/office/drawing/2014/main" id="{7F5C6D3E-0360-3A77-030F-B6D7FEF129D5}"/>
              </a:ext>
            </a:extLst>
          </p:cNvPr>
          <p:cNvSpPr txBox="1"/>
          <p:nvPr/>
        </p:nvSpPr>
        <p:spPr>
          <a:xfrm>
            <a:off x="10029601" y="315895"/>
            <a:ext cx="1693548" cy="215444"/>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rPr>
              <a:t>Frequency: </a:t>
            </a:r>
            <a:r>
              <a:rPr lang="en-US" sz="800" dirty="0">
                <a:latin typeface="Verdana" panose="020B0604030504040204" pitchFamily="34" charset="0"/>
                <a:ea typeface="Verdana" panose="020B0604030504040204" pitchFamily="34" charset="0"/>
              </a:rPr>
              <a:t>Ad-hoc</a:t>
            </a:r>
          </a:p>
        </p:txBody>
      </p:sp>
    </p:spTree>
    <p:extLst>
      <p:ext uri="{BB962C8B-B14F-4D97-AF65-F5344CB8AC3E}">
        <p14:creationId xmlns:p14="http://schemas.microsoft.com/office/powerpoint/2010/main" val="661826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5. Service Delivery – Major Enhancements / New Features (3/3)</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2117377026"/>
              </p:ext>
            </p:extLst>
          </p:nvPr>
        </p:nvGraphicFramePr>
        <p:xfrm>
          <a:off x="591872" y="794595"/>
          <a:ext cx="10981524" cy="5132778"/>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48913">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478022">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6624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8022">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78022">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78022">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8022">
                <a:tc>
                  <a:txBody>
                    <a:bodyPr/>
                    <a:lstStyle/>
                    <a:p>
                      <a:pPr marL="0" algn="ctr" defTabSz="1219170" rtl="0" eaLnBrk="1" latinLnBrk="0" hangingPunct="1"/>
                      <a:r>
                        <a:rPr lang="en-US" sz="800" b="1" i="0" kern="120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sp>
        <p:nvSpPr>
          <p:cNvPr id="8" name="Rectangle 7">
            <a:extLst>
              <a:ext uri="{FF2B5EF4-FFF2-40B4-BE49-F238E27FC236}">
                <a16:creationId xmlns:a16="http://schemas.microsoft.com/office/drawing/2014/main" id="{5B36F428-53E3-A86F-B71F-4CD9D90179D3}"/>
              </a:ext>
            </a:extLst>
          </p:cNvPr>
          <p:cNvSpPr/>
          <p:nvPr/>
        </p:nvSpPr>
        <p:spPr bwMode="gray">
          <a:xfrm>
            <a:off x="1971305" y="4528876"/>
            <a:ext cx="2099802" cy="402336"/>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marR="0" lvl="0" indent="0" algn="l" defTabSz="903153"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Deploys enhancement through defined Standard Release Process and handles change management with Business stakeholders and users</a:t>
            </a:r>
          </a:p>
        </p:txBody>
      </p:sp>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mn-cs"/>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mn-cs"/>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44" name="TextBox 43">
            <a:extLst>
              <a:ext uri="{FF2B5EF4-FFF2-40B4-BE49-F238E27FC236}">
                <a16:creationId xmlns:a16="http://schemas.microsoft.com/office/drawing/2014/main" id="{0FD03121-9764-64C9-EC8F-0E43C43DA8A4}"/>
              </a:ext>
            </a:extLst>
          </p:cNvPr>
          <p:cNvSpPr txBox="1"/>
          <p:nvPr/>
        </p:nvSpPr>
        <p:spPr>
          <a:xfrm>
            <a:off x="2308018" y="4296448"/>
            <a:ext cx="1534395"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a:ln>
                  <a:noFill/>
                </a:ln>
                <a:solidFill>
                  <a:srgbClr val="FF0000"/>
                </a:solidFill>
                <a:effectLst/>
                <a:uLnTx/>
                <a:uFillTx/>
                <a:latin typeface="Verdana" panose="020B0604030504040204" pitchFamily="34" charset="0"/>
                <a:ea typeface="Verdana" panose="020B0604030504040204" pitchFamily="34" charset="0"/>
                <a:cs typeface="+mn-cs"/>
              </a:rPr>
              <a:t>Change /Release Manager</a:t>
            </a:r>
          </a:p>
        </p:txBody>
      </p:sp>
      <p:cxnSp>
        <p:nvCxnSpPr>
          <p:cNvPr id="33" name="Straight Arrow Connector 32">
            <a:extLst>
              <a:ext uri="{FF2B5EF4-FFF2-40B4-BE49-F238E27FC236}">
                <a16:creationId xmlns:a16="http://schemas.microsoft.com/office/drawing/2014/main" id="{DD6B0D4C-A397-5733-49BE-AA6DF13BE24C}"/>
              </a:ext>
            </a:extLst>
          </p:cNvPr>
          <p:cNvCxnSpPr>
            <a:cxnSpLocks/>
          </p:cNvCxnSpPr>
          <p:nvPr/>
        </p:nvCxnSpPr>
        <p:spPr>
          <a:xfrm>
            <a:off x="1649733" y="4765510"/>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Flowchart: Summing Junction 33">
            <a:extLst>
              <a:ext uri="{FF2B5EF4-FFF2-40B4-BE49-F238E27FC236}">
                <a16:creationId xmlns:a16="http://schemas.microsoft.com/office/drawing/2014/main" id="{4D180D13-23FF-4077-9E06-1B363DE6DFB9}"/>
              </a:ext>
            </a:extLst>
          </p:cNvPr>
          <p:cNvSpPr/>
          <p:nvPr/>
        </p:nvSpPr>
        <p:spPr bwMode="gray">
          <a:xfrm>
            <a:off x="1666805" y="4690614"/>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3" name="Rectangle 2">
            <a:extLst>
              <a:ext uri="{FF2B5EF4-FFF2-40B4-BE49-F238E27FC236}">
                <a16:creationId xmlns:a16="http://schemas.microsoft.com/office/drawing/2014/main" id="{933DB4B9-06A0-2ACE-C666-DB359E9ECC0B}"/>
              </a:ext>
            </a:extLst>
          </p:cNvPr>
          <p:cNvSpPr/>
          <p:nvPr/>
        </p:nvSpPr>
        <p:spPr bwMode="gray">
          <a:xfrm>
            <a:off x="4400477" y="4528876"/>
            <a:ext cx="2099802" cy="402336"/>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marR="0" lvl="0" indent="0" algn="just" defTabSz="903153"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Provide Post-go-live support</a:t>
            </a:r>
          </a:p>
        </p:txBody>
      </p:sp>
      <p:sp>
        <p:nvSpPr>
          <p:cNvPr id="4" name="TextBox 3">
            <a:extLst>
              <a:ext uri="{FF2B5EF4-FFF2-40B4-BE49-F238E27FC236}">
                <a16:creationId xmlns:a16="http://schemas.microsoft.com/office/drawing/2014/main" id="{F27F84E6-8BA3-9ADA-5627-89EFA73F04E6}"/>
              </a:ext>
            </a:extLst>
          </p:cNvPr>
          <p:cNvSpPr txBox="1"/>
          <p:nvPr/>
        </p:nvSpPr>
        <p:spPr>
          <a:xfrm>
            <a:off x="4898371" y="4296448"/>
            <a:ext cx="974947"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Helpdesk Team</a:t>
            </a:r>
          </a:p>
        </p:txBody>
      </p:sp>
      <p:cxnSp>
        <p:nvCxnSpPr>
          <p:cNvPr id="11" name="Straight Arrow Connector 10">
            <a:extLst>
              <a:ext uri="{FF2B5EF4-FFF2-40B4-BE49-F238E27FC236}">
                <a16:creationId xmlns:a16="http://schemas.microsoft.com/office/drawing/2014/main" id="{C052B9F9-FBFC-8BA1-C2DE-4E4F31168E50}"/>
              </a:ext>
            </a:extLst>
          </p:cNvPr>
          <p:cNvCxnSpPr>
            <a:cxnSpLocks/>
            <a:stCxn id="8" idx="3"/>
            <a:endCxn id="3" idx="1"/>
          </p:cNvCxnSpPr>
          <p:nvPr/>
        </p:nvCxnSpPr>
        <p:spPr>
          <a:xfrm>
            <a:off x="4071107" y="4730044"/>
            <a:ext cx="329370"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8774DA89-5805-859A-D90F-F05671A437C8}"/>
              </a:ext>
            </a:extLst>
          </p:cNvPr>
          <p:cNvSpPr/>
          <p:nvPr/>
        </p:nvSpPr>
        <p:spPr bwMode="gray">
          <a:xfrm>
            <a:off x="2814285" y="2212771"/>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17" name="Oval 16">
            <a:extLst>
              <a:ext uri="{FF2B5EF4-FFF2-40B4-BE49-F238E27FC236}">
                <a16:creationId xmlns:a16="http://schemas.microsoft.com/office/drawing/2014/main" id="{E71F5016-E4F1-BC1C-81F7-AFE2726CFB84}"/>
              </a:ext>
            </a:extLst>
          </p:cNvPr>
          <p:cNvSpPr/>
          <p:nvPr/>
        </p:nvSpPr>
        <p:spPr bwMode="gray">
          <a:xfrm>
            <a:off x="2814285" y="2625231"/>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36" name="Oval 35">
            <a:extLst>
              <a:ext uri="{FF2B5EF4-FFF2-40B4-BE49-F238E27FC236}">
                <a16:creationId xmlns:a16="http://schemas.microsoft.com/office/drawing/2014/main" id="{29EF295B-0016-8E16-FE36-4D4897230B2E}"/>
              </a:ext>
            </a:extLst>
          </p:cNvPr>
          <p:cNvSpPr/>
          <p:nvPr/>
        </p:nvSpPr>
        <p:spPr bwMode="gray">
          <a:xfrm>
            <a:off x="2814285" y="1706957"/>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40" name="Rectangle 39">
            <a:extLst>
              <a:ext uri="{FF2B5EF4-FFF2-40B4-BE49-F238E27FC236}">
                <a16:creationId xmlns:a16="http://schemas.microsoft.com/office/drawing/2014/main" id="{FAC19E18-628B-227B-FA3E-C3EB683FD913}"/>
              </a:ext>
            </a:extLst>
          </p:cNvPr>
          <p:cNvSpPr/>
          <p:nvPr/>
        </p:nvSpPr>
        <p:spPr bwMode="gray">
          <a:xfrm>
            <a:off x="1845353" y="5525189"/>
            <a:ext cx="2286000" cy="343634"/>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Evaluates the change request and oversees change and release process</a:t>
            </a:r>
          </a:p>
        </p:txBody>
      </p:sp>
      <p:sp>
        <p:nvSpPr>
          <p:cNvPr id="41" name="TextBox 40">
            <a:extLst>
              <a:ext uri="{FF2B5EF4-FFF2-40B4-BE49-F238E27FC236}">
                <a16:creationId xmlns:a16="http://schemas.microsoft.com/office/drawing/2014/main" id="{2C52F212-AD01-8C3E-FCF0-5E030077B648}"/>
              </a:ext>
            </a:extLst>
          </p:cNvPr>
          <p:cNvSpPr txBox="1"/>
          <p:nvPr/>
        </p:nvSpPr>
        <p:spPr>
          <a:xfrm>
            <a:off x="2322787" y="5325640"/>
            <a:ext cx="1353256"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Change Review Board </a:t>
            </a:r>
          </a:p>
        </p:txBody>
      </p:sp>
      <p:sp>
        <p:nvSpPr>
          <p:cNvPr id="42" name="Rectangle 41">
            <a:extLst>
              <a:ext uri="{FF2B5EF4-FFF2-40B4-BE49-F238E27FC236}">
                <a16:creationId xmlns:a16="http://schemas.microsoft.com/office/drawing/2014/main" id="{A6A5F435-5473-8A65-BA19-5D7FF3B630FD}"/>
              </a:ext>
            </a:extLst>
          </p:cNvPr>
          <p:cNvSpPr/>
          <p:nvPr/>
        </p:nvSpPr>
        <p:spPr bwMode="gray">
          <a:xfrm>
            <a:off x="4263958" y="5525189"/>
            <a:ext cx="2286000" cy="343634"/>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Oversees the project implementation and closure within timelines</a:t>
            </a:r>
          </a:p>
        </p:txBody>
      </p:sp>
      <p:sp>
        <p:nvSpPr>
          <p:cNvPr id="43" name="TextBox 42">
            <a:extLst>
              <a:ext uri="{FF2B5EF4-FFF2-40B4-BE49-F238E27FC236}">
                <a16:creationId xmlns:a16="http://schemas.microsoft.com/office/drawing/2014/main" id="{480B97EF-F96C-9EDC-5E6D-D5416CC8691D}"/>
              </a:ext>
            </a:extLst>
          </p:cNvPr>
          <p:cNvSpPr txBox="1"/>
          <p:nvPr/>
        </p:nvSpPr>
        <p:spPr>
          <a:xfrm>
            <a:off x="4519377" y="5325640"/>
            <a:ext cx="1797287"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Service Operations Committee </a:t>
            </a:r>
          </a:p>
        </p:txBody>
      </p:sp>
      <p:sp>
        <p:nvSpPr>
          <p:cNvPr id="45" name="Oval 44">
            <a:extLst>
              <a:ext uri="{FF2B5EF4-FFF2-40B4-BE49-F238E27FC236}">
                <a16:creationId xmlns:a16="http://schemas.microsoft.com/office/drawing/2014/main" id="{8AEF46A2-16CB-FD8A-72E8-E8017E80E4D1}"/>
              </a:ext>
            </a:extLst>
          </p:cNvPr>
          <p:cNvSpPr/>
          <p:nvPr/>
        </p:nvSpPr>
        <p:spPr bwMode="gray">
          <a:xfrm>
            <a:off x="5234548" y="5018580"/>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46" name="Oval 45">
            <a:extLst>
              <a:ext uri="{FF2B5EF4-FFF2-40B4-BE49-F238E27FC236}">
                <a16:creationId xmlns:a16="http://schemas.microsoft.com/office/drawing/2014/main" id="{833CDA12-3547-16BF-8D5E-CD5EE2B7C9B2}"/>
              </a:ext>
            </a:extLst>
          </p:cNvPr>
          <p:cNvSpPr/>
          <p:nvPr/>
        </p:nvSpPr>
        <p:spPr bwMode="gray">
          <a:xfrm>
            <a:off x="5234548" y="2735600"/>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47" name="Oval 46">
            <a:extLst>
              <a:ext uri="{FF2B5EF4-FFF2-40B4-BE49-F238E27FC236}">
                <a16:creationId xmlns:a16="http://schemas.microsoft.com/office/drawing/2014/main" id="{042A6288-3A58-586A-DEE2-4DBB931CBC31}"/>
              </a:ext>
            </a:extLst>
          </p:cNvPr>
          <p:cNvSpPr/>
          <p:nvPr/>
        </p:nvSpPr>
        <p:spPr bwMode="gray">
          <a:xfrm>
            <a:off x="5234548" y="2179952"/>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48" name="Oval 47">
            <a:extLst>
              <a:ext uri="{FF2B5EF4-FFF2-40B4-BE49-F238E27FC236}">
                <a16:creationId xmlns:a16="http://schemas.microsoft.com/office/drawing/2014/main" id="{7A45B1F2-70AD-620A-3501-1B3C2467AF20}"/>
              </a:ext>
            </a:extLst>
          </p:cNvPr>
          <p:cNvSpPr/>
          <p:nvPr/>
        </p:nvSpPr>
        <p:spPr bwMode="gray">
          <a:xfrm>
            <a:off x="5234548" y="1698653"/>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49" name="Oval 48">
            <a:extLst>
              <a:ext uri="{FF2B5EF4-FFF2-40B4-BE49-F238E27FC236}">
                <a16:creationId xmlns:a16="http://schemas.microsoft.com/office/drawing/2014/main" id="{BD63AE3C-ACAE-25D0-4995-ED3B7EFD0DAF}"/>
              </a:ext>
            </a:extLst>
          </p:cNvPr>
          <p:cNvSpPr/>
          <p:nvPr/>
        </p:nvSpPr>
        <p:spPr bwMode="gray">
          <a:xfrm>
            <a:off x="2814285" y="5018580"/>
            <a:ext cx="281272"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t>C</a:t>
            </a:r>
          </a:p>
        </p:txBody>
      </p:sp>
      <p:sp>
        <p:nvSpPr>
          <p:cNvPr id="5" name="TextBox 4">
            <a:extLst>
              <a:ext uri="{FF2B5EF4-FFF2-40B4-BE49-F238E27FC236}">
                <a16:creationId xmlns:a16="http://schemas.microsoft.com/office/drawing/2014/main" id="{45D220F5-1563-7BBD-0ACD-F122CB670AAF}"/>
              </a:ext>
            </a:extLst>
          </p:cNvPr>
          <p:cNvSpPr txBox="1"/>
          <p:nvPr/>
        </p:nvSpPr>
        <p:spPr>
          <a:xfrm>
            <a:off x="10029601" y="315895"/>
            <a:ext cx="1693548" cy="215444"/>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rPr>
              <a:t>Frequency: </a:t>
            </a:r>
            <a:r>
              <a:rPr lang="en-US" sz="800" dirty="0">
                <a:latin typeface="Verdana" panose="020B0604030504040204" pitchFamily="34" charset="0"/>
                <a:ea typeface="Verdana" panose="020B0604030504040204" pitchFamily="34" charset="0"/>
              </a:rPr>
              <a:t>Ad-hoc</a:t>
            </a:r>
          </a:p>
        </p:txBody>
      </p:sp>
    </p:spTree>
    <p:extLst>
      <p:ext uri="{BB962C8B-B14F-4D97-AF65-F5344CB8AC3E}">
        <p14:creationId xmlns:p14="http://schemas.microsoft.com/office/powerpoint/2010/main" val="2083728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37A30842-7C06-B152-879E-2A427D832138}"/>
              </a:ext>
            </a:extLst>
          </p:cNvPr>
          <p:cNvSpPr/>
          <p:nvPr/>
        </p:nvSpPr>
        <p:spPr>
          <a:xfrm>
            <a:off x="9047054" y="1727338"/>
            <a:ext cx="1314894" cy="4023360"/>
          </a:xfrm>
          <a:prstGeom prst="rect">
            <a:avLst/>
          </a:prstGeom>
          <a:solidFill>
            <a:schemeClr val="bg1"/>
          </a:solid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Verdana" panose="020B0604030504040204" pitchFamily="34" charset="0"/>
              <a:ea typeface="Verdana" panose="020B0604030504040204" pitchFamily="34" charset="0"/>
            </a:endParaRPr>
          </a:p>
        </p:txBody>
      </p:sp>
      <p:sp>
        <p:nvSpPr>
          <p:cNvPr id="63" name="Rectangle 62">
            <a:extLst>
              <a:ext uri="{FF2B5EF4-FFF2-40B4-BE49-F238E27FC236}">
                <a16:creationId xmlns:a16="http://schemas.microsoft.com/office/drawing/2014/main" id="{BB4CFF17-5A03-5E80-5F7B-EC300C8B0969}"/>
              </a:ext>
            </a:extLst>
          </p:cNvPr>
          <p:cNvSpPr/>
          <p:nvPr/>
        </p:nvSpPr>
        <p:spPr>
          <a:xfrm>
            <a:off x="9110141" y="1453750"/>
            <a:ext cx="1188720" cy="505879"/>
          </a:xfrm>
          <a:prstGeom prst="rect">
            <a:avLst/>
          </a:prstGeom>
          <a:solidFill>
            <a:srgbClr val="FFC9C9"/>
          </a:solidFill>
          <a:ln>
            <a:solidFill>
              <a:srgbClr val="FF0000"/>
            </a:solidFill>
          </a:ln>
          <a:effectLst>
            <a:outerShdw blurRad="50800" dist="38100" dir="2700000" algn="tl"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900" b="1" dirty="0">
                <a:solidFill>
                  <a:srgbClr val="FF0000"/>
                </a:solidFill>
                <a:latin typeface="Verdana" panose="020B0604030504040204" pitchFamily="34" charset="0"/>
                <a:ea typeface="Verdana" panose="020B0604030504040204" pitchFamily="34" charset="0"/>
              </a:rPr>
              <a:t>ENTERPRISE ARCHITECTURE</a:t>
            </a:r>
          </a:p>
        </p:txBody>
      </p:sp>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611480" y="208123"/>
            <a:ext cx="10981522" cy="274321"/>
          </a:xfrm>
        </p:spPr>
        <p:txBody>
          <a:bodyPr/>
          <a:lstStyle/>
          <a:p>
            <a:r>
              <a:rPr lang="en-US"/>
              <a:t>Target IT Organization Structure | Target Roles</a:t>
            </a:r>
            <a:endParaRPr lang="en-US" sz="1600"/>
          </a:p>
        </p:txBody>
      </p:sp>
      <p:sp>
        <p:nvSpPr>
          <p:cNvPr id="18" name="Rectangle 17">
            <a:extLst>
              <a:ext uri="{FF2B5EF4-FFF2-40B4-BE49-F238E27FC236}">
                <a16:creationId xmlns:a16="http://schemas.microsoft.com/office/drawing/2014/main" id="{CB7FC739-6F84-9349-1B60-DA8F16634F4C}"/>
              </a:ext>
            </a:extLst>
          </p:cNvPr>
          <p:cNvSpPr/>
          <p:nvPr/>
        </p:nvSpPr>
        <p:spPr>
          <a:xfrm>
            <a:off x="7452631" y="1727338"/>
            <a:ext cx="1493972" cy="4023360"/>
          </a:xfrm>
          <a:prstGeom prst="rect">
            <a:avLst/>
          </a:prstGeom>
          <a:solidFill>
            <a:schemeClr val="bg1"/>
          </a:solid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19" name="Rectangle 18">
            <a:extLst>
              <a:ext uri="{FF2B5EF4-FFF2-40B4-BE49-F238E27FC236}">
                <a16:creationId xmlns:a16="http://schemas.microsoft.com/office/drawing/2014/main" id="{E56EC47C-ECEF-5C57-8E13-9A8DCFAD2617}"/>
              </a:ext>
            </a:extLst>
          </p:cNvPr>
          <p:cNvSpPr/>
          <p:nvPr/>
        </p:nvSpPr>
        <p:spPr>
          <a:xfrm>
            <a:off x="10455278" y="1727338"/>
            <a:ext cx="1371600" cy="4023360"/>
          </a:xfrm>
          <a:prstGeom prst="rect">
            <a:avLst/>
          </a:prstGeom>
          <a:solidFill>
            <a:schemeClr val="bg1"/>
          </a:solid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Verdana" panose="020B0604030504040204" pitchFamily="34" charset="0"/>
              <a:ea typeface="Verdana" panose="020B0604030504040204" pitchFamily="34" charset="0"/>
            </a:endParaRPr>
          </a:p>
        </p:txBody>
      </p:sp>
      <p:sp>
        <p:nvSpPr>
          <p:cNvPr id="23" name="Rectangle 22">
            <a:extLst>
              <a:ext uri="{FF2B5EF4-FFF2-40B4-BE49-F238E27FC236}">
                <a16:creationId xmlns:a16="http://schemas.microsoft.com/office/drawing/2014/main" id="{595347D5-30EA-700B-7D66-E88F727B8E50}"/>
              </a:ext>
            </a:extLst>
          </p:cNvPr>
          <p:cNvSpPr/>
          <p:nvPr/>
        </p:nvSpPr>
        <p:spPr>
          <a:xfrm>
            <a:off x="444884" y="942128"/>
            <a:ext cx="11381993" cy="27432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b="1">
                <a:latin typeface="Verdana" panose="020B0604030504040204" pitchFamily="34" charset="0"/>
                <a:ea typeface="Verdana" panose="020B0604030504040204" pitchFamily="34" charset="0"/>
              </a:rPr>
              <a:t>Chief Information and Digital Officer (CIDO) </a:t>
            </a:r>
            <a:endParaRPr lang="en-US" sz="1100" b="1">
              <a:latin typeface="Verdana" panose="020B0604030504040204" pitchFamily="34" charset="0"/>
              <a:ea typeface="Verdana" panose="020B0604030504040204" pitchFamily="34" charset="0"/>
            </a:endParaRPr>
          </a:p>
        </p:txBody>
      </p:sp>
      <p:sp>
        <p:nvSpPr>
          <p:cNvPr id="24" name="Rectangle 23">
            <a:extLst>
              <a:ext uri="{FF2B5EF4-FFF2-40B4-BE49-F238E27FC236}">
                <a16:creationId xmlns:a16="http://schemas.microsoft.com/office/drawing/2014/main" id="{E78D520B-87D9-4DCD-824C-C9A2E8250424}"/>
              </a:ext>
            </a:extLst>
          </p:cNvPr>
          <p:cNvSpPr/>
          <p:nvPr/>
        </p:nvSpPr>
        <p:spPr>
          <a:xfrm>
            <a:off x="444884" y="1727338"/>
            <a:ext cx="5405113" cy="4023360"/>
          </a:xfrm>
          <a:prstGeom prst="rect">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25" name="Rectangle 24">
            <a:extLst>
              <a:ext uri="{FF2B5EF4-FFF2-40B4-BE49-F238E27FC236}">
                <a16:creationId xmlns:a16="http://schemas.microsoft.com/office/drawing/2014/main" id="{B9D91FA0-31B7-C9B6-97B9-4C2292983762}"/>
              </a:ext>
            </a:extLst>
          </p:cNvPr>
          <p:cNvSpPr/>
          <p:nvPr/>
        </p:nvSpPr>
        <p:spPr>
          <a:xfrm>
            <a:off x="560708" y="2061006"/>
            <a:ext cx="1188720" cy="54864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tIns="0" bIns="0" rtlCol="0" anchor="ctr"/>
          <a:lstStyle/>
          <a:p>
            <a:pPr algn="ctr"/>
            <a:r>
              <a:rPr lang="en-US" sz="1050" b="1">
                <a:latin typeface="Verdana" panose="020B0604030504040204" pitchFamily="34" charset="0"/>
                <a:ea typeface="Verdana" panose="020B0604030504040204" pitchFamily="34" charset="0"/>
              </a:rPr>
              <a:t>CORE &amp; INFRA </a:t>
            </a:r>
            <a:br>
              <a:rPr lang="en-US" sz="1050" b="1">
                <a:latin typeface="Verdana" panose="020B0604030504040204" pitchFamily="34" charset="0"/>
                <a:ea typeface="Verdana" panose="020B0604030504040204" pitchFamily="34" charset="0"/>
              </a:rPr>
            </a:br>
            <a:r>
              <a:rPr lang="en-US" sz="1050" b="1">
                <a:latin typeface="Verdana" panose="020B0604030504040204" pitchFamily="34" charset="0"/>
                <a:ea typeface="Verdana" panose="020B0604030504040204" pitchFamily="34" charset="0"/>
              </a:rPr>
              <a:t>TECH HEAD</a:t>
            </a:r>
          </a:p>
        </p:txBody>
      </p:sp>
      <p:sp>
        <p:nvSpPr>
          <p:cNvPr id="26" name="Rectangle 25">
            <a:extLst>
              <a:ext uri="{FF2B5EF4-FFF2-40B4-BE49-F238E27FC236}">
                <a16:creationId xmlns:a16="http://schemas.microsoft.com/office/drawing/2014/main" id="{B7595827-8D7B-32AE-9CB8-BC54A68C166F}"/>
              </a:ext>
            </a:extLst>
          </p:cNvPr>
          <p:cNvSpPr/>
          <p:nvPr/>
        </p:nvSpPr>
        <p:spPr>
          <a:xfrm>
            <a:off x="1878120" y="2061006"/>
            <a:ext cx="1188720" cy="54864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tIns="0" bIns="0" rtlCol="0" anchor="ctr"/>
          <a:lstStyle/>
          <a:p>
            <a:pPr algn="ctr"/>
            <a:r>
              <a:rPr lang="en-US" sz="1050" b="1" dirty="0">
                <a:solidFill>
                  <a:schemeClr val="lt1"/>
                </a:solidFill>
                <a:latin typeface="Verdana" panose="020B0604030504040204" pitchFamily="34" charset="0"/>
                <a:ea typeface="Verdana" panose="020B0604030504040204" pitchFamily="34" charset="0"/>
              </a:rPr>
              <a:t>ENABLING &amp; EMERGING TECH HEAD</a:t>
            </a:r>
          </a:p>
        </p:txBody>
      </p:sp>
      <p:sp>
        <p:nvSpPr>
          <p:cNvPr id="27" name="Rectangle 26">
            <a:extLst>
              <a:ext uri="{FF2B5EF4-FFF2-40B4-BE49-F238E27FC236}">
                <a16:creationId xmlns:a16="http://schemas.microsoft.com/office/drawing/2014/main" id="{2B798D04-1048-E42A-0197-8D4634CEB6D2}"/>
              </a:ext>
            </a:extLst>
          </p:cNvPr>
          <p:cNvSpPr/>
          <p:nvPr/>
        </p:nvSpPr>
        <p:spPr>
          <a:xfrm>
            <a:off x="3258273" y="2061006"/>
            <a:ext cx="1188720" cy="54864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tIns="0" bIns="0" rtlCol="0" anchor="ctr"/>
          <a:lstStyle/>
          <a:p>
            <a:pPr algn="ctr"/>
            <a:r>
              <a:rPr lang="en-US" sz="1050" b="1">
                <a:solidFill>
                  <a:schemeClr val="lt1"/>
                </a:solidFill>
                <a:latin typeface="Verdana" panose="020B0604030504040204" pitchFamily="34" charset="0"/>
                <a:ea typeface="Verdana" panose="020B0604030504040204" pitchFamily="34" charset="0"/>
              </a:rPr>
              <a:t>DATA </a:t>
            </a:r>
            <a:br>
              <a:rPr lang="en-US" sz="1050" b="1">
                <a:solidFill>
                  <a:schemeClr val="lt1"/>
                </a:solidFill>
                <a:latin typeface="Verdana" panose="020B0604030504040204" pitchFamily="34" charset="0"/>
                <a:ea typeface="Verdana" panose="020B0604030504040204" pitchFamily="34" charset="0"/>
              </a:rPr>
            </a:br>
            <a:r>
              <a:rPr lang="en-US" sz="1050" b="1">
                <a:solidFill>
                  <a:schemeClr val="lt1"/>
                </a:solidFill>
                <a:latin typeface="Verdana" panose="020B0604030504040204" pitchFamily="34" charset="0"/>
                <a:ea typeface="Verdana" panose="020B0604030504040204" pitchFamily="34" charset="0"/>
              </a:rPr>
              <a:t>HEAD</a:t>
            </a:r>
          </a:p>
        </p:txBody>
      </p:sp>
      <p:sp>
        <p:nvSpPr>
          <p:cNvPr id="28" name="Rectangle 27">
            <a:extLst>
              <a:ext uri="{FF2B5EF4-FFF2-40B4-BE49-F238E27FC236}">
                <a16:creationId xmlns:a16="http://schemas.microsoft.com/office/drawing/2014/main" id="{A0956542-6499-D5DD-32DF-CBB84D7249A6}"/>
              </a:ext>
            </a:extLst>
          </p:cNvPr>
          <p:cNvSpPr/>
          <p:nvPr/>
        </p:nvSpPr>
        <p:spPr>
          <a:xfrm>
            <a:off x="4569005" y="2061006"/>
            <a:ext cx="1188720" cy="54864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tIns="0" bIns="0" rtlCol="0" anchor="ctr"/>
          <a:lstStyle/>
          <a:p>
            <a:pPr algn="ctr"/>
            <a:r>
              <a:rPr lang="en-US" sz="1050" b="1">
                <a:solidFill>
                  <a:schemeClr val="lt1"/>
                </a:solidFill>
                <a:latin typeface="Verdana" panose="020B0604030504040204" pitchFamily="34" charset="0"/>
                <a:ea typeface="Verdana" panose="020B0604030504040204" pitchFamily="34" charset="0"/>
              </a:rPr>
              <a:t>CYBER SECURITY HEAD</a:t>
            </a:r>
          </a:p>
        </p:txBody>
      </p:sp>
      <p:sp>
        <p:nvSpPr>
          <p:cNvPr id="31" name="Rectangle 30">
            <a:extLst>
              <a:ext uri="{FF2B5EF4-FFF2-40B4-BE49-F238E27FC236}">
                <a16:creationId xmlns:a16="http://schemas.microsoft.com/office/drawing/2014/main" id="{96D44FB5-7313-8B7F-348D-75CF1BB10604}"/>
              </a:ext>
            </a:extLst>
          </p:cNvPr>
          <p:cNvSpPr/>
          <p:nvPr/>
        </p:nvSpPr>
        <p:spPr>
          <a:xfrm>
            <a:off x="9110141" y="2061006"/>
            <a:ext cx="1188720" cy="54864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tIns="0" bIns="0" rtlCol="0" anchor="ctr"/>
          <a:lstStyle/>
          <a:p>
            <a:pPr algn="ctr"/>
            <a:r>
              <a:rPr lang="en-US" sz="1050" b="1" dirty="0">
                <a:solidFill>
                  <a:schemeClr val="lt1"/>
                </a:solidFill>
                <a:latin typeface="Verdana" panose="020B0604030504040204" pitchFamily="34" charset="0"/>
                <a:ea typeface="Verdana" panose="020B0604030504040204" pitchFamily="34" charset="0"/>
              </a:rPr>
              <a:t>ENTERPRISE ARCHITECT HEAD</a:t>
            </a:r>
          </a:p>
        </p:txBody>
      </p:sp>
      <p:sp>
        <p:nvSpPr>
          <p:cNvPr id="36" name="Rectangle 35">
            <a:extLst>
              <a:ext uri="{FF2B5EF4-FFF2-40B4-BE49-F238E27FC236}">
                <a16:creationId xmlns:a16="http://schemas.microsoft.com/office/drawing/2014/main" id="{F397D3C7-3626-6DC8-49FC-8AAA091D2C5F}"/>
              </a:ext>
            </a:extLst>
          </p:cNvPr>
          <p:cNvSpPr/>
          <p:nvPr/>
        </p:nvSpPr>
        <p:spPr>
          <a:xfrm>
            <a:off x="10546718" y="2061006"/>
            <a:ext cx="1188720" cy="54864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tIns="0" bIns="0" rtlCol="0" anchor="ctr"/>
          <a:lstStyle/>
          <a:p>
            <a:pPr algn="ctr"/>
            <a:r>
              <a:rPr lang="en-US" sz="1050" b="1">
                <a:latin typeface="Verdana" panose="020B0604030504040204" pitchFamily="34" charset="0"/>
                <a:ea typeface="Verdana" panose="020B0604030504040204" pitchFamily="34" charset="0"/>
              </a:rPr>
              <a:t>STRATEGY &amp; PMO Head</a:t>
            </a:r>
          </a:p>
        </p:txBody>
      </p:sp>
      <p:sp>
        <p:nvSpPr>
          <p:cNvPr id="37" name="Rectangle 36">
            <a:extLst>
              <a:ext uri="{FF2B5EF4-FFF2-40B4-BE49-F238E27FC236}">
                <a16:creationId xmlns:a16="http://schemas.microsoft.com/office/drawing/2014/main" id="{2EA557DA-9A8A-75EF-0990-0338A38258BE}"/>
              </a:ext>
            </a:extLst>
          </p:cNvPr>
          <p:cNvSpPr/>
          <p:nvPr/>
        </p:nvSpPr>
        <p:spPr>
          <a:xfrm>
            <a:off x="2341207" y="1444345"/>
            <a:ext cx="2274595" cy="505879"/>
          </a:xfrm>
          <a:prstGeom prst="rect">
            <a:avLst/>
          </a:prstGeom>
          <a:solidFill>
            <a:srgbClr val="FFC9C9"/>
          </a:solidFill>
          <a:ln>
            <a:solidFill>
              <a:srgbClr val="FF0000"/>
            </a:solidFill>
          </a:ln>
          <a:effectLst>
            <a:outerShdw blurRad="50800" dist="38100" dir="2700000" algn="tl"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900" b="1">
                <a:solidFill>
                  <a:srgbClr val="FF0000"/>
                </a:solidFill>
                <a:latin typeface="Verdana" panose="020B0604030504040204" pitchFamily="34" charset="0"/>
                <a:ea typeface="Verdana" panose="020B0604030504040204" pitchFamily="34" charset="0"/>
              </a:rPr>
              <a:t>SERVICE DELIVERY</a:t>
            </a:r>
          </a:p>
        </p:txBody>
      </p:sp>
      <p:sp>
        <p:nvSpPr>
          <p:cNvPr id="43" name="Rectangle 42">
            <a:extLst>
              <a:ext uri="{FF2B5EF4-FFF2-40B4-BE49-F238E27FC236}">
                <a16:creationId xmlns:a16="http://schemas.microsoft.com/office/drawing/2014/main" id="{A64A4EA0-9D63-60F6-499C-641583CB49A9}"/>
              </a:ext>
            </a:extLst>
          </p:cNvPr>
          <p:cNvSpPr/>
          <p:nvPr/>
        </p:nvSpPr>
        <p:spPr>
          <a:xfrm>
            <a:off x="560708" y="2744046"/>
            <a:ext cx="1188720" cy="420624"/>
          </a:xfrm>
          <a:prstGeom prst="rect">
            <a:avLst/>
          </a:prstGeom>
          <a:solidFill>
            <a:schemeClr val="accent2"/>
          </a:solidFill>
          <a:ln w="38100" cap="flat" cmpd="sng" algn="ctr">
            <a:noFill/>
            <a:prstDash val="solid"/>
            <a:miter lim="800000"/>
          </a:ln>
          <a:effectLst/>
        </p:spPr>
        <p:txBody>
          <a:bodyPr spcFirstLastPara="0" vert="horz" wrap="square" lIns="0" tIns="3215" rIns="0" bIns="3215" numCol="1" spcCol="1270" anchor="ctr" anchorCtr="0">
            <a:noAutofit/>
          </a:bodyPr>
          <a:lstStyle/>
          <a:p>
            <a:pPr algn="ctr" defTabSz="225050" eaLnBrk="0" fontAlgn="base" hangingPunct="0">
              <a:lnSpc>
                <a:spcPct val="90000"/>
              </a:lnSpc>
              <a:spcBef>
                <a:spcPct val="0"/>
              </a:spcBef>
              <a:spcAft>
                <a:spcPct val="0"/>
              </a:spcAft>
            </a:pPr>
            <a:r>
              <a:rPr lang="en-US" sz="900" kern="0">
                <a:latin typeface="Verdana" panose="020B0604030504040204" pitchFamily="34" charset="0"/>
                <a:ea typeface="Verdana" panose="020B0604030504040204" pitchFamily="34" charset="0"/>
                <a:cs typeface="Arial" panose="020B0604020202020204" pitchFamily="34" charset="0"/>
              </a:rPr>
              <a:t>Product Innovation - Tech Lead</a:t>
            </a:r>
          </a:p>
        </p:txBody>
      </p:sp>
      <p:sp>
        <p:nvSpPr>
          <p:cNvPr id="44" name="Rectangle 43">
            <a:extLst>
              <a:ext uri="{FF2B5EF4-FFF2-40B4-BE49-F238E27FC236}">
                <a16:creationId xmlns:a16="http://schemas.microsoft.com/office/drawing/2014/main" id="{60196AA4-6DB4-F9C2-D8AB-C364C41A7989}"/>
              </a:ext>
            </a:extLst>
          </p:cNvPr>
          <p:cNvSpPr/>
          <p:nvPr/>
        </p:nvSpPr>
        <p:spPr>
          <a:xfrm>
            <a:off x="1878120" y="2744046"/>
            <a:ext cx="1188720" cy="420624"/>
          </a:xfrm>
          <a:prstGeom prst="rect">
            <a:avLst/>
          </a:prstGeom>
          <a:solidFill>
            <a:schemeClr val="accent2"/>
          </a:solidFill>
          <a:ln w="38100" cap="flat" cmpd="sng" algn="ctr">
            <a:noFill/>
            <a:prstDash val="solid"/>
            <a:miter lim="800000"/>
          </a:ln>
          <a:effectLst/>
        </p:spPr>
        <p:txBody>
          <a:bodyPr spcFirstLastPara="0" vert="horz" wrap="square" lIns="0" tIns="3215" rIns="0" bIns="3215" numCol="1" spcCol="1270" anchor="ctr" anchorCtr="0">
            <a:noAutofit/>
          </a:bodyPr>
          <a:lstStyle/>
          <a:p>
            <a:pPr algn="ctr" defTabSz="225050" eaLnBrk="0" fontAlgn="base" hangingPunct="0">
              <a:lnSpc>
                <a:spcPct val="90000"/>
              </a:lnSpc>
              <a:spcBef>
                <a:spcPct val="0"/>
              </a:spcBef>
              <a:spcAft>
                <a:spcPct val="0"/>
              </a:spcAft>
            </a:pPr>
            <a:r>
              <a:rPr lang="en-US" sz="900" kern="0" dirty="0">
                <a:latin typeface="Verdana" panose="020B0604030504040204" pitchFamily="34" charset="0"/>
                <a:ea typeface="Verdana" panose="020B0604030504040204" pitchFamily="34" charset="0"/>
                <a:cs typeface="Arial" panose="020B0604020202020204" pitchFamily="34" charset="0"/>
              </a:rPr>
              <a:t>Automation, IOT, Low Code, UI/UX, OS CoE</a:t>
            </a:r>
          </a:p>
        </p:txBody>
      </p:sp>
      <p:sp>
        <p:nvSpPr>
          <p:cNvPr id="45" name="Rectangle 44">
            <a:extLst>
              <a:ext uri="{FF2B5EF4-FFF2-40B4-BE49-F238E27FC236}">
                <a16:creationId xmlns:a16="http://schemas.microsoft.com/office/drawing/2014/main" id="{CCCF8625-36C8-CAC6-6D40-76D74904CDF3}"/>
              </a:ext>
            </a:extLst>
          </p:cNvPr>
          <p:cNvSpPr/>
          <p:nvPr/>
        </p:nvSpPr>
        <p:spPr>
          <a:xfrm>
            <a:off x="3258273" y="2744046"/>
            <a:ext cx="1188720" cy="420624"/>
          </a:xfrm>
          <a:prstGeom prst="rect">
            <a:avLst/>
          </a:prstGeom>
          <a:solidFill>
            <a:schemeClr val="accent2"/>
          </a:solidFill>
          <a:ln w="38100" cap="flat" cmpd="sng" algn="ctr">
            <a:noFill/>
            <a:prstDash val="solid"/>
            <a:miter lim="800000"/>
          </a:ln>
          <a:effectLst/>
        </p:spPr>
        <p:txBody>
          <a:bodyPr spcFirstLastPara="0" vert="horz" wrap="square" lIns="0" tIns="3215" rIns="0" bIns="3215" numCol="1" spcCol="1270" anchor="ctr" anchorCtr="0">
            <a:noAutofit/>
          </a:bodyPr>
          <a:lstStyle/>
          <a:p>
            <a:pPr algn="ctr" defTabSz="225050" eaLnBrk="0" fontAlgn="base" hangingPunct="0">
              <a:lnSpc>
                <a:spcPct val="90000"/>
              </a:lnSpc>
              <a:spcBef>
                <a:spcPct val="0"/>
              </a:spcBef>
              <a:spcAft>
                <a:spcPct val="0"/>
              </a:spcAft>
            </a:pPr>
            <a:r>
              <a:rPr lang="en-US" sz="900" kern="0">
                <a:latin typeface="Verdana" panose="020B0604030504040204" pitchFamily="34" charset="0"/>
                <a:ea typeface="Verdana" panose="020B0604030504040204" pitchFamily="34" charset="0"/>
                <a:cs typeface="Arial" panose="020B0604020202020204" pitchFamily="34" charset="0"/>
              </a:rPr>
              <a:t>MDM/Data Platforms Manager</a:t>
            </a:r>
          </a:p>
        </p:txBody>
      </p:sp>
      <p:sp>
        <p:nvSpPr>
          <p:cNvPr id="46" name="Rectangle 45">
            <a:extLst>
              <a:ext uri="{FF2B5EF4-FFF2-40B4-BE49-F238E27FC236}">
                <a16:creationId xmlns:a16="http://schemas.microsoft.com/office/drawing/2014/main" id="{C7ED5BDE-AF9A-0605-7B9F-7A0B1DD119B8}"/>
              </a:ext>
            </a:extLst>
          </p:cNvPr>
          <p:cNvSpPr/>
          <p:nvPr/>
        </p:nvSpPr>
        <p:spPr>
          <a:xfrm>
            <a:off x="4569005" y="2744046"/>
            <a:ext cx="1188720" cy="420624"/>
          </a:xfrm>
          <a:prstGeom prst="rect">
            <a:avLst/>
          </a:prstGeom>
          <a:solidFill>
            <a:schemeClr val="accent2"/>
          </a:solidFill>
          <a:ln w="38100" cap="flat" cmpd="sng" algn="ctr">
            <a:noFill/>
            <a:prstDash val="solid"/>
            <a:miter lim="800000"/>
          </a:ln>
          <a:effectLst/>
        </p:spPr>
        <p:txBody>
          <a:bodyPr spcFirstLastPara="0" vert="horz" wrap="square" lIns="0" tIns="3215" rIns="0" bIns="3215" numCol="1" spcCol="1270" anchor="ctr" anchorCtr="0">
            <a:noAutofit/>
          </a:bodyPr>
          <a:lstStyle/>
          <a:p>
            <a:pPr algn="ctr" defTabSz="225050" eaLnBrk="0" fontAlgn="base" hangingPunct="0">
              <a:lnSpc>
                <a:spcPct val="90000"/>
              </a:lnSpc>
              <a:spcBef>
                <a:spcPct val="0"/>
              </a:spcBef>
              <a:spcAft>
                <a:spcPct val="0"/>
              </a:spcAft>
            </a:pPr>
            <a:r>
              <a:rPr lang="en-US" sz="900" kern="0">
                <a:solidFill>
                  <a:schemeClr val="tx1"/>
                </a:solidFill>
                <a:latin typeface="Verdana" panose="020B0604030504040204" pitchFamily="34" charset="0"/>
                <a:ea typeface="Verdana" panose="020B0604030504040204" pitchFamily="34" charset="0"/>
                <a:cs typeface="Arial" panose="020B0604020202020204" pitchFamily="34" charset="0"/>
              </a:rPr>
              <a:t>Cloud/Network/Perimeter Security Lead</a:t>
            </a:r>
          </a:p>
        </p:txBody>
      </p:sp>
      <p:sp>
        <p:nvSpPr>
          <p:cNvPr id="49" name="Rectangle 48">
            <a:extLst>
              <a:ext uri="{FF2B5EF4-FFF2-40B4-BE49-F238E27FC236}">
                <a16:creationId xmlns:a16="http://schemas.microsoft.com/office/drawing/2014/main" id="{96AECE35-558B-E7DF-E7B9-ABBE6AA0E080}"/>
              </a:ext>
            </a:extLst>
          </p:cNvPr>
          <p:cNvSpPr/>
          <p:nvPr/>
        </p:nvSpPr>
        <p:spPr>
          <a:xfrm>
            <a:off x="9110141" y="2744046"/>
            <a:ext cx="1188720" cy="420624"/>
          </a:xfrm>
          <a:prstGeom prst="rect">
            <a:avLst/>
          </a:prstGeom>
          <a:solidFill>
            <a:schemeClr val="accent2"/>
          </a:solidFill>
          <a:ln w="38100" cap="flat" cmpd="sng" algn="ctr">
            <a:noFill/>
            <a:prstDash val="solid"/>
            <a:miter lim="800000"/>
          </a:ln>
          <a:effectLst/>
        </p:spPr>
        <p:txBody>
          <a:bodyPr spcFirstLastPara="0" vert="horz" wrap="square" lIns="0" tIns="3215" rIns="0" bIns="3215" numCol="1" spcCol="1270" anchor="ctr" anchorCtr="0">
            <a:noAutofit/>
          </a:bodyPr>
          <a:lstStyle/>
          <a:p>
            <a:pPr algn="ctr" defTabSz="225050" eaLnBrk="0" fontAlgn="base" hangingPunct="0">
              <a:lnSpc>
                <a:spcPct val="90000"/>
              </a:lnSpc>
              <a:spcBef>
                <a:spcPct val="0"/>
              </a:spcBef>
              <a:spcAft>
                <a:spcPct val="0"/>
              </a:spcAft>
            </a:pPr>
            <a:r>
              <a:rPr lang="en-US" sz="900" kern="0">
                <a:latin typeface="Verdana" panose="020B0604030504040204" pitchFamily="34" charset="0"/>
                <a:ea typeface="Verdana" panose="020B0604030504040204" pitchFamily="34" charset="0"/>
                <a:cs typeface="Arial" panose="020B0604020202020204" pitchFamily="34" charset="0"/>
              </a:rPr>
              <a:t>Application Architect</a:t>
            </a:r>
          </a:p>
        </p:txBody>
      </p:sp>
      <p:sp>
        <p:nvSpPr>
          <p:cNvPr id="50" name="Rectangle 49">
            <a:extLst>
              <a:ext uri="{FF2B5EF4-FFF2-40B4-BE49-F238E27FC236}">
                <a16:creationId xmlns:a16="http://schemas.microsoft.com/office/drawing/2014/main" id="{3CE9FD8F-2F42-B934-ACDF-C9FA1E4CBB8B}"/>
              </a:ext>
            </a:extLst>
          </p:cNvPr>
          <p:cNvSpPr/>
          <p:nvPr/>
        </p:nvSpPr>
        <p:spPr>
          <a:xfrm>
            <a:off x="10546718" y="2744046"/>
            <a:ext cx="1188720" cy="420624"/>
          </a:xfrm>
          <a:prstGeom prst="rect">
            <a:avLst/>
          </a:prstGeom>
          <a:solidFill>
            <a:schemeClr val="accent2"/>
          </a:solidFill>
          <a:ln w="38100" cap="flat" cmpd="sng" algn="ctr">
            <a:noFill/>
            <a:prstDash val="solid"/>
            <a:miter lim="800000"/>
          </a:ln>
          <a:effectLst/>
        </p:spPr>
        <p:txBody>
          <a:bodyPr spcFirstLastPara="0" vert="horz" wrap="square" lIns="0" tIns="3215" rIns="0" bIns="3215" numCol="1" spcCol="1270" anchor="ctr" anchorCtr="0">
            <a:noAutofit/>
          </a:bodyPr>
          <a:lstStyle/>
          <a:p>
            <a:pPr algn="ctr" defTabSz="225050" eaLnBrk="0" fontAlgn="base" hangingPunct="0">
              <a:lnSpc>
                <a:spcPct val="90000"/>
              </a:lnSpc>
              <a:spcBef>
                <a:spcPct val="0"/>
              </a:spcBef>
              <a:spcAft>
                <a:spcPct val="0"/>
              </a:spcAft>
            </a:pPr>
            <a:r>
              <a:rPr lang="en-US" sz="900" kern="0">
                <a:latin typeface="Verdana" panose="020B0604030504040204" pitchFamily="34" charset="0"/>
                <a:ea typeface="Verdana" panose="020B0604030504040204" pitchFamily="34" charset="0"/>
                <a:cs typeface="Arial" panose="020B0604020202020204" pitchFamily="34" charset="0"/>
              </a:rPr>
              <a:t>PMO/Agile Lead</a:t>
            </a:r>
          </a:p>
        </p:txBody>
      </p:sp>
      <p:sp>
        <p:nvSpPr>
          <p:cNvPr id="52" name="Rectangle 51">
            <a:extLst>
              <a:ext uri="{FF2B5EF4-FFF2-40B4-BE49-F238E27FC236}">
                <a16:creationId xmlns:a16="http://schemas.microsoft.com/office/drawing/2014/main" id="{A9C0CCFD-0725-9DD7-A127-24DBF07DDE50}"/>
              </a:ext>
            </a:extLst>
          </p:cNvPr>
          <p:cNvSpPr/>
          <p:nvPr/>
        </p:nvSpPr>
        <p:spPr>
          <a:xfrm>
            <a:off x="560708" y="3222378"/>
            <a:ext cx="1188720" cy="420624"/>
          </a:xfrm>
          <a:prstGeom prst="rect">
            <a:avLst/>
          </a:prstGeom>
          <a:solidFill>
            <a:schemeClr val="accent2"/>
          </a:solidFill>
          <a:ln w="38100" cap="flat" cmpd="sng" algn="ctr">
            <a:noFill/>
            <a:prstDash val="solid"/>
            <a:miter lim="800000"/>
          </a:ln>
          <a:effectLst/>
        </p:spPr>
        <p:txBody>
          <a:bodyPr spcFirstLastPara="0" vert="horz" wrap="square" lIns="0" tIns="3215" rIns="0" bIns="3215" numCol="1" spcCol="1270" anchor="ctr" anchorCtr="0">
            <a:noAutofit/>
          </a:bodyPr>
          <a:lstStyle/>
          <a:p>
            <a:pPr algn="ctr" defTabSz="225050" eaLnBrk="0" fontAlgn="base" hangingPunct="0">
              <a:lnSpc>
                <a:spcPct val="90000"/>
              </a:lnSpc>
              <a:spcBef>
                <a:spcPct val="0"/>
              </a:spcBef>
              <a:spcAft>
                <a:spcPct val="0"/>
              </a:spcAft>
            </a:pPr>
            <a:r>
              <a:rPr lang="en-US" sz="900" kern="0">
                <a:latin typeface="Verdana" panose="020B0604030504040204" pitchFamily="34" charset="0"/>
                <a:ea typeface="Verdana" panose="020B0604030504040204" pitchFamily="34" charset="0"/>
                <a:cs typeface="Arial" panose="020B0604020202020204" pitchFamily="34" charset="0"/>
              </a:rPr>
              <a:t>SCM - Tech Lead</a:t>
            </a:r>
            <a:r>
              <a:rPr lang="en-US" sz="900" kern="0" baseline="30000">
                <a:latin typeface="Verdana" panose="020B0604030504040204" pitchFamily="34" charset="0"/>
                <a:ea typeface="Verdana" panose="020B0604030504040204" pitchFamily="34" charset="0"/>
                <a:cs typeface="Arial" panose="020B0604020202020204" pitchFamily="34" charset="0"/>
              </a:rPr>
              <a:t> #</a:t>
            </a:r>
            <a:endParaRPr lang="en-US" sz="900" kern="0">
              <a:latin typeface="Verdana" panose="020B0604030504040204" pitchFamily="34" charset="0"/>
              <a:ea typeface="Verdana" panose="020B0604030504040204" pitchFamily="34" charset="0"/>
              <a:cs typeface="Arial" panose="020B0604020202020204" pitchFamily="34" charset="0"/>
            </a:endParaRPr>
          </a:p>
        </p:txBody>
      </p:sp>
      <p:sp>
        <p:nvSpPr>
          <p:cNvPr id="53" name="Rectangle 52">
            <a:extLst>
              <a:ext uri="{FF2B5EF4-FFF2-40B4-BE49-F238E27FC236}">
                <a16:creationId xmlns:a16="http://schemas.microsoft.com/office/drawing/2014/main" id="{8ABD1EF4-189B-954E-2DC8-BE033A41DAF9}"/>
              </a:ext>
            </a:extLst>
          </p:cNvPr>
          <p:cNvSpPr/>
          <p:nvPr/>
        </p:nvSpPr>
        <p:spPr>
          <a:xfrm>
            <a:off x="1878120" y="3222378"/>
            <a:ext cx="1188720" cy="420624"/>
          </a:xfrm>
          <a:prstGeom prst="rect">
            <a:avLst/>
          </a:prstGeom>
          <a:solidFill>
            <a:schemeClr val="accent2"/>
          </a:solidFill>
          <a:ln w="38100" cap="flat" cmpd="sng" algn="ctr">
            <a:noFill/>
            <a:prstDash val="solid"/>
            <a:miter lim="800000"/>
          </a:ln>
          <a:effectLst/>
        </p:spPr>
        <p:txBody>
          <a:bodyPr spcFirstLastPara="0" vert="horz" wrap="square" lIns="0" tIns="3215" rIns="0" bIns="3215" numCol="1" spcCol="1270" anchor="ctr" anchorCtr="0">
            <a:noAutofit/>
          </a:bodyPr>
          <a:lstStyle/>
          <a:p>
            <a:pPr algn="ctr" defTabSz="225050" eaLnBrk="0" fontAlgn="base" hangingPunct="0">
              <a:lnSpc>
                <a:spcPct val="90000"/>
              </a:lnSpc>
              <a:spcBef>
                <a:spcPct val="0"/>
              </a:spcBef>
              <a:spcAft>
                <a:spcPct val="0"/>
              </a:spcAft>
            </a:pPr>
            <a:r>
              <a:rPr lang="en-US" sz="900" kern="0">
                <a:latin typeface="Verdana" panose="020B0604030504040204" pitchFamily="34" charset="0"/>
                <a:ea typeface="Verdana" panose="020B0604030504040204" pitchFamily="34" charset="0"/>
                <a:cs typeface="Arial" panose="020B0604020202020204" pitchFamily="34" charset="0"/>
              </a:rPr>
              <a:t>HCM - Tech Lead</a:t>
            </a:r>
          </a:p>
        </p:txBody>
      </p:sp>
      <p:sp>
        <p:nvSpPr>
          <p:cNvPr id="54" name="Rectangle 53">
            <a:extLst>
              <a:ext uri="{FF2B5EF4-FFF2-40B4-BE49-F238E27FC236}">
                <a16:creationId xmlns:a16="http://schemas.microsoft.com/office/drawing/2014/main" id="{4F44F3FC-D00D-4ABF-7EC4-B33A53C08FA3}"/>
              </a:ext>
            </a:extLst>
          </p:cNvPr>
          <p:cNvSpPr/>
          <p:nvPr/>
        </p:nvSpPr>
        <p:spPr>
          <a:xfrm>
            <a:off x="3258273" y="3222378"/>
            <a:ext cx="1188720" cy="420624"/>
          </a:xfrm>
          <a:prstGeom prst="rect">
            <a:avLst/>
          </a:prstGeom>
          <a:solidFill>
            <a:schemeClr val="accent2"/>
          </a:solidFill>
          <a:ln w="38100" cap="flat" cmpd="sng" algn="ctr">
            <a:noFill/>
            <a:prstDash val="solid"/>
            <a:miter lim="800000"/>
          </a:ln>
          <a:effectLst/>
        </p:spPr>
        <p:txBody>
          <a:bodyPr spcFirstLastPara="0" vert="horz" wrap="square" lIns="0" tIns="3215" rIns="0" bIns="3215" numCol="1" spcCol="1270" anchor="ctr" anchorCtr="0">
            <a:noAutofit/>
          </a:bodyPr>
          <a:lstStyle/>
          <a:p>
            <a:pPr algn="ctr" defTabSz="225050" eaLnBrk="0" fontAlgn="base" hangingPunct="0">
              <a:lnSpc>
                <a:spcPct val="90000"/>
              </a:lnSpc>
              <a:spcBef>
                <a:spcPct val="0"/>
              </a:spcBef>
              <a:spcAft>
                <a:spcPct val="0"/>
              </a:spcAft>
            </a:pPr>
            <a:r>
              <a:rPr lang="en-US" sz="900" kern="0">
                <a:solidFill>
                  <a:schemeClr val="tx1"/>
                </a:solidFill>
                <a:latin typeface="Verdana" panose="020B0604030504040204" pitchFamily="34" charset="0"/>
                <a:ea typeface="Verdana" panose="020B0604030504040204" pitchFamily="34" charset="0"/>
                <a:cs typeface="Arial" panose="020B0604020202020204" pitchFamily="34" charset="0"/>
              </a:rPr>
              <a:t>BI/Advanced Analytics Manager</a:t>
            </a:r>
          </a:p>
        </p:txBody>
      </p:sp>
      <p:sp>
        <p:nvSpPr>
          <p:cNvPr id="55" name="Rectangle 54">
            <a:extLst>
              <a:ext uri="{FF2B5EF4-FFF2-40B4-BE49-F238E27FC236}">
                <a16:creationId xmlns:a16="http://schemas.microsoft.com/office/drawing/2014/main" id="{4164043E-F190-C9F3-3841-8A338C4C0EAB}"/>
              </a:ext>
            </a:extLst>
          </p:cNvPr>
          <p:cNvSpPr/>
          <p:nvPr/>
        </p:nvSpPr>
        <p:spPr>
          <a:xfrm>
            <a:off x="4569005" y="3222378"/>
            <a:ext cx="1188720" cy="420624"/>
          </a:xfrm>
          <a:prstGeom prst="rect">
            <a:avLst/>
          </a:prstGeom>
          <a:solidFill>
            <a:schemeClr val="accent2"/>
          </a:solidFill>
          <a:ln w="38100" cap="flat" cmpd="sng" algn="ctr">
            <a:noFill/>
            <a:prstDash val="solid"/>
            <a:miter lim="800000"/>
          </a:ln>
          <a:effectLst/>
        </p:spPr>
        <p:txBody>
          <a:bodyPr spcFirstLastPara="0" vert="horz" wrap="square" lIns="0" tIns="3215" rIns="0" bIns="3215" numCol="1" spcCol="1270" anchor="ctr" anchorCtr="0">
            <a:noAutofit/>
          </a:bodyPr>
          <a:lstStyle/>
          <a:p>
            <a:pPr algn="ctr" defTabSz="225050" eaLnBrk="0" fontAlgn="base" hangingPunct="0">
              <a:lnSpc>
                <a:spcPct val="90000"/>
              </a:lnSpc>
              <a:spcBef>
                <a:spcPct val="0"/>
              </a:spcBef>
              <a:spcAft>
                <a:spcPct val="0"/>
              </a:spcAft>
            </a:pPr>
            <a:r>
              <a:rPr lang="en-US" sz="900" kern="0">
                <a:solidFill>
                  <a:schemeClr val="tx1"/>
                </a:solidFill>
                <a:latin typeface="Verdana" panose="020B0604030504040204" pitchFamily="34" charset="0"/>
                <a:ea typeface="Verdana" panose="020B0604030504040204" pitchFamily="34" charset="0"/>
                <a:cs typeface="Arial" panose="020B0604020202020204" pitchFamily="34" charset="0"/>
              </a:rPr>
              <a:t>Security Ops/Policy &amp; Gov Lead</a:t>
            </a:r>
          </a:p>
        </p:txBody>
      </p:sp>
      <p:sp>
        <p:nvSpPr>
          <p:cNvPr id="58" name="Rectangle 57">
            <a:extLst>
              <a:ext uri="{FF2B5EF4-FFF2-40B4-BE49-F238E27FC236}">
                <a16:creationId xmlns:a16="http://schemas.microsoft.com/office/drawing/2014/main" id="{967241C2-0F1E-4B0B-3004-817FBE436F83}"/>
              </a:ext>
            </a:extLst>
          </p:cNvPr>
          <p:cNvSpPr/>
          <p:nvPr/>
        </p:nvSpPr>
        <p:spPr>
          <a:xfrm>
            <a:off x="9110141" y="3222378"/>
            <a:ext cx="1188720" cy="420624"/>
          </a:xfrm>
          <a:prstGeom prst="rect">
            <a:avLst/>
          </a:prstGeom>
          <a:solidFill>
            <a:schemeClr val="accent2"/>
          </a:solidFill>
          <a:ln w="38100" cap="flat" cmpd="sng" algn="ctr">
            <a:noFill/>
            <a:prstDash val="solid"/>
            <a:miter lim="800000"/>
          </a:ln>
          <a:effectLst/>
        </p:spPr>
        <p:txBody>
          <a:bodyPr spcFirstLastPara="0" vert="horz" wrap="square" lIns="0" tIns="3215" rIns="0" bIns="3215" numCol="1" spcCol="1270" anchor="ctr" anchorCtr="0">
            <a:noAutofit/>
          </a:bodyPr>
          <a:lstStyle/>
          <a:p>
            <a:pPr algn="ctr" defTabSz="225050" eaLnBrk="0" fontAlgn="base" hangingPunct="0">
              <a:lnSpc>
                <a:spcPct val="90000"/>
              </a:lnSpc>
              <a:spcBef>
                <a:spcPct val="0"/>
              </a:spcBef>
              <a:spcAft>
                <a:spcPct val="0"/>
              </a:spcAft>
            </a:pPr>
            <a:r>
              <a:rPr lang="en-US" sz="900" kern="0">
                <a:latin typeface="Verdana" panose="020B0604030504040204" pitchFamily="34" charset="0"/>
                <a:ea typeface="Verdana" panose="020B0604030504040204" pitchFamily="34" charset="0"/>
                <a:cs typeface="Arial" panose="020B0604020202020204" pitchFamily="34" charset="0"/>
              </a:rPr>
              <a:t>Data Architect</a:t>
            </a:r>
          </a:p>
        </p:txBody>
      </p:sp>
      <p:sp>
        <p:nvSpPr>
          <p:cNvPr id="59" name="Rectangle 58">
            <a:extLst>
              <a:ext uri="{FF2B5EF4-FFF2-40B4-BE49-F238E27FC236}">
                <a16:creationId xmlns:a16="http://schemas.microsoft.com/office/drawing/2014/main" id="{11D4BAE5-F2D3-7227-E778-E6E7716ADAFF}"/>
              </a:ext>
            </a:extLst>
          </p:cNvPr>
          <p:cNvSpPr/>
          <p:nvPr/>
        </p:nvSpPr>
        <p:spPr>
          <a:xfrm>
            <a:off x="10546718" y="3222378"/>
            <a:ext cx="1188720" cy="420624"/>
          </a:xfrm>
          <a:prstGeom prst="rect">
            <a:avLst/>
          </a:prstGeom>
          <a:solidFill>
            <a:schemeClr val="accent2"/>
          </a:solidFill>
          <a:ln w="38100" cap="flat" cmpd="sng" algn="ctr">
            <a:noFill/>
            <a:prstDash val="solid"/>
            <a:miter lim="800000"/>
          </a:ln>
          <a:effectLst/>
        </p:spPr>
        <p:txBody>
          <a:bodyPr spcFirstLastPara="0" vert="horz" wrap="square" lIns="0" tIns="3215" rIns="0" bIns="3215" numCol="1" spcCol="1270" anchor="ctr" anchorCtr="0">
            <a:noAutofit/>
          </a:bodyPr>
          <a:lstStyle/>
          <a:p>
            <a:pPr algn="ctr" defTabSz="225050" eaLnBrk="0" fontAlgn="base" hangingPunct="0">
              <a:lnSpc>
                <a:spcPct val="90000"/>
              </a:lnSpc>
              <a:spcBef>
                <a:spcPct val="0"/>
              </a:spcBef>
              <a:spcAft>
                <a:spcPct val="0"/>
              </a:spcAft>
            </a:pPr>
            <a:r>
              <a:rPr lang="en-US" sz="900" kern="0">
                <a:solidFill>
                  <a:schemeClr val="tx1"/>
                </a:solidFill>
                <a:latin typeface="Verdana" panose="020B0604030504040204" pitchFamily="34" charset="0"/>
                <a:ea typeface="Verdana" panose="020B0604030504040204" pitchFamily="34" charset="0"/>
                <a:cs typeface="Arial" panose="020B0604020202020204" pitchFamily="34" charset="0"/>
              </a:rPr>
              <a:t>IT GRC Lead</a:t>
            </a:r>
          </a:p>
        </p:txBody>
      </p:sp>
      <p:sp>
        <p:nvSpPr>
          <p:cNvPr id="61" name="Rectangle 60">
            <a:extLst>
              <a:ext uri="{FF2B5EF4-FFF2-40B4-BE49-F238E27FC236}">
                <a16:creationId xmlns:a16="http://schemas.microsoft.com/office/drawing/2014/main" id="{00CB1D6E-1DA8-1EC8-79E9-E9B33014A99C}"/>
              </a:ext>
            </a:extLst>
          </p:cNvPr>
          <p:cNvSpPr/>
          <p:nvPr/>
        </p:nvSpPr>
        <p:spPr>
          <a:xfrm>
            <a:off x="560708" y="3728071"/>
            <a:ext cx="1188720" cy="420624"/>
          </a:xfrm>
          <a:prstGeom prst="rect">
            <a:avLst/>
          </a:prstGeom>
          <a:solidFill>
            <a:schemeClr val="accent2"/>
          </a:solidFill>
          <a:ln w="38100" cap="flat" cmpd="sng" algn="ctr">
            <a:noFill/>
            <a:prstDash val="solid"/>
            <a:miter lim="800000"/>
          </a:ln>
          <a:effectLst/>
        </p:spPr>
        <p:txBody>
          <a:bodyPr spcFirstLastPara="0" vert="horz" wrap="square" lIns="0" tIns="3215" rIns="0" bIns="3215" numCol="1" spcCol="1270" anchor="ctr" anchorCtr="0">
            <a:noAutofit/>
          </a:bodyPr>
          <a:lstStyle/>
          <a:p>
            <a:pPr algn="ctr" defTabSz="225050" eaLnBrk="0" fontAlgn="base" hangingPunct="0">
              <a:lnSpc>
                <a:spcPct val="90000"/>
              </a:lnSpc>
              <a:spcBef>
                <a:spcPct val="0"/>
              </a:spcBef>
              <a:spcAft>
                <a:spcPct val="0"/>
              </a:spcAft>
            </a:pPr>
            <a:r>
              <a:rPr lang="en-US" sz="900" kern="0">
                <a:latin typeface="Verdana" panose="020B0604030504040204" pitchFamily="34" charset="0"/>
                <a:ea typeface="Verdana" panose="020B0604030504040204" pitchFamily="34" charset="0"/>
                <a:cs typeface="Arial" panose="020B0604020202020204" pitchFamily="34" charset="0"/>
              </a:rPr>
              <a:t>Finance &amp; Legal - Tech Lead</a:t>
            </a:r>
          </a:p>
        </p:txBody>
      </p:sp>
      <p:sp>
        <p:nvSpPr>
          <p:cNvPr id="62" name="Rectangle 61">
            <a:extLst>
              <a:ext uri="{FF2B5EF4-FFF2-40B4-BE49-F238E27FC236}">
                <a16:creationId xmlns:a16="http://schemas.microsoft.com/office/drawing/2014/main" id="{E56E8F8B-48A8-0961-2926-DFFB75ACB5EC}"/>
              </a:ext>
            </a:extLst>
          </p:cNvPr>
          <p:cNvSpPr/>
          <p:nvPr/>
        </p:nvSpPr>
        <p:spPr>
          <a:xfrm>
            <a:off x="1878120" y="3728071"/>
            <a:ext cx="1188720" cy="420624"/>
          </a:xfrm>
          <a:prstGeom prst="rect">
            <a:avLst/>
          </a:prstGeom>
          <a:solidFill>
            <a:schemeClr val="accent2"/>
          </a:solidFill>
          <a:ln w="38100" cap="flat" cmpd="sng" algn="ctr">
            <a:noFill/>
            <a:prstDash val="solid"/>
            <a:miter lim="800000"/>
          </a:ln>
          <a:effectLst/>
        </p:spPr>
        <p:txBody>
          <a:bodyPr spcFirstLastPara="0" vert="horz" wrap="square" lIns="0" tIns="3215" rIns="0" bIns="3215" numCol="1" spcCol="1270" anchor="ctr" anchorCtr="0">
            <a:noAutofit/>
          </a:bodyPr>
          <a:lstStyle/>
          <a:p>
            <a:pPr algn="ctr" defTabSz="225050" eaLnBrk="0" fontAlgn="base" hangingPunct="0">
              <a:lnSpc>
                <a:spcPct val="90000"/>
              </a:lnSpc>
              <a:spcBef>
                <a:spcPct val="0"/>
              </a:spcBef>
              <a:spcAft>
                <a:spcPct val="0"/>
              </a:spcAft>
            </a:pPr>
            <a:r>
              <a:rPr lang="en-US" sz="900" kern="0" dirty="0">
                <a:latin typeface="Verdana" panose="020B0604030504040204" pitchFamily="34" charset="0"/>
                <a:ea typeface="Verdana" panose="020B0604030504040204" pitchFamily="34" charset="0"/>
                <a:cs typeface="Arial" panose="020B0604020202020204" pitchFamily="34" charset="0"/>
              </a:rPr>
              <a:t>Marketing - Tech Lead</a:t>
            </a:r>
          </a:p>
        </p:txBody>
      </p:sp>
      <p:sp>
        <p:nvSpPr>
          <p:cNvPr id="64" name="Rectangle 63">
            <a:extLst>
              <a:ext uri="{FF2B5EF4-FFF2-40B4-BE49-F238E27FC236}">
                <a16:creationId xmlns:a16="http://schemas.microsoft.com/office/drawing/2014/main" id="{8954CFC1-28BE-19C4-3CC6-3F7601BE8952}"/>
              </a:ext>
            </a:extLst>
          </p:cNvPr>
          <p:cNvSpPr/>
          <p:nvPr/>
        </p:nvSpPr>
        <p:spPr>
          <a:xfrm>
            <a:off x="4569005" y="3728071"/>
            <a:ext cx="1188720" cy="420624"/>
          </a:xfrm>
          <a:prstGeom prst="rect">
            <a:avLst/>
          </a:prstGeom>
          <a:solidFill>
            <a:schemeClr val="accent2"/>
          </a:solidFill>
          <a:ln w="38100" cap="flat" cmpd="sng" algn="ctr">
            <a:noFill/>
            <a:prstDash val="solid"/>
            <a:miter lim="800000"/>
          </a:ln>
          <a:effectLst/>
        </p:spPr>
        <p:txBody>
          <a:bodyPr spcFirstLastPara="0" vert="horz" wrap="square" lIns="0" tIns="3215" rIns="0" bIns="3215" numCol="1" spcCol="1270" anchor="ctr" anchorCtr="0">
            <a:noAutofit/>
          </a:bodyPr>
          <a:lstStyle/>
          <a:p>
            <a:pPr algn="ctr" defTabSz="225050" eaLnBrk="0" fontAlgn="base" hangingPunct="0">
              <a:lnSpc>
                <a:spcPct val="90000"/>
              </a:lnSpc>
              <a:spcBef>
                <a:spcPct val="0"/>
              </a:spcBef>
              <a:spcAft>
                <a:spcPct val="0"/>
              </a:spcAft>
            </a:pPr>
            <a:r>
              <a:rPr lang="en-US" sz="900" kern="0">
                <a:solidFill>
                  <a:schemeClr val="tx1"/>
                </a:solidFill>
                <a:latin typeface="Verdana" panose="020B0604030504040204" pitchFamily="34" charset="0"/>
                <a:ea typeface="Verdana" panose="020B0604030504040204" pitchFamily="34" charset="0"/>
                <a:cs typeface="Arial" panose="020B0604020202020204" pitchFamily="34" charset="0"/>
              </a:rPr>
              <a:t>Factory Security Lead</a:t>
            </a:r>
          </a:p>
        </p:txBody>
      </p:sp>
      <p:sp>
        <p:nvSpPr>
          <p:cNvPr id="66" name="Rectangle 65">
            <a:extLst>
              <a:ext uri="{FF2B5EF4-FFF2-40B4-BE49-F238E27FC236}">
                <a16:creationId xmlns:a16="http://schemas.microsoft.com/office/drawing/2014/main" id="{31627C75-7A47-5DAA-114F-906ECCDFDFCF}"/>
              </a:ext>
            </a:extLst>
          </p:cNvPr>
          <p:cNvSpPr/>
          <p:nvPr/>
        </p:nvSpPr>
        <p:spPr>
          <a:xfrm>
            <a:off x="9110141" y="3728071"/>
            <a:ext cx="1188720" cy="420624"/>
          </a:xfrm>
          <a:prstGeom prst="rect">
            <a:avLst/>
          </a:prstGeom>
          <a:solidFill>
            <a:schemeClr val="accent2"/>
          </a:solidFill>
          <a:ln w="38100" cap="flat" cmpd="sng" algn="ctr">
            <a:noFill/>
            <a:prstDash val="solid"/>
            <a:miter lim="800000"/>
          </a:ln>
          <a:effectLst/>
        </p:spPr>
        <p:txBody>
          <a:bodyPr spcFirstLastPara="0" vert="horz" wrap="square" lIns="0" tIns="3215" rIns="0" bIns="3215" numCol="1" spcCol="1270" anchor="ctr" anchorCtr="0">
            <a:noAutofit/>
          </a:bodyPr>
          <a:lstStyle/>
          <a:p>
            <a:pPr algn="ctr" defTabSz="225050" eaLnBrk="0" fontAlgn="base" hangingPunct="0">
              <a:lnSpc>
                <a:spcPct val="90000"/>
              </a:lnSpc>
              <a:spcBef>
                <a:spcPct val="0"/>
              </a:spcBef>
              <a:spcAft>
                <a:spcPct val="0"/>
              </a:spcAft>
            </a:pPr>
            <a:r>
              <a:rPr lang="en-US" sz="900" kern="0">
                <a:solidFill>
                  <a:schemeClr val="tx1"/>
                </a:solidFill>
                <a:latin typeface="Verdana" panose="020B0604030504040204" pitchFamily="34" charset="0"/>
                <a:ea typeface="Verdana" panose="020B0604030504040204" pitchFamily="34" charset="0"/>
                <a:cs typeface="Arial" panose="020B0604020202020204" pitchFamily="34" charset="0"/>
              </a:rPr>
              <a:t>Infra, Security Architect</a:t>
            </a:r>
          </a:p>
        </p:txBody>
      </p:sp>
      <p:sp>
        <p:nvSpPr>
          <p:cNvPr id="67" name="Rectangle 66">
            <a:extLst>
              <a:ext uri="{FF2B5EF4-FFF2-40B4-BE49-F238E27FC236}">
                <a16:creationId xmlns:a16="http://schemas.microsoft.com/office/drawing/2014/main" id="{189FCA53-DA30-575F-66FB-AFF9354C433E}"/>
              </a:ext>
            </a:extLst>
          </p:cNvPr>
          <p:cNvSpPr/>
          <p:nvPr/>
        </p:nvSpPr>
        <p:spPr>
          <a:xfrm>
            <a:off x="10546718" y="3728071"/>
            <a:ext cx="1188720" cy="420624"/>
          </a:xfrm>
          <a:prstGeom prst="rect">
            <a:avLst/>
          </a:prstGeom>
          <a:solidFill>
            <a:schemeClr val="accent2"/>
          </a:solidFill>
          <a:ln w="38100" cap="flat" cmpd="sng" algn="ctr">
            <a:noFill/>
            <a:prstDash val="solid"/>
            <a:miter lim="800000"/>
          </a:ln>
          <a:effectLst/>
        </p:spPr>
        <p:txBody>
          <a:bodyPr spcFirstLastPara="0" vert="horz" wrap="square" lIns="0" tIns="3215" rIns="0" bIns="3215" numCol="1" spcCol="1270" anchor="ctr" anchorCtr="0">
            <a:noAutofit/>
          </a:bodyPr>
          <a:lstStyle/>
          <a:p>
            <a:pPr algn="ctr" defTabSz="225050" eaLnBrk="0" fontAlgn="base" hangingPunct="0">
              <a:lnSpc>
                <a:spcPct val="90000"/>
              </a:lnSpc>
              <a:spcBef>
                <a:spcPct val="0"/>
              </a:spcBef>
              <a:spcAft>
                <a:spcPct val="0"/>
              </a:spcAft>
            </a:pPr>
            <a:r>
              <a:rPr lang="en-US" sz="900" kern="0">
                <a:latin typeface="Verdana" panose="020B0604030504040204" pitchFamily="34" charset="0"/>
                <a:ea typeface="Verdana" panose="020B0604030504040204" pitchFamily="34" charset="0"/>
                <a:cs typeface="Arial" panose="020B0604020202020204" pitchFamily="34" charset="0"/>
              </a:rPr>
              <a:t>IT Procurement VMO Lead</a:t>
            </a:r>
          </a:p>
        </p:txBody>
      </p:sp>
      <p:sp>
        <p:nvSpPr>
          <p:cNvPr id="75" name="Rectangle 74">
            <a:extLst>
              <a:ext uri="{FF2B5EF4-FFF2-40B4-BE49-F238E27FC236}">
                <a16:creationId xmlns:a16="http://schemas.microsoft.com/office/drawing/2014/main" id="{3430279A-6913-5823-1D9E-060B4D369B74}"/>
              </a:ext>
            </a:extLst>
          </p:cNvPr>
          <p:cNvSpPr/>
          <p:nvPr/>
        </p:nvSpPr>
        <p:spPr>
          <a:xfrm>
            <a:off x="1878120" y="4233764"/>
            <a:ext cx="1188720" cy="420624"/>
          </a:xfrm>
          <a:prstGeom prst="rect">
            <a:avLst/>
          </a:prstGeom>
          <a:solidFill>
            <a:schemeClr val="accent2"/>
          </a:solidFill>
          <a:ln w="38100" cap="flat" cmpd="sng" algn="ctr">
            <a:noFill/>
            <a:prstDash val="solid"/>
            <a:miter lim="800000"/>
          </a:ln>
          <a:effectLst/>
        </p:spPr>
        <p:txBody>
          <a:bodyPr spcFirstLastPara="0" vert="horz" wrap="square" lIns="0" tIns="3215" rIns="0" bIns="3215" numCol="1" spcCol="1270" anchor="ctr" anchorCtr="0">
            <a:noAutofit/>
          </a:bodyPr>
          <a:lstStyle/>
          <a:p>
            <a:pPr algn="ctr" defTabSz="225050" eaLnBrk="0" fontAlgn="base" hangingPunct="0">
              <a:lnSpc>
                <a:spcPct val="90000"/>
              </a:lnSpc>
              <a:spcBef>
                <a:spcPct val="0"/>
              </a:spcBef>
              <a:spcAft>
                <a:spcPct val="0"/>
              </a:spcAft>
            </a:pPr>
            <a:r>
              <a:rPr lang="en-US" sz="900" kern="0" dirty="0">
                <a:latin typeface="Verdana" panose="020B0604030504040204" pitchFamily="34" charset="0"/>
                <a:ea typeface="Verdana" panose="020B0604030504040204" pitchFamily="34" charset="0"/>
                <a:cs typeface="Arial" panose="020B0604020202020204" pitchFamily="34" charset="0"/>
              </a:rPr>
              <a:t>Sales - Tech Lead</a:t>
            </a:r>
          </a:p>
        </p:txBody>
      </p:sp>
      <p:sp>
        <p:nvSpPr>
          <p:cNvPr id="81" name="Rectangle 80">
            <a:extLst>
              <a:ext uri="{FF2B5EF4-FFF2-40B4-BE49-F238E27FC236}">
                <a16:creationId xmlns:a16="http://schemas.microsoft.com/office/drawing/2014/main" id="{D353E353-F681-51ED-814A-9E2BBCDE45B2}"/>
              </a:ext>
            </a:extLst>
          </p:cNvPr>
          <p:cNvSpPr/>
          <p:nvPr/>
        </p:nvSpPr>
        <p:spPr>
          <a:xfrm>
            <a:off x="7545961" y="1453750"/>
            <a:ext cx="1307312" cy="505879"/>
          </a:xfrm>
          <a:prstGeom prst="rect">
            <a:avLst/>
          </a:prstGeom>
          <a:solidFill>
            <a:srgbClr val="FFC9C9"/>
          </a:solidFill>
          <a:ln>
            <a:solidFill>
              <a:srgbClr val="FF0000"/>
            </a:solidFill>
          </a:ln>
          <a:effectLst>
            <a:outerShdw blurRad="50800" dist="38100" dir="2700000" algn="tl"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lIns="0" rIns="0" rtlCol="0" anchor="ctr"/>
          <a:lstStyle/>
          <a:p>
            <a:pPr algn="ctr"/>
            <a:r>
              <a:rPr lang="en-US" sz="900" b="1">
                <a:solidFill>
                  <a:srgbClr val="FF0000"/>
                </a:solidFill>
                <a:latin typeface="Verdana" panose="020B0604030504040204" pitchFamily="34" charset="0"/>
                <a:ea typeface="Verdana" panose="020B0604030504040204" pitchFamily="34" charset="0"/>
              </a:rPr>
              <a:t>PROD MGMT, DEMAND &amp; DEPLOYMENT</a:t>
            </a:r>
          </a:p>
        </p:txBody>
      </p:sp>
      <p:sp>
        <p:nvSpPr>
          <p:cNvPr id="82" name="Rectangle 81">
            <a:extLst>
              <a:ext uri="{FF2B5EF4-FFF2-40B4-BE49-F238E27FC236}">
                <a16:creationId xmlns:a16="http://schemas.microsoft.com/office/drawing/2014/main" id="{7E7A8C1C-2DF4-DA18-4D97-267F4B1AF903}"/>
              </a:ext>
            </a:extLst>
          </p:cNvPr>
          <p:cNvSpPr/>
          <p:nvPr/>
        </p:nvSpPr>
        <p:spPr>
          <a:xfrm>
            <a:off x="10575253" y="1453750"/>
            <a:ext cx="1131651" cy="505879"/>
          </a:xfrm>
          <a:prstGeom prst="rect">
            <a:avLst/>
          </a:prstGeom>
          <a:solidFill>
            <a:srgbClr val="FFC9C9"/>
          </a:solidFill>
          <a:ln>
            <a:solidFill>
              <a:srgbClr val="FF0000"/>
            </a:solidFill>
          </a:ln>
          <a:effectLst>
            <a:outerShdw blurRad="50800" dist="38100" dir="2700000" algn="tl"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900" b="1">
                <a:solidFill>
                  <a:srgbClr val="FF0000"/>
                </a:solidFill>
                <a:latin typeface="Verdana" panose="020B0604030504040204" pitchFamily="34" charset="0"/>
                <a:ea typeface="Verdana" panose="020B0604030504040204" pitchFamily="34" charset="0"/>
              </a:rPr>
              <a:t>OFFICE OF </a:t>
            </a:r>
            <a:br>
              <a:rPr lang="en-US" sz="900" b="1">
                <a:solidFill>
                  <a:srgbClr val="FF0000"/>
                </a:solidFill>
                <a:latin typeface="Verdana" panose="020B0604030504040204" pitchFamily="34" charset="0"/>
                <a:ea typeface="Verdana" panose="020B0604030504040204" pitchFamily="34" charset="0"/>
              </a:rPr>
            </a:br>
            <a:r>
              <a:rPr lang="en-US" sz="900" b="1">
                <a:solidFill>
                  <a:srgbClr val="FF0000"/>
                </a:solidFill>
                <a:latin typeface="Verdana" panose="020B0604030504040204" pitchFamily="34" charset="0"/>
                <a:ea typeface="Verdana" panose="020B0604030504040204" pitchFamily="34" charset="0"/>
              </a:rPr>
              <a:t>CIDO</a:t>
            </a:r>
          </a:p>
        </p:txBody>
      </p:sp>
      <p:cxnSp>
        <p:nvCxnSpPr>
          <p:cNvPr id="84" name="Connector: Elbow 83">
            <a:extLst>
              <a:ext uri="{FF2B5EF4-FFF2-40B4-BE49-F238E27FC236}">
                <a16:creationId xmlns:a16="http://schemas.microsoft.com/office/drawing/2014/main" id="{DF1403DD-C351-30C2-244D-30ECFF88B54F}"/>
              </a:ext>
            </a:extLst>
          </p:cNvPr>
          <p:cNvCxnSpPr>
            <a:cxnSpLocks/>
            <a:stCxn id="23" idx="2"/>
            <a:endCxn id="37" idx="0"/>
          </p:cNvCxnSpPr>
          <p:nvPr/>
        </p:nvCxnSpPr>
        <p:spPr>
          <a:xfrm rot="5400000">
            <a:off x="4693245" y="1708"/>
            <a:ext cx="227897" cy="2657376"/>
          </a:xfrm>
          <a:prstGeom prst="bentConnector3">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5E535E04-EF94-3611-82FA-77FD4FB2EDA6}"/>
              </a:ext>
            </a:extLst>
          </p:cNvPr>
          <p:cNvCxnSpPr>
            <a:cxnSpLocks/>
            <a:stCxn id="23" idx="2"/>
            <a:endCxn id="81" idx="0"/>
          </p:cNvCxnSpPr>
          <p:nvPr/>
        </p:nvCxnSpPr>
        <p:spPr>
          <a:xfrm rot="16200000" flipH="1">
            <a:off x="7049098" y="303231"/>
            <a:ext cx="237302" cy="2063736"/>
          </a:xfrm>
          <a:prstGeom prst="bentConnector3">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0E645EC6-DD9A-3413-2967-FD9EE7A874F0}"/>
              </a:ext>
            </a:extLst>
          </p:cNvPr>
          <p:cNvCxnSpPr>
            <a:cxnSpLocks/>
            <a:stCxn id="23" idx="2"/>
            <a:endCxn id="82" idx="0"/>
          </p:cNvCxnSpPr>
          <p:nvPr/>
        </p:nvCxnSpPr>
        <p:spPr>
          <a:xfrm rot="16200000" flipH="1">
            <a:off x="8519829" y="-1167500"/>
            <a:ext cx="237302" cy="5005198"/>
          </a:xfrm>
          <a:prstGeom prst="bentConnector3">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329B47EC-E92D-BFF6-F1A0-E1544DBE4F74}"/>
              </a:ext>
            </a:extLst>
          </p:cNvPr>
          <p:cNvSpPr/>
          <p:nvPr/>
        </p:nvSpPr>
        <p:spPr>
          <a:xfrm>
            <a:off x="7605257" y="2061006"/>
            <a:ext cx="1188720" cy="54864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tIns="0" bIns="0" rtlCol="0" anchor="ctr"/>
          <a:lstStyle/>
          <a:p>
            <a:pPr algn="ctr"/>
            <a:r>
              <a:rPr lang="en-US" sz="1050" b="1">
                <a:solidFill>
                  <a:schemeClr val="lt1"/>
                </a:solidFill>
                <a:latin typeface="Verdana" panose="020B0604030504040204" pitchFamily="34" charset="0"/>
                <a:ea typeface="Verdana" panose="020B0604030504040204" pitchFamily="34" charset="0"/>
              </a:rPr>
              <a:t>Geo IT Lead -   ISAAME</a:t>
            </a:r>
          </a:p>
        </p:txBody>
      </p:sp>
      <p:sp>
        <p:nvSpPr>
          <p:cNvPr id="6" name="Rectangle 5">
            <a:extLst>
              <a:ext uri="{FF2B5EF4-FFF2-40B4-BE49-F238E27FC236}">
                <a16:creationId xmlns:a16="http://schemas.microsoft.com/office/drawing/2014/main" id="{76D725B5-1DF4-6FCC-FD12-7B7719189E8F}"/>
              </a:ext>
            </a:extLst>
          </p:cNvPr>
          <p:cNvSpPr/>
          <p:nvPr/>
        </p:nvSpPr>
        <p:spPr>
          <a:xfrm>
            <a:off x="7605257" y="2744046"/>
            <a:ext cx="1188720" cy="420624"/>
          </a:xfrm>
          <a:prstGeom prst="rect">
            <a:avLst/>
          </a:prstGeom>
          <a:solidFill>
            <a:schemeClr val="accent2"/>
          </a:solidFill>
          <a:ln w="38100" cap="flat" cmpd="sng" algn="ctr">
            <a:noFill/>
            <a:prstDash val="solid"/>
            <a:miter lim="800000"/>
          </a:ln>
          <a:effectLst/>
        </p:spPr>
        <p:txBody>
          <a:bodyPr spcFirstLastPara="0" vert="horz" wrap="square" lIns="0" tIns="3215" rIns="0" bIns="3215" numCol="1" spcCol="1270" anchor="ctr" anchorCtr="0">
            <a:noAutofit/>
          </a:bodyPr>
          <a:lstStyle/>
          <a:p>
            <a:pPr algn="ctr" defTabSz="225050" eaLnBrk="0" fontAlgn="base" hangingPunct="0">
              <a:lnSpc>
                <a:spcPct val="90000"/>
              </a:lnSpc>
              <a:spcBef>
                <a:spcPct val="0"/>
              </a:spcBef>
              <a:spcAft>
                <a:spcPct val="0"/>
              </a:spcAft>
            </a:pPr>
            <a:r>
              <a:rPr lang="en-US" sz="900" kern="0">
                <a:latin typeface="Verdana" panose="020B0604030504040204" pitchFamily="34" charset="0"/>
                <a:ea typeface="Verdana" panose="020B0604030504040204" pitchFamily="34" charset="0"/>
                <a:cs typeface="Arial" panose="020B0604020202020204" pitchFamily="34" charset="0"/>
              </a:rPr>
              <a:t>Geo IT Lead - EUR</a:t>
            </a:r>
          </a:p>
        </p:txBody>
      </p:sp>
      <p:sp>
        <p:nvSpPr>
          <p:cNvPr id="7" name="Rectangle 6">
            <a:extLst>
              <a:ext uri="{FF2B5EF4-FFF2-40B4-BE49-F238E27FC236}">
                <a16:creationId xmlns:a16="http://schemas.microsoft.com/office/drawing/2014/main" id="{8B329C9D-BE60-B4F6-C791-DFF6AA26EC89}"/>
              </a:ext>
            </a:extLst>
          </p:cNvPr>
          <p:cNvSpPr/>
          <p:nvPr/>
        </p:nvSpPr>
        <p:spPr>
          <a:xfrm>
            <a:off x="7605257" y="3222378"/>
            <a:ext cx="1188720" cy="420624"/>
          </a:xfrm>
          <a:prstGeom prst="rect">
            <a:avLst/>
          </a:prstGeom>
          <a:solidFill>
            <a:schemeClr val="accent2"/>
          </a:solidFill>
          <a:ln w="38100" cap="flat" cmpd="sng" algn="ctr">
            <a:noFill/>
            <a:prstDash val="solid"/>
            <a:miter lim="800000"/>
          </a:ln>
          <a:effectLst/>
        </p:spPr>
        <p:txBody>
          <a:bodyPr spcFirstLastPara="0" vert="horz" wrap="square" lIns="0" tIns="3215" rIns="0" bIns="3215" numCol="1" spcCol="1270" anchor="ctr" anchorCtr="0">
            <a:noAutofit/>
          </a:bodyPr>
          <a:lstStyle/>
          <a:p>
            <a:pPr algn="ctr" defTabSz="225050" eaLnBrk="0" fontAlgn="base" hangingPunct="0">
              <a:lnSpc>
                <a:spcPct val="90000"/>
              </a:lnSpc>
              <a:spcBef>
                <a:spcPct val="0"/>
              </a:spcBef>
              <a:spcAft>
                <a:spcPct val="0"/>
              </a:spcAft>
            </a:pPr>
            <a:r>
              <a:rPr lang="en-US" sz="900" kern="0">
                <a:latin typeface="Verdana" panose="020B0604030504040204" pitchFamily="34" charset="0"/>
                <a:ea typeface="Verdana" panose="020B0604030504040204" pitchFamily="34" charset="0"/>
                <a:cs typeface="Arial" panose="020B0604020202020204" pitchFamily="34" charset="0"/>
              </a:rPr>
              <a:t>Geo  IT Lead - ANZ </a:t>
            </a:r>
          </a:p>
        </p:txBody>
      </p:sp>
      <p:cxnSp>
        <p:nvCxnSpPr>
          <p:cNvPr id="15" name="Connector: Elbow 14">
            <a:extLst>
              <a:ext uri="{FF2B5EF4-FFF2-40B4-BE49-F238E27FC236}">
                <a16:creationId xmlns:a16="http://schemas.microsoft.com/office/drawing/2014/main" id="{FFED91AC-FD3B-F208-BF24-66FFAF14A145}"/>
              </a:ext>
            </a:extLst>
          </p:cNvPr>
          <p:cNvCxnSpPr/>
          <p:nvPr/>
        </p:nvCxnSpPr>
        <p:spPr>
          <a:xfrm rot="16200000" flipH="1">
            <a:off x="8126566" y="6210081"/>
            <a:ext cx="297539" cy="4175814"/>
          </a:xfrm>
          <a:prstGeom prst="bentConnector3">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B5AE3D40-0C20-1E12-24BB-0B3F4234DB03}"/>
              </a:ext>
            </a:extLst>
          </p:cNvPr>
          <p:cNvSpPr/>
          <p:nvPr/>
        </p:nvSpPr>
        <p:spPr>
          <a:xfrm>
            <a:off x="560708" y="4739455"/>
            <a:ext cx="1188720" cy="420624"/>
          </a:xfrm>
          <a:prstGeom prst="rect">
            <a:avLst/>
          </a:prstGeom>
          <a:solidFill>
            <a:schemeClr val="accent2"/>
          </a:solidFill>
          <a:ln w="38100" cap="flat" cmpd="sng" algn="ctr">
            <a:noFill/>
            <a:prstDash val="solid"/>
            <a:miter lim="800000"/>
          </a:ln>
          <a:effectLst/>
        </p:spPr>
        <p:txBody>
          <a:bodyPr spcFirstLastPara="0" vert="horz" wrap="square" lIns="0" tIns="3215" rIns="0" bIns="3215" numCol="1" spcCol="1270" anchor="ctr" anchorCtr="0">
            <a:noAutofit/>
          </a:bodyPr>
          <a:lstStyle/>
          <a:p>
            <a:pPr algn="ctr" defTabSz="225050" eaLnBrk="0" fontAlgn="base" hangingPunct="0">
              <a:lnSpc>
                <a:spcPct val="90000"/>
              </a:lnSpc>
              <a:spcBef>
                <a:spcPct val="0"/>
              </a:spcBef>
              <a:spcAft>
                <a:spcPct val="0"/>
              </a:spcAft>
            </a:pPr>
            <a:r>
              <a:rPr lang="en-US" sz="900" kern="0">
                <a:latin typeface="Verdana" panose="020B0604030504040204" pitchFamily="34" charset="0"/>
                <a:ea typeface="Verdana" panose="020B0604030504040204" pitchFamily="34" charset="0"/>
                <a:cs typeface="Arial" panose="020B0604020202020204" pitchFamily="34" charset="0"/>
              </a:rPr>
              <a:t>Global Infra Ops Lead</a:t>
            </a:r>
          </a:p>
        </p:txBody>
      </p:sp>
      <p:sp>
        <p:nvSpPr>
          <p:cNvPr id="65" name="Rectangle 64">
            <a:extLst>
              <a:ext uri="{FF2B5EF4-FFF2-40B4-BE49-F238E27FC236}">
                <a16:creationId xmlns:a16="http://schemas.microsoft.com/office/drawing/2014/main" id="{466F4FC1-EB4E-E8BE-1766-3D8D181020A9}"/>
              </a:ext>
            </a:extLst>
          </p:cNvPr>
          <p:cNvSpPr/>
          <p:nvPr/>
        </p:nvSpPr>
        <p:spPr>
          <a:xfrm>
            <a:off x="560708" y="5261390"/>
            <a:ext cx="2506132" cy="319722"/>
          </a:xfrm>
          <a:prstGeom prst="rect">
            <a:avLst/>
          </a:prstGeom>
          <a:pattFill prst="ltUpDiag">
            <a:fgClr>
              <a:schemeClr val="accent2"/>
            </a:fgClr>
            <a:bgClr>
              <a:schemeClr val="bg1"/>
            </a:bgClr>
          </a:pattFill>
          <a:ln w="38100" cap="flat" cmpd="sng" algn="ctr">
            <a:noFill/>
            <a:prstDash val="solid"/>
            <a:miter lim="800000"/>
          </a:ln>
          <a:effectLst/>
        </p:spPr>
        <p:txBody>
          <a:bodyPr spcFirstLastPara="0" vert="horz" wrap="square" lIns="0" tIns="3215" rIns="0" bIns="3215" numCol="1" spcCol="1270" anchor="ctr" anchorCtr="0">
            <a:noAutofit/>
          </a:bodyPr>
          <a:lstStyle/>
          <a:p>
            <a:pPr algn="ctr" defTabSz="225050" eaLnBrk="0" fontAlgn="base" hangingPunct="0">
              <a:lnSpc>
                <a:spcPct val="90000"/>
              </a:lnSpc>
              <a:spcBef>
                <a:spcPct val="0"/>
              </a:spcBef>
              <a:spcAft>
                <a:spcPct val="0"/>
              </a:spcAft>
            </a:pPr>
            <a:r>
              <a:rPr lang="en-US" sz="900" kern="0">
                <a:latin typeface="Verdana" panose="020B0604030504040204" pitchFamily="34" charset="0"/>
                <a:ea typeface="Verdana" panose="020B0604030504040204" pitchFamily="34" charset="0"/>
                <a:cs typeface="Arial" panose="020B0604020202020204" pitchFamily="34" charset="0"/>
              </a:rPr>
              <a:t>Development Factory*</a:t>
            </a:r>
          </a:p>
        </p:txBody>
      </p:sp>
      <p:sp>
        <p:nvSpPr>
          <p:cNvPr id="68" name="Rectangle 67">
            <a:extLst>
              <a:ext uri="{FF2B5EF4-FFF2-40B4-BE49-F238E27FC236}">
                <a16:creationId xmlns:a16="http://schemas.microsoft.com/office/drawing/2014/main" id="{D7625DA7-D532-9C8F-F5F8-EEFC9AB56B36}"/>
              </a:ext>
            </a:extLst>
          </p:cNvPr>
          <p:cNvSpPr/>
          <p:nvPr/>
        </p:nvSpPr>
        <p:spPr>
          <a:xfrm>
            <a:off x="4569005" y="4233764"/>
            <a:ext cx="1188720" cy="420624"/>
          </a:xfrm>
          <a:prstGeom prst="rect">
            <a:avLst/>
          </a:prstGeom>
          <a:pattFill prst="ltUpDiag">
            <a:fgClr>
              <a:schemeClr val="accent2"/>
            </a:fgClr>
            <a:bgClr>
              <a:schemeClr val="bg1"/>
            </a:bgClr>
          </a:pattFill>
          <a:ln w="38100" cap="flat" cmpd="sng" algn="ctr">
            <a:noFill/>
            <a:prstDash val="solid"/>
            <a:miter lim="800000"/>
          </a:ln>
          <a:effectLst/>
        </p:spPr>
        <p:txBody>
          <a:bodyPr spcFirstLastPara="0" vert="horz" wrap="square" lIns="0" tIns="3215" rIns="0" bIns="3215" numCol="1" spcCol="1270" anchor="ctr" anchorCtr="0">
            <a:noAutofit/>
          </a:bodyPr>
          <a:lstStyle/>
          <a:p>
            <a:pPr algn="ctr" defTabSz="225050" eaLnBrk="0" fontAlgn="base" hangingPunct="0">
              <a:lnSpc>
                <a:spcPct val="90000"/>
              </a:lnSpc>
              <a:spcBef>
                <a:spcPct val="0"/>
              </a:spcBef>
              <a:spcAft>
                <a:spcPct val="0"/>
              </a:spcAft>
            </a:pPr>
            <a:r>
              <a:rPr lang="en-US" sz="900" kern="0">
                <a:latin typeface="Verdana" panose="020B0604030504040204" pitchFamily="34" charset="0"/>
                <a:ea typeface="Verdana" panose="020B0604030504040204" pitchFamily="34" charset="0"/>
                <a:cs typeface="Arial" panose="020B0604020202020204" pitchFamily="34" charset="0"/>
              </a:rPr>
              <a:t>SOC</a:t>
            </a:r>
          </a:p>
        </p:txBody>
      </p:sp>
      <p:sp>
        <p:nvSpPr>
          <p:cNvPr id="8" name="Rectangle 7">
            <a:extLst>
              <a:ext uri="{FF2B5EF4-FFF2-40B4-BE49-F238E27FC236}">
                <a16:creationId xmlns:a16="http://schemas.microsoft.com/office/drawing/2014/main" id="{23A48911-AAF3-01B9-76C3-C1045485692A}"/>
              </a:ext>
            </a:extLst>
          </p:cNvPr>
          <p:cNvSpPr/>
          <p:nvPr/>
        </p:nvSpPr>
        <p:spPr>
          <a:xfrm>
            <a:off x="560708" y="4233764"/>
            <a:ext cx="1188720" cy="420624"/>
          </a:xfrm>
          <a:prstGeom prst="rect">
            <a:avLst/>
          </a:prstGeom>
          <a:solidFill>
            <a:schemeClr val="accent2"/>
          </a:solidFill>
          <a:ln w="38100" cap="flat" cmpd="sng" algn="ctr">
            <a:noFill/>
            <a:prstDash val="solid"/>
            <a:miter lim="800000"/>
          </a:ln>
          <a:effectLst/>
        </p:spPr>
        <p:txBody>
          <a:bodyPr spcFirstLastPara="0" vert="horz" wrap="square" lIns="0" tIns="3215" rIns="0" bIns="3215" numCol="1" spcCol="1270" anchor="ctr" anchorCtr="0">
            <a:noAutofit/>
          </a:bodyPr>
          <a:lstStyle/>
          <a:p>
            <a:pPr algn="ctr" defTabSz="225050" eaLnBrk="0" fontAlgn="base" hangingPunct="0">
              <a:lnSpc>
                <a:spcPct val="90000"/>
              </a:lnSpc>
              <a:spcBef>
                <a:spcPct val="0"/>
              </a:spcBef>
              <a:spcAft>
                <a:spcPct val="0"/>
              </a:spcAft>
            </a:pPr>
            <a:r>
              <a:rPr lang="en-US" sz="900" kern="0" dirty="0">
                <a:latin typeface="Verdana" panose="020B0604030504040204" pitchFamily="34" charset="0"/>
                <a:ea typeface="Verdana" panose="020B0604030504040204" pitchFamily="34" charset="0"/>
                <a:cs typeface="Arial" panose="020B0604020202020204" pitchFamily="34" charset="0"/>
              </a:rPr>
              <a:t>Warehouse, Sales &amp; &amp; Integration - Tech Lead </a:t>
            </a:r>
            <a:r>
              <a:rPr lang="en-US" sz="900" kern="0" baseline="30000" dirty="0">
                <a:latin typeface="Verdana" panose="020B0604030504040204" pitchFamily="34" charset="0"/>
                <a:ea typeface="Verdana" panose="020B0604030504040204" pitchFamily="34" charset="0"/>
                <a:cs typeface="Arial" panose="020B0604020202020204" pitchFamily="34" charset="0"/>
              </a:rPr>
              <a:t>#</a:t>
            </a:r>
          </a:p>
        </p:txBody>
      </p:sp>
      <p:sp>
        <p:nvSpPr>
          <p:cNvPr id="12" name="Rectangle 11">
            <a:extLst>
              <a:ext uri="{FF2B5EF4-FFF2-40B4-BE49-F238E27FC236}">
                <a16:creationId xmlns:a16="http://schemas.microsoft.com/office/drawing/2014/main" id="{2FD38376-3E5C-28E5-DECF-550748F7D84D}"/>
              </a:ext>
            </a:extLst>
          </p:cNvPr>
          <p:cNvSpPr/>
          <p:nvPr/>
        </p:nvSpPr>
        <p:spPr>
          <a:xfrm>
            <a:off x="5957827" y="1727338"/>
            <a:ext cx="1386974" cy="4023360"/>
          </a:xfrm>
          <a:prstGeom prst="rect">
            <a:avLst/>
          </a:prstGeom>
          <a:solidFill>
            <a:schemeClr val="bg1"/>
          </a:solid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21" name="Rectangle 20">
            <a:extLst>
              <a:ext uri="{FF2B5EF4-FFF2-40B4-BE49-F238E27FC236}">
                <a16:creationId xmlns:a16="http://schemas.microsoft.com/office/drawing/2014/main" id="{995C94C1-92F7-1FA0-A645-1A54DC9598BD}"/>
              </a:ext>
            </a:extLst>
          </p:cNvPr>
          <p:cNvSpPr/>
          <p:nvPr/>
        </p:nvSpPr>
        <p:spPr>
          <a:xfrm>
            <a:off x="6072078" y="1453750"/>
            <a:ext cx="1188721" cy="505879"/>
          </a:xfrm>
          <a:prstGeom prst="rect">
            <a:avLst/>
          </a:prstGeom>
          <a:solidFill>
            <a:srgbClr val="FFC9C9"/>
          </a:solidFill>
          <a:ln>
            <a:solidFill>
              <a:srgbClr val="FF0000"/>
            </a:solidFill>
          </a:ln>
          <a:effectLst>
            <a:outerShdw blurRad="50800" dist="38100" dir="2700000" algn="tl"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lIns="0" rIns="0" rtlCol="0" anchor="ctr"/>
          <a:lstStyle/>
          <a:p>
            <a:pPr algn="ctr"/>
            <a:r>
              <a:rPr lang="en-US" sz="900" b="1">
                <a:solidFill>
                  <a:srgbClr val="FF0000"/>
                </a:solidFill>
                <a:latin typeface="Verdana" panose="020B0604030504040204" pitchFamily="34" charset="0"/>
                <a:ea typeface="Verdana" panose="020B0604030504040204" pitchFamily="34" charset="0"/>
              </a:rPr>
              <a:t>SERVICE MANAGEMENT</a:t>
            </a:r>
          </a:p>
        </p:txBody>
      </p:sp>
      <p:sp>
        <p:nvSpPr>
          <p:cNvPr id="40" name="Rectangle 39">
            <a:extLst>
              <a:ext uri="{FF2B5EF4-FFF2-40B4-BE49-F238E27FC236}">
                <a16:creationId xmlns:a16="http://schemas.microsoft.com/office/drawing/2014/main" id="{4F881FDF-5B3A-AEC2-ED81-34A5A716558C}"/>
              </a:ext>
            </a:extLst>
          </p:cNvPr>
          <p:cNvSpPr/>
          <p:nvPr/>
        </p:nvSpPr>
        <p:spPr>
          <a:xfrm>
            <a:off x="6072078" y="2061006"/>
            <a:ext cx="1188720" cy="548640"/>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tIns="0" bIns="0" rtlCol="0" anchor="ctr"/>
          <a:lstStyle/>
          <a:p>
            <a:pPr algn="ctr"/>
            <a:r>
              <a:rPr lang="en-US" sz="1050" b="1">
                <a:solidFill>
                  <a:schemeClr val="lt1"/>
                </a:solidFill>
                <a:latin typeface="Verdana" panose="020B0604030504040204" pitchFamily="34" charset="0"/>
                <a:ea typeface="Verdana" panose="020B0604030504040204" pitchFamily="34" charset="0"/>
              </a:rPr>
              <a:t>GLOBAL SERVICE MGMT. LEAD</a:t>
            </a:r>
          </a:p>
        </p:txBody>
      </p:sp>
      <p:sp>
        <p:nvSpPr>
          <p:cNvPr id="41" name="Rectangle 40">
            <a:extLst>
              <a:ext uri="{FF2B5EF4-FFF2-40B4-BE49-F238E27FC236}">
                <a16:creationId xmlns:a16="http://schemas.microsoft.com/office/drawing/2014/main" id="{B731F816-7005-AAF7-716E-70FA192EC4E9}"/>
              </a:ext>
            </a:extLst>
          </p:cNvPr>
          <p:cNvSpPr/>
          <p:nvPr/>
        </p:nvSpPr>
        <p:spPr>
          <a:xfrm>
            <a:off x="6072078" y="2744046"/>
            <a:ext cx="1188720" cy="420624"/>
          </a:xfrm>
          <a:prstGeom prst="rect">
            <a:avLst/>
          </a:prstGeom>
          <a:solidFill>
            <a:schemeClr val="accent2"/>
          </a:solidFill>
          <a:ln w="38100" cap="flat" cmpd="sng" algn="ctr">
            <a:noFill/>
            <a:prstDash val="solid"/>
            <a:miter lim="800000"/>
          </a:ln>
          <a:effectLst/>
        </p:spPr>
        <p:txBody>
          <a:bodyPr spcFirstLastPara="0" vert="horz" wrap="square" lIns="0" tIns="3215" rIns="0" bIns="3215" numCol="1" spcCol="1270" anchor="ctr" anchorCtr="0">
            <a:noAutofit/>
          </a:bodyPr>
          <a:lstStyle/>
          <a:p>
            <a:pPr algn="ctr" defTabSz="225050" eaLnBrk="0" fontAlgn="base" hangingPunct="0">
              <a:lnSpc>
                <a:spcPct val="90000"/>
              </a:lnSpc>
              <a:spcBef>
                <a:spcPct val="0"/>
              </a:spcBef>
              <a:spcAft>
                <a:spcPct val="0"/>
              </a:spcAft>
            </a:pPr>
            <a:r>
              <a:rPr lang="en-US" sz="1000" kern="0">
                <a:solidFill>
                  <a:schemeClr val="tx1"/>
                </a:solidFill>
                <a:latin typeface="Verdana" panose="020B0604030504040204" pitchFamily="34" charset="0"/>
                <a:ea typeface="Verdana" panose="020B0604030504040204" pitchFamily="34" charset="0"/>
                <a:cs typeface="Arial" panose="020B0604020202020204" pitchFamily="34" charset="0"/>
              </a:rPr>
              <a:t>Helpdesk/ITSM</a:t>
            </a:r>
          </a:p>
        </p:txBody>
      </p:sp>
      <p:sp>
        <p:nvSpPr>
          <p:cNvPr id="42" name="Rectangle 41">
            <a:extLst>
              <a:ext uri="{FF2B5EF4-FFF2-40B4-BE49-F238E27FC236}">
                <a16:creationId xmlns:a16="http://schemas.microsoft.com/office/drawing/2014/main" id="{E07BFD91-D3AE-8B30-E6EA-76D96D164607}"/>
              </a:ext>
            </a:extLst>
          </p:cNvPr>
          <p:cNvSpPr/>
          <p:nvPr/>
        </p:nvSpPr>
        <p:spPr>
          <a:xfrm>
            <a:off x="7605257" y="3770250"/>
            <a:ext cx="1188720" cy="420624"/>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tIns="0" bIns="0" rtlCol="0" anchor="ctr"/>
          <a:lstStyle/>
          <a:p>
            <a:pPr algn="ctr"/>
            <a:r>
              <a:rPr lang="en-US" sz="1050" b="1">
                <a:solidFill>
                  <a:schemeClr val="lt1"/>
                </a:solidFill>
                <a:latin typeface="Verdana" panose="020B0604030504040204" pitchFamily="34" charset="0"/>
                <a:ea typeface="Verdana" panose="020B0604030504040204" pitchFamily="34" charset="0"/>
              </a:rPr>
              <a:t>Geo IT Lead - US</a:t>
            </a:r>
          </a:p>
        </p:txBody>
      </p:sp>
      <p:sp>
        <p:nvSpPr>
          <p:cNvPr id="47" name="Rectangle 46">
            <a:extLst>
              <a:ext uri="{FF2B5EF4-FFF2-40B4-BE49-F238E27FC236}">
                <a16:creationId xmlns:a16="http://schemas.microsoft.com/office/drawing/2014/main" id="{4E0F64C1-4056-E622-E28A-49166542A551}"/>
              </a:ext>
            </a:extLst>
          </p:cNvPr>
          <p:cNvSpPr/>
          <p:nvPr/>
        </p:nvSpPr>
        <p:spPr>
          <a:xfrm>
            <a:off x="7605257" y="4332079"/>
            <a:ext cx="1188720" cy="420624"/>
          </a:xfrm>
          <a:prstGeom prst="rect">
            <a:avLst/>
          </a:prstGeom>
          <a:solidFill>
            <a:schemeClr val="accent2"/>
          </a:solidFill>
          <a:ln w="38100" cap="flat" cmpd="sng" algn="ctr">
            <a:noFill/>
            <a:prstDash val="solid"/>
            <a:miter lim="800000"/>
          </a:ln>
          <a:effectLst/>
        </p:spPr>
        <p:txBody>
          <a:bodyPr spcFirstLastPara="0" vert="horz" wrap="square" lIns="0" tIns="3215" rIns="0" bIns="3215" numCol="1" spcCol="1270" anchor="ctr" anchorCtr="0">
            <a:noAutofit/>
          </a:bodyPr>
          <a:lstStyle/>
          <a:p>
            <a:pPr algn="ctr" defTabSz="225050" eaLnBrk="0" fontAlgn="base" hangingPunct="0">
              <a:lnSpc>
                <a:spcPct val="90000"/>
              </a:lnSpc>
              <a:spcBef>
                <a:spcPct val="0"/>
              </a:spcBef>
              <a:spcAft>
                <a:spcPct val="0"/>
              </a:spcAft>
            </a:pPr>
            <a:r>
              <a:rPr lang="en-US" sz="900" kern="0">
                <a:latin typeface="Verdana" panose="020B0604030504040204" pitchFamily="34" charset="0"/>
                <a:ea typeface="Verdana" panose="020B0604030504040204" pitchFamily="34" charset="0"/>
                <a:cs typeface="Arial" panose="020B0604020202020204" pitchFamily="34" charset="0"/>
              </a:rPr>
              <a:t>ATS, SAUR - Lead</a:t>
            </a:r>
          </a:p>
        </p:txBody>
      </p:sp>
      <p:sp>
        <p:nvSpPr>
          <p:cNvPr id="9" name="TextBox 8">
            <a:extLst>
              <a:ext uri="{FF2B5EF4-FFF2-40B4-BE49-F238E27FC236}">
                <a16:creationId xmlns:a16="http://schemas.microsoft.com/office/drawing/2014/main" id="{FF816243-AE57-EDDB-39AC-EABCC78260F0}"/>
              </a:ext>
            </a:extLst>
          </p:cNvPr>
          <p:cNvSpPr txBox="1"/>
          <p:nvPr/>
        </p:nvSpPr>
        <p:spPr>
          <a:xfrm>
            <a:off x="4536413" y="6022534"/>
            <a:ext cx="7040880" cy="215444"/>
          </a:xfrm>
          <a:prstGeom prst="rect">
            <a:avLst/>
          </a:prstGeom>
          <a:noFill/>
        </p:spPr>
        <p:txBody>
          <a:bodyPr wrap="square">
            <a:spAutoFit/>
          </a:bodyPr>
          <a:lstStyle/>
          <a:p>
            <a:r>
              <a:rPr lang="en-US" sz="800" i="1" kern="0" dirty="0">
                <a:latin typeface="Verdana" panose="020B0604030504040204" pitchFamily="34" charset="0"/>
                <a:ea typeface="Verdana" panose="020B0604030504040204" pitchFamily="34" charset="0"/>
                <a:cs typeface="Arial" panose="020B0604020202020204" pitchFamily="34" charset="0"/>
              </a:rPr>
              <a:t>*Development Factory - Team composition and reporting to be decided based on skills &amp; resources</a:t>
            </a:r>
            <a:endParaRPr lang="en-US" i="1" dirty="0"/>
          </a:p>
        </p:txBody>
      </p:sp>
      <p:sp>
        <p:nvSpPr>
          <p:cNvPr id="10" name="TextBox 9">
            <a:extLst>
              <a:ext uri="{FF2B5EF4-FFF2-40B4-BE49-F238E27FC236}">
                <a16:creationId xmlns:a16="http://schemas.microsoft.com/office/drawing/2014/main" id="{006C399E-9DA0-BB78-3E36-2BEFDF852A62}"/>
              </a:ext>
            </a:extLst>
          </p:cNvPr>
          <p:cNvSpPr txBox="1"/>
          <p:nvPr/>
        </p:nvSpPr>
        <p:spPr>
          <a:xfrm>
            <a:off x="4536413" y="5855067"/>
            <a:ext cx="7040880" cy="182880"/>
          </a:xfrm>
          <a:prstGeom prst="rect">
            <a:avLst/>
          </a:prstGeom>
          <a:noFill/>
        </p:spPr>
        <p:txBody>
          <a:bodyPr wrap="square">
            <a:spAutoFit/>
          </a:bodyPr>
          <a:lstStyle/>
          <a:p>
            <a:r>
              <a:rPr lang="en-US" sz="800" kern="0" baseline="30000" dirty="0">
                <a:latin typeface="Verdana" panose="020B0604030504040204" pitchFamily="34" charset="0"/>
                <a:ea typeface="Verdana" panose="020B0604030504040204" pitchFamily="34" charset="0"/>
                <a:cs typeface="Arial" panose="020B0604020202020204" pitchFamily="34" charset="0"/>
              </a:rPr>
              <a:t># </a:t>
            </a:r>
            <a:r>
              <a:rPr lang="en-US" sz="800" i="1" kern="0" dirty="0">
                <a:latin typeface="Verdana" panose="020B0604030504040204" pitchFamily="34" charset="0"/>
                <a:ea typeface="Verdana" panose="020B0604030504040204" pitchFamily="34" charset="0"/>
                <a:cs typeface="Arial" panose="020B0604020202020204" pitchFamily="34" charset="0"/>
              </a:rPr>
              <a:t>Integration – Tech Lead role to be carved out in the future. Manufacturing and Supply Chain areas to be split in the future</a:t>
            </a:r>
            <a:endParaRPr lang="en-US" i="1" dirty="0"/>
          </a:p>
        </p:txBody>
      </p:sp>
      <p:sp>
        <p:nvSpPr>
          <p:cNvPr id="11" name="Rectangle 10">
            <a:extLst>
              <a:ext uri="{FF2B5EF4-FFF2-40B4-BE49-F238E27FC236}">
                <a16:creationId xmlns:a16="http://schemas.microsoft.com/office/drawing/2014/main" id="{CF3C9D66-FFC4-42DB-A0CE-8E23D1B51235}"/>
              </a:ext>
            </a:extLst>
          </p:cNvPr>
          <p:cNvSpPr/>
          <p:nvPr/>
        </p:nvSpPr>
        <p:spPr>
          <a:xfrm>
            <a:off x="1878120" y="4744890"/>
            <a:ext cx="1188720" cy="420624"/>
          </a:xfrm>
          <a:prstGeom prst="rect">
            <a:avLst/>
          </a:prstGeom>
          <a:solidFill>
            <a:schemeClr val="accent2"/>
          </a:solidFill>
          <a:ln w="38100" cap="flat" cmpd="sng" algn="ctr">
            <a:noFill/>
            <a:prstDash val="solid"/>
            <a:miter lim="800000"/>
          </a:ln>
          <a:effectLst/>
        </p:spPr>
        <p:txBody>
          <a:bodyPr spcFirstLastPara="0" vert="horz" wrap="square" lIns="0" tIns="3215" rIns="0" bIns="3215" numCol="1" spcCol="1270" anchor="ctr" anchorCtr="0">
            <a:noAutofit/>
          </a:bodyPr>
          <a:lstStyle/>
          <a:p>
            <a:pPr algn="ctr" defTabSz="225050" eaLnBrk="0" fontAlgn="base" hangingPunct="0">
              <a:lnSpc>
                <a:spcPct val="90000"/>
              </a:lnSpc>
              <a:spcBef>
                <a:spcPct val="0"/>
              </a:spcBef>
              <a:spcAft>
                <a:spcPct val="0"/>
              </a:spcAft>
            </a:pPr>
            <a:r>
              <a:rPr lang="en-US" sz="900" kern="0" dirty="0">
                <a:latin typeface="Verdana" panose="020B0604030504040204" pitchFamily="34" charset="0"/>
                <a:ea typeface="Verdana" panose="020B0604030504040204" pitchFamily="34" charset="0"/>
                <a:cs typeface="Arial" panose="020B0604020202020204" pitchFamily="34" charset="0"/>
              </a:rPr>
              <a:t>PMO,EBS - Tech Lead</a:t>
            </a:r>
          </a:p>
        </p:txBody>
      </p:sp>
      <p:cxnSp>
        <p:nvCxnSpPr>
          <p:cNvPr id="69" name="Connector: Elbow 68">
            <a:extLst>
              <a:ext uri="{FF2B5EF4-FFF2-40B4-BE49-F238E27FC236}">
                <a16:creationId xmlns:a16="http://schemas.microsoft.com/office/drawing/2014/main" id="{05C0DD38-44EB-413F-9C79-51E995D9A6F2}"/>
              </a:ext>
            </a:extLst>
          </p:cNvPr>
          <p:cNvCxnSpPr>
            <a:cxnSpLocks/>
            <a:stCxn id="23" idx="2"/>
            <a:endCxn id="63" idx="0"/>
          </p:cNvCxnSpPr>
          <p:nvPr/>
        </p:nvCxnSpPr>
        <p:spPr>
          <a:xfrm rot="16200000" flipH="1">
            <a:off x="7801540" y="-449211"/>
            <a:ext cx="237302" cy="3568620"/>
          </a:xfrm>
          <a:prstGeom prst="bentConnector3">
            <a:avLst>
              <a:gd name="adj1" fmla="val 50000"/>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EB970F5-CCCD-E7B6-078B-5241C9C422D1}"/>
              </a:ext>
            </a:extLst>
          </p:cNvPr>
          <p:cNvSpPr/>
          <p:nvPr/>
        </p:nvSpPr>
        <p:spPr>
          <a:xfrm>
            <a:off x="9899642" y="464820"/>
            <a:ext cx="1835158" cy="2626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Digital Council</a:t>
            </a:r>
          </a:p>
        </p:txBody>
      </p:sp>
    </p:spTree>
    <p:extLst>
      <p:ext uri="{BB962C8B-B14F-4D97-AF65-F5344CB8AC3E}">
        <p14:creationId xmlns:p14="http://schemas.microsoft.com/office/powerpoint/2010/main" val="912438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5. Service Delivery – Major Enhancements / New Features </a:t>
            </a:r>
          </a:p>
        </p:txBody>
      </p:sp>
      <p:graphicFrame>
        <p:nvGraphicFramePr>
          <p:cNvPr id="3" name="Table 2">
            <a:extLst>
              <a:ext uri="{FF2B5EF4-FFF2-40B4-BE49-F238E27FC236}">
                <a16:creationId xmlns:a16="http://schemas.microsoft.com/office/drawing/2014/main" id="{2452A163-2956-9A11-C2DE-CC3966739C3B}"/>
              </a:ext>
            </a:extLst>
          </p:cNvPr>
          <p:cNvGraphicFramePr>
            <a:graphicFrameLocks noGrp="1"/>
          </p:cNvGraphicFramePr>
          <p:nvPr>
            <p:extLst>
              <p:ext uri="{D42A27DB-BD31-4B8C-83A1-F6EECF244321}">
                <p14:modId xmlns:p14="http://schemas.microsoft.com/office/powerpoint/2010/main" val="3156377436"/>
              </p:ext>
            </p:extLst>
          </p:nvPr>
        </p:nvGraphicFramePr>
        <p:xfrm>
          <a:off x="591871" y="931288"/>
          <a:ext cx="10981521" cy="975360"/>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KPIs / Metrics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Service Delivery – Major Enhancements / New Features </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Enhancements delivered within time and budget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Business satisfaction score for new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 of UAT failures of total enhancements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 of deployment failures of total enhancements</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4" name="Table 3">
            <a:extLst>
              <a:ext uri="{FF2B5EF4-FFF2-40B4-BE49-F238E27FC236}">
                <a16:creationId xmlns:a16="http://schemas.microsoft.com/office/drawing/2014/main" id="{7D670F53-42DD-91F5-F5A0-B86633D04FD2}"/>
              </a:ext>
            </a:extLst>
          </p:cNvPr>
          <p:cNvGraphicFramePr>
            <a:graphicFrameLocks noGrp="1"/>
          </p:cNvGraphicFramePr>
          <p:nvPr>
            <p:extLst>
              <p:ext uri="{D42A27DB-BD31-4B8C-83A1-F6EECF244321}">
                <p14:modId xmlns:p14="http://schemas.microsoft.com/office/powerpoint/2010/main" val="4252660017"/>
              </p:ext>
            </p:extLst>
          </p:nvPr>
        </p:nvGraphicFramePr>
        <p:xfrm>
          <a:off x="591870" y="2522064"/>
          <a:ext cx="10981521" cy="975360"/>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Key Considerations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Service Delivery – Major Enhancements / New Features </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TBD</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5" name="Table 4">
            <a:extLst>
              <a:ext uri="{FF2B5EF4-FFF2-40B4-BE49-F238E27FC236}">
                <a16:creationId xmlns:a16="http://schemas.microsoft.com/office/drawing/2014/main" id="{218F29CA-E41B-8155-1C1D-31EAEA75DE4A}"/>
              </a:ext>
            </a:extLst>
          </p:cNvPr>
          <p:cNvGraphicFramePr>
            <a:graphicFrameLocks noGrp="1"/>
          </p:cNvGraphicFramePr>
          <p:nvPr>
            <p:extLst>
              <p:ext uri="{D42A27DB-BD31-4B8C-83A1-F6EECF244321}">
                <p14:modId xmlns:p14="http://schemas.microsoft.com/office/powerpoint/2010/main" val="3223729918"/>
              </p:ext>
            </p:extLst>
          </p:nvPr>
        </p:nvGraphicFramePr>
        <p:xfrm>
          <a:off x="591869" y="3927532"/>
          <a:ext cx="10981521" cy="975360"/>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Critical Success Factors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Service Delivery – Major Enhancements / New Features </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TBD</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spTree>
    <p:extLst>
      <p:ext uri="{BB962C8B-B14F-4D97-AF65-F5344CB8AC3E}">
        <p14:creationId xmlns:p14="http://schemas.microsoft.com/office/powerpoint/2010/main" val="2578037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6. Service Delivery – Minor Change Requests (1/3)</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2094804215"/>
              </p:ext>
            </p:extLst>
          </p:nvPr>
        </p:nvGraphicFramePr>
        <p:xfrm>
          <a:off x="591872" y="794595"/>
          <a:ext cx="10981524" cy="5144625"/>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45469">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466633">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65323">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66633">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66633">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66633">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66633">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66633">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80981">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66633">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66633">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sp>
        <p:nvSpPr>
          <p:cNvPr id="8" name="Rectangle 7">
            <a:extLst>
              <a:ext uri="{FF2B5EF4-FFF2-40B4-BE49-F238E27FC236}">
                <a16:creationId xmlns:a16="http://schemas.microsoft.com/office/drawing/2014/main" id="{5B36F428-53E3-A86F-B71F-4CD9D90179D3}"/>
              </a:ext>
            </a:extLst>
          </p:cNvPr>
          <p:cNvSpPr/>
          <p:nvPr/>
        </p:nvSpPr>
        <p:spPr bwMode="gray">
          <a:xfrm>
            <a:off x="1983792" y="1094290"/>
            <a:ext cx="2099802" cy="155082"/>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a:r>
              <a:rPr lang="en-US" sz="700">
                <a:latin typeface="Verdana" panose="020B0604030504040204" pitchFamily="34" charset="0"/>
                <a:ea typeface="Verdana" panose="020B0604030504040204" pitchFamily="34" charset="0"/>
              </a:rPr>
              <a:t>Raise change requests on ITSM tool </a:t>
            </a:r>
          </a:p>
        </p:txBody>
      </p:sp>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44" name="TextBox 43">
            <a:extLst>
              <a:ext uri="{FF2B5EF4-FFF2-40B4-BE49-F238E27FC236}">
                <a16:creationId xmlns:a16="http://schemas.microsoft.com/office/drawing/2014/main" id="{0FD03121-9764-64C9-EC8F-0E43C43DA8A4}"/>
              </a:ext>
            </a:extLst>
          </p:cNvPr>
          <p:cNvSpPr txBox="1"/>
          <p:nvPr/>
        </p:nvSpPr>
        <p:spPr>
          <a:xfrm>
            <a:off x="2327772" y="1254718"/>
            <a:ext cx="1191353" cy="200055"/>
          </a:xfrm>
          <a:prstGeom prst="rect">
            <a:avLst/>
          </a:prstGeom>
          <a:noFill/>
        </p:spPr>
        <p:txBody>
          <a:bodyPr wrap="none" rtlCol="0">
            <a:spAutoFit/>
          </a:bodyPr>
          <a:lstStyle/>
          <a:p>
            <a:pPr algn="ctr"/>
            <a:r>
              <a:rPr lang="en-US" sz="700" i="1" dirty="0">
                <a:solidFill>
                  <a:srgbClr val="FF0000"/>
                </a:solidFill>
                <a:latin typeface="Verdana" panose="020B0604030504040204" pitchFamily="34" charset="0"/>
                <a:ea typeface="Verdana" panose="020B0604030504040204" pitchFamily="34" charset="0"/>
              </a:rPr>
              <a:t>Business Stakeholders</a:t>
            </a:r>
          </a:p>
        </p:txBody>
      </p:sp>
      <p:sp>
        <p:nvSpPr>
          <p:cNvPr id="75" name="TextBox 74">
            <a:extLst>
              <a:ext uri="{FF2B5EF4-FFF2-40B4-BE49-F238E27FC236}">
                <a16:creationId xmlns:a16="http://schemas.microsoft.com/office/drawing/2014/main" id="{08353A45-4344-7154-1A25-A2B4966B9314}"/>
              </a:ext>
            </a:extLst>
          </p:cNvPr>
          <p:cNvSpPr txBox="1"/>
          <p:nvPr/>
        </p:nvSpPr>
        <p:spPr>
          <a:xfrm>
            <a:off x="10029601" y="315895"/>
            <a:ext cx="1693548" cy="215444"/>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rPr>
              <a:t>Frequency: </a:t>
            </a:r>
            <a:r>
              <a:rPr lang="en-US" sz="800" dirty="0">
                <a:latin typeface="Verdana" panose="020B0604030504040204" pitchFamily="34" charset="0"/>
                <a:ea typeface="Verdana" panose="020B0604030504040204" pitchFamily="34" charset="0"/>
              </a:rPr>
              <a:t>Yearly / Ad-hoc</a:t>
            </a:r>
          </a:p>
        </p:txBody>
      </p:sp>
      <p:sp>
        <p:nvSpPr>
          <p:cNvPr id="3" name="Rectangle 2">
            <a:extLst>
              <a:ext uri="{FF2B5EF4-FFF2-40B4-BE49-F238E27FC236}">
                <a16:creationId xmlns:a16="http://schemas.microsoft.com/office/drawing/2014/main" id="{933DB4B9-06A0-2ACE-C666-DB359E9ECC0B}"/>
              </a:ext>
            </a:extLst>
          </p:cNvPr>
          <p:cNvSpPr/>
          <p:nvPr/>
        </p:nvSpPr>
        <p:spPr bwMode="gray">
          <a:xfrm>
            <a:off x="6887997" y="1111274"/>
            <a:ext cx="2099802" cy="335101"/>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a:r>
              <a:rPr lang="en-US" sz="700" dirty="0">
                <a:solidFill>
                  <a:schemeClr val="dk1"/>
                </a:solidFill>
                <a:latin typeface="Verdana" panose="020B0604030504040204" pitchFamily="34" charset="0"/>
                <a:ea typeface="Verdana" panose="020B0604030504040204" pitchFamily="34" charset="0"/>
              </a:rPr>
              <a:t>A</a:t>
            </a:r>
            <a:r>
              <a:rPr lang="en-US" sz="700" b="0" kern="1200" dirty="0">
                <a:solidFill>
                  <a:schemeClr val="dk1"/>
                </a:solidFill>
                <a:latin typeface="Verdana" panose="020B0604030504040204" pitchFamily="34" charset="0"/>
                <a:ea typeface="Verdana" panose="020B0604030504040204" pitchFamily="34" charset="0"/>
                <a:cs typeface="+mn-cs"/>
              </a:rPr>
              <a:t>pprove the CRs before development team can proceed with development</a:t>
            </a:r>
          </a:p>
        </p:txBody>
      </p:sp>
      <p:sp>
        <p:nvSpPr>
          <p:cNvPr id="6" name="Rectangle 5">
            <a:extLst>
              <a:ext uri="{FF2B5EF4-FFF2-40B4-BE49-F238E27FC236}">
                <a16:creationId xmlns:a16="http://schemas.microsoft.com/office/drawing/2014/main" id="{89B6205C-05CA-4E80-F20E-E1A4732CB0CE}"/>
              </a:ext>
            </a:extLst>
          </p:cNvPr>
          <p:cNvSpPr/>
          <p:nvPr/>
        </p:nvSpPr>
        <p:spPr bwMode="gray">
          <a:xfrm>
            <a:off x="6867766" y="4483372"/>
            <a:ext cx="2162815" cy="310712"/>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defTabSz="903153"/>
            <a:r>
              <a:rPr lang="en-US" sz="700" dirty="0">
                <a:latin typeface="Verdana" panose="020B0604030504040204" pitchFamily="34" charset="0"/>
                <a:ea typeface="Verdana" panose="020B0604030504040204" pitchFamily="34" charset="0"/>
              </a:rPr>
              <a:t>Reviews minor changes and involves Change Review Board for additional approval</a:t>
            </a:r>
          </a:p>
        </p:txBody>
      </p:sp>
      <p:sp>
        <p:nvSpPr>
          <p:cNvPr id="5" name="Rectangle 4">
            <a:extLst>
              <a:ext uri="{FF2B5EF4-FFF2-40B4-BE49-F238E27FC236}">
                <a16:creationId xmlns:a16="http://schemas.microsoft.com/office/drawing/2014/main" id="{D80B6668-55DE-A5CE-61D1-C49767BDFCA9}"/>
              </a:ext>
            </a:extLst>
          </p:cNvPr>
          <p:cNvSpPr/>
          <p:nvPr/>
        </p:nvSpPr>
        <p:spPr bwMode="gray">
          <a:xfrm>
            <a:off x="1821301" y="2315005"/>
            <a:ext cx="2099802" cy="472525"/>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algn="just" defTabSz="903153"/>
            <a:r>
              <a:rPr lang="en-US" sz="700" dirty="0">
                <a:solidFill>
                  <a:schemeClr val="dk1"/>
                </a:solidFill>
                <a:latin typeface="Verdana" panose="020B0604030504040204" pitchFamily="34" charset="0"/>
                <a:ea typeface="Verdana" panose="020B0604030504040204" pitchFamily="34" charset="0"/>
              </a:rPr>
              <a:t>Collects change requests from Business Stakeholders</a:t>
            </a:r>
          </a:p>
        </p:txBody>
      </p:sp>
      <p:sp>
        <p:nvSpPr>
          <p:cNvPr id="10" name="TextBox 9">
            <a:extLst>
              <a:ext uri="{FF2B5EF4-FFF2-40B4-BE49-F238E27FC236}">
                <a16:creationId xmlns:a16="http://schemas.microsoft.com/office/drawing/2014/main" id="{2727BAF7-7A85-814E-1080-21768EBE7968}"/>
              </a:ext>
            </a:extLst>
          </p:cNvPr>
          <p:cNvSpPr txBox="1"/>
          <p:nvPr/>
        </p:nvSpPr>
        <p:spPr>
          <a:xfrm>
            <a:off x="2543378" y="2769782"/>
            <a:ext cx="760144"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Tech Leads</a:t>
            </a:r>
          </a:p>
        </p:txBody>
      </p:sp>
      <p:sp>
        <p:nvSpPr>
          <p:cNvPr id="15" name="Rectangle 14">
            <a:extLst>
              <a:ext uri="{FF2B5EF4-FFF2-40B4-BE49-F238E27FC236}">
                <a16:creationId xmlns:a16="http://schemas.microsoft.com/office/drawing/2014/main" id="{BF38FADA-1B38-0B60-2D65-FF672E4FC233}"/>
              </a:ext>
            </a:extLst>
          </p:cNvPr>
          <p:cNvSpPr/>
          <p:nvPr/>
        </p:nvSpPr>
        <p:spPr bwMode="gray">
          <a:xfrm>
            <a:off x="4500162" y="2318715"/>
            <a:ext cx="1980730" cy="465105"/>
          </a:xfrm>
          <a:prstGeom prst="rect">
            <a:avLst/>
          </a:prstGeom>
          <a:solidFill>
            <a:schemeClr val="bg1">
              <a:lumMod val="95000"/>
            </a:schemeClr>
          </a:solidFill>
          <a:ln w="19050" algn="ctr">
            <a:solidFill>
              <a:srgbClr val="FF0000"/>
            </a:solidFill>
            <a:miter lim="800000"/>
            <a:headEnd/>
            <a:tailEnd/>
          </a:ln>
        </p:spPr>
        <p:txBody>
          <a:bodyPr wrap="square" lIns="27432" tIns="0" rIns="0" bIns="0" rtlCol="0" anchor="ctr"/>
          <a:lstStyle/>
          <a:p>
            <a:pPr marL="80010"/>
            <a:r>
              <a:rPr lang="en-US" sz="700" dirty="0">
                <a:latin typeface="Verdana" panose="020B0604030504040204" pitchFamily="34" charset="0"/>
                <a:ea typeface="Verdana" panose="020B0604030504040204" pitchFamily="34" charset="0"/>
              </a:rPr>
              <a:t>C</a:t>
            </a:r>
            <a:r>
              <a:rPr lang="en-US" sz="700" b="0" dirty="0">
                <a:latin typeface="Verdana" panose="020B0604030504040204" pitchFamily="34" charset="0"/>
                <a:ea typeface="Verdana" panose="020B0604030504040204" pitchFamily="34" charset="0"/>
              </a:rPr>
              <a:t>ategorizes CR based on effort, impact, risk etc. and auto-approves changes that are part of pre-approved items</a:t>
            </a:r>
          </a:p>
        </p:txBody>
      </p:sp>
      <p:sp>
        <p:nvSpPr>
          <p:cNvPr id="49" name="TextBox 48">
            <a:extLst>
              <a:ext uri="{FF2B5EF4-FFF2-40B4-BE49-F238E27FC236}">
                <a16:creationId xmlns:a16="http://schemas.microsoft.com/office/drawing/2014/main" id="{AAA686CF-D489-B7DA-765D-8F2061394922}"/>
              </a:ext>
            </a:extLst>
          </p:cNvPr>
          <p:cNvSpPr txBox="1"/>
          <p:nvPr/>
        </p:nvSpPr>
        <p:spPr>
          <a:xfrm>
            <a:off x="7082240" y="4801857"/>
            <a:ext cx="1728358" cy="215444"/>
          </a:xfrm>
          <a:prstGeom prst="rect">
            <a:avLst/>
          </a:prstGeom>
          <a:noFill/>
        </p:spPr>
        <p:txBody>
          <a:bodyPr wrap="none" rtlCol="0">
            <a:spAutoFit/>
          </a:bodyPr>
          <a:lstStyle/>
          <a:p>
            <a:pPr algn="ctr"/>
            <a:r>
              <a:rPr lang="en-US" sz="800" i="1" dirty="0">
                <a:solidFill>
                  <a:srgbClr val="FF0000"/>
                </a:solidFill>
                <a:latin typeface="Verdana" panose="020B0604030504040204" pitchFamily="34" charset="0"/>
                <a:ea typeface="Verdana" panose="020B0604030504040204" pitchFamily="34" charset="0"/>
              </a:rPr>
              <a:t>Change and Release manager</a:t>
            </a:r>
          </a:p>
        </p:txBody>
      </p:sp>
      <p:sp>
        <p:nvSpPr>
          <p:cNvPr id="50" name="Rectangle 49">
            <a:extLst>
              <a:ext uri="{FF2B5EF4-FFF2-40B4-BE49-F238E27FC236}">
                <a16:creationId xmlns:a16="http://schemas.microsoft.com/office/drawing/2014/main" id="{4593011E-59BE-70C3-0938-B02984D61A0B}"/>
              </a:ext>
            </a:extLst>
          </p:cNvPr>
          <p:cNvSpPr/>
          <p:nvPr/>
        </p:nvSpPr>
        <p:spPr bwMode="gray">
          <a:xfrm>
            <a:off x="6893764" y="2313560"/>
            <a:ext cx="2099802" cy="475414"/>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a:r>
              <a:rPr lang="en-US" sz="700" dirty="0">
                <a:latin typeface="Verdana" panose="020B0604030504040204" pitchFamily="34" charset="0"/>
                <a:ea typeface="Verdana" panose="020B0604030504040204" pitchFamily="34" charset="0"/>
              </a:rPr>
              <a:t>R</a:t>
            </a:r>
            <a:r>
              <a:rPr lang="en-US" sz="700" b="0" dirty="0">
                <a:latin typeface="Verdana" panose="020B0604030504040204" pitchFamily="34" charset="0"/>
                <a:ea typeface="Verdana" panose="020B0604030504040204" pitchFamily="34" charset="0"/>
              </a:rPr>
              <a:t>eviews CR (pre-approved CRs are processed)</a:t>
            </a:r>
          </a:p>
        </p:txBody>
      </p:sp>
      <p:cxnSp>
        <p:nvCxnSpPr>
          <p:cNvPr id="52" name="Connector: Elbow 51">
            <a:extLst>
              <a:ext uri="{FF2B5EF4-FFF2-40B4-BE49-F238E27FC236}">
                <a16:creationId xmlns:a16="http://schemas.microsoft.com/office/drawing/2014/main" id="{BF9A0FEB-9369-88F4-4D41-8DF82BB2BBE9}"/>
              </a:ext>
            </a:extLst>
          </p:cNvPr>
          <p:cNvCxnSpPr>
            <a:cxnSpLocks/>
            <a:stCxn id="15" idx="0"/>
            <a:endCxn id="3" idx="1"/>
          </p:cNvCxnSpPr>
          <p:nvPr/>
        </p:nvCxnSpPr>
        <p:spPr>
          <a:xfrm rot="5400000" flipH="1" flipV="1">
            <a:off x="5669317" y="1100035"/>
            <a:ext cx="1039890" cy="1397470"/>
          </a:xfrm>
          <a:prstGeom prst="bentConnector2">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77DA449-7AE1-1300-8F4F-ABE890855FCF}"/>
              </a:ext>
            </a:extLst>
          </p:cNvPr>
          <p:cNvCxnSpPr>
            <a:cxnSpLocks/>
            <a:stCxn id="5" idx="3"/>
            <a:endCxn id="15" idx="1"/>
          </p:cNvCxnSpPr>
          <p:nvPr/>
        </p:nvCxnSpPr>
        <p:spPr>
          <a:xfrm>
            <a:off x="3921103" y="2551268"/>
            <a:ext cx="579059"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923653C-F451-43B3-C107-9AC7AA9CDAE3}"/>
              </a:ext>
            </a:extLst>
          </p:cNvPr>
          <p:cNvSpPr txBox="1"/>
          <p:nvPr/>
        </p:nvSpPr>
        <p:spPr>
          <a:xfrm>
            <a:off x="4690396" y="2783125"/>
            <a:ext cx="1625766"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Tech Leads &amp; Geo IT Leads </a:t>
            </a:r>
          </a:p>
        </p:txBody>
      </p:sp>
      <p:sp>
        <p:nvSpPr>
          <p:cNvPr id="66" name="Rectangle 65">
            <a:extLst>
              <a:ext uri="{FF2B5EF4-FFF2-40B4-BE49-F238E27FC236}">
                <a16:creationId xmlns:a16="http://schemas.microsoft.com/office/drawing/2014/main" id="{9BE71615-3BD2-B3E2-62D2-88A2D02AF307}"/>
              </a:ext>
            </a:extLst>
          </p:cNvPr>
          <p:cNvSpPr/>
          <p:nvPr/>
        </p:nvSpPr>
        <p:spPr bwMode="gray">
          <a:xfrm>
            <a:off x="9266052" y="4473071"/>
            <a:ext cx="2307342" cy="328784"/>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defTabSz="903153"/>
            <a:r>
              <a:rPr lang="en-US" sz="700" dirty="0">
                <a:latin typeface="Verdana" panose="020B0604030504040204" pitchFamily="34" charset="0"/>
                <a:ea typeface="Verdana" panose="020B0604030504040204" pitchFamily="34" charset="0"/>
              </a:rPr>
              <a:t>Reviews CR with Development teams to identify the ideal release cycle or the need for a hotfix</a:t>
            </a:r>
          </a:p>
        </p:txBody>
      </p:sp>
      <p:cxnSp>
        <p:nvCxnSpPr>
          <p:cNvPr id="72" name="Straight Arrow Connector 71">
            <a:extLst>
              <a:ext uri="{FF2B5EF4-FFF2-40B4-BE49-F238E27FC236}">
                <a16:creationId xmlns:a16="http://schemas.microsoft.com/office/drawing/2014/main" id="{8C1D5664-6B92-DFA3-64FC-32AFFE451927}"/>
              </a:ext>
            </a:extLst>
          </p:cNvPr>
          <p:cNvCxnSpPr>
            <a:cxnSpLocks/>
            <a:stCxn id="50" idx="2"/>
            <a:endCxn id="6" idx="0"/>
          </p:cNvCxnSpPr>
          <p:nvPr/>
        </p:nvCxnSpPr>
        <p:spPr>
          <a:xfrm>
            <a:off x="7943665" y="2788974"/>
            <a:ext cx="5509" cy="1694398"/>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856A790B-45C8-F71F-9563-DADBBA22BDCD}"/>
              </a:ext>
            </a:extLst>
          </p:cNvPr>
          <p:cNvSpPr txBox="1"/>
          <p:nvPr/>
        </p:nvSpPr>
        <p:spPr>
          <a:xfrm>
            <a:off x="7355045" y="2835758"/>
            <a:ext cx="1165704"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Development team</a:t>
            </a:r>
          </a:p>
        </p:txBody>
      </p:sp>
      <p:sp>
        <p:nvSpPr>
          <p:cNvPr id="88" name="TextBox 87">
            <a:extLst>
              <a:ext uri="{FF2B5EF4-FFF2-40B4-BE49-F238E27FC236}">
                <a16:creationId xmlns:a16="http://schemas.microsoft.com/office/drawing/2014/main" id="{43048499-6714-8242-7E38-5B250AA8950F}"/>
              </a:ext>
            </a:extLst>
          </p:cNvPr>
          <p:cNvSpPr txBox="1"/>
          <p:nvPr/>
        </p:nvSpPr>
        <p:spPr>
          <a:xfrm>
            <a:off x="7134045" y="1510836"/>
            <a:ext cx="1329211"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Department Functions</a:t>
            </a:r>
          </a:p>
        </p:txBody>
      </p:sp>
      <p:cxnSp>
        <p:nvCxnSpPr>
          <p:cNvPr id="11" name="Connector: Elbow 10">
            <a:extLst>
              <a:ext uri="{FF2B5EF4-FFF2-40B4-BE49-F238E27FC236}">
                <a16:creationId xmlns:a16="http://schemas.microsoft.com/office/drawing/2014/main" id="{35F9E35C-CFE1-D100-5A45-486FDEE3C0C3}"/>
              </a:ext>
            </a:extLst>
          </p:cNvPr>
          <p:cNvCxnSpPr>
            <a:cxnSpLocks/>
            <a:stCxn id="8" idx="3"/>
            <a:endCxn id="15" idx="1"/>
          </p:cNvCxnSpPr>
          <p:nvPr/>
        </p:nvCxnSpPr>
        <p:spPr>
          <a:xfrm>
            <a:off x="4083594" y="1171831"/>
            <a:ext cx="416568" cy="1379437"/>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70CBC4F-88DC-2FE4-CFF0-AFDA5E82D4CB}"/>
              </a:ext>
            </a:extLst>
          </p:cNvPr>
          <p:cNvSpPr/>
          <p:nvPr/>
        </p:nvSpPr>
        <p:spPr bwMode="gray">
          <a:xfrm>
            <a:off x="1821301" y="1685367"/>
            <a:ext cx="2099802" cy="304659"/>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algn="just" defTabSz="903153"/>
            <a:r>
              <a:rPr lang="en-US" sz="700" dirty="0">
                <a:solidFill>
                  <a:schemeClr val="dk1"/>
                </a:solidFill>
                <a:latin typeface="Verdana" panose="020B0604030504040204" pitchFamily="34" charset="0"/>
                <a:ea typeface="Verdana" panose="020B0604030504040204" pitchFamily="34" charset="0"/>
              </a:rPr>
              <a:t>Collects change requests from Business Stakeholders</a:t>
            </a:r>
          </a:p>
        </p:txBody>
      </p:sp>
      <p:sp>
        <p:nvSpPr>
          <p:cNvPr id="37" name="TextBox 36">
            <a:extLst>
              <a:ext uri="{FF2B5EF4-FFF2-40B4-BE49-F238E27FC236}">
                <a16:creationId xmlns:a16="http://schemas.microsoft.com/office/drawing/2014/main" id="{9D3BDBB5-85AE-5640-A8A0-28D3DA061521}"/>
              </a:ext>
            </a:extLst>
          </p:cNvPr>
          <p:cNvSpPr txBox="1"/>
          <p:nvPr/>
        </p:nvSpPr>
        <p:spPr>
          <a:xfrm>
            <a:off x="2420597" y="1504164"/>
            <a:ext cx="901209"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Geo IT Leads </a:t>
            </a:r>
          </a:p>
        </p:txBody>
      </p:sp>
      <p:cxnSp>
        <p:nvCxnSpPr>
          <p:cNvPr id="38" name="Connector: Elbow 37">
            <a:extLst>
              <a:ext uri="{FF2B5EF4-FFF2-40B4-BE49-F238E27FC236}">
                <a16:creationId xmlns:a16="http://schemas.microsoft.com/office/drawing/2014/main" id="{4DE757BB-F22A-F709-56CE-8D426D648D5D}"/>
              </a:ext>
            </a:extLst>
          </p:cNvPr>
          <p:cNvCxnSpPr>
            <a:cxnSpLocks/>
            <a:stCxn id="36" idx="3"/>
            <a:endCxn id="15" idx="1"/>
          </p:cNvCxnSpPr>
          <p:nvPr/>
        </p:nvCxnSpPr>
        <p:spPr>
          <a:xfrm>
            <a:off x="3921103" y="1837697"/>
            <a:ext cx="579059" cy="713571"/>
          </a:xfrm>
          <a:prstGeom prst="bentConnector3">
            <a:avLst>
              <a:gd name="adj1" fmla="val 65482"/>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B63F7505-5D99-30E3-3B88-B1E768CAF283}"/>
              </a:ext>
            </a:extLst>
          </p:cNvPr>
          <p:cNvSpPr/>
          <p:nvPr/>
        </p:nvSpPr>
        <p:spPr bwMode="gray">
          <a:xfrm>
            <a:off x="6783836" y="5665732"/>
            <a:ext cx="2286000"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Reviews change and provides approval if needed</a:t>
            </a:r>
          </a:p>
        </p:txBody>
      </p:sp>
      <p:sp>
        <p:nvSpPr>
          <p:cNvPr id="51" name="TextBox 50">
            <a:extLst>
              <a:ext uri="{FF2B5EF4-FFF2-40B4-BE49-F238E27FC236}">
                <a16:creationId xmlns:a16="http://schemas.microsoft.com/office/drawing/2014/main" id="{5BDB9DF9-2230-E5CD-E243-87542FAC4C18}"/>
              </a:ext>
            </a:extLst>
          </p:cNvPr>
          <p:cNvSpPr txBox="1"/>
          <p:nvPr/>
        </p:nvSpPr>
        <p:spPr>
          <a:xfrm>
            <a:off x="7268642" y="5456730"/>
            <a:ext cx="1316387"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Change Review Board</a:t>
            </a:r>
          </a:p>
        </p:txBody>
      </p:sp>
      <p:cxnSp>
        <p:nvCxnSpPr>
          <p:cNvPr id="53" name="Connector: Elbow 52">
            <a:extLst>
              <a:ext uri="{FF2B5EF4-FFF2-40B4-BE49-F238E27FC236}">
                <a16:creationId xmlns:a16="http://schemas.microsoft.com/office/drawing/2014/main" id="{D9815427-4F6A-65E5-0511-5A929AF74588}"/>
              </a:ext>
            </a:extLst>
          </p:cNvPr>
          <p:cNvCxnSpPr>
            <a:cxnSpLocks/>
            <a:stCxn id="6" idx="2"/>
            <a:endCxn id="48" idx="1"/>
          </p:cNvCxnSpPr>
          <p:nvPr/>
        </p:nvCxnSpPr>
        <p:spPr>
          <a:xfrm rot="5400000">
            <a:off x="6876820" y="4701100"/>
            <a:ext cx="979371" cy="1165338"/>
          </a:xfrm>
          <a:prstGeom prst="bentConnector4">
            <a:avLst>
              <a:gd name="adj1" fmla="val 44500"/>
              <a:gd name="adj2" fmla="val 119617"/>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577214A-9E95-7501-E0D9-C4883AC9C5B0}"/>
              </a:ext>
            </a:extLst>
          </p:cNvPr>
          <p:cNvCxnSpPr>
            <a:cxnSpLocks/>
            <a:stCxn id="3" idx="2"/>
            <a:endCxn id="50" idx="0"/>
          </p:cNvCxnSpPr>
          <p:nvPr/>
        </p:nvCxnSpPr>
        <p:spPr>
          <a:xfrm>
            <a:off x="7937898" y="1446375"/>
            <a:ext cx="5767" cy="867185"/>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C51019F6-5766-BEDA-B8E5-A8770D4879CB}"/>
              </a:ext>
            </a:extLst>
          </p:cNvPr>
          <p:cNvSpPr txBox="1"/>
          <p:nvPr/>
        </p:nvSpPr>
        <p:spPr>
          <a:xfrm>
            <a:off x="9467639" y="4801857"/>
            <a:ext cx="1728358" cy="215444"/>
          </a:xfrm>
          <a:prstGeom prst="rect">
            <a:avLst/>
          </a:prstGeom>
          <a:noFill/>
        </p:spPr>
        <p:txBody>
          <a:bodyPr wrap="none" rtlCol="0">
            <a:spAutoFit/>
          </a:bodyPr>
          <a:lstStyle/>
          <a:p>
            <a:pPr algn="ctr"/>
            <a:r>
              <a:rPr lang="en-US" sz="800" i="1" dirty="0">
                <a:solidFill>
                  <a:srgbClr val="FF0000"/>
                </a:solidFill>
                <a:latin typeface="Verdana" panose="020B0604030504040204" pitchFamily="34" charset="0"/>
                <a:ea typeface="Verdana" panose="020B0604030504040204" pitchFamily="34" charset="0"/>
              </a:rPr>
              <a:t>Change and Release manager</a:t>
            </a:r>
          </a:p>
        </p:txBody>
      </p:sp>
      <p:sp>
        <p:nvSpPr>
          <p:cNvPr id="62" name="Rectangle 61">
            <a:extLst>
              <a:ext uri="{FF2B5EF4-FFF2-40B4-BE49-F238E27FC236}">
                <a16:creationId xmlns:a16="http://schemas.microsoft.com/office/drawing/2014/main" id="{1A2778DF-1488-EB98-E4C8-9CC0184EDEA8}"/>
              </a:ext>
            </a:extLst>
          </p:cNvPr>
          <p:cNvSpPr/>
          <p:nvPr/>
        </p:nvSpPr>
        <p:spPr bwMode="gray">
          <a:xfrm>
            <a:off x="9372345" y="2451710"/>
            <a:ext cx="1938868" cy="317196"/>
          </a:xfrm>
          <a:prstGeom prst="rect">
            <a:avLst/>
          </a:prstGeom>
          <a:solidFill>
            <a:schemeClr val="bg1">
              <a:lumMod val="95000"/>
            </a:schemeClr>
          </a:solidFill>
          <a:ln w="19050" algn="ctr">
            <a:noFill/>
            <a:miter lim="800000"/>
            <a:headEnd/>
            <a:tailEnd/>
          </a:ln>
        </p:spPr>
        <p:txBody>
          <a:bodyPr wrap="square" lIns="27432" tIns="0" rIns="0" bIns="0" rtlCol="0" anchor="ctr"/>
          <a:lstStyle/>
          <a:p>
            <a:pPr algn="ctr">
              <a:lnSpc>
                <a:spcPct val="106000"/>
              </a:lnSpc>
              <a:defRPr/>
            </a:pPr>
            <a:r>
              <a:rPr lang="en-US" sz="7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Review CRs with Change and Release manager</a:t>
            </a:r>
          </a:p>
        </p:txBody>
      </p:sp>
      <p:sp>
        <p:nvSpPr>
          <p:cNvPr id="63" name="TextBox 62">
            <a:extLst>
              <a:ext uri="{FF2B5EF4-FFF2-40B4-BE49-F238E27FC236}">
                <a16:creationId xmlns:a16="http://schemas.microsoft.com/office/drawing/2014/main" id="{17776D5E-A32B-97CD-0556-E88301109B00}"/>
              </a:ext>
            </a:extLst>
          </p:cNvPr>
          <p:cNvSpPr txBox="1"/>
          <p:nvPr/>
        </p:nvSpPr>
        <p:spPr>
          <a:xfrm>
            <a:off x="9817422" y="2283044"/>
            <a:ext cx="1241045"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Development Teams</a:t>
            </a:r>
          </a:p>
        </p:txBody>
      </p:sp>
      <p:cxnSp>
        <p:nvCxnSpPr>
          <p:cNvPr id="64" name="Straight Arrow Connector 63">
            <a:extLst>
              <a:ext uri="{FF2B5EF4-FFF2-40B4-BE49-F238E27FC236}">
                <a16:creationId xmlns:a16="http://schemas.microsoft.com/office/drawing/2014/main" id="{639FB4F7-738E-7225-1943-2013C3EB1938}"/>
              </a:ext>
            </a:extLst>
          </p:cNvPr>
          <p:cNvCxnSpPr>
            <a:cxnSpLocks/>
          </p:cNvCxnSpPr>
          <p:nvPr/>
        </p:nvCxnSpPr>
        <p:spPr>
          <a:xfrm>
            <a:off x="11562363" y="4648220"/>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Flowchart: Summing Junction 64">
            <a:extLst>
              <a:ext uri="{FF2B5EF4-FFF2-40B4-BE49-F238E27FC236}">
                <a16:creationId xmlns:a16="http://schemas.microsoft.com/office/drawing/2014/main" id="{142F30D9-45F2-E6F1-BBD0-8CC0106D07AD}"/>
              </a:ext>
            </a:extLst>
          </p:cNvPr>
          <p:cNvSpPr/>
          <p:nvPr/>
        </p:nvSpPr>
        <p:spPr bwMode="gray">
          <a:xfrm>
            <a:off x="11600128" y="4564056"/>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cxnSp>
        <p:nvCxnSpPr>
          <p:cNvPr id="70" name="Connector: Elbow 69">
            <a:extLst>
              <a:ext uri="{FF2B5EF4-FFF2-40B4-BE49-F238E27FC236}">
                <a16:creationId xmlns:a16="http://schemas.microsoft.com/office/drawing/2014/main" id="{D9A8A162-3314-EB55-6F28-670CF06F6E7E}"/>
              </a:ext>
            </a:extLst>
          </p:cNvPr>
          <p:cNvCxnSpPr>
            <a:cxnSpLocks/>
            <a:stCxn id="48" idx="3"/>
            <a:endCxn id="66" idx="1"/>
          </p:cNvCxnSpPr>
          <p:nvPr/>
        </p:nvCxnSpPr>
        <p:spPr>
          <a:xfrm flipV="1">
            <a:off x="9069836" y="4637463"/>
            <a:ext cx="196216" cy="1135992"/>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0587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6. Service Delivery – Minor Change Requests (2/3)</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1621080028"/>
              </p:ext>
            </p:extLst>
          </p:nvPr>
        </p:nvGraphicFramePr>
        <p:xfrm>
          <a:off x="591872" y="794595"/>
          <a:ext cx="10981524" cy="5023995"/>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38080">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452587">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48306">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52587">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52587">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52587">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52587">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52587">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63493">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52587">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52587">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sp>
        <p:nvSpPr>
          <p:cNvPr id="8" name="Rectangle 7">
            <a:extLst>
              <a:ext uri="{FF2B5EF4-FFF2-40B4-BE49-F238E27FC236}">
                <a16:creationId xmlns:a16="http://schemas.microsoft.com/office/drawing/2014/main" id="{5B36F428-53E3-A86F-B71F-4CD9D90179D3}"/>
              </a:ext>
            </a:extLst>
          </p:cNvPr>
          <p:cNvSpPr/>
          <p:nvPr/>
        </p:nvSpPr>
        <p:spPr bwMode="gray">
          <a:xfrm>
            <a:off x="4521936" y="2178424"/>
            <a:ext cx="2004369" cy="643108"/>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marR="0" lvl="0" algn="l" defTabSz="903153" rtl="0" eaLnBrk="1" fontAlgn="auto" latinLnBrk="0" hangingPunct="1">
              <a:lnSpc>
                <a:spcPct val="100000"/>
              </a:lnSpc>
              <a:spcBef>
                <a:spcPts val="0"/>
              </a:spcBef>
              <a:spcAft>
                <a:spcPts val="0"/>
              </a:spcAft>
              <a:buClrTx/>
              <a:buSzTx/>
              <a:tabLst/>
              <a:defRPr/>
            </a:pPr>
            <a:r>
              <a:rPr lang="en-US" sz="700" dirty="0">
                <a:latin typeface="Verdana" panose="020B0604030504040204" pitchFamily="34" charset="0"/>
                <a:ea typeface="Verdana" panose="020B0604030504040204" pitchFamily="34" charset="0"/>
              </a:rPr>
              <a:t>Develop and test enhancements using iterative development methodologies (DevOps) and perform peer review</a:t>
            </a:r>
          </a:p>
        </p:txBody>
      </p:sp>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44" name="TextBox 43">
            <a:extLst>
              <a:ext uri="{FF2B5EF4-FFF2-40B4-BE49-F238E27FC236}">
                <a16:creationId xmlns:a16="http://schemas.microsoft.com/office/drawing/2014/main" id="{0FD03121-9764-64C9-EC8F-0E43C43DA8A4}"/>
              </a:ext>
            </a:extLst>
          </p:cNvPr>
          <p:cNvSpPr txBox="1"/>
          <p:nvPr/>
        </p:nvSpPr>
        <p:spPr>
          <a:xfrm>
            <a:off x="2445178" y="5276447"/>
            <a:ext cx="952505" cy="200055"/>
          </a:xfrm>
          <a:prstGeom prst="rect">
            <a:avLst/>
          </a:prstGeom>
          <a:noFill/>
        </p:spPr>
        <p:txBody>
          <a:bodyPr wrap="none" rtlCol="0">
            <a:spAutoFit/>
          </a:bodyPr>
          <a:lstStyle/>
          <a:p>
            <a:pPr algn="ctr"/>
            <a:r>
              <a:rPr lang="en-US" sz="700" i="1" dirty="0">
                <a:solidFill>
                  <a:srgbClr val="FF0000"/>
                </a:solidFill>
                <a:latin typeface="Verdana" panose="020B0604030504040204" pitchFamily="34" charset="0"/>
                <a:ea typeface="Verdana" panose="020B0604030504040204" pitchFamily="34" charset="0"/>
              </a:rPr>
              <a:t>PMO / Agile Lead</a:t>
            </a:r>
          </a:p>
        </p:txBody>
      </p:sp>
      <p:sp>
        <p:nvSpPr>
          <p:cNvPr id="10" name="TextBox 9">
            <a:extLst>
              <a:ext uri="{FF2B5EF4-FFF2-40B4-BE49-F238E27FC236}">
                <a16:creationId xmlns:a16="http://schemas.microsoft.com/office/drawing/2014/main" id="{2727BAF7-7A85-814E-1080-21768EBE7968}"/>
              </a:ext>
            </a:extLst>
          </p:cNvPr>
          <p:cNvSpPr txBox="1"/>
          <p:nvPr/>
        </p:nvSpPr>
        <p:spPr>
          <a:xfrm>
            <a:off x="4890480" y="2802465"/>
            <a:ext cx="1218603"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Development teams</a:t>
            </a:r>
          </a:p>
        </p:txBody>
      </p:sp>
      <p:sp>
        <p:nvSpPr>
          <p:cNvPr id="17" name="Rectangle 16">
            <a:extLst>
              <a:ext uri="{FF2B5EF4-FFF2-40B4-BE49-F238E27FC236}">
                <a16:creationId xmlns:a16="http://schemas.microsoft.com/office/drawing/2014/main" id="{05072F6A-18A4-E10C-3236-B8C9E17FC179}"/>
              </a:ext>
            </a:extLst>
          </p:cNvPr>
          <p:cNvSpPr/>
          <p:nvPr/>
        </p:nvSpPr>
        <p:spPr bwMode="gray">
          <a:xfrm>
            <a:off x="1890515" y="4953300"/>
            <a:ext cx="2217538" cy="361062"/>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a:r>
              <a:rPr lang="en-US" sz="700" dirty="0">
                <a:latin typeface="Verdana" panose="020B0604030504040204" pitchFamily="34" charset="0"/>
                <a:ea typeface="Verdana" panose="020B0604030504040204" pitchFamily="34" charset="0"/>
              </a:rPr>
              <a:t>Defines the sprint plan based on team’s velocity and oversees project scope, budget and timelines</a:t>
            </a:r>
          </a:p>
        </p:txBody>
      </p:sp>
      <p:sp>
        <p:nvSpPr>
          <p:cNvPr id="41" name="Rectangle 40">
            <a:extLst>
              <a:ext uri="{FF2B5EF4-FFF2-40B4-BE49-F238E27FC236}">
                <a16:creationId xmlns:a16="http://schemas.microsoft.com/office/drawing/2014/main" id="{47860372-4172-3FD3-F36F-38B5D45F98BE}"/>
              </a:ext>
            </a:extLst>
          </p:cNvPr>
          <p:cNvSpPr/>
          <p:nvPr/>
        </p:nvSpPr>
        <p:spPr bwMode="gray">
          <a:xfrm>
            <a:off x="6855736" y="1217191"/>
            <a:ext cx="2162757" cy="239350"/>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defTabSz="903153"/>
            <a:r>
              <a:rPr lang="en-US" sz="700" dirty="0">
                <a:latin typeface="Verdana" panose="020B0604030504040204" pitchFamily="34" charset="0"/>
                <a:ea typeface="Verdana" panose="020B0604030504040204" pitchFamily="34" charset="0"/>
              </a:rPr>
              <a:t>Perform UAT and validate implemented solution </a:t>
            </a:r>
          </a:p>
        </p:txBody>
      </p:sp>
      <p:sp>
        <p:nvSpPr>
          <p:cNvPr id="46" name="TextBox 45">
            <a:extLst>
              <a:ext uri="{FF2B5EF4-FFF2-40B4-BE49-F238E27FC236}">
                <a16:creationId xmlns:a16="http://schemas.microsoft.com/office/drawing/2014/main" id="{761CD88F-3C0C-2569-43D6-521869E2B2AD}"/>
              </a:ext>
            </a:extLst>
          </p:cNvPr>
          <p:cNvSpPr txBox="1"/>
          <p:nvPr/>
        </p:nvSpPr>
        <p:spPr>
          <a:xfrm>
            <a:off x="7466263" y="1019181"/>
            <a:ext cx="947695" cy="215444"/>
          </a:xfrm>
          <a:prstGeom prst="rect">
            <a:avLst/>
          </a:prstGeom>
          <a:noFill/>
        </p:spPr>
        <p:txBody>
          <a:bodyPr wrap="none" rtlCol="0">
            <a:spAutoFit/>
          </a:bodyPr>
          <a:lstStyle>
            <a:defPPr>
              <a:defRPr lang="en-US"/>
            </a:defPPr>
            <a:lvl1pPr marR="0" lvl="0" indent="0" algn="ctr" fontAlgn="auto">
              <a:lnSpc>
                <a:spcPct val="100000"/>
              </a:lnSpc>
              <a:spcBef>
                <a:spcPts val="0"/>
              </a:spcBef>
              <a:spcAft>
                <a:spcPts val="0"/>
              </a:spcAft>
              <a:buClrTx/>
              <a:buSzTx/>
              <a:buFontTx/>
              <a:buNone/>
              <a:tabLst/>
              <a:defRPr kumimoji="0" sz="800" b="0" i="1" u="none" strike="noStrike" cap="none" spc="0" normalizeH="0" baseline="0">
                <a:ln>
                  <a:noFill/>
                </a:ln>
                <a:solidFill>
                  <a:srgbClr val="FF0000"/>
                </a:solidFill>
                <a:effectLst/>
                <a:uLnTx/>
                <a:uFillTx/>
                <a:latin typeface="Verdana" panose="020B0604030504040204" pitchFamily="34" charset="0"/>
                <a:ea typeface="Verdana" panose="020B0604030504040204" pitchFamily="34" charset="0"/>
              </a:defRPr>
            </a:lvl1pPr>
          </a:lstStyle>
          <a:p>
            <a:r>
              <a:rPr lang="en-US" dirty="0"/>
              <a:t>Business users</a:t>
            </a:r>
          </a:p>
        </p:txBody>
      </p:sp>
      <p:sp>
        <p:nvSpPr>
          <p:cNvPr id="61" name="Rectangle 60">
            <a:extLst>
              <a:ext uri="{FF2B5EF4-FFF2-40B4-BE49-F238E27FC236}">
                <a16:creationId xmlns:a16="http://schemas.microsoft.com/office/drawing/2014/main" id="{F80A2E7F-9FC8-D4C8-D33E-A843F610CCE8}"/>
              </a:ext>
            </a:extLst>
          </p:cNvPr>
          <p:cNvSpPr/>
          <p:nvPr/>
        </p:nvSpPr>
        <p:spPr bwMode="gray">
          <a:xfrm>
            <a:off x="9281849" y="4398022"/>
            <a:ext cx="2517139" cy="482131"/>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defTabSz="903153"/>
            <a:r>
              <a:rPr lang="en-US" sz="700" dirty="0">
                <a:latin typeface="Verdana" panose="020B0604030504040204" pitchFamily="34" charset="0"/>
                <a:ea typeface="Verdana" panose="020B0604030504040204" pitchFamily="34" charset="0"/>
              </a:rPr>
              <a:t>Oversees deployment of CRs through defined Standard Release cycles or through emergency hotfixes outside release cycles for business-critical CRs</a:t>
            </a:r>
          </a:p>
        </p:txBody>
      </p:sp>
      <p:sp>
        <p:nvSpPr>
          <p:cNvPr id="69" name="TextBox 68">
            <a:extLst>
              <a:ext uri="{FF2B5EF4-FFF2-40B4-BE49-F238E27FC236}">
                <a16:creationId xmlns:a16="http://schemas.microsoft.com/office/drawing/2014/main" id="{110F8D3E-E5B7-C8DD-F16A-4A5D6F5CD83E}"/>
              </a:ext>
            </a:extLst>
          </p:cNvPr>
          <p:cNvSpPr txBox="1"/>
          <p:nvPr/>
        </p:nvSpPr>
        <p:spPr>
          <a:xfrm>
            <a:off x="9736351" y="4828625"/>
            <a:ext cx="1608133" cy="215444"/>
          </a:xfrm>
          <a:prstGeom prst="rect">
            <a:avLst/>
          </a:prstGeom>
          <a:noFill/>
        </p:spPr>
        <p:txBody>
          <a:bodyPr wrap="none" rtlCol="0">
            <a:spAutoFit/>
          </a:bodyPr>
          <a:lstStyle>
            <a:defPPr>
              <a:defRPr lang="en-US"/>
            </a:defPPr>
            <a:lvl1pPr marR="0" lvl="0" indent="0" algn="ctr" fontAlgn="auto">
              <a:lnSpc>
                <a:spcPct val="100000"/>
              </a:lnSpc>
              <a:spcBef>
                <a:spcPts val="0"/>
              </a:spcBef>
              <a:spcAft>
                <a:spcPts val="0"/>
              </a:spcAft>
              <a:buClrTx/>
              <a:buSzTx/>
              <a:buFontTx/>
              <a:buNone/>
              <a:tabLst/>
              <a:defRPr kumimoji="0" sz="800" b="0" i="1" u="none" strike="noStrike" cap="none" spc="0" normalizeH="0" baseline="0">
                <a:ln>
                  <a:noFill/>
                </a:ln>
                <a:solidFill>
                  <a:srgbClr val="FF0000"/>
                </a:solidFill>
                <a:effectLst/>
                <a:uLnTx/>
                <a:uFillTx/>
                <a:latin typeface="Verdana" panose="020B0604030504040204" pitchFamily="34" charset="0"/>
                <a:ea typeface="Verdana" panose="020B0604030504040204" pitchFamily="34" charset="0"/>
              </a:defRPr>
            </a:lvl1pPr>
          </a:lstStyle>
          <a:p>
            <a:r>
              <a:rPr lang="en-US" dirty="0"/>
              <a:t>Change / Release Manager </a:t>
            </a:r>
          </a:p>
        </p:txBody>
      </p:sp>
      <p:cxnSp>
        <p:nvCxnSpPr>
          <p:cNvPr id="70" name="Straight Arrow Connector 69">
            <a:extLst>
              <a:ext uri="{FF2B5EF4-FFF2-40B4-BE49-F238E27FC236}">
                <a16:creationId xmlns:a16="http://schemas.microsoft.com/office/drawing/2014/main" id="{53E5044D-6185-74FE-E081-0C2A3DA16845}"/>
              </a:ext>
            </a:extLst>
          </p:cNvPr>
          <p:cNvCxnSpPr>
            <a:cxnSpLocks/>
          </p:cNvCxnSpPr>
          <p:nvPr/>
        </p:nvCxnSpPr>
        <p:spPr>
          <a:xfrm>
            <a:off x="11798988" y="4639088"/>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Flowchart: Summing Junction 70">
            <a:extLst>
              <a:ext uri="{FF2B5EF4-FFF2-40B4-BE49-F238E27FC236}">
                <a16:creationId xmlns:a16="http://schemas.microsoft.com/office/drawing/2014/main" id="{EC562B20-F42C-A024-7334-2900CDBC7AF8}"/>
              </a:ext>
            </a:extLst>
          </p:cNvPr>
          <p:cNvSpPr/>
          <p:nvPr/>
        </p:nvSpPr>
        <p:spPr bwMode="gray">
          <a:xfrm>
            <a:off x="11836753" y="4554924"/>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cxnSp>
        <p:nvCxnSpPr>
          <p:cNvPr id="3" name="Straight Arrow Connector 2">
            <a:extLst>
              <a:ext uri="{FF2B5EF4-FFF2-40B4-BE49-F238E27FC236}">
                <a16:creationId xmlns:a16="http://schemas.microsoft.com/office/drawing/2014/main" id="{83F9D922-F86A-5667-63B9-28E9D197EFBE}"/>
              </a:ext>
            </a:extLst>
          </p:cNvPr>
          <p:cNvCxnSpPr>
            <a:cxnSpLocks/>
          </p:cNvCxnSpPr>
          <p:nvPr/>
        </p:nvCxnSpPr>
        <p:spPr>
          <a:xfrm>
            <a:off x="1561706" y="5122695"/>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Flowchart: Summing Junction 3">
            <a:extLst>
              <a:ext uri="{FF2B5EF4-FFF2-40B4-BE49-F238E27FC236}">
                <a16:creationId xmlns:a16="http://schemas.microsoft.com/office/drawing/2014/main" id="{D2ED46CD-DE56-3A57-B256-A95FFF2B7CE4}"/>
              </a:ext>
            </a:extLst>
          </p:cNvPr>
          <p:cNvSpPr/>
          <p:nvPr/>
        </p:nvSpPr>
        <p:spPr bwMode="gray">
          <a:xfrm>
            <a:off x="1599471" y="5027514"/>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5" name="TextBox 4">
            <a:extLst>
              <a:ext uri="{FF2B5EF4-FFF2-40B4-BE49-F238E27FC236}">
                <a16:creationId xmlns:a16="http://schemas.microsoft.com/office/drawing/2014/main" id="{4EFED250-4320-14D7-C528-58BA1ABD72D1}"/>
              </a:ext>
            </a:extLst>
          </p:cNvPr>
          <p:cNvSpPr txBox="1"/>
          <p:nvPr/>
        </p:nvSpPr>
        <p:spPr>
          <a:xfrm>
            <a:off x="10029601" y="315895"/>
            <a:ext cx="1693548" cy="215444"/>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rPr>
              <a:t>Frequency: </a:t>
            </a:r>
            <a:r>
              <a:rPr lang="en-US" sz="800" dirty="0">
                <a:latin typeface="Verdana" panose="020B0604030504040204" pitchFamily="34" charset="0"/>
                <a:ea typeface="Verdana" panose="020B0604030504040204" pitchFamily="34" charset="0"/>
              </a:rPr>
              <a:t>Yearly / Ad-hoc</a:t>
            </a:r>
          </a:p>
        </p:txBody>
      </p:sp>
      <p:cxnSp>
        <p:nvCxnSpPr>
          <p:cNvPr id="6" name="Connector: Elbow 5">
            <a:extLst>
              <a:ext uri="{FF2B5EF4-FFF2-40B4-BE49-F238E27FC236}">
                <a16:creationId xmlns:a16="http://schemas.microsoft.com/office/drawing/2014/main" id="{7A1D6092-B1E0-A853-051C-2759AA6972A0}"/>
              </a:ext>
            </a:extLst>
          </p:cNvPr>
          <p:cNvCxnSpPr>
            <a:cxnSpLocks/>
            <a:stCxn id="17" idx="3"/>
            <a:endCxn id="8" idx="1"/>
          </p:cNvCxnSpPr>
          <p:nvPr/>
        </p:nvCxnSpPr>
        <p:spPr>
          <a:xfrm flipV="1">
            <a:off x="4108053" y="2499978"/>
            <a:ext cx="413883" cy="2633853"/>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5DA2B180-B20D-7657-D216-C938E36EF83F}"/>
              </a:ext>
            </a:extLst>
          </p:cNvPr>
          <p:cNvCxnSpPr>
            <a:cxnSpLocks/>
            <a:stCxn id="8" idx="3"/>
            <a:endCxn id="41" idx="1"/>
          </p:cNvCxnSpPr>
          <p:nvPr/>
        </p:nvCxnSpPr>
        <p:spPr>
          <a:xfrm flipV="1">
            <a:off x="6526305" y="1336866"/>
            <a:ext cx="329431" cy="1163112"/>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BCD17603-DA1A-A5CF-AB79-EBC8A977EE75}"/>
              </a:ext>
            </a:extLst>
          </p:cNvPr>
          <p:cNvCxnSpPr>
            <a:cxnSpLocks/>
            <a:stCxn id="41" idx="3"/>
            <a:endCxn id="61" idx="1"/>
          </p:cNvCxnSpPr>
          <p:nvPr/>
        </p:nvCxnSpPr>
        <p:spPr>
          <a:xfrm>
            <a:off x="9018493" y="1336866"/>
            <a:ext cx="263356" cy="3302222"/>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169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6. Service Delivery – Minor Change Requests (3/3)</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3672015113"/>
              </p:ext>
            </p:extLst>
          </p:nvPr>
        </p:nvGraphicFramePr>
        <p:xfrm>
          <a:off x="591870" y="768262"/>
          <a:ext cx="10981524" cy="5249916"/>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48913">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478022">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6624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8022">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78022">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78022">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9516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sp>
        <p:nvSpPr>
          <p:cNvPr id="8" name="Rectangle 7">
            <a:extLst>
              <a:ext uri="{FF2B5EF4-FFF2-40B4-BE49-F238E27FC236}">
                <a16:creationId xmlns:a16="http://schemas.microsoft.com/office/drawing/2014/main" id="{5B36F428-53E3-A86F-B71F-4CD9D90179D3}"/>
              </a:ext>
            </a:extLst>
          </p:cNvPr>
          <p:cNvSpPr/>
          <p:nvPr/>
        </p:nvSpPr>
        <p:spPr bwMode="gray">
          <a:xfrm>
            <a:off x="1980500" y="4607052"/>
            <a:ext cx="1969977" cy="269367"/>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defTabSz="903153"/>
            <a:r>
              <a:rPr lang="en-US" sz="700" dirty="0">
                <a:latin typeface="Verdana" panose="020B0604030504040204" pitchFamily="34" charset="0"/>
                <a:ea typeface="Verdana" panose="020B0604030504040204" pitchFamily="34" charset="0"/>
              </a:rPr>
              <a:t>Load the patches</a:t>
            </a:r>
          </a:p>
        </p:txBody>
      </p:sp>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10" name="TextBox 9">
            <a:extLst>
              <a:ext uri="{FF2B5EF4-FFF2-40B4-BE49-F238E27FC236}">
                <a16:creationId xmlns:a16="http://schemas.microsoft.com/office/drawing/2014/main" id="{2727BAF7-7A85-814E-1080-21768EBE7968}"/>
              </a:ext>
            </a:extLst>
          </p:cNvPr>
          <p:cNvSpPr txBox="1"/>
          <p:nvPr/>
        </p:nvSpPr>
        <p:spPr>
          <a:xfrm>
            <a:off x="2445178" y="4863981"/>
            <a:ext cx="801823"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App Admins</a:t>
            </a:r>
          </a:p>
        </p:txBody>
      </p:sp>
      <p:cxnSp>
        <p:nvCxnSpPr>
          <p:cNvPr id="35" name="Straight Arrow Connector 34">
            <a:extLst>
              <a:ext uri="{FF2B5EF4-FFF2-40B4-BE49-F238E27FC236}">
                <a16:creationId xmlns:a16="http://schemas.microsoft.com/office/drawing/2014/main" id="{36483798-849A-EFB2-3AD4-4DA0212AC892}"/>
              </a:ext>
            </a:extLst>
          </p:cNvPr>
          <p:cNvCxnSpPr>
            <a:cxnSpLocks/>
          </p:cNvCxnSpPr>
          <p:nvPr/>
        </p:nvCxnSpPr>
        <p:spPr>
          <a:xfrm>
            <a:off x="1652963" y="4779818"/>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Flowchart: Summing Junction 35">
            <a:extLst>
              <a:ext uri="{FF2B5EF4-FFF2-40B4-BE49-F238E27FC236}">
                <a16:creationId xmlns:a16="http://schemas.microsoft.com/office/drawing/2014/main" id="{46E482C3-452F-1549-AC9C-37DCD2BC295C}"/>
              </a:ext>
            </a:extLst>
          </p:cNvPr>
          <p:cNvSpPr/>
          <p:nvPr/>
        </p:nvSpPr>
        <p:spPr bwMode="gray">
          <a:xfrm>
            <a:off x="1690728" y="4695654"/>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5" name="Rectangle 4">
            <a:extLst>
              <a:ext uri="{FF2B5EF4-FFF2-40B4-BE49-F238E27FC236}">
                <a16:creationId xmlns:a16="http://schemas.microsoft.com/office/drawing/2014/main" id="{3EBD30BE-8F1A-77DE-FC29-7DBE807CEB8F}"/>
              </a:ext>
            </a:extLst>
          </p:cNvPr>
          <p:cNvSpPr/>
          <p:nvPr/>
        </p:nvSpPr>
        <p:spPr bwMode="gray">
          <a:xfrm>
            <a:off x="4268961" y="4538753"/>
            <a:ext cx="2158734" cy="391942"/>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defTabSz="903153"/>
            <a:r>
              <a:rPr lang="en-US" sz="700" dirty="0">
                <a:latin typeface="Verdana" panose="020B0604030504040204" pitchFamily="34" charset="0"/>
                <a:ea typeface="Verdana" panose="020B0604030504040204" pitchFamily="34" charset="0"/>
              </a:rPr>
              <a:t>Provides change notification and closes request on ITSM tool based on business user validation</a:t>
            </a:r>
          </a:p>
        </p:txBody>
      </p:sp>
      <p:sp>
        <p:nvSpPr>
          <p:cNvPr id="6" name="TextBox 5">
            <a:extLst>
              <a:ext uri="{FF2B5EF4-FFF2-40B4-BE49-F238E27FC236}">
                <a16:creationId xmlns:a16="http://schemas.microsoft.com/office/drawing/2014/main" id="{C75C9FDC-D1B0-0B4E-6A04-EC33B2931FC6}"/>
              </a:ext>
            </a:extLst>
          </p:cNvPr>
          <p:cNvSpPr txBox="1"/>
          <p:nvPr/>
        </p:nvSpPr>
        <p:spPr>
          <a:xfrm>
            <a:off x="4610332" y="4887095"/>
            <a:ext cx="1608133" cy="215444"/>
          </a:xfrm>
          <a:prstGeom prst="rect">
            <a:avLst/>
          </a:prstGeom>
          <a:noFill/>
        </p:spPr>
        <p:txBody>
          <a:bodyPr wrap="none" rtlCol="0">
            <a:spAutoFit/>
          </a:bodyPr>
          <a:lstStyle>
            <a:defPPr>
              <a:defRPr lang="en-US"/>
            </a:defPPr>
            <a:lvl1pPr marR="0" lvl="0" indent="0" algn="ctr" fontAlgn="auto">
              <a:lnSpc>
                <a:spcPct val="100000"/>
              </a:lnSpc>
              <a:spcBef>
                <a:spcPts val="0"/>
              </a:spcBef>
              <a:spcAft>
                <a:spcPts val="0"/>
              </a:spcAft>
              <a:buClrTx/>
              <a:buSzTx/>
              <a:buFontTx/>
              <a:buNone/>
              <a:tabLst/>
              <a:defRPr kumimoji="0" sz="800" b="0" i="1" u="none" strike="noStrike" cap="none" spc="0" normalizeH="0" baseline="0">
                <a:ln>
                  <a:noFill/>
                </a:ln>
                <a:solidFill>
                  <a:srgbClr val="FF0000"/>
                </a:solidFill>
                <a:effectLst/>
                <a:uLnTx/>
                <a:uFillTx/>
                <a:latin typeface="Verdana" panose="020B0604030504040204" pitchFamily="34" charset="0"/>
                <a:ea typeface="Verdana" panose="020B0604030504040204" pitchFamily="34" charset="0"/>
              </a:defRPr>
            </a:lvl1pPr>
          </a:lstStyle>
          <a:p>
            <a:r>
              <a:rPr lang="en-US" dirty="0"/>
              <a:t>Change / Release Manager </a:t>
            </a:r>
          </a:p>
        </p:txBody>
      </p:sp>
      <p:cxnSp>
        <p:nvCxnSpPr>
          <p:cNvPr id="13" name="Straight Arrow Connector 12">
            <a:extLst>
              <a:ext uri="{FF2B5EF4-FFF2-40B4-BE49-F238E27FC236}">
                <a16:creationId xmlns:a16="http://schemas.microsoft.com/office/drawing/2014/main" id="{47E2BC39-1393-3750-6AD1-FFCCA434256A}"/>
              </a:ext>
            </a:extLst>
          </p:cNvPr>
          <p:cNvCxnSpPr>
            <a:cxnSpLocks/>
            <a:stCxn id="8" idx="3"/>
            <a:endCxn id="5" idx="1"/>
          </p:cNvCxnSpPr>
          <p:nvPr/>
        </p:nvCxnSpPr>
        <p:spPr>
          <a:xfrm flipV="1">
            <a:off x="3950477" y="4734724"/>
            <a:ext cx="318484" cy="7012"/>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DC58E2B-919D-BBD6-2EEA-5323E530249F}"/>
              </a:ext>
            </a:extLst>
          </p:cNvPr>
          <p:cNvSpPr/>
          <p:nvPr/>
        </p:nvSpPr>
        <p:spPr bwMode="gray">
          <a:xfrm>
            <a:off x="4332583" y="5711823"/>
            <a:ext cx="2286000"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Evaluates the change request and oversees change and release process</a:t>
            </a:r>
          </a:p>
        </p:txBody>
      </p:sp>
      <p:sp>
        <p:nvSpPr>
          <p:cNvPr id="33" name="TextBox 32">
            <a:extLst>
              <a:ext uri="{FF2B5EF4-FFF2-40B4-BE49-F238E27FC236}">
                <a16:creationId xmlns:a16="http://schemas.microsoft.com/office/drawing/2014/main" id="{85ED5792-3B41-B1E8-3C75-E630AFEA61D6}"/>
              </a:ext>
            </a:extLst>
          </p:cNvPr>
          <p:cNvSpPr txBox="1"/>
          <p:nvPr/>
        </p:nvSpPr>
        <p:spPr>
          <a:xfrm>
            <a:off x="4817389" y="5502821"/>
            <a:ext cx="1316387"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Change Review Board</a:t>
            </a:r>
          </a:p>
        </p:txBody>
      </p:sp>
      <p:sp>
        <p:nvSpPr>
          <p:cNvPr id="34" name="Rectangle 33">
            <a:extLst>
              <a:ext uri="{FF2B5EF4-FFF2-40B4-BE49-F238E27FC236}">
                <a16:creationId xmlns:a16="http://schemas.microsoft.com/office/drawing/2014/main" id="{A92F589C-1C9B-5B0D-A660-A8074B61D1D3}"/>
              </a:ext>
            </a:extLst>
          </p:cNvPr>
          <p:cNvSpPr/>
          <p:nvPr/>
        </p:nvSpPr>
        <p:spPr bwMode="gray">
          <a:xfrm>
            <a:off x="6746323" y="5711823"/>
            <a:ext cx="2286000"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Oversees the project implementation and closure within timelines</a:t>
            </a:r>
          </a:p>
        </p:txBody>
      </p:sp>
      <p:sp>
        <p:nvSpPr>
          <p:cNvPr id="37" name="TextBox 36">
            <a:extLst>
              <a:ext uri="{FF2B5EF4-FFF2-40B4-BE49-F238E27FC236}">
                <a16:creationId xmlns:a16="http://schemas.microsoft.com/office/drawing/2014/main" id="{8BDF059A-0D67-8328-8AAF-4F3DFBBAAF44}"/>
              </a:ext>
            </a:extLst>
          </p:cNvPr>
          <p:cNvSpPr txBox="1"/>
          <p:nvPr/>
        </p:nvSpPr>
        <p:spPr>
          <a:xfrm>
            <a:off x="6990679" y="5502821"/>
            <a:ext cx="1797287"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Service Operations Committee </a:t>
            </a:r>
          </a:p>
        </p:txBody>
      </p:sp>
      <p:cxnSp>
        <p:nvCxnSpPr>
          <p:cNvPr id="38" name="Connector: Elbow 37">
            <a:extLst>
              <a:ext uri="{FF2B5EF4-FFF2-40B4-BE49-F238E27FC236}">
                <a16:creationId xmlns:a16="http://schemas.microsoft.com/office/drawing/2014/main" id="{6B6B77EC-228B-6E0E-E995-FFB3DC899254}"/>
              </a:ext>
            </a:extLst>
          </p:cNvPr>
          <p:cNvCxnSpPr>
            <a:cxnSpLocks/>
            <a:stCxn id="5" idx="3"/>
            <a:endCxn id="17" idx="1"/>
          </p:cNvCxnSpPr>
          <p:nvPr/>
        </p:nvCxnSpPr>
        <p:spPr>
          <a:xfrm flipH="1">
            <a:off x="4332583" y="4734724"/>
            <a:ext cx="2095112" cy="1084822"/>
          </a:xfrm>
          <a:prstGeom prst="bentConnector5">
            <a:avLst>
              <a:gd name="adj1" fmla="val -10911"/>
              <a:gd name="adj2" fmla="val 54067"/>
              <a:gd name="adj3" fmla="val 11091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FD90BB6-979F-7B2D-17FC-73485117CBAD}"/>
              </a:ext>
            </a:extLst>
          </p:cNvPr>
          <p:cNvCxnSpPr>
            <a:cxnSpLocks/>
            <a:stCxn id="17" idx="3"/>
            <a:endCxn id="34" idx="1"/>
          </p:cNvCxnSpPr>
          <p:nvPr/>
        </p:nvCxnSpPr>
        <p:spPr>
          <a:xfrm>
            <a:off x="6618583" y="5819546"/>
            <a:ext cx="127740"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E2616DE-753D-CDC9-09D7-5BEA6B8D4D01}"/>
              </a:ext>
            </a:extLst>
          </p:cNvPr>
          <p:cNvSpPr txBox="1"/>
          <p:nvPr/>
        </p:nvSpPr>
        <p:spPr>
          <a:xfrm>
            <a:off x="10029601" y="315895"/>
            <a:ext cx="1693548" cy="215444"/>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rPr>
              <a:t>Frequency: </a:t>
            </a:r>
            <a:r>
              <a:rPr lang="en-US" sz="800" dirty="0">
                <a:latin typeface="Verdana" panose="020B0604030504040204" pitchFamily="34" charset="0"/>
                <a:ea typeface="Verdana" panose="020B0604030504040204" pitchFamily="34" charset="0"/>
              </a:rPr>
              <a:t>Yearly / Ad-hoc</a:t>
            </a:r>
          </a:p>
        </p:txBody>
      </p:sp>
    </p:spTree>
    <p:extLst>
      <p:ext uri="{BB962C8B-B14F-4D97-AF65-F5344CB8AC3E}">
        <p14:creationId xmlns:p14="http://schemas.microsoft.com/office/powerpoint/2010/main" val="39853285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6. Service Delivery – Minor Change Requests</a:t>
            </a:r>
          </a:p>
        </p:txBody>
      </p:sp>
      <p:graphicFrame>
        <p:nvGraphicFramePr>
          <p:cNvPr id="3" name="Table 2">
            <a:extLst>
              <a:ext uri="{FF2B5EF4-FFF2-40B4-BE49-F238E27FC236}">
                <a16:creationId xmlns:a16="http://schemas.microsoft.com/office/drawing/2014/main" id="{2452A163-2956-9A11-C2DE-CC3966739C3B}"/>
              </a:ext>
            </a:extLst>
          </p:cNvPr>
          <p:cNvGraphicFramePr>
            <a:graphicFrameLocks noGrp="1"/>
          </p:cNvGraphicFramePr>
          <p:nvPr>
            <p:extLst>
              <p:ext uri="{D42A27DB-BD31-4B8C-83A1-F6EECF244321}">
                <p14:modId xmlns:p14="http://schemas.microsoft.com/office/powerpoint/2010/main" val="1116959949"/>
              </p:ext>
            </p:extLst>
          </p:nvPr>
        </p:nvGraphicFramePr>
        <p:xfrm>
          <a:off x="591871" y="931288"/>
          <a:ext cx="10981521" cy="1127760"/>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KPIs / Metrics</a:t>
                      </a:r>
                    </a:p>
                  </a:txBody>
                  <a:tcPr anchor="ctr">
                    <a:solidFill>
                      <a:srgbClr val="ED3326"/>
                    </a:solidFill>
                  </a:tcPr>
                </a:tc>
                <a:extLst>
                  <a:ext uri="{0D108BD9-81ED-4DB2-BD59-A6C34878D82A}">
                    <a16:rowId xmlns:a16="http://schemas.microsoft.com/office/drawing/2014/main" val="2165245147"/>
                  </a:ext>
                </a:extLst>
              </a:tr>
              <a:tr h="537300">
                <a:tc>
                  <a:txBody>
                    <a:bodyPr/>
                    <a:lstStyle/>
                    <a:p>
                      <a:pPr algn="l"/>
                      <a:r>
                        <a:rPr lang="en-US" sz="1000" b="1" u="none" dirty="0">
                          <a:solidFill>
                            <a:schemeClr val="tx1"/>
                          </a:solidFill>
                          <a:latin typeface="Verdana" panose="020B0604030504040204" pitchFamily="34" charset="0"/>
                          <a:ea typeface="Verdana" panose="020B0604030504040204" pitchFamily="34" charset="0"/>
                        </a:rPr>
                        <a:t>Service Delivery – Minor Change Requests</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Change Request Processing KPIs: Change Request Cycle Time, Approval Time, Implementation Time, Percentage of Changes Implemented On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Change Quality &amp; Impact KPIs: Post- Change Incident Rate, Rollback Rate, Rework Rate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Change Compliance &amp; Governance KPIs: SLA Adherence; Change Audit Compliance; Risk Assessment Compliance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Customer Satisfaction KPIs:-Customer Satisfaction Score (CSAT), Request Approval Time, User Adoption Rate, Number of Escalations</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4" name="Table 3">
            <a:extLst>
              <a:ext uri="{FF2B5EF4-FFF2-40B4-BE49-F238E27FC236}">
                <a16:creationId xmlns:a16="http://schemas.microsoft.com/office/drawing/2014/main" id="{7D670F53-42DD-91F5-F5A0-B86633D04FD2}"/>
              </a:ext>
            </a:extLst>
          </p:cNvPr>
          <p:cNvGraphicFramePr>
            <a:graphicFrameLocks noGrp="1"/>
          </p:cNvGraphicFramePr>
          <p:nvPr>
            <p:extLst>
              <p:ext uri="{D42A27DB-BD31-4B8C-83A1-F6EECF244321}">
                <p14:modId xmlns:p14="http://schemas.microsoft.com/office/powerpoint/2010/main" val="970419218"/>
              </p:ext>
            </p:extLst>
          </p:nvPr>
        </p:nvGraphicFramePr>
        <p:xfrm>
          <a:off x="591870" y="2522064"/>
          <a:ext cx="10981521" cy="900485"/>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Key Considerations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Service Delivery – Minor Change Requests</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TBD</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5" name="Table 4">
            <a:extLst>
              <a:ext uri="{FF2B5EF4-FFF2-40B4-BE49-F238E27FC236}">
                <a16:creationId xmlns:a16="http://schemas.microsoft.com/office/drawing/2014/main" id="{218F29CA-E41B-8155-1C1D-31EAEA75DE4A}"/>
              </a:ext>
            </a:extLst>
          </p:cNvPr>
          <p:cNvGraphicFramePr>
            <a:graphicFrameLocks noGrp="1"/>
          </p:cNvGraphicFramePr>
          <p:nvPr>
            <p:extLst>
              <p:ext uri="{D42A27DB-BD31-4B8C-83A1-F6EECF244321}">
                <p14:modId xmlns:p14="http://schemas.microsoft.com/office/powerpoint/2010/main" val="3431093473"/>
              </p:ext>
            </p:extLst>
          </p:nvPr>
        </p:nvGraphicFramePr>
        <p:xfrm>
          <a:off x="591869" y="3927532"/>
          <a:ext cx="10981521" cy="900485"/>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Critical Success Factors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Service Delivery – Minor Change Requests</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TBD</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spTree>
    <p:extLst>
      <p:ext uri="{BB962C8B-B14F-4D97-AF65-F5344CB8AC3E}">
        <p14:creationId xmlns:p14="http://schemas.microsoft.com/office/powerpoint/2010/main" val="3473570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7. Major Projects &amp; Initiatives Implementation (Business requested) (1/4)</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1075828804"/>
              </p:ext>
            </p:extLst>
          </p:nvPr>
        </p:nvGraphicFramePr>
        <p:xfrm>
          <a:off x="591870" y="768262"/>
          <a:ext cx="10981524" cy="5118997"/>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44011">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463861">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61965">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6386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63861">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6386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63861">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63861">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77529">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63861">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63861">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sp>
        <p:nvSpPr>
          <p:cNvPr id="8" name="Rectangle 7">
            <a:extLst>
              <a:ext uri="{FF2B5EF4-FFF2-40B4-BE49-F238E27FC236}">
                <a16:creationId xmlns:a16="http://schemas.microsoft.com/office/drawing/2014/main" id="{5B36F428-53E3-A86F-B71F-4CD9D90179D3}"/>
              </a:ext>
            </a:extLst>
          </p:cNvPr>
          <p:cNvSpPr/>
          <p:nvPr/>
        </p:nvSpPr>
        <p:spPr bwMode="gray">
          <a:xfrm>
            <a:off x="6888180" y="4998015"/>
            <a:ext cx="1969977" cy="367242"/>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marR="0" lvl="0" indent="0" algn="l" defTabSz="903153"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Defines the project scope, budget timelines and resources required</a:t>
            </a:r>
          </a:p>
        </p:txBody>
      </p:sp>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mn-cs"/>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mn-cs"/>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10" name="TextBox 9">
            <a:extLst>
              <a:ext uri="{FF2B5EF4-FFF2-40B4-BE49-F238E27FC236}">
                <a16:creationId xmlns:a16="http://schemas.microsoft.com/office/drawing/2014/main" id="{2727BAF7-7A85-814E-1080-21768EBE7968}"/>
              </a:ext>
            </a:extLst>
          </p:cNvPr>
          <p:cNvSpPr txBox="1"/>
          <p:nvPr/>
        </p:nvSpPr>
        <p:spPr>
          <a:xfrm>
            <a:off x="7335633" y="4797696"/>
            <a:ext cx="1067921"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PMO / Agile Lead</a:t>
            </a:r>
          </a:p>
        </p:txBody>
      </p:sp>
      <p:cxnSp>
        <p:nvCxnSpPr>
          <p:cNvPr id="35" name="Straight Arrow Connector 34">
            <a:extLst>
              <a:ext uri="{FF2B5EF4-FFF2-40B4-BE49-F238E27FC236}">
                <a16:creationId xmlns:a16="http://schemas.microsoft.com/office/drawing/2014/main" id="{36483798-849A-EFB2-3AD4-4DA0212AC892}"/>
              </a:ext>
            </a:extLst>
          </p:cNvPr>
          <p:cNvCxnSpPr>
            <a:cxnSpLocks/>
          </p:cNvCxnSpPr>
          <p:nvPr/>
        </p:nvCxnSpPr>
        <p:spPr>
          <a:xfrm>
            <a:off x="11262584" y="5181636"/>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Flowchart: Summing Junction 35">
            <a:extLst>
              <a:ext uri="{FF2B5EF4-FFF2-40B4-BE49-F238E27FC236}">
                <a16:creationId xmlns:a16="http://schemas.microsoft.com/office/drawing/2014/main" id="{46E482C3-452F-1549-AC9C-37DCD2BC295C}"/>
              </a:ext>
            </a:extLst>
          </p:cNvPr>
          <p:cNvSpPr/>
          <p:nvPr/>
        </p:nvSpPr>
        <p:spPr bwMode="gray">
          <a:xfrm>
            <a:off x="11300349" y="509747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3" name="Rectangle 2">
            <a:extLst>
              <a:ext uri="{FF2B5EF4-FFF2-40B4-BE49-F238E27FC236}">
                <a16:creationId xmlns:a16="http://schemas.microsoft.com/office/drawing/2014/main" id="{0BC5159D-3272-C17B-C3FF-6FC99C7D424F}"/>
              </a:ext>
            </a:extLst>
          </p:cNvPr>
          <p:cNvSpPr/>
          <p:nvPr/>
        </p:nvSpPr>
        <p:spPr bwMode="gray">
          <a:xfrm>
            <a:off x="1895621" y="1185445"/>
            <a:ext cx="2118600" cy="215444"/>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Raise request for a major project / initiative from IT</a:t>
            </a:r>
          </a:p>
        </p:txBody>
      </p:sp>
      <p:sp>
        <p:nvSpPr>
          <p:cNvPr id="4" name="TextBox 3">
            <a:extLst>
              <a:ext uri="{FF2B5EF4-FFF2-40B4-BE49-F238E27FC236}">
                <a16:creationId xmlns:a16="http://schemas.microsoft.com/office/drawing/2014/main" id="{05CBC245-E3F4-641F-A8BB-1444FFA25C5F}"/>
              </a:ext>
            </a:extLst>
          </p:cNvPr>
          <p:cNvSpPr txBox="1"/>
          <p:nvPr/>
        </p:nvSpPr>
        <p:spPr>
          <a:xfrm>
            <a:off x="2308018" y="995342"/>
            <a:ext cx="1380506"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Business Stakeholders </a:t>
            </a:r>
          </a:p>
        </p:txBody>
      </p:sp>
      <p:sp>
        <p:nvSpPr>
          <p:cNvPr id="6" name="TextBox 5">
            <a:extLst>
              <a:ext uri="{FF2B5EF4-FFF2-40B4-BE49-F238E27FC236}">
                <a16:creationId xmlns:a16="http://schemas.microsoft.com/office/drawing/2014/main" id="{96AFD2D2-7E10-EA0E-AED0-5293595F4D9D}"/>
              </a:ext>
            </a:extLst>
          </p:cNvPr>
          <p:cNvSpPr txBox="1"/>
          <p:nvPr/>
        </p:nvSpPr>
        <p:spPr>
          <a:xfrm>
            <a:off x="4680862" y="1958130"/>
            <a:ext cx="1596912"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Geo IT Leads / Tech Leads </a:t>
            </a:r>
          </a:p>
        </p:txBody>
      </p:sp>
      <p:sp>
        <p:nvSpPr>
          <p:cNvPr id="12" name="Rectangle 11">
            <a:extLst>
              <a:ext uri="{FF2B5EF4-FFF2-40B4-BE49-F238E27FC236}">
                <a16:creationId xmlns:a16="http://schemas.microsoft.com/office/drawing/2014/main" id="{7EF9A899-9EC4-986A-E941-5019D75EA420}"/>
              </a:ext>
            </a:extLst>
          </p:cNvPr>
          <p:cNvSpPr/>
          <p:nvPr/>
        </p:nvSpPr>
        <p:spPr bwMode="gray">
          <a:xfrm>
            <a:off x="1957216" y="1594810"/>
            <a:ext cx="2012295" cy="309314"/>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Collects requirements from Business Stakeholders</a:t>
            </a:r>
          </a:p>
        </p:txBody>
      </p:sp>
      <p:sp>
        <p:nvSpPr>
          <p:cNvPr id="14" name="Rectangle 13">
            <a:extLst>
              <a:ext uri="{FF2B5EF4-FFF2-40B4-BE49-F238E27FC236}">
                <a16:creationId xmlns:a16="http://schemas.microsoft.com/office/drawing/2014/main" id="{30C79781-9483-7434-03F1-6C673A374A54}"/>
              </a:ext>
            </a:extLst>
          </p:cNvPr>
          <p:cNvSpPr/>
          <p:nvPr/>
        </p:nvSpPr>
        <p:spPr bwMode="gray">
          <a:xfrm>
            <a:off x="1957216" y="2279117"/>
            <a:ext cx="2012295" cy="565683"/>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Collects requirements from Business Stakeholders</a:t>
            </a:r>
          </a:p>
        </p:txBody>
      </p:sp>
      <p:sp>
        <p:nvSpPr>
          <p:cNvPr id="15" name="TextBox 14">
            <a:extLst>
              <a:ext uri="{FF2B5EF4-FFF2-40B4-BE49-F238E27FC236}">
                <a16:creationId xmlns:a16="http://schemas.microsoft.com/office/drawing/2014/main" id="{D88C8356-2482-B801-CBAD-0EFC1699E11B}"/>
              </a:ext>
            </a:extLst>
          </p:cNvPr>
          <p:cNvSpPr txBox="1"/>
          <p:nvPr/>
        </p:nvSpPr>
        <p:spPr>
          <a:xfrm>
            <a:off x="2575531" y="2802511"/>
            <a:ext cx="760144"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Tech Leads</a:t>
            </a:r>
          </a:p>
        </p:txBody>
      </p:sp>
      <p:sp>
        <p:nvSpPr>
          <p:cNvPr id="33" name="TextBox 32">
            <a:extLst>
              <a:ext uri="{FF2B5EF4-FFF2-40B4-BE49-F238E27FC236}">
                <a16:creationId xmlns:a16="http://schemas.microsoft.com/office/drawing/2014/main" id="{4CA7E1F9-2012-D0E5-1EFF-BF576F0D0A6A}"/>
              </a:ext>
            </a:extLst>
          </p:cNvPr>
          <p:cNvSpPr txBox="1"/>
          <p:nvPr/>
        </p:nvSpPr>
        <p:spPr>
          <a:xfrm>
            <a:off x="2512758" y="1879624"/>
            <a:ext cx="901209"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Geo IT Leads </a:t>
            </a:r>
          </a:p>
        </p:txBody>
      </p:sp>
      <p:cxnSp>
        <p:nvCxnSpPr>
          <p:cNvPr id="37" name="Straight Arrow Connector 36">
            <a:extLst>
              <a:ext uri="{FF2B5EF4-FFF2-40B4-BE49-F238E27FC236}">
                <a16:creationId xmlns:a16="http://schemas.microsoft.com/office/drawing/2014/main" id="{B90B3E99-2A08-4E9C-0C70-E3C44934707E}"/>
              </a:ext>
            </a:extLst>
          </p:cNvPr>
          <p:cNvCxnSpPr>
            <a:cxnSpLocks/>
            <a:endCxn id="78" idx="1"/>
          </p:cNvCxnSpPr>
          <p:nvPr/>
        </p:nvCxnSpPr>
        <p:spPr>
          <a:xfrm flipV="1">
            <a:off x="3969511" y="1749467"/>
            <a:ext cx="503660" cy="23289"/>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1142C44C-4DC9-8B5E-2A90-7D19633FFE4A}"/>
              </a:ext>
            </a:extLst>
          </p:cNvPr>
          <p:cNvCxnSpPr>
            <a:cxnSpLocks/>
            <a:stCxn id="3" idx="3"/>
            <a:endCxn id="78" idx="1"/>
          </p:cNvCxnSpPr>
          <p:nvPr/>
        </p:nvCxnSpPr>
        <p:spPr>
          <a:xfrm>
            <a:off x="4014221" y="1293167"/>
            <a:ext cx="458950" cy="456300"/>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E59EE7D5-3ACC-0A83-F41D-96CE492EEB91}"/>
              </a:ext>
            </a:extLst>
          </p:cNvPr>
          <p:cNvCxnSpPr>
            <a:cxnSpLocks/>
            <a:stCxn id="14" idx="3"/>
            <a:endCxn id="78" idx="1"/>
          </p:cNvCxnSpPr>
          <p:nvPr/>
        </p:nvCxnSpPr>
        <p:spPr>
          <a:xfrm flipV="1">
            <a:off x="3969511" y="1749467"/>
            <a:ext cx="503660" cy="812492"/>
          </a:xfrm>
          <a:prstGeom prst="bentConnector3">
            <a:avLst>
              <a:gd name="adj1" fmla="val 5534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D7F0B41A-9F42-3ADC-3CA5-E383838158A3}"/>
              </a:ext>
            </a:extLst>
          </p:cNvPr>
          <p:cNvSpPr/>
          <p:nvPr/>
        </p:nvSpPr>
        <p:spPr bwMode="gray">
          <a:xfrm>
            <a:off x="4473171" y="1513593"/>
            <a:ext cx="2012295" cy="471748"/>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Reviews demand with Development team and analyze the demand based on effort, impact, risk etc. </a:t>
            </a:r>
          </a:p>
        </p:txBody>
      </p:sp>
      <p:sp>
        <p:nvSpPr>
          <p:cNvPr id="80" name="Rectangle 79">
            <a:extLst>
              <a:ext uri="{FF2B5EF4-FFF2-40B4-BE49-F238E27FC236}">
                <a16:creationId xmlns:a16="http://schemas.microsoft.com/office/drawing/2014/main" id="{D66D495F-CBB1-86AC-BBBB-19ED63BD377B}"/>
              </a:ext>
            </a:extLst>
          </p:cNvPr>
          <p:cNvSpPr/>
          <p:nvPr/>
        </p:nvSpPr>
        <p:spPr bwMode="gray">
          <a:xfrm>
            <a:off x="4525055" y="2388920"/>
            <a:ext cx="1938868" cy="317196"/>
          </a:xfrm>
          <a:prstGeom prst="rect">
            <a:avLst/>
          </a:prstGeom>
          <a:solidFill>
            <a:schemeClr val="bg1">
              <a:lumMod val="95000"/>
            </a:schemeClr>
          </a:solidFill>
          <a:ln w="19050" algn="ctr">
            <a:noFill/>
            <a:miter lim="800000"/>
            <a:headEnd/>
            <a:tailEnd/>
          </a:ln>
        </p:spPr>
        <p:txBody>
          <a:bodyPr wrap="square" lIns="27432" tIns="0" rIns="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Reviews demand with Geo IT Leads / Tech Leads</a:t>
            </a:r>
          </a:p>
        </p:txBody>
      </p:sp>
      <p:sp>
        <p:nvSpPr>
          <p:cNvPr id="81" name="TextBox 80">
            <a:extLst>
              <a:ext uri="{FF2B5EF4-FFF2-40B4-BE49-F238E27FC236}">
                <a16:creationId xmlns:a16="http://schemas.microsoft.com/office/drawing/2014/main" id="{78074E17-584D-6708-4B7B-002BDC511387}"/>
              </a:ext>
            </a:extLst>
          </p:cNvPr>
          <p:cNvSpPr txBox="1"/>
          <p:nvPr/>
        </p:nvSpPr>
        <p:spPr>
          <a:xfrm>
            <a:off x="4873966" y="2665044"/>
            <a:ext cx="1241045"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Development Teams</a:t>
            </a:r>
          </a:p>
        </p:txBody>
      </p:sp>
      <p:cxnSp>
        <p:nvCxnSpPr>
          <p:cNvPr id="88" name="Connector: Elbow 87">
            <a:extLst>
              <a:ext uri="{FF2B5EF4-FFF2-40B4-BE49-F238E27FC236}">
                <a16:creationId xmlns:a16="http://schemas.microsoft.com/office/drawing/2014/main" id="{12B2125E-4173-2C13-349D-FDB7A7876CD7}"/>
              </a:ext>
            </a:extLst>
          </p:cNvPr>
          <p:cNvCxnSpPr>
            <a:cxnSpLocks/>
            <a:stCxn id="78" idx="3"/>
            <a:endCxn id="8" idx="1"/>
          </p:cNvCxnSpPr>
          <p:nvPr/>
        </p:nvCxnSpPr>
        <p:spPr>
          <a:xfrm>
            <a:off x="6485466" y="1749467"/>
            <a:ext cx="402714" cy="3432169"/>
          </a:xfrm>
          <a:prstGeom prst="bentConnector3">
            <a:avLst>
              <a:gd name="adj1" fmla="val 2477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89B40BCC-C3DB-0ECB-8437-3854810C1345}"/>
              </a:ext>
            </a:extLst>
          </p:cNvPr>
          <p:cNvSpPr/>
          <p:nvPr/>
        </p:nvSpPr>
        <p:spPr bwMode="gray">
          <a:xfrm>
            <a:off x="9305610" y="4998015"/>
            <a:ext cx="1969977" cy="367242"/>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marR="0" lvl="0" indent="0" algn="l" defTabSz="903153"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Creates a SteerCo for the project execution</a:t>
            </a:r>
          </a:p>
        </p:txBody>
      </p:sp>
      <p:sp>
        <p:nvSpPr>
          <p:cNvPr id="94" name="TextBox 93">
            <a:extLst>
              <a:ext uri="{FF2B5EF4-FFF2-40B4-BE49-F238E27FC236}">
                <a16:creationId xmlns:a16="http://schemas.microsoft.com/office/drawing/2014/main" id="{C005BDFC-041E-CE57-315B-7A483E09EB36}"/>
              </a:ext>
            </a:extLst>
          </p:cNvPr>
          <p:cNvSpPr txBox="1"/>
          <p:nvPr/>
        </p:nvSpPr>
        <p:spPr>
          <a:xfrm>
            <a:off x="9695453" y="4797696"/>
            <a:ext cx="1067921"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PMO / Agile Lead</a:t>
            </a:r>
          </a:p>
        </p:txBody>
      </p:sp>
      <p:cxnSp>
        <p:nvCxnSpPr>
          <p:cNvPr id="95" name="Straight Arrow Connector 94">
            <a:extLst>
              <a:ext uri="{FF2B5EF4-FFF2-40B4-BE49-F238E27FC236}">
                <a16:creationId xmlns:a16="http://schemas.microsoft.com/office/drawing/2014/main" id="{3ED48096-3065-2F80-65FC-69E8DF505CE7}"/>
              </a:ext>
            </a:extLst>
          </p:cNvPr>
          <p:cNvCxnSpPr>
            <a:cxnSpLocks/>
            <a:stCxn id="8" idx="3"/>
            <a:endCxn id="93" idx="1"/>
          </p:cNvCxnSpPr>
          <p:nvPr/>
        </p:nvCxnSpPr>
        <p:spPr>
          <a:xfrm>
            <a:off x="8858157" y="5181636"/>
            <a:ext cx="447453"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7FF34A24-FB7F-1ADF-5B54-D928D0F80A68}"/>
              </a:ext>
            </a:extLst>
          </p:cNvPr>
          <p:cNvSpPr/>
          <p:nvPr/>
        </p:nvSpPr>
        <p:spPr bwMode="gray">
          <a:xfrm>
            <a:off x="4199466" y="5608537"/>
            <a:ext cx="2286000"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Reviews the demand and provides approval if needed</a:t>
            </a:r>
          </a:p>
        </p:txBody>
      </p:sp>
      <p:sp>
        <p:nvSpPr>
          <p:cNvPr id="99" name="TextBox 98">
            <a:extLst>
              <a:ext uri="{FF2B5EF4-FFF2-40B4-BE49-F238E27FC236}">
                <a16:creationId xmlns:a16="http://schemas.microsoft.com/office/drawing/2014/main" id="{9F08AB10-F5E8-DF2D-6F08-6062F1DC2003}"/>
              </a:ext>
            </a:extLst>
          </p:cNvPr>
          <p:cNvSpPr txBox="1"/>
          <p:nvPr/>
        </p:nvSpPr>
        <p:spPr>
          <a:xfrm>
            <a:off x="4664236" y="5399535"/>
            <a:ext cx="1356462"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Demand Review Board</a:t>
            </a:r>
          </a:p>
        </p:txBody>
      </p:sp>
      <p:sp>
        <p:nvSpPr>
          <p:cNvPr id="100" name="Rectangle 99">
            <a:extLst>
              <a:ext uri="{FF2B5EF4-FFF2-40B4-BE49-F238E27FC236}">
                <a16:creationId xmlns:a16="http://schemas.microsoft.com/office/drawing/2014/main" id="{A63CAE1D-7CB9-4D27-BAEB-341966A5F4EF}"/>
              </a:ext>
            </a:extLst>
          </p:cNvPr>
          <p:cNvSpPr/>
          <p:nvPr/>
        </p:nvSpPr>
        <p:spPr bwMode="gray">
          <a:xfrm>
            <a:off x="9192897" y="5589172"/>
            <a:ext cx="2286000"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Reviews and approves the project execution plan</a:t>
            </a:r>
          </a:p>
        </p:txBody>
      </p:sp>
      <p:sp>
        <p:nvSpPr>
          <p:cNvPr id="101" name="TextBox 100">
            <a:extLst>
              <a:ext uri="{FF2B5EF4-FFF2-40B4-BE49-F238E27FC236}">
                <a16:creationId xmlns:a16="http://schemas.microsoft.com/office/drawing/2014/main" id="{4DDC1AD2-52B3-AA31-7827-6B1965EC20D0}"/>
              </a:ext>
            </a:extLst>
          </p:cNvPr>
          <p:cNvSpPr txBox="1"/>
          <p:nvPr/>
        </p:nvSpPr>
        <p:spPr>
          <a:xfrm>
            <a:off x="9841212" y="5380170"/>
            <a:ext cx="989373"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Project SteerCo</a:t>
            </a:r>
          </a:p>
        </p:txBody>
      </p:sp>
      <p:sp>
        <p:nvSpPr>
          <p:cNvPr id="102" name="Rectangle 101">
            <a:extLst>
              <a:ext uri="{FF2B5EF4-FFF2-40B4-BE49-F238E27FC236}">
                <a16:creationId xmlns:a16="http://schemas.microsoft.com/office/drawing/2014/main" id="{6EBEAFD7-D8F8-664D-472B-1894767A4D7D}"/>
              </a:ext>
            </a:extLst>
          </p:cNvPr>
          <p:cNvSpPr/>
          <p:nvPr/>
        </p:nvSpPr>
        <p:spPr bwMode="gray">
          <a:xfrm>
            <a:off x="4525055" y="4981774"/>
            <a:ext cx="1938868" cy="317196"/>
          </a:xfrm>
          <a:prstGeom prst="rect">
            <a:avLst/>
          </a:prstGeom>
          <a:solidFill>
            <a:schemeClr val="bg1">
              <a:lumMod val="95000"/>
            </a:schemeClr>
          </a:solidFill>
          <a:ln w="19050" algn="ctr">
            <a:noFill/>
            <a:miter lim="800000"/>
            <a:headEnd/>
            <a:tailEnd/>
          </a:ln>
        </p:spPr>
        <p:txBody>
          <a:bodyPr wrap="square" lIns="27432" tIns="0" rIns="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Reviews demand with guiding principles and IT strategy alignment</a:t>
            </a:r>
          </a:p>
        </p:txBody>
      </p:sp>
      <p:sp>
        <p:nvSpPr>
          <p:cNvPr id="103" name="TextBox 102">
            <a:extLst>
              <a:ext uri="{FF2B5EF4-FFF2-40B4-BE49-F238E27FC236}">
                <a16:creationId xmlns:a16="http://schemas.microsoft.com/office/drawing/2014/main" id="{0C7DF89D-F898-346D-4748-7E55CA0E9B15}"/>
              </a:ext>
            </a:extLst>
          </p:cNvPr>
          <p:cNvSpPr txBox="1"/>
          <p:nvPr/>
        </p:nvSpPr>
        <p:spPr>
          <a:xfrm>
            <a:off x="4842707" y="4796580"/>
            <a:ext cx="1303562"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Strategy &amp; PMO Head</a:t>
            </a:r>
          </a:p>
        </p:txBody>
      </p:sp>
      <p:sp>
        <p:nvSpPr>
          <p:cNvPr id="104" name="Oval 103">
            <a:extLst>
              <a:ext uri="{FF2B5EF4-FFF2-40B4-BE49-F238E27FC236}">
                <a16:creationId xmlns:a16="http://schemas.microsoft.com/office/drawing/2014/main" id="{08E2F4D5-8587-7705-3EC0-FB5F33B25C4D}"/>
              </a:ext>
            </a:extLst>
          </p:cNvPr>
          <p:cNvSpPr/>
          <p:nvPr/>
        </p:nvSpPr>
        <p:spPr bwMode="gray">
          <a:xfrm>
            <a:off x="7668347" y="2160947"/>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05" name="Oval 104">
            <a:extLst>
              <a:ext uri="{FF2B5EF4-FFF2-40B4-BE49-F238E27FC236}">
                <a16:creationId xmlns:a16="http://schemas.microsoft.com/office/drawing/2014/main" id="{A3699533-B666-45FC-43A2-392A4D21ACF0}"/>
              </a:ext>
            </a:extLst>
          </p:cNvPr>
          <p:cNvSpPr/>
          <p:nvPr/>
        </p:nvSpPr>
        <p:spPr bwMode="gray">
          <a:xfrm>
            <a:off x="7668347" y="2622330"/>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06" name="Oval 105">
            <a:extLst>
              <a:ext uri="{FF2B5EF4-FFF2-40B4-BE49-F238E27FC236}">
                <a16:creationId xmlns:a16="http://schemas.microsoft.com/office/drawing/2014/main" id="{4A410B89-AF3C-B9A4-3D77-E5C923083FDF}"/>
              </a:ext>
            </a:extLst>
          </p:cNvPr>
          <p:cNvSpPr/>
          <p:nvPr/>
        </p:nvSpPr>
        <p:spPr bwMode="gray">
          <a:xfrm>
            <a:off x="10290599" y="2160947"/>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07" name="Oval 106">
            <a:extLst>
              <a:ext uri="{FF2B5EF4-FFF2-40B4-BE49-F238E27FC236}">
                <a16:creationId xmlns:a16="http://schemas.microsoft.com/office/drawing/2014/main" id="{D1844D34-EA78-5EB0-0858-7675B62ED83E}"/>
              </a:ext>
            </a:extLst>
          </p:cNvPr>
          <p:cNvSpPr/>
          <p:nvPr/>
        </p:nvSpPr>
        <p:spPr bwMode="gray">
          <a:xfrm>
            <a:off x="10290599" y="2622330"/>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08" name="Oval 107">
            <a:extLst>
              <a:ext uri="{FF2B5EF4-FFF2-40B4-BE49-F238E27FC236}">
                <a16:creationId xmlns:a16="http://schemas.microsoft.com/office/drawing/2014/main" id="{F6A2F252-C3DE-8210-0D26-0F8358220E61}"/>
              </a:ext>
            </a:extLst>
          </p:cNvPr>
          <p:cNvSpPr/>
          <p:nvPr/>
        </p:nvSpPr>
        <p:spPr bwMode="gray">
          <a:xfrm>
            <a:off x="5252446" y="3109088"/>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09" name="Oval 108">
            <a:extLst>
              <a:ext uri="{FF2B5EF4-FFF2-40B4-BE49-F238E27FC236}">
                <a16:creationId xmlns:a16="http://schemas.microsoft.com/office/drawing/2014/main" id="{0E487BC2-146B-FA4A-8F22-C0F0D02D0D7C}"/>
              </a:ext>
            </a:extLst>
          </p:cNvPr>
          <p:cNvSpPr/>
          <p:nvPr/>
        </p:nvSpPr>
        <p:spPr bwMode="gray">
          <a:xfrm>
            <a:off x="5252446" y="3570471"/>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10" name="Oval 109">
            <a:extLst>
              <a:ext uri="{FF2B5EF4-FFF2-40B4-BE49-F238E27FC236}">
                <a16:creationId xmlns:a16="http://schemas.microsoft.com/office/drawing/2014/main" id="{B30235BF-588C-3008-9EB7-12537A32B11C}"/>
              </a:ext>
            </a:extLst>
          </p:cNvPr>
          <p:cNvSpPr/>
          <p:nvPr/>
        </p:nvSpPr>
        <p:spPr bwMode="gray">
          <a:xfrm>
            <a:off x="5252446" y="4039750"/>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Tree>
    <p:extLst>
      <p:ext uri="{BB962C8B-B14F-4D97-AF65-F5344CB8AC3E}">
        <p14:creationId xmlns:p14="http://schemas.microsoft.com/office/powerpoint/2010/main" val="17202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7. Major Projects &amp; Initiatives Implementation (Business requested) (2/4)</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1302849633"/>
              </p:ext>
            </p:extLst>
          </p:nvPr>
        </p:nvGraphicFramePr>
        <p:xfrm>
          <a:off x="591870" y="768262"/>
          <a:ext cx="10981524" cy="5166794"/>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46730">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469031">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68228">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6903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69031">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6903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6903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69031">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83966">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69031">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69031">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mn-cs"/>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mn-cs"/>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cxnSp>
        <p:nvCxnSpPr>
          <p:cNvPr id="35" name="Straight Arrow Connector 34">
            <a:extLst>
              <a:ext uri="{FF2B5EF4-FFF2-40B4-BE49-F238E27FC236}">
                <a16:creationId xmlns:a16="http://schemas.microsoft.com/office/drawing/2014/main" id="{36483798-849A-EFB2-3AD4-4DA0212AC892}"/>
              </a:ext>
            </a:extLst>
          </p:cNvPr>
          <p:cNvCxnSpPr>
            <a:cxnSpLocks/>
          </p:cNvCxnSpPr>
          <p:nvPr/>
        </p:nvCxnSpPr>
        <p:spPr>
          <a:xfrm>
            <a:off x="1621353" y="5194551"/>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Flowchart: Summing Junction 35">
            <a:extLst>
              <a:ext uri="{FF2B5EF4-FFF2-40B4-BE49-F238E27FC236}">
                <a16:creationId xmlns:a16="http://schemas.microsoft.com/office/drawing/2014/main" id="{46E482C3-452F-1549-AC9C-37DCD2BC295C}"/>
              </a:ext>
            </a:extLst>
          </p:cNvPr>
          <p:cNvSpPr/>
          <p:nvPr/>
        </p:nvSpPr>
        <p:spPr bwMode="gray">
          <a:xfrm>
            <a:off x="1659118" y="5110387"/>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3" name="Rectangle 2">
            <a:extLst>
              <a:ext uri="{FF2B5EF4-FFF2-40B4-BE49-F238E27FC236}">
                <a16:creationId xmlns:a16="http://schemas.microsoft.com/office/drawing/2014/main" id="{0BC5159D-3272-C17B-C3FF-6FC99C7D424F}"/>
              </a:ext>
            </a:extLst>
          </p:cNvPr>
          <p:cNvSpPr/>
          <p:nvPr/>
        </p:nvSpPr>
        <p:spPr bwMode="gray">
          <a:xfrm>
            <a:off x="1942926" y="5069484"/>
            <a:ext cx="2104062" cy="271140"/>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marR="0" lvl="0" indent="0" algn="l" defTabSz="903153"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Presents the project plan to ITLT for review and funding approval</a:t>
            </a:r>
          </a:p>
        </p:txBody>
      </p:sp>
      <p:sp>
        <p:nvSpPr>
          <p:cNvPr id="4" name="TextBox 3">
            <a:extLst>
              <a:ext uri="{FF2B5EF4-FFF2-40B4-BE49-F238E27FC236}">
                <a16:creationId xmlns:a16="http://schemas.microsoft.com/office/drawing/2014/main" id="{05CBC245-E3F4-641F-A8BB-1444FFA25C5F}"/>
              </a:ext>
            </a:extLst>
          </p:cNvPr>
          <p:cNvSpPr txBox="1"/>
          <p:nvPr/>
        </p:nvSpPr>
        <p:spPr>
          <a:xfrm>
            <a:off x="2401072" y="5293833"/>
            <a:ext cx="965329"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PMO/Agile lead</a:t>
            </a:r>
          </a:p>
        </p:txBody>
      </p:sp>
      <p:sp>
        <p:nvSpPr>
          <p:cNvPr id="11" name="Rectangle 10">
            <a:extLst>
              <a:ext uri="{FF2B5EF4-FFF2-40B4-BE49-F238E27FC236}">
                <a16:creationId xmlns:a16="http://schemas.microsoft.com/office/drawing/2014/main" id="{A30D0C29-C612-2485-C7A1-5A39D06DA20F}"/>
              </a:ext>
            </a:extLst>
          </p:cNvPr>
          <p:cNvSpPr/>
          <p:nvPr/>
        </p:nvSpPr>
        <p:spPr bwMode="gray">
          <a:xfrm>
            <a:off x="4369617" y="5022321"/>
            <a:ext cx="2104062" cy="365466"/>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marR="0" lvl="0" indent="0" algn="l" defTabSz="903153"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Enables onboarding of vendor teams or procurement of tools for the new project / initiative</a:t>
            </a:r>
          </a:p>
        </p:txBody>
      </p:sp>
      <p:sp>
        <p:nvSpPr>
          <p:cNvPr id="13" name="TextBox 12">
            <a:extLst>
              <a:ext uri="{FF2B5EF4-FFF2-40B4-BE49-F238E27FC236}">
                <a16:creationId xmlns:a16="http://schemas.microsoft.com/office/drawing/2014/main" id="{39ED4990-4DF0-52A9-0264-2E4C1F15662D}"/>
              </a:ext>
            </a:extLst>
          </p:cNvPr>
          <p:cNvSpPr txBox="1"/>
          <p:nvPr/>
        </p:nvSpPr>
        <p:spPr>
          <a:xfrm>
            <a:off x="4610332" y="5353859"/>
            <a:ext cx="1576072"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IT Procurement VMO Lead </a:t>
            </a:r>
          </a:p>
        </p:txBody>
      </p:sp>
      <p:cxnSp>
        <p:nvCxnSpPr>
          <p:cNvPr id="14" name="Straight Arrow Connector 13">
            <a:extLst>
              <a:ext uri="{FF2B5EF4-FFF2-40B4-BE49-F238E27FC236}">
                <a16:creationId xmlns:a16="http://schemas.microsoft.com/office/drawing/2014/main" id="{4BE72FDF-8D6E-1151-3872-D3F9FAEA65A9}"/>
              </a:ext>
            </a:extLst>
          </p:cNvPr>
          <p:cNvCxnSpPr>
            <a:cxnSpLocks/>
            <a:stCxn id="3" idx="3"/>
            <a:endCxn id="11" idx="1"/>
          </p:cNvCxnSpPr>
          <p:nvPr/>
        </p:nvCxnSpPr>
        <p:spPr>
          <a:xfrm>
            <a:off x="4046988" y="5205054"/>
            <a:ext cx="322629"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BAFAE0D1-5315-9575-8779-BBD07CB95BA3}"/>
              </a:ext>
            </a:extLst>
          </p:cNvPr>
          <p:cNvSpPr/>
          <p:nvPr/>
        </p:nvSpPr>
        <p:spPr bwMode="gray">
          <a:xfrm>
            <a:off x="1837666" y="5679316"/>
            <a:ext cx="2286000"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Reviews the project plan, timelines and budget and provides approval / feedback</a:t>
            </a:r>
          </a:p>
        </p:txBody>
      </p:sp>
      <p:sp>
        <p:nvSpPr>
          <p:cNvPr id="38" name="TextBox 37">
            <a:extLst>
              <a:ext uri="{FF2B5EF4-FFF2-40B4-BE49-F238E27FC236}">
                <a16:creationId xmlns:a16="http://schemas.microsoft.com/office/drawing/2014/main" id="{E677A41E-9E99-CFBC-D372-2B4DF2ACAC0F}"/>
              </a:ext>
            </a:extLst>
          </p:cNvPr>
          <p:cNvSpPr txBox="1"/>
          <p:nvPr/>
        </p:nvSpPr>
        <p:spPr>
          <a:xfrm>
            <a:off x="2775323" y="5470314"/>
            <a:ext cx="410690"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ITLT</a:t>
            </a:r>
          </a:p>
        </p:txBody>
      </p:sp>
      <p:sp>
        <p:nvSpPr>
          <p:cNvPr id="41" name="Rectangle 40">
            <a:extLst>
              <a:ext uri="{FF2B5EF4-FFF2-40B4-BE49-F238E27FC236}">
                <a16:creationId xmlns:a16="http://schemas.microsoft.com/office/drawing/2014/main" id="{B09BB731-C321-F201-022A-9D4F69B993BA}"/>
              </a:ext>
            </a:extLst>
          </p:cNvPr>
          <p:cNvSpPr/>
          <p:nvPr/>
        </p:nvSpPr>
        <p:spPr bwMode="gray">
          <a:xfrm>
            <a:off x="6845967" y="5069484"/>
            <a:ext cx="2104062" cy="271140"/>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marR="0" lvl="0" indent="0" algn="l" defTabSz="903153"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Initiates project and assigns a </a:t>
            </a:r>
            <a:r>
              <a:rPr kumimoji="0" lang="en-US" sz="7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Tech Lead </a:t>
            </a: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as the project lead</a:t>
            </a:r>
          </a:p>
        </p:txBody>
      </p:sp>
      <p:sp>
        <p:nvSpPr>
          <p:cNvPr id="42" name="TextBox 41">
            <a:extLst>
              <a:ext uri="{FF2B5EF4-FFF2-40B4-BE49-F238E27FC236}">
                <a16:creationId xmlns:a16="http://schemas.microsoft.com/office/drawing/2014/main" id="{9809AB31-33FE-045A-8162-AF5F0DEEADE8}"/>
              </a:ext>
            </a:extLst>
          </p:cNvPr>
          <p:cNvSpPr txBox="1"/>
          <p:nvPr/>
        </p:nvSpPr>
        <p:spPr>
          <a:xfrm>
            <a:off x="7304113" y="5293833"/>
            <a:ext cx="965329"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PMO/Agile lead</a:t>
            </a:r>
          </a:p>
        </p:txBody>
      </p:sp>
      <p:cxnSp>
        <p:nvCxnSpPr>
          <p:cNvPr id="43" name="Straight Arrow Connector 42">
            <a:extLst>
              <a:ext uri="{FF2B5EF4-FFF2-40B4-BE49-F238E27FC236}">
                <a16:creationId xmlns:a16="http://schemas.microsoft.com/office/drawing/2014/main" id="{A6D80D86-BFF2-55A0-BD68-622BBDE03D90}"/>
              </a:ext>
            </a:extLst>
          </p:cNvPr>
          <p:cNvCxnSpPr>
            <a:cxnSpLocks/>
            <a:stCxn id="11" idx="3"/>
            <a:endCxn id="41" idx="1"/>
          </p:cNvCxnSpPr>
          <p:nvPr/>
        </p:nvCxnSpPr>
        <p:spPr>
          <a:xfrm>
            <a:off x="6473679" y="5205054"/>
            <a:ext cx="372288"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933CA11A-9572-A1F0-E2C7-C44DDA44DC2D}"/>
              </a:ext>
            </a:extLst>
          </p:cNvPr>
          <p:cNvSpPr/>
          <p:nvPr/>
        </p:nvSpPr>
        <p:spPr bwMode="gray">
          <a:xfrm>
            <a:off x="7668347" y="2160947"/>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49" name="Oval 48">
            <a:extLst>
              <a:ext uri="{FF2B5EF4-FFF2-40B4-BE49-F238E27FC236}">
                <a16:creationId xmlns:a16="http://schemas.microsoft.com/office/drawing/2014/main" id="{7897848F-E9E8-6BAF-609D-3D903624EA56}"/>
              </a:ext>
            </a:extLst>
          </p:cNvPr>
          <p:cNvSpPr/>
          <p:nvPr/>
        </p:nvSpPr>
        <p:spPr bwMode="gray">
          <a:xfrm>
            <a:off x="7668347" y="2622330"/>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51" name="Rectangle 50">
            <a:extLst>
              <a:ext uri="{FF2B5EF4-FFF2-40B4-BE49-F238E27FC236}">
                <a16:creationId xmlns:a16="http://schemas.microsoft.com/office/drawing/2014/main" id="{41801F09-F8BB-7EC1-A31D-63D24D80EA5B}"/>
              </a:ext>
            </a:extLst>
          </p:cNvPr>
          <p:cNvSpPr/>
          <p:nvPr/>
        </p:nvSpPr>
        <p:spPr bwMode="gray">
          <a:xfrm>
            <a:off x="9322316" y="5022320"/>
            <a:ext cx="2356337" cy="365466"/>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marR="0" lvl="0" indent="0" algn="l" defTabSz="903153"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Ensures all requirements are documented and sprint plan is in place based on team’s velocity and oversees project scope, budget and timelines</a:t>
            </a:r>
          </a:p>
        </p:txBody>
      </p:sp>
      <p:sp>
        <p:nvSpPr>
          <p:cNvPr id="52" name="TextBox 51">
            <a:extLst>
              <a:ext uri="{FF2B5EF4-FFF2-40B4-BE49-F238E27FC236}">
                <a16:creationId xmlns:a16="http://schemas.microsoft.com/office/drawing/2014/main" id="{F9068CC5-0D0D-C983-453D-3C5352E5E827}"/>
              </a:ext>
            </a:extLst>
          </p:cNvPr>
          <p:cNvSpPr txBox="1"/>
          <p:nvPr/>
        </p:nvSpPr>
        <p:spPr>
          <a:xfrm>
            <a:off x="10067738" y="5338255"/>
            <a:ext cx="965329"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PMO/Agile lead</a:t>
            </a:r>
          </a:p>
        </p:txBody>
      </p:sp>
      <p:cxnSp>
        <p:nvCxnSpPr>
          <p:cNvPr id="54" name="Straight Arrow Connector 53">
            <a:extLst>
              <a:ext uri="{FF2B5EF4-FFF2-40B4-BE49-F238E27FC236}">
                <a16:creationId xmlns:a16="http://schemas.microsoft.com/office/drawing/2014/main" id="{166F3D82-B79E-BF95-E9AE-ABA197411BAE}"/>
              </a:ext>
            </a:extLst>
          </p:cNvPr>
          <p:cNvCxnSpPr>
            <a:cxnSpLocks/>
            <a:stCxn id="41" idx="3"/>
            <a:endCxn id="51" idx="1"/>
          </p:cNvCxnSpPr>
          <p:nvPr/>
        </p:nvCxnSpPr>
        <p:spPr>
          <a:xfrm flipV="1">
            <a:off x="8950029" y="5205053"/>
            <a:ext cx="372287" cy="1"/>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A08CE97C-D264-3B20-0F17-5A1C61781C88}"/>
              </a:ext>
            </a:extLst>
          </p:cNvPr>
          <p:cNvSpPr/>
          <p:nvPr/>
        </p:nvSpPr>
        <p:spPr bwMode="gray">
          <a:xfrm>
            <a:off x="10290599" y="2160947"/>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64" name="Oval 63">
            <a:extLst>
              <a:ext uri="{FF2B5EF4-FFF2-40B4-BE49-F238E27FC236}">
                <a16:creationId xmlns:a16="http://schemas.microsoft.com/office/drawing/2014/main" id="{CF332840-54C2-4D86-7DA1-8928978E21F9}"/>
              </a:ext>
            </a:extLst>
          </p:cNvPr>
          <p:cNvSpPr/>
          <p:nvPr/>
        </p:nvSpPr>
        <p:spPr bwMode="gray">
          <a:xfrm>
            <a:off x="10290599" y="2622330"/>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cxnSp>
        <p:nvCxnSpPr>
          <p:cNvPr id="65" name="Straight Arrow Connector 64">
            <a:extLst>
              <a:ext uri="{FF2B5EF4-FFF2-40B4-BE49-F238E27FC236}">
                <a16:creationId xmlns:a16="http://schemas.microsoft.com/office/drawing/2014/main" id="{E02DF558-D6E6-985D-67A5-2705BFE66369}"/>
              </a:ext>
            </a:extLst>
          </p:cNvPr>
          <p:cNvCxnSpPr>
            <a:cxnSpLocks/>
          </p:cNvCxnSpPr>
          <p:nvPr/>
        </p:nvCxnSpPr>
        <p:spPr>
          <a:xfrm>
            <a:off x="11671627" y="5187721"/>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6" name="Flowchart: Summing Junction 65">
            <a:extLst>
              <a:ext uri="{FF2B5EF4-FFF2-40B4-BE49-F238E27FC236}">
                <a16:creationId xmlns:a16="http://schemas.microsoft.com/office/drawing/2014/main" id="{9C32EC88-743C-5245-2D37-11E2CFBC199E}"/>
              </a:ext>
            </a:extLst>
          </p:cNvPr>
          <p:cNvSpPr/>
          <p:nvPr/>
        </p:nvSpPr>
        <p:spPr bwMode="gray">
          <a:xfrm>
            <a:off x="11709392" y="5103557"/>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Tree>
    <p:extLst>
      <p:ext uri="{BB962C8B-B14F-4D97-AF65-F5344CB8AC3E}">
        <p14:creationId xmlns:p14="http://schemas.microsoft.com/office/powerpoint/2010/main" val="2893499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7. Major Projects &amp; Initiatives Implementation (Business requested) (3/4)</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3662650867"/>
              </p:ext>
            </p:extLst>
          </p:nvPr>
        </p:nvGraphicFramePr>
        <p:xfrm>
          <a:off x="591870" y="768263"/>
          <a:ext cx="10981524" cy="5189859"/>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40154">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593834">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5308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56529">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56529">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56529">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56529">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56529">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6840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56529">
                <a:tc>
                  <a:txBody>
                    <a:bodyPr/>
                    <a:lstStyle/>
                    <a:p>
                      <a:pPr marL="0" algn="ctr" defTabSz="1219170" rtl="0" eaLnBrk="1" latinLnBrk="0" hangingPunct="1"/>
                      <a:r>
                        <a:rPr lang="en-US" sz="800" b="1" i="0" kern="120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56529">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mn-cs"/>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mn-cs"/>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cxnSp>
        <p:nvCxnSpPr>
          <p:cNvPr id="35" name="Straight Arrow Connector 34">
            <a:extLst>
              <a:ext uri="{FF2B5EF4-FFF2-40B4-BE49-F238E27FC236}">
                <a16:creationId xmlns:a16="http://schemas.microsoft.com/office/drawing/2014/main" id="{36483798-849A-EFB2-3AD4-4DA0212AC892}"/>
              </a:ext>
            </a:extLst>
          </p:cNvPr>
          <p:cNvCxnSpPr>
            <a:cxnSpLocks/>
          </p:cNvCxnSpPr>
          <p:nvPr/>
        </p:nvCxnSpPr>
        <p:spPr>
          <a:xfrm>
            <a:off x="1703224" y="4920644"/>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Flowchart: Summing Junction 35">
            <a:extLst>
              <a:ext uri="{FF2B5EF4-FFF2-40B4-BE49-F238E27FC236}">
                <a16:creationId xmlns:a16="http://schemas.microsoft.com/office/drawing/2014/main" id="{46E482C3-452F-1549-AC9C-37DCD2BC295C}"/>
              </a:ext>
            </a:extLst>
          </p:cNvPr>
          <p:cNvSpPr/>
          <p:nvPr/>
        </p:nvSpPr>
        <p:spPr bwMode="gray">
          <a:xfrm>
            <a:off x="1740989" y="4836480"/>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9" name="Rectangle 8">
            <a:extLst>
              <a:ext uri="{FF2B5EF4-FFF2-40B4-BE49-F238E27FC236}">
                <a16:creationId xmlns:a16="http://schemas.microsoft.com/office/drawing/2014/main" id="{4FD9A679-3B6F-FE31-27BF-E2C8D2B8EDD8}"/>
              </a:ext>
            </a:extLst>
          </p:cNvPr>
          <p:cNvSpPr/>
          <p:nvPr/>
        </p:nvSpPr>
        <p:spPr bwMode="gray">
          <a:xfrm>
            <a:off x="2052704" y="4779062"/>
            <a:ext cx="2104062" cy="271140"/>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marR="0" lvl="0" indent="0" algn="l" defTabSz="903153"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Finalizes the release calendar for the new project / initiative</a:t>
            </a:r>
          </a:p>
        </p:txBody>
      </p:sp>
      <p:sp>
        <p:nvSpPr>
          <p:cNvPr id="11" name="TextBox 10">
            <a:extLst>
              <a:ext uri="{FF2B5EF4-FFF2-40B4-BE49-F238E27FC236}">
                <a16:creationId xmlns:a16="http://schemas.microsoft.com/office/drawing/2014/main" id="{AB693BAA-8249-4CDA-367F-4F5311216A04}"/>
              </a:ext>
            </a:extLst>
          </p:cNvPr>
          <p:cNvSpPr txBox="1"/>
          <p:nvPr/>
        </p:nvSpPr>
        <p:spPr>
          <a:xfrm>
            <a:off x="2285285" y="5015396"/>
            <a:ext cx="1608133"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Change / Release Manager </a:t>
            </a:r>
          </a:p>
        </p:txBody>
      </p:sp>
      <p:sp>
        <p:nvSpPr>
          <p:cNvPr id="12" name="Oval 11">
            <a:extLst>
              <a:ext uri="{FF2B5EF4-FFF2-40B4-BE49-F238E27FC236}">
                <a16:creationId xmlns:a16="http://schemas.microsoft.com/office/drawing/2014/main" id="{4D5B4869-9A62-5227-CE9C-609779F06B04}"/>
              </a:ext>
            </a:extLst>
          </p:cNvPr>
          <p:cNvSpPr/>
          <p:nvPr/>
        </p:nvSpPr>
        <p:spPr bwMode="gray">
          <a:xfrm>
            <a:off x="2787140" y="2304382"/>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4" name="Oval 13">
            <a:extLst>
              <a:ext uri="{FF2B5EF4-FFF2-40B4-BE49-F238E27FC236}">
                <a16:creationId xmlns:a16="http://schemas.microsoft.com/office/drawing/2014/main" id="{54AD605E-C249-FC50-32C5-C91E7AE7CFFF}"/>
              </a:ext>
            </a:extLst>
          </p:cNvPr>
          <p:cNvSpPr/>
          <p:nvPr/>
        </p:nvSpPr>
        <p:spPr bwMode="gray">
          <a:xfrm>
            <a:off x="2787140" y="276576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696F98A6-BDC5-91EE-E68B-24AC2DDEF92F}"/>
              </a:ext>
            </a:extLst>
          </p:cNvPr>
          <p:cNvSpPr txBox="1"/>
          <p:nvPr/>
        </p:nvSpPr>
        <p:spPr>
          <a:xfrm>
            <a:off x="4840866" y="2872355"/>
            <a:ext cx="1241044"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Development Teams</a:t>
            </a:r>
          </a:p>
        </p:txBody>
      </p:sp>
      <p:sp>
        <p:nvSpPr>
          <p:cNvPr id="33" name="Rectangle 32">
            <a:extLst>
              <a:ext uri="{FF2B5EF4-FFF2-40B4-BE49-F238E27FC236}">
                <a16:creationId xmlns:a16="http://schemas.microsoft.com/office/drawing/2014/main" id="{8EFF429C-C17E-8B96-88BD-91A74EBD404F}"/>
              </a:ext>
            </a:extLst>
          </p:cNvPr>
          <p:cNvSpPr/>
          <p:nvPr/>
        </p:nvSpPr>
        <p:spPr bwMode="gray">
          <a:xfrm>
            <a:off x="4455241" y="2427818"/>
            <a:ext cx="2012295" cy="471748"/>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Develop and test the new development using iterative development methodologies (DevOps) and do peer review</a:t>
            </a:r>
          </a:p>
        </p:txBody>
      </p:sp>
      <p:cxnSp>
        <p:nvCxnSpPr>
          <p:cNvPr id="34" name="Connector: Elbow 33">
            <a:extLst>
              <a:ext uri="{FF2B5EF4-FFF2-40B4-BE49-F238E27FC236}">
                <a16:creationId xmlns:a16="http://schemas.microsoft.com/office/drawing/2014/main" id="{3F187D1E-DF1F-2146-2D04-9AE46D743C5F}"/>
              </a:ext>
            </a:extLst>
          </p:cNvPr>
          <p:cNvCxnSpPr>
            <a:cxnSpLocks/>
            <a:stCxn id="9" idx="3"/>
            <a:endCxn id="33" idx="1"/>
          </p:cNvCxnSpPr>
          <p:nvPr/>
        </p:nvCxnSpPr>
        <p:spPr>
          <a:xfrm flipV="1">
            <a:off x="4156766" y="2663692"/>
            <a:ext cx="298475" cy="2250940"/>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CD88CFA-8F02-A92A-1895-F903AE272BEB}"/>
              </a:ext>
            </a:extLst>
          </p:cNvPr>
          <p:cNvSpPr/>
          <p:nvPr/>
        </p:nvSpPr>
        <p:spPr bwMode="gray">
          <a:xfrm>
            <a:off x="6855736" y="1217191"/>
            <a:ext cx="2162757" cy="239350"/>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marR="0" lvl="0" indent="0" algn="l" defTabSz="903153"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Perform UAT and validate implemented solution </a:t>
            </a:r>
          </a:p>
        </p:txBody>
      </p:sp>
      <p:sp>
        <p:nvSpPr>
          <p:cNvPr id="40" name="TextBox 39">
            <a:extLst>
              <a:ext uri="{FF2B5EF4-FFF2-40B4-BE49-F238E27FC236}">
                <a16:creationId xmlns:a16="http://schemas.microsoft.com/office/drawing/2014/main" id="{AC238A7F-4BED-5CF8-102D-9D5966D6674E}"/>
              </a:ext>
            </a:extLst>
          </p:cNvPr>
          <p:cNvSpPr txBox="1"/>
          <p:nvPr/>
        </p:nvSpPr>
        <p:spPr>
          <a:xfrm>
            <a:off x="7466263" y="1019181"/>
            <a:ext cx="947695" cy="215444"/>
          </a:xfrm>
          <a:prstGeom prst="rect">
            <a:avLst/>
          </a:prstGeom>
          <a:noFill/>
        </p:spPr>
        <p:txBody>
          <a:bodyPr wrap="none" rtlCol="0">
            <a:spAutoFit/>
          </a:bodyPr>
          <a:lstStyle>
            <a:defPPr>
              <a:defRPr lang="en-US"/>
            </a:defPPr>
            <a:lvl1pPr marR="0" lvl="0" indent="0" algn="ctr" fontAlgn="auto">
              <a:lnSpc>
                <a:spcPct val="100000"/>
              </a:lnSpc>
              <a:spcBef>
                <a:spcPts val="0"/>
              </a:spcBef>
              <a:spcAft>
                <a:spcPts val="0"/>
              </a:spcAft>
              <a:buClrTx/>
              <a:buSzTx/>
              <a:buFontTx/>
              <a:buNone/>
              <a:tabLst/>
              <a:defRPr kumimoji="0" sz="800" b="0" i="1" u="none" strike="noStrike" cap="none" spc="0" normalizeH="0" baseline="0">
                <a:ln>
                  <a:noFill/>
                </a:ln>
                <a:solidFill>
                  <a:srgbClr val="FF0000"/>
                </a:solidFill>
                <a:effectLst/>
                <a:uLnTx/>
                <a:uFillTx/>
                <a:latin typeface="Verdana" panose="020B0604030504040204" pitchFamily="34" charset="0"/>
                <a:ea typeface="Verdana" panose="020B060403050404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Business users</a:t>
            </a:r>
          </a:p>
        </p:txBody>
      </p:sp>
      <p:cxnSp>
        <p:nvCxnSpPr>
          <p:cNvPr id="41" name="Connector: Elbow 40">
            <a:extLst>
              <a:ext uri="{FF2B5EF4-FFF2-40B4-BE49-F238E27FC236}">
                <a16:creationId xmlns:a16="http://schemas.microsoft.com/office/drawing/2014/main" id="{6D51FCAF-A0B0-A475-14C7-2D5FB6E31A92}"/>
              </a:ext>
            </a:extLst>
          </p:cNvPr>
          <p:cNvCxnSpPr>
            <a:cxnSpLocks/>
            <a:stCxn id="33" idx="3"/>
            <a:endCxn id="39" idx="1"/>
          </p:cNvCxnSpPr>
          <p:nvPr/>
        </p:nvCxnSpPr>
        <p:spPr>
          <a:xfrm flipV="1">
            <a:off x="6467536" y="1336866"/>
            <a:ext cx="388200" cy="1326826"/>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00C1728C-5BF1-4869-BFF9-358F16FC6FC6}"/>
              </a:ext>
            </a:extLst>
          </p:cNvPr>
          <p:cNvSpPr/>
          <p:nvPr/>
        </p:nvSpPr>
        <p:spPr bwMode="gray">
          <a:xfrm>
            <a:off x="4339960" y="5653799"/>
            <a:ext cx="2286000"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Oversees the project implementation status</a:t>
            </a:r>
          </a:p>
        </p:txBody>
      </p:sp>
      <p:sp>
        <p:nvSpPr>
          <p:cNvPr id="45" name="TextBox 44">
            <a:extLst>
              <a:ext uri="{FF2B5EF4-FFF2-40B4-BE49-F238E27FC236}">
                <a16:creationId xmlns:a16="http://schemas.microsoft.com/office/drawing/2014/main" id="{B7E2D77C-C5E9-A701-DEA1-8B096FAE48C8}"/>
              </a:ext>
            </a:extLst>
          </p:cNvPr>
          <p:cNvSpPr txBox="1"/>
          <p:nvPr/>
        </p:nvSpPr>
        <p:spPr>
          <a:xfrm>
            <a:off x="4988274" y="5474108"/>
            <a:ext cx="989373"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Project SteerCo</a:t>
            </a:r>
          </a:p>
        </p:txBody>
      </p:sp>
      <p:sp>
        <p:nvSpPr>
          <p:cNvPr id="46" name="Rectangle 45">
            <a:extLst>
              <a:ext uri="{FF2B5EF4-FFF2-40B4-BE49-F238E27FC236}">
                <a16:creationId xmlns:a16="http://schemas.microsoft.com/office/drawing/2014/main" id="{EEDF25D6-A953-ABA3-7C5C-748267A87DC2}"/>
              </a:ext>
            </a:extLst>
          </p:cNvPr>
          <p:cNvSpPr/>
          <p:nvPr/>
        </p:nvSpPr>
        <p:spPr bwMode="gray">
          <a:xfrm>
            <a:off x="6746323" y="5653799"/>
            <a:ext cx="2286000"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Reviews the project status and any escalations</a:t>
            </a:r>
          </a:p>
        </p:txBody>
      </p:sp>
      <p:sp>
        <p:nvSpPr>
          <p:cNvPr id="47" name="TextBox 46">
            <a:extLst>
              <a:ext uri="{FF2B5EF4-FFF2-40B4-BE49-F238E27FC236}">
                <a16:creationId xmlns:a16="http://schemas.microsoft.com/office/drawing/2014/main" id="{60B8025B-25BF-5F62-E0D1-6A051A8D4BAC}"/>
              </a:ext>
            </a:extLst>
          </p:cNvPr>
          <p:cNvSpPr txBox="1"/>
          <p:nvPr/>
        </p:nvSpPr>
        <p:spPr>
          <a:xfrm>
            <a:off x="6990680" y="5474108"/>
            <a:ext cx="1797288"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Service Operations Committee </a:t>
            </a:r>
          </a:p>
        </p:txBody>
      </p:sp>
      <p:sp>
        <p:nvSpPr>
          <p:cNvPr id="49" name="Rectangle 48">
            <a:extLst>
              <a:ext uri="{FF2B5EF4-FFF2-40B4-BE49-F238E27FC236}">
                <a16:creationId xmlns:a16="http://schemas.microsoft.com/office/drawing/2014/main" id="{597791FF-E5A9-93D2-FB8B-F0C88697B8C0}"/>
              </a:ext>
            </a:extLst>
          </p:cNvPr>
          <p:cNvSpPr/>
          <p:nvPr/>
        </p:nvSpPr>
        <p:spPr bwMode="gray">
          <a:xfrm>
            <a:off x="9360127" y="4537014"/>
            <a:ext cx="2104062" cy="271140"/>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marR="0" lvl="0" indent="0" algn="l" defTabSz="903153"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Oversees deployment of new development</a:t>
            </a:r>
          </a:p>
        </p:txBody>
      </p:sp>
      <p:sp>
        <p:nvSpPr>
          <p:cNvPr id="50" name="TextBox 49">
            <a:extLst>
              <a:ext uri="{FF2B5EF4-FFF2-40B4-BE49-F238E27FC236}">
                <a16:creationId xmlns:a16="http://schemas.microsoft.com/office/drawing/2014/main" id="{4DB4B1FD-3CFB-4C80-AFA3-32E0F7FDC66D}"/>
              </a:ext>
            </a:extLst>
          </p:cNvPr>
          <p:cNvSpPr txBox="1"/>
          <p:nvPr/>
        </p:nvSpPr>
        <p:spPr>
          <a:xfrm>
            <a:off x="9592708" y="4773348"/>
            <a:ext cx="1608133"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Change / Release Manager </a:t>
            </a:r>
          </a:p>
        </p:txBody>
      </p:sp>
      <p:cxnSp>
        <p:nvCxnSpPr>
          <p:cNvPr id="51" name="Connector: Elbow 50">
            <a:extLst>
              <a:ext uri="{FF2B5EF4-FFF2-40B4-BE49-F238E27FC236}">
                <a16:creationId xmlns:a16="http://schemas.microsoft.com/office/drawing/2014/main" id="{B5021BC0-7627-1213-98D9-8F406201A705}"/>
              </a:ext>
            </a:extLst>
          </p:cNvPr>
          <p:cNvCxnSpPr>
            <a:cxnSpLocks/>
            <a:stCxn id="39" idx="3"/>
            <a:endCxn id="49" idx="1"/>
          </p:cNvCxnSpPr>
          <p:nvPr/>
        </p:nvCxnSpPr>
        <p:spPr>
          <a:xfrm>
            <a:off x="9018493" y="1336866"/>
            <a:ext cx="341634" cy="3335718"/>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4F872D4C-C891-4093-CA0A-54B5473B6214}"/>
              </a:ext>
            </a:extLst>
          </p:cNvPr>
          <p:cNvSpPr/>
          <p:nvPr/>
        </p:nvSpPr>
        <p:spPr bwMode="gray">
          <a:xfrm>
            <a:off x="9178189" y="5653799"/>
            <a:ext cx="2286000"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Evaluates the change request and oversees change and release process</a:t>
            </a:r>
          </a:p>
        </p:txBody>
      </p:sp>
      <p:sp>
        <p:nvSpPr>
          <p:cNvPr id="57" name="TextBox 56">
            <a:extLst>
              <a:ext uri="{FF2B5EF4-FFF2-40B4-BE49-F238E27FC236}">
                <a16:creationId xmlns:a16="http://schemas.microsoft.com/office/drawing/2014/main" id="{199FE6E6-525A-27D9-14F8-27E578865A9A}"/>
              </a:ext>
            </a:extLst>
          </p:cNvPr>
          <p:cNvSpPr txBox="1"/>
          <p:nvPr/>
        </p:nvSpPr>
        <p:spPr>
          <a:xfrm>
            <a:off x="9663000" y="5474108"/>
            <a:ext cx="1316386"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Change Review Board</a:t>
            </a:r>
          </a:p>
        </p:txBody>
      </p:sp>
      <p:cxnSp>
        <p:nvCxnSpPr>
          <p:cNvPr id="58" name="Straight Arrow Connector 57">
            <a:extLst>
              <a:ext uri="{FF2B5EF4-FFF2-40B4-BE49-F238E27FC236}">
                <a16:creationId xmlns:a16="http://schemas.microsoft.com/office/drawing/2014/main" id="{A61B75B5-66D0-87A7-19C6-F067627C61F5}"/>
              </a:ext>
            </a:extLst>
          </p:cNvPr>
          <p:cNvCxnSpPr>
            <a:cxnSpLocks/>
          </p:cNvCxnSpPr>
          <p:nvPr/>
        </p:nvCxnSpPr>
        <p:spPr>
          <a:xfrm>
            <a:off x="11473091" y="4671255"/>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Flowchart: Summing Junction 58">
            <a:extLst>
              <a:ext uri="{FF2B5EF4-FFF2-40B4-BE49-F238E27FC236}">
                <a16:creationId xmlns:a16="http://schemas.microsoft.com/office/drawing/2014/main" id="{E8859523-2717-EB36-CB33-853BDE0F36D0}"/>
              </a:ext>
            </a:extLst>
          </p:cNvPr>
          <p:cNvSpPr/>
          <p:nvPr/>
        </p:nvSpPr>
        <p:spPr bwMode="gray">
          <a:xfrm>
            <a:off x="11510856" y="4587091"/>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61" name="Oval 60">
            <a:extLst>
              <a:ext uri="{FF2B5EF4-FFF2-40B4-BE49-F238E27FC236}">
                <a16:creationId xmlns:a16="http://schemas.microsoft.com/office/drawing/2014/main" id="{0BFEF067-0D6F-C69F-8089-FED3EA71E96B}"/>
              </a:ext>
            </a:extLst>
          </p:cNvPr>
          <p:cNvSpPr/>
          <p:nvPr/>
        </p:nvSpPr>
        <p:spPr bwMode="gray">
          <a:xfrm>
            <a:off x="10290599" y="227990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62" name="Oval 61">
            <a:extLst>
              <a:ext uri="{FF2B5EF4-FFF2-40B4-BE49-F238E27FC236}">
                <a16:creationId xmlns:a16="http://schemas.microsoft.com/office/drawing/2014/main" id="{26B76DCC-6F46-FC1F-38A5-48D60530AFF8}"/>
              </a:ext>
            </a:extLst>
          </p:cNvPr>
          <p:cNvSpPr/>
          <p:nvPr/>
        </p:nvSpPr>
        <p:spPr bwMode="gray">
          <a:xfrm>
            <a:off x="10290599" y="2741288"/>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Tree>
    <p:extLst>
      <p:ext uri="{BB962C8B-B14F-4D97-AF65-F5344CB8AC3E}">
        <p14:creationId xmlns:p14="http://schemas.microsoft.com/office/powerpoint/2010/main" val="2234571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7. Major Projects &amp; Initiatives Implementation (Business requested) (3/4)</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437188569"/>
              </p:ext>
            </p:extLst>
          </p:nvPr>
        </p:nvGraphicFramePr>
        <p:xfrm>
          <a:off x="591870" y="768263"/>
          <a:ext cx="10981524" cy="5189859"/>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40154">
                <a:tc>
                  <a:txBody>
                    <a:bodyPr/>
                    <a:lstStyle/>
                    <a:p>
                      <a:pPr algn="ctr"/>
                      <a:r>
                        <a:rPr lang="en-US" sz="1050" b="1" i="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593834">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5308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56529">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56529">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56529">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56529">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56529">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6840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56529">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56529">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mn-cs"/>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mn-cs"/>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cxnSp>
        <p:nvCxnSpPr>
          <p:cNvPr id="35" name="Straight Arrow Connector 34">
            <a:extLst>
              <a:ext uri="{FF2B5EF4-FFF2-40B4-BE49-F238E27FC236}">
                <a16:creationId xmlns:a16="http://schemas.microsoft.com/office/drawing/2014/main" id="{36483798-849A-EFB2-3AD4-4DA0212AC892}"/>
              </a:ext>
            </a:extLst>
          </p:cNvPr>
          <p:cNvCxnSpPr>
            <a:cxnSpLocks/>
          </p:cNvCxnSpPr>
          <p:nvPr/>
        </p:nvCxnSpPr>
        <p:spPr>
          <a:xfrm>
            <a:off x="1703224" y="4777209"/>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Flowchart: Summing Junction 35">
            <a:extLst>
              <a:ext uri="{FF2B5EF4-FFF2-40B4-BE49-F238E27FC236}">
                <a16:creationId xmlns:a16="http://schemas.microsoft.com/office/drawing/2014/main" id="{46E482C3-452F-1549-AC9C-37DCD2BC295C}"/>
              </a:ext>
            </a:extLst>
          </p:cNvPr>
          <p:cNvSpPr/>
          <p:nvPr/>
        </p:nvSpPr>
        <p:spPr bwMode="gray">
          <a:xfrm>
            <a:off x="1740989" y="4693045"/>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9" name="Rectangle 8">
            <a:extLst>
              <a:ext uri="{FF2B5EF4-FFF2-40B4-BE49-F238E27FC236}">
                <a16:creationId xmlns:a16="http://schemas.microsoft.com/office/drawing/2014/main" id="{4FD9A679-3B6F-FE31-27BF-E2C8D2B8EDD8}"/>
              </a:ext>
            </a:extLst>
          </p:cNvPr>
          <p:cNvSpPr/>
          <p:nvPr/>
        </p:nvSpPr>
        <p:spPr bwMode="gray">
          <a:xfrm>
            <a:off x="2052704" y="4635627"/>
            <a:ext cx="2104062" cy="271140"/>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marR="0" lvl="0" indent="0" algn="l" defTabSz="903153"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Oversees deployment of new development</a:t>
            </a:r>
          </a:p>
        </p:txBody>
      </p:sp>
      <p:sp>
        <p:nvSpPr>
          <p:cNvPr id="11" name="TextBox 10">
            <a:extLst>
              <a:ext uri="{FF2B5EF4-FFF2-40B4-BE49-F238E27FC236}">
                <a16:creationId xmlns:a16="http://schemas.microsoft.com/office/drawing/2014/main" id="{AB693BAA-8249-4CDA-367F-4F5311216A04}"/>
              </a:ext>
            </a:extLst>
          </p:cNvPr>
          <p:cNvSpPr txBox="1"/>
          <p:nvPr/>
        </p:nvSpPr>
        <p:spPr>
          <a:xfrm>
            <a:off x="2285285" y="4871961"/>
            <a:ext cx="1608133"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Change / Release Manager </a:t>
            </a:r>
          </a:p>
        </p:txBody>
      </p:sp>
      <p:sp>
        <p:nvSpPr>
          <p:cNvPr id="12" name="Oval 11">
            <a:extLst>
              <a:ext uri="{FF2B5EF4-FFF2-40B4-BE49-F238E27FC236}">
                <a16:creationId xmlns:a16="http://schemas.microsoft.com/office/drawing/2014/main" id="{4D5B4869-9A62-5227-CE9C-609779F06B04}"/>
              </a:ext>
            </a:extLst>
          </p:cNvPr>
          <p:cNvSpPr/>
          <p:nvPr/>
        </p:nvSpPr>
        <p:spPr bwMode="gray">
          <a:xfrm>
            <a:off x="2787140" y="2304382"/>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4" name="Oval 13">
            <a:extLst>
              <a:ext uri="{FF2B5EF4-FFF2-40B4-BE49-F238E27FC236}">
                <a16:creationId xmlns:a16="http://schemas.microsoft.com/office/drawing/2014/main" id="{54AD605E-C249-FC50-32C5-C91E7AE7CFFF}"/>
              </a:ext>
            </a:extLst>
          </p:cNvPr>
          <p:cNvSpPr/>
          <p:nvPr/>
        </p:nvSpPr>
        <p:spPr bwMode="gray">
          <a:xfrm>
            <a:off x="2787140" y="276576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44" name="Rectangle 43">
            <a:extLst>
              <a:ext uri="{FF2B5EF4-FFF2-40B4-BE49-F238E27FC236}">
                <a16:creationId xmlns:a16="http://schemas.microsoft.com/office/drawing/2014/main" id="{00C1728C-5BF1-4869-BFF9-358F16FC6FC6}"/>
              </a:ext>
            </a:extLst>
          </p:cNvPr>
          <p:cNvSpPr/>
          <p:nvPr/>
        </p:nvSpPr>
        <p:spPr bwMode="gray">
          <a:xfrm>
            <a:off x="6746323" y="5702740"/>
            <a:ext cx="2286000"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Reviews and approves the project closure</a:t>
            </a:r>
          </a:p>
        </p:txBody>
      </p:sp>
      <p:sp>
        <p:nvSpPr>
          <p:cNvPr id="3" name="Rectangle 2">
            <a:extLst>
              <a:ext uri="{FF2B5EF4-FFF2-40B4-BE49-F238E27FC236}">
                <a16:creationId xmlns:a16="http://schemas.microsoft.com/office/drawing/2014/main" id="{D780D145-7FFB-B946-1B16-D113BDC33546}"/>
              </a:ext>
            </a:extLst>
          </p:cNvPr>
          <p:cNvSpPr/>
          <p:nvPr/>
        </p:nvSpPr>
        <p:spPr bwMode="gray">
          <a:xfrm>
            <a:off x="4439970" y="4635627"/>
            <a:ext cx="2104062" cy="271140"/>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marR="0" lvl="0" indent="0" algn="l" defTabSz="903153"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Provide Post-go-live support</a:t>
            </a:r>
          </a:p>
        </p:txBody>
      </p:sp>
      <p:sp>
        <p:nvSpPr>
          <p:cNvPr id="4" name="TextBox 3">
            <a:extLst>
              <a:ext uri="{FF2B5EF4-FFF2-40B4-BE49-F238E27FC236}">
                <a16:creationId xmlns:a16="http://schemas.microsoft.com/office/drawing/2014/main" id="{D14F6406-5C7D-51DE-1FB6-AD696BD93C30}"/>
              </a:ext>
            </a:extLst>
          </p:cNvPr>
          <p:cNvSpPr txBox="1"/>
          <p:nvPr/>
        </p:nvSpPr>
        <p:spPr>
          <a:xfrm>
            <a:off x="5000365" y="4871961"/>
            <a:ext cx="952504"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Helpdesk team</a:t>
            </a:r>
          </a:p>
        </p:txBody>
      </p:sp>
      <p:cxnSp>
        <p:nvCxnSpPr>
          <p:cNvPr id="5" name="Straight Arrow Connector 4">
            <a:extLst>
              <a:ext uri="{FF2B5EF4-FFF2-40B4-BE49-F238E27FC236}">
                <a16:creationId xmlns:a16="http://schemas.microsoft.com/office/drawing/2014/main" id="{32ABAB2E-E7D0-75B3-DA8E-39EA5B06FDFF}"/>
              </a:ext>
            </a:extLst>
          </p:cNvPr>
          <p:cNvCxnSpPr>
            <a:cxnSpLocks/>
            <a:stCxn id="9" idx="3"/>
            <a:endCxn id="3" idx="1"/>
          </p:cNvCxnSpPr>
          <p:nvPr/>
        </p:nvCxnSpPr>
        <p:spPr>
          <a:xfrm>
            <a:off x="4156766" y="4771197"/>
            <a:ext cx="283204"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9E4AB40-8129-03C6-6968-379B49452FE2}"/>
              </a:ext>
            </a:extLst>
          </p:cNvPr>
          <p:cNvSpPr/>
          <p:nvPr/>
        </p:nvSpPr>
        <p:spPr bwMode="gray">
          <a:xfrm>
            <a:off x="6885867" y="5093262"/>
            <a:ext cx="2104062" cy="271140"/>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marR="0" lvl="0" indent="0" algn="l" defTabSz="903153"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Measure KPIs; improvement areas and learnings are recorded</a:t>
            </a:r>
          </a:p>
        </p:txBody>
      </p:sp>
      <p:sp>
        <p:nvSpPr>
          <p:cNvPr id="16" name="TextBox 15">
            <a:extLst>
              <a:ext uri="{FF2B5EF4-FFF2-40B4-BE49-F238E27FC236}">
                <a16:creationId xmlns:a16="http://schemas.microsoft.com/office/drawing/2014/main" id="{B23CA910-C46D-1C32-AA25-1D8B91876076}"/>
              </a:ext>
            </a:extLst>
          </p:cNvPr>
          <p:cNvSpPr txBox="1"/>
          <p:nvPr/>
        </p:nvSpPr>
        <p:spPr>
          <a:xfrm>
            <a:off x="7384546" y="5329596"/>
            <a:ext cx="1075936"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PMO / Agile lead </a:t>
            </a:r>
          </a:p>
        </p:txBody>
      </p:sp>
      <p:cxnSp>
        <p:nvCxnSpPr>
          <p:cNvPr id="17" name="Connector: Elbow 16">
            <a:extLst>
              <a:ext uri="{FF2B5EF4-FFF2-40B4-BE49-F238E27FC236}">
                <a16:creationId xmlns:a16="http://schemas.microsoft.com/office/drawing/2014/main" id="{7AC639EA-427D-0E13-AA2E-7154C17CD98C}"/>
              </a:ext>
            </a:extLst>
          </p:cNvPr>
          <p:cNvCxnSpPr>
            <a:cxnSpLocks/>
            <a:stCxn id="3" idx="3"/>
            <a:endCxn id="13" idx="1"/>
          </p:cNvCxnSpPr>
          <p:nvPr/>
        </p:nvCxnSpPr>
        <p:spPr>
          <a:xfrm>
            <a:off x="6544032" y="4771197"/>
            <a:ext cx="341835" cy="457635"/>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D94CCA44-A728-1FA1-BCE3-569CD359714B}"/>
              </a:ext>
            </a:extLst>
          </p:cNvPr>
          <p:cNvSpPr txBox="1"/>
          <p:nvPr/>
        </p:nvSpPr>
        <p:spPr>
          <a:xfrm>
            <a:off x="7345030" y="5531468"/>
            <a:ext cx="989373"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Project SteerCo</a:t>
            </a:r>
          </a:p>
        </p:txBody>
      </p:sp>
      <p:sp>
        <p:nvSpPr>
          <p:cNvPr id="48" name="Rectangle 47">
            <a:extLst>
              <a:ext uri="{FF2B5EF4-FFF2-40B4-BE49-F238E27FC236}">
                <a16:creationId xmlns:a16="http://schemas.microsoft.com/office/drawing/2014/main" id="{E3D3AC40-5408-53C7-21CC-ACD9A213E45F}"/>
              </a:ext>
            </a:extLst>
          </p:cNvPr>
          <p:cNvSpPr/>
          <p:nvPr/>
        </p:nvSpPr>
        <p:spPr bwMode="gray">
          <a:xfrm>
            <a:off x="9265136" y="5669394"/>
            <a:ext cx="2286000"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Reviews the project closure, timelines and budget</a:t>
            </a:r>
          </a:p>
        </p:txBody>
      </p:sp>
      <p:sp>
        <p:nvSpPr>
          <p:cNvPr id="52" name="TextBox 51">
            <a:extLst>
              <a:ext uri="{FF2B5EF4-FFF2-40B4-BE49-F238E27FC236}">
                <a16:creationId xmlns:a16="http://schemas.microsoft.com/office/drawing/2014/main" id="{C25DFB3F-E469-D493-F4CC-45CD93134D2B}"/>
              </a:ext>
            </a:extLst>
          </p:cNvPr>
          <p:cNvSpPr txBox="1"/>
          <p:nvPr/>
        </p:nvSpPr>
        <p:spPr>
          <a:xfrm>
            <a:off x="10202793" y="5460392"/>
            <a:ext cx="410690"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ITLT</a:t>
            </a:r>
          </a:p>
        </p:txBody>
      </p:sp>
    </p:spTree>
    <p:extLst>
      <p:ext uri="{BB962C8B-B14F-4D97-AF65-F5344CB8AC3E}">
        <p14:creationId xmlns:p14="http://schemas.microsoft.com/office/powerpoint/2010/main" val="28948179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7. Major Projects &amp; Initiatives Implementation (Business requested)</a:t>
            </a:r>
          </a:p>
        </p:txBody>
      </p:sp>
      <p:graphicFrame>
        <p:nvGraphicFramePr>
          <p:cNvPr id="3" name="Table 2">
            <a:extLst>
              <a:ext uri="{FF2B5EF4-FFF2-40B4-BE49-F238E27FC236}">
                <a16:creationId xmlns:a16="http://schemas.microsoft.com/office/drawing/2014/main" id="{2452A163-2956-9A11-C2DE-CC3966739C3B}"/>
              </a:ext>
            </a:extLst>
          </p:cNvPr>
          <p:cNvGraphicFramePr>
            <a:graphicFrameLocks noGrp="1"/>
          </p:cNvGraphicFramePr>
          <p:nvPr>
            <p:extLst>
              <p:ext uri="{D42A27DB-BD31-4B8C-83A1-F6EECF244321}">
                <p14:modId xmlns:p14="http://schemas.microsoft.com/office/powerpoint/2010/main" val="3896615157"/>
              </p:ext>
            </p:extLst>
          </p:nvPr>
        </p:nvGraphicFramePr>
        <p:xfrm>
          <a:off x="591871" y="931288"/>
          <a:ext cx="10981521" cy="1127760"/>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KPIs / Metrics</a:t>
                      </a:r>
                    </a:p>
                  </a:txBody>
                  <a:tcPr anchor="ctr">
                    <a:solidFill>
                      <a:srgbClr val="ED3326"/>
                    </a:solidFill>
                  </a:tcPr>
                </a:tc>
                <a:extLst>
                  <a:ext uri="{0D108BD9-81ED-4DB2-BD59-A6C34878D82A}">
                    <a16:rowId xmlns:a16="http://schemas.microsoft.com/office/drawing/2014/main" val="2165245147"/>
                  </a:ext>
                </a:extLst>
              </a:tr>
              <a:tr h="537300">
                <a:tc>
                  <a:txBody>
                    <a:bodyPr/>
                    <a:lstStyle/>
                    <a:p>
                      <a:pPr algn="l"/>
                      <a:r>
                        <a:rPr lang="en-US" sz="1000" b="1" u="none" dirty="0">
                          <a:solidFill>
                            <a:schemeClr val="tx1"/>
                          </a:solidFill>
                          <a:latin typeface="Verdana" panose="020B0604030504040204" pitchFamily="34" charset="0"/>
                          <a:ea typeface="Verdana" panose="020B0604030504040204" pitchFamily="34" charset="0"/>
                        </a:rPr>
                        <a:t>Major Projects &amp; Initiatives Implementation (Business requested)</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 of major project delivered within timelines and budget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Business satisfaction score for delivered projects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 of major projects delivered in a year</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4" name="Table 3">
            <a:extLst>
              <a:ext uri="{FF2B5EF4-FFF2-40B4-BE49-F238E27FC236}">
                <a16:creationId xmlns:a16="http://schemas.microsoft.com/office/drawing/2014/main" id="{7D670F53-42DD-91F5-F5A0-B86633D04FD2}"/>
              </a:ext>
            </a:extLst>
          </p:cNvPr>
          <p:cNvGraphicFramePr>
            <a:graphicFrameLocks noGrp="1"/>
          </p:cNvGraphicFramePr>
          <p:nvPr>
            <p:extLst>
              <p:ext uri="{D42A27DB-BD31-4B8C-83A1-F6EECF244321}">
                <p14:modId xmlns:p14="http://schemas.microsoft.com/office/powerpoint/2010/main" val="3745844925"/>
              </p:ext>
            </p:extLst>
          </p:nvPr>
        </p:nvGraphicFramePr>
        <p:xfrm>
          <a:off x="591870" y="2522064"/>
          <a:ext cx="10981521" cy="1127760"/>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Key Considerations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Major Projects &amp; Initiatives Implementation (Business requested)</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TBD</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5" name="Table 4">
            <a:extLst>
              <a:ext uri="{FF2B5EF4-FFF2-40B4-BE49-F238E27FC236}">
                <a16:creationId xmlns:a16="http://schemas.microsoft.com/office/drawing/2014/main" id="{218F29CA-E41B-8155-1C1D-31EAEA75DE4A}"/>
              </a:ext>
            </a:extLst>
          </p:cNvPr>
          <p:cNvGraphicFramePr>
            <a:graphicFrameLocks noGrp="1"/>
          </p:cNvGraphicFramePr>
          <p:nvPr>
            <p:extLst>
              <p:ext uri="{D42A27DB-BD31-4B8C-83A1-F6EECF244321}">
                <p14:modId xmlns:p14="http://schemas.microsoft.com/office/powerpoint/2010/main" val="2374766294"/>
              </p:ext>
            </p:extLst>
          </p:nvPr>
        </p:nvGraphicFramePr>
        <p:xfrm>
          <a:off x="591869" y="3927532"/>
          <a:ext cx="10981521" cy="1127760"/>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Critical Success Factors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Major Projects &amp; Initiatives Implementation (Business requested)</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TBD</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spTree>
    <p:extLst>
      <p:ext uri="{BB962C8B-B14F-4D97-AF65-F5344CB8AC3E}">
        <p14:creationId xmlns:p14="http://schemas.microsoft.com/office/powerpoint/2010/main" val="645925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p:txBody>
          <a:bodyPr/>
          <a:lstStyle/>
          <a:p>
            <a:r>
              <a:rPr lang="en-US"/>
              <a:t>Proposed Governance Structure</a:t>
            </a:r>
          </a:p>
        </p:txBody>
      </p:sp>
      <p:grpSp>
        <p:nvGrpSpPr>
          <p:cNvPr id="3" name="Group 2">
            <a:extLst>
              <a:ext uri="{FF2B5EF4-FFF2-40B4-BE49-F238E27FC236}">
                <a16:creationId xmlns:a16="http://schemas.microsoft.com/office/drawing/2014/main" id="{AABB250D-6C32-8A13-6ABE-F15EEF37FC15}"/>
              </a:ext>
            </a:extLst>
          </p:cNvPr>
          <p:cNvGrpSpPr/>
          <p:nvPr/>
        </p:nvGrpSpPr>
        <p:grpSpPr>
          <a:xfrm>
            <a:off x="4675809" y="1110281"/>
            <a:ext cx="5642251" cy="4702490"/>
            <a:chOff x="624131" y="1162214"/>
            <a:chExt cx="3383280" cy="2632113"/>
          </a:xfrm>
        </p:grpSpPr>
        <p:sp>
          <p:nvSpPr>
            <p:cNvPr id="8" name="Freeform 4">
              <a:extLst>
                <a:ext uri="{FF2B5EF4-FFF2-40B4-BE49-F238E27FC236}">
                  <a16:creationId xmlns:a16="http://schemas.microsoft.com/office/drawing/2014/main" id="{A03DD3BC-7C5A-6EDD-3024-0E8A333631E0}"/>
                </a:ext>
              </a:extLst>
            </p:cNvPr>
            <p:cNvSpPr>
              <a:spLocks/>
            </p:cNvSpPr>
            <p:nvPr/>
          </p:nvSpPr>
          <p:spPr bwMode="blackWhite">
            <a:xfrm>
              <a:off x="624131" y="3148483"/>
              <a:ext cx="3383280" cy="645844"/>
            </a:xfrm>
            <a:custGeom>
              <a:avLst/>
              <a:gdLst>
                <a:gd name="T0" fmla="*/ 2147483647 w 2676"/>
                <a:gd name="T1" fmla="*/ 0 h 798"/>
                <a:gd name="T2" fmla="*/ 2147483647 w 2676"/>
                <a:gd name="T3" fmla="*/ 0 h 798"/>
                <a:gd name="T4" fmla="*/ 0 w 2676"/>
                <a:gd name="T5" fmla="*/ 2147483647 h 798"/>
                <a:gd name="T6" fmla="*/ 2147483647 w 2676"/>
                <a:gd name="T7" fmla="*/ 2147483647 h 798"/>
                <a:gd name="T8" fmla="*/ 2147483647 w 2676"/>
                <a:gd name="T9" fmla="*/ 0 h 798"/>
                <a:gd name="T10" fmla="*/ 0 60000 65536"/>
                <a:gd name="T11" fmla="*/ 0 60000 65536"/>
                <a:gd name="T12" fmla="*/ 0 60000 65536"/>
                <a:gd name="T13" fmla="*/ 0 60000 65536"/>
                <a:gd name="T14" fmla="*/ 0 60000 65536"/>
                <a:gd name="T15" fmla="*/ 0 w 2676"/>
                <a:gd name="T16" fmla="*/ 0 h 798"/>
                <a:gd name="T17" fmla="*/ 2676 w 2676"/>
                <a:gd name="T18" fmla="*/ 798 h 798"/>
              </a:gdLst>
              <a:ahLst/>
              <a:cxnLst>
                <a:cxn ang="T10">
                  <a:pos x="T0" y="T1"/>
                </a:cxn>
                <a:cxn ang="T11">
                  <a:pos x="T2" y="T3"/>
                </a:cxn>
                <a:cxn ang="T12">
                  <a:pos x="T4" y="T5"/>
                </a:cxn>
                <a:cxn ang="T13">
                  <a:pos x="T6" y="T7"/>
                </a:cxn>
                <a:cxn ang="T14">
                  <a:pos x="T8" y="T9"/>
                </a:cxn>
              </a:cxnLst>
              <a:rect l="T15" t="T16" r="T17" b="T18"/>
              <a:pathLst>
                <a:path w="2676" h="798">
                  <a:moveTo>
                    <a:pt x="2229" y="0"/>
                  </a:moveTo>
                  <a:lnTo>
                    <a:pt x="446" y="0"/>
                  </a:lnTo>
                  <a:lnTo>
                    <a:pt x="0" y="797"/>
                  </a:lnTo>
                  <a:lnTo>
                    <a:pt x="2675" y="797"/>
                  </a:lnTo>
                  <a:lnTo>
                    <a:pt x="2229" y="0"/>
                  </a:lnTo>
                </a:path>
              </a:pathLst>
            </a:custGeom>
            <a:solidFill>
              <a:srgbClr val="F2F2F2"/>
            </a:solidFill>
            <a:ln w="9525" cap="rnd">
              <a:noFill/>
              <a:round/>
              <a:headEnd/>
              <a:tailEnd/>
            </a:ln>
            <a:effectLst>
              <a:outerShdw blurRad="50800" dist="38100" dir="2700000" algn="tl" rotWithShape="0">
                <a:prstClr val="black">
                  <a:alpha val="40000"/>
                </a:prstClr>
              </a:outerShdw>
            </a:effectLst>
          </p:spPr>
          <p:txBody>
            <a:bodyPr lIns="44450" tIns="44450" rIns="44450" bIns="44450"/>
            <a:lstStyle/>
            <a:p>
              <a:pPr algn="ctr">
                <a:spcBef>
                  <a:spcPct val="20000"/>
                </a:spcBef>
              </a:pPr>
              <a:endParaRPr lang="en-GB" sz="800">
                <a:solidFill>
                  <a:srgbClr val="13100D"/>
                </a:solidFill>
                <a:latin typeface="Verdana" panose="020B0604030504040204" pitchFamily="34" charset="0"/>
                <a:ea typeface="Verdana" panose="020B0604030504040204" pitchFamily="34" charset="0"/>
                <a:cs typeface="Calibri" panose="020F0502020204030204" pitchFamily="34" charset="0"/>
              </a:endParaRPr>
            </a:p>
          </p:txBody>
        </p:sp>
        <p:sp>
          <p:nvSpPr>
            <p:cNvPr id="9" name="Freeform 3">
              <a:extLst>
                <a:ext uri="{FF2B5EF4-FFF2-40B4-BE49-F238E27FC236}">
                  <a16:creationId xmlns:a16="http://schemas.microsoft.com/office/drawing/2014/main" id="{08DC6C42-A075-F850-3414-A02BDBDA780A}"/>
                </a:ext>
              </a:extLst>
            </p:cNvPr>
            <p:cNvSpPr>
              <a:spLocks/>
            </p:cNvSpPr>
            <p:nvPr/>
          </p:nvSpPr>
          <p:spPr bwMode="blackWhite">
            <a:xfrm>
              <a:off x="1937840" y="1299617"/>
              <a:ext cx="738385" cy="659987"/>
            </a:xfrm>
            <a:custGeom>
              <a:avLst/>
              <a:gdLst>
                <a:gd name="T0" fmla="*/ 991074 w 891"/>
                <a:gd name="T1" fmla="*/ 794338 h 796"/>
                <a:gd name="T2" fmla="*/ 495537 w 891"/>
                <a:gd name="T3" fmla="*/ 0 h 796"/>
                <a:gd name="T4" fmla="*/ 0 w 891"/>
                <a:gd name="T5" fmla="*/ 794338 h 796"/>
                <a:gd name="T6" fmla="*/ 991074 w 891"/>
                <a:gd name="T7" fmla="*/ 794338 h 796"/>
                <a:gd name="T8" fmla="*/ 0 60000 65536"/>
                <a:gd name="T9" fmla="*/ 0 60000 65536"/>
                <a:gd name="T10" fmla="*/ 0 60000 65536"/>
                <a:gd name="T11" fmla="*/ 0 60000 65536"/>
                <a:gd name="T12" fmla="*/ 0 w 891"/>
                <a:gd name="T13" fmla="*/ 0 h 796"/>
                <a:gd name="T14" fmla="*/ 891 w 891"/>
                <a:gd name="T15" fmla="*/ 796 h 796"/>
              </a:gdLst>
              <a:ahLst/>
              <a:cxnLst>
                <a:cxn ang="T8">
                  <a:pos x="T0" y="T1"/>
                </a:cxn>
                <a:cxn ang="T9">
                  <a:pos x="T2" y="T3"/>
                </a:cxn>
                <a:cxn ang="T10">
                  <a:pos x="T4" y="T5"/>
                </a:cxn>
                <a:cxn ang="T11">
                  <a:pos x="T6" y="T7"/>
                </a:cxn>
              </a:cxnLst>
              <a:rect l="T12" t="T13" r="T14" b="T15"/>
              <a:pathLst>
                <a:path w="891" h="796">
                  <a:moveTo>
                    <a:pt x="890" y="795"/>
                  </a:moveTo>
                  <a:lnTo>
                    <a:pt x="445" y="0"/>
                  </a:lnTo>
                  <a:lnTo>
                    <a:pt x="0" y="795"/>
                  </a:lnTo>
                  <a:lnTo>
                    <a:pt x="890" y="795"/>
                  </a:lnTo>
                </a:path>
              </a:pathLst>
            </a:custGeom>
            <a:solidFill>
              <a:srgbClr val="F2F2F2"/>
            </a:solidFill>
            <a:ln w="9525" cap="rnd">
              <a:noFill/>
              <a:round/>
              <a:headEnd/>
              <a:tailEnd/>
            </a:ln>
            <a:effectLst>
              <a:outerShdw blurRad="50800" dist="38100" dir="2700000" algn="tl" rotWithShape="0">
                <a:prstClr val="black">
                  <a:alpha val="40000"/>
                </a:prstClr>
              </a:outerShdw>
            </a:effectLst>
          </p:spPr>
          <p:txBody>
            <a:bodyPr lIns="44450" tIns="44450" rIns="44450" bIns="44450"/>
            <a:lstStyle/>
            <a:p>
              <a:pPr algn="ctr">
                <a:spcBef>
                  <a:spcPct val="20000"/>
                </a:spcBef>
                <a:defRPr/>
              </a:pPr>
              <a:endParaRPr lang="en-GB" sz="800">
                <a:solidFill>
                  <a:srgbClr val="13100D"/>
                </a:solidFill>
                <a:latin typeface="Verdana" panose="020B0604030504040204" pitchFamily="34" charset="0"/>
                <a:ea typeface="Verdana" panose="020B0604030504040204" pitchFamily="34" charset="0"/>
                <a:cs typeface="Calibri" panose="020F0502020204030204" pitchFamily="34" charset="0"/>
              </a:endParaRPr>
            </a:p>
          </p:txBody>
        </p:sp>
        <p:sp>
          <p:nvSpPr>
            <p:cNvPr id="10" name="Freeform 5">
              <a:extLst>
                <a:ext uri="{FF2B5EF4-FFF2-40B4-BE49-F238E27FC236}">
                  <a16:creationId xmlns:a16="http://schemas.microsoft.com/office/drawing/2014/main" id="{E1A5EA5C-77DE-B320-F87D-DAD345AF3269}"/>
                </a:ext>
              </a:extLst>
            </p:cNvPr>
            <p:cNvSpPr>
              <a:spLocks/>
            </p:cNvSpPr>
            <p:nvPr/>
          </p:nvSpPr>
          <p:spPr bwMode="blackWhite">
            <a:xfrm>
              <a:off x="1213303" y="2197372"/>
              <a:ext cx="2194560" cy="798512"/>
            </a:xfrm>
            <a:custGeom>
              <a:avLst/>
              <a:gdLst>
                <a:gd name="T0" fmla="*/ 2147483647 w 1784"/>
                <a:gd name="T1" fmla="*/ 2147483647 h 796"/>
                <a:gd name="T2" fmla="*/ 2147483647 w 1784"/>
                <a:gd name="T3" fmla="*/ 0 h 796"/>
                <a:gd name="T4" fmla="*/ 2147483647 w 1784"/>
                <a:gd name="T5" fmla="*/ 0 h 796"/>
                <a:gd name="T6" fmla="*/ 0 w 1784"/>
                <a:gd name="T7" fmla="*/ 2147483647 h 796"/>
                <a:gd name="T8" fmla="*/ 2147483647 w 1784"/>
                <a:gd name="T9" fmla="*/ 2147483647 h 796"/>
                <a:gd name="T10" fmla="*/ 0 60000 65536"/>
                <a:gd name="T11" fmla="*/ 0 60000 65536"/>
                <a:gd name="T12" fmla="*/ 0 60000 65536"/>
                <a:gd name="T13" fmla="*/ 0 60000 65536"/>
                <a:gd name="T14" fmla="*/ 0 60000 65536"/>
                <a:gd name="T15" fmla="*/ 0 w 1784"/>
                <a:gd name="T16" fmla="*/ 0 h 796"/>
                <a:gd name="T17" fmla="*/ 1784 w 1784"/>
                <a:gd name="T18" fmla="*/ 796 h 796"/>
              </a:gdLst>
              <a:ahLst/>
              <a:cxnLst>
                <a:cxn ang="T10">
                  <a:pos x="T0" y="T1"/>
                </a:cxn>
                <a:cxn ang="T11">
                  <a:pos x="T2" y="T3"/>
                </a:cxn>
                <a:cxn ang="T12">
                  <a:pos x="T4" y="T5"/>
                </a:cxn>
                <a:cxn ang="T13">
                  <a:pos x="T6" y="T7"/>
                </a:cxn>
                <a:cxn ang="T14">
                  <a:pos x="T8" y="T9"/>
                </a:cxn>
              </a:cxnLst>
              <a:rect l="T15" t="T16" r="T17" b="T18"/>
              <a:pathLst>
                <a:path w="1784" h="796">
                  <a:moveTo>
                    <a:pt x="1783" y="795"/>
                  </a:moveTo>
                  <a:lnTo>
                    <a:pt x="1337" y="0"/>
                  </a:lnTo>
                  <a:lnTo>
                    <a:pt x="447" y="0"/>
                  </a:lnTo>
                  <a:lnTo>
                    <a:pt x="0" y="795"/>
                  </a:lnTo>
                  <a:lnTo>
                    <a:pt x="1783" y="795"/>
                  </a:lnTo>
                </a:path>
              </a:pathLst>
            </a:custGeom>
            <a:solidFill>
              <a:srgbClr val="F2F2F2"/>
            </a:solidFill>
            <a:ln w="9525" cap="rnd">
              <a:noFill/>
              <a:round/>
              <a:headEnd/>
              <a:tailEnd/>
            </a:ln>
            <a:effectLst>
              <a:outerShdw blurRad="50800" dist="38100" dir="2700000" algn="tl" rotWithShape="0">
                <a:prstClr val="black">
                  <a:alpha val="40000"/>
                </a:prstClr>
              </a:outerShdw>
            </a:effectLst>
          </p:spPr>
          <p:txBody>
            <a:bodyPr lIns="44450" tIns="44450" rIns="44450" bIns="44450"/>
            <a:lstStyle/>
            <a:p>
              <a:pPr algn="ctr">
                <a:spcBef>
                  <a:spcPct val="20000"/>
                </a:spcBef>
              </a:pPr>
              <a:endParaRPr lang="en-GB" sz="800">
                <a:solidFill>
                  <a:srgbClr val="13100D"/>
                </a:solidFill>
                <a:latin typeface="Verdana" panose="020B0604030504040204" pitchFamily="34" charset="0"/>
                <a:ea typeface="Verdana" panose="020B0604030504040204" pitchFamily="34" charset="0"/>
                <a:cs typeface="Calibri" panose="020F0502020204030204" pitchFamily="34" charset="0"/>
              </a:endParaRPr>
            </a:p>
          </p:txBody>
        </p:sp>
        <p:sp>
          <p:nvSpPr>
            <p:cNvPr id="13" name="Rectangle 7">
              <a:extLst>
                <a:ext uri="{FF2B5EF4-FFF2-40B4-BE49-F238E27FC236}">
                  <a16:creationId xmlns:a16="http://schemas.microsoft.com/office/drawing/2014/main" id="{6D05B9DE-B612-F7A0-2D2E-5A8767D19E20}"/>
                </a:ext>
              </a:extLst>
            </p:cNvPr>
            <p:cNvSpPr>
              <a:spLocks noChangeArrowheads="1"/>
            </p:cNvSpPr>
            <p:nvPr/>
          </p:nvSpPr>
          <p:spPr bwMode="auto">
            <a:xfrm>
              <a:off x="2111131" y="2205769"/>
              <a:ext cx="398904" cy="103363"/>
            </a:xfrm>
            <a:prstGeom prst="rect">
              <a:avLst/>
            </a:prstGeom>
            <a:noFill/>
            <a:ln>
              <a:noFill/>
            </a:ln>
          </p:spPr>
          <p:txBody>
            <a:bodyPr wrap="none" lIns="0" tIns="0" rIns="0" bIns="0" anchor="ctr">
              <a:spAutoFit/>
            </a:bodyPr>
            <a:lstStyle/>
            <a:p>
              <a:pPr algn="ctr"/>
              <a:r>
                <a:rPr lang="en-GB" sz="1200" b="1">
                  <a:solidFill>
                    <a:srgbClr val="13100D"/>
                  </a:solidFill>
                  <a:latin typeface="Verdana" panose="020B0604030504040204" pitchFamily="34" charset="0"/>
                  <a:ea typeface="Verdana" panose="020B0604030504040204" pitchFamily="34" charset="0"/>
                  <a:cs typeface="Calibri" panose="020F0502020204030204" pitchFamily="34" charset="0"/>
                </a:rPr>
                <a:t>Tactical</a:t>
              </a:r>
            </a:p>
          </p:txBody>
        </p:sp>
        <p:sp>
          <p:nvSpPr>
            <p:cNvPr id="14" name="Rectangle 8">
              <a:extLst>
                <a:ext uri="{FF2B5EF4-FFF2-40B4-BE49-F238E27FC236}">
                  <a16:creationId xmlns:a16="http://schemas.microsoft.com/office/drawing/2014/main" id="{8CA485BE-096D-CC2F-A3F5-6178EA73C0E4}"/>
                </a:ext>
              </a:extLst>
            </p:cNvPr>
            <p:cNvSpPr>
              <a:spLocks noChangeArrowheads="1"/>
            </p:cNvSpPr>
            <p:nvPr/>
          </p:nvSpPr>
          <p:spPr bwMode="auto">
            <a:xfrm>
              <a:off x="2011549" y="3171693"/>
              <a:ext cx="608448" cy="103363"/>
            </a:xfrm>
            <a:prstGeom prst="rect">
              <a:avLst/>
            </a:prstGeom>
            <a:noFill/>
          </p:spPr>
          <p:txBody>
            <a:bodyPr wrap="none" lIns="0" tIns="0" rIns="0" bIns="0" anchor="ctr">
              <a:spAutoFit/>
            </a:bodyPr>
            <a:lstStyle/>
            <a:p>
              <a:pPr algn="ctr"/>
              <a:r>
                <a:rPr lang="en-GB" sz="1200" b="1">
                  <a:latin typeface="Verdana" panose="020B0604030504040204" pitchFamily="34" charset="0"/>
                  <a:ea typeface="Verdana" panose="020B0604030504040204" pitchFamily="34" charset="0"/>
                  <a:cs typeface="Calibri" panose="020F0502020204030204" pitchFamily="34" charset="0"/>
                </a:rPr>
                <a:t>Operational</a:t>
              </a:r>
            </a:p>
          </p:txBody>
        </p:sp>
        <p:sp>
          <p:nvSpPr>
            <p:cNvPr id="28" name="Rectangle 7">
              <a:extLst>
                <a:ext uri="{FF2B5EF4-FFF2-40B4-BE49-F238E27FC236}">
                  <a16:creationId xmlns:a16="http://schemas.microsoft.com/office/drawing/2014/main" id="{1EE1B488-C846-2804-3CF6-E6586B844372}"/>
                </a:ext>
              </a:extLst>
            </p:cNvPr>
            <p:cNvSpPr>
              <a:spLocks noChangeArrowheads="1"/>
            </p:cNvSpPr>
            <p:nvPr/>
          </p:nvSpPr>
          <p:spPr bwMode="auto">
            <a:xfrm>
              <a:off x="2072413" y="1162214"/>
              <a:ext cx="469072" cy="103363"/>
            </a:xfrm>
            <a:prstGeom prst="rect">
              <a:avLst/>
            </a:prstGeom>
            <a:noFill/>
            <a:ln>
              <a:noFill/>
            </a:ln>
          </p:spPr>
          <p:txBody>
            <a:bodyPr wrap="none" lIns="0" tIns="0" rIns="0" bIns="0" anchor="ctr">
              <a:spAutoFit/>
            </a:bodyPr>
            <a:lstStyle/>
            <a:p>
              <a:pPr algn="ctr"/>
              <a:r>
                <a:rPr lang="en-GB" sz="1200" b="1">
                  <a:solidFill>
                    <a:srgbClr val="13100D"/>
                  </a:solidFill>
                  <a:latin typeface="Verdana" panose="020B0604030504040204" pitchFamily="34" charset="0"/>
                  <a:ea typeface="Verdana" panose="020B0604030504040204" pitchFamily="34" charset="0"/>
                  <a:cs typeface="Calibri" panose="020F0502020204030204" pitchFamily="34" charset="0"/>
                </a:rPr>
                <a:t>Strategic</a:t>
              </a:r>
            </a:p>
          </p:txBody>
        </p:sp>
      </p:grpSp>
      <p:sp>
        <p:nvSpPr>
          <p:cNvPr id="12" name="TextBox 11">
            <a:extLst>
              <a:ext uri="{FF2B5EF4-FFF2-40B4-BE49-F238E27FC236}">
                <a16:creationId xmlns:a16="http://schemas.microsoft.com/office/drawing/2014/main" id="{6638BB32-CFA1-B2AF-FB48-7994B00B80BB}"/>
              </a:ext>
            </a:extLst>
          </p:cNvPr>
          <p:cNvSpPr txBox="1"/>
          <p:nvPr/>
        </p:nvSpPr>
        <p:spPr>
          <a:xfrm>
            <a:off x="6016749" y="2137878"/>
            <a:ext cx="3017520" cy="2743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nchor="ctr">
            <a:noAutofit/>
          </a:bodyPr>
          <a:lstStyle/>
          <a:p>
            <a:pPr algn="ctr"/>
            <a:r>
              <a:rPr lang="en-US" sz="1050" b="1" dirty="0">
                <a:latin typeface="Verdana" panose="020B0604030504040204" pitchFamily="34" charset="0"/>
                <a:ea typeface="Verdana" panose="020B0604030504040204" pitchFamily="34" charset="0"/>
              </a:rPr>
              <a:t>ITLT</a:t>
            </a:r>
            <a:endParaRPr lang="en-US" sz="1050" dirty="0">
              <a:latin typeface="Verdana" panose="020B0604030504040204" pitchFamily="34" charset="0"/>
              <a:ea typeface="Verdana" panose="020B0604030504040204" pitchFamily="34" charset="0"/>
            </a:endParaRPr>
          </a:p>
        </p:txBody>
      </p:sp>
      <p:sp>
        <p:nvSpPr>
          <p:cNvPr id="15" name="TextBox 14">
            <a:extLst>
              <a:ext uri="{FF2B5EF4-FFF2-40B4-BE49-F238E27FC236}">
                <a16:creationId xmlns:a16="http://schemas.microsoft.com/office/drawing/2014/main" id="{64831C5B-1544-9FBC-1D50-7BA3A1B2A90B}"/>
              </a:ext>
            </a:extLst>
          </p:cNvPr>
          <p:cNvSpPr txBox="1"/>
          <p:nvPr/>
        </p:nvSpPr>
        <p:spPr>
          <a:xfrm>
            <a:off x="6016749" y="3556240"/>
            <a:ext cx="3017520" cy="2743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nchor="ctr">
            <a:noAutofit/>
          </a:bodyPr>
          <a:lstStyle>
            <a:defPPr>
              <a:defRPr lang="en-US"/>
            </a:defPPr>
            <a:lvl1pPr algn="ctr">
              <a:defRPr sz="1050" b="1">
                <a:latin typeface="Verdana" panose="020B0604030504040204" pitchFamily="34" charset="0"/>
                <a:ea typeface="Verdana" panose="020B0604030504040204" pitchFamily="34" charset="0"/>
              </a:defRPr>
            </a:lvl1pPr>
          </a:lstStyle>
          <a:p>
            <a:r>
              <a:rPr lang="en-US" dirty="0"/>
              <a:t>Architecture Review Board*</a:t>
            </a:r>
          </a:p>
        </p:txBody>
      </p:sp>
      <p:sp>
        <p:nvSpPr>
          <p:cNvPr id="16" name="TextBox 15">
            <a:extLst>
              <a:ext uri="{FF2B5EF4-FFF2-40B4-BE49-F238E27FC236}">
                <a16:creationId xmlns:a16="http://schemas.microsoft.com/office/drawing/2014/main" id="{1870F1EE-4011-01EE-1D29-7275165A1EE8}"/>
              </a:ext>
            </a:extLst>
          </p:cNvPr>
          <p:cNvSpPr txBox="1"/>
          <p:nvPr/>
        </p:nvSpPr>
        <p:spPr>
          <a:xfrm>
            <a:off x="6016749" y="3946306"/>
            <a:ext cx="3017520" cy="2743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nchor="ctr">
            <a:noAutofit/>
          </a:bodyPr>
          <a:lstStyle/>
          <a:p>
            <a:pPr algn="ctr"/>
            <a:r>
              <a:rPr lang="en-US" sz="1050" b="1" dirty="0">
                <a:latin typeface="Verdana" panose="020B0604030504040204" pitchFamily="34" charset="0"/>
                <a:ea typeface="Verdana" panose="020B0604030504040204" pitchFamily="34" charset="0"/>
              </a:rPr>
              <a:t>BRM Review Board </a:t>
            </a:r>
          </a:p>
        </p:txBody>
      </p:sp>
      <p:sp>
        <p:nvSpPr>
          <p:cNvPr id="17" name="TextBox 16">
            <a:extLst>
              <a:ext uri="{FF2B5EF4-FFF2-40B4-BE49-F238E27FC236}">
                <a16:creationId xmlns:a16="http://schemas.microsoft.com/office/drawing/2014/main" id="{E9DA28F5-EAF2-DEBD-41D1-0ACA08DE8D7E}"/>
              </a:ext>
            </a:extLst>
          </p:cNvPr>
          <p:cNvSpPr txBox="1"/>
          <p:nvPr/>
        </p:nvSpPr>
        <p:spPr>
          <a:xfrm>
            <a:off x="6016749" y="5409710"/>
            <a:ext cx="3017520" cy="2743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nchor="ctr">
            <a:noAutofit/>
          </a:bodyPr>
          <a:lstStyle/>
          <a:p>
            <a:pPr algn="ctr"/>
            <a:r>
              <a:rPr lang="en-US" sz="1050" b="1" dirty="0">
                <a:latin typeface="Verdana" panose="020B0604030504040204" pitchFamily="34" charset="0"/>
                <a:ea typeface="Verdana" panose="020B0604030504040204" pitchFamily="34" charset="0"/>
              </a:rPr>
              <a:t>Service Operations Committee</a:t>
            </a:r>
            <a:endParaRPr lang="en-US" sz="1050" dirty="0">
              <a:latin typeface="Verdana" panose="020B0604030504040204" pitchFamily="34" charset="0"/>
              <a:ea typeface="Verdana" panose="020B0604030504040204" pitchFamily="34" charset="0"/>
            </a:endParaRPr>
          </a:p>
        </p:txBody>
      </p:sp>
      <p:sp>
        <p:nvSpPr>
          <p:cNvPr id="19" name="Rectangle 18">
            <a:extLst>
              <a:ext uri="{FF2B5EF4-FFF2-40B4-BE49-F238E27FC236}">
                <a16:creationId xmlns:a16="http://schemas.microsoft.com/office/drawing/2014/main" id="{7AE945DF-734D-9C36-3745-6275ACA338E9}"/>
              </a:ext>
            </a:extLst>
          </p:cNvPr>
          <p:cNvSpPr/>
          <p:nvPr/>
        </p:nvSpPr>
        <p:spPr>
          <a:xfrm>
            <a:off x="511466" y="4538246"/>
            <a:ext cx="11204284" cy="1428487"/>
          </a:xfrm>
          <a:prstGeom prst="rect">
            <a:avLst/>
          </a:prstGeom>
          <a:noFill/>
          <a:ln w="12700" cap="flat" cmpd="sng" algn="ctr">
            <a:solidFill>
              <a:srgbClr val="13100D">
                <a:lumMod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20" name="Rectangle 19">
            <a:extLst>
              <a:ext uri="{FF2B5EF4-FFF2-40B4-BE49-F238E27FC236}">
                <a16:creationId xmlns:a16="http://schemas.microsoft.com/office/drawing/2014/main" id="{82A3D432-EB45-1FEB-0F67-62E69555E3C9}"/>
              </a:ext>
            </a:extLst>
          </p:cNvPr>
          <p:cNvSpPr/>
          <p:nvPr/>
        </p:nvSpPr>
        <p:spPr>
          <a:xfrm>
            <a:off x="511466" y="2834074"/>
            <a:ext cx="11204283" cy="1582540"/>
          </a:xfrm>
          <a:prstGeom prst="rect">
            <a:avLst/>
          </a:prstGeom>
          <a:noFill/>
          <a:ln w="12700" cap="flat" cmpd="sng" algn="ctr">
            <a:solidFill>
              <a:srgbClr val="13100D">
                <a:lumMod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21" name="Rectangle 20">
            <a:extLst>
              <a:ext uri="{FF2B5EF4-FFF2-40B4-BE49-F238E27FC236}">
                <a16:creationId xmlns:a16="http://schemas.microsoft.com/office/drawing/2014/main" id="{446B7EF1-6D09-8897-D93A-5FCB46722B5E}"/>
              </a:ext>
            </a:extLst>
          </p:cNvPr>
          <p:cNvSpPr/>
          <p:nvPr/>
        </p:nvSpPr>
        <p:spPr>
          <a:xfrm>
            <a:off x="511467" y="1117201"/>
            <a:ext cx="11204282" cy="1582540"/>
          </a:xfrm>
          <a:prstGeom prst="rect">
            <a:avLst/>
          </a:prstGeom>
          <a:noFill/>
          <a:ln w="12700" cap="flat" cmpd="sng" algn="ctr">
            <a:solidFill>
              <a:srgbClr val="13100D">
                <a:lumMod val="50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22" name="Rectangle 21">
            <a:extLst>
              <a:ext uri="{FF2B5EF4-FFF2-40B4-BE49-F238E27FC236}">
                <a16:creationId xmlns:a16="http://schemas.microsoft.com/office/drawing/2014/main" id="{0C7E1395-1815-5776-A0FC-3E38CBD0386F}"/>
              </a:ext>
            </a:extLst>
          </p:cNvPr>
          <p:cNvSpPr/>
          <p:nvPr/>
        </p:nvSpPr>
        <p:spPr>
          <a:xfrm>
            <a:off x="590272" y="1432781"/>
            <a:ext cx="4739973" cy="1261884"/>
          </a:xfrm>
          <a:prstGeom prst="rect">
            <a:avLst/>
          </a:prstGeom>
        </p:spPr>
        <p:txBody>
          <a:bodyPr wrap="square">
            <a:spAutoFit/>
          </a:bodyPr>
          <a:lstStyle/>
          <a:p>
            <a:pPr marL="171450" indent="-171450">
              <a:spcBef>
                <a:spcPts val="400"/>
              </a:spcBef>
              <a:buFont typeface="Arial" panose="020B0604020202020204" pitchFamily="34" charset="0"/>
              <a:buChar char="•"/>
            </a:pPr>
            <a:r>
              <a:rPr lang="en-US" sz="800" dirty="0">
                <a:solidFill>
                  <a:srgbClr val="13100D"/>
                </a:solidFill>
                <a:latin typeface="Verdana" panose="020B0604030504040204" pitchFamily="34" charset="0"/>
                <a:ea typeface="Verdana" panose="020B0604030504040204" pitchFamily="34" charset="0"/>
                <a:cs typeface="Calibri" panose="020F0502020204030204" pitchFamily="34" charset="0"/>
              </a:rPr>
              <a:t>Accountable for the decision making and execution of the overall IT strategy</a:t>
            </a:r>
          </a:p>
          <a:p>
            <a:pPr marL="177800" indent="-177800">
              <a:spcBef>
                <a:spcPts val="400"/>
              </a:spcBef>
              <a:buFont typeface="Arial" panose="020B0604020202020204" pitchFamily="34" charset="0"/>
              <a:buChar char="•"/>
            </a:pPr>
            <a:r>
              <a:rPr lang="en-US" sz="800" dirty="0">
                <a:solidFill>
                  <a:srgbClr val="13100D"/>
                </a:solidFill>
                <a:latin typeface="Verdana" panose="020B0604030504040204" pitchFamily="34" charset="0"/>
                <a:ea typeface="Verdana" panose="020B0604030504040204" pitchFamily="34" charset="0"/>
                <a:cs typeface="Calibri" panose="020F0502020204030204" pitchFamily="34" charset="0"/>
              </a:rPr>
              <a:t>Overlooks the strategic direction, budget, spend and headcount</a:t>
            </a:r>
          </a:p>
          <a:p>
            <a:pPr marL="177800" indent="-177800">
              <a:spcBef>
                <a:spcPts val="400"/>
              </a:spcBef>
              <a:buFont typeface="Arial" panose="020B0604020202020204" pitchFamily="34" charset="0"/>
              <a:buChar char="•"/>
            </a:pPr>
            <a:r>
              <a:rPr lang="en-US" sz="800" dirty="0">
                <a:solidFill>
                  <a:srgbClr val="13100D"/>
                </a:solidFill>
                <a:latin typeface="Verdana" panose="020B0604030504040204" pitchFamily="34" charset="0"/>
                <a:ea typeface="Verdana" panose="020B0604030504040204" pitchFamily="34" charset="0"/>
                <a:cs typeface="Calibri" panose="020F0502020204030204" pitchFamily="34" charset="0"/>
              </a:rPr>
              <a:t>Approval and prioritization forum for high value investments and portfolio changes</a:t>
            </a:r>
          </a:p>
          <a:p>
            <a:pPr marL="177800" indent="-177800">
              <a:spcBef>
                <a:spcPts val="400"/>
              </a:spcBef>
              <a:buFont typeface="Arial" panose="020B0604020202020204" pitchFamily="34" charset="0"/>
              <a:buChar char="•"/>
            </a:pPr>
            <a:r>
              <a:rPr lang="en-US" sz="800" dirty="0">
                <a:solidFill>
                  <a:srgbClr val="13100D"/>
                </a:solidFill>
                <a:latin typeface="Verdana" panose="020B0604030504040204" pitchFamily="34" charset="0"/>
                <a:ea typeface="Verdana" panose="020B0604030504040204" pitchFamily="34" charset="0"/>
                <a:cs typeface="Calibri" panose="020F0502020204030204" pitchFamily="34" charset="0"/>
              </a:rPr>
              <a:t>Overlooks Value Management and realization</a:t>
            </a:r>
          </a:p>
          <a:p>
            <a:pPr marL="177800" indent="-177800">
              <a:spcBef>
                <a:spcPts val="400"/>
              </a:spcBef>
              <a:buFont typeface="Arial" panose="020B0604020202020204" pitchFamily="34" charset="0"/>
              <a:buChar char="•"/>
            </a:pPr>
            <a:r>
              <a:rPr lang="en-US" sz="800" dirty="0">
                <a:solidFill>
                  <a:srgbClr val="13100D"/>
                </a:solidFill>
                <a:latin typeface="Verdana" panose="020B0604030504040204" pitchFamily="34" charset="0"/>
                <a:ea typeface="Verdana" panose="020B0604030504040204" pitchFamily="34" charset="0"/>
                <a:cs typeface="Calibri" panose="020F0502020204030204" pitchFamily="34" charset="0"/>
              </a:rPr>
              <a:t>Accountable for product and platform decisions and geographic IT decisions</a:t>
            </a:r>
          </a:p>
          <a:p>
            <a:pPr marL="177800" indent="-177800">
              <a:spcBef>
                <a:spcPts val="400"/>
              </a:spcBef>
              <a:buFont typeface="Arial" panose="020B0604020202020204" pitchFamily="34" charset="0"/>
              <a:buChar char="•"/>
            </a:pPr>
            <a:r>
              <a:rPr lang="en-US" sz="800" dirty="0">
                <a:solidFill>
                  <a:srgbClr val="13100D"/>
                </a:solidFill>
                <a:latin typeface="Verdana" panose="020B0604030504040204" pitchFamily="34" charset="0"/>
                <a:ea typeface="Verdana" panose="020B0604030504040204" pitchFamily="34" charset="0"/>
                <a:cs typeface="Calibri" panose="020F0502020204030204" pitchFamily="34" charset="0"/>
              </a:rPr>
              <a:t>Overlooks emerging tech, innovation and experimentation agenda</a:t>
            </a:r>
          </a:p>
          <a:p>
            <a:pPr marL="177800" indent="-177800">
              <a:spcBef>
                <a:spcPts val="400"/>
              </a:spcBef>
              <a:buFont typeface="Arial" panose="020B0604020202020204" pitchFamily="34" charset="0"/>
              <a:buChar char="•"/>
            </a:pPr>
            <a:r>
              <a:rPr lang="en-US" sz="800" dirty="0">
                <a:solidFill>
                  <a:srgbClr val="13100D"/>
                </a:solidFill>
                <a:latin typeface="Verdana" panose="020B0604030504040204" pitchFamily="34" charset="0"/>
                <a:ea typeface="Verdana" panose="020B0604030504040204" pitchFamily="34" charset="0"/>
                <a:cs typeface="Calibri" panose="020F0502020204030204" pitchFamily="34" charset="0"/>
              </a:rPr>
              <a:t>Acts as the ultimate escalation point for any risk and issues</a:t>
            </a:r>
          </a:p>
        </p:txBody>
      </p:sp>
      <p:sp>
        <p:nvSpPr>
          <p:cNvPr id="23" name="Rectangle 22">
            <a:extLst>
              <a:ext uri="{FF2B5EF4-FFF2-40B4-BE49-F238E27FC236}">
                <a16:creationId xmlns:a16="http://schemas.microsoft.com/office/drawing/2014/main" id="{0D708DFA-FFB2-EBF7-67F2-A8DC64758980}"/>
              </a:ext>
            </a:extLst>
          </p:cNvPr>
          <p:cNvSpPr/>
          <p:nvPr/>
        </p:nvSpPr>
        <p:spPr>
          <a:xfrm>
            <a:off x="597206" y="3179990"/>
            <a:ext cx="4746570" cy="984885"/>
          </a:xfrm>
          <a:prstGeom prst="rect">
            <a:avLst/>
          </a:prstGeom>
        </p:spPr>
        <p:txBody>
          <a:bodyPr wrap="square">
            <a:spAutoFit/>
          </a:bodyPr>
          <a:lstStyle/>
          <a:p>
            <a:pPr marL="177800" indent="-177800">
              <a:spcBef>
                <a:spcPts val="400"/>
              </a:spcBef>
              <a:buFont typeface="Arial" panose="020B0604020202020204" pitchFamily="34" charset="0"/>
              <a:buChar char="•"/>
            </a:pPr>
            <a:r>
              <a:rPr lang="en-US" sz="800" dirty="0">
                <a:solidFill>
                  <a:srgbClr val="13100D"/>
                </a:solidFill>
                <a:latin typeface="Verdana" panose="020B0604030504040204" pitchFamily="34" charset="0"/>
                <a:ea typeface="Verdana" panose="020B0604030504040204" pitchFamily="34" charset="0"/>
                <a:cs typeface="Calibri" panose="020F0502020204030204" pitchFamily="34" charset="0"/>
              </a:rPr>
              <a:t>Discuss and review application portfolio performance, resource capacity, utilization,  etc., </a:t>
            </a:r>
          </a:p>
          <a:p>
            <a:pPr marL="177800" indent="-177800">
              <a:spcBef>
                <a:spcPts val="400"/>
              </a:spcBef>
              <a:buFont typeface="Arial" panose="020B0604020202020204" pitchFamily="34" charset="0"/>
              <a:buChar char="•"/>
            </a:pPr>
            <a:r>
              <a:rPr lang="en-US" sz="800" dirty="0">
                <a:solidFill>
                  <a:srgbClr val="13100D"/>
                </a:solidFill>
                <a:latin typeface="Verdana" panose="020B0604030504040204" pitchFamily="34" charset="0"/>
                <a:ea typeface="Verdana" panose="020B0604030504040204" pitchFamily="34" charset="0"/>
                <a:cs typeface="Calibri" panose="020F0502020204030204" pitchFamily="34" charset="0"/>
              </a:rPr>
              <a:t>Overlook architecture decisions, standards &amp; best practices, technology selection, integration &amp; interoperability issues</a:t>
            </a:r>
          </a:p>
          <a:p>
            <a:pPr marL="177800" indent="-177800">
              <a:spcBef>
                <a:spcPts val="400"/>
              </a:spcBef>
              <a:buFont typeface="Arial" panose="020B0604020202020204" pitchFamily="34" charset="0"/>
              <a:buChar char="•"/>
            </a:pPr>
            <a:r>
              <a:rPr lang="en-US" sz="800" dirty="0">
                <a:solidFill>
                  <a:srgbClr val="13100D"/>
                </a:solidFill>
                <a:latin typeface="Verdana" panose="020B0604030504040204" pitchFamily="34" charset="0"/>
                <a:ea typeface="Verdana" panose="020B0604030504040204" pitchFamily="34" charset="0"/>
                <a:cs typeface="Calibri" panose="020F0502020204030204" pitchFamily="34" charset="0"/>
              </a:rPr>
              <a:t>Review and approve geography-level customizations and technology agenda</a:t>
            </a:r>
          </a:p>
          <a:p>
            <a:pPr marL="177800" indent="-177800">
              <a:spcBef>
                <a:spcPts val="400"/>
              </a:spcBef>
              <a:buFont typeface="Arial" panose="020B0604020202020204" pitchFamily="34" charset="0"/>
              <a:buChar char="•"/>
            </a:pPr>
            <a:r>
              <a:rPr lang="en-US" sz="800" dirty="0">
                <a:solidFill>
                  <a:srgbClr val="13100D"/>
                </a:solidFill>
                <a:latin typeface="Verdana" panose="020B0604030504040204" pitchFamily="34" charset="0"/>
                <a:ea typeface="Verdana" panose="020B0604030504040204" pitchFamily="34" charset="0"/>
                <a:cs typeface="Calibri" panose="020F0502020204030204" pitchFamily="34" charset="0"/>
              </a:rPr>
              <a:t>Review and prioritize Business demands and status of implementation</a:t>
            </a:r>
          </a:p>
        </p:txBody>
      </p:sp>
      <p:sp>
        <p:nvSpPr>
          <p:cNvPr id="24" name="Rectangle 23">
            <a:extLst>
              <a:ext uri="{FF2B5EF4-FFF2-40B4-BE49-F238E27FC236}">
                <a16:creationId xmlns:a16="http://schemas.microsoft.com/office/drawing/2014/main" id="{C0AB7586-1726-0F8C-41F8-DBC3A37F9FAF}"/>
              </a:ext>
            </a:extLst>
          </p:cNvPr>
          <p:cNvSpPr/>
          <p:nvPr/>
        </p:nvSpPr>
        <p:spPr>
          <a:xfrm>
            <a:off x="589845" y="5002334"/>
            <a:ext cx="3992739" cy="810478"/>
          </a:xfrm>
          <a:prstGeom prst="rect">
            <a:avLst/>
          </a:prstGeom>
        </p:spPr>
        <p:txBody>
          <a:bodyPr wrap="square">
            <a:spAutoFit/>
          </a:bodyPr>
          <a:lstStyle/>
          <a:p>
            <a:pPr marL="177800" indent="-177800">
              <a:spcBef>
                <a:spcPts val="400"/>
              </a:spcBef>
              <a:buFont typeface="Arial" panose="020B0604020202020204" pitchFamily="34" charset="0"/>
              <a:buChar char="•"/>
            </a:pPr>
            <a:r>
              <a:rPr lang="en-US" sz="800" dirty="0">
                <a:solidFill>
                  <a:srgbClr val="13100D"/>
                </a:solidFill>
                <a:latin typeface="Verdana" panose="020B0604030504040204" pitchFamily="34" charset="0"/>
                <a:ea typeface="Verdana" panose="020B0604030504040204" pitchFamily="34" charset="0"/>
                <a:cs typeface="Calibri" panose="020F0502020204030204" pitchFamily="34" charset="0"/>
              </a:rPr>
              <a:t>Review and approve new changes, and overlook Change Management, Comms &amp; Adoption and delivery across functions</a:t>
            </a:r>
          </a:p>
          <a:p>
            <a:pPr marL="177800" indent="-177800">
              <a:spcBef>
                <a:spcPts val="400"/>
              </a:spcBef>
              <a:buFont typeface="Arial" panose="020B0604020202020204" pitchFamily="34" charset="0"/>
              <a:buChar char="•"/>
            </a:pPr>
            <a:r>
              <a:rPr lang="en-US" sz="800" dirty="0">
                <a:solidFill>
                  <a:srgbClr val="13100D"/>
                </a:solidFill>
                <a:latin typeface="Verdana" panose="020B0604030504040204" pitchFamily="34" charset="0"/>
                <a:ea typeface="Verdana" panose="020B0604030504040204" pitchFamily="34" charset="0"/>
                <a:cs typeface="Calibri" panose="020F0502020204030204" pitchFamily="34" charset="0"/>
              </a:rPr>
              <a:t>Overlooks project delivery, status, risks, issues and mitigation plans</a:t>
            </a:r>
          </a:p>
          <a:p>
            <a:pPr marL="177800" indent="-177800">
              <a:spcBef>
                <a:spcPts val="400"/>
              </a:spcBef>
              <a:buFont typeface="Arial" panose="020B0604020202020204" pitchFamily="34" charset="0"/>
              <a:buChar char="•"/>
            </a:pPr>
            <a:r>
              <a:rPr lang="en-US" sz="800" dirty="0">
                <a:solidFill>
                  <a:srgbClr val="13100D"/>
                </a:solidFill>
                <a:latin typeface="Verdana" panose="020B0604030504040204" pitchFamily="34" charset="0"/>
                <a:ea typeface="Verdana" panose="020B0604030504040204" pitchFamily="34" charset="0"/>
                <a:cs typeface="Calibri" panose="020F0502020204030204" pitchFamily="34" charset="0"/>
              </a:rPr>
              <a:t>Regular cadence to discuss Applications, Infrastructure, ITSM and other operational concerns</a:t>
            </a:r>
          </a:p>
        </p:txBody>
      </p:sp>
      <p:sp>
        <p:nvSpPr>
          <p:cNvPr id="25" name="Rectangle 24">
            <a:extLst>
              <a:ext uri="{FF2B5EF4-FFF2-40B4-BE49-F238E27FC236}">
                <a16:creationId xmlns:a16="http://schemas.microsoft.com/office/drawing/2014/main" id="{A0EB1BB8-FDA5-8B88-80AD-628A7DA1C30E}"/>
              </a:ext>
            </a:extLst>
          </p:cNvPr>
          <p:cNvSpPr/>
          <p:nvPr/>
        </p:nvSpPr>
        <p:spPr>
          <a:xfrm>
            <a:off x="595041" y="1186252"/>
            <a:ext cx="2353529" cy="307777"/>
          </a:xfrm>
          <a:prstGeom prst="rect">
            <a:avLst/>
          </a:prstGeom>
        </p:spPr>
        <p:txBody>
          <a:bodyPr wrap="none">
            <a:spAutoFit/>
          </a:bodyPr>
          <a:lstStyle/>
          <a:p>
            <a:pPr defTabSz="911225" eaLnBrk="0" fontAlgn="base" hangingPunct="0">
              <a:spcBef>
                <a:spcPct val="0"/>
              </a:spcBef>
              <a:spcAft>
                <a:spcPts val="275"/>
              </a:spcAft>
            </a:pPr>
            <a:r>
              <a:rPr lang="en-US" sz="1400" b="1">
                <a:solidFill>
                  <a:srgbClr val="13100D"/>
                </a:solidFill>
                <a:latin typeface="Verdana" panose="020B0604030504040204" pitchFamily="34" charset="0"/>
                <a:ea typeface="Verdana" panose="020B0604030504040204" pitchFamily="34" charset="0"/>
                <a:cs typeface="Calibri" panose="020F0502020204030204" pitchFamily="34" charset="0"/>
              </a:rPr>
              <a:t>Strategic Governance</a:t>
            </a:r>
          </a:p>
        </p:txBody>
      </p:sp>
      <p:sp>
        <p:nvSpPr>
          <p:cNvPr id="26" name="Rectangle 25">
            <a:extLst>
              <a:ext uri="{FF2B5EF4-FFF2-40B4-BE49-F238E27FC236}">
                <a16:creationId xmlns:a16="http://schemas.microsoft.com/office/drawing/2014/main" id="{3DEBF62F-828C-33B9-74AF-B6746336F79C}"/>
              </a:ext>
            </a:extLst>
          </p:cNvPr>
          <p:cNvSpPr/>
          <p:nvPr/>
        </p:nvSpPr>
        <p:spPr>
          <a:xfrm>
            <a:off x="589845" y="2876727"/>
            <a:ext cx="3837910" cy="307777"/>
          </a:xfrm>
          <a:prstGeom prst="rect">
            <a:avLst/>
          </a:prstGeom>
        </p:spPr>
        <p:txBody>
          <a:bodyPr wrap="none">
            <a:spAutoFit/>
          </a:bodyPr>
          <a:lstStyle/>
          <a:p>
            <a:pPr defTabSz="911225" eaLnBrk="0" fontAlgn="base" hangingPunct="0">
              <a:spcBef>
                <a:spcPct val="0"/>
              </a:spcBef>
              <a:spcAft>
                <a:spcPts val="275"/>
              </a:spcAft>
            </a:pPr>
            <a:r>
              <a:rPr lang="en-US" sz="1400" b="1" dirty="0">
                <a:solidFill>
                  <a:srgbClr val="13100D"/>
                </a:solidFill>
                <a:latin typeface="Verdana" panose="020B0604030504040204" pitchFamily="34" charset="0"/>
                <a:ea typeface="Verdana" panose="020B0604030504040204" pitchFamily="34" charset="0"/>
                <a:cs typeface="Calibri" panose="020F0502020204030204" pitchFamily="34" charset="0"/>
              </a:rPr>
              <a:t>Portfolio &amp; Architecture Governance</a:t>
            </a:r>
          </a:p>
        </p:txBody>
      </p:sp>
      <p:sp>
        <p:nvSpPr>
          <p:cNvPr id="27" name="Rectangle 26">
            <a:extLst>
              <a:ext uri="{FF2B5EF4-FFF2-40B4-BE49-F238E27FC236}">
                <a16:creationId xmlns:a16="http://schemas.microsoft.com/office/drawing/2014/main" id="{F1898792-8DA0-735D-5B12-C1C871BB4F41}"/>
              </a:ext>
            </a:extLst>
          </p:cNvPr>
          <p:cNvSpPr/>
          <p:nvPr/>
        </p:nvSpPr>
        <p:spPr>
          <a:xfrm>
            <a:off x="589845" y="4661925"/>
            <a:ext cx="2720617" cy="307777"/>
          </a:xfrm>
          <a:prstGeom prst="rect">
            <a:avLst/>
          </a:prstGeom>
        </p:spPr>
        <p:txBody>
          <a:bodyPr wrap="none">
            <a:spAutoFit/>
          </a:bodyPr>
          <a:lstStyle/>
          <a:p>
            <a:pPr defTabSz="911225" eaLnBrk="0" fontAlgn="base" hangingPunct="0">
              <a:spcBef>
                <a:spcPct val="0"/>
              </a:spcBef>
              <a:spcAft>
                <a:spcPts val="275"/>
              </a:spcAft>
            </a:pPr>
            <a:r>
              <a:rPr lang="en-US" sz="1400" b="1">
                <a:solidFill>
                  <a:srgbClr val="13100D"/>
                </a:solidFill>
                <a:latin typeface="Verdana" panose="020B0604030504040204" pitchFamily="34" charset="0"/>
                <a:ea typeface="Verdana" panose="020B0604030504040204" pitchFamily="34" charset="0"/>
                <a:cs typeface="Calibri" panose="020F0502020204030204" pitchFamily="34" charset="0"/>
              </a:rPr>
              <a:t>Operational Governance</a:t>
            </a:r>
          </a:p>
        </p:txBody>
      </p:sp>
      <p:sp>
        <p:nvSpPr>
          <p:cNvPr id="31" name="Text Placeholder 2">
            <a:extLst>
              <a:ext uri="{FF2B5EF4-FFF2-40B4-BE49-F238E27FC236}">
                <a16:creationId xmlns:a16="http://schemas.microsoft.com/office/drawing/2014/main" id="{E3678136-BA44-7803-ECA4-FD19931C03A2}"/>
              </a:ext>
            </a:extLst>
          </p:cNvPr>
          <p:cNvSpPr>
            <a:spLocks noGrp="1"/>
          </p:cNvSpPr>
          <p:nvPr>
            <p:ph type="body" sz="quarter" idx="11"/>
          </p:nvPr>
        </p:nvSpPr>
        <p:spPr>
          <a:xfrm>
            <a:off x="611480" y="751441"/>
            <a:ext cx="10588959" cy="365760"/>
          </a:xfrm>
        </p:spPr>
        <p:txBody>
          <a:bodyPr/>
          <a:lstStyle/>
          <a:p>
            <a:r>
              <a:rPr lang="en-US"/>
              <a:t>Proposed Governance Structure will be 3-tiered including Internal and External Governance</a:t>
            </a:r>
          </a:p>
        </p:txBody>
      </p:sp>
      <p:sp>
        <p:nvSpPr>
          <p:cNvPr id="32" name="TextBox 31">
            <a:extLst>
              <a:ext uri="{FF2B5EF4-FFF2-40B4-BE49-F238E27FC236}">
                <a16:creationId xmlns:a16="http://schemas.microsoft.com/office/drawing/2014/main" id="{9AC6A9BE-1E9D-4C7C-A074-7382C9EB02B2}"/>
              </a:ext>
            </a:extLst>
          </p:cNvPr>
          <p:cNvSpPr txBox="1"/>
          <p:nvPr/>
        </p:nvSpPr>
        <p:spPr>
          <a:xfrm>
            <a:off x="9505163" y="4260559"/>
            <a:ext cx="1701711" cy="419599"/>
          </a:xfrm>
          <a:prstGeom prst="rect">
            <a:avLst/>
          </a:prstGeom>
          <a:solidFill>
            <a:schemeClr val="accent2">
              <a:lumMod val="75000"/>
            </a:schemeClr>
          </a:solidFill>
        </p:spPr>
        <p:style>
          <a:lnRef idx="0">
            <a:schemeClr val="accent4"/>
          </a:lnRef>
          <a:fillRef idx="3">
            <a:schemeClr val="accent4"/>
          </a:fillRef>
          <a:effectRef idx="3">
            <a:schemeClr val="accent4"/>
          </a:effectRef>
          <a:fontRef idx="minor">
            <a:schemeClr val="lt1"/>
          </a:fontRef>
        </p:style>
        <p:txBody>
          <a:bodyPr wrap="square" rtlCol="0" anchor="ctr">
            <a:noAutofit/>
          </a:bodyPr>
          <a:lstStyle/>
          <a:p>
            <a:r>
              <a:rPr lang="en-US" sz="1100" b="1" dirty="0">
                <a:latin typeface="Verdana" panose="020B0604030504040204" pitchFamily="34" charset="0"/>
                <a:ea typeface="Verdana" panose="020B0604030504040204" pitchFamily="34" charset="0"/>
              </a:rPr>
              <a:t>Vendor Operations Review Committee</a:t>
            </a:r>
            <a:endParaRPr lang="en-US" sz="1100" dirty="0">
              <a:latin typeface="Verdana" panose="020B0604030504040204" pitchFamily="34" charset="0"/>
              <a:ea typeface="Verdana" panose="020B0604030504040204" pitchFamily="34" charset="0"/>
            </a:endParaRPr>
          </a:p>
        </p:txBody>
      </p:sp>
      <p:sp>
        <p:nvSpPr>
          <p:cNvPr id="33" name="Down Arrow 83">
            <a:extLst>
              <a:ext uri="{FF2B5EF4-FFF2-40B4-BE49-F238E27FC236}">
                <a16:creationId xmlns:a16="http://schemas.microsoft.com/office/drawing/2014/main" id="{6EFDED11-F021-E596-643F-3514687F4DBF}"/>
              </a:ext>
            </a:extLst>
          </p:cNvPr>
          <p:cNvSpPr/>
          <p:nvPr/>
        </p:nvSpPr>
        <p:spPr>
          <a:xfrm flipH="1">
            <a:off x="11228339" y="1117201"/>
            <a:ext cx="404743" cy="4727292"/>
          </a:xfrm>
          <a:prstGeom prst="downArrow">
            <a:avLst/>
          </a:prstGeom>
          <a:solidFill>
            <a:schemeClr val="accent2">
              <a:lumMod val="60000"/>
              <a:lumOff val="40000"/>
            </a:schemeClr>
          </a:solidFill>
          <a:ln w="3175" cap="flat" cmpd="sng" algn="ctr">
            <a:solidFill>
              <a:schemeClr val="tx1"/>
            </a:solidFill>
            <a:prstDash val="solid"/>
            <a:miter lim="800000"/>
          </a:ln>
          <a:effectLst/>
        </p:spPr>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Decisions</a:t>
            </a:r>
          </a:p>
        </p:txBody>
      </p:sp>
      <p:sp>
        <p:nvSpPr>
          <p:cNvPr id="34" name="Down Arrow 84">
            <a:extLst>
              <a:ext uri="{FF2B5EF4-FFF2-40B4-BE49-F238E27FC236}">
                <a16:creationId xmlns:a16="http://schemas.microsoft.com/office/drawing/2014/main" id="{2D1FDFBE-A1A4-EDB5-C327-A97FF348CC85}"/>
              </a:ext>
            </a:extLst>
          </p:cNvPr>
          <p:cNvSpPr/>
          <p:nvPr/>
        </p:nvSpPr>
        <p:spPr>
          <a:xfrm rot="10800000">
            <a:off x="11564940" y="1013507"/>
            <a:ext cx="405212" cy="4830986"/>
          </a:xfrm>
          <a:prstGeom prst="downArrow">
            <a:avLst/>
          </a:prstGeom>
          <a:solidFill>
            <a:schemeClr val="accent2"/>
          </a:solidFill>
          <a:ln w="3175" cap="flat" cmpd="sng" algn="ctr">
            <a:solidFill>
              <a:schemeClr val="tx1"/>
            </a:solidFill>
            <a:prstDash val="solid"/>
            <a:miter lim="800000"/>
          </a:ln>
          <a:effectLst/>
        </p:spPr>
        <p:txBody>
          <a:bodyPr vert="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Escalations</a:t>
            </a:r>
          </a:p>
        </p:txBody>
      </p:sp>
      <p:sp>
        <p:nvSpPr>
          <p:cNvPr id="4" name="TextBox 3">
            <a:extLst>
              <a:ext uri="{FF2B5EF4-FFF2-40B4-BE49-F238E27FC236}">
                <a16:creationId xmlns:a16="http://schemas.microsoft.com/office/drawing/2014/main" id="{151449DB-7A33-50C0-F2FA-A8FB448E2DB8}"/>
              </a:ext>
            </a:extLst>
          </p:cNvPr>
          <p:cNvSpPr txBox="1"/>
          <p:nvPr/>
        </p:nvSpPr>
        <p:spPr>
          <a:xfrm>
            <a:off x="6016749" y="5030249"/>
            <a:ext cx="3017520" cy="2743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nchor="ctr">
            <a:noAutofit/>
          </a:bodyPr>
          <a:lstStyle/>
          <a:p>
            <a:pPr algn="ctr"/>
            <a:r>
              <a:rPr lang="en-US" sz="1050" b="1" dirty="0">
                <a:latin typeface="Verdana" panose="020B0604030504040204" pitchFamily="34" charset="0"/>
                <a:ea typeface="Verdana" panose="020B0604030504040204" pitchFamily="34" charset="0"/>
              </a:rPr>
              <a:t>Change Review Board</a:t>
            </a:r>
            <a:endParaRPr lang="en-US" sz="1050" dirty="0">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FD933D11-3521-6083-FE10-62B85D0C6351}"/>
              </a:ext>
            </a:extLst>
          </p:cNvPr>
          <p:cNvSpPr txBox="1"/>
          <p:nvPr/>
        </p:nvSpPr>
        <p:spPr>
          <a:xfrm>
            <a:off x="4751324" y="6059131"/>
            <a:ext cx="1828800" cy="18288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nchor="ctr">
            <a:noAutofit/>
          </a:bodyPr>
          <a:lstStyle/>
          <a:p>
            <a:pPr algn="ctr"/>
            <a:r>
              <a:rPr lang="en-US" sz="900" dirty="0">
                <a:latin typeface="Verdana" panose="020B0604030504040204" pitchFamily="34" charset="0"/>
                <a:ea typeface="Verdana" panose="020B0604030504040204" pitchFamily="34" charset="0"/>
              </a:rPr>
              <a:t>Near-term Internal</a:t>
            </a:r>
          </a:p>
        </p:txBody>
      </p:sp>
      <p:sp>
        <p:nvSpPr>
          <p:cNvPr id="6" name="TextBox 5">
            <a:extLst>
              <a:ext uri="{FF2B5EF4-FFF2-40B4-BE49-F238E27FC236}">
                <a16:creationId xmlns:a16="http://schemas.microsoft.com/office/drawing/2014/main" id="{740B1D4E-8F2E-43B4-9D06-AB1A8B463597}"/>
              </a:ext>
            </a:extLst>
          </p:cNvPr>
          <p:cNvSpPr txBox="1"/>
          <p:nvPr/>
        </p:nvSpPr>
        <p:spPr>
          <a:xfrm>
            <a:off x="6699564" y="6059131"/>
            <a:ext cx="1828800" cy="182880"/>
          </a:xfrm>
          <a:prstGeom prst="rect">
            <a:avLst/>
          </a:prstGeom>
          <a:solidFill>
            <a:srgbClr val="F14B21"/>
          </a:solidFill>
        </p:spPr>
        <p:style>
          <a:lnRef idx="0">
            <a:schemeClr val="accent6"/>
          </a:lnRef>
          <a:fillRef idx="3">
            <a:schemeClr val="accent6"/>
          </a:fillRef>
          <a:effectRef idx="3">
            <a:schemeClr val="accent6"/>
          </a:effectRef>
          <a:fontRef idx="minor">
            <a:schemeClr val="lt1"/>
          </a:fontRef>
        </p:style>
        <p:txBody>
          <a:bodyPr wrap="square" rtlCol="0" anchor="ctr">
            <a:noAutofit/>
          </a:bodyPr>
          <a:lstStyle/>
          <a:p>
            <a:pPr algn="ctr"/>
            <a:r>
              <a:rPr lang="en-US" sz="900" dirty="0">
                <a:latin typeface="Verdana" panose="020B0604030504040204" pitchFamily="34" charset="0"/>
                <a:ea typeface="Verdana" panose="020B0604030504040204" pitchFamily="34" charset="0"/>
              </a:rPr>
              <a:t>Long-term Internal</a:t>
            </a:r>
          </a:p>
        </p:txBody>
      </p:sp>
      <p:sp>
        <p:nvSpPr>
          <p:cNvPr id="7" name="TextBox 6">
            <a:extLst>
              <a:ext uri="{FF2B5EF4-FFF2-40B4-BE49-F238E27FC236}">
                <a16:creationId xmlns:a16="http://schemas.microsoft.com/office/drawing/2014/main" id="{446CEA30-4BEE-9C03-30DC-FBFB23E3ADDF}"/>
              </a:ext>
            </a:extLst>
          </p:cNvPr>
          <p:cNvSpPr txBox="1"/>
          <p:nvPr/>
        </p:nvSpPr>
        <p:spPr>
          <a:xfrm>
            <a:off x="8632449" y="6059131"/>
            <a:ext cx="1828800" cy="182880"/>
          </a:xfrm>
          <a:prstGeom prst="rect">
            <a:avLst/>
          </a:prstGeom>
          <a:solidFill>
            <a:srgbClr val="F49D00"/>
          </a:solidFill>
        </p:spPr>
        <p:style>
          <a:lnRef idx="0">
            <a:schemeClr val="accent6"/>
          </a:lnRef>
          <a:fillRef idx="3">
            <a:schemeClr val="accent6"/>
          </a:fillRef>
          <a:effectRef idx="3">
            <a:schemeClr val="accent6"/>
          </a:effectRef>
          <a:fontRef idx="minor">
            <a:schemeClr val="lt1"/>
          </a:fontRef>
        </p:style>
        <p:txBody>
          <a:bodyPr wrap="square" rtlCol="0" anchor="ctr">
            <a:noAutofit/>
          </a:bodyPr>
          <a:lstStyle/>
          <a:p>
            <a:pPr algn="ctr"/>
            <a:r>
              <a:rPr lang="en-US" sz="900" dirty="0">
                <a:latin typeface="Verdana" panose="020B0604030504040204" pitchFamily="34" charset="0"/>
                <a:ea typeface="Verdana" panose="020B0604030504040204" pitchFamily="34" charset="0"/>
              </a:rPr>
              <a:t>External</a:t>
            </a:r>
          </a:p>
        </p:txBody>
      </p:sp>
    </p:spTree>
    <p:extLst>
      <p:ext uri="{BB962C8B-B14F-4D97-AF65-F5344CB8AC3E}">
        <p14:creationId xmlns:p14="http://schemas.microsoft.com/office/powerpoint/2010/main" val="35513812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fr-FR" dirty="0"/>
              <a:t>8. Service Management – Incident Management (1/3)</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241042512"/>
              </p:ext>
            </p:extLst>
          </p:nvPr>
        </p:nvGraphicFramePr>
        <p:xfrm>
          <a:off x="591870" y="768262"/>
          <a:ext cx="10981524" cy="5385569"/>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48913">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621791">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6624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8022">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69906">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9516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sp>
        <p:nvSpPr>
          <p:cNvPr id="8" name="Rectangle 7">
            <a:extLst>
              <a:ext uri="{FF2B5EF4-FFF2-40B4-BE49-F238E27FC236}">
                <a16:creationId xmlns:a16="http://schemas.microsoft.com/office/drawing/2014/main" id="{5B36F428-53E3-A86F-B71F-4CD9D90179D3}"/>
              </a:ext>
            </a:extLst>
          </p:cNvPr>
          <p:cNvSpPr/>
          <p:nvPr/>
        </p:nvSpPr>
        <p:spPr bwMode="gray">
          <a:xfrm>
            <a:off x="4471509" y="4656296"/>
            <a:ext cx="1969977" cy="488799"/>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r>
              <a:rPr lang="en-US" sz="700" dirty="0">
                <a:latin typeface="Verdana" panose="020B0604030504040204" pitchFamily="34" charset="0"/>
                <a:ea typeface="Verdana" panose="020B0604030504040204" pitchFamily="34" charset="0"/>
              </a:rPr>
              <a:t>Categorize incidents and prioritizes them based on impact and urgency</a:t>
            </a:r>
          </a:p>
        </p:txBody>
      </p:sp>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10" name="TextBox 9">
            <a:extLst>
              <a:ext uri="{FF2B5EF4-FFF2-40B4-BE49-F238E27FC236}">
                <a16:creationId xmlns:a16="http://schemas.microsoft.com/office/drawing/2014/main" id="{2727BAF7-7A85-814E-1080-21768EBE7968}"/>
              </a:ext>
            </a:extLst>
          </p:cNvPr>
          <p:cNvSpPr txBox="1"/>
          <p:nvPr/>
        </p:nvSpPr>
        <p:spPr>
          <a:xfrm>
            <a:off x="4704570" y="5105903"/>
            <a:ext cx="1358065"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Helpdesk / ITSM Team</a:t>
            </a:r>
          </a:p>
        </p:txBody>
      </p:sp>
      <p:cxnSp>
        <p:nvCxnSpPr>
          <p:cNvPr id="35" name="Straight Arrow Connector 34">
            <a:extLst>
              <a:ext uri="{FF2B5EF4-FFF2-40B4-BE49-F238E27FC236}">
                <a16:creationId xmlns:a16="http://schemas.microsoft.com/office/drawing/2014/main" id="{36483798-849A-EFB2-3AD4-4DA0212AC892}"/>
              </a:ext>
            </a:extLst>
          </p:cNvPr>
          <p:cNvCxnSpPr>
            <a:cxnSpLocks/>
          </p:cNvCxnSpPr>
          <p:nvPr/>
        </p:nvCxnSpPr>
        <p:spPr>
          <a:xfrm>
            <a:off x="11553759" y="4895595"/>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Flowchart: Summing Junction 35">
            <a:extLst>
              <a:ext uri="{FF2B5EF4-FFF2-40B4-BE49-F238E27FC236}">
                <a16:creationId xmlns:a16="http://schemas.microsoft.com/office/drawing/2014/main" id="{46E482C3-452F-1549-AC9C-37DCD2BC295C}"/>
              </a:ext>
            </a:extLst>
          </p:cNvPr>
          <p:cNvSpPr/>
          <p:nvPr/>
        </p:nvSpPr>
        <p:spPr bwMode="gray">
          <a:xfrm>
            <a:off x="11591524" y="4811431"/>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3" name="Rectangle 2">
            <a:extLst>
              <a:ext uri="{FF2B5EF4-FFF2-40B4-BE49-F238E27FC236}">
                <a16:creationId xmlns:a16="http://schemas.microsoft.com/office/drawing/2014/main" id="{0BC5159D-3272-C17B-C3FF-6FC99C7D424F}"/>
              </a:ext>
            </a:extLst>
          </p:cNvPr>
          <p:cNvSpPr/>
          <p:nvPr/>
        </p:nvSpPr>
        <p:spPr bwMode="gray">
          <a:xfrm>
            <a:off x="2046384" y="1080739"/>
            <a:ext cx="1969977" cy="215444"/>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marR="0" lvl="0" algn="l" defTabSz="903153" rtl="0" eaLnBrk="1" fontAlgn="auto" latinLnBrk="0" hangingPunct="1">
              <a:lnSpc>
                <a:spcPct val="100000"/>
              </a:lnSpc>
              <a:spcBef>
                <a:spcPts val="0"/>
              </a:spcBef>
              <a:spcAft>
                <a:spcPts val="0"/>
              </a:spcAft>
              <a:buClrTx/>
              <a:buSzTx/>
              <a:tabLst/>
              <a:defRPr/>
            </a:pPr>
            <a:r>
              <a:rPr lang="en-US" sz="700" dirty="0">
                <a:latin typeface="Verdana" panose="020B0604030504040204" pitchFamily="34" charset="0"/>
                <a:ea typeface="Verdana" panose="020B0604030504040204" pitchFamily="34" charset="0"/>
              </a:rPr>
              <a:t>Contact Helpdesk to report an issue</a:t>
            </a:r>
          </a:p>
        </p:txBody>
      </p:sp>
      <p:sp>
        <p:nvSpPr>
          <p:cNvPr id="4" name="TextBox 3">
            <a:extLst>
              <a:ext uri="{FF2B5EF4-FFF2-40B4-BE49-F238E27FC236}">
                <a16:creationId xmlns:a16="http://schemas.microsoft.com/office/drawing/2014/main" id="{05CBC245-E3F4-641F-A8BB-1444FFA25C5F}"/>
              </a:ext>
            </a:extLst>
          </p:cNvPr>
          <p:cNvSpPr txBox="1"/>
          <p:nvPr/>
        </p:nvSpPr>
        <p:spPr>
          <a:xfrm>
            <a:off x="2283102" y="1386635"/>
            <a:ext cx="1343638"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Business Stakeholders</a:t>
            </a:r>
          </a:p>
        </p:txBody>
      </p:sp>
      <p:sp>
        <p:nvSpPr>
          <p:cNvPr id="5" name="Rectangle 4">
            <a:extLst>
              <a:ext uri="{FF2B5EF4-FFF2-40B4-BE49-F238E27FC236}">
                <a16:creationId xmlns:a16="http://schemas.microsoft.com/office/drawing/2014/main" id="{636BBFB4-713C-A304-C6B5-88B01F7B214B}"/>
              </a:ext>
            </a:extLst>
          </p:cNvPr>
          <p:cNvSpPr/>
          <p:nvPr/>
        </p:nvSpPr>
        <p:spPr bwMode="gray">
          <a:xfrm>
            <a:off x="1818019" y="4976181"/>
            <a:ext cx="2305746" cy="176377"/>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a:r>
              <a:rPr lang="en-US" sz="700" dirty="0">
                <a:latin typeface="Verdana" panose="020B0604030504040204" pitchFamily="34" charset="0"/>
                <a:ea typeface="Verdana" panose="020B0604030504040204" pitchFamily="34" charset="0"/>
              </a:rPr>
              <a:t>A</a:t>
            </a:r>
            <a:r>
              <a:rPr lang="en-US" sz="700" b="0" dirty="0">
                <a:latin typeface="Verdana" panose="020B0604030504040204" pitchFamily="34" charset="0"/>
                <a:ea typeface="Verdana" panose="020B0604030504040204" pitchFamily="34" charset="0"/>
              </a:rPr>
              <a:t>uto-generates incidents based on alerts</a:t>
            </a:r>
            <a:endParaRPr lang="en-US" sz="700" kern="1200" dirty="0">
              <a:solidFill>
                <a:schemeClr val="dk1"/>
              </a:solidFill>
              <a:latin typeface="Verdana" panose="020B0604030504040204" pitchFamily="34" charset="0"/>
              <a:ea typeface="Verdana" panose="020B0604030504040204" pitchFamily="34" charset="0"/>
              <a:cs typeface="+mn-cs"/>
            </a:endParaRPr>
          </a:p>
        </p:txBody>
      </p:sp>
      <p:sp>
        <p:nvSpPr>
          <p:cNvPr id="6" name="TextBox 5">
            <a:extLst>
              <a:ext uri="{FF2B5EF4-FFF2-40B4-BE49-F238E27FC236}">
                <a16:creationId xmlns:a16="http://schemas.microsoft.com/office/drawing/2014/main" id="{96AFD2D2-7E10-EA0E-AED0-5293595F4D9D}"/>
              </a:ext>
            </a:extLst>
          </p:cNvPr>
          <p:cNvSpPr txBox="1"/>
          <p:nvPr/>
        </p:nvSpPr>
        <p:spPr>
          <a:xfrm>
            <a:off x="2101352" y="5130129"/>
            <a:ext cx="1714072"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Monitoring tool</a:t>
            </a:r>
          </a:p>
        </p:txBody>
      </p:sp>
      <p:sp>
        <p:nvSpPr>
          <p:cNvPr id="17" name="Rectangle 16">
            <a:extLst>
              <a:ext uri="{FF2B5EF4-FFF2-40B4-BE49-F238E27FC236}">
                <a16:creationId xmlns:a16="http://schemas.microsoft.com/office/drawing/2014/main" id="{182DE251-2123-0605-A54D-9F34500EAAD0}"/>
              </a:ext>
            </a:extLst>
          </p:cNvPr>
          <p:cNvSpPr/>
          <p:nvPr/>
        </p:nvSpPr>
        <p:spPr bwMode="gray">
          <a:xfrm>
            <a:off x="9305621" y="4667532"/>
            <a:ext cx="2248138" cy="457246"/>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algn="l" defTabSz="903153" rtl="0" eaLnBrk="1" latinLnBrk="0" hangingPunct="1"/>
            <a:r>
              <a:rPr lang="en-US" sz="700" kern="1200" dirty="0">
                <a:solidFill>
                  <a:schemeClr val="dk1"/>
                </a:solidFill>
                <a:latin typeface="Verdana" panose="020B0604030504040204" pitchFamily="34" charset="0"/>
                <a:ea typeface="Verdana" panose="020B0604030504040204" pitchFamily="34" charset="0"/>
                <a:cs typeface="+mn-cs"/>
              </a:rPr>
              <a:t>For L1 tickets – implements fix / workarounds for L1 level tickets</a:t>
            </a:r>
          </a:p>
        </p:txBody>
      </p:sp>
      <p:sp>
        <p:nvSpPr>
          <p:cNvPr id="39" name="Rectangle 38">
            <a:extLst>
              <a:ext uri="{FF2B5EF4-FFF2-40B4-BE49-F238E27FC236}">
                <a16:creationId xmlns:a16="http://schemas.microsoft.com/office/drawing/2014/main" id="{466065A1-98AB-6B23-D839-C15E0BB86D17}"/>
              </a:ext>
            </a:extLst>
          </p:cNvPr>
          <p:cNvSpPr/>
          <p:nvPr/>
        </p:nvSpPr>
        <p:spPr bwMode="gray">
          <a:xfrm>
            <a:off x="6750360" y="4674491"/>
            <a:ext cx="2305517" cy="442207"/>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defTabSz="903153"/>
            <a:r>
              <a:rPr lang="en-US" sz="700" dirty="0">
                <a:latin typeface="Verdana" panose="020B0604030504040204" pitchFamily="34" charset="0"/>
                <a:ea typeface="Verdana" panose="020B0604030504040204" pitchFamily="34" charset="0"/>
              </a:rPr>
              <a:t>Assign the ticket to </a:t>
            </a:r>
            <a:r>
              <a:rPr lang="en-US" sz="700" b="1" dirty="0">
                <a:latin typeface="Verdana" panose="020B0604030504040204" pitchFamily="34" charset="0"/>
                <a:ea typeface="Verdana" panose="020B0604030504040204" pitchFamily="34" charset="0"/>
              </a:rPr>
              <a:t>Major Incident Management (MIM)</a:t>
            </a:r>
            <a:r>
              <a:rPr lang="en-US" sz="700" dirty="0">
                <a:latin typeface="Verdana" panose="020B0604030504040204" pitchFamily="34" charset="0"/>
                <a:ea typeface="Verdana" panose="020B0604030504040204" pitchFamily="34" charset="0"/>
              </a:rPr>
              <a:t> or respective </a:t>
            </a:r>
            <a:r>
              <a:rPr lang="en-US" sz="700" b="1" dirty="0">
                <a:latin typeface="Verdana" panose="020B0604030504040204" pitchFamily="34" charset="0"/>
                <a:ea typeface="Verdana" panose="020B0604030504040204" pitchFamily="34" charset="0"/>
              </a:rPr>
              <a:t>L2/L3 teams </a:t>
            </a:r>
            <a:r>
              <a:rPr lang="en-US" sz="700" dirty="0">
                <a:latin typeface="Verdana" panose="020B0604030504040204" pitchFamily="34" charset="0"/>
                <a:ea typeface="Verdana" panose="020B0604030504040204" pitchFamily="34" charset="0"/>
              </a:rPr>
              <a:t>based on severity and respective SLA clock is triggered</a:t>
            </a:r>
          </a:p>
        </p:txBody>
      </p:sp>
      <p:sp>
        <p:nvSpPr>
          <p:cNvPr id="40" name="TextBox 39">
            <a:extLst>
              <a:ext uri="{FF2B5EF4-FFF2-40B4-BE49-F238E27FC236}">
                <a16:creationId xmlns:a16="http://schemas.microsoft.com/office/drawing/2014/main" id="{1310BA91-B4FE-E0AF-9F1A-74BBD93A93F4}"/>
              </a:ext>
            </a:extLst>
          </p:cNvPr>
          <p:cNvSpPr txBox="1"/>
          <p:nvPr/>
        </p:nvSpPr>
        <p:spPr>
          <a:xfrm>
            <a:off x="7289968" y="5105903"/>
            <a:ext cx="1358065"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Helpdesk / ITSM Team</a:t>
            </a:r>
          </a:p>
        </p:txBody>
      </p:sp>
      <p:sp>
        <p:nvSpPr>
          <p:cNvPr id="11" name="TextBox 10">
            <a:extLst>
              <a:ext uri="{FF2B5EF4-FFF2-40B4-BE49-F238E27FC236}">
                <a16:creationId xmlns:a16="http://schemas.microsoft.com/office/drawing/2014/main" id="{8BD63911-098C-5FEF-D829-429704A58F26}"/>
              </a:ext>
            </a:extLst>
          </p:cNvPr>
          <p:cNvSpPr txBox="1"/>
          <p:nvPr/>
        </p:nvSpPr>
        <p:spPr>
          <a:xfrm>
            <a:off x="9750657" y="5105903"/>
            <a:ext cx="1358065"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Helpdesk / ITSM Team</a:t>
            </a:r>
          </a:p>
        </p:txBody>
      </p:sp>
      <p:sp>
        <p:nvSpPr>
          <p:cNvPr id="15" name="Rectangle 14">
            <a:extLst>
              <a:ext uri="{FF2B5EF4-FFF2-40B4-BE49-F238E27FC236}">
                <a16:creationId xmlns:a16="http://schemas.microsoft.com/office/drawing/2014/main" id="{74A39E4F-4575-7F4F-1CE4-8E7DBD97DF58}"/>
              </a:ext>
            </a:extLst>
          </p:cNvPr>
          <p:cNvSpPr/>
          <p:nvPr/>
        </p:nvSpPr>
        <p:spPr bwMode="gray">
          <a:xfrm>
            <a:off x="1818019" y="4649044"/>
            <a:ext cx="2305746" cy="154217"/>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a:r>
              <a:rPr lang="en-US" sz="700" dirty="0">
                <a:latin typeface="Verdana" panose="020B0604030504040204" pitchFamily="34" charset="0"/>
                <a:ea typeface="Verdana" panose="020B0604030504040204" pitchFamily="34" charset="0"/>
              </a:rPr>
              <a:t>Identify and collect incident details</a:t>
            </a:r>
          </a:p>
        </p:txBody>
      </p:sp>
      <p:sp>
        <p:nvSpPr>
          <p:cNvPr id="34" name="TextBox 33">
            <a:extLst>
              <a:ext uri="{FF2B5EF4-FFF2-40B4-BE49-F238E27FC236}">
                <a16:creationId xmlns:a16="http://schemas.microsoft.com/office/drawing/2014/main" id="{1DCCF77D-FA61-DA6C-9D41-FE6151BCC97F}"/>
              </a:ext>
            </a:extLst>
          </p:cNvPr>
          <p:cNvSpPr txBox="1"/>
          <p:nvPr/>
        </p:nvSpPr>
        <p:spPr>
          <a:xfrm>
            <a:off x="2101352" y="4772513"/>
            <a:ext cx="1714072"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Helpdesk</a:t>
            </a:r>
          </a:p>
        </p:txBody>
      </p:sp>
      <p:cxnSp>
        <p:nvCxnSpPr>
          <p:cNvPr id="37" name="Connector: Elbow 36">
            <a:extLst>
              <a:ext uri="{FF2B5EF4-FFF2-40B4-BE49-F238E27FC236}">
                <a16:creationId xmlns:a16="http://schemas.microsoft.com/office/drawing/2014/main" id="{6246E33F-454C-D745-C5AB-EF1FC854CFE9}"/>
              </a:ext>
            </a:extLst>
          </p:cNvPr>
          <p:cNvCxnSpPr>
            <a:cxnSpLocks/>
            <a:stCxn id="15" idx="3"/>
            <a:endCxn id="8" idx="1"/>
          </p:cNvCxnSpPr>
          <p:nvPr/>
        </p:nvCxnSpPr>
        <p:spPr>
          <a:xfrm>
            <a:off x="4123765" y="4726153"/>
            <a:ext cx="347744" cy="174543"/>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0813AF38-C3FC-5043-2AA8-683338E3BEE1}"/>
              </a:ext>
            </a:extLst>
          </p:cNvPr>
          <p:cNvCxnSpPr>
            <a:cxnSpLocks/>
            <a:stCxn id="5" idx="3"/>
          </p:cNvCxnSpPr>
          <p:nvPr/>
        </p:nvCxnSpPr>
        <p:spPr>
          <a:xfrm flipV="1">
            <a:off x="4123765" y="4900696"/>
            <a:ext cx="347744" cy="163674"/>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01A565F8-F791-7B6E-1278-46A376DFF80C}"/>
              </a:ext>
            </a:extLst>
          </p:cNvPr>
          <p:cNvCxnSpPr>
            <a:cxnSpLocks/>
            <a:stCxn id="3" idx="3"/>
            <a:endCxn id="8" idx="1"/>
          </p:cNvCxnSpPr>
          <p:nvPr/>
        </p:nvCxnSpPr>
        <p:spPr>
          <a:xfrm>
            <a:off x="4016361" y="1188461"/>
            <a:ext cx="455148" cy="3712235"/>
          </a:xfrm>
          <a:prstGeom prst="bentConnector3">
            <a:avLst>
              <a:gd name="adj1" fmla="val 63787"/>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B9DD70F-8758-A7A4-D6DD-369A12092FF3}"/>
              </a:ext>
            </a:extLst>
          </p:cNvPr>
          <p:cNvCxnSpPr>
            <a:cxnSpLocks/>
            <a:stCxn id="8" idx="3"/>
            <a:endCxn id="39" idx="1"/>
          </p:cNvCxnSpPr>
          <p:nvPr/>
        </p:nvCxnSpPr>
        <p:spPr>
          <a:xfrm flipV="1">
            <a:off x="6441486" y="4895595"/>
            <a:ext cx="308874" cy="5101"/>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79F37ED-9058-DD3E-872C-009833B54D84}"/>
              </a:ext>
            </a:extLst>
          </p:cNvPr>
          <p:cNvCxnSpPr>
            <a:cxnSpLocks/>
            <a:stCxn id="39" idx="3"/>
            <a:endCxn id="17" idx="1"/>
          </p:cNvCxnSpPr>
          <p:nvPr/>
        </p:nvCxnSpPr>
        <p:spPr>
          <a:xfrm>
            <a:off x="9055877" y="4895595"/>
            <a:ext cx="249744" cy="56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2944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fr-FR" dirty="0"/>
              <a:t>8. Service Management – Incident Management (2/3)</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3992464304"/>
              </p:ext>
            </p:extLst>
          </p:nvPr>
        </p:nvGraphicFramePr>
        <p:xfrm>
          <a:off x="591870" y="768262"/>
          <a:ext cx="10981524" cy="5203120"/>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41388">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596885">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55923">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58875">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58875">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51084">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58875">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58875">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71321">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58875">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58875">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cxnSp>
        <p:nvCxnSpPr>
          <p:cNvPr id="35" name="Straight Arrow Connector 34">
            <a:extLst>
              <a:ext uri="{FF2B5EF4-FFF2-40B4-BE49-F238E27FC236}">
                <a16:creationId xmlns:a16="http://schemas.microsoft.com/office/drawing/2014/main" id="{36483798-849A-EFB2-3AD4-4DA0212AC892}"/>
              </a:ext>
            </a:extLst>
          </p:cNvPr>
          <p:cNvCxnSpPr>
            <a:cxnSpLocks/>
          </p:cNvCxnSpPr>
          <p:nvPr/>
        </p:nvCxnSpPr>
        <p:spPr>
          <a:xfrm>
            <a:off x="1575073" y="2475919"/>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Flowchart: Summing Junction 35">
            <a:extLst>
              <a:ext uri="{FF2B5EF4-FFF2-40B4-BE49-F238E27FC236}">
                <a16:creationId xmlns:a16="http://schemas.microsoft.com/office/drawing/2014/main" id="{46E482C3-452F-1549-AC9C-37DCD2BC295C}"/>
              </a:ext>
            </a:extLst>
          </p:cNvPr>
          <p:cNvSpPr/>
          <p:nvPr/>
        </p:nvSpPr>
        <p:spPr bwMode="gray">
          <a:xfrm>
            <a:off x="1612838" y="2391755"/>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9" name="Rectangle 8">
            <a:extLst>
              <a:ext uri="{FF2B5EF4-FFF2-40B4-BE49-F238E27FC236}">
                <a16:creationId xmlns:a16="http://schemas.microsoft.com/office/drawing/2014/main" id="{AEA98BD3-CF9F-D433-6499-6407AFEF0E10}"/>
              </a:ext>
            </a:extLst>
          </p:cNvPr>
          <p:cNvSpPr/>
          <p:nvPr/>
        </p:nvSpPr>
        <p:spPr bwMode="gray">
          <a:xfrm>
            <a:off x="1896645" y="2273165"/>
            <a:ext cx="2248138" cy="700724"/>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algn="l" defTabSz="903153" rtl="0" eaLnBrk="1" latinLnBrk="0" hangingPunct="1"/>
            <a:r>
              <a:rPr lang="en-US" sz="700" kern="1200" dirty="0">
                <a:solidFill>
                  <a:schemeClr val="dk1"/>
                </a:solidFill>
                <a:latin typeface="Verdana" panose="020B0604030504040204" pitchFamily="34" charset="0"/>
                <a:ea typeface="Verdana" panose="020B0604030504040204" pitchFamily="34" charset="0"/>
                <a:cs typeface="+mn-cs"/>
              </a:rPr>
              <a:t>Diagnose issues and implement fixes / workarounds</a:t>
            </a:r>
          </a:p>
        </p:txBody>
      </p:sp>
      <p:sp>
        <p:nvSpPr>
          <p:cNvPr id="12" name="TextBox 11">
            <a:extLst>
              <a:ext uri="{FF2B5EF4-FFF2-40B4-BE49-F238E27FC236}">
                <a16:creationId xmlns:a16="http://schemas.microsoft.com/office/drawing/2014/main" id="{E73FA364-7C2E-91D3-D5DE-8AF942DCB6F4}"/>
              </a:ext>
            </a:extLst>
          </p:cNvPr>
          <p:cNvSpPr txBox="1"/>
          <p:nvPr/>
        </p:nvSpPr>
        <p:spPr>
          <a:xfrm>
            <a:off x="2503518" y="2953687"/>
            <a:ext cx="902811"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L2 / L3 teams</a:t>
            </a:r>
          </a:p>
        </p:txBody>
      </p:sp>
      <p:sp>
        <p:nvSpPr>
          <p:cNvPr id="13" name="Rectangle 12">
            <a:extLst>
              <a:ext uri="{FF2B5EF4-FFF2-40B4-BE49-F238E27FC236}">
                <a16:creationId xmlns:a16="http://schemas.microsoft.com/office/drawing/2014/main" id="{48097CAD-E7B8-8E83-6F28-4715513CBC8F}"/>
              </a:ext>
            </a:extLst>
          </p:cNvPr>
          <p:cNvSpPr/>
          <p:nvPr/>
        </p:nvSpPr>
        <p:spPr bwMode="gray">
          <a:xfrm>
            <a:off x="4332583" y="4557950"/>
            <a:ext cx="2305517" cy="442207"/>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defTabSz="903153"/>
            <a:r>
              <a:rPr lang="en-US" sz="700" dirty="0">
                <a:latin typeface="Verdana" panose="020B0604030504040204" pitchFamily="34" charset="0"/>
                <a:ea typeface="Verdana" panose="020B0604030504040204" pitchFamily="34" charset="0"/>
              </a:rPr>
              <a:t>For Major incidents, technical bridges are initiated for resolution </a:t>
            </a:r>
          </a:p>
        </p:txBody>
      </p:sp>
      <p:sp>
        <p:nvSpPr>
          <p:cNvPr id="14" name="TextBox 13">
            <a:extLst>
              <a:ext uri="{FF2B5EF4-FFF2-40B4-BE49-F238E27FC236}">
                <a16:creationId xmlns:a16="http://schemas.microsoft.com/office/drawing/2014/main" id="{EE902A28-5389-6A35-A729-8D92C1BB5D50}"/>
              </a:ext>
            </a:extLst>
          </p:cNvPr>
          <p:cNvSpPr txBox="1"/>
          <p:nvPr/>
        </p:nvSpPr>
        <p:spPr>
          <a:xfrm>
            <a:off x="4294951" y="4979955"/>
            <a:ext cx="2380780"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Global Major Incident &amp; Problem Manager </a:t>
            </a:r>
          </a:p>
        </p:txBody>
      </p:sp>
      <p:cxnSp>
        <p:nvCxnSpPr>
          <p:cNvPr id="16" name="Straight Arrow Connector 15">
            <a:extLst>
              <a:ext uri="{FF2B5EF4-FFF2-40B4-BE49-F238E27FC236}">
                <a16:creationId xmlns:a16="http://schemas.microsoft.com/office/drawing/2014/main" id="{5FA128C5-2B43-37C3-8327-4D02EB22AD6B}"/>
              </a:ext>
            </a:extLst>
          </p:cNvPr>
          <p:cNvCxnSpPr>
            <a:cxnSpLocks/>
            <a:stCxn id="13" idx="3"/>
            <a:endCxn id="44" idx="1"/>
          </p:cNvCxnSpPr>
          <p:nvPr/>
        </p:nvCxnSpPr>
        <p:spPr>
          <a:xfrm>
            <a:off x="6638100" y="4779054"/>
            <a:ext cx="291850"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02CE57B5-AF15-2690-040D-196E7518F6FB}"/>
              </a:ext>
            </a:extLst>
          </p:cNvPr>
          <p:cNvCxnSpPr>
            <a:cxnSpLocks/>
            <a:stCxn id="9" idx="3"/>
            <a:endCxn id="13" idx="1"/>
          </p:cNvCxnSpPr>
          <p:nvPr/>
        </p:nvCxnSpPr>
        <p:spPr>
          <a:xfrm>
            <a:off x="4144783" y="2623527"/>
            <a:ext cx="187800" cy="2155527"/>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AD8F1E1-B363-2364-D8AD-96A47B4D05F4}"/>
              </a:ext>
            </a:extLst>
          </p:cNvPr>
          <p:cNvSpPr/>
          <p:nvPr/>
        </p:nvSpPr>
        <p:spPr bwMode="gray">
          <a:xfrm>
            <a:off x="6929950" y="4557950"/>
            <a:ext cx="2052686" cy="442207"/>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defTabSz="903153"/>
            <a:r>
              <a:rPr lang="en-US" sz="700" dirty="0">
                <a:latin typeface="Verdana" panose="020B0604030504040204" pitchFamily="34" charset="0"/>
                <a:ea typeface="Verdana" panose="020B0604030504040204" pitchFamily="34" charset="0"/>
              </a:rPr>
              <a:t>Oversees the fixes for Major Incidents:</a:t>
            </a:r>
          </a:p>
          <a:p>
            <a:pPr marL="251460" indent="-171450" defTabSz="903153">
              <a:buFont typeface="Arial" panose="020B0604020202020204" pitchFamily="34" charset="0"/>
              <a:buChar char="•"/>
            </a:pPr>
            <a:r>
              <a:rPr lang="en-US" sz="700" dirty="0">
                <a:latin typeface="Verdana" panose="020B0604030504040204" pitchFamily="34" charset="0"/>
                <a:ea typeface="Verdana" panose="020B0604030504040204" pitchFamily="34" charset="0"/>
              </a:rPr>
              <a:t>hotfixes (for High priority tickets) </a:t>
            </a:r>
          </a:p>
          <a:p>
            <a:pPr marL="251460" indent="-171450" defTabSz="903153">
              <a:buFont typeface="Arial" panose="020B0604020202020204" pitchFamily="34" charset="0"/>
              <a:buChar char="•"/>
            </a:pPr>
            <a:r>
              <a:rPr lang="en-US" sz="700" dirty="0">
                <a:latin typeface="Verdana" panose="020B0604030504040204" pitchFamily="34" charset="0"/>
                <a:ea typeface="Verdana" panose="020B0604030504040204" pitchFamily="34" charset="0"/>
              </a:rPr>
              <a:t>Emergency CR is raised as required</a:t>
            </a:r>
          </a:p>
        </p:txBody>
      </p:sp>
      <p:sp>
        <p:nvSpPr>
          <p:cNvPr id="46" name="TextBox 45">
            <a:extLst>
              <a:ext uri="{FF2B5EF4-FFF2-40B4-BE49-F238E27FC236}">
                <a16:creationId xmlns:a16="http://schemas.microsoft.com/office/drawing/2014/main" id="{4C0345F7-A0D7-4149-9345-6B6D30305C78}"/>
              </a:ext>
            </a:extLst>
          </p:cNvPr>
          <p:cNvSpPr txBox="1"/>
          <p:nvPr/>
        </p:nvSpPr>
        <p:spPr>
          <a:xfrm>
            <a:off x="6772400" y="4979955"/>
            <a:ext cx="2380780"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Global Major Incident &amp; Problem Manager </a:t>
            </a:r>
          </a:p>
        </p:txBody>
      </p:sp>
      <p:cxnSp>
        <p:nvCxnSpPr>
          <p:cNvPr id="51" name="Straight Arrow Connector 50">
            <a:extLst>
              <a:ext uri="{FF2B5EF4-FFF2-40B4-BE49-F238E27FC236}">
                <a16:creationId xmlns:a16="http://schemas.microsoft.com/office/drawing/2014/main" id="{BE02A447-475E-3B49-027A-9EFB6C67EBF8}"/>
              </a:ext>
            </a:extLst>
          </p:cNvPr>
          <p:cNvCxnSpPr>
            <a:cxnSpLocks/>
            <a:stCxn id="44" idx="3"/>
            <a:endCxn id="52" idx="1"/>
          </p:cNvCxnSpPr>
          <p:nvPr/>
        </p:nvCxnSpPr>
        <p:spPr>
          <a:xfrm>
            <a:off x="8982636" y="4779054"/>
            <a:ext cx="266427"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D74B96E6-E4E5-DCCE-60AA-39F0C7668AC9}"/>
              </a:ext>
            </a:extLst>
          </p:cNvPr>
          <p:cNvSpPr/>
          <p:nvPr/>
        </p:nvSpPr>
        <p:spPr bwMode="gray">
          <a:xfrm>
            <a:off x="9249063" y="4557950"/>
            <a:ext cx="2052686" cy="442207"/>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defTabSz="903153"/>
            <a:r>
              <a:rPr lang="en-US" sz="700" dirty="0">
                <a:latin typeface="Verdana" panose="020B0604030504040204" pitchFamily="34" charset="0"/>
                <a:ea typeface="Verdana" panose="020B0604030504040204" pitchFamily="34" charset="0"/>
              </a:rPr>
              <a:t>Initiates periodic communication for P1 tickets</a:t>
            </a:r>
          </a:p>
        </p:txBody>
      </p:sp>
      <p:sp>
        <p:nvSpPr>
          <p:cNvPr id="53" name="TextBox 52">
            <a:extLst>
              <a:ext uri="{FF2B5EF4-FFF2-40B4-BE49-F238E27FC236}">
                <a16:creationId xmlns:a16="http://schemas.microsoft.com/office/drawing/2014/main" id="{28603F08-C018-F029-0A72-AFDBEA2721C4}"/>
              </a:ext>
            </a:extLst>
          </p:cNvPr>
          <p:cNvSpPr txBox="1"/>
          <p:nvPr/>
        </p:nvSpPr>
        <p:spPr>
          <a:xfrm>
            <a:off x="9140186" y="4979955"/>
            <a:ext cx="2380780"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Global Major Incident &amp; Problem Manager </a:t>
            </a:r>
          </a:p>
        </p:txBody>
      </p:sp>
      <p:sp>
        <p:nvSpPr>
          <p:cNvPr id="56" name="Oval 55">
            <a:extLst>
              <a:ext uri="{FF2B5EF4-FFF2-40B4-BE49-F238E27FC236}">
                <a16:creationId xmlns:a16="http://schemas.microsoft.com/office/drawing/2014/main" id="{CC32BB54-C1E5-6D30-8CA5-BCCBF8F22429}"/>
              </a:ext>
            </a:extLst>
          </p:cNvPr>
          <p:cNvSpPr/>
          <p:nvPr/>
        </p:nvSpPr>
        <p:spPr bwMode="gray">
          <a:xfrm>
            <a:off x="10017557" y="2750430"/>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57" name="Oval 56">
            <a:extLst>
              <a:ext uri="{FF2B5EF4-FFF2-40B4-BE49-F238E27FC236}">
                <a16:creationId xmlns:a16="http://schemas.microsoft.com/office/drawing/2014/main" id="{C50642C9-26BA-2062-4B47-D40DFD35B017}"/>
              </a:ext>
            </a:extLst>
          </p:cNvPr>
          <p:cNvSpPr/>
          <p:nvPr/>
        </p:nvSpPr>
        <p:spPr bwMode="gray">
          <a:xfrm>
            <a:off x="10017557" y="2290117"/>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58" name="Oval 57">
            <a:extLst>
              <a:ext uri="{FF2B5EF4-FFF2-40B4-BE49-F238E27FC236}">
                <a16:creationId xmlns:a16="http://schemas.microsoft.com/office/drawing/2014/main" id="{1C01955A-6D8E-8DE2-2AAC-24B79332AF2C}"/>
              </a:ext>
            </a:extLst>
          </p:cNvPr>
          <p:cNvSpPr/>
          <p:nvPr/>
        </p:nvSpPr>
        <p:spPr bwMode="gray">
          <a:xfrm>
            <a:off x="7717376" y="2750430"/>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59" name="Oval 58">
            <a:extLst>
              <a:ext uri="{FF2B5EF4-FFF2-40B4-BE49-F238E27FC236}">
                <a16:creationId xmlns:a16="http://schemas.microsoft.com/office/drawing/2014/main" id="{BFE1B728-A155-2FC8-82C8-5615EF4F2D6F}"/>
              </a:ext>
            </a:extLst>
          </p:cNvPr>
          <p:cNvSpPr/>
          <p:nvPr/>
        </p:nvSpPr>
        <p:spPr bwMode="gray">
          <a:xfrm>
            <a:off x="7717376" y="2290117"/>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cxnSp>
        <p:nvCxnSpPr>
          <p:cNvPr id="60" name="Straight Arrow Connector 59">
            <a:extLst>
              <a:ext uri="{FF2B5EF4-FFF2-40B4-BE49-F238E27FC236}">
                <a16:creationId xmlns:a16="http://schemas.microsoft.com/office/drawing/2014/main" id="{962DD5FA-A1C0-F849-4FC5-C1330E390753}"/>
              </a:ext>
            </a:extLst>
          </p:cNvPr>
          <p:cNvCxnSpPr>
            <a:cxnSpLocks/>
          </p:cNvCxnSpPr>
          <p:nvPr/>
        </p:nvCxnSpPr>
        <p:spPr>
          <a:xfrm>
            <a:off x="11310532" y="4760257"/>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Flowchart: Summing Junction 60">
            <a:extLst>
              <a:ext uri="{FF2B5EF4-FFF2-40B4-BE49-F238E27FC236}">
                <a16:creationId xmlns:a16="http://schemas.microsoft.com/office/drawing/2014/main" id="{2EBE970C-4E54-8D6F-BACE-C7384130AC76}"/>
              </a:ext>
            </a:extLst>
          </p:cNvPr>
          <p:cNvSpPr/>
          <p:nvPr/>
        </p:nvSpPr>
        <p:spPr bwMode="gray">
          <a:xfrm>
            <a:off x="11348297" y="4676093"/>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Tree>
    <p:extLst>
      <p:ext uri="{BB962C8B-B14F-4D97-AF65-F5344CB8AC3E}">
        <p14:creationId xmlns:p14="http://schemas.microsoft.com/office/powerpoint/2010/main" val="1664393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fr-FR" dirty="0"/>
              <a:t>8. Service Management – Incident Management (3/3)</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3815740177"/>
              </p:ext>
            </p:extLst>
          </p:nvPr>
        </p:nvGraphicFramePr>
        <p:xfrm>
          <a:off x="591870" y="768262"/>
          <a:ext cx="10981524" cy="5203120"/>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41388">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596885">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55923">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58875">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58875">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51084">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58875">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58875">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71321">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58875">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58875">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cxnSp>
        <p:nvCxnSpPr>
          <p:cNvPr id="35" name="Straight Arrow Connector 34">
            <a:extLst>
              <a:ext uri="{FF2B5EF4-FFF2-40B4-BE49-F238E27FC236}">
                <a16:creationId xmlns:a16="http://schemas.microsoft.com/office/drawing/2014/main" id="{36483798-849A-EFB2-3AD4-4DA0212AC892}"/>
              </a:ext>
            </a:extLst>
          </p:cNvPr>
          <p:cNvCxnSpPr>
            <a:cxnSpLocks/>
          </p:cNvCxnSpPr>
          <p:nvPr/>
        </p:nvCxnSpPr>
        <p:spPr>
          <a:xfrm>
            <a:off x="1566531" y="4760704"/>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Flowchart: Summing Junction 35">
            <a:extLst>
              <a:ext uri="{FF2B5EF4-FFF2-40B4-BE49-F238E27FC236}">
                <a16:creationId xmlns:a16="http://schemas.microsoft.com/office/drawing/2014/main" id="{46E482C3-452F-1549-AC9C-37DCD2BC295C}"/>
              </a:ext>
            </a:extLst>
          </p:cNvPr>
          <p:cNvSpPr/>
          <p:nvPr/>
        </p:nvSpPr>
        <p:spPr bwMode="gray">
          <a:xfrm>
            <a:off x="1604296" y="4676540"/>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9" name="Rectangle 8">
            <a:extLst>
              <a:ext uri="{FF2B5EF4-FFF2-40B4-BE49-F238E27FC236}">
                <a16:creationId xmlns:a16="http://schemas.microsoft.com/office/drawing/2014/main" id="{AEA98BD3-CF9F-D433-6499-6407AFEF0E10}"/>
              </a:ext>
            </a:extLst>
          </p:cNvPr>
          <p:cNvSpPr/>
          <p:nvPr/>
        </p:nvSpPr>
        <p:spPr bwMode="gray">
          <a:xfrm>
            <a:off x="1888103" y="4575880"/>
            <a:ext cx="2248138" cy="389353"/>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algn="l" defTabSz="903153" rtl="0" eaLnBrk="1" latinLnBrk="0" hangingPunct="1"/>
            <a:r>
              <a:rPr lang="en-US" sz="700" dirty="0">
                <a:solidFill>
                  <a:schemeClr val="dk1"/>
                </a:solidFill>
                <a:latin typeface="Verdana" panose="020B0604030504040204" pitchFamily="34" charset="0"/>
                <a:ea typeface="Verdana" panose="020B0604030504040204" pitchFamily="34" charset="0"/>
              </a:rPr>
              <a:t>C</a:t>
            </a:r>
            <a:r>
              <a:rPr lang="en-US" sz="700" kern="1200" dirty="0">
                <a:solidFill>
                  <a:schemeClr val="dk1"/>
                </a:solidFill>
                <a:latin typeface="Verdana" panose="020B0604030504040204" pitchFamily="34" charset="0"/>
                <a:ea typeface="Verdana" panose="020B0604030504040204" pitchFamily="34" charset="0"/>
                <a:cs typeface="+mn-cs"/>
              </a:rPr>
              <a:t>loses the ticket and communicates to requestor</a:t>
            </a:r>
          </a:p>
        </p:txBody>
      </p:sp>
      <p:sp>
        <p:nvSpPr>
          <p:cNvPr id="12" name="TextBox 11">
            <a:extLst>
              <a:ext uri="{FF2B5EF4-FFF2-40B4-BE49-F238E27FC236}">
                <a16:creationId xmlns:a16="http://schemas.microsoft.com/office/drawing/2014/main" id="{E73FA364-7C2E-91D3-D5DE-8AF942DCB6F4}"/>
              </a:ext>
            </a:extLst>
          </p:cNvPr>
          <p:cNvSpPr txBox="1"/>
          <p:nvPr/>
        </p:nvSpPr>
        <p:spPr>
          <a:xfrm>
            <a:off x="2325926" y="4945031"/>
            <a:ext cx="1372492"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Helpdesk / ITSM team </a:t>
            </a:r>
          </a:p>
        </p:txBody>
      </p:sp>
      <p:sp>
        <p:nvSpPr>
          <p:cNvPr id="13" name="Rectangle 12">
            <a:extLst>
              <a:ext uri="{FF2B5EF4-FFF2-40B4-BE49-F238E27FC236}">
                <a16:creationId xmlns:a16="http://schemas.microsoft.com/office/drawing/2014/main" id="{48097CAD-E7B8-8E83-6F28-4715513CBC8F}"/>
              </a:ext>
            </a:extLst>
          </p:cNvPr>
          <p:cNvSpPr/>
          <p:nvPr/>
        </p:nvSpPr>
        <p:spPr bwMode="gray">
          <a:xfrm>
            <a:off x="4332583" y="4557950"/>
            <a:ext cx="2305517" cy="442207"/>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defTabSz="903153"/>
            <a:r>
              <a:rPr lang="en-US" sz="700" dirty="0">
                <a:latin typeface="Verdana" panose="020B0604030504040204" pitchFamily="34" charset="0"/>
                <a:ea typeface="Verdana" panose="020B0604030504040204" pitchFamily="34" charset="0"/>
              </a:rPr>
              <a:t>For Major incidents, closes the ticket and communicates to requestor</a:t>
            </a:r>
          </a:p>
        </p:txBody>
      </p:sp>
      <p:sp>
        <p:nvSpPr>
          <p:cNvPr id="14" name="TextBox 13">
            <a:extLst>
              <a:ext uri="{FF2B5EF4-FFF2-40B4-BE49-F238E27FC236}">
                <a16:creationId xmlns:a16="http://schemas.microsoft.com/office/drawing/2014/main" id="{EE902A28-5389-6A35-A729-8D92C1BB5D50}"/>
              </a:ext>
            </a:extLst>
          </p:cNvPr>
          <p:cNvSpPr txBox="1"/>
          <p:nvPr/>
        </p:nvSpPr>
        <p:spPr>
          <a:xfrm>
            <a:off x="4294951" y="4979955"/>
            <a:ext cx="2380780"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Global Major Incident &amp; Problem Manager </a:t>
            </a:r>
          </a:p>
        </p:txBody>
      </p:sp>
      <p:cxnSp>
        <p:nvCxnSpPr>
          <p:cNvPr id="16" name="Straight Arrow Connector 15">
            <a:extLst>
              <a:ext uri="{FF2B5EF4-FFF2-40B4-BE49-F238E27FC236}">
                <a16:creationId xmlns:a16="http://schemas.microsoft.com/office/drawing/2014/main" id="{5FA128C5-2B43-37C3-8327-4D02EB22AD6B}"/>
              </a:ext>
            </a:extLst>
          </p:cNvPr>
          <p:cNvCxnSpPr>
            <a:cxnSpLocks/>
            <a:stCxn id="13" idx="3"/>
            <a:endCxn id="44" idx="1"/>
          </p:cNvCxnSpPr>
          <p:nvPr/>
        </p:nvCxnSpPr>
        <p:spPr>
          <a:xfrm>
            <a:off x="6638100" y="4779054"/>
            <a:ext cx="291850"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AD8F1E1-B363-2364-D8AD-96A47B4D05F4}"/>
              </a:ext>
            </a:extLst>
          </p:cNvPr>
          <p:cNvSpPr/>
          <p:nvPr/>
        </p:nvSpPr>
        <p:spPr bwMode="gray">
          <a:xfrm>
            <a:off x="6929950" y="4557950"/>
            <a:ext cx="2052686" cy="442207"/>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defTabSz="903153"/>
            <a:r>
              <a:rPr lang="en-US" sz="700" dirty="0">
                <a:latin typeface="Verdana" panose="020B0604030504040204" pitchFamily="34" charset="0"/>
                <a:ea typeface="Verdana" panose="020B0604030504040204" pitchFamily="34" charset="0"/>
              </a:rPr>
              <a:t>Reviews queues and reports SLA status to Service Operations Committee</a:t>
            </a:r>
          </a:p>
        </p:txBody>
      </p:sp>
      <p:sp>
        <p:nvSpPr>
          <p:cNvPr id="46" name="TextBox 45">
            <a:extLst>
              <a:ext uri="{FF2B5EF4-FFF2-40B4-BE49-F238E27FC236}">
                <a16:creationId xmlns:a16="http://schemas.microsoft.com/office/drawing/2014/main" id="{4C0345F7-A0D7-4149-9345-6B6D30305C78}"/>
              </a:ext>
            </a:extLst>
          </p:cNvPr>
          <p:cNvSpPr txBox="1"/>
          <p:nvPr/>
        </p:nvSpPr>
        <p:spPr>
          <a:xfrm>
            <a:off x="6990408" y="4979955"/>
            <a:ext cx="1944763"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Global Service Management Lead </a:t>
            </a:r>
          </a:p>
        </p:txBody>
      </p:sp>
      <p:cxnSp>
        <p:nvCxnSpPr>
          <p:cNvPr id="5" name="Straight Arrow Connector 4">
            <a:extLst>
              <a:ext uri="{FF2B5EF4-FFF2-40B4-BE49-F238E27FC236}">
                <a16:creationId xmlns:a16="http://schemas.microsoft.com/office/drawing/2014/main" id="{B1E13BFC-3D09-7B52-2F7D-B2D46B724496}"/>
              </a:ext>
            </a:extLst>
          </p:cNvPr>
          <p:cNvCxnSpPr>
            <a:cxnSpLocks/>
            <a:stCxn id="9" idx="3"/>
            <a:endCxn id="13" idx="1"/>
          </p:cNvCxnSpPr>
          <p:nvPr/>
        </p:nvCxnSpPr>
        <p:spPr>
          <a:xfrm>
            <a:off x="4136241" y="4770557"/>
            <a:ext cx="196342" cy="8497"/>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6C5E35A-3CFB-CF05-B69D-4B5DB90E8D43}"/>
              </a:ext>
            </a:extLst>
          </p:cNvPr>
          <p:cNvSpPr/>
          <p:nvPr/>
        </p:nvSpPr>
        <p:spPr bwMode="gray">
          <a:xfrm>
            <a:off x="1888103" y="2273557"/>
            <a:ext cx="2248138" cy="618915"/>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algn="l" defTabSz="903153" rtl="0" eaLnBrk="1" latinLnBrk="0" hangingPunct="1"/>
            <a:r>
              <a:rPr lang="en-US" sz="700" dirty="0">
                <a:solidFill>
                  <a:schemeClr val="dk1"/>
                </a:solidFill>
                <a:latin typeface="Verdana" panose="020B0604030504040204" pitchFamily="34" charset="0"/>
                <a:ea typeface="Verdana" panose="020B0604030504040204" pitchFamily="34" charset="0"/>
              </a:rPr>
              <a:t>C</a:t>
            </a:r>
            <a:r>
              <a:rPr lang="en-US" sz="700" kern="1200" dirty="0">
                <a:solidFill>
                  <a:schemeClr val="dk1"/>
                </a:solidFill>
                <a:latin typeface="Verdana" panose="020B0604030504040204" pitchFamily="34" charset="0"/>
                <a:ea typeface="Verdana" panose="020B0604030504040204" pitchFamily="34" charset="0"/>
                <a:cs typeface="+mn-cs"/>
              </a:rPr>
              <a:t>loses the ticket and communicates to requestor</a:t>
            </a:r>
          </a:p>
        </p:txBody>
      </p:sp>
      <p:sp>
        <p:nvSpPr>
          <p:cNvPr id="15" name="TextBox 14">
            <a:extLst>
              <a:ext uri="{FF2B5EF4-FFF2-40B4-BE49-F238E27FC236}">
                <a16:creationId xmlns:a16="http://schemas.microsoft.com/office/drawing/2014/main" id="{E3CD26B7-ABF4-04DB-014A-37CFA7ED391B}"/>
              </a:ext>
            </a:extLst>
          </p:cNvPr>
          <p:cNvSpPr txBox="1"/>
          <p:nvPr/>
        </p:nvSpPr>
        <p:spPr>
          <a:xfrm>
            <a:off x="2597637" y="2892472"/>
            <a:ext cx="829073"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L2/L3 teams</a:t>
            </a:r>
          </a:p>
        </p:txBody>
      </p:sp>
      <p:cxnSp>
        <p:nvCxnSpPr>
          <p:cNvPr id="17" name="Straight Arrow Connector 16">
            <a:extLst>
              <a:ext uri="{FF2B5EF4-FFF2-40B4-BE49-F238E27FC236}">
                <a16:creationId xmlns:a16="http://schemas.microsoft.com/office/drawing/2014/main" id="{BAE099F8-B868-0F2F-EB24-2ECD2C5AD86E}"/>
              </a:ext>
            </a:extLst>
          </p:cNvPr>
          <p:cNvCxnSpPr>
            <a:cxnSpLocks/>
          </p:cNvCxnSpPr>
          <p:nvPr/>
        </p:nvCxnSpPr>
        <p:spPr>
          <a:xfrm>
            <a:off x="1566531" y="2574202"/>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Flowchart: Summing Junction 33">
            <a:extLst>
              <a:ext uri="{FF2B5EF4-FFF2-40B4-BE49-F238E27FC236}">
                <a16:creationId xmlns:a16="http://schemas.microsoft.com/office/drawing/2014/main" id="{CA6F55A5-7995-F30E-0B8D-7B8F17CB0DE7}"/>
              </a:ext>
            </a:extLst>
          </p:cNvPr>
          <p:cNvSpPr/>
          <p:nvPr/>
        </p:nvSpPr>
        <p:spPr bwMode="gray">
          <a:xfrm>
            <a:off x="1604296" y="2490038"/>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cxnSp>
        <p:nvCxnSpPr>
          <p:cNvPr id="37" name="Connector: Elbow 36">
            <a:extLst>
              <a:ext uri="{FF2B5EF4-FFF2-40B4-BE49-F238E27FC236}">
                <a16:creationId xmlns:a16="http://schemas.microsoft.com/office/drawing/2014/main" id="{57DD64CA-8093-F300-7537-8512D21484ED}"/>
              </a:ext>
            </a:extLst>
          </p:cNvPr>
          <p:cNvCxnSpPr>
            <a:cxnSpLocks/>
            <a:stCxn id="11" idx="3"/>
            <a:endCxn id="13" idx="1"/>
          </p:cNvCxnSpPr>
          <p:nvPr/>
        </p:nvCxnSpPr>
        <p:spPr>
          <a:xfrm>
            <a:off x="4136241" y="2583015"/>
            <a:ext cx="196342" cy="2196039"/>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9DA1FA9-693D-3BF0-1BCE-01D7BF95717F}"/>
              </a:ext>
            </a:extLst>
          </p:cNvPr>
          <p:cNvSpPr/>
          <p:nvPr/>
        </p:nvSpPr>
        <p:spPr bwMode="gray">
          <a:xfrm>
            <a:off x="6746323" y="5653799"/>
            <a:ext cx="2286000"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Reviews incident management status, SLA breaches and KPIs</a:t>
            </a:r>
          </a:p>
        </p:txBody>
      </p:sp>
      <p:sp>
        <p:nvSpPr>
          <p:cNvPr id="41" name="TextBox 40">
            <a:extLst>
              <a:ext uri="{FF2B5EF4-FFF2-40B4-BE49-F238E27FC236}">
                <a16:creationId xmlns:a16="http://schemas.microsoft.com/office/drawing/2014/main" id="{4B3DD191-2132-E399-E34C-28009FA003EA}"/>
              </a:ext>
            </a:extLst>
          </p:cNvPr>
          <p:cNvSpPr txBox="1"/>
          <p:nvPr/>
        </p:nvSpPr>
        <p:spPr>
          <a:xfrm>
            <a:off x="6990680" y="5474108"/>
            <a:ext cx="1797288"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Service Operations Committee </a:t>
            </a:r>
          </a:p>
        </p:txBody>
      </p:sp>
    </p:spTree>
    <p:extLst>
      <p:ext uri="{BB962C8B-B14F-4D97-AF65-F5344CB8AC3E}">
        <p14:creationId xmlns:p14="http://schemas.microsoft.com/office/powerpoint/2010/main" val="2674691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8. Service Management – Incident Management</a:t>
            </a:r>
          </a:p>
        </p:txBody>
      </p:sp>
      <p:graphicFrame>
        <p:nvGraphicFramePr>
          <p:cNvPr id="12" name="Table 11">
            <a:extLst>
              <a:ext uri="{FF2B5EF4-FFF2-40B4-BE49-F238E27FC236}">
                <a16:creationId xmlns:a16="http://schemas.microsoft.com/office/drawing/2014/main" id="{24F1E073-4698-1F67-CA9C-E602C33EA49F}"/>
              </a:ext>
            </a:extLst>
          </p:cNvPr>
          <p:cNvGraphicFramePr>
            <a:graphicFrameLocks noGrp="1"/>
          </p:cNvGraphicFramePr>
          <p:nvPr>
            <p:extLst>
              <p:ext uri="{D42A27DB-BD31-4B8C-83A1-F6EECF244321}">
                <p14:modId xmlns:p14="http://schemas.microsoft.com/office/powerpoint/2010/main" val="2870637757"/>
              </p:ext>
            </p:extLst>
          </p:nvPr>
        </p:nvGraphicFramePr>
        <p:xfrm>
          <a:off x="591871" y="931288"/>
          <a:ext cx="10981521" cy="1127760"/>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KPIs / Metrics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Service Management – Incident Management</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Mean Time to Resolution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Customer Satisfaction Score (CSAT)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Incident Aging (Days)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FCR – First Contact Resolution  (% tickets)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 of tickets that breached SLAs (Resolution / Response)</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13" name="Table 12">
            <a:extLst>
              <a:ext uri="{FF2B5EF4-FFF2-40B4-BE49-F238E27FC236}">
                <a16:creationId xmlns:a16="http://schemas.microsoft.com/office/drawing/2014/main" id="{50A44060-00AF-8221-9E6D-ADA911CBEBAA}"/>
              </a:ext>
            </a:extLst>
          </p:cNvPr>
          <p:cNvGraphicFramePr>
            <a:graphicFrameLocks noGrp="1"/>
          </p:cNvGraphicFramePr>
          <p:nvPr>
            <p:extLst>
              <p:ext uri="{D42A27DB-BD31-4B8C-83A1-F6EECF244321}">
                <p14:modId xmlns:p14="http://schemas.microsoft.com/office/powerpoint/2010/main" val="1308682254"/>
              </p:ext>
            </p:extLst>
          </p:nvPr>
        </p:nvGraphicFramePr>
        <p:xfrm>
          <a:off x="591870" y="2293463"/>
          <a:ext cx="10981521" cy="975360"/>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Key Considerations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Service Management – Incident Management</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IT Strategy to be defined / updated periodically based on any business strategy changes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Timelines for ITLT to review and respond to IT strategy to be agreed upon</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16" name="Table 15">
            <a:extLst>
              <a:ext uri="{FF2B5EF4-FFF2-40B4-BE49-F238E27FC236}">
                <a16:creationId xmlns:a16="http://schemas.microsoft.com/office/drawing/2014/main" id="{ABEE8E71-226F-14E2-6FE6-54AA843519EC}"/>
              </a:ext>
            </a:extLst>
          </p:cNvPr>
          <p:cNvGraphicFramePr>
            <a:graphicFrameLocks noGrp="1"/>
          </p:cNvGraphicFramePr>
          <p:nvPr>
            <p:extLst>
              <p:ext uri="{D42A27DB-BD31-4B8C-83A1-F6EECF244321}">
                <p14:modId xmlns:p14="http://schemas.microsoft.com/office/powerpoint/2010/main" val="2018427890"/>
              </p:ext>
            </p:extLst>
          </p:nvPr>
        </p:nvGraphicFramePr>
        <p:xfrm>
          <a:off x="591869" y="3504197"/>
          <a:ext cx="10981521" cy="975360"/>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Critical Success Factors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Service Management – Incident Management</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TBD</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spTree>
    <p:extLst>
      <p:ext uri="{BB962C8B-B14F-4D97-AF65-F5344CB8AC3E}">
        <p14:creationId xmlns:p14="http://schemas.microsoft.com/office/powerpoint/2010/main" val="42120636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fr-FR" dirty="0"/>
              <a:t>9. Service Management - Problem Management (1/2)</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3963519831"/>
              </p:ext>
            </p:extLst>
          </p:nvPr>
        </p:nvGraphicFramePr>
        <p:xfrm>
          <a:off x="591870" y="768262"/>
          <a:ext cx="10981524" cy="5203120"/>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41388">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596885">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55923">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58875">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58875">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51084">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58875">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58875">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71321">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58875">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58875">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sp>
        <p:nvSpPr>
          <p:cNvPr id="8" name="Rectangle 7">
            <a:extLst>
              <a:ext uri="{FF2B5EF4-FFF2-40B4-BE49-F238E27FC236}">
                <a16:creationId xmlns:a16="http://schemas.microsoft.com/office/drawing/2014/main" id="{5B36F428-53E3-A86F-B71F-4CD9D90179D3}"/>
              </a:ext>
            </a:extLst>
          </p:cNvPr>
          <p:cNvSpPr/>
          <p:nvPr/>
        </p:nvSpPr>
        <p:spPr bwMode="gray">
          <a:xfrm>
            <a:off x="4401602" y="4499331"/>
            <a:ext cx="1969977" cy="488799"/>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r>
              <a:rPr lang="en-US" sz="700" dirty="0">
                <a:latin typeface="Verdana" panose="020B0604030504040204" pitchFamily="34" charset="0"/>
                <a:ea typeface="Verdana" panose="020B0604030504040204" pitchFamily="34" charset="0"/>
              </a:rPr>
              <a:t>Categorize problems and prioritizes them based on impact and urgency</a:t>
            </a:r>
          </a:p>
        </p:txBody>
      </p:sp>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10" name="TextBox 9">
            <a:extLst>
              <a:ext uri="{FF2B5EF4-FFF2-40B4-BE49-F238E27FC236}">
                <a16:creationId xmlns:a16="http://schemas.microsoft.com/office/drawing/2014/main" id="{2727BAF7-7A85-814E-1080-21768EBE7968}"/>
              </a:ext>
            </a:extLst>
          </p:cNvPr>
          <p:cNvSpPr txBox="1"/>
          <p:nvPr/>
        </p:nvSpPr>
        <p:spPr>
          <a:xfrm>
            <a:off x="4193212" y="4971433"/>
            <a:ext cx="2380781"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Global Major Incident &amp; Problem Manager </a:t>
            </a:r>
          </a:p>
        </p:txBody>
      </p:sp>
      <p:cxnSp>
        <p:nvCxnSpPr>
          <p:cNvPr id="35" name="Straight Arrow Connector 34">
            <a:extLst>
              <a:ext uri="{FF2B5EF4-FFF2-40B4-BE49-F238E27FC236}">
                <a16:creationId xmlns:a16="http://schemas.microsoft.com/office/drawing/2014/main" id="{36483798-849A-EFB2-3AD4-4DA0212AC892}"/>
              </a:ext>
            </a:extLst>
          </p:cNvPr>
          <p:cNvCxnSpPr>
            <a:cxnSpLocks/>
          </p:cNvCxnSpPr>
          <p:nvPr/>
        </p:nvCxnSpPr>
        <p:spPr>
          <a:xfrm>
            <a:off x="11553759" y="4761125"/>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Flowchart: Summing Junction 35">
            <a:extLst>
              <a:ext uri="{FF2B5EF4-FFF2-40B4-BE49-F238E27FC236}">
                <a16:creationId xmlns:a16="http://schemas.microsoft.com/office/drawing/2014/main" id="{46E482C3-452F-1549-AC9C-37DCD2BC295C}"/>
              </a:ext>
            </a:extLst>
          </p:cNvPr>
          <p:cNvSpPr/>
          <p:nvPr/>
        </p:nvSpPr>
        <p:spPr bwMode="gray">
          <a:xfrm>
            <a:off x="11591524" y="4676961"/>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17" name="Rectangle 16">
            <a:extLst>
              <a:ext uri="{FF2B5EF4-FFF2-40B4-BE49-F238E27FC236}">
                <a16:creationId xmlns:a16="http://schemas.microsoft.com/office/drawing/2014/main" id="{182DE251-2123-0605-A54D-9F34500EAAD0}"/>
              </a:ext>
            </a:extLst>
          </p:cNvPr>
          <p:cNvSpPr/>
          <p:nvPr/>
        </p:nvSpPr>
        <p:spPr bwMode="gray">
          <a:xfrm>
            <a:off x="9305621" y="4515107"/>
            <a:ext cx="2248138" cy="457246"/>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algn="l" defTabSz="903153" rtl="0" eaLnBrk="1" latinLnBrk="0" hangingPunct="1"/>
            <a:r>
              <a:rPr lang="en-US" sz="700" kern="1200" dirty="0">
                <a:solidFill>
                  <a:schemeClr val="dk1"/>
                </a:solidFill>
                <a:latin typeface="Verdana" panose="020B0604030504040204" pitchFamily="34" charset="0"/>
                <a:ea typeface="Verdana" panose="020B0604030504040204" pitchFamily="34" charset="0"/>
                <a:cs typeface="+mn-cs"/>
              </a:rPr>
              <a:t>Work with L2/L3 teams to identify solution (permanent / temporary workaround)</a:t>
            </a:r>
          </a:p>
        </p:txBody>
      </p:sp>
      <p:sp>
        <p:nvSpPr>
          <p:cNvPr id="39" name="Rectangle 38">
            <a:extLst>
              <a:ext uri="{FF2B5EF4-FFF2-40B4-BE49-F238E27FC236}">
                <a16:creationId xmlns:a16="http://schemas.microsoft.com/office/drawing/2014/main" id="{466065A1-98AB-6B23-D839-C15E0BB86D17}"/>
              </a:ext>
            </a:extLst>
          </p:cNvPr>
          <p:cNvSpPr/>
          <p:nvPr/>
        </p:nvSpPr>
        <p:spPr bwMode="gray">
          <a:xfrm>
            <a:off x="6750360" y="4522627"/>
            <a:ext cx="2305517" cy="442207"/>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defTabSz="903153"/>
            <a:r>
              <a:rPr lang="en-US" sz="700" dirty="0">
                <a:latin typeface="Verdana" panose="020B0604030504040204" pitchFamily="34" charset="0"/>
                <a:ea typeface="Verdana" panose="020B0604030504040204" pitchFamily="34" charset="0"/>
              </a:rPr>
              <a:t>Works with L2/L3 teams to identify root cause</a:t>
            </a:r>
          </a:p>
        </p:txBody>
      </p:sp>
      <p:sp>
        <p:nvSpPr>
          <p:cNvPr id="40" name="TextBox 39">
            <a:extLst>
              <a:ext uri="{FF2B5EF4-FFF2-40B4-BE49-F238E27FC236}">
                <a16:creationId xmlns:a16="http://schemas.microsoft.com/office/drawing/2014/main" id="{1310BA91-B4FE-E0AF-9F1A-74BBD93A93F4}"/>
              </a:ext>
            </a:extLst>
          </p:cNvPr>
          <p:cNvSpPr txBox="1"/>
          <p:nvPr/>
        </p:nvSpPr>
        <p:spPr>
          <a:xfrm>
            <a:off x="6778610" y="4971433"/>
            <a:ext cx="2380781"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Global Major Incident &amp; Problem Manager </a:t>
            </a:r>
          </a:p>
        </p:txBody>
      </p:sp>
      <p:sp>
        <p:nvSpPr>
          <p:cNvPr id="11" name="TextBox 10">
            <a:extLst>
              <a:ext uri="{FF2B5EF4-FFF2-40B4-BE49-F238E27FC236}">
                <a16:creationId xmlns:a16="http://schemas.microsoft.com/office/drawing/2014/main" id="{8BD63911-098C-5FEF-D829-429704A58F26}"/>
              </a:ext>
            </a:extLst>
          </p:cNvPr>
          <p:cNvSpPr txBox="1"/>
          <p:nvPr/>
        </p:nvSpPr>
        <p:spPr>
          <a:xfrm>
            <a:off x="9239299" y="4971433"/>
            <a:ext cx="2380781"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Global Major Incident &amp; Problem Manager </a:t>
            </a:r>
          </a:p>
        </p:txBody>
      </p:sp>
      <p:sp>
        <p:nvSpPr>
          <p:cNvPr id="15" name="Rectangle 14">
            <a:extLst>
              <a:ext uri="{FF2B5EF4-FFF2-40B4-BE49-F238E27FC236}">
                <a16:creationId xmlns:a16="http://schemas.microsoft.com/office/drawing/2014/main" id="{74A39E4F-4575-7F4F-1CE4-8E7DBD97DF58}"/>
              </a:ext>
            </a:extLst>
          </p:cNvPr>
          <p:cNvSpPr/>
          <p:nvPr/>
        </p:nvSpPr>
        <p:spPr bwMode="gray">
          <a:xfrm>
            <a:off x="1818019" y="4515301"/>
            <a:ext cx="2305746" cy="456859"/>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a:r>
              <a:rPr lang="en-US" sz="700" dirty="0">
                <a:latin typeface="Verdana" panose="020B0604030504040204" pitchFamily="34" charset="0"/>
                <a:ea typeface="Verdana" panose="020B0604030504040204" pitchFamily="34" charset="0"/>
              </a:rPr>
              <a:t>Identify problems from Major incidents, </a:t>
            </a:r>
            <a:r>
              <a:rPr lang="en-US" sz="700" b="0" dirty="0">
                <a:latin typeface="Verdana" panose="020B0604030504040204" pitchFamily="34" charset="0"/>
                <a:ea typeface="Verdana" panose="020B0604030504040204" pitchFamily="34" charset="0"/>
              </a:rPr>
              <a:t>incident trends, proactive analysis and from support teams</a:t>
            </a:r>
            <a:endParaRPr lang="en-US" sz="700" dirty="0">
              <a:latin typeface="Verdana" panose="020B0604030504040204" pitchFamily="34" charset="0"/>
              <a:ea typeface="Verdana" panose="020B0604030504040204" pitchFamily="34" charset="0"/>
            </a:endParaRPr>
          </a:p>
        </p:txBody>
      </p:sp>
      <p:sp>
        <p:nvSpPr>
          <p:cNvPr id="34" name="TextBox 33">
            <a:extLst>
              <a:ext uri="{FF2B5EF4-FFF2-40B4-BE49-F238E27FC236}">
                <a16:creationId xmlns:a16="http://schemas.microsoft.com/office/drawing/2014/main" id="{1DCCF77D-FA61-DA6C-9D41-FE6151BCC97F}"/>
              </a:ext>
            </a:extLst>
          </p:cNvPr>
          <p:cNvSpPr txBox="1"/>
          <p:nvPr/>
        </p:nvSpPr>
        <p:spPr>
          <a:xfrm>
            <a:off x="1713143" y="4945070"/>
            <a:ext cx="2583583"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Global Major Incident &amp; Problem Manager </a:t>
            </a:r>
          </a:p>
        </p:txBody>
      </p:sp>
      <p:cxnSp>
        <p:nvCxnSpPr>
          <p:cNvPr id="50" name="Straight Arrow Connector 49">
            <a:extLst>
              <a:ext uri="{FF2B5EF4-FFF2-40B4-BE49-F238E27FC236}">
                <a16:creationId xmlns:a16="http://schemas.microsoft.com/office/drawing/2014/main" id="{7B9DD70F-8758-A7A4-D6DD-369A12092FF3}"/>
              </a:ext>
            </a:extLst>
          </p:cNvPr>
          <p:cNvCxnSpPr>
            <a:cxnSpLocks/>
            <a:stCxn id="8" idx="3"/>
            <a:endCxn id="39" idx="1"/>
          </p:cNvCxnSpPr>
          <p:nvPr/>
        </p:nvCxnSpPr>
        <p:spPr>
          <a:xfrm>
            <a:off x="6371579" y="4743731"/>
            <a:ext cx="378781"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79F37ED-9058-DD3E-872C-009833B54D84}"/>
              </a:ext>
            </a:extLst>
          </p:cNvPr>
          <p:cNvCxnSpPr>
            <a:cxnSpLocks/>
            <a:stCxn id="39" idx="3"/>
            <a:endCxn id="17" idx="1"/>
          </p:cNvCxnSpPr>
          <p:nvPr/>
        </p:nvCxnSpPr>
        <p:spPr>
          <a:xfrm flipV="1">
            <a:off x="9055877" y="4743730"/>
            <a:ext cx="249744" cy="1"/>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9B71637-FD2E-7453-84CF-716C4D5A8257}"/>
              </a:ext>
            </a:extLst>
          </p:cNvPr>
          <p:cNvCxnSpPr>
            <a:cxnSpLocks/>
            <a:stCxn id="15" idx="3"/>
            <a:endCxn id="8" idx="1"/>
          </p:cNvCxnSpPr>
          <p:nvPr/>
        </p:nvCxnSpPr>
        <p:spPr>
          <a:xfrm>
            <a:off x="4123765" y="4743731"/>
            <a:ext cx="277837"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B82583BA-2F84-4DCD-6053-CED1600C17EF}"/>
              </a:ext>
            </a:extLst>
          </p:cNvPr>
          <p:cNvSpPr/>
          <p:nvPr/>
        </p:nvSpPr>
        <p:spPr bwMode="gray">
          <a:xfrm>
            <a:off x="7713626" y="2750430"/>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33" name="Oval 32">
            <a:extLst>
              <a:ext uri="{FF2B5EF4-FFF2-40B4-BE49-F238E27FC236}">
                <a16:creationId xmlns:a16="http://schemas.microsoft.com/office/drawing/2014/main" id="{F62BB37E-7874-9E99-C74F-7353039672AF}"/>
              </a:ext>
            </a:extLst>
          </p:cNvPr>
          <p:cNvSpPr/>
          <p:nvPr/>
        </p:nvSpPr>
        <p:spPr bwMode="gray">
          <a:xfrm>
            <a:off x="7713626" y="2290117"/>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38" name="Oval 37">
            <a:extLst>
              <a:ext uri="{FF2B5EF4-FFF2-40B4-BE49-F238E27FC236}">
                <a16:creationId xmlns:a16="http://schemas.microsoft.com/office/drawing/2014/main" id="{7D70A957-17B5-6CD7-C94B-53125397A249}"/>
              </a:ext>
            </a:extLst>
          </p:cNvPr>
          <p:cNvSpPr/>
          <p:nvPr/>
        </p:nvSpPr>
        <p:spPr bwMode="gray">
          <a:xfrm>
            <a:off x="10290599" y="2750430"/>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41" name="Oval 40">
            <a:extLst>
              <a:ext uri="{FF2B5EF4-FFF2-40B4-BE49-F238E27FC236}">
                <a16:creationId xmlns:a16="http://schemas.microsoft.com/office/drawing/2014/main" id="{5306AC8A-2B56-B49C-66C6-36716FA6FC82}"/>
              </a:ext>
            </a:extLst>
          </p:cNvPr>
          <p:cNvSpPr/>
          <p:nvPr/>
        </p:nvSpPr>
        <p:spPr bwMode="gray">
          <a:xfrm>
            <a:off x="10290599" y="2290117"/>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43" name="Rectangle 42">
            <a:extLst>
              <a:ext uri="{FF2B5EF4-FFF2-40B4-BE49-F238E27FC236}">
                <a16:creationId xmlns:a16="http://schemas.microsoft.com/office/drawing/2014/main" id="{EE93E20A-00BF-16E9-8186-54457845F292}"/>
              </a:ext>
            </a:extLst>
          </p:cNvPr>
          <p:cNvSpPr/>
          <p:nvPr/>
        </p:nvSpPr>
        <p:spPr bwMode="gray">
          <a:xfrm>
            <a:off x="6746323" y="5653799"/>
            <a:ext cx="2286000"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Oversees RCA status</a:t>
            </a:r>
          </a:p>
        </p:txBody>
      </p:sp>
      <p:sp>
        <p:nvSpPr>
          <p:cNvPr id="44" name="TextBox 43">
            <a:extLst>
              <a:ext uri="{FF2B5EF4-FFF2-40B4-BE49-F238E27FC236}">
                <a16:creationId xmlns:a16="http://schemas.microsoft.com/office/drawing/2014/main" id="{A6BA3A1C-8AD5-908A-F8C3-4459E424ACB6}"/>
              </a:ext>
            </a:extLst>
          </p:cNvPr>
          <p:cNvSpPr txBox="1"/>
          <p:nvPr/>
        </p:nvSpPr>
        <p:spPr>
          <a:xfrm>
            <a:off x="6990680" y="5474108"/>
            <a:ext cx="1797288"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Service Operations Committee </a:t>
            </a:r>
          </a:p>
        </p:txBody>
      </p:sp>
    </p:spTree>
    <p:extLst>
      <p:ext uri="{BB962C8B-B14F-4D97-AF65-F5344CB8AC3E}">
        <p14:creationId xmlns:p14="http://schemas.microsoft.com/office/powerpoint/2010/main" val="38525292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fr-FR" dirty="0"/>
              <a:t>9. Service Management - Problem Management (2/2)</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347695564"/>
              </p:ext>
            </p:extLst>
          </p:nvPr>
        </p:nvGraphicFramePr>
        <p:xfrm>
          <a:off x="591870" y="768262"/>
          <a:ext cx="10981524" cy="5203120"/>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41388">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596885">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55923">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58875">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58875">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51084">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58875">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58875">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71321">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58875">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58875">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sp>
        <p:nvSpPr>
          <p:cNvPr id="8" name="Rectangle 7">
            <a:extLst>
              <a:ext uri="{FF2B5EF4-FFF2-40B4-BE49-F238E27FC236}">
                <a16:creationId xmlns:a16="http://schemas.microsoft.com/office/drawing/2014/main" id="{5B36F428-53E3-A86F-B71F-4CD9D90179D3}"/>
              </a:ext>
            </a:extLst>
          </p:cNvPr>
          <p:cNvSpPr/>
          <p:nvPr/>
        </p:nvSpPr>
        <p:spPr bwMode="gray">
          <a:xfrm>
            <a:off x="4401602" y="4499331"/>
            <a:ext cx="1969977" cy="488799"/>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r>
              <a:rPr lang="en-US" sz="700" dirty="0">
                <a:latin typeface="Verdana" panose="020B0604030504040204" pitchFamily="34" charset="0"/>
                <a:ea typeface="Verdana" panose="020B0604030504040204" pitchFamily="34" charset="0"/>
              </a:rPr>
              <a:t>Work with L2/L3 teams &amp; vendor teams to implement problem resolution through a problem a task or through a CR </a:t>
            </a:r>
          </a:p>
        </p:txBody>
      </p:sp>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10" name="TextBox 9">
            <a:extLst>
              <a:ext uri="{FF2B5EF4-FFF2-40B4-BE49-F238E27FC236}">
                <a16:creationId xmlns:a16="http://schemas.microsoft.com/office/drawing/2014/main" id="{2727BAF7-7A85-814E-1080-21768EBE7968}"/>
              </a:ext>
            </a:extLst>
          </p:cNvPr>
          <p:cNvSpPr txBox="1"/>
          <p:nvPr/>
        </p:nvSpPr>
        <p:spPr>
          <a:xfrm>
            <a:off x="4193212" y="4971433"/>
            <a:ext cx="2380781"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Global Major Incident &amp; Problem Manager </a:t>
            </a:r>
          </a:p>
        </p:txBody>
      </p:sp>
      <p:sp>
        <p:nvSpPr>
          <p:cNvPr id="17" name="Rectangle 16">
            <a:extLst>
              <a:ext uri="{FF2B5EF4-FFF2-40B4-BE49-F238E27FC236}">
                <a16:creationId xmlns:a16="http://schemas.microsoft.com/office/drawing/2014/main" id="{182DE251-2123-0605-A54D-9F34500EAAD0}"/>
              </a:ext>
            </a:extLst>
          </p:cNvPr>
          <p:cNvSpPr/>
          <p:nvPr/>
        </p:nvSpPr>
        <p:spPr bwMode="gray">
          <a:xfrm>
            <a:off x="9305621" y="4515107"/>
            <a:ext cx="2248138" cy="457246"/>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algn="l" defTabSz="903153" rtl="0" eaLnBrk="1" latinLnBrk="0" hangingPunct="1"/>
            <a:r>
              <a:rPr lang="en-US" sz="700" kern="1200" dirty="0">
                <a:solidFill>
                  <a:schemeClr val="dk1"/>
                </a:solidFill>
                <a:latin typeface="Verdana" panose="020B0604030504040204" pitchFamily="34" charset="0"/>
                <a:ea typeface="Verdana" panose="020B0604030504040204" pitchFamily="34" charset="0"/>
                <a:cs typeface="+mn-cs"/>
              </a:rPr>
              <a:t>Report status of problems management to Service Operations Committee</a:t>
            </a:r>
          </a:p>
        </p:txBody>
      </p:sp>
      <p:sp>
        <p:nvSpPr>
          <p:cNvPr id="39" name="Rectangle 38">
            <a:extLst>
              <a:ext uri="{FF2B5EF4-FFF2-40B4-BE49-F238E27FC236}">
                <a16:creationId xmlns:a16="http://schemas.microsoft.com/office/drawing/2014/main" id="{466065A1-98AB-6B23-D839-C15E0BB86D17}"/>
              </a:ext>
            </a:extLst>
          </p:cNvPr>
          <p:cNvSpPr/>
          <p:nvPr/>
        </p:nvSpPr>
        <p:spPr bwMode="gray">
          <a:xfrm>
            <a:off x="6750360" y="4522627"/>
            <a:ext cx="2305517" cy="442207"/>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defTabSz="903153"/>
            <a:r>
              <a:rPr lang="en-US" sz="700" dirty="0">
                <a:latin typeface="Verdana" panose="020B0604030504040204" pitchFamily="34" charset="0"/>
                <a:ea typeface="Verdana" panose="020B0604030504040204" pitchFamily="34" charset="0"/>
              </a:rPr>
              <a:t>Close the problem and ensure documentation is complete</a:t>
            </a:r>
          </a:p>
        </p:txBody>
      </p:sp>
      <p:sp>
        <p:nvSpPr>
          <p:cNvPr id="40" name="TextBox 39">
            <a:extLst>
              <a:ext uri="{FF2B5EF4-FFF2-40B4-BE49-F238E27FC236}">
                <a16:creationId xmlns:a16="http://schemas.microsoft.com/office/drawing/2014/main" id="{1310BA91-B4FE-E0AF-9F1A-74BBD93A93F4}"/>
              </a:ext>
            </a:extLst>
          </p:cNvPr>
          <p:cNvSpPr txBox="1"/>
          <p:nvPr/>
        </p:nvSpPr>
        <p:spPr>
          <a:xfrm>
            <a:off x="6778610" y="4971433"/>
            <a:ext cx="2380781"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Global Major Incident &amp; Problem Manager </a:t>
            </a:r>
          </a:p>
        </p:txBody>
      </p:sp>
      <p:sp>
        <p:nvSpPr>
          <p:cNvPr id="11" name="TextBox 10">
            <a:extLst>
              <a:ext uri="{FF2B5EF4-FFF2-40B4-BE49-F238E27FC236}">
                <a16:creationId xmlns:a16="http://schemas.microsoft.com/office/drawing/2014/main" id="{8BD63911-098C-5FEF-D829-429704A58F26}"/>
              </a:ext>
            </a:extLst>
          </p:cNvPr>
          <p:cNvSpPr txBox="1"/>
          <p:nvPr/>
        </p:nvSpPr>
        <p:spPr>
          <a:xfrm>
            <a:off x="9239299" y="4971433"/>
            <a:ext cx="2380781"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Global Major Incident &amp; Problem Manager </a:t>
            </a:r>
          </a:p>
        </p:txBody>
      </p:sp>
      <p:sp>
        <p:nvSpPr>
          <p:cNvPr id="15" name="Rectangle 14">
            <a:extLst>
              <a:ext uri="{FF2B5EF4-FFF2-40B4-BE49-F238E27FC236}">
                <a16:creationId xmlns:a16="http://schemas.microsoft.com/office/drawing/2014/main" id="{74A39E4F-4575-7F4F-1CE4-8E7DBD97DF58}"/>
              </a:ext>
            </a:extLst>
          </p:cNvPr>
          <p:cNvSpPr/>
          <p:nvPr/>
        </p:nvSpPr>
        <p:spPr bwMode="gray">
          <a:xfrm>
            <a:off x="1818019" y="4515301"/>
            <a:ext cx="2305746" cy="456859"/>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a:r>
              <a:rPr lang="en-US" sz="700" dirty="0">
                <a:latin typeface="Verdana" panose="020B0604030504040204" pitchFamily="34" charset="0"/>
                <a:ea typeface="Verdana" panose="020B0604030504040204" pitchFamily="34" charset="0"/>
              </a:rPr>
              <a:t>Document workarounds in the KEDB (Known Error Database)</a:t>
            </a:r>
          </a:p>
        </p:txBody>
      </p:sp>
      <p:sp>
        <p:nvSpPr>
          <p:cNvPr id="34" name="TextBox 33">
            <a:extLst>
              <a:ext uri="{FF2B5EF4-FFF2-40B4-BE49-F238E27FC236}">
                <a16:creationId xmlns:a16="http://schemas.microsoft.com/office/drawing/2014/main" id="{1DCCF77D-FA61-DA6C-9D41-FE6151BCC97F}"/>
              </a:ext>
            </a:extLst>
          </p:cNvPr>
          <p:cNvSpPr txBox="1"/>
          <p:nvPr/>
        </p:nvSpPr>
        <p:spPr>
          <a:xfrm>
            <a:off x="1713143" y="4945070"/>
            <a:ext cx="2583583"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Global Major Incident &amp; Problem Manager </a:t>
            </a:r>
          </a:p>
        </p:txBody>
      </p:sp>
      <p:cxnSp>
        <p:nvCxnSpPr>
          <p:cNvPr id="50" name="Straight Arrow Connector 49">
            <a:extLst>
              <a:ext uri="{FF2B5EF4-FFF2-40B4-BE49-F238E27FC236}">
                <a16:creationId xmlns:a16="http://schemas.microsoft.com/office/drawing/2014/main" id="{7B9DD70F-8758-A7A4-D6DD-369A12092FF3}"/>
              </a:ext>
            </a:extLst>
          </p:cNvPr>
          <p:cNvCxnSpPr>
            <a:cxnSpLocks/>
            <a:stCxn id="8" idx="3"/>
            <a:endCxn id="39" idx="1"/>
          </p:cNvCxnSpPr>
          <p:nvPr/>
        </p:nvCxnSpPr>
        <p:spPr>
          <a:xfrm>
            <a:off x="6371579" y="4743731"/>
            <a:ext cx="378781"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79F37ED-9058-DD3E-872C-009833B54D84}"/>
              </a:ext>
            </a:extLst>
          </p:cNvPr>
          <p:cNvCxnSpPr>
            <a:cxnSpLocks/>
            <a:stCxn id="39" idx="3"/>
            <a:endCxn id="17" idx="1"/>
          </p:cNvCxnSpPr>
          <p:nvPr/>
        </p:nvCxnSpPr>
        <p:spPr>
          <a:xfrm flipV="1">
            <a:off x="9055877" y="4743730"/>
            <a:ext cx="249744" cy="1"/>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9B71637-FD2E-7453-84CF-716C4D5A8257}"/>
              </a:ext>
            </a:extLst>
          </p:cNvPr>
          <p:cNvCxnSpPr>
            <a:cxnSpLocks/>
            <a:stCxn id="15" idx="3"/>
            <a:endCxn id="8" idx="1"/>
          </p:cNvCxnSpPr>
          <p:nvPr/>
        </p:nvCxnSpPr>
        <p:spPr>
          <a:xfrm>
            <a:off x="4123765" y="4743731"/>
            <a:ext cx="277837"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FDFE903-8833-34B3-60CA-7A8532157042}"/>
              </a:ext>
            </a:extLst>
          </p:cNvPr>
          <p:cNvSpPr/>
          <p:nvPr/>
        </p:nvSpPr>
        <p:spPr bwMode="gray">
          <a:xfrm>
            <a:off x="1837765" y="5672220"/>
            <a:ext cx="2286000"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Ensures KEDB update and reviews status</a:t>
            </a:r>
          </a:p>
        </p:txBody>
      </p:sp>
      <p:sp>
        <p:nvSpPr>
          <p:cNvPr id="4" name="TextBox 3">
            <a:extLst>
              <a:ext uri="{FF2B5EF4-FFF2-40B4-BE49-F238E27FC236}">
                <a16:creationId xmlns:a16="http://schemas.microsoft.com/office/drawing/2014/main" id="{2B4253F4-B153-9289-BCC4-1CB7B639270D}"/>
              </a:ext>
            </a:extLst>
          </p:cNvPr>
          <p:cNvSpPr txBox="1"/>
          <p:nvPr/>
        </p:nvSpPr>
        <p:spPr>
          <a:xfrm>
            <a:off x="2082122" y="5492529"/>
            <a:ext cx="1797288"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Service Operations Committee </a:t>
            </a:r>
          </a:p>
        </p:txBody>
      </p:sp>
      <p:sp>
        <p:nvSpPr>
          <p:cNvPr id="5" name="Oval 4">
            <a:extLst>
              <a:ext uri="{FF2B5EF4-FFF2-40B4-BE49-F238E27FC236}">
                <a16:creationId xmlns:a16="http://schemas.microsoft.com/office/drawing/2014/main" id="{E7E463C4-4FC5-1346-14E6-262D31729FD4}"/>
              </a:ext>
            </a:extLst>
          </p:cNvPr>
          <p:cNvSpPr/>
          <p:nvPr/>
        </p:nvSpPr>
        <p:spPr bwMode="gray">
          <a:xfrm>
            <a:off x="5243445" y="2750430"/>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6" name="Oval 5">
            <a:extLst>
              <a:ext uri="{FF2B5EF4-FFF2-40B4-BE49-F238E27FC236}">
                <a16:creationId xmlns:a16="http://schemas.microsoft.com/office/drawing/2014/main" id="{6C3573A9-E750-4B49-FD1D-E97AC32B1F39}"/>
              </a:ext>
            </a:extLst>
          </p:cNvPr>
          <p:cNvSpPr/>
          <p:nvPr/>
        </p:nvSpPr>
        <p:spPr bwMode="gray">
          <a:xfrm>
            <a:off x="5243445" y="2290117"/>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9" name="Rectangle 8">
            <a:extLst>
              <a:ext uri="{FF2B5EF4-FFF2-40B4-BE49-F238E27FC236}">
                <a16:creationId xmlns:a16="http://schemas.microsoft.com/office/drawing/2014/main" id="{B65C4464-F045-25DF-E9B0-90F6EFADE464}"/>
              </a:ext>
            </a:extLst>
          </p:cNvPr>
          <p:cNvSpPr/>
          <p:nvPr/>
        </p:nvSpPr>
        <p:spPr bwMode="gray">
          <a:xfrm>
            <a:off x="4296726" y="5672220"/>
            <a:ext cx="2286000"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Oversees vendor timelines and SLA in problem resolution</a:t>
            </a:r>
          </a:p>
        </p:txBody>
      </p:sp>
      <p:sp>
        <p:nvSpPr>
          <p:cNvPr id="13" name="TextBox 12">
            <a:extLst>
              <a:ext uri="{FF2B5EF4-FFF2-40B4-BE49-F238E27FC236}">
                <a16:creationId xmlns:a16="http://schemas.microsoft.com/office/drawing/2014/main" id="{5EBD297B-5F37-2669-299A-88FCCB704664}"/>
              </a:ext>
            </a:extLst>
          </p:cNvPr>
          <p:cNvSpPr txBox="1"/>
          <p:nvPr/>
        </p:nvSpPr>
        <p:spPr>
          <a:xfrm>
            <a:off x="4546695" y="5492529"/>
            <a:ext cx="1786066"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Vendor Operations Committee </a:t>
            </a:r>
          </a:p>
        </p:txBody>
      </p:sp>
      <p:sp>
        <p:nvSpPr>
          <p:cNvPr id="14" name="Rectangle 13">
            <a:extLst>
              <a:ext uri="{FF2B5EF4-FFF2-40B4-BE49-F238E27FC236}">
                <a16:creationId xmlns:a16="http://schemas.microsoft.com/office/drawing/2014/main" id="{63537C2A-C7EB-2297-CF11-2752AC7F5BCB}"/>
              </a:ext>
            </a:extLst>
          </p:cNvPr>
          <p:cNvSpPr/>
          <p:nvPr/>
        </p:nvSpPr>
        <p:spPr bwMode="gray">
          <a:xfrm>
            <a:off x="9287394" y="5672220"/>
            <a:ext cx="2286000"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Reviews status of problems management </a:t>
            </a:r>
          </a:p>
        </p:txBody>
      </p:sp>
      <p:sp>
        <p:nvSpPr>
          <p:cNvPr id="37" name="TextBox 36">
            <a:extLst>
              <a:ext uri="{FF2B5EF4-FFF2-40B4-BE49-F238E27FC236}">
                <a16:creationId xmlns:a16="http://schemas.microsoft.com/office/drawing/2014/main" id="{D5AE4E85-9A34-EA01-CBDD-AE1A80C0F67C}"/>
              </a:ext>
            </a:extLst>
          </p:cNvPr>
          <p:cNvSpPr txBox="1"/>
          <p:nvPr/>
        </p:nvSpPr>
        <p:spPr>
          <a:xfrm>
            <a:off x="9531751" y="5492529"/>
            <a:ext cx="1797288"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Service Operations Committee </a:t>
            </a:r>
          </a:p>
        </p:txBody>
      </p:sp>
    </p:spTree>
    <p:extLst>
      <p:ext uri="{BB962C8B-B14F-4D97-AF65-F5344CB8AC3E}">
        <p14:creationId xmlns:p14="http://schemas.microsoft.com/office/powerpoint/2010/main" val="32527478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9. Service Management - Problem Management</a:t>
            </a:r>
          </a:p>
        </p:txBody>
      </p:sp>
      <p:graphicFrame>
        <p:nvGraphicFramePr>
          <p:cNvPr id="12" name="Table 11">
            <a:extLst>
              <a:ext uri="{FF2B5EF4-FFF2-40B4-BE49-F238E27FC236}">
                <a16:creationId xmlns:a16="http://schemas.microsoft.com/office/drawing/2014/main" id="{24F1E073-4698-1F67-CA9C-E602C33EA49F}"/>
              </a:ext>
            </a:extLst>
          </p:cNvPr>
          <p:cNvGraphicFramePr>
            <a:graphicFrameLocks noGrp="1"/>
          </p:cNvGraphicFramePr>
          <p:nvPr>
            <p:extLst>
              <p:ext uri="{D42A27DB-BD31-4B8C-83A1-F6EECF244321}">
                <p14:modId xmlns:p14="http://schemas.microsoft.com/office/powerpoint/2010/main" val="4135800441"/>
              </p:ext>
            </p:extLst>
          </p:nvPr>
        </p:nvGraphicFramePr>
        <p:xfrm>
          <a:off x="591871" y="931288"/>
          <a:ext cx="10981521" cy="975360"/>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KPIs / Metrics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Service Management – Problem Management</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RCA completion time (days)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Problem Record Resolution Time (days)</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13" name="Table 12">
            <a:extLst>
              <a:ext uri="{FF2B5EF4-FFF2-40B4-BE49-F238E27FC236}">
                <a16:creationId xmlns:a16="http://schemas.microsoft.com/office/drawing/2014/main" id="{50A44060-00AF-8221-9E6D-ADA911CBEBAA}"/>
              </a:ext>
            </a:extLst>
          </p:cNvPr>
          <p:cNvGraphicFramePr>
            <a:graphicFrameLocks noGrp="1"/>
          </p:cNvGraphicFramePr>
          <p:nvPr>
            <p:extLst>
              <p:ext uri="{D42A27DB-BD31-4B8C-83A1-F6EECF244321}">
                <p14:modId xmlns:p14="http://schemas.microsoft.com/office/powerpoint/2010/main" val="13342852"/>
              </p:ext>
            </p:extLst>
          </p:nvPr>
        </p:nvGraphicFramePr>
        <p:xfrm>
          <a:off x="591870" y="2293463"/>
          <a:ext cx="10981521" cy="975360"/>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Key Considerations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Service Management – Problem Management</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IT Strategy to be defined / updated periodically based on any business strategy changes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Timelines for ITLT to review and respond to IT strategy to be agreed upon</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16" name="Table 15">
            <a:extLst>
              <a:ext uri="{FF2B5EF4-FFF2-40B4-BE49-F238E27FC236}">
                <a16:creationId xmlns:a16="http://schemas.microsoft.com/office/drawing/2014/main" id="{ABEE8E71-226F-14E2-6FE6-54AA843519EC}"/>
              </a:ext>
            </a:extLst>
          </p:cNvPr>
          <p:cNvGraphicFramePr>
            <a:graphicFrameLocks noGrp="1"/>
          </p:cNvGraphicFramePr>
          <p:nvPr>
            <p:extLst>
              <p:ext uri="{D42A27DB-BD31-4B8C-83A1-F6EECF244321}">
                <p14:modId xmlns:p14="http://schemas.microsoft.com/office/powerpoint/2010/main" val="2908921151"/>
              </p:ext>
            </p:extLst>
          </p:nvPr>
        </p:nvGraphicFramePr>
        <p:xfrm>
          <a:off x="591869" y="3504197"/>
          <a:ext cx="10981521" cy="975360"/>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Critical Success Factors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Service Management – Problem Management</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TBD</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spTree>
    <p:extLst>
      <p:ext uri="{BB962C8B-B14F-4D97-AF65-F5344CB8AC3E}">
        <p14:creationId xmlns:p14="http://schemas.microsoft.com/office/powerpoint/2010/main" val="32788485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10. Service Management – Change Management (1/3)</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4086266050"/>
              </p:ext>
            </p:extLst>
          </p:nvPr>
        </p:nvGraphicFramePr>
        <p:xfrm>
          <a:off x="569836" y="768262"/>
          <a:ext cx="10981524" cy="5096046"/>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48913">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467555">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6624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41152">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03805">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29658">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9516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3" name="Rectangle 2">
            <a:extLst>
              <a:ext uri="{FF2B5EF4-FFF2-40B4-BE49-F238E27FC236}">
                <a16:creationId xmlns:a16="http://schemas.microsoft.com/office/drawing/2014/main" id="{0BC5159D-3272-C17B-C3FF-6FC99C7D424F}"/>
              </a:ext>
            </a:extLst>
          </p:cNvPr>
          <p:cNvSpPr/>
          <p:nvPr/>
        </p:nvSpPr>
        <p:spPr bwMode="gray">
          <a:xfrm>
            <a:off x="1882587" y="1106618"/>
            <a:ext cx="2088777" cy="215445"/>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b="0" dirty="0">
                <a:latin typeface="Verdana" panose="020B0604030504040204" pitchFamily="34" charset="0"/>
                <a:ea typeface="Verdana" panose="020B0604030504040204" pitchFamily="34" charset="0"/>
              </a:rPr>
              <a:t>Request for a change through the ITSM tool</a:t>
            </a:r>
          </a:p>
        </p:txBody>
      </p:sp>
      <p:sp>
        <p:nvSpPr>
          <p:cNvPr id="4" name="TextBox 3">
            <a:extLst>
              <a:ext uri="{FF2B5EF4-FFF2-40B4-BE49-F238E27FC236}">
                <a16:creationId xmlns:a16="http://schemas.microsoft.com/office/drawing/2014/main" id="{05CBC245-E3F4-641F-A8BB-1444FFA25C5F}"/>
              </a:ext>
            </a:extLst>
          </p:cNvPr>
          <p:cNvSpPr txBox="1"/>
          <p:nvPr/>
        </p:nvSpPr>
        <p:spPr>
          <a:xfrm>
            <a:off x="2507739" y="1308380"/>
            <a:ext cx="957313"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Business Users</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sp>
        <p:nvSpPr>
          <p:cNvPr id="37" name="Rectangle 36">
            <a:extLst>
              <a:ext uri="{FF2B5EF4-FFF2-40B4-BE49-F238E27FC236}">
                <a16:creationId xmlns:a16="http://schemas.microsoft.com/office/drawing/2014/main" id="{11D604E8-DACF-2D7B-37B8-A3EF8A6A02E0}"/>
              </a:ext>
            </a:extLst>
          </p:cNvPr>
          <p:cNvSpPr/>
          <p:nvPr/>
        </p:nvSpPr>
        <p:spPr bwMode="gray">
          <a:xfrm>
            <a:off x="4433327" y="4411984"/>
            <a:ext cx="2020899" cy="416197"/>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defTabSz="903153"/>
            <a:r>
              <a:rPr lang="en-US" sz="700" dirty="0">
                <a:latin typeface="Verdana" panose="020B0604030504040204" pitchFamily="34" charset="0"/>
                <a:ea typeface="Verdana" panose="020B0604030504040204" pitchFamily="34" charset="0"/>
              </a:rPr>
              <a:t>Evaluates risk and business impact and classifies changes as Standards, Normal or Emergency.</a:t>
            </a:r>
          </a:p>
        </p:txBody>
      </p:sp>
      <p:sp>
        <p:nvSpPr>
          <p:cNvPr id="44" name="Rectangle 43">
            <a:extLst>
              <a:ext uri="{FF2B5EF4-FFF2-40B4-BE49-F238E27FC236}">
                <a16:creationId xmlns:a16="http://schemas.microsoft.com/office/drawing/2014/main" id="{01310B12-05BC-AECC-954A-7F9A9D8D7F16}"/>
              </a:ext>
            </a:extLst>
          </p:cNvPr>
          <p:cNvSpPr/>
          <p:nvPr/>
        </p:nvSpPr>
        <p:spPr bwMode="gray">
          <a:xfrm>
            <a:off x="7030408" y="2212704"/>
            <a:ext cx="1801165" cy="529423"/>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defTabSz="903153"/>
            <a:r>
              <a:rPr lang="en-US" sz="700" dirty="0">
                <a:latin typeface="Verdana" panose="020B0604030504040204" pitchFamily="34" charset="0"/>
                <a:ea typeface="Verdana" panose="020B0604030504040204" pitchFamily="34" charset="0"/>
              </a:rPr>
              <a:t>Define detailed implementation plan, backout plan and test results of lower environment</a:t>
            </a:r>
          </a:p>
        </p:txBody>
      </p:sp>
      <p:sp>
        <p:nvSpPr>
          <p:cNvPr id="34" name="TextBox 33">
            <a:extLst>
              <a:ext uri="{FF2B5EF4-FFF2-40B4-BE49-F238E27FC236}">
                <a16:creationId xmlns:a16="http://schemas.microsoft.com/office/drawing/2014/main" id="{C018632F-47A8-69D1-402F-D6561E418EE0}"/>
              </a:ext>
            </a:extLst>
          </p:cNvPr>
          <p:cNvSpPr txBox="1"/>
          <p:nvPr/>
        </p:nvSpPr>
        <p:spPr>
          <a:xfrm>
            <a:off x="4948605" y="4821963"/>
            <a:ext cx="1053494"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Change Manager</a:t>
            </a:r>
          </a:p>
        </p:txBody>
      </p:sp>
      <p:sp>
        <p:nvSpPr>
          <p:cNvPr id="38" name="TextBox 37">
            <a:extLst>
              <a:ext uri="{FF2B5EF4-FFF2-40B4-BE49-F238E27FC236}">
                <a16:creationId xmlns:a16="http://schemas.microsoft.com/office/drawing/2014/main" id="{3679AFC7-4EA3-226D-088F-5ECF1F8F0CBC}"/>
              </a:ext>
            </a:extLst>
          </p:cNvPr>
          <p:cNvSpPr txBox="1"/>
          <p:nvPr/>
        </p:nvSpPr>
        <p:spPr>
          <a:xfrm>
            <a:off x="7479584" y="2720049"/>
            <a:ext cx="902811"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L2 / L3 teams</a:t>
            </a:r>
          </a:p>
        </p:txBody>
      </p:sp>
      <p:cxnSp>
        <p:nvCxnSpPr>
          <p:cNvPr id="40" name="Straight Arrow Connector 39">
            <a:extLst>
              <a:ext uri="{FF2B5EF4-FFF2-40B4-BE49-F238E27FC236}">
                <a16:creationId xmlns:a16="http://schemas.microsoft.com/office/drawing/2014/main" id="{24E936F8-986D-B6C1-8BFB-A698B7EB5DA8}"/>
              </a:ext>
            </a:extLst>
          </p:cNvPr>
          <p:cNvCxnSpPr>
            <a:cxnSpLocks/>
          </p:cNvCxnSpPr>
          <p:nvPr/>
        </p:nvCxnSpPr>
        <p:spPr>
          <a:xfrm>
            <a:off x="11135699" y="4582417"/>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Flowchart: Summing Junction 40">
            <a:extLst>
              <a:ext uri="{FF2B5EF4-FFF2-40B4-BE49-F238E27FC236}">
                <a16:creationId xmlns:a16="http://schemas.microsoft.com/office/drawing/2014/main" id="{0245C356-228F-9AB7-E273-1F3DB82309ED}"/>
              </a:ext>
            </a:extLst>
          </p:cNvPr>
          <p:cNvSpPr/>
          <p:nvPr/>
        </p:nvSpPr>
        <p:spPr bwMode="gray">
          <a:xfrm>
            <a:off x="11189354" y="4498253"/>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47" name="Rectangle 46">
            <a:extLst>
              <a:ext uri="{FF2B5EF4-FFF2-40B4-BE49-F238E27FC236}">
                <a16:creationId xmlns:a16="http://schemas.microsoft.com/office/drawing/2014/main" id="{71D4340B-B86E-2083-9C6F-D20F9316222C}"/>
              </a:ext>
            </a:extLst>
          </p:cNvPr>
          <p:cNvSpPr/>
          <p:nvPr/>
        </p:nvSpPr>
        <p:spPr bwMode="gray">
          <a:xfrm>
            <a:off x="9347419" y="4353009"/>
            <a:ext cx="1801165" cy="458817"/>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defTabSz="903153"/>
            <a:r>
              <a:rPr lang="en-US" sz="700" dirty="0">
                <a:latin typeface="Verdana" panose="020B0604030504040204" pitchFamily="34" charset="0"/>
                <a:ea typeface="Verdana" panose="020B0604030504040204" pitchFamily="34" charset="0"/>
              </a:rPr>
              <a:t>Ensure changes meets the IT maintenance window, validates change conflicts and </a:t>
            </a:r>
            <a:r>
              <a:rPr lang="en-US" sz="700" b="0" dirty="0">
                <a:latin typeface="Verdana" panose="020B0604030504040204" pitchFamily="34" charset="0"/>
                <a:ea typeface="Verdana" panose="020B0604030504040204" pitchFamily="34" charset="0"/>
              </a:rPr>
              <a:t>updates the Change Record</a:t>
            </a:r>
            <a:endParaRPr lang="en-US" sz="700" dirty="0">
              <a:latin typeface="Verdana" panose="020B0604030504040204" pitchFamily="34" charset="0"/>
              <a:ea typeface="Verdana" panose="020B0604030504040204" pitchFamily="34" charset="0"/>
            </a:endParaRPr>
          </a:p>
        </p:txBody>
      </p:sp>
      <p:sp>
        <p:nvSpPr>
          <p:cNvPr id="49" name="TextBox 48">
            <a:extLst>
              <a:ext uri="{FF2B5EF4-FFF2-40B4-BE49-F238E27FC236}">
                <a16:creationId xmlns:a16="http://schemas.microsoft.com/office/drawing/2014/main" id="{4CB2BFEB-4293-CEAB-0870-F6510B21294A}"/>
              </a:ext>
            </a:extLst>
          </p:cNvPr>
          <p:cNvSpPr txBox="1"/>
          <p:nvPr/>
        </p:nvSpPr>
        <p:spPr>
          <a:xfrm>
            <a:off x="9763852" y="4805608"/>
            <a:ext cx="1053494"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Change Manager</a:t>
            </a:r>
          </a:p>
        </p:txBody>
      </p:sp>
      <p:cxnSp>
        <p:nvCxnSpPr>
          <p:cNvPr id="11" name="Connector: Elbow 10">
            <a:extLst>
              <a:ext uri="{FF2B5EF4-FFF2-40B4-BE49-F238E27FC236}">
                <a16:creationId xmlns:a16="http://schemas.microsoft.com/office/drawing/2014/main" id="{FE864D32-AC57-5A49-C3F1-72FB60B512B4}"/>
              </a:ext>
            </a:extLst>
          </p:cNvPr>
          <p:cNvCxnSpPr>
            <a:cxnSpLocks/>
            <a:stCxn id="3" idx="3"/>
            <a:endCxn id="37" idx="1"/>
          </p:cNvCxnSpPr>
          <p:nvPr/>
        </p:nvCxnSpPr>
        <p:spPr>
          <a:xfrm>
            <a:off x="3971364" y="1214341"/>
            <a:ext cx="461963" cy="3405742"/>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05D8204-CCAA-C41F-83F5-88B849D35030}"/>
              </a:ext>
            </a:extLst>
          </p:cNvPr>
          <p:cNvSpPr/>
          <p:nvPr/>
        </p:nvSpPr>
        <p:spPr bwMode="gray">
          <a:xfrm>
            <a:off x="4332352" y="5599862"/>
            <a:ext cx="2286000"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Oversees classification of change requests and risk assessments</a:t>
            </a:r>
          </a:p>
        </p:txBody>
      </p:sp>
      <p:sp>
        <p:nvSpPr>
          <p:cNvPr id="36" name="TextBox 35">
            <a:extLst>
              <a:ext uri="{FF2B5EF4-FFF2-40B4-BE49-F238E27FC236}">
                <a16:creationId xmlns:a16="http://schemas.microsoft.com/office/drawing/2014/main" id="{7480C125-BACF-5F00-33BF-4BD76347DD6A}"/>
              </a:ext>
            </a:extLst>
          </p:cNvPr>
          <p:cNvSpPr txBox="1"/>
          <p:nvPr/>
        </p:nvSpPr>
        <p:spPr>
          <a:xfrm>
            <a:off x="4467344" y="5374327"/>
            <a:ext cx="1944763"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Global Service Management Lead </a:t>
            </a:r>
          </a:p>
        </p:txBody>
      </p:sp>
      <p:cxnSp>
        <p:nvCxnSpPr>
          <p:cNvPr id="39" name="Connector: Elbow 38">
            <a:extLst>
              <a:ext uri="{FF2B5EF4-FFF2-40B4-BE49-F238E27FC236}">
                <a16:creationId xmlns:a16="http://schemas.microsoft.com/office/drawing/2014/main" id="{D7401414-2C8B-9874-8E35-96924BFE7B30}"/>
              </a:ext>
            </a:extLst>
          </p:cNvPr>
          <p:cNvCxnSpPr>
            <a:cxnSpLocks/>
            <a:stCxn id="37" idx="3"/>
            <a:endCxn id="44" idx="1"/>
          </p:cNvCxnSpPr>
          <p:nvPr/>
        </p:nvCxnSpPr>
        <p:spPr>
          <a:xfrm flipV="1">
            <a:off x="6454226" y="2477416"/>
            <a:ext cx="576182" cy="2142667"/>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E5CB26AA-DEC8-B620-B3DD-77E676A54C02}"/>
              </a:ext>
            </a:extLst>
          </p:cNvPr>
          <p:cNvCxnSpPr>
            <a:cxnSpLocks/>
            <a:stCxn id="44" idx="3"/>
            <a:endCxn id="47" idx="1"/>
          </p:cNvCxnSpPr>
          <p:nvPr/>
        </p:nvCxnSpPr>
        <p:spPr>
          <a:xfrm>
            <a:off x="8831573" y="2477416"/>
            <a:ext cx="515846" cy="2105002"/>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58276AF9-F06F-D5BA-6B35-6FB214AB8F45}"/>
              </a:ext>
            </a:extLst>
          </p:cNvPr>
          <p:cNvSpPr/>
          <p:nvPr/>
        </p:nvSpPr>
        <p:spPr bwMode="gray">
          <a:xfrm>
            <a:off x="9135050" y="5599862"/>
            <a:ext cx="2286000"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Oversees the maintenance window definition</a:t>
            </a:r>
          </a:p>
        </p:txBody>
      </p:sp>
      <p:sp>
        <p:nvSpPr>
          <p:cNvPr id="54" name="TextBox 53">
            <a:extLst>
              <a:ext uri="{FF2B5EF4-FFF2-40B4-BE49-F238E27FC236}">
                <a16:creationId xmlns:a16="http://schemas.microsoft.com/office/drawing/2014/main" id="{C9A2FED4-25A2-1199-3643-6C0B248DDE72}"/>
              </a:ext>
            </a:extLst>
          </p:cNvPr>
          <p:cNvSpPr txBox="1"/>
          <p:nvPr/>
        </p:nvSpPr>
        <p:spPr>
          <a:xfrm>
            <a:off x="9270042" y="5374327"/>
            <a:ext cx="1944763"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Global Service Management Lead </a:t>
            </a:r>
          </a:p>
        </p:txBody>
      </p:sp>
    </p:spTree>
    <p:extLst>
      <p:ext uri="{BB962C8B-B14F-4D97-AF65-F5344CB8AC3E}">
        <p14:creationId xmlns:p14="http://schemas.microsoft.com/office/powerpoint/2010/main" val="5526744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10. Service Management – Change Management (2/3)</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2140233818"/>
              </p:ext>
            </p:extLst>
          </p:nvPr>
        </p:nvGraphicFramePr>
        <p:xfrm>
          <a:off x="569836" y="768262"/>
          <a:ext cx="10981524" cy="5096046"/>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48913">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467555">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6624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8022">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41152">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03805">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29658">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9516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8022">
                <a:tc>
                  <a:txBody>
                    <a:bodyPr/>
                    <a:lstStyle/>
                    <a:p>
                      <a:pPr marL="0" algn="ctr" defTabSz="1219170" rtl="0" eaLnBrk="1" latinLnBrk="0" hangingPunct="1"/>
                      <a:r>
                        <a:rPr lang="en-US" sz="800" b="1" i="0" kern="120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3" name="Rectangle 2">
            <a:extLst>
              <a:ext uri="{FF2B5EF4-FFF2-40B4-BE49-F238E27FC236}">
                <a16:creationId xmlns:a16="http://schemas.microsoft.com/office/drawing/2014/main" id="{0BC5159D-3272-C17B-C3FF-6FC99C7D424F}"/>
              </a:ext>
            </a:extLst>
          </p:cNvPr>
          <p:cNvSpPr/>
          <p:nvPr/>
        </p:nvSpPr>
        <p:spPr bwMode="gray">
          <a:xfrm>
            <a:off x="1920423" y="4424243"/>
            <a:ext cx="2059906" cy="383923"/>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dirty="0">
                <a:latin typeface="Verdana" panose="020B0604030504040204" pitchFamily="34" charset="0"/>
                <a:ea typeface="Verdana" panose="020B0604030504040204" pitchFamily="34" charset="0"/>
              </a:rPr>
              <a:t>P</a:t>
            </a:r>
            <a:r>
              <a:rPr lang="en-US" sz="700" b="0" dirty="0">
                <a:latin typeface="Verdana" panose="020B0604030504040204" pitchFamily="34" charset="0"/>
                <a:ea typeface="Verdana" panose="020B0604030504040204" pitchFamily="34" charset="0"/>
              </a:rPr>
              <a:t>resent normal change to Change Review Board</a:t>
            </a:r>
          </a:p>
        </p:txBody>
      </p:sp>
      <p:sp>
        <p:nvSpPr>
          <p:cNvPr id="4" name="TextBox 3">
            <a:extLst>
              <a:ext uri="{FF2B5EF4-FFF2-40B4-BE49-F238E27FC236}">
                <a16:creationId xmlns:a16="http://schemas.microsoft.com/office/drawing/2014/main" id="{05CBC245-E3F4-641F-A8BB-1444FFA25C5F}"/>
              </a:ext>
            </a:extLst>
          </p:cNvPr>
          <p:cNvSpPr txBox="1"/>
          <p:nvPr/>
        </p:nvSpPr>
        <p:spPr>
          <a:xfrm>
            <a:off x="2268727" y="4760917"/>
            <a:ext cx="1053494"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Change Manager</a:t>
            </a:r>
          </a:p>
        </p:txBody>
      </p:sp>
      <p:sp>
        <p:nvSpPr>
          <p:cNvPr id="37" name="Rectangle 36">
            <a:extLst>
              <a:ext uri="{FF2B5EF4-FFF2-40B4-BE49-F238E27FC236}">
                <a16:creationId xmlns:a16="http://schemas.microsoft.com/office/drawing/2014/main" id="{11D604E8-DACF-2D7B-37B8-A3EF8A6A02E0}"/>
              </a:ext>
            </a:extLst>
          </p:cNvPr>
          <p:cNvSpPr/>
          <p:nvPr/>
        </p:nvSpPr>
        <p:spPr bwMode="gray">
          <a:xfrm>
            <a:off x="4393898" y="4413226"/>
            <a:ext cx="1948301" cy="405957"/>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dirty="0">
                <a:latin typeface="Verdana" panose="020B0604030504040204" pitchFamily="34" charset="0"/>
                <a:ea typeface="Verdana" panose="020B0604030504040204" pitchFamily="34" charset="0"/>
              </a:rPr>
              <a:t>Present Emergency Change to the Emergency Change Review Board</a:t>
            </a:r>
          </a:p>
        </p:txBody>
      </p:sp>
      <p:sp>
        <p:nvSpPr>
          <p:cNvPr id="34" name="TextBox 33">
            <a:extLst>
              <a:ext uri="{FF2B5EF4-FFF2-40B4-BE49-F238E27FC236}">
                <a16:creationId xmlns:a16="http://schemas.microsoft.com/office/drawing/2014/main" id="{C018632F-47A8-69D1-402F-D6561E418EE0}"/>
              </a:ext>
            </a:extLst>
          </p:cNvPr>
          <p:cNvSpPr txBox="1"/>
          <p:nvPr/>
        </p:nvSpPr>
        <p:spPr>
          <a:xfrm>
            <a:off x="4658223" y="4802491"/>
            <a:ext cx="1305359"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Change Manager</a:t>
            </a:r>
          </a:p>
        </p:txBody>
      </p:sp>
      <p:sp>
        <p:nvSpPr>
          <p:cNvPr id="38" name="TextBox 37">
            <a:extLst>
              <a:ext uri="{FF2B5EF4-FFF2-40B4-BE49-F238E27FC236}">
                <a16:creationId xmlns:a16="http://schemas.microsoft.com/office/drawing/2014/main" id="{3679AFC7-4EA3-226D-088F-5ECF1F8F0CBC}"/>
              </a:ext>
            </a:extLst>
          </p:cNvPr>
          <p:cNvSpPr txBox="1"/>
          <p:nvPr/>
        </p:nvSpPr>
        <p:spPr>
          <a:xfrm>
            <a:off x="9865645" y="2850776"/>
            <a:ext cx="849913"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L2 / L3 team</a:t>
            </a:r>
          </a:p>
        </p:txBody>
      </p:sp>
      <p:cxnSp>
        <p:nvCxnSpPr>
          <p:cNvPr id="40" name="Straight Arrow Connector 39">
            <a:extLst>
              <a:ext uri="{FF2B5EF4-FFF2-40B4-BE49-F238E27FC236}">
                <a16:creationId xmlns:a16="http://schemas.microsoft.com/office/drawing/2014/main" id="{24E936F8-986D-B6C1-8BFB-A698B7EB5DA8}"/>
              </a:ext>
            </a:extLst>
          </p:cNvPr>
          <p:cNvCxnSpPr>
            <a:cxnSpLocks/>
          </p:cNvCxnSpPr>
          <p:nvPr/>
        </p:nvCxnSpPr>
        <p:spPr>
          <a:xfrm>
            <a:off x="1578285" y="4568136"/>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Flowchart: Summing Junction 40">
            <a:extLst>
              <a:ext uri="{FF2B5EF4-FFF2-40B4-BE49-F238E27FC236}">
                <a16:creationId xmlns:a16="http://schemas.microsoft.com/office/drawing/2014/main" id="{0245C356-228F-9AB7-E273-1F3DB82309ED}"/>
              </a:ext>
            </a:extLst>
          </p:cNvPr>
          <p:cNvSpPr/>
          <p:nvPr/>
        </p:nvSpPr>
        <p:spPr bwMode="gray">
          <a:xfrm>
            <a:off x="1616050" y="448397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10" name="Rectangle 9">
            <a:extLst>
              <a:ext uri="{FF2B5EF4-FFF2-40B4-BE49-F238E27FC236}">
                <a16:creationId xmlns:a16="http://schemas.microsoft.com/office/drawing/2014/main" id="{EE587C08-4556-4343-EA09-9B74F8995B89}"/>
              </a:ext>
            </a:extLst>
          </p:cNvPr>
          <p:cNvSpPr/>
          <p:nvPr/>
        </p:nvSpPr>
        <p:spPr bwMode="gray">
          <a:xfrm>
            <a:off x="9195552" y="2213783"/>
            <a:ext cx="2190094" cy="636993"/>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b="0" dirty="0">
                <a:latin typeface="Verdana" panose="020B0604030504040204" pitchFamily="34" charset="0"/>
                <a:ea typeface="Verdana" panose="020B0604030504040204" pitchFamily="34" charset="0"/>
              </a:rPr>
              <a:t>Implement the change and performs technical validation</a:t>
            </a:r>
          </a:p>
        </p:txBody>
      </p:sp>
      <p:cxnSp>
        <p:nvCxnSpPr>
          <p:cNvPr id="15" name="Straight Arrow Connector 14">
            <a:extLst>
              <a:ext uri="{FF2B5EF4-FFF2-40B4-BE49-F238E27FC236}">
                <a16:creationId xmlns:a16="http://schemas.microsoft.com/office/drawing/2014/main" id="{341839F8-478F-9E36-0986-0DE1418CE65C}"/>
              </a:ext>
            </a:extLst>
          </p:cNvPr>
          <p:cNvCxnSpPr>
            <a:cxnSpLocks/>
          </p:cNvCxnSpPr>
          <p:nvPr/>
        </p:nvCxnSpPr>
        <p:spPr>
          <a:xfrm>
            <a:off x="11382862" y="2499292"/>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Flowchart: Summing Junction 16">
            <a:extLst>
              <a:ext uri="{FF2B5EF4-FFF2-40B4-BE49-F238E27FC236}">
                <a16:creationId xmlns:a16="http://schemas.microsoft.com/office/drawing/2014/main" id="{B26ADC1A-DDBD-7CD2-BDCD-6E75EFB20C1A}"/>
              </a:ext>
            </a:extLst>
          </p:cNvPr>
          <p:cNvSpPr/>
          <p:nvPr/>
        </p:nvSpPr>
        <p:spPr bwMode="gray">
          <a:xfrm>
            <a:off x="11420627" y="2415128"/>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cxnSp>
        <p:nvCxnSpPr>
          <p:cNvPr id="6" name="Straight Arrow Connector 5">
            <a:extLst>
              <a:ext uri="{FF2B5EF4-FFF2-40B4-BE49-F238E27FC236}">
                <a16:creationId xmlns:a16="http://schemas.microsoft.com/office/drawing/2014/main" id="{A9B1BAA2-2926-ACA8-E3B0-A513FCAF093F}"/>
              </a:ext>
            </a:extLst>
          </p:cNvPr>
          <p:cNvCxnSpPr>
            <a:cxnSpLocks/>
            <a:stCxn id="3" idx="3"/>
            <a:endCxn id="37" idx="1"/>
          </p:cNvCxnSpPr>
          <p:nvPr/>
        </p:nvCxnSpPr>
        <p:spPr>
          <a:xfrm>
            <a:off x="3980329" y="4616205"/>
            <a:ext cx="413569"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8887B214-5298-E022-89F0-8080DB30CAE4}"/>
              </a:ext>
            </a:extLst>
          </p:cNvPr>
          <p:cNvSpPr/>
          <p:nvPr/>
        </p:nvSpPr>
        <p:spPr bwMode="gray">
          <a:xfrm>
            <a:off x="6878220" y="1091915"/>
            <a:ext cx="1969977" cy="215444"/>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L="80010" marR="0" lvl="0" algn="l" defTabSz="903153" rtl="0" eaLnBrk="1" fontAlgn="auto" latinLnBrk="0" hangingPunct="1">
              <a:lnSpc>
                <a:spcPct val="100000"/>
              </a:lnSpc>
              <a:spcBef>
                <a:spcPts val="0"/>
              </a:spcBef>
              <a:spcAft>
                <a:spcPts val="0"/>
              </a:spcAft>
              <a:buClrTx/>
              <a:buSzTx/>
              <a:tabLst/>
              <a:defRPr/>
            </a:pPr>
            <a:r>
              <a:rPr lang="en-US" sz="700" dirty="0">
                <a:latin typeface="Verdana" panose="020B0604030504040204" pitchFamily="34" charset="0"/>
                <a:ea typeface="Verdana" panose="020B0604030504040204" pitchFamily="34" charset="0"/>
              </a:rPr>
              <a:t>Review the change and provide approval</a:t>
            </a:r>
          </a:p>
        </p:txBody>
      </p:sp>
      <p:sp>
        <p:nvSpPr>
          <p:cNvPr id="39" name="TextBox 38">
            <a:extLst>
              <a:ext uri="{FF2B5EF4-FFF2-40B4-BE49-F238E27FC236}">
                <a16:creationId xmlns:a16="http://schemas.microsoft.com/office/drawing/2014/main" id="{621758C0-5772-6F76-D61A-87ABB2CB0F74}"/>
              </a:ext>
            </a:extLst>
          </p:cNvPr>
          <p:cNvSpPr txBox="1"/>
          <p:nvPr/>
        </p:nvSpPr>
        <p:spPr>
          <a:xfrm>
            <a:off x="7114938" y="1277762"/>
            <a:ext cx="1343638"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Business Stakeholders</a:t>
            </a:r>
          </a:p>
        </p:txBody>
      </p:sp>
      <p:sp>
        <p:nvSpPr>
          <p:cNvPr id="42" name="Rectangle 41">
            <a:extLst>
              <a:ext uri="{FF2B5EF4-FFF2-40B4-BE49-F238E27FC236}">
                <a16:creationId xmlns:a16="http://schemas.microsoft.com/office/drawing/2014/main" id="{19FCFA74-CAB4-66F7-4C62-2B193B71E998}"/>
              </a:ext>
            </a:extLst>
          </p:cNvPr>
          <p:cNvSpPr/>
          <p:nvPr/>
        </p:nvSpPr>
        <p:spPr bwMode="gray">
          <a:xfrm>
            <a:off x="1812984" y="5601891"/>
            <a:ext cx="2286000"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Approves / rejects the change request</a:t>
            </a:r>
          </a:p>
        </p:txBody>
      </p:sp>
      <p:sp>
        <p:nvSpPr>
          <p:cNvPr id="43" name="TextBox 42">
            <a:extLst>
              <a:ext uri="{FF2B5EF4-FFF2-40B4-BE49-F238E27FC236}">
                <a16:creationId xmlns:a16="http://schemas.microsoft.com/office/drawing/2014/main" id="{A1280A51-0CDB-9899-3EB8-91E28EB1DFA5}"/>
              </a:ext>
            </a:extLst>
          </p:cNvPr>
          <p:cNvSpPr txBox="1"/>
          <p:nvPr/>
        </p:nvSpPr>
        <p:spPr>
          <a:xfrm>
            <a:off x="2243729" y="5376356"/>
            <a:ext cx="1353256"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Change Review Board</a:t>
            </a:r>
          </a:p>
        </p:txBody>
      </p:sp>
      <p:sp>
        <p:nvSpPr>
          <p:cNvPr id="45" name="Rectangle 44">
            <a:extLst>
              <a:ext uri="{FF2B5EF4-FFF2-40B4-BE49-F238E27FC236}">
                <a16:creationId xmlns:a16="http://schemas.microsoft.com/office/drawing/2014/main" id="{D6DB7167-C281-C5E9-3ED8-706897EDBCA1}"/>
              </a:ext>
            </a:extLst>
          </p:cNvPr>
          <p:cNvSpPr/>
          <p:nvPr/>
        </p:nvSpPr>
        <p:spPr bwMode="gray">
          <a:xfrm>
            <a:off x="4332583" y="5601891"/>
            <a:ext cx="2286000"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Approves / rejects the emergency change request</a:t>
            </a:r>
          </a:p>
        </p:txBody>
      </p:sp>
      <p:sp>
        <p:nvSpPr>
          <p:cNvPr id="46" name="TextBox 45">
            <a:extLst>
              <a:ext uri="{FF2B5EF4-FFF2-40B4-BE49-F238E27FC236}">
                <a16:creationId xmlns:a16="http://schemas.microsoft.com/office/drawing/2014/main" id="{3C025733-5BF7-8D3F-FB57-1430F3EBD709}"/>
              </a:ext>
            </a:extLst>
          </p:cNvPr>
          <p:cNvSpPr txBox="1"/>
          <p:nvPr/>
        </p:nvSpPr>
        <p:spPr>
          <a:xfrm>
            <a:off x="4467575" y="5376356"/>
            <a:ext cx="1944763"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Emergency Change Review Board</a:t>
            </a:r>
          </a:p>
        </p:txBody>
      </p:sp>
      <p:cxnSp>
        <p:nvCxnSpPr>
          <p:cNvPr id="47" name="Connector: Elbow 46">
            <a:extLst>
              <a:ext uri="{FF2B5EF4-FFF2-40B4-BE49-F238E27FC236}">
                <a16:creationId xmlns:a16="http://schemas.microsoft.com/office/drawing/2014/main" id="{37D5B35B-8DB3-FC88-17F0-C57FC1DD3D13}"/>
              </a:ext>
            </a:extLst>
          </p:cNvPr>
          <p:cNvCxnSpPr>
            <a:cxnSpLocks/>
            <a:stCxn id="37" idx="3"/>
            <a:endCxn id="36" idx="1"/>
          </p:cNvCxnSpPr>
          <p:nvPr/>
        </p:nvCxnSpPr>
        <p:spPr>
          <a:xfrm flipV="1">
            <a:off x="6342199" y="1199637"/>
            <a:ext cx="536021" cy="3416568"/>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F9490A2E-E49F-C9A7-12B2-F57FEA1BD100}"/>
              </a:ext>
            </a:extLst>
          </p:cNvPr>
          <p:cNvCxnSpPr>
            <a:cxnSpLocks/>
            <a:stCxn id="36" idx="3"/>
            <a:endCxn id="10" idx="1"/>
          </p:cNvCxnSpPr>
          <p:nvPr/>
        </p:nvCxnSpPr>
        <p:spPr>
          <a:xfrm>
            <a:off x="8848197" y="1199637"/>
            <a:ext cx="347355" cy="1332643"/>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C6310FAE-73A9-919A-2BB2-8F8A44796FDB}"/>
              </a:ext>
            </a:extLst>
          </p:cNvPr>
          <p:cNvSpPr/>
          <p:nvPr/>
        </p:nvSpPr>
        <p:spPr bwMode="gray">
          <a:xfrm>
            <a:off x="9236016" y="5625082"/>
            <a:ext cx="2286000"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Oversees vendor timelines and SLA in problem resolution</a:t>
            </a:r>
          </a:p>
        </p:txBody>
      </p:sp>
      <p:sp>
        <p:nvSpPr>
          <p:cNvPr id="54" name="TextBox 53">
            <a:extLst>
              <a:ext uri="{FF2B5EF4-FFF2-40B4-BE49-F238E27FC236}">
                <a16:creationId xmlns:a16="http://schemas.microsoft.com/office/drawing/2014/main" id="{0893F29C-CCC9-E5FF-E0BF-E7140D8915C5}"/>
              </a:ext>
            </a:extLst>
          </p:cNvPr>
          <p:cNvSpPr txBox="1"/>
          <p:nvPr/>
        </p:nvSpPr>
        <p:spPr>
          <a:xfrm>
            <a:off x="9248380" y="5399547"/>
            <a:ext cx="2190023"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Vendor Operations Review Committee </a:t>
            </a:r>
          </a:p>
        </p:txBody>
      </p:sp>
    </p:spTree>
    <p:extLst>
      <p:ext uri="{BB962C8B-B14F-4D97-AF65-F5344CB8AC3E}">
        <p14:creationId xmlns:p14="http://schemas.microsoft.com/office/powerpoint/2010/main" val="32308908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10. Service Management – Change Management (3/3)</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2853687740"/>
              </p:ext>
            </p:extLst>
          </p:nvPr>
        </p:nvGraphicFramePr>
        <p:xfrm>
          <a:off x="569836" y="768262"/>
          <a:ext cx="10981524" cy="5096046"/>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48913">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467555">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6624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41152">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03805">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29658">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9516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3" name="Rectangle 2">
            <a:extLst>
              <a:ext uri="{FF2B5EF4-FFF2-40B4-BE49-F238E27FC236}">
                <a16:creationId xmlns:a16="http://schemas.microsoft.com/office/drawing/2014/main" id="{0BC5159D-3272-C17B-C3FF-6FC99C7D424F}"/>
              </a:ext>
            </a:extLst>
          </p:cNvPr>
          <p:cNvSpPr/>
          <p:nvPr/>
        </p:nvSpPr>
        <p:spPr bwMode="gray">
          <a:xfrm>
            <a:off x="1984434" y="1048811"/>
            <a:ext cx="2059906" cy="289702"/>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dirty="0">
                <a:latin typeface="Verdana" panose="020B0604030504040204" pitchFamily="34" charset="0"/>
                <a:ea typeface="Verdana" panose="020B0604030504040204" pitchFamily="34" charset="0"/>
              </a:rPr>
              <a:t>Perform validation of the change</a:t>
            </a:r>
            <a:endParaRPr lang="en-US" sz="700" b="0"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05CBC245-E3F4-641F-A8BB-1444FFA25C5F}"/>
              </a:ext>
            </a:extLst>
          </p:cNvPr>
          <p:cNvSpPr txBox="1"/>
          <p:nvPr/>
        </p:nvSpPr>
        <p:spPr>
          <a:xfrm>
            <a:off x="2283102" y="1296224"/>
            <a:ext cx="1343638"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Business Stakeholders</a:t>
            </a:r>
          </a:p>
        </p:txBody>
      </p:sp>
      <p:cxnSp>
        <p:nvCxnSpPr>
          <p:cNvPr id="40" name="Straight Arrow Connector 39">
            <a:extLst>
              <a:ext uri="{FF2B5EF4-FFF2-40B4-BE49-F238E27FC236}">
                <a16:creationId xmlns:a16="http://schemas.microsoft.com/office/drawing/2014/main" id="{24E936F8-986D-B6C1-8BFB-A698B7EB5DA8}"/>
              </a:ext>
            </a:extLst>
          </p:cNvPr>
          <p:cNvCxnSpPr>
            <a:cxnSpLocks/>
          </p:cNvCxnSpPr>
          <p:nvPr/>
        </p:nvCxnSpPr>
        <p:spPr>
          <a:xfrm>
            <a:off x="1642296" y="1192703"/>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Flowchart: Summing Junction 40">
            <a:extLst>
              <a:ext uri="{FF2B5EF4-FFF2-40B4-BE49-F238E27FC236}">
                <a16:creationId xmlns:a16="http://schemas.microsoft.com/office/drawing/2014/main" id="{0245C356-228F-9AB7-E273-1F3DB82309ED}"/>
              </a:ext>
            </a:extLst>
          </p:cNvPr>
          <p:cNvSpPr/>
          <p:nvPr/>
        </p:nvSpPr>
        <p:spPr bwMode="gray">
          <a:xfrm>
            <a:off x="1680061" y="1108539"/>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9" name="Rectangle 8">
            <a:extLst>
              <a:ext uri="{FF2B5EF4-FFF2-40B4-BE49-F238E27FC236}">
                <a16:creationId xmlns:a16="http://schemas.microsoft.com/office/drawing/2014/main" id="{1606A019-AAA0-8D82-BE38-08EB70E47D07}"/>
              </a:ext>
            </a:extLst>
          </p:cNvPr>
          <p:cNvSpPr/>
          <p:nvPr/>
        </p:nvSpPr>
        <p:spPr bwMode="gray">
          <a:xfrm>
            <a:off x="1841953" y="5593744"/>
            <a:ext cx="2286000"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Oversees resolution status</a:t>
            </a:r>
          </a:p>
        </p:txBody>
      </p:sp>
      <p:sp>
        <p:nvSpPr>
          <p:cNvPr id="11" name="TextBox 10">
            <a:extLst>
              <a:ext uri="{FF2B5EF4-FFF2-40B4-BE49-F238E27FC236}">
                <a16:creationId xmlns:a16="http://schemas.microsoft.com/office/drawing/2014/main" id="{8547A323-A3E9-33E5-FB81-838B75C849AD}"/>
              </a:ext>
            </a:extLst>
          </p:cNvPr>
          <p:cNvSpPr txBox="1"/>
          <p:nvPr/>
        </p:nvSpPr>
        <p:spPr>
          <a:xfrm>
            <a:off x="1848708" y="5368209"/>
            <a:ext cx="2201244"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Service Operations Review Committee </a:t>
            </a:r>
          </a:p>
        </p:txBody>
      </p:sp>
      <p:sp>
        <p:nvSpPr>
          <p:cNvPr id="12" name="Rectangle 11">
            <a:extLst>
              <a:ext uri="{FF2B5EF4-FFF2-40B4-BE49-F238E27FC236}">
                <a16:creationId xmlns:a16="http://schemas.microsoft.com/office/drawing/2014/main" id="{275A8990-4CCF-81FA-8AFE-31864FEF5908}"/>
              </a:ext>
            </a:extLst>
          </p:cNvPr>
          <p:cNvSpPr/>
          <p:nvPr/>
        </p:nvSpPr>
        <p:spPr bwMode="gray">
          <a:xfrm>
            <a:off x="4332583" y="4361490"/>
            <a:ext cx="2059906" cy="383923"/>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dirty="0">
                <a:latin typeface="Verdana" panose="020B0604030504040204" pitchFamily="34" charset="0"/>
                <a:ea typeface="Verdana" panose="020B0604030504040204" pitchFamily="34" charset="0"/>
              </a:rPr>
              <a:t>Document change success / lessons learnt and failure analysis (if any) and closes the change request.</a:t>
            </a:r>
          </a:p>
        </p:txBody>
      </p:sp>
      <p:sp>
        <p:nvSpPr>
          <p:cNvPr id="13" name="TextBox 12">
            <a:extLst>
              <a:ext uri="{FF2B5EF4-FFF2-40B4-BE49-F238E27FC236}">
                <a16:creationId xmlns:a16="http://schemas.microsoft.com/office/drawing/2014/main" id="{B30C4DF7-7191-6A28-C611-0749C0AF372C}"/>
              </a:ext>
            </a:extLst>
          </p:cNvPr>
          <p:cNvSpPr txBox="1"/>
          <p:nvPr/>
        </p:nvSpPr>
        <p:spPr>
          <a:xfrm>
            <a:off x="4680887" y="4698164"/>
            <a:ext cx="1053494"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Change Manager</a:t>
            </a:r>
          </a:p>
        </p:txBody>
      </p:sp>
      <p:cxnSp>
        <p:nvCxnSpPr>
          <p:cNvPr id="14" name="Connector: Elbow 13">
            <a:extLst>
              <a:ext uri="{FF2B5EF4-FFF2-40B4-BE49-F238E27FC236}">
                <a16:creationId xmlns:a16="http://schemas.microsoft.com/office/drawing/2014/main" id="{42F50273-1800-F5C8-CD41-E904C846BF64}"/>
              </a:ext>
            </a:extLst>
          </p:cNvPr>
          <p:cNvCxnSpPr>
            <a:cxnSpLocks/>
            <a:stCxn id="3" idx="3"/>
            <a:endCxn id="12" idx="1"/>
          </p:cNvCxnSpPr>
          <p:nvPr/>
        </p:nvCxnSpPr>
        <p:spPr>
          <a:xfrm>
            <a:off x="4044340" y="1193662"/>
            <a:ext cx="288243" cy="3359790"/>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C8EDC3C2-C5A1-0B1E-8CD5-53D841E9EC8A}"/>
              </a:ext>
            </a:extLst>
          </p:cNvPr>
          <p:cNvSpPr/>
          <p:nvPr/>
        </p:nvSpPr>
        <p:spPr bwMode="gray">
          <a:xfrm>
            <a:off x="6740793" y="4361490"/>
            <a:ext cx="2275372" cy="383923"/>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dirty="0">
                <a:latin typeface="Verdana" panose="020B0604030504040204" pitchFamily="34" charset="0"/>
                <a:ea typeface="Verdana" panose="020B0604030504040204" pitchFamily="34" charset="0"/>
              </a:rPr>
              <a:t>Report status of changes requested and implemented to Service Operations Committee</a:t>
            </a:r>
          </a:p>
        </p:txBody>
      </p:sp>
      <p:sp>
        <p:nvSpPr>
          <p:cNvPr id="48" name="TextBox 47">
            <a:extLst>
              <a:ext uri="{FF2B5EF4-FFF2-40B4-BE49-F238E27FC236}">
                <a16:creationId xmlns:a16="http://schemas.microsoft.com/office/drawing/2014/main" id="{999157E1-81DB-E3BB-5464-37F86FA62B5C}"/>
              </a:ext>
            </a:extLst>
          </p:cNvPr>
          <p:cNvSpPr txBox="1"/>
          <p:nvPr/>
        </p:nvSpPr>
        <p:spPr>
          <a:xfrm>
            <a:off x="6858928" y="4698164"/>
            <a:ext cx="1944764"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Global Service Management Lead </a:t>
            </a:r>
          </a:p>
        </p:txBody>
      </p:sp>
      <p:cxnSp>
        <p:nvCxnSpPr>
          <p:cNvPr id="49" name="Straight Arrow Connector 48">
            <a:extLst>
              <a:ext uri="{FF2B5EF4-FFF2-40B4-BE49-F238E27FC236}">
                <a16:creationId xmlns:a16="http://schemas.microsoft.com/office/drawing/2014/main" id="{B3408F57-4EEF-7A6F-2191-4D97824D5D8E}"/>
              </a:ext>
            </a:extLst>
          </p:cNvPr>
          <p:cNvCxnSpPr>
            <a:cxnSpLocks/>
            <a:stCxn id="12" idx="3"/>
            <a:endCxn id="44" idx="1"/>
          </p:cNvCxnSpPr>
          <p:nvPr/>
        </p:nvCxnSpPr>
        <p:spPr>
          <a:xfrm>
            <a:off x="6392489" y="4553452"/>
            <a:ext cx="348304"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E4E2F797-EDD3-30A3-23B6-7BD9F85E298B}"/>
              </a:ext>
            </a:extLst>
          </p:cNvPr>
          <p:cNvSpPr/>
          <p:nvPr/>
        </p:nvSpPr>
        <p:spPr bwMode="gray">
          <a:xfrm>
            <a:off x="6746323" y="5593744"/>
            <a:ext cx="2286000"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Reviews status of change management</a:t>
            </a:r>
          </a:p>
        </p:txBody>
      </p:sp>
      <p:sp>
        <p:nvSpPr>
          <p:cNvPr id="54" name="TextBox 53">
            <a:extLst>
              <a:ext uri="{FF2B5EF4-FFF2-40B4-BE49-F238E27FC236}">
                <a16:creationId xmlns:a16="http://schemas.microsoft.com/office/drawing/2014/main" id="{B4B47007-499C-1C9B-9419-368F8F655932}"/>
              </a:ext>
            </a:extLst>
          </p:cNvPr>
          <p:cNvSpPr txBox="1"/>
          <p:nvPr/>
        </p:nvSpPr>
        <p:spPr>
          <a:xfrm>
            <a:off x="6753078" y="5368209"/>
            <a:ext cx="2201244"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Service Operations Review Committee </a:t>
            </a:r>
          </a:p>
        </p:txBody>
      </p:sp>
    </p:spTree>
    <p:extLst>
      <p:ext uri="{BB962C8B-B14F-4D97-AF65-F5344CB8AC3E}">
        <p14:creationId xmlns:p14="http://schemas.microsoft.com/office/powerpoint/2010/main" val="3711655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p:txBody>
          <a:bodyPr/>
          <a:lstStyle/>
          <a:p>
            <a:r>
              <a:rPr lang="en-US" dirty="0"/>
              <a:t>ITLT </a:t>
            </a:r>
            <a:r>
              <a:rPr lang="en-US" sz="1400" b="0" i="1" dirty="0"/>
              <a:t>(Immediate Implementation)</a:t>
            </a:r>
            <a:endParaRPr lang="en-US" b="0" i="1" dirty="0"/>
          </a:p>
        </p:txBody>
      </p:sp>
      <p:sp>
        <p:nvSpPr>
          <p:cNvPr id="35" name="Rounded Rectangle 21">
            <a:extLst>
              <a:ext uri="{FF2B5EF4-FFF2-40B4-BE49-F238E27FC236}">
                <a16:creationId xmlns:a16="http://schemas.microsoft.com/office/drawing/2014/main" id="{C1DF3227-803E-FB06-5AB8-6D9C67C564AE}"/>
              </a:ext>
            </a:extLst>
          </p:cNvPr>
          <p:cNvSpPr>
            <a:spLocks noChangeArrowheads="1"/>
          </p:cNvSpPr>
          <p:nvPr/>
        </p:nvSpPr>
        <p:spPr bwMode="auto">
          <a:xfrm>
            <a:off x="606614" y="4356552"/>
            <a:ext cx="3383280" cy="1501621"/>
          </a:xfrm>
          <a:prstGeom prst="rect">
            <a:avLst/>
          </a:prstGeom>
          <a:solidFill>
            <a:schemeClr val="bg1"/>
          </a:solidFill>
          <a:ln w="9525">
            <a:solidFill>
              <a:schemeClr val="accent1"/>
            </a:solidFill>
            <a:round/>
            <a:headEnd/>
            <a:tailEnd/>
          </a:ln>
          <a:effectLst/>
        </p:spPr>
        <p:txBody>
          <a:bodyPr lIns="52488" tIns="34117" rIns="52488" bIns="33329" anchor="t"/>
          <a:lstStyle/>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Business strategy</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IT executive scorecard including consolidated view of projects &amp; portfolio</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IT investment proposals and business cases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Resource supply/demand capacity and forecasts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Major change requests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Major financial requests</a:t>
            </a:r>
            <a:endParaRPr kumimoji="0" lang="en-US" sz="105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43" name="Rectangle 42">
            <a:extLst>
              <a:ext uri="{FF2B5EF4-FFF2-40B4-BE49-F238E27FC236}">
                <a16:creationId xmlns:a16="http://schemas.microsoft.com/office/drawing/2014/main" id="{F49339C5-91AE-C9A5-6DA2-503F1AFBA5BE}"/>
              </a:ext>
            </a:extLst>
          </p:cNvPr>
          <p:cNvSpPr/>
          <p:nvPr/>
        </p:nvSpPr>
        <p:spPr bwMode="auto">
          <a:xfrm>
            <a:off x="606618" y="778316"/>
            <a:ext cx="1554480"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Frequency</a:t>
            </a:r>
          </a:p>
        </p:txBody>
      </p:sp>
      <p:sp>
        <p:nvSpPr>
          <p:cNvPr id="44" name="Rounded Rectangle 21">
            <a:extLst>
              <a:ext uri="{FF2B5EF4-FFF2-40B4-BE49-F238E27FC236}">
                <a16:creationId xmlns:a16="http://schemas.microsoft.com/office/drawing/2014/main" id="{5B29F9B8-4263-5A73-9004-7ECF82597D6A}"/>
              </a:ext>
            </a:extLst>
          </p:cNvPr>
          <p:cNvSpPr>
            <a:spLocks noChangeArrowheads="1"/>
          </p:cNvSpPr>
          <p:nvPr/>
        </p:nvSpPr>
        <p:spPr bwMode="auto">
          <a:xfrm>
            <a:off x="2161098" y="785696"/>
            <a:ext cx="3540759" cy="274320"/>
          </a:xfrm>
          <a:prstGeom prst="rect">
            <a:avLst/>
          </a:prstGeom>
          <a:solidFill>
            <a:schemeClr val="bg1"/>
          </a:solidFill>
          <a:ln w="9525">
            <a:solidFill>
              <a:schemeClr val="accent1"/>
            </a:solidFill>
            <a:round/>
            <a:headEnd/>
            <a:tailEnd/>
          </a:ln>
          <a:effectLst/>
        </p:spPr>
        <p:txBody>
          <a:bodyPr anchor="ctr"/>
          <a:lstStyle/>
          <a:p>
            <a:pPr marL="0" marR="0" lvl="0" indent="0" algn="l" defTabSz="902518" rtl="0" eaLnBrk="1" fontAlgn="auto" latinLnBrk="0" hangingPunct="1">
              <a:lnSpc>
                <a:spcPct val="100000"/>
              </a:lnSpc>
              <a:spcBef>
                <a:spcPts val="0"/>
              </a:spcBef>
              <a:spcAft>
                <a:spcPts val="437"/>
              </a:spcAft>
              <a:buClrTx/>
              <a:buSzTx/>
              <a:buFontTx/>
              <a:buNone/>
              <a:tabLst/>
              <a:defRPr/>
            </a:pPr>
            <a:r>
              <a:rPr kumimoji="0" lang="en-GB" sz="105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rPr>
              <a:t>Fortnightly</a:t>
            </a:r>
          </a:p>
        </p:txBody>
      </p:sp>
      <p:sp>
        <p:nvSpPr>
          <p:cNvPr id="45" name="Rectangle 44">
            <a:extLst>
              <a:ext uri="{FF2B5EF4-FFF2-40B4-BE49-F238E27FC236}">
                <a16:creationId xmlns:a16="http://schemas.microsoft.com/office/drawing/2014/main" id="{44E70636-C9DA-5EE9-A28B-AC7D38CB889B}"/>
              </a:ext>
            </a:extLst>
          </p:cNvPr>
          <p:cNvSpPr/>
          <p:nvPr/>
        </p:nvSpPr>
        <p:spPr bwMode="auto">
          <a:xfrm>
            <a:off x="6158737" y="791905"/>
            <a:ext cx="897684"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Chair</a:t>
            </a:r>
          </a:p>
        </p:txBody>
      </p:sp>
      <p:sp>
        <p:nvSpPr>
          <p:cNvPr id="46" name="Rounded Rectangle 21">
            <a:extLst>
              <a:ext uri="{FF2B5EF4-FFF2-40B4-BE49-F238E27FC236}">
                <a16:creationId xmlns:a16="http://schemas.microsoft.com/office/drawing/2014/main" id="{7120B818-06F2-5654-E91A-C285F9DD00C9}"/>
              </a:ext>
            </a:extLst>
          </p:cNvPr>
          <p:cNvSpPr>
            <a:spLocks noChangeArrowheads="1"/>
          </p:cNvSpPr>
          <p:nvPr/>
        </p:nvSpPr>
        <p:spPr bwMode="auto">
          <a:xfrm>
            <a:off x="7050887" y="791904"/>
            <a:ext cx="4389120" cy="274320"/>
          </a:xfrm>
          <a:prstGeom prst="rect">
            <a:avLst/>
          </a:prstGeom>
          <a:solidFill>
            <a:schemeClr val="bg1"/>
          </a:solidFill>
          <a:ln w="9525">
            <a:solidFill>
              <a:schemeClr val="accent1"/>
            </a:solidFill>
            <a:round/>
            <a:headEnd/>
            <a:tailEnd/>
          </a:ln>
          <a:effectLst/>
        </p:spPr>
        <p:txBody>
          <a:bodyPr anchor="ctr"/>
          <a:lstStyle/>
          <a:p>
            <a:pPr marL="0" marR="0" lvl="0" indent="0" algn="l" defTabSz="902518" rtl="0" eaLnBrk="1" fontAlgn="auto" latinLnBrk="0" hangingPunct="1">
              <a:lnSpc>
                <a:spcPct val="100000"/>
              </a:lnSpc>
              <a:spcBef>
                <a:spcPts val="0"/>
              </a:spcBef>
              <a:spcAft>
                <a:spcPts val="437"/>
              </a:spcAft>
              <a:buClrTx/>
              <a:buSzTx/>
              <a:buFontTx/>
              <a:buNone/>
              <a:tabLst/>
              <a:defRPr/>
            </a:pPr>
            <a:r>
              <a:rPr lang="en-US" sz="1050">
                <a:solidFill>
                  <a:srgbClr val="000000"/>
                </a:solidFill>
                <a:latin typeface="Verdana" panose="020B0604030504040204" pitchFamily="34" charset="0"/>
                <a:ea typeface="Verdana" panose="020B0604030504040204" pitchFamily="34" charset="0"/>
                <a:cs typeface="Calibri" panose="020F0502020204030204" pitchFamily="34" charset="0"/>
              </a:rPr>
              <a:t>CIDO</a:t>
            </a:r>
            <a:endParaRPr kumimoji="0" lang="en-US" sz="105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47" name="Rectangle 46">
            <a:extLst>
              <a:ext uri="{FF2B5EF4-FFF2-40B4-BE49-F238E27FC236}">
                <a16:creationId xmlns:a16="http://schemas.microsoft.com/office/drawing/2014/main" id="{CF4EA6C1-7E3C-9B6A-795C-512ADE372C49}"/>
              </a:ext>
            </a:extLst>
          </p:cNvPr>
          <p:cNvSpPr/>
          <p:nvPr/>
        </p:nvSpPr>
        <p:spPr bwMode="auto">
          <a:xfrm>
            <a:off x="606618" y="1128683"/>
            <a:ext cx="5095239"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Objectives</a:t>
            </a:r>
          </a:p>
        </p:txBody>
      </p:sp>
      <p:sp>
        <p:nvSpPr>
          <p:cNvPr id="48" name="Rectangle 47">
            <a:extLst>
              <a:ext uri="{FF2B5EF4-FFF2-40B4-BE49-F238E27FC236}">
                <a16:creationId xmlns:a16="http://schemas.microsoft.com/office/drawing/2014/main" id="{82CBF6AA-25C6-65F6-9C35-F56F56F8C469}"/>
              </a:ext>
            </a:extLst>
          </p:cNvPr>
          <p:cNvSpPr/>
          <p:nvPr/>
        </p:nvSpPr>
        <p:spPr bwMode="auto">
          <a:xfrm>
            <a:off x="606614" y="4092721"/>
            <a:ext cx="3383280"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Inputs</a:t>
            </a:r>
          </a:p>
        </p:txBody>
      </p:sp>
      <p:sp>
        <p:nvSpPr>
          <p:cNvPr id="49" name="Rectangle 48">
            <a:extLst>
              <a:ext uri="{FF2B5EF4-FFF2-40B4-BE49-F238E27FC236}">
                <a16:creationId xmlns:a16="http://schemas.microsoft.com/office/drawing/2014/main" id="{DB0DC71F-85EE-0AC8-E39F-7156F3042902}"/>
              </a:ext>
            </a:extLst>
          </p:cNvPr>
          <p:cNvSpPr/>
          <p:nvPr/>
        </p:nvSpPr>
        <p:spPr bwMode="auto">
          <a:xfrm>
            <a:off x="4348270" y="4092721"/>
            <a:ext cx="3383280" cy="269956"/>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Outputs</a:t>
            </a:r>
          </a:p>
        </p:txBody>
      </p:sp>
      <p:sp>
        <p:nvSpPr>
          <p:cNvPr id="50" name="Rectangle 49">
            <a:extLst>
              <a:ext uri="{FF2B5EF4-FFF2-40B4-BE49-F238E27FC236}">
                <a16:creationId xmlns:a16="http://schemas.microsoft.com/office/drawing/2014/main" id="{EC9EFCD9-54C7-D826-2F89-E69A97880301}"/>
              </a:ext>
            </a:extLst>
          </p:cNvPr>
          <p:cNvSpPr/>
          <p:nvPr/>
        </p:nvSpPr>
        <p:spPr bwMode="auto">
          <a:xfrm>
            <a:off x="8092756" y="4092721"/>
            <a:ext cx="3383280" cy="269956"/>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Reporting / Escalation</a:t>
            </a:r>
          </a:p>
        </p:txBody>
      </p:sp>
      <p:sp>
        <p:nvSpPr>
          <p:cNvPr id="51" name="Rounded Rectangle 21">
            <a:extLst>
              <a:ext uri="{FF2B5EF4-FFF2-40B4-BE49-F238E27FC236}">
                <a16:creationId xmlns:a16="http://schemas.microsoft.com/office/drawing/2014/main" id="{5CBC18E5-3D77-E5DD-CB64-C2D086BAC0F7}"/>
              </a:ext>
            </a:extLst>
          </p:cNvPr>
          <p:cNvSpPr>
            <a:spLocks noChangeArrowheads="1"/>
          </p:cNvSpPr>
          <p:nvPr/>
        </p:nvSpPr>
        <p:spPr bwMode="auto">
          <a:xfrm>
            <a:off x="8092756" y="4367041"/>
            <a:ext cx="3383280" cy="1501621"/>
          </a:xfrm>
          <a:prstGeom prst="rect">
            <a:avLst/>
          </a:prstGeom>
          <a:solidFill>
            <a:schemeClr val="bg1"/>
          </a:solidFill>
          <a:ln w="9525">
            <a:solidFill>
              <a:schemeClr val="accent1"/>
            </a:solidFill>
            <a:round/>
            <a:headEnd/>
            <a:tailEnd/>
          </a:ln>
          <a:effectLst/>
        </p:spPr>
        <p:txBody>
          <a:bodyPr lIns="52488" tIns="34117" rIns="52488" bIns="33329" anchor="t"/>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050" b="1" dirty="0">
                <a:latin typeface="Verdana" panose="020B0604030504040204" pitchFamily="34" charset="0"/>
                <a:ea typeface="Verdana" panose="020B0604030504040204" pitchFamily="34" charset="0"/>
                <a:cs typeface="Calibri" panose="020F0502020204030204" pitchFamily="34" charset="0"/>
              </a:rPr>
              <a:t>Escalation point for:</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50" dirty="0">
                <a:latin typeface="Verdana" panose="020B0604030504040204" pitchFamily="34" charset="0"/>
                <a:ea typeface="Verdana" panose="020B0604030504040204" pitchFamily="34" charset="0"/>
                <a:cs typeface="Calibri" panose="020F0502020204030204" pitchFamily="34" charset="0"/>
              </a:rPr>
              <a:t>Architecture &amp; Change Review Board</a:t>
            </a:r>
          </a:p>
          <a:p>
            <a:pPr marL="171450" indent="-171450" eaLnBrk="0" fontAlgn="base" hangingPunct="0">
              <a:spcBef>
                <a:spcPct val="0"/>
              </a:spcBef>
              <a:spcAft>
                <a:spcPct val="0"/>
              </a:spcAft>
              <a:buFont typeface="Arial" panose="020B0604020202020204" pitchFamily="34" charset="0"/>
              <a:buChar char="•"/>
              <a:defRPr/>
            </a:pPr>
            <a:r>
              <a:rPr lang="en-US" sz="1050" dirty="0">
                <a:latin typeface="Verdana" panose="020B0604030504040204" pitchFamily="34" charset="0"/>
                <a:ea typeface="Verdana" panose="020B0604030504040204" pitchFamily="34" charset="0"/>
                <a:cs typeface="Calibri" panose="020F0502020204030204" pitchFamily="34" charset="0"/>
              </a:rPr>
              <a:t>BRM Review Board </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50" dirty="0">
              <a:latin typeface="Verdana" panose="020B0604030504040204" pitchFamily="34" charset="0"/>
              <a:ea typeface="Verdana" panose="020B0604030504040204" pitchFamily="34" charset="0"/>
              <a:cs typeface="Calibri" panose="020F0502020204030204" pitchFamily="34" charset="0"/>
            </a:endParaRPr>
          </a:p>
          <a:p>
            <a:pPr eaLnBrk="0" fontAlgn="base" hangingPunct="0">
              <a:spcBef>
                <a:spcPct val="0"/>
              </a:spcBef>
              <a:spcAft>
                <a:spcPct val="0"/>
              </a:spcAft>
              <a:defRPr/>
            </a:pPr>
            <a:endParaRPr lang="en-US" sz="1050" dirty="0">
              <a:latin typeface="Verdana" panose="020B0604030504040204" pitchFamily="34" charset="0"/>
              <a:ea typeface="Verdana" panose="020B0604030504040204" pitchFamily="34" charset="0"/>
              <a:cs typeface="Calibri" panose="020F0502020204030204" pitchFamily="34" charset="0"/>
            </a:endParaRPr>
          </a:p>
          <a:p>
            <a:pPr eaLnBrk="0" fontAlgn="base" hangingPunct="0">
              <a:spcBef>
                <a:spcPct val="0"/>
              </a:spcBef>
              <a:spcAft>
                <a:spcPct val="0"/>
              </a:spcAft>
              <a:defRPr/>
            </a:pPr>
            <a:r>
              <a:rPr lang="en-US" sz="1050" b="1" dirty="0">
                <a:latin typeface="Verdana" panose="020B0604030504040204" pitchFamily="34" charset="0"/>
                <a:ea typeface="Verdana" panose="020B0604030504040204" pitchFamily="34" charset="0"/>
                <a:cs typeface="Calibri" panose="020F0502020204030204" pitchFamily="34" charset="0"/>
              </a:rPr>
              <a:t>Escalation to:</a:t>
            </a:r>
          </a:p>
          <a:p>
            <a:pPr eaLnBrk="0" fontAlgn="base" hangingPunct="0">
              <a:spcBef>
                <a:spcPct val="0"/>
              </a:spcBef>
              <a:spcAft>
                <a:spcPct val="0"/>
              </a:spcAft>
              <a:defRPr/>
            </a:pPr>
            <a:endParaRPr lang="en-US" sz="1050" dirty="0">
              <a:latin typeface="Verdana" panose="020B0604030504040204" pitchFamily="34" charset="0"/>
              <a:ea typeface="Verdana" panose="020B0604030504040204" pitchFamily="34" charset="0"/>
              <a:cs typeface="Calibri" panose="020F0502020204030204" pitchFamily="34" charset="0"/>
            </a:endParaRPr>
          </a:p>
          <a:p>
            <a:pPr eaLnBrk="0" fontAlgn="base" hangingPunct="0">
              <a:spcBef>
                <a:spcPct val="0"/>
              </a:spcBef>
              <a:spcAft>
                <a:spcPct val="0"/>
              </a:spcAft>
              <a:defRPr/>
            </a:pPr>
            <a:endParaRPr lang="en-US" sz="1050" b="1" dirty="0">
              <a:latin typeface="Verdana" panose="020B0604030504040204" pitchFamily="34" charset="0"/>
              <a:ea typeface="Verdana" panose="020B0604030504040204" pitchFamily="34" charset="0"/>
              <a:cs typeface="Calibri" panose="020F0502020204030204" pitchFamily="34" charset="0"/>
            </a:endParaRPr>
          </a:p>
          <a:p>
            <a:pPr eaLnBrk="0" fontAlgn="base" hangingPunct="0">
              <a:spcBef>
                <a:spcPct val="0"/>
              </a:spcBef>
              <a:spcAft>
                <a:spcPct val="0"/>
              </a:spcAft>
              <a:defRPr/>
            </a:pPr>
            <a:endParaRPr lang="en-US" sz="1050" dirty="0">
              <a:latin typeface="Verdana" panose="020B0604030504040204" pitchFamily="34" charset="0"/>
              <a:ea typeface="Verdana" panose="020B060403050404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5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52" name="Rounded Rectangle 21">
            <a:extLst>
              <a:ext uri="{FF2B5EF4-FFF2-40B4-BE49-F238E27FC236}">
                <a16:creationId xmlns:a16="http://schemas.microsoft.com/office/drawing/2014/main" id="{46E0BBEB-2CFB-3D1A-0A1C-FBDFE3D2B87E}"/>
              </a:ext>
            </a:extLst>
          </p:cNvPr>
          <p:cNvSpPr>
            <a:spLocks noChangeArrowheads="1"/>
          </p:cNvSpPr>
          <p:nvPr/>
        </p:nvSpPr>
        <p:spPr bwMode="auto">
          <a:xfrm>
            <a:off x="6175291" y="1376294"/>
            <a:ext cx="2553557" cy="1080000"/>
          </a:xfrm>
          <a:prstGeom prst="rect">
            <a:avLst/>
          </a:prstGeom>
          <a:noFill/>
          <a:ln w="9525">
            <a:noFill/>
            <a:round/>
            <a:headEnd/>
            <a:tailEnd/>
          </a:ln>
          <a:effectLst/>
        </p:spPr>
        <p:txBody>
          <a:bodyPr lIns="52488" tIns="26243" rIns="52488" bIns="26243" anchor="ctr"/>
          <a:lstStyle/>
          <a:p>
            <a:pPr marL="130834" marR="0" lvl="0" indent="-130834" algn="l" defTabSz="94475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05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53" name="Rectangle 52">
            <a:extLst>
              <a:ext uri="{FF2B5EF4-FFF2-40B4-BE49-F238E27FC236}">
                <a16:creationId xmlns:a16="http://schemas.microsoft.com/office/drawing/2014/main" id="{7E509F07-73FD-5F86-FD7A-156F46FFED87}"/>
              </a:ext>
            </a:extLst>
          </p:cNvPr>
          <p:cNvSpPr/>
          <p:nvPr/>
        </p:nvSpPr>
        <p:spPr bwMode="auto">
          <a:xfrm>
            <a:off x="6163372" y="2469544"/>
            <a:ext cx="5328000"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Principle Attendees</a:t>
            </a:r>
          </a:p>
        </p:txBody>
      </p:sp>
      <p:sp>
        <p:nvSpPr>
          <p:cNvPr id="54" name="Rounded Rectangle 21">
            <a:extLst>
              <a:ext uri="{FF2B5EF4-FFF2-40B4-BE49-F238E27FC236}">
                <a16:creationId xmlns:a16="http://schemas.microsoft.com/office/drawing/2014/main" id="{046B5408-4741-6FA1-4001-EA428ED28F96}"/>
              </a:ext>
            </a:extLst>
          </p:cNvPr>
          <p:cNvSpPr>
            <a:spLocks noChangeArrowheads="1"/>
          </p:cNvSpPr>
          <p:nvPr/>
        </p:nvSpPr>
        <p:spPr bwMode="auto">
          <a:xfrm>
            <a:off x="6163372" y="2743864"/>
            <a:ext cx="5328000" cy="1256293"/>
          </a:xfrm>
          <a:prstGeom prst="rect">
            <a:avLst/>
          </a:prstGeom>
          <a:solidFill>
            <a:schemeClr val="bg1"/>
          </a:solidFill>
          <a:ln w="9525">
            <a:solidFill>
              <a:schemeClr val="accent1"/>
            </a:solidFill>
            <a:round/>
            <a:headEnd/>
            <a:tailEnd/>
          </a:ln>
          <a:effectLst/>
        </p:spPr>
        <p:txBody>
          <a:bodyPr lIns="52488" tIns="34117" rIns="52488" bIns="33329" anchor="t" anchorCtr="0"/>
          <a:lstStyle/>
          <a:p>
            <a:pPr marL="171450" marR="0" lvl="0" indent="-171450" algn="l" defTabSz="90251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5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55" name="Rounded Rectangle 21">
            <a:extLst>
              <a:ext uri="{FF2B5EF4-FFF2-40B4-BE49-F238E27FC236}">
                <a16:creationId xmlns:a16="http://schemas.microsoft.com/office/drawing/2014/main" id="{4C96183E-CBD9-A2FE-A14A-D80ABB855D0E}"/>
              </a:ext>
            </a:extLst>
          </p:cNvPr>
          <p:cNvSpPr>
            <a:spLocks noChangeArrowheads="1"/>
          </p:cNvSpPr>
          <p:nvPr/>
        </p:nvSpPr>
        <p:spPr bwMode="auto">
          <a:xfrm>
            <a:off x="6162830" y="2900192"/>
            <a:ext cx="2640787" cy="1080000"/>
          </a:xfrm>
          <a:prstGeom prst="rect">
            <a:avLst/>
          </a:prstGeom>
          <a:noFill/>
          <a:ln w="9525">
            <a:noFill/>
            <a:round/>
            <a:headEnd/>
            <a:tailEnd/>
          </a:ln>
          <a:effectLst/>
        </p:spPr>
        <p:txBody>
          <a:bodyPr lIns="52488" tIns="26243" rIns="52488" bIns="26243" anchor="ctr" anchorCtr="0"/>
          <a:lstStyle/>
          <a:p>
            <a:pPr marL="171394" marR="0" lvl="0" indent="-171394" algn="l" defTabSz="9065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05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56" name="Rounded Rectangle 21">
            <a:extLst>
              <a:ext uri="{FF2B5EF4-FFF2-40B4-BE49-F238E27FC236}">
                <a16:creationId xmlns:a16="http://schemas.microsoft.com/office/drawing/2014/main" id="{F5C6B310-6AA8-493C-50A1-B3983F1B0ADB}"/>
              </a:ext>
            </a:extLst>
          </p:cNvPr>
          <p:cNvSpPr>
            <a:spLocks noChangeArrowheads="1"/>
          </p:cNvSpPr>
          <p:nvPr/>
        </p:nvSpPr>
        <p:spPr bwMode="auto">
          <a:xfrm>
            <a:off x="8848765" y="2900192"/>
            <a:ext cx="2640787" cy="1080000"/>
          </a:xfrm>
          <a:prstGeom prst="rect">
            <a:avLst/>
          </a:prstGeom>
          <a:noFill/>
          <a:ln w="9525">
            <a:noFill/>
            <a:round/>
            <a:headEnd/>
            <a:tailEnd/>
          </a:ln>
          <a:effectLst/>
        </p:spPr>
        <p:txBody>
          <a:bodyPr lIns="52488" tIns="26243" rIns="52488" bIns="26243"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endParaRPr kumimoji="0" lang="en-GB" sz="1050" b="0" i="0" u="none" strike="noStrike" kern="1200" cap="none" spc="0" normalizeH="0" baseline="0" noProof="0">
              <a:ln>
                <a:noFill/>
              </a:ln>
              <a:solidFill>
                <a:srgbClr val="FF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57" name="Rounded Rectangle 21">
            <a:extLst>
              <a:ext uri="{FF2B5EF4-FFF2-40B4-BE49-F238E27FC236}">
                <a16:creationId xmlns:a16="http://schemas.microsoft.com/office/drawing/2014/main" id="{3671033C-DC13-831A-CC14-9EC9F6AC89AC}"/>
              </a:ext>
            </a:extLst>
          </p:cNvPr>
          <p:cNvSpPr>
            <a:spLocks noChangeArrowheads="1"/>
          </p:cNvSpPr>
          <p:nvPr/>
        </p:nvSpPr>
        <p:spPr bwMode="auto">
          <a:xfrm>
            <a:off x="606614" y="1376293"/>
            <a:ext cx="5095239" cy="2623864"/>
          </a:xfrm>
          <a:prstGeom prst="rect">
            <a:avLst/>
          </a:prstGeom>
          <a:solidFill>
            <a:schemeClr val="bg1"/>
          </a:solidFill>
          <a:ln w="9525">
            <a:solidFill>
              <a:schemeClr val="accent1"/>
            </a:solidFill>
            <a:round/>
            <a:headEnd/>
            <a:tailEnd/>
          </a:ln>
          <a:effectLst/>
        </p:spPr>
        <p:txBody>
          <a:bodyPr lIns="52488" tIns="34117" rIns="52488" bIns="33329" anchor="t"/>
          <a:lstStyle/>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Determine and review overall IT expenditure including any business contribution</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Review &amp; the track relevant strategic performance metrics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Approve major initiatives including the prioritization recommended</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Review and approve expenditures for major initiatives or significant changes from plan</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Review status of major initiatives, resolve escalated risks and issues and take appropriate action</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Identify potential new business / IT opportunities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Overlooks the strategic direction, budget, spend and headcount</a:t>
            </a:r>
          </a:p>
          <a:p>
            <a:pPr marL="177800" indent="-177800">
              <a:spcBef>
                <a:spcPts val="400"/>
              </a:spcBef>
              <a:buFont typeface="Arial" panose="020B0604020202020204" pitchFamily="34" charset="0"/>
              <a:buChar cha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Overlooks Value Management and Value realization</a:t>
            </a:r>
          </a:p>
          <a:p>
            <a:pPr marL="177800" indent="-177800">
              <a:spcBef>
                <a:spcPts val="400"/>
              </a:spcBef>
              <a:buFont typeface="Arial" panose="020B0604020202020204" pitchFamily="34" charset="0"/>
              <a:buChar cha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Accountable for product and platform decisions and geographic IT decisions</a:t>
            </a:r>
          </a:p>
          <a:p>
            <a:pPr marL="177800" indent="-177800">
              <a:spcBef>
                <a:spcPts val="400"/>
              </a:spcBef>
              <a:buFont typeface="Arial" panose="020B0604020202020204" pitchFamily="34" charset="0"/>
              <a:buChar cha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Overlooks emerging tech, innovation and experimentation agenda</a:t>
            </a:r>
            <a:endParaRPr kumimoji="0" lang="en-GB" sz="1100" b="1" i="0" u="none" strike="noStrike" kern="1200" cap="none" spc="0" normalizeH="0" baseline="0" noProof="0" dirty="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58" name="Rounded Rectangle 21">
            <a:extLst>
              <a:ext uri="{FF2B5EF4-FFF2-40B4-BE49-F238E27FC236}">
                <a16:creationId xmlns:a16="http://schemas.microsoft.com/office/drawing/2014/main" id="{BB8B612D-EE08-05F4-4C66-CF82407FE350}"/>
              </a:ext>
            </a:extLst>
          </p:cNvPr>
          <p:cNvSpPr>
            <a:spLocks noChangeArrowheads="1"/>
          </p:cNvSpPr>
          <p:nvPr/>
        </p:nvSpPr>
        <p:spPr bwMode="auto">
          <a:xfrm>
            <a:off x="4348270" y="4362677"/>
            <a:ext cx="3383280" cy="1501621"/>
          </a:xfrm>
          <a:prstGeom prst="rect">
            <a:avLst/>
          </a:prstGeom>
          <a:solidFill>
            <a:schemeClr val="bg1"/>
          </a:solidFill>
          <a:ln w="9525">
            <a:solidFill>
              <a:schemeClr val="accent1"/>
            </a:solidFill>
            <a:round/>
            <a:headEnd/>
            <a:tailEnd/>
          </a:ln>
          <a:effectLst/>
        </p:spPr>
        <p:txBody>
          <a:bodyPr lIns="52488" tIns="34117" rIns="52488" bIns="33329" anchor="t"/>
          <a:lstStyle/>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Approved IT strategy</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Approved IT investments / proposals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Forward schedule of projects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Mitigation plan for risks and issues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Major investment decisions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Approved change requests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Collective business and IT KPIs and targets</a:t>
            </a:r>
          </a:p>
        </p:txBody>
      </p:sp>
      <p:sp>
        <p:nvSpPr>
          <p:cNvPr id="59" name="Rectangle 58">
            <a:extLst>
              <a:ext uri="{FF2B5EF4-FFF2-40B4-BE49-F238E27FC236}">
                <a16:creationId xmlns:a16="http://schemas.microsoft.com/office/drawing/2014/main" id="{8DB1E201-EEAA-8A63-3940-DBDEA8056F61}"/>
              </a:ext>
            </a:extLst>
          </p:cNvPr>
          <p:cNvSpPr/>
          <p:nvPr/>
        </p:nvSpPr>
        <p:spPr bwMode="auto">
          <a:xfrm>
            <a:off x="6158724" y="1127915"/>
            <a:ext cx="5317312"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Scope</a:t>
            </a:r>
          </a:p>
        </p:txBody>
      </p:sp>
      <p:sp>
        <p:nvSpPr>
          <p:cNvPr id="60" name="Right Arrow 27">
            <a:extLst>
              <a:ext uri="{FF2B5EF4-FFF2-40B4-BE49-F238E27FC236}">
                <a16:creationId xmlns:a16="http://schemas.microsoft.com/office/drawing/2014/main" id="{FB92887F-6006-BB2C-13B5-B630610D51ED}"/>
              </a:ext>
            </a:extLst>
          </p:cNvPr>
          <p:cNvSpPr/>
          <p:nvPr/>
        </p:nvSpPr>
        <p:spPr bwMode="auto">
          <a:xfrm>
            <a:off x="4049286" y="4595164"/>
            <a:ext cx="236762" cy="838776"/>
          </a:xfrm>
          <a:prstGeom prst="chevron">
            <a:avLst/>
          </a:prstGeom>
          <a:solidFill>
            <a:schemeClr val="bg2">
              <a:lumMod val="90000"/>
            </a:schemeClr>
          </a:solidFill>
          <a:ln w="9525">
            <a:no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endParaRPr kumimoji="0" lang="en-GB" sz="105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61" name="Rectangle 60">
            <a:extLst>
              <a:ext uri="{FF2B5EF4-FFF2-40B4-BE49-F238E27FC236}">
                <a16:creationId xmlns:a16="http://schemas.microsoft.com/office/drawing/2014/main" id="{710313B8-D68C-0A58-C9A2-71DB51B875A5}"/>
              </a:ext>
            </a:extLst>
          </p:cNvPr>
          <p:cNvSpPr/>
          <p:nvPr/>
        </p:nvSpPr>
        <p:spPr>
          <a:xfrm>
            <a:off x="6175291" y="2773339"/>
            <a:ext cx="2765659" cy="938719"/>
          </a:xfrm>
          <a:prstGeom prst="rect">
            <a:avLst/>
          </a:prstGeom>
        </p:spPr>
        <p:txBody>
          <a:bodyPr wrap="square">
            <a:spAutoFit/>
          </a:bodyPr>
          <a:lstStyle/>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CIDO</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Core &amp; Infra Tech Lead</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Enabling &amp; Emerging Tech Head</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Data Head</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Security Head</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endPar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endParaRPr>
          </a:p>
        </p:txBody>
      </p:sp>
      <p:sp>
        <p:nvSpPr>
          <p:cNvPr id="62" name="Rectangle 61">
            <a:extLst>
              <a:ext uri="{FF2B5EF4-FFF2-40B4-BE49-F238E27FC236}">
                <a16:creationId xmlns:a16="http://schemas.microsoft.com/office/drawing/2014/main" id="{E5FA3A9B-4E03-B480-2FC9-E48260EB3995}"/>
              </a:ext>
            </a:extLst>
          </p:cNvPr>
          <p:cNvSpPr/>
          <p:nvPr/>
        </p:nvSpPr>
        <p:spPr>
          <a:xfrm>
            <a:off x="8728848" y="2802814"/>
            <a:ext cx="3183436" cy="1079783"/>
          </a:xfrm>
          <a:prstGeom prst="rect">
            <a:avLst/>
          </a:prstGeom>
        </p:spPr>
        <p:txBody>
          <a:bodyPr wrap="square">
            <a:spAutoFit/>
          </a:bodyPr>
          <a:lstStyle/>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Enterprise Architecture Head</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Global Service Management Lead</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Strategy &amp; PMO Head</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Geo IT Lead – ISAAME</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Geo IT Lead – ISAAME</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Finance Rep, HR partner, Business Stakeholders (optional)</a:t>
            </a:r>
          </a:p>
        </p:txBody>
      </p:sp>
      <p:sp>
        <p:nvSpPr>
          <p:cNvPr id="63" name="Rounded Rectangle 21">
            <a:extLst>
              <a:ext uri="{FF2B5EF4-FFF2-40B4-BE49-F238E27FC236}">
                <a16:creationId xmlns:a16="http://schemas.microsoft.com/office/drawing/2014/main" id="{FA1C557E-A12D-5092-4076-8B672924A650}"/>
              </a:ext>
            </a:extLst>
          </p:cNvPr>
          <p:cNvSpPr>
            <a:spLocks noChangeArrowheads="1"/>
          </p:cNvSpPr>
          <p:nvPr/>
        </p:nvSpPr>
        <p:spPr bwMode="auto">
          <a:xfrm>
            <a:off x="6158737" y="1401413"/>
            <a:ext cx="5312665" cy="938719"/>
          </a:xfrm>
          <a:prstGeom prst="rect">
            <a:avLst/>
          </a:prstGeom>
          <a:noFill/>
          <a:ln w="9525">
            <a:solidFill>
              <a:schemeClr val="accent1"/>
            </a:solidFill>
            <a:round/>
            <a:headEnd/>
            <a:tailEnd/>
          </a:ln>
          <a:effectLst/>
        </p:spPr>
        <p:txBody>
          <a:bodyPr lIns="52488" tIns="34117" rIns="52488" bIns="33329" anchor="t" anchorCtr="0"/>
          <a:lstStyle/>
          <a:p>
            <a:pPr marL="171450" marR="0" lvl="0" indent="-171450" algn="l" defTabSz="90251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5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64" name="Rectangle 63">
            <a:extLst>
              <a:ext uri="{FF2B5EF4-FFF2-40B4-BE49-F238E27FC236}">
                <a16:creationId xmlns:a16="http://schemas.microsoft.com/office/drawing/2014/main" id="{9EF5082C-0541-C255-C22D-96FAADE0B6E8}"/>
              </a:ext>
            </a:extLst>
          </p:cNvPr>
          <p:cNvSpPr/>
          <p:nvPr/>
        </p:nvSpPr>
        <p:spPr>
          <a:xfrm>
            <a:off x="6178787" y="1423900"/>
            <a:ext cx="5292615" cy="900246"/>
          </a:xfrm>
          <a:prstGeom prst="rect">
            <a:avLst/>
          </a:prstGeom>
        </p:spPr>
        <p:txBody>
          <a:bodyPr wrap="square">
            <a:spAutoFit/>
          </a:bodyPr>
          <a:lstStyle/>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IT Strategy and alignment to business expectations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Value Management</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IT Financial Management (Budget and Spend)</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Geographic IT decisions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Innovation and Emerging technology</a:t>
            </a:r>
          </a:p>
        </p:txBody>
      </p:sp>
      <p:sp>
        <p:nvSpPr>
          <p:cNvPr id="65" name="Slide Number Placeholder 4">
            <a:extLst>
              <a:ext uri="{FF2B5EF4-FFF2-40B4-BE49-F238E27FC236}">
                <a16:creationId xmlns:a16="http://schemas.microsoft.com/office/drawing/2014/main" id="{DB8C16F5-531D-9145-4BAD-07B9C965CCC9}"/>
              </a:ext>
            </a:extLst>
          </p:cNvPr>
          <p:cNvSpPr txBox="1">
            <a:spLocks/>
          </p:cNvSpPr>
          <p:nvPr/>
        </p:nvSpPr>
        <p:spPr>
          <a:xfrm>
            <a:off x="9223881" y="6114902"/>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C169F746-3268-9642-BBD6-F761473B887F}" type="slidenum">
              <a:rPr lang="en-US" sz="850" smtClean="0">
                <a:solidFill>
                  <a:srgbClr val="13100D"/>
                </a:solidFill>
                <a:latin typeface="Verdana" panose="020B0604030504040204" pitchFamily="34" charset="0"/>
                <a:ea typeface="Verdana" panose="020B0604030504040204" pitchFamily="34" charset="0"/>
                <a:cs typeface="Calibri" panose="020F0502020204030204" pitchFamily="34" charset="0"/>
              </a:rPr>
              <a:pPr algn="r">
                <a:defRPr/>
              </a:pPr>
              <a:t>5</a:t>
            </a:fld>
            <a:endParaRPr lang="en-US" sz="850">
              <a:solidFill>
                <a:srgbClr val="13100D"/>
              </a:solidFill>
              <a:latin typeface="Verdana" panose="020B060403050404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30184964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10. Service Management – Change Management</a:t>
            </a:r>
          </a:p>
        </p:txBody>
      </p:sp>
      <p:graphicFrame>
        <p:nvGraphicFramePr>
          <p:cNvPr id="12" name="Table 11">
            <a:extLst>
              <a:ext uri="{FF2B5EF4-FFF2-40B4-BE49-F238E27FC236}">
                <a16:creationId xmlns:a16="http://schemas.microsoft.com/office/drawing/2014/main" id="{24F1E073-4698-1F67-CA9C-E602C33EA49F}"/>
              </a:ext>
            </a:extLst>
          </p:cNvPr>
          <p:cNvGraphicFramePr>
            <a:graphicFrameLocks noGrp="1"/>
          </p:cNvGraphicFramePr>
          <p:nvPr>
            <p:extLst>
              <p:ext uri="{D42A27DB-BD31-4B8C-83A1-F6EECF244321}">
                <p14:modId xmlns:p14="http://schemas.microsoft.com/office/powerpoint/2010/main" val="1094464781"/>
              </p:ext>
            </p:extLst>
          </p:nvPr>
        </p:nvGraphicFramePr>
        <p:xfrm>
          <a:off x="591871" y="931288"/>
          <a:ext cx="10981521" cy="975360"/>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KPIs / Metrics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Service Management – Change Management</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Change success Rate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Emergency Changes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Change Compliance (% of change requests unapproved / unauthorized)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Post Implementation Review Compliance (% of change requests)</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13" name="Table 12">
            <a:extLst>
              <a:ext uri="{FF2B5EF4-FFF2-40B4-BE49-F238E27FC236}">
                <a16:creationId xmlns:a16="http://schemas.microsoft.com/office/drawing/2014/main" id="{50A44060-00AF-8221-9E6D-ADA911CBEBAA}"/>
              </a:ext>
            </a:extLst>
          </p:cNvPr>
          <p:cNvGraphicFramePr>
            <a:graphicFrameLocks noGrp="1"/>
          </p:cNvGraphicFramePr>
          <p:nvPr>
            <p:extLst>
              <p:ext uri="{D42A27DB-BD31-4B8C-83A1-F6EECF244321}">
                <p14:modId xmlns:p14="http://schemas.microsoft.com/office/powerpoint/2010/main" val="4156459209"/>
              </p:ext>
            </p:extLst>
          </p:nvPr>
        </p:nvGraphicFramePr>
        <p:xfrm>
          <a:off x="591870" y="2293463"/>
          <a:ext cx="10981521" cy="975360"/>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Key Considerations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Service Management – Change Management</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IT Strategy to be defined / updated periodically based on any business strategy changes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Timelines for ITLT to review and respond to IT strategy to be agreed upon</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16" name="Table 15">
            <a:extLst>
              <a:ext uri="{FF2B5EF4-FFF2-40B4-BE49-F238E27FC236}">
                <a16:creationId xmlns:a16="http://schemas.microsoft.com/office/drawing/2014/main" id="{ABEE8E71-226F-14E2-6FE6-54AA843519EC}"/>
              </a:ext>
            </a:extLst>
          </p:cNvPr>
          <p:cNvGraphicFramePr>
            <a:graphicFrameLocks noGrp="1"/>
          </p:cNvGraphicFramePr>
          <p:nvPr>
            <p:extLst>
              <p:ext uri="{D42A27DB-BD31-4B8C-83A1-F6EECF244321}">
                <p14:modId xmlns:p14="http://schemas.microsoft.com/office/powerpoint/2010/main" val="577759012"/>
              </p:ext>
            </p:extLst>
          </p:nvPr>
        </p:nvGraphicFramePr>
        <p:xfrm>
          <a:off x="591869" y="3504197"/>
          <a:ext cx="10981521" cy="975360"/>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Critical Success Factors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Service Management – Change Management</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TBD</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spTree>
    <p:extLst>
      <p:ext uri="{BB962C8B-B14F-4D97-AF65-F5344CB8AC3E}">
        <p14:creationId xmlns:p14="http://schemas.microsoft.com/office/powerpoint/2010/main" val="29838412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11. Service Management – Release Management (1/3)</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2767587668"/>
              </p:ext>
            </p:extLst>
          </p:nvPr>
        </p:nvGraphicFramePr>
        <p:xfrm>
          <a:off x="569836" y="768262"/>
          <a:ext cx="10981524" cy="5096046"/>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48913">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467555">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6624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8022">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4115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03805">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29658">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9516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3" name="Rectangle 2">
            <a:extLst>
              <a:ext uri="{FF2B5EF4-FFF2-40B4-BE49-F238E27FC236}">
                <a16:creationId xmlns:a16="http://schemas.microsoft.com/office/drawing/2014/main" id="{0BC5159D-3272-C17B-C3FF-6FC99C7D424F}"/>
              </a:ext>
            </a:extLst>
          </p:cNvPr>
          <p:cNvSpPr/>
          <p:nvPr/>
        </p:nvSpPr>
        <p:spPr bwMode="gray">
          <a:xfrm>
            <a:off x="1839817" y="4401709"/>
            <a:ext cx="2194560" cy="365760"/>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defTabSz="903153"/>
            <a:r>
              <a:rPr lang="en-US" sz="700" dirty="0">
                <a:latin typeface="Verdana" panose="020B0604030504040204" pitchFamily="34" charset="0"/>
                <a:ea typeface="Verdana" panose="020B0604030504040204" pitchFamily="34" charset="0"/>
              </a:rPr>
              <a:t>Collate the releases and maintains the release calendar (based on inputs from platform vendors / OEMs and development teams)</a:t>
            </a:r>
          </a:p>
        </p:txBody>
      </p:sp>
      <p:sp>
        <p:nvSpPr>
          <p:cNvPr id="4" name="TextBox 3">
            <a:extLst>
              <a:ext uri="{FF2B5EF4-FFF2-40B4-BE49-F238E27FC236}">
                <a16:creationId xmlns:a16="http://schemas.microsoft.com/office/drawing/2014/main" id="{05CBC245-E3F4-641F-A8BB-1444FFA25C5F}"/>
              </a:ext>
            </a:extLst>
          </p:cNvPr>
          <p:cNvSpPr txBox="1"/>
          <p:nvPr/>
        </p:nvSpPr>
        <p:spPr>
          <a:xfrm>
            <a:off x="2298355" y="4728253"/>
            <a:ext cx="1061509"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Release Manager</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sp>
        <p:nvSpPr>
          <p:cNvPr id="37" name="Rectangle 36">
            <a:extLst>
              <a:ext uri="{FF2B5EF4-FFF2-40B4-BE49-F238E27FC236}">
                <a16:creationId xmlns:a16="http://schemas.microsoft.com/office/drawing/2014/main" id="{11D604E8-DACF-2D7B-37B8-A3EF8A6A02E0}"/>
              </a:ext>
            </a:extLst>
          </p:cNvPr>
          <p:cNvSpPr/>
          <p:nvPr/>
        </p:nvSpPr>
        <p:spPr bwMode="gray">
          <a:xfrm>
            <a:off x="4332583" y="4401709"/>
            <a:ext cx="2194560" cy="365760"/>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defTabSz="903153"/>
            <a:r>
              <a:rPr lang="en-US" sz="700" dirty="0">
                <a:latin typeface="Verdana" panose="020B0604030504040204" pitchFamily="34" charset="0"/>
                <a:ea typeface="Verdana" panose="020B0604030504040204" pitchFamily="34" charset="0"/>
              </a:rPr>
              <a:t>Perform release planning – classifies releases and minor or major based on business impact.</a:t>
            </a:r>
          </a:p>
        </p:txBody>
      </p:sp>
      <p:sp>
        <p:nvSpPr>
          <p:cNvPr id="44" name="Rectangle 43">
            <a:extLst>
              <a:ext uri="{FF2B5EF4-FFF2-40B4-BE49-F238E27FC236}">
                <a16:creationId xmlns:a16="http://schemas.microsoft.com/office/drawing/2014/main" id="{01310B12-05BC-AECC-954A-7F9A9D8D7F16}"/>
              </a:ext>
            </a:extLst>
          </p:cNvPr>
          <p:cNvSpPr/>
          <p:nvPr/>
        </p:nvSpPr>
        <p:spPr bwMode="gray">
          <a:xfrm>
            <a:off x="6825349" y="4401709"/>
            <a:ext cx="2194560" cy="365760"/>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defTabSz="903153"/>
            <a:r>
              <a:rPr lang="en-US" sz="700" dirty="0">
                <a:latin typeface="Verdana" panose="020B0604030504040204" pitchFamily="34" charset="0"/>
                <a:ea typeface="Verdana" panose="020B0604030504040204" pitchFamily="34" charset="0"/>
              </a:rPr>
              <a:t>Align with business and IT stakeholders for Release Planning</a:t>
            </a:r>
          </a:p>
        </p:txBody>
      </p:sp>
      <p:sp>
        <p:nvSpPr>
          <p:cNvPr id="10" name="Rectangle 9">
            <a:extLst>
              <a:ext uri="{FF2B5EF4-FFF2-40B4-BE49-F238E27FC236}">
                <a16:creationId xmlns:a16="http://schemas.microsoft.com/office/drawing/2014/main" id="{EE587C08-4556-4343-EA09-9B74F8995B89}"/>
              </a:ext>
            </a:extLst>
          </p:cNvPr>
          <p:cNvSpPr/>
          <p:nvPr/>
        </p:nvSpPr>
        <p:spPr bwMode="gray">
          <a:xfrm>
            <a:off x="9524551" y="4401709"/>
            <a:ext cx="2194560" cy="365760"/>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defTabSz="903153"/>
            <a:r>
              <a:rPr lang="en-US" sz="700" dirty="0">
                <a:latin typeface="Verdana" panose="020B0604030504040204" pitchFamily="34" charset="0"/>
                <a:ea typeface="Verdana" panose="020B0604030504040204" pitchFamily="34" charset="0"/>
              </a:rPr>
              <a:t>Document the roll back for planned releases</a:t>
            </a:r>
          </a:p>
        </p:txBody>
      </p:sp>
      <p:sp>
        <p:nvSpPr>
          <p:cNvPr id="5" name="TextBox 4">
            <a:extLst>
              <a:ext uri="{FF2B5EF4-FFF2-40B4-BE49-F238E27FC236}">
                <a16:creationId xmlns:a16="http://schemas.microsoft.com/office/drawing/2014/main" id="{28192064-FAF4-0A97-203D-6A2454ECF769}"/>
              </a:ext>
            </a:extLst>
          </p:cNvPr>
          <p:cNvSpPr txBox="1"/>
          <p:nvPr/>
        </p:nvSpPr>
        <p:spPr>
          <a:xfrm>
            <a:off x="4835897" y="4728253"/>
            <a:ext cx="1061509"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Release Manager</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sp>
        <p:nvSpPr>
          <p:cNvPr id="8" name="Oval 7">
            <a:extLst>
              <a:ext uri="{FF2B5EF4-FFF2-40B4-BE49-F238E27FC236}">
                <a16:creationId xmlns:a16="http://schemas.microsoft.com/office/drawing/2014/main" id="{E0E121FC-3814-6461-122F-D0EC2CE0B7BD}"/>
              </a:ext>
            </a:extLst>
          </p:cNvPr>
          <p:cNvSpPr/>
          <p:nvPr/>
        </p:nvSpPr>
        <p:spPr bwMode="gray">
          <a:xfrm>
            <a:off x="7653813" y="1112077"/>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F6B30472-2EB8-D075-D531-9403A24A54A2}"/>
              </a:ext>
            </a:extLst>
          </p:cNvPr>
          <p:cNvSpPr txBox="1"/>
          <p:nvPr/>
        </p:nvSpPr>
        <p:spPr>
          <a:xfrm>
            <a:off x="7318900" y="4728253"/>
            <a:ext cx="1061509"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Release Manager</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sp>
        <p:nvSpPr>
          <p:cNvPr id="12" name="Oval 11">
            <a:extLst>
              <a:ext uri="{FF2B5EF4-FFF2-40B4-BE49-F238E27FC236}">
                <a16:creationId xmlns:a16="http://schemas.microsoft.com/office/drawing/2014/main" id="{106EF7D9-9B45-E440-A532-B0879BD26625}"/>
              </a:ext>
            </a:extLst>
          </p:cNvPr>
          <p:cNvSpPr/>
          <p:nvPr/>
        </p:nvSpPr>
        <p:spPr bwMode="gray">
          <a:xfrm>
            <a:off x="7653813" y="1580663"/>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5" name="Oval 14">
            <a:extLst>
              <a:ext uri="{FF2B5EF4-FFF2-40B4-BE49-F238E27FC236}">
                <a16:creationId xmlns:a16="http://schemas.microsoft.com/office/drawing/2014/main" id="{6E4D2F2D-2358-3E44-3154-B22AD4E7EBDC}"/>
              </a:ext>
            </a:extLst>
          </p:cNvPr>
          <p:cNvSpPr/>
          <p:nvPr/>
        </p:nvSpPr>
        <p:spPr bwMode="gray">
          <a:xfrm>
            <a:off x="7653813" y="2119574"/>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7" name="Oval 16">
            <a:extLst>
              <a:ext uri="{FF2B5EF4-FFF2-40B4-BE49-F238E27FC236}">
                <a16:creationId xmlns:a16="http://schemas.microsoft.com/office/drawing/2014/main" id="{58A977E5-E0BA-54F0-D646-2D4101718ADD}"/>
              </a:ext>
            </a:extLst>
          </p:cNvPr>
          <p:cNvSpPr/>
          <p:nvPr/>
        </p:nvSpPr>
        <p:spPr bwMode="gray">
          <a:xfrm>
            <a:off x="7653813" y="2597669"/>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33" name="TextBox 32">
            <a:extLst>
              <a:ext uri="{FF2B5EF4-FFF2-40B4-BE49-F238E27FC236}">
                <a16:creationId xmlns:a16="http://schemas.microsoft.com/office/drawing/2014/main" id="{CDBF4C4C-99DB-BF8C-B99E-1C011E1CD7B2}"/>
              </a:ext>
            </a:extLst>
          </p:cNvPr>
          <p:cNvSpPr txBox="1"/>
          <p:nvPr/>
        </p:nvSpPr>
        <p:spPr>
          <a:xfrm>
            <a:off x="10108200" y="4728253"/>
            <a:ext cx="1061509"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Release Manager</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cxnSp>
        <p:nvCxnSpPr>
          <p:cNvPr id="35" name="Straight Arrow Connector 34">
            <a:extLst>
              <a:ext uri="{FF2B5EF4-FFF2-40B4-BE49-F238E27FC236}">
                <a16:creationId xmlns:a16="http://schemas.microsoft.com/office/drawing/2014/main" id="{90464C68-D558-50CB-FDD8-F29E93A8CB4D}"/>
              </a:ext>
            </a:extLst>
          </p:cNvPr>
          <p:cNvCxnSpPr>
            <a:cxnSpLocks/>
            <a:stCxn id="3" idx="3"/>
            <a:endCxn id="37" idx="1"/>
          </p:cNvCxnSpPr>
          <p:nvPr/>
        </p:nvCxnSpPr>
        <p:spPr>
          <a:xfrm>
            <a:off x="4034377" y="4584589"/>
            <a:ext cx="298206"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6C55CAB-D6BD-D0AB-D252-9857A37FA76C}"/>
              </a:ext>
            </a:extLst>
          </p:cNvPr>
          <p:cNvCxnSpPr>
            <a:cxnSpLocks/>
            <a:endCxn id="44" idx="1"/>
          </p:cNvCxnSpPr>
          <p:nvPr/>
        </p:nvCxnSpPr>
        <p:spPr>
          <a:xfrm>
            <a:off x="6527143" y="4584589"/>
            <a:ext cx="298206"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CF38101-1662-6CE9-C455-E107B4A09A50}"/>
              </a:ext>
            </a:extLst>
          </p:cNvPr>
          <p:cNvCxnSpPr>
            <a:cxnSpLocks/>
            <a:stCxn id="44" idx="3"/>
            <a:endCxn id="10" idx="1"/>
          </p:cNvCxnSpPr>
          <p:nvPr/>
        </p:nvCxnSpPr>
        <p:spPr>
          <a:xfrm>
            <a:off x="9019909" y="4584589"/>
            <a:ext cx="50464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48B1A02-8166-8323-2C9E-B5D2E27022DD}"/>
              </a:ext>
            </a:extLst>
          </p:cNvPr>
          <p:cNvCxnSpPr>
            <a:cxnSpLocks/>
          </p:cNvCxnSpPr>
          <p:nvPr/>
        </p:nvCxnSpPr>
        <p:spPr>
          <a:xfrm>
            <a:off x="11717320" y="4584589"/>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Flowchart: Summing Junction 47">
            <a:extLst>
              <a:ext uri="{FF2B5EF4-FFF2-40B4-BE49-F238E27FC236}">
                <a16:creationId xmlns:a16="http://schemas.microsoft.com/office/drawing/2014/main" id="{E7C0B3C4-D72B-7264-CDBC-7864A2569CE1}"/>
              </a:ext>
            </a:extLst>
          </p:cNvPr>
          <p:cNvSpPr/>
          <p:nvPr/>
        </p:nvSpPr>
        <p:spPr bwMode="gray">
          <a:xfrm>
            <a:off x="11755085" y="4500425"/>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49" name="Rectangle 48">
            <a:extLst>
              <a:ext uri="{FF2B5EF4-FFF2-40B4-BE49-F238E27FC236}">
                <a16:creationId xmlns:a16="http://schemas.microsoft.com/office/drawing/2014/main" id="{00DA4AF2-CC7E-5AA6-88E9-3DBCBCCF9AEB}"/>
              </a:ext>
            </a:extLst>
          </p:cNvPr>
          <p:cNvSpPr/>
          <p:nvPr/>
        </p:nvSpPr>
        <p:spPr bwMode="gray">
          <a:xfrm>
            <a:off x="9336164" y="5569430"/>
            <a:ext cx="2286000"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Oversees release planning</a:t>
            </a:r>
          </a:p>
        </p:txBody>
      </p:sp>
      <p:sp>
        <p:nvSpPr>
          <p:cNvPr id="50" name="TextBox 49">
            <a:extLst>
              <a:ext uri="{FF2B5EF4-FFF2-40B4-BE49-F238E27FC236}">
                <a16:creationId xmlns:a16="http://schemas.microsoft.com/office/drawing/2014/main" id="{44C51FAD-17D8-86A1-7ED1-E3BFF682EA51}"/>
              </a:ext>
            </a:extLst>
          </p:cNvPr>
          <p:cNvSpPr txBox="1"/>
          <p:nvPr/>
        </p:nvSpPr>
        <p:spPr>
          <a:xfrm>
            <a:off x="9471156" y="5343895"/>
            <a:ext cx="1944763"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Global Service Management Lead </a:t>
            </a:r>
          </a:p>
        </p:txBody>
      </p:sp>
    </p:spTree>
    <p:extLst>
      <p:ext uri="{BB962C8B-B14F-4D97-AF65-F5344CB8AC3E}">
        <p14:creationId xmlns:p14="http://schemas.microsoft.com/office/powerpoint/2010/main" val="25091510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11. Service Management – Release Management (2/3)</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2367550453"/>
              </p:ext>
            </p:extLst>
          </p:nvPr>
        </p:nvGraphicFramePr>
        <p:xfrm>
          <a:off x="569836" y="768262"/>
          <a:ext cx="10981524" cy="5096046"/>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48913">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467555">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6624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8022">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4115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03805">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29658">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9516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3" name="Rectangle 2">
            <a:extLst>
              <a:ext uri="{FF2B5EF4-FFF2-40B4-BE49-F238E27FC236}">
                <a16:creationId xmlns:a16="http://schemas.microsoft.com/office/drawing/2014/main" id="{0BC5159D-3272-C17B-C3FF-6FC99C7D424F}"/>
              </a:ext>
            </a:extLst>
          </p:cNvPr>
          <p:cNvSpPr/>
          <p:nvPr/>
        </p:nvSpPr>
        <p:spPr bwMode="gray">
          <a:xfrm>
            <a:off x="2006358" y="2152032"/>
            <a:ext cx="1956042" cy="528411"/>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dirty="0">
                <a:solidFill>
                  <a:schemeClr val="dk1"/>
                </a:solidFill>
                <a:latin typeface="Verdana" panose="020B0604030504040204" pitchFamily="34" charset="0"/>
                <a:ea typeface="Verdana" panose="020B0604030504040204" pitchFamily="34" charset="0"/>
              </a:rPr>
              <a:t>D</a:t>
            </a:r>
            <a:r>
              <a:rPr lang="en-US" sz="700" b="0" kern="1200" dirty="0">
                <a:solidFill>
                  <a:schemeClr val="dk1"/>
                </a:solidFill>
                <a:latin typeface="Verdana" panose="020B0604030504040204" pitchFamily="34" charset="0"/>
                <a:ea typeface="Verdana" panose="020B0604030504040204" pitchFamily="34" charset="0"/>
                <a:cs typeface="+mn-cs"/>
              </a:rPr>
              <a:t>evelops requirements, changes or fixes; perform testing and validation and compatibility checks</a:t>
            </a:r>
            <a:endParaRPr lang="en-US" sz="700" b="0"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05CBC245-E3F4-641F-A8BB-1444FFA25C5F}"/>
              </a:ext>
            </a:extLst>
          </p:cNvPr>
          <p:cNvSpPr txBox="1"/>
          <p:nvPr/>
        </p:nvSpPr>
        <p:spPr>
          <a:xfrm>
            <a:off x="2517589" y="2674225"/>
            <a:ext cx="939681"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L2</a:t>
            </a: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 /  L3 teams</a:t>
            </a:r>
          </a:p>
        </p:txBody>
      </p:sp>
      <p:cxnSp>
        <p:nvCxnSpPr>
          <p:cNvPr id="40" name="Straight Arrow Connector 39">
            <a:extLst>
              <a:ext uri="{FF2B5EF4-FFF2-40B4-BE49-F238E27FC236}">
                <a16:creationId xmlns:a16="http://schemas.microsoft.com/office/drawing/2014/main" id="{24E936F8-986D-B6C1-8BFB-A698B7EB5DA8}"/>
              </a:ext>
            </a:extLst>
          </p:cNvPr>
          <p:cNvCxnSpPr>
            <a:cxnSpLocks/>
          </p:cNvCxnSpPr>
          <p:nvPr/>
        </p:nvCxnSpPr>
        <p:spPr>
          <a:xfrm>
            <a:off x="1621515" y="2383649"/>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Flowchart: Summing Junction 40">
            <a:extLst>
              <a:ext uri="{FF2B5EF4-FFF2-40B4-BE49-F238E27FC236}">
                <a16:creationId xmlns:a16="http://schemas.microsoft.com/office/drawing/2014/main" id="{0245C356-228F-9AB7-E273-1F3DB82309ED}"/>
              </a:ext>
            </a:extLst>
          </p:cNvPr>
          <p:cNvSpPr/>
          <p:nvPr/>
        </p:nvSpPr>
        <p:spPr bwMode="gray">
          <a:xfrm>
            <a:off x="1659280" y="2299485"/>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10" name="Rectangle 9">
            <a:extLst>
              <a:ext uri="{FF2B5EF4-FFF2-40B4-BE49-F238E27FC236}">
                <a16:creationId xmlns:a16="http://schemas.microsoft.com/office/drawing/2014/main" id="{EE587C08-4556-4343-EA09-9B74F8995B89}"/>
              </a:ext>
            </a:extLst>
          </p:cNvPr>
          <p:cNvSpPr/>
          <p:nvPr/>
        </p:nvSpPr>
        <p:spPr bwMode="gray">
          <a:xfrm>
            <a:off x="4361831" y="4327188"/>
            <a:ext cx="2182403" cy="388248"/>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just" defTabSz="903153" rtl="0" eaLnBrk="1" fontAlgn="auto" latinLnBrk="0" hangingPunct="1">
              <a:lnSpc>
                <a:spcPct val="100000"/>
              </a:lnSpc>
              <a:spcBef>
                <a:spcPts val="0"/>
              </a:spcBef>
              <a:spcAft>
                <a:spcPts val="0"/>
              </a:spcAft>
              <a:buClrTx/>
              <a:buSzTx/>
              <a:tabLst/>
              <a:defRPr/>
            </a:pPr>
            <a:r>
              <a:rPr lang="en-US" sz="700" dirty="0">
                <a:latin typeface="Verdana" panose="020B0604030504040204" pitchFamily="34" charset="0"/>
                <a:ea typeface="Verdana" panose="020B0604030504040204" pitchFamily="34" charset="0"/>
              </a:rPr>
              <a:t>D</a:t>
            </a:r>
            <a:r>
              <a:rPr lang="en-US" sz="700" b="0" dirty="0">
                <a:latin typeface="Verdana" panose="020B0604030504040204" pitchFamily="34" charset="0"/>
                <a:ea typeface="Verdana" panose="020B0604030504040204" pitchFamily="34" charset="0"/>
              </a:rPr>
              <a:t>ocument the testing and validation reports in the Release ticket on ITSM tool</a:t>
            </a:r>
          </a:p>
        </p:txBody>
      </p:sp>
      <p:sp>
        <p:nvSpPr>
          <p:cNvPr id="12" name="Rectangle 11">
            <a:extLst>
              <a:ext uri="{FF2B5EF4-FFF2-40B4-BE49-F238E27FC236}">
                <a16:creationId xmlns:a16="http://schemas.microsoft.com/office/drawing/2014/main" id="{989E1EB9-93BB-158B-B55E-D395E5F21F38}"/>
              </a:ext>
            </a:extLst>
          </p:cNvPr>
          <p:cNvSpPr/>
          <p:nvPr/>
        </p:nvSpPr>
        <p:spPr bwMode="gray">
          <a:xfrm>
            <a:off x="1871366" y="5598665"/>
            <a:ext cx="2286000"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Review status of development by L2/L3 teams</a:t>
            </a:r>
          </a:p>
        </p:txBody>
      </p:sp>
      <p:sp>
        <p:nvSpPr>
          <p:cNvPr id="15" name="TextBox 14">
            <a:extLst>
              <a:ext uri="{FF2B5EF4-FFF2-40B4-BE49-F238E27FC236}">
                <a16:creationId xmlns:a16="http://schemas.microsoft.com/office/drawing/2014/main" id="{617F65F6-73A2-2A64-BEC7-866E2E437A1D}"/>
              </a:ext>
            </a:extLst>
          </p:cNvPr>
          <p:cNvSpPr txBox="1"/>
          <p:nvPr/>
        </p:nvSpPr>
        <p:spPr>
          <a:xfrm>
            <a:off x="2006358" y="5373130"/>
            <a:ext cx="1944763"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Global Service Management Lead </a:t>
            </a:r>
          </a:p>
        </p:txBody>
      </p:sp>
      <p:sp>
        <p:nvSpPr>
          <p:cNvPr id="17" name="TextBox 16">
            <a:extLst>
              <a:ext uri="{FF2B5EF4-FFF2-40B4-BE49-F238E27FC236}">
                <a16:creationId xmlns:a16="http://schemas.microsoft.com/office/drawing/2014/main" id="{4AF6CE42-C88B-AE7A-DC85-F22D4121A9EB}"/>
              </a:ext>
            </a:extLst>
          </p:cNvPr>
          <p:cNvSpPr txBox="1"/>
          <p:nvPr/>
        </p:nvSpPr>
        <p:spPr>
          <a:xfrm>
            <a:off x="4922277" y="4694804"/>
            <a:ext cx="1061509"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Release Manager</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sp>
        <p:nvSpPr>
          <p:cNvPr id="33" name="Rectangle 32">
            <a:extLst>
              <a:ext uri="{FF2B5EF4-FFF2-40B4-BE49-F238E27FC236}">
                <a16:creationId xmlns:a16="http://schemas.microsoft.com/office/drawing/2014/main" id="{BD7CAF29-10D7-A536-EE03-E4BE289B163C}"/>
              </a:ext>
            </a:extLst>
          </p:cNvPr>
          <p:cNvSpPr/>
          <p:nvPr/>
        </p:nvSpPr>
        <p:spPr bwMode="gray">
          <a:xfrm>
            <a:off x="6746323" y="5569430"/>
            <a:ext cx="2286000"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Review Major releases and ensure Release Manager updates Release ticket</a:t>
            </a:r>
          </a:p>
        </p:txBody>
      </p:sp>
      <p:sp>
        <p:nvSpPr>
          <p:cNvPr id="35" name="TextBox 34">
            <a:extLst>
              <a:ext uri="{FF2B5EF4-FFF2-40B4-BE49-F238E27FC236}">
                <a16:creationId xmlns:a16="http://schemas.microsoft.com/office/drawing/2014/main" id="{648DF859-D41F-78D6-5D0E-416D240BA065}"/>
              </a:ext>
            </a:extLst>
          </p:cNvPr>
          <p:cNvSpPr txBox="1"/>
          <p:nvPr/>
        </p:nvSpPr>
        <p:spPr>
          <a:xfrm>
            <a:off x="7195506" y="5343895"/>
            <a:ext cx="1316386"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Change Review Board</a:t>
            </a:r>
          </a:p>
        </p:txBody>
      </p:sp>
      <p:sp>
        <p:nvSpPr>
          <p:cNvPr id="36" name="Rectangle 35">
            <a:extLst>
              <a:ext uri="{FF2B5EF4-FFF2-40B4-BE49-F238E27FC236}">
                <a16:creationId xmlns:a16="http://schemas.microsoft.com/office/drawing/2014/main" id="{253CB381-3DA7-7C7D-21A5-EDA9F104DC0F}"/>
              </a:ext>
            </a:extLst>
          </p:cNvPr>
          <p:cNvSpPr/>
          <p:nvPr/>
        </p:nvSpPr>
        <p:spPr bwMode="gray">
          <a:xfrm>
            <a:off x="6746323" y="4327188"/>
            <a:ext cx="2182403" cy="388248"/>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just" defTabSz="903153" rtl="0" eaLnBrk="1" fontAlgn="auto" latinLnBrk="0" hangingPunct="1">
              <a:lnSpc>
                <a:spcPct val="100000"/>
              </a:lnSpc>
              <a:spcBef>
                <a:spcPts val="0"/>
              </a:spcBef>
              <a:spcAft>
                <a:spcPts val="0"/>
              </a:spcAft>
              <a:buClrTx/>
              <a:buSzTx/>
              <a:tabLst/>
              <a:defRPr/>
            </a:pPr>
            <a:r>
              <a:rPr lang="en-US" sz="700" dirty="0">
                <a:latin typeface="Verdana" panose="020B0604030504040204" pitchFamily="34" charset="0"/>
                <a:ea typeface="Verdana" panose="020B0604030504040204" pitchFamily="34" charset="0"/>
              </a:rPr>
              <a:t>Present the Release ticket to Change Review Boards for Major releases</a:t>
            </a:r>
          </a:p>
        </p:txBody>
      </p:sp>
      <p:sp>
        <p:nvSpPr>
          <p:cNvPr id="39" name="TextBox 38">
            <a:extLst>
              <a:ext uri="{FF2B5EF4-FFF2-40B4-BE49-F238E27FC236}">
                <a16:creationId xmlns:a16="http://schemas.microsoft.com/office/drawing/2014/main" id="{760416F9-7CD3-55FC-C2CB-347672A4BBDF}"/>
              </a:ext>
            </a:extLst>
          </p:cNvPr>
          <p:cNvSpPr txBox="1"/>
          <p:nvPr/>
        </p:nvSpPr>
        <p:spPr>
          <a:xfrm>
            <a:off x="7306769" y="4694804"/>
            <a:ext cx="1061509"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Release Manager</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sp>
        <p:nvSpPr>
          <p:cNvPr id="42" name="Rectangle 41">
            <a:extLst>
              <a:ext uri="{FF2B5EF4-FFF2-40B4-BE49-F238E27FC236}">
                <a16:creationId xmlns:a16="http://schemas.microsoft.com/office/drawing/2014/main" id="{3342E6A9-2756-79F2-872C-63C006E1C27E}"/>
              </a:ext>
            </a:extLst>
          </p:cNvPr>
          <p:cNvSpPr/>
          <p:nvPr/>
        </p:nvSpPr>
        <p:spPr bwMode="gray">
          <a:xfrm>
            <a:off x="9467639" y="2152032"/>
            <a:ext cx="1956042" cy="240079"/>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dirty="0">
                <a:solidFill>
                  <a:schemeClr val="dk1"/>
                </a:solidFill>
                <a:latin typeface="Verdana" panose="020B0604030504040204" pitchFamily="34" charset="0"/>
                <a:ea typeface="Verdana" panose="020B0604030504040204" pitchFamily="34" charset="0"/>
              </a:rPr>
              <a:t>Execute deployment of releases to Live environment</a:t>
            </a:r>
            <a:endParaRPr lang="en-US" sz="700" b="0" dirty="0">
              <a:latin typeface="Verdana" panose="020B0604030504040204" pitchFamily="34" charset="0"/>
              <a:ea typeface="Verdana" panose="020B0604030504040204" pitchFamily="34" charset="0"/>
            </a:endParaRPr>
          </a:p>
        </p:txBody>
      </p:sp>
      <p:sp>
        <p:nvSpPr>
          <p:cNvPr id="43" name="TextBox 42">
            <a:extLst>
              <a:ext uri="{FF2B5EF4-FFF2-40B4-BE49-F238E27FC236}">
                <a16:creationId xmlns:a16="http://schemas.microsoft.com/office/drawing/2014/main" id="{A6018318-14B6-8272-ACDA-BAB290D9EEB1}"/>
              </a:ext>
            </a:extLst>
          </p:cNvPr>
          <p:cNvSpPr txBox="1"/>
          <p:nvPr/>
        </p:nvSpPr>
        <p:spPr>
          <a:xfrm>
            <a:off x="9943759" y="2362514"/>
            <a:ext cx="1003801"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Infra Ops team </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cxnSp>
        <p:nvCxnSpPr>
          <p:cNvPr id="45" name="Connector: Elbow 44">
            <a:extLst>
              <a:ext uri="{FF2B5EF4-FFF2-40B4-BE49-F238E27FC236}">
                <a16:creationId xmlns:a16="http://schemas.microsoft.com/office/drawing/2014/main" id="{8D02BA89-32DE-6C85-B06B-68AC21D8A874}"/>
              </a:ext>
            </a:extLst>
          </p:cNvPr>
          <p:cNvCxnSpPr>
            <a:cxnSpLocks/>
            <a:stCxn id="3" idx="3"/>
            <a:endCxn id="10" idx="1"/>
          </p:cNvCxnSpPr>
          <p:nvPr/>
        </p:nvCxnSpPr>
        <p:spPr>
          <a:xfrm>
            <a:off x="3962400" y="2416238"/>
            <a:ext cx="399431" cy="2105074"/>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CC53138A-B931-8389-1E68-04FCF01B47D0}"/>
              </a:ext>
            </a:extLst>
          </p:cNvPr>
          <p:cNvCxnSpPr>
            <a:cxnSpLocks/>
            <a:stCxn id="36" idx="3"/>
            <a:endCxn id="42" idx="1"/>
          </p:cNvCxnSpPr>
          <p:nvPr/>
        </p:nvCxnSpPr>
        <p:spPr>
          <a:xfrm flipV="1">
            <a:off x="8928726" y="2272072"/>
            <a:ext cx="538913" cy="2249240"/>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2EC3BD6-1E8A-B05E-7F1B-942CDEE9F465}"/>
              </a:ext>
            </a:extLst>
          </p:cNvPr>
          <p:cNvCxnSpPr>
            <a:cxnSpLocks/>
            <a:stCxn id="10" idx="3"/>
          </p:cNvCxnSpPr>
          <p:nvPr/>
        </p:nvCxnSpPr>
        <p:spPr>
          <a:xfrm>
            <a:off x="6544234" y="4521312"/>
            <a:ext cx="202089"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26513F1-39C0-628E-DE9C-F4079489E422}"/>
              </a:ext>
            </a:extLst>
          </p:cNvPr>
          <p:cNvCxnSpPr>
            <a:cxnSpLocks/>
          </p:cNvCxnSpPr>
          <p:nvPr/>
        </p:nvCxnSpPr>
        <p:spPr>
          <a:xfrm>
            <a:off x="11412102" y="2272072"/>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Flowchart: Summing Junction 54">
            <a:extLst>
              <a:ext uri="{FF2B5EF4-FFF2-40B4-BE49-F238E27FC236}">
                <a16:creationId xmlns:a16="http://schemas.microsoft.com/office/drawing/2014/main" id="{5515D293-C53D-096A-94F3-3BFB83B5102E}"/>
              </a:ext>
            </a:extLst>
          </p:cNvPr>
          <p:cNvSpPr/>
          <p:nvPr/>
        </p:nvSpPr>
        <p:spPr bwMode="gray">
          <a:xfrm>
            <a:off x="11449867" y="2187908"/>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Tree>
    <p:extLst>
      <p:ext uri="{BB962C8B-B14F-4D97-AF65-F5344CB8AC3E}">
        <p14:creationId xmlns:p14="http://schemas.microsoft.com/office/powerpoint/2010/main" val="24167624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11. Service Management – Release Management (3/3)</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1843673549"/>
              </p:ext>
            </p:extLst>
          </p:nvPr>
        </p:nvGraphicFramePr>
        <p:xfrm>
          <a:off x="569836" y="768262"/>
          <a:ext cx="10981524" cy="5096046"/>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48913">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467555">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6624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8022">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4115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03805">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29658">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9516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3" name="Rectangle 2">
            <a:extLst>
              <a:ext uri="{FF2B5EF4-FFF2-40B4-BE49-F238E27FC236}">
                <a16:creationId xmlns:a16="http://schemas.microsoft.com/office/drawing/2014/main" id="{0BC5159D-3272-C17B-C3FF-6FC99C7D424F}"/>
              </a:ext>
            </a:extLst>
          </p:cNvPr>
          <p:cNvSpPr/>
          <p:nvPr/>
        </p:nvSpPr>
        <p:spPr bwMode="gray">
          <a:xfrm>
            <a:off x="1980610" y="4413143"/>
            <a:ext cx="1828800" cy="365760"/>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defTabSz="903153"/>
            <a:r>
              <a:rPr lang="en-US" sz="700" dirty="0">
                <a:solidFill>
                  <a:schemeClr val="dk1"/>
                </a:solidFill>
                <a:latin typeface="Verdana" panose="020B0604030504040204" pitchFamily="34" charset="0"/>
                <a:ea typeface="Verdana" panose="020B0604030504040204" pitchFamily="34" charset="0"/>
              </a:rPr>
              <a:t>Document change success / lessons learnt and failure analysis (if any) and closes the change request</a:t>
            </a:r>
          </a:p>
        </p:txBody>
      </p:sp>
      <p:sp>
        <p:nvSpPr>
          <p:cNvPr id="4" name="TextBox 3">
            <a:extLst>
              <a:ext uri="{FF2B5EF4-FFF2-40B4-BE49-F238E27FC236}">
                <a16:creationId xmlns:a16="http://schemas.microsoft.com/office/drawing/2014/main" id="{05CBC245-E3F4-641F-A8BB-1444FFA25C5F}"/>
              </a:ext>
            </a:extLst>
          </p:cNvPr>
          <p:cNvSpPr txBox="1"/>
          <p:nvPr/>
        </p:nvSpPr>
        <p:spPr>
          <a:xfrm>
            <a:off x="2308018" y="4770821"/>
            <a:ext cx="1061509"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Release Manager</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sp>
        <p:nvSpPr>
          <p:cNvPr id="37" name="Rectangle 36">
            <a:extLst>
              <a:ext uri="{FF2B5EF4-FFF2-40B4-BE49-F238E27FC236}">
                <a16:creationId xmlns:a16="http://schemas.microsoft.com/office/drawing/2014/main" id="{11D604E8-DACF-2D7B-37B8-A3EF8A6A02E0}"/>
              </a:ext>
            </a:extLst>
          </p:cNvPr>
          <p:cNvSpPr/>
          <p:nvPr/>
        </p:nvSpPr>
        <p:spPr bwMode="gray">
          <a:xfrm>
            <a:off x="4332583" y="4405061"/>
            <a:ext cx="2211652" cy="365760"/>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defTabSz="903153"/>
            <a:r>
              <a:rPr lang="en-US" sz="700" dirty="0">
                <a:solidFill>
                  <a:schemeClr val="dk1"/>
                </a:solidFill>
                <a:latin typeface="Verdana" panose="020B0604030504040204" pitchFamily="34" charset="0"/>
                <a:ea typeface="Verdana" panose="020B0604030504040204" pitchFamily="34" charset="0"/>
              </a:rPr>
              <a:t>Report status of releases planned and implemented to Service Operations Committee.</a:t>
            </a:r>
          </a:p>
          <a:p>
            <a:pPr defTabSz="903153"/>
            <a:r>
              <a:rPr lang="en-US" sz="700" dirty="0">
                <a:solidFill>
                  <a:schemeClr val="dk1"/>
                </a:solidFill>
                <a:latin typeface="Verdana" panose="020B0604030504040204" pitchFamily="34" charset="0"/>
                <a:ea typeface="Verdana" panose="020B0604030504040204" pitchFamily="34" charset="0"/>
              </a:rPr>
              <a:t>Oversees the PIR and closure activities.</a:t>
            </a:r>
          </a:p>
        </p:txBody>
      </p:sp>
      <p:sp>
        <p:nvSpPr>
          <p:cNvPr id="34" name="TextBox 33">
            <a:extLst>
              <a:ext uri="{FF2B5EF4-FFF2-40B4-BE49-F238E27FC236}">
                <a16:creationId xmlns:a16="http://schemas.microsoft.com/office/drawing/2014/main" id="{C018632F-47A8-69D1-402F-D6561E418EE0}"/>
              </a:ext>
            </a:extLst>
          </p:cNvPr>
          <p:cNvSpPr txBox="1"/>
          <p:nvPr/>
        </p:nvSpPr>
        <p:spPr>
          <a:xfrm>
            <a:off x="4485854" y="4758385"/>
            <a:ext cx="1944763"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Global Service Management Lead </a:t>
            </a:r>
          </a:p>
        </p:txBody>
      </p:sp>
      <p:cxnSp>
        <p:nvCxnSpPr>
          <p:cNvPr id="40" name="Straight Arrow Connector 39">
            <a:extLst>
              <a:ext uri="{FF2B5EF4-FFF2-40B4-BE49-F238E27FC236}">
                <a16:creationId xmlns:a16="http://schemas.microsoft.com/office/drawing/2014/main" id="{24E936F8-986D-B6C1-8BFB-A698B7EB5DA8}"/>
              </a:ext>
            </a:extLst>
          </p:cNvPr>
          <p:cNvCxnSpPr>
            <a:cxnSpLocks/>
          </p:cNvCxnSpPr>
          <p:nvPr/>
        </p:nvCxnSpPr>
        <p:spPr>
          <a:xfrm>
            <a:off x="1621273" y="4577158"/>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Flowchart: Summing Junction 40">
            <a:extLst>
              <a:ext uri="{FF2B5EF4-FFF2-40B4-BE49-F238E27FC236}">
                <a16:creationId xmlns:a16="http://schemas.microsoft.com/office/drawing/2014/main" id="{0245C356-228F-9AB7-E273-1F3DB82309ED}"/>
              </a:ext>
            </a:extLst>
          </p:cNvPr>
          <p:cNvSpPr/>
          <p:nvPr/>
        </p:nvSpPr>
        <p:spPr bwMode="gray">
          <a:xfrm>
            <a:off x="1659038" y="4492994"/>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cxnSp>
        <p:nvCxnSpPr>
          <p:cNvPr id="5" name="Straight Arrow Connector 4">
            <a:extLst>
              <a:ext uri="{FF2B5EF4-FFF2-40B4-BE49-F238E27FC236}">
                <a16:creationId xmlns:a16="http://schemas.microsoft.com/office/drawing/2014/main" id="{243E1D7C-4588-C1EE-6946-25215213BA1C}"/>
              </a:ext>
            </a:extLst>
          </p:cNvPr>
          <p:cNvCxnSpPr>
            <a:cxnSpLocks/>
            <a:stCxn id="3" idx="3"/>
            <a:endCxn id="37" idx="1"/>
          </p:cNvCxnSpPr>
          <p:nvPr/>
        </p:nvCxnSpPr>
        <p:spPr>
          <a:xfrm flipV="1">
            <a:off x="3809410" y="4587941"/>
            <a:ext cx="523173" cy="8082"/>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AF2AF67-9301-F239-F28C-9C26A9AE69E3}"/>
              </a:ext>
            </a:extLst>
          </p:cNvPr>
          <p:cNvSpPr/>
          <p:nvPr/>
        </p:nvSpPr>
        <p:spPr bwMode="gray">
          <a:xfrm>
            <a:off x="4258235" y="5598665"/>
            <a:ext cx="2286000"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Reviews status of Release management</a:t>
            </a:r>
          </a:p>
        </p:txBody>
      </p:sp>
      <p:sp>
        <p:nvSpPr>
          <p:cNvPr id="33" name="TextBox 32">
            <a:extLst>
              <a:ext uri="{FF2B5EF4-FFF2-40B4-BE49-F238E27FC236}">
                <a16:creationId xmlns:a16="http://schemas.microsoft.com/office/drawing/2014/main" id="{2234F45E-2EE1-0C84-510A-077A985E6061}"/>
              </a:ext>
            </a:extLst>
          </p:cNvPr>
          <p:cNvSpPr txBox="1"/>
          <p:nvPr/>
        </p:nvSpPr>
        <p:spPr>
          <a:xfrm>
            <a:off x="4485402" y="5373130"/>
            <a:ext cx="1760418"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Service Operations Committee</a:t>
            </a:r>
          </a:p>
        </p:txBody>
      </p:sp>
    </p:spTree>
    <p:extLst>
      <p:ext uri="{BB962C8B-B14F-4D97-AF65-F5344CB8AC3E}">
        <p14:creationId xmlns:p14="http://schemas.microsoft.com/office/powerpoint/2010/main" val="40642674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11. Service Management – Release Management</a:t>
            </a:r>
          </a:p>
        </p:txBody>
      </p:sp>
      <p:graphicFrame>
        <p:nvGraphicFramePr>
          <p:cNvPr id="12" name="Table 11">
            <a:extLst>
              <a:ext uri="{FF2B5EF4-FFF2-40B4-BE49-F238E27FC236}">
                <a16:creationId xmlns:a16="http://schemas.microsoft.com/office/drawing/2014/main" id="{24F1E073-4698-1F67-CA9C-E602C33EA49F}"/>
              </a:ext>
            </a:extLst>
          </p:cNvPr>
          <p:cNvGraphicFramePr>
            <a:graphicFrameLocks noGrp="1"/>
          </p:cNvGraphicFramePr>
          <p:nvPr>
            <p:extLst>
              <p:ext uri="{D42A27DB-BD31-4B8C-83A1-F6EECF244321}">
                <p14:modId xmlns:p14="http://schemas.microsoft.com/office/powerpoint/2010/main" val="445507721"/>
              </p:ext>
            </p:extLst>
          </p:nvPr>
        </p:nvGraphicFramePr>
        <p:xfrm>
          <a:off x="591871" y="931288"/>
          <a:ext cx="10981521" cy="975360"/>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KPIs / Metrics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Service Management – Release Management</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 of releases successfully deployed without rollback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Mean time to deploy releases (MTTD)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 of release related incidents reports</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13" name="Table 12">
            <a:extLst>
              <a:ext uri="{FF2B5EF4-FFF2-40B4-BE49-F238E27FC236}">
                <a16:creationId xmlns:a16="http://schemas.microsoft.com/office/drawing/2014/main" id="{50A44060-00AF-8221-9E6D-ADA911CBEBAA}"/>
              </a:ext>
            </a:extLst>
          </p:cNvPr>
          <p:cNvGraphicFramePr>
            <a:graphicFrameLocks noGrp="1"/>
          </p:cNvGraphicFramePr>
          <p:nvPr>
            <p:extLst>
              <p:ext uri="{D42A27DB-BD31-4B8C-83A1-F6EECF244321}">
                <p14:modId xmlns:p14="http://schemas.microsoft.com/office/powerpoint/2010/main" val="1463446300"/>
              </p:ext>
            </p:extLst>
          </p:nvPr>
        </p:nvGraphicFramePr>
        <p:xfrm>
          <a:off x="591870" y="2293463"/>
          <a:ext cx="10981521" cy="975360"/>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Key Considerations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Service Management – Release Management</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IT Strategy to be defined / updated periodically based on any business strategy changes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Timelines for ITLT to review and respond to IT strategy to be agreed upon</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16" name="Table 15">
            <a:extLst>
              <a:ext uri="{FF2B5EF4-FFF2-40B4-BE49-F238E27FC236}">
                <a16:creationId xmlns:a16="http://schemas.microsoft.com/office/drawing/2014/main" id="{ABEE8E71-226F-14E2-6FE6-54AA843519EC}"/>
              </a:ext>
            </a:extLst>
          </p:cNvPr>
          <p:cNvGraphicFramePr>
            <a:graphicFrameLocks noGrp="1"/>
          </p:cNvGraphicFramePr>
          <p:nvPr>
            <p:extLst>
              <p:ext uri="{D42A27DB-BD31-4B8C-83A1-F6EECF244321}">
                <p14:modId xmlns:p14="http://schemas.microsoft.com/office/powerpoint/2010/main" val="704488261"/>
              </p:ext>
            </p:extLst>
          </p:nvPr>
        </p:nvGraphicFramePr>
        <p:xfrm>
          <a:off x="591869" y="3504197"/>
          <a:ext cx="10981521" cy="975360"/>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Critical Success Factors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Service Management – Release Management</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TBD</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spTree>
    <p:extLst>
      <p:ext uri="{BB962C8B-B14F-4D97-AF65-F5344CB8AC3E}">
        <p14:creationId xmlns:p14="http://schemas.microsoft.com/office/powerpoint/2010/main" val="17368100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12. Digital Transformation &amp; Innovation (1/3)</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2734753220"/>
              </p:ext>
            </p:extLst>
          </p:nvPr>
        </p:nvGraphicFramePr>
        <p:xfrm>
          <a:off x="569838" y="777342"/>
          <a:ext cx="10981524" cy="5151172"/>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53050">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550554">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8278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2869">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60090">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39945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25026">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2869">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88744">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2869">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2869">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3" name="Rectangle 2">
            <a:extLst>
              <a:ext uri="{FF2B5EF4-FFF2-40B4-BE49-F238E27FC236}">
                <a16:creationId xmlns:a16="http://schemas.microsoft.com/office/drawing/2014/main" id="{0BC5159D-3272-C17B-C3FF-6FC99C7D424F}"/>
              </a:ext>
            </a:extLst>
          </p:cNvPr>
          <p:cNvSpPr/>
          <p:nvPr/>
        </p:nvSpPr>
        <p:spPr bwMode="gray">
          <a:xfrm>
            <a:off x="4217237" y="2651084"/>
            <a:ext cx="2371822" cy="369020"/>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dirty="0">
                <a:solidFill>
                  <a:schemeClr val="dk1"/>
                </a:solidFill>
                <a:latin typeface="Verdana" panose="020B0604030504040204" pitchFamily="34" charset="0"/>
                <a:ea typeface="Verdana" panose="020B0604030504040204" pitchFamily="34" charset="0"/>
              </a:rPr>
              <a:t>R</a:t>
            </a:r>
            <a:r>
              <a:rPr lang="en-US" sz="700" kern="1200" dirty="0">
                <a:solidFill>
                  <a:schemeClr val="dk1"/>
                </a:solidFill>
                <a:latin typeface="Verdana" panose="020B0604030504040204" pitchFamily="34" charset="0"/>
                <a:ea typeface="Verdana" panose="020B0604030504040204" pitchFamily="34" charset="0"/>
                <a:cs typeface="+mn-cs"/>
              </a:rPr>
              <a:t>eceive the demand for Digitization, Digitalization or Digital Transformation from business stakeholders</a:t>
            </a:r>
          </a:p>
        </p:txBody>
      </p:sp>
      <p:sp>
        <p:nvSpPr>
          <p:cNvPr id="4" name="TextBox 3">
            <a:extLst>
              <a:ext uri="{FF2B5EF4-FFF2-40B4-BE49-F238E27FC236}">
                <a16:creationId xmlns:a16="http://schemas.microsoft.com/office/drawing/2014/main" id="{05CBC245-E3F4-641F-A8BB-1444FFA25C5F}"/>
              </a:ext>
            </a:extLst>
          </p:cNvPr>
          <p:cNvSpPr txBox="1"/>
          <p:nvPr/>
        </p:nvSpPr>
        <p:spPr>
          <a:xfrm>
            <a:off x="4561529" y="2992894"/>
            <a:ext cx="1683237" cy="33855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Automation, IOT, Low Code, UI/UX, OS CoE Lead </a:t>
            </a:r>
          </a:p>
        </p:txBody>
      </p:sp>
      <p:sp>
        <p:nvSpPr>
          <p:cNvPr id="37" name="Rectangle 36">
            <a:extLst>
              <a:ext uri="{FF2B5EF4-FFF2-40B4-BE49-F238E27FC236}">
                <a16:creationId xmlns:a16="http://schemas.microsoft.com/office/drawing/2014/main" id="{11D604E8-DACF-2D7B-37B8-A3EF8A6A02E0}"/>
              </a:ext>
            </a:extLst>
          </p:cNvPr>
          <p:cNvSpPr/>
          <p:nvPr/>
        </p:nvSpPr>
        <p:spPr bwMode="gray">
          <a:xfrm>
            <a:off x="6722240" y="2651084"/>
            <a:ext cx="2307595" cy="369020"/>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dirty="0">
                <a:latin typeface="Verdana" panose="020B0604030504040204" pitchFamily="34" charset="0"/>
                <a:ea typeface="Verdana" panose="020B0604030504040204" pitchFamily="34" charset="0"/>
              </a:rPr>
              <a:t>Identify innovation opportunities and evaluates emerging technologies</a:t>
            </a:r>
            <a:r>
              <a:rPr lang="en-US" sz="700" b="0" dirty="0">
                <a:latin typeface="Verdana" panose="020B0604030504040204" pitchFamily="34" charset="0"/>
                <a:ea typeface="Verdana" panose="020B0604030504040204" pitchFamily="34" charset="0"/>
              </a:rPr>
              <a:t>.</a:t>
            </a:r>
          </a:p>
        </p:txBody>
      </p:sp>
      <p:cxnSp>
        <p:nvCxnSpPr>
          <p:cNvPr id="62" name="Straight Arrow Connector 61">
            <a:extLst>
              <a:ext uri="{FF2B5EF4-FFF2-40B4-BE49-F238E27FC236}">
                <a16:creationId xmlns:a16="http://schemas.microsoft.com/office/drawing/2014/main" id="{DD66377A-07C6-CBA5-EB32-FA0DB232E396}"/>
              </a:ext>
            </a:extLst>
          </p:cNvPr>
          <p:cNvCxnSpPr>
            <a:cxnSpLocks/>
          </p:cNvCxnSpPr>
          <p:nvPr/>
        </p:nvCxnSpPr>
        <p:spPr>
          <a:xfrm>
            <a:off x="11481908" y="2835594"/>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Flowchart: Summing Junction 62">
            <a:extLst>
              <a:ext uri="{FF2B5EF4-FFF2-40B4-BE49-F238E27FC236}">
                <a16:creationId xmlns:a16="http://schemas.microsoft.com/office/drawing/2014/main" id="{F9496A63-0BAB-4BA0-1FB6-334BF60E7EF0}"/>
              </a:ext>
            </a:extLst>
          </p:cNvPr>
          <p:cNvSpPr/>
          <p:nvPr/>
        </p:nvSpPr>
        <p:spPr bwMode="gray">
          <a:xfrm>
            <a:off x="11519673" y="2751430"/>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5" name="Rectangle 4">
            <a:extLst>
              <a:ext uri="{FF2B5EF4-FFF2-40B4-BE49-F238E27FC236}">
                <a16:creationId xmlns:a16="http://schemas.microsoft.com/office/drawing/2014/main" id="{3C78960D-5A2A-196A-7D78-6E3CEBF50134}"/>
              </a:ext>
            </a:extLst>
          </p:cNvPr>
          <p:cNvSpPr/>
          <p:nvPr/>
        </p:nvSpPr>
        <p:spPr bwMode="gray">
          <a:xfrm>
            <a:off x="1882587" y="1066170"/>
            <a:ext cx="2088777" cy="255894"/>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b="0" dirty="0">
                <a:latin typeface="Verdana" panose="020B0604030504040204" pitchFamily="34" charset="0"/>
                <a:ea typeface="Verdana" panose="020B0604030504040204" pitchFamily="34" charset="0"/>
              </a:rPr>
              <a:t>Share demand for </a:t>
            </a:r>
            <a:r>
              <a:rPr lang="en-US" sz="700" kern="1200" dirty="0">
                <a:solidFill>
                  <a:schemeClr val="dk1"/>
                </a:solidFill>
                <a:latin typeface="Verdana" panose="020B0604030504040204" pitchFamily="34" charset="0"/>
                <a:ea typeface="Verdana" panose="020B0604030504040204" pitchFamily="34" charset="0"/>
                <a:cs typeface="+mn-cs"/>
              </a:rPr>
              <a:t>Digitization</a:t>
            </a:r>
            <a:r>
              <a:rPr lang="en-US" sz="700" dirty="0">
                <a:solidFill>
                  <a:schemeClr val="dk1"/>
                </a:solidFill>
                <a:latin typeface="Verdana" panose="020B0604030504040204" pitchFamily="34" charset="0"/>
                <a:ea typeface="Verdana" panose="020B0604030504040204" pitchFamily="34" charset="0"/>
              </a:rPr>
              <a:t> or</a:t>
            </a:r>
            <a:r>
              <a:rPr lang="en-US" sz="700" kern="1200" dirty="0">
                <a:solidFill>
                  <a:schemeClr val="dk1"/>
                </a:solidFill>
                <a:latin typeface="Verdana" panose="020B0604030504040204" pitchFamily="34" charset="0"/>
                <a:ea typeface="Verdana" panose="020B0604030504040204" pitchFamily="34" charset="0"/>
                <a:cs typeface="+mn-cs"/>
              </a:rPr>
              <a:t> Digitalization</a:t>
            </a:r>
            <a:endParaRPr lang="en-US" sz="700" b="0" dirty="0">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16C03D36-F1BD-7338-A461-A3030C7DEE10}"/>
              </a:ext>
            </a:extLst>
          </p:cNvPr>
          <p:cNvSpPr txBox="1"/>
          <p:nvPr/>
        </p:nvSpPr>
        <p:spPr>
          <a:xfrm>
            <a:off x="2507739" y="1308380"/>
            <a:ext cx="957313"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Business Users</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cxnSp>
        <p:nvCxnSpPr>
          <p:cNvPr id="17" name="Connector: Elbow 16">
            <a:extLst>
              <a:ext uri="{FF2B5EF4-FFF2-40B4-BE49-F238E27FC236}">
                <a16:creationId xmlns:a16="http://schemas.microsoft.com/office/drawing/2014/main" id="{03C2E3E5-19A5-21F6-5D8F-93D740B37C0E}"/>
              </a:ext>
            </a:extLst>
          </p:cNvPr>
          <p:cNvCxnSpPr>
            <a:cxnSpLocks/>
            <a:stCxn id="5" idx="3"/>
            <a:endCxn id="3" idx="1"/>
          </p:cNvCxnSpPr>
          <p:nvPr/>
        </p:nvCxnSpPr>
        <p:spPr>
          <a:xfrm>
            <a:off x="3971364" y="1194117"/>
            <a:ext cx="245873" cy="1641477"/>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F245E269-E4DE-217C-A18B-A52EAA6DAF66}"/>
              </a:ext>
            </a:extLst>
          </p:cNvPr>
          <p:cNvSpPr/>
          <p:nvPr/>
        </p:nvSpPr>
        <p:spPr bwMode="gray">
          <a:xfrm>
            <a:off x="5227594" y="1132017"/>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48" name="TextBox 47">
            <a:extLst>
              <a:ext uri="{FF2B5EF4-FFF2-40B4-BE49-F238E27FC236}">
                <a16:creationId xmlns:a16="http://schemas.microsoft.com/office/drawing/2014/main" id="{CFDE54CC-579B-0D9D-25CA-4FABE477481D}"/>
              </a:ext>
            </a:extLst>
          </p:cNvPr>
          <p:cNvSpPr txBox="1"/>
          <p:nvPr/>
        </p:nvSpPr>
        <p:spPr>
          <a:xfrm>
            <a:off x="6933351" y="2992894"/>
            <a:ext cx="1683237" cy="33855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Automation, IOT, Low Code, UI/UX, OS CoE Lead </a:t>
            </a:r>
          </a:p>
        </p:txBody>
      </p:sp>
      <p:cxnSp>
        <p:nvCxnSpPr>
          <p:cNvPr id="49" name="Straight Arrow Connector 48">
            <a:extLst>
              <a:ext uri="{FF2B5EF4-FFF2-40B4-BE49-F238E27FC236}">
                <a16:creationId xmlns:a16="http://schemas.microsoft.com/office/drawing/2014/main" id="{1F2A47C8-6F0F-5F6E-4738-1F1814F37A24}"/>
              </a:ext>
            </a:extLst>
          </p:cNvPr>
          <p:cNvCxnSpPr>
            <a:cxnSpLocks/>
            <a:stCxn id="3" idx="3"/>
            <a:endCxn id="37" idx="1"/>
          </p:cNvCxnSpPr>
          <p:nvPr/>
        </p:nvCxnSpPr>
        <p:spPr>
          <a:xfrm>
            <a:off x="6589059" y="2835594"/>
            <a:ext cx="133181"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1EF4C6A-63D8-B5A5-93B0-DEC4793BDC42}"/>
              </a:ext>
            </a:extLst>
          </p:cNvPr>
          <p:cNvSpPr/>
          <p:nvPr/>
        </p:nvSpPr>
        <p:spPr bwMode="gray">
          <a:xfrm>
            <a:off x="9163016" y="2651084"/>
            <a:ext cx="2307595" cy="369020"/>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dirty="0">
                <a:latin typeface="Verdana" panose="020B0604030504040204" pitchFamily="34" charset="0"/>
                <a:ea typeface="Verdana" panose="020B0604030504040204" pitchFamily="34" charset="0"/>
              </a:rPr>
              <a:t>Review the Digitization and Digitalization demands and decide on the priority </a:t>
            </a:r>
          </a:p>
        </p:txBody>
      </p:sp>
      <p:sp>
        <p:nvSpPr>
          <p:cNvPr id="53" name="TextBox 52">
            <a:extLst>
              <a:ext uri="{FF2B5EF4-FFF2-40B4-BE49-F238E27FC236}">
                <a16:creationId xmlns:a16="http://schemas.microsoft.com/office/drawing/2014/main" id="{58E0C8A7-D9AF-CA57-2D2E-B171D88ED2A2}"/>
              </a:ext>
            </a:extLst>
          </p:cNvPr>
          <p:cNvSpPr txBox="1"/>
          <p:nvPr/>
        </p:nvSpPr>
        <p:spPr>
          <a:xfrm>
            <a:off x="9374127" y="2992894"/>
            <a:ext cx="1683237" cy="21544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Business Analyst</a:t>
            </a:r>
          </a:p>
        </p:txBody>
      </p:sp>
      <p:cxnSp>
        <p:nvCxnSpPr>
          <p:cNvPr id="54" name="Straight Arrow Connector 53">
            <a:extLst>
              <a:ext uri="{FF2B5EF4-FFF2-40B4-BE49-F238E27FC236}">
                <a16:creationId xmlns:a16="http://schemas.microsoft.com/office/drawing/2014/main" id="{570550AE-446F-D3D9-7D8B-1A1A64AA6FA3}"/>
              </a:ext>
            </a:extLst>
          </p:cNvPr>
          <p:cNvCxnSpPr>
            <a:cxnSpLocks/>
            <a:stCxn id="37" idx="3"/>
            <a:endCxn id="52" idx="1"/>
          </p:cNvCxnSpPr>
          <p:nvPr/>
        </p:nvCxnSpPr>
        <p:spPr>
          <a:xfrm>
            <a:off x="9029835" y="2835594"/>
            <a:ext cx="133181"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88840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12. Digital Transformation &amp; Innovation (2/3)</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271866258"/>
              </p:ext>
            </p:extLst>
          </p:nvPr>
        </p:nvGraphicFramePr>
        <p:xfrm>
          <a:off x="569838" y="768261"/>
          <a:ext cx="10981524" cy="5151172"/>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53050">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550554">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8278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2869">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60090">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39945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25026">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2869">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88744">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2869">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2869">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3" name="Rectangle 2">
            <a:extLst>
              <a:ext uri="{FF2B5EF4-FFF2-40B4-BE49-F238E27FC236}">
                <a16:creationId xmlns:a16="http://schemas.microsoft.com/office/drawing/2014/main" id="{0BC5159D-3272-C17B-C3FF-6FC99C7D424F}"/>
              </a:ext>
            </a:extLst>
          </p:cNvPr>
          <p:cNvSpPr/>
          <p:nvPr/>
        </p:nvSpPr>
        <p:spPr bwMode="gray">
          <a:xfrm>
            <a:off x="4217237" y="2707646"/>
            <a:ext cx="2371822" cy="284085"/>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b="0" dirty="0">
                <a:latin typeface="Verdana" panose="020B0604030504040204" pitchFamily="34" charset="0"/>
                <a:ea typeface="Verdana" panose="020B0604030504040204" pitchFamily="34" charset="0"/>
              </a:rPr>
              <a:t>Share the Digitization and Digitalization demands with Dojo admins</a:t>
            </a:r>
          </a:p>
        </p:txBody>
      </p:sp>
      <p:sp>
        <p:nvSpPr>
          <p:cNvPr id="37" name="Rectangle 36">
            <a:extLst>
              <a:ext uri="{FF2B5EF4-FFF2-40B4-BE49-F238E27FC236}">
                <a16:creationId xmlns:a16="http://schemas.microsoft.com/office/drawing/2014/main" id="{11D604E8-DACF-2D7B-37B8-A3EF8A6A02E0}"/>
              </a:ext>
            </a:extLst>
          </p:cNvPr>
          <p:cNvSpPr/>
          <p:nvPr/>
        </p:nvSpPr>
        <p:spPr bwMode="gray">
          <a:xfrm>
            <a:off x="6722240" y="2707646"/>
            <a:ext cx="2307595" cy="284085"/>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dirty="0">
                <a:latin typeface="Verdana" panose="020B0604030504040204" pitchFamily="34" charset="0"/>
                <a:ea typeface="Verdana" panose="020B0604030504040204" pitchFamily="34" charset="0"/>
              </a:rPr>
              <a:t>Develop and deploy solutions</a:t>
            </a:r>
            <a:endParaRPr lang="en-US" sz="700" b="0" dirty="0">
              <a:latin typeface="Verdana" panose="020B0604030504040204" pitchFamily="34" charset="0"/>
              <a:ea typeface="Verdana" panose="020B0604030504040204" pitchFamily="34" charset="0"/>
            </a:endParaRPr>
          </a:p>
        </p:txBody>
      </p:sp>
      <p:cxnSp>
        <p:nvCxnSpPr>
          <p:cNvPr id="62" name="Straight Arrow Connector 61">
            <a:extLst>
              <a:ext uri="{FF2B5EF4-FFF2-40B4-BE49-F238E27FC236}">
                <a16:creationId xmlns:a16="http://schemas.microsoft.com/office/drawing/2014/main" id="{DD66377A-07C6-CBA5-EB32-FA0DB232E396}"/>
              </a:ext>
            </a:extLst>
          </p:cNvPr>
          <p:cNvCxnSpPr>
            <a:cxnSpLocks/>
          </p:cNvCxnSpPr>
          <p:nvPr/>
        </p:nvCxnSpPr>
        <p:spPr>
          <a:xfrm>
            <a:off x="1561777" y="2835594"/>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Flowchart: Summing Junction 62">
            <a:extLst>
              <a:ext uri="{FF2B5EF4-FFF2-40B4-BE49-F238E27FC236}">
                <a16:creationId xmlns:a16="http://schemas.microsoft.com/office/drawing/2014/main" id="{F9496A63-0BAB-4BA0-1FB6-334BF60E7EF0}"/>
              </a:ext>
            </a:extLst>
          </p:cNvPr>
          <p:cNvSpPr/>
          <p:nvPr/>
        </p:nvSpPr>
        <p:spPr bwMode="gray">
          <a:xfrm>
            <a:off x="1599542" y="2751430"/>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5" name="Rectangle 4">
            <a:extLst>
              <a:ext uri="{FF2B5EF4-FFF2-40B4-BE49-F238E27FC236}">
                <a16:creationId xmlns:a16="http://schemas.microsoft.com/office/drawing/2014/main" id="{3C78960D-5A2A-196A-7D78-6E3CEBF50134}"/>
              </a:ext>
            </a:extLst>
          </p:cNvPr>
          <p:cNvSpPr/>
          <p:nvPr/>
        </p:nvSpPr>
        <p:spPr bwMode="gray">
          <a:xfrm>
            <a:off x="1926324" y="2707647"/>
            <a:ext cx="2088777" cy="255894"/>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b="0" dirty="0">
                <a:latin typeface="Verdana" panose="020B0604030504040204" pitchFamily="34" charset="0"/>
                <a:ea typeface="Verdana" panose="020B0604030504040204" pitchFamily="34" charset="0"/>
              </a:rPr>
              <a:t>Identify template for recurring work based on KX maintained by CoE team</a:t>
            </a:r>
          </a:p>
        </p:txBody>
      </p:sp>
      <p:sp>
        <p:nvSpPr>
          <p:cNvPr id="8" name="TextBox 7">
            <a:extLst>
              <a:ext uri="{FF2B5EF4-FFF2-40B4-BE49-F238E27FC236}">
                <a16:creationId xmlns:a16="http://schemas.microsoft.com/office/drawing/2014/main" id="{16C03D36-F1BD-7338-A461-A3030C7DEE10}"/>
              </a:ext>
            </a:extLst>
          </p:cNvPr>
          <p:cNvSpPr txBox="1"/>
          <p:nvPr/>
        </p:nvSpPr>
        <p:spPr>
          <a:xfrm>
            <a:off x="2504187" y="2949857"/>
            <a:ext cx="1051891"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Business Analyst</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sp>
        <p:nvSpPr>
          <p:cNvPr id="36" name="Oval 35">
            <a:extLst>
              <a:ext uri="{FF2B5EF4-FFF2-40B4-BE49-F238E27FC236}">
                <a16:creationId xmlns:a16="http://schemas.microsoft.com/office/drawing/2014/main" id="{F245E269-E4DE-217C-A18B-A52EAA6DAF66}"/>
              </a:ext>
            </a:extLst>
          </p:cNvPr>
          <p:cNvSpPr/>
          <p:nvPr/>
        </p:nvSpPr>
        <p:spPr bwMode="gray">
          <a:xfrm>
            <a:off x="10215079" y="112709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48" name="TextBox 47">
            <a:extLst>
              <a:ext uri="{FF2B5EF4-FFF2-40B4-BE49-F238E27FC236}">
                <a16:creationId xmlns:a16="http://schemas.microsoft.com/office/drawing/2014/main" id="{CFDE54CC-579B-0D9D-25CA-4FABE477481D}"/>
              </a:ext>
            </a:extLst>
          </p:cNvPr>
          <p:cNvSpPr txBox="1"/>
          <p:nvPr/>
        </p:nvSpPr>
        <p:spPr>
          <a:xfrm>
            <a:off x="6934499" y="2957951"/>
            <a:ext cx="1683237" cy="21544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Dojo Admins and developers </a:t>
            </a:r>
          </a:p>
        </p:txBody>
      </p:sp>
      <p:cxnSp>
        <p:nvCxnSpPr>
          <p:cNvPr id="49" name="Straight Arrow Connector 48">
            <a:extLst>
              <a:ext uri="{FF2B5EF4-FFF2-40B4-BE49-F238E27FC236}">
                <a16:creationId xmlns:a16="http://schemas.microsoft.com/office/drawing/2014/main" id="{1F2A47C8-6F0F-5F6E-4738-1F1814F37A24}"/>
              </a:ext>
            </a:extLst>
          </p:cNvPr>
          <p:cNvCxnSpPr>
            <a:cxnSpLocks/>
            <a:stCxn id="3" idx="3"/>
            <a:endCxn id="37" idx="1"/>
          </p:cNvCxnSpPr>
          <p:nvPr/>
        </p:nvCxnSpPr>
        <p:spPr>
          <a:xfrm>
            <a:off x="6589059" y="2849689"/>
            <a:ext cx="133181"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1EF4C6A-63D8-B5A5-93B0-DEC4793BDC42}"/>
              </a:ext>
            </a:extLst>
          </p:cNvPr>
          <p:cNvSpPr/>
          <p:nvPr/>
        </p:nvSpPr>
        <p:spPr bwMode="gray">
          <a:xfrm>
            <a:off x="9265799" y="2230328"/>
            <a:ext cx="2307595" cy="312458"/>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dirty="0">
                <a:latin typeface="Verdana" panose="020B0604030504040204" pitchFamily="34" charset="0"/>
                <a:ea typeface="Verdana" panose="020B0604030504040204" pitchFamily="34" charset="0"/>
              </a:rPr>
              <a:t>Execute deployment of releases to Live environment</a:t>
            </a:r>
          </a:p>
        </p:txBody>
      </p:sp>
      <p:sp>
        <p:nvSpPr>
          <p:cNvPr id="53" name="TextBox 52">
            <a:extLst>
              <a:ext uri="{FF2B5EF4-FFF2-40B4-BE49-F238E27FC236}">
                <a16:creationId xmlns:a16="http://schemas.microsoft.com/office/drawing/2014/main" id="{58E0C8A7-D9AF-CA57-2D2E-B171D88ED2A2}"/>
              </a:ext>
            </a:extLst>
          </p:cNvPr>
          <p:cNvSpPr txBox="1"/>
          <p:nvPr/>
        </p:nvSpPr>
        <p:spPr>
          <a:xfrm>
            <a:off x="9476910" y="2515576"/>
            <a:ext cx="1683237" cy="21544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Infra Ops Team</a:t>
            </a:r>
          </a:p>
        </p:txBody>
      </p:sp>
      <p:sp>
        <p:nvSpPr>
          <p:cNvPr id="9" name="TextBox 8">
            <a:extLst>
              <a:ext uri="{FF2B5EF4-FFF2-40B4-BE49-F238E27FC236}">
                <a16:creationId xmlns:a16="http://schemas.microsoft.com/office/drawing/2014/main" id="{B84F741D-CF79-2B6D-6221-C5D90C1CA5CC}"/>
              </a:ext>
            </a:extLst>
          </p:cNvPr>
          <p:cNvSpPr txBox="1"/>
          <p:nvPr/>
        </p:nvSpPr>
        <p:spPr>
          <a:xfrm>
            <a:off x="4943815" y="2949857"/>
            <a:ext cx="1051891"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Business Analyst</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cxnSp>
        <p:nvCxnSpPr>
          <p:cNvPr id="13" name="Straight Arrow Connector 12">
            <a:extLst>
              <a:ext uri="{FF2B5EF4-FFF2-40B4-BE49-F238E27FC236}">
                <a16:creationId xmlns:a16="http://schemas.microsoft.com/office/drawing/2014/main" id="{546FBBB2-8BA2-39AA-7155-FF70DCE0DFD2}"/>
              </a:ext>
            </a:extLst>
          </p:cNvPr>
          <p:cNvCxnSpPr>
            <a:cxnSpLocks/>
            <a:stCxn id="5" idx="3"/>
            <a:endCxn id="3" idx="1"/>
          </p:cNvCxnSpPr>
          <p:nvPr/>
        </p:nvCxnSpPr>
        <p:spPr>
          <a:xfrm>
            <a:off x="4015101" y="2835594"/>
            <a:ext cx="202136" cy="14095"/>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9F42E55-5878-79B1-261A-599A846C93C1}"/>
              </a:ext>
            </a:extLst>
          </p:cNvPr>
          <p:cNvCxnSpPr>
            <a:cxnSpLocks/>
          </p:cNvCxnSpPr>
          <p:nvPr/>
        </p:nvCxnSpPr>
        <p:spPr>
          <a:xfrm>
            <a:off x="11584397" y="2396494"/>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Flowchart: Summing Junction 42">
            <a:extLst>
              <a:ext uri="{FF2B5EF4-FFF2-40B4-BE49-F238E27FC236}">
                <a16:creationId xmlns:a16="http://schemas.microsoft.com/office/drawing/2014/main" id="{9713F8C7-CE67-71CA-5E21-51049812F74E}"/>
              </a:ext>
            </a:extLst>
          </p:cNvPr>
          <p:cNvSpPr/>
          <p:nvPr/>
        </p:nvSpPr>
        <p:spPr bwMode="gray">
          <a:xfrm>
            <a:off x="11622162" y="2312330"/>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cxnSp>
        <p:nvCxnSpPr>
          <p:cNvPr id="45" name="Connector: Elbow 44">
            <a:extLst>
              <a:ext uri="{FF2B5EF4-FFF2-40B4-BE49-F238E27FC236}">
                <a16:creationId xmlns:a16="http://schemas.microsoft.com/office/drawing/2014/main" id="{56C8F2C3-3A04-1AD6-8653-CC659C5E9B46}"/>
              </a:ext>
            </a:extLst>
          </p:cNvPr>
          <p:cNvCxnSpPr>
            <a:cxnSpLocks/>
            <a:stCxn id="37" idx="3"/>
            <a:endCxn id="52" idx="1"/>
          </p:cNvCxnSpPr>
          <p:nvPr/>
        </p:nvCxnSpPr>
        <p:spPr>
          <a:xfrm flipV="1">
            <a:off x="9029835" y="2386557"/>
            <a:ext cx="235964" cy="463132"/>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67FC7B02-2B90-50B5-E7EA-45D466B67CD4}"/>
              </a:ext>
            </a:extLst>
          </p:cNvPr>
          <p:cNvSpPr/>
          <p:nvPr/>
        </p:nvSpPr>
        <p:spPr bwMode="gray">
          <a:xfrm>
            <a:off x="9249743" y="5635226"/>
            <a:ext cx="2286000"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Reviews deployment of solutions</a:t>
            </a:r>
          </a:p>
        </p:txBody>
      </p:sp>
      <p:sp>
        <p:nvSpPr>
          <p:cNvPr id="57" name="TextBox 56">
            <a:extLst>
              <a:ext uri="{FF2B5EF4-FFF2-40B4-BE49-F238E27FC236}">
                <a16:creationId xmlns:a16="http://schemas.microsoft.com/office/drawing/2014/main" id="{639A2B29-7546-FA4B-50F6-702CA27A1565}"/>
              </a:ext>
            </a:extLst>
          </p:cNvPr>
          <p:cNvSpPr txBox="1"/>
          <p:nvPr/>
        </p:nvSpPr>
        <p:spPr>
          <a:xfrm>
            <a:off x="9698929" y="5409691"/>
            <a:ext cx="1316386"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Change Review Board</a:t>
            </a:r>
          </a:p>
        </p:txBody>
      </p:sp>
      <p:sp>
        <p:nvSpPr>
          <p:cNvPr id="58" name="Oval 57">
            <a:extLst>
              <a:ext uri="{FF2B5EF4-FFF2-40B4-BE49-F238E27FC236}">
                <a16:creationId xmlns:a16="http://schemas.microsoft.com/office/drawing/2014/main" id="{86A1606C-F897-167F-18EF-668FC26B8D02}"/>
              </a:ext>
            </a:extLst>
          </p:cNvPr>
          <p:cNvSpPr/>
          <p:nvPr/>
        </p:nvSpPr>
        <p:spPr bwMode="gray">
          <a:xfrm>
            <a:off x="10215079" y="2769880"/>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Tree>
    <p:extLst>
      <p:ext uri="{BB962C8B-B14F-4D97-AF65-F5344CB8AC3E}">
        <p14:creationId xmlns:p14="http://schemas.microsoft.com/office/powerpoint/2010/main" val="27537599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12. Digital Transformation &amp; Innovation (3/3)</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2722210713"/>
              </p:ext>
            </p:extLst>
          </p:nvPr>
        </p:nvGraphicFramePr>
        <p:xfrm>
          <a:off x="569838" y="768261"/>
          <a:ext cx="10981524" cy="5151172"/>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53050">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550554">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8278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2869">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60090">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399451">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25026">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2869">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88744">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2869">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2869">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3" name="Rectangle 2">
            <a:extLst>
              <a:ext uri="{FF2B5EF4-FFF2-40B4-BE49-F238E27FC236}">
                <a16:creationId xmlns:a16="http://schemas.microsoft.com/office/drawing/2014/main" id="{0BC5159D-3272-C17B-C3FF-6FC99C7D424F}"/>
              </a:ext>
            </a:extLst>
          </p:cNvPr>
          <p:cNvSpPr/>
          <p:nvPr/>
        </p:nvSpPr>
        <p:spPr bwMode="gray">
          <a:xfrm>
            <a:off x="4217237" y="2651084"/>
            <a:ext cx="2371822" cy="369020"/>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dirty="0">
                <a:solidFill>
                  <a:schemeClr val="dk1"/>
                </a:solidFill>
                <a:latin typeface="Verdana" panose="020B0604030504040204" pitchFamily="34" charset="0"/>
                <a:ea typeface="Verdana" panose="020B0604030504040204" pitchFamily="34" charset="0"/>
              </a:rPr>
              <a:t>Present the project for review</a:t>
            </a:r>
            <a:endParaRPr lang="en-US" sz="700" kern="1200" dirty="0">
              <a:solidFill>
                <a:schemeClr val="dk1"/>
              </a:solidFill>
              <a:latin typeface="Verdana" panose="020B0604030504040204" pitchFamily="34" charset="0"/>
              <a:ea typeface="Verdana" panose="020B0604030504040204" pitchFamily="34" charset="0"/>
              <a:cs typeface="+mn-cs"/>
            </a:endParaRPr>
          </a:p>
        </p:txBody>
      </p:sp>
      <p:sp>
        <p:nvSpPr>
          <p:cNvPr id="4" name="TextBox 3">
            <a:extLst>
              <a:ext uri="{FF2B5EF4-FFF2-40B4-BE49-F238E27FC236}">
                <a16:creationId xmlns:a16="http://schemas.microsoft.com/office/drawing/2014/main" id="{05CBC245-E3F4-641F-A8BB-1444FFA25C5F}"/>
              </a:ext>
            </a:extLst>
          </p:cNvPr>
          <p:cNvSpPr txBox="1"/>
          <p:nvPr/>
        </p:nvSpPr>
        <p:spPr>
          <a:xfrm>
            <a:off x="4528017" y="2312530"/>
            <a:ext cx="1683237" cy="33855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Automation, IOT, Low Code, UI/UX, OS CoE Lead </a:t>
            </a:r>
          </a:p>
        </p:txBody>
      </p:sp>
      <p:sp>
        <p:nvSpPr>
          <p:cNvPr id="37" name="Rectangle 36">
            <a:extLst>
              <a:ext uri="{FF2B5EF4-FFF2-40B4-BE49-F238E27FC236}">
                <a16:creationId xmlns:a16="http://schemas.microsoft.com/office/drawing/2014/main" id="{11D604E8-DACF-2D7B-37B8-A3EF8A6A02E0}"/>
              </a:ext>
            </a:extLst>
          </p:cNvPr>
          <p:cNvSpPr/>
          <p:nvPr/>
        </p:nvSpPr>
        <p:spPr bwMode="gray">
          <a:xfrm>
            <a:off x="6722240" y="2651084"/>
            <a:ext cx="2307595" cy="369020"/>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dirty="0">
                <a:latin typeface="Verdana" panose="020B0604030504040204" pitchFamily="34" charset="0"/>
                <a:ea typeface="Verdana" panose="020B0604030504040204" pitchFamily="34" charset="0"/>
              </a:rPr>
              <a:t>Develop and test the solution using Agile methodologies and share for deployment</a:t>
            </a:r>
          </a:p>
        </p:txBody>
      </p:sp>
      <p:sp>
        <p:nvSpPr>
          <p:cNvPr id="5" name="Rectangle 4">
            <a:extLst>
              <a:ext uri="{FF2B5EF4-FFF2-40B4-BE49-F238E27FC236}">
                <a16:creationId xmlns:a16="http://schemas.microsoft.com/office/drawing/2014/main" id="{3C78960D-5A2A-196A-7D78-6E3CEBF50134}"/>
              </a:ext>
            </a:extLst>
          </p:cNvPr>
          <p:cNvSpPr/>
          <p:nvPr/>
        </p:nvSpPr>
        <p:spPr bwMode="gray">
          <a:xfrm>
            <a:off x="1882587" y="1066170"/>
            <a:ext cx="2088777" cy="255894"/>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b="0" dirty="0">
                <a:latin typeface="Verdana" panose="020B0604030504040204" pitchFamily="34" charset="0"/>
                <a:ea typeface="Verdana" panose="020B0604030504040204" pitchFamily="34" charset="0"/>
              </a:rPr>
              <a:t>Review the Digital Transformation initiatives from Business leadership </a:t>
            </a:r>
          </a:p>
        </p:txBody>
      </p:sp>
      <p:sp>
        <p:nvSpPr>
          <p:cNvPr id="8" name="TextBox 7">
            <a:extLst>
              <a:ext uri="{FF2B5EF4-FFF2-40B4-BE49-F238E27FC236}">
                <a16:creationId xmlns:a16="http://schemas.microsoft.com/office/drawing/2014/main" id="{16C03D36-F1BD-7338-A461-A3030C7DEE10}"/>
              </a:ext>
            </a:extLst>
          </p:cNvPr>
          <p:cNvSpPr txBox="1"/>
          <p:nvPr/>
        </p:nvSpPr>
        <p:spPr>
          <a:xfrm>
            <a:off x="2507739" y="1308380"/>
            <a:ext cx="957313"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Business Users</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cxnSp>
        <p:nvCxnSpPr>
          <p:cNvPr id="17" name="Connector: Elbow 16">
            <a:extLst>
              <a:ext uri="{FF2B5EF4-FFF2-40B4-BE49-F238E27FC236}">
                <a16:creationId xmlns:a16="http://schemas.microsoft.com/office/drawing/2014/main" id="{03C2E3E5-19A5-21F6-5D8F-93D740B37C0E}"/>
              </a:ext>
            </a:extLst>
          </p:cNvPr>
          <p:cNvCxnSpPr>
            <a:cxnSpLocks/>
            <a:stCxn id="5" idx="3"/>
            <a:endCxn id="3" idx="1"/>
          </p:cNvCxnSpPr>
          <p:nvPr/>
        </p:nvCxnSpPr>
        <p:spPr>
          <a:xfrm>
            <a:off x="3971364" y="1194117"/>
            <a:ext cx="245873" cy="1641477"/>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F245E269-E4DE-217C-A18B-A52EAA6DAF66}"/>
              </a:ext>
            </a:extLst>
          </p:cNvPr>
          <p:cNvSpPr/>
          <p:nvPr/>
        </p:nvSpPr>
        <p:spPr bwMode="gray">
          <a:xfrm>
            <a:off x="5227594" y="1132017"/>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48" name="TextBox 47">
            <a:extLst>
              <a:ext uri="{FF2B5EF4-FFF2-40B4-BE49-F238E27FC236}">
                <a16:creationId xmlns:a16="http://schemas.microsoft.com/office/drawing/2014/main" id="{CFDE54CC-579B-0D9D-25CA-4FABE477481D}"/>
              </a:ext>
            </a:extLst>
          </p:cNvPr>
          <p:cNvSpPr txBox="1"/>
          <p:nvPr/>
        </p:nvSpPr>
        <p:spPr>
          <a:xfrm>
            <a:off x="6933351" y="2992894"/>
            <a:ext cx="1683237" cy="21544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Dojo Admins and developers </a:t>
            </a:r>
          </a:p>
        </p:txBody>
      </p:sp>
      <p:cxnSp>
        <p:nvCxnSpPr>
          <p:cNvPr id="49" name="Straight Arrow Connector 48">
            <a:extLst>
              <a:ext uri="{FF2B5EF4-FFF2-40B4-BE49-F238E27FC236}">
                <a16:creationId xmlns:a16="http://schemas.microsoft.com/office/drawing/2014/main" id="{1F2A47C8-6F0F-5F6E-4738-1F1814F37A24}"/>
              </a:ext>
            </a:extLst>
          </p:cNvPr>
          <p:cNvCxnSpPr>
            <a:cxnSpLocks/>
            <a:stCxn id="3" idx="3"/>
            <a:endCxn id="37" idx="1"/>
          </p:cNvCxnSpPr>
          <p:nvPr/>
        </p:nvCxnSpPr>
        <p:spPr>
          <a:xfrm>
            <a:off x="6589059" y="2835594"/>
            <a:ext cx="133181"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1EF4C6A-63D8-B5A5-93B0-DEC4793BDC42}"/>
              </a:ext>
            </a:extLst>
          </p:cNvPr>
          <p:cNvSpPr/>
          <p:nvPr/>
        </p:nvSpPr>
        <p:spPr bwMode="gray">
          <a:xfrm>
            <a:off x="9374127" y="2202848"/>
            <a:ext cx="2096484" cy="369020"/>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dirty="0">
                <a:latin typeface="Verdana" panose="020B0604030504040204" pitchFamily="34" charset="0"/>
                <a:ea typeface="Verdana" panose="020B0604030504040204" pitchFamily="34" charset="0"/>
              </a:rPr>
              <a:t>Execute deployment of releases to Live environment</a:t>
            </a:r>
          </a:p>
        </p:txBody>
      </p:sp>
      <p:sp>
        <p:nvSpPr>
          <p:cNvPr id="53" name="TextBox 52">
            <a:extLst>
              <a:ext uri="{FF2B5EF4-FFF2-40B4-BE49-F238E27FC236}">
                <a16:creationId xmlns:a16="http://schemas.microsoft.com/office/drawing/2014/main" id="{58E0C8A7-D9AF-CA57-2D2E-B171D88ED2A2}"/>
              </a:ext>
            </a:extLst>
          </p:cNvPr>
          <p:cNvSpPr txBox="1"/>
          <p:nvPr/>
        </p:nvSpPr>
        <p:spPr>
          <a:xfrm>
            <a:off x="9890157" y="2546051"/>
            <a:ext cx="1683237" cy="21544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Infra Ops team </a:t>
            </a:r>
          </a:p>
        </p:txBody>
      </p:sp>
      <p:sp>
        <p:nvSpPr>
          <p:cNvPr id="10" name="Oval 9">
            <a:extLst>
              <a:ext uri="{FF2B5EF4-FFF2-40B4-BE49-F238E27FC236}">
                <a16:creationId xmlns:a16="http://schemas.microsoft.com/office/drawing/2014/main" id="{1C7758A8-B57B-5B54-01D1-E28AF91B5DEA}"/>
              </a:ext>
            </a:extLst>
          </p:cNvPr>
          <p:cNvSpPr/>
          <p:nvPr/>
        </p:nvSpPr>
        <p:spPr bwMode="gray">
          <a:xfrm>
            <a:off x="5227594" y="3557421"/>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D585463F-5D31-3DBB-9A7B-2D564E9C84ED}"/>
              </a:ext>
            </a:extLst>
          </p:cNvPr>
          <p:cNvSpPr/>
          <p:nvPr/>
        </p:nvSpPr>
        <p:spPr bwMode="gray">
          <a:xfrm>
            <a:off x="5227594" y="1731388"/>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2" name="Oval 11">
            <a:extLst>
              <a:ext uri="{FF2B5EF4-FFF2-40B4-BE49-F238E27FC236}">
                <a16:creationId xmlns:a16="http://schemas.microsoft.com/office/drawing/2014/main" id="{0C1340C1-A543-C99E-A6F6-F9315D1ED618}"/>
              </a:ext>
            </a:extLst>
          </p:cNvPr>
          <p:cNvSpPr/>
          <p:nvPr/>
        </p:nvSpPr>
        <p:spPr bwMode="gray">
          <a:xfrm>
            <a:off x="5227594" y="3120316"/>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6" name="Rectangle 15">
            <a:extLst>
              <a:ext uri="{FF2B5EF4-FFF2-40B4-BE49-F238E27FC236}">
                <a16:creationId xmlns:a16="http://schemas.microsoft.com/office/drawing/2014/main" id="{5001CCA3-A02C-60D2-01F1-C288FA01CB02}"/>
              </a:ext>
            </a:extLst>
          </p:cNvPr>
          <p:cNvSpPr/>
          <p:nvPr/>
        </p:nvSpPr>
        <p:spPr bwMode="gray">
          <a:xfrm>
            <a:off x="4217237" y="4985155"/>
            <a:ext cx="2371822" cy="369020"/>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pPr>
            <a:r>
              <a:rPr lang="en-US" sz="7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Review the priority / strategic Digital Transformation projects and provides prioritization inputs</a:t>
            </a:r>
          </a:p>
        </p:txBody>
      </p:sp>
      <p:sp>
        <p:nvSpPr>
          <p:cNvPr id="33" name="TextBox 32">
            <a:extLst>
              <a:ext uri="{FF2B5EF4-FFF2-40B4-BE49-F238E27FC236}">
                <a16:creationId xmlns:a16="http://schemas.microsoft.com/office/drawing/2014/main" id="{74070E7A-DCB8-87D5-E4CF-734483D56B81}"/>
              </a:ext>
            </a:extLst>
          </p:cNvPr>
          <p:cNvSpPr txBox="1"/>
          <p:nvPr/>
        </p:nvSpPr>
        <p:spPr>
          <a:xfrm>
            <a:off x="5155715" y="4800966"/>
            <a:ext cx="509096" cy="21544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CIDO</a:t>
            </a:r>
          </a:p>
        </p:txBody>
      </p:sp>
      <p:sp>
        <p:nvSpPr>
          <p:cNvPr id="34" name="Rectangle 33">
            <a:extLst>
              <a:ext uri="{FF2B5EF4-FFF2-40B4-BE49-F238E27FC236}">
                <a16:creationId xmlns:a16="http://schemas.microsoft.com/office/drawing/2014/main" id="{585E8C37-A40C-D0A7-B984-646A41D96ABF}"/>
              </a:ext>
            </a:extLst>
          </p:cNvPr>
          <p:cNvSpPr/>
          <p:nvPr/>
        </p:nvSpPr>
        <p:spPr bwMode="gray">
          <a:xfrm>
            <a:off x="4217237" y="3933144"/>
            <a:ext cx="2371822" cy="369020"/>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pPr>
            <a:r>
              <a:rPr lang="en-US" sz="7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Review the Digital Transformation projects and provides architecture inputs</a:t>
            </a:r>
          </a:p>
        </p:txBody>
      </p:sp>
      <p:sp>
        <p:nvSpPr>
          <p:cNvPr id="35" name="TextBox 34">
            <a:extLst>
              <a:ext uri="{FF2B5EF4-FFF2-40B4-BE49-F238E27FC236}">
                <a16:creationId xmlns:a16="http://schemas.microsoft.com/office/drawing/2014/main" id="{33C5739B-0237-1E0D-38D2-5B068C52A866}"/>
              </a:ext>
            </a:extLst>
          </p:cNvPr>
          <p:cNvSpPr txBox="1"/>
          <p:nvPr/>
        </p:nvSpPr>
        <p:spPr>
          <a:xfrm>
            <a:off x="4478036" y="4261627"/>
            <a:ext cx="1919517" cy="21544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Enterpriser Architecture Head</a:t>
            </a:r>
          </a:p>
        </p:txBody>
      </p:sp>
      <p:sp>
        <p:nvSpPr>
          <p:cNvPr id="38" name="Rectangle 37">
            <a:extLst>
              <a:ext uri="{FF2B5EF4-FFF2-40B4-BE49-F238E27FC236}">
                <a16:creationId xmlns:a16="http://schemas.microsoft.com/office/drawing/2014/main" id="{0B864055-688C-8CF9-0D2F-FCF1427FE820}"/>
              </a:ext>
            </a:extLst>
          </p:cNvPr>
          <p:cNvSpPr/>
          <p:nvPr/>
        </p:nvSpPr>
        <p:spPr bwMode="gray">
          <a:xfrm>
            <a:off x="4219524" y="5637499"/>
            <a:ext cx="900331"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Review and approve the project</a:t>
            </a:r>
          </a:p>
        </p:txBody>
      </p:sp>
      <p:sp>
        <p:nvSpPr>
          <p:cNvPr id="39" name="TextBox 38">
            <a:extLst>
              <a:ext uri="{FF2B5EF4-FFF2-40B4-BE49-F238E27FC236}">
                <a16:creationId xmlns:a16="http://schemas.microsoft.com/office/drawing/2014/main" id="{4D36080C-EB82-CCF4-AFF4-9F4F4CE99AC8}"/>
              </a:ext>
            </a:extLst>
          </p:cNvPr>
          <p:cNvSpPr txBox="1"/>
          <p:nvPr/>
        </p:nvSpPr>
        <p:spPr>
          <a:xfrm>
            <a:off x="4126526" y="5422055"/>
            <a:ext cx="115608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BRM Review Board</a:t>
            </a:r>
          </a:p>
        </p:txBody>
      </p:sp>
      <p:sp>
        <p:nvSpPr>
          <p:cNvPr id="40" name="Rectangle 39">
            <a:extLst>
              <a:ext uri="{FF2B5EF4-FFF2-40B4-BE49-F238E27FC236}">
                <a16:creationId xmlns:a16="http://schemas.microsoft.com/office/drawing/2014/main" id="{C9D85EB0-1390-EEE0-EF33-CB2CD1F41534}"/>
              </a:ext>
            </a:extLst>
          </p:cNvPr>
          <p:cNvSpPr/>
          <p:nvPr/>
        </p:nvSpPr>
        <p:spPr bwMode="gray">
          <a:xfrm>
            <a:off x="5155715" y="5637499"/>
            <a:ext cx="1433344"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Review the Digital Transformation project for priority, feasibility etc.</a:t>
            </a:r>
          </a:p>
        </p:txBody>
      </p:sp>
      <p:sp>
        <p:nvSpPr>
          <p:cNvPr id="41" name="TextBox 40">
            <a:extLst>
              <a:ext uri="{FF2B5EF4-FFF2-40B4-BE49-F238E27FC236}">
                <a16:creationId xmlns:a16="http://schemas.microsoft.com/office/drawing/2014/main" id="{9EE1A679-7264-8C3D-D2C6-BCEAAEFFA5B1}"/>
              </a:ext>
            </a:extLst>
          </p:cNvPr>
          <p:cNvSpPr txBox="1"/>
          <p:nvPr/>
        </p:nvSpPr>
        <p:spPr>
          <a:xfrm>
            <a:off x="5382821" y="5422055"/>
            <a:ext cx="115608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ITLT</a:t>
            </a:r>
          </a:p>
        </p:txBody>
      </p:sp>
      <p:cxnSp>
        <p:nvCxnSpPr>
          <p:cNvPr id="43" name="Connector: Elbow 42">
            <a:extLst>
              <a:ext uri="{FF2B5EF4-FFF2-40B4-BE49-F238E27FC236}">
                <a16:creationId xmlns:a16="http://schemas.microsoft.com/office/drawing/2014/main" id="{3975D6B3-33EB-0054-BA56-2749EE6A85F1}"/>
              </a:ext>
            </a:extLst>
          </p:cNvPr>
          <p:cNvCxnSpPr>
            <a:cxnSpLocks/>
            <a:stCxn id="37" idx="3"/>
            <a:endCxn id="52" idx="1"/>
          </p:cNvCxnSpPr>
          <p:nvPr/>
        </p:nvCxnSpPr>
        <p:spPr>
          <a:xfrm flipV="1">
            <a:off x="9029835" y="2387358"/>
            <a:ext cx="344292" cy="448236"/>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78A8CA30-BCE6-4710-F520-0B55B4A8DCAE}"/>
              </a:ext>
            </a:extLst>
          </p:cNvPr>
          <p:cNvSpPr/>
          <p:nvPr/>
        </p:nvSpPr>
        <p:spPr bwMode="gray">
          <a:xfrm>
            <a:off x="9163332" y="5664561"/>
            <a:ext cx="970022"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Reviews deployment of solutions</a:t>
            </a:r>
          </a:p>
        </p:txBody>
      </p:sp>
      <p:sp>
        <p:nvSpPr>
          <p:cNvPr id="50" name="TextBox 49">
            <a:extLst>
              <a:ext uri="{FF2B5EF4-FFF2-40B4-BE49-F238E27FC236}">
                <a16:creationId xmlns:a16="http://schemas.microsoft.com/office/drawing/2014/main" id="{F92541E6-D636-6721-FDF1-978A7FF29D81}"/>
              </a:ext>
            </a:extLst>
          </p:cNvPr>
          <p:cNvSpPr txBox="1"/>
          <p:nvPr/>
        </p:nvSpPr>
        <p:spPr>
          <a:xfrm>
            <a:off x="8974213" y="5437572"/>
            <a:ext cx="1316386"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Change Review Board</a:t>
            </a:r>
          </a:p>
        </p:txBody>
      </p:sp>
      <p:sp>
        <p:nvSpPr>
          <p:cNvPr id="51" name="Rectangle 50">
            <a:extLst>
              <a:ext uri="{FF2B5EF4-FFF2-40B4-BE49-F238E27FC236}">
                <a16:creationId xmlns:a16="http://schemas.microsoft.com/office/drawing/2014/main" id="{2FC41C8B-726E-086D-B7AB-3BD6A7E13C90}"/>
              </a:ext>
            </a:extLst>
          </p:cNvPr>
          <p:cNvSpPr/>
          <p:nvPr/>
        </p:nvSpPr>
        <p:spPr bwMode="gray">
          <a:xfrm>
            <a:off x="10283151" y="5655429"/>
            <a:ext cx="1316386"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Review the closure of Digital Transformation project</a:t>
            </a:r>
          </a:p>
        </p:txBody>
      </p:sp>
      <p:sp>
        <p:nvSpPr>
          <p:cNvPr id="55" name="TextBox 54">
            <a:extLst>
              <a:ext uri="{FF2B5EF4-FFF2-40B4-BE49-F238E27FC236}">
                <a16:creationId xmlns:a16="http://schemas.microsoft.com/office/drawing/2014/main" id="{AAC65DAF-22E8-AADD-41DE-BE886C2493EC}"/>
              </a:ext>
            </a:extLst>
          </p:cNvPr>
          <p:cNvSpPr txBox="1"/>
          <p:nvPr/>
        </p:nvSpPr>
        <p:spPr>
          <a:xfrm>
            <a:off x="10393299" y="5439985"/>
            <a:ext cx="115608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ITLT</a:t>
            </a:r>
          </a:p>
        </p:txBody>
      </p:sp>
    </p:spTree>
    <p:extLst>
      <p:ext uri="{BB962C8B-B14F-4D97-AF65-F5344CB8AC3E}">
        <p14:creationId xmlns:p14="http://schemas.microsoft.com/office/powerpoint/2010/main" val="1084040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12. Digital Transformation &amp; Innovation </a:t>
            </a:r>
          </a:p>
        </p:txBody>
      </p:sp>
      <p:graphicFrame>
        <p:nvGraphicFramePr>
          <p:cNvPr id="12" name="Table 11">
            <a:extLst>
              <a:ext uri="{FF2B5EF4-FFF2-40B4-BE49-F238E27FC236}">
                <a16:creationId xmlns:a16="http://schemas.microsoft.com/office/drawing/2014/main" id="{24F1E073-4698-1F67-CA9C-E602C33EA49F}"/>
              </a:ext>
            </a:extLst>
          </p:cNvPr>
          <p:cNvGraphicFramePr>
            <a:graphicFrameLocks noGrp="1"/>
          </p:cNvGraphicFramePr>
          <p:nvPr>
            <p:extLst>
              <p:ext uri="{D42A27DB-BD31-4B8C-83A1-F6EECF244321}">
                <p14:modId xmlns:p14="http://schemas.microsoft.com/office/powerpoint/2010/main" val="1498496768"/>
              </p:ext>
            </p:extLst>
          </p:nvPr>
        </p:nvGraphicFramePr>
        <p:xfrm>
          <a:off x="591871" y="931288"/>
          <a:ext cx="10981521" cy="1280160"/>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KPIs / Metrics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Digital Transformation &amp; Innovation </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 of </a:t>
                      </a:r>
                      <a:r>
                        <a:rPr lang="en-US" sz="1000" b="0" u="none" dirty="0" err="1">
                          <a:solidFill>
                            <a:schemeClr val="tx1"/>
                          </a:solidFill>
                          <a:latin typeface="Verdana" panose="020B0604030504040204" pitchFamily="34" charset="0"/>
                          <a:ea typeface="Verdana" panose="020B0604030504040204" pitchFamily="34" charset="0"/>
                          <a:cs typeface="Open Sans" panose="020B0606030504020204" pitchFamily="34" charset="0"/>
                        </a:rPr>
                        <a:t>PoCs</a:t>
                      </a: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 delivered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 of emerging technology pilots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 of IT budget allocated for digital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Revenue / efficiency gains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Revenue generated from digital initiatives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Business stakeholder / customer satisfactions scores</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13" name="Table 12">
            <a:extLst>
              <a:ext uri="{FF2B5EF4-FFF2-40B4-BE49-F238E27FC236}">
                <a16:creationId xmlns:a16="http://schemas.microsoft.com/office/drawing/2014/main" id="{50A44060-00AF-8221-9E6D-ADA911CBEBAA}"/>
              </a:ext>
            </a:extLst>
          </p:cNvPr>
          <p:cNvGraphicFramePr>
            <a:graphicFrameLocks noGrp="1"/>
          </p:cNvGraphicFramePr>
          <p:nvPr>
            <p:extLst>
              <p:ext uri="{D42A27DB-BD31-4B8C-83A1-F6EECF244321}">
                <p14:modId xmlns:p14="http://schemas.microsoft.com/office/powerpoint/2010/main" val="929433369"/>
              </p:ext>
            </p:extLst>
          </p:nvPr>
        </p:nvGraphicFramePr>
        <p:xfrm>
          <a:off x="591870" y="2293463"/>
          <a:ext cx="10981521" cy="900485"/>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Key Considerations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Digital Transformation &amp; Innovation </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IT Strategy to be defined / updated periodically based on any business strategy changes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Timelines for ITLT to review and respond to IT strategy to be agreed upon</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16" name="Table 15">
            <a:extLst>
              <a:ext uri="{FF2B5EF4-FFF2-40B4-BE49-F238E27FC236}">
                <a16:creationId xmlns:a16="http://schemas.microsoft.com/office/drawing/2014/main" id="{ABEE8E71-226F-14E2-6FE6-54AA843519EC}"/>
              </a:ext>
            </a:extLst>
          </p:cNvPr>
          <p:cNvGraphicFramePr>
            <a:graphicFrameLocks noGrp="1"/>
          </p:cNvGraphicFramePr>
          <p:nvPr>
            <p:extLst>
              <p:ext uri="{D42A27DB-BD31-4B8C-83A1-F6EECF244321}">
                <p14:modId xmlns:p14="http://schemas.microsoft.com/office/powerpoint/2010/main" val="3969505226"/>
              </p:ext>
            </p:extLst>
          </p:nvPr>
        </p:nvGraphicFramePr>
        <p:xfrm>
          <a:off x="591869" y="3504197"/>
          <a:ext cx="10981521" cy="900485"/>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Critical Success Factors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Digital Transformation &amp; Innovation </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TBD</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spTree>
    <p:extLst>
      <p:ext uri="{BB962C8B-B14F-4D97-AF65-F5344CB8AC3E}">
        <p14:creationId xmlns:p14="http://schemas.microsoft.com/office/powerpoint/2010/main" val="27534720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13. Performance Management &amp; Reporting (1/2)</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370055445"/>
              </p:ext>
            </p:extLst>
          </p:nvPr>
        </p:nvGraphicFramePr>
        <p:xfrm>
          <a:off x="569838" y="768261"/>
          <a:ext cx="10981524" cy="5151172"/>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53050">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550554">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8278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2869">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60090">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399451">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25026">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2869">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88744">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2869">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2869">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cxnSp>
        <p:nvCxnSpPr>
          <p:cNvPr id="62" name="Straight Arrow Connector 61">
            <a:extLst>
              <a:ext uri="{FF2B5EF4-FFF2-40B4-BE49-F238E27FC236}">
                <a16:creationId xmlns:a16="http://schemas.microsoft.com/office/drawing/2014/main" id="{DD66377A-07C6-CBA5-EB32-FA0DB232E396}"/>
              </a:ext>
            </a:extLst>
          </p:cNvPr>
          <p:cNvCxnSpPr>
            <a:cxnSpLocks/>
          </p:cNvCxnSpPr>
          <p:nvPr/>
        </p:nvCxnSpPr>
        <p:spPr>
          <a:xfrm>
            <a:off x="11543477" y="5206397"/>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Flowchart: Summing Junction 62">
            <a:extLst>
              <a:ext uri="{FF2B5EF4-FFF2-40B4-BE49-F238E27FC236}">
                <a16:creationId xmlns:a16="http://schemas.microsoft.com/office/drawing/2014/main" id="{F9496A63-0BAB-4BA0-1FB6-334BF60E7EF0}"/>
              </a:ext>
            </a:extLst>
          </p:cNvPr>
          <p:cNvSpPr/>
          <p:nvPr/>
        </p:nvSpPr>
        <p:spPr bwMode="gray">
          <a:xfrm>
            <a:off x="11581242" y="5122233"/>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5" name="Rectangle 4">
            <a:extLst>
              <a:ext uri="{FF2B5EF4-FFF2-40B4-BE49-F238E27FC236}">
                <a16:creationId xmlns:a16="http://schemas.microsoft.com/office/drawing/2014/main" id="{3C78960D-5A2A-196A-7D78-6E3CEBF50134}"/>
              </a:ext>
            </a:extLst>
          </p:cNvPr>
          <p:cNvSpPr/>
          <p:nvPr/>
        </p:nvSpPr>
        <p:spPr bwMode="gray">
          <a:xfrm>
            <a:off x="1819834" y="5028570"/>
            <a:ext cx="2286001" cy="355654"/>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b="0" dirty="0">
                <a:latin typeface="Verdana" panose="020B0604030504040204" pitchFamily="34" charset="0"/>
                <a:ea typeface="Verdana" panose="020B0604030504040204" pitchFamily="34" charset="0"/>
              </a:rPr>
              <a:t>Define the performance management framework and key performance metrics based on business standards / guidelines and industry benchmarks</a:t>
            </a:r>
          </a:p>
        </p:txBody>
      </p:sp>
      <p:sp>
        <p:nvSpPr>
          <p:cNvPr id="8" name="TextBox 7">
            <a:extLst>
              <a:ext uri="{FF2B5EF4-FFF2-40B4-BE49-F238E27FC236}">
                <a16:creationId xmlns:a16="http://schemas.microsoft.com/office/drawing/2014/main" id="{16C03D36-F1BD-7338-A461-A3030C7DEE10}"/>
              </a:ext>
            </a:extLst>
          </p:cNvPr>
          <p:cNvSpPr txBox="1"/>
          <p:nvPr/>
        </p:nvSpPr>
        <p:spPr>
          <a:xfrm>
            <a:off x="2276320" y="5384224"/>
            <a:ext cx="1340432"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Strategy &amp; PMO Head </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sp>
        <p:nvSpPr>
          <p:cNvPr id="36" name="Oval 35">
            <a:extLst>
              <a:ext uri="{FF2B5EF4-FFF2-40B4-BE49-F238E27FC236}">
                <a16:creationId xmlns:a16="http://schemas.microsoft.com/office/drawing/2014/main" id="{F245E269-E4DE-217C-A18B-A52EAA6DAF66}"/>
              </a:ext>
            </a:extLst>
          </p:cNvPr>
          <p:cNvSpPr/>
          <p:nvPr/>
        </p:nvSpPr>
        <p:spPr bwMode="gray">
          <a:xfrm>
            <a:off x="2804493" y="1189691"/>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7B0E7680-BBF1-9B61-5F12-DE2E8208B938}"/>
              </a:ext>
            </a:extLst>
          </p:cNvPr>
          <p:cNvSpPr/>
          <p:nvPr/>
        </p:nvSpPr>
        <p:spPr bwMode="gray">
          <a:xfrm>
            <a:off x="2804493" y="2183194"/>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2" name="Oval 11">
            <a:extLst>
              <a:ext uri="{FF2B5EF4-FFF2-40B4-BE49-F238E27FC236}">
                <a16:creationId xmlns:a16="http://schemas.microsoft.com/office/drawing/2014/main" id="{1762861D-D60B-08B9-B048-04B4267408BB}"/>
              </a:ext>
            </a:extLst>
          </p:cNvPr>
          <p:cNvSpPr/>
          <p:nvPr/>
        </p:nvSpPr>
        <p:spPr bwMode="gray">
          <a:xfrm>
            <a:off x="2804493" y="2736019"/>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3" name="Rectangle 12">
            <a:extLst>
              <a:ext uri="{FF2B5EF4-FFF2-40B4-BE49-F238E27FC236}">
                <a16:creationId xmlns:a16="http://schemas.microsoft.com/office/drawing/2014/main" id="{81F8E0B4-0EF0-FEAA-74CC-81FE83C07A19}"/>
              </a:ext>
            </a:extLst>
          </p:cNvPr>
          <p:cNvSpPr/>
          <p:nvPr/>
        </p:nvSpPr>
        <p:spPr bwMode="gray">
          <a:xfrm>
            <a:off x="4299082" y="5028570"/>
            <a:ext cx="2286001" cy="355654"/>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b="0" dirty="0">
                <a:latin typeface="Verdana" panose="020B0604030504040204" pitchFamily="34" charset="0"/>
                <a:ea typeface="Verdana" panose="020B0604030504040204" pitchFamily="34" charset="0"/>
              </a:rPr>
              <a:t>Define KPIs and target for IT org units and gather approval from respective leads</a:t>
            </a:r>
          </a:p>
        </p:txBody>
      </p:sp>
      <p:sp>
        <p:nvSpPr>
          <p:cNvPr id="14" name="TextBox 13">
            <a:extLst>
              <a:ext uri="{FF2B5EF4-FFF2-40B4-BE49-F238E27FC236}">
                <a16:creationId xmlns:a16="http://schemas.microsoft.com/office/drawing/2014/main" id="{661C2A30-EB6F-B76C-EE75-3BD2F051996B}"/>
              </a:ext>
            </a:extLst>
          </p:cNvPr>
          <p:cNvSpPr txBox="1"/>
          <p:nvPr/>
        </p:nvSpPr>
        <p:spPr>
          <a:xfrm>
            <a:off x="4755568" y="5384224"/>
            <a:ext cx="1340432"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Strategy &amp; PMO Head </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cxnSp>
        <p:nvCxnSpPr>
          <p:cNvPr id="15" name="Straight Arrow Connector 14">
            <a:extLst>
              <a:ext uri="{FF2B5EF4-FFF2-40B4-BE49-F238E27FC236}">
                <a16:creationId xmlns:a16="http://schemas.microsoft.com/office/drawing/2014/main" id="{94C2CFFA-3D7D-37F1-2CC2-8EAC05F1A880}"/>
              </a:ext>
            </a:extLst>
          </p:cNvPr>
          <p:cNvCxnSpPr>
            <a:cxnSpLocks/>
            <a:stCxn id="5" idx="3"/>
            <a:endCxn id="13" idx="1"/>
          </p:cNvCxnSpPr>
          <p:nvPr/>
        </p:nvCxnSpPr>
        <p:spPr>
          <a:xfrm>
            <a:off x="4105835" y="5206397"/>
            <a:ext cx="193247"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CDB33849-D42D-C564-0BF5-915348D52639}"/>
              </a:ext>
            </a:extLst>
          </p:cNvPr>
          <p:cNvSpPr/>
          <p:nvPr/>
        </p:nvSpPr>
        <p:spPr bwMode="gray">
          <a:xfrm>
            <a:off x="5243445" y="1189691"/>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35" name="Oval 34">
            <a:extLst>
              <a:ext uri="{FF2B5EF4-FFF2-40B4-BE49-F238E27FC236}">
                <a16:creationId xmlns:a16="http://schemas.microsoft.com/office/drawing/2014/main" id="{581C9A9D-2ADA-6B59-81D8-1E00E87676B0}"/>
              </a:ext>
            </a:extLst>
          </p:cNvPr>
          <p:cNvSpPr/>
          <p:nvPr/>
        </p:nvSpPr>
        <p:spPr bwMode="gray">
          <a:xfrm>
            <a:off x="5243445" y="2298972"/>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38" name="Oval 37">
            <a:extLst>
              <a:ext uri="{FF2B5EF4-FFF2-40B4-BE49-F238E27FC236}">
                <a16:creationId xmlns:a16="http://schemas.microsoft.com/office/drawing/2014/main" id="{9EC9751A-0872-89D7-5397-07FC5DD3CB8E}"/>
              </a:ext>
            </a:extLst>
          </p:cNvPr>
          <p:cNvSpPr/>
          <p:nvPr/>
        </p:nvSpPr>
        <p:spPr bwMode="gray">
          <a:xfrm>
            <a:off x="5243445" y="2736018"/>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39" name="Oval 38">
            <a:extLst>
              <a:ext uri="{FF2B5EF4-FFF2-40B4-BE49-F238E27FC236}">
                <a16:creationId xmlns:a16="http://schemas.microsoft.com/office/drawing/2014/main" id="{51AFC071-180F-0963-8535-2DEF7CBF0B35}"/>
              </a:ext>
            </a:extLst>
          </p:cNvPr>
          <p:cNvSpPr/>
          <p:nvPr/>
        </p:nvSpPr>
        <p:spPr bwMode="gray">
          <a:xfrm>
            <a:off x="5243445" y="314491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40" name="Oval 39">
            <a:extLst>
              <a:ext uri="{FF2B5EF4-FFF2-40B4-BE49-F238E27FC236}">
                <a16:creationId xmlns:a16="http://schemas.microsoft.com/office/drawing/2014/main" id="{6D1477AF-35CF-7C4A-5A05-483057AD6141}"/>
              </a:ext>
            </a:extLst>
          </p:cNvPr>
          <p:cNvSpPr/>
          <p:nvPr/>
        </p:nvSpPr>
        <p:spPr bwMode="gray">
          <a:xfrm>
            <a:off x="5243445" y="3553812"/>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41" name="Oval 40">
            <a:extLst>
              <a:ext uri="{FF2B5EF4-FFF2-40B4-BE49-F238E27FC236}">
                <a16:creationId xmlns:a16="http://schemas.microsoft.com/office/drawing/2014/main" id="{61AC073F-BD19-B2C6-C4FF-4413C57612F0}"/>
              </a:ext>
            </a:extLst>
          </p:cNvPr>
          <p:cNvSpPr/>
          <p:nvPr/>
        </p:nvSpPr>
        <p:spPr bwMode="gray">
          <a:xfrm>
            <a:off x="5243445" y="4040584"/>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42" name="Oval 41">
            <a:extLst>
              <a:ext uri="{FF2B5EF4-FFF2-40B4-BE49-F238E27FC236}">
                <a16:creationId xmlns:a16="http://schemas.microsoft.com/office/drawing/2014/main" id="{EC9B9A6E-2A71-E3CD-45B4-DE339772E841}"/>
              </a:ext>
            </a:extLst>
          </p:cNvPr>
          <p:cNvSpPr/>
          <p:nvPr/>
        </p:nvSpPr>
        <p:spPr bwMode="gray">
          <a:xfrm>
            <a:off x="5243445" y="4500896"/>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43" name="Oval 42">
            <a:extLst>
              <a:ext uri="{FF2B5EF4-FFF2-40B4-BE49-F238E27FC236}">
                <a16:creationId xmlns:a16="http://schemas.microsoft.com/office/drawing/2014/main" id="{363E797C-02E8-A3A7-B65F-7571CBD9BD24}"/>
              </a:ext>
            </a:extLst>
          </p:cNvPr>
          <p:cNvSpPr/>
          <p:nvPr/>
        </p:nvSpPr>
        <p:spPr bwMode="gray">
          <a:xfrm>
            <a:off x="5243445" y="1744331"/>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AA529FF5-4047-8C54-52D7-00BC84D7C343}"/>
              </a:ext>
            </a:extLst>
          </p:cNvPr>
          <p:cNvSpPr/>
          <p:nvPr/>
        </p:nvSpPr>
        <p:spPr bwMode="gray">
          <a:xfrm>
            <a:off x="6778330" y="5028570"/>
            <a:ext cx="2286001" cy="355654"/>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b="0" dirty="0">
                <a:latin typeface="Verdana" panose="020B0604030504040204" pitchFamily="34" charset="0"/>
                <a:ea typeface="Verdana" panose="020B0604030504040204" pitchFamily="34" charset="0"/>
              </a:rPr>
              <a:t>Gathers IT performance metrics from IT owners</a:t>
            </a:r>
          </a:p>
        </p:txBody>
      </p:sp>
      <p:sp>
        <p:nvSpPr>
          <p:cNvPr id="46" name="TextBox 45">
            <a:extLst>
              <a:ext uri="{FF2B5EF4-FFF2-40B4-BE49-F238E27FC236}">
                <a16:creationId xmlns:a16="http://schemas.microsoft.com/office/drawing/2014/main" id="{F895A743-DA3C-AD5B-3715-4016E8DBDEE6}"/>
              </a:ext>
            </a:extLst>
          </p:cNvPr>
          <p:cNvSpPr txBox="1"/>
          <p:nvPr/>
        </p:nvSpPr>
        <p:spPr>
          <a:xfrm>
            <a:off x="7234816" y="5384224"/>
            <a:ext cx="1340432"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Strategy &amp; PMO Head </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cxnSp>
        <p:nvCxnSpPr>
          <p:cNvPr id="47" name="Straight Arrow Connector 46">
            <a:extLst>
              <a:ext uri="{FF2B5EF4-FFF2-40B4-BE49-F238E27FC236}">
                <a16:creationId xmlns:a16="http://schemas.microsoft.com/office/drawing/2014/main" id="{C83C8E16-53DA-C189-8A8E-9446C141F859}"/>
              </a:ext>
            </a:extLst>
          </p:cNvPr>
          <p:cNvCxnSpPr>
            <a:cxnSpLocks/>
            <a:stCxn id="13" idx="3"/>
            <a:endCxn id="45" idx="1"/>
          </p:cNvCxnSpPr>
          <p:nvPr/>
        </p:nvCxnSpPr>
        <p:spPr>
          <a:xfrm>
            <a:off x="6585083" y="5206397"/>
            <a:ext cx="193247"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9D1F505B-AF24-2501-4FF6-74DC37487195}"/>
              </a:ext>
            </a:extLst>
          </p:cNvPr>
          <p:cNvSpPr/>
          <p:nvPr/>
        </p:nvSpPr>
        <p:spPr bwMode="gray">
          <a:xfrm>
            <a:off x="6692509" y="4444662"/>
            <a:ext cx="2371822" cy="21544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pPr>
            <a:r>
              <a:rPr lang="en-US" sz="7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Share service performance metrics</a:t>
            </a:r>
          </a:p>
        </p:txBody>
      </p:sp>
      <p:sp>
        <p:nvSpPr>
          <p:cNvPr id="56" name="TextBox 55">
            <a:extLst>
              <a:ext uri="{FF2B5EF4-FFF2-40B4-BE49-F238E27FC236}">
                <a16:creationId xmlns:a16="http://schemas.microsoft.com/office/drawing/2014/main" id="{A395F1DE-43F0-1DDE-85E4-4ACE8E71A4B0}"/>
              </a:ext>
            </a:extLst>
          </p:cNvPr>
          <p:cNvSpPr txBox="1"/>
          <p:nvPr/>
        </p:nvSpPr>
        <p:spPr>
          <a:xfrm>
            <a:off x="6891459" y="4660106"/>
            <a:ext cx="1919517" cy="21544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Global Service Management Lead </a:t>
            </a:r>
          </a:p>
        </p:txBody>
      </p:sp>
      <p:sp>
        <p:nvSpPr>
          <p:cNvPr id="57" name="Rectangle 56">
            <a:extLst>
              <a:ext uri="{FF2B5EF4-FFF2-40B4-BE49-F238E27FC236}">
                <a16:creationId xmlns:a16="http://schemas.microsoft.com/office/drawing/2014/main" id="{AC7B8EEE-F7E1-D997-1130-FC2256F90D31}"/>
              </a:ext>
            </a:extLst>
          </p:cNvPr>
          <p:cNvSpPr/>
          <p:nvPr/>
        </p:nvSpPr>
        <p:spPr bwMode="gray">
          <a:xfrm>
            <a:off x="6692509" y="3943669"/>
            <a:ext cx="2371822" cy="21544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pPr>
            <a:r>
              <a:rPr lang="en-US" sz="7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Share EA metrics</a:t>
            </a:r>
          </a:p>
        </p:txBody>
      </p:sp>
      <p:sp>
        <p:nvSpPr>
          <p:cNvPr id="58" name="TextBox 57">
            <a:extLst>
              <a:ext uri="{FF2B5EF4-FFF2-40B4-BE49-F238E27FC236}">
                <a16:creationId xmlns:a16="http://schemas.microsoft.com/office/drawing/2014/main" id="{181E46D3-2642-84CF-7BEF-FCA2391DDF6A}"/>
              </a:ext>
            </a:extLst>
          </p:cNvPr>
          <p:cNvSpPr txBox="1"/>
          <p:nvPr/>
        </p:nvSpPr>
        <p:spPr>
          <a:xfrm>
            <a:off x="6891459" y="4159113"/>
            <a:ext cx="1919517" cy="21544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Enterprise Architecture Lead</a:t>
            </a:r>
          </a:p>
        </p:txBody>
      </p:sp>
      <p:sp>
        <p:nvSpPr>
          <p:cNvPr id="59" name="Rectangle 58">
            <a:extLst>
              <a:ext uri="{FF2B5EF4-FFF2-40B4-BE49-F238E27FC236}">
                <a16:creationId xmlns:a16="http://schemas.microsoft.com/office/drawing/2014/main" id="{BC43F245-DEA4-6D5B-F64F-B954EFBB1381}"/>
              </a:ext>
            </a:extLst>
          </p:cNvPr>
          <p:cNvSpPr/>
          <p:nvPr/>
        </p:nvSpPr>
        <p:spPr bwMode="gray">
          <a:xfrm>
            <a:off x="6692509" y="3513920"/>
            <a:ext cx="2371822" cy="21544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pPr>
            <a:r>
              <a:rPr lang="en-US" sz="7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Share compliance metrics</a:t>
            </a:r>
          </a:p>
        </p:txBody>
      </p:sp>
      <p:sp>
        <p:nvSpPr>
          <p:cNvPr id="60" name="TextBox 59">
            <a:extLst>
              <a:ext uri="{FF2B5EF4-FFF2-40B4-BE49-F238E27FC236}">
                <a16:creationId xmlns:a16="http://schemas.microsoft.com/office/drawing/2014/main" id="{6A43E260-1CD1-6806-A880-73274ED77002}"/>
              </a:ext>
            </a:extLst>
          </p:cNvPr>
          <p:cNvSpPr txBox="1"/>
          <p:nvPr/>
        </p:nvSpPr>
        <p:spPr>
          <a:xfrm>
            <a:off x="6803137" y="3691752"/>
            <a:ext cx="1919517" cy="21544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Cybersecurity Head</a:t>
            </a:r>
          </a:p>
        </p:txBody>
      </p:sp>
      <p:sp>
        <p:nvSpPr>
          <p:cNvPr id="61" name="Rectangle 60">
            <a:extLst>
              <a:ext uri="{FF2B5EF4-FFF2-40B4-BE49-F238E27FC236}">
                <a16:creationId xmlns:a16="http://schemas.microsoft.com/office/drawing/2014/main" id="{F9090176-28E9-0B17-7418-189037F6E875}"/>
              </a:ext>
            </a:extLst>
          </p:cNvPr>
          <p:cNvSpPr/>
          <p:nvPr/>
        </p:nvSpPr>
        <p:spPr bwMode="gray">
          <a:xfrm>
            <a:off x="6692509" y="3111356"/>
            <a:ext cx="2371822" cy="21544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pPr>
            <a:r>
              <a:rPr lang="en-US" sz="7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Share Data &amp; analytics metrics</a:t>
            </a:r>
          </a:p>
        </p:txBody>
      </p:sp>
      <p:sp>
        <p:nvSpPr>
          <p:cNvPr id="64" name="TextBox 63">
            <a:extLst>
              <a:ext uri="{FF2B5EF4-FFF2-40B4-BE49-F238E27FC236}">
                <a16:creationId xmlns:a16="http://schemas.microsoft.com/office/drawing/2014/main" id="{35219529-E06D-6B06-DED1-FB77B41588F2}"/>
              </a:ext>
            </a:extLst>
          </p:cNvPr>
          <p:cNvSpPr txBox="1"/>
          <p:nvPr/>
        </p:nvSpPr>
        <p:spPr>
          <a:xfrm>
            <a:off x="6803137" y="3289188"/>
            <a:ext cx="1919517" cy="21544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Data Head</a:t>
            </a:r>
          </a:p>
        </p:txBody>
      </p:sp>
      <p:sp>
        <p:nvSpPr>
          <p:cNvPr id="65" name="Rectangle 64">
            <a:extLst>
              <a:ext uri="{FF2B5EF4-FFF2-40B4-BE49-F238E27FC236}">
                <a16:creationId xmlns:a16="http://schemas.microsoft.com/office/drawing/2014/main" id="{5DF5A9EA-5B97-3A7A-7818-76CABB865ABB}"/>
              </a:ext>
            </a:extLst>
          </p:cNvPr>
          <p:cNvSpPr/>
          <p:nvPr/>
        </p:nvSpPr>
        <p:spPr bwMode="gray">
          <a:xfrm>
            <a:off x="6692509" y="2628226"/>
            <a:ext cx="2371822" cy="21544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pPr>
            <a:r>
              <a:rPr lang="en-US" sz="7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Share Productivity and team metrics</a:t>
            </a:r>
          </a:p>
        </p:txBody>
      </p:sp>
      <p:sp>
        <p:nvSpPr>
          <p:cNvPr id="66" name="TextBox 65">
            <a:extLst>
              <a:ext uri="{FF2B5EF4-FFF2-40B4-BE49-F238E27FC236}">
                <a16:creationId xmlns:a16="http://schemas.microsoft.com/office/drawing/2014/main" id="{C79B5437-087E-8998-3EB6-0DEE60C2EC7D}"/>
              </a:ext>
            </a:extLst>
          </p:cNvPr>
          <p:cNvSpPr txBox="1"/>
          <p:nvPr/>
        </p:nvSpPr>
        <p:spPr>
          <a:xfrm>
            <a:off x="6803137" y="2806058"/>
            <a:ext cx="1919517" cy="21544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Enabling &amp; Emerging Tech Head</a:t>
            </a:r>
          </a:p>
        </p:txBody>
      </p:sp>
      <p:sp>
        <p:nvSpPr>
          <p:cNvPr id="67" name="Rectangle 66">
            <a:extLst>
              <a:ext uri="{FF2B5EF4-FFF2-40B4-BE49-F238E27FC236}">
                <a16:creationId xmlns:a16="http://schemas.microsoft.com/office/drawing/2014/main" id="{27FFA5D7-029D-B122-F10C-91C8E98FF1CB}"/>
              </a:ext>
            </a:extLst>
          </p:cNvPr>
          <p:cNvSpPr/>
          <p:nvPr/>
        </p:nvSpPr>
        <p:spPr bwMode="gray">
          <a:xfrm>
            <a:off x="6692509" y="2145096"/>
            <a:ext cx="2371822" cy="21544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pPr>
            <a:r>
              <a:rPr lang="en-US" sz="7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Share Productivity and team metrics</a:t>
            </a:r>
          </a:p>
        </p:txBody>
      </p:sp>
      <p:sp>
        <p:nvSpPr>
          <p:cNvPr id="68" name="TextBox 67">
            <a:extLst>
              <a:ext uri="{FF2B5EF4-FFF2-40B4-BE49-F238E27FC236}">
                <a16:creationId xmlns:a16="http://schemas.microsoft.com/office/drawing/2014/main" id="{8AC0B9B7-B3B0-7C4B-AA9F-1CC6F3518092}"/>
              </a:ext>
            </a:extLst>
          </p:cNvPr>
          <p:cNvSpPr txBox="1"/>
          <p:nvPr/>
        </p:nvSpPr>
        <p:spPr>
          <a:xfrm>
            <a:off x="6803137" y="2322928"/>
            <a:ext cx="1919517" cy="21544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Core Tech &amp; Infra Head</a:t>
            </a:r>
          </a:p>
        </p:txBody>
      </p:sp>
      <p:sp>
        <p:nvSpPr>
          <p:cNvPr id="69" name="Rectangle 68">
            <a:extLst>
              <a:ext uri="{FF2B5EF4-FFF2-40B4-BE49-F238E27FC236}">
                <a16:creationId xmlns:a16="http://schemas.microsoft.com/office/drawing/2014/main" id="{AECAB436-E8FF-CCED-B827-2E4F4E84714F}"/>
              </a:ext>
            </a:extLst>
          </p:cNvPr>
          <p:cNvSpPr/>
          <p:nvPr/>
        </p:nvSpPr>
        <p:spPr bwMode="gray">
          <a:xfrm>
            <a:off x="6692509" y="1643850"/>
            <a:ext cx="2371822" cy="21544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a:lnSpc>
                <a:spcPct val="106000"/>
              </a:lnSpc>
            </a:pPr>
            <a:r>
              <a:rPr lang="en-US" sz="7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Share Productivity and team metrics</a:t>
            </a:r>
          </a:p>
        </p:txBody>
      </p:sp>
      <p:sp>
        <p:nvSpPr>
          <p:cNvPr id="70" name="TextBox 69">
            <a:extLst>
              <a:ext uri="{FF2B5EF4-FFF2-40B4-BE49-F238E27FC236}">
                <a16:creationId xmlns:a16="http://schemas.microsoft.com/office/drawing/2014/main" id="{73E55034-AA76-4D66-0EF2-02FF1430D82F}"/>
              </a:ext>
            </a:extLst>
          </p:cNvPr>
          <p:cNvSpPr txBox="1"/>
          <p:nvPr/>
        </p:nvSpPr>
        <p:spPr>
          <a:xfrm>
            <a:off x="6803137" y="1821682"/>
            <a:ext cx="1919517" cy="21544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Geo IT Lead - ISAAME</a:t>
            </a:r>
          </a:p>
        </p:txBody>
      </p:sp>
      <p:sp>
        <p:nvSpPr>
          <p:cNvPr id="71" name="Rectangle 70">
            <a:extLst>
              <a:ext uri="{FF2B5EF4-FFF2-40B4-BE49-F238E27FC236}">
                <a16:creationId xmlns:a16="http://schemas.microsoft.com/office/drawing/2014/main" id="{B26B12AD-6FB9-1E91-42F9-5CBFB52EB6BC}"/>
              </a:ext>
            </a:extLst>
          </p:cNvPr>
          <p:cNvSpPr/>
          <p:nvPr/>
        </p:nvSpPr>
        <p:spPr bwMode="gray">
          <a:xfrm>
            <a:off x="9257578" y="5028570"/>
            <a:ext cx="2286001" cy="355654"/>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b="0" dirty="0">
                <a:latin typeface="Verdana" panose="020B0604030504040204" pitchFamily="34" charset="0"/>
                <a:ea typeface="Verdana" panose="020B0604030504040204" pitchFamily="34" charset="0"/>
              </a:rPr>
              <a:t>Conduct quarterly, and annual performance reviews with IT leadership</a:t>
            </a:r>
          </a:p>
        </p:txBody>
      </p:sp>
      <p:sp>
        <p:nvSpPr>
          <p:cNvPr id="72" name="TextBox 71">
            <a:extLst>
              <a:ext uri="{FF2B5EF4-FFF2-40B4-BE49-F238E27FC236}">
                <a16:creationId xmlns:a16="http://schemas.microsoft.com/office/drawing/2014/main" id="{FEF928AD-FD5B-959B-2253-6900AD5D7DDD}"/>
              </a:ext>
            </a:extLst>
          </p:cNvPr>
          <p:cNvSpPr txBox="1"/>
          <p:nvPr/>
        </p:nvSpPr>
        <p:spPr>
          <a:xfrm>
            <a:off x="9714064" y="5384224"/>
            <a:ext cx="1340432"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Strategy &amp; PMO Head </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cxnSp>
        <p:nvCxnSpPr>
          <p:cNvPr id="73" name="Straight Arrow Connector 72">
            <a:extLst>
              <a:ext uri="{FF2B5EF4-FFF2-40B4-BE49-F238E27FC236}">
                <a16:creationId xmlns:a16="http://schemas.microsoft.com/office/drawing/2014/main" id="{31738621-43BD-001E-9C7F-88C12BAFB05F}"/>
              </a:ext>
            </a:extLst>
          </p:cNvPr>
          <p:cNvCxnSpPr>
            <a:cxnSpLocks/>
            <a:endCxn id="71" idx="1"/>
          </p:cNvCxnSpPr>
          <p:nvPr/>
        </p:nvCxnSpPr>
        <p:spPr>
          <a:xfrm>
            <a:off x="9064331" y="5206397"/>
            <a:ext cx="193247"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E7D51113-74A3-1162-7387-C6D97B7E6B9F}"/>
              </a:ext>
            </a:extLst>
          </p:cNvPr>
          <p:cNvSpPr/>
          <p:nvPr/>
        </p:nvSpPr>
        <p:spPr bwMode="gray">
          <a:xfrm>
            <a:off x="9160954" y="5702260"/>
            <a:ext cx="1831487"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Review the KPIs and performance levels</a:t>
            </a:r>
          </a:p>
        </p:txBody>
      </p:sp>
      <p:sp>
        <p:nvSpPr>
          <p:cNvPr id="76" name="TextBox 75">
            <a:extLst>
              <a:ext uri="{FF2B5EF4-FFF2-40B4-BE49-F238E27FC236}">
                <a16:creationId xmlns:a16="http://schemas.microsoft.com/office/drawing/2014/main" id="{2221B0A2-9CDC-7318-A8FC-A5634D2CEC27}"/>
              </a:ext>
            </a:extLst>
          </p:cNvPr>
          <p:cNvSpPr txBox="1"/>
          <p:nvPr/>
        </p:nvSpPr>
        <p:spPr>
          <a:xfrm>
            <a:off x="8915948" y="5524434"/>
            <a:ext cx="115608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ITLT</a:t>
            </a:r>
          </a:p>
        </p:txBody>
      </p:sp>
      <p:sp>
        <p:nvSpPr>
          <p:cNvPr id="3" name="TextBox 2">
            <a:extLst>
              <a:ext uri="{FF2B5EF4-FFF2-40B4-BE49-F238E27FC236}">
                <a16:creationId xmlns:a16="http://schemas.microsoft.com/office/drawing/2014/main" id="{08353A45-4344-7154-1A25-A2B4966B9314}"/>
              </a:ext>
            </a:extLst>
          </p:cNvPr>
          <p:cNvSpPr txBox="1"/>
          <p:nvPr/>
        </p:nvSpPr>
        <p:spPr>
          <a:xfrm>
            <a:off x="10491891" y="308733"/>
            <a:ext cx="1693548" cy="215444"/>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rPr>
              <a:t>Frequency: </a:t>
            </a:r>
            <a:r>
              <a:rPr lang="en-US" sz="800" dirty="0">
                <a:latin typeface="Verdana" panose="020B0604030504040204" pitchFamily="34" charset="0"/>
                <a:ea typeface="Verdana" panose="020B0604030504040204" pitchFamily="34" charset="0"/>
              </a:rPr>
              <a:t>Yearly</a:t>
            </a:r>
          </a:p>
        </p:txBody>
      </p:sp>
    </p:spTree>
    <p:extLst>
      <p:ext uri="{BB962C8B-B14F-4D97-AF65-F5344CB8AC3E}">
        <p14:creationId xmlns:p14="http://schemas.microsoft.com/office/powerpoint/2010/main" val="610327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p:txBody>
          <a:bodyPr/>
          <a:lstStyle/>
          <a:p>
            <a:r>
              <a:rPr lang="en-US" sz="2000" b="1" dirty="0">
                <a:latin typeface="Verdana" panose="020B0604030504040204" pitchFamily="34" charset="0"/>
                <a:ea typeface="Verdana" panose="020B0604030504040204" pitchFamily="34" charset="0"/>
              </a:rPr>
              <a:t>Architecture Review Board </a:t>
            </a:r>
            <a:r>
              <a:rPr lang="en-US" sz="1400" b="0" i="1" dirty="0"/>
              <a:t>(Long-Term Implementation)</a:t>
            </a:r>
          </a:p>
        </p:txBody>
      </p:sp>
      <p:sp>
        <p:nvSpPr>
          <p:cNvPr id="35" name="Rounded Rectangle 21">
            <a:extLst>
              <a:ext uri="{FF2B5EF4-FFF2-40B4-BE49-F238E27FC236}">
                <a16:creationId xmlns:a16="http://schemas.microsoft.com/office/drawing/2014/main" id="{C1DF3227-803E-FB06-5AB8-6D9C67C564AE}"/>
              </a:ext>
            </a:extLst>
          </p:cNvPr>
          <p:cNvSpPr>
            <a:spLocks noChangeArrowheads="1"/>
          </p:cNvSpPr>
          <p:nvPr/>
        </p:nvSpPr>
        <p:spPr bwMode="auto">
          <a:xfrm>
            <a:off x="606614" y="4352389"/>
            <a:ext cx="3383280" cy="1501621"/>
          </a:xfrm>
          <a:prstGeom prst="rect">
            <a:avLst/>
          </a:prstGeom>
          <a:solidFill>
            <a:schemeClr val="bg1"/>
          </a:solidFill>
          <a:ln w="9525">
            <a:solidFill>
              <a:schemeClr val="accent1"/>
            </a:solidFill>
            <a:round/>
            <a:headEnd/>
            <a:tailEnd/>
          </a:ln>
          <a:effectLst/>
        </p:spPr>
        <p:txBody>
          <a:bodyPr lIns="52488" tIns="34117" rIns="52488" bIns="33329" anchor="t"/>
          <a:lstStyle/>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Business strategy</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IT strategy</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Requests for any updates to EA standards &amp; policies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Technical escalations or change requests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Technical feasibility study and business case for major new technology/ updates in technology based on product and platform roadmaps</a:t>
            </a:r>
          </a:p>
          <a:p>
            <a:pPr marL="171450" indent="-171450" eaLnBrk="0" fontAlgn="base" hangingPunct="0">
              <a:spcBef>
                <a:spcPct val="0"/>
              </a:spcBef>
              <a:spcAft>
                <a:spcPct val="0"/>
              </a:spcAft>
              <a:buSzPct val="100000"/>
              <a:buFont typeface="Arial" panose="020B0604020202020204" pitchFamily="34" charset="0"/>
              <a:buChar char="•"/>
              <a:defRPr/>
            </a:pPr>
            <a:endPar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endParaRPr>
          </a:p>
          <a:p>
            <a:pPr marL="171450" indent="-171450" eaLnBrk="0" fontAlgn="base" hangingPunct="0">
              <a:spcBef>
                <a:spcPct val="0"/>
              </a:spcBef>
              <a:spcAft>
                <a:spcPct val="0"/>
              </a:spcAft>
              <a:buSzPct val="100000"/>
              <a:buFont typeface="Arial" panose="020B0604020202020204" pitchFamily="34" charset="0"/>
              <a:buChar char="•"/>
              <a:defRPr/>
            </a:pPr>
            <a:endPar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endParaRPr>
          </a:p>
        </p:txBody>
      </p:sp>
      <p:sp>
        <p:nvSpPr>
          <p:cNvPr id="43" name="Rectangle 42">
            <a:extLst>
              <a:ext uri="{FF2B5EF4-FFF2-40B4-BE49-F238E27FC236}">
                <a16:creationId xmlns:a16="http://schemas.microsoft.com/office/drawing/2014/main" id="{F49339C5-91AE-C9A5-6DA2-503F1AFBA5BE}"/>
              </a:ext>
            </a:extLst>
          </p:cNvPr>
          <p:cNvSpPr/>
          <p:nvPr/>
        </p:nvSpPr>
        <p:spPr bwMode="auto">
          <a:xfrm>
            <a:off x="606618" y="778316"/>
            <a:ext cx="1554480"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Frequency</a:t>
            </a:r>
          </a:p>
        </p:txBody>
      </p:sp>
      <p:sp>
        <p:nvSpPr>
          <p:cNvPr id="44" name="Rounded Rectangle 21">
            <a:extLst>
              <a:ext uri="{FF2B5EF4-FFF2-40B4-BE49-F238E27FC236}">
                <a16:creationId xmlns:a16="http://schemas.microsoft.com/office/drawing/2014/main" id="{5B29F9B8-4263-5A73-9004-7ECF82597D6A}"/>
              </a:ext>
            </a:extLst>
          </p:cNvPr>
          <p:cNvSpPr>
            <a:spLocks noChangeArrowheads="1"/>
          </p:cNvSpPr>
          <p:nvPr/>
        </p:nvSpPr>
        <p:spPr bwMode="auto">
          <a:xfrm>
            <a:off x="2161098" y="785696"/>
            <a:ext cx="3540759" cy="274320"/>
          </a:xfrm>
          <a:prstGeom prst="rect">
            <a:avLst/>
          </a:prstGeom>
          <a:solidFill>
            <a:schemeClr val="bg1"/>
          </a:solidFill>
          <a:ln w="9525">
            <a:solidFill>
              <a:schemeClr val="accent1"/>
            </a:solidFill>
            <a:round/>
            <a:headEnd/>
            <a:tailEnd/>
          </a:ln>
          <a:effectLst/>
        </p:spPr>
        <p:txBody>
          <a:bodyPr anchor="ctr"/>
          <a:lstStyle/>
          <a:p>
            <a:pPr marL="0" marR="0" lvl="0" indent="0" algn="l" defTabSz="902518" rtl="0" eaLnBrk="1" fontAlgn="auto" latinLnBrk="0" hangingPunct="1">
              <a:lnSpc>
                <a:spcPct val="100000"/>
              </a:lnSpc>
              <a:spcBef>
                <a:spcPts val="0"/>
              </a:spcBef>
              <a:spcAft>
                <a:spcPts val="437"/>
              </a:spcAft>
              <a:buClrTx/>
              <a:buSzTx/>
              <a:buFontTx/>
              <a:buNone/>
              <a:tabLst/>
              <a:defRPr/>
            </a:pPr>
            <a:r>
              <a:rPr lang="en-GB" sz="1050" dirty="0">
                <a:solidFill>
                  <a:srgbClr val="000000"/>
                </a:solidFill>
                <a:latin typeface="Verdana" panose="020B0604030504040204" pitchFamily="34" charset="0"/>
                <a:ea typeface="Verdana" panose="020B0604030504040204" pitchFamily="34" charset="0"/>
                <a:cs typeface="Calibri" panose="020F0502020204030204" pitchFamily="34" charset="0"/>
              </a:rPr>
              <a:t>Monthly</a:t>
            </a:r>
            <a:endParaRPr kumimoji="0" lang="en-GB" sz="105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45" name="Rectangle 44">
            <a:extLst>
              <a:ext uri="{FF2B5EF4-FFF2-40B4-BE49-F238E27FC236}">
                <a16:creationId xmlns:a16="http://schemas.microsoft.com/office/drawing/2014/main" id="{44E70636-C9DA-5EE9-A28B-AC7D38CB889B}"/>
              </a:ext>
            </a:extLst>
          </p:cNvPr>
          <p:cNvSpPr/>
          <p:nvPr/>
        </p:nvSpPr>
        <p:spPr bwMode="auto">
          <a:xfrm>
            <a:off x="6158737" y="791905"/>
            <a:ext cx="897684"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Chair</a:t>
            </a:r>
          </a:p>
        </p:txBody>
      </p:sp>
      <p:sp>
        <p:nvSpPr>
          <p:cNvPr id="47" name="Rectangle 46">
            <a:extLst>
              <a:ext uri="{FF2B5EF4-FFF2-40B4-BE49-F238E27FC236}">
                <a16:creationId xmlns:a16="http://schemas.microsoft.com/office/drawing/2014/main" id="{CF4EA6C1-7E3C-9B6A-795C-512ADE372C49}"/>
              </a:ext>
            </a:extLst>
          </p:cNvPr>
          <p:cNvSpPr/>
          <p:nvPr/>
        </p:nvSpPr>
        <p:spPr bwMode="auto">
          <a:xfrm>
            <a:off x="606618" y="1128683"/>
            <a:ext cx="5095239"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Objectives</a:t>
            </a:r>
          </a:p>
        </p:txBody>
      </p:sp>
      <p:sp>
        <p:nvSpPr>
          <p:cNvPr id="48" name="Rectangle 47">
            <a:extLst>
              <a:ext uri="{FF2B5EF4-FFF2-40B4-BE49-F238E27FC236}">
                <a16:creationId xmlns:a16="http://schemas.microsoft.com/office/drawing/2014/main" id="{82CBF6AA-25C6-65F6-9C35-F56F56F8C469}"/>
              </a:ext>
            </a:extLst>
          </p:cNvPr>
          <p:cNvSpPr/>
          <p:nvPr/>
        </p:nvSpPr>
        <p:spPr bwMode="auto">
          <a:xfrm>
            <a:off x="606614" y="4092721"/>
            <a:ext cx="3383280"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Inputs</a:t>
            </a:r>
          </a:p>
        </p:txBody>
      </p:sp>
      <p:sp>
        <p:nvSpPr>
          <p:cNvPr id="49" name="Rectangle 48">
            <a:extLst>
              <a:ext uri="{FF2B5EF4-FFF2-40B4-BE49-F238E27FC236}">
                <a16:creationId xmlns:a16="http://schemas.microsoft.com/office/drawing/2014/main" id="{DB0DC71F-85EE-0AC8-E39F-7156F3042902}"/>
              </a:ext>
            </a:extLst>
          </p:cNvPr>
          <p:cNvSpPr/>
          <p:nvPr/>
        </p:nvSpPr>
        <p:spPr bwMode="auto">
          <a:xfrm>
            <a:off x="4348270" y="4092721"/>
            <a:ext cx="3383280" cy="269956"/>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Outputs</a:t>
            </a:r>
          </a:p>
        </p:txBody>
      </p:sp>
      <p:sp>
        <p:nvSpPr>
          <p:cNvPr id="50" name="Rectangle 49">
            <a:extLst>
              <a:ext uri="{FF2B5EF4-FFF2-40B4-BE49-F238E27FC236}">
                <a16:creationId xmlns:a16="http://schemas.microsoft.com/office/drawing/2014/main" id="{EC9EFCD9-54C7-D826-2F89-E69A97880301}"/>
              </a:ext>
            </a:extLst>
          </p:cNvPr>
          <p:cNvSpPr/>
          <p:nvPr/>
        </p:nvSpPr>
        <p:spPr bwMode="auto">
          <a:xfrm>
            <a:off x="8092756" y="4092721"/>
            <a:ext cx="3383280" cy="269956"/>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Reporting / Escalation</a:t>
            </a:r>
          </a:p>
        </p:txBody>
      </p:sp>
      <p:sp>
        <p:nvSpPr>
          <p:cNvPr id="51" name="Rounded Rectangle 21">
            <a:extLst>
              <a:ext uri="{FF2B5EF4-FFF2-40B4-BE49-F238E27FC236}">
                <a16:creationId xmlns:a16="http://schemas.microsoft.com/office/drawing/2014/main" id="{5CBC18E5-3D77-E5DD-CB64-C2D086BAC0F7}"/>
              </a:ext>
            </a:extLst>
          </p:cNvPr>
          <p:cNvSpPr>
            <a:spLocks noChangeArrowheads="1"/>
          </p:cNvSpPr>
          <p:nvPr/>
        </p:nvSpPr>
        <p:spPr bwMode="auto">
          <a:xfrm>
            <a:off x="8092756" y="4367041"/>
            <a:ext cx="3383280" cy="1501621"/>
          </a:xfrm>
          <a:prstGeom prst="rect">
            <a:avLst/>
          </a:prstGeom>
          <a:solidFill>
            <a:schemeClr val="bg1"/>
          </a:solidFill>
          <a:ln w="9525">
            <a:solidFill>
              <a:schemeClr val="accent1"/>
            </a:solidFill>
            <a:round/>
            <a:headEnd/>
            <a:tailEnd/>
          </a:ln>
          <a:effectLst/>
        </p:spPr>
        <p:txBody>
          <a:bodyPr lIns="52488" tIns="34117" rIns="52488" bIns="33329" anchor="t"/>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050" b="1" dirty="0">
                <a:latin typeface="Verdana" panose="020B0604030504040204" pitchFamily="34" charset="0"/>
                <a:ea typeface="Verdana" panose="020B0604030504040204" pitchFamily="34" charset="0"/>
                <a:cs typeface="Calibri" panose="020F0502020204030204" pitchFamily="34" charset="0"/>
              </a:rPr>
              <a:t>Escalation point for:</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50" dirty="0">
                <a:latin typeface="Verdana" panose="020B0604030504040204" pitchFamily="34" charset="0"/>
                <a:ea typeface="Verdana" panose="020B0604030504040204" pitchFamily="34" charset="0"/>
                <a:cs typeface="Calibri" panose="020F0502020204030204" pitchFamily="34" charset="0"/>
              </a:rPr>
              <a:t>BRM Review Board</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50" dirty="0">
              <a:latin typeface="Verdana" panose="020B0604030504040204" pitchFamily="34" charset="0"/>
              <a:ea typeface="Verdana" panose="020B0604030504040204" pitchFamily="34" charset="0"/>
              <a:cs typeface="Calibri" panose="020F0502020204030204" pitchFamily="34" charset="0"/>
            </a:endParaRPr>
          </a:p>
          <a:p>
            <a:pPr eaLnBrk="0" fontAlgn="base" hangingPunct="0">
              <a:spcBef>
                <a:spcPct val="0"/>
              </a:spcBef>
              <a:spcAft>
                <a:spcPct val="0"/>
              </a:spcAft>
              <a:defRPr/>
            </a:pPr>
            <a:endParaRPr lang="en-US" sz="1050" dirty="0">
              <a:latin typeface="Verdana" panose="020B0604030504040204" pitchFamily="34" charset="0"/>
              <a:ea typeface="Verdana" panose="020B0604030504040204" pitchFamily="34" charset="0"/>
              <a:cs typeface="Calibri" panose="020F0502020204030204" pitchFamily="34" charset="0"/>
            </a:endParaRPr>
          </a:p>
          <a:p>
            <a:pPr eaLnBrk="0" fontAlgn="base" hangingPunct="0">
              <a:spcBef>
                <a:spcPct val="0"/>
              </a:spcBef>
              <a:spcAft>
                <a:spcPct val="0"/>
              </a:spcAft>
              <a:defRPr/>
            </a:pPr>
            <a:r>
              <a:rPr lang="en-US" sz="1050" b="1" dirty="0">
                <a:latin typeface="Verdana" panose="020B0604030504040204" pitchFamily="34" charset="0"/>
                <a:ea typeface="Verdana" panose="020B0604030504040204" pitchFamily="34" charset="0"/>
                <a:cs typeface="Calibri" panose="020F0502020204030204" pitchFamily="34" charset="0"/>
              </a:rPr>
              <a:t>Escalation to:</a:t>
            </a:r>
          </a:p>
          <a:p>
            <a:pPr marL="171450" indent="-171450" eaLnBrk="0" fontAlgn="base" hangingPunct="0">
              <a:spcBef>
                <a:spcPct val="0"/>
              </a:spcBef>
              <a:spcAft>
                <a:spcPct val="0"/>
              </a:spcAft>
              <a:buFont typeface="Arial" panose="020B0604020202020204" pitchFamily="34" charset="0"/>
              <a:buChar char="•"/>
              <a:defRPr/>
            </a:pPr>
            <a:r>
              <a:rPr lang="en-US" sz="1050" dirty="0">
                <a:latin typeface="Verdana" panose="020B0604030504040204" pitchFamily="34" charset="0"/>
                <a:ea typeface="Verdana" panose="020B0604030504040204" pitchFamily="34" charset="0"/>
                <a:cs typeface="Calibri" panose="020F0502020204030204" pitchFamily="34" charset="0"/>
              </a:rPr>
              <a:t>ITLT</a:t>
            </a:r>
          </a:p>
          <a:p>
            <a:pPr eaLnBrk="0" fontAlgn="base" hangingPunct="0">
              <a:spcBef>
                <a:spcPct val="0"/>
              </a:spcBef>
              <a:spcAft>
                <a:spcPct val="0"/>
              </a:spcAft>
              <a:defRPr/>
            </a:pPr>
            <a:endParaRPr lang="en-US" sz="1050" b="1" dirty="0">
              <a:latin typeface="Verdana" panose="020B0604030504040204" pitchFamily="34" charset="0"/>
              <a:ea typeface="Verdana" panose="020B0604030504040204" pitchFamily="34" charset="0"/>
              <a:cs typeface="Calibri" panose="020F0502020204030204" pitchFamily="34" charset="0"/>
            </a:endParaRPr>
          </a:p>
          <a:p>
            <a:pPr eaLnBrk="0" fontAlgn="base" hangingPunct="0">
              <a:spcBef>
                <a:spcPct val="0"/>
              </a:spcBef>
              <a:spcAft>
                <a:spcPct val="0"/>
              </a:spcAft>
              <a:defRPr/>
            </a:pPr>
            <a:endParaRPr lang="en-US" sz="1050" dirty="0">
              <a:latin typeface="Verdana" panose="020B0604030504040204" pitchFamily="34" charset="0"/>
              <a:ea typeface="Verdana" panose="020B060403050404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5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52" name="Rounded Rectangle 21">
            <a:extLst>
              <a:ext uri="{FF2B5EF4-FFF2-40B4-BE49-F238E27FC236}">
                <a16:creationId xmlns:a16="http://schemas.microsoft.com/office/drawing/2014/main" id="{46E0BBEB-2CFB-3D1A-0A1C-FBDFE3D2B87E}"/>
              </a:ext>
            </a:extLst>
          </p:cNvPr>
          <p:cNvSpPr>
            <a:spLocks noChangeArrowheads="1"/>
          </p:cNvSpPr>
          <p:nvPr/>
        </p:nvSpPr>
        <p:spPr bwMode="auto">
          <a:xfrm>
            <a:off x="6175291" y="1376294"/>
            <a:ext cx="2553557" cy="1080000"/>
          </a:xfrm>
          <a:prstGeom prst="rect">
            <a:avLst/>
          </a:prstGeom>
          <a:noFill/>
          <a:ln w="9525">
            <a:noFill/>
            <a:round/>
            <a:headEnd/>
            <a:tailEnd/>
          </a:ln>
          <a:effectLst/>
        </p:spPr>
        <p:txBody>
          <a:bodyPr lIns="52488" tIns="26243" rIns="52488" bIns="26243" anchor="ctr"/>
          <a:lstStyle/>
          <a:p>
            <a:pPr marL="130834" marR="0" lvl="0" indent="-130834" algn="l" defTabSz="94475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05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53" name="Rectangle 52">
            <a:extLst>
              <a:ext uri="{FF2B5EF4-FFF2-40B4-BE49-F238E27FC236}">
                <a16:creationId xmlns:a16="http://schemas.microsoft.com/office/drawing/2014/main" id="{7E509F07-73FD-5F86-FD7A-156F46FFED87}"/>
              </a:ext>
            </a:extLst>
          </p:cNvPr>
          <p:cNvSpPr/>
          <p:nvPr/>
        </p:nvSpPr>
        <p:spPr bwMode="auto">
          <a:xfrm>
            <a:off x="6163372" y="2374294"/>
            <a:ext cx="5328000"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Principle Attendees</a:t>
            </a:r>
          </a:p>
        </p:txBody>
      </p:sp>
      <p:sp>
        <p:nvSpPr>
          <p:cNvPr id="54" name="Rounded Rectangle 21">
            <a:extLst>
              <a:ext uri="{FF2B5EF4-FFF2-40B4-BE49-F238E27FC236}">
                <a16:creationId xmlns:a16="http://schemas.microsoft.com/office/drawing/2014/main" id="{046B5408-4741-6FA1-4001-EA428ED28F96}"/>
              </a:ext>
            </a:extLst>
          </p:cNvPr>
          <p:cNvSpPr>
            <a:spLocks noChangeArrowheads="1"/>
          </p:cNvSpPr>
          <p:nvPr/>
        </p:nvSpPr>
        <p:spPr bwMode="auto">
          <a:xfrm>
            <a:off x="6163372" y="2645100"/>
            <a:ext cx="5328000" cy="1355057"/>
          </a:xfrm>
          <a:prstGeom prst="rect">
            <a:avLst/>
          </a:prstGeom>
          <a:solidFill>
            <a:schemeClr val="bg1"/>
          </a:solidFill>
          <a:ln w="9525">
            <a:solidFill>
              <a:schemeClr val="accent1"/>
            </a:solidFill>
            <a:round/>
            <a:headEnd/>
            <a:tailEnd/>
          </a:ln>
          <a:effectLst/>
        </p:spPr>
        <p:txBody>
          <a:bodyPr lIns="52488" tIns="34117" rIns="52488" bIns="33329" anchor="t" anchorCtr="0"/>
          <a:lstStyle/>
          <a:p>
            <a:pPr marL="171450" marR="0" lvl="0" indent="-171450" algn="l" defTabSz="90251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55" name="Rounded Rectangle 21">
            <a:extLst>
              <a:ext uri="{FF2B5EF4-FFF2-40B4-BE49-F238E27FC236}">
                <a16:creationId xmlns:a16="http://schemas.microsoft.com/office/drawing/2014/main" id="{4C96183E-CBD9-A2FE-A14A-D80ABB855D0E}"/>
              </a:ext>
            </a:extLst>
          </p:cNvPr>
          <p:cNvSpPr>
            <a:spLocks noChangeArrowheads="1"/>
          </p:cNvSpPr>
          <p:nvPr/>
        </p:nvSpPr>
        <p:spPr bwMode="auto">
          <a:xfrm>
            <a:off x="6162830" y="2900192"/>
            <a:ext cx="2640787" cy="1080000"/>
          </a:xfrm>
          <a:prstGeom prst="rect">
            <a:avLst/>
          </a:prstGeom>
          <a:noFill/>
          <a:ln w="9525">
            <a:noFill/>
            <a:round/>
            <a:headEnd/>
            <a:tailEnd/>
          </a:ln>
          <a:effectLst/>
        </p:spPr>
        <p:txBody>
          <a:bodyPr lIns="52488" tIns="26243" rIns="52488" bIns="26243" anchor="ctr" anchorCtr="0"/>
          <a:lstStyle/>
          <a:p>
            <a:pPr marL="171394" marR="0" lvl="0" indent="-171394" algn="l" defTabSz="9065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05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56" name="Rounded Rectangle 21">
            <a:extLst>
              <a:ext uri="{FF2B5EF4-FFF2-40B4-BE49-F238E27FC236}">
                <a16:creationId xmlns:a16="http://schemas.microsoft.com/office/drawing/2014/main" id="{F5C6B310-6AA8-493C-50A1-B3983F1B0ADB}"/>
              </a:ext>
            </a:extLst>
          </p:cNvPr>
          <p:cNvSpPr>
            <a:spLocks noChangeArrowheads="1"/>
          </p:cNvSpPr>
          <p:nvPr/>
        </p:nvSpPr>
        <p:spPr bwMode="auto">
          <a:xfrm>
            <a:off x="8848765" y="2900192"/>
            <a:ext cx="2640787" cy="1080000"/>
          </a:xfrm>
          <a:prstGeom prst="rect">
            <a:avLst/>
          </a:prstGeom>
          <a:noFill/>
          <a:ln w="9525">
            <a:noFill/>
            <a:round/>
            <a:headEnd/>
            <a:tailEnd/>
          </a:ln>
          <a:effectLst/>
        </p:spPr>
        <p:txBody>
          <a:bodyPr lIns="52488" tIns="26243" rIns="52488" bIns="26243"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endParaRPr kumimoji="0" lang="en-GB" sz="1050" b="0" i="0" u="none" strike="noStrike" kern="1200" cap="none" spc="0" normalizeH="0" baseline="0" noProof="0">
              <a:ln>
                <a:noFill/>
              </a:ln>
              <a:solidFill>
                <a:srgbClr val="FF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57" name="Rounded Rectangle 21">
            <a:extLst>
              <a:ext uri="{FF2B5EF4-FFF2-40B4-BE49-F238E27FC236}">
                <a16:creationId xmlns:a16="http://schemas.microsoft.com/office/drawing/2014/main" id="{3671033C-DC13-831A-CC14-9EC9F6AC89AC}"/>
              </a:ext>
            </a:extLst>
          </p:cNvPr>
          <p:cNvSpPr>
            <a:spLocks noChangeArrowheads="1"/>
          </p:cNvSpPr>
          <p:nvPr/>
        </p:nvSpPr>
        <p:spPr bwMode="auto">
          <a:xfrm>
            <a:off x="606614" y="1376293"/>
            <a:ext cx="5095239" cy="2623864"/>
          </a:xfrm>
          <a:prstGeom prst="rect">
            <a:avLst/>
          </a:prstGeom>
          <a:solidFill>
            <a:schemeClr val="bg1"/>
          </a:solidFill>
          <a:ln w="9525">
            <a:solidFill>
              <a:schemeClr val="accent1"/>
            </a:solidFill>
            <a:round/>
            <a:headEnd/>
            <a:tailEnd/>
          </a:ln>
          <a:effectLst/>
        </p:spPr>
        <p:txBody>
          <a:bodyPr lIns="52488" tIns="34117" rIns="52488" bIns="33329" anchor="t"/>
          <a:lstStyle/>
          <a:p>
            <a:pPr marL="171450" indent="-171450" eaLnBrk="0" fontAlgn="base" hangingPunct="0">
              <a:spcBef>
                <a:spcPct val="0"/>
              </a:spcBef>
              <a:spcAft>
                <a:spcPts val="60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Ensure that all architectural and change initiatives align with the company’s strategic goals and objectives</a:t>
            </a:r>
          </a:p>
          <a:p>
            <a:pPr marL="171450" indent="-171450" eaLnBrk="0" fontAlgn="base" hangingPunct="0">
              <a:spcBef>
                <a:spcPct val="0"/>
              </a:spcBef>
              <a:spcAft>
                <a:spcPts val="60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Establish architecture standards and adherence to guidelines in system &amp; application, data, infra and security architectures</a:t>
            </a:r>
          </a:p>
          <a:p>
            <a:pPr marL="171450" indent="-171450" eaLnBrk="0" fontAlgn="base" hangingPunct="0">
              <a:spcBef>
                <a:spcPct val="0"/>
              </a:spcBef>
              <a:spcAft>
                <a:spcPts val="60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Identify, assess, and mitigate risks associated with architectural decisions or changes in the ELGI’s manufacturing process.</a:t>
            </a:r>
          </a:p>
          <a:p>
            <a:pPr marL="171450" indent="-171450" eaLnBrk="0" fontAlgn="base" hangingPunct="0">
              <a:spcBef>
                <a:spcPct val="0"/>
              </a:spcBef>
              <a:spcAft>
                <a:spcPts val="60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Serve as a centralized decision-making body for approving architectural changes and initiatives.</a:t>
            </a:r>
          </a:p>
          <a:p>
            <a:pPr marL="171450" marR="0" lvl="0" indent="-171450" algn="l" defTabSz="914400" rtl="0" eaLnBrk="0" fontAlgn="base" latinLnBrk="0" hangingPunct="0">
              <a:lnSpc>
                <a:spcPct val="100000"/>
              </a:lnSpc>
              <a:spcBef>
                <a:spcPct val="0"/>
              </a:spcBef>
              <a:spcAft>
                <a:spcPts val="600"/>
              </a:spcAft>
              <a:buClrTx/>
              <a:buSzTx/>
              <a:buFont typeface="Arial" panose="020B0604020202020204" pitchFamily="34" charset="0"/>
              <a:buChar char="•"/>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Solution architecture for new initiatives, IT standards and technology selection, Integration and interoperability issues</a:t>
            </a:r>
          </a:p>
          <a:p>
            <a:pPr marL="171450" indent="-171450" eaLnBrk="0" fontAlgn="base" hangingPunct="0">
              <a:spcBef>
                <a:spcPct val="0"/>
              </a:spcBef>
              <a:spcAft>
                <a:spcPts val="600"/>
              </a:spcAft>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Review business demands for architectural impacts and finalize the appropriate approach for implementation</a:t>
            </a:r>
          </a:p>
          <a:p>
            <a:pPr marL="171450" indent="-171450" eaLnBrk="0" fontAlgn="base" hangingPunct="0">
              <a:spcBef>
                <a:spcPct val="0"/>
              </a:spcBef>
              <a:spcAft>
                <a:spcPts val="600"/>
              </a:spcAft>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Review and approve overall technology and services roadmap</a:t>
            </a:r>
          </a:p>
        </p:txBody>
      </p:sp>
      <p:sp>
        <p:nvSpPr>
          <p:cNvPr id="58" name="Rounded Rectangle 21">
            <a:extLst>
              <a:ext uri="{FF2B5EF4-FFF2-40B4-BE49-F238E27FC236}">
                <a16:creationId xmlns:a16="http://schemas.microsoft.com/office/drawing/2014/main" id="{BB8B612D-EE08-05F4-4C66-CF82407FE350}"/>
              </a:ext>
            </a:extLst>
          </p:cNvPr>
          <p:cNvSpPr>
            <a:spLocks noChangeArrowheads="1"/>
          </p:cNvSpPr>
          <p:nvPr/>
        </p:nvSpPr>
        <p:spPr bwMode="auto">
          <a:xfrm>
            <a:off x="4348270" y="4362677"/>
            <a:ext cx="3383280" cy="1501621"/>
          </a:xfrm>
          <a:prstGeom prst="rect">
            <a:avLst/>
          </a:prstGeom>
          <a:solidFill>
            <a:schemeClr val="bg1"/>
          </a:solidFill>
          <a:ln w="9525">
            <a:solidFill>
              <a:schemeClr val="accent1"/>
            </a:solidFill>
            <a:round/>
            <a:headEnd/>
            <a:tailEnd/>
          </a:ln>
          <a:effectLst/>
        </p:spPr>
        <p:txBody>
          <a:bodyPr lIns="52488" tIns="34117" rIns="52488" bIns="33329" anchor="t"/>
          <a:lstStyle/>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Approved Architecture changes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EA artifacts (including considerations, standards, visions, landscapes, outlines and designs )</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Technology vision and roadmap</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Approved change requests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New project approvals</a:t>
            </a:r>
          </a:p>
          <a:p>
            <a:pPr marL="171450" indent="-171450" eaLnBrk="0" fontAlgn="base" hangingPunct="0">
              <a:spcBef>
                <a:spcPct val="0"/>
              </a:spcBef>
              <a:spcAft>
                <a:spcPct val="0"/>
              </a:spcAft>
              <a:buSzPct val="100000"/>
              <a:buFont typeface="Arial" panose="020B0604020202020204" pitchFamily="34" charset="0"/>
              <a:buChar char="•"/>
              <a:defRPr/>
            </a:pPr>
            <a:endPar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endParaRPr>
          </a:p>
          <a:p>
            <a:pPr marL="171450" indent="-171450" eaLnBrk="0" fontAlgn="base" hangingPunct="0">
              <a:spcBef>
                <a:spcPct val="0"/>
              </a:spcBef>
              <a:spcAft>
                <a:spcPct val="0"/>
              </a:spcAft>
              <a:buSzPct val="100000"/>
              <a:buFont typeface="Arial" panose="020B0604020202020204" pitchFamily="34" charset="0"/>
              <a:buChar char="•"/>
              <a:defRPr/>
            </a:pPr>
            <a:endPar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endParaRPr>
          </a:p>
        </p:txBody>
      </p:sp>
      <p:sp>
        <p:nvSpPr>
          <p:cNvPr id="59" name="Rectangle 58">
            <a:extLst>
              <a:ext uri="{FF2B5EF4-FFF2-40B4-BE49-F238E27FC236}">
                <a16:creationId xmlns:a16="http://schemas.microsoft.com/office/drawing/2014/main" id="{8DB1E201-EEAA-8A63-3940-DBDEA8056F61}"/>
              </a:ext>
            </a:extLst>
          </p:cNvPr>
          <p:cNvSpPr/>
          <p:nvPr/>
        </p:nvSpPr>
        <p:spPr bwMode="auto">
          <a:xfrm>
            <a:off x="6158724" y="1127915"/>
            <a:ext cx="5317312"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Scope</a:t>
            </a:r>
          </a:p>
        </p:txBody>
      </p:sp>
      <p:sp>
        <p:nvSpPr>
          <p:cNvPr id="60" name="Right Arrow 27">
            <a:extLst>
              <a:ext uri="{FF2B5EF4-FFF2-40B4-BE49-F238E27FC236}">
                <a16:creationId xmlns:a16="http://schemas.microsoft.com/office/drawing/2014/main" id="{FB92887F-6006-BB2C-13B5-B630610D51ED}"/>
              </a:ext>
            </a:extLst>
          </p:cNvPr>
          <p:cNvSpPr/>
          <p:nvPr/>
        </p:nvSpPr>
        <p:spPr bwMode="auto">
          <a:xfrm>
            <a:off x="4049286" y="4595164"/>
            <a:ext cx="236762" cy="838776"/>
          </a:xfrm>
          <a:prstGeom prst="chevron">
            <a:avLst/>
          </a:prstGeom>
          <a:solidFill>
            <a:schemeClr val="bg2">
              <a:lumMod val="90000"/>
            </a:schemeClr>
          </a:solidFill>
          <a:ln w="9525">
            <a:no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endParaRPr kumimoji="0" lang="en-GB" sz="105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61" name="Rectangle 60">
            <a:extLst>
              <a:ext uri="{FF2B5EF4-FFF2-40B4-BE49-F238E27FC236}">
                <a16:creationId xmlns:a16="http://schemas.microsoft.com/office/drawing/2014/main" id="{710313B8-D68C-0A58-C9A2-71DB51B875A5}"/>
              </a:ext>
            </a:extLst>
          </p:cNvPr>
          <p:cNvSpPr/>
          <p:nvPr/>
        </p:nvSpPr>
        <p:spPr>
          <a:xfrm>
            <a:off x="6175291" y="2811795"/>
            <a:ext cx="2765659" cy="1079783"/>
          </a:xfrm>
          <a:prstGeom prst="rect">
            <a:avLst/>
          </a:prstGeom>
        </p:spPr>
        <p:txBody>
          <a:bodyPr wrap="square">
            <a:spAutoFit/>
          </a:bodyPr>
          <a:lstStyle/>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Enterprise Architecture Head</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Application Architect</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Data Architect</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Infra / Security Architect</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Core &amp; Infra Tech Lead</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IT GRC Lead</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endPar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endParaRPr>
          </a:p>
        </p:txBody>
      </p:sp>
      <p:sp>
        <p:nvSpPr>
          <p:cNvPr id="62" name="Rectangle 61">
            <a:extLst>
              <a:ext uri="{FF2B5EF4-FFF2-40B4-BE49-F238E27FC236}">
                <a16:creationId xmlns:a16="http://schemas.microsoft.com/office/drawing/2014/main" id="{E5FA3A9B-4E03-B480-2FC9-E48260EB3995}"/>
              </a:ext>
            </a:extLst>
          </p:cNvPr>
          <p:cNvSpPr/>
          <p:nvPr/>
        </p:nvSpPr>
        <p:spPr>
          <a:xfrm>
            <a:off x="8821325" y="2811794"/>
            <a:ext cx="2846800" cy="656590"/>
          </a:xfrm>
          <a:prstGeom prst="rect">
            <a:avLst/>
          </a:prstGeom>
        </p:spPr>
        <p:txBody>
          <a:bodyPr wrap="square">
            <a:spAutoFit/>
          </a:bodyPr>
          <a:lstStyle/>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Enabling &amp; Emerging Tech Head</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Data Head</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Security Head</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Strategy &amp; PMO Head</a:t>
            </a:r>
          </a:p>
        </p:txBody>
      </p:sp>
      <p:sp>
        <p:nvSpPr>
          <p:cNvPr id="63" name="Rounded Rectangle 21">
            <a:extLst>
              <a:ext uri="{FF2B5EF4-FFF2-40B4-BE49-F238E27FC236}">
                <a16:creationId xmlns:a16="http://schemas.microsoft.com/office/drawing/2014/main" id="{FA1C557E-A12D-5092-4076-8B672924A650}"/>
              </a:ext>
            </a:extLst>
          </p:cNvPr>
          <p:cNvSpPr>
            <a:spLocks noChangeArrowheads="1"/>
          </p:cNvSpPr>
          <p:nvPr/>
        </p:nvSpPr>
        <p:spPr bwMode="auto">
          <a:xfrm>
            <a:off x="6158737" y="1401413"/>
            <a:ext cx="5312665" cy="827668"/>
          </a:xfrm>
          <a:prstGeom prst="rect">
            <a:avLst/>
          </a:prstGeom>
          <a:noFill/>
          <a:ln w="9525">
            <a:solidFill>
              <a:schemeClr val="accent1"/>
            </a:solidFill>
            <a:round/>
            <a:headEnd/>
            <a:tailEnd/>
          </a:ln>
          <a:effectLst/>
        </p:spPr>
        <p:txBody>
          <a:bodyPr lIns="52488" tIns="34117" rIns="52488" bIns="33329" anchor="t" anchorCtr="0"/>
          <a:lstStyle/>
          <a:p>
            <a:pPr marL="171450" marR="0" lvl="0" indent="-171450" algn="l" defTabSz="90251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5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64" name="Rectangle 63">
            <a:extLst>
              <a:ext uri="{FF2B5EF4-FFF2-40B4-BE49-F238E27FC236}">
                <a16:creationId xmlns:a16="http://schemas.microsoft.com/office/drawing/2014/main" id="{9EF5082C-0541-C255-C22D-96FAADE0B6E8}"/>
              </a:ext>
            </a:extLst>
          </p:cNvPr>
          <p:cNvSpPr/>
          <p:nvPr/>
        </p:nvSpPr>
        <p:spPr>
          <a:xfrm>
            <a:off x="6178787" y="1423900"/>
            <a:ext cx="5292615" cy="1061829"/>
          </a:xfrm>
          <a:prstGeom prst="rect">
            <a:avLst/>
          </a:prstGeom>
        </p:spPr>
        <p:txBody>
          <a:bodyPr wrap="square">
            <a:spAutoFit/>
          </a:bodyPr>
          <a:lstStyle/>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Architecture Strategy</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Reference Architectures, Standards &amp; Guidelines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Data Standards &amp; Guidelines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Security Standards, Guidelines and Compliance requirements</a:t>
            </a:r>
          </a:p>
          <a:p>
            <a:pPr marL="171450" indent="-171450" eaLnBrk="0" fontAlgn="base" hangingPunct="0">
              <a:lnSpc>
                <a:spcPct val="100000"/>
              </a:lnSpc>
              <a:spcBef>
                <a:spcPct val="0"/>
              </a:spcBef>
              <a:spcAft>
                <a:spcPct val="0"/>
              </a:spcAft>
              <a:buSzPct val="100000"/>
              <a:buFont typeface="Arial" panose="020B0604020202020204" pitchFamily="34" charset="0"/>
              <a:buChar char="•"/>
              <a:tabLst>
                <a:tab pos="183515" algn="l"/>
              </a:tabLst>
              <a:defRPr/>
            </a:pPr>
            <a:endPar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endParaRPr>
          </a:p>
          <a:p>
            <a:pPr marL="171450" indent="-171450" eaLnBrk="0" fontAlgn="base" hangingPunct="0">
              <a:lnSpc>
                <a:spcPct val="100000"/>
              </a:lnSpc>
              <a:spcBef>
                <a:spcPct val="0"/>
              </a:spcBef>
              <a:spcAft>
                <a:spcPct val="0"/>
              </a:spcAft>
              <a:buSzPct val="83333"/>
              <a:buFont typeface="Arial" panose="020B0604020202020204" pitchFamily="34" charset="0"/>
              <a:buChar char="•"/>
              <a:tabLst>
                <a:tab pos="183515" algn="l"/>
              </a:tabLst>
              <a:defRPr/>
            </a:pPr>
            <a:endPar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endParaRPr>
          </a:p>
        </p:txBody>
      </p:sp>
      <p:sp>
        <p:nvSpPr>
          <p:cNvPr id="65" name="Slide Number Placeholder 4">
            <a:extLst>
              <a:ext uri="{FF2B5EF4-FFF2-40B4-BE49-F238E27FC236}">
                <a16:creationId xmlns:a16="http://schemas.microsoft.com/office/drawing/2014/main" id="{DB8C16F5-531D-9145-4BAD-07B9C965CCC9}"/>
              </a:ext>
            </a:extLst>
          </p:cNvPr>
          <p:cNvSpPr txBox="1">
            <a:spLocks/>
          </p:cNvSpPr>
          <p:nvPr/>
        </p:nvSpPr>
        <p:spPr>
          <a:xfrm>
            <a:off x="9223881" y="6114902"/>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C169F746-3268-9642-BBD6-F761473B887F}" type="slidenum">
              <a:rPr lang="en-US" sz="850" smtClean="0">
                <a:solidFill>
                  <a:srgbClr val="13100D"/>
                </a:solidFill>
                <a:latin typeface="Verdana" panose="020B0604030504040204" pitchFamily="34" charset="0"/>
                <a:ea typeface="Verdana" panose="020B0604030504040204" pitchFamily="34" charset="0"/>
                <a:cs typeface="Calibri" panose="020F0502020204030204" pitchFamily="34" charset="0"/>
              </a:rPr>
              <a:pPr algn="r">
                <a:defRPr/>
              </a:pPr>
              <a:t>6</a:t>
            </a:fld>
            <a:endParaRPr lang="en-US" sz="850">
              <a:solidFill>
                <a:srgbClr val="13100D"/>
              </a:solidFill>
              <a:latin typeface="Verdana" panose="020B0604030504040204" pitchFamily="34" charset="0"/>
              <a:ea typeface="Verdana" panose="020B0604030504040204" pitchFamily="34" charset="0"/>
              <a:cs typeface="Calibri" panose="020F0502020204030204" pitchFamily="34" charset="0"/>
            </a:endParaRPr>
          </a:p>
        </p:txBody>
      </p:sp>
      <p:sp>
        <p:nvSpPr>
          <p:cNvPr id="3" name="Rounded Rectangle 21">
            <a:extLst>
              <a:ext uri="{FF2B5EF4-FFF2-40B4-BE49-F238E27FC236}">
                <a16:creationId xmlns:a16="http://schemas.microsoft.com/office/drawing/2014/main" id="{A6067727-7E62-01CF-9B46-DECBF5CB16C6}"/>
              </a:ext>
            </a:extLst>
          </p:cNvPr>
          <p:cNvSpPr>
            <a:spLocks noChangeArrowheads="1"/>
          </p:cNvSpPr>
          <p:nvPr/>
        </p:nvSpPr>
        <p:spPr bwMode="auto">
          <a:xfrm>
            <a:off x="7050887" y="791904"/>
            <a:ext cx="4389120" cy="274320"/>
          </a:xfrm>
          <a:prstGeom prst="rect">
            <a:avLst/>
          </a:prstGeom>
          <a:solidFill>
            <a:schemeClr val="bg1"/>
          </a:solidFill>
          <a:ln w="9525">
            <a:solidFill>
              <a:schemeClr val="accent1"/>
            </a:solidFill>
            <a:round/>
            <a:headEnd/>
            <a:tailEnd/>
          </a:ln>
          <a:effectLst/>
        </p:spPr>
        <p:txBody>
          <a:bodyPr anchor="ctr"/>
          <a:lstStyle/>
          <a:p>
            <a:pPr marL="0" marR="0" lvl="0" indent="0" algn="l" defTabSz="902518" rtl="0" eaLnBrk="1" fontAlgn="auto" latinLnBrk="0" hangingPunct="1">
              <a:lnSpc>
                <a:spcPct val="100000"/>
              </a:lnSpc>
              <a:spcBef>
                <a:spcPts val="0"/>
              </a:spcBef>
              <a:spcAft>
                <a:spcPts val="437"/>
              </a:spcAft>
              <a:buClrTx/>
              <a:buSzTx/>
              <a:buFontTx/>
              <a:buNone/>
              <a:tabLst/>
              <a:defRPr/>
            </a:pPr>
            <a:r>
              <a:rPr lang="en-US" sz="1050">
                <a:solidFill>
                  <a:srgbClr val="000000"/>
                </a:solidFill>
                <a:latin typeface="Verdana" panose="020B0604030504040204" pitchFamily="34" charset="0"/>
                <a:ea typeface="Verdana" panose="020B0604030504040204" pitchFamily="34" charset="0"/>
                <a:cs typeface="Calibri" panose="020F0502020204030204" pitchFamily="34" charset="0"/>
              </a:rPr>
              <a:t>Enterprise Architecture Head</a:t>
            </a:r>
          </a:p>
        </p:txBody>
      </p:sp>
    </p:spTree>
    <p:extLst>
      <p:ext uri="{BB962C8B-B14F-4D97-AF65-F5344CB8AC3E}">
        <p14:creationId xmlns:p14="http://schemas.microsoft.com/office/powerpoint/2010/main" val="33994939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13. Performance Management &amp; Reporting (2/2)</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34339298"/>
              </p:ext>
            </p:extLst>
          </p:nvPr>
        </p:nvGraphicFramePr>
        <p:xfrm>
          <a:off x="569838" y="768261"/>
          <a:ext cx="10981524" cy="5151172"/>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53050">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550554">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8278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2869">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60090">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39945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25026">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2869">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88744">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2869">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2869">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cxnSp>
        <p:nvCxnSpPr>
          <p:cNvPr id="62" name="Straight Arrow Connector 61">
            <a:extLst>
              <a:ext uri="{FF2B5EF4-FFF2-40B4-BE49-F238E27FC236}">
                <a16:creationId xmlns:a16="http://schemas.microsoft.com/office/drawing/2014/main" id="{DD66377A-07C6-CBA5-EB32-FA0DB232E396}"/>
              </a:ext>
            </a:extLst>
          </p:cNvPr>
          <p:cNvCxnSpPr>
            <a:cxnSpLocks/>
          </p:cNvCxnSpPr>
          <p:nvPr/>
        </p:nvCxnSpPr>
        <p:spPr>
          <a:xfrm>
            <a:off x="1538937" y="5206397"/>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Flowchart: Summing Junction 62">
            <a:extLst>
              <a:ext uri="{FF2B5EF4-FFF2-40B4-BE49-F238E27FC236}">
                <a16:creationId xmlns:a16="http://schemas.microsoft.com/office/drawing/2014/main" id="{F9496A63-0BAB-4BA0-1FB6-334BF60E7EF0}"/>
              </a:ext>
            </a:extLst>
          </p:cNvPr>
          <p:cNvSpPr/>
          <p:nvPr/>
        </p:nvSpPr>
        <p:spPr bwMode="gray">
          <a:xfrm>
            <a:off x="1576702" y="5122233"/>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5" name="Rectangle 4">
            <a:extLst>
              <a:ext uri="{FF2B5EF4-FFF2-40B4-BE49-F238E27FC236}">
                <a16:creationId xmlns:a16="http://schemas.microsoft.com/office/drawing/2014/main" id="{3C78960D-5A2A-196A-7D78-6E3CEBF50134}"/>
              </a:ext>
            </a:extLst>
          </p:cNvPr>
          <p:cNvSpPr/>
          <p:nvPr/>
        </p:nvSpPr>
        <p:spPr bwMode="gray">
          <a:xfrm>
            <a:off x="1819834" y="5028570"/>
            <a:ext cx="2286001" cy="355654"/>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b="0" dirty="0">
                <a:latin typeface="Verdana" panose="020B0604030504040204" pitchFamily="34" charset="0"/>
                <a:ea typeface="Verdana" panose="020B0604030504040204" pitchFamily="34" charset="0"/>
              </a:rPr>
              <a:t>Conduct benchmarking of performance against industry standards, and corporate strategy</a:t>
            </a:r>
          </a:p>
        </p:txBody>
      </p:sp>
      <p:sp>
        <p:nvSpPr>
          <p:cNvPr id="8" name="TextBox 7">
            <a:extLst>
              <a:ext uri="{FF2B5EF4-FFF2-40B4-BE49-F238E27FC236}">
                <a16:creationId xmlns:a16="http://schemas.microsoft.com/office/drawing/2014/main" id="{16C03D36-F1BD-7338-A461-A3030C7DEE10}"/>
              </a:ext>
            </a:extLst>
          </p:cNvPr>
          <p:cNvSpPr txBox="1"/>
          <p:nvPr/>
        </p:nvSpPr>
        <p:spPr>
          <a:xfrm>
            <a:off x="2276320" y="5384224"/>
            <a:ext cx="1340432"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Strategy &amp; PMO Head </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sp>
        <p:nvSpPr>
          <p:cNvPr id="36" name="Oval 35">
            <a:extLst>
              <a:ext uri="{FF2B5EF4-FFF2-40B4-BE49-F238E27FC236}">
                <a16:creationId xmlns:a16="http://schemas.microsoft.com/office/drawing/2014/main" id="{F245E269-E4DE-217C-A18B-A52EAA6DAF66}"/>
              </a:ext>
            </a:extLst>
          </p:cNvPr>
          <p:cNvSpPr/>
          <p:nvPr/>
        </p:nvSpPr>
        <p:spPr bwMode="gray">
          <a:xfrm>
            <a:off x="2804493" y="1189691"/>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3" name="Rectangle 12">
            <a:extLst>
              <a:ext uri="{FF2B5EF4-FFF2-40B4-BE49-F238E27FC236}">
                <a16:creationId xmlns:a16="http://schemas.microsoft.com/office/drawing/2014/main" id="{81F8E0B4-0EF0-FEAA-74CC-81FE83C07A19}"/>
              </a:ext>
            </a:extLst>
          </p:cNvPr>
          <p:cNvSpPr/>
          <p:nvPr/>
        </p:nvSpPr>
        <p:spPr bwMode="gray">
          <a:xfrm>
            <a:off x="4299082" y="5028570"/>
            <a:ext cx="2286001" cy="355654"/>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b="0" dirty="0">
                <a:latin typeface="Verdana" panose="020B0604030504040204" pitchFamily="34" charset="0"/>
                <a:ea typeface="Verdana" panose="020B0604030504040204" pitchFamily="34" charset="0"/>
              </a:rPr>
              <a:t>Drive continuous improvement initiatives based on KPI insights </a:t>
            </a:r>
          </a:p>
        </p:txBody>
      </p:sp>
      <p:sp>
        <p:nvSpPr>
          <p:cNvPr id="14" name="TextBox 13">
            <a:extLst>
              <a:ext uri="{FF2B5EF4-FFF2-40B4-BE49-F238E27FC236}">
                <a16:creationId xmlns:a16="http://schemas.microsoft.com/office/drawing/2014/main" id="{661C2A30-EB6F-B76C-EE75-3BD2F051996B}"/>
              </a:ext>
            </a:extLst>
          </p:cNvPr>
          <p:cNvSpPr txBox="1"/>
          <p:nvPr/>
        </p:nvSpPr>
        <p:spPr>
          <a:xfrm>
            <a:off x="4755568" y="5384224"/>
            <a:ext cx="1340432"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Strategy &amp; PMO Head </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cxnSp>
        <p:nvCxnSpPr>
          <p:cNvPr id="15" name="Straight Arrow Connector 14">
            <a:extLst>
              <a:ext uri="{FF2B5EF4-FFF2-40B4-BE49-F238E27FC236}">
                <a16:creationId xmlns:a16="http://schemas.microsoft.com/office/drawing/2014/main" id="{94C2CFFA-3D7D-37F1-2CC2-8EAC05F1A880}"/>
              </a:ext>
            </a:extLst>
          </p:cNvPr>
          <p:cNvCxnSpPr>
            <a:cxnSpLocks/>
            <a:stCxn id="5" idx="3"/>
            <a:endCxn id="13" idx="1"/>
          </p:cNvCxnSpPr>
          <p:nvPr/>
        </p:nvCxnSpPr>
        <p:spPr>
          <a:xfrm>
            <a:off x="4105835" y="5206397"/>
            <a:ext cx="193247"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1E66BA6-954D-4AB2-32E0-32CE2EBC0FA3}"/>
              </a:ext>
            </a:extLst>
          </p:cNvPr>
          <p:cNvSpPr/>
          <p:nvPr/>
        </p:nvSpPr>
        <p:spPr bwMode="gray">
          <a:xfrm>
            <a:off x="5181190" y="1189691"/>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4" name="Oval 3">
            <a:extLst>
              <a:ext uri="{FF2B5EF4-FFF2-40B4-BE49-F238E27FC236}">
                <a16:creationId xmlns:a16="http://schemas.microsoft.com/office/drawing/2014/main" id="{A1BC14F0-7609-3A70-F0FB-F0AB77881C19}"/>
              </a:ext>
            </a:extLst>
          </p:cNvPr>
          <p:cNvSpPr/>
          <p:nvPr/>
        </p:nvSpPr>
        <p:spPr bwMode="gray">
          <a:xfrm>
            <a:off x="2804493" y="2703244"/>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6" name="Oval 5">
            <a:extLst>
              <a:ext uri="{FF2B5EF4-FFF2-40B4-BE49-F238E27FC236}">
                <a16:creationId xmlns:a16="http://schemas.microsoft.com/office/drawing/2014/main" id="{1B12754B-F3AC-2A2D-C33E-D575F868C4A3}"/>
              </a:ext>
            </a:extLst>
          </p:cNvPr>
          <p:cNvSpPr/>
          <p:nvPr/>
        </p:nvSpPr>
        <p:spPr bwMode="gray">
          <a:xfrm>
            <a:off x="5181190" y="2703244"/>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7" name="Oval 16">
            <a:extLst>
              <a:ext uri="{FF2B5EF4-FFF2-40B4-BE49-F238E27FC236}">
                <a16:creationId xmlns:a16="http://schemas.microsoft.com/office/drawing/2014/main" id="{2159D8A1-FF24-51E0-74D9-63E3515437F9}"/>
              </a:ext>
            </a:extLst>
          </p:cNvPr>
          <p:cNvSpPr/>
          <p:nvPr/>
        </p:nvSpPr>
        <p:spPr bwMode="gray">
          <a:xfrm>
            <a:off x="2804493" y="220317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33" name="Oval 32">
            <a:extLst>
              <a:ext uri="{FF2B5EF4-FFF2-40B4-BE49-F238E27FC236}">
                <a16:creationId xmlns:a16="http://schemas.microsoft.com/office/drawing/2014/main" id="{7F153ADC-2A96-E6FB-5497-9422663C5602}"/>
              </a:ext>
            </a:extLst>
          </p:cNvPr>
          <p:cNvSpPr/>
          <p:nvPr/>
        </p:nvSpPr>
        <p:spPr bwMode="gray">
          <a:xfrm>
            <a:off x="5181190" y="220317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37" name="Oval 36">
            <a:extLst>
              <a:ext uri="{FF2B5EF4-FFF2-40B4-BE49-F238E27FC236}">
                <a16:creationId xmlns:a16="http://schemas.microsoft.com/office/drawing/2014/main" id="{6FE47430-61F4-C490-FA88-0B40F26BF4DE}"/>
              </a:ext>
            </a:extLst>
          </p:cNvPr>
          <p:cNvSpPr/>
          <p:nvPr/>
        </p:nvSpPr>
        <p:spPr bwMode="gray">
          <a:xfrm>
            <a:off x="5181190" y="314491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44" name="Oval 43">
            <a:extLst>
              <a:ext uri="{FF2B5EF4-FFF2-40B4-BE49-F238E27FC236}">
                <a16:creationId xmlns:a16="http://schemas.microsoft.com/office/drawing/2014/main" id="{B1C89998-7AA5-E2BD-601C-261BF64CFC8A}"/>
              </a:ext>
            </a:extLst>
          </p:cNvPr>
          <p:cNvSpPr/>
          <p:nvPr/>
        </p:nvSpPr>
        <p:spPr bwMode="gray">
          <a:xfrm>
            <a:off x="5181190" y="3531498"/>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48" name="Oval 47">
            <a:extLst>
              <a:ext uri="{FF2B5EF4-FFF2-40B4-BE49-F238E27FC236}">
                <a16:creationId xmlns:a16="http://schemas.microsoft.com/office/drawing/2014/main" id="{B3BF7CFC-85CF-8017-3A9A-F25B9105A3A3}"/>
              </a:ext>
            </a:extLst>
          </p:cNvPr>
          <p:cNvSpPr/>
          <p:nvPr/>
        </p:nvSpPr>
        <p:spPr bwMode="gray">
          <a:xfrm>
            <a:off x="5181190" y="3952758"/>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49" name="Oval 48">
            <a:extLst>
              <a:ext uri="{FF2B5EF4-FFF2-40B4-BE49-F238E27FC236}">
                <a16:creationId xmlns:a16="http://schemas.microsoft.com/office/drawing/2014/main" id="{B8D3DFAB-5CC8-3853-C7D8-7E51B2BED84B}"/>
              </a:ext>
            </a:extLst>
          </p:cNvPr>
          <p:cNvSpPr/>
          <p:nvPr/>
        </p:nvSpPr>
        <p:spPr bwMode="gray">
          <a:xfrm>
            <a:off x="5181190" y="4514329"/>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52" name="Oval 51">
            <a:extLst>
              <a:ext uri="{FF2B5EF4-FFF2-40B4-BE49-F238E27FC236}">
                <a16:creationId xmlns:a16="http://schemas.microsoft.com/office/drawing/2014/main" id="{D7108E75-E452-FF57-09FC-1BE1C55D4B0F}"/>
              </a:ext>
            </a:extLst>
          </p:cNvPr>
          <p:cNvSpPr/>
          <p:nvPr/>
        </p:nvSpPr>
        <p:spPr bwMode="gray">
          <a:xfrm>
            <a:off x="5181190" y="1708460"/>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53" name="Rectangle 52">
            <a:extLst>
              <a:ext uri="{FF2B5EF4-FFF2-40B4-BE49-F238E27FC236}">
                <a16:creationId xmlns:a16="http://schemas.microsoft.com/office/drawing/2014/main" id="{E56C80DA-CA0E-9575-358A-29E9D6CABB02}"/>
              </a:ext>
            </a:extLst>
          </p:cNvPr>
          <p:cNvSpPr/>
          <p:nvPr/>
        </p:nvSpPr>
        <p:spPr bwMode="gray">
          <a:xfrm>
            <a:off x="4264513" y="5667235"/>
            <a:ext cx="1831487"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Review and approve the performance improvement initiatives</a:t>
            </a:r>
          </a:p>
        </p:txBody>
      </p:sp>
      <p:sp>
        <p:nvSpPr>
          <p:cNvPr id="54" name="TextBox 53">
            <a:extLst>
              <a:ext uri="{FF2B5EF4-FFF2-40B4-BE49-F238E27FC236}">
                <a16:creationId xmlns:a16="http://schemas.microsoft.com/office/drawing/2014/main" id="{49DFF87B-47B7-5A5A-0A27-AEA54AA0CEB5}"/>
              </a:ext>
            </a:extLst>
          </p:cNvPr>
          <p:cNvSpPr txBox="1"/>
          <p:nvPr/>
        </p:nvSpPr>
        <p:spPr>
          <a:xfrm>
            <a:off x="4019507" y="5489409"/>
            <a:ext cx="115608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ITLT</a:t>
            </a:r>
          </a:p>
        </p:txBody>
      </p:sp>
      <p:sp>
        <p:nvSpPr>
          <p:cNvPr id="9" name="TextBox 8">
            <a:extLst>
              <a:ext uri="{FF2B5EF4-FFF2-40B4-BE49-F238E27FC236}">
                <a16:creationId xmlns:a16="http://schemas.microsoft.com/office/drawing/2014/main" id="{FA1CF1BC-E289-68D9-35B8-57452CE910C1}"/>
              </a:ext>
            </a:extLst>
          </p:cNvPr>
          <p:cNvSpPr txBox="1"/>
          <p:nvPr/>
        </p:nvSpPr>
        <p:spPr>
          <a:xfrm>
            <a:off x="10491891" y="308733"/>
            <a:ext cx="1693548" cy="215444"/>
          </a:xfrm>
          <a:prstGeom prst="rect">
            <a:avLst/>
          </a:prstGeom>
          <a:noFill/>
        </p:spPr>
        <p:txBody>
          <a:bodyPr wrap="square" rtlCol="0">
            <a:spAutoFit/>
          </a:bodyPr>
          <a:lstStyle/>
          <a:p>
            <a:r>
              <a:rPr lang="en-US" sz="800" b="1" dirty="0">
                <a:latin typeface="Verdana" panose="020B0604030504040204" pitchFamily="34" charset="0"/>
                <a:ea typeface="Verdana" panose="020B0604030504040204" pitchFamily="34" charset="0"/>
              </a:rPr>
              <a:t>Frequency: </a:t>
            </a:r>
            <a:r>
              <a:rPr lang="en-US" sz="800" dirty="0">
                <a:latin typeface="Verdana" panose="020B0604030504040204" pitchFamily="34" charset="0"/>
                <a:ea typeface="Verdana" panose="020B0604030504040204" pitchFamily="34" charset="0"/>
              </a:rPr>
              <a:t>Yearly</a:t>
            </a:r>
          </a:p>
        </p:txBody>
      </p:sp>
    </p:spTree>
    <p:extLst>
      <p:ext uri="{BB962C8B-B14F-4D97-AF65-F5344CB8AC3E}">
        <p14:creationId xmlns:p14="http://schemas.microsoft.com/office/powerpoint/2010/main" val="4490441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13. Performance Management &amp; Reporting</a:t>
            </a:r>
          </a:p>
        </p:txBody>
      </p:sp>
      <p:graphicFrame>
        <p:nvGraphicFramePr>
          <p:cNvPr id="12" name="Table 11">
            <a:extLst>
              <a:ext uri="{FF2B5EF4-FFF2-40B4-BE49-F238E27FC236}">
                <a16:creationId xmlns:a16="http://schemas.microsoft.com/office/drawing/2014/main" id="{24F1E073-4698-1F67-CA9C-E602C33EA49F}"/>
              </a:ext>
            </a:extLst>
          </p:cNvPr>
          <p:cNvGraphicFramePr>
            <a:graphicFrameLocks noGrp="1"/>
          </p:cNvGraphicFramePr>
          <p:nvPr>
            <p:extLst>
              <p:ext uri="{D42A27DB-BD31-4B8C-83A1-F6EECF244321}">
                <p14:modId xmlns:p14="http://schemas.microsoft.com/office/powerpoint/2010/main" val="3626674178"/>
              </p:ext>
            </p:extLst>
          </p:nvPr>
        </p:nvGraphicFramePr>
        <p:xfrm>
          <a:off x="591871" y="931288"/>
          <a:ext cx="10981521" cy="900485"/>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KPIs / Metrics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Performance Management &amp; Reporting</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 of KPI assessment done in a year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Performance data collection completeness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Improvement in performance from previous year (%)</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13" name="Table 12">
            <a:extLst>
              <a:ext uri="{FF2B5EF4-FFF2-40B4-BE49-F238E27FC236}">
                <a16:creationId xmlns:a16="http://schemas.microsoft.com/office/drawing/2014/main" id="{50A44060-00AF-8221-9E6D-ADA911CBEBAA}"/>
              </a:ext>
            </a:extLst>
          </p:cNvPr>
          <p:cNvGraphicFramePr>
            <a:graphicFrameLocks noGrp="1"/>
          </p:cNvGraphicFramePr>
          <p:nvPr>
            <p:extLst>
              <p:ext uri="{D42A27DB-BD31-4B8C-83A1-F6EECF244321}">
                <p14:modId xmlns:p14="http://schemas.microsoft.com/office/powerpoint/2010/main" val="1676135010"/>
              </p:ext>
            </p:extLst>
          </p:nvPr>
        </p:nvGraphicFramePr>
        <p:xfrm>
          <a:off x="591870" y="2293463"/>
          <a:ext cx="10981521" cy="900485"/>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Key Considerations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Performance Management &amp; Reporting</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IT Strategy to be defined / updated periodically based on any business strategy changes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Timelines for ITLT to review and respond to IT strategy to be agreed upon</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16" name="Table 15">
            <a:extLst>
              <a:ext uri="{FF2B5EF4-FFF2-40B4-BE49-F238E27FC236}">
                <a16:creationId xmlns:a16="http://schemas.microsoft.com/office/drawing/2014/main" id="{ABEE8E71-226F-14E2-6FE6-54AA843519EC}"/>
              </a:ext>
            </a:extLst>
          </p:cNvPr>
          <p:cNvGraphicFramePr>
            <a:graphicFrameLocks noGrp="1"/>
          </p:cNvGraphicFramePr>
          <p:nvPr>
            <p:extLst>
              <p:ext uri="{D42A27DB-BD31-4B8C-83A1-F6EECF244321}">
                <p14:modId xmlns:p14="http://schemas.microsoft.com/office/powerpoint/2010/main" val="1123903737"/>
              </p:ext>
            </p:extLst>
          </p:nvPr>
        </p:nvGraphicFramePr>
        <p:xfrm>
          <a:off x="591869" y="3504197"/>
          <a:ext cx="10981521" cy="900485"/>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Critical Success Factors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Performance Management &amp; Reporting</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TBD</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spTree>
    <p:extLst>
      <p:ext uri="{BB962C8B-B14F-4D97-AF65-F5344CB8AC3E}">
        <p14:creationId xmlns:p14="http://schemas.microsoft.com/office/powerpoint/2010/main" val="31370747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pPr marL="0" indent="0" algn="l" rtl="0" eaLnBrk="1" latinLnBrk="0" hangingPunct="1">
              <a:lnSpc>
                <a:spcPct val="90000"/>
              </a:lnSpc>
              <a:spcBef>
                <a:spcPts val="988"/>
              </a:spcBef>
              <a:spcAft>
                <a:spcPts val="0"/>
              </a:spcAft>
            </a:pPr>
            <a:r>
              <a:rPr lang="en-US" sz="2000" b="1" kern="1200" dirty="0">
                <a:solidFill>
                  <a:srgbClr val="000000"/>
                </a:solidFill>
                <a:effectLst/>
                <a:latin typeface="Verdana" panose="020B0604030504040204" pitchFamily="34" charset="0"/>
                <a:ea typeface="Verdana" panose="020B0604030504040204" pitchFamily="34" charset="0"/>
                <a:cs typeface="+mn-cs"/>
              </a:rPr>
              <a:t>14. Vendor Management – Contracting &amp; Operational Levels (1/2)</a:t>
            </a:r>
            <a:endParaRPr lang="en-US" sz="1800" dirty="0">
              <a:effectLst/>
            </a:endParaRP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534940741"/>
              </p:ext>
            </p:extLst>
          </p:nvPr>
        </p:nvGraphicFramePr>
        <p:xfrm>
          <a:off x="569836" y="768262"/>
          <a:ext cx="10981524" cy="5096046"/>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48913">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467555">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6624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4115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03805">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29658">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9516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3" name="Rectangle 2">
            <a:extLst>
              <a:ext uri="{FF2B5EF4-FFF2-40B4-BE49-F238E27FC236}">
                <a16:creationId xmlns:a16="http://schemas.microsoft.com/office/drawing/2014/main" id="{0BC5159D-3272-C17B-C3FF-6FC99C7D424F}"/>
              </a:ext>
            </a:extLst>
          </p:cNvPr>
          <p:cNvSpPr/>
          <p:nvPr/>
        </p:nvSpPr>
        <p:spPr bwMode="gray">
          <a:xfrm>
            <a:off x="1951020" y="4954963"/>
            <a:ext cx="1979273" cy="404969"/>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defTabSz="903153"/>
            <a:r>
              <a:rPr lang="en-US" sz="700" dirty="0">
                <a:latin typeface="Verdana" panose="020B0604030504040204" pitchFamily="34" charset="0"/>
                <a:ea typeface="Verdana" panose="020B0604030504040204" pitchFamily="34" charset="0"/>
              </a:rPr>
              <a:t>Defines the overall strategy for vendor relationships and contract terms</a:t>
            </a:r>
          </a:p>
        </p:txBody>
      </p:sp>
      <p:sp>
        <p:nvSpPr>
          <p:cNvPr id="37" name="Rectangle 36">
            <a:extLst>
              <a:ext uri="{FF2B5EF4-FFF2-40B4-BE49-F238E27FC236}">
                <a16:creationId xmlns:a16="http://schemas.microsoft.com/office/drawing/2014/main" id="{11D604E8-DACF-2D7B-37B8-A3EF8A6A02E0}"/>
              </a:ext>
            </a:extLst>
          </p:cNvPr>
          <p:cNvSpPr/>
          <p:nvPr/>
        </p:nvSpPr>
        <p:spPr bwMode="gray">
          <a:xfrm>
            <a:off x="4332583" y="4936134"/>
            <a:ext cx="2247511" cy="450693"/>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defTabSz="903153"/>
            <a:r>
              <a:rPr lang="en-US" sz="700" dirty="0">
                <a:latin typeface="Verdana" panose="020B0604030504040204" pitchFamily="34" charset="0"/>
                <a:ea typeface="Verdana" panose="020B0604030504040204" pitchFamily="34" charset="0"/>
              </a:rPr>
              <a:t>Select and onboard vendors through RFPs / RFIs.</a:t>
            </a:r>
          </a:p>
          <a:p>
            <a:pPr defTabSz="903153"/>
            <a:r>
              <a:rPr lang="en-US" sz="700" kern="1200" dirty="0">
                <a:solidFill>
                  <a:schemeClr val="dk1"/>
                </a:solidFill>
                <a:latin typeface="Verdana" panose="020B0604030504040204" pitchFamily="34" charset="0"/>
                <a:ea typeface="Verdana" panose="020B0604030504040204" pitchFamily="34" charset="0"/>
                <a:cs typeface="+mn-cs"/>
              </a:rPr>
              <a:t>Negotiate pricing, KPIs, SLAs, and service terms with vendors and ensure compliance with legal frameworks.</a:t>
            </a:r>
            <a:endParaRPr lang="en-US" sz="700" dirty="0">
              <a:latin typeface="Verdana" panose="020B0604030504040204" pitchFamily="34" charset="0"/>
              <a:ea typeface="Verdana" panose="020B0604030504040204" pitchFamily="34" charset="0"/>
            </a:endParaRPr>
          </a:p>
        </p:txBody>
      </p:sp>
      <p:sp>
        <p:nvSpPr>
          <p:cNvPr id="44" name="Rectangle 43">
            <a:extLst>
              <a:ext uri="{FF2B5EF4-FFF2-40B4-BE49-F238E27FC236}">
                <a16:creationId xmlns:a16="http://schemas.microsoft.com/office/drawing/2014/main" id="{01310B12-05BC-AECC-954A-7F9A9D8D7F16}"/>
              </a:ext>
            </a:extLst>
          </p:cNvPr>
          <p:cNvSpPr/>
          <p:nvPr/>
        </p:nvSpPr>
        <p:spPr bwMode="gray">
          <a:xfrm>
            <a:off x="6956607" y="2117990"/>
            <a:ext cx="1851791" cy="369270"/>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defTabSz="903153"/>
            <a:r>
              <a:rPr lang="en-US" sz="700" dirty="0">
                <a:latin typeface="Verdana" panose="020B0604030504040204" pitchFamily="34" charset="0"/>
                <a:ea typeface="Verdana" panose="020B0604030504040204" pitchFamily="34" charset="0"/>
              </a:rPr>
              <a:t>Manage the integration of vendor services into IT systems, ensuring seamless functionality</a:t>
            </a:r>
          </a:p>
        </p:txBody>
      </p:sp>
      <p:cxnSp>
        <p:nvCxnSpPr>
          <p:cNvPr id="40" name="Straight Arrow Connector 39">
            <a:extLst>
              <a:ext uri="{FF2B5EF4-FFF2-40B4-BE49-F238E27FC236}">
                <a16:creationId xmlns:a16="http://schemas.microsoft.com/office/drawing/2014/main" id="{24E936F8-986D-B6C1-8BFB-A698B7EB5DA8}"/>
              </a:ext>
            </a:extLst>
          </p:cNvPr>
          <p:cNvCxnSpPr>
            <a:cxnSpLocks/>
          </p:cNvCxnSpPr>
          <p:nvPr/>
        </p:nvCxnSpPr>
        <p:spPr>
          <a:xfrm>
            <a:off x="11369236" y="4566942"/>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Flowchart: Summing Junction 40">
            <a:extLst>
              <a:ext uri="{FF2B5EF4-FFF2-40B4-BE49-F238E27FC236}">
                <a16:creationId xmlns:a16="http://schemas.microsoft.com/office/drawing/2014/main" id="{0245C356-228F-9AB7-E273-1F3DB82309ED}"/>
              </a:ext>
            </a:extLst>
          </p:cNvPr>
          <p:cNvSpPr/>
          <p:nvPr/>
        </p:nvSpPr>
        <p:spPr bwMode="gray">
          <a:xfrm>
            <a:off x="11462086" y="449379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17" name="TextBox 16">
            <a:extLst>
              <a:ext uri="{FF2B5EF4-FFF2-40B4-BE49-F238E27FC236}">
                <a16:creationId xmlns:a16="http://schemas.microsoft.com/office/drawing/2014/main" id="{360121E5-732E-5DA0-E878-CCD1FA263682}"/>
              </a:ext>
            </a:extLst>
          </p:cNvPr>
          <p:cNvSpPr txBox="1"/>
          <p:nvPr/>
        </p:nvSpPr>
        <p:spPr>
          <a:xfrm>
            <a:off x="2139882" y="5313480"/>
            <a:ext cx="1851791" cy="21544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IT Procurement VMO Lead</a:t>
            </a:r>
          </a:p>
        </p:txBody>
      </p:sp>
      <p:cxnSp>
        <p:nvCxnSpPr>
          <p:cNvPr id="4" name="Straight Arrow Connector 3">
            <a:extLst>
              <a:ext uri="{FF2B5EF4-FFF2-40B4-BE49-F238E27FC236}">
                <a16:creationId xmlns:a16="http://schemas.microsoft.com/office/drawing/2014/main" id="{2AE2B45A-2E81-87EA-8304-F4E34387821D}"/>
              </a:ext>
            </a:extLst>
          </p:cNvPr>
          <p:cNvCxnSpPr>
            <a:cxnSpLocks/>
            <a:stCxn id="3" idx="3"/>
            <a:endCxn id="37" idx="1"/>
          </p:cNvCxnSpPr>
          <p:nvPr/>
        </p:nvCxnSpPr>
        <p:spPr>
          <a:xfrm>
            <a:off x="3930293" y="5157448"/>
            <a:ext cx="402290" cy="4033"/>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Connector: Elbow 4">
            <a:extLst>
              <a:ext uri="{FF2B5EF4-FFF2-40B4-BE49-F238E27FC236}">
                <a16:creationId xmlns:a16="http://schemas.microsoft.com/office/drawing/2014/main" id="{FBC03788-30DB-DE2C-09EB-2F07736014DE}"/>
              </a:ext>
            </a:extLst>
          </p:cNvPr>
          <p:cNvCxnSpPr>
            <a:cxnSpLocks/>
            <a:stCxn id="37" idx="3"/>
            <a:endCxn id="44" idx="1"/>
          </p:cNvCxnSpPr>
          <p:nvPr/>
        </p:nvCxnSpPr>
        <p:spPr>
          <a:xfrm flipV="1">
            <a:off x="6580094" y="2302625"/>
            <a:ext cx="376513" cy="2858856"/>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88F9805-4BF7-3D28-86BA-DCBA666EC555}"/>
              </a:ext>
            </a:extLst>
          </p:cNvPr>
          <p:cNvSpPr/>
          <p:nvPr/>
        </p:nvSpPr>
        <p:spPr bwMode="gray">
          <a:xfrm>
            <a:off x="1951020" y="5686543"/>
            <a:ext cx="1831487"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Review and approve the vendor strategy and framework</a:t>
            </a:r>
          </a:p>
        </p:txBody>
      </p:sp>
      <p:sp>
        <p:nvSpPr>
          <p:cNvPr id="8" name="TextBox 7">
            <a:extLst>
              <a:ext uri="{FF2B5EF4-FFF2-40B4-BE49-F238E27FC236}">
                <a16:creationId xmlns:a16="http://schemas.microsoft.com/office/drawing/2014/main" id="{FF933A9F-2227-4C9F-7E9E-C621EFE1A245}"/>
              </a:ext>
            </a:extLst>
          </p:cNvPr>
          <p:cNvSpPr txBox="1"/>
          <p:nvPr/>
        </p:nvSpPr>
        <p:spPr>
          <a:xfrm>
            <a:off x="2261084" y="5500174"/>
            <a:ext cx="115608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ITLT</a:t>
            </a:r>
          </a:p>
        </p:txBody>
      </p:sp>
      <p:sp>
        <p:nvSpPr>
          <p:cNvPr id="12" name="Oval 11">
            <a:extLst>
              <a:ext uri="{FF2B5EF4-FFF2-40B4-BE49-F238E27FC236}">
                <a16:creationId xmlns:a16="http://schemas.microsoft.com/office/drawing/2014/main" id="{6DA0C28F-FB65-866F-962A-AEF8EF914215}"/>
              </a:ext>
            </a:extLst>
          </p:cNvPr>
          <p:cNvSpPr/>
          <p:nvPr/>
        </p:nvSpPr>
        <p:spPr bwMode="gray">
          <a:xfrm>
            <a:off x="2859331" y="1189691"/>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5" name="Oval 14">
            <a:extLst>
              <a:ext uri="{FF2B5EF4-FFF2-40B4-BE49-F238E27FC236}">
                <a16:creationId xmlns:a16="http://schemas.microsoft.com/office/drawing/2014/main" id="{5C0BA85D-034A-3FA5-486A-C968AF1C1A0F}"/>
              </a:ext>
            </a:extLst>
          </p:cNvPr>
          <p:cNvSpPr/>
          <p:nvPr/>
        </p:nvSpPr>
        <p:spPr bwMode="gray">
          <a:xfrm>
            <a:off x="2859331" y="2703244"/>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34" name="Oval 33">
            <a:extLst>
              <a:ext uri="{FF2B5EF4-FFF2-40B4-BE49-F238E27FC236}">
                <a16:creationId xmlns:a16="http://schemas.microsoft.com/office/drawing/2014/main" id="{741B9E2E-43E2-FA70-1BBF-608BC208D56A}"/>
              </a:ext>
            </a:extLst>
          </p:cNvPr>
          <p:cNvSpPr/>
          <p:nvPr/>
        </p:nvSpPr>
        <p:spPr bwMode="gray">
          <a:xfrm>
            <a:off x="2859331" y="220317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35" name="Oval 34">
            <a:extLst>
              <a:ext uri="{FF2B5EF4-FFF2-40B4-BE49-F238E27FC236}">
                <a16:creationId xmlns:a16="http://schemas.microsoft.com/office/drawing/2014/main" id="{19FC7442-BC43-0C4E-05CA-611C0303750D}"/>
              </a:ext>
            </a:extLst>
          </p:cNvPr>
          <p:cNvSpPr/>
          <p:nvPr/>
        </p:nvSpPr>
        <p:spPr bwMode="gray">
          <a:xfrm>
            <a:off x="2859331" y="314491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38" name="Oval 37">
            <a:extLst>
              <a:ext uri="{FF2B5EF4-FFF2-40B4-BE49-F238E27FC236}">
                <a16:creationId xmlns:a16="http://schemas.microsoft.com/office/drawing/2014/main" id="{B7DFFF74-2A9A-A8D3-28BA-CE73607581DD}"/>
              </a:ext>
            </a:extLst>
          </p:cNvPr>
          <p:cNvSpPr/>
          <p:nvPr/>
        </p:nvSpPr>
        <p:spPr bwMode="gray">
          <a:xfrm>
            <a:off x="2859331" y="3531498"/>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39" name="Oval 38">
            <a:extLst>
              <a:ext uri="{FF2B5EF4-FFF2-40B4-BE49-F238E27FC236}">
                <a16:creationId xmlns:a16="http://schemas.microsoft.com/office/drawing/2014/main" id="{0155688D-6703-4A0A-199C-AA764BDB5378}"/>
              </a:ext>
            </a:extLst>
          </p:cNvPr>
          <p:cNvSpPr/>
          <p:nvPr/>
        </p:nvSpPr>
        <p:spPr bwMode="gray">
          <a:xfrm>
            <a:off x="2859331" y="3952758"/>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43" name="Oval 42">
            <a:extLst>
              <a:ext uri="{FF2B5EF4-FFF2-40B4-BE49-F238E27FC236}">
                <a16:creationId xmlns:a16="http://schemas.microsoft.com/office/drawing/2014/main" id="{AF82E0A2-174A-6A3F-2FC3-28C3A2606555}"/>
              </a:ext>
            </a:extLst>
          </p:cNvPr>
          <p:cNvSpPr/>
          <p:nvPr/>
        </p:nvSpPr>
        <p:spPr bwMode="gray">
          <a:xfrm>
            <a:off x="2859331" y="1708460"/>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47" name="TextBox 46">
            <a:extLst>
              <a:ext uri="{FF2B5EF4-FFF2-40B4-BE49-F238E27FC236}">
                <a16:creationId xmlns:a16="http://schemas.microsoft.com/office/drawing/2014/main" id="{63C8491C-8022-5EE2-B51D-D596A559C1B0}"/>
              </a:ext>
            </a:extLst>
          </p:cNvPr>
          <p:cNvSpPr txBox="1"/>
          <p:nvPr/>
        </p:nvSpPr>
        <p:spPr>
          <a:xfrm>
            <a:off x="4601634" y="5340948"/>
            <a:ext cx="1851791" cy="21544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IT Procurement VMO Lead</a:t>
            </a:r>
          </a:p>
        </p:txBody>
      </p:sp>
      <p:sp>
        <p:nvSpPr>
          <p:cNvPr id="54" name="Rectangle 53">
            <a:extLst>
              <a:ext uri="{FF2B5EF4-FFF2-40B4-BE49-F238E27FC236}">
                <a16:creationId xmlns:a16="http://schemas.microsoft.com/office/drawing/2014/main" id="{C89A8673-C911-D695-847A-0CFE38400C0C}"/>
              </a:ext>
            </a:extLst>
          </p:cNvPr>
          <p:cNvSpPr/>
          <p:nvPr/>
        </p:nvSpPr>
        <p:spPr bwMode="gray">
          <a:xfrm>
            <a:off x="4514926" y="5686543"/>
            <a:ext cx="1831487"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Review and approve vendor contracts</a:t>
            </a:r>
          </a:p>
        </p:txBody>
      </p:sp>
      <p:sp>
        <p:nvSpPr>
          <p:cNvPr id="55" name="TextBox 54">
            <a:extLst>
              <a:ext uri="{FF2B5EF4-FFF2-40B4-BE49-F238E27FC236}">
                <a16:creationId xmlns:a16="http://schemas.microsoft.com/office/drawing/2014/main" id="{6BDE0F03-926C-7D19-30C6-767BBF3CA501}"/>
              </a:ext>
            </a:extLst>
          </p:cNvPr>
          <p:cNvSpPr txBox="1"/>
          <p:nvPr/>
        </p:nvSpPr>
        <p:spPr>
          <a:xfrm>
            <a:off x="4878294" y="5500174"/>
            <a:ext cx="115608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ITLT</a:t>
            </a:r>
          </a:p>
        </p:txBody>
      </p:sp>
      <p:sp>
        <p:nvSpPr>
          <p:cNvPr id="56" name="Oval 55">
            <a:extLst>
              <a:ext uri="{FF2B5EF4-FFF2-40B4-BE49-F238E27FC236}">
                <a16:creationId xmlns:a16="http://schemas.microsoft.com/office/drawing/2014/main" id="{78976294-943D-BD5D-CAB9-696F4524DACB}"/>
              </a:ext>
            </a:extLst>
          </p:cNvPr>
          <p:cNvSpPr/>
          <p:nvPr/>
        </p:nvSpPr>
        <p:spPr bwMode="gray">
          <a:xfrm>
            <a:off x="5243445" y="1189691"/>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57" name="Oval 56">
            <a:extLst>
              <a:ext uri="{FF2B5EF4-FFF2-40B4-BE49-F238E27FC236}">
                <a16:creationId xmlns:a16="http://schemas.microsoft.com/office/drawing/2014/main" id="{32AB5981-11C5-8D73-BF73-E855BB72E5D8}"/>
              </a:ext>
            </a:extLst>
          </p:cNvPr>
          <p:cNvSpPr/>
          <p:nvPr/>
        </p:nvSpPr>
        <p:spPr bwMode="gray">
          <a:xfrm>
            <a:off x="5243445" y="2703244"/>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58" name="Oval 57">
            <a:extLst>
              <a:ext uri="{FF2B5EF4-FFF2-40B4-BE49-F238E27FC236}">
                <a16:creationId xmlns:a16="http://schemas.microsoft.com/office/drawing/2014/main" id="{F88DFA7E-D116-B99F-724F-C7FF53BFB2DF}"/>
              </a:ext>
            </a:extLst>
          </p:cNvPr>
          <p:cNvSpPr/>
          <p:nvPr/>
        </p:nvSpPr>
        <p:spPr bwMode="gray">
          <a:xfrm>
            <a:off x="5243445" y="220317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59" name="Oval 58">
            <a:extLst>
              <a:ext uri="{FF2B5EF4-FFF2-40B4-BE49-F238E27FC236}">
                <a16:creationId xmlns:a16="http://schemas.microsoft.com/office/drawing/2014/main" id="{750BFB93-D8C3-43AA-EBD1-92252D0B01FE}"/>
              </a:ext>
            </a:extLst>
          </p:cNvPr>
          <p:cNvSpPr/>
          <p:nvPr/>
        </p:nvSpPr>
        <p:spPr bwMode="gray">
          <a:xfrm>
            <a:off x="5243445" y="314491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60" name="Oval 59">
            <a:extLst>
              <a:ext uri="{FF2B5EF4-FFF2-40B4-BE49-F238E27FC236}">
                <a16:creationId xmlns:a16="http://schemas.microsoft.com/office/drawing/2014/main" id="{8BCAA112-64F5-278B-3E26-DE955D071377}"/>
              </a:ext>
            </a:extLst>
          </p:cNvPr>
          <p:cNvSpPr/>
          <p:nvPr/>
        </p:nvSpPr>
        <p:spPr bwMode="gray">
          <a:xfrm>
            <a:off x="5243445" y="3531498"/>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61" name="Oval 60">
            <a:extLst>
              <a:ext uri="{FF2B5EF4-FFF2-40B4-BE49-F238E27FC236}">
                <a16:creationId xmlns:a16="http://schemas.microsoft.com/office/drawing/2014/main" id="{55ADD8EE-1466-745E-8286-A59BFD613C61}"/>
              </a:ext>
            </a:extLst>
          </p:cNvPr>
          <p:cNvSpPr/>
          <p:nvPr/>
        </p:nvSpPr>
        <p:spPr bwMode="gray">
          <a:xfrm>
            <a:off x="5243445" y="3952758"/>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62" name="Oval 61">
            <a:extLst>
              <a:ext uri="{FF2B5EF4-FFF2-40B4-BE49-F238E27FC236}">
                <a16:creationId xmlns:a16="http://schemas.microsoft.com/office/drawing/2014/main" id="{CC2CC1E1-F1D0-5C78-10FE-01A8F8E06381}"/>
              </a:ext>
            </a:extLst>
          </p:cNvPr>
          <p:cNvSpPr/>
          <p:nvPr/>
        </p:nvSpPr>
        <p:spPr bwMode="gray">
          <a:xfrm>
            <a:off x="5243445" y="1708460"/>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63" name="TextBox 62">
            <a:extLst>
              <a:ext uri="{FF2B5EF4-FFF2-40B4-BE49-F238E27FC236}">
                <a16:creationId xmlns:a16="http://schemas.microsoft.com/office/drawing/2014/main" id="{D0F1E9FA-5A6B-5371-C573-7C197A867D6C}"/>
              </a:ext>
            </a:extLst>
          </p:cNvPr>
          <p:cNvSpPr txBox="1"/>
          <p:nvPr/>
        </p:nvSpPr>
        <p:spPr>
          <a:xfrm>
            <a:off x="7194478" y="2457663"/>
            <a:ext cx="1851791" cy="21544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Core &amp; Infra Tech Head</a:t>
            </a:r>
          </a:p>
        </p:txBody>
      </p:sp>
      <p:sp>
        <p:nvSpPr>
          <p:cNvPr id="70" name="Rectangle 69">
            <a:extLst>
              <a:ext uri="{FF2B5EF4-FFF2-40B4-BE49-F238E27FC236}">
                <a16:creationId xmlns:a16="http://schemas.microsoft.com/office/drawing/2014/main" id="{82597A23-BC24-1A6E-E74E-5A05FFA827DD}"/>
              </a:ext>
            </a:extLst>
          </p:cNvPr>
          <p:cNvSpPr/>
          <p:nvPr/>
        </p:nvSpPr>
        <p:spPr bwMode="gray">
          <a:xfrm>
            <a:off x="9166843" y="4362390"/>
            <a:ext cx="2247511" cy="450693"/>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defTabSz="903153"/>
            <a:r>
              <a:rPr lang="en-US" sz="700" dirty="0">
                <a:latin typeface="Verdana" panose="020B0604030504040204" pitchFamily="34" charset="0"/>
                <a:ea typeface="Verdana" panose="020B0604030504040204" pitchFamily="34" charset="0"/>
              </a:rPr>
              <a:t>Establish communication channels with vendor teams for smooth coordination and issue resolution.</a:t>
            </a:r>
          </a:p>
        </p:txBody>
      </p:sp>
      <p:sp>
        <p:nvSpPr>
          <p:cNvPr id="71" name="Oval 70">
            <a:extLst>
              <a:ext uri="{FF2B5EF4-FFF2-40B4-BE49-F238E27FC236}">
                <a16:creationId xmlns:a16="http://schemas.microsoft.com/office/drawing/2014/main" id="{453180D8-EF53-723E-498E-EF2376CEFD18}"/>
              </a:ext>
            </a:extLst>
          </p:cNvPr>
          <p:cNvSpPr/>
          <p:nvPr/>
        </p:nvSpPr>
        <p:spPr bwMode="gray">
          <a:xfrm>
            <a:off x="2859331" y="4463003"/>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72" name="Oval 71">
            <a:extLst>
              <a:ext uri="{FF2B5EF4-FFF2-40B4-BE49-F238E27FC236}">
                <a16:creationId xmlns:a16="http://schemas.microsoft.com/office/drawing/2014/main" id="{A111E2E3-8F9F-AE80-6F6E-766970164227}"/>
              </a:ext>
            </a:extLst>
          </p:cNvPr>
          <p:cNvSpPr/>
          <p:nvPr/>
        </p:nvSpPr>
        <p:spPr bwMode="gray">
          <a:xfrm>
            <a:off x="5243445" y="4463003"/>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cxnSp>
        <p:nvCxnSpPr>
          <p:cNvPr id="73" name="Connector: Elbow 72">
            <a:extLst>
              <a:ext uri="{FF2B5EF4-FFF2-40B4-BE49-F238E27FC236}">
                <a16:creationId xmlns:a16="http://schemas.microsoft.com/office/drawing/2014/main" id="{12E27D85-2577-CF1F-3081-C443B8B2BFF9}"/>
              </a:ext>
            </a:extLst>
          </p:cNvPr>
          <p:cNvCxnSpPr>
            <a:cxnSpLocks/>
            <a:stCxn id="44" idx="3"/>
            <a:endCxn id="70" idx="1"/>
          </p:cNvCxnSpPr>
          <p:nvPr/>
        </p:nvCxnSpPr>
        <p:spPr>
          <a:xfrm>
            <a:off x="8808398" y="2302625"/>
            <a:ext cx="358445" cy="2285112"/>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043F9ED0-C5D2-F0A8-05F8-5635E5147BBC}"/>
              </a:ext>
            </a:extLst>
          </p:cNvPr>
          <p:cNvSpPr txBox="1"/>
          <p:nvPr/>
        </p:nvSpPr>
        <p:spPr>
          <a:xfrm>
            <a:off x="9364423" y="4806865"/>
            <a:ext cx="2165599" cy="21544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Global Service Management Lead</a:t>
            </a:r>
          </a:p>
        </p:txBody>
      </p:sp>
    </p:spTree>
    <p:extLst>
      <p:ext uri="{BB962C8B-B14F-4D97-AF65-F5344CB8AC3E}">
        <p14:creationId xmlns:p14="http://schemas.microsoft.com/office/powerpoint/2010/main" val="32280719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pPr marL="0" indent="0" algn="l" rtl="0" eaLnBrk="1" latinLnBrk="0" hangingPunct="1">
              <a:lnSpc>
                <a:spcPct val="90000"/>
              </a:lnSpc>
              <a:spcBef>
                <a:spcPts val="988"/>
              </a:spcBef>
              <a:spcAft>
                <a:spcPts val="0"/>
              </a:spcAft>
            </a:pPr>
            <a:r>
              <a:rPr lang="en-US" sz="2000" b="1" kern="1200" dirty="0">
                <a:solidFill>
                  <a:srgbClr val="000000"/>
                </a:solidFill>
                <a:effectLst/>
                <a:latin typeface="Verdana" panose="020B0604030504040204" pitchFamily="34" charset="0"/>
                <a:ea typeface="Verdana" panose="020B0604030504040204" pitchFamily="34" charset="0"/>
                <a:cs typeface="+mn-cs"/>
              </a:rPr>
              <a:t>14. Vendor Management – Contracting &amp; Operational Levels (2/2)</a:t>
            </a:r>
            <a:endParaRPr lang="en-US" sz="1800" dirty="0">
              <a:effectLst/>
            </a:endParaRP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958495138"/>
              </p:ext>
            </p:extLst>
          </p:nvPr>
        </p:nvGraphicFramePr>
        <p:xfrm>
          <a:off x="569836" y="768262"/>
          <a:ext cx="10981524" cy="5096046"/>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48913">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467555">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6624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8022">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4115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03805">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29658">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9516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3" name="Rectangle 2">
            <a:extLst>
              <a:ext uri="{FF2B5EF4-FFF2-40B4-BE49-F238E27FC236}">
                <a16:creationId xmlns:a16="http://schemas.microsoft.com/office/drawing/2014/main" id="{0BC5159D-3272-C17B-C3FF-6FC99C7D424F}"/>
              </a:ext>
            </a:extLst>
          </p:cNvPr>
          <p:cNvSpPr/>
          <p:nvPr/>
        </p:nvSpPr>
        <p:spPr bwMode="gray">
          <a:xfrm>
            <a:off x="1951020" y="4954963"/>
            <a:ext cx="1979273" cy="404969"/>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defTabSz="903153"/>
            <a:r>
              <a:rPr lang="en-US" sz="700" dirty="0">
                <a:latin typeface="Verdana" panose="020B0604030504040204" pitchFamily="34" charset="0"/>
                <a:ea typeface="Verdana" panose="020B0604030504040204" pitchFamily="34" charset="0"/>
              </a:rPr>
              <a:t>Monitor vendor performance against established SLAs, ensuring services are delivered as per expectations</a:t>
            </a:r>
          </a:p>
        </p:txBody>
      </p:sp>
      <p:sp>
        <p:nvSpPr>
          <p:cNvPr id="37" name="Rectangle 36">
            <a:extLst>
              <a:ext uri="{FF2B5EF4-FFF2-40B4-BE49-F238E27FC236}">
                <a16:creationId xmlns:a16="http://schemas.microsoft.com/office/drawing/2014/main" id="{11D604E8-DACF-2D7B-37B8-A3EF8A6A02E0}"/>
              </a:ext>
            </a:extLst>
          </p:cNvPr>
          <p:cNvSpPr/>
          <p:nvPr/>
        </p:nvSpPr>
        <p:spPr bwMode="gray">
          <a:xfrm>
            <a:off x="4309155" y="2117990"/>
            <a:ext cx="2247511" cy="304919"/>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defTabSz="903153"/>
            <a:r>
              <a:rPr lang="en-US" sz="700" dirty="0">
                <a:latin typeface="Verdana" panose="020B0604030504040204" pitchFamily="34" charset="0"/>
                <a:ea typeface="Verdana" panose="020B0604030504040204" pitchFamily="34" charset="0"/>
              </a:rPr>
              <a:t>Conduct quarterly reviews to track performance and identify areas for improvement</a:t>
            </a:r>
          </a:p>
        </p:txBody>
      </p:sp>
      <p:sp>
        <p:nvSpPr>
          <p:cNvPr id="44" name="Rectangle 43">
            <a:extLst>
              <a:ext uri="{FF2B5EF4-FFF2-40B4-BE49-F238E27FC236}">
                <a16:creationId xmlns:a16="http://schemas.microsoft.com/office/drawing/2014/main" id="{01310B12-05BC-AECC-954A-7F9A9D8D7F16}"/>
              </a:ext>
            </a:extLst>
          </p:cNvPr>
          <p:cNvSpPr/>
          <p:nvPr/>
        </p:nvSpPr>
        <p:spPr bwMode="gray">
          <a:xfrm>
            <a:off x="6888365" y="4415945"/>
            <a:ext cx="1851791" cy="301993"/>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defTabSz="903153"/>
            <a:r>
              <a:rPr lang="en-US" sz="700" dirty="0">
                <a:latin typeface="Verdana" panose="020B0604030504040204" pitchFamily="34" charset="0"/>
                <a:ea typeface="Verdana" panose="020B0604030504040204" pitchFamily="34" charset="0"/>
              </a:rPr>
              <a:t>Handle vendor escalations and issue resolution</a:t>
            </a:r>
          </a:p>
        </p:txBody>
      </p:sp>
      <p:sp>
        <p:nvSpPr>
          <p:cNvPr id="17" name="TextBox 16">
            <a:extLst>
              <a:ext uri="{FF2B5EF4-FFF2-40B4-BE49-F238E27FC236}">
                <a16:creationId xmlns:a16="http://schemas.microsoft.com/office/drawing/2014/main" id="{360121E5-732E-5DA0-E878-CCD1FA263682}"/>
              </a:ext>
            </a:extLst>
          </p:cNvPr>
          <p:cNvSpPr txBox="1"/>
          <p:nvPr/>
        </p:nvSpPr>
        <p:spPr>
          <a:xfrm>
            <a:off x="2117757" y="5321328"/>
            <a:ext cx="2066032" cy="21544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IT Procurement VMO Lead</a:t>
            </a:r>
          </a:p>
        </p:txBody>
      </p:sp>
      <p:cxnSp>
        <p:nvCxnSpPr>
          <p:cNvPr id="5" name="Connector: Elbow 4">
            <a:extLst>
              <a:ext uri="{FF2B5EF4-FFF2-40B4-BE49-F238E27FC236}">
                <a16:creationId xmlns:a16="http://schemas.microsoft.com/office/drawing/2014/main" id="{FBC03788-30DB-DE2C-09EB-2F07736014DE}"/>
              </a:ext>
            </a:extLst>
          </p:cNvPr>
          <p:cNvCxnSpPr>
            <a:cxnSpLocks/>
            <a:stCxn id="3" idx="3"/>
            <a:endCxn id="37" idx="1"/>
          </p:cNvCxnSpPr>
          <p:nvPr/>
        </p:nvCxnSpPr>
        <p:spPr>
          <a:xfrm flipV="1">
            <a:off x="3930293" y="2270450"/>
            <a:ext cx="378862" cy="2886998"/>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88F9805-4BF7-3D28-86BA-DCBA666EC555}"/>
              </a:ext>
            </a:extLst>
          </p:cNvPr>
          <p:cNvSpPr/>
          <p:nvPr/>
        </p:nvSpPr>
        <p:spPr bwMode="gray">
          <a:xfrm>
            <a:off x="2009455" y="5673598"/>
            <a:ext cx="1831487" cy="162820"/>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Review vendor performance </a:t>
            </a:r>
          </a:p>
        </p:txBody>
      </p:sp>
      <p:sp>
        <p:nvSpPr>
          <p:cNvPr id="8" name="TextBox 7">
            <a:extLst>
              <a:ext uri="{FF2B5EF4-FFF2-40B4-BE49-F238E27FC236}">
                <a16:creationId xmlns:a16="http://schemas.microsoft.com/office/drawing/2014/main" id="{FF933A9F-2227-4C9F-7E9E-C621EFE1A245}"/>
              </a:ext>
            </a:extLst>
          </p:cNvPr>
          <p:cNvSpPr txBox="1"/>
          <p:nvPr/>
        </p:nvSpPr>
        <p:spPr>
          <a:xfrm>
            <a:off x="1951020" y="5479951"/>
            <a:ext cx="2028518"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Vendor Operations Committee </a:t>
            </a:r>
          </a:p>
        </p:txBody>
      </p:sp>
      <p:sp>
        <p:nvSpPr>
          <p:cNvPr id="12" name="Oval 11">
            <a:extLst>
              <a:ext uri="{FF2B5EF4-FFF2-40B4-BE49-F238E27FC236}">
                <a16:creationId xmlns:a16="http://schemas.microsoft.com/office/drawing/2014/main" id="{6DA0C28F-FB65-866F-962A-AEF8EF914215}"/>
              </a:ext>
            </a:extLst>
          </p:cNvPr>
          <p:cNvSpPr/>
          <p:nvPr/>
        </p:nvSpPr>
        <p:spPr bwMode="gray">
          <a:xfrm>
            <a:off x="2859331" y="1189691"/>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5" name="Oval 14">
            <a:extLst>
              <a:ext uri="{FF2B5EF4-FFF2-40B4-BE49-F238E27FC236}">
                <a16:creationId xmlns:a16="http://schemas.microsoft.com/office/drawing/2014/main" id="{5C0BA85D-034A-3FA5-486A-C968AF1C1A0F}"/>
              </a:ext>
            </a:extLst>
          </p:cNvPr>
          <p:cNvSpPr/>
          <p:nvPr/>
        </p:nvSpPr>
        <p:spPr bwMode="gray">
          <a:xfrm>
            <a:off x="2859331" y="2703244"/>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34" name="Oval 33">
            <a:extLst>
              <a:ext uri="{FF2B5EF4-FFF2-40B4-BE49-F238E27FC236}">
                <a16:creationId xmlns:a16="http://schemas.microsoft.com/office/drawing/2014/main" id="{741B9E2E-43E2-FA70-1BBF-608BC208D56A}"/>
              </a:ext>
            </a:extLst>
          </p:cNvPr>
          <p:cNvSpPr/>
          <p:nvPr/>
        </p:nvSpPr>
        <p:spPr bwMode="gray">
          <a:xfrm>
            <a:off x="2859331" y="220317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35" name="Oval 34">
            <a:extLst>
              <a:ext uri="{FF2B5EF4-FFF2-40B4-BE49-F238E27FC236}">
                <a16:creationId xmlns:a16="http://schemas.microsoft.com/office/drawing/2014/main" id="{19FC7442-BC43-0C4E-05CA-611C0303750D}"/>
              </a:ext>
            </a:extLst>
          </p:cNvPr>
          <p:cNvSpPr/>
          <p:nvPr/>
        </p:nvSpPr>
        <p:spPr bwMode="gray">
          <a:xfrm>
            <a:off x="2859331" y="314491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38" name="Oval 37">
            <a:extLst>
              <a:ext uri="{FF2B5EF4-FFF2-40B4-BE49-F238E27FC236}">
                <a16:creationId xmlns:a16="http://schemas.microsoft.com/office/drawing/2014/main" id="{B7DFFF74-2A9A-A8D3-28BA-CE73607581DD}"/>
              </a:ext>
            </a:extLst>
          </p:cNvPr>
          <p:cNvSpPr/>
          <p:nvPr/>
        </p:nvSpPr>
        <p:spPr bwMode="gray">
          <a:xfrm>
            <a:off x="2859331" y="3531498"/>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39" name="Oval 38">
            <a:extLst>
              <a:ext uri="{FF2B5EF4-FFF2-40B4-BE49-F238E27FC236}">
                <a16:creationId xmlns:a16="http://schemas.microsoft.com/office/drawing/2014/main" id="{0155688D-6703-4A0A-199C-AA764BDB5378}"/>
              </a:ext>
            </a:extLst>
          </p:cNvPr>
          <p:cNvSpPr/>
          <p:nvPr/>
        </p:nvSpPr>
        <p:spPr bwMode="gray">
          <a:xfrm>
            <a:off x="2859331" y="3952758"/>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43" name="Oval 42">
            <a:extLst>
              <a:ext uri="{FF2B5EF4-FFF2-40B4-BE49-F238E27FC236}">
                <a16:creationId xmlns:a16="http://schemas.microsoft.com/office/drawing/2014/main" id="{AF82E0A2-174A-6A3F-2FC3-28C3A2606555}"/>
              </a:ext>
            </a:extLst>
          </p:cNvPr>
          <p:cNvSpPr/>
          <p:nvPr/>
        </p:nvSpPr>
        <p:spPr bwMode="gray">
          <a:xfrm>
            <a:off x="2859331" y="1708460"/>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47" name="TextBox 46">
            <a:extLst>
              <a:ext uri="{FF2B5EF4-FFF2-40B4-BE49-F238E27FC236}">
                <a16:creationId xmlns:a16="http://schemas.microsoft.com/office/drawing/2014/main" id="{63C8491C-8022-5EE2-B51D-D596A559C1B0}"/>
              </a:ext>
            </a:extLst>
          </p:cNvPr>
          <p:cNvSpPr txBox="1"/>
          <p:nvPr/>
        </p:nvSpPr>
        <p:spPr>
          <a:xfrm>
            <a:off x="4588050" y="2403629"/>
            <a:ext cx="1851791" cy="21544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Core &amp; Infra Tech Head</a:t>
            </a:r>
          </a:p>
        </p:txBody>
      </p:sp>
      <p:sp>
        <p:nvSpPr>
          <p:cNvPr id="71" name="Oval 70">
            <a:extLst>
              <a:ext uri="{FF2B5EF4-FFF2-40B4-BE49-F238E27FC236}">
                <a16:creationId xmlns:a16="http://schemas.microsoft.com/office/drawing/2014/main" id="{453180D8-EF53-723E-498E-EF2376CEFD18}"/>
              </a:ext>
            </a:extLst>
          </p:cNvPr>
          <p:cNvSpPr/>
          <p:nvPr/>
        </p:nvSpPr>
        <p:spPr bwMode="gray">
          <a:xfrm>
            <a:off x="2859331" y="4463003"/>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cxnSp>
        <p:nvCxnSpPr>
          <p:cNvPr id="73" name="Connector: Elbow 72">
            <a:extLst>
              <a:ext uri="{FF2B5EF4-FFF2-40B4-BE49-F238E27FC236}">
                <a16:creationId xmlns:a16="http://schemas.microsoft.com/office/drawing/2014/main" id="{12E27D85-2577-CF1F-3081-C443B8B2BFF9}"/>
              </a:ext>
            </a:extLst>
          </p:cNvPr>
          <p:cNvCxnSpPr>
            <a:cxnSpLocks/>
            <a:stCxn id="37" idx="3"/>
            <a:endCxn id="44" idx="1"/>
          </p:cNvCxnSpPr>
          <p:nvPr/>
        </p:nvCxnSpPr>
        <p:spPr>
          <a:xfrm>
            <a:off x="6556666" y="2270450"/>
            <a:ext cx="331699" cy="2296492"/>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043F9ED0-C5D2-F0A8-05F8-5635E5147BBC}"/>
              </a:ext>
            </a:extLst>
          </p:cNvPr>
          <p:cNvSpPr txBox="1"/>
          <p:nvPr/>
        </p:nvSpPr>
        <p:spPr>
          <a:xfrm>
            <a:off x="6855098" y="4700155"/>
            <a:ext cx="2165599" cy="21544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Global Service Management Lead</a:t>
            </a:r>
          </a:p>
        </p:txBody>
      </p:sp>
      <p:cxnSp>
        <p:nvCxnSpPr>
          <p:cNvPr id="33" name="Straight Arrow Connector 32">
            <a:extLst>
              <a:ext uri="{FF2B5EF4-FFF2-40B4-BE49-F238E27FC236}">
                <a16:creationId xmlns:a16="http://schemas.microsoft.com/office/drawing/2014/main" id="{91D4E212-6966-626D-C1E1-9272D6373A23}"/>
              </a:ext>
            </a:extLst>
          </p:cNvPr>
          <p:cNvCxnSpPr>
            <a:cxnSpLocks/>
          </p:cNvCxnSpPr>
          <p:nvPr/>
        </p:nvCxnSpPr>
        <p:spPr>
          <a:xfrm>
            <a:off x="1645448" y="5146434"/>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Flowchart: Summing Junction 35">
            <a:extLst>
              <a:ext uri="{FF2B5EF4-FFF2-40B4-BE49-F238E27FC236}">
                <a16:creationId xmlns:a16="http://schemas.microsoft.com/office/drawing/2014/main" id="{678760F1-0D17-8CF8-DF09-DE5D6B2DD7C7}"/>
              </a:ext>
            </a:extLst>
          </p:cNvPr>
          <p:cNvSpPr/>
          <p:nvPr/>
        </p:nvSpPr>
        <p:spPr bwMode="gray">
          <a:xfrm>
            <a:off x="1738298" y="5073284"/>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51" name="Rectangle 50">
            <a:extLst>
              <a:ext uri="{FF2B5EF4-FFF2-40B4-BE49-F238E27FC236}">
                <a16:creationId xmlns:a16="http://schemas.microsoft.com/office/drawing/2014/main" id="{A8A420C9-D833-D8B7-B3AB-3D4501534F13}"/>
              </a:ext>
            </a:extLst>
          </p:cNvPr>
          <p:cNvSpPr/>
          <p:nvPr/>
        </p:nvSpPr>
        <p:spPr bwMode="gray">
          <a:xfrm>
            <a:off x="6846726" y="5673598"/>
            <a:ext cx="1831487" cy="162820"/>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Discuss and resolve any operational issues</a:t>
            </a:r>
          </a:p>
        </p:txBody>
      </p:sp>
      <p:sp>
        <p:nvSpPr>
          <p:cNvPr id="52" name="TextBox 51">
            <a:extLst>
              <a:ext uri="{FF2B5EF4-FFF2-40B4-BE49-F238E27FC236}">
                <a16:creationId xmlns:a16="http://schemas.microsoft.com/office/drawing/2014/main" id="{64047198-250A-118F-42AA-0E7BAF862AD7}"/>
              </a:ext>
            </a:extLst>
          </p:cNvPr>
          <p:cNvSpPr txBox="1"/>
          <p:nvPr/>
        </p:nvSpPr>
        <p:spPr>
          <a:xfrm>
            <a:off x="6788291" y="5479951"/>
            <a:ext cx="2028518"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Vendor Operations Committee </a:t>
            </a:r>
          </a:p>
        </p:txBody>
      </p:sp>
      <p:sp>
        <p:nvSpPr>
          <p:cNvPr id="64" name="Rectangle 63">
            <a:extLst>
              <a:ext uri="{FF2B5EF4-FFF2-40B4-BE49-F238E27FC236}">
                <a16:creationId xmlns:a16="http://schemas.microsoft.com/office/drawing/2014/main" id="{FD30C6CE-9455-1640-9C91-8E51D621884E}"/>
              </a:ext>
            </a:extLst>
          </p:cNvPr>
          <p:cNvSpPr/>
          <p:nvPr/>
        </p:nvSpPr>
        <p:spPr bwMode="gray">
          <a:xfrm>
            <a:off x="9187726" y="4954963"/>
            <a:ext cx="2385668" cy="301993"/>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defTabSz="903153"/>
            <a:r>
              <a:rPr lang="en-US" sz="700" dirty="0">
                <a:latin typeface="Verdana" panose="020B0604030504040204" pitchFamily="34" charset="0"/>
                <a:ea typeface="Verdana" panose="020B0604030504040204" pitchFamily="34" charset="0"/>
              </a:rPr>
              <a:t>Drive periodic contract renewal renegotiations and track</a:t>
            </a:r>
            <a:r>
              <a:rPr lang="en-US" sz="700" kern="1200" dirty="0">
                <a:solidFill>
                  <a:schemeClr val="dk1"/>
                </a:solidFill>
                <a:latin typeface="Verdana" panose="020B0604030504040204" pitchFamily="34" charset="0"/>
                <a:ea typeface="Verdana" panose="020B0604030504040204" pitchFamily="34" charset="0"/>
                <a:cs typeface="+mn-cs"/>
              </a:rPr>
              <a:t> vendor risks and exit strategies</a:t>
            </a:r>
            <a:endParaRPr lang="en-US" sz="700" dirty="0">
              <a:latin typeface="Verdana" panose="020B0604030504040204" pitchFamily="34" charset="0"/>
              <a:ea typeface="Verdana" panose="020B0604030504040204" pitchFamily="34" charset="0"/>
            </a:endParaRPr>
          </a:p>
        </p:txBody>
      </p:sp>
      <p:sp>
        <p:nvSpPr>
          <p:cNvPr id="66" name="TextBox 65">
            <a:extLst>
              <a:ext uri="{FF2B5EF4-FFF2-40B4-BE49-F238E27FC236}">
                <a16:creationId xmlns:a16="http://schemas.microsoft.com/office/drawing/2014/main" id="{A936CE2F-8CA4-9983-64DF-06F01672F9C8}"/>
              </a:ext>
            </a:extLst>
          </p:cNvPr>
          <p:cNvSpPr txBox="1"/>
          <p:nvPr/>
        </p:nvSpPr>
        <p:spPr>
          <a:xfrm>
            <a:off x="9305621" y="5252210"/>
            <a:ext cx="2066032" cy="21544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IT Procurement VMO Lead</a:t>
            </a:r>
          </a:p>
        </p:txBody>
      </p:sp>
      <p:cxnSp>
        <p:nvCxnSpPr>
          <p:cNvPr id="67" name="Connector: Elbow 66">
            <a:extLst>
              <a:ext uri="{FF2B5EF4-FFF2-40B4-BE49-F238E27FC236}">
                <a16:creationId xmlns:a16="http://schemas.microsoft.com/office/drawing/2014/main" id="{CA537AD3-E5BF-2D54-2747-1D7831761419}"/>
              </a:ext>
            </a:extLst>
          </p:cNvPr>
          <p:cNvCxnSpPr>
            <a:cxnSpLocks/>
            <a:stCxn id="44" idx="3"/>
            <a:endCxn id="64" idx="1"/>
          </p:cNvCxnSpPr>
          <p:nvPr/>
        </p:nvCxnSpPr>
        <p:spPr>
          <a:xfrm>
            <a:off x="8740156" y="4566942"/>
            <a:ext cx="447570" cy="539018"/>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4A01A503-C4FE-B9E0-5FB1-4AC1F6522029}"/>
              </a:ext>
            </a:extLst>
          </p:cNvPr>
          <p:cNvSpPr/>
          <p:nvPr/>
        </p:nvSpPr>
        <p:spPr bwMode="gray">
          <a:xfrm>
            <a:off x="9285156" y="5673598"/>
            <a:ext cx="1831487" cy="162820"/>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Reviews vendor risk and exit strategies</a:t>
            </a:r>
          </a:p>
        </p:txBody>
      </p:sp>
      <p:sp>
        <p:nvSpPr>
          <p:cNvPr id="75" name="TextBox 74">
            <a:extLst>
              <a:ext uri="{FF2B5EF4-FFF2-40B4-BE49-F238E27FC236}">
                <a16:creationId xmlns:a16="http://schemas.microsoft.com/office/drawing/2014/main" id="{80FEBD2D-E733-710F-E8D8-8029F2FA66E7}"/>
              </a:ext>
            </a:extLst>
          </p:cNvPr>
          <p:cNvSpPr txBox="1"/>
          <p:nvPr/>
        </p:nvSpPr>
        <p:spPr>
          <a:xfrm>
            <a:off x="9226721" y="5479951"/>
            <a:ext cx="2028518"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ITLT</a:t>
            </a:r>
          </a:p>
        </p:txBody>
      </p:sp>
    </p:spTree>
    <p:extLst>
      <p:ext uri="{BB962C8B-B14F-4D97-AF65-F5344CB8AC3E}">
        <p14:creationId xmlns:p14="http://schemas.microsoft.com/office/powerpoint/2010/main" val="25051223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14. Vendor Management – Contracting &amp; Operational Levels</a:t>
            </a:r>
          </a:p>
        </p:txBody>
      </p:sp>
      <p:graphicFrame>
        <p:nvGraphicFramePr>
          <p:cNvPr id="12" name="Table 11">
            <a:extLst>
              <a:ext uri="{FF2B5EF4-FFF2-40B4-BE49-F238E27FC236}">
                <a16:creationId xmlns:a16="http://schemas.microsoft.com/office/drawing/2014/main" id="{24F1E073-4698-1F67-CA9C-E602C33EA49F}"/>
              </a:ext>
            </a:extLst>
          </p:cNvPr>
          <p:cNvGraphicFramePr>
            <a:graphicFrameLocks noGrp="1"/>
          </p:cNvGraphicFramePr>
          <p:nvPr>
            <p:extLst>
              <p:ext uri="{D42A27DB-BD31-4B8C-83A1-F6EECF244321}">
                <p14:modId xmlns:p14="http://schemas.microsoft.com/office/powerpoint/2010/main" val="2428710577"/>
              </p:ext>
            </p:extLst>
          </p:nvPr>
        </p:nvGraphicFramePr>
        <p:xfrm>
          <a:off x="591871" y="931288"/>
          <a:ext cx="10981521" cy="1127760"/>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KPIs / Metrics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Vendor Management – Contracting &amp; Operational Levels</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 of contracts signed on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 of vendors successfully onboarded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Vendor satisfaction score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 of contracts renewed on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 of vendors compliant with policies</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13" name="Table 12">
            <a:extLst>
              <a:ext uri="{FF2B5EF4-FFF2-40B4-BE49-F238E27FC236}">
                <a16:creationId xmlns:a16="http://schemas.microsoft.com/office/drawing/2014/main" id="{50A44060-00AF-8221-9E6D-ADA911CBEBAA}"/>
              </a:ext>
            </a:extLst>
          </p:cNvPr>
          <p:cNvGraphicFramePr>
            <a:graphicFrameLocks noGrp="1"/>
          </p:cNvGraphicFramePr>
          <p:nvPr>
            <p:extLst>
              <p:ext uri="{D42A27DB-BD31-4B8C-83A1-F6EECF244321}">
                <p14:modId xmlns:p14="http://schemas.microsoft.com/office/powerpoint/2010/main" val="2837102578"/>
              </p:ext>
            </p:extLst>
          </p:nvPr>
        </p:nvGraphicFramePr>
        <p:xfrm>
          <a:off x="591870" y="2293463"/>
          <a:ext cx="10981521" cy="975360"/>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Key Considerations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Vendor Management – Contracting &amp; Operational Levels</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IT Strategy to be defined / updated periodically based on any business strategy changes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Timelines for ITLT to review and respond to IT strategy to be agreed upon</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16" name="Table 15">
            <a:extLst>
              <a:ext uri="{FF2B5EF4-FFF2-40B4-BE49-F238E27FC236}">
                <a16:creationId xmlns:a16="http://schemas.microsoft.com/office/drawing/2014/main" id="{ABEE8E71-226F-14E2-6FE6-54AA843519EC}"/>
              </a:ext>
            </a:extLst>
          </p:cNvPr>
          <p:cNvGraphicFramePr>
            <a:graphicFrameLocks noGrp="1"/>
          </p:cNvGraphicFramePr>
          <p:nvPr>
            <p:extLst>
              <p:ext uri="{D42A27DB-BD31-4B8C-83A1-F6EECF244321}">
                <p14:modId xmlns:p14="http://schemas.microsoft.com/office/powerpoint/2010/main" val="3159243076"/>
              </p:ext>
            </p:extLst>
          </p:nvPr>
        </p:nvGraphicFramePr>
        <p:xfrm>
          <a:off x="591869" y="3504197"/>
          <a:ext cx="10981521" cy="975360"/>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Critical Success Factors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Vendor Management – Contracting &amp; Operational Levels</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TBD</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spTree>
    <p:extLst>
      <p:ext uri="{BB962C8B-B14F-4D97-AF65-F5344CB8AC3E}">
        <p14:creationId xmlns:p14="http://schemas.microsoft.com/office/powerpoint/2010/main" val="42285077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pPr marL="0" indent="0" algn="l" rtl="0" eaLnBrk="1" latinLnBrk="0" hangingPunct="1">
              <a:lnSpc>
                <a:spcPct val="90000"/>
              </a:lnSpc>
              <a:spcBef>
                <a:spcPts val="988"/>
              </a:spcBef>
              <a:spcAft>
                <a:spcPts val="0"/>
              </a:spcAft>
            </a:pPr>
            <a:r>
              <a:rPr lang="en-US" sz="2000" b="1" kern="1200" dirty="0">
                <a:solidFill>
                  <a:srgbClr val="000000"/>
                </a:solidFill>
                <a:effectLst/>
                <a:latin typeface="Verdana" panose="020B0604030504040204" pitchFamily="34" charset="0"/>
                <a:ea typeface="Verdana" panose="020B0604030504040204" pitchFamily="34" charset="0"/>
                <a:cs typeface="+mn-cs"/>
              </a:rPr>
              <a:t>15. Software Asset management – Licenses (1/2)</a:t>
            </a:r>
            <a:endParaRPr lang="en-US" sz="1800" dirty="0">
              <a:effectLst/>
            </a:endParaRP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2184988831"/>
              </p:ext>
            </p:extLst>
          </p:nvPr>
        </p:nvGraphicFramePr>
        <p:xfrm>
          <a:off x="569836" y="768262"/>
          <a:ext cx="10981524" cy="5096046"/>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48913">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467555">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6624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41152">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03805">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29658">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9516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9" name="TextBox 8">
            <a:extLst>
              <a:ext uri="{FF2B5EF4-FFF2-40B4-BE49-F238E27FC236}">
                <a16:creationId xmlns:a16="http://schemas.microsoft.com/office/drawing/2014/main" id="{AC48B5D9-40F8-3A15-596F-ABB21D28B252}"/>
              </a:ext>
            </a:extLst>
          </p:cNvPr>
          <p:cNvSpPr txBox="1"/>
          <p:nvPr/>
        </p:nvSpPr>
        <p:spPr>
          <a:xfrm>
            <a:off x="4413347" y="5245417"/>
            <a:ext cx="1763417" cy="21544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IT Procurement VMO Lead</a:t>
            </a:r>
          </a:p>
        </p:txBody>
      </p:sp>
      <p:sp>
        <p:nvSpPr>
          <p:cNvPr id="10" name="TextBox 9">
            <a:extLst>
              <a:ext uri="{FF2B5EF4-FFF2-40B4-BE49-F238E27FC236}">
                <a16:creationId xmlns:a16="http://schemas.microsoft.com/office/drawing/2014/main" id="{8F2A2846-9936-66AD-D594-BA81B3F6670F}"/>
              </a:ext>
            </a:extLst>
          </p:cNvPr>
          <p:cNvSpPr txBox="1"/>
          <p:nvPr/>
        </p:nvSpPr>
        <p:spPr>
          <a:xfrm>
            <a:off x="1932233" y="5214182"/>
            <a:ext cx="1553440" cy="21544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Strategy &amp; PMO Head</a:t>
            </a:r>
          </a:p>
        </p:txBody>
      </p:sp>
      <p:sp>
        <p:nvSpPr>
          <p:cNvPr id="33" name="Rectangle 32">
            <a:extLst>
              <a:ext uri="{FF2B5EF4-FFF2-40B4-BE49-F238E27FC236}">
                <a16:creationId xmlns:a16="http://schemas.microsoft.com/office/drawing/2014/main" id="{21BD8793-5FAA-CC6B-DBF9-6168C9C7D85E}"/>
              </a:ext>
            </a:extLst>
          </p:cNvPr>
          <p:cNvSpPr/>
          <p:nvPr/>
        </p:nvSpPr>
        <p:spPr bwMode="gray">
          <a:xfrm>
            <a:off x="1803142" y="4936332"/>
            <a:ext cx="1957036" cy="311099"/>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dirty="0">
                <a:latin typeface="Verdana" panose="020B0604030504040204" pitchFamily="34" charset="0"/>
                <a:ea typeface="Verdana" panose="020B0604030504040204" pitchFamily="34" charset="0"/>
              </a:rPr>
              <a:t>Define the software asset management policies and governance framework</a:t>
            </a:r>
          </a:p>
        </p:txBody>
      </p:sp>
      <p:sp>
        <p:nvSpPr>
          <p:cNvPr id="4" name="Rectangle 3">
            <a:extLst>
              <a:ext uri="{FF2B5EF4-FFF2-40B4-BE49-F238E27FC236}">
                <a16:creationId xmlns:a16="http://schemas.microsoft.com/office/drawing/2014/main" id="{2466B1C9-D302-C34B-08FD-8D475F6548B8}"/>
              </a:ext>
            </a:extLst>
          </p:cNvPr>
          <p:cNvSpPr/>
          <p:nvPr/>
        </p:nvSpPr>
        <p:spPr bwMode="gray">
          <a:xfrm>
            <a:off x="4272209" y="4936332"/>
            <a:ext cx="1957037" cy="311099"/>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algn="l"/>
            <a:r>
              <a:rPr lang="en-US" sz="700" dirty="0">
                <a:latin typeface="Verdana" panose="020B0604030504040204" pitchFamily="34" charset="0"/>
                <a:ea typeface="Verdana" panose="020B0604030504040204" pitchFamily="34" charset="0"/>
              </a:rPr>
              <a:t>Integrate SAM processes and policies with procurement workflow</a:t>
            </a:r>
          </a:p>
        </p:txBody>
      </p:sp>
      <p:sp>
        <p:nvSpPr>
          <p:cNvPr id="3" name="Rectangle 2">
            <a:extLst>
              <a:ext uri="{FF2B5EF4-FFF2-40B4-BE49-F238E27FC236}">
                <a16:creationId xmlns:a16="http://schemas.microsoft.com/office/drawing/2014/main" id="{47487E8E-3561-95BB-B9F2-4B5D0C057AA7}"/>
              </a:ext>
            </a:extLst>
          </p:cNvPr>
          <p:cNvSpPr/>
          <p:nvPr/>
        </p:nvSpPr>
        <p:spPr bwMode="gray">
          <a:xfrm>
            <a:off x="6741277" y="2103675"/>
            <a:ext cx="2282346" cy="358326"/>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algn="l"/>
            <a:r>
              <a:rPr lang="en-US" sz="700" dirty="0">
                <a:latin typeface="Verdana" panose="020B0604030504040204" pitchFamily="34" charset="0"/>
                <a:ea typeface="Verdana" panose="020B0604030504040204" pitchFamily="34" charset="0"/>
              </a:rPr>
              <a:t>Maintain a centralized inventory of software assets and licenses and track software usage and ensure alignment with entitlements</a:t>
            </a:r>
          </a:p>
        </p:txBody>
      </p:sp>
      <p:sp>
        <p:nvSpPr>
          <p:cNvPr id="35" name="TextBox 34">
            <a:extLst>
              <a:ext uri="{FF2B5EF4-FFF2-40B4-BE49-F238E27FC236}">
                <a16:creationId xmlns:a16="http://schemas.microsoft.com/office/drawing/2014/main" id="{8AAA355F-AD3E-CD5B-8DED-A87E93618DFC}"/>
              </a:ext>
            </a:extLst>
          </p:cNvPr>
          <p:cNvSpPr txBox="1"/>
          <p:nvPr/>
        </p:nvSpPr>
        <p:spPr>
          <a:xfrm>
            <a:off x="7114938" y="2468030"/>
            <a:ext cx="1512579" cy="21544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Global Infra Ops Lead </a:t>
            </a:r>
          </a:p>
        </p:txBody>
      </p:sp>
      <p:cxnSp>
        <p:nvCxnSpPr>
          <p:cNvPr id="40" name="Straight Arrow Connector 39">
            <a:extLst>
              <a:ext uri="{FF2B5EF4-FFF2-40B4-BE49-F238E27FC236}">
                <a16:creationId xmlns:a16="http://schemas.microsoft.com/office/drawing/2014/main" id="{DC431FDE-84A7-7FFC-B91E-BBBB578B3BC4}"/>
              </a:ext>
            </a:extLst>
          </p:cNvPr>
          <p:cNvCxnSpPr>
            <a:cxnSpLocks/>
          </p:cNvCxnSpPr>
          <p:nvPr/>
        </p:nvCxnSpPr>
        <p:spPr>
          <a:xfrm>
            <a:off x="11524752" y="5080868"/>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Flowchart: Summing Junction 40">
            <a:extLst>
              <a:ext uri="{FF2B5EF4-FFF2-40B4-BE49-F238E27FC236}">
                <a16:creationId xmlns:a16="http://schemas.microsoft.com/office/drawing/2014/main" id="{3F4AF49F-AB85-AE5D-F747-ADE2F0EA47DC}"/>
              </a:ext>
            </a:extLst>
          </p:cNvPr>
          <p:cNvSpPr/>
          <p:nvPr/>
        </p:nvSpPr>
        <p:spPr bwMode="gray">
          <a:xfrm>
            <a:off x="11617602" y="5007718"/>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cxnSp>
        <p:nvCxnSpPr>
          <p:cNvPr id="14" name="Straight Arrow Connector 13">
            <a:extLst>
              <a:ext uri="{FF2B5EF4-FFF2-40B4-BE49-F238E27FC236}">
                <a16:creationId xmlns:a16="http://schemas.microsoft.com/office/drawing/2014/main" id="{D4B7C721-3112-51EF-E955-712750ACBAA8}"/>
              </a:ext>
            </a:extLst>
          </p:cNvPr>
          <p:cNvCxnSpPr>
            <a:cxnSpLocks/>
            <a:stCxn id="33" idx="3"/>
            <a:endCxn id="4" idx="1"/>
          </p:cNvCxnSpPr>
          <p:nvPr/>
        </p:nvCxnSpPr>
        <p:spPr>
          <a:xfrm>
            <a:off x="3760178" y="5091882"/>
            <a:ext cx="512031"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25157DAC-A1C2-FB69-7107-0AF78DA8B5CA}"/>
              </a:ext>
            </a:extLst>
          </p:cNvPr>
          <p:cNvSpPr/>
          <p:nvPr/>
        </p:nvSpPr>
        <p:spPr bwMode="gray">
          <a:xfrm>
            <a:off x="2859331" y="1189691"/>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42" name="Oval 41">
            <a:extLst>
              <a:ext uri="{FF2B5EF4-FFF2-40B4-BE49-F238E27FC236}">
                <a16:creationId xmlns:a16="http://schemas.microsoft.com/office/drawing/2014/main" id="{F9DD4198-8CAF-3D76-1942-E5F526239980}"/>
              </a:ext>
            </a:extLst>
          </p:cNvPr>
          <p:cNvSpPr/>
          <p:nvPr/>
        </p:nvSpPr>
        <p:spPr bwMode="gray">
          <a:xfrm>
            <a:off x="2859331" y="2703244"/>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43" name="Oval 42">
            <a:extLst>
              <a:ext uri="{FF2B5EF4-FFF2-40B4-BE49-F238E27FC236}">
                <a16:creationId xmlns:a16="http://schemas.microsoft.com/office/drawing/2014/main" id="{9B1525F6-4CAB-E2CF-5E8B-5C219EB9183E}"/>
              </a:ext>
            </a:extLst>
          </p:cNvPr>
          <p:cNvSpPr/>
          <p:nvPr/>
        </p:nvSpPr>
        <p:spPr bwMode="gray">
          <a:xfrm>
            <a:off x="2859331" y="220317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44" name="Oval 43">
            <a:extLst>
              <a:ext uri="{FF2B5EF4-FFF2-40B4-BE49-F238E27FC236}">
                <a16:creationId xmlns:a16="http://schemas.microsoft.com/office/drawing/2014/main" id="{EB101120-D64E-3B42-80EF-6F03A98C7CBB}"/>
              </a:ext>
            </a:extLst>
          </p:cNvPr>
          <p:cNvSpPr/>
          <p:nvPr/>
        </p:nvSpPr>
        <p:spPr bwMode="gray">
          <a:xfrm>
            <a:off x="2859331" y="314491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45" name="Oval 44">
            <a:extLst>
              <a:ext uri="{FF2B5EF4-FFF2-40B4-BE49-F238E27FC236}">
                <a16:creationId xmlns:a16="http://schemas.microsoft.com/office/drawing/2014/main" id="{207FB9F1-CA47-ED20-B3E8-7013416C72E4}"/>
              </a:ext>
            </a:extLst>
          </p:cNvPr>
          <p:cNvSpPr/>
          <p:nvPr/>
        </p:nvSpPr>
        <p:spPr bwMode="gray">
          <a:xfrm>
            <a:off x="2859331" y="3531498"/>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46" name="Oval 45">
            <a:extLst>
              <a:ext uri="{FF2B5EF4-FFF2-40B4-BE49-F238E27FC236}">
                <a16:creationId xmlns:a16="http://schemas.microsoft.com/office/drawing/2014/main" id="{7C9D6D43-805F-3FC9-98BB-B105F3060094}"/>
              </a:ext>
            </a:extLst>
          </p:cNvPr>
          <p:cNvSpPr/>
          <p:nvPr/>
        </p:nvSpPr>
        <p:spPr bwMode="gray">
          <a:xfrm>
            <a:off x="2859331" y="3952758"/>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47" name="Oval 46">
            <a:extLst>
              <a:ext uri="{FF2B5EF4-FFF2-40B4-BE49-F238E27FC236}">
                <a16:creationId xmlns:a16="http://schemas.microsoft.com/office/drawing/2014/main" id="{8726802F-E576-9889-98F4-099A265FDC97}"/>
              </a:ext>
            </a:extLst>
          </p:cNvPr>
          <p:cNvSpPr/>
          <p:nvPr/>
        </p:nvSpPr>
        <p:spPr bwMode="gray">
          <a:xfrm>
            <a:off x="7653813" y="1164513"/>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48" name="Oval 47">
            <a:extLst>
              <a:ext uri="{FF2B5EF4-FFF2-40B4-BE49-F238E27FC236}">
                <a16:creationId xmlns:a16="http://schemas.microsoft.com/office/drawing/2014/main" id="{A103FA53-894C-C807-65DB-1884F7E22F14}"/>
              </a:ext>
            </a:extLst>
          </p:cNvPr>
          <p:cNvSpPr/>
          <p:nvPr/>
        </p:nvSpPr>
        <p:spPr bwMode="gray">
          <a:xfrm>
            <a:off x="2859331" y="4463003"/>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cxnSp>
        <p:nvCxnSpPr>
          <p:cNvPr id="49" name="Connector: Elbow 48">
            <a:extLst>
              <a:ext uri="{FF2B5EF4-FFF2-40B4-BE49-F238E27FC236}">
                <a16:creationId xmlns:a16="http://schemas.microsoft.com/office/drawing/2014/main" id="{1DD6E07A-4753-3857-00CD-83C5B3F8914B}"/>
              </a:ext>
            </a:extLst>
          </p:cNvPr>
          <p:cNvCxnSpPr>
            <a:cxnSpLocks/>
            <a:stCxn id="4" idx="3"/>
            <a:endCxn id="3" idx="1"/>
          </p:cNvCxnSpPr>
          <p:nvPr/>
        </p:nvCxnSpPr>
        <p:spPr>
          <a:xfrm flipV="1">
            <a:off x="6229246" y="2282838"/>
            <a:ext cx="512031" cy="2809044"/>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05449F71-CA45-DB29-1419-3FA4BEF630A6}"/>
              </a:ext>
            </a:extLst>
          </p:cNvPr>
          <p:cNvSpPr/>
          <p:nvPr/>
        </p:nvSpPr>
        <p:spPr bwMode="gray">
          <a:xfrm>
            <a:off x="7653813" y="16935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58" name="Oval 57">
            <a:extLst>
              <a:ext uri="{FF2B5EF4-FFF2-40B4-BE49-F238E27FC236}">
                <a16:creationId xmlns:a16="http://schemas.microsoft.com/office/drawing/2014/main" id="{44C789B1-E27E-76A2-65C2-2B235A6E3DB6}"/>
              </a:ext>
            </a:extLst>
          </p:cNvPr>
          <p:cNvSpPr/>
          <p:nvPr/>
        </p:nvSpPr>
        <p:spPr bwMode="gray">
          <a:xfrm>
            <a:off x="10085350" y="4463003"/>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59" name="Oval 58">
            <a:extLst>
              <a:ext uri="{FF2B5EF4-FFF2-40B4-BE49-F238E27FC236}">
                <a16:creationId xmlns:a16="http://schemas.microsoft.com/office/drawing/2014/main" id="{57DF6AD0-A93C-278A-723A-4D3A75DA1C45}"/>
              </a:ext>
            </a:extLst>
          </p:cNvPr>
          <p:cNvSpPr/>
          <p:nvPr/>
        </p:nvSpPr>
        <p:spPr bwMode="gray">
          <a:xfrm>
            <a:off x="7653812" y="4463003"/>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70" name="TextBox 69">
            <a:extLst>
              <a:ext uri="{FF2B5EF4-FFF2-40B4-BE49-F238E27FC236}">
                <a16:creationId xmlns:a16="http://schemas.microsoft.com/office/drawing/2014/main" id="{27C43E17-12ED-B420-74C8-AC7B798236CD}"/>
              </a:ext>
            </a:extLst>
          </p:cNvPr>
          <p:cNvSpPr txBox="1"/>
          <p:nvPr/>
        </p:nvSpPr>
        <p:spPr>
          <a:xfrm>
            <a:off x="9575796" y="5200711"/>
            <a:ext cx="1763417" cy="21544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IT Procurement VMO Lead</a:t>
            </a:r>
          </a:p>
        </p:txBody>
      </p:sp>
      <p:sp>
        <p:nvSpPr>
          <p:cNvPr id="71" name="Rectangle 70">
            <a:extLst>
              <a:ext uri="{FF2B5EF4-FFF2-40B4-BE49-F238E27FC236}">
                <a16:creationId xmlns:a16="http://schemas.microsoft.com/office/drawing/2014/main" id="{17DB53C3-E732-62C3-2B71-F7668EED11F3}"/>
              </a:ext>
            </a:extLst>
          </p:cNvPr>
          <p:cNvSpPr/>
          <p:nvPr/>
        </p:nvSpPr>
        <p:spPr bwMode="gray">
          <a:xfrm>
            <a:off x="9281248" y="4936332"/>
            <a:ext cx="2243504" cy="311099"/>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algn="l"/>
            <a:r>
              <a:rPr lang="en-US" sz="700" dirty="0">
                <a:latin typeface="Verdana" panose="020B0604030504040204" pitchFamily="34" charset="0"/>
                <a:ea typeface="Verdana" panose="020B0604030504040204" pitchFamily="34" charset="0"/>
              </a:rPr>
              <a:t>Ensure timely procurement and renewals of software licenses and provide provides insights into vendor structures and licensing models</a:t>
            </a:r>
          </a:p>
        </p:txBody>
      </p:sp>
      <p:sp>
        <p:nvSpPr>
          <p:cNvPr id="72" name="Rectangle 71">
            <a:extLst>
              <a:ext uri="{FF2B5EF4-FFF2-40B4-BE49-F238E27FC236}">
                <a16:creationId xmlns:a16="http://schemas.microsoft.com/office/drawing/2014/main" id="{D350BDB0-1F79-FF47-3E2C-262BF7EEBA88}"/>
              </a:ext>
            </a:extLst>
          </p:cNvPr>
          <p:cNvSpPr/>
          <p:nvPr/>
        </p:nvSpPr>
        <p:spPr bwMode="gray">
          <a:xfrm>
            <a:off x="9187340" y="5613957"/>
            <a:ext cx="970022"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Reviews procurement of software</a:t>
            </a:r>
          </a:p>
        </p:txBody>
      </p:sp>
      <p:sp>
        <p:nvSpPr>
          <p:cNvPr id="73" name="TextBox 72">
            <a:extLst>
              <a:ext uri="{FF2B5EF4-FFF2-40B4-BE49-F238E27FC236}">
                <a16:creationId xmlns:a16="http://schemas.microsoft.com/office/drawing/2014/main" id="{2487C819-9EC7-AAAB-D089-678FD366C234}"/>
              </a:ext>
            </a:extLst>
          </p:cNvPr>
          <p:cNvSpPr txBox="1"/>
          <p:nvPr/>
        </p:nvSpPr>
        <p:spPr>
          <a:xfrm>
            <a:off x="8880401" y="5386968"/>
            <a:ext cx="1552028"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Architecture Review Board</a:t>
            </a:r>
          </a:p>
        </p:txBody>
      </p:sp>
      <p:sp>
        <p:nvSpPr>
          <p:cNvPr id="74" name="Rectangle 73">
            <a:extLst>
              <a:ext uri="{FF2B5EF4-FFF2-40B4-BE49-F238E27FC236}">
                <a16:creationId xmlns:a16="http://schemas.microsoft.com/office/drawing/2014/main" id="{E378DCC3-5CC0-CA48-A4B4-2165AE185FAD}"/>
              </a:ext>
            </a:extLst>
          </p:cNvPr>
          <p:cNvSpPr/>
          <p:nvPr/>
        </p:nvSpPr>
        <p:spPr bwMode="gray">
          <a:xfrm>
            <a:off x="10307159" y="5604825"/>
            <a:ext cx="1316386"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Review software renewal and procurement approvals </a:t>
            </a:r>
          </a:p>
        </p:txBody>
      </p:sp>
      <p:sp>
        <p:nvSpPr>
          <p:cNvPr id="76" name="TextBox 75">
            <a:extLst>
              <a:ext uri="{FF2B5EF4-FFF2-40B4-BE49-F238E27FC236}">
                <a16:creationId xmlns:a16="http://schemas.microsoft.com/office/drawing/2014/main" id="{F68504F7-D35C-DE4F-F591-4A6C5E5B65B1}"/>
              </a:ext>
            </a:extLst>
          </p:cNvPr>
          <p:cNvSpPr txBox="1"/>
          <p:nvPr/>
        </p:nvSpPr>
        <p:spPr>
          <a:xfrm>
            <a:off x="10417307" y="5389381"/>
            <a:ext cx="115608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ITLT</a:t>
            </a:r>
          </a:p>
        </p:txBody>
      </p:sp>
      <p:cxnSp>
        <p:nvCxnSpPr>
          <p:cNvPr id="77" name="Connector: Elbow 76">
            <a:extLst>
              <a:ext uri="{FF2B5EF4-FFF2-40B4-BE49-F238E27FC236}">
                <a16:creationId xmlns:a16="http://schemas.microsoft.com/office/drawing/2014/main" id="{D0E1D393-E4CC-3179-AC34-17DFE8BC467D}"/>
              </a:ext>
            </a:extLst>
          </p:cNvPr>
          <p:cNvCxnSpPr>
            <a:cxnSpLocks/>
            <a:stCxn id="3" idx="3"/>
            <a:endCxn id="71" idx="1"/>
          </p:cNvCxnSpPr>
          <p:nvPr/>
        </p:nvCxnSpPr>
        <p:spPr>
          <a:xfrm>
            <a:off x="9023623" y="2282838"/>
            <a:ext cx="257625" cy="2809044"/>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9914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pPr marL="0" indent="0" algn="l" rtl="0" eaLnBrk="1" latinLnBrk="0" hangingPunct="1">
              <a:lnSpc>
                <a:spcPct val="90000"/>
              </a:lnSpc>
              <a:spcBef>
                <a:spcPts val="988"/>
              </a:spcBef>
              <a:spcAft>
                <a:spcPts val="0"/>
              </a:spcAft>
            </a:pPr>
            <a:r>
              <a:rPr lang="en-US" sz="2000" b="1" kern="1200" dirty="0">
                <a:solidFill>
                  <a:srgbClr val="000000"/>
                </a:solidFill>
                <a:effectLst/>
                <a:latin typeface="Verdana" panose="020B0604030504040204" pitchFamily="34" charset="0"/>
                <a:ea typeface="Verdana" panose="020B0604030504040204" pitchFamily="34" charset="0"/>
                <a:cs typeface="+mn-cs"/>
              </a:rPr>
              <a:t>15. Software Asset management – Licenses (2/2)</a:t>
            </a:r>
            <a:endParaRPr lang="en-US" sz="1800" dirty="0">
              <a:effectLst/>
            </a:endParaRP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1062664999"/>
              </p:ext>
            </p:extLst>
          </p:nvPr>
        </p:nvGraphicFramePr>
        <p:xfrm>
          <a:off x="569836" y="768262"/>
          <a:ext cx="10981524" cy="5096046"/>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48913">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467555">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6624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8022">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41152">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403805">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29658">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802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9516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8022">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3" name="Rectangle 2">
            <a:extLst>
              <a:ext uri="{FF2B5EF4-FFF2-40B4-BE49-F238E27FC236}">
                <a16:creationId xmlns:a16="http://schemas.microsoft.com/office/drawing/2014/main" id="{BB47785B-6AEE-DF82-FE1C-72067EE233AB}"/>
              </a:ext>
            </a:extLst>
          </p:cNvPr>
          <p:cNvSpPr/>
          <p:nvPr/>
        </p:nvSpPr>
        <p:spPr bwMode="gray">
          <a:xfrm>
            <a:off x="1860906" y="2069029"/>
            <a:ext cx="2334575" cy="358326"/>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algn="l"/>
            <a:r>
              <a:rPr lang="en-US" sz="700" dirty="0">
                <a:latin typeface="Verdana" panose="020B0604030504040204" pitchFamily="34" charset="0"/>
                <a:ea typeface="Verdana" panose="020B0604030504040204" pitchFamily="34" charset="0"/>
              </a:rPr>
              <a:t>Maintain and optimize software licenses (reallocation, decommissioning, consolidation etc.)</a:t>
            </a:r>
          </a:p>
        </p:txBody>
      </p:sp>
      <p:sp>
        <p:nvSpPr>
          <p:cNvPr id="5" name="TextBox 4">
            <a:extLst>
              <a:ext uri="{FF2B5EF4-FFF2-40B4-BE49-F238E27FC236}">
                <a16:creationId xmlns:a16="http://schemas.microsoft.com/office/drawing/2014/main" id="{45E357F7-2178-AFAA-8806-F9197E122F00}"/>
              </a:ext>
            </a:extLst>
          </p:cNvPr>
          <p:cNvSpPr txBox="1"/>
          <p:nvPr/>
        </p:nvSpPr>
        <p:spPr>
          <a:xfrm>
            <a:off x="2308018" y="2366431"/>
            <a:ext cx="1512579" cy="21544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Global Infra Ops Lead </a:t>
            </a:r>
          </a:p>
        </p:txBody>
      </p:sp>
      <p:cxnSp>
        <p:nvCxnSpPr>
          <p:cNvPr id="6" name="Straight Arrow Connector 5">
            <a:extLst>
              <a:ext uri="{FF2B5EF4-FFF2-40B4-BE49-F238E27FC236}">
                <a16:creationId xmlns:a16="http://schemas.microsoft.com/office/drawing/2014/main" id="{037EA777-47EA-8479-25A4-87840516CA29}"/>
              </a:ext>
            </a:extLst>
          </p:cNvPr>
          <p:cNvCxnSpPr>
            <a:cxnSpLocks/>
          </p:cNvCxnSpPr>
          <p:nvPr/>
        </p:nvCxnSpPr>
        <p:spPr>
          <a:xfrm>
            <a:off x="1539335" y="2301809"/>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Flowchart: Summing Junction 7">
            <a:extLst>
              <a:ext uri="{FF2B5EF4-FFF2-40B4-BE49-F238E27FC236}">
                <a16:creationId xmlns:a16="http://schemas.microsoft.com/office/drawing/2014/main" id="{EC49ABC5-3A3A-C356-D533-D9917C8B7973}"/>
              </a:ext>
            </a:extLst>
          </p:cNvPr>
          <p:cNvSpPr/>
          <p:nvPr/>
        </p:nvSpPr>
        <p:spPr bwMode="gray">
          <a:xfrm>
            <a:off x="1632185" y="2228659"/>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11" name="Oval 10">
            <a:extLst>
              <a:ext uri="{FF2B5EF4-FFF2-40B4-BE49-F238E27FC236}">
                <a16:creationId xmlns:a16="http://schemas.microsoft.com/office/drawing/2014/main" id="{0FCE0283-CCA8-00F8-D973-AD0765277353}"/>
              </a:ext>
            </a:extLst>
          </p:cNvPr>
          <p:cNvSpPr/>
          <p:nvPr/>
        </p:nvSpPr>
        <p:spPr bwMode="gray">
          <a:xfrm>
            <a:off x="2859331" y="1189691"/>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2" name="Oval 11">
            <a:extLst>
              <a:ext uri="{FF2B5EF4-FFF2-40B4-BE49-F238E27FC236}">
                <a16:creationId xmlns:a16="http://schemas.microsoft.com/office/drawing/2014/main" id="{3F3F490E-EAFC-3A7B-A7B3-9F2E0A0D7930}"/>
              </a:ext>
            </a:extLst>
          </p:cNvPr>
          <p:cNvSpPr/>
          <p:nvPr/>
        </p:nvSpPr>
        <p:spPr bwMode="gray">
          <a:xfrm>
            <a:off x="2859330" y="1628694"/>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4" name="Oval 13">
            <a:extLst>
              <a:ext uri="{FF2B5EF4-FFF2-40B4-BE49-F238E27FC236}">
                <a16:creationId xmlns:a16="http://schemas.microsoft.com/office/drawing/2014/main" id="{4712CDC7-B740-F247-9DAE-DE8B5829B1E7}"/>
              </a:ext>
            </a:extLst>
          </p:cNvPr>
          <p:cNvSpPr/>
          <p:nvPr/>
        </p:nvSpPr>
        <p:spPr bwMode="gray">
          <a:xfrm>
            <a:off x="2859330" y="2577407"/>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5" name="Oval 14">
            <a:extLst>
              <a:ext uri="{FF2B5EF4-FFF2-40B4-BE49-F238E27FC236}">
                <a16:creationId xmlns:a16="http://schemas.microsoft.com/office/drawing/2014/main" id="{71A0E677-077E-468B-22A0-C95FB048844B}"/>
              </a:ext>
            </a:extLst>
          </p:cNvPr>
          <p:cNvSpPr/>
          <p:nvPr/>
        </p:nvSpPr>
        <p:spPr bwMode="gray">
          <a:xfrm>
            <a:off x="2859330" y="4442066"/>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7" name="Oval 16">
            <a:extLst>
              <a:ext uri="{FF2B5EF4-FFF2-40B4-BE49-F238E27FC236}">
                <a16:creationId xmlns:a16="http://schemas.microsoft.com/office/drawing/2014/main" id="{BE1B2347-605C-6EBA-1DF3-DF6EB833B68F}"/>
              </a:ext>
            </a:extLst>
          </p:cNvPr>
          <p:cNvSpPr/>
          <p:nvPr/>
        </p:nvSpPr>
        <p:spPr bwMode="gray">
          <a:xfrm>
            <a:off x="2859330" y="5087263"/>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34" name="Oval 33">
            <a:extLst>
              <a:ext uri="{FF2B5EF4-FFF2-40B4-BE49-F238E27FC236}">
                <a16:creationId xmlns:a16="http://schemas.microsoft.com/office/drawing/2014/main" id="{899C5575-7B01-26C0-B04B-A447F3E5AD7A}"/>
              </a:ext>
            </a:extLst>
          </p:cNvPr>
          <p:cNvSpPr/>
          <p:nvPr/>
        </p:nvSpPr>
        <p:spPr bwMode="gray">
          <a:xfrm>
            <a:off x="2859330" y="392496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35" name="Oval 34">
            <a:extLst>
              <a:ext uri="{FF2B5EF4-FFF2-40B4-BE49-F238E27FC236}">
                <a16:creationId xmlns:a16="http://schemas.microsoft.com/office/drawing/2014/main" id="{67C891DF-8DCE-D895-D268-C0698397D122}"/>
              </a:ext>
            </a:extLst>
          </p:cNvPr>
          <p:cNvSpPr/>
          <p:nvPr/>
        </p:nvSpPr>
        <p:spPr bwMode="gray">
          <a:xfrm>
            <a:off x="2859330" y="3437872"/>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36" name="Oval 35">
            <a:extLst>
              <a:ext uri="{FF2B5EF4-FFF2-40B4-BE49-F238E27FC236}">
                <a16:creationId xmlns:a16="http://schemas.microsoft.com/office/drawing/2014/main" id="{314D2EDF-3CF8-DC8F-2AE8-C4611998F436}"/>
              </a:ext>
            </a:extLst>
          </p:cNvPr>
          <p:cNvSpPr/>
          <p:nvPr/>
        </p:nvSpPr>
        <p:spPr bwMode="gray">
          <a:xfrm>
            <a:off x="2859330" y="3052283"/>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37" name="Rectangle 36">
            <a:extLst>
              <a:ext uri="{FF2B5EF4-FFF2-40B4-BE49-F238E27FC236}">
                <a16:creationId xmlns:a16="http://schemas.microsoft.com/office/drawing/2014/main" id="{14C5F5F2-B2E2-B30E-59C6-0F1CB2D2A795}"/>
              </a:ext>
            </a:extLst>
          </p:cNvPr>
          <p:cNvSpPr/>
          <p:nvPr/>
        </p:nvSpPr>
        <p:spPr bwMode="gray">
          <a:xfrm>
            <a:off x="4491318" y="3437872"/>
            <a:ext cx="2100715" cy="284085"/>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algn="l"/>
            <a:r>
              <a:rPr lang="en-US" sz="700" dirty="0">
                <a:latin typeface="Verdana" panose="020B0604030504040204" pitchFamily="34" charset="0"/>
                <a:ea typeface="Verdana" panose="020B0604030504040204" pitchFamily="34" charset="0"/>
              </a:rPr>
              <a:t>Assess risk from unauthorized or outdated software</a:t>
            </a:r>
          </a:p>
        </p:txBody>
      </p:sp>
      <p:sp>
        <p:nvSpPr>
          <p:cNvPr id="38" name="TextBox 37">
            <a:extLst>
              <a:ext uri="{FF2B5EF4-FFF2-40B4-BE49-F238E27FC236}">
                <a16:creationId xmlns:a16="http://schemas.microsoft.com/office/drawing/2014/main" id="{920DCA41-E0AE-7FDE-4897-DB3B5D7695D4}"/>
              </a:ext>
            </a:extLst>
          </p:cNvPr>
          <p:cNvSpPr txBox="1"/>
          <p:nvPr/>
        </p:nvSpPr>
        <p:spPr>
          <a:xfrm>
            <a:off x="4704570" y="3681165"/>
            <a:ext cx="1512579" cy="21544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Cybersecurity Head</a:t>
            </a:r>
          </a:p>
        </p:txBody>
      </p:sp>
      <p:sp>
        <p:nvSpPr>
          <p:cNvPr id="39" name="Rectangle 38">
            <a:extLst>
              <a:ext uri="{FF2B5EF4-FFF2-40B4-BE49-F238E27FC236}">
                <a16:creationId xmlns:a16="http://schemas.microsoft.com/office/drawing/2014/main" id="{504D9389-5E36-1FB1-03B5-7BC2B8940A69}"/>
              </a:ext>
            </a:extLst>
          </p:cNvPr>
          <p:cNvSpPr/>
          <p:nvPr/>
        </p:nvSpPr>
        <p:spPr bwMode="gray">
          <a:xfrm>
            <a:off x="6938682" y="5020333"/>
            <a:ext cx="2109905" cy="284085"/>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algn="l"/>
            <a:r>
              <a:rPr lang="en-US" sz="700" dirty="0">
                <a:latin typeface="Verdana" panose="020B0604030504040204" pitchFamily="34" charset="0"/>
                <a:ea typeface="Verdana" panose="020B0604030504040204" pitchFamily="34" charset="0"/>
              </a:rPr>
              <a:t>Ensure compliance with vendor license agreement and audits</a:t>
            </a:r>
          </a:p>
        </p:txBody>
      </p:sp>
      <p:sp>
        <p:nvSpPr>
          <p:cNvPr id="40" name="TextBox 39">
            <a:extLst>
              <a:ext uri="{FF2B5EF4-FFF2-40B4-BE49-F238E27FC236}">
                <a16:creationId xmlns:a16="http://schemas.microsoft.com/office/drawing/2014/main" id="{39E83027-6CF5-7E13-DFEC-D6582116D240}"/>
              </a:ext>
            </a:extLst>
          </p:cNvPr>
          <p:cNvSpPr txBox="1"/>
          <p:nvPr/>
        </p:nvSpPr>
        <p:spPr>
          <a:xfrm>
            <a:off x="7161124" y="5263626"/>
            <a:ext cx="1512579" cy="21544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IT GRC Lead</a:t>
            </a:r>
          </a:p>
        </p:txBody>
      </p:sp>
      <p:cxnSp>
        <p:nvCxnSpPr>
          <p:cNvPr id="41" name="Connector: Elbow 40">
            <a:extLst>
              <a:ext uri="{FF2B5EF4-FFF2-40B4-BE49-F238E27FC236}">
                <a16:creationId xmlns:a16="http://schemas.microsoft.com/office/drawing/2014/main" id="{3F56029D-C596-C532-6DE4-A139423D6B6E}"/>
              </a:ext>
            </a:extLst>
          </p:cNvPr>
          <p:cNvCxnSpPr>
            <a:cxnSpLocks/>
            <a:stCxn id="3" idx="3"/>
            <a:endCxn id="37" idx="1"/>
          </p:cNvCxnSpPr>
          <p:nvPr/>
        </p:nvCxnSpPr>
        <p:spPr>
          <a:xfrm>
            <a:off x="4195481" y="2248192"/>
            <a:ext cx="295837" cy="1331723"/>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53CAF325-D52A-48B7-4A61-F87A8632ED41}"/>
              </a:ext>
            </a:extLst>
          </p:cNvPr>
          <p:cNvCxnSpPr>
            <a:cxnSpLocks/>
            <a:stCxn id="37" idx="3"/>
            <a:endCxn id="39" idx="1"/>
          </p:cNvCxnSpPr>
          <p:nvPr/>
        </p:nvCxnSpPr>
        <p:spPr>
          <a:xfrm>
            <a:off x="6592033" y="3579915"/>
            <a:ext cx="346649" cy="1582461"/>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65280AEA-15EF-CF95-034F-750FBD741E38}"/>
              </a:ext>
            </a:extLst>
          </p:cNvPr>
          <p:cNvSpPr/>
          <p:nvPr/>
        </p:nvSpPr>
        <p:spPr bwMode="gray">
          <a:xfrm>
            <a:off x="7114938" y="5610662"/>
            <a:ext cx="1316386"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Review software risks and mitigation</a:t>
            </a:r>
          </a:p>
        </p:txBody>
      </p:sp>
      <p:sp>
        <p:nvSpPr>
          <p:cNvPr id="52" name="TextBox 51">
            <a:extLst>
              <a:ext uri="{FF2B5EF4-FFF2-40B4-BE49-F238E27FC236}">
                <a16:creationId xmlns:a16="http://schemas.microsoft.com/office/drawing/2014/main" id="{AD55DF49-6FA2-FE18-1CFA-E85ED48D5B20}"/>
              </a:ext>
            </a:extLst>
          </p:cNvPr>
          <p:cNvSpPr txBox="1"/>
          <p:nvPr/>
        </p:nvSpPr>
        <p:spPr>
          <a:xfrm>
            <a:off x="7225086" y="5395218"/>
            <a:ext cx="115608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ITLT</a:t>
            </a:r>
          </a:p>
        </p:txBody>
      </p:sp>
      <p:sp>
        <p:nvSpPr>
          <p:cNvPr id="54" name="Rectangle 53">
            <a:extLst>
              <a:ext uri="{FF2B5EF4-FFF2-40B4-BE49-F238E27FC236}">
                <a16:creationId xmlns:a16="http://schemas.microsoft.com/office/drawing/2014/main" id="{47F86EBE-665E-A1E6-A26D-3D72C668D9DE}"/>
              </a:ext>
            </a:extLst>
          </p:cNvPr>
          <p:cNvSpPr/>
          <p:nvPr/>
        </p:nvSpPr>
        <p:spPr bwMode="gray">
          <a:xfrm>
            <a:off x="9238819" y="2069029"/>
            <a:ext cx="2334575" cy="358326"/>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algn="l"/>
            <a:r>
              <a:rPr lang="en-US" sz="700" dirty="0">
                <a:latin typeface="Verdana" panose="020B0604030504040204" pitchFamily="34" charset="0"/>
                <a:ea typeface="Verdana" panose="020B0604030504040204" pitchFamily="34" charset="0"/>
              </a:rPr>
              <a:t>Track and manage license costs and budget allocation</a:t>
            </a:r>
          </a:p>
        </p:txBody>
      </p:sp>
      <p:sp>
        <p:nvSpPr>
          <p:cNvPr id="55" name="TextBox 54">
            <a:extLst>
              <a:ext uri="{FF2B5EF4-FFF2-40B4-BE49-F238E27FC236}">
                <a16:creationId xmlns:a16="http://schemas.microsoft.com/office/drawing/2014/main" id="{651F1A48-16F5-0A42-9A9D-BE982C210914}"/>
              </a:ext>
            </a:extLst>
          </p:cNvPr>
          <p:cNvSpPr txBox="1"/>
          <p:nvPr/>
        </p:nvSpPr>
        <p:spPr>
          <a:xfrm>
            <a:off x="9685931" y="2366431"/>
            <a:ext cx="1512579" cy="21544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solidFill>
                  <a:schemeClr val="accent1"/>
                </a:solidFill>
                <a:latin typeface="Verdana" panose="020B0604030504040204" pitchFamily="34" charset="0"/>
                <a:ea typeface="Verdana" panose="020B0604030504040204" pitchFamily="34" charset="0"/>
              </a:rPr>
              <a:t>Global Infra Ops Lead </a:t>
            </a:r>
          </a:p>
        </p:txBody>
      </p:sp>
      <p:cxnSp>
        <p:nvCxnSpPr>
          <p:cNvPr id="56" name="Connector: Elbow 55">
            <a:extLst>
              <a:ext uri="{FF2B5EF4-FFF2-40B4-BE49-F238E27FC236}">
                <a16:creationId xmlns:a16="http://schemas.microsoft.com/office/drawing/2014/main" id="{8F46DD67-8714-E0BD-D247-B9AC2DAE24AE}"/>
              </a:ext>
            </a:extLst>
          </p:cNvPr>
          <p:cNvCxnSpPr>
            <a:cxnSpLocks/>
            <a:stCxn id="39" idx="3"/>
            <a:endCxn id="54" idx="1"/>
          </p:cNvCxnSpPr>
          <p:nvPr/>
        </p:nvCxnSpPr>
        <p:spPr>
          <a:xfrm flipV="1">
            <a:off x="9048587" y="2248192"/>
            <a:ext cx="190232" cy="2914184"/>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3890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15. Software Asset management - Licenses</a:t>
            </a:r>
          </a:p>
        </p:txBody>
      </p:sp>
      <p:graphicFrame>
        <p:nvGraphicFramePr>
          <p:cNvPr id="12" name="Table 11">
            <a:extLst>
              <a:ext uri="{FF2B5EF4-FFF2-40B4-BE49-F238E27FC236}">
                <a16:creationId xmlns:a16="http://schemas.microsoft.com/office/drawing/2014/main" id="{24F1E073-4698-1F67-CA9C-E602C33EA49F}"/>
              </a:ext>
            </a:extLst>
          </p:cNvPr>
          <p:cNvGraphicFramePr>
            <a:graphicFrameLocks noGrp="1"/>
          </p:cNvGraphicFramePr>
          <p:nvPr>
            <p:extLst>
              <p:ext uri="{D42A27DB-BD31-4B8C-83A1-F6EECF244321}">
                <p14:modId xmlns:p14="http://schemas.microsoft.com/office/powerpoint/2010/main" val="3121845210"/>
              </p:ext>
            </p:extLst>
          </p:nvPr>
        </p:nvGraphicFramePr>
        <p:xfrm>
          <a:off x="591871" y="931288"/>
          <a:ext cx="10981521" cy="1127760"/>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KPIs / Metrics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Software Asset management - Licenses</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 reduction in software licensing costs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 of unutilized licenses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Software spend as % of total IT spend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 of software system tracked in SAM system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 of unutilized licenses revoked / repurposed</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13" name="Table 12">
            <a:extLst>
              <a:ext uri="{FF2B5EF4-FFF2-40B4-BE49-F238E27FC236}">
                <a16:creationId xmlns:a16="http://schemas.microsoft.com/office/drawing/2014/main" id="{50A44060-00AF-8221-9E6D-ADA911CBEBAA}"/>
              </a:ext>
            </a:extLst>
          </p:cNvPr>
          <p:cNvGraphicFramePr>
            <a:graphicFrameLocks noGrp="1"/>
          </p:cNvGraphicFramePr>
          <p:nvPr>
            <p:extLst>
              <p:ext uri="{D42A27DB-BD31-4B8C-83A1-F6EECF244321}">
                <p14:modId xmlns:p14="http://schemas.microsoft.com/office/powerpoint/2010/main" val="799213040"/>
              </p:ext>
            </p:extLst>
          </p:nvPr>
        </p:nvGraphicFramePr>
        <p:xfrm>
          <a:off x="591870" y="2293463"/>
          <a:ext cx="10981521" cy="900485"/>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Key Considerations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Software Asset management - Licenses</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IT Strategy to be defined / updated periodically based on any business strategy changes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Timelines for ITLT to review and respond to IT strategy to be agreed upon</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16" name="Table 15">
            <a:extLst>
              <a:ext uri="{FF2B5EF4-FFF2-40B4-BE49-F238E27FC236}">
                <a16:creationId xmlns:a16="http://schemas.microsoft.com/office/drawing/2014/main" id="{ABEE8E71-226F-14E2-6FE6-54AA843519EC}"/>
              </a:ext>
            </a:extLst>
          </p:cNvPr>
          <p:cNvGraphicFramePr>
            <a:graphicFrameLocks noGrp="1"/>
          </p:cNvGraphicFramePr>
          <p:nvPr>
            <p:extLst>
              <p:ext uri="{D42A27DB-BD31-4B8C-83A1-F6EECF244321}">
                <p14:modId xmlns:p14="http://schemas.microsoft.com/office/powerpoint/2010/main" val="2202272294"/>
              </p:ext>
            </p:extLst>
          </p:nvPr>
        </p:nvGraphicFramePr>
        <p:xfrm>
          <a:off x="591869" y="3504197"/>
          <a:ext cx="10981521" cy="900485"/>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Critical Success Factors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Software Asset management - Licenses</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TBD</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spTree>
    <p:extLst>
      <p:ext uri="{BB962C8B-B14F-4D97-AF65-F5344CB8AC3E}">
        <p14:creationId xmlns:p14="http://schemas.microsoft.com/office/powerpoint/2010/main" val="28364589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16. Infra Operations – NOC (1/3)</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1012480386"/>
              </p:ext>
            </p:extLst>
          </p:nvPr>
        </p:nvGraphicFramePr>
        <p:xfrm>
          <a:off x="569838" y="768261"/>
          <a:ext cx="10981524" cy="5151172"/>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53050">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550554">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8278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2869">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60090">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39945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25026">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2869">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88744">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2869">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2869">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cxnSp>
        <p:nvCxnSpPr>
          <p:cNvPr id="62" name="Straight Arrow Connector 61">
            <a:extLst>
              <a:ext uri="{FF2B5EF4-FFF2-40B4-BE49-F238E27FC236}">
                <a16:creationId xmlns:a16="http://schemas.microsoft.com/office/drawing/2014/main" id="{DD66377A-07C6-CBA5-EB32-FA0DB232E396}"/>
              </a:ext>
            </a:extLst>
          </p:cNvPr>
          <p:cNvCxnSpPr>
            <a:cxnSpLocks/>
          </p:cNvCxnSpPr>
          <p:nvPr/>
        </p:nvCxnSpPr>
        <p:spPr>
          <a:xfrm>
            <a:off x="11572729" y="4648882"/>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Flowchart: Summing Junction 62">
            <a:extLst>
              <a:ext uri="{FF2B5EF4-FFF2-40B4-BE49-F238E27FC236}">
                <a16:creationId xmlns:a16="http://schemas.microsoft.com/office/drawing/2014/main" id="{F9496A63-0BAB-4BA0-1FB6-334BF60E7EF0}"/>
              </a:ext>
            </a:extLst>
          </p:cNvPr>
          <p:cNvSpPr/>
          <p:nvPr/>
        </p:nvSpPr>
        <p:spPr bwMode="gray">
          <a:xfrm>
            <a:off x="11610494" y="4564718"/>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5" name="Rectangle 4">
            <a:extLst>
              <a:ext uri="{FF2B5EF4-FFF2-40B4-BE49-F238E27FC236}">
                <a16:creationId xmlns:a16="http://schemas.microsoft.com/office/drawing/2014/main" id="{3C78960D-5A2A-196A-7D78-6E3CEBF50134}"/>
              </a:ext>
            </a:extLst>
          </p:cNvPr>
          <p:cNvSpPr/>
          <p:nvPr/>
        </p:nvSpPr>
        <p:spPr bwMode="gray">
          <a:xfrm>
            <a:off x="1783653" y="2220908"/>
            <a:ext cx="2300403" cy="360205"/>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b="0" dirty="0">
                <a:latin typeface="Verdana" panose="020B0604030504040204" pitchFamily="34" charset="0"/>
                <a:ea typeface="Verdana" panose="020B0604030504040204" pitchFamily="34" charset="0"/>
              </a:rPr>
              <a:t>Monitor IT infra, networks, servers and cloud environments to detect outages, and analyze performance metrics using monitoring tools. </a:t>
            </a:r>
          </a:p>
        </p:txBody>
      </p:sp>
      <p:sp>
        <p:nvSpPr>
          <p:cNvPr id="8" name="TextBox 7">
            <a:extLst>
              <a:ext uri="{FF2B5EF4-FFF2-40B4-BE49-F238E27FC236}">
                <a16:creationId xmlns:a16="http://schemas.microsoft.com/office/drawing/2014/main" id="{16C03D36-F1BD-7338-A461-A3030C7DEE10}"/>
              </a:ext>
            </a:extLst>
          </p:cNvPr>
          <p:cNvSpPr txBox="1"/>
          <p:nvPr/>
        </p:nvSpPr>
        <p:spPr>
          <a:xfrm>
            <a:off x="2515460" y="2547333"/>
            <a:ext cx="734496"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NOC Team</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cxnSp>
        <p:nvCxnSpPr>
          <p:cNvPr id="17" name="Connector: Elbow 16">
            <a:extLst>
              <a:ext uri="{FF2B5EF4-FFF2-40B4-BE49-F238E27FC236}">
                <a16:creationId xmlns:a16="http://schemas.microsoft.com/office/drawing/2014/main" id="{03C2E3E5-19A5-21F6-5D8F-93D740B37C0E}"/>
              </a:ext>
            </a:extLst>
          </p:cNvPr>
          <p:cNvCxnSpPr>
            <a:cxnSpLocks/>
          </p:cNvCxnSpPr>
          <p:nvPr/>
        </p:nvCxnSpPr>
        <p:spPr>
          <a:xfrm>
            <a:off x="12322536" y="1786325"/>
            <a:ext cx="133181" cy="434583"/>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F2A47C8-6F0F-5F6E-4738-1F1814F37A24}"/>
              </a:ext>
            </a:extLst>
          </p:cNvPr>
          <p:cNvCxnSpPr>
            <a:cxnSpLocks/>
            <a:stCxn id="5" idx="3"/>
            <a:endCxn id="15" idx="1"/>
          </p:cNvCxnSpPr>
          <p:nvPr/>
        </p:nvCxnSpPr>
        <p:spPr>
          <a:xfrm>
            <a:off x="4084056" y="2401011"/>
            <a:ext cx="204600"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B5F0B58-A20E-DA28-D547-182CCC207AD0}"/>
              </a:ext>
            </a:extLst>
          </p:cNvPr>
          <p:cNvSpPr/>
          <p:nvPr/>
        </p:nvSpPr>
        <p:spPr bwMode="gray">
          <a:xfrm>
            <a:off x="4288656" y="2220908"/>
            <a:ext cx="2300403" cy="360205"/>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b="0" dirty="0">
                <a:latin typeface="Verdana" panose="020B0604030504040204" pitchFamily="34" charset="0"/>
                <a:ea typeface="Verdana" panose="020B0604030504040204" pitchFamily="34" charset="0"/>
              </a:rPr>
              <a:t>Ensure real-time monitoring capabilities and performance KPIs are met</a:t>
            </a:r>
          </a:p>
        </p:txBody>
      </p:sp>
      <p:sp>
        <p:nvSpPr>
          <p:cNvPr id="34" name="TextBox 33">
            <a:extLst>
              <a:ext uri="{FF2B5EF4-FFF2-40B4-BE49-F238E27FC236}">
                <a16:creationId xmlns:a16="http://schemas.microsoft.com/office/drawing/2014/main" id="{E7A72C69-648F-44FA-8DAC-1552C0388010}"/>
              </a:ext>
            </a:extLst>
          </p:cNvPr>
          <p:cNvSpPr txBox="1"/>
          <p:nvPr/>
        </p:nvSpPr>
        <p:spPr>
          <a:xfrm>
            <a:off x="4783068" y="2547333"/>
            <a:ext cx="1311578"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Global Infra Ops Lead</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sp>
        <p:nvSpPr>
          <p:cNvPr id="39" name="Rectangle 38">
            <a:extLst>
              <a:ext uri="{FF2B5EF4-FFF2-40B4-BE49-F238E27FC236}">
                <a16:creationId xmlns:a16="http://schemas.microsoft.com/office/drawing/2014/main" id="{C15D79F4-640F-58F1-98A7-B02CF6197A97}"/>
              </a:ext>
            </a:extLst>
          </p:cNvPr>
          <p:cNvSpPr/>
          <p:nvPr/>
        </p:nvSpPr>
        <p:spPr bwMode="gray">
          <a:xfrm>
            <a:off x="6769808" y="2220908"/>
            <a:ext cx="2300403" cy="360205"/>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b="0" dirty="0">
                <a:latin typeface="Verdana" panose="020B0604030504040204" pitchFamily="34" charset="0"/>
                <a:ea typeface="Verdana" panose="020B0604030504040204" pitchFamily="34" charset="0"/>
              </a:rPr>
              <a:t>Log and categorize network issues based on severity</a:t>
            </a:r>
          </a:p>
        </p:txBody>
      </p:sp>
      <p:sp>
        <p:nvSpPr>
          <p:cNvPr id="40" name="TextBox 39">
            <a:extLst>
              <a:ext uri="{FF2B5EF4-FFF2-40B4-BE49-F238E27FC236}">
                <a16:creationId xmlns:a16="http://schemas.microsoft.com/office/drawing/2014/main" id="{449B3A42-3342-3C04-86FA-1F1660DE2D4F}"/>
              </a:ext>
            </a:extLst>
          </p:cNvPr>
          <p:cNvSpPr txBox="1"/>
          <p:nvPr/>
        </p:nvSpPr>
        <p:spPr>
          <a:xfrm>
            <a:off x="7534326" y="2547333"/>
            <a:ext cx="771366"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NOC Team </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cxnSp>
        <p:nvCxnSpPr>
          <p:cNvPr id="41" name="Straight Arrow Connector 40">
            <a:extLst>
              <a:ext uri="{FF2B5EF4-FFF2-40B4-BE49-F238E27FC236}">
                <a16:creationId xmlns:a16="http://schemas.microsoft.com/office/drawing/2014/main" id="{3ED1E516-CA8E-7308-681C-DD921C330769}"/>
              </a:ext>
            </a:extLst>
          </p:cNvPr>
          <p:cNvCxnSpPr>
            <a:cxnSpLocks/>
            <a:stCxn id="15" idx="3"/>
            <a:endCxn id="39" idx="1"/>
          </p:cNvCxnSpPr>
          <p:nvPr/>
        </p:nvCxnSpPr>
        <p:spPr>
          <a:xfrm>
            <a:off x="6589059" y="2401011"/>
            <a:ext cx="180749"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6C6981DF-A63A-C833-37F1-454CD55D7283}"/>
              </a:ext>
            </a:extLst>
          </p:cNvPr>
          <p:cNvSpPr/>
          <p:nvPr/>
        </p:nvSpPr>
        <p:spPr bwMode="gray">
          <a:xfrm>
            <a:off x="9272991" y="4468779"/>
            <a:ext cx="2300403" cy="360205"/>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b="0" dirty="0">
                <a:latin typeface="Verdana" panose="020B0604030504040204" pitchFamily="34" charset="0"/>
                <a:ea typeface="Verdana" panose="020B0604030504040204" pitchFamily="34" charset="0"/>
              </a:rPr>
              <a:t>Record service desk tickets for infrastructure incidents</a:t>
            </a:r>
          </a:p>
        </p:txBody>
      </p:sp>
      <p:sp>
        <p:nvSpPr>
          <p:cNvPr id="45" name="TextBox 44">
            <a:extLst>
              <a:ext uri="{FF2B5EF4-FFF2-40B4-BE49-F238E27FC236}">
                <a16:creationId xmlns:a16="http://schemas.microsoft.com/office/drawing/2014/main" id="{4C4847D7-1C50-8DBE-1721-2286D7ED44FB}"/>
              </a:ext>
            </a:extLst>
          </p:cNvPr>
          <p:cNvSpPr txBox="1"/>
          <p:nvPr/>
        </p:nvSpPr>
        <p:spPr>
          <a:xfrm>
            <a:off x="9744160" y="4795204"/>
            <a:ext cx="1358065"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Helpdesk/ITSM Team </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cxnSp>
        <p:nvCxnSpPr>
          <p:cNvPr id="46" name="Connector: Elbow 45">
            <a:extLst>
              <a:ext uri="{FF2B5EF4-FFF2-40B4-BE49-F238E27FC236}">
                <a16:creationId xmlns:a16="http://schemas.microsoft.com/office/drawing/2014/main" id="{D8976F7E-9F82-7D7E-CCB8-657B780515AC}"/>
              </a:ext>
            </a:extLst>
          </p:cNvPr>
          <p:cNvCxnSpPr>
            <a:cxnSpLocks/>
            <a:stCxn id="39" idx="3"/>
            <a:endCxn id="44" idx="1"/>
          </p:cNvCxnSpPr>
          <p:nvPr/>
        </p:nvCxnSpPr>
        <p:spPr>
          <a:xfrm>
            <a:off x="9070211" y="2401011"/>
            <a:ext cx="202780" cy="2247871"/>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F7CC4159-F2C3-A423-27BD-608828DB7DDC}"/>
              </a:ext>
            </a:extLst>
          </p:cNvPr>
          <p:cNvSpPr/>
          <p:nvPr/>
        </p:nvSpPr>
        <p:spPr bwMode="gray">
          <a:xfrm>
            <a:off x="6813872" y="5629046"/>
            <a:ext cx="2158053"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Review infrastructure incidents logged and resolved</a:t>
            </a:r>
          </a:p>
        </p:txBody>
      </p:sp>
      <p:sp>
        <p:nvSpPr>
          <p:cNvPr id="55" name="TextBox 54">
            <a:extLst>
              <a:ext uri="{FF2B5EF4-FFF2-40B4-BE49-F238E27FC236}">
                <a16:creationId xmlns:a16="http://schemas.microsoft.com/office/drawing/2014/main" id="{D8A915AF-E294-B81B-F8BF-A8A60F798731}"/>
              </a:ext>
            </a:extLst>
          </p:cNvPr>
          <p:cNvSpPr txBox="1"/>
          <p:nvPr/>
        </p:nvSpPr>
        <p:spPr>
          <a:xfrm>
            <a:off x="6960750" y="5413602"/>
            <a:ext cx="191851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Service Operations Committee </a:t>
            </a:r>
          </a:p>
        </p:txBody>
      </p:sp>
      <p:sp>
        <p:nvSpPr>
          <p:cNvPr id="56" name="Oval 55">
            <a:extLst>
              <a:ext uri="{FF2B5EF4-FFF2-40B4-BE49-F238E27FC236}">
                <a16:creationId xmlns:a16="http://schemas.microsoft.com/office/drawing/2014/main" id="{6FFEAC7F-DF06-EF94-625E-36A37944F604}"/>
              </a:ext>
            </a:extLst>
          </p:cNvPr>
          <p:cNvSpPr/>
          <p:nvPr/>
        </p:nvSpPr>
        <p:spPr bwMode="gray">
          <a:xfrm>
            <a:off x="5315659" y="5002449"/>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57" name="Oval 56">
            <a:extLst>
              <a:ext uri="{FF2B5EF4-FFF2-40B4-BE49-F238E27FC236}">
                <a16:creationId xmlns:a16="http://schemas.microsoft.com/office/drawing/2014/main" id="{72AE6E5C-6580-0D9F-EFC5-C76D39F707C2}"/>
              </a:ext>
            </a:extLst>
          </p:cNvPr>
          <p:cNvSpPr/>
          <p:nvPr/>
        </p:nvSpPr>
        <p:spPr bwMode="gray">
          <a:xfrm>
            <a:off x="5315659" y="4616860"/>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58" name="Oval 57">
            <a:extLst>
              <a:ext uri="{FF2B5EF4-FFF2-40B4-BE49-F238E27FC236}">
                <a16:creationId xmlns:a16="http://schemas.microsoft.com/office/drawing/2014/main" id="{EC298E0F-7141-60C5-AE0B-5F01B3CA4E98}"/>
              </a:ext>
            </a:extLst>
          </p:cNvPr>
          <p:cNvSpPr/>
          <p:nvPr/>
        </p:nvSpPr>
        <p:spPr bwMode="gray">
          <a:xfrm>
            <a:off x="7702127" y="5002449"/>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59" name="Oval 58">
            <a:extLst>
              <a:ext uri="{FF2B5EF4-FFF2-40B4-BE49-F238E27FC236}">
                <a16:creationId xmlns:a16="http://schemas.microsoft.com/office/drawing/2014/main" id="{0F1532DB-5170-F002-6457-2ECA772E0CE0}"/>
              </a:ext>
            </a:extLst>
          </p:cNvPr>
          <p:cNvSpPr/>
          <p:nvPr/>
        </p:nvSpPr>
        <p:spPr bwMode="gray">
          <a:xfrm>
            <a:off x="7702127" y="4616860"/>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Tree>
    <p:extLst>
      <p:ext uri="{BB962C8B-B14F-4D97-AF65-F5344CB8AC3E}">
        <p14:creationId xmlns:p14="http://schemas.microsoft.com/office/powerpoint/2010/main" val="6701807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16. Infra Operations – NOC (2/3)</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4173872316"/>
              </p:ext>
            </p:extLst>
          </p:nvPr>
        </p:nvGraphicFramePr>
        <p:xfrm>
          <a:off x="569838" y="768261"/>
          <a:ext cx="10981524" cy="5151172"/>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53050">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550554">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8278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2869">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60090">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39945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25026">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2869">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88744">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2869">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2869">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cxnSp>
        <p:nvCxnSpPr>
          <p:cNvPr id="62" name="Straight Arrow Connector 61">
            <a:extLst>
              <a:ext uri="{FF2B5EF4-FFF2-40B4-BE49-F238E27FC236}">
                <a16:creationId xmlns:a16="http://schemas.microsoft.com/office/drawing/2014/main" id="{DD66377A-07C6-CBA5-EB32-FA0DB232E396}"/>
              </a:ext>
            </a:extLst>
          </p:cNvPr>
          <p:cNvCxnSpPr>
            <a:cxnSpLocks/>
          </p:cNvCxnSpPr>
          <p:nvPr/>
        </p:nvCxnSpPr>
        <p:spPr>
          <a:xfrm>
            <a:off x="11552834" y="2401011"/>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Flowchart: Summing Junction 62">
            <a:extLst>
              <a:ext uri="{FF2B5EF4-FFF2-40B4-BE49-F238E27FC236}">
                <a16:creationId xmlns:a16="http://schemas.microsoft.com/office/drawing/2014/main" id="{F9496A63-0BAB-4BA0-1FB6-334BF60E7EF0}"/>
              </a:ext>
            </a:extLst>
          </p:cNvPr>
          <p:cNvSpPr/>
          <p:nvPr/>
        </p:nvSpPr>
        <p:spPr bwMode="gray">
          <a:xfrm>
            <a:off x="11590599" y="2316847"/>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5" name="Rectangle 4">
            <a:extLst>
              <a:ext uri="{FF2B5EF4-FFF2-40B4-BE49-F238E27FC236}">
                <a16:creationId xmlns:a16="http://schemas.microsoft.com/office/drawing/2014/main" id="{3C78960D-5A2A-196A-7D78-6E3CEBF50134}"/>
              </a:ext>
            </a:extLst>
          </p:cNvPr>
          <p:cNvSpPr/>
          <p:nvPr/>
        </p:nvSpPr>
        <p:spPr bwMode="gray">
          <a:xfrm>
            <a:off x="1783653" y="2220908"/>
            <a:ext cx="2300403" cy="360205"/>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b="0" dirty="0">
                <a:latin typeface="Verdana" panose="020B0604030504040204" pitchFamily="34" charset="0"/>
                <a:ea typeface="Verdana" panose="020B0604030504040204" pitchFamily="34" charset="0"/>
              </a:rPr>
              <a:t>Identify security-related infrastructure issues</a:t>
            </a:r>
          </a:p>
        </p:txBody>
      </p:sp>
      <p:sp>
        <p:nvSpPr>
          <p:cNvPr id="8" name="TextBox 7">
            <a:extLst>
              <a:ext uri="{FF2B5EF4-FFF2-40B4-BE49-F238E27FC236}">
                <a16:creationId xmlns:a16="http://schemas.microsoft.com/office/drawing/2014/main" id="{16C03D36-F1BD-7338-A461-A3030C7DEE10}"/>
              </a:ext>
            </a:extLst>
          </p:cNvPr>
          <p:cNvSpPr txBox="1"/>
          <p:nvPr/>
        </p:nvSpPr>
        <p:spPr>
          <a:xfrm>
            <a:off x="1744416" y="2547333"/>
            <a:ext cx="2276585"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Cloud/Network/Perimeter Security Lead </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cxnSp>
        <p:nvCxnSpPr>
          <p:cNvPr id="49" name="Straight Arrow Connector 48">
            <a:extLst>
              <a:ext uri="{FF2B5EF4-FFF2-40B4-BE49-F238E27FC236}">
                <a16:creationId xmlns:a16="http://schemas.microsoft.com/office/drawing/2014/main" id="{1F2A47C8-6F0F-5F6E-4738-1F1814F37A24}"/>
              </a:ext>
            </a:extLst>
          </p:cNvPr>
          <p:cNvCxnSpPr>
            <a:cxnSpLocks/>
            <a:stCxn id="5" idx="3"/>
            <a:endCxn id="15" idx="1"/>
          </p:cNvCxnSpPr>
          <p:nvPr/>
        </p:nvCxnSpPr>
        <p:spPr>
          <a:xfrm>
            <a:off x="4084056" y="2401011"/>
            <a:ext cx="204600"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B5F0B58-A20E-DA28-D547-182CCC207AD0}"/>
              </a:ext>
            </a:extLst>
          </p:cNvPr>
          <p:cNvSpPr/>
          <p:nvPr/>
        </p:nvSpPr>
        <p:spPr bwMode="gray">
          <a:xfrm>
            <a:off x="4288656" y="2220908"/>
            <a:ext cx="2300403" cy="360205"/>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b="0" dirty="0">
                <a:latin typeface="Verdana" panose="020B0604030504040204" pitchFamily="34" charset="0"/>
                <a:ea typeface="Verdana" panose="020B0604030504040204" pitchFamily="34" charset="0"/>
              </a:rPr>
              <a:t>Diagnose and troubleshoot network issues in real time </a:t>
            </a:r>
          </a:p>
        </p:txBody>
      </p:sp>
      <p:sp>
        <p:nvSpPr>
          <p:cNvPr id="34" name="TextBox 33">
            <a:extLst>
              <a:ext uri="{FF2B5EF4-FFF2-40B4-BE49-F238E27FC236}">
                <a16:creationId xmlns:a16="http://schemas.microsoft.com/office/drawing/2014/main" id="{E7A72C69-648F-44FA-8DAC-1552C0388010}"/>
              </a:ext>
            </a:extLst>
          </p:cNvPr>
          <p:cNvSpPr txBox="1"/>
          <p:nvPr/>
        </p:nvSpPr>
        <p:spPr>
          <a:xfrm>
            <a:off x="5053174" y="2547333"/>
            <a:ext cx="771365"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NOC Team </a:t>
            </a:r>
          </a:p>
        </p:txBody>
      </p:sp>
      <p:sp>
        <p:nvSpPr>
          <p:cNvPr id="39" name="Rectangle 38">
            <a:extLst>
              <a:ext uri="{FF2B5EF4-FFF2-40B4-BE49-F238E27FC236}">
                <a16:creationId xmlns:a16="http://schemas.microsoft.com/office/drawing/2014/main" id="{C15D79F4-640F-58F1-98A7-B02CF6197A97}"/>
              </a:ext>
            </a:extLst>
          </p:cNvPr>
          <p:cNvSpPr/>
          <p:nvPr/>
        </p:nvSpPr>
        <p:spPr bwMode="gray">
          <a:xfrm>
            <a:off x="6769808" y="2220908"/>
            <a:ext cx="2300403" cy="360205"/>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b="0" dirty="0">
                <a:latin typeface="Verdana" panose="020B0604030504040204" pitchFamily="34" charset="0"/>
                <a:ea typeface="Verdana" panose="020B0604030504040204" pitchFamily="34" charset="0"/>
              </a:rPr>
              <a:t>Provide deep-dive technical resolutions for identified incidents</a:t>
            </a:r>
          </a:p>
        </p:txBody>
      </p:sp>
      <p:sp>
        <p:nvSpPr>
          <p:cNvPr id="40" name="TextBox 39">
            <a:extLst>
              <a:ext uri="{FF2B5EF4-FFF2-40B4-BE49-F238E27FC236}">
                <a16:creationId xmlns:a16="http://schemas.microsoft.com/office/drawing/2014/main" id="{449B3A42-3342-3C04-86FA-1F1660DE2D4F}"/>
              </a:ext>
            </a:extLst>
          </p:cNvPr>
          <p:cNvSpPr txBox="1"/>
          <p:nvPr/>
        </p:nvSpPr>
        <p:spPr>
          <a:xfrm>
            <a:off x="7236969" y="2547333"/>
            <a:ext cx="1366080"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Global Infra Ops team </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cxnSp>
        <p:nvCxnSpPr>
          <p:cNvPr id="41" name="Straight Arrow Connector 40">
            <a:extLst>
              <a:ext uri="{FF2B5EF4-FFF2-40B4-BE49-F238E27FC236}">
                <a16:creationId xmlns:a16="http://schemas.microsoft.com/office/drawing/2014/main" id="{3ED1E516-CA8E-7308-681C-DD921C330769}"/>
              </a:ext>
            </a:extLst>
          </p:cNvPr>
          <p:cNvCxnSpPr>
            <a:cxnSpLocks/>
            <a:stCxn id="15" idx="3"/>
            <a:endCxn id="39" idx="1"/>
          </p:cNvCxnSpPr>
          <p:nvPr/>
        </p:nvCxnSpPr>
        <p:spPr>
          <a:xfrm>
            <a:off x="6589059" y="2401011"/>
            <a:ext cx="180749"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6C6981DF-A63A-C833-37F1-454CD55D7283}"/>
              </a:ext>
            </a:extLst>
          </p:cNvPr>
          <p:cNvSpPr/>
          <p:nvPr/>
        </p:nvSpPr>
        <p:spPr bwMode="gray">
          <a:xfrm>
            <a:off x="9233939" y="2224642"/>
            <a:ext cx="2300403" cy="360205"/>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b="0" dirty="0">
                <a:latin typeface="Verdana" panose="020B0604030504040204" pitchFamily="34" charset="0"/>
                <a:ea typeface="Verdana" panose="020B0604030504040204" pitchFamily="34" charset="0"/>
              </a:rPr>
              <a:t>Escalate unresolved critical issues to Major Incident Management team</a:t>
            </a:r>
          </a:p>
        </p:txBody>
      </p:sp>
      <p:sp>
        <p:nvSpPr>
          <p:cNvPr id="45" name="TextBox 44">
            <a:extLst>
              <a:ext uri="{FF2B5EF4-FFF2-40B4-BE49-F238E27FC236}">
                <a16:creationId xmlns:a16="http://schemas.microsoft.com/office/drawing/2014/main" id="{4C4847D7-1C50-8DBE-1721-2286D7ED44FB}"/>
              </a:ext>
            </a:extLst>
          </p:cNvPr>
          <p:cNvSpPr txBox="1"/>
          <p:nvPr/>
        </p:nvSpPr>
        <p:spPr>
          <a:xfrm>
            <a:off x="9747846" y="2547333"/>
            <a:ext cx="1358065"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Helpdesk/ITSM Team </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cxnSp>
        <p:nvCxnSpPr>
          <p:cNvPr id="4" name="Straight Arrow Connector 3">
            <a:extLst>
              <a:ext uri="{FF2B5EF4-FFF2-40B4-BE49-F238E27FC236}">
                <a16:creationId xmlns:a16="http://schemas.microsoft.com/office/drawing/2014/main" id="{8AEF58F8-7551-9231-73C1-D50D13ECF93E}"/>
              </a:ext>
            </a:extLst>
          </p:cNvPr>
          <p:cNvCxnSpPr>
            <a:cxnSpLocks/>
            <a:stCxn id="39" idx="3"/>
            <a:endCxn id="44" idx="1"/>
          </p:cNvCxnSpPr>
          <p:nvPr/>
        </p:nvCxnSpPr>
        <p:spPr>
          <a:xfrm>
            <a:off x="9070211" y="2401011"/>
            <a:ext cx="163728" cy="3734"/>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29A3B94-37C5-A3C4-7550-702A030EF9A3}"/>
              </a:ext>
            </a:extLst>
          </p:cNvPr>
          <p:cNvCxnSpPr>
            <a:cxnSpLocks/>
          </p:cNvCxnSpPr>
          <p:nvPr/>
        </p:nvCxnSpPr>
        <p:spPr>
          <a:xfrm>
            <a:off x="1485476" y="2401011"/>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Flowchart: Summing Junction 10">
            <a:extLst>
              <a:ext uri="{FF2B5EF4-FFF2-40B4-BE49-F238E27FC236}">
                <a16:creationId xmlns:a16="http://schemas.microsoft.com/office/drawing/2014/main" id="{E07AD338-A00E-7B39-06CC-C93E282D09E0}"/>
              </a:ext>
            </a:extLst>
          </p:cNvPr>
          <p:cNvSpPr/>
          <p:nvPr/>
        </p:nvSpPr>
        <p:spPr bwMode="gray">
          <a:xfrm>
            <a:off x="1523241" y="2316847"/>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12" name="Rectangle 11">
            <a:extLst>
              <a:ext uri="{FF2B5EF4-FFF2-40B4-BE49-F238E27FC236}">
                <a16:creationId xmlns:a16="http://schemas.microsoft.com/office/drawing/2014/main" id="{CA2466E9-F135-2179-EC5B-1873E8A4C5B5}"/>
              </a:ext>
            </a:extLst>
          </p:cNvPr>
          <p:cNvSpPr/>
          <p:nvPr/>
        </p:nvSpPr>
        <p:spPr bwMode="gray">
          <a:xfrm>
            <a:off x="9276675" y="5666961"/>
            <a:ext cx="2158053"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Review major incidents logged and status of resolution</a:t>
            </a:r>
          </a:p>
        </p:txBody>
      </p:sp>
      <p:sp>
        <p:nvSpPr>
          <p:cNvPr id="13" name="TextBox 12">
            <a:extLst>
              <a:ext uri="{FF2B5EF4-FFF2-40B4-BE49-F238E27FC236}">
                <a16:creationId xmlns:a16="http://schemas.microsoft.com/office/drawing/2014/main" id="{0B2646AF-1A94-F350-B7B1-39692EA4FC4B}"/>
              </a:ext>
            </a:extLst>
          </p:cNvPr>
          <p:cNvSpPr txBox="1"/>
          <p:nvPr/>
        </p:nvSpPr>
        <p:spPr>
          <a:xfrm>
            <a:off x="9423553" y="5451517"/>
            <a:ext cx="191851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Service Operations Committee </a:t>
            </a:r>
          </a:p>
        </p:txBody>
      </p:sp>
      <p:sp>
        <p:nvSpPr>
          <p:cNvPr id="16" name="Oval 15">
            <a:extLst>
              <a:ext uri="{FF2B5EF4-FFF2-40B4-BE49-F238E27FC236}">
                <a16:creationId xmlns:a16="http://schemas.microsoft.com/office/drawing/2014/main" id="{B5D08D46-5FF8-5F49-7D63-525ECF57A049}"/>
              </a:ext>
            </a:extLst>
          </p:cNvPr>
          <p:cNvSpPr/>
          <p:nvPr/>
        </p:nvSpPr>
        <p:spPr bwMode="gray">
          <a:xfrm>
            <a:off x="10290599" y="4603913"/>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Tree>
    <p:extLst>
      <p:ext uri="{BB962C8B-B14F-4D97-AF65-F5344CB8AC3E}">
        <p14:creationId xmlns:p14="http://schemas.microsoft.com/office/powerpoint/2010/main" val="1451090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606614" y="232432"/>
            <a:ext cx="10588959" cy="365760"/>
          </a:xfrm>
        </p:spPr>
        <p:txBody>
          <a:bodyPr/>
          <a:lstStyle/>
          <a:p>
            <a:r>
              <a:rPr lang="en-US" sz="2000" b="1" dirty="0">
                <a:latin typeface="Verdana" panose="020B0604030504040204" pitchFamily="34" charset="0"/>
                <a:ea typeface="Verdana" panose="020B0604030504040204" pitchFamily="34" charset="0"/>
              </a:rPr>
              <a:t>BRM Review Board</a:t>
            </a:r>
            <a:r>
              <a:rPr lang="en-US" sz="1400" b="1" dirty="0">
                <a:latin typeface="Verdana" panose="020B0604030504040204" pitchFamily="34" charset="0"/>
                <a:ea typeface="Verdana" panose="020B0604030504040204" pitchFamily="34" charset="0"/>
              </a:rPr>
              <a:t> </a:t>
            </a:r>
            <a:r>
              <a:rPr lang="en-US" sz="1400" b="0" i="1" dirty="0"/>
              <a:t>(Immediate Implementation)</a:t>
            </a:r>
            <a:endParaRPr lang="en-US" sz="1400" dirty="0"/>
          </a:p>
        </p:txBody>
      </p:sp>
      <p:sp>
        <p:nvSpPr>
          <p:cNvPr id="35" name="Rounded Rectangle 21">
            <a:extLst>
              <a:ext uri="{FF2B5EF4-FFF2-40B4-BE49-F238E27FC236}">
                <a16:creationId xmlns:a16="http://schemas.microsoft.com/office/drawing/2014/main" id="{C1DF3227-803E-FB06-5AB8-6D9C67C564AE}"/>
              </a:ext>
            </a:extLst>
          </p:cNvPr>
          <p:cNvSpPr>
            <a:spLocks noChangeArrowheads="1"/>
          </p:cNvSpPr>
          <p:nvPr/>
        </p:nvSpPr>
        <p:spPr bwMode="auto">
          <a:xfrm>
            <a:off x="606614" y="4356552"/>
            <a:ext cx="3383280" cy="1501621"/>
          </a:xfrm>
          <a:prstGeom prst="rect">
            <a:avLst/>
          </a:prstGeom>
          <a:solidFill>
            <a:schemeClr val="bg1"/>
          </a:solidFill>
          <a:ln w="9525">
            <a:solidFill>
              <a:schemeClr val="accent1"/>
            </a:solidFill>
            <a:round/>
            <a:headEnd/>
            <a:tailEnd/>
          </a:ln>
          <a:effectLst/>
        </p:spPr>
        <p:txBody>
          <a:bodyPr lIns="52488" tIns="34117" rIns="52488" bIns="33329" anchor="t"/>
          <a:lstStyle/>
          <a:p>
            <a:pPr marL="171450" indent="-171450" eaLnBrk="0" fontAlgn="base" hangingPunct="0">
              <a:spcBef>
                <a:spcPct val="0"/>
              </a:spcBef>
              <a:spcAft>
                <a:spcPct val="0"/>
              </a:spcAft>
              <a:buSzPct val="100000"/>
              <a:buFont typeface="Arial" panose="020B0604020202020204" pitchFamily="34" charset="0"/>
              <a:buChar char="•"/>
              <a:defRPr/>
            </a:pPr>
            <a:r>
              <a:rPr lang="en-US" sz="1050">
                <a:solidFill>
                  <a:srgbClr val="000000"/>
                </a:solidFill>
                <a:latin typeface="Verdana" panose="020B0604030504040204" pitchFamily="34" charset="0"/>
                <a:ea typeface="Verdana" panose="020B0604030504040204" pitchFamily="34" charset="0"/>
                <a:cs typeface="Calibri" panose="020F0502020204030204" pitchFamily="34" charset="0"/>
              </a:rPr>
              <a:t>Consolidated view of projects &amp; portfolio</a:t>
            </a:r>
          </a:p>
          <a:p>
            <a:pPr marL="171450" indent="-171450" eaLnBrk="0" fontAlgn="base" hangingPunct="0">
              <a:spcBef>
                <a:spcPct val="0"/>
              </a:spcBef>
              <a:spcAft>
                <a:spcPct val="0"/>
              </a:spcAft>
              <a:buSzPct val="100000"/>
              <a:buFont typeface="Arial" panose="020B0604020202020204" pitchFamily="34" charset="0"/>
              <a:buChar char="•"/>
              <a:defRPr/>
            </a:pPr>
            <a:r>
              <a:rPr lang="en-US" sz="1050">
                <a:solidFill>
                  <a:srgbClr val="000000"/>
                </a:solidFill>
                <a:latin typeface="Verdana" panose="020B0604030504040204" pitchFamily="34" charset="0"/>
                <a:ea typeface="Verdana" panose="020B0604030504040204" pitchFamily="34" charset="0"/>
                <a:cs typeface="Calibri" panose="020F0502020204030204" pitchFamily="34" charset="0"/>
              </a:rPr>
              <a:t>Resource supply/demand capacity and forecasts</a:t>
            </a:r>
          </a:p>
          <a:p>
            <a:pPr marL="171450" indent="-171450" eaLnBrk="0" fontAlgn="base" hangingPunct="0">
              <a:spcBef>
                <a:spcPct val="0"/>
              </a:spcBef>
              <a:spcAft>
                <a:spcPct val="0"/>
              </a:spcAft>
              <a:buSzPct val="100000"/>
              <a:buFont typeface="Arial" panose="020B0604020202020204" pitchFamily="34" charset="0"/>
              <a:buChar char="•"/>
              <a:defRPr/>
            </a:pPr>
            <a:r>
              <a:rPr lang="en-US" sz="1050">
                <a:solidFill>
                  <a:srgbClr val="000000"/>
                </a:solidFill>
                <a:latin typeface="Verdana" panose="020B0604030504040204" pitchFamily="34" charset="0"/>
                <a:ea typeface="Verdana" panose="020B0604030504040204" pitchFamily="34" charset="0"/>
                <a:cs typeface="Calibri" panose="020F0502020204030204" pitchFamily="34" charset="0"/>
              </a:rPr>
              <a:t>Change requests </a:t>
            </a:r>
          </a:p>
          <a:p>
            <a:pPr marL="171450" indent="-171450" eaLnBrk="0" fontAlgn="base" hangingPunct="0">
              <a:spcBef>
                <a:spcPct val="0"/>
              </a:spcBef>
              <a:spcAft>
                <a:spcPct val="0"/>
              </a:spcAft>
              <a:buSzPct val="100000"/>
              <a:buFont typeface="Arial" panose="020B0604020202020204" pitchFamily="34" charset="0"/>
              <a:buChar char="•"/>
              <a:defRPr/>
            </a:pPr>
            <a:r>
              <a:rPr lang="en-US" sz="1050">
                <a:solidFill>
                  <a:srgbClr val="000000"/>
                </a:solidFill>
                <a:latin typeface="Verdana" panose="020B0604030504040204" pitchFamily="34" charset="0"/>
                <a:ea typeface="Verdana" panose="020B0604030504040204" pitchFamily="34" charset="0"/>
                <a:cs typeface="Calibri" panose="020F0502020204030204" pitchFamily="34" charset="0"/>
              </a:rPr>
              <a:t>New enhancement and product development requests from business</a:t>
            </a:r>
          </a:p>
        </p:txBody>
      </p:sp>
      <p:sp>
        <p:nvSpPr>
          <p:cNvPr id="43" name="Rectangle 42">
            <a:extLst>
              <a:ext uri="{FF2B5EF4-FFF2-40B4-BE49-F238E27FC236}">
                <a16:creationId xmlns:a16="http://schemas.microsoft.com/office/drawing/2014/main" id="{F49339C5-91AE-C9A5-6DA2-503F1AFBA5BE}"/>
              </a:ext>
            </a:extLst>
          </p:cNvPr>
          <p:cNvSpPr/>
          <p:nvPr/>
        </p:nvSpPr>
        <p:spPr bwMode="auto">
          <a:xfrm>
            <a:off x="606618" y="778316"/>
            <a:ext cx="1554480"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Frequency</a:t>
            </a:r>
          </a:p>
        </p:txBody>
      </p:sp>
      <p:sp>
        <p:nvSpPr>
          <p:cNvPr id="44" name="Rounded Rectangle 21">
            <a:extLst>
              <a:ext uri="{FF2B5EF4-FFF2-40B4-BE49-F238E27FC236}">
                <a16:creationId xmlns:a16="http://schemas.microsoft.com/office/drawing/2014/main" id="{5B29F9B8-4263-5A73-9004-7ECF82597D6A}"/>
              </a:ext>
            </a:extLst>
          </p:cNvPr>
          <p:cNvSpPr>
            <a:spLocks noChangeArrowheads="1"/>
          </p:cNvSpPr>
          <p:nvPr/>
        </p:nvSpPr>
        <p:spPr bwMode="auto">
          <a:xfrm>
            <a:off x="2161098" y="785696"/>
            <a:ext cx="3540759" cy="274320"/>
          </a:xfrm>
          <a:prstGeom prst="rect">
            <a:avLst/>
          </a:prstGeom>
          <a:solidFill>
            <a:schemeClr val="bg1"/>
          </a:solidFill>
          <a:ln w="9525">
            <a:solidFill>
              <a:schemeClr val="accent1"/>
            </a:solidFill>
            <a:round/>
            <a:headEnd/>
            <a:tailEnd/>
          </a:ln>
          <a:effectLst/>
        </p:spPr>
        <p:txBody>
          <a:bodyPr anchor="ctr"/>
          <a:lstStyle/>
          <a:p>
            <a:pPr marL="0" marR="0" lvl="0" indent="0" algn="l" defTabSz="902518" rtl="0" eaLnBrk="1" fontAlgn="auto" latinLnBrk="0" hangingPunct="1">
              <a:lnSpc>
                <a:spcPct val="100000"/>
              </a:lnSpc>
              <a:spcBef>
                <a:spcPts val="0"/>
              </a:spcBef>
              <a:spcAft>
                <a:spcPts val="437"/>
              </a:spcAft>
              <a:buClrTx/>
              <a:buSzTx/>
              <a:buFontTx/>
              <a:buNone/>
              <a:tabLst/>
              <a:defRPr/>
            </a:pPr>
            <a:r>
              <a:rPr kumimoji="0" lang="en-GB" sz="105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rPr>
              <a:t>Fortnightly</a:t>
            </a:r>
          </a:p>
        </p:txBody>
      </p:sp>
      <p:sp>
        <p:nvSpPr>
          <p:cNvPr id="45" name="Rectangle 44">
            <a:extLst>
              <a:ext uri="{FF2B5EF4-FFF2-40B4-BE49-F238E27FC236}">
                <a16:creationId xmlns:a16="http://schemas.microsoft.com/office/drawing/2014/main" id="{44E70636-C9DA-5EE9-A28B-AC7D38CB889B}"/>
              </a:ext>
            </a:extLst>
          </p:cNvPr>
          <p:cNvSpPr/>
          <p:nvPr/>
        </p:nvSpPr>
        <p:spPr bwMode="auto">
          <a:xfrm>
            <a:off x="6158737" y="791905"/>
            <a:ext cx="897684"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Chair</a:t>
            </a:r>
          </a:p>
        </p:txBody>
      </p:sp>
      <p:sp>
        <p:nvSpPr>
          <p:cNvPr id="46" name="Rounded Rectangle 21">
            <a:extLst>
              <a:ext uri="{FF2B5EF4-FFF2-40B4-BE49-F238E27FC236}">
                <a16:creationId xmlns:a16="http://schemas.microsoft.com/office/drawing/2014/main" id="{7120B818-06F2-5654-E91A-C285F9DD00C9}"/>
              </a:ext>
            </a:extLst>
          </p:cNvPr>
          <p:cNvSpPr>
            <a:spLocks noChangeArrowheads="1"/>
          </p:cNvSpPr>
          <p:nvPr/>
        </p:nvSpPr>
        <p:spPr bwMode="auto">
          <a:xfrm>
            <a:off x="7050887" y="791904"/>
            <a:ext cx="4389120" cy="274320"/>
          </a:xfrm>
          <a:prstGeom prst="rect">
            <a:avLst/>
          </a:prstGeom>
          <a:solidFill>
            <a:schemeClr val="bg1"/>
          </a:solidFill>
          <a:ln w="9525">
            <a:solidFill>
              <a:schemeClr val="accent1"/>
            </a:solidFill>
            <a:round/>
            <a:headEnd/>
            <a:tailEnd/>
          </a:ln>
          <a:effectLst/>
        </p:spPr>
        <p:txBody>
          <a:bodyPr anchor="ctr"/>
          <a:lstStyle/>
          <a:p>
            <a:pPr marL="0" marR="0" lvl="0" indent="0" algn="l" defTabSz="902518" rtl="0" eaLnBrk="1" fontAlgn="auto" latinLnBrk="0" hangingPunct="1">
              <a:lnSpc>
                <a:spcPct val="100000"/>
              </a:lnSpc>
              <a:spcBef>
                <a:spcPts val="0"/>
              </a:spcBef>
              <a:spcAft>
                <a:spcPts val="437"/>
              </a:spcAft>
              <a:buClrTx/>
              <a:buSzTx/>
              <a:buFontTx/>
              <a:buNone/>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Core &amp; Infra Tech Lead</a:t>
            </a:r>
          </a:p>
        </p:txBody>
      </p:sp>
      <p:sp>
        <p:nvSpPr>
          <p:cNvPr id="47" name="Rectangle 46">
            <a:extLst>
              <a:ext uri="{FF2B5EF4-FFF2-40B4-BE49-F238E27FC236}">
                <a16:creationId xmlns:a16="http://schemas.microsoft.com/office/drawing/2014/main" id="{CF4EA6C1-7E3C-9B6A-795C-512ADE372C49}"/>
              </a:ext>
            </a:extLst>
          </p:cNvPr>
          <p:cNvSpPr/>
          <p:nvPr/>
        </p:nvSpPr>
        <p:spPr bwMode="auto">
          <a:xfrm>
            <a:off x="606618" y="1128683"/>
            <a:ext cx="5095239"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Objectives</a:t>
            </a:r>
          </a:p>
        </p:txBody>
      </p:sp>
      <p:sp>
        <p:nvSpPr>
          <p:cNvPr id="48" name="Rectangle 47">
            <a:extLst>
              <a:ext uri="{FF2B5EF4-FFF2-40B4-BE49-F238E27FC236}">
                <a16:creationId xmlns:a16="http://schemas.microsoft.com/office/drawing/2014/main" id="{82CBF6AA-25C6-65F6-9C35-F56F56F8C469}"/>
              </a:ext>
            </a:extLst>
          </p:cNvPr>
          <p:cNvSpPr/>
          <p:nvPr/>
        </p:nvSpPr>
        <p:spPr bwMode="auto">
          <a:xfrm>
            <a:off x="606614" y="4092721"/>
            <a:ext cx="3383280"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Inputs</a:t>
            </a:r>
          </a:p>
        </p:txBody>
      </p:sp>
      <p:sp>
        <p:nvSpPr>
          <p:cNvPr id="49" name="Rectangle 48">
            <a:extLst>
              <a:ext uri="{FF2B5EF4-FFF2-40B4-BE49-F238E27FC236}">
                <a16:creationId xmlns:a16="http://schemas.microsoft.com/office/drawing/2014/main" id="{DB0DC71F-85EE-0AC8-E39F-7156F3042902}"/>
              </a:ext>
            </a:extLst>
          </p:cNvPr>
          <p:cNvSpPr/>
          <p:nvPr/>
        </p:nvSpPr>
        <p:spPr bwMode="auto">
          <a:xfrm>
            <a:off x="4348270" y="4092721"/>
            <a:ext cx="3383280" cy="269956"/>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Outputs</a:t>
            </a:r>
          </a:p>
        </p:txBody>
      </p:sp>
      <p:sp>
        <p:nvSpPr>
          <p:cNvPr id="50" name="Rectangle 49">
            <a:extLst>
              <a:ext uri="{FF2B5EF4-FFF2-40B4-BE49-F238E27FC236}">
                <a16:creationId xmlns:a16="http://schemas.microsoft.com/office/drawing/2014/main" id="{EC9EFCD9-54C7-D826-2F89-E69A97880301}"/>
              </a:ext>
            </a:extLst>
          </p:cNvPr>
          <p:cNvSpPr/>
          <p:nvPr/>
        </p:nvSpPr>
        <p:spPr bwMode="auto">
          <a:xfrm>
            <a:off x="8092756" y="4092721"/>
            <a:ext cx="3383280" cy="269956"/>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Reporting / Escalation</a:t>
            </a:r>
          </a:p>
        </p:txBody>
      </p:sp>
      <p:sp>
        <p:nvSpPr>
          <p:cNvPr id="51" name="Rounded Rectangle 21">
            <a:extLst>
              <a:ext uri="{FF2B5EF4-FFF2-40B4-BE49-F238E27FC236}">
                <a16:creationId xmlns:a16="http://schemas.microsoft.com/office/drawing/2014/main" id="{5CBC18E5-3D77-E5DD-CB64-C2D086BAC0F7}"/>
              </a:ext>
            </a:extLst>
          </p:cNvPr>
          <p:cNvSpPr>
            <a:spLocks noChangeArrowheads="1"/>
          </p:cNvSpPr>
          <p:nvPr/>
        </p:nvSpPr>
        <p:spPr bwMode="auto">
          <a:xfrm>
            <a:off x="8092756" y="4367041"/>
            <a:ext cx="3383280" cy="1501621"/>
          </a:xfrm>
          <a:prstGeom prst="rect">
            <a:avLst/>
          </a:prstGeom>
          <a:solidFill>
            <a:schemeClr val="bg1"/>
          </a:solidFill>
          <a:ln w="9525">
            <a:solidFill>
              <a:schemeClr val="accent1"/>
            </a:solidFill>
            <a:round/>
            <a:headEnd/>
            <a:tailEnd/>
          </a:ln>
          <a:effectLst/>
        </p:spPr>
        <p:txBody>
          <a:bodyPr lIns="52488" tIns="34117" rIns="52488" bIns="33329" anchor="t"/>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050" b="1" dirty="0">
                <a:latin typeface="Verdana" panose="020B0604030504040204" pitchFamily="34" charset="0"/>
                <a:ea typeface="Verdana" panose="020B0604030504040204" pitchFamily="34" charset="0"/>
                <a:cs typeface="Calibri" panose="020F0502020204030204" pitchFamily="34" charset="0"/>
              </a:rPr>
              <a:t>Escalation point for:</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50" dirty="0">
              <a:latin typeface="Verdana" panose="020B0604030504040204" pitchFamily="34" charset="0"/>
              <a:ea typeface="Verdana" panose="020B0604030504040204" pitchFamily="34" charset="0"/>
              <a:cs typeface="Calibri" panose="020F0502020204030204" pitchFamily="34" charset="0"/>
            </a:endParaRPr>
          </a:p>
          <a:p>
            <a:pPr eaLnBrk="0" fontAlgn="base" hangingPunct="0">
              <a:spcBef>
                <a:spcPct val="0"/>
              </a:spcBef>
              <a:spcAft>
                <a:spcPct val="0"/>
              </a:spcAft>
              <a:defRPr/>
            </a:pPr>
            <a:endParaRPr lang="en-US" sz="1050" dirty="0">
              <a:latin typeface="Verdana" panose="020B0604030504040204" pitchFamily="34" charset="0"/>
              <a:ea typeface="Verdana" panose="020B0604030504040204" pitchFamily="34" charset="0"/>
              <a:cs typeface="Calibri" panose="020F0502020204030204" pitchFamily="34" charset="0"/>
            </a:endParaRPr>
          </a:p>
          <a:p>
            <a:pPr eaLnBrk="0" fontAlgn="base" hangingPunct="0">
              <a:spcBef>
                <a:spcPct val="0"/>
              </a:spcBef>
              <a:spcAft>
                <a:spcPct val="0"/>
              </a:spcAft>
              <a:defRPr/>
            </a:pPr>
            <a:r>
              <a:rPr lang="en-US" sz="1050" b="1" dirty="0">
                <a:latin typeface="Verdana" panose="020B0604030504040204" pitchFamily="34" charset="0"/>
                <a:ea typeface="Verdana" panose="020B0604030504040204" pitchFamily="34" charset="0"/>
                <a:cs typeface="Calibri" panose="020F0502020204030204" pitchFamily="34" charset="0"/>
              </a:rPr>
              <a:t>Escalation to:</a:t>
            </a:r>
          </a:p>
          <a:p>
            <a:pPr marL="171450" indent="-171450" eaLnBrk="0" fontAlgn="base" hangingPunct="0">
              <a:spcBef>
                <a:spcPct val="0"/>
              </a:spcBef>
              <a:spcAft>
                <a:spcPct val="0"/>
              </a:spcAft>
              <a:buFont typeface="Arial" panose="020B0604020202020204" pitchFamily="34" charset="0"/>
              <a:buChar char="•"/>
              <a:defRPr/>
            </a:pPr>
            <a:r>
              <a:rPr lang="en-US" sz="1050" dirty="0">
                <a:latin typeface="Verdana" panose="020B0604030504040204" pitchFamily="34" charset="0"/>
                <a:ea typeface="Verdana" panose="020B0604030504040204" pitchFamily="34" charset="0"/>
                <a:cs typeface="Calibri" panose="020F0502020204030204" pitchFamily="34" charset="0"/>
              </a:rPr>
              <a:t>Architecture Review Board</a:t>
            </a:r>
          </a:p>
          <a:p>
            <a:pPr eaLnBrk="0" fontAlgn="base" hangingPunct="0">
              <a:spcBef>
                <a:spcPct val="0"/>
              </a:spcBef>
              <a:spcAft>
                <a:spcPct val="0"/>
              </a:spcAft>
              <a:defRPr/>
            </a:pPr>
            <a:endParaRPr lang="en-US" sz="1050" b="1" dirty="0">
              <a:latin typeface="Verdana" panose="020B0604030504040204" pitchFamily="34" charset="0"/>
              <a:ea typeface="Verdana" panose="020B0604030504040204" pitchFamily="34" charset="0"/>
              <a:cs typeface="Calibri" panose="020F0502020204030204" pitchFamily="34" charset="0"/>
            </a:endParaRPr>
          </a:p>
          <a:p>
            <a:pPr eaLnBrk="0" fontAlgn="base" hangingPunct="0">
              <a:spcBef>
                <a:spcPct val="0"/>
              </a:spcBef>
              <a:spcAft>
                <a:spcPct val="0"/>
              </a:spcAft>
              <a:defRPr/>
            </a:pPr>
            <a:endParaRPr lang="en-US" sz="1050" dirty="0">
              <a:latin typeface="Verdana" panose="020B0604030504040204" pitchFamily="34" charset="0"/>
              <a:ea typeface="Verdana" panose="020B060403050404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5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52" name="Rounded Rectangle 21">
            <a:extLst>
              <a:ext uri="{FF2B5EF4-FFF2-40B4-BE49-F238E27FC236}">
                <a16:creationId xmlns:a16="http://schemas.microsoft.com/office/drawing/2014/main" id="{46E0BBEB-2CFB-3D1A-0A1C-FBDFE3D2B87E}"/>
              </a:ext>
            </a:extLst>
          </p:cNvPr>
          <p:cNvSpPr>
            <a:spLocks noChangeArrowheads="1"/>
          </p:cNvSpPr>
          <p:nvPr/>
        </p:nvSpPr>
        <p:spPr bwMode="auto">
          <a:xfrm>
            <a:off x="6175291" y="1376294"/>
            <a:ext cx="2553557" cy="1080000"/>
          </a:xfrm>
          <a:prstGeom prst="rect">
            <a:avLst/>
          </a:prstGeom>
          <a:noFill/>
          <a:ln w="9525">
            <a:noFill/>
            <a:round/>
            <a:headEnd/>
            <a:tailEnd/>
          </a:ln>
          <a:effectLst/>
        </p:spPr>
        <p:txBody>
          <a:bodyPr lIns="52488" tIns="26243" rIns="52488" bIns="26243" anchor="ctr"/>
          <a:lstStyle/>
          <a:p>
            <a:pPr marL="130834" marR="0" lvl="0" indent="-130834" algn="l" defTabSz="94475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05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53" name="Rectangle 52">
            <a:extLst>
              <a:ext uri="{FF2B5EF4-FFF2-40B4-BE49-F238E27FC236}">
                <a16:creationId xmlns:a16="http://schemas.microsoft.com/office/drawing/2014/main" id="{7E509F07-73FD-5F86-FD7A-156F46FFED87}"/>
              </a:ext>
            </a:extLst>
          </p:cNvPr>
          <p:cNvSpPr/>
          <p:nvPr/>
        </p:nvSpPr>
        <p:spPr bwMode="auto">
          <a:xfrm>
            <a:off x="6163372" y="2364769"/>
            <a:ext cx="5328000"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Principle Attendees</a:t>
            </a:r>
          </a:p>
        </p:txBody>
      </p:sp>
      <p:sp>
        <p:nvSpPr>
          <p:cNvPr id="54" name="Rounded Rectangle 21">
            <a:extLst>
              <a:ext uri="{FF2B5EF4-FFF2-40B4-BE49-F238E27FC236}">
                <a16:creationId xmlns:a16="http://schemas.microsoft.com/office/drawing/2014/main" id="{046B5408-4741-6FA1-4001-EA428ED28F96}"/>
              </a:ext>
            </a:extLst>
          </p:cNvPr>
          <p:cNvSpPr>
            <a:spLocks noChangeArrowheads="1"/>
          </p:cNvSpPr>
          <p:nvPr/>
        </p:nvSpPr>
        <p:spPr bwMode="auto">
          <a:xfrm>
            <a:off x="6163372" y="2617395"/>
            <a:ext cx="5328000" cy="1382762"/>
          </a:xfrm>
          <a:prstGeom prst="rect">
            <a:avLst/>
          </a:prstGeom>
          <a:solidFill>
            <a:schemeClr val="bg1"/>
          </a:solidFill>
          <a:ln w="9525">
            <a:solidFill>
              <a:schemeClr val="accent1"/>
            </a:solidFill>
            <a:round/>
            <a:headEnd/>
            <a:tailEnd/>
          </a:ln>
          <a:effectLst/>
        </p:spPr>
        <p:txBody>
          <a:bodyPr lIns="52488" tIns="34117" rIns="52488" bIns="33329" anchor="t" anchorCtr="0"/>
          <a:lstStyle/>
          <a:p>
            <a:pPr marL="171450" marR="0" lvl="0" indent="-171450" algn="l" defTabSz="90251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5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55" name="Rounded Rectangle 21">
            <a:extLst>
              <a:ext uri="{FF2B5EF4-FFF2-40B4-BE49-F238E27FC236}">
                <a16:creationId xmlns:a16="http://schemas.microsoft.com/office/drawing/2014/main" id="{4C96183E-CBD9-A2FE-A14A-D80ABB855D0E}"/>
              </a:ext>
            </a:extLst>
          </p:cNvPr>
          <p:cNvSpPr>
            <a:spLocks noChangeArrowheads="1"/>
          </p:cNvSpPr>
          <p:nvPr/>
        </p:nvSpPr>
        <p:spPr bwMode="auto">
          <a:xfrm>
            <a:off x="6162830" y="2900192"/>
            <a:ext cx="2640787" cy="1080000"/>
          </a:xfrm>
          <a:prstGeom prst="rect">
            <a:avLst/>
          </a:prstGeom>
          <a:noFill/>
          <a:ln w="9525">
            <a:noFill/>
            <a:round/>
            <a:headEnd/>
            <a:tailEnd/>
          </a:ln>
          <a:effectLst/>
        </p:spPr>
        <p:txBody>
          <a:bodyPr lIns="52488" tIns="26243" rIns="52488" bIns="26243" anchor="ctr" anchorCtr="0"/>
          <a:lstStyle/>
          <a:p>
            <a:pPr marL="171394" marR="0" lvl="0" indent="-171394" algn="l" defTabSz="9065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05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56" name="Rounded Rectangle 21">
            <a:extLst>
              <a:ext uri="{FF2B5EF4-FFF2-40B4-BE49-F238E27FC236}">
                <a16:creationId xmlns:a16="http://schemas.microsoft.com/office/drawing/2014/main" id="{F5C6B310-6AA8-493C-50A1-B3983F1B0ADB}"/>
              </a:ext>
            </a:extLst>
          </p:cNvPr>
          <p:cNvSpPr>
            <a:spLocks noChangeArrowheads="1"/>
          </p:cNvSpPr>
          <p:nvPr/>
        </p:nvSpPr>
        <p:spPr bwMode="auto">
          <a:xfrm>
            <a:off x="8848765" y="2900192"/>
            <a:ext cx="2640787" cy="1080000"/>
          </a:xfrm>
          <a:prstGeom prst="rect">
            <a:avLst/>
          </a:prstGeom>
          <a:noFill/>
          <a:ln w="9525">
            <a:noFill/>
            <a:round/>
            <a:headEnd/>
            <a:tailEnd/>
          </a:ln>
          <a:effectLst/>
        </p:spPr>
        <p:txBody>
          <a:bodyPr lIns="52488" tIns="26243" rIns="52488" bIns="26243"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endParaRPr kumimoji="0" lang="en-GB" sz="1050" b="0" i="0" u="none" strike="noStrike" kern="1200" cap="none" spc="0" normalizeH="0" baseline="0" noProof="0">
              <a:ln>
                <a:noFill/>
              </a:ln>
              <a:solidFill>
                <a:srgbClr val="FF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57" name="Rounded Rectangle 21">
            <a:extLst>
              <a:ext uri="{FF2B5EF4-FFF2-40B4-BE49-F238E27FC236}">
                <a16:creationId xmlns:a16="http://schemas.microsoft.com/office/drawing/2014/main" id="{3671033C-DC13-831A-CC14-9EC9F6AC89AC}"/>
              </a:ext>
            </a:extLst>
          </p:cNvPr>
          <p:cNvSpPr>
            <a:spLocks noChangeArrowheads="1"/>
          </p:cNvSpPr>
          <p:nvPr/>
        </p:nvSpPr>
        <p:spPr bwMode="auto">
          <a:xfrm>
            <a:off x="606614" y="1376293"/>
            <a:ext cx="5095239" cy="2623864"/>
          </a:xfrm>
          <a:prstGeom prst="rect">
            <a:avLst/>
          </a:prstGeom>
          <a:solidFill>
            <a:schemeClr val="bg1"/>
          </a:solidFill>
          <a:ln w="9525">
            <a:solidFill>
              <a:schemeClr val="accent1"/>
            </a:solidFill>
            <a:round/>
            <a:headEnd/>
            <a:tailEnd/>
          </a:ln>
          <a:effectLst/>
        </p:spPr>
        <p:txBody>
          <a:bodyPr lIns="52488" tIns="34117" rIns="52488" bIns="33329" anchor="t"/>
          <a:lstStyle/>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Ensure that business strategies are aligned with IT services and solutions.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Promote collaboration between business and IT leaders to create shared goals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Oversee the delivery of business value through IT services and solutions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Ensure that investments in IT initiatives are generating the expected outcomes and ROI.</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Provide governance over the BRM processes, including prioritization, monitoring, and performance reviews.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Set and enforce policies and procedures to ensure that IT investments align with business needs.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Foster strong communication and relationships between IT teams and business stakeholders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Serve as a forum for identifying and addressing concerns or misalignments between the business and IT</a:t>
            </a:r>
          </a:p>
          <a:p>
            <a:pPr marL="0" marR="0" lvl="0" indent="0" algn="l" defTabSz="851424" rtl="0" eaLnBrk="1" fontAlgn="auto" latinLnBrk="0" hangingPunct="1">
              <a:lnSpc>
                <a:spcPct val="100000"/>
              </a:lnSpc>
              <a:spcBef>
                <a:spcPts val="0"/>
              </a:spcBef>
              <a:spcAft>
                <a:spcPts val="0"/>
              </a:spcAft>
              <a:buClrTx/>
              <a:buSzTx/>
              <a:buFontTx/>
              <a:buNone/>
              <a:tabLst/>
              <a:defRPr/>
            </a:pPr>
            <a:endParaRPr kumimoji="0" lang="en-GB" sz="1100" b="1" i="0" u="none" strike="noStrike" kern="1200" cap="none" spc="0" normalizeH="0" baseline="0" noProof="0" dirty="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58" name="Rounded Rectangle 21">
            <a:extLst>
              <a:ext uri="{FF2B5EF4-FFF2-40B4-BE49-F238E27FC236}">
                <a16:creationId xmlns:a16="http://schemas.microsoft.com/office/drawing/2014/main" id="{BB8B612D-EE08-05F4-4C66-CF82407FE350}"/>
              </a:ext>
            </a:extLst>
          </p:cNvPr>
          <p:cNvSpPr>
            <a:spLocks noChangeArrowheads="1"/>
          </p:cNvSpPr>
          <p:nvPr/>
        </p:nvSpPr>
        <p:spPr bwMode="auto">
          <a:xfrm>
            <a:off x="4348270" y="4362677"/>
            <a:ext cx="3383280" cy="1501621"/>
          </a:xfrm>
          <a:prstGeom prst="rect">
            <a:avLst/>
          </a:prstGeom>
          <a:solidFill>
            <a:schemeClr val="bg1"/>
          </a:solidFill>
          <a:ln w="9525">
            <a:solidFill>
              <a:schemeClr val="accent1"/>
            </a:solidFill>
            <a:round/>
            <a:headEnd/>
            <a:tailEnd/>
          </a:ln>
          <a:effectLst/>
        </p:spPr>
        <p:txBody>
          <a:bodyPr lIns="52488" tIns="34117" rIns="52488" bIns="33329" anchor="t"/>
          <a:lstStyle/>
          <a:p>
            <a:pPr marL="171450" indent="-171450" eaLnBrk="0" fontAlgn="base" hangingPunct="0">
              <a:spcBef>
                <a:spcPct val="0"/>
              </a:spcBef>
              <a:spcAft>
                <a:spcPct val="0"/>
              </a:spcAft>
              <a:buSzPct val="100000"/>
              <a:buFont typeface="Arial" panose="020B0604020202020204" pitchFamily="34" charset="0"/>
              <a:buChar char="•"/>
              <a:defRPr/>
            </a:pPr>
            <a:r>
              <a:rPr lang="en-US" sz="1050">
                <a:solidFill>
                  <a:srgbClr val="000000"/>
                </a:solidFill>
                <a:latin typeface="Verdana" panose="020B0604030504040204" pitchFamily="34" charset="0"/>
                <a:ea typeface="Verdana" panose="020B0604030504040204" pitchFamily="34" charset="0"/>
                <a:cs typeface="Calibri" panose="020F0502020204030204" pitchFamily="34" charset="0"/>
              </a:rPr>
              <a:t>Forward schedule of projects</a:t>
            </a:r>
          </a:p>
          <a:p>
            <a:pPr marL="171450" indent="-171450" eaLnBrk="0" fontAlgn="base" hangingPunct="0">
              <a:spcBef>
                <a:spcPct val="0"/>
              </a:spcBef>
              <a:spcAft>
                <a:spcPct val="0"/>
              </a:spcAft>
              <a:buSzPct val="100000"/>
              <a:buFont typeface="Arial" panose="020B0604020202020204" pitchFamily="34" charset="0"/>
              <a:buChar char="•"/>
              <a:defRPr/>
            </a:pPr>
            <a:r>
              <a:rPr lang="en-US" sz="1050">
                <a:solidFill>
                  <a:srgbClr val="000000"/>
                </a:solidFill>
                <a:latin typeface="Verdana" panose="020B0604030504040204" pitchFamily="34" charset="0"/>
                <a:ea typeface="Verdana" panose="020B0604030504040204" pitchFamily="34" charset="0"/>
                <a:cs typeface="Calibri" panose="020F0502020204030204" pitchFamily="34" charset="0"/>
              </a:rPr>
              <a:t>Approved enhancements / new products</a:t>
            </a:r>
          </a:p>
          <a:p>
            <a:pPr marL="171450" indent="-171450" eaLnBrk="0" fontAlgn="base" hangingPunct="0">
              <a:spcBef>
                <a:spcPct val="0"/>
              </a:spcBef>
              <a:spcAft>
                <a:spcPct val="0"/>
              </a:spcAft>
              <a:buSzPct val="100000"/>
              <a:buFont typeface="Arial" panose="020B0604020202020204" pitchFamily="34" charset="0"/>
              <a:buChar char="•"/>
              <a:defRPr/>
            </a:pPr>
            <a:r>
              <a:rPr lang="en-US" sz="1050">
                <a:solidFill>
                  <a:srgbClr val="000000"/>
                </a:solidFill>
                <a:latin typeface="Verdana" panose="020B0604030504040204" pitchFamily="34" charset="0"/>
                <a:ea typeface="Verdana" panose="020B0604030504040204" pitchFamily="34" charset="0"/>
                <a:cs typeface="Calibri" panose="020F0502020204030204" pitchFamily="34" charset="0"/>
              </a:rPr>
              <a:t>Mitigation plan for risks and issues</a:t>
            </a:r>
          </a:p>
        </p:txBody>
      </p:sp>
      <p:sp>
        <p:nvSpPr>
          <p:cNvPr id="59" name="Rectangle 58">
            <a:extLst>
              <a:ext uri="{FF2B5EF4-FFF2-40B4-BE49-F238E27FC236}">
                <a16:creationId xmlns:a16="http://schemas.microsoft.com/office/drawing/2014/main" id="{8DB1E201-EEAA-8A63-3940-DBDEA8056F61}"/>
              </a:ext>
            </a:extLst>
          </p:cNvPr>
          <p:cNvSpPr/>
          <p:nvPr/>
        </p:nvSpPr>
        <p:spPr bwMode="auto">
          <a:xfrm>
            <a:off x="6158724" y="1127915"/>
            <a:ext cx="5317312"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Scope</a:t>
            </a:r>
          </a:p>
        </p:txBody>
      </p:sp>
      <p:sp>
        <p:nvSpPr>
          <p:cNvPr id="60" name="Right Arrow 27">
            <a:extLst>
              <a:ext uri="{FF2B5EF4-FFF2-40B4-BE49-F238E27FC236}">
                <a16:creationId xmlns:a16="http://schemas.microsoft.com/office/drawing/2014/main" id="{FB92887F-6006-BB2C-13B5-B630610D51ED}"/>
              </a:ext>
            </a:extLst>
          </p:cNvPr>
          <p:cNvSpPr/>
          <p:nvPr/>
        </p:nvSpPr>
        <p:spPr bwMode="auto">
          <a:xfrm>
            <a:off x="4049286" y="4595164"/>
            <a:ext cx="236762" cy="838776"/>
          </a:xfrm>
          <a:prstGeom prst="chevron">
            <a:avLst/>
          </a:prstGeom>
          <a:solidFill>
            <a:schemeClr val="bg2">
              <a:lumMod val="90000"/>
            </a:schemeClr>
          </a:solidFill>
          <a:ln w="9525">
            <a:no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endParaRPr kumimoji="0" lang="en-GB" sz="105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61" name="Rectangle 60">
            <a:extLst>
              <a:ext uri="{FF2B5EF4-FFF2-40B4-BE49-F238E27FC236}">
                <a16:creationId xmlns:a16="http://schemas.microsoft.com/office/drawing/2014/main" id="{710313B8-D68C-0A58-C9A2-71DB51B875A5}"/>
              </a:ext>
            </a:extLst>
          </p:cNvPr>
          <p:cNvSpPr/>
          <p:nvPr/>
        </p:nvSpPr>
        <p:spPr>
          <a:xfrm>
            <a:off x="6189686" y="2672092"/>
            <a:ext cx="2765659" cy="1361911"/>
          </a:xfrm>
          <a:prstGeom prst="rect">
            <a:avLst/>
          </a:prstGeom>
        </p:spPr>
        <p:txBody>
          <a:bodyPr wrap="square">
            <a:spAutoFit/>
          </a:bodyPr>
          <a:lstStyle/>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Core &amp; Infra Tech Lead</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Enabling &amp; Emerging Tech Head</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Geo IT Lead -   ISAAME</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Geo IT Lead – EUR</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Geo IT Lead - ANZ</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Geo IT Lead - US</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ATS, SAUR – Lead</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endPar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endParaRP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endPar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endParaRPr>
          </a:p>
        </p:txBody>
      </p:sp>
      <p:sp>
        <p:nvSpPr>
          <p:cNvPr id="62" name="Rectangle 61">
            <a:extLst>
              <a:ext uri="{FF2B5EF4-FFF2-40B4-BE49-F238E27FC236}">
                <a16:creationId xmlns:a16="http://schemas.microsoft.com/office/drawing/2014/main" id="{E5FA3A9B-4E03-B480-2FC9-E48260EB3995}"/>
              </a:ext>
            </a:extLst>
          </p:cNvPr>
          <p:cNvSpPr/>
          <p:nvPr/>
        </p:nvSpPr>
        <p:spPr>
          <a:xfrm>
            <a:off x="8728848" y="2646262"/>
            <a:ext cx="3181350" cy="1361911"/>
          </a:xfrm>
          <a:prstGeom prst="rect">
            <a:avLst/>
          </a:prstGeom>
        </p:spPr>
        <p:txBody>
          <a:bodyPr wrap="square">
            <a:spAutoFit/>
          </a:bodyPr>
          <a:lstStyle/>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Tech Leads:</a:t>
            </a:r>
          </a:p>
          <a:p>
            <a:pPr marL="628650" marR="235585" lvl="1"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Product Innovation</a:t>
            </a:r>
          </a:p>
          <a:p>
            <a:pPr marL="628650" marR="235585" lvl="1"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SCM</a:t>
            </a:r>
          </a:p>
          <a:p>
            <a:pPr marL="628650" marR="235585" lvl="1"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Finance &amp; Legal</a:t>
            </a:r>
          </a:p>
          <a:p>
            <a:pPr marL="628650" marR="235585" lvl="1"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WH, Sales &amp; Integration</a:t>
            </a:r>
          </a:p>
          <a:p>
            <a:pPr marL="628650" marR="235585" lvl="1"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HCM</a:t>
            </a:r>
          </a:p>
          <a:p>
            <a:pPr marL="628650" marR="235585" lvl="1"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Marketing</a:t>
            </a:r>
          </a:p>
          <a:p>
            <a:pPr marL="628650" marR="235585" lvl="1"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Sales</a:t>
            </a:r>
          </a:p>
          <a:p>
            <a:pPr marL="628650" marR="235585" lvl="1"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PMO, EBS</a:t>
            </a:r>
          </a:p>
        </p:txBody>
      </p:sp>
      <p:sp>
        <p:nvSpPr>
          <p:cNvPr id="63" name="Rounded Rectangle 21">
            <a:extLst>
              <a:ext uri="{FF2B5EF4-FFF2-40B4-BE49-F238E27FC236}">
                <a16:creationId xmlns:a16="http://schemas.microsoft.com/office/drawing/2014/main" id="{FA1C557E-A12D-5092-4076-8B672924A650}"/>
              </a:ext>
            </a:extLst>
          </p:cNvPr>
          <p:cNvSpPr>
            <a:spLocks noChangeArrowheads="1"/>
          </p:cNvSpPr>
          <p:nvPr/>
        </p:nvSpPr>
        <p:spPr bwMode="auto">
          <a:xfrm>
            <a:off x="6158737" y="1401413"/>
            <a:ext cx="5312665" cy="827668"/>
          </a:xfrm>
          <a:prstGeom prst="rect">
            <a:avLst/>
          </a:prstGeom>
          <a:noFill/>
          <a:ln w="9525">
            <a:solidFill>
              <a:schemeClr val="accent1"/>
            </a:solidFill>
            <a:round/>
            <a:headEnd/>
            <a:tailEnd/>
          </a:ln>
          <a:effectLst/>
        </p:spPr>
        <p:txBody>
          <a:bodyPr lIns="52488" tIns="34117" rIns="52488" bIns="33329" anchor="t" anchorCtr="0"/>
          <a:lstStyle/>
          <a:p>
            <a:pPr marL="171450" marR="0" lvl="0" indent="-171450" algn="l" defTabSz="90251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5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64" name="Rectangle 63">
            <a:extLst>
              <a:ext uri="{FF2B5EF4-FFF2-40B4-BE49-F238E27FC236}">
                <a16:creationId xmlns:a16="http://schemas.microsoft.com/office/drawing/2014/main" id="{9EF5082C-0541-C255-C22D-96FAADE0B6E8}"/>
              </a:ext>
            </a:extLst>
          </p:cNvPr>
          <p:cNvSpPr/>
          <p:nvPr/>
        </p:nvSpPr>
        <p:spPr>
          <a:xfrm>
            <a:off x="6178787" y="1423900"/>
            <a:ext cx="5292615" cy="577081"/>
          </a:xfrm>
          <a:prstGeom prst="rect">
            <a:avLst/>
          </a:prstGeom>
        </p:spPr>
        <p:txBody>
          <a:bodyPr wrap="square">
            <a:spAutoFit/>
          </a:bodyPr>
          <a:lstStyle/>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Business-IT Relationship</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Business Demand Prioritization</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Project Proposals Evaluation</a:t>
            </a:r>
          </a:p>
        </p:txBody>
      </p:sp>
      <p:sp>
        <p:nvSpPr>
          <p:cNvPr id="65" name="Slide Number Placeholder 4">
            <a:extLst>
              <a:ext uri="{FF2B5EF4-FFF2-40B4-BE49-F238E27FC236}">
                <a16:creationId xmlns:a16="http://schemas.microsoft.com/office/drawing/2014/main" id="{DB8C16F5-531D-9145-4BAD-07B9C965CCC9}"/>
              </a:ext>
            </a:extLst>
          </p:cNvPr>
          <p:cNvSpPr txBox="1">
            <a:spLocks/>
          </p:cNvSpPr>
          <p:nvPr/>
        </p:nvSpPr>
        <p:spPr>
          <a:xfrm>
            <a:off x="9223881" y="6114902"/>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C169F746-3268-9642-BBD6-F761473B887F}" type="slidenum">
              <a:rPr lang="en-US" sz="850" smtClean="0">
                <a:solidFill>
                  <a:srgbClr val="13100D"/>
                </a:solidFill>
                <a:latin typeface="Verdana" panose="020B0604030504040204" pitchFamily="34" charset="0"/>
                <a:ea typeface="Verdana" panose="020B0604030504040204" pitchFamily="34" charset="0"/>
                <a:cs typeface="Calibri" panose="020F0502020204030204" pitchFamily="34" charset="0"/>
              </a:rPr>
              <a:pPr algn="r">
                <a:defRPr/>
              </a:pPr>
              <a:t>7</a:t>
            </a:fld>
            <a:endParaRPr lang="en-US" sz="850">
              <a:solidFill>
                <a:srgbClr val="13100D"/>
              </a:solidFill>
              <a:latin typeface="Verdana" panose="020B060403050404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40277175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16. Infra Operations – NOC (3/3)</a:t>
            </a: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955328742"/>
              </p:ext>
            </p:extLst>
          </p:nvPr>
        </p:nvGraphicFramePr>
        <p:xfrm>
          <a:off x="569838" y="768261"/>
          <a:ext cx="10981524" cy="5151172"/>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53050">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550554">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8278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2869">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60090">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39945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25026">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2869">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88744">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2869">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2869">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sp>
        <p:nvSpPr>
          <p:cNvPr id="5" name="Rectangle 4">
            <a:extLst>
              <a:ext uri="{FF2B5EF4-FFF2-40B4-BE49-F238E27FC236}">
                <a16:creationId xmlns:a16="http://schemas.microsoft.com/office/drawing/2014/main" id="{3C78960D-5A2A-196A-7D78-6E3CEBF50134}"/>
              </a:ext>
            </a:extLst>
          </p:cNvPr>
          <p:cNvSpPr/>
          <p:nvPr/>
        </p:nvSpPr>
        <p:spPr bwMode="gray">
          <a:xfrm>
            <a:off x="1783653" y="2220908"/>
            <a:ext cx="2300403" cy="360205"/>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dirty="0">
                <a:latin typeface="Verdana" panose="020B0604030504040204" pitchFamily="34" charset="0"/>
                <a:ea typeface="Verdana" panose="020B0604030504040204" pitchFamily="34" charset="0"/>
              </a:rPr>
              <a:t>C</a:t>
            </a:r>
            <a:r>
              <a:rPr lang="en-US" sz="700" b="0" dirty="0">
                <a:latin typeface="Verdana" panose="020B0604030504040204" pitchFamily="34" charset="0"/>
                <a:ea typeface="Verdana" panose="020B0604030504040204" pitchFamily="34" charset="0"/>
              </a:rPr>
              <a:t>oordinate with vendors and ISPs to resolve issues</a:t>
            </a:r>
          </a:p>
        </p:txBody>
      </p:sp>
      <p:sp>
        <p:nvSpPr>
          <p:cNvPr id="8" name="TextBox 7">
            <a:extLst>
              <a:ext uri="{FF2B5EF4-FFF2-40B4-BE49-F238E27FC236}">
                <a16:creationId xmlns:a16="http://schemas.microsoft.com/office/drawing/2014/main" id="{16C03D36-F1BD-7338-A461-A3030C7DEE10}"/>
              </a:ext>
            </a:extLst>
          </p:cNvPr>
          <p:cNvSpPr txBox="1"/>
          <p:nvPr/>
        </p:nvSpPr>
        <p:spPr>
          <a:xfrm>
            <a:off x="2208485" y="2547333"/>
            <a:ext cx="1348446"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Global Infra Ops Lead </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cxnSp>
        <p:nvCxnSpPr>
          <p:cNvPr id="49" name="Straight Arrow Connector 48">
            <a:extLst>
              <a:ext uri="{FF2B5EF4-FFF2-40B4-BE49-F238E27FC236}">
                <a16:creationId xmlns:a16="http://schemas.microsoft.com/office/drawing/2014/main" id="{1F2A47C8-6F0F-5F6E-4738-1F1814F37A24}"/>
              </a:ext>
            </a:extLst>
          </p:cNvPr>
          <p:cNvCxnSpPr>
            <a:cxnSpLocks/>
            <a:stCxn id="5" idx="3"/>
            <a:endCxn id="15" idx="1"/>
          </p:cNvCxnSpPr>
          <p:nvPr/>
        </p:nvCxnSpPr>
        <p:spPr>
          <a:xfrm>
            <a:off x="4084056" y="2401011"/>
            <a:ext cx="204600"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B5F0B58-A20E-DA28-D547-182CCC207AD0}"/>
              </a:ext>
            </a:extLst>
          </p:cNvPr>
          <p:cNvSpPr/>
          <p:nvPr/>
        </p:nvSpPr>
        <p:spPr bwMode="gray">
          <a:xfrm>
            <a:off x="4288656" y="2220908"/>
            <a:ext cx="2300403" cy="360205"/>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b="0" dirty="0">
                <a:latin typeface="Verdana" panose="020B0604030504040204" pitchFamily="34" charset="0"/>
                <a:ea typeface="Verdana" panose="020B0604030504040204" pitchFamily="34" charset="0"/>
              </a:rPr>
              <a:t>Conduct root cause analysis (RCA) for incidents and review past incidents to enhance network resilience</a:t>
            </a:r>
          </a:p>
        </p:txBody>
      </p:sp>
      <p:sp>
        <p:nvSpPr>
          <p:cNvPr id="34" name="TextBox 33">
            <a:extLst>
              <a:ext uri="{FF2B5EF4-FFF2-40B4-BE49-F238E27FC236}">
                <a16:creationId xmlns:a16="http://schemas.microsoft.com/office/drawing/2014/main" id="{E7A72C69-648F-44FA-8DAC-1552C0388010}"/>
              </a:ext>
            </a:extLst>
          </p:cNvPr>
          <p:cNvSpPr txBox="1"/>
          <p:nvPr/>
        </p:nvSpPr>
        <p:spPr>
          <a:xfrm>
            <a:off x="4912911" y="2547333"/>
            <a:ext cx="1051891"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NOC Team Lead </a:t>
            </a:r>
          </a:p>
        </p:txBody>
      </p:sp>
      <p:sp>
        <p:nvSpPr>
          <p:cNvPr id="39" name="Rectangle 38">
            <a:extLst>
              <a:ext uri="{FF2B5EF4-FFF2-40B4-BE49-F238E27FC236}">
                <a16:creationId xmlns:a16="http://schemas.microsoft.com/office/drawing/2014/main" id="{C15D79F4-640F-58F1-98A7-B02CF6197A97}"/>
              </a:ext>
            </a:extLst>
          </p:cNvPr>
          <p:cNvSpPr/>
          <p:nvPr/>
        </p:nvSpPr>
        <p:spPr bwMode="gray">
          <a:xfrm>
            <a:off x="6769808" y="2220908"/>
            <a:ext cx="2300403" cy="360205"/>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b="0" dirty="0">
                <a:latin typeface="Verdana" panose="020B0604030504040204" pitchFamily="34" charset="0"/>
                <a:ea typeface="Verdana" panose="020B0604030504040204" pitchFamily="34" charset="0"/>
              </a:rPr>
              <a:t>Ensure compliance with SLAs and security policies</a:t>
            </a:r>
          </a:p>
        </p:txBody>
      </p:sp>
      <p:sp>
        <p:nvSpPr>
          <p:cNvPr id="40" name="TextBox 39">
            <a:extLst>
              <a:ext uri="{FF2B5EF4-FFF2-40B4-BE49-F238E27FC236}">
                <a16:creationId xmlns:a16="http://schemas.microsoft.com/office/drawing/2014/main" id="{449B3A42-3342-3C04-86FA-1F1660DE2D4F}"/>
              </a:ext>
            </a:extLst>
          </p:cNvPr>
          <p:cNvSpPr txBox="1"/>
          <p:nvPr/>
        </p:nvSpPr>
        <p:spPr>
          <a:xfrm>
            <a:off x="7236969" y="2547333"/>
            <a:ext cx="1366080"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Global Infra Ops team </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cxnSp>
        <p:nvCxnSpPr>
          <p:cNvPr id="41" name="Straight Arrow Connector 40">
            <a:extLst>
              <a:ext uri="{FF2B5EF4-FFF2-40B4-BE49-F238E27FC236}">
                <a16:creationId xmlns:a16="http://schemas.microsoft.com/office/drawing/2014/main" id="{3ED1E516-CA8E-7308-681C-DD921C330769}"/>
              </a:ext>
            </a:extLst>
          </p:cNvPr>
          <p:cNvCxnSpPr>
            <a:cxnSpLocks/>
            <a:stCxn id="15" idx="3"/>
            <a:endCxn id="39" idx="1"/>
          </p:cNvCxnSpPr>
          <p:nvPr/>
        </p:nvCxnSpPr>
        <p:spPr>
          <a:xfrm>
            <a:off x="6589059" y="2401011"/>
            <a:ext cx="180749"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6C6981DF-A63A-C833-37F1-454CD55D7283}"/>
              </a:ext>
            </a:extLst>
          </p:cNvPr>
          <p:cNvSpPr/>
          <p:nvPr/>
        </p:nvSpPr>
        <p:spPr bwMode="gray">
          <a:xfrm>
            <a:off x="9233939" y="2187389"/>
            <a:ext cx="2300403" cy="429584"/>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b="0" dirty="0">
                <a:latin typeface="Verdana" panose="020B0604030504040204" pitchFamily="34" charset="0"/>
                <a:ea typeface="Verdana" panose="020B0604030504040204" pitchFamily="34" charset="0"/>
              </a:rPr>
              <a:t>Perform scheduled infra maintenance and patch management. G</a:t>
            </a:r>
            <a:r>
              <a:rPr lang="en-US" sz="700" dirty="0">
                <a:latin typeface="Verdana" panose="020B0604030504040204" pitchFamily="34" charset="0"/>
                <a:ea typeface="Verdana" panose="020B0604030504040204" pitchFamily="34" charset="0"/>
              </a:rPr>
              <a:t>enerate insights on vendor performance and downtime analysis for continuous improvement0</a:t>
            </a:r>
            <a:endParaRPr lang="en-US" sz="700" b="0" dirty="0">
              <a:latin typeface="Verdana" panose="020B0604030504040204" pitchFamily="34" charset="0"/>
              <a:ea typeface="Verdana" panose="020B0604030504040204" pitchFamily="34" charset="0"/>
            </a:endParaRPr>
          </a:p>
        </p:txBody>
      </p:sp>
      <p:sp>
        <p:nvSpPr>
          <p:cNvPr id="45" name="TextBox 44">
            <a:extLst>
              <a:ext uri="{FF2B5EF4-FFF2-40B4-BE49-F238E27FC236}">
                <a16:creationId xmlns:a16="http://schemas.microsoft.com/office/drawing/2014/main" id="{4C4847D7-1C50-8DBE-1721-2286D7ED44FB}"/>
              </a:ext>
            </a:extLst>
          </p:cNvPr>
          <p:cNvSpPr txBox="1"/>
          <p:nvPr/>
        </p:nvSpPr>
        <p:spPr>
          <a:xfrm>
            <a:off x="10022664" y="2582932"/>
            <a:ext cx="771365"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NOC Team </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cxnSp>
        <p:nvCxnSpPr>
          <p:cNvPr id="4" name="Straight Arrow Connector 3">
            <a:extLst>
              <a:ext uri="{FF2B5EF4-FFF2-40B4-BE49-F238E27FC236}">
                <a16:creationId xmlns:a16="http://schemas.microsoft.com/office/drawing/2014/main" id="{8AEF58F8-7551-9231-73C1-D50D13ECF93E}"/>
              </a:ext>
            </a:extLst>
          </p:cNvPr>
          <p:cNvCxnSpPr>
            <a:cxnSpLocks/>
            <a:stCxn id="39" idx="3"/>
            <a:endCxn id="44" idx="1"/>
          </p:cNvCxnSpPr>
          <p:nvPr/>
        </p:nvCxnSpPr>
        <p:spPr>
          <a:xfrm>
            <a:off x="9070211" y="2401011"/>
            <a:ext cx="163728" cy="117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E6760940-9858-6A0A-8AF9-62DD9CE6A7F0}"/>
              </a:ext>
            </a:extLst>
          </p:cNvPr>
          <p:cNvCxnSpPr>
            <a:cxnSpLocks/>
          </p:cNvCxnSpPr>
          <p:nvPr/>
        </p:nvCxnSpPr>
        <p:spPr>
          <a:xfrm>
            <a:off x="1485476" y="2401011"/>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Flowchart: Summing Junction 5">
            <a:extLst>
              <a:ext uri="{FF2B5EF4-FFF2-40B4-BE49-F238E27FC236}">
                <a16:creationId xmlns:a16="http://schemas.microsoft.com/office/drawing/2014/main" id="{0EF6647A-5864-DB84-8DCE-BA2D130947CB}"/>
              </a:ext>
            </a:extLst>
          </p:cNvPr>
          <p:cNvSpPr/>
          <p:nvPr/>
        </p:nvSpPr>
        <p:spPr bwMode="gray">
          <a:xfrm>
            <a:off x="1523241" y="2316847"/>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9" name="Oval 8">
            <a:extLst>
              <a:ext uri="{FF2B5EF4-FFF2-40B4-BE49-F238E27FC236}">
                <a16:creationId xmlns:a16="http://schemas.microsoft.com/office/drawing/2014/main" id="{92DFBBBB-841C-03BA-9250-6E8CE4188CAE}"/>
              </a:ext>
            </a:extLst>
          </p:cNvPr>
          <p:cNvSpPr/>
          <p:nvPr/>
        </p:nvSpPr>
        <p:spPr bwMode="gray">
          <a:xfrm>
            <a:off x="2791811" y="4485858"/>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0" name="Oval 9">
            <a:extLst>
              <a:ext uri="{FF2B5EF4-FFF2-40B4-BE49-F238E27FC236}">
                <a16:creationId xmlns:a16="http://schemas.microsoft.com/office/drawing/2014/main" id="{7A9DCD82-DBF5-3D39-E09B-024765B45776}"/>
              </a:ext>
            </a:extLst>
          </p:cNvPr>
          <p:cNvSpPr/>
          <p:nvPr/>
        </p:nvSpPr>
        <p:spPr bwMode="gray">
          <a:xfrm>
            <a:off x="2791811" y="5060602"/>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C04DC284-58F9-6297-D8ED-62654052B186}"/>
              </a:ext>
            </a:extLst>
          </p:cNvPr>
          <p:cNvSpPr/>
          <p:nvPr/>
        </p:nvSpPr>
        <p:spPr bwMode="gray">
          <a:xfrm>
            <a:off x="5116050" y="4485858"/>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12" name="Rectangle 11">
            <a:extLst>
              <a:ext uri="{FF2B5EF4-FFF2-40B4-BE49-F238E27FC236}">
                <a16:creationId xmlns:a16="http://schemas.microsoft.com/office/drawing/2014/main" id="{1165F1C9-3660-ED16-943D-8BE6888AAA7B}"/>
              </a:ext>
            </a:extLst>
          </p:cNvPr>
          <p:cNvSpPr/>
          <p:nvPr/>
        </p:nvSpPr>
        <p:spPr bwMode="gray">
          <a:xfrm>
            <a:off x="6808878" y="5602038"/>
            <a:ext cx="2158053"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Review SLAs and compliance</a:t>
            </a:r>
          </a:p>
        </p:txBody>
      </p:sp>
      <p:sp>
        <p:nvSpPr>
          <p:cNvPr id="13" name="TextBox 12">
            <a:extLst>
              <a:ext uri="{FF2B5EF4-FFF2-40B4-BE49-F238E27FC236}">
                <a16:creationId xmlns:a16="http://schemas.microsoft.com/office/drawing/2014/main" id="{ED20C32C-D074-3D5E-DDAC-C233458327DC}"/>
              </a:ext>
            </a:extLst>
          </p:cNvPr>
          <p:cNvSpPr txBox="1"/>
          <p:nvPr/>
        </p:nvSpPr>
        <p:spPr>
          <a:xfrm>
            <a:off x="6955756" y="5386594"/>
            <a:ext cx="191851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Service Operations Committee </a:t>
            </a:r>
          </a:p>
        </p:txBody>
      </p:sp>
      <p:sp>
        <p:nvSpPr>
          <p:cNvPr id="33" name="Rectangle 32">
            <a:extLst>
              <a:ext uri="{FF2B5EF4-FFF2-40B4-BE49-F238E27FC236}">
                <a16:creationId xmlns:a16="http://schemas.microsoft.com/office/drawing/2014/main" id="{B3FB2679-B97B-A16D-1C95-EA4C2A1F0DED}"/>
              </a:ext>
            </a:extLst>
          </p:cNvPr>
          <p:cNvSpPr/>
          <p:nvPr/>
        </p:nvSpPr>
        <p:spPr bwMode="gray">
          <a:xfrm>
            <a:off x="9211572" y="5602038"/>
            <a:ext cx="2158053"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Review maintenance and patch management activities</a:t>
            </a:r>
          </a:p>
        </p:txBody>
      </p:sp>
      <p:sp>
        <p:nvSpPr>
          <p:cNvPr id="35" name="TextBox 34">
            <a:extLst>
              <a:ext uri="{FF2B5EF4-FFF2-40B4-BE49-F238E27FC236}">
                <a16:creationId xmlns:a16="http://schemas.microsoft.com/office/drawing/2014/main" id="{2848BAE5-C72A-D767-4A46-F7842244D6A6}"/>
              </a:ext>
            </a:extLst>
          </p:cNvPr>
          <p:cNvSpPr txBox="1"/>
          <p:nvPr/>
        </p:nvSpPr>
        <p:spPr>
          <a:xfrm>
            <a:off x="9358450" y="5386594"/>
            <a:ext cx="191851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Service Operations Committee </a:t>
            </a:r>
          </a:p>
        </p:txBody>
      </p:sp>
    </p:spTree>
    <p:extLst>
      <p:ext uri="{BB962C8B-B14F-4D97-AF65-F5344CB8AC3E}">
        <p14:creationId xmlns:p14="http://schemas.microsoft.com/office/powerpoint/2010/main" val="29767411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r>
              <a:rPr lang="en-US" dirty="0"/>
              <a:t>16. Infra Operations – NOC</a:t>
            </a:r>
          </a:p>
        </p:txBody>
      </p:sp>
      <p:graphicFrame>
        <p:nvGraphicFramePr>
          <p:cNvPr id="12" name="Table 11">
            <a:extLst>
              <a:ext uri="{FF2B5EF4-FFF2-40B4-BE49-F238E27FC236}">
                <a16:creationId xmlns:a16="http://schemas.microsoft.com/office/drawing/2014/main" id="{24F1E073-4698-1F67-CA9C-E602C33EA49F}"/>
              </a:ext>
            </a:extLst>
          </p:cNvPr>
          <p:cNvGraphicFramePr>
            <a:graphicFrameLocks noGrp="1"/>
          </p:cNvGraphicFramePr>
          <p:nvPr>
            <p:extLst>
              <p:ext uri="{D42A27DB-BD31-4B8C-83A1-F6EECF244321}">
                <p14:modId xmlns:p14="http://schemas.microsoft.com/office/powerpoint/2010/main" val="3262660988"/>
              </p:ext>
            </p:extLst>
          </p:nvPr>
        </p:nvGraphicFramePr>
        <p:xfrm>
          <a:off x="591871" y="931288"/>
          <a:ext cx="10981521" cy="1280160"/>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KPIs / Metrics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Infra Operations – NOC</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Number of network issues detected, Detection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Mean Time to Identify (MTTI), Number of incidents logged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Mean Time to Resolution (MTTR), Resolution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Root Cause Analysis (RCA), Network uptime after resolution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Percentage of incidents escalated, Time to escalation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 of critical patches applied on time</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13" name="Table 12">
            <a:extLst>
              <a:ext uri="{FF2B5EF4-FFF2-40B4-BE49-F238E27FC236}">
                <a16:creationId xmlns:a16="http://schemas.microsoft.com/office/drawing/2014/main" id="{50A44060-00AF-8221-9E6D-ADA911CBEBAA}"/>
              </a:ext>
            </a:extLst>
          </p:cNvPr>
          <p:cNvGraphicFramePr>
            <a:graphicFrameLocks noGrp="1"/>
          </p:cNvGraphicFramePr>
          <p:nvPr>
            <p:extLst>
              <p:ext uri="{D42A27DB-BD31-4B8C-83A1-F6EECF244321}">
                <p14:modId xmlns:p14="http://schemas.microsoft.com/office/powerpoint/2010/main" val="1774386006"/>
              </p:ext>
            </p:extLst>
          </p:nvPr>
        </p:nvGraphicFramePr>
        <p:xfrm>
          <a:off x="591870" y="2313940"/>
          <a:ext cx="10981521" cy="900485"/>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Key Considerations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Infra Operations – NOC</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IT Strategy to be defined / updated periodically based on any business strategy changes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Timelines for ITLT to review and respond to IT strategy to be agreed upon</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16" name="Table 15">
            <a:extLst>
              <a:ext uri="{FF2B5EF4-FFF2-40B4-BE49-F238E27FC236}">
                <a16:creationId xmlns:a16="http://schemas.microsoft.com/office/drawing/2014/main" id="{ABEE8E71-226F-14E2-6FE6-54AA843519EC}"/>
              </a:ext>
            </a:extLst>
          </p:cNvPr>
          <p:cNvGraphicFramePr>
            <a:graphicFrameLocks noGrp="1"/>
          </p:cNvGraphicFramePr>
          <p:nvPr>
            <p:extLst>
              <p:ext uri="{D42A27DB-BD31-4B8C-83A1-F6EECF244321}">
                <p14:modId xmlns:p14="http://schemas.microsoft.com/office/powerpoint/2010/main" val="1587398443"/>
              </p:ext>
            </p:extLst>
          </p:nvPr>
        </p:nvGraphicFramePr>
        <p:xfrm>
          <a:off x="591869" y="3504197"/>
          <a:ext cx="10981521" cy="900485"/>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Critical Success Factors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Infra Operations – NOC</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TBD</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spTree>
    <p:extLst>
      <p:ext uri="{BB962C8B-B14F-4D97-AF65-F5344CB8AC3E}">
        <p14:creationId xmlns:p14="http://schemas.microsoft.com/office/powerpoint/2010/main" val="2767361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pPr marL="0" indent="0" algn="l" rtl="0" eaLnBrk="1" latinLnBrk="0" hangingPunct="1">
              <a:lnSpc>
                <a:spcPct val="90000"/>
              </a:lnSpc>
              <a:spcBef>
                <a:spcPts val="988"/>
              </a:spcBef>
              <a:spcAft>
                <a:spcPts val="0"/>
              </a:spcAft>
            </a:pPr>
            <a:r>
              <a:rPr lang="en-US" sz="2000" b="1" kern="1200" dirty="0">
                <a:solidFill>
                  <a:srgbClr val="000000"/>
                </a:solidFill>
                <a:effectLst/>
                <a:latin typeface="Verdana" panose="020B0604030504040204" pitchFamily="34" charset="0"/>
                <a:ea typeface="Verdana" panose="020B0604030504040204" pitchFamily="34" charset="0"/>
                <a:cs typeface="+mn-cs"/>
              </a:rPr>
              <a:t>17. </a:t>
            </a:r>
            <a:r>
              <a:rPr lang="en-US" sz="2000" dirty="0"/>
              <a:t>Security Operations – SOC (1/3)</a:t>
            </a:r>
            <a:endParaRPr lang="en-US" sz="1800" dirty="0">
              <a:effectLst/>
            </a:endParaRP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8956045"/>
              </p:ext>
            </p:extLst>
          </p:nvPr>
        </p:nvGraphicFramePr>
        <p:xfrm>
          <a:off x="569838" y="768261"/>
          <a:ext cx="10981524" cy="5151172"/>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53050">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550554">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8278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2869">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60090">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399451">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25026">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2869">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88744">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2869">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2869">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cxnSp>
        <p:nvCxnSpPr>
          <p:cNvPr id="62" name="Straight Arrow Connector 61">
            <a:extLst>
              <a:ext uri="{FF2B5EF4-FFF2-40B4-BE49-F238E27FC236}">
                <a16:creationId xmlns:a16="http://schemas.microsoft.com/office/drawing/2014/main" id="{DD66377A-07C6-CBA5-EB32-FA0DB232E396}"/>
              </a:ext>
            </a:extLst>
          </p:cNvPr>
          <p:cNvCxnSpPr>
            <a:cxnSpLocks/>
          </p:cNvCxnSpPr>
          <p:nvPr/>
        </p:nvCxnSpPr>
        <p:spPr>
          <a:xfrm>
            <a:off x="11572729" y="4648882"/>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Flowchart: Summing Junction 62">
            <a:extLst>
              <a:ext uri="{FF2B5EF4-FFF2-40B4-BE49-F238E27FC236}">
                <a16:creationId xmlns:a16="http://schemas.microsoft.com/office/drawing/2014/main" id="{F9496A63-0BAB-4BA0-1FB6-334BF60E7EF0}"/>
              </a:ext>
            </a:extLst>
          </p:cNvPr>
          <p:cNvSpPr/>
          <p:nvPr/>
        </p:nvSpPr>
        <p:spPr bwMode="gray">
          <a:xfrm>
            <a:off x="11610494" y="4564718"/>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5" name="Rectangle 4">
            <a:extLst>
              <a:ext uri="{FF2B5EF4-FFF2-40B4-BE49-F238E27FC236}">
                <a16:creationId xmlns:a16="http://schemas.microsoft.com/office/drawing/2014/main" id="{3C78960D-5A2A-196A-7D78-6E3CEBF50134}"/>
              </a:ext>
            </a:extLst>
          </p:cNvPr>
          <p:cNvSpPr/>
          <p:nvPr/>
        </p:nvSpPr>
        <p:spPr bwMode="gray">
          <a:xfrm>
            <a:off x="1768807" y="3529755"/>
            <a:ext cx="2300403" cy="360205"/>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b="0" dirty="0">
                <a:latin typeface="Verdana" panose="020B0604030504040204" pitchFamily="34" charset="0"/>
                <a:ea typeface="Verdana" panose="020B0604030504040204" pitchFamily="34" charset="0"/>
              </a:rPr>
              <a:t>Continuously monitor networks, endpoints and cloud environments for security threats, review alerts, and investigate anomalies. </a:t>
            </a:r>
          </a:p>
        </p:txBody>
      </p:sp>
      <p:sp>
        <p:nvSpPr>
          <p:cNvPr id="8" name="TextBox 7">
            <a:extLst>
              <a:ext uri="{FF2B5EF4-FFF2-40B4-BE49-F238E27FC236}">
                <a16:creationId xmlns:a16="http://schemas.microsoft.com/office/drawing/2014/main" id="{16C03D36-F1BD-7338-A461-A3030C7DEE10}"/>
              </a:ext>
            </a:extLst>
          </p:cNvPr>
          <p:cNvSpPr txBox="1"/>
          <p:nvPr/>
        </p:nvSpPr>
        <p:spPr>
          <a:xfrm>
            <a:off x="2503820" y="3856180"/>
            <a:ext cx="728084"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SOC Team</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cxnSp>
        <p:nvCxnSpPr>
          <p:cNvPr id="49" name="Straight Arrow Connector 48">
            <a:extLst>
              <a:ext uri="{FF2B5EF4-FFF2-40B4-BE49-F238E27FC236}">
                <a16:creationId xmlns:a16="http://schemas.microsoft.com/office/drawing/2014/main" id="{1F2A47C8-6F0F-5F6E-4738-1F1814F37A24}"/>
              </a:ext>
            </a:extLst>
          </p:cNvPr>
          <p:cNvCxnSpPr>
            <a:cxnSpLocks/>
            <a:stCxn id="5" idx="3"/>
            <a:endCxn id="15" idx="1"/>
          </p:cNvCxnSpPr>
          <p:nvPr/>
        </p:nvCxnSpPr>
        <p:spPr>
          <a:xfrm flipV="1">
            <a:off x="4069210" y="3709822"/>
            <a:ext cx="200097" cy="36"/>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B5F0B58-A20E-DA28-D547-182CCC207AD0}"/>
              </a:ext>
            </a:extLst>
          </p:cNvPr>
          <p:cNvSpPr/>
          <p:nvPr/>
        </p:nvSpPr>
        <p:spPr bwMode="gray">
          <a:xfrm>
            <a:off x="4269307" y="3529719"/>
            <a:ext cx="2300403" cy="360205"/>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b="0" dirty="0">
                <a:latin typeface="Verdana" panose="020B0604030504040204" pitchFamily="34" charset="0"/>
                <a:ea typeface="Verdana" panose="020B0604030504040204" pitchFamily="34" charset="0"/>
              </a:rPr>
              <a:t>Ensure monitoring tools are aligned with security policies and operational efficiency</a:t>
            </a:r>
          </a:p>
        </p:txBody>
      </p:sp>
      <p:sp>
        <p:nvSpPr>
          <p:cNvPr id="34" name="TextBox 33">
            <a:extLst>
              <a:ext uri="{FF2B5EF4-FFF2-40B4-BE49-F238E27FC236}">
                <a16:creationId xmlns:a16="http://schemas.microsoft.com/office/drawing/2014/main" id="{E7A72C69-648F-44FA-8DAC-1552C0388010}"/>
              </a:ext>
            </a:extLst>
          </p:cNvPr>
          <p:cNvSpPr txBox="1"/>
          <p:nvPr/>
        </p:nvSpPr>
        <p:spPr>
          <a:xfrm>
            <a:off x="5075504" y="3856144"/>
            <a:ext cx="688009"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SOC Lead</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sp>
        <p:nvSpPr>
          <p:cNvPr id="39" name="Rectangle 38">
            <a:extLst>
              <a:ext uri="{FF2B5EF4-FFF2-40B4-BE49-F238E27FC236}">
                <a16:creationId xmlns:a16="http://schemas.microsoft.com/office/drawing/2014/main" id="{C15D79F4-640F-58F1-98A7-B02CF6197A97}"/>
              </a:ext>
            </a:extLst>
          </p:cNvPr>
          <p:cNvSpPr/>
          <p:nvPr/>
        </p:nvSpPr>
        <p:spPr bwMode="gray">
          <a:xfrm>
            <a:off x="6746323" y="3529719"/>
            <a:ext cx="2300403" cy="360205"/>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b="0" dirty="0">
                <a:latin typeface="Verdana" panose="020B0604030504040204" pitchFamily="34" charset="0"/>
                <a:ea typeface="Verdana" panose="020B0604030504040204" pitchFamily="34" charset="0"/>
              </a:rPr>
              <a:t>Detect, log and categorize security threats &amp; anomalies and triage and investigate security alerts</a:t>
            </a:r>
          </a:p>
        </p:txBody>
      </p:sp>
      <p:sp>
        <p:nvSpPr>
          <p:cNvPr id="40" name="TextBox 39">
            <a:extLst>
              <a:ext uri="{FF2B5EF4-FFF2-40B4-BE49-F238E27FC236}">
                <a16:creationId xmlns:a16="http://schemas.microsoft.com/office/drawing/2014/main" id="{449B3A42-3342-3C04-86FA-1F1660DE2D4F}"/>
              </a:ext>
            </a:extLst>
          </p:cNvPr>
          <p:cNvSpPr txBox="1"/>
          <p:nvPr/>
        </p:nvSpPr>
        <p:spPr>
          <a:xfrm>
            <a:off x="7514047" y="3856144"/>
            <a:ext cx="764953"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SOC Team </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cxnSp>
        <p:nvCxnSpPr>
          <p:cNvPr id="41" name="Straight Arrow Connector 40">
            <a:extLst>
              <a:ext uri="{FF2B5EF4-FFF2-40B4-BE49-F238E27FC236}">
                <a16:creationId xmlns:a16="http://schemas.microsoft.com/office/drawing/2014/main" id="{3ED1E516-CA8E-7308-681C-DD921C330769}"/>
              </a:ext>
            </a:extLst>
          </p:cNvPr>
          <p:cNvCxnSpPr>
            <a:cxnSpLocks/>
            <a:stCxn id="15" idx="3"/>
            <a:endCxn id="39" idx="1"/>
          </p:cNvCxnSpPr>
          <p:nvPr/>
        </p:nvCxnSpPr>
        <p:spPr>
          <a:xfrm>
            <a:off x="6569710" y="3709822"/>
            <a:ext cx="176613"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6C6981DF-A63A-C833-37F1-454CD55D7283}"/>
              </a:ext>
            </a:extLst>
          </p:cNvPr>
          <p:cNvSpPr/>
          <p:nvPr/>
        </p:nvSpPr>
        <p:spPr bwMode="gray">
          <a:xfrm>
            <a:off x="9272991" y="4468779"/>
            <a:ext cx="2300403" cy="360205"/>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b="0" dirty="0">
                <a:latin typeface="Verdana" panose="020B0604030504040204" pitchFamily="34" charset="0"/>
                <a:ea typeface="Verdana" panose="020B0604030504040204" pitchFamily="34" charset="0"/>
              </a:rPr>
              <a:t>Respond to and trigger incident process</a:t>
            </a:r>
          </a:p>
        </p:txBody>
      </p:sp>
      <p:sp>
        <p:nvSpPr>
          <p:cNvPr id="45" name="TextBox 44">
            <a:extLst>
              <a:ext uri="{FF2B5EF4-FFF2-40B4-BE49-F238E27FC236}">
                <a16:creationId xmlns:a16="http://schemas.microsoft.com/office/drawing/2014/main" id="{4C4847D7-1C50-8DBE-1721-2286D7ED44FB}"/>
              </a:ext>
            </a:extLst>
          </p:cNvPr>
          <p:cNvSpPr txBox="1"/>
          <p:nvPr/>
        </p:nvSpPr>
        <p:spPr>
          <a:xfrm>
            <a:off x="9744160" y="4795204"/>
            <a:ext cx="1358065"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Helpdesk/ITSM Team </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cxnSp>
        <p:nvCxnSpPr>
          <p:cNvPr id="46" name="Connector: Elbow 45">
            <a:extLst>
              <a:ext uri="{FF2B5EF4-FFF2-40B4-BE49-F238E27FC236}">
                <a16:creationId xmlns:a16="http://schemas.microsoft.com/office/drawing/2014/main" id="{D8976F7E-9F82-7D7E-CCB8-657B780515AC}"/>
              </a:ext>
            </a:extLst>
          </p:cNvPr>
          <p:cNvCxnSpPr>
            <a:cxnSpLocks/>
            <a:stCxn id="39" idx="3"/>
            <a:endCxn id="44" idx="1"/>
          </p:cNvCxnSpPr>
          <p:nvPr/>
        </p:nvCxnSpPr>
        <p:spPr>
          <a:xfrm>
            <a:off x="9046726" y="3709822"/>
            <a:ext cx="226265" cy="939060"/>
          </a:xfrm>
          <a:prstGeom prst="bentConnector3">
            <a:avLst>
              <a:gd name="adj1" fmla="val 50000"/>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F7CC4159-F2C3-A423-27BD-608828DB7DDC}"/>
              </a:ext>
            </a:extLst>
          </p:cNvPr>
          <p:cNvSpPr/>
          <p:nvPr/>
        </p:nvSpPr>
        <p:spPr bwMode="gray">
          <a:xfrm>
            <a:off x="6813872" y="5629046"/>
            <a:ext cx="2158053"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Review cybersecurity threats detected</a:t>
            </a:r>
          </a:p>
        </p:txBody>
      </p:sp>
      <p:sp>
        <p:nvSpPr>
          <p:cNvPr id="55" name="TextBox 54">
            <a:extLst>
              <a:ext uri="{FF2B5EF4-FFF2-40B4-BE49-F238E27FC236}">
                <a16:creationId xmlns:a16="http://schemas.microsoft.com/office/drawing/2014/main" id="{D8A915AF-E294-B81B-F8BF-A8A60F798731}"/>
              </a:ext>
            </a:extLst>
          </p:cNvPr>
          <p:cNvSpPr txBox="1"/>
          <p:nvPr/>
        </p:nvSpPr>
        <p:spPr>
          <a:xfrm>
            <a:off x="6960750" y="5413602"/>
            <a:ext cx="191851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Service Operations Committee </a:t>
            </a:r>
          </a:p>
        </p:txBody>
      </p:sp>
      <p:sp>
        <p:nvSpPr>
          <p:cNvPr id="56" name="Oval 55">
            <a:extLst>
              <a:ext uri="{FF2B5EF4-FFF2-40B4-BE49-F238E27FC236}">
                <a16:creationId xmlns:a16="http://schemas.microsoft.com/office/drawing/2014/main" id="{6FFEAC7F-DF06-EF94-625E-36A37944F604}"/>
              </a:ext>
            </a:extLst>
          </p:cNvPr>
          <p:cNvSpPr/>
          <p:nvPr/>
        </p:nvSpPr>
        <p:spPr bwMode="gray">
          <a:xfrm>
            <a:off x="5315659" y="5002449"/>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57" name="Oval 56">
            <a:extLst>
              <a:ext uri="{FF2B5EF4-FFF2-40B4-BE49-F238E27FC236}">
                <a16:creationId xmlns:a16="http://schemas.microsoft.com/office/drawing/2014/main" id="{72AE6E5C-6580-0D9F-EFC5-C76D39F707C2}"/>
              </a:ext>
            </a:extLst>
          </p:cNvPr>
          <p:cNvSpPr/>
          <p:nvPr/>
        </p:nvSpPr>
        <p:spPr bwMode="gray">
          <a:xfrm>
            <a:off x="5315659" y="4616860"/>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58" name="Oval 57">
            <a:extLst>
              <a:ext uri="{FF2B5EF4-FFF2-40B4-BE49-F238E27FC236}">
                <a16:creationId xmlns:a16="http://schemas.microsoft.com/office/drawing/2014/main" id="{EC298E0F-7141-60C5-AE0B-5F01B3CA4E98}"/>
              </a:ext>
            </a:extLst>
          </p:cNvPr>
          <p:cNvSpPr/>
          <p:nvPr/>
        </p:nvSpPr>
        <p:spPr bwMode="gray">
          <a:xfrm>
            <a:off x="7702127" y="5002449"/>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59" name="Oval 58">
            <a:extLst>
              <a:ext uri="{FF2B5EF4-FFF2-40B4-BE49-F238E27FC236}">
                <a16:creationId xmlns:a16="http://schemas.microsoft.com/office/drawing/2014/main" id="{0F1532DB-5170-F002-6457-2ECA772E0CE0}"/>
              </a:ext>
            </a:extLst>
          </p:cNvPr>
          <p:cNvSpPr/>
          <p:nvPr/>
        </p:nvSpPr>
        <p:spPr bwMode="gray">
          <a:xfrm>
            <a:off x="7702127" y="4616860"/>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dirty="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Tree>
    <p:extLst>
      <p:ext uri="{BB962C8B-B14F-4D97-AF65-F5344CB8AC3E}">
        <p14:creationId xmlns:p14="http://schemas.microsoft.com/office/powerpoint/2010/main" val="26033106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pPr marL="0" indent="0" algn="l" rtl="0" eaLnBrk="1" latinLnBrk="0" hangingPunct="1">
              <a:lnSpc>
                <a:spcPct val="90000"/>
              </a:lnSpc>
              <a:spcBef>
                <a:spcPts val="988"/>
              </a:spcBef>
              <a:spcAft>
                <a:spcPts val="0"/>
              </a:spcAft>
            </a:pPr>
            <a:r>
              <a:rPr lang="en-US" sz="2000" b="1" kern="1200" dirty="0">
                <a:solidFill>
                  <a:srgbClr val="000000"/>
                </a:solidFill>
                <a:effectLst/>
                <a:latin typeface="Verdana" panose="020B0604030504040204" pitchFamily="34" charset="0"/>
                <a:ea typeface="Verdana" panose="020B0604030504040204" pitchFamily="34" charset="0"/>
                <a:cs typeface="+mn-cs"/>
              </a:rPr>
              <a:t>17. </a:t>
            </a:r>
            <a:r>
              <a:rPr lang="en-US" sz="2000" dirty="0"/>
              <a:t>Security Operations – SOC (2/3)</a:t>
            </a:r>
            <a:endParaRPr lang="en-US" sz="1800" dirty="0">
              <a:effectLst/>
            </a:endParaRP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3610970863"/>
              </p:ext>
            </p:extLst>
          </p:nvPr>
        </p:nvGraphicFramePr>
        <p:xfrm>
          <a:off x="569838" y="768261"/>
          <a:ext cx="10981524" cy="5151172"/>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53050">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550554">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8278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2869">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60090">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399451">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25026">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2869">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88744">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2869">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2869">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cxnSp>
        <p:nvCxnSpPr>
          <p:cNvPr id="3" name="Straight Arrow Connector 2">
            <a:extLst>
              <a:ext uri="{FF2B5EF4-FFF2-40B4-BE49-F238E27FC236}">
                <a16:creationId xmlns:a16="http://schemas.microsoft.com/office/drawing/2014/main" id="{6A7A5F51-0587-175F-E5FC-146D8219AD26}"/>
              </a:ext>
            </a:extLst>
          </p:cNvPr>
          <p:cNvCxnSpPr>
            <a:cxnSpLocks/>
          </p:cNvCxnSpPr>
          <p:nvPr/>
        </p:nvCxnSpPr>
        <p:spPr>
          <a:xfrm>
            <a:off x="1552494" y="3709822"/>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Flowchart: Summing Junction 3">
            <a:extLst>
              <a:ext uri="{FF2B5EF4-FFF2-40B4-BE49-F238E27FC236}">
                <a16:creationId xmlns:a16="http://schemas.microsoft.com/office/drawing/2014/main" id="{301444EA-7AC9-A832-1784-98707F352C73}"/>
              </a:ext>
            </a:extLst>
          </p:cNvPr>
          <p:cNvSpPr/>
          <p:nvPr/>
        </p:nvSpPr>
        <p:spPr bwMode="gray">
          <a:xfrm>
            <a:off x="1590259" y="3625658"/>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6" name="Rectangle 5">
            <a:extLst>
              <a:ext uri="{FF2B5EF4-FFF2-40B4-BE49-F238E27FC236}">
                <a16:creationId xmlns:a16="http://schemas.microsoft.com/office/drawing/2014/main" id="{3EB911FA-EC42-2E90-E7A4-938ECCD51C50}"/>
              </a:ext>
            </a:extLst>
          </p:cNvPr>
          <p:cNvSpPr/>
          <p:nvPr/>
        </p:nvSpPr>
        <p:spPr bwMode="gray">
          <a:xfrm>
            <a:off x="1874066" y="3529755"/>
            <a:ext cx="2195144" cy="360205"/>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dirty="0">
                <a:latin typeface="Verdana" panose="020B0604030504040204" pitchFamily="34" charset="0"/>
                <a:ea typeface="Verdana" panose="020B0604030504040204" pitchFamily="34" charset="0"/>
              </a:rPr>
              <a:t>C</a:t>
            </a:r>
            <a:r>
              <a:rPr lang="en-US" sz="700" b="0" dirty="0">
                <a:latin typeface="Verdana" panose="020B0604030504040204" pitchFamily="34" charset="0"/>
                <a:ea typeface="Verdana" panose="020B0604030504040204" pitchFamily="34" charset="0"/>
              </a:rPr>
              <a:t>onduct forensic analysis and RCA for security incidents</a:t>
            </a:r>
          </a:p>
        </p:txBody>
      </p:sp>
      <p:sp>
        <p:nvSpPr>
          <p:cNvPr id="9" name="TextBox 8">
            <a:extLst>
              <a:ext uri="{FF2B5EF4-FFF2-40B4-BE49-F238E27FC236}">
                <a16:creationId xmlns:a16="http://schemas.microsoft.com/office/drawing/2014/main" id="{B16890F1-CF42-95D6-86C4-457F1EB4C61E}"/>
              </a:ext>
            </a:extLst>
          </p:cNvPr>
          <p:cNvSpPr txBox="1"/>
          <p:nvPr/>
        </p:nvSpPr>
        <p:spPr>
          <a:xfrm>
            <a:off x="2087039" y="3856180"/>
            <a:ext cx="1561646"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Security Operations Team </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cxnSp>
        <p:nvCxnSpPr>
          <p:cNvPr id="10" name="Straight Arrow Connector 9">
            <a:extLst>
              <a:ext uri="{FF2B5EF4-FFF2-40B4-BE49-F238E27FC236}">
                <a16:creationId xmlns:a16="http://schemas.microsoft.com/office/drawing/2014/main" id="{897DFDE3-3266-BCAF-7015-FDE38CE81D10}"/>
              </a:ext>
            </a:extLst>
          </p:cNvPr>
          <p:cNvCxnSpPr>
            <a:cxnSpLocks/>
            <a:stCxn id="6" idx="3"/>
          </p:cNvCxnSpPr>
          <p:nvPr/>
        </p:nvCxnSpPr>
        <p:spPr>
          <a:xfrm flipV="1">
            <a:off x="4069210" y="3709822"/>
            <a:ext cx="200097" cy="36"/>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A9BFCC1-B460-A93F-CF7C-BB02A1F9C3CC}"/>
              </a:ext>
            </a:extLst>
          </p:cNvPr>
          <p:cNvSpPr/>
          <p:nvPr/>
        </p:nvSpPr>
        <p:spPr bwMode="gray">
          <a:xfrm>
            <a:off x="1874066" y="5602038"/>
            <a:ext cx="2158053"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Review RCA and forensic analysis insights for major incidents</a:t>
            </a:r>
          </a:p>
        </p:txBody>
      </p:sp>
      <p:sp>
        <p:nvSpPr>
          <p:cNvPr id="13" name="TextBox 12">
            <a:extLst>
              <a:ext uri="{FF2B5EF4-FFF2-40B4-BE49-F238E27FC236}">
                <a16:creationId xmlns:a16="http://schemas.microsoft.com/office/drawing/2014/main" id="{FCF8F4CC-01F4-F3EC-EF09-4F6DBBCE339F}"/>
              </a:ext>
            </a:extLst>
          </p:cNvPr>
          <p:cNvSpPr txBox="1"/>
          <p:nvPr/>
        </p:nvSpPr>
        <p:spPr>
          <a:xfrm>
            <a:off x="2020944" y="5386594"/>
            <a:ext cx="191851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Service Operations Committee </a:t>
            </a:r>
          </a:p>
        </p:txBody>
      </p:sp>
      <p:sp>
        <p:nvSpPr>
          <p:cNvPr id="14" name="Rectangle 13">
            <a:extLst>
              <a:ext uri="{FF2B5EF4-FFF2-40B4-BE49-F238E27FC236}">
                <a16:creationId xmlns:a16="http://schemas.microsoft.com/office/drawing/2014/main" id="{9C4B9E69-81A0-9C18-D540-346DDD33A173}"/>
              </a:ext>
            </a:extLst>
          </p:cNvPr>
          <p:cNvSpPr/>
          <p:nvPr/>
        </p:nvSpPr>
        <p:spPr bwMode="gray">
          <a:xfrm>
            <a:off x="4282183" y="3529755"/>
            <a:ext cx="2195144" cy="360205"/>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dirty="0">
                <a:latin typeface="Verdana" panose="020B0604030504040204" pitchFamily="34" charset="0"/>
                <a:ea typeface="Verdana" panose="020B0604030504040204" pitchFamily="34" charset="0"/>
              </a:rPr>
              <a:t>Conduct post-incident root cause analysis and review mitigation steps</a:t>
            </a:r>
          </a:p>
        </p:txBody>
      </p:sp>
      <p:sp>
        <p:nvSpPr>
          <p:cNvPr id="16" name="TextBox 15">
            <a:extLst>
              <a:ext uri="{FF2B5EF4-FFF2-40B4-BE49-F238E27FC236}">
                <a16:creationId xmlns:a16="http://schemas.microsoft.com/office/drawing/2014/main" id="{8F80CFD7-20DD-8371-AA60-2817E8E6F1F5}"/>
              </a:ext>
            </a:extLst>
          </p:cNvPr>
          <p:cNvSpPr txBox="1"/>
          <p:nvPr/>
        </p:nvSpPr>
        <p:spPr>
          <a:xfrm>
            <a:off x="4608113" y="3856180"/>
            <a:ext cx="1521570"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Security Operations Lead </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sp>
        <p:nvSpPr>
          <p:cNvPr id="33" name="Rectangle 32">
            <a:extLst>
              <a:ext uri="{FF2B5EF4-FFF2-40B4-BE49-F238E27FC236}">
                <a16:creationId xmlns:a16="http://schemas.microsoft.com/office/drawing/2014/main" id="{7248126D-5745-E855-820C-102D98F87747}"/>
              </a:ext>
            </a:extLst>
          </p:cNvPr>
          <p:cNvSpPr/>
          <p:nvPr/>
        </p:nvSpPr>
        <p:spPr bwMode="gray">
          <a:xfrm>
            <a:off x="4311540" y="5602038"/>
            <a:ext cx="2158053"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Review SLAs and compliance</a:t>
            </a:r>
          </a:p>
        </p:txBody>
      </p:sp>
      <p:sp>
        <p:nvSpPr>
          <p:cNvPr id="35" name="TextBox 34">
            <a:extLst>
              <a:ext uri="{FF2B5EF4-FFF2-40B4-BE49-F238E27FC236}">
                <a16:creationId xmlns:a16="http://schemas.microsoft.com/office/drawing/2014/main" id="{7D6B6B07-5923-99B1-C028-6FF5E9ED1F86}"/>
              </a:ext>
            </a:extLst>
          </p:cNvPr>
          <p:cNvSpPr txBox="1"/>
          <p:nvPr/>
        </p:nvSpPr>
        <p:spPr>
          <a:xfrm>
            <a:off x="4458418" y="5386594"/>
            <a:ext cx="191851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Service Operations Committee </a:t>
            </a:r>
          </a:p>
        </p:txBody>
      </p:sp>
      <p:cxnSp>
        <p:nvCxnSpPr>
          <p:cNvPr id="36" name="Straight Arrow Connector 35">
            <a:extLst>
              <a:ext uri="{FF2B5EF4-FFF2-40B4-BE49-F238E27FC236}">
                <a16:creationId xmlns:a16="http://schemas.microsoft.com/office/drawing/2014/main" id="{E849D5C1-C029-7BE9-D682-B1D08908CBBF}"/>
              </a:ext>
            </a:extLst>
          </p:cNvPr>
          <p:cNvCxnSpPr>
            <a:cxnSpLocks/>
          </p:cNvCxnSpPr>
          <p:nvPr/>
        </p:nvCxnSpPr>
        <p:spPr>
          <a:xfrm flipV="1">
            <a:off x="6480286" y="3709822"/>
            <a:ext cx="200097" cy="36"/>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BFCA436C-BECF-53E5-773E-C336CB622ED4}"/>
              </a:ext>
            </a:extLst>
          </p:cNvPr>
          <p:cNvSpPr/>
          <p:nvPr/>
        </p:nvSpPr>
        <p:spPr bwMode="gray">
          <a:xfrm>
            <a:off x="6693259" y="3529755"/>
            <a:ext cx="2195144" cy="360205"/>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dirty="0">
                <a:latin typeface="Verdana" panose="020B0604030504040204" pitchFamily="34" charset="0"/>
                <a:ea typeface="Verdana" panose="020B0604030504040204" pitchFamily="34" charset="0"/>
              </a:rPr>
              <a:t>Oversee advanced threat intelligence and engage with external vendors for deeper analysis</a:t>
            </a:r>
          </a:p>
        </p:txBody>
      </p:sp>
      <p:sp>
        <p:nvSpPr>
          <p:cNvPr id="38" name="TextBox 37">
            <a:extLst>
              <a:ext uri="{FF2B5EF4-FFF2-40B4-BE49-F238E27FC236}">
                <a16:creationId xmlns:a16="http://schemas.microsoft.com/office/drawing/2014/main" id="{A8A870CB-18DE-D21C-29C7-7E8F5B8D861D}"/>
              </a:ext>
            </a:extLst>
          </p:cNvPr>
          <p:cNvSpPr txBox="1"/>
          <p:nvPr/>
        </p:nvSpPr>
        <p:spPr>
          <a:xfrm>
            <a:off x="6852476" y="3856180"/>
            <a:ext cx="1854996"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Security Ops/Policy &amp; Gov Lead </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cxnSp>
        <p:nvCxnSpPr>
          <p:cNvPr id="42" name="Straight Arrow Connector 41">
            <a:extLst>
              <a:ext uri="{FF2B5EF4-FFF2-40B4-BE49-F238E27FC236}">
                <a16:creationId xmlns:a16="http://schemas.microsoft.com/office/drawing/2014/main" id="{BFE859C9-DAE6-15A8-4803-2BB4D1F7D189}"/>
              </a:ext>
            </a:extLst>
          </p:cNvPr>
          <p:cNvCxnSpPr>
            <a:cxnSpLocks/>
            <a:stCxn id="37" idx="3"/>
          </p:cNvCxnSpPr>
          <p:nvPr/>
        </p:nvCxnSpPr>
        <p:spPr>
          <a:xfrm flipV="1">
            <a:off x="8888403" y="3709822"/>
            <a:ext cx="394315" cy="36"/>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AFD40C61-A868-20C1-F354-53D95BE2FDF8}"/>
              </a:ext>
            </a:extLst>
          </p:cNvPr>
          <p:cNvSpPr/>
          <p:nvPr/>
        </p:nvSpPr>
        <p:spPr bwMode="gray">
          <a:xfrm>
            <a:off x="9295594" y="3529755"/>
            <a:ext cx="2195144" cy="360205"/>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dirty="0">
                <a:latin typeface="Verdana" panose="020B0604030504040204" pitchFamily="34" charset="0"/>
                <a:ea typeface="Verdana" panose="020B0604030504040204" pitchFamily="34" charset="0"/>
              </a:rPr>
              <a:t>Ensure security compliance with security regulations (ISO27001, NIST etc.)</a:t>
            </a:r>
          </a:p>
        </p:txBody>
      </p:sp>
      <p:sp>
        <p:nvSpPr>
          <p:cNvPr id="47" name="TextBox 46">
            <a:extLst>
              <a:ext uri="{FF2B5EF4-FFF2-40B4-BE49-F238E27FC236}">
                <a16:creationId xmlns:a16="http://schemas.microsoft.com/office/drawing/2014/main" id="{1DA16B56-8FB4-71BF-3168-408146E07DF1}"/>
              </a:ext>
            </a:extLst>
          </p:cNvPr>
          <p:cNvSpPr txBox="1"/>
          <p:nvPr/>
        </p:nvSpPr>
        <p:spPr>
          <a:xfrm>
            <a:off x="9454811" y="3856180"/>
            <a:ext cx="1854996"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Security Ops/Policy &amp; Gov Lead </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cxnSp>
        <p:nvCxnSpPr>
          <p:cNvPr id="50" name="Straight Arrow Connector 49">
            <a:extLst>
              <a:ext uri="{FF2B5EF4-FFF2-40B4-BE49-F238E27FC236}">
                <a16:creationId xmlns:a16="http://schemas.microsoft.com/office/drawing/2014/main" id="{1E0AF65B-C372-1539-8EBD-E9DB65354410}"/>
              </a:ext>
            </a:extLst>
          </p:cNvPr>
          <p:cNvCxnSpPr>
            <a:cxnSpLocks/>
          </p:cNvCxnSpPr>
          <p:nvPr/>
        </p:nvCxnSpPr>
        <p:spPr>
          <a:xfrm>
            <a:off x="11495123" y="3709822"/>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Flowchart: Summing Junction 51">
            <a:extLst>
              <a:ext uri="{FF2B5EF4-FFF2-40B4-BE49-F238E27FC236}">
                <a16:creationId xmlns:a16="http://schemas.microsoft.com/office/drawing/2014/main" id="{D018A4E4-34F0-6530-F9B2-EA43EE684411}"/>
              </a:ext>
            </a:extLst>
          </p:cNvPr>
          <p:cNvSpPr/>
          <p:nvPr/>
        </p:nvSpPr>
        <p:spPr bwMode="gray">
          <a:xfrm>
            <a:off x="11532888" y="3625658"/>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Tree>
    <p:extLst>
      <p:ext uri="{BB962C8B-B14F-4D97-AF65-F5344CB8AC3E}">
        <p14:creationId xmlns:p14="http://schemas.microsoft.com/office/powerpoint/2010/main" val="25474704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pPr marL="0" indent="0" algn="l" rtl="0" eaLnBrk="1" latinLnBrk="0" hangingPunct="1">
              <a:lnSpc>
                <a:spcPct val="90000"/>
              </a:lnSpc>
              <a:spcBef>
                <a:spcPts val="988"/>
              </a:spcBef>
              <a:spcAft>
                <a:spcPts val="0"/>
              </a:spcAft>
            </a:pPr>
            <a:r>
              <a:rPr lang="en-US" sz="2000" b="1" kern="1200" dirty="0">
                <a:solidFill>
                  <a:srgbClr val="000000"/>
                </a:solidFill>
                <a:effectLst/>
                <a:latin typeface="Verdana" panose="020B0604030504040204" pitchFamily="34" charset="0"/>
                <a:ea typeface="Verdana" panose="020B0604030504040204" pitchFamily="34" charset="0"/>
                <a:cs typeface="+mn-cs"/>
              </a:rPr>
              <a:t>17. </a:t>
            </a:r>
            <a:r>
              <a:rPr lang="en-US" sz="2000" dirty="0"/>
              <a:t>Security Operations – SOC (3/3)</a:t>
            </a:r>
            <a:endParaRPr lang="en-US" sz="1800" dirty="0">
              <a:effectLst/>
            </a:endParaRPr>
          </a:p>
        </p:txBody>
      </p:sp>
      <p:graphicFrame>
        <p:nvGraphicFramePr>
          <p:cNvPr id="7" name="Table 6">
            <a:extLst>
              <a:ext uri="{FF2B5EF4-FFF2-40B4-BE49-F238E27FC236}">
                <a16:creationId xmlns:a16="http://schemas.microsoft.com/office/drawing/2014/main" id="{8EFF50AC-6E96-F057-473B-3616629976F0}"/>
              </a:ext>
            </a:extLst>
          </p:cNvPr>
          <p:cNvGraphicFramePr>
            <a:graphicFrameLocks noGrp="1"/>
          </p:cNvGraphicFramePr>
          <p:nvPr>
            <p:extLst>
              <p:ext uri="{D42A27DB-BD31-4B8C-83A1-F6EECF244321}">
                <p14:modId xmlns:p14="http://schemas.microsoft.com/office/powerpoint/2010/main" val="1424847691"/>
              </p:ext>
            </p:extLst>
          </p:nvPr>
        </p:nvGraphicFramePr>
        <p:xfrm>
          <a:off x="569838" y="768261"/>
          <a:ext cx="10981524" cy="5151172"/>
        </p:xfrm>
        <a:graphic>
          <a:graphicData uri="http://schemas.openxmlformats.org/drawingml/2006/table">
            <a:tbl>
              <a:tblPr firstRow="1" bandRow="1"/>
              <a:tblGrid>
                <a:gridCol w="1174108">
                  <a:extLst>
                    <a:ext uri="{9D8B030D-6E8A-4147-A177-3AD203B41FA5}">
                      <a16:colId xmlns:a16="http://schemas.microsoft.com/office/drawing/2014/main" val="3363418988"/>
                    </a:ext>
                  </a:extLst>
                </a:gridCol>
                <a:gridCol w="2451854">
                  <a:extLst>
                    <a:ext uri="{9D8B030D-6E8A-4147-A177-3AD203B41FA5}">
                      <a16:colId xmlns:a16="http://schemas.microsoft.com/office/drawing/2014/main" val="2098144253"/>
                    </a:ext>
                  </a:extLst>
                </a:gridCol>
                <a:gridCol w="2451854">
                  <a:extLst>
                    <a:ext uri="{9D8B030D-6E8A-4147-A177-3AD203B41FA5}">
                      <a16:colId xmlns:a16="http://schemas.microsoft.com/office/drawing/2014/main" val="2493193897"/>
                    </a:ext>
                  </a:extLst>
                </a:gridCol>
                <a:gridCol w="2451854">
                  <a:extLst>
                    <a:ext uri="{9D8B030D-6E8A-4147-A177-3AD203B41FA5}">
                      <a16:colId xmlns:a16="http://schemas.microsoft.com/office/drawing/2014/main" val="3915928320"/>
                    </a:ext>
                  </a:extLst>
                </a:gridCol>
                <a:gridCol w="2451854">
                  <a:extLst>
                    <a:ext uri="{9D8B030D-6E8A-4147-A177-3AD203B41FA5}">
                      <a16:colId xmlns:a16="http://schemas.microsoft.com/office/drawing/2014/main" val="20000"/>
                    </a:ext>
                  </a:extLst>
                </a:gridCol>
              </a:tblGrid>
              <a:tr h="253050">
                <a:tc>
                  <a:txBody>
                    <a:bodyPr/>
                    <a:lstStyle/>
                    <a:p>
                      <a:pPr algn="ctr"/>
                      <a:r>
                        <a:rPr lang="en-US" sz="1050" b="1" i="0" dirty="0">
                          <a:solidFill>
                            <a:srgbClr val="FFFFFF"/>
                          </a:solidFill>
                          <a:latin typeface="Open Sans" panose="020B0606030504020204" pitchFamily="34" charset="0"/>
                          <a:ea typeface="Open Sans" panose="020B0606030504020204" pitchFamily="34" charset="0"/>
                          <a:cs typeface="Open Sans" panose="020B0606030504020204" pitchFamily="34" charset="0"/>
                        </a:rPr>
                        <a:t>Function</a:t>
                      </a: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gridSpan="4">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FFFFFF"/>
                          </a:solidFill>
                          <a:latin typeface="Open Sans" panose="020B0606030504020204" pitchFamily="34" charset="0"/>
                          <a:ea typeface="Open Sans" panose="020B0606030504020204" pitchFamily="34" charset="0"/>
                          <a:cs typeface="Open Sans" panose="020B0606030504020204" pitchFamily="34" charset="0"/>
                        </a:rPr>
                        <a:t>High Level Visual Flow</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000000"/>
                    </a:solidFill>
                  </a:tcPr>
                </a:tc>
                <a:tc hMerge="1">
                  <a:txBody>
                    <a:body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tc hMerge="1">
                  <a:txBody>
                    <a:bodyPr/>
                    <a:lstStyle/>
                    <a:p>
                      <a:endParaRPr lang="en-US"/>
                    </a:p>
                  </a:txBody>
                  <a:tcPr/>
                </a:tc>
                <a:tc hMerge="1">
                  <a:txBody>
                    <a:bodyPr/>
                    <a:lstStyle>
                      <a:lvl1pPr marL="0" algn="l" defTabSz="1219170" rtl="0" eaLnBrk="1" latinLnBrk="0" hangingPunct="1">
                        <a:defRPr sz="2400" b="1" kern="1200">
                          <a:solidFill>
                            <a:schemeClr val="lt1"/>
                          </a:solidFill>
                          <a:latin typeface="Arial"/>
                          <a:ea typeface="ＭＳ Ｐゴシック"/>
                          <a:cs typeface="Arial"/>
                        </a:defRPr>
                      </a:lvl1pPr>
                      <a:lvl2pPr marL="609585" algn="l" defTabSz="1219170" rtl="0" eaLnBrk="1" latinLnBrk="0" hangingPunct="1">
                        <a:defRPr sz="2400" b="1" kern="1200">
                          <a:solidFill>
                            <a:schemeClr val="lt1"/>
                          </a:solidFill>
                          <a:latin typeface="Arial"/>
                          <a:ea typeface="ＭＳ Ｐゴシック"/>
                          <a:cs typeface="Arial"/>
                        </a:defRPr>
                      </a:lvl2pPr>
                      <a:lvl3pPr marL="1219170" algn="l" defTabSz="1219170" rtl="0" eaLnBrk="1" latinLnBrk="0" hangingPunct="1">
                        <a:defRPr sz="2400" b="1" kern="1200">
                          <a:solidFill>
                            <a:schemeClr val="lt1"/>
                          </a:solidFill>
                          <a:latin typeface="Arial"/>
                          <a:ea typeface="ＭＳ Ｐゴシック"/>
                          <a:cs typeface="Arial"/>
                        </a:defRPr>
                      </a:lvl3pPr>
                      <a:lvl4pPr marL="1828754" algn="l" defTabSz="1219170" rtl="0" eaLnBrk="1" latinLnBrk="0" hangingPunct="1">
                        <a:defRPr sz="2400" b="1" kern="1200">
                          <a:solidFill>
                            <a:schemeClr val="lt1"/>
                          </a:solidFill>
                          <a:latin typeface="Arial"/>
                          <a:ea typeface="ＭＳ Ｐゴシック"/>
                          <a:cs typeface="Arial"/>
                        </a:defRPr>
                      </a:lvl4pPr>
                      <a:lvl5pPr marL="2438339" algn="l" defTabSz="1219170" rtl="0" eaLnBrk="1" latinLnBrk="0" hangingPunct="1">
                        <a:defRPr sz="2400" b="1" kern="1200">
                          <a:solidFill>
                            <a:schemeClr val="lt1"/>
                          </a:solidFill>
                          <a:latin typeface="Arial"/>
                          <a:ea typeface="ＭＳ Ｐゴシック"/>
                          <a:cs typeface="Arial"/>
                        </a:defRPr>
                      </a:lvl5pPr>
                      <a:lvl6pPr marL="3047924" algn="l" defTabSz="1219170" rtl="0" eaLnBrk="1" latinLnBrk="0" hangingPunct="1">
                        <a:defRPr sz="2400" b="1" kern="1200">
                          <a:solidFill>
                            <a:schemeClr val="lt1"/>
                          </a:solidFill>
                          <a:latin typeface="Arial"/>
                          <a:ea typeface="ＭＳ Ｐゴシック"/>
                          <a:cs typeface="Arial"/>
                        </a:defRPr>
                      </a:lvl6pPr>
                      <a:lvl7pPr marL="3657509" algn="l" defTabSz="1219170" rtl="0" eaLnBrk="1" latinLnBrk="0" hangingPunct="1">
                        <a:defRPr sz="2400" b="1" kern="1200">
                          <a:solidFill>
                            <a:schemeClr val="lt1"/>
                          </a:solidFill>
                          <a:latin typeface="Arial"/>
                          <a:ea typeface="ＭＳ Ｐゴシック"/>
                          <a:cs typeface="Arial"/>
                        </a:defRPr>
                      </a:lvl7pPr>
                      <a:lvl8pPr marL="4267093" algn="l" defTabSz="1219170" rtl="0" eaLnBrk="1" latinLnBrk="0" hangingPunct="1">
                        <a:defRPr sz="2400" b="1" kern="1200">
                          <a:solidFill>
                            <a:schemeClr val="lt1"/>
                          </a:solidFill>
                          <a:latin typeface="Arial"/>
                          <a:ea typeface="ＭＳ Ｐゴシック"/>
                          <a:cs typeface="Arial"/>
                        </a:defRPr>
                      </a:lvl8pPr>
                      <a:lvl9pPr marL="4876678" algn="l" defTabSz="1219170" rtl="0" eaLnBrk="1" latinLnBrk="0" hangingPunct="1">
                        <a:defRPr sz="2400" b="1" kern="1200">
                          <a:solidFill>
                            <a:schemeClr val="lt1"/>
                          </a:solidFill>
                          <a:latin typeface="Arial"/>
                          <a:ea typeface="ＭＳ Ｐゴシック"/>
                          <a:cs typeface="Arial"/>
                        </a:defRPr>
                      </a:lvl9pPr>
                    </a:lstStyle>
                    <a:p>
                      <a:pPr algn="ctr"/>
                      <a:endParaRPr lang="en-US" sz="900" b="1" i="0">
                        <a:solidFill>
                          <a:srgbClr val="FFFFFF"/>
                        </a:solidFill>
                        <a:latin typeface="Open Sans" panose="020B0606030504020204" pitchFamily="34" charset="0"/>
                        <a:ea typeface="Open Sans" panose="020B0606030504020204" pitchFamily="34" charset="0"/>
                        <a:cs typeface="Open Sans" panose="020B0606030504020204" pitchFamily="34" charset="0"/>
                      </a:endParaRPr>
                    </a:p>
                  </a:txBody>
                  <a:tcPr anchor="ctr">
                    <a:lnL w="76200" cap="flat" cmpd="sng" algn="ctr">
                      <a:solidFill>
                        <a:srgbClr val="FFFFFF"/>
                      </a:solidFill>
                      <a:prstDash val="solid"/>
                      <a:round/>
                      <a:headEnd type="none" w="med" len="med"/>
                      <a:tailEnd type="none" w="med" len="med"/>
                    </a:lnL>
                    <a:lnR w="762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3478"/>
                    </a:solidFill>
                  </a:tcPr>
                </a:tc>
                <a:extLst>
                  <a:ext uri="{0D108BD9-81ED-4DB2-BD59-A6C34878D82A}">
                    <a16:rowId xmlns:a16="http://schemas.microsoft.com/office/drawing/2014/main" val="10000"/>
                  </a:ext>
                </a:extLst>
              </a:tr>
              <a:tr h="550554">
                <a:tc>
                  <a:txBody>
                    <a:bodyPr/>
                    <a:lstStyle/>
                    <a:p>
                      <a:pPr algn="ctr"/>
                      <a:r>
                        <a:rPr lang="en-US" sz="800" b="1" i="1" dirty="0">
                          <a:solidFill>
                            <a:schemeClr val="bg1"/>
                          </a:solidFill>
                          <a:latin typeface="Verdana" panose="020B0604030504040204" pitchFamily="34" charset="0"/>
                          <a:ea typeface="Verdana" panose="020B0604030504040204" pitchFamily="34" charset="0"/>
                          <a:cs typeface="Open Sans" panose="020B0606030504020204" pitchFamily="34" charset="0"/>
                        </a:rPr>
                        <a:t>Business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762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8278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Prod Mgmt., Demand &amp; Deployment – Geo IT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2869">
                <a:tc>
                  <a:txBody>
                    <a:bodyPr/>
                    <a:lstStyle/>
                    <a:p>
                      <a:pPr marL="0" algn="ctr" defTabSz="1219170" rtl="0" eaLnBrk="1" latinLnBrk="0" hangingPunct="1"/>
                      <a:r>
                        <a:rPr lang="en-US" sz="800" b="1" i="1" kern="120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Core Tech &amp; Infra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60090">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Enabling &amp; Emerging Tech</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0290995"/>
                  </a:ext>
                </a:extLst>
              </a:tr>
              <a:tr h="399451">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Data</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0562929"/>
                  </a:ext>
                </a:extLst>
              </a:tr>
              <a:tr h="425026">
                <a:tc>
                  <a:txBody>
                    <a:bodyPr/>
                    <a:lstStyle/>
                    <a:p>
                      <a:pPr marL="0" algn="ctr" defTabSz="1219170" rtl="0" eaLnBrk="1" latinLnBrk="0" hangingPunct="1"/>
                      <a:r>
                        <a:rPr lang="en-US" sz="800" b="1" i="1"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Delivery – Cybersecurity</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170" rtl="0" eaLnBrk="1" latinLnBrk="0" hangingPunct="1">
                        <a:defRPr sz="2400" kern="1200">
                          <a:solidFill>
                            <a:schemeClr val="dk1"/>
                          </a:solidFill>
                          <a:latin typeface="Arial"/>
                          <a:ea typeface="ＭＳ Ｐゴシック"/>
                          <a:cs typeface="Arial"/>
                        </a:defRPr>
                      </a:lvl1pPr>
                      <a:lvl2pPr marL="609585" algn="l" defTabSz="1219170" rtl="0" eaLnBrk="1" latinLnBrk="0" hangingPunct="1">
                        <a:defRPr sz="2400" kern="1200">
                          <a:solidFill>
                            <a:schemeClr val="dk1"/>
                          </a:solidFill>
                          <a:latin typeface="Arial"/>
                          <a:ea typeface="ＭＳ Ｐゴシック"/>
                          <a:cs typeface="Arial"/>
                        </a:defRPr>
                      </a:lvl2pPr>
                      <a:lvl3pPr marL="1219170" algn="l" defTabSz="1219170" rtl="0" eaLnBrk="1" latinLnBrk="0" hangingPunct="1">
                        <a:defRPr sz="2400" kern="1200">
                          <a:solidFill>
                            <a:schemeClr val="dk1"/>
                          </a:solidFill>
                          <a:latin typeface="Arial"/>
                          <a:ea typeface="ＭＳ Ｐゴシック"/>
                          <a:cs typeface="Arial"/>
                        </a:defRPr>
                      </a:lvl3pPr>
                      <a:lvl4pPr marL="1828754" algn="l" defTabSz="1219170" rtl="0" eaLnBrk="1" latinLnBrk="0" hangingPunct="1">
                        <a:defRPr sz="2400" kern="1200">
                          <a:solidFill>
                            <a:schemeClr val="dk1"/>
                          </a:solidFill>
                          <a:latin typeface="Arial"/>
                          <a:ea typeface="ＭＳ Ｐゴシック"/>
                          <a:cs typeface="Arial"/>
                        </a:defRPr>
                      </a:lvl4pPr>
                      <a:lvl5pPr marL="2438339" algn="l" defTabSz="1219170" rtl="0" eaLnBrk="1" latinLnBrk="0" hangingPunct="1">
                        <a:defRPr sz="2400" kern="1200">
                          <a:solidFill>
                            <a:schemeClr val="dk1"/>
                          </a:solidFill>
                          <a:latin typeface="Arial"/>
                          <a:ea typeface="ＭＳ Ｐゴシック"/>
                          <a:cs typeface="Arial"/>
                        </a:defRPr>
                      </a:lvl5pPr>
                      <a:lvl6pPr marL="3047924" algn="l" defTabSz="1219170" rtl="0" eaLnBrk="1" latinLnBrk="0" hangingPunct="1">
                        <a:defRPr sz="2400" kern="1200">
                          <a:solidFill>
                            <a:schemeClr val="dk1"/>
                          </a:solidFill>
                          <a:latin typeface="Arial"/>
                          <a:ea typeface="ＭＳ Ｐゴシック"/>
                          <a:cs typeface="Arial"/>
                        </a:defRPr>
                      </a:lvl6pPr>
                      <a:lvl7pPr marL="3657509" algn="l" defTabSz="1219170" rtl="0" eaLnBrk="1" latinLnBrk="0" hangingPunct="1">
                        <a:defRPr sz="2400" kern="1200">
                          <a:solidFill>
                            <a:schemeClr val="dk1"/>
                          </a:solidFill>
                          <a:latin typeface="Arial"/>
                          <a:ea typeface="ＭＳ Ｐゴシック"/>
                          <a:cs typeface="Arial"/>
                        </a:defRPr>
                      </a:lvl7pPr>
                      <a:lvl8pPr marL="4267093" algn="l" defTabSz="1219170" rtl="0" eaLnBrk="1" latinLnBrk="0" hangingPunct="1">
                        <a:defRPr sz="2400" kern="1200">
                          <a:solidFill>
                            <a:schemeClr val="dk1"/>
                          </a:solidFill>
                          <a:latin typeface="Arial"/>
                          <a:ea typeface="ＭＳ Ｐゴシック"/>
                          <a:cs typeface="Arial"/>
                        </a:defRPr>
                      </a:lvl8pPr>
                      <a:lvl9pPr marL="4876678" algn="l" defTabSz="1219170" rtl="0" eaLnBrk="1" latinLnBrk="0" hangingPunct="1">
                        <a:defRPr sz="2400" kern="1200">
                          <a:solidFill>
                            <a:schemeClr val="dk1"/>
                          </a:solidFill>
                          <a:latin typeface="Arial"/>
                          <a:ea typeface="ＭＳ Ｐゴシック"/>
                          <a:cs typeface="Arial"/>
                        </a:defRPr>
                      </a:lvl9p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72869">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Enterprise Architecture</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160656"/>
                  </a:ext>
                </a:extLst>
              </a:tr>
              <a:tr h="588744">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Service Management</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3154186"/>
                  </a:ext>
                </a:extLst>
              </a:tr>
              <a:tr h="472869">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Office of CIDO</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57881"/>
                  </a:ext>
                </a:extLst>
              </a:tr>
              <a:tr h="472869">
                <a:tc>
                  <a:txBody>
                    <a:bodyPr/>
                    <a:lstStyle/>
                    <a:p>
                      <a:pPr marL="0" algn="ctr" defTabSz="1219170" rtl="0" eaLnBrk="1" latinLnBrk="0" hangingPunct="1"/>
                      <a:r>
                        <a:rPr lang="en-US" sz="800" b="1" i="0" kern="1200" dirty="0">
                          <a:solidFill>
                            <a:schemeClr val="bg1"/>
                          </a:solidFill>
                          <a:latin typeface="Verdana" panose="020B0604030504040204" pitchFamily="34" charset="0"/>
                          <a:ea typeface="Verdana" panose="020B0604030504040204" pitchFamily="34" charset="0"/>
                          <a:cs typeface="Open Sans" panose="020B0606030504020204" pitchFamily="34" charset="0"/>
                        </a:rPr>
                        <a:t>Governance Bodies</a:t>
                      </a:r>
                    </a:p>
                  </a:txBody>
                  <a:tcPr anchor="ctr">
                    <a:lnL w="76200" cap="flat" cmpd="sng" algn="ctr">
                      <a:solidFill>
                        <a:srgbClr val="FFFFFF"/>
                      </a:solidFill>
                      <a:prstDash val="solid"/>
                      <a:round/>
                      <a:headEnd type="none" w="med" len="med"/>
                      <a:tailEnd type="none" w="med" len="med"/>
                    </a:lnL>
                    <a:lnR w="762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D3326"/>
                    </a:solid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76200" cap="flat" cmpd="sng" algn="ctr">
                      <a:no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solidFill>
                          <a:srgbClr val="F2F2F2"/>
                        </a:solidFill>
                        <a:latin typeface="Open Sans" panose="020B0606030504020204" pitchFamily="34" charset="0"/>
                        <a:ea typeface="Open Sans" panose="020B0606030504020204" pitchFamily="34" charset="0"/>
                        <a:cs typeface="Open Sans" panose="020B0606030504020204" pitchFamily="34" charset="0"/>
                      </a:endParaRPr>
                    </a:p>
                  </a:txBody>
                  <a:tcPr>
                    <a:lnL w="19050" cap="flat" cmpd="sng" algn="ctr">
                      <a:solidFill>
                        <a:schemeClr val="bg1">
                          <a:lumMod val="95000"/>
                        </a:schemeClr>
                      </a:solidFill>
                      <a:prstDash val="solid"/>
                      <a:round/>
                      <a:headEnd type="none" w="med" len="med"/>
                      <a:tailEnd type="none" w="med" len="med"/>
                    </a:lnL>
                    <a:lnR w="76200" cap="flat" cmpd="sng" algn="ctr">
                      <a:no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3890631"/>
                  </a:ext>
                </a:extLst>
              </a:tr>
            </a:tbl>
          </a:graphicData>
        </a:graphic>
      </p:graphicFrame>
      <p:grpSp>
        <p:nvGrpSpPr>
          <p:cNvPr id="18" name="Group 17">
            <a:extLst>
              <a:ext uri="{FF2B5EF4-FFF2-40B4-BE49-F238E27FC236}">
                <a16:creationId xmlns:a16="http://schemas.microsoft.com/office/drawing/2014/main" id="{81FD1B6A-47F0-6048-BBFC-F092E8EBED9A}"/>
              </a:ext>
            </a:extLst>
          </p:cNvPr>
          <p:cNvGrpSpPr/>
          <p:nvPr/>
        </p:nvGrpSpPr>
        <p:grpSpPr>
          <a:xfrm>
            <a:off x="2170858" y="5995900"/>
            <a:ext cx="8119741" cy="311879"/>
            <a:chOff x="248417" y="6462549"/>
            <a:chExt cx="8119741" cy="311879"/>
          </a:xfrm>
        </p:grpSpPr>
        <p:sp>
          <p:nvSpPr>
            <p:cNvPr id="19" name="Oval 18">
              <a:extLst>
                <a:ext uri="{FF2B5EF4-FFF2-40B4-BE49-F238E27FC236}">
                  <a16:creationId xmlns:a16="http://schemas.microsoft.com/office/drawing/2014/main" id="{D23021E9-5118-CD59-1DCC-6CAB4204D8A1}"/>
                </a:ext>
              </a:extLst>
            </p:cNvPr>
            <p:cNvSpPr/>
            <p:nvPr/>
          </p:nvSpPr>
          <p:spPr bwMode="gray">
            <a:xfrm>
              <a:off x="4823882" y="6473455"/>
              <a:ext cx="284085" cy="284085"/>
            </a:xfrm>
            <a:prstGeom prst="ellipse">
              <a:avLst/>
            </a:prstGeom>
            <a:solidFill>
              <a:schemeClr val="accent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C</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0" name="Rectangle 19">
              <a:extLst>
                <a:ext uri="{FF2B5EF4-FFF2-40B4-BE49-F238E27FC236}">
                  <a16:creationId xmlns:a16="http://schemas.microsoft.com/office/drawing/2014/main" id="{29A358D3-D71D-B174-843C-88C5858C32C9}"/>
                </a:ext>
              </a:extLst>
            </p:cNvPr>
            <p:cNvSpPr/>
            <p:nvPr/>
          </p:nvSpPr>
          <p:spPr bwMode="gray">
            <a:xfrm>
              <a:off x="5192497"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Consulted</a:t>
              </a:r>
            </a:p>
          </p:txBody>
        </p:sp>
        <p:sp>
          <p:nvSpPr>
            <p:cNvPr id="21" name="Rectangle 20">
              <a:extLst>
                <a:ext uri="{FF2B5EF4-FFF2-40B4-BE49-F238E27FC236}">
                  <a16:creationId xmlns:a16="http://schemas.microsoft.com/office/drawing/2014/main" id="{ABB406E5-945E-40E5-BF1F-FCB2A789C651}"/>
                </a:ext>
              </a:extLst>
            </p:cNvPr>
            <p:cNvSpPr/>
            <p:nvPr/>
          </p:nvSpPr>
          <p:spPr bwMode="gray">
            <a:xfrm>
              <a:off x="2413571" y="6533965"/>
              <a:ext cx="274320" cy="158014"/>
            </a:xfrm>
            <a:prstGeom prst="rect">
              <a:avLst/>
            </a:prstGeom>
            <a:noFill/>
            <a:ln w="19050" algn="ctr">
              <a:solidFill>
                <a:schemeClr val="accent1">
                  <a:lumMod val="7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2" name="Rectangle 21">
              <a:extLst>
                <a:ext uri="{FF2B5EF4-FFF2-40B4-BE49-F238E27FC236}">
                  <a16:creationId xmlns:a16="http://schemas.microsoft.com/office/drawing/2014/main" id="{25EE53EB-5319-DAA5-9F58-6434BC8A646C}"/>
                </a:ext>
              </a:extLst>
            </p:cNvPr>
            <p:cNvSpPr/>
            <p:nvPr/>
          </p:nvSpPr>
          <p:spPr bwMode="gray">
            <a:xfrm>
              <a:off x="2782129"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Both A &amp; R</a:t>
              </a:r>
            </a:p>
          </p:txBody>
        </p:sp>
        <p:sp>
          <p:nvSpPr>
            <p:cNvPr id="23" name="Oval 22">
              <a:extLst>
                <a:ext uri="{FF2B5EF4-FFF2-40B4-BE49-F238E27FC236}">
                  <a16:creationId xmlns:a16="http://schemas.microsoft.com/office/drawing/2014/main" id="{53E107FE-F88B-6211-6814-AA3263572DEC}"/>
                </a:ext>
              </a:extLst>
            </p:cNvPr>
            <p:cNvSpPr/>
            <p:nvPr/>
          </p:nvSpPr>
          <p:spPr bwMode="gray">
            <a:xfrm>
              <a:off x="3614090" y="6487207"/>
              <a:ext cx="256561" cy="256581"/>
            </a:xfrm>
            <a:prstGeom prst="ellipse">
              <a:avLst/>
            </a:prstGeom>
            <a:solidFill>
              <a:schemeClr val="accent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rPr>
                <a:t>A</a:t>
              </a: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C1B474E6-B01F-6EA0-40D2-3E60F119BE8D}"/>
                </a:ext>
              </a:extLst>
            </p:cNvPr>
            <p:cNvSpPr/>
            <p:nvPr/>
          </p:nvSpPr>
          <p:spPr bwMode="gray">
            <a:xfrm>
              <a:off x="3955181"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Accountable</a:t>
              </a:r>
            </a:p>
          </p:txBody>
        </p:sp>
        <p:sp>
          <p:nvSpPr>
            <p:cNvPr id="25" name="Rectangle 24">
              <a:extLst>
                <a:ext uri="{FF2B5EF4-FFF2-40B4-BE49-F238E27FC236}">
                  <a16:creationId xmlns:a16="http://schemas.microsoft.com/office/drawing/2014/main" id="{F4CF0AD9-EB9C-80BD-EEC2-FE55D38DF339}"/>
                </a:ext>
              </a:extLst>
            </p:cNvPr>
            <p:cNvSpPr/>
            <p:nvPr/>
          </p:nvSpPr>
          <p:spPr bwMode="gray">
            <a:xfrm>
              <a:off x="6337372"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Moves to/from a different page</a:t>
              </a:r>
            </a:p>
          </p:txBody>
        </p:sp>
        <p:cxnSp>
          <p:nvCxnSpPr>
            <p:cNvPr id="26" name="Straight Arrow Connector 25">
              <a:extLst>
                <a:ext uri="{FF2B5EF4-FFF2-40B4-BE49-F238E27FC236}">
                  <a16:creationId xmlns:a16="http://schemas.microsoft.com/office/drawing/2014/main" id="{7E035F7E-9EE7-B139-AA6C-CECBC7DF668B}"/>
                </a:ext>
              </a:extLst>
            </p:cNvPr>
            <p:cNvCxnSpPr/>
            <p:nvPr/>
          </p:nvCxnSpPr>
          <p:spPr>
            <a:xfrm>
              <a:off x="7221162" y="6613071"/>
              <a:ext cx="324036" cy="0"/>
            </a:xfrm>
            <a:prstGeom prst="straightConnector1">
              <a:avLst/>
            </a:prstGeom>
            <a:ln w="28575">
              <a:solidFill>
                <a:schemeClr val="accent1">
                  <a:lumMod val="60000"/>
                  <a:lumOff val="4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745062-0516-8349-723F-28136934F483}"/>
                </a:ext>
              </a:extLst>
            </p:cNvPr>
            <p:cNvSpPr/>
            <p:nvPr/>
          </p:nvSpPr>
          <p:spPr bwMode="gray">
            <a:xfrm>
              <a:off x="7545198" y="6462549"/>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Major Stage Gate</a:t>
              </a:r>
            </a:p>
          </p:txBody>
        </p:sp>
        <p:sp>
          <p:nvSpPr>
            <p:cNvPr id="28" name="Rectangle 27">
              <a:extLst>
                <a:ext uri="{FF2B5EF4-FFF2-40B4-BE49-F238E27FC236}">
                  <a16:creationId xmlns:a16="http://schemas.microsoft.com/office/drawing/2014/main" id="{413A6536-BCCA-A84C-6A57-469324762F5E}"/>
                </a:ext>
              </a:extLst>
            </p:cNvPr>
            <p:cNvSpPr/>
            <p:nvPr/>
          </p:nvSpPr>
          <p:spPr bwMode="gray">
            <a:xfrm>
              <a:off x="1228332" y="6533965"/>
              <a:ext cx="274320" cy="158014"/>
            </a:xfrm>
            <a:prstGeom prst="rect">
              <a:avLst/>
            </a:prstGeom>
            <a:solidFill>
              <a:schemeClr val="bg1">
                <a:lumMod val="95000"/>
              </a:schemeClr>
            </a:solid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endParaRPr>
            </a:p>
          </p:txBody>
        </p:sp>
        <p:sp>
          <p:nvSpPr>
            <p:cNvPr id="29" name="Rectangle 28">
              <a:extLst>
                <a:ext uri="{FF2B5EF4-FFF2-40B4-BE49-F238E27FC236}">
                  <a16:creationId xmlns:a16="http://schemas.microsoft.com/office/drawing/2014/main" id="{84225BA6-1481-5176-AB57-3C95218926D0}"/>
                </a:ext>
              </a:extLst>
            </p:cNvPr>
            <p:cNvSpPr/>
            <p:nvPr/>
          </p:nvSpPr>
          <p:spPr bwMode="gray">
            <a:xfrm>
              <a:off x="1587182"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Function is Responsible</a:t>
              </a:r>
            </a:p>
          </p:txBody>
        </p:sp>
        <p:sp>
          <p:nvSpPr>
            <p:cNvPr id="30" name="Flowchart: Summing Junction 29">
              <a:extLst>
                <a:ext uri="{FF2B5EF4-FFF2-40B4-BE49-F238E27FC236}">
                  <a16:creationId xmlns:a16="http://schemas.microsoft.com/office/drawing/2014/main" id="{53011EAD-9A1D-F7E5-D4F6-FD7FF00CE828}"/>
                </a:ext>
              </a:extLst>
            </p:cNvPr>
            <p:cNvSpPr/>
            <p:nvPr/>
          </p:nvSpPr>
          <p:spPr bwMode="gray">
            <a:xfrm>
              <a:off x="6063771" y="6539102"/>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1" name="Rectangle 30">
              <a:extLst>
                <a:ext uri="{FF2B5EF4-FFF2-40B4-BE49-F238E27FC236}">
                  <a16:creationId xmlns:a16="http://schemas.microsoft.com/office/drawing/2014/main" id="{48689E93-70DF-A2C2-B161-3DFD7C9D29B2}"/>
                </a:ext>
              </a:extLst>
            </p:cNvPr>
            <p:cNvSpPr/>
            <p:nvPr/>
          </p:nvSpPr>
          <p:spPr bwMode="gray">
            <a:xfrm>
              <a:off x="248417" y="6533965"/>
              <a:ext cx="274320" cy="158014"/>
            </a:xfrm>
            <a:prstGeom prst="rect">
              <a:avLst/>
            </a:prstGeom>
            <a:noFill/>
            <a:ln w="9525" algn="ctr">
              <a:solidFill>
                <a:schemeClr val="tx1"/>
              </a:solidFill>
              <a:prstDash val="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Tx/>
                <a:buNone/>
                <a:tabLst/>
                <a:defRPr/>
              </a:pPr>
              <a:endParaRPr kumimoji="0" lang="en-US" sz="160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endParaRPr>
            </a:p>
          </p:txBody>
        </p:sp>
        <p:sp>
          <p:nvSpPr>
            <p:cNvPr id="32" name="Rectangle 31">
              <a:extLst>
                <a:ext uri="{FF2B5EF4-FFF2-40B4-BE49-F238E27FC236}">
                  <a16:creationId xmlns:a16="http://schemas.microsoft.com/office/drawing/2014/main" id="{E84A01CC-3997-8624-C517-F459165251A7}"/>
                </a:ext>
              </a:extLst>
            </p:cNvPr>
            <p:cNvSpPr/>
            <p:nvPr/>
          </p:nvSpPr>
          <p:spPr bwMode="gray">
            <a:xfrm>
              <a:off x="621000" y="6468532"/>
              <a:ext cx="822960" cy="305896"/>
            </a:xfrm>
            <a:prstGeom prst="rect">
              <a:avLst/>
            </a:prstGeom>
            <a:noFill/>
            <a:ln w="19050" algn="ctr">
              <a:no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Topic for </a:t>
              </a:r>
            </a:p>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600" b="1" i="0" u="none" strike="noStrike" kern="1200" cap="none" spc="0" normalizeH="0" baseline="0" noProof="0">
                  <a:ln>
                    <a:noFill/>
                  </a:ln>
                  <a:solidFill>
                    <a:srgbClr val="000000">
                      <a:lumMod val="50000"/>
                    </a:srgbClr>
                  </a:solidFill>
                  <a:effectLst/>
                  <a:uLnTx/>
                  <a:uFillTx/>
                  <a:latin typeface="Verdana" panose="020B0604030504040204" pitchFamily="34" charset="0"/>
                  <a:ea typeface="Verdana" panose="020B0604030504040204" pitchFamily="34" charset="0"/>
                  <a:cs typeface="Open Sans" panose="020B0606030504020204" pitchFamily="34" charset="0"/>
                </a:rPr>
                <a:t>Review</a:t>
              </a:r>
            </a:p>
          </p:txBody>
        </p:sp>
      </p:grpSp>
      <p:cxnSp>
        <p:nvCxnSpPr>
          <p:cNvPr id="3" name="Straight Arrow Connector 2">
            <a:extLst>
              <a:ext uri="{FF2B5EF4-FFF2-40B4-BE49-F238E27FC236}">
                <a16:creationId xmlns:a16="http://schemas.microsoft.com/office/drawing/2014/main" id="{6A7A5F51-0587-175F-E5FC-146D8219AD26}"/>
              </a:ext>
            </a:extLst>
          </p:cNvPr>
          <p:cNvCxnSpPr>
            <a:cxnSpLocks/>
          </p:cNvCxnSpPr>
          <p:nvPr/>
        </p:nvCxnSpPr>
        <p:spPr>
          <a:xfrm>
            <a:off x="1552494" y="3709822"/>
            <a:ext cx="321572" cy="0"/>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Flowchart: Summing Junction 3">
            <a:extLst>
              <a:ext uri="{FF2B5EF4-FFF2-40B4-BE49-F238E27FC236}">
                <a16:creationId xmlns:a16="http://schemas.microsoft.com/office/drawing/2014/main" id="{301444EA-7AC9-A832-1784-98707F352C73}"/>
              </a:ext>
            </a:extLst>
          </p:cNvPr>
          <p:cNvSpPr/>
          <p:nvPr/>
        </p:nvSpPr>
        <p:spPr bwMode="gray">
          <a:xfrm>
            <a:off x="1590259" y="3625658"/>
            <a:ext cx="178548" cy="168327"/>
          </a:xfrm>
          <a:prstGeom prst="flowChartSummingJunction">
            <a:avLst/>
          </a:prstGeom>
          <a:solidFill>
            <a:schemeClr val="bg1">
              <a:lumMod val="50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000" b="1" i="0" u="none" strike="noStrike" kern="1200" cap="none" spc="0" normalizeH="0" baseline="0" noProof="0">
              <a:ln>
                <a:noFill/>
              </a:ln>
              <a:solidFill>
                <a:srgbClr val="FFFFFF"/>
              </a:solidFill>
              <a:effectLst/>
              <a:uLnTx/>
              <a:uFillTx/>
              <a:latin typeface="Open Sans"/>
              <a:ea typeface="+mn-ea"/>
              <a:cs typeface="+mn-cs"/>
            </a:endParaRPr>
          </a:p>
        </p:txBody>
      </p:sp>
      <p:sp>
        <p:nvSpPr>
          <p:cNvPr id="6" name="Rectangle 5">
            <a:extLst>
              <a:ext uri="{FF2B5EF4-FFF2-40B4-BE49-F238E27FC236}">
                <a16:creationId xmlns:a16="http://schemas.microsoft.com/office/drawing/2014/main" id="{3EB911FA-EC42-2E90-E7A4-938ECCD51C50}"/>
              </a:ext>
            </a:extLst>
          </p:cNvPr>
          <p:cNvSpPr/>
          <p:nvPr/>
        </p:nvSpPr>
        <p:spPr bwMode="gray">
          <a:xfrm>
            <a:off x="1874066" y="3529755"/>
            <a:ext cx="2195144" cy="360205"/>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dirty="0">
                <a:latin typeface="Verdana" panose="020B0604030504040204" pitchFamily="34" charset="0"/>
                <a:ea typeface="Verdana" panose="020B0604030504040204" pitchFamily="34" charset="0"/>
              </a:rPr>
              <a:t>Implement and tune security tools (SIEM, EDR, SOAR etc.)</a:t>
            </a:r>
            <a:endParaRPr lang="en-US" sz="700" b="0" dirty="0">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B16890F1-CF42-95D6-86C4-457F1EB4C61E}"/>
              </a:ext>
            </a:extLst>
          </p:cNvPr>
          <p:cNvSpPr txBox="1"/>
          <p:nvPr/>
        </p:nvSpPr>
        <p:spPr>
          <a:xfrm>
            <a:off x="2087039" y="3856180"/>
            <a:ext cx="1561646"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Security Operations Team </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cxnSp>
        <p:nvCxnSpPr>
          <p:cNvPr id="10" name="Straight Arrow Connector 9">
            <a:extLst>
              <a:ext uri="{FF2B5EF4-FFF2-40B4-BE49-F238E27FC236}">
                <a16:creationId xmlns:a16="http://schemas.microsoft.com/office/drawing/2014/main" id="{897DFDE3-3266-BCAF-7015-FDE38CE81D10}"/>
              </a:ext>
            </a:extLst>
          </p:cNvPr>
          <p:cNvCxnSpPr>
            <a:cxnSpLocks/>
            <a:stCxn id="6" idx="3"/>
          </p:cNvCxnSpPr>
          <p:nvPr/>
        </p:nvCxnSpPr>
        <p:spPr>
          <a:xfrm flipV="1">
            <a:off x="4069210" y="3709822"/>
            <a:ext cx="200097" cy="36"/>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C4B9E69-81A0-9C18-D540-346DDD33A173}"/>
              </a:ext>
            </a:extLst>
          </p:cNvPr>
          <p:cNvSpPr/>
          <p:nvPr/>
        </p:nvSpPr>
        <p:spPr bwMode="gray">
          <a:xfrm>
            <a:off x="4282183" y="3529755"/>
            <a:ext cx="2195144" cy="360205"/>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marR="0" lvl="0" algn="l" defTabSz="903153" rtl="0" eaLnBrk="1" fontAlgn="auto" latinLnBrk="0" hangingPunct="1">
              <a:lnSpc>
                <a:spcPct val="100000"/>
              </a:lnSpc>
              <a:spcBef>
                <a:spcPts val="0"/>
              </a:spcBef>
              <a:spcAft>
                <a:spcPts val="0"/>
              </a:spcAft>
              <a:buClrTx/>
              <a:buSzTx/>
              <a:tabLst/>
              <a:defRPr/>
            </a:pPr>
            <a:r>
              <a:rPr lang="en-US" sz="700" dirty="0">
                <a:latin typeface="Verdana" panose="020B0604030504040204" pitchFamily="34" charset="0"/>
                <a:ea typeface="Verdana" panose="020B0604030504040204" pitchFamily="34" charset="0"/>
              </a:rPr>
              <a:t>Run penetration tests and vulnerability scans</a:t>
            </a:r>
          </a:p>
        </p:txBody>
      </p:sp>
      <p:sp>
        <p:nvSpPr>
          <p:cNvPr id="16" name="TextBox 15">
            <a:extLst>
              <a:ext uri="{FF2B5EF4-FFF2-40B4-BE49-F238E27FC236}">
                <a16:creationId xmlns:a16="http://schemas.microsoft.com/office/drawing/2014/main" id="{8F80CFD7-20DD-8371-AA60-2817E8E6F1F5}"/>
              </a:ext>
            </a:extLst>
          </p:cNvPr>
          <p:cNvSpPr txBox="1"/>
          <p:nvPr/>
        </p:nvSpPr>
        <p:spPr>
          <a:xfrm>
            <a:off x="4588075" y="3856180"/>
            <a:ext cx="1561646"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Security Operations Team </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cxnSp>
        <p:nvCxnSpPr>
          <p:cNvPr id="36" name="Straight Arrow Connector 35">
            <a:extLst>
              <a:ext uri="{FF2B5EF4-FFF2-40B4-BE49-F238E27FC236}">
                <a16:creationId xmlns:a16="http://schemas.microsoft.com/office/drawing/2014/main" id="{E849D5C1-C029-7BE9-D682-B1D08908CBBF}"/>
              </a:ext>
            </a:extLst>
          </p:cNvPr>
          <p:cNvCxnSpPr>
            <a:cxnSpLocks/>
          </p:cNvCxnSpPr>
          <p:nvPr/>
        </p:nvCxnSpPr>
        <p:spPr>
          <a:xfrm flipV="1">
            <a:off x="6480286" y="3709822"/>
            <a:ext cx="200097" cy="36"/>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BFCA436C-BECF-53E5-773E-C336CB622ED4}"/>
              </a:ext>
            </a:extLst>
          </p:cNvPr>
          <p:cNvSpPr/>
          <p:nvPr/>
        </p:nvSpPr>
        <p:spPr bwMode="gray">
          <a:xfrm>
            <a:off x="6693259" y="3529755"/>
            <a:ext cx="2195144" cy="360205"/>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algn="l"/>
            <a:r>
              <a:rPr lang="en-US" sz="700" dirty="0">
                <a:latin typeface="Verdana" panose="020B0604030504040204" pitchFamily="34" charset="0"/>
                <a:ea typeface="Verdana" panose="020B0604030504040204" pitchFamily="34" charset="0"/>
              </a:rPr>
              <a:t>Develop security awareness programs for employees</a:t>
            </a:r>
            <a:endParaRPr lang="en-US" sz="700" b="0" dirty="0">
              <a:latin typeface="Verdana" panose="020B0604030504040204" pitchFamily="34" charset="0"/>
              <a:ea typeface="Verdana" panose="020B0604030504040204" pitchFamily="34" charset="0"/>
            </a:endParaRPr>
          </a:p>
        </p:txBody>
      </p:sp>
      <p:sp>
        <p:nvSpPr>
          <p:cNvPr id="38" name="TextBox 37">
            <a:extLst>
              <a:ext uri="{FF2B5EF4-FFF2-40B4-BE49-F238E27FC236}">
                <a16:creationId xmlns:a16="http://schemas.microsoft.com/office/drawing/2014/main" id="{A8A870CB-18DE-D21C-29C7-7E8F5B8D861D}"/>
              </a:ext>
            </a:extLst>
          </p:cNvPr>
          <p:cNvSpPr txBox="1"/>
          <p:nvPr/>
        </p:nvSpPr>
        <p:spPr>
          <a:xfrm>
            <a:off x="6999151" y="3856180"/>
            <a:ext cx="1561645"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Security Operations Team </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cxnSp>
        <p:nvCxnSpPr>
          <p:cNvPr id="42" name="Straight Arrow Connector 41">
            <a:extLst>
              <a:ext uri="{FF2B5EF4-FFF2-40B4-BE49-F238E27FC236}">
                <a16:creationId xmlns:a16="http://schemas.microsoft.com/office/drawing/2014/main" id="{BFE859C9-DAE6-15A8-4803-2BB4D1F7D189}"/>
              </a:ext>
            </a:extLst>
          </p:cNvPr>
          <p:cNvCxnSpPr>
            <a:cxnSpLocks/>
            <a:stCxn id="37" idx="3"/>
          </p:cNvCxnSpPr>
          <p:nvPr/>
        </p:nvCxnSpPr>
        <p:spPr>
          <a:xfrm flipV="1">
            <a:off x="8888403" y="3709822"/>
            <a:ext cx="394315" cy="36"/>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AFD40C61-A868-20C1-F354-53D95BE2FDF8}"/>
              </a:ext>
            </a:extLst>
          </p:cNvPr>
          <p:cNvSpPr/>
          <p:nvPr/>
        </p:nvSpPr>
        <p:spPr bwMode="gray">
          <a:xfrm>
            <a:off x="9295594" y="3529755"/>
            <a:ext cx="2195144" cy="360205"/>
          </a:xfrm>
          <a:prstGeom prst="rect">
            <a:avLst/>
          </a:prstGeom>
          <a:solidFill>
            <a:schemeClr val="bg1">
              <a:lumMod val="95000"/>
            </a:schemeClr>
          </a:solidFill>
          <a:ln w="19050" algn="ctr">
            <a:solidFill>
              <a:schemeClr val="accent1"/>
            </a:solidFill>
            <a:miter lim="800000"/>
            <a:headEnd/>
            <a:tailEnd/>
          </a:ln>
        </p:spPr>
        <p:txBody>
          <a:bodyPr wrap="square" lIns="27432" tIns="0" rIns="0" bIns="0" rtlCol="0" anchor="ctr"/>
          <a:lstStyle/>
          <a:p>
            <a:pPr algn="l"/>
            <a:r>
              <a:rPr lang="en-US" sz="700" dirty="0">
                <a:latin typeface="Verdana" panose="020B0604030504040204" pitchFamily="34" charset="0"/>
                <a:ea typeface="Verdana" panose="020B0604030504040204" pitchFamily="34" charset="0"/>
              </a:rPr>
              <a:t>Maintain accurate security incident logs and submit reports to relevant stakeholders.</a:t>
            </a:r>
            <a:endParaRPr lang="en-US" sz="700" b="0" dirty="0">
              <a:latin typeface="Verdana" panose="020B0604030504040204" pitchFamily="34" charset="0"/>
              <a:ea typeface="Verdana" panose="020B0604030504040204" pitchFamily="34" charset="0"/>
            </a:endParaRPr>
          </a:p>
        </p:txBody>
      </p:sp>
      <p:sp>
        <p:nvSpPr>
          <p:cNvPr id="47" name="TextBox 46">
            <a:extLst>
              <a:ext uri="{FF2B5EF4-FFF2-40B4-BE49-F238E27FC236}">
                <a16:creationId xmlns:a16="http://schemas.microsoft.com/office/drawing/2014/main" id="{1DA16B56-8FB4-71BF-3168-408146E07DF1}"/>
              </a:ext>
            </a:extLst>
          </p:cNvPr>
          <p:cNvSpPr txBox="1"/>
          <p:nvPr/>
        </p:nvSpPr>
        <p:spPr>
          <a:xfrm>
            <a:off x="9621524" y="3856180"/>
            <a:ext cx="1521570" cy="21544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i="1" dirty="0">
                <a:solidFill>
                  <a:srgbClr val="FF0000"/>
                </a:solidFill>
                <a:latin typeface="Verdana" panose="020B0604030504040204" pitchFamily="34" charset="0"/>
                <a:ea typeface="Verdana" panose="020B0604030504040204" pitchFamily="34" charset="0"/>
              </a:rPr>
              <a:t>Security Operations Lead </a:t>
            </a:r>
            <a:endPar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p:txBody>
      </p:sp>
      <p:sp>
        <p:nvSpPr>
          <p:cNvPr id="5" name="Rectangle 4">
            <a:extLst>
              <a:ext uri="{FF2B5EF4-FFF2-40B4-BE49-F238E27FC236}">
                <a16:creationId xmlns:a16="http://schemas.microsoft.com/office/drawing/2014/main" id="{2ADAE4B9-5216-6741-B7F8-801D86DE4C59}"/>
              </a:ext>
            </a:extLst>
          </p:cNvPr>
          <p:cNvSpPr/>
          <p:nvPr/>
        </p:nvSpPr>
        <p:spPr bwMode="gray">
          <a:xfrm>
            <a:off x="9288521" y="5666961"/>
            <a:ext cx="2158053" cy="215445"/>
          </a:xfrm>
          <a:prstGeom prst="rect">
            <a:avLst/>
          </a:prstGeom>
          <a:solidFill>
            <a:schemeClr val="bg1"/>
          </a:solidFill>
          <a:ln w="9525" algn="ctr">
            <a:solidFill>
              <a:schemeClr val="tx1"/>
            </a:solidFill>
            <a:prstDash val="dash"/>
            <a:miter lim="800000"/>
            <a:headEnd/>
            <a:tailEnd/>
          </a:ln>
        </p:spPr>
        <p:txBody>
          <a:bodyPr wrap="square" lIns="45720" tIns="0" rIns="45720" bIns="0" rtlCol="0" anchor="ctr"/>
          <a:lstStyle/>
          <a:p>
            <a:pPr algn="ctr">
              <a:lnSpc>
                <a:spcPct val="106000"/>
              </a:lnSpc>
            </a:pPr>
            <a:r>
              <a:rPr lang="en-US" sz="600" dirty="0">
                <a:solidFill>
                  <a:srgbClr val="000000">
                    <a:lumMod val="50000"/>
                  </a:srgbClr>
                </a:solidFill>
                <a:latin typeface="Verdana" panose="020B0604030504040204" pitchFamily="34" charset="0"/>
                <a:ea typeface="Verdana" panose="020B0604030504040204" pitchFamily="34" charset="0"/>
                <a:cs typeface="Open Sans" panose="020B0606030504020204" pitchFamily="34" charset="0"/>
              </a:rPr>
              <a:t>Review maintenance and patch management activities</a:t>
            </a:r>
          </a:p>
        </p:txBody>
      </p:sp>
      <p:sp>
        <p:nvSpPr>
          <p:cNvPr id="8" name="TextBox 7">
            <a:extLst>
              <a:ext uri="{FF2B5EF4-FFF2-40B4-BE49-F238E27FC236}">
                <a16:creationId xmlns:a16="http://schemas.microsoft.com/office/drawing/2014/main" id="{246C2E1E-8323-06AD-A4AF-CD81601AF29D}"/>
              </a:ext>
            </a:extLst>
          </p:cNvPr>
          <p:cNvSpPr txBox="1"/>
          <p:nvPr/>
        </p:nvSpPr>
        <p:spPr>
          <a:xfrm>
            <a:off x="9435399" y="5451517"/>
            <a:ext cx="191851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Service Operations Committee </a:t>
            </a:r>
          </a:p>
        </p:txBody>
      </p:sp>
    </p:spTree>
    <p:extLst>
      <p:ext uri="{BB962C8B-B14F-4D97-AF65-F5344CB8AC3E}">
        <p14:creationId xmlns:p14="http://schemas.microsoft.com/office/powerpoint/2010/main" val="16295333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91872" y="214277"/>
            <a:ext cx="10981522" cy="377757"/>
          </a:xfrm>
        </p:spPr>
        <p:txBody>
          <a:bodyPr/>
          <a:lstStyle/>
          <a:p>
            <a:pPr marL="0" indent="0" algn="l" rtl="0" eaLnBrk="1" latinLnBrk="0" hangingPunct="1">
              <a:lnSpc>
                <a:spcPct val="90000"/>
              </a:lnSpc>
              <a:spcBef>
                <a:spcPts val="988"/>
              </a:spcBef>
              <a:spcAft>
                <a:spcPts val="0"/>
              </a:spcAft>
            </a:pPr>
            <a:r>
              <a:rPr lang="en-US" sz="2000" b="1" kern="1200" dirty="0">
                <a:solidFill>
                  <a:srgbClr val="000000"/>
                </a:solidFill>
                <a:effectLst/>
                <a:latin typeface="Verdana" panose="020B0604030504040204" pitchFamily="34" charset="0"/>
                <a:ea typeface="Verdana" panose="020B0604030504040204" pitchFamily="34" charset="0"/>
                <a:cs typeface="+mn-cs"/>
              </a:rPr>
              <a:t>17. </a:t>
            </a:r>
            <a:r>
              <a:rPr lang="en-US" sz="2000" dirty="0"/>
              <a:t>Security Operations – SOC</a:t>
            </a:r>
            <a:endParaRPr lang="en-US" sz="1800" dirty="0">
              <a:effectLst/>
            </a:endParaRPr>
          </a:p>
        </p:txBody>
      </p:sp>
      <p:graphicFrame>
        <p:nvGraphicFramePr>
          <p:cNvPr id="12" name="Table 11">
            <a:extLst>
              <a:ext uri="{FF2B5EF4-FFF2-40B4-BE49-F238E27FC236}">
                <a16:creationId xmlns:a16="http://schemas.microsoft.com/office/drawing/2014/main" id="{24F1E073-4698-1F67-CA9C-E602C33EA49F}"/>
              </a:ext>
            </a:extLst>
          </p:cNvPr>
          <p:cNvGraphicFramePr>
            <a:graphicFrameLocks noGrp="1"/>
          </p:cNvGraphicFramePr>
          <p:nvPr>
            <p:extLst>
              <p:ext uri="{D42A27DB-BD31-4B8C-83A1-F6EECF244321}">
                <p14:modId xmlns:p14="http://schemas.microsoft.com/office/powerpoint/2010/main" val="3431004922"/>
              </p:ext>
            </p:extLst>
          </p:nvPr>
        </p:nvGraphicFramePr>
        <p:xfrm>
          <a:off x="591871" y="931288"/>
          <a:ext cx="10981521" cy="1432560"/>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KPIs / Metrics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Security Operations – SOC</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Mean Time to Detect (MTTD)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Mean Time to Resolution (MTTR)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Root Cause Analysis (RCA),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 of security incidents resolved within SLA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 of threats proactively detected vs reported by users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 compliance with security standards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 of security alerts investigated and resolved automatically (SOAR etc.)</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13" name="Table 12">
            <a:extLst>
              <a:ext uri="{FF2B5EF4-FFF2-40B4-BE49-F238E27FC236}">
                <a16:creationId xmlns:a16="http://schemas.microsoft.com/office/drawing/2014/main" id="{50A44060-00AF-8221-9E6D-ADA911CBEBAA}"/>
              </a:ext>
            </a:extLst>
          </p:cNvPr>
          <p:cNvGraphicFramePr>
            <a:graphicFrameLocks noGrp="1"/>
          </p:cNvGraphicFramePr>
          <p:nvPr>
            <p:extLst>
              <p:ext uri="{D42A27DB-BD31-4B8C-83A1-F6EECF244321}">
                <p14:modId xmlns:p14="http://schemas.microsoft.com/office/powerpoint/2010/main" val="117610726"/>
              </p:ext>
            </p:extLst>
          </p:nvPr>
        </p:nvGraphicFramePr>
        <p:xfrm>
          <a:off x="591870" y="2517581"/>
          <a:ext cx="10981521" cy="900485"/>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Key Considerations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Security Operations – SOC</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IT Strategy to be defined / updated periodically based on any business strategy changes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Timelines for ITLT to review and respond to IT strategy to be agreed upon</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graphicFrame>
        <p:nvGraphicFramePr>
          <p:cNvPr id="16" name="Table 15">
            <a:extLst>
              <a:ext uri="{FF2B5EF4-FFF2-40B4-BE49-F238E27FC236}">
                <a16:creationId xmlns:a16="http://schemas.microsoft.com/office/drawing/2014/main" id="{ABEE8E71-226F-14E2-6FE6-54AA843519EC}"/>
              </a:ext>
            </a:extLst>
          </p:cNvPr>
          <p:cNvGraphicFramePr>
            <a:graphicFrameLocks noGrp="1"/>
          </p:cNvGraphicFramePr>
          <p:nvPr>
            <p:extLst>
              <p:ext uri="{D42A27DB-BD31-4B8C-83A1-F6EECF244321}">
                <p14:modId xmlns:p14="http://schemas.microsoft.com/office/powerpoint/2010/main" val="1069264386"/>
              </p:ext>
            </p:extLst>
          </p:nvPr>
        </p:nvGraphicFramePr>
        <p:xfrm>
          <a:off x="591869" y="3728315"/>
          <a:ext cx="10981521" cy="900485"/>
        </p:xfrm>
        <a:graphic>
          <a:graphicData uri="http://schemas.openxmlformats.org/drawingml/2006/table">
            <a:tbl>
              <a:tblPr firstRow="1" bandRow="1">
                <a:tableStyleId>{5C22544A-7EE6-4342-B048-85BDC9FD1C3A}</a:tableStyleId>
              </a:tblPr>
              <a:tblGrid>
                <a:gridCol w="1655200">
                  <a:extLst>
                    <a:ext uri="{9D8B030D-6E8A-4147-A177-3AD203B41FA5}">
                      <a16:colId xmlns:a16="http://schemas.microsoft.com/office/drawing/2014/main" val="2145325265"/>
                    </a:ext>
                  </a:extLst>
                </a:gridCol>
                <a:gridCol w="9326321">
                  <a:extLst>
                    <a:ext uri="{9D8B030D-6E8A-4147-A177-3AD203B41FA5}">
                      <a16:colId xmlns:a16="http://schemas.microsoft.com/office/drawing/2014/main" val="587865461"/>
                    </a:ext>
                  </a:extLst>
                </a:gridCol>
              </a:tblGrid>
              <a:tr h="274320">
                <a:tc>
                  <a:txBody>
                    <a:bodyPr/>
                    <a:lstStyle/>
                    <a:p>
                      <a:r>
                        <a:rPr lang="en-US" sz="1050" dirty="0">
                          <a:solidFill>
                            <a:schemeClr val="bg1"/>
                          </a:solidFill>
                          <a:latin typeface="Verdana" panose="020B0604030504040204" pitchFamily="34" charset="0"/>
                          <a:ea typeface="Verdana" panose="020B0604030504040204" pitchFamily="34" charset="0"/>
                        </a:rPr>
                        <a:t>Scenario </a:t>
                      </a:r>
                    </a:p>
                  </a:txBody>
                  <a:tcPr anchor="ctr">
                    <a:solidFill>
                      <a:srgbClr val="ED3326"/>
                    </a:solidFill>
                  </a:tcPr>
                </a:tc>
                <a:tc>
                  <a:txBody>
                    <a:bodyPr/>
                    <a:lstStyle/>
                    <a:p>
                      <a:r>
                        <a:rPr lang="en-US" sz="1050" dirty="0">
                          <a:solidFill>
                            <a:schemeClr val="bg1"/>
                          </a:solidFill>
                          <a:latin typeface="Verdana" panose="020B0604030504040204" pitchFamily="34" charset="0"/>
                          <a:ea typeface="Verdana" panose="020B0604030504040204" pitchFamily="34" charset="0"/>
                        </a:rPr>
                        <a:t>Critical Success Factors</a:t>
                      </a:r>
                    </a:p>
                  </a:txBody>
                  <a:tcPr anchor="ctr">
                    <a:solidFill>
                      <a:srgbClr val="ED3326"/>
                    </a:solidFill>
                  </a:tcPr>
                </a:tc>
                <a:extLst>
                  <a:ext uri="{0D108BD9-81ED-4DB2-BD59-A6C34878D82A}">
                    <a16:rowId xmlns:a16="http://schemas.microsoft.com/office/drawing/2014/main" val="2165245147"/>
                  </a:ext>
                </a:extLst>
              </a:tr>
              <a:tr h="626165">
                <a:tc>
                  <a:txBody>
                    <a:bodyPr/>
                    <a:lstStyle/>
                    <a:p>
                      <a:pPr algn="l"/>
                      <a:r>
                        <a:rPr lang="en-US" sz="1000" b="1" u="none" dirty="0">
                          <a:solidFill>
                            <a:schemeClr val="tx1"/>
                          </a:solidFill>
                          <a:latin typeface="Verdana" panose="020B0604030504040204" pitchFamily="34" charset="0"/>
                          <a:ea typeface="Verdana" panose="020B0604030504040204" pitchFamily="34" charset="0"/>
                        </a:rPr>
                        <a:t>Security Operations – SOC</a:t>
                      </a:r>
                    </a:p>
                  </a:txBody>
                  <a:tcPr anchor="ctr">
                    <a:lnB w="12700" cap="flat" cmpd="sng" algn="ctr">
                      <a:solidFill>
                        <a:srgbClr val="ED3326"/>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dirty="0">
                          <a:solidFill>
                            <a:schemeClr val="tx1"/>
                          </a:solidFill>
                          <a:latin typeface="Verdana" panose="020B0604030504040204" pitchFamily="34" charset="0"/>
                          <a:ea typeface="Verdana" panose="020B0604030504040204" pitchFamily="34" charset="0"/>
                          <a:cs typeface="Open Sans" panose="020B0606030504020204" pitchFamily="34" charset="0"/>
                        </a:rPr>
                        <a:t>TBD</a:t>
                      </a:r>
                    </a:p>
                  </a:txBody>
                  <a:tcPr anchor="ctr">
                    <a:lnB w="12700" cap="flat" cmpd="sng" algn="ctr">
                      <a:solidFill>
                        <a:srgbClr val="ED3326"/>
                      </a:solidFill>
                      <a:prstDash val="solid"/>
                      <a:round/>
                      <a:headEnd type="none" w="med" len="med"/>
                      <a:tailEnd type="none" w="med" len="med"/>
                    </a:lnB>
                    <a:noFill/>
                  </a:tcPr>
                </a:tc>
                <a:extLst>
                  <a:ext uri="{0D108BD9-81ED-4DB2-BD59-A6C34878D82A}">
                    <a16:rowId xmlns:a16="http://schemas.microsoft.com/office/drawing/2014/main" val="881083506"/>
                  </a:ext>
                </a:extLst>
              </a:tr>
            </a:tbl>
          </a:graphicData>
        </a:graphic>
      </p:graphicFrame>
    </p:spTree>
    <p:extLst>
      <p:ext uri="{BB962C8B-B14F-4D97-AF65-F5344CB8AC3E}">
        <p14:creationId xmlns:p14="http://schemas.microsoft.com/office/powerpoint/2010/main" val="1429835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p:txBody>
          <a:bodyPr/>
          <a:lstStyle/>
          <a:p>
            <a:r>
              <a:rPr lang="en-US" sz="2000" b="1" dirty="0">
                <a:latin typeface="Verdana" panose="020B0604030504040204" pitchFamily="34" charset="0"/>
                <a:ea typeface="Verdana" panose="020B0604030504040204" pitchFamily="34" charset="0"/>
              </a:rPr>
              <a:t>Change Review Board</a:t>
            </a:r>
            <a:r>
              <a:rPr kumimoji="0" lang="en-US" sz="14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n-US" sz="1400" b="0" i="1"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(Immediate Implementation)</a:t>
            </a:r>
            <a:r>
              <a:rPr lang="en-US" sz="2000" b="1" dirty="0">
                <a:latin typeface="Verdana" panose="020B0604030504040204" pitchFamily="34" charset="0"/>
                <a:ea typeface="Verdana" panose="020B0604030504040204" pitchFamily="34" charset="0"/>
              </a:rPr>
              <a:t> </a:t>
            </a:r>
            <a:endParaRPr lang="en-US" dirty="0"/>
          </a:p>
        </p:txBody>
      </p:sp>
      <p:sp>
        <p:nvSpPr>
          <p:cNvPr id="35" name="Rounded Rectangle 21">
            <a:extLst>
              <a:ext uri="{FF2B5EF4-FFF2-40B4-BE49-F238E27FC236}">
                <a16:creationId xmlns:a16="http://schemas.microsoft.com/office/drawing/2014/main" id="{C1DF3227-803E-FB06-5AB8-6D9C67C564AE}"/>
              </a:ext>
            </a:extLst>
          </p:cNvPr>
          <p:cNvSpPr>
            <a:spLocks noChangeArrowheads="1"/>
          </p:cNvSpPr>
          <p:nvPr/>
        </p:nvSpPr>
        <p:spPr bwMode="auto">
          <a:xfrm>
            <a:off x="606614" y="4356552"/>
            <a:ext cx="3383280" cy="1501621"/>
          </a:xfrm>
          <a:prstGeom prst="rect">
            <a:avLst/>
          </a:prstGeom>
          <a:solidFill>
            <a:schemeClr val="bg1"/>
          </a:solidFill>
          <a:ln w="9525">
            <a:solidFill>
              <a:schemeClr val="accent1"/>
            </a:solidFill>
            <a:round/>
            <a:headEnd/>
            <a:tailEnd/>
          </a:ln>
          <a:effectLst/>
        </p:spPr>
        <p:txBody>
          <a:bodyPr lIns="52488" tIns="34117" rIns="52488" bIns="33329" anchor="t"/>
          <a:lstStyle/>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Change requests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Release schedule</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Project deliverables (e.g. plans, test scripts, roll-back plans)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Disaster Recovery and Business Continuity (DR &amp; BC) plans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Configuration Management Database (CMDB)</a:t>
            </a:r>
          </a:p>
          <a:p>
            <a:pPr marL="171450" indent="-171450" eaLnBrk="0" fontAlgn="base" hangingPunct="0">
              <a:spcBef>
                <a:spcPct val="0"/>
              </a:spcBef>
              <a:spcAft>
                <a:spcPct val="0"/>
              </a:spcAft>
              <a:buSzPct val="100000"/>
              <a:buFont typeface="Arial" panose="020B0604020202020204" pitchFamily="34" charset="0"/>
              <a:buChar char="•"/>
              <a:defRPr/>
            </a:pPr>
            <a:endPar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endParaRPr>
          </a:p>
          <a:p>
            <a:pPr marL="171450" indent="-171450" eaLnBrk="0" fontAlgn="base" hangingPunct="0">
              <a:spcBef>
                <a:spcPct val="0"/>
              </a:spcBef>
              <a:spcAft>
                <a:spcPct val="0"/>
              </a:spcAft>
              <a:buSzPct val="100000"/>
              <a:buFont typeface="Arial" panose="020B0604020202020204" pitchFamily="34" charset="0"/>
              <a:buChar char="•"/>
              <a:defRPr/>
            </a:pPr>
            <a:endPar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endParaRPr>
          </a:p>
        </p:txBody>
      </p:sp>
      <p:sp>
        <p:nvSpPr>
          <p:cNvPr id="43" name="Rectangle 42">
            <a:extLst>
              <a:ext uri="{FF2B5EF4-FFF2-40B4-BE49-F238E27FC236}">
                <a16:creationId xmlns:a16="http://schemas.microsoft.com/office/drawing/2014/main" id="{F49339C5-91AE-C9A5-6DA2-503F1AFBA5BE}"/>
              </a:ext>
            </a:extLst>
          </p:cNvPr>
          <p:cNvSpPr/>
          <p:nvPr/>
        </p:nvSpPr>
        <p:spPr bwMode="auto">
          <a:xfrm>
            <a:off x="606618" y="778316"/>
            <a:ext cx="1554480"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Frequency</a:t>
            </a:r>
          </a:p>
        </p:txBody>
      </p:sp>
      <p:sp>
        <p:nvSpPr>
          <p:cNvPr id="44" name="Rounded Rectangle 21">
            <a:extLst>
              <a:ext uri="{FF2B5EF4-FFF2-40B4-BE49-F238E27FC236}">
                <a16:creationId xmlns:a16="http://schemas.microsoft.com/office/drawing/2014/main" id="{5B29F9B8-4263-5A73-9004-7ECF82597D6A}"/>
              </a:ext>
            </a:extLst>
          </p:cNvPr>
          <p:cNvSpPr>
            <a:spLocks noChangeArrowheads="1"/>
          </p:cNvSpPr>
          <p:nvPr/>
        </p:nvSpPr>
        <p:spPr bwMode="auto">
          <a:xfrm>
            <a:off x="2161098" y="785696"/>
            <a:ext cx="3540759" cy="274320"/>
          </a:xfrm>
          <a:prstGeom prst="rect">
            <a:avLst/>
          </a:prstGeom>
          <a:solidFill>
            <a:schemeClr val="bg1"/>
          </a:solidFill>
          <a:ln w="9525">
            <a:solidFill>
              <a:schemeClr val="accent1"/>
            </a:solidFill>
            <a:round/>
            <a:headEnd/>
            <a:tailEnd/>
          </a:ln>
          <a:effectLst/>
        </p:spPr>
        <p:txBody>
          <a:bodyPr anchor="ctr"/>
          <a:lstStyle/>
          <a:p>
            <a:pPr marL="0" marR="0" lvl="0" indent="0" algn="l" defTabSz="902518" rtl="0" eaLnBrk="1" fontAlgn="auto" latinLnBrk="0" hangingPunct="1">
              <a:lnSpc>
                <a:spcPct val="100000"/>
              </a:lnSpc>
              <a:spcBef>
                <a:spcPts val="0"/>
              </a:spcBef>
              <a:spcAft>
                <a:spcPts val="437"/>
              </a:spcAft>
              <a:buClrTx/>
              <a:buSzTx/>
              <a:buFontTx/>
              <a:buNone/>
              <a:tabLst/>
              <a:defRPr/>
            </a:pPr>
            <a:r>
              <a:rPr lang="en-GB" sz="1050" dirty="0">
                <a:solidFill>
                  <a:srgbClr val="000000"/>
                </a:solidFill>
                <a:latin typeface="Verdana" panose="020B0604030504040204" pitchFamily="34" charset="0"/>
                <a:ea typeface="Verdana" panose="020B0604030504040204" pitchFamily="34" charset="0"/>
                <a:cs typeface="Calibri" panose="020F0502020204030204" pitchFamily="34" charset="0"/>
              </a:rPr>
              <a:t>Weekly</a:t>
            </a:r>
            <a:endParaRPr kumimoji="0" lang="en-GB" sz="105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45" name="Rectangle 44">
            <a:extLst>
              <a:ext uri="{FF2B5EF4-FFF2-40B4-BE49-F238E27FC236}">
                <a16:creationId xmlns:a16="http://schemas.microsoft.com/office/drawing/2014/main" id="{44E70636-C9DA-5EE9-A28B-AC7D38CB889B}"/>
              </a:ext>
            </a:extLst>
          </p:cNvPr>
          <p:cNvSpPr/>
          <p:nvPr/>
        </p:nvSpPr>
        <p:spPr bwMode="auto">
          <a:xfrm>
            <a:off x="6158737" y="791905"/>
            <a:ext cx="897684"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Chair</a:t>
            </a:r>
          </a:p>
        </p:txBody>
      </p:sp>
      <p:sp>
        <p:nvSpPr>
          <p:cNvPr id="47" name="Rectangle 46">
            <a:extLst>
              <a:ext uri="{FF2B5EF4-FFF2-40B4-BE49-F238E27FC236}">
                <a16:creationId xmlns:a16="http://schemas.microsoft.com/office/drawing/2014/main" id="{CF4EA6C1-7E3C-9B6A-795C-512ADE372C49}"/>
              </a:ext>
            </a:extLst>
          </p:cNvPr>
          <p:cNvSpPr/>
          <p:nvPr/>
        </p:nvSpPr>
        <p:spPr bwMode="auto">
          <a:xfrm>
            <a:off x="606618" y="1128683"/>
            <a:ext cx="5095239"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Objectives</a:t>
            </a:r>
          </a:p>
        </p:txBody>
      </p:sp>
      <p:sp>
        <p:nvSpPr>
          <p:cNvPr id="48" name="Rectangle 47">
            <a:extLst>
              <a:ext uri="{FF2B5EF4-FFF2-40B4-BE49-F238E27FC236}">
                <a16:creationId xmlns:a16="http://schemas.microsoft.com/office/drawing/2014/main" id="{82CBF6AA-25C6-65F6-9C35-F56F56F8C469}"/>
              </a:ext>
            </a:extLst>
          </p:cNvPr>
          <p:cNvSpPr/>
          <p:nvPr/>
        </p:nvSpPr>
        <p:spPr bwMode="auto">
          <a:xfrm>
            <a:off x="606614" y="4092721"/>
            <a:ext cx="3383280"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Inputs</a:t>
            </a:r>
          </a:p>
        </p:txBody>
      </p:sp>
      <p:sp>
        <p:nvSpPr>
          <p:cNvPr id="49" name="Rectangle 48">
            <a:extLst>
              <a:ext uri="{FF2B5EF4-FFF2-40B4-BE49-F238E27FC236}">
                <a16:creationId xmlns:a16="http://schemas.microsoft.com/office/drawing/2014/main" id="{DB0DC71F-85EE-0AC8-E39F-7156F3042902}"/>
              </a:ext>
            </a:extLst>
          </p:cNvPr>
          <p:cNvSpPr/>
          <p:nvPr/>
        </p:nvSpPr>
        <p:spPr bwMode="auto">
          <a:xfrm>
            <a:off x="4348270" y="4092721"/>
            <a:ext cx="3383280" cy="269956"/>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Outputs</a:t>
            </a:r>
          </a:p>
        </p:txBody>
      </p:sp>
      <p:sp>
        <p:nvSpPr>
          <p:cNvPr id="50" name="Rectangle 49">
            <a:extLst>
              <a:ext uri="{FF2B5EF4-FFF2-40B4-BE49-F238E27FC236}">
                <a16:creationId xmlns:a16="http://schemas.microsoft.com/office/drawing/2014/main" id="{EC9EFCD9-54C7-D826-2F89-E69A97880301}"/>
              </a:ext>
            </a:extLst>
          </p:cNvPr>
          <p:cNvSpPr/>
          <p:nvPr/>
        </p:nvSpPr>
        <p:spPr bwMode="auto">
          <a:xfrm>
            <a:off x="8092756" y="4092721"/>
            <a:ext cx="3383280" cy="269956"/>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Reporting / Escalation</a:t>
            </a:r>
          </a:p>
        </p:txBody>
      </p:sp>
      <p:sp>
        <p:nvSpPr>
          <p:cNvPr id="51" name="Rounded Rectangle 21">
            <a:extLst>
              <a:ext uri="{FF2B5EF4-FFF2-40B4-BE49-F238E27FC236}">
                <a16:creationId xmlns:a16="http://schemas.microsoft.com/office/drawing/2014/main" id="{5CBC18E5-3D77-E5DD-CB64-C2D086BAC0F7}"/>
              </a:ext>
            </a:extLst>
          </p:cNvPr>
          <p:cNvSpPr>
            <a:spLocks noChangeArrowheads="1"/>
          </p:cNvSpPr>
          <p:nvPr/>
        </p:nvSpPr>
        <p:spPr bwMode="auto">
          <a:xfrm>
            <a:off x="8092756" y="4367041"/>
            <a:ext cx="3383280" cy="1501621"/>
          </a:xfrm>
          <a:prstGeom prst="rect">
            <a:avLst/>
          </a:prstGeom>
          <a:solidFill>
            <a:schemeClr val="bg1"/>
          </a:solidFill>
          <a:ln w="9525">
            <a:solidFill>
              <a:schemeClr val="accent1"/>
            </a:solidFill>
            <a:round/>
            <a:headEnd/>
            <a:tailEnd/>
          </a:ln>
          <a:effectLst/>
        </p:spPr>
        <p:txBody>
          <a:bodyPr lIns="52488" tIns="34117" rIns="52488" bIns="33329" anchor="t"/>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050" b="1" dirty="0">
                <a:latin typeface="Verdana" panose="020B0604030504040204" pitchFamily="34" charset="0"/>
                <a:ea typeface="Verdana" panose="020B0604030504040204" pitchFamily="34" charset="0"/>
                <a:cs typeface="Calibri" panose="020F0502020204030204" pitchFamily="34" charset="0"/>
              </a:rPr>
              <a:t>Escalation point for:</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1050" dirty="0">
                <a:latin typeface="Verdana" panose="020B0604030504040204" pitchFamily="34" charset="0"/>
                <a:ea typeface="Verdana" panose="020B0604030504040204" pitchFamily="34" charset="0"/>
                <a:cs typeface="Calibri" panose="020F0502020204030204" pitchFamily="34" charset="0"/>
              </a:rPr>
              <a:t>Service Operations Committee</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50" dirty="0">
              <a:latin typeface="Verdana" panose="020B0604030504040204" pitchFamily="34" charset="0"/>
              <a:ea typeface="Verdana" panose="020B0604030504040204" pitchFamily="34" charset="0"/>
              <a:cs typeface="Calibri" panose="020F0502020204030204" pitchFamily="34" charset="0"/>
            </a:endParaRPr>
          </a:p>
          <a:p>
            <a:pPr eaLnBrk="0" fontAlgn="base" hangingPunct="0">
              <a:spcBef>
                <a:spcPct val="0"/>
              </a:spcBef>
              <a:spcAft>
                <a:spcPct val="0"/>
              </a:spcAft>
              <a:defRPr/>
            </a:pPr>
            <a:endParaRPr lang="en-US" sz="1050" dirty="0">
              <a:latin typeface="Verdana" panose="020B0604030504040204" pitchFamily="34" charset="0"/>
              <a:ea typeface="Verdana" panose="020B0604030504040204" pitchFamily="34" charset="0"/>
              <a:cs typeface="Calibri" panose="020F0502020204030204" pitchFamily="34" charset="0"/>
            </a:endParaRPr>
          </a:p>
          <a:p>
            <a:pPr eaLnBrk="0" fontAlgn="base" hangingPunct="0">
              <a:spcBef>
                <a:spcPct val="0"/>
              </a:spcBef>
              <a:spcAft>
                <a:spcPct val="0"/>
              </a:spcAft>
              <a:defRPr/>
            </a:pPr>
            <a:r>
              <a:rPr lang="en-US" sz="1050" b="1" dirty="0">
                <a:latin typeface="Verdana" panose="020B0604030504040204" pitchFamily="34" charset="0"/>
                <a:ea typeface="Verdana" panose="020B0604030504040204" pitchFamily="34" charset="0"/>
                <a:cs typeface="Calibri" panose="020F0502020204030204" pitchFamily="34" charset="0"/>
              </a:rPr>
              <a:t>Escalation to:</a:t>
            </a:r>
          </a:p>
          <a:p>
            <a:pPr marL="171450" indent="-171450" eaLnBrk="0" fontAlgn="base" hangingPunct="0">
              <a:spcBef>
                <a:spcPct val="0"/>
              </a:spcBef>
              <a:spcAft>
                <a:spcPct val="0"/>
              </a:spcAft>
              <a:buFont typeface="Arial" panose="020B0604020202020204" pitchFamily="34" charset="0"/>
              <a:buChar char="•"/>
              <a:defRPr/>
            </a:pPr>
            <a:r>
              <a:rPr lang="en-US" sz="1050" dirty="0">
                <a:latin typeface="Verdana" panose="020B0604030504040204" pitchFamily="34" charset="0"/>
                <a:ea typeface="Verdana" panose="020B0604030504040204" pitchFamily="34" charset="0"/>
                <a:cs typeface="Calibri" panose="020F0502020204030204" pitchFamily="34" charset="0"/>
              </a:rPr>
              <a:t>Architecture Review Board</a:t>
            </a:r>
          </a:p>
          <a:p>
            <a:pPr eaLnBrk="0" fontAlgn="base" hangingPunct="0">
              <a:spcBef>
                <a:spcPct val="0"/>
              </a:spcBef>
              <a:spcAft>
                <a:spcPct val="0"/>
              </a:spcAft>
              <a:defRPr/>
            </a:pPr>
            <a:endParaRPr lang="en-US" sz="1050" b="1" dirty="0">
              <a:latin typeface="Verdana" panose="020B0604030504040204" pitchFamily="34" charset="0"/>
              <a:ea typeface="Verdana" panose="020B0604030504040204" pitchFamily="34" charset="0"/>
              <a:cs typeface="Calibri" panose="020F0502020204030204" pitchFamily="34" charset="0"/>
            </a:endParaRPr>
          </a:p>
          <a:p>
            <a:pPr eaLnBrk="0" fontAlgn="base" hangingPunct="0">
              <a:spcBef>
                <a:spcPct val="0"/>
              </a:spcBef>
              <a:spcAft>
                <a:spcPct val="0"/>
              </a:spcAft>
              <a:defRPr/>
            </a:pPr>
            <a:endParaRPr lang="en-US" sz="1050" dirty="0">
              <a:latin typeface="Verdana" panose="020B0604030504040204" pitchFamily="34" charset="0"/>
              <a:ea typeface="Verdana" panose="020B0604030504040204" pitchFamily="34" charset="0"/>
              <a:cs typeface="Calibri" panose="020F0502020204030204" pitchFamily="34" charset="0"/>
            </a:endParaRPr>
          </a:p>
          <a:p>
            <a:pPr eaLnBrk="0" fontAlgn="base" hangingPunct="0">
              <a:spcBef>
                <a:spcPct val="0"/>
              </a:spcBef>
              <a:spcAft>
                <a:spcPct val="0"/>
              </a:spcAft>
              <a:defRPr/>
            </a:pPr>
            <a:endParaRPr lang="en-US" sz="1050" b="1" dirty="0">
              <a:latin typeface="Verdana" panose="020B0604030504040204" pitchFamily="34" charset="0"/>
              <a:ea typeface="Verdana" panose="020B0604030504040204" pitchFamily="34" charset="0"/>
              <a:cs typeface="Calibri" panose="020F0502020204030204" pitchFamily="34" charset="0"/>
            </a:endParaRPr>
          </a:p>
          <a:p>
            <a:pPr eaLnBrk="0" fontAlgn="base" hangingPunct="0">
              <a:spcBef>
                <a:spcPct val="0"/>
              </a:spcBef>
              <a:spcAft>
                <a:spcPct val="0"/>
              </a:spcAft>
              <a:defRPr/>
            </a:pPr>
            <a:endParaRPr lang="en-US" sz="1050" dirty="0">
              <a:latin typeface="Verdana" panose="020B0604030504040204" pitchFamily="34" charset="0"/>
              <a:ea typeface="Verdana" panose="020B060403050404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50" b="0" i="0" u="none" strike="noStrike" kern="120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52" name="Rounded Rectangle 21">
            <a:extLst>
              <a:ext uri="{FF2B5EF4-FFF2-40B4-BE49-F238E27FC236}">
                <a16:creationId xmlns:a16="http://schemas.microsoft.com/office/drawing/2014/main" id="{46E0BBEB-2CFB-3D1A-0A1C-FBDFE3D2B87E}"/>
              </a:ext>
            </a:extLst>
          </p:cNvPr>
          <p:cNvSpPr>
            <a:spLocks noChangeArrowheads="1"/>
          </p:cNvSpPr>
          <p:nvPr/>
        </p:nvSpPr>
        <p:spPr bwMode="auto">
          <a:xfrm>
            <a:off x="6175291" y="1376294"/>
            <a:ext cx="2553557" cy="1080000"/>
          </a:xfrm>
          <a:prstGeom prst="rect">
            <a:avLst/>
          </a:prstGeom>
          <a:noFill/>
          <a:ln w="9525">
            <a:noFill/>
            <a:round/>
            <a:headEnd/>
            <a:tailEnd/>
          </a:ln>
          <a:effectLst/>
        </p:spPr>
        <p:txBody>
          <a:bodyPr lIns="52488" tIns="26243" rIns="52488" bIns="26243" anchor="ctr"/>
          <a:lstStyle/>
          <a:p>
            <a:pPr marL="130834" marR="0" lvl="0" indent="-130834" algn="l" defTabSz="94475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05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53" name="Rectangle 52">
            <a:extLst>
              <a:ext uri="{FF2B5EF4-FFF2-40B4-BE49-F238E27FC236}">
                <a16:creationId xmlns:a16="http://schemas.microsoft.com/office/drawing/2014/main" id="{7E509F07-73FD-5F86-FD7A-156F46FFED87}"/>
              </a:ext>
            </a:extLst>
          </p:cNvPr>
          <p:cNvSpPr/>
          <p:nvPr/>
        </p:nvSpPr>
        <p:spPr bwMode="auto">
          <a:xfrm>
            <a:off x="6163372" y="2326669"/>
            <a:ext cx="5328000"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Principle Attendees</a:t>
            </a:r>
          </a:p>
        </p:txBody>
      </p:sp>
      <p:sp>
        <p:nvSpPr>
          <p:cNvPr id="54" name="Rounded Rectangle 21">
            <a:extLst>
              <a:ext uri="{FF2B5EF4-FFF2-40B4-BE49-F238E27FC236}">
                <a16:creationId xmlns:a16="http://schemas.microsoft.com/office/drawing/2014/main" id="{046B5408-4741-6FA1-4001-EA428ED28F96}"/>
              </a:ext>
            </a:extLst>
          </p:cNvPr>
          <p:cNvSpPr>
            <a:spLocks noChangeArrowheads="1"/>
          </p:cNvSpPr>
          <p:nvPr/>
        </p:nvSpPr>
        <p:spPr bwMode="auto">
          <a:xfrm>
            <a:off x="6163372" y="2548858"/>
            <a:ext cx="5328000" cy="1451299"/>
          </a:xfrm>
          <a:prstGeom prst="rect">
            <a:avLst/>
          </a:prstGeom>
          <a:solidFill>
            <a:schemeClr val="bg1"/>
          </a:solidFill>
          <a:ln w="9525">
            <a:solidFill>
              <a:schemeClr val="accent1"/>
            </a:solidFill>
            <a:round/>
            <a:headEnd/>
            <a:tailEnd/>
          </a:ln>
          <a:effectLst/>
        </p:spPr>
        <p:txBody>
          <a:bodyPr lIns="52488" tIns="34117" rIns="52488" bIns="33329" anchor="t" anchorCtr="0"/>
          <a:lstStyle/>
          <a:p>
            <a:pPr marL="171450" marR="0" lvl="0" indent="-171450" algn="l" defTabSz="90251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55" name="Rounded Rectangle 21">
            <a:extLst>
              <a:ext uri="{FF2B5EF4-FFF2-40B4-BE49-F238E27FC236}">
                <a16:creationId xmlns:a16="http://schemas.microsoft.com/office/drawing/2014/main" id="{4C96183E-CBD9-A2FE-A14A-D80ABB855D0E}"/>
              </a:ext>
            </a:extLst>
          </p:cNvPr>
          <p:cNvSpPr>
            <a:spLocks noChangeArrowheads="1"/>
          </p:cNvSpPr>
          <p:nvPr/>
        </p:nvSpPr>
        <p:spPr bwMode="auto">
          <a:xfrm>
            <a:off x="6162830" y="2833517"/>
            <a:ext cx="2640787" cy="1080000"/>
          </a:xfrm>
          <a:prstGeom prst="rect">
            <a:avLst/>
          </a:prstGeom>
          <a:noFill/>
          <a:ln w="9525">
            <a:noFill/>
            <a:round/>
            <a:headEnd/>
            <a:tailEnd/>
          </a:ln>
          <a:effectLst/>
        </p:spPr>
        <p:txBody>
          <a:bodyPr lIns="52488" tIns="26243" rIns="52488" bIns="26243" anchor="ctr" anchorCtr="0"/>
          <a:lstStyle/>
          <a:p>
            <a:pPr marL="171394" marR="0" lvl="0" indent="-171394" algn="l" defTabSz="9065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05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56" name="Rounded Rectangle 21">
            <a:extLst>
              <a:ext uri="{FF2B5EF4-FFF2-40B4-BE49-F238E27FC236}">
                <a16:creationId xmlns:a16="http://schemas.microsoft.com/office/drawing/2014/main" id="{F5C6B310-6AA8-493C-50A1-B3983F1B0ADB}"/>
              </a:ext>
            </a:extLst>
          </p:cNvPr>
          <p:cNvSpPr>
            <a:spLocks noChangeArrowheads="1"/>
          </p:cNvSpPr>
          <p:nvPr/>
        </p:nvSpPr>
        <p:spPr bwMode="auto">
          <a:xfrm>
            <a:off x="8848765" y="2833517"/>
            <a:ext cx="2640787" cy="1080000"/>
          </a:xfrm>
          <a:prstGeom prst="rect">
            <a:avLst/>
          </a:prstGeom>
          <a:noFill/>
          <a:ln w="9525">
            <a:noFill/>
            <a:round/>
            <a:headEnd/>
            <a:tailEnd/>
          </a:ln>
          <a:effectLst/>
        </p:spPr>
        <p:txBody>
          <a:bodyPr lIns="52488" tIns="26243" rIns="52488" bIns="26243"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endParaRPr kumimoji="0" lang="en-GB" sz="1050" b="0" i="0" u="none" strike="noStrike" kern="1200" cap="none" spc="0" normalizeH="0" baseline="0" noProof="0">
              <a:ln>
                <a:noFill/>
              </a:ln>
              <a:solidFill>
                <a:srgbClr val="FF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57" name="Rounded Rectangle 21">
            <a:extLst>
              <a:ext uri="{FF2B5EF4-FFF2-40B4-BE49-F238E27FC236}">
                <a16:creationId xmlns:a16="http://schemas.microsoft.com/office/drawing/2014/main" id="{3671033C-DC13-831A-CC14-9EC9F6AC89AC}"/>
              </a:ext>
            </a:extLst>
          </p:cNvPr>
          <p:cNvSpPr>
            <a:spLocks noChangeArrowheads="1"/>
          </p:cNvSpPr>
          <p:nvPr/>
        </p:nvSpPr>
        <p:spPr bwMode="auto">
          <a:xfrm>
            <a:off x="606614" y="1376293"/>
            <a:ext cx="5095239" cy="2623864"/>
          </a:xfrm>
          <a:prstGeom prst="rect">
            <a:avLst/>
          </a:prstGeom>
          <a:solidFill>
            <a:schemeClr val="bg1"/>
          </a:solidFill>
          <a:ln w="9525">
            <a:solidFill>
              <a:schemeClr val="accent1"/>
            </a:solidFill>
            <a:round/>
            <a:headEnd/>
            <a:tailEnd/>
          </a:ln>
          <a:effectLst/>
        </p:spPr>
        <p:txBody>
          <a:bodyPr lIns="52488" tIns="34117" rIns="52488" bIns="33329" anchor="t"/>
          <a:lstStyle/>
          <a:p>
            <a:pPr marL="171450" indent="-171450">
              <a:buFont typeface="Arial" panose="020B0604020202020204" pitchFamily="34" charset="0"/>
              <a:buChar cha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Manage and control all changes into the live environment</a:t>
            </a:r>
          </a:p>
          <a:p>
            <a:pPr marL="171450" indent="-171450">
              <a:buFont typeface="Arial" panose="020B0604020202020204" pitchFamily="34" charset="0"/>
              <a:buChar cha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Ensure that all changes adhere to agreed quality and risk management policies</a:t>
            </a:r>
          </a:p>
          <a:p>
            <a:pPr marL="171450" indent="-171450">
              <a:buFont typeface="Arial" panose="020B0604020202020204" pitchFamily="34" charset="0"/>
              <a:buChar cha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Minimize risks, disruptions and downtime in critical enterprise systems</a:t>
            </a:r>
          </a:p>
          <a:p>
            <a:pPr marL="171450" indent="-171450">
              <a:buFont typeface="Arial" panose="020B0604020202020204" pitchFamily="34" charset="0"/>
              <a:buChar cha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Enforce standardized change evaluation, approval and rollback planning</a:t>
            </a:r>
          </a:p>
          <a:p>
            <a:pPr marL="171450" indent="-171450">
              <a:buFont typeface="Arial" panose="020B0604020202020204" pitchFamily="34" charset="0"/>
              <a:buChar cha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Manage communications to impacted stakeholders</a:t>
            </a:r>
          </a:p>
          <a:p>
            <a:pPr marL="171450" indent="-171450">
              <a:buFont typeface="Arial" panose="020B0604020202020204" pitchFamily="34" charset="0"/>
              <a:buChar cha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Ensure that CMDB reflects current state of live environment with roll-back to previous versions</a:t>
            </a:r>
          </a:p>
          <a:p>
            <a:pPr marL="171450" indent="-171450">
              <a:buFont typeface="Arial" panose="020B0604020202020204" pitchFamily="34" charset="0"/>
              <a:buChar cha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Ensure that supporting change activities are completed (e.g., the training to end-users, updated DR&amp;BC plans, etc.)</a:t>
            </a:r>
          </a:p>
          <a:p>
            <a:pPr marL="171450" indent="-171450">
              <a:buFont typeface="Arial" panose="020B0604020202020204" pitchFamily="34" charset="0"/>
              <a:buChar cha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Define and ensure adherence to change classification levels and processes.</a:t>
            </a:r>
          </a:p>
          <a:p>
            <a:pPr marL="171450" indent="-171450">
              <a:buFont typeface="Arial" panose="020B0604020202020204" pitchFamily="34" charset="0"/>
              <a:buChar char="•"/>
            </a:pPr>
            <a:endPar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endParaRPr>
          </a:p>
          <a:p>
            <a:pPr marL="171450" indent="-171450">
              <a:buFont typeface="Arial" panose="020B0604020202020204" pitchFamily="34" charset="0"/>
              <a:buChar char="•"/>
            </a:pPr>
            <a:endPar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endParaRPr>
          </a:p>
          <a:p>
            <a:pPr marL="171450" indent="-171450">
              <a:buFont typeface="Arial" panose="020B0604020202020204" pitchFamily="34" charset="0"/>
              <a:buChar char="•"/>
            </a:pPr>
            <a:endPar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endParaRPr>
          </a:p>
          <a:p>
            <a:pPr marL="171450" indent="-171450">
              <a:buFont typeface="Arial" panose="020B0604020202020204" pitchFamily="34" charset="0"/>
              <a:buChar char="•"/>
            </a:pPr>
            <a:endPar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endParaRPr>
          </a:p>
          <a:p>
            <a:pPr marL="171450" indent="-171450">
              <a:buFont typeface="Arial" panose="020B0604020202020204" pitchFamily="34" charset="0"/>
              <a:buChar char="•"/>
            </a:pPr>
            <a:endPar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endParaRPr>
          </a:p>
        </p:txBody>
      </p:sp>
      <p:sp>
        <p:nvSpPr>
          <p:cNvPr id="58" name="Rounded Rectangle 21">
            <a:extLst>
              <a:ext uri="{FF2B5EF4-FFF2-40B4-BE49-F238E27FC236}">
                <a16:creationId xmlns:a16="http://schemas.microsoft.com/office/drawing/2014/main" id="{BB8B612D-EE08-05F4-4C66-CF82407FE350}"/>
              </a:ext>
            </a:extLst>
          </p:cNvPr>
          <p:cNvSpPr>
            <a:spLocks noChangeArrowheads="1"/>
          </p:cNvSpPr>
          <p:nvPr/>
        </p:nvSpPr>
        <p:spPr bwMode="auto">
          <a:xfrm>
            <a:off x="4348270" y="4362677"/>
            <a:ext cx="3383280" cy="1501621"/>
          </a:xfrm>
          <a:prstGeom prst="rect">
            <a:avLst/>
          </a:prstGeom>
          <a:solidFill>
            <a:schemeClr val="bg1"/>
          </a:solidFill>
          <a:ln w="9525">
            <a:solidFill>
              <a:schemeClr val="accent1"/>
            </a:solidFill>
            <a:round/>
            <a:headEnd/>
            <a:tailEnd/>
          </a:ln>
          <a:effectLst/>
        </p:spPr>
        <p:txBody>
          <a:bodyPr lIns="52488" tIns="34117" rIns="52488" bIns="33329" anchor="t"/>
          <a:lstStyle/>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Approved and rejected change requests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Change calendar and communication</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Post-implementation review </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Updated release schedule</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Updated CMDB</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Formal change communications to relevant stakeholders</a:t>
            </a:r>
          </a:p>
        </p:txBody>
      </p:sp>
      <p:sp>
        <p:nvSpPr>
          <p:cNvPr id="59" name="Rectangle 58">
            <a:extLst>
              <a:ext uri="{FF2B5EF4-FFF2-40B4-BE49-F238E27FC236}">
                <a16:creationId xmlns:a16="http://schemas.microsoft.com/office/drawing/2014/main" id="{8DB1E201-EEAA-8A63-3940-DBDEA8056F61}"/>
              </a:ext>
            </a:extLst>
          </p:cNvPr>
          <p:cNvSpPr/>
          <p:nvPr/>
        </p:nvSpPr>
        <p:spPr bwMode="auto">
          <a:xfrm>
            <a:off x="6158724" y="1127915"/>
            <a:ext cx="5317312"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Scope</a:t>
            </a:r>
          </a:p>
        </p:txBody>
      </p:sp>
      <p:sp>
        <p:nvSpPr>
          <p:cNvPr id="60" name="Right Arrow 27">
            <a:extLst>
              <a:ext uri="{FF2B5EF4-FFF2-40B4-BE49-F238E27FC236}">
                <a16:creationId xmlns:a16="http://schemas.microsoft.com/office/drawing/2014/main" id="{FB92887F-6006-BB2C-13B5-B630610D51ED}"/>
              </a:ext>
            </a:extLst>
          </p:cNvPr>
          <p:cNvSpPr/>
          <p:nvPr/>
        </p:nvSpPr>
        <p:spPr bwMode="auto">
          <a:xfrm>
            <a:off x="4049286" y="4595164"/>
            <a:ext cx="236762" cy="838776"/>
          </a:xfrm>
          <a:prstGeom prst="chevron">
            <a:avLst/>
          </a:prstGeom>
          <a:solidFill>
            <a:schemeClr val="bg2">
              <a:lumMod val="90000"/>
            </a:schemeClr>
          </a:solidFill>
          <a:ln w="9525">
            <a:no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endParaRPr kumimoji="0" lang="en-GB" sz="105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61" name="Rectangle 60">
            <a:extLst>
              <a:ext uri="{FF2B5EF4-FFF2-40B4-BE49-F238E27FC236}">
                <a16:creationId xmlns:a16="http://schemas.microsoft.com/office/drawing/2014/main" id="{710313B8-D68C-0A58-C9A2-71DB51B875A5}"/>
              </a:ext>
            </a:extLst>
          </p:cNvPr>
          <p:cNvSpPr/>
          <p:nvPr/>
        </p:nvSpPr>
        <p:spPr>
          <a:xfrm>
            <a:off x="6180550" y="2658216"/>
            <a:ext cx="2765659" cy="797654"/>
          </a:xfrm>
          <a:prstGeom prst="rect">
            <a:avLst/>
          </a:prstGeom>
        </p:spPr>
        <p:txBody>
          <a:bodyPr wrap="square">
            <a:spAutoFit/>
          </a:bodyPr>
          <a:lstStyle/>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Global Service Mgmt. Lead</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Core &amp; Infra Tech Head </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Enabling &amp; Emerging Tech Head</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Global Infra Ops Lead</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Project teams</a:t>
            </a:r>
          </a:p>
        </p:txBody>
      </p:sp>
      <p:sp>
        <p:nvSpPr>
          <p:cNvPr id="62" name="Rectangle 61">
            <a:extLst>
              <a:ext uri="{FF2B5EF4-FFF2-40B4-BE49-F238E27FC236}">
                <a16:creationId xmlns:a16="http://schemas.microsoft.com/office/drawing/2014/main" id="{E5FA3A9B-4E03-B480-2FC9-E48260EB3995}"/>
              </a:ext>
            </a:extLst>
          </p:cNvPr>
          <p:cNvSpPr/>
          <p:nvPr/>
        </p:nvSpPr>
        <p:spPr>
          <a:xfrm>
            <a:off x="8794689" y="2645277"/>
            <a:ext cx="2676303" cy="1361911"/>
          </a:xfrm>
          <a:prstGeom prst="rect">
            <a:avLst/>
          </a:prstGeom>
        </p:spPr>
        <p:txBody>
          <a:bodyPr wrap="square">
            <a:spAutoFit/>
          </a:bodyPr>
          <a:lstStyle/>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Tech Leads:</a:t>
            </a:r>
          </a:p>
          <a:p>
            <a:pPr marL="628650" marR="235585" lvl="1"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Product Innovation</a:t>
            </a:r>
          </a:p>
          <a:p>
            <a:pPr marL="628650" marR="235585" lvl="1"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SCM</a:t>
            </a:r>
          </a:p>
          <a:p>
            <a:pPr marL="628650" marR="235585" lvl="1"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Finance &amp; Legal</a:t>
            </a:r>
          </a:p>
          <a:p>
            <a:pPr marL="628650" marR="235585" lvl="1"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WH, Sales &amp; Integration</a:t>
            </a:r>
          </a:p>
          <a:p>
            <a:pPr marL="628650" marR="235585" lvl="1"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HCM</a:t>
            </a:r>
          </a:p>
          <a:p>
            <a:pPr marL="628650" marR="235585" lvl="1"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Marketing</a:t>
            </a:r>
          </a:p>
          <a:p>
            <a:pPr marL="628650" marR="235585" lvl="1"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Sales</a:t>
            </a:r>
          </a:p>
          <a:p>
            <a:pPr marL="628650" marR="235585" lvl="1"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PMO, EBS</a:t>
            </a:r>
          </a:p>
        </p:txBody>
      </p:sp>
      <p:sp>
        <p:nvSpPr>
          <p:cNvPr id="63" name="Rounded Rectangle 21">
            <a:extLst>
              <a:ext uri="{FF2B5EF4-FFF2-40B4-BE49-F238E27FC236}">
                <a16:creationId xmlns:a16="http://schemas.microsoft.com/office/drawing/2014/main" id="{FA1C557E-A12D-5092-4076-8B672924A650}"/>
              </a:ext>
            </a:extLst>
          </p:cNvPr>
          <p:cNvSpPr>
            <a:spLocks noChangeArrowheads="1"/>
          </p:cNvSpPr>
          <p:nvPr/>
        </p:nvSpPr>
        <p:spPr bwMode="auto">
          <a:xfrm>
            <a:off x="6158737" y="1401413"/>
            <a:ext cx="5312665" cy="832692"/>
          </a:xfrm>
          <a:prstGeom prst="rect">
            <a:avLst/>
          </a:prstGeom>
          <a:noFill/>
          <a:ln w="9525">
            <a:solidFill>
              <a:schemeClr val="accent1"/>
            </a:solidFill>
            <a:round/>
            <a:headEnd/>
            <a:tailEnd/>
          </a:ln>
          <a:effectLst/>
        </p:spPr>
        <p:txBody>
          <a:bodyPr lIns="52488" tIns="34117" rIns="52488" bIns="33329" anchor="t" anchorCtr="0"/>
          <a:lstStyle/>
          <a:p>
            <a:pPr marL="171450" marR="0" lvl="0" indent="-171450" algn="l" defTabSz="90251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5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64" name="Rectangle 63">
            <a:extLst>
              <a:ext uri="{FF2B5EF4-FFF2-40B4-BE49-F238E27FC236}">
                <a16:creationId xmlns:a16="http://schemas.microsoft.com/office/drawing/2014/main" id="{9EF5082C-0541-C255-C22D-96FAADE0B6E8}"/>
              </a:ext>
            </a:extLst>
          </p:cNvPr>
          <p:cNvSpPr/>
          <p:nvPr/>
        </p:nvSpPr>
        <p:spPr>
          <a:xfrm>
            <a:off x="6178787" y="1423900"/>
            <a:ext cx="5292615" cy="1223412"/>
          </a:xfrm>
          <a:prstGeom prst="rect">
            <a:avLst/>
          </a:prstGeom>
        </p:spPr>
        <p:txBody>
          <a:bodyPr wrap="square">
            <a:spAutoFit/>
          </a:bodyPr>
          <a:lstStyle/>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Release schedule</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Change approvals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Security Updates / Patches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Regulatory / compliance drive changes</a:t>
            </a:r>
          </a:p>
          <a:p>
            <a:pPr marL="171450" indent="-171450" eaLnBrk="0" fontAlgn="base" hangingPunct="0">
              <a:spcBef>
                <a:spcPct val="0"/>
              </a:spcBef>
              <a:spcAft>
                <a:spcPct val="0"/>
              </a:spcAft>
              <a:buSzPct val="100000"/>
              <a:buFont typeface="Arial" panose="020B0604020202020204" pitchFamily="34" charset="0"/>
              <a:buChar char="•"/>
              <a:defRPr/>
            </a:pPr>
            <a:endPar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endParaRPr>
          </a:p>
          <a:p>
            <a:pPr marL="171450" indent="-171450" eaLnBrk="0" fontAlgn="base" hangingPunct="0">
              <a:spcBef>
                <a:spcPct val="0"/>
              </a:spcBef>
              <a:spcAft>
                <a:spcPct val="0"/>
              </a:spcAft>
              <a:buSzPct val="100000"/>
              <a:buFont typeface="Arial" panose="020B0604020202020204" pitchFamily="34" charset="0"/>
              <a:buChar char="•"/>
              <a:defRPr/>
            </a:pPr>
            <a:endPar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endParaRPr>
          </a:p>
          <a:p>
            <a:pPr marL="171450" indent="-171450" eaLnBrk="0" fontAlgn="base" hangingPunct="0">
              <a:spcBef>
                <a:spcPct val="0"/>
              </a:spcBef>
              <a:spcAft>
                <a:spcPct val="0"/>
              </a:spcAft>
              <a:buSzPct val="100000"/>
              <a:buFont typeface="Arial" panose="020B0604020202020204" pitchFamily="34" charset="0"/>
              <a:buChar char="•"/>
              <a:defRPr/>
            </a:pPr>
            <a:endPar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endParaRPr>
          </a:p>
        </p:txBody>
      </p:sp>
      <p:sp>
        <p:nvSpPr>
          <p:cNvPr id="65" name="Slide Number Placeholder 4">
            <a:extLst>
              <a:ext uri="{FF2B5EF4-FFF2-40B4-BE49-F238E27FC236}">
                <a16:creationId xmlns:a16="http://schemas.microsoft.com/office/drawing/2014/main" id="{DB8C16F5-531D-9145-4BAD-07B9C965CCC9}"/>
              </a:ext>
            </a:extLst>
          </p:cNvPr>
          <p:cNvSpPr txBox="1">
            <a:spLocks/>
          </p:cNvSpPr>
          <p:nvPr/>
        </p:nvSpPr>
        <p:spPr>
          <a:xfrm>
            <a:off x="9223881" y="6114902"/>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C169F746-3268-9642-BBD6-F761473B887F}" type="slidenum">
              <a:rPr lang="en-US" sz="850" smtClean="0">
                <a:solidFill>
                  <a:srgbClr val="13100D"/>
                </a:solidFill>
                <a:latin typeface="Verdana" panose="020B0604030504040204" pitchFamily="34" charset="0"/>
                <a:ea typeface="Verdana" panose="020B0604030504040204" pitchFamily="34" charset="0"/>
                <a:cs typeface="Calibri" panose="020F0502020204030204" pitchFamily="34" charset="0"/>
              </a:rPr>
              <a:pPr algn="r">
                <a:defRPr/>
              </a:pPr>
              <a:t>8</a:t>
            </a:fld>
            <a:endParaRPr lang="en-US" sz="850">
              <a:solidFill>
                <a:srgbClr val="13100D"/>
              </a:solidFill>
              <a:latin typeface="Verdana" panose="020B0604030504040204" pitchFamily="34" charset="0"/>
              <a:ea typeface="Verdana" panose="020B0604030504040204" pitchFamily="34" charset="0"/>
              <a:cs typeface="Calibri" panose="020F0502020204030204" pitchFamily="34" charset="0"/>
            </a:endParaRPr>
          </a:p>
        </p:txBody>
      </p:sp>
      <p:sp>
        <p:nvSpPr>
          <p:cNvPr id="3" name="Rounded Rectangle 21">
            <a:extLst>
              <a:ext uri="{FF2B5EF4-FFF2-40B4-BE49-F238E27FC236}">
                <a16:creationId xmlns:a16="http://schemas.microsoft.com/office/drawing/2014/main" id="{A6067727-7E62-01CF-9B46-DECBF5CB16C6}"/>
              </a:ext>
            </a:extLst>
          </p:cNvPr>
          <p:cNvSpPr>
            <a:spLocks noChangeArrowheads="1"/>
          </p:cNvSpPr>
          <p:nvPr/>
        </p:nvSpPr>
        <p:spPr bwMode="auto">
          <a:xfrm>
            <a:off x="7050887" y="791904"/>
            <a:ext cx="4389120" cy="274320"/>
          </a:xfrm>
          <a:prstGeom prst="rect">
            <a:avLst/>
          </a:prstGeom>
          <a:solidFill>
            <a:schemeClr val="bg1"/>
          </a:solidFill>
          <a:ln w="9525">
            <a:solidFill>
              <a:schemeClr val="accent1"/>
            </a:solidFill>
            <a:round/>
            <a:headEnd/>
            <a:tailEnd/>
          </a:ln>
          <a:effectLst/>
        </p:spPr>
        <p:txBody>
          <a:bodyPr anchor="ctr"/>
          <a:lstStyle/>
          <a:p>
            <a:pPr marL="0" marR="0" lvl="0" indent="0" algn="l" defTabSz="902518" rtl="0" eaLnBrk="1" fontAlgn="auto" latinLnBrk="0" hangingPunct="1">
              <a:lnSpc>
                <a:spcPct val="100000"/>
              </a:lnSpc>
              <a:spcBef>
                <a:spcPts val="0"/>
              </a:spcBef>
              <a:spcAft>
                <a:spcPts val="437"/>
              </a:spcAft>
              <a:buClrTx/>
              <a:buSzTx/>
              <a:buFontTx/>
              <a:buNone/>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Global Service Mgmt. Lead</a:t>
            </a:r>
          </a:p>
        </p:txBody>
      </p:sp>
    </p:spTree>
    <p:extLst>
      <p:ext uri="{BB962C8B-B14F-4D97-AF65-F5344CB8AC3E}">
        <p14:creationId xmlns:p14="http://schemas.microsoft.com/office/powerpoint/2010/main" val="3617875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1A3067-8178-1622-43CA-BCA6D84D1110}"/>
              </a:ext>
            </a:extLst>
          </p:cNvPr>
          <p:cNvSpPr>
            <a:spLocks noGrp="1"/>
          </p:cNvSpPr>
          <p:nvPr>
            <p:ph type="body" sz="quarter" idx="10"/>
          </p:nvPr>
        </p:nvSpPr>
        <p:spPr>
          <a:xfrm>
            <a:off x="585140" y="251885"/>
            <a:ext cx="11021720" cy="397521"/>
          </a:xfrm>
        </p:spPr>
        <p:txBody>
          <a:bodyPr/>
          <a:lstStyle/>
          <a:p>
            <a:r>
              <a:rPr lang="en-US" sz="2000" b="1" dirty="0">
                <a:latin typeface="Verdana" panose="020B0604030504040204" pitchFamily="34" charset="0"/>
                <a:ea typeface="Verdana" panose="020B0604030504040204" pitchFamily="34" charset="0"/>
              </a:rPr>
              <a:t>Service Operations Committee</a:t>
            </a:r>
            <a:r>
              <a:rPr kumimoji="0" lang="en-US" sz="14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n-US" sz="1400" b="0" i="1"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(Immediate Implementation)</a:t>
            </a:r>
            <a:r>
              <a:rPr lang="en-US" sz="2000" b="1" dirty="0">
                <a:latin typeface="Verdana" panose="020B0604030504040204" pitchFamily="34" charset="0"/>
                <a:ea typeface="Verdana" panose="020B0604030504040204" pitchFamily="34" charset="0"/>
              </a:rPr>
              <a:t>  </a:t>
            </a:r>
          </a:p>
        </p:txBody>
      </p:sp>
      <p:sp>
        <p:nvSpPr>
          <p:cNvPr id="35" name="Rounded Rectangle 21">
            <a:extLst>
              <a:ext uri="{FF2B5EF4-FFF2-40B4-BE49-F238E27FC236}">
                <a16:creationId xmlns:a16="http://schemas.microsoft.com/office/drawing/2014/main" id="{C1DF3227-803E-FB06-5AB8-6D9C67C564AE}"/>
              </a:ext>
            </a:extLst>
          </p:cNvPr>
          <p:cNvSpPr>
            <a:spLocks noChangeArrowheads="1"/>
          </p:cNvSpPr>
          <p:nvPr/>
        </p:nvSpPr>
        <p:spPr bwMode="auto">
          <a:xfrm>
            <a:off x="606614" y="4356552"/>
            <a:ext cx="3383280" cy="1501621"/>
          </a:xfrm>
          <a:prstGeom prst="rect">
            <a:avLst/>
          </a:prstGeom>
          <a:solidFill>
            <a:schemeClr val="bg1"/>
          </a:solidFill>
          <a:ln w="9525">
            <a:solidFill>
              <a:schemeClr val="accent1"/>
            </a:solidFill>
            <a:round/>
            <a:headEnd/>
            <a:tailEnd/>
          </a:ln>
          <a:effectLst/>
        </p:spPr>
        <p:txBody>
          <a:bodyPr lIns="52488" tIns="34117" rIns="52488" bIns="33329" anchor="t"/>
          <a:lstStyle/>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Service Level Agreement (SLA) compliance</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Incident and problem management trends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Service Request implementation status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Status of ongoing projects/programs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Risks, issues, and mitigation plans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Project timelines, budgets, and deliverables</a:t>
            </a:r>
          </a:p>
          <a:p>
            <a:pPr marL="171450" indent="-171450" eaLnBrk="0" fontAlgn="base" hangingPunct="0">
              <a:spcBef>
                <a:spcPct val="0"/>
              </a:spcBef>
              <a:spcAft>
                <a:spcPct val="0"/>
              </a:spcAft>
              <a:buSzPct val="100000"/>
              <a:buFont typeface="Arial" panose="020B0604020202020204" pitchFamily="34" charset="0"/>
              <a:buChar char="•"/>
              <a:defRPr/>
            </a:pPr>
            <a:endPar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endParaRPr>
          </a:p>
        </p:txBody>
      </p:sp>
      <p:sp>
        <p:nvSpPr>
          <p:cNvPr id="43" name="Rectangle 42">
            <a:extLst>
              <a:ext uri="{FF2B5EF4-FFF2-40B4-BE49-F238E27FC236}">
                <a16:creationId xmlns:a16="http://schemas.microsoft.com/office/drawing/2014/main" id="{F49339C5-91AE-C9A5-6DA2-503F1AFBA5BE}"/>
              </a:ext>
            </a:extLst>
          </p:cNvPr>
          <p:cNvSpPr/>
          <p:nvPr/>
        </p:nvSpPr>
        <p:spPr bwMode="auto">
          <a:xfrm>
            <a:off x="606618" y="778316"/>
            <a:ext cx="1554480"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Frequency</a:t>
            </a:r>
          </a:p>
        </p:txBody>
      </p:sp>
      <p:sp>
        <p:nvSpPr>
          <p:cNvPr id="44" name="Rounded Rectangle 21">
            <a:extLst>
              <a:ext uri="{FF2B5EF4-FFF2-40B4-BE49-F238E27FC236}">
                <a16:creationId xmlns:a16="http://schemas.microsoft.com/office/drawing/2014/main" id="{5B29F9B8-4263-5A73-9004-7ECF82597D6A}"/>
              </a:ext>
            </a:extLst>
          </p:cNvPr>
          <p:cNvSpPr>
            <a:spLocks noChangeArrowheads="1"/>
          </p:cNvSpPr>
          <p:nvPr/>
        </p:nvSpPr>
        <p:spPr bwMode="auto">
          <a:xfrm>
            <a:off x="2161098" y="785696"/>
            <a:ext cx="3540759" cy="274320"/>
          </a:xfrm>
          <a:prstGeom prst="rect">
            <a:avLst/>
          </a:prstGeom>
          <a:solidFill>
            <a:schemeClr val="bg1"/>
          </a:solidFill>
          <a:ln w="9525">
            <a:solidFill>
              <a:schemeClr val="accent1"/>
            </a:solidFill>
            <a:round/>
            <a:headEnd/>
            <a:tailEnd/>
          </a:ln>
          <a:effectLst/>
        </p:spPr>
        <p:txBody>
          <a:bodyPr anchor="ctr"/>
          <a:lstStyle/>
          <a:p>
            <a:pPr marL="0" marR="0" lvl="0" indent="0" algn="l" defTabSz="902518" rtl="0" eaLnBrk="1" fontAlgn="auto" latinLnBrk="0" hangingPunct="1">
              <a:lnSpc>
                <a:spcPct val="100000"/>
              </a:lnSpc>
              <a:spcBef>
                <a:spcPts val="0"/>
              </a:spcBef>
              <a:spcAft>
                <a:spcPts val="437"/>
              </a:spcAft>
              <a:buClrTx/>
              <a:buSzTx/>
              <a:buFontTx/>
              <a:buNone/>
              <a:tabLst/>
              <a:defRPr/>
            </a:pPr>
            <a:r>
              <a:rPr lang="en-GB" sz="1050">
                <a:solidFill>
                  <a:srgbClr val="000000"/>
                </a:solidFill>
                <a:latin typeface="Verdana" panose="020B0604030504040204" pitchFamily="34" charset="0"/>
                <a:ea typeface="Verdana" panose="020B0604030504040204" pitchFamily="34" charset="0"/>
                <a:cs typeface="Calibri" panose="020F0502020204030204" pitchFamily="34" charset="0"/>
              </a:rPr>
              <a:t>Weekly</a:t>
            </a:r>
            <a:endParaRPr kumimoji="0" lang="en-GB" sz="105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45" name="Rectangle 44">
            <a:extLst>
              <a:ext uri="{FF2B5EF4-FFF2-40B4-BE49-F238E27FC236}">
                <a16:creationId xmlns:a16="http://schemas.microsoft.com/office/drawing/2014/main" id="{44E70636-C9DA-5EE9-A28B-AC7D38CB889B}"/>
              </a:ext>
            </a:extLst>
          </p:cNvPr>
          <p:cNvSpPr/>
          <p:nvPr/>
        </p:nvSpPr>
        <p:spPr bwMode="auto">
          <a:xfrm>
            <a:off x="6158737" y="791905"/>
            <a:ext cx="897684"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Chair</a:t>
            </a:r>
          </a:p>
        </p:txBody>
      </p:sp>
      <p:sp>
        <p:nvSpPr>
          <p:cNvPr id="46" name="Rounded Rectangle 21">
            <a:extLst>
              <a:ext uri="{FF2B5EF4-FFF2-40B4-BE49-F238E27FC236}">
                <a16:creationId xmlns:a16="http://schemas.microsoft.com/office/drawing/2014/main" id="{7120B818-06F2-5654-E91A-C285F9DD00C9}"/>
              </a:ext>
            </a:extLst>
          </p:cNvPr>
          <p:cNvSpPr>
            <a:spLocks noChangeArrowheads="1"/>
          </p:cNvSpPr>
          <p:nvPr/>
        </p:nvSpPr>
        <p:spPr bwMode="auto">
          <a:xfrm>
            <a:off x="7050886" y="791904"/>
            <a:ext cx="4420515" cy="276344"/>
          </a:xfrm>
          <a:prstGeom prst="rect">
            <a:avLst/>
          </a:prstGeom>
          <a:solidFill>
            <a:schemeClr val="bg1"/>
          </a:solidFill>
          <a:ln w="9525">
            <a:solidFill>
              <a:schemeClr val="accent1"/>
            </a:solidFill>
            <a:round/>
            <a:headEnd/>
            <a:tailEnd/>
          </a:ln>
          <a:effectLst/>
        </p:spPr>
        <p:txBody>
          <a:bodyPr anchor="ctr"/>
          <a:lstStyle/>
          <a:p>
            <a:pPr marL="0" marR="0" lvl="0" indent="0" algn="l" defTabSz="902518" rtl="0" eaLnBrk="1" fontAlgn="auto" latinLnBrk="0" hangingPunct="1">
              <a:lnSpc>
                <a:spcPct val="100000"/>
              </a:lnSpc>
              <a:spcBef>
                <a:spcPts val="0"/>
              </a:spcBef>
              <a:spcAft>
                <a:spcPts val="437"/>
              </a:spcAft>
              <a:buClrTx/>
              <a:buSzTx/>
              <a:buFontTx/>
              <a:buNone/>
              <a:tabLst/>
              <a:defRPr/>
            </a:pPr>
            <a:r>
              <a:rPr lang="en-US" sz="1050">
                <a:solidFill>
                  <a:srgbClr val="000000"/>
                </a:solidFill>
                <a:latin typeface="Verdana" panose="020B0604030504040204" pitchFamily="34" charset="0"/>
                <a:ea typeface="Verdana" panose="020B0604030504040204" pitchFamily="34" charset="0"/>
                <a:cs typeface="Calibri" panose="020F0502020204030204" pitchFamily="34" charset="0"/>
              </a:rPr>
              <a:t>Global Service Mgmt. lead</a:t>
            </a:r>
            <a:endParaRPr kumimoji="0" lang="en-US" sz="105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47" name="Rectangle 46">
            <a:extLst>
              <a:ext uri="{FF2B5EF4-FFF2-40B4-BE49-F238E27FC236}">
                <a16:creationId xmlns:a16="http://schemas.microsoft.com/office/drawing/2014/main" id="{CF4EA6C1-7E3C-9B6A-795C-512ADE372C49}"/>
              </a:ext>
            </a:extLst>
          </p:cNvPr>
          <p:cNvSpPr/>
          <p:nvPr/>
        </p:nvSpPr>
        <p:spPr bwMode="auto">
          <a:xfrm>
            <a:off x="606618" y="1128683"/>
            <a:ext cx="5095239"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Objectives</a:t>
            </a:r>
          </a:p>
        </p:txBody>
      </p:sp>
      <p:sp>
        <p:nvSpPr>
          <p:cNvPr id="48" name="Rectangle 47">
            <a:extLst>
              <a:ext uri="{FF2B5EF4-FFF2-40B4-BE49-F238E27FC236}">
                <a16:creationId xmlns:a16="http://schemas.microsoft.com/office/drawing/2014/main" id="{82CBF6AA-25C6-65F6-9C35-F56F56F8C469}"/>
              </a:ext>
            </a:extLst>
          </p:cNvPr>
          <p:cNvSpPr/>
          <p:nvPr/>
        </p:nvSpPr>
        <p:spPr bwMode="auto">
          <a:xfrm>
            <a:off x="606614" y="4092721"/>
            <a:ext cx="3383280"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Inputs</a:t>
            </a:r>
          </a:p>
        </p:txBody>
      </p:sp>
      <p:sp>
        <p:nvSpPr>
          <p:cNvPr id="49" name="Rectangle 48">
            <a:extLst>
              <a:ext uri="{FF2B5EF4-FFF2-40B4-BE49-F238E27FC236}">
                <a16:creationId xmlns:a16="http://schemas.microsoft.com/office/drawing/2014/main" id="{DB0DC71F-85EE-0AC8-E39F-7156F3042902}"/>
              </a:ext>
            </a:extLst>
          </p:cNvPr>
          <p:cNvSpPr/>
          <p:nvPr/>
        </p:nvSpPr>
        <p:spPr bwMode="auto">
          <a:xfrm>
            <a:off x="4348270" y="4092721"/>
            <a:ext cx="3383280" cy="269956"/>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Outputs</a:t>
            </a:r>
          </a:p>
        </p:txBody>
      </p:sp>
      <p:sp>
        <p:nvSpPr>
          <p:cNvPr id="50" name="Rectangle 49">
            <a:extLst>
              <a:ext uri="{FF2B5EF4-FFF2-40B4-BE49-F238E27FC236}">
                <a16:creationId xmlns:a16="http://schemas.microsoft.com/office/drawing/2014/main" id="{EC9EFCD9-54C7-D826-2F89-E69A97880301}"/>
              </a:ext>
            </a:extLst>
          </p:cNvPr>
          <p:cNvSpPr/>
          <p:nvPr/>
        </p:nvSpPr>
        <p:spPr bwMode="auto">
          <a:xfrm>
            <a:off x="8092756" y="4092721"/>
            <a:ext cx="3383280" cy="269956"/>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Reporting / Escalation</a:t>
            </a:r>
          </a:p>
        </p:txBody>
      </p:sp>
      <p:sp>
        <p:nvSpPr>
          <p:cNvPr id="51" name="Rounded Rectangle 21">
            <a:extLst>
              <a:ext uri="{FF2B5EF4-FFF2-40B4-BE49-F238E27FC236}">
                <a16:creationId xmlns:a16="http://schemas.microsoft.com/office/drawing/2014/main" id="{5CBC18E5-3D77-E5DD-CB64-C2D086BAC0F7}"/>
              </a:ext>
            </a:extLst>
          </p:cNvPr>
          <p:cNvSpPr>
            <a:spLocks noChangeArrowheads="1"/>
          </p:cNvSpPr>
          <p:nvPr/>
        </p:nvSpPr>
        <p:spPr bwMode="auto">
          <a:xfrm>
            <a:off x="8092756" y="4367041"/>
            <a:ext cx="3383280" cy="1501621"/>
          </a:xfrm>
          <a:prstGeom prst="rect">
            <a:avLst/>
          </a:prstGeom>
          <a:solidFill>
            <a:schemeClr val="bg1"/>
          </a:solidFill>
          <a:ln w="9525">
            <a:solidFill>
              <a:schemeClr val="accent1"/>
            </a:solidFill>
            <a:round/>
            <a:headEnd/>
            <a:tailEnd/>
          </a:ln>
          <a:effectLst/>
        </p:spPr>
        <p:txBody>
          <a:bodyPr lIns="52488" tIns="34117" rIns="52488" bIns="33329" anchor="t"/>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050" b="1">
                <a:latin typeface="Verdana" panose="020B0604030504040204" pitchFamily="34" charset="0"/>
                <a:ea typeface="Verdana" panose="020B0604030504040204" pitchFamily="34" charset="0"/>
                <a:cs typeface="Calibri" panose="020F0502020204030204" pitchFamily="34" charset="0"/>
              </a:rPr>
              <a:t>Escalation point for:</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sz="1050">
              <a:latin typeface="Verdana" panose="020B0604030504040204" pitchFamily="34" charset="0"/>
              <a:ea typeface="Verdana" panose="020B0604030504040204" pitchFamily="34" charset="0"/>
              <a:cs typeface="Calibri" panose="020F0502020204030204" pitchFamily="34" charset="0"/>
            </a:endParaRPr>
          </a:p>
          <a:p>
            <a:pPr eaLnBrk="0" fontAlgn="base" hangingPunct="0">
              <a:spcBef>
                <a:spcPct val="0"/>
              </a:spcBef>
              <a:spcAft>
                <a:spcPct val="0"/>
              </a:spcAft>
              <a:defRPr/>
            </a:pPr>
            <a:endParaRPr lang="en-US" sz="1050">
              <a:latin typeface="Verdana" panose="020B0604030504040204" pitchFamily="34" charset="0"/>
              <a:ea typeface="Verdana" panose="020B0604030504040204" pitchFamily="34" charset="0"/>
              <a:cs typeface="Calibri" panose="020F0502020204030204" pitchFamily="34" charset="0"/>
            </a:endParaRPr>
          </a:p>
          <a:p>
            <a:pPr eaLnBrk="0" fontAlgn="base" hangingPunct="0">
              <a:spcBef>
                <a:spcPct val="0"/>
              </a:spcBef>
              <a:spcAft>
                <a:spcPct val="0"/>
              </a:spcAft>
              <a:defRPr/>
            </a:pPr>
            <a:r>
              <a:rPr lang="en-US" sz="1050" b="1">
                <a:latin typeface="Verdana" panose="020B0604030504040204" pitchFamily="34" charset="0"/>
                <a:ea typeface="Verdana" panose="020B0604030504040204" pitchFamily="34" charset="0"/>
                <a:cs typeface="Calibri" panose="020F0502020204030204" pitchFamily="34" charset="0"/>
              </a:rPr>
              <a:t>Escalation to:</a:t>
            </a:r>
          </a:p>
          <a:p>
            <a:pPr marL="171450" indent="-171450" eaLnBrk="0" fontAlgn="base" hangingPunct="0">
              <a:spcBef>
                <a:spcPct val="0"/>
              </a:spcBef>
              <a:spcAft>
                <a:spcPct val="0"/>
              </a:spcAft>
              <a:buFont typeface="Arial" panose="020B0604020202020204" pitchFamily="34" charset="0"/>
              <a:buChar char="•"/>
              <a:defRPr/>
            </a:pPr>
            <a:r>
              <a:rPr lang="en-US" sz="1050">
                <a:latin typeface="Verdana" panose="020B0604030504040204" pitchFamily="34" charset="0"/>
                <a:ea typeface="Verdana" panose="020B0604030504040204" pitchFamily="34" charset="0"/>
                <a:cs typeface="Calibri" panose="020F0502020204030204" pitchFamily="34" charset="0"/>
              </a:rPr>
              <a:t>Architecture &amp; Change Review Board Committee</a:t>
            </a:r>
          </a:p>
          <a:p>
            <a:pPr eaLnBrk="0" fontAlgn="base" hangingPunct="0">
              <a:spcBef>
                <a:spcPct val="0"/>
              </a:spcBef>
              <a:spcAft>
                <a:spcPct val="0"/>
              </a:spcAft>
              <a:defRPr/>
            </a:pPr>
            <a:endParaRPr lang="en-US" sz="1050" b="1">
              <a:latin typeface="Verdana" panose="020B0604030504040204" pitchFamily="34" charset="0"/>
              <a:ea typeface="Verdana" panose="020B0604030504040204" pitchFamily="34" charset="0"/>
              <a:cs typeface="Calibri" panose="020F0502020204030204" pitchFamily="34" charset="0"/>
            </a:endParaRPr>
          </a:p>
          <a:p>
            <a:pPr eaLnBrk="0" fontAlgn="base" hangingPunct="0">
              <a:spcBef>
                <a:spcPct val="0"/>
              </a:spcBef>
              <a:spcAft>
                <a:spcPct val="0"/>
              </a:spcAft>
              <a:defRPr/>
            </a:pPr>
            <a:endParaRPr lang="en-US" sz="1050">
              <a:latin typeface="Verdana" panose="020B0604030504040204" pitchFamily="34" charset="0"/>
              <a:ea typeface="Verdana" panose="020B0604030504040204" pitchFamily="34" charset="0"/>
              <a:cs typeface="Calibri" panose="020F0502020204030204" pitchFamily="34" charset="0"/>
            </a:endParaRPr>
          </a:p>
          <a:p>
            <a:pPr eaLnBrk="0" fontAlgn="base" hangingPunct="0">
              <a:spcBef>
                <a:spcPct val="0"/>
              </a:spcBef>
              <a:spcAft>
                <a:spcPct val="0"/>
              </a:spcAft>
              <a:defRPr/>
            </a:pPr>
            <a:endParaRPr lang="en-US" sz="1050" b="1">
              <a:latin typeface="Verdana" panose="020B0604030504040204" pitchFamily="34" charset="0"/>
              <a:ea typeface="Verdana" panose="020B0604030504040204" pitchFamily="34" charset="0"/>
              <a:cs typeface="Calibri" panose="020F0502020204030204" pitchFamily="34" charset="0"/>
            </a:endParaRPr>
          </a:p>
          <a:p>
            <a:pPr eaLnBrk="0" fontAlgn="base" hangingPunct="0">
              <a:spcBef>
                <a:spcPct val="0"/>
              </a:spcBef>
              <a:spcAft>
                <a:spcPct val="0"/>
              </a:spcAft>
              <a:defRPr/>
            </a:pPr>
            <a:endParaRPr lang="en-US" sz="1050">
              <a:latin typeface="Verdana" panose="020B0604030504040204" pitchFamily="34" charset="0"/>
              <a:ea typeface="Verdana" panose="020B060403050404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5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52" name="Rounded Rectangle 21">
            <a:extLst>
              <a:ext uri="{FF2B5EF4-FFF2-40B4-BE49-F238E27FC236}">
                <a16:creationId xmlns:a16="http://schemas.microsoft.com/office/drawing/2014/main" id="{46E0BBEB-2CFB-3D1A-0A1C-FBDFE3D2B87E}"/>
              </a:ext>
            </a:extLst>
          </p:cNvPr>
          <p:cNvSpPr>
            <a:spLocks noChangeArrowheads="1"/>
          </p:cNvSpPr>
          <p:nvPr/>
        </p:nvSpPr>
        <p:spPr bwMode="auto">
          <a:xfrm>
            <a:off x="6175291" y="1376294"/>
            <a:ext cx="2553557" cy="1080000"/>
          </a:xfrm>
          <a:prstGeom prst="rect">
            <a:avLst/>
          </a:prstGeom>
          <a:noFill/>
          <a:ln w="9525">
            <a:noFill/>
            <a:round/>
            <a:headEnd/>
            <a:tailEnd/>
          </a:ln>
          <a:effectLst/>
        </p:spPr>
        <p:txBody>
          <a:bodyPr lIns="52488" tIns="26243" rIns="52488" bIns="26243" anchor="ctr"/>
          <a:lstStyle/>
          <a:p>
            <a:pPr marL="130834" marR="0" lvl="0" indent="-130834" algn="l" defTabSz="94475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05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53" name="Rectangle 52">
            <a:extLst>
              <a:ext uri="{FF2B5EF4-FFF2-40B4-BE49-F238E27FC236}">
                <a16:creationId xmlns:a16="http://schemas.microsoft.com/office/drawing/2014/main" id="{7E509F07-73FD-5F86-FD7A-156F46FFED87}"/>
              </a:ext>
            </a:extLst>
          </p:cNvPr>
          <p:cNvSpPr/>
          <p:nvPr/>
        </p:nvSpPr>
        <p:spPr bwMode="auto">
          <a:xfrm>
            <a:off x="6163372" y="2383819"/>
            <a:ext cx="5328000"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Principle Attendees</a:t>
            </a:r>
          </a:p>
        </p:txBody>
      </p:sp>
      <p:sp>
        <p:nvSpPr>
          <p:cNvPr id="54" name="Rounded Rectangle 21">
            <a:extLst>
              <a:ext uri="{FF2B5EF4-FFF2-40B4-BE49-F238E27FC236}">
                <a16:creationId xmlns:a16="http://schemas.microsoft.com/office/drawing/2014/main" id="{046B5408-4741-6FA1-4001-EA428ED28F96}"/>
              </a:ext>
            </a:extLst>
          </p:cNvPr>
          <p:cNvSpPr>
            <a:spLocks noChangeArrowheads="1"/>
          </p:cNvSpPr>
          <p:nvPr/>
        </p:nvSpPr>
        <p:spPr bwMode="auto">
          <a:xfrm>
            <a:off x="6163372" y="2658139"/>
            <a:ext cx="5328000" cy="1342018"/>
          </a:xfrm>
          <a:prstGeom prst="rect">
            <a:avLst/>
          </a:prstGeom>
          <a:solidFill>
            <a:schemeClr val="bg1"/>
          </a:solidFill>
          <a:ln w="9525">
            <a:solidFill>
              <a:schemeClr val="accent1"/>
            </a:solidFill>
            <a:round/>
            <a:headEnd/>
            <a:tailEnd/>
          </a:ln>
          <a:effectLst/>
        </p:spPr>
        <p:txBody>
          <a:bodyPr lIns="52488" tIns="34117" rIns="52488" bIns="33329" anchor="t" anchorCtr="0"/>
          <a:lstStyle/>
          <a:p>
            <a:pPr marL="171450" marR="0" lvl="0" indent="-171450" algn="l" defTabSz="90251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5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55" name="Rounded Rectangle 21">
            <a:extLst>
              <a:ext uri="{FF2B5EF4-FFF2-40B4-BE49-F238E27FC236}">
                <a16:creationId xmlns:a16="http://schemas.microsoft.com/office/drawing/2014/main" id="{4C96183E-CBD9-A2FE-A14A-D80ABB855D0E}"/>
              </a:ext>
            </a:extLst>
          </p:cNvPr>
          <p:cNvSpPr>
            <a:spLocks noChangeArrowheads="1"/>
          </p:cNvSpPr>
          <p:nvPr/>
        </p:nvSpPr>
        <p:spPr bwMode="auto">
          <a:xfrm>
            <a:off x="6162830" y="2900192"/>
            <a:ext cx="2640787" cy="1080000"/>
          </a:xfrm>
          <a:prstGeom prst="rect">
            <a:avLst/>
          </a:prstGeom>
          <a:noFill/>
          <a:ln w="9525">
            <a:noFill/>
            <a:round/>
            <a:headEnd/>
            <a:tailEnd/>
          </a:ln>
          <a:effectLst/>
        </p:spPr>
        <p:txBody>
          <a:bodyPr lIns="52488" tIns="26243" rIns="52488" bIns="26243" anchor="ctr" anchorCtr="0"/>
          <a:lstStyle/>
          <a:p>
            <a:pPr marL="171394" marR="0" lvl="0" indent="-171394" algn="l" defTabSz="90654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05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56" name="Rounded Rectangle 21">
            <a:extLst>
              <a:ext uri="{FF2B5EF4-FFF2-40B4-BE49-F238E27FC236}">
                <a16:creationId xmlns:a16="http://schemas.microsoft.com/office/drawing/2014/main" id="{F5C6B310-6AA8-493C-50A1-B3983F1B0ADB}"/>
              </a:ext>
            </a:extLst>
          </p:cNvPr>
          <p:cNvSpPr>
            <a:spLocks noChangeArrowheads="1"/>
          </p:cNvSpPr>
          <p:nvPr/>
        </p:nvSpPr>
        <p:spPr bwMode="auto">
          <a:xfrm>
            <a:off x="8848765" y="2900192"/>
            <a:ext cx="2640787" cy="1080000"/>
          </a:xfrm>
          <a:prstGeom prst="rect">
            <a:avLst/>
          </a:prstGeom>
          <a:noFill/>
          <a:ln w="9525">
            <a:noFill/>
            <a:round/>
            <a:headEnd/>
            <a:tailEnd/>
          </a:ln>
          <a:effectLst/>
        </p:spPr>
        <p:txBody>
          <a:bodyPr lIns="52488" tIns="26243" rIns="52488" bIns="26243"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endParaRPr kumimoji="0" lang="en-GB" sz="1050" b="0" i="0" u="none" strike="noStrike" kern="1200" cap="none" spc="0" normalizeH="0" baseline="0" noProof="0">
              <a:ln>
                <a:noFill/>
              </a:ln>
              <a:solidFill>
                <a:srgbClr val="FF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57" name="Rounded Rectangle 21">
            <a:extLst>
              <a:ext uri="{FF2B5EF4-FFF2-40B4-BE49-F238E27FC236}">
                <a16:creationId xmlns:a16="http://schemas.microsoft.com/office/drawing/2014/main" id="{3671033C-DC13-831A-CC14-9EC9F6AC89AC}"/>
              </a:ext>
            </a:extLst>
          </p:cNvPr>
          <p:cNvSpPr>
            <a:spLocks noChangeArrowheads="1"/>
          </p:cNvSpPr>
          <p:nvPr/>
        </p:nvSpPr>
        <p:spPr bwMode="auto">
          <a:xfrm>
            <a:off x="606614" y="1376293"/>
            <a:ext cx="5095239" cy="2623864"/>
          </a:xfrm>
          <a:prstGeom prst="rect">
            <a:avLst/>
          </a:prstGeom>
          <a:solidFill>
            <a:schemeClr val="bg1"/>
          </a:solidFill>
          <a:ln w="9525">
            <a:solidFill>
              <a:schemeClr val="accent1"/>
            </a:solidFill>
            <a:round/>
            <a:headEnd/>
            <a:tailEnd/>
          </a:ln>
          <a:effectLst/>
        </p:spPr>
        <p:txBody>
          <a:bodyPr lIns="52488" tIns="34117" rIns="52488" bIns="33329" anchor="t"/>
          <a:lstStyle/>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Ensure ongoing alignment of IT service portfolio with the business strategy</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Review IT services performance and services scorecard</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Establish and manage SLAs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Review investment requirements in existing services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Manage top-level service risks and issues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Control and approve new services and major changes to existing services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Oversee overall operational relationship with key vendors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Develop and implement overall service improvement program </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Oversee delivery of portfolio of programs and projects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Resolve escalated project issues/risks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Perform ongoing health check of entire delivery portfolio</a:t>
            </a:r>
          </a:p>
          <a:p>
            <a:pPr marL="171450" indent="-171450" eaLnBrk="0" fontAlgn="base" hangingPunct="0">
              <a:spcBef>
                <a:spcPct val="0"/>
              </a:spcBef>
              <a:spcAft>
                <a:spcPct val="0"/>
              </a:spcAft>
              <a:buSzPct val="100000"/>
              <a:buFont typeface="Arial" panose="020B0604020202020204" pitchFamily="34" charset="0"/>
              <a:buChar char="•"/>
              <a:defRPr/>
            </a:pPr>
            <a:endPar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endParaRPr>
          </a:p>
          <a:p>
            <a:pPr marL="171450" indent="-171450" eaLnBrk="0" fontAlgn="base" hangingPunct="0">
              <a:spcBef>
                <a:spcPct val="0"/>
              </a:spcBef>
              <a:spcAft>
                <a:spcPct val="0"/>
              </a:spcAft>
              <a:buSzPct val="100000"/>
              <a:buFont typeface="Arial" panose="020B0604020202020204" pitchFamily="34" charset="0"/>
              <a:buChar char="•"/>
              <a:defRPr/>
            </a:pPr>
            <a:endPar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endParaRPr>
          </a:p>
        </p:txBody>
      </p:sp>
      <p:sp>
        <p:nvSpPr>
          <p:cNvPr id="58" name="Rounded Rectangle 21">
            <a:extLst>
              <a:ext uri="{FF2B5EF4-FFF2-40B4-BE49-F238E27FC236}">
                <a16:creationId xmlns:a16="http://schemas.microsoft.com/office/drawing/2014/main" id="{BB8B612D-EE08-05F4-4C66-CF82407FE350}"/>
              </a:ext>
            </a:extLst>
          </p:cNvPr>
          <p:cNvSpPr>
            <a:spLocks noChangeArrowheads="1"/>
          </p:cNvSpPr>
          <p:nvPr/>
        </p:nvSpPr>
        <p:spPr bwMode="auto">
          <a:xfrm>
            <a:off x="4348270" y="4362677"/>
            <a:ext cx="3383280" cy="1501621"/>
          </a:xfrm>
          <a:prstGeom prst="rect">
            <a:avLst/>
          </a:prstGeom>
          <a:solidFill>
            <a:schemeClr val="bg1"/>
          </a:solidFill>
          <a:ln w="9525">
            <a:solidFill>
              <a:schemeClr val="accent1"/>
            </a:solidFill>
            <a:round/>
            <a:headEnd/>
            <a:tailEnd/>
          </a:ln>
          <a:effectLst/>
        </p:spPr>
        <p:txBody>
          <a:bodyPr lIns="52488" tIns="34117" rIns="52488" bIns="33329" anchor="t"/>
          <a:lstStyle/>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Performance improvement plans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Updated service risk mitigation plans</a:t>
            </a:r>
          </a:p>
          <a:p>
            <a:pPr marL="171450" indent="-171450" eaLnBrk="0" fontAlgn="base" hangingPunct="0">
              <a:spcBef>
                <a:spcPct val="0"/>
              </a:spcBef>
              <a:spcAft>
                <a:spcPct val="0"/>
              </a:spcAft>
              <a:buSzPct val="100000"/>
              <a:buFont typeface="Arial" panose="020B0604020202020204" pitchFamily="34" charset="0"/>
              <a:buChar char="•"/>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Improvement initiatives to Service Requests implementation projects</a:t>
            </a:r>
          </a:p>
        </p:txBody>
      </p:sp>
      <p:sp>
        <p:nvSpPr>
          <p:cNvPr id="59" name="Rectangle 58">
            <a:extLst>
              <a:ext uri="{FF2B5EF4-FFF2-40B4-BE49-F238E27FC236}">
                <a16:creationId xmlns:a16="http://schemas.microsoft.com/office/drawing/2014/main" id="{8DB1E201-EEAA-8A63-3940-DBDEA8056F61}"/>
              </a:ext>
            </a:extLst>
          </p:cNvPr>
          <p:cNvSpPr/>
          <p:nvPr/>
        </p:nvSpPr>
        <p:spPr bwMode="auto">
          <a:xfrm>
            <a:off x="6158724" y="1127915"/>
            <a:ext cx="5317312" cy="274320"/>
          </a:xfrm>
          <a:prstGeom prst="rect">
            <a:avLst/>
          </a:prstGeom>
          <a:solidFill>
            <a:schemeClr val="accent1">
              <a:lumMod val="20000"/>
              <a:lumOff val="80000"/>
            </a:schemeClr>
          </a:solidFill>
          <a:ln w="9525">
            <a:solidFill>
              <a:schemeClr val="accent1"/>
            </a:solid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a:ln>
                  <a:noFill/>
                </a:ln>
                <a:solidFill>
                  <a:srgbClr val="13100D"/>
                </a:solidFill>
                <a:effectLst/>
                <a:uLnTx/>
                <a:uFillTx/>
                <a:latin typeface="Verdana" panose="020B0604030504040204" pitchFamily="34" charset="0"/>
                <a:ea typeface="Verdana" panose="020B0604030504040204" pitchFamily="34" charset="0"/>
                <a:cs typeface="Calibri" panose="020F0502020204030204" pitchFamily="34" charset="0"/>
              </a:rPr>
              <a:t>Scope</a:t>
            </a:r>
          </a:p>
        </p:txBody>
      </p:sp>
      <p:sp>
        <p:nvSpPr>
          <p:cNvPr id="60" name="Right Arrow 27">
            <a:extLst>
              <a:ext uri="{FF2B5EF4-FFF2-40B4-BE49-F238E27FC236}">
                <a16:creationId xmlns:a16="http://schemas.microsoft.com/office/drawing/2014/main" id="{FB92887F-6006-BB2C-13B5-B630610D51ED}"/>
              </a:ext>
            </a:extLst>
          </p:cNvPr>
          <p:cNvSpPr/>
          <p:nvPr/>
        </p:nvSpPr>
        <p:spPr bwMode="auto">
          <a:xfrm>
            <a:off x="4049286" y="4595164"/>
            <a:ext cx="236762" cy="838776"/>
          </a:xfrm>
          <a:prstGeom prst="chevron">
            <a:avLst/>
          </a:prstGeom>
          <a:solidFill>
            <a:schemeClr val="bg2">
              <a:lumMod val="90000"/>
            </a:schemeClr>
          </a:solidFill>
          <a:ln w="9525">
            <a:noFill/>
            <a:round/>
            <a:headEnd/>
            <a:tailEnd/>
          </a:ln>
          <a:effectLst/>
        </p:spPr>
        <p:txBody>
          <a:bodyPr anchor="ctr" anchorCtr="0"/>
          <a:lstStyle/>
          <a:p>
            <a:pPr marL="0" marR="0" lvl="0" indent="0" algn="l" defTabSz="902518" rtl="0" eaLnBrk="1" fontAlgn="auto" latinLnBrk="0" hangingPunct="1">
              <a:lnSpc>
                <a:spcPct val="100000"/>
              </a:lnSpc>
              <a:spcBef>
                <a:spcPts val="0"/>
              </a:spcBef>
              <a:spcAft>
                <a:spcPts val="0"/>
              </a:spcAft>
              <a:buClrTx/>
              <a:buSzTx/>
              <a:buFontTx/>
              <a:buNone/>
              <a:tabLst/>
              <a:defRPr/>
            </a:pPr>
            <a:endParaRPr kumimoji="0" lang="en-GB" sz="1050" b="1" i="0" u="none" strike="noStrike" kern="120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62" name="Rectangle 61">
            <a:extLst>
              <a:ext uri="{FF2B5EF4-FFF2-40B4-BE49-F238E27FC236}">
                <a16:creationId xmlns:a16="http://schemas.microsoft.com/office/drawing/2014/main" id="{E5FA3A9B-4E03-B480-2FC9-E48260EB3995}"/>
              </a:ext>
            </a:extLst>
          </p:cNvPr>
          <p:cNvSpPr/>
          <p:nvPr/>
        </p:nvSpPr>
        <p:spPr>
          <a:xfrm>
            <a:off x="8728848" y="2689231"/>
            <a:ext cx="3183436" cy="1361911"/>
          </a:xfrm>
          <a:prstGeom prst="rect">
            <a:avLst/>
          </a:prstGeom>
        </p:spPr>
        <p:txBody>
          <a:bodyPr wrap="square">
            <a:spAutoFit/>
          </a:bodyPr>
          <a:lstStyle/>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Tech Leads:</a:t>
            </a:r>
          </a:p>
          <a:p>
            <a:pPr marL="628650" marR="235585" lvl="1"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Product Innovation</a:t>
            </a:r>
          </a:p>
          <a:p>
            <a:pPr marL="628650" marR="235585" lvl="1"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SCM</a:t>
            </a:r>
          </a:p>
          <a:p>
            <a:pPr marL="628650" marR="235585" lvl="1"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Finance &amp; Legal</a:t>
            </a:r>
          </a:p>
          <a:p>
            <a:pPr marL="628650" marR="235585" lvl="1"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WH, Sales &amp; Integration</a:t>
            </a:r>
          </a:p>
          <a:p>
            <a:pPr marL="628650" marR="235585" lvl="1"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HCM</a:t>
            </a:r>
          </a:p>
          <a:p>
            <a:pPr marL="628650" marR="235585" lvl="1"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Marketing</a:t>
            </a:r>
          </a:p>
          <a:p>
            <a:pPr marL="628650" marR="235585" lvl="1"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Sales</a:t>
            </a:r>
          </a:p>
          <a:p>
            <a:pPr marL="628650" marR="235585" lvl="1"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PMO, EBS</a:t>
            </a:r>
          </a:p>
        </p:txBody>
      </p:sp>
      <p:sp>
        <p:nvSpPr>
          <p:cNvPr id="63" name="Rounded Rectangle 21">
            <a:extLst>
              <a:ext uri="{FF2B5EF4-FFF2-40B4-BE49-F238E27FC236}">
                <a16:creationId xmlns:a16="http://schemas.microsoft.com/office/drawing/2014/main" id="{FA1C557E-A12D-5092-4076-8B672924A650}"/>
              </a:ext>
            </a:extLst>
          </p:cNvPr>
          <p:cNvSpPr>
            <a:spLocks noChangeArrowheads="1"/>
          </p:cNvSpPr>
          <p:nvPr/>
        </p:nvSpPr>
        <p:spPr bwMode="auto">
          <a:xfrm>
            <a:off x="6158737" y="1401413"/>
            <a:ext cx="5312665" cy="898010"/>
          </a:xfrm>
          <a:prstGeom prst="rect">
            <a:avLst/>
          </a:prstGeom>
          <a:noFill/>
          <a:ln w="9525">
            <a:solidFill>
              <a:schemeClr val="accent1"/>
            </a:solidFill>
            <a:round/>
            <a:headEnd/>
            <a:tailEnd/>
          </a:ln>
          <a:effectLst/>
        </p:spPr>
        <p:txBody>
          <a:bodyPr lIns="52488" tIns="34117" rIns="52488" bIns="33329" anchor="t" anchorCtr="0"/>
          <a:lstStyle/>
          <a:p>
            <a:pPr marL="171450" marR="0" lvl="0" indent="-171450" algn="l" defTabSz="90251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5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Calibri" panose="020F0502020204030204" pitchFamily="34" charset="0"/>
            </a:endParaRPr>
          </a:p>
        </p:txBody>
      </p:sp>
      <p:sp>
        <p:nvSpPr>
          <p:cNvPr id="64" name="Rectangle 63">
            <a:extLst>
              <a:ext uri="{FF2B5EF4-FFF2-40B4-BE49-F238E27FC236}">
                <a16:creationId xmlns:a16="http://schemas.microsoft.com/office/drawing/2014/main" id="{9EF5082C-0541-C255-C22D-96FAADE0B6E8}"/>
              </a:ext>
            </a:extLst>
          </p:cNvPr>
          <p:cNvSpPr/>
          <p:nvPr/>
        </p:nvSpPr>
        <p:spPr>
          <a:xfrm>
            <a:off x="6178787" y="1423900"/>
            <a:ext cx="5292615" cy="738664"/>
          </a:xfrm>
          <a:prstGeom prst="rect">
            <a:avLst/>
          </a:prstGeom>
        </p:spPr>
        <p:txBody>
          <a:bodyPr wrap="square">
            <a:spAutoFit/>
          </a:bodyPr>
          <a:lstStyle/>
          <a:p>
            <a:pPr marL="171450" indent="-171450" eaLnBrk="0" fontAlgn="base" hangingPunct="0">
              <a:lnSpc>
                <a:spcPct val="100000"/>
              </a:lnSpc>
              <a:spcBef>
                <a:spcPct val="0"/>
              </a:spcBef>
              <a:spcAft>
                <a:spcPct val="0"/>
              </a:spcAft>
              <a:buSzPct val="100000"/>
              <a:buFont typeface="Arial" panose="020B0604020202020204" pitchFamily="34" charset="0"/>
              <a:buChar char="•"/>
              <a:tabLst>
                <a:tab pos="183515"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Performance of delivered service</a:t>
            </a:r>
          </a:p>
          <a:p>
            <a:pPr marL="171450" indent="-171450" eaLnBrk="0" fontAlgn="base" hangingPunct="0">
              <a:lnSpc>
                <a:spcPct val="100000"/>
              </a:lnSpc>
              <a:spcBef>
                <a:spcPct val="0"/>
              </a:spcBef>
              <a:spcAft>
                <a:spcPct val="0"/>
              </a:spcAft>
              <a:buSzPct val="100000"/>
              <a:buFont typeface="Arial" panose="020B0604020202020204" pitchFamily="34" charset="0"/>
              <a:buChar char="•"/>
              <a:tabLst>
                <a:tab pos="183515"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Service delivery effectiveness</a:t>
            </a:r>
          </a:p>
          <a:p>
            <a:pPr marL="171450" indent="-171450" eaLnBrk="0" fontAlgn="base" hangingPunct="0">
              <a:lnSpc>
                <a:spcPct val="100000"/>
              </a:lnSpc>
              <a:spcBef>
                <a:spcPct val="0"/>
              </a:spcBef>
              <a:spcAft>
                <a:spcPct val="0"/>
              </a:spcAft>
              <a:buSzPct val="100000"/>
              <a:buFont typeface="Arial" panose="020B0604020202020204" pitchFamily="34" charset="0"/>
              <a:buChar char="•"/>
              <a:tabLst>
                <a:tab pos="183515"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Implementation of new/changed services</a:t>
            </a:r>
          </a:p>
          <a:p>
            <a:pPr marL="171450" indent="-171450" eaLnBrk="0" fontAlgn="base" hangingPunct="0">
              <a:lnSpc>
                <a:spcPct val="100000"/>
              </a:lnSpc>
              <a:spcBef>
                <a:spcPct val="0"/>
              </a:spcBef>
              <a:spcAft>
                <a:spcPct val="0"/>
              </a:spcAft>
              <a:buSzPct val="100000"/>
              <a:buFont typeface="Arial" panose="020B0604020202020204" pitchFamily="34" charset="0"/>
              <a:buChar char="•"/>
              <a:tabLst>
                <a:tab pos="183515"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Implementation of service requests</a:t>
            </a:r>
          </a:p>
        </p:txBody>
      </p:sp>
      <p:sp>
        <p:nvSpPr>
          <p:cNvPr id="65" name="Slide Number Placeholder 4">
            <a:extLst>
              <a:ext uri="{FF2B5EF4-FFF2-40B4-BE49-F238E27FC236}">
                <a16:creationId xmlns:a16="http://schemas.microsoft.com/office/drawing/2014/main" id="{DB8C16F5-531D-9145-4BAD-07B9C965CCC9}"/>
              </a:ext>
            </a:extLst>
          </p:cNvPr>
          <p:cNvSpPr txBox="1">
            <a:spLocks/>
          </p:cNvSpPr>
          <p:nvPr/>
        </p:nvSpPr>
        <p:spPr>
          <a:xfrm>
            <a:off x="9223881" y="6114902"/>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C169F746-3268-9642-BBD6-F761473B887F}" type="slidenum">
              <a:rPr lang="en-US" sz="850" smtClean="0">
                <a:solidFill>
                  <a:srgbClr val="13100D"/>
                </a:solidFill>
                <a:latin typeface="Verdana" panose="020B0604030504040204" pitchFamily="34" charset="0"/>
                <a:ea typeface="Verdana" panose="020B0604030504040204" pitchFamily="34" charset="0"/>
                <a:cs typeface="Calibri" panose="020F0502020204030204" pitchFamily="34" charset="0"/>
              </a:rPr>
              <a:pPr algn="r">
                <a:defRPr/>
              </a:pPr>
              <a:t>9</a:t>
            </a:fld>
            <a:endParaRPr lang="en-US" sz="850">
              <a:solidFill>
                <a:srgbClr val="13100D"/>
              </a:solidFill>
              <a:latin typeface="Verdana" panose="020B0604030504040204" pitchFamily="34" charset="0"/>
              <a:ea typeface="Verdana" panose="020B060403050404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5DA45B61-5DE5-DDA4-F179-9361F41CB47D}"/>
              </a:ext>
            </a:extLst>
          </p:cNvPr>
          <p:cNvSpPr/>
          <p:nvPr/>
        </p:nvSpPr>
        <p:spPr>
          <a:xfrm>
            <a:off x="6175291" y="2735071"/>
            <a:ext cx="3183436" cy="1079783"/>
          </a:xfrm>
          <a:prstGeom prst="rect">
            <a:avLst/>
          </a:prstGeom>
        </p:spPr>
        <p:txBody>
          <a:bodyPr wrap="square">
            <a:spAutoFit/>
          </a:bodyPr>
          <a:lstStyle/>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Global Service Mgmt. lead</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Core &amp; Infra Tech Head </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Enabling &amp; Emerging Tech Head</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Global Infra Ops Lead</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Project teams</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r>
              <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rPr>
              <a:t>PMO / Agile Lead</a:t>
            </a:r>
          </a:p>
          <a:p>
            <a:pPr marL="171450" marR="235585" indent="-171450" eaLnBrk="0" fontAlgn="base" hangingPunct="0">
              <a:lnSpc>
                <a:spcPts val="1140"/>
              </a:lnSpc>
              <a:spcBef>
                <a:spcPct val="0"/>
              </a:spcBef>
              <a:spcAft>
                <a:spcPct val="0"/>
              </a:spcAft>
              <a:buSzPct val="100000"/>
              <a:buFont typeface="Arial" panose="020B0604020202020204" pitchFamily="34" charset="0"/>
              <a:buChar char="•"/>
              <a:tabLst>
                <a:tab pos="184150" algn="l"/>
              </a:tabLst>
              <a:defRPr/>
            </a:pPr>
            <a:endParaRPr lang="en-US" sz="1050" dirty="0">
              <a:solidFill>
                <a:srgbClr val="000000"/>
              </a:solidFill>
              <a:latin typeface="Verdana" panose="020B060403050404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541061056"/>
      </p:ext>
    </p:extLst>
  </p:cSld>
  <p:clrMapOvr>
    <a:masterClrMapping/>
  </p:clrMapOvr>
</p:sld>
</file>

<file path=ppt/theme/theme1.xml><?xml version="1.0" encoding="utf-8"?>
<a:theme xmlns:a="http://schemas.openxmlformats.org/drawingml/2006/main" name="Cover">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C7965DC4630F04BB44FB39D98E2830F" ma:contentTypeVersion="4" ma:contentTypeDescription="Create a new document." ma:contentTypeScope="" ma:versionID="24426adc9bfae1f4a765d5755fe86944">
  <xsd:schema xmlns:xsd="http://www.w3.org/2001/XMLSchema" xmlns:xs="http://www.w3.org/2001/XMLSchema" xmlns:p="http://schemas.microsoft.com/office/2006/metadata/properties" xmlns:ns2="a6a94703-efe7-4fc2-85fe-affc07b76098" targetNamespace="http://schemas.microsoft.com/office/2006/metadata/properties" ma:root="true" ma:fieldsID="46eafb833b32eba1351a4fd44d9b5def" ns2:_="">
    <xsd:import namespace="a6a94703-efe7-4fc2-85fe-affc07b7609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a94703-efe7-4fc2-85fe-affc07b760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563222-F8AA-4FDF-97E0-C5D31B79F07B}">
  <ds:schemaRefs>
    <ds:schemaRef ds:uri="a6a94703-efe7-4fc2-85fe-affc07b7609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89F2501-0F06-4837-B666-38A2FC1F0A56}">
  <ds:schemaRefs>
    <ds:schemaRef ds:uri="http://purl.org/dc/elements/1.1/"/>
    <ds:schemaRef ds:uri="http://schemas.microsoft.com/office/2006/metadata/properties"/>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a6a94703-efe7-4fc2-85fe-affc07b76098"/>
    <ds:schemaRef ds:uri="http://www.w3.org/XML/1998/namespace"/>
    <ds:schemaRef ds:uri="http://purl.org/dc/dcmitype/"/>
  </ds:schemaRefs>
</ds:datastoreItem>
</file>

<file path=customXml/itemProps3.xml><?xml version="1.0" encoding="utf-8"?>
<ds:datastoreItem xmlns:ds="http://schemas.openxmlformats.org/officeDocument/2006/customXml" ds:itemID="{33FFA530-EBAF-4898-9C40-A998FF07D4EE}">
  <ds:schemaRefs>
    <ds:schemaRef ds:uri="http://schemas.microsoft.com/sharepoint/v3/contenttype/forms"/>
  </ds:schemaRefs>
</ds:datastoreItem>
</file>

<file path=docMetadata/LabelInfo.xml><?xml version="1.0" encoding="utf-8"?>
<clbl:labelList xmlns:clbl="http://schemas.microsoft.com/office/2020/mipLabelMetadata">
  <clbl:label id="{ea60d57e-af5b-4752-ac57-3e4f28ca11dc}" enabled="1" method="Standard" siteId="{36da45f1-dd2c-4d1f-af13-5abe46b99921}" removed="0"/>
</clbl:labelList>
</file>

<file path=docProps/app.xml><?xml version="1.0" encoding="utf-8"?>
<Properties xmlns="http://schemas.openxmlformats.org/officeDocument/2006/extended-properties" xmlns:vt="http://schemas.openxmlformats.org/officeDocument/2006/docPropsVTypes">
  <TotalTime>15789</TotalTime>
  <Words>12418</Words>
  <Application>Microsoft Office PowerPoint</Application>
  <PresentationFormat>Widescreen</PresentationFormat>
  <Paragraphs>2670</Paragraphs>
  <Slides>75</Slides>
  <Notes>62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75</vt:i4>
      </vt:variant>
    </vt:vector>
  </HeadingPairs>
  <TitlesOfParts>
    <vt:vector size="84" baseType="lpstr">
      <vt:lpstr>Arial</vt:lpstr>
      <vt:lpstr>Calibri</vt:lpstr>
      <vt:lpstr>Open Sans</vt:lpstr>
      <vt:lpstr>Verdana</vt:lpstr>
      <vt:lpstr>Wingdings</vt:lpstr>
      <vt:lpstr>Wingdings 2</vt:lpstr>
      <vt:lpstr>Cover</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Pirithivi Raj</dc:creator>
  <cp:lastModifiedBy>S, Pirithivi Raj</cp:lastModifiedBy>
  <cp:revision>4</cp:revision>
  <dcterms:created xsi:type="dcterms:W3CDTF">2024-10-13T12:35:55Z</dcterms:created>
  <dcterms:modified xsi:type="dcterms:W3CDTF">2025-03-03T13:49:15Z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2024-10-13T14:14:05Z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b44c9a84-1a2f-4b01-8315-dff1e2f95c3d</vt:lpwstr>
  </property>
  <property fmtid="{D5CDD505-2E9C-101B-9397-08002B2CF9AE}" pid="8" name="MSIP_Label_ea60d57e-af5b-4752-ac57-3e4f28ca11dc_ContentBits">
    <vt:lpwstr>0</vt:lpwstr>
  </property>
  <property fmtid="{D5CDD505-2E9C-101B-9397-08002B2CF9AE}" pid="9" name="ContentTypeId">
    <vt:lpwstr>0x010100EC7965DC4630F04BB44FB39D98E2830F</vt:lpwstr>
  </property>
  <property fmtid="{D5CDD505-2E9C-101B-9397-08002B2CF9AE}" pid="10" name="MediaServiceImageTags">
    <vt:lpwstr/>
  </property>
</Properties>
</file>