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5" r:id="rId5"/>
  </p:sldMasterIdLst>
  <p:notesMasterIdLst>
    <p:notesMasterId r:id="rId49"/>
  </p:notesMasterIdLst>
  <p:handoutMasterIdLst>
    <p:handoutMasterId r:id="rId50"/>
  </p:handoutMasterIdLst>
  <p:sldIdLst>
    <p:sldId id="999" r:id="rId6"/>
    <p:sldId id="1000" r:id="rId7"/>
    <p:sldId id="2990" r:id="rId8"/>
    <p:sldId id="263" r:id="rId9"/>
    <p:sldId id="3079" r:id="rId10"/>
    <p:sldId id="3078" r:id="rId11"/>
    <p:sldId id="3039" r:id="rId12"/>
    <p:sldId id="2991" r:id="rId13"/>
    <p:sldId id="997" r:id="rId14"/>
    <p:sldId id="998" r:id="rId15"/>
    <p:sldId id="2992" r:id="rId16"/>
    <p:sldId id="2993" r:id="rId17"/>
    <p:sldId id="3040" r:id="rId18"/>
    <p:sldId id="3041" r:id="rId19"/>
    <p:sldId id="3042" r:id="rId20"/>
    <p:sldId id="3077" r:id="rId21"/>
    <p:sldId id="2999" r:id="rId22"/>
    <p:sldId id="3000" r:id="rId23"/>
    <p:sldId id="3075" r:id="rId24"/>
    <p:sldId id="3001" r:id="rId25"/>
    <p:sldId id="3002" r:id="rId26"/>
    <p:sldId id="3012" r:id="rId27"/>
    <p:sldId id="3080" r:id="rId28"/>
    <p:sldId id="3003" r:id="rId29"/>
    <p:sldId id="3016" r:id="rId30"/>
    <p:sldId id="3044" r:id="rId31"/>
    <p:sldId id="3022" r:id="rId32"/>
    <p:sldId id="3025" r:id="rId33"/>
    <p:sldId id="3026" r:id="rId34"/>
    <p:sldId id="3027" r:id="rId35"/>
    <p:sldId id="3024" r:id="rId36"/>
    <p:sldId id="3037" r:id="rId37"/>
    <p:sldId id="3045" r:id="rId38"/>
    <p:sldId id="3028" r:id="rId39"/>
    <p:sldId id="3035" r:id="rId40"/>
    <p:sldId id="3036" r:id="rId41"/>
    <p:sldId id="3029" r:id="rId42"/>
    <p:sldId id="3032" r:id="rId43"/>
    <p:sldId id="3033" r:id="rId44"/>
    <p:sldId id="3030" r:id="rId45"/>
    <p:sldId id="3031" r:id="rId46"/>
    <p:sldId id="3076" r:id="rId47"/>
    <p:sldId id="3074" r:id="rId48"/>
  </p:sldIdLst>
  <p:sldSz cx="12192000" cy="6858000"/>
  <p:notesSz cx="7315200" cy="9601200"/>
  <p:custDataLst>
    <p:tags r:id="rId5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6452E735-CA3C-40B3-913E-44F512DA6160}">
          <p14:sldIdLst>
            <p14:sldId id="999"/>
            <p14:sldId id="1000"/>
            <p14:sldId id="2990"/>
            <p14:sldId id="263"/>
            <p14:sldId id="3079"/>
            <p14:sldId id="3078"/>
            <p14:sldId id="3039"/>
            <p14:sldId id="2991"/>
            <p14:sldId id="997"/>
            <p14:sldId id="998"/>
            <p14:sldId id="2992"/>
            <p14:sldId id="2993"/>
            <p14:sldId id="3040"/>
            <p14:sldId id="3041"/>
            <p14:sldId id="3042"/>
            <p14:sldId id="3077"/>
            <p14:sldId id="2999"/>
            <p14:sldId id="3000"/>
            <p14:sldId id="3075"/>
            <p14:sldId id="3001"/>
            <p14:sldId id="3002"/>
            <p14:sldId id="3012"/>
            <p14:sldId id="3080"/>
            <p14:sldId id="3003"/>
            <p14:sldId id="3016"/>
            <p14:sldId id="3044"/>
            <p14:sldId id="3022"/>
            <p14:sldId id="3025"/>
            <p14:sldId id="3026"/>
            <p14:sldId id="3027"/>
            <p14:sldId id="3024"/>
            <p14:sldId id="3037"/>
            <p14:sldId id="3045"/>
            <p14:sldId id="3028"/>
            <p14:sldId id="3035"/>
            <p14:sldId id="3036"/>
            <p14:sldId id="3029"/>
            <p14:sldId id="3032"/>
            <p14:sldId id="3033"/>
            <p14:sldId id="3030"/>
            <p14:sldId id="3031"/>
            <p14:sldId id="3076"/>
            <p14:sldId id="3074"/>
          </p14:sldIdLst>
        </p14:section>
      </p14:sectionLst>
    </p:ext>
    <p:ext uri="{EFAFB233-063F-42B5-8137-9DF3F51BA10A}">
      <p15:sldGuideLst xmlns:p15="http://schemas.microsoft.com/office/powerpoint/2012/main">
        <p15:guide id="12" orient="horz" pos="1200" userDrawn="1">
          <p15:clr>
            <a:srgbClr val="A4A3A4"/>
          </p15:clr>
        </p15:guide>
        <p15:guide id="13" orient="horz" pos="3792" userDrawn="1">
          <p15:clr>
            <a:srgbClr val="A4A3A4"/>
          </p15:clr>
        </p15:guide>
        <p15:guide id="16" orient="horz" pos="2328" userDrawn="1">
          <p15:clr>
            <a:srgbClr val="A4A3A4"/>
          </p15:clr>
        </p15:guide>
        <p15:guide id="18" pos="1248" userDrawn="1">
          <p15:clr>
            <a:srgbClr val="A4A3A4"/>
          </p15:clr>
        </p15:guide>
        <p15:guide id="19" pos="2808" userDrawn="1">
          <p15:clr>
            <a:srgbClr val="A4A3A4"/>
          </p15:clr>
        </p15:guide>
        <p15:guide id="20" pos="4152" userDrawn="1">
          <p15:clr>
            <a:srgbClr val="A4A3A4"/>
          </p15:clr>
        </p15:guide>
        <p15:guide id="21" pos="6176"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Leigh, Paul" initials="LP" lastIdx="2" clrIdx="6">
    <p:extLst>
      <p:ext uri="{19B8F6BF-5375-455C-9EA6-DF929625EA0E}">
        <p15:presenceInfo xmlns:p15="http://schemas.microsoft.com/office/powerpoint/2012/main" userId="S-1-5-21-238447276-1040861923-1850952788-1207964" providerId="AD"/>
      </p:ext>
    </p:extLst>
  </p:cmAuthor>
  <p:cmAuthor id="1" name="Hoy, Kate (UK - London)" initials="HK(-L" lastIdx="2" clrIdx="0"/>
  <p:cmAuthor id="8" name="Jain, Sameer" initials="JS [2]" lastIdx="2" clrIdx="7">
    <p:extLst>
      <p:ext uri="{19B8F6BF-5375-455C-9EA6-DF929625EA0E}">
        <p15:presenceInfo xmlns:p15="http://schemas.microsoft.com/office/powerpoint/2012/main" userId="S::sameejain@deloitte.com::fe954392-0a85-4ed4-acdb-bcc68cfab51e" providerId="AD"/>
      </p:ext>
    </p:extLst>
  </p:cmAuthor>
  <p:cmAuthor id="2" name="Lindsey Mark" initials="LM" lastIdx="14" clrIdx="1"/>
  <p:cmAuthor id="9" name="Leigh, Paul" initials="LP [2]" lastIdx="37" clrIdx="8">
    <p:extLst>
      <p:ext uri="{19B8F6BF-5375-455C-9EA6-DF929625EA0E}">
        <p15:presenceInfo xmlns:p15="http://schemas.microsoft.com/office/powerpoint/2012/main" userId="S::pleigh@deloitte.com::4dd0fea0-8cc8-4518-969e-7bb0e296ff6c" providerId="AD"/>
      </p:ext>
    </p:extLst>
  </p:cmAuthor>
  <p:cmAuthor id="3" name="Hernandez Giron, Alain" initials="AH" lastIdx="48" clrIdx="2">
    <p:extLst>
      <p:ext uri="{19B8F6BF-5375-455C-9EA6-DF929625EA0E}">
        <p15:presenceInfo xmlns:p15="http://schemas.microsoft.com/office/powerpoint/2012/main" userId="Hernandez Giron, Alain" providerId="None"/>
      </p:ext>
    </p:extLst>
  </p:cmAuthor>
  <p:cmAuthor id="4" name="Russell, Jill" initials="JR" lastIdx="72" clrIdx="3">
    <p:extLst>
      <p:ext uri="{19B8F6BF-5375-455C-9EA6-DF929625EA0E}">
        <p15:presenceInfo xmlns:p15="http://schemas.microsoft.com/office/powerpoint/2012/main" userId="Russell, Jill" providerId="None"/>
      </p:ext>
    </p:extLst>
  </p:cmAuthor>
  <p:cmAuthor id="5" name="Jain, Sameer" initials="JS" lastIdx="29" clrIdx="4">
    <p:extLst>
      <p:ext uri="{19B8F6BF-5375-455C-9EA6-DF929625EA0E}">
        <p15:presenceInfo xmlns:p15="http://schemas.microsoft.com/office/powerpoint/2012/main" userId="S-1-5-21-238447276-1040861923-1850952788-1510288" providerId="AD"/>
      </p:ext>
    </p:extLst>
  </p:cmAuthor>
  <p:cmAuthor id="6" name="Joseph, Nayanthara" initials="JN" lastIdx="11" clrIdx="5">
    <p:extLst>
      <p:ext uri="{19B8F6BF-5375-455C-9EA6-DF929625EA0E}">
        <p15:presenceInfo xmlns:p15="http://schemas.microsoft.com/office/powerpoint/2012/main" userId="S-1-5-21-238447276-1040861923-1850952788-18010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680"/>
    <a:srgbClr val="FFFFFF"/>
    <a:srgbClr val="004B55"/>
    <a:srgbClr val="07AD5A"/>
    <a:srgbClr val="A7DB49"/>
    <a:srgbClr val="B3E062"/>
    <a:srgbClr val="FFD393"/>
    <a:srgbClr val="FFB547"/>
    <a:srgbClr val="A1D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81569" autoAdjust="0"/>
  </p:normalViewPr>
  <p:slideViewPr>
    <p:cSldViewPr snapToGrid="0" showGuides="1">
      <p:cViewPr varScale="1">
        <p:scale>
          <a:sx n="114" d="100"/>
          <a:sy n="114" d="100"/>
        </p:scale>
        <p:origin x="432" y="102"/>
      </p:cViewPr>
      <p:guideLst>
        <p:guide orient="horz" pos="1200"/>
        <p:guide orient="horz" pos="3792"/>
        <p:guide orient="horz" pos="2328"/>
        <p:guide pos="1248"/>
        <p:guide pos="2808"/>
        <p:guide pos="4152"/>
        <p:guide pos="6176"/>
      </p:guideLst>
    </p:cSldViewPr>
  </p:slideViewPr>
  <p:outlineViewPr>
    <p:cViewPr>
      <p:scale>
        <a:sx n="33" d="100"/>
        <a:sy n="33" d="100"/>
      </p:scale>
      <p:origin x="0" y="-10752"/>
    </p:cViewPr>
  </p:outlineViewPr>
  <p:notesTextViewPr>
    <p:cViewPr>
      <p:scale>
        <a:sx n="3" d="2"/>
        <a:sy n="3" d="2"/>
      </p:scale>
      <p:origin x="0" y="0"/>
    </p:cViewPr>
  </p:notesTextViewPr>
  <p:sorterViewPr>
    <p:cViewPr varScale="1">
      <p:scale>
        <a:sx n="100" d="100"/>
        <a:sy n="100" d="100"/>
      </p:scale>
      <p:origin x="0" y="-6528"/>
    </p:cViewPr>
  </p:sorterViewPr>
  <p:notesViewPr>
    <p:cSldViewPr snapToGrid="0" showGuides="1">
      <p:cViewPr>
        <p:scale>
          <a:sx n="63" d="100"/>
          <a:sy n="63" d="100"/>
        </p:scale>
        <p:origin x="3120" y="4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170138" cy="479539"/>
          </a:xfrm>
          <a:prstGeom prst="rect">
            <a:avLst/>
          </a:prstGeom>
        </p:spPr>
        <p:txBody>
          <a:bodyPr vert="horz" lIns="90913" tIns="45457" rIns="90913" bIns="45457" rtlCol="0"/>
          <a:lstStyle>
            <a:lvl1pPr algn="l">
              <a:defRPr sz="11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4143427" y="3"/>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GB" smtClean="0">
                <a:latin typeface="Arial" panose="020B0604020202020204" pitchFamily="34" charset="0"/>
              </a:rPr>
              <a:t>30/09/2024</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4" y="9120176"/>
            <a:ext cx="3170138" cy="479539"/>
          </a:xfrm>
          <a:prstGeom prst="rect">
            <a:avLst/>
          </a:prstGeom>
        </p:spPr>
        <p:txBody>
          <a:bodyPr vert="horz" lIns="90913" tIns="45457" rIns="90913" bIns="45457" rtlCol="0" anchor="b"/>
          <a:lstStyle>
            <a:lvl1pPr algn="l">
              <a:defRPr sz="11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4143427" y="9120176"/>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GB" smtClean="0"/>
              <a:pPr/>
              <a:t>30/09/2024</a:t>
            </a:fld>
            <a:endParaRPr lang="en-GB"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GB" smtClean="0"/>
              <a:pPr/>
              <a:t>‹#›</a:t>
            </a:fld>
            <a:endParaRPr lang="en-GB"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09585" algn="l" defTabSz="1219170" rtl="0" eaLnBrk="1" latinLnBrk="0" hangingPunct="1">
      <a:defRPr sz="7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219170" algn="l" defTabSz="1219170" rtl="0" eaLnBrk="1" latinLnBrk="0" hangingPunct="1">
      <a:defRPr sz="7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828754" algn="l" defTabSz="1219170" rtl="0" eaLnBrk="1" latinLnBrk="0" hangingPunct="1">
      <a:defRPr sz="7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438339" algn="l" defTabSz="1219170" rtl="0" eaLnBrk="1" latinLnBrk="0" hangingPunct="1">
      <a:defRPr sz="7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1</a:t>
            </a:fld>
            <a:endParaRPr lang="en-GB" dirty="0"/>
          </a:p>
        </p:txBody>
      </p:sp>
    </p:spTree>
    <p:extLst>
      <p:ext uri="{BB962C8B-B14F-4D97-AF65-F5344CB8AC3E}">
        <p14:creationId xmlns:p14="http://schemas.microsoft.com/office/powerpoint/2010/main" val="198894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10</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9296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11</a:t>
            </a:fld>
            <a:endParaRPr lang="en-GB" dirty="0"/>
          </a:p>
        </p:txBody>
      </p:sp>
    </p:spTree>
    <p:extLst>
      <p:ext uri="{BB962C8B-B14F-4D97-AF65-F5344CB8AC3E}">
        <p14:creationId xmlns:p14="http://schemas.microsoft.com/office/powerpoint/2010/main" val="24409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12</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4530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13</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276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14</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891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15</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1033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16</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2930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17</a:t>
            </a:fld>
            <a:endParaRPr lang="en-GB" dirty="0"/>
          </a:p>
        </p:txBody>
      </p:sp>
    </p:spTree>
    <p:extLst>
      <p:ext uri="{BB962C8B-B14F-4D97-AF65-F5344CB8AC3E}">
        <p14:creationId xmlns:p14="http://schemas.microsoft.com/office/powerpoint/2010/main" val="1348219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18</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692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19</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969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u="sng" kern="1200" dirty="0">
                <a:solidFill>
                  <a:schemeClr val="tx1"/>
                </a:solidFill>
                <a:latin typeface="+mj-lt"/>
                <a:ea typeface="Open Sans" panose="020B0606030504020204" pitchFamily="34" charset="0"/>
                <a:cs typeface="Open Sans" panose="020B0606030504020204" pitchFamily="34" charset="0"/>
              </a:rPr>
              <a:t>Tips :</a:t>
            </a:r>
            <a:endParaRPr lang="en-US" sz="700" kern="1200" dirty="0">
              <a:solidFill>
                <a:schemeClr val="tx1"/>
              </a:solidFill>
              <a:latin typeface="+mj-lt"/>
              <a:ea typeface="Open Sans" panose="020B0606030504020204" pitchFamily="34" charset="0"/>
              <a:cs typeface="Open Sans" panose="020B0606030504020204" pitchFamily="34" charset="0"/>
            </a:endParaRPr>
          </a:p>
          <a:p>
            <a:pPr marL="171450" indent="-171450" rtl="0" eaLnBrk="1" fontAlgn="t" latinLnBrk="0" hangingPunct="1">
              <a:buFont typeface="Arial" panose="020B0604020202020204" pitchFamily="34" charset="0"/>
              <a:buChar char="•"/>
            </a:pPr>
            <a:r>
              <a:rPr lang="en-US" sz="700" b="0" i="0" u="none" strike="noStrike" kern="1200" dirty="0">
                <a:solidFill>
                  <a:schemeClr val="tx1"/>
                </a:solidFill>
                <a:effectLst/>
                <a:latin typeface="+mj-lt"/>
                <a:ea typeface="Verdana" panose="020B0604030504040204" pitchFamily="34" charset="0"/>
                <a:cs typeface="Open Sans" panose="020B0606030504020204" pitchFamily="34" charset="0"/>
              </a:rPr>
              <a:t>Test Strategy and Test Approach are two different documents with different purpose and should not be considered as one.</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u="none" dirty="0">
                <a:latin typeface="+mj-lt"/>
              </a:rPr>
              <a:t>Wherever the </a:t>
            </a:r>
            <a:r>
              <a:rPr lang="en-US" sz="700" b="0" u="none" dirty="0">
                <a:solidFill>
                  <a:srgbClr val="FF0000"/>
                </a:solidFill>
                <a:latin typeface="+mj-lt"/>
              </a:rPr>
              <a:t>&lt;red text&gt; appears on a slide, t</a:t>
            </a:r>
            <a:r>
              <a:rPr lang="en-US" sz="700" b="0" u="none" dirty="0">
                <a:latin typeface="+mj-lt"/>
              </a:rPr>
              <a:t>he intent is for users to edit or update accordingly with project specific details</a:t>
            </a:r>
            <a:endParaRPr lang="en-US" sz="700" b="0" u="none" dirty="0">
              <a:solidFill>
                <a:srgbClr val="FF0000"/>
              </a:solidFill>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2</a:t>
            </a:fld>
            <a:endParaRPr lang="en-GB" dirty="0"/>
          </a:p>
        </p:txBody>
      </p:sp>
    </p:spTree>
    <p:extLst>
      <p:ext uri="{BB962C8B-B14F-4D97-AF65-F5344CB8AC3E}">
        <p14:creationId xmlns:p14="http://schemas.microsoft.com/office/powerpoint/2010/main" val="155622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20</a:t>
            </a:fld>
            <a:endParaRPr lang="en-GB" dirty="0"/>
          </a:p>
        </p:txBody>
      </p:sp>
    </p:spTree>
    <p:extLst>
      <p:ext uri="{BB962C8B-B14F-4D97-AF65-F5344CB8AC3E}">
        <p14:creationId xmlns:p14="http://schemas.microsoft.com/office/powerpoint/2010/main" val="67788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21</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28586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22</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r>
              <a:rPr lang="en-US" sz="8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Identifying the adequate test coverage adhering to project’s time and cost constraints and quality objectives is very critical. </a:t>
            </a:r>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9026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23</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5784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24</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89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25</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46595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26</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6270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27</a:t>
            </a:fld>
            <a:endParaRPr lang="en-GB" dirty="0"/>
          </a:p>
        </p:txBody>
      </p:sp>
    </p:spTree>
    <p:extLst>
      <p:ext uri="{BB962C8B-B14F-4D97-AF65-F5344CB8AC3E}">
        <p14:creationId xmlns:p14="http://schemas.microsoft.com/office/powerpoint/2010/main" val="3246830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28</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6318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29</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7502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700" b="0" u="none" dirty="0">
              <a:latin typeface="+mj-lt"/>
            </a:endParaRPr>
          </a:p>
        </p:txBody>
      </p:sp>
      <p:sp>
        <p:nvSpPr>
          <p:cNvPr id="4" name="Slide Number Placeholder 3"/>
          <p:cNvSpPr>
            <a:spLocks noGrp="1"/>
          </p:cNvSpPr>
          <p:nvPr>
            <p:ph type="sldNum" sz="quarter" idx="5"/>
          </p:nvPr>
        </p:nvSpPr>
        <p:spPr/>
        <p:txBody>
          <a:bodyPr/>
          <a:lstStyle/>
          <a:p>
            <a:fld id="{E8ED8917-2830-4A6D-B5BC-F16438B0C440}" type="slidenum">
              <a:rPr lang="en-US" smtClean="0"/>
              <a:t>3</a:t>
            </a:fld>
            <a:endParaRPr lang="en-US"/>
          </a:p>
        </p:txBody>
      </p:sp>
    </p:spTree>
    <p:extLst>
      <p:ext uri="{BB962C8B-B14F-4D97-AF65-F5344CB8AC3E}">
        <p14:creationId xmlns:p14="http://schemas.microsoft.com/office/powerpoint/2010/main" val="4124809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30</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93145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31</a:t>
            </a:fld>
            <a:endParaRPr lang="en-GB" dirty="0"/>
          </a:p>
        </p:txBody>
      </p:sp>
    </p:spTree>
    <p:extLst>
      <p:ext uri="{BB962C8B-B14F-4D97-AF65-F5344CB8AC3E}">
        <p14:creationId xmlns:p14="http://schemas.microsoft.com/office/powerpoint/2010/main" val="272397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32</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44505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33</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8248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34</a:t>
            </a:fld>
            <a:endParaRPr lang="en-GB" dirty="0"/>
          </a:p>
        </p:txBody>
      </p:sp>
    </p:spTree>
    <p:extLst>
      <p:ext uri="{BB962C8B-B14F-4D97-AF65-F5344CB8AC3E}">
        <p14:creationId xmlns:p14="http://schemas.microsoft.com/office/powerpoint/2010/main" val="1240628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35</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0834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36</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7207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37</a:t>
            </a:fld>
            <a:endParaRPr lang="en-GB" dirty="0"/>
          </a:p>
        </p:txBody>
      </p:sp>
    </p:spTree>
    <p:extLst>
      <p:ext uri="{BB962C8B-B14F-4D97-AF65-F5344CB8AC3E}">
        <p14:creationId xmlns:p14="http://schemas.microsoft.com/office/powerpoint/2010/main" val="3092328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38</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64509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39</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097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819239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40</a:t>
            </a:fld>
            <a:endParaRPr lang="en-GB" dirty="0"/>
          </a:p>
        </p:txBody>
      </p:sp>
    </p:spTree>
    <p:extLst>
      <p:ext uri="{BB962C8B-B14F-4D97-AF65-F5344CB8AC3E}">
        <p14:creationId xmlns:p14="http://schemas.microsoft.com/office/powerpoint/2010/main" val="2062287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41</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18648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42</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368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5</a:t>
            </a:fld>
            <a:endParaRPr lang="en-GB" dirty="0"/>
          </a:p>
        </p:txBody>
      </p:sp>
    </p:spTree>
    <p:extLst>
      <p:ext uri="{BB962C8B-B14F-4D97-AF65-F5344CB8AC3E}">
        <p14:creationId xmlns:p14="http://schemas.microsoft.com/office/powerpoint/2010/main" val="409925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6</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395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7</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2164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700" dirty="0">
              <a:latin typeface="+mj-lt"/>
            </a:endParaRPr>
          </a:p>
        </p:txBody>
      </p:sp>
      <p:sp>
        <p:nvSpPr>
          <p:cNvPr id="4" name="Slide Number Placeholder 3"/>
          <p:cNvSpPr>
            <a:spLocks noGrp="1"/>
          </p:cNvSpPr>
          <p:nvPr>
            <p:ph type="sldNum" sz="quarter" idx="5"/>
          </p:nvPr>
        </p:nvSpPr>
        <p:spPr/>
        <p:txBody>
          <a:bodyPr/>
          <a:lstStyle/>
          <a:p>
            <a:fld id="{C0F4A2C8-6C88-4E71-83EE-698B9D4FE22F}" type="slidenum">
              <a:rPr lang="en-GB" smtClean="0"/>
              <a:pPr/>
              <a:t>8</a:t>
            </a:fld>
            <a:endParaRPr lang="en-GB" dirty="0"/>
          </a:p>
        </p:txBody>
      </p:sp>
    </p:spTree>
    <p:extLst>
      <p:ext uri="{BB962C8B-B14F-4D97-AF65-F5344CB8AC3E}">
        <p14:creationId xmlns:p14="http://schemas.microsoft.com/office/powerpoint/2010/main" val="347689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0F4A2C8-6C88-4E71-83EE-698B9D4FE22F}" type="slidenum">
              <a:rPr lang="en-GB" smtClean="0"/>
              <a:pPr/>
              <a:t>9</a:t>
            </a:fld>
            <a:endParaRPr lang="en-GB" dirty="0"/>
          </a:p>
        </p:txBody>
      </p:sp>
      <p:sp>
        <p:nvSpPr>
          <p:cNvPr id="6" name="Notes Placeholder 5">
            <a:extLst>
              <a:ext uri="{FF2B5EF4-FFF2-40B4-BE49-F238E27FC236}">
                <a16:creationId xmlns:a16="http://schemas.microsoft.com/office/drawing/2014/main" id="{09017168-DE91-4541-9989-09035E55280F}"/>
              </a:ext>
            </a:extLst>
          </p:cNvPr>
          <p:cNvSpPr>
            <a:spLocks noGrp="1"/>
          </p:cNvSpPr>
          <p:nvPr>
            <p:ph type="body" idx="1"/>
          </p:nvPr>
        </p:nvSpPr>
        <p:spPr/>
        <p:txBody>
          <a:bodyPr/>
          <a:lstStyle/>
          <a:p>
            <a:endParaRPr lang="en-US" sz="7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3798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spc="100" baseline="0"/>
            </a:lvl1pPr>
          </a:lstStyle>
          <a:p>
            <a:r>
              <a:rPr lang="en-US" noProof="0" dirty="0"/>
              <a:t>Click to edit Master title style</a:t>
            </a:r>
          </a:p>
        </p:txBody>
      </p:sp>
      <p:sp>
        <p:nvSpPr>
          <p:cNvPr id="5" name="Copyright">
            <a:extLst>
              <a:ext uri="{FF2B5EF4-FFF2-40B4-BE49-F238E27FC236}">
                <a16:creationId xmlns:a16="http://schemas.microsoft.com/office/drawing/2014/main" id="{9FBE2708-D941-426A-9114-BF48FB17F132}"/>
              </a:ext>
            </a:extLst>
          </p:cNvPr>
          <p:cNvSpPr txBox="1"/>
          <p:nvPr userDrawn="1"/>
        </p:nvSpPr>
        <p:spPr>
          <a:xfrm>
            <a:off x="469900" y="6610165"/>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fld id="{2427E87C-E16E-486D-8C08-2988836D14A0}" type="slidenum">
              <a:rPr lang="en-US" sz="650" b="0" noProof="0" smtClean="0">
                <a:solidFill>
                  <a:schemeClr val="tx1"/>
                </a:solidFill>
                <a:latin typeface="+mn-lt"/>
              </a:rPr>
              <a:pPr marL="0" indent="0" algn="l" defTabSz="1219170" rtl="0" eaLnBrk="1" latinLnBrk="0" hangingPunct="1">
                <a:spcBef>
                  <a:spcPts val="800"/>
                </a:spcBef>
                <a:buSzPct val="100000"/>
                <a:buFont typeface="Arial"/>
                <a:buNone/>
              </a:pPr>
              <a:t>‹#›</a:t>
            </a:fld>
            <a:r>
              <a:rPr lang="en-US" sz="650" b="0" noProof="0" dirty="0">
                <a:solidFill>
                  <a:schemeClr val="tx1"/>
                </a:solidFill>
                <a:latin typeface="+mn-lt"/>
              </a:rPr>
              <a:t> | Copyright © 2020 Deloitte Consulting LLP. All rights reserved.</a:t>
            </a:r>
          </a:p>
        </p:txBody>
      </p:sp>
      <p:sp>
        <p:nvSpPr>
          <p:cNvPr id="4" name="Copyright">
            <a:extLst>
              <a:ext uri="{FF2B5EF4-FFF2-40B4-BE49-F238E27FC236}">
                <a16:creationId xmlns:a16="http://schemas.microsoft.com/office/drawing/2014/main" id="{62B74123-CA32-4AB9-9572-408DF6ACAF54}"/>
              </a:ext>
            </a:extLst>
          </p:cNvPr>
          <p:cNvSpPr txBox="1"/>
          <p:nvPr userDrawn="1"/>
        </p:nvSpPr>
        <p:spPr>
          <a:xfrm>
            <a:off x="8887460" y="6610165"/>
            <a:ext cx="2834640" cy="100027"/>
          </a:xfrm>
          <a:prstGeom prst="rect">
            <a:avLst/>
          </a:prstGeom>
          <a:noFill/>
        </p:spPr>
        <p:txBody>
          <a:bodyPr vert="horz" wrap="square" lIns="0" tIns="0" rIns="0" bIns="0" rtlCol="0" anchor="t">
            <a:noAutofit/>
          </a:bodyPr>
          <a:lstStyle/>
          <a:p>
            <a:pPr marL="0" indent="0" algn="r" defTabSz="1219170" rtl="0" eaLnBrk="1" latinLnBrk="0" hangingPunct="1">
              <a:spcBef>
                <a:spcPts val="800"/>
              </a:spcBef>
              <a:buSzPct val="100000"/>
              <a:buFont typeface="Arial"/>
              <a:buNone/>
            </a:pPr>
            <a:r>
              <a:rPr lang="en-US" sz="650" b="0" noProof="0" dirty="0">
                <a:solidFill>
                  <a:schemeClr val="tx1"/>
                </a:solidFill>
                <a:latin typeface="+mn-lt"/>
              </a:rPr>
              <a:t>Version 1.00</a:t>
            </a:r>
          </a:p>
        </p:txBody>
      </p:sp>
    </p:spTree>
    <p:extLst>
      <p:ext uri="{BB962C8B-B14F-4D97-AF65-F5344CB8AC3E}">
        <p14:creationId xmlns:p14="http://schemas.microsoft.com/office/powerpoint/2010/main" val="3977926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AC104A-9DD5-4C85-B595-7C6BAE3FC081}"/>
              </a:ext>
            </a:extLst>
          </p:cNvPr>
          <p:cNvPicPr>
            <a:picLocks noChangeAspect="1"/>
          </p:cNvPicPr>
          <p:nvPr userDrawn="1"/>
        </p:nvPicPr>
        <p:blipFill rotWithShape="1">
          <a:blip r:embed="rId3"/>
          <a:srcRect b="53287"/>
          <a:stretch/>
        </p:blipFill>
        <p:spPr>
          <a:xfrm>
            <a:off x="469900" y="457761"/>
            <a:ext cx="1985555" cy="427142"/>
          </a:xfrm>
          <a:prstGeom prst="rect">
            <a:avLst/>
          </a:prstGeom>
        </p:spPr>
      </p:pic>
      <p:sp>
        <p:nvSpPr>
          <p:cNvPr id="12" name="Subtitle 2">
            <a:extLst>
              <a:ext uri="{FF2B5EF4-FFF2-40B4-BE49-F238E27FC236}">
                <a16:creationId xmlns:a16="http://schemas.microsoft.com/office/drawing/2014/main" id="{C9F28B67-136B-48AB-A761-3B27F62F7C25}"/>
              </a:ext>
            </a:extLst>
          </p:cNvPr>
          <p:cNvSpPr>
            <a:spLocks noGrp="1"/>
          </p:cNvSpPr>
          <p:nvPr>
            <p:ph type="subTitle" idx="1" hasCustomPrompt="1"/>
          </p:nvPr>
        </p:nvSpPr>
        <p:spPr bwMode="gray">
          <a:xfrm>
            <a:off x="478992" y="3370978"/>
            <a:ext cx="5617008" cy="505645"/>
          </a:xfrm>
          <a:prstGeom prst="rect">
            <a:avLst/>
          </a:prstGeom>
        </p:spPr>
        <p:txBody>
          <a:bodyPr lIns="0" tIns="0" rIns="0" bIns="0" anchor="b" anchorCtr="0">
            <a:noAutofit/>
          </a:bodyPr>
          <a:lstStyle>
            <a:lvl1pPr marL="0" indent="0" algn="l">
              <a:lnSpc>
                <a:spcPct val="100000"/>
              </a:lnSpc>
              <a:spcAft>
                <a:spcPts val="0"/>
              </a:spcAft>
              <a:buNone/>
              <a:defRPr sz="2400" b="1" spc="300">
                <a:solidFill>
                  <a:schemeClr val="bg1"/>
                </a:solidFill>
              </a:defRPr>
            </a:lvl1pPr>
            <a:lvl2pPr marL="0" indent="0" algn="l">
              <a:buNone/>
              <a:defRPr sz="1400" b="0" spc="30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p:txBody>
      </p:sp>
      <p:sp>
        <p:nvSpPr>
          <p:cNvPr id="16" name="Text Placeholder 15">
            <a:extLst>
              <a:ext uri="{FF2B5EF4-FFF2-40B4-BE49-F238E27FC236}">
                <a16:creationId xmlns:a16="http://schemas.microsoft.com/office/drawing/2014/main" id="{67861583-D278-47D5-B408-89561BBB36D0}"/>
              </a:ext>
            </a:extLst>
          </p:cNvPr>
          <p:cNvSpPr>
            <a:spLocks noGrp="1"/>
          </p:cNvSpPr>
          <p:nvPr>
            <p:ph type="body" sz="quarter" idx="11" hasCustomPrompt="1"/>
          </p:nvPr>
        </p:nvSpPr>
        <p:spPr>
          <a:xfrm>
            <a:off x="469900" y="3978116"/>
            <a:ext cx="5626100" cy="504825"/>
          </a:xfrm>
          <a:prstGeom prst="rect">
            <a:avLst/>
          </a:prstGeom>
        </p:spPr>
        <p:txBody>
          <a:bodyPr/>
          <a:lstStyle>
            <a:lvl1pPr>
              <a:defRPr lang="en-US" sz="1200" b="0" kern="1200" spc="300" dirty="0" smtClean="0">
                <a:solidFill>
                  <a:schemeClr val="bg1"/>
                </a:solidFill>
                <a:latin typeface="+mn-lt"/>
                <a:ea typeface="+mn-ea"/>
                <a:cs typeface="+mn-cs"/>
              </a:defRPr>
            </a:lvl1pPr>
            <a:lvl2pPr marL="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sz="1200" dirty="0">
                <a:solidFill>
                  <a:schemeClr val="bg1"/>
                </a:solidFill>
              </a:rPr>
              <a:t>Click to edit Master subtitle style</a:t>
            </a:r>
          </a:p>
        </p:txBody>
      </p:sp>
      <p:sp>
        <p:nvSpPr>
          <p:cNvPr id="2" name="Rectangle 1">
            <a:extLst>
              <a:ext uri="{FF2B5EF4-FFF2-40B4-BE49-F238E27FC236}">
                <a16:creationId xmlns:a16="http://schemas.microsoft.com/office/drawing/2014/main" id="{6D3CAE9F-38A9-42C2-A129-88B15606928F}"/>
              </a:ext>
            </a:extLst>
          </p:cNvPr>
          <p:cNvSpPr/>
          <p:nvPr userDrawn="1"/>
        </p:nvSpPr>
        <p:spPr bwMode="gray">
          <a:xfrm>
            <a:off x="478992" y="6390968"/>
            <a:ext cx="5486400" cy="255638"/>
          </a:xfrm>
          <a:prstGeom prst="rect">
            <a:avLst/>
          </a:prstGeom>
          <a:noFill/>
          <a:ln w="19050" algn="ctr">
            <a:noFill/>
            <a:miter lim="800000"/>
            <a:headEnd/>
            <a:tailEnd/>
          </a:ln>
        </p:spPr>
        <p:txBody>
          <a:bodyPr wrap="square" lIns="88900" tIns="88900" rIns="88900" bIns="88900" rtlCol="0" anchor="ctr"/>
          <a:lstStyle/>
          <a:p>
            <a:pPr algn="l">
              <a:lnSpc>
                <a:spcPct val="106000"/>
              </a:lnSpc>
              <a:buFont typeface="Wingdings 2" pitchFamily="18" charset="2"/>
              <a:buNone/>
            </a:pPr>
            <a:r>
              <a:rPr lang="en-US" sz="1000" b="0" dirty="0">
                <a:solidFill>
                  <a:schemeClr val="bg1"/>
                </a:solidFill>
              </a:rPr>
              <a:t>2020 | Delivery Excellence | Delivery Innovation</a:t>
            </a:r>
          </a:p>
        </p:txBody>
      </p:sp>
      <p:pic>
        <p:nvPicPr>
          <p:cNvPr id="30" name="Picture 29">
            <a:extLst>
              <a:ext uri="{FF2B5EF4-FFF2-40B4-BE49-F238E27FC236}">
                <a16:creationId xmlns:a16="http://schemas.microsoft.com/office/drawing/2014/main" id="{06C6115A-2383-4CA6-998D-DD3B6C61E118}"/>
              </a:ext>
            </a:extLst>
          </p:cNvPr>
          <p:cNvPicPr>
            <a:picLocks noChangeAspect="1"/>
          </p:cNvPicPr>
          <p:nvPr userDrawn="1"/>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540062" y="0"/>
            <a:ext cx="6858000" cy="6858000"/>
          </a:xfrm>
          <a:prstGeom prst="rect">
            <a:avLst/>
          </a:prstGeom>
        </p:spPr>
      </p:pic>
    </p:spTree>
    <p:extLst>
      <p:ext uri="{BB962C8B-B14F-4D97-AF65-F5344CB8AC3E}">
        <p14:creationId xmlns:p14="http://schemas.microsoft.com/office/powerpoint/2010/main" val="14840594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ivider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A159ABC-27FD-4630-8345-6990BB746854}"/>
              </a:ext>
            </a:extLst>
          </p:cNvPr>
          <p:cNvSpPr>
            <a:spLocks noGrp="1"/>
          </p:cNvSpPr>
          <p:nvPr>
            <p:ph type="pic" sz="quarter" idx="10"/>
          </p:nvPr>
        </p:nvSpPr>
        <p:spPr>
          <a:xfrm>
            <a:off x="0" y="0"/>
            <a:ext cx="6096000" cy="6858000"/>
          </a:xfrm>
          <a:prstGeom prst="rect">
            <a:avLst/>
          </a:prstGeom>
        </p:spPr>
        <p:txBody>
          <a:bodyPr/>
          <a:lstStyle/>
          <a:p>
            <a:endParaRPr lang="en-US"/>
          </a:p>
        </p:txBody>
      </p:sp>
      <p:sp>
        <p:nvSpPr>
          <p:cNvPr id="2" name="Title 1">
            <a:extLst>
              <a:ext uri="{FF2B5EF4-FFF2-40B4-BE49-F238E27FC236}">
                <a16:creationId xmlns:a16="http://schemas.microsoft.com/office/drawing/2014/main" id="{5B118086-B99E-46D9-9C3A-F1C339A23792}"/>
              </a:ext>
            </a:extLst>
          </p:cNvPr>
          <p:cNvSpPr>
            <a:spLocks noGrp="1"/>
          </p:cNvSpPr>
          <p:nvPr>
            <p:ph type="title" hasCustomPrompt="1"/>
          </p:nvPr>
        </p:nvSpPr>
        <p:spPr>
          <a:xfrm>
            <a:off x="6764593" y="3125587"/>
            <a:ext cx="4503175" cy="2385394"/>
          </a:xfrm>
          <a:prstGeom prst="rect">
            <a:avLst/>
          </a:prstGeom>
          <a:solidFill>
            <a:schemeClr val="bg1"/>
          </a:solidFill>
        </p:spPr>
        <p:txBody>
          <a:bodyPr lIns="91440" tIns="91440" rIns="91440" bIns="91440"/>
          <a:lstStyle>
            <a:lvl1pPr algn="ctr">
              <a:defRPr sz="4000"/>
            </a:lvl1pPr>
          </a:lstStyle>
          <a:p>
            <a:r>
              <a:rPr lang="en-US" dirty="0"/>
              <a:t>CLICK TO EDIT DIVIDER TITLE (ALL CAPS)</a:t>
            </a:r>
          </a:p>
        </p:txBody>
      </p:sp>
    </p:spTree>
    <p:extLst>
      <p:ext uri="{BB962C8B-B14F-4D97-AF65-F5344CB8AC3E}">
        <p14:creationId xmlns:p14="http://schemas.microsoft.com/office/powerpoint/2010/main" val="11603983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FB28DC-4161-4738-A082-50A9EA864B06}"/>
              </a:ext>
            </a:extLst>
          </p:cNvPr>
          <p:cNvSpPr/>
          <p:nvPr userDrawn="1"/>
        </p:nvSpPr>
        <p:spPr bwMode="gray">
          <a:xfrm>
            <a:off x="825910" y="727591"/>
            <a:ext cx="10078064" cy="1622322"/>
          </a:xfrm>
          <a:prstGeom prst="rect">
            <a:avLst/>
          </a:prstGeom>
          <a:noFill/>
          <a:ln w="19050" algn="ctr">
            <a:noFill/>
            <a:miter lim="800000"/>
            <a:headEnd/>
            <a:tailEnd/>
          </a:ln>
        </p:spPr>
        <p:txBody>
          <a:bodyPr wrap="square" lIns="73754" tIns="73754" rIns="73754" bIns="73754" rtlCol="0" anchor="ctr"/>
          <a:lstStyle/>
          <a:p>
            <a:pPr algn="l">
              <a:lnSpc>
                <a:spcPct val="106000"/>
              </a:lnSpc>
              <a:buFont typeface="Wingdings 2" pitchFamily="18" charset="2"/>
              <a:buNone/>
            </a:pPr>
            <a:r>
              <a:rPr lang="en-US" sz="4978" b="1" spc="249" dirty="0">
                <a:solidFill>
                  <a:schemeClr val="bg1"/>
                </a:solidFill>
              </a:rPr>
              <a:t>Contact Us</a:t>
            </a:r>
          </a:p>
        </p:txBody>
      </p:sp>
      <p:sp>
        <p:nvSpPr>
          <p:cNvPr id="8" name="Rectangle 7">
            <a:extLst>
              <a:ext uri="{FF2B5EF4-FFF2-40B4-BE49-F238E27FC236}">
                <a16:creationId xmlns:a16="http://schemas.microsoft.com/office/drawing/2014/main" id="{94D9EFB2-604E-4100-A05D-3983C445608F}"/>
              </a:ext>
            </a:extLst>
          </p:cNvPr>
          <p:cNvSpPr/>
          <p:nvPr userDrawn="1"/>
        </p:nvSpPr>
        <p:spPr bwMode="gray">
          <a:xfrm>
            <a:off x="825910" y="2295358"/>
            <a:ext cx="10078064" cy="438012"/>
          </a:xfrm>
          <a:prstGeom prst="rect">
            <a:avLst/>
          </a:prstGeom>
          <a:noFill/>
          <a:ln w="19050" algn="ctr">
            <a:noFill/>
            <a:miter lim="800000"/>
            <a:headEnd/>
            <a:tailEnd/>
          </a:ln>
        </p:spPr>
        <p:txBody>
          <a:bodyPr wrap="square" lIns="73754" tIns="73754" rIns="73754" bIns="73754" rtlCol="0" anchor="t"/>
          <a:lstStyle/>
          <a:p>
            <a:pPr algn="l">
              <a:lnSpc>
                <a:spcPct val="106000"/>
              </a:lnSpc>
              <a:buFont typeface="Wingdings 2" pitchFamily="18" charset="2"/>
              <a:buNone/>
            </a:pPr>
            <a:r>
              <a:rPr lang="en-US" sz="996" b="0" spc="0" dirty="0">
                <a:solidFill>
                  <a:schemeClr val="bg1"/>
                </a:solidFill>
              </a:rPr>
              <a:t>Please contact us for additional help, questions, and feedback.</a:t>
            </a:r>
          </a:p>
        </p:txBody>
      </p:sp>
      <p:sp>
        <p:nvSpPr>
          <p:cNvPr id="12" name="Text Placeholder 11">
            <a:extLst>
              <a:ext uri="{FF2B5EF4-FFF2-40B4-BE49-F238E27FC236}">
                <a16:creationId xmlns:a16="http://schemas.microsoft.com/office/drawing/2014/main" id="{F43B65AB-8186-4DBA-BF6A-A99D4A6D588C}"/>
              </a:ext>
            </a:extLst>
          </p:cNvPr>
          <p:cNvSpPr>
            <a:spLocks noGrp="1"/>
          </p:cNvSpPr>
          <p:nvPr>
            <p:ph type="body" sz="quarter" idx="10" hasCustomPrompt="1"/>
          </p:nvPr>
        </p:nvSpPr>
        <p:spPr>
          <a:xfrm>
            <a:off x="923983" y="3747173"/>
            <a:ext cx="3127375" cy="274321"/>
          </a:xfrm>
        </p:spPr>
        <p:txBody>
          <a:bodyPr/>
          <a:lstStyle>
            <a:lvl1pPr>
              <a:defRPr b="1">
                <a:solidFill>
                  <a:schemeClr val="accent1"/>
                </a:solidFill>
              </a:defRPr>
            </a:lvl1pPr>
          </a:lstStyle>
          <a:p>
            <a:pPr lvl="0"/>
            <a:r>
              <a:rPr lang="en-US"/>
              <a:t>First Last</a:t>
            </a:r>
          </a:p>
        </p:txBody>
      </p:sp>
      <p:sp>
        <p:nvSpPr>
          <p:cNvPr id="13" name="Text Placeholder 11">
            <a:extLst>
              <a:ext uri="{FF2B5EF4-FFF2-40B4-BE49-F238E27FC236}">
                <a16:creationId xmlns:a16="http://schemas.microsoft.com/office/drawing/2014/main" id="{FDD85301-146E-4E08-9A45-AFB5424E7283}"/>
              </a:ext>
            </a:extLst>
          </p:cNvPr>
          <p:cNvSpPr>
            <a:spLocks noGrp="1"/>
          </p:cNvSpPr>
          <p:nvPr>
            <p:ph type="body" sz="quarter" idx="11" hasCustomPrompt="1"/>
          </p:nvPr>
        </p:nvSpPr>
        <p:spPr>
          <a:xfrm>
            <a:off x="923983" y="4094988"/>
            <a:ext cx="3127375" cy="274321"/>
          </a:xfrm>
        </p:spPr>
        <p:txBody>
          <a:bodyPr/>
          <a:lstStyle>
            <a:lvl1pPr>
              <a:defRPr b="0">
                <a:solidFill>
                  <a:schemeClr val="bg2"/>
                </a:solidFill>
              </a:defRPr>
            </a:lvl1pPr>
          </a:lstStyle>
          <a:p>
            <a:pPr lvl="0"/>
            <a:r>
              <a:rPr lang="en-US"/>
              <a:t>Title</a:t>
            </a:r>
          </a:p>
        </p:txBody>
      </p:sp>
      <p:sp>
        <p:nvSpPr>
          <p:cNvPr id="14" name="Text Placeholder 11">
            <a:extLst>
              <a:ext uri="{FF2B5EF4-FFF2-40B4-BE49-F238E27FC236}">
                <a16:creationId xmlns:a16="http://schemas.microsoft.com/office/drawing/2014/main" id="{8BA1FE7A-8B7E-4A27-9F78-E64A94681936}"/>
              </a:ext>
            </a:extLst>
          </p:cNvPr>
          <p:cNvSpPr>
            <a:spLocks noGrp="1"/>
          </p:cNvSpPr>
          <p:nvPr>
            <p:ph type="body" sz="quarter" idx="12" hasCustomPrompt="1"/>
          </p:nvPr>
        </p:nvSpPr>
        <p:spPr>
          <a:xfrm>
            <a:off x="923983" y="4442802"/>
            <a:ext cx="3127375" cy="274321"/>
          </a:xfrm>
        </p:spPr>
        <p:txBody>
          <a:bodyPr/>
          <a:lstStyle>
            <a:lvl1pPr>
              <a:defRPr b="0">
                <a:solidFill>
                  <a:schemeClr val="bg2"/>
                </a:solidFill>
              </a:defRPr>
            </a:lvl1pPr>
          </a:lstStyle>
          <a:p>
            <a:pPr lvl="0"/>
            <a:r>
              <a:rPr lang="en-US"/>
              <a:t>Email Address</a:t>
            </a:r>
          </a:p>
        </p:txBody>
      </p:sp>
      <p:sp>
        <p:nvSpPr>
          <p:cNvPr id="15" name="Text Placeholder 11">
            <a:extLst>
              <a:ext uri="{FF2B5EF4-FFF2-40B4-BE49-F238E27FC236}">
                <a16:creationId xmlns:a16="http://schemas.microsoft.com/office/drawing/2014/main" id="{80E9A116-8EC4-4786-8530-5F34879CDAE3}"/>
              </a:ext>
            </a:extLst>
          </p:cNvPr>
          <p:cNvSpPr>
            <a:spLocks noGrp="1"/>
          </p:cNvSpPr>
          <p:nvPr>
            <p:ph type="body" sz="quarter" idx="13" hasCustomPrompt="1"/>
          </p:nvPr>
        </p:nvSpPr>
        <p:spPr>
          <a:xfrm>
            <a:off x="4198586" y="3747173"/>
            <a:ext cx="3127375" cy="274321"/>
          </a:xfrm>
        </p:spPr>
        <p:txBody>
          <a:bodyPr/>
          <a:lstStyle>
            <a:lvl1pPr>
              <a:defRPr b="1">
                <a:solidFill>
                  <a:schemeClr val="accent1"/>
                </a:solidFill>
              </a:defRPr>
            </a:lvl1pPr>
          </a:lstStyle>
          <a:p>
            <a:pPr lvl="0"/>
            <a:r>
              <a:rPr lang="en-US"/>
              <a:t>First Last</a:t>
            </a:r>
          </a:p>
        </p:txBody>
      </p:sp>
      <p:sp>
        <p:nvSpPr>
          <p:cNvPr id="16" name="Text Placeholder 11">
            <a:extLst>
              <a:ext uri="{FF2B5EF4-FFF2-40B4-BE49-F238E27FC236}">
                <a16:creationId xmlns:a16="http://schemas.microsoft.com/office/drawing/2014/main" id="{2668343C-A1CC-4955-BD84-459C914858D9}"/>
              </a:ext>
            </a:extLst>
          </p:cNvPr>
          <p:cNvSpPr>
            <a:spLocks noGrp="1"/>
          </p:cNvSpPr>
          <p:nvPr>
            <p:ph type="body" sz="quarter" idx="14" hasCustomPrompt="1"/>
          </p:nvPr>
        </p:nvSpPr>
        <p:spPr>
          <a:xfrm>
            <a:off x="4198586" y="4094988"/>
            <a:ext cx="3127375" cy="274321"/>
          </a:xfrm>
        </p:spPr>
        <p:txBody>
          <a:bodyPr/>
          <a:lstStyle>
            <a:lvl1pPr>
              <a:defRPr b="0">
                <a:solidFill>
                  <a:schemeClr val="bg2"/>
                </a:solidFill>
              </a:defRPr>
            </a:lvl1pPr>
          </a:lstStyle>
          <a:p>
            <a:pPr lvl="0"/>
            <a:r>
              <a:rPr lang="en-US"/>
              <a:t>Title</a:t>
            </a:r>
          </a:p>
        </p:txBody>
      </p:sp>
      <p:sp>
        <p:nvSpPr>
          <p:cNvPr id="17" name="Text Placeholder 11">
            <a:extLst>
              <a:ext uri="{FF2B5EF4-FFF2-40B4-BE49-F238E27FC236}">
                <a16:creationId xmlns:a16="http://schemas.microsoft.com/office/drawing/2014/main" id="{AEE89FAF-46DF-436A-B095-3EC4DEC0F5D0}"/>
              </a:ext>
            </a:extLst>
          </p:cNvPr>
          <p:cNvSpPr>
            <a:spLocks noGrp="1"/>
          </p:cNvSpPr>
          <p:nvPr>
            <p:ph type="body" sz="quarter" idx="15" hasCustomPrompt="1"/>
          </p:nvPr>
        </p:nvSpPr>
        <p:spPr>
          <a:xfrm>
            <a:off x="4198586" y="4442802"/>
            <a:ext cx="3127375" cy="274321"/>
          </a:xfrm>
        </p:spPr>
        <p:txBody>
          <a:bodyPr/>
          <a:lstStyle>
            <a:lvl1pPr>
              <a:defRPr b="0">
                <a:solidFill>
                  <a:schemeClr val="bg2"/>
                </a:solidFill>
              </a:defRPr>
            </a:lvl1pPr>
          </a:lstStyle>
          <a:p>
            <a:pPr lvl="0"/>
            <a:r>
              <a:rPr lang="en-US"/>
              <a:t>Email Address</a:t>
            </a:r>
          </a:p>
        </p:txBody>
      </p:sp>
      <p:sp>
        <p:nvSpPr>
          <p:cNvPr id="18" name="Text Placeholder 11">
            <a:extLst>
              <a:ext uri="{FF2B5EF4-FFF2-40B4-BE49-F238E27FC236}">
                <a16:creationId xmlns:a16="http://schemas.microsoft.com/office/drawing/2014/main" id="{DF3F4197-D0BB-427C-9C16-926C5138B189}"/>
              </a:ext>
            </a:extLst>
          </p:cNvPr>
          <p:cNvSpPr>
            <a:spLocks noGrp="1"/>
          </p:cNvSpPr>
          <p:nvPr>
            <p:ph type="body" sz="quarter" idx="16" hasCustomPrompt="1"/>
          </p:nvPr>
        </p:nvSpPr>
        <p:spPr>
          <a:xfrm>
            <a:off x="7473189" y="3747173"/>
            <a:ext cx="3127375" cy="274321"/>
          </a:xfrm>
        </p:spPr>
        <p:txBody>
          <a:bodyPr/>
          <a:lstStyle>
            <a:lvl1pPr>
              <a:defRPr b="1">
                <a:solidFill>
                  <a:schemeClr val="accent1"/>
                </a:solidFill>
              </a:defRPr>
            </a:lvl1pPr>
          </a:lstStyle>
          <a:p>
            <a:pPr lvl="0"/>
            <a:r>
              <a:rPr lang="en-US"/>
              <a:t>First Last</a:t>
            </a:r>
          </a:p>
        </p:txBody>
      </p:sp>
      <p:sp>
        <p:nvSpPr>
          <p:cNvPr id="19" name="Text Placeholder 11">
            <a:extLst>
              <a:ext uri="{FF2B5EF4-FFF2-40B4-BE49-F238E27FC236}">
                <a16:creationId xmlns:a16="http://schemas.microsoft.com/office/drawing/2014/main" id="{DCB668B8-EA49-454D-83C4-ECB3856883F7}"/>
              </a:ext>
            </a:extLst>
          </p:cNvPr>
          <p:cNvSpPr>
            <a:spLocks noGrp="1"/>
          </p:cNvSpPr>
          <p:nvPr>
            <p:ph type="body" sz="quarter" idx="17" hasCustomPrompt="1"/>
          </p:nvPr>
        </p:nvSpPr>
        <p:spPr>
          <a:xfrm>
            <a:off x="7473189" y="4094988"/>
            <a:ext cx="3127375" cy="274321"/>
          </a:xfrm>
        </p:spPr>
        <p:txBody>
          <a:bodyPr/>
          <a:lstStyle>
            <a:lvl1pPr>
              <a:defRPr b="0">
                <a:solidFill>
                  <a:schemeClr val="bg2"/>
                </a:solidFill>
              </a:defRPr>
            </a:lvl1pPr>
          </a:lstStyle>
          <a:p>
            <a:pPr lvl="0"/>
            <a:r>
              <a:rPr lang="en-US"/>
              <a:t>Title</a:t>
            </a:r>
          </a:p>
        </p:txBody>
      </p:sp>
      <p:sp>
        <p:nvSpPr>
          <p:cNvPr id="20" name="Text Placeholder 11">
            <a:extLst>
              <a:ext uri="{FF2B5EF4-FFF2-40B4-BE49-F238E27FC236}">
                <a16:creationId xmlns:a16="http://schemas.microsoft.com/office/drawing/2014/main" id="{11397630-2D99-4778-A706-44C0B0E6F4CD}"/>
              </a:ext>
            </a:extLst>
          </p:cNvPr>
          <p:cNvSpPr>
            <a:spLocks noGrp="1"/>
          </p:cNvSpPr>
          <p:nvPr>
            <p:ph type="body" sz="quarter" idx="18" hasCustomPrompt="1"/>
          </p:nvPr>
        </p:nvSpPr>
        <p:spPr>
          <a:xfrm>
            <a:off x="7473189" y="4442802"/>
            <a:ext cx="3127375" cy="274321"/>
          </a:xfrm>
        </p:spPr>
        <p:txBody>
          <a:bodyPr/>
          <a:lstStyle>
            <a:lvl1pPr>
              <a:defRPr b="0">
                <a:solidFill>
                  <a:schemeClr val="bg2"/>
                </a:solidFill>
              </a:defRPr>
            </a:lvl1pPr>
          </a:lstStyle>
          <a:p>
            <a:pPr lvl="0"/>
            <a:r>
              <a:rPr lang="en-US"/>
              <a:t>Email Address</a:t>
            </a:r>
          </a:p>
        </p:txBody>
      </p:sp>
      <p:sp>
        <p:nvSpPr>
          <p:cNvPr id="21" name="TextBox 20">
            <a:extLst>
              <a:ext uri="{FF2B5EF4-FFF2-40B4-BE49-F238E27FC236}">
                <a16:creationId xmlns:a16="http://schemas.microsoft.com/office/drawing/2014/main" id="{A30A3BEC-CACF-441F-BB3E-831EC783160A}"/>
              </a:ext>
            </a:extLst>
          </p:cNvPr>
          <p:cNvSpPr txBox="1"/>
          <p:nvPr userDrawn="1"/>
        </p:nvSpPr>
        <p:spPr>
          <a:xfrm>
            <a:off x="923977" y="5249968"/>
            <a:ext cx="10706744" cy="843308"/>
          </a:xfrm>
          <a:prstGeom prst="rect">
            <a:avLst/>
          </a:prstGeom>
          <a:noFill/>
        </p:spPr>
        <p:txBody>
          <a:bodyPr vert="horz" wrap="square" lIns="0" tIns="0" rIns="0" bIns="0" rtlCol="0">
            <a:spAutoFit/>
          </a:bodyPr>
          <a:lstStyle/>
          <a:p>
            <a:r>
              <a:rPr lang="en-US" sz="664" dirty="0">
                <a:solidFill>
                  <a:schemeClr val="bg1"/>
                </a:solidFill>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664" dirty="0">
                <a:solidFill>
                  <a:schemeClr val="bg1"/>
                </a:solidFill>
                <a:hlinkClick r:id="rId2">
                  <a:extLst>
                    <a:ext uri="{A12FA001-AC4F-418D-AE19-62706E023703}">
                      <ahyp:hlinkClr xmlns:ahyp="http://schemas.microsoft.com/office/drawing/2018/hyperlinkcolor" val="tx"/>
                    </a:ext>
                  </a:extLst>
                </a:hlinkClick>
              </a:rPr>
              <a:t>www.deloitte.com/about</a:t>
            </a:r>
            <a:r>
              <a:rPr lang="en-US" sz="664" dirty="0">
                <a:solidFill>
                  <a:schemeClr val="bg1"/>
                </a:solidFill>
              </a:rPr>
              <a:t> for a more detailed description of DTTL and its member firms.</a:t>
            </a:r>
          </a:p>
          <a:p>
            <a:endParaRPr lang="en-US" sz="664" dirty="0">
              <a:solidFill>
                <a:schemeClr val="bg1"/>
              </a:solidFill>
            </a:endParaRPr>
          </a:p>
          <a:p>
            <a:r>
              <a:rPr lang="en-US" sz="664" dirty="0">
                <a:solidFill>
                  <a:schemeClr val="bg1"/>
                </a:solidFill>
              </a:rPr>
              <a:t>This communication is for internal distribution and use only among personnel of Deloitte Touche Tohmatsu Limited, its member firms, and their related entities (collectively, the “Deloitte network”). None of the Deloitte network shall be responsible for any loss whatsoever sustained by any person who relies on this communication.</a:t>
            </a:r>
            <a:br>
              <a:rPr lang="en-US" sz="664" dirty="0">
                <a:solidFill>
                  <a:schemeClr val="bg1"/>
                </a:solidFill>
              </a:rPr>
            </a:br>
            <a:endParaRPr lang="en-US" sz="664" dirty="0">
              <a:solidFill>
                <a:schemeClr val="bg1"/>
              </a:solidFill>
            </a:endParaRPr>
          </a:p>
          <a:p>
            <a:r>
              <a:rPr lang="fr-CA" sz="664" dirty="0">
                <a:solidFill>
                  <a:schemeClr val="bg1"/>
                </a:solidFill>
              </a:rPr>
              <a:t>© 2020. For information, contact Deloitte Touche </a:t>
            </a:r>
            <a:r>
              <a:rPr lang="fr-CA" sz="664" dirty="0" err="1">
                <a:solidFill>
                  <a:schemeClr val="bg1"/>
                </a:solidFill>
              </a:rPr>
              <a:t>Tohmatsu</a:t>
            </a:r>
            <a:r>
              <a:rPr lang="fr-CA" sz="664" dirty="0">
                <a:solidFill>
                  <a:schemeClr val="bg1"/>
                </a:solidFill>
              </a:rPr>
              <a:t> Limited</a:t>
            </a:r>
          </a:p>
          <a:p>
            <a:pPr>
              <a:spcBef>
                <a:spcPts val="166"/>
              </a:spcBef>
              <a:buSzPct val="100000"/>
            </a:pPr>
            <a:endParaRPr lang="en-US" sz="664" dirty="0">
              <a:solidFill>
                <a:schemeClr val="bg1"/>
              </a:solidFill>
            </a:endParaRPr>
          </a:p>
        </p:txBody>
      </p:sp>
      <p:sp>
        <p:nvSpPr>
          <p:cNvPr id="23" name="Text Placeholder 22">
            <a:extLst>
              <a:ext uri="{FF2B5EF4-FFF2-40B4-BE49-F238E27FC236}">
                <a16:creationId xmlns:a16="http://schemas.microsoft.com/office/drawing/2014/main" id="{7F01BE43-C035-49F1-8A80-C14D8CD7A569}"/>
              </a:ext>
            </a:extLst>
          </p:cNvPr>
          <p:cNvSpPr>
            <a:spLocks noGrp="1"/>
          </p:cNvSpPr>
          <p:nvPr>
            <p:ph type="body" sz="quarter" idx="19" hasCustomPrompt="1"/>
          </p:nvPr>
        </p:nvSpPr>
        <p:spPr>
          <a:xfrm>
            <a:off x="923929" y="2733681"/>
            <a:ext cx="9677400" cy="695325"/>
          </a:xfrm>
          <a:noFill/>
        </p:spPr>
        <p:txBody>
          <a:bodyPr/>
          <a:lstStyle>
            <a:lvl1pPr>
              <a:defRPr>
                <a:solidFill>
                  <a:schemeClr val="bg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Website</a:t>
            </a:r>
          </a:p>
          <a:p>
            <a:pPr lvl="0"/>
            <a:r>
              <a:rPr lang="en-US"/>
              <a:t>Email Address</a:t>
            </a:r>
          </a:p>
        </p:txBody>
      </p:sp>
    </p:spTree>
    <p:extLst>
      <p:ext uri="{BB962C8B-B14F-4D97-AF65-F5344CB8AC3E}">
        <p14:creationId xmlns:p14="http://schemas.microsoft.com/office/powerpoint/2010/main" val="7934922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8085307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km.deloitteresources.com/sites/live/consulting/_layouts/DTTS.DR.KAMDocumentForms/KAMDisplay.aspx?List=513ae4d5-443f-4bc1-9f25-8f68dc5aa0c0&amp;ID=62431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km.deloitteresources.com/sites/live/consulting/_layouts/DTTS.DR.KAMDocumentForms/KAMDisplay.aspx?List=513ae4d5-443f-4bc1-9f25-8f68dc5aa0c0&amp;ID=763029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link%20to%20performance%20test%20scenario%20template"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www.km.deloitteresources.com/sites/live/consulting/KAM%20Documents/All%20Consulting/KMIP-5278909/GL1304-PerformanceTestScriptingStandardsChecklistsandGuidelines-v01.docx" TargetMode="External"/><Relationship Id="rId4" Type="http://schemas.openxmlformats.org/officeDocument/2006/relationships/hyperlink" Target="https://www.km.deloitteresources.com/sites/live/consulting/_layouts/DTTS.DR.KAMDocumentForms/KAMDisplay.aspx?List=513ae4d5-443f-4bc1-9f25-8f68dc5aa0c0&amp;ID=4833001"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km.deloitteresources.com/sites/live/consulting/_layouts/DTTS.DR.KAMDocumentForms/KAMDisplay.aspx?List=513ae4d5-443f-4bc1-9f25-8f68dc5aa0c0&amp;ID=3587548"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km.deloitteresources.com/sites/live/consulting/_layouts/DTTS.DR.KAMDocumentForms/KAMDisplay.aspx?List=513ae4d5-443f-4bc1-9f25-8f68dc5aa0c0&amp;ID=101633"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40.xml"/><Relationship Id="rId3" Type="http://schemas.openxmlformats.org/officeDocument/2006/relationships/image" Target="../media/image5.jpg"/><Relationship Id="rId7" Type="http://schemas.openxmlformats.org/officeDocument/2006/relationships/slide" Target="slide17.xml"/><Relationship Id="rId12" Type="http://schemas.openxmlformats.org/officeDocument/2006/relationships/slide" Target="slide37.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slide" Target="slide34.xml"/><Relationship Id="rId5" Type="http://schemas.openxmlformats.org/officeDocument/2006/relationships/slide" Target="slide8.xml"/><Relationship Id="rId10" Type="http://schemas.openxmlformats.org/officeDocument/2006/relationships/slide" Target="slide31.xml"/><Relationship Id="rId4" Type="http://schemas.openxmlformats.org/officeDocument/2006/relationships/slide" Target="slide5.xml"/><Relationship Id="rId9" Type="http://schemas.openxmlformats.org/officeDocument/2006/relationships/slide" Target="slide27.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mailto:dttltestingcop@deloitte.co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42B54CA-8E20-4966-A71F-2A3790D2F1E8}"/>
              </a:ext>
            </a:extLst>
          </p:cNvPr>
          <p:cNvSpPr>
            <a:spLocks noGrp="1"/>
          </p:cNvSpPr>
          <p:nvPr>
            <p:ph type="subTitle" idx="1"/>
          </p:nvPr>
        </p:nvSpPr>
        <p:spPr/>
        <p:txBody>
          <a:bodyPr/>
          <a:lstStyle/>
          <a:p>
            <a:r>
              <a:rPr lang="en-US" spc="600" dirty="0">
                <a:latin typeface="Open Sans" panose="020B0606030504020204" pitchFamily="34" charset="0"/>
              </a:rPr>
              <a:t>TESTING - HOW TO</a:t>
            </a:r>
          </a:p>
        </p:txBody>
      </p:sp>
      <p:sp>
        <p:nvSpPr>
          <p:cNvPr id="3" name="Text Placeholder 2">
            <a:extLst>
              <a:ext uri="{FF2B5EF4-FFF2-40B4-BE49-F238E27FC236}">
                <a16:creationId xmlns:a16="http://schemas.microsoft.com/office/drawing/2014/main" id="{73758659-A7DC-4377-AD00-0496CC2AFA17}"/>
              </a:ext>
            </a:extLst>
          </p:cNvPr>
          <p:cNvSpPr>
            <a:spLocks noGrp="1"/>
          </p:cNvSpPr>
          <p:nvPr>
            <p:ph type="body" sz="quarter" idx="11"/>
          </p:nvPr>
        </p:nvSpPr>
        <p:spPr/>
        <p:txBody>
          <a:bodyPr/>
          <a:lstStyle/>
          <a:p>
            <a:r>
              <a:rPr lang="en-US" dirty="0"/>
              <a:t>Version 1.00</a:t>
            </a:r>
          </a:p>
        </p:txBody>
      </p:sp>
    </p:spTree>
    <p:extLst>
      <p:ext uri="{BB962C8B-B14F-4D97-AF65-F5344CB8AC3E}">
        <p14:creationId xmlns:p14="http://schemas.microsoft.com/office/powerpoint/2010/main" val="10950909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while defining the Test Strategy</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35D12CEF-B54D-401B-932D-4C25A3386054}"/>
              </a:ext>
            </a:extLst>
          </p:cNvPr>
          <p:cNvGraphicFramePr>
            <a:graphicFrameLocks noGrp="1"/>
          </p:cNvGraphicFramePr>
          <p:nvPr>
            <p:extLst>
              <p:ext uri="{D42A27DB-BD31-4B8C-83A1-F6EECF244321}">
                <p14:modId xmlns:p14="http://schemas.microsoft.com/office/powerpoint/2010/main" val="3110815549"/>
              </p:ext>
            </p:extLst>
          </p:nvPr>
        </p:nvGraphicFramePr>
        <p:xfrm>
          <a:off x="469900" y="1097280"/>
          <a:ext cx="11254740" cy="5341046"/>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225222">
                <a:tc>
                  <a:txBody>
                    <a:bodyPr/>
                    <a:lstStyle/>
                    <a:p>
                      <a:pPr algn="ctr"/>
                      <a:r>
                        <a:rPr lang="en-US" sz="1000" b="1" i="0" dirty="0">
                          <a:solidFill>
                            <a:schemeClr val="tx1"/>
                          </a:solidFill>
                        </a:rPr>
                        <a:t>Test Objective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cs typeface="Frutiger Next Pro Light"/>
                        </a:rPr>
                        <a:t>Try to build a consensus among different stakeholders i.e. both Client and Deloitte to define realistic, clear and measurable testing objectives which are agreed upon by all.</a:t>
                      </a:r>
                      <a:endParaRPr lang="en-US" sz="1000" dirty="0"/>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0509397"/>
                  </a:ext>
                </a:extLst>
              </a:tr>
              <a:tr h="571718">
                <a:tc>
                  <a:txBody>
                    <a:bodyPr/>
                    <a:lstStyle/>
                    <a:p>
                      <a:pPr algn="ct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Prioritize the most critical and significant requirements/user stories and address them earlier. This provides the time needed to resolve possible issues early in the project lifecycle.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cs typeface="Calibri" panose="020F0502020204030204" pitchFamily="34" charset="0"/>
                        </a:rPr>
                        <a:t>Doing negative testing can increase the overall testing scope, cost and time, hence it is recommended to work with client and project leadership to identify the right need and scope for negative testing.</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Develop well-documented, repeatable test models to facilitate analysis and regression testing of identified defects in the current level of testing, as well as other test types.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6011322"/>
                  </a:ext>
                </a:extLst>
              </a:tr>
              <a:tr h="138598">
                <a:tc>
                  <a:txBody>
                    <a:bodyPr/>
                    <a:lstStyle/>
                    <a:p>
                      <a:pPr algn="ct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Conduct up-front planning and preparation to initiate testing on time and stay on schedule.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Adjust testing timeline as per changes in the project timeline throughout project delivery.</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8457937"/>
                  </a:ext>
                </a:extLst>
              </a:tr>
              <a:tr h="138598">
                <a:tc>
                  <a:txBody>
                    <a:bodyPr/>
                    <a:lstStyle/>
                    <a:p>
                      <a:pPr algn="ctr"/>
                      <a:r>
                        <a:rPr lang="en-US" sz="1000" b="1" i="0" dirty="0">
                          <a:solidFill>
                            <a:schemeClr val="tx1"/>
                          </a:solidFill>
                        </a:rPr>
                        <a:t>Test Design</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Consider the type of test design techniques to use for each test type to achieve efficiency and adequate test coverage.</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311846">
                <a:tc>
                  <a:txBody>
                    <a:bodyPr/>
                    <a:lstStyle/>
                    <a:p>
                      <a:pPr algn="ctr"/>
                      <a:r>
                        <a:rPr lang="en-US" sz="1000" b="1" i="0" dirty="0">
                          <a:solidFill>
                            <a:schemeClr val="tx1"/>
                          </a:solidFill>
                        </a:rPr>
                        <a:t>Test Automation</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Calculate the Automation Return of Investment(ROI) before considering any automation during testing.</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755914"/>
                  </a:ext>
                </a:extLst>
              </a:tr>
              <a:tr h="225222">
                <a:tc>
                  <a:txBody>
                    <a:bodyPr/>
                    <a:lstStyle/>
                    <a:p>
                      <a:pPr algn="ctr"/>
                      <a:r>
                        <a:rPr lang="en-US" sz="1000" b="1" i="0" dirty="0">
                          <a:solidFill>
                            <a:schemeClr val="tx1"/>
                          </a:solidFill>
                        </a:rPr>
                        <a:t>Roles &amp; Responsibilities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Identify people to fulfil lead roles early on during Discovery.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Plan for third-party coordination (vendors, etc.) early to help lessen the time spent coordinating downstream and repeating costly tests.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3596147"/>
                  </a:ext>
                </a:extLst>
              </a:tr>
              <a:tr h="225222">
                <a:tc>
                  <a:txBody>
                    <a:bodyPr/>
                    <a:lstStyle/>
                    <a:p>
                      <a:pPr algn="ctr"/>
                      <a:r>
                        <a:rPr lang="en-US" sz="1000" b="1" i="0" dirty="0">
                          <a:solidFill>
                            <a:schemeClr val="tx1"/>
                          </a:solidFill>
                        </a:rPr>
                        <a:t>Test Tools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Identify the need for testing tools and acquire/plan them early to help build test team members’ (both client and Deloitte) knowledge and familiarity with the tools. Using tools helps simplify test management and increases teams’ efficiency.</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05020"/>
                  </a:ext>
                </a:extLst>
              </a:tr>
              <a:tr h="398470">
                <a:tc>
                  <a:txBody>
                    <a:bodyPr/>
                    <a:lstStyle/>
                    <a:p>
                      <a:pPr algn="ct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Understand the client’s constraints, such as cost, when recommending a robust environment configuration for testing, as testing environment needs and constraints vary greatly from client to client.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It is a best practice to have a different environment for each cycle of testing; this can be extremely costly, however, and since most organizations have multiple activities running concurrently, cycles are sometimes combined in a particular environment.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5779607"/>
                  </a:ext>
                </a:extLst>
              </a:tr>
              <a:tr h="311846">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Try to utilize production like data as early on as possible in the testing lifecycle as defects may go unnoticed in case dummy data is used.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Avoid storing any test data on your laptop that may contain client confidential information. Refer to the </a:t>
                      </a:r>
                      <a:r>
                        <a:rPr lang="en-US" sz="1000" dirty="0">
                          <a:hlinkClick r:id="rId3"/>
                        </a:rPr>
                        <a:t>Confidential Information Management Plan (CIMP) </a:t>
                      </a:r>
                      <a:r>
                        <a:rPr lang="en-US" sz="1000" dirty="0"/>
                        <a:t>for more information on handling client confidential information. </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311846">
                <a:tc>
                  <a:txBody>
                    <a:bodyPr/>
                    <a:lstStyle/>
                    <a:p>
                      <a:pPr algn="ctr"/>
                      <a:r>
                        <a:rPr lang="en-US" sz="1000" b="1" i="0" dirty="0">
                          <a:solidFill>
                            <a:schemeClr val="tx1"/>
                          </a:solidFill>
                        </a:rPr>
                        <a:t>Test Meetings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Where a distributed team is in place that requires hand offs due to working time zones, then make sure you plan these hand off meetings.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Always consider the value of attending meetings, for example – definitely attend a defect triage meeting if you own a critical and high priority defect else utilize the time to continue to work.</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591763"/>
                  </a:ext>
                </a:extLst>
              </a:tr>
              <a:tr h="225222">
                <a:tc>
                  <a:txBody>
                    <a:bodyPr/>
                    <a:lstStyle/>
                    <a:p>
                      <a:pPr algn="ctr"/>
                      <a:r>
                        <a:rPr lang="en-US" sz="1000" b="1" i="0" dirty="0">
                          <a:solidFill>
                            <a:schemeClr val="tx1"/>
                          </a:solidFill>
                        </a:rPr>
                        <a:t>Defect Management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Understand the difference between a software defect, an enhancement, and a modification when defining and performing defect management activities.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156783"/>
                  </a:ext>
                </a:extLst>
              </a:tr>
            </a:tbl>
          </a:graphicData>
        </a:graphic>
      </p:graphicFrame>
    </p:spTree>
    <p:extLst>
      <p:ext uri="{BB962C8B-B14F-4D97-AF65-F5344CB8AC3E}">
        <p14:creationId xmlns:p14="http://schemas.microsoft.com/office/powerpoint/2010/main" val="28234227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189FAB8-093C-4723-933B-235C9729079C}"/>
              </a:ext>
            </a:extLst>
          </p:cNvPr>
          <p:cNvSpPr>
            <a:spLocks noGrp="1"/>
          </p:cNvSpPr>
          <p:nvPr>
            <p:ph type="title"/>
          </p:nvPr>
        </p:nvSpPr>
        <p:spPr>
          <a:xfrm>
            <a:off x="6891052" y="2785119"/>
            <a:ext cx="4503175" cy="2385394"/>
          </a:xfrm>
        </p:spPr>
        <p:txBody>
          <a:bodyPr/>
          <a:lstStyle/>
          <a:p>
            <a:r>
              <a:rPr lang="en-US" sz="4000" dirty="0">
                <a:latin typeface="+mn-lt"/>
              </a:rPr>
              <a:t>How To Develop the Test Approach</a:t>
            </a:r>
          </a:p>
        </p:txBody>
      </p:sp>
      <p:pic>
        <p:nvPicPr>
          <p:cNvPr id="4" name="Picture Placeholder 2">
            <a:extLst>
              <a:ext uri="{FF2B5EF4-FFF2-40B4-BE49-F238E27FC236}">
                <a16:creationId xmlns:a16="http://schemas.microsoft.com/office/drawing/2014/main" id="{787B4A2C-1661-4B46-8DD4-B1FA665C822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2474929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develop the Test Approach</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319473"/>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algn="ctr">
              <a:lnSpc>
                <a:spcPct val="106000"/>
              </a:lnSpc>
              <a:buFont typeface="Wingdings 2" pitchFamily="18" charset="2"/>
              <a:buNone/>
            </a:pPr>
            <a:r>
              <a:rPr lang="en-US" sz="1050" b="1" u="sng" dirty="0"/>
              <a:t>Test Approach Document</a:t>
            </a:r>
          </a:p>
          <a:p>
            <a:pPr>
              <a:lnSpc>
                <a:spcPct val="106000"/>
              </a:lnSpc>
              <a:buFont typeface="Wingdings 2" pitchFamily="18" charset="2"/>
              <a:buNone/>
            </a:pPr>
            <a:endParaRPr lang="en-US" sz="1050" u="sng" dirty="0"/>
          </a:p>
          <a:p>
            <a:pPr marL="171450" indent="-171450">
              <a:lnSpc>
                <a:spcPct val="106000"/>
              </a:lnSpc>
              <a:buFont typeface="Wingdings" panose="05000000000000000000" pitchFamily="2" charset="2"/>
              <a:buChar char="ü"/>
            </a:pPr>
            <a:r>
              <a:rPr lang="en-US" sz="1050" dirty="0"/>
              <a:t>Test Objectives</a:t>
            </a:r>
          </a:p>
          <a:p>
            <a:pPr marL="171450" indent="-171450">
              <a:lnSpc>
                <a:spcPct val="106000"/>
              </a:lnSpc>
              <a:buFont typeface="Wingdings" panose="05000000000000000000" pitchFamily="2" charset="2"/>
              <a:buChar char="ü"/>
            </a:pPr>
            <a:r>
              <a:rPr lang="en-US" sz="1050" dirty="0"/>
              <a:t>Test Management Process</a:t>
            </a:r>
          </a:p>
          <a:p>
            <a:pPr marL="171450" indent="-171450">
              <a:lnSpc>
                <a:spcPct val="106000"/>
              </a:lnSpc>
              <a:buFont typeface="Wingdings" panose="05000000000000000000" pitchFamily="2" charset="2"/>
              <a:buChar char="ü"/>
            </a:pPr>
            <a:r>
              <a:rPr lang="en-US" sz="1050" dirty="0"/>
              <a:t>Test Subtypes in Scope</a:t>
            </a:r>
          </a:p>
          <a:p>
            <a:pPr marL="171450" indent="-171450">
              <a:lnSpc>
                <a:spcPct val="106000"/>
              </a:lnSpc>
              <a:buFont typeface="Wingdings" panose="05000000000000000000" pitchFamily="2" charset="2"/>
              <a:buChar char="ü"/>
            </a:pPr>
            <a:r>
              <a:rPr lang="en-US" sz="1050" dirty="0"/>
              <a:t>Applications and Business Processes in Scope</a:t>
            </a:r>
          </a:p>
          <a:p>
            <a:pPr marL="171450" indent="-171450">
              <a:lnSpc>
                <a:spcPct val="106000"/>
              </a:lnSpc>
              <a:buFont typeface="Wingdings" panose="05000000000000000000" pitchFamily="2" charset="2"/>
              <a:buChar char="ü"/>
            </a:pPr>
            <a:r>
              <a:rPr lang="en-US" sz="1050" dirty="0"/>
              <a:t>Test Timeline</a:t>
            </a:r>
          </a:p>
          <a:p>
            <a:pPr marL="171450" indent="-171450">
              <a:lnSpc>
                <a:spcPct val="106000"/>
              </a:lnSpc>
              <a:buFont typeface="Wingdings" panose="05000000000000000000" pitchFamily="2" charset="2"/>
              <a:buChar char="ü"/>
            </a:pPr>
            <a:r>
              <a:rPr lang="en-US" sz="1050" dirty="0"/>
              <a:t>Roles &amp; Responsibilities</a:t>
            </a:r>
          </a:p>
          <a:p>
            <a:pPr marL="171450" indent="-171450">
              <a:lnSpc>
                <a:spcPct val="106000"/>
              </a:lnSpc>
              <a:buFont typeface="Wingdings" panose="05000000000000000000" pitchFamily="2" charset="2"/>
              <a:buChar char="ü"/>
            </a:pPr>
            <a:r>
              <a:rPr lang="en-US" sz="1050" dirty="0"/>
              <a:t>Risks, Dependencies and Constraints</a:t>
            </a:r>
          </a:p>
          <a:p>
            <a:pPr marL="171450" indent="-171450">
              <a:lnSpc>
                <a:spcPct val="106000"/>
              </a:lnSpc>
              <a:buFont typeface="Wingdings" panose="05000000000000000000" pitchFamily="2" charset="2"/>
              <a:buChar char="ü"/>
            </a:pPr>
            <a:r>
              <a:rPr lang="en-US" sz="1050" dirty="0"/>
              <a:t>Test Tools</a:t>
            </a:r>
          </a:p>
          <a:p>
            <a:pPr marL="171450" indent="-171450">
              <a:lnSpc>
                <a:spcPct val="106000"/>
              </a:lnSpc>
              <a:buFont typeface="Wingdings" panose="05000000000000000000" pitchFamily="2" charset="2"/>
              <a:buChar char="ü"/>
            </a:pPr>
            <a:r>
              <a:rPr lang="en-US" sz="1050" dirty="0"/>
              <a:t>Test Environments</a:t>
            </a:r>
          </a:p>
          <a:p>
            <a:pPr marL="171450" indent="-171450">
              <a:lnSpc>
                <a:spcPct val="106000"/>
              </a:lnSpc>
              <a:buFont typeface="Wingdings" panose="05000000000000000000" pitchFamily="2" charset="2"/>
              <a:buChar char="ü"/>
            </a:pPr>
            <a:r>
              <a:rPr lang="en-US" sz="1050" dirty="0"/>
              <a:t>Test Data</a:t>
            </a:r>
          </a:p>
          <a:p>
            <a:pPr marL="171450" indent="-171450">
              <a:lnSpc>
                <a:spcPct val="106000"/>
              </a:lnSpc>
              <a:buFont typeface="Wingdings" panose="05000000000000000000" pitchFamily="2" charset="2"/>
              <a:buChar char="ü"/>
            </a:pPr>
            <a:r>
              <a:rPr lang="en-US" sz="1050" dirty="0"/>
              <a:t>Test Meetings</a:t>
            </a:r>
          </a:p>
          <a:p>
            <a:pPr marL="171450" indent="-171450">
              <a:lnSpc>
                <a:spcPct val="106000"/>
              </a:lnSpc>
              <a:buFont typeface="Wingdings" panose="05000000000000000000" pitchFamily="2" charset="2"/>
              <a:buChar char="ü"/>
            </a:pPr>
            <a:r>
              <a:rPr lang="en-US" sz="1050" dirty="0"/>
              <a:t>Test Reports</a:t>
            </a:r>
          </a:p>
          <a:p>
            <a:pPr marL="171450" indent="-171450">
              <a:lnSpc>
                <a:spcPct val="106000"/>
              </a:lnSpc>
              <a:buFont typeface="Wingdings" panose="05000000000000000000" pitchFamily="2" charset="2"/>
              <a:buChar char="ü"/>
            </a:pPr>
            <a:r>
              <a:rPr lang="en-US" sz="1050" dirty="0"/>
              <a:t>Defect Management Process</a:t>
            </a:r>
          </a:p>
          <a:p>
            <a:pPr marL="171450" indent="-171450">
              <a:lnSpc>
                <a:spcPct val="106000"/>
              </a:lnSpc>
              <a:buFont typeface="Wingdings" panose="05000000000000000000" pitchFamily="2" charset="2"/>
              <a:buChar char="ü"/>
            </a:pPr>
            <a:r>
              <a:rPr lang="en-US" sz="1050" dirty="0"/>
              <a:t>Entry and Exit Criteria</a:t>
            </a:r>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319473"/>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buFont typeface="Wingdings 2" pitchFamily="18" charset="2"/>
              <a:buNone/>
            </a:pPr>
            <a:r>
              <a:rPr lang="en-US" sz="1050" b="1" u="sng" dirty="0"/>
              <a:t>Business Factors</a:t>
            </a:r>
          </a:p>
          <a:p>
            <a:pPr marL="171450" indent="-171450">
              <a:lnSpc>
                <a:spcPct val="106000"/>
              </a:lnSpc>
              <a:buFont typeface="Wingdings" panose="05000000000000000000" pitchFamily="2" charset="2"/>
              <a:buChar char="§"/>
            </a:pPr>
            <a:r>
              <a:rPr lang="en-US" sz="1050" dirty="0"/>
              <a:t>Industry Type</a:t>
            </a:r>
          </a:p>
          <a:p>
            <a:pPr marL="171450" indent="-171450">
              <a:lnSpc>
                <a:spcPct val="106000"/>
              </a:lnSpc>
              <a:buFont typeface="Wingdings" panose="05000000000000000000" pitchFamily="2" charset="2"/>
              <a:buChar char="§"/>
            </a:pPr>
            <a:r>
              <a:rPr lang="en-US" sz="1050" dirty="0"/>
              <a:t>Organization Type &amp; Size</a:t>
            </a:r>
          </a:p>
          <a:p>
            <a:pPr marL="171450" indent="-171450">
              <a:lnSpc>
                <a:spcPct val="106000"/>
              </a:lnSpc>
              <a:buFont typeface="Wingdings" panose="05000000000000000000" pitchFamily="2" charset="2"/>
              <a:buChar char="§"/>
            </a:pPr>
            <a:r>
              <a:rPr lang="en-US" sz="1050" dirty="0"/>
              <a:t>End User Type</a:t>
            </a:r>
          </a:p>
          <a:p>
            <a:pPr marL="171450" indent="-171450">
              <a:lnSpc>
                <a:spcPct val="106000"/>
              </a:lnSpc>
              <a:buFont typeface="Wingdings" panose="05000000000000000000" pitchFamily="2" charset="2"/>
              <a:buChar char="§"/>
            </a:pPr>
            <a:r>
              <a:rPr lang="en-US" sz="1050" dirty="0"/>
              <a:t>Client Culture/Processes</a:t>
            </a:r>
          </a:p>
          <a:p>
            <a:pPr marL="171450" indent="-171450">
              <a:lnSpc>
                <a:spcPct val="106000"/>
              </a:lnSpc>
              <a:buFont typeface="Wingdings" panose="05000000000000000000" pitchFamily="2" charset="2"/>
              <a:buChar char="§"/>
            </a:pPr>
            <a:endParaRPr lang="en-US" sz="1050" dirty="0"/>
          </a:p>
          <a:p>
            <a:pPr>
              <a:lnSpc>
                <a:spcPct val="106000"/>
              </a:lnSpc>
              <a:buFont typeface="Wingdings 2" pitchFamily="18" charset="2"/>
              <a:buNone/>
            </a:pPr>
            <a:r>
              <a:rPr lang="en-US" sz="1050" b="1" u="sng" dirty="0"/>
              <a:t>Project Factors</a:t>
            </a:r>
          </a:p>
          <a:p>
            <a:pPr marL="171450" indent="-171450">
              <a:lnSpc>
                <a:spcPct val="106000"/>
              </a:lnSpc>
              <a:buFont typeface="Wingdings" panose="05000000000000000000" pitchFamily="2" charset="2"/>
              <a:buChar char="§"/>
            </a:pPr>
            <a:r>
              <a:rPr lang="en-US" sz="1050" dirty="0"/>
              <a:t>Quality Objectives</a:t>
            </a:r>
          </a:p>
          <a:p>
            <a:pPr marL="171450" indent="-171450">
              <a:lnSpc>
                <a:spcPct val="106000"/>
              </a:lnSpc>
              <a:buFont typeface="Wingdings" panose="05000000000000000000" pitchFamily="2" charset="2"/>
              <a:buChar char="§"/>
            </a:pPr>
            <a:r>
              <a:rPr lang="en-US" sz="1050" dirty="0"/>
              <a:t>Cost and Time</a:t>
            </a:r>
          </a:p>
          <a:p>
            <a:pPr marL="171450" indent="-171450">
              <a:lnSpc>
                <a:spcPct val="106000"/>
              </a:lnSpc>
              <a:buFont typeface="Wingdings" panose="05000000000000000000" pitchFamily="2" charset="2"/>
              <a:buChar char="§"/>
            </a:pPr>
            <a:r>
              <a:rPr lang="en-US" sz="1050" dirty="0"/>
              <a:t>Application Type i.e. packaged, custom</a:t>
            </a:r>
          </a:p>
          <a:p>
            <a:pPr marL="171450" indent="-171450">
              <a:lnSpc>
                <a:spcPct val="106000"/>
              </a:lnSpc>
              <a:buFont typeface="Wingdings" panose="05000000000000000000" pitchFamily="2" charset="2"/>
              <a:buChar char="§"/>
            </a:pPr>
            <a:r>
              <a:rPr lang="en-US" sz="1050" dirty="0"/>
              <a:t>Application Platform i.e. on-prem, cloud, SaaS</a:t>
            </a:r>
          </a:p>
          <a:p>
            <a:pPr marL="171450" indent="-171450">
              <a:lnSpc>
                <a:spcPct val="106000"/>
              </a:lnSpc>
              <a:buFont typeface="Wingdings" panose="05000000000000000000" pitchFamily="2" charset="2"/>
              <a:buChar char="§"/>
            </a:pPr>
            <a:r>
              <a:rPr lang="en-US" sz="1050" dirty="0"/>
              <a:t>Delivery Approach</a:t>
            </a:r>
          </a:p>
          <a:p>
            <a:pPr marL="171450" indent="-171450">
              <a:lnSpc>
                <a:spcPct val="106000"/>
              </a:lnSpc>
              <a:buFont typeface="Wingdings" panose="05000000000000000000" pitchFamily="2" charset="2"/>
              <a:buChar char="§"/>
            </a:pPr>
            <a:endParaRPr lang="en-US" sz="1050" b="1" u="sng" dirty="0"/>
          </a:p>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Test Strategy</a:t>
            </a:r>
          </a:p>
          <a:p>
            <a:pPr marL="171450" indent="-171450">
              <a:lnSpc>
                <a:spcPct val="106000"/>
              </a:lnSpc>
              <a:buFont typeface="Wingdings" panose="05000000000000000000" pitchFamily="2" charset="2"/>
              <a:buChar char="Ø"/>
            </a:pPr>
            <a:r>
              <a:rPr lang="en-US" sz="1050" dirty="0"/>
              <a:t>Process Designs</a:t>
            </a:r>
          </a:p>
          <a:p>
            <a:pPr marL="171450" indent="-171450">
              <a:lnSpc>
                <a:spcPct val="106000"/>
              </a:lnSpc>
              <a:buFont typeface="Wingdings" panose="05000000000000000000" pitchFamily="2" charset="2"/>
              <a:buChar char="Ø"/>
            </a:pPr>
            <a:r>
              <a:rPr lang="en-US" sz="1050" dirty="0"/>
              <a:t>Requirements/Product Backlog</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Test Champions (Primary)</a:t>
            </a:r>
          </a:p>
          <a:p>
            <a:pPr marL="171450" indent="-171450">
              <a:lnSpc>
                <a:spcPct val="106000"/>
              </a:lnSpc>
              <a:buFont typeface="Wingdings" panose="05000000000000000000" pitchFamily="2" charset="2"/>
              <a:buChar char="§"/>
            </a:pPr>
            <a:r>
              <a:rPr lang="en-US" sz="1050" dirty="0"/>
              <a:t>Test Lead</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Environment Lead</a:t>
            </a:r>
          </a:p>
          <a:p>
            <a:pPr marL="171450" indent="-171450">
              <a:lnSpc>
                <a:spcPct val="106000"/>
              </a:lnSpc>
              <a:buFont typeface="Wingdings" panose="05000000000000000000" pitchFamily="2" charset="2"/>
              <a:buChar char="§"/>
            </a:pPr>
            <a:r>
              <a:rPr lang="en-US" sz="1050" dirty="0"/>
              <a:t>Data Conversion Lead</a:t>
            </a:r>
          </a:p>
          <a:p>
            <a:pPr marL="171450" indent="-171450">
              <a:lnSpc>
                <a:spcPct val="106000"/>
              </a:lnSpc>
              <a:buFont typeface="Wingdings" panose="05000000000000000000" pitchFamily="2" charset="2"/>
              <a:buChar char="§"/>
            </a:pPr>
            <a:r>
              <a:rPr lang="en-US" sz="1050" dirty="0"/>
              <a:t>Security and Controls lead</a:t>
            </a:r>
          </a:p>
          <a:p>
            <a:pPr marL="171450" indent="-171450">
              <a:lnSpc>
                <a:spcPct val="106000"/>
              </a:lnSpc>
              <a:buFont typeface="Wingdings" panose="05000000000000000000" pitchFamily="2" charset="2"/>
              <a:buChar char="§"/>
            </a:pPr>
            <a:r>
              <a:rPr lang="en-US" sz="1050" dirty="0"/>
              <a:t>Project Manager</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32137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the key objectives of the test type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any assumptions made while defining the approach for the test type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key milestones/activities to plan, prepare, manage and close a test type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test sub types and application and processes in scope for each test type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end to end testing timeline i.e. sequence, duration and environment for each test type and cycle</a:t>
            </a:r>
          </a:p>
          <a:p>
            <a:pPr marL="80010" lvl="0" eaLnBrk="0" hangingPunct="0">
              <a:lnSpc>
                <a:spcPts val="1200"/>
              </a:lnSpc>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roles and resources required to deliver the test type and their responsibilities</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test tools and assets that will be used during each test cycle of the test type, their purpose, cost, setup and training considerations</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Work with environment team to identify the readiness of test environment(s) for each test cycle of the test type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type of test data i.e. dummy or converted to be used during each test cycle of the test type and who will be responsible to produce and manage the same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key meetings that will be conducted and reports that will be generated to effectively manage and monitor the testing delivery for the test type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the defect management process i.e. how defects will be managed and tracked for the test type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Review the Test Approach document with key client stakeholders and project leadership and get a sign-off</a:t>
            </a:r>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STEPS FOR EACH TEST TYPE</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OUTPUT</a:t>
            </a:r>
          </a:p>
        </p:txBody>
      </p:sp>
    </p:spTree>
    <p:extLst>
      <p:ext uri="{BB962C8B-B14F-4D97-AF65-F5344CB8AC3E}">
        <p14:creationId xmlns:p14="http://schemas.microsoft.com/office/powerpoint/2010/main" val="37834448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a:t>
            </a:r>
            <a:r>
              <a:rPr lang="en-US" dirty="0">
                <a:ea typeface="Open Sans" panose="020B0606030504020204" pitchFamily="34" charset="0"/>
                <a:cs typeface="Open Sans" panose="020B0606030504020204" pitchFamily="34" charset="0"/>
              </a:rPr>
              <a:t>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35D12CEF-B54D-401B-932D-4C25A3386054}"/>
              </a:ext>
            </a:extLst>
          </p:cNvPr>
          <p:cNvGraphicFramePr>
            <a:graphicFrameLocks noGrp="1"/>
          </p:cNvGraphicFramePr>
          <p:nvPr>
            <p:extLst>
              <p:ext uri="{D42A27DB-BD31-4B8C-83A1-F6EECF244321}">
                <p14:modId xmlns:p14="http://schemas.microsoft.com/office/powerpoint/2010/main" val="4029718604"/>
              </p:ext>
            </p:extLst>
          </p:nvPr>
        </p:nvGraphicFramePr>
        <p:xfrm>
          <a:off x="469900" y="914400"/>
          <a:ext cx="11254740" cy="1676400"/>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0">
                <a:tc gridSpan="2">
                  <a:txBody>
                    <a:bodyPr/>
                    <a:lstStyle/>
                    <a:p>
                      <a:pPr algn="ctr"/>
                      <a:r>
                        <a:rPr lang="en-US" sz="1000" b="1" i="0" spc="300" dirty="0">
                          <a:solidFill>
                            <a:schemeClr val="tx1"/>
                          </a:solidFill>
                        </a:rPr>
                        <a:t>COMMON CONSIDERATAIONS ACROSS TEST TYPES</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algn="ct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a:ea typeface="Verdana" panose="020B0604030504040204" pitchFamily="34" charset="0"/>
                          <a:cs typeface="Open Sans" panose="020B0606030504020204" pitchFamily="34" charset="0"/>
                        </a:rPr>
                        <a:t>Emphasize both positive and negative testing</a:t>
                      </a:r>
                      <a:r>
                        <a:rPr lang="en-GB" sz="1000" dirty="0">
                          <a:ea typeface="Open Sans" panose="020B0606030504020204" pitchFamily="34" charset="0"/>
                          <a:cs typeface="Open Sans" panose="020B0606030504020204" pitchFamily="34" charset="0"/>
                        </a:rPr>
                        <a:t>; verify that the system produces a behaviour when it is expected, and also verify that the system does NOT produce the same behaviour when it is NOT expected.</a:t>
                      </a:r>
                      <a:endParaRPr lang="en-GB" sz="1000" dirty="0">
                        <a:ea typeface="Verdana" panose="020B0604030504040204" pitchFamily="34" charset="0"/>
                        <a:cs typeface="Open Sans" panose="020B0606030504020204" pitchFamily="34" charset="0"/>
                      </a:endParaRP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0">
                <a:tc>
                  <a:txBody>
                    <a:bodyPr/>
                    <a:lstStyle/>
                    <a:p>
                      <a:pPr algn="ctr"/>
                      <a:r>
                        <a:rPr lang="en-US" sz="1000" b="1" i="0" dirty="0">
                          <a:solidFill>
                            <a:schemeClr val="tx1"/>
                          </a:solidFill>
                        </a:rPr>
                        <a:t>Roles &amp; Responsibilities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t>Identify people to fulfil lead roles early on.</a:t>
                      </a:r>
                    </a:p>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Include any external roles for vendor accordingly and their responsibilities as per project requirement.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781975"/>
                  </a:ext>
                </a:extLst>
              </a:tr>
              <a:tr h="0">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Any test data around controls such as username or password should be placed on a secure environment.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Any data refresh on the test environment during ongoing test cycle must be approved by test lead.</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0">
                <a:tc>
                  <a:txBody>
                    <a:bodyPr/>
                    <a:lstStyle/>
                    <a:p>
                      <a:pPr algn="ctr"/>
                      <a:r>
                        <a:rPr lang="en-US" sz="1000" b="1" i="0" dirty="0">
                          <a:solidFill>
                            <a:schemeClr val="tx1"/>
                          </a:solidFill>
                        </a:rPr>
                        <a:t>Entry and Exit Criteria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Avoid any absolutes such as “all”, “%” or a fixed number while defining your entry and exit criteria.</a:t>
                      </a:r>
                      <a:endParaRPr lang="en-US" sz="1000" dirty="0"/>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591763"/>
                  </a:ext>
                </a:extLst>
              </a:tr>
            </a:tbl>
          </a:graphicData>
        </a:graphic>
      </p:graphicFrame>
      <p:graphicFrame>
        <p:nvGraphicFramePr>
          <p:cNvPr id="4" name="Table 3">
            <a:extLst>
              <a:ext uri="{FF2B5EF4-FFF2-40B4-BE49-F238E27FC236}">
                <a16:creationId xmlns:a16="http://schemas.microsoft.com/office/drawing/2014/main" id="{FFCADC0B-163F-4329-B3AF-EDC368C8887E}"/>
              </a:ext>
            </a:extLst>
          </p:cNvPr>
          <p:cNvGraphicFramePr>
            <a:graphicFrameLocks noGrp="1"/>
          </p:cNvGraphicFramePr>
          <p:nvPr>
            <p:extLst>
              <p:ext uri="{D42A27DB-BD31-4B8C-83A1-F6EECF244321}">
                <p14:modId xmlns:p14="http://schemas.microsoft.com/office/powerpoint/2010/main" val="95688745"/>
              </p:ext>
            </p:extLst>
          </p:nvPr>
        </p:nvGraphicFramePr>
        <p:xfrm>
          <a:off x="469900" y="2697489"/>
          <a:ext cx="11252200" cy="3931920"/>
        </p:xfrm>
        <a:graphic>
          <a:graphicData uri="http://schemas.openxmlformats.org/drawingml/2006/table">
            <a:tbl>
              <a:tblPr firstRow="1" bandRow="1">
                <a:tableStyleId>{5940675A-B579-460E-94D1-54222C63F5DA}</a:tableStyleId>
              </a:tblPr>
              <a:tblGrid>
                <a:gridCol w="1917700">
                  <a:extLst>
                    <a:ext uri="{9D8B030D-6E8A-4147-A177-3AD203B41FA5}">
                      <a16:colId xmlns:a16="http://schemas.microsoft.com/office/drawing/2014/main" val="2682463419"/>
                    </a:ext>
                  </a:extLst>
                </a:gridCol>
                <a:gridCol w="9334500">
                  <a:extLst>
                    <a:ext uri="{9D8B030D-6E8A-4147-A177-3AD203B41FA5}">
                      <a16:colId xmlns:a16="http://schemas.microsoft.com/office/drawing/2014/main" val="377178843"/>
                    </a:ext>
                  </a:extLst>
                </a:gridCol>
              </a:tblGrid>
              <a:tr h="0">
                <a:tc gridSpan="2">
                  <a:txBody>
                    <a:bodyPr/>
                    <a:lstStyle/>
                    <a:p>
                      <a:pPr algn="ctr"/>
                      <a:r>
                        <a:rPr lang="en-US" sz="1000" b="1" i="0" spc="300" dirty="0">
                          <a:solidFill>
                            <a:schemeClr val="tx1"/>
                          </a:solidFill>
                        </a:rPr>
                        <a:t>UNIT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algn="ctr"/>
                      <a:r>
                        <a:rPr lang="en-US" sz="1000" b="1" i="0" dirty="0">
                          <a:solidFill>
                            <a:schemeClr val="tx1"/>
                          </a:solidFill>
                        </a:rPr>
                        <a:t>Test Objective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Verdana" panose="020B0604030504040204" pitchFamily="34" charset="0"/>
                          <a:cs typeface="Open Sans" panose="020B0606030504020204" pitchFamily="34" charset="0"/>
                        </a:rPr>
                        <a:t>Think about how unit test cases may be leveraged in subsequent testing cycles to reduce the effort in authoring/scripting. </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21363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kern="1200" dirty="0">
                          <a:solidFill>
                            <a:schemeClr val="tx1"/>
                          </a:solidFill>
                          <a:latin typeface="+mn-lt"/>
                          <a:ea typeface="Verdana" panose="020B0604030504040204" pitchFamily="34" charset="0"/>
                          <a:cs typeface="Open Sans" panose="020B0606030504020204" pitchFamily="34" charset="0"/>
                        </a:rPr>
                        <a:t>A user story can have multiple unit test cases based upon its different acceptance criteria, however at least one unit test case for each user story (Configuration or RICEFW) must be executed.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In agile, the acceptance criteria written in form of the “Given When Then” can act as a unit test case to avoid over documentation around test case authoring during sprints.</a:t>
                      </a:r>
                      <a:endParaRPr lang="en-US" sz="1000" b="0" u="none" kern="1200" dirty="0">
                        <a:solidFill>
                          <a:schemeClr val="tx1"/>
                        </a:solidFill>
                        <a:latin typeface="+mn-lt"/>
                        <a:ea typeface="Verdana" panose="020B0604030504040204" pitchFamily="34" charset="0"/>
                        <a:cs typeface="Open Sans" panose="020B0606030504020204" pitchFamily="34" charset="0"/>
                      </a:endParaRP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5824546"/>
                  </a:ext>
                </a:extLst>
              </a:tr>
              <a:tr h="21363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Process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Consider the level of formality around unit testing processes. More formality around processes such as defect management may reduce overall efficiency during early stages of testing.</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Verdana" panose="020B0604030504040204" pitchFamily="34" charset="0"/>
                          <a:cs typeface="Open Sans" panose="020B0606030504020204" pitchFamily="34" charset="0"/>
                        </a:rPr>
                        <a:t>The level of formality around unit testing differs from one project to the next. Discuss the need for authoring unit test cases and capturing outcomes with the project leadership. As agile teams may choose not to develop unit test cases but track completion of the acceptance criteria of user stories.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2071503"/>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Unit testing is mostly conducted by developers and functional consultants during sprint as they build and configure respectively.</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858886"/>
                  </a:ext>
                </a:extLst>
              </a:tr>
              <a:tr h="21363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Tools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Verdana" panose="020B0604030504040204" pitchFamily="34" charset="0"/>
                          <a:cs typeface="Open Sans" panose="020B0606030504020204" pitchFamily="34" charset="0"/>
                        </a:rPr>
                        <a:t>It is recommended to store the automated unit test scripts along with the developed code following the same source code management practices so that they can be reused to validate builds throughout continuous integration process, and readily located and removed from production builds if required.</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4888687"/>
                  </a:ext>
                </a:extLst>
              </a:tr>
              <a:tr h="0">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The dummy test data is created manually or using automated scripts during unit test. However, consider how much data is needed and if it can be reused or is consumed once used. Based upon this determine whether or not an automated solution would add benefit.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0">
                <a:tc>
                  <a:txBody>
                    <a:bodyPr/>
                    <a:lstStyle/>
                    <a:p>
                      <a:pPr algn="ctr"/>
                      <a:r>
                        <a:rPr lang="en-US" sz="1000" b="1" i="0" dirty="0">
                          <a:solidFill>
                            <a:schemeClr val="tx1"/>
                          </a:solidFill>
                        </a:rPr>
                        <a:t>Test Meetings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Each day prior to the daily standup, agile team members are expected to update their tasks to assist the Scrum Master with updating the sprint burndown chart.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Daily standups are not status meetings - Leverage an experienced scrum master; Stick to the three questions –i.e. </a:t>
                      </a:r>
                      <a:r>
                        <a:rPr kumimoji="0" lang="en-US" sz="1000" b="0" i="0" u="none" strike="noStrike" kern="0" cap="none" spc="0" normalizeH="0" baseline="0" noProof="0" dirty="0">
                          <a:ln>
                            <a:noFill/>
                          </a:ln>
                          <a:solidFill>
                            <a:prstClr val="black"/>
                          </a:solidFill>
                          <a:effectLst/>
                          <a:uLnTx/>
                          <a:uFillTx/>
                          <a:latin typeface="+mn-lt"/>
                          <a:ea typeface="Verdana" charset="0"/>
                          <a:cs typeface="Arial" panose="020B0604020202020204" pitchFamily="34" charset="0"/>
                        </a:rPr>
                        <a:t>Communicate what was done yesterday, what will be done today, and any impediments.</a:t>
                      </a:r>
                      <a:endParaRPr lang="en-US" sz="1000" dirty="0">
                        <a:latin typeface="+mn-lt"/>
                      </a:endParaRP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4632530"/>
                  </a:ext>
                </a:extLst>
              </a:tr>
            </a:tbl>
          </a:graphicData>
        </a:graphic>
      </p:graphicFrame>
    </p:spTree>
    <p:extLst>
      <p:ext uri="{BB962C8B-B14F-4D97-AF65-F5344CB8AC3E}">
        <p14:creationId xmlns:p14="http://schemas.microsoft.com/office/powerpoint/2010/main" val="1645622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a:t>
            </a:r>
            <a:r>
              <a:rPr lang="en-US" dirty="0">
                <a:ea typeface="Open Sans" panose="020B0606030504020204" pitchFamily="34" charset="0"/>
                <a:cs typeface="Open Sans" panose="020B0606030504020204" pitchFamily="34" charset="0"/>
              </a:rPr>
              <a:t>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FFCADC0B-163F-4329-B3AF-EDC368C8887E}"/>
              </a:ext>
            </a:extLst>
          </p:cNvPr>
          <p:cNvGraphicFramePr>
            <a:graphicFrameLocks noGrp="1"/>
          </p:cNvGraphicFramePr>
          <p:nvPr>
            <p:extLst>
              <p:ext uri="{D42A27DB-BD31-4B8C-83A1-F6EECF244321}">
                <p14:modId xmlns:p14="http://schemas.microsoft.com/office/powerpoint/2010/main" val="2604250617"/>
              </p:ext>
            </p:extLst>
          </p:nvPr>
        </p:nvGraphicFramePr>
        <p:xfrm>
          <a:off x="469900" y="3977640"/>
          <a:ext cx="11252200" cy="2499360"/>
        </p:xfrm>
        <a:graphic>
          <a:graphicData uri="http://schemas.openxmlformats.org/drawingml/2006/table">
            <a:tbl>
              <a:tblPr firstRow="1" bandRow="1">
                <a:tableStyleId>{5940675A-B579-460E-94D1-54222C63F5DA}</a:tableStyleId>
              </a:tblPr>
              <a:tblGrid>
                <a:gridCol w="1917700">
                  <a:extLst>
                    <a:ext uri="{9D8B030D-6E8A-4147-A177-3AD203B41FA5}">
                      <a16:colId xmlns:a16="http://schemas.microsoft.com/office/drawing/2014/main" val="2682463419"/>
                    </a:ext>
                  </a:extLst>
                </a:gridCol>
                <a:gridCol w="9334500">
                  <a:extLst>
                    <a:ext uri="{9D8B030D-6E8A-4147-A177-3AD203B41FA5}">
                      <a16:colId xmlns:a16="http://schemas.microsoft.com/office/drawing/2014/main" val="377178843"/>
                    </a:ext>
                  </a:extLst>
                </a:gridCol>
              </a:tblGrid>
              <a:tr h="197513">
                <a:tc gridSpan="2">
                  <a:txBody>
                    <a:bodyPr/>
                    <a:lstStyle/>
                    <a:p>
                      <a:pPr algn="ctr"/>
                      <a:r>
                        <a:rPr lang="en-US" sz="1000" b="1" i="0" spc="300" dirty="0">
                          <a:solidFill>
                            <a:schemeClr val="tx1"/>
                          </a:solidFill>
                        </a:rPr>
                        <a:t>INTEGRATION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69129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Try to involve client/business users from integration test cycle 2 onwards.</a:t>
                      </a:r>
                    </a:p>
                    <a:p>
                      <a:pPr marL="17145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Integration test planning should start at least 4 to 6 weeks and preparation should start at least 1 to 4 weeks before 1</a:t>
                      </a:r>
                      <a:r>
                        <a:rPr lang="en-US" sz="1000" baseline="30000" dirty="0">
                          <a:ea typeface="Open Sans" panose="020B0606030504020204" pitchFamily="34" charset="0"/>
                          <a:cs typeface="Open Sans" panose="020B0606030504020204" pitchFamily="34" charset="0"/>
                        </a:rPr>
                        <a:t>st</a:t>
                      </a:r>
                      <a:r>
                        <a:rPr lang="en-US" sz="1000" dirty="0">
                          <a:ea typeface="Open Sans" panose="020B0606030504020204" pitchFamily="34" charset="0"/>
                          <a:cs typeface="Open Sans" panose="020B0606030504020204" pitchFamily="34" charset="0"/>
                        </a:rPr>
                        <a:t> integration test cycle.</a:t>
                      </a:r>
                    </a:p>
                    <a:p>
                      <a:pPr marL="171450" indent="-171450" defTabSz="457200">
                        <a:buFont typeface="Arial" panose="020B0604020202020204" pitchFamily="34" charset="0"/>
                        <a:buChar char="•"/>
                      </a:pPr>
                      <a:r>
                        <a:rPr lang="en-US" sz="1000" dirty="0">
                          <a:ea typeface="Open Sans" panose="020B0606030504020204" pitchFamily="34" charset="0"/>
                          <a:cs typeface="Open Sans" panose="020B0606030504020204" pitchFamily="34" charset="0"/>
                        </a:rPr>
                        <a:t>Each integration test cycle should be preceded by a mock cutover as possible.</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69129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The integration test environment should closely match the production environment.</a:t>
                      </a:r>
                    </a:p>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To facilitate mock cutover before each integration test cycle or support multiple test type such as regression and performance execution at the same time, it is often necessary to utilize two QA environments.</a:t>
                      </a:r>
                    </a:p>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Smoke testing should be done after each test environment setup in order to validate the environment readiness.</a:t>
                      </a:r>
                    </a:p>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Environment team must closely work with agile team s during sanity testing to quickly resolve deployment issues.</a:t>
                      </a:r>
                      <a:endParaRPr lang="en-US" sz="1000" dirty="0"/>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2071503"/>
                  </a:ext>
                </a:extLst>
              </a:tr>
              <a:tr h="567849">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The converted data is mostly used during integration test.</a:t>
                      </a:r>
                    </a:p>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Identify a sample of data variations for testing.</a:t>
                      </a:r>
                    </a:p>
                    <a:p>
                      <a:pPr marL="171450" lvl="0" indent="-171450">
                        <a:buFont typeface="Arial" panose="020B0604020202020204" pitchFamily="34" charset="0"/>
                        <a:buChar char="•"/>
                        <a:defRPr/>
                      </a:pPr>
                      <a:r>
                        <a:rPr lang="en-US" sz="1000" dirty="0"/>
                        <a:t>Identify a gold data set of converted after the completion of first integration cycle to avoid issues in subsequent test cycles due to data refresh.</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bl>
          </a:graphicData>
        </a:graphic>
      </p:graphicFrame>
      <p:graphicFrame>
        <p:nvGraphicFramePr>
          <p:cNvPr id="6" name="Table 5">
            <a:extLst>
              <a:ext uri="{FF2B5EF4-FFF2-40B4-BE49-F238E27FC236}">
                <a16:creationId xmlns:a16="http://schemas.microsoft.com/office/drawing/2014/main" id="{8C49AAFA-30E7-478D-8110-60F3E63EBCF5}"/>
              </a:ext>
            </a:extLst>
          </p:cNvPr>
          <p:cNvGraphicFramePr>
            <a:graphicFrameLocks noGrp="1"/>
          </p:cNvGraphicFramePr>
          <p:nvPr>
            <p:extLst>
              <p:ext uri="{D42A27DB-BD31-4B8C-83A1-F6EECF244321}">
                <p14:modId xmlns:p14="http://schemas.microsoft.com/office/powerpoint/2010/main" val="1967561707"/>
              </p:ext>
            </p:extLst>
          </p:nvPr>
        </p:nvGraphicFramePr>
        <p:xfrm>
          <a:off x="469900" y="1988820"/>
          <a:ext cx="11254740" cy="1615440"/>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120677">
                <a:tc gridSpan="2">
                  <a:txBody>
                    <a:bodyPr/>
                    <a:lstStyle/>
                    <a:p>
                      <a:pPr algn="ctr"/>
                      <a:r>
                        <a:rPr lang="en-US" sz="1000" b="1" i="0" spc="300" dirty="0">
                          <a:solidFill>
                            <a:schemeClr val="tx1"/>
                          </a:solidFill>
                        </a:rPr>
                        <a:t>PRE INTEGRATION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20677">
                <a:tc>
                  <a:txBody>
                    <a:bodyPr/>
                    <a:lstStyle/>
                    <a:p>
                      <a:pPr algn="ct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kern="1200" dirty="0">
                          <a:solidFill>
                            <a:schemeClr val="tx1"/>
                          </a:solidFill>
                          <a:latin typeface="+mn-lt"/>
                          <a:ea typeface="Verdana" panose="020B0604030504040204" pitchFamily="34" charset="0"/>
                          <a:cs typeface="Open Sans" panose="020B0606030504020204" pitchFamily="34" charset="0"/>
                        </a:rPr>
                        <a:t>Pre integration scope will be identified based upon the completed user stories in earlier sprints.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120677">
                <a:tc>
                  <a:txBody>
                    <a:bodyPr/>
                    <a:lstStyle/>
                    <a:p>
                      <a:pPr algn="ct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kern="1200" dirty="0">
                          <a:solidFill>
                            <a:schemeClr val="tx1"/>
                          </a:solidFill>
                          <a:latin typeface="+mn-lt"/>
                          <a:ea typeface="Open Sans" panose="020B0606030504020204" pitchFamily="34" charset="0"/>
                          <a:cs typeface="Open Sans" panose="020B0606030504020204" pitchFamily="34" charset="0"/>
                        </a:rPr>
                        <a:t>Regression test should run at the start of each sprint to ensure that new functionalities have not impacted the existing functionalities from previous sprint.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292404"/>
                  </a:ext>
                </a:extLst>
              </a:tr>
              <a:tr h="184177">
                <a:tc>
                  <a:txBody>
                    <a:bodyPr/>
                    <a:lstStyle/>
                    <a:p>
                      <a:pPr algn="ct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457200" rtl="0" eaLnBrk="1" latinLnBrk="0" hangingPunct="1">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Pre Integration tests will be executed on a separate QA environment.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7741108"/>
                  </a:ext>
                </a:extLst>
              </a:tr>
              <a:tr h="204779">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457200" rtl="0" eaLnBrk="1" latinLnBrk="0" hangingPunct="1">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Converted real data may be used where possible although dummy data may be necessary in earlier stages of test such as pre integration</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204779">
                <a:tc>
                  <a:txBody>
                    <a:bodyPr/>
                    <a:lstStyle/>
                    <a:p>
                      <a:pPr algn="ctr"/>
                      <a:r>
                        <a:rPr lang="en-US" sz="1000" b="1" i="0" dirty="0">
                          <a:solidFill>
                            <a:schemeClr val="tx1"/>
                          </a:solidFill>
                        </a:rPr>
                        <a:t>Defect Management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mn-lt"/>
                          <a:ea typeface="Open Sans" panose="020B0606030504020204" pitchFamily="34" charset="0"/>
                          <a:cs typeface="Open Sans" panose="020B0606030504020204" pitchFamily="34" charset="0"/>
                        </a:rPr>
                        <a:t>Agile teams may choose to create a user story for each defect raised during pre-integration to manage their work.</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8486079"/>
                  </a:ext>
                </a:extLst>
              </a:tr>
            </a:tbl>
          </a:graphicData>
        </a:graphic>
      </p:graphicFrame>
      <p:graphicFrame>
        <p:nvGraphicFramePr>
          <p:cNvPr id="2" name="Table 1">
            <a:extLst>
              <a:ext uri="{FF2B5EF4-FFF2-40B4-BE49-F238E27FC236}">
                <a16:creationId xmlns:a16="http://schemas.microsoft.com/office/drawing/2014/main" id="{C2D05CC6-0356-47B7-BF64-FCAD61E1AB53}"/>
              </a:ext>
            </a:extLst>
          </p:cNvPr>
          <p:cNvGraphicFramePr>
            <a:graphicFrameLocks noGrp="1"/>
          </p:cNvGraphicFramePr>
          <p:nvPr>
            <p:extLst>
              <p:ext uri="{D42A27DB-BD31-4B8C-83A1-F6EECF244321}">
                <p14:modId xmlns:p14="http://schemas.microsoft.com/office/powerpoint/2010/main" val="3395345389"/>
              </p:ext>
            </p:extLst>
          </p:nvPr>
        </p:nvGraphicFramePr>
        <p:xfrm>
          <a:off x="469900" y="914400"/>
          <a:ext cx="11252200" cy="853440"/>
        </p:xfrm>
        <a:graphic>
          <a:graphicData uri="http://schemas.openxmlformats.org/drawingml/2006/table">
            <a:tbl>
              <a:tblPr firstRow="1" bandRow="1">
                <a:tableStyleId>{5940675A-B579-460E-94D1-54222C63F5DA}</a:tableStyleId>
              </a:tblPr>
              <a:tblGrid>
                <a:gridCol w="1917700">
                  <a:extLst>
                    <a:ext uri="{9D8B030D-6E8A-4147-A177-3AD203B41FA5}">
                      <a16:colId xmlns:a16="http://schemas.microsoft.com/office/drawing/2014/main" val="1479594014"/>
                    </a:ext>
                  </a:extLst>
                </a:gridCol>
                <a:gridCol w="9334500">
                  <a:extLst>
                    <a:ext uri="{9D8B030D-6E8A-4147-A177-3AD203B41FA5}">
                      <a16:colId xmlns:a16="http://schemas.microsoft.com/office/drawing/2014/main" val="2721631730"/>
                    </a:ext>
                  </a:extLst>
                </a:gridCol>
              </a:tblGrid>
              <a:tr h="213638">
                <a:tc>
                  <a:txBody>
                    <a:bodyPr/>
                    <a:lstStyle/>
                    <a:p>
                      <a:pPr algn="ctr"/>
                      <a:r>
                        <a:rPr lang="en-US" sz="1000" b="1" i="0" dirty="0">
                          <a:solidFill>
                            <a:schemeClr val="tx1"/>
                          </a:solidFill>
                        </a:rPr>
                        <a:t>Defect Management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Unit testing may be done in a more informal manner without using a test tool to track defects and coverage. However, If there is an opportunity to leverage a tool to capture and remediate defects, it will help project users get accustomed to the tool and allow defect management process to be refined early in the project lifecycle.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No need to log resolved issues/defects for technical unit tests conducted by developers however a defect may be logged for the tests conducted by functional consultants so that they can communicate and coordinate with the developers effectively.</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7537670"/>
                  </a:ext>
                </a:extLst>
              </a:tr>
            </a:tbl>
          </a:graphicData>
        </a:graphic>
      </p:graphicFrame>
    </p:spTree>
    <p:extLst>
      <p:ext uri="{BB962C8B-B14F-4D97-AF65-F5344CB8AC3E}">
        <p14:creationId xmlns:p14="http://schemas.microsoft.com/office/powerpoint/2010/main" val="18219776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a:t>
            </a:r>
            <a:r>
              <a:rPr lang="en-US" dirty="0">
                <a:ea typeface="Open Sans" panose="020B0606030504020204" pitchFamily="34" charset="0"/>
                <a:cs typeface="Open Sans" panose="020B0606030504020204" pitchFamily="34" charset="0"/>
              </a:rPr>
              <a:t>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5" name="Table 4">
            <a:extLst>
              <a:ext uri="{FF2B5EF4-FFF2-40B4-BE49-F238E27FC236}">
                <a16:creationId xmlns:a16="http://schemas.microsoft.com/office/drawing/2014/main" id="{09663042-A656-48BB-9A28-9A292A86773D}"/>
              </a:ext>
            </a:extLst>
          </p:cNvPr>
          <p:cNvGraphicFramePr>
            <a:graphicFrameLocks noGrp="1"/>
          </p:cNvGraphicFramePr>
          <p:nvPr>
            <p:extLst>
              <p:ext uri="{D42A27DB-BD31-4B8C-83A1-F6EECF244321}">
                <p14:modId xmlns:p14="http://schemas.microsoft.com/office/powerpoint/2010/main" val="4083107951"/>
              </p:ext>
            </p:extLst>
          </p:nvPr>
        </p:nvGraphicFramePr>
        <p:xfrm>
          <a:off x="469900" y="911165"/>
          <a:ext cx="11254740" cy="1005840"/>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1945487945"/>
                    </a:ext>
                  </a:extLst>
                </a:gridCol>
                <a:gridCol w="9336607">
                  <a:extLst>
                    <a:ext uri="{9D8B030D-6E8A-4147-A177-3AD203B41FA5}">
                      <a16:colId xmlns:a16="http://schemas.microsoft.com/office/drawing/2014/main" val="145807796"/>
                    </a:ext>
                  </a:extLst>
                </a:gridCol>
              </a:tblGrid>
              <a:tr h="308782">
                <a:tc>
                  <a:txBody>
                    <a:bodyPr/>
                    <a:lstStyle/>
                    <a:p>
                      <a:pPr algn="ctr"/>
                      <a:r>
                        <a:rPr lang="en-US" sz="1000" b="1" i="0" dirty="0">
                          <a:solidFill>
                            <a:schemeClr val="tx1"/>
                          </a:solidFill>
                        </a:rPr>
                        <a:t>Regression 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Run regression test for those end-to-end scenarios or process flows even if one part of it has been fixed or resolved due to an open defect during testing.</a:t>
                      </a:r>
                    </a:p>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Use Requirement/User Story Traceability Matrix to quickly identify the fixed requirements/user stories which should be part of regression test scope.</a:t>
                      </a:r>
                    </a:p>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For any third party tools or platforms, regression test must be done for all the scenarios in case an upgrade or patch is implemented by vendor.</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6867578"/>
                  </a:ext>
                </a:extLst>
              </a:tr>
            </a:tbl>
          </a:graphicData>
        </a:graphic>
      </p:graphicFrame>
      <p:graphicFrame>
        <p:nvGraphicFramePr>
          <p:cNvPr id="7" name="Table 6">
            <a:extLst>
              <a:ext uri="{FF2B5EF4-FFF2-40B4-BE49-F238E27FC236}">
                <a16:creationId xmlns:a16="http://schemas.microsoft.com/office/drawing/2014/main" id="{D8115D1E-8FDA-4CCA-92FB-254EF97BE4AB}"/>
              </a:ext>
            </a:extLst>
          </p:cNvPr>
          <p:cNvGraphicFramePr>
            <a:graphicFrameLocks noGrp="1"/>
          </p:cNvGraphicFramePr>
          <p:nvPr>
            <p:extLst>
              <p:ext uri="{D42A27DB-BD31-4B8C-83A1-F6EECF244321}">
                <p14:modId xmlns:p14="http://schemas.microsoft.com/office/powerpoint/2010/main" val="1731526792"/>
              </p:ext>
            </p:extLst>
          </p:nvPr>
        </p:nvGraphicFramePr>
        <p:xfrm>
          <a:off x="469900" y="2091481"/>
          <a:ext cx="11254740" cy="4450080"/>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0">
                <a:tc gridSpan="2">
                  <a:txBody>
                    <a:bodyPr/>
                    <a:lstStyle/>
                    <a:p>
                      <a:pPr algn="ctr"/>
                      <a:r>
                        <a:rPr lang="en-US" sz="1000" b="1" i="0" spc="300" dirty="0">
                          <a:solidFill>
                            <a:schemeClr val="tx1"/>
                          </a:solidFill>
                        </a:rPr>
                        <a:t>PERFORMANCE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Identify performance test scenarios based on critical business processes/interface/workflows, historical pain points, expected user volume and frequency, expected transaction volume and frequency, user distribution and future capacity planning.</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For Stress or Endurance test, it is critical i</a:t>
                      </a:r>
                      <a:r>
                        <a:rPr lang="en-US" sz="1000" kern="1200" dirty="0">
                          <a:solidFill>
                            <a:schemeClr val="tx1"/>
                          </a:solidFill>
                          <a:latin typeface="+mn-lt"/>
                          <a:ea typeface="+mn-ea"/>
                          <a:cs typeface="+mn-cs"/>
                        </a:rPr>
                        <a:t>dentify realistic test scenarios by understanding the associated business risks with each business transaction rather than generalizing the increase in overall user load.</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defTabSz="45720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Performance test planning should start at least 6 to 10 weeks and preparation should start at least 4 to 6 weeks before 1</a:t>
                      </a:r>
                      <a:r>
                        <a:rPr lang="en-US" sz="1000" baseline="30000" dirty="0">
                          <a:ea typeface="Open Sans" panose="020B0606030504020204" pitchFamily="34" charset="0"/>
                          <a:cs typeface="Open Sans" panose="020B0606030504020204" pitchFamily="34" charset="0"/>
                        </a:rPr>
                        <a:t>st</a:t>
                      </a:r>
                      <a:r>
                        <a:rPr lang="en-US" sz="1000" dirty="0">
                          <a:ea typeface="Open Sans" panose="020B0606030504020204" pitchFamily="34" charset="0"/>
                          <a:cs typeface="Open Sans" panose="020B0606030504020204" pitchFamily="34" charset="0"/>
                        </a:rPr>
                        <a:t> performance test cycle.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Performance test should be done after the completion of at least one integration test cycle for those business processes which are already functionally successfully tested.</a:t>
                      </a:r>
                      <a:endParaRPr lang="en-US" sz="1000" b="1" u="sng" dirty="0">
                        <a:ea typeface="Open Sans" panose="020B0606030504020204" pitchFamily="34" charset="0"/>
                        <a:cs typeface="Open Sans" panose="020B06060305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If possible, performance testing should be incremental in nature i.e. to conduct load test first before moving on to stress or soak testing.</a:t>
                      </a:r>
                      <a:endParaRPr lang="en-US" sz="1000" dirty="0">
                        <a:ea typeface="Open Sans" panose="020B0606030504020204" pitchFamily="34" charset="0"/>
                        <a:cs typeface="Open Sans" panose="020B0606030504020204" pitchFamily="34" charset="0"/>
                      </a:endParaRP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Roles &amp; Responsibilities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Identify performance testers based upon the selected tool as each performance/load testing tool requires specific skillset.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0430811"/>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Tool</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The right size and number of load generators required for performance testing must be identified based upon the number of max concurrent Vusers load and protocol i.e. web-http/html, truclient or SAP GUI to be used for scripting.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It is recommended to setup the VMs(i.e. LGs, MOFW &amp; Sitescope) within client network if the application user test (AUT) is behind client firewall and not exposed to internet/public.</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For geography or network testing, identify the regions for load generators as per the end user distribution.</a:t>
                      </a:r>
                      <a:endParaRPr lang="en-US" sz="1000" kern="1200" dirty="0">
                        <a:solidFill>
                          <a:schemeClr val="tx1"/>
                        </a:solidFill>
                        <a:latin typeface="+mn-lt"/>
                        <a:ea typeface="Open Sans" panose="020B0606030504020204" pitchFamily="34" charset="0"/>
                        <a:cs typeface="Open Sans" panose="020B0606030504020204" pitchFamily="34" charset="0"/>
                      </a:endParaRP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5532744"/>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Open Sans" panose="020B0606030504020204" pitchFamily="34" charset="0"/>
                          <a:cs typeface="Open Sans" panose="020B0606030504020204" pitchFamily="34" charset="0"/>
                        </a:rPr>
                        <a:t>If possible, performance and integration testing should not be done on the same environment in parallel as performance test runs can cause issues for functional testers.</a:t>
                      </a:r>
                    </a:p>
                    <a:p>
                      <a:pPr marL="171450" lvl="0" indent="-171450">
                        <a:buFont typeface="Arial" panose="020B0604020202020204" pitchFamily="34" charset="0"/>
                        <a:buChar char="•"/>
                        <a:defRPr/>
                      </a:pPr>
                      <a:r>
                        <a:rPr lang="en-US" sz="1000" kern="1200" dirty="0">
                          <a:solidFill>
                            <a:schemeClr val="tx1"/>
                          </a:solidFill>
                          <a:latin typeface="+mn-lt"/>
                          <a:ea typeface="Open Sans" panose="020B0606030504020204" pitchFamily="34" charset="0"/>
                          <a:cs typeface="Open Sans" panose="020B0606030504020204" pitchFamily="34" charset="0"/>
                        </a:rPr>
                        <a:t>The performance test environments should closely match the production environment.</a:t>
                      </a:r>
                    </a:p>
                    <a:p>
                      <a:pPr marL="171450" lvl="0" indent="-171450">
                        <a:buFont typeface="Arial" panose="020B0604020202020204" pitchFamily="34" charset="0"/>
                        <a:buChar char="•"/>
                        <a:defRPr/>
                      </a:pPr>
                      <a:r>
                        <a:rPr lang="en-US" sz="1000" kern="1200" dirty="0">
                          <a:solidFill>
                            <a:schemeClr val="tx1"/>
                          </a:solidFill>
                          <a:latin typeface="+mn-lt"/>
                          <a:ea typeface="Open Sans" panose="020B0606030504020204" pitchFamily="34" charset="0"/>
                          <a:cs typeface="Open Sans" panose="020B0606030504020204" pitchFamily="34" charset="0"/>
                        </a:rPr>
                        <a:t>It is essential to keep the configuration of each test environment same to avoid any performance impacts due to environmental variations.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9733338"/>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defTabSz="457200">
                        <a:buFont typeface="Arial" panose="020B0604020202020204" pitchFamily="34" charset="0"/>
                        <a:buChar char="•"/>
                        <a:defRPr/>
                      </a:pPr>
                      <a:r>
                        <a:rPr lang="en-US" sz="1000" kern="1200" dirty="0">
                          <a:solidFill>
                            <a:schemeClr val="tx1"/>
                          </a:solidFill>
                          <a:latin typeface="+mn-lt"/>
                          <a:ea typeface="Open Sans" panose="020B0606030504020204" pitchFamily="34" charset="0"/>
                          <a:cs typeface="Open Sans" panose="020B0606030504020204" pitchFamily="34" charset="0"/>
                        </a:rPr>
                        <a:t>The converted test data is mostly used during performance test.</a:t>
                      </a:r>
                    </a:p>
                    <a:p>
                      <a:pPr marL="171450" indent="-171450">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The test data should be representative of the estimated production volumes.</a:t>
                      </a:r>
                    </a:p>
                    <a:p>
                      <a:pPr marL="171450" indent="-171450">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The test data must be representative of different data configurations.</a:t>
                      </a:r>
                    </a:p>
                    <a:p>
                      <a:pPr marL="171450" indent="-171450">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For Stress or Endurance test, d</a:t>
                      </a:r>
                      <a:r>
                        <a:rPr lang="en-US" sz="1000" kern="1200" dirty="0">
                          <a:solidFill>
                            <a:schemeClr val="tx1"/>
                          </a:solidFill>
                          <a:latin typeface="+mn-lt"/>
                          <a:ea typeface="+mn-ea"/>
                          <a:cs typeface="+mn-cs"/>
                        </a:rPr>
                        <a:t>efine an effective test data management framework as both such testing requires large volume of test data.</a:t>
                      </a:r>
                    </a:p>
                    <a:p>
                      <a:pPr marL="171450" indent="-171450">
                        <a:buFont typeface="Arial" panose="020B0604020202020204" pitchFamily="34" charset="0"/>
                        <a:buChar char="•"/>
                      </a:pPr>
                      <a:r>
                        <a:rPr lang="en-US" sz="1000" kern="1200" dirty="0">
                          <a:solidFill>
                            <a:schemeClr val="tx1"/>
                          </a:solidFill>
                          <a:latin typeface="+mn-lt"/>
                          <a:ea typeface="Open Sans" panose="020B0606030504020204" pitchFamily="34" charset="0"/>
                          <a:cs typeface="Open Sans" panose="020B0606030504020204" pitchFamily="34" charset="0"/>
                        </a:rPr>
                        <a:t>The test data should be representative of different geographies if the user base is from different geographical regions.</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9468140"/>
                  </a:ext>
                </a:extLst>
              </a:tr>
            </a:tbl>
          </a:graphicData>
        </a:graphic>
      </p:graphicFrame>
    </p:spTree>
    <p:extLst>
      <p:ext uri="{BB962C8B-B14F-4D97-AF65-F5344CB8AC3E}">
        <p14:creationId xmlns:p14="http://schemas.microsoft.com/office/powerpoint/2010/main" val="2186077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a:t>
            </a:r>
            <a:r>
              <a:rPr lang="en-US" dirty="0">
                <a:ea typeface="Open Sans" panose="020B0606030504020204" pitchFamily="34" charset="0"/>
                <a:cs typeface="Open Sans" panose="020B0606030504020204" pitchFamily="34" charset="0"/>
              </a:rPr>
              <a:t>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5" name="Table 4">
            <a:extLst>
              <a:ext uri="{FF2B5EF4-FFF2-40B4-BE49-F238E27FC236}">
                <a16:creationId xmlns:a16="http://schemas.microsoft.com/office/drawing/2014/main" id="{777EB047-B70A-4D83-AD2A-E36FA3511377}"/>
              </a:ext>
            </a:extLst>
          </p:cNvPr>
          <p:cNvGraphicFramePr>
            <a:graphicFrameLocks noGrp="1"/>
          </p:cNvGraphicFramePr>
          <p:nvPr>
            <p:extLst>
              <p:ext uri="{D42A27DB-BD31-4B8C-83A1-F6EECF244321}">
                <p14:modId xmlns:p14="http://schemas.microsoft.com/office/powerpoint/2010/main" val="1254875040"/>
              </p:ext>
            </p:extLst>
          </p:nvPr>
        </p:nvGraphicFramePr>
        <p:xfrm>
          <a:off x="467360" y="937639"/>
          <a:ext cx="11254740" cy="1828800"/>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0">
                <a:tc gridSpan="2">
                  <a:txBody>
                    <a:bodyPr/>
                    <a:lstStyle/>
                    <a:p>
                      <a:pPr algn="ctr"/>
                      <a:r>
                        <a:rPr lang="en-US" sz="1000" b="1" i="0" spc="300" dirty="0">
                          <a:solidFill>
                            <a:schemeClr val="tx1"/>
                          </a:solidFill>
                        </a:rPr>
                        <a:t>PARALLEL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231329">
                <a:tc>
                  <a:txBody>
                    <a:bodyPr/>
                    <a:lstStyle/>
                    <a:p>
                      <a:pPr algn="ctr"/>
                      <a:r>
                        <a:rPr lang="en-US" sz="1000" b="1" i="0" dirty="0">
                          <a:solidFill>
                            <a:schemeClr val="tx1"/>
                          </a:solidFill>
                        </a:rPr>
                        <a:t>Test 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Some of use-cases/examples of Parallel testing is Payroll Compare Testing, Refactoring etc.</a:t>
                      </a:r>
                    </a:p>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Parallel testing scenarios should be executable on both legacy and new system and selected scope should be able to demonstrate that the process output new system is same as legacy system.</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231329">
                <a:tc>
                  <a:txBody>
                    <a:bodyPr/>
                    <a:lstStyle/>
                    <a:p>
                      <a:pPr algn="ct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Parallel test planning should start at least 4 to 6 weeks and preparation should start at least 3 to 4 weeks before 1</a:t>
                      </a:r>
                      <a:r>
                        <a:rPr lang="en-US" sz="1000" baseline="30000" dirty="0">
                          <a:ea typeface="Open Sans" panose="020B0606030504020204" pitchFamily="34" charset="0"/>
                          <a:cs typeface="Open Sans" panose="020B0606030504020204" pitchFamily="34" charset="0"/>
                        </a:rPr>
                        <a:t>st</a:t>
                      </a:r>
                      <a:r>
                        <a:rPr lang="en-US" sz="1000" dirty="0">
                          <a:ea typeface="Open Sans" panose="020B0606030504020204" pitchFamily="34" charset="0"/>
                          <a:cs typeface="Open Sans" panose="020B0606030504020204" pitchFamily="34" charset="0"/>
                        </a:rPr>
                        <a:t> parallel test cycle.</a:t>
                      </a:r>
                    </a:p>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Parallel Testing is done after integration and before UAT to check that the business process output is same in the new environment as in the legacy environment.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r h="174465">
                <a:tc>
                  <a:txBody>
                    <a:bodyPr/>
                    <a:lstStyle/>
                    <a:p>
                      <a:pPr algn="ct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Legacy test environment can be a copy of Legacy Prod environment.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9903923"/>
                  </a:ext>
                </a:extLst>
              </a:tr>
              <a:tr h="174465">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a typeface="Open Sans" panose="020B0606030504020204" pitchFamily="34" charset="0"/>
                          <a:cs typeface="Open Sans" panose="020B0606030504020204" pitchFamily="34" charset="0"/>
                        </a:rPr>
                        <a:t>Same test data i.e. legacy prod data should be used for parallel testing on both legacy and new system.</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182449"/>
                  </a:ext>
                </a:extLst>
              </a:tr>
            </a:tbl>
          </a:graphicData>
        </a:graphic>
      </p:graphicFrame>
      <p:graphicFrame>
        <p:nvGraphicFramePr>
          <p:cNvPr id="7" name="Table 6">
            <a:extLst>
              <a:ext uri="{FF2B5EF4-FFF2-40B4-BE49-F238E27FC236}">
                <a16:creationId xmlns:a16="http://schemas.microsoft.com/office/drawing/2014/main" id="{0835E0DB-02D6-4831-AA64-F508C22062F0}"/>
              </a:ext>
            </a:extLst>
          </p:cNvPr>
          <p:cNvGraphicFramePr>
            <a:graphicFrameLocks noGrp="1"/>
          </p:cNvGraphicFramePr>
          <p:nvPr>
            <p:extLst>
              <p:ext uri="{D42A27DB-BD31-4B8C-83A1-F6EECF244321}">
                <p14:modId xmlns:p14="http://schemas.microsoft.com/office/powerpoint/2010/main" val="2806705562"/>
              </p:ext>
            </p:extLst>
          </p:nvPr>
        </p:nvGraphicFramePr>
        <p:xfrm>
          <a:off x="467360" y="3019804"/>
          <a:ext cx="11252200" cy="1584960"/>
        </p:xfrm>
        <a:graphic>
          <a:graphicData uri="http://schemas.openxmlformats.org/drawingml/2006/table">
            <a:tbl>
              <a:tblPr firstRow="1" bandRow="1">
                <a:tableStyleId>{5940675A-B579-460E-94D1-54222C63F5DA}</a:tableStyleId>
              </a:tblPr>
              <a:tblGrid>
                <a:gridCol w="1917700">
                  <a:extLst>
                    <a:ext uri="{9D8B030D-6E8A-4147-A177-3AD203B41FA5}">
                      <a16:colId xmlns:a16="http://schemas.microsoft.com/office/drawing/2014/main" val="2682463419"/>
                    </a:ext>
                  </a:extLst>
                </a:gridCol>
                <a:gridCol w="9334500">
                  <a:extLst>
                    <a:ext uri="{9D8B030D-6E8A-4147-A177-3AD203B41FA5}">
                      <a16:colId xmlns:a16="http://schemas.microsoft.com/office/drawing/2014/main" val="377178843"/>
                    </a:ext>
                  </a:extLst>
                </a:gridCol>
              </a:tblGrid>
              <a:tr h="0">
                <a:tc gridSpan="2">
                  <a:txBody>
                    <a:bodyPr/>
                    <a:lstStyle/>
                    <a:p>
                      <a:pPr algn="ctr"/>
                      <a:r>
                        <a:rPr lang="en-US" sz="1000" b="1" i="0" spc="300" dirty="0">
                          <a:solidFill>
                            <a:schemeClr val="tx1"/>
                          </a:solidFill>
                        </a:rPr>
                        <a:t>USER ACCEPTANCE TEST</a:t>
                      </a: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ea typeface="Verdana" panose="020B0604030504040204" pitchFamily="34" charset="0"/>
                        <a:cs typeface="Open Sans" panose="020B0606030504020204" pitchFamily="34" charset="0"/>
                      </a:endParaRPr>
                    </a:p>
                  </a:txBody>
                  <a:tcPr anchor="ctr">
                    <a:lnL w="2857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User Acceptance Testing is done after all testing type completes to get sign-off from end users.</a:t>
                      </a:r>
                    </a:p>
                    <a:p>
                      <a:pPr marL="171450" indent="-171450" defTabSz="457200">
                        <a:buFont typeface="Arial" panose="020B0604020202020204" pitchFamily="34" charset="0"/>
                        <a:buChar char="•"/>
                      </a:pPr>
                      <a:r>
                        <a:rPr lang="en-US" sz="1000" dirty="0">
                          <a:ea typeface="Open Sans" panose="020B0606030504020204" pitchFamily="34" charset="0"/>
                          <a:cs typeface="Open Sans" panose="020B0606030504020204" pitchFamily="34" charset="0"/>
                        </a:rPr>
                        <a:t>User Acceptance test planning should start at least 4 to 6 weeks and preparation should start at least 2 to 4 weeks before 1</a:t>
                      </a:r>
                      <a:r>
                        <a:rPr lang="en-US" sz="1000" baseline="30000" dirty="0">
                          <a:ea typeface="Open Sans" panose="020B0606030504020204" pitchFamily="34" charset="0"/>
                          <a:cs typeface="Open Sans" panose="020B0606030504020204" pitchFamily="34" charset="0"/>
                        </a:rPr>
                        <a:t>st</a:t>
                      </a:r>
                      <a:r>
                        <a:rPr lang="en-US" sz="1000" dirty="0">
                          <a:ea typeface="Open Sans" panose="020B0606030504020204" pitchFamily="34" charset="0"/>
                          <a:cs typeface="Open Sans" panose="020B0606030504020204" pitchFamily="34" charset="0"/>
                        </a:rPr>
                        <a:t> user acceptance test cycle.</a:t>
                      </a:r>
                    </a:p>
                    <a:p>
                      <a:pPr marL="171450" indent="-171450" defTabSz="457200">
                        <a:buFont typeface="Arial" panose="020B0604020202020204" pitchFamily="34" charset="0"/>
                        <a:buChar char="•"/>
                      </a:pPr>
                      <a:r>
                        <a:rPr lang="en-US" sz="1000" dirty="0">
                          <a:ea typeface="Open Sans" panose="020B0606030504020204" pitchFamily="34" charset="0"/>
                          <a:cs typeface="Open Sans" panose="020B0606030504020204" pitchFamily="34" charset="0"/>
                        </a:rPr>
                        <a:t>Typically 1 UAT test cycle is required in most cases but it can be more based on project requirements and circumstances.</a:t>
                      </a:r>
                    </a:p>
                    <a:p>
                      <a:pPr marL="171450" indent="-171450" defTabSz="457200">
                        <a:buFont typeface="Arial" panose="020B0604020202020204" pitchFamily="34" charset="0"/>
                        <a:buChar char="•"/>
                      </a:pPr>
                      <a:r>
                        <a:rPr lang="en-US" sz="1000" dirty="0">
                          <a:ea typeface="Open Sans" panose="020B0606030504020204" pitchFamily="34" charset="0"/>
                          <a:cs typeface="Open Sans" panose="020B0606030504020204" pitchFamily="34" charset="0"/>
                        </a:rPr>
                        <a:t>Each user acceptance test cycle should be preceded by a mock cutover as possible.</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00" b="1" i="0" dirty="0">
                          <a:solidFill>
                            <a:schemeClr val="tx1"/>
                          </a:solidFill>
                        </a:rPr>
                        <a:t>Test Environment</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ea typeface="Open Sans" panose="020B0606030504020204" pitchFamily="34" charset="0"/>
                          <a:cs typeface="Open Sans" panose="020B0606030504020204" pitchFamily="34" charset="0"/>
                        </a:rPr>
                        <a:t>The user acceptance test environment should closely match the production environment.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2071503"/>
                  </a:ext>
                </a:extLst>
              </a:tr>
              <a:tr h="0">
                <a:tc>
                  <a:txBody>
                    <a:bodyPr/>
                    <a:lstStyle/>
                    <a:p>
                      <a:pPr algn="ctr"/>
                      <a:r>
                        <a:rPr lang="en-US" sz="1000" b="1" i="0" dirty="0">
                          <a:solidFill>
                            <a:schemeClr val="tx1"/>
                          </a:solidFill>
                        </a:rPr>
                        <a:t>Test Data</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defRPr/>
                      </a:pPr>
                      <a:r>
                        <a:rPr lang="en-US" sz="1000" dirty="0">
                          <a:ea typeface="Open Sans" panose="020B0606030504020204" pitchFamily="34" charset="0"/>
                          <a:cs typeface="Open Sans" panose="020B0606030504020204" pitchFamily="34" charset="0"/>
                        </a:rPr>
                        <a:t>The converted data is mostly used during user acceptance test.</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49350"/>
                  </a:ext>
                </a:extLst>
              </a:tr>
            </a:tbl>
          </a:graphicData>
        </a:graphic>
      </p:graphicFrame>
    </p:spTree>
    <p:extLst>
      <p:ext uri="{BB962C8B-B14F-4D97-AF65-F5344CB8AC3E}">
        <p14:creationId xmlns:p14="http://schemas.microsoft.com/office/powerpoint/2010/main" val="21071915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Conduct Test Kick-Off Meetings</a:t>
            </a:r>
          </a:p>
        </p:txBody>
      </p:sp>
      <p:pic>
        <p:nvPicPr>
          <p:cNvPr id="4" name="Picture Placeholder 2">
            <a:extLst>
              <a:ext uri="{FF2B5EF4-FFF2-40B4-BE49-F238E27FC236}">
                <a16:creationId xmlns:a16="http://schemas.microsoft.com/office/drawing/2014/main" id="{FD45380A-6107-401A-B9AA-CE7252D92309}"/>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1100871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Conduct Test Kick-Off Meetings</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8871160" y="1135939"/>
            <a:ext cx="3017520" cy="5319473"/>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Ø"/>
            </a:pPr>
            <a:r>
              <a:rPr lang="en-US" sz="1050" dirty="0"/>
              <a:t>Send the kickoff deck and minutes of the meeting to the participants, along with the points that requires further discussion to identify action and assignment</a:t>
            </a:r>
          </a:p>
          <a:p>
            <a:pPr marL="171450" indent="-171450">
              <a:spcAft>
                <a:spcPts val="1200"/>
              </a:spcAft>
              <a:buFont typeface="Wingdings" panose="05000000000000000000" pitchFamily="2" charset="2"/>
              <a:buChar char="Ø"/>
            </a:pPr>
            <a:r>
              <a:rPr lang="en-US" sz="1050" dirty="0"/>
              <a:t>Facilitate discussions or notify concerned persons to discuss the discussion items as recorded in the minutes</a:t>
            </a:r>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8" y="1135940"/>
            <a:ext cx="3017520" cy="5319473"/>
          </a:xfrm>
          <a:prstGeom prst="rect">
            <a:avLst/>
          </a:prstGeom>
          <a:noFill/>
          <a:ln w="19050" algn="ctr">
            <a:solidFill>
              <a:schemeClr val="accent1"/>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ü"/>
            </a:pPr>
            <a:r>
              <a:rPr lang="en-US" sz="1050" dirty="0"/>
              <a:t>Perform stakeholder analysis in order to invite right people to the meeting</a:t>
            </a:r>
          </a:p>
          <a:p>
            <a:pPr marL="171450" indent="-171450">
              <a:spcAft>
                <a:spcPts val="1200"/>
              </a:spcAft>
              <a:buFont typeface="Wingdings" panose="05000000000000000000" pitchFamily="2" charset="2"/>
              <a:buChar char="ü"/>
            </a:pPr>
            <a:r>
              <a:rPr lang="en-US" sz="1050" dirty="0"/>
              <a:t>Establish a clear and thorough agenda for the meeting</a:t>
            </a:r>
          </a:p>
          <a:p>
            <a:pPr marL="171450" indent="-171450">
              <a:spcAft>
                <a:spcPts val="1200"/>
              </a:spcAft>
              <a:buFont typeface="Wingdings" panose="05000000000000000000" pitchFamily="2" charset="2"/>
              <a:buChar char="ü"/>
            </a:pPr>
            <a:r>
              <a:rPr lang="en-US" sz="1050" dirty="0"/>
              <a:t>Prepare the content to answer the What, Why, When, Where, How, Who etc. </a:t>
            </a:r>
          </a:p>
          <a:p>
            <a:pPr marL="171450" indent="-171450">
              <a:spcAft>
                <a:spcPts val="1200"/>
              </a:spcAft>
              <a:buFont typeface="Wingdings" panose="05000000000000000000" pitchFamily="2" charset="2"/>
              <a:buChar char="ü"/>
            </a:pPr>
            <a:r>
              <a:rPr lang="en-US" sz="1050" dirty="0"/>
              <a:t>Get the meeting draft reviewed and approved by the Deloitte project leadership</a:t>
            </a:r>
          </a:p>
          <a:p>
            <a:pPr marL="171450" indent="-171450">
              <a:spcAft>
                <a:spcPts val="1200"/>
              </a:spcAft>
              <a:buFont typeface="Wingdings" panose="05000000000000000000" pitchFamily="2" charset="2"/>
              <a:buChar char="ü"/>
            </a:pPr>
            <a:r>
              <a:rPr lang="en-US" sz="1050" dirty="0"/>
              <a:t>Book the meeting room well in advance</a:t>
            </a:r>
          </a:p>
          <a:p>
            <a:pPr marL="171450" indent="-171450">
              <a:spcAft>
                <a:spcPts val="1200"/>
              </a:spcAft>
              <a:buFont typeface="Wingdings" panose="05000000000000000000" pitchFamily="2" charset="2"/>
              <a:buChar char="ü"/>
            </a:pPr>
            <a:r>
              <a:rPr lang="en-US" sz="1050" dirty="0"/>
              <a:t>Send the invites to intended audience well in advance</a:t>
            </a:r>
          </a:p>
          <a:p>
            <a:pPr marL="171450" indent="-171450">
              <a:spcAft>
                <a:spcPts val="1200"/>
              </a:spcAft>
              <a:buFont typeface="Wingdings" panose="05000000000000000000" pitchFamily="2" charset="2"/>
              <a:buChar char="ü"/>
            </a:pPr>
            <a:r>
              <a:rPr lang="en-US" sz="1050" dirty="0"/>
              <a:t>Gather information about the Client, the project, and key stakeholders to drive the discussion</a:t>
            </a:r>
          </a:p>
          <a:p>
            <a:pPr marL="171450" indent="-171450">
              <a:spcAft>
                <a:spcPts val="1200"/>
              </a:spcAft>
              <a:buFont typeface="Wingdings" panose="05000000000000000000" pitchFamily="2" charset="2"/>
              <a:buChar char="ü"/>
            </a:pPr>
            <a:r>
              <a:rPr lang="en-US" sz="1050" dirty="0"/>
              <a:t>Estimate the time required to walk through all the slides. Timebox the slides, leave time for any questions </a:t>
            </a:r>
          </a:p>
          <a:p>
            <a:pPr marL="171450" indent="-171450">
              <a:spcAft>
                <a:spcPts val="1200"/>
              </a:spcAft>
              <a:buFont typeface="Wingdings" panose="05000000000000000000" pitchFamily="2" charset="2"/>
              <a:buChar char="ü"/>
            </a:pPr>
            <a:r>
              <a:rPr lang="en-US" sz="1050" dirty="0"/>
              <a:t>If you are planning to perform a demo then do a dry run to ensure that it works in the setting/environment of the meeting</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527529" y="1134034"/>
            <a:ext cx="5303520" cy="532137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v"/>
            </a:pPr>
            <a:r>
              <a:rPr lang="en-US" sz="1050" dirty="0"/>
              <a:t>Open the meeting by calling out the purpose</a:t>
            </a:r>
          </a:p>
          <a:p>
            <a:pPr marL="171450" indent="-171450">
              <a:spcAft>
                <a:spcPts val="1200"/>
              </a:spcAft>
              <a:buFont typeface="Wingdings" panose="05000000000000000000" pitchFamily="2" charset="2"/>
              <a:buChar char="v"/>
            </a:pPr>
            <a:r>
              <a:rPr lang="en-US" sz="1050" dirty="0"/>
              <a:t>Provide an overview of the agenda and objectives of the meeting</a:t>
            </a:r>
          </a:p>
          <a:p>
            <a:pPr marL="171450" indent="-171450">
              <a:spcAft>
                <a:spcPts val="1200"/>
              </a:spcAft>
              <a:buFont typeface="Wingdings" panose="05000000000000000000" pitchFamily="2" charset="2"/>
              <a:buChar char="v"/>
            </a:pPr>
            <a:r>
              <a:rPr lang="en-US" sz="1050" dirty="0"/>
              <a:t>Introduce key stakeholders to the audience</a:t>
            </a:r>
          </a:p>
          <a:p>
            <a:pPr marL="171450" indent="-171450">
              <a:spcAft>
                <a:spcPts val="1200"/>
              </a:spcAft>
              <a:buFont typeface="Wingdings" panose="05000000000000000000" pitchFamily="2" charset="2"/>
              <a:buChar char="v"/>
            </a:pPr>
            <a:r>
              <a:rPr lang="en-US" sz="1050" dirty="0"/>
              <a:t>Walkthrough the audience slide by slide in a logical flow, and call out the important things associated with the slide topic such as logistics, risks, issues, scope, known facts etc. </a:t>
            </a:r>
          </a:p>
          <a:p>
            <a:pPr marL="171450" indent="-171450">
              <a:spcAft>
                <a:spcPts val="1200"/>
              </a:spcAft>
              <a:buFont typeface="Wingdings" panose="05000000000000000000" pitchFamily="2" charset="2"/>
              <a:buChar char="v"/>
            </a:pPr>
            <a:r>
              <a:rPr lang="en-US" sz="1050" dirty="0"/>
              <a:t>Call out the key things, bare minimums that need to be followed/completed such as the process, deliverables etc.</a:t>
            </a:r>
          </a:p>
          <a:p>
            <a:pPr marL="171450" indent="-171450">
              <a:spcAft>
                <a:spcPts val="1200"/>
              </a:spcAft>
              <a:buFont typeface="Wingdings" panose="05000000000000000000" pitchFamily="2" charset="2"/>
              <a:buChar char="v"/>
            </a:pPr>
            <a:r>
              <a:rPr lang="en-US" sz="1050" dirty="0"/>
              <a:t>Set the expectations upfront with the stakeholders, as required by naming them and their assigned responsibility</a:t>
            </a:r>
          </a:p>
          <a:p>
            <a:pPr marL="171450" indent="-171450">
              <a:spcAft>
                <a:spcPts val="1200"/>
              </a:spcAft>
              <a:buFont typeface="Wingdings" panose="05000000000000000000" pitchFamily="2" charset="2"/>
              <a:buChar char="v"/>
            </a:pPr>
            <a:r>
              <a:rPr lang="en-US" sz="1050" dirty="0"/>
              <a:t>Promote collaboration throughout the discussion by stressing on the team work, communication, conducting meetings to resolve queries, triaging defects etc.</a:t>
            </a:r>
          </a:p>
          <a:p>
            <a:pPr marL="171450" indent="-171450">
              <a:spcAft>
                <a:spcPts val="1200"/>
              </a:spcAft>
              <a:buFont typeface="Wingdings" panose="05000000000000000000" pitchFamily="2" charset="2"/>
              <a:buChar char="v"/>
            </a:pPr>
            <a:r>
              <a:rPr lang="en-US" sz="1050" dirty="0"/>
              <a:t>Create enthusiasm and understanding about the vision and goals of the work</a:t>
            </a:r>
          </a:p>
          <a:p>
            <a:pPr marL="171450" indent="-171450">
              <a:spcAft>
                <a:spcPts val="1200"/>
              </a:spcAft>
              <a:buFont typeface="Wingdings" panose="05000000000000000000" pitchFamily="2" charset="2"/>
              <a:buChar char="v"/>
            </a:pPr>
            <a:r>
              <a:rPr lang="en-US" sz="1050" dirty="0"/>
              <a:t>Emphasize upon the goals of the activity, and call out the drivers for success</a:t>
            </a:r>
          </a:p>
          <a:p>
            <a:pPr marL="171450" indent="-171450">
              <a:spcAft>
                <a:spcPts val="1200"/>
              </a:spcAft>
              <a:buFont typeface="Wingdings" panose="05000000000000000000" pitchFamily="2" charset="2"/>
              <a:buChar char="v"/>
            </a:pPr>
            <a:r>
              <a:rPr lang="en-US" sz="1050" dirty="0"/>
              <a:t>Note any item/point that requires offline discussion for identifying any action and assignee</a:t>
            </a:r>
          </a:p>
          <a:p>
            <a:pPr marL="171450" indent="-171450">
              <a:spcAft>
                <a:spcPts val="1200"/>
              </a:spcAft>
              <a:buFont typeface="Wingdings" panose="05000000000000000000" pitchFamily="2" charset="2"/>
              <a:buChar char="v"/>
            </a:pPr>
            <a:r>
              <a:rPr lang="en-US" sz="1050" dirty="0"/>
              <a:t>Motivate the audience to express their opinion during the meeting</a:t>
            </a:r>
          </a:p>
        </p:txBody>
      </p: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3108960"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BEFORE MEETING</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527529" y="911642"/>
            <a:ext cx="5394960"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DURING MEETING</a:t>
            </a:r>
          </a:p>
        </p:txBody>
      </p:sp>
      <p:sp>
        <p:nvSpPr>
          <p:cNvPr id="43" name="Arrow: Chevron 42">
            <a:extLst>
              <a:ext uri="{FF2B5EF4-FFF2-40B4-BE49-F238E27FC236}">
                <a16:creationId xmlns:a16="http://schemas.microsoft.com/office/drawing/2014/main" id="{6CD029E8-790E-4C31-8D33-BCDE1B3D2A4F}"/>
              </a:ext>
            </a:extLst>
          </p:cNvPr>
          <p:cNvSpPr/>
          <p:nvPr/>
        </p:nvSpPr>
        <p:spPr bwMode="gray">
          <a:xfrm>
            <a:off x="8871160" y="911321"/>
            <a:ext cx="3108960"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AFTER MEETING</a:t>
            </a:r>
          </a:p>
        </p:txBody>
      </p:sp>
    </p:spTree>
    <p:extLst>
      <p:ext uri="{BB962C8B-B14F-4D97-AF65-F5344CB8AC3E}">
        <p14:creationId xmlns:p14="http://schemas.microsoft.com/office/powerpoint/2010/main" val="23232590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for Kick-off </a:t>
            </a:r>
            <a:r>
              <a:rPr lang="en-US" dirty="0">
                <a:ea typeface="Open Sans" panose="020B0606030504020204" pitchFamily="34" charset="0"/>
                <a:cs typeface="Open Sans" panose="020B0606030504020204" pitchFamily="34" charset="0"/>
              </a:rPr>
              <a:t>M</a:t>
            </a:r>
            <a:r>
              <a:rPr lang="en-US" dirty="0">
                <a:latin typeface="+mj-lt"/>
                <a:ea typeface="Open Sans" panose="020B0606030504020204" pitchFamily="34" charset="0"/>
                <a:cs typeface="Open Sans" panose="020B0606030504020204" pitchFamily="34" charset="0"/>
              </a:rPr>
              <a:t>eetings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5" name="Table 4">
            <a:extLst>
              <a:ext uri="{FF2B5EF4-FFF2-40B4-BE49-F238E27FC236}">
                <a16:creationId xmlns:a16="http://schemas.microsoft.com/office/drawing/2014/main" id="{BF5D73B9-8685-402C-9479-724C560E0B3D}"/>
              </a:ext>
            </a:extLst>
          </p:cNvPr>
          <p:cNvGraphicFramePr>
            <a:graphicFrameLocks noGrp="1"/>
          </p:cNvGraphicFramePr>
          <p:nvPr>
            <p:extLst>
              <p:ext uri="{D42A27DB-BD31-4B8C-83A1-F6EECF244321}">
                <p14:modId xmlns:p14="http://schemas.microsoft.com/office/powerpoint/2010/main" val="1197687104"/>
              </p:ext>
            </p:extLst>
          </p:nvPr>
        </p:nvGraphicFramePr>
        <p:xfrm>
          <a:off x="469900" y="736689"/>
          <a:ext cx="11252200" cy="455676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100" b="1" i="0" spc="3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171450" lvl="0" indent="-171450">
                        <a:spcAft>
                          <a:spcPts val="1200"/>
                        </a:spcAft>
                        <a:buFont typeface="Arial" panose="020B0604020202020204" pitchFamily="34" charset="0"/>
                        <a:buChar char="•"/>
                      </a:pPr>
                      <a:r>
                        <a:rPr lang="en-US" sz="1100" dirty="0"/>
                        <a:t>A kick-off meeting should be conducted at the start of each test cycle where as for unit testing, it will be done as part of sprint planning.</a:t>
                      </a:r>
                    </a:p>
                    <a:p>
                      <a:pPr marL="171450" lvl="0" indent="-171450">
                        <a:spcAft>
                          <a:spcPts val="1200"/>
                        </a:spcAft>
                        <a:buFont typeface="Arial" panose="020B0604020202020204" pitchFamily="34" charset="0"/>
                        <a:buChar char="•"/>
                      </a:pPr>
                      <a:r>
                        <a:rPr lang="en-US" sz="1100" dirty="0"/>
                        <a:t>Take the approved content from project documents such as project plan, test strategy, test approach etc. to develop the kick-off deck.</a:t>
                      </a:r>
                    </a:p>
                    <a:p>
                      <a:pPr marL="171450" lvl="0" indent="-171450">
                        <a:spcAft>
                          <a:spcPts val="1200"/>
                        </a:spcAft>
                        <a:buFont typeface="Arial" panose="020B0604020202020204" pitchFamily="34" charset="0"/>
                        <a:buChar char="•"/>
                      </a:pPr>
                      <a:r>
                        <a:rPr lang="en-US" sz="1100" dirty="0"/>
                        <a:t>Plan the meeting with the required time duration to cover all the agenda items.</a:t>
                      </a:r>
                    </a:p>
                    <a:p>
                      <a:pPr marL="171450" lvl="0" indent="-171450">
                        <a:spcAft>
                          <a:spcPts val="1200"/>
                        </a:spcAft>
                        <a:buFont typeface="Arial" panose="020B0604020202020204" pitchFamily="34" charset="0"/>
                        <a:buChar char="•"/>
                      </a:pPr>
                      <a:r>
                        <a:rPr lang="en-US" sz="1100" dirty="0"/>
                        <a:t>If required, invite any member from the senior management, project leadership to stress on some important aspects such as application scope, collaboration between teams (Deloitte, Client, third party vendor etc.), timelines etc.</a:t>
                      </a:r>
                    </a:p>
                    <a:p>
                      <a:pPr marL="171450" lvl="0" indent="-171450">
                        <a:spcAft>
                          <a:spcPts val="1200"/>
                        </a:spcAft>
                        <a:buFont typeface="Arial" panose="020B0604020202020204" pitchFamily="34" charset="0"/>
                        <a:buChar char="•"/>
                      </a:pPr>
                      <a:r>
                        <a:rPr lang="en-US" sz="1100" dirty="0"/>
                        <a:t>Highlight important processes key to achieving quality goals, for example; highlight the importance of following the review process to achieve good quality test cases during test design.</a:t>
                      </a:r>
                    </a:p>
                    <a:p>
                      <a:pPr marL="171450" lvl="0" indent="-171450">
                        <a:spcAft>
                          <a:spcPts val="1200"/>
                        </a:spcAft>
                        <a:buFont typeface="Arial" panose="020B0604020202020204" pitchFamily="34" charset="0"/>
                        <a:buChar char="•"/>
                      </a:pPr>
                      <a:r>
                        <a:rPr lang="en-US" sz="1100" dirty="0"/>
                        <a:t>Showcase any templates, utilities such as review checklist, requirements/user stories query resolution sheet, test case template etc. embedded in the kick-off deck.</a:t>
                      </a:r>
                    </a:p>
                    <a:p>
                      <a:pPr marL="171450" lvl="0" indent="-171450">
                        <a:spcAft>
                          <a:spcPts val="1200"/>
                        </a:spcAft>
                        <a:buFont typeface="Arial" panose="020B0604020202020204" pitchFamily="34" charset="0"/>
                        <a:buChar char="•"/>
                      </a:pPr>
                      <a:r>
                        <a:rPr lang="en-US" sz="1100" dirty="0"/>
                        <a:t>Any agenda item which requires an explanation, for example a demo etc. by an SME, have the SME be informed and prepared about that item beforehand.</a:t>
                      </a:r>
                    </a:p>
                    <a:p>
                      <a:pPr marL="171450" lvl="0" indent="-171450">
                        <a:spcAft>
                          <a:spcPts val="1200"/>
                        </a:spcAft>
                        <a:buFont typeface="Arial" panose="020B0604020202020204" pitchFamily="34" charset="0"/>
                        <a:buChar char="•"/>
                      </a:pPr>
                      <a:r>
                        <a:rPr lang="en-US" sz="1100" dirty="0"/>
                        <a:t>In case of a geographically distributed project, enforce upon the importance of conducting hand-over meetings to enable a seamless process.</a:t>
                      </a:r>
                    </a:p>
                    <a:p>
                      <a:pPr marL="171450" lvl="0" indent="-171450">
                        <a:spcAft>
                          <a:spcPts val="1200"/>
                        </a:spcAft>
                        <a:buFont typeface="Arial" panose="020B0604020202020204" pitchFamily="34" charset="0"/>
                        <a:buChar char="•"/>
                      </a:pPr>
                      <a:r>
                        <a:rPr lang="en-US" sz="1100" dirty="0"/>
                        <a:t>For the tool demo, have a dummy project/area/space already created to showcase the test execution, defect management, reporting etc.</a:t>
                      </a:r>
                    </a:p>
                    <a:p>
                      <a:pPr marL="171450" lvl="0" indent="-171450">
                        <a:spcAft>
                          <a:spcPts val="1200"/>
                        </a:spcAft>
                        <a:buFont typeface="Arial" panose="020B0604020202020204" pitchFamily="34" charset="0"/>
                        <a:buChar char="•"/>
                      </a:pPr>
                      <a:r>
                        <a:rPr lang="en-US" sz="1100" dirty="0"/>
                        <a:t>Call out the house keeping items explicitly such as marking the status before the cut-off time, room bookings, informing about time commitment etc. for team members to understand and help make the process more efficient.</a:t>
                      </a:r>
                    </a:p>
                    <a:p>
                      <a:pPr marL="171450" lvl="0" indent="-171450">
                        <a:spcAft>
                          <a:spcPts val="1200"/>
                        </a:spcAft>
                        <a:buFont typeface="Arial" panose="020B0604020202020204" pitchFamily="34" charset="0"/>
                        <a:buChar char="•"/>
                      </a:pPr>
                      <a:r>
                        <a:rPr lang="en-US" sz="1100" dirty="0"/>
                        <a:t>Encourage team members to ask any queries about their tasks, roles &amp; responsibilities etc.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33786919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E1BB762-77C1-4E96-A38F-227FB0A8541B}"/>
              </a:ext>
            </a:extLst>
          </p:cNvPr>
          <p:cNvCxnSpPr/>
          <p:nvPr/>
        </p:nvCxnSpPr>
        <p:spPr>
          <a:xfrm flipV="1">
            <a:off x="469796" y="3698714"/>
            <a:ext cx="11458893" cy="1"/>
          </a:xfrm>
          <a:prstGeom prst="line">
            <a:avLst/>
          </a:prstGeom>
          <a:ln>
            <a:solidFill>
              <a:schemeClr val="tx1">
                <a:lumMod val="40000"/>
                <a:lumOff val="6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666EEA9E-805D-4F54-8BB0-6D18E85901FC}"/>
              </a:ext>
            </a:extLst>
          </p:cNvPr>
          <p:cNvSpPr txBox="1">
            <a:spLocks/>
          </p:cNvSpPr>
          <p:nvPr/>
        </p:nvSpPr>
        <p:spPr>
          <a:xfrm>
            <a:off x="1951819" y="1027765"/>
            <a:ext cx="8527929" cy="388938"/>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defTabSz="914400">
              <a:spcAft>
                <a:spcPts val="600"/>
              </a:spcAft>
            </a:pPr>
            <a:r>
              <a:rPr lang="en-US" dirty="0"/>
              <a:t>This document provide details on how to perform different tasks of the testing lifecycle such as defining test strategy, test approach, designing tests, managing test environment and data, plan test execution, implementing test automation and conducting test meetings.</a:t>
            </a:r>
          </a:p>
          <a:p>
            <a:pPr defTabSz="914400">
              <a:spcAft>
                <a:spcPts val="600"/>
              </a:spcAft>
            </a:pPr>
            <a:r>
              <a:rPr lang="en-US" dirty="0"/>
              <a:t>This document is not intended to be an exhaustive guide but to only provide the high level steps on how to do the same for the above mentioned testing tasks.</a:t>
            </a:r>
          </a:p>
        </p:txBody>
      </p:sp>
      <p:sp>
        <p:nvSpPr>
          <p:cNvPr id="12" name="TextBox 11">
            <a:extLst>
              <a:ext uri="{FF2B5EF4-FFF2-40B4-BE49-F238E27FC236}">
                <a16:creationId xmlns:a16="http://schemas.microsoft.com/office/drawing/2014/main" id="{343E2900-0755-4D2D-B4DD-DC67AA3B65B4}"/>
              </a:ext>
            </a:extLst>
          </p:cNvPr>
          <p:cNvSpPr txBox="1"/>
          <p:nvPr/>
        </p:nvSpPr>
        <p:spPr>
          <a:xfrm>
            <a:off x="4721826" y="4934543"/>
            <a:ext cx="2764220" cy="369332"/>
          </a:xfrm>
          <a:prstGeom prst="rect">
            <a:avLst/>
          </a:prstGeom>
          <a:noFill/>
        </p:spPr>
        <p:txBody>
          <a:bodyPr vert="horz" wrap="square" lIns="0" tIns="0" rIns="0" bIns="0" rtlCol="0">
            <a:spAutoFit/>
          </a:bodyPr>
          <a:lstStyle/>
          <a:p>
            <a:pPr algn="ctr">
              <a:spcAft>
                <a:spcPts val="600"/>
              </a:spcAft>
              <a:buSzPct val="100000"/>
            </a:pPr>
            <a:r>
              <a:rPr lang="en-US" sz="1200" spc="300" dirty="0"/>
              <a:t>DELOITTE PRACTITIONERS</a:t>
            </a:r>
          </a:p>
        </p:txBody>
      </p:sp>
      <p:sp>
        <p:nvSpPr>
          <p:cNvPr id="14" name="Oval 13">
            <a:extLst>
              <a:ext uri="{FF2B5EF4-FFF2-40B4-BE49-F238E27FC236}">
                <a16:creationId xmlns:a16="http://schemas.microsoft.com/office/drawing/2014/main" id="{111F3DA5-63F5-478D-AECA-824708BCCB9E}"/>
              </a:ext>
            </a:extLst>
          </p:cNvPr>
          <p:cNvSpPr/>
          <p:nvPr/>
        </p:nvSpPr>
        <p:spPr>
          <a:xfrm>
            <a:off x="5653087" y="3836346"/>
            <a:ext cx="885825" cy="885825"/>
          </a:xfrm>
          <a:prstGeom prst="ellipse">
            <a:avLst/>
          </a:prstGeom>
          <a:solidFill>
            <a:schemeClr val="bg1"/>
          </a:solidFill>
          <a:ln w="38100">
            <a:gradFill flip="none" rotWithShape="1">
              <a:gsLst>
                <a:gs pos="39000">
                  <a:schemeClr val="accent2">
                    <a:lumMod val="60000"/>
                    <a:lumOff val="40000"/>
                  </a:schemeClr>
                </a:gs>
                <a:gs pos="0">
                  <a:schemeClr val="accent1"/>
                </a:gs>
                <a:gs pos="72000">
                  <a:schemeClr val="accent3"/>
                </a:gs>
                <a:gs pos="100000">
                  <a:schemeClr val="accent5">
                    <a:lumMod val="60000"/>
                    <a:lumOff val="40000"/>
                  </a:schemeClr>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75BB183C-EF9C-4486-BC85-A3206A3D37EF}"/>
              </a:ext>
            </a:extLst>
          </p:cNvPr>
          <p:cNvGrpSpPr/>
          <p:nvPr/>
        </p:nvGrpSpPr>
        <p:grpSpPr>
          <a:xfrm>
            <a:off x="5846761" y="4032401"/>
            <a:ext cx="498476" cy="493713"/>
            <a:chOff x="4360863" y="1784350"/>
            <a:chExt cx="498476" cy="493713"/>
          </a:xfrm>
        </p:grpSpPr>
        <p:sp>
          <p:nvSpPr>
            <p:cNvPr id="17" name="Freeform 188">
              <a:extLst>
                <a:ext uri="{FF2B5EF4-FFF2-40B4-BE49-F238E27FC236}">
                  <a16:creationId xmlns:a16="http://schemas.microsoft.com/office/drawing/2014/main" id="{1CF4156A-2BC6-468A-A8D0-CABD9C9176B4}"/>
                </a:ext>
              </a:extLst>
            </p:cNvPr>
            <p:cNvSpPr>
              <a:spLocks/>
            </p:cNvSpPr>
            <p:nvPr/>
          </p:nvSpPr>
          <p:spPr bwMode="auto">
            <a:xfrm>
              <a:off x="4654551" y="2116138"/>
              <a:ext cx="204788" cy="161925"/>
            </a:xfrm>
            <a:custGeom>
              <a:avLst/>
              <a:gdLst>
                <a:gd name="T0" fmla="*/ 96 w 99"/>
                <a:gd name="T1" fmla="*/ 44 h 78"/>
                <a:gd name="T2" fmla="*/ 13 w 99"/>
                <a:gd name="T3" fmla="*/ 0 h 78"/>
                <a:gd name="T4" fmla="*/ 12 w 99"/>
                <a:gd name="T5" fmla="*/ 0 h 78"/>
                <a:gd name="T6" fmla="*/ 8 w 99"/>
                <a:gd name="T7" fmla="*/ 5 h 78"/>
                <a:gd name="T8" fmla="*/ 13 w 99"/>
                <a:gd name="T9" fmla="*/ 9 h 78"/>
                <a:gd name="T10" fmla="*/ 15 w 99"/>
                <a:gd name="T11" fmla="*/ 9 h 78"/>
                <a:gd name="T12" fmla="*/ 89 w 99"/>
                <a:gd name="T13" fmla="*/ 51 h 78"/>
                <a:gd name="T14" fmla="*/ 89 w 99"/>
                <a:gd name="T15" fmla="*/ 68 h 78"/>
                <a:gd name="T16" fmla="*/ 5 w 99"/>
                <a:gd name="T17" fmla="*/ 68 h 78"/>
                <a:gd name="T18" fmla="*/ 0 w 99"/>
                <a:gd name="T19" fmla="*/ 73 h 78"/>
                <a:gd name="T20" fmla="*/ 5 w 99"/>
                <a:gd name="T21" fmla="*/ 78 h 78"/>
                <a:gd name="T22" fmla="*/ 89 w 99"/>
                <a:gd name="T23" fmla="*/ 78 h 78"/>
                <a:gd name="T24" fmla="*/ 99 w 99"/>
                <a:gd name="T25" fmla="*/ 68 h 78"/>
                <a:gd name="T26" fmla="*/ 99 w 99"/>
                <a:gd name="T27" fmla="*/ 51 h 78"/>
                <a:gd name="T28" fmla="*/ 96 w 99"/>
                <a:gd name="T29"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78">
                  <a:moveTo>
                    <a:pt x="96" y="44"/>
                  </a:moveTo>
                  <a:cubicBezTo>
                    <a:pt x="67" y="16"/>
                    <a:pt x="27" y="0"/>
                    <a:pt x="13" y="0"/>
                  </a:cubicBezTo>
                  <a:cubicBezTo>
                    <a:pt x="13" y="0"/>
                    <a:pt x="12" y="0"/>
                    <a:pt x="12" y="0"/>
                  </a:cubicBezTo>
                  <a:cubicBezTo>
                    <a:pt x="9" y="0"/>
                    <a:pt x="7" y="2"/>
                    <a:pt x="8" y="5"/>
                  </a:cubicBezTo>
                  <a:cubicBezTo>
                    <a:pt x="8" y="8"/>
                    <a:pt x="10" y="10"/>
                    <a:pt x="13" y="9"/>
                  </a:cubicBezTo>
                  <a:cubicBezTo>
                    <a:pt x="15" y="9"/>
                    <a:pt x="15" y="9"/>
                    <a:pt x="15" y="9"/>
                  </a:cubicBezTo>
                  <a:cubicBezTo>
                    <a:pt x="20" y="12"/>
                    <a:pt x="54" y="16"/>
                    <a:pt x="89" y="51"/>
                  </a:cubicBezTo>
                  <a:cubicBezTo>
                    <a:pt x="89" y="68"/>
                    <a:pt x="89" y="68"/>
                    <a:pt x="89" y="68"/>
                  </a:cubicBezTo>
                  <a:cubicBezTo>
                    <a:pt x="5" y="68"/>
                    <a:pt x="5" y="68"/>
                    <a:pt x="5" y="68"/>
                  </a:cubicBezTo>
                  <a:cubicBezTo>
                    <a:pt x="2" y="68"/>
                    <a:pt x="0" y="70"/>
                    <a:pt x="0" y="73"/>
                  </a:cubicBezTo>
                  <a:cubicBezTo>
                    <a:pt x="0" y="76"/>
                    <a:pt x="2" y="78"/>
                    <a:pt x="5" y="78"/>
                  </a:cubicBezTo>
                  <a:cubicBezTo>
                    <a:pt x="89" y="78"/>
                    <a:pt x="89" y="78"/>
                    <a:pt x="89" y="78"/>
                  </a:cubicBezTo>
                  <a:cubicBezTo>
                    <a:pt x="94" y="78"/>
                    <a:pt x="99" y="73"/>
                    <a:pt x="99" y="68"/>
                  </a:cubicBezTo>
                  <a:cubicBezTo>
                    <a:pt x="99" y="51"/>
                    <a:pt x="99" y="51"/>
                    <a:pt x="99" y="51"/>
                  </a:cubicBezTo>
                  <a:cubicBezTo>
                    <a:pt x="99" y="48"/>
                    <a:pt x="98" y="46"/>
                    <a:pt x="96" y="44"/>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9">
              <a:extLst>
                <a:ext uri="{FF2B5EF4-FFF2-40B4-BE49-F238E27FC236}">
                  <a16:creationId xmlns:a16="http://schemas.microsoft.com/office/drawing/2014/main" id="{611DC9F6-6D95-435A-AD67-001D134377E0}"/>
                </a:ext>
              </a:extLst>
            </p:cNvPr>
            <p:cNvSpPr>
              <a:spLocks/>
            </p:cNvSpPr>
            <p:nvPr/>
          </p:nvSpPr>
          <p:spPr bwMode="auto">
            <a:xfrm>
              <a:off x="4360863" y="2116138"/>
              <a:ext cx="203200" cy="161925"/>
            </a:xfrm>
            <a:custGeom>
              <a:avLst/>
              <a:gdLst>
                <a:gd name="T0" fmla="*/ 93 w 98"/>
                <a:gd name="T1" fmla="*/ 68 h 78"/>
                <a:gd name="T2" fmla="*/ 9 w 98"/>
                <a:gd name="T3" fmla="*/ 68 h 78"/>
                <a:gd name="T4" fmla="*/ 9 w 98"/>
                <a:gd name="T5" fmla="*/ 51 h 78"/>
                <a:gd name="T6" fmla="*/ 86 w 98"/>
                <a:gd name="T7" fmla="*/ 9 h 78"/>
                <a:gd name="T8" fmla="*/ 91 w 98"/>
                <a:gd name="T9" fmla="*/ 5 h 78"/>
                <a:gd name="T10" fmla="*/ 86 w 98"/>
                <a:gd name="T11" fmla="*/ 0 h 78"/>
                <a:gd name="T12" fmla="*/ 86 w 98"/>
                <a:gd name="T13" fmla="*/ 0 h 78"/>
                <a:gd name="T14" fmla="*/ 3 w 98"/>
                <a:gd name="T15" fmla="*/ 44 h 78"/>
                <a:gd name="T16" fmla="*/ 0 w 98"/>
                <a:gd name="T17" fmla="*/ 51 h 78"/>
                <a:gd name="T18" fmla="*/ 0 w 98"/>
                <a:gd name="T19" fmla="*/ 68 h 78"/>
                <a:gd name="T20" fmla="*/ 9 w 98"/>
                <a:gd name="T21" fmla="*/ 78 h 78"/>
                <a:gd name="T22" fmla="*/ 93 w 98"/>
                <a:gd name="T23" fmla="*/ 78 h 78"/>
                <a:gd name="T24" fmla="*/ 98 w 98"/>
                <a:gd name="T25" fmla="*/ 73 h 78"/>
                <a:gd name="T26" fmla="*/ 93 w 98"/>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93" y="68"/>
                  </a:moveTo>
                  <a:cubicBezTo>
                    <a:pt x="9" y="68"/>
                    <a:pt x="9" y="68"/>
                    <a:pt x="9" y="68"/>
                  </a:cubicBezTo>
                  <a:cubicBezTo>
                    <a:pt x="9" y="51"/>
                    <a:pt x="9" y="51"/>
                    <a:pt x="9" y="51"/>
                  </a:cubicBezTo>
                  <a:cubicBezTo>
                    <a:pt x="37" y="23"/>
                    <a:pt x="75" y="9"/>
                    <a:pt x="86" y="9"/>
                  </a:cubicBezTo>
                  <a:cubicBezTo>
                    <a:pt x="89" y="9"/>
                    <a:pt x="91" y="7"/>
                    <a:pt x="91" y="5"/>
                  </a:cubicBezTo>
                  <a:cubicBezTo>
                    <a:pt x="91" y="2"/>
                    <a:pt x="89" y="0"/>
                    <a:pt x="86" y="0"/>
                  </a:cubicBezTo>
                  <a:cubicBezTo>
                    <a:pt x="86" y="0"/>
                    <a:pt x="86" y="0"/>
                    <a:pt x="86" y="0"/>
                  </a:cubicBezTo>
                  <a:cubicBezTo>
                    <a:pt x="74" y="0"/>
                    <a:pt x="34" y="13"/>
                    <a:pt x="3" y="44"/>
                  </a:cubicBezTo>
                  <a:cubicBezTo>
                    <a:pt x="1" y="46"/>
                    <a:pt x="0" y="48"/>
                    <a:pt x="0" y="51"/>
                  </a:cubicBezTo>
                  <a:cubicBezTo>
                    <a:pt x="0" y="68"/>
                    <a:pt x="0" y="68"/>
                    <a:pt x="0" y="68"/>
                  </a:cubicBezTo>
                  <a:cubicBezTo>
                    <a:pt x="0" y="73"/>
                    <a:pt x="4" y="78"/>
                    <a:pt x="9" y="78"/>
                  </a:cubicBezTo>
                  <a:cubicBezTo>
                    <a:pt x="93" y="78"/>
                    <a:pt x="93" y="78"/>
                    <a:pt x="93" y="78"/>
                  </a:cubicBezTo>
                  <a:cubicBezTo>
                    <a:pt x="96" y="78"/>
                    <a:pt x="98" y="76"/>
                    <a:pt x="98" y="73"/>
                  </a:cubicBezTo>
                  <a:cubicBezTo>
                    <a:pt x="98" y="70"/>
                    <a:pt x="96" y="68"/>
                    <a:pt x="93" y="68"/>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90">
              <a:extLst>
                <a:ext uri="{FF2B5EF4-FFF2-40B4-BE49-F238E27FC236}">
                  <a16:creationId xmlns:a16="http://schemas.microsoft.com/office/drawing/2014/main" id="{D3A4492B-9773-4158-9E43-8D7713025484}"/>
                </a:ext>
              </a:extLst>
            </p:cNvPr>
            <p:cNvSpPr>
              <a:spLocks/>
            </p:cNvSpPr>
            <p:nvPr/>
          </p:nvSpPr>
          <p:spPr bwMode="auto">
            <a:xfrm>
              <a:off x="4486276" y="1784350"/>
              <a:ext cx="246063" cy="322262"/>
            </a:xfrm>
            <a:custGeom>
              <a:avLst/>
              <a:gdLst>
                <a:gd name="T0" fmla="*/ 10 w 119"/>
                <a:gd name="T1" fmla="*/ 99 h 155"/>
                <a:gd name="T2" fmla="*/ 27 w 119"/>
                <a:gd name="T3" fmla="*/ 134 h 155"/>
                <a:gd name="T4" fmla="*/ 27 w 119"/>
                <a:gd name="T5" fmla="*/ 148 h 155"/>
                <a:gd name="T6" fmla="*/ 27 w 119"/>
                <a:gd name="T7" fmla="*/ 151 h 155"/>
                <a:gd name="T8" fmla="*/ 32 w 119"/>
                <a:gd name="T9" fmla="*/ 154 h 155"/>
                <a:gd name="T10" fmla="*/ 34 w 119"/>
                <a:gd name="T11" fmla="*/ 153 h 155"/>
                <a:gd name="T12" fmla="*/ 36 w 119"/>
                <a:gd name="T13" fmla="*/ 147 h 155"/>
                <a:gd name="T14" fmla="*/ 36 w 119"/>
                <a:gd name="T15" fmla="*/ 132 h 155"/>
                <a:gd name="T16" fmla="*/ 35 w 119"/>
                <a:gd name="T17" fmla="*/ 129 h 155"/>
                <a:gd name="T18" fmla="*/ 19 w 119"/>
                <a:gd name="T19" fmla="*/ 95 h 155"/>
                <a:gd name="T20" fmla="*/ 14 w 119"/>
                <a:gd name="T21" fmla="*/ 90 h 155"/>
                <a:gd name="T22" fmla="*/ 10 w 119"/>
                <a:gd name="T23" fmla="*/ 86 h 155"/>
                <a:gd name="T24" fmla="*/ 13 w 119"/>
                <a:gd name="T25" fmla="*/ 82 h 155"/>
                <a:gd name="T26" fmla="*/ 15 w 119"/>
                <a:gd name="T27" fmla="*/ 76 h 155"/>
                <a:gd name="T28" fmla="*/ 13 w 119"/>
                <a:gd name="T29" fmla="*/ 59 h 155"/>
                <a:gd name="T30" fmla="*/ 60 w 119"/>
                <a:gd name="T31" fmla="*/ 9 h 155"/>
                <a:gd name="T32" fmla="*/ 107 w 119"/>
                <a:gd name="T33" fmla="*/ 59 h 155"/>
                <a:gd name="T34" fmla="*/ 104 w 119"/>
                <a:gd name="T35" fmla="*/ 76 h 155"/>
                <a:gd name="T36" fmla="*/ 107 w 119"/>
                <a:gd name="T37" fmla="*/ 82 h 155"/>
                <a:gd name="T38" fmla="*/ 109 w 119"/>
                <a:gd name="T39" fmla="*/ 86 h 155"/>
                <a:gd name="T40" fmla="*/ 105 w 119"/>
                <a:gd name="T41" fmla="*/ 90 h 155"/>
                <a:gd name="T42" fmla="*/ 100 w 119"/>
                <a:gd name="T43" fmla="*/ 95 h 155"/>
                <a:gd name="T44" fmla="*/ 84 w 119"/>
                <a:gd name="T45" fmla="*/ 129 h 155"/>
                <a:gd name="T46" fmla="*/ 83 w 119"/>
                <a:gd name="T47" fmla="*/ 133 h 155"/>
                <a:gd name="T48" fmla="*/ 83 w 119"/>
                <a:gd name="T49" fmla="*/ 147 h 155"/>
                <a:gd name="T50" fmla="*/ 85 w 119"/>
                <a:gd name="T51" fmla="*/ 153 h 155"/>
                <a:gd name="T52" fmla="*/ 92 w 119"/>
                <a:gd name="T53" fmla="*/ 151 h 155"/>
                <a:gd name="T54" fmla="*/ 92 w 119"/>
                <a:gd name="T55" fmla="*/ 148 h 155"/>
                <a:gd name="T56" fmla="*/ 92 w 119"/>
                <a:gd name="T57" fmla="*/ 135 h 155"/>
                <a:gd name="T58" fmla="*/ 109 w 119"/>
                <a:gd name="T59" fmla="*/ 99 h 155"/>
                <a:gd name="T60" fmla="*/ 119 w 119"/>
                <a:gd name="T61" fmla="*/ 86 h 155"/>
                <a:gd name="T62" fmla="*/ 114 w 119"/>
                <a:gd name="T63" fmla="*/ 75 h 155"/>
                <a:gd name="T64" fmla="*/ 116 w 119"/>
                <a:gd name="T65" fmla="*/ 59 h 155"/>
                <a:gd name="T66" fmla="*/ 60 w 119"/>
                <a:gd name="T67" fmla="*/ 0 h 155"/>
                <a:gd name="T68" fmla="*/ 3 w 119"/>
                <a:gd name="T69" fmla="*/ 59 h 155"/>
                <a:gd name="T70" fmla="*/ 5 w 119"/>
                <a:gd name="T71" fmla="*/ 75 h 155"/>
                <a:gd name="T72" fmla="*/ 0 w 119"/>
                <a:gd name="T73" fmla="*/ 86 h 155"/>
                <a:gd name="T74" fmla="*/ 10 w 119"/>
                <a:gd name="T75" fmla="*/ 9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55">
                  <a:moveTo>
                    <a:pt x="10" y="99"/>
                  </a:moveTo>
                  <a:cubicBezTo>
                    <a:pt x="12" y="112"/>
                    <a:pt x="18" y="125"/>
                    <a:pt x="27" y="134"/>
                  </a:cubicBezTo>
                  <a:cubicBezTo>
                    <a:pt x="27" y="148"/>
                    <a:pt x="27" y="148"/>
                    <a:pt x="27" y="148"/>
                  </a:cubicBezTo>
                  <a:cubicBezTo>
                    <a:pt x="27" y="149"/>
                    <a:pt x="27" y="150"/>
                    <a:pt x="27" y="151"/>
                  </a:cubicBezTo>
                  <a:cubicBezTo>
                    <a:pt x="28" y="153"/>
                    <a:pt x="30" y="154"/>
                    <a:pt x="32" y="154"/>
                  </a:cubicBezTo>
                  <a:cubicBezTo>
                    <a:pt x="33" y="154"/>
                    <a:pt x="33" y="154"/>
                    <a:pt x="34" y="153"/>
                  </a:cubicBezTo>
                  <a:cubicBezTo>
                    <a:pt x="36" y="152"/>
                    <a:pt x="37" y="150"/>
                    <a:pt x="36" y="147"/>
                  </a:cubicBezTo>
                  <a:cubicBezTo>
                    <a:pt x="36" y="132"/>
                    <a:pt x="36" y="132"/>
                    <a:pt x="36" y="132"/>
                  </a:cubicBezTo>
                  <a:cubicBezTo>
                    <a:pt x="36" y="131"/>
                    <a:pt x="36" y="130"/>
                    <a:pt x="35" y="129"/>
                  </a:cubicBezTo>
                  <a:cubicBezTo>
                    <a:pt x="26" y="120"/>
                    <a:pt x="20" y="107"/>
                    <a:pt x="19" y="95"/>
                  </a:cubicBezTo>
                  <a:cubicBezTo>
                    <a:pt x="19" y="92"/>
                    <a:pt x="17" y="90"/>
                    <a:pt x="14" y="90"/>
                  </a:cubicBezTo>
                  <a:cubicBezTo>
                    <a:pt x="12" y="90"/>
                    <a:pt x="10" y="88"/>
                    <a:pt x="10" y="86"/>
                  </a:cubicBezTo>
                  <a:cubicBezTo>
                    <a:pt x="10" y="84"/>
                    <a:pt x="11" y="82"/>
                    <a:pt x="13" y="82"/>
                  </a:cubicBezTo>
                  <a:cubicBezTo>
                    <a:pt x="15" y="81"/>
                    <a:pt x="16" y="78"/>
                    <a:pt x="15" y="76"/>
                  </a:cubicBezTo>
                  <a:cubicBezTo>
                    <a:pt x="13" y="70"/>
                    <a:pt x="13" y="65"/>
                    <a:pt x="13" y="59"/>
                  </a:cubicBezTo>
                  <a:cubicBezTo>
                    <a:pt x="13" y="32"/>
                    <a:pt x="34" y="9"/>
                    <a:pt x="60" y="9"/>
                  </a:cubicBezTo>
                  <a:cubicBezTo>
                    <a:pt x="86" y="9"/>
                    <a:pt x="107" y="32"/>
                    <a:pt x="107" y="59"/>
                  </a:cubicBezTo>
                  <a:cubicBezTo>
                    <a:pt x="107" y="65"/>
                    <a:pt x="106" y="70"/>
                    <a:pt x="104" y="76"/>
                  </a:cubicBezTo>
                  <a:cubicBezTo>
                    <a:pt x="103" y="78"/>
                    <a:pt x="105" y="81"/>
                    <a:pt x="107" y="82"/>
                  </a:cubicBezTo>
                  <a:cubicBezTo>
                    <a:pt x="108" y="82"/>
                    <a:pt x="109" y="84"/>
                    <a:pt x="109" y="86"/>
                  </a:cubicBezTo>
                  <a:cubicBezTo>
                    <a:pt x="109" y="88"/>
                    <a:pt x="107" y="90"/>
                    <a:pt x="105" y="90"/>
                  </a:cubicBezTo>
                  <a:cubicBezTo>
                    <a:pt x="103" y="90"/>
                    <a:pt x="100" y="92"/>
                    <a:pt x="100" y="95"/>
                  </a:cubicBezTo>
                  <a:cubicBezTo>
                    <a:pt x="99" y="108"/>
                    <a:pt x="93" y="120"/>
                    <a:pt x="84" y="129"/>
                  </a:cubicBezTo>
                  <a:cubicBezTo>
                    <a:pt x="83" y="130"/>
                    <a:pt x="83" y="131"/>
                    <a:pt x="83" y="133"/>
                  </a:cubicBezTo>
                  <a:cubicBezTo>
                    <a:pt x="83" y="147"/>
                    <a:pt x="83" y="147"/>
                    <a:pt x="83" y="147"/>
                  </a:cubicBezTo>
                  <a:cubicBezTo>
                    <a:pt x="82" y="150"/>
                    <a:pt x="83" y="152"/>
                    <a:pt x="85" y="153"/>
                  </a:cubicBezTo>
                  <a:cubicBezTo>
                    <a:pt x="88" y="155"/>
                    <a:pt x="90" y="154"/>
                    <a:pt x="92" y="151"/>
                  </a:cubicBezTo>
                  <a:cubicBezTo>
                    <a:pt x="92" y="150"/>
                    <a:pt x="92" y="149"/>
                    <a:pt x="92" y="148"/>
                  </a:cubicBezTo>
                  <a:cubicBezTo>
                    <a:pt x="92" y="135"/>
                    <a:pt x="92" y="135"/>
                    <a:pt x="92" y="135"/>
                  </a:cubicBezTo>
                  <a:cubicBezTo>
                    <a:pt x="101" y="125"/>
                    <a:pt x="108" y="112"/>
                    <a:pt x="109" y="99"/>
                  </a:cubicBezTo>
                  <a:cubicBezTo>
                    <a:pt x="115" y="98"/>
                    <a:pt x="119" y="92"/>
                    <a:pt x="119" y="86"/>
                  </a:cubicBezTo>
                  <a:cubicBezTo>
                    <a:pt x="119" y="82"/>
                    <a:pt x="117" y="78"/>
                    <a:pt x="114" y="75"/>
                  </a:cubicBezTo>
                  <a:cubicBezTo>
                    <a:pt x="116" y="70"/>
                    <a:pt x="116" y="65"/>
                    <a:pt x="116" y="59"/>
                  </a:cubicBezTo>
                  <a:cubicBezTo>
                    <a:pt x="116" y="26"/>
                    <a:pt x="91" y="0"/>
                    <a:pt x="60" y="0"/>
                  </a:cubicBezTo>
                  <a:cubicBezTo>
                    <a:pt x="28" y="0"/>
                    <a:pt x="3" y="26"/>
                    <a:pt x="3" y="59"/>
                  </a:cubicBezTo>
                  <a:cubicBezTo>
                    <a:pt x="3" y="65"/>
                    <a:pt x="4" y="70"/>
                    <a:pt x="5" y="75"/>
                  </a:cubicBezTo>
                  <a:cubicBezTo>
                    <a:pt x="2" y="78"/>
                    <a:pt x="0" y="82"/>
                    <a:pt x="0" y="86"/>
                  </a:cubicBezTo>
                  <a:cubicBezTo>
                    <a:pt x="0" y="92"/>
                    <a:pt x="4" y="97"/>
                    <a:pt x="10" y="99"/>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1">
              <a:extLst>
                <a:ext uri="{FF2B5EF4-FFF2-40B4-BE49-F238E27FC236}">
                  <a16:creationId xmlns:a16="http://schemas.microsoft.com/office/drawing/2014/main" id="{77329D28-1ED7-48D5-B27B-B06AF8390595}"/>
                </a:ext>
              </a:extLst>
            </p:cNvPr>
            <p:cNvSpPr>
              <a:spLocks noEditPoints="1"/>
            </p:cNvSpPr>
            <p:nvPr/>
          </p:nvSpPr>
          <p:spPr bwMode="auto">
            <a:xfrm>
              <a:off x="4556126" y="2114550"/>
              <a:ext cx="107950" cy="85725"/>
            </a:xfrm>
            <a:custGeom>
              <a:avLst/>
              <a:gdLst>
                <a:gd name="T0" fmla="*/ 42 w 52"/>
                <a:gd name="T1" fmla="*/ 38 h 41"/>
                <a:gd name="T2" fmla="*/ 46 w 52"/>
                <a:gd name="T3" fmla="*/ 8 h 41"/>
                <a:gd name="T4" fmla="*/ 6 w 52"/>
                <a:gd name="T5" fmla="*/ 8 h 41"/>
                <a:gd name="T6" fmla="*/ 10 w 52"/>
                <a:gd name="T7" fmla="*/ 38 h 41"/>
                <a:gd name="T8" fmla="*/ 14 w 52"/>
                <a:gd name="T9" fmla="*/ 41 h 41"/>
                <a:gd name="T10" fmla="*/ 15 w 52"/>
                <a:gd name="T11" fmla="*/ 41 h 41"/>
                <a:gd name="T12" fmla="*/ 37 w 52"/>
                <a:gd name="T13" fmla="*/ 40 h 41"/>
                <a:gd name="T14" fmla="*/ 42 w 52"/>
                <a:gd name="T15" fmla="*/ 38 h 41"/>
                <a:gd name="T16" fmla="*/ 17 w 52"/>
                <a:gd name="T17" fmla="*/ 31 h 41"/>
                <a:gd name="T18" fmla="*/ 12 w 52"/>
                <a:gd name="T19" fmla="*/ 16 h 41"/>
                <a:gd name="T20" fmla="*/ 26 w 52"/>
                <a:gd name="T21" fmla="*/ 12 h 41"/>
                <a:gd name="T22" fmla="*/ 26 w 52"/>
                <a:gd name="T23" fmla="*/ 12 h 41"/>
                <a:gd name="T24" fmla="*/ 40 w 52"/>
                <a:gd name="T25" fmla="*/ 15 h 41"/>
                <a:gd name="T26" fmla="*/ 35 w 52"/>
                <a:gd name="T27" fmla="*/ 30 h 41"/>
                <a:gd name="T28" fmla="*/ 17 w 52"/>
                <a:gd name="T29"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1">
                  <a:moveTo>
                    <a:pt x="42" y="38"/>
                  </a:moveTo>
                  <a:cubicBezTo>
                    <a:pt x="50" y="22"/>
                    <a:pt x="52" y="13"/>
                    <a:pt x="46" y="8"/>
                  </a:cubicBezTo>
                  <a:cubicBezTo>
                    <a:pt x="35" y="0"/>
                    <a:pt x="15" y="1"/>
                    <a:pt x="6" y="8"/>
                  </a:cubicBezTo>
                  <a:cubicBezTo>
                    <a:pt x="0" y="13"/>
                    <a:pt x="1" y="23"/>
                    <a:pt x="10" y="38"/>
                  </a:cubicBezTo>
                  <a:cubicBezTo>
                    <a:pt x="11" y="40"/>
                    <a:pt x="12" y="41"/>
                    <a:pt x="14" y="41"/>
                  </a:cubicBezTo>
                  <a:cubicBezTo>
                    <a:pt x="14" y="41"/>
                    <a:pt x="14" y="41"/>
                    <a:pt x="15" y="41"/>
                  </a:cubicBezTo>
                  <a:cubicBezTo>
                    <a:pt x="22" y="39"/>
                    <a:pt x="30" y="39"/>
                    <a:pt x="37" y="40"/>
                  </a:cubicBezTo>
                  <a:cubicBezTo>
                    <a:pt x="39" y="41"/>
                    <a:pt x="41" y="40"/>
                    <a:pt x="42" y="38"/>
                  </a:cubicBezTo>
                  <a:close/>
                  <a:moveTo>
                    <a:pt x="17" y="31"/>
                  </a:moveTo>
                  <a:cubicBezTo>
                    <a:pt x="12" y="21"/>
                    <a:pt x="11" y="16"/>
                    <a:pt x="12" y="16"/>
                  </a:cubicBezTo>
                  <a:cubicBezTo>
                    <a:pt x="17" y="12"/>
                    <a:pt x="21" y="12"/>
                    <a:pt x="26" y="12"/>
                  </a:cubicBezTo>
                  <a:cubicBezTo>
                    <a:pt x="26" y="12"/>
                    <a:pt x="26" y="12"/>
                    <a:pt x="26" y="12"/>
                  </a:cubicBezTo>
                  <a:cubicBezTo>
                    <a:pt x="33" y="12"/>
                    <a:pt x="35" y="13"/>
                    <a:pt x="40" y="15"/>
                  </a:cubicBezTo>
                  <a:cubicBezTo>
                    <a:pt x="40" y="16"/>
                    <a:pt x="40" y="21"/>
                    <a:pt x="35" y="30"/>
                  </a:cubicBezTo>
                  <a:cubicBezTo>
                    <a:pt x="29" y="30"/>
                    <a:pt x="23" y="30"/>
                    <a:pt x="17" y="3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2">
              <a:extLst>
                <a:ext uri="{FF2B5EF4-FFF2-40B4-BE49-F238E27FC236}">
                  <a16:creationId xmlns:a16="http://schemas.microsoft.com/office/drawing/2014/main" id="{AEC4ABAD-C520-47EA-B11F-6FEB8FA4CB6E}"/>
                </a:ext>
              </a:extLst>
            </p:cNvPr>
            <p:cNvSpPr>
              <a:spLocks/>
            </p:cNvSpPr>
            <p:nvPr/>
          </p:nvSpPr>
          <p:spPr bwMode="auto">
            <a:xfrm>
              <a:off x="4618038" y="2208213"/>
              <a:ext cx="26988" cy="69850"/>
            </a:xfrm>
            <a:custGeom>
              <a:avLst/>
              <a:gdLst>
                <a:gd name="T0" fmla="*/ 10 w 13"/>
                <a:gd name="T1" fmla="*/ 4 h 34"/>
                <a:gd name="T2" fmla="*/ 4 w 13"/>
                <a:gd name="T3" fmla="*/ 0 h 34"/>
                <a:gd name="T4" fmla="*/ 0 w 13"/>
                <a:gd name="T5" fmla="*/ 5 h 34"/>
                <a:gd name="T6" fmla="*/ 3 w 13"/>
                <a:gd name="T7" fmla="*/ 30 h 34"/>
                <a:gd name="T8" fmla="*/ 8 w 13"/>
                <a:gd name="T9" fmla="*/ 34 h 34"/>
                <a:gd name="T10" fmla="*/ 8 w 13"/>
                <a:gd name="T11" fmla="*/ 34 h 34"/>
                <a:gd name="T12" fmla="*/ 12 w 13"/>
                <a:gd name="T13" fmla="*/ 29 h 34"/>
                <a:gd name="T14" fmla="*/ 10 w 13"/>
                <a:gd name="T15" fmla="*/ 7 h 34"/>
                <a:gd name="T16" fmla="*/ 10 w 1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4">
                  <a:moveTo>
                    <a:pt x="10" y="4"/>
                  </a:moveTo>
                  <a:cubicBezTo>
                    <a:pt x="9" y="2"/>
                    <a:pt x="7" y="0"/>
                    <a:pt x="4" y="0"/>
                  </a:cubicBezTo>
                  <a:cubicBezTo>
                    <a:pt x="2" y="0"/>
                    <a:pt x="0" y="3"/>
                    <a:pt x="0" y="5"/>
                  </a:cubicBezTo>
                  <a:cubicBezTo>
                    <a:pt x="3" y="30"/>
                    <a:pt x="3" y="30"/>
                    <a:pt x="3" y="30"/>
                  </a:cubicBezTo>
                  <a:cubicBezTo>
                    <a:pt x="3" y="32"/>
                    <a:pt x="5" y="34"/>
                    <a:pt x="8" y="34"/>
                  </a:cubicBezTo>
                  <a:cubicBezTo>
                    <a:pt x="8" y="34"/>
                    <a:pt x="8" y="34"/>
                    <a:pt x="8" y="34"/>
                  </a:cubicBezTo>
                  <a:cubicBezTo>
                    <a:pt x="11" y="34"/>
                    <a:pt x="13" y="31"/>
                    <a:pt x="12" y="29"/>
                  </a:cubicBezTo>
                  <a:cubicBezTo>
                    <a:pt x="10" y="7"/>
                    <a:pt x="10" y="7"/>
                    <a:pt x="10" y="7"/>
                  </a:cubicBezTo>
                  <a:lnTo>
                    <a:pt x="10" y="4"/>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3">
              <a:extLst>
                <a:ext uri="{FF2B5EF4-FFF2-40B4-BE49-F238E27FC236}">
                  <a16:creationId xmlns:a16="http://schemas.microsoft.com/office/drawing/2014/main" id="{D1EA1B44-5B0B-44EB-80DF-672DB7348700}"/>
                </a:ext>
              </a:extLst>
            </p:cNvPr>
            <p:cNvSpPr>
              <a:spLocks/>
            </p:cNvSpPr>
            <p:nvPr/>
          </p:nvSpPr>
          <p:spPr bwMode="auto">
            <a:xfrm>
              <a:off x="4575176" y="2208213"/>
              <a:ext cx="26988" cy="69850"/>
            </a:xfrm>
            <a:custGeom>
              <a:avLst/>
              <a:gdLst>
                <a:gd name="T0" fmla="*/ 8 w 13"/>
                <a:gd name="T1" fmla="*/ 0 h 34"/>
                <a:gd name="T2" fmla="*/ 3 w 13"/>
                <a:gd name="T3" fmla="*/ 5 h 34"/>
                <a:gd name="T4" fmla="*/ 0 w 13"/>
                <a:gd name="T5" fmla="*/ 29 h 34"/>
                <a:gd name="T6" fmla="*/ 4 w 13"/>
                <a:gd name="T7" fmla="*/ 34 h 34"/>
                <a:gd name="T8" fmla="*/ 5 w 13"/>
                <a:gd name="T9" fmla="*/ 34 h 34"/>
                <a:gd name="T10" fmla="*/ 10 w 13"/>
                <a:gd name="T11" fmla="*/ 30 h 34"/>
                <a:gd name="T12" fmla="*/ 12 w 13"/>
                <a:gd name="T13" fmla="*/ 6 h 34"/>
                <a:gd name="T14" fmla="*/ 8 w 13"/>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4">
                  <a:moveTo>
                    <a:pt x="8" y="0"/>
                  </a:moveTo>
                  <a:cubicBezTo>
                    <a:pt x="5" y="0"/>
                    <a:pt x="3" y="2"/>
                    <a:pt x="3" y="5"/>
                  </a:cubicBezTo>
                  <a:cubicBezTo>
                    <a:pt x="0" y="29"/>
                    <a:pt x="0" y="29"/>
                    <a:pt x="0" y="29"/>
                  </a:cubicBezTo>
                  <a:cubicBezTo>
                    <a:pt x="0" y="31"/>
                    <a:pt x="2" y="34"/>
                    <a:pt x="4" y="34"/>
                  </a:cubicBezTo>
                  <a:cubicBezTo>
                    <a:pt x="4" y="34"/>
                    <a:pt x="5" y="34"/>
                    <a:pt x="5" y="34"/>
                  </a:cubicBezTo>
                  <a:cubicBezTo>
                    <a:pt x="7" y="34"/>
                    <a:pt x="9" y="32"/>
                    <a:pt x="10" y="30"/>
                  </a:cubicBezTo>
                  <a:cubicBezTo>
                    <a:pt x="12" y="6"/>
                    <a:pt x="12" y="6"/>
                    <a:pt x="12" y="6"/>
                  </a:cubicBezTo>
                  <a:cubicBezTo>
                    <a:pt x="13" y="3"/>
                    <a:pt x="11" y="1"/>
                    <a:pt x="8" y="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 name="Rectangle 22">
            <a:extLst>
              <a:ext uri="{FF2B5EF4-FFF2-40B4-BE49-F238E27FC236}">
                <a16:creationId xmlns:a16="http://schemas.microsoft.com/office/drawing/2014/main" id="{334CEB0A-1041-4041-9472-0FD823926077}"/>
              </a:ext>
            </a:extLst>
          </p:cNvPr>
          <p:cNvSpPr/>
          <p:nvPr/>
        </p:nvSpPr>
        <p:spPr bwMode="gray">
          <a:xfrm>
            <a:off x="508144" y="3387344"/>
            <a:ext cx="1016654" cy="44900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100" b="1" dirty="0"/>
              <a:t>Audience</a:t>
            </a:r>
          </a:p>
        </p:txBody>
      </p:sp>
      <p:cxnSp>
        <p:nvCxnSpPr>
          <p:cNvPr id="24" name="Straight Connector 23">
            <a:extLst>
              <a:ext uri="{FF2B5EF4-FFF2-40B4-BE49-F238E27FC236}">
                <a16:creationId xmlns:a16="http://schemas.microsoft.com/office/drawing/2014/main" id="{46CC8C82-AF5C-4F2F-877E-8728A98E4B5E}"/>
              </a:ext>
            </a:extLst>
          </p:cNvPr>
          <p:cNvCxnSpPr/>
          <p:nvPr/>
        </p:nvCxnSpPr>
        <p:spPr>
          <a:xfrm flipV="1">
            <a:off x="469796" y="911484"/>
            <a:ext cx="11458893" cy="1"/>
          </a:xfrm>
          <a:prstGeom prst="line">
            <a:avLst/>
          </a:prstGeom>
          <a:ln>
            <a:solidFill>
              <a:schemeClr val="tx1">
                <a:lumMod val="40000"/>
                <a:lumOff val="6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067D8B9-D0C4-4ED8-8E42-851ACA2CCDD1}"/>
              </a:ext>
            </a:extLst>
          </p:cNvPr>
          <p:cNvSpPr/>
          <p:nvPr/>
        </p:nvSpPr>
        <p:spPr bwMode="gray">
          <a:xfrm>
            <a:off x="454274" y="600735"/>
            <a:ext cx="1016654" cy="44900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100" b="1" dirty="0"/>
              <a:t>Purpose </a:t>
            </a:r>
          </a:p>
        </p:txBody>
      </p:sp>
    </p:spTree>
    <p:extLst>
      <p:ext uri="{BB962C8B-B14F-4D97-AF65-F5344CB8AC3E}">
        <p14:creationId xmlns:p14="http://schemas.microsoft.com/office/powerpoint/2010/main" val="6046136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83CCB36-77C2-418F-98C4-83D93A9704DF}"/>
              </a:ext>
            </a:extLst>
          </p:cNvPr>
          <p:cNvSpPr>
            <a:spLocks noGrp="1"/>
          </p:cNvSpPr>
          <p:nvPr>
            <p:ph type="title"/>
          </p:nvPr>
        </p:nvSpPr>
        <p:spPr>
          <a:xfrm>
            <a:off x="6891052" y="2785119"/>
            <a:ext cx="4503175" cy="2385394"/>
          </a:xfrm>
        </p:spPr>
        <p:txBody>
          <a:bodyPr/>
          <a:lstStyle/>
          <a:p>
            <a:r>
              <a:rPr lang="en-US" sz="4000" dirty="0">
                <a:latin typeface="+mn-lt"/>
              </a:rPr>
              <a:t>How To Design Tests</a:t>
            </a:r>
          </a:p>
        </p:txBody>
      </p:sp>
      <p:pic>
        <p:nvPicPr>
          <p:cNvPr id="4" name="Picture Placeholder 2">
            <a:extLst>
              <a:ext uri="{FF2B5EF4-FFF2-40B4-BE49-F238E27FC236}">
                <a16:creationId xmlns:a16="http://schemas.microsoft.com/office/drawing/2014/main" id="{0AAC5CB5-F583-42DC-891B-90052D6AFB3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31781362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a:xfrm>
            <a:off x="523782" y="426127"/>
            <a:ext cx="11198317" cy="310561"/>
          </a:xfrm>
        </p:spPr>
        <p:txBody>
          <a:bodyPr/>
          <a:lstStyle/>
          <a:p>
            <a:r>
              <a:rPr lang="en-US" dirty="0"/>
              <a:t>What is Test Design ?</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1DB465D0-861C-4796-B577-815D58B45333}"/>
              </a:ext>
            </a:extLst>
          </p:cNvPr>
          <p:cNvSpPr/>
          <p:nvPr/>
        </p:nvSpPr>
        <p:spPr bwMode="gray">
          <a:xfrm>
            <a:off x="611438" y="2814130"/>
            <a:ext cx="10969124" cy="3275592"/>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 name="Text Placeholder 49">
            <a:extLst>
              <a:ext uri="{FF2B5EF4-FFF2-40B4-BE49-F238E27FC236}">
                <a16:creationId xmlns:a16="http://schemas.microsoft.com/office/drawing/2014/main" id="{74D3DE69-0A87-4C9D-AFAC-F98B98C30A6E}"/>
              </a:ext>
            </a:extLst>
          </p:cNvPr>
          <p:cNvSpPr txBox="1">
            <a:spLocks/>
          </p:cNvSpPr>
          <p:nvPr/>
        </p:nvSpPr>
        <p:spPr>
          <a:xfrm>
            <a:off x="523782" y="892564"/>
            <a:ext cx="11252200" cy="404776"/>
          </a:xfrm>
          <a:prstGeom prst="rect">
            <a:avLst/>
          </a:prstGeom>
        </p:spPr>
        <p:txBody>
          <a:bodyPr vert="horz" lIns="0" tIns="0" rIns="0" bIns="0" rtlCol="0">
            <a:noAutofit/>
          </a:bodyPr>
          <a:lstStyle>
            <a:defPPr>
              <a:defRPr lang="en-US"/>
            </a:defPPr>
            <a:lvl1pPr indent="0">
              <a:spcBef>
                <a:spcPts val="0"/>
              </a:spcBef>
              <a:spcAft>
                <a:spcPts val="1333"/>
              </a:spcAft>
              <a:buSzPct val="100000"/>
              <a:buFontTx/>
              <a:buNone/>
              <a:defRPr sz="1200" b="0"/>
            </a:lvl1pPr>
            <a:lvl2pPr marL="127000" indent="-127000">
              <a:spcBef>
                <a:spcPts val="0"/>
              </a:spcBef>
              <a:spcAft>
                <a:spcPts val="1333"/>
              </a:spcAft>
              <a:buClrTx/>
              <a:buSzPct val="100000"/>
              <a:buFont typeface="Arial" panose="020B0604020202020204" pitchFamily="34" charset="0"/>
              <a:buChar char="•"/>
              <a:defRPr sz="1200" b="0"/>
            </a:lvl2pPr>
            <a:lvl3pPr marL="279400" indent="-127000">
              <a:spcBef>
                <a:spcPts val="0"/>
              </a:spcBef>
              <a:spcAft>
                <a:spcPts val="1333"/>
              </a:spcAft>
              <a:buClrTx/>
              <a:buSzPct val="100000"/>
              <a:buFont typeface="Arial" panose="020B0604020202020204" pitchFamily="34" charset="0"/>
              <a:buChar char="−"/>
              <a:defRPr sz="1200"/>
            </a:lvl3pPr>
            <a:lvl4pPr marL="431800" indent="-12700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400" dirty="0"/>
              <a:t>Test design is the process to analyze business requirements/user stories, processes and data, </a:t>
            </a:r>
            <a:r>
              <a:rPr lang="en-US" sz="1400" b="1" dirty="0"/>
              <a:t>to identify and develop test cases and scenarios </a:t>
            </a:r>
            <a:r>
              <a:rPr lang="en-US" sz="1400" dirty="0"/>
              <a:t>in order to verify the overall solution quality and readiness.</a:t>
            </a:r>
          </a:p>
          <a:p>
            <a:pPr marL="171450" indent="-171450" defTabSz="768096">
              <a:lnSpc>
                <a:spcPct val="106000"/>
              </a:lnSpc>
              <a:spcAft>
                <a:spcPts val="500"/>
              </a:spcAft>
              <a:buFont typeface="Arial" panose="020B0604020202020204" pitchFamily="34" charset="0"/>
              <a:buChar char="•"/>
            </a:pPr>
            <a:r>
              <a:rPr lang="en-US" sz="1400" b="1" dirty="0">
                <a:ea typeface="Open Sans" panose="020B0606030504020204" pitchFamily="34" charset="0"/>
                <a:cs typeface="Open Sans" panose="020B0606030504020204" pitchFamily="34" charset="0"/>
              </a:rPr>
              <a:t>Test Cases </a:t>
            </a:r>
            <a:r>
              <a:rPr lang="en-US" sz="1400" dirty="0">
                <a:ea typeface="Open Sans" panose="020B0606030504020204" pitchFamily="34" charset="0"/>
                <a:cs typeface="Open Sans" panose="020B0606030504020204" pitchFamily="34" charset="0"/>
              </a:rPr>
              <a:t>are a set of step-by-step actionable instructions, input data and expected result. For example : Create a Purchase Order, where as</a:t>
            </a:r>
          </a:p>
          <a:p>
            <a:pPr marL="171450" indent="-171450" defTabSz="768096">
              <a:lnSpc>
                <a:spcPct val="106000"/>
              </a:lnSpc>
              <a:spcAft>
                <a:spcPts val="500"/>
              </a:spcAft>
              <a:buFont typeface="Arial" panose="020B0604020202020204" pitchFamily="34" charset="0"/>
              <a:buChar char="•"/>
            </a:pPr>
            <a:r>
              <a:rPr lang="en-US" sz="1400" b="1" dirty="0"/>
              <a:t>Test Scenarios </a:t>
            </a:r>
            <a:r>
              <a:rPr lang="en-US" sz="1400" dirty="0"/>
              <a:t>are group of combined test cases to test a business process or scenario. For example : Create and Process a Purchase Order, Procure to Pay</a:t>
            </a:r>
            <a:endParaRPr lang="en-US" sz="1400" dirty="0">
              <a:ea typeface="Open Sans" panose="020B0606030504020204" pitchFamily="34" charset="0"/>
              <a:cs typeface="Open Sans" panose="020B0606030504020204" pitchFamily="34" charset="0"/>
            </a:endParaRPr>
          </a:p>
          <a:p>
            <a:endParaRPr lang="en-US" dirty="0"/>
          </a:p>
        </p:txBody>
      </p:sp>
      <p:sp>
        <p:nvSpPr>
          <p:cNvPr id="20" name="Rectangle 19">
            <a:extLst>
              <a:ext uri="{FF2B5EF4-FFF2-40B4-BE49-F238E27FC236}">
                <a16:creationId xmlns:a16="http://schemas.microsoft.com/office/drawing/2014/main" id="{0CCFE1A6-E30F-4ED5-A0BF-2D14A91D922C}"/>
              </a:ext>
            </a:extLst>
          </p:cNvPr>
          <p:cNvSpPr/>
          <p:nvPr/>
        </p:nvSpPr>
        <p:spPr bwMode="gray">
          <a:xfrm>
            <a:off x="528404" y="6195512"/>
            <a:ext cx="11209941" cy="369332"/>
          </a:xfrm>
          <a:prstGeom prst="rect">
            <a:avLst/>
          </a:prstGeom>
          <a:noFill/>
        </p:spPr>
        <p:txBody>
          <a:bodyPr vert="horz" lIns="0" tIns="0" rIns="0" bIns="0" rtlCol="0">
            <a:noAutofit/>
          </a:bodyPr>
          <a:lstStyle/>
          <a:p>
            <a:pPr algn="ctr">
              <a:spcAft>
                <a:spcPts val="1333"/>
              </a:spcAft>
              <a:buSzPct val="100000"/>
            </a:pPr>
            <a:r>
              <a:rPr lang="en-US" sz="1100" b="1" dirty="0"/>
              <a:t>Fig. Attributes of a Test Case. </a:t>
            </a:r>
          </a:p>
        </p:txBody>
      </p:sp>
      <p:grpSp>
        <p:nvGrpSpPr>
          <p:cNvPr id="45" name="Group 44">
            <a:extLst>
              <a:ext uri="{FF2B5EF4-FFF2-40B4-BE49-F238E27FC236}">
                <a16:creationId xmlns:a16="http://schemas.microsoft.com/office/drawing/2014/main" id="{265EA837-D170-4F8D-BCB2-04AD658A54A0}"/>
              </a:ext>
            </a:extLst>
          </p:cNvPr>
          <p:cNvGrpSpPr/>
          <p:nvPr/>
        </p:nvGrpSpPr>
        <p:grpSpPr>
          <a:xfrm>
            <a:off x="874286" y="2867521"/>
            <a:ext cx="10543355" cy="3037443"/>
            <a:chOff x="852411" y="2574649"/>
            <a:chExt cx="10543355" cy="3037443"/>
          </a:xfrm>
        </p:grpSpPr>
        <p:sp>
          <p:nvSpPr>
            <p:cNvPr id="11" name="TextBox 10">
              <a:extLst>
                <a:ext uri="{FF2B5EF4-FFF2-40B4-BE49-F238E27FC236}">
                  <a16:creationId xmlns:a16="http://schemas.microsoft.com/office/drawing/2014/main" id="{2E691985-C02C-46AA-B659-3E61EB2836B3}"/>
                </a:ext>
              </a:extLst>
            </p:cNvPr>
            <p:cNvSpPr txBox="1"/>
            <p:nvPr/>
          </p:nvSpPr>
          <p:spPr>
            <a:xfrm>
              <a:off x="1130564" y="2632324"/>
              <a:ext cx="3912980" cy="369332"/>
            </a:xfrm>
            <a:prstGeom prst="rect">
              <a:avLst/>
            </a:prstGeom>
            <a:noFill/>
          </p:spPr>
          <p:txBody>
            <a:bodyPr vert="horz" wrap="square" lIns="0" tIns="0" rIns="0" bIns="0" rtlCol="0">
              <a:spAutoFit/>
            </a:bodyPr>
            <a:lstStyle/>
            <a:p>
              <a:pPr algn="r">
                <a:spcBef>
                  <a:spcPts val="200"/>
                </a:spcBef>
                <a:buSzPct val="100000"/>
              </a:pPr>
              <a:r>
                <a:rPr lang="en-US" sz="1200" b="1" dirty="0"/>
                <a:t>Process Owner : </a:t>
              </a:r>
              <a:r>
                <a:rPr lang="en-US" sz="1200" dirty="0"/>
                <a:t>the user who actually performs actions on the solution in real life</a:t>
              </a:r>
              <a:endParaRPr lang="en-US" sz="1200" b="1" dirty="0"/>
            </a:p>
          </p:txBody>
        </p:sp>
        <p:sp>
          <p:nvSpPr>
            <p:cNvPr id="12" name="TextBox 11">
              <a:extLst>
                <a:ext uri="{FF2B5EF4-FFF2-40B4-BE49-F238E27FC236}">
                  <a16:creationId xmlns:a16="http://schemas.microsoft.com/office/drawing/2014/main" id="{0F650A8D-5F1A-422E-9963-2A39F542F8B6}"/>
                </a:ext>
              </a:extLst>
            </p:cNvPr>
            <p:cNvSpPr txBox="1"/>
            <p:nvPr/>
          </p:nvSpPr>
          <p:spPr>
            <a:xfrm>
              <a:off x="1130564" y="4057505"/>
              <a:ext cx="3463791" cy="369332"/>
            </a:xfrm>
            <a:prstGeom prst="rect">
              <a:avLst/>
            </a:prstGeom>
            <a:noFill/>
          </p:spPr>
          <p:txBody>
            <a:bodyPr vert="horz" wrap="square" lIns="0" tIns="0" rIns="0" bIns="0" rtlCol="0">
              <a:spAutoFit/>
            </a:bodyPr>
            <a:lstStyle/>
            <a:p>
              <a:pPr algn="r">
                <a:spcBef>
                  <a:spcPts val="200"/>
                </a:spcBef>
                <a:buSzPct val="100000"/>
              </a:pPr>
              <a:r>
                <a:rPr lang="en-US" sz="1200" b="1" dirty="0"/>
                <a:t>Preconditions: </a:t>
              </a:r>
              <a:r>
                <a:rPr lang="en-US" sz="1200" dirty="0"/>
                <a:t>set of conditions that must be satisfied before executing a test case</a:t>
              </a:r>
              <a:endParaRPr lang="en-US" sz="1200" b="1" dirty="0"/>
            </a:p>
          </p:txBody>
        </p:sp>
        <p:sp>
          <p:nvSpPr>
            <p:cNvPr id="13" name="TextBox 12">
              <a:extLst>
                <a:ext uri="{FF2B5EF4-FFF2-40B4-BE49-F238E27FC236}">
                  <a16:creationId xmlns:a16="http://schemas.microsoft.com/office/drawing/2014/main" id="{8BB20344-0D53-4A01-A0C4-2A8F65BDB432}"/>
                </a:ext>
              </a:extLst>
            </p:cNvPr>
            <p:cNvSpPr txBox="1"/>
            <p:nvPr/>
          </p:nvSpPr>
          <p:spPr>
            <a:xfrm>
              <a:off x="852411" y="3350911"/>
              <a:ext cx="3782961" cy="369332"/>
            </a:xfrm>
            <a:prstGeom prst="rect">
              <a:avLst/>
            </a:prstGeom>
            <a:noFill/>
          </p:spPr>
          <p:txBody>
            <a:bodyPr vert="horz" wrap="square" lIns="0" tIns="0" rIns="0" bIns="0" rtlCol="0">
              <a:spAutoFit/>
            </a:bodyPr>
            <a:lstStyle/>
            <a:p>
              <a:pPr algn="r">
                <a:spcBef>
                  <a:spcPts val="200"/>
                </a:spcBef>
                <a:buSzPct val="100000"/>
              </a:pPr>
              <a:r>
                <a:rPr lang="en-US" sz="1200" b="1" dirty="0"/>
                <a:t>Description: </a:t>
              </a:r>
              <a:r>
                <a:rPr lang="en-US" sz="1200" dirty="0"/>
                <a:t>elaborates what the test case actually performs </a:t>
              </a:r>
              <a:endParaRPr lang="en-US" sz="1200" b="1" dirty="0"/>
            </a:p>
          </p:txBody>
        </p:sp>
        <p:sp>
          <p:nvSpPr>
            <p:cNvPr id="14" name="TextBox 13">
              <a:extLst>
                <a:ext uri="{FF2B5EF4-FFF2-40B4-BE49-F238E27FC236}">
                  <a16:creationId xmlns:a16="http://schemas.microsoft.com/office/drawing/2014/main" id="{89307D45-B15A-417E-AAB4-00D3DF32EFCF}"/>
                </a:ext>
              </a:extLst>
            </p:cNvPr>
            <p:cNvSpPr txBox="1"/>
            <p:nvPr/>
          </p:nvSpPr>
          <p:spPr>
            <a:xfrm>
              <a:off x="4325633" y="5242760"/>
              <a:ext cx="3447082" cy="369332"/>
            </a:xfrm>
            <a:prstGeom prst="rect">
              <a:avLst/>
            </a:prstGeom>
            <a:noFill/>
          </p:spPr>
          <p:txBody>
            <a:bodyPr vert="horz" wrap="square" lIns="0" tIns="0" rIns="0" bIns="0" rtlCol="0">
              <a:spAutoFit/>
            </a:bodyPr>
            <a:lstStyle/>
            <a:p>
              <a:pPr algn="ctr">
                <a:spcBef>
                  <a:spcPts val="200"/>
                </a:spcBef>
                <a:buSzPct val="100000"/>
              </a:pPr>
              <a:r>
                <a:rPr lang="en-US" sz="1200" b="1" dirty="0"/>
                <a:t>Requirement ID:</a:t>
              </a:r>
              <a:r>
                <a:rPr lang="en-US" sz="1200" dirty="0"/>
                <a:t> IDs of requirements/user stories being covered by the test case</a:t>
              </a:r>
              <a:endParaRPr lang="en-US" sz="1200" b="1" dirty="0"/>
            </a:p>
          </p:txBody>
        </p:sp>
        <p:sp>
          <p:nvSpPr>
            <p:cNvPr id="15" name="TextBox 14">
              <a:extLst>
                <a:ext uri="{FF2B5EF4-FFF2-40B4-BE49-F238E27FC236}">
                  <a16:creationId xmlns:a16="http://schemas.microsoft.com/office/drawing/2014/main" id="{3A47FD3E-A2DB-4A1B-8386-907E555D7255}"/>
                </a:ext>
              </a:extLst>
            </p:cNvPr>
            <p:cNvSpPr txBox="1"/>
            <p:nvPr/>
          </p:nvSpPr>
          <p:spPr>
            <a:xfrm>
              <a:off x="1076364" y="4695774"/>
              <a:ext cx="3782962" cy="368066"/>
            </a:xfrm>
            <a:prstGeom prst="rect">
              <a:avLst/>
            </a:prstGeom>
            <a:noFill/>
          </p:spPr>
          <p:txBody>
            <a:bodyPr vert="horz" wrap="square" lIns="0" tIns="0" rIns="0" bIns="0" rtlCol="0">
              <a:spAutoFit/>
            </a:bodyPr>
            <a:lstStyle/>
            <a:p>
              <a:pPr algn="r">
                <a:spcBef>
                  <a:spcPts val="200"/>
                </a:spcBef>
                <a:buSzPct val="100000"/>
              </a:pPr>
              <a:r>
                <a:rPr lang="en-US" sz="1200" b="1" dirty="0"/>
                <a:t>Test Steps: </a:t>
              </a:r>
              <a:r>
                <a:rPr lang="en-US" sz="1200" dirty="0"/>
                <a:t>sequential actions to be performed by a test case   </a:t>
              </a:r>
              <a:endParaRPr lang="en-US" sz="1200" b="1" dirty="0"/>
            </a:p>
          </p:txBody>
        </p:sp>
        <p:sp>
          <p:nvSpPr>
            <p:cNvPr id="16" name="TextBox 15">
              <a:extLst>
                <a:ext uri="{FF2B5EF4-FFF2-40B4-BE49-F238E27FC236}">
                  <a16:creationId xmlns:a16="http://schemas.microsoft.com/office/drawing/2014/main" id="{C13D7B3C-098C-4AE9-BA3C-FD8F2B086D27}"/>
                </a:ext>
              </a:extLst>
            </p:cNvPr>
            <p:cNvSpPr txBox="1"/>
            <p:nvPr/>
          </p:nvSpPr>
          <p:spPr>
            <a:xfrm>
              <a:off x="7389179" y="3214878"/>
              <a:ext cx="3154860" cy="369332"/>
            </a:xfrm>
            <a:prstGeom prst="rect">
              <a:avLst/>
            </a:prstGeom>
            <a:noFill/>
          </p:spPr>
          <p:txBody>
            <a:bodyPr vert="horz" wrap="square" lIns="0" tIns="0" rIns="0" bIns="0" rtlCol="0">
              <a:spAutoFit/>
            </a:bodyPr>
            <a:lstStyle/>
            <a:p>
              <a:pPr>
                <a:spcBef>
                  <a:spcPts val="200"/>
                </a:spcBef>
                <a:buSzPct val="100000"/>
              </a:pPr>
              <a:r>
                <a:rPr lang="en-US" sz="1200" b="1" dirty="0"/>
                <a:t>Expected Result: </a:t>
              </a:r>
              <a:r>
                <a:rPr lang="en-US" sz="1200" dirty="0"/>
                <a:t>the desired outcome on performing each step</a:t>
              </a:r>
              <a:endParaRPr lang="en-US" sz="1200" b="1" dirty="0"/>
            </a:p>
          </p:txBody>
        </p:sp>
        <p:sp>
          <p:nvSpPr>
            <p:cNvPr id="17" name="TextBox 16">
              <a:extLst>
                <a:ext uri="{FF2B5EF4-FFF2-40B4-BE49-F238E27FC236}">
                  <a16:creationId xmlns:a16="http://schemas.microsoft.com/office/drawing/2014/main" id="{3A214828-9956-4ACF-B74D-D3A893079244}"/>
                </a:ext>
              </a:extLst>
            </p:cNvPr>
            <p:cNvSpPr txBox="1"/>
            <p:nvPr/>
          </p:nvSpPr>
          <p:spPr>
            <a:xfrm>
              <a:off x="7056777" y="2574649"/>
              <a:ext cx="2787087" cy="369332"/>
            </a:xfrm>
            <a:prstGeom prst="rect">
              <a:avLst/>
            </a:prstGeom>
            <a:noFill/>
          </p:spPr>
          <p:txBody>
            <a:bodyPr vert="horz" wrap="square" lIns="0" tIns="0" rIns="0" bIns="0" rtlCol="0">
              <a:spAutoFit/>
            </a:bodyPr>
            <a:lstStyle/>
            <a:p>
              <a:pPr>
                <a:spcBef>
                  <a:spcPts val="200"/>
                </a:spcBef>
                <a:buSzPct val="100000"/>
              </a:pPr>
              <a:r>
                <a:rPr lang="en-US" sz="1200" b="1" dirty="0"/>
                <a:t>Test Data: </a:t>
              </a:r>
              <a:r>
                <a:rPr lang="en-US" sz="1200" dirty="0"/>
                <a:t>input data to be used to perform the steps</a:t>
              </a:r>
              <a:endParaRPr lang="en-US" sz="1200" b="1" dirty="0"/>
            </a:p>
          </p:txBody>
        </p:sp>
        <p:sp>
          <p:nvSpPr>
            <p:cNvPr id="18" name="TextBox 17">
              <a:extLst>
                <a:ext uri="{FF2B5EF4-FFF2-40B4-BE49-F238E27FC236}">
                  <a16:creationId xmlns:a16="http://schemas.microsoft.com/office/drawing/2014/main" id="{59F7A462-A79E-4133-8C7B-A289522F6E83}"/>
                </a:ext>
              </a:extLst>
            </p:cNvPr>
            <p:cNvSpPr txBox="1"/>
            <p:nvPr/>
          </p:nvSpPr>
          <p:spPr>
            <a:xfrm>
              <a:off x="7136290" y="4826427"/>
              <a:ext cx="3822504" cy="184666"/>
            </a:xfrm>
            <a:prstGeom prst="rect">
              <a:avLst/>
            </a:prstGeom>
            <a:noFill/>
          </p:spPr>
          <p:txBody>
            <a:bodyPr vert="horz" wrap="square" lIns="0" tIns="0" rIns="0" bIns="0" rtlCol="0">
              <a:spAutoFit/>
            </a:bodyPr>
            <a:lstStyle/>
            <a:p>
              <a:pPr>
                <a:spcBef>
                  <a:spcPts val="200"/>
                </a:spcBef>
                <a:buSzPct val="100000"/>
              </a:pPr>
              <a:r>
                <a:rPr lang="en-US" sz="1200" b="1" dirty="0"/>
                <a:t>Test case ID</a:t>
              </a:r>
              <a:r>
                <a:rPr lang="en-US" sz="1200" dirty="0"/>
                <a:t>: unique identifier of a test case </a:t>
              </a:r>
            </a:p>
          </p:txBody>
        </p:sp>
        <p:sp>
          <p:nvSpPr>
            <p:cNvPr id="19" name="TextBox 18">
              <a:extLst>
                <a:ext uri="{FF2B5EF4-FFF2-40B4-BE49-F238E27FC236}">
                  <a16:creationId xmlns:a16="http://schemas.microsoft.com/office/drawing/2014/main" id="{B98AC1EA-2581-4C57-8BCB-9FE06AE20F54}"/>
                </a:ext>
              </a:extLst>
            </p:cNvPr>
            <p:cNvSpPr txBox="1"/>
            <p:nvPr/>
          </p:nvSpPr>
          <p:spPr>
            <a:xfrm>
              <a:off x="7454435" y="3958991"/>
              <a:ext cx="3941331" cy="553998"/>
            </a:xfrm>
            <a:prstGeom prst="rect">
              <a:avLst/>
            </a:prstGeom>
            <a:noFill/>
          </p:spPr>
          <p:txBody>
            <a:bodyPr vert="horz" wrap="square" lIns="0" tIns="0" rIns="0" bIns="0" rtlCol="0">
              <a:spAutoFit/>
            </a:bodyPr>
            <a:lstStyle/>
            <a:p>
              <a:pPr>
                <a:spcBef>
                  <a:spcPts val="200"/>
                </a:spcBef>
                <a:buSzPct val="100000"/>
              </a:pPr>
              <a:r>
                <a:rPr lang="en-US" sz="1200" b="1" dirty="0"/>
                <a:t>Additional Info:</a:t>
              </a:r>
              <a:r>
                <a:rPr lang="en-US" sz="1200" dirty="0"/>
                <a:t> mention any dependency, constraint impacting the test case or provide any information that aids in performing the steps </a:t>
              </a:r>
              <a:endParaRPr lang="en-US" sz="1200" b="1" dirty="0"/>
            </a:p>
          </p:txBody>
        </p:sp>
        <p:sp>
          <p:nvSpPr>
            <p:cNvPr id="21" name="TextBox 20">
              <a:extLst>
                <a:ext uri="{FF2B5EF4-FFF2-40B4-BE49-F238E27FC236}">
                  <a16:creationId xmlns:a16="http://schemas.microsoft.com/office/drawing/2014/main" id="{5C9C52D2-7CA7-4EDF-85BB-D2EC5E51CBF2}"/>
                </a:ext>
              </a:extLst>
            </p:cNvPr>
            <p:cNvSpPr txBox="1"/>
            <p:nvPr/>
          </p:nvSpPr>
          <p:spPr>
            <a:xfrm>
              <a:off x="5577086" y="4287935"/>
              <a:ext cx="890319" cy="184666"/>
            </a:xfrm>
            <a:prstGeom prst="rect">
              <a:avLst/>
            </a:prstGeom>
            <a:noFill/>
          </p:spPr>
          <p:txBody>
            <a:bodyPr vert="horz" wrap="square" lIns="0" tIns="0" rIns="0" bIns="0" rtlCol="0">
              <a:spAutoFit/>
            </a:bodyPr>
            <a:lstStyle/>
            <a:p>
              <a:pPr>
                <a:spcBef>
                  <a:spcPts val="200"/>
                </a:spcBef>
                <a:buSzPct val="100000"/>
              </a:pPr>
              <a:r>
                <a:rPr lang="en-US" sz="1200" b="1" dirty="0">
                  <a:solidFill>
                    <a:schemeClr val="accent6">
                      <a:lumMod val="50000"/>
                    </a:schemeClr>
                  </a:solidFill>
                </a:rPr>
                <a:t>Test</a:t>
              </a:r>
              <a:r>
                <a:rPr lang="en-US" sz="1200" b="1" dirty="0"/>
                <a:t> Case</a:t>
              </a:r>
            </a:p>
          </p:txBody>
        </p:sp>
        <p:grpSp>
          <p:nvGrpSpPr>
            <p:cNvPr id="22" name="Group 21">
              <a:extLst>
                <a:ext uri="{FF2B5EF4-FFF2-40B4-BE49-F238E27FC236}">
                  <a16:creationId xmlns:a16="http://schemas.microsoft.com/office/drawing/2014/main" id="{846EEC3A-A3F3-4985-B3CE-DD6F7AA44BF1}"/>
                </a:ext>
              </a:extLst>
            </p:cNvPr>
            <p:cNvGrpSpPr/>
            <p:nvPr/>
          </p:nvGrpSpPr>
          <p:grpSpPr>
            <a:xfrm>
              <a:off x="5726887" y="3292503"/>
              <a:ext cx="575244" cy="855481"/>
              <a:chOff x="5388234" y="3275822"/>
              <a:chExt cx="168678" cy="229229"/>
            </a:xfrm>
            <a:solidFill>
              <a:schemeClr val="accent1"/>
            </a:solidFill>
          </p:grpSpPr>
          <p:sp>
            <p:nvSpPr>
              <p:cNvPr id="23" name="Freeform 338">
                <a:extLst>
                  <a:ext uri="{FF2B5EF4-FFF2-40B4-BE49-F238E27FC236}">
                    <a16:creationId xmlns:a16="http://schemas.microsoft.com/office/drawing/2014/main" id="{2FB26A9D-F4BE-49B7-B07A-441AD4E22BDA}"/>
                  </a:ext>
                </a:extLst>
              </p:cNvPr>
              <p:cNvSpPr>
                <a:spLocks noEditPoints="1"/>
              </p:cNvSpPr>
              <p:nvPr/>
            </p:nvSpPr>
            <p:spPr bwMode="auto">
              <a:xfrm>
                <a:off x="5388234" y="3275822"/>
                <a:ext cx="168678" cy="229229"/>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339">
                <a:extLst>
                  <a:ext uri="{FF2B5EF4-FFF2-40B4-BE49-F238E27FC236}">
                    <a16:creationId xmlns:a16="http://schemas.microsoft.com/office/drawing/2014/main" id="{7B4FC461-EEE9-48CC-8D24-CC6F50A086FD}"/>
                  </a:ext>
                </a:extLst>
              </p:cNvPr>
              <p:cNvSpPr>
                <a:spLocks/>
              </p:cNvSpPr>
              <p:nvPr/>
            </p:nvSpPr>
            <p:spPr bwMode="auto">
              <a:xfrm>
                <a:off x="5418509" y="3459638"/>
                <a:ext cx="107045" cy="15138"/>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340">
                <a:extLst>
                  <a:ext uri="{FF2B5EF4-FFF2-40B4-BE49-F238E27FC236}">
                    <a16:creationId xmlns:a16="http://schemas.microsoft.com/office/drawing/2014/main" id="{E70D8F0F-355E-4069-8356-D3A5ADC62CC8}"/>
                  </a:ext>
                </a:extLst>
              </p:cNvPr>
              <p:cNvSpPr>
                <a:spLocks/>
              </p:cNvSpPr>
              <p:nvPr/>
            </p:nvSpPr>
            <p:spPr bwMode="auto">
              <a:xfrm>
                <a:off x="5418509" y="3428281"/>
                <a:ext cx="107045" cy="15138"/>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341">
                <a:extLst>
                  <a:ext uri="{FF2B5EF4-FFF2-40B4-BE49-F238E27FC236}">
                    <a16:creationId xmlns:a16="http://schemas.microsoft.com/office/drawing/2014/main" id="{D74BBFCA-FA7D-4557-BAE2-019E066DC83C}"/>
                  </a:ext>
                </a:extLst>
              </p:cNvPr>
              <p:cNvSpPr>
                <a:spLocks/>
              </p:cNvSpPr>
              <p:nvPr/>
            </p:nvSpPr>
            <p:spPr bwMode="auto">
              <a:xfrm>
                <a:off x="5418509" y="3398005"/>
                <a:ext cx="107045" cy="15138"/>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342">
                <a:extLst>
                  <a:ext uri="{FF2B5EF4-FFF2-40B4-BE49-F238E27FC236}">
                    <a16:creationId xmlns:a16="http://schemas.microsoft.com/office/drawing/2014/main" id="{8C998CD2-186E-4F28-A22E-12EF0E802D14}"/>
                  </a:ext>
                </a:extLst>
              </p:cNvPr>
              <p:cNvSpPr>
                <a:spLocks/>
              </p:cNvSpPr>
              <p:nvPr/>
            </p:nvSpPr>
            <p:spPr bwMode="auto">
              <a:xfrm>
                <a:off x="5418509" y="3367730"/>
                <a:ext cx="107045" cy="15138"/>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8" name="Oval 27">
              <a:extLst>
                <a:ext uri="{FF2B5EF4-FFF2-40B4-BE49-F238E27FC236}">
                  <a16:creationId xmlns:a16="http://schemas.microsoft.com/office/drawing/2014/main" id="{645EDD30-DCF0-442D-A03C-3E1A42456007}"/>
                </a:ext>
              </a:extLst>
            </p:cNvPr>
            <p:cNvSpPr/>
            <p:nvPr/>
          </p:nvSpPr>
          <p:spPr bwMode="gray">
            <a:xfrm>
              <a:off x="4645979" y="2582606"/>
              <a:ext cx="2743200" cy="2743200"/>
            </a:xfrm>
            <a:prstGeom prst="ellipse">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9" name="Straight Connector 28">
              <a:extLst>
                <a:ext uri="{FF2B5EF4-FFF2-40B4-BE49-F238E27FC236}">
                  <a16:creationId xmlns:a16="http://schemas.microsoft.com/office/drawing/2014/main" id="{DB6DF01D-D32E-4D39-8F56-2AF441A9C898}"/>
                </a:ext>
              </a:extLst>
            </p:cNvPr>
            <p:cNvCxnSpPr>
              <a:cxnSpLocks/>
            </p:cNvCxnSpPr>
            <p:nvPr/>
          </p:nvCxnSpPr>
          <p:spPr>
            <a:xfrm flipH="1" flipV="1">
              <a:off x="5092569" y="2943982"/>
              <a:ext cx="556591" cy="32567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78F69D-B287-497E-8627-B244156A9227}"/>
                </a:ext>
              </a:extLst>
            </p:cNvPr>
            <p:cNvCxnSpPr>
              <a:cxnSpLocks/>
              <a:endCxn id="28" idx="7"/>
            </p:cNvCxnSpPr>
            <p:nvPr/>
          </p:nvCxnSpPr>
          <p:spPr>
            <a:xfrm flipV="1">
              <a:off x="6326670" y="2984338"/>
              <a:ext cx="660777" cy="3382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E4C3A1-6DCE-4D97-86E9-44ED426BD279}"/>
                </a:ext>
              </a:extLst>
            </p:cNvPr>
            <p:cNvCxnSpPr>
              <a:cxnSpLocks/>
            </p:cNvCxnSpPr>
            <p:nvPr/>
          </p:nvCxnSpPr>
          <p:spPr>
            <a:xfrm flipV="1">
              <a:off x="6337785" y="3535577"/>
              <a:ext cx="965117" cy="1281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C5861E6-D826-404F-9FA1-59C25D4FD871}"/>
                </a:ext>
              </a:extLst>
            </p:cNvPr>
            <p:cNvCxnSpPr>
              <a:cxnSpLocks/>
            </p:cNvCxnSpPr>
            <p:nvPr/>
          </p:nvCxnSpPr>
          <p:spPr>
            <a:xfrm>
              <a:off x="6337785" y="3954206"/>
              <a:ext cx="1062001" cy="19377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F4FA01-7807-40E1-BECD-9A2A20F330DF}"/>
                </a:ext>
              </a:extLst>
            </p:cNvPr>
            <p:cNvCxnSpPr>
              <a:cxnSpLocks/>
            </p:cNvCxnSpPr>
            <p:nvPr/>
          </p:nvCxnSpPr>
          <p:spPr>
            <a:xfrm>
              <a:off x="6422456" y="4405977"/>
              <a:ext cx="713834" cy="385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E2DF99-A69E-4B41-8354-E7FA2334D6A9}"/>
                </a:ext>
              </a:extLst>
            </p:cNvPr>
            <p:cNvCxnSpPr>
              <a:cxnSpLocks/>
            </p:cNvCxnSpPr>
            <p:nvPr/>
          </p:nvCxnSpPr>
          <p:spPr>
            <a:xfrm>
              <a:off x="5982287" y="4512989"/>
              <a:ext cx="0" cy="6300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109815-EA80-47E3-A5A1-8268BB3D2CC7}"/>
                </a:ext>
              </a:extLst>
            </p:cNvPr>
            <p:cNvCxnSpPr>
              <a:cxnSpLocks/>
            </p:cNvCxnSpPr>
            <p:nvPr/>
          </p:nvCxnSpPr>
          <p:spPr>
            <a:xfrm flipH="1" flipV="1">
              <a:off x="4718728" y="3535577"/>
              <a:ext cx="901218" cy="1281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4132CE-B695-497C-B60D-42606B845EBC}"/>
                </a:ext>
              </a:extLst>
            </p:cNvPr>
            <p:cNvCxnSpPr>
              <a:cxnSpLocks/>
            </p:cNvCxnSpPr>
            <p:nvPr/>
          </p:nvCxnSpPr>
          <p:spPr>
            <a:xfrm flipH="1">
              <a:off x="4718729" y="3929671"/>
              <a:ext cx="930431" cy="35826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A7A8AC-8BA6-4B8B-9298-7141CA4BF5C6}"/>
                </a:ext>
              </a:extLst>
            </p:cNvPr>
            <p:cNvCxnSpPr>
              <a:cxnSpLocks/>
            </p:cNvCxnSpPr>
            <p:nvPr/>
          </p:nvCxnSpPr>
          <p:spPr>
            <a:xfrm flipH="1">
              <a:off x="4937999" y="4426837"/>
              <a:ext cx="628480" cy="3460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1036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Ingredients of Test Design</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10" name="Text Placeholder 49">
            <a:extLst>
              <a:ext uri="{FF2B5EF4-FFF2-40B4-BE49-F238E27FC236}">
                <a16:creationId xmlns:a16="http://schemas.microsoft.com/office/drawing/2014/main" id="{74D3DE69-0A87-4C9D-AFAC-F98B98C30A6E}"/>
              </a:ext>
            </a:extLst>
          </p:cNvPr>
          <p:cNvSpPr txBox="1">
            <a:spLocks/>
          </p:cNvSpPr>
          <p:nvPr/>
        </p:nvSpPr>
        <p:spPr>
          <a:xfrm>
            <a:off x="469900" y="914505"/>
            <a:ext cx="11232997" cy="404776"/>
          </a:xfrm>
          <a:prstGeom prst="rect">
            <a:avLst/>
          </a:prstGeom>
        </p:spPr>
        <p:txBody>
          <a:bodyPr vert="horz" lIns="0" tIns="0" rIns="0" bIns="0" rtlCol="0">
            <a:noAutofit/>
          </a:bodyPr>
          <a:lstStyle>
            <a:defPPr>
              <a:defRPr lang="en-US"/>
            </a:defPPr>
            <a:lvl1pPr indent="0">
              <a:spcBef>
                <a:spcPts val="0"/>
              </a:spcBef>
              <a:spcAft>
                <a:spcPts val="1333"/>
              </a:spcAft>
              <a:buSzPct val="100000"/>
              <a:buFontTx/>
              <a:buNone/>
              <a:defRPr sz="1200" b="0"/>
            </a:lvl1pPr>
            <a:lvl2pPr marL="127000" indent="-127000">
              <a:spcBef>
                <a:spcPts val="0"/>
              </a:spcBef>
              <a:spcAft>
                <a:spcPts val="1333"/>
              </a:spcAft>
              <a:buClrTx/>
              <a:buSzPct val="100000"/>
              <a:buFont typeface="Arial" panose="020B0604020202020204" pitchFamily="34" charset="0"/>
              <a:buChar char="•"/>
              <a:defRPr sz="1200" b="0"/>
            </a:lvl2pPr>
            <a:lvl3pPr marL="279400" indent="-127000">
              <a:spcBef>
                <a:spcPts val="0"/>
              </a:spcBef>
              <a:spcAft>
                <a:spcPts val="1333"/>
              </a:spcAft>
              <a:buClrTx/>
              <a:buSzPct val="100000"/>
              <a:buFont typeface="Arial" panose="020B0604020202020204" pitchFamily="34" charset="0"/>
              <a:buChar char="−"/>
              <a:defRPr sz="1200"/>
            </a:lvl3pPr>
            <a:lvl4pPr marL="431800" indent="-12700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400" dirty="0"/>
              <a:t>Below are some of the key ingredients that are required to effectively and efficiently design test scenarios and cases.</a:t>
            </a:r>
          </a:p>
        </p:txBody>
      </p:sp>
      <p:sp>
        <p:nvSpPr>
          <p:cNvPr id="38" name="Rectangle 37">
            <a:extLst>
              <a:ext uri="{FF2B5EF4-FFF2-40B4-BE49-F238E27FC236}">
                <a16:creationId xmlns:a16="http://schemas.microsoft.com/office/drawing/2014/main" id="{F13EA34F-8224-47EB-B1EF-6E976BA13BE8}"/>
              </a:ext>
            </a:extLst>
          </p:cNvPr>
          <p:cNvSpPr/>
          <p:nvPr/>
        </p:nvSpPr>
        <p:spPr>
          <a:xfrm>
            <a:off x="469900" y="1734080"/>
            <a:ext cx="2934504"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1. Requirements/User Stories</a:t>
            </a:r>
          </a:p>
          <a:p>
            <a:pPr algn="ctr" defTabSz="914377">
              <a:defRPr/>
            </a:pPr>
            <a:endParaRPr lang="en-US" sz="1200" b="1" dirty="0">
              <a:solidFill>
                <a:schemeClr val="tx1"/>
              </a:solidFill>
              <a:latin typeface="+mj-lt"/>
            </a:endParaRPr>
          </a:p>
          <a:p>
            <a:pPr defTabSz="914377">
              <a:defRPr/>
            </a:pPr>
            <a:r>
              <a:rPr lang="en-US" sz="1100" dirty="0">
                <a:solidFill>
                  <a:schemeClr val="tx1"/>
                </a:solidFill>
              </a:rPr>
              <a:t>Properly defined and designed requirements or user stories including acceptance criteria help testers identify and design the appropriate number of test cases needed to successfully test that requirement or user story</a:t>
            </a:r>
            <a:endParaRPr lang="en-US" sz="1100" b="1" dirty="0">
              <a:solidFill>
                <a:schemeClr val="tx1"/>
              </a:solidFill>
              <a:latin typeface="+mj-lt"/>
            </a:endParaRPr>
          </a:p>
        </p:txBody>
      </p:sp>
      <p:sp>
        <p:nvSpPr>
          <p:cNvPr id="39" name="Rectangle 38">
            <a:extLst>
              <a:ext uri="{FF2B5EF4-FFF2-40B4-BE49-F238E27FC236}">
                <a16:creationId xmlns:a16="http://schemas.microsoft.com/office/drawing/2014/main" id="{D426EEFB-B9D5-4B33-A991-57B896125ABB}"/>
              </a:ext>
            </a:extLst>
          </p:cNvPr>
          <p:cNvSpPr/>
          <p:nvPr/>
        </p:nvSpPr>
        <p:spPr>
          <a:xfrm>
            <a:off x="4480972" y="4014373"/>
            <a:ext cx="3128868"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5. Functional Knowledge</a:t>
            </a:r>
            <a:endParaRPr lang="en-US" sz="1100" b="1" dirty="0">
              <a:solidFill>
                <a:schemeClr val="tx1"/>
              </a:solidFill>
              <a:latin typeface="+mj-lt"/>
            </a:endParaRPr>
          </a:p>
          <a:p>
            <a:endParaRPr lang="en-US" sz="1100" b="1" dirty="0">
              <a:solidFill>
                <a:schemeClr val="tx1"/>
              </a:solidFill>
              <a:latin typeface="+mj-lt"/>
            </a:endParaRPr>
          </a:p>
          <a:p>
            <a:pPr defTabSz="914377">
              <a:defRPr/>
            </a:pPr>
            <a:r>
              <a:rPr lang="en-US" sz="1100" dirty="0">
                <a:solidFill>
                  <a:schemeClr val="tx1"/>
                </a:solidFill>
              </a:rPr>
              <a:t>When testers have deep functional knowledge of a module for ex. sales, finance, procurement etc., it helps them develop test cases and conditions effectively to test a business requirements/user stories and processes</a:t>
            </a:r>
            <a:endParaRPr lang="en-US" sz="1100" b="1" dirty="0">
              <a:solidFill>
                <a:schemeClr val="tx1"/>
              </a:solidFill>
              <a:latin typeface="+mj-lt"/>
            </a:endParaRPr>
          </a:p>
        </p:txBody>
      </p:sp>
      <p:sp>
        <p:nvSpPr>
          <p:cNvPr id="40" name="Rectangle 39">
            <a:extLst>
              <a:ext uri="{FF2B5EF4-FFF2-40B4-BE49-F238E27FC236}">
                <a16:creationId xmlns:a16="http://schemas.microsoft.com/office/drawing/2014/main" id="{DAAD404D-A324-452A-9288-3D55EEBF6431}"/>
              </a:ext>
            </a:extLst>
          </p:cNvPr>
          <p:cNvSpPr/>
          <p:nvPr/>
        </p:nvSpPr>
        <p:spPr>
          <a:xfrm>
            <a:off x="4473743" y="1734077"/>
            <a:ext cx="2951764"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2. Process Designs</a:t>
            </a:r>
          </a:p>
          <a:p>
            <a:pPr defTabSz="914377">
              <a:defRPr/>
            </a:pPr>
            <a:endParaRPr lang="en-US" sz="1100" b="1" dirty="0">
              <a:solidFill>
                <a:schemeClr val="tx1"/>
              </a:solidFill>
              <a:latin typeface="+mj-lt"/>
            </a:endParaRPr>
          </a:p>
          <a:p>
            <a:pPr defTabSz="914377">
              <a:defRPr/>
            </a:pPr>
            <a:r>
              <a:rPr lang="en-US" sz="1100" dirty="0">
                <a:solidFill>
                  <a:schemeClr val="tx1"/>
                </a:solidFill>
                <a:latin typeface="+mj-lt"/>
              </a:rPr>
              <a:t>Analyzing the business process designs help testers identify and design test scenarios</a:t>
            </a:r>
            <a:endParaRPr lang="en-US" sz="1100" b="1" dirty="0">
              <a:solidFill>
                <a:schemeClr val="tx1"/>
              </a:solidFill>
              <a:latin typeface="+mj-lt"/>
            </a:endParaRPr>
          </a:p>
        </p:txBody>
      </p:sp>
      <p:sp>
        <p:nvSpPr>
          <p:cNvPr id="41" name="Rectangle 40">
            <a:extLst>
              <a:ext uri="{FF2B5EF4-FFF2-40B4-BE49-F238E27FC236}">
                <a16:creationId xmlns:a16="http://schemas.microsoft.com/office/drawing/2014/main" id="{69BF93B7-5CCB-4327-952E-8CD85CA84807}"/>
              </a:ext>
            </a:extLst>
          </p:cNvPr>
          <p:cNvSpPr/>
          <p:nvPr/>
        </p:nvSpPr>
        <p:spPr>
          <a:xfrm>
            <a:off x="469900" y="4014368"/>
            <a:ext cx="2934504"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4. User Training</a:t>
            </a:r>
          </a:p>
          <a:p>
            <a:endParaRPr lang="en-US" sz="1100" b="1" dirty="0">
              <a:solidFill>
                <a:schemeClr val="tx1"/>
              </a:solidFill>
              <a:latin typeface="+mj-lt"/>
            </a:endParaRPr>
          </a:p>
          <a:p>
            <a:pPr defTabSz="914377">
              <a:defRPr/>
            </a:pPr>
            <a:r>
              <a:rPr lang="en-US" sz="1100" dirty="0">
                <a:solidFill>
                  <a:schemeClr val="tx1"/>
                </a:solidFill>
              </a:rPr>
              <a:t>Testers at the project must be aware of and trained around testing processes, standards and tools to be used, in order to write and design tests with consistent quality </a:t>
            </a:r>
            <a:endParaRPr lang="en-US" sz="1100" b="1" dirty="0">
              <a:solidFill>
                <a:schemeClr val="tx1"/>
              </a:solidFill>
              <a:latin typeface="+mj-lt"/>
            </a:endParaRPr>
          </a:p>
          <a:p>
            <a:pPr defTabSz="914377">
              <a:defRPr/>
            </a:pPr>
            <a:endParaRPr lang="en-US" sz="1100" b="1" dirty="0">
              <a:solidFill>
                <a:schemeClr val="tx1"/>
              </a:solidFill>
              <a:latin typeface="+mj-lt"/>
            </a:endParaRPr>
          </a:p>
        </p:txBody>
      </p:sp>
      <p:sp>
        <p:nvSpPr>
          <p:cNvPr id="42" name="Rectangle 41">
            <a:extLst>
              <a:ext uri="{FF2B5EF4-FFF2-40B4-BE49-F238E27FC236}">
                <a16:creationId xmlns:a16="http://schemas.microsoft.com/office/drawing/2014/main" id="{8B12A779-A02F-4DFB-B04D-99E8DFFE9B15}"/>
              </a:ext>
            </a:extLst>
          </p:cNvPr>
          <p:cNvSpPr/>
          <p:nvPr/>
        </p:nvSpPr>
        <p:spPr>
          <a:xfrm>
            <a:off x="8488078" y="4014368"/>
            <a:ext cx="2960642"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6. Platform knowledge</a:t>
            </a:r>
          </a:p>
          <a:p>
            <a:endParaRPr lang="en-US" sz="1100" b="1" dirty="0">
              <a:solidFill>
                <a:schemeClr val="tx1"/>
              </a:solidFill>
              <a:latin typeface="+mj-lt"/>
            </a:endParaRPr>
          </a:p>
          <a:p>
            <a:pPr defTabSz="914377">
              <a:defRPr/>
            </a:pPr>
            <a:r>
              <a:rPr lang="en-US" sz="1100" dirty="0">
                <a:solidFill>
                  <a:schemeClr val="tx1"/>
                </a:solidFill>
              </a:rPr>
              <a:t>When testers have the technical knowledge around test environment and platforms, it helps them understand how platforms affect quality and performance, and also design test cases and scenarios considering those dependencies and constraints</a:t>
            </a:r>
            <a:endParaRPr lang="en-US" sz="1100" b="1" dirty="0">
              <a:solidFill>
                <a:schemeClr val="tx1"/>
              </a:solidFill>
              <a:latin typeface="+mj-lt"/>
            </a:endParaRPr>
          </a:p>
        </p:txBody>
      </p:sp>
      <p:sp>
        <p:nvSpPr>
          <p:cNvPr id="43" name="Rectangle 42">
            <a:extLst>
              <a:ext uri="{FF2B5EF4-FFF2-40B4-BE49-F238E27FC236}">
                <a16:creationId xmlns:a16="http://schemas.microsoft.com/office/drawing/2014/main" id="{5E187318-4917-42F1-857E-58D3577A9CD5}"/>
              </a:ext>
            </a:extLst>
          </p:cNvPr>
          <p:cNvSpPr/>
          <p:nvPr/>
        </p:nvSpPr>
        <p:spPr>
          <a:xfrm>
            <a:off x="8523590" y="1734077"/>
            <a:ext cx="3043395" cy="176784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hlinkClick r:id="rId3"/>
              </a:rPr>
              <a:t>3. Test Design Techniques</a:t>
            </a:r>
            <a:endParaRPr lang="en-US" sz="1100" b="1" dirty="0">
              <a:solidFill>
                <a:schemeClr val="tx1"/>
              </a:solidFill>
            </a:endParaRPr>
          </a:p>
          <a:p>
            <a:endParaRPr lang="en-US" sz="1100" b="1" dirty="0">
              <a:solidFill>
                <a:schemeClr val="tx1"/>
              </a:solidFill>
              <a:latin typeface="+mj-lt"/>
            </a:endParaRPr>
          </a:p>
          <a:p>
            <a:pPr defTabSz="914377">
              <a:defRPr/>
            </a:pPr>
            <a:r>
              <a:rPr lang="en-US" sz="1100" dirty="0">
                <a:solidFill>
                  <a:schemeClr val="tx1"/>
                </a:solidFill>
              </a:rPr>
              <a:t>Applying test design techniques can help testers identify test conditions that may not come out explicitly through requirements or user stories, which in turn helps achieve adequate test coverage. Click on the above link to access content on various test design techniques</a:t>
            </a:r>
            <a:endParaRPr lang="en-US" sz="1100" b="1" dirty="0">
              <a:solidFill>
                <a:schemeClr val="tx1"/>
              </a:solidFill>
              <a:latin typeface="+mj-lt"/>
            </a:endParaRPr>
          </a:p>
          <a:p>
            <a:pPr defTabSz="914377">
              <a:defRPr/>
            </a:pPr>
            <a:endParaRPr lang="en-US" sz="1100" b="1" dirty="0">
              <a:solidFill>
                <a:schemeClr val="tx1"/>
              </a:solidFill>
              <a:latin typeface="+mj-lt"/>
            </a:endParaRPr>
          </a:p>
        </p:txBody>
      </p:sp>
      <p:cxnSp>
        <p:nvCxnSpPr>
          <p:cNvPr id="3" name="Straight Connector 2">
            <a:extLst>
              <a:ext uri="{FF2B5EF4-FFF2-40B4-BE49-F238E27FC236}">
                <a16:creationId xmlns:a16="http://schemas.microsoft.com/office/drawing/2014/main" id="{67D8421F-DCEE-42E0-AB5C-CDF610452036}"/>
              </a:ext>
            </a:extLst>
          </p:cNvPr>
          <p:cNvCxnSpPr/>
          <p:nvPr/>
        </p:nvCxnSpPr>
        <p:spPr>
          <a:xfrm>
            <a:off x="519161" y="2005466"/>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ECDC6A8-2858-4E37-A3E2-D2E8075CD9B9}"/>
              </a:ext>
            </a:extLst>
          </p:cNvPr>
          <p:cNvCxnSpPr/>
          <p:nvPr/>
        </p:nvCxnSpPr>
        <p:spPr>
          <a:xfrm>
            <a:off x="8594444" y="2005463"/>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56EAE07-24AB-4FB7-B7B8-4A0E97FC103B}"/>
              </a:ext>
            </a:extLst>
          </p:cNvPr>
          <p:cNvCxnSpPr/>
          <p:nvPr/>
        </p:nvCxnSpPr>
        <p:spPr>
          <a:xfrm>
            <a:off x="4540264" y="2006349"/>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C422FE-D5F1-461E-8D4A-2DF0FEB7D724}"/>
              </a:ext>
            </a:extLst>
          </p:cNvPr>
          <p:cNvCxnSpPr/>
          <p:nvPr/>
        </p:nvCxnSpPr>
        <p:spPr>
          <a:xfrm>
            <a:off x="519161" y="4291466"/>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0A9386-D9B4-40D3-B523-FB63F1828BD4}"/>
              </a:ext>
            </a:extLst>
          </p:cNvPr>
          <p:cNvCxnSpPr/>
          <p:nvPr/>
        </p:nvCxnSpPr>
        <p:spPr>
          <a:xfrm>
            <a:off x="4540264" y="4280515"/>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D6C2B61-F768-4989-8BF2-4DBC06FEE2C6}"/>
              </a:ext>
            </a:extLst>
          </p:cNvPr>
          <p:cNvCxnSpPr/>
          <p:nvPr/>
        </p:nvCxnSpPr>
        <p:spPr>
          <a:xfrm>
            <a:off x="8523590" y="4292350"/>
            <a:ext cx="2885243"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9904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Test Design Process</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10" name="Text Placeholder 49">
            <a:extLst>
              <a:ext uri="{FF2B5EF4-FFF2-40B4-BE49-F238E27FC236}">
                <a16:creationId xmlns:a16="http://schemas.microsoft.com/office/drawing/2014/main" id="{74D3DE69-0A87-4C9D-AFAC-F98B98C30A6E}"/>
              </a:ext>
            </a:extLst>
          </p:cNvPr>
          <p:cNvSpPr txBox="1">
            <a:spLocks/>
          </p:cNvSpPr>
          <p:nvPr/>
        </p:nvSpPr>
        <p:spPr>
          <a:xfrm>
            <a:off x="469900" y="914505"/>
            <a:ext cx="11232997" cy="404776"/>
          </a:xfrm>
          <a:prstGeom prst="rect">
            <a:avLst/>
          </a:prstGeom>
        </p:spPr>
        <p:txBody>
          <a:bodyPr vert="horz" lIns="0" tIns="0" rIns="0" bIns="0" rtlCol="0">
            <a:noAutofit/>
          </a:bodyPr>
          <a:lstStyle>
            <a:defPPr>
              <a:defRPr lang="en-US"/>
            </a:defPPr>
            <a:lvl1pPr indent="0">
              <a:spcBef>
                <a:spcPts val="0"/>
              </a:spcBef>
              <a:spcAft>
                <a:spcPts val="1333"/>
              </a:spcAft>
              <a:buSzPct val="100000"/>
              <a:buFontTx/>
              <a:buNone/>
              <a:defRPr sz="1200" b="0"/>
            </a:lvl1pPr>
            <a:lvl2pPr marL="127000" indent="-127000">
              <a:spcBef>
                <a:spcPts val="0"/>
              </a:spcBef>
              <a:spcAft>
                <a:spcPts val="1333"/>
              </a:spcAft>
              <a:buClrTx/>
              <a:buSzPct val="100000"/>
              <a:buFont typeface="Arial" panose="020B0604020202020204" pitchFamily="34" charset="0"/>
              <a:buChar char="•"/>
              <a:defRPr sz="1200" b="0"/>
            </a:lvl2pPr>
            <a:lvl3pPr marL="279400" indent="-127000">
              <a:spcBef>
                <a:spcPts val="0"/>
              </a:spcBef>
              <a:spcAft>
                <a:spcPts val="1333"/>
              </a:spcAft>
              <a:buClrTx/>
              <a:buSzPct val="100000"/>
              <a:buFont typeface="Arial" panose="020B0604020202020204" pitchFamily="34" charset="0"/>
              <a:buChar char="−"/>
              <a:defRPr sz="1200"/>
            </a:lvl3pPr>
            <a:lvl4pPr marL="431800" indent="-12700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400" dirty="0"/>
              <a:t>An effective and efficient test design process leads to well designed test cases and coverage which adheres to project’s time and cost constraints, and quality objectives.</a:t>
            </a:r>
            <a:endParaRPr lang="en-US" sz="1400" dirty="0">
              <a:solidFill>
                <a:schemeClr val="tx1">
                  <a:lumMod val="75000"/>
                  <a:lumOff val="25000"/>
                </a:schemeClr>
              </a:solidFill>
            </a:endParaRPr>
          </a:p>
        </p:txBody>
      </p:sp>
      <p:sp>
        <p:nvSpPr>
          <p:cNvPr id="52" name="Rectangle 47">
            <a:extLst>
              <a:ext uri="{FF2B5EF4-FFF2-40B4-BE49-F238E27FC236}">
                <a16:creationId xmlns:a16="http://schemas.microsoft.com/office/drawing/2014/main" id="{CA496167-2D30-42BB-9CAB-E1BB343ED826}"/>
              </a:ext>
            </a:extLst>
          </p:cNvPr>
          <p:cNvSpPr>
            <a:spLocks noChangeArrowheads="1"/>
          </p:cNvSpPr>
          <p:nvPr/>
        </p:nvSpPr>
        <p:spPr bwMode="auto">
          <a:xfrm>
            <a:off x="4906250" y="4825020"/>
            <a:ext cx="1554480" cy="545892"/>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Upload Test Scenarios and Cases/Scripts to the Test Management Tool</a:t>
            </a:r>
          </a:p>
        </p:txBody>
      </p:sp>
      <p:sp>
        <p:nvSpPr>
          <p:cNvPr id="53" name="Rectangle 49">
            <a:extLst>
              <a:ext uri="{FF2B5EF4-FFF2-40B4-BE49-F238E27FC236}">
                <a16:creationId xmlns:a16="http://schemas.microsoft.com/office/drawing/2014/main" id="{CBDA13E3-2F4C-4E77-86B7-3EDC37F8B35D}"/>
              </a:ext>
            </a:extLst>
          </p:cNvPr>
          <p:cNvSpPr>
            <a:spLocks noChangeArrowheads="1"/>
          </p:cNvSpPr>
          <p:nvPr/>
        </p:nvSpPr>
        <p:spPr bwMode="auto">
          <a:xfrm>
            <a:off x="2514267" y="4698559"/>
            <a:ext cx="1463040" cy="770083"/>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Link Requirements/ User Stories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to Test Cases/ Scripts in Test Management Tool</a:t>
            </a:r>
          </a:p>
        </p:txBody>
      </p:sp>
      <p:sp>
        <p:nvSpPr>
          <p:cNvPr id="54" name="Rectangle 75">
            <a:extLst>
              <a:ext uri="{FF2B5EF4-FFF2-40B4-BE49-F238E27FC236}">
                <a16:creationId xmlns:a16="http://schemas.microsoft.com/office/drawing/2014/main" id="{1E2E87B6-7F6C-4590-B7DA-35C144B81557}"/>
              </a:ext>
            </a:extLst>
          </p:cNvPr>
          <p:cNvSpPr>
            <a:spLocks noChangeArrowheads="1"/>
          </p:cNvSpPr>
          <p:nvPr/>
        </p:nvSpPr>
        <p:spPr bwMode="auto">
          <a:xfrm>
            <a:off x="9181729" y="3057437"/>
            <a:ext cx="548640" cy="381000"/>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Peer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Review</a:t>
            </a:r>
          </a:p>
        </p:txBody>
      </p:sp>
      <p:sp>
        <p:nvSpPr>
          <p:cNvPr id="55" name="Rectangle 80">
            <a:extLst>
              <a:ext uri="{FF2B5EF4-FFF2-40B4-BE49-F238E27FC236}">
                <a16:creationId xmlns:a16="http://schemas.microsoft.com/office/drawing/2014/main" id="{75D0F42A-40DC-4A0B-B61F-058191FF1274}"/>
              </a:ext>
            </a:extLst>
          </p:cNvPr>
          <p:cNvSpPr>
            <a:spLocks noChangeArrowheads="1"/>
          </p:cNvSpPr>
          <p:nvPr/>
        </p:nvSpPr>
        <p:spPr bwMode="auto">
          <a:xfrm>
            <a:off x="9102125" y="2822127"/>
            <a:ext cx="2422811" cy="838200"/>
          </a:xfrm>
          <a:prstGeom prst="rect">
            <a:avLst/>
          </a:prstGeom>
          <a:noFill/>
          <a:ln w="22225">
            <a:solidFill>
              <a:schemeClr val="tx1">
                <a:lumMod val="65000"/>
                <a:lumOff val="35000"/>
              </a:schemeClr>
            </a:solidFill>
            <a:prstDash val="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ea typeface="Verdana" pitchFamily="34" charset="0"/>
              <a:cs typeface="Verdana" pitchFamily="34" charset="0"/>
            </a:endParaRPr>
          </a:p>
        </p:txBody>
      </p:sp>
      <p:sp>
        <p:nvSpPr>
          <p:cNvPr id="56" name="Text Box 82">
            <a:extLst>
              <a:ext uri="{FF2B5EF4-FFF2-40B4-BE49-F238E27FC236}">
                <a16:creationId xmlns:a16="http://schemas.microsoft.com/office/drawing/2014/main" id="{49E5E3E7-2BF5-476A-827C-18DAD7E0CAF5}"/>
              </a:ext>
            </a:extLst>
          </p:cNvPr>
          <p:cNvSpPr txBox="1">
            <a:spLocks noChangeArrowheads="1"/>
          </p:cNvSpPr>
          <p:nvPr/>
        </p:nvSpPr>
        <p:spPr bwMode="auto">
          <a:xfrm>
            <a:off x="9841633" y="2822127"/>
            <a:ext cx="1128834" cy="215444"/>
          </a:xfrm>
          <a:prstGeom prst="rect">
            <a:avLst/>
          </a:prstGeom>
          <a:noFill/>
          <a:ln>
            <a:noFill/>
          </a:ln>
        </p:spPr>
        <p:txBody>
          <a:bodyPr wrap="square">
            <a:spAutoFit/>
          </a:bodyPr>
          <a:lstStyle>
            <a:lvl1pPr eaLnBrk="0" hangingPunct="0">
              <a:defRPr>
                <a:solidFill>
                  <a:schemeClr val="tx1"/>
                </a:solidFill>
                <a:latin typeface="Lucida Bright" pitchFamily="18" charset="0"/>
              </a:defRPr>
            </a:lvl1pPr>
            <a:lvl2pPr marL="742950" indent="-285750" eaLnBrk="0" hangingPunct="0">
              <a:defRPr>
                <a:solidFill>
                  <a:schemeClr val="tx1"/>
                </a:solidFill>
                <a:latin typeface="Lucida Bright" pitchFamily="18" charset="0"/>
              </a:defRPr>
            </a:lvl2pPr>
            <a:lvl3pPr marL="1143000" indent="-228600" eaLnBrk="0" hangingPunct="0">
              <a:defRPr>
                <a:solidFill>
                  <a:schemeClr val="tx1"/>
                </a:solidFill>
                <a:latin typeface="Lucida Bright" pitchFamily="18" charset="0"/>
              </a:defRPr>
            </a:lvl3pPr>
            <a:lvl4pPr marL="1600200" indent="-228600" eaLnBrk="0" hangingPunct="0">
              <a:defRPr>
                <a:solidFill>
                  <a:schemeClr val="tx1"/>
                </a:solidFill>
                <a:latin typeface="Lucida Bright" pitchFamily="18" charset="0"/>
              </a:defRPr>
            </a:lvl4pPr>
            <a:lvl5pPr marL="2057400" indent="-228600" eaLnBrk="0" hangingPunct="0">
              <a:defRPr>
                <a:solidFill>
                  <a:schemeClr val="tx1"/>
                </a:solidFill>
                <a:latin typeface="Lucida Bright" pitchFamily="18" charset="0"/>
              </a:defRPr>
            </a:lvl5pPr>
            <a:lvl6pPr marL="2514600" indent="-228600" algn="ctr" eaLnBrk="0" fontAlgn="base" hangingPunct="0">
              <a:spcBef>
                <a:spcPct val="0"/>
              </a:spcBef>
              <a:spcAft>
                <a:spcPct val="0"/>
              </a:spcAft>
              <a:defRPr>
                <a:solidFill>
                  <a:schemeClr val="tx1"/>
                </a:solidFill>
                <a:latin typeface="Lucida Bright" pitchFamily="18" charset="0"/>
              </a:defRPr>
            </a:lvl6pPr>
            <a:lvl7pPr marL="2971800" indent="-228600" algn="ctr" eaLnBrk="0" fontAlgn="base" hangingPunct="0">
              <a:spcBef>
                <a:spcPct val="0"/>
              </a:spcBef>
              <a:spcAft>
                <a:spcPct val="0"/>
              </a:spcAft>
              <a:defRPr>
                <a:solidFill>
                  <a:schemeClr val="tx1"/>
                </a:solidFill>
                <a:latin typeface="Lucida Bright" pitchFamily="18" charset="0"/>
              </a:defRPr>
            </a:lvl7pPr>
            <a:lvl8pPr marL="3429000" indent="-228600" algn="ctr" eaLnBrk="0" fontAlgn="base" hangingPunct="0">
              <a:spcBef>
                <a:spcPct val="0"/>
              </a:spcBef>
              <a:spcAft>
                <a:spcPct val="0"/>
              </a:spcAft>
              <a:defRPr>
                <a:solidFill>
                  <a:schemeClr val="tx1"/>
                </a:solidFill>
                <a:latin typeface="Lucida Bright" pitchFamily="18" charset="0"/>
              </a:defRPr>
            </a:lvl8pPr>
            <a:lvl9pPr marL="3886200" indent="-228600" algn="ctr" eaLnBrk="0" fontAlgn="base" hangingPunct="0">
              <a:spcBef>
                <a:spcPct val="0"/>
              </a:spcBef>
              <a:spcAft>
                <a:spcPct val="0"/>
              </a:spcAft>
              <a:defRPr>
                <a:solidFill>
                  <a:schemeClr val="tx1"/>
                </a:solidFill>
                <a:latin typeface="Lucida Bright"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Verdana" pitchFamily="34" charset="0"/>
                <a:ea typeface="Verdana" pitchFamily="34" charset="0"/>
                <a:cs typeface="Verdana" pitchFamily="34" charset="0"/>
              </a:rPr>
              <a:t>Review Process</a:t>
            </a:r>
          </a:p>
        </p:txBody>
      </p:sp>
      <p:sp>
        <p:nvSpPr>
          <p:cNvPr id="57" name="TextBox 56">
            <a:extLst>
              <a:ext uri="{FF2B5EF4-FFF2-40B4-BE49-F238E27FC236}">
                <a16:creationId xmlns:a16="http://schemas.microsoft.com/office/drawing/2014/main" id="{B53C0C16-B5E8-49BC-942B-2D2291188244}"/>
              </a:ext>
            </a:extLst>
          </p:cNvPr>
          <p:cNvSpPr txBox="1"/>
          <p:nvPr/>
        </p:nvSpPr>
        <p:spPr>
          <a:xfrm>
            <a:off x="7218645" y="3015026"/>
            <a:ext cx="408523"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ea typeface="Verdana" pitchFamily="34" charset="0"/>
                <a:cs typeface="Verdana" pitchFamily="34" charset="0"/>
              </a:rPr>
              <a:t>Yes</a:t>
            </a:r>
          </a:p>
        </p:txBody>
      </p:sp>
      <p:sp>
        <p:nvSpPr>
          <p:cNvPr id="58" name="TextBox 57">
            <a:extLst>
              <a:ext uri="{FF2B5EF4-FFF2-40B4-BE49-F238E27FC236}">
                <a16:creationId xmlns:a16="http://schemas.microsoft.com/office/drawing/2014/main" id="{0CFFA1F3-0CA1-4D5B-BE12-FC466179EC09}"/>
              </a:ext>
            </a:extLst>
          </p:cNvPr>
          <p:cNvSpPr txBox="1"/>
          <p:nvPr/>
        </p:nvSpPr>
        <p:spPr>
          <a:xfrm>
            <a:off x="5505554" y="2427972"/>
            <a:ext cx="372387"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ea typeface="Verdana" pitchFamily="34" charset="0"/>
                <a:cs typeface="Verdana" pitchFamily="34" charset="0"/>
              </a:rPr>
              <a:t>No</a:t>
            </a:r>
          </a:p>
        </p:txBody>
      </p:sp>
      <p:sp>
        <p:nvSpPr>
          <p:cNvPr id="59" name="TextBox 58">
            <a:extLst>
              <a:ext uri="{FF2B5EF4-FFF2-40B4-BE49-F238E27FC236}">
                <a16:creationId xmlns:a16="http://schemas.microsoft.com/office/drawing/2014/main" id="{67276D83-5B1D-4F87-A1BC-92BFAFCCFA9C}"/>
              </a:ext>
            </a:extLst>
          </p:cNvPr>
          <p:cNvSpPr txBox="1"/>
          <p:nvPr/>
        </p:nvSpPr>
        <p:spPr>
          <a:xfrm>
            <a:off x="8155058" y="3859468"/>
            <a:ext cx="372387"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ea typeface="Verdana" pitchFamily="34" charset="0"/>
                <a:cs typeface="Verdana" pitchFamily="34" charset="0"/>
              </a:rPr>
              <a:t>No</a:t>
            </a:r>
          </a:p>
        </p:txBody>
      </p:sp>
      <p:sp>
        <p:nvSpPr>
          <p:cNvPr id="60" name="TextBox 59">
            <a:extLst>
              <a:ext uri="{FF2B5EF4-FFF2-40B4-BE49-F238E27FC236}">
                <a16:creationId xmlns:a16="http://schemas.microsoft.com/office/drawing/2014/main" id="{AC142B6E-7004-49B4-BB60-6E13B3FA9CCD}"/>
              </a:ext>
            </a:extLst>
          </p:cNvPr>
          <p:cNvSpPr txBox="1"/>
          <p:nvPr/>
        </p:nvSpPr>
        <p:spPr>
          <a:xfrm>
            <a:off x="6760569" y="4880996"/>
            <a:ext cx="444637"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ea typeface="Verdana" pitchFamily="34" charset="0"/>
                <a:cs typeface="Verdana" pitchFamily="34" charset="0"/>
              </a:rPr>
              <a:t>Yes</a:t>
            </a:r>
          </a:p>
        </p:txBody>
      </p:sp>
      <p:cxnSp>
        <p:nvCxnSpPr>
          <p:cNvPr id="63" name="Straight Arrow Connector 62">
            <a:extLst>
              <a:ext uri="{FF2B5EF4-FFF2-40B4-BE49-F238E27FC236}">
                <a16:creationId xmlns:a16="http://schemas.microsoft.com/office/drawing/2014/main" id="{770A53A5-29FB-496F-9BA1-79E5BD8148E3}"/>
              </a:ext>
            </a:extLst>
          </p:cNvPr>
          <p:cNvCxnSpPr>
            <a:cxnSpLocks/>
            <a:endCxn id="74" idx="1"/>
          </p:cNvCxnSpPr>
          <p:nvPr/>
        </p:nvCxnSpPr>
        <p:spPr>
          <a:xfrm flipV="1">
            <a:off x="5406242" y="3234512"/>
            <a:ext cx="305394" cy="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E129AC7-E771-4B13-8A7B-F0A81004FC6C}"/>
              </a:ext>
            </a:extLst>
          </p:cNvPr>
          <p:cNvCxnSpPr>
            <a:cxnSpLocks/>
            <a:stCxn id="74" idx="3"/>
          </p:cNvCxnSpPr>
          <p:nvPr/>
        </p:nvCxnSpPr>
        <p:spPr>
          <a:xfrm flipV="1">
            <a:off x="7296351" y="3229370"/>
            <a:ext cx="310067" cy="5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Elbow Connector 32">
            <a:extLst>
              <a:ext uri="{FF2B5EF4-FFF2-40B4-BE49-F238E27FC236}">
                <a16:creationId xmlns:a16="http://schemas.microsoft.com/office/drawing/2014/main" id="{6C3F7875-44F7-4B74-9974-776FE3722FD5}"/>
              </a:ext>
            </a:extLst>
          </p:cNvPr>
          <p:cNvCxnSpPr>
            <a:cxnSpLocks/>
            <a:stCxn id="55" idx="3"/>
            <a:endCxn id="87" idx="3"/>
          </p:cNvCxnSpPr>
          <p:nvPr/>
        </p:nvCxnSpPr>
        <p:spPr>
          <a:xfrm flipH="1">
            <a:off x="9057437" y="3241227"/>
            <a:ext cx="2467499" cy="1868279"/>
          </a:xfrm>
          <a:prstGeom prst="bentConnector3">
            <a:avLst>
              <a:gd name="adj1" fmla="val -9264"/>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CD059EA3-5AEB-4657-B869-E4B5389E4C99}"/>
              </a:ext>
            </a:extLst>
          </p:cNvPr>
          <p:cNvCxnSpPr>
            <a:cxnSpLocks/>
            <a:endCxn id="55" idx="1"/>
          </p:cNvCxnSpPr>
          <p:nvPr/>
        </p:nvCxnSpPr>
        <p:spPr>
          <a:xfrm>
            <a:off x="8703073" y="3236526"/>
            <a:ext cx="399052" cy="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Elbow Connector 185">
            <a:extLst>
              <a:ext uri="{FF2B5EF4-FFF2-40B4-BE49-F238E27FC236}">
                <a16:creationId xmlns:a16="http://schemas.microsoft.com/office/drawing/2014/main" id="{FBCACEA8-E9E5-4655-8CD6-BCE06982F2F5}"/>
              </a:ext>
            </a:extLst>
          </p:cNvPr>
          <p:cNvCxnSpPr>
            <a:cxnSpLocks/>
            <a:stCxn id="74" idx="0"/>
          </p:cNvCxnSpPr>
          <p:nvPr/>
        </p:nvCxnSpPr>
        <p:spPr>
          <a:xfrm rot="16200000" flipH="1" flipV="1">
            <a:off x="5595492" y="2130447"/>
            <a:ext cx="175660" cy="1641344"/>
          </a:xfrm>
          <a:prstGeom prst="bentConnector3">
            <a:avLst>
              <a:gd name="adj1" fmla="val -130138"/>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BD35837-238B-49D9-8CC5-46B509E3E3DF}"/>
              </a:ext>
            </a:extLst>
          </p:cNvPr>
          <p:cNvCxnSpPr>
            <a:cxnSpLocks/>
            <a:stCxn id="87" idx="1"/>
            <a:endCxn id="52" idx="3"/>
          </p:cNvCxnSpPr>
          <p:nvPr/>
        </p:nvCxnSpPr>
        <p:spPr>
          <a:xfrm flipH="1" flipV="1">
            <a:off x="6460730" y="5097966"/>
            <a:ext cx="7795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16">
            <a:extLst>
              <a:ext uri="{FF2B5EF4-FFF2-40B4-BE49-F238E27FC236}">
                <a16:creationId xmlns:a16="http://schemas.microsoft.com/office/drawing/2014/main" id="{71E23830-4501-41EF-8F6C-164D82A9FAC8}"/>
              </a:ext>
            </a:extLst>
          </p:cNvPr>
          <p:cNvSpPr>
            <a:spLocks noChangeArrowheads="1"/>
          </p:cNvSpPr>
          <p:nvPr/>
        </p:nvSpPr>
        <p:spPr bwMode="auto">
          <a:xfrm>
            <a:off x="2508102" y="2914949"/>
            <a:ext cx="1487721" cy="631042"/>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ea typeface="Verdana" pitchFamily="34" charset="0"/>
                <a:cs typeface="Verdana" pitchFamily="34" charset="0"/>
              </a:rPr>
              <a:t>Clarify any queries on requirement/</a:t>
            </a:r>
            <a:r>
              <a:rPr lang="en-US" sz="900" kern="0" dirty="0">
                <a:ea typeface="Verdana" pitchFamily="34" charset="0"/>
                <a:cs typeface="Verdana" pitchFamily="34" charset="0"/>
              </a:rPr>
              <a:t>user stories</a:t>
            </a:r>
            <a:r>
              <a:rPr kumimoji="0" lang="en-US" sz="900" b="0" i="0" u="none" strike="noStrike" kern="0" cap="none" spc="0" normalizeH="0" baseline="0" noProof="0" dirty="0">
                <a:ln>
                  <a:noFill/>
                </a:ln>
                <a:effectLst/>
                <a:uLnTx/>
                <a:uFillTx/>
                <a:ea typeface="Verdana" pitchFamily="34" charset="0"/>
                <a:cs typeface="Verdana" pitchFamily="34" charset="0"/>
              </a:rPr>
              <a:t> with the agile team</a:t>
            </a:r>
          </a:p>
        </p:txBody>
      </p:sp>
      <p:sp>
        <p:nvSpPr>
          <p:cNvPr id="71" name="Rectangle 18">
            <a:extLst>
              <a:ext uri="{FF2B5EF4-FFF2-40B4-BE49-F238E27FC236}">
                <a16:creationId xmlns:a16="http://schemas.microsoft.com/office/drawing/2014/main" id="{CD957A19-050E-43DB-AA31-3C876DDF7AD2}"/>
              </a:ext>
            </a:extLst>
          </p:cNvPr>
          <p:cNvSpPr>
            <a:spLocks noChangeArrowheads="1"/>
          </p:cNvSpPr>
          <p:nvPr/>
        </p:nvSpPr>
        <p:spPr bwMode="auto">
          <a:xfrm>
            <a:off x="4319056" y="3047590"/>
            <a:ext cx="1097280" cy="365760"/>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defTabSz="914400"/>
            <a:r>
              <a:rPr lang="en-US" sz="900" kern="0" dirty="0">
                <a:solidFill>
                  <a:schemeClr val="tx1"/>
                </a:solidFill>
                <a:ea typeface="Verdana" pitchFamily="34" charset="0"/>
              </a:rPr>
              <a:t>Create/Update</a:t>
            </a:r>
          </a:p>
          <a:p>
            <a:pPr algn="ctr" defTabSz="914400"/>
            <a:r>
              <a:rPr lang="en-US" sz="900" kern="0" dirty="0">
                <a:solidFill>
                  <a:schemeClr val="tx1"/>
                </a:solidFill>
                <a:ea typeface="Verdana" pitchFamily="34" charset="0"/>
              </a:rPr>
              <a:t>Test Scenarios</a:t>
            </a:r>
          </a:p>
        </p:txBody>
      </p:sp>
      <p:sp>
        <p:nvSpPr>
          <p:cNvPr id="72" name="Rectangle 35">
            <a:extLst>
              <a:ext uri="{FF2B5EF4-FFF2-40B4-BE49-F238E27FC236}">
                <a16:creationId xmlns:a16="http://schemas.microsoft.com/office/drawing/2014/main" id="{F2001CDA-1897-4A09-811E-A2329CCA434C}"/>
              </a:ext>
            </a:extLst>
          </p:cNvPr>
          <p:cNvSpPr>
            <a:spLocks noChangeArrowheads="1"/>
          </p:cNvSpPr>
          <p:nvPr/>
        </p:nvSpPr>
        <p:spPr bwMode="auto">
          <a:xfrm>
            <a:off x="7606418" y="3031434"/>
            <a:ext cx="1097280" cy="431637"/>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Create/Update Test Cases/ Scripts</a:t>
            </a:r>
          </a:p>
        </p:txBody>
      </p:sp>
      <p:sp>
        <p:nvSpPr>
          <p:cNvPr id="73" name="Rectangle 76">
            <a:extLst>
              <a:ext uri="{FF2B5EF4-FFF2-40B4-BE49-F238E27FC236}">
                <a16:creationId xmlns:a16="http://schemas.microsoft.com/office/drawing/2014/main" id="{E1DEE355-959F-4526-94C3-63177A33F920}"/>
              </a:ext>
            </a:extLst>
          </p:cNvPr>
          <p:cNvSpPr>
            <a:spLocks noChangeArrowheads="1"/>
          </p:cNvSpPr>
          <p:nvPr/>
        </p:nvSpPr>
        <p:spPr bwMode="auto">
          <a:xfrm>
            <a:off x="10028151" y="3056307"/>
            <a:ext cx="548640" cy="381000"/>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Lead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Review</a:t>
            </a:r>
          </a:p>
        </p:txBody>
      </p:sp>
      <p:sp>
        <p:nvSpPr>
          <p:cNvPr id="74" name="Flowchart: Decision 73">
            <a:extLst>
              <a:ext uri="{FF2B5EF4-FFF2-40B4-BE49-F238E27FC236}">
                <a16:creationId xmlns:a16="http://schemas.microsoft.com/office/drawing/2014/main" id="{3896269C-83C2-486E-91CA-63961C0661E7}"/>
              </a:ext>
            </a:extLst>
          </p:cNvPr>
          <p:cNvSpPr/>
          <p:nvPr/>
        </p:nvSpPr>
        <p:spPr bwMode="auto">
          <a:xfrm>
            <a:off x="5711636" y="2863289"/>
            <a:ext cx="1584715" cy="742446"/>
          </a:xfrm>
          <a:prstGeom prst="flowChartDecision">
            <a:avLst/>
          </a:prstGeom>
          <a:noFill/>
          <a:ln>
            <a:solidFill>
              <a:schemeClr val="accent5">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Test Scenarios Appr</a:t>
            </a:r>
            <a:r>
              <a:rPr lang="en-US" sz="900" kern="0" dirty="0">
                <a:solidFill>
                  <a:schemeClr val="tx1"/>
                </a:solidFill>
                <a:ea typeface="Verdana" pitchFamily="34" charset="0"/>
                <a:cs typeface="Verdana" pitchFamily="34" charset="0"/>
              </a:rPr>
              <a:t>oved</a:t>
            </a: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a:t>
            </a:r>
          </a:p>
        </p:txBody>
      </p:sp>
      <p:sp>
        <p:nvSpPr>
          <p:cNvPr id="75" name="Rectangle: Rounded Corners 74">
            <a:extLst>
              <a:ext uri="{FF2B5EF4-FFF2-40B4-BE49-F238E27FC236}">
                <a16:creationId xmlns:a16="http://schemas.microsoft.com/office/drawing/2014/main" id="{4071FB7F-CEC0-4072-A2CB-BDE2ED213A97}"/>
              </a:ext>
            </a:extLst>
          </p:cNvPr>
          <p:cNvSpPr/>
          <p:nvPr/>
        </p:nvSpPr>
        <p:spPr>
          <a:xfrm>
            <a:off x="293444" y="2403164"/>
            <a:ext cx="1880838" cy="2693276"/>
          </a:xfrm>
          <a:prstGeom prst="roundRect">
            <a:avLst/>
          </a:prstGeom>
          <a:noFill/>
          <a:ln w="6350">
            <a:noFill/>
            <a:miter lim="800000"/>
            <a:headEnd/>
            <a:tailEnd/>
          </a:ln>
        </p:spPr>
        <p:txBody>
          <a:bodyPr wrap="squar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sng" strike="noStrike" kern="0" cap="none" spc="0" normalizeH="0" baseline="0" noProof="0" dirty="0">
                <a:ln>
                  <a:noFill/>
                </a:ln>
                <a:effectLst/>
                <a:uLnTx/>
                <a:uFillTx/>
                <a:ea typeface="Verdana" pitchFamily="34" charset="0"/>
                <a:cs typeface="Verdana" pitchFamily="34" charset="0"/>
              </a:rPr>
              <a:t>Key Inputs: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effectLst/>
                <a:uLnTx/>
                <a:uFillTx/>
                <a:ea typeface="Verdana" pitchFamily="34" charset="0"/>
                <a:cs typeface="Verdana" pitchFamily="34" charset="0"/>
              </a:rPr>
              <a:t>Process Designs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0" dirty="0">
                <a:ea typeface="Verdana" pitchFamily="34" charset="0"/>
                <a:cs typeface="Verdana" pitchFamily="34" charset="0"/>
              </a:rPr>
              <a:t>Requirements/User Stories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effectLst/>
                <a:uLnTx/>
                <a:uFillTx/>
                <a:ea typeface="Verdana" pitchFamily="34" charset="0"/>
                <a:cs typeface="Verdana" pitchFamily="34" charset="0"/>
              </a:rPr>
              <a:t>Functional/Technical specifications</a:t>
            </a:r>
            <a:endParaRPr lang="en-US" sz="900" kern="0" dirty="0">
              <a:ea typeface="Verdana" pitchFamily="34" charset="0"/>
              <a:cs typeface="Verdana"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effectLst/>
                <a:uLnTx/>
                <a:uFillTx/>
                <a:ea typeface="Verdana" pitchFamily="34" charset="0"/>
                <a:cs typeface="Verdana" pitchFamily="34" charset="0"/>
              </a:rPr>
              <a:t>Test Approach</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effectLst/>
                <a:uLnTx/>
                <a:uFillTx/>
                <a:ea typeface="Verdana" pitchFamily="34" charset="0"/>
                <a:cs typeface="Verdana" pitchFamily="34" charset="0"/>
              </a:rPr>
              <a:t>Reference Test Cases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effectLst/>
              <a:uLnTx/>
              <a:uFillTx/>
              <a:ea typeface="Verdana" pitchFamily="34" charset="0"/>
              <a:cs typeface="Verdana"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900" b="1" u="sng" kern="0" dirty="0">
                <a:ea typeface="Verdana" pitchFamily="34" charset="0"/>
                <a:cs typeface="Verdana" pitchFamily="34" charset="0"/>
              </a:rPr>
              <a:t>Key Roles: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strike="noStrike" kern="0" cap="none" spc="0" normalizeH="0" baseline="0" noProof="0" dirty="0">
                <a:ln>
                  <a:noFill/>
                </a:ln>
                <a:effectLst/>
                <a:uLnTx/>
                <a:uFillTx/>
                <a:ea typeface="Verdana" pitchFamily="34" charset="0"/>
                <a:cs typeface="Verdana" pitchFamily="34" charset="0"/>
              </a:rPr>
              <a:t>Testers (Primary)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strike="noStrike" kern="0" cap="none" spc="0" normalizeH="0" baseline="0" noProof="0" dirty="0">
                <a:ln>
                  <a:noFill/>
                </a:ln>
                <a:effectLst/>
                <a:uLnTx/>
                <a:uFillTx/>
                <a:ea typeface="Verdana" pitchFamily="34" charset="0"/>
                <a:cs typeface="Verdana" pitchFamily="34" charset="0"/>
              </a:rPr>
              <a:t>Test Champions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0" dirty="0">
                <a:ea typeface="Verdana" pitchFamily="34" charset="0"/>
                <a:cs typeface="Verdana" pitchFamily="34" charset="0"/>
              </a:rPr>
              <a:t>Test Lead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0" dirty="0">
                <a:ea typeface="Verdana" pitchFamily="34" charset="0"/>
                <a:cs typeface="Verdana" pitchFamily="34" charset="0"/>
              </a:rPr>
              <a:t>Test Data Lead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0" dirty="0">
                <a:ea typeface="Verdana" pitchFamily="34" charset="0"/>
                <a:cs typeface="Verdana" pitchFamily="34" charset="0"/>
              </a:rPr>
              <a:t>Functional Consultants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strike="noStrike" kern="0" cap="none" spc="0" normalizeH="0" baseline="0" noProof="0" dirty="0">
                <a:ln>
                  <a:noFill/>
                </a:ln>
                <a:effectLst/>
                <a:uLnTx/>
                <a:uFillTx/>
                <a:ea typeface="Verdana" pitchFamily="34" charset="0"/>
                <a:cs typeface="Verdana" pitchFamily="34" charset="0"/>
              </a:rPr>
              <a:t>Developers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0" dirty="0">
                <a:ea typeface="Verdana" pitchFamily="34" charset="0"/>
                <a:cs typeface="Verdana" pitchFamily="34" charset="0"/>
              </a:rPr>
              <a:t>Security Specialists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strike="noStrike" kern="0" cap="none" spc="0" normalizeH="0" baseline="0" noProof="0" dirty="0">
                <a:ln>
                  <a:noFill/>
                </a:ln>
                <a:effectLst/>
                <a:uLnTx/>
                <a:uFillTx/>
                <a:ea typeface="Verdana" pitchFamily="34" charset="0"/>
                <a:cs typeface="Verdana" pitchFamily="34" charset="0"/>
              </a:rPr>
              <a:t>Data Conversion Team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i="0" strike="noStrike" kern="0" cap="none" spc="0" normalizeH="0" baseline="0" noProof="0" dirty="0">
              <a:ln>
                <a:noFill/>
              </a:ln>
              <a:effectLst/>
              <a:uLnTx/>
              <a:uFillTx/>
              <a:ea typeface="Verdana" pitchFamily="34" charset="0"/>
              <a:cs typeface="Verdana" pitchFamily="34" charset="0"/>
            </a:endParaRPr>
          </a:p>
        </p:txBody>
      </p:sp>
      <p:cxnSp>
        <p:nvCxnSpPr>
          <p:cNvPr id="77" name="Straight Arrow Connector 76">
            <a:extLst>
              <a:ext uri="{FF2B5EF4-FFF2-40B4-BE49-F238E27FC236}">
                <a16:creationId xmlns:a16="http://schemas.microsoft.com/office/drawing/2014/main" id="{B01E469C-2518-4D4B-8000-9F3027121071}"/>
              </a:ext>
            </a:extLst>
          </p:cNvPr>
          <p:cNvCxnSpPr/>
          <p:nvPr/>
        </p:nvCxnSpPr>
        <p:spPr>
          <a:xfrm flipV="1">
            <a:off x="9730369" y="3246807"/>
            <a:ext cx="297782" cy="1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60ED84CB-AF70-4796-A8B5-AE693B3111F8}"/>
              </a:ext>
            </a:extLst>
          </p:cNvPr>
          <p:cNvCxnSpPr>
            <a:cxnSpLocks/>
            <a:stCxn id="70" idx="3"/>
            <a:endCxn id="71" idx="1"/>
          </p:cNvCxnSpPr>
          <p:nvPr/>
        </p:nvCxnSpPr>
        <p:spPr>
          <a:xfrm>
            <a:off x="3995823" y="3230470"/>
            <a:ext cx="3232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Elbow Connector 185">
            <a:extLst>
              <a:ext uri="{FF2B5EF4-FFF2-40B4-BE49-F238E27FC236}">
                <a16:creationId xmlns:a16="http://schemas.microsoft.com/office/drawing/2014/main" id="{78AE3412-C329-4890-95BF-4B32523C4F0F}"/>
              </a:ext>
            </a:extLst>
          </p:cNvPr>
          <p:cNvCxnSpPr>
            <a:cxnSpLocks/>
            <a:stCxn id="56" idx="0"/>
            <a:endCxn id="72" idx="0"/>
          </p:cNvCxnSpPr>
          <p:nvPr/>
        </p:nvCxnSpPr>
        <p:spPr>
          <a:xfrm rot="16200000" flipH="1" flipV="1">
            <a:off x="9175900" y="1801284"/>
            <a:ext cx="209307" cy="2250992"/>
          </a:xfrm>
          <a:prstGeom prst="bentConnector3">
            <a:avLst>
              <a:gd name="adj1" fmla="val -109218"/>
            </a:avLst>
          </a:prstGeom>
          <a:ln>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EDB8D37F-5893-4F82-ADBD-109A3D51FF99}"/>
              </a:ext>
            </a:extLst>
          </p:cNvPr>
          <p:cNvSpPr txBox="1"/>
          <p:nvPr/>
        </p:nvSpPr>
        <p:spPr>
          <a:xfrm>
            <a:off x="8378218" y="2383663"/>
            <a:ext cx="1816733"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ea typeface="Verdana" pitchFamily="34" charset="0"/>
                <a:cs typeface="Verdana" pitchFamily="34" charset="0"/>
              </a:rPr>
              <a:t>Incorporate review comments</a:t>
            </a:r>
          </a:p>
        </p:txBody>
      </p:sp>
      <p:sp>
        <p:nvSpPr>
          <p:cNvPr id="82" name="Rectangle 49">
            <a:extLst>
              <a:ext uri="{FF2B5EF4-FFF2-40B4-BE49-F238E27FC236}">
                <a16:creationId xmlns:a16="http://schemas.microsoft.com/office/drawing/2014/main" id="{5730862A-BE75-4A8D-8965-364597DD7E25}"/>
              </a:ext>
            </a:extLst>
          </p:cNvPr>
          <p:cNvSpPr>
            <a:spLocks noChangeArrowheads="1"/>
          </p:cNvSpPr>
          <p:nvPr/>
        </p:nvSpPr>
        <p:spPr bwMode="auto">
          <a:xfrm>
            <a:off x="2520442" y="3840910"/>
            <a:ext cx="1463040" cy="624873"/>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If required, Upload Requirements/User Stories</a:t>
            </a:r>
            <a:r>
              <a:rPr lang="en-US" sz="900" kern="0" dirty="0">
                <a:solidFill>
                  <a:schemeClr val="tx1"/>
                </a:solidFill>
                <a:ea typeface="Verdana" pitchFamily="34" charset="0"/>
                <a:cs typeface="Verdana" pitchFamily="34" charset="0"/>
              </a:rPr>
              <a:t> </a:t>
            </a: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to the Test Management Tool</a:t>
            </a:r>
          </a:p>
        </p:txBody>
      </p:sp>
      <p:sp>
        <p:nvSpPr>
          <p:cNvPr id="84" name="Rectangle 76">
            <a:extLst>
              <a:ext uri="{FF2B5EF4-FFF2-40B4-BE49-F238E27FC236}">
                <a16:creationId xmlns:a16="http://schemas.microsoft.com/office/drawing/2014/main" id="{BD4C1277-769F-42FB-B39F-DE640143B127}"/>
              </a:ext>
            </a:extLst>
          </p:cNvPr>
          <p:cNvSpPr>
            <a:spLocks noChangeArrowheads="1"/>
          </p:cNvSpPr>
          <p:nvPr/>
        </p:nvSpPr>
        <p:spPr bwMode="auto">
          <a:xfrm>
            <a:off x="10891996" y="3050727"/>
            <a:ext cx="548640" cy="381000"/>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a:solidFill>
                  <a:schemeClr val="tx1"/>
                </a:solidFill>
                <a:ea typeface="Verdana" pitchFamily="34" charset="0"/>
                <a:cs typeface="Verdana" pitchFamily="34" charset="0"/>
              </a:rPr>
              <a:t>SME</a:t>
            </a:r>
            <a:endPar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ea typeface="Verdana" pitchFamily="34" charset="0"/>
                <a:cs typeface="Verdana" pitchFamily="34" charset="0"/>
              </a:rPr>
              <a:t>Review</a:t>
            </a:r>
          </a:p>
        </p:txBody>
      </p:sp>
      <p:sp>
        <p:nvSpPr>
          <p:cNvPr id="87" name="Flowchart: Decision 86">
            <a:extLst>
              <a:ext uri="{FF2B5EF4-FFF2-40B4-BE49-F238E27FC236}">
                <a16:creationId xmlns:a16="http://schemas.microsoft.com/office/drawing/2014/main" id="{AE663A7A-EBB5-4B0C-AA29-020B2CD0925D}"/>
              </a:ext>
            </a:extLst>
          </p:cNvPr>
          <p:cNvSpPr/>
          <p:nvPr/>
        </p:nvSpPr>
        <p:spPr bwMode="auto">
          <a:xfrm>
            <a:off x="7240324" y="4760654"/>
            <a:ext cx="1817113" cy="697704"/>
          </a:xfrm>
          <a:prstGeom prst="flowChartDecision">
            <a:avLst/>
          </a:prstGeom>
          <a:noFill/>
          <a:ln>
            <a:solidFill>
              <a:schemeClr val="accent5">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914400"/>
            <a:r>
              <a:rPr lang="en-US" sz="900" kern="0" dirty="0">
                <a:ea typeface="Verdana" pitchFamily="34" charset="0"/>
              </a:rPr>
              <a:t>Test Cases/ Scripts Approved?</a:t>
            </a:r>
          </a:p>
        </p:txBody>
      </p:sp>
      <p:cxnSp>
        <p:nvCxnSpPr>
          <p:cNvPr id="98" name="Straight Arrow Connector 97">
            <a:extLst>
              <a:ext uri="{FF2B5EF4-FFF2-40B4-BE49-F238E27FC236}">
                <a16:creationId xmlns:a16="http://schemas.microsoft.com/office/drawing/2014/main" id="{54196E84-9BC2-4FFA-9427-16F8D140FA60}"/>
              </a:ext>
            </a:extLst>
          </p:cNvPr>
          <p:cNvCxnSpPr>
            <a:cxnSpLocks/>
            <a:stCxn id="87" idx="0"/>
            <a:endCxn id="72" idx="2"/>
          </p:cNvCxnSpPr>
          <p:nvPr/>
        </p:nvCxnSpPr>
        <p:spPr>
          <a:xfrm flipV="1">
            <a:off x="8148881" y="3463071"/>
            <a:ext cx="0" cy="129758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3CF0E65-4093-4254-9EBA-A78E0D12A412}"/>
              </a:ext>
            </a:extLst>
          </p:cNvPr>
          <p:cNvCxnSpPr/>
          <p:nvPr/>
        </p:nvCxnSpPr>
        <p:spPr>
          <a:xfrm flipV="1">
            <a:off x="10592360" y="3266171"/>
            <a:ext cx="297782" cy="1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 name="Right Brace 140">
            <a:extLst>
              <a:ext uri="{FF2B5EF4-FFF2-40B4-BE49-F238E27FC236}">
                <a16:creationId xmlns:a16="http://schemas.microsoft.com/office/drawing/2014/main" id="{AAE6318E-C0C9-42AC-9942-490F18EC6C05}"/>
              </a:ext>
            </a:extLst>
          </p:cNvPr>
          <p:cNvSpPr/>
          <p:nvPr/>
        </p:nvSpPr>
        <p:spPr>
          <a:xfrm>
            <a:off x="1872915" y="2255548"/>
            <a:ext cx="516792" cy="2988508"/>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16">
            <a:extLst>
              <a:ext uri="{FF2B5EF4-FFF2-40B4-BE49-F238E27FC236}">
                <a16:creationId xmlns:a16="http://schemas.microsoft.com/office/drawing/2014/main" id="{42DEAA23-4637-4F08-8AB1-05250C65C150}"/>
              </a:ext>
            </a:extLst>
          </p:cNvPr>
          <p:cNvSpPr>
            <a:spLocks noChangeArrowheads="1"/>
          </p:cNvSpPr>
          <p:nvPr/>
        </p:nvSpPr>
        <p:spPr bwMode="auto">
          <a:xfrm>
            <a:off x="2520450" y="2143969"/>
            <a:ext cx="1475373" cy="476062"/>
          </a:xfrm>
          <a:prstGeom prst="roundRect">
            <a:avLst/>
          </a:prstGeom>
          <a:ln>
            <a:solidFill>
              <a:schemeClr val="accent2">
                <a:lumMod val="60000"/>
                <a:lumOff val="4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ea typeface="Verdana" pitchFamily="34" charset="0"/>
                <a:cs typeface="Verdana" pitchFamily="34" charset="0"/>
              </a:rPr>
              <a:t>Analyze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ea typeface="Verdana" pitchFamily="34" charset="0"/>
                <a:cs typeface="Verdana" pitchFamily="34" charset="0"/>
              </a:rPr>
              <a:t>Requirements/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ea typeface="Verdana" pitchFamily="34" charset="0"/>
                <a:cs typeface="Verdana" pitchFamily="34" charset="0"/>
              </a:rPr>
              <a:t>User Stories</a:t>
            </a:r>
          </a:p>
        </p:txBody>
      </p:sp>
      <p:cxnSp>
        <p:nvCxnSpPr>
          <p:cNvPr id="15" name="Straight Arrow Connector 14">
            <a:extLst>
              <a:ext uri="{FF2B5EF4-FFF2-40B4-BE49-F238E27FC236}">
                <a16:creationId xmlns:a16="http://schemas.microsoft.com/office/drawing/2014/main" id="{440BC253-4F18-43E1-9E5D-52BCD9A2967B}"/>
              </a:ext>
            </a:extLst>
          </p:cNvPr>
          <p:cNvCxnSpPr>
            <a:cxnSpLocks/>
          </p:cNvCxnSpPr>
          <p:nvPr/>
        </p:nvCxnSpPr>
        <p:spPr>
          <a:xfrm>
            <a:off x="3262884" y="2620029"/>
            <a:ext cx="0" cy="2949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5C810D-DFC9-4097-B52C-E6EF46A3C49F}"/>
              </a:ext>
            </a:extLst>
          </p:cNvPr>
          <p:cNvCxnSpPr>
            <a:cxnSpLocks/>
          </p:cNvCxnSpPr>
          <p:nvPr/>
        </p:nvCxnSpPr>
        <p:spPr>
          <a:xfrm flipH="1">
            <a:off x="3258136" y="3545991"/>
            <a:ext cx="1" cy="2949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31F6462-052F-4350-A2B6-5F60DB84EA3D}"/>
              </a:ext>
            </a:extLst>
          </p:cNvPr>
          <p:cNvCxnSpPr>
            <a:cxnSpLocks/>
            <a:stCxn id="52" idx="1"/>
            <a:endCxn id="53" idx="3"/>
          </p:cNvCxnSpPr>
          <p:nvPr/>
        </p:nvCxnSpPr>
        <p:spPr>
          <a:xfrm flipH="1" flipV="1">
            <a:off x="3977307" y="5083601"/>
            <a:ext cx="9289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1919C93-3892-4780-9256-94DD865B9854}"/>
              </a:ext>
            </a:extLst>
          </p:cNvPr>
          <p:cNvCxnSpPr>
            <a:cxnSpLocks/>
            <a:stCxn id="82" idx="2"/>
            <a:endCxn id="53" idx="0"/>
          </p:cNvCxnSpPr>
          <p:nvPr/>
        </p:nvCxnSpPr>
        <p:spPr>
          <a:xfrm flipH="1">
            <a:off x="3245787" y="4465783"/>
            <a:ext cx="0" cy="2327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702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Test Decomposition</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10" name="Text Placeholder 49">
            <a:extLst>
              <a:ext uri="{FF2B5EF4-FFF2-40B4-BE49-F238E27FC236}">
                <a16:creationId xmlns:a16="http://schemas.microsoft.com/office/drawing/2014/main" id="{74D3DE69-0A87-4C9D-AFAC-F98B98C30A6E}"/>
              </a:ext>
            </a:extLst>
          </p:cNvPr>
          <p:cNvSpPr txBox="1">
            <a:spLocks/>
          </p:cNvSpPr>
          <p:nvPr/>
        </p:nvSpPr>
        <p:spPr>
          <a:xfrm>
            <a:off x="469900" y="914505"/>
            <a:ext cx="11232997" cy="404776"/>
          </a:xfrm>
          <a:prstGeom prst="rect">
            <a:avLst/>
          </a:prstGeom>
        </p:spPr>
        <p:txBody>
          <a:bodyPr vert="horz" lIns="0" tIns="0" rIns="0" bIns="0" rtlCol="0">
            <a:noAutofit/>
          </a:bodyPr>
          <a:lstStyle>
            <a:defPPr>
              <a:defRPr lang="en-US"/>
            </a:defPPr>
            <a:lvl1pPr indent="0">
              <a:spcBef>
                <a:spcPts val="0"/>
              </a:spcBef>
              <a:spcAft>
                <a:spcPts val="1333"/>
              </a:spcAft>
              <a:buSzPct val="100000"/>
              <a:buFontTx/>
              <a:buNone/>
              <a:defRPr sz="1200" b="0"/>
            </a:lvl1pPr>
            <a:lvl2pPr marL="127000" indent="-127000">
              <a:spcBef>
                <a:spcPts val="0"/>
              </a:spcBef>
              <a:spcAft>
                <a:spcPts val="1333"/>
              </a:spcAft>
              <a:buClrTx/>
              <a:buSzPct val="100000"/>
              <a:buFont typeface="Arial" panose="020B0604020202020204" pitchFamily="34" charset="0"/>
              <a:buChar char="•"/>
              <a:defRPr sz="1200" b="0"/>
            </a:lvl2pPr>
            <a:lvl3pPr marL="279400" indent="-127000">
              <a:spcBef>
                <a:spcPts val="0"/>
              </a:spcBef>
              <a:spcAft>
                <a:spcPts val="1333"/>
              </a:spcAft>
              <a:buClrTx/>
              <a:buSzPct val="100000"/>
              <a:buFont typeface="Arial" panose="020B0604020202020204" pitchFamily="34" charset="0"/>
              <a:buChar char="−"/>
              <a:defRPr sz="1200"/>
            </a:lvl3pPr>
            <a:lvl4pPr marL="431800" indent="-12700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400" dirty="0"/>
              <a:t>Test Scenarios need to be identified from the business requirements/user stories and process designs as a logical set of processes/transactions, which each process or transaction should be a test case. Below is an example showing a part of Order To Cash(OTC) process with some test scenarios and test cases</a:t>
            </a:r>
            <a:r>
              <a:rPr lang="en-US" sz="1400" dirty="0">
                <a:sym typeface="Wingdings" panose="05000000000000000000" pitchFamily="2" charset="2"/>
              </a:rPr>
              <a:t>.</a:t>
            </a:r>
            <a:endParaRPr lang="en-US" sz="1400" dirty="0"/>
          </a:p>
        </p:txBody>
      </p:sp>
      <p:graphicFrame>
        <p:nvGraphicFramePr>
          <p:cNvPr id="150" name="Table 149">
            <a:extLst>
              <a:ext uri="{FF2B5EF4-FFF2-40B4-BE49-F238E27FC236}">
                <a16:creationId xmlns:a16="http://schemas.microsoft.com/office/drawing/2014/main" id="{E7339BFB-791C-4C30-B512-E83E1D77B89D}"/>
              </a:ext>
            </a:extLst>
          </p:cNvPr>
          <p:cNvGraphicFramePr>
            <a:graphicFrameLocks noGrp="1"/>
          </p:cNvGraphicFramePr>
          <p:nvPr>
            <p:extLst>
              <p:ext uri="{D42A27DB-BD31-4B8C-83A1-F6EECF244321}">
                <p14:modId xmlns:p14="http://schemas.microsoft.com/office/powerpoint/2010/main" val="380011960"/>
              </p:ext>
            </p:extLst>
          </p:nvPr>
        </p:nvGraphicFramePr>
        <p:xfrm>
          <a:off x="897717" y="1900007"/>
          <a:ext cx="10148959" cy="2449564"/>
        </p:xfrm>
        <a:graphic>
          <a:graphicData uri="http://schemas.openxmlformats.org/drawingml/2006/table">
            <a:tbl>
              <a:tblPr firstRow="1" bandRow="1">
                <a:tableStyleId>{5C22544A-7EE6-4342-B048-85BDC9FD1C3A}</a:tableStyleId>
              </a:tblPr>
              <a:tblGrid>
                <a:gridCol w="2487508">
                  <a:extLst>
                    <a:ext uri="{9D8B030D-6E8A-4147-A177-3AD203B41FA5}">
                      <a16:colId xmlns:a16="http://schemas.microsoft.com/office/drawing/2014/main" val="1184495200"/>
                    </a:ext>
                  </a:extLst>
                </a:gridCol>
                <a:gridCol w="7661451">
                  <a:extLst>
                    <a:ext uri="{9D8B030D-6E8A-4147-A177-3AD203B41FA5}">
                      <a16:colId xmlns:a16="http://schemas.microsoft.com/office/drawing/2014/main" val="146359577"/>
                    </a:ext>
                  </a:extLst>
                </a:gridCol>
              </a:tblGrid>
              <a:tr h="2449564">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6792441"/>
                  </a:ext>
                </a:extLst>
              </a:tr>
            </a:tbl>
          </a:graphicData>
        </a:graphic>
      </p:graphicFrame>
      <p:sp>
        <p:nvSpPr>
          <p:cNvPr id="151" name="Rectangle: Rounded Corners 150">
            <a:extLst>
              <a:ext uri="{FF2B5EF4-FFF2-40B4-BE49-F238E27FC236}">
                <a16:creationId xmlns:a16="http://schemas.microsoft.com/office/drawing/2014/main" id="{5E4E7F60-0792-4924-A266-3131E4595A95}"/>
              </a:ext>
            </a:extLst>
          </p:cNvPr>
          <p:cNvSpPr/>
          <p:nvPr/>
        </p:nvSpPr>
        <p:spPr bwMode="gray">
          <a:xfrm>
            <a:off x="1145324" y="2323341"/>
            <a:ext cx="2011680" cy="457200"/>
          </a:xfrm>
          <a:prstGeom prst="round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Capture and Process Orders</a:t>
            </a:r>
          </a:p>
        </p:txBody>
      </p:sp>
      <p:sp>
        <p:nvSpPr>
          <p:cNvPr id="152" name="Rectangle: Rounded Corners 151">
            <a:extLst>
              <a:ext uri="{FF2B5EF4-FFF2-40B4-BE49-F238E27FC236}">
                <a16:creationId xmlns:a16="http://schemas.microsoft.com/office/drawing/2014/main" id="{A2A0A304-29C6-48D4-9C15-455DDD12A7D1}"/>
              </a:ext>
            </a:extLst>
          </p:cNvPr>
          <p:cNvSpPr/>
          <p:nvPr/>
        </p:nvSpPr>
        <p:spPr bwMode="gray">
          <a:xfrm>
            <a:off x="3742751" y="2334628"/>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Determine Order Type</a:t>
            </a:r>
          </a:p>
        </p:txBody>
      </p:sp>
      <p:sp>
        <p:nvSpPr>
          <p:cNvPr id="153" name="Rectangle: Rounded Corners 152">
            <a:extLst>
              <a:ext uri="{FF2B5EF4-FFF2-40B4-BE49-F238E27FC236}">
                <a16:creationId xmlns:a16="http://schemas.microsoft.com/office/drawing/2014/main" id="{80A1C1C8-CE2B-4DFB-81BC-6B83ACD90F14}"/>
              </a:ext>
            </a:extLst>
          </p:cNvPr>
          <p:cNvSpPr/>
          <p:nvPr/>
        </p:nvSpPr>
        <p:spPr bwMode="gray">
          <a:xfrm>
            <a:off x="5535108" y="2323341"/>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Create Order</a:t>
            </a:r>
          </a:p>
        </p:txBody>
      </p:sp>
      <p:sp>
        <p:nvSpPr>
          <p:cNvPr id="154" name="Rectangle: Rounded Corners 153">
            <a:extLst>
              <a:ext uri="{FF2B5EF4-FFF2-40B4-BE49-F238E27FC236}">
                <a16:creationId xmlns:a16="http://schemas.microsoft.com/office/drawing/2014/main" id="{F66D8993-804F-4C1D-A774-A866CF7BB2E9}"/>
              </a:ext>
            </a:extLst>
          </p:cNvPr>
          <p:cNvSpPr/>
          <p:nvPr/>
        </p:nvSpPr>
        <p:spPr bwMode="gray">
          <a:xfrm>
            <a:off x="7327465" y="2323340"/>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Approval Process</a:t>
            </a:r>
          </a:p>
        </p:txBody>
      </p:sp>
      <p:sp>
        <p:nvSpPr>
          <p:cNvPr id="155" name="Rectangle: Rounded Corners 154">
            <a:extLst>
              <a:ext uri="{FF2B5EF4-FFF2-40B4-BE49-F238E27FC236}">
                <a16:creationId xmlns:a16="http://schemas.microsoft.com/office/drawing/2014/main" id="{CFA197A4-26A0-45C9-8694-D73DDBD1AA00}"/>
              </a:ext>
            </a:extLst>
          </p:cNvPr>
          <p:cNvSpPr/>
          <p:nvPr/>
        </p:nvSpPr>
        <p:spPr bwMode="gray">
          <a:xfrm>
            <a:off x="9119822" y="2323339"/>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Sales Order Acknowledgement</a:t>
            </a:r>
          </a:p>
        </p:txBody>
      </p:sp>
      <p:sp>
        <p:nvSpPr>
          <p:cNvPr id="156" name="Rectangle: Rounded Corners 155">
            <a:extLst>
              <a:ext uri="{FF2B5EF4-FFF2-40B4-BE49-F238E27FC236}">
                <a16:creationId xmlns:a16="http://schemas.microsoft.com/office/drawing/2014/main" id="{4AD75E03-0850-4666-8385-94F616A14E5E}"/>
              </a:ext>
            </a:extLst>
          </p:cNvPr>
          <p:cNvSpPr/>
          <p:nvPr/>
        </p:nvSpPr>
        <p:spPr bwMode="gray">
          <a:xfrm>
            <a:off x="1145324" y="3010217"/>
            <a:ext cx="2011680" cy="457200"/>
          </a:xfrm>
          <a:prstGeom prst="round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Pick Orders</a:t>
            </a:r>
          </a:p>
        </p:txBody>
      </p:sp>
      <p:sp>
        <p:nvSpPr>
          <p:cNvPr id="157" name="Rectangle: Rounded Corners 156">
            <a:extLst>
              <a:ext uri="{FF2B5EF4-FFF2-40B4-BE49-F238E27FC236}">
                <a16:creationId xmlns:a16="http://schemas.microsoft.com/office/drawing/2014/main" id="{EF0B7261-0231-4048-A7D4-40ED105FD121}"/>
              </a:ext>
            </a:extLst>
          </p:cNvPr>
          <p:cNvSpPr/>
          <p:nvPr/>
        </p:nvSpPr>
        <p:spPr bwMode="gray">
          <a:xfrm>
            <a:off x="3742751" y="3010218"/>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Outbound Delivery Order</a:t>
            </a:r>
          </a:p>
        </p:txBody>
      </p:sp>
      <p:sp>
        <p:nvSpPr>
          <p:cNvPr id="158" name="Rectangle: Rounded Corners 157">
            <a:extLst>
              <a:ext uri="{FF2B5EF4-FFF2-40B4-BE49-F238E27FC236}">
                <a16:creationId xmlns:a16="http://schemas.microsoft.com/office/drawing/2014/main" id="{C4A5E0B0-7932-442E-B987-53409711E7F9}"/>
              </a:ext>
            </a:extLst>
          </p:cNvPr>
          <p:cNvSpPr/>
          <p:nvPr/>
        </p:nvSpPr>
        <p:spPr bwMode="gray">
          <a:xfrm>
            <a:off x="5535108" y="3010218"/>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Creation of Warehouse Task</a:t>
            </a:r>
          </a:p>
        </p:txBody>
      </p:sp>
      <p:sp>
        <p:nvSpPr>
          <p:cNvPr id="159" name="Rectangle: Rounded Corners 158">
            <a:extLst>
              <a:ext uri="{FF2B5EF4-FFF2-40B4-BE49-F238E27FC236}">
                <a16:creationId xmlns:a16="http://schemas.microsoft.com/office/drawing/2014/main" id="{0F1D05E7-25EE-47F4-81BE-B534F8EED6CA}"/>
              </a:ext>
            </a:extLst>
          </p:cNvPr>
          <p:cNvSpPr/>
          <p:nvPr/>
        </p:nvSpPr>
        <p:spPr bwMode="gray">
          <a:xfrm>
            <a:off x="7327465" y="3010217"/>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Scan Product</a:t>
            </a:r>
          </a:p>
        </p:txBody>
      </p:sp>
      <p:sp>
        <p:nvSpPr>
          <p:cNvPr id="160" name="Rectangle: Rounded Corners 159">
            <a:extLst>
              <a:ext uri="{FF2B5EF4-FFF2-40B4-BE49-F238E27FC236}">
                <a16:creationId xmlns:a16="http://schemas.microsoft.com/office/drawing/2014/main" id="{3EA06124-AB41-48B9-AD45-E969949A7422}"/>
              </a:ext>
            </a:extLst>
          </p:cNvPr>
          <p:cNvSpPr/>
          <p:nvPr/>
        </p:nvSpPr>
        <p:spPr bwMode="gray">
          <a:xfrm>
            <a:off x="1145324" y="3697095"/>
            <a:ext cx="2011680" cy="457200"/>
          </a:xfrm>
          <a:prstGeom prst="round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Bill Revenue</a:t>
            </a:r>
          </a:p>
        </p:txBody>
      </p:sp>
      <p:sp>
        <p:nvSpPr>
          <p:cNvPr id="161" name="Rectangle: Rounded Corners 160">
            <a:extLst>
              <a:ext uri="{FF2B5EF4-FFF2-40B4-BE49-F238E27FC236}">
                <a16:creationId xmlns:a16="http://schemas.microsoft.com/office/drawing/2014/main" id="{4F792C22-0F85-42A1-983C-50A49715FFC2}"/>
              </a:ext>
            </a:extLst>
          </p:cNvPr>
          <p:cNvSpPr/>
          <p:nvPr/>
        </p:nvSpPr>
        <p:spPr bwMode="gray">
          <a:xfrm>
            <a:off x="3742751" y="3697095"/>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Billing Due List</a:t>
            </a:r>
          </a:p>
        </p:txBody>
      </p:sp>
      <p:sp>
        <p:nvSpPr>
          <p:cNvPr id="162" name="Rectangle: Rounded Corners 161">
            <a:extLst>
              <a:ext uri="{FF2B5EF4-FFF2-40B4-BE49-F238E27FC236}">
                <a16:creationId xmlns:a16="http://schemas.microsoft.com/office/drawing/2014/main" id="{835E04C4-1CEF-4BD0-9846-4F841293DF10}"/>
              </a:ext>
            </a:extLst>
          </p:cNvPr>
          <p:cNvSpPr/>
          <p:nvPr/>
        </p:nvSpPr>
        <p:spPr bwMode="gray">
          <a:xfrm>
            <a:off x="5535108" y="3697095"/>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Create Invoice / Debit Memo</a:t>
            </a:r>
          </a:p>
        </p:txBody>
      </p:sp>
      <p:sp>
        <p:nvSpPr>
          <p:cNvPr id="163" name="Rectangle: Rounded Corners 162">
            <a:extLst>
              <a:ext uri="{FF2B5EF4-FFF2-40B4-BE49-F238E27FC236}">
                <a16:creationId xmlns:a16="http://schemas.microsoft.com/office/drawing/2014/main" id="{99E0705B-8D28-454E-B865-F1E9F46EE2C2}"/>
              </a:ext>
            </a:extLst>
          </p:cNvPr>
          <p:cNvSpPr/>
          <p:nvPr/>
        </p:nvSpPr>
        <p:spPr bwMode="gray">
          <a:xfrm>
            <a:off x="7327465" y="3697094"/>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Send Through EDI Transmission</a:t>
            </a:r>
          </a:p>
        </p:txBody>
      </p:sp>
      <p:sp>
        <p:nvSpPr>
          <p:cNvPr id="164" name="Rectangle: Rounded Corners 163">
            <a:extLst>
              <a:ext uri="{FF2B5EF4-FFF2-40B4-BE49-F238E27FC236}">
                <a16:creationId xmlns:a16="http://schemas.microsoft.com/office/drawing/2014/main" id="{DC4AD155-5A8E-4CE3-87A9-9715EFCAE29D}"/>
              </a:ext>
            </a:extLst>
          </p:cNvPr>
          <p:cNvSpPr/>
          <p:nvPr/>
        </p:nvSpPr>
        <p:spPr bwMode="gray">
          <a:xfrm>
            <a:off x="9119822" y="3010217"/>
            <a:ext cx="1645920" cy="457200"/>
          </a:xfrm>
          <a:prstGeom prst="round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t>Select all delivery for the Carrier</a:t>
            </a:r>
          </a:p>
        </p:txBody>
      </p:sp>
      <p:sp>
        <p:nvSpPr>
          <p:cNvPr id="165" name="TextBox 164">
            <a:extLst>
              <a:ext uri="{FF2B5EF4-FFF2-40B4-BE49-F238E27FC236}">
                <a16:creationId xmlns:a16="http://schemas.microsoft.com/office/drawing/2014/main" id="{D7921DF3-2594-453D-A981-92E574D3C257}"/>
              </a:ext>
            </a:extLst>
          </p:cNvPr>
          <p:cNvSpPr txBox="1"/>
          <p:nvPr/>
        </p:nvSpPr>
        <p:spPr bwMode="gray">
          <a:xfrm rot="16200000">
            <a:off x="-141462" y="2921037"/>
            <a:ext cx="1580321" cy="407504"/>
          </a:xfrm>
          <a:prstGeom prst="rect">
            <a:avLst/>
          </a:prstGeom>
        </p:spPr>
        <p:txBody>
          <a:bodyPr wrap="square" lIns="0" rIns="0" rtlCol="0" anchor="ctr" anchorCtr="0">
            <a:normAutofit/>
          </a:bodyPr>
          <a:lstStyle/>
          <a:p>
            <a:pPr algn="ctr">
              <a:lnSpc>
                <a:spcPts val="900"/>
              </a:lnSpc>
            </a:pPr>
            <a:r>
              <a:rPr lang="en-US" sz="1300" b="1" u="sng" dirty="0">
                <a:solidFill>
                  <a:schemeClr val="tx1"/>
                </a:solidFill>
              </a:rPr>
              <a:t>Order To Cash</a:t>
            </a:r>
          </a:p>
        </p:txBody>
      </p:sp>
      <p:sp>
        <p:nvSpPr>
          <p:cNvPr id="166" name="TextBox 165">
            <a:extLst>
              <a:ext uri="{FF2B5EF4-FFF2-40B4-BE49-F238E27FC236}">
                <a16:creationId xmlns:a16="http://schemas.microsoft.com/office/drawing/2014/main" id="{D32E3561-848D-44EA-B287-A2BE36D65CA8}"/>
              </a:ext>
            </a:extLst>
          </p:cNvPr>
          <p:cNvSpPr txBox="1"/>
          <p:nvPr/>
        </p:nvSpPr>
        <p:spPr bwMode="gray">
          <a:xfrm>
            <a:off x="1359332" y="1900006"/>
            <a:ext cx="1580321" cy="407504"/>
          </a:xfrm>
          <a:prstGeom prst="rect">
            <a:avLst/>
          </a:prstGeom>
        </p:spPr>
        <p:txBody>
          <a:bodyPr wrap="square" lIns="0" rIns="0" rtlCol="0" anchor="ctr" anchorCtr="0">
            <a:normAutofit/>
          </a:bodyPr>
          <a:lstStyle/>
          <a:p>
            <a:pPr algn="ctr">
              <a:lnSpc>
                <a:spcPts val="900"/>
              </a:lnSpc>
            </a:pPr>
            <a:r>
              <a:rPr lang="en-US" sz="1200" b="1" dirty="0">
                <a:solidFill>
                  <a:schemeClr val="tx1"/>
                </a:solidFill>
              </a:rPr>
              <a:t>Test Scenarios</a:t>
            </a:r>
          </a:p>
        </p:txBody>
      </p:sp>
      <p:sp>
        <p:nvSpPr>
          <p:cNvPr id="167" name="TextBox 166">
            <a:extLst>
              <a:ext uri="{FF2B5EF4-FFF2-40B4-BE49-F238E27FC236}">
                <a16:creationId xmlns:a16="http://schemas.microsoft.com/office/drawing/2014/main" id="{024B1782-E650-47D3-9324-1EA59DE6B51F}"/>
              </a:ext>
            </a:extLst>
          </p:cNvPr>
          <p:cNvSpPr txBox="1"/>
          <p:nvPr/>
        </p:nvSpPr>
        <p:spPr bwMode="gray">
          <a:xfrm>
            <a:off x="6153306" y="1900006"/>
            <a:ext cx="1580321" cy="407504"/>
          </a:xfrm>
          <a:prstGeom prst="rect">
            <a:avLst/>
          </a:prstGeom>
        </p:spPr>
        <p:txBody>
          <a:bodyPr wrap="square" lIns="0" rIns="0" rtlCol="0" anchor="ctr" anchorCtr="0">
            <a:normAutofit/>
          </a:bodyPr>
          <a:lstStyle/>
          <a:p>
            <a:pPr algn="ctr">
              <a:lnSpc>
                <a:spcPts val="900"/>
              </a:lnSpc>
            </a:pPr>
            <a:r>
              <a:rPr lang="en-US" sz="1200" b="1" dirty="0">
                <a:solidFill>
                  <a:schemeClr val="tx1"/>
                </a:solidFill>
              </a:rPr>
              <a:t>Test Cases</a:t>
            </a:r>
          </a:p>
        </p:txBody>
      </p:sp>
      <p:sp>
        <p:nvSpPr>
          <p:cNvPr id="168" name="TextBox 167">
            <a:extLst>
              <a:ext uri="{FF2B5EF4-FFF2-40B4-BE49-F238E27FC236}">
                <a16:creationId xmlns:a16="http://schemas.microsoft.com/office/drawing/2014/main" id="{2406B94F-EF54-490C-848E-FF2C73A91510}"/>
              </a:ext>
            </a:extLst>
          </p:cNvPr>
          <p:cNvSpPr txBox="1"/>
          <p:nvPr/>
        </p:nvSpPr>
        <p:spPr bwMode="gray">
          <a:xfrm>
            <a:off x="895176" y="4527438"/>
            <a:ext cx="5358427" cy="334102"/>
          </a:xfrm>
          <a:prstGeom prst="rect">
            <a:avLst/>
          </a:prstGeom>
        </p:spPr>
        <p:txBody>
          <a:bodyPr wrap="square" lIns="0" rIns="0" rtlCol="0" anchor="ctr" anchorCtr="0">
            <a:normAutofit/>
          </a:bodyPr>
          <a:lstStyle/>
          <a:p>
            <a:pPr>
              <a:lnSpc>
                <a:spcPts val="900"/>
              </a:lnSpc>
            </a:pPr>
            <a:r>
              <a:rPr lang="en-US" sz="1200" b="1" dirty="0">
                <a:solidFill>
                  <a:schemeClr val="tx1"/>
                </a:solidFill>
              </a:rPr>
              <a:t>Folder Structure in ALM/Test Management Tool</a:t>
            </a:r>
          </a:p>
        </p:txBody>
      </p:sp>
      <p:cxnSp>
        <p:nvCxnSpPr>
          <p:cNvPr id="169" name="Straight Connector 168">
            <a:extLst>
              <a:ext uri="{FF2B5EF4-FFF2-40B4-BE49-F238E27FC236}">
                <a16:creationId xmlns:a16="http://schemas.microsoft.com/office/drawing/2014/main" id="{49B9C7F6-C6F5-498E-BC94-9E3B45BB4BF7}"/>
              </a:ext>
            </a:extLst>
          </p:cNvPr>
          <p:cNvCxnSpPr>
            <a:cxnSpLocks/>
          </p:cNvCxnSpPr>
          <p:nvPr/>
        </p:nvCxnSpPr>
        <p:spPr>
          <a:xfrm>
            <a:off x="2007433" y="5154061"/>
            <a:ext cx="0" cy="12801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7946C58F-F0E4-4421-ABF0-4935A167232D}"/>
              </a:ext>
            </a:extLst>
          </p:cNvPr>
          <p:cNvSpPr txBox="1"/>
          <p:nvPr/>
        </p:nvSpPr>
        <p:spPr bwMode="gray">
          <a:xfrm>
            <a:off x="1259666" y="4829867"/>
            <a:ext cx="1483486" cy="324194"/>
          </a:xfrm>
          <a:prstGeom prst="rect">
            <a:avLst/>
          </a:prstGeom>
        </p:spPr>
        <p:txBody>
          <a:bodyPr wrap="square" lIns="0" rIns="0" rtlCol="0" anchor="b" anchorCtr="0">
            <a:normAutofit/>
          </a:bodyPr>
          <a:lstStyle/>
          <a:p>
            <a:pPr algn="ctr">
              <a:lnSpc>
                <a:spcPts val="900"/>
              </a:lnSpc>
            </a:pPr>
            <a:r>
              <a:rPr lang="en-US" sz="1200" dirty="0"/>
              <a:t>&lt;Project Folder&gt;</a:t>
            </a:r>
          </a:p>
        </p:txBody>
      </p:sp>
      <p:cxnSp>
        <p:nvCxnSpPr>
          <p:cNvPr id="171" name="Straight Connector 170">
            <a:extLst>
              <a:ext uri="{FF2B5EF4-FFF2-40B4-BE49-F238E27FC236}">
                <a16:creationId xmlns:a16="http://schemas.microsoft.com/office/drawing/2014/main" id="{644852CF-8AA4-4D2F-8773-764F17945257}"/>
              </a:ext>
            </a:extLst>
          </p:cNvPr>
          <p:cNvCxnSpPr/>
          <p:nvPr/>
        </p:nvCxnSpPr>
        <p:spPr>
          <a:xfrm>
            <a:off x="2007433" y="5364268"/>
            <a:ext cx="45194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27ECB53F-FC6D-4319-A9CB-8D18A02B7846}"/>
              </a:ext>
            </a:extLst>
          </p:cNvPr>
          <p:cNvSpPr txBox="1"/>
          <p:nvPr/>
        </p:nvSpPr>
        <p:spPr bwMode="gray">
          <a:xfrm>
            <a:off x="2459378" y="5169825"/>
            <a:ext cx="1483486" cy="324194"/>
          </a:xfrm>
          <a:prstGeom prst="rect">
            <a:avLst/>
          </a:prstGeom>
        </p:spPr>
        <p:txBody>
          <a:bodyPr wrap="square" lIns="0" rIns="0" rtlCol="0" anchor="b" anchorCtr="0">
            <a:normAutofit/>
          </a:bodyPr>
          <a:lstStyle/>
          <a:p>
            <a:pPr algn="ctr">
              <a:lnSpc>
                <a:spcPts val="900"/>
              </a:lnSpc>
            </a:pPr>
            <a:r>
              <a:rPr lang="en-US" sz="1200" dirty="0"/>
              <a:t>&lt;Order to Cash&gt;</a:t>
            </a:r>
          </a:p>
        </p:txBody>
      </p:sp>
      <p:cxnSp>
        <p:nvCxnSpPr>
          <p:cNvPr id="173" name="Straight Connector 172">
            <a:extLst>
              <a:ext uri="{FF2B5EF4-FFF2-40B4-BE49-F238E27FC236}">
                <a16:creationId xmlns:a16="http://schemas.microsoft.com/office/drawing/2014/main" id="{43CA58E4-1D25-4ED1-A6EB-289FF56DB3AC}"/>
              </a:ext>
            </a:extLst>
          </p:cNvPr>
          <p:cNvCxnSpPr>
            <a:cxnSpLocks/>
            <a:stCxn id="172" idx="2"/>
          </p:cNvCxnSpPr>
          <p:nvPr/>
        </p:nvCxnSpPr>
        <p:spPr>
          <a:xfrm>
            <a:off x="3201121" y="5494019"/>
            <a:ext cx="0" cy="658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4DC39E-B5C6-4CFF-BB10-B54E1FE189E7}"/>
              </a:ext>
            </a:extLst>
          </p:cNvPr>
          <p:cNvCxnSpPr/>
          <p:nvPr/>
        </p:nvCxnSpPr>
        <p:spPr>
          <a:xfrm>
            <a:off x="3201121" y="5695344"/>
            <a:ext cx="45194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0C2490DF-B3AB-4E1D-987A-13ACC5526ACA}"/>
              </a:ext>
            </a:extLst>
          </p:cNvPr>
          <p:cNvSpPr txBox="1"/>
          <p:nvPr/>
        </p:nvSpPr>
        <p:spPr bwMode="gray">
          <a:xfrm>
            <a:off x="3653065" y="5501713"/>
            <a:ext cx="2600545" cy="324186"/>
          </a:xfrm>
          <a:prstGeom prst="rect">
            <a:avLst/>
          </a:prstGeom>
        </p:spPr>
        <p:txBody>
          <a:bodyPr wrap="square" lIns="0" rIns="0" rtlCol="0" anchor="b" anchorCtr="0">
            <a:normAutofit/>
          </a:bodyPr>
          <a:lstStyle/>
          <a:p>
            <a:pPr algn="ctr">
              <a:lnSpc>
                <a:spcPts val="900"/>
              </a:lnSpc>
            </a:pPr>
            <a:r>
              <a:rPr lang="en-US" sz="1200" dirty="0"/>
              <a:t>&lt;Capture and Process Orders&gt;</a:t>
            </a:r>
          </a:p>
        </p:txBody>
      </p:sp>
      <p:cxnSp>
        <p:nvCxnSpPr>
          <p:cNvPr id="176" name="Straight Connector 175">
            <a:extLst>
              <a:ext uri="{FF2B5EF4-FFF2-40B4-BE49-F238E27FC236}">
                <a16:creationId xmlns:a16="http://schemas.microsoft.com/office/drawing/2014/main" id="{E5390F22-7F39-41E2-9C84-F169F29F3B67}"/>
              </a:ext>
            </a:extLst>
          </p:cNvPr>
          <p:cNvCxnSpPr>
            <a:cxnSpLocks/>
          </p:cNvCxnSpPr>
          <p:nvPr/>
        </p:nvCxnSpPr>
        <p:spPr>
          <a:xfrm>
            <a:off x="4394045" y="5825899"/>
            <a:ext cx="0" cy="61640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BE7C44-DF20-4588-A0FB-6AFA824D4AD2}"/>
              </a:ext>
            </a:extLst>
          </p:cNvPr>
          <p:cNvCxnSpPr/>
          <p:nvPr/>
        </p:nvCxnSpPr>
        <p:spPr>
          <a:xfrm>
            <a:off x="4394045" y="5900296"/>
            <a:ext cx="45194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B00EE8E9-7F73-4735-8504-D5BEE4F5486C}"/>
              </a:ext>
            </a:extLst>
          </p:cNvPr>
          <p:cNvSpPr txBox="1"/>
          <p:nvPr/>
        </p:nvSpPr>
        <p:spPr bwMode="gray">
          <a:xfrm>
            <a:off x="4845990" y="5643612"/>
            <a:ext cx="2300999" cy="378283"/>
          </a:xfrm>
          <a:prstGeom prst="rect">
            <a:avLst/>
          </a:prstGeom>
        </p:spPr>
        <p:txBody>
          <a:bodyPr wrap="square" lIns="0" rIns="0" rtlCol="0" anchor="b" anchorCtr="0">
            <a:normAutofit/>
          </a:bodyPr>
          <a:lstStyle/>
          <a:p>
            <a:pPr>
              <a:lnSpc>
                <a:spcPts val="900"/>
              </a:lnSpc>
            </a:pPr>
            <a:r>
              <a:rPr lang="en-US" sz="1200" dirty="0"/>
              <a:t>&lt;Determine order type&gt;</a:t>
            </a:r>
          </a:p>
        </p:txBody>
      </p:sp>
      <p:cxnSp>
        <p:nvCxnSpPr>
          <p:cNvPr id="179" name="Straight Connector 178">
            <a:extLst>
              <a:ext uri="{FF2B5EF4-FFF2-40B4-BE49-F238E27FC236}">
                <a16:creationId xmlns:a16="http://schemas.microsoft.com/office/drawing/2014/main" id="{2D9A136E-270B-47E4-A5C7-FA43154A79C8}"/>
              </a:ext>
            </a:extLst>
          </p:cNvPr>
          <p:cNvCxnSpPr/>
          <p:nvPr/>
        </p:nvCxnSpPr>
        <p:spPr>
          <a:xfrm>
            <a:off x="4394045" y="6085043"/>
            <a:ext cx="45194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61628FA-1711-4C81-8AA5-20FB53870139}"/>
              </a:ext>
            </a:extLst>
          </p:cNvPr>
          <p:cNvSpPr txBox="1"/>
          <p:nvPr/>
        </p:nvSpPr>
        <p:spPr bwMode="gray">
          <a:xfrm>
            <a:off x="4845990" y="5901934"/>
            <a:ext cx="2148601" cy="324182"/>
          </a:xfrm>
          <a:prstGeom prst="rect">
            <a:avLst/>
          </a:prstGeom>
        </p:spPr>
        <p:txBody>
          <a:bodyPr wrap="square" lIns="0" rIns="0" rtlCol="0" anchor="b" anchorCtr="0">
            <a:normAutofit/>
          </a:bodyPr>
          <a:lstStyle/>
          <a:p>
            <a:pPr>
              <a:lnSpc>
                <a:spcPts val="900"/>
              </a:lnSpc>
            </a:pPr>
            <a:r>
              <a:rPr lang="en-US" sz="1200" dirty="0"/>
              <a:t>&lt;Create order&gt;</a:t>
            </a:r>
          </a:p>
        </p:txBody>
      </p:sp>
      <p:cxnSp>
        <p:nvCxnSpPr>
          <p:cNvPr id="181" name="Straight Connector 180">
            <a:extLst>
              <a:ext uri="{FF2B5EF4-FFF2-40B4-BE49-F238E27FC236}">
                <a16:creationId xmlns:a16="http://schemas.microsoft.com/office/drawing/2014/main" id="{CB56316F-6FC4-4150-8004-09B3C2078657}"/>
              </a:ext>
            </a:extLst>
          </p:cNvPr>
          <p:cNvCxnSpPr/>
          <p:nvPr/>
        </p:nvCxnSpPr>
        <p:spPr>
          <a:xfrm>
            <a:off x="4394045" y="6301235"/>
            <a:ext cx="45194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03990B6A-7682-4ED6-B6E2-BA87985AB55A}"/>
              </a:ext>
            </a:extLst>
          </p:cNvPr>
          <p:cNvSpPr txBox="1"/>
          <p:nvPr/>
        </p:nvSpPr>
        <p:spPr bwMode="gray">
          <a:xfrm>
            <a:off x="4845990" y="6118126"/>
            <a:ext cx="2148601" cy="324182"/>
          </a:xfrm>
          <a:prstGeom prst="rect">
            <a:avLst/>
          </a:prstGeom>
        </p:spPr>
        <p:txBody>
          <a:bodyPr wrap="square" lIns="0" rIns="0" rtlCol="0" anchor="b" anchorCtr="0">
            <a:normAutofit/>
          </a:bodyPr>
          <a:lstStyle/>
          <a:p>
            <a:pPr>
              <a:lnSpc>
                <a:spcPts val="900"/>
              </a:lnSpc>
            </a:pPr>
            <a:r>
              <a:rPr lang="en-US" sz="1200" dirty="0"/>
              <a:t>&lt;Approval process&gt;</a:t>
            </a:r>
          </a:p>
        </p:txBody>
      </p:sp>
      <p:sp>
        <p:nvSpPr>
          <p:cNvPr id="186" name="Right Brace 185">
            <a:extLst>
              <a:ext uri="{FF2B5EF4-FFF2-40B4-BE49-F238E27FC236}">
                <a16:creationId xmlns:a16="http://schemas.microsoft.com/office/drawing/2014/main" id="{CE46DF67-C7BE-4324-976E-B71721988407}"/>
              </a:ext>
            </a:extLst>
          </p:cNvPr>
          <p:cNvSpPr/>
          <p:nvPr/>
        </p:nvSpPr>
        <p:spPr>
          <a:xfrm>
            <a:off x="6553155" y="5745463"/>
            <a:ext cx="599090" cy="696845"/>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9" name="Straight Arrow Connector 188">
            <a:extLst>
              <a:ext uri="{FF2B5EF4-FFF2-40B4-BE49-F238E27FC236}">
                <a16:creationId xmlns:a16="http://schemas.microsoft.com/office/drawing/2014/main" id="{9B2E6118-A1C4-4A4C-B21D-81C9DEBC28F2}"/>
              </a:ext>
            </a:extLst>
          </p:cNvPr>
          <p:cNvCxnSpPr>
            <a:cxnSpLocks/>
            <a:stCxn id="195" idx="1"/>
          </p:cNvCxnSpPr>
          <p:nvPr/>
        </p:nvCxnSpPr>
        <p:spPr>
          <a:xfrm flipH="1">
            <a:off x="3847509" y="4973563"/>
            <a:ext cx="428600" cy="316672"/>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76133426-272B-40F9-80A6-49C52383870F}"/>
              </a:ext>
            </a:extLst>
          </p:cNvPr>
          <p:cNvCxnSpPr>
            <a:cxnSpLocks/>
            <a:stCxn id="197" idx="1"/>
          </p:cNvCxnSpPr>
          <p:nvPr/>
        </p:nvCxnSpPr>
        <p:spPr>
          <a:xfrm flipH="1">
            <a:off x="5876309" y="5464075"/>
            <a:ext cx="432482" cy="116164"/>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8D40AA90-9091-45DE-B273-B80BD66E01FD}"/>
              </a:ext>
            </a:extLst>
          </p:cNvPr>
          <p:cNvSpPr/>
          <p:nvPr/>
        </p:nvSpPr>
        <p:spPr bwMode="gray">
          <a:xfrm>
            <a:off x="4276109" y="4836403"/>
            <a:ext cx="3200400" cy="2743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Test Group / Team / Process Area</a:t>
            </a:r>
          </a:p>
        </p:txBody>
      </p:sp>
      <p:sp>
        <p:nvSpPr>
          <p:cNvPr id="197" name="Rectangle 196">
            <a:extLst>
              <a:ext uri="{FF2B5EF4-FFF2-40B4-BE49-F238E27FC236}">
                <a16:creationId xmlns:a16="http://schemas.microsoft.com/office/drawing/2014/main" id="{754CC1B3-BAC7-45BC-B096-22DA7F793484}"/>
              </a:ext>
            </a:extLst>
          </p:cNvPr>
          <p:cNvSpPr/>
          <p:nvPr/>
        </p:nvSpPr>
        <p:spPr bwMode="gray">
          <a:xfrm>
            <a:off x="6308791" y="5326915"/>
            <a:ext cx="1371600" cy="2743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Test Scenario</a:t>
            </a:r>
          </a:p>
        </p:txBody>
      </p:sp>
      <p:sp>
        <p:nvSpPr>
          <p:cNvPr id="198" name="Rectangle 197">
            <a:extLst>
              <a:ext uri="{FF2B5EF4-FFF2-40B4-BE49-F238E27FC236}">
                <a16:creationId xmlns:a16="http://schemas.microsoft.com/office/drawing/2014/main" id="{AAE73A60-87B0-44EF-8F5C-E328E96C4B90}"/>
              </a:ext>
            </a:extLst>
          </p:cNvPr>
          <p:cNvSpPr/>
          <p:nvPr/>
        </p:nvSpPr>
        <p:spPr bwMode="gray">
          <a:xfrm>
            <a:off x="7294136" y="5943495"/>
            <a:ext cx="1188140" cy="2743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Test Cases</a:t>
            </a:r>
          </a:p>
        </p:txBody>
      </p:sp>
    </p:spTree>
    <p:extLst>
      <p:ext uri="{BB962C8B-B14F-4D97-AF65-F5344CB8AC3E}">
        <p14:creationId xmlns:p14="http://schemas.microsoft.com/office/powerpoint/2010/main" val="18811912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Test Design 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CC3DC135-ECD9-480F-BBCA-3A8882022C28}"/>
              </a:ext>
            </a:extLst>
          </p:cNvPr>
          <p:cNvGraphicFramePr>
            <a:graphicFrameLocks noGrp="1"/>
          </p:cNvGraphicFramePr>
          <p:nvPr>
            <p:extLst>
              <p:ext uri="{D42A27DB-BD31-4B8C-83A1-F6EECF244321}">
                <p14:modId xmlns:p14="http://schemas.microsoft.com/office/powerpoint/2010/main" val="3838488877"/>
              </p:ext>
            </p:extLst>
          </p:nvPr>
        </p:nvGraphicFramePr>
        <p:xfrm>
          <a:off x="469900" y="1097280"/>
          <a:ext cx="11252200" cy="130302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spc="300" dirty="0">
                          <a:solidFill>
                            <a:schemeClr val="tx1"/>
                          </a:solidFill>
                        </a:rPr>
                        <a:t>COMMON CONSIDERATAIONS ACROSS TEST TYPES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buSzPct val="100000"/>
                        <a:buFont typeface="Arial" panose="020B0604020202020204" pitchFamily="34" charset="0"/>
                        <a:buChar char="•"/>
                      </a:pPr>
                      <a:r>
                        <a:rPr lang="en-US" sz="1050" dirty="0"/>
                        <a:t>Collaborate effectively with the product owner and required stakeholders to gather details on requirements/user stories.</a:t>
                      </a:r>
                    </a:p>
                    <a:p>
                      <a:pPr marL="171450" indent="-171450">
                        <a:buSzPct val="100000"/>
                        <a:buFont typeface="Arial" panose="020B0604020202020204" pitchFamily="34" charset="0"/>
                        <a:buChar char="•"/>
                      </a:pPr>
                      <a:r>
                        <a:rPr lang="en-US" sz="1050" dirty="0"/>
                        <a:t>A structured and well defined process has to be put in place for tracking and addressing tester’s queries around requirements/user stories by agile team on-time.</a:t>
                      </a:r>
                    </a:p>
                    <a:p>
                      <a:pPr marL="171450" indent="-171450">
                        <a:buSzPct val="100000"/>
                        <a:buFont typeface="Arial" panose="020B0604020202020204" pitchFamily="34" charset="0"/>
                        <a:buChar char="•"/>
                      </a:pPr>
                      <a:r>
                        <a:rPr lang="en-US" sz="1050" dirty="0"/>
                        <a:t>Keep an eye for any requirement/user story causing change in testing scope, and raise it accordingly to the project leadership.</a:t>
                      </a:r>
                    </a:p>
                    <a:p>
                      <a:pPr marL="171450" indent="-171450">
                        <a:buSzPct val="100000"/>
                        <a:buFont typeface="Arial" panose="020B0604020202020204" pitchFamily="34" charset="0"/>
                        <a:buChar char="•"/>
                      </a:pPr>
                      <a:r>
                        <a:rPr lang="en-US" sz="1050" dirty="0"/>
                        <a:t>Emphasize on setting and following up a test case review process, including peer and agile team reviews to capture test case design defects and thus improving the design process.</a:t>
                      </a:r>
                    </a:p>
                    <a:p>
                      <a:pPr marL="171450" indent="-171450">
                        <a:buSzPct val="100000"/>
                        <a:buFont typeface="Arial" panose="020B0604020202020204" pitchFamily="34" charset="0"/>
                        <a:buChar char="•"/>
                      </a:pPr>
                      <a:r>
                        <a:rPr lang="en-US" sz="1050" dirty="0"/>
                        <a:t>Check the adequacy of test coverage by applying positive and negative scenarios.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5" name="Table 4">
            <a:extLst>
              <a:ext uri="{FF2B5EF4-FFF2-40B4-BE49-F238E27FC236}">
                <a16:creationId xmlns:a16="http://schemas.microsoft.com/office/drawing/2014/main" id="{C4F9175D-700F-4F54-9664-F0E754664211}"/>
              </a:ext>
            </a:extLst>
          </p:cNvPr>
          <p:cNvGraphicFramePr>
            <a:graphicFrameLocks noGrp="1"/>
          </p:cNvGraphicFramePr>
          <p:nvPr>
            <p:extLst>
              <p:ext uri="{D42A27DB-BD31-4B8C-83A1-F6EECF244321}">
                <p14:modId xmlns:p14="http://schemas.microsoft.com/office/powerpoint/2010/main" val="3570224803"/>
              </p:ext>
            </p:extLst>
          </p:nvPr>
        </p:nvGraphicFramePr>
        <p:xfrm>
          <a:off x="469900" y="2840548"/>
          <a:ext cx="11252200" cy="98298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u="none" spc="300" dirty="0">
                          <a:solidFill>
                            <a:schemeClr val="tx1"/>
                          </a:solidFill>
                        </a:rPr>
                        <a:t>UNIT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marR="0" lvl="0" indent="-171450" algn="l" defTabSz="121917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050" dirty="0"/>
                        <a:t>Atleast One or multiple unit test cases can be created for each user story.</a:t>
                      </a:r>
                    </a:p>
                    <a:p>
                      <a:pPr marL="171450" marR="0" lvl="0" indent="-171450" algn="l" defTabSz="121917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050" dirty="0"/>
                        <a:t>In agile, the acceptance criteria written in form of the “Given When Then” can act as a unit test case to avoid over documentation during sprints.</a:t>
                      </a:r>
                    </a:p>
                    <a:p>
                      <a:pPr marL="171450" indent="-171450">
                        <a:buSzPct val="100000"/>
                        <a:buFont typeface="Arial" panose="020B0604020202020204" pitchFamily="34" charset="0"/>
                        <a:buChar char="•"/>
                      </a:pPr>
                      <a:r>
                        <a:rPr lang="en-US" sz="1050" dirty="0"/>
                        <a:t>The suite of unit test cases should cover various conditions to test the acceptance criteria and user story such as normal conditions, unexpected/error conditions, bad input, and boundary conditions etc.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7" name="Table 6">
            <a:extLst>
              <a:ext uri="{FF2B5EF4-FFF2-40B4-BE49-F238E27FC236}">
                <a16:creationId xmlns:a16="http://schemas.microsoft.com/office/drawing/2014/main" id="{F1592BF4-60BC-4CA5-9B99-B454CE83D99D}"/>
              </a:ext>
            </a:extLst>
          </p:cNvPr>
          <p:cNvGraphicFramePr>
            <a:graphicFrameLocks noGrp="1"/>
          </p:cNvGraphicFramePr>
          <p:nvPr>
            <p:extLst>
              <p:ext uri="{D42A27DB-BD31-4B8C-83A1-F6EECF244321}">
                <p14:modId xmlns:p14="http://schemas.microsoft.com/office/powerpoint/2010/main" val="123208570"/>
              </p:ext>
            </p:extLst>
          </p:nvPr>
        </p:nvGraphicFramePr>
        <p:xfrm>
          <a:off x="469900" y="4161354"/>
          <a:ext cx="11252200" cy="82296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u="none" spc="300" dirty="0">
                          <a:solidFill>
                            <a:schemeClr val="tx1"/>
                          </a:solidFill>
                        </a:rPr>
                        <a:t>PRE INTEGRATION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171450" indent="-171450">
                        <a:buSzPct val="100000"/>
                        <a:buFont typeface="Arial" panose="020B0604020202020204" pitchFamily="34" charset="0"/>
                        <a:buChar char="•"/>
                      </a:pPr>
                      <a:r>
                        <a:rPr lang="en-US" sz="1050" dirty="0"/>
                        <a:t>The test scenario owners should identify the user stories/test cases that can be tested during pre integration based upon completed user stories in earlier sprints; utilize existing unit test cases if there are any.</a:t>
                      </a:r>
                    </a:p>
                    <a:p>
                      <a:pPr marL="171450" indent="-171450">
                        <a:buSzPct val="100000"/>
                        <a:buFont typeface="Arial" panose="020B0604020202020204" pitchFamily="34" charset="0"/>
                        <a:buChar char="•"/>
                      </a:pPr>
                      <a:r>
                        <a:rPr lang="en-US" sz="1050" dirty="0"/>
                        <a:t>Both positive and negative cases should be accommodated.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8" name="Table 7">
            <a:extLst>
              <a:ext uri="{FF2B5EF4-FFF2-40B4-BE49-F238E27FC236}">
                <a16:creationId xmlns:a16="http://schemas.microsoft.com/office/drawing/2014/main" id="{1CA6308C-6DA7-4513-830E-BB9804E30C4B}"/>
              </a:ext>
            </a:extLst>
          </p:cNvPr>
          <p:cNvGraphicFramePr>
            <a:graphicFrameLocks noGrp="1"/>
          </p:cNvGraphicFramePr>
          <p:nvPr>
            <p:extLst>
              <p:ext uri="{D42A27DB-BD31-4B8C-83A1-F6EECF244321}">
                <p14:modId xmlns:p14="http://schemas.microsoft.com/office/powerpoint/2010/main" val="1117115760"/>
              </p:ext>
            </p:extLst>
          </p:nvPr>
        </p:nvGraphicFramePr>
        <p:xfrm>
          <a:off x="469900" y="5383823"/>
          <a:ext cx="11252200" cy="98298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u="none" spc="300" dirty="0">
                          <a:solidFill>
                            <a:schemeClr val="tx1"/>
                          </a:solidFill>
                        </a:rPr>
                        <a:t>INTEGRATION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171450" indent="-171450">
                        <a:buSzPct val="100000"/>
                        <a:buFont typeface="Arial" panose="020B0604020202020204" pitchFamily="34" charset="0"/>
                        <a:buChar char="•"/>
                      </a:pPr>
                      <a:r>
                        <a:rPr lang="en-US" sz="1050" dirty="0"/>
                        <a:t>Focus on complete, end-to-end business transactions, and utilize integration test cases developed incrementally during pre integration to develop integration test scenarios.</a:t>
                      </a:r>
                    </a:p>
                    <a:p>
                      <a:pPr marL="171450" indent="-171450">
                        <a:buSzPct val="100000"/>
                        <a:buFont typeface="Arial" panose="020B0604020202020204" pitchFamily="34" charset="0"/>
                        <a:buChar char="•"/>
                      </a:pPr>
                      <a:r>
                        <a:rPr lang="en-US" sz="1050" dirty="0"/>
                        <a:t>Include any interfaced systems that could be impacted by the new system. Outbound interfaces, especially to third parties are not always readily available to test. Use stubs or virtual services in such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40150460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Test Design Considerations – Test Types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CC3DC135-ECD9-480F-BBCA-3A8882022C28}"/>
              </a:ext>
            </a:extLst>
          </p:cNvPr>
          <p:cNvGraphicFramePr>
            <a:graphicFrameLocks noGrp="1"/>
          </p:cNvGraphicFramePr>
          <p:nvPr>
            <p:extLst>
              <p:ext uri="{D42A27DB-BD31-4B8C-83A1-F6EECF244321}">
                <p14:modId xmlns:p14="http://schemas.microsoft.com/office/powerpoint/2010/main" val="1588813725"/>
              </p:ext>
            </p:extLst>
          </p:nvPr>
        </p:nvGraphicFramePr>
        <p:xfrm>
          <a:off x="469900" y="1097280"/>
          <a:ext cx="11252200" cy="210312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spc="300" dirty="0">
                          <a:solidFill>
                            <a:schemeClr val="tx1"/>
                          </a:solidFill>
                        </a:rPr>
                        <a:t>PERFORMANCE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buSzPct val="100000"/>
                        <a:buFont typeface="Arial" panose="020B0604020202020204" pitchFamily="34" charset="0"/>
                        <a:buChar char="•"/>
                      </a:pPr>
                      <a:r>
                        <a:rPr lang="en-US" sz="1050" dirty="0"/>
                        <a:t>Use the legacy production user load and throughput (i.e. number of transactions) data shared by the client team to identify the load and stress test scenarios for different business transactions. Use the </a:t>
                      </a:r>
                      <a:r>
                        <a:rPr lang="en-US" sz="1050" dirty="0">
                          <a:hlinkClick r:id="rId3" action="ppaction://hlinkfile"/>
                        </a:rPr>
                        <a:t>Performance Test Scenario Template </a:t>
                      </a:r>
                      <a:r>
                        <a:rPr lang="en-US" sz="1050" dirty="0"/>
                        <a:t>to capture the same.</a:t>
                      </a:r>
                    </a:p>
                    <a:p>
                      <a:pPr marL="171450" indent="-171450">
                        <a:buSzPct val="100000"/>
                        <a:buFont typeface="Arial" panose="020B0604020202020204" pitchFamily="34" charset="0"/>
                        <a:buChar char="•"/>
                      </a:pPr>
                      <a:r>
                        <a:rPr lang="en-US" sz="1050" dirty="0"/>
                        <a:t>Performance testing can be done for both positive and negative flow but its mostly positive.</a:t>
                      </a:r>
                    </a:p>
                    <a:p>
                      <a:pPr marL="171450" indent="-171450">
                        <a:buSzPct val="100000"/>
                        <a:buFont typeface="Arial" panose="020B0604020202020204" pitchFamily="34" charset="0"/>
                        <a:buChar char="•"/>
                      </a:pPr>
                      <a:r>
                        <a:rPr lang="en-US" sz="1050" dirty="0"/>
                        <a:t>Identify the user distribution across globe to simulate the required traffic from different location and network bandwidth.</a:t>
                      </a:r>
                    </a:p>
                    <a:p>
                      <a:pPr marL="171450" indent="-171450">
                        <a:buSzPct val="100000"/>
                        <a:buFont typeface="Arial" panose="020B0604020202020204" pitchFamily="34" charset="0"/>
                        <a:buChar char="•"/>
                      </a:pPr>
                      <a:r>
                        <a:rPr lang="en-US" sz="1050" dirty="0"/>
                        <a:t>No scripts need to be designed for testing performance of scheduled batch jobs, this should be done manually to identify how many records were successfully processes in how much time, please </a:t>
                      </a:r>
                      <a:r>
                        <a:rPr lang="en-US" sz="1050" kern="1200" dirty="0">
                          <a:solidFill>
                            <a:schemeClr val="tx1"/>
                          </a:solidFill>
                          <a:latin typeface="+mn-lt"/>
                          <a:ea typeface="+mn-ea"/>
                          <a:cs typeface="+mn-cs"/>
                        </a:rPr>
                        <a:t>check </a:t>
                      </a:r>
                      <a:r>
                        <a:rPr lang="en-US" sz="1050" kern="1200" dirty="0">
                          <a:solidFill>
                            <a:prstClr val="black"/>
                          </a:solidFill>
                          <a:latin typeface="+mn-lt"/>
                          <a:ea typeface="+mn-ea"/>
                          <a:cs typeface="Calibri" panose="020F0502020204030204" pitchFamily="34" charset="0"/>
                          <a:hlinkClick r:id="rId4" tooltip="Guide-GL1305-MicroFocusPerformanceCenterTestType-CMTSupportDocument-V01.docx"/>
                        </a:rPr>
                        <a:t>Batch Performance Management Guidelines</a:t>
                      </a:r>
                      <a:r>
                        <a:rPr lang="en-US" sz="1050" kern="1200" dirty="0">
                          <a:solidFill>
                            <a:prstClr val="black"/>
                          </a:solidFill>
                          <a:latin typeface="+mn-lt"/>
                          <a:ea typeface="+mn-ea"/>
                          <a:cs typeface="Calibri" panose="020F0502020204030204" pitchFamily="34" charset="0"/>
                        </a:rPr>
                        <a:t> for more information on the same.</a:t>
                      </a:r>
                      <a:endParaRPr lang="en-US" sz="1050" kern="1200" dirty="0">
                        <a:solidFill>
                          <a:schemeClr val="tx1"/>
                        </a:solidFill>
                        <a:latin typeface="+mn-lt"/>
                        <a:ea typeface="+mn-ea"/>
                        <a:cs typeface="+mn-cs"/>
                      </a:endParaRPr>
                    </a:p>
                    <a:p>
                      <a:pPr marL="171450" indent="-171450">
                        <a:buSzPct val="100000"/>
                        <a:buFont typeface="Arial" panose="020B0604020202020204" pitchFamily="34" charset="0"/>
                        <a:buChar char="•"/>
                      </a:pPr>
                      <a:r>
                        <a:rPr lang="en-US" sz="1050" dirty="0"/>
                        <a:t>Design scripts to generate dummy master and transactional data as, data in bulk may be required for performance testing.</a:t>
                      </a:r>
                    </a:p>
                    <a:p>
                      <a:pPr marL="171450" indent="-171450">
                        <a:buSzPct val="100000"/>
                        <a:buFont typeface="Arial" panose="020B0604020202020204" pitchFamily="34" charset="0"/>
                        <a:buChar char="•"/>
                      </a:pPr>
                      <a:r>
                        <a:rPr lang="en-US" sz="1050" dirty="0"/>
                        <a:t>Check </a:t>
                      </a:r>
                      <a:r>
                        <a:rPr lang="en-US" sz="1050" dirty="0">
                          <a:solidFill>
                            <a:prstClr val="black"/>
                          </a:solidFill>
                          <a:hlinkClick r:id="rId5" tooltip="Guide-GL1305-MicroFocusPerformanceCenterTestType-CMTSupportDocument-V01.docx"/>
                        </a:rPr>
                        <a:t>Performance Testing Scripting Standard</a:t>
                      </a:r>
                      <a:r>
                        <a:rPr lang="en-US" sz="1050" dirty="0">
                          <a:solidFill>
                            <a:prstClr val="black"/>
                          </a:solidFill>
                        </a:rPr>
                        <a:t> for details around scripting standards such as naming conventions, transactions, correlations, parameters, record and run-time settings etc.</a:t>
                      </a:r>
                    </a:p>
                    <a:p>
                      <a:pPr marL="171450" indent="-171450">
                        <a:buSzPct val="100000"/>
                        <a:buFont typeface="Arial" panose="020B0604020202020204" pitchFamily="34" charset="0"/>
                        <a:buChar char="•"/>
                      </a:pPr>
                      <a:r>
                        <a:rPr lang="en-US" sz="1050" dirty="0">
                          <a:solidFill>
                            <a:prstClr val="black"/>
                          </a:solidFill>
                        </a:rPr>
                        <a:t>Design Monitors to capture hardware performance of application and database servers, and provide any tuning recommendation to the environment team accordingly.</a:t>
                      </a:r>
                      <a:endParaRPr lang="en-US"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5" name="Table 4">
            <a:extLst>
              <a:ext uri="{FF2B5EF4-FFF2-40B4-BE49-F238E27FC236}">
                <a16:creationId xmlns:a16="http://schemas.microsoft.com/office/drawing/2014/main" id="{C4F9175D-700F-4F54-9664-F0E754664211}"/>
              </a:ext>
            </a:extLst>
          </p:cNvPr>
          <p:cNvGraphicFramePr>
            <a:graphicFrameLocks noGrp="1"/>
          </p:cNvGraphicFramePr>
          <p:nvPr>
            <p:extLst>
              <p:ext uri="{D42A27DB-BD31-4B8C-83A1-F6EECF244321}">
                <p14:modId xmlns:p14="http://schemas.microsoft.com/office/powerpoint/2010/main" val="3574191274"/>
              </p:ext>
            </p:extLst>
          </p:nvPr>
        </p:nvGraphicFramePr>
        <p:xfrm>
          <a:off x="469900" y="3497257"/>
          <a:ext cx="11252200" cy="82296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u="none" spc="300" dirty="0">
                          <a:solidFill>
                            <a:schemeClr val="tx1"/>
                          </a:solidFill>
                        </a:rPr>
                        <a:t>PARALLEL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buSzPct val="100000"/>
                        <a:buFont typeface="Arial" panose="020B0604020202020204" pitchFamily="34" charset="0"/>
                        <a:buChar char="•"/>
                      </a:pPr>
                      <a:r>
                        <a:rPr lang="en-US" sz="1050" dirty="0"/>
                        <a:t>Parallel testing focused test cases must simulate legacy transactions in the new system.</a:t>
                      </a:r>
                    </a:p>
                    <a:p>
                      <a:pPr marL="171450" indent="-171450">
                        <a:buSzPct val="100000"/>
                        <a:buFont typeface="Arial" panose="020B0604020202020204" pitchFamily="34" charset="0"/>
                        <a:buChar char="•"/>
                      </a:pPr>
                      <a:r>
                        <a:rPr lang="en-US" sz="1050" dirty="0"/>
                        <a:t>Design the tests including external interfaces, third party tools as required.</a:t>
                      </a:r>
                    </a:p>
                    <a:p>
                      <a:pPr marL="171450" indent="-171450">
                        <a:buSzPct val="100000"/>
                        <a:buFont typeface="Arial" panose="020B0604020202020204" pitchFamily="34" charset="0"/>
                        <a:buChar char="•"/>
                      </a:pPr>
                      <a:r>
                        <a:rPr lang="en-US" sz="1050" dirty="0"/>
                        <a:t>Provision for using converted legacy data by the test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7" name="Table 6">
            <a:extLst>
              <a:ext uri="{FF2B5EF4-FFF2-40B4-BE49-F238E27FC236}">
                <a16:creationId xmlns:a16="http://schemas.microsoft.com/office/drawing/2014/main" id="{F1592BF4-60BC-4CA5-9B99-B454CE83D99D}"/>
              </a:ext>
            </a:extLst>
          </p:cNvPr>
          <p:cNvGraphicFramePr>
            <a:graphicFrameLocks noGrp="1"/>
          </p:cNvGraphicFramePr>
          <p:nvPr>
            <p:extLst>
              <p:ext uri="{D42A27DB-BD31-4B8C-83A1-F6EECF244321}">
                <p14:modId xmlns:p14="http://schemas.microsoft.com/office/powerpoint/2010/main" val="144135089"/>
              </p:ext>
            </p:extLst>
          </p:nvPr>
        </p:nvGraphicFramePr>
        <p:xfrm>
          <a:off x="469900" y="4617074"/>
          <a:ext cx="11252200" cy="82296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u="none" spc="300" dirty="0">
                          <a:solidFill>
                            <a:schemeClr val="tx1"/>
                          </a:solidFill>
                        </a:rPr>
                        <a:t>USER ACCEPTANCE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0">
                <a:tc>
                  <a:txBody>
                    <a:bodyPr/>
                    <a:lstStyle/>
                    <a:p>
                      <a:pPr marL="171450" indent="-171450">
                        <a:buSzPct val="100000"/>
                        <a:buFont typeface="Arial" panose="020B0604020202020204" pitchFamily="34" charset="0"/>
                        <a:buChar char="•"/>
                      </a:pPr>
                      <a:r>
                        <a:rPr lang="en-US" sz="1050" dirty="0"/>
                        <a:t>UAT testcases steps must be identical to the actual user actions on the production system.</a:t>
                      </a:r>
                    </a:p>
                    <a:p>
                      <a:pPr marL="171450" indent="-171450">
                        <a:buSzPct val="100000"/>
                        <a:buFont typeface="Arial" panose="020B0604020202020204" pitchFamily="34" charset="0"/>
                        <a:buChar char="•"/>
                      </a:pPr>
                      <a:r>
                        <a:rPr lang="en-US" sz="1050" dirty="0"/>
                        <a:t>Design the tests to use the converted data to mimic real life scenarios.</a:t>
                      </a:r>
                    </a:p>
                    <a:p>
                      <a:pPr marL="171450" indent="-171450">
                        <a:buSzPct val="100000"/>
                        <a:buFont typeface="Arial" panose="020B0604020202020204" pitchFamily="34" charset="0"/>
                        <a:buChar char="•"/>
                      </a:pPr>
                      <a:r>
                        <a:rPr lang="en-US" sz="1050" dirty="0"/>
                        <a:t>Leverage integration test cases to expedite the test case development for UAT.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25163945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Implement Test Automation</a:t>
            </a:r>
          </a:p>
        </p:txBody>
      </p:sp>
      <p:pic>
        <p:nvPicPr>
          <p:cNvPr id="4" name="Picture Placeholder 2">
            <a:extLst>
              <a:ext uri="{FF2B5EF4-FFF2-40B4-BE49-F238E27FC236}">
                <a16:creationId xmlns:a16="http://schemas.microsoft.com/office/drawing/2014/main" id="{0AAF3962-9034-490C-956D-E5D64464AEC1}"/>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13318785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Implement Test Automation</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169111"/>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algn="ctr">
              <a:lnSpc>
                <a:spcPct val="106000"/>
              </a:lnSpc>
              <a:buFont typeface="Wingdings 2" pitchFamily="18" charset="2"/>
              <a:buNone/>
            </a:pPr>
            <a:r>
              <a:rPr lang="en-US" sz="1050" b="1" u="sng" dirty="0"/>
              <a:t>Automated Test Scripts</a:t>
            </a:r>
          </a:p>
          <a:p>
            <a:pPr>
              <a:lnSpc>
                <a:spcPct val="106000"/>
              </a:lnSpc>
              <a:buFont typeface="Wingdings 2" pitchFamily="18" charset="2"/>
              <a:buNone/>
            </a:pPr>
            <a:endParaRPr lang="en-US" sz="1050" u="sng" dirty="0"/>
          </a:p>
          <a:p>
            <a:pPr marL="171450" indent="-171450">
              <a:lnSpc>
                <a:spcPct val="106000"/>
              </a:lnSpc>
              <a:buFont typeface="Wingdings" panose="05000000000000000000" pitchFamily="2" charset="2"/>
              <a:buChar char="ü"/>
            </a:pPr>
            <a:r>
              <a:rPr lang="en-US" sz="1050" dirty="0"/>
              <a:t>Object Repository</a:t>
            </a:r>
          </a:p>
          <a:p>
            <a:pPr marL="171450" indent="-171450">
              <a:lnSpc>
                <a:spcPct val="106000"/>
              </a:lnSpc>
              <a:buFont typeface="Wingdings" panose="05000000000000000000" pitchFamily="2" charset="2"/>
              <a:buChar char="ü"/>
            </a:pPr>
            <a:r>
              <a:rPr lang="en-US" sz="1050" dirty="0"/>
              <a:t>Function Library</a:t>
            </a:r>
          </a:p>
          <a:p>
            <a:pPr marL="171450" indent="-171450">
              <a:lnSpc>
                <a:spcPct val="106000"/>
              </a:lnSpc>
              <a:buFont typeface="Wingdings" panose="05000000000000000000" pitchFamily="2" charset="2"/>
              <a:buChar char="ü"/>
            </a:pPr>
            <a:r>
              <a:rPr lang="en-US" sz="1050" dirty="0"/>
              <a:t>Test Steps</a:t>
            </a:r>
          </a:p>
          <a:p>
            <a:pPr marL="171450" indent="-171450">
              <a:lnSpc>
                <a:spcPct val="106000"/>
              </a:lnSpc>
              <a:buFont typeface="Wingdings" panose="05000000000000000000" pitchFamily="2" charset="2"/>
              <a:buChar char="ü"/>
            </a:pPr>
            <a:r>
              <a:rPr lang="en-US" sz="1050" dirty="0"/>
              <a:t>Test Data (input and Output)</a:t>
            </a:r>
          </a:p>
          <a:p>
            <a:pPr marL="171450" indent="-171450">
              <a:lnSpc>
                <a:spcPct val="106000"/>
              </a:lnSpc>
              <a:buFont typeface="Wingdings" panose="05000000000000000000" pitchFamily="2" charset="2"/>
              <a:buChar char="ü"/>
            </a:pPr>
            <a:r>
              <a:rPr lang="en-US" sz="1050" dirty="0"/>
              <a:t>Test Conditions</a:t>
            </a:r>
          </a:p>
          <a:p>
            <a:pPr marL="171450" indent="-171450">
              <a:lnSpc>
                <a:spcPct val="106000"/>
              </a:lnSpc>
              <a:buFont typeface="Wingdings" panose="05000000000000000000" pitchFamily="2" charset="2"/>
              <a:buChar char="ü"/>
            </a:pPr>
            <a:r>
              <a:rPr lang="en-US" sz="1050" dirty="0"/>
              <a:t>Checkpoints</a:t>
            </a:r>
          </a:p>
          <a:p>
            <a:pPr marL="171450" indent="-171450">
              <a:lnSpc>
                <a:spcPct val="106000"/>
              </a:lnSpc>
              <a:buFont typeface="Wingdings" panose="05000000000000000000" pitchFamily="2" charset="2"/>
              <a:buChar char="ü"/>
            </a:pPr>
            <a:r>
              <a:rPr lang="en-US" sz="1050" dirty="0"/>
              <a:t>Test Report</a:t>
            </a:r>
          </a:p>
          <a:p>
            <a:pPr marL="171450" indent="-171450">
              <a:lnSpc>
                <a:spcPct val="106000"/>
              </a:lnSpc>
              <a:buFont typeface="Wingdings" panose="05000000000000000000" pitchFamily="2" charset="2"/>
              <a:buChar char="ü"/>
            </a:pPr>
            <a:endParaRPr lang="en-US" sz="1050" dirty="0"/>
          </a:p>
          <a:p>
            <a:pPr marL="171450" indent="-171450">
              <a:lnSpc>
                <a:spcPct val="106000"/>
              </a:lnSpc>
              <a:buFont typeface="Wingdings" panose="05000000000000000000" pitchFamily="2" charset="2"/>
              <a:buChar char="ü"/>
            </a:pPr>
            <a:endParaRPr lang="en-US" sz="1050" dirty="0"/>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169111"/>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pPr>
            <a:r>
              <a:rPr lang="en-US" sz="1050" b="1" u="sng" dirty="0"/>
              <a:t>Key Inputs</a:t>
            </a:r>
          </a:p>
          <a:p>
            <a:pPr marL="171450" indent="-171450">
              <a:lnSpc>
                <a:spcPct val="106000"/>
              </a:lnSpc>
              <a:buFont typeface="Wingdings" panose="05000000000000000000" pitchFamily="2" charset="2"/>
              <a:buChar char="§"/>
            </a:pPr>
            <a:r>
              <a:rPr lang="en-US" sz="1050" dirty="0"/>
              <a:t>Test Tool Knowledge</a:t>
            </a:r>
          </a:p>
          <a:p>
            <a:pPr marL="171450" indent="-171450">
              <a:lnSpc>
                <a:spcPct val="106000"/>
              </a:lnSpc>
              <a:buFont typeface="Wingdings" panose="05000000000000000000" pitchFamily="2" charset="2"/>
              <a:buChar char="§"/>
            </a:pPr>
            <a:r>
              <a:rPr lang="en-US" sz="1050" dirty="0"/>
              <a:t>Basic Programming Knowledge in VB, C#, JAVA etc.</a:t>
            </a:r>
          </a:p>
          <a:p>
            <a:pPr marL="171450" indent="-171450">
              <a:lnSpc>
                <a:spcPct val="106000"/>
              </a:lnSpc>
              <a:buFont typeface="Wingdings" panose="05000000000000000000" pitchFamily="2" charset="2"/>
              <a:buChar char="§"/>
            </a:pPr>
            <a:r>
              <a:rPr lang="en-US" sz="1050" dirty="0"/>
              <a:t>Application Functional and Platform Knowledge</a:t>
            </a:r>
          </a:p>
          <a:p>
            <a:pPr marL="171450" indent="-171450">
              <a:lnSpc>
                <a:spcPct val="106000"/>
              </a:lnSpc>
              <a:buFont typeface="Wingdings" panose="05000000000000000000" pitchFamily="2" charset="2"/>
              <a:buChar char="§"/>
            </a:pPr>
            <a:r>
              <a:rPr lang="en-US" sz="1050" dirty="0"/>
              <a:t>Application Type i.e. web, mobile, GUI etc.</a:t>
            </a:r>
          </a:p>
          <a:p>
            <a:pPr marL="171450" indent="-171450">
              <a:lnSpc>
                <a:spcPct val="106000"/>
              </a:lnSpc>
              <a:buFont typeface="Wingdings" panose="05000000000000000000" pitchFamily="2" charset="2"/>
              <a:buChar char="§"/>
            </a:pPr>
            <a:r>
              <a:rPr lang="en-US" sz="1050" dirty="0"/>
              <a:t>Delivery Approach</a:t>
            </a:r>
          </a:p>
          <a:p>
            <a:pPr marL="171450" indent="-171450">
              <a:lnSpc>
                <a:spcPct val="106000"/>
              </a:lnSpc>
              <a:buFont typeface="Wingdings" panose="05000000000000000000" pitchFamily="2" charset="2"/>
              <a:buChar char="§"/>
            </a:pPr>
            <a:endParaRPr lang="en-US" sz="1050" b="1" u="sng" dirty="0"/>
          </a:p>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Test Strategy</a:t>
            </a:r>
          </a:p>
          <a:p>
            <a:pPr marL="171450" indent="-171450">
              <a:lnSpc>
                <a:spcPct val="106000"/>
              </a:lnSpc>
              <a:buFont typeface="Wingdings" panose="05000000000000000000" pitchFamily="2" charset="2"/>
              <a:buChar char="Ø"/>
            </a:pPr>
            <a:r>
              <a:rPr lang="en-US" sz="1050" dirty="0"/>
              <a:t>Test Approach</a:t>
            </a:r>
          </a:p>
          <a:p>
            <a:pPr marL="171450" indent="-171450">
              <a:lnSpc>
                <a:spcPct val="106000"/>
              </a:lnSpc>
              <a:buFont typeface="Wingdings" panose="05000000000000000000" pitchFamily="2" charset="2"/>
              <a:buChar char="Ø"/>
            </a:pPr>
            <a:r>
              <a:rPr lang="en-US" sz="1050" dirty="0"/>
              <a:t>Test Cases and Scenarios</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QA Engineers/Testers (Primary)</a:t>
            </a:r>
          </a:p>
          <a:p>
            <a:pPr marL="171450" indent="-171450">
              <a:lnSpc>
                <a:spcPct val="106000"/>
              </a:lnSpc>
              <a:buFont typeface="Wingdings" panose="05000000000000000000" pitchFamily="2" charset="2"/>
              <a:buChar char="§"/>
            </a:pPr>
            <a:r>
              <a:rPr lang="en-US" sz="1050" dirty="0"/>
              <a:t>Test Champions</a:t>
            </a:r>
          </a:p>
          <a:p>
            <a:pPr marL="171450" indent="-171450">
              <a:lnSpc>
                <a:spcPct val="106000"/>
              </a:lnSpc>
              <a:buFont typeface="Wingdings" panose="05000000000000000000" pitchFamily="2" charset="2"/>
              <a:buChar char="§"/>
            </a:pPr>
            <a:r>
              <a:rPr lang="en-US" sz="1050" dirty="0"/>
              <a:t>Test Lead</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Environment Lead</a:t>
            </a:r>
          </a:p>
          <a:p>
            <a:pPr marL="171450" indent="-171450">
              <a:lnSpc>
                <a:spcPct val="106000"/>
              </a:lnSpc>
              <a:buFont typeface="Wingdings" panose="05000000000000000000" pitchFamily="2" charset="2"/>
              <a:buChar char="§"/>
            </a:pPr>
            <a:r>
              <a:rPr lang="en-US" sz="1050" dirty="0"/>
              <a:t>Data Conversion Lead</a:t>
            </a:r>
          </a:p>
          <a:p>
            <a:pPr marL="171450" indent="-171450">
              <a:lnSpc>
                <a:spcPct val="106000"/>
              </a:lnSpc>
              <a:buFont typeface="Wingdings" panose="05000000000000000000" pitchFamily="2" charset="2"/>
              <a:buChar char="§"/>
            </a:pPr>
            <a:r>
              <a:rPr lang="en-US" sz="1050" dirty="0"/>
              <a:t>Security and Controls lead</a:t>
            </a:r>
          </a:p>
          <a:p>
            <a:pPr marL="171450" indent="-171450">
              <a:lnSpc>
                <a:spcPct val="106000"/>
              </a:lnSpc>
              <a:buFont typeface="Wingdings" panose="05000000000000000000" pitchFamily="2" charset="2"/>
              <a:buChar char="§"/>
            </a:pPr>
            <a:r>
              <a:rPr lang="en-US" sz="1050" dirty="0"/>
              <a:t>Project Manager</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169111"/>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Automation ROI</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candidates for automation i.e. test cases and scenarios that can/should be automated</a:t>
            </a:r>
          </a:p>
          <a:p>
            <a:pPr marL="80010" eaLnBrk="0" hangingPunct="0">
              <a:lnSpc>
                <a:spcPts val="1200"/>
              </a:lnSpc>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and setup the test automation tool</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the test automation framework which includes </a:t>
            </a:r>
            <a:r>
              <a:rPr lang="en-US" sz="1050" dirty="0"/>
              <a:t>defining the framework type, data handling during runtime, integration with other tools, exception handling and reporting</a:t>
            </a: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Develop the test automation framework which includes reusable functions library, object repository, connection with script and data files repository, reporting templates etc.</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Develop the test automation scripts for the test cases and scenarios identified for automation</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Enhance test automation script by parametrizing input data to run test with multiple  data sets, include conditions, checkpoints and parameters to output data</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Perform a unit testing of the automation script before marking it as ready</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Link requirements in the test management tool with the automated test scripts to capture requirement coverage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type of test data i.e. dummy or converted to be used and update the input data files for each script</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Schedule the automated test scripts for execution as per the availability of application’s testing instance and test tool environment</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Review the test automation scripts with test leads/test champions, agile team/functional consultants to validate their correctness and readiness</a:t>
            </a:r>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STEPS</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OUTPUT</a:t>
            </a:r>
          </a:p>
        </p:txBody>
      </p:sp>
    </p:spTree>
    <p:extLst>
      <p:ext uri="{BB962C8B-B14F-4D97-AF65-F5344CB8AC3E}">
        <p14:creationId xmlns:p14="http://schemas.microsoft.com/office/powerpoint/2010/main" val="41128934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135626F1-D1AF-44D7-A552-9638E149EB03}"/>
              </a:ext>
            </a:extLst>
          </p:cNvPr>
          <p:cNvGraphicFramePr>
            <a:graphicFrameLocks noGrp="1"/>
          </p:cNvGraphicFramePr>
          <p:nvPr>
            <p:extLst>
              <p:ext uri="{D42A27DB-BD31-4B8C-83A1-F6EECF244321}">
                <p14:modId xmlns:p14="http://schemas.microsoft.com/office/powerpoint/2010/main" val="2584670408"/>
              </p:ext>
            </p:extLst>
          </p:nvPr>
        </p:nvGraphicFramePr>
        <p:xfrm>
          <a:off x="469900" y="1065107"/>
          <a:ext cx="11254740" cy="5241163"/>
        </p:xfrm>
        <a:graphic>
          <a:graphicData uri="http://schemas.openxmlformats.org/drawingml/2006/table">
            <a:tbl>
              <a:tblPr firstRow="1" bandRow="1">
                <a:tableStyleId>{5940675A-B579-460E-94D1-54222C63F5DA}</a:tableStyleId>
              </a:tblPr>
              <a:tblGrid>
                <a:gridCol w="1918133">
                  <a:extLst>
                    <a:ext uri="{9D8B030D-6E8A-4147-A177-3AD203B41FA5}">
                      <a16:colId xmlns:a16="http://schemas.microsoft.com/office/drawing/2014/main" val="2682463419"/>
                    </a:ext>
                  </a:extLst>
                </a:gridCol>
                <a:gridCol w="9336607">
                  <a:extLst>
                    <a:ext uri="{9D8B030D-6E8A-4147-A177-3AD203B41FA5}">
                      <a16:colId xmlns:a16="http://schemas.microsoft.com/office/drawing/2014/main" val="377178843"/>
                    </a:ext>
                  </a:extLst>
                </a:gridCol>
              </a:tblGrid>
              <a:tr h="1082783">
                <a:tc>
                  <a:txBody>
                    <a:bodyPr/>
                    <a:lstStyle/>
                    <a:p>
                      <a:pPr algn="ctr"/>
                      <a:r>
                        <a:rPr lang="en-US" sz="1100" b="1" i="0" dirty="0">
                          <a:solidFill>
                            <a:schemeClr val="tx1"/>
                          </a:solidFill>
                        </a:rPr>
                        <a:t>Objective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Bef>
                          <a:spcPts val="0"/>
                        </a:spcBef>
                        <a:spcAft>
                          <a:spcPts val="600"/>
                        </a:spcAft>
                        <a:buFont typeface="Arial" panose="020B0604020202020204" pitchFamily="34" charset="0"/>
                        <a:buChar char="•"/>
                      </a:pPr>
                      <a:r>
                        <a:rPr lang="en-US" sz="1050" dirty="0"/>
                        <a:t>Perform detailed analysis of the business requirements/user stories and prepare an Automation Return of Investment(ROI) considering the scope, time, and cost factor. Use this utility to calculate </a:t>
                      </a:r>
                      <a:r>
                        <a:rPr lang="en-US" sz="1050" dirty="0">
                          <a:hlinkClick r:id="rId3"/>
                        </a:rPr>
                        <a:t>Automation ROI</a:t>
                      </a:r>
                      <a:r>
                        <a:rPr lang="en-US" sz="1050" dirty="0"/>
                        <a:t>.</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Calculate the ROI taking into account number of test cycles, environments, tool costing, skill set of testing team, training requirement, automation efforts, manual testing efforts, actual automation execution time, maintenance efforts etc. More the number of test cycles and environments means better ROI.  </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0509397"/>
                  </a:ext>
                </a:extLst>
              </a:tr>
              <a:tr h="2063256">
                <a:tc>
                  <a:txBody>
                    <a:bodyPr/>
                    <a:lstStyle/>
                    <a:p>
                      <a:pPr algn="ctr"/>
                      <a:r>
                        <a:rPr lang="en-US" sz="1100" b="1" i="0" dirty="0">
                          <a:solidFill>
                            <a:schemeClr val="tx1"/>
                          </a:solidFill>
                        </a:rPr>
                        <a:t>Scope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Assess that the application under test is stable and the requirements are not in constant change. Test cases based upon constantly changing requirements/user stories should not be part of automation.</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Form an automation suite from overall test suite that covers maximum functionalities/transactions of the application which are used frequently by the users. Automation suite is typically a subset of the Regression suite. For example 20% of the total test cases may cover more than 60% of the functionalities/transactions used frequently throughout the application. Include test cases around critical functionalities which are defect prone, core functionalities, basics of the application. A carefully formed automation scope will result in a better return on investment (ROI). A return of around 4:1 as compared to manual regression is considered a good ROI.</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Consider changes or enhancements in the requirements/user stories corresponding to the identified automation suite test cases, while deciding for automation, in the upcoming releases. Major changes and enhancements in future releases will greatly increase the maintenance cost and hence reduce the ROI, which may not make automation a viable option.  </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6011322"/>
                  </a:ext>
                </a:extLst>
              </a:tr>
              <a:tr h="809956">
                <a:tc>
                  <a:txBody>
                    <a:bodyPr/>
                    <a:lstStyle/>
                    <a:p>
                      <a:pPr algn="ctr"/>
                      <a:r>
                        <a:rPr lang="en-US" sz="1100" b="1" i="0" dirty="0">
                          <a:solidFill>
                            <a:schemeClr val="tx1"/>
                          </a:solidFill>
                        </a:rPr>
                        <a:t>Timeline</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Conduct up-front planning and preparation to initiate testing on time and stay on schedule.</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Evaluate test estimations separately for script creation and execution process.</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Consider script maintenance as separate test phase in the cycle.</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8457937"/>
                  </a:ext>
                </a:extLst>
              </a:tr>
              <a:tr h="477448">
                <a:tc>
                  <a:txBody>
                    <a:bodyPr/>
                    <a:lstStyle/>
                    <a:p>
                      <a:pPr algn="ctr"/>
                      <a:r>
                        <a:rPr lang="en-US" sz="1100" b="1" i="0" dirty="0">
                          <a:solidFill>
                            <a:schemeClr val="tx1"/>
                          </a:solidFill>
                        </a:rPr>
                        <a:t>Roles &amp; Responsibilities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Bef>
                          <a:spcPts val="0"/>
                        </a:spcBef>
                        <a:spcAft>
                          <a:spcPts val="600"/>
                        </a:spcAft>
                        <a:buFont typeface="Arial" panose="020B0604020202020204" pitchFamily="34" charset="0"/>
                        <a:buChar char="•"/>
                      </a:pPr>
                      <a:r>
                        <a:rPr lang="en-US" sz="1050" dirty="0"/>
                        <a:t>Check for resource availability with appropriate skill sets before planning to go for automation.</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3596147"/>
                  </a:ext>
                </a:extLst>
              </a:tr>
              <a:tr h="724697">
                <a:tc>
                  <a:txBody>
                    <a:bodyPr/>
                    <a:lstStyle/>
                    <a:p>
                      <a:pPr algn="ctr"/>
                      <a:r>
                        <a:rPr lang="en-US" sz="1100" b="1" i="0" dirty="0">
                          <a:solidFill>
                            <a:schemeClr val="tx1"/>
                          </a:solidFill>
                        </a:rPr>
                        <a:t>Tools</a:t>
                      </a:r>
                    </a:p>
                  </a:txBody>
                  <a:tcPr anchor="ctr">
                    <a:lnL w="12700" cap="flat" cmpd="sng" algn="ctr">
                      <a:noFill/>
                      <a:prstDash val="solid"/>
                      <a:round/>
                      <a:headEnd type="none" w="med" len="med"/>
                      <a:tailEnd type="none" w="med" len="med"/>
                    </a:lnL>
                    <a:lnR w="19050" cap="flat" cmpd="sng" algn="ctr">
                      <a:solidFill>
                        <a:schemeClr val="accent2">
                          <a:lumMod val="60000"/>
                          <a:lumOff val="4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Bef>
                          <a:spcPts val="0"/>
                        </a:spcBef>
                        <a:spcAft>
                          <a:spcPts val="600"/>
                        </a:spcAft>
                        <a:buFont typeface="Arial" panose="020B0604020202020204" pitchFamily="34" charset="0"/>
                        <a:buChar char="•"/>
                      </a:pPr>
                      <a:r>
                        <a:rPr lang="en-US" sz="1050" dirty="0"/>
                        <a:t>Preferably consider a test automation tool, with existing licenses with the client or firm and with existing automation skills within the firm.</a:t>
                      </a:r>
                    </a:p>
                    <a:p>
                      <a:pPr marL="171450" marR="0" lvl="0" indent="-171450" algn="l" defTabSz="121917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50" dirty="0"/>
                        <a:t>When selecting an open source automation tool, assess its compatibility with the application software/platform. Select a tool that can identify and record actions on all the UI controls, objects, etc. on the application. </a:t>
                      </a:r>
                    </a:p>
                  </a:txBody>
                  <a:tcPr anchor="ctr">
                    <a:lnL w="19050" cap="flat" cmpd="sng" algn="ctr">
                      <a:solidFill>
                        <a:schemeClr val="accent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05020"/>
                  </a:ext>
                </a:extLst>
              </a:tr>
            </a:tbl>
          </a:graphicData>
        </a:graphic>
      </p:graphicFrame>
    </p:spTree>
    <p:extLst>
      <p:ext uri="{BB962C8B-B14F-4D97-AF65-F5344CB8AC3E}">
        <p14:creationId xmlns:p14="http://schemas.microsoft.com/office/powerpoint/2010/main" val="2752741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Terminologies</a:t>
            </a:r>
          </a:p>
        </p:txBody>
      </p:sp>
      <p:graphicFrame>
        <p:nvGraphicFramePr>
          <p:cNvPr id="24" name="Table 23">
            <a:extLst>
              <a:ext uri="{FF2B5EF4-FFF2-40B4-BE49-F238E27FC236}">
                <a16:creationId xmlns:a16="http://schemas.microsoft.com/office/drawing/2014/main" id="{93F65B09-AA71-480C-A4CE-6E2CED5F412E}"/>
              </a:ext>
            </a:extLst>
          </p:cNvPr>
          <p:cNvGraphicFramePr>
            <a:graphicFrameLocks noGrp="1"/>
          </p:cNvGraphicFramePr>
          <p:nvPr>
            <p:extLst>
              <p:ext uri="{D42A27DB-BD31-4B8C-83A1-F6EECF244321}">
                <p14:modId xmlns:p14="http://schemas.microsoft.com/office/powerpoint/2010/main" val="1997805342"/>
              </p:ext>
            </p:extLst>
          </p:nvPr>
        </p:nvGraphicFramePr>
        <p:xfrm>
          <a:off x="469900" y="1051860"/>
          <a:ext cx="6679754" cy="4269740"/>
        </p:xfrm>
        <a:graphic>
          <a:graphicData uri="http://schemas.openxmlformats.org/drawingml/2006/table">
            <a:tbl>
              <a:tblPr firstRow="1" bandRow="1"/>
              <a:tblGrid>
                <a:gridCol w="1125310">
                  <a:extLst>
                    <a:ext uri="{9D8B030D-6E8A-4147-A177-3AD203B41FA5}">
                      <a16:colId xmlns:a16="http://schemas.microsoft.com/office/drawing/2014/main" val="20000"/>
                    </a:ext>
                  </a:extLst>
                </a:gridCol>
                <a:gridCol w="5554444">
                  <a:extLst>
                    <a:ext uri="{9D8B030D-6E8A-4147-A177-3AD203B41FA5}">
                      <a16:colId xmlns:a16="http://schemas.microsoft.com/office/drawing/2014/main" val="20002"/>
                    </a:ext>
                  </a:extLst>
                </a:gridCol>
              </a:tblGrid>
              <a:tr h="0">
                <a:tc>
                  <a:txBody>
                    <a:bodyPr/>
                    <a:lstStyle>
                      <a:lvl1pPr marL="0" algn="l" defTabSz="914400" rtl="0" eaLnBrk="1" latinLnBrk="0" hangingPunct="1">
                        <a:defRPr sz="1800" b="1" kern="1200">
                          <a:solidFill>
                            <a:schemeClr val="bg1"/>
                          </a:solidFill>
                          <a:latin typeface="Arial" panose="020B0604020202020204"/>
                        </a:defRPr>
                      </a:lvl1pPr>
                      <a:lvl2pPr marL="457200" algn="l" defTabSz="914400" rtl="0" eaLnBrk="1" latinLnBrk="0" hangingPunct="1">
                        <a:defRPr sz="1800" b="1" kern="1200">
                          <a:solidFill>
                            <a:schemeClr val="bg1"/>
                          </a:solidFill>
                          <a:latin typeface="Arial" panose="020B0604020202020204"/>
                        </a:defRPr>
                      </a:lvl2pPr>
                      <a:lvl3pPr marL="914400" algn="l" defTabSz="914400" rtl="0" eaLnBrk="1" latinLnBrk="0" hangingPunct="1">
                        <a:defRPr sz="1800" b="1" kern="1200">
                          <a:solidFill>
                            <a:schemeClr val="bg1"/>
                          </a:solidFill>
                          <a:latin typeface="Arial" panose="020B0604020202020204"/>
                        </a:defRPr>
                      </a:lvl3pPr>
                      <a:lvl4pPr marL="1371600" algn="l" defTabSz="914400" rtl="0" eaLnBrk="1" latinLnBrk="0" hangingPunct="1">
                        <a:defRPr sz="1800" b="1" kern="1200">
                          <a:solidFill>
                            <a:schemeClr val="bg1"/>
                          </a:solidFill>
                          <a:latin typeface="Arial" panose="020B0604020202020204"/>
                        </a:defRPr>
                      </a:lvl4pPr>
                      <a:lvl5pPr marL="1828800" algn="l" defTabSz="914400" rtl="0" eaLnBrk="1" latinLnBrk="0" hangingPunct="1">
                        <a:defRPr sz="1800" b="1" kern="1200">
                          <a:solidFill>
                            <a:schemeClr val="bg1"/>
                          </a:solidFill>
                          <a:latin typeface="Arial" panose="020B0604020202020204"/>
                        </a:defRPr>
                      </a:lvl5pPr>
                      <a:lvl6pPr marL="2286000" algn="l" defTabSz="914400" rtl="0" eaLnBrk="1" latinLnBrk="0" hangingPunct="1">
                        <a:defRPr sz="1800" b="1" kern="1200">
                          <a:solidFill>
                            <a:schemeClr val="bg1"/>
                          </a:solidFill>
                          <a:latin typeface="Arial" panose="020B0604020202020204"/>
                        </a:defRPr>
                      </a:lvl6pPr>
                      <a:lvl7pPr marL="2743200" algn="l" defTabSz="914400" rtl="0" eaLnBrk="1" latinLnBrk="0" hangingPunct="1">
                        <a:defRPr sz="1800" b="1" kern="1200">
                          <a:solidFill>
                            <a:schemeClr val="bg1"/>
                          </a:solidFill>
                          <a:latin typeface="Arial" panose="020B0604020202020204"/>
                        </a:defRPr>
                      </a:lvl7pPr>
                      <a:lvl8pPr marL="3200400" algn="l" defTabSz="914400" rtl="0" eaLnBrk="1" latinLnBrk="0" hangingPunct="1">
                        <a:defRPr sz="1800" b="1" kern="1200">
                          <a:solidFill>
                            <a:schemeClr val="bg1"/>
                          </a:solidFill>
                          <a:latin typeface="Arial" panose="020B0604020202020204"/>
                        </a:defRPr>
                      </a:lvl8pPr>
                      <a:lvl9pPr marL="3657600" algn="l" defTabSz="914400" rtl="0" eaLnBrk="1" latinLnBrk="0" hangingPunct="1">
                        <a:defRPr sz="1800" b="1" kern="1200">
                          <a:solidFill>
                            <a:schemeClr val="bg1"/>
                          </a:solidFill>
                          <a:latin typeface="Arial" panose="020B0604020202020204"/>
                        </a:defRPr>
                      </a:lvl9pPr>
                    </a:lstStyle>
                    <a:p>
                      <a:pPr algn="l"/>
                      <a:r>
                        <a:rPr lang="en-US" sz="1200" b="1" kern="1200" spc="300" dirty="0">
                          <a:solidFill>
                            <a:schemeClr val="tx1"/>
                          </a:solidFill>
                          <a:latin typeface="+mj-lt"/>
                          <a:ea typeface="+mn-ea"/>
                          <a:cs typeface="+mn-cs"/>
                        </a:rPr>
                        <a:t>TERM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panose="020B0604020202020204"/>
                        </a:defRPr>
                      </a:lvl1pPr>
                      <a:lvl2pPr marL="457200" algn="l" defTabSz="914400" rtl="0" eaLnBrk="1" latinLnBrk="0" hangingPunct="1">
                        <a:defRPr sz="1800" b="1" kern="1200">
                          <a:solidFill>
                            <a:schemeClr val="bg1"/>
                          </a:solidFill>
                          <a:latin typeface="Arial" panose="020B0604020202020204"/>
                        </a:defRPr>
                      </a:lvl2pPr>
                      <a:lvl3pPr marL="914400" algn="l" defTabSz="914400" rtl="0" eaLnBrk="1" latinLnBrk="0" hangingPunct="1">
                        <a:defRPr sz="1800" b="1" kern="1200">
                          <a:solidFill>
                            <a:schemeClr val="bg1"/>
                          </a:solidFill>
                          <a:latin typeface="Arial" panose="020B0604020202020204"/>
                        </a:defRPr>
                      </a:lvl3pPr>
                      <a:lvl4pPr marL="1371600" algn="l" defTabSz="914400" rtl="0" eaLnBrk="1" latinLnBrk="0" hangingPunct="1">
                        <a:defRPr sz="1800" b="1" kern="1200">
                          <a:solidFill>
                            <a:schemeClr val="bg1"/>
                          </a:solidFill>
                          <a:latin typeface="Arial" panose="020B0604020202020204"/>
                        </a:defRPr>
                      </a:lvl4pPr>
                      <a:lvl5pPr marL="1828800" algn="l" defTabSz="914400" rtl="0" eaLnBrk="1" latinLnBrk="0" hangingPunct="1">
                        <a:defRPr sz="1800" b="1" kern="1200">
                          <a:solidFill>
                            <a:schemeClr val="bg1"/>
                          </a:solidFill>
                          <a:latin typeface="Arial" panose="020B0604020202020204"/>
                        </a:defRPr>
                      </a:lvl5pPr>
                      <a:lvl6pPr marL="2286000" algn="l" defTabSz="914400" rtl="0" eaLnBrk="1" latinLnBrk="0" hangingPunct="1">
                        <a:defRPr sz="1800" b="1" kern="1200">
                          <a:solidFill>
                            <a:schemeClr val="bg1"/>
                          </a:solidFill>
                          <a:latin typeface="Arial" panose="020B0604020202020204"/>
                        </a:defRPr>
                      </a:lvl6pPr>
                      <a:lvl7pPr marL="2743200" algn="l" defTabSz="914400" rtl="0" eaLnBrk="1" latinLnBrk="0" hangingPunct="1">
                        <a:defRPr sz="1800" b="1" kern="1200">
                          <a:solidFill>
                            <a:schemeClr val="bg1"/>
                          </a:solidFill>
                          <a:latin typeface="Arial" panose="020B0604020202020204"/>
                        </a:defRPr>
                      </a:lvl7pPr>
                      <a:lvl8pPr marL="3200400" algn="l" defTabSz="914400" rtl="0" eaLnBrk="1" latinLnBrk="0" hangingPunct="1">
                        <a:defRPr sz="1800" b="1" kern="1200">
                          <a:solidFill>
                            <a:schemeClr val="bg1"/>
                          </a:solidFill>
                          <a:latin typeface="Arial" panose="020B0604020202020204"/>
                        </a:defRPr>
                      </a:lvl8pPr>
                      <a:lvl9pPr marL="3657600" algn="l" defTabSz="914400" rtl="0" eaLnBrk="1" latinLnBrk="0" hangingPunct="1">
                        <a:defRPr sz="1800" b="1" kern="1200">
                          <a:solidFill>
                            <a:schemeClr val="bg1"/>
                          </a:solidFill>
                          <a:latin typeface="Arial" panose="020B0604020202020204"/>
                        </a:defRPr>
                      </a:lvl9pPr>
                    </a:lstStyle>
                    <a:p>
                      <a:pPr algn="l"/>
                      <a:r>
                        <a:rPr lang="en-US" sz="1200" b="1" kern="1200" spc="300" dirty="0">
                          <a:solidFill>
                            <a:schemeClr val="tx1"/>
                          </a:solidFill>
                          <a:latin typeface="+mj-lt"/>
                          <a:ea typeface="+mn-ea"/>
                          <a:cs typeface="+mn-cs"/>
                        </a:rPr>
                        <a:t>DEFINITION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Type</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Items requiring a unique set of tests (e.g., Integration Test)</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Cycle </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A defined period of time in which test scenarios/ cases are to be ran</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6513833"/>
                  </a:ext>
                </a:extLst>
              </a:tr>
              <a:tr h="159218">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Group</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Grouping of test scenarios for management purposes</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65713"/>
                  </a:ext>
                </a:extLst>
              </a:tr>
              <a:tr h="220195">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Scenario</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The item or business scenario being tested, differs by test type</a:t>
                      </a:r>
                    </a:p>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Example : Quote to Order</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9218">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Case</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The situation to be tested within a test scenario, </a:t>
                      </a:r>
                    </a:p>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Example : Create Order</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Script</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Automated test cases</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20195">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Step</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The details of how to execute each test case. A step should not contain more than one action within the application, Example : Open Order Form</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47958"/>
                  </a:ext>
                </a:extLst>
              </a:tr>
              <a:tr h="220195">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Data</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The master data setup and the transactional data used to execute test cases, it is “production like”, but may be manufactured, vs. converted data – depending on the test type</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962701"/>
                  </a:ext>
                </a:extLst>
              </a:tr>
              <a:tr h="159218">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Test Environment</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A specific non-production instance of a configuration of hardware and software established for the purpose of conducting tests under controlled conditions</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4817071"/>
                  </a:ext>
                </a:extLst>
              </a:tr>
              <a:tr h="159218">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Defect</a:t>
                      </a:r>
                    </a:p>
                  </a:txBody>
                  <a:tcPr marL="45720" marR="4572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
                          <a:schemeClr val="dk1"/>
                        </a:buClr>
                        <a:buSzPct val="100000"/>
                        <a:buFont typeface="Arial"/>
                        <a:buNone/>
                        <a:tabLst/>
                        <a:defRPr/>
                      </a:pPr>
                      <a:r>
                        <a:rPr lang="en-US" sz="1100" kern="1200" dirty="0">
                          <a:solidFill>
                            <a:schemeClr val="tx1"/>
                          </a:solidFill>
                          <a:latin typeface="+mj-lt"/>
                          <a:ea typeface="Open Sans" panose="020B0606030504020204" pitchFamily="34" charset="0"/>
                          <a:cs typeface="Open Sans" panose="020B0606030504020204" pitchFamily="34" charset="0"/>
                        </a:rPr>
                        <a:t>A DEFECT is when the actual result in the testing process does not reflect the expected results or any deficiency that impedes the testing process</a:t>
                      </a:r>
                    </a:p>
                  </a:txBody>
                  <a:tcPr marL="45720" marR="45720" marT="635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933969"/>
                  </a:ext>
                </a:extLst>
              </a:tr>
            </a:tbl>
          </a:graphicData>
        </a:graphic>
      </p:graphicFrame>
      <p:sp>
        <p:nvSpPr>
          <p:cNvPr id="25" name="Rectangle 24">
            <a:extLst>
              <a:ext uri="{FF2B5EF4-FFF2-40B4-BE49-F238E27FC236}">
                <a16:creationId xmlns:a16="http://schemas.microsoft.com/office/drawing/2014/main" id="{05A0181C-2428-4AFC-B928-4C86D76EF143}"/>
              </a:ext>
            </a:extLst>
          </p:cNvPr>
          <p:cNvSpPr/>
          <p:nvPr/>
        </p:nvSpPr>
        <p:spPr bwMode="gray">
          <a:xfrm>
            <a:off x="8979406" y="1644030"/>
            <a:ext cx="1280160" cy="413508"/>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Project Release</a:t>
            </a:r>
            <a:endParaRPr lang="en-US" sz="900" dirty="0"/>
          </a:p>
        </p:txBody>
      </p:sp>
      <p:sp>
        <p:nvSpPr>
          <p:cNvPr id="27" name="Rectangle 26">
            <a:extLst>
              <a:ext uri="{FF2B5EF4-FFF2-40B4-BE49-F238E27FC236}">
                <a16:creationId xmlns:a16="http://schemas.microsoft.com/office/drawing/2014/main" id="{1AD33BB7-EA19-426E-A9DF-390F33804AA3}"/>
              </a:ext>
            </a:extLst>
          </p:cNvPr>
          <p:cNvSpPr/>
          <p:nvPr/>
        </p:nvSpPr>
        <p:spPr bwMode="gray">
          <a:xfrm>
            <a:off x="8979724" y="2238402"/>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Type</a:t>
            </a:r>
            <a:endParaRPr lang="en-US" sz="900" dirty="0"/>
          </a:p>
        </p:txBody>
      </p:sp>
      <p:sp>
        <p:nvSpPr>
          <p:cNvPr id="28" name="Rectangle 27">
            <a:extLst>
              <a:ext uri="{FF2B5EF4-FFF2-40B4-BE49-F238E27FC236}">
                <a16:creationId xmlns:a16="http://schemas.microsoft.com/office/drawing/2014/main" id="{D442D437-7204-4AB0-AC5A-AAD3C5E3E5AD}"/>
              </a:ext>
            </a:extLst>
          </p:cNvPr>
          <p:cNvSpPr/>
          <p:nvPr/>
        </p:nvSpPr>
        <p:spPr bwMode="gray">
          <a:xfrm>
            <a:off x="8984137" y="2830387"/>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Cycle</a:t>
            </a:r>
            <a:endParaRPr lang="en-US" sz="900" dirty="0"/>
          </a:p>
        </p:txBody>
      </p:sp>
      <p:sp>
        <p:nvSpPr>
          <p:cNvPr id="30" name="Rectangle 29">
            <a:extLst>
              <a:ext uri="{FF2B5EF4-FFF2-40B4-BE49-F238E27FC236}">
                <a16:creationId xmlns:a16="http://schemas.microsoft.com/office/drawing/2014/main" id="{4D14915E-59F9-423B-972D-34C19D4153FB}"/>
              </a:ext>
            </a:extLst>
          </p:cNvPr>
          <p:cNvSpPr/>
          <p:nvPr/>
        </p:nvSpPr>
        <p:spPr bwMode="gray">
          <a:xfrm>
            <a:off x="8979724" y="3417292"/>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Group</a:t>
            </a:r>
            <a:endParaRPr lang="en-US" sz="900" dirty="0"/>
          </a:p>
        </p:txBody>
      </p:sp>
      <p:sp>
        <p:nvSpPr>
          <p:cNvPr id="31" name="Rectangle 30">
            <a:extLst>
              <a:ext uri="{FF2B5EF4-FFF2-40B4-BE49-F238E27FC236}">
                <a16:creationId xmlns:a16="http://schemas.microsoft.com/office/drawing/2014/main" id="{EFAFF4A5-310B-4C51-89D3-B9947C2F95CD}"/>
              </a:ext>
            </a:extLst>
          </p:cNvPr>
          <p:cNvSpPr/>
          <p:nvPr/>
        </p:nvSpPr>
        <p:spPr bwMode="gray">
          <a:xfrm>
            <a:off x="8979724" y="4004197"/>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Scenario</a:t>
            </a:r>
            <a:endParaRPr lang="en-US" sz="900" dirty="0"/>
          </a:p>
        </p:txBody>
      </p:sp>
      <p:sp>
        <p:nvSpPr>
          <p:cNvPr id="34" name="Rectangle 33">
            <a:extLst>
              <a:ext uri="{FF2B5EF4-FFF2-40B4-BE49-F238E27FC236}">
                <a16:creationId xmlns:a16="http://schemas.microsoft.com/office/drawing/2014/main" id="{6CF20647-0E56-4BE2-A4A4-25C90A3B0D77}"/>
              </a:ext>
            </a:extLst>
          </p:cNvPr>
          <p:cNvSpPr/>
          <p:nvPr/>
        </p:nvSpPr>
        <p:spPr bwMode="gray">
          <a:xfrm>
            <a:off x="8988550" y="4591102"/>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Cases/ Scripts</a:t>
            </a:r>
            <a:endParaRPr lang="en-US" sz="900" dirty="0"/>
          </a:p>
        </p:txBody>
      </p:sp>
      <p:sp>
        <p:nvSpPr>
          <p:cNvPr id="35" name="Rectangle 34">
            <a:extLst>
              <a:ext uri="{FF2B5EF4-FFF2-40B4-BE49-F238E27FC236}">
                <a16:creationId xmlns:a16="http://schemas.microsoft.com/office/drawing/2014/main" id="{92D31228-6EE9-45E5-AE15-BACBEE8E8DED}"/>
              </a:ext>
            </a:extLst>
          </p:cNvPr>
          <p:cNvSpPr/>
          <p:nvPr/>
        </p:nvSpPr>
        <p:spPr bwMode="gray">
          <a:xfrm>
            <a:off x="10533380" y="4591102"/>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Data</a:t>
            </a:r>
            <a:endParaRPr lang="en-US" sz="900" dirty="0"/>
          </a:p>
        </p:txBody>
      </p:sp>
      <p:sp>
        <p:nvSpPr>
          <p:cNvPr id="36" name="Rectangle 35">
            <a:extLst>
              <a:ext uri="{FF2B5EF4-FFF2-40B4-BE49-F238E27FC236}">
                <a16:creationId xmlns:a16="http://schemas.microsoft.com/office/drawing/2014/main" id="{F8E10E3A-5B39-4567-B40F-832AA2DC2520}"/>
              </a:ext>
            </a:extLst>
          </p:cNvPr>
          <p:cNvSpPr/>
          <p:nvPr/>
        </p:nvSpPr>
        <p:spPr bwMode="gray">
          <a:xfrm>
            <a:off x="7443721" y="4591102"/>
            <a:ext cx="1280160" cy="413508"/>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Requirements/ User Stories</a:t>
            </a:r>
            <a:endParaRPr lang="en-US" sz="900" dirty="0"/>
          </a:p>
        </p:txBody>
      </p:sp>
      <p:sp>
        <p:nvSpPr>
          <p:cNvPr id="38" name="Rectangle 37">
            <a:extLst>
              <a:ext uri="{FF2B5EF4-FFF2-40B4-BE49-F238E27FC236}">
                <a16:creationId xmlns:a16="http://schemas.microsoft.com/office/drawing/2014/main" id="{F384434A-16D6-4A97-868F-844D859D081B}"/>
              </a:ext>
            </a:extLst>
          </p:cNvPr>
          <p:cNvSpPr/>
          <p:nvPr/>
        </p:nvSpPr>
        <p:spPr bwMode="gray">
          <a:xfrm>
            <a:off x="8988550" y="5178007"/>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Test Steps</a:t>
            </a:r>
            <a:endParaRPr lang="en-US" sz="900" dirty="0"/>
          </a:p>
        </p:txBody>
      </p:sp>
      <p:sp>
        <p:nvSpPr>
          <p:cNvPr id="39" name="Rectangle 38">
            <a:extLst>
              <a:ext uri="{FF2B5EF4-FFF2-40B4-BE49-F238E27FC236}">
                <a16:creationId xmlns:a16="http://schemas.microsoft.com/office/drawing/2014/main" id="{80FBF16F-A6D1-4E23-B5ED-07DF9BD77332}"/>
              </a:ext>
            </a:extLst>
          </p:cNvPr>
          <p:cNvSpPr/>
          <p:nvPr/>
        </p:nvSpPr>
        <p:spPr bwMode="gray">
          <a:xfrm>
            <a:off x="10533380" y="5178007"/>
            <a:ext cx="1280160" cy="41350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900" b="1" dirty="0"/>
              <a:t>Defects</a:t>
            </a:r>
            <a:endParaRPr lang="en-US" sz="900" dirty="0"/>
          </a:p>
        </p:txBody>
      </p:sp>
      <p:cxnSp>
        <p:nvCxnSpPr>
          <p:cNvPr id="40" name="Straight Arrow Connector 39">
            <a:extLst>
              <a:ext uri="{FF2B5EF4-FFF2-40B4-BE49-F238E27FC236}">
                <a16:creationId xmlns:a16="http://schemas.microsoft.com/office/drawing/2014/main" id="{CA4EBF70-C9BC-4865-8DB0-B8E0B5F12890}"/>
              </a:ext>
            </a:extLst>
          </p:cNvPr>
          <p:cNvCxnSpPr>
            <a:stCxn id="25" idx="2"/>
            <a:endCxn id="27" idx="0"/>
          </p:cNvCxnSpPr>
          <p:nvPr/>
        </p:nvCxnSpPr>
        <p:spPr>
          <a:xfrm>
            <a:off x="9619486" y="2057538"/>
            <a:ext cx="318" cy="1808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743904F-42F2-48ED-9599-771BFC58B574}"/>
              </a:ext>
            </a:extLst>
          </p:cNvPr>
          <p:cNvCxnSpPr>
            <a:cxnSpLocks/>
            <a:stCxn id="27" idx="2"/>
            <a:endCxn id="28" idx="0"/>
          </p:cNvCxnSpPr>
          <p:nvPr/>
        </p:nvCxnSpPr>
        <p:spPr>
          <a:xfrm>
            <a:off x="9619804" y="2651910"/>
            <a:ext cx="0" cy="1784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556D42-0FB3-4711-AACC-69AD6DC898FE}"/>
              </a:ext>
            </a:extLst>
          </p:cNvPr>
          <p:cNvCxnSpPr>
            <a:cxnSpLocks/>
            <a:stCxn id="28" idx="2"/>
            <a:endCxn id="30" idx="0"/>
          </p:cNvCxnSpPr>
          <p:nvPr/>
        </p:nvCxnSpPr>
        <p:spPr>
          <a:xfrm flipH="1">
            <a:off x="9619804" y="3243895"/>
            <a:ext cx="0" cy="1733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00BCBC-2E92-4A1F-B50E-49486D6A702A}"/>
              </a:ext>
            </a:extLst>
          </p:cNvPr>
          <p:cNvCxnSpPr>
            <a:cxnSpLocks/>
            <a:stCxn id="30" idx="2"/>
            <a:endCxn id="31" idx="0"/>
          </p:cNvCxnSpPr>
          <p:nvPr/>
        </p:nvCxnSpPr>
        <p:spPr>
          <a:xfrm>
            <a:off x="9619804" y="3830800"/>
            <a:ext cx="0" cy="1733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022CF89-5158-4FB6-BDF3-F6EE673187B3}"/>
              </a:ext>
            </a:extLst>
          </p:cNvPr>
          <p:cNvCxnSpPr>
            <a:cxnSpLocks/>
            <a:stCxn id="31" idx="2"/>
            <a:endCxn id="34" idx="0"/>
          </p:cNvCxnSpPr>
          <p:nvPr/>
        </p:nvCxnSpPr>
        <p:spPr>
          <a:xfrm>
            <a:off x="9619804" y="4417704"/>
            <a:ext cx="0" cy="1828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9459D71-D09C-4205-812F-22E6A69F31D6}"/>
              </a:ext>
            </a:extLst>
          </p:cNvPr>
          <p:cNvCxnSpPr>
            <a:cxnSpLocks/>
            <a:stCxn id="34" idx="2"/>
            <a:endCxn id="38" idx="0"/>
          </p:cNvCxnSpPr>
          <p:nvPr/>
        </p:nvCxnSpPr>
        <p:spPr>
          <a:xfrm>
            <a:off x="9628630" y="5004609"/>
            <a:ext cx="0" cy="1828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75F310D-BC7F-4A44-A286-3BD51CEDC1AF}"/>
              </a:ext>
            </a:extLst>
          </p:cNvPr>
          <p:cNvCxnSpPr>
            <a:cxnSpLocks/>
            <a:stCxn id="34" idx="1"/>
            <a:endCxn id="36" idx="3"/>
          </p:cNvCxnSpPr>
          <p:nvPr/>
        </p:nvCxnSpPr>
        <p:spPr>
          <a:xfrm rot="10800000">
            <a:off x="8714231" y="4810556"/>
            <a:ext cx="274320" cy="0"/>
          </a:xfrm>
          <a:prstGeom prst="bentConnector3">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41873D3-2F6D-44ED-9D1F-488F52981DD2}"/>
              </a:ext>
            </a:extLst>
          </p:cNvPr>
          <p:cNvCxnSpPr>
            <a:stCxn id="34" idx="3"/>
            <a:endCxn id="35" idx="1"/>
          </p:cNvCxnSpPr>
          <p:nvPr/>
        </p:nvCxnSpPr>
        <p:spPr>
          <a:xfrm>
            <a:off x="10268710" y="4797856"/>
            <a:ext cx="274320" cy="0"/>
          </a:xfrm>
          <a:prstGeom prst="bentConnector3">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916C236-0119-431D-B3F2-3D9E89DD4761}"/>
              </a:ext>
            </a:extLst>
          </p:cNvPr>
          <p:cNvCxnSpPr>
            <a:stCxn id="38" idx="3"/>
            <a:endCxn id="39" idx="1"/>
          </p:cNvCxnSpPr>
          <p:nvPr/>
        </p:nvCxnSpPr>
        <p:spPr>
          <a:xfrm>
            <a:off x="10268710" y="5384761"/>
            <a:ext cx="274320" cy="0"/>
          </a:xfrm>
          <a:prstGeom prst="bentConnector3">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2EB16C6-8D31-4FAC-B726-B7FEABFB64F4}"/>
              </a:ext>
            </a:extLst>
          </p:cNvPr>
          <p:cNvSpPr/>
          <p:nvPr/>
        </p:nvSpPr>
        <p:spPr>
          <a:xfrm>
            <a:off x="9000888" y="1051860"/>
            <a:ext cx="1258678" cy="276999"/>
          </a:xfrm>
          <a:prstGeom prst="rect">
            <a:avLst/>
          </a:prstGeom>
        </p:spPr>
        <p:txBody>
          <a:bodyPr wrap="none">
            <a:spAutoFit/>
          </a:bodyPr>
          <a:lstStyle/>
          <a:p>
            <a:r>
              <a:rPr lang="en-US" sz="1200" b="1" u="sng" spc="300" dirty="0">
                <a:latin typeface="+mj-lt"/>
              </a:rPr>
              <a:t>EXAMPLE</a:t>
            </a:r>
          </a:p>
        </p:txBody>
      </p:sp>
    </p:spTree>
    <p:extLst>
      <p:ext uri="{BB962C8B-B14F-4D97-AF65-F5344CB8AC3E}">
        <p14:creationId xmlns:p14="http://schemas.microsoft.com/office/powerpoint/2010/main" val="401532379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Design Considerations – Framework and Script</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6AE594E6-6041-4B36-8FC3-EE64273C8DB6}"/>
              </a:ext>
            </a:extLst>
          </p:cNvPr>
          <p:cNvGraphicFramePr>
            <a:graphicFrameLocks noGrp="1"/>
          </p:cNvGraphicFramePr>
          <p:nvPr>
            <p:extLst>
              <p:ext uri="{D42A27DB-BD31-4B8C-83A1-F6EECF244321}">
                <p14:modId xmlns:p14="http://schemas.microsoft.com/office/powerpoint/2010/main" val="1641018518"/>
              </p:ext>
            </p:extLst>
          </p:nvPr>
        </p:nvGraphicFramePr>
        <p:xfrm>
          <a:off x="469900" y="893094"/>
          <a:ext cx="11252200" cy="381762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i="0" spc="300" dirty="0">
                          <a:solidFill>
                            <a:schemeClr val="tx1"/>
                          </a:solidFill>
                        </a:rPr>
                        <a:t>FRAMEWORK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spcAft>
                          <a:spcPts val="600"/>
                        </a:spcAft>
                        <a:buFont typeface="Arial" panose="020B0604020202020204" pitchFamily="34" charset="0"/>
                        <a:buChar char="•"/>
                      </a:pPr>
                      <a:r>
                        <a:rPr lang="en-US" sz="1050" dirty="0"/>
                        <a:t>While defining the Test Automation Framework consider the following: </a:t>
                      </a:r>
                    </a:p>
                    <a:p>
                      <a:pPr marL="781035" lvl="1" indent="-171450">
                        <a:spcAft>
                          <a:spcPts val="600"/>
                        </a:spcAft>
                        <a:buFont typeface="Courier New" panose="02070309020205020404" pitchFamily="49" charset="0"/>
                        <a:buChar char="o"/>
                      </a:pPr>
                      <a:r>
                        <a:rPr lang="en-US" sz="1050" dirty="0"/>
                        <a:t>Simplicity of application </a:t>
                      </a:r>
                    </a:p>
                    <a:p>
                      <a:pPr marL="781035" lvl="1" indent="-171450">
                        <a:spcAft>
                          <a:spcPts val="600"/>
                        </a:spcAft>
                        <a:buFont typeface="Courier New" panose="02070309020205020404" pitchFamily="49" charset="0"/>
                        <a:buChar char="o"/>
                      </a:pPr>
                      <a:r>
                        <a:rPr lang="en-US" sz="1050" dirty="0"/>
                        <a:t>Easily scalable and maintainable </a:t>
                      </a:r>
                    </a:p>
                    <a:p>
                      <a:pPr marL="781035" lvl="1" indent="-171450">
                        <a:spcAft>
                          <a:spcPts val="600"/>
                        </a:spcAft>
                        <a:buFont typeface="Courier New" panose="02070309020205020404" pitchFamily="49" charset="0"/>
                        <a:buChar char="o"/>
                      </a:pPr>
                      <a:r>
                        <a:rPr lang="en-US" sz="1050" dirty="0"/>
                        <a:t>Reusability of test scenarios or part of scenarios </a:t>
                      </a:r>
                    </a:p>
                    <a:p>
                      <a:pPr marL="781035" lvl="1" indent="-171450">
                        <a:spcAft>
                          <a:spcPts val="600"/>
                        </a:spcAft>
                        <a:buFont typeface="Courier New" panose="02070309020205020404" pitchFamily="49" charset="0"/>
                        <a:buChar char="o"/>
                      </a:pPr>
                      <a:r>
                        <a:rPr lang="en-US" sz="1050" dirty="0"/>
                        <a:t>Expertise in the test automation tool </a:t>
                      </a:r>
                    </a:p>
                    <a:p>
                      <a:pPr marL="781035" lvl="1" indent="-171450">
                        <a:spcAft>
                          <a:spcPts val="600"/>
                        </a:spcAft>
                        <a:buFont typeface="Courier New" panose="02070309020205020404" pitchFamily="49" charset="0"/>
                        <a:buChar char="o"/>
                      </a:pPr>
                      <a:r>
                        <a:rPr lang="en-US" sz="1050" dirty="0"/>
                        <a:t>Use of test data in test script execution </a:t>
                      </a:r>
                    </a:p>
                    <a:p>
                      <a:pPr marL="781035" lvl="1" indent="-171450">
                        <a:spcAft>
                          <a:spcPts val="600"/>
                        </a:spcAft>
                        <a:buFont typeface="Courier New" panose="02070309020205020404" pitchFamily="49" charset="0"/>
                        <a:buChar char="o"/>
                      </a:pPr>
                      <a:r>
                        <a:rPr lang="en-US" sz="1050" dirty="0"/>
                        <a:t>Knowledge of programming language supported by tool </a:t>
                      </a:r>
                    </a:p>
                    <a:p>
                      <a:pPr marL="781035" lvl="1" indent="-171450">
                        <a:spcAft>
                          <a:spcPts val="600"/>
                        </a:spcAft>
                        <a:buFont typeface="Courier New" panose="02070309020205020404" pitchFamily="49" charset="0"/>
                        <a:buChar char="o"/>
                      </a:pPr>
                      <a:r>
                        <a:rPr lang="en-US" sz="1050" dirty="0"/>
                        <a:t>Allocated time for test automation </a:t>
                      </a:r>
                    </a:p>
                    <a:p>
                      <a:pPr marL="171450" indent="-171450">
                        <a:spcAft>
                          <a:spcPts val="600"/>
                        </a:spcAft>
                        <a:buFont typeface="Arial" panose="020B0604020202020204" pitchFamily="34" charset="0"/>
                        <a:buChar char="•"/>
                      </a:pPr>
                      <a:r>
                        <a:rPr lang="en-US" sz="1050" dirty="0"/>
                        <a:t>When time is limited, functionality is simple with minimum reusability or the test analysts are not experienced in automation tool, use Modular/Linear Framework. This is the simplest form of test automation framework in which scripts can be recorded with minimum modification. </a:t>
                      </a:r>
                    </a:p>
                    <a:p>
                      <a:pPr marL="171450" indent="-171450">
                        <a:spcAft>
                          <a:spcPts val="600"/>
                        </a:spcAft>
                        <a:buFont typeface="Arial" panose="020B0604020202020204" pitchFamily="34" charset="0"/>
                        <a:buChar char="•"/>
                      </a:pPr>
                      <a:r>
                        <a:rPr lang="en-US" sz="1050" dirty="0"/>
                        <a:t>When a same test case runs with multiple data set or variations, data-driven framework can be defined.</a:t>
                      </a:r>
                    </a:p>
                    <a:p>
                      <a:pPr marL="171450" indent="-171450">
                        <a:spcAft>
                          <a:spcPts val="600"/>
                        </a:spcAft>
                        <a:buFont typeface="Arial" panose="020B0604020202020204" pitchFamily="34" charset="0"/>
                        <a:buChar char="•"/>
                      </a:pPr>
                      <a:r>
                        <a:rPr lang="en-US" sz="1050" dirty="0"/>
                        <a:t>When amount of reusability is more and sufficient time is allocated for automation, keyword-driven framework can be used.</a:t>
                      </a:r>
                    </a:p>
                    <a:p>
                      <a:pPr marL="171450" indent="-171450">
                        <a:spcAft>
                          <a:spcPts val="600"/>
                        </a:spcAft>
                        <a:buFont typeface="Arial" panose="020B0604020202020204" pitchFamily="34" charset="0"/>
                        <a:buChar char="•"/>
                      </a:pPr>
                      <a:r>
                        <a:rPr lang="en-US" sz="1050" dirty="0"/>
                        <a:t>While Hybrid Framework is mixture of all these types and can be defined if there is data-driven scenario with high-level of reusability, expertise in tools and sufficient time should be allocated for automation.</a:t>
                      </a:r>
                    </a:p>
                    <a:p>
                      <a:pPr marL="171450" indent="-171450">
                        <a:spcAft>
                          <a:spcPts val="600"/>
                        </a:spcAft>
                        <a:buFont typeface="Arial" panose="020B0604020202020204" pitchFamily="34" charset="0"/>
                        <a:buChar char="•"/>
                      </a:pPr>
                      <a:r>
                        <a:rPr lang="en-US" sz="1050" dirty="0"/>
                        <a:t>Include a failure scenario, to demonstrate the capability of framework to manage exception and report failure to defect management system along with the test reports which can capture screenshots of any failed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graphicFrame>
        <p:nvGraphicFramePr>
          <p:cNvPr id="5" name="Table 4">
            <a:extLst>
              <a:ext uri="{FF2B5EF4-FFF2-40B4-BE49-F238E27FC236}">
                <a16:creationId xmlns:a16="http://schemas.microsoft.com/office/drawing/2014/main" id="{E6316526-3BB7-4DB4-81FB-62E71B1D06F1}"/>
              </a:ext>
            </a:extLst>
          </p:cNvPr>
          <p:cNvGraphicFramePr>
            <a:graphicFrameLocks noGrp="1"/>
          </p:cNvGraphicFramePr>
          <p:nvPr>
            <p:extLst>
              <p:ext uri="{D42A27DB-BD31-4B8C-83A1-F6EECF244321}">
                <p14:modId xmlns:p14="http://schemas.microsoft.com/office/powerpoint/2010/main" val="1343608860"/>
              </p:ext>
            </p:extLst>
          </p:nvPr>
        </p:nvGraphicFramePr>
        <p:xfrm>
          <a:off x="469900" y="4855287"/>
          <a:ext cx="11252200" cy="168402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300"/>
                        </a:spcAft>
                        <a:buClrTx/>
                        <a:buSzTx/>
                        <a:buFontTx/>
                        <a:buNone/>
                        <a:tabLst/>
                        <a:defRPr/>
                      </a:pPr>
                      <a:r>
                        <a:rPr lang="en-US" sz="1050" b="1" i="0" spc="300" dirty="0">
                          <a:solidFill>
                            <a:schemeClr val="tx1"/>
                          </a:solidFill>
                        </a:rPr>
                        <a:t>SCRIPT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spcAft>
                          <a:spcPts val="600"/>
                        </a:spcAft>
                        <a:buFont typeface="Arial" panose="020B0604020202020204" pitchFamily="34" charset="0"/>
                        <a:buChar char="•"/>
                      </a:pPr>
                      <a:r>
                        <a:rPr lang="en-US" sz="1050" dirty="0"/>
                        <a:t>Create an automation script for each test case and not one script for multiple test cases.</a:t>
                      </a:r>
                    </a:p>
                    <a:p>
                      <a:pPr marL="171450" indent="-171450">
                        <a:spcAft>
                          <a:spcPts val="600"/>
                        </a:spcAft>
                        <a:buFont typeface="Arial" panose="020B0604020202020204" pitchFamily="34" charset="0"/>
                        <a:buChar char="•"/>
                      </a:pPr>
                      <a:r>
                        <a:rPr lang="en-US" sz="1050" dirty="0"/>
                        <a:t>Remember to set up version control mechanism for scripts, library files, and test data.</a:t>
                      </a:r>
                    </a:p>
                    <a:p>
                      <a:pPr marL="171450" lvl="0" indent="-171450">
                        <a:spcAft>
                          <a:spcPts val="600"/>
                        </a:spcAft>
                        <a:buFont typeface="Arial" panose="020B0604020202020204" pitchFamily="34" charset="0"/>
                        <a:buChar char="•"/>
                      </a:pPr>
                      <a:r>
                        <a:rPr lang="en-US" sz="1050" dirty="0"/>
                        <a:t>Use headers and comments To write well documented and easy to understand test automation script.</a:t>
                      </a:r>
                    </a:p>
                    <a:p>
                      <a:pPr marL="171450" lvl="0" indent="-171450">
                        <a:spcAft>
                          <a:spcPts val="600"/>
                        </a:spcAft>
                        <a:buFont typeface="Arial" panose="020B0604020202020204" pitchFamily="34" charset="0"/>
                        <a:buChar char="•"/>
                      </a:pPr>
                      <a:r>
                        <a:rPr lang="en-US" sz="1050" dirty="0"/>
                        <a:t>Use standard naming conventions and folders for creating and storing test automation scripts.</a:t>
                      </a:r>
                    </a:p>
                    <a:p>
                      <a:pPr marL="171450" lvl="0" indent="-171450">
                        <a:spcAft>
                          <a:spcPts val="600"/>
                        </a:spcAft>
                        <a:buFont typeface="Arial" panose="020B0604020202020204" pitchFamily="34" charset="0"/>
                        <a:buChar char="•"/>
                      </a:pPr>
                      <a:r>
                        <a:rPr lang="en-US" sz="1050" dirty="0"/>
                        <a:t>Use datatype as prefix around parameters, for example : intRowcount, sName.</a:t>
                      </a:r>
                    </a:p>
                    <a:p>
                      <a:pPr marL="171450" indent="-171450">
                        <a:spcAft>
                          <a:spcPts val="600"/>
                        </a:spcAft>
                        <a:buFont typeface="Arial" panose="020B0604020202020204" pitchFamily="34" charset="0"/>
                        <a:buChar char="•"/>
                      </a:pPr>
                      <a:r>
                        <a:rPr lang="en-US" sz="1050" dirty="0"/>
                        <a:t>Check </a:t>
                      </a:r>
                      <a:r>
                        <a:rPr lang="en-US" sz="1050" dirty="0">
                          <a:hlinkClick r:id="rId3"/>
                        </a:rPr>
                        <a:t>Automation Scripting Standard and Guidelines </a:t>
                      </a:r>
                      <a:r>
                        <a:rPr lang="en-US" sz="1050" dirty="0"/>
                        <a:t>for more information on scripting standards.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3089779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Manage Test Environments</a:t>
            </a:r>
          </a:p>
        </p:txBody>
      </p:sp>
      <p:pic>
        <p:nvPicPr>
          <p:cNvPr id="4" name="Picture Placeholder 2">
            <a:extLst>
              <a:ext uri="{FF2B5EF4-FFF2-40B4-BE49-F238E27FC236}">
                <a16:creationId xmlns:a16="http://schemas.microsoft.com/office/drawing/2014/main" id="{57040837-D346-4172-8BE8-666620DBA17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3482929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Manage Test Environments</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169111"/>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algn="ctr">
              <a:lnSpc>
                <a:spcPct val="106000"/>
              </a:lnSpc>
              <a:buFont typeface="Wingdings 2" pitchFamily="18" charset="2"/>
              <a:buNone/>
            </a:pPr>
            <a:r>
              <a:rPr lang="en-US" sz="1050" b="1" u="sng" dirty="0"/>
              <a:t>Test Environment</a:t>
            </a:r>
          </a:p>
          <a:p>
            <a:pPr>
              <a:lnSpc>
                <a:spcPct val="106000"/>
              </a:lnSpc>
              <a:buFont typeface="Wingdings 2" pitchFamily="18" charset="2"/>
              <a:buNone/>
            </a:pPr>
            <a:endParaRPr lang="en-US" sz="1050" u="sng" dirty="0"/>
          </a:p>
          <a:p>
            <a:pPr marL="171450" indent="-171450">
              <a:lnSpc>
                <a:spcPct val="106000"/>
              </a:lnSpc>
              <a:buFont typeface="Wingdings" panose="05000000000000000000" pitchFamily="2" charset="2"/>
              <a:buChar char="ü"/>
            </a:pPr>
            <a:r>
              <a:rPr lang="en-US" sz="1050" dirty="0"/>
              <a:t>Test Environment with latest code base, configuration, interfaces and converted data</a:t>
            </a:r>
          </a:p>
          <a:p>
            <a:pPr marL="171450" indent="-171450">
              <a:lnSpc>
                <a:spcPct val="106000"/>
              </a:lnSpc>
              <a:buFont typeface="Wingdings" panose="05000000000000000000" pitchFamily="2" charset="2"/>
              <a:buChar char="ü"/>
            </a:pPr>
            <a:endParaRPr lang="en-US" sz="1050" dirty="0"/>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169111"/>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Test Strategy</a:t>
            </a:r>
          </a:p>
          <a:p>
            <a:pPr marL="171450" indent="-171450">
              <a:lnSpc>
                <a:spcPct val="106000"/>
              </a:lnSpc>
              <a:buFont typeface="Wingdings" panose="05000000000000000000" pitchFamily="2" charset="2"/>
              <a:buChar char="Ø"/>
            </a:pPr>
            <a:r>
              <a:rPr lang="en-US" sz="1050" dirty="0"/>
              <a:t>Test Approach</a:t>
            </a:r>
          </a:p>
          <a:p>
            <a:pPr marL="171450" indent="-171450">
              <a:lnSpc>
                <a:spcPct val="106000"/>
              </a:lnSpc>
              <a:buFont typeface="Wingdings" panose="05000000000000000000" pitchFamily="2" charset="2"/>
              <a:buChar char="Ø"/>
            </a:pPr>
            <a:r>
              <a:rPr lang="en-US" sz="1050" dirty="0"/>
              <a:t>Environment Strategy</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Test Lead (Primary)</a:t>
            </a:r>
          </a:p>
          <a:p>
            <a:pPr marL="171450" indent="-171450">
              <a:lnSpc>
                <a:spcPct val="106000"/>
              </a:lnSpc>
              <a:buFont typeface="Wingdings" panose="05000000000000000000" pitchFamily="2" charset="2"/>
              <a:buChar char="§"/>
            </a:pPr>
            <a:r>
              <a:rPr lang="en-US" sz="1050" dirty="0"/>
              <a:t>Environment Lead (Primary)</a:t>
            </a:r>
          </a:p>
          <a:p>
            <a:pPr marL="171450" indent="-171450">
              <a:lnSpc>
                <a:spcPct val="106000"/>
              </a:lnSpc>
              <a:buFont typeface="Wingdings" panose="05000000000000000000" pitchFamily="2" charset="2"/>
              <a:buChar char="§"/>
            </a:pPr>
            <a:r>
              <a:rPr lang="en-US" sz="1050" dirty="0"/>
              <a:t>Test Champions</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Project Manager</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169111"/>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171450" indent="-171450">
              <a:buFont typeface="Wingdings" panose="05000000000000000000" pitchFamily="2" charset="2"/>
              <a:buChar char="v"/>
            </a:pPr>
            <a:r>
              <a:rPr lang="en-US" sz="1050" b="1" dirty="0"/>
              <a:t>Finalize environment approach </a:t>
            </a:r>
          </a:p>
          <a:p>
            <a:pPr marL="182880"/>
            <a:r>
              <a:rPr lang="en-US" sz="1050" dirty="0"/>
              <a:t>Review the Test Approach to determine the final number of environments required to support required cycles of testing as well as their usage. For example, document if the environment will be shared between testing groups</a:t>
            </a:r>
          </a:p>
          <a:p>
            <a:endParaRPr lang="en-US" sz="1050" dirty="0"/>
          </a:p>
          <a:p>
            <a:pPr marL="171450" indent="-171450">
              <a:buFont typeface="Wingdings" panose="05000000000000000000" pitchFamily="2" charset="2"/>
              <a:buChar char="v"/>
            </a:pPr>
            <a:r>
              <a:rPr lang="en-US" sz="1050" b="1" dirty="0"/>
              <a:t>Determine sequence of activities  </a:t>
            </a:r>
          </a:p>
          <a:p>
            <a:pPr marL="182880"/>
            <a:r>
              <a:rPr lang="en-US" sz="1050" dirty="0"/>
              <a:t>Review the Deployment Plan to identify the steps required to setup the Test Environment. These include, migrate/transport the configuration/build, perform manual configurations and data conversion/mock cutover</a:t>
            </a:r>
          </a:p>
          <a:p>
            <a:r>
              <a:rPr lang="en-US" sz="1050" dirty="0"/>
              <a:t> </a:t>
            </a:r>
          </a:p>
          <a:p>
            <a:pPr marL="171450" indent="-171450">
              <a:buFont typeface="Wingdings" panose="05000000000000000000" pitchFamily="2" charset="2"/>
              <a:buChar char="v"/>
            </a:pPr>
            <a:r>
              <a:rPr lang="en-US" sz="1050" b="1" dirty="0"/>
              <a:t>Perform deployment activities </a:t>
            </a:r>
          </a:p>
          <a:p>
            <a:pPr marL="182880"/>
            <a:r>
              <a:rPr lang="en-US" sz="1050" dirty="0"/>
              <a:t>Perform deployment activities i.e. deployment of latest solution including build, configurations, data conversions etc. </a:t>
            </a:r>
          </a:p>
          <a:p>
            <a:pPr marL="182880"/>
            <a:endParaRPr lang="en-US" sz="1050" dirty="0"/>
          </a:p>
          <a:p>
            <a:pPr marL="171450" indent="-171450">
              <a:buFont typeface="Wingdings" panose="05000000000000000000" pitchFamily="2" charset="2"/>
              <a:buChar char="v"/>
            </a:pPr>
            <a:r>
              <a:rPr lang="en-US" sz="1050" b="1" dirty="0"/>
              <a:t>Setup interfaces  </a:t>
            </a:r>
          </a:p>
          <a:p>
            <a:pPr marL="194310" lvl="1"/>
            <a:r>
              <a:rPr lang="en-US" sz="1050" dirty="0"/>
              <a:t>Set up interfaces to all third-party systems which are available for testing or use virtual services or stubs</a:t>
            </a:r>
          </a:p>
          <a:p>
            <a:pPr marL="194310" lvl="1"/>
            <a:endParaRPr lang="en-US" sz="1050" dirty="0"/>
          </a:p>
          <a:p>
            <a:pPr marL="171450" indent="-171450">
              <a:spcAft>
                <a:spcPts val="0"/>
              </a:spcAft>
              <a:buFont typeface="Wingdings" panose="05000000000000000000" pitchFamily="2" charset="2"/>
              <a:buChar char="v"/>
            </a:pPr>
            <a:r>
              <a:rPr lang="en-US" sz="1050" b="1" dirty="0"/>
              <a:t>Set up user security </a:t>
            </a:r>
          </a:p>
          <a:p>
            <a:pPr marL="182880">
              <a:spcAft>
                <a:spcPts val="0"/>
              </a:spcAft>
            </a:pPr>
            <a:r>
              <a:rPr lang="en-US" sz="1050" dirty="0"/>
              <a:t>Set up the appropriate security roles for users in the Test Environment</a:t>
            </a:r>
          </a:p>
          <a:p>
            <a:pPr>
              <a:spcAft>
                <a:spcPts val="0"/>
              </a:spcAft>
            </a:pPr>
            <a:endParaRPr lang="en-US" sz="1050" dirty="0"/>
          </a:p>
          <a:p>
            <a:pPr marL="171450" indent="-171450">
              <a:spcAft>
                <a:spcPts val="0"/>
              </a:spcAft>
              <a:buFont typeface="Wingdings" panose="05000000000000000000" pitchFamily="2" charset="2"/>
              <a:buChar char="v"/>
            </a:pPr>
            <a:r>
              <a:rPr lang="en-US" sz="1050" b="1" dirty="0"/>
              <a:t>Load any additional master and transactional data</a:t>
            </a:r>
          </a:p>
          <a:p>
            <a:pPr marL="182880">
              <a:spcAft>
                <a:spcPts val="0"/>
              </a:spcAft>
            </a:pPr>
            <a:r>
              <a:rPr lang="en-US" sz="1050" dirty="0"/>
              <a:t>Review the Test Data needs, and load the required master and transactional data into the prepared Test Environment. Ensure that the loaded data does not have any client confidential information</a:t>
            </a:r>
          </a:p>
          <a:p>
            <a:pPr>
              <a:spcAft>
                <a:spcPts val="0"/>
              </a:spcAft>
            </a:pPr>
            <a:endParaRPr lang="en-US" sz="1050" dirty="0"/>
          </a:p>
          <a:p>
            <a:pPr marL="171450" indent="-171450">
              <a:spcAft>
                <a:spcPts val="0"/>
              </a:spcAft>
              <a:buFont typeface="Wingdings" panose="05000000000000000000" pitchFamily="2" charset="2"/>
              <a:buChar char="v"/>
            </a:pPr>
            <a:r>
              <a:rPr lang="en-US" sz="1050" b="1" dirty="0"/>
              <a:t>Confirm Test Environment readiness</a:t>
            </a:r>
          </a:p>
          <a:p>
            <a:pPr marL="182880">
              <a:spcAft>
                <a:spcPts val="0"/>
              </a:spcAft>
            </a:pPr>
            <a:r>
              <a:rPr lang="en-US" sz="1050" dirty="0"/>
              <a:t>Confirm that the Test Environment is ready by validating that the deployment and data load is successful</a:t>
            </a:r>
          </a:p>
          <a:p>
            <a:pPr indent="-415275">
              <a:spcAft>
                <a:spcPts val="500"/>
              </a:spcAft>
              <a:buFont typeface="Arial" panose="020B0604020202020204" pitchFamily="34" charset="0"/>
              <a:buChar char="•"/>
            </a:pPr>
            <a:endParaRPr lang="en-US" sz="1050" dirty="0"/>
          </a:p>
          <a:p>
            <a:pPr marL="169863" lvl="0">
              <a:defRPr/>
            </a:pPr>
            <a:endParaRPr lang="en-US" sz="1050" b="1" dirty="0"/>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STEPS</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OUTPUT</a:t>
            </a:r>
          </a:p>
        </p:txBody>
      </p:sp>
    </p:spTree>
    <p:extLst>
      <p:ext uri="{BB962C8B-B14F-4D97-AF65-F5344CB8AC3E}">
        <p14:creationId xmlns:p14="http://schemas.microsoft.com/office/powerpoint/2010/main" val="129359459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for managing test environments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E35FB9FD-679F-414C-993B-2BB0D973C08A}"/>
              </a:ext>
            </a:extLst>
          </p:cNvPr>
          <p:cNvGraphicFramePr>
            <a:graphicFrameLocks noGrp="1"/>
          </p:cNvGraphicFramePr>
          <p:nvPr>
            <p:extLst>
              <p:ext uri="{D42A27DB-BD31-4B8C-83A1-F6EECF244321}">
                <p14:modId xmlns:p14="http://schemas.microsoft.com/office/powerpoint/2010/main" val="564767988"/>
              </p:ext>
            </p:extLst>
          </p:nvPr>
        </p:nvGraphicFramePr>
        <p:xfrm>
          <a:off x="469900" y="736689"/>
          <a:ext cx="11252200" cy="425958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050" b="1" i="0" spc="3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spcBef>
                          <a:spcPts val="0"/>
                        </a:spcBef>
                        <a:spcAft>
                          <a:spcPts val="1200"/>
                        </a:spcAft>
                        <a:buFont typeface="Arial" panose="020B0604020202020204" pitchFamily="34" charset="0"/>
                        <a:buChar char="•"/>
                      </a:pPr>
                      <a:r>
                        <a:rPr lang="en-US" sz="1050" dirty="0"/>
                        <a:t>Collaborate with the environment/infrastructure team to identify environment requirements for each test type including the infrastructure, interfacing requirements.</a:t>
                      </a:r>
                    </a:p>
                    <a:p>
                      <a:pPr marL="171450" indent="-171450">
                        <a:spcBef>
                          <a:spcPts val="0"/>
                        </a:spcBef>
                        <a:spcAft>
                          <a:spcPts val="1200"/>
                        </a:spcAft>
                        <a:buFont typeface="Arial" panose="020B0604020202020204" pitchFamily="34" charset="0"/>
                        <a:buChar char="•"/>
                      </a:pPr>
                      <a:r>
                        <a:rPr lang="en-US" sz="1050" dirty="0"/>
                        <a:t>Work with environment team to validate environment availability for each of the test cycle and if 2 testing environments are required to</a:t>
                      </a:r>
                      <a:r>
                        <a:rPr lang="en-US" sz="1050" dirty="0">
                          <a:ea typeface="Open Sans" panose="020B0606030504020204" pitchFamily="34" charset="0"/>
                          <a:cs typeface="Open Sans" panose="020B0606030504020204" pitchFamily="34" charset="0"/>
                        </a:rPr>
                        <a:t> facilitate mock cutover before each integration test cycle or support multiple test type such as integration and performance execution at the same time.</a:t>
                      </a:r>
                    </a:p>
                    <a:p>
                      <a:pPr marL="171450" indent="-171450">
                        <a:spcBef>
                          <a:spcPts val="0"/>
                        </a:spcBef>
                        <a:spcAft>
                          <a:spcPts val="1200"/>
                        </a:spcAft>
                        <a:buFont typeface="Arial" panose="020B0604020202020204" pitchFamily="34" charset="0"/>
                        <a:buChar char="•"/>
                        <a:defRPr/>
                      </a:pPr>
                      <a:r>
                        <a:rPr lang="en-US" sz="1050" dirty="0">
                          <a:ea typeface="Open Sans" panose="020B0606030504020204" pitchFamily="34" charset="0"/>
                          <a:cs typeface="Open Sans" panose="020B0606030504020204" pitchFamily="34" charset="0"/>
                        </a:rPr>
                        <a:t>The QA environments should closely match the production environment.</a:t>
                      </a:r>
                    </a:p>
                    <a:p>
                      <a:pPr marL="171450" indent="-171450">
                        <a:spcBef>
                          <a:spcPts val="0"/>
                        </a:spcBef>
                        <a:spcAft>
                          <a:spcPts val="1200"/>
                        </a:spcAft>
                        <a:buFont typeface="Arial" panose="020B0604020202020204" pitchFamily="34" charset="0"/>
                        <a:buChar char="•"/>
                        <a:defRPr/>
                      </a:pPr>
                      <a:r>
                        <a:rPr lang="en-US" sz="1050" dirty="0">
                          <a:ea typeface="Open Sans" panose="020B0606030504020204" pitchFamily="34" charset="0"/>
                          <a:cs typeface="Open Sans" panose="020B0606030504020204" pitchFamily="34" charset="0"/>
                        </a:rPr>
                        <a:t>It is essential to keep the configuration of each test environment exactly the same to avoid any performance impacts due to environmental variations.</a:t>
                      </a:r>
                    </a:p>
                    <a:p>
                      <a:pPr marL="171450" indent="-171450">
                        <a:spcBef>
                          <a:spcPts val="0"/>
                        </a:spcBef>
                        <a:spcAft>
                          <a:spcPts val="1200"/>
                        </a:spcAft>
                        <a:buFont typeface="Arial" panose="020B0604020202020204" pitchFamily="34" charset="0"/>
                        <a:buChar char="•"/>
                        <a:defRPr/>
                      </a:pPr>
                      <a:r>
                        <a:rPr lang="en-US" sz="1050" dirty="0">
                          <a:ea typeface="Open Sans" panose="020B0606030504020204" pitchFamily="34" charset="0"/>
                          <a:cs typeface="Open Sans" panose="020B0606030504020204" pitchFamily="34" charset="0"/>
                        </a:rPr>
                        <a:t>Smoke/Sanity testing should be done after each test environment setup in order to validate the environment readiness.</a:t>
                      </a:r>
                    </a:p>
                    <a:p>
                      <a:pPr marL="171450" lvl="0" indent="-171450">
                        <a:spcBef>
                          <a:spcPts val="0"/>
                        </a:spcBef>
                        <a:spcAft>
                          <a:spcPts val="1200"/>
                        </a:spcAft>
                        <a:buFont typeface="Arial" panose="020B0604020202020204" pitchFamily="34" charset="0"/>
                        <a:buChar char="•"/>
                        <a:defRPr/>
                      </a:pPr>
                      <a:r>
                        <a:rPr lang="en-US" sz="1050" dirty="0">
                          <a:ea typeface="Open Sans" panose="020B0606030504020204" pitchFamily="34" charset="0"/>
                          <a:cs typeface="Open Sans" panose="020B0606030504020204" pitchFamily="34" charset="0"/>
                        </a:rPr>
                        <a:t>Environment team must closely work with agile teams during sanity testing to quickly resolve deployment issues.</a:t>
                      </a:r>
                    </a:p>
                    <a:p>
                      <a:pPr marL="171450" lvl="0" indent="-171450">
                        <a:spcBef>
                          <a:spcPts val="0"/>
                        </a:spcBef>
                        <a:spcAft>
                          <a:spcPts val="1200"/>
                        </a:spcAft>
                        <a:buFont typeface="Arial" panose="020B0604020202020204" pitchFamily="34" charset="0"/>
                        <a:buChar char="•"/>
                        <a:defRPr/>
                      </a:pPr>
                      <a:r>
                        <a:rPr lang="en-US" sz="1050" dirty="0"/>
                        <a:t>Any deployment on the test environment during ongoing test cycle should be considered as emergency and must be approved by test lead.</a:t>
                      </a:r>
                    </a:p>
                    <a:p>
                      <a:pPr marL="171450" indent="-171450">
                        <a:spcBef>
                          <a:spcPts val="0"/>
                        </a:spcBef>
                        <a:spcAft>
                          <a:spcPts val="1200"/>
                        </a:spcAft>
                        <a:buFont typeface="Arial" panose="020B0604020202020204" pitchFamily="34" charset="0"/>
                        <a:buChar char="•"/>
                      </a:pPr>
                      <a:r>
                        <a:rPr lang="en-US" sz="1050" dirty="0">
                          <a:ea typeface="Open Sans" panose="020B0606030504020204" pitchFamily="34" charset="0"/>
                          <a:cs typeface="Open Sans" panose="020B0606030504020204" pitchFamily="34" charset="0"/>
                        </a:rPr>
                        <a:t>Regression test is executed on the same environment where pre integration and integration testing is executed.</a:t>
                      </a:r>
                    </a:p>
                    <a:p>
                      <a:pPr marL="171450" indent="-171450">
                        <a:spcBef>
                          <a:spcPts val="0"/>
                        </a:spcBef>
                        <a:spcAft>
                          <a:spcPts val="1200"/>
                        </a:spcAft>
                        <a:buFont typeface="Arial" panose="020B0604020202020204" pitchFamily="34" charset="0"/>
                        <a:buChar char="•"/>
                      </a:pPr>
                      <a:r>
                        <a:rPr lang="en-US" sz="1050" dirty="0"/>
                        <a:t>For parallel testing, l</a:t>
                      </a:r>
                      <a:r>
                        <a:rPr lang="en-US" sz="1050" dirty="0">
                          <a:ea typeface="Open Sans" panose="020B0606030504020204" pitchFamily="34" charset="0"/>
                          <a:cs typeface="Open Sans" panose="020B0606030504020204" pitchFamily="34" charset="0"/>
                        </a:rPr>
                        <a:t>egacy test environment can be a copy of legacy prod environment.</a:t>
                      </a:r>
                    </a:p>
                    <a:p>
                      <a:pPr marL="171450" indent="-171450">
                        <a:spcBef>
                          <a:spcPts val="0"/>
                        </a:spcBef>
                        <a:spcAft>
                          <a:spcPts val="1200"/>
                        </a:spcAft>
                        <a:buFont typeface="Arial" panose="020B0604020202020204" pitchFamily="34" charset="0"/>
                        <a:buChar char="•"/>
                      </a:pPr>
                      <a:r>
                        <a:rPr lang="en-US" sz="1050" dirty="0"/>
                        <a:t>For user security, verify that users have access only to the limited amount of confidential information required to conduct the test.</a:t>
                      </a:r>
                    </a:p>
                    <a:p>
                      <a:pPr marL="171450" indent="-171450">
                        <a:spcBef>
                          <a:spcPts val="0"/>
                        </a:spcBef>
                        <a:spcAft>
                          <a:spcPts val="1200"/>
                        </a:spcAft>
                        <a:buFont typeface="Arial" panose="020B0604020202020204" pitchFamily="34" charset="0"/>
                        <a:buChar char="•"/>
                      </a:pPr>
                      <a:r>
                        <a:rPr lang="en-US" sz="1050" dirty="0"/>
                        <a:t>Run full conversions as defined within the Deployment Plan. If the data volume is too high, a subset of data may be selected for populating into the environment.</a:t>
                      </a:r>
                    </a:p>
                    <a:p>
                      <a:pPr marL="171450" indent="-171450">
                        <a:spcBef>
                          <a:spcPts val="0"/>
                        </a:spcBef>
                        <a:spcAft>
                          <a:spcPts val="1200"/>
                        </a:spcAft>
                        <a:buFont typeface="Arial" panose="020B0604020202020204" pitchFamily="34" charset="0"/>
                        <a:buChar char="•"/>
                      </a:pPr>
                      <a:r>
                        <a:rPr lang="en-US" sz="1050" dirty="0"/>
                        <a:t>Confirm that additional configuration and development cannot be performed in the Test Environment.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18787489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Manage Test Data</a:t>
            </a:r>
          </a:p>
        </p:txBody>
      </p:sp>
      <p:pic>
        <p:nvPicPr>
          <p:cNvPr id="4" name="Picture Placeholder 2">
            <a:extLst>
              <a:ext uri="{FF2B5EF4-FFF2-40B4-BE49-F238E27FC236}">
                <a16:creationId xmlns:a16="http://schemas.microsoft.com/office/drawing/2014/main" id="{A717CC16-056D-4E82-A5DC-628F623184E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20528600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manage Test Data</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169111"/>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algn="ctr">
              <a:lnSpc>
                <a:spcPct val="106000"/>
              </a:lnSpc>
              <a:buFont typeface="Wingdings 2" pitchFamily="18" charset="2"/>
              <a:buNone/>
            </a:pPr>
            <a:r>
              <a:rPr lang="en-US" sz="1050" b="1" u="sng" dirty="0"/>
              <a:t>Test Data</a:t>
            </a:r>
          </a:p>
          <a:p>
            <a:pPr>
              <a:lnSpc>
                <a:spcPct val="106000"/>
              </a:lnSpc>
              <a:buFont typeface="Wingdings 2" pitchFamily="18" charset="2"/>
              <a:buNone/>
            </a:pPr>
            <a:endParaRPr lang="en-US" sz="1050" u="sng" dirty="0"/>
          </a:p>
          <a:p>
            <a:pPr marL="171450" indent="-171450">
              <a:lnSpc>
                <a:spcPct val="106000"/>
              </a:lnSpc>
              <a:buFont typeface="Wingdings" panose="05000000000000000000" pitchFamily="2" charset="2"/>
              <a:buChar char="ü"/>
            </a:pPr>
            <a:r>
              <a:rPr lang="en-US" sz="1050" dirty="0"/>
              <a:t>Test Cases – with test data</a:t>
            </a:r>
          </a:p>
          <a:p>
            <a:pPr marL="171450" indent="-171450">
              <a:lnSpc>
                <a:spcPct val="106000"/>
              </a:lnSpc>
              <a:buFont typeface="Wingdings" panose="05000000000000000000" pitchFamily="2" charset="2"/>
              <a:buChar char="ü"/>
            </a:pPr>
            <a:r>
              <a:rPr lang="en-US" sz="1050" dirty="0"/>
              <a:t>Automation/Performance Test Scripts – with test data</a:t>
            </a:r>
          </a:p>
          <a:p>
            <a:pPr marL="171450" indent="-171450">
              <a:lnSpc>
                <a:spcPct val="106000"/>
              </a:lnSpc>
              <a:buFont typeface="Wingdings" panose="05000000000000000000" pitchFamily="2" charset="2"/>
              <a:buChar char="ü"/>
            </a:pPr>
            <a:endParaRPr lang="en-US" sz="1050" dirty="0"/>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169111"/>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pPr>
            <a:r>
              <a:rPr lang="en-US" sz="1050" b="1" u="sng" dirty="0"/>
              <a:t>Key Inputs</a:t>
            </a:r>
          </a:p>
          <a:p>
            <a:pPr marL="171450" indent="-171450">
              <a:lnSpc>
                <a:spcPct val="106000"/>
              </a:lnSpc>
              <a:buFont typeface="Wingdings" panose="05000000000000000000" pitchFamily="2" charset="2"/>
              <a:buChar char="§"/>
            </a:pPr>
            <a:r>
              <a:rPr lang="en-US" sz="1050" dirty="0"/>
              <a:t>Test Tool Knowledge</a:t>
            </a:r>
          </a:p>
          <a:p>
            <a:pPr marL="171450" indent="-171450">
              <a:lnSpc>
                <a:spcPct val="106000"/>
              </a:lnSpc>
              <a:buFont typeface="Wingdings" panose="05000000000000000000" pitchFamily="2" charset="2"/>
              <a:buChar char="§"/>
            </a:pPr>
            <a:endParaRPr lang="en-US" sz="1050" b="1" u="sng" dirty="0"/>
          </a:p>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Test Strategy</a:t>
            </a:r>
          </a:p>
          <a:p>
            <a:pPr marL="171450" indent="-171450">
              <a:lnSpc>
                <a:spcPct val="106000"/>
              </a:lnSpc>
              <a:buFont typeface="Wingdings" panose="05000000000000000000" pitchFamily="2" charset="2"/>
              <a:buChar char="Ø"/>
            </a:pPr>
            <a:r>
              <a:rPr lang="en-US" sz="1050" dirty="0"/>
              <a:t>Test Approach</a:t>
            </a:r>
          </a:p>
          <a:p>
            <a:pPr marL="171450" indent="-171450">
              <a:lnSpc>
                <a:spcPct val="106000"/>
              </a:lnSpc>
              <a:buFont typeface="Wingdings" panose="05000000000000000000" pitchFamily="2" charset="2"/>
              <a:buChar char="Ø"/>
            </a:pPr>
            <a:r>
              <a:rPr lang="en-US" sz="1050" dirty="0"/>
              <a:t>Test Cases and Scenarios</a:t>
            </a:r>
          </a:p>
          <a:p>
            <a:pPr marL="171450" indent="-171450">
              <a:lnSpc>
                <a:spcPct val="106000"/>
              </a:lnSpc>
              <a:buFont typeface="Wingdings" panose="05000000000000000000" pitchFamily="2" charset="2"/>
              <a:buChar char="Ø"/>
            </a:pPr>
            <a:r>
              <a:rPr lang="en-US" sz="1050" dirty="0"/>
              <a:t>Automation/Performance Test Scripts</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Test Data lead(Primary)</a:t>
            </a:r>
          </a:p>
          <a:p>
            <a:pPr marL="171450" indent="-171450">
              <a:lnSpc>
                <a:spcPct val="106000"/>
              </a:lnSpc>
              <a:buFont typeface="Wingdings" panose="05000000000000000000" pitchFamily="2" charset="2"/>
              <a:buChar char="§"/>
            </a:pPr>
            <a:r>
              <a:rPr lang="en-US" sz="1050" dirty="0"/>
              <a:t>Data Conversion Lead (Primary)</a:t>
            </a:r>
          </a:p>
          <a:p>
            <a:pPr marL="171450" indent="-171450">
              <a:lnSpc>
                <a:spcPct val="106000"/>
              </a:lnSpc>
              <a:buFont typeface="Wingdings" panose="05000000000000000000" pitchFamily="2" charset="2"/>
              <a:buChar char="§"/>
            </a:pPr>
            <a:r>
              <a:rPr lang="en-US" sz="1050" dirty="0"/>
              <a:t>Test Champions </a:t>
            </a:r>
          </a:p>
          <a:p>
            <a:pPr marL="171450" indent="-171450">
              <a:lnSpc>
                <a:spcPct val="106000"/>
              </a:lnSpc>
              <a:buFont typeface="Wingdings" panose="05000000000000000000" pitchFamily="2" charset="2"/>
              <a:buChar char="§"/>
            </a:pPr>
            <a:r>
              <a:rPr lang="en-US" sz="1050" dirty="0"/>
              <a:t>Testers</a:t>
            </a:r>
          </a:p>
          <a:p>
            <a:pPr marL="171450" indent="-171450">
              <a:lnSpc>
                <a:spcPct val="106000"/>
              </a:lnSpc>
              <a:buFont typeface="Wingdings" panose="05000000000000000000" pitchFamily="2" charset="2"/>
              <a:buChar char="§"/>
            </a:pPr>
            <a:r>
              <a:rPr lang="en-US" sz="1050" dirty="0"/>
              <a:t>Test Lead</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Project Manager</a:t>
            </a:r>
          </a:p>
          <a:p>
            <a:pPr marL="171450" indent="-171450">
              <a:lnSpc>
                <a:spcPct val="106000"/>
              </a:lnSpc>
              <a:buFont typeface="Wingdings" panose="05000000000000000000" pitchFamily="2" charset="2"/>
              <a:buChar char="§"/>
            </a:pPr>
            <a:r>
              <a:rPr lang="en-US" sz="1050" dirty="0"/>
              <a:t>Environment Lead</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169111"/>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171450" indent="-171450">
              <a:spcAft>
                <a:spcPts val="500"/>
              </a:spcAft>
              <a:buFont typeface="Wingdings" panose="05000000000000000000" pitchFamily="2" charset="2"/>
              <a:buChar char="v"/>
            </a:pPr>
            <a:r>
              <a:rPr lang="en-US" sz="1050" b="1" dirty="0"/>
              <a:t>Review test data requirements</a:t>
            </a:r>
          </a:p>
          <a:p>
            <a:pPr marL="182880">
              <a:spcAft>
                <a:spcPts val="500"/>
              </a:spcAft>
            </a:pPr>
            <a:r>
              <a:rPr lang="en-US" sz="1050" dirty="0"/>
              <a:t>Review the test approach for the test type to understand specific test data requirements</a:t>
            </a:r>
          </a:p>
          <a:p>
            <a:pPr marL="182880">
              <a:spcAft>
                <a:spcPts val="500"/>
              </a:spcAft>
            </a:pPr>
            <a:endParaRPr lang="en-US" sz="1050" dirty="0"/>
          </a:p>
          <a:p>
            <a:pPr marL="171450" indent="-171450">
              <a:spcAft>
                <a:spcPts val="500"/>
              </a:spcAft>
              <a:buFont typeface="Wingdings" panose="05000000000000000000" pitchFamily="2" charset="2"/>
              <a:buChar char="v"/>
            </a:pPr>
            <a:r>
              <a:rPr lang="en-US" sz="1050" b="1" dirty="0"/>
              <a:t>Analyze extracted data  </a:t>
            </a:r>
          </a:p>
          <a:p>
            <a:pPr marL="182880">
              <a:spcAft>
                <a:spcPts val="500"/>
              </a:spcAft>
            </a:pPr>
            <a:r>
              <a:rPr lang="en-US" sz="1050" dirty="0"/>
              <a:t>Analyze the data that will be extracted from the legacy systems and converted during mock cutover</a:t>
            </a:r>
          </a:p>
          <a:p>
            <a:pPr marL="182880">
              <a:spcAft>
                <a:spcPts val="500"/>
              </a:spcAft>
            </a:pPr>
            <a:endParaRPr lang="en-US" sz="1050" dirty="0"/>
          </a:p>
          <a:p>
            <a:pPr marL="171450" indent="-171450">
              <a:spcAft>
                <a:spcPts val="500"/>
              </a:spcAft>
              <a:buFont typeface="Wingdings" panose="05000000000000000000" pitchFamily="2" charset="2"/>
              <a:buChar char="v"/>
            </a:pPr>
            <a:r>
              <a:rPr lang="en-US" sz="1050" b="1" dirty="0"/>
              <a:t>Extract and Load data</a:t>
            </a:r>
          </a:p>
          <a:p>
            <a:pPr marL="182880">
              <a:spcAft>
                <a:spcPts val="500"/>
              </a:spcAft>
            </a:pPr>
            <a:r>
              <a:rPr lang="en-US" sz="1050" dirty="0"/>
              <a:t>Extract data from the legacy systems and load into the test environment</a:t>
            </a:r>
          </a:p>
          <a:p>
            <a:pPr marL="182880">
              <a:spcAft>
                <a:spcPts val="500"/>
              </a:spcAft>
            </a:pPr>
            <a:endParaRPr lang="en-US" sz="1050" dirty="0"/>
          </a:p>
          <a:p>
            <a:pPr marL="171450" indent="-171450">
              <a:spcAft>
                <a:spcPts val="500"/>
              </a:spcAft>
              <a:buFont typeface="Wingdings" panose="05000000000000000000" pitchFamily="2" charset="2"/>
              <a:buChar char="v"/>
            </a:pPr>
            <a:r>
              <a:rPr lang="en-US" sz="1050" b="1" dirty="0"/>
              <a:t>Perform Data Testing</a:t>
            </a:r>
          </a:p>
          <a:p>
            <a:pPr marL="182880">
              <a:spcAft>
                <a:spcPts val="500"/>
              </a:spcAft>
            </a:pPr>
            <a:r>
              <a:rPr lang="en-US" sz="1050" dirty="0"/>
              <a:t>Test if the legacy data is loaded correctly and working as expected with business transactions</a:t>
            </a:r>
          </a:p>
          <a:p>
            <a:pPr>
              <a:spcAft>
                <a:spcPts val="500"/>
              </a:spcAft>
            </a:pPr>
            <a:endParaRPr lang="en-US" sz="1050" b="1" dirty="0"/>
          </a:p>
          <a:p>
            <a:pPr marL="171450" indent="-171450">
              <a:spcAft>
                <a:spcPts val="500"/>
              </a:spcAft>
              <a:buFont typeface="Wingdings" panose="05000000000000000000" pitchFamily="2" charset="2"/>
              <a:buChar char="v"/>
            </a:pPr>
            <a:r>
              <a:rPr lang="en-US" sz="1050" b="1" dirty="0"/>
              <a:t>Review test cases</a:t>
            </a:r>
          </a:p>
          <a:p>
            <a:pPr marL="182880">
              <a:spcAft>
                <a:spcPts val="500"/>
              </a:spcAft>
            </a:pPr>
            <a:r>
              <a:rPr lang="en-US" sz="1050" dirty="0"/>
              <a:t>Review the test cases to determine the type of data(configuration, master, transaction) required for each situation</a:t>
            </a:r>
          </a:p>
          <a:p>
            <a:pPr>
              <a:spcAft>
                <a:spcPts val="500"/>
              </a:spcAft>
            </a:pPr>
            <a:endParaRPr lang="en-US" sz="1050" dirty="0"/>
          </a:p>
          <a:p>
            <a:pPr marL="171450" indent="-171450">
              <a:spcAft>
                <a:spcPts val="500"/>
              </a:spcAft>
              <a:buFont typeface="Wingdings" panose="05000000000000000000" pitchFamily="2" charset="2"/>
              <a:buChar char="v"/>
            </a:pPr>
            <a:r>
              <a:rPr lang="en-US" sz="1050" b="1" dirty="0"/>
              <a:t>Update the test cases</a:t>
            </a:r>
          </a:p>
          <a:p>
            <a:pPr marL="182880">
              <a:spcAft>
                <a:spcPts val="500"/>
              </a:spcAft>
            </a:pPr>
            <a:r>
              <a:rPr lang="en-US" sz="1050" dirty="0"/>
              <a:t>Update the test cases with the test data required to execute the test</a:t>
            </a:r>
          </a:p>
          <a:p>
            <a:pPr marL="169863" lvl="0">
              <a:defRPr/>
            </a:pPr>
            <a:endParaRPr lang="en-US" sz="1050" dirty="0">
              <a:solidFill>
                <a:schemeClr val="dk1"/>
              </a:solidFill>
            </a:endParaRPr>
          </a:p>
          <a:p>
            <a:pPr marL="169863" lvl="0">
              <a:defRPr/>
            </a:pPr>
            <a:endParaRPr lang="en-US" sz="1050" b="1" dirty="0"/>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STEPS</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OUTPUT</a:t>
            </a:r>
          </a:p>
        </p:txBody>
      </p:sp>
    </p:spTree>
    <p:extLst>
      <p:ext uri="{BB962C8B-B14F-4D97-AF65-F5344CB8AC3E}">
        <p14:creationId xmlns:p14="http://schemas.microsoft.com/office/powerpoint/2010/main" val="35136777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for managing Test </a:t>
            </a:r>
            <a:r>
              <a:rPr lang="en-US" dirty="0">
                <a:ea typeface="Open Sans" panose="020B0606030504020204" pitchFamily="34" charset="0"/>
                <a:cs typeface="Open Sans" panose="020B0606030504020204" pitchFamily="34" charset="0"/>
              </a:rPr>
              <a:t>D</a:t>
            </a:r>
            <a:r>
              <a:rPr lang="en-US" dirty="0">
                <a:latin typeface="+mj-lt"/>
                <a:ea typeface="Open Sans" panose="020B0606030504020204" pitchFamily="34" charset="0"/>
                <a:cs typeface="Open Sans" panose="020B0606030504020204" pitchFamily="34" charset="0"/>
              </a:rPr>
              <a:t>ata</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820A02F7-85A4-4C67-878C-398B213A9ABD}"/>
              </a:ext>
            </a:extLst>
          </p:cNvPr>
          <p:cNvGraphicFramePr>
            <a:graphicFrameLocks noGrp="1"/>
          </p:cNvGraphicFramePr>
          <p:nvPr>
            <p:extLst>
              <p:ext uri="{D42A27DB-BD31-4B8C-83A1-F6EECF244321}">
                <p14:modId xmlns:p14="http://schemas.microsoft.com/office/powerpoint/2010/main" val="3149103856"/>
              </p:ext>
            </p:extLst>
          </p:nvPr>
        </p:nvGraphicFramePr>
        <p:xfrm>
          <a:off x="469900" y="736689"/>
          <a:ext cx="11252200" cy="505968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050" b="1" i="0" spc="3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spcAft>
                          <a:spcPts val="1200"/>
                        </a:spcAft>
                        <a:buFont typeface="Arial" panose="020B0604020202020204" pitchFamily="34" charset="0"/>
                        <a:buChar char="•"/>
                      </a:pPr>
                      <a:r>
                        <a:rPr lang="en-US" sz="1050" dirty="0"/>
                        <a:t>Identify data requirements i.e. dummy or converted for each test type by collaborating with agile and data conversion team.</a:t>
                      </a:r>
                    </a:p>
                    <a:p>
                      <a:pPr marL="171450" indent="-171450">
                        <a:spcAft>
                          <a:spcPts val="1200"/>
                        </a:spcAft>
                        <a:buFont typeface="Arial" panose="020B0604020202020204" pitchFamily="34" charset="0"/>
                        <a:buChar char="•"/>
                      </a:pPr>
                      <a:r>
                        <a:rPr lang="en-US" sz="1050" dirty="0"/>
                        <a:t>Decide preparation technique for dummy data of each object, i.e. manual or automated using automation scripts.</a:t>
                      </a:r>
                    </a:p>
                    <a:p>
                      <a:pPr marL="171450" indent="-171450">
                        <a:spcAft>
                          <a:spcPts val="1200"/>
                        </a:spcAft>
                        <a:buFont typeface="Arial" panose="020B0604020202020204" pitchFamily="34" charset="0"/>
                        <a:buChar char="•"/>
                      </a:pPr>
                      <a:r>
                        <a:rPr lang="en-US" sz="1050" dirty="0"/>
                        <a:t>Identify requirement of any tool or accelerator for generating and managing test data during test.</a:t>
                      </a:r>
                    </a:p>
                    <a:p>
                      <a:pPr marL="171450" indent="-171450">
                        <a:spcAft>
                          <a:spcPts val="1200"/>
                        </a:spcAft>
                        <a:buFont typeface="Arial" panose="020B0604020202020204" pitchFamily="34" charset="0"/>
                        <a:buChar char="•"/>
                      </a:pPr>
                      <a:r>
                        <a:rPr lang="en-US" sz="1050" dirty="0"/>
                        <a:t>Client data must be handled carefully, taking into account appropriate security and data privacy practices. This is especially true as integration test data is converted production data and security is not fully implemented during integration test. Any converted, manufactured, or staged data should be scrubbed of client confidential information.</a:t>
                      </a:r>
                    </a:p>
                    <a:p>
                      <a:pPr marL="171450" marR="0" lvl="0" indent="-171450" algn="l" defTabSz="121917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050" dirty="0"/>
                        <a:t>User credentials data must be handled carefully, taking into account appropriate security and data privacy practices.</a:t>
                      </a:r>
                    </a:p>
                    <a:p>
                      <a:pPr marL="171450" indent="-171450">
                        <a:spcAft>
                          <a:spcPts val="1200"/>
                        </a:spcAft>
                        <a:buFont typeface="Arial" panose="020B0604020202020204" pitchFamily="34" charset="0"/>
                        <a:buChar char="•"/>
                      </a:pPr>
                      <a:r>
                        <a:rPr lang="en-US" sz="1050" dirty="0"/>
                        <a:t>It is important to determine if the same data extract will be used for all cycles or if different extracts will occur for each test cycle.</a:t>
                      </a:r>
                    </a:p>
                    <a:p>
                      <a:pPr marL="171450" indent="-171450">
                        <a:spcAft>
                          <a:spcPts val="1200"/>
                        </a:spcAft>
                        <a:buFont typeface="Arial" panose="020B0604020202020204" pitchFamily="34" charset="0"/>
                        <a:buChar char="•"/>
                      </a:pPr>
                      <a:r>
                        <a:rPr lang="en-US" sz="1050" dirty="0"/>
                        <a:t>Extracted data often has date constraints, especially transactional data. This affects processes such as aging reports or open balances such that the dates may need to be manually changed after a conversion to create the appropriate test situation.</a:t>
                      </a:r>
                    </a:p>
                    <a:p>
                      <a:pPr marL="171450" indent="-171450">
                        <a:spcAft>
                          <a:spcPts val="1200"/>
                        </a:spcAft>
                        <a:buFont typeface="Arial" panose="020B0604020202020204" pitchFamily="34" charset="0"/>
                        <a:buChar char="•"/>
                      </a:pPr>
                      <a:r>
                        <a:rPr lang="en-US" sz="1050" dirty="0"/>
                        <a:t>Interfaced data, especially from external sources, needs to be planned well in advance. Often third parties do not have a test system to generate the data so production data will need to be interfaced and this must correspond to the converted data. However, service virtualization can be used in such cases to virtualize unavailable interfaces to continue end to end testing.</a:t>
                      </a:r>
                    </a:p>
                    <a:p>
                      <a:pPr marL="171450" indent="-171450">
                        <a:spcAft>
                          <a:spcPts val="1200"/>
                        </a:spcAft>
                        <a:buFont typeface="Arial" panose="020B0604020202020204" pitchFamily="34" charset="0"/>
                        <a:buChar char="•"/>
                      </a:pPr>
                      <a:r>
                        <a:rPr lang="en-US" sz="1050" dirty="0"/>
                        <a:t>A backup of the master data should be created for reuse in every cycle. The backup data is restored whenever the test environment is ready for a new cycle of testing. </a:t>
                      </a:r>
                    </a:p>
                    <a:p>
                      <a:pPr marL="171450" indent="-171450">
                        <a:spcAft>
                          <a:spcPts val="1200"/>
                        </a:spcAft>
                        <a:buFont typeface="Arial" panose="020B0604020202020204" pitchFamily="34" charset="0"/>
                        <a:buChar char="•"/>
                      </a:pPr>
                      <a:r>
                        <a:rPr lang="en-US" sz="1050" dirty="0"/>
                        <a:t>Ensure that test data structure matches the data structure in the production environment. </a:t>
                      </a:r>
                    </a:p>
                    <a:p>
                      <a:pPr marL="171450" indent="-171450">
                        <a:spcAft>
                          <a:spcPts val="1200"/>
                        </a:spcAft>
                        <a:buFont typeface="Arial" panose="020B0604020202020204" pitchFamily="34" charset="0"/>
                        <a:buChar char="•"/>
                      </a:pPr>
                      <a:r>
                        <a:rPr lang="en-US" sz="1050" dirty="0"/>
                        <a:t>Try to utilize production like data as early on as possible in the testing lifecycle as defects may go unnoticed in case dummy data is used.</a:t>
                      </a:r>
                    </a:p>
                    <a:p>
                      <a:pPr marL="171450" marR="0" lvl="0" indent="-171450" algn="l" defTabSz="121917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050" dirty="0"/>
                        <a:t>Also it is imperative to define your data sampling strategy i.e. how much and different variation of data will be used during test as performance testing may require large volume of test data</a:t>
                      </a:r>
                      <a:r>
                        <a:rPr lang="en-US" sz="1050" dirty="0">
                          <a:ea typeface="Open Sans" panose="020B0606030504020204" pitchFamily="34" charset="0"/>
                          <a:cs typeface="Open Sans" panose="020B0606030504020204" pitchFamily="3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1110537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Plan and Schedule Tests</a:t>
            </a:r>
          </a:p>
        </p:txBody>
      </p:sp>
      <p:pic>
        <p:nvPicPr>
          <p:cNvPr id="4" name="Picture Placeholder 2">
            <a:extLst>
              <a:ext uri="{FF2B5EF4-FFF2-40B4-BE49-F238E27FC236}">
                <a16:creationId xmlns:a16="http://schemas.microsoft.com/office/drawing/2014/main" id="{DAB81E8C-42CC-4516-91C2-2D91EA1EE34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31203508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Plan and Schedule Tests</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169111"/>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marL="171450" indent="-171450">
              <a:lnSpc>
                <a:spcPct val="106000"/>
              </a:lnSpc>
              <a:buFont typeface="Wingdings" panose="05000000000000000000" pitchFamily="2" charset="2"/>
              <a:buChar char="ü"/>
            </a:pPr>
            <a:endParaRPr lang="en-US" sz="1050" dirty="0"/>
          </a:p>
          <a:p>
            <a:pPr marL="171450" indent="-171450">
              <a:lnSpc>
                <a:spcPct val="106000"/>
              </a:lnSpc>
              <a:buFont typeface="Wingdings" panose="05000000000000000000" pitchFamily="2" charset="2"/>
              <a:buChar char="ü"/>
            </a:pPr>
            <a:r>
              <a:rPr lang="en-US" sz="1050" dirty="0"/>
              <a:t>Test Scenarios</a:t>
            </a:r>
          </a:p>
          <a:p>
            <a:pPr marL="171450" indent="-171450">
              <a:lnSpc>
                <a:spcPct val="106000"/>
              </a:lnSpc>
              <a:buFont typeface="Wingdings" panose="05000000000000000000" pitchFamily="2" charset="2"/>
              <a:buChar char="ü"/>
            </a:pPr>
            <a:r>
              <a:rPr lang="en-US" sz="1050" dirty="0"/>
              <a:t>Performance Test Scenarios</a:t>
            </a:r>
          </a:p>
          <a:p>
            <a:pPr marL="171450" indent="-171450">
              <a:lnSpc>
                <a:spcPct val="106000"/>
              </a:lnSpc>
              <a:buFont typeface="Wingdings" panose="05000000000000000000" pitchFamily="2" charset="2"/>
              <a:buChar char="ü"/>
            </a:pPr>
            <a:r>
              <a:rPr lang="en-US" sz="1050" dirty="0"/>
              <a:t>Test Execution Plan</a:t>
            </a:r>
          </a:p>
          <a:p>
            <a:pPr marL="171450" indent="-171450">
              <a:lnSpc>
                <a:spcPct val="106000"/>
              </a:lnSpc>
              <a:buFont typeface="Wingdings" panose="05000000000000000000" pitchFamily="2" charset="2"/>
              <a:buChar char="ü"/>
            </a:pPr>
            <a:endParaRPr lang="en-US" sz="1050" dirty="0"/>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169111"/>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pPr>
            <a:r>
              <a:rPr lang="en-US" sz="1050" b="1" u="sng" dirty="0"/>
              <a:t>Key Inputs</a:t>
            </a:r>
          </a:p>
          <a:p>
            <a:pPr marL="171450" indent="-171450">
              <a:lnSpc>
                <a:spcPct val="106000"/>
              </a:lnSpc>
              <a:buFont typeface="Wingdings" panose="05000000000000000000" pitchFamily="2" charset="2"/>
              <a:buChar char="§"/>
            </a:pPr>
            <a:r>
              <a:rPr lang="en-US" sz="1050" dirty="0"/>
              <a:t>Test Tool Knowledge</a:t>
            </a:r>
          </a:p>
          <a:p>
            <a:pPr marL="171450" indent="-171450">
              <a:lnSpc>
                <a:spcPct val="106000"/>
              </a:lnSpc>
              <a:buFont typeface="Wingdings" panose="05000000000000000000" pitchFamily="2" charset="2"/>
              <a:buChar char="§"/>
            </a:pPr>
            <a:endParaRPr lang="en-US" sz="1050" b="1" u="sng" dirty="0"/>
          </a:p>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Test Strategy</a:t>
            </a:r>
          </a:p>
          <a:p>
            <a:pPr marL="171450" indent="-171450">
              <a:lnSpc>
                <a:spcPct val="106000"/>
              </a:lnSpc>
              <a:buFont typeface="Wingdings" panose="05000000000000000000" pitchFamily="2" charset="2"/>
              <a:buChar char="Ø"/>
            </a:pPr>
            <a:r>
              <a:rPr lang="en-US" sz="1050" dirty="0"/>
              <a:t>Test Approach</a:t>
            </a:r>
          </a:p>
          <a:p>
            <a:pPr marL="171450" indent="-171450">
              <a:lnSpc>
                <a:spcPct val="106000"/>
              </a:lnSpc>
              <a:buFont typeface="Wingdings" panose="05000000000000000000" pitchFamily="2" charset="2"/>
              <a:buChar char="Ø"/>
            </a:pPr>
            <a:r>
              <a:rPr lang="en-US" sz="1050" dirty="0"/>
              <a:t>Test Cases and Scenarios</a:t>
            </a:r>
          </a:p>
          <a:p>
            <a:pPr marL="171450" indent="-171450">
              <a:lnSpc>
                <a:spcPct val="106000"/>
              </a:lnSpc>
              <a:buFont typeface="Wingdings" panose="05000000000000000000" pitchFamily="2" charset="2"/>
              <a:buChar char="Ø"/>
            </a:pPr>
            <a:r>
              <a:rPr lang="en-US" sz="1050" dirty="0"/>
              <a:t>Automation/Performance Test Scripts</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Test Champions (Primary)</a:t>
            </a:r>
          </a:p>
          <a:p>
            <a:pPr marL="171450" indent="-171450">
              <a:lnSpc>
                <a:spcPct val="106000"/>
              </a:lnSpc>
              <a:buFont typeface="Wingdings" panose="05000000000000000000" pitchFamily="2" charset="2"/>
              <a:buChar char="§"/>
            </a:pPr>
            <a:r>
              <a:rPr lang="en-US" sz="1050" dirty="0"/>
              <a:t>Test Lead (Primary)</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Project Manager</a:t>
            </a:r>
          </a:p>
          <a:p>
            <a:pPr marL="171450" indent="-171450">
              <a:lnSpc>
                <a:spcPct val="106000"/>
              </a:lnSpc>
              <a:buFont typeface="Wingdings" panose="05000000000000000000" pitchFamily="2" charset="2"/>
              <a:buChar char="§"/>
            </a:pPr>
            <a:r>
              <a:rPr lang="en-US" sz="1050" dirty="0"/>
              <a:t>Environment Lead</a:t>
            </a:r>
          </a:p>
          <a:p>
            <a:pPr marL="171450" indent="-171450">
              <a:lnSpc>
                <a:spcPct val="106000"/>
              </a:lnSpc>
              <a:buFont typeface="Wingdings" panose="05000000000000000000" pitchFamily="2" charset="2"/>
              <a:buChar char="§"/>
            </a:pPr>
            <a:r>
              <a:rPr lang="en-US" sz="1050" dirty="0"/>
              <a:t>Data Conversion Lead</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169111"/>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171450" lvl="0" indent="-171450">
              <a:spcAft>
                <a:spcPts val="600"/>
              </a:spcAft>
              <a:buFont typeface="Wingdings" panose="05000000000000000000" pitchFamily="2" charset="2"/>
              <a:buChar char="v"/>
              <a:defRPr/>
            </a:pPr>
            <a:r>
              <a:rPr lang="en-US" sz="1050" b="1" dirty="0"/>
              <a:t>Determine Schedule</a:t>
            </a:r>
            <a:endParaRPr lang="en-US" sz="1050" b="1" dirty="0">
              <a:solidFill>
                <a:schemeClr val="dk1"/>
              </a:solidFill>
            </a:endParaRPr>
          </a:p>
          <a:p>
            <a:pPr marL="169863" lvl="0">
              <a:defRPr/>
            </a:pPr>
            <a:r>
              <a:rPr lang="en-US" sz="1050" dirty="0"/>
              <a:t>Review the project’s Work Plan to determine when to make the data and environment available, and execute test cycles. This will depend on the prerequisites such as scope, availability of environment and resources</a:t>
            </a:r>
          </a:p>
          <a:p>
            <a:pPr marL="169863" lvl="0">
              <a:defRPr/>
            </a:pPr>
            <a:endParaRPr lang="en-US" sz="1050" b="1" dirty="0"/>
          </a:p>
          <a:p>
            <a:pPr marL="171450" lvl="0" indent="-171450">
              <a:spcAft>
                <a:spcPts val="600"/>
              </a:spcAft>
              <a:buFont typeface="Wingdings" panose="05000000000000000000" pitchFamily="2" charset="2"/>
              <a:buChar char="v"/>
              <a:defRPr/>
            </a:pPr>
            <a:r>
              <a:rPr lang="en-US" sz="1050" b="1" dirty="0"/>
              <a:t>Estimate time and resources required for each test cycle</a:t>
            </a:r>
          </a:p>
          <a:p>
            <a:pPr marL="169863" lvl="0">
              <a:defRPr/>
            </a:pPr>
            <a:r>
              <a:rPr lang="en-US" sz="1050" dirty="0"/>
              <a:t>Review the test approach to determine how much time and resources will be required to prepare test environment and data and execute each test cycle</a:t>
            </a:r>
          </a:p>
          <a:p>
            <a:pPr marL="169863" lvl="0">
              <a:defRPr/>
            </a:pPr>
            <a:endParaRPr lang="en-US" sz="1050" dirty="0">
              <a:solidFill>
                <a:schemeClr val="dk1"/>
              </a:solidFill>
            </a:endParaRPr>
          </a:p>
          <a:p>
            <a:pPr marL="171450" lvl="0" indent="-171450">
              <a:spcAft>
                <a:spcPts val="600"/>
              </a:spcAft>
              <a:buFont typeface="Wingdings" panose="05000000000000000000" pitchFamily="2" charset="2"/>
              <a:buChar char="v"/>
              <a:defRPr/>
            </a:pPr>
            <a:r>
              <a:rPr lang="en-US" sz="1050" b="1" dirty="0"/>
              <a:t>Create Test Scenarios</a:t>
            </a:r>
          </a:p>
          <a:p>
            <a:pPr marL="169863" lvl="0">
              <a:defRPr/>
            </a:pPr>
            <a:r>
              <a:rPr lang="en-US" sz="1050" dirty="0"/>
              <a:t>Create a test scenario and add associated test cases to it, create performance test scenarios by adding performance test scripts, user load, network conditions etc.</a:t>
            </a:r>
          </a:p>
          <a:p>
            <a:pPr marL="169863" lvl="0">
              <a:defRPr/>
            </a:pPr>
            <a:endParaRPr lang="en-US" sz="1050" dirty="0"/>
          </a:p>
          <a:p>
            <a:pPr marL="171450" lvl="0" indent="-171450">
              <a:spcAft>
                <a:spcPts val="600"/>
              </a:spcAft>
              <a:buFont typeface="Wingdings" panose="05000000000000000000" pitchFamily="2" charset="2"/>
              <a:buChar char="v"/>
              <a:defRPr/>
            </a:pPr>
            <a:r>
              <a:rPr lang="en-US" sz="1050" b="1" dirty="0"/>
              <a:t>Sequence Test Cases/Scripts</a:t>
            </a:r>
          </a:p>
          <a:p>
            <a:pPr marL="169863" lvl="0">
              <a:defRPr/>
            </a:pPr>
            <a:r>
              <a:rPr lang="en-US" sz="1050" dirty="0"/>
              <a:t>Determine any dependencies among the test cases/scripts added to the test scenario and create a logical sequence of test cases/scripts</a:t>
            </a:r>
          </a:p>
          <a:p>
            <a:pPr marL="169863" lvl="0">
              <a:defRPr/>
            </a:pPr>
            <a:endParaRPr lang="en-US" sz="1050" dirty="0">
              <a:solidFill>
                <a:schemeClr val="dk1"/>
              </a:solidFill>
            </a:endParaRPr>
          </a:p>
          <a:p>
            <a:pPr marL="171450" lvl="0" indent="-171450">
              <a:spcAft>
                <a:spcPts val="600"/>
              </a:spcAft>
              <a:buFont typeface="Wingdings" panose="05000000000000000000" pitchFamily="2" charset="2"/>
              <a:buChar char="v"/>
              <a:defRPr/>
            </a:pPr>
            <a:r>
              <a:rPr lang="en-US" sz="1050" b="1" dirty="0"/>
              <a:t>Assign testers</a:t>
            </a:r>
          </a:p>
          <a:p>
            <a:pPr lvl="0" indent="169863">
              <a:defRPr/>
            </a:pPr>
            <a:r>
              <a:rPr lang="en-US" sz="1050" dirty="0"/>
              <a:t>For each test case/scenario within the current test cycle, assign responsible tester(s) for</a:t>
            </a:r>
          </a:p>
          <a:p>
            <a:pPr lvl="0" indent="169863">
              <a:defRPr/>
            </a:pPr>
            <a:r>
              <a:rPr lang="en-US" sz="1050" dirty="0"/>
              <a:t>test execution</a:t>
            </a:r>
            <a:endParaRPr lang="en-US" sz="1050" dirty="0">
              <a:solidFill>
                <a:schemeClr val="dk1"/>
              </a:solidFill>
            </a:endParaRPr>
          </a:p>
          <a:p>
            <a:pPr marL="169863" lvl="0">
              <a:defRPr/>
            </a:pPr>
            <a:endParaRPr lang="en-US" sz="1050" dirty="0">
              <a:solidFill>
                <a:schemeClr val="dk1"/>
              </a:solidFill>
            </a:endParaRPr>
          </a:p>
          <a:p>
            <a:pPr marL="171450" lvl="0" indent="-171450">
              <a:spcAft>
                <a:spcPts val="600"/>
              </a:spcAft>
              <a:buFont typeface="Wingdings" panose="05000000000000000000" pitchFamily="2" charset="2"/>
              <a:buChar char="v"/>
              <a:defRPr/>
            </a:pPr>
            <a:r>
              <a:rPr lang="en-US" sz="1050" b="1" dirty="0"/>
              <a:t>Schedule Tests</a:t>
            </a:r>
          </a:p>
          <a:p>
            <a:pPr marL="169863" lvl="0">
              <a:defRPr/>
            </a:pPr>
            <a:r>
              <a:rPr lang="en-US" sz="1050" dirty="0"/>
              <a:t>Assign planned execution date for each test case added to a test scenario as per any dependency between test cases and availability of the testers</a:t>
            </a:r>
          </a:p>
          <a:p>
            <a:pPr marL="169863" lvl="0">
              <a:defRPr/>
            </a:pPr>
            <a:endParaRPr lang="en-US" sz="1050" dirty="0"/>
          </a:p>
          <a:p>
            <a:pPr marL="171450" lvl="0" indent="-171450">
              <a:spcAft>
                <a:spcPts val="600"/>
              </a:spcAft>
              <a:buFont typeface="Wingdings" panose="05000000000000000000" pitchFamily="2" charset="2"/>
              <a:buChar char="v"/>
              <a:defRPr/>
            </a:pPr>
            <a:r>
              <a:rPr lang="en-US" sz="1050" b="1" dirty="0"/>
              <a:t>Generate Test Execution Plan</a:t>
            </a:r>
          </a:p>
          <a:p>
            <a:pPr marL="169863" lvl="0">
              <a:defRPr/>
            </a:pPr>
            <a:r>
              <a:rPr lang="en-US" sz="1050" dirty="0"/>
              <a:t>Generate and publish the final test execution plan</a:t>
            </a:r>
          </a:p>
          <a:p>
            <a:pPr marL="169863" lvl="0">
              <a:defRPr/>
            </a:pPr>
            <a:endParaRPr lang="en-US" sz="1050" dirty="0">
              <a:solidFill>
                <a:schemeClr val="dk1"/>
              </a:solidFill>
            </a:endParaRPr>
          </a:p>
          <a:p>
            <a:pPr marL="169863" lvl="0">
              <a:defRPr/>
            </a:pPr>
            <a:endParaRPr lang="en-US" sz="1050" b="1" dirty="0"/>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STEPS</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OUTPUT</a:t>
            </a:r>
          </a:p>
        </p:txBody>
      </p:sp>
    </p:spTree>
    <p:extLst>
      <p:ext uri="{BB962C8B-B14F-4D97-AF65-F5344CB8AC3E}">
        <p14:creationId xmlns:p14="http://schemas.microsoft.com/office/powerpoint/2010/main" val="28300407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for planning and scheduling tests</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60475DCE-D079-4F0F-9FAA-DAFD4FEE1C04}"/>
              </a:ext>
            </a:extLst>
          </p:cNvPr>
          <p:cNvGraphicFramePr>
            <a:graphicFrameLocks noGrp="1"/>
          </p:cNvGraphicFramePr>
          <p:nvPr>
            <p:extLst>
              <p:ext uri="{D42A27DB-BD31-4B8C-83A1-F6EECF244321}">
                <p14:modId xmlns:p14="http://schemas.microsoft.com/office/powerpoint/2010/main" val="4025615296"/>
              </p:ext>
            </p:extLst>
          </p:nvPr>
        </p:nvGraphicFramePr>
        <p:xfrm>
          <a:off x="469900" y="736689"/>
          <a:ext cx="11252200" cy="520446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600"/>
                        </a:spcAft>
                        <a:buClrTx/>
                        <a:buSzTx/>
                        <a:buFontTx/>
                        <a:buNone/>
                        <a:tabLst/>
                        <a:defRPr/>
                      </a:pPr>
                      <a:endParaRPr lang="en-US" sz="1050" b="1" i="0" spc="3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indent="-171450">
                        <a:spcAft>
                          <a:spcPts val="1200"/>
                        </a:spcAft>
                        <a:buFont typeface="Arial" panose="020B0604020202020204" pitchFamily="34" charset="0"/>
                        <a:buChar char="•"/>
                      </a:pPr>
                      <a:r>
                        <a:rPr lang="en-US" sz="1050" dirty="0"/>
                        <a:t>During Sprints, completing unit tests for each user story should be part of Definition of Done.</a:t>
                      </a:r>
                    </a:p>
                    <a:p>
                      <a:pPr marL="171450" indent="-171450">
                        <a:spcAft>
                          <a:spcPts val="1200"/>
                        </a:spcAft>
                        <a:buFont typeface="Arial" panose="020B0604020202020204" pitchFamily="34" charset="0"/>
                        <a:buChar char="•"/>
                      </a:pPr>
                      <a:r>
                        <a:rPr lang="en-US" sz="1050" dirty="0"/>
                        <a:t>Try not to schedule test cases in the last week of a test cycle. Plan on using this week for completing defect fixes.</a:t>
                      </a:r>
                    </a:p>
                    <a:p>
                      <a:pPr marL="171450" indent="-171450">
                        <a:spcAft>
                          <a:spcPts val="1200"/>
                        </a:spcAft>
                        <a:buFont typeface="Arial" panose="020B0604020202020204" pitchFamily="34" charset="0"/>
                        <a:buChar char="•"/>
                      </a:pPr>
                      <a:r>
                        <a:rPr lang="en-US" sz="1050" dirty="0"/>
                        <a:t>Some time should be allotted for each day to review and fix defects.</a:t>
                      </a:r>
                    </a:p>
                    <a:p>
                      <a:pPr marL="171450" indent="-171450">
                        <a:spcAft>
                          <a:spcPts val="1200"/>
                        </a:spcAft>
                        <a:buFont typeface="Arial" panose="020B0604020202020204" pitchFamily="34" charset="0"/>
                        <a:buChar char="•"/>
                      </a:pPr>
                      <a:r>
                        <a:rPr lang="en-US" sz="1050" dirty="0"/>
                        <a:t>A daily meeting should be conducted to plan and review each day’s work. </a:t>
                      </a:r>
                    </a:p>
                    <a:p>
                      <a:pPr marL="171450" indent="-171450">
                        <a:spcAft>
                          <a:spcPts val="1200"/>
                        </a:spcAft>
                        <a:buFont typeface="Arial" panose="020B0604020202020204" pitchFamily="34" charset="0"/>
                        <a:buChar char="•"/>
                      </a:pPr>
                      <a:r>
                        <a:rPr lang="en-US" sz="1050" dirty="0"/>
                        <a:t>As test cases can involve multiple teams and resources, hand-over processes should be established properly.</a:t>
                      </a:r>
                    </a:p>
                    <a:p>
                      <a:pPr marL="171450" indent="-171450">
                        <a:spcAft>
                          <a:spcPts val="1200"/>
                        </a:spcAft>
                        <a:buFont typeface="Arial" panose="020B0604020202020204" pitchFamily="34" charset="0"/>
                        <a:buChar char="•"/>
                      </a:pPr>
                      <a:r>
                        <a:rPr lang="en-US" sz="1050" dirty="0"/>
                        <a:t>The test plan should allow time for retesting test cases that fail and need to be retested.</a:t>
                      </a:r>
                    </a:p>
                    <a:p>
                      <a:pPr marL="171450" indent="-171450">
                        <a:spcAft>
                          <a:spcPts val="1200"/>
                        </a:spcAft>
                        <a:buFont typeface="Arial" panose="020B0604020202020204" pitchFamily="34" charset="0"/>
                        <a:buChar char="•"/>
                      </a:pPr>
                      <a:r>
                        <a:rPr lang="en-US" sz="1050" dirty="0"/>
                        <a:t>The test plan should take into account any dependencies between test cases, and dependencies on data, environment and other factors.</a:t>
                      </a:r>
                    </a:p>
                    <a:p>
                      <a:pPr marL="171450" indent="-171450">
                        <a:spcAft>
                          <a:spcPts val="1200"/>
                        </a:spcAft>
                        <a:buFont typeface="Arial" panose="020B0604020202020204" pitchFamily="34" charset="0"/>
                        <a:buChar char="•"/>
                      </a:pPr>
                      <a:r>
                        <a:rPr lang="en-US" sz="1050" dirty="0"/>
                        <a:t>The plan should include adequate time to establish and train the team on any tools required to execute and monitor testing. </a:t>
                      </a:r>
                    </a:p>
                    <a:p>
                      <a:pPr marL="171450" indent="-171450">
                        <a:spcAft>
                          <a:spcPts val="1200"/>
                        </a:spcAft>
                        <a:buFont typeface="Arial" panose="020B0604020202020204" pitchFamily="34" charset="0"/>
                        <a:buChar char="•"/>
                      </a:pPr>
                      <a:r>
                        <a:rPr lang="en-US" sz="1050" dirty="0"/>
                        <a:t>Any constraint due to availability of any interface, coordination required with third party should be factored in.</a:t>
                      </a:r>
                    </a:p>
                    <a:p>
                      <a:pPr marL="171450" indent="-171450">
                        <a:spcAft>
                          <a:spcPts val="1200"/>
                        </a:spcAft>
                        <a:buFont typeface="Arial" panose="020B0604020202020204" pitchFamily="34" charset="0"/>
                        <a:buChar char="•"/>
                      </a:pPr>
                      <a:r>
                        <a:rPr lang="en-US" sz="1050" dirty="0"/>
                        <a:t>If regression is required for some test cases then set aside some time for that.</a:t>
                      </a:r>
                    </a:p>
                    <a:p>
                      <a:pPr marL="171450" indent="-171450">
                        <a:spcAft>
                          <a:spcPts val="1200"/>
                        </a:spcAft>
                        <a:buFont typeface="Arial" panose="020B0604020202020204" pitchFamily="34" charset="0"/>
                        <a:buChar char="•"/>
                      </a:pPr>
                      <a:r>
                        <a:rPr lang="en-US" sz="1050" dirty="0"/>
                        <a:t>The Performance and Stress Test Plan should include contingencies for ongoing performance-tuning in order to meet the service level agreements defined in the performance and stress test requirements.</a:t>
                      </a:r>
                    </a:p>
                    <a:p>
                      <a:pPr marL="171450" indent="-171450">
                        <a:spcAft>
                          <a:spcPts val="1200"/>
                        </a:spcAft>
                        <a:buFont typeface="Arial" panose="020B0604020202020204" pitchFamily="34" charset="0"/>
                        <a:buChar char="•"/>
                      </a:pPr>
                      <a:r>
                        <a:rPr lang="en-US" sz="1050" dirty="0"/>
                        <a:t>On large projects, Microsoft Project may be used for scheduling purposes.</a:t>
                      </a:r>
                    </a:p>
                    <a:p>
                      <a:pPr marL="171450" indent="-171450">
                        <a:spcAft>
                          <a:spcPts val="1200"/>
                        </a:spcAft>
                        <a:buFont typeface="Arial" panose="020B0604020202020204" pitchFamily="34" charset="0"/>
                        <a:buChar char="•"/>
                      </a:pPr>
                      <a:r>
                        <a:rPr lang="en-US" sz="1050" dirty="0"/>
                        <a:t>Payroll legacy resources who are involved in running legacy payrolls will not be able to assist with the parallel test during the days and weeks when the legacy payroll processes. Be sure to capture these days in the Parallel Test Plan.</a:t>
                      </a:r>
                    </a:p>
                    <a:p>
                      <a:pPr marL="171450" indent="-171450">
                        <a:spcAft>
                          <a:spcPts val="1200"/>
                        </a:spcAft>
                        <a:buFont typeface="Arial" panose="020B0604020202020204" pitchFamily="34" charset="0"/>
                        <a:buChar char="•"/>
                      </a:pPr>
                      <a:r>
                        <a:rPr lang="en-US" sz="1050" dirty="0"/>
                        <a:t>Pay special attention to scheduling the training requirements of the user-acceptance test participants. Many of the participants may have received only introductory training in the new system before their participation in the user-acceptance test. They will need additional training before they are able to be effective members of the user-acceptance test team.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578931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AF5E909-0BAF-4A33-BA3C-4FFC75B0561A}"/>
              </a:ext>
            </a:extLst>
          </p:cNvPr>
          <p:cNvPicPr>
            <a:picLocks noGrp="1" noChangeAspect="1"/>
          </p:cNvPicPr>
          <p:nvPr>
            <p:ph type="pic" sz="quarter" idx="4294967295"/>
          </p:nvPr>
        </p:nvPicPr>
        <p:blipFill>
          <a:blip r:embed="rId3"/>
          <a:srcRect t="330" b="330"/>
          <a:stretch>
            <a:fillRect/>
          </a:stretch>
        </p:blipFill>
        <p:spPr>
          <a:xfrm>
            <a:off x="7970353" y="1380331"/>
            <a:ext cx="3927475" cy="4097337"/>
          </a:xfrm>
          <a:prstGeom prst="rect">
            <a:avLst/>
          </a:prstGeom>
        </p:spPr>
      </p:pic>
      <p:graphicFrame>
        <p:nvGraphicFramePr>
          <p:cNvPr id="2" name="Table 1">
            <a:extLst>
              <a:ext uri="{FF2B5EF4-FFF2-40B4-BE49-F238E27FC236}">
                <a16:creationId xmlns:a16="http://schemas.microsoft.com/office/drawing/2014/main" id="{9E3ECC85-F73B-4639-9CB9-C662466BE14E}"/>
              </a:ext>
            </a:extLst>
          </p:cNvPr>
          <p:cNvGraphicFramePr>
            <a:graphicFrameLocks noGrp="1"/>
          </p:cNvGraphicFramePr>
          <p:nvPr>
            <p:extLst>
              <p:ext uri="{D42A27DB-BD31-4B8C-83A1-F6EECF244321}">
                <p14:modId xmlns:p14="http://schemas.microsoft.com/office/powerpoint/2010/main" val="2211421485"/>
              </p:ext>
            </p:extLst>
          </p:nvPr>
        </p:nvGraphicFramePr>
        <p:xfrm>
          <a:off x="469900" y="1647960"/>
          <a:ext cx="7093876" cy="3414450"/>
        </p:xfrm>
        <a:graphic>
          <a:graphicData uri="http://schemas.openxmlformats.org/drawingml/2006/table">
            <a:tbl>
              <a:tblPr firstRow="1" bandRow="1">
                <a:tableStyleId>{2D5ABB26-0587-4C30-8999-92F81FD0307C}</a:tableStyleId>
              </a:tblPr>
              <a:tblGrid>
                <a:gridCol w="5079562">
                  <a:extLst>
                    <a:ext uri="{9D8B030D-6E8A-4147-A177-3AD203B41FA5}">
                      <a16:colId xmlns:a16="http://schemas.microsoft.com/office/drawing/2014/main" val="1951890768"/>
                    </a:ext>
                  </a:extLst>
                </a:gridCol>
                <a:gridCol w="2014314">
                  <a:extLst>
                    <a:ext uri="{9D8B030D-6E8A-4147-A177-3AD203B41FA5}">
                      <a16:colId xmlns:a16="http://schemas.microsoft.com/office/drawing/2014/main" val="275874348"/>
                    </a:ext>
                  </a:extLst>
                </a:gridCol>
              </a:tblGrid>
              <a:tr h="341445">
                <a:tc>
                  <a:txBody>
                    <a:bodyPr/>
                    <a:lstStyle/>
                    <a:p>
                      <a:r>
                        <a:rPr lang="en-US" sz="1400" b="0" noProof="0" dirty="0">
                          <a:latin typeface="+mn-lt"/>
                          <a:ea typeface="Open Sans" panose="020B0606030504020204" pitchFamily="34" charset="0"/>
                          <a:cs typeface="Open Sans" panose="020B0606030504020204" pitchFamily="34" charset="0"/>
                          <a:hlinkClick r:id="rId4" action="ppaction://hlinksldjump"/>
                        </a:rPr>
                        <a:t>How do we test</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5</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698934422"/>
                  </a:ext>
                </a:extLst>
              </a:tr>
              <a:tr h="341445">
                <a:tc>
                  <a:txBody>
                    <a:bodyPr/>
                    <a:lstStyle/>
                    <a:p>
                      <a:r>
                        <a:rPr lang="en-US" sz="1400" b="0" dirty="0">
                          <a:latin typeface="+mn-lt"/>
                          <a:ea typeface="Open Sans" panose="020B0606030504020204" pitchFamily="34" charset="0"/>
                          <a:cs typeface="Open Sans" panose="020B0606030504020204" pitchFamily="34" charset="0"/>
                          <a:hlinkClick r:id="rId5" action="ppaction://hlinksldjump"/>
                        </a:rPr>
                        <a:t>How to define test strategy</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8</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4265694"/>
                  </a:ext>
                </a:extLst>
              </a:tr>
              <a:tr h="341445">
                <a:tc>
                  <a:txBody>
                    <a:bodyPr/>
                    <a:lstStyle/>
                    <a:p>
                      <a:r>
                        <a:rPr lang="en-US" sz="1400" b="0" dirty="0">
                          <a:latin typeface="+mn-lt"/>
                          <a:ea typeface="Open Sans" panose="020B0606030504020204" pitchFamily="34" charset="0"/>
                          <a:cs typeface="Open Sans" panose="020B0606030504020204" pitchFamily="34" charset="0"/>
                          <a:hlinkClick r:id="rId6" action="ppaction://hlinksldjump"/>
                        </a:rPr>
                        <a:t>How to develop test approach</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11</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270954194"/>
                  </a:ext>
                </a:extLst>
              </a:tr>
              <a:tr h="34144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dirty="0">
                          <a:latin typeface="+mn-lt"/>
                          <a:ea typeface="Open Sans" panose="020B0606030504020204" pitchFamily="34" charset="0"/>
                          <a:cs typeface="Open Sans" panose="020B0606030504020204" pitchFamily="34" charset="0"/>
                          <a:hlinkClick r:id="rId7" action="ppaction://hlinksldjump"/>
                        </a:rPr>
                        <a:t>How to conduct test kick-off meetings</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17</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782864156"/>
                  </a:ext>
                </a:extLst>
              </a:tr>
              <a:tr h="341445">
                <a:tc>
                  <a:txBody>
                    <a:bodyPr/>
                    <a:lstStyle/>
                    <a:p>
                      <a:r>
                        <a:rPr lang="en-US" sz="1400" b="0" dirty="0">
                          <a:latin typeface="+mn-lt"/>
                          <a:ea typeface="Open Sans" panose="020B0606030504020204" pitchFamily="34" charset="0"/>
                          <a:cs typeface="Open Sans" panose="020B0606030504020204" pitchFamily="34" charset="0"/>
                          <a:hlinkClick r:id="rId8" action="ppaction://hlinksldjump"/>
                        </a:rPr>
                        <a:t>How to design tests</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20</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702051125"/>
                  </a:ext>
                </a:extLst>
              </a:tr>
              <a:tr h="341445">
                <a:tc>
                  <a:txBody>
                    <a:bodyPr/>
                    <a:lstStyle/>
                    <a:p>
                      <a:r>
                        <a:rPr lang="en-US" sz="1400" b="0" dirty="0">
                          <a:latin typeface="+mn-lt"/>
                          <a:ea typeface="Open Sans" panose="020B0606030504020204" pitchFamily="34" charset="0"/>
                          <a:cs typeface="Open Sans" panose="020B0606030504020204" pitchFamily="34" charset="0"/>
                          <a:hlinkClick r:id="rId9" action="ppaction://hlinksldjump"/>
                        </a:rPr>
                        <a:t>How to implement test automation</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27</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227939525"/>
                  </a:ext>
                </a:extLst>
              </a:tr>
              <a:tr h="341445">
                <a:tc>
                  <a:txBody>
                    <a:bodyPr/>
                    <a:lstStyle/>
                    <a:p>
                      <a:r>
                        <a:rPr lang="en-US" sz="1400" b="0" dirty="0">
                          <a:latin typeface="+mn-lt"/>
                          <a:ea typeface="Open Sans" panose="020B0606030504020204" pitchFamily="34" charset="0"/>
                          <a:cs typeface="Open Sans" panose="020B0606030504020204" pitchFamily="34" charset="0"/>
                          <a:hlinkClick r:id="rId10" action="ppaction://hlinksldjump"/>
                        </a:rPr>
                        <a:t>How to manage test environments</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31</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818422955"/>
                  </a:ext>
                </a:extLst>
              </a:tr>
              <a:tr h="341445">
                <a:tc>
                  <a:txBody>
                    <a:bodyPr/>
                    <a:lstStyle/>
                    <a:p>
                      <a:r>
                        <a:rPr lang="en-US" sz="1400" b="0" dirty="0">
                          <a:latin typeface="+mn-lt"/>
                          <a:ea typeface="Open Sans" panose="020B0606030504020204" pitchFamily="34" charset="0"/>
                          <a:cs typeface="Open Sans" panose="020B0606030504020204" pitchFamily="34" charset="0"/>
                          <a:hlinkClick r:id="rId11" action="ppaction://hlinksldjump"/>
                        </a:rPr>
                        <a:t>How to manage data</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34</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4629172"/>
                  </a:ext>
                </a:extLst>
              </a:tr>
              <a:tr h="34144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dirty="0">
                          <a:latin typeface="+mn-lt"/>
                          <a:ea typeface="Open Sans" panose="020B0606030504020204" pitchFamily="34" charset="0"/>
                          <a:cs typeface="Open Sans" panose="020B0606030504020204" pitchFamily="34" charset="0"/>
                          <a:hlinkClick r:id="rId12" action="ppaction://hlinksldjump"/>
                        </a:rPr>
                        <a:t>How to plan and schedule tests</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37</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960429564"/>
                  </a:ext>
                </a:extLst>
              </a:tr>
              <a:tr h="34144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dirty="0">
                          <a:latin typeface="+mn-lt"/>
                          <a:ea typeface="Open Sans" panose="020B0606030504020204" pitchFamily="34" charset="0"/>
                          <a:cs typeface="Open Sans" panose="020B0606030504020204" pitchFamily="34" charset="0"/>
                          <a:hlinkClick r:id="rId13" action="ppaction://hlinksldjump"/>
                        </a:rPr>
                        <a:t>How to conduct defect triage meeting</a:t>
                      </a:r>
                      <a:endParaRPr lang="en-US" sz="1400" b="0" dirty="0">
                        <a:latin typeface="+mn-lt"/>
                        <a:ea typeface="Open Sans" panose="020B0606030504020204" pitchFamily="34" charset="0"/>
                        <a:cs typeface="Open Sans" panose="020B0606030504020204" pitchFamily="34" charset="0"/>
                      </a:endParaRP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a:r>
                        <a:rPr lang="en-US" sz="1400" b="0" dirty="0">
                          <a:latin typeface="+mn-lt"/>
                          <a:ea typeface="Open Sans" panose="020B0606030504020204" pitchFamily="34" charset="0"/>
                          <a:cs typeface="Open Sans" panose="020B0606030504020204" pitchFamily="34" charset="0"/>
                        </a:rPr>
                        <a:t>40</a:t>
                      </a:r>
                    </a:p>
                  </a:txBody>
                  <a:tcP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822875033"/>
                  </a:ext>
                </a:extLst>
              </a:tr>
            </a:tbl>
          </a:graphicData>
        </a:graphic>
      </p:graphicFrame>
      <p:sp>
        <p:nvSpPr>
          <p:cNvPr id="3" name="TextBox 2">
            <a:extLst>
              <a:ext uri="{FF2B5EF4-FFF2-40B4-BE49-F238E27FC236}">
                <a16:creationId xmlns:a16="http://schemas.microsoft.com/office/drawing/2014/main" id="{88749CF3-3E18-4226-B69E-C18FFC77164E}"/>
              </a:ext>
            </a:extLst>
          </p:cNvPr>
          <p:cNvSpPr txBox="1"/>
          <p:nvPr/>
        </p:nvSpPr>
        <p:spPr>
          <a:xfrm>
            <a:off x="570261" y="1367285"/>
            <a:ext cx="633187" cy="215444"/>
          </a:xfrm>
          <a:prstGeom prst="rect">
            <a:avLst/>
          </a:prstGeom>
          <a:noFill/>
        </p:spPr>
        <p:txBody>
          <a:bodyPr wrap="none" lIns="0" tIns="0" rIns="0" bIns="0" rtlCol="0">
            <a:spAutoFit/>
          </a:bodyPr>
          <a:lstStyle/>
          <a:p>
            <a:pPr>
              <a:spcBef>
                <a:spcPts val="0"/>
              </a:spcBef>
              <a:spcAft>
                <a:spcPts val="1333"/>
              </a:spcAft>
              <a:buSzPct val="100000"/>
            </a:pPr>
            <a:r>
              <a:rPr lang="en-US" sz="1400" b="1" noProof="0" dirty="0">
                <a:solidFill>
                  <a:schemeClr val="tx1"/>
                </a:solidFill>
              </a:rPr>
              <a:t>TOPIC</a:t>
            </a:r>
          </a:p>
        </p:txBody>
      </p:sp>
      <p:sp>
        <p:nvSpPr>
          <p:cNvPr id="6" name="TextBox 5">
            <a:extLst>
              <a:ext uri="{FF2B5EF4-FFF2-40B4-BE49-F238E27FC236}">
                <a16:creationId xmlns:a16="http://schemas.microsoft.com/office/drawing/2014/main" id="{DEFC7C3D-DCE7-430C-A27A-8DE9A68A6FBE}"/>
              </a:ext>
            </a:extLst>
          </p:cNvPr>
          <p:cNvSpPr txBox="1"/>
          <p:nvPr/>
        </p:nvSpPr>
        <p:spPr>
          <a:xfrm>
            <a:off x="6658079" y="1367285"/>
            <a:ext cx="905697" cy="215444"/>
          </a:xfrm>
          <a:prstGeom prst="rect">
            <a:avLst/>
          </a:prstGeom>
          <a:noFill/>
        </p:spPr>
        <p:txBody>
          <a:bodyPr wrap="none" lIns="0" tIns="0" rIns="0" bIns="0" rtlCol="0">
            <a:spAutoFit/>
          </a:bodyPr>
          <a:lstStyle/>
          <a:p>
            <a:pPr>
              <a:spcBef>
                <a:spcPts val="0"/>
              </a:spcBef>
              <a:spcAft>
                <a:spcPts val="1333"/>
              </a:spcAft>
              <a:buSzPct val="100000"/>
            </a:pPr>
            <a:r>
              <a:rPr lang="en-US" sz="1400" b="1" noProof="0" dirty="0">
                <a:solidFill>
                  <a:schemeClr val="tx1"/>
                </a:solidFill>
              </a:rPr>
              <a:t>PAGE NO</a:t>
            </a:r>
          </a:p>
        </p:txBody>
      </p:sp>
      <p:sp>
        <p:nvSpPr>
          <p:cNvPr id="9" name="Title 1">
            <a:extLst>
              <a:ext uri="{FF2B5EF4-FFF2-40B4-BE49-F238E27FC236}">
                <a16:creationId xmlns:a16="http://schemas.microsoft.com/office/drawing/2014/main" id="{28357699-8DC2-4C3D-B4FA-F0B2C2DDD8CD}"/>
              </a:ext>
            </a:extLst>
          </p:cNvPr>
          <p:cNvSpPr>
            <a:spLocks noGrp="1"/>
          </p:cNvSpPr>
          <p:nvPr>
            <p:ph type="title"/>
          </p:nvPr>
        </p:nvSpPr>
        <p:spPr>
          <a:xfrm>
            <a:off x="469900" y="402587"/>
            <a:ext cx="11252200" cy="334102"/>
          </a:xfrm>
        </p:spPr>
        <p:txBody>
          <a:bodyPr/>
          <a:lstStyle/>
          <a:p>
            <a:r>
              <a:rPr lang="en-US" dirty="0"/>
              <a:t>Table of Contents</a:t>
            </a:r>
          </a:p>
        </p:txBody>
      </p:sp>
    </p:spTree>
    <p:extLst>
      <p:ext uri="{BB962C8B-B14F-4D97-AF65-F5344CB8AC3E}">
        <p14:creationId xmlns:p14="http://schemas.microsoft.com/office/powerpoint/2010/main" val="23380088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3D444A1-375D-4D00-865C-D56090E42A71}"/>
              </a:ext>
            </a:extLst>
          </p:cNvPr>
          <p:cNvSpPr>
            <a:spLocks noGrp="1"/>
          </p:cNvSpPr>
          <p:nvPr>
            <p:ph type="title"/>
          </p:nvPr>
        </p:nvSpPr>
        <p:spPr>
          <a:xfrm>
            <a:off x="6891052" y="2785119"/>
            <a:ext cx="4503175" cy="2385394"/>
          </a:xfrm>
        </p:spPr>
        <p:txBody>
          <a:bodyPr/>
          <a:lstStyle/>
          <a:p>
            <a:r>
              <a:rPr lang="en-US" sz="4000" dirty="0">
                <a:latin typeface="+mn-lt"/>
              </a:rPr>
              <a:t>How To Conduct Defect Triage Meeting</a:t>
            </a:r>
          </a:p>
        </p:txBody>
      </p:sp>
      <p:pic>
        <p:nvPicPr>
          <p:cNvPr id="4" name="Picture Placeholder 2">
            <a:extLst>
              <a:ext uri="{FF2B5EF4-FFF2-40B4-BE49-F238E27FC236}">
                <a16:creationId xmlns:a16="http://schemas.microsoft.com/office/drawing/2014/main" id="{6ABF829B-3B29-45F8-B1BB-57151056EFC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18638547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Conduct the Defect Triage Meeting</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8871160" y="1135939"/>
            <a:ext cx="3017520" cy="5319473"/>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Ø"/>
            </a:pPr>
            <a:r>
              <a:rPr lang="en-US" sz="1050" dirty="0"/>
              <a:t>Share the critical defects list after the meeting with the participants</a:t>
            </a:r>
          </a:p>
          <a:p>
            <a:pPr marL="171450" indent="-171450">
              <a:spcAft>
                <a:spcPts val="1200"/>
              </a:spcAft>
              <a:buFont typeface="Wingdings" panose="05000000000000000000" pitchFamily="2" charset="2"/>
              <a:buChar char="Ø"/>
            </a:pPr>
            <a:r>
              <a:rPr lang="en-US" sz="1050" dirty="0"/>
              <a:t>Highlight in the follow up e-mail about defects that require urgent actions</a:t>
            </a:r>
          </a:p>
          <a:p>
            <a:pPr marL="171450" indent="-171450">
              <a:spcAft>
                <a:spcPts val="1200"/>
              </a:spcAft>
              <a:buFont typeface="Wingdings" panose="05000000000000000000" pitchFamily="2" charset="2"/>
              <a:buChar char="Ø"/>
            </a:pPr>
            <a:r>
              <a:rPr lang="en-US" sz="1050" dirty="0"/>
              <a:t>Facilitate discussions or notify concerned persons to discuss the defects as identified in the meeting</a:t>
            </a:r>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8" y="1135940"/>
            <a:ext cx="3017520" cy="5319473"/>
          </a:xfrm>
          <a:prstGeom prst="rect">
            <a:avLst/>
          </a:prstGeom>
          <a:noFill/>
          <a:ln w="19050" algn="ctr">
            <a:solidFill>
              <a:schemeClr val="accent1"/>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ü"/>
            </a:pPr>
            <a:r>
              <a:rPr lang="en-US" sz="1050" dirty="0"/>
              <a:t>Setup the meetings for defect triage with below as an agenda</a:t>
            </a:r>
          </a:p>
          <a:p>
            <a:pPr marL="298450" lvl="1" indent="-171450">
              <a:spcAft>
                <a:spcPts val="1200"/>
              </a:spcAft>
              <a:buFont typeface="Wingdings" panose="05000000000000000000" pitchFamily="2" charset="2"/>
              <a:buChar char="ü"/>
            </a:pPr>
            <a:r>
              <a:rPr lang="en-US" sz="1050" dirty="0"/>
              <a:t>Review of critical defects for assignments, finding out work arounds, mitigation</a:t>
            </a:r>
          </a:p>
          <a:p>
            <a:pPr marL="298450" lvl="1" indent="-171450">
              <a:spcAft>
                <a:spcPts val="1200"/>
              </a:spcAft>
              <a:buFont typeface="Wingdings" panose="05000000000000000000" pitchFamily="2" charset="2"/>
              <a:buChar char="ü"/>
            </a:pPr>
            <a:r>
              <a:rPr lang="en-US" sz="1050" dirty="0"/>
              <a:t>Dispositioning of defects as required</a:t>
            </a:r>
          </a:p>
          <a:p>
            <a:pPr marL="298450" lvl="1" indent="-171450">
              <a:spcAft>
                <a:spcPts val="1200"/>
              </a:spcAft>
              <a:buFont typeface="Wingdings" panose="05000000000000000000" pitchFamily="2" charset="2"/>
              <a:buChar char="ü"/>
            </a:pPr>
            <a:r>
              <a:rPr lang="en-US" sz="1050" dirty="0"/>
              <a:t>Follow-up on critical defects under resolution</a:t>
            </a:r>
          </a:p>
          <a:p>
            <a:pPr marL="171450" indent="-171450">
              <a:spcAft>
                <a:spcPts val="1200"/>
              </a:spcAft>
              <a:buFont typeface="Wingdings" panose="05000000000000000000" pitchFamily="2" charset="2"/>
              <a:buChar char="ü"/>
            </a:pPr>
            <a:r>
              <a:rPr lang="en-US" sz="1050" dirty="0"/>
              <a:t>Ensure meeting invite is sent to all the key stakeholders such as test leads, testers, development leads, functional leads</a:t>
            </a:r>
          </a:p>
          <a:p>
            <a:pPr marL="171450" indent="-171450">
              <a:spcAft>
                <a:spcPts val="1200"/>
              </a:spcAft>
              <a:buFont typeface="Wingdings" panose="05000000000000000000" pitchFamily="2" charset="2"/>
              <a:buChar char="ü"/>
            </a:pPr>
            <a:r>
              <a:rPr lang="en-US" sz="1050" dirty="0"/>
              <a:t>Gather the metrics required for triaging such as #open defects, prepare a list of open critical defects in excel or directly use the defect management tool</a:t>
            </a:r>
          </a:p>
          <a:p>
            <a:pPr marL="171450" indent="-171450">
              <a:spcAft>
                <a:spcPts val="1200"/>
              </a:spcAft>
              <a:buFont typeface="Wingdings" panose="05000000000000000000" pitchFamily="2" charset="2"/>
              <a:buChar char="ü"/>
            </a:pPr>
            <a:r>
              <a:rPr lang="en-US" sz="1050" dirty="0"/>
              <a:t>If possible share the list of open defects with the meeting participants right before the meeting</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527529" y="1134034"/>
            <a:ext cx="5303520" cy="5321378"/>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171450" indent="-171450">
              <a:spcAft>
                <a:spcPts val="1200"/>
              </a:spcAft>
              <a:buFont typeface="Wingdings" panose="05000000000000000000" pitchFamily="2" charset="2"/>
              <a:buChar char="v"/>
            </a:pPr>
            <a:r>
              <a:rPr lang="en-US" sz="1050" dirty="0"/>
              <a:t>Share the list of open defects (in excel sheet or in tool)</a:t>
            </a:r>
          </a:p>
          <a:p>
            <a:pPr marL="171450" indent="-171450">
              <a:spcAft>
                <a:spcPts val="1200"/>
              </a:spcAft>
              <a:buFont typeface="Wingdings" panose="05000000000000000000" pitchFamily="2" charset="2"/>
              <a:buChar char="v"/>
            </a:pPr>
            <a:r>
              <a:rPr lang="en-US" sz="1050" dirty="0"/>
              <a:t>Review the defects one by one</a:t>
            </a:r>
          </a:p>
          <a:p>
            <a:pPr marL="171450" indent="-171450">
              <a:spcAft>
                <a:spcPts val="1200"/>
              </a:spcAft>
              <a:buFont typeface="Wingdings" panose="05000000000000000000" pitchFamily="2" charset="2"/>
              <a:buChar char="v"/>
            </a:pPr>
            <a:r>
              <a:rPr lang="en-US" sz="1050" dirty="0"/>
              <a:t>Reprioritize the defects as discussed in the meeting</a:t>
            </a:r>
          </a:p>
          <a:p>
            <a:pPr marL="171450" indent="-171450">
              <a:spcAft>
                <a:spcPts val="1200"/>
              </a:spcAft>
              <a:buFont typeface="Wingdings" panose="05000000000000000000" pitchFamily="2" charset="2"/>
              <a:buChar char="v"/>
            </a:pPr>
            <a:r>
              <a:rPr lang="en-US" sz="1050" dirty="0"/>
              <a:t>In case of no discussions required on any defect, assign it right away to the agile team with the expected resolution date as agreed upon with the agile team</a:t>
            </a:r>
          </a:p>
          <a:p>
            <a:pPr marL="171450" indent="-171450">
              <a:spcAft>
                <a:spcPts val="1200"/>
              </a:spcAft>
              <a:buFont typeface="Wingdings" panose="05000000000000000000" pitchFamily="2" charset="2"/>
              <a:buChar char="v"/>
            </a:pPr>
            <a:r>
              <a:rPr lang="en-US" sz="1050" dirty="0"/>
              <a:t>For defects requiring more details, change the status to Stalled and assign it back to the tester to provide additional required information</a:t>
            </a:r>
          </a:p>
          <a:p>
            <a:pPr marL="171450" indent="-171450">
              <a:spcAft>
                <a:spcPts val="1200"/>
              </a:spcAft>
              <a:buFont typeface="Wingdings" panose="05000000000000000000" pitchFamily="2" charset="2"/>
              <a:buChar char="v"/>
            </a:pPr>
            <a:r>
              <a:rPr lang="en-US" sz="1050" dirty="0"/>
              <a:t>Take inputs from agile team as required, about any defect that deviates from the requirements/user stories, to check if it should be rejected, or requires a change request</a:t>
            </a:r>
          </a:p>
          <a:p>
            <a:pPr marL="171450" indent="-171450">
              <a:spcAft>
                <a:spcPts val="1200"/>
              </a:spcAft>
              <a:buFont typeface="Wingdings" panose="05000000000000000000" pitchFamily="2" charset="2"/>
              <a:buChar char="v"/>
            </a:pPr>
            <a:r>
              <a:rPr lang="en-US" sz="1050" dirty="0"/>
              <a:t>Identify any work around or mitigation for a critical defect so that test execution can progress while the defect is being fixed</a:t>
            </a:r>
          </a:p>
          <a:p>
            <a:pPr marL="171450" indent="-171450">
              <a:spcAft>
                <a:spcPts val="1200"/>
              </a:spcAft>
              <a:buFont typeface="Wingdings" panose="05000000000000000000" pitchFamily="2" charset="2"/>
              <a:buChar char="v"/>
            </a:pPr>
            <a:r>
              <a:rPr lang="en-US" sz="1050" dirty="0"/>
              <a:t>Disposition any defect by severity, priority as required after discussing with the participants</a:t>
            </a:r>
          </a:p>
          <a:p>
            <a:pPr marL="171450" indent="-171450">
              <a:spcAft>
                <a:spcPts val="1200"/>
              </a:spcAft>
              <a:buFont typeface="Wingdings" panose="05000000000000000000" pitchFamily="2" charset="2"/>
              <a:buChar char="v"/>
            </a:pPr>
            <a:r>
              <a:rPr lang="en-US" sz="1050" dirty="0"/>
              <a:t>Clearly state the expectations to all the participants about early resolution of defects</a:t>
            </a:r>
          </a:p>
          <a:p>
            <a:pPr marL="171450" indent="-171450">
              <a:spcAft>
                <a:spcPts val="1200"/>
              </a:spcAft>
              <a:buFont typeface="Wingdings" panose="05000000000000000000" pitchFamily="2" charset="2"/>
              <a:buChar char="v"/>
            </a:pPr>
            <a:r>
              <a:rPr lang="en-US" sz="1050" dirty="0"/>
              <a:t>Enquire about any defect that is not meeting or may miss the SLA</a:t>
            </a:r>
          </a:p>
          <a:p>
            <a:pPr marL="171450" indent="-171450">
              <a:spcAft>
                <a:spcPts val="1200"/>
              </a:spcAft>
              <a:buFont typeface="Wingdings" panose="05000000000000000000" pitchFamily="2" charset="2"/>
              <a:buChar char="v"/>
            </a:pPr>
            <a:r>
              <a:rPr lang="en-US" sz="1050" dirty="0"/>
              <a:t>Identify any offline discussion required for any defect</a:t>
            </a:r>
          </a:p>
        </p:txBody>
      </p: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3108960" cy="184666"/>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BEFORE MEETING</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527529" y="911642"/>
            <a:ext cx="5394960"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DURING MEETING</a:t>
            </a:r>
          </a:p>
        </p:txBody>
      </p:sp>
      <p:sp>
        <p:nvSpPr>
          <p:cNvPr id="43" name="Arrow: Chevron 42">
            <a:extLst>
              <a:ext uri="{FF2B5EF4-FFF2-40B4-BE49-F238E27FC236}">
                <a16:creationId xmlns:a16="http://schemas.microsoft.com/office/drawing/2014/main" id="{6CD029E8-790E-4C31-8D33-BCDE1B3D2A4F}"/>
              </a:ext>
            </a:extLst>
          </p:cNvPr>
          <p:cNvSpPr/>
          <p:nvPr/>
        </p:nvSpPr>
        <p:spPr bwMode="gray">
          <a:xfrm>
            <a:off x="8871160" y="911321"/>
            <a:ext cx="3108960"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spc="300" dirty="0">
                <a:solidFill>
                  <a:schemeClr val="bg1"/>
                </a:solidFill>
              </a:rPr>
              <a:t>AFTER MEETING</a:t>
            </a:r>
          </a:p>
        </p:txBody>
      </p:sp>
    </p:spTree>
    <p:extLst>
      <p:ext uri="{BB962C8B-B14F-4D97-AF65-F5344CB8AC3E}">
        <p14:creationId xmlns:p14="http://schemas.microsoft.com/office/powerpoint/2010/main" val="24254941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Key Considerations for conducting the defect triage meeting</a:t>
            </a:r>
            <a:endParaRPr lang="en-US" dirty="0">
              <a:solidFill>
                <a:srgbClr val="C00000"/>
              </a:solidFill>
              <a:latin typeface="+mj-lt"/>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AE37C5FE-7B69-4685-9693-895B825FFF37}"/>
              </a:ext>
            </a:extLst>
          </p:cNvPr>
          <p:cNvGraphicFramePr>
            <a:graphicFrameLocks noGrp="1"/>
          </p:cNvGraphicFramePr>
          <p:nvPr>
            <p:extLst>
              <p:ext uri="{D42A27DB-BD31-4B8C-83A1-F6EECF244321}">
                <p14:modId xmlns:p14="http://schemas.microsoft.com/office/powerpoint/2010/main" val="2779024046"/>
              </p:ext>
            </p:extLst>
          </p:nvPr>
        </p:nvGraphicFramePr>
        <p:xfrm>
          <a:off x="469900" y="736689"/>
          <a:ext cx="11252200" cy="4114800"/>
        </p:xfrm>
        <a:graphic>
          <a:graphicData uri="http://schemas.openxmlformats.org/drawingml/2006/table">
            <a:tbl>
              <a:tblPr firstRow="1" bandRow="1">
                <a:tableStyleId>{5940675A-B579-460E-94D1-54222C63F5DA}</a:tableStyleId>
              </a:tblPr>
              <a:tblGrid>
                <a:gridCol w="11252200">
                  <a:extLst>
                    <a:ext uri="{9D8B030D-6E8A-4147-A177-3AD203B41FA5}">
                      <a16:colId xmlns:a16="http://schemas.microsoft.com/office/drawing/2014/main" val="377178843"/>
                    </a:ext>
                  </a:extLst>
                </a:gridCol>
              </a:tblGrid>
              <a:tr h="119703">
                <a:tc>
                  <a:txBody>
                    <a:bodyPr/>
                    <a:lstStyle/>
                    <a:p>
                      <a:pPr marL="0" marR="0" lvl="0" indent="0" algn="ctr" defTabSz="1219170" rtl="0" eaLnBrk="1" fontAlgn="auto" latinLnBrk="0" hangingPunct="1">
                        <a:lnSpc>
                          <a:spcPct val="100000"/>
                        </a:lnSpc>
                        <a:spcBef>
                          <a:spcPts val="0"/>
                        </a:spcBef>
                        <a:spcAft>
                          <a:spcPts val="600"/>
                        </a:spcAft>
                        <a:buClrTx/>
                        <a:buSzTx/>
                        <a:buFontTx/>
                        <a:buNone/>
                        <a:tabLst/>
                        <a:defRPr/>
                      </a:pPr>
                      <a:endParaRPr lang="en-US" sz="1050" b="1" i="0" spc="3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4998589"/>
                  </a:ext>
                </a:extLst>
              </a:tr>
              <a:tr h="194518">
                <a:tc>
                  <a:txBody>
                    <a:bodyPr/>
                    <a:lstStyle/>
                    <a:p>
                      <a:pPr marL="171450" lvl="0" indent="-171450">
                        <a:spcAft>
                          <a:spcPts val="1200"/>
                        </a:spcAft>
                        <a:buFont typeface="Arial" panose="020B0604020202020204" pitchFamily="34" charset="0"/>
                        <a:buChar char="•"/>
                      </a:pPr>
                      <a:r>
                        <a:rPr lang="en-US" sz="1050" dirty="0"/>
                        <a:t>Keep a meeting room booked well in advance for the triage meeting for the entire duration of test cycle.</a:t>
                      </a:r>
                    </a:p>
                    <a:p>
                      <a:pPr marL="171450" lvl="0" indent="-171450">
                        <a:spcAft>
                          <a:spcPts val="1200"/>
                        </a:spcAft>
                        <a:buFont typeface="Arial" panose="020B0604020202020204" pitchFamily="34" charset="0"/>
                        <a:buChar char="•"/>
                      </a:pPr>
                      <a:r>
                        <a:rPr lang="en-US" sz="1050" dirty="0"/>
                        <a:t>For the triage meeting, prioritize triaging of critical defects first, and then move on to less critical defects if time permits.</a:t>
                      </a:r>
                    </a:p>
                    <a:p>
                      <a:pPr marL="171450" lvl="0" indent="-171450">
                        <a:spcAft>
                          <a:spcPts val="1200"/>
                        </a:spcAft>
                        <a:buFont typeface="Arial" panose="020B0604020202020204" pitchFamily="34" charset="0"/>
                        <a:buChar char="•"/>
                      </a:pPr>
                      <a:r>
                        <a:rPr lang="en-US" sz="1050" dirty="0"/>
                        <a:t>As some defects may require inputs from specific developer, functional consultants etc., put the responsibility on dev, functional leads etc. to review such defects before the meeting and bring in their required team members to the meeting to discuss and put some decision about such defects.</a:t>
                      </a:r>
                    </a:p>
                    <a:p>
                      <a:pPr marL="171450" lvl="0" indent="-171450">
                        <a:spcAft>
                          <a:spcPts val="1200"/>
                        </a:spcAft>
                        <a:buFont typeface="Arial" panose="020B0604020202020204" pitchFamily="34" charset="0"/>
                        <a:buChar char="•"/>
                      </a:pPr>
                      <a:r>
                        <a:rPr lang="en-US" sz="1050" dirty="0"/>
                        <a:t>Participation from all the teams makes defect triage very efficient, therefore make it clear to all the different teams to have their representation in the meeting.</a:t>
                      </a:r>
                    </a:p>
                    <a:p>
                      <a:pPr marL="171450" lvl="0" indent="-171450">
                        <a:spcAft>
                          <a:spcPts val="1200"/>
                        </a:spcAft>
                        <a:buFont typeface="Arial" panose="020B0604020202020204" pitchFamily="34" charset="0"/>
                        <a:buChar char="•"/>
                      </a:pPr>
                      <a:r>
                        <a:rPr lang="en-US" sz="1050" dirty="0"/>
                        <a:t>Reprioritize the defects as required based upon its necessity for resolution, impact on the testing, business need, technical complexity to fix etc.</a:t>
                      </a:r>
                    </a:p>
                    <a:p>
                      <a:pPr marL="171450" lvl="0" indent="-171450">
                        <a:spcAft>
                          <a:spcPts val="1200"/>
                        </a:spcAft>
                        <a:buFont typeface="Arial" panose="020B0604020202020204" pitchFamily="34" charset="0"/>
                        <a:buChar char="•"/>
                      </a:pPr>
                      <a:r>
                        <a:rPr lang="en-US" sz="1050" dirty="0"/>
                        <a:t>In the meeting take inputs from testing team about the number of test cases blocked by critical defects, and call this out to enforce the need for quicker resolution to stay on track.</a:t>
                      </a:r>
                    </a:p>
                    <a:p>
                      <a:pPr marL="171450" lvl="0" indent="-171450">
                        <a:spcAft>
                          <a:spcPts val="1200"/>
                        </a:spcAft>
                        <a:buFont typeface="Arial" panose="020B0604020202020204" pitchFamily="34" charset="0"/>
                        <a:buChar char="•"/>
                      </a:pPr>
                      <a:r>
                        <a:rPr lang="en-US" sz="1050" dirty="0"/>
                        <a:t>If required increase the time duration, frequency of triage meeting to cover the required defects.</a:t>
                      </a:r>
                    </a:p>
                    <a:p>
                      <a:pPr marL="171450" lvl="0" indent="-171450">
                        <a:spcAft>
                          <a:spcPts val="1200"/>
                        </a:spcAft>
                        <a:buFont typeface="Arial" panose="020B0604020202020204" pitchFamily="34" charset="0"/>
                        <a:buChar char="•"/>
                      </a:pPr>
                      <a:r>
                        <a:rPr lang="en-US" sz="1050" dirty="0"/>
                        <a:t>Conduct offline meetings dedicated to certain defects which require detail discussions, participation of specific stakeholders who are usually not part of triage meetings, and for defects which are platform specific, Client facing etc. and require participation from their SMEs.</a:t>
                      </a:r>
                    </a:p>
                    <a:p>
                      <a:pPr marL="171450" lvl="0" indent="-171450">
                        <a:spcAft>
                          <a:spcPts val="1200"/>
                        </a:spcAft>
                        <a:buFont typeface="Arial" panose="020B0604020202020204" pitchFamily="34" charset="0"/>
                        <a:buChar char="•"/>
                      </a:pPr>
                      <a:r>
                        <a:rPr lang="en-US" sz="1050" dirty="0"/>
                        <a:t>Any critical defect which is impacting the testing or is a risk for the business should be highlighted loud and clear in the meeting. In case of no effective resolution for such defect, raise it to the PMO/Project leadership.</a:t>
                      </a:r>
                    </a:p>
                    <a:p>
                      <a:pPr marL="171450" lvl="0" indent="-171450">
                        <a:spcAft>
                          <a:spcPts val="1200"/>
                        </a:spcAft>
                        <a:buFont typeface="Arial" panose="020B0604020202020204" pitchFamily="34" charset="0"/>
                        <a:buChar char="•"/>
                      </a:pPr>
                      <a:r>
                        <a:rPr lang="en-US" sz="1050" dirty="0"/>
                        <a:t>Consider performing root cause analysis/defect prevention when defects increases to a huge number, certain functional areas seems to be defect prone, or defects are of repetitive in nature etc.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827749"/>
                  </a:ext>
                </a:extLst>
              </a:tr>
            </a:tbl>
          </a:graphicData>
        </a:graphic>
      </p:graphicFrame>
    </p:spTree>
    <p:extLst>
      <p:ext uri="{BB962C8B-B14F-4D97-AF65-F5344CB8AC3E}">
        <p14:creationId xmlns:p14="http://schemas.microsoft.com/office/powerpoint/2010/main" val="40584062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46705C-1285-49E7-AE09-34F1905FDC49}"/>
              </a:ext>
            </a:extLst>
          </p:cNvPr>
          <p:cNvSpPr>
            <a:spLocks noGrp="1"/>
          </p:cNvSpPr>
          <p:nvPr>
            <p:ph type="body" sz="quarter" idx="10"/>
          </p:nvPr>
        </p:nvSpPr>
        <p:spPr/>
        <p:txBody>
          <a:bodyPr/>
          <a:lstStyle/>
          <a:p>
            <a:r>
              <a:rPr lang="en-US" sz="1050" dirty="0"/>
              <a:t>DTTL Testing Community of Practice</a:t>
            </a:r>
          </a:p>
        </p:txBody>
      </p:sp>
      <p:sp>
        <p:nvSpPr>
          <p:cNvPr id="3" name="Text Placeholder 2">
            <a:extLst>
              <a:ext uri="{FF2B5EF4-FFF2-40B4-BE49-F238E27FC236}">
                <a16:creationId xmlns:a16="http://schemas.microsoft.com/office/drawing/2014/main" id="{50E6DBA2-3728-4ED0-85C6-8689EEA01202}"/>
              </a:ext>
            </a:extLst>
          </p:cNvPr>
          <p:cNvSpPr>
            <a:spLocks noGrp="1"/>
          </p:cNvSpPr>
          <p:nvPr>
            <p:ph type="body" sz="quarter" idx="11"/>
          </p:nvPr>
        </p:nvSpPr>
        <p:spPr>
          <a:xfrm>
            <a:off x="919187" y="3926298"/>
            <a:ext cx="3599026" cy="204837"/>
          </a:xfrm>
        </p:spPr>
        <p:txBody>
          <a:bodyPr/>
          <a:lstStyle/>
          <a:p>
            <a:r>
              <a:rPr lang="en-US" sz="1050" u="sng" dirty="0">
                <a:hlinkClick r:id="rId2"/>
              </a:rPr>
              <a:t>dttltestingcop@deloitte.com</a:t>
            </a:r>
            <a:endParaRPr lang="en-US" sz="1050" dirty="0"/>
          </a:p>
        </p:txBody>
      </p:sp>
    </p:spTree>
    <p:extLst>
      <p:ext uri="{BB962C8B-B14F-4D97-AF65-F5344CB8AC3E}">
        <p14:creationId xmlns:p14="http://schemas.microsoft.com/office/powerpoint/2010/main" val="3963009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94576" y="2788920"/>
            <a:ext cx="4503175" cy="2385394"/>
          </a:xfrm>
        </p:spPr>
        <p:txBody>
          <a:bodyPr/>
          <a:lstStyle/>
          <a:p>
            <a:r>
              <a:rPr lang="en-US" sz="4000" dirty="0">
                <a:latin typeface="+mn-lt"/>
              </a:rPr>
              <a:t>How </a:t>
            </a:r>
            <a:r>
              <a:rPr lang="en-US" dirty="0">
                <a:latin typeface="+mn-lt"/>
              </a:rPr>
              <a:t>d</a:t>
            </a:r>
            <a:r>
              <a:rPr lang="en-US" sz="4000" dirty="0">
                <a:latin typeface="+mn-lt"/>
              </a:rPr>
              <a:t>o we Test</a:t>
            </a:r>
          </a:p>
        </p:txBody>
      </p:sp>
      <p:pic>
        <p:nvPicPr>
          <p:cNvPr id="4" name="Picture Placeholder 2">
            <a:extLst>
              <a:ext uri="{FF2B5EF4-FFF2-40B4-BE49-F238E27FC236}">
                <a16:creationId xmlns:a16="http://schemas.microsoft.com/office/drawing/2014/main" id="{FD2FF54B-9BA2-4393-89EA-13530A7D8EC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1662820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a:xfrm>
            <a:off x="448848" y="429523"/>
            <a:ext cx="11252200" cy="334102"/>
          </a:xfrm>
        </p:spPr>
        <p:txBody>
          <a:bodyPr/>
          <a:lstStyle/>
          <a:p>
            <a:r>
              <a:rPr lang="en-US" dirty="0">
                <a:latin typeface="+mj-lt"/>
                <a:ea typeface="Open Sans" panose="020B0606030504020204" pitchFamily="34" charset="0"/>
                <a:cs typeface="Open Sans" panose="020B0606030504020204" pitchFamily="34" charset="0"/>
              </a:rPr>
              <a:t>Testing Lifecycle </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96" name="Text Placeholder 1">
            <a:extLst>
              <a:ext uri="{FF2B5EF4-FFF2-40B4-BE49-F238E27FC236}">
                <a16:creationId xmlns:a16="http://schemas.microsoft.com/office/drawing/2014/main" id="{59656EC6-5B46-4354-95F9-88E87CEC0E7B}"/>
              </a:ext>
            </a:extLst>
          </p:cNvPr>
          <p:cNvSpPr txBox="1">
            <a:spLocks/>
          </p:cNvSpPr>
          <p:nvPr/>
        </p:nvSpPr>
        <p:spPr>
          <a:xfrm>
            <a:off x="391676" y="924559"/>
            <a:ext cx="11272059" cy="503625"/>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400" dirty="0"/>
              <a:t>Testing through a combination of test types across project lifecycle, to meet the quality objective of testing incrementally during Sprint Cycles, and end-to-end functional and non-functional testing during Release. </a:t>
            </a:r>
          </a:p>
        </p:txBody>
      </p:sp>
      <p:sp>
        <p:nvSpPr>
          <p:cNvPr id="35" name="TextBox 88">
            <a:extLst>
              <a:ext uri="{FF2B5EF4-FFF2-40B4-BE49-F238E27FC236}">
                <a16:creationId xmlns:a16="http://schemas.microsoft.com/office/drawing/2014/main" id="{8AB047F7-446B-46EA-9FAF-7CE4C463D572}"/>
              </a:ext>
            </a:extLst>
          </p:cNvPr>
          <p:cNvSpPr txBox="1"/>
          <p:nvPr/>
        </p:nvSpPr>
        <p:spPr>
          <a:xfrm>
            <a:off x="1448644" y="2806038"/>
            <a:ext cx="718212"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9170">
              <a:defRPr/>
            </a:pPr>
            <a:r>
              <a:rPr lang="en-US" sz="1100" dirty="0">
                <a:latin typeface="Verdana" charset="0"/>
                <a:ea typeface="Verdana" charset="0"/>
                <a:cs typeface="Verdana" charset="0"/>
              </a:rPr>
              <a:t>Define Test Strategy</a:t>
            </a:r>
          </a:p>
        </p:txBody>
      </p:sp>
      <p:sp>
        <p:nvSpPr>
          <p:cNvPr id="36" name="TextBox 91">
            <a:extLst>
              <a:ext uri="{FF2B5EF4-FFF2-40B4-BE49-F238E27FC236}">
                <a16:creationId xmlns:a16="http://schemas.microsoft.com/office/drawing/2014/main" id="{A9B6B2C1-C7EB-4473-96A4-0892C6DD1288}"/>
              </a:ext>
            </a:extLst>
          </p:cNvPr>
          <p:cNvSpPr txBox="1"/>
          <p:nvPr/>
        </p:nvSpPr>
        <p:spPr>
          <a:xfrm>
            <a:off x="9642757" y="2815410"/>
            <a:ext cx="1039241"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User Acceptance Test</a:t>
            </a:r>
          </a:p>
        </p:txBody>
      </p:sp>
      <p:sp>
        <p:nvSpPr>
          <p:cNvPr id="37" name="TextBox 93">
            <a:extLst>
              <a:ext uri="{FF2B5EF4-FFF2-40B4-BE49-F238E27FC236}">
                <a16:creationId xmlns:a16="http://schemas.microsoft.com/office/drawing/2014/main" id="{E81A5CB9-C644-4341-84E1-5C46E8E196A1}"/>
              </a:ext>
            </a:extLst>
          </p:cNvPr>
          <p:cNvSpPr txBox="1"/>
          <p:nvPr/>
        </p:nvSpPr>
        <p:spPr>
          <a:xfrm>
            <a:off x="8168252" y="2815410"/>
            <a:ext cx="1206407"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Integration,</a:t>
            </a:r>
          </a:p>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Performance Tests Cycles</a:t>
            </a:r>
          </a:p>
        </p:txBody>
      </p:sp>
      <p:sp>
        <p:nvSpPr>
          <p:cNvPr id="38" name="Freeform 158">
            <a:extLst>
              <a:ext uri="{FF2B5EF4-FFF2-40B4-BE49-F238E27FC236}">
                <a16:creationId xmlns:a16="http://schemas.microsoft.com/office/drawing/2014/main" id="{812AD54E-5C9E-4953-9304-660A6BCF017D}"/>
              </a:ext>
            </a:extLst>
          </p:cNvPr>
          <p:cNvSpPr>
            <a:spLocks noChangeAspect="1" noEditPoints="1"/>
          </p:cNvSpPr>
          <p:nvPr/>
        </p:nvSpPr>
        <p:spPr bwMode="auto">
          <a:xfrm>
            <a:off x="3652139" y="3125492"/>
            <a:ext cx="208251" cy="183872"/>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FFFFFF"/>
          </a:solidFill>
          <a:ln>
            <a:noFill/>
          </a:ln>
        </p:spPr>
        <p:txBody>
          <a:bodyPr vert="horz" wrap="square" lIns="103632" tIns="51816" rIns="103632" bIns="518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effectLst/>
              <a:uLnTx/>
              <a:uFillTx/>
              <a:latin typeface="Verdana" charset="0"/>
              <a:ea typeface="Verdana" charset="0"/>
              <a:cs typeface="Verdana" charset="0"/>
            </a:endParaRPr>
          </a:p>
        </p:txBody>
      </p:sp>
      <p:sp>
        <p:nvSpPr>
          <p:cNvPr id="39" name="Rectangle 38">
            <a:extLst>
              <a:ext uri="{FF2B5EF4-FFF2-40B4-BE49-F238E27FC236}">
                <a16:creationId xmlns:a16="http://schemas.microsoft.com/office/drawing/2014/main" id="{32D0781A-A8DA-4E98-B543-29D344B167EA}"/>
              </a:ext>
            </a:extLst>
          </p:cNvPr>
          <p:cNvSpPr/>
          <p:nvPr/>
        </p:nvSpPr>
        <p:spPr>
          <a:xfrm>
            <a:off x="495293" y="1989471"/>
            <a:ext cx="2663048" cy="274320"/>
          </a:xfrm>
          <a:prstGeom prst="rect">
            <a:avLst/>
          </a:prstGeom>
          <a:solidFill>
            <a:srgbClr val="86BC25"/>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Discovery</a:t>
            </a:r>
          </a:p>
        </p:txBody>
      </p:sp>
      <p:sp>
        <p:nvSpPr>
          <p:cNvPr id="40" name="TextBox 96">
            <a:extLst>
              <a:ext uri="{FF2B5EF4-FFF2-40B4-BE49-F238E27FC236}">
                <a16:creationId xmlns:a16="http://schemas.microsoft.com/office/drawing/2014/main" id="{F11BBA53-609A-4897-A1B4-2A11FA365113}"/>
              </a:ext>
            </a:extLst>
          </p:cNvPr>
          <p:cNvSpPr txBox="1"/>
          <p:nvPr/>
        </p:nvSpPr>
        <p:spPr>
          <a:xfrm>
            <a:off x="4072599" y="3358410"/>
            <a:ext cx="3178573"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1219170" rtl="0" eaLnBrk="1" fontAlgn="auto" latinLnBrk="0" hangingPunct="1">
              <a:lnSpc>
                <a:spcPct val="100000"/>
              </a:lnSpc>
              <a:spcBef>
                <a:spcPts val="680"/>
              </a:spcBef>
              <a:spcAft>
                <a:spcPts val="0"/>
              </a:spcAft>
              <a:buClrTx/>
              <a:buSzTx/>
              <a:tabLst/>
              <a:defRPr/>
            </a:pPr>
            <a:r>
              <a:rPr lang="en-US" sz="1100" dirty="0">
                <a:latin typeface="Verdana" charset="0"/>
                <a:ea typeface="Verdana" charset="0"/>
                <a:cs typeface="Verdana" charset="0"/>
              </a:rPr>
              <a:t>U</a:t>
            </a:r>
            <a:r>
              <a:rPr kumimoji="0" lang="en-US" sz="1100" i="0" u="none" strike="noStrike" kern="1200" cap="none" spc="0" normalizeH="0" baseline="0" noProof="0" dirty="0">
                <a:ln>
                  <a:noFill/>
                </a:ln>
                <a:effectLst/>
                <a:uLnTx/>
                <a:uFillTx/>
                <a:latin typeface="Verdana" charset="0"/>
                <a:ea typeface="Verdana" charset="0"/>
                <a:cs typeface="Verdana" charset="0"/>
              </a:rPr>
              <a:t>nit tests during sprint cycles</a:t>
            </a:r>
          </a:p>
        </p:txBody>
      </p:sp>
      <p:sp>
        <p:nvSpPr>
          <p:cNvPr id="41" name="Rectangle 40">
            <a:extLst>
              <a:ext uri="{FF2B5EF4-FFF2-40B4-BE49-F238E27FC236}">
                <a16:creationId xmlns:a16="http://schemas.microsoft.com/office/drawing/2014/main" id="{8503C8F4-8CE1-4689-82DC-EA737B2A121B}"/>
              </a:ext>
            </a:extLst>
          </p:cNvPr>
          <p:cNvSpPr/>
          <p:nvPr/>
        </p:nvSpPr>
        <p:spPr>
          <a:xfrm>
            <a:off x="3195113" y="1987319"/>
            <a:ext cx="4741931" cy="274320"/>
          </a:xfrm>
          <a:prstGeom prst="rect">
            <a:avLst/>
          </a:prstGeom>
          <a:solidFill>
            <a:srgbClr val="86BC25"/>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658071">
              <a:defRPr/>
            </a:pPr>
            <a:r>
              <a:rPr lang="en-US" sz="1100" kern="0" dirty="0">
                <a:solidFill>
                  <a:prstClr val="white"/>
                </a:solidFill>
                <a:latin typeface="Verdana" charset="0"/>
                <a:ea typeface="Verdana" charset="0"/>
                <a:cs typeface="Verdana" charset="0"/>
              </a:rPr>
              <a:t>Sprint Cycles</a:t>
            </a:r>
            <a:endParaRPr lang="en-US" sz="1100" i="1" kern="0" dirty="0">
              <a:solidFill>
                <a:prstClr val="white"/>
              </a:solidFill>
              <a:latin typeface="Verdana" charset="0"/>
              <a:ea typeface="Verdana" charset="0"/>
              <a:cs typeface="Verdana" charset="0"/>
            </a:endParaRPr>
          </a:p>
        </p:txBody>
      </p:sp>
      <p:sp>
        <p:nvSpPr>
          <p:cNvPr id="42" name="Rectangle 41">
            <a:extLst>
              <a:ext uri="{FF2B5EF4-FFF2-40B4-BE49-F238E27FC236}">
                <a16:creationId xmlns:a16="http://schemas.microsoft.com/office/drawing/2014/main" id="{8FF820F9-A2F1-4E03-80FC-1B7FFD03B28B}"/>
              </a:ext>
            </a:extLst>
          </p:cNvPr>
          <p:cNvSpPr/>
          <p:nvPr/>
        </p:nvSpPr>
        <p:spPr>
          <a:xfrm>
            <a:off x="3839670" y="3703883"/>
            <a:ext cx="4085234" cy="365760"/>
          </a:xfrm>
          <a:prstGeom prst="rect">
            <a:avLst/>
          </a:prstGeom>
          <a:solidFill>
            <a:schemeClr val="tx1"/>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658071"/>
            <a:r>
              <a:rPr lang="en-US" sz="1200" b="1" kern="0" dirty="0">
                <a:solidFill>
                  <a:prstClr val="white"/>
                </a:solidFill>
                <a:latin typeface="Verdana" charset="0"/>
                <a:ea typeface="Verdana" charset="0"/>
              </a:rPr>
              <a:t>Pre-Integration Testing</a:t>
            </a:r>
          </a:p>
        </p:txBody>
      </p:sp>
      <p:sp>
        <p:nvSpPr>
          <p:cNvPr id="43" name="Chevron 70">
            <a:extLst>
              <a:ext uri="{FF2B5EF4-FFF2-40B4-BE49-F238E27FC236}">
                <a16:creationId xmlns:a16="http://schemas.microsoft.com/office/drawing/2014/main" id="{06CF754D-E617-41E1-BFA1-1E8BFA889E98}"/>
              </a:ext>
            </a:extLst>
          </p:cNvPr>
          <p:cNvSpPr/>
          <p:nvPr/>
        </p:nvSpPr>
        <p:spPr>
          <a:xfrm>
            <a:off x="10657895" y="1679911"/>
            <a:ext cx="1005840" cy="274320"/>
          </a:xfrm>
          <a:prstGeom prst="chevron">
            <a:avLst/>
          </a:prstGeom>
          <a:solidFill>
            <a:schemeClr val="tx2"/>
          </a:solidFill>
          <a:ln w="12700" cap="flat" cmpd="sng" algn="ctr">
            <a:solidFill>
              <a:srgbClr val="FFFFFF"/>
            </a:solidFill>
            <a:prstDash val="solid"/>
          </a:ln>
          <a:effectLst/>
        </p:spPr>
        <p:txBody>
          <a:bodyPr lIns="103615" tIns="51808" rIns="103615" bIns="51808"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Deploy</a:t>
            </a:r>
          </a:p>
        </p:txBody>
      </p:sp>
      <p:sp>
        <p:nvSpPr>
          <p:cNvPr id="44" name="Chevron 111">
            <a:extLst>
              <a:ext uri="{FF2B5EF4-FFF2-40B4-BE49-F238E27FC236}">
                <a16:creationId xmlns:a16="http://schemas.microsoft.com/office/drawing/2014/main" id="{003DA99C-BAB2-4309-BF4C-D9CCBBEC0911}"/>
              </a:ext>
            </a:extLst>
          </p:cNvPr>
          <p:cNvSpPr/>
          <p:nvPr/>
        </p:nvSpPr>
        <p:spPr>
          <a:xfrm>
            <a:off x="3133948" y="1679910"/>
            <a:ext cx="4937760" cy="274320"/>
          </a:xfrm>
          <a:prstGeom prst="chevron">
            <a:avLst/>
          </a:prstGeom>
          <a:solidFill>
            <a:schemeClr val="tx2"/>
          </a:solidFill>
          <a:ln w="12700" cap="flat" cmpd="sng" algn="ctr">
            <a:solidFill>
              <a:srgbClr val="FFFFFF"/>
            </a:solidFill>
            <a:prstDash val="solid"/>
          </a:ln>
          <a:effectLst/>
        </p:spPr>
        <p:txBody>
          <a:bodyPr lIns="103615" tIns="51808" rIns="103615" bIns="51808"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Realize Build</a:t>
            </a:r>
          </a:p>
        </p:txBody>
      </p:sp>
      <p:sp>
        <p:nvSpPr>
          <p:cNvPr id="45" name="Chevron 114">
            <a:extLst>
              <a:ext uri="{FF2B5EF4-FFF2-40B4-BE49-F238E27FC236}">
                <a16:creationId xmlns:a16="http://schemas.microsoft.com/office/drawing/2014/main" id="{1C567763-41F8-4235-9F57-FA3970ECC44B}"/>
              </a:ext>
            </a:extLst>
          </p:cNvPr>
          <p:cNvSpPr/>
          <p:nvPr/>
        </p:nvSpPr>
        <p:spPr>
          <a:xfrm>
            <a:off x="1995515" y="1679911"/>
            <a:ext cx="1280160" cy="274320"/>
          </a:xfrm>
          <a:prstGeom prst="chevron">
            <a:avLst/>
          </a:prstGeom>
          <a:solidFill>
            <a:schemeClr val="tx2"/>
          </a:solidFill>
          <a:ln w="12700" cap="flat" cmpd="sng" algn="ctr">
            <a:solidFill>
              <a:srgbClr val="FFFFFF"/>
            </a:solidFill>
            <a:prstDash val="solid"/>
          </a:ln>
          <a:effectLst/>
        </p:spPr>
        <p:txBody>
          <a:bodyPr lIns="103615" tIns="51808" rIns="103615" bIns="51808"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Explore</a:t>
            </a:r>
          </a:p>
        </p:txBody>
      </p:sp>
      <p:pic>
        <p:nvPicPr>
          <p:cNvPr id="46" name="Picture 45">
            <a:extLst>
              <a:ext uri="{FF2B5EF4-FFF2-40B4-BE49-F238E27FC236}">
                <a16:creationId xmlns:a16="http://schemas.microsoft.com/office/drawing/2014/main" id="{C2ED2A34-7757-45D7-A1EA-0E12D78B23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5113" y="2751446"/>
            <a:ext cx="726786" cy="609020"/>
          </a:xfrm>
          <a:prstGeom prst="rect">
            <a:avLst/>
          </a:prstGeom>
        </p:spPr>
      </p:pic>
      <p:pic>
        <p:nvPicPr>
          <p:cNvPr id="47" name="Picture 46">
            <a:extLst>
              <a:ext uri="{FF2B5EF4-FFF2-40B4-BE49-F238E27FC236}">
                <a16:creationId xmlns:a16="http://schemas.microsoft.com/office/drawing/2014/main" id="{0E744464-C9AE-44B9-ABBB-010FE3C5B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6716" y="2751446"/>
            <a:ext cx="726786" cy="609020"/>
          </a:xfrm>
          <a:prstGeom prst="rect">
            <a:avLst/>
          </a:prstGeom>
        </p:spPr>
      </p:pic>
      <p:sp>
        <p:nvSpPr>
          <p:cNvPr id="48" name="Chevron 57">
            <a:extLst>
              <a:ext uri="{FF2B5EF4-FFF2-40B4-BE49-F238E27FC236}">
                <a16:creationId xmlns:a16="http://schemas.microsoft.com/office/drawing/2014/main" id="{E4CBFFDC-BDCD-4D55-A7E4-ECA565CCA1A8}"/>
              </a:ext>
            </a:extLst>
          </p:cNvPr>
          <p:cNvSpPr/>
          <p:nvPr/>
        </p:nvSpPr>
        <p:spPr>
          <a:xfrm>
            <a:off x="495293" y="1679911"/>
            <a:ext cx="1648130" cy="274320"/>
          </a:xfrm>
          <a:prstGeom prst="chevron">
            <a:avLst/>
          </a:prstGeom>
          <a:solidFill>
            <a:schemeClr val="tx2"/>
          </a:solidFill>
          <a:ln w="12700" cap="flat" cmpd="sng" algn="ctr">
            <a:solidFill>
              <a:srgbClr val="FFFFFF"/>
            </a:solidFill>
            <a:prstDash val="solid"/>
          </a:ln>
          <a:effectLst/>
        </p:spPr>
        <p:txBody>
          <a:bodyPr lIns="103615" tIns="51808" rIns="103615" bIns="51808"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Prepare</a:t>
            </a:r>
          </a:p>
        </p:txBody>
      </p:sp>
      <p:sp>
        <p:nvSpPr>
          <p:cNvPr id="49" name="TextBox 115">
            <a:extLst>
              <a:ext uri="{FF2B5EF4-FFF2-40B4-BE49-F238E27FC236}">
                <a16:creationId xmlns:a16="http://schemas.microsoft.com/office/drawing/2014/main" id="{C00DD165-F287-4683-B629-19ED929951BF}"/>
              </a:ext>
            </a:extLst>
          </p:cNvPr>
          <p:cNvSpPr txBox="1"/>
          <p:nvPr/>
        </p:nvSpPr>
        <p:spPr>
          <a:xfrm>
            <a:off x="3798754" y="4141169"/>
            <a:ext cx="412615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1219170" rtl="0" eaLnBrk="1" fontAlgn="auto" latinLnBrk="0" hangingPunct="1">
              <a:lnSpc>
                <a:spcPct val="100000"/>
              </a:lnSpc>
              <a:spcBef>
                <a:spcPts val="680"/>
              </a:spcBef>
              <a:spcAft>
                <a:spcPts val="0"/>
              </a:spcAft>
              <a:buClrTx/>
              <a:buSzTx/>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Cumulative pre-integration tests during sprint cycles</a:t>
            </a:r>
          </a:p>
        </p:txBody>
      </p:sp>
      <p:sp>
        <p:nvSpPr>
          <p:cNvPr id="50" name="Chevron 56">
            <a:extLst>
              <a:ext uri="{FF2B5EF4-FFF2-40B4-BE49-F238E27FC236}">
                <a16:creationId xmlns:a16="http://schemas.microsoft.com/office/drawing/2014/main" id="{99104C91-229F-465F-9C86-00244C6B8BF8}"/>
              </a:ext>
            </a:extLst>
          </p:cNvPr>
          <p:cNvSpPr/>
          <p:nvPr/>
        </p:nvSpPr>
        <p:spPr>
          <a:xfrm>
            <a:off x="7928968" y="1679911"/>
            <a:ext cx="2926080" cy="274320"/>
          </a:xfrm>
          <a:prstGeom prst="chevron">
            <a:avLst/>
          </a:prstGeom>
          <a:solidFill>
            <a:schemeClr val="tx2"/>
          </a:solidFill>
          <a:ln w="12700" cap="flat" cmpd="sng" algn="ctr">
            <a:solidFill>
              <a:srgbClr val="FFFFFF"/>
            </a:solidFill>
            <a:prstDash val="solid"/>
          </a:ln>
          <a:effectLst/>
        </p:spPr>
        <p:txBody>
          <a:bodyPr lIns="103615" tIns="51808" rIns="103615" bIns="51808"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Realize Test  </a:t>
            </a:r>
          </a:p>
        </p:txBody>
      </p:sp>
      <p:sp>
        <p:nvSpPr>
          <p:cNvPr id="52" name="TextBox 117">
            <a:extLst>
              <a:ext uri="{FF2B5EF4-FFF2-40B4-BE49-F238E27FC236}">
                <a16:creationId xmlns:a16="http://schemas.microsoft.com/office/drawing/2014/main" id="{0E71B0F3-9267-4C95-BA83-54B0FA865724}"/>
              </a:ext>
            </a:extLst>
          </p:cNvPr>
          <p:cNvSpPr txBox="1"/>
          <p:nvPr/>
        </p:nvSpPr>
        <p:spPr>
          <a:xfrm>
            <a:off x="5692869" y="4893067"/>
            <a:ext cx="2280947" cy="67710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1219170" rtl="0" eaLnBrk="1" fontAlgn="auto" latinLnBrk="0" hangingPunct="1">
              <a:lnSpc>
                <a:spcPct val="100000"/>
              </a:lnSpc>
              <a:spcBef>
                <a:spcPts val="680"/>
              </a:spcBef>
              <a:spcAft>
                <a:spcPts val="0"/>
              </a:spcAft>
              <a:buClrTx/>
              <a:buSzTx/>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Define Integration, Performance, Parallel, Security &amp; User Acceptance Test Approach</a:t>
            </a:r>
          </a:p>
        </p:txBody>
      </p:sp>
      <p:sp>
        <p:nvSpPr>
          <p:cNvPr id="53" name="Rectangle 52">
            <a:extLst>
              <a:ext uri="{FF2B5EF4-FFF2-40B4-BE49-F238E27FC236}">
                <a16:creationId xmlns:a16="http://schemas.microsoft.com/office/drawing/2014/main" id="{603818A8-0355-400A-8A78-EF994C7C489A}"/>
              </a:ext>
            </a:extLst>
          </p:cNvPr>
          <p:cNvSpPr/>
          <p:nvPr/>
        </p:nvSpPr>
        <p:spPr>
          <a:xfrm>
            <a:off x="1163518" y="3696367"/>
            <a:ext cx="1285579"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Identify and Setup Tools  </a:t>
            </a:r>
          </a:p>
        </p:txBody>
      </p:sp>
      <p:sp>
        <p:nvSpPr>
          <p:cNvPr id="54" name="TextBox 123">
            <a:extLst>
              <a:ext uri="{FF2B5EF4-FFF2-40B4-BE49-F238E27FC236}">
                <a16:creationId xmlns:a16="http://schemas.microsoft.com/office/drawing/2014/main" id="{D271F2D0-F9A2-482D-A7B1-B2A00D8B5984}"/>
              </a:ext>
            </a:extLst>
          </p:cNvPr>
          <p:cNvSpPr txBox="1"/>
          <p:nvPr/>
        </p:nvSpPr>
        <p:spPr>
          <a:xfrm>
            <a:off x="881668" y="4488613"/>
            <a:ext cx="1833094"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9170">
              <a:defRPr/>
            </a:pPr>
            <a:r>
              <a:rPr lang="en-US" sz="1100" dirty="0">
                <a:latin typeface="Verdana" charset="0"/>
                <a:ea typeface="Verdana" charset="0"/>
                <a:cs typeface="Verdana" charset="0"/>
              </a:rPr>
              <a:t>Define Unit, </a:t>
            </a:r>
          </a:p>
          <a:p>
            <a:pPr lvl="0" algn="ctr" defTabSz="1219170">
              <a:defRPr/>
            </a:pPr>
            <a:r>
              <a:rPr lang="en-US" sz="1100" dirty="0">
                <a:latin typeface="Verdana" charset="0"/>
                <a:ea typeface="Verdana" charset="0"/>
                <a:cs typeface="Verdana" charset="0"/>
              </a:rPr>
              <a:t>Pre- Integration Test Approach</a:t>
            </a:r>
          </a:p>
        </p:txBody>
      </p:sp>
      <p:sp>
        <p:nvSpPr>
          <p:cNvPr id="55" name="Rectangle 54">
            <a:extLst>
              <a:ext uri="{FF2B5EF4-FFF2-40B4-BE49-F238E27FC236}">
                <a16:creationId xmlns:a16="http://schemas.microsoft.com/office/drawing/2014/main" id="{D14F9888-DDF9-415F-B578-3E4ADC13BE49}"/>
              </a:ext>
            </a:extLst>
          </p:cNvPr>
          <p:cNvSpPr/>
          <p:nvPr/>
        </p:nvSpPr>
        <p:spPr>
          <a:xfrm>
            <a:off x="7973816" y="1987319"/>
            <a:ext cx="3585171" cy="274320"/>
          </a:xfrm>
          <a:prstGeom prst="rect">
            <a:avLst/>
          </a:prstGeom>
          <a:solidFill>
            <a:srgbClr val="86BC25"/>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chemeClr val="bg1"/>
                </a:solidFill>
                <a:effectLst/>
                <a:uLnTx/>
                <a:uFillTx/>
                <a:latin typeface="Verdana" charset="0"/>
                <a:ea typeface="Verdana" charset="0"/>
                <a:cs typeface="Verdana" charset="0"/>
              </a:rPr>
              <a:t>Release</a:t>
            </a:r>
            <a:endParaRPr kumimoji="0" lang="en-US" sz="1100" i="1" u="none" strike="noStrike" kern="0" cap="none" spc="0" normalizeH="0" baseline="0" noProof="0" dirty="0">
              <a:ln>
                <a:noFill/>
              </a:ln>
              <a:solidFill>
                <a:schemeClr val="bg1"/>
              </a:solidFill>
              <a:effectLst/>
              <a:uLnTx/>
              <a:uFillTx/>
              <a:latin typeface="Verdana" charset="0"/>
              <a:ea typeface="Verdana" charset="0"/>
              <a:cs typeface="Verdana" charset="0"/>
            </a:endParaRPr>
          </a:p>
        </p:txBody>
      </p:sp>
      <p:sp>
        <p:nvSpPr>
          <p:cNvPr id="56" name="TextBox 125">
            <a:extLst>
              <a:ext uri="{FF2B5EF4-FFF2-40B4-BE49-F238E27FC236}">
                <a16:creationId xmlns:a16="http://schemas.microsoft.com/office/drawing/2014/main" id="{B442C1FD-CF9A-43C4-B3C9-4F9E1AC7C093}"/>
              </a:ext>
            </a:extLst>
          </p:cNvPr>
          <p:cNvSpPr txBox="1"/>
          <p:nvPr/>
        </p:nvSpPr>
        <p:spPr>
          <a:xfrm>
            <a:off x="8325416" y="3888128"/>
            <a:ext cx="95735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effectLst/>
                <a:uLnTx/>
                <a:uFillTx/>
                <a:latin typeface="Verdana" charset="0"/>
                <a:ea typeface="Verdana" charset="0"/>
                <a:cs typeface="Verdana" charset="0"/>
              </a:rPr>
              <a:t>Parallel, and Security Tests</a:t>
            </a:r>
          </a:p>
        </p:txBody>
      </p:sp>
      <p:cxnSp>
        <p:nvCxnSpPr>
          <p:cNvPr id="57" name="Straight Arrow Connector 56">
            <a:extLst>
              <a:ext uri="{FF2B5EF4-FFF2-40B4-BE49-F238E27FC236}">
                <a16:creationId xmlns:a16="http://schemas.microsoft.com/office/drawing/2014/main" id="{2B9BC355-DAF7-4C24-86C2-9D43DB7375A8}"/>
              </a:ext>
            </a:extLst>
          </p:cNvPr>
          <p:cNvCxnSpPr>
            <a:cxnSpLocks/>
          </p:cNvCxnSpPr>
          <p:nvPr/>
        </p:nvCxnSpPr>
        <p:spPr>
          <a:xfrm>
            <a:off x="8786342" y="3478589"/>
            <a:ext cx="7460" cy="306533"/>
          </a:xfrm>
          <a:prstGeom prst="straightConnector1">
            <a:avLst/>
          </a:prstGeom>
          <a:noFill/>
          <a:ln w="19050" cap="flat" cmpd="sng" algn="ctr">
            <a:solidFill>
              <a:srgbClr val="FFFFFF">
                <a:lumMod val="50000"/>
              </a:srgbClr>
            </a:solidFill>
            <a:prstDash val="solid"/>
            <a:headEnd type="none" w="med" len="med"/>
            <a:tailEnd type="triangle" w="med" len="med"/>
          </a:ln>
          <a:effectLst/>
        </p:spPr>
      </p:cxnSp>
      <p:cxnSp>
        <p:nvCxnSpPr>
          <p:cNvPr id="58" name="Straight Arrow Connector 57">
            <a:extLst>
              <a:ext uri="{FF2B5EF4-FFF2-40B4-BE49-F238E27FC236}">
                <a16:creationId xmlns:a16="http://schemas.microsoft.com/office/drawing/2014/main" id="{3EA0F19B-0CA3-46F9-B02F-9215B9DADDA8}"/>
              </a:ext>
            </a:extLst>
          </p:cNvPr>
          <p:cNvCxnSpPr/>
          <p:nvPr/>
        </p:nvCxnSpPr>
        <p:spPr>
          <a:xfrm>
            <a:off x="1806582" y="4102241"/>
            <a:ext cx="2817" cy="274320"/>
          </a:xfrm>
          <a:prstGeom prst="straightConnector1">
            <a:avLst/>
          </a:prstGeom>
          <a:noFill/>
          <a:ln w="19050" cap="flat" cmpd="sng" algn="ctr">
            <a:solidFill>
              <a:srgbClr val="FFFFFF">
                <a:lumMod val="50000"/>
              </a:srgbClr>
            </a:solidFill>
            <a:prstDash val="solid"/>
            <a:headEnd type="none" w="med" len="med"/>
            <a:tailEnd type="triangle" w="med" len="med"/>
          </a:ln>
          <a:effectLst/>
        </p:spPr>
      </p:cxnSp>
      <p:cxnSp>
        <p:nvCxnSpPr>
          <p:cNvPr id="59" name="Straight Arrow Connector 58">
            <a:extLst>
              <a:ext uri="{FF2B5EF4-FFF2-40B4-BE49-F238E27FC236}">
                <a16:creationId xmlns:a16="http://schemas.microsoft.com/office/drawing/2014/main" id="{BA19F8BA-3109-4A91-B48C-973EA9DFFD17}"/>
              </a:ext>
            </a:extLst>
          </p:cNvPr>
          <p:cNvCxnSpPr/>
          <p:nvPr/>
        </p:nvCxnSpPr>
        <p:spPr>
          <a:xfrm>
            <a:off x="1806308" y="3333142"/>
            <a:ext cx="2817" cy="274320"/>
          </a:xfrm>
          <a:prstGeom prst="straightConnector1">
            <a:avLst/>
          </a:prstGeom>
          <a:noFill/>
          <a:ln w="19050" cap="flat" cmpd="sng" algn="ctr">
            <a:solidFill>
              <a:srgbClr val="FFFFFF">
                <a:lumMod val="50000"/>
              </a:srgbClr>
            </a:solidFill>
            <a:prstDash val="solid"/>
            <a:headEnd type="none" w="med" len="med"/>
            <a:tailEnd type="triangle" w="med" len="med"/>
          </a:ln>
          <a:effectLst/>
        </p:spPr>
      </p:cxnSp>
      <p:sp>
        <p:nvSpPr>
          <p:cNvPr id="60" name="Rectangle 59">
            <a:extLst>
              <a:ext uri="{FF2B5EF4-FFF2-40B4-BE49-F238E27FC236}">
                <a16:creationId xmlns:a16="http://schemas.microsoft.com/office/drawing/2014/main" id="{70D07B9C-076F-4024-832C-9F59F9718DEA}"/>
              </a:ext>
            </a:extLst>
          </p:cNvPr>
          <p:cNvSpPr/>
          <p:nvPr/>
        </p:nvSpPr>
        <p:spPr>
          <a:xfrm>
            <a:off x="3195113" y="2332046"/>
            <a:ext cx="4741931" cy="365760"/>
          </a:xfrm>
          <a:prstGeom prst="rect">
            <a:avLst/>
          </a:prstGeom>
          <a:solidFill>
            <a:schemeClr val="tx1"/>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658071">
              <a:defRPr/>
            </a:pPr>
            <a:r>
              <a:rPr lang="en-US" sz="1200" b="1" kern="0" dirty="0">
                <a:solidFill>
                  <a:prstClr val="white"/>
                </a:solidFill>
                <a:latin typeface="Verdana" charset="0"/>
                <a:ea typeface="Verdana" charset="0"/>
                <a:cs typeface="Verdana" charset="0"/>
              </a:rPr>
              <a:t>Sprint Testing</a:t>
            </a:r>
            <a:endParaRPr lang="en-US" sz="1200" b="1" i="1" kern="0" dirty="0">
              <a:solidFill>
                <a:prstClr val="white"/>
              </a:solidFill>
              <a:latin typeface="Verdana" charset="0"/>
              <a:ea typeface="Verdana" charset="0"/>
              <a:cs typeface="Verdana" charset="0"/>
            </a:endParaRPr>
          </a:p>
        </p:txBody>
      </p:sp>
      <p:sp>
        <p:nvSpPr>
          <p:cNvPr id="61" name="Rectangle 60">
            <a:extLst>
              <a:ext uri="{FF2B5EF4-FFF2-40B4-BE49-F238E27FC236}">
                <a16:creationId xmlns:a16="http://schemas.microsoft.com/office/drawing/2014/main" id="{B09DF6D4-E740-483E-A11C-11B11FDE3D19}"/>
              </a:ext>
            </a:extLst>
          </p:cNvPr>
          <p:cNvSpPr/>
          <p:nvPr/>
        </p:nvSpPr>
        <p:spPr>
          <a:xfrm>
            <a:off x="7973816" y="2332046"/>
            <a:ext cx="2791351" cy="365760"/>
          </a:xfrm>
          <a:prstGeom prst="rect">
            <a:avLst/>
          </a:prstGeom>
          <a:solidFill>
            <a:schemeClr val="tx1"/>
          </a:solidFill>
          <a:ln w="25400" cap="flat" cmpd="sng" algn="ctr">
            <a:noFill/>
            <a:prstDash val="solid"/>
          </a:ln>
          <a:effectLst/>
        </p:spPr>
        <p:txBody>
          <a:bodyPr lIns="31089" rIns="51816"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658071"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Verdana" charset="0"/>
                <a:ea typeface="Verdana" charset="0"/>
                <a:cs typeface="Verdana" charset="0"/>
              </a:rPr>
              <a:t>Release Testing</a:t>
            </a:r>
            <a:endParaRPr kumimoji="0" lang="en-US" sz="1200" b="1" i="1" u="none" strike="noStrike" kern="0" cap="none" spc="0" normalizeH="0" baseline="0" noProof="0" dirty="0">
              <a:ln>
                <a:noFill/>
              </a:ln>
              <a:solidFill>
                <a:schemeClr val="bg1"/>
              </a:solidFill>
              <a:effectLst/>
              <a:uLnTx/>
              <a:uFillTx/>
              <a:latin typeface="Verdana" charset="0"/>
              <a:ea typeface="Verdana" charset="0"/>
              <a:cs typeface="Verdana" charset="0"/>
            </a:endParaRPr>
          </a:p>
        </p:txBody>
      </p:sp>
      <p:cxnSp>
        <p:nvCxnSpPr>
          <p:cNvPr id="62" name="Straight Connector 61">
            <a:extLst>
              <a:ext uri="{FF2B5EF4-FFF2-40B4-BE49-F238E27FC236}">
                <a16:creationId xmlns:a16="http://schemas.microsoft.com/office/drawing/2014/main" id="{97FBDCE2-D48A-4DE8-8BDA-73DBB83D823C}"/>
              </a:ext>
            </a:extLst>
          </p:cNvPr>
          <p:cNvCxnSpPr/>
          <p:nvPr/>
        </p:nvCxnSpPr>
        <p:spPr>
          <a:xfrm>
            <a:off x="3975020" y="3055956"/>
            <a:ext cx="3178573"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63" name="TextBox 4">
            <a:extLst>
              <a:ext uri="{FF2B5EF4-FFF2-40B4-BE49-F238E27FC236}">
                <a16:creationId xmlns:a16="http://schemas.microsoft.com/office/drawing/2014/main" id="{961A1A94-C7CB-4E70-B1A1-7E3E80A08529}"/>
              </a:ext>
            </a:extLst>
          </p:cNvPr>
          <p:cNvSpPr txBox="1"/>
          <p:nvPr/>
        </p:nvSpPr>
        <p:spPr>
          <a:xfrm>
            <a:off x="3975020" y="2852663"/>
            <a:ext cx="232447" cy="184666"/>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200"/>
              </a:spcBef>
              <a:buSzPct val="100000"/>
            </a:pPr>
            <a:r>
              <a:rPr lang="en-US" sz="1200" dirty="0"/>
              <a:t>S</a:t>
            </a:r>
            <a:r>
              <a:rPr lang="en-US" sz="1200" baseline="-25000" dirty="0"/>
              <a:t>0</a:t>
            </a:r>
          </a:p>
        </p:txBody>
      </p:sp>
      <p:sp>
        <p:nvSpPr>
          <p:cNvPr id="64" name="TextBox 39">
            <a:extLst>
              <a:ext uri="{FF2B5EF4-FFF2-40B4-BE49-F238E27FC236}">
                <a16:creationId xmlns:a16="http://schemas.microsoft.com/office/drawing/2014/main" id="{F6DB427D-9093-4BF1-8E2E-65CD7C5A8207}"/>
              </a:ext>
            </a:extLst>
          </p:cNvPr>
          <p:cNvSpPr txBox="1"/>
          <p:nvPr/>
        </p:nvSpPr>
        <p:spPr>
          <a:xfrm>
            <a:off x="6921146" y="2854913"/>
            <a:ext cx="232447" cy="184666"/>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200"/>
              </a:spcBef>
              <a:buSzPct val="100000"/>
            </a:pPr>
            <a:r>
              <a:rPr lang="en-US" sz="1200" dirty="0"/>
              <a:t>S</a:t>
            </a:r>
            <a:r>
              <a:rPr lang="en-US" sz="1200" baseline="-25000" dirty="0"/>
              <a:t>n</a:t>
            </a:r>
          </a:p>
        </p:txBody>
      </p:sp>
      <p:sp>
        <p:nvSpPr>
          <p:cNvPr id="65" name="Freeform 158">
            <a:extLst>
              <a:ext uri="{FF2B5EF4-FFF2-40B4-BE49-F238E27FC236}">
                <a16:creationId xmlns:a16="http://schemas.microsoft.com/office/drawing/2014/main" id="{00AD7E06-00DB-4714-A278-4D8F5BDD2F9F}"/>
              </a:ext>
            </a:extLst>
          </p:cNvPr>
          <p:cNvSpPr>
            <a:spLocks noChangeAspect="1" noEditPoints="1"/>
          </p:cNvSpPr>
          <p:nvPr/>
        </p:nvSpPr>
        <p:spPr bwMode="auto">
          <a:xfrm>
            <a:off x="3635465" y="4473903"/>
            <a:ext cx="208251" cy="183872"/>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FFFFFF"/>
          </a:solidFill>
          <a:ln>
            <a:noFill/>
          </a:ln>
        </p:spPr>
        <p:txBody>
          <a:bodyPr vert="horz" wrap="square" lIns="103632" tIns="51816" rIns="103632" bIns="518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effectLst/>
              <a:uLnTx/>
              <a:uFillTx/>
              <a:latin typeface="Verdana" charset="0"/>
              <a:ea typeface="Verdana" charset="0"/>
              <a:cs typeface="Verdana" charset="0"/>
            </a:endParaRPr>
          </a:p>
        </p:txBody>
      </p:sp>
      <p:cxnSp>
        <p:nvCxnSpPr>
          <p:cNvPr id="66" name="Straight Arrow Connector 65">
            <a:extLst>
              <a:ext uri="{FF2B5EF4-FFF2-40B4-BE49-F238E27FC236}">
                <a16:creationId xmlns:a16="http://schemas.microsoft.com/office/drawing/2014/main" id="{93B63AE5-93DE-40AF-A1DC-D20EBC50BCB7}"/>
              </a:ext>
            </a:extLst>
          </p:cNvPr>
          <p:cNvCxnSpPr>
            <a:cxnSpLocks/>
          </p:cNvCxnSpPr>
          <p:nvPr/>
        </p:nvCxnSpPr>
        <p:spPr>
          <a:xfrm>
            <a:off x="6821481" y="4532158"/>
            <a:ext cx="2817" cy="218272"/>
          </a:xfrm>
          <a:prstGeom prst="straightConnector1">
            <a:avLst/>
          </a:prstGeom>
          <a:noFill/>
          <a:ln w="19050" cap="flat" cmpd="sng" algn="ctr">
            <a:solidFill>
              <a:srgbClr val="FFFFFF">
                <a:lumMod val="50000"/>
              </a:srgbClr>
            </a:solidFill>
            <a:prstDash val="solid"/>
            <a:headEnd type="none" w="med" len="med"/>
            <a:tailEnd type="triangle" w="med" len="med"/>
          </a:ln>
          <a:effectLst/>
        </p:spPr>
      </p:cxnSp>
      <p:pic>
        <p:nvPicPr>
          <p:cNvPr id="67" name="Picture 66">
            <a:extLst>
              <a:ext uri="{FF2B5EF4-FFF2-40B4-BE49-F238E27FC236}">
                <a16:creationId xmlns:a16="http://schemas.microsoft.com/office/drawing/2014/main" id="{3BE6EC47-4DEC-41A2-A721-8BE85C204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8493" y="2735069"/>
            <a:ext cx="726786" cy="609020"/>
          </a:xfrm>
          <a:prstGeom prst="rect">
            <a:avLst/>
          </a:prstGeom>
        </p:spPr>
      </p:pic>
    </p:spTree>
    <p:extLst>
      <p:ext uri="{BB962C8B-B14F-4D97-AF65-F5344CB8AC3E}">
        <p14:creationId xmlns:p14="http://schemas.microsoft.com/office/powerpoint/2010/main" val="2614209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a:xfrm>
            <a:off x="448848" y="429523"/>
            <a:ext cx="11252200" cy="334102"/>
          </a:xfrm>
        </p:spPr>
        <p:txBody>
          <a:bodyPr/>
          <a:lstStyle/>
          <a:p>
            <a:r>
              <a:rPr lang="en-US" dirty="0">
                <a:latin typeface="+mj-lt"/>
                <a:ea typeface="Open Sans" panose="020B0606030504020204" pitchFamily="34" charset="0"/>
                <a:cs typeface="Open Sans" panose="020B0606030504020204" pitchFamily="34" charset="0"/>
              </a:rPr>
              <a:t>Testing Process</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68" name="Text Placeholder 1">
            <a:extLst>
              <a:ext uri="{FF2B5EF4-FFF2-40B4-BE49-F238E27FC236}">
                <a16:creationId xmlns:a16="http://schemas.microsoft.com/office/drawing/2014/main" id="{4BD014F8-5C10-425D-B81B-B646E49AB1AF}"/>
              </a:ext>
            </a:extLst>
          </p:cNvPr>
          <p:cNvSpPr txBox="1">
            <a:spLocks/>
          </p:cNvSpPr>
          <p:nvPr/>
        </p:nvSpPr>
        <p:spPr>
          <a:xfrm>
            <a:off x="381602" y="888712"/>
            <a:ext cx="10760735" cy="200196"/>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400" dirty="0"/>
              <a:t>This testing process is applicable for all test types i.e. Unit test during Sprint and Pre-Integration, Integration, Performance, Parallel, Security and User Acceptance testing in test cycles.</a:t>
            </a:r>
          </a:p>
        </p:txBody>
      </p:sp>
      <p:sp>
        <p:nvSpPr>
          <p:cNvPr id="176" name="Oval 175">
            <a:extLst>
              <a:ext uri="{FF2B5EF4-FFF2-40B4-BE49-F238E27FC236}">
                <a16:creationId xmlns:a16="http://schemas.microsoft.com/office/drawing/2014/main" id="{72528421-5671-4DC4-AC19-B3649CF91A4F}"/>
              </a:ext>
            </a:extLst>
          </p:cNvPr>
          <p:cNvSpPr/>
          <p:nvPr/>
        </p:nvSpPr>
        <p:spPr>
          <a:xfrm>
            <a:off x="6591529" y="2393451"/>
            <a:ext cx="2728186" cy="2743200"/>
          </a:xfrm>
          <a:prstGeom prst="ellipse">
            <a:avLst/>
          </a:prstGeom>
          <a:solidFill>
            <a:schemeClr val="tx2">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177" name="Oval 176">
            <a:extLst>
              <a:ext uri="{FF2B5EF4-FFF2-40B4-BE49-F238E27FC236}">
                <a16:creationId xmlns:a16="http://schemas.microsoft.com/office/drawing/2014/main" id="{96461CE5-E3D9-4817-A249-BD9C80A52A8F}"/>
              </a:ext>
            </a:extLst>
          </p:cNvPr>
          <p:cNvSpPr/>
          <p:nvPr/>
        </p:nvSpPr>
        <p:spPr bwMode="gray">
          <a:xfrm>
            <a:off x="7283975" y="3095752"/>
            <a:ext cx="1371600" cy="1371600"/>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78" name="Callout: Right Arrow 177">
            <a:extLst>
              <a:ext uri="{FF2B5EF4-FFF2-40B4-BE49-F238E27FC236}">
                <a16:creationId xmlns:a16="http://schemas.microsoft.com/office/drawing/2014/main" id="{20251AB0-FBA8-40DF-8CF3-788A9DA72984}"/>
              </a:ext>
            </a:extLst>
          </p:cNvPr>
          <p:cNvSpPr/>
          <p:nvPr/>
        </p:nvSpPr>
        <p:spPr bwMode="gray">
          <a:xfrm>
            <a:off x="744816" y="2255259"/>
            <a:ext cx="2228863" cy="3265700"/>
          </a:xfrm>
          <a:prstGeom prst="rightArrowCallout">
            <a:avLst>
              <a:gd name="adj1" fmla="val 8805"/>
              <a:gd name="adj2" fmla="val 9315"/>
              <a:gd name="adj3" fmla="val 12238"/>
              <a:gd name="adj4" fmla="val 80492"/>
            </a:avLst>
          </a:prstGeom>
          <a:solidFill>
            <a:schemeClr val="tx1"/>
          </a:solidFill>
          <a:ln w="1270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a:solidFill>
                  <a:schemeClr val="bg1"/>
                </a:solidFill>
              </a:rPr>
              <a:t> </a:t>
            </a:r>
          </a:p>
        </p:txBody>
      </p:sp>
      <p:sp>
        <p:nvSpPr>
          <p:cNvPr id="179" name="TextBox 178">
            <a:extLst>
              <a:ext uri="{FF2B5EF4-FFF2-40B4-BE49-F238E27FC236}">
                <a16:creationId xmlns:a16="http://schemas.microsoft.com/office/drawing/2014/main" id="{264090C7-4483-401D-86A0-C9A7DE2D1722}"/>
              </a:ext>
            </a:extLst>
          </p:cNvPr>
          <p:cNvSpPr txBox="1"/>
          <p:nvPr/>
        </p:nvSpPr>
        <p:spPr>
          <a:xfrm>
            <a:off x="713845" y="2321468"/>
            <a:ext cx="1869166" cy="412421"/>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lang="en-US" sz="1300">
                <a:solidFill>
                  <a:schemeClr val="bg1"/>
                </a:solidFill>
                <a:latin typeface="Verdana"/>
                <a:ea typeface="Open Sans" charset="0"/>
                <a:cs typeface="Open Sans" charset="0"/>
              </a:rPr>
              <a:t>Accelerate the test process using </a:t>
            </a:r>
            <a:endParaRPr kumimoji="0" lang="en-US" sz="1300" i="0" u="none" strike="noStrike" kern="1200" cap="none" spc="0" normalizeH="0" baseline="0" noProof="0">
              <a:ln>
                <a:noFill/>
              </a:ln>
              <a:solidFill>
                <a:schemeClr val="bg1"/>
              </a:solidFill>
              <a:effectLst/>
              <a:uLnTx/>
              <a:uFillTx/>
              <a:latin typeface="Verdana"/>
              <a:ea typeface="Open Sans" charset="0"/>
              <a:cs typeface="Open Sans" charset="0"/>
            </a:endParaRPr>
          </a:p>
        </p:txBody>
      </p:sp>
      <p:grpSp>
        <p:nvGrpSpPr>
          <p:cNvPr id="180" name="Group 179">
            <a:extLst>
              <a:ext uri="{FF2B5EF4-FFF2-40B4-BE49-F238E27FC236}">
                <a16:creationId xmlns:a16="http://schemas.microsoft.com/office/drawing/2014/main" id="{6EFF8525-F0B3-4C6F-98C7-F0C60DEE52E2}"/>
              </a:ext>
            </a:extLst>
          </p:cNvPr>
          <p:cNvGrpSpPr/>
          <p:nvPr/>
        </p:nvGrpSpPr>
        <p:grpSpPr>
          <a:xfrm>
            <a:off x="922550" y="3764419"/>
            <a:ext cx="274319" cy="274319"/>
            <a:chOff x="5562600" y="4875213"/>
            <a:chExt cx="790575" cy="790575"/>
          </a:xfrm>
          <a:solidFill>
            <a:schemeClr val="accent1"/>
          </a:solidFill>
        </p:grpSpPr>
        <p:sp>
          <p:nvSpPr>
            <p:cNvPr id="181" name="Freeform 55">
              <a:extLst>
                <a:ext uri="{FF2B5EF4-FFF2-40B4-BE49-F238E27FC236}">
                  <a16:creationId xmlns:a16="http://schemas.microsoft.com/office/drawing/2014/main" id="{FB1454DA-7273-47E0-A97E-EA13AB0F7B6B}"/>
                </a:ext>
              </a:extLst>
            </p:cNvPr>
            <p:cNvSpPr>
              <a:spLocks noEditPoints="1"/>
            </p:cNvSpPr>
            <p:nvPr/>
          </p:nvSpPr>
          <p:spPr bwMode="auto">
            <a:xfrm>
              <a:off x="5800725" y="5116513"/>
              <a:ext cx="311150" cy="311150"/>
            </a:xfrm>
            <a:custGeom>
              <a:avLst/>
              <a:gdLst>
                <a:gd name="T0" fmla="*/ 47 w 93"/>
                <a:gd name="T1" fmla="*/ 0 h 93"/>
                <a:gd name="T2" fmla="*/ 0 w 93"/>
                <a:gd name="T3" fmla="*/ 46 h 93"/>
                <a:gd name="T4" fmla="*/ 47 w 93"/>
                <a:gd name="T5" fmla="*/ 93 h 93"/>
                <a:gd name="T6" fmla="*/ 93 w 93"/>
                <a:gd name="T7" fmla="*/ 46 h 93"/>
                <a:gd name="T8" fmla="*/ 47 w 93"/>
                <a:gd name="T9" fmla="*/ 0 h 93"/>
                <a:gd name="T10" fmla="*/ 47 w 93"/>
                <a:gd name="T11" fmla="*/ 84 h 93"/>
                <a:gd name="T12" fmla="*/ 10 w 93"/>
                <a:gd name="T13" fmla="*/ 46 h 93"/>
                <a:gd name="T14" fmla="*/ 47 w 93"/>
                <a:gd name="T15" fmla="*/ 9 h 93"/>
                <a:gd name="T16" fmla="*/ 84 w 93"/>
                <a:gd name="T17" fmla="*/ 46 h 93"/>
                <a:gd name="T18" fmla="*/ 47 w 93"/>
                <a:gd name="T19"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7" y="0"/>
                  </a:moveTo>
                  <a:cubicBezTo>
                    <a:pt x="21" y="0"/>
                    <a:pt x="0" y="21"/>
                    <a:pt x="0" y="46"/>
                  </a:cubicBezTo>
                  <a:cubicBezTo>
                    <a:pt x="0" y="72"/>
                    <a:pt x="21" y="93"/>
                    <a:pt x="47" y="93"/>
                  </a:cubicBezTo>
                  <a:cubicBezTo>
                    <a:pt x="72" y="93"/>
                    <a:pt x="93" y="72"/>
                    <a:pt x="93" y="46"/>
                  </a:cubicBezTo>
                  <a:cubicBezTo>
                    <a:pt x="93" y="21"/>
                    <a:pt x="72" y="0"/>
                    <a:pt x="47" y="0"/>
                  </a:cubicBezTo>
                  <a:close/>
                  <a:moveTo>
                    <a:pt x="47" y="84"/>
                  </a:moveTo>
                  <a:cubicBezTo>
                    <a:pt x="26" y="84"/>
                    <a:pt x="10" y="67"/>
                    <a:pt x="10" y="46"/>
                  </a:cubicBezTo>
                  <a:cubicBezTo>
                    <a:pt x="10" y="26"/>
                    <a:pt x="26" y="9"/>
                    <a:pt x="47" y="9"/>
                  </a:cubicBezTo>
                  <a:cubicBezTo>
                    <a:pt x="67" y="9"/>
                    <a:pt x="84" y="26"/>
                    <a:pt x="84" y="46"/>
                  </a:cubicBezTo>
                  <a:cubicBezTo>
                    <a:pt x="84" y="67"/>
                    <a:pt x="67" y="84"/>
                    <a:pt x="47" y="84"/>
                  </a:cubicBezTo>
                  <a:close/>
                </a:path>
              </a:pathLst>
            </a:custGeom>
            <a:grp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Freeform 56">
              <a:extLst>
                <a:ext uri="{FF2B5EF4-FFF2-40B4-BE49-F238E27FC236}">
                  <a16:creationId xmlns:a16="http://schemas.microsoft.com/office/drawing/2014/main" id="{BF77BFD4-2902-475B-8E79-95E2683A4134}"/>
                </a:ext>
              </a:extLst>
            </p:cNvPr>
            <p:cNvSpPr>
              <a:spLocks noEditPoints="1"/>
            </p:cNvSpPr>
            <p:nvPr/>
          </p:nvSpPr>
          <p:spPr bwMode="auto">
            <a:xfrm>
              <a:off x="5562600" y="4875213"/>
              <a:ext cx="790575" cy="790575"/>
            </a:xfrm>
            <a:custGeom>
              <a:avLst/>
              <a:gdLst>
                <a:gd name="T0" fmla="*/ 230 w 236"/>
                <a:gd name="T1" fmla="*/ 98 h 236"/>
                <a:gd name="T2" fmla="*/ 195 w 236"/>
                <a:gd name="T3" fmla="*/ 75 h 236"/>
                <a:gd name="T4" fmla="*/ 212 w 236"/>
                <a:gd name="T5" fmla="*/ 47 h 236"/>
                <a:gd name="T6" fmla="*/ 183 w 236"/>
                <a:gd name="T7" fmla="*/ 24 h 236"/>
                <a:gd name="T8" fmla="*/ 142 w 236"/>
                <a:gd name="T9" fmla="*/ 33 h 236"/>
                <a:gd name="T10" fmla="*/ 134 w 236"/>
                <a:gd name="T11" fmla="*/ 2 h 236"/>
                <a:gd name="T12" fmla="*/ 97 w 236"/>
                <a:gd name="T13" fmla="*/ 6 h 236"/>
                <a:gd name="T14" fmla="*/ 74 w 236"/>
                <a:gd name="T15" fmla="*/ 41 h 236"/>
                <a:gd name="T16" fmla="*/ 47 w 236"/>
                <a:gd name="T17" fmla="*/ 24 h 236"/>
                <a:gd name="T18" fmla="*/ 33 w 236"/>
                <a:gd name="T19" fmla="*/ 36 h 236"/>
                <a:gd name="T20" fmla="*/ 24 w 236"/>
                <a:gd name="T21" fmla="*/ 53 h 236"/>
                <a:gd name="T22" fmla="*/ 32 w 236"/>
                <a:gd name="T23" fmla="*/ 94 h 236"/>
                <a:gd name="T24" fmla="*/ 1 w 236"/>
                <a:gd name="T25" fmla="*/ 102 h 236"/>
                <a:gd name="T26" fmla="*/ 0 w 236"/>
                <a:gd name="T27" fmla="*/ 120 h 236"/>
                <a:gd name="T28" fmla="*/ 5 w 236"/>
                <a:gd name="T29" fmla="*/ 139 h 236"/>
                <a:gd name="T30" fmla="*/ 40 w 236"/>
                <a:gd name="T31" fmla="*/ 162 h 236"/>
                <a:gd name="T32" fmla="*/ 24 w 236"/>
                <a:gd name="T33" fmla="*/ 190 h 236"/>
                <a:gd name="T34" fmla="*/ 35 w 236"/>
                <a:gd name="T35" fmla="*/ 203 h 236"/>
                <a:gd name="T36" fmla="*/ 52 w 236"/>
                <a:gd name="T37" fmla="*/ 213 h 236"/>
                <a:gd name="T38" fmla="*/ 94 w 236"/>
                <a:gd name="T39" fmla="*/ 204 h 236"/>
                <a:gd name="T40" fmla="*/ 101 w 236"/>
                <a:gd name="T41" fmla="*/ 235 h 236"/>
                <a:gd name="T42" fmla="*/ 134 w 236"/>
                <a:gd name="T43" fmla="*/ 235 h 236"/>
                <a:gd name="T44" fmla="*/ 142 w 236"/>
                <a:gd name="T45" fmla="*/ 204 h 236"/>
                <a:gd name="T46" fmla="*/ 183 w 236"/>
                <a:gd name="T47" fmla="*/ 213 h 236"/>
                <a:gd name="T48" fmla="*/ 212 w 236"/>
                <a:gd name="T49" fmla="*/ 190 h 236"/>
                <a:gd name="T50" fmla="*/ 195 w 236"/>
                <a:gd name="T51" fmla="*/ 162 h 236"/>
                <a:gd name="T52" fmla="*/ 230 w 236"/>
                <a:gd name="T53" fmla="*/ 139 h 236"/>
                <a:gd name="T54" fmla="*/ 236 w 236"/>
                <a:gd name="T55" fmla="*/ 118 h 236"/>
                <a:gd name="T56" fmla="*/ 225 w 236"/>
                <a:gd name="T57" fmla="*/ 130 h 236"/>
                <a:gd name="T58" fmla="*/ 194 w 236"/>
                <a:gd name="T59" fmla="*/ 137 h 236"/>
                <a:gd name="T60" fmla="*/ 185 w 236"/>
                <a:gd name="T61" fmla="*/ 165 h 236"/>
                <a:gd name="T62" fmla="*/ 186 w 236"/>
                <a:gd name="T63" fmla="*/ 203 h 236"/>
                <a:gd name="T64" fmla="*/ 159 w 236"/>
                <a:gd name="T65" fmla="*/ 186 h 236"/>
                <a:gd name="T66" fmla="*/ 133 w 236"/>
                <a:gd name="T67" fmla="*/ 199 h 236"/>
                <a:gd name="T68" fmla="*/ 106 w 236"/>
                <a:gd name="T69" fmla="*/ 226 h 236"/>
                <a:gd name="T70" fmla="*/ 99 w 236"/>
                <a:gd name="T71" fmla="*/ 195 h 236"/>
                <a:gd name="T72" fmla="*/ 71 w 236"/>
                <a:gd name="T73" fmla="*/ 186 h 236"/>
                <a:gd name="T74" fmla="*/ 42 w 236"/>
                <a:gd name="T75" fmla="*/ 196 h 236"/>
                <a:gd name="T76" fmla="*/ 34 w 236"/>
                <a:gd name="T77" fmla="*/ 187 h 236"/>
                <a:gd name="T78" fmla="*/ 50 w 236"/>
                <a:gd name="T79" fmla="*/ 160 h 236"/>
                <a:gd name="T80" fmla="*/ 37 w 236"/>
                <a:gd name="T81" fmla="*/ 133 h 236"/>
                <a:gd name="T82" fmla="*/ 9 w 236"/>
                <a:gd name="T83" fmla="*/ 120 h 236"/>
                <a:gd name="T84" fmla="*/ 10 w 236"/>
                <a:gd name="T85" fmla="*/ 107 h 236"/>
                <a:gd name="T86" fmla="*/ 41 w 236"/>
                <a:gd name="T87" fmla="*/ 100 h 236"/>
                <a:gd name="T88" fmla="*/ 50 w 236"/>
                <a:gd name="T89" fmla="*/ 72 h 236"/>
                <a:gd name="T90" fmla="*/ 40 w 236"/>
                <a:gd name="T91" fmla="*/ 43 h 236"/>
                <a:gd name="T92" fmla="*/ 50 w 236"/>
                <a:gd name="T93" fmla="*/ 34 h 236"/>
                <a:gd name="T94" fmla="*/ 77 w 236"/>
                <a:gd name="T95" fmla="*/ 51 h 236"/>
                <a:gd name="T96" fmla="*/ 103 w 236"/>
                <a:gd name="T97" fmla="*/ 38 h 236"/>
                <a:gd name="T98" fmla="*/ 129 w 236"/>
                <a:gd name="T99" fmla="*/ 11 h 236"/>
                <a:gd name="T100" fmla="*/ 136 w 236"/>
                <a:gd name="T101" fmla="*/ 42 h 236"/>
                <a:gd name="T102" fmla="*/ 164 w 236"/>
                <a:gd name="T103" fmla="*/ 51 h 236"/>
                <a:gd name="T104" fmla="*/ 202 w 236"/>
                <a:gd name="T105" fmla="*/ 50 h 236"/>
                <a:gd name="T106" fmla="*/ 185 w 236"/>
                <a:gd name="T107" fmla="*/ 77 h 236"/>
                <a:gd name="T108" fmla="*/ 198 w 236"/>
                <a:gd name="T109" fmla="*/ 104 h 236"/>
                <a:gd name="T110" fmla="*/ 226 w 236"/>
                <a:gd name="T111"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6" h="236">
                  <a:moveTo>
                    <a:pt x="234" y="102"/>
                  </a:moveTo>
                  <a:cubicBezTo>
                    <a:pt x="234" y="100"/>
                    <a:pt x="232" y="98"/>
                    <a:pt x="230" y="98"/>
                  </a:cubicBezTo>
                  <a:cubicBezTo>
                    <a:pt x="203" y="94"/>
                    <a:pt x="203" y="94"/>
                    <a:pt x="203" y="94"/>
                  </a:cubicBezTo>
                  <a:cubicBezTo>
                    <a:pt x="201" y="88"/>
                    <a:pt x="198" y="81"/>
                    <a:pt x="195" y="75"/>
                  </a:cubicBezTo>
                  <a:cubicBezTo>
                    <a:pt x="212" y="53"/>
                    <a:pt x="212" y="53"/>
                    <a:pt x="212" y="53"/>
                  </a:cubicBezTo>
                  <a:cubicBezTo>
                    <a:pt x="213" y="52"/>
                    <a:pt x="213" y="49"/>
                    <a:pt x="212" y="47"/>
                  </a:cubicBezTo>
                  <a:cubicBezTo>
                    <a:pt x="205" y="39"/>
                    <a:pt x="197" y="31"/>
                    <a:pt x="189" y="24"/>
                  </a:cubicBezTo>
                  <a:cubicBezTo>
                    <a:pt x="187" y="23"/>
                    <a:pt x="185" y="23"/>
                    <a:pt x="183" y="24"/>
                  </a:cubicBezTo>
                  <a:cubicBezTo>
                    <a:pt x="161" y="41"/>
                    <a:pt x="161" y="41"/>
                    <a:pt x="161" y="41"/>
                  </a:cubicBezTo>
                  <a:cubicBezTo>
                    <a:pt x="155" y="38"/>
                    <a:pt x="148" y="35"/>
                    <a:pt x="142" y="33"/>
                  </a:cubicBezTo>
                  <a:cubicBezTo>
                    <a:pt x="138" y="6"/>
                    <a:pt x="138" y="6"/>
                    <a:pt x="138" y="6"/>
                  </a:cubicBezTo>
                  <a:cubicBezTo>
                    <a:pt x="138" y="4"/>
                    <a:pt x="136" y="2"/>
                    <a:pt x="134" y="2"/>
                  </a:cubicBezTo>
                  <a:cubicBezTo>
                    <a:pt x="123" y="0"/>
                    <a:pt x="112" y="0"/>
                    <a:pt x="101" y="2"/>
                  </a:cubicBezTo>
                  <a:cubicBezTo>
                    <a:pt x="99" y="2"/>
                    <a:pt x="98" y="4"/>
                    <a:pt x="97" y="6"/>
                  </a:cubicBezTo>
                  <a:cubicBezTo>
                    <a:pt x="94" y="33"/>
                    <a:pt x="94" y="33"/>
                    <a:pt x="94" y="33"/>
                  </a:cubicBezTo>
                  <a:cubicBezTo>
                    <a:pt x="87" y="35"/>
                    <a:pt x="80" y="38"/>
                    <a:pt x="74" y="41"/>
                  </a:cubicBezTo>
                  <a:cubicBezTo>
                    <a:pt x="52" y="24"/>
                    <a:pt x="52" y="24"/>
                    <a:pt x="52" y="24"/>
                  </a:cubicBezTo>
                  <a:cubicBezTo>
                    <a:pt x="51" y="23"/>
                    <a:pt x="48" y="23"/>
                    <a:pt x="47" y="24"/>
                  </a:cubicBezTo>
                  <a:cubicBezTo>
                    <a:pt x="43" y="27"/>
                    <a:pt x="39" y="31"/>
                    <a:pt x="35" y="34"/>
                  </a:cubicBezTo>
                  <a:cubicBezTo>
                    <a:pt x="33" y="36"/>
                    <a:pt x="33" y="36"/>
                    <a:pt x="33" y="36"/>
                  </a:cubicBezTo>
                  <a:cubicBezTo>
                    <a:pt x="30" y="40"/>
                    <a:pt x="27" y="43"/>
                    <a:pt x="24" y="47"/>
                  </a:cubicBezTo>
                  <a:cubicBezTo>
                    <a:pt x="22" y="49"/>
                    <a:pt x="22" y="51"/>
                    <a:pt x="24" y="53"/>
                  </a:cubicBezTo>
                  <a:cubicBezTo>
                    <a:pt x="40" y="75"/>
                    <a:pt x="40" y="75"/>
                    <a:pt x="40" y="75"/>
                  </a:cubicBezTo>
                  <a:cubicBezTo>
                    <a:pt x="37" y="81"/>
                    <a:pt x="34" y="88"/>
                    <a:pt x="32" y="94"/>
                  </a:cubicBezTo>
                  <a:cubicBezTo>
                    <a:pt x="5" y="98"/>
                    <a:pt x="5" y="98"/>
                    <a:pt x="5" y="98"/>
                  </a:cubicBezTo>
                  <a:cubicBezTo>
                    <a:pt x="3" y="98"/>
                    <a:pt x="1" y="100"/>
                    <a:pt x="1" y="102"/>
                  </a:cubicBezTo>
                  <a:cubicBezTo>
                    <a:pt x="0" y="107"/>
                    <a:pt x="0" y="112"/>
                    <a:pt x="0" y="117"/>
                  </a:cubicBezTo>
                  <a:cubicBezTo>
                    <a:pt x="0" y="120"/>
                    <a:pt x="0" y="120"/>
                    <a:pt x="0" y="120"/>
                  </a:cubicBezTo>
                  <a:cubicBezTo>
                    <a:pt x="0" y="125"/>
                    <a:pt x="0" y="130"/>
                    <a:pt x="1" y="135"/>
                  </a:cubicBezTo>
                  <a:cubicBezTo>
                    <a:pt x="1" y="137"/>
                    <a:pt x="3" y="139"/>
                    <a:pt x="5" y="139"/>
                  </a:cubicBezTo>
                  <a:cubicBezTo>
                    <a:pt x="32" y="142"/>
                    <a:pt x="32" y="142"/>
                    <a:pt x="32" y="142"/>
                  </a:cubicBezTo>
                  <a:cubicBezTo>
                    <a:pt x="34" y="149"/>
                    <a:pt x="37" y="156"/>
                    <a:pt x="40" y="162"/>
                  </a:cubicBezTo>
                  <a:cubicBezTo>
                    <a:pt x="24" y="184"/>
                    <a:pt x="24" y="184"/>
                    <a:pt x="24" y="184"/>
                  </a:cubicBezTo>
                  <a:cubicBezTo>
                    <a:pt x="22" y="185"/>
                    <a:pt x="22" y="188"/>
                    <a:pt x="24" y="190"/>
                  </a:cubicBezTo>
                  <a:cubicBezTo>
                    <a:pt x="27" y="194"/>
                    <a:pt x="30" y="197"/>
                    <a:pt x="33" y="201"/>
                  </a:cubicBezTo>
                  <a:cubicBezTo>
                    <a:pt x="35" y="203"/>
                    <a:pt x="35" y="203"/>
                    <a:pt x="35" y="203"/>
                  </a:cubicBezTo>
                  <a:cubicBezTo>
                    <a:pt x="39" y="206"/>
                    <a:pt x="43" y="210"/>
                    <a:pt x="47" y="213"/>
                  </a:cubicBezTo>
                  <a:cubicBezTo>
                    <a:pt x="48" y="214"/>
                    <a:pt x="51" y="214"/>
                    <a:pt x="52" y="213"/>
                  </a:cubicBezTo>
                  <a:cubicBezTo>
                    <a:pt x="74" y="196"/>
                    <a:pt x="74" y="196"/>
                    <a:pt x="74" y="196"/>
                  </a:cubicBezTo>
                  <a:cubicBezTo>
                    <a:pt x="80" y="199"/>
                    <a:pt x="87" y="202"/>
                    <a:pt x="94" y="204"/>
                  </a:cubicBezTo>
                  <a:cubicBezTo>
                    <a:pt x="97" y="231"/>
                    <a:pt x="97" y="231"/>
                    <a:pt x="97" y="231"/>
                  </a:cubicBezTo>
                  <a:cubicBezTo>
                    <a:pt x="98" y="233"/>
                    <a:pt x="99" y="235"/>
                    <a:pt x="101" y="235"/>
                  </a:cubicBezTo>
                  <a:cubicBezTo>
                    <a:pt x="107" y="236"/>
                    <a:pt x="112" y="236"/>
                    <a:pt x="118" y="236"/>
                  </a:cubicBezTo>
                  <a:cubicBezTo>
                    <a:pt x="123" y="236"/>
                    <a:pt x="128" y="236"/>
                    <a:pt x="134" y="235"/>
                  </a:cubicBezTo>
                  <a:cubicBezTo>
                    <a:pt x="136" y="235"/>
                    <a:pt x="138" y="233"/>
                    <a:pt x="138" y="231"/>
                  </a:cubicBezTo>
                  <a:cubicBezTo>
                    <a:pt x="142" y="204"/>
                    <a:pt x="142" y="204"/>
                    <a:pt x="142" y="204"/>
                  </a:cubicBezTo>
                  <a:cubicBezTo>
                    <a:pt x="148" y="202"/>
                    <a:pt x="155" y="199"/>
                    <a:pt x="161" y="196"/>
                  </a:cubicBezTo>
                  <a:cubicBezTo>
                    <a:pt x="183" y="213"/>
                    <a:pt x="183" y="213"/>
                    <a:pt x="183" y="213"/>
                  </a:cubicBezTo>
                  <a:cubicBezTo>
                    <a:pt x="185" y="214"/>
                    <a:pt x="187" y="214"/>
                    <a:pt x="189" y="213"/>
                  </a:cubicBezTo>
                  <a:cubicBezTo>
                    <a:pt x="197" y="206"/>
                    <a:pt x="205" y="198"/>
                    <a:pt x="212" y="190"/>
                  </a:cubicBezTo>
                  <a:cubicBezTo>
                    <a:pt x="213" y="188"/>
                    <a:pt x="213" y="185"/>
                    <a:pt x="212" y="184"/>
                  </a:cubicBezTo>
                  <a:cubicBezTo>
                    <a:pt x="195" y="162"/>
                    <a:pt x="195" y="162"/>
                    <a:pt x="195" y="162"/>
                  </a:cubicBezTo>
                  <a:cubicBezTo>
                    <a:pt x="198" y="156"/>
                    <a:pt x="201" y="149"/>
                    <a:pt x="203" y="142"/>
                  </a:cubicBezTo>
                  <a:cubicBezTo>
                    <a:pt x="230" y="139"/>
                    <a:pt x="230" y="139"/>
                    <a:pt x="230" y="139"/>
                  </a:cubicBezTo>
                  <a:cubicBezTo>
                    <a:pt x="232" y="139"/>
                    <a:pt x="234" y="137"/>
                    <a:pt x="234" y="135"/>
                  </a:cubicBezTo>
                  <a:cubicBezTo>
                    <a:pt x="235" y="129"/>
                    <a:pt x="236" y="124"/>
                    <a:pt x="236" y="118"/>
                  </a:cubicBezTo>
                  <a:cubicBezTo>
                    <a:pt x="236" y="113"/>
                    <a:pt x="235" y="108"/>
                    <a:pt x="234" y="102"/>
                  </a:cubicBezTo>
                  <a:close/>
                  <a:moveTo>
                    <a:pt x="225" y="130"/>
                  </a:moveTo>
                  <a:cubicBezTo>
                    <a:pt x="198" y="133"/>
                    <a:pt x="198" y="133"/>
                    <a:pt x="198" y="133"/>
                  </a:cubicBezTo>
                  <a:cubicBezTo>
                    <a:pt x="196" y="134"/>
                    <a:pt x="195" y="135"/>
                    <a:pt x="194" y="137"/>
                  </a:cubicBezTo>
                  <a:cubicBezTo>
                    <a:pt x="192" y="145"/>
                    <a:pt x="189" y="153"/>
                    <a:pt x="185" y="160"/>
                  </a:cubicBezTo>
                  <a:cubicBezTo>
                    <a:pt x="184" y="161"/>
                    <a:pt x="184" y="163"/>
                    <a:pt x="185" y="165"/>
                  </a:cubicBezTo>
                  <a:cubicBezTo>
                    <a:pt x="202" y="187"/>
                    <a:pt x="202" y="187"/>
                    <a:pt x="202" y="187"/>
                  </a:cubicBezTo>
                  <a:cubicBezTo>
                    <a:pt x="197" y="192"/>
                    <a:pt x="192" y="198"/>
                    <a:pt x="186" y="203"/>
                  </a:cubicBezTo>
                  <a:cubicBezTo>
                    <a:pt x="164" y="186"/>
                    <a:pt x="164" y="186"/>
                    <a:pt x="164" y="186"/>
                  </a:cubicBezTo>
                  <a:cubicBezTo>
                    <a:pt x="163" y="185"/>
                    <a:pt x="161" y="185"/>
                    <a:pt x="159" y="186"/>
                  </a:cubicBezTo>
                  <a:cubicBezTo>
                    <a:pt x="152" y="190"/>
                    <a:pt x="144" y="193"/>
                    <a:pt x="136" y="195"/>
                  </a:cubicBezTo>
                  <a:cubicBezTo>
                    <a:pt x="134" y="196"/>
                    <a:pt x="133" y="197"/>
                    <a:pt x="133" y="199"/>
                  </a:cubicBezTo>
                  <a:cubicBezTo>
                    <a:pt x="129" y="226"/>
                    <a:pt x="129" y="226"/>
                    <a:pt x="129" y="226"/>
                  </a:cubicBezTo>
                  <a:cubicBezTo>
                    <a:pt x="121" y="227"/>
                    <a:pt x="114" y="227"/>
                    <a:pt x="106" y="226"/>
                  </a:cubicBezTo>
                  <a:cubicBezTo>
                    <a:pt x="103" y="199"/>
                    <a:pt x="103" y="199"/>
                    <a:pt x="103" y="199"/>
                  </a:cubicBezTo>
                  <a:cubicBezTo>
                    <a:pt x="103" y="197"/>
                    <a:pt x="101" y="196"/>
                    <a:pt x="99" y="195"/>
                  </a:cubicBezTo>
                  <a:cubicBezTo>
                    <a:pt x="91" y="193"/>
                    <a:pt x="84" y="190"/>
                    <a:pt x="77" y="186"/>
                  </a:cubicBezTo>
                  <a:cubicBezTo>
                    <a:pt x="75" y="185"/>
                    <a:pt x="73" y="185"/>
                    <a:pt x="71" y="186"/>
                  </a:cubicBezTo>
                  <a:cubicBezTo>
                    <a:pt x="50" y="203"/>
                    <a:pt x="50" y="203"/>
                    <a:pt x="50" y="203"/>
                  </a:cubicBezTo>
                  <a:cubicBezTo>
                    <a:pt x="47" y="201"/>
                    <a:pt x="44" y="198"/>
                    <a:pt x="42" y="196"/>
                  </a:cubicBezTo>
                  <a:cubicBezTo>
                    <a:pt x="40" y="194"/>
                    <a:pt x="40" y="194"/>
                    <a:pt x="40" y="194"/>
                  </a:cubicBezTo>
                  <a:cubicBezTo>
                    <a:pt x="38" y="192"/>
                    <a:pt x="36" y="189"/>
                    <a:pt x="34" y="187"/>
                  </a:cubicBezTo>
                  <a:cubicBezTo>
                    <a:pt x="50" y="165"/>
                    <a:pt x="50" y="165"/>
                    <a:pt x="50" y="165"/>
                  </a:cubicBezTo>
                  <a:cubicBezTo>
                    <a:pt x="51" y="164"/>
                    <a:pt x="51" y="161"/>
                    <a:pt x="50" y="160"/>
                  </a:cubicBezTo>
                  <a:cubicBezTo>
                    <a:pt x="46" y="153"/>
                    <a:pt x="43" y="145"/>
                    <a:pt x="41" y="137"/>
                  </a:cubicBezTo>
                  <a:cubicBezTo>
                    <a:pt x="41" y="135"/>
                    <a:pt x="39" y="134"/>
                    <a:pt x="37" y="133"/>
                  </a:cubicBezTo>
                  <a:cubicBezTo>
                    <a:pt x="10" y="130"/>
                    <a:pt x="10" y="130"/>
                    <a:pt x="10" y="130"/>
                  </a:cubicBezTo>
                  <a:cubicBezTo>
                    <a:pt x="10" y="127"/>
                    <a:pt x="9" y="123"/>
                    <a:pt x="9" y="120"/>
                  </a:cubicBezTo>
                  <a:cubicBezTo>
                    <a:pt x="9" y="117"/>
                    <a:pt x="9" y="117"/>
                    <a:pt x="9" y="117"/>
                  </a:cubicBezTo>
                  <a:cubicBezTo>
                    <a:pt x="9" y="114"/>
                    <a:pt x="10" y="110"/>
                    <a:pt x="10" y="107"/>
                  </a:cubicBezTo>
                  <a:cubicBezTo>
                    <a:pt x="37" y="104"/>
                    <a:pt x="37" y="104"/>
                    <a:pt x="37" y="104"/>
                  </a:cubicBezTo>
                  <a:cubicBezTo>
                    <a:pt x="39" y="103"/>
                    <a:pt x="41" y="102"/>
                    <a:pt x="41" y="100"/>
                  </a:cubicBezTo>
                  <a:cubicBezTo>
                    <a:pt x="43" y="92"/>
                    <a:pt x="46" y="84"/>
                    <a:pt x="50" y="77"/>
                  </a:cubicBezTo>
                  <a:cubicBezTo>
                    <a:pt x="51" y="76"/>
                    <a:pt x="51" y="73"/>
                    <a:pt x="50" y="72"/>
                  </a:cubicBezTo>
                  <a:cubicBezTo>
                    <a:pt x="34" y="50"/>
                    <a:pt x="34" y="50"/>
                    <a:pt x="34" y="50"/>
                  </a:cubicBezTo>
                  <a:cubicBezTo>
                    <a:pt x="36" y="48"/>
                    <a:pt x="38" y="45"/>
                    <a:pt x="40" y="43"/>
                  </a:cubicBezTo>
                  <a:cubicBezTo>
                    <a:pt x="42" y="41"/>
                    <a:pt x="42" y="41"/>
                    <a:pt x="42" y="41"/>
                  </a:cubicBezTo>
                  <a:cubicBezTo>
                    <a:pt x="44" y="39"/>
                    <a:pt x="47" y="36"/>
                    <a:pt x="50" y="34"/>
                  </a:cubicBezTo>
                  <a:cubicBezTo>
                    <a:pt x="71" y="51"/>
                    <a:pt x="71" y="51"/>
                    <a:pt x="71" y="51"/>
                  </a:cubicBezTo>
                  <a:cubicBezTo>
                    <a:pt x="73" y="52"/>
                    <a:pt x="75" y="52"/>
                    <a:pt x="77" y="51"/>
                  </a:cubicBezTo>
                  <a:cubicBezTo>
                    <a:pt x="84" y="47"/>
                    <a:pt x="91" y="44"/>
                    <a:pt x="99" y="42"/>
                  </a:cubicBezTo>
                  <a:cubicBezTo>
                    <a:pt x="101" y="41"/>
                    <a:pt x="103" y="40"/>
                    <a:pt x="103" y="38"/>
                  </a:cubicBezTo>
                  <a:cubicBezTo>
                    <a:pt x="106" y="11"/>
                    <a:pt x="106" y="11"/>
                    <a:pt x="106" y="11"/>
                  </a:cubicBezTo>
                  <a:cubicBezTo>
                    <a:pt x="114" y="10"/>
                    <a:pt x="121" y="10"/>
                    <a:pt x="129" y="11"/>
                  </a:cubicBezTo>
                  <a:cubicBezTo>
                    <a:pt x="133" y="38"/>
                    <a:pt x="133" y="38"/>
                    <a:pt x="133" y="38"/>
                  </a:cubicBezTo>
                  <a:cubicBezTo>
                    <a:pt x="133" y="40"/>
                    <a:pt x="134" y="41"/>
                    <a:pt x="136" y="42"/>
                  </a:cubicBezTo>
                  <a:cubicBezTo>
                    <a:pt x="144" y="44"/>
                    <a:pt x="152" y="47"/>
                    <a:pt x="159" y="51"/>
                  </a:cubicBezTo>
                  <a:cubicBezTo>
                    <a:pt x="161" y="52"/>
                    <a:pt x="163" y="52"/>
                    <a:pt x="164" y="51"/>
                  </a:cubicBezTo>
                  <a:cubicBezTo>
                    <a:pt x="186" y="34"/>
                    <a:pt x="186" y="34"/>
                    <a:pt x="186" y="34"/>
                  </a:cubicBezTo>
                  <a:cubicBezTo>
                    <a:pt x="192" y="39"/>
                    <a:pt x="197" y="44"/>
                    <a:pt x="202" y="50"/>
                  </a:cubicBezTo>
                  <a:cubicBezTo>
                    <a:pt x="185" y="72"/>
                    <a:pt x="185" y="72"/>
                    <a:pt x="185" y="72"/>
                  </a:cubicBezTo>
                  <a:cubicBezTo>
                    <a:pt x="184" y="73"/>
                    <a:pt x="184" y="76"/>
                    <a:pt x="185" y="77"/>
                  </a:cubicBezTo>
                  <a:cubicBezTo>
                    <a:pt x="189" y="84"/>
                    <a:pt x="192" y="92"/>
                    <a:pt x="194" y="100"/>
                  </a:cubicBezTo>
                  <a:cubicBezTo>
                    <a:pt x="195" y="102"/>
                    <a:pt x="196" y="103"/>
                    <a:pt x="198" y="104"/>
                  </a:cubicBezTo>
                  <a:cubicBezTo>
                    <a:pt x="225" y="107"/>
                    <a:pt x="225" y="107"/>
                    <a:pt x="225" y="107"/>
                  </a:cubicBezTo>
                  <a:cubicBezTo>
                    <a:pt x="226" y="111"/>
                    <a:pt x="226" y="115"/>
                    <a:pt x="226" y="118"/>
                  </a:cubicBezTo>
                  <a:cubicBezTo>
                    <a:pt x="226" y="122"/>
                    <a:pt x="226" y="126"/>
                    <a:pt x="225" y="130"/>
                  </a:cubicBezTo>
                  <a:close/>
                </a:path>
              </a:pathLst>
            </a:custGeom>
            <a:grp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83" name="Freeform 710">
            <a:extLst>
              <a:ext uri="{FF2B5EF4-FFF2-40B4-BE49-F238E27FC236}">
                <a16:creationId xmlns:a16="http://schemas.microsoft.com/office/drawing/2014/main" id="{EF3683B3-6EEC-4B60-B2EA-BD488F53A0F5}"/>
              </a:ext>
            </a:extLst>
          </p:cNvPr>
          <p:cNvSpPr>
            <a:spLocks noEditPoints="1"/>
          </p:cNvSpPr>
          <p:nvPr/>
        </p:nvSpPr>
        <p:spPr bwMode="auto">
          <a:xfrm>
            <a:off x="958755" y="3195526"/>
            <a:ext cx="228600" cy="228600"/>
          </a:xfrm>
          <a:custGeom>
            <a:avLst/>
            <a:gdLst>
              <a:gd name="T0" fmla="*/ 176 w 177"/>
              <a:gd name="T1" fmla="*/ 58 h 247"/>
              <a:gd name="T2" fmla="*/ 101 w 177"/>
              <a:gd name="T3" fmla="*/ 0 h 247"/>
              <a:gd name="T4" fmla="*/ 98 w 177"/>
              <a:gd name="T5" fmla="*/ 0 h 247"/>
              <a:gd name="T6" fmla="*/ 61 w 177"/>
              <a:gd name="T7" fmla="*/ 0 h 247"/>
              <a:gd name="T8" fmla="*/ 56 w 177"/>
              <a:gd name="T9" fmla="*/ 5 h 247"/>
              <a:gd name="T10" fmla="*/ 50 w 177"/>
              <a:gd name="T11" fmla="*/ 12 h 247"/>
              <a:gd name="T12" fmla="*/ 41 w 177"/>
              <a:gd name="T13" fmla="*/ 12 h 247"/>
              <a:gd name="T14" fmla="*/ 35 w 177"/>
              <a:gd name="T15" fmla="*/ 5 h 247"/>
              <a:gd name="T16" fmla="*/ 30 w 177"/>
              <a:gd name="T17" fmla="*/ 0 h 247"/>
              <a:gd name="T18" fmla="*/ 16 w 177"/>
              <a:gd name="T19" fmla="*/ 0 h 247"/>
              <a:gd name="T20" fmla="*/ 0 w 177"/>
              <a:gd name="T21" fmla="*/ 17 h 247"/>
              <a:gd name="T22" fmla="*/ 0 w 177"/>
              <a:gd name="T23" fmla="*/ 39 h 247"/>
              <a:gd name="T24" fmla="*/ 16 w 177"/>
              <a:gd name="T25" fmla="*/ 56 h 247"/>
              <a:gd name="T26" fmla="*/ 30 w 177"/>
              <a:gd name="T27" fmla="*/ 56 h 247"/>
              <a:gd name="T28" fmla="*/ 35 w 177"/>
              <a:gd name="T29" fmla="*/ 51 h 247"/>
              <a:gd name="T30" fmla="*/ 41 w 177"/>
              <a:gd name="T31" fmla="*/ 44 h 247"/>
              <a:gd name="T32" fmla="*/ 50 w 177"/>
              <a:gd name="T33" fmla="*/ 44 h 247"/>
              <a:gd name="T34" fmla="*/ 56 w 177"/>
              <a:gd name="T35" fmla="*/ 51 h 247"/>
              <a:gd name="T36" fmla="*/ 56 w 177"/>
              <a:gd name="T37" fmla="*/ 51 h 247"/>
              <a:gd name="T38" fmla="*/ 54 w 177"/>
              <a:gd name="T39" fmla="*/ 232 h 247"/>
              <a:gd name="T40" fmla="*/ 60 w 177"/>
              <a:gd name="T41" fmla="*/ 245 h 247"/>
              <a:gd name="T42" fmla="*/ 72 w 177"/>
              <a:gd name="T43" fmla="*/ 247 h 247"/>
              <a:gd name="T44" fmla="*/ 76 w 177"/>
              <a:gd name="T45" fmla="*/ 247 h 247"/>
              <a:gd name="T46" fmla="*/ 84 w 177"/>
              <a:gd name="T47" fmla="*/ 247 h 247"/>
              <a:gd name="T48" fmla="*/ 87 w 177"/>
              <a:gd name="T49" fmla="*/ 247 h 247"/>
              <a:gd name="T50" fmla="*/ 106 w 177"/>
              <a:gd name="T51" fmla="*/ 232 h 247"/>
              <a:gd name="T52" fmla="*/ 104 w 177"/>
              <a:gd name="T53" fmla="*/ 53 h 247"/>
              <a:gd name="T54" fmla="*/ 117 w 177"/>
              <a:gd name="T55" fmla="*/ 46 h 247"/>
              <a:gd name="T56" fmla="*/ 160 w 177"/>
              <a:gd name="T57" fmla="*/ 71 h 247"/>
              <a:gd name="T58" fmla="*/ 164 w 177"/>
              <a:gd name="T59" fmla="*/ 73 h 247"/>
              <a:gd name="T60" fmla="*/ 167 w 177"/>
              <a:gd name="T61" fmla="*/ 71 h 247"/>
              <a:gd name="T62" fmla="*/ 175 w 177"/>
              <a:gd name="T63" fmla="*/ 64 h 247"/>
              <a:gd name="T64" fmla="*/ 176 w 177"/>
              <a:gd name="T65" fmla="*/ 58 h 247"/>
              <a:gd name="T66" fmla="*/ 87 w 177"/>
              <a:gd name="T67" fmla="*/ 237 h 247"/>
              <a:gd name="T68" fmla="*/ 84 w 177"/>
              <a:gd name="T69" fmla="*/ 237 h 247"/>
              <a:gd name="T70" fmla="*/ 76 w 177"/>
              <a:gd name="T71" fmla="*/ 237 h 247"/>
              <a:gd name="T72" fmla="*/ 72 w 177"/>
              <a:gd name="T73" fmla="*/ 237 h 247"/>
              <a:gd name="T74" fmla="*/ 65 w 177"/>
              <a:gd name="T75" fmla="*/ 236 h 247"/>
              <a:gd name="T76" fmla="*/ 64 w 177"/>
              <a:gd name="T77" fmla="*/ 232 h 247"/>
              <a:gd name="T78" fmla="*/ 66 w 177"/>
              <a:gd name="T79" fmla="*/ 56 h 247"/>
              <a:gd name="T80" fmla="*/ 94 w 177"/>
              <a:gd name="T81" fmla="*/ 56 h 247"/>
              <a:gd name="T82" fmla="*/ 96 w 177"/>
              <a:gd name="T83" fmla="*/ 232 h 247"/>
              <a:gd name="T84" fmla="*/ 87 w 177"/>
              <a:gd name="T85" fmla="*/ 237 h 247"/>
              <a:gd name="T86" fmla="*/ 164 w 177"/>
              <a:gd name="T87" fmla="*/ 61 h 247"/>
              <a:gd name="T88" fmla="*/ 117 w 177"/>
              <a:gd name="T89" fmla="*/ 36 h 247"/>
              <a:gd name="T90" fmla="*/ 96 w 177"/>
              <a:gd name="T91" fmla="*/ 46 h 247"/>
              <a:gd name="T92" fmla="*/ 65 w 177"/>
              <a:gd name="T93" fmla="*/ 46 h 247"/>
              <a:gd name="T94" fmla="*/ 50 w 177"/>
              <a:gd name="T95" fmla="*/ 34 h 247"/>
              <a:gd name="T96" fmla="*/ 41 w 177"/>
              <a:gd name="T97" fmla="*/ 34 h 247"/>
              <a:gd name="T98" fmla="*/ 26 w 177"/>
              <a:gd name="T99" fmla="*/ 46 h 247"/>
              <a:gd name="T100" fmla="*/ 16 w 177"/>
              <a:gd name="T101" fmla="*/ 46 h 247"/>
              <a:gd name="T102" fmla="*/ 10 w 177"/>
              <a:gd name="T103" fmla="*/ 39 h 247"/>
              <a:gd name="T104" fmla="*/ 10 w 177"/>
              <a:gd name="T105" fmla="*/ 17 h 247"/>
              <a:gd name="T106" fmla="*/ 16 w 177"/>
              <a:gd name="T107" fmla="*/ 10 h 247"/>
              <a:gd name="T108" fmla="*/ 26 w 177"/>
              <a:gd name="T109" fmla="*/ 10 h 247"/>
              <a:gd name="T110" fmla="*/ 41 w 177"/>
              <a:gd name="T111" fmla="*/ 22 h 247"/>
              <a:gd name="T112" fmla="*/ 50 w 177"/>
              <a:gd name="T113" fmla="*/ 22 h 247"/>
              <a:gd name="T114" fmla="*/ 65 w 177"/>
              <a:gd name="T115" fmla="*/ 10 h 247"/>
              <a:gd name="T116" fmla="*/ 99 w 177"/>
              <a:gd name="T117" fmla="*/ 10 h 247"/>
              <a:gd name="T118" fmla="*/ 99 w 177"/>
              <a:gd name="T119" fmla="*/ 10 h 247"/>
              <a:gd name="T120" fmla="*/ 101 w 177"/>
              <a:gd name="T121" fmla="*/ 10 h 247"/>
              <a:gd name="T122" fmla="*/ 166 w 177"/>
              <a:gd name="T123" fmla="*/ 60 h 247"/>
              <a:gd name="T124" fmla="*/ 164 w 177"/>
              <a:gd name="T125" fmla="*/ 6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 h="247">
                <a:moveTo>
                  <a:pt x="176" y="58"/>
                </a:moveTo>
                <a:cubicBezTo>
                  <a:pt x="146" y="4"/>
                  <a:pt x="111" y="0"/>
                  <a:pt x="101" y="0"/>
                </a:cubicBezTo>
                <a:cubicBezTo>
                  <a:pt x="100" y="0"/>
                  <a:pt x="99" y="0"/>
                  <a:pt x="98" y="0"/>
                </a:cubicBezTo>
                <a:cubicBezTo>
                  <a:pt x="61" y="0"/>
                  <a:pt x="61" y="0"/>
                  <a:pt x="61" y="0"/>
                </a:cubicBezTo>
                <a:cubicBezTo>
                  <a:pt x="58" y="0"/>
                  <a:pt x="56" y="2"/>
                  <a:pt x="56" y="5"/>
                </a:cubicBezTo>
                <a:cubicBezTo>
                  <a:pt x="56" y="9"/>
                  <a:pt x="53" y="12"/>
                  <a:pt x="50" y="12"/>
                </a:cubicBezTo>
                <a:cubicBezTo>
                  <a:pt x="41" y="12"/>
                  <a:pt x="41" y="12"/>
                  <a:pt x="41" y="12"/>
                </a:cubicBezTo>
                <a:cubicBezTo>
                  <a:pt x="38" y="12"/>
                  <a:pt x="35" y="9"/>
                  <a:pt x="35" y="5"/>
                </a:cubicBezTo>
                <a:cubicBezTo>
                  <a:pt x="35" y="2"/>
                  <a:pt x="33" y="0"/>
                  <a:pt x="30" y="0"/>
                </a:cubicBezTo>
                <a:cubicBezTo>
                  <a:pt x="16" y="0"/>
                  <a:pt x="16" y="0"/>
                  <a:pt x="16" y="0"/>
                </a:cubicBezTo>
                <a:cubicBezTo>
                  <a:pt x="7" y="0"/>
                  <a:pt x="0" y="8"/>
                  <a:pt x="0" y="17"/>
                </a:cubicBezTo>
                <a:cubicBezTo>
                  <a:pt x="0" y="39"/>
                  <a:pt x="0" y="39"/>
                  <a:pt x="0" y="39"/>
                </a:cubicBezTo>
                <a:cubicBezTo>
                  <a:pt x="0" y="48"/>
                  <a:pt x="7" y="56"/>
                  <a:pt x="16" y="56"/>
                </a:cubicBezTo>
                <a:cubicBezTo>
                  <a:pt x="30" y="56"/>
                  <a:pt x="30" y="56"/>
                  <a:pt x="30" y="56"/>
                </a:cubicBezTo>
                <a:cubicBezTo>
                  <a:pt x="33" y="56"/>
                  <a:pt x="35" y="53"/>
                  <a:pt x="35" y="51"/>
                </a:cubicBezTo>
                <a:cubicBezTo>
                  <a:pt x="35" y="47"/>
                  <a:pt x="38" y="44"/>
                  <a:pt x="41" y="44"/>
                </a:cubicBezTo>
                <a:cubicBezTo>
                  <a:pt x="50" y="44"/>
                  <a:pt x="50" y="44"/>
                  <a:pt x="50" y="44"/>
                </a:cubicBezTo>
                <a:cubicBezTo>
                  <a:pt x="53" y="44"/>
                  <a:pt x="56" y="47"/>
                  <a:pt x="56" y="51"/>
                </a:cubicBezTo>
                <a:cubicBezTo>
                  <a:pt x="56" y="51"/>
                  <a:pt x="56" y="51"/>
                  <a:pt x="56" y="51"/>
                </a:cubicBezTo>
                <a:cubicBezTo>
                  <a:pt x="54" y="232"/>
                  <a:pt x="54" y="232"/>
                  <a:pt x="54" y="232"/>
                </a:cubicBezTo>
                <a:cubicBezTo>
                  <a:pt x="54" y="238"/>
                  <a:pt x="56" y="242"/>
                  <a:pt x="60" y="245"/>
                </a:cubicBezTo>
                <a:cubicBezTo>
                  <a:pt x="63" y="246"/>
                  <a:pt x="67" y="247"/>
                  <a:pt x="72" y="247"/>
                </a:cubicBezTo>
                <a:cubicBezTo>
                  <a:pt x="73" y="247"/>
                  <a:pt x="74" y="247"/>
                  <a:pt x="76" y="247"/>
                </a:cubicBezTo>
                <a:cubicBezTo>
                  <a:pt x="78" y="247"/>
                  <a:pt x="81" y="247"/>
                  <a:pt x="84" y="247"/>
                </a:cubicBezTo>
                <a:cubicBezTo>
                  <a:pt x="85" y="247"/>
                  <a:pt x="86" y="247"/>
                  <a:pt x="87" y="247"/>
                </a:cubicBezTo>
                <a:cubicBezTo>
                  <a:pt x="93" y="247"/>
                  <a:pt x="106" y="247"/>
                  <a:pt x="106" y="232"/>
                </a:cubicBezTo>
                <a:cubicBezTo>
                  <a:pt x="104" y="53"/>
                  <a:pt x="104" y="53"/>
                  <a:pt x="104" y="53"/>
                </a:cubicBezTo>
                <a:cubicBezTo>
                  <a:pt x="107" y="48"/>
                  <a:pt x="112" y="46"/>
                  <a:pt x="117" y="46"/>
                </a:cubicBezTo>
                <a:cubicBezTo>
                  <a:pt x="137" y="46"/>
                  <a:pt x="160" y="71"/>
                  <a:pt x="160" y="71"/>
                </a:cubicBezTo>
                <a:cubicBezTo>
                  <a:pt x="161" y="72"/>
                  <a:pt x="163" y="73"/>
                  <a:pt x="164" y="73"/>
                </a:cubicBezTo>
                <a:cubicBezTo>
                  <a:pt x="165" y="73"/>
                  <a:pt x="167" y="72"/>
                  <a:pt x="167" y="71"/>
                </a:cubicBezTo>
                <a:cubicBezTo>
                  <a:pt x="175" y="64"/>
                  <a:pt x="175" y="64"/>
                  <a:pt x="175" y="64"/>
                </a:cubicBezTo>
                <a:cubicBezTo>
                  <a:pt x="177" y="63"/>
                  <a:pt x="177" y="60"/>
                  <a:pt x="176" y="58"/>
                </a:cubicBezTo>
                <a:close/>
                <a:moveTo>
                  <a:pt x="87" y="237"/>
                </a:moveTo>
                <a:cubicBezTo>
                  <a:pt x="86" y="237"/>
                  <a:pt x="85" y="237"/>
                  <a:pt x="84" y="237"/>
                </a:cubicBezTo>
                <a:cubicBezTo>
                  <a:pt x="81" y="237"/>
                  <a:pt x="78" y="237"/>
                  <a:pt x="76" y="237"/>
                </a:cubicBezTo>
                <a:cubicBezTo>
                  <a:pt x="74" y="237"/>
                  <a:pt x="73" y="237"/>
                  <a:pt x="72" y="237"/>
                </a:cubicBezTo>
                <a:cubicBezTo>
                  <a:pt x="70" y="237"/>
                  <a:pt x="66" y="237"/>
                  <a:pt x="65" y="236"/>
                </a:cubicBezTo>
                <a:cubicBezTo>
                  <a:pt x="65" y="236"/>
                  <a:pt x="64" y="235"/>
                  <a:pt x="64" y="232"/>
                </a:cubicBezTo>
                <a:cubicBezTo>
                  <a:pt x="66" y="56"/>
                  <a:pt x="66" y="56"/>
                  <a:pt x="66" y="56"/>
                </a:cubicBezTo>
                <a:cubicBezTo>
                  <a:pt x="94" y="56"/>
                  <a:pt x="94" y="56"/>
                  <a:pt x="94" y="56"/>
                </a:cubicBezTo>
                <a:cubicBezTo>
                  <a:pt x="96" y="232"/>
                  <a:pt x="96" y="232"/>
                  <a:pt x="96" y="232"/>
                </a:cubicBezTo>
                <a:cubicBezTo>
                  <a:pt x="96" y="235"/>
                  <a:pt x="96" y="237"/>
                  <a:pt x="87" y="237"/>
                </a:cubicBezTo>
                <a:close/>
                <a:moveTo>
                  <a:pt x="164" y="61"/>
                </a:moveTo>
                <a:cubicBezTo>
                  <a:pt x="156" y="53"/>
                  <a:pt x="136" y="36"/>
                  <a:pt x="117" y="36"/>
                </a:cubicBezTo>
                <a:cubicBezTo>
                  <a:pt x="109" y="36"/>
                  <a:pt x="102" y="39"/>
                  <a:pt x="96" y="46"/>
                </a:cubicBezTo>
                <a:cubicBezTo>
                  <a:pt x="65" y="46"/>
                  <a:pt x="65" y="46"/>
                  <a:pt x="65" y="46"/>
                </a:cubicBezTo>
                <a:cubicBezTo>
                  <a:pt x="63" y="39"/>
                  <a:pt x="57" y="34"/>
                  <a:pt x="50" y="34"/>
                </a:cubicBezTo>
                <a:cubicBezTo>
                  <a:pt x="41" y="34"/>
                  <a:pt x="41" y="34"/>
                  <a:pt x="41" y="34"/>
                </a:cubicBezTo>
                <a:cubicBezTo>
                  <a:pt x="34" y="34"/>
                  <a:pt x="28" y="39"/>
                  <a:pt x="26" y="46"/>
                </a:cubicBezTo>
                <a:cubicBezTo>
                  <a:pt x="16" y="46"/>
                  <a:pt x="16" y="46"/>
                  <a:pt x="16" y="46"/>
                </a:cubicBezTo>
                <a:cubicBezTo>
                  <a:pt x="12" y="46"/>
                  <a:pt x="10" y="43"/>
                  <a:pt x="10" y="39"/>
                </a:cubicBezTo>
                <a:cubicBezTo>
                  <a:pt x="10" y="17"/>
                  <a:pt x="10" y="17"/>
                  <a:pt x="10" y="17"/>
                </a:cubicBezTo>
                <a:cubicBezTo>
                  <a:pt x="10" y="13"/>
                  <a:pt x="12" y="10"/>
                  <a:pt x="16" y="10"/>
                </a:cubicBezTo>
                <a:cubicBezTo>
                  <a:pt x="26" y="10"/>
                  <a:pt x="26" y="10"/>
                  <a:pt x="26" y="10"/>
                </a:cubicBezTo>
                <a:cubicBezTo>
                  <a:pt x="28" y="17"/>
                  <a:pt x="34" y="22"/>
                  <a:pt x="41" y="22"/>
                </a:cubicBezTo>
                <a:cubicBezTo>
                  <a:pt x="50" y="22"/>
                  <a:pt x="50" y="22"/>
                  <a:pt x="50" y="22"/>
                </a:cubicBezTo>
                <a:cubicBezTo>
                  <a:pt x="57" y="22"/>
                  <a:pt x="63" y="17"/>
                  <a:pt x="65" y="10"/>
                </a:cubicBezTo>
                <a:cubicBezTo>
                  <a:pt x="99" y="10"/>
                  <a:pt x="99" y="10"/>
                  <a:pt x="99" y="10"/>
                </a:cubicBezTo>
                <a:cubicBezTo>
                  <a:pt x="99" y="10"/>
                  <a:pt x="99" y="10"/>
                  <a:pt x="99" y="10"/>
                </a:cubicBezTo>
                <a:cubicBezTo>
                  <a:pt x="99" y="10"/>
                  <a:pt x="100" y="10"/>
                  <a:pt x="101" y="10"/>
                </a:cubicBezTo>
                <a:cubicBezTo>
                  <a:pt x="110" y="10"/>
                  <a:pt x="138" y="14"/>
                  <a:pt x="166" y="60"/>
                </a:cubicBezTo>
                <a:lnTo>
                  <a:pt x="164" y="61"/>
                </a:lnTo>
                <a:close/>
              </a:path>
            </a:pathLst>
          </a:custGeom>
          <a:solidFill>
            <a:schemeClr val="accent1"/>
          </a:solid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TextBox 183">
            <a:extLst>
              <a:ext uri="{FF2B5EF4-FFF2-40B4-BE49-F238E27FC236}">
                <a16:creationId xmlns:a16="http://schemas.microsoft.com/office/drawing/2014/main" id="{6C119B58-6DC0-4519-A52B-5EC6F3C32DF7}"/>
              </a:ext>
            </a:extLst>
          </p:cNvPr>
          <p:cNvSpPr txBox="1"/>
          <p:nvPr/>
        </p:nvSpPr>
        <p:spPr>
          <a:xfrm>
            <a:off x="1210272" y="3222734"/>
            <a:ext cx="1051106" cy="240066"/>
          </a:xfrm>
          <a:prstGeom prst="rect">
            <a:avLst/>
          </a:prstGeom>
          <a:noFill/>
        </p:spPr>
        <p:txBody>
          <a:bodyPr wrap="square" rtlCol="0">
            <a:spAutoFit/>
          </a:bodyPr>
          <a:lstStyle/>
          <a:p>
            <a:pPr marL="0" marR="0" lvl="0" indent="0" defTabSz="1219170" rtl="0" eaLnBrk="1" fontAlgn="auto" latinLnBrk="0" hangingPunct="1">
              <a:lnSpc>
                <a:spcPct val="8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Verdana"/>
                <a:ea typeface="Open Sans" charset="0"/>
                <a:cs typeface="Open Sans" charset="0"/>
              </a:rPr>
              <a:t>Tools</a:t>
            </a:r>
          </a:p>
        </p:txBody>
      </p:sp>
      <p:sp>
        <p:nvSpPr>
          <p:cNvPr id="185" name="TextBox 184">
            <a:extLst>
              <a:ext uri="{FF2B5EF4-FFF2-40B4-BE49-F238E27FC236}">
                <a16:creationId xmlns:a16="http://schemas.microsoft.com/office/drawing/2014/main" id="{C7D7C330-0D92-4F96-A4B4-728CE8DF026D}"/>
              </a:ext>
            </a:extLst>
          </p:cNvPr>
          <p:cNvSpPr txBox="1"/>
          <p:nvPr/>
        </p:nvSpPr>
        <p:spPr>
          <a:xfrm>
            <a:off x="1200819" y="3781552"/>
            <a:ext cx="1201388" cy="240066"/>
          </a:xfrm>
          <a:prstGeom prst="rect">
            <a:avLst/>
          </a:prstGeom>
          <a:noFill/>
        </p:spPr>
        <p:txBody>
          <a:bodyPr wrap="square" rtlCol="0">
            <a:spAutoFit/>
          </a:bodyPr>
          <a:lstStyle>
            <a:defPPr>
              <a:defRPr lang="en-US"/>
            </a:defPPr>
            <a:lvl1pPr marR="0" lvl="0" indent="0" defTabSz="1219170" fontAlgn="auto">
              <a:lnSpc>
                <a:spcPct val="80000"/>
              </a:lnSpc>
              <a:spcBef>
                <a:spcPts val="0"/>
              </a:spcBef>
              <a:spcAft>
                <a:spcPts val="0"/>
              </a:spcAft>
              <a:buClrTx/>
              <a:buSzTx/>
              <a:buFontTx/>
              <a:buNone/>
              <a:tabLst/>
              <a:defRPr kumimoji="0" sz="1200" b="1" i="0" u="none" strike="noStrike" cap="none" spc="0" normalizeH="0" baseline="0">
                <a:ln>
                  <a:noFill/>
                </a:ln>
                <a:solidFill>
                  <a:srgbClr val="000000"/>
                </a:solidFill>
                <a:effectLst/>
                <a:uLnTx/>
                <a:uFillTx/>
                <a:latin typeface="Verdana"/>
                <a:ea typeface="Open Sans" charset="0"/>
                <a:cs typeface="Open Sans" charset="0"/>
              </a:defRPr>
            </a:lvl1pPr>
          </a:lstStyle>
          <a:p>
            <a:r>
              <a:rPr lang="en-US">
                <a:solidFill>
                  <a:schemeClr val="bg1"/>
                </a:solidFill>
              </a:rPr>
              <a:t>Techniques</a:t>
            </a:r>
          </a:p>
        </p:txBody>
      </p:sp>
      <p:sp>
        <p:nvSpPr>
          <p:cNvPr id="186" name="TextBox 185">
            <a:extLst>
              <a:ext uri="{FF2B5EF4-FFF2-40B4-BE49-F238E27FC236}">
                <a16:creationId xmlns:a16="http://schemas.microsoft.com/office/drawing/2014/main" id="{2E504193-92EE-4324-A008-723F293C9408}"/>
              </a:ext>
            </a:extLst>
          </p:cNvPr>
          <p:cNvSpPr txBox="1"/>
          <p:nvPr/>
        </p:nvSpPr>
        <p:spPr>
          <a:xfrm>
            <a:off x="1208807" y="4430792"/>
            <a:ext cx="1051106" cy="240066"/>
          </a:xfrm>
          <a:prstGeom prst="rect">
            <a:avLst/>
          </a:prstGeom>
          <a:noFill/>
        </p:spPr>
        <p:txBody>
          <a:bodyPr wrap="square" rtlCol="0">
            <a:spAutoFit/>
          </a:bodyPr>
          <a:lstStyle>
            <a:defPPr>
              <a:defRPr lang="en-US"/>
            </a:defPPr>
            <a:lvl1pPr marR="0" lvl="0" indent="0" defTabSz="1219170" fontAlgn="auto">
              <a:lnSpc>
                <a:spcPct val="80000"/>
              </a:lnSpc>
              <a:spcBef>
                <a:spcPts val="0"/>
              </a:spcBef>
              <a:spcAft>
                <a:spcPts val="0"/>
              </a:spcAft>
              <a:buClrTx/>
              <a:buSzTx/>
              <a:buFontTx/>
              <a:buNone/>
              <a:tabLst/>
              <a:defRPr kumimoji="0" sz="1200" b="1" i="0" u="none" strike="noStrike" cap="none" spc="0" normalizeH="0" baseline="0">
                <a:ln>
                  <a:noFill/>
                </a:ln>
                <a:solidFill>
                  <a:srgbClr val="000000"/>
                </a:solidFill>
                <a:effectLst/>
                <a:uLnTx/>
                <a:uFillTx/>
                <a:latin typeface="Verdana"/>
                <a:ea typeface="Open Sans" charset="0"/>
                <a:cs typeface="Open Sans" charset="0"/>
              </a:defRPr>
            </a:lvl1pPr>
          </a:lstStyle>
          <a:p>
            <a:r>
              <a:rPr lang="en-US">
                <a:solidFill>
                  <a:schemeClr val="bg1"/>
                </a:solidFill>
              </a:rPr>
              <a:t>Assets</a:t>
            </a:r>
          </a:p>
        </p:txBody>
      </p:sp>
      <p:sp>
        <p:nvSpPr>
          <p:cNvPr id="187" name="Rectangle 186">
            <a:extLst>
              <a:ext uri="{FF2B5EF4-FFF2-40B4-BE49-F238E27FC236}">
                <a16:creationId xmlns:a16="http://schemas.microsoft.com/office/drawing/2014/main" id="{4BA0A3D7-AA8B-45E5-BAB3-D0666318434E}"/>
              </a:ext>
            </a:extLst>
          </p:cNvPr>
          <p:cNvSpPr/>
          <p:nvPr/>
        </p:nvSpPr>
        <p:spPr bwMode="gray">
          <a:xfrm>
            <a:off x="2989069" y="1825347"/>
            <a:ext cx="8037573" cy="4160520"/>
          </a:xfrm>
          <a:prstGeom prst="rect">
            <a:avLst/>
          </a:prstGeom>
          <a:noFill/>
          <a:ln w="19050" algn="ctr">
            <a:solidFill>
              <a:schemeClr val="tx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88" name="Freeform 100">
            <a:extLst>
              <a:ext uri="{FF2B5EF4-FFF2-40B4-BE49-F238E27FC236}">
                <a16:creationId xmlns:a16="http://schemas.microsoft.com/office/drawing/2014/main" id="{150D556B-5880-4D43-9C68-640183CE9BAA}"/>
              </a:ext>
            </a:extLst>
          </p:cNvPr>
          <p:cNvSpPr/>
          <p:nvPr/>
        </p:nvSpPr>
        <p:spPr>
          <a:xfrm>
            <a:off x="3209831" y="2393451"/>
            <a:ext cx="4728856" cy="0"/>
          </a:xfrm>
          <a:custGeom>
            <a:avLst/>
            <a:gdLst>
              <a:gd name="connsiteX0" fmla="*/ 2861733 w 2861733"/>
              <a:gd name="connsiteY0" fmla="*/ 0 h 0"/>
              <a:gd name="connsiteX1" fmla="*/ 0 w 2861733"/>
              <a:gd name="connsiteY1" fmla="*/ 0 h 0"/>
            </a:gdLst>
            <a:ahLst/>
            <a:cxnLst>
              <a:cxn ang="0">
                <a:pos x="connsiteX0" y="connsiteY0"/>
              </a:cxn>
              <a:cxn ang="0">
                <a:pos x="connsiteX1" y="connsiteY1"/>
              </a:cxn>
            </a:cxnLst>
            <a:rect l="l" t="t" r="r" b="b"/>
            <a:pathLst>
              <a:path w="2861733">
                <a:moveTo>
                  <a:pt x="2861733" y="0"/>
                </a:moveTo>
                <a:lnTo>
                  <a:pt x="0" y="0"/>
                </a:lnTo>
              </a:path>
            </a:pathLst>
          </a:cu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189" name="TextBox 188">
            <a:extLst>
              <a:ext uri="{FF2B5EF4-FFF2-40B4-BE49-F238E27FC236}">
                <a16:creationId xmlns:a16="http://schemas.microsoft.com/office/drawing/2014/main" id="{3294207D-3102-47DA-A462-0D6A5D611566}"/>
              </a:ext>
            </a:extLst>
          </p:cNvPr>
          <p:cNvSpPr txBox="1"/>
          <p:nvPr/>
        </p:nvSpPr>
        <p:spPr>
          <a:xfrm>
            <a:off x="6650666" y="2019678"/>
            <a:ext cx="1223413" cy="338554"/>
          </a:xfrm>
          <a:prstGeom prst="rect">
            <a:avLst/>
          </a:prstGeom>
          <a:noFill/>
        </p:spPr>
        <p:txBody>
          <a:bodyPr wrap="non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Verdana"/>
                <a:ea typeface="Open Sans" charset="0"/>
                <a:cs typeface="Open Sans" charset="0"/>
              </a:rPr>
              <a:t>3. Define Test </a:t>
            </a:r>
          </a:p>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Verdana"/>
                <a:ea typeface="Open Sans" charset="0"/>
                <a:cs typeface="Open Sans" charset="0"/>
              </a:rPr>
              <a:t>Approach</a:t>
            </a:r>
          </a:p>
        </p:txBody>
      </p:sp>
      <p:sp>
        <p:nvSpPr>
          <p:cNvPr id="190" name="TextBox 189">
            <a:extLst>
              <a:ext uri="{FF2B5EF4-FFF2-40B4-BE49-F238E27FC236}">
                <a16:creationId xmlns:a16="http://schemas.microsoft.com/office/drawing/2014/main" id="{5819A017-EF9D-4C2D-95B9-4C4ABD4D2AEF}"/>
              </a:ext>
            </a:extLst>
          </p:cNvPr>
          <p:cNvSpPr txBox="1"/>
          <p:nvPr/>
        </p:nvSpPr>
        <p:spPr>
          <a:xfrm>
            <a:off x="4906038" y="2012365"/>
            <a:ext cx="1363659" cy="338554"/>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rPr>
              <a:t>2. Identify and setup tools</a:t>
            </a:r>
          </a:p>
        </p:txBody>
      </p:sp>
      <p:grpSp>
        <p:nvGrpSpPr>
          <p:cNvPr id="191" name="Group 190">
            <a:extLst>
              <a:ext uri="{FF2B5EF4-FFF2-40B4-BE49-F238E27FC236}">
                <a16:creationId xmlns:a16="http://schemas.microsoft.com/office/drawing/2014/main" id="{66592F2A-43D6-46B8-BB1A-1A2A2FB0960D}"/>
              </a:ext>
            </a:extLst>
          </p:cNvPr>
          <p:cNvGrpSpPr/>
          <p:nvPr/>
        </p:nvGrpSpPr>
        <p:grpSpPr>
          <a:xfrm>
            <a:off x="8988894" y="4693106"/>
            <a:ext cx="274320" cy="274320"/>
            <a:chOff x="7968178" y="244638"/>
            <a:chExt cx="457200" cy="457200"/>
          </a:xfrm>
        </p:grpSpPr>
        <p:sp>
          <p:nvSpPr>
            <p:cNvPr id="192" name="Oval 191">
              <a:extLst>
                <a:ext uri="{FF2B5EF4-FFF2-40B4-BE49-F238E27FC236}">
                  <a16:creationId xmlns:a16="http://schemas.microsoft.com/office/drawing/2014/main" id="{A7003020-693E-4B0C-BA2A-ABFEF0317B75}"/>
                </a:ext>
              </a:extLst>
            </p:cNvPr>
            <p:cNvSpPr/>
            <p:nvPr/>
          </p:nvSpPr>
          <p:spPr bwMode="gray">
            <a:xfrm>
              <a:off x="7968178" y="244638"/>
              <a:ext cx="457200" cy="457200"/>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a:ea typeface="+mn-ea"/>
                <a:cs typeface="+mn-cs"/>
              </a:endParaRPr>
            </a:p>
          </p:txBody>
        </p:sp>
        <p:grpSp>
          <p:nvGrpSpPr>
            <p:cNvPr id="193" name="Group 192">
              <a:extLst>
                <a:ext uri="{FF2B5EF4-FFF2-40B4-BE49-F238E27FC236}">
                  <a16:creationId xmlns:a16="http://schemas.microsoft.com/office/drawing/2014/main" id="{D75FF33E-B305-4B1A-941A-4DB9249F460E}"/>
                </a:ext>
              </a:extLst>
            </p:cNvPr>
            <p:cNvGrpSpPr/>
            <p:nvPr/>
          </p:nvGrpSpPr>
          <p:grpSpPr>
            <a:xfrm>
              <a:off x="8056140" y="354039"/>
              <a:ext cx="274320" cy="274320"/>
              <a:chOff x="11387374" y="3060640"/>
              <a:chExt cx="506160" cy="506161"/>
            </a:xfrm>
            <a:solidFill>
              <a:schemeClr val="bg1"/>
            </a:solidFill>
          </p:grpSpPr>
          <p:sp>
            <p:nvSpPr>
              <p:cNvPr id="194" name="Freeform 532">
                <a:extLst>
                  <a:ext uri="{FF2B5EF4-FFF2-40B4-BE49-F238E27FC236}">
                    <a16:creationId xmlns:a16="http://schemas.microsoft.com/office/drawing/2014/main" id="{8269E019-8103-4987-A3A4-6B0C68DC147A}"/>
                  </a:ext>
                </a:extLst>
              </p:cNvPr>
              <p:cNvSpPr>
                <a:spLocks noEditPoints="1"/>
              </p:cNvSpPr>
              <p:nvPr/>
            </p:nvSpPr>
            <p:spPr bwMode="auto">
              <a:xfrm>
                <a:off x="11387374" y="3060640"/>
                <a:ext cx="506160" cy="506161"/>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sp>
            <p:nvSpPr>
              <p:cNvPr id="195" name="Freeform 533">
                <a:extLst>
                  <a:ext uri="{FF2B5EF4-FFF2-40B4-BE49-F238E27FC236}">
                    <a16:creationId xmlns:a16="http://schemas.microsoft.com/office/drawing/2014/main" id="{9E114B8B-9E17-4EBE-8CC0-D3C5A898E459}"/>
                  </a:ext>
                </a:extLst>
              </p:cNvPr>
              <p:cNvSpPr>
                <a:spLocks/>
              </p:cNvSpPr>
              <p:nvPr/>
            </p:nvSpPr>
            <p:spPr bwMode="auto">
              <a:xfrm>
                <a:off x="11494403" y="3115831"/>
                <a:ext cx="22224"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sp>
            <p:nvSpPr>
              <p:cNvPr id="196" name="Freeform 534">
                <a:extLst>
                  <a:ext uri="{FF2B5EF4-FFF2-40B4-BE49-F238E27FC236}">
                    <a16:creationId xmlns:a16="http://schemas.microsoft.com/office/drawing/2014/main" id="{3396EAF2-DD75-43E2-A80B-7F2405DAB28F}"/>
                  </a:ext>
                </a:extLst>
              </p:cNvPr>
              <p:cNvSpPr>
                <a:spLocks/>
              </p:cNvSpPr>
              <p:nvPr/>
            </p:nvSpPr>
            <p:spPr bwMode="auto">
              <a:xfrm>
                <a:off x="11627755" y="3160281"/>
                <a:ext cx="25401" cy="115888"/>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sp>
            <p:nvSpPr>
              <p:cNvPr id="197" name="Freeform 535">
                <a:extLst>
                  <a:ext uri="{FF2B5EF4-FFF2-40B4-BE49-F238E27FC236}">
                    <a16:creationId xmlns:a16="http://schemas.microsoft.com/office/drawing/2014/main" id="{C27A5CF9-3D4E-4151-A8FC-93DD257B698C}"/>
                  </a:ext>
                </a:extLst>
              </p:cNvPr>
              <p:cNvSpPr>
                <a:spLocks/>
              </p:cNvSpPr>
              <p:nvPr/>
            </p:nvSpPr>
            <p:spPr bwMode="auto">
              <a:xfrm>
                <a:off x="11776980" y="3098370"/>
                <a:ext cx="25401" cy="142876"/>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solidFill>
                <a:schemeClr val="accent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grpSp>
      </p:grpSp>
      <p:grpSp>
        <p:nvGrpSpPr>
          <p:cNvPr id="198" name="Group 197">
            <a:extLst>
              <a:ext uri="{FF2B5EF4-FFF2-40B4-BE49-F238E27FC236}">
                <a16:creationId xmlns:a16="http://schemas.microsoft.com/office/drawing/2014/main" id="{9CD4921F-54E9-4F5A-9611-09D5E25BF63B}"/>
              </a:ext>
            </a:extLst>
          </p:cNvPr>
          <p:cNvGrpSpPr/>
          <p:nvPr/>
        </p:nvGrpSpPr>
        <p:grpSpPr>
          <a:xfrm>
            <a:off x="9399525" y="3504887"/>
            <a:ext cx="274320" cy="274320"/>
            <a:chOff x="9368867" y="416073"/>
            <a:chExt cx="457200" cy="457200"/>
          </a:xfrm>
        </p:grpSpPr>
        <p:sp>
          <p:nvSpPr>
            <p:cNvPr id="199" name="Oval 198">
              <a:extLst>
                <a:ext uri="{FF2B5EF4-FFF2-40B4-BE49-F238E27FC236}">
                  <a16:creationId xmlns:a16="http://schemas.microsoft.com/office/drawing/2014/main" id="{ABC7A505-BCAD-4F54-B43F-F5A9C707DB9E}"/>
                </a:ext>
              </a:extLst>
            </p:cNvPr>
            <p:cNvSpPr/>
            <p:nvPr/>
          </p:nvSpPr>
          <p:spPr bwMode="gray">
            <a:xfrm>
              <a:off x="9368867" y="416073"/>
              <a:ext cx="457200" cy="457200"/>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200" name="Freeform 515">
              <a:extLst>
                <a:ext uri="{FF2B5EF4-FFF2-40B4-BE49-F238E27FC236}">
                  <a16:creationId xmlns:a16="http://schemas.microsoft.com/office/drawing/2014/main" id="{B07AEDFD-3B21-40EC-A32E-8DACBCDDEFBA}"/>
                </a:ext>
              </a:extLst>
            </p:cNvPr>
            <p:cNvSpPr>
              <a:spLocks noEditPoints="1"/>
            </p:cNvSpPr>
            <p:nvPr/>
          </p:nvSpPr>
          <p:spPr bwMode="auto">
            <a:xfrm>
              <a:off x="9487334" y="574330"/>
              <a:ext cx="228600" cy="228600"/>
            </a:xfrm>
            <a:custGeom>
              <a:avLst/>
              <a:gdLst>
                <a:gd name="T0" fmla="*/ 221 w 235"/>
                <a:gd name="T1" fmla="*/ 24 h 200"/>
                <a:gd name="T2" fmla="*/ 67 w 235"/>
                <a:gd name="T3" fmla="*/ 24 h 200"/>
                <a:gd name="T4" fmla="*/ 49 w 235"/>
                <a:gd name="T5" fmla="*/ 0 h 200"/>
                <a:gd name="T6" fmla="*/ 14 w 235"/>
                <a:gd name="T7" fmla="*/ 0 h 200"/>
                <a:gd name="T8" fmla="*/ 0 w 235"/>
                <a:gd name="T9" fmla="*/ 14 h 200"/>
                <a:gd name="T10" fmla="*/ 0 w 235"/>
                <a:gd name="T11" fmla="*/ 186 h 200"/>
                <a:gd name="T12" fmla="*/ 14 w 235"/>
                <a:gd name="T13" fmla="*/ 200 h 200"/>
                <a:gd name="T14" fmla="*/ 45 w 235"/>
                <a:gd name="T15" fmla="*/ 200 h 200"/>
                <a:gd name="T16" fmla="*/ 50 w 235"/>
                <a:gd name="T17" fmla="*/ 195 h 200"/>
                <a:gd name="T18" fmla="*/ 45 w 235"/>
                <a:gd name="T19" fmla="*/ 190 h 200"/>
                <a:gd name="T20" fmla="*/ 14 w 235"/>
                <a:gd name="T21" fmla="*/ 190 h 200"/>
                <a:gd name="T22" fmla="*/ 10 w 235"/>
                <a:gd name="T23" fmla="*/ 186 h 200"/>
                <a:gd name="T24" fmla="*/ 10 w 235"/>
                <a:gd name="T25" fmla="*/ 66 h 200"/>
                <a:gd name="T26" fmla="*/ 226 w 235"/>
                <a:gd name="T27" fmla="*/ 66 h 200"/>
                <a:gd name="T28" fmla="*/ 226 w 235"/>
                <a:gd name="T29" fmla="*/ 186 h 200"/>
                <a:gd name="T30" fmla="*/ 221 w 235"/>
                <a:gd name="T31" fmla="*/ 190 h 200"/>
                <a:gd name="T32" fmla="*/ 193 w 235"/>
                <a:gd name="T33" fmla="*/ 190 h 200"/>
                <a:gd name="T34" fmla="*/ 189 w 235"/>
                <a:gd name="T35" fmla="*/ 195 h 200"/>
                <a:gd name="T36" fmla="*/ 193 w 235"/>
                <a:gd name="T37" fmla="*/ 200 h 200"/>
                <a:gd name="T38" fmla="*/ 221 w 235"/>
                <a:gd name="T39" fmla="*/ 200 h 200"/>
                <a:gd name="T40" fmla="*/ 235 w 235"/>
                <a:gd name="T41" fmla="*/ 186 h 200"/>
                <a:gd name="T42" fmla="*/ 235 w 235"/>
                <a:gd name="T43" fmla="*/ 38 h 200"/>
                <a:gd name="T44" fmla="*/ 221 w 235"/>
                <a:gd name="T45" fmla="*/ 24 h 200"/>
                <a:gd name="T46" fmla="*/ 14 w 235"/>
                <a:gd name="T47" fmla="*/ 10 h 200"/>
                <a:gd name="T48" fmla="*/ 49 w 235"/>
                <a:gd name="T49" fmla="*/ 10 h 200"/>
                <a:gd name="T50" fmla="*/ 59 w 235"/>
                <a:gd name="T51" fmla="*/ 30 h 200"/>
                <a:gd name="T52" fmla="*/ 63 w 235"/>
                <a:gd name="T53" fmla="*/ 33 h 200"/>
                <a:gd name="T54" fmla="*/ 221 w 235"/>
                <a:gd name="T55" fmla="*/ 33 h 200"/>
                <a:gd name="T56" fmla="*/ 226 w 235"/>
                <a:gd name="T57" fmla="*/ 38 h 200"/>
                <a:gd name="T58" fmla="*/ 226 w 235"/>
                <a:gd name="T59" fmla="*/ 56 h 200"/>
                <a:gd name="T60" fmla="*/ 10 w 235"/>
                <a:gd name="T61" fmla="*/ 56 h 200"/>
                <a:gd name="T62" fmla="*/ 10 w 235"/>
                <a:gd name="T63" fmla="*/ 14 h 200"/>
                <a:gd name="T64" fmla="*/ 14 w 235"/>
                <a:gd name="T65"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00">
                  <a:moveTo>
                    <a:pt x="221" y="24"/>
                  </a:moveTo>
                  <a:cubicBezTo>
                    <a:pt x="67" y="24"/>
                    <a:pt x="67" y="24"/>
                    <a:pt x="67" y="24"/>
                  </a:cubicBezTo>
                  <a:cubicBezTo>
                    <a:pt x="57" y="0"/>
                    <a:pt x="52" y="0"/>
                    <a:pt x="49" y="0"/>
                  </a:cubicBezTo>
                  <a:cubicBezTo>
                    <a:pt x="14" y="0"/>
                    <a:pt x="14" y="0"/>
                    <a:pt x="14" y="0"/>
                  </a:cubicBezTo>
                  <a:cubicBezTo>
                    <a:pt x="7" y="0"/>
                    <a:pt x="0" y="7"/>
                    <a:pt x="0" y="14"/>
                  </a:cubicBezTo>
                  <a:cubicBezTo>
                    <a:pt x="0" y="186"/>
                    <a:pt x="0" y="186"/>
                    <a:pt x="0" y="186"/>
                  </a:cubicBezTo>
                  <a:cubicBezTo>
                    <a:pt x="0" y="194"/>
                    <a:pt x="7" y="200"/>
                    <a:pt x="14" y="200"/>
                  </a:cubicBezTo>
                  <a:cubicBezTo>
                    <a:pt x="45" y="200"/>
                    <a:pt x="45" y="200"/>
                    <a:pt x="45" y="200"/>
                  </a:cubicBezTo>
                  <a:cubicBezTo>
                    <a:pt x="48" y="200"/>
                    <a:pt x="50" y="198"/>
                    <a:pt x="50" y="195"/>
                  </a:cubicBezTo>
                  <a:cubicBezTo>
                    <a:pt x="50" y="192"/>
                    <a:pt x="48" y="190"/>
                    <a:pt x="45" y="190"/>
                  </a:cubicBezTo>
                  <a:cubicBezTo>
                    <a:pt x="14" y="190"/>
                    <a:pt x="14" y="190"/>
                    <a:pt x="14" y="190"/>
                  </a:cubicBezTo>
                  <a:cubicBezTo>
                    <a:pt x="12" y="190"/>
                    <a:pt x="10" y="188"/>
                    <a:pt x="10" y="186"/>
                  </a:cubicBezTo>
                  <a:cubicBezTo>
                    <a:pt x="10" y="66"/>
                    <a:pt x="10" y="66"/>
                    <a:pt x="10" y="66"/>
                  </a:cubicBezTo>
                  <a:cubicBezTo>
                    <a:pt x="226" y="66"/>
                    <a:pt x="226" y="66"/>
                    <a:pt x="226" y="66"/>
                  </a:cubicBezTo>
                  <a:cubicBezTo>
                    <a:pt x="226" y="186"/>
                    <a:pt x="226" y="186"/>
                    <a:pt x="226" y="186"/>
                  </a:cubicBezTo>
                  <a:cubicBezTo>
                    <a:pt x="226" y="188"/>
                    <a:pt x="224" y="190"/>
                    <a:pt x="221" y="190"/>
                  </a:cubicBezTo>
                  <a:cubicBezTo>
                    <a:pt x="193" y="190"/>
                    <a:pt x="193" y="190"/>
                    <a:pt x="193" y="190"/>
                  </a:cubicBezTo>
                  <a:cubicBezTo>
                    <a:pt x="191" y="190"/>
                    <a:pt x="189" y="192"/>
                    <a:pt x="189" y="195"/>
                  </a:cubicBezTo>
                  <a:cubicBezTo>
                    <a:pt x="189" y="198"/>
                    <a:pt x="191" y="200"/>
                    <a:pt x="193" y="200"/>
                  </a:cubicBezTo>
                  <a:cubicBezTo>
                    <a:pt x="221" y="200"/>
                    <a:pt x="221" y="200"/>
                    <a:pt x="221" y="200"/>
                  </a:cubicBezTo>
                  <a:cubicBezTo>
                    <a:pt x="229" y="200"/>
                    <a:pt x="235" y="194"/>
                    <a:pt x="235" y="186"/>
                  </a:cubicBezTo>
                  <a:cubicBezTo>
                    <a:pt x="235" y="38"/>
                    <a:pt x="235" y="38"/>
                    <a:pt x="235" y="38"/>
                  </a:cubicBezTo>
                  <a:cubicBezTo>
                    <a:pt x="235" y="30"/>
                    <a:pt x="229" y="24"/>
                    <a:pt x="221" y="24"/>
                  </a:cubicBezTo>
                  <a:close/>
                  <a:moveTo>
                    <a:pt x="14" y="10"/>
                  </a:moveTo>
                  <a:cubicBezTo>
                    <a:pt x="49" y="10"/>
                    <a:pt x="49" y="10"/>
                    <a:pt x="49" y="10"/>
                  </a:cubicBezTo>
                  <a:cubicBezTo>
                    <a:pt x="51" y="12"/>
                    <a:pt x="56" y="21"/>
                    <a:pt x="59" y="30"/>
                  </a:cubicBezTo>
                  <a:cubicBezTo>
                    <a:pt x="60" y="32"/>
                    <a:pt x="61" y="33"/>
                    <a:pt x="63" y="33"/>
                  </a:cubicBezTo>
                  <a:cubicBezTo>
                    <a:pt x="221" y="33"/>
                    <a:pt x="221" y="33"/>
                    <a:pt x="221" y="33"/>
                  </a:cubicBezTo>
                  <a:cubicBezTo>
                    <a:pt x="224" y="33"/>
                    <a:pt x="226" y="36"/>
                    <a:pt x="226" y="38"/>
                  </a:cubicBezTo>
                  <a:cubicBezTo>
                    <a:pt x="226" y="56"/>
                    <a:pt x="226" y="56"/>
                    <a:pt x="226" y="56"/>
                  </a:cubicBezTo>
                  <a:cubicBezTo>
                    <a:pt x="10" y="56"/>
                    <a:pt x="10" y="56"/>
                    <a:pt x="10" y="56"/>
                  </a:cubicBezTo>
                  <a:cubicBezTo>
                    <a:pt x="10" y="14"/>
                    <a:pt x="10" y="14"/>
                    <a:pt x="10" y="14"/>
                  </a:cubicBezTo>
                  <a:cubicBezTo>
                    <a:pt x="10" y="12"/>
                    <a:pt x="12" y="10"/>
                    <a:pt x="14" y="10"/>
                  </a:cubicBezTo>
                  <a:close/>
                </a:path>
              </a:pathLst>
            </a:custGeom>
            <a:solidFill>
              <a:schemeClr val="bg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sp>
          <p:nvSpPr>
            <p:cNvPr id="201" name="Freeform 517">
              <a:extLst>
                <a:ext uri="{FF2B5EF4-FFF2-40B4-BE49-F238E27FC236}">
                  <a16:creationId xmlns:a16="http://schemas.microsoft.com/office/drawing/2014/main" id="{3E663F9A-CB68-4E20-89B3-C8AFC25E0F2F}"/>
                </a:ext>
              </a:extLst>
            </p:cNvPr>
            <p:cNvSpPr>
              <a:spLocks noEditPoints="1"/>
            </p:cNvSpPr>
            <p:nvPr/>
          </p:nvSpPr>
          <p:spPr bwMode="auto">
            <a:xfrm>
              <a:off x="9546769" y="446885"/>
              <a:ext cx="109728" cy="109728"/>
            </a:xfrm>
            <a:custGeom>
              <a:avLst/>
              <a:gdLst>
                <a:gd name="T0" fmla="*/ 108 w 122"/>
                <a:gd name="T1" fmla="*/ 65 h 122"/>
                <a:gd name="T2" fmla="*/ 119 w 122"/>
                <a:gd name="T3" fmla="*/ 50 h 122"/>
                <a:gd name="T4" fmla="*/ 115 w 122"/>
                <a:gd name="T5" fmla="*/ 29 h 122"/>
                <a:gd name="T6" fmla="*/ 97 w 122"/>
                <a:gd name="T7" fmla="*/ 30 h 122"/>
                <a:gd name="T8" fmla="*/ 95 w 122"/>
                <a:gd name="T9" fmla="*/ 12 h 122"/>
                <a:gd name="T10" fmla="*/ 85 w 122"/>
                <a:gd name="T11" fmla="*/ 3 h 122"/>
                <a:gd name="T12" fmla="*/ 71 w 122"/>
                <a:gd name="T13" fmla="*/ 2 h 122"/>
                <a:gd name="T14" fmla="*/ 57 w 122"/>
                <a:gd name="T15" fmla="*/ 13 h 122"/>
                <a:gd name="T16" fmla="*/ 45 w 122"/>
                <a:gd name="T17" fmla="*/ 0 h 122"/>
                <a:gd name="T18" fmla="*/ 36 w 122"/>
                <a:gd name="T19" fmla="*/ 3 h 122"/>
                <a:gd name="T20" fmla="*/ 27 w 122"/>
                <a:gd name="T21" fmla="*/ 12 h 122"/>
                <a:gd name="T22" fmla="*/ 24 w 122"/>
                <a:gd name="T23" fmla="*/ 30 h 122"/>
                <a:gd name="T24" fmla="*/ 7 w 122"/>
                <a:gd name="T25" fmla="*/ 29 h 122"/>
                <a:gd name="T26" fmla="*/ 3 w 122"/>
                <a:gd name="T27" fmla="*/ 38 h 122"/>
                <a:gd name="T28" fmla="*/ 3 w 122"/>
                <a:gd name="T29" fmla="*/ 50 h 122"/>
                <a:gd name="T30" fmla="*/ 14 w 122"/>
                <a:gd name="T31" fmla="*/ 65 h 122"/>
                <a:gd name="T32" fmla="*/ 1 w 122"/>
                <a:gd name="T33" fmla="*/ 77 h 122"/>
                <a:gd name="T34" fmla="*/ 4 w 122"/>
                <a:gd name="T35" fmla="*/ 85 h 122"/>
                <a:gd name="T36" fmla="*/ 13 w 122"/>
                <a:gd name="T37" fmla="*/ 95 h 122"/>
                <a:gd name="T38" fmla="*/ 31 w 122"/>
                <a:gd name="T39" fmla="*/ 97 h 122"/>
                <a:gd name="T40" fmla="*/ 30 w 122"/>
                <a:gd name="T41" fmla="*/ 115 h 122"/>
                <a:gd name="T42" fmla="*/ 46 w 122"/>
                <a:gd name="T43" fmla="*/ 121 h 122"/>
                <a:gd name="T44" fmla="*/ 51 w 122"/>
                <a:gd name="T45" fmla="*/ 119 h 122"/>
                <a:gd name="T46" fmla="*/ 65 w 122"/>
                <a:gd name="T47" fmla="*/ 108 h 122"/>
                <a:gd name="T48" fmla="*/ 77 w 122"/>
                <a:gd name="T49" fmla="*/ 121 h 122"/>
                <a:gd name="T50" fmla="*/ 95 w 122"/>
                <a:gd name="T51" fmla="*/ 109 h 122"/>
                <a:gd name="T52" fmla="*/ 97 w 122"/>
                <a:gd name="T53" fmla="*/ 91 h 122"/>
                <a:gd name="T54" fmla="*/ 115 w 122"/>
                <a:gd name="T55" fmla="*/ 92 h 122"/>
                <a:gd name="T56" fmla="*/ 121 w 122"/>
                <a:gd name="T57" fmla="*/ 76 h 122"/>
                <a:gd name="T58" fmla="*/ 110 w 122"/>
                <a:gd name="T59" fmla="*/ 81 h 122"/>
                <a:gd name="T60" fmla="*/ 97 w 122"/>
                <a:gd name="T61" fmla="*/ 81 h 122"/>
                <a:gd name="T62" fmla="*/ 83 w 122"/>
                <a:gd name="T63" fmla="*/ 91 h 122"/>
                <a:gd name="T64" fmla="*/ 85 w 122"/>
                <a:gd name="T65" fmla="*/ 108 h 122"/>
                <a:gd name="T66" fmla="*/ 72 w 122"/>
                <a:gd name="T67" fmla="*/ 100 h 122"/>
                <a:gd name="T68" fmla="*/ 55 w 122"/>
                <a:gd name="T69" fmla="*/ 98 h 122"/>
                <a:gd name="T70" fmla="*/ 44 w 122"/>
                <a:gd name="T71" fmla="*/ 111 h 122"/>
                <a:gd name="T72" fmla="*/ 37 w 122"/>
                <a:gd name="T73" fmla="*/ 108 h 122"/>
                <a:gd name="T74" fmla="*/ 39 w 122"/>
                <a:gd name="T75" fmla="*/ 91 h 122"/>
                <a:gd name="T76" fmla="*/ 25 w 122"/>
                <a:gd name="T77" fmla="*/ 81 h 122"/>
                <a:gd name="T78" fmla="*/ 12 w 122"/>
                <a:gd name="T79" fmla="*/ 82 h 122"/>
                <a:gd name="T80" fmla="*/ 11 w 122"/>
                <a:gd name="T81" fmla="*/ 78 h 122"/>
                <a:gd name="T82" fmla="*/ 23 w 122"/>
                <a:gd name="T83" fmla="*/ 67 h 122"/>
                <a:gd name="T84" fmla="*/ 21 w 122"/>
                <a:gd name="T85" fmla="*/ 50 h 122"/>
                <a:gd name="T86" fmla="*/ 12 w 122"/>
                <a:gd name="T87" fmla="*/ 41 h 122"/>
                <a:gd name="T88" fmla="*/ 13 w 122"/>
                <a:gd name="T89" fmla="*/ 37 h 122"/>
                <a:gd name="T90" fmla="*/ 30 w 122"/>
                <a:gd name="T91" fmla="*/ 38 h 122"/>
                <a:gd name="T92" fmla="*/ 40 w 122"/>
                <a:gd name="T93" fmla="*/ 25 h 122"/>
                <a:gd name="T94" fmla="*/ 40 w 122"/>
                <a:gd name="T95" fmla="*/ 12 h 122"/>
                <a:gd name="T96" fmla="*/ 44 w 122"/>
                <a:gd name="T97" fmla="*/ 10 h 122"/>
                <a:gd name="T98" fmla="*/ 55 w 122"/>
                <a:gd name="T99" fmla="*/ 23 h 122"/>
                <a:gd name="T100" fmla="*/ 72 w 122"/>
                <a:gd name="T101" fmla="*/ 21 h 122"/>
                <a:gd name="T102" fmla="*/ 81 w 122"/>
                <a:gd name="T103" fmla="*/ 12 h 122"/>
                <a:gd name="T104" fmla="*/ 81 w 122"/>
                <a:gd name="T105" fmla="*/ 25 h 122"/>
                <a:gd name="T106" fmla="*/ 92 w 122"/>
                <a:gd name="T107" fmla="*/ 38 h 122"/>
                <a:gd name="T108" fmla="*/ 108 w 122"/>
                <a:gd name="T109" fmla="*/ 37 h 122"/>
                <a:gd name="T110" fmla="*/ 101 w 122"/>
                <a:gd name="T111" fmla="*/ 50 h 122"/>
                <a:gd name="T112" fmla="*/ 98 w 122"/>
                <a:gd name="T113" fmla="*/ 66 h 122"/>
                <a:gd name="T114" fmla="*/ 111 w 122"/>
                <a:gd name="T115"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 h="122">
                  <a:moveTo>
                    <a:pt x="119" y="71"/>
                  </a:moveTo>
                  <a:cubicBezTo>
                    <a:pt x="108" y="65"/>
                    <a:pt x="108" y="65"/>
                    <a:pt x="108" y="65"/>
                  </a:cubicBezTo>
                  <a:cubicBezTo>
                    <a:pt x="108" y="62"/>
                    <a:pt x="108" y="59"/>
                    <a:pt x="108" y="56"/>
                  </a:cubicBezTo>
                  <a:cubicBezTo>
                    <a:pt x="119" y="50"/>
                    <a:pt x="119" y="50"/>
                    <a:pt x="119" y="50"/>
                  </a:cubicBezTo>
                  <a:cubicBezTo>
                    <a:pt x="121" y="49"/>
                    <a:pt x="122" y="47"/>
                    <a:pt x="121" y="45"/>
                  </a:cubicBezTo>
                  <a:cubicBezTo>
                    <a:pt x="120" y="39"/>
                    <a:pt x="118" y="34"/>
                    <a:pt x="115" y="29"/>
                  </a:cubicBezTo>
                  <a:cubicBezTo>
                    <a:pt x="114" y="27"/>
                    <a:pt x="111" y="26"/>
                    <a:pt x="109" y="27"/>
                  </a:cubicBezTo>
                  <a:cubicBezTo>
                    <a:pt x="97" y="30"/>
                    <a:pt x="97" y="30"/>
                    <a:pt x="97" y="30"/>
                  </a:cubicBezTo>
                  <a:cubicBezTo>
                    <a:pt x="95" y="28"/>
                    <a:pt x="93" y="26"/>
                    <a:pt x="91" y="24"/>
                  </a:cubicBezTo>
                  <a:cubicBezTo>
                    <a:pt x="95" y="12"/>
                    <a:pt x="95" y="12"/>
                    <a:pt x="95" y="12"/>
                  </a:cubicBezTo>
                  <a:cubicBezTo>
                    <a:pt x="95" y="10"/>
                    <a:pt x="94" y="8"/>
                    <a:pt x="92" y="7"/>
                  </a:cubicBezTo>
                  <a:cubicBezTo>
                    <a:pt x="90" y="5"/>
                    <a:pt x="87" y="4"/>
                    <a:pt x="85" y="3"/>
                  </a:cubicBezTo>
                  <a:cubicBezTo>
                    <a:pt x="82" y="2"/>
                    <a:pt x="79" y="1"/>
                    <a:pt x="76" y="0"/>
                  </a:cubicBezTo>
                  <a:cubicBezTo>
                    <a:pt x="74" y="0"/>
                    <a:pt x="72" y="1"/>
                    <a:pt x="71" y="2"/>
                  </a:cubicBezTo>
                  <a:cubicBezTo>
                    <a:pt x="65" y="13"/>
                    <a:pt x="65" y="13"/>
                    <a:pt x="65" y="13"/>
                  </a:cubicBezTo>
                  <a:cubicBezTo>
                    <a:pt x="62" y="13"/>
                    <a:pt x="59" y="13"/>
                    <a:pt x="57" y="13"/>
                  </a:cubicBezTo>
                  <a:cubicBezTo>
                    <a:pt x="50" y="2"/>
                    <a:pt x="50" y="2"/>
                    <a:pt x="50" y="2"/>
                  </a:cubicBezTo>
                  <a:cubicBezTo>
                    <a:pt x="49" y="1"/>
                    <a:pt x="47" y="0"/>
                    <a:pt x="45" y="0"/>
                  </a:cubicBezTo>
                  <a:cubicBezTo>
                    <a:pt x="42" y="1"/>
                    <a:pt x="40" y="2"/>
                    <a:pt x="37" y="3"/>
                  </a:cubicBezTo>
                  <a:cubicBezTo>
                    <a:pt x="36" y="3"/>
                    <a:pt x="36" y="3"/>
                    <a:pt x="36" y="3"/>
                  </a:cubicBezTo>
                  <a:cubicBezTo>
                    <a:pt x="34" y="4"/>
                    <a:pt x="31" y="6"/>
                    <a:pt x="29" y="7"/>
                  </a:cubicBezTo>
                  <a:cubicBezTo>
                    <a:pt x="27" y="8"/>
                    <a:pt x="26" y="10"/>
                    <a:pt x="27" y="12"/>
                  </a:cubicBezTo>
                  <a:cubicBezTo>
                    <a:pt x="30" y="24"/>
                    <a:pt x="30" y="24"/>
                    <a:pt x="30" y="24"/>
                  </a:cubicBezTo>
                  <a:cubicBezTo>
                    <a:pt x="28" y="26"/>
                    <a:pt x="26" y="28"/>
                    <a:pt x="24" y="30"/>
                  </a:cubicBezTo>
                  <a:cubicBezTo>
                    <a:pt x="12" y="27"/>
                    <a:pt x="12" y="27"/>
                    <a:pt x="12" y="27"/>
                  </a:cubicBezTo>
                  <a:cubicBezTo>
                    <a:pt x="10" y="26"/>
                    <a:pt x="8" y="27"/>
                    <a:pt x="7" y="29"/>
                  </a:cubicBezTo>
                  <a:cubicBezTo>
                    <a:pt x="6" y="31"/>
                    <a:pt x="5" y="34"/>
                    <a:pt x="3" y="36"/>
                  </a:cubicBezTo>
                  <a:cubicBezTo>
                    <a:pt x="3" y="38"/>
                    <a:pt x="3" y="38"/>
                    <a:pt x="3" y="38"/>
                  </a:cubicBezTo>
                  <a:cubicBezTo>
                    <a:pt x="2" y="40"/>
                    <a:pt x="1" y="43"/>
                    <a:pt x="0" y="45"/>
                  </a:cubicBezTo>
                  <a:cubicBezTo>
                    <a:pt x="0" y="47"/>
                    <a:pt x="1" y="49"/>
                    <a:pt x="3" y="50"/>
                  </a:cubicBezTo>
                  <a:cubicBezTo>
                    <a:pt x="14" y="57"/>
                    <a:pt x="14" y="57"/>
                    <a:pt x="14" y="57"/>
                  </a:cubicBezTo>
                  <a:cubicBezTo>
                    <a:pt x="13" y="59"/>
                    <a:pt x="13" y="62"/>
                    <a:pt x="14" y="65"/>
                  </a:cubicBezTo>
                  <a:cubicBezTo>
                    <a:pt x="3" y="71"/>
                    <a:pt x="3" y="71"/>
                    <a:pt x="3" y="71"/>
                  </a:cubicBezTo>
                  <a:cubicBezTo>
                    <a:pt x="1" y="72"/>
                    <a:pt x="0" y="75"/>
                    <a:pt x="1" y="77"/>
                  </a:cubicBezTo>
                  <a:cubicBezTo>
                    <a:pt x="1" y="79"/>
                    <a:pt x="2" y="82"/>
                    <a:pt x="3" y="84"/>
                  </a:cubicBezTo>
                  <a:cubicBezTo>
                    <a:pt x="4" y="85"/>
                    <a:pt x="4" y="85"/>
                    <a:pt x="4" y="85"/>
                  </a:cubicBezTo>
                  <a:cubicBezTo>
                    <a:pt x="5" y="88"/>
                    <a:pt x="6" y="90"/>
                    <a:pt x="7" y="92"/>
                  </a:cubicBezTo>
                  <a:cubicBezTo>
                    <a:pt x="8" y="94"/>
                    <a:pt x="11" y="95"/>
                    <a:pt x="13" y="95"/>
                  </a:cubicBezTo>
                  <a:cubicBezTo>
                    <a:pt x="25" y="91"/>
                    <a:pt x="25" y="91"/>
                    <a:pt x="25" y="91"/>
                  </a:cubicBezTo>
                  <a:cubicBezTo>
                    <a:pt x="27" y="93"/>
                    <a:pt x="28" y="95"/>
                    <a:pt x="31" y="97"/>
                  </a:cubicBezTo>
                  <a:cubicBezTo>
                    <a:pt x="27" y="109"/>
                    <a:pt x="27" y="109"/>
                    <a:pt x="27" y="109"/>
                  </a:cubicBezTo>
                  <a:cubicBezTo>
                    <a:pt x="27" y="111"/>
                    <a:pt x="28" y="113"/>
                    <a:pt x="30" y="115"/>
                  </a:cubicBezTo>
                  <a:cubicBezTo>
                    <a:pt x="32" y="116"/>
                    <a:pt x="35" y="117"/>
                    <a:pt x="37" y="118"/>
                  </a:cubicBezTo>
                  <a:cubicBezTo>
                    <a:pt x="40" y="119"/>
                    <a:pt x="43" y="120"/>
                    <a:pt x="46" y="121"/>
                  </a:cubicBezTo>
                  <a:cubicBezTo>
                    <a:pt x="46" y="121"/>
                    <a:pt x="46" y="121"/>
                    <a:pt x="47" y="121"/>
                  </a:cubicBezTo>
                  <a:cubicBezTo>
                    <a:pt x="48" y="121"/>
                    <a:pt x="50" y="120"/>
                    <a:pt x="51" y="119"/>
                  </a:cubicBezTo>
                  <a:cubicBezTo>
                    <a:pt x="57" y="108"/>
                    <a:pt x="57" y="108"/>
                    <a:pt x="57" y="108"/>
                  </a:cubicBezTo>
                  <a:cubicBezTo>
                    <a:pt x="60" y="108"/>
                    <a:pt x="63" y="108"/>
                    <a:pt x="65" y="108"/>
                  </a:cubicBezTo>
                  <a:cubicBezTo>
                    <a:pt x="72" y="119"/>
                    <a:pt x="72" y="119"/>
                    <a:pt x="72" y="119"/>
                  </a:cubicBezTo>
                  <a:cubicBezTo>
                    <a:pt x="73" y="121"/>
                    <a:pt x="75" y="122"/>
                    <a:pt x="77" y="121"/>
                  </a:cubicBezTo>
                  <a:cubicBezTo>
                    <a:pt x="82" y="119"/>
                    <a:pt x="88" y="117"/>
                    <a:pt x="93" y="114"/>
                  </a:cubicBezTo>
                  <a:cubicBezTo>
                    <a:pt x="95" y="113"/>
                    <a:pt x="95" y="111"/>
                    <a:pt x="95" y="109"/>
                  </a:cubicBezTo>
                  <a:cubicBezTo>
                    <a:pt x="92" y="97"/>
                    <a:pt x="92" y="97"/>
                    <a:pt x="92" y="97"/>
                  </a:cubicBezTo>
                  <a:cubicBezTo>
                    <a:pt x="94" y="95"/>
                    <a:pt x="96" y="93"/>
                    <a:pt x="97" y="91"/>
                  </a:cubicBezTo>
                  <a:cubicBezTo>
                    <a:pt x="110" y="94"/>
                    <a:pt x="110" y="94"/>
                    <a:pt x="110" y="94"/>
                  </a:cubicBezTo>
                  <a:cubicBezTo>
                    <a:pt x="112" y="95"/>
                    <a:pt x="114" y="94"/>
                    <a:pt x="115" y="92"/>
                  </a:cubicBezTo>
                  <a:cubicBezTo>
                    <a:pt x="116" y="89"/>
                    <a:pt x="118" y="87"/>
                    <a:pt x="119" y="84"/>
                  </a:cubicBezTo>
                  <a:cubicBezTo>
                    <a:pt x="120" y="82"/>
                    <a:pt x="121" y="79"/>
                    <a:pt x="121" y="76"/>
                  </a:cubicBezTo>
                  <a:cubicBezTo>
                    <a:pt x="122" y="74"/>
                    <a:pt x="121" y="72"/>
                    <a:pt x="119" y="71"/>
                  </a:cubicBezTo>
                  <a:close/>
                  <a:moveTo>
                    <a:pt x="110" y="81"/>
                  </a:moveTo>
                  <a:cubicBezTo>
                    <a:pt x="109" y="82"/>
                    <a:pt x="109" y="83"/>
                    <a:pt x="108" y="84"/>
                  </a:cubicBezTo>
                  <a:cubicBezTo>
                    <a:pt x="97" y="81"/>
                    <a:pt x="97" y="81"/>
                    <a:pt x="97" y="81"/>
                  </a:cubicBezTo>
                  <a:cubicBezTo>
                    <a:pt x="95" y="81"/>
                    <a:pt x="93" y="81"/>
                    <a:pt x="92" y="83"/>
                  </a:cubicBezTo>
                  <a:cubicBezTo>
                    <a:pt x="89" y="86"/>
                    <a:pt x="87" y="89"/>
                    <a:pt x="83" y="91"/>
                  </a:cubicBezTo>
                  <a:cubicBezTo>
                    <a:pt x="82" y="92"/>
                    <a:pt x="81" y="94"/>
                    <a:pt x="82" y="96"/>
                  </a:cubicBezTo>
                  <a:cubicBezTo>
                    <a:pt x="85" y="108"/>
                    <a:pt x="85" y="108"/>
                    <a:pt x="85" y="108"/>
                  </a:cubicBezTo>
                  <a:cubicBezTo>
                    <a:pt x="83" y="109"/>
                    <a:pt x="80" y="110"/>
                    <a:pt x="78" y="111"/>
                  </a:cubicBezTo>
                  <a:cubicBezTo>
                    <a:pt x="72" y="100"/>
                    <a:pt x="72" y="100"/>
                    <a:pt x="72" y="100"/>
                  </a:cubicBezTo>
                  <a:cubicBezTo>
                    <a:pt x="71" y="99"/>
                    <a:pt x="69" y="98"/>
                    <a:pt x="67" y="98"/>
                  </a:cubicBezTo>
                  <a:cubicBezTo>
                    <a:pt x="63" y="99"/>
                    <a:pt x="59" y="99"/>
                    <a:pt x="55" y="98"/>
                  </a:cubicBezTo>
                  <a:cubicBezTo>
                    <a:pt x="53" y="98"/>
                    <a:pt x="51" y="99"/>
                    <a:pt x="50" y="100"/>
                  </a:cubicBezTo>
                  <a:cubicBezTo>
                    <a:pt x="44" y="111"/>
                    <a:pt x="44" y="111"/>
                    <a:pt x="44" y="111"/>
                  </a:cubicBezTo>
                  <a:cubicBezTo>
                    <a:pt x="43" y="111"/>
                    <a:pt x="42" y="110"/>
                    <a:pt x="41" y="110"/>
                  </a:cubicBezTo>
                  <a:cubicBezTo>
                    <a:pt x="40" y="109"/>
                    <a:pt x="39" y="109"/>
                    <a:pt x="37" y="108"/>
                  </a:cubicBezTo>
                  <a:cubicBezTo>
                    <a:pt x="41" y="96"/>
                    <a:pt x="41" y="96"/>
                    <a:pt x="41" y="96"/>
                  </a:cubicBezTo>
                  <a:cubicBezTo>
                    <a:pt x="41" y="95"/>
                    <a:pt x="40" y="93"/>
                    <a:pt x="39" y="91"/>
                  </a:cubicBezTo>
                  <a:cubicBezTo>
                    <a:pt x="36" y="89"/>
                    <a:pt x="33" y="86"/>
                    <a:pt x="30" y="83"/>
                  </a:cubicBezTo>
                  <a:cubicBezTo>
                    <a:pt x="29" y="82"/>
                    <a:pt x="27" y="81"/>
                    <a:pt x="25" y="81"/>
                  </a:cubicBezTo>
                  <a:cubicBezTo>
                    <a:pt x="14" y="85"/>
                    <a:pt x="14" y="85"/>
                    <a:pt x="14" y="85"/>
                  </a:cubicBezTo>
                  <a:cubicBezTo>
                    <a:pt x="13" y="84"/>
                    <a:pt x="13" y="83"/>
                    <a:pt x="12" y="82"/>
                  </a:cubicBezTo>
                  <a:cubicBezTo>
                    <a:pt x="12" y="81"/>
                    <a:pt x="12" y="81"/>
                    <a:pt x="12" y="81"/>
                  </a:cubicBezTo>
                  <a:cubicBezTo>
                    <a:pt x="11" y="80"/>
                    <a:pt x="11" y="79"/>
                    <a:pt x="11" y="78"/>
                  </a:cubicBezTo>
                  <a:cubicBezTo>
                    <a:pt x="21" y="72"/>
                    <a:pt x="21" y="72"/>
                    <a:pt x="21" y="72"/>
                  </a:cubicBezTo>
                  <a:cubicBezTo>
                    <a:pt x="23" y="71"/>
                    <a:pt x="24" y="69"/>
                    <a:pt x="23" y="67"/>
                  </a:cubicBezTo>
                  <a:cubicBezTo>
                    <a:pt x="23" y="63"/>
                    <a:pt x="23" y="59"/>
                    <a:pt x="23" y="55"/>
                  </a:cubicBezTo>
                  <a:cubicBezTo>
                    <a:pt x="24" y="53"/>
                    <a:pt x="23" y="51"/>
                    <a:pt x="21" y="50"/>
                  </a:cubicBezTo>
                  <a:cubicBezTo>
                    <a:pt x="11" y="44"/>
                    <a:pt x="11" y="44"/>
                    <a:pt x="11" y="44"/>
                  </a:cubicBezTo>
                  <a:cubicBezTo>
                    <a:pt x="11" y="43"/>
                    <a:pt x="11" y="42"/>
                    <a:pt x="12" y="41"/>
                  </a:cubicBezTo>
                  <a:cubicBezTo>
                    <a:pt x="12" y="40"/>
                    <a:pt x="12" y="40"/>
                    <a:pt x="12" y="40"/>
                  </a:cubicBezTo>
                  <a:cubicBezTo>
                    <a:pt x="13" y="39"/>
                    <a:pt x="13" y="38"/>
                    <a:pt x="13" y="37"/>
                  </a:cubicBezTo>
                  <a:cubicBezTo>
                    <a:pt x="25" y="40"/>
                    <a:pt x="25" y="40"/>
                    <a:pt x="25" y="40"/>
                  </a:cubicBezTo>
                  <a:cubicBezTo>
                    <a:pt x="27" y="41"/>
                    <a:pt x="29" y="40"/>
                    <a:pt x="30" y="38"/>
                  </a:cubicBezTo>
                  <a:cubicBezTo>
                    <a:pt x="32" y="35"/>
                    <a:pt x="35" y="32"/>
                    <a:pt x="38" y="30"/>
                  </a:cubicBezTo>
                  <a:cubicBezTo>
                    <a:pt x="40" y="29"/>
                    <a:pt x="41" y="27"/>
                    <a:pt x="40" y="25"/>
                  </a:cubicBezTo>
                  <a:cubicBezTo>
                    <a:pt x="37" y="13"/>
                    <a:pt x="37" y="13"/>
                    <a:pt x="37" y="13"/>
                  </a:cubicBezTo>
                  <a:cubicBezTo>
                    <a:pt x="38" y="13"/>
                    <a:pt x="39" y="12"/>
                    <a:pt x="40" y="12"/>
                  </a:cubicBezTo>
                  <a:cubicBezTo>
                    <a:pt x="41" y="12"/>
                    <a:pt x="41" y="12"/>
                    <a:pt x="41" y="12"/>
                  </a:cubicBezTo>
                  <a:cubicBezTo>
                    <a:pt x="42" y="11"/>
                    <a:pt x="43" y="11"/>
                    <a:pt x="44" y="10"/>
                  </a:cubicBezTo>
                  <a:cubicBezTo>
                    <a:pt x="50" y="21"/>
                    <a:pt x="50" y="21"/>
                    <a:pt x="50" y="21"/>
                  </a:cubicBezTo>
                  <a:cubicBezTo>
                    <a:pt x="51" y="23"/>
                    <a:pt x="53" y="23"/>
                    <a:pt x="55" y="23"/>
                  </a:cubicBezTo>
                  <a:cubicBezTo>
                    <a:pt x="59" y="23"/>
                    <a:pt x="63" y="22"/>
                    <a:pt x="67" y="23"/>
                  </a:cubicBezTo>
                  <a:cubicBezTo>
                    <a:pt x="69" y="23"/>
                    <a:pt x="71" y="22"/>
                    <a:pt x="72" y="21"/>
                  </a:cubicBezTo>
                  <a:cubicBezTo>
                    <a:pt x="77" y="10"/>
                    <a:pt x="77" y="10"/>
                    <a:pt x="77" y="10"/>
                  </a:cubicBezTo>
                  <a:cubicBezTo>
                    <a:pt x="79" y="11"/>
                    <a:pt x="80" y="11"/>
                    <a:pt x="81" y="12"/>
                  </a:cubicBezTo>
                  <a:cubicBezTo>
                    <a:pt x="82" y="12"/>
                    <a:pt x="83" y="13"/>
                    <a:pt x="84" y="13"/>
                  </a:cubicBezTo>
                  <a:cubicBezTo>
                    <a:pt x="81" y="25"/>
                    <a:pt x="81" y="25"/>
                    <a:pt x="81" y="25"/>
                  </a:cubicBezTo>
                  <a:cubicBezTo>
                    <a:pt x="81" y="27"/>
                    <a:pt x="82" y="29"/>
                    <a:pt x="83" y="30"/>
                  </a:cubicBezTo>
                  <a:cubicBezTo>
                    <a:pt x="86" y="32"/>
                    <a:pt x="89" y="35"/>
                    <a:pt x="92" y="38"/>
                  </a:cubicBezTo>
                  <a:cubicBezTo>
                    <a:pt x="93" y="40"/>
                    <a:pt x="95" y="40"/>
                    <a:pt x="97" y="40"/>
                  </a:cubicBezTo>
                  <a:cubicBezTo>
                    <a:pt x="108" y="37"/>
                    <a:pt x="108" y="37"/>
                    <a:pt x="108" y="37"/>
                  </a:cubicBezTo>
                  <a:cubicBezTo>
                    <a:pt x="109" y="39"/>
                    <a:pt x="110" y="41"/>
                    <a:pt x="111" y="44"/>
                  </a:cubicBezTo>
                  <a:cubicBezTo>
                    <a:pt x="101" y="50"/>
                    <a:pt x="101" y="50"/>
                    <a:pt x="101" y="50"/>
                  </a:cubicBezTo>
                  <a:cubicBezTo>
                    <a:pt x="99" y="51"/>
                    <a:pt x="98" y="53"/>
                    <a:pt x="98" y="55"/>
                  </a:cubicBezTo>
                  <a:cubicBezTo>
                    <a:pt x="99" y="58"/>
                    <a:pt x="99" y="62"/>
                    <a:pt x="98" y="66"/>
                  </a:cubicBezTo>
                  <a:cubicBezTo>
                    <a:pt x="98" y="68"/>
                    <a:pt x="99" y="70"/>
                    <a:pt x="101" y="71"/>
                  </a:cubicBezTo>
                  <a:cubicBezTo>
                    <a:pt x="111" y="77"/>
                    <a:pt x="111" y="77"/>
                    <a:pt x="111" y="77"/>
                  </a:cubicBezTo>
                  <a:cubicBezTo>
                    <a:pt x="111" y="78"/>
                    <a:pt x="110" y="80"/>
                    <a:pt x="110" y="81"/>
                  </a:cubicBezTo>
                  <a:close/>
                </a:path>
              </a:pathLst>
            </a:custGeom>
            <a:solidFill>
              <a:schemeClr val="bg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C5C5C"/>
                </a:solidFill>
                <a:effectLst/>
                <a:uLnTx/>
                <a:uFillTx/>
                <a:latin typeface="+mj-lt"/>
              </a:endParaRPr>
            </a:p>
          </p:txBody>
        </p:sp>
      </p:grpSp>
      <p:sp>
        <p:nvSpPr>
          <p:cNvPr id="202" name="Freeform 162">
            <a:extLst>
              <a:ext uri="{FF2B5EF4-FFF2-40B4-BE49-F238E27FC236}">
                <a16:creationId xmlns:a16="http://schemas.microsoft.com/office/drawing/2014/main" id="{35B3A016-ADAA-4E02-8020-A7B1333A85B2}"/>
              </a:ext>
            </a:extLst>
          </p:cNvPr>
          <p:cNvSpPr>
            <a:spLocks noChangeAspect="1" noEditPoints="1"/>
          </p:cNvSpPr>
          <p:nvPr/>
        </p:nvSpPr>
        <p:spPr bwMode="auto">
          <a:xfrm>
            <a:off x="8699918" y="2277900"/>
            <a:ext cx="274320" cy="274418"/>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203" name="Group 202">
            <a:extLst>
              <a:ext uri="{FF2B5EF4-FFF2-40B4-BE49-F238E27FC236}">
                <a16:creationId xmlns:a16="http://schemas.microsoft.com/office/drawing/2014/main" id="{3BAAFC18-299F-43C4-9267-90746C3C50C6}"/>
              </a:ext>
            </a:extLst>
          </p:cNvPr>
          <p:cNvGrpSpPr/>
          <p:nvPr/>
        </p:nvGrpSpPr>
        <p:grpSpPr>
          <a:xfrm>
            <a:off x="6421739" y="2056389"/>
            <a:ext cx="293268" cy="282035"/>
            <a:chOff x="4570157" y="1725405"/>
            <a:chExt cx="365760" cy="379108"/>
          </a:xfrm>
        </p:grpSpPr>
        <p:sp>
          <p:nvSpPr>
            <p:cNvPr id="204" name="Oval 203">
              <a:extLst>
                <a:ext uri="{FF2B5EF4-FFF2-40B4-BE49-F238E27FC236}">
                  <a16:creationId xmlns:a16="http://schemas.microsoft.com/office/drawing/2014/main" id="{E1BDFA4B-98F5-44B1-8C87-62CE5D087BB1}"/>
                </a:ext>
              </a:extLst>
            </p:cNvPr>
            <p:cNvSpPr/>
            <p:nvPr/>
          </p:nvSpPr>
          <p:spPr bwMode="gray">
            <a:xfrm>
              <a:off x="4570157" y="1738753"/>
              <a:ext cx="365760" cy="36576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05" name="Freeform 97">
              <a:extLst>
                <a:ext uri="{FF2B5EF4-FFF2-40B4-BE49-F238E27FC236}">
                  <a16:creationId xmlns:a16="http://schemas.microsoft.com/office/drawing/2014/main" id="{F3156ED9-1ACE-4D7A-8404-A63999AAA1C2}"/>
                </a:ext>
              </a:extLst>
            </p:cNvPr>
            <p:cNvSpPr>
              <a:spLocks noChangeAspect="1" noEditPoints="1"/>
            </p:cNvSpPr>
            <p:nvPr/>
          </p:nvSpPr>
          <p:spPr bwMode="auto">
            <a:xfrm>
              <a:off x="4572000" y="1725405"/>
              <a:ext cx="342130" cy="36576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206" name="Group 205">
            <a:extLst>
              <a:ext uri="{FF2B5EF4-FFF2-40B4-BE49-F238E27FC236}">
                <a16:creationId xmlns:a16="http://schemas.microsoft.com/office/drawing/2014/main" id="{9544B622-F3C2-4262-9765-6E93E566F224}"/>
              </a:ext>
            </a:extLst>
          </p:cNvPr>
          <p:cNvGrpSpPr/>
          <p:nvPr/>
        </p:nvGrpSpPr>
        <p:grpSpPr>
          <a:xfrm>
            <a:off x="7808435" y="5294483"/>
            <a:ext cx="274320" cy="274321"/>
            <a:chOff x="5696711" y="1735776"/>
            <a:chExt cx="369082" cy="367346"/>
          </a:xfrm>
        </p:grpSpPr>
        <p:sp>
          <p:nvSpPr>
            <p:cNvPr id="207" name="Oval 206">
              <a:extLst>
                <a:ext uri="{FF2B5EF4-FFF2-40B4-BE49-F238E27FC236}">
                  <a16:creationId xmlns:a16="http://schemas.microsoft.com/office/drawing/2014/main" id="{FF0D00ED-06DD-4279-B288-05452258E460}"/>
                </a:ext>
              </a:extLst>
            </p:cNvPr>
            <p:cNvSpPr/>
            <p:nvPr/>
          </p:nvSpPr>
          <p:spPr bwMode="gray">
            <a:xfrm>
              <a:off x="5700033" y="1735776"/>
              <a:ext cx="365760" cy="36576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08" name="Freeform 232">
              <a:extLst>
                <a:ext uri="{FF2B5EF4-FFF2-40B4-BE49-F238E27FC236}">
                  <a16:creationId xmlns:a16="http://schemas.microsoft.com/office/drawing/2014/main" id="{DB045C7B-0E0D-447A-A23C-10DAA1D8F7D2}"/>
                </a:ext>
              </a:extLst>
            </p:cNvPr>
            <p:cNvSpPr>
              <a:spLocks noChangeAspect="1" noEditPoints="1"/>
            </p:cNvSpPr>
            <p:nvPr/>
          </p:nvSpPr>
          <p:spPr bwMode="auto">
            <a:xfrm>
              <a:off x="5696711" y="1737362"/>
              <a:ext cx="365760" cy="36576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5 w 512"/>
                <a:gd name="T11" fmla="*/ 260 h 512"/>
                <a:gd name="T12" fmla="*/ 413 w 512"/>
                <a:gd name="T13" fmla="*/ 263 h 512"/>
                <a:gd name="T14" fmla="*/ 327 w 512"/>
                <a:gd name="T15" fmla="*/ 349 h 512"/>
                <a:gd name="T16" fmla="*/ 320 w 512"/>
                <a:gd name="T17" fmla="*/ 352 h 512"/>
                <a:gd name="T18" fmla="*/ 312 w 512"/>
                <a:gd name="T19" fmla="*/ 349 h 512"/>
                <a:gd name="T20" fmla="*/ 312 w 512"/>
                <a:gd name="T21" fmla="*/ 333 h 512"/>
                <a:gd name="T22" fmla="*/ 379 w 512"/>
                <a:gd name="T23" fmla="*/ 266 h 512"/>
                <a:gd name="T24" fmla="*/ 106 w 512"/>
                <a:gd name="T25" fmla="*/ 266 h 512"/>
                <a:gd name="T26" fmla="*/ 96 w 512"/>
                <a:gd name="T27" fmla="*/ 256 h 512"/>
                <a:gd name="T28" fmla="*/ 106 w 512"/>
                <a:gd name="T29" fmla="*/ 245 h 512"/>
                <a:gd name="T30" fmla="*/ 379 w 512"/>
                <a:gd name="T31" fmla="*/ 245 h 512"/>
                <a:gd name="T32" fmla="*/ 312 w 512"/>
                <a:gd name="T33" fmla="*/ 178 h 512"/>
                <a:gd name="T34" fmla="*/ 312 w 512"/>
                <a:gd name="T35" fmla="*/ 163 h 512"/>
                <a:gd name="T36" fmla="*/ 327 w 512"/>
                <a:gd name="T37" fmla="*/ 163 h 512"/>
                <a:gd name="T38" fmla="*/ 413 w 512"/>
                <a:gd name="T39" fmla="*/ 248 h 512"/>
                <a:gd name="T40" fmla="*/ 415 w 512"/>
                <a:gd name="T41" fmla="*/ 252 h 512"/>
                <a:gd name="T42" fmla="*/ 415 w 512"/>
                <a:gd name="T43"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0"/>
                  </a:moveTo>
                  <a:cubicBezTo>
                    <a:pt x="414" y="261"/>
                    <a:pt x="414" y="262"/>
                    <a:pt x="413" y="263"/>
                  </a:cubicBezTo>
                  <a:cubicBezTo>
                    <a:pt x="327" y="349"/>
                    <a:pt x="327" y="349"/>
                    <a:pt x="327" y="349"/>
                  </a:cubicBezTo>
                  <a:cubicBezTo>
                    <a:pt x="325" y="351"/>
                    <a:pt x="322" y="352"/>
                    <a:pt x="320" y="352"/>
                  </a:cubicBezTo>
                  <a:cubicBezTo>
                    <a:pt x="317" y="352"/>
                    <a:pt x="314" y="351"/>
                    <a:pt x="312" y="349"/>
                  </a:cubicBezTo>
                  <a:cubicBezTo>
                    <a:pt x="308" y="344"/>
                    <a:pt x="308" y="338"/>
                    <a:pt x="312" y="333"/>
                  </a:cubicBezTo>
                  <a:cubicBezTo>
                    <a:pt x="379" y="266"/>
                    <a:pt x="379" y="266"/>
                    <a:pt x="379" y="266"/>
                  </a:cubicBezTo>
                  <a:cubicBezTo>
                    <a:pt x="106" y="266"/>
                    <a:pt x="106" y="266"/>
                    <a:pt x="106" y="266"/>
                  </a:cubicBezTo>
                  <a:cubicBezTo>
                    <a:pt x="100" y="266"/>
                    <a:pt x="96" y="262"/>
                    <a:pt x="96" y="256"/>
                  </a:cubicBezTo>
                  <a:cubicBezTo>
                    <a:pt x="96" y="250"/>
                    <a:pt x="100" y="245"/>
                    <a:pt x="106" y="245"/>
                  </a:cubicBezTo>
                  <a:cubicBezTo>
                    <a:pt x="379" y="245"/>
                    <a:pt x="379" y="245"/>
                    <a:pt x="379" y="245"/>
                  </a:cubicBezTo>
                  <a:cubicBezTo>
                    <a:pt x="312" y="178"/>
                    <a:pt x="312" y="178"/>
                    <a:pt x="312" y="178"/>
                  </a:cubicBezTo>
                  <a:cubicBezTo>
                    <a:pt x="308" y="174"/>
                    <a:pt x="308" y="167"/>
                    <a:pt x="312" y="163"/>
                  </a:cubicBezTo>
                  <a:cubicBezTo>
                    <a:pt x="316" y="159"/>
                    <a:pt x="323" y="159"/>
                    <a:pt x="327" y="163"/>
                  </a:cubicBezTo>
                  <a:cubicBezTo>
                    <a:pt x="413" y="248"/>
                    <a:pt x="413" y="248"/>
                    <a:pt x="413" y="248"/>
                  </a:cubicBezTo>
                  <a:cubicBezTo>
                    <a:pt x="414" y="249"/>
                    <a:pt x="414" y="250"/>
                    <a:pt x="415" y="252"/>
                  </a:cubicBezTo>
                  <a:cubicBezTo>
                    <a:pt x="416" y="254"/>
                    <a:pt x="416" y="257"/>
                    <a:pt x="415" y="2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209" name="Freeform 364">
            <a:extLst>
              <a:ext uri="{FF2B5EF4-FFF2-40B4-BE49-F238E27FC236}">
                <a16:creationId xmlns:a16="http://schemas.microsoft.com/office/drawing/2014/main" id="{285EA4CC-3DC6-4585-B76D-A29FFF979A9E}"/>
              </a:ext>
            </a:extLst>
          </p:cNvPr>
          <p:cNvSpPr>
            <a:spLocks noChangeAspect="1" noEditPoints="1"/>
          </p:cNvSpPr>
          <p:nvPr/>
        </p:nvSpPr>
        <p:spPr bwMode="auto">
          <a:xfrm>
            <a:off x="6212140" y="3439852"/>
            <a:ext cx="274320" cy="274319"/>
          </a:xfrm>
          <a:custGeom>
            <a:avLst/>
            <a:gdLst>
              <a:gd name="T0" fmla="*/ 0 w 512"/>
              <a:gd name="T1" fmla="*/ 256 h 512"/>
              <a:gd name="T2" fmla="*/ 512 w 512"/>
              <a:gd name="T3" fmla="*/ 256 h 512"/>
              <a:gd name="T4" fmla="*/ 117 w 512"/>
              <a:gd name="T5" fmla="*/ 362 h 512"/>
              <a:gd name="T6" fmla="*/ 96 w 512"/>
              <a:gd name="T7" fmla="*/ 362 h 512"/>
              <a:gd name="T8" fmla="*/ 106 w 512"/>
              <a:gd name="T9" fmla="*/ 330 h 512"/>
              <a:gd name="T10" fmla="*/ 117 w 512"/>
              <a:gd name="T11" fmla="*/ 362 h 512"/>
              <a:gd name="T12" fmla="*/ 149 w 512"/>
              <a:gd name="T13" fmla="*/ 373 h 512"/>
              <a:gd name="T14" fmla="*/ 138 w 512"/>
              <a:gd name="T15" fmla="*/ 320 h 512"/>
              <a:gd name="T16" fmla="*/ 160 w 512"/>
              <a:gd name="T17" fmla="*/ 320 h 512"/>
              <a:gd name="T18" fmla="*/ 202 w 512"/>
              <a:gd name="T19" fmla="*/ 362 h 512"/>
              <a:gd name="T20" fmla="*/ 181 w 512"/>
              <a:gd name="T21" fmla="*/ 362 h 512"/>
              <a:gd name="T22" fmla="*/ 192 w 512"/>
              <a:gd name="T23" fmla="*/ 277 h 512"/>
              <a:gd name="T24" fmla="*/ 202 w 512"/>
              <a:gd name="T25" fmla="*/ 362 h 512"/>
              <a:gd name="T26" fmla="*/ 234 w 512"/>
              <a:gd name="T27" fmla="*/ 373 h 512"/>
              <a:gd name="T28" fmla="*/ 224 w 512"/>
              <a:gd name="T29" fmla="*/ 277 h 512"/>
              <a:gd name="T30" fmla="*/ 245 w 512"/>
              <a:gd name="T31" fmla="*/ 277 h 512"/>
              <a:gd name="T32" fmla="*/ 288 w 512"/>
              <a:gd name="T33" fmla="*/ 362 h 512"/>
              <a:gd name="T34" fmla="*/ 266 w 512"/>
              <a:gd name="T35" fmla="*/ 362 h 512"/>
              <a:gd name="T36" fmla="*/ 277 w 512"/>
              <a:gd name="T37" fmla="*/ 266 h 512"/>
              <a:gd name="T38" fmla="*/ 288 w 512"/>
              <a:gd name="T39" fmla="*/ 362 h 512"/>
              <a:gd name="T40" fmla="*/ 320 w 512"/>
              <a:gd name="T41" fmla="*/ 373 h 512"/>
              <a:gd name="T42" fmla="*/ 309 w 512"/>
              <a:gd name="T43" fmla="*/ 245 h 512"/>
              <a:gd name="T44" fmla="*/ 330 w 512"/>
              <a:gd name="T45" fmla="*/ 245 h 512"/>
              <a:gd name="T46" fmla="*/ 373 w 512"/>
              <a:gd name="T47" fmla="*/ 362 h 512"/>
              <a:gd name="T48" fmla="*/ 352 w 512"/>
              <a:gd name="T49" fmla="*/ 362 h 512"/>
              <a:gd name="T50" fmla="*/ 362 w 512"/>
              <a:gd name="T51" fmla="*/ 202 h 512"/>
              <a:gd name="T52" fmla="*/ 373 w 512"/>
              <a:gd name="T53" fmla="*/ 362 h 512"/>
              <a:gd name="T54" fmla="*/ 384 w 512"/>
              <a:gd name="T55" fmla="*/ 181 h 512"/>
              <a:gd name="T56" fmla="*/ 373 w 512"/>
              <a:gd name="T57" fmla="*/ 153 h 512"/>
              <a:gd name="T58" fmla="*/ 277 w 512"/>
              <a:gd name="T59" fmla="*/ 245 h 512"/>
              <a:gd name="T60" fmla="*/ 113 w 512"/>
              <a:gd name="T61" fmla="*/ 307 h 512"/>
              <a:gd name="T62" fmla="*/ 98 w 512"/>
              <a:gd name="T63" fmla="*/ 305 h 512"/>
              <a:gd name="T64" fmla="*/ 185 w 512"/>
              <a:gd name="T65" fmla="*/ 226 h 512"/>
              <a:gd name="T66" fmla="*/ 273 w 512"/>
              <a:gd name="T67" fmla="*/ 224 h 512"/>
              <a:gd name="T68" fmla="*/ 341 w 512"/>
              <a:gd name="T69" fmla="*/ 138 h 512"/>
              <a:gd name="T70" fmla="*/ 341 w 512"/>
              <a:gd name="T71" fmla="*/ 117 h 512"/>
              <a:gd name="T72" fmla="*/ 388 w 512"/>
              <a:gd name="T73" fmla="*/ 118 h 512"/>
              <a:gd name="T74" fmla="*/ 394 w 512"/>
              <a:gd name="T75"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362"/>
                </a:moveTo>
                <a:cubicBezTo>
                  <a:pt x="117" y="368"/>
                  <a:pt x="112" y="373"/>
                  <a:pt x="106" y="373"/>
                </a:cubicBezTo>
                <a:cubicBezTo>
                  <a:pt x="100" y="373"/>
                  <a:pt x="96" y="368"/>
                  <a:pt x="96" y="362"/>
                </a:cubicBezTo>
                <a:cubicBezTo>
                  <a:pt x="96" y="341"/>
                  <a:pt x="96" y="341"/>
                  <a:pt x="96" y="341"/>
                </a:cubicBezTo>
                <a:cubicBezTo>
                  <a:pt x="96" y="335"/>
                  <a:pt x="100" y="330"/>
                  <a:pt x="106" y="330"/>
                </a:cubicBezTo>
                <a:cubicBezTo>
                  <a:pt x="112" y="330"/>
                  <a:pt x="117" y="335"/>
                  <a:pt x="117" y="341"/>
                </a:cubicBezTo>
                <a:lnTo>
                  <a:pt x="117" y="362"/>
                </a:lnTo>
                <a:close/>
                <a:moveTo>
                  <a:pt x="160" y="362"/>
                </a:moveTo>
                <a:cubicBezTo>
                  <a:pt x="160" y="368"/>
                  <a:pt x="155" y="373"/>
                  <a:pt x="149" y="373"/>
                </a:cubicBezTo>
                <a:cubicBezTo>
                  <a:pt x="143" y="373"/>
                  <a:pt x="138" y="368"/>
                  <a:pt x="138" y="362"/>
                </a:cubicBezTo>
                <a:cubicBezTo>
                  <a:pt x="138" y="320"/>
                  <a:pt x="138" y="320"/>
                  <a:pt x="138" y="320"/>
                </a:cubicBezTo>
                <a:cubicBezTo>
                  <a:pt x="138" y="314"/>
                  <a:pt x="143" y="309"/>
                  <a:pt x="149" y="309"/>
                </a:cubicBezTo>
                <a:cubicBezTo>
                  <a:pt x="155" y="309"/>
                  <a:pt x="160" y="314"/>
                  <a:pt x="160" y="320"/>
                </a:cubicBezTo>
                <a:lnTo>
                  <a:pt x="160" y="362"/>
                </a:lnTo>
                <a:close/>
                <a:moveTo>
                  <a:pt x="202" y="362"/>
                </a:moveTo>
                <a:cubicBezTo>
                  <a:pt x="202" y="368"/>
                  <a:pt x="198" y="373"/>
                  <a:pt x="192" y="373"/>
                </a:cubicBezTo>
                <a:cubicBezTo>
                  <a:pt x="186" y="373"/>
                  <a:pt x="181" y="368"/>
                  <a:pt x="181" y="362"/>
                </a:cubicBezTo>
                <a:cubicBezTo>
                  <a:pt x="181" y="288"/>
                  <a:pt x="181" y="288"/>
                  <a:pt x="181" y="288"/>
                </a:cubicBezTo>
                <a:cubicBezTo>
                  <a:pt x="181" y="282"/>
                  <a:pt x="186" y="277"/>
                  <a:pt x="192" y="277"/>
                </a:cubicBezTo>
                <a:cubicBezTo>
                  <a:pt x="198" y="277"/>
                  <a:pt x="202" y="282"/>
                  <a:pt x="202" y="288"/>
                </a:cubicBezTo>
                <a:lnTo>
                  <a:pt x="202" y="362"/>
                </a:lnTo>
                <a:close/>
                <a:moveTo>
                  <a:pt x="245" y="362"/>
                </a:moveTo>
                <a:cubicBezTo>
                  <a:pt x="245" y="368"/>
                  <a:pt x="240" y="373"/>
                  <a:pt x="234" y="373"/>
                </a:cubicBezTo>
                <a:cubicBezTo>
                  <a:pt x="228" y="373"/>
                  <a:pt x="224" y="368"/>
                  <a:pt x="224" y="362"/>
                </a:cubicBezTo>
                <a:cubicBezTo>
                  <a:pt x="224" y="277"/>
                  <a:pt x="224" y="277"/>
                  <a:pt x="224" y="277"/>
                </a:cubicBezTo>
                <a:cubicBezTo>
                  <a:pt x="224" y="271"/>
                  <a:pt x="228" y="266"/>
                  <a:pt x="234" y="266"/>
                </a:cubicBezTo>
                <a:cubicBezTo>
                  <a:pt x="240" y="266"/>
                  <a:pt x="245" y="271"/>
                  <a:pt x="245" y="277"/>
                </a:cubicBezTo>
                <a:lnTo>
                  <a:pt x="245" y="362"/>
                </a:lnTo>
                <a:close/>
                <a:moveTo>
                  <a:pt x="288" y="362"/>
                </a:moveTo>
                <a:cubicBezTo>
                  <a:pt x="288" y="368"/>
                  <a:pt x="283" y="373"/>
                  <a:pt x="277" y="373"/>
                </a:cubicBezTo>
                <a:cubicBezTo>
                  <a:pt x="271" y="373"/>
                  <a:pt x="266" y="368"/>
                  <a:pt x="266" y="362"/>
                </a:cubicBezTo>
                <a:cubicBezTo>
                  <a:pt x="266" y="277"/>
                  <a:pt x="266" y="277"/>
                  <a:pt x="266" y="277"/>
                </a:cubicBezTo>
                <a:cubicBezTo>
                  <a:pt x="266" y="271"/>
                  <a:pt x="271" y="266"/>
                  <a:pt x="277" y="266"/>
                </a:cubicBezTo>
                <a:cubicBezTo>
                  <a:pt x="283" y="266"/>
                  <a:pt x="288" y="271"/>
                  <a:pt x="288" y="277"/>
                </a:cubicBezTo>
                <a:lnTo>
                  <a:pt x="288" y="362"/>
                </a:lnTo>
                <a:close/>
                <a:moveTo>
                  <a:pt x="330" y="362"/>
                </a:moveTo>
                <a:cubicBezTo>
                  <a:pt x="330" y="368"/>
                  <a:pt x="326" y="373"/>
                  <a:pt x="320" y="373"/>
                </a:cubicBezTo>
                <a:cubicBezTo>
                  <a:pt x="314" y="373"/>
                  <a:pt x="309" y="368"/>
                  <a:pt x="309" y="362"/>
                </a:cubicBezTo>
                <a:cubicBezTo>
                  <a:pt x="309" y="245"/>
                  <a:pt x="309" y="245"/>
                  <a:pt x="309" y="245"/>
                </a:cubicBezTo>
                <a:cubicBezTo>
                  <a:pt x="309" y="239"/>
                  <a:pt x="314" y="234"/>
                  <a:pt x="320" y="234"/>
                </a:cubicBezTo>
                <a:cubicBezTo>
                  <a:pt x="326" y="234"/>
                  <a:pt x="330" y="239"/>
                  <a:pt x="330" y="245"/>
                </a:cubicBezTo>
                <a:lnTo>
                  <a:pt x="330" y="362"/>
                </a:lnTo>
                <a:close/>
                <a:moveTo>
                  <a:pt x="373" y="362"/>
                </a:moveTo>
                <a:cubicBezTo>
                  <a:pt x="373" y="368"/>
                  <a:pt x="368" y="373"/>
                  <a:pt x="362" y="373"/>
                </a:cubicBezTo>
                <a:cubicBezTo>
                  <a:pt x="356" y="373"/>
                  <a:pt x="352" y="368"/>
                  <a:pt x="352" y="362"/>
                </a:cubicBezTo>
                <a:cubicBezTo>
                  <a:pt x="352" y="213"/>
                  <a:pt x="352" y="213"/>
                  <a:pt x="352" y="213"/>
                </a:cubicBezTo>
                <a:cubicBezTo>
                  <a:pt x="352" y="207"/>
                  <a:pt x="356" y="202"/>
                  <a:pt x="362" y="202"/>
                </a:cubicBezTo>
                <a:cubicBezTo>
                  <a:pt x="368" y="202"/>
                  <a:pt x="373" y="207"/>
                  <a:pt x="373" y="213"/>
                </a:cubicBezTo>
                <a:lnTo>
                  <a:pt x="373" y="362"/>
                </a:lnTo>
                <a:close/>
                <a:moveTo>
                  <a:pt x="394" y="170"/>
                </a:moveTo>
                <a:cubicBezTo>
                  <a:pt x="394" y="176"/>
                  <a:pt x="390" y="181"/>
                  <a:pt x="384" y="181"/>
                </a:cubicBezTo>
                <a:cubicBezTo>
                  <a:pt x="378" y="181"/>
                  <a:pt x="373" y="176"/>
                  <a:pt x="373" y="170"/>
                </a:cubicBezTo>
                <a:cubicBezTo>
                  <a:pt x="373" y="153"/>
                  <a:pt x="373" y="153"/>
                  <a:pt x="373" y="153"/>
                </a:cubicBezTo>
                <a:cubicBezTo>
                  <a:pt x="285" y="242"/>
                  <a:pt x="285" y="242"/>
                  <a:pt x="285" y="242"/>
                </a:cubicBezTo>
                <a:cubicBezTo>
                  <a:pt x="283" y="244"/>
                  <a:pt x="280" y="245"/>
                  <a:pt x="277" y="245"/>
                </a:cubicBezTo>
                <a:cubicBezTo>
                  <a:pt x="195" y="245"/>
                  <a:pt x="195" y="245"/>
                  <a:pt x="195" y="245"/>
                </a:cubicBezTo>
                <a:cubicBezTo>
                  <a:pt x="113" y="307"/>
                  <a:pt x="113" y="307"/>
                  <a:pt x="113" y="307"/>
                </a:cubicBezTo>
                <a:cubicBezTo>
                  <a:pt x="111" y="308"/>
                  <a:pt x="109" y="309"/>
                  <a:pt x="106" y="309"/>
                </a:cubicBezTo>
                <a:cubicBezTo>
                  <a:pt x="103" y="309"/>
                  <a:pt x="100" y="308"/>
                  <a:pt x="98" y="305"/>
                </a:cubicBezTo>
                <a:cubicBezTo>
                  <a:pt x="94" y="300"/>
                  <a:pt x="95" y="293"/>
                  <a:pt x="100" y="290"/>
                </a:cubicBezTo>
                <a:cubicBezTo>
                  <a:pt x="185" y="226"/>
                  <a:pt x="185" y="226"/>
                  <a:pt x="185" y="226"/>
                </a:cubicBezTo>
                <a:cubicBezTo>
                  <a:pt x="187" y="224"/>
                  <a:pt x="189" y="224"/>
                  <a:pt x="192" y="224"/>
                </a:cubicBezTo>
                <a:cubicBezTo>
                  <a:pt x="273" y="224"/>
                  <a:pt x="273" y="224"/>
                  <a:pt x="273" y="224"/>
                </a:cubicBezTo>
                <a:cubicBezTo>
                  <a:pt x="358" y="138"/>
                  <a:pt x="358" y="138"/>
                  <a:pt x="358" y="138"/>
                </a:cubicBezTo>
                <a:cubicBezTo>
                  <a:pt x="341" y="138"/>
                  <a:pt x="341" y="138"/>
                  <a:pt x="341" y="138"/>
                </a:cubicBezTo>
                <a:cubicBezTo>
                  <a:pt x="335" y="138"/>
                  <a:pt x="330" y="134"/>
                  <a:pt x="330" y="128"/>
                </a:cubicBezTo>
                <a:cubicBezTo>
                  <a:pt x="330" y="122"/>
                  <a:pt x="335" y="117"/>
                  <a:pt x="341" y="117"/>
                </a:cubicBezTo>
                <a:cubicBezTo>
                  <a:pt x="384" y="117"/>
                  <a:pt x="384" y="117"/>
                  <a:pt x="384" y="117"/>
                </a:cubicBezTo>
                <a:cubicBezTo>
                  <a:pt x="385" y="117"/>
                  <a:pt x="386" y="117"/>
                  <a:pt x="388" y="118"/>
                </a:cubicBezTo>
                <a:cubicBezTo>
                  <a:pt x="390" y="119"/>
                  <a:pt x="392" y="121"/>
                  <a:pt x="394" y="124"/>
                </a:cubicBezTo>
                <a:cubicBezTo>
                  <a:pt x="394" y="125"/>
                  <a:pt x="394" y="126"/>
                  <a:pt x="394" y="128"/>
                </a:cubicBezTo>
                <a:lnTo>
                  <a:pt x="394" y="17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10" name="Freeform 39">
            <a:extLst>
              <a:ext uri="{FF2B5EF4-FFF2-40B4-BE49-F238E27FC236}">
                <a16:creationId xmlns:a16="http://schemas.microsoft.com/office/drawing/2014/main" id="{501180CE-FF0A-4347-9726-077E767D0E35}"/>
              </a:ext>
            </a:extLst>
          </p:cNvPr>
          <p:cNvSpPr>
            <a:spLocks noEditPoints="1"/>
          </p:cNvSpPr>
          <p:nvPr/>
        </p:nvSpPr>
        <p:spPr bwMode="auto">
          <a:xfrm>
            <a:off x="3163893" y="2065165"/>
            <a:ext cx="294746" cy="274320"/>
          </a:xfrm>
          <a:custGeom>
            <a:avLst/>
            <a:gdLst>
              <a:gd name="T0" fmla="*/ 394 w 639"/>
              <a:gd name="T1" fmla="*/ 205 h 639"/>
              <a:gd name="T2" fmla="*/ 408 w 639"/>
              <a:gd name="T3" fmla="*/ 171 h 639"/>
              <a:gd name="T4" fmla="*/ 408 w 639"/>
              <a:gd name="T5" fmla="*/ 152 h 639"/>
              <a:gd name="T6" fmla="*/ 399 w 639"/>
              <a:gd name="T7" fmla="*/ 124 h 639"/>
              <a:gd name="T8" fmla="*/ 371 w 639"/>
              <a:gd name="T9" fmla="*/ 133 h 639"/>
              <a:gd name="T10" fmla="*/ 343 w 639"/>
              <a:gd name="T11" fmla="*/ 124 h 639"/>
              <a:gd name="T12" fmla="*/ 229 w 639"/>
              <a:gd name="T13" fmla="*/ 255 h 639"/>
              <a:gd name="T14" fmla="*/ 286 w 639"/>
              <a:gd name="T15" fmla="*/ 306 h 639"/>
              <a:gd name="T16" fmla="*/ 295 w 639"/>
              <a:gd name="T17" fmla="*/ 303 h 639"/>
              <a:gd name="T18" fmla="*/ 372 w 639"/>
              <a:gd name="T19" fmla="*/ 320 h 639"/>
              <a:gd name="T20" fmla="*/ 306 w 639"/>
              <a:gd name="T21" fmla="*/ 386 h 639"/>
              <a:gd name="T22" fmla="*/ 399 w 639"/>
              <a:gd name="T23" fmla="*/ 320 h 639"/>
              <a:gd name="T24" fmla="*/ 374 w 639"/>
              <a:gd name="T25" fmla="*/ 224 h 639"/>
              <a:gd name="T26" fmla="*/ 439 w 639"/>
              <a:gd name="T27" fmla="*/ 326 h 639"/>
              <a:gd name="T28" fmla="*/ 333 w 639"/>
              <a:gd name="T29" fmla="*/ 451 h 639"/>
              <a:gd name="T30" fmla="*/ 367 w 639"/>
              <a:gd name="T31" fmla="*/ 493 h 639"/>
              <a:gd name="T32" fmla="*/ 286 w 639"/>
              <a:gd name="T33" fmla="*/ 478 h 639"/>
              <a:gd name="T34" fmla="*/ 282 w 639"/>
              <a:gd name="T35" fmla="*/ 453 h 639"/>
              <a:gd name="T36" fmla="*/ 193 w 639"/>
              <a:gd name="T37" fmla="*/ 374 h 639"/>
              <a:gd name="T38" fmla="*/ 253 w 639"/>
              <a:gd name="T39" fmla="*/ 471 h 639"/>
              <a:gd name="T40" fmla="*/ 242 w 639"/>
              <a:gd name="T41" fmla="*/ 514 h 639"/>
              <a:gd name="T42" fmla="*/ 386 w 639"/>
              <a:gd name="T43" fmla="*/ 519 h 639"/>
              <a:gd name="T44" fmla="*/ 399 w 639"/>
              <a:gd name="T45" fmla="*/ 503 h 639"/>
              <a:gd name="T46" fmla="*/ 466 w 639"/>
              <a:gd name="T47" fmla="*/ 326 h 639"/>
              <a:gd name="T48" fmla="*/ 306 w 639"/>
              <a:gd name="T49" fmla="*/ 360 h 639"/>
              <a:gd name="T50" fmla="*/ 306 w 639"/>
              <a:gd name="T51" fmla="*/ 333 h 639"/>
              <a:gd name="T52" fmla="*/ 159 w 639"/>
              <a:gd name="T53" fmla="*/ 346 h 639"/>
              <a:gd name="T54" fmla="*/ 639 w 639"/>
              <a:gd name="T55" fmla="*/ 320 h 639"/>
              <a:gd name="T56" fmla="*/ 0 w 639"/>
              <a:gd name="T57" fmla="*/ 320 h 639"/>
              <a:gd name="T58" fmla="*/ 639 w 639"/>
              <a:gd name="T59" fmla="*/ 320 h 639"/>
              <a:gd name="T60" fmla="*/ 380 w 639"/>
              <a:gd name="T61" fmla="*/ 180 h 639"/>
              <a:gd name="T62" fmla="*/ 258 w 639"/>
              <a:gd name="T63" fmla="*/ 24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9" h="639">
                <a:moveTo>
                  <a:pt x="466" y="326"/>
                </a:moveTo>
                <a:cubicBezTo>
                  <a:pt x="466" y="275"/>
                  <a:pt x="438" y="230"/>
                  <a:pt x="394" y="205"/>
                </a:cubicBezTo>
                <a:cubicBezTo>
                  <a:pt x="408" y="190"/>
                  <a:pt x="408" y="190"/>
                  <a:pt x="408" y="190"/>
                </a:cubicBezTo>
                <a:cubicBezTo>
                  <a:pt x="414" y="184"/>
                  <a:pt x="414" y="176"/>
                  <a:pt x="408" y="171"/>
                </a:cubicBezTo>
                <a:cubicBezTo>
                  <a:pt x="399" y="161"/>
                  <a:pt x="399" y="161"/>
                  <a:pt x="399" y="161"/>
                </a:cubicBezTo>
                <a:cubicBezTo>
                  <a:pt x="408" y="152"/>
                  <a:pt x="408" y="152"/>
                  <a:pt x="408" y="152"/>
                </a:cubicBezTo>
                <a:cubicBezTo>
                  <a:pt x="414" y="147"/>
                  <a:pt x="414" y="138"/>
                  <a:pt x="408" y="133"/>
                </a:cubicBezTo>
                <a:cubicBezTo>
                  <a:pt x="399" y="124"/>
                  <a:pt x="399" y="124"/>
                  <a:pt x="399" y="124"/>
                </a:cubicBezTo>
                <a:cubicBezTo>
                  <a:pt x="394" y="119"/>
                  <a:pt x="385" y="119"/>
                  <a:pt x="380" y="124"/>
                </a:cubicBezTo>
                <a:cubicBezTo>
                  <a:pt x="371" y="133"/>
                  <a:pt x="371" y="133"/>
                  <a:pt x="371" y="133"/>
                </a:cubicBezTo>
                <a:cubicBezTo>
                  <a:pt x="361" y="124"/>
                  <a:pt x="361" y="124"/>
                  <a:pt x="361" y="124"/>
                </a:cubicBezTo>
                <a:cubicBezTo>
                  <a:pt x="356" y="119"/>
                  <a:pt x="348" y="119"/>
                  <a:pt x="343" y="124"/>
                </a:cubicBezTo>
                <a:cubicBezTo>
                  <a:pt x="230" y="237"/>
                  <a:pt x="230" y="237"/>
                  <a:pt x="230" y="237"/>
                </a:cubicBezTo>
                <a:cubicBezTo>
                  <a:pt x="224" y="242"/>
                  <a:pt x="224" y="250"/>
                  <a:pt x="229" y="255"/>
                </a:cubicBezTo>
                <a:cubicBezTo>
                  <a:pt x="276" y="303"/>
                  <a:pt x="276" y="303"/>
                  <a:pt x="276" y="303"/>
                </a:cubicBezTo>
                <a:cubicBezTo>
                  <a:pt x="279" y="305"/>
                  <a:pt x="282" y="306"/>
                  <a:pt x="286" y="306"/>
                </a:cubicBezTo>
                <a:cubicBezTo>
                  <a:pt x="286" y="306"/>
                  <a:pt x="286" y="306"/>
                  <a:pt x="286" y="306"/>
                </a:cubicBezTo>
                <a:cubicBezTo>
                  <a:pt x="289" y="306"/>
                  <a:pt x="293" y="305"/>
                  <a:pt x="295" y="303"/>
                </a:cubicBezTo>
                <a:cubicBezTo>
                  <a:pt x="331" y="267"/>
                  <a:pt x="331" y="267"/>
                  <a:pt x="331" y="267"/>
                </a:cubicBezTo>
                <a:cubicBezTo>
                  <a:pt x="356" y="273"/>
                  <a:pt x="372" y="294"/>
                  <a:pt x="372" y="320"/>
                </a:cubicBezTo>
                <a:cubicBezTo>
                  <a:pt x="372" y="350"/>
                  <a:pt x="350" y="373"/>
                  <a:pt x="319" y="373"/>
                </a:cubicBezTo>
                <a:cubicBezTo>
                  <a:pt x="312" y="373"/>
                  <a:pt x="306" y="379"/>
                  <a:pt x="306" y="386"/>
                </a:cubicBezTo>
                <a:cubicBezTo>
                  <a:pt x="306" y="394"/>
                  <a:pt x="312" y="399"/>
                  <a:pt x="319" y="399"/>
                </a:cubicBezTo>
                <a:cubicBezTo>
                  <a:pt x="365" y="399"/>
                  <a:pt x="399" y="365"/>
                  <a:pt x="399" y="320"/>
                </a:cubicBezTo>
                <a:cubicBezTo>
                  <a:pt x="399" y="286"/>
                  <a:pt x="381" y="259"/>
                  <a:pt x="352" y="246"/>
                </a:cubicBezTo>
                <a:cubicBezTo>
                  <a:pt x="374" y="224"/>
                  <a:pt x="374" y="224"/>
                  <a:pt x="374" y="224"/>
                </a:cubicBezTo>
                <a:cubicBezTo>
                  <a:pt x="375" y="225"/>
                  <a:pt x="376" y="225"/>
                  <a:pt x="377" y="225"/>
                </a:cubicBezTo>
                <a:cubicBezTo>
                  <a:pt x="415" y="244"/>
                  <a:pt x="439" y="283"/>
                  <a:pt x="439" y="326"/>
                </a:cubicBezTo>
                <a:cubicBezTo>
                  <a:pt x="439" y="382"/>
                  <a:pt x="398" y="431"/>
                  <a:pt x="344" y="440"/>
                </a:cubicBezTo>
                <a:cubicBezTo>
                  <a:pt x="338" y="440"/>
                  <a:pt x="333" y="445"/>
                  <a:pt x="333" y="451"/>
                </a:cubicBezTo>
                <a:cubicBezTo>
                  <a:pt x="332" y="456"/>
                  <a:pt x="335" y="462"/>
                  <a:pt x="340" y="465"/>
                </a:cubicBezTo>
                <a:cubicBezTo>
                  <a:pt x="350" y="470"/>
                  <a:pt x="360" y="481"/>
                  <a:pt x="367" y="493"/>
                </a:cubicBezTo>
                <a:cubicBezTo>
                  <a:pt x="271" y="493"/>
                  <a:pt x="271" y="493"/>
                  <a:pt x="271" y="493"/>
                </a:cubicBezTo>
                <a:cubicBezTo>
                  <a:pt x="274" y="486"/>
                  <a:pt x="279" y="482"/>
                  <a:pt x="286" y="478"/>
                </a:cubicBezTo>
                <a:cubicBezTo>
                  <a:pt x="291" y="475"/>
                  <a:pt x="293" y="469"/>
                  <a:pt x="292" y="464"/>
                </a:cubicBezTo>
                <a:cubicBezTo>
                  <a:pt x="292" y="459"/>
                  <a:pt x="288" y="454"/>
                  <a:pt x="282" y="453"/>
                </a:cubicBezTo>
                <a:cubicBezTo>
                  <a:pt x="251" y="446"/>
                  <a:pt x="225" y="419"/>
                  <a:pt x="210" y="382"/>
                </a:cubicBezTo>
                <a:cubicBezTo>
                  <a:pt x="208" y="375"/>
                  <a:pt x="200" y="371"/>
                  <a:pt x="193" y="374"/>
                </a:cubicBezTo>
                <a:cubicBezTo>
                  <a:pt x="186" y="377"/>
                  <a:pt x="183" y="384"/>
                  <a:pt x="186" y="391"/>
                </a:cubicBezTo>
                <a:cubicBezTo>
                  <a:pt x="200" y="428"/>
                  <a:pt x="224" y="456"/>
                  <a:pt x="253" y="471"/>
                </a:cubicBezTo>
                <a:cubicBezTo>
                  <a:pt x="247" y="479"/>
                  <a:pt x="242" y="490"/>
                  <a:pt x="240" y="503"/>
                </a:cubicBezTo>
                <a:cubicBezTo>
                  <a:pt x="239" y="507"/>
                  <a:pt x="240" y="511"/>
                  <a:pt x="242" y="514"/>
                </a:cubicBezTo>
                <a:cubicBezTo>
                  <a:pt x="245" y="518"/>
                  <a:pt x="249" y="519"/>
                  <a:pt x="253" y="519"/>
                </a:cubicBezTo>
                <a:cubicBezTo>
                  <a:pt x="386" y="519"/>
                  <a:pt x="386" y="519"/>
                  <a:pt x="386" y="519"/>
                </a:cubicBezTo>
                <a:cubicBezTo>
                  <a:pt x="390" y="519"/>
                  <a:pt x="393" y="518"/>
                  <a:pt x="396" y="514"/>
                </a:cubicBezTo>
                <a:cubicBezTo>
                  <a:pt x="398" y="511"/>
                  <a:pt x="400" y="507"/>
                  <a:pt x="399" y="503"/>
                </a:cubicBezTo>
                <a:cubicBezTo>
                  <a:pt x="396" y="488"/>
                  <a:pt x="387" y="472"/>
                  <a:pt x="375" y="459"/>
                </a:cubicBezTo>
                <a:cubicBezTo>
                  <a:pt x="428" y="438"/>
                  <a:pt x="466" y="386"/>
                  <a:pt x="466" y="326"/>
                </a:cubicBezTo>
                <a:close/>
                <a:moveTo>
                  <a:pt x="173" y="360"/>
                </a:moveTo>
                <a:cubicBezTo>
                  <a:pt x="306" y="360"/>
                  <a:pt x="306" y="360"/>
                  <a:pt x="306" y="360"/>
                </a:cubicBezTo>
                <a:cubicBezTo>
                  <a:pt x="313" y="360"/>
                  <a:pt x="319" y="354"/>
                  <a:pt x="319" y="346"/>
                </a:cubicBezTo>
                <a:cubicBezTo>
                  <a:pt x="319" y="339"/>
                  <a:pt x="313" y="333"/>
                  <a:pt x="306" y="333"/>
                </a:cubicBezTo>
                <a:cubicBezTo>
                  <a:pt x="173" y="333"/>
                  <a:pt x="173" y="333"/>
                  <a:pt x="173" y="333"/>
                </a:cubicBezTo>
                <a:cubicBezTo>
                  <a:pt x="165" y="333"/>
                  <a:pt x="159" y="339"/>
                  <a:pt x="159" y="346"/>
                </a:cubicBezTo>
                <a:cubicBezTo>
                  <a:pt x="159" y="354"/>
                  <a:pt x="165" y="360"/>
                  <a:pt x="173" y="360"/>
                </a:cubicBezTo>
                <a:close/>
                <a:moveTo>
                  <a:pt x="639" y="320"/>
                </a:moveTo>
                <a:cubicBezTo>
                  <a:pt x="639" y="496"/>
                  <a:pt x="496" y="639"/>
                  <a:pt x="319" y="639"/>
                </a:cubicBezTo>
                <a:cubicBezTo>
                  <a:pt x="143" y="639"/>
                  <a:pt x="0" y="496"/>
                  <a:pt x="0" y="320"/>
                </a:cubicBezTo>
                <a:cubicBezTo>
                  <a:pt x="0" y="143"/>
                  <a:pt x="143" y="0"/>
                  <a:pt x="319" y="0"/>
                </a:cubicBezTo>
                <a:cubicBezTo>
                  <a:pt x="496" y="0"/>
                  <a:pt x="639" y="143"/>
                  <a:pt x="639" y="320"/>
                </a:cubicBezTo>
                <a:close/>
                <a:moveTo>
                  <a:pt x="352" y="152"/>
                </a:moveTo>
                <a:cubicBezTo>
                  <a:pt x="380" y="180"/>
                  <a:pt x="380" y="180"/>
                  <a:pt x="380" y="180"/>
                </a:cubicBezTo>
                <a:cubicBezTo>
                  <a:pt x="286" y="275"/>
                  <a:pt x="286" y="275"/>
                  <a:pt x="286" y="275"/>
                </a:cubicBezTo>
                <a:cubicBezTo>
                  <a:pt x="258" y="246"/>
                  <a:pt x="258" y="246"/>
                  <a:pt x="258" y="246"/>
                </a:cubicBezTo>
                <a:cubicBezTo>
                  <a:pt x="352" y="152"/>
                  <a:pt x="352" y="152"/>
                  <a:pt x="352" y="152"/>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Verdana"/>
              <a:ea typeface="+mn-ea"/>
              <a:cs typeface="+mn-cs"/>
            </a:endParaRPr>
          </a:p>
        </p:txBody>
      </p:sp>
      <p:grpSp>
        <p:nvGrpSpPr>
          <p:cNvPr id="211" name="Group 210">
            <a:extLst>
              <a:ext uri="{FF2B5EF4-FFF2-40B4-BE49-F238E27FC236}">
                <a16:creationId xmlns:a16="http://schemas.microsoft.com/office/drawing/2014/main" id="{2130AD25-98A3-43A3-82B9-8A8ECD7D6880}"/>
              </a:ext>
            </a:extLst>
          </p:cNvPr>
          <p:cNvGrpSpPr/>
          <p:nvPr/>
        </p:nvGrpSpPr>
        <p:grpSpPr>
          <a:xfrm>
            <a:off x="6387408" y="4449972"/>
            <a:ext cx="344380" cy="419165"/>
            <a:chOff x="7802956" y="146304"/>
            <a:chExt cx="644678" cy="838330"/>
          </a:xfrm>
        </p:grpSpPr>
        <p:sp>
          <p:nvSpPr>
            <p:cNvPr id="212" name="Oval 211">
              <a:extLst>
                <a:ext uri="{FF2B5EF4-FFF2-40B4-BE49-F238E27FC236}">
                  <a16:creationId xmlns:a16="http://schemas.microsoft.com/office/drawing/2014/main" id="{81D61F27-5F28-4FA8-A2A2-BEAA79B6403F}"/>
                </a:ext>
              </a:extLst>
            </p:cNvPr>
            <p:cNvSpPr/>
            <p:nvPr/>
          </p:nvSpPr>
          <p:spPr bwMode="gray">
            <a:xfrm>
              <a:off x="7802956" y="146304"/>
              <a:ext cx="548640" cy="5486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213" name="Group 173">
              <a:extLst>
                <a:ext uri="{FF2B5EF4-FFF2-40B4-BE49-F238E27FC236}">
                  <a16:creationId xmlns:a16="http://schemas.microsoft.com/office/drawing/2014/main" id="{9A739C54-2E90-44EE-A1BF-46407B198208}"/>
                </a:ext>
              </a:extLst>
            </p:cNvPr>
            <p:cNvGrpSpPr>
              <a:grpSpLocks noChangeAspect="1"/>
            </p:cNvGrpSpPr>
            <p:nvPr/>
          </p:nvGrpSpPr>
          <p:grpSpPr bwMode="auto">
            <a:xfrm>
              <a:off x="7934098" y="435994"/>
              <a:ext cx="513536" cy="548640"/>
              <a:chOff x="4773" y="1237"/>
              <a:chExt cx="1419" cy="1517"/>
            </a:xfrm>
            <a:solidFill>
              <a:srgbClr val="86BC25"/>
            </a:solidFill>
          </p:grpSpPr>
          <p:sp>
            <p:nvSpPr>
              <p:cNvPr id="214" name="Freeform 174">
                <a:extLst>
                  <a:ext uri="{FF2B5EF4-FFF2-40B4-BE49-F238E27FC236}">
                    <a16:creationId xmlns:a16="http://schemas.microsoft.com/office/drawing/2014/main" id="{08698E9A-DCF2-4036-B00E-45924A53B57A}"/>
                  </a:ext>
                </a:extLst>
              </p:cNvPr>
              <p:cNvSpPr>
                <a:spLocks noEditPoints="1"/>
              </p:cNvSpPr>
              <p:nvPr/>
            </p:nvSpPr>
            <p:spPr bwMode="auto">
              <a:xfrm>
                <a:off x="4773" y="1237"/>
                <a:ext cx="1419" cy="1517"/>
              </a:xfrm>
              <a:custGeom>
                <a:avLst/>
                <a:gdLst>
                  <a:gd name="T0" fmla="*/ 518 w 639"/>
                  <a:gd name="T1" fmla="*/ 459 h 639"/>
                  <a:gd name="T2" fmla="*/ 506 w 639"/>
                  <a:gd name="T3" fmla="*/ 466 h 639"/>
                  <a:gd name="T4" fmla="*/ 133 w 639"/>
                  <a:gd name="T5" fmla="*/ 466 h 639"/>
                  <a:gd name="T6" fmla="*/ 122 w 639"/>
                  <a:gd name="T7" fmla="*/ 459 h 639"/>
                  <a:gd name="T8" fmla="*/ 122 w 639"/>
                  <a:gd name="T9" fmla="*/ 446 h 639"/>
                  <a:gd name="T10" fmla="*/ 308 w 639"/>
                  <a:gd name="T11" fmla="*/ 139 h 639"/>
                  <a:gd name="T12" fmla="*/ 331 w 639"/>
                  <a:gd name="T13" fmla="*/ 139 h 639"/>
                  <a:gd name="T14" fmla="*/ 517 w 639"/>
                  <a:gd name="T15" fmla="*/ 446 h 639"/>
                  <a:gd name="T16" fmla="*/ 518 w 639"/>
                  <a:gd name="T17" fmla="*/ 459 h 639"/>
                  <a:gd name="T18" fmla="*/ 320 w 639"/>
                  <a:gd name="T19" fmla="*/ 0 h 639"/>
                  <a:gd name="T20" fmla="*/ 0 w 639"/>
                  <a:gd name="T21" fmla="*/ 319 h 639"/>
                  <a:gd name="T22" fmla="*/ 320 w 639"/>
                  <a:gd name="T23" fmla="*/ 639 h 639"/>
                  <a:gd name="T24" fmla="*/ 639 w 639"/>
                  <a:gd name="T25" fmla="*/ 319 h 639"/>
                  <a:gd name="T26" fmla="*/ 320 w 639"/>
                  <a:gd name="T27"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9" h="639">
                    <a:moveTo>
                      <a:pt x="518" y="459"/>
                    </a:moveTo>
                    <a:cubicBezTo>
                      <a:pt x="515" y="463"/>
                      <a:pt x="511" y="466"/>
                      <a:pt x="506" y="466"/>
                    </a:cubicBezTo>
                    <a:cubicBezTo>
                      <a:pt x="133" y="466"/>
                      <a:pt x="133" y="466"/>
                      <a:pt x="133" y="466"/>
                    </a:cubicBezTo>
                    <a:cubicBezTo>
                      <a:pt x="129" y="466"/>
                      <a:pt x="124" y="463"/>
                      <a:pt x="122" y="459"/>
                    </a:cubicBezTo>
                    <a:cubicBezTo>
                      <a:pt x="119" y="455"/>
                      <a:pt x="119" y="450"/>
                      <a:pt x="122" y="446"/>
                    </a:cubicBezTo>
                    <a:cubicBezTo>
                      <a:pt x="308" y="139"/>
                      <a:pt x="308" y="139"/>
                      <a:pt x="308" y="139"/>
                    </a:cubicBezTo>
                    <a:cubicBezTo>
                      <a:pt x="313" y="131"/>
                      <a:pt x="326" y="131"/>
                      <a:pt x="331" y="139"/>
                    </a:cubicBezTo>
                    <a:cubicBezTo>
                      <a:pt x="517" y="446"/>
                      <a:pt x="517" y="446"/>
                      <a:pt x="517" y="446"/>
                    </a:cubicBezTo>
                    <a:cubicBezTo>
                      <a:pt x="520" y="450"/>
                      <a:pt x="520" y="455"/>
                      <a:pt x="518" y="459"/>
                    </a:cubicBezTo>
                    <a:close/>
                    <a:moveTo>
                      <a:pt x="320" y="0"/>
                    </a:moveTo>
                    <a:cubicBezTo>
                      <a:pt x="143" y="0"/>
                      <a:pt x="0" y="143"/>
                      <a:pt x="0" y="319"/>
                    </a:cubicBezTo>
                    <a:cubicBezTo>
                      <a:pt x="0" y="496"/>
                      <a:pt x="143" y="639"/>
                      <a:pt x="320" y="639"/>
                    </a:cubicBezTo>
                    <a:cubicBezTo>
                      <a:pt x="496" y="639"/>
                      <a:pt x="639" y="496"/>
                      <a:pt x="639" y="319"/>
                    </a:cubicBezTo>
                    <a:cubicBezTo>
                      <a:pt x="639" y="143"/>
                      <a:pt x="496" y="0"/>
                      <a:pt x="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814" tIns="38407" rIns="76814" bIns="38407" numCol="1" anchor="t" anchorCtr="0" compatLnSpc="1">
                <a:prstTxWarp prst="textNoShape">
                  <a:avLst/>
                </a:prstTxWarp>
              </a:bodyPr>
              <a:lstStyle/>
              <a:p>
                <a:pPr defTabSz="768096">
                  <a:defRPr/>
                </a:pPr>
                <a:endParaRPr lang="en-US" sz="1512">
                  <a:solidFill>
                    <a:prstClr val="black"/>
                  </a:solidFill>
                  <a:latin typeface="Verdana"/>
                </a:endParaRPr>
              </a:p>
            </p:txBody>
          </p:sp>
          <p:sp>
            <p:nvSpPr>
              <p:cNvPr id="215" name="Freeform 175">
                <a:extLst>
                  <a:ext uri="{FF2B5EF4-FFF2-40B4-BE49-F238E27FC236}">
                    <a16:creationId xmlns:a16="http://schemas.microsoft.com/office/drawing/2014/main" id="{A6388EE1-F0E0-4B0A-9F8D-C44DE6C1A7BF}"/>
                  </a:ext>
                </a:extLst>
              </p:cNvPr>
              <p:cNvSpPr>
                <a:spLocks noEditPoints="1"/>
              </p:cNvSpPr>
              <p:nvPr/>
            </p:nvSpPr>
            <p:spPr bwMode="auto">
              <a:xfrm>
                <a:off x="5102" y="1644"/>
                <a:ext cx="771" cy="634"/>
              </a:xfrm>
              <a:custGeom>
                <a:avLst/>
                <a:gdLst>
                  <a:gd name="T0" fmla="*/ 176 w 325"/>
                  <a:gd name="T1" fmla="*/ 81 h 267"/>
                  <a:gd name="T2" fmla="*/ 176 w 325"/>
                  <a:gd name="T3" fmla="*/ 174 h 267"/>
                  <a:gd name="T4" fmla="*/ 163 w 325"/>
                  <a:gd name="T5" fmla="*/ 187 h 267"/>
                  <a:gd name="T6" fmla="*/ 149 w 325"/>
                  <a:gd name="T7" fmla="*/ 174 h 267"/>
                  <a:gd name="T8" fmla="*/ 149 w 325"/>
                  <a:gd name="T9" fmla="*/ 81 h 267"/>
                  <a:gd name="T10" fmla="*/ 163 w 325"/>
                  <a:gd name="T11" fmla="*/ 67 h 267"/>
                  <a:gd name="T12" fmla="*/ 176 w 325"/>
                  <a:gd name="T13" fmla="*/ 81 h 267"/>
                  <a:gd name="T14" fmla="*/ 163 w 325"/>
                  <a:gd name="T15" fmla="*/ 240 h 267"/>
                  <a:gd name="T16" fmla="*/ 149 w 325"/>
                  <a:gd name="T17" fmla="*/ 227 h 267"/>
                  <a:gd name="T18" fmla="*/ 163 w 325"/>
                  <a:gd name="T19" fmla="*/ 214 h 267"/>
                  <a:gd name="T20" fmla="*/ 176 w 325"/>
                  <a:gd name="T21" fmla="*/ 227 h 267"/>
                  <a:gd name="T22" fmla="*/ 163 w 325"/>
                  <a:gd name="T23" fmla="*/ 240 h 267"/>
                  <a:gd name="T24" fmla="*/ 0 w 325"/>
                  <a:gd name="T25" fmla="*/ 267 h 267"/>
                  <a:gd name="T26" fmla="*/ 325 w 325"/>
                  <a:gd name="T27" fmla="*/ 267 h 267"/>
                  <a:gd name="T28" fmla="*/ 163 w 325"/>
                  <a:gd name="T29" fmla="*/ 0 h 267"/>
                  <a:gd name="T30" fmla="*/ 0 w 325"/>
                  <a:gd name="T31"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267">
                    <a:moveTo>
                      <a:pt x="176" y="81"/>
                    </a:moveTo>
                    <a:cubicBezTo>
                      <a:pt x="176" y="174"/>
                      <a:pt x="176" y="174"/>
                      <a:pt x="176" y="174"/>
                    </a:cubicBezTo>
                    <a:cubicBezTo>
                      <a:pt x="176" y="181"/>
                      <a:pt x="170" y="187"/>
                      <a:pt x="163" y="187"/>
                    </a:cubicBezTo>
                    <a:cubicBezTo>
                      <a:pt x="155" y="187"/>
                      <a:pt x="149" y="181"/>
                      <a:pt x="149" y="174"/>
                    </a:cubicBezTo>
                    <a:cubicBezTo>
                      <a:pt x="149" y="81"/>
                      <a:pt x="149" y="81"/>
                      <a:pt x="149" y="81"/>
                    </a:cubicBezTo>
                    <a:cubicBezTo>
                      <a:pt x="149" y="73"/>
                      <a:pt x="155" y="67"/>
                      <a:pt x="163" y="67"/>
                    </a:cubicBezTo>
                    <a:cubicBezTo>
                      <a:pt x="170" y="67"/>
                      <a:pt x="176" y="73"/>
                      <a:pt x="176" y="81"/>
                    </a:cubicBezTo>
                    <a:close/>
                    <a:moveTo>
                      <a:pt x="163" y="240"/>
                    </a:moveTo>
                    <a:cubicBezTo>
                      <a:pt x="155" y="240"/>
                      <a:pt x="149" y="235"/>
                      <a:pt x="149" y="227"/>
                    </a:cubicBezTo>
                    <a:cubicBezTo>
                      <a:pt x="149" y="220"/>
                      <a:pt x="155" y="214"/>
                      <a:pt x="163" y="214"/>
                    </a:cubicBezTo>
                    <a:cubicBezTo>
                      <a:pt x="170" y="214"/>
                      <a:pt x="176" y="220"/>
                      <a:pt x="176" y="227"/>
                    </a:cubicBezTo>
                    <a:cubicBezTo>
                      <a:pt x="176" y="235"/>
                      <a:pt x="170" y="240"/>
                      <a:pt x="163" y="240"/>
                    </a:cubicBezTo>
                    <a:close/>
                    <a:moveTo>
                      <a:pt x="0" y="267"/>
                    </a:moveTo>
                    <a:cubicBezTo>
                      <a:pt x="325" y="267"/>
                      <a:pt x="325" y="267"/>
                      <a:pt x="325" y="267"/>
                    </a:cubicBezTo>
                    <a:cubicBezTo>
                      <a:pt x="163" y="0"/>
                      <a:pt x="163" y="0"/>
                      <a:pt x="163" y="0"/>
                    </a:cubicBezTo>
                    <a:cubicBezTo>
                      <a:pt x="0" y="267"/>
                      <a:pt x="0" y="267"/>
                      <a:pt x="0" y="2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814" tIns="38407" rIns="76814" bIns="38407" numCol="1" anchor="t" anchorCtr="0" compatLnSpc="1">
                <a:prstTxWarp prst="textNoShape">
                  <a:avLst/>
                </a:prstTxWarp>
              </a:bodyPr>
              <a:lstStyle/>
              <a:p>
                <a:pPr defTabSz="768096">
                  <a:defRPr/>
                </a:pPr>
                <a:endParaRPr lang="en-US" sz="1512">
                  <a:solidFill>
                    <a:prstClr val="black"/>
                  </a:solidFill>
                  <a:latin typeface="Verdana"/>
                </a:endParaRPr>
              </a:p>
            </p:txBody>
          </p:sp>
        </p:grpSp>
      </p:grpSp>
      <p:sp>
        <p:nvSpPr>
          <p:cNvPr id="216" name="Freeform 134">
            <a:extLst>
              <a:ext uri="{FF2B5EF4-FFF2-40B4-BE49-F238E27FC236}">
                <a16:creationId xmlns:a16="http://schemas.microsoft.com/office/drawing/2014/main" id="{41032D51-A7C1-408F-926C-5718ACC406AF}"/>
              </a:ext>
            </a:extLst>
          </p:cNvPr>
          <p:cNvSpPr>
            <a:spLocks noChangeAspect="1" noEditPoints="1"/>
          </p:cNvSpPr>
          <p:nvPr/>
        </p:nvSpPr>
        <p:spPr bwMode="auto">
          <a:xfrm>
            <a:off x="4730499" y="2056390"/>
            <a:ext cx="294746" cy="275126"/>
          </a:xfrm>
          <a:custGeom>
            <a:avLst/>
            <a:gdLst>
              <a:gd name="T0" fmla="*/ 256 w 512"/>
              <a:gd name="T1" fmla="*/ 128 h 512"/>
              <a:gd name="T2" fmla="*/ 234 w 512"/>
              <a:gd name="T3" fmla="*/ 128 h 512"/>
              <a:gd name="T4" fmla="*/ 234 w 512"/>
              <a:gd name="T5" fmla="*/ 117 h 512"/>
              <a:gd name="T6" fmla="*/ 256 w 512"/>
              <a:gd name="T7" fmla="*/ 117 h 512"/>
              <a:gd name="T8" fmla="*/ 256 w 512"/>
              <a:gd name="T9" fmla="*/ 128 h 512"/>
              <a:gd name="T10" fmla="*/ 192 w 512"/>
              <a:gd name="T11" fmla="*/ 164 h 512"/>
              <a:gd name="T12" fmla="*/ 149 w 512"/>
              <a:gd name="T13" fmla="*/ 180 h 512"/>
              <a:gd name="T14" fmla="*/ 149 w 512"/>
              <a:gd name="T15" fmla="*/ 192 h 512"/>
              <a:gd name="T16" fmla="*/ 298 w 512"/>
              <a:gd name="T17" fmla="*/ 192 h 512"/>
              <a:gd name="T18" fmla="*/ 298 w 512"/>
              <a:gd name="T19" fmla="*/ 149 h 512"/>
              <a:gd name="T20" fmla="*/ 201 w 512"/>
              <a:gd name="T21" fmla="*/ 149 h 512"/>
              <a:gd name="T22" fmla="*/ 192 w 512"/>
              <a:gd name="T23" fmla="*/ 164 h 512"/>
              <a:gd name="T24" fmla="*/ 234 w 512"/>
              <a:gd name="T25" fmla="*/ 394 h 512"/>
              <a:gd name="T26" fmla="*/ 256 w 512"/>
              <a:gd name="T27" fmla="*/ 394 h 512"/>
              <a:gd name="T28" fmla="*/ 256 w 512"/>
              <a:gd name="T29" fmla="*/ 213 h 512"/>
              <a:gd name="T30" fmla="*/ 234 w 512"/>
              <a:gd name="T31" fmla="*/ 213 h 512"/>
              <a:gd name="T32" fmla="*/ 234 w 512"/>
              <a:gd name="T33" fmla="*/ 394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373 w 512"/>
              <a:gd name="T45" fmla="*/ 117 h 512"/>
              <a:gd name="T46" fmla="*/ 362 w 512"/>
              <a:gd name="T47" fmla="*/ 106 h 512"/>
              <a:gd name="T48" fmla="*/ 320 w 512"/>
              <a:gd name="T49" fmla="*/ 106 h 512"/>
              <a:gd name="T50" fmla="*/ 309 w 512"/>
              <a:gd name="T51" fmla="*/ 117 h 512"/>
              <a:gd name="T52" fmla="*/ 309 w 512"/>
              <a:gd name="T53" fmla="*/ 128 h 512"/>
              <a:gd name="T54" fmla="*/ 277 w 512"/>
              <a:gd name="T55" fmla="*/ 128 h 512"/>
              <a:gd name="T56" fmla="*/ 277 w 512"/>
              <a:gd name="T57" fmla="*/ 106 h 512"/>
              <a:gd name="T58" fmla="*/ 266 w 512"/>
              <a:gd name="T59" fmla="*/ 96 h 512"/>
              <a:gd name="T60" fmla="*/ 224 w 512"/>
              <a:gd name="T61" fmla="*/ 96 h 512"/>
              <a:gd name="T62" fmla="*/ 213 w 512"/>
              <a:gd name="T63" fmla="*/ 106 h 512"/>
              <a:gd name="T64" fmla="*/ 213 w 512"/>
              <a:gd name="T65" fmla="*/ 128 h 512"/>
              <a:gd name="T66" fmla="*/ 192 w 512"/>
              <a:gd name="T67" fmla="*/ 128 h 512"/>
              <a:gd name="T68" fmla="*/ 181 w 512"/>
              <a:gd name="T69" fmla="*/ 138 h 512"/>
              <a:gd name="T70" fmla="*/ 177 w 512"/>
              <a:gd name="T71" fmla="*/ 149 h 512"/>
              <a:gd name="T72" fmla="*/ 138 w 512"/>
              <a:gd name="T73" fmla="*/ 160 h 512"/>
              <a:gd name="T74" fmla="*/ 131 w 512"/>
              <a:gd name="T75" fmla="*/ 163 h 512"/>
              <a:gd name="T76" fmla="*/ 128 w 512"/>
              <a:gd name="T77" fmla="*/ 170 h 512"/>
              <a:gd name="T78" fmla="*/ 128 w 512"/>
              <a:gd name="T79" fmla="*/ 202 h 512"/>
              <a:gd name="T80" fmla="*/ 138 w 512"/>
              <a:gd name="T81" fmla="*/ 213 h 512"/>
              <a:gd name="T82" fmla="*/ 213 w 512"/>
              <a:gd name="T83" fmla="*/ 213 h 512"/>
              <a:gd name="T84" fmla="*/ 213 w 512"/>
              <a:gd name="T85" fmla="*/ 405 h 512"/>
              <a:gd name="T86" fmla="*/ 224 w 512"/>
              <a:gd name="T87" fmla="*/ 416 h 512"/>
              <a:gd name="T88" fmla="*/ 266 w 512"/>
              <a:gd name="T89" fmla="*/ 416 h 512"/>
              <a:gd name="T90" fmla="*/ 277 w 512"/>
              <a:gd name="T91" fmla="*/ 405 h 512"/>
              <a:gd name="T92" fmla="*/ 277 w 512"/>
              <a:gd name="T93" fmla="*/ 213 h 512"/>
              <a:gd name="T94" fmla="*/ 309 w 512"/>
              <a:gd name="T95" fmla="*/ 213 h 512"/>
              <a:gd name="T96" fmla="*/ 309 w 512"/>
              <a:gd name="T97" fmla="*/ 224 h 512"/>
              <a:gd name="T98" fmla="*/ 320 w 512"/>
              <a:gd name="T99" fmla="*/ 234 h 512"/>
              <a:gd name="T100" fmla="*/ 362 w 512"/>
              <a:gd name="T101" fmla="*/ 234 h 512"/>
              <a:gd name="T102" fmla="*/ 373 w 512"/>
              <a:gd name="T103" fmla="*/ 224 h 512"/>
              <a:gd name="T104" fmla="*/ 373 w 512"/>
              <a:gd name="T105" fmla="*/ 117 h 512"/>
              <a:gd name="T106" fmla="*/ 330 w 512"/>
              <a:gd name="T107" fmla="*/ 213 h 512"/>
              <a:gd name="T108" fmla="*/ 352 w 512"/>
              <a:gd name="T109" fmla="*/ 213 h 512"/>
              <a:gd name="T110" fmla="*/ 352 w 512"/>
              <a:gd name="T111" fmla="*/ 128 h 512"/>
              <a:gd name="T112" fmla="*/ 330 w 512"/>
              <a:gd name="T113" fmla="*/ 128 h 512"/>
              <a:gd name="T114" fmla="*/ 330 w 512"/>
              <a:gd name="T115"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256" y="128"/>
                </a:moveTo>
                <a:cubicBezTo>
                  <a:pt x="234" y="128"/>
                  <a:pt x="234" y="128"/>
                  <a:pt x="234" y="128"/>
                </a:cubicBezTo>
                <a:cubicBezTo>
                  <a:pt x="234" y="117"/>
                  <a:pt x="234" y="117"/>
                  <a:pt x="234" y="117"/>
                </a:cubicBezTo>
                <a:cubicBezTo>
                  <a:pt x="256" y="117"/>
                  <a:pt x="256" y="117"/>
                  <a:pt x="256" y="117"/>
                </a:cubicBezTo>
                <a:lnTo>
                  <a:pt x="256" y="128"/>
                </a:lnTo>
                <a:close/>
                <a:moveTo>
                  <a:pt x="192" y="164"/>
                </a:moveTo>
                <a:cubicBezTo>
                  <a:pt x="180" y="176"/>
                  <a:pt x="161" y="179"/>
                  <a:pt x="149" y="180"/>
                </a:cubicBezTo>
                <a:cubicBezTo>
                  <a:pt x="149" y="192"/>
                  <a:pt x="149" y="192"/>
                  <a:pt x="149" y="192"/>
                </a:cubicBezTo>
                <a:cubicBezTo>
                  <a:pt x="298" y="192"/>
                  <a:pt x="298" y="192"/>
                  <a:pt x="298" y="192"/>
                </a:cubicBezTo>
                <a:cubicBezTo>
                  <a:pt x="298" y="149"/>
                  <a:pt x="298" y="149"/>
                  <a:pt x="298" y="149"/>
                </a:cubicBezTo>
                <a:cubicBezTo>
                  <a:pt x="201" y="149"/>
                  <a:pt x="201" y="149"/>
                  <a:pt x="201" y="149"/>
                </a:cubicBezTo>
                <a:cubicBezTo>
                  <a:pt x="199" y="155"/>
                  <a:pt x="196" y="160"/>
                  <a:pt x="192" y="164"/>
                </a:cubicBezTo>
                <a:close/>
                <a:moveTo>
                  <a:pt x="234" y="394"/>
                </a:moveTo>
                <a:cubicBezTo>
                  <a:pt x="256" y="394"/>
                  <a:pt x="256" y="394"/>
                  <a:pt x="256" y="394"/>
                </a:cubicBezTo>
                <a:cubicBezTo>
                  <a:pt x="256" y="213"/>
                  <a:pt x="256" y="213"/>
                  <a:pt x="256" y="213"/>
                </a:cubicBezTo>
                <a:cubicBezTo>
                  <a:pt x="234" y="213"/>
                  <a:pt x="234" y="213"/>
                  <a:pt x="234" y="213"/>
                </a:cubicBezTo>
                <a:lnTo>
                  <a:pt x="234" y="39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17"/>
                </a:moveTo>
                <a:cubicBezTo>
                  <a:pt x="373" y="111"/>
                  <a:pt x="368" y="106"/>
                  <a:pt x="362" y="106"/>
                </a:cubicBezTo>
                <a:cubicBezTo>
                  <a:pt x="320" y="106"/>
                  <a:pt x="320" y="106"/>
                  <a:pt x="320" y="106"/>
                </a:cubicBezTo>
                <a:cubicBezTo>
                  <a:pt x="314" y="106"/>
                  <a:pt x="309" y="111"/>
                  <a:pt x="309" y="117"/>
                </a:cubicBezTo>
                <a:cubicBezTo>
                  <a:pt x="309" y="128"/>
                  <a:pt x="309" y="128"/>
                  <a:pt x="309" y="128"/>
                </a:cubicBezTo>
                <a:cubicBezTo>
                  <a:pt x="277" y="128"/>
                  <a:pt x="277" y="128"/>
                  <a:pt x="277" y="128"/>
                </a:cubicBezTo>
                <a:cubicBezTo>
                  <a:pt x="277" y="106"/>
                  <a:pt x="277" y="106"/>
                  <a:pt x="277" y="106"/>
                </a:cubicBezTo>
                <a:cubicBezTo>
                  <a:pt x="277" y="100"/>
                  <a:pt x="272" y="96"/>
                  <a:pt x="266" y="96"/>
                </a:cubicBezTo>
                <a:cubicBezTo>
                  <a:pt x="224" y="96"/>
                  <a:pt x="224" y="96"/>
                  <a:pt x="224" y="96"/>
                </a:cubicBezTo>
                <a:cubicBezTo>
                  <a:pt x="218" y="96"/>
                  <a:pt x="213" y="100"/>
                  <a:pt x="213" y="106"/>
                </a:cubicBezTo>
                <a:cubicBezTo>
                  <a:pt x="213" y="128"/>
                  <a:pt x="213" y="128"/>
                  <a:pt x="213" y="128"/>
                </a:cubicBezTo>
                <a:cubicBezTo>
                  <a:pt x="192" y="128"/>
                  <a:pt x="192" y="128"/>
                  <a:pt x="192" y="128"/>
                </a:cubicBezTo>
                <a:cubicBezTo>
                  <a:pt x="186" y="128"/>
                  <a:pt x="181" y="132"/>
                  <a:pt x="181" y="138"/>
                </a:cubicBezTo>
                <a:cubicBezTo>
                  <a:pt x="181" y="143"/>
                  <a:pt x="180" y="146"/>
                  <a:pt x="177" y="149"/>
                </a:cubicBezTo>
                <a:cubicBezTo>
                  <a:pt x="167" y="158"/>
                  <a:pt x="146" y="160"/>
                  <a:pt x="138" y="160"/>
                </a:cubicBezTo>
                <a:cubicBezTo>
                  <a:pt x="136" y="160"/>
                  <a:pt x="133" y="161"/>
                  <a:pt x="131" y="163"/>
                </a:cubicBezTo>
                <a:cubicBezTo>
                  <a:pt x="129" y="165"/>
                  <a:pt x="128" y="167"/>
                  <a:pt x="128" y="170"/>
                </a:cubicBezTo>
                <a:cubicBezTo>
                  <a:pt x="128" y="202"/>
                  <a:pt x="128" y="202"/>
                  <a:pt x="128" y="202"/>
                </a:cubicBezTo>
                <a:cubicBezTo>
                  <a:pt x="128" y="208"/>
                  <a:pt x="132" y="213"/>
                  <a:pt x="138" y="213"/>
                </a:cubicBezTo>
                <a:cubicBezTo>
                  <a:pt x="213" y="213"/>
                  <a:pt x="213" y="213"/>
                  <a:pt x="213" y="213"/>
                </a:cubicBezTo>
                <a:cubicBezTo>
                  <a:pt x="213" y="405"/>
                  <a:pt x="213" y="405"/>
                  <a:pt x="213" y="405"/>
                </a:cubicBezTo>
                <a:cubicBezTo>
                  <a:pt x="213" y="411"/>
                  <a:pt x="218" y="416"/>
                  <a:pt x="224" y="416"/>
                </a:cubicBezTo>
                <a:cubicBezTo>
                  <a:pt x="266" y="416"/>
                  <a:pt x="266" y="416"/>
                  <a:pt x="266" y="416"/>
                </a:cubicBezTo>
                <a:cubicBezTo>
                  <a:pt x="272" y="416"/>
                  <a:pt x="277" y="411"/>
                  <a:pt x="277" y="405"/>
                </a:cubicBezTo>
                <a:cubicBezTo>
                  <a:pt x="277" y="213"/>
                  <a:pt x="277" y="213"/>
                  <a:pt x="277" y="213"/>
                </a:cubicBezTo>
                <a:cubicBezTo>
                  <a:pt x="309" y="213"/>
                  <a:pt x="309" y="213"/>
                  <a:pt x="309" y="213"/>
                </a:cubicBezTo>
                <a:cubicBezTo>
                  <a:pt x="309" y="224"/>
                  <a:pt x="309" y="224"/>
                  <a:pt x="309" y="224"/>
                </a:cubicBezTo>
                <a:cubicBezTo>
                  <a:pt x="309" y="230"/>
                  <a:pt x="314" y="234"/>
                  <a:pt x="320" y="234"/>
                </a:cubicBezTo>
                <a:cubicBezTo>
                  <a:pt x="362" y="234"/>
                  <a:pt x="362" y="234"/>
                  <a:pt x="362" y="234"/>
                </a:cubicBezTo>
                <a:cubicBezTo>
                  <a:pt x="368" y="234"/>
                  <a:pt x="373" y="230"/>
                  <a:pt x="373" y="224"/>
                </a:cubicBezTo>
                <a:lnTo>
                  <a:pt x="373" y="117"/>
                </a:lnTo>
                <a:close/>
                <a:moveTo>
                  <a:pt x="330" y="213"/>
                </a:moveTo>
                <a:cubicBezTo>
                  <a:pt x="352" y="213"/>
                  <a:pt x="352" y="213"/>
                  <a:pt x="352" y="213"/>
                </a:cubicBezTo>
                <a:cubicBezTo>
                  <a:pt x="352" y="128"/>
                  <a:pt x="352" y="128"/>
                  <a:pt x="352" y="128"/>
                </a:cubicBezTo>
                <a:cubicBezTo>
                  <a:pt x="330" y="128"/>
                  <a:pt x="330" y="128"/>
                  <a:pt x="330" y="128"/>
                </a:cubicBezTo>
                <a:lnTo>
                  <a:pt x="330" y="213"/>
                </a:lnTo>
                <a:close/>
              </a:path>
            </a:pathLst>
          </a:custGeom>
          <a:solidFill>
            <a:schemeClr val="accent1"/>
          </a:solidFill>
          <a:ln>
            <a:noFill/>
          </a:ln>
        </p:spPr>
        <p:txBody>
          <a:bodyPr vert="horz" wrap="square" lIns="76814" tIns="38407" rIns="76814" bIns="38407" numCol="1" anchor="t" anchorCtr="0" compatLnSpc="1">
            <a:prstTxWarp prst="textNoShape">
              <a:avLst/>
            </a:prstTxWarp>
          </a:bodyPr>
          <a:lstStyle/>
          <a:p>
            <a:endParaRPr lang="en-GB" sz="1512"/>
          </a:p>
        </p:txBody>
      </p:sp>
      <p:sp>
        <p:nvSpPr>
          <p:cNvPr id="217" name="TextBox 216">
            <a:extLst>
              <a:ext uri="{FF2B5EF4-FFF2-40B4-BE49-F238E27FC236}">
                <a16:creationId xmlns:a16="http://schemas.microsoft.com/office/drawing/2014/main" id="{B7C1C758-C3EE-40FA-A8F8-1363BD62FE9F}"/>
              </a:ext>
            </a:extLst>
          </p:cNvPr>
          <p:cNvSpPr txBox="1"/>
          <p:nvPr/>
        </p:nvSpPr>
        <p:spPr>
          <a:xfrm>
            <a:off x="8891250" y="2255259"/>
            <a:ext cx="1155826" cy="338554"/>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rPr>
              <a:t>4. Design and     Develop tests</a:t>
            </a:r>
          </a:p>
        </p:txBody>
      </p:sp>
      <p:sp>
        <p:nvSpPr>
          <p:cNvPr id="218" name="TextBox 217">
            <a:extLst>
              <a:ext uri="{FF2B5EF4-FFF2-40B4-BE49-F238E27FC236}">
                <a16:creationId xmlns:a16="http://schemas.microsoft.com/office/drawing/2014/main" id="{F1F27434-3110-4C29-9779-65EE1B3C7458}"/>
              </a:ext>
            </a:extLst>
          </p:cNvPr>
          <p:cNvSpPr txBox="1"/>
          <p:nvPr/>
        </p:nvSpPr>
        <p:spPr>
          <a:xfrm>
            <a:off x="9651600" y="3426444"/>
            <a:ext cx="1322324" cy="461665"/>
          </a:xfrm>
          <a:prstGeom prst="rect">
            <a:avLst/>
          </a:prstGeom>
          <a:noFill/>
        </p:spPr>
        <p:txBody>
          <a:bodyPr wrap="square" rtlCol="0">
            <a:spAutoFit/>
          </a:bodyPr>
          <a:lstStyle/>
          <a:p>
            <a:pPr lvl="0" algn="ctr" defTabSz="1219170">
              <a:lnSpc>
                <a:spcPct val="80000"/>
              </a:lnSpc>
              <a:defRPr/>
            </a:pPr>
            <a:r>
              <a:rPr lang="en-US" sz="1000" b="1" dirty="0">
                <a:solidFill>
                  <a:prstClr val="black"/>
                </a:solidFill>
              </a:rPr>
              <a:t>5. Manage test data and environments</a:t>
            </a:r>
            <a:endPar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endParaRPr>
          </a:p>
        </p:txBody>
      </p:sp>
      <p:sp>
        <p:nvSpPr>
          <p:cNvPr id="219" name="TextBox 218">
            <a:extLst>
              <a:ext uri="{FF2B5EF4-FFF2-40B4-BE49-F238E27FC236}">
                <a16:creationId xmlns:a16="http://schemas.microsoft.com/office/drawing/2014/main" id="{4A6CDC03-2BA9-4234-93A6-A06784DA3608}"/>
              </a:ext>
            </a:extLst>
          </p:cNvPr>
          <p:cNvSpPr txBox="1"/>
          <p:nvPr/>
        </p:nvSpPr>
        <p:spPr>
          <a:xfrm>
            <a:off x="9267986" y="4680668"/>
            <a:ext cx="1380167" cy="338554"/>
          </a:xfrm>
          <a:prstGeom prst="rect">
            <a:avLst/>
          </a:prstGeom>
          <a:noFill/>
        </p:spPr>
        <p:txBody>
          <a:bodyPr wrap="square" rtlCol="0">
            <a:spAutoFit/>
          </a:bodyPr>
          <a:lstStyle/>
          <a:p>
            <a:pPr lvl="0" defTabSz="1219170">
              <a:lnSpc>
                <a:spcPct val="80000"/>
              </a:lnSpc>
              <a:defRPr/>
            </a:pPr>
            <a:r>
              <a:rPr lang="en-US" sz="1000" b="1" dirty="0">
                <a:solidFill>
                  <a:prstClr val="black"/>
                </a:solidFill>
              </a:rPr>
              <a:t>6. Plan and schedule Tests</a:t>
            </a:r>
            <a:endPar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endParaRPr>
          </a:p>
        </p:txBody>
      </p:sp>
      <p:sp>
        <p:nvSpPr>
          <p:cNvPr id="220" name="TextBox 219">
            <a:extLst>
              <a:ext uri="{FF2B5EF4-FFF2-40B4-BE49-F238E27FC236}">
                <a16:creationId xmlns:a16="http://schemas.microsoft.com/office/drawing/2014/main" id="{AF1D442C-2A66-4A50-8812-FD2EFC265F5C}"/>
              </a:ext>
            </a:extLst>
          </p:cNvPr>
          <p:cNvSpPr txBox="1"/>
          <p:nvPr/>
        </p:nvSpPr>
        <p:spPr>
          <a:xfrm>
            <a:off x="7458788" y="5600504"/>
            <a:ext cx="949139" cy="338554"/>
          </a:xfrm>
          <a:prstGeom prst="rect">
            <a:avLst/>
          </a:prstGeom>
          <a:noFill/>
        </p:spPr>
        <p:txBody>
          <a:bodyPr wrap="square" rtlCol="0">
            <a:spAutoFit/>
          </a:bodyPr>
          <a:lstStyle/>
          <a:p>
            <a:pPr lvl="0" algn="ctr" defTabSz="1219170">
              <a:lnSpc>
                <a:spcPct val="80000"/>
              </a:lnSpc>
              <a:defRPr/>
            </a:pPr>
            <a:r>
              <a:rPr lang="en-US" sz="1000" b="1" dirty="0">
                <a:solidFill>
                  <a:prstClr val="black"/>
                </a:solidFill>
              </a:rPr>
              <a:t>7. Execute tests</a:t>
            </a:r>
            <a:endPar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endParaRPr>
          </a:p>
        </p:txBody>
      </p:sp>
      <p:sp>
        <p:nvSpPr>
          <p:cNvPr id="221" name="TextBox 220">
            <a:extLst>
              <a:ext uri="{FF2B5EF4-FFF2-40B4-BE49-F238E27FC236}">
                <a16:creationId xmlns:a16="http://schemas.microsoft.com/office/drawing/2014/main" id="{27C3C480-76F0-4BF2-A110-966C12A3FA08}"/>
              </a:ext>
            </a:extLst>
          </p:cNvPr>
          <p:cNvSpPr txBox="1"/>
          <p:nvPr/>
        </p:nvSpPr>
        <p:spPr>
          <a:xfrm>
            <a:off x="5572496" y="4566202"/>
            <a:ext cx="949139" cy="338554"/>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rPr>
              <a:t>8. Manage defects</a:t>
            </a:r>
          </a:p>
        </p:txBody>
      </p:sp>
      <p:sp>
        <p:nvSpPr>
          <p:cNvPr id="222" name="TextBox 221">
            <a:extLst>
              <a:ext uri="{FF2B5EF4-FFF2-40B4-BE49-F238E27FC236}">
                <a16:creationId xmlns:a16="http://schemas.microsoft.com/office/drawing/2014/main" id="{4418C57E-FB48-4A49-BF80-2F7D54A254BF}"/>
              </a:ext>
            </a:extLst>
          </p:cNvPr>
          <p:cNvSpPr txBox="1"/>
          <p:nvPr/>
        </p:nvSpPr>
        <p:spPr>
          <a:xfrm>
            <a:off x="5287401" y="3424059"/>
            <a:ext cx="949139" cy="338554"/>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Verdana"/>
                <a:ea typeface="Open Sans" charset="0"/>
                <a:cs typeface="Open Sans" charset="0"/>
              </a:rPr>
              <a:t>9. Test reporting</a:t>
            </a:r>
          </a:p>
        </p:txBody>
      </p:sp>
      <p:sp>
        <p:nvSpPr>
          <p:cNvPr id="223" name="TextBox 222">
            <a:extLst>
              <a:ext uri="{FF2B5EF4-FFF2-40B4-BE49-F238E27FC236}">
                <a16:creationId xmlns:a16="http://schemas.microsoft.com/office/drawing/2014/main" id="{1CDEDAE7-266F-47D1-B58B-F690E1FC7F15}"/>
              </a:ext>
            </a:extLst>
          </p:cNvPr>
          <p:cNvSpPr txBox="1"/>
          <p:nvPr/>
        </p:nvSpPr>
        <p:spPr>
          <a:xfrm>
            <a:off x="3367664" y="2020737"/>
            <a:ext cx="1203468" cy="350865"/>
          </a:xfrm>
          <a:prstGeom prst="rect">
            <a:avLst/>
          </a:prstGeom>
          <a:noFill/>
        </p:spPr>
        <p:txBody>
          <a:bodyPr wrap="square" rtlCol="0">
            <a:spAutoFit/>
          </a:bodyPr>
          <a:lstStyle/>
          <a:p>
            <a:pPr marL="0" marR="0" lvl="0" indent="0" algn="ctr" defTabSz="121917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Verdana"/>
                <a:ea typeface="Open Sans" charset="0"/>
                <a:cs typeface="Open Sans" charset="0"/>
              </a:rPr>
              <a:t>1. Define Test Strategy</a:t>
            </a:r>
          </a:p>
        </p:txBody>
      </p:sp>
      <p:sp>
        <p:nvSpPr>
          <p:cNvPr id="224" name="Right Triangle 223">
            <a:extLst>
              <a:ext uri="{FF2B5EF4-FFF2-40B4-BE49-F238E27FC236}">
                <a16:creationId xmlns:a16="http://schemas.microsoft.com/office/drawing/2014/main" id="{6C4089F7-5257-4649-947A-B4FFAC123AF0}"/>
              </a:ext>
            </a:extLst>
          </p:cNvPr>
          <p:cNvSpPr/>
          <p:nvPr/>
        </p:nvSpPr>
        <p:spPr>
          <a:xfrm rot="13620000">
            <a:off x="4451066" y="2308206"/>
            <a:ext cx="170167" cy="15837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25" name="Right Triangle 224">
            <a:extLst>
              <a:ext uri="{FF2B5EF4-FFF2-40B4-BE49-F238E27FC236}">
                <a16:creationId xmlns:a16="http://schemas.microsoft.com/office/drawing/2014/main" id="{94165D73-0645-4B66-AD49-7B1C6AB81E95}"/>
              </a:ext>
            </a:extLst>
          </p:cNvPr>
          <p:cNvSpPr/>
          <p:nvPr/>
        </p:nvSpPr>
        <p:spPr>
          <a:xfrm rot="17614503">
            <a:off x="9025242" y="2948447"/>
            <a:ext cx="132640" cy="142517"/>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26" name="Right Triangle 225">
            <a:extLst>
              <a:ext uri="{FF2B5EF4-FFF2-40B4-BE49-F238E27FC236}">
                <a16:creationId xmlns:a16="http://schemas.microsoft.com/office/drawing/2014/main" id="{11232A65-EF20-42AA-8960-5B9525F053E6}"/>
              </a:ext>
            </a:extLst>
          </p:cNvPr>
          <p:cNvSpPr/>
          <p:nvPr/>
        </p:nvSpPr>
        <p:spPr>
          <a:xfrm rot="2503282">
            <a:off x="7920596" y="5059261"/>
            <a:ext cx="131914" cy="14330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27" name="Right Triangle 226">
            <a:extLst>
              <a:ext uri="{FF2B5EF4-FFF2-40B4-BE49-F238E27FC236}">
                <a16:creationId xmlns:a16="http://schemas.microsoft.com/office/drawing/2014/main" id="{D90A7448-9E4E-4F0B-8E59-2C5AB2063390}"/>
              </a:ext>
            </a:extLst>
          </p:cNvPr>
          <p:cNvSpPr/>
          <p:nvPr/>
        </p:nvSpPr>
        <p:spPr>
          <a:xfrm rot="13348580">
            <a:off x="7884834" y="2330835"/>
            <a:ext cx="131914" cy="14330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28" name="Right Triangle 227">
            <a:extLst>
              <a:ext uri="{FF2B5EF4-FFF2-40B4-BE49-F238E27FC236}">
                <a16:creationId xmlns:a16="http://schemas.microsoft.com/office/drawing/2014/main" id="{B6C4890E-E790-4402-92B8-63493AB90204}"/>
              </a:ext>
            </a:extLst>
          </p:cNvPr>
          <p:cNvSpPr/>
          <p:nvPr/>
        </p:nvSpPr>
        <p:spPr>
          <a:xfrm rot="20576126">
            <a:off x="9051289" y="4410181"/>
            <a:ext cx="142517" cy="13264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29" name="Right Triangle 228">
            <a:extLst>
              <a:ext uri="{FF2B5EF4-FFF2-40B4-BE49-F238E27FC236}">
                <a16:creationId xmlns:a16="http://schemas.microsoft.com/office/drawing/2014/main" id="{63D3D3D4-EF5A-416D-8A7F-965E2A553294}"/>
              </a:ext>
            </a:extLst>
          </p:cNvPr>
          <p:cNvSpPr/>
          <p:nvPr/>
        </p:nvSpPr>
        <p:spPr>
          <a:xfrm rot="6437863">
            <a:off x="6728527" y="4405045"/>
            <a:ext cx="132640" cy="142517"/>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30" name="Right Triangle 229">
            <a:extLst>
              <a:ext uri="{FF2B5EF4-FFF2-40B4-BE49-F238E27FC236}">
                <a16:creationId xmlns:a16="http://schemas.microsoft.com/office/drawing/2014/main" id="{057D7523-1F44-4CC4-B29C-177E3BCB23C7}"/>
              </a:ext>
            </a:extLst>
          </p:cNvPr>
          <p:cNvSpPr/>
          <p:nvPr/>
        </p:nvSpPr>
        <p:spPr>
          <a:xfrm rot="9560354">
            <a:off x="6701867" y="3040584"/>
            <a:ext cx="142517" cy="13264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31" name="TextBox 230">
            <a:extLst>
              <a:ext uri="{FF2B5EF4-FFF2-40B4-BE49-F238E27FC236}">
                <a16:creationId xmlns:a16="http://schemas.microsoft.com/office/drawing/2014/main" id="{1D1EDD89-1054-44CF-B7BC-26C65A0E4528}"/>
              </a:ext>
            </a:extLst>
          </p:cNvPr>
          <p:cNvSpPr txBox="1"/>
          <p:nvPr/>
        </p:nvSpPr>
        <p:spPr>
          <a:xfrm>
            <a:off x="7467177" y="3613744"/>
            <a:ext cx="1038751" cy="369332"/>
          </a:xfrm>
          <a:prstGeom prst="rect">
            <a:avLst/>
          </a:prstGeom>
          <a:noFill/>
        </p:spPr>
        <p:txBody>
          <a:bodyPr wrap="square" lIns="0" tIns="0" rIns="0" bIns="0" rtlCol="0">
            <a:spAutoFit/>
          </a:bodyPr>
          <a:lstStyle/>
          <a:p>
            <a:pPr marR="0" lvl="0" algn="ctr" defTabSz="1219170" rtl="0" eaLnBrk="1" fontAlgn="auto" latinLnBrk="0" hangingPunct="1">
              <a:lnSpc>
                <a:spcPct val="100000"/>
              </a:lnSpc>
              <a:spcBef>
                <a:spcPts val="680"/>
              </a:spcBef>
              <a:spcAft>
                <a:spcPts val="0"/>
              </a:spcAft>
              <a:buClrTx/>
              <a:buSzTx/>
              <a:tabLst/>
              <a:defRPr/>
            </a:pPr>
            <a:r>
              <a:rPr kumimoji="0" lang="en-US" sz="1200" b="1" i="0" u="none" strike="noStrike" kern="1200" cap="none" spc="0" normalizeH="0" baseline="0" noProof="0" dirty="0">
                <a:ln>
                  <a:noFill/>
                </a:ln>
                <a:solidFill>
                  <a:schemeClr val="bg1"/>
                </a:solidFill>
                <a:effectLst/>
                <a:uLnTx/>
                <a:uFillTx/>
                <a:latin typeface="Verdana" charset="0"/>
                <a:ea typeface="Verdana" charset="0"/>
                <a:cs typeface="Verdana" charset="0"/>
              </a:rPr>
              <a:t>Monitor &amp; Control</a:t>
            </a:r>
          </a:p>
        </p:txBody>
      </p:sp>
      <p:sp>
        <p:nvSpPr>
          <p:cNvPr id="232" name="Right Triangle 231">
            <a:extLst>
              <a:ext uri="{FF2B5EF4-FFF2-40B4-BE49-F238E27FC236}">
                <a16:creationId xmlns:a16="http://schemas.microsoft.com/office/drawing/2014/main" id="{F7D042C9-AB06-4E0D-AF7A-6841B936012B}"/>
              </a:ext>
            </a:extLst>
          </p:cNvPr>
          <p:cNvSpPr/>
          <p:nvPr/>
        </p:nvSpPr>
        <p:spPr>
          <a:xfrm rot="13620000">
            <a:off x="6137895" y="2311542"/>
            <a:ext cx="170167" cy="15837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Verdana"/>
              <a:ea typeface="+mn-ea"/>
              <a:cs typeface="+mn-cs"/>
            </a:endParaRPr>
          </a:p>
        </p:txBody>
      </p:sp>
      <p:sp>
        <p:nvSpPr>
          <p:cNvPr id="233" name="Freeform 74">
            <a:extLst>
              <a:ext uri="{FF2B5EF4-FFF2-40B4-BE49-F238E27FC236}">
                <a16:creationId xmlns:a16="http://schemas.microsoft.com/office/drawing/2014/main" id="{2D81CD84-E0BB-4313-9FBC-1763E0D146BD}"/>
              </a:ext>
            </a:extLst>
          </p:cNvPr>
          <p:cNvSpPr>
            <a:spLocks noEditPoints="1"/>
          </p:cNvSpPr>
          <p:nvPr/>
        </p:nvSpPr>
        <p:spPr bwMode="auto">
          <a:xfrm>
            <a:off x="939985" y="4381596"/>
            <a:ext cx="262197" cy="262197"/>
          </a:xfrm>
          <a:custGeom>
            <a:avLst/>
            <a:gdLst>
              <a:gd name="T0" fmla="*/ 193 w 277"/>
              <a:gd name="T1" fmla="*/ 64 h 277"/>
              <a:gd name="T2" fmla="*/ 201 w 277"/>
              <a:gd name="T3" fmla="*/ 12 h 277"/>
              <a:gd name="T4" fmla="*/ 140 w 277"/>
              <a:gd name="T5" fmla="*/ 38 h 277"/>
              <a:gd name="T6" fmla="*/ 123 w 277"/>
              <a:gd name="T7" fmla="*/ 12 h 277"/>
              <a:gd name="T8" fmla="*/ 78 w 277"/>
              <a:gd name="T9" fmla="*/ 58 h 277"/>
              <a:gd name="T10" fmla="*/ 11 w 277"/>
              <a:gd name="T11" fmla="*/ 64 h 277"/>
              <a:gd name="T12" fmla="*/ 0 w 277"/>
              <a:gd name="T13" fmla="*/ 117 h 277"/>
              <a:gd name="T14" fmla="*/ 21 w 277"/>
              <a:gd name="T15" fmla="*/ 128 h 277"/>
              <a:gd name="T16" fmla="*/ 32 w 277"/>
              <a:gd name="T17" fmla="*/ 277 h 277"/>
              <a:gd name="T18" fmla="*/ 256 w 277"/>
              <a:gd name="T19" fmla="*/ 267 h 277"/>
              <a:gd name="T20" fmla="*/ 267 w 277"/>
              <a:gd name="T21" fmla="*/ 128 h 277"/>
              <a:gd name="T22" fmla="*/ 277 w 277"/>
              <a:gd name="T23" fmla="*/ 75 h 277"/>
              <a:gd name="T24" fmla="*/ 171 w 277"/>
              <a:gd name="T25" fmla="*/ 28 h 277"/>
              <a:gd name="T26" fmla="*/ 189 w 277"/>
              <a:gd name="T27" fmla="*/ 35 h 277"/>
              <a:gd name="T28" fmla="*/ 157 w 277"/>
              <a:gd name="T29" fmla="*/ 56 h 277"/>
              <a:gd name="T30" fmla="*/ 93 w 277"/>
              <a:gd name="T31" fmla="*/ 28 h 277"/>
              <a:gd name="T32" fmla="*/ 108 w 277"/>
              <a:gd name="T33" fmla="*/ 28 h 277"/>
              <a:gd name="T34" fmla="*/ 93 w 277"/>
              <a:gd name="T35" fmla="*/ 43 h 277"/>
              <a:gd name="T36" fmla="*/ 21 w 277"/>
              <a:gd name="T37" fmla="*/ 85 h 277"/>
              <a:gd name="T38" fmla="*/ 128 w 277"/>
              <a:gd name="T39" fmla="*/ 107 h 277"/>
              <a:gd name="T40" fmla="*/ 21 w 277"/>
              <a:gd name="T41" fmla="*/ 107 h 277"/>
              <a:gd name="T42" fmla="*/ 128 w 277"/>
              <a:gd name="T43" fmla="*/ 128 h 277"/>
              <a:gd name="T44" fmla="*/ 43 w 277"/>
              <a:gd name="T45" fmla="*/ 181 h 277"/>
              <a:gd name="T46" fmla="*/ 128 w 277"/>
              <a:gd name="T47" fmla="*/ 128 h 277"/>
              <a:gd name="T48" fmla="*/ 128 w 277"/>
              <a:gd name="T49" fmla="*/ 203 h 277"/>
              <a:gd name="T50" fmla="*/ 43 w 277"/>
              <a:gd name="T51" fmla="*/ 256 h 277"/>
              <a:gd name="T52" fmla="*/ 149 w 277"/>
              <a:gd name="T53" fmla="*/ 256 h 277"/>
              <a:gd name="T54" fmla="*/ 235 w 277"/>
              <a:gd name="T55" fmla="*/ 203 h 277"/>
              <a:gd name="T56" fmla="*/ 149 w 277"/>
              <a:gd name="T57" fmla="*/ 256 h 277"/>
              <a:gd name="T58" fmla="*/ 149 w 277"/>
              <a:gd name="T59" fmla="*/ 181 h 277"/>
              <a:gd name="T60" fmla="*/ 235 w 277"/>
              <a:gd name="T61" fmla="*/ 128 h 277"/>
              <a:gd name="T62" fmla="*/ 256 w 277"/>
              <a:gd name="T63" fmla="*/ 107 h 277"/>
              <a:gd name="T64" fmla="*/ 149 w 277"/>
              <a:gd name="T65" fmla="*/ 107 h 277"/>
              <a:gd name="T66" fmla="*/ 256 w 277"/>
              <a:gd name="T67"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7">
                <a:moveTo>
                  <a:pt x="267" y="64"/>
                </a:moveTo>
                <a:cubicBezTo>
                  <a:pt x="193" y="64"/>
                  <a:pt x="193" y="64"/>
                  <a:pt x="193" y="64"/>
                </a:cubicBezTo>
                <a:cubicBezTo>
                  <a:pt x="196" y="62"/>
                  <a:pt x="199" y="59"/>
                  <a:pt x="201" y="58"/>
                </a:cubicBezTo>
                <a:cubicBezTo>
                  <a:pt x="213" y="45"/>
                  <a:pt x="213" y="25"/>
                  <a:pt x="201" y="12"/>
                </a:cubicBezTo>
                <a:cubicBezTo>
                  <a:pt x="188" y="0"/>
                  <a:pt x="168" y="0"/>
                  <a:pt x="156" y="12"/>
                </a:cubicBezTo>
                <a:cubicBezTo>
                  <a:pt x="150" y="18"/>
                  <a:pt x="144" y="28"/>
                  <a:pt x="140" y="38"/>
                </a:cubicBezTo>
                <a:cubicBezTo>
                  <a:pt x="140" y="39"/>
                  <a:pt x="140" y="39"/>
                  <a:pt x="139" y="40"/>
                </a:cubicBezTo>
                <a:cubicBezTo>
                  <a:pt x="135" y="28"/>
                  <a:pt x="128" y="17"/>
                  <a:pt x="123" y="12"/>
                </a:cubicBezTo>
                <a:cubicBezTo>
                  <a:pt x="111" y="0"/>
                  <a:pt x="90" y="0"/>
                  <a:pt x="78" y="12"/>
                </a:cubicBezTo>
                <a:cubicBezTo>
                  <a:pt x="65" y="25"/>
                  <a:pt x="65" y="45"/>
                  <a:pt x="78" y="58"/>
                </a:cubicBezTo>
                <a:cubicBezTo>
                  <a:pt x="80" y="60"/>
                  <a:pt x="83" y="62"/>
                  <a:pt x="86" y="64"/>
                </a:cubicBezTo>
                <a:cubicBezTo>
                  <a:pt x="11" y="64"/>
                  <a:pt x="11" y="64"/>
                  <a:pt x="11" y="64"/>
                </a:cubicBezTo>
                <a:cubicBezTo>
                  <a:pt x="5" y="64"/>
                  <a:pt x="0" y="69"/>
                  <a:pt x="0" y="75"/>
                </a:cubicBezTo>
                <a:cubicBezTo>
                  <a:pt x="0" y="117"/>
                  <a:pt x="0" y="117"/>
                  <a:pt x="0" y="117"/>
                </a:cubicBezTo>
                <a:cubicBezTo>
                  <a:pt x="0" y="123"/>
                  <a:pt x="5" y="128"/>
                  <a:pt x="11" y="128"/>
                </a:cubicBezTo>
                <a:cubicBezTo>
                  <a:pt x="21" y="128"/>
                  <a:pt x="21" y="128"/>
                  <a:pt x="21" y="128"/>
                </a:cubicBezTo>
                <a:cubicBezTo>
                  <a:pt x="21" y="267"/>
                  <a:pt x="21" y="267"/>
                  <a:pt x="21" y="267"/>
                </a:cubicBezTo>
                <a:cubicBezTo>
                  <a:pt x="21" y="273"/>
                  <a:pt x="26" y="277"/>
                  <a:pt x="32" y="277"/>
                </a:cubicBezTo>
                <a:cubicBezTo>
                  <a:pt x="245" y="277"/>
                  <a:pt x="245" y="277"/>
                  <a:pt x="245" y="277"/>
                </a:cubicBezTo>
                <a:cubicBezTo>
                  <a:pt x="251" y="277"/>
                  <a:pt x="256" y="273"/>
                  <a:pt x="256" y="267"/>
                </a:cubicBezTo>
                <a:cubicBezTo>
                  <a:pt x="256" y="128"/>
                  <a:pt x="256" y="128"/>
                  <a:pt x="256" y="128"/>
                </a:cubicBezTo>
                <a:cubicBezTo>
                  <a:pt x="267" y="128"/>
                  <a:pt x="267" y="128"/>
                  <a:pt x="267" y="128"/>
                </a:cubicBezTo>
                <a:cubicBezTo>
                  <a:pt x="273" y="128"/>
                  <a:pt x="277" y="123"/>
                  <a:pt x="277" y="117"/>
                </a:cubicBezTo>
                <a:cubicBezTo>
                  <a:pt x="277" y="75"/>
                  <a:pt x="277" y="75"/>
                  <a:pt x="277" y="75"/>
                </a:cubicBezTo>
                <a:cubicBezTo>
                  <a:pt x="277" y="69"/>
                  <a:pt x="273" y="64"/>
                  <a:pt x="267" y="64"/>
                </a:cubicBezTo>
                <a:close/>
                <a:moveTo>
                  <a:pt x="171" y="28"/>
                </a:moveTo>
                <a:cubicBezTo>
                  <a:pt x="175" y="23"/>
                  <a:pt x="182" y="23"/>
                  <a:pt x="186" y="28"/>
                </a:cubicBezTo>
                <a:cubicBezTo>
                  <a:pt x="188" y="30"/>
                  <a:pt x="189" y="32"/>
                  <a:pt x="189" y="35"/>
                </a:cubicBezTo>
                <a:cubicBezTo>
                  <a:pt x="189" y="38"/>
                  <a:pt x="188" y="41"/>
                  <a:pt x="186" y="43"/>
                </a:cubicBezTo>
                <a:cubicBezTo>
                  <a:pt x="180" y="49"/>
                  <a:pt x="164" y="56"/>
                  <a:pt x="157" y="56"/>
                </a:cubicBezTo>
                <a:cubicBezTo>
                  <a:pt x="157" y="50"/>
                  <a:pt x="165" y="34"/>
                  <a:pt x="171" y="28"/>
                </a:cubicBezTo>
                <a:close/>
                <a:moveTo>
                  <a:pt x="93" y="28"/>
                </a:moveTo>
                <a:cubicBezTo>
                  <a:pt x="95" y="25"/>
                  <a:pt x="98" y="24"/>
                  <a:pt x="100" y="24"/>
                </a:cubicBezTo>
                <a:cubicBezTo>
                  <a:pt x="103" y="24"/>
                  <a:pt x="106" y="25"/>
                  <a:pt x="108" y="28"/>
                </a:cubicBezTo>
                <a:cubicBezTo>
                  <a:pt x="114" y="34"/>
                  <a:pt x="121" y="50"/>
                  <a:pt x="121" y="56"/>
                </a:cubicBezTo>
                <a:cubicBezTo>
                  <a:pt x="115" y="56"/>
                  <a:pt x="99" y="49"/>
                  <a:pt x="93" y="43"/>
                </a:cubicBezTo>
                <a:cubicBezTo>
                  <a:pt x="89" y="39"/>
                  <a:pt x="89" y="32"/>
                  <a:pt x="93" y="28"/>
                </a:cubicBezTo>
                <a:close/>
                <a:moveTo>
                  <a:pt x="21" y="85"/>
                </a:moveTo>
                <a:cubicBezTo>
                  <a:pt x="128" y="85"/>
                  <a:pt x="128" y="85"/>
                  <a:pt x="128" y="85"/>
                </a:cubicBezTo>
                <a:cubicBezTo>
                  <a:pt x="128" y="107"/>
                  <a:pt x="128" y="107"/>
                  <a:pt x="128" y="107"/>
                </a:cubicBezTo>
                <a:cubicBezTo>
                  <a:pt x="32" y="107"/>
                  <a:pt x="32" y="107"/>
                  <a:pt x="32" y="107"/>
                </a:cubicBezTo>
                <a:cubicBezTo>
                  <a:pt x="21" y="107"/>
                  <a:pt x="21" y="107"/>
                  <a:pt x="21" y="107"/>
                </a:cubicBezTo>
                <a:lnTo>
                  <a:pt x="21" y="85"/>
                </a:lnTo>
                <a:close/>
                <a:moveTo>
                  <a:pt x="128" y="128"/>
                </a:moveTo>
                <a:cubicBezTo>
                  <a:pt x="128" y="181"/>
                  <a:pt x="128" y="181"/>
                  <a:pt x="128" y="181"/>
                </a:cubicBezTo>
                <a:cubicBezTo>
                  <a:pt x="43" y="181"/>
                  <a:pt x="43" y="181"/>
                  <a:pt x="43" y="181"/>
                </a:cubicBezTo>
                <a:cubicBezTo>
                  <a:pt x="43" y="128"/>
                  <a:pt x="43" y="128"/>
                  <a:pt x="43" y="128"/>
                </a:cubicBezTo>
                <a:lnTo>
                  <a:pt x="128" y="128"/>
                </a:lnTo>
                <a:close/>
                <a:moveTo>
                  <a:pt x="43" y="203"/>
                </a:moveTo>
                <a:cubicBezTo>
                  <a:pt x="128" y="203"/>
                  <a:pt x="128" y="203"/>
                  <a:pt x="128" y="203"/>
                </a:cubicBezTo>
                <a:cubicBezTo>
                  <a:pt x="128" y="256"/>
                  <a:pt x="128" y="256"/>
                  <a:pt x="128" y="256"/>
                </a:cubicBezTo>
                <a:cubicBezTo>
                  <a:pt x="43" y="256"/>
                  <a:pt x="43" y="256"/>
                  <a:pt x="43" y="256"/>
                </a:cubicBezTo>
                <a:lnTo>
                  <a:pt x="43" y="203"/>
                </a:lnTo>
                <a:close/>
                <a:moveTo>
                  <a:pt x="149" y="256"/>
                </a:moveTo>
                <a:cubicBezTo>
                  <a:pt x="149" y="203"/>
                  <a:pt x="149" y="203"/>
                  <a:pt x="149" y="203"/>
                </a:cubicBezTo>
                <a:cubicBezTo>
                  <a:pt x="235" y="203"/>
                  <a:pt x="235" y="203"/>
                  <a:pt x="235" y="203"/>
                </a:cubicBezTo>
                <a:cubicBezTo>
                  <a:pt x="235" y="256"/>
                  <a:pt x="235" y="256"/>
                  <a:pt x="235" y="256"/>
                </a:cubicBezTo>
                <a:lnTo>
                  <a:pt x="149" y="256"/>
                </a:lnTo>
                <a:close/>
                <a:moveTo>
                  <a:pt x="235" y="181"/>
                </a:moveTo>
                <a:cubicBezTo>
                  <a:pt x="149" y="181"/>
                  <a:pt x="149" y="181"/>
                  <a:pt x="149" y="181"/>
                </a:cubicBezTo>
                <a:cubicBezTo>
                  <a:pt x="149" y="128"/>
                  <a:pt x="149" y="128"/>
                  <a:pt x="149" y="128"/>
                </a:cubicBezTo>
                <a:cubicBezTo>
                  <a:pt x="235" y="128"/>
                  <a:pt x="235" y="128"/>
                  <a:pt x="235" y="128"/>
                </a:cubicBezTo>
                <a:lnTo>
                  <a:pt x="235" y="181"/>
                </a:lnTo>
                <a:close/>
                <a:moveTo>
                  <a:pt x="256" y="107"/>
                </a:moveTo>
                <a:cubicBezTo>
                  <a:pt x="245" y="107"/>
                  <a:pt x="245" y="107"/>
                  <a:pt x="245" y="107"/>
                </a:cubicBezTo>
                <a:cubicBezTo>
                  <a:pt x="149" y="107"/>
                  <a:pt x="149" y="107"/>
                  <a:pt x="149" y="107"/>
                </a:cubicBezTo>
                <a:cubicBezTo>
                  <a:pt x="149" y="85"/>
                  <a:pt x="149" y="85"/>
                  <a:pt x="149" y="85"/>
                </a:cubicBezTo>
                <a:cubicBezTo>
                  <a:pt x="256" y="85"/>
                  <a:pt x="256" y="85"/>
                  <a:pt x="256" y="85"/>
                </a:cubicBezTo>
                <a:lnTo>
                  <a:pt x="256" y="107"/>
                </a:lnTo>
                <a:close/>
              </a:path>
            </a:pathLst>
          </a:custGeom>
          <a:solidFill>
            <a:schemeClr val="accent1"/>
          </a:solid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4304264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94576" y="2788920"/>
            <a:ext cx="4503175" cy="2385394"/>
          </a:xfrm>
        </p:spPr>
        <p:txBody>
          <a:bodyPr/>
          <a:lstStyle/>
          <a:p>
            <a:r>
              <a:rPr lang="en-US" sz="4000" dirty="0">
                <a:latin typeface="+mn-lt"/>
              </a:rPr>
              <a:t>How To Define the </a:t>
            </a:r>
            <a:r>
              <a:rPr lang="en-US" dirty="0">
                <a:latin typeface="+mn-lt"/>
              </a:rPr>
              <a:t>T</a:t>
            </a:r>
            <a:r>
              <a:rPr lang="en-US" sz="4000" dirty="0">
                <a:latin typeface="+mn-lt"/>
              </a:rPr>
              <a:t>est </a:t>
            </a:r>
            <a:r>
              <a:rPr lang="en-US" dirty="0">
                <a:latin typeface="+mn-lt"/>
              </a:rPr>
              <a:t>S</a:t>
            </a:r>
            <a:r>
              <a:rPr lang="en-US" sz="4000" dirty="0">
                <a:latin typeface="+mn-lt"/>
              </a:rPr>
              <a:t>trategy</a:t>
            </a:r>
          </a:p>
        </p:txBody>
      </p:sp>
      <p:pic>
        <p:nvPicPr>
          <p:cNvPr id="4" name="Picture Placeholder 2">
            <a:extLst>
              <a:ext uri="{FF2B5EF4-FFF2-40B4-BE49-F238E27FC236}">
                <a16:creationId xmlns:a16="http://schemas.microsoft.com/office/drawing/2014/main" id="{FD2FF54B-9BA2-4393-89EA-13530A7D8EC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6096000" cy="6858000"/>
          </a:xfrm>
          <a:prstGeom prst="rect">
            <a:avLst/>
          </a:prstGeom>
        </p:spPr>
      </p:pic>
    </p:spTree>
    <p:extLst>
      <p:ext uri="{BB962C8B-B14F-4D97-AF65-F5344CB8AC3E}">
        <p14:creationId xmlns:p14="http://schemas.microsoft.com/office/powerpoint/2010/main" val="2778710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latin typeface="+mj-lt"/>
                <a:ea typeface="Open Sans" panose="020B0606030504020204" pitchFamily="34" charset="0"/>
                <a:cs typeface="Open Sans" panose="020B0606030504020204" pitchFamily="34" charset="0"/>
              </a:rPr>
              <a:t>How to define the Test Strategy</a:t>
            </a:r>
            <a:endParaRPr lang="en-US" dirty="0">
              <a:solidFill>
                <a:srgbClr val="C00000"/>
              </a:solidFill>
              <a:latin typeface="+mj-lt"/>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3A529FE8-D4F3-4635-925C-940C62C9597C}"/>
              </a:ext>
            </a:extLst>
          </p:cNvPr>
          <p:cNvSpPr/>
          <p:nvPr/>
        </p:nvSpPr>
        <p:spPr bwMode="gray">
          <a:xfrm>
            <a:off x="9660906" y="1134034"/>
            <a:ext cx="2072345" cy="5169111"/>
          </a:xfrm>
          <a:prstGeom prst="rect">
            <a:avLst/>
          </a:prstGeom>
          <a:noFill/>
          <a:ln w="19050" algn="ctr">
            <a:solidFill>
              <a:schemeClr val="accent5">
                <a:lumMod val="60000"/>
                <a:lumOff val="40000"/>
              </a:schemeClr>
            </a:solidFill>
            <a:miter lim="800000"/>
            <a:headEnd/>
            <a:tailEnd/>
          </a:ln>
        </p:spPr>
        <p:txBody>
          <a:bodyPr wrap="square" lIns="88900" tIns="88900" rIns="88900" bIns="88900" rtlCol="0" anchor="t"/>
          <a:lstStyle/>
          <a:p>
            <a:pPr algn="ctr">
              <a:lnSpc>
                <a:spcPct val="106000"/>
              </a:lnSpc>
              <a:buFont typeface="Wingdings 2" pitchFamily="18" charset="2"/>
              <a:buNone/>
            </a:pPr>
            <a:r>
              <a:rPr lang="en-US" sz="1050" b="1" u="sng" dirty="0"/>
              <a:t>Test Strategy Document</a:t>
            </a:r>
          </a:p>
          <a:p>
            <a:pPr>
              <a:lnSpc>
                <a:spcPct val="106000"/>
              </a:lnSpc>
              <a:buFont typeface="Wingdings 2" pitchFamily="18" charset="2"/>
              <a:buNone/>
            </a:pPr>
            <a:endParaRPr lang="en-US" sz="1050" u="sng" dirty="0"/>
          </a:p>
          <a:p>
            <a:pPr marL="171450" indent="-171450">
              <a:lnSpc>
                <a:spcPct val="106000"/>
              </a:lnSpc>
              <a:buFont typeface="Wingdings" panose="05000000000000000000" pitchFamily="2" charset="2"/>
              <a:buChar char="ü"/>
            </a:pPr>
            <a:r>
              <a:rPr lang="en-US" sz="1050" dirty="0"/>
              <a:t>Test Objectives</a:t>
            </a:r>
          </a:p>
          <a:p>
            <a:pPr marL="171450" indent="-171450">
              <a:lnSpc>
                <a:spcPct val="106000"/>
              </a:lnSpc>
              <a:buFont typeface="Wingdings" panose="05000000000000000000" pitchFamily="2" charset="2"/>
              <a:buChar char="ü"/>
            </a:pPr>
            <a:r>
              <a:rPr lang="en-US" sz="1050" dirty="0"/>
              <a:t>Test Types in Scope</a:t>
            </a:r>
          </a:p>
          <a:p>
            <a:pPr marL="171450" indent="-171450">
              <a:lnSpc>
                <a:spcPct val="106000"/>
              </a:lnSpc>
              <a:buFont typeface="Wingdings" panose="05000000000000000000" pitchFamily="2" charset="2"/>
              <a:buChar char="ü"/>
            </a:pPr>
            <a:r>
              <a:rPr lang="en-US" sz="1050" dirty="0"/>
              <a:t>Applications and Business Processes in Scope</a:t>
            </a:r>
          </a:p>
          <a:p>
            <a:pPr marL="171450" indent="-171450">
              <a:lnSpc>
                <a:spcPct val="106000"/>
              </a:lnSpc>
              <a:buFont typeface="Wingdings" panose="05000000000000000000" pitchFamily="2" charset="2"/>
              <a:buChar char="ü"/>
            </a:pPr>
            <a:r>
              <a:rPr lang="en-US" sz="1050" dirty="0"/>
              <a:t>Roles &amp; Responsibilities </a:t>
            </a:r>
          </a:p>
          <a:p>
            <a:pPr marL="171450" indent="-171450">
              <a:lnSpc>
                <a:spcPct val="106000"/>
              </a:lnSpc>
              <a:buFont typeface="Wingdings" panose="05000000000000000000" pitchFamily="2" charset="2"/>
              <a:buChar char="ü"/>
            </a:pPr>
            <a:r>
              <a:rPr lang="en-US" sz="1050" dirty="0"/>
              <a:t>Test Management Process</a:t>
            </a:r>
          </a:p>
          <a:p>
            <a:pPr marL="171450" indent="-171450">
              <a:lnSpc>
                <a:spcPct val="106000"/>
              </a:lnSpc>
              <a:buFont typeface="Wingdings" panose="05000000000000000000" pitchFamily="2" charset="2"/>
              <a:buChar char="ü"/>
            </a:pPr>
            <a:r>
              <a:rPr lang="en-US" sz="1050" dirty="0"/>
              <a:t>Test Automation Approach</a:t>
            </a:r>
          </a:p>
          <a:p>
            <a:pPr marL="171450" indent="-171450">
              <a:lnSpc>
                <a:spcPct val="106000"/>
              </a:lnSpc>
              <a:buFont typeface="Wingdings" panose="05000000000000000000" pitchFamily="2" charset="2"/>
              <a:buChar char="ü"/>
            </a:pPr>
            <a:r>
              <a:rPr lang="en-US" sz="1050" dirty="0"/>
              <a:t>Test Design Approach</a:t>
            </a:r>
          </a:p>
          <a:p>
            <a:pPr marL="171450" indent="-171450">
              <a:lnSpc>
                <a:spcPct val="106000"/>
              </a:lnSpc>
              <a:buFont typeface="Wingdings" panose="05000000000000000000" pitchFamily="2" charset="2"/>
              <a:buChar char="ü"/>
            </a:pPr>
            <a:r>
              <a:rPr lang="en-US" sz="1050" dirty="0"/>
              <a:t>Test Timeline</a:t>
            </a:r>
          </a:p>
          <a:p>
            <a:pPr marL="171450" indent="-171450">
              <a:lnSpc>
                <a:spcPct val="106000"/>
              </a:lnSpc>
              <a:buFont typeface="Wingdings" panose="05000000000000000000" pitchFamily="2" charset="2"/>
              <a:buChar char="ü"/>
            </a:pPr>
            <a:r>
              <a:rPr lang="en-US" sz="1050" dirty="0"/>
              <a:t>Test Tools</a:t>
            </a:r>
          </a:p>
          <a:p>
            <a:pPr marL="171450" indent="-171450">
              <a:lnSpc>
                <a:spcPct val="106000"/>
              </a:lnSpc>
              <a:buFont typeface="Wingdings" panose="05000000000000000000" pitchFamily="2" charset="2"/>
              <a:buChar char="ü"/>
            </a:pPr>
            <a:r>
              <a:rPr lang="en-US" sz="1050" dirty="0"/>
              <a:t>Test Environments</a:t>
            </a:r>
          </a:p>
          <a:p>
            <a:pPr marL="171450" indent="-171450">
              <a:lnSpc>
                <a:spcPct val="106000"/>
              </a:lnSpc>
              <a:buFont typeface="Wingdings" panose="05000000000000000000" pitchFamily="2" charset="2"/>
              <a:buChar char="ü"/>
            </a:pPr>
            <a:r>
              <a:rPr lang="en-US" sz="1050" dirty="0"/>
              <a:t>Test Data Approach</a:t>
            </a:r>
          </a:p>
          <a:p>
            <a:pPr marL="171450" indent="-171450">
              <a:lnSpc>
                <a:spcPct val="106000"/>
              </a:lnSpc>
              <a:buFont typeface="Wingdings" panose="05000000000000000000" pitchFamily="2" charset="2"/>
              <a:buChar char="ü"/>
            </a:pPr>
            <a:r>
              <a:rPr lang="en-US" sz="1050" dirty="0"/>
              <a:t>Test Meetings</a:t>
            </a:r>
          </a:p>
          <a:p>
            <a:pPr marL="171450" indent="-171450">
              <a:lnSpc>
                <a:spcPct val="106000"/>
              </a:lnSpc>
              <a:buFont typeface="Wingdings" panose="05000000000000000000" pitchFamily="2" charset="2"/>
              <a:buChar char="ü"/>
            </a:pPr>
            <a:r>
              <a:rPr lang="en-US" sz="1050" dirty="0"/>
              <a:t>Test Reports</a:t>
            </a:r>
          </a:p>
          <a:p>
            <a:pPr marL="171450" indent="-171450">
              <a:lnSpc>
                <a:spcPct val="106000"/>
              </a:lnSpc>
              <a:buFont typeface="Wingdings" panose="05000000000000000000" pitchFamily="2" charset="2"/>
              <a:buChar char="ü"/>
            </a:pPr>
            <a:r>
              <a:rPr lang="en-US" sz="1050" dirty="0"/>
              <a:t>Defect Management Process</a:t>
            </a:r>
          </a:p>
        </p:txBody>
      </p:sp>
      <p:sp>
        <p:nvSpPr>
          <p:cNvPr id="9" name="Rectangle 8">
            <a:extLst>
              <a:ext uri="{FF2B5EF4-FFF2-40B4-BE49-F238E27FC236}">
                <a16:creationId xmlns:a16="http://schemas.microsoft.com/office/drawing/2014/main" id="{9CE86F83-1B44-4999-97F0-71B48092AB1C}"/>
              </a:ext>
            </a:extLst>
          </p:cNvPr>
          <p:cNvSpPr/>
          <p:nvPr/>
        </p:nvSpPr>
        <p:spPr bwMode="gray">
          <a:xfrm>
            <a:off x="469899" y="1135940"/>
            <a:ext cx="2468880" cy="5169111"/>
          </a:xfrm>
          <a:prstGeom prst="rect">
            <a:avLst/>
          </a:prstGeom>
          <a:noFill/>
          <a:ln w="19050" algn="ctr">
            <a:solidFill>
              <a:schemeClr val="accent1"/>
            </a:solidFill>
            <a:miter lim="800000"/>
            <a:headEnd/>
            <a:tailEnd/>
          </a:ln>
        </p:spPr>
        <p:txBody>
          <a:bodyPr wrap="square" lIns="88900" tIns="88900" rIns="88900" bIns="88900" rtlCol="0" anchor="t"/>
          <a:lstStyle/>
          <a:p>
            <a:pPr>
              <a:lnSpc>
                <a:spcPct val="106000"/>
              </a:lnSpc>
              <a:buFont typeface="Wingdings 2" pitchFamily="18" charset="2"/>
              <a:buNone/>
            </a:pPr>
            <a:r>
              <a:rPr lang="en-US" sz="1050" b="1" u="sng" dirty="0"/>
              <a:t>Business Factors</a:t>
            </a:r>
          </a:p>
          <a:p>
            <a:pPr marL="171450" indent="-171450">
              <a:lnSpc>
                <a:spcPct val="106000"/>
              </a:lnSpc>
              <a:buFont typeface="Wingdings" panose="05000000000000000000" pitchFamily="2" charset="2"/>
              <a:buChar char="§"/>
            </a:pPr>
            <a:r>
              <a:rPr lang="en-US" sz="1050" dirty="0"/>
              <a:t>Industry Type</a:t>
            </a:r>
          </a:p>
          <a:p>
            <a:pPr marL="171450" indent="-171450">
              <a:lnSpc>
                <a:spcPct val="106000"/>
              </a:lnSpc>
              <a:buFont typeface="Wingdings" panose="05000000000000000000" pitchFamily="2" charset="2"/>
              <a:buChar char="§"/>
            </a:pPr>
            <a:r>
              <a:rPr lang="en-US" sz="1050" dirty="0"/>
              <a:t>Organization Type &amp; Size</a:t>
            </a:r>
          </a:p>
          <a:p>
            <a:pPr marL="171450" indent="-171450">
              <a:lnSpc>
                <a:spcPct val="106000"/>
              </a:lnSpc>
              <a:buFont typeface="Wingdings" panose="05000000000000000000" pitchFamily="2" charset="2"/>
              <a:buChar char="§"/>
            </a:pPr>
            <a:r>
              <a:rPr lang="en-US" sz="1050" dirty="0"/>
              <a:t>End User Type</a:t>
            </a:r>
          </a:p>
          <a:p>
            <a:pPr marL="171450" indent="-171450">
              <a:lnSpc>
                <a:spcPct val="106000"/>
              </a:lnSpc>
              <a:buFont typeface="Wingdings" panose="05000000000000000000" pitchFamily="2" charset="2"/>
              <a:buChar char="§"/>
            </a:pPr>
            <a:r>
              <a:rPr lang="en-US" sz="1050" dirty="0"/>
              <a:t>Client Culture/Processes</a:t>
            </a:r>
          </a:p>
          <a:p>
            <a:pPr marL="171450" indent="-171450">
              <a:lnSpc>
                <a:spcPct val="106000"/>
              </a:lnSpc>
              <a:buFont typeface="Wingdings" panose="05000000000000000000" pitchFamily="2" charset="2"/>
              <a:buChar char="§"/>
            </a:pPr>
            <a:endParaRPr lang="en-US" sz="1050" dirty="0"/>
          </a:p>
          <a:p>
            <a:pPr>
              <a:lnSpc>
                <a:spcPct val="106000"/>
              </a:lnSpc>
              <a:buFont typeface="Wingdings 2" pitchFamily="18" charset="2"/>
              <a:buNone/>
            </a:pPr>
            <a:r>
              <a:rPr lang="en-US" sz="1050" b="1" u="sng" dirty="0"/>
              <a:t>Project Factors</a:t>
            </a:r>
          </a:p>
          <a:p>
            <a:pPr marL="171450" indent="-171450">
              <a:lnSpc>
                <a:spcPct val="106000"/>
              </a:lnSpc>
              <a:buFont typeface="Wingdings" panose="05000000000000000000" pitchFamily="2" charset="2"/>
              <a:buChar char="§"/>
            </a:pPr>
            <a:r>
              <a:rPr lang="en-US" sz="1050" dirty="0"/>
              <a:t>Quality Objectives</a:t>
            </a:r>
          </a:p>
          <a:p>
            <a:pPr marL="171450" indent="-171450">
              <a:lnSpc>
                <a:spcPct val="106000"/>
              </a:lnSpc>
              <a:buFont typeface="Wingdings" panose="05000000000000000000" pitchFamily="2" charset="2"/>
              <a:buChar char="§"/>
            </a:pPr>
            <a:r>
              <a:rPr lang="en-US" sz="1050" dirty="0"/>
              <a:t>Cost and Time</a:t>
            </a:r>
          </a:p>
          <a:p>
            <a:pPr marL="171450" indent="-171450">
              <a:lnSpc>
                <a:spcPct val="106000"/>
              </a:lnSpc>
              <a:buFont typeface="Wingdings" panose="05000000000000000000" pitchFamily="2" charset="2"/>
              <a:buChar char="§"/>
            </a:pPr>
            <a:r>
              <a:rPr lang="en-US" sz="1050" dirty="0"/>
              <a:t>Application Type i.e. packaged, custom</a:t>
            </a:r>
          </a:p>
          <a:p>
            <a:pPr marL="171450" indent="-171450">
              <a:lnSpc>
                <a:spcPct val="106000"/>
              </a:lnSpc>
              <a:buFont typeface="Wingdings" panose="05000000000000000000" pitchFamily="2" charset="2"/>
              <a:buChar char="§"/>
            </a:pPr>
            <a:r>
              <a:rPr lang="en-US" sz="1050" dirty="0"/>
              <a:t>Application Platform i.e. on-prem, cloud, SaaS</a:t>
            </a:r>
          </a:p>
          <a:p>
            <a:pPr marL="171450" indent="-171450">
              <a:lnSpc>
                <a:spcPct val="106000"/>
              </a:lnSpc>
              <a:buFont typeface="Wingdings" panose="05000000000000000000" pitchFamily="2" charset="2"/>
              <a:buChar char="§"/>
            </a:pPr>
            <a:r>
              <a:rPr lang="en-US" sz="1050" dirty="0"/>
              <a:t>Delivery Approach</a:t>
            </a:r>
          </a:p>
          <a:p>
            <a:pPr marL="171450" indent="-171450">
              <a:lnSpc>
                <a:spcPct val="106000"/>
              </a:lnSpc>
              <a:buFont typeface="Wingdings" panose="05000000000000000000" pitchFamily="2" charset="2"/>
              <a:buChar char="§"/>
            </a:pPr>
            <a:endParaRPr lang="en-US" sz="1050" b="1" u="sng" dirty="0"/>
          </a:p>
          <a:p>
            <a:pPr>
              <a:lnSpc>
                <a:spcPct val="106000"/>
              </a:lnSpc>
              <a:buFont typeface="Wingdings 2" pitchFamily="18" charset="2"/>
              <a:buNone/>
            </a:pPr>
            <a:r>
              <a:rPr lang="en-US" sz="1050" b="1" u="sng" dirty="0"/>
              <a:t>Project Documents</a:t>
            </a:r>
          </a:p>
          <a:p>
            <a:pPr marL="171450" indent="-171450">
              <a:lnSpc>
                <a:spcPct val="106000"/>
              </a:lnSpc>
              <a:buFont typeface="Wingdings" panose="05000000000000000000" pitchFamily="2" charset="2"/>
              <a:buChar char="Ø"/>
            </a:pPr>
            <a:r>
              <a:rPr lang="en-US" sz="1050" dirty="0"/>
              <a:t>SOW</a:t>
            </a:r>
          </a:p>
          <a:p>
            <a:pPr marL="171450" indent="-171450">
              <a:lnSpc>
                <a:spcPct val="106000"/>
              </a:lnSpc>
              <a:buFont typeface="Wingdings" panose="05000000000000000000" pitchFamily="2" charset="2"/>
              <a:buChar char="Ø"/>
            </a:pPr>
            <a:r>
              <a:rPr lang="en-US" sz="1050" dirty="0"/>
              <a:t>Project Management Plan</a:t>
            </a:r>
          </a:p>
          <a:p>
            <a:pPr marL="171450" indent="-171450">
              <a:lnSpc>
                <a:spcPct val="106000"/>
              </a:lnSpc>
              <a:buFont typeface="Wingdings" panose="05000000000000000000" pitchFamily="2" charset="2"/>
              <a:buChar char="Ø"/>
            </a:pPr>
            <a:r>
              <a:rPr lang="en-US" sz="1050" dirty="0"/>
              <a:t>Environment Strategy</a:t>
            </a:r>
          </a:p>
          <a:p>
            <a:pPr marL="171450" indent="-171450">
              <a:lnSpc>
                <a:spcPct val="106000"/>
              </a:lnSpc>
              <a:buFont typeface="Wingdings" panose="05000000000000000000" pitchFamily="2" charset="2"/>
              <a:buChar char="Ø"/>
            </a:pPr>
            <a:r>
              <a:rPr lang="en-US" sz="1050" dirty="0"/>
              <a:t>Data Conversion Strategy</a:t>
            </a:r>
          </a:p>
          <a:p>
            <a:pPr marL="171450" indent="-171450">
              <a:lnSpc>
                <a:spcPct val="106000"/>
              </a:lnSpc>
              <a:buFont typeface="Wingdings" panose="05000000000000000000" pitchFamily="2" charset="2"/>
              <a:buChar char="Ø"/>
            </a:pPr>
            <a:r>
              <a:rPr lang="en-US" sz="1050" dirty="0"/>
              <a:t>Requirements Traceability Matrix (RTM)</a:t>
            </a:r>
          </a:p>
          <a:p>
            <a:pPr marL="171450" indent="-171450">
              <a:lnSpc>
                <a:spcPct val="106000"/>
              </a:lnSpc>
              <a:buFont typeface="Wingdings" panose="05000000000000000000" pitchFamily="2" charset="2"/>
              <a:buChar char="Ø"/>
            </a:pPr>
            <a:endParaRPr lang="en-US" sz="1050" dirty="0"/>
          </a:p>
          <a:p>
            <a:pPr>
              <a:lnSpc>
                <a:spcPct val="106000"/>
              </a:lnSpc>
            </a:pPr>
            <a:r>
              <a:rPr lang="en-US" sz="1050" b="1" u="sng" dirty="0"/>
              <a:t>Roles </a:t>
            </a:r>
          </a:p>
          <a:p>
            <a:pPr marL="171450" indent="-171450">
              <a:lnSpc>
                <a:spcPct val="106000"/>
              </a:lnSpc>
              <a:buFont typeface="Wingdings" panose="05000000000000000000" pitchFamily="2" charset="2"/>
              <a:buChar char="§"/>
            </a:pPr>
            <a:r>
              <a:rPr lang="en-US" sz="1050" dirty="0"/>
              <a:t>Test Lead (Primary)</a:t>
            </a:r>
          </a:p>
          <a:p>
            <a:pPr marL="171450" indent="-171450">
              <a:lnSpc>
                <a:spcPct val="106000"/>
              </a:lnSpc>
              <a:buFont typeface="Wingdings" panose="05000000000000000000" pitchFamily="2" charset="2"/>
              <a:buChar char="§"/>
            </a:pPr>
            <a:r>
              <a:rPr lang="en-US" sz="1050" dirty="0"/>
              <a:t>Agile Team Leads</a:t>
            </a:r>
          </a:p>
          <a:p>
            <a:pPr marL="171450" indent="-171450">
              <a:lnSpc>
                <a:spcPct val="106000"/>
              </a:lnSpc>
              <a:buFont typeface="Wingdings" panose="05000000000000000000" pitchFamily="2" charset="2"/>
              <a:buChar char="§"/>
            </a:pPr>
            <a:r>
              <a:rPr lang="en-US" sz="1050" dirty="0"/>
              <a:t>Environment Lead</a:t>
            </a:r>
          </a:p>
          <a:p>
            <a:pPr marL="171450" indent="-171450">
              <a:lnSpc>
                <a:spcPct val="106000"/>
              </a:lnSpc>
              <a:buFont typeface="Wingdings" panose="05000000000000000000" pitchFamily="2" charset="2"/>
              <a:buChar char="§"/>
            </a:pPr>
            <a:r>
              <a:rPr lang="en-US" sz="1050" dirty="0"/>
              <a:t>Data Conversion Lead</a:t>
            </a:r>
          </a:p>
          <a:p>
            <a:pPr marL="171450" indent="-171450">
              <a:lnSpc>
                <a:spcPct val="106000"/>
              </a:lnSpc>
              <a:buFont typeface="Wingdings" panose="05000000000000000000" pitchFamily="2" charset="2"/>
              <a:buChar char="§"/>
            </a:pPr>
            <a:r>
              <a:rPr lang="en-US" sz="1050" dirty="0"/>
              <a:t>Security and Controls lead</a:t>
            </a:r>
          </a:p>
          <a:p>
            <a:pPr marL="171450" indent="-171450">
              <a:lnSpc>
                <a:spcPct val="106000"/>
              </a:lnSpc>
              <a:buFont typeface="Wingdings" panose="05000000000000000000" pitchFamily="2" charset="2"/>
              <a:buChar char="§"/>
            </a:pPr>
            <a:r>
              <a:rPr lang="en-US" sz="1050" dirty="0"/>
              <a:t>Project Manager</a:t>
            </a:r>
          </a:p>
        </p:txBody>
      </p:sp>
      <p:sp>
        <p:nvSpPr>
          <p:cNvPr id="12" name="Rectangle 11">
            <a:extLst>
              <a:ext uri="{FF2B5EF4-FFF2-40B4-BE49-F238E27FC236}">
                <a16:creationId xmlns:a16="http://schemas.microsoft.com/office/drawing/2014/main" id="{264AD00C-F4ED-47FC-A17B-DC3F31329409}"/>
              </a:ext>
            </a:extLst>
          </p:cNvPr>
          <p:cNvSpPr/>
          <p:nvPr/>
        </p:nvSpPr>
        <p:spPr bwMode="gray">
          <a:xfrm>
            <a:off x="3080550" y="1134035"/>
            <a:ext cx="6427433" cy="5169111"/>
          </a:xfrm>
          <a:prstGeom prst="rect">
            <a:avLst/>
          </a:prstGeom>
          <a:noFill/>
          <a:ln w="19050" algn="ctr">
            <a:solidFill>
              <a:schemeClr val="accent2">
                <a:lumMod val="60000"/>
                <a:lumOff val="40000"/>
              </a:schemeClr>
            </a:solidFill>
            <a:miter lim="800000"/>
            <a:headEnd/>
            <a:tailEnd/>
          </a:ln>
        </p:spPr>
        <p:txBody>
          <a:bodyPr wrap="square" lIns="88900" tIns="88900" rIns="88900" bIns="88900" rtlCol="0" anchor="t"/>
          <a:lstStyle/>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the mission statement and key objectives of testing</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test types, applications and high level business processes in scope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roles and resources required to deliver testing and define their responsibilities</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key milestones/activities of the testing lifecycle</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test automation approach i.e. if, how and when automation will be leveraged during the testing lifecycle </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high level test design approach to be followed for each test type and how requirement/user story coverage will be captured and tracked</a:t>
            </a:r>
          </a:p>
          <a:p>
            <a:pPr marL="30861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end to end testing timeline i.e. sequence, duration and environment for each test type and cycle</a:t>
            </a:r>
          </a:p>
          <a:p>
            <a:pPr marL="80010" lvl="0" eaLnBrk="0" hangingPunct="0">
              <a:lnSpc>
                <a:spcPts val="1200"/>
              </a:lnSpc>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test tools that will be used during testing, their purpose </a:t>
            </a:r>
            <a:r>
              <a:rPr lang="en-US" sz="1050" dirty="0">
                <a:solidFill>
                  <a:srgbClr val="313131"/>
                </a:solidFill>
              </a:rPr>
              <a:t>and who (Client, Deloitte or Vendor) will be responsible to procure, host, setup and support the same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Work with environment team to identify the availability of test environment(s) for each test type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type of test data i.e. dummy or converted to be used during each test type and who will be responsible to produce and manage the same</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Identify the key meetings that will be conducted and reports that will be generated throughout testing lifecycle to effectively manage and monitor the testing delivery</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Define the defect management process i.e. how defects will be managed and tracked</a:t>
            </a:r>
          </a:p>
          <a:p>
            <a:pPr marL="308610" lvl="0" indent="-228600" eaLnBrk="0" hangingPunct="0">
              <a:lnSpc>
                <a:spcPts val="1200"/>
              </a:lnSpc>
              <a:buFont typeface="Wingdings" panose="05000000000000000000" pitchFamily="2" charset="2"/>
              <a:buChar char="v"/>
              <a:defRPr/>
            </a:pPr>
            <a:endParaRPr lang="en-US" sz="1050" dirty="0">
              <a:ea typeface="Open Sans" panose="020B0606030504020204" pitchFamily="34" charset="0"/>
              <a:cs typeface="Open Sans" panose="020B0606030504020204" pitchFamily="34" charset="0"/>
            </a:endParaRPr>
          </a:p>
          <a:p>
            <a:pPr marL="308610" lvl="0" indent="-228600" eaLnBrk="0" hangingPunct="0">
              <a:lnSpc>
                <a:spcPts val="1200"/>
              </a:lnSpc>
              <a:buFont typeface="Wingdings" panose="05000000000000000000" pitchFamily="2" charset="2"/>
              <a:buChar char="v"/>
              <a:defRPr/>
            </a:pPr>
            <a:r>
              <a:rPr lang="en-US" sz="1050" dirty="0">
                <a:ea typeface="Open Sans" panose="020B0606030504020204" pitchFamily="34" charset="0"/>
                <a:cs typeface="Open Sans" panose="020B0606030504020204" pitchFamily="34" charset="0"/>
              </a:rPr>
              <a:t>Review the Test Strategy document with key client stakeholders and project leadership and get a sign-off</a:t>
            </a:r>
          </a:p>
        </p:txBody>
      </p:sp>
      <p:sp>
        <p:nvSpPr>
          <p:cNvPr id="35" name="Arrow: Right 34">
            <a:extLst>
              <a:ext uri="{FF2B5EF4-FFF2-40B4-BE49-F238E27FC236}">
                <a16:creationId xmlns:a16="http://schemas.microsoft.com/office/drawing/2014/main" id="{E704C70C-DD6A-49FC-9571-2AD76B24186E}"/>
              </a:ext>
            </a:extLst>
          </p:cNvPr>
          <p:cNvSpPr/>
          <p:nvPr/>
        </p:nvSpPr>
        <p:spPr bwMode="gray">
          <a:xfrm>
            <a:off x="2938780" y="3402054"/>
            <a:ext cx="141770" cy="488272"/>
          </a:xfrm>
          <a:prstGeom prst="rightArrow">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7" name="Straight Connector 36">
            <a:extLst>
              <a:ext uri="{FF2B5EF4-FFF2-40B4-BE49-F238E27FC236}">
                <a16:creationId xmlns:a16="http://schemas.microsoft.com/office/drawing/2014/main" id="{1814C549-0B1B-44CE-BDAB-571B3D33CD2D}"/>
              </a:ext>
            </a:extLst>
          </p:cNvPr>
          <p:cNvCxnSpPr>
            <a:cxnSpLocks/>
          </p:cNvCxnSpPr>
          <p:nvPr/>
        </p:nvCxnSpPr>
        <p:spPr>
          <a:xfrm>
            <a:off x="2938553" y="353134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Arrow: Pentagon 37">
            <a:extLst>
              <a:ext uri="{FF2B5EF4-FFF2-40B4-BE49-F238E27FC236}">
                <a16:creationId xmlns:a16="http://schemas.microsoft.com/office/drawing/2014/main" id="{A9DBF3A6-0BDF-42B4-A13C-F98039B5B5A2}"/>
              </a:ext>
            </a:extLst>
          </p:cNvPr>
          <p:cNvSpPr/>
          <p:nvPr/>
        </p:nvSpPr>
        <p:spPr bwMode="gray">
          <a:xfrm>
            <a:off x="461665" y="911321"/>
            <a:ext cx="2587752" cy="184666"/>
          </a:xfrm>
          <a:prstGeom prst="homePlate">
            <a:avLst/>
          </a:prstGeom>
          <a:solidFill>
            <a:schemeClr val="accent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INPUTS</a:t>
            </a:r>
          </a:p>
        </p:txBody>
      </p:sp>
      <p:sp>
        <p:nvSpPr>
          <p:cNvPr id="40" name="Arrow: Chevron 39">
            <a:extLst>
              <a:ext uri="{FF2B5EF4-FFF2-40B4-BE49-F238E27FC236}">
                <a16:creationId xmlns:a16="http://schemas.microsoft.com/office/drawing/2014/main" id="{2A354342-257E-4D96-ACE9-33DCB3B954F2}"/>
              </a:ext>
            </a:extLst>
          </p:cNvPr>
          <p:cNvSpPr/>
          <p:nvPr/>
        </p:nvSpPr>
        <p:spPr bwMode="gray">
          <a:xfrm>
            <a:off x="3072312" y="914838"/>
            <a:ext cx="6528816" cy="184666"/>
          </a:xfrm>
          <a:prstGeom prst="chevron">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STEPS</a:t>
            </a:r>
          </a:p>
        </p:txBody>
      </p:sp>
      <p:sp>
        <p:nvSpPr>
          <p:cNvPr id="41" name="Arrow: Right 40">
            <a:extLst>
              <a:ext uri="{FF2B5EF4-FFF2-40B4-BE49-F238E27FC236}">
                <a16:creationId xmlns:a16="http://schemas.microsoft.com/office/drawing/2014/main" id="{08465CB2-3919-4D8A-AA52-4CABBBAB9269}"/>
              </a:ext>
            </a:extLst>
          </p:cNvPr>
          <p:cNvSpPr/>
          <p:nvPr/>
        </p:nvSpPr>
        <p:spPr bwMode="gray">
          <a:xfrm>
            <a:off x="9509422" y="3404014"/>
            <a:ext cx="141770" cy="488272"/>
          </a:xfrm>
          <a:prstGeom prst="rightArrow">
            <a:avLst/>
          </a:prstGeom>
          <a:noFill/>
          <a:ln w="19050" algn="ctr">
            <a:solidFill>
              <a:schemeClr val="accent2">
                <a:lumMod val="60000"/>
                <a:lumOff val="4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2" name="Straight Connector 41">
            <a:extLst>
              <a:ext uri="{FF2B5EF4-FFF2-40B4-BE49-F238E27FC236}">
                <a16:creationId xmlns:a16="http://schemas.microsoft.com/office/drawing/2014/main" id="{6363EF38-FC08-4BAF-897E-5B008FF4DFA5}"/>
              </a:ext>
            </a:extLst>
          </p:cNvPr>
          <p:cNvCxnSpPr>
            <a:cxnSpLocks/>
          </p:cNvCxnSpPr>
          <p:nvPr/>
        </p:nvCxnSpPr>
        <p:spPr>
          <a:xfrm>
            <a:off x="9509195" y="3533305"/>
            <a:ext cx="1" cy="228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6CD029E8-790E-4C31-8D33-BCDE1B3D2A4F}"/>
              </a:ext>
            </a:extLst>
          </p:cNvPr>
          <p:cNvSpPr/>
          <p:nvPr/>
        </p:nvSpPr>
        <p:spPr bwMode="gray">
          <a:xfrm>
            <a:off x="9630762" y="911321"/>
            <a:ext cx="2203704" cy="184666"/>
          </a:xfrm>
          <a:prstGeom prst="chevron">
            <a:avLst/>
          </a:prstGeom>
          <a:solidFill>
            <a:schemeClr val="accent5">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spc="300" dirty="0">
                <a:solidFill>
                  <a:schemeClr val="bg1"/>
                </a:solidFill>
              </a:rPr>
              <a:t>OUTPUT</a:t>
            </a:r>
          </a:p>
        </p:txBody>
      </p:sp>
    </p:spTree>
    <p:extLst>
      <p:ext uri="{BB962C8B-B14F-4D97-AF65-F5344CB8AC3E}">
        <p14:creationId xmlns:p14="http://schemas.microsoft.com/office/powerpoint/2010/main" val="31129825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Jain, Sameer</DisplayName>
        <AccountId>181823</AccountId>
        <AccountType/>
      </UserInfo>
      <UserInfo>
        <DisplayName>Leigh, Paul</DisplayName>
        <AccountId>20857</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This document provide details on how to perform different tasks of the testing lifecycle such as defining test strategy, approach, designing tests.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2020-03-24T00:00:00+00:00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States:Templates:Deliverable Templates</TermName>
          <TermId xmlns="http://schemas.microsoft.com/office/infopath/2007/PartnerControls">8158b41d-9a08-4cdb-8811-859533dc699d</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TermInfo xmlns="http://schemas.microsoft.com/office/infopath/2007/PartnerControls">
          <TermName xmlns="http://schemas.microsoft.com/office/infopath/2007/PartnerControls">Industry Not Applicable</TermName>
          <TermId xmlns="http://schemas.microsoft.com/office/infopath/2007/PartnerControls">1c5ea017-d169-4884-9b06-d37f4a43774a</TermId>
        </TermInfo>
      </Term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and used internally or externally for any purpose (Category D)</TermName>
          <TermId xmlns="http://schemas.microsoft.com/office/infopath/2007/PartnerControls">f8400f62-65c9-4658-9900-b0ea185e4722</TermId>
        </TermInfo>
      </Terms>
    </IPCO_x0020_DesignationTaxHTField0>
    <BusinessTitle xmlns="513ae4d5-443f-4bc1-9f25-8f68dc5aa0c0">Testing - How to</BusinessTitle>
    <Primary_x0020_Local_x0020_IndustTaxHTField0 xmlns="83DDB362-4C05-4E52-A8D9-EF2F47978B8D">
      <Terms xmlns="http://schemas.microsoft.com/office/infopath/2007/PartnerControls">
        <TermInfo xmlns="http://schemas.microsoft.com/office/infopath/2007/PartnerControls">
          <TermName xmlns="http://schemas.microsoft.com/office/infopath/2007/PartnerControls">Global:Industry Not Applicable</TermName>
          <TermId xmlns="http://schemas.microsoft.com/office/infopath/2007/PartnerControls">1c5ea017-d169-4884-9b06-d37f4a43774a</TermId>
        </TermInfo>
      </Terms>
    </Primary_x0020_Local_x0020_IndustTaxHTField0>
    <Author_entered xmlns="http://schemas.microsoft.com/sharepoint/v3" xsi:nil="true"/>
    <Contributor xmlns="http://schemas.microsoft.com/sharepoint/v3">
      <UserInfo>
        <DisplayName>Jain, Sameer</DisplayName>
        <AccountId>181823</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Templates:Deliverable Templates</TermName>
          <TermId xmlns="http://schemas.microsoft.com/office/infopath/2007/PartnerControls">db988a17-066d-4b80-884a-8ad3dfe301fa</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Consulting:Enterprise Technology and Performance:Technology Strategy and Transformation:Business of Technology Transformation</TermName>
          <TermId xmlns="http://schemas.microsoft.com/office/infopath/2007/PartnerControls">ac32eb09-4d94-43f6-a336-6a0d6091eeb1</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18886</Value>
      <Value>14564</Value>
      <Value>19307</Value>
      <Value>375</Value>
      <Value>15682</Value>
      <Value>18960</Value>
      <Value>19316</Value>
      <Value>14521</Value>
      <Value>4014</Value>
      <Value>18905</Value>
      <Value>16</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States:United States (US)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States:Consulting:Enterprise Performance:Technology Services Optimization:Business of Technology Transformation</TermName>
          <TermId xmlns="http://schemas.microsoft.com/office/infopath/2007/PartnerControls">5ccf17c4-5e78-47d9-a82b-5b95851a5e73</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4.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B90E26-A20E-4B09-AC8E-ACEE0B7AD0B8}">
  <ds:schemaRefs>
    <ds:schemaRef ds:uri="http://schemas.microsoft.com/sharepoint/v3/contenttype/forms"/>
  </ds:schemaRefs>
</ds:datastoreItem>
</file>

<file path=customXml/itemProps2.xml><?xml version="1.0" encoding="utf-8"?>
<ds:datastoreItem xmlns:ds="http://schemas.openxmlformats.org/officeDocument/2006/customXml" ds:itemID="{733B9439-587D-48F1-A979-5B0062244D46}">
  <ds:schemaRefs>
    <ds:schemaRef ds:uri="http://schemas.microsoft.com/sharepoint/events"/>
  </ds:schemaRefs>
</ds:datastoreItem>
</file>

<file path=customXml/itemProps3.xml><?xml version="1.0" encoding="utf-8"?>
<ds:datastoreItem xmlns:ds="http://schemas.openxmlformats.org/officeDocument/2006/customXml" ds:itemID="{D9696A16-2F00-40E3-A8DE-113B8BF379D0}">
  <ds:schemaRefs>
    <ds:schemaRef ds:uri="http://schemas.microsoft.com/office/2006/metadata/properties"/>
    <ds:schemaRef ds:uri="http://purl.org/dc/elements/1.1/"/>
    <ds:schemaRef ds:uri="http://www.w3.org/XML/1998/namespace"/>
    <ds:schemaRef ds:uri="http://purl.org/dc/terms/"/>
    <ds:schemaRef ds:uri="2d055a18-a155-4c0c-a1d3-0f0605206c3e"/>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schemas.microsoft.com/sharepoint/v3"/>
    <ds:schemaRef ds:uri="7AF0C9C1-571A-469E-93FE-640E88AEF1EC"/>
    <ds:schemaRef ds:uri="513ae4d5-443f-4bc1-9f25-8f68dc5aa0c0"/>
    <ds:schemaRef ds:uri="8DD08C88-CC4C-4D35-9129-A70DAA36BE5E"/>
    <ds:schemaRef ds:uri="a3273937-55e7-450c-ac1f-0f7de532f690"/>
    <ds:schemaRef ds:uri="83DDB362-4C05-4E52-A8D9-EF2F47978B8D"/>
    <ds:schemaRef ds:uri="0DBE4740-AD0E-4EAB-9055-8EB1C48284D9"/>
    <ds:schemaRef ds:uri="7D1768DD-F29E-4DC2-9191-F2636B9FA92C"/>
    <ds:schemaRef ds:uri="5A51C775-C49C-428B-8C1E-2F89178D00F4"/>
    <ds:schemaRef ds:uri="39C40E9B-856B-46A7-8793-65A6FC1828D8"/>
    <ds:schemaRef ds:uri="546D9DE3-080E-4EC6-B7DD-508C11F603C7"/>
    <ds:schemaRef ds:uri="994E32D3-2E21-4611-87E1-D68FC0813440"/>
    <ds:schemaRef ds:uri="3A0186DE-B11E-4A29-9C82-428D45BCA71F"/>
  </ds:schemaRefs>
</ds:datastoreItem>
</file>

<file path=customXml/itemProps4.xml><?xml version="1.0" encoding="utf-8"?>
<ds:datastoreItem xmlns:ds="http://schemas.openxmlformats.org/officeDocument/2006/customXml" ds:itemID="{3A86BC35-EA29-4B08-A7CA-C3A7B94CA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 widescreen (16-9)</Template>
  <TotalTime>81897</TotalTime>
  <Words>9177</Words>
  <Application>Microsoft Office PowerPoint</Application>
  <PresentationFormat>Widescreen</PresentationFormat>
  <Paragraphs>927</Paragraphs>
  <Slides>43</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Calibri</vt:lpstr>
      <vt:lpstr>Courier New</vt:lpstr>
      <vt:lpstr>Frutiger Next Pro Light</vt:lpstr>
      <vt:lpstr>Open Sans</vt:lpstr>
      <vt:lpstr>Verdana</vt:lpstr>
      <vt:lpstr>Wingdings</vt:lpstr>
      <vt:lpstr>Wingdings 2</vt:lpstr>
      <vt:lpstr>Deloitte_US_Onscreen</vt:lpstr>
      <vt:lpstr>think-cell Slide</vt:lpstr>
      <vt:lpstr>PowerPoint Presentation</vt:lpstr>
      <vt:lpstr>PowerPoint Presentation</vt:lpstr>
      <vt:lpstr>Testing Terminologies</vt:lpstr>
      <vt:lpstr>Table of Contents</vt:lpstr>
      <vt:lpstr>How do we Test</vt:lpstr>
      <vt:lpstr>Testing Lifecycle </vt:lpstr>
      <vt:lpstr>Testing Process</vt:lpstr>
      <vt:lpstr>How To Define the Test Strategy</vt:lpstr>
      <vt:lpstr>How to define the Test Strategy</vt:lpstr>
      <vt:lpstr>Key Considerations while defining the Test Strategy</vt:lpstr>
      <vt:lpstr>How To Develop the Test Approach</vt:lpstr>
      <vt:lpstr>How to develop the Test Approach</vt:lpstr>
      <vt:lpstr>Key Considerations – Test Types</vt:lpstr>
      <vt:lpstr>Key Considerations – Test Types</vt:lpstr>
      <vt:lpstr>Key Considerations – Test Types</vt:lpstr>
      <vt:lpstr>Key Considerations – Test Types</vt:lpstr>
      <vt:lpstr>How To Conduct Test Kick-Off Meetings</vt:lpstr>
      <vt:lpstr>How to Conduct Test Kick-Off Meetings</vt:lpstr>
      <vt:lpstr>Key Considerations for Kick-off Meetings</vt:lpstr>
      <vt:lpstr>How To Design Tests</vt:lpstr>
      <vt:lpstr>What is Test Design ?</vt:lpstr>
      <vt:lpstr>Ingredients of Test Design</vt:lpstr>
      <vt:lpstr>Test Design Process</vt:lpstr>
      <vt:lpstr>Test Decomposition</vt:lpstr>
      <vt:lpstr>Test Design Considerations – Test Types</vt:lpstr>
      <vt:lpstr>Test Design Considerations – Test Types</vt:lpstr>
      <vt:lpstr>How To Implement Test Automation</vt:lpstr>
      <vt:lpstr>How to Implement Test Automation</vt:lpstr>
      <vt:lpstr>Key Considerations</vt:lpstr>
      <vt:lpstr>Key Design Considerations – Framework and Script</vt:lpstr>
      <vt:lpstr>How To Manage Test Environments</vt:lpstr>
      <vt:lpstr>How to Manage Test Environments</vt:lpstr>
      <vt:lpstr>Key Considerations for managing test environments</vt:lpstr>
      <vt:lpstr>How To Manage Test Data</vt:lpstr>
      <vt:lpstr>How to manage Test Data</vt:lpstr>
      <vt:lpstr>Key considerations for managing Test Data</vt:lpstr>
      <vt:lpstr>How To Plan and Schedule Tests</vt:lpstr>
      <vt:lpstr>How to Plan and Schedule Tests</vt:lpstr>
      <vt:lpstr>Key Considerations for planning and scheduling tests</vt:lpstr>
      <vt:lpstr>How To Conduct Defect Triage Meeting</vt:lpstr>
      <vt:lpstr>How to Conduct the Defect Triage Meeting</vt:lpstr>
      <vt:lpstr>Key Considerations for conducting the defect triage meeting</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Approach</dc:title>
  <dc:creator>sameejain@DELOITTE.com</dc:creator>
  <cp:keywords>Testing</cp:keywords>
  <cp:lastModifiedBy>S, Pirithivi Raj</cp:lastModifiedBy>
  <cp:revision>2763</cp:revision>
  <dcterms:created xsi:type="dcterms:W3CDTF">2016-06-16T10:14:57Z</dcterms:created>
  <dcterms:modified xsi:type="dcterms:W3CDTF">2024-09-30T14:55:34Z</dcterms:modified>
  <cp:category>Testing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_TemplateTypeName">
    <vt:lpwstr>powerpoint</vt:lpwstr>
  </property>
  <property fmtid="{D5CDD505-2E9C-101B-9397-08002B2CF9AE}" pid="3" name="SD_DocumentLanguageString">
    <vt:lpwstr>English (United Kingdom)</vt:lpwstr>
  </property>
  <property fmtid="{D5CDD505-2E9C-101B-9397-08002B2CF9AE}" pid="4" name="SD_CtlText_Usersettings_Userprofile">
    <vt:lpwstr>Alex Kouptsov</vt:lpwstr>
  </property>
  <property fmtid="{D5CDD505-2E9C-101B-9397-08002B2CF9AE}" pid="5" name="SD_DocumentLanguage">
    <vt:lpwstr>en-GB</vt:lpwstr>
  </property>
  <property fmtid="{D5CDD505-2E9C-101B-9397-08002B2CF9AE}" pid="6" name="SD_InternalExternal">
    <vt:lpwstr>4</vt:lpwstr>
  </property>
  <property fmtid="{D5CDD505-2E9C-101B-9397-08002B2CF9AE}" pid="7" name="SD_CtlText_Generelt_InternExtern">
    <vt:lpwstr>4</vt:lpwstr>
  </property>
  <property fmtid="{D5CDD505-2E9C-101B-9397-08002B2CF9AE}" pid="8" name="SD_UserprofileName">
    <vt:lpwstr>Alex Kouptsov</vt:lpwstr>
  </property>
  <property fmtid="{D5CDD505-2E9C-101B-9397-08002B2CF9AE}" pid="9" name="SD_OFF_ID">
    <vt:lpwstr>10</vt:lpwstr>
  </property>
  <property fmtid="{D5CDD505-2E9C-101B-9397-08002B2CF9AE}" pid="10" name="CurrentOfficeID">
    <vt:lpwstr>10</vt:lpwstr>
  </property>
  <property fmtid="{D5CDD505-2E9C-101B-9397-08002B2CF9AE}" pid="11" name="SD_OFF_Office">
    <vt:lpwstr>Deloitte MCS Limited</vt:lpwstr>
  </property>
  <property fmtid="{D5CDD505-2E9C-101B-9397-08002B2CF9AE}" pid="12" name="SD_OFF_LegalName">
    <vt:lpwstr>Deloitte MCS Limited</vt:lpwstr>
  </property>
  <property fmtid="{D5CDD505-2E9C-101B-9397-08002B2CF9AE}" pid="13" name="SD_OFF_InternalText_DE">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4" name="SD_OFF_InternalText">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5" name="SD_OFF_InternalText_FR">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6" name="SD_OFF_InternalText_IT">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7" name="SD_OFF_ExternalWord_DE">
    <vt:lpwstr>Deloitte MCS Limited. Registered in England &amp; Wales with registered number 3311052. Registered office: Hill House, 1 Little New Street, London EC4A 3TR, United Kingdom.
Deloitte MCS Limited is a subsidiary of Deloitte LLP, which is the United Kingdom mem</vt:lpwstr>
  </property>
  <property fmtid="{D5CDD505-2E9C-101B-9397-08002B2CF9AE}" pid="18" name="SD_OFF_ExternalWord">
    <vt:lpwstr>Deloitte MCS Limited. Registered in England &amp; Wales with registered number 3311052. Registered office: Hill House, 1 Little New Street, London EC4A 3TR, United Kingdom.
Deloitte MCS Limited is a subsidiary of Deloitte LLP, which is the United Kingdom mem</vt:lpwstr>
  </property>
  <property fmtid="{D5CDD505-2E9C-101B-9397-08002B2CF9AE}" pid="19" name="SD_OFF_ExternalWord_FR">
    <vt:lpwstr>Deloitte MCS Limited. Registered in England &amp; Wales with registered number 3311052. Registered office: Hill House, 1 Little New Street, London EC4A 3TR, United Kingdom.
Deloitte MCS Limited is a subsidiary of Deloitte LLP, which is the United Kingdom mem</vt:lpwstr>
  </property>
  <property fmtid="{D5CDD505-2E9C-101B-9397-08002B2CF9AE}" pid="20" name="SD_OFF_ExternalWord_IT">
    <vt:lpwstr>Deloitte MCS Limited. Registered in England &amp; Wales with registered number 3311052. Registered office: Hill House, 1 Little New Street, London EC4A 3TR, United Kingdom.
Deloitte MCS Limited is a subsidiary of Deloitte LLP, which is the United Kingdom mem</vt:lpwstr>
  </property>
  <property fmtid="{D5CDD505-2E9C-101B-9397-08002B2CF9AE}" pid="21" name="SD_OFF_ExternalPowerPoint_DE">
    <vt:lpwstr>Deloitte refers to one or more of Deloitte Touche Tohmatsu Limited (“DTTL”), a UK private company limited by guarantee, and its network of member firms, each of which is a legally separate and independent entity. Please see www.deloitte.co.uk/about for a </vt:lpwstr>
  </property>
  <property fmtid="{D5CDD505-2E9C-101B-9397-08002B2CF9AE}" pid="22" name="SD_OFF_ExternalPowerPoint">
    <vt:lpwstr>Deloitte refers to one or more of Deloitte Touche Tohmatsu Limited (“DTTL”), a UK private company limited by guarantee, and its network of member firms, each of which is a legally separate and independent entity. Please see www.deloitte.co.uk/about for a </vt:lpwstr>
  </property>
  <property fmtid="{D5CDD505-2E9C-101B-9397-08002B2CF9AE}" pid="23" name="SD_OFF_ExternalPowerPoint_FR">
    <vt:lpwstr>Deloitte refers to one or more of Deloitte Touche Tohmatsu Limited (“DTTL”), a UK private company limited by guarantee, and its network of member firms, each of which is a legally separate and independent entity. Please see www.deloitte.co.uk/about for a </vt:lpwstr>
  </property>
  <property fmtid="{D5CDD505-2E9C-101B-9397-08002B2CF9AE}" pid="24" name="SD_OFF_ExternalPowerPoint_IT">
    <vt:lpwstr>Deloitte refers to one or more of Deloitte Touche Tohmatsu Limited (“DTTL”), a UK private company limited by guarantee, and its network of member firms, each of which is a legally separate and independent entity. Please see www.deloitte.co.uk/about for a </vt:lpwstr>
  </property>
  <property fmtid="{D5CDD505-2E9C-101B-9397-08002B2CF9AE}" pid="25" name="SD_OFF_ExternalReport_DE">
    <vt:lpwstr>Other than as stated below, this document is confidential and prepared solely for your information and that of other beneficiaries of our advice listed in our engagement letter. Therefore you should not  refer to or use our name or this document for any o</vt:lpwstr>
  </property>
  <property fmtid="{D5CDD505-2E9C-101B-9397-08002B2CF9AE}" pid="26" name="SD_OFF_ExternalReport">
    <vt:lpwstr>Other than as stated below, this document is confidential and prepared solely for your information and that of other beneficiaries of our advice listed in our engagement letter. Therefore you should not  refer to or use our name or this document for any o</vt:lpwstr>
  </property>
  <property fmtid="{D5CDD505-2E9C-101B-9397-08002B2CF9AE}" pid="27" name="SD_OFF_ExternalReport_FR">
    <vt:lpwstr>Other than as stated below, this document is confidential and prepared solely for your information and that of other beneficiaries of our advice listed in our engagement letter. Therefore you should not  refer to or use our name or this document for any o</vt:lpwstr>
  </property>
  <property fmtid="{D5CDD505-2E9C-101B-9397-08002B2CF9AE}" pid="28" name="SD_OFF_ExternalReport_IT">
    <vt:lpwstr>Other than as stated below, this document is confidential and prepared solely for your information and that of other beneficiaries of our advice listed in our engagement letter. Therefore you should not  refer to or use our name or this document for any o</vt:lpwstr>
  </property>
  <property fmtid="{D5CDD505-2E9C-101B-9397-08002B2CF9AE}" pid="29" name="SD_OFF_ExternalProposal_DE">
    <vt:lpwstr>Important notice
This document has been prepared by Deloitte MCS Limited (as defined below) for the sole purpose of providing a proposal to the parties to whom it is addressed in order that they may evaluate the capabilities of Deloitte MCS Limited to su</vt:lpwstr>
  </property>
  <property fmtid="{D5CDD505-2E9C-101B-9397-08002B2CF9AE}" pid="30" name="SD_OFF_ExternalProposal">
    <vt:lpwstr>Important notice
This document has been prepared by Deloitte MCS Limited (as defined below) for the sole purpose of providing a proposal to the parties to whom it is addressed in order that they may evaluate the capabilities of Deloitte MCS Limited to su</vt:lpwstr>
  </property>
  <property fmtid="{D5CDD505-2E9C-101B-9397-08002B2CF9AE}" pid="31" name="SD_OFF_ExternalProposal_FR">
    <vt:lpwstr>Important notice
This document has been prepared by Deloitte MCS Limited (as defined below) for the sole purpose of providing a proposal to the parties to whom it is addressed in order that they may evaluate the capabilities of Deloitte MCS Limited to su</vt:lpwstr>
  </property>
  <property fmtid="{D5CDD505-2E9C-101B-9397-08002B2CF9AE}" pid="32" name="SD_OFF_ExternalProposal_IT">
    <vt:lpwstr>Important notice
This document has been prepared by Deloitte MCS Limited (as defined below) for the sole purpose of providing a proposal to the parties to whom it is addressed in order that they may evaluate the capabilities of Deloitte MCS Limited to su</vt:lpwstr>
  </property>
  <property fmtid="{D5CDD505-2E9C-101B-9397-08002B2CF9AE}" pid="33" name="SD_OFF_ExternalProposalException_DE">
    <vt:lpwstr/>
  </property>
  <property fmtid="{D5CDD505-2E9C-101B-9397-08002B2CF9AE}" pid="34" name="SD_OFF_ExternalProposalException">
    <vt:lpwstr/>
  </property>
  <property fmtid="{D5CDD505-2E9C-101B-9397-08002B2CF9AE}" pid="35" name="SD_OFF_ExternalProposalException_FR">
    <vt:lpwstr/>
  </property>
  <property fmtid="{D5CDD505-2E9C-101B-9397-08002B2CF9AE}" pid="36" name="SD_OFF_ExternalProposalException_IT">
    <vt:lpwstr/>
  </property>
  <property fmtid="{D5CDD505-2E9C-101B-9397-08002B2CF9AE}" pid="37" name="SD_OFF_Competencies_DE">
    <vt:lpwstr/>
  </property>
  <property fmtid="{D5CDD505-2E9C-101B-9397-08002B2CF9AE}" pid="38" name="SD_OFF_Competencies">
    <vt:lpwstr/>
  </property>
  <property fmtid="{D5CDD505-2E9C-101B-9397-08002B2CF9AE}" pid="39" name="SD_OFF_Competencies_FR">
    <vt:lpwstr/>
  </property>
  <property fmtid="{D5CDD505-2E9C-101B-9397-08002B2CF9AE}" pid="40" name="SD_OFF_Competencies_IT">
    <vt:lpwstr/>
  </property>
  <property fmtid="{D5CDD505-2E9C-101B-9397-08002B2CF9AE}" pid="41" name="SD_OFF_WebAddress">
    <vt:lpwstr>www.deloitte.co.uk</vt:lpwstr>
  </property>
  <property fmtid="{D5CDD505-2E9C-101B-9397-08002B2CF9AE}" pid="42" name="SD_OFF_VATNumber">
    <vt:lpwstr>GB 728 0796 09</vt:lpwstr>
  </property>
  <property fmtid="{D5CDD505-2E9C-101B-9397-08002B2CF9AE}" pid="43" name="SD_OFF_Language">
    <vt:lpwstr/>
  </property>
  <property fmtid="{D5CDD505-2E9C-101B-9397-08002B2CF9AE}" pid="44" name="SD_OFF_Copyright">
    <vt:lpwstr>© %Date:yyyy% Deloitte MCS Limited. All rights reserved.</vt:lpwstr>
  </property>
  <property fmtid="{D5CDD505-2E9C-101B-9397-08002B2CF9AE}" pid="45" name="SD_OFF_Copyright_FR">
    <vt:lpwstr/>
  </property>
  <property fmtid="{D5CDD505-2E9C-101B-9397-08002B2CF9AE}" pid="46" name="SD_OFF_Copyright_IT">
    <vt:lpwstr/>
  </property>
  <property fmtid="{D5CDD505-2E9C-101B-9397-08002B2CF9AE}" pid="47" name="SD_OFF_Copyright_DE">
    <vt:lpwstr/>
  </property>
  <property fmtid="{D5CDD505-2E9C-101B-9397-08002B2CF9AE}" pid="48" name="SD_OFF_LogoName">
    <vt:lpwstr>Logo</vt:lpwstr>
  </property>
  <property fmtid="{D5CDD505-2E9C-101B-9397-08002B2CF9AE}" pid="49" name="SD_OFF_NewsletterLogoName">
    <vt:lpwstr>White_Logo</vt:lpwstr>
  </property>
  <property fmtid="{D5CDD505-2E9C-101B-9397-08002B2CF9AE}" pid="50" name="SD_OFF_ImageDefinition">
    <vt:lpwstr>Standard</vt:lpwstr>
  </property>
  <property fmtid="{D5CDD505-2E9C-101B-9397-08002B2CF9AE}" pid="51" name="SD_OFF_ArtworkDefinition">
    <vt:lpwstr>Standard</vt:lpwstr>
  </property>
  <property fmtid="{D5CDD505-2E9C-101B-9397-08002B2CF9AE}" pid="52" name="SD_OFF_CorporateMessage">
    <vt:lpwstr/>
  </property>
  <property fmtid="{D5CDD505-2E9C-101B-9397-08002B2CF9AE}" pid="53" name="SD_OFF_SocialMedia">
    <vt:lpwstr>UK</vt:lpwstr>
  </property>
  <property fmtid="{D5CDD505-2E9C-101B-9397-08002B2CF9AE}" pid="54" name="SD_OFF_DearBritish">
    <vt:lpwstr>Dear</vt:lpwstr>
  </property>
  <property fmtid="{D5CDD505-2E9C-101B-9397-08002B2CF9AE}" pid="55" name="SD_OFF_DDear">
    <vt:lpwstr>&lt;none&gt;</vt:lpwstr>
  </property>
  <property fmtid="{D5CDD505-2E9C-101B-9397-08002B2CF9AE}" pid="56" name="SD_OFF_DDear_IT">
    <vt:lpwstr>&lt;none&gt;</vt:lpwstr>
  </property>
  <property fmtid="{D5CDD505-2E9C-101B-9397-08002B2CF9AE}" pid="57" name="SD_OFF_DDear_DE">
    <vt:lpwstr>&lt;none&gt;</vt:lpwstr>
  </property>
  <property fmtid="{D5CDD505-2E9C-101B-9397-08002B2CF9AE}" pid="58" name="SD_OFF_DDear_FR">
    <vt:lpwstr>&lt;none&gt;</vt:lpwstr>
  </property>
  <property fmtid="{D5CDD505-2E9C-101B-9397-08002B2CF9AE}" pid="59" name="SD_OFF_ExceptionFilter">
    <vt:lpwstr>Normal</vt:lpwstr>
  </property>
  <property fmtid="{D5CDD505-2E9C-101B-9397-08002B2CF9AE}" pid="60" name="LastCompletedArtworkDefinition">
    <vt:lpwstr>Standard</vt:lpwstr>
  </property>
  <property fmtid="{D5CDD505-2E9C-101B-9397-08002B2CF9AE}" pid="61" name="SD_OFF_SD_OFF_ID">
    <vt:lpwstr>22</vt:lpwstr>
  </property>
  <property fmtid="{D5CDD505-2E9C-101B-9397-08002B2CF9AE}" pid="62" name="SD_OFF_SD_OFF_Address">
    <vt:lpwstr>London - Stonecutter</vt:lpwstr>
  </property>
  <property fmtid="{D5CDD505-2E9C-101B-9397-08002B2CF9AE}" pid="63" name="SD_OFF_SD_OFF_AddressName">
    <vt:lpwstr>Stonecutter Court
1 Stonecutter Street
London
EC4A 4TR</vt:lpwstr>
  </property>
  <property fmtid="{D5CDD505-2E9C-101B-9397-08002B2CF9AE}" pid="64" name="SD_OFF_SD_OFF_Country">
    <vt:lpwstr>United Kingdom</vt:lpwstr>
  </property>
  <property fmtid="{D5CDD505-2E9C-101B-9397-08002B2CF9AE}" pid="65" name="SD_OFF_SD_OFF_EmailAddressName">
    <vt:lpwstr>Stonecutter Court, 1 Stonecutter Street, London, EC4A 4TR</vt:lpwstr>
  </property>
  <property fmtid="{D5CDD505-2E9C-101B-9397-08002B2CF9AE}" pid="66" name="SD_OFF_SD_OFF_Phone">
    <vt:lpwstr>+44 (0)20 7936 3000</vt:lpwstr>
  </property>
  <property fmtid="{D5CDD505-2E9C-101B-9397-08002B2CF9AE}" pid="67" name="SD_OFF_SD_OFF_Fax">
    <vt:lpwstr>+44 (0)20 7583 1198</vt:lpwstr>
  </property>
  <property fmtid="{D5CDD505-2E9C-101B-9397-08002B2CF9AE}" pid="68" name="SD_USR_Name">
    <vt:lpwstr>Alexander Kouptsov</vt:lpwstr>
  </property>
  <property fmtid="{D5CDD505-2E9C-101B-9397-08002B2CF9AE}" pid="69" name="SD_USR_Title">
    <vt:lpwstr>Analyst</vt:lpwstr>
  </property>
  <property fmtid="{D5CDD505-2E9C-101B-9397-08002B2CF9AE}" pid="70" name="SD_USR_DirectPhone">
    <vt:lpwstr>+44 20 7007 7734</vt:lpwstr>
  </property>
  <property fmtid="{D5CDD505-2E9C-101B-9397-08002B2CF9AE}" pid="71" name="SD_USR_DirectFax">
    <vt:lpwstr/>
  </property>
  <property fmtid="{D5CDD505-2E9C-101B-9397-08002B2CF9AE}" pid="72" name="SD_USR_Mobile">
    <vt:lpwstr>+44 79 7697 3383</vt:lpwstr>
  </property>
  <property fmtid="{D5CDD505-2E9C-101B-9397-08002B2CF9AE}" pid="73" name="SD_USR_Email">
    <vt:lpwstr>akouptsov@deloitte.co.uk</vt:lpwstr>
  </property>
  <property fmtid="{D5CDD505-2E9C-101B-9397-08002B2CF9AE}" pid="74" name="SD_ADR_Address">
    <vt:lpwstr>London - Stonecutter</vt:lpwstr>
  </property>
  <property fmtid="{D5CDD505-2E9C-101B-9397-08002B2CF9AE}" pid="75" name="SD_USR_ServiceLine">
    <vt:lpwstr>Monitor Deloitte</vt:lpwstr>
  </property>
  <property fmtid="{D5CDD505-2E9C-101B-9397-08002B2CF9AE}" pid="76" name="SD_OFF_OfficialName">
    <vt:lpwstr>Deloitte MCS Limited</vt:lpwstr>
  </property>
  <property fmtid="{D5CDD505-2E9C-101B-9397-08002B2CF9AE}" pid="77" name="SD_FLD_DisableMinutedTable">
    <vt:lpwstr>False</vt:lpwstr>
  </property>
  <property fmtid="{D5CDD505-2E9C-101B-9397-08002B2CF9AE}" pid="78" name="SD_USR_TeamFacebook">
    <vt:lpwstr>Please select... (if available)</vt:lpwstr>
  </property>
  <property fmtid="{D5CDD505-2E9C-101B-9397-08002B2CF9AE}" pid="79" name="SD_USR_TeamTwitter">
    <vt:lpwstr>Please select... (if available)</vt:lpwstr>
  </property>
  <property fmtid="{D5CDD505-2E9C-101B-9397-08002B2CF9AE}" pid="80" name="SD_USR_TeamBlogs">
    <vt:lpwstr>Please select... (if available)</vt:lpwstr>
  </property>
  <property fmtid="{D5CDD505-2E9C-101B-9397-08002B2CF9AE}" pid="81" name="SD_USR_TeamOther">
    <vt:lpwstr>Please select... (if available)</vt:lpwstr>
  </property>
  <property fmtid="{D5CDD505-2E9C-101B-9397-08002B2CF9AE}" pid="82" name="SD_USR_PersonalTwitter">
    <vt:lpwstr/>
  </property>
  <property fmtid="{D5CDD505-2E9C-101B-9397-08002B2CF9AE}" pid="83" name="SD_USR_PersonalLinkedIn">
    <vt:lpwstr/>
  </property>
  <property fmtid="{D5CDD505-2E9C-101B-9397-08002B2CF9AE}" pid="84" name="DocumentInfoFinished">
    <vt:lpwstr>True</vt:lpwstr>
  </property>
  <property fmtid="{D5CDD505-2E9C-101B-9397-08002B2CF9AE}" pid="85" name="ContentTypeId">
    <vt:lpwstr>0x0101002880177DFDC248C38C745E1D664A5FC5009468A19E74275348838589BEFD6A9573</vt:lpwstr>
  </property>
  <property fmtid="{D5CDD505-2E9C-101B-9397-08002B2CF9AE}" pid="86" name="KAM Language">
    <vt:lpwstr>19307;#English|b169a262-1aaa-4ccb-9acf-78a36c1d9bab</vt:lpwstr>
  </property>
  <property fmtid="{D5CDD505-2E9C-101B-9397-08002B2CF9AE}" pid="87" name="Secondary Local Clie">
    <vt:lpwstr/>
  </property>
  <property fmtid="{D5CDD505-2E9C-101B-9397-08002B2CF9AE}" pid="88" name="IPCO Designation">
    <vt:lpwstr>4014;#May be edited and used internally or externally for any purpose (Category D)|f8400f62-65c9-4658-9900-b0ea185e4722</vt:lpwstr>
  </property>
  <property fmtid="{D5CDD505-2E9C-101B-9397-08002B2CF9AE}" pid="89" name="Secondary Global Indu">
    <vt:lpwstr/>
  </property>
  <property fmtid="{D5CDD505-2E9C-101B-9397-08002B2CF9AE}" pid="90" name="Local Content Type">
    <vt:lpwstr>14564;#United States:Templates:Deliverable Templates|8158b41d-9a08-4cdb-8811-859533dc699d</vt:lpwstr>
  </property>
  <property fmtid="{D5CDD505-2E9C-101B-9397-08002B2CF9AE}" pid="91" name="Primary Local Client">
    <vt:lpwstr>18886;#United States:Consulting:Enterprise Performance:Technology Services Optimization:Business of Technology Transformation|5ccf17c4-5e78-47d9-a82b-5b95851a5e73</vt:lpwstr>
  </property>
  <property fmtid="{D5CDD505-2E9C-101B-9397-08002B2CF9AE}" pid="92" name="Badge">
    <vt:lpwstr/>
  </property>
  <property fmtid="{D5CDD505-2E9C-101B-9397-08002B2CF9AE}" pid="93" name="Applicable Geography">
    <vt:lpwstr>375;#Global|f12aef73-b423-4016-a43f-15722d3a0a5e</vt:lpwstr>
  </property>
  <property fmtid="{D5CDD505-2E9C-101B-9397-08002B2CF9AE}" pid="94" name="Secondary Local Indu">
    <vt:lpwstr/>
  </property>
  <property fmtid="{D5CDD505-2E9C-101B-9397-08002B2CF9AE}" pid="95" name="Primary Local Indust">
    <vt:lpwstr>18905;#Global:Industry Not Applicable|1c5ea017-d169-4884-9b06-d37f4a43774a</vt:lpwstr>
  </property>
  <property fmtid="{D5CDD505-2E9C-101B-9397-08002B2CF9AE}" pid="96" name="Geography of Origin">
    <vt:lpwstr>19316;#Americas (Region):United States:United States (US)|8cb0099f-1dbf-4b3c-9b7f-d98051a79fa3</vt:lpwstr>
  </property>
  <property fmtid="{D5CDD505-2E9C-101B-9397-08002B2CF9AE}" pid="97" name="Primary Global Client">
    <vt:lpwstr>15682;#Consulting:Enterprise Technology and Performance:Technology Strategy and Transformation:Business of Technology Transformation|ac32eb09-4d94-43f6-a336-6a0d6091eeb1</vt:lpwstr>
  </property>
  <property fmtid="{D5CDD505-2E9C-101B-9397-08002B2CF9AE}" pid="98" name="Secondary Global Clie">
    <vt:lpwstr/>
  </property>
  <property fmtid="{D5CDD505-2E9C-101B-9397-08002B2CF9AE}" pid="99" name="Primary Global Indust">
    <vt:lpwstr>18960;#Industry Not Applicable|1c5ea017-d169-4884-9b06-d37f4a43774a</vt:lpwstr>
  </property>
  <property fmtid="{D5CDD505-2E9C-101B-9397-08002B2CF9AE}" pid="100" name="Global Content Type">
    <vt:lpwstr>14521;#Templates:Deliverable Templates|db988a17-066d-4b80-884a-8ad3dfe301fa</vt:lpwstr>
  </property>
  <property fmtid="{D5CDD505-2E9C-101B-9397-08002B2CF9AE}" pid="101" name="Local Internal Service">
    <vt:lpwstr/>
  </property>
  <property fmtid="{D5CDD505-2E9C-101B-9397-08002B2CF9AE}" pid="102" name="Global Internal Service">
    <vt:lpwstr/>
  </property>
  <property fmtid="{D5CDD505-2E9C-101B-9397-08002B2CF9AE}" pid="103" name="_dlc_policyId">
    <vt:lpwstr/>
  </property>
  <property fmtid="{D5CDD505-2E9C-101B-9397-08002B2CF9AE}" pid="104" name="ItemRetentionFormula">
    <vt:lpwstr/>
  </property>
  <property fmtid="{D5CDD505-2E9C-101B-9397-08002B2CF9AE}" pid="105" name="Publishing Owning Te">
    <vt:lpwstr>16;#Consulting|7434a3af-136e-42a8-bb53-fcc906dbc283</vt:lpwstr>
  </property>
  <property fmtid="{D5CDD505-2E9C-101B-9397-08002B2CF9AE}" pid="106" name="Publishing Owning Te0">
    <vt:lpwstr>Consulting|7434a3af-136e-42a8-bb53-fcc906dbc283</vt:lpwstr>
  </property>
  <property fmtid="{D5CDD505-2E9C-101B-9397-08002B2CF9AE}" pid="107" name="_docset_NoMedatataSyncRequired">
    <vt:lpwstr>False</vt:lpwstr>
  </property>
  <property fmtid="{D5CDD505-2E9C-101B-9397-08002B2CF9AE}" pid="108" name="MSIP_Label_ea60d57e-af5b-4752-ac57-3e4f28ca11dc_Enabled">
    <vt:lpwstr>true</vt:lpwstr>
  </property>
  <property fmtid="{D5CDD505-2E9C-101B-9397-08002B2CF9AE}" pid="109" name="MSIP_Label_ea60d57e-af5b-4752-ac57-3e4f28ca11dc_SetDate">
    <vt:lpwstr>2024-09-30T14:55:20Z</vt:lpwstr>
  </property>
  <property fmtid="{D5CDD505-2E9C-101B-9397-08002B2CF9AE}" pid="110" name="MSIP_Label_ea60d57e-af5b-4752-ac57-3e4f28ca11dc_Method">
    <vt:lpwstr>Standard</vt:lpwstr>
  </property>
  <property fmtid="{D5CDD505-2E9C-101B-9397-08002B2CF9AE}" pid="111" name="MSIP_Label_ea60d57e-af5b-4752-ac57-3e4f28ca11dc_Name">
    <vt:lpwstr>ea60d57e-af5b-4752-ac57-3e4f28ca11dc</vt:lpwstr>
  </property>
  <property fmtid="{D5CDD505-2E9C-101B-9397-08002B2CF9AE}" pid="112" name="MSIP_Label_ea60d57e-af5b-4752-ac57-3e4f28ca11dc_SiteId">
    <vt:lpwstr>36da45f1-dd2c-4d1f-af13-5abe46b99921</vt:lpwstr>
  </property>
  <property fmtid="{D5CDD505-2E9C-101B-9397-08002B2CF9AE}" pid="113" name="MSIP_Label_ea60d57e-af5b-4752-ac57-3e4f28ca11dc_ActionId">
    <vt:lpwstr>6eece059-075e-4de6-ba28-52ea6d4c71ae</vt:lpwstr>
  </property>
  <property fmtid="{D5CDD505-2E9C-101B-9397-08002B2CF9AE}" pid="114" name="MSIP_Label_ea60d57e-af5b-4752-ac57-3e4f28ca11dc_ContentBits">
    <vt:lpwstr>0</vt:lpwstr>
  </property>
</Properties>
</file>