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embeddedFontLst>
    <p:embeddedFont>
      <p:font typeface="Arial Black"/>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hYNV/gzKynApnjDtUE7+wObQLo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672B5C-B3AB-4EDA-8448-AE44D5E47122}">
  <a:tblStyle styleId="{87672B5C-B3AB-4EDA-8448-AE44D5E47122}"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6E6E6"/>
          </a:solidFill>
        </a:fill>
      </a:tcStyle>
    </a:band1H>
    <a:band2H>
      <a:tcTxStyle b="off" i="off"/>
    </a:band2H>
    <a:band1V>
      <a:tcTxStyle b="off" i="off"/>
      <a:tcStyle>
        <a:fill>
          <a:solidFill>
            <a:srgbClr val="E6E6E6"/>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Arial"/>
          <a:ea typeface="Arial"/>
          <a:cs typeface="Arial"/>
        </a:font>
        <a:schemeClr val="dk1"/>
      </a:tcTxStyle>
    </a:seCell>
    <a:swCell>
      <a:tcTxStyle b="on" i="off">
        <a:font>
          <a:latin typeface="Arial"/>
          <a:ea typeface="Arial"/>
          <a:cs typeface="Arial"/>
        </a:font>
        <a:schemeClr val="dk1"/>
      </a:tcTxStyle>
    </a:swCell>
    <a:firstRow>
      <a:tcTxStyle b="on" i="off">
        <a:font>
          <a:latin typeface="Arial"/>
          <a:ea typeface="Arial"/>
          <a:cs typeface="Arial"/>
        </a:font>
        <a:schemeClr val="lt1"/>
      </a:tcTxStyle>
      <a:tcStyle>
        <a:tcBdr>
          <a:bottom>
            <a:ln cap="flat" cmpd="sng" w="25400">
              <a:solidFill>
                <a:schemeClr val="dk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321EF452-1C27-4EE7-ABC7-934697AA88E9}"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ArialBlack-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304800" lvl="1" marL="914400" marR="0" rtl="0" algn="l">
              <a:lnSpc>
                <a:spcPct val="9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9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9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9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60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4" name="Google Shape;4;n"/>
          <p:cNvSpPr/>
          <p:nvPr>
            <p:ph idx="2" type="sldImg"/>
          </p:nvPr>
        </p:nvSpPr>
        <p:spPr>
          <a:xfrm>
            <a:off x="1333500" y="658368"/>
            <a:ext cx="4191000" cy="23574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nvSpPr>
        <p:spPr>
          <a:xfrm>
            <a:off x="246888" y="8980301"/>
            <a:ext cx="4454746" cy="92333"/>
          </a:xfrm>
          <a:prstGeom prst="rect">
            <a:avLst/>
          </a:prstGeom>
          <a:noFill/>
          <a:ln>
            <a:noFill/>
          </a:ln>
        </p:spPr>
        <p:txBody>
          <a:bodyPr anchorCtr="0" anchor="b" bIns="0" lIns="0" spcFirstLastPara="1" rIns="0" wrap="square" tIns="0">
            <a:spAutoFit/>
          </a:bodyPr>
          <a:lstStyle/>
          <a:p>
            <a:pPr indent="-228600" lvl="0" marL="228600" marR="0" rtl="0" algn="l">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chemeClr val="dk1"/>
                </a:solidFill>
                <a:latin typeface="Arial"/>
                <a:ea typeface="Arial"/>
                <a:cs typeface="Arial"/>
                <a:sym typeface="Arial"/>
              </a:rPr>
              <a:t>‹#›</a:t>
            </a:fld>
            <a:r>
              <a:rPr b="0" i="0" lang="en-US" sz="600" u="none" cap="none" strike="noStrike">
                <a:solidFill>
                  <a:schemeClr val="dk1"/>
                </a:solidFill>
                <a:latin typeface="Arial"/>
                <a:ea typeface="Arial"/>
                <a:cs typeface="Arial"/>
                <a:sym typeface="Arial"/>
              </a:rPr>
              <a:t>	© 2024 Gartner, Inc. and/or its affiliates. All rights reserved. Gartner is a registered trademark of Gartner, Inc. or its affiliates.</a:t>
            </a:r>
            <a:endParaRPr b="0" i="0" sz="1400" u="none" cap="none" strike="noStrike">
              <a:solidFill>
                <a:srgbClr val="000000"/>
              </a:solidFill>
              <a:latin typeface="Arial"/>
              <a:ea typeface="Arial"/>
              <a:cs typeface="Arial"/>
              <a:sym typeface="Arial"/>
            </a:endParaRPr>
          </a:p>
        </p:txBody>
      </p:sp>
      <p:sp>
        <p:nvSpPr>
          <p:cNvPr id="6" name="Google Shape;6;n"/>
          <p:cNvSpPr txBox="1"/>
          <p:nvPr/>
        </p:nvSpPr>
        <p:spPr>
          <a:xfrm>
            <a:off x="246887" y="128016"/>
            <a:ext cx="6327648" cy="244682"/>
          </a:xfrm>
          <a:prstGeom prst="rect">
            <a:avLst/>
          </a:prstGeom>
          <a:noFill/>
          <a:ln>
            <a:noFill/>
          </a:ln>
        </p:spPr>
        <p:txBody>
          <a:bodyPr anchorCtr="0" anchor="t" bIns="45700" lIns="0" spcFirstLastPara="1" rIns="91425" wrap="square" tIns="45700">
            <a:spAutoFit/>
          </a:bodyPr>
          <a:lstStyle/>
          <a:p>
            <a:pPr indent="0" lvl="0" marL="0" marR="0" rtl="0" algn="l">
              <a:lnSpc>
                <a:spcPct val="90000"/>
              </a:lnSpc>
              <a:spcBef>
                <a:spcPts val="0"/>
              </a:spcBef>
              <a:spcAft>
                <a:spcPts val="0"/>
              </a:spcAft>
              <a:buClr>
                <a:srgbClr val="000000"/>
              </a:buClr>
              <a:buSzPts val="1100"/>
              <a:buFont typeface="Arial"/>
              <a:buNone/>
            </a:pPr>
            <a:r>
              <a:rPr b="1" i="0" lang="en-US" sz="1100" u="none" cap="none" strike="noStrike">
                <a:solidFill>
                  <a:schemeClr val="dk1"/>
                </a:solidFill>
                <a:latin typeface="Arial"/>
                <a:ea typeface="Arial"/>
                <a:cs typeface="Arial"/>
                <a:sym typeface="Arial"/>
              </a:rPr>
              <a:t>Presentation Title</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400"/>
              <a:buNone/>
            </a:pPr>
            <a:r>
              <a:rPr lang="en-US"/>
              <a:t>Ver 2022-0304</a:t>
            </a:r>
            <a:endParaRPr/>
          </a:p>
        </p:txBody>
      </p:sp>
      <p:sp>
        <p:nvSpPr>
          <p:cNvPr id="76" name="Google Shape;76;p1:notes"/>
          <p:cNvSpPr/>
          <p:nvPr/>
        </p:nvSpPr>
        <p:spPr>
          <a:xfrm>
            <a:off x="3862389" y="655411"/>
            <a:ext cx="2618422" cy="420582"/>
          </a:xfrm>
          <a:prstGeom prst="rect">
            <a:avLst/>
          </a:prstGeom>
          <a:noFill/>
          <a:ln>
            <a:noFill/>
          </a:ln>
        </p:spPr>
        <p:txBody>
          <a:bodyPr anchorCtr="0" anchor="t" bIns="25375" lIns="65025" spcFirstLastPara="1" rIns="65025" wrap="square" tIns="2537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Presenter's 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Presenter's Name</a:t>
            </a:r>
            <a:endParaRPr b="0" i="0" sz="1400" u="none" cap="none" strike="noStrike">
              <a:solidFill>
                <a:srgbClr val="000000"/>
              </a:solidFill>
              <a:latin typeface="Arial"/>
              <a:ea typeface="Arial"/>
              <a:cs typeface="Arial"/>
              <a:sym typeface="Arial"/>
            </a:endParaRPr>
          </a:p>
        </p:txBody>
      </p:sp>
      <p:sp>
        <p:nvSpPr>
          <p:cNvPr id="77" name="Google Shape;77;p1: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0: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400"/>
              <a:buNone/>
            </a:pPr>
            <a:r>
              <a:rPr b="0" i="0" lang="en-US">
                <a:solidFill>
                  <a:schemeClr val="dk1"/>
                </a:solidFill>
                <a:latin typeface="Arial"/>
                <a:ea typeface="Arial"/>
                <a:cs typeface="Arial"/>
                <a:sym typeface="Arial"/>
              </a:rPr>
              <a:t>A hypothesis serves as the initial proposition on how AI will enhance the buying journey through customer-facing roles. It predicts how AI will influence specific aspects of the customer buying journey, such as improving lead conversion rates, enhancing customer interactions or personalizing the buying experience. By formulating a clear hypothesis, organizations can focus their efforts on validating or refuting these predictions through quantifiable data.</a:t>
            </a:r>
            <a:endParaRPr/>
          </a:p>
          <a:p>
            <a:pPr indent="0" lvl="0" marL="0" rtl="0" algn="l">
              <a:lnSpc>
                <a:spcPct val="90000"/>
              </a:lnSpc>
              <a:spcBef>
                <a:spcPts val="600"/>
              </a:spcBef>
              <a:spcAft>
                <a:spcPts val="0"/>
              </a:spcAft>
              <a:buSzPts val="1400"/>
              <a:buNone/>
            </a:pPr>
            <a:r>
              <a:t/>
            </a:r>
            <a:endParaRPr b="0" i="0">
              <a:solidFill>
                <a:schemeClr val="dk1"/>
              </a:solidFill>
              <a:latin typeface="Arial"/>
              <a:ea typeface="Arial"/>
              <a:cs typeface="Arial"/>
              <a:sym typeface="Arial"/>
            </a:endParaRPr>
          </a:p>
          <a:p>
            <a:pPr indent="0" lvl="0" marL="0" rtl="0" algn="l">
              <a:lnSpc>
                <a:spcPct val="90000"/>
              </a:lnSpc>
              <a:spcBef>
                <a:spcPts val="600"/>
              </a:spcBef>
              <a:spcAft>
                <a:spcPts val="0"/>
              </a:spcAft>
              <a:buSzPts val="1400"/>
              <a:buNone/>
            </a:pPr>
            <a:r>
              <a:rPr b="0" i="0" lang="en-US">
                <a:solidFill>
                  <a:schemeClr val="dk1"/>
                </a:solidFill>
                <a:latin typeface="Arial"/>
                <a:ea typeface="Arial"/>
                <a:cs typeface="Arial"/>
                <a:sym typeface="Arial"/>
              </a:rPr>
              <a:t>A well-defined hypothesis provides a focused direction for AI investments aimed at improving business results. It helps in setting clear objectives and expectations, thereby facilitating more effective resource allocation and risk management. A hypothesis also serves as a benchmark against which the success of AI initiatives can be measured. CSOs should collaborate with sales operations, data scientists, sales analysts, sales enablement, customer success and marketing to compile internal sales data, voice of customer and industry data that can be used to form the hypothesis.</a:t>
            </a:r>
            <a:endParaRPr/>
          </a:p>
          <a:p>
            <a:pPr indent="0" lvl="0" marL="0" rtl="0" algn="l">
              <a:lnSpc>
                <a:spcPct val="90000"/>
              </a:lnSpc>
              <a:spcBef>
                <a:spcPts val="600"/>
              </a:spcBef>
              <a:spcAft>
                <a:spcPts val="0"/>
              </a:spcAft>
              <a:buSzPts val="1400"/>
              <a:buNone/>
            </a:pPr>
            <a:r>
              <a:t/>
            </a:r>
            <a:endParaRPr b="0" i="0">
              <a:solidFill>
                <a:schemeClr val="dk1"/>
              </a:solidFill>
              <a:latin typeface="Arial"/>
              <a:ea typeface="Arial"/>
              <a:cs typeface="Arial"/>
              <a:sym typeface="Arial"/>
            </a:endParaRPr>
          </a:p>
          <a:p>
            <a:pPr indent="0" lvl="0" marL="0" rtl="0" algn="l">
              <a:lnSpc>
                <a:spcPct val="90000"/>
              </a:lnSpc>
              <a:spcBef>
                <a:spcPts val="600"/>
              </a:spcBef>
              <a:spcAft>
                <a:spcPts val="0"/>
              </a:spcAft>
              <a:buSzPts val="1400"/>
              <a:buNone/>
            </a:pPr>
            <a:r>
              <a:rPr b="0" i="0" lang="en-US">
                <a:solidFill>
                  <a:schemeClr val="dk1"/>
                </a:solidFill>
                <a:latin typeface="Arial"/>
                <a:ea typeface="Arial"/>
                <a:cs typeface="Arial"/>
                <a:sym typeface="Arial"/>
              </a:rPr>
              <a:t>Think of building the hypothesis as statement development: By investing in AI to _________ (problem), enabling users/stakeholders to ___________ (capability) through _________________ (features and functions), then we would expect to see ______________(outcomes) that results in ___________ (business results).</a:t>
            </a:r>
            <a:endParaRPr>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1:notes"/>
          <p:cNvSpPr txBox="1"/>
          <p:nvPr>
            <p:ph idx="1" type="body"/>
          </p:nvPr>
        </p:nvSpPr>
        <p:spPr>
          <a:xfrm>
            <a:off x="246888" y="3134806"/>
            <a:ext cx="6373500" cy="5698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400"/>
              <a:buNone/>
            </a:pPr>
            <a:r>
              <a:rPr lang="en-US"/>
              <a:t>To effectively communicate an AI strategy and secure stakeholder buy-in, CSOs must articulate a clear and compelling narrative that encompasses the vision, drivers and outcomes of each planned initiative. This structured approach ensures that all stakeholders understand the strategic intent, the underlying motivations and the anticipated benefits of integrating AI into the sales process.</a:t>
            </a:r>
            <a:endParaRPr/>
          </a:p>
          <a:p>
            <a:pPr indent="0" lvl="0" marL="0" rtl="0" algn="l">
              <a:lnSpc>
                <a:spcPct val="90000"/>
              </a:lnSpc>
              <a:spcBef>
                <a:spcPts val="0"/>
              </a:spcBef>
              <a:spcAft>
                <a:spcPts val="0"/>
              </a:spcAft>
              <a:buClr>
                <a:schemeClr val="dk1"/>
              </a:buClr>
              <a:buSzPts val="1100"/>
              <a:buFont typeface="Arial"/>
              <a:buNone/>
            </a:pPr>
            <a:r>
              <a:t/>
            </a:r>
            <a:endParaRPr>
              <a:solidFill>
                <a:srgbClr val="FFFFFF"/>
              </a:solidFill>
            </a:endParaRPr>
          </a:p>
          <a:p>
            <a:pPr indent="0" lvl="0" marL="0" rtl="0" algn="l">
              <a:lnSpc>
                <a:spcPct val="90000"/>
              </a:lnSpc>
              <a:spcBef>
                <a:spcPts val="0"/>
              </a:spcBef>
              <a:spcAft>
                <a:spcPts val="0"/>
              </a:spcAft>
              <a:buSzPts val="1400"/>
              <a:buNone/>
            </a:pPr>
            <a:r>
              <a:rPr b="1" lang="en-US"/>
              <a:t>Vision: </a:t>
            </a:r>
            <a:r>
              <a:rPr lang="en-US"/>
              <a:t>The vision should encapsulate the transformative potential of AI within the sales organization, articulating how AI will redefine sales processes, enhance customer engagement, and drive competitive advantage. It should be forward-looking, inspiring stakeholders by painting a vivid picture of a future where AI seamlessly integrates with human efforts to deliver superior sales outcomes. For instance, a vision might state, “To create a fully-integrated AI-led sales ecosystem that enhances the organization's ability to understand and anticipate buyer needs, enabling us to deliver quantifiable value and personalized experiences at scale.”</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SzPts val="1400"/>
              <a:buNone/>
            </a:pPr>
            <a:r>
              <a:rPr b="1" lang="en-US"/>
              <a:t>Drivers: </a:t>
            </a:r>
            <a:r>
              <a:rPr lang="en-US"/>
              <a:t>Drivers should be rooted in a thorough analysis of current sales performance, market trends and customer behaviors. They provide the rationale for why the AI strategy is necessary, highlighting pain points such as inefficiencies in lead generation, gaps in customer insights or the need for scalability. By clearly defining these drivers, CSOs can ensure that the AI initiatives are aligned with tangible business needs and are poised to deliver measurable improvements. For example, drivers might include the need to enhance sales forecasting accuracy, reduce customer churn or streamline the sales pipeline.</a:t>
            </a:r>
            <a:endParaRPr/>
          </a:p>
          <a:p>
            <a:pPr indent="0" lvl="0" marL="0" rtl="0" algn="l">
              <a:lnSpc>
                <a:spcPct val="90000"/>
              </a:lnSpc>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SzPts val="1400"/>
              <a:buNone/>
            </a:pPr>
            <a:r>
              <a:rPr b="1" lang="en-US"/>
              <a:t>Outcomes: </a:t>
            </a:r>
            <a:r>
              <a:rPr lang="en-US"/>
              <a:t>Outcomes should be articulated in terms of both quantitative and qualitative metrics, providing a clear framework for evaluating the impact of AI on the sales organization. These could include increased sales productivity, higher conversion rates, improved customer satisfaction scores or reduced sales cycle times. By defining clear outcomes, CSOs can set expectations, track progress and demonstrate the value of AI to stakeholders. For instance, an outcome might be, "Enhance the buyer experience by reducing the complexity of the purchasing process, resulting in a 15% increase in customer satisfaction scores and a 10% reduction in the average time to close a sale.”</a:t>
            </a:r>
            <a:endParaRPr/>
          </a:p>
        </p:txBody>
      </p:sp>
      <p:sp>
        <p:nvSpPr>
          <p:cNvPr id="241" name="Google Shape;241;p11: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2: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2: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3: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13: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400"/>
              <a:buNone/>
            </a:pPr>
            <a:r>
              <a:rPr lang="en-US">
                <a:solidFill>
                  <a:schemeClr val="dk1"/>
                </a:solidFill>
                <a:latin typeface="Arial"/>
                <a:ea typeface="Arial"/>
                <a:cs typeface="Arial"/>
                <a:sym typeface="Arial"/>
              </a:rPr>
              <a:t>As noted, the deck built </a:t>
            </a:r>
            <a:r>
              <a:rPr b="0" i="0" lang="en-US">
                <a:solidFill>
                  <a:schemeClr val="dk1"/>
                </a:solidFill>
                <a:latin typeface="Arial"/>
                <a:ea typeface="Arial"/>
                <a:cs typeface="Arial"/>
                <a:sym typeface="Arial"/>
              </a:rPr>
              <a:t>to communicate your sales AI ambition should encompass multiple slides to effectively delineate the multifaceted nature of the initiative. Each slide should be dedicated to a distinct AI project, thereby providing a comprehensive overview of the various components and their respective impacts on the sales function and buyer experience. This segmented approach allows for a detailed exploration of individual projects, including their objectives, expected outcomes and potential challenges. By structuring the deck in this manner, you can ensure that stakeholders receive a clear and thorough understanding of each AI initiative, facilitating informed decision making and fostering alignment across stakeholders.</a:t>
            </a:r>
            <a:endParaRPr>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4: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600"/>
              </a:spcAft>
              <a:buSzPts val="1400"/>
              <a:buNone/>
            </a:pPr>
            <a:r>
              <a:t/>
            </a:r>
            <a:endParaRPr/>
          </a:p>
        </p:txBody>
      </p:sp>
      <p:sp>
        <p:nvSpPr>
          <p:cNvPr id="263" name="Google Shape;263;p14: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p2: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400"/>
              <a:buNone/>
            </a:pPr>
            <a:r>
              <a:rPr lang="en-US"/>
              <a:t>Setting an AI vision for the sales organization must start with understanding and clarifying your organizations AI ambition.  </a:t>
            </a:r>
            <a:endParaRPr/>
          </a:p>
          <a:p>
            <a:pPr indent="0" lvl="0" marL="0" rtl="0" algn="l">
              <a:lnSpc>
                <a:spcPct val="90000"/>
              </a:lnSpc>
              <a:spcBef>
                <a:spcPts val="0"/>
              </a:spcBef>
              <a:spcAft>
                <a:spcPts val="0"/>
              </a:spcAft>
              <a:buSzPts val="1400"/>
              <a:buNone/>
            </a:pPr>
            <a:r>
              <a:t/>
            </a:r>
            <a:endParaRPr/>
          </a:p>
          <a:p>
            <a:pPr indent="0" lvl="0" marL="0" rtl="0" algn="l">
              <a:lnSpc>
                <a:spcPct val="90000"/>
              </a:lnSpc>
              <a:spcBef>
                <a:spcPts val="0"/>
              </a:spcBef>
              <a:spcAft>
                <a:spcPts val="0"/>
              </a:spcAft>
              <a:buSzPts val="1400"/>
              <a:buNone/>
            </a:pPr>
            <a:r>
              <a:rPr lang="en-US">
                <a:solidFill>
                  <a:schemeClr val="dk1"/>
                </a:solidFill>
              </a:rPr>
              <a:t>AI ambition is not about asking for budget allocation or creating separate initiatives. It is about building a cohesive story/vision for how investing in AI supports the organization's ability to meet customer needs in the present and future. It must tie into the overall business strategy, not exist as a siloed plan.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
        <p:nvSpPr>
          <p:cNvPr id="88" name="Google Shape;8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4: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400"/>
              <a:buNone/>
            </a:pPr>
            <a:r>
              <a:rPr lang="en-US">
                <a:solidFill>
                  <a:schemeClr val="dk1"/>
                </a:solidFill>
              </a:rPr>
              <a:t>As noted in the instructions, while this can be done using the PPT template provided, it is best suited for a visual collaboration tool or virtual whiteboard. The above is an example of what this might look like in a visual collaboration tool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600"/>
              </a:spcAft>
              <a:buSzPts val="1400"/>
              <a:buNone/>
            </a:pPr>
            <a:r>
              <a:t/>
            </a:r>
            <a:endParaRPr/>
          </a:p>
        </p:txBody>
      </p:sp>
      <p:sp>
        <p:nvSpPr>
          <p:cNvPr id="115" name="Google Shape;115;p5: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6: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US">
                <a:solidFill>
                  <a:schemeClr val="dk1"/>
                </a:solidFill>
              </a:rPr>
              <a:t>An effective workshop will require you to bring foundational elements for consensus building and discussion.  Use these assets and guidance to build out those elements.</a:t>
            </a:r>
            <a:endParaRPr/>
          </a:p>
          <a:p>
            <a:pPr indent="0" lvl="0" marL="0" rtl="0" algn="l">
              <a:lnSpc>
                <a:spcPct val="90000"/>
              </a:lnSpc>
              <a:spcBef>
                <a:spcPts val="0"/>
              </a:spcBef>
              <a:spcAft>
                <a:spcPts val="0"/>
              </a:spcAft>
              <a:buSzPts val="1400"/>
              <a:buNone/>
            </a:pPr>
            <a:r>
              <a:t/>
            </a:r>
            <a:endParaRPr>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7: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400"/>
              <a:buNone/>
            </a:pPr>
            <a:r>
              <a:rPr lang="en-US">
                <a:solidFill>
                  <a:schemeClr val="dk1"/>
                </a:solidFill>
              </a:rPr>
              <a:t>Communicating your AI ambition will require you to tailor your message based on who is affected as well as your audience.  Group stakeholders into 4 categories:</a:t>
            </a:r>
            <a:endParaRPr/>
          </a:p>
          <a:p>
            <a:pPr indent="0" lvl="0" marL="0" rtl="0" algn="l">
              <a:lnSpc>
                <a:spcPct val="90000"/>
              </a:lnSpc>
              <a:spcBef>
                <a:spcPts val="600"/>
              </a:spcBef>
              <a:spcAft>
                <a:spcPts val="0"/>
              </a:spcAft>
              <a:buSzPts val="1400"/>
              <a:buNone/>
            </a:pPr>
            <a:r>
              <a:t/>
            </a:r>
            <a:endParaRPr>
              <a:solidFill>
                <a:schemeClr val="dk1"/>
              </a:solidFill>
            </a:endParaRPr>
          </a:p>
          <a:p>
            <a:pPr indent="-171450" lvl="0" marL="171450" rtl="0" algn="l">
              <a:lnSpc>
                <a:spcPct val="90000"/>
              </a:lnSpc>
              <a:spcBef>
                <a:spcPts val="600"/>
              </a:spcBef>
              <a:spcAft>
                <a:spcPts val="0"/>
              </a:spcAft>
              <a:buClr>
                <a:schemeClr val="dk1"/>
              </a:buClr>
              <a:buSzPts val="1200"/>
              <a:buFont typeface="Arial"/>
              <a:buChar char="•"/>
            </a:pPr>
            <a:r>
              <a:rPr b="1" lang="en-US">
                <a:solidFill>
                  <a:schemeClr val="dk1"/>
                </a:solidFill>
              </a:rPr>
              <a:t>Primary Internal </a:t>
            </a:r>
            <a:r>
              <a:rPr lang="en-US">
                <a:solidFill>
                  <a:schemeClr val="dk1"/>
                </a:solidFill>
              </a:rPr>
              <a:t>– These are roles/teams/functions most directly affected/impacted by AI investments. Direct users, or those who manage and/or partner with direct users.</a:t>
            </a:r>
            <a:endParaRPr/>
          </a:p>
          <a:p>
            <a:pPr indent="-171450" lvl="0" marL="171450" rtl="0" algn="l">
              <a:lnSpc>
                <a:spcPct val="90000"/>
              </a:lnSpc>
              <a:spcBef>
                <a:spcPts val="600"/>
              </a:spcBef>
              <a:spcAft>
                <a:spcPts val="0"/>
              </a:spcAft>
              <a:buClr>
                <a:schemeClr val="dk1"/>
              </a:buClr>
              <a:buSzPts val="1200"/>
              <a:buFont typeface="Arial"/>
              <a:buChar char="•"/>
            </a:pPr>
            <a:r>
              <a:rPr b="1" lang="en-US">
                <a:solidFill>
                  <a:schemeClr val="dk1"/>
                </a:solidFill>
              </a:rPr>
              <a:t>Primary External </a:t>
            </a:r>
            <a:r>
              <a:rPr lang="en-US">
                <a:solidFill>
                  <a:schemeClr val="dk1"/>
                </a:solidFill>
              </a:rPr>
              <a:t>– These are the persons/organizations who will be directly impacted by direct users' adoption of AI investments.</a:t>
            </a:r>
            <a:endParaRPr/>
          </a:p>
          <a:p>
            <a:pPr indent="-171450" lvl="0" marL="171450" rtl="0" algn="l">
              <a:lnSpc>
                <a:spcPct val="90000"/>
              </a:lnSpc>
              <a:spcBef>
                <a:spcPts val="600"/>
              </a:spcBef>
              <a:spcAft>
                <a:spcPts val="0"/>
              </a:spcAft>
              <a:buClr>
                <a:schemeClr val="dk1"/>
              </a:buClr>
              <a:buSzPts val="1200"/>
              <a:buFont typeface="Arial"/>
              <a:buChar char="•"/>
            </a:pPr>
            <a:r>
              <a:rPr b="1" lang="en-US">
                <a:solidFill>
                  <a:schemeClr val="dk1"/>
                </a:solidFill>
              </a:rPr>
              <a:t>Secondary Internal </a:t>
            </a:r>
            <a:r>
              <a:rPr lang="en-US">
                <a:solidFill>
                  <a:schemeClr val="dk1"/>
                </a:solidFill>
              </a:rPr>
              <a:t>– These individuals/roles/functions are not directly using or coaching users on AI use but will have a responsibility in communicating value, ensuring proper integration or evaluating/approving budget needs.</a:t>
            </a:r>
            <a:endParaRPr/>
          </a:p>
          <a:p>
            <a:pPr indent="-171450" lvl="0" marL="171450" rtl="0" algn="l">
              <a:lnSpc>
                <a:spcPct val="90000"/>
              </a:lnSpc>
              <a:spcBef>
                <a:spcPts val="600"/>
              </a:spcBef>
              <a:spcAft>
                <a:spcPts val="0"/>
              </a:spcAft>
              <a:buClr>
                <a:schemeClr val="dk1"/>
              </a:buClr>
              <a:buSzPts val="1200"/>
              <a:buFont typeface="Arial"/>
              <a:buChar char="•"/>
            </a:pPr>
            <a:r>
              <a:rPr b="1" lang="en-US">
                <a:solidFill>
                  <a:schemeClr val="dk1"/>
                </a:solidFill>
              </a:rPr>
              <a:t>Secondary External </a:t>
            </a:r>
            <a:r>
              <a:rPr lang="en-US">
                <a:solidFill>
                  <a:schemeClr val="dk1"/>
                </a:solidFill>
              </a:rPr>
              <a:t>– These individuals/organizations may not be directly influenced by direct users, but the impact AI adoption has on your organization and/or buyer landscape will affect their viewpoint or future roadmaps.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8: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600"/>
              </a:spcBef>
              <a:spcAft>
                <a:spcPts val="0"/>
              </a:spcAft>
              <a:buClr>
                <a:schemeClr val="dk1"/>
              </a:buClr>
              <a:buSzPts val="1400"/>
              <a:buFont typeface="Arial"/>
              <a:buNone/>
            </a:pPr>
            <a:r>
              <a:rPr lang="en-US"/>
              <a:t>The intention of this slide is to highlight the different elements a sales leader must consider to connect AI-enabled tech to its impact on the buying journey. In the following slides we will expand on what each element means and what is required to build them.</a:t>
            </a:r>
            <a:endParaRPr/>
          </a:p>
          <a:p>
            <a:pPr indent="0" lvl="0" marL="0" rtl="0" algn="l">
              <a:lnSpc>
                <a:spcPct val="90000"/>
              </a:lnSpc>
              <a:spcBef>
                <a:spcPts val="0"/>
              </a:spcBef>
              <a:spcAft>
                <a:spcPts val="0"/>
              </a:spcAft>
              <a:buSzPts val="1400"/>
              <a:buNone/>
            </a:pPr>
            <a:r>
              <a:t/>
            </a:r>
            <a:endParaRPr/>
          </a:p>
          <a:p>
            <a:pPr indent="0" lvl="0" marL="0" rtl="0" algn="l">
              <a:lnSpc>
                <a:spcPct val="90000"/>
              </a:lnSpc>
              <a:spcBef>
                <a:spcPts val="0"/>
              </a:spcBef>
              <a:spcAft>
                <a:spcPts val="0"/>
              </a:spcAft>
              <a:buSzPts val="1400"/>
              <a:buNone/>
            </a:pPr>
            <a:r>
              <a:rPr lang="en-US">
                <a:solidFill>
                  <a:schemeClr val="dk1"/>
                </a:solidFill>
                <a:latin typeface="Arial"/>
                <a:ea typeface="Arial"/>
                <a:cs typeface="Arial"/>
                <a:sym typeface="Arial"/>
              </a:rPr>
              <a:t>Connecting these elements for a single project across the buying journey ensures that AI investments are targeted, strategic and directly address buyer and seller needs within the buying process. It enables stakeholders to understand how AI will support customer-facing roles efforts across those jobs and make their interactions more relevant and impactful. Each project will not touch the entire buying journey; focus on the specific jobs within the journey that will be impacted.  </a:t>
            </a:r>
            <a:endParaRPr/>
          </a:p>
          <a:p>
            <a:pPr indent="0" lvl="0" marL="0" rtl="0" algn="l">
              <a:lnSpc>
                <a:spcPct val="90000"/>
              </a:lnSpc>
              <a:spcBef>
                <a:spcPts val="600"/>
              </a:spcBef>
              <a:spcAft>
                <a:spcPts val="0"/>
              </a:spcAft>
              <a:buSzPts val="1400"/>
              <a:buNone/>
            </a:pPr>
            <a:r>
              <a:t/>
            </a:r>
            <a:endParaRPr>
              <a:solidFill>
                <a:schemeClr val="dk1"/>
              </a:solidFill>
              <a:latin typeface="Arial"/>
              <a:ea typeface="Arial"/>
              <a:cs typeface="Arial"/>
              <a:sym typeface="Arial"/>
            </a:endParaRPr>
          </a:p>
          <a:p>
            <a:pPr indent="0" lvl="0" marL="0" rtl="0" algn="l">
              <a:lnSpc>
                <a:spcPct val="90000"/>
              </a:lnSpc>
              <a:spcBef>
                <a:spcPts val="600"/>
              </a:spcBef>
              <a:spcAft>
                <a:spcPts val="0"/>
              </a:spcAft>
              <a:buSzPts val="1400"/>
              <a:buNone/>
            </a:pPr>
            <a:r>
              <a:rPr lang="en-US">
                <a:solidFill>
                  <a:schemeClr val="dk1"/>
                </a:solidFill>
                <a:latin typeface="Arial"/>
                <a:ea typeface="Arial"/>
                <a:cs typeface="Arial"/>
                <a:sym typeface="Arial"/>
              </a:rPr>
              <a:t>Internally, the goal is to demonstrate a clear framework that focuses the organization on how sales AI investments can optimize processes, improve efficiency and allocate resources more effectively, leading to a more streamlined and data-driven approach. Stakeholders can visualize how customer-facing teams will be empowered to focus on high-value activities that drive revenue growth and reduce costs.  </a:t>
            </a:r>
            <a:endParaRPr/>
          </a:p>
          <a:p>
            <a:pPr indent="0" lvl="0" marL="0" rtl="0" algn="l">
              <a:lnSpc>
                <a:spcPct val="90000"/>
              </a:lnSpc>
              <a:spcBef>
                <a:spcPts val="600"/>
              </a:spcBef>
              <a:spcAft>
                <a:spcPts val="0"/>
              </a:spcAft>
              <a:buSzPts val="1400"/>
              <a:buNone/>
            </a:pPr>
            <a:r>
              <a:t/>
            </a:r>
            <a:endParaRPr>
              <a:solidFill>
                <a:schemeClr val="dk1"/>
              </a:solidFill>
              <a:latin typeface="Arial"/>
              <a:ea typeface="Arial"/>
              <a:cs typeface="Arial"/>
              <a:sym typeface="Arial"/>
            </a:endParaRPr>
          </a:p>
          <a:p>
            <a:pPr indent="0" lvl="0" marL="0" rtl="0" algn="l">
              <a:lnSpc>
                <a:spcPct val="90000"/>
              </a:lnSpc>
              <a:spcBef>
                <a:spcPts val="600"/>
              </a:spcBef>
              <a:spcAft>
                <a:spcPts val="0"/>
              </a:spcAft>
              <a:buSzPts val="1400"/>
              <a:buNone/>
            </a:pPr>
            <a:r>
              <a:rPr lang="en-US">
                <a:solidFill>
                  <a:schemeClr val="dk1"/>
                </a:solidFill>
                <a:latin typeface="Arial"/>
                <a:ea typeface="Arial"/>
                <a:cs typeface="Arial"/>
                <a:sym typeface="Arial"/>
              </a:rPr>
              <a:t>Externally, aligning AI initiatives with the buying journey enhances the customer experience. Buyers experience more personalized, timely and relevant interactions, allowing them to feel understood and focus on identifying the value their teams can derive from your solution. They receive tailored solutions and data-driven insights that build stronger relationships and improves brand loyalty. Suppliers can differentiate themselves from competitors through a seamless and engaging buying experience.</a:t>
            </a:r>
            <a:endParaRPr>
              <a:solidFill>
                <a:schemeClr val="dk1"/>
              </a:solidFill>
              <a:latin typeface="Arial"/>
              <a:ea typeface="Arial"/>
              <a:cs typeface="Arial"/>
              <a:sym typeface="Arial"/>
            </a:endParaRPr>
          </a:p>
          <a:p>
            <a:pPr indent="0" lvl="0" marL="0" rtl="0" algn="l">
              <a:lnSpc>
                <a:spcPct val="90000"/>
              </a:lnSpc>
              <a:spcBef>
                <a:spcPts val="600"/>
              </a:spcBef>
              <a:spcAft>
                <a:spcPts val="0"/>
              </a:spcAft>
              <a:buSzPts val="1400"/>
              <a:buNone/>
            </a:pPr>
            <a:r>
              <a:t/>
            </a:r>
            <a:endParaRPr/>
          </a:p>
          <a:p>
            <a:pPr indent="0" lvl="0" marL="0" rtl="0" algn="l">
              <a:lnSpc>
                <a:spcPct val="90000"/>
              </a:lnSpc>
              <a:spcBef>
                <a:spcPts val="60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9: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3" name="Shape 13"/>
        <p:cNvGrpSpPr/>
        <p:nvPr/>
      </p:nvGrpSpPr>
      <p:grpSpPr>
        <a:xfrm>
          <a:off x="0" y="0"/>
          <a:ext cx="0" cy="0"/>
          <a:chOff x="0" y="0"/>
          <a:chExt cx="0" cy="0"/>
        </a:xfrm>
      </p:grpSpPr>
      <p:sp>
        <p:nvSpPr>
          <p:cNvPr id="14" name="Google Shape;14;p16"/>
          <p:cNvSpPr txBox="1"/>
          <p:nvPr>
            <p:ph type="ctrTitle"/>
          </p:nvPr>
        </p:nvSpPr>
        <p:spPr>
          <a:xfrm>
            <a:off x="921524" y="1977139"/>
            <a:ext cx="7284508" cy="1762987"/>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
          <p:cNvSpPr txBox="1"/>
          <p:nvPr>
            <p:ph idx="1" type="subTitle"/>
          </p:nvPr>
        </p:nvSpPr>
        <p:spPr>
          <a:xfrm>
            <a:off x="921524" y="1573338"/>
            <a:ext cx="7284600" cy="2769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lt1"/>
              </a:buClr>
              <a:buSzPts val="1800"/>
              <a:buFont typeface="Arial"/>
              <a:buNone/>
              <a:defRPr b="1"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16"/>
          <p:cNvSpPr/>
          <p:nvPr/>
        </p:nvSpPr>
        <p:spPr>
          <a:xfrm>
            <a:off x="460256" y="1282497"/>
            <a:ext cx="138465" cy="276930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 name="Google Shape;17;p16"/>
          <p:cNvSpPr/>
          <p:nvPr/>
        </p:nvSpPr>
        <p:spPr>
          <a:xfrm>
            <a:off x="8514516" y="1282497"/>
            <a:ext cx="138465" cy="276930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8" name="Google Shape;18;p16"/>
          <p:cNvPicPr preferRelativeResize="0"/>
          <p:nvPr/>
        </p:nvPicPr>
        <p:blipFill rotWithShape="1">
          <a:blip r:embed="rId2">
            <a:alphaModFix/>
          </a:blip>
          <a:srcRect b="0" l="0" r="0" t="0"/>
          <a:stretch/>
        </p:blipFill>
        <p:spPr>
          <a:xfrm>
            <a:off x="9686167" y="6056352"/>
            <a:ext cx="2057400" cy="468273"/>
          </a:xfrm>
          <a:prstGeom prst="rect">
            <a:avLst/>
          </a:prstGeom>
          <a:noFill/>
          <a:ln>
            <a:noFill/>
          </a:ln>
        </p:spPr>
      </p:pic>
      <p:sp>
        <p:nvSpPr>
          <p:cNvPr id="19" name="Google Shape;19;p16"/>
          <p:cNvSpPr txBox="1"/>
          <p:nvPr/>
        </p:nvSpPr>
        <p:spPr>
          <a:xfrm>
            <a:off x="457200" y="6199632"/>
            <a:ext cx="7095744" cy="323165"/>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Arial"/>
                <a:ea typeface="Arial"/>
                <a:cs typeface="Arial"/>
                <a:sym typeface="Arial"/>
              </a:rPr>
              <a:t>© 2024 Gartner, Inc. and/or its affiliates. All rights reserved. Gartner is a registered trademark of Gartner, Inc. or its affiliates. This presentation, including all supporting materials, </a:t>
            </a:r>
            <a:br>
              <a:rPr b="0" i="0" lang="en-US" sz="700" u="none" cap="none" strike="noStrike">
                <a:solidFill>
                  <a:schemeClr val="lt1"/>
                </a:solidFill>
                <a:latin typeface="Arial"/>
                <a:ea typeface="Arial"/>
                <a:cs typeface="Arial"/>
                <a:sym typeface="Arial"/>
              </a:rPr>
            </a:br>
            <a:r>
              <a:rPr b="0" i="0" lang="en-US" sz="700" u="none" cap="none" strike="noStrik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b="0" i="0" sz="1400" u="none" cap="none" strike="noStrike">
              <a:solidFill>
                <a:srgbClr val="000000"/>
              </a:solidFill>
              <a:latin typeface="Arial"/>
              <a:ea typeface="Arial"/>
              <a:cs typeface="Arial"/>
              <a:sym typeface="Arial"/>
            </a:endParaRPr>
          </a:p>
        </p:txBody>
      </p:sp>
      <p:sp>
        <p:nvSpPr>
          <p:cNvPr id="20" name="Google Shape;20;p16"/>
          <p:cNvSpPr txBox="1"/>
          <p:nvPr/>
        </p:nvSpPr>
        <p:spPr>
          <a:xfrm>
            <a:off x="460256" y="5045608"/>
            <a:ext cx="7862700" cy="963341"/>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DE0A01"/>
              </a:buClr>
              <a:buSzPts val="800"/>
              <a:buFont typeface="Arial"/>
              <a:buNone/>
            </a:pPr>
            <a:r>
              <a:rPr b="1" i="0" lang="en-US" sz="800" u="none" cap="none" strike="noStrike">
                <a:solidFill>
                  <a:srgbClr val="DE0A01"/>
                </a:solidFill>
                <a:latin typeface="Arial"/>
                <a:ea typeface="Arial"/>
                <a:cs typeface="Arial"/>
                <a:sym typeface="Arial"/>
              </a:rPr>
              <a:t>Approved for external reuse — not for resale.</a:t>
            </a:r>
            <a:endParaRPr b="0" i="0" sz="800" u="none" cap="none" strike="noStrike">
              <a:solidFill>
                <a:schemeClr val="lt1"/>
              </a:solidFill>
              <a:latin typeface="Arial"/>
              <a:ea typeface="Arial"/>
              <a:cs typeface="Arial"/>
              <a:sym typeface="Arial"/>
            </a:endParaRPr>
          </a:p>
          <a:p>
            <a:pPr indent="0" lvl="0" marL="0" marR="0" rtl="0" algn="l">
              <a:lnSpc>
                <a:spcPct val="90000"/>
              </a:lnSpc>
              <a:spcBef>
                <a:spcPts val="20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Unless otherwise marked for external use, the items in this Gartner for Sales Leaders Tool are for internal noncommercial use by the licensed Gartner client. The materials contained in this Tool may not be repackaged or resold. Gartner makes no representations or warranties as to the suitability of this Tool for any particular purpose, and disclaims all liabilities for any damages, whether direct, consequential, incidental or special, arising out of the use of or inability to use this material or the information provided herein.</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20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The instructions, intent and objective of this template are contained in the source document. Please refer back to that document for details.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200"/>
              </a:spcBef>
              <a:spcAft>
                <a:spcPts val="0"/>
              </a:spcAft>
              <a:buClr>
                <a:srgbClr val="000000"/>
              </a:buClr>
              <a:buSzPts val="800"/>
              <a:buFont typeface="Arial"/>
              <a:buNone/>
            </a:pPr>
            <a:r>
              <a:rPr b="1" i="0" lang="en-US" sz="800" u="none" cap="none" strike="noStrike">
                <a:solidFill>
                  <a:srgbClr val="BDBDBD"/>
                </a:solidFill>
                <a:latin typeface="Arial"/>
                <a:ea typeface="Arial"/>
                <a:cs typeface="Arial"/>
                <a:sym typeface="Arial"/>
              </a:rPr>
              <a:t>Notes accompany this presentation.</a:t>
            </a:r>
            <a:br>
              <a:rPr b="1" i="0" lang="en-US" sz="800" u="none" cap="none" strike="noStrike">
                <a:solidFill>
                  <a:srgbClr val="BDBDBD"/>
                </a:solidFill>
                <a:latin typeface="Arial"/>
                <a:ea typeface="Arial"/>
                <a:cs typeface="Arial"/>
                <a:sym typeface="Arial"/>
              </a:rPr>
            </a:br>
            <a:r>
              <a:rPr b="1" i="0" lang="en-US" sz="800" u="none" cap="none" strike="noStrike">
                <a:solidFill>
                  <a:srgbClr val="BDBDBD"/>
                </a:solidFill>
                <a:latin typeface="Arial"/>
                <a:ea typeface="Arial"/>
                <a:cs typeface="Arial"/>
                <a:sym typeface="Arial"/>
              </a:rPr>
              <a:t>Please select Notes Page view to examine the Notes text.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shaded">
  <p:cSld name="Three column shaded">
    <p:spTree>
      <p:nvGrpSpPr>
        <p:cNvPr id="61" name="Shape 61"/>
        <p:cNvGrpSpPr/>
        <p:nvPr/>
      </p:nvGrpSpPr>
      <p:grpSpPr>
        <a:xfrm>
          <a:off x="0" y="0"/>
          <a:ext cx="0" cy="0"/>
          <a:chOff x="0" y="0"/>
          <a:chExt cx="0" cy="0"/>
        </a:xfrm>
      </p:grpSpPr>
      <p:sp>
        <p:nvSpPr>
          <p:cNvPr id="62" name="Google Shape;62;p26"/>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6"/>
          <p:cNvSpPr txBox="1"/>
          <p:nvPr>
            <p:ph idx="1" type="body"/>
          </p:nvPr>
        </p:nvSpPr>
        <p:spPr>
          <a:xfrm>
            <a:off x="457200" y="1527048"/>
            <a:ext cx="3337560" cy="4462272"/>
          </a:xfrm>
          <a:prstGeom prst="rect">
            <a:avLst/>
          </a:prstGeom>
          <a:solidFill>
            <a:srgbClr val="F4F4F4"/>
          </a:solidFill>
          <a:ln>
            <a:noFill/>
          </a:ln>
        </p:spPr>
        <p:txBody>
          <a:bodyPr anchorCtr="0" anchor="t" bIns="91425" lIns="182875" spcFirstLastPara="1" rIns="91425" wrap="square" tIns="182875">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6"/>
          <p:cNvSpPr txBox="1"/>
          <p:nvPr>
            <p:ph idx="2" type="body"/>
          </p:nvPr>
        </p:nvSpPr>
        <p:spPr>
          <a:xfrm>
            <a:off x="4425696" y="1527048"/>
            <a:ext cx="3337560" cy="4462272"/>
          </a:xfrm>
          <a:prstGeom prst="rect">
            <a:avLst/>
          </a:prstGeom>
          <a:solidFill>
            <a:srgbClr val="F4F4F4"/>
          </a:solidFill>
          <a:ln>
            <a:noFill/>
          </a:ln>
        </p:spPr>
        <p:txBody>
          <a:bodyPr anchorCtr="0" anchor="t" bIns="91425" lIns="182875" spcFirstLastPara="1" rIns="91425" wrap="square" tIns="182875">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26"/>
          <p:cNvSpPr txBox="1"/>
          <p:nvPr>
            <p:ph idx="3" type="body"/>
          </p:nvPr>
        </p:nvSpPr>
        <p:spPr>
          <a:xfrm>
            <a:off x="8394192" y="1527048"/>
            <a:ext cx="3337560" cy="4462272"/>
          </a:xfrm>
          <a:prstGeom prst="rect">
            <a:avLst/>
          </a:prstGeom>
          <a:solidFill>
            <a:srgbClr val="F4F4F4"/>
          </a:solidFill>
          <a:ln>
            <a:noFill/>
          </a:ln>
        </p:spPr>
        <p:txBody>
          <a:bodyPr anchorCtr="0" anchor="t" bIns="91425" lIns="182875" spcFirstLastPara="1" rIns="91425" wrap="square" tIns="182875">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spTree>
      <p:nvGrpSpPr>
        <p:cNvPr id="66" name="Shape 66"/>
        <p:cNvGrpSpPr/>
        <p:nvPr/>
      </p:nvGrpSpPr>
      <p:grpSpPr>
        <a:xfrm>
          <a:off x="0" y="0"/>
          <a:ext cx="0" cy="0"/>
          <a:chOff x="0" y="0"/>
          <a:chExt cx="0" cy="0"/>
        </a:xfrm>
      </p:grpSpPr>
      <p:sp>
        <p:nvSpPr>
          <p:cNvPr id="67" name="Google Shape;67;p27"/>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7"/>
          <p:cNvSpPr/>
          <p:nvPr/>
        </p:nvSpPr>
        <p:spPr>
          <a:xfrm>
            <a:off x="0" y="1353312"/>
            <a:ext cx="1755648" cy="329184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27"/>
          <p:cNvSpPr/>
          <p:nvPr/>
        </p:nvSpPr>
        <p:spPr>
          <a:xfrm>
            <a:off x="7141464" y="1353312"/>
            <a:ext cx="5047488" cy="329184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1_Sky">
  <p:cSld name="Divider W1_Sky">
    <p:spTree>
      <p:nvGrpSpPr>
        <p:cNvPr id="70" name="Shape 70"/>
        <p:cNvGrpSpPr/>
        <p:nvPr/>
      </p:nvGrpSpPr>
      <p:grpSpPr>
        <a:xfrm>
          <a:off x="0" y="0"/>
          <a:ext cx="0" cy="0"/>
          <a:chOff x="0" y="0"/>
          <a:chExt cx="0" cy="0"/>
        </a:xfrm>
      </p:grpSpPr>
      <p:sp>
        <p:nvSpPr>
          <p:cNvPr id="71" name="Google Shape;71;p28"/>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8"/>
          <p:cNvSpPr/>
          <p:nvPr/>
        </p:nvSpPr>
        <p:spPr>
          <a:xfrm>
            <a:off x="0" y="1353312"/>
            <a:ext cx="1755648" cy="329184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 name="Google Shape;73;p28"/>
          <p:cNvSpPr/>
          <p:nvPr/>
        </p:nvSpPr>
        <p:spPr>
          <a:xfrm>
            <a:off x="7141464" y="1353312"/>
            <a:ext cx="5047488" cy="329184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7" name="Shape 27"/>
        <p:cNvGrpSpPr/>
        <p:nvPr/>
      </p:nvGrpSpPr>
      <p:grpSpPr>
        <a:xfrm>
          <a:off x="0" y="0"/>
          <a:ext cx="0" cy="0"/>
          <a:chOff x="0" y="0"/>
          <a:chExt cx="0" cy="0"/>
        </a:xfrm>
      </p:grpSpPr>
      <p:sp>
        <p:nvSpPr>
          <p:cNvPr id="28" name="Google Shape;28;p18"/>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type="title">
  <p:cSld name="TITLE">
    <p:bg>
      <p:bgPr>
        <a:solidFill>
          <a:schemeClr val="lt1"/>
        </a:solidFill>
      </p:bgPr>
    </p:bg>
    <p:spTree>
      <p:nvGrpSpPr>
        <p:cNvPr id="29" name="Shape 29"/>
        <p:cNvGrpSpPr/>
        <p:nvPr/>
      </p:nvGrpSpPr>
      <p:grpSpPr>
        <a:xfrm>
          <a:off x="0" y="0"/>
          <a:ext cx="0" cy="0"/>
          <a:chOff x="0" y="0"/>
          <a:chExt cx="0" cy="0"/>
        </a:xfrm>
      </p:grpSpPr>
      <p:sp>
        <p:nvSpPr>
          <p:cNvPr id="30" name="Google Shape;30;p19"/>
          <p:cNvSpPr txBox="1"/>
          <p:nvPr>
            <p:ph type="ctrTitle"/>
          </p:nvPr>
        </p:nvSpPr>
        <p:spPr>
          <a:xfrm>
            <a:off x="921524" y="1977139"/>
            <a:ext cx="7284508" cy="1762987"/>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idx="1" type="subTitle"/>
          </p:nvPr>
        </p:nvSpPr>
        <p:spPr>
          <a:xfrm>
            <a:off x="921524" y="1573338"/>
            <a:ext cx="7284600" cy="2769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dk1"/>
              </a:buClr>
              <a:buSzPts val="1800"/>
              <a:buFont typeface="Arial"/>
              <a:buNone/>
              <a:defRPr b="1"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19"/>
          <p:cNvSpPr txBox="1"/>
          <p:nvPr/>
        </p:nvSpPr>
        <p:spPr>
          <a:xfrm>
            <a:off x="457200" y="6199632"/>
            <a:ext cx="7095744" cy="323165"/>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Arial"/>
                <a:ea typeface="Arial"/>
                <a:cs typeface="Arial"/>
                <a:sym typeface="Arial"/>
              </a:rPr>
              <a:t>© 2024 Gartner, Inc. and/or its affiliates. All rights reserved. Gartner is a registered trademark of Gartner, Inc. or its affiliates. This presentation, including all supporting materials, </a:t>
            </a:r>
            <a:br>
              <a:rPr b="0" i="0" lang="en-US" sz="700" u="none" cap="none" strike="noStrike">
                <a:solidFill>
                  <a:schemeClr val="dk1"/>
                </a:solidFill>
                <a:latin typeface="Arial"/>
                <a:ea typeface="Arial"/>
                <a:cs typeface="Arial"/>
                <a:sym typeface="Arial"/>
              </a:rPr>
            </a:br>
            <a:r>
              <a:rPr b="0" i="0" lang="en-US" sz="700" u="none" cap="none" strike="noStrik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b="0" i="0" sz="1400" u="none" cap="none" strike="noStrike">
              <a:solidFill>
                <a:srgbClr val="000000"/>
              </a:solidFill>
              <a:latin typeface="Arial"/>
              <a:ea typeface="Arial"/>
              <a:cs typeface="Arial"/>
              <a:sym typeface="Arial"/>
            </a:endParaRPr>
          </a:p>
        </p:txBody>
      </p:sp>
      <p:sp>
        <p:nvSpPr>
          <p:cNvPr id="33" name="Google Shape;33;p19"/>
          <p:cNvSpPr/>
          <p:nvPr/>
        </p:nvSpPr>
        <p:spPr>
          <a:xfrm>
            <a:off x="460256" y="1282497"/>
            <a:ext cx="138465" cy="276930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 name="Google Shape;34;p19"/>
          <p:cNvSpPr/>
          <p:nvPr/>
        </p:nvSpPr>
        <p:spPr>
          <a:xfrm>
            <a:off x="8514516" y="1282497"/>
            <a:ext cx="138465" cy="276930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35" name="Google Shape;35;p19"/>
          <p:cNvPicPr preferRelativeResize="0"/>
          <p:nvPr/>
        </p:nvPicPr>
        <p:blipFill rotWithShape="1">
          <a:blip r:embed="rId2">
            <a:alphaModFix/>
          </a:blip>
          <a:srcRect b="0" l="0" r="0" t="0"/>
          <a:stretch/>
        </p:blipFill>
        <p:spPr>
          <a:xfrm>
            <a:off x="9686167" y="6056352"/>
            <a:ext cx="2057400" cy="468272"/>
          </a:xfrm>
          <a:prstGeom prst="rect">
            <a:avLst/>
          </a:prstGeom>
          <a:noFill/>
          <a:ln>
            <a:noFill/>
          </a:ln>
        </p:spPr>
      </p:pic>
      <p:sp>
        <p:nvSpPr>
          <p:cNvPr id="36" name="Google Shape;36;p19"/>
          <p:cNvSpPr txBox="1"/>
          <p:nvPr/>
        </p:nvSpPr>
        <p:spPr>
          <a:xfrm>
            <a:off x="460256" y="5045608"/>
            <a:ext cx="7862700" cy="963341"/>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DE0A01"/>
              </a:buClr>
              <a:buSzPts val="800"/>
              <a:buFont typeface="Arial"/>
              <a:buNone/>
            </a:pPr>
            <a:r>
              <a:rPr b="1" i="0" lang="en-US" sz="800" u="none" cap="none" strike="noStrike">
                <a:solidFill>
                  <a:srgbClr val="DE0A01"/>
                </a:solidFill>
                <a:latin typeface="Arial"/>
                <a:ea typeface="Arial"/>
                <a:cs typeface="Arial"/>
                <a:sym typeface="Arial"/>
              </a:rPr>
              <a:t>Approved for external reuse — not for resale.</a:t>
            </a:r>
            <a:endParaRPr b="0" i="0" sz="800" u="none" cap="none" strike="noStrike">
              <a:solidFill>
                <a:schemeClr val="dk1"/>
              </a:solidFill>
              <a:latin typeface="Arial"/>
              <a:ea typeface="Arial"/>
              <a:cs typeface="Arial"/>
              <a:sym typeface="Arial"/>
            </a:endParaRPr>
          </a:p>
          <a:p>
            <a:pPr indent="0" lvl="0" marL="0" marR="0" rtl="0" algn="l">
              <a:lnSpc>
                <a:spcPct val="90000"/>
              </a:lnSpc>
              <a:spcBef>
                <a:spcPts val="20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Unless otherwise marked for external use, the items in this Gartner for Sales Leaders Tool are for internal noncommercial use by the licensed Gartner client. The materials contained in this Tool may not be repackaged or resold. Gartner makes no representations or warranties as to the suitability of this Tool for any particular purpose, and disclaims all liabilities for any damages, whether direct, consequential, incidental or special, arising out of the use of or inability to use this material or the information provided herein.</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20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The instructions, intent and objective of this template are contained in the source document. Please refer back to that document for details.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200"/>
              </a:spcBef>
              <a:spcAft>
                <a:spcPts val="0"/>
              </a:spcAft>
              <a:buClr>
                <a:srgbClr val="000000"/>
              </a:buClr>
              <a:buSzPts val="800"/>
              <a:buFont typeface="Arial"/>
              <a:buNone/>
            </a:pPr>
            <a:r>
              <a:rPr b="1" i="0" lang="en-US" sz="800" u="none" cap="none" strike="noStrike">
                <a:solidFill>
                  <a:srgbClr val="6F7878"/>
                </a:solidFill>
                <a:latin typeface="Arial"/>
                <a:ea typeface="Arial"/>
                <a:cs typeface="Arial"/>
                <a:sym typeface="Arial"/>
              </a:rPr>
              <a:t>Notes accompany this presentation.</a:t>
            </a:r>
            <a:br>
              <a:rPr b="1" i="0" lang="en-US" sz="800" u="none" cap="none" strike="noStrike">
                <a:solidFill>
                  <a:srgbClr val="6F7878"/>
                </a:solidFill>
                <a:latin typeface="Arial"/>
                <a:ea typeface="Arial"/>
                <a:cs typeface="Arial"/>
                <a:sym typeface="Arial"/>
              </a:rPr>
            </a:br>
            <a:r>
              <a:rPr b="1" i="0" lang="en-US" sz="800" u="none" cap="none" strike="noStrike">
                <a:solidFill>
                  <a:srgbClr val="6F7878"/>
                </a:solidFill>
                <a:latin typeface="Arial"/>
                <a:ea typeface="Arial"/>
                <a:cs typeface="Arial"/>
                <a:sym typeface="Arial"/>
              </a:rPr>
              <a:t>Please select Notes Page view to examine the Notes text.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dk2"/>
        </a:solidFill>
      </p:bgPr>
    </p:bg>
    <p:spTree>
      <p:nvGrpSpPr>
        <p:cNvPr id="37" name="Shape 37"/>
        <p:cNvGrpSpPr/>
        <p:nvPr/>
      </p:nvGrpSpPr>
      <p:grpSpPr>
        <a:xfrm>
          <a:off x="0" y="0"/>
          <a:ext cx="0" cy="0"/>
          <a:chOff x="0" y="0"/>
          <a:chExt cx="0" cy="0"/>
        </a:xfrm>
      </p:grpSpPr>
      <p:sp>
        <p:nvSpPr>
          <p:cNvPr id="38" name="Google Shape;38;p20"/>
          <p:cNvSpPr txBox="1"/>
          <p:nvPr>
            <p:ph type="ctrTitle"/>
          </p:nvPr>
        </p:nvSpPr>
        <p:spPr>
          <a:xfrm>
            <a:off x="921524" y="1977139"/>
            <a:ext cx="7284508" cy="1762987"/>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0"/>
          <p:cNvSpPr txBox="1"/>
          <p:nvPr>
            <p:ph idx="1" type="subTitle"/>
          </p:nvPr>
        </p:nvSpPr>
        <p:spPr>
          <a:xfrm>
            <a:off x="921524" y="1573338"/>
            <a:ext cx="7284600" cy="2769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lt1"/>
              </a:buClr>
              <a:buSzPts val="1800"/>
              <a:buFont typeface="Arial"/>
              <a:buNone/>
              <a:defRPr b="1"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40" name="Google Shape;40;p20"/>
          <p:cNvSpPr/>
          <p:nvPr/>
        </p:nvSpPr>
        <p:spPr>
          <a:xfrm>
            <a:off x="460256" y="1282497"/>
            <a:ext cx="138465" cy="276930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1" name="Google Shape;41;p20"/>
          <p:cNvSpPr/>
          <p:nvPr/>
        </p:nvSpPr>
        <p:spPr>
          <a:xfrm>
            <a:off x="8514516" y="1282497"/>
            <a:ext cx="138465" cy="276930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42" name="Google Shape;42;p20"/>
          <p:cNvPicPr preferRelativeResize="0"/>
          <p:nvPr/>
        </p:nvPicPr>
        <p:blipFill rotWithShape="1">
          <a:blip r:embed="rId2">
            <a:alphaModFix/>
          </a:blip>
          <a:srcRect b="0" l="0" r="0" t="0"/>
          <a:stretch/>
        </p:blipFill>
        <p:spPr>
          <a:xfrm>
            <a:off x="9686167" y="6056352"/>
            <a:ext cx="2057400" cy="468273"/>
          </a:xfrm>
          <a:prstGeom prst="rect">
            <a:avLst/>
          </a:prstGeom>
          <a:noFill/>
          <a:ln>
            <a:noFill/>
          </a:ln>
        </p:spPr>
      </p:pic>
      <p:sp>
        <p:nvSpPr>
          <p:cNvPr id="43" name="Google Shape;43;p20"/>
          <p:cNvSpPr txBox="1"/>
          <p:nvPr/>
        </p:nvSpPr>
        <p:spPr>
          <a:xfrm>
            <a:off x="457200" y="6199632"/>
            <a:ext cx="7095744" cy="323165"/>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Arial"/>
                <a:ea typeface="Arial"/>
                <a:cs typeface="Arial"/>
                <a:sym typeface="Arial"/>
              </a:rPr>
              <a:t>© 2024 Gartner, Inc. and/or its affiliates. All rights reserved. Gartner is a registered trademark of Gartner, Inc. or its affiliates. This presentation, including all supporting materials, </a:t>
            </a:r>
            <a:br>
              <a:rPr b="0" i="0" lang="en-US" sz="700" u="none" cap="none" strike="noStrike">
                <a:solidFill>
                  <a:schemeClr val="lt1"/>
                </a:solidFill>
                <a:latin typeface="Arial"/>
                <a:ea typeface="Arial"/>
                <a:cs typeface="Arial"/>
                <a:sym typeface="Arial"/>
              </a:rPr>
            </a:br>
            <a:r>
              <a:rPr b="0" i="0" lang="en-US" sz="700" u="none" cap="none" strike="noStrik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b="0" i="0" sz="1400" u="none" cap="none" strike="noStrike">
              <a:solidFill>
                <a:srgbClr val="000000"/>
              </a:solidFill>
              <a:latin typeface="Arial"/>
              <a:ea typeface="Arial"/>
              <a:cs typeface="Arial"/>
              <a:sym typeface="Arial"/>
            </a:endParaRPr>
          </a:p>
        </p:txBody>
      </p:sp>
      <p:sp>
        <p:nvSpPr>
          <p:cNvPr id="44" name="Google Shape;44;p20"/>
          <p:cNvSpPr txBox="1"/>
          <p:nvPr/>
        </p:nvSpPr>
        <p:spPr>
          <a:xfrm>
            <a:off x="460256" y="5045608"/>
            <a:ext cx="7862700" cy="963341"/>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DE0A01"/>
              </a:buClr>
              <a:buSzPts val="800"/>
              <a:buFont typeface="Arial"/>
              <a:buNone/>
            </a:pPr>
            <a:r>
              <a:rPr b="1" i="0" lang="en-US" sz="800" u="none" cap="none" strike="noStrike">
                <a:solidFill>
                  <a:srgbClr val="DE0A01"/>
                </a:solidFill>
                <a:latin typeface="Arial"/>
                <a:ea typeface="Arial"/>
                <a:cs typeface="Arial"/>
                <a:sym typeface="Arial"/>
              </a:rPr>
              <a:t>Approved for external reuse — not for resale.</a:t>
            </a:r>
            <a:endParaRPr b="0" i="0" sz="800" u="none" cap="none" strike="noStrike">
              <a:solidFill>
                <a:schemeClr val="lt1"/>
              </a:solidFill>
              <a:latin typeface="Arial"/>
              <a:ea typeface="Arial"/>
              <a:cs typeface="Arial"/>
              <a:sym typeface="Arial"/>
            </a:endParaRPr>
          </a:p>
          <a:p>
            <a:pPr indent="0" lvl="0" marL="0" marR="0" rtl="0" algn="l">
              <a:lnSpc>
                <a:spcPct val="90000"/>
              </a:lnSpc>
              <a:spcBef>
                <a:spcPts val="20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Unless otherwise marked for external use, the items in this Gartner for Sales Leaders Tool are for internal noncommercial use by the licensed Gartner client. The materials contained in this Tool may not be repackaged or resold. Gartner makes no representations or warranties as to the suitability of this Tool for any particular purpose, and disclaims all liabilities for any damages, whether direct, consequential, incidental or special, arising out of the use of or inability to use this material or the information provided herein.</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200"/>
              </a:spcBef>
              <a:spcAft>
                <a:spcPts val="0"/>
              </a:spcAft>
              <a:buClr>
                <a:srgbClr val="000000"/>
              </a:buClr>
              <a:buSzPts val="800"/>
              <a:buFont typeface="Arial"/>
              <a:buNone/>
            </a:pPr>
            <a:r>
              <a:rPr b="0" i="0" lang="en-US" sz="800" u="none" cap="none" strike="noStrike">
                <a:solidFill>
                  <a:schemeClr val="lt1"/>
                </a:solidFill>
                <a:latin typeface="Arial"/>
                <a:ea typeface="Arial"/>
                <a:cs typeface="Arial"/>
                <a:sym typeface="Arial"/>
              </a:rPr>
              <a:t>The instructions, intent and objective of this template are contained in the source document. Please refer back to that document for details.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200"/>
              </a:spcBef>
              <a:spcAft>
                <a:spcPts val="0"/>
              </a:spcAft>
              <a:buClr>
                <a:srgbClr val="000000"/>
              </a:buClr>
              <a:buSzPts val="800"/>
              <a:buFont typeface="Arial"/>
              <a:buNone/>
            </a:pPr>
            <a:r>
              <a:rPr b="1" i="0" lang="en-US" sz="800" u="none" cap="none" strike="noStrike">
                <a:solidFill>
                  <a:srgbClr val="BDBDBD"/>
                </a:solidFill>
                <a:latin typeface="Arial"/>
                <a:ea typeface="Arial"/>
                <a:cs typeface="Arial"/>
                <a:sym typeface="Arial"/>
              </a:rPr>
              <a:t>Notes accompany this presentation.</a:t>
            </a:r>
            <a:br>
              <a:rPr b="1" i="0" lang="en-US" sz="800" u="none" cap="none" strike="noStrike">
                <a:solidFill>
                  <a:srgbClr val="BDBDBD"/>
                </a:solidFill>
                <a:latin typeface="Arial"/>
                <a:ea typeface="Arial"/>
                <a:cs typeface="Arial"/>
                <a:sym typeface="Arial"/>
              </a:rPr>
            </a:br>
            <a:r>
              <a:rPr b="1" i="0" lang="en-US" sz="800" u="none" cap="none" strike="noStrike">
                <a:solidFill>
                  <a:srgbClr val="BDBDBD"/>
                </a:solidFill>
                <a:latin typeface="Arial"/>
                <a:ea typeface="Arial"/>
                <a:cs typeface="Arial"/>
                <a:sym typeface="Arial"/>
              </a:rPr>
              <a:t>Please select Notes Page view to examine the Notes text.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6" name="Shape 46"/>
        <p:cNvGrpSpPr/>
        <p:nvPr/>
      </p:nvGrpSpPr>
      <p:grpSpPr>
        <a:xfrm>
          <a:off x="0" y="0"/>
          <a:ext cx="0" cy="0"/>
          <a:chOff x="0" y="0"/>
          <a:chExt cx="0" cy="0"/>
        </a:xfrm>
      </p:grpSpPr>
      <p:sp>
        <p:nvSpPr>
          <p:cNvPr id="47" name="Google Shape;47;p22"/>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 type="body"/>
          </p:nvPr>
        </p:nvSpPr>
        <p:spPr>
          <a:xfrm>
            <a:off x="457200" y="1527048"/>
            <a:ext cx="11274552" cy="4462272"/>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graphics right">
  <p:cSld name="Two column graphics right">
    <p:spTree>
      <p:nvGrpSpPr>
        <p:cNvPr id="49" name="Shape 49"/>
        <p:cNvGrpSpPr/>
        <p:nvPr/>
      </p:nvGrpSpPr>
      <p:grpSpPr>
        <a:xfrm>
          <a:off x="0" y="0"/>
          <a:ext cx="0" cy="0"/>
          <a:chOff x="0" y="0"/>
          <a:chExt cx="0" cy="0"/>
        </a:xfrm>
      </p:grpSpPr>
      <p:sp>
        <p:nvSpPr>
          <p:cNvPr id="50" name="Google Shape;50;p23"/>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3"/>
          <p:cNvSpPr txBox="1"/>
          <p:nvPr>
            <p:ph idx="1" type="body"/>
          </p:nvPr>
        </p:nvSpPr>
        <p:spPr>
          <a:xfrm>
            <a:off x="457200" y="1527048"/>
            <a:ext cx="5495544" cy="4462272"/>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ype="twoObj">
  <p:cSld name="TWO_OBJECTS">
    <p:spTree>
      <p:nvGrpSpPr>
        <p:cNvPr id="52" name="Shape 52"/>
        <p:cNvGrpSpPr/>
        <p:nvPr/>
      </p:nvGrpSpPr>
      <p:grpSpPr>
        <a:xfrm>
          <a:off x="0" y="0"/>
          <a:ext cx="0" cy="0"/>
          <a:chOff x="0" y="0"/>
          <a:chExt cx="0" cy="0"/>
        </a:xfrm>
      </p:grpSpPr>
      <p:sp>
        <p:nvSpPr>
          <p:cNvPr id="53" name="Google Shape;53;p24"/>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4"/>
          <p:cNvSpPr txBox="1"/>
          <p:nvPr>
            <p:ph idx="1" type="body"/>
          </p:nvPr>
        </p:nvSpPr>
        <p:spPr>
          <a:xfrm>
            <a:off x="457200" y="1527048"/>
            <a:ext cx="5495544" cy="4462272"/>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4"/>
          <p:cNvSpPr txBox="1"/>
          <p:nvPr>
            <p:ph idx="2" type="body"/>
          </p:nvPr>
        </p:nvSpPr>
        <p:spPr>
          <a:xfrm>
            <a:off x="6236208" y="1527048"/>
            <a:ext cx="5495544" cy="4462272"/>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56" name="Shape 56"/>
        <p:cNvGrpSpPr/>
        <p:nvPr/>
      </p:nvGrpSpPr>
      <p:grpSpPr>
        <a:xfrm>
          <a:off x="0" y="0"/>
          <a:ext cx="0" cy="0"/>
          <a:chOff x="0" y="0"/>
          <a:chExt cx="0" cy="0"/>
        </a:xfrm>
      </p:grpSpPr>
      <p:sp>
        <p:nvSpPr>
          <p:cNvPr id="57" name="Google Shape;57;p25"/>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5"/>
          <p:cNvSpPr txBox="1"/>
          <p:nvPr>
            <p:ph idx="1" type="body"/>
          </p:nvPr>
        </p:nvSpPr>
        <p:spPr>
          <a:xfrm>
            <a:off x="457200" y="1527048"/>
            <a:ext cx="3337560" cy="4462272"/>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5"/>
          <p:cNvSpPr txBox="1"/>
          <p:nvPr>
            <p:ph idx="2" type="body"/>
          </p:nvPr>
        </p:nvSpPr>
        <p:spPr>
          <a:xfrm>
            <a:off x="4425696" y="1527048"/>
            <a:ext cx="3337560" cy="4462272"/>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5"/>
          <p:cNvSpPr txBox="1"/>
          <p:nvPr>
            <p:ph idx="3" type="body"/>
          </p:nvPr>
        </p:nvSpPr>
        <p:spPr>
          <a:xfrm>
            <a:off x="8394192" y="1527048"/>
            <a:ext cx="3337560" cy="4462272"/>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image" Target="../media/image4.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 name="Shape 7"/>
        <p:cNvGrpSpPr/>
        <p:nvPr/>
      </p:nvGrpSpPr>
      <p:grpSpPr>
        <a:xfrm>
          <a:off x="0" y="0"/>
          <a:ext cx="0" cy="0"/>
          <a:chOff x="0" y="0"/>
          <a:chExt cx="0" cy="0"/>
        </a:xfrm>
      </p:grpSpPr>
      <p:sp>
        <p:nvSpPr>
          <p:cNvPr id="8" name="Google Shape;8;p15"/>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2"/>
              </a:buClr>
              <a:buSzPts val="3200"/>
              <a:buFont typeface="Arial Black"/>
              <a:buNone/>
              <a:defRPr b="0" i="0" sz="3200" u="none" cap="none" strike="noStrike">
                <a:solidFill>
                  <a:schemeClr val="lt2"/>
                </a:solidFill>
                <a:latin typeface="Arial Black"/>
                <a:ea typeface="Arial Black"/>
                <a:cs typeface="Arial Black"/>
                <a:sym typeface="Arial Black"/>
              </a:defRPr>
            </a:lvl1pPr>
            <a:lvl2pPr lvl="1" marR="0" rtl="0" algn="l">
              <a:lnSpc>
                <a:spcPct val="100000"/>
              </a:lnSpc>
              <a:spcBef>
                <a:spcPts val="12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15"/>
          <p:cNvSpPr txBox="1"/>
          <p:nvPr>
            <p:ph idx="1" type="body"/>
          </p:nvPr>
        </p:nvSpPr>
        <p:spPr>
          <a:xfrm>
            <a:off x="457200" y="1527048"/>
            <a:ext cx="11274552" cy="4462272"/>
          </a:xfrm>
          <a:prstGeom prst="rect">
            <a:avLst/>
          </a:prstGeom>
          <a:noFill/>
          <a:ln>
            <a:noFill/>
          </a:ln>
        </p:spPr>
        <p:txBody>
          <a:bodyPr anchorCtr="0" anchor="t" bIns="0" lIns="0" spcFirstLastPara="1" rIns="0" wrap="square" tIns="0">
            <a:noAutofit/>
          </a:bodyPr>
          <a:lstStyle>
            <a:lvl1pPr indent="-381000" lvl="0" marL="4572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81000" lvl="1" marL="9144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0" name="Google Shape;10;p15"/>
          <p:cNvSpPr txBox="1"/>
          <p:nvPr/>
        </p:nvSpPr>
        <p:spPr>
          <a:xfrm>
            <a:off x="694944" y="6302222"/>
            <a:ext cx="2313432" cy="107722"/>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chemeClr val="lt1"/>
                </a:solidFill>
                <a:latin typeface="Arial"/>
                <a:ea typeface="Arial"/>
                <a:cs typeface="Arial"/>
                <a:sym typeface="Arial"/>
              </a:rPr>
              <a:t>Gartner for Sales Leaders Tool</a:t>
            </a:r>
            <a:endParaRPr b="0" i="0" sz="1400" u="none" cap="none" strike="noStrike">
              <a:solidFill>
                <a:srgbClr val="000000"/>
              </a:solidFill>
              <a:latin typeface="Arial"/>
              <a:ea typeface="Arial"/>
              <a:cs typeface="Arial"/>
              <a:sym typeface="Arial"/>
            </a:endParaRPr>
          </a:p>
        </p:txBody>
      </p:sp>
      <p:sp>
        <p:nvSpPr>
          <p:cNvPr id="11" name="Google Shape;11;p15"/>
          <p:cNvSpPr txBox="1"/>
          <p:nvPr/>
        </p:nvSpPr>
        <p:spPr>
          <a:xfrm>
            <a:off x="457200" y="6393216"/>
            <a:ext cx="7306056" cy="153888"/>
          </a:xfrm>
          <a:prstGeom prst="rect">
            <a:avLst/>
          </a:prstGeom>
          <a:noFill/>
          <a:ln>
            <a:noFill/>
          </a:ln>
        </p:spPr>
        <p:txBody>
          <a:bodyPr anchorCtr="0" anchor="b" bIns="0" lIns="0" spcFirstLastPara="1" rIns="0" wrap="square" tIns="0">
            <a:spAutoFit/>
          </a:bodyPr>
          <a:lstStyle/>
          <a:p>
            <a:pPr indent="-228600" lvl="0" marL="228600" marR="0" rtl="0" algn="l">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Arial"/>
                <a:ea typeface="Arial"/>
                <a:cs typeface="Arial"/>
                <a:sym typeface="Arial"/>
              </a:rPr>
              <a:t>‹#›</a:t>
            </a:fld>
            <a:r>
              <a:rPr b="0" i="0" lang="en-US" sz="700" u="none" cap="none" strike="noStrike">
                <a:solidFill>
                  <a:schemeClr val="lt1"/>
                </a:solidFill>
                <a:latin typeface="Arial"/>
                <a:ea typeface="Arial"/>
                <a:cs typeface="Arial"/>
                <a:sym typeface="Arial"/>
              </a:rPr>
              <a:t>	© 2024 Gartner, Inc. and/or its affiliates. All rights reserved.				</a:t>
            </a:r>
            <a:endParaRPr b="0" i="0" sz="1400" u="none" cap="none" strike="noStrike">
              <a:solidFill>
                <a:srgbClr val="000000"/>
              </a:solidFill>
              <a:latin typeface="Arial"/>
              <a:ea typeface="Arial"/>
              <a:cs typeface="Arial"/>
              <a:sym typeface="Arial"/>
            </a:endParaRPr>
          </a:p>
        </p:txBody>
      </p:sp>
      <p:pic>
        <p:nvPicPr>
          <p:cNvPr id="12" name="Google Shape;12;p15"/>
          <p:cNvPicPr preferRelativeResize="0"/>
          <p:nvPr/>
        </p:nvPicPr>
        <p:blipFill rotWithShape="1">
          <a:blip r:embed="rId1">
            <a:alphaModFix/>
          </a:blip>
          <a:srcRect b="0" l="0" r="0" t="0"/>
          <a:stretch/>
        </p:blipFill>
        <p:spPr>
          <a:xfrm>
            <a:off x="10453052" y="6242938"/>
            <a:ext cx="1280160" cy="29137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17"/>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2"/>
              </a:buClr>
              <a:buSzPts val="3200"/>
              <a:buFont typeface="Arial Black"/>
              <a:buNone/>
              <a:defRPr b="0" i="0" sz="3200" u="none" cap="none" strike="noStrike">
                <a:solidFill>
                  <a:schemeClr val="dk2"/>
                </a:solidFill>
                <a:latin typeface="Arial Black"/>
                <a:ea typeface="Arial Black"/>
                <a:cs typeface="Arial Black"/>
                <a:sym typeface="Arial Black"/>
              </a:defRPr>
            </a:lvl1pPr>
            <a:lvl2pPr lvl="1" marR="0" rtl="0" algn="l">
              <a:lnSpc>
                <a:spcPct val="100000"/>
              </a:lnSpc>
              <a:spcBef>
                <a:spcPts val="12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p17"/>
          <p:cNvSpPr txBox="1"/>
          <p:nvPr>
            <p:ph idx="1" type="body"/>
          </p:nvPr>
        </p:nvSpPr>
        <p:spPr>
          <a:xfrm>
            <a:off x="457200" y="1527048"/>
            <a:ext cx="11274552" cy="4462272"/>
          </a:xfrm>
          <a:prstGeom prst="rect">
            <a:avLst/>
          </a:prstGeom>
          <a:noFill/>
          <a:ln>
            <a:noFill/>
          </a:ln>
        </p:spPr>
        <p:txBody>
          <a:bodyPr anchorCtr="0" anchor="t" bIns="0" lIns="0" spcFirstLastPara="1" rIns="0" wrap="square" tIns="0">
            <a:noAutofit/>
          </a:bodyPr>
          <a:lstStyle>
            <a:lvl1pPr indent="-381000" lvl="0" marL="4572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81000" lvl="3" marL="18288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381000" lvl="4" marL="22860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 name="Google Shape;24;p17"/>
          <p:cNvSpPr txBox="1"/>
          <p:nvPr/>
        </p:nvSpPr>
        <p:spPr>
          <a:xfrm>
            <a:off x="694944" y="6302222"/>
            <a:ext cx="2313432" cy="107722"/>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chemeClr val="dk1"/>
                </a:solidFill>
                <a:latin typeface="Arial"/>
                <a:ea typeface="Arial"/>
                <a:cs typeface="Arial"/>
                <a:sym typeface="Arial"/>
              </a:rPr>
              <a:t>Gartner for Sales Leaders Tool</a:t>
            </a:r>
            <a:endParaRPr b="0" i="0" sz="1400" u="none" cap="none" strike="noStrike">
              <a:solidFill>
                <a:srgbClr val="000000"/>
              </a:solidFill>
              <a:latin typeface="Arial"/>
              <a:ea typeface="Arial"/>
              <a:cs typeface="Arial"/>
              <a:sym typeface="Arial"/>
            </a:endParaRPr>
          </a:p>
        </p:txBody>
      </p:sp>
      <p:sp>
        <p:nvSpPr>
          <p:cNvPr id="25" name="Google Shape;25;p17"/>
          <p:cNvSpPr txBox="1"/>
          <p:nvPr/>
        </p:nvSpPr>
        <p:spPr>
          <a:xfrm>
            <a:off x="457200" y="6393216"/>
            <a:ext cx="7306056" cy="153888"/>
          </a:xfrm>
          <a:prstGeom prst="rect">
            <a:avLst/>
          </a:prstGeom>
          <a:noFill/>
          <a:ln>
            <a:noFill/>
          </a:ln>
        </p:spPr>
        <p:txBody>
          <a:bodyPr anchorCtr="0" anchor="b" bIns="0" lIns="0" spcFirstLastPara="1" rIns="0" wrap="square" tIns="0">
            <a:spAutoFit/>
          </a:bodyPr>
          <a:lstStyle/>
          <a:p>
            <a:pPr indent="-228600" lvl="0" marL="228600" marR="0" rtl="0" algn="l">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dk1"/>
                </a:solidFill>
                <a:latin typeface="Arial"/>
                <a:ea typeface="Arial"/>
                <a:cs typeface="Arial"/>
                <a:sym typeface="Arial"/>
              </a:rPr>
              <a:t>‹#›</a:t>
            </a:fld>
            <a:r>
              <a:rPr b="0" i="0" lang="en-US" sz="700" u="none" cap="none" strike="noStrike">
                <a:solidFill>
                  <a:schemeClr val="dk1"/>
                </a:solidFill>
                <a:latin typeface="Arial"/>
                <a:ea typeface="Arial"/>
                <a:cs typeface="Arial"/>
                <a:sym typeface="Arial"/>
              </a:rPr>
              <a:t>	© 2024 Gartner, Inc. and/or its affiliates. All rights reserved.				</a:t>
            </a:r>
            <a:endParaRPr b="0" i="0" sz="1400" u="none" cap="none" strike="noStrike">
              <a:solidFill>
                <a:srgbClr val="000000"/>
              </a:solidFill>
              <a:latin typeface="Arial"/>
              <a:ea typeface="Arial"/>
              <a:cs typeface="Arial"/>
              <a:sym typeface="Arial"/>
            </a:endParaRPr>
          </a:p>
        </p:txBody>
      </p:sp>
      <p:pic>
        <p:nvPicPr>
          <p:cNvPr id="26" name="Google Shape;26;p17"/>
          <p:cNvPicPr preferRelativeResize="0"/>
          <p:nvPr/>
        </p:nvPicPr>
        <p:blipFill rotWithShape="1">
          <a:blip r:embed="rId1">
            <a:alphaModFix/>
          </a:blip>
          <a:srcRect b="0" l="0" r="0" t="0"/>
          <a:stretch/>
        </p:blipFill>
        <p:spPr>
          <a:xfrm>
            <a:off x="10453052" y="6242938"/>
            <a:ext cx="1280160" cy="29137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gartner.com/document-reader/document/4009126?ref=solrImgSearch&amp;refval=429564159" TargetMode="External"/><Relationship Id="rId4" Type="http://schemas.openxmlformats.org/officeDocument/2006/relationships/hyperlink" Target="https://www.gartner.com/document-reader/document/5468095?ref=solrAll&amp;refval=427483158" TargetMode="External"/><Relationship Id="rId5" Type="http://schemas.openxmlformats.org/officeDocument/2006/relationships/hyperlink" Target="https://www.gartner.com/document-reader/document/5433963?ref=solrAll&amp;refval=427483192" TargetMode="External"/><Relationship Id="rId6" Type="http://schemas.openxmlformats.org/officeDocument/2006/relationships/hyperlink" Target="https://www.gartner.com/document-reader/document/4022764?ref=authbody&amp;refval=5100531" TargetMode="External"/><Relationship Id="rId7" Type="http://schemas.openxmlformats.org/officeDocument/2006/relationships/hyperlink" Target="https://www.gartner.com/document-reader/document/5479295?ref=solrAll&amp;refval=427483067" TargetMode="External"/><Relationship Id="rId8" Type="http://schemas.openxmlformats.org/officeDocument/2006/relationships/hyperlink" Target="https://www.gartner.com/document-reader/document/4687399?ref=solrImgSearch&amp;refval=43328817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txBox="1"/>
          <p:nvPr>
            <p:ph type="ctrTitle"/>
          </p:nvPr>
        </p:nvSpPr>
        <p:spPr>
          <a:xfrm>
            <a:off x="921524" y="1977139"/>
            <a:ext cx="7284508" cy="1762987"/>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lt1"/>
                </a:solidFill>
              </a:rPr>
              <a:t>Design a Compelling AI Vision That Improves Sales Outcomes</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0"/>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Deep Dive: Capturing the Hypothesis</a:t>
            </a:r>
            <a:endParaRPr/>
          </a:p>
        </p:txBody>
      </p:sp>
      <p:sp>
        <p:nvSpPr>
          <p:cNvPr id="214" name="Google Shape;214;p10"/>
          <p:cNvSpPr/>
          <p:nvPr/>
        </p:nvSpPr>
        <p:spPr>
          <a:xfrm>
            <a:off x="2276366" y="1478885"/>
            <a:ext cx="2008684" cy="55035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Capabilities</a:t>
            </a:r>
            <a:endParaRPr b="0" i="0" sz="1400" u="none" cap="none" strike="noStrike">
              <a:solidFill>
                <a:srgbClr val="000000"/>
              </a:solidFill>
              <a:latin typeface="Arial"/>
              <a:ea typeface="Arial"/>
              <a:cs typeface="Arial"/>
              <a:sym typeface="Arial"/>
            </a:endParaRPr>
          </a:p>
        </p:txBody>
      </p:sp>
      <p:sp>
        <p:nvSpPr>
          <p:cNvPr id="215" name="Google Shape;215;p10"/>
          <p:cNvSpPr/>
          <p:nvPr/>
        </p:nvSpPr>
        <p:spPr>
          <a:xfrm>
            <a:off x="2276366" y="2273542"/>
            <a:ext cx="2008685" cy="784070"/>
          </a:xfrm>
          <a:prstGeom prst="rect">
            <a:avLst/>
          </a:prstGeom>
          <a:solidFill>
            <a:srgbClr val="F2F2F2"/>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6" name="Google Shape;216;p10"/>
          <p:cNvSpPr/>
          <p:nvPr/>
        </p:nvSpPr>
        <p:spPr>
          <a:xfrm>
            <a:off x="4357253" y="1431761"/>
            <a:ext cx="2008684" cy="55035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Features and Functions</a:t>
            </a:r>
            <a:endParaRPr b="0" i="0" sz="1400" u="none" cap="none" strike="noStrike">
              <a:solidFill>
                <a:srgbClr val="000000"/>
              </a:solidFill>
              <a:latin typeface="Arial"/>
              <a:ea typeface="Arial"/>
              <a:cs typeface="Arial"/>
              <a:sym typeface="Arial"/>
            </a:endParaRPr>
          </a:p>
        </p:txBody>
      </p:sp>
      <p:sp>
        <p:nvSpPr>
          <p:cNvPr id="217" name="Google Shape;217;p10"/>
          <p:cNvSpPr/>
          <p:nvPr/>
        </p:nvSpPr>
        <p:spPr>
          <a:xfrm>
            <a:off x="4357252" y="1996606"/>
            <a:ext cx="2008685" cy="112313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What AI features and functions support capability development?</a:t>
            </a:r>
            <a:endParaRPr b="0" i="0" sz="1400" u="none" cap="none" strike="noStrike">
              <a:solidFill>
                <a:srgbClr val="000000"/>
              </a:solidFill>
              <a:latin typeface="Arial"/>
              <a:ea typeface="Arial"/>
              <a:cs typeface="Arial"/>
              <a:sym typeface="Arial"/>
            </a:endParaRPr>
          </a:p>
        </p:txBody>
      </p:sp>
      <p:sp>
        <p:nvSpPr>
          <p:cNvPr id="218" name="Google Shape;218;p10"/>
          <p:cNvSpPr/>
          <p:nvPr/>
        </p:nvSpPr>
        <p:spPr>
          <a:xfrm>
            <a:off x="6438133" y="1431761"/>
            <a:ext cx="2008684" cy="55035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Test and Refine Hypothesis</a:t>
            </a:r>
            <a:endParaRPr b="0" i="0" sz="1400" u="none" cap="none" strike="noStrike">
              <a:solidFill>
                <a:srgbClr val="000000"/>
              </a:solidFill>
              <a:latin typeface="Arial"/>
              <a:ea typeface="Arial"/>
              <a:cs typeface="Arial"/>
              <a:sym typeface="Arial"/>
            </a:endParaRPr>
          </a:p>
        </p:txBody>
      </p:sp>
      <p:sp>
        <p:nvSpPr>
          <p:cNvPr id="219" name="Google Shape;219;p10"/>
          <p:cNvSpPr/>
          <p:nvPr/>
        </p:nvSpPr>
        <p:spPr>
          <a:xfrm>
            <a:off x="6452549" y="2007611"/>
            <a:ext cx="2008685" cy="112313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Use scenario planning to explore future state and potential implications.</a:t>
            </a:r>
            <a:endParaRPr b="0" i="0" sz="1400" u="none" cap="none" strike="noStrike">
              <a:solidFill>
                <a:srgbClr val="000000"/>
              </a:solidFill>
              <a:latin typeface="Arial"/>
              <a:ea typeface="Arial"/>
              <a:cs typeface="Arial"/>
              <a:sym typeface="Arial"/>
            </a:endParaRPr>
          </a:p>
        </p:txBody>
      </p:sp>
      <p:sp>
        <p:nvSpPr>
          <p:cNvPr id="220" name="Google Shape;220;p10"/>
          <p:cNvSpPr/>
          <p:nvPr/>
        </p:nvSpPr>
        <p:spPr>
          <a:xfrm>
            <a:off x="195478" y="2034036"/>
            <a:ext cx="2008685" cy="1090497"/>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What are potential key outcomes that AI could support?</a:t>
            </a:r>
            <a:endParaRPr b="0" i="0" sz="1400" u="none" cap="none" strike="noStrike">
              <a:solidFill>
                <a:srgbClr val="000000"/>
              </a:solidFill>
              <a:latin typeface="Arial"/>
              <a:ea typeface="Arial"/>
              <a:cs typeface="Arial"/>
              <a:sym typeface="Arial"/>
            </a:endParaRPr>
          </a:p>
        </p:txBody>
      </p:sp>
      <p:sp>
        <p:nvSpPr>
          <p:cNvPr id="221" name="Google Shape;221;p10"/>
          <p:cNvSpPr/>
          <p:nvPr/>
        </p:nvSpPr>
        <p:spPr>
          <a:xfrm>
            <a:off x="2261955" y="2029242"/>
            <a:ext cx="2008685" cy="1090496"/>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What capabilities are necessary for users to achieve this?</a:t>
            </a:r>
            <a:endParaRPr b="0" i="0" sz="1400" u="none" cap="none" strike="noStrike">
              <a:solidFill>
                <a:srgbClr val="000000"/>
              </a:solidFill>
              <a:latin typeface="Arial"/>
              <a:ea typeface="Arial"/>
              <a:cs typeface="Arial"/>
              <a:sym typeface="Arial"/>
            </a:endParaRPr>
          </a:p>
        </p:txBody>
      </p:sp>
      <p:sp>
        <p:nvSpPr>
          <p:cNvPr id="222" name="Google Shape;222;p10"/>
          <p:cNvSpPr/>
          <p:nvPr/>
        </p:nvSpPr>
        <p:spPr>
          <a:xfrm>
            <a:off x="195478" y="1478885"/>
            <a:ext cx="2008684" cy="55035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Define the Desired Outcome</a:t>
            </a:r>
            <a:endParaRPr b="0" i="0" sz="1400" u="none" cap="none" strike="noStrike">
              <a:solidFill>
                <a:srgbClr val="000000"/>
              </a:solidFill>
              <a:latin typeface="Arial"/>
              <a:ea typeface="Arial"/>
              <a:cs typeface="Arial"/>
              <a:sym typeface="Arial"/>
            </a:endParaRPr>
          </a:p>
        </p:txBody>
      </p:sp>
      <p:sp>
        <p:nvSpPr>
          <p:cNvPr id="223" name="Google Shape;223;p10"/>
          <p:cNvSpPr/>
          <p:nvPr/>
        </p:nvSpPr>
        <p:spPr>
          <a:xfrm>
            <a:off x="9409949" y="1996601"/>
            <a:ext cx="2503500" cy="11232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Final determined outcome and identified implications</a:t>
            </a:r>
            <a:endParaRPr b="0" i="0" sz="1400" u="none" cap="none" strike="noStrike">
              <a:solidFill>
                <a:srgbClr val="000000"/>
              </a:solidFill>
              <a:latin typeface="Arial"/>
              <a:ea typeface="Arial"/>
              <a:cs typeface="Arial"/>
              <a:sym typeface="Arial"/>
            </a:endParaRPr>
          </a:p>
        </p:txBody>
      </p:sp>
      <p:sp>
        <p:nvSpPr>
          <p:cNvPr id="224" name="Google Shape;224;p10"/>
          <p:cNvSpPr/>
          <p:nvPr/>
        </p:nvSpPr>
        <p:spPr>
          <a:xfrm>
            <a:off x="9427918" y="1431750"/>
            <a:ext cx="2503500" cy="5505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Final Hypothesis</a:t>
            </a:r>
            <a:endParaRPr b="0" i="0" sz="1400" u="none" cap="none" strike="noStrike">
              <a:solidFill>
                <a:srgbClr val="000000"/>
              </a:solidFill>
              <a:latin typeface="Arial"/>
              <a:ea typeface="Arial"/>
              <a:cs typeface="Arial"/>
              <a:sym typeface="Arial"/>
            </a:endParaRPr>
          </a:p>
        </p:txBody>
      </p:sp>
      <p:sp>
        <p:nvSpPr>
          <p:cNvPr id="225" name="Google Shape;225;p10"/>
          <p:cNvSpPr/>
          <p:nvPr/>
        </p:nvSpPr>
        <p:spPr>
          <a:xfrm>
            <a:off x="8714644" y="2402179"/>
            <a:ext cx="441900" cy="312000"/>
          </a:xfrm>
          <a:prstGeom prst="rightArrow">
            <a:avLst>
              <a:gd fmla="val 50000" name="adj1"/>
              <a:gd fmla="val 50000" name="adj2"/>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6" name="Google Shape;226;p10"/>
          <p:cNvSpPr/>
          <p:nvPr/>
        </p:nvSpPr>
        <p:spPr>
          <a:xfrm>
            <a:off x="2261949" y="4057582"/>
            <a:ext cx="2008684" cy="41853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Capabilities</a:t>
            </a:r>
            <a:endParaRPr b="0" i="0" sz="1400" u="none" cap="none" strike="noStrike">
              <a:solidFill>
                <a:srgbClr val="000000"/>
              </a:solidFill>
              <a:latin typeface="Arial"/>
              <a:ea typeface="Arial"/>
              <a:cs typeface="Arial"/>
              <a:sym typeface="Arial"/>
            </a:endParaRPr>
          </a:p>
        </p:txBody>
      </p:sp>
      <p:sp>
        <p:nvSpPr>
          <p:cNvPr id="227" name="Google Shape;227;p10"/>
          <p:cNvSpPr/>
          <p:nvPr/>
        </p:nvSpPr>
        <p:spPr>
          <a:xfrm>
            <a:off x="2247533" y="4911398"/>
            <a:ext cx="2008685" cy="596262"/>
          </a:xfrm>
          <a:prstGeom prst="rect">
            <a:avLst/>
          </a:prstGeom>
          <a:solidFill>
            <a:srgbClr val="F2F2F2"/>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8" name="Google Shape;228;p10"/>
          <p:cNvSpPr/>
          <p:nvPr/>
        </p:nvSpPr>
        <p:spPr>
          <a:xfrm>
            <a:off x="4328420" y="4069618"/>
            <a:ext cx="2008684" cy="41853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Features and Functions</a:t>
            </a:r>
            <a:endParaRPr b="0" i="0" sz="1400" u="none" cap="none" strike="noStrike">
              <a:solidFill>
                <a:srgbClr val="000000"/>
              </a:solidFill>
              <a:latin typeface="Arial"/>
              <a:ea typeface="Arial"/>
              <a:cs typeface="Arial"/>
              <a:sym typeface="Arial"/>
            </a:endParaRPr>
          </a:p>
        </p:txBody>
      </p:sp>
      <p:sp>
        <p:nvSpPr>
          <p:cNvPr id="229" name="Google Shape;229;p10"/>
          <p:cNvSpPr/>
          <p:nvPr/>
        </p:nvSpPr>
        <p:spPr>
          <a:xfrm>
            <a:off x="4328419" y="4484507"/>
            <a:ext cx="2008685" cy="1285671"/>
          </a:xfrm>
          <a:prstGeom prst="rect">
            <a:avLst/>
          </a:prstGeom>
          <a:solidFill>
            <a:srgbClr val="F2F2F2"/>
          </a:solidFill>
          <a:ln>
            <a:noFill/>
          </a:ln>
        </p:spPr>
        <p:txBody>
          <a:bodyPr anchorCtr="0" anchor="ctr" bIns="45700" lIns="91425" spcFirstLastPara="1" rIns="91425" wrap="square" tIns="45700">
            <a:noAutofit/>
          </a:bodyPr>
          <a:lstStyle/>
          <a:p>
            <a:pPr indent="-285750" lvl="0" marL="285750" marR="0" rtl="0" algn="ctr">
              <a:lnSpc>
                <a:spcPct val="100000"/>
              </a:lnSpc>
              <a:spcBef>
                <a:spcPts val="0"/>
              </a:spcBef>
              <a:spcAft>
                <a:spcPts val="0"/>
              </a:spcAft>
              <a:buClr>
                <a:schemeClr val="dk1"/>
              </a:buClr>
              <a:buSzPts val="1400"/>
              <a:buFont typeface="Arial"/>
              <a:buChar char="•"/>
            </a:pPr>
            <a:r>
              <a:rPr b="0" i="1" lang="en-US" sz="1400" u="none" cap="none" strike="noStrike">
                <a:solidFill>
                  <a:schemeClr val="dk1"/>
                </a:solidFill>
                <a:latin typeface="Arial"/>
                <a:ea typeface="Arial"/>
                <a:cs typeface="Arial"/>
                <a:sym typeface="Arial"/>
              </a:rPr>
              <a:t>Predictive analytics</a:t>
            </a:r>
            <a:endParaRPr b="0" i="0" sz="1400" u="none" cap="none" strike="noStrike">
              <a:solidFill>
                <a:srgbClr val="000000"/>
              </a:solidFill>
              <a:latin typeface="Arial"/>
              <a:ea typeface="Arial"/>
              <a:cs typeface="Arial"/>
              <a:sym typeface="Arial"/>
            </a:endParaRPr>
          </a:p>
          <a:p>
            <a:pPr indent="-285750" lvl="0" marL="285750" marR="0" rtl="0" algn="ctr">
              <a:lnSpc>
                <a:spcPct val="100000"/>
              </a:lnSpc>
              <a:spcBef>
                <a:spcPts val="0"/>
              </a:spcBef>
              <a:spcAft>
                <a:spcPts val="0"/>
              </a:spcAft>
              <a:buClr>
                <a:schemeClr val="dk1"/>
              </a:buClr>
              <a:buSzPts val="1400"/>
              <a:buFont typeface="Arial"/>
              <a:buChar char="•"/>
            </a:pPr>
            <a:r>
              <a:rPr b="0" i="1" lang="en-US" sz="1400" u="none" cap="none" strike="noStrike">
                <a:solidFill>
                  <a:schemeClr val="dk1"/>
                </a:solidFill>
                <a:latin typeface="Arial"/>
                <a:ea typeface="Arial"/>
                <a:cs typeface="Arial"/>
                <a:sym typeface="Arial"/>
              </a:rPr>
              <a:t>Real-time analysis</a:t>
            </a:r>
            <a:endParaRPr b="0" i="0" sz="1400" u="none" cap="none" strike="noStrike">
              <a:solidFill>
                <a:srgbClr val="000000"/>
              </a:solidFill>
              <a:latin typeface="Arial"/>
              <a:ea typeface="Arial"/>
              <a:cs typeface="Arial"/>
              <a:sym typeface="Arial"/>
            </a:endParaRPr>
          </a:p>
        </p:txBody>
      </p:sp>
      <p:sp>
        <p:nvSpPr>
          <p:cNvPr id="230" name="Google Shape;230;p10"/>
          <p:cNvSpPr/>
          <p:nvPr/>
        </p:nvSpPr>
        <p:spPr>
          <a:xfrm>
            <a:off x="6409300" y="4069618"/>
            <a:ext cx="2008684" cy="41853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Test and Refine Hypothesis</a:t>
            </a:r>
            <a:endParaRPr b="0" i="0" sz="1400" u="none" cap="none" strike="noStrike">
              <a:solidFill>
                <a:srgbClr val="000000"/>
              </a:solidFill>
              <a:latin typeface="Arial"/>
              <a:ea typeface="Arial"/>
              <a:cs typeface="Arial"/>
              <a:sym typeface="Arial"/>
            </a:endParaRPr>
          </a:p>
        </p:txBody>
      </p:sp>
      <p:sp>
        <p:nvSpPr>
          <p:cNvPr id="231" name="Google Shape;231;p10"/>
          <p:cNvSpPr/>
          <p:nvPr/>
        </p:nvSpPr>
        <p:spPr>
          <a:xfrm>
            <a:off x="6409299" y="4486131"/>
            <a:ext cx="2008685" cy="1284047"/>
          </a:xfrm>
          <a:prstGeom prst="rect">
            <a:avLst/>
          </a:prstGeom>
          <a:solidFill>
            <a:srgbClr val="F2F2F2"/>
          </a:solidFill>
          <a:ln>
            <a:noFill/>
          </a:ln>
        </p:spPr>
        <p:txBody>
          <a:bodyPr anchorCtr="0" anchor="ctr" bIns="45700" lIns="91425" spcFirstLastPara="1" rIns="91425" wrap="square" tIns="45700">
            <a:noAutofit/>
          </a:bodyPr>
          <a:lstStyle/>
          <a:p>
            <a:pPr indent="-285750" lvl="0" marL="285750" marR="0" rtl="0" algn="ctr">
              <a:lnSpc>
                <a:spcPct val="100000"/>
              </a:lnSpc>
              <a:spcBef>
                <a:spcPts val="0"/>
              </a:spcBef>
              <a:spcAft>
                <a:spcPts val="0"/>
              </a:spcAft>
              <a:buClr>
                <a:schemeClr val="dk1"/>
              </a:buClr>
              <a:buSzPts val="1400"/>
              <a:buFont typeface="Arial"/>
              <a:buChar char="•"/>
            </a:pPr>
            <a:r>
              <a:rPr b="0" i="1" lang="en-US" sz="1400" u="none" cap="none" strike="noStrike">
                <a:solidFill>
                  <a:schemeClr val="dk1"/>
                </a:solidFill>
                <a:latin typeface="Arial"/>
                <a:ea typeface="Arial"/>
                <a:cs typeface="Arial"/>
                <a:sym typeface="Arial"/>
              </a:rPr>
              <a:t>25% improvement in forecast accuracy</a:t>
            </a:r>
            <a:endParaRPr b="0" i="0" sz="1400" u="none" cap="none" strike="noStrike">
              <a:solidFill>
                <a:srgbClr val="000000"/>
              </a:solidFill>
              <a:latin typeface="Arial"/>
              <a:ea typeface="Arial"/>
              <a:cs typeface="Arial"/>
              <a:sym typeface="Arial"/>
            </a:endParaRPr>
          </a:p>
          <a:p>
            <a:pPr indent="-285750" lvl="0" marL="285750" marR="0" rtl="0" algn="ctr">
              <a:lnSpc>
                <a:spcPct val="100000"/>
              </a:lnSpc>
              <a:spcBef>
                <a:spcPts val="0"/>
              </a:spcBef>
              <a:spcAft>
                <a:spcPts val="0"/>
              </a:spcAft>
              <a:buClr>
                <a:schemeClr val="dk1"/>
              </a:buClr>
              <a:buSzPts val="1400"/>
              <a:buFont typeface="Arial"/>
              <a:buChar char="•"/>
            </a:pPr>
            <a:r>
              <a:rPr b="0" i="1" lang="en-US" sz="1400" u="none" cap="none" strike="noStrike">
                <a:solidFill>
                  <a:schemeClr val="dk1"/>
                </a:solidFill>
                <a:latin typeface="Arial"/>
                <a:ea typeface="Arial"/>
                <a:cs typeface="Arial"/>
                <a:sym typeface="Arial"/>
              </a:rPr>
              <a:t>10% revenue increase</a:t>
            </a:r>
            <a:endParaRPr b="0" i="0" sz="1400" u="none" cap="none" strike="noStrike">
              <a:solidFill>
                <a:srgbClr val="000000"/>
              </a:solidFill>
              <a:latin typeface="Arial"/>
              <a:ea typeface="Arial"/>
              <a:cs typeface="Arial"/>
              <a:sym typeface="Arial"/>
            </a:endParaRPr>
          </a:p>
        </p:txBody>
      </p:sp>
      <p:sp>
        <p:nvSpPr>
          <p:cNvPr id="232" name="Google Shape;232;p10"/>
          <p:cNvSpPr/>
          <p:nvPr/>
        </p:nvSpPr>
        <p:spPr>
          <a:xfrm>
            <a:off x="181061" y="4479667"/>
            <a:ext cx="2008685" cy="128567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dk1"/>
                </a:solidFill>
                <a:latin typeface="Arial"/>
                <a:ea typeface="Arial"/>
                <a:cs typeface="Arial"/>
                <a:sym typeface="Arial"/>
              </a:rPr>
              <a:t>Enhance sales forecasting accuracy.</a:t>
            </a:r>
            <a:endParaRPr b="0" i="0" sz="1400" u="none" cap="none" strike="noStrike">
              <a:solidFill>
                <a:srgbClr val="000000"/>
              </a:solidFill>
              <a:latin typeface="Arial"/>
              <a:ea typeface="Arial"/>
              <a:cs typeface="Arial"/>
              <a:sym typeface="Arial"/>
            </a:endParaRPr>
          </a:p>
        </p:txBody>
      </p:sp>
      <p:sp>
        <p:nvSpPr>
          <p:cNvPr id="233" name="Google Shape;233;p10"/>
          <p:cNvSpPr/>
          <p:nvPr/>
        </p:nvSpPr>
        <p:spPr>
          <a:xfrm>
            <a:off x="2247532" y="4479667"/>
            <a:ext cx="2008685" cy="1285671"/>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1" lang="en-US" sz="1400" u="none" cap="none" strike="noStrike">
                <a:solidFill>
                  <a:schemeClr val="dk1"/>
                </a:solidFill>
                <a:latin typeface="Arial"/>
                <a:ea typeface="Arial"/>
                <a:cs typeface="Arial"/>
                <a:sym typeface="Arial"/>
              </a:rPr>
              <a:t>Interpret forecasts and adjust sales strategies accordingly.</a:t>
            </a:r>
            <a:endParaRPr b="0" i="0" sz="1400" u="none" cap="none" strike="noStrike">
              <a:solidFill>
                <a:srgbClr val="000000"/>
              </a:solidFill>
              <a:latin typeface="Arial"/>
              <a:ea typeface="Arial"/>
              <a:cs typeface="Arial"/>
              <a:sym typeface="Arial"/>
            </a:endParaRPr>
          </a:p>
        </p:txBody>
      </p:sp>
      <p:sp>
        <p:nvSpPr>
          <p:cNvPr id="234" name="Google Shape;234;p10"/>
          <p:cNvSpPr/>
          <p:nvPr/>
        </p:nvSpPr>
        <p:spPr>
          <a:xfrm>
            <a:off x="195478" y="4057582"/>
            <a:ext cx="2008684" cy="41853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Define the Desired Outcome</a:t>
            </a:r>
            <a:endParaRPr b="0" i="0" sz="1400" u="none" cap="none" strike="noStrike">
              <a:solidFill>
                <a:srgbClr val="000000"/>
              </a:solidFill>
              <a:latin typeface="Arial"/>
              <a:ea typeface="Arial"/>
              <a:cs typeface="Arial"/>
              <a:sym typeface="Arial"/>
            </a:endParaRPr>
          </a:p>
        </p:txBody>
      </p:sp>
      <p:sp>
        <p:nvSpPr>
          <p:cNvPr id="235" name="Google Shape;235;p10"/>
          <p:cNvSpPr/>
          <p:nvPr/>
        </p:nvSpPr>
        <p:spPr>
          <a:xfrm>
            <a:off x="9391750" y="4391071"/>
            <a:ext cx="2538000" cy="13791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1" lang="en-US" sz="1300" u="none" cap="none" strike="noStrike">
                <a:solidFill>
                  <a:schemeClr val="dk1"/>
                </a:solidFill>
                <a:latin typeface="Arial"/>
                <a:ea typeface="Arial"/>
                <a:cs typeface="Arial"/>
                <a:sym typeface="Arial"/>
              </a:rPr>
              <a:t>Leveraging predictive analytics and real-time analysis to improve forecasting accuracy and our ability to adjust based on buyer actions will increase our revenue earnings by 10%</a:t>
            </a:r>
            <a:endParaRPr b="0" i="0" sz="1300" u="none" cap="none" strike="noStrike">
              <a:solidFill>
                <a:srgbClr val="000000"/>
              </a:solidFill>
              <a:latin typeface="Arial"/>
              <a:ea typeface="Arial"/>
              <a:cs typeface="Arial"/>
              <a:sym typeface="Arial"/>
            </a:endParaRPr>
          </a:p>
        </p:txBody>
      </p:sp>
      <p:sp>
        <p:nvSpPr>
          <p:cNvPr id="236" name="Google Shape;236;p10"/>
          <p:cNvSpPr/>
          <p:nvPr/>
        </p:nvSpPr>
        <p:spPr>
          <a:xfrm>
            <a:off x="9409959" y="4057575"/>
            <a:ext cx="2538000" cy="3270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Arial"/>
                <a:ea typeface="Arial"/>
                <a:cs typeface="Arial"/>
                <a:sym typeface="Arial"/>
              </a:rPr>
              <a:t>Final Hypothesis</a:t>
            </a:r>
            <a:endParaRPr b="0" i="0" sz="1400" u="none" cap="none" strike="noStrike">
              <a:solidFill>
                <a:srgbClr val="000000"/>
              </a:solidFill>
              <a:latin typeface="Arial"/>
              <a:ea typeface="Arial"/>
              <a:cs typeface="Arial"/>
              <a:sym typeface="Arial"/>
            </a:endParaRPr>
          </a:p>
        </p:txBody>
      </p:sp>
      <p:sp>
        <p:nvSpPr>
          <p:cNvPr id="237" name="Google Shape;237;p10"/>
          <p:cNvSpPr txBox="1"/>
          <p:nvPr/>
        </p:nvSpPr>
        <p:spPr>
          <a:xfrm>
            <a:off x="166646" y="3627171"/>
            <a:ext cx="4475159" cy="307777"/>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Example: AI-Powered Sales Forecasting</a:t>
            </a:r>
            <a:endParaRPr b="0" i="0" sz="1400" u="none" cap="none" strike="noStrike">
              <a:solidFill>
                <a:srgbClr val="000000"/>
              </a:solidFill>
              <a:latin typeface="Arial"/>
              <a:ea typeface="Arial"/>
              <a:cs typeface="Arial"/>
              <a:sym typeface="Arial"/>
            </a:endParaRPr>
          </a:p>
        </p:txBody>
      </p:sp>
      <p:sp>
        <p:nvSpPr>
          <p:cNvPr id="238" name="Google Shape;238;p10"/>
          <p:cNvSpPr/>
          <p:nvPr/>
        </p:nvSpPr>
        <p:spPr>
          <a:xfrm>
            <a:off x="8683906" y="4924629"/>
            <a:ext cx="441900" cy="312000"/>
          </a:xfrm>
          <a:prstGeom prst="rightArrow">
            <a:avLst>
              <a:gd fmla="val 50000" name="adj1"/>
              <a:gd fmla="val 50000" name="adj2"/>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11"/>
          <p:cNvPicPr preferRelativeResize="0"/>
          <p:nvPr/>
        </p:nvPicPr>
        <p:blipFill rotWithShape="1">
          <a:blip r:embed="rId3">
            <a:alphaModFix/>
          </a:blip>
          <a:srcRect b="0" l="0" r="0" t="0"/>
          <a:stretch/>
        </p:blipFill>
        <p:spPr>
          <a:xfrm>
            <a:off x="457200" y="1059450"/>
            <a:ext cx="11274602" cy="4930201"/>
          </a:xfrm>
          <a:prstGeom prst="rect">
            <a:avLst/>
          </a:prstGeom>
          <a:noFill/>
          <a:ln>
            <a:noFill/>
          </a:ln>
        </p:spPr>
      </p:pic>
      <p:sp>
        <p:nvSpPr>
          <p:cNvPr id="244" name="Google Shape;244;p11"/>
          <p:cNvSpPr txBox="1"/>
          <p:nvPr>
            <p:ph type="title"/>
          </p:nvPr>
        </p:nvSpPr>
        <p:spPr>
          <a:xfrm>
            <a:off x="457200" y="361950"/>
            <a:ext cx="11274600" cy="4512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800"/>
              <a:buNone/>
            </a:pPr>
            <a:r>
              <a:rPr lang="en-US"/>
              <a:t>Deep Dive: Defining the Sales AI Strategy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2"/>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Example of Completed AI Ambition Initiative</a:t>
            </a:r>
            <a:endParaRPr/>
          </a:p>
        </p:txBody>
      </p:sp>
      <p:graphicFrame>
        <p:nvGraphicFramePr>
          <p:cNvPr id="250" name="Google Shape;250;p12"/>
          <p:cNvGraphicFramePr/>
          <p:nvPr/>
        </p:nvGraphicFramePr>
        <p:xfrm>
          <a:off x="457200" y="813181"/>
          <a:ext cx="3000000" cy="3000000"/>
        </p:xfrm>
        <a:graphic>
          <a:graphicData uri="http://schemas.openxmlformats.org/drawingml/2006/table">
            <a:tbl>
              <a:tblPr>
                <a:noFill/>
                <a:tableStyleId>{321EF452-1C27-4EE7-ABC7-934697AA88E9}</a:tableStyleId>
              </a:tblPr>
              <a:tblGrid>
                <a:gridCol w="2410750"/>
                <a:gridCol w="2410750"/>
                <a:gridCol w="2346400"/>
                <a:gridCol w="2108500"/>
                <a:gridCol w="2190525"/>
              </a:tblGrid>
              <a:tr h="327225">
                <a:tc>
                  <a:txBody>
                    <a:bodyPr/>
                    <a:lstStyle/>
                    <a:p>
                      <a:pPr indent="0" lvl="0" marL="0" marR="0" rtl="0" algn="l">
                        <a:lnSpc>
                          <a:spcPct val="100000"/>
                        </a:lnSpc>
                        <a:spcBef>
                          <a:spcPts val="0"/>
                        </a:spcBef>
                        <a:spcAft>
                          <a:spcPts val="0"/>
                        </a:spcAft>
                        <a:buClr>
                          <a:schemeClr val="dk1"/>
                        </a:buClr>
                        <a:buSzPts val="800"/>
                        <a:buFont typeface="Arial"/>
                        <a:buNone/>
                      </a:pPr>
                      <a:r>
                        <a:t/>
                      </a:r>
                      <a:endParaRPr sz="8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chemeClr val="lt1"/>
                        </a:buClr>
                        <a:buSzPts val="1400"/>
                        <a:buFont typeface="Arial"/>
                        <a:buNone/>
                      </a:pPr>
                      <a:r>
                        <a:rPr b="1" lang="en-US" sz="1400" u="none" cap="none" strike="noStrike">
                          <a:solidFill>
                            <a:schemeClr val="lt1"/>
                          </a:solidFill>
                        </a:rPr>
                        <a:t>Problem </a:t>
                      </a:r>
                      <a:endParaRPr sz="1400" u="none" cap="none" strike="noStrike"/>
                    </a:p>
                    <a:p>
                      <a:pPr indent="0" lvl="0" marL="0" marR="0" rtl="0" algn="ctr">
                        <a:lnSpc>
                          <a:spcPct val="100000"/>
                        </a:lnSpc>
                        <a:spcBef>
                          <a:spcPts val="0"/>
                        </a:spcBef>
                        <a:spcAft>
                          <a:spcPts val="0"/>
                        </a:spcAft>
                        <a:buClr>
                          <a:schemeClr val="lt1"/>
                        </a:buClr>
                        <a:buSzPts val="1400"/>
                        <a:buFont typeface="Arial"/>
                        <a:buNone/>
                      </a:pPr>
                      <a:r>
                        <a:rPr b="1" lang="en-US" sz="1400" u="none" cap="none" strike="noStrike">
                          <a:solidFill>
                            <a:schemeClr val="lt1"/>
                          </a:solidFill>
                        </a:rPr>
                        <a:t>Identification</a:t>
                      </a:r>
                      <a:endParaRPr b="1" sz="4000" u="none" cap="none" strike="noStrike">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lt1"/>
                        </a:buClr>
                        <a:buSzPts val="1400"/>
                        <a:buFont typeface="Arial"/>
                        <a:buNone/>
                      </a:pPr>
                      <a:r>
                        <a:rPr b="1" lang="en-US" sz="1400" u="none" cap="none" strike="noStrike">
                          <a:solidFill>
                            <a:schemeClr val="lt1"/>
                          </a:solidFill>
                        </a:rPr>
                        <a:t>Solution </a:t>
                      </a:r>
                      <a:endParaRPr sz="1400" u="none" cap="none" strike="noStrike"/>
                    </a:p>
                    <a:p>
                      <a:pPr indent="0" lvl="0" marL="0" marR="0" rtl="0" algn="ctr">
                        <a:lnSpc>
                          <a:spcPct val="100000"/>
                        </a:lnSpc>
                        <a:spcBef>
                          <a:spcPts val="0"/>
                        </a:spcBef>
                        <a:spcAft>
                          <a:spcPts val="0"/>
                        </a:spcAft>
                        <a:buClr>
                          <a:schemeClr val="lt1"/>
                        </a:buClr>
                        <a:buSzPts val="1400"/>
                        <a:buFont typeface="Arial"/>
                        <a:buNone/>
                      </a:pPr>
                      <a:r>
                        <a:rPr b="1" lang="en-US" sz="1400" u="none" cap="none" strike="noStrike">
                          <a:solidFill>
                            <a:schemeClr val="lt1"/>
                          </a:solidFill>
                        </a:rPr>
                        <a:t>Exploration</a:t>
                      </a:r>
                      <a:endParaRPr b="1" sz="4000" u="none" cap="none" strike="noStrike">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lt1"/>
                        </a:buClr>
                        <a:buSzPts val="1400"/>
                        <a:buFont typeface="Arial"/>
                        <a:buNone/>
                      </a:pPr>
                      <a:r>
                        <a:rPr b="1" lang="en-US" sz="1400" u="none" cap="none" strike="noStrike">
                          <a:solidFill>
                            <a:schemeClr val="lt1"/>
                          </a:solidFill>
                        </a:rPr>
                        <a:t>Requirements Building</a:t>
                      </a:r>
                      <a:endParaRPr b="1" sz="4000" u="none" cap="none" strike="noStrike">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lt1"/>
                        </a:buClr>
                        <a:buSzPts val="1400"/>
                        <a:buFont typeface="Arial"/>
                        <a:buNone/>
                      </a:pPr>
                      <a:r>
                        <a:rPr b="1" lang="en-US" sz="1400" u="none" cap="none" strike="noStrike">
                          <a:solidFill>
                            <a:schemeClr val="lt1"/>
                          </a:solidFill>
                        </a:rPr>
                        <a:t>Supplier </a:t>
                      </a:r>
                      <a:endParaRPr sz="1400" u="none" cap="none" strike="noStrike"/>
                    </a:p>
                    <a:p>
                      <a:pPr indent="0" lvl="0" marL="0" marR="0" rtl="0" algn="ctr">
                        <a:lnSpc>
                          <a:spcPct val="100000"/>
                        </a:lnSpc>
                        <a:spcBef>
                          <a:spcPts val="0"/>
                        </a:spcBef>
                        <a:spcAft>
                          <a:spcPts val="0"/>
                        </a:spcAft>
                        <a:buClr>
                          <a:schemeClr val="lt1"/>
                        </a:buClr>
                        <a:buSzPts val="1400"/>
                        <a:buFont typeface="Arial"/>
                        <a:buNone/>
                      </a:pPr>
                      <a:r>
                        <a:rPr b="1" lang="en-US" sz="1400" u="none" cap="none" strike="noStrike">
                          <a:solidFill>
                            <a:schemeClr val="lt1"/>
                          </a:solidFill>
                        </a:rPr>
                        <a:t>Selection</a:t>
                      </a:r>
                      <a:endParaRPr b="1" sz="4000" u="none" cap="none" strike="noStrike">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r>
              <a:tr h="624200">
                <a:tc>
                  <a:txBody>
                    <a:bodyPr/>
                    <a:lstStyle/>
                    <a:p>
                      <a:pPr indent="0" lvl="0" marL="0" marR="0" rtl="0" algn="l">
                        <a:lnSpc>
                          <a:spcPct val="100000"/>
                        </a:lnSpc>
                        <a:spcBef>
                          <a:spcPts val="0"/>
                        </a:spcBef>
                        <a:spcAft>
                          <a:spcPts val="0"/>
                        </a:spcAft>
                        <a:buClr>
                          <a:schemeClr val="dk1"/>
                        </a:buClr>
                        <a:buSzPts val="1400"/>
                        <a:buFont typeface="Arial"/>
                        <a:buNone/>
                      </a:pPr>
                      <a:r>
                        <a:rPr b="1" lang="en-US" sz="1400" u="none" cap="none" strike="noStrike"/>
                        <a:t>Hypothesis</a:t>
                      </a:r>
                      <a:endParaRPr b="1" sz="1400" u="none" cap="none" strike="noStrike"/>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gridSpan="4">
                  <a:txBody>
                    <a:bodyPr/>
                    <a:lstStyle/>
                    <a:p>
                      <a:pPr indent="0" lvl="0" marL="0" marR="0" rtl="0" algn="l">
                        <a:lnSpc>
                          <a:spcPct val="100000"/>
                        </a:lnSpc>
                        <a:spcBef>
                          <a:spcPts val="0"/>
                        </a:spcBef>
                        <a:spcAft>
                          <a:spcPts val="0"/>
                        </a:spcAft>
                        <a:buClr>
                          <a:schemeClr val="dk1"/>
                        </a:buClr>
                        <a:buSzPts val="800"/>
                        <a:buFont typeface="Arial"/>
                        <a:buNone/>
                      </a:pPr>
                      <a:r>
                        <a:rPr i="1" lang="en-US" sz="1200" u="none" cap="none" strike="noStrike"/>
                        <a:t>Leveraging AI to </a:t>
                      </a:r>
                      <a:r>
                        <a:rPr b="1" i="1" lang="en-US" sz="1200" u="none" cap="none" strike="noStrike"/>
                        <a:t>automate repetitive tasks </a:t>
                      </a:r>
                      <a:r>
                        <a:rPr i="1" lang="en-US" sz="1200" u="none" cap="none" strike="noStrike"/>
                        <a:t>and </a:t>
                      </a:r>
                      <a:r>
                        <a:rPr b="1" i="1" lang="en-US" sz="1200" u="none" cap="none" strike="noStrike"/>
                        <a:t>augment seller behavior with data-driven insights</a:t>
                      </a:r>
                      <a:r>
                        <a:rPr i="1" lang="en-US" sz="1200" u="none" cap="none" strike="noStrike"/>
                        <a:t> will </a:t>
                      </a:r>
                      <a:r>
                        <a:rPr b="1" i="1" lang="en-US" sz="1200" u="none" cap="none" strike="noStrike"/>
                        <a:t>increase seller productivity by X%</a:t>
                      </a:r>
                      <a:r>
                        <a:rPr i="1" lang="en-US" sz="1200" u="none" cap="none" strike="noStrike"/>
                        <a:t>,</a:t>
                      </a:r>
                      <a:r>
                        <a:rPr b="1" i="1" lang="en-US" sz="1200" u="none" cap="none" strike="noStrike"/>
                        <a:t> </a:t>
                      </a:r>
                      <a:r>
                        <a:rPr i="1" lang="en-US" sz="1200" u="none" cap="none" strike="noStrike"/>
                        <a:t>allowing them to focus on </a:t>
                      </a:r>
                      <a:r>
                        <a:rPr b="1" i="1" lang="en-US" sz="1200" u="none" cap="none" strike="noStrike"/>
                        <a:t>higher-value activities </a:t>
                      </a:r>
                      <a:r>
                        <a:rPr i="1" lang="en-US" sz="1200" u="none" cap="none" strike="noStrike"/>
                        <a:t>that will result in a </a:t>
                      </a:r>
                      <a:r>
                        <a:rPr b="1" i="1" lang="en-US" sz="1200" u="none" cap="none" strike="noStrike"/>
                        <a:t>X% increase in revenue</a:t>
                      </a:r>
                      <a:r>
                        <a:rPr i="1" lang="en-US" sz="1200" u="none" cap="none" strike="noStrike"/>
                        <a:t>. </a:t>
                      </a:r>
                      <a:endParaRPr sz="1400" u="none" cap="none" strike="noStrike"/>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hMerge="1"/>
                <a:tc hMerge="1"/>
                <a:tc hMerge="1"/>
              </a:tr>
              <a:tr h="503800">
                <a:tc>
                  <a:txBody>
                    <a:bodyPr/>
                    <a:lstStyle/>
                    <a:p>
                      <a:pPr indent="0" lvl="0" marL="0" marR="0" rtl="0" algn="l">
                        <a:lnSpc>
                          <a:spcPct val="100000"/>
                        </a:lnSpc>
                        <a:spcBef>
                          <a:spcPts val="0"/>
                        </a:spcBef>
                        <a:spcAft>
                          <a:spcPts val="0"/>
                        </a:spcAft>
                        <a:buClr>
                          <a:schemeClr val="dk1"/>
                        </a:buClr>
                        <a:buSzPts val="1400"/>
                        <a:buFont typeface="Arial"/>
                        <a:buNone/>
                      </a:pPr>
                      <a:r>
                        <a:rPr b="1" lang="en-US" sz="1400" u="none" cap="none" strike="noStrike"/>
                        <a:t>Metrics</a:t>
                      </a:r>
                      <a:endParaRPr b="1" sz="1400" u="none" cap="none" strike="noStrike"/>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800"/>
                        <a:buFont typeface="Arial"/>
                        <a:buNone/>
                      </a:pPr>
                      <a:r>
                        <a:rPr i="1" lang="en-US" sz="1200" u="none" cap="none" strike="noStrike"/>
                        <a:t>Lead to opportunity conversion rates</a:t>
                      </a:r>
                      <a:endParaRPr sz="14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800"/>
                        <a:buFont typeface="Arial"/>
                        <a:buNone/>
                      </a:pPr>
                      <a:r>
                        <a:rPr i="1" lang="en-US" sz="1200" u="none" cap="none" strike="noStrike"/>
                        <a:t>Content engagement rate</a:t>
                      </a:r>
                      <a:endParaRPr i="1" sz="12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800"/>
                        <a:buFont typeface="Arial"/>
                        <a:buNone/>
                      </a:pPr>
                      <a:r>
                        <a:rPr i="1" lang="en-US" sz="1200" u="none" cap="none" strike="noStrike"/>
                        <a:t>Speed of proposal development</a:t>
                      </a:r>
                      <a:endParaRPr i="1" sz="12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800"/>
                        <a:buFont typeface="Arial"/>
                        <a:buNone/>
                      </a:pPr>
                      <a:r>
                        <a:rPr i="1" lang="en-US" sz="1200" u="none" cap="none" strike="noStrike"/>
                        <a:t>Win rate</a:t>
                      </a:r>
                      <a:endParaRPr i="1" sz="1200" u="none" cap="none" strike="noStrike"/>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39250">
                <a:tc>
                  <a:txBody>
                    <a:bodyPr/>
                    <a:lstStyle/>
                    <a:p>
                      <a:pPr indent="0" lvl="0" marL="0" marR="0" rtl="0" algn="l">
                        <a:lnSpc>
                          <a:spcPct val="100000"/>
                        </a:lnSpc>
                        <a:spcBef>
                          <a:spcPts val="0"/>
                        </a:spcBef>
                        <a:spcAft>
                          <a:spcPts val="0"/>
                        </a:spcAft>
                        <a:buClr>
                          <a:schemeClr val="dk1"/>
                        </a:buClr>
                        <a:buSzPts val="1400"/>
                        <a:buFont typeface="Arial"/>
                        <a:buNone/>
                      </a:pPr>
                      <a:r>
                        <a:rPr b="1" lang="en-US" sz="1400" u="none" cap="none" strike="noStrike"/>
                        <a:t>Use Case(s)</a:t>
                      </a:r>
                      <a:endParaRPr b="1" sz="1400" u="none" cap="none" strike="noStrike"/>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800"/>
                        <a:buFont typeface="Arial"/>
                        <a:buNone/>
                      </a:pPr>
                      <a:r>
                        <a:rPr b="0" i="1" lang="en-US" sz="1200" u="none" cap="none" strike="noStrike">
                          <a:solidFill>
                            <a:schemeClr val="dk1"/>
                          </a:solidFill>
                          <a:latin typeface="Arial"/>
                          <a:ea typeface="Arial"/>
                          <a:cs typeface="Arial"/>
                          <a:sym typeface="Arial"/>
                        </a:rPr>
                        <a:t>Market analysis</a:t>
                      </a:r>
                      <a:endParaRPr b="0" i="1"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800"/>
                        <a:buFont typeface="Arial"/>
                        <a:buNone/>
                      </a:pPr>
                      <a:r>
                        <a:rPr b="0" i="1" lang="en-US" sz="1200" u="none" cap="none" strike="noStrike">
                          <a:solidFill>
                            <a:schemeClr val="dk1"/>
                          </a:solidFill>
                          <a:latin typeface="Arial"/>
                          <a:ea typeface="Arial"/>
                          <a:cs typeface="Arial"/>
                          <a:sym typeface="Arial"/>
                        </a:rPr>
                        <a:t>Personalized content generation or recommendation</a:t>
                      </a:r>
                      <a:endParaRPr b="0" i="1"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800"/>
                        <a:buFont typeface="Arial"/>
                        <a:buNone/>
                      </a:pPr>
                      <a:r>
                        <a:rPr b="0" i="1" lang="en-US" sz="1200" u="none" cap="none" strike="noStrike">
                          <a:solidFill>
                            <a:schemeClr val="dk1"/>
                          </a:solidFill>
                          <a:latin typeface="Arial"/>
                          <a:ea typeface="Arial"/>
                          <a:cs typeface="Arial"/>
                          <a:sym typeface="Arial"/>
                        </a:rPr>
                        <a:t>Scenario simulation</a:t>
                      </a:r>
                      <a:endParaRPr b="0" i="1"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800"/>
                        <a:buFont typeface="Arial"/>
                        <a:buNone/>
                      </a:pPr>
                      <a:r>
                        <a:rPr b="0" i="1" lang="en-US" sz="1200" u="none" cap="none" strike="noStrike">
                          <a:solidFill>
                            <a:schemeClr val="dk1"/>
                          </a:solidFill>
                          <a:latin typeface="Arial"/>
                          <a:ea typeface="Arial"/>
                          <a:cs typeface="Arial"/>
                          <a:sym typeface="Arial"/>
                        </a:rPr>
                        <a:t>Supplier comparison</a:t>
                      </a:r>
                      <a:endParaRPr b="0" i="1" sz="12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46775">
                <a:tc>
                  <a:txBody>
                    <a:bodyPr/>
                    <a:lstStyle/>
                    <a:p>
                      <a:pPr indent="0" lvl="0" marL="0" marR="0" rtl="0" algn="l">
                        <a:lnSpc>
                          <a:spcPct val="100000"/>
                        </a:lnSpc>
                        <a:spcBef>
                          <a:spcPts val="0"/>
                        </a:spcBef>
                        <a:spcAft>
                          <a:spcPts val="0"/>
                        </a:spcAft>
                        <a:buClr>
                          <a:schemeClr val="dk1"/>
                        </a:buClr>
                        <a:buSzPts val="800"/>
                        <a:buFont typeface="Arial"/>
                        <a:buNone/>
                      </a:pPr>
                      <a:r>
                        <a:rPr b="1" lang="en-US" sz="1400" u="none" cap="none" strike="noStrike"/>
                        <a:t>Key Seller Actions</a:t>
                      </a:r>
                      <a:endParaRPr b="1" sz="1400" u="none" cap="none" strike="noStrike"/>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800"/>
                        <a:buFont typeface="Arial"/>
                        <a:buNone/>
                      </a:pPr>
                      <a:r>
                        <a:rPr i="1" lang="en-US" sz="1200" u="none" cap="none" strike="noStrike"/>
                        <a:t>Precall research</a:t>
                      </a:r>
                      <a:endParaRPr i="1" sz="12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800"/>
                        <a:buFont typeface="Arial"/>
                        <a:buNone/>
                      </a:pPr>
                      <a:r>
                        <a:rPr i="1" lang="en-US" sz="1200" u="none" cap="none" strike="noStrike"/>
                        <a:t>Stakeholder follow-up</a:t>
                      </a:r>
                      <a:endParaRPr i="1" sz="12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800"/>
                        <a:buFont typeface="Arial"/>
                        <a:buNone/>
                      </a:pPr>
                      <a:r>
                        <a:rPr i="1" lang="en-US" sz="1200" u="none" cap="none" strike="noStrike"/>
                        <a:t>Debrief with champion</a:t>
                      </a:r>
                      <a:endParaRPr i="1" sz="12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800"/>
                        <a:buFont typeface="Arial"/>
                        <a:buNone/>
                      </a:pPr>
                      <a:r>
                        <a:rPr i="1" lang="en-US" sz="1200" u="none" cap="none" strike="noStrike"/>
                        <a:t>Assemble proposal</a:t>
                      </a:r>
                      <a:endParaRPr sz="1400" u="none" cap="none" strike="noStrike"/>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46775">
                <a:tc>
                  <a:txBody>
                    <a:bodyPr/>
                    <a:lstStyle/>
                    <a:p>
                      <a:pPr indent="0" lvl="0" marL="0" marR="0" rtl="0" algn="l">
                        <a:lnSpc>
                          <a:spcPct val="100000"/>
                        </a:lnSpc>
                        <a:spcBef>
                          <a:spcPts val="0"/>
                        </a:spcBef>
                        <a:spcAft>
                          <a:spcPts val="0"/>
                        </a:spcAft>
                        <a:buClr>
                          <a:schemeClr val="dk1"/>
                        </a:buClr>
                        <a:buSzPts val="1400"/>
                        <a:buFont typeface="Arial"/>
                        <a:buNone/>
                      </a:pPr>
                      <a:r>
                        <a:rPr b="1" lang="en-US" sz="1400" u="none" cap="none" strike="noStrike"/>
                        <a:t>AI-enhanced Sales Tech to Consider</a:t>
                      </a:r>
                      <a:endParaRPr b="1" sz="1400" u="none" cap="none" strike="noStrike"/>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800"/>
                        <a:buFont typeface="Arial"/>
                        <a:buNone/>
                      </a:pPr>
                      <a:r>
                        <a:rPr i="1" lang="en-US" sz="1200" u="none" cap="none" strike="noStrike"/>
                        <a:t>GTM data applications</a:t>
                      </a:r>
                      <a:endParaRPr i="1" sz="12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800"/>
                        <a:buFont typeface="Arial"/>
                        <a:buNone/>
                      </a:pPr>
                      <a:r>
                        <a:rPr i="1" lang="en-US" sz="1200" u="none" cap="none" strike="noStrike"/>
                        <a:t>Content management system</a:t>
                      </a:r>
                      <a:endParaRPr i="1" sz="12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800"/>
                        <a:buFont typeface="Arial"/>
                        <a:buNone/>
                      </a:pPr>
                      <a:r>
                        <a:rPr i="1" lang="en-US" sz="1200" u="none" cap="none" strike="noStrike"/>
                        <a:t>Sales engagement application</a:t>
                      </a:r>
                      <a:endParaRPr i="1" sz="12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800"/>
                        <a:buFont typeface="Arial"/>
                        <a:buNone/>
                      </a:pPr>
                      <a:r>
                        <a:rPr i="1" lang="en-US" sz="1200" u="none" cap="none" strike="noStrike"/>
                        <a:t>Account planning tools</a:t>
                      </a:r>
                      <a:endParaRPr i="1" sz="1200" u="none" cap="none" strike="noStrike"/>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0">
                <a:tc gridSpan="5">
                  <a:txBody>
                    <a:bodyPr/>
                    <a:lstStyle/>
                    <a:p>
                      <a:pPr indent="0" lvl="0" marL="0" marR="0" rtl="0" algn="l">
                        <a:lnSpc>
                          <a:spcPct val="100000"/>
                        </a:lnSpc>
                        <a:spcBef>
                          <a:spcPts val="0"/>
                        </a:spcBef>
                        <a:spcAft>
                          <a:spcPts val="0"/>
                        </a:spcAft>
                        <a:buClr>
                          <a:schemeClr val="dk1"/>
                        </a:buClr>
                        <a:buSzPts val="1200"/>
                        <a:buFont typeface="Arial"/>
                        <a:buNone/>
                      </a:pPr>
                      <a:r>
                        <a:t/>
                      </a:r>
                      <a:endParaRPr b="1" sz="12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hMerge="1"/>
                <a:tc hMerge="1"/>
                <a:tc hMerge="1"/>
                <a:tc hMerge="1"/>
              </a:tr>
              <a:tr h="994075">
                <a:tc rowSpan="3">
                  <a:txBody>
                    <a:bodyPr/>
                    <a:lstStyle/>
                    <a:p>
                      <a:pPr indent="0" lvl="0" marL="0" marR="0" rtl="0" algn="l">
                        <a:lnSpc>
                          <a:spcPct val="100000"/>
                        </a:lnSpc>
                        <a:spcBef>
                          <a:spcPts val="0"/>
                        </a:spcBef>
                        <a:spcAft>
                          <a:spcPts val="0"/>
                        </a:spcAft>
                        <a:buClr>
                          <a:schemeClr val="dk1"/>
                        </a:buClr>
                        <a:buSzPts val="1400"/>
                        <a:buFont typeface="Arial"/>
                        <a:buNone/>
                      </a:pPr>
                      <a:r>
                        <a:rPr b="1" lang="en-US" sz="1400" u="none" cap="none" strike="noStrike"/>
                        <a:t>Sales AI Strategy</a:t>
                      </a:r>
                      <a:endParaRPr b="1" sz="1400" u="none" cap="none" strike="noStrike"/>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800"/>
                        <a:buFont typeface="Arial"/>
                        <a:buNone/>
                      </a:pPr>
                      <a:r>
                        <a:rPr b="1" lang="en-US" sz="1200" u="none" cap="none" strike="noStrike"/>
                        <a:t>Vision</a:t>
                      </a:r>
                      <a:endParaRPr b="1" sz="12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gridSpan="3">
                  <a:txBody>
                    <a:bodyPr/>
                    <a:lstStyle/>
                    <a:p>
                      <a:pPr indent="0" lvl="0" marL="0" marR="0" rtl="0" algn="l">
                        <a:lnSpc>
                          <a:spcPct val="100000"/>
                        </a:lnSpc>
                        <a:spcBef>
                          <a:spcPts val="0"/>
                        </a:spcBef>
                        <a:spcAft>
                          <a:spcPts val="0"/>
                        </a:spcAft>
                        <a:buClr>
                          <a:schemeClr val="dk1"/>
                        </a:buClr>
                        <a:buSzPts val="800"/>
                        <a:buFont typeface="Arial"/>
                        <a:buNone/>
                      </a:pPr>
                      <a:r>
                        <a:rPr i="1" lang="en-US" sz="1200" u="none" cap="none" strike="noStrike"/>
                        <a:t>Create a fully-integrated AI-led sales ecosystem that enhances the organization's ability to understand and anticipate buyer needs, enabling us to deliver quantifiable value and personalized experiences at scale.</a:t>
                      </a:r>
                      <a:endParaRPr i="1" sz="1200" u="none" cap="none" strike="noStrike"/>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hMerge="1"/>
                <a:tc hMerge="1"/>
              </a:tr>
              <a:tr h="453950">
                <a:tc vMerge="1"/>
                <a:tc>
                  <a:txBody>
                    <a:bodyPr/>
                    <a:lstStyle/>
                    <a:p>
                      <a:pPr indent="0" lvl="0" marL="0" marR="0" rtl="0" algn="l">
                        <a:lnSpc>
                          <a:spcPct val="100000"/>
                        </a:lnSpc>
                        <a:spcBef>
                          <a:spcPts val="0"/>
                        </a:spcBef>
                        <a:spcAft>
                          <a:spcPts val="0"/>
                        </a:spcAft>
                        <a:buClr>
                          <a:schemeClr val="dk1"/>
                        </a:buClr>
                        <a:buSzPts val="800"/>
                        <a:buFont typeface="Arial"/>
                        <a:buNone/>
                      </a:pPr>
                      <a:r>
                        <a:rPr b="1" lang="en-US" sz="1200" u="none" cap="none" strike="noStrike"/>
                        <a:t>Drivers</a:t>
                      </a:r>
                      <a:endParaRPr b="1" sz="12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gridSpan="3">
                  <a:txBody>
                    <a:bodyPr/>
                    <a:lstStyle/>
                    <a:p>
                      <a:pPr indent="-285750" lvl="0" marL="285750" marR="0" rtl="0" algn="l">
                        <a:lnSpc>
                          <a:spcPct val="100000"/>
                        </a:lnSpc>
                        <a:spcBef>
                          <a:spcPts val="0"/>
                        </a:spcBef>
                        <a:spcAft>
                          <a:spcPts val="0"/>
                        </a:spcAft>
                        <a:buClr>
                          <a:schemeClr val="dk1"/>
                        </a:buClr>
                        <a:buSzPts val="800"/>
                        <a:buFont typeface="Arial"/>
                        <a:buChar char="•"/>
                      </a:pPr>
                      <a:r>
                        <a:rPr i="1" lang="en-US" sz="1200" u="none" cap="none" strike="noStrike"/>
                        <a:t>Improve value proposition and buyer experience.</a:t>
                      </a:r>
                      <a:endParaRPr sz="1400" u="none" cap="none" strike="noStrike"/>
                    </a:p>
                    <a:p>
                      <a:pPr indent="-285750" lvl="0" marL="285750" marR="0" rtl="0" algn="l">
                        <a:lnSpc>
                          <a:spcPct val="100000"/>
                        </a:lnSpc>
                        <a:spcBef>
                          <a:spcPts val="0"/>
                        </a:spcBef>
                        <a:spcAft>
                          <a:spcPts val="0"/>
                        </a:spcAft>
                        <a:buClr>
                          <a:schemeClr val="dk1"/>
                        </a:buClr>
                        <a:buSzPts val="800"/>
                        <a:buFont typeface="Arial"/>
                        <a:buChar char="•"/>
                      </a:pPr>
                      <a:r>
                        <a:rPr i="1" lang="en-US" sz="1200" u="none" cap="none" strike="noStrike"/>
                        <a:t>Simulate process innovation opportunities.</a:t>
                      </a:r>
                      <a:endParaRPr sz="1400" u="none" cap="none" strike="noStrike"/>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hMerge="1"/>
                <a:tc hMerge="1"/>
              </a:tr>
              <a:tr h="453950">
                <a:tc vMerge="1"/>
                <a:tc>
                  <a:txBody>
                    <a:bodyPr/>
                    <a:lstStyle/>
                    <a:p>
                      <a:pPr indent="0" lvl="0" marL="0" marR="0" rtl="0" algn="l">
                        <a:lnSpc>
                          <a:spcPct val="100000"/>
                        </a:lnSpc>
                        <a:spcBef>
                          <a:spcPts val="0"/>
                        </a:spcBef>
                        <a:spcAft>
                          <a:spcPts val="0"/>
                        </a:spcAft>
                        <a:buClr>
                          <a:schemeClr val="dk1"/>
                        </a:buClr>
                        <a:buSzPts val="800"/>
                        <a:buFont typeface="Arial"/>
                        <a:buNone/>
                      </a:pPr>
                      <a:r>
                        <a:rPr b="1" lang="en-US" sz="1200" u="none" cap="none" strike="noStrike"/>
                        <a:t>Outcomes</a:t>
                      </a:r>
                      <a:endParaRPr b="1" sz="1200" u="none" cap="none" strike="noStrike"/>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gridSpan="3">
                  <a:txBody>
                    <a:bodyPr/>
                    <a:lstStyle/>
                    <a:p>
                      <a:pPr indent="-285750" lvl="0" marL="285750" marR="0" rtl="0" algn="l">
                        <a:lnSpc>
                          <a:spcPct val="100000"/>
                        </a:lnSpc>
                        <a:spcBef>
                          <a:spcPts val="0"/>
                        </a:spcBef>
                        <a:spcAft>
                          <a:spcPts val="0"/>
                        </a:spcAft>
                        <a:buClr>
                          <a:schemeClr val="dk1"/>
                        </a:buClr>
                        <a:buSzPts val="800"/>
                        <a:buFont typeface="Arial"/>
                        <a:buChar char="•"/>
                      </a:pPr>
                      <a:r>
                        <a:rPr i="1" lang="en-US" sz="1200" u="none" cap="none" strike="noStrike"/>
                        <a:t>Achieve an increase in revenue growth by X%.</a:t>
                      </a:r>
                      <a:endParaRPr sz="1400" u="none" cap="none" strike="noStrike"/>
                    </a:p>
                    <a:p>
                      <a:pPr indent="-285750" lvl="0" marL="285750" marR="0" rtl="0" algn="l">
                        <a:lnSpc>
                          <a:spcPct val="100000"/>
                        </a:lnSpc>
                        <a:spcBef>
                          <a:spcPts val="0"/>
                        </a:spcBef>
                        <a:spcAft>
                          <a:spcPts val="0"/>
                        </a:spcAft>
                        <a:buClr>
                          <a:schemeClr val="dk1"/>
                        </a:buClr>
                        <a:buSzPts val="800"/>
                        <a:buFont typeface="Arial"/>
                        <a:buChar char="•"/>
                      </a:pPr>
                      <a:r>
                        <a:rPr i="1" lang="en-US" sz="1200" u="none" cap="none" strike="noStrike"/>
                        <a:t>Improve sales efficiency by X%.</a:t>
                      </a:r>
                      <a:endParaRPr i="1" sz="1200" u="none" cap="none" strike="noStrike"/>
                    </a:p>
                  </a:txBody>
                  <a:tcPr marT="45725" marB="45725" marR="91450" marL="91450" anchor="ctr">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hMerge="1"/>
                <a:tc hMerge="1"/>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3"/>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Build AI Ambition Deck</a:t>
            </a:r>
            <a:endParaRPr/>
          </a:p>
        </p:txBody>
      </p:sp>
      <p:sp>
        <p:nvSpPr>
          <p:cNvPr id="256" name="Google Shape;256;p13"/>
          <p:cNvSpPr/>
          <p:nvPr/>
        </p:nvSpPr>
        <p:spPr>
          <a:xfrm flipH="1">
            <a:off x="11225879" y="103652"/>
            <a:ext cx="512100" cy="516600"/>
          </a:xfrm>
          <a:prstGeom prst="ellipse">
            <a:avLst/>
          </a:prstGeom>
          <a:solidFill>
            <a:schemeClr val="accent5"/>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n-US" sz="1700" u="none" cap="none" strike="noStrike">
                <a:solidFill>
                  <a:schemeClr val="lt1"/>
                </a:solidFill>
                <a:latin typeface="Arial"/>
                <a:ea typeface="Arial"/>
                <a:cs typeface="Arial"/>
                <a:sym typeface="Arial"/>
              </a:rPr>
              <a:t>5</a:t>
            </a:r>
            <a:endParaRPr b="0" i="0" sz="1500" u="none" cap="none" strike="noStrike">
              <a:solidFill>
                <a:srgbClr val="000000"/>
              </a:solidFill>
              <a:latin typeface="Arial"/>
              <a:ea typeface="Arial"/>
              <a:cs typeface="Arial"/>
              <a:sym typeface="Arial"/>
            </a:endParaRPr>
          </a:p>
        </p:txBody>
      </p:sp>
      <p:pic>
        <p:nvPicPr>
          <p:cNvPr id="257" name="Google Shape;257;p13"/>
          <p:cNvPicPr preferRelativeResize="0"/>
          <p:nvPr/>
        </p:nvPicPr>
        <p:blipFill rotWithShape="1">
          <a:blip r:embed="rId3">
            <a:alphaModFix/>
          </a:blip>
          <a:srcRect b="0" l="0" r="0" t="0"/>
          <a:stretch/>
        </p:blipFill>
        <p:spPr>
          <a:xfrm>
            <a:off x="614500" y="1346188"/>
            <a:ext cx="6126480" cy="3447288"/>
          </a:xfrm>
          <a:prstGeom prst="rect">
            <a:avLst/>
          </a:prstGeom>
          <a:noFill/>
          <a:ln cap="flat" cmpd="sng" w="28575">
            <a:solidFill>
              <a:schemeClr val="dk2"/>
            </a:solidFill>
            <a:prstDash val="solid"/>
            <a:round/>
            <a:headEnd len="sm" w="sm" type="none"/>
            <a:tailEnd len="sm" w="sm" type="none"/>
          </a:ln>
        </p:spPr>
      </p:pic>
      <p:pic>
        <p:nvPicPr>
          <p:cNvPr id="258" name="Google Shape;258;p13"/>
          <p:cNvPicPr preferRelativeResize="0"/>
          <p:nvPr/>
        </p:nvPicPr>
        <p:blipFill rotWithShape="1">
          <a:blip r:embed="rId4">
            <a:alphaModFix/>
          </a:blip>
          <a:srcRect b="0" l="0" r="0" t="0"/>
          <a:stretch/>
        </p:blipFill>
        <p:spPr>
          <a:xfrm>
            <a:off x="2067927" y="1773231"/>
            <a:ext cx="6130248" cy="3448265"/>
          </a:xfrm>
          <a:prstGeom prst="rect">
            <a:avLst/>
          </a:prstGeom>
          <a:noFill/>
          <a:ln cap="flat" cmpd="sng" w="28575">
            <a:solidFill>
              <a:schemeClr val="dk2"/>
            </a:solidFill>
            <a:prstDash val="solid"/>
            <a:round/>
            <a:headEnd len="sm" w="sm" type="none"/>
            <a:tailEnd len="sm" w="sm" type="none"/>
          </a:ln>
        </p:spPr>
      </p:pic>
      <p:pic>
        <p:nvPicPr>
          <p:cNvPr id="259" name="Google Shape;259;p13"/>
          <p:cNvPicPr preferRelativeResize="0"/>
          <p:nvPr/>
        </p:nvPicPr>
        <p:blipFill rotWithShape="1">
          <a:blip r:embed="rId5">
            <a:alphaModFix/>
          </a:blip>
          <a:srcRect b="0" l="0" r="0" t="0"/>
          <a:stretch/>
        </p:blipFill>
        <p:spPr>
          <a:xfrm>
            <a:off x="3521084" y="2191897"/>
            <a:ext cx="6126480" cy="3447288"/>
          </a:xfrm>
          <a:prstGeom prst="rect">
            <a:avLst/>
          </a:prstGeom>
          <a:noFill/>
          <a:ln cap="flat" cmpd="sng" w="28575">
            <a:solidFill>
              <a:schemeClr val="dk2"/>
            </a:solidFill>
            <a:prstDash val="solid"/>
            <a:round/>
            <a:headEnd len="sm" w="sm" type="none"/>
            <a:tailEnd len="sm" w="sm" type="none"/>
          </a:ln>
        </p:spPr>
      </p:pic>
      <p:pic>
        <p:nvPicPr>
          <p:cNvPr id="260" name="Google Shape;260;p13"/>
          <p:cNvPicPr preferRelativeResize="0"/>
          <p:nvPr/>
        </p:nvPicPr>
        <p:blipFill rotWithShape="1">
          <a:blip r:embed="rId6">
            <a:alphaModFix/>
          </a:blip>
          <a:srcRect b="0" l="0" r="0" t="0"/>
          <a:stretch/>
        </p:blipFill>
        <p:spPr>
          <a:xfrm>
            <a:off x="4967000" y="2622634"/>
            <a:ext cx="6130252" cy="3448267"/>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4"/>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Plan for Communication</a:t>
            </a:r>
            <a:endParaRPr/>
          </a:p>
        </p:txBody>
      </p:sp>
      <p:sp>
        <p:nvSpPr>
          <p:cNvPr id="266" name="Google Shape;266;p14"/>
          <p:cNvSpPr txBox="1"/>
          <p:nvPr/>
        </p:nvSpPr>
        <p:spPr>
          <a:xfrm>
            <a:off x="457200" y="958656"/>
            <a:ext cx="11136086" cy="4478149"/>
          </a:xfrm>
          <a:prstGeom prst="rect">
            <a:avLst/>
          </a:prstGeom>
          <a:noFill/>
          <a:ln>
            <a:noFill/>
          </a:ln>
        </p:spPr>
        <p:txBody>
          <a:bodyPr anchorCtr="0" anchor="t" bIns="45700" lIns="0" spcFirstLastPara="1" rIns="0"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Gather a Cross-Functional AI Council:</a:t>
            </a:r>
            <a:r>
              <a:rPr b="0" i="0" lang="en-US" sz="1800" u="none" cap="none" strike="noStrike">
                <a:solidFill>
                  <a:schemeClr val="dk1"/>
                </a:solidFill>
                <a:latin typeface="Arial"/>
                <a:ea typeface="Arial"/>
                <a:cs typeface="Arial"/>
                <a:sym typeface="Arial"/>
              </a:rPr>
              <a:t> Include representation from sales, marketing, customer success and IT, as well as data science and legal/compliance.  Appoint a champion to drive AI initiatives and coordination across functions. The team should manage the execution of AI investments and ensure alignment with business objectives.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60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Complete Your Deck With a Change Story: </a:t>
            </a:r>
            <a:r>
              <a:rPr b="0" i="0" lang="en-US" sz="1800" u="none" cap="none" strike="noStrike">
                <a:solidFill>
                  <a:schemeClr val="dk1"/>
                </a:solidFill>
                <a:latin typeface="Arial"/>
                <a:ea typeface="Arial"/>
                <a:cs typeface="Arial"/>
                <a:sym typeface="Arial"/>
              </a:rPr>
              <a:t>Including a change story in the deck is essential to illustrate the transformative journey from the current state to the desired future state, highlighting the rationale behind the AI initiatives. This narrative helps stakeholders understand the necessity of change and the specific benefits that AI will bring, thereby fostering buy-in and reducing resistance.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60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Develop a Business Case:</a:t>
            </a:r>
            <a:r>
              <a:rPr b="0" i="0" lang="en-US" sz="1800" u="none" cap="none" strike="noStrike">
                <a:solidFill>
                  <a:schemeClr val="dk1"/>
                </a:solidFill>
                <a:latin typeface="Arial"/>
                <a:ea typeface="Arial"/>
                <a:cs typeface="Arial"/>
                <a:sym typeface="Arial"/>
              </a:rPr>
              <a:t> Focus on the most impactful AI investments first. A business case should assess multiple options (build versus buy versus do nothing), an implementation roadmap, risks and anticipated costs.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60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Scope Enablement Needs:</a:t>
            </a:r>
            <a:r>
              <a:rPr b="0" i="0" lang="en-US" sz="1800" u="none" cap="none" strike="noStrike">
                <a:solidFill>
                  <a:schemeClr val="dk1"/>
                </a:solidFill>
                <a:latin typeface="Arial"/>
                <a:ea typeface="Arial"/>
                <a:cs typeface="Arial"/>
                <a:sym typeface="Arial"/>
              </a:rPr>
              <a:t> Partner with sales/revenue enablement to build a plan that ensures all relevant stakeholders receive the training necessary to develop the skills and knowledge for successful AI usage. Guide enablement toward reinforcing that training through just-in-time learning and peer-to-peer support networks.</a:t>
            </a:r>
            <a:endParaRPr b="0" i="0" sz="1400" u="none" cap="none" strike="noStrike">
              <a:solidFill>
                <a:srgbClr val="000000"/>
              </a:solidFill>
              <a:latin typeface="Arial"/>
              <a:ea typeface="Arial"/>
              <a:cs typeface="Arial"/>
              <a:sym typeface="Arial"/>
            </a:endParaRPr>
          </a:p>
        </p:txBody>
      </p:sp>
      <p:sp>
        <p:nvSpPr>
          <p:cNvPr id="267" name="Google Shape;267;p14"/>
          <p:cNvSpPr/>
          <p:nvPr/>
        </p:nvSpPr>
        <p:spPr>
          <a:xfrm flipH="1">
            <a:off x="11225879" y="103652"/>
            <a:ext cx="512100" cy="516600"/>
          </a:xfrm>
          <a:prstGeom prst="ellipse">
            <a:avLst/>
          </a:prstGeom>
          <a:solidFill>
            <a:schemeClr val="accent5"/>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n-US" sz="1700" u="none" cap="none" strike="noStrike">
                <a:solidFill>
                  <a:schemeClr val="lt1"/>
                </a:solidFill>
                <a:latin typeface="Arial"/>
                <a:ea typeface="Arial"/>
                <a:cs typeface="Arial"/>
                <a:sym typeface="Arial"/>
              </a:rPr>
              <a:t>6</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Start With Your Sales AI Ambition</a:t>
            </a:r>
            <a:endParaRPr/>
          </a:p>
        </p:txBody>
      </p:sp>
      <p:sp>
        <p:nvSpPr>
          <p:cNvPr id="85" name="Google Shape;85;p2"/>
          <p:cNvSpPr txBox="1"/>
          <p:nvPr/>
        </p:nvSpPr>
        <p:spPr>
          <a:xfrm>
            <a:off x="451079" y="1190942"/>
            <a:ext cx="11114956" cy="447611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2"/>
              </a:buClr>
              <a:buSzPts val="3200"/>
              <a:buFont typeface="Arial"/>
              <a:buNone/>
            </a:pPr>
            <a:r>
              <a:rPr b="0" i="0" lang="en-US" sz="3200" u="none" cap="none" strike="noStrike">
                <a:solidFill>
                  <a:schemeClr val="dk2"/>
                </a:solidFill>
                <a:latin typeface="Arial"/>
                <a:ea typeface="Arial"/>
                <a:cs typeface="Arial"/>
                <a:sym typeface="Arial"/>
              </a:rPr>
              <a:t>The sales AI ambition states the how behind the commercial organization’s intentions to use AI to improve productivity and the customer experience. Ambition is made up of multiple initiatives, supporting a larger AI strategy, that describe how AI should be used to simplify specific areas related to the buying journey by either being customer-facing or operational behind the scenes.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Instructions for Use</a:t>
            </a:r>
            <a:endParaRPr/>
          </a:p>
        </p:txBody>
      </p:sp>
      <p:sp>
        <p:nvSpPr>
          <p:cNvPr id="91" name="Google Shape;91;p3"/>
          <p:cNvSpPr/>
          <p:nvPr/>
        </p:nvSpPr>
        <p:spPr>
          <a:xfrm>
            <a:off x="455036" y="1062920"/>
            <a:ext cx="11482267" cy="5092784"/>
          </a:xfrm>
          <a:prstGeom prst="rect">
            <a:avLst/>
          </a:prstGeom>
          <a:solidFill>
            <a:srgbClr val="F4F4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92" name="Google Shape;92;p3"/>
          <p:cNvSpPr txBox="1"/>
          <p:nvPr/>
        </p:nvSpPr>
        <p:spPr>
          <a:xfrm>
            <a:off x="694463" y="1329647"/>
            <a:ext cx="6169200" cy="4802400"/>
          </a:xfrm>
          <a:prstGeom prst="rect">
            <a:avLst/>
          </a:prstGeom>
          <a:noFill/>
          <a:ln>
            <a:noFill/>
          </a:ln>
        </p:spPr>
        <p:txBody>
          <a:bodyPr anchorCtr="0" anchor="t" bIns="45700" lIns="0"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800" u="none" cap="none" strike="noStrike">
                <a:solidFill>
                  <a:srgbClr val="002856"/>
                </a:solidFill>
                <a:latin typeface="Arial"/>
                <a:ea typeface="Arial"/>
                <a:cs typeface="Arial"/>
                <a:sym typeface="Arial"/>
              </a:rPr>
              <a:t>CSOs can leverage this tool as a brainstorming aid for communicating sales AI ambition and/or facilitating discussion with stakeholders. It includes:</a:t>
            </a:r>
            <a:endParaRPr b="0" i="0" sz="1800" u="none" cap="none" strike="noStrike">
              <a:solidFill>
                <a:srgbClr val="002856"/>
              </a:solidFill>
              <a:latin typeface="Arial"/>
              <a:ea typeface="Arial"/>
              <a:cs typeface="Arial"/>
              <a:sym typeface="Arial"/>
            </a:endParaRPr>
          </a:p>
          <a:p>
            <a:pPr indent="0" lvl="0" marL="17272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2856"/>
              </a:solidFill>
              <a:latin typeface="Arial"/>
              <a:ea typeface="Arial"/>
              <a:cs typeface="Arial"/>
              <a:sym typeface="Arial"/>
            </a:endParaRPr>
          </a:p>
          <a:p>
            <a:pPr indent="-285749" lvl="0" marL="458469" marR="0" rtl="0" algn="l">
              <a:lnSpc>
                <a:spcPct val="100000"/>
              </a:lnSpc>
              <a:spcBef>
                <a:spcPts val="0"/>
              </a:spcBef>
              <a:spcAft>
                <a:spcPts val="0"/>
              </a:spcAft>
              <a:buClr>
                <a:srgbClr val="000000"/>
              </a:buClr>
              <a:buSzPts val="1400"/>
              <a:buFont typeface="Arial"/>
              <a:buChar char="•"/>
            </a:pPr>
            <a:r>
              <a:rPr b="0" i="0" lang="en-US" sz="1800" u="none" cap="none" strike="noStrike">
                <a:solidFill>
                  <a:srgbClr val="002856"/>
                </a:solidFill>
                <a:latin typeface="Arial"/>
                <a:ea typeface="Arial"/>
                <a:cs typeface="Arial"/>
                <a:sym typeface="Arial"/>
              </a:rPr>
              <a:t>Questions CSOs must answer</a:t>
            </a:r>
            <a:endParaRPr b="0" i="0" sz="1400" u="none" cap="none" strike="noStrike">
              <a:solidFill>
                <a:srgbClr val="000000"/>
              </a:solidFill>
              <a:latin typeface="Arial"/>
              <a:ea typeface="Arial"/>
              <a:cs typeface="Arial"/>
              <a:sym typeface="Arial"/>
            </a:endParaRPr>
          </a:p>
          <a:p>
            <a:pPr indent="-285749" lvl="0" marL="458469" marR="0" rtl="0" algn="l">
              <a:lnSpc>
                <a:spcPct val="100000"/>
              </a:lnSpc>
              <a:spcBef>
                <a:spcPts val="0"/>
              </a:spcBef>
              <a:spcAft>
                <a:spcPts val="0"/>
              </a:spcAft>
              <a:buClr>
                <a:srgbClr val="000000"/>
              </a:buClr>
              <a:buSzPts val="1400"/>
              <a:buFont typeface="Arial"/>
              <a:buChar char="•"/>
            </a:pPr>
            <a:r>
              <a:rPr lang="en-US" sz="1800">
                <a:solidFill>
                  <a:srgbClr val="002856"/>
                </a:solidFill>
              </a:rPr>
              <a:t>Pre Workshop</a:t>
            </a:r>
            <a:r>
              <a:rPr b="0" i="0" lang="en-US" sz="1800" u="none" cap="none" strike="noStrike">
                <a:solidFill>
                  <a:srgbClr val="002856"/>
                </a:solidFill>
                <a:latin typeface="Arial"/>
                <a:ea typeface="Arial"/>
                <a:cs typeface="Arial"/>
                <a:sym typeface="Arial"/>
              </a:rPr>
              <a:t> research</a:t>
            </a:r>
            <a:endParaRPr b="0" i="0" sz="1800" u="none" cap="none" strike="noStrike">
              <a:solidFill>
                <a:schemeClr val="dk1"/>
              </a:solidFill>
              <a:latin typeface="Arial"/>
              <a:ea typeface="Arial"/>
              <a:cs typeface="Arial"/>
              <a:sym typeface="Arial"/>
            </a:endParaRPr>
          </a:p>
          <a:p>
            <a:pPr indent="-285749" lvl="0" marL="458469" marR="0" rtl="0" algn="l">
              <a:lnSpc>
                <a:spcPct val="100000"/>
              </a:lnSpc>
              <a:spcBef>
                <a:spcPts val="0"/>
              </a:spcBef>
              <a:spcAft>
                <a:spcPts val="0"/>
              </a:spcAft>
              <a:buClr>
                <a:srgbClr val="000000"/>
              </a:buClr>
              <a:buSzPts val="1400"/>
              <a:buFont typeface="Arial"/>
              <a:buChar char="•"/>
            </a:pPr>
            <a:r>
              <a:rPr b="0" i="0" lang="en-US" sz="1800" u="none" cap="none" strike="noStrike">
                <a:solidFill>
                  <a:srgbClr val="002856"/>
                </a:solidFill>
                <a:latin typeface="Arial"/>
                <a:ea typeface="Arial"/>
                <a:cs typeface="Arial"/>
                <a:sym typeface="Arial"/>
              </a:rPr>
              <a:t>Relevant stakeholders to consider</a:t>
            </a:r>
            <a:endParaRPr b="0" i="0" sz="1400" u="none" cap="none" strike="noStrike">
              <a:solidFill>
                <a:srgbClr val="000000"/>
              </a:solidFill>
              <a:latin typeface="Arial"/>
              <a:ea typeface="Arial"/>
              <a:cs typeface="Arial"/>
              <a:sym typeface="Arial"/>
            </a:endParaRPr>
          </a:p>
          <a:p>
            <a:pPr indent="-285749" lvl="0" marL="458469" marR="0" rtl="0" algn="l">
              <a:lnSpc>
                <a:spcPct val="100000"/>
              </a:lnSpc>
              <a:spcBef>
                <a:spcPts val="0"/>
              </a:spcBef>
              <a:spcAft>
                <a:spcPts val="0"/>
              </a:spcAft>
              <a:buClr>
                <a:srgbClr val="000000"/>
              </a:buClr>
              <a:buSzPts val="1400"/>
              <a:buFont typeface="Arial"/>
              <a:buChar char="•"/>
            </a:pPr>
            <a:r>
              <a:rPr b="0" i="0" lang="en-US" sz="1800" u="none" cap="none" strike="noStrike">
                <a:solidFill>
                  <a:srgbClr val="002856"/>
                </a:solidFill>
                <a:latin typeface="Arial"/>
                <a:ea typeface="Arial"/>
                <a:cs typeface="Arial"/>
                <a:sym typeface="Arial"/>
              </a:rPr>
              <a:t>Workshop execution advice</a:t>
            </a:r>
            <a:endParaRPr b="0" i="0" sz="1800" u="none" cap="none" strike="noStrike">
              <a:solidFill>
                <a:schemeClr val="dk1"/>
              </a:solidFill>
              <a:latin typeface="Arial"/>
              <a:ea typeface="Arial"/>
              <a:cs typeface="Arial"/>
              <a:sym typeface="Arial"/>
            </a:endParaRPr>
          </a:p>
          <a:p>
            <a:pPr indent="-285749" lvl="0" marL="458469" marR="0" rtl="0" algn="l">
              <a:lnSpc>
                <a:spcPct val="100000"/>
              </a:lnSpc>
              <a:spcBef>
                <a:spcPts val="0"/>
              </a:spcBef>
              <a:spcAft>
                <a:spcPts val="0"/>
              </a:spcAft>
              <a:buClr>
                <a:srgbClr val="000000"/>
              </a:buClr>
              <a:buSzPts val="1400"/>
              <a:buFont typeface="Arial"/>
              <a:buChar char="•"/>
            </a:pPr>
            <a:r>
              <a:rPr b="0" i="0" lang="en-US" sz="1800" u="none" cap="none" strike="noStrike">
                <a:solidFill>
                  <a:srgbClr val="002856"/>
                </a:solidFill>
                <a:latin typeface="Arial"/>
                <a:ea typeface="Arial"/>
                <a:cs typeface="Arial"/>
                <a:sym typeface="Arial"/>
              </a:rPr>
              <a:t>Hypothesis planning for sales AI investment value</a:t>
            </a:r>
            <a:endParaRPr b="0" i="0" sz="1800" u="none" cap="none" strike="noStrike">
              <a:solidFill>
                <a:schemeClr val="dk1"/>
              </a:solidFill>
              <a:latin typeface="Arial"/>
              <a:ea typeface="Arial"/>
              <a:cs typeface="Arial"/>
              <a:sym typeface="Arial"/>
            </a:endParaRPr>
          </a:p>
          <a:p>
            <a:pPr indent="-285749" lvl="0" marL="458469" marR="0" rtl="0" algn="l">
              <a:lnSpc>
                <a:spcPct val="100000"/>
              </a:lnSpc>
              <a:spcBef>
                <a:spcPts val="0"/>
              </a:spcBef>
              <a:spcAft>
                <a:spcPts val="0"/>
              </a:spcAft>
              <a:buClr>
                <a:srgbClr val="000000"/>
              </a:buClr>
              <a:buSzPts val="1400"/>
              <a:buFont typeface="Arial"/>
              <a:buChar char="•"/>
            </a:pPr>
            <a:r>
              <a:rPr b="0" i="0" lang="en-US" sz="1800" u="none" cap="none" strike="noStrike">
                <a:solidFill>
                  <a:srgbClr val="002856"/>
                </a:solidFill>
                <a:latin typeface="Arial"/>
                <a:ea typeface="Arial"/>
                <a:cs typeface="Arial"/>
                <a:sym typeface="Arial"/>
              </a:rPr>
              <a:t>A completed example</a:t>
            </a:r>
            <a:endParaRPr b="0" i="0" sz="1400" u="none" cap="none" strike="noStrike">
              <a:solidFill>
                <a:srgbClr val="000000"/>
              </a:solidFill>
              <a:latin typeface="Arial"/>
              <a:ea typeface="Arial"/>
              <a:cs typeface="Arial"/>
              <a:sym typeface="Arial"/>
            </a:endParaRPr>
          </a:p>
          <a:p>
            <a:pPr indent="-285749" lvl="0" marL="458469" marR="0" rtl="0" algn="l">
              <a:lnSpc>
                <a:spcPct val="100000"/>
              </a:lnSpc>
              <a:spcBef>
                <a:spcPts val="0"/>
              </a:spcBef>
              <a:spcAft>
                <a:spcPts val="0"/>
              </a:spcAft>
              <a:buClr>
                <a:srgbClr val="000000"/>
              </a:buClr>
              <a:buSzPts val="1400"/>
              <a:buFont typeface="Arial"/>
              <a:buChar char="•"/>
            </a:pPr>
            <a:r>
              <a:rPr b="0" i="0" lang="en-US" sz="1800" u="none" cap="none" strike="noStrike">
                <a:solidFill>
                  <a:srgbClr val="002856"/>
                </a:solidFill>
                <a:latin typeface="Arial"/>
                <a:ea typeface="Arial"/>
                <a:cs typeface="Arial"/>
                <a:sym typeface="Arial"/>
              </a:rPr>
              <a:t>Supporting research to help you get started</a:t>
            </a:r>
            <a:endParaRPr b="0" i="0" sz="1400" u="none" cap="none" strike="noStrike">
              <a:solidFill>
                <a:srgbClr val="000000"/>
              </a:solidFill>
              <a:latin typeface="Arial"/>
              <a:ea typeface="Arial"/>
              <a:cs typeface="Arial"/>
              <a:sym typeface="Arial"/>
            </a:endParaRPr>
          </a:p>
          <a:p>
            <a:pPr indent="0" lvl="0" marL="17272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2856"/>
              </a:solidFill>
              <a:latin typeface="Arial"/>
              <a:ea typeface="Arial"/>
              <a:cs typeface="Arial"/>
              <a:sym typeface="Arial"/>
            </a:endParaRPr>
          </a:p>
          <a:p>
            <a:pPr indent="0" lvl="0" marL="172720" marR="0" rtl="0" algn="l">
              <a:lnSpc>
                <a:spcPct val="100000"/>
              </a:lnSpc>
              <a:spcBef>
                <a:spcPts val="0"/>
              </a:spcBef>
              <a:spcAft>
                <a:spcPts val="0"/>
              </a:spcAft>
              <a:buClr>
                <a:srgbClr val="000000"/>
              </a:buClr>
              <a:buSzPts val="1800"/>
              <a:buFont typeface="Arial"/>
              <a:buNone/>
            </a:pPr>
            <a:r>
              <a:rPr b="0" i="0" lang="en-US" sz="1800" u="none" cap="none" strike="noStrike">
                <a:solidFill>
                  <a:srgbClr val="002856"/>
                </a:solidFill>
                <a:latin typeface="Arial"/>
                <a:ea typeface="Arial"/>
                <a:cs typeface="Arial"/>
                <a:sym typeface="Arial"/>
              </a:rPr>
              <a:t>This is best used to support a workshop; however, it can be done outside of one. Keep in mind, the goal is to build a multi slide deck that includes a plan for each potential project and how it aligns to the overarching objective of improving sellers' ability to meet buyer needs.</a:t>
            </a:r>
            <a:endParaRPr b="0" i="0" sz="1800" u="none" cap="none" strike="noStrike">
              <a:solidFill>
                <a:srgbClr val="002856"/>
              </a:solidFill>
              <a:latin typeface="Arial"/>
              <a:ea typeface="Arial"/>
              <a:cs typeface="Arial"/>
              <a:sym typeface="Arial"/>
            </a:endParaRPr>
          </a:p>
        </p:txBody>
      </p:sp>
      <p:cxnSp>
        <p:nvCxnSpPr>
          <p:cNvPr id="93" name="Google Shape;93;p3"/>
          <p:cNvCxnSpPr/>
          <p:nvPr/>
        </p:nvCxnSpPr>
        <p:spPr>
          <a:xfrm>
            <a:off x="7663565" y="1329654"/>
            <a:ext cx="63900" cy="4319700"/>
          </a:xfrm>
          <a:prstGeom prst="straightConnector1">
            <a:avLst/>
          </a:prstGeom>
          <a:noFill/>
          <a:ln cap="flat" cmpd="sng" w="12700">
            <a:solidFill>
              <a:srgbClr val="6F7878"/>
            </a:solidFill>
            <a:prstDash val="solid"/>
            <a:round/>
            <a:headEnd len="sm" w="sm" type="none"/>
            <a:tailEnd len="sm" w="sm" type="none"/>
          </a:ln>
        </p:spPr>
      </p:cxnSp>
      <p:sp>
        <p:nvSpPr>
          <p:cNvPr id="94" name="Google Shape;94;p3"/>
          <p:cNvSpPr txBox="1"/>
          <p:nvPr/>
        </p:nvSpPr>
        <p:spPr>
          <a:xfrm>
            <a:off x="8196649" y="1544594"/>
            <a:ext cx="3304431" cy="369332"/>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Step 1: </a:t>
            </a:r>
            <a:r>
              <a:rPr lang="en-US" sz="1800">
                <a:solidFill>
                  <a:schemeClr val="dk1"/>
                </a:solidFill>
              </a:rPr>
              <a:t>Pre Workshop</a:t>
            </a:r>
            <a:r>
              <a:rPr b="0" i="0" lang="en-US" sz="1800" u="none" cap="none" strike="noStrike">
                <a:solidFill>
                  <a:schemeClr val="dk1"/>
                </a:solidFill>
                <a:latin typeface="Arial"/>
                <a:ea typeface="Arial"/>
                <a:cs typeface="Arial"/>
                <a:sym typeface="Arial"/>
              </a:rPr>
              <a:t> Research</a:t>
            </a:r>
            <a:endParaRPr b="0" i="0" sz="1800" u="none" cap="none" strike="noStrike">
              <a:solidFill>
                <a:schemeClr val="dk1"/>
              </a:solidFill>
              <a:latin typeface="Arial"/>
              <a:ea typeface="Arial"/>
              <a:cs typeface="Arial"/>
              <a:sym typeface="Arial"/>
            </a:endParaRPr>
          </a:p>
        </p:txBody>
      </p:sp>
      <p:sp>
        <p:nvSpPr>
          <p:cNvPr id="95" name="Google Shape;95;p3"/>
          <p:cNvSpPr txBox="1"/>
          <p:nvPr/>
        </p:nvSpPr>
        <p:spPr>
          <a:xfrm>
            <a:off x="8183724" y="2239839"/>
            <a:ext cx="3603600" cy="369300"/>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Step 2: Mapping your Stakeholders</a:t>
            </a:r>
            <a:endParaRPr b="0" i="0" sz="1800" u="none" cap="none" strike="noStrike">
              <a:solidFill>
                <a:schemeClr val="dk1"/>
              </a:solidFill>
              <a:latin typeface="Arial"/>
              <a:ea typeface="Arial"/>
              <a:cs typeface="Arial"/>
              <a:sym typeface="Arial"/>
            </a:endParaRPr>
          </a:p>
        </p:txBody>
      </p:sp>
      <p:sp>
        <p:nvSpPr>
          <p:cNvPr id="96" name="Google Shape;96;p3"/>
          <p:cNvSpPr txBox="1"/>
          <p:nvPr/>
        </p:nvSpPr>
        <p:spPr>
          <a:xfrm>
            <a:off x="8196649" y="2787216"/>
            <a:ext cx="3629400" cy="646500"/>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Step 3: Connecting to the Buying Journey</a:t>
            </a:r>
            <a:endParaRPr b="0" i="0" sz="1800" u="none" cap="none" strike="noStrike">
              <a:solidFill>
                <a:schemeClr val="dk1"/>
              </a:solidFill>
              <a:latin typeface="Arial"/>
              <a:ea typeface="Arial"/>
              <a:cs typeface="Arial"/>
              <a:sym typeface="Arial"/>
            </a:endParaRPr>
          </a:p>
        </p:txBody>
      </p:sp>
      <p:sp>
        <p:nvSpPr>
          <p:cNvPr id="97" name="Google Shape;97;p3"/>
          <p:cNvSpPr txBox="1"/>
          <p:nvPr/>
        </p:nvSpPr>
        <p:spPr>
          <a:xfrm>
            <a:off x="8183723" y="4274985"/>
            <a:ext cx="3116400" cy="369300"/>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Step 5: Build AI Ambition Deck</a:t>
            </a:r>
            <a:endParaRPr b="0" i="0" sz="1800" u="none" cap="none" strike="noStrike">
              <a:solidFill>
                <a:schemeClr val="dk1"/>
              </a:solidFill>
              <a:latin typeface="Arial"/>
              <a:ea typeface="Arial"/>
              <a:cs typeface="Arial"/>
              <a:sym typeface="Arial"/>
            </a:endParaRPr>
          </a:p>
        </p:txBody>
      </p:sp>
      <p:sp>
        <p:nvSpPr>
          <p:cNvPr id="98" name="Google Shape;98;p3"/>
          <p:cNvSpPr/>
          <p:nvPr/>
        </p:nvSpPr>
        <p:spPr>
          <a:xfrm flipH="1">
            <a:off x="7487948" y="1544594"/>
            <a:ext cx="387669" cy="387669"/>
          </a:xfrm>
          <a:prstGeom prst="ellipse">
            <a:avLst/>
          </a:prstGeom>
          <a:solidFill>
            <a:schemeClr val="accent5"/>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99" name="Google Shape;99;p3"/>
          <p:cNvSpPr/>
          <p:nvPr/>
        </p:nvSpPr>
        <p:spPr>
          <a:xfrm flipH="1">
            <a:off x="7488023" y="2230668"/>
            <a:ext cx="387600" cy="387600"/>
          </a:xfrm>
          <a:prstGeom prst="ellipse">
            <a:avLst/>
          </a:prstGeom>
          <a:solidFill>
            <a:schemeClr val="accent5"/>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00" name="Google Shape;100;p3"/>
          <p:cNvSpPr/>
          <p:nvPr/>
        </p:nvSpPr>
        <p:spPr>
          <a:xfrm flipH="1">
            <a:off x="7488023" y="2916664"/>
            <a:ext cx="387600" cy="387600"/>
          </a:xfrm>
          <a:prstGeom prst="ellipse">
            <a:avLst/>
          </a:prstGeom>
          <a:solidFill>
            <a:schemeClr val="accent5"/>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101" name="Google Shape;101;p3"/>
          <p:cNvSpPr/>
          <p:nvPr/>
        </p:nvSpPr>
        <p:spPr>
          <a:xfrm flipH="1">
            <a:off x="7501717" y="3602672"/>
            <a:ext cx="387600" cy="387600"/>
          </a:xfrm>
          <a:prstGeom prst="ellipse">
            <a:avLst/>
          </a:prstGeom>
          <a:solidFill>
            <a:schemeClr val="accent5"/>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02" name="Google Shape;102;p3"/>
          <p:cNvSpPr/>
          <p:nvPr/>
        </p:nvSpPr>
        <p:spPr>
          <a:xfrm flipH="1">
            <a:off x="7488022" y="4288682"/>
            <a:ext cx="387600" cy="387600"/>
          </a:xfrm>
          <a:prstGeom prst="ellipse">
            <a:avLst/>
          </a:prstGeom>
          <a:solidFill>
            <a:schemeClr val="accent5"/>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103" name="Google Shape;103;p3"/>
          <p:cNvSpPr txBox="1"/>
          <p:nvPr/>
        </p:nvSpPr>
        <p:spPr>
          <a:xfrm>
            <a:off x="8183723" y="4983753"/>
            <a:ext cx="3257400" cy="369300"/>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Step 6: Plan for Communication</a:t>
            </a:r>
            <a:endParaRPr b="0" i="0" sz="1800" u="none" cap="none" strike="noStrike">
              <a:solidFill>
                <a:schemeClr val="dk1"/>
              </a:solidFill>
              <a:latin typeface="Arial"/>
              <a:ea typeface="Arial"/>
              <a:cs typeface="Arial"/>
              <a:sym typeface="Arial"/>
            </a:endParaRPr>
          </a:p>
        </p:txBody>
      </p:sp>
      <p:sp>
        <p:nvSpPr>
          <p:cNvPr id="104" name="Google Shape;104;p3"/>
          <p:cNvSpPr txBox="1"/>
          <p:nvPr/>
        </p:nvSpPr>
        <p:spPr>
          <a:xfrm>
            <a:off x="8196649" y="3611804"/>
            <a:ext cx="3629400" cy="369300"/>
          </a:xfrm>
          <a:prstGeom prst="rect">
            <a:avLst/>
          </a:prstGeom>
          <a:noFill/>
          <a:ln>
            <a:noFill/>
          </a:ln>
        </p:spPr>
        <p:txBody>
          <a:bodyPr anchorCtr="0" anchor="t" bIns="45700" lIns="0" spcFirstLastPara="1" rIns="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Step 4: Defining your AI Ambition</a:t>
            </a:r>
            <a:endParaRPr b="0" i="0" sz="1800" u="none" cap="none" strike="noStrike">
              <a:solidFill>
                <a:schemeClr val="dk1"/>
              </a:solidFill>
              <a:latin typeface="Arial"/>
              <a:ea typeface="Arial"/>
              <a:cs typeface="Arial"/>
              <a:sym typeface="Arial"/>
            </a:endParaRPr>
          </a:p>
        </p:txBody>
      </p:sp>
      <p:sp>
        <p:nvSpPr>
          <p:cNvPr id="105" name="Google Shape;105;p3"/>
          <p:cNvSpPr/>
          <p:nvPr/>
        </p:nvSpPr>
        <p:spPr>
          <a:xfrm flipH="1">
            <a:off x="7487984" y="4974682"/>
            <a:ext cx="387600" cy="387600"/>
          </a:xfrm>
          <a:prstGeom prst="ellipse">
            <a:avLst/>
          </a:prstGeom>
          <a:solidFill>
            <a:schemeClr val="accent5"/>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Execution Advice</a:t>
            </a:r>
            <a:endParaRPr/>
          </a:p>
        </p:txBody>
      </p:sp>
      <p:pic>
        <p:nvPicPr>
          <p:cNvPr descr="A person in a wheelchair in a meeting with other people&#10;&#10;Description automatically generated" id="111" name="Google Shape;111;p4"/>
          <p:cNvPicPr preferRelativeResize="0"/>
          <p:nvPr/>
        </p:nvPicPr>
        <p:blipFill rotWithShape="1">
          <a:blip r:embed="rId3">
            <a:alphaModFix/>
          </a:blip>
          <a:srcRect b="0" l="0" r="0" t="0"/>
          <a:stretch/>
        </p:blipFill>
        <p:spPr>
          <a:xfrm>
            <a:off x="5684751" y="1601443"/>
            <a:ext cx="6047008" cy="4114800"/>
          </a:xfrm>
          <a:prstGeom prst="rect">
            <a:avLst/>
          </a:prstGeom>
          <a:noFill/>
          <a:ln>
            <a:noFill/>
          </a:ln>
        </p:spPr>
      </p:pic>
      <p:sp>
        <p:nvSpPr>
          <p:cNvPr id="112" name="Google Shape;112;p4"/>
          <p:cNvSpPr txBox="1"/>
          <p:nvPr/>
        </p:nvSpPr>
        <p:spPr>
          <a:xfrm>
            <a:off x="457196" y="2088802"/>
            <a:ext cx="5081100" cy="3140100"/>
          </a:xfrm>
          <a:prstGeom prst="rect">
            <a:avLst/>
          </a:prstGeom>
          <a:noFill/>
          <a:ln>
            <a:noFill/>
          </a:ln>
        </p:spPr>
        <p:txBody>
          <a:bodyPr anchorCtr="0" anchor="t" bIns="45700" lIns="0"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1" i="0" lang="en-US" sz="1800" u="none" cap="none" strike="noStrike">
                <a:solidFill>
                  <a:srgbClr val="002856"/>
                </a:solidFill>
                <a:latin typeface="Arial"/>
                <a:ea typeface="Arial"/>
                <a:cs typeface="Arial"/>
                <a:sym typeface="Arial"/>
              </a:rPr>
              <a:t>Formatting:</a:t>
            </a:r>
            <a:r>
              <a:rPr b="0" i="0" lang="en-US" sz="1800" u="none" cap="none" strike="noStrike">
                <a:solidFill>
                  <a:srgbClr val="002856"/>
                </a:solidFill>
                <a:latin typeface="Arial"/>
                <a:ea typeface="Arial"/>
                <a:cs typeface="Arial"/>
                <a:sym typeface="Arial"/>
              </a:rPr>
              <a:t> This is supplied as a PPT but is best recreated within a whiteboarding workshop/virtual whiteboard application.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en-US" sz="1800" u="none" cap="none" strike="noStrike">
                <a:solidFill>
                  <a:srgbClr val="002856"/>
                </a:solidFill>
                <a:latin typeface="Arial"/>
                <a:ea typeface="Arial"/>
                <a:cs typeface="Arial"/>
                <a:sym typeface="Arial"/>
              </a:rPr>
              <a:t>Where to start:</a:t>
            </a:r>
            <a:r>
              <a:rPr b="0" i="0" lang="en-US" sz="1800" u="none" cap="none" strike="noStrike">
                <a:solidFill>
                  <a:srgbClr val="002856"/>
                </a:solidFill>
                <a:latin typeface="Arial"/>
                <a:ea typeface="Arial"/>
                <a:cs typeface="Arial"/>
                <a:sym typeface="Arial"/>
              </a:rPr>
              <a:t> Capture current projects to identify gaps prior to mapping future or ideal projects.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en-US" sz="1800" u="none" cap="none" strike="noStrike">
                <a:solidFill>
                  <a:srgbClr val="002856"/>
                </a:solidFill>
                <a:latin typeface="Arial"/>
                <a:ea typeface="Arial"/>
                <a:cs typeface="Arial"/>
                <a:sym typeface="Arial"/>
              </a:rPr>
              <a:t>Terminology:</a:t>
            </a:r>
            <a:r>
              <a:rPr b="0" i="0" lang="en-US" sz="1800" u="none" cap="none" strike="noStrike">
                <a:solidFill>
                  <a:srgbClr val="002856"/>
                </a:solidFill>
                <a:latin typeface="Arial"/>
                <a:ea typeface="Arial"/>
                <a:cs typeface="Arial"/>
                <a:sym typeface="Arial"/>
              </a:rPr>
              <a:t> Ensure language within tool aligns with the language of broader AI-focused company initiatives.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400"/>
              <a:buFont typeface="Arial"/>
              <a:buChar char="•"/>
            </a:pPr>
            <a:r>
              <a:rPr b="1" i="0" lang="en-US" sz="1800" u="none" cap="none" strike="noStrike">
                <a:solidFill>
                  <a:srgbClr val="002856"/>
                </a:solidFill>
                <a:latin typeface="Arial"/>
                <a:ea typeface="Arial"/>
                <a:cs typeface="Arial"/>
                <a:sym typeface="Arial"/>
              </a:rPr>
              <a:t>Completion:</a:t>
            </a:r>
            <a:r>
              <a:rPr b="0" i="0" lang="en-US" sz="1800" u="none" cap="none" strike="noStrike">
                <a:solidFill>
                  <a:srgbClr val="002856"/>
                </a:solidFill>
                <a:latin typeface="Arial"/>
                <a:ea typeface="Arial"/>
                <a:cs typeface="Arial"/>
                <a:sym typeface="Arial"/>
              </a:rPr>
              <a:t> Every column is not necessary if it’s not in alignment with your project.</a:t>
            </a:r>
            <a:endParaRPr b="0" i="0" sz="1800" u="none" cap="none" strike="noStrike">
              <a:solidFill>
                <a:srgbClr val="002856"/>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Questions CSOs Should Ask Themselves</a:t>
            </a:r>
            <a:endParaRPr/>
          </a:p>
        </p:txBody>
      </p:sp>
      <p:sp>
        <p:nvSpPr>
          <p:cNvPr id="118" name="Google Shape;118;p5"/>
          <p:cNvSpPr txBox="1"/>
          <p:nvPr/>
        </p:nvSpPr>
        <p:spPr>
          <a:xfrm>
            <a:off x="457200" y="1049747"/>
            <a:ext cx="10527475" cy="5074327"/>
          </a:xfrm>
          <a:prstGeom prst="rect">
            <a:avLst/>
          </a:prstGeom>
          <a:noFill/>
          <a:ln>
            <a:noFill/>
          </a:ln>
        </p:spPr>
        <p:txBody>
          <a:bodyPr anchorCtr="0" anchor="t" bIns="0" lIns="0" spcFirstLastPara="1" rIns="0" wrap="square" tIns="0">
            <a:noAutofit/>
          </a:bodyPr>
          <a:lstStyle/>
          <a:p>
            <a:pPr indent="-425450" lvl="0" marL="457200" marR="0" rtl="0" algn="l">
              <a:lnSpc>
                <a:spcPct val="150000"/>
              </a:lnSpc>
              <a:spcBef>
                <a:spcPts val="0"/>
              </a:spcBef>
              <a:spcAft>
                <a:spcPts val="0"/>
              </a:spcAft>
              <a:buClr>
                <a:schemeClr val="dk2"/>
              </a:buClr>
              <a:buSzPts val="1900"/>
              <a:buFont typeface="Arial"/>
              <a:buChar char="•"/>
            </a:pPr>
            <a:r>
              <a:rPr b="0" i="0" lang="en-US" sz="1900" u="none" cap="none" strike="noStrike">
                <a:solidFill>
                  <a:schemeClr val="dk2"/>
                </a:solidFill>
                <a:latin typeface="Arial"/>
                <a:ea typeface="Arial"/>
                <a:cs typeface="Arial"/>
                <a:sym typeface="Arial"/>
              </a:rPr>
              <a:t>Where can everyday AI help customers navigate their buying journey and make confident decisions?</a:t>
            </a:r>
            <a:endParaRPr b="0" i="0" sz="1900" u="none" cap="none" strike="noStrike">
              <a:solidFill>
                <a:schemeClr val="dk2"/>
              </a:solidFill>
              <a:latin typeface="Arial"/>
              <a:ea typeface="Arial"/>
              <a:cs typeface="Arial"/>
              <a:sym typeface="Arial"/>
            </a:endParaRPr>
          </a:p>
          <a:p>
            <a:pPr indent="-349250" lvl="1" marL="914400" marR="0" rtl="0" algn="l">
              <a:lnSpc>
                <a:spcPct val="150000"/>
              </a:lnSpc>
              <a:spcBef>
                <a:spcPts val="0"/>
              </a:spcBef>
              <a:spcAft>
                <a:spcPts val="0"/>
              </a:spcAft>
              <a:buClr>
                <a:schemeClr val="dk2"/>
              </a:buClr>
              <a:buSzPts val="1900"/>
              <a:buFont typeface="Arial"/>
              <a:buChar char="○"/>
            </a:pPr>
            <a:r>
              <a:rPr b="0" i="0" lang="en-US" sz="1900" u="none" cap="none" strike="noStrike">
                <a:solidFill>
                  <a:schemeClr val="dk2"/>
                </a:solidFill>
                <a:latin typeface="Arial"/>
                <a:ea typeface="Arial"/>
                <a:cs typeface="Arial"/>
                <a:sym typeface="Arial"/>
              </a:rPr>
              <a:t>Everyday AI are those focused on task automation and streamlining processes. </a:t>
            </a:r>
            <a:endParaRPr b="0" i="0" sz="1900" u="none" cap="none" strike="noStrike">
              <a:solidFill>
                <a:schemeClr val="dk2"/>
              </a:solidFill>
              <a:latin typeface="Arial"/>
              <a:ea typeface="Arial"/>
              <a:cs typeface="Arial"/>
              <a:sym typeface="Arial"/>
            </a:endParaRPr>
          </a:p>
          <a:p>
            <a:pPr indent="-425450" lvl="0" marL="457200" marR="0" rtl="0" algn="l">
              <a:lnSpc>
                <a:spcPct val="150000"/>
              </a:lnSpc>
              <a:spcBef>
                <a:spcPts val="1200"/>
              </a:spcBef>
              <a:spcAft>
                <a:spcPts val="0"/>
              </a:spcAft>
              <a:buClr>
                <a:schemeClr val="dk2"/>
              </a:buClr>
              <a:buSzPts val="1900"/>
              <a:buFont typeface="Arial"/>
              <a:buChar char="•"/>
            </a:pPr>
            <a:r>
              <a:rPr b="0" i="0" lang="en-US" sz="1900" u="none" cap="none" strike="noStrike">
                <a:solidFill>
                  <a:schemeClr val="dk2"/>
                </a:solidFill>
                <a:latin typeface="Arial"/>
                <a:ea typeface="Arial"/>
                <a:cs typeface="Arial"/>
                <a:sym typeface="Arial"/>
              </a:rPr>
              <a:t>Where can game-changing AI improve both the buying experience and conversion rates?</a:t>
            </a:r>
            <a:endParaRPr b="0" i="0" sz="1900" u="none" cap="none" strike="noStrike">
              <a:solidFill>
                <a:schemeClr val="dk2"/>
              </a:solidFill>
              <a:latin typeface="Arial"/>
              <a:ea typeface="Arial"/>
              <a:cs typeface="Arial"/>
              <a:sym typeface="Arial"/>
            </a:endParaRPr>
          </a:p>
          <a:p>
            <a:pPr indent="-349250" lvl="1" marL="914400" marR="0" rtl="0" algn="l">
              <a:lnSpc>
                <a:spcPct val="150000"/>
              </a:lnSpc>
              <a:spcBef>
                <a:spcPts val="1200"/>
              </a:spcBef>
              <a:spcAft>
                <a:spcPts val="0"/>
              </a:spcAft>
              <a:buClr>
                <a:schemeClr val="dk2"/>
              </a:buClr>
              <a:buSzPts val="1900"/>
              <a:buFont typeface="Arial"/>
              <a:buChar char="○"/>
            </a:pPr>
            <a:r>
              <a:rPr b="0" i="0" lang="en-US" sz="1900" u="none" cap="none" strike="noStrike">
                <a:solidFill>
                  <a:schemeClr val="dk2"/>
                </a:solidFill>
                <a:latin typeface="Arial"/>
                <a:ea typeface="Arial"/>
                <a:cs typeface="Arial"/>
                <a:sym typeface="Arial"/>
              </a:rPr>
              <a:t>Game-changing AI are those focused on driving transformation and innovation.</a:t>
            </a:r>
            <a:endParaRPr b="0" i="0" sz="1900" u="none" cap="none" strike="noStrike">
              <a:solidFill>
                <a:schemeClr val="dk2"/>
              </a:solidFill>
              <a:latin typeface="Arial"/>
              <a:ea typeface="Arial"/>
              <a:cs typeface="Arial"/>
              <a:sym typeface="Arial"/>
            </a:endParaRPr>
          </a:p>
          <a:p>
            <a:pPr indent="-425450" lvl="0" marL="457200" marR="0" rtl="0" algn="l">
              <a:lnSpc>
                <a:spcPct val="150000"/>
              </a:lnSpc>
              <a:spcBef>
                <a:spcPts val="1200"/>
              </a:spcBef>
              <a:spcAft>
                <a:spcPts val="0"/>
              </a:spcAft>
              <a:buClr>
                <a:schemeClr val="dk2"/>
              </a:buClr>
              <a:buSzPts val="1900"/>
              <a:buFont typeface="Arial"/>
              <a:buChar char="•"/>
            </a:pPr>
            <a:r>
              <a:rPr b="0" i="0" lang="en-US" sz="1900" u="none" cap="none" strike="noStrike">
                <a:solidFill>
                  <a:schemeClr val="dk2"/>
                </a:solidFill>
                <a:latin typeface="Arial"/>
                <a:ea typeface="Arial"/>
                <a:cs typeface="Arial"/>
                <a:sym typeface="Arial"/>
              </a:rPr>
              <a:t>What are the key metrics and seller behavior changes required for investments to have an impact?</a:t>
            </a:r>
            <a:endParaRPr b="0" i="0" sz="1900" u="none" cap="none" strike="noStrike">
              <a:solidFill>
                <a:srgbClr val="000000"/>
              </a:solidFill>
              <a:latin typeface="Arial"/>
              <a:ea typeface="Arial"/>
              <a:cs typeface="Arial"/>
              <a:sym typeface="Arial"/>
            </a:endParaRPr>
          </a:p>
          <a:p>
            <a:pPr indent="-425450" lvl="0" marL="457200" marR="0" rtl="0" algn="l">
              <a:lnSpc>
                <a:spcPct val="150000"/>
              </a:lnSpc>
              <a:spcBef>
                <a:spcPts val="1200"/>
              </a:spcBef>
              <a:spcAft>
                <a:spcPts val="0"/>
              </a:spcAft>
              <a:buClr>
                <a:schemeClr val="dk2"/>
              </a:buClr>
              <a:buSzPts val="1900"/>
              <a:buFont typeface="Arial"/>
              <a:buChar char="•"/>
            </a:pPr>
            <a:r>
              <a:rPr b="0" i="0" lang="en-US" sz="1900" u="none" cap="none" strike="noStrike">
                <a:solidFill>
                  <a:schemeClr val="dk2"/>
                </a:solidFill>
                <a:latin typeface="Arial"/>
                <a:ea typeface="Arial"/>
                <a:cs typeface="Arial"/>
                <a:sym typeface="Arial"/>
              </a:rPr>
              <a:t>How does our sales AI ambition align with other existing organization and sales objectives?</a:t>
            </a:r>
            <a:endParaRPr b="0" i="0" sz="1900" u="none" cap="none" strike="noStrike">
              <a:solidFill>
                <a:srgbClr val="000000"/>
              </a:solidFill>
              <a:latin typeface="Arial"/>
              <a:ea typeface="Arial"/>
              <a:cs typeface="Arial"/>
              <a:sym typeface="Arial"/>
            </a:endParaRPr>
          </a:p>
          <a:p>
            <a:pPr indent="0" lvl="0" marL="0" marR="0" rtl="0" algn="l">
              <a:lnSpc>
                <a:spcPct val="150000"/>
              </a:lnSpc>
              <a:spcBef>
                <a:spcPts val="1200"/>
              </a:spcBef>
              <a:spcAft>
                <a:spcPts val="0"/>
              </a:spcAft>
              <a:buClr>
                <a:schemeClr val="dk2"/>
              </a:buClr>
              <a:buSzPts val="2400"/>
              <a:buFont typeface="Arial Black"/>
              <a:buNone/>
            </a:pPr>
            <a:r>
              <a:t/>
            </a:r>
            <a:endParaRPr b="0" i="0" sz="1900" u="none" cap="none" strike="noStrik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Preworkshop Research</a:t>
            </a:r>
            <a:endParaRPr/>
          </a:p>
        </p:txBody>
      </p:sp>
      <p:graphicFrame>
        <p:nvGraphicFramePr>
          <p:cNvPr id="124" name="Google Shape;124;p6"/>
          <p:cNvGraphicFramePr/>
          <p:nvPr/>
        </p:nvGraphicFramePr>
        <p:xfrm>
          <a:off x="457200" y="1167885"/>
          <a:ext cx="3000000" cy="3000000"/>
        </p:xfrm>
        <a:graphic>
          <a:graphicData uri="http://schemas.openxmlformats.org/drawingml/2006/table">
            <a:tbl>
              <a:tblPr bandRow="1" firstRow="1">
                <a:noFill/>
                <a:tableStyleId>{87672B5C-B3AB-4EDA-8448-AE44D5E47122}</a:tableStyleId>
              </a:tblPr>
              <a:tblGrid>
                <a:gridCol w="1263100"/>
                <a:gridCol w="2451950"/>
                <a:gridCol w="7617550"/>
              </a:tblGrid>
              <a:tr h="3145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Step</a:t>
                      </a:r>
                      <a:endParaRPr sz="14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Research</a:t>
                      </a:r>
                      <a:endParaRPr sz="1400" u="none" cap="none" strike="noStrike"/>
                    </a:p>
                  </a:txBody>
                  <a:tcPr marT="45725" marB="45725" marR="91450" marL="914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Guidance</a:t>
                      </a:r>
                      <a:endParaRPr sz="1400" u="none" cap="none" strike="noStrike"/>
                    </a:p>
                  </a:txBody>
                  <a:tcPr marT="45725" marB="45725" marR="91450" marL="91450">
                    <a:lnL cap="flat" cmpd="sng" w="9525">
                      <a:solidFill>
                        <a:schemeClr val="l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03700">
                <a:tc>
                  <a:txBody>
                    <a:bodyPr/>
                    <a:lstStyle/>
                    <a:p>
                      <a:pPr indent="0" lvl="0" marL="0" marR="0" rtl="0" algn="l">
                        <a:lnSpc>
                          <a:spcPct val="100000"/>
                        </a:lnSpc>
                        <a:spcBef>
                          <a:spcPts val="0"/>
                        </a:spcBef>
                        <a:spcAft>
                          <a:spcPts val="0"/>
                        </a:spcAft>
                        <a:buClr>
                          <a:schemeClr val="dk1"/>
                        </a:buClr>
                        <a:buSzPts val="1400"/>
                        <a:buFont typeface="Arial"/>
                        <a:buNone/>
                      </a:pPr>
                      <a:r>
                        <a:rPr lang="en-US" sz="1200" u="none" cap="none" strike="noStrike"/>
                        <a:t>Understanding the Buying Journey</a:t>
                      </a:r>
                      <a:endParaRPr sz="12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73050" lvl="0" marL="285750" marR="0" rtl="0" algn="l">
                        <a:lnSpc>
                          <a:spcPct val="100000"/>
                        </a:lnSpc>
                        <a:spcBef>
                          <a:spcPts val="0"/>
                        </a:spcBef>
                        <a:spcAft>
                          <a:spcPts val="0"/>
                        </a:spcAft>
                        <a:buClr>
                          <a:schemeClr val="dk1"/>
                        </a:buClr>
                        <a:buSzPts val="1200"/>
                        <a:buFont typeface="Arial"/>
                        <a:buChar char="•"/>
                      </a:pPr>
                      <a:r>
                        <a:rPr b="0" i="0" lang="en-US" sz="1200" u="sng" cap="none" strike="noStrike">
                          <a:solidFill>
                            <a:schemeClr val="hlink"/>
                          </a:solidFill>
                          <a:latin typeface="Arial"/>
                          <a:ea typeface="Arial"/>
                          <a:cs typeface="Arial"/>
                          <a:sym typeface="Arial"/>
                          <a:hlinkClick r:id="rId3"/>
                        </a:rPr>
                        <a:t>Focus on Buying Jobs Rather Than the Chaos of Buying Journeys</a:t>
                      </a:r>
                      <a:r>
                        <a:rPr b="0" i="0" lang="en-US" sz="1200" u="none" cap="none" strike="noStrike">
                          <a:latin typeface="Arial"/>
                          <a:ea typeface="Arial"/>
                          <a:cs typeface="Arial"/>
                          <a:sym typeface="Arial"/>
                        </a:rPr>
                        <a:t> </a:t>
                      </a:r>
                      <a:endParaRPr b="0" i="0" sz="1200" u="none" cap="none" strike="noStrike">
                        <a:latin typeface="Arial"/>
                        <a:ea typeface="Arial"/>
                        <a:cs typeface="Arial"/>
                        <a:sym typeface="Arial"/>
                      </a:endParaRPr>
                    </a:p>
                  </a:txBody>
                  <a:tcPr marT="45725" marB="45725" marR="91450" marL="914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lang="en-US" sz="1200" u="none" cap="none" strike="noStrike"/>
                        <a:t>AI investments, whether identified as productivity gainers or game changers, should have measurable impact on the buying experience that sellers deliver to buyers.  When mapping each of your projects, you’ll need to connect its impact to specific jobs within the buying journey that will see change.  </a:t>
                      </a:r>
                      <a:endParaRPr b="0" i="0" sz="1200" u="none" cap="none" strike="noStrike">
                        <a:solidFill>
                          <a:schemeClr val="dk1"/>
                        </a:solidFill>
                        <a:latin typeface="Arial"/>
                        <a:ea typeface="Arial"/>
                        <a:cs typeface="Arial"/>
                        <a:sym typeface="Arial"/>
                      </a:endParaRPr>
                    </a:p>
                  </a:txBody>
                  <a:tcPr marT="45725" marB="45725" marR="91450" marL="91450">
                    <a:lnL cap="flat" cmpd="sng" w="9525">
                      <a:solidFill>
                        <a:schemeClr val="l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60925">
                <a:tc>
                  <a:txBody>
                    <a:bodyPr/>
                    <a:lstStyle/>
                    <a:p>
                      <a:pPr indent="0" lvl="0" marL="0" marR="0" rtl="0" algn="l">
                        <a:lnSpc>
                          <a:spcPct val="100000"/>
                        </a:lnSpc>
                        <a:spcBef>
                          <a:spcPts val="0"/>
                        </a:spcBef>
                        <a:spcAft>
                          <a:spcPts val="0"/>
                        </a:spcAft>
                        <a:buClr>
                          <a:srgbClr val="000000"/>
                        </a:buClr>
                        <a:buSzPts val="1400"/>
                        <a:buFont typeface="Arial"/>
                        <a:buNone/>
                      </a:pPr>
                      <a:r>
                        <a:rPr lang="en-US" sz="1200" u="none" cap="none" strike="noStrike"/>
                        <a:t>Define Your Sales AI Use Cases</a:t>
                      </a:r>
                      <a:endParaRPr sz="12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73050" lvl="0" marL="285750" marR="0" rtl="0" algn="l">
                        <a:lnSpc>
                          <a:spcPct val="100000"/>
                        </a:lnSpc>
                        <a:spcBef>
                          <a:spcPts val="0"/>
                        </a:spcBef>
                        <a:spcAft>
                          <a:spcPts val="0"/>
                        </a:spcAft>
                        <a:buClr>
                          <a:schemeClr val="dk1"/>
                        </a:buClr>
                        <a:buSzPts val="1200"/>
                        <a:buFont typeface="Arial"/>
                        <a:buChar char="•"/>
                      </a:pPr>
                      <a:r>
                        <a:rPr b="0" i="0" lang="en-US" sz="1200" u="sng" cap="none" strike="noStrike">
                          <a:solidFill>
                            <a:schemeClr val="hlink"/>
                          </a:solidFill>
                          <a:latin typeface="Arial"/>
                          <a:ea typeface="Arial"/>
                          <a:cs typeface="Arial"/>
                          <a:sym typeface="Arial"/>
                          <a:hlinkClick r:id="rId4"/>
                        </a:rPr>
                        <a:t>13 Generative AI Use Cases for B2B Sales</a:t>
                      </a:r>
                      <a:endParaRPr b="0" i="0" sz="1200" u="none" cap="none" strike="noStrike">
                        <a:latin typeface="Arial"/>
                        <a:ea typeface="Arial"/>
                        <a:cs typeface="Arial"/>
                        <a:sym typeface="Arial"/>
                      </a:endParaRPr>
                    </a:p>
                  </a:txBody>
                  <a:tcPr marT="45725" marB="45725" marR="91450" marL="914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200" u="none" cap="none" strike="noStrike"/>
                        <a:t>Focus on use cases where AI deployment provides for productivity gains or supports transformation of the sales organization. Use cases must also be feasible for your organization to deploy.  </a:t>
                      </a:r>
                      <a:endParaRPr sz="1200" u="none" cap="none" strike="noStrike"/>
                    </a:p>
                  </a:txBody>
                  <a:tcPr marT="45725" marB="45725" marR="91450" marL="91450">
                    <a:lnL cap="flat" cmpd="sng" w="9525">
                      <a:solidFill>
                        <a:schemeClr val="l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solidFill>
                      <a:prstDash val="solid"/>
                      <a:round/>
                      <a:headEnd len="sm" w="sm" type="none"/>
                      <a:tailEnd len="sm" w="sm" type="none"/>
                    </a:lnB>
                  </a:tcPr>
                </a:tc>
              </a:tr>
              <a:tr h="1043900">
                <a:tc>
                  <a:txBody>
                    <a:bodyPr/>
                    <a:lstStyle/>
                    <a:p>
                      <a:pPr indent="0" lvl="0" marL="0" marR="0" rtl="0" algn="l">
                        <a:lnSpc>
                          <a:spcPct val="100000"/>
                        </a:lnSpc>
                        <a:spcBef>
                          <a:spcPts val="0"/>
                        </a:spcBef>
                        <a:spcAft>
                          <a:spcPts val="0"/>
                        </a:spcAft>
                        <a:buClr>
                          <a:srgbClr val="000000"/>
                        </a:buClr>
                        <a:buSzPts val="1400"/>
                        <a:buFont typeface="Arial"/>
                        <a:buNone/>
                      </a:pPr>
                      <a:r>
                        <a:rPr lang="en-US" sz="1200" u="none" cap="none" strike="noStrike"/>
                        <a:t>Mine Key Seller Actions</a:t>
                      </a:r>
                      <a:endParaRPr sz="12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273050" lvl="0" marL="285750" marR="0" rtl="0" algn="l">
                        <a:lnSpc>
                          <a:spcPct val="100000"/>
                        </a:lnSpc>
                        <a:spcBef>
                          <a:spcPts val="0"/>
                        </a:spcBef>
                        <a:spcAft>
                          <a:spcPts val="0"/>
                        </a:spcAft>
                        <a:buClr>
                          <a:schemeClr val="dk1"/>
                        </a:buClr>
                        <a:buSzPts val="1200"/>
                        <a:buFont typeface="Arial"/>
                        <a:buChar char="•"/>
                      </a:pPr>
                      <a:r>
                        <a:rPr b="0" i="0" lang="en-US" sz="1200" u="sng" cap="none" strike="noStrike">
                          <a:solidFill>
                            <a:schemeClr val="hlink"/>
                          </a:solidFill>
                          <a:latin typeface="Arial"/>
                          <a:ea typeface="Arial"/>
                          <a:cs typeface="Arial"/>
                          <a:sym typeface="Arial"/>
                          <a:hlinkClick r:id="rId5"/>
                        </a:rPr>
                        <a:t>Drive Frontline Sales Productivity With an AI-Powered Seller Action Hub</a:t>
                      </a:r>
                      <a:endParaRPr b="0" i="0" sz="1200" u="none" cap="none" strike="noStrike">
                        <a:latin typeface="Arial"/>
                        <a:ea typeface="Arial"/>
                        <a:cs typeface="Arial"/>
                        <a:sym typeface="Arial"/>
                      </a:endParaRPr>
                    </a:p>
                  </a:txBody>
                  <a:tcPr marT="45725" marB="45725" marR="91450" marL="914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200" u="none" cap="none" strike="noStrike"/>
                        <a:t>At a high level, map </a:t>
                      </a:r>
                      <a:r>
                        <a:rPr b="0" i="0" lang="en-US" sz="1200" u="none" cap="none" strike="noStrike">
                          <a:latin typeface="Arial"/>
                          <a:ea typeface="Arial"/>
                          <a:cs typeface="Arial"/>
                          <a:sym typeface="Arial"/>
                        </a:rPr>
                        <a:t>seller workflows and the actions they take to complete them. Focus on daily tasks, both customer-facing and non-customer-facing, related to data entry, report generation and customer interactions. Notate ones that impact deal progression within the buying process. </a:t>
                      </a:r>
                      <a:endParaRPr sz="1200" u="none" cap="none" strike="noStrike"/>
                    </a:p>
                  </a:txBody>
                  <a:tcPr marT="45725" marB="45725" marR="91450" marL="91450">
                    <a:lnL cap="flat" cmpd="sng" w="9525">
                      <a:solidFill>
                        <a:schemeClr val="l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19125">
                <a:tc>
                  <a:txBody>
                    <a:bodyPr/>
                    <a:lstStyle/>
                    <a:p>
                      <a:pPr indent="0" lvl="0" marL="0" marR="0" rtl="0" algn="l">
                        <a:lnSpc>
                          <a:spcPct val="100000"/>
                        </a:lnSpc>
                        <a:spcBef>
                          <a:spcPts val="0"/>
                        </a:spcBef>
                        <a:spcAft>
                          <a:spcPts val="0"/>
                        </a:spcAft>
                        <a:buClr>
                          <a:srgbClr val="000000"/>
                        </a:buClr>
                        <a:buSzPts val="1400"/>
                        <a:buFont typeface="Arial"/>
                        <a:buNone/>
                      </a:pPr>
                      <a:r>
                        <a:rPr lang="en-US" sz="1200" u="none" cap="none" strike="noStrike"/>
                        <a:t>Audit Your Sales Technology Stack</a:t>
                      </a:r>
                      <a:endParaRPr sz="12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73050" lvl="0" marL="285750" marR="0" rtl="0" algn="l">
                        <a:lnSpc>
                          <a:spcPct val="100000"/>
                        </a:lnSpc>
                        <a:spcBef>
                          <a:spcPts val="0"/>
                        </a:spcBef>
                        <a:spcAft>
                          <a:spcPts val="0"/>
                        </a:spcAft>
                        <a:buClr>
                          <a:schemeClr val="dk1"/>
                        </a:buClr>
                        <a:buSzPts val="1200"/>
                        <a:buFont typeface="Arial"/>
                        <a:buChar char="•"/>
                      </a:pPr>
                      <a:r>
                        <a:rPr b="0" i="0" lang="en-US" sz="1200" u="sng" cap="none" strike="noStrike">
                          <a:solidFill>
                            <a:schemeClr val="hlink"/>
                          </a:solidFill>
                          <a:latin typeface="Arial"/>
                          <a:ea typeface="Arial"/>
                          <a:cs typeface="Arial"/>
                          <a:sym typeface="Arial"/>
                          <a:hlinkClick r:id="rId6"/>
                        </a:rPr>
                        <a:t>A CSO’s Guide to Optimizing Revenue Technology Stacks for Pipeline Growth</a:t>
                      </a:r>
                      <a:r>
                        <a:rPr b="0" i="0" lang="en-US" sz="1200" u="none" cap="none" strike="noStrike">
                          <a:latin typeface="Arial"/>
                          <a:ea typeface="Arial"/>
                          <a:cs typeface="Arial"/>
                          <a:sym typeface="Arial"/>
                        </a:rPr>
                        <a:t> </a:t>
                      </a:r>
                      <a:endParaRPr sz="1200" u="none" cap="none" strike="noStrike"/>
                    </a:p>
                  </a:txBody>
                  <a:tcPr marT="45725" marB="45725" marR="91450" marL="914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200" u="none" cap="none" strike="noStrike"/>
                        <a:t>Map your understanding of the current sales tech stack components that support AI use cases.  Ensure you include any integration and data dependencies as well as the sales process they are linked to.</a:t>
                      </a:r>
                      <a:endParaRPr sz="1200" u="none" cap="none" strike="noStrike"/>
                    </a:p>
                  </a:txBody>
                  <a:tcPr marT="45725" marB="45725" marR="91450" marL="91450">
                    <a:lnL cap="flat" cmpd="sng" w="9525">
                      <a:solidFill>
                        <a:schemeClr val="l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r>
              <a:tr h="672325">
                <a:tc>
                  <a:txBody>
                    <a:bodyPr/>
                    <a:lstStyle/>
                    <a:p>
                      <a:pPr indent="0" lvl="0" marL="0" marR="0" rtl="0" algn="l">
                        <a:lnSpc>
                          <a:spcPct val="100000"/>
                        </a:lnSpc>
                        <a:spcBef>
                          <a:spcPts val="0"/>
                        </a:spcBef>
                        <a:spcAft>
                          <a:spcPts val="0"/>
                        </a:spcAft>
                        <a:buClr>
                          <a:srgbClr val="000000"/>
                        </a:buClr>
                        <a:buSzPts val="1400"/>
                        <a:buFont typeface="Arial"/>
                        <a:buNone/>
                      </a:pPr>
                      <a:r>
                        <a:rPr lang="en-US" sz="1200" u="none" cap="none" strike="noStrike"/>
                        <a:t>Identify Metrics</a:t>
                      </a:r>
                      <a:endParaRPr sz="12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73050" lvl="0" marL="285750" marR="0" rtl="0" algn="l">
                        <a:lnSpc>
                          <a:spcPct val="100000"/>
                        </a:lnSpc>
                        <a:spcBef>
                          <a:spcPts val="0"/>
                        </a:spcBef>
                        <a:spcAft>
                          <a:spcPts val="0"/>
                        </a:spcAft>
                        <a:buClr>
                          <a:schemeClr val="dk1"/>
                        </a:buClr>
                        <a:buSzPts val="1200"/>
                        <a:buFont typeface="Arial"/>
                        <a:buChar char="•"/>
                      </a:pPr>
                      <a:r>
                        <a:rPr b="0" i="0" lang="en-US" sz="1200" u="sng" cap="none" strike="noStrike">
                          <a:solidFill>
                            <a:schemeClr val="hlink"/>
                          </a:solidFill>
                          <a:latin typeface="Arial"/>
                          <a:ea typeface="Arial"/>
                          <a:cs typeface="Arial"/>
                          <a:sym typeface="Arial"/>
                          <a:hlinkClick r:id="rId7"/>
                        </a:rPr>
                        <a:t>Create Use Cases to Build a Better Sales Technology Roadmap</a:t>
                      </a:r>
                      <a:endParaRPr b="0" i="0" sz="1200" u="none" cap="none" strike="noStrike">
                        <a:latin typeface="Arial"/>
                        <a:ea typeface="Arial"/>
                        <a:cs typeface="Arial"/>
                        <a:sym typeface="Arial"/>
                      </a:endParaRPr>
                    </a:p>
                  </a:txBody>
                  <a:tcPr marT="45725" marB="45725" marR="91450" marL="914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Arial"/>
                        <a:buNone/>
                      </a:pPr>
                      <a:r>
                        <a:rPr b="0" i="0" lang="en-US" sz="1200" u="none" cap="none" strike="noStrike">
                          <a:solidFill>
                            <a:schemeClr val="dk1"/>
                          </a:solidFill>
                          <a:latin typeface="Arial"/>
                          <a:ea typeface="Arial"/>
                          <a:cs typeface="Arial"/>
                          <a:sym typeface="Arial"/>
                        </a:rPr>
                        <a:t>Center this around the business outcome(s) you intend to impact with your AI investments.  Gather the quantifiable metrics and KPIs as well as the org-level, function-level or user-level decisions these investments will support. </a:t>
                      </a:r>
                      <a:endParaRPr sz="1200" u="none" cap="none" strike="noStrike"/>
                    </a:p>
                  </a:txBody>
                  <a:tcPr marT="45725" marB="45725" marR="91450" marL="91450">
                    <a:lnL cap="flat" cmpd="sng" w="9525">
                      <a:solidFill>
                        <a:schemeClr val="l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996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Sales AI Strategy</a:t>
                      </a:r>
                      <a:endParaRPr sz="12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273050" lvl="0" marL="285750" marR="0" rtl="0" algn="l">
                        <a:lnSpc>
                          <a:spcPct val="100000"/>
                        </a:lnSpc>
                        <a:spcBef>
                          <a:spcPts val="0"/>
                        </a:spcBef>
                        <a:spcAft>
                          <a:spcPts val="0"/>
                        </a:spcAft>
                        <a:buClr>
                          <a:schemeClr val="dk1"/>
                        </a:buClr>
                        <a:buSzPts val="1200"/>
                        <a:buFont typeface="Arial"/>
                        <a:buChar char="•"/>
                      </a:pPr>
                      <a:r>
                        <a:rPr lang="en-US" sz="1200" u="sng" cap="none" strike="noStrike">
                          <a:solidFill>
                            <a:schemeClr val="hlink"/>
                          </a:solidFill>
                          <a:hlinkClick r:id="rId8"/>
                        </a:rPr>
                        <a:t>Generative AI Strategic Planning Essentials for B2B Chief Sales Officers</a:t>
                      </a:r>
                      <a:endParaRPr sz="1200" u="sng" cap="none" strike="noStrike">
                        <a:solidFill>
                          <a:schemeClr val="hlink"/>
                        </a:solidFill>
                      </a:endParaRPr>
                    </a:p>
                  </a:txBody>
                  <a:tcPr marT="45725" marB="45725" marR="91450" marL="91450">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US" sz="1200" u="none" cap="none" strike="noStrike"/>
                        <a:t>Define a high-level strategy for AI’s impact on sales that can be workshopped into a compelling and comprehensive strategy that links initiatives back to desired sales outcomes.</a:t>
                      </a:r>
                      <a:endParaRPr sz="1200" u="none" cap="none" strike="noStrike"/>
                    </a:p>
                  </a:txBody>
                  <a:tcPr marT="45725" marB="45725" marR="91450" marL="91450">
                    <a:lnL cap="flat" cmpd="sng" w="9525">
                      <a:solidFill>
                        <a:schemeClr val="lt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25" name="Google Shape;125;p6"/>
          <p:cNvSpPr/>
          <p:nvPr/>
        </p:nvSpPr>
        <p:spPr>
          <a:xfrm flipH="1">
            <a:off x="11225879" y="103652"/>
            <a:ext cx="512100" cy="516600"/>
          </a:xfrm>
          <a:prstGeom prst="ellipse">
            <a:avLst/>
          </a:prstGeom>
          <a:solidFill>
            <a:schemeClr val="accent5"/>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n-US" sz="1700" u="none" cap="none" strike="noStrike">
                <a:solidFill>
                  <a:schemeClr val="lt1"/>
                </a:solidFill>
                <a:latin typeface="Arial"/>
                <a:ea typeface="Arial"/>
                <a:cs typeface="Arial"/>
                <a:sym typeface="Arial"/>
              </a:rPr>
              <a:t>1</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Mapping Your Stakeholders</a:t>
            </a:r>
            <a:endParaRPr/>
          </a:p>
        </p:txBody>
      </p:sp>
      <p:grpSp>
        <p:nvGrpSpPr>
          <p:cNvPr id="131" name="Google Shape;131;p7"/>
          <p:cNvGrpSpPr/>
          <p:nvPr/>
        </p:nvGrpSpPr>
        <p:grpSpPr>
          <a:xfrm>
            <a:off x="648741" y="3717045"/>
            <a:ext cx="2331720" cy="685800"/>
            <a:chOff x="671037" y="4117302"/>
            <a:chExt cx="2331720" cy="685800"/>
          </a:xfrm>
        </p:grpSpPr>
        <p:sp>
          <p:nvSpPr>
            <p:cNvPr id="132" name="Google Shape;132;p7"/>
            <p:cNvSpPr/>
            <p:nvPr/>
          </p:nvSpPr>
          <p:spPr>
            <a:xfrm>
              <a:off x="671037" y="4117302"/>
              <a:ext cx="2331720" cy="6858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dk2"/>
                </a:solidFill>
                <a:latin typeface="Arial"/>
                <a:ea typeface="Arial"/>
                <a:cs typeface="Arial"/>
                <a:sym typeface="Arial"/>
              </a:endParaRPr>
            </a:p>
          </p:txBody>
        </p:sp>
        <p:sp>
          <p:nvSpPr>
            <p:cNvPr id="133" name="Google Shape;133;p7"/>
            <p:cNvSpPr txBox="1"/>
            <p:nvPr/>
          </p:nvSpPr>
          <p:spPr>
            <a:xfrm>
              <a:off x="843586" y="4290945"/>
              <a:ext cx="2026200" cy="33840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Sales Operations</a:t>
              </a:r>
              <a:endParaRPr b="0" i="0" sz="1600" u="none" cap="none" strike="noStrike">
                <a:solidFill>
                  <a:schemeClr val="dk1"/>
                </a:solidFill>
                <a:latin typeface="Arial"/>
                <a:ea typeface="Arial"/>
                <a:cs typeface="Arial"/>
                <a:sym typeface="Arial"/>
              </a:endParaRPr>
            </a:p>
          </p:txBody>
        </p:sp>
      </p:grpSp>
      <p:grpSp>
        <p:nvGrpSpPr>
          <p:cNvPr id="134" name="Google Shape;134;p7"/>
          <p:cNvGrpSpPr/>
          <p:nvPr/>
        </p:nvGrpSpPr>
        <p:grpSpPr>
          <a:xfrm>
            <a:off x="648741" y="2913522"/>
            <a:ext cx="2331720" cy="685800"/>
            <a:chOff x="648741" y="3106195"/>
            <a:chExt cx="2331720" cy="685800"/>
          </a:xfrm>
        </p:grpSpPr>
        <p:sp>
          <p:nvSpPr>
            <p:cNvPr id="135" name="Google Shape;135;p7"/>
            <p:cNvSpPr/>
            <p:nvPr/>
          </p:nvSpPr>
          <p:spPr>
            <a:xfrm>
              <a:off x="648741" y="3106195"/>
              <a:ext cx="2331720" cy="6858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dk2"/>
                </a:solidFill>
                <a:latin typeface="Arial"/>
                <a:ea typeface="Arial"/>
                <a:cs typeface="Arial"/>
                <a:sym typeface="Arial"/>
              </a:endParaRPr>
            </a:p>
          </p:txBody>
        </p:sp>
        <p:sp>
          <p:nvSpPr>
            <p:cNvPr id="136" name="Google Shape;136;p7"/>
            <p:cNvSpPr txBox="1"/>
            <p:nvPr/>
          </p:nvSpPr>
          <p:spPr>
            <a:xfrm>
              <a:off x="775324" y="3113367"/>
              <a:ext cx="2118600" cy="585000"/>
            </a:xfrm>
            <a:prstGeom prst="rect">
              <a:avLst/>
            </a:prstGeom>
            <a:solidFill>
              <a:srgbClr val="F2F2F2"/>
            </a:solid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Frontline Sales Managers</a:t>
              </a:r>
              <a:endParaRPr b="0" i="0" sz="1600" u="none" cap="none" strike="noStrike">
                <a:solidFill>
                  <a:schemeClr val="dk1"/>
                </a:solidFill>
                <a:latin typeface="Arial"/>
                <a:ea typeface="Arial"/>
                <a:cs typeface="Arial"/>
                <a:sym typeface="Arial"/>
              </a:endParaRPr>
            </a:p>
          </p:txBody>
        </p:sp>
      </p:grpSp>
      <p:grpSp>
        <p:nvGrpSpPr>
          <p:cNvPr id="137" name="Google Shape;137;p7"/>
          <p:cNvGrpSpPr/>
          <p:nvPr/>
        </p:nvGrpSpPr>
        <p:grpSpPr>
          <a:xfrm>
            <a:off x="652897" y="2116086"/>
            <a:ext cx="2331720" cy="685800"/>
            <a:chOff x="652897" y="2116086"/>
            <a:chExt cx="2331720" cy="685800"/>
          </a:xfrm>
        </p:grpSpPr>
        <p:sp>
          <p:nvSpPr>
            <p:cNvPr id="138" name="Google Shape;138;p7"/>
            <p:cNvSpPr/>
            <p:nvPr/>
          </p:nvSpPr>
          <p:spPr>
            <a:xfrm>
              <a:off x="652897" y="2116086"/>
              <a:ext cx="2331720" cy="6858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dk2"/>
                </a:solidFill>
                <a:latin typeface="Arial"/>
                <a:ea typeface="Arial"/>
                <a:cs typeface="Arial"/>
                <a:sym typeface="Arial"/>
              </a:endParaRPr>
            </a:p>
          </p:txBody>
        </p:sp>
        <p:sp>
          <p:nvSpPr>
            <p:cNvPr id="139" name="Google Shape;139;p7"/>
            <p:cNvSpPr txBox="1"/>
            <p:nvPr/>
          </p:nvSpPr>
          <p:spPr>
            <a:xfrm>
              <a:off x="1428797" y="2273835"/>
              <a:ext cx="771600" cy="33870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Sellers</a:t>
              </a:r>
              <a:endParaRPr b="0" i="0" sz="1600" u="none" cap="none" strike="noStrike">
                <a:solidFill>
                  <a:schemeClr val="dk1"/>
                </a:solidFill>
                <a:latin typeface="Arial"/>
                <a:ea typeface="Arial"/>
                <a:cs typeface="Arial"/>
                <a:sym typeface="Arial"/>
              </a:endParaRPr>
            </a:p>
          </p:txBody>
        </p:sp>
      </p:grpSp>
      <p:grpSp>
        <p:nvGrpSpPr>
          <p:cNvPr id="140" name="Google Shape;140;p7"/>
          <p:cNvGrpSpPr/>
          <p:nvPr/>
        </p:nvGrpSpPr>
        <p:grpSpPr>
          <a:xfrm>
            <a:off x="3613855" y="2913521"/>
            <a:ext cx="2331720" cy="685800"/>
            <a:chOff x="3552384" y="3569740"/>
            <a:chExt cx="2331720" cy="685800"/>
          </a:xfrm>
        </p:grpSpPr>
        <p:sp>
          <p:nvSpPr>
            <p:cNvPr id="141" name="Google Shape;141;p7"/>
            <p:cNvSpPr/>
            <p:nvPr/>
          </p:nvSpPr>
          <p:spPr>
            <a:xfrm>
              <a:off x="3552384" y="3569740"/>
              <a:ext cx="2331720" cy="6858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dk2"/>
                </a:solidFill>
                <a:latin typeface="Arial"/>
                <a:ea typeface="Arial"/>
                <a:cs typeface="Arial"/>
                <a:sym typeface="Arial"/>
              </a:endParaRPr>
            </a:p>
          </p:txBody>
        </p:sp>
        <p:sp>
          <p:nvSpPr>
            <p:cNvPr id="142" name="Google Shape;142;p7"/>
            <p:cNvSpPr txBox="1"/>
            <p:nvPr/>
          </p:nvSpPr>
          <p:spPr>
            <a:xfrm>
              <a:off x="4052963" y="3754859"/>
              <a:ext cx="1414800" cy="33870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Customers</a:t>
              </a:r>
              <a:endParaRPr b="0" i="0" sz="1600" u="none" cap="none" strike="noStrike">
                <a:solidFill>
                  <a:schemeClr val="dk1"/>
                </a:solidFill>
                <a:latin typeface="Arial"/>
                <a:ea typeface="Arial"/>
                <a:cs typeface="Arial"/>
                <a:sym typeface="Arial"/>
              </a:endParaRPr>
            </a:p>
          </p:txBody>
        </p:sp>
      </p:grpSp>
      <p:grpSp>
        <p:nvGrpSpPr>
          <p:cNvPr id="143" name="Google Shape;143;p7"/>
          <p:cNvGrpSpPr/>
          <p:nvPr/>
        </p:nvGrpSpPr>
        <p:grpSpPr>
          <a:xfrm>
            <a:off x="3616510" y="2116086"/>
            <a:ext cx="2331720" cy="685800"/>
            <a:chOff x="3552384" y="2396980"/>
            <a:chExt cx="2331720" cy="685800"/>
          </a:xfrm>
        </p:grpSpPr>
        <p:sp>
          <p:nvSpPr>
            <p:cNvPr id="144" name="Google Shape;144;p7"/>
            <p:cNvSpPr/>
            <p:nvPr/>
          </p:nvSpPr>
          <p:spPr>
            <a:xfrm>
              <a:off x="3552384" y="2396980"/>
              <a:ext cx="2331720" cy="6858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dk2"/>
                </a:solidFill>
                <a:latin typeface="Arial"/>
                <a:ea typeface="Arial"/>
                <a:cs typeface="Arial"/>
                <a:sym typeface="Arial"/>
              </a:endParaRPr>
            </a:p>
          </p:txBody>
        </p:sp>
        <p:sp>
          <p:nvSpPr>
            <p:cNvPr id="145" name="Google Shape;145;p7"/>
            <p:cNvSpPr txBox="1"/>
            <p:nvPr/>
          </p:nvSpPr>
          <p:spPr>
            <a:xfrm>
              <a:off x="4202070" y="2575008"/>
              <a:ext cx="1116600" cy="33870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Prospects</a:t>
              </a:r>
              <a:endParaRPr b="0" i="0" sz="1600" u="none" cap="none" strike="noStrike">
                <a:solidFill>
                  <a:schemeClr val="dk1"/>
                </a:solidFill>
                <a:latin typeface="Arial"/>
                <a:ea typeface="Arial"/>
                <a:cs typeface="Arial"/>
                <a:sym typeface="Arial"/>
              </a:endParaRPr>
            </a:p>
          </p:txBody>
        </p:sp>
      </p:grpSp>
      <p:grpSp>
        <p:nvGrpSpPr>
          <p:cNvPr id="146" name="Google Shape;146;p7"/>
          <p:cNvGrpSpPr/>
          <p:nvPr/>
        </p:nvGrpSpPr>
        <p:grpSpPr>
          <a:xfrm>
            <a:off x="667479" y="4543346"/>
            <a:ext cx="2331720" cy="685800"/>
            <a:chOff x="648741" y="5087776"/>
            <a:chExt cx="2331720" cy="685800"/>
          </a:xfrm>
        </p:grpSpPr>
        <p:sp>
          <p:nvSpPr>
            <p:cNvPr id="147" name="Google Shape;147;p7"/>
            <p:cNvSpPr/>
            <p:nvPr/>
          </p:nvSpPr>
          <p:spPr>
            <a:xfrm>
              <a:off x="648741" y="5087776"/>
              <a:ext cx="2331720" cy="6858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dk2"/>
                </a:solidFill>
                <a:latin typeface="Arial"/>
                <a:ea typeface="Arial"/>
                <a:cs typeface="Arial"/>
                <a:sym typeface="Arial"/>
              </a:endParaRPr>
            </a:p>
          </p:txBody>
        </p:sp>
        <p:sp>
          <p:nvSpPr>
            <p:cNvPr id="148" name="Google Shape;148;p7"/>
            <p:cNvSpPr txBox="1"/>
            <p:nvPr/>
          </p:nvSpPr>
          <p:spPr>
            <a:xfrm>
              <a:off x="1107250" y="5224592"/>
              <a:ext cx="1414800" cy="33840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Marketing</a:t>
              </a:r>
              <a:endParaRPr b="0" i="0" sz="1600" u="none" cap="none" strike="noStrike">
                <a:solidFill>
                  <a:schemeClr val="dk1"/>
                </a:solidFill>
                <a:latin typeface="Arial"/>
                <a:ea typeface="Arial"/>
                <a:cs typeface="Arial"/>
                <a:sym typeface="Arial"/>
              </a:endParaRPr>
            </a:p>
          </p:txBody>
        </p:sp>
      </p:grpSp>
      <p:grpSp>
        <p:nvGrpSpPr>
          <p:cNvPr id="149" name="Google Shape;149;p7"/>
          <p:cNvGrpSpPr/>
          <p:nvPr/>
        </p:nvGrpSpPr>
        <p:grpSpPr>
          <a:xfrm>
            <a:off x="6580124" y="2116086"/>
            <a:ext cx="2331720" cy="685800"/>
            <a:chOff x="6577271" y="2116345"/>
            <a:chExt cx="2331720" cy="685800"/>
          </a:xfrm>
        </p:grpSpPr>
        <p:sp>
          <p:nvSpPr>
            <p:cNvPr id="150" name="Google Shape;150;p7"/>
            <p:cNvSpPr/>
            <p:nvPr/>
          </p:nvSpPr>
          <p:spPr>
            <a:xfrm>
              <a:off x="6577271" y="2116345"/>
              <a:ext cx="2331720" cy="6858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dk2"/>
                </a:solidFill>
                <a:latin typeface="Arial"/>
                <a:ea typeface="Arial"/>
                <a:cs typeface="Arial"/>
                <a:sym typeface="Arial"/>
              </a:endParaRPr>
            </a:p>
          </p:txBody>
        </p:sp>
        <p:sp>
          <p:nvSpPr>
            <p:cNvPr id="151" name="Google Shape;151;p7"/>
            <p:cNvSpPr txBox="1"/>
            <p:nvPr/>
          </p:nvSpPr>
          <p:spPr>
            <a:xfrm>
              <a:off x="7056085" y="2227722"/>
              <a:ext cx="1414800" cy="33870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IT</a:t>
              </a:r>
              <a:endParaRPr b="0" i="0" sz="1600" u="none" cap="none" strike="noStrike">
                <a:solidFill>
                  <a:schemeClr val="dk1"/>
                </a:solidFill>
                <a:latin typeface="Arial"/>
                <a:ea typeface="Arial"/>
                <a:cs typeface="Arial"/>
                <a:sym typeface="Arial"/>
              </a:endParaRPr>
            </a:p>
          </p:txBody>
        </p:sp>
      </p:grpSp>
      <p:grpSp>
        <p:nvGrpSpPr>
          <p:cNvPr id="152" name="Google Shape;152;p7"/>
          <p:cNvGrpSpPr/>
          <p:nvPr/>
        </p:nvGrpSpPr>
        <p:grpSpPr>
          <a:xfrm>
            <a:off x="6578957" y="2917821"/>
            <a:ext cx="2331720" cy="685800"/>
            <a:chOff x="6586531" y="3110220"/>
            <a:chExt cx="2331720" cy="685800"/>
          </a:xfrm>
        </p:grpSpPr>
        <p:sp>
          <p:nvSpPr>
            <p:cNvPr id="153" name="Google Shape;153;p7"/>
            <p:cNvSpPr/>
            <p:nvPr/>
          </p:nvSpPr>
          <p:spPr>
            <a:xfrm>
              <a:off x="6586531" y="3110220"/>
              <a:ext cx="2331720" cy="6858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dk2"/>
                </a:solidFill>
                <a:latin typeface="Arial"/>
                <a:ea typeface="Arial"/>
                <a:cs typeface="Arial"/>
                <a:sym typeface="Arial"/>
              </a:endParaRPr>
            </a:p>
          </p:txBody>
        </p:sp>
        <p:sp>
          <p:nvSpPr>
            <p:cNvPr id="154" name="Google Shape;154;p7"/>
            <p:cNvSpPr txBox="1"/>
            <p:nvPr/>
          </p:nvSpPr>
          <p:spPr>
            <a:xfrm>
              <a:off x="7045040" y="3179309"/>
              <a:ext cx="1414800" cy="58500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Data &amp; Analytics</a:t>
              </a:r>
              <a:endParaRPr b="0" i="0" sz="1600" u="none" cap="none" strike="noStrike">
                <a:solidFill>
                  <a:schemeClr val="dk1"/>
                </a:solidFill>
                <a:latin typeface="Arial"/>
                <a:ea typeface="Arial"/>
                <a:cs typeface="Arial"/>
                <a:sym typeface="Arial"/>
              </a:endParaRPr>
            </a:p>
          </p:txBody>
        </p:sp>
      </p:grpSp>
      <p:grpSp>
        <p:nvGrpSpPr>
          <p:cNvPr id="155" name="Google Shape;155;p7"/>
          <p:cNvGrpSpPr/>
          <p:nvPr/>
        </p:nvGrpSpPr>
        <p:grpSpPr>
          <a:xfrm>
            <a:off x="6597576" y="3760970"/>
            <a:ext cx="2331720" cy="685800"/>
            <a:chOff x="6597576" y="4118979"/>
            <a:chExt cx="2331720" cy="685800"/>
          </a:xfrm>
        </p:grpSpPr>
        <p:sp>
          <p:nvSpPr>
            <p:cNvPr id="156" name="Google Shape;156;p7"/>
            <p:cNvSpPr/>
            <p:nvPr/>
          </p:nvSpPr>
          <p:spPr>
            <a:xfrm>
              <a:off x="6597576" y="4118979"/>
              <a:ext cx="2331720" cy="6858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dk2"/>
                </a:solidFill>
                <a:latin typeface="Arial"/>
                <a:ea typeface="Arial"/>
                <a:cs typeface="Arial"/>
                <a:sym typeface="Arial"/>
              </a:endParaRPr>
            </a:p>
          </p:txBody>
        </p:sp>
        <p:sp>
          <p:nvSpPr>
            <p:cNvPr id="157" name="Google Shape;157;p7"/>
            <p:cNvSpPr txBox="1"/>
            <p:nvPr/>
          </p:nvSpPr>
          <p:spPr>
            <a:xfrm>
              <a:off x="6846507" y="4292622"/>
              <a:ext cx="1833900" cy="33840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Sales Leadership</a:t>
              </a:r>
              <a:endParaRPr b="0" i="0" sz="1600" u="none" cap="none" strike="noStrike">
                <a:solidFill>
                  <a:schemeClr val="dk1"/>
                </a:solidFill>
                <a:latin typeface="Arial"/>
                <a:ea typeface="Arial"/>
                <a:cs typeface="Arial"/>
                <a:sym typeface="Arial"/>
              </a:endParaRPr>
            </a:p>
          </p:txBody>
        </p:sp>
      </p:grpSp>
      <p:grpSp>
        <p:nvGrpSpPr>
          <p:cNvPr id="158" name="Google Shape;158;p7"/>
          <p:cNvGrpSpPr/>
          <p:nvPr/>
        </p:nvGrpSpPr>
        <p:grpSpPr>
          <a:xfrm>
            <a:off x="9543737" y="2116086"/>
            <a:ext cx="2331600" cy="685800"/>
            <a:chOff x="9543737" y="2116086"/>
            <a:chExt cx="2331600" cy="685800"/>
          </a:xfrm>
        </p:grpSpPr>
        <p:sp>
          <p:nvSpPr>
            <p:cNvPr id="159" name="Google Shape;159;p7"/>
            <p:cNvSpPr/>
            <p:nvPr/>
          </p:nvSpPr>
          <p:spPr>
            <a:xfrm>
              <a:off x="9543737" y="2116086"/>
              <a:ext cx="2331600" cy="6858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dk2"/>
                </a:solidFill>
                <a:latin typeface="Arial"/>
                <a:ea typeface="Arial"/>
                <a:cs typeface="Arial"/>
                <a:sym typeface="Arial"/>
              </a:endParaRPr>
            </a:p>
          </p:txBody>
        </p:sp>
        <p:sp>
          <p:nvSpPr>
            <p:cNvPr id="160" name="Google Shape;160;p7"/>
            <p:cNvSpPr txBox="1"/>
            <p:nvPr/>
          </p:nvSpPr>
          <p:spPr>
            <a:xfrm>
              <a:off x="10044316" y="2312311"/>
              <a:ext cx="1414800" cy="33870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Vendors</a:t>
              </a:r>
              <a:endParaRPr b="0" i="0" sz="1600" u="none" cap="none" strike="noStrike">
                <a:solidFill>
                  <a:schemeClr val="dk1"/>
                </a:solidFill>
                <a:latin typeface="Arial"/>
                <a:ea typeface="Arial"/>
                <a:cs typeface="Arial"/>
                <a:sym typeface="Arial"/>
              </a:endParaRPr>
            </a:p>
          </p:txBody>
        </p:sp>
      </p:grpSp>
      <p:grpSp>
        <p:nvGrpSpPr>
          <p:cNvPr id="161" name="Google Shape;161;p7"/>
          <p:cNvGrpSpPr/>
          <p:nvPr/>
        </p:nvGrpSpPr>
        <p:grpSpPr>
          <a:xfrm>
            <a:off x="9544058" y="2913520"/>
            <a:ext cx="2331600" cy="685800"/>
            <a:chOff x="9544083" y="3106195"/>
            <a:chExt cx="2331600" cy="685800"/>
          </a:xfrm>
        </p:grpSpPr>
        <p:sp>
          <p:nvSpPr>
            <p:cNvPr id="162" name="Google Shape;162;p7"/>
            <p:cNvSpPr/>
            <p:nvPr/>
          </p:nvSpPr>
          <p:spPr>
            <a:xfrm>
              <a:off x="9544083" y="3106195"/>
              <a:ext cx="2331600" cy="6858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dk2"/>
                </a:solidFill>
                <a:latin typeface="Arial"/>
                <a:ea typeface="Arial"/>
                <a:cs typeface="Arial"/>
                <a:sym typeface="Arial"/>
              </a:endParaRPr>
            </a:p>
          </p:txBody>
        </p:sp>
        <p:sp>
          <p:nvSpPr>
            <p:cNvPr id="163" name="Google Shape;163;p7"/>
            <p:cNvSpPr txBox="1"/>
            <p:nvPr/>
          </p:nvSpPr>
          <p:spPr>
            <a:xfrm>
              <a:off x="9672188" y="3136500"/>
              <a:ext cx="2074800" cy="58500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Third-Party Professional Services</a:t>
              </a:r>
              <a:endParaRPr b="0" i="0" sz="1600" u="none" cap="none" strike="noStrike">
                <a:solidFill>
                  <a:schemeClr val="dk1"/>
                </a:solidFill>
                <a:latin typeface="Arial"/>
                <a:ea typeface="Arial"/>
                <a:cs typeface="Arial"/>
                <a:sym typeface="Arial"/>
              </a:endParaRPr>
            </a:p>
          </p:txBody>
        </p:sp>
      </p:grpSp>
      <p:grpSp>
        <p:nvGrpSpPr>
          <p:cNvPr id="164" name="Google Shape;164;p7"/>
          <p:cNvGrpSpPr/>
          <p:nvPr/>
        </p:nvGrpSpPr>
        <p:grpSpPr>
          <a:xfrm>
            <a:off x="6597576" y="4604132"/>
            <a:ext cx="2331720" cy="685800"/>
            <a:chOff x="6597576" y="5086137"/>
            <a:chExt cx="2331720" cy="685800"/>
          </a:xfrm>
        </p:grpSpPr>
        <p:sp>
          <p:nvSpPr>
            <p:cNvPr id="165" name="Google Shape;165;p7"/>
            <p:cNvSpPr/>
            <p:nvPr/>
          </p:nvSpPr>
          <p:spPr>
            <a:xfrm>
              <a:off x="6597576" y="5086137"/>
              <a:ext cx="2331720" cy="6858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dk2"/>
                </a:solidFill>
                <a:latin typeface="Arial"/>
                <a:ea typeface="Arial"/>
                <a:cs typeface="Arial"/>
                <a:sym typeface="Arial"/>
              </a:endParaRPr>
            </a:p>
          </p:txBody>
        </p:sp>
        <p:sp>
          <p:nvSpPr>
            <p:cNvPr id="166" name="Google Shape;166;p7"/>
            <p:cNvSpPr txBox="1"/>
            <p:nvPr/>
          </p:nvSpPr>
          <p:spPr>
            <a:xfrm>
              <a:off x="6866812" y="5259780"/>
              <a:ext cx="1833900" cy="33840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Finance</a:t>
              </a:r>
              <a:endParaRPr b="0" i="0" sz="1600" u="none" cap="none" strike="noStrike">
                <a:solidFill>
                  <a:schemeClr val="dk1"/>
                </a:solidFill>
                <a:latin typeface="Arial"/>
                <a:ea typeface="Arial"/>
                <a:cs typeface="Arial"/>
                <a:sym typeface="Arial"/>
              </a:endParaRPr>
            </a:p>
          </p:txBody>
        </p:sp>
      </p:grpSp>
      <p:grpSp>
        <p:nvGrpSpPr>
          <p:cNvPr id="167" name="Google Shape;167;p7"/>
          <p:cNvGrpSpPr/>
          <p:nvPr/>
        </p:nvGrpSpPr>
        <p:grpSpPr>
          <a:xfrm>
            <a:off x="6597576" y="5463575"/>
            <a:ext cx="2331720" cy="685800"/>
            <a:chOff x="6597576" y="5086137"/>
            <a:chExt cx="2331720" cy="685800"/>
          </a:xfrm>
        </p:grpSpPr>
        <p:sp>
          <p:nvSpPr>
            <p:cNvPr id="168" name="Google Shape;168;p7"/>
            <p:cNvSpPr/>
            <p:nvPr/>
          </p:nvSpPr>
          <p:spPr>
            <a:xfrm>
              <a:off x="6597576" y="5086137"/>
              <a:ext cx="2331720" cy="6858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dk2"/>
                </a:solidFill>
                <a:latin typeface="Arial"/>
                <a:ea typeface="Arial"/>
                <a:cs typeface="Arial"/>
                <a:sym typeface="Arial"/>
              </a:endParaRPr>
            </a:p>
          </p:txBody>
        </p:sp>
        <p:sp>
          <p:nvSpPr>
            <p:cNvPr id="169" name="Google Shape;169;p7"/>
            <p:cNvSpPr txBox="1"/>
            <p:nvPr/>
          </p:nvSpPr>
          <p:spPr>
            <a:xfrm>
              <a:off x="6866812" y="5259780"/>
              <a:ext cx="1833900" cy="33840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Legal/Privacy/Risk</a:t>
              </a:r>
              <a:endParaRPr b="0" i="0" sz="1600" u="none" cap="none" strike="noStrike">
                <a:solidFill>
                  <a:schemeClr val="dk1"/>
                </a:solidFill>
                <a:latin typeface="Arial"/>
                <a:ea typeface="Arial"/>
                <a:cs typeface="Arial"/>
                <a:sym typeface="Arial"/>
              </a:endParaRPr>
            </a:p>
          </p:txBody>
        </p:sp>
      </p:grpSp>
      <p:grpSp>
        <p:nvGrpSpPr>
          <p:cNvPr id="170" name="Google Shape;170;p7"/>
          <p:cNvGrpSpPr/>
          <p:nvPr/>
        </p:nvGrpSpPr>
        <p:grpSpPr>
          <a:xfrm>
            <a:off x="671446" y="5365962"/>
            <a:ext cx="2331720" cy="685800"/>
            <a:chOff x="671037" y="4117302"/>
            <a:chExt cx="2331720" cy="685800"/>
          </a:xfrm>
        </p:grpSpPr>
        <p:sp>
          <p:nvSpPr>
            <p:cNvPr id="171" name="Google Shape;171;p7"/>
            <p:cNvSpPr/>
            <p:nvPr/>
          </p:nvSpPr>
          <p:spPr>
            <a:xfrm>
              <a:off x="671037" y="4117302"/>
              <a:ext cx="2331720" cy="6858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dk2"/>
                </a:solidFill>
                <a:latin typeface="Arial"/>
                <a:ea typeface="Arial"/>
                <a:cs typeface="Arial"/>
                <a:sym typeface="Arial"/>
              </a:endParaRPr>
            </a:p>
          </p:txBody>
        </p:sp>
        <p:sp>
          <p:nvSpPr>
            <p:cNvPr id="172" name="Google Shape;172;p7"/>
            <p:cNvSpPr txBox="1"/>
            <p:nvPr/>
          </p:nvSpPr>
          <p:spPr>
            <a:xfrm>
              <a:off x="843586" y="4290945"/>
              <a:ext cx="2026200" cy="33840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Sales Enablement</a:t>
              </a:r>
              <a:endParaRPr b="0" i="0" sz="1600" u="none" cap="none" strike="noStrike">
                <a:solidFill>
                  <a:schemeClr val="dk1"/>
                </a:solidFill>
                <a:latin typeface="Arial"/>
                <a:ea typeface="Arial"/>
                <a:cs typeface="Arial"/>
                <a:sym typeface="Arial"/>
              </a:endParaRPr>
            </a:p>
          </p:txBody>
        </p:sp>
      </p:grpSp>
      <p:grpSp>
        <p:nvGrpSpPr>
          <p:cNvPr id="173" name="Google Shape;173;p7"/>
          <p:cNvGrpSpPr/>
          <p:nvPr/>
        </p:nvGrpSpPr>
        <p:grpSpPr>
          <a:xfrm>
            <a:off x="667479" y="1158042"/>
            <a:ext cx="2334300" cy="814800"/>
            <a:chOff x="667479" y="1158042"/>
            <a:chExt cx="2334300" cy="814800"/>
          </a:xfrm>
        </p:grpSpPr>
        <p:sp>
          <p:nvSpPr>
            <p:cNvPr id="174" name="Google Shape;174;p7"/>
            <p:cNvSpPr/>
            <p:nvPr/>
          </p:nvSpPr>
          <p:spPr>
            <a:xfrm>
              <a:off x="667479" y="1158042"/>
              <a:ext cx="2334300" cy="814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p:txBody>
        </p:sp>
        <p:sp>
          <p:nvSpPr>
            <p:cNvPr id="175" name="Google Shape;175;p7"/>
            <p:cNvSpPr txBox="1"/>
            <p:nvPr/>
          </p:nvSpPr>
          <p:spPr>
            <a:xfrm>
              <a:off x="695329" y="1378136"/>
              <a:ext cx="2276100" cy="36930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Primary Internal</a:t>
              </a:r>
              <a:endParaRPr b="1" i="0" sz="1800" u="none" cap="none" strike="noStrike">
                <a:solidFill>
                  <a:schemeClr val="lt1"/>
                </a:solidFill>
                <a:latin typeface="Arial"/>
                <a:ea typeface="Arial"/>
                <a:cs typeface="Arial"/>
                <a:sym typeface="Arial"/>
              </a:endParaRPr>
            </a:p>
          </p:txBody>
        </p:sp>
      </p:grpSp>
      <p:grpSp>
        <p:nvGrpSpPr>
          <p:cNvPr id="176" name="Google Shape;176;p7"/>
          <p:cNvGrpSpPr/>
          <p:nvPr/>
        </p:nvGrpSpPr>
        <p:grpSpPr>
          <a:xfrm>
            <a:off x="3626231" y="1152871"/>
            <a:ext cx="2334300" cy="814800"/>
            <a:chOff x="3425876" y="1152871"/>
            <a:chExt cx="2334300" cy="814800"/>
          </a:xfrm>
        </p:grpSpPr>
        <p:sp>
          <p:nvSpPr>
            <p:cNvPr id="177" name="Google Shape;177;p7"/>
            <p:cNvSpPr/>
            <p:nvPr/>
          </p:nvSpPr>
          <p:spPr>
            <a:xfrm>
              <a:off x="3425876" y="1152871"/>
              <a:ext cx="2334300" cy="814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p:txBody>
        </p:sp>
        <p:sp>
          <p:nvSpPr>
            <p:cNvPr id="178" name="Google Shape;178;p7"/>
            <p:cNvSpPr txBox="1"/>
            <p:nvPr/>
          </p:nvSpPr>
          <p:spPr>
            <a:xfrm>
              <a:off x="3554912" y="1381447"/>
              <a:ext cx="2163300" cy="36930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Primary External</a:t>
              </a:r>
              <a:endParaRPr b="1" i="0" sz="1800" u="none" cap="none" strike="noStrike">
                <a:solidFill>
                  <a:srgbClr val="000000"/>
                </a:solidFill>
                <a:latin typeface="Arial"/>
                <a:ea typeface="Arial"/>
                <a:cs typeface="Arial"/>
                <a:sym typeface="Arial"/>
              </a:endParaRPr>
            </a:p>
          </p:txBody>
        </p:sp>
      </p:grpSp>
      <p:grpSp>
        <p:nvGrpSpPr>
          <p:cNvPr id="179" name="Google Shape;179;p7"/>
          <p:cNvGrpSpPr/>
          <p:nvPr/>
        </p:nvGrpSpPr>
        <p:grpSpPr>
          <a:xfrm>
            <a:off x="6584984" y="1149187"/>
            <a:ext cx="2334300" cy="814800"/>
            <a:chOff x="6597576" y="1149187"/>
            <a:chExt cx="2334300" cy="814800"/>
          </a:xfrm>
        </p:grpSpPr>
        <p:sp>
          <p:nvSpPr>
            <p:cNvPr id="180" name="Google Shape;180;p7"/>
            <p:cNvSpPr/>
            <p:nvPr/>
          </p:nvSpPr>
          <p:spPr>
            <a:xfrm>
              <a:off x="6597576" y="1149187"/>
              <a:ext cx="2334300" cy="814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p:txBody>
        </p:sp>
        <p:sp>
          <p:nvSpPr>
            <p:cNvPr id="181" name="Google Shape;181;p7"/>
            <p:cNvSpPr txBox="1"/>
            <p:nvPr/>
          </p:nvSpPr>
          <p:spPr>
            <a:xfrm>
              <a:off x="6637090" y="1378136"/>
              <a:ext cx="2252700" cy="36930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Secondary Internal</a:t>
              </a:r>
              <a:endParaRPr b="1" i="0" sz="1800" u="none" cap="none" strike="noStrike">
                <a:solidFill>
                  <a:srgbClr val="000000"/>
                </a:solidFill>
                <a:latin typeface="Arial"/>
                <a:ea typeface="Arial"/>
                <a:cs typeface="Arial"/>
                <a:sym typeface="Arial"/>
              </a:endParaRPr>
            </a:p>
          </p:txBody>
        </p:sp>
      </p:grpSp>
      <p:grpSp>
        <p:nvGrpSpPr>
          <p:cNvPr id="182" name="Google Shape;182;p7"/>
          <p:cNvGrpSpPr/>
          <p:nvPr/>
        </p:nvGrpSpPr>
        <p:grpSpPr>
          <a:xfrm>
            <a:off x="9543736" y="1144806"/>
            <a:ext cx="2334300" cy="814800"/>
            <a:chOff x="9543736" y="1144806"/>
            <a:chExt cx="2334300" cy="814800"/>
          </a:xfrm>
        </p:grpSpPr>
        <p:sp>
          <p:nvSpPr>
            <p:cNvPr id="183" name="Google Shape;183;p7"/>
            <p:cNvSpPr/>
            <p:nvPr/>
          </p:nvSpPr>
          <p:spPr>
            <a:xfrm>
              <a:off x="9543736" y="1144806"/>
              <a:ext cx="2334300" cy="8148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p:txBody>
        </p:sp>
        <p:sp>
          <p:nvSpPr>
            <p:cNvPr id="184" name="Google Shape;184;p7"/>
            <p:cNvSpPr txBox="1"/>
            <p:nvPr/>
          </p:nvSpPr>
          <p:spPr>
            <a:xfrm>
              <a:off x="9610295" y="1378136"/>
              <a:ext cx="2198700" cy="369300"/>
            </a:xfrm>
            <a:prstGeom prst="rect">
              <a:avLst/>
            </a:prstGeom>
            <a:noFill/>
            <a:ln>
              <a:noFill/>
            </a:ln>
          </p:spPr>
          <p:txBody>
            <a:bodyPr anchorCtr="0" anchor="t" bIns="45700" lIns="0" spcFirstLastPara="1" rIns="0"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Arial"/>
                  <a:ea typeface="Arial"/>
                  <a:cs typeface="Arial"/>
                  <a:sym typeface="Arial"/>
                </a:rPr>
                <a:t>Secondary External</a:t>
              </a:r>
              <a:endParaRPr b="1" i="0" sz="1800" u="none" cap="none" strike="noStrike">
                <a:solidFill>
                  <a:srgbClr val="000000"/>
                </a:solidFill>
                <a:latin typeface="Arial"/>
                <a:ea typeface="Arial"/>
                <a:cs typeface="Arial"/>
                <a:sym typeface="Arial"/>
              </a:endParaRPr>
            </a:p>
          </p:txBody>
        </p:sp>
      </p:grpSp>
      <p:sp>
        <p:nvSpPr>
          <p:cNvPr id="185" name="Google Shape;185;p7"/>
          <p:cNvSpPr/>
          <p:nvPr/>
        </p:nvSpPr>
        <p:spPr>
          <a:xfrm flipH="1">
            <a:off x="11225879" y="103652"/>
            <a:ext cx="512100" cy="516600"/>
          </a:xfrm>
          <a:prstGeom prst="ellipse">
            <a:avLst/>
          </a:prstGeom>
          <a:solidFill>
            <a:schemeClr val="accent5"/>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n-US" sz="1700" u="none" cap="none" strike="noStrike">
                <a:solidFill>
                  <a:schemeClr val="lt1"/>
                </a:solidFill>
                <a:latin typeface="Arial"/>
                <a:ea typeface="Arial"/>
                <a:cs typeface="Arial"/>
                <a:sym typeface="Arial"/>
              </a:rPr>
              <a:t>2</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Connecting to the Buying Journey</a:t>
            </a:r>
            <a:endParaRPr/>
          </a:p>
        </p:txBody>
      </p:sp>
      <p:graphicFrame>
        <p:nvGraphicFramePr>
          <p:cNvPr id="191" name="Google Shape;191;p8"/>
          <p:cNvGraphicFramePr/>
          <p:nvPr/>
        </p:nvGraphicFramePr>
        <p:xfrm>
          <a:off x="457200" y="934026"/>
          <a:ext cx="3000000" cy="3000000"/>
        </p:xfrm>
        <a:graphic>
          <a:graphicData uri="http://schemas.openxmlformats.org/drawingml/2006/table">
            <a:tbl>
              <a:tblPr>
                <a:noFill/>
                <a:tableStyleId>{321EF452-1C27-4EE7-ABC7-934697AA88E9}</a:tableStyleId>
              </a:tblPr>
              <a:tblGrid>
                <a:gridCol w="2410750"/>
                <a:gridCol w="2410750"/>
                <a:gridCol w="2346400"/>
                <a:gridCol w="2108500"/>
                <a:gridCol w="2190525"/>
              </a:tblGrid>
              <a:tr h="195550">
                <a:tc>
                  <a:txBody>
                    <a:bodyPr/>
                    <a:lstStyle/>
                    <a:p>
                      <a:pPr indent="0" lvl="0" marL="0" marR="0" rtl="0" algn="l">
                        <a:lnSpc>
                          <a:spcPct val="100000"/>
                        </a:lnSpc>
                        <a:spcBef>
                          <a:spcPts val="0"/>
                        </a:spcBef>
                        <a:spcAft>
                          <a:spcPts val="0"/>
                        </a:spcAft>
                        <a:buClr>
                          <a:schemeClr val="dk1"/>
                        </a:buClr>
                        <a:buSzPts val="800"/>
                        <a:buFont typeface="Arial"/>
                        <a:buNone/>
                      </a:pPr>
                      <a:r>
                        <a:t/>
                      </a:r>
                      <a:endParaRPr sz="800" u="none" cap="none" strike="noStrike"/>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chemeClr val="lt1"/>
                        </a:buClr>
                        <a:buSzPts val="1400"/>
                        <a:buFont typeface="Arial"/>
                        <a:buNone/>
                      </a:pPr>
                      <a:r>
                        <a:rPr b="1" lang="en-US" sz="1400" u="none" cap="none" strike="noStrike">
                          <a:solidFill>
                            <a:schemeClr val="lt1"/>
                          </a:solidFill>
                        </a:rPr>
                        <a:t>Problem </a:t>
                      </a:r>
                      <a:endParaRPr sz="1400" u="none" cap="none" strike="noStrike"/>
                    </a:p>
                    <a:p>
                      <a:pPr indent="0" lvl="0" marL="0" marR="0" rtl="0" algn="ctr">
                        <a:lnSpc>
                          <a:spcPct val="100000"/>
                        </a:lnSpc>
                        <a:spcBef>
                          <a:spcPts val="0"/>
                        </a:spcBef>
                        <a:spcAft>
                          <a:spcPts val="0"/>
                        </a:spcAft>
                        <a:buClr>
                          <a:schemeClr val="lt1"/>
                        </a:buClr>
                        <a:buSzPts val="1400"/>
                        <a:buFont typeface="Arial"/>
                        <a:buNone/>
                      </a:pPr>
                      <a:r>
                        <a:rPr b="1" lang="en-US" sz="1400" u="none" cap="none" strike="noStrike">
                          <a:solidFill>
                            <a:schemeClr val="lt1"/>
                          </a:solidFill>
                        </a:rPr>
                        <a:t>Identification</a:t>
                      </a:r>
                      <a:endParaRPr b="1" sz="4000" u="none" cap="none" strike="noStrike">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lt1"/>
                        </a:buClr>
                        <a:buSzPts val="1400"/>
                        <a:buFont typeface="Arial"/>
                        <a:buNone/>
                      </a:pPr>
                      <a:r>
                        <a:rPr b="1" lang="en-US" sz="1400" u="none" cap="none" strike="noStrike">
                          <a:solidFill>
                            <a:schemeClr val="lt1"/>
                          </a:solidFill>
                        </a:rPr>
                        <a:t>Solution </a:t>
                      </a:r>
                      <a:endParaRPr sz="1400" u="none" cap="none" strike="noStrike"/>
                    </a:p>
                    <a:p>
                      <a:pPr indent="0" lvl="0" marL="0" marR="0" rtl="0" algn="ctr">
                        <a:lnSpc>
                          <a:spcPct val="100000"/>
                        </a:lnSpc>
                        <a:spcBef>
                          <a:spcPts val="0"/>
                        </a:spcBef>
                        <a:spcAft>
                          <a:spcPts val="0"/>
                        </a:spcAft>
                        <a:buClr>
                          <a:schemeClr val="lt1"/>
                        </a:buClr>
                        <a:buSzPts val="1400"/>
                        <a:buFont typeface="Arial"/>
                        <a:buNone/>
                      </a:pPr>
                      <a:r>
                        <a:rPr b="1" lang="en-US" sz="1400" u="none" cap="none" strike="noStrike">
                          <a:solidFill>
                            <a:schemeClr val="lt1"/>
                          </a:solidFill>
                        </a:rPr>
                        <a:t>Exploration</a:t>
                      </a:r>
                      <a:endParaRPr b="1" sz="4000" u="none" cap="none" strike="noStrike">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lt1"/>
                        </a:buClr>
                        <a:buSzPts val="1400"/>
                        <a:buFont typeface="Arial"/>
                        <a:buNone/>
                      </a:pPr>
                      <a:r>
                        <a:rPr b="1" lang="en-US" sz="1400" u="none" cap="none" strike="noStrike">
                          <a:solidFill>
                            <a:schemeClr val="lt1"/>
                          </a:solidFill>
                        </a:rPr>
                        <a:t>Requirements Building</a:t>
                      </a:r>
                      <a:endParaRPr b="1" sz="4000" u="none" cap="none" strike="noStrike">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a:txBody>
                    <a:bodyPr/>
                    <a:lstStyle/>
                    <a:p>
                      <a:pPr indent="0" lvl="0" marL="0" marR="0" rtl="0" algn="ctr">
                        <a:lnSpc>
                          <a:spcPct val="100000"/>
                        </a:lnSpc>
                        <a:spcBef>
                          <a:spcPts val="0"/>
                        </a:spcBef>
                        <a:spcAft>
                          <a:spcPts val="0"/>
                        </a:spcAft>
                        <a:buClr>
                          <a:schemeClr val="lt1"/>
                        </a:buClr>
                        <a:buSzPts val="1400"/>
                        <a:buFont typeface="Arial"/>
                        <a:buNone/>
                      </a:pPr>
                      <a:r>
                        <a:rPr b="1" lang="en-US" sz="1400" u="none" cap="none" strike="noStrike">
                          <a:solidFill>
                            <a:schemeClr val="lt1"/>
                          </a:solidFill>
                        </a:rPr>
                        <a:t>Supplier </a:t>
                      </a:r>
                      <a:endParaRPr sz="1400" u="none" cap="none" strike="noStrike"/>
                    </a:p>
                    <a:p>
                      <a:pPr indent="0" lvl="0" marL="0" marR="0" rtl="0" algn="ctr">
                        <a:lnSpc>
                          <a:spcPct val="100000"/>
                        </a:lnSpc>
                        <a:spcBef>
                          <a:spcPts val="0"/>
                        </a:spcBef>
                        <a:spcAft>
                          <a:spcPts val="0"/>
                        </a:spcAft>
                        <a:buClr>
                          <a:schemeClr val="lt1"/>
                        </a:buClr>
                        <a:buSzPts val="1400"/>
                        <a:buFont typeface="Arial"/>
                        <a:buNone/>
                      </a:pPr>
                      <a:r>
                        <a:rPr b="1" lang="en-US" sz="1400" u="none" cap="none" strike="noStrike">
                          <a:solidFill>
                            <a:schemeClr val="lt1"/>
                          </a:solidFill>
                        </a:rPr>
                        <a:t>Selection</a:t>
                      </a:r>
                      <a:endParaRPr b="1" sz="4000" u="none" cap="none" strike="noStrike">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r>
              <a:tr h="624200">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t>Hypothesis</a:t>
                      </a:r>
                      <a:endParaRPr sz="1400" u="none" cap="none" strike="noStrike"/>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4">
                  <a:txBody>
                    <a:bodyPr/>
                    <a:lstStyle/>
                    <a:p>
                      <a:pPr indent="-120650" lvl="0" marL="171450" marR="0" rtl="0" algn="l">
                        <a:lnSpc>
                          <a:spcPct val="100000"/>
                        </a:lnSpc>
                        <a:spcBef>
                          <a:spcPts val="0"/>
                        </a:spcBef>
                        <a:spcAft>
                          <a:spcPts val="0"/>
                        </a:spcAft>
                        <a:buClr>
                          <a:schemeClr val="dk1"/>
                        </a:buClr>
                        <a:buSzPts val="800"/>
                        <a:buFont typeface="Arial"/>
                        <a:buNone/>
                      </a:pPr>
                      <a:r>
                        <a:t/>
                      </a:r>
                      <a:endParaRPr b="0" sz="1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r>
              <a:tr h="503800">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t>Metrics</a:t>
                      </a:r>
                      <a:endParaRPr sz="1400" u="none" cap="none" strike="noStrike"/>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20650" lvl="0" marL="171450" marR="0" rtl="0" algn="l">
                        <a:lnSpc>
                          <a:spcPct val="100000"/>
                        </a:lnSpc>
                        <a:spcBef>
                          <a:spcPts val="0"/>
                        </a:spcBef>
                        <a:spcAft>
                          <a:spcPts val="0"/>
                        </a:spcAft>
                        <a:buClr>
                          <a:schemeClr val="dk1"/>
                        </a:buClr>
                        <a:buSzPts val="8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20650" lvl="0" marL="171450" marR="0" rtl="0" algn="l">
                        <a:lnSpc>
                          <a:spcPct val="100000"/>
                        </a:lnSpc>
                        <a:spcBef>
                          <a:spcPts val="0"/>
                        </a:spcBef>
                        <a:spcAft>
                          <a:spcPts val="0"/>
                        </a:spcAft>
                        <a:buClr>
                          <a:schemeClr val="dk1"/>
                        </a:buClr>
                        <a:buSzPts val="8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20650" lvl="0" marL="171450" marR="0" rtl="0" algn="l">
                        <a:lnSpc>
                          <a:spcPct val="100000"/>
                        </a:lnSpc>
                        <a:spcBef>
                          <a:spcPts val="0"/>
                        </a:spcBef>
                        <a:spcAft>
                          <a:spcPts val="0"/>
                        </a:spcAft>
                        <a:buClr>
                          <a:schemeClr val="dk1"/>
                        </a:buClr>
                        <a:buSzPts val="8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20650" lvl="0" marL="171450" marR="0" rtl="0" algn="l">
                        <a:lnSpc>
                          <a:spcPct val="100000"/>
                        </a:lnSpc>
                        <a:spcBef>
                          <a:spcPts val="0"/>
                        </a:spcBef>
                        <a:spcAft>
                          <a:spcPts val="0"/>
                        </a:spcAft>
                        <a:buClr>
                          <a:schemeClr val="dk1"/>
                        </a:buClr>
                        <a:buSzPts val="8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9250">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t>Use Case(s)</a:t>
                      </a:r>
                      <a:endParaRPr sz="1400" u="none" cap="none" strike="noStrike"/>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20650" lvl="0" marL="171450" marR="0" rtl="0" algn="l">
                        <a:lnSpc>
                          <a:spcPct val="100000"/>
                        </a:lnSpc>
                        <a:spcBef>
                          <a:spcPts val="0"/>
                        </a:spcBef>
                        <a:spcAft>
                          <a:spcPts val="0"/>
                        </a:spcAft>
                        <a:buClr>
                          <a:schemeClr val="dk1"/>
                        </a:buClr>
                        <a:buSzPts val="800"/>
                        <a:buFont typeface="Arial"/>
                        <a:buNone/>
                      </a:pPr>
                      <a:r>
                        <a:t/>
                      </a:r>
                      <a:endParaRPr b="0" sz="1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20650" lvl="0" marL="171450" marR="0" rtl="0" algn="l">
                        <a:lnSpc>
                          <a:spcPct val="100000"/>
                        </a:lnSpc>
                        <a:spcBef>
                          <a:spcPts val="0"/>
                        </a:spcBef>
                        <a:spcAft>
                          <a:spcPts val="0"/>
                        </a:spcAft>
                        <a:buClr>
                          <a:schemeClr val="dk1"/>
                        </a:buClr>
                        <a:buSzPts val="800"/>
                        <a:buFont typeface="Arial"/>
                        <a:buNone/>
                      </a:pPr>
                      <a:r>
                        <a:t/>
                      </a:r>
                      <a:endParaRPr b="0" sz="1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20650" lvl="0" marL="171450" marR="0" rtl="0" algn="l">
                        <a:lnSpc>
                          <a:spcPct val="100000"/>
                        </a:lnSpc>
                        <a:spcBef>
                          <a:spcPts val="0"/>
                        </a:spcBef>
                        <a:spcAft>
                          <a:spcPts val="0"/>
                        </a:spcAft>
                        <a:buClr>
                          <a:schemeClr val="dk1"/>
                        </a:buClr>
                        <a:buSzPts val="800"/>
                        <a:buFont typeface="Arial"/>
                        <a:buNone/>
                      </a:pPr>
                      <a:r>
                        <a:t/>
                      </a:r>
                      <a:endParaRPr b="0" sz="1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20650" lvl="0" marL="171450" marR="0" rtl="0" algn="l">
                        <a:lnSpc>
                          <a:spcPct val="100000"/>
                        </a:lnSpc>
                        <a:spcBef>
                          <a:spcPts val="0"/>
                        </a:spcBef>
                        <a:spcAft>
                          <a:spcPts val="0"/>
                        </a:spcAft>
                        <a:buClr>
                          <a:schemeClr val="dk1"/>
                        </a:buClr>
                        <a:buSzPts val="800"/>
                        <a:buFont typeface="Arial"/>
                        <a:buNone/>
                      </a:pPr>
                      <a:r>
                        <a:t/>
                      </a:r>
                      <a:endParaRPr b="0" sz="14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6625">
                <a:tc>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t>Key Seller Actions</a:t>
                      </a:r>
                      <a:endParaRPr sz="1400" u="none" cap="none" strike="noStrike"/>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20650" lvl="0" marL="171450" marR="0" rtl="0" algn="l">
                        <a:lnSpc>
                          <a:spcPct val="100000"/>
                        </a:lnSpc>
                        <a:spcBef>
                          <a:spcPts val="0"/>
                        </a:spcBef>
                        <a:spcAft>
                          <a:spcPts val="0"/>
                        </a:spcAft>
                        <a:buClr>
                          <a:schemeClr val="dk1"/>
                        </a:buClr>
                        <a:buSzPts val="8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20650" lvl="0" marL="171450" marR="0" rtl="0" algn="l">
                        <a:lnSpc>
                          <a:spcPct val="100000"/>
                        </a:lnSpc>
                        <a:spcBef>
                          <a:spcPts val="0"/>
                        </a:spcBef>
                        <a:spcAft>
                          <a:spcPts val="0"/>
                        </a:spcAft>
                        <a:buClr>
                          <a:schemeClr val="dk1"/>
                        </a:buClr>
                        <a:buSzPts val="8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20650" lvl="0" marL="171450" marR="0" rtl="0" algn="l">
                        <a:lnSpc>
                          <a:spcPct val="100000"/>
                        </a:lnSpc>
                        <a:spcBef>
                          <a:spcPts val="0"/>
                        </a:spcBef>
                        <a:spcAft>
                          <a:spcPts val="0"/>
                        </a:spcAft>
                        <a:buClr>
                          <a:schemeClr val="dk1"/>
                        </a:buClr>
                        <a:buSzPts val="8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20650" lvl="0" marL="171450" marR="0" rtl="0" algn="l">
                        <a:lnSpc>
                          <a:spcPct val="100000"/>
                        </a:lnSpc>
                        <a:spcBef>
                          <a:spcPts val="0"/>
                        </a:spcBef>
                        <a:spcAft>
                          <a:spcPts val="0"/>
                        </a:spcAft>
                        <a:buClr>
                          <a:schemeClr val="dk1"/>
                        </a:buClr>
                        <a:buSzPts val="8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6775">
                <a:tc>
                  <a:txBody>
                    <a:bodyPr/>
                    <a:lstStyle/>
                    <a:p>
                      <a:pPr indent="0" lvl="0" marL="0" marR="0" rtl="0" algn="l">
                        <a:lnSpc>
                          <a:spcPct val="100000"/>
                        </a:lnSpc>
                        <a:spcBef>
                          <a:spcPts val="0"/>
                        </a:spcBef>
                        <a:spcAft>
                          <a:spcPts val="0"/>
                        </a:spcAft>
                        <a:buClr>
                          <a:schemeClr val="dk1"/>
                        </a:buClr>
                        <a:buSzPts val="800"/>
                        <a:buFont typeface="Arial"/>
                        <a:buNone/>
                      </a:pPr>
                      <a:r>
                        <a:rPr lang="en-US" sz="1400" u="none" cap="none" strike="noStrike"/>
                        <a:t>Sales Tech to Consider</a:t>
                      </a:r>
                      <a:endParaRPr sz="1400" u="none" cap="none" strike="noStrike"/>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20650" lvl="0" marL="171450" marR="0" rtl="0" algn="l">
                        <a:lnSpc>
                          <a:spcPct val="100000"/>
                        </a:lnSpc>
                        <a:spcBef>
                          <a:spcPts val="0"/>
                        </a:spcBef>
                        <a:spcAft>
                          <a:spcPts val="0"/>
                        </a:spcAft>
                        <a:buClr>
                          <a:schemeClr val="dk1"/>
                        </a:buClr>
                        <a:buSzPts val="8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20650" lvl="0" marL="171450" marR="0" rtl="0" algn="l">
                        <a:lnSpc>
                          <a:spcPct val="100000"/>
                        </a:lnSpc>
                        <a:spcBef>
                          <a:spcPts val="0"/>
                        </a:spcBef>
                        <a:spcAft>
                          <a:spcPts val="0"/>
                        </a:spcAft>
                        <a:buClr>
                          <a:schemeClr val="dk1"/>
                        </a:buClr>
                        <a:buSzPts val="8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20650" lvl="0" marL="171450" marR="0" rtl="0" algn="l">
                        <a:lnSpc>
                          <a:spcPct val="100000"/>
                        </a:lnSpc>
                        <a:spcBef>
                          <a:spcPts val="0"/>
                        </a:spcBef>
                        <a:spcAft>
                          <a:spcPts val="0"/>
                        </a:spcAft>
                        <a:buClr>
                          <a:schemeClr val="dk1"/>
                        </a:buClr>
                        <a:buSzPts val="8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20650" lvl="0" marL="171450" marR="0" rtl="0" algn="l">
                        <a:lnSpc>
                          <a:spcPct val="100000"/>
                        </a:lnSpc>
                        <a:spcBef>
                          <a:spcPts val="0"/>
                        </a:spcBef>
                        <a:spcAft>
                          <a:spcPts val="0"/>
                        </a:spcAft>
                        <a:buClr>
                          <a:schemeClr val="dk1"/>
                        </a:buClr>
                        <a:buSzPts val="8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0">
                <a:tc gridSpan="5">
                  <a:txBody>
                    <a:bodyPr/>
                    <a:lstStyle/>
                    <a:p>
                      <a:pPr indent="0" lvl="0" marL="0" marR="0" rtl="0" algn="l">
                        <a:lnSpc>
                          <a:spcPct val="100000"/>
                        </a:lnSpc>
                        <a:spcBef>
                          <a:spcPts val="0"/>
                        </a:spcBef>
                        <a:spcAft>
                          <a:spcPts val="0"/>
                        </a:spcAft>
                        <a:buClr>
                          <a:schemeClr val="dk1"/>
                        </a:buClr>
                        <a:buSzPts val="1400"/>
                        <a:buFont typeface="Arial"/>
                        <a:buNone/>
                      </a:pPr>
                      <a:r>
                        <a:t/>
                      </a:r>
                      <a:endParaRPr sz="1400" u="none" cap="none" strike="noStrike"/>
                    </a:p>
                  </a:txBody>
                  <a:tcPr marT="45725" marB="45725" marR="91450" marL="91450" anchor="ct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2"/>
                    </a:solidFill>
                  </a:tcPr>
                </a:tc>
                <a:tc hMerge="1"/>
                <a:tc hMerge="1"/>
                <a:tc hMerge="1"/>
                <a:tc hMerge="1"/>
              </a:tr>
              <a:tr h="994075">
                <a:tc rowSpan="3">
                  <a:txBody>
                    <a:bodyPr/>
                    <a:lstStyle/>
                    <a:p>
                      <a:pPr indent="0" lvl="0" marL="0" marR="0" rtl="0" algn="l">
                        <a:lnSpc>
                          <a:spcPct val="100000"/>
                        </a:lnSpc>
                        <a:spcBef>
                          <a:spcPts val="0"/>
                        </a:spcBef>
                        <a:spcAft>
                          <a:spcPts val="0"/>
                        </a:spcAft>
                        <a:buClr>
                          <a:schemeClr val="dk1"/>
                        </a:buClr>
                        <a:buSzPts val="1400"/>
                        <a:buFont typeface="Arial"/>
                        <a:buNone/>
                      </a:pPr>
                      <a:r>
                        <a:rPr lang="en-US" sz="1400" u="none" cap="none" strike="noStrike"/>
                        <a:t>Sales AI Strategy</a:t>
                      </a:r>
                      <a:endParaRPr sz="1400" u="none" cap="none" strike="noStrike"/>
                    </a:p>
                  </a:txBody>
                  <a:tcPr marT="45725" marB="45725" marR="91450" marL="91450" anchor="ctr">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800"/>
                        <a:buFont typeface="Arial"/>
                        <a:buNone/>
                      </a:pPr>
                      <a:r>
                        <a:rPr lang="en-US" sz="1400" u="none" cap="none" strike="noStrike"/>
                        <a:t>Vision</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120650" lvl="0" marL="171450" marR="0" rtl="0" algn="l">
                        <a:lnSpc>
                          <a:spcPct val="100000"/>
                        </a:lnSpc>
                        <a:spcBef>
                          <a:spcPts val="0"/>
                        </a:spcBef>
                        <a:spcAft>
                          <a:spcPts val="0"/>
                        </a:spcAft>
                        <a:buClr>
                          <a:schemeClr val="dk1"/>
                        </a:buClr>
                        <a:buSzPts val="8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453950">
                <a:tc vMerge="1"/>
                <a:tc>
                  <a:txBody>
                    <a:bodyPr/>
                    <a:lstStyle/>
                    <a:p>
                      <a:pPr indent="0" lvl="0" marL="0" marR="0" rtl="0" algn="l">
                        <a:lnSpc>
                          <a:spcPct val="100000"/>
                        </a:lnSpc>
                        <a:spcBef>
                          <a:spcPts val="0"/>
                        </a:spcBef>
                        <a:spcAft>
                          <a:spcPts val="0"/>
                        </a:spcAft>
                        <a:buClr>
                          <a:schemeClr val="dk1"/>
                        </a:buClr>
                        <a:buSzPts val="800"/>
                        <a:buFont typeface="Arial"/>
                        <a:buNone/>
                      </a:pPr>
                      <a:r>
                        <a:rPr lang="en-US" sz="1400" u="none" cap="none" strike="noStrike"/>
                        <a:t>Drivers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l">
                        <a:lnSpc>
                          <a:spcPct val="100000"/>
                        </a:lnSpc>
                        <a:spcBef>
                          <a:spcPts val="0"/>
                        </a:spcBef>
                        <a:spcAft>
                          <a:spcPts val="0"/>
                        </a:spcAft>
                        <a:buClr>
                          <a:schemeClr val="dk1"/>
                        </a:buClr>
                        <a:buSzPts val="8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453950">
                <a:tc vMerge="1"/>
                <a:tc>
                  <a:txBody>
                    <a:bodyPr/>
                    <a:lstStyle/>
                    <a:p>
                      <a:pPr indent="0" lvl="0" marL="0" marR="0" rtl="0" algn="l">
                        <a:lnSpc>
                          <a:spcPct val="100000"/>
                        </a:lnSpc>
                        <a:spcBef>
                          <a:spcPts val="0"/>
                        </a:spcBef>
                        <a:spcAft>
                          <a:spcPts val="0"/>
                        </a:spcAft>
                        <a:buClr>
                          <a:schemeClr val="dk1"/>
                        </a:buClr>
                        <a:buSzPts val="800"/>
                        <a:buFont typeface="Arial"/>
                        <a:buNone/>
                      </a:pPr>
                      <a:r>
                        <a:rPr lang="en-US" sz="1400" u="none" cap="none" strike="noStrike"/>
                        <a:t>Outcomes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3">
                  <a:txBody>
                    <a:bodyPr/>
                    <a:lstStyle/>
                    <a:p>
                      <a:pPr indent="0" lvl="0" marL="0" marR="0" rtl="0" algn="l">
                        <a:lnSpc>
                          <a:spcPct val="100000"/>
                        </a:lnSpc>
                        <a:spcBef>
                          <a:spcPts val="0"/>
                        </a:spcBef>
                        <a:spcAft>
                          <a:spcPts val="0"/>
                        </a:spcAft>
                        <a:buClr>
                          <a:schemeClr val="dk1"/>
                        </a:buClr>
                        <a:buSzPts val="800"/>
                        <a:buFont typeface="Arial"/>
                        <a:buNone/>
                      </a:pPr>
                      <a:r>
                        <a:t/>
                      </a:r>
                      <a:endParaRPr sz="1400" u="none" cap="none" strike="noStrike"/>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bl>
          </a:graphicData>
        </a:graphic>
      </p:graphicFrame>
      <p:sp>
        <p:nvSpPr>
          <p:cNvPr id="192" name="Google Shape;192;p8"/>
          <p:cNvSpPr/>
          <p:nvPr/>
        </p:nvSpPr>
        <p:spPr>
          <a:xfrm flipH="1">
            <a:off x="11225879" y="103652"/>
            <a:ext cx="512100" cy="516600"/>
          </a:xfrm>
          <a:prstGeom prst="ellipse">
            <a:avLst/>
          </a:prstGeom>
          <a:solidFill>
            <a:schemeClr val="accent5"/>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n-US" sz="1700" u="none" cap="none" strike="noStrike">
                <a:solidFill>
                  <a:schemeClr val="lt1"/>
                </a:solidFill>
                <a:latin typeface="Arial"/>
                <a:ea typeface="Arial"/>
                <a:cs typeface="Arial"/>
                <a:sym typeface="Arial"/>
              </a:rPr>
              <a:t>3</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Defining Your AI Initiatives</a:t>
            </a:r>
            <a:endParaRPr/>
          </a:p>
        </p:txBody>
      </p:sp>
      <p:sp>
        <p:nvSpPr>
          <p:cNvPr id="198" name="Google Shape;198;p9"/>
          <p:cNvSpPr/>
          <p:nvPr/>
        </p:nvSpPr>
        <p:spPr>
          <a:xfrm>
            <a:off x="6515924" y="3897087"/>
            <a:ext cx="3407100" cy="794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Hypothesis and Metrics</a:t>
            </a:r>
            <a:endParaRPr b="0" i="0" sz="1400" u="none" cap="none" strike="noStrike">
              <a:solidFill>
                <a:srgbClr val="000000"/>
              </a:solidFill>
              <a:latin typeface="Arial"/>
              <a:ea typeface="Arial"/>
              <a:cs typeface="Arial"/>
              <a:sym typeface="Arial"/>
            </a:endParaRPr>
          </a:p>
        </p:txBody>
      </p:sp>
      <p:sp>
        <p:nvSpPr>
          <p:cNvPr id="199" name="Google Shape;199;p9"/>
          <p:cNvSpPr/>
          <p:nvPr/>
        </p:nvSpPr>
        <p:spPr>
          <a:xfrm>
            <a:off x="6515925" y="4691744"/>
            <a:ext cx="3407100" cy="1132200"/>
          </a:xfrm>
          <a:prstGeom prst="rect">
            <a:avLst/>
          </a:prstGeom>
          <a:solidFill>
            <a:schemeClr val="l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Prediction on the impact of desired AI investments, and the quantifiable measurements that will track and assess performance against hypothesis </a:t>
            </a:r>
            <a:endParaRPr b="0" i="0" sz="1400" u="none" cap="none" strike="noStrike">
              <a:solidFill>
                <a:srgbClr val="000000"/>
              </a:solidFill>
              <a:latin typeface="Arial"/>
              <a:ea typeface="Arial"/>
              <a:cs typeface="Arial"/>
              <a:sym typeface="Arial"/>
            </a:endParaRPr>
          </a:p>
        </p:txBody>
      </p:sp>
      <p:sp>
        <p:nvSpPr>
          <p:cNvPr id="200" name="Google Shape;200;p9"/>
          <p:cNvSpPr/>
          <p:nvPr/>
        </p:nvSpPr>
        <p:spPr>
          <a:xfrm>
            <a:off x="4405664" y="1572987"/>
            <a:ext cx="3407229" cy="79465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Sales AI Use Cases</a:t>
            </a:r>
            <a:endParaRPr b="0" i="0" sz="1400" u="none" cap="none" strike="noStrike">
              <a:solidFill>
                <a:srgbClr val="000000"/>
              </a:solidFill>
              <a:latin typeface="Arial"/>
              <a:ea typeface="Arial"/>
              <a:cs typeface="Arial"/>
              <a:sym typeface="Arial"/>
            </a:endParaRPr>
          </a:p>
        </p:txBody>
      </p:sp>
      <p:sp>
        <p:nvSpPr>
          <p:cNvPr id="201" name="Google Shape;201;p9"/>
          <p:cNvSpPr/>
          <p:nvPr/>
        </p:nvSpPr>
        <p:spPr>
          <a:xfrm>
            <a:off x="4405665" y="2367644"/>
            <a:ext cx="3407230" cy="1132114"/>
          </a:xfrm>
          <a:prstGeom prst="rect">
            <a:avLst/>
          </a:prstGeom>
          <a:solidFill>
            <a:schemeClr val="l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specific scenarios in which AI investments can be feasibly applied to achieve sales objectives and goals and whether they're everyday AI or game-changing disruption</a:t>
            </a:r>
            <a:endParaRPr b="0" i="0" sz="1400" u="none" cap="none" strike="noStrike">
              <a:solidFill>
                <a:srgbClr val="000000"/>
              </a:solidFill>
              <a:latin typeface="Arial"/>
              <a:ea typeface="Arial"/>
              <a:cs typeface="Arial"/>
              <a:sym typeface="Arial"/>
            </a:endParaRPr>
          </a:p>
        </p:txBody>
      </p:sp>
      <p:sp>
        <p:nvSpPr>
          <p:cNvPr id="202" name="Google Shape;202;p9"/>
          <p:cNvSpPr/>
          <p:nvPr/>
        </p:nvSpPr>
        <p:spPr>
          <a:xfrm>
            <a:off x="8324521" y="1572987"/>
            <a:ext cx="3407229" cy="79465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Key Seller Actions</a:t>
            </a:r>
            <a:endParaRPr b="0" i="0" sz="1400" u="none" cap="none" strike="noStrike">
              <a:solidFill>
                <a:srgbClr val="000000"/>
              </a:solidFill>
              <a:latin typeface="Arial"/>
              <a:ea typeface="Arial"/>
              <a:cs typeface="Arial"/>
              <a:sym typeface="Arial"/>
            </a:endParaRPr>
          </a:p>
        </p:txBody>
      </p:sp>
      <p:sp>
        <p:nvSpPr>
          <p:cNvPr id="203" name="Google Shape;203;p9"/>
          <p:cNvSpPr/>
          <p:nvPr/>
        </p:nvSpPr>
        <p:spPr>
          <a:xfrm>
            <a:off x="8324522" y="2367644"/>
            <a:ext cx="3407230" cy="1132114"/>
          </a:xfrm>
          <a:prstGeom prst="rect">
            <a:avLst/>
          </a:prstGeom>
          <a:solidFill>
            <a:schemeClr val="l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granular units of work required to make optimal AI design choices</a:t>
            </a:r>
            <a:endParaRPr b="0" i="0" sz="1400" u="none" cap="none" strike="noStrike">
              <a:solidFill>
                <a:srgbClr val="000000"/>
              </a:solidFill>
              <a:latin typeface="Arial"/>
              <a:ea typeface="Arial"/>
              <a:cs typeface="Arial"/>
              <a:sym typeface="Arial"/>
            </a:endParaRPr>
          </a:p>
        </p:txBody>
      </p:sp>
      <p:sp>
        <p:nvSpPr>
          <p:cNvPr id="204" name="Google Shape;204;p9"/>
          <p:cNvSpPr/>
          <p:nvPr/>
        </p:nvSpPr>
        <p:spPr>
          <a:xfrm>
            <a:off x="2468004" y="3897086"/>
            <a:ext cx="3407229" cy="794657"/>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AI-enhanced Sales Tech</a:t>
            </a:r>
            <a:endParaRPr b="0" i="0" sz="1400" u="none" cap="none" strike="noStrike">
              <a:solidFill>
                <a:srgbClr val="000000"/>
              </a:solidFill>
              <a:latin typeface="Arial"/>
              <a:ea typeface="Arial"/>
              <a:cs typeface="Arial"/>
              <a:sym typeface="Arial"/>
            </a:endParaRPr>
          </a:p>
        </p:txBody>
      </p:sp>
      <p:sp>
        <p:nvSpPr>
          <p:cNvPr id="205" name="Google Shape;205;p9"/>
          <p:cNvSpPr/>
          <p:nvPr/>
        </p:nvSpPr>
        <p:spPr>
          <a:xfrm>
            <a:off x="2468005" y="4691743"/>
            <a:ext cx="3407230" cy="1132114"/>
          </a:xfrm>
          <a:prstGeom prst="rect">
            <a:avLst/>
          </a:prstGeom>
          <a:solidFill>
            <a:schemeClr val="l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AI-driven tools and platforms that support the automation, management or optimization of the processes associated with use cases</a:t>
            </a:r>
            <a:endParaRPr b="0" i="0" sz="1400" u="none" cap="none" strike="noStrike">
              <a:solidFill>
                <a:srgbClr val="000000"/>
              </a:solidFill>
              <a:latin typeface="Arial"/>
              <a:ea typeface="Arial"/>
              <a:cs typeface="Arial"/>
              <a:sym typeface="Arial"/>
            </a:endParaRPr>
          </a:p>
        </p:txBody>
      </p:sp>
      <p:sp>
        <p:nvSpPr>
          <p:cNvPr id="206" name="Google Shape;206;p9"/>
          <p:cNvSpPr/>
          <p:nvPr/>
        </p:nvSpPr>
        <p:spPr>
          <a:xfrm>
            <a:off x="486944" y="1572986"/>
            <a:ext cx="3407100" cy="7947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Arial"/>
                <a:ea typeface="Arial"/>
                <a:cs typeface="Arial"/>
                <a:sym typeface="Arial"/>
              </a:rPr>
              <a:t>Sales AI Strategy</a:t>
            </a:r>
            <a:endParaRPr b="0" i="0" sz="1400" u="none" cap="none" strike="noStrike">
              <a:solidFill>
                <a:srgbClr val="000000"/>
              </a:solidFill>
              <a:latin typeface="Arial"/>
              <a:ea typeface="Arial"/>
              <a:cs typeface="Arial"/>
              <a:sym typeface="Arial"/>
            </a:endParaRPr>
          </a:p>
        </p:txBody>
      </p:sp>
      <p:sp>
        <p:nvSpPr>
          <p:cNvPr id="207" name="Google Shape;207;p9"/>
          <p:cNvSpPr/>
          <p:nvPr/>
        </p:nvSpPr>
        <p:spPr>
          <a:xfrm>
            <a:off x="486945" y="2367643"/>
            <a:ext cx="3407100" cy="1132200"/>
          </a:xfrm>
          <a:prstGeom prst="rect">
            <a:avLst/>
          </a:prstGeom>
          <a:solidFill>
            <a:schemeClr val="lt1"/>
          </a:solid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The way AI will drive strategic value and contribute to the company’s future through transformation</a:t>
            </a:r>
            <a:endParaRPr b="0" i="0" sz="1400" u="none" cap="none" strike="noStrike">
              <a:solidFill>
                <a:srgbClr val="000000"/>
              </a:solidFill>
              <a:latin typeface="Arial"/>
              <a:ea typeface="Arial"/>
              <a:cs typeface="Arial"/>
              <a:sym typeface="Arial"/>
            </a:endParaRPr>
          </a:p>
        </p:txBody>
      </p:sp>
      <p:sp>
        <p:nvSpPr>
          <p:cNvPr id="208" name="Google Shape;208;p9"/>
          <p:cNvSpPr/>
          <p:nvPr/>
        </p:nvSpPr>
        <p:spPr>
          <a:xfrm flipH="1">
            <a:off x="11225879" y="103652"/>
            <a:ext cx="512100" cy="516600"/>
          </a:xfrm>
          <a:prstGeom prst="ellipse">
            <a:avLst/>
          </a:prstGeom>
          <a:solidFill>
            <a:schemeClr val="accent5"/>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000000"/>
              </a:buClr>
              <a:buSzPts val="1600"/>
              <a:buFont typeface="Arial"/>
              <a:buNone/>
            </a:pPr>
            <a:r>
              <a:rPr b="1" i="0" lang="en-US" sz="1700" u="none" cap="none" strike="noStrike">
                <a:solidFill>
                  <a:schemeClr val="lt1"/>
                </a:solidFill>
                <a:latin typeface="Arial"/>
                <a:ea typeface="Arial"/>
                <a:cs typeface="Arial"/>
                <a:sym typeface="Arial"/>
              </a:rPr>
              <a:t>4</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2024-08-26T19:26:45Z</dcterms:created>
  <dc:creator>Alyssa Cruz</dc:creator>
</cp:coreProperties>
</file>