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47483621" r:id="rId2"/>
    <p:sldId id="21474834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90"/>
    <a:srgbClr val="F7A785"/>
    <a:srgbClr val="ED7D31"/>
    <a:srgbClr val="F7A886"/>
    <a:srgbClr val="F7A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ty, Pritam" userId="c882a45a-a52f-4f02-a363-52edc32d60a9" providerId="ADAL" clId="{3746AD10-14CC-44DA-AD2E-5DC842916396}"/>
    <pc:docChg chg="custSel modSld">
      <pc:chgData name="Mohanty, Pritam" userId="c882a45a-a52f-4f02-a363-52edc32d60a9" providerId="ADAL" clId="{3746AD10-14CC-44DA-AD2E-5DC842916396}" dt="2025-03-12T08:09:47.644" v="5" actId="2062"/>
      <pc:docMkLst>
        <pc:docMk/>
      </pc:docMkLst>
      <pc:sldChg chg="modSp mod">
        <pc:chgData name="Mohanty, Pritam" userId="c882a45a-a52f-4f02-a363-52edc32d60a9" providerId="ADAL" clId="{3746AD10-14CC-44DA-AD2E-5DC842916396}" dt="2025-03-12T08:09:47.644" v="5" actId="2062"/>
        <pc:sldMkLst>
          <pc:docMk/>
          <pc:sldMk cId="4104879002" sldId="2147483466"/>
        </pc:sldMkLst>
        <pc:graphicFrameChg chg="modGraphic">
          <ac:chgData name="Mohanty, Pritam" userId="c882a45a-a52f-4f02-a363-52edc32d60a9" providerId="ADAL" clId="{3746AD10-14CC-44DA-AD2E-5DC842916396}" dt="2025-03-12T08:09:47.644" v="5" actId="2062"/>
          <ac:graphicFrameMkLst>
            <pc:docMk/>
            <pc:sldMk cId="4104879002" sldId="2147483466"/>
            <ac:graphicFrameMk id="4" creationId="{9318AD35-3DD2-5A36-AC7F-4974A11A5D0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B82C-6375-4C73-878E-FE43C7ECCC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D2157-FEEE-47EB-97A0-7FF254C91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5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18EA7F-E0C4-4A0F-AB36-4054C06657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11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3FB3-9C89-936A-4521-E5CEBF31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EFE01-C424-D228-0A9A-DDE1BE26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FFA5-D969-2DA6-8079-84E4C230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AE23-981E-9095-FF7D-34F2DDCC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7E41-CD8F-B65B-FAE8-137CA5E7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E0B2-CFD5-7220-7089-3F1D330B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6C241-209E-F4CF-6302-926467C13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0541-6AC6-2767-DF81-A78A6679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0BE5-6B4F-AD3A-A0BF-36FA8704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135C-B77A-A748-46C5-13CC5B2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61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DF622-4B2F-9AF0-5F36-CE90329D6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10F21-797B-E945-901A-36E05081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A2B0-8931-3882-4623-E4C43AF3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ED18-874A-9B4B-150B-F025B5A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C453-8F9E-E5F6-1F2F-11583F8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8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0" y="989338"/>
            <a:ext cx="10588959" cy="36576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75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696423"/>
            <a:ext cx="110194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C07837AC-A8F8-834F-D00B-5F5A3B22A9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1480" y="751441"/>
            <a:ext cx="10588959" cy="36576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74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2ABA-EADA-9099-4C8A-AC8BAA75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A702-9C3E-B63C-655A-7B1C6A13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FA58-C65B-6222-FBAE-68E1D9E0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422D-85EC-BA71-7E51-9D963C2B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33F1-0F09-C806-C1B3-B8A8F7C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BF83-3C0A-99AC-4D61-17B6E39D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41D3F-4E61-76D8-4F59-CBD84E11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A93E-7CAD-0E01-0EF9-3027E7DC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7649-5CD8-4D3E-7A32-2DA8CD26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9469-0C77-6D49-B226-A9307610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FA4B-E526-4656-B619-7CEE0D76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7D7F-C450-C255-04C3-83CC7F142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5BFE-C570-A2F1-510F-08A2B1FE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68D7-FB07-C6CC-AC40-9434D975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7820-58F1-4DA9-57AC-013EA12B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A0A9-9788-9903-AA40-E7855836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0526-32E6-8861-037A-43483A84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07BFC-A07B-2C7F-7B5E-765FF5A34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F8A78-9EFD-3175-A2ED-2BC68AFE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81175-C22E-A97A-FEAC-75507F379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CB6CC-7A19-3C86-9ACE-F93B850C2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4760D-BCDF-9253-503C-5BA1861E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B15FA-B59E-E597-D394-4F2721F2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99AD3-C63C-FC68-0F9A-C135E2D3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1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01FB-4733-DE6D-9DC0-2E051754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EB525-BA49-8EC4-0400-3D74F844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2C28C-C233-34CD-B4D7-20A5467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5D543-8A2B-3498-99BC-8C9317F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8287D-DEF3-ACF7-0560-7DF304CD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EA09D-798C-D38C-58DA-34AEA14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9486F-D507-AC9C-7887-4ADAAE82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5A0A-2C9A-5331-6432-3A158278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35F3-A7E2-9A68-AAD3-8DFE14D5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7D246-AFA1-04B6-0F61-97D8FE73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C7545-8A82-437F-1BE6-A850B5A8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DDAB1-F875-3109-5F32-AB275D59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3102-AD4B-DBAB-B774-2CDECCED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2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E6A4-C298-2953-E77B-58F0CD54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607B8-6225-B73B-0B30-C5948D73E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25C31-A93A-CFEF-B0DD-DDBE05895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F06D9-4187-4294-17B2-7A358733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5238-2EFF-2A68-D895-4A97F975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8D177-07BE-F345-E4F1-219E0FDF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7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9F14-FF95-39F2-0FE3-7BA2FEBE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8D77-645E-8287-41BB-F1116EAE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F4A9-64A6-BEE8-2CD6-88E43F4AF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401E-81F4-4579-A10A-C04645673FF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F37C-C9C6-FA44-137F-1576B1C1C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C279-8AC4-020F-C3EE-43328D184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0C4E-0D35-4683-BA43-1C241C85DB15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CBD25-953E-DC3F-95A1-EA3A6DFB74A3}"/>
              </a:ext>
            </a:extLst>
          </p:cNvPr>
          <p:cNvGrpSpPr/>
          <p:nvPr userDrawn="1"/>
        </p:nvGrpSpPr>
        <p:grpSpPr>
          <a:xfrm>
            <a:off x="-430508" y="1485606"/>
            <a:ext cx="182880" cy="3222415"/>
            <a:chOff x="-430508" y="1485606"/>
            <a:chExt cx="182880" cy="32224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DE6FEA-3860-416D-1BA7-02D2959A3361}"/>
                </a:ext>
              </a:extLst>
            </p:cNvPr>
            <p:cNvSpPr/>
            <p:nvPr/>
          </p:nvSpPr>
          <p:spPr>
            <a:xfrm>
              <a:off x="-430508" y="2701421"/>
              <a:ext cx="182880" cy="182880"/>
            </a:xfrm>
            <a:prstGeom prst="rect">
              <a:avLst/>
            </a:prstGeom>
            <a:solidFill>
              <a:srgbClr val="E84C2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159D06-FD48-B58E-7678-2F0B4C9105F7}"/>
                </a:ext>
              </a:extLst>
            </p:cNvPr>
            <p:cNvSpPr/>
            <p:nvPr/>
          </p:nvSpPr>
          <p:spPr>
            <a:xfrm>
              <a:off x="-430508" y="3005375"/>
              <a:ext cx="182880" cy="182880"/>
            </a:xfrm>
            <a:prstGeom prst="rect">
              <a:avLst/>
            </a:prstGeom>
            <a:solidFill>
              <a:srgbClr val="B226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1E8DF6-F9A4-5B19-8807-5EC33B928D23}"/>
                </a:ext>
              </a:extLst>
            </p:cNvPr>
            <p:cNvSpPr/>
            <p:nvPr/>
          </p:nvSpPr>
          <p:spPr>
            <a:xfrm>
              <a:off x="-430508" y="3309329"/>
              <a:ext cx="182880" cy="182880"/>
            </a:xfrm>
            <a:prstGeom prst="rect">
              <a:avLst/>
            </a:prstGeom>
            <a:solidFill>
              <a:srgbClr val="B226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3C8A0A-8B6B-F691-C431-4DF017559557}"/>
                </a:ext>
              </a:extLst>
            </p:cNvPr>
            <p:cNvSpPr/>
            <p:nvPr/>
          </p:nvSpPr>
          <p:spPr>
            <a:xfrm>
              <a:off x="-430508" y="3613283"/>
              <a:ext cx="182880" cy="182880"/>
            </a:xfrm>
            <a:prstGeom prst="rect">
              <a:avLst/>
            </a:prstGeom>
            <a:solidFill>
              <a:srgbClr val="FFBD47"/>
            </a:solidFill>
            <a:ln w="12700" cap="flat" cmpd="sng" algn="ctr">
              <a:noFill/>
              <a:prstDash val="solid"/>
            </a:ln>
            <a:effectLst/>
          </p:spPr>
          <p:txBody>
            <a:bodyPr lIns="74238" tIns="37119" rIns="74238" bIns="37119" rtlCol="0" anchor="ctr"/>
            <a:lstStyle/>
            <a:p>
              <a:pPr marL="0" marR="0" lvl="0" indent="0" algn="ctr" defTabSz="7423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34E248-8A7B-7395-C56D-70E793E1135E}"/>
                </a:ext>
              </a:extLst>
            </p:cNvPr>
            <p:cNvSpPr/>
            <p:nvPr/>
          </p:nvSpPr>
          <p:spPr>
            <a:xfrm>
              <a:off x="-430508" y="3917237"/>
              <a:ext cx="182880" cy="182880"/>
            </a:xfrm>
            <a:prstGeom prst="rect">
              <a:avLst/>
            </a:prstGeom>
            <a:solidFill>
              <a:srgbClr val="FF8427"/>
            </a:solidFill>
            <a:ln w="12700" cap="flat" cmpd="sng" algn="ctr">
              <a:noFill/>
              <a:prstDash val="solid"/>
            </a:ln>
            <a:effectLst/>
          </p:spPr>
          <p:txBody>
            <a:bodyPr lIns="74238" tIns="37119" rIns="74238" bIns="37119" rtlCol="0" anchor="ctr"/>
            <a:lstStyle/>
            <a:p>
              <a:pPr marL="0" marR="0" lvl="0" indent="0" algn="ctr" defTabSz="7423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41754A-E3AE-BEEE-BBE5-84F1C4BA07AF}"/>
                </a:ext>
              </a:extLst>
            </p:cNvPr>
            <p:cNvSpPr/>
            <p:nvPr/>
          </p:nvSpPr>
          <p:spPr>
            <a:xfrm>
              <a:off x="-430508" y="4221191"/>
              <a:ext cx="182880" cy="182880"/>
            </a:xfrm>
            <a:prstGeom prst="rect">
              <a:avLst/>
            </a:prstGeom>
            <a:solidFill>
              <a:srgbClr val="FF8427">
                <a:lumMod val="75000"/>
              </a:srgb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A7675E-E74F-7FA3-DE31-4598704164C1}"/>
                </a:ext>
              </a:extLst>
            </p:cNvPr>
            <p:cNvSpPr/>
            <p:nvPr/>
          </p:nvSpPr>
          <p:spPr>
            <a:xfrm>
              <a:off x="-430508" y="4525141"/>
              <a:ext cx="182880" cy="182880"/>
            </a:xfrm>
            <a:prstGeom prst="rect">
              <a:avLst/>
            </a:prstGeom>
            <a:solidFill>
              <a:srgbClr val="E84C22">
                <a:lumMod val="75000"/>
              </a:srgbClr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5AA424-E29F-4A42-9952-1F82521C5E78}"/>
                </a:ext>
              </a:extLst>
            </p:cNvPr>
            <p:cNvSpPr/>
            <p:nvPr/>
          </p:nvSpPr>
          <p:spPr>
            <a:xfrm>
              <a:off x="-430508" y="2397467"/>
              <a:ext cx="182880" cy="182880"/>
            </a:xfrm>
            <a:prstGeom prst="rect">
              <a:avLst/>
            </a:prstGeom>
            <a:solidFill>
              <a:srgbClr val="ED33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CBD32E-ECF1-1698-C499-A06D5A4E4565}"/>
                </a:ext>
              </a:extLst>
            </p:cNvPr>
            <p:cNvSpPr/>
            <p:nvPr/>
          </p:nvSpPr>
          <p:spPr>
            <a:xfrm>
              <a:off x="-430508" y="1485606"/>
              <a:ext cx="182880" cy="18288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80DBAA-5206-B62C-1109-A0EA27C5B6DE}"/>
                </a:ext>
              </a:extLst>
            </p:cNvPr>
            <p:cNvSpPr/>
            <p:nvPr userDrawn="1"/>
          </p:nvSpPr>
          <p:spPr>
            <a:xfrm>
              <a:off x="-430508" y="1789559"/>
              <a:ext cx="182880" cy="18288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33C1C5-7A02-9086-2894-6FFE65378441}"/>
                </a:ext>
              </a:extLst>
            </p:cNvPr>
            <p:cNvSpPr/>
            <p:nvPr userDrawn="1"/>
          </p:nvSpPr>
          <p:spPr>
            <a:xfrm>
              <a:off x="-430508" y="2093513"/>
              <a:ext cx="182880" cy="182880"/>
            </a:xfrm>
            <a:prstGeom prst="rect">
              <a:avLst/>
            </a:prstGeom>
            <a:solidFill>
              <a:srgbClr val="BABAB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20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1A3067-8178-1622-43CA-BCA6D84D1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82" y="219320"/>
            <a:ext cx="10588959" cy="365760"/>
          </a:xfrm>
        </p:spPr>
        <p:txBody>
          <a:bodyPr/>
          <a:lstStyle/>
          <a:p>
            <a:r>
              <a:rPr lang="en-US" dirty="0"/>
              <a:t>Business Capability Map – L2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0A0201-FA8C-DC5C-E3A5-C6E3E2127C7A}"/>
              </a:ext>
            </a:extLst>
          </p:cNvPr>
          <p:cNvGrpSpPr/>
          <p:nvPr/>
        </p:nvGrpSpPr>
        <p:grpSpPr>
          <a:xfrm>
            <a:off x="434164" y="817667"/>
            <a:ext cx="11485032" cy="495570"/>
            <a:chOff x="434164" y="817667"/>
            <a:chExt cx="11485032" cy="4955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408700-2748-2125-9671-9469E974003A}"/>
                </a:ext>
              </a:extLst>
            </p:cNvPr>
            <p:cNvSpPr/>
            <p:nvPr/>
          </p:nvSpPr>
          <p:spPr bwMode="gray">
            <a:xfrm>
              <a:off x="434164" y="817667"/>
              <a:ext cx="11485032" cy="49557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Digital Interactions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34CFF8-A00E-15DE-8C13-15A8B6DD26CF}"/>
                </a:ext>
              </a:extLst>
            </p:cNvPr>
            <p:cNvSpPr/>
            <p:nvPr/>
          </p:nvSpPr>
          <p:spPr>
            <a:xfrm>
              <a:off x="9706552" y="105151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Marketplace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3F4942-6C70-C96C-E05B-8C0577063C01}"/>
                </a:ext>
              </a:extLst>
            </p:cNvPr>
            <p:cNvSpPr/>
            <p:nvPr/>
          </p:nvSpPr>
          <p:spPr>
            <a:xfrm>
              <a:off x="611480" y="105151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Call Center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B605B-9499-C1CC-2081-E4404D0DF7B1}"/>
                </a:ext>
              </a:extLst>
            </p:cNvPr>
            <p:cNvSpPr/>
            <p:nvPr/>
          </p:nvSpPr>
          <p:spPr>
            <a:xfrm>
              <a:off x="2885248" y="105151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Social Marketing &amp; Outreach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3060DC-3199-8A0A-EDA4-79C85BB4DF60}"/>
                </a:ext>
              </a:extLst>
            </p:cNvPr>
            <p:cNvSpPr/>
            <p:nvPr/>
          </p:nvSpPr>
          <p:spPr>
            <a:xfrm>
              <a:off x="1748364" y="1051511"/>
              <a:ext cx="914400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Website/Web App/E-Commerce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4E8CCE-41D7-2510-2EFF-024989B26C4B}"/>
                </a:ext>
              </a:extLst>
            </p:cNvPr>
            <p:cNvSpPr/>
            <p:nvPr/>
          </p:nvSpPr>
          <p:spPr>
            <a:xfrm>
              <a:off x="4022132" y="105151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Mobile App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E3EF9D-6239-26F0-E3EF-C8E1F3FBE9A9}"/>
                </a:ext>
              </a:extLst>
            </p:cNvPr>
            <p:cNvSpPr/>
            <p:nvPr/>
          </p:nvSpPr>
          <p:spPr>
            <a:xfrm>
              <a:off x="6295900" y="105151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Chatbot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4E6397-A81E-FE09-21F6-81177DEF9EB8}"/>
                </a:ext>
              </a:extLst>
            </p:cNvPr>
            <p:cNvSpPr/>
            <p:nvPr/>
          </p:nvSpPr>
          <p:spPr>
            <a:xfrm>
              <a:off x="5159016" y="105151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IVR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C59457-997A-E564-EAD3-089DBC88AD67}"/>
                </a:ext>
              </a:extLst>
            </p:cNvPr>
            <p:cNvSpPr/>
            <p:nvPr/>
          </p:nvSpPr>
          <p:spPr>
            <a:xfrm>
              <a:off x="7432784" y="105151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Notification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7448F7-52B0-234B-BD5F-F84ED1E0F21D}"/>
                </a:ext>
              </a:extLst>
            </p:cNvPr>
            <p:cNvSpPr/>
            <p:nvPr/>
          </p:nvSpPr>
          <p:spPr>
            <a:xfrm>
              <a:off x="8569668" y="105151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External Partner portal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31D7BB-40C6-475A-E3DF-5686DB2782DB}"/>
                </a:ext>
              </a:extLst>
            </p:cNvPr>
            <p:cNvSpPr/>
            <p:nvPr/>
          </p:nvSpPr>
          <p:spPr>
            <a:xfrm>
              <a:off x="10843436" y="105151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Web Portal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8781BF-9314-19B6-AC33-924D8D852F1D}"/>
              </a:ext>
            </a:extLst>
          </p:cNvPr>
          <p:cNvGrpSpPr/>
          <p:nvPr/>
        </p:nvGrpSpPr>
        <p:grpSpPr>
          <a:xfrm>
            <a:off x="434164" y="3239975"/>
            <a:ext cx="11497168" cy="3254065"/>
            <a:chOff x="537678" y="3239975"/>
            <a:chExt cx="11497168" cy="32540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2F74E3-2A77-7E48-9E32-AA33118BB4D5}"/>
                </a:ext>
              </a:extLst>
            </p:cNvPr>
            <p:cNvSpPr/>
            <p:nvPr/>
          </p:nvSpPr>
          <p:spPr bwMode="gray">
            <a:xfrm>
              <a:off x="5686643" y="5282483"/>
              <a:ext cx="4275432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Data, Analytics &amp; Insight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7DB9C7-AA5D-BB46-E30D-A1EE289C7EB5}"/>
                </a:ext>
              </a:extLst>
            </p:cNvPr>
            <p:cNvSpPr/>
            <p:nvPr/>
          </p:nvSpPr>
          <p:spPr bwMode="gray">
            <a:xfrm>
              <a:off x="537678" y="5285233"/>
              <a:ext cx="5104937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Security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9770B8E-73C5-6A16-5752-C5CE129D4079}"/>
                </a:ext>
              </a:extLst>
            </p:cNvPr>
            <p:cNvSpPr/>
            <p:nvPr/>
          </p:nvSpPr>
          <p:spPr bwMode="gray">
            <a:xfrm>
              <a:off x="537679" y="3239975"/>
              <a:ext cx="3249236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Product Development &amp; Engineering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10A09A-A66A-E99D-5AA6-8A4558CF18B0}"/>
                </a:ext>
              </a:extLst>
            </p:cNvPr>
            <p:cNvSpPr/>
            <p:nvPr/>
          </p:nvSpPr>
          <p:spPr bwMode="gray">
            <a:xfrm>
              <a:off x="3837634" y="3239975"/>
              <a:ext cx="4162495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Sourcing &amp; Procurement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248368-EA21-029F-1DF4-BA61F993C81A}"/>
                </a:ext>
              </a:extLst>
            </p:cNvPr>
            <p:cNvSpPr/>
            <p:nvPr/>
          </p:nvSpPr>
          <p:spPr bwMode="gray">
            <a:xfrm>
              <a:off x="8048671" y="3239975"/>
              <a:ext cx="3974042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Inventory &amp; Supply Chain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52BE86-A7A1-4F93-73D1-AC1266241631}"/>
                </a:ext>
              </a:extLst>
            </p:cNvPr>
            <p:cNvSpPr/>
            <p:nvPr/>
          </p:nvSpPr>
          <p:spPr bwMode="gray">
            <a:xfrm>
              <a:off x="2603878" y="4604647"/>
              <a:ext cx="4010159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Workforce and Talent Management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94DD31-EE43-D906-94E2-FBE2C4CFD1D7}"/>
                </a:ext>
              </a:extLst>
            </p:cNvPr>
            <p:cNvSpPr/>
            <p:nvPr/>
          </p:nvSpPr>
          <p:spPr bwMode="gray">
            <a:xfrm>
              <a:off x="6661705" y="4604029"/>
              <a:ext cx="3300370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Financial Management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033214-3584-B910-AE87-BF819525698C}"/>
                </a:ext>
              </a:extLst>
            </p:cNvPr>
            <p:cNvSpPr/>
            <p:nvPr/>
          </p:nvSpPr>
          <p:spPr bwMode="gray">
            <a:xfrm>
              <a:off x="10014415" y="4604646"/>
              <a:ext cx="2008298" cy="874349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Support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0E295B-D1E8-1D02-A649-BDA11F4F95E4}"/>
                </a:ext>
              </a:extLst>
            </p:cNvPr>
            <p:cNvSpPr/>
            <p:nvPr/>
          </p:nvSpPr>
          <p:spPr bwMode="gray">
            <a:xfrm>
              <a:off x="538568" y="5991356"/>
              <a:ext cx="9423507" cy="485943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Information Technology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E5A5852-71F4-5A4C-2796-2505D078DB01}"/>
                </a:ext>
              </a:extLst>
            </p:cNvPr>
            <p:cNvSpPr/>
            <p:nvPr/>
          </p:nvSpPr>
          <p:spPr bwMode="gray">
            <a:xfrm>
              <a:off x="2603878" y="3920558"/>
              <a:ext cx="4010159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Operations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02DF14-0AF4-214F-DC64-BB469A630F8A}"/>
                </a:ext>
              </a:extLst>
            </p:cNvPr>
            <p:cNvSpPr/>
            <p:nvPr/>
          </p:nvSpPr>
          <p:spPr bwMode="gray">
            <a:xfrm>
              <a:off x="9089884" y="3920558"/>
              <a:ext cx="2944962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Sustainability and Health, Safety &amp; Environment (HSE)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A6C2D1-46AB-86FB-054C-EC9794A1235A}"/>
                </a:ext>
              </a:extLst>
            </p:cNvPr>
            <p:cNvSpPr/>
            <p:nvPr/>
          </p:nvSpPr>
          <p:spPr bwMode="gray">
            <a:xfrm>
              <a:off x="537678" y="3924060"/>
              <a:ext cx="2032387" cy="1310653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Manufacturing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8E8619-45AB-2D08-7832-B67826406E9C}"/>
                </a:ext>
              </a:extLst>
            </p:cNvPr>
            <p:cNvSpPr/>
            <p:nvPr/>
          </p:nvSpPr>
          <p:spPr bwMode="gray">
            <a:xfrm>
              <a:off x="6654840" y="3924061"/>
              <a:ext cx="2378593" cy="64008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Regulatory Compliance &amp; Quality Mgt.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ECD0FC7-19B7-CACB-78D5-9003A9EFDBB4}"/>
                </a:ext>
              </a:extLst>
            </p:cNvPr>
            <p:cNvSpPr/>
            <p:nvPr/>
          </p:nvSpPr>
          <p:spPr>
            <a:xfrm>
              <a:off x="760911" y="3420312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R &amp; D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0783A31-D509-1E15-2BA2-985961998B7C}"/>
                </a:ext>
              </a:extLst>
            </p:cNvPr>
            <p:cNvSpPr/>
            <p:nvPr/>
          </p:nvSpPr>
          <p:spPr>
            <a:xfrm>
              <a:off x="1762273" y="3439067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PLM  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3D0EB5-9522-7C32-E63E-B465D54780F7}"/>
                </a:ext>
              </a:extLst>
            </p:cNvPr>
            <p:cNvSpPr/>
            <p:nvPr/>
          </p:nvSpPr>
          <p:spPr>
            <a:xfrm>
              <a:off x="2766251" y="3439067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Engineering Change Management   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F20FB61-8039-E79F-F080-A7B551DB5DC1}"/>
                </a:ext>
              </a:extLst>
            </p:cNvPr>
            <p:cNvSpPr/>
            <p:nvPr/>
          </p:nvSpPr>
          <p:spPr>
            <a:xfrm>
              <a:off x="760911" y="36616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Digital Twin &amp; Simulation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28270CD-DC9F-9DD7-52A8-1A7C56A493B0}"/>
                </a:ext>
              </a:extLst>
            </p:cNvPr>
            <p:cNvSpPr/>
            <p:nvPr/>
          </p:nvSpPr>
          <p:spPr>
            <a:xfrm>
              <a:off x="1762273" y="36616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Prototype &amp; testing  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F7ED3A-374D-37C0-2FF5-12DC9B3DD87E}"/>
                </a:ext>
              </a:extLst>
            </p:cNvPr>
            <p:cNvSpPr/>
            <p:nvPr/>
          </p:nvSpPr>
          <p:spPr>
            <a:xfrm>
              <a:off x="2766251" y="36616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Compliance &amp; Certification  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68D315-A302-A2AF-A275-2C609FB5826A}"/>
                </a:ext>
              </a:extLst>
            </p:cNvPr>
            <p:cNvSpPr/>
            <p:nvPr/>
          </p:nvSpPr>
          <p:spPr>
            <a:xfrm>
              <a:off x="3934685" y="342289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Supplier selection &amp; Qualification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BE5D431-2490-11B9-0E0E-5CD5D8702A5D}"/>
                </a:ext>
              </a:extLst>
            </p:cNvPr>
            <p:cNvSpPr/>
            <p:nvPr/>
          </p:nvSpPr>
          <p:spPr>
            <a:xfrm>
              <a:off x="4967073" y="342289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PO Management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BACB0AC-5619-B114-BF05-9CBE15748DF3}"/>
                </a:ext>
              </a:extLst>
            </p:cNvPr>
            <p:cNvSpPr/>
            <p:nvPr/>
          </p:nvSpPr>
          <p:spPr>
            <a:xfrm>
              <a:off x="6003524" y="342289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Contract &amp; Supplier relation Management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8644D15-8269-2B63-5BB1-B28BA535EBA6}"/>
                </a:ext>
              </a:extLst>
            </p:cNvPr>
            <p:cNvSpPr/>
            <p:nvPr/>
          </p:nvSpPr>
          <p:spPr>
            <a:xfrm>
              <a:off x="4957667" y="36616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Cost Optimization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050CF43-C0C8-B314-3354-C9FBB4E7FE89}"/>
                </a:ext>
              </a:extLst>
            </p:cNvPr>
            <p:cNvSpPr/>
            <p:nvPr/>
          </p:nvSpPr>
          <p:spPr>
            <a:xfrm>
              <a:off x="5999432" y="3661656"/>
              <a:ext cx="192024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Supplier risk management  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400A0D-6722-81A8-E097-C5A6DD8516A6}"/>
                </a:ext>
              </a:extLst>
            </p:cNvPr>
            <p:cNvSpPr/>
            <p:nvPr/>
          </p:nvSpPr>
          <p:spPr>
            <a:xfrm>
              <a:off x="7005046" y="342289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Vendor Management 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621AE38-E10A-63C1-BED8-1E3B26379FE3}"/>
                </a:ext>
              </a:extLst>
            </p:cNvPr>
            <p:cNvSpPr/>
            <p:nvPr/>
          </p:nvSpPr>
          <p:spPr>
            <a:xfrm>
              <a:off x="3934685" y="36616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Procurement planning 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D86BC7D-AD1A-C47F-0D58-59E8030FD734}"/>
                </a:ext>
              </a:extLst>
            </p:cNvPr>
            <p:cNvSpPr/>
            <p:nvPr/>
          </p:nvSpPr>
          <p:spPr>
            <a:xfrm>
              <a:off x="8175484" y="342232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Demand &amp; Supply Planning  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6462DA-32A2-CBB6-1F79-75F54B953289}"/>
                </a:ext>
              </a:extLst>
            </p:cNvPr>
            <p:cNvSpPr/>
            <p:nvPr/>
          </p:nvSpPr>
          <p:spPr>
            <a:xfrm>
              <a:off x="9123082" y="342232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Inventory Optimization &amp; Warehousing 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73ADDA7-C515-226C-666A-5A159B0522F5}"/>
                </a:ext>
              </a:extLst>
            </p:cNvPr>
            <p:cNvSpPr/>
            <p:nvPr/>
          </p:nvSpPr>
          <p:spPr>
            <a:xfrm>
              <a:off x="10059605" y="342232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Logistics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D278FDB-1F17-21EC-CE8F-00D414D6E327}"/>
                </a:ext>
              </a:extLst>
            </p:cNvPr>
            <p:cNvSpPr/>
            <p:nvPr/>
          </p:nvSpPr>
          <p:spPr>
            <a:xfrm>
              <a:off x="11017088" y="342232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Freight Management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9D4C423-A2D5-1642-10CF-08493ED9448D}"/>
                </a:ext>
              </a:extLst>
            </p:cNvPr>
            <p:cNvSpPr/>
            <p:nvPr/>
          </p:nvSpPr>
          <p:spPr>
            <a:xfrm>
              <a:off x="8175484" y="36616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Supply Chain Risk &amp; resilience 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56F5A3D-7021-2028-BEF9-6DFC5150943D}"/>
                </a:ext>
              </a:extLst>
            </p:cNvPr>
            <p:cNvSpPr/>
            <p:nvPr/>
          </p:nvSpPr>
          <p:spPr>
            <a:xfrm>
              <a:off x="9123082" y="36616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Supplier Management 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CFEDDFF-42D8-ACE6-5B56-3D1B9F6D6BCC}"/>
                </a:ext>
              </a:extLst>
            </p:cNvPr>
            <p:cNvSpPr/>
            <p:nvPr/>
          </p:nvSpPr>
          <p:spPr>
            <a:xfrm>
              <a:off x="10059605" y="36616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Supplier risk &amp; collaboration  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84A0E2E-CB45-D554-48E4-FC214466C96A}"/>
                </a:ext>
              </a:extLst>
            </p:cNvPr>
            <p:cNvSpPr/>
            <p:nvPr/>
          </p:nvSpPr>
          <p:spPr>
            <a:xfrm>
              <a:off x="11017088" y="36616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Import / Export 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5F9C20F-F9E7-092B-F30C-D3EDBF1638D5}"/>
                </a:ext>
              </a:extLst>
            </p:cNvPr>
            <p:cNvSpPr/>
            <p:nvPr/>
          </p:nvSpPr>
          <p:spPr>
            <a:xfrm>
              <a:off x="610111" y="442774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Smart Factory 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D05A980-789C-C3BB-ACF7-86A123287203}"/>
                </a:ext>
              </a:extLst>
            </p:cNvPr>
            <p:cNvSpPr/>
            <p:nvPr/>
          </p:nvSpPr>
          <p:spPr>
            <a:xfrm>
              <a:off x="610111" y="468496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Production Planning &amp; Scheduling  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BDA336-F74F-0684-8CD9-E8800E18E8D5}"/>
                </a:ext>
              </a:extLst>
            </p:cNvPr>
            <p:cNvSpPr/>
            <p:nvPr/>
          </p:nvSpPr>
          <p:spPr>
            <a:xfrm>
              <a:off x="610111" y="4942180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Shop Floor execution &amp; ME 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47903D8-9694-48EC-46A8-EAD660331AB8}"/>
                </a:ext>
              </a:extLst>
            </p:cNvPr>
            <p:cNvSpPr/>
            <p:nvPr/>
          </p:nvSpPr>
          <p:spPr>
            <a:xfrm>
              <a:off x="610111" y="4166427"/>
              <a:ext cx="192024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Lean Manufacturing &amp; Continuous improvement 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C7D035C-A47C-6673-9295-6240130E04D1}"/>
                </a:ext>
              </a:extLst>
            </p:cNvPr>
            <p:cNvSpPr/>
            <p:nvPr/>
          </p:nvSpPr>
          <p:spPr>
            <a:xfrm>
              <a:off x="1589712" y="491946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Equipment &amp; Asset Management 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A66D22C-1DC3-3B50-6B87-DF0FC2732BCF}"/>
                </a:ext>
              </a:extLst>
            </p:cNvPr>
            <p:cNvSpPr/>
            <p:nvPr/>
          </p:nvSpPr>
          <p:spPr>
            <a:xfrm>
              <a:off x="1589712" y="468496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IOT &amp; Integrations  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4EFD7AA-F5C8-06D1-CFE8-7D85BFFAEAB1}"/>
                </a:ext>
              </a:extLst>
            </p:cNvPr>
            <p:cNvSpPr/>
            <p:nvPr/>
          </p:nvSpPr>
          <p:spPr>
            <a:xfrm>
              <a:off x="1589712" y="442774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Real Time reporting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065AB8B-D602-0A29-CE15-E3187F1C89CA}"/>
                </a:ext>
              </a:extLst>
            </p:cNvPr>
            <p:cNvSpPr/>
            <p:nvPr/>
          </p:nvSpPr>
          <p:spPr>
            <a:xfrm>
              <a:off x="2673220" y="4076669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Facilities &amp; asset management 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0BAFB9B-49D3-FD1C-4E94-6672A4FD1F36}"/>
                </a:ext>
              </a:extLst>
            </p:cNvPr>
            <p:cNvSpPr/>
            <p:nvPr/>
          </p:nvSpPr>
          <p:spPr>
            <a:xfrm>
              <a:off x="3651642" y="4076669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Fleet &amp; Transport Management 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650B1EF-9DF4-38ED-863B-BBCBA1F99D98}"/>
                </a:ext>
              </a:extLst>
            </p:cNvPr>
            <p:cNvSpPr/>
            <p:nvPr/>
          </p:nvSpPr>
          <p:spPr>
            <a:xfrm>
              <a:off x="4630064" y="4076669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Utilities &amp; Energy Management 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E0CA949-94BC-96C2-E2C7-643F22FA49DD}"/>
                </a:ext>
              </a:extLst>
            </p:cNvPr>
            <p:cNvSpPr/>
            <p:nvPr/>
          </p:nvSpPr>
          <p:spPr>
            <a:xfrm>
              <a:off x="5608487" y="4076669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Order Fulfillment 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F268485-7EFC-B3F4-FB79-4E9E99BDEA51}"/>
                </a:ext>
              </a:extLst>
            </p:cNvPr>
            <p:cNvSpPr/>
            <p:nvPr/>
          </p:nvSpPr>
          <p:spPr>
            <a:xfrm>
              <a:off x="2673220" y="432199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Logistics 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FC133B1-7CB4-19B9-6AC5-F17D5603ECE4}"/>
                </a:ext>
              </a:extLst>
            </p:cNvPr>
            <p:cNvSpPr/>
            <p:nvPr/>
          </p:nvSpPr>
          <p:spPr>
            <a:xfrm>
              <a:off x="3651642" y="432199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Quality Management 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5FAE8-F023-2C94-9B43-700834162A66}"/>
                </a:ext>
              </a:extLst>
            </p:cNvPr>
            <p:cNvSpPr/>
            <p:nvPr/>
          </p:nvSpPr>
          <p:spPr>
            <a:xfrm>
              <a:off x="4630064" y="432199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Plant Maintenance 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08EC36D-84DC-4875-823A-978D26845D11}"/>
                </a:ext>
              </a:extLst>
            </p:cNvPr>
            <p:cNvSpPr/>
            <p:nvPr/>
          </p:nvSpPr>
          <p:spPr>
            <a:xfrm>
              <a:off x="5608487" y="432199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Material Handling 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002556D-5CDF-E970-4EA6-1AF45DC041BA}"/>
                </a:ext>
              </a:extLst>
            </p:cNvPr>
            <p:cNvSpPr/>
            <p:nvPr/>
          </p:nvSpPr>
          <p:spPr>
            <a:xfrm>
              <a:off x="6881033" y="412647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Product Safety &amp; Compliance 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78E9B3D-165E-0665-8E42-881CB3550C37}"/>
                </a:ext>
              </a:extLst>
            </p:cNvPr>
            <p:cNvSpPr/>
            <p:nvPr/>
          </p:nvSpPr>
          <p:spPr>
            <a:xfrm>
              <a:off x="7910768" y="412647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ISO Certifications 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27E1C83-5EF5-6D99-7304-A7CFCAC7F8CA}"/>
                </a:ext>
              </a:extLst>
            </p:cNvPr>
            <p:cNvSpPr/>
            <p:nvPr/>
          </p:nvSpPr>
          <p:spPr>
            <a:xfrm>
              <a:off x="7910768" y="4337197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NC/CA  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000E02A-F958-5C36-3989-8EAE24D22E57}"/>
                </a:ext>
              </a:extLst>
            </p:cNvPr>
            <p:cNvSpPr/>
            <p:nvPr/>
          </p:nvSpPr>
          <p:spPr>
            <a:xfrm>
              <a:off x="6881033" y="4337197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Recall &amp; Incident Management  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FFEA9F4-A77C-9D99-5F4A-48363135CC2A}"/>
                </a:ext>
              </a:extLst>
            </p:cNvPr>
            <p:cNvSpPr/>
            <p:nvPr/>
          </p:nvSpPr>
          <p:spPr>
            <a:xfrm>
              <a:off x="9149385" y="4258412"/>
              <a:ext cx="914400" cy="182777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Carbon Footprint management 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8866C69-D275-EF09-8157-33D5CEC127ED}"/>
                </a:ext>
              </a:extLst>
            </p:cNvPr>
            <p:cNvSpPr/>
            <p:nvPr/>
          </p:nvSpPr>
          <p:spPr>
            <a:xfrm>
              <a:off x="11079643" y="4258412"/>
              <a:ext cx="914400" cy="182777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Environment compliance &amp; Sustainability 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5F5CC6-36A9-BF75-DEFB-0377151F4568}"/>
                </a:ext>
              </a:extLst>
            </p:cNvPr>
            <p:cNvSpPr/>
            <p:nvPr/>
          </p:nvSpPr>
          <p:spPr>
            <a:xfrm>
              <a:off x="10114514" y="4258412"/>
              <a:ext cx="914400" cy="182777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Occupational Health &amp; Safety (OHS)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F2965E4-B27D-C149-F565-949740D9397A}"/>
                </a:ext>
              </a:extLst>
            </p:cNvPr>
            <p:cNvSpPr/>
            <p:nvPr/>
          </p:nvSpPr>
          <p:spPr>
            <a:xfrm>
              <a:off x="2672013" y="4794847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Talent Acquisition  &amp; Recruitment   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363034B-A6AB-4617-10D3-596723008AC3}"/>
                </a:ext>
              </a:extLst>
            </p:cNvPr>
            <p:cNvSpPr/>
            <p:nvPr/>
          </p:nvSpPr>
          <p:spPr>
            <a:xfrm>
              <a:off x="4658728" y="4807977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Workforce Planning &amp; Skill development    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5BF2834-8830-4473-7ED5-928FB3EA22D5}"/>
                </a:ext>
              </a:extLst>
            </p:cNvPr>
            <p:cNvSpPr/>
            <p:nvPr/>
          </p:nvSpPr>
          <p:spPr>
            <a:xfrm>
              <a:off x="5642615" y="479998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Employee experience &amp; Engagement   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5BCD96E-63EF-8E0A-2048-249153907128}"/>
                </a:ext>
              </a:extLst>
            </p:cNvPr>
            <p:cNvSpPr/>
            <p:nvPr/>
          </p:nvSpPr>
          <p:spPr>
            <a:xfrm>
              <a:off x="3657613" y="480676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Learning &amp; Development  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45BC71F-78AC-6C69-2F2F-17E78C2B570F}"/>
                </a:ext>
              </a:extLst>
            </p:cNvPr>
            <p:cNvSpPr/>
            <p:nvPr/>
          </p:nvSpPr>
          <p:spPr>
            <a:xfrm>
              <a:off x="4420281" y="5028503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Payroll &amp; Benefits Management 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BC77978-1D30-F4E6-EAD0-98A30DE05BED}"/>
                </a:ext>
              </a:extLst>
            </p:cNvPr>
            <p:cNvSpPr/>
            <p:nvPr/>
          </p:nvSpPr>
          <p:spPr>
            <a:xfrm>
              <a:off x="6891146" y="4808822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General Accounting &amp; Financial Reporting  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1055400-780C-5394-064F-214ECF828B39}"/>
                </a:ext>
              </a:extLst>
            </p:cNvPr>
            <p:cNvSpPr/>
            <p:nvPr/>
          </p:nvSpPr>
          <p:spPr>
            <a:xfrm>
              <a:off x="7866705" y="481798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Treasury &amp; Cash Flow Management   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4A25A54-A412-32AD-350D-25E22C0AFF43}"/>
                </a:ext>
              </a:extLst>
            </p:cNvPr>
            <p:cNvSpPr/>
            <p:nvPr/>
          </p:nvSpPr>
          <p:spPr>
            <a:xfrm>
              <a:off x="8843763" y="4804560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Budgeting &amp; Forecasting   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FE50F0A-FE61-E572-274E-4F15AD4316B3}"/>
                </a:ext>
              </a:extLst>
            </p:cNvPr>
            <p:cNvSpPr/>
            <p:nvPr/>
          </p:nvSpPr>
          <p:spPr>
            <a:xfrm>
              <a:off x="6891146" y="5027718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Tax &amp; Regulatory Compliance  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E73205E-D99C-D53E-C9F7-0677BB250C37}"/>
                </a:ext>
              </a:extLst>
            </p:cNvPr>
            <p:cNvSpPr/>
            <p:nvPr/>
          </p:nvSpPr>
          <p:spPr>
            <a:xfrm>
              <a:off x="7866705" y="5034344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Credit &amp; Collection Management   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517ADF-D576-56E0-0982-D36A5F41AAC4}"/>
                </a:ext>
              </a:extLst>
            </p:cNvPr>
            <p:cNvSpPr/>
            <p:nvPr/>
          </p:nvSpPr>
          <p:spPr>
            <a:xfrm>
              <a:off x="10082461" y="4804560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Legal &amp; Compliance Management  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0DEBFD5-5E55-3C93-EFCE-464B442A8C63}"/>
                </a:ext>
              </a:extLst>
            </p:cNvPr>
            <p:cNvSpPr/>
            <p:nvPr/>
          </p:nvSpPr>
          <p:spPr>
            <a:xfrm>
              <a:off x="11038507" y="4804560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Enterprise Risk Management 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9E2A98B-3A13-0349-09CC-1A18733DD724}"/>
                </a:ext>
              </a:extLst>
            </p:cNvPr>
            <p:cNvSpPr/>
            <p:nvPr/>
          </p:nvSpPr>
          <p:spPr>
            <a:xfrm>
              <a:off x="11028562" y="502794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Facilities &amp; Office Management 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3FE5771-230C-8337-F0AC-2E5F548E10FF}"/>
                </a:ext>
              </a:extLst>
            </p:cNvPr>
            <p:cNvSpPr/>
            <p:nvPr/>
          </p:nvSpPr>
          <p:spPr>
            <a:xfrm>
              <a:off x="10082461" y="502794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Administrative services    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CBEA643-9A30-CD73-6B40-098E78DA35F2}"/>
                </a:ext>
              </a:extLst>
            </p:cNvPr>
            <p:cNvSpPr/>
            <p:nvPr/>
          </p:nvSpPr>
          <p:spPr>
            <a:xfrm>
              <a:off x="645074" y="5463739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Physical Security &amp; Access control   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792C503-2C71-7050-4074-E4E705E09CE7}"/>
                </a:ext>
              </a:extLst>
            </p:cNvPr>
            <p:cNvSpPr/>
            <p:nvPr/>
          </p:nvSpPr>
          <p:spPr>
            <a:xfrm>
              <a:off x="1639980" y="5463739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Cyber Defense &amp; Treat detection   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7315575-EADD-8615-636E-41B04714754A}"/>
                </a:ext>
              </a:extLst>
            </p:cNvPr>
            <p:cNvSpPr/>
            <p:nvPr/>
          </p:nvSpPr>
          <p:spPr>
            <a:xfrm>
              <a:off x="2634886" y="5463739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Security Incidence Response &amp; Forensics 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5C3575A-90B9-D7C7-9B13-2224CBC018D5}"/>
                </a:ext>
              </a:extLst>
            </p:cNvPr>
            <p:cNvSpPr/>
            <p:nvPr/>
          </p:nvSpPr>
          <p:spPr>
            <a:xfrm>
              <a:off x="3629792" y="5463739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Security Awareness &amp; Compliance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5E6201-A8BC-F4BA-D596-66D93B03CBA1}"/>
                </a:ext>
              </a:extLst>
            </p:cNvPr>
            <p:cNvSpPr txBox="1"/>
            <p:nvPr/>
          </p:nvSpPr>
          <p:spPr>
            <a:xfrm>
              <a:off x="645074" y="568552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Identity &amp; Access Management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C5ACAA-C6A4-6CA0-6871-CBD7AE0894F7}"/>
                </a:ext>
              </a:extLst>
            </p:cNvPr>
            <p:cNvSpPr txBox="1"/>
            <p:nvPr/>
          </p:nvSpPr>
          <p:spPr>
            <a:xfrm>
              <a:off x="1639980" y="568552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Endpoint &amp; Edge Security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01E3D5-53A5-DD85-5917-2ADDC420AC38}"/>
                </a:ext>
              </a:extLst>
            </p:cNvPr>
            <p:cNvSpPr txBox="1"/>
            <p:nvPr/>
          </p:nvSpPr>
          <p:spPr>
            <a:xfrm>
              <a:off x="2634886" y="568552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Application Security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A62922-08A4-2E53-82D2-74B9568AA4FF}"/>
                </a:ext>
              </a:extLst>
            </p:cNvPr>
            <p:cNvSpPr txBox="1"/>
            <p:nvPr/>
          </p:nvSpPr>
          <p:spPr>
            <a:xfrm>
              <a:off x="3629792" y="568552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Data Security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350BF4-0D26-12F9-DC49-94A5A908F7E9}"/>
                </a:ext>
              </a:extLst>
            </p:cNvPr>
            <p:cNvSpPr txBox="1"/>
            <p:nvPr/>
          </p:nvSpPr>
          <p:spPr>
            <a:xfrm>
              <a:off x="4624700" y="568552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Infrastructure Security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6DE71A-AA56-63BE-8AC7-2978BC591E1D}"/>
                </a:ext>
              </a:extLst>
            </p:cNvPr>
            <p:cNvSpPr txBox="1"/>
            <p:nvPr/>
          </p:nvSpPr>
          <p:spPr>
            <a:xfrm>
              <a:off x="4624700" y="5463739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Business Continuity Management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10FA8BB-7CED-F33D-213D-9783C0722E85}"/>
                </a:ext>
              </a:extLst>
            </p:cNvPr>
            <p:cNvSpPr/>
            <p:nvPr/>
          </p:nvSpPr>
          <p:spPr>
            <a:xfrm>
              <a:off x="5771531" y="547899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Business Intelligence &amp; Reporting    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67D0599-B149-8C31-B023-0778A2E5764F}"/>
                </a:ext>
              </a:extLst>
            </p:cNvPr>
            <p:cNvSpPr/>
            <p:nvPr/>
          </p:nvSpPr>
          <p:spPr>
            <a:xfrm>
              <a:off x="6755546" y="547899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AI &amp; &amp; Advanced Analytics    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E15D065-409E-2451-D184-F0E2F975A486}"/>
                </a:ext>
              </a:extLst>
            </p:cNvPr>
            <p:cNvSpPr/>
            <p:nvPr/>
          </p:nvSpPr>
          <p:spPr>
            <a:xfrm>
              <a:off x="7721081" y="547899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Data Governance 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BEE6249-4FEE-C6D1-F0E6-A07075EDF5CE}"/>
                </a:ext>
              </a:extLst>
            </p:cNvPr>
            <p:cNvSpPr/>
            <p:nvPr/>
          </p:nvSpPr>
          <p:spPr>
            <a:xfrm>
              <a:off x="8686616" y="5478995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Master data Management  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5FBF34B-9A81-01D9-3387-68E778006A44}"/>
                </a:ext>
              </a:extLst>
            </p:cNvPr>
            <p:cNvSpPr/>
            <p:nvPr/>
          </p:nvSpPr>
          <p:spPr>
            <a:xfrm>
              <a:off x="5771531" y="5698308"/>
              <a:ext cx="118872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Predictive &amp; Prescriptive Analytics 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C3B2C01-477A-2C19-E69B-B9BF94687918}"/>
                </a:ext>
              </a:extLst>
            </p:cNvPr>
            <p:cNvSpPr/>
            <p:nvPr/>
          </p:nvSpPr>
          <p:spPr>
            <a:xfrm>
              <a:off x="7092432" y="5704886"/>
              <a:ext cx="118872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Data Privacy &amp; Compliance   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46F3976-F71E-859A-AD48-2E8C9B5BE1C5}"/>
                </a:ext>
              </a:extLst>
            </p:cNvPr>
            <p:cNvSpPr txBox="1"/>
            <p:nvPr/>
          </p:nvSpPr>
          <p:spPr>
            <a:xfrm>
              <a:off x="2111990" y="620712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Enterprise Architecture  &amp; Governance 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C083591-0EE4-A204-B080-AC90A8AB339B}"/>
                </a:ext>
              </a:extLst>
            </p:cNvPr>
            <p:cNvSpPr txBox="1"/>
            <p:nvPr/>
          </p:nvSpPr>
          <p:spPr>
            <a:xfrm>
              <a:off x="3185904" y="620712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Cloud &amp; Infrastructure Management  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2784887-A801-7D58-63A3-A1F92246B5A8}"/>
                </a:ext>
              </a:extLst>
            </p:cNvPr>
            <p:cNvSpPr txBox="1"/>
            <p:nvPr/>
          </p:nvSpPr>
          <p:spPr>
            <a:xfrm>
              <a:off x="6407646" y="620712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Emerging Technology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A6D22C7-2083-BC43-F99D-50ECDE96AFF3}"/>
                </a:ext>
              </a:extLst>
            </p:cNvPr>
            <p:cNvSpPr/>
            <p:nvPr/>
          </p:nvSpPr>
          <p:spPr>
            <a:xfrm>
              <a:off x="8413333" y="5704886"/>
              <a:ext cx="118872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Enterprise Data Management 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1563725-1291-931F-7174-320F9B9B5446}"/>
                </a:ext>
              </a:extLst>
            </p:cNvPr>
            <p:cNvSpPr txBox="1"/>
            <p:nvPr/>
          </p:nvSpPr>
          <p:spPr>
            <a:xfrm>
              <a:off x="1038076" y="620712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IT Strategy &amp; Financial Management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5F07399-C4FB-FA61-E47B-96631F465530}"/>
                </a:ext>
              </a:extLst>
            </p:cNvPr>
            <p:cNvSpPr txBox="1"/>
            <p:nvPr/>
          </p:nvSpPr>
          <p:spPr>
            <a:xfrm>
              <a:off x="7481560" y="620712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End-user Computing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0DB3B8B-242F-67C6-A9C1-F4657307D770}"/>
                </a:ext>
              </a:extLst>
            </p:cNvPr>
            <p:cNvSpPr txBox="1"/>
            <p:nvPr/>
          </p:nvSpPr>
          <p:spPr>
            <a:xfrm>
              <a:off x="4259818" y="620712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Service Dev. &amp; Operations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041329D-8609-8B87-126F-3DCFDCE00895}"/>
                </a:ext>
              </a:extLst>
            </p:cNvPr>
            <p:cNvSpPr txBox="1"/>
            <p:nvPr/>
          </p:nvSpPr>
          <p:spPr>
            <a:xfrm>
              <a:off x="5333732" y="620712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ITSM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BBEE085-78BA-C2CB-9E37-C5D60F55FB74}"/>
                </a:ext>
              </a:extLst>
            </p:cNvPr>
            <p:cNvSpPr/>
            <p:nvPr/>
          </p:nvSpPr>
          <p:spPr bwMode="gray">
            <a:xfrm>
              <a:off x="10014415" y="5508025"/>
              <a:ext cx="2008298" cy="986015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Program/Project Management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87F2E5F-2750-B5D9-0865-AF3D9291C3DD}"/>
                </a:ext>
              </a:extLst>
            </p:cNvPr>
            <p:cNvSpPr/>
            <p:nvPr/>
          </p:nvSpPr>
          <p:spPr>
            <a:xfrm>
              <a:off x="10082461" y="5717938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Agile &amp; Scrum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BA82146-04AE-2422-734C-33EDE374E513}"/>
                </a:ext>
              </a:extLst>
            </p:cNvPr>
            <p:cNvSpPr/>
            <p:nvPr/>
          </p:nvSpPr>
          <p:spPr>
            <a:xfrm>
              <a:off x="11038507" y="5717938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Tracking &amp; Reporting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E955726-7773-B893-65E1-A1C8DD482EF8}"/>
                </a:ext>
              </a:extLst>
            </p:cNvPr>
            <p:cNvSpPr/>
            <p:nvPr/>
          </p:nvSpPr>
          <p:spPr>
            <a:xfrm>
              <a:off x="11028562" y="5941324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Processes, Standards &amp; Guidelines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A45C156-5E56-9D94-CC29-EEDB240E753F}"/>
                </a:ext>
              </a:extLst>
            </p:cNvPr>
            <p:cNvSpPr/>
            <p:nvPr/>
          </p:nvSpPr>
          <p:spPr>
            <a:xfrm>
              <a:off x="10082461" y="5941324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Governance &amp; Compliance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06C036B-FC5E-0BFD-B835-8791F48FDCBB}"/>
                </a:ext>
              </a:extLst>
            </p:cNvPr>
            <p:cNvSpPr txBox="1"/>
            <p:nvPr/>
          </p:nvSpPr>
          <p:spPr>
            <a:xfrm>
              <a:off x="8497322" y="6207121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Integration Management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0162D17-A4DB-DE1F-CB04-E3CC80172EA5}"/>
                </a:ext>
              </a:extLst>
            </p:cNvPr>
            <p:cNvSpPr/>
            <p:nvPr/>
          </p:nvSpPr>
          <p:spPr>
            <a:xfrm>
              <a:off x="11028562" y="52398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Learning &amp; Knowledge Management 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C5DA2C2-D140-4074-B6FE-5423D98E5F34}"/>
                </a:ext>
              </a:extLst>
            </p:cNvPr>
            <p:cNvSpPr/>
            <p:nvPr/>
          </p:nvSpPr>
          <p:spPr>
            <a:xfrm>
              <a:off x="10082461" y="5239856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Document Management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256F986-0E9F-5FE5-87DF-718995FAADD9}"/>
                </a:ext>
              </a:extLst>
            </p:cNvPr>
            <p:cNvSpPr/>
            <p:nvPr/>
          </p:nvSpPr>
          <p:spPr>
            <a:xfrm>
              <a:off x="2676049" y="5028503"/>
              <a:ext cx="731520" cy="182880"/>
            </a:xfrm>
            <a:prstGeom prst="round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Fixed Assets  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7FD8DB31-08C5-C628-5BCD-B0E099E1A32D}"/>
                </a:ext>
              </a:extLst>
            </p:cNvPr>
            <p:cNvSpPr/>
            <p:nvPr/>
          </p:nvSpPr>
          <p:spPr>
            <a:xfrm>
              <a:off x="3548165" y="5028503"/>
              <a:ext cx="731520" cy="182880"/>
            </a:xfrm>
            <a:prstGeom prst="round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General Ledger 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4383C24-99C8-6AC7-62BB-CBB360854834}"/>
                </a:ext>
              </a:extLst>
            </p:cNvPr>
            <p:cNvSpPr/>
            <p:nvPr/>
          </p:nvSpPr>
          <p:spPr>
            <a:xfrm>
              <a:off x="5475276" y="5028503"/>
              <a:ext cx="1092436" cy="182880"/>
            </a:xfrm>
            <a:prstGeom prst="round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Taxes &amp; Reporting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D53CE6E-74C3-42FE-A6C0-54F718A5899D}"/>
                </a:ext>
              </a:extLst>
            </p:cNvPr>
            <p:cNvSpPr/>
            <p:nvPr/>
          </p:nvSpPr>
          <p:spPr>
            <a:xfrm>
              <a:off x="8843763" y="5034344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Accounts Payable &amp; Accounts Receivables 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57782DB-5BEC-5FC0-FFEA-879D05ADC600}"/>
              </a:ext>
            </a:extLst>
          </p:cNvPr>
          <p:cNvSpPr/>
          <p:nvPr/>
        </p:nvSpPr>
        <p:spPr bwMode="gray">
          <a:xfrm>
            <a:off x="434164" y="1418303"/>
            <a:ext cx="11542683" cy="1692450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88900" tIns="45720" rIns="88900" bIns="88900" rtlCol="0" anchor="t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396745-3FD2-731B-EFF6-A500BD3CF5E6}"/>
              </a:ext>
            </a:extLst>
          </p:cNvPr>
          <p:cNvGrpSpPr/>
          <p:nvPr/>
        </p:nvGrpSpPr>
        <p:grpSpPr>
          <a:xfrm>
            <a:off x="519953" y="1506329"/>
            <a:ext cx="6251076" cy="731520"/>
            <a:chOff x="449399" y="1438320"/>
            <a:chExt cx="6321631" cy="7315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F71412-5FD2-E88F-B0DE-76C21CCA3FFF}"/>
                </a:ext>
              </a:extLst>
            </p:cNvPr>
            <p:cNvSpPr/>
            <p:nvPr/>
          </p:nvSpPr>
          <p:spPr bwMode="gray">
            <a:xfrm>
              <a:off x="449399" y="1438320"/>
              <a:ext cx="6321631" cy="731520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Customer &amp; Key Account Management  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454253-DFBA-64A1-BA14-1F026C5B2AED}"/>
                </a:ext>
              </a:extLst>
            </p:cNvPr>
            <p:cNvSpPr/>
            <p:nvPr/>
          </p:nvSpPr>
          <p:spPr>
            <a:xfrm>
              <a:off x="572279" y="1664810"/>
              <a:ext cx="914400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Customer Management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9E91AE-E798-3F28-6EA6-330701157949}"/>
                </a:ext>
              </a:extLst>
            </p:cNvPr>
            <p:cNvSpPr/>
            <p:nvPr/>
          </p:nvSpPr>
          <p:spPr>
            <a:xfrm>
              <a:off x="5433393" y="1921188"/>
              <a:ext cx="1202137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Customer Information Mgmt.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023B9B-3915-5A9C-BCEF-5EF153BC6F39}"/>
                </a:ext>
              </a:extLst>
            </p:cNvPr>
            <p:cNvSpPr/>
            <p:nvPr/>
          </p:nvSpPr>
          <p:spPr>
            <a:xfrm>
              <a:off x="2621889" y="1664810"/>
              <a:ext cx="914400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Customer Support &amp; Readiness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3C208F-A9C4-6772-4A5C-DDCB745E2DC7}"/>
                </a:ext>
              </a:extLst>
            </p:cNvPr>
            <p:cNvSpPr/>
            <p:nvPr/>
          </p:nvSpPr>
          <p:spPr>
            <a:xfrm>
              <a:off x="3192941" y="1921188"/>
              <a:ext cx="914400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Dispute &amp; Adjustment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AC26CB-E904-AF55-DCC2-D2157779464F}"/>
                </a:ext>
              </a:extLst>
            </p:cNvPr>
            <p:cNvSpPr/>
            <p:nvPr/>
          </p:nvSpPr>
          <p:spPr>
            <a:xfrm>
              <a:off x="3646693" y="1664810"/>
              <a:ext cx="914400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Credit Check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7D0505-08A9-7445-B649-9D4CB7E0B6D3}"/>
                </a:ext>
              </a:extLst>
            </p:cNvPr>
            <p:cNvSpPr/>
            <p:nvPr/>
          </p:nvSpPr>
          <p:spPr>
            <a:xfrm>
              <a:off x="4671498" y="1664810"/>
              <a:ext cx="914400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Contract Management 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CE24F41-77BE-2F96-84B7-176F95DAF836}"/>
                </a:ext>
              </a:extLst>
            </p:cNvPr>
            <p:cNvSpPr/>
            <p:nvPr/>
          </p:nvSpPr>
          <p:spPr>
            <a:xfrm>
              <a:off x="1597084" y="1664810"/>
              <a:ext cx="914400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Customer Interaction Mgmt.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82AE5B-A0B5-9AB2-EB74-5CB69D2ACC2D}"/>
                </a:ext>
              </a:extLst>
            </p:cNvPr>
            <p:cNvSpPr/>
            <p:nvPr/>
          </p:nvSpPr>
          <p:spPr>
            <a:xfrm>
              <a:off x="4313167" y="1921188"/>
              <a:ext cx="914400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Bill Enquiry Handling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0ED9E51-300B-6799-7D83-EA22E27C752A}"/>
                </a:ext>
              </a:extLst>
            </p:cNvPr>
            <p:cNvSpPr/>
            <p:nvPr/>
          </p:nvSpPr>
          <p:spPr>
            <a:xfrm>
              <a:off x="1692505" y="1921188"/>
              <a:ext cx="1294609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Bill Payment &amp; Receivables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49FFEF-17B3-4F8E-32D3-ED9839D914E7}"/>
                </a:ext>
              </a:extLst>
            </p:cNvPr>
            <p:cNvSpPr/>
            <p:nvPr/>
          </p:nvSpPr>
          <p:spPr>
            <a:xfrm>
              <a:off x="572278" y="1921188"/>
              <a:ext cx="914400" cy="182880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Invoice Management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8B730C-7603-CCE5-C3EB-7CD1879293B6}"/>
                </a:ext>
              </a:extLst>
            </p:cNvPr>
            <p:cNvSpPr/>
            <p:nvPr/>
          </p:nvSpPr>
          <p:spPr>
            <a:xfrm>
              <a:off x="5696304" y="1664810"/>
              <a:ext cx="914400" cy="18288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Loyalty and Retention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05360B6-90F5-0CA9-0781-A3CB299A773F}"/>
              </a:ext>
            </a:extLst>
          </p:cNvPr>
          <p:cNvGrpSpPr/>
          <p:nvPr/>
        </p:nvGrpSpPr>
        <p:grpSpPr>
          <a:xfrm>
            <a:off x="5575170" y="2344233"/>
            <a:ext cx="3225808" cy="672437"/>
            <a:chOff x="5575170" y="2344233"/>
            <a:chExt cx="3225808" cy="67243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29A402-259B-4737-5EF0-F686EDD07091}"/>
                </a:ext>
              </a:extLst>
            </p:cNvPr>
            <p:cNvSpPr/>
            <p:nvPr/>
          </p:nvSpPr>
          <p:spPr bwMode="gray">
            <a:xfrm>
              <a:off x="5575170" y="2344233"/>
              <a:ext cx="3225808" cy="672437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Aftermarket Services &amp; Maintenance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7D37B3-4FD7-D448-531B-0C0ECF90DB03}"/>
                </a:ext>
              </a:extLst>
            </p:cNvPr>
            <p:cNvSpPr/>
            <p:nvPr/>
          </p:nvSpPr>
          <p:spPr>
            <a:xfrm>
              <a:off x="6744382" y="2539760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Preventive &amp; Predictive Maintenance 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69FB85-43C2-F700-5890-31F87FEC0132}"/>
                </a:ext>
              </a:extLst>
            </p:cNvPr>
            <p:cNvSpPr/>
            <p:nvPr/>
          </p:nvSpPr>
          <p:spPr>
            <a:xfrm>
              <a:off x="5703408" y="2539760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Field Service Management 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3BD6D60-11FA-B96B-2CE8-A0E6106C954B}"/>
                </a:ext>
              </a:extLst>
            </p:cNvPr>
            <p:cNvSpPr/>
            <p:nvPr/>
          </p:nvSpPr>
          <p:spPr>
            <a:xfrm>
              <a:off x="7826156" y="2539760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Service Contract &amp; Warranty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5849C58-6B46-0572-0841-BAF1BFA72791}"/>
                </a:ext>
              </a:extLst>
            </p:cNvPr>
            <p:cNvSpPr/>
            <p:nvPr/>
          </p:nvSpPr>
          <p:spPr>
            <a:xfrm>
              <a:off x="5703408" y="2766514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Spare Parts Inventory  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876344C-101B-ED30-D3FB-D5C7E8FE6840}"/>
                </a:ext>
              </a:extLst>
            </p:cNvPr>
            <p:cNvSpPr/>
            <p:nvPr/>
          </p:nvSpPr>
          <p:spPr>
            <a:xfrm>
              <a:off x="6744382" y="2766514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Remote Monitoring &amp; IOT Diagnostics 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A6D1DA3-EAB6-7BA0-7BED-EE31AE5ACA8A}"/>
                </a:ext>
              </a:extLst>
            </p:cNvPr>
            <p:cNvSpPr/>
            <p:nvPr/>
          </p:nvSpPr>
          <p:spPr>
            <a:xfrm>
              <a:off x="7826156" y="2766514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Service Workforce Planning &amp; Dispatch  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3EA3DA9-4ABA-AA4D-D618-FC5210267143}"/>
              </a:ext>
            </a:extLst>
          </p:cNvPr>
          <p:cNvGrpSpPr/>
          <p:nvPr/>
        </p:nvGrpSpPr>
        <p:grpSpPr>
          <a:xfrm>
            <a:off x="8861692" y="2344233"/>
            <a:ext cx="3065287" cy="672437"/>
            <a:chOff x="8861692" y="2344233"/>
            <a:chExt cx="3065287" cy="67243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8E6108-ED9E-4BD1-98DB-A167E1A93D68}"/>
                </a:ext>
              </a:extLst>
            </p:cNvPr>
            <p:cNvSpPr/>
            <p:nvPr/>
          </p:nvSpPr>
          <p:spPr bwMode="gray">
            <a:xfrm>
              <a:off x="8861692" y="2344233"/>
              <a:ext cx="3065287" cy="672437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Partner &amp; Dealer Management 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A86229-D21A-76B1-D71E-9E57A68FCACA}"/>
                </a:ext>
              </a:extLst>
            </p:cNvPr>
            <p:cNvSpPr/>
            <p:nvPr/>
          </p:nvSpPr>
          <p:spPr>
            <a:xfrm>
              <a:off x="8954970" y="2559046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Partner Onboarding &amp; Accreditation 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46A81AA-724E-7704-09C6-D5A33E2A620F}"/>
                </a:ext>
              </a:extLst>
            </p:cNvPr>
            <p:cNvSpPr/>
            <p:nvPr/>
          </p:nvSpPr>
          <p:spPr>
            <a:xfrm>
              <a:off x="9937021" y="2549704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Dealer Incentives &amp; Performance Mgmt.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E3A12F2-FE1B-B185-07E0-B529B70C48C7}"/>
                </a:ext>
              </a:extLst>
            </p:cNvPr>
            <p:cNvSpPr/>
            <p:nvPr/>
          </p:nvSpPr>
          <p:spPr>
            <a:xfrm>
              <a:off x="10903338" y="2545249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Channel Sales &amp; distribution  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1C04175-8566-622D-C4E5-A0F26DE57D14}"/>
                </a:ext>
              </a:extLst>
            </p:cNvPr>
            <p:cNvSpPr/>
            <p:nvPr/>
          </p:nvSpPr>
          <p:spPr>
            <a:xfrm>
              <a:off x="8943819" y="2781732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Partner Portal &amp; Service tool 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A718370-2737-CCBA-314A-3598DCA1D887}"/>
                </a:ext>
              </a:extLst>
            </p:cNvPr>
            <p:cNvSpPr/>
            <p:nvPr/>
          </p:nvSpPr>
          <p:spPr>
            <a:xfrm>
              <a:off x="9934303" y="2788754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Co Marketing &amp; Promotions 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541F9-53C8-CCC4-075C-E13ED6DE1F24}"/>
              </a:ext>
            </a:extLst>
          </p:cNvPr>
          <p:cNvGrpSpPr/>
          <p:nvPr/>
        </p:nvGrpSpPr>
        <p:grpSpPr>
          <a:xfrm>
            <a:off x="6801644" y="1506071"/>
            <a:ext cx="5125335" cy="735105"/>
            <a:chOff x="6801644" y="1506071"/>
            <a:chExt cx="5125335" cy="7351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7ABBB7-4885-3083-3AB6-CB54D75506F6}"/>
                </a:ext>
              </a:extLst>
            </p:cNvPr>
            <p:cNvSpPr/>
            <p:nvPr/>
          </p:nvSpPr>
          <p:spPr bwMode="gray">
            <a:xfrm>
              <a:off x="6801644" y="1506071"/>
              <a:ext cx="5125335" cy="735105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Marketing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ECEA38E-C6A7-4AAE-332B-4A2802A636C8}"/>
                </a:ext>
              </a:extLst>
            </p:cNvPr>
            <p:cNvSpPr txBox="1"/>
            <p:nvPr/>
          </p:nvSpPr>
          <p:spPr>
            <a:xfrm>
              <a:off x="7762419" y="1969641"/>
              <a:ext cx="54864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Campaign Management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367A7A-3AC0-B739-A42E-9D9119DDD4D0}"/>
                </a:ext>
              </a:extLst>
            </p:cNvPr>
            <p:cNvSpPr txBox="1"/>
            <p:nvPr/>
          </p:nvSpPr>
          <p:spPr>
            <a:xfrm>
              <a:off x="7907890" y="1745489"/>
              <a:ext cx="716156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Brand Management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67D6DD1-B89A-59E9-CAC1-25655E9A495C}"/>
                </a:ext>
              </a:extLst>
            </p:cNvPr>
            <p:cNvSpPr txBox="1"/>
            <p:nvPr/>
          </p:nvSpPr>
          <p:spPr>
            <a:xfrm>
              <a:off x="9192693" y="1970961"/>
              <a:ext cx="731520" cy="20116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Product Marketing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5777841-B72C-0EE8-FF1D-11F2101E37D4}"/>
                </a:ext>
              </a:extLst>
            </p:cNvPr>
            <p:cNvSpPr txBox="1"/>
            <p:nvPr/>
          </p:nvSpPr>
          <p:spPr>
            <a:xfrm>
              <a:off x="8738359" y="1745491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Marketing Performance Management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A92B180-3BF8-7A71-2D8B-324C66CAEEB4}"/>
                </a:ext>
              </a:extLst>
            </p:cNvPr>
            <p:cNvSpPr txBox="1"/>
            <p:nvPr/>
          </p:nvSpPr>
          <p:spPr>
            <a:xfrm>
              <a:off x="6910122" y="1745491"/>
              <a:ext cx="914400" cy="20116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Market Research and Insights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5698B29-06C4-DBEE-CD07-E4CBEAF57FBD}"/>
                </a:ext>
              </a:extLst>
            </p:cNvPr>
            <p:cNvSpPr txBox="1"/>
            <p:nvPr/>
          </p:nvSpPr>
          <p:spPr>
            <a:xfrm>
              <a:off x="9819730" y="1745491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Customer Relationship Management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09085E7-AF5F-7F14-EC91-CD23907C02C5}"/>
                </a:ext>
              </a:extLst>
            </p:cNvPr>
            <p:cNvSpPr txBox="1"/>
            <p:nvPr/>
          </p:nvSpPr>
          <p:spPr>
            <a:xfrm>
              <a:off x="10044990" y="1970961"/>
              <a:ext cx="640080" cy="20116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Pricing Strategy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7AA425A-A69B-B31E-D50F-519650879D8D}"/>
                </a:ext>
              </a:extLst>
            </p:cNvPr>
            <p:cNvSpPr txBox="1"/>
            <p:nvPr/>
          </p:nvSpPr>
          <p:spPr>
            <a:xfrm>
              <a:off x="6910122" y="1970961"/>
              <a:ext cx="73152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Digital Marketing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005C6-DC50-B517-F2C9-9AAC81D5CA26}"/>
                </a:ext>
              </a:extLst>
            </p:cNvPr>
            <p:cNvSpPr txBox="1"/>
            <p:nvPr/>
          </p:nvSpPr>
          <p:spPr>
            <a:xfrm>
              <a:off x="10805848" y="1754456"/>
              <a:ext cx="91440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Channel and Partner Marketing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2D5403-9B30-59AD-DA0D-6DDB361307C3}"/>
                </a:ext>
              </a:extLst>
            </p:cNvPr>
            <p:cNvSpPr txBox="1"/>
            <p:nvPr/>
          </p:nvSpPr>
          <p:spPr>
            <a:xfrm>
              <a:off x="10805848" y="1970961"/>
              <a:ext cx="914400" cy="20116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Marketing Automation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D443BA-9957-8EEA-F762-17A6A701FC46}"/>
                </a:ext>
              </a:extLst>
            </p:cNvPr>
            <p:cNvSpPr txBox="1"/>
            <p:nvPr/>
          </p:nvSpPr>
          <p:spPr>
            <a:xfrm>
              <a:off x="8431836" y="1983042"/>
              <a:ext cx="640080" cy="20116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/>
                <a:t>Data &amp; Analytics 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CEC363-AE91-08BE-632C-3FD876B4387B}"/>
              </a:ext>
            </a:extLst>
          </p:cNvPr>
          <p:cNvGrpSpPr/>
          <p:nvPr/>
        </p:nvGrpSpPr>
        <p:grpSpPr>
          <a:xfrm>
            <a:off x="519953" y="2344233"/>
            <a:ext cx="5016081" cy="672437"/>
            <a:chOff x="519953" y="2344233"/>
            <a:chExt cx="5016081" cy="67243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A0BBD73-C690-8EC3-E845-9F80C8DE545A}"/>
                </a:ext>
              </a:extLst>
            </p:cNvPr>
            <p:cNvSpPr/>
            <p:nvPr/>
          </p:nvSpPr>
          <p:spPr bwMode="gray">
            <a:xfrm>
              <a:off x="519953" y="2344233"/>
              <a:ext cx="5016081" cy="672437"/>
            </a:xfrm>
            <a:prstGeom prst="rect">
              <a:avLst/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lIns="88900" tIns="45720" rIns="88900" bIns="889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Calibri"/>
                </a:rPr>
                <a:t>Sales Management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CB566B-D6C1-CF44-0B89-E9D09AF8D574}"/>
                </a:ext>
              </a:extLst>
            </p:cNvPr>
            <p:cNvSpPr/>
            <p:nvPr/>
          </p:nvSpPr>
          <p:spPr>
            <a:xfrm>
              <a:off x="1860962" y="2771083"/>
              <a:ext cx="1097280" cy="18288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Product and Pricing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45602C-9A87-1543-1457-15F6D5B6CFEC}"/>
                </a:ext>
              </a:extLst>
            </p:cNvPr>
            <p:cNvSpPr/>
            <p:nvPr/>
          </p:nvSpPr>
          <p:spPr>
            <a:xfrm>
              <a:off x="627186" y="2549413"/>
              <a:ext cx="1097280" cy="18288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Sales Strategy and Planning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DD3B11-A5BF-D043-441F-2B1C6C033F85}"/>
                </a:ext>
              </a:extLst>
            </p:cNvPr>
            <p:cNvSpPr/>
            <p:nvPr/>
          </p:nvSpPr>
          <p:spPr>
            <a:xfrm>
              <a:off x="1855352" y="2549413"/>
              <a:ext cx="1097280" cy="18288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Lead and </a:t>
              </a:r>
              <a:r>
                <a:rPr lang="en-US" sz="600" ker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Opportunity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D85473-2861-05EA-F501-6C68CE7467CD}"/>
                </a:ext>
              </a:extLst>
            </p:cNvPr>
            <p:cNvSpPr/>
            <p:nvPr/>
          </p:nvSpPr>
          <p:spPr>
            <a:xfrm>
              <a:off x="3083518" y="2557647"/>
              <a:ext cx="1097280" cy="18288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Customer and Account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09D2B5-4389-5A26-B26B-E35FD585812B}"/>
                </a:ext>
              </a:extLst>
            </p:cNvPr>
            <p:cNvSpPr/>
            <p:nvPr/>
          </p:nvSpPr>
          <p:spPr>
            <a:xfrm>
              <a:off x="3088792" y="2776432"/>
              <a:ext cx="1097280" cy="18288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Order Management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DCDA36-7946-0FA5-EF1D-E6E89DE0BCB5}"/>
                </a:ext>
              </a:extLst>
            </p:cNvPr>
            <p:cNvSpPr/>
            <p:nvPr/>
          </p:nvSpPr>
          <p:spPr>
            <a:xfrm>
              <a:off x="4316622" y="2777572"/>
              <a:ext cx="1097280" cy="18288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Sales Performance and Analytics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4838DD-52D9-AE12-A367-CDEEE87206D2}"/>
                </a:ext>
              </a:extLst>
            </p:cNvPr>
            <p:cNvSpPr/>
            <p:nvPr/>
          </p:nvSpPr>
          <p:spPr>
            <a:xfrm>
              <a:off x="4311685" y="2566114"/>
              <a:ext cx="1097280" cy="18288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Sales Partner Management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87ABF0F-5D68-0273-8FB3-912CA84B4FCE}"/>
                </a:ext>
              </a:extLst>
            </p:cNvPr>
            <p:cNvSpPr/>
            <p:nvPr/>
          </p:nvSpPr>
          <p:spPr>
            <a:xfrm>
              <a:off x="633132" y="2771083"/>
              <a:ext cx="1097280" cy="18288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rgbClr val="CCEC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Quotation and Proposal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ACF0394-C643-B0F9-AC89-727E573B9004}"/>
              </a:ext>
            </a:extLst>
          </p:cNvPr>
          <p:cNvSpPr/>
          <p:nvPr/>
        </p:nvSpPr>
        <p:spPr bwMode="gray">
          <a:xfrm>
            <a:off x="395443" y="791880"/>
            <a:ext cx="1236134" cy="669367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CB3A5C-C605-841B-955D-D5EF224564AE}"/>
              </a:ext>
            </a:extLst>
          </p:cNvPr>
          <p:cNvSpPr/>
          <p:nvPr/>
        </p:nvSpPr>
        <p:spPr bwMode="gray">
          <a:xfrm>
            <a:off x="364026" y="780038"/>
            <a:ext cx="11612821" cy="3823990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EEDA3F-284B-561A-8E66-4F9E21D8AEF7}"/>
              </a:ext>
            </a:extLst>
          </p:cNvPr>
          <p:cNvSpPr/>
          <p:nvPr/>
        </p:nvSpPr>
        <p:spPr bwMode="gray">
          <a:xfrm>
            <a:off x="2734235" y="791880"/>
            <a:ext cx="9206752" cy="669367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0A52D2-3114-5662-8C40-743512814B98}"/>
              </a:ext>
            </a:extLst>
          </p:cNvPr>
          <p:cNvSpPr/>
          <p:nvPr/>
        </p:nvSpPr>
        <p:spPr bwMode="gray">
          <a:xfrm>
            <a:off x="6786283" y="1500092"/>
            <a:ext cx="5235388" cy="776943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6B76A1-FEBB-A320-C5FB-8291733C27F7}"/>
              </a:ext>
            </a:extLst>
          </p:cNvPr>
          <p:cNvSpPr/>
          <p:nvPr/>
        </p:nvSpPr>
        <p:spPr bwMode="gray">
          <a:xfrm>
            <a:off x="362063" y="4435254"/>
            <a:ext cx="6036614" cy="1954747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D56CF1-CBE7-5157-0649-3F130B86F5C8}"/>
              </a:ext>
            </a:extLst>
          </p:cNvPr>
          <p:cNvSpPr/>
          <p:nvPr/>
        </p:nvSpPr>
        <p:spPr bwMode="gray">
          <a:xfrm>
            <a:off x="6419373" y="5333403"/>
            <a:ext cx="5430020" cy="1056598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8735AD-3AE2-EF4D-60EA-3B1077B1FF16}"/>
              </a:ext>
            </a:extLst>
          </p:cNvPr>
          <p:cNvSpPr/>
          <p:nvPr/>
        </p:nvSpPr>
        <p:spPr bwMode="gray">
          <a:xfrm>
            <a:off x="9848716" y="4516732"/>
            <a:ext cx="2092271" cy="816672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18AD35-3DD2-5A36-AC7F-4974A11A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36048"/>
              </p:ext>
            </p:extLst>
          </p:nvPr>
        </p:nvGraphicFramePr>
        <p:xfrm>
          <a:off x="586771" y="590408"/>
          <a:ext cx="11262266" cy="61093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92413">
                  <a:extLst>
                    <a:ext uri="{9D8B030D-6E8A-4147-A177-3AD203B41FA5}">
                      <a16:colId xmlns:a16="http://schemas.microsoft.com/office/drawing/2014/main" val="112528234"/>
                    </a:ext>
                  </a:extLst>
                </a:gridCol>
                <a:gridCol w="139532">
                  <a:extLst>
                    <a:ext uri="{9D8B030D-6E8A-4147-A177-3AD203B41FA5}">
                      <a16:colId xmlns:a16="http://schemas.microsoft.com/office/drawing/2014/main" val="3700848969"/>
                    </a:ext>
                  </a:extLst>
                </a:gridCol>
                <a:gridCol w="1700620">
                  <a:extLst>
                    <a:ext uri="{9D8B030D-6E8A-4147-A177-3AD203B41FA5}">
                      <a16:colId xmlns:a16="http://schemas.microsoft.com/office/drawing/2014/main" val="66805698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421175240"/>
                    </a:ext>
                  </a:extLst>
                </a:gridCol>
                <a:gridCol w="1892413">
                  <a:extLst>
                    <a:ext uri="{9D8B030D-6E8A-4147-A177-3AD203B41FA5}">
                      <a16:colId xmlns:a16="http://schemas.microsoft.com/office/drawing/2014/main" val="1140806819"/>
                    </a:ext>
                  </a:extLst>
                </a:gridCol>
                <a:gridCol w="2160691">
                  <a:extLst>
                    <a:ext uri="{9D8B030D-6E8A-4147-A177-3AD203B41FA5}">
                      <a16:colId xmlns:a16="http://schemas.microsoft.com/office/drawing/2014/main" val="1981398746"/>
                    </a:ext>
                  </a:extLst>
                </a:gridCol>
                <a:gridCol w="1715893">
                  <a:extLst>
                    <a:ext uri="{9D8B030D-6E8A-4147-A177-3AD203B41FA5}">
                      <a16:colId xmlns:a16="http://schemas.microsoft.com/office/drawing/2014/main" val="3028185749"/>
                    </a:ext>
                  </a:extLst>
                </a:gridCol>
                <a:gridCol w="227099">
                  <a:extLst>
                    <a:ext uri="{9D8B030D-6E8A-4147-A177-3AD203B41FA5}">
                      <a16:colId xmlns:a16="http://schemas.microsoft.com/office/drawing/2014/main" val="3409260076"/>
                    </a:ext>
                  </a:extLst>
                </a:gridCol>
                <a:gridCol w="1416765">
                  <a:extLst>
                    <a:ext uri="{9D8B030D-6E8A-4147-A177-3AD203B41FA5}">
                      <a16:colId xmlns:a16="http://schemas.microsoft.com/office/drawing/2014/main" val="2824864599"/>
                    </a:ext>
                  </a:extLst>
                </a:gridCol>
              </a:tblGrid>
              <a:tr h="300128">
                <a:tc gridSpan="5"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General Ledger  &amp; Financial Accounting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Treasury &amp; Cash Flow Management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501415"/>
                  </a:ext>
                </a:extLst>
              </a:tr>
              <a:tr h="474289">
                <a:tc gridSpan="2"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General Ledger Accounting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Fixed Asset Accounting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Financial Statement Preparation &amp; Reporting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Cash Flow Forecasting &amp; Liquidity Management</a:t>
                      </a:r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Bank Account &amp; Cash Reconciliation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Payments &amp; Disbursement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64159"/>
                  </a:ext>
                </a:extLst>
              </a:tr>
              <a:tr h="426394">
                <a:tc gridSpan="2"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Fixed Asset Accounting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Cost Accounting &amp; Variance Analysis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Tax Accounting &amp; Compliance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Investment &amp; Portfolio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Debt &amp; Capital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Foreign Exchange (Forex) &amp; Risk Management</a:t>
                      </a:r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42551"/>
                  </a:ext>
                </a:extLst>
              </a:tr>
              <a:tr h="600258">
                <a:tc gridSpan="2"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Treasury &amp; Cash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Internal Controls &amp; Audit Compliance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Accounts Payable (AP) &amp; Accounts Receivables (AR)</a:t>
                      </a:r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Treasury Policy &amp; Compliance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Treasury Technology &amp; Automation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Relationship Management with Financial Institutions</a:t>
                      </a:r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72402"/>
                  </a:ext>
                </a:extLst>
              </a:tr>
              <a:tr h="312818">
                <a:tc gridSpan="5"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Budgeting &amp; Forecasting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Tax &amp; Regulatory Compliance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0269"/>
                  </a:ext>
                </a:extLst>
              </a:tr>
              <a:tr h="445706">
                <a:tc gridSpan="2"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Budget Planning &amp; Preparation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 Revenue Forecasting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 &amp; Cost Forecasting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Direct Tax Compliance (Corporate &amp; Individual Taxes)</a:t>
                      </a:r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Indirect Tax Compliance (Consumption &amp; Transaction Taxes)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Withholding Tax (TDS / TCS) Compliance</a:t>
                      </a:r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02678"/>
                  </a:ext>
                </a:extLst>
              </a:tr>
              <a:tr h="600258">
                <a:tc gridSpan="2"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Cash Flow Forecasting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Financial Modelling &amp; Scenario Analysis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Performance Tracking &amp; Variance Analysis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Transfer Pricing &amp; International Taxation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Tax Planning &amp; Strategy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Tax Reporting &amp; Filing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8666"/>
                  </a:ext>
                </a:extLst>
              </a:tr>
              <a:tr h="600258">
                <a:tc gridSpan="2"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Forecast Adjustments &amp; Rolling Forecasts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Capital Budgeting &amp; Investment Planning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Budgeting &amp; Forecasting Automation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Regulatory &amp; Statutory Compliance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Tax Audits &amp; Dispute Resolution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Tax Technology &amp; Automation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85229"/>
                  </a:ext>
                </a:extLst>
              </a:tr>
              <a:tr h="300025">
                <a:tc gridSpan="5"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Credit &amp; Collection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Accounts Payable (AP) &amp; Accounts Receivables (AR)</a:t>
                      </a:r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30701"/>
                  </a:ext>
                </a:extLst>
              </a:tr>
              <a:tr h="392683"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Credit Risk Assessment &amp; Approval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Customer Account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Accounts Receivable (AR)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Vendor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Invoice Processing &amp; Validation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Payment Processing &amp; Disbursement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89997"/>
                  </a:ext>
                </a:extLst>
              </a:tr>
              <a:tr h="392683"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Collection Strategies &amp; Payment Follow-ups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Bad Debt &amp; Write-offs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Credit Insurance &amp; Risk Mitigation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Accounts Payable Reconciliation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Tax Compliance &amp; Regulatory Reporting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 &amp; Cash Flow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63055"/>
                  </a:ext>
                </a:extLst>
              </a:tr>
              <a:tr h="392683"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Dispute &amp; Deduction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Reporting &amp; Compliance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Credit &amp; Collection Automation &amp; Technology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 Automation &amp; Technology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 Onboarding &amp; Credit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Billing &amp; Invoicing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31334"/>
                  </a:ext>
                </a:extLst>
              </a:tr>
              <a:tr h="392683">
                <a:tc>
                  <a:txBody>
                    <a:bodyPr/>
                    <a:lstStyle/>
                    <a:p>
                      <a:endParaRPr lang="en-IN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IN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Payment Collection &amp; Processing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 Reconciliation &amp; Adjustments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Collections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9041"/>
                  </a:ext>
                </a:extLst>
              </a:tr>
              <a:tr h="392683">
                <a:tc>
                  <a:txBody>
                    <a:bodyPr/>
                    <a:lstStyle/>
                    <a:p>
                      <a:endParaRPr lang="en-IN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IN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Dispute &amp; Deduction Management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 Reporting &amp; Compliance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 Automation &amp; Technology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2304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2E54-37A5-4B39-21E4-4AB52AF93D40}"/>
              </a:ext>
            </a:extLst>
          </p:cNvPr>
          <p:cNvCxnSpPr/>
          <p:nvPr/>
        </p:nvCxnSpPr>
        <p:spPr>
          <a:xfrm>
            <a:off x="586251" y="377924"/>
            <a:ext cx="110194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861F045-B953-FC53-A165-4924007A6E21}"/>
              </a:ext>
            </a:extLst>
          </p:cNvPr>
          <p:cNvGrpSpPr/>
          <p:nvPr/>
        </p:nvGrpSpPr>
        <p:grpSpPr>
          <a:xfrm>
            <a:off x="-430508" y="1485606"/>
            <a:ext cx="182880" cy="3222415"/>
            <a:chOff x="-430508" y="1485606"/>
            <a:chExt cx="182880" cy="32224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0280EB-ACC9-6556-CCE1-5CBF45765D89}"/>
                </a:ext>
              </a:extLst>
            </p:cNvPr>
            <p:cNvSpPr/>
            <p:nvPr/>
          </p:nvSpPr>
          <p:spPr>
            <a:xfrm>
              <a:off x="-430508" y="2701421"/>
              <a:ext cx="182880" cy="182880"/>
            </a:xfrm>
            <a:prstGeom prst="rect">
              <a:avLst/>
            </a:prstGeom>
            <a:solidFill>
              <a:srgbClr val="E84C2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640EF7-EFB9-25DF-7EB5-DC4C12D0F303}"/>
                </a:ext>
              </a:extLst>
            </p:cNvPr>
            <p:cNvSpPr/>
            <p:nvPr/>
          </p:nvSpPr>
          <p:spPr>
            <a:xfrm>
              <a:off x="-430508" y="3005375"/>
              <a:ext cx="182880" cy="182880"/>
            </a:xfrm>
            <a:prstGeom prst="rect">
              <a:avLst/>
            </a:prstGeom>
            <a:solidFill>
              <a:srgbClr val="B226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3D5FED-9AD8-6467-4D3A-0E184F008AD2}"/>
                </a:ext>
              </a:extLst>
            </p:cNvPr>
            <p:cNvSpPr/>
            <p:nvPr/>
          </p:nvSpPr>
          <p:spPr>
            <a:xfrm>
              <a:off x="-430508" y="3309329"/>
              <a:ext cx="182880" cy="182880"/>
            </a:xfrm>
            <a:prstGeom prst="rect">
              <a:avLst/>
            </a:prstGeom>
            <a:solidFill>
              <a:srgbClr val="B226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A55A3E-F2B3-E543-8240-E0FE66223145}"/>
                </a:ext>
              </a:extLst>
            </p:cNvPr>
            <p:cNvSpPr/>
            <p:nvPr/>
          </p:nvSpPr>
          <p:spPr>
            <a:xfrm>
              <a:off x="-430508" y="3613283"/>
              <a:ext cx="182880" cy="182880"/>
            </a:xfrm>
            <a:prstGeom prst="rect">
              <a:avLst/>
            </a:prstGeom>
            <a:solidFill>
              <a:srgbClr val="FFBD47"/>
            </a:solidFill>
            <a:ln w="12700" cap="flat" cmpd="sng" algn="ctr">
              <a:noFill/>
              <a:prstDash val="solid"/>
            </a:ln>
            <a:effectLst/>
          </p:spPr>
          <p:txBody>
            <a:bodyPr lIns="74238" tIns="37119" rIns="74238" bIns="37119" rtlCol="0" anchor="ctr"/>
            <a:lstStyle/>
            <a:p>
              <a:pPr marL="0" marR="0" lvl="0" indent="0" algn="ctr" defTabSz="7423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B47340-C356-930A-8652-32FFB02A9130}"/>
                </a:ext>
              </a:extLst>
            </p:cNvPr>
            <p:cNvSpPr/>
            <p:nvPr/>
          </p:nvSpPr>
          <p:spPr>
            <a:xfrm>
              <a:off x="-430508" y="3917237"/>
              <a:ext cx="182880" cy="182880"/>
            </a:xfrm>
            <a:prstGeom prst="rect">
              <a:avLst/>
            </a:prstGeom>
            <a:solidFill>
              <a:srgbClr val="FF8427"/>
            </a:solidFill>
            <a:ln w="12700" cap="flat" cmpd="sng" algn="ctr">
              <a:noFill/>
              <a:prstDash val="solid"/>
            </a:ln>
            <a:effectLst/>
          </p:spPr>
          <p:txBody>
            <a:bodyPr lIns="74238" tIns="37119" rIns="74238" bIns="37119" rtlCol="0" anchor="ctr"/>
            <a:lstStyle/>
            <a:p>
              <a:pPr marL="0" marR="0" lvl="0" indent="0" algn="ctr" defTabSz="7423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36CEE5-E6F1-80FA-0362-586B4B430EC0}"/>
                </a:ext>
              </a:extLst>
            </p:cNvPr>
            <p:cNvSpPr/>
            <p:nvPr/>
          </p:nvSpPr>
          <p:spPr>
            <a:xfrm>
              <a:off x="-430508" y="4221191"/>
              <a:ext cx="182880" cy="182880"/>
            </a:xfrm>
            <a:prstGeom prst="rect">
              <a:avLst/>
            </a:prstGeom>
            <a:solidFill>
              <a:srgbClr val="FF8427">
                <a:lumMod val="75000"/>
              </a:srgb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rot="0" spcFirstLastPara="0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458BB5-7201-A229-A57D-51AE08A05492}"/>
                </a:ext>
              </a:extLst>
            </p:cNvPr>
            <p:cNvSpPr/>
            <p:nvPr/>
          </p:nvSpPr>
          <p:spPr>
            <a:xfrm>
              <a:off x="-430508" y="4525141"/>
              <a:ext cx="182880" cy="182880"/>
            </a:xfrm>
            <a:prstGeom prst="rect">
              <a:avLst/>
            </a:prstGeom>
            <a:solidFill>
              <a:srgbClr val="E84C22">
                <a:lumMod val="75000"/>
              </a:srgbClr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83755E-9DF0-7A1B-9575-D62CD7CADD03}"/>
                </a:ext>
              </a:extLst>
            </p:cNvPr>
            <p:cNvSpPr/>
            <p:nvPr/>
          </p:nvSpPr>
          <p:spPr>
            <a:xfrm>
              <a:off x="-430508" y="2397467"/>
              <a:ext cx="182880" cy="182880"/>
            </a:xfrm>
            <a:prstGeom prst="rect">
              <a:avLst/>
            </a:prstGeom>
            <a:solidFill>
              <a:srgbClr val="ED33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0F3E5B-BD7F-BF21-381D-E456E68196AC}"/>
                </a:ext>
              </a:extLst>
            </p:cNvPr>
            <p:cNvSpPr/>
            <p:nvPr/>
          </p:nvSpPr>
          <p:spPr>
            <a:xfrm>
              <a:off x="-430508" y="1485606"/>
              <a:ext cx="182880" cy="18288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B5F53-C8BD-D480-F94A-8DE90531D353}"/>
                </a:ext>
              </a:extLst>
            </p:cNvPr>
            <p:cNvSpPr/>
            <p:nvPr userDrawn="1"/>
          </p:nvSpPr>
          <p:spPr>
            <a:xfrm>
              <a:off x="-430508" y="1789559"/>
              <a:ext cx="182880" cy="18288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935D89-CDEB-F827-B32C-D7173401B7A4}"/>
                </a:ext>
              </a:extLst>
            </p:cNvPr>
            <p:cNvSpPr/>
            <p:nvPr userDrawn="1"/>
          </p:nvSpPr>
          <p:spPr>
            <a:xfrm>
              <a:off x="-430508" y="2093513"/>
              <a:ext cx="182880" cy="182880"/>
            </a:xfrm>
            <a:prstGeom prst="rect">
              <a:avLst/>
            </a:prstGeom>
            <a:solidFill>
              <a:srgbClr val="BABAB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299ED6B-4E4E-9BFD-6052-2F908AEFA1E7}"/>
              </a:ext>
            </a:extLst>
          </p:cNvPr>
          <p:cNvSpPr txBox="1">
            <a:spLocks/>
          </p:cNvSpPr>
          <p:nvPr/>
        </p:nvSpPr>
        <p:spPr>
          <a:xfrm>
            <a:off x="586251" y="12164"/>
            <a:ext cx="10588959" cy="36576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None/>
              <a:defRPr sz="1975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1576" indent="0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None/>
              <a:defRPr sz="2766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03153" indent="0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None/>
              <a:defRPr sz="2766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54729" indent="0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None/>
              <a:defRPr sz="2766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06306" indent="0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None/>
              <a:defRPr sz="2766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3153" rtl="0" eaLnBrk="1" fontAlgn="auto" latinLnBrk="0" hangingPunct="1">
              <a:lnSpc>
                <a:spcPct val="90000"/>
              </a:lnSpc>
              <a:spcBef>
                <a:spcPts val="98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7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Business Capability Map – L3 for Finance</a:t>
            </a:r>
          </a:p>
          <a:p>
            <a:pPr marL="0" marR="0" lvl="0" indent="0" algn="l" defTabSz="903153" rtl="0" eaLnBrk="1" fontAlgn="auto" latinLnBrk="0" hangingPunct="1">
              <a:lnSpc>
                <a:spcPct val="90000"/>
              </a:lnSpc>
              <a:spcBef>
                <a:spcPts val="98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7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87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854</Words>
  <Application>Microsoft Office PowerPoint</Application>
  <PresentationFormat>Widescreen</PresentationFormat>
  <Paragraphs>234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Wingdings 2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Finalized BCM L3 Zoom-in View | Enterprise Functions (1/2)</dc:title>
  <dc:creator>Mohanty, Pritam</dc:creator>
  <cp:lastModifiedBy>Mohanty, Pritam</cp:lastModifiedBy>
  <cp:revision>2</cp:revision>
  <dcterms:created xsi:type="dcterms:W3CDTF">2025-03-10T07:52:28Z</dcterms:created>
  <dcterms:modified xsi:type="dcterms:W3CDTF">2025-03-12T08:09:53Z</dcterms:modified>
</cp:coreProperties>
</file>