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9.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0.xml" ContentType="application/vnd.openxmlformats-officedocument.drawingml.chart+xml"/>
  <Override PartName="/ppt/notesSlides/notesSlide22.xml" ContentType="application/vnd.openxmlformats-officedocument.presentationml.notesSlide+xml"/>
  <Override PartName="/ppt/charts/chart1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 id="2147483869" r:id="rId2"/>
  </p:sldMasterIdLst>
  <p:notesMasterIdLst>
    <p:notesMasterId r:id="rId72"/>
  </p:notesMasterIdLst>
  <p:handoutMasterIdLst>
    <p:handoutMasterId r:id="rId73"/>
  </p:handoutMasterIdLst>
  <p:sldIdLst>
    <p:sldId id="12346" r:id="rId3"/>
    <p:sldId id="2141412230" r:id="rId4"/>
    <p:sldId id="258" r:id="rId5"/>
    <p:sldId id="2141412277" r:id="rId6"/>
    <p:sldId id="12350" r:id="rId7"/>
    <p:sldId id="12412" r:id="rId8"/>
    <p:sldId id="262" r:id="rId9"/>
    <p:sldId id="2141412231" r:id="rId10"/>
    <p:sldId id="2141412232" r:id="rId11"/>
    <p:sldId id="2141412233" r:id="rId12"/>
    <p:sldId id="2141412234" r:id="rId13"/>
    <p:sldId id="2141412256" r:id="rId14"/>
    <p:sldId id="1862286187" r:id="rId15"/>
    <p:sldId id="1862286132" r:id="rId16"/>
    <p:sldId id="1862286188" r:id="rId17"/>
    <p:sldId id="2141412257" r:id="rId18"/>
    <p:sldId id="2141412197" r:id="rId19"/>
    <p:sldId id="2141412262" r:id="rId20"/>
    <p:sldId id="2141412279" r:id="rId21"/>
    <p:sldId id="2141412278" r:id="rId22"/>
    <p:sldId id="2141412178" r:id="rId23"/>
    <p:sldId id="2141412223" r:id="rId24"/>
    <p:sldId id="2141412266" r:id="rId25"/>
    <p:sldId id="2141412265" r:id="rId26"/>
    <p:sldId id="2141412235" r:id="rId27"/>
    <p:sldId id="1862286151" r:id="rId28"/>
    <p:sldId id="2141412236" r:id="rId29"/>
    <p:sldId id="2141412258" r:id="rId30"/>
    <p:sldId id="2141412263" r:id="rId31"/>
    <p:sldId id="2141412220" r:id="rId32"/>
    <p:sldId id="363" r:id="rId33"/>
    <p:sldId id="256" r:id="rId34"/>
    <p:sldId id="2141412229" r:id="rId35"/>
    <p:sldId id="12354" r:id="rId36"/>
    <p:sldId id="12351" r:id="rId37"/>
    <p:sldId id="12352" r:id="rId38"/>
    <p:sldId id="12345" r:id="rId39"/>
    <p:sldId id="12353" r:id="rId40"/>
    <p:sldId id="2141412259" r:id="rId41"/>
    <p:sldId id="2141412239" r:id="rId42"/>
    <p:sldId id="2141412240" r:id="rId43"/>
    <p:sldId id="2141412241" r:id="rId44"/>
    <p:sldId id="2141412203" r:id="rId45"/>
    <p:sldId id="2141412204" r:id="rId46"/>
    <p:sldId id="2141412196" r:id="rId47"/>
    <p:sldId id="2141412205" r:id="rId48"/>
    <p:sldId id="2141412206" r:id="rId49"/>
    <p:sldId id="2141412207" r:id="rId50"/>
    <p:sldId id="2141412260" r:id="rId51"/>
    <p:sldId id="2141412242" r:id="rId52"/>
    <p:sldId id="2141412275" r:id="rId53"/>
    <p:sldId id="2141412267" r:id="rId54"/>
    <p:sldId id="2141412269" r:id="rId55"/>
    <p:sldId id="2141412268" r:id="rId56"/>
    <p:sldId id="2141412270" r:id="rId57"/>
    <p:sldId id="2141412273" r:id="rId58"/>
    <p:sldId id="2141412271" r:id="rId59"/>
    <p:sldId id="2141412276" r:id="rId60"/>
    <p:sldId id="2141412238" r:id="rId61"/>
    <p:sldId id="2141412252" r:id="rId62"/>
    <p:sldId id="12858" r:id="rId63"/>
    <p:sldId id="12863" r:id="rId64"/>
    <p:sldId id="12524" r:id="rId65"/>
    <p:sldId id="2141412261" r:id="rId66"/>
    <p:sldId id="12862" r:id="rId67"/>
    <p:sldId id="325" r:id="rId68"/>
    <p:sldId id="2141412253" r:id="rId69"/>
    <p:sldId id="2141412255" r:id="rId70"/>
    <p:sldId id="327"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CC3E03-597E-4D24-1F91-BEDE5914459F}" name="Bell,Taylor" initials="B" userId="S::taylor.bell@gartner.com::0b1e5490-5be4-4aed-b9af-11a106bbfdb8" providerId="AD"/>
  <p188:author id="{D1D30438-88CF-9A09-B3E5-D745244C7F26}" name="Fitzmaurice,James" initials="F" userId="S::James.Fitzmaurice@gartner.com::f8ae7aa7-7a1f-4e2e-9a5d-f0519c9a405b" providerId="AD"/>
  <p188:author id="{2A4C6185-C994-C84B-EEB4-BADE6E43CF05}" name="Brown,Tim A" initials="BA" userId="S::tim.brown@gartner.com::0d5cda52-6bc8-496f-a70a-f2e808091b54" providerId="AD"/>
  <p188:author id="{71B524BA-3D2C-11BE-35B7-AF5C347BD632}" name="Keeney,Jonathan" initials="K" userId="S::Jonathan.Keeney@gartner.com::fa27d2d0-3283-4f02-bd91-1375b22200c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3"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 id="4" name="Bell,Taylor" initials="B" lastIdx="92" clrIdx="3">
    <p:extLst>
      <p:ext uri="{19B8F6BF-5375-455C-9EA6-DF929625EA0E}">
        <p15:presenceInfo xmlns:p15="http://schemas.microsoft.com/office/powerpoint/2012/main" userId="S::taylor.bell@gartner.com::0b1e5490-5be4-4aed-b9af-11a106bbfdb8" providerId="AD"/>
      </p:ext>
    </p:extLst>
  </p:cmAuthor>
  <p:cmAuthor id="5" name="Mack,Ryan" initials="M" lastIdx="3" clrIdx="4">
    <p:extLst>
      <p:ext uri="{19B8F6BF-5375-455C-9EA6-DF929625EA0E}">
        <p15:presenceInfo xmlns:p15="http://schemas.microsoft.com/office/powerpoint/2012/main" userId="S::ryan.mack@gartner.com::03ee452e-d1d1-4d2b-bd53-ee76378e3842" providerId="AD"/>
      </p:ext>
    </p:extLst>
  </p:cmAuthor>
  <p:cmAuthor id="6" name="Gillette,Corey" initials="G" lastIdx="1" clrIdx="5">
    <p:extLst>
      <p:ext uri="{19B8F6BF-5375-455C-9EA6-DF929625EA0E}">
        <p15:presenceInfo xmlns:p15="http://schemas.microsoft.com/office/powerpoint/2012/main" userId="S::corey.gillette@gartner.com::ebdd7b3d-b127-42ba-b964-45caff74f1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96" autoAdjust="0"/>
    <p:restoredTop sz="70101" autoAdjust="0"/>
  </p:normalViewPr>
  <p:slideViewPr>
    <p:cSldViewPr snapToGrid="0">
      <p:cViewPr varScale="1">
        <p:scale>
          <a:sx n="60" d="100"/>
          <a:sy n="60" d="100"/>
        </p:scale>
        <p:origin x="1786"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75" d="100"/>
          <a:sy n="75" d="100"/>
        </p:scale>
        <p:origin x="4008" y="1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commentAuthors" Target="commentAuthors.xml"/><Relationship Id="rId79" Type="http://schemas.microsoft.com/office/2018/10/relationships/authors" Targe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5A42-4267-8F5A-99260C4B5826}"/>
              </c:ext>
            </c:extLst>
          </c:dPt>
          <c:dPt>
            <c:idx val="1"/>
            <c:bubble3D val="0"/>
            <c:spPr>
              <a:solidFill>
                <a:srgbClr val="002856"/>
              </a:solidFill>
              <a:ln w="12700">
                <a:solidFill>
                  <a:schemeClr val="lt1"/>
                </a:solidFill>
              </a:ln>
              <a:effectLst/>
            </c:spPr>
            <c:extLst>
              <c:ext xmlns:c16="http://schemas.microsoft.com/office/drawing/2014/chart" uri="{C3380CC4-5D6E-409C-BE32-E72D297353CC}">
                <c16:uniqueId val="{00000003-5A42-4267-8F5A-99260C4B5826}"/>
              </c:ext>
            </c:extLst>
          </c:dPt>
          <c:dPt>
            <c:idx val="2"/>
            <c:bubble3D val="0"/>
            <c:spPr>
              <a:solidFill>
                <a:srgbClr val="002856"/>
              </a:solidFill>
              <a:ln w="12700">
                <a:solidFill>
                  <a:schemeClr val="lt1"/>
                </a:solidFill>
              </a:ln>
              <a:effectLst/>
            </c:spPr>
            <c:extLst>
              <c:ext xmlns:c16="http://schemas.microsoft.com/office/drawing/2014/chart" uri="{C3380CC4-5D6E-409C-BE32-E72D297353CC}">
                <c16:uniqueId val="{00000005-5A42-4267-8F5A-99260C4B5826}"/>
              </c:ext>
            </c:extLst>
          </c:dPt>
          <c:dPt>
            <c:idx val="3"/>
            <c:bubble3D val="0"/>
            <c:spPr>
              <a:solidFill>
                <a:srgbClr val="002856"/>
              </a:solidFill>
              <a:ln w="12700">
                <a:solidFill>
                  <a:schemeClr val="lt1"/>
                </a:solidFill>
              </a:ln>
              <a:effectLst/>
            </c:spPr>
            <c:extLst>
              <c:ext xmlns:c16="http://schemas.microsoft.com/office/drawing/2014/chart" uri="{C3380CC4-5D6E-409C-BE32-E72D297353CC}">
                <c16:uniqueId val="{00000007-5A42-4267-8F5A-99260C4B5826}"/>
              </c:ext>
            </c:extLst>
          </c:dPt>
          <c:dPt>
            <c:idx val="4"/>
            <c:bubble3D val="0"/>
            <c:spPr>
              <a:solidFill>
                <a:srgbClr val="002856"/>
              </a:solidFill>
              <a:ln w="12700">
                <a:solidFill>
                  <a:schemeClr val="lt1"/>
                </a:solidFill>
              </a:ln>
              <a:effectLst/>
            </c:spPr>
            <c:extLst>
              <c:ext xmlns:c16="http://schemas.microsoft.com/office/drawing/2014/chart" uri="{C3380CC4-5D6E-409C-BE32-E72D297353CC}">
                <c16:uniqueId val="{00000009-5A42-4267-8F5A-99260C4B5826}"/>
              </c:ext>
            </c:extLst>
          </c:dPt>
          <c:dPt>
            <c:idx val="5"/>
            <c:bubble3D val="0"/>
            <c:spPr>
              <a:solidFill>
                <a:srgbClr val="002856"/>
              </a:solidFill>
              <a:ln w="12700">
                <a:solidFill>
                  <a:schemeClr val="lt1"/>
                </a:solidFill>
              </a:ln>
              <a:effectLst/>
            </c:spPr>
            <c:extLst>
              <c:ext xmlns:c16="http://schemas.microsoft.com/office/drawing/2014/chart" uri="{C3380CC4-5D6E-409C-BE32-E72D297353CC}">
                <c16:uniqueId val="{0000000B-5A42-4267-8F5A-99260C4B5826}"/>
              </c:ext>
            </c:extLst>
          </c:dPt>
          <c:dLbls>
            <c:delete val="1"/>
          </c:dLbls>
          <c:cat>
            <c:strRef>
              <c:f>Sheet1!$A$2:$A$7</c:f>
              <c:strCache>
                <c:ptCount val="3"/>
                <c:pt idx="0">
                  <c:v>1st Area</c:v>
                </c:pt>
                <c:pt idx="1">
                  <c:v>2nd Area</c:v>
                </c:pt>
                <c:pt idx="2">
                  <c:v>3rd Area</c:v>
                </c:pt>
              </c:strCache>
            </c:strRef>
          </c:cat>
          <c:val>
            <c:numRef>
              <c:f>Sheet1!$B$2:$B$7</c:f>
              <c:numCache>
                <c:formatCode>0%</c:formatCode>
                <c:ptCount val="6"/>
                <c:pt idx="0">
                  <c:v>0.78</c:v>
                </c:pt>
                <c:pt idx="1">
                  <c:v>0.21</c:v>
                </c:pt>
                <c:pt idx="2">
                  <c:v>0.01</c:v>
                </c:pt>
              </c:numCache>
            </c:numRef>
          </c:val>
          <c:extLst>
            <c:ext xmlns:c16="http://schemas.microsoft.com/office/drawing/2014/chart" uri="{C3380CC4-5D6E-409C-BE32-E72D297353CC}">
              <c16:uniqueId val="{0000000C-5A42-4267-8F5A-99260C4B5826}"/>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319085335971942E-2"/>
          <c:y val="4.9267584061445983E-2"/>
          <c:w val="0.94583895546543983"/>
          <c:h val="0.8742520003555615"/>
        </c:manualLayout>
      </c:layout>
      <c:barChart>
        <c:barDir val="col"/>
        <c:grouping val="clustered"/>
        <c:varyColors val="0"/>
        <c:ser>
          <c:idx val="0"/>
          <c:order val="0"/>
          <c:tx>
            <c:strRef>
              <c:f>Sheet1!$B$1</c:f>
              <c:strCache>
                <c:ptCount val="1"/>
                <c:pt idx="0">
                  <c:v>Series 1</c:v>
                </c:pt>
              </c:strCache>
            </c:strRef>
          </c:tx>
          <c:spPr>
            <a:solidFill>
              <a:schemeClr val="tx2"/>
            </a:solidFill>
            <a:ln w="12700">
              <a:solidFill>
                <a:schemeClr val="bg1"/>
              </a:solidFill>
            </a:ln>
            <a:effectLst/>
          </c:spPr>
          <c:invertIfNegative val="0"/>
          <c:dPt>
            <c:idx val="0"/>
            <c:invertIfNegative val="0"/>
            <c:bubble3D val="0"/>
            <c:extLst>
              <c:ext xmlns:c16="http://schemas.microsoft.com/office/drawing/2014/chart" uri="{C3380CC4-5D6E-409C-BE32-E72D297353CC}">
                <c16:uniqueId val="{00000003-A529-F44B-BBBE-CC822829DFC1}"/>
              </c:ext>
            </c:extLst>
          </c:dPt>
          <c:dPt>
            <c:idx val="1"/>
            <c:invertIfNegative val="0"/>
            <c:bubble3D val="0"/>
            <c:spPr>
              <a:solidFill>
                <a:srgbClr val="00B0F0"/>
              </a:solidFill>
              <a:ln w="12700">
                <a:solidFill>
                  <a:schemeClr val="bg1"/>
                </a:solidFill>
              </a:ln>
              <a:effectLst/>
            </c:spPr>
            <c:extLst>
              <c:ext xmlns:c16="http://schemas.microsoft.com/office/drawing/2014/chart" uri="{C3380CC4-5D6E-409C-BE32-E72D297353CC}">
                <c16:uniqueId val="{00000001-A529-F44B-BBBE-CC822829DFC1}"/>
              </c:ext>
            </c:extLst>
          </c:dPt>
          <c:dPt>
            <c:idx val="2"/>
            <c:invertIfNegative val="0"/>
            <c:bubble3D val="0"/>
            <c:spPr>
              <a:solidFill>
                <a:srgbClr val="06C4B0"/>
              </a:solidFill>
              <a:ln w="12700">
                <a:solidFill>
                  <a:schemeClr val="bg1"/>
                </a:solidFill>
              </a:ln>
              <a:effectLst/>
            </c:spPr>
            <c:extLst>
              <c:ext xmlns:c16="http://schemas.microsoft.com/office/drawing/2014/chart" uri="{C3380CC4-5D6E-409C-BE32-E72D297353CC}">
                <c16:uniqueId val="{00000000-C5CF-43B7-AFEC-45A6ABF53D56}"/>
              </c:ext>
            </c:extLst>
          </c:dPt>
          <c:dLbls>
            <c:delete val="1"/>
          </c:dLbls>
          <c:cat>
            <c:strRef>
              <c:f>Sheet1!$A$2:$A$3</c:f>
              <c:strCache>
                <c:ptCount val="1"/>
                <c:pt idx="0">
                  <c:v>ERM's Prioritization Ability</c:v>
                </c:pt>
              </c:strCache>
            </c:strRef>
          </c:cat>
          <c:val>
            <c:numRef>
              <c:f>Sheet1!$B$2:$B$3</c:f>
              <c:numCache>
                <c:formatCode>General</c:formatCode>
                <c:ptCount val="2"/>
                <c:pt idx="0" formatCode="0%">
                  <c:v>0.49</c:v>
                </c:pt>
              </c:numCache>
            </c:numRef>
          </c:val>
          <c:extLst>
            <c:ext xmlns:c16="http://schemas.microsoft.com/office/drawing/2014/chart" uri="{C3380CC4-5D6E-409C-BE32-E72D297353CC}">
              <c16:uniqueId val="{00000002-A529-F44B-BBBE-CC822829DFC1}"/>
            </c:ext>
          </c:extLst>
        </c:ser>
        <c:dLbls>
          <c:dLblPos val="ctr"/>
          <c:showLegendKey val="0"/>
          <c:showVal val="1"/>
          <c:showCatName val="0"/>
          <c:showSerName val="0"/>
          <c:showPercent val="0"/>
          <c:showBubbleSize val="0"/>
        </c:dLbls>
        <c:gapWidth val="68"/>
        <c:axId val="776197016"/>
        <c:axId val="776197408"/>
      </c:barChart>
      <c:catAx>
        <c:axId val="776197016"/>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76197408"/>
        <c:crosses val="autoZero"/>
        <c:auto val="1"/>
        <c:lblAlgn val="ctr"/>
        <c:lblOffset val="100"/>
        <c:noMultiLvlLbl val="0"/>
      </c:catAx>
      <c:valAx>
        <c:axId val="776197408"/>
        <c:scaling>
          <c:orientation val="minMax"/>
          <c:max val="0.75000000000000011"/>
          <c:min val="0"/>
        </c:scaling>
        <c:delete val="0"/>
        <c:axPos val="l"/>
        <c:numFmt formatCode="0%" sourceLinked="0"/>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crossAx val="776197016"/>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319085335971942E-2"/>
          <c:y val="4.9267584061445983E-2"/>
          <c:w val="0.94583895546543983"/>
          <c:h val="0.8742520003555615"/>
        </c:manualLayout>
      </c:layout>
      <c:barChart>
        <c:barDir val="col"/>
        <c:grouping val="clustered"/>
        <c:varyColors val="0"/>
        <c:ser>
          <c:idx val="0"/>
          <c:order val="0"/>
          <c:tx>
            <c:strRef>
              <c:f>Sheet1!$B$1</c:f>
              <c:strCache>
                <c:ptCount val="1"/>
                <c:pt idx="0">
                  <c:v>Series 1</c:v>
                </c:pt>
              </c:strCache>
            </c:strRef>
          </c:tx>
          <c:spPr>
            <a:solidFill>
              <a:schemeClr val="tx2"/>
            </a:solidFill>
            <a:ln w="12700">
              <a:solidFill>
                <a:schemeClr val="bg1"/>
              </a:solidFill>
            </a:ln>
            <a:effectLst/>
          </c:spPr>
          <c:invertIfNegative val="0"/>
          <c:dPt>
            <c:idx val="0"/>
            <c:invertIfNegative val="0"/>
            <c:bubble3D val="0"/>
            <c:extLst>
              <c:ext xmlns:c16="http://schemas.microsoft.com/office/drawing/2014/chart" uri="{C3380CC4-5D6E-409C-BE32-E72D297353CC}">
                <c16:uniqueId val="{00000003-A529-F44B-BBBE-CC822829DFC1}"/>
              </c:ext>
            </c:extLst>
          </c:dPt>
          <c:dPt>
            <c:idx val="1"/>
            <c:invertIfNegative val="0"/>
            <c:bubble3D val="0"/>
            <c:spPr>
              <a:solidFill>
                <a:srgbClr val="00B0F0"/>
              </a:solidFill>
              <a:ln w="12700">
                <a:solidFill>
                  <a:schemeClr val="bg1"/>
                </a:solidFill>
              </a:ln>
              <a:effectLst/>
            </c:spPr>
            <c:extLst>
              <c:ext xmlns:c16="http://schemas.microsoft.com/office/drawing/2014/chart" uri="{C3380CC4-5D6E-409C-BE32-E72D297353CC}">
                <c16:uniqueId val="{00000001-A529-F44B-BBBE-CC822829DFC1}"/>
              </c:ext>
            </c:extLst>
          </c:dPt>
          <c:dPt>
            <c:idx val="2"/>
            <c:invertIfNegative val="0"/>
            <c:bubble3D val="0"/>
            <c:spPr>
              <a:solidFill>
                <a:srgbClr val="06C4B0"/>
              </a:solidFill>
              <a:ln w="12700">
                <a:solidFill>
                  <a:schemeClr val="bg1"/>
                </a:solidFill>
              </a:ln>
              <a:effectLst/>
            </c:spPr>
            <c:extLst>
              <c:ext xmlns:c16="http://schemas.microsoft.com/office/drawing/2014/chart" uri="{C3380CC4-5D6E-409C-BE32-E72D297353CC}">
                <c16:uniqueId val="{00000000-C5CF-43B7-AFEC-45A6ABF53D56}"/>
              </c:ext>
            </c:extLst>
          </c:dPt>
          <c:dLbls>
            <c:delete val="1"/>
          </c:dLbls>
          <c:cat>
            <c:strRef>
              <c:f>Sheet1!$A$2:$A$3</c:f>
              <c:strCache>
                <c:ptCount val="2"/>
                <c:pt idx="0">
                  <c:v>ERM's Prioritization Ability</c:v>
                </c:pt>
                <c:pt idx="1">
                  <c:v>Organization's TPRM Effectiveness</c:v>
                </c:pt>
              </c:strCache>
            </c:strRef>
          </c:cat>
          <c:val>
            <c:numRef>
              <c:f>Sheet1!$B$2:$B$3</c:f>
              <c:numCache>
                <c:formatCode>0%</c:formatCode>
                <c:ptCount val="2"/>
                <c:pt idx="0">
                  <c:v>0.49</c:v>
                </c:pt>
                <c:pt idx="1">
                  <c:v>0.7</c:v>
                </c:pt>
              </c:numCache>
            </c:numRef>
          </c:val>
          <c:extLst>
            <c:ext xmlns:c16="http://schemas.microsoft.com/office/drawing/2014/chart" uri="{C3380CC4-5D6E-409C-BE32-E72D297353CC}">
              <c16:uniqueId val="{00000002-A529-F44B-BBBE-CC822829DFC1}"/>
            </c:ext>
          </c:extLst>
        </c:ser>
        <c:dLbls>
          <c:dLblPos val="ctr"/>
          <c:showLegendKey val="0"/>
          <c:showVal val="1"/>
          <c:showCatName val="0"/>
          <c:showSerName val="0"/>
          <c:showPercent val="0"/>
          <c:showBubbleSize val="0"/>
        </c:dLbls>
        <c:gapWidth val="68"/>
        <c:axId val="776197016"/>
        <c:axId val="776197408"/>
      </c:barChart>
      <c:catAx>
        <c:axId val="776197016"/>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76197408"/>
        <c:crosses val="autoZero"/>
        <c:auto val="1"/>
        <c:lblAlgn val="ctr"/>
        <c:lblOffset val="100"/>
        <c:noMultiLvlLbl val="0"/>
      </c:catAx>
      <c:valAx>
        <c:axId val="776197408"/>
        <c:scaling>
          <c:orientation val="minMax"/>
          <c:max val="0.75000000000000011"/>
          <c:min val="0"/>
        </c:scaling>
        <c:delete val="0"/>
        <c:axPos val="l"/>
        <c:numFmt formatCode="0%" sourceLinked="0"/>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crossAx val="776197016"/>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6558188877296568"/>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FF540A"/>
              </a:solidFill>
              <a:ln>
                <a:noFill/>
              </a:ln>
              <a:effectLst/>
            </c:spPr>
            <c:extLst>
              <c:ext xmlns:c16="http://schemas.microsoft.com/office/drawing/2014/chart" uri="{C3380CC4-5D6E-409C-BE32-E72D297353CC}">
                <c16:uniqueId val="{00000001-7B80-1A49-8A5E-E4186D32BA86}"/>
              </c:ext>
            </c:extLst>
          </c:dPt>
          <c:dPt>
            <c:idx val="1919251285"/>
            <c:invertIfNegative val="0"/>
            <c:bubble3D val="0"/>
            <c:spPr>
              <a:solidFill>
                <a:schemeClr val="accent1"/>
              </a:solidFill>
              <a:ln>
                <a:noFill/>
              </a:ln>
              <a:effectLst/>
            </c:spPr>
            <c:extLst>
              <c:ext xmlns:c16="http://schemas.microsoft.com/office/drawing/2014/chart" uri="{C3380CC4-5D6E-409C-BE32-E72D297353CC}">
                <c16:uniqueId val="{00000003-59E7-104E-BE9D-279673B4E30D}"/>
              </c:ext>
            </c:extLst>
          </c:dPt>
          <c:cat>
            <c:strRef>
              <c:f>Sheet1!$A$2:$A$3</c:f>
              <c:strCache>
                <c:ptCount val="2"/>
                <c:pt idx="0">
                  <c:v>Before Residual Risk Score</c:v>
                </c:pt>
                <c:pt idx="1">
                  <c:v>After Residual 
Risk Score</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7B80-1A49-8A5E-E4186D32BA86}"/>
            </c:ext>
          </c:extLst>
        </c:ser>
        <c:dLbls>
          <c:showLegendKey val="0"/>
          <c:showVal val="0"/>
          <c:showCatName val="0"/>
          <c:showSerName val="0"/>
          <c:showPercent val="0"/>
          <c:showBubbleSize val="0"/>
        </c:dLbls>
        <c:gapWidth val="100"/>
        <c:axId val="563103584"/>
        <c:axId val="563103256"/>
      </c:barChart>
      <c:catAx>
        <c:axId val="563103584"/>
        <c:scaling>
          <c:orientation val="minMax"/>
        </c:scaling>
        <c:delete val="0"/>
        <c:axPos val="b"/>
        <c:numFmt formatCode="General" sourceLinked="1"/>
        <c:majorTickMark val="none"/>
        <c:minorTickMark val="none"/>
        <c:tickLblPos val="nextTo"/>
        <c:spPr>
          <a:noFill/>
          <a:ln w="12700" cap="flat" cmpd="sng" algn="ctr">
            <a:solidFill>
              <a:srgbClr val="979D9D"/>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563103256"/>
        <c:crosses val="autoZero"/>
        <c:auto val="1"/>
        <c:lblAlgn val="ctr"/>
        <c:lblOffset val="100"/>
        <c:noMultiLvlLbl val="0"/>
      </c:catAx>
      <c:valAx>
        <c:axId val="563103256"/>
        <c:scaling>
          <c:orientation val="minMax"/>
          <c:max val="6"/>
        </c:scaling>
        <c:delete val="1"/>
        <c:axPos val="l"/>
        <c:numFmt formatCode="#,##0" sourceLinked="0"/>
        <c:majorTickMark val="out"/>
        <c:minorTickMark val="none"/>
        <c:tickLblPos val="nextTo"/>
        <c:crossAx val="563103584"/>
        <c:crosses val="autoZero"/>
        <c:crossBetween val="between"/>
        <c:majorUnit val="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1610445345602E-2"/>
          <c:y val="0.1939947614668513"/>
          <c:w val="0.94583895546543983"/>
          <c:h val="0.58798269950390569"/>
        </c:manualLayout>
      </c:layout>
      <c:barChart>
        <c:barDir val="col"/>
        <c:grouping val="clustered"/>
        <c:varyColors val="0"/>
        <c:ser>
          <c:idx val="0"/>
          <c:order val="0"/>
          <c:tx>
            <c:strRef>
              <c:f>Sheet1!$B$1</c:f>
              <c:strCache>
                <c:ptCount val="1"/>
                <c:pt idx="0">
                  <c:v>Series 1</c:v>
                </c:pt>
              </c:strCache>
            </c:strRef>
          </c:tx>
          <c:spPr>
            <a:solidFill>
              <a:srgbClr val="A1B3CA"/>
            </a:solidFill>
            <a:ln w="12700">
              <a:solidFill>
                <a:schemeClr val="bg1"/>
              </a:solidFill>
            </a:ln>
            <a:effectLst/>
          </c:spPr>
          <c:invertIfNegative val="0"/>
          <c:dPt>
            <c:idx val="0"/>
            <c:invertIfNegative val="0"/>
            <c:bubble3D val="0"/>
            <c:spPr>
              <a:solidFill>
                <a:srgbClr val="002856"/>
              </a:solidFill>
              <a:ln w="12700">
                <a:solidFill>
                  <a:schemeClr val="bg1"/>
                </a:solidFill>
              </a:ln>
              <a:effectLst/>
            </c:spPr>
            <c:extLst>
              <c:ext xmlns:c16="http://schemas.microsoft.com/office/drawing/2014/chart" uri="{C3380CC4-5D6E-409C-BE32-E72D297353CC}">
                <c16:uniqueId val="{00000003-B61A-EA42-B489-74F20E913F64}"/>
              </c:ext>
            </c:extLst>
          </c:dPt>
          <c:dPt>
            <c:idx val="1"/>
            <c:invertIfNegative val="0"/>
            <c:bubble3D val="0"/>
            <c:spPr>
              <a:solidFill>
                <a:srgbClr val="FF540A"/>
              </a:solidFill>
              <a:ln w="12700">
                <a:solidFill>
                  <a:schemeClr val="bg1"/>
                </a:solidFill>
              </a:ln>
              <a:effectLst/>
            </c:spPr>
            <c:extLst>
              <c:ext xmlns:c16="http://schemas.microsoft.com/office/drawing/2014/chart" uri="{C3380CC4-5D6E-409C-BE32-E72D297353CC}">
                <c16:uniqueId val="{00000004-B61A-EA42-B489-74F20E913F64}"/>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2021</c:v>
                </c:pt>
                <c:pt idx="1">
                  <c:v>2022</c:v>
                </c:pt>
              </c:numCache>
            </c:numRef>
          </c:cat>
          <c:val>
            <c:numRef>
              <c:f>Sheet1!$B$2:$B$3</c:f>
              <c:numCache>
                <c:formatCode>0</c:formatCode>
                <c:ptCount val="2"/>
                <c:pt idx="0">
                  <c:v>60</c:v>
                </c:pt>
                <c:pt idx="1">
                  <c:v>25</c:v>
                </c:pt>
              </c:numCache>
            </c:numRef>
          </c:val>
          <c:extLst>
            <c:ext xmlns:c16="http://schemas.microsoft.com/office/drawing/2014/chart" uri="{C3380CC4-5D6E-409C-BE32-E72D297353CC}">
              <c16:uniqueId val="{00000002-B61A-EA42-B489-74F20E913F64}"/>
            </c:ext>
          </c:extLst>
        </c:ser>
        <c:dLbls>
          <c:dLblPos val="ctr"/>
          <c:showLegendKey val="0"/>
          <c:showVal val="1"/>
          <c:showCatName val="0"/>
          <c:showSerName val="0"/>
          <c:showPercent val="0"/>
          <c:showBubbleSize val="0"/>
        </c:dLbls>
        <c:gapWidth val="68"/>
        <c:axId val="776197016"/>
        <c:axId val="776197408"/>
      </c:barChart>
      <c:catAx>
        <c:axId val="776197016"/>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76197408"/>
        <c:crosses val="autoZero"/>
        <c:auto val="1"/>
        <c:lblAlgn val="ctr"/>
        <c:lblOffset val="100"/>
        <c:noMultiLvlLbl val="0"/>
      </c:catAx>
      <c:valAx>
        <c:axId val="776197408"/>
        <c:scaling>
          <c:orientation val="minMax"/>
          <c:max val="60"/>
          <c:min val="0"/>
        </c:scaling>
        <c:delete val="0"/>
        <c:axPos val="l"/>
        <c:numFmt formatCode="#,##0" sourceLinked="0"/>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76197016"/>
        <c:crosses val="autoZero"/>
        <c:crossBetween val="between"/>
        <c:majorUnit val="3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5850-A34C-94E7-A14C613BB5A0}"/>
              </c:ext>
            </c:extLst>
          </c:dPt>
          <c:dPt>
            <c:idx val="1"/>
            <c:bubble3D val="0"/>
            <c:spPr>
              <a:solidFill>
                <a:srgbClr val="002856"/>
              </a:solidFill>
              <a:ln w="12700">
                <a:solidFill>
                  <a:schemeClr val="lt1"/>
                </a:solidFill>
              </a:ln>
              <a:effectLst/>
            </c:spPr>
            <c:extLst>
              <c:ext xmlns:c16="http://schemas.microsoft.com/office/drawing/2014/chart" uri="{C3380CC4-5D6E-409C-BE32-E72D297353CC}">
                <c16:uniqueId val="{00000003-5850-A34C-94E7-A14C613BB5A0}"/>
              </c:ext>
            </c:extLst>
          </c:dPt>
          <c:dPt>
            <c:idx val="2"/>
            <c:bubble3D val="0"/>
            <c:spPr>
              <a:solidFill>
                <a:srgbClr val="002856"/>
              </a:solidFill>
              <a:ln w="12700">
                <a:solidFill>
                  <a:schemeClr val="lt1"/>
                </a:solidFill>
              </a:ln>
              <a:effectLst/>
            </c:spPr>
            <c:extLst>
              <c:ext xmlns:c16="http://schemas.microsoft.com/office/drawing/2014/chart" uri="{C3380CC4-5D6E-409C-BE32-E72D297353CC}">
                <c16:uniqueId val="{00000005-5850-A34C-94E7-A14C613BB5A0}"/>
              </c:ext>
            </c:extLst>
          </c:dPt>
          <c:dPt>
            <c:idx val="3"/>
            <c:bubble3D val="0"/>
            <c:spPr>
              <a:solidFill>
                <a:srgbClr val="002856"/>
              </a:solidFill>
              <a:ln w="12700">
                <a:solidFill>
                  <a:schemeClr val="lt1"/>
                </a:solidFill>
              </a:ln>
              <a:effectLst/>
            </c:spPr>
            <c:extLst>
              <c:ext xmlns:c16="http://schemas.microsoft.com/office/drawing/2014/chart" uri="{C3380CC4-5D6E-409C-BE32-E72D297353CC}">
                <c16:uniqueId val="{00000007-5850-A34C-94E7-A14C613BB5A0}"/>
              </c:ext>
            </c:extLst>
          </c:dPt>
          <c:dPt>
            <c:idx val="4"/>
            <c:bubble3D val="0"/>
            <c:spPr>
              <a:solidFill>
                <a:srgbClr val="002856"/>
              </a:solidFill>
              <a:ln w="12700">
                <a:solidFill>
                  <a:schemeClr val="lt1"/>
                </a:solidFill>
              </a:ln>
              <a:effectLst/>
            </c:spPr>
            <c:extLst>
              <c:ext xmlns:c16="http://schemas.microsoft.com/office/drawing/2014/chart" uri="{C3380CC4-5D6E-409C-BE32-E72D297353CC}">
                <c16:uniqueId val="{00000009-5850-A34C-94E7-A14C613BB5A0}"/>
              </c:ext>
            </c:extLst>
          </c:dPt>
          <c:dPt>
            <c:idx val="5"/>
            <c:bubble3D val="0"/>
            <c:spPr>
              <a:solidFill>
                <a:srgbClr val="002856"/>
              </a:solidFill>
              <a:ln w="12700">
                <a:solidFill>
                  <a:schemeClr val="lt1"/>
                </a:solidFill>
              </a:ln>
              <a:effectLst/>
            </c:spPr>
            <c:extLst>
              <c:ext xmlns:c16="http://schemas.microsoft.com/office/drawing/2014/chart" uri="{C3380CC4-5D6E-409C-BE32-E72D297353CC}">
                <c16:uniqueId val="{0000000B-5850-A34C-94E7-A14C613BB5A0}"/>
              </c:ext>
            </c:extLst>
          </c:dPt>
          <c:dLbls>
            <c:delete val="1"/>
          </c:dLbls>
          <c:cat>
            <c:strRef>
              <c:f>Sheet1!$A$2:$A$7</c:f>
              <c:strCache>
                <c:ptCount val="3"/>
                <c:pt idx="0">
                  <c:v>1st Area</c:v>
                </c:pt>
                <c:pt idx="1">
                  <c:v>2nd Area</c:v>
                </c:pt>
                <c:pt idx="2">
                  <c:v>3rd Area</c:v>
                </c:pt>
              </c:strCache>
            </c:strRef>
          </c:cat>
          <c:val>
            <c:numRef>
              <c:f>Sheet1!$B$2:$B$7</c:f>
              <c:numCache>
                <c:formatCode>0%</c:formatCode>
                <c:ptCount val="6"/>
                <c:pt idx="0">
                  <c:v>0.18</c:v>
                </c:pt>
                <c:pt idx="1">
                  <c:v>0.6</c:v>
                </c:pt>
                <c:pt idx="2">
                  <c:v>0.21</c:v>
                </c:pt>
              </c:numCache>
            </c:numRef>
          </c:val>
          <c:extLst>
            <c:ext xmlns:c16="http://schemas.microsoft.com/office/drawing/2014/chart" uri="{C3380CC4-5D6E-409C-BE32-E72D297353CC}">
              <c16:uniqueId val="{0000000C-5850-A34C-94E7-A14C613BB5A0}"/>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559D-499C-97C3-B72EB3530104}"/>
              </c:ext>
            </c:extLst>
          </c:dPt>
          <c:dPt>
            <c:idx val="1"/>
            <c:bubble3D val="0"/>
            <c:spPr>
              <a:solidFill>
                <a:srgbClr val="002856"/>
              </a:solidFill>
              <a:ln w="12700">
                <a:solidFill>
                  <a:schemeClr val="lt1"/>
                </a:solidFill>
              </a:ln>
              <a:effectLst/>
            </c:spPr>
            <c:extLst>
              <c:ext xmlns:c16="http://schemas.microsoft.com/office/drawing/2014/chart" uri="{C3380CC4-5D6E-409C-BE32-E72D297353CC}">
                <c16:uniqueId val="{00000003-559D-499C-97C3-B72EB3530104}"/>
              </c:ext>
            </c:extLst>
          </c:dPt>
          <c:dPt>
            <c:idx val="2"/>
            <c:bubble3D val="0"/>
            <c:spPr>
              <a:solidFill>
                <a:srgbClr val="002856"/>
              </a:solidFill>
              <a:ln w="12700">
                <a:solidFill>
                  <a:schemeClr val="lt1"/>
                </a:solidFill>
              </a:ln>
              <a:effectLst/>
            </c:spPr>
            <c:extLst>
              <c:ext xmlns:c16="http://schemas.microsoft.com/office/drawing/2014/chart" uri="{C3380CC4-5D6E-409C-BE32-E72D297353CC}">
                <c16:uniqueId val="{00000005-559D-499C-97C3-B72EB3530104}"/>
              </c:ext>
            </c:extLst>
          </c:dPt>
          <c:dPt>
            <c:idx val="3"/>
            <c:bubble3D val="0"/>
            <c:spPr>
              <a:solidFill>
                <a:srgbClr val="002856"/>
              </a:solidFill>
              <a:ln w="12700">
                <a:solidFill>
                  <a:schemeClr val="lt1"/>
                </a:solidFill>
              </a:ln>
              <a:effectLst/>
            </c:spPr>
            <c:extLst>
              <c:ext xmlns:c16="http://schemas.microsoft.com/office/drawing/2014/chart" uri="{C3380CC4-5D6E-409C-BE32-E72D297353CC}">
                <c16:uniqueId val="{00000007-559D-499C-97C3-B72EB3530104}"/>
              </c:ext>
            </c:extLst>
          </c:dPt>
          <c:dPt>
            <c:idx val="4"/>
            <c:bubble3D val="0"/>
            <c:spPr>
              <a:solidFill>
                <a:srgbClr val="002856"/>
              </a:solidFill>
              <a:ln w="12700">
                <a:solidFill>
                  <a:schemeClr val="lt1"/>
                </a:solidFill>
              </a:ln>
              <a:effectLst/>
            </c:spPr>
            <c:extLst>
              <c:ext xmlns:c16="http://schemas.microsoft.com/office/drawing/2014/chart" uri="{C3380CC4-5D6E-409C-BE32-E72D297353CC}">
                <c16:uniqueId val="{00000009-559D-499C-97C3-B72EB3530104}"/>
              </c:ext>
            </c:extLst>
          </c:dPt>
          <c:dPt>
            <c:idx val="5"/>
            <c:bubble3D val="0"/>
            <c:spPr>
              <a:solidFill>
                <a:srgbClr val="002856"/>
              </a:solidFill>
              <a:ln w="12700">
                <a:solidFill>
                  <a:schemeClr val="lt1"/>
                </a:solidFill>
              </a:ln>
              <a:effectLst/>
            </c:spPr>
            <c:extLst>
              <c:ext xmlns:c16="http://schemas.microsoft.com/office/drawing/2014/chart" uri="{C3380CC4-5D6E-409C-BE32-E72D297353CC}">
                <c16:uniqueId val="{0000000B-559D-499C-97C3-B72EB3530104}"/>
              </c:ext>
            </c:extLst>
          </c:dPt>
          <c:dLbls>
            <c:delete val="1"/>
          </c:dLbls>
          <c:cat>
            <c:strRef>
              <c:f>Sheet1!$A$2:$A$7</c:f>
              <c:strCache>
                <c:ptCount val="3"/>
                <c:pt idx="0">
                  <c:v>1st Area</c:v>
                </c:pt>
                <c:pt idx="1">
                  <c:v>2nd Area</c:v>
                </c:pt>
                <c:pt idx="2">
                  <c:v>3rd Area</c:v>
                </c:pt>
              </c:strCache>
            </c:strRef>
          </c:cat>
          <c:val>
            <c:numRef>
              <c:f>Sheet1!$B$2:$B$7</c:f>
              <c:numCache>
                <c:formatCode>0%</c:formatCode>
                <c:ptCount val="6"/>
                <c:pt idx="0">
                  <c:v>0.76</c:v>
                </c:pt>
                <c:pt idx="1">
                  <c:v>0.24</c:v>
                </c:pt>
                <c:pt idx="2">
                  <c:v>0</c:v>
                </c:pt>
              </c:numCache>
            </c:numRef>
          </c:val>
          <c:extLst>
            <c:ext xmlns:c16="http://schemas.microsoft.com/office/drawing/2014/chart" uri="{C3380CC4-5D6E-409C-BE32-E72D297353CC}">
              <c16:uniqueId val="{0000000C-559D-499C-97C3-B72EB3530104}"/>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367006160604896E-2"/>
          <c:y val="2.8125000000000001E-2"/>
          <c:w val="0.93463299383939513"/>
          <c:h val="0.88994392880651374"/>
        </c:manualLayout>
      </c:layout>
      <c:barChart>
        <c:barDir val="col"/>
        <c:grouping val="cluster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extLst>
              <c:ext xmlns:c16="http://schemas.microsoft.com/office/drawing/2014/chart" uri="{C3380CC4-5D6E-409C-BE32-E72D297353CC}">
                <c16:uniqueId val="{00000000-BE48-40BD-AD7E-95A47718C6D7}"/>
              </c:ext>
            </c:extLst>
          </c:dPt>
          <c:dPt>
            <c:idx val="1"/>
            <c:invertIfNegative val="0"/>
            <c:bubble3D val="0"/>
            <c:extLst>
              <c:ext xmlns:c16="http://schemas.microsoft.com/office/drawing/2014/chart" uri="{C3380CC4-5D6E-409C-BE32-E72D297353CC}">
                <c16:uniqueId val="{00000001-BE48-40BD-AD7E-95A47718C6D7}"/>
              </c:ext>
            </c:extLst>
          </c:dPt>
          <c:dPt>
            <c:idx val="2"/>
            <c:invertIfNegative val="0"/>
            <c:bubble3D val="0"/>
            <c:extLst>
              <c:ext xmlns:c16="http://schemas.microsoft.com/office/drawing/2014/chart" uri="{C3380CC4-5D6E-409C-BE32-E72D297353CC}">
                <c16:uniqueId val="{00000002-BE48-40BD-AD7E-95A47718C6D7}"/>
              </c:ext>
            </c:extLst>
          </c:dPt>
          <c:dPt>
            <c:idx val="8"/>
            <c:invertIfNegative val="0"/>
            <c:bubble3D val="0"/>
            <c:extLst>
              <c:ext xmlns:c16="http://schemas.microsoft.com/office/drawing/2014/chart" uri="{C3380CC4-5D6E-409C-BE32-E72D297353CC}">
                <c16:uniqueId val="{00000004-BE48-40BD-AD7E-95A47718C6D7}"/>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v>
                </c:pt>
                <c:pt idx="1">
                  <c:v> </c:v>
                </c:pt>
                <c:pt idx="2">
                  <c:v> </c:v>
                </c:pt>
              </c:strCache>
            </c:strRef>
          </c:cat>
          <c:val>
            <c:numRef>
              <c:f>Sheet1!$B$2:$B$4</c:f>
              <c:numCache>
                <c:formatCode>0%</c:formatCode>
                <c:ptCount val="3"/>
                <c:pt idx="0">
                  <c:v>0.68</c:v>
                </c:pt>
                <c:pt idx="1">
                  <c:v>0.65</c:v>
                </c:pt>
                <c:pt idx="2">
                  <c:v>0.54</c:v>
                </c:pt>
              </c:numCache>
            </c:numRef>
          </c:val>
          <c:extLst>
            <c:ext xmlns:c16="http://schemas.microsoft.com/office/drawing/2014/chart" uri="{C3380CC4-5D6E-409C-BE32-E72D297353CC}">
              <c16:uniqueId val="{00000005-BE48-40BD-AD7E-95A47718C6D7}"/>
            </c:ext>
          </c:extLst>
        </c:ser>
        <c:dLbls>
          <c:showLegendKey val="0"/>
          <c:showVal val="0"/>
          <c:showCatName val="0"/>
          <c:showSerName val="0"/>
          <c:showPercent val="0"/>
          <c:showBubbleSize val="0"/>
        </c:dLbls>
        <c:gapWidth val="100"/>
        <c:axId val="829777968"/>
        <c:axId val="829779600"/>
      </c:barChart>
      <c:catAx>
        <c:axId val="829777968"/>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lgn="ctr">
              <a:defRPr sz="1200" b="0" i="0" u="none" strike="noStrike" kern="1200" baseline="0">
                <a:solidFill>
                  <a:srgbClr val="000000"/>
                </a:solidFill>
                <a:latin typeface="+mn-lt"/>
                <a:ea typeface="+mn-ea"/>
                <a:cs typeface="+mn-cs"/>
              </a:defRPr>
            </a:pPr>
            <a:endParaRPr lang="en-US"/>
          </a:p>
        </c:txPr>
        <c:crossAx val="829779600"/>
        <c:crosses val="autoZero"/>
        <c:auto val="1"/>
        <c:lblAlgn val="ctr"/>
        <c:lblOffset val="100"/>
        <c:noMultiLvlLbl val="0"/>
      </c:catAx>
      <c:valAx>
        <c:axId val="829779600"/>
        <c:scaling>
          <c:orientation val="minMax"/>
          <c:max val="1"/>
          <c:min val="0"/>
        </c:scaling>
        <c:delete val="0"/>
        <c:axPos val="l"/>
        <c:numFmt formatCode="0%" sourceLinked="1"/>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829777968"/>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chemeClr val="tx2"/>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27D9-42EA-92D9-5CBE6DA4842A}"/>
              </c:ext>
            </c:extLst>
          </c:dPt>
          <c:dPt>
            <c:idx val="1"/>
            <c:bubble3D val="0"/>
            <c:spPr>
              <a:solidFill>
                <a:schemeClr val="tx2"/>
              </a:solidFill>
              <a:ln w="12700">
                <a:solidFill>
                  <a:schemeClr val="lt1"/>
                </a:solidFill>
              </a:ln>
              <a:effectLst/>
            </c:spPr>
            <c:extLst>
              <c:ext xmlns:c16="http://schemas.microsoft.com/office/drawing/2014/chart" uri="{C3380CC4-5D6E-409C-BE32-E72D297353CC}">
                <c16:uniqueId val="{00000003-27D9-42EA-92D9-5CBE6DA4842A}"/>
              </c:ext>
            </c:extLst>
          </c:dPt>
          <c:dPt>
            <c:idx val="2"/>
            <c:bubble3D val="0"/>
            <c:spPr>
              <a:solidFill>
                <a:schemeClr val="tx2"/>
              </a:solidFill>
              <a:ln w="12700">
                <a:solidFill>
                  <a:schemeClr val="lt1"/>
                </a:solidFill>
              </a:ln>
              <a:effectLst/>
            </c:spPr>
            <c:extLst>
              <c:ext xmlns:c16="http://schemas.microsoft.com/office/drawing/2014/chart" uri="{C3380CC4-5D6E-409C-BE32-E72D297353CC}">
                <c16:uniqueId val="{00000005-27D9-42EA-92D9-5CBE6DA4842A}"/>
              </c:ext>
            </c:extLst>
          </c:dPt>
          <c:dPt>
            <c:idx val="3"/>
            <c:bubble3D val="0"/>
            <c:spPr>
              <a:solidFill>
                <a:schemeClr val="tx2"/>
              </a:solidFill>
              <a:ln w="12700">
                <a:solidFill>
                  <a:schemeClr val="lt1"/>
                </a:solidFill>
              </a:ln>
              <a:effectLst/>
            </c:spPr>
            <c:extLst>
              <c:ext xmlns:c16="http://schemas.microsoft.com/office/drawing/2014/chart" uri="{C3380CC4-5D6E-409C-BE32-E72D297353CC}">
                <c16:uniqueId val="{00000007-27D9-42EA-92D9-5CBE6DA4842A}"/>
              </c:ext>
            </c:extLst>
          </c:dPt>
          <c:dPt>
            <c:idx val="4"/>
            <c:bubble3D val="0"/>
            <c:spPr>
              <a:solidFill>
                <a:schemeClr val="tx2"/>
              </a:solidFill>
              <a:ln w="12700">
                <a:solidFill>
                  <a:schemeClr val="lt1"/>
                </a:solidFill>
              </a:ln>
              <a:effectLst/>
            </c:spPr>
            <c:extLst>
              <c:ext xmlns:c16="http://schemas.microsoft.com/office/drawing/2014/chart" uri="{C3380CC4-5D6E-409C-BE32-E72D297353CC}">
                <c16:uniqueId val="{00000009-27D9-42EA-92D9-5CBE6DA4842A}"/>
              </c:ext>
            </c:extLst>
          </c:dPt>
          <c:dPt>
            <c:idx val="5"/>
            <c:bubble3D val="0"/>
            <c:spPr>
              <a:solidFill>
                <a:schemeClr val="tx2"/>
              </a:solidFill>
              <a:ln w="12700">
                <a:solidFill>
                  <a:schemeClr val="lt1"/>
                </a:solidFill>
              </a:ln>
              <a:effectLst/>
            </c:spPr>
            <c:extLst>
              <c:ext xmlns:c16="http://schemas.microsoft.com/office/drawing/2014/chart" uri="{C3380CC4-5D6E-409C-BE32-E72D297353CC}">
                <c16:uniqueId val="{0000000B-27D9-42EA-92D9-5CBE6DA4842A}"/>
              </c:ext>
            </c:extLst>
          </c:dPt>
          <c:dLbls>
            <c:delete val="1"/>
          </c:dLbls>
          <c:cat>
            <c:strRef>
              <c:f>Sheet1!$A$2:$A$7</c:f>
              <c:strCache>
                <c:ptCount val="3"/>
                <c:pt idx="0">
                  <c:v>1st Area</c:v>
                </c:pt>
                <c:pt idx="2">
                  <c:v>2nd Area</c:v>
                </c:pt>
              </c:strCache>
            </c:strRef>
          </c:cat>
          <c:val>
            <c:numRef>
              <c:f>Sheet1!$B$2:$B$7</c:f>
              <c:numCache>
                <c:formatCode>0%</c:formatCode>
                <c:ptCount val="6"/>
                <c:pt idx="0">
                  <c:v>0.26</c:v>
                </c:pt>
                <c:pt idx="1">
                  <c:v>0.51</c:v>
                </c:pt>
                <c:pt idx="2">
                  <c:v>0.23</c:v>
                </c:pt>
              </c:numCache>
            </c:numRef>
          </c:val>
          <c:extLst>
            <c:ext xmlns:c16="http://schemas.microsoft.com/office/drawing/2014/chart" uri="{C3380CC4-5D6E-409C-BE32-E72D297353CC}">
              <c16:uniqueId val="{0000000C-27D9-42EA-92D9-5CBE6DA4842A}"/>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chemeClr val="accent1"/>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1D93-46EE-8CB2-3CE766C05C5C}"/>
              </c:ext>
            </c:extLst>
          </c:dPt>
          <c:dPt>
            <c:idx val="1"/>
            <c:bubble3D val="0"/>
            <c:spPr>
              <a:solidFill>
                <a:schemeClr val="accent1"/>
              </a:solidFill>
              <a:ln w="12700">
                <a:solidFill>
                  <a:schemeClr val="lt1"/>
                </a:solidFill>
              </a:ln>
              <a:effectLst/>
            </c:spPr>
            <c:extLst>
              <c:ext xmlns:c16="http://schemas.microsoft.com/office/drawing/2014/chart" uri="{C3380CC4-5D6E-409C-BE32-E72D297353CC}">
                <c16:uniqueId val="{00000003-1D93-46EE-8CB2-3CE766C05C5C}"/>
              </c:ext>
            </c:extLst>
          </c:dPt>
          <c:dPt>
            <c:idx val="2"/>
            <c:bubble3D val="0"/>
            <c:spPr>
              <a:solidFill>
                <a:schemeClr val="accent1"/>
              </a:solidFill>
              <a:ln w="12700">
                <a:solidFill>
                  <a:schemeClr val="lt1"/>
                </a:solidFill>
              </a:ln>
              <a:effectLst/>
            </c:spPr>
            <c:extLst>
              <c:ext xmlns:c16="http://schemas.microsoft.com/office/drawing/2014/chart" uri="{C3380CC4-5D6E-409C-BE32-E72D297353CC}">
                <c16:uniqueId val="{00000005-1D93-46EE-8CB2-3CE766C05C5C}"/>
              </c:ext>
            </c:extLst>
          </c:dPt>
          <c:dPt>
            <c:idx val="3"/>
            <c:bubble3D val="0"/>
            <c:spPr>
              <a:solidFill>
                <a:schemeClr val="accent1"/>
              </a:solidFill>
              <a:ln w="12700">
                <a:solidFill>
                  <a:schemeClr val="lt1"/>
                </a:solidFill>
              </a:ln>
              <a:effectLst/>
            </c:spPr>
            <c:extLst>
              <c:ext xmlns:c16="http://schemas.microsoft.com/office/drawing/2014/chart" uri="{C3380CC4-5D6E-409C-BE32-E72D297353CC}">
                <c16:uniqueId val="{00000007-1D93-46EE-8CB2-3CE766C05C5C}"/>
              </c:ext>
            </c:extLst>
          </c:dPt>
          <c:dPt>
            <c:idx val="4"/>
            <c:bubble3D val="0"/>
            <c:spPr>
              <a:solidFill>
                <a:schemeClr val="accent1"/>
              </a:solidFill>
              <a:ln w="12700">
                <a:solidFill>
                  <a:schemeClr val="lt1"/>
                </a:solidFill>
              </a:ln>
              <a:effectLst/>
            </c:spPr>
            <c:extLst>
              <c:ext xmlns:c16="http://schemas.microsoft.com/office/drawing/2014/chart" uri="{C3380CC4-5D6E-409C-BE32-E72D297353CC}">
                <c16:uniqueId val="{00000009-1D93-46EE-8CB2-3CE766C05C5C}"/>
              </c:ext>
            </c:extLst>
          </c:dPt>
          <c:dPt>
            <c:idx val="5"/>
            <c:bubble3D val="0"/>
            <c:spPr>
              <a:solidFill>
                <a:schemeClr val="accent1"/>
              </a:solidFill>
              <a:ln w="12700">
                <a:solidFill>
                  <a:schemeClr val="lt1"/>
                </a:solidFill>
              </a:ln>
              <a:effectLst/>
            </c:spPr>
            <c:extLst>
              <c:ext xmlns:c16="http://schemas.microsoft.com/office/drawing/2014/chart" uri="{C3380CC4-5D6E-409C-BE32-E72D297353CC}">
                <c16:uniqueId val="{0000000B-1D93-46EE-8CB2-3CE766C05C5C}"/>
              </c:ext>
            </c:extLst>
          </c:dPt>
          <c:dLbls>
            <c:delete val="1"/>
          </c:dLbls>
          <c:cat>
            <c:strRef>
              <c:f>Sheet1!$A$2:$A$7</c:f>
              <c:strCache>
                <c:ptCount val="3"/>
                <c:pt idx="0">
                  <c:v>1st Area</c:v>
                </c:pt>
                <c:pt idx="2">
                  <c:v>2nd Area</c:v>
                </c:pt>
              </c:strCache>
            </c:strRef>
          </c:cat>
          <c:val>
            <c:numRef>
              <c:f>Sheet1!$B$2:$B$7</c:f>
              <c:numCache>
                <c:formatCode>0%</c:formatCode>
                <c:ptCount val="6"/>
                <c:pt idx="0">
                  <c:v>0.19</c:v>
                </c:pt>
                <c:pt idx="1">
                  <c:v>0.54</c:v>
                </c:pt>
                <c:pt idx="2">
                  <c:v>0.27</c:v>
                </c:pt>
              </c:numCache>
            </c:numRef>
          </c:val>
          <c:extLst>
            <c:ext xmlns:c16="http://schemas.microsoft.com/office/drawing/2014/chart" uri="{C3380CC4-5D6E-409C-BE32-E72D297353CC}">
              <c16:uniqueId val="{0000000C-1D93-46EE-8CB2-3CE766C05C5C}"/>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chemeClr val="accent1"/>
            </a:solidFill>
            <a:ln w="12700"/>
          </c:spPr>
          <c:dPt>
            <c:idx val="0"/>
            <c:bubble3D val="0"/>
            <c:spPr>
              <a:solidFill>
                <a:srgbClr val="FF540A"/>
              </a:solidFill>
              <a:ln w="12700">
                <a:solidFill>
                  <a:schemeClr val="bg1"/>
                </a:solidFill>
              </a:ln>
              <a:effectLst/>
            </c:spPr>
            <c:extLst>
              <c:ext xmlns:c16="http://schemas.microsoft.com/office/drawing/2014/chart" uri="{C3380CC4-5D6E-409C-BE32-E72D297353CC}">
                <c16:uniqueId val="{00000001-E15E-42AA-AA6A-9F1FE7F600AF}"/>
              </c:ext>
            </c:extLst>
          </c:dPt>
          <c:dPt>
            <c:idx val="1"/>
            <c:bubble3D val="0"/>
            <c:spPr>
              <a:solidFill>
                <a:schemeClr val="accent1"/>
              </a:solidFill>
              <a:ln w="12700">
                <a:solidFill>
                  <a:schemeClr val="lt1"/>
                </a:solidFill>
              </a:ln>
              <a:effectLst/>
            </c:spPr>
            <c:extLst>
              <c:ext xmlns:c16="http://schemas.microsoft.com/office/drawing/2014/chart" uri="{C3380CC4-5D6E-409C-BE32-E72D297353CC}">
                <c16:uniqueId val="{00000003-E15E-42AA-AA6A-9F1FE7F600AF}"/>
              </c:ext>
            </c:extLst>
          </c:dPt>
          <c:dPt>
            <c:idx val="2"/>
            <c:bubble3D val="0"/>
            <c:spPr>
              <a:solidFill>
                <a:schemeClr val="accent1"/>
              </a:solidFill>
              <a:ln w="12700">
                <a:solidFill>
                  <a:schemeClr val="lt1"/>
                </a:solidFill>
              </a:ln>
              <a:effectLst/>
            </c:spPr>
            <c:extLst>
              <c:ext xmlns:c16="http://schemas.microsoft.com/office/drawing/2014/chart" uri="{C3380CC4-5D6E-409C-BE32-E72D297353CC}">
                <c16:uniqueId val="{00000005-E15E-42AA-AA6A-9F1FE7F600AF}"/>
              </c:ext>
            </c:extLst>
          </c:dPt>
          <c:dPt>
            <c:idx val="3"/>
            <c:bubble3D val="0"/>
            <c:spPr>
              <a:solidFill>
                <a:schemeClr val="accent1"/>
              </a:solidFill>
              <a:ln w="12700">
                <a:solidFill>
                  <a:schemeClr val="lt1"/>
                </a:solidFill>
              </a:ln>
              <a:effectLst/>
            </c:spPr>
            <c:extLst>
              <c:ext xmlns:c16="http://schemas.microsoft.com/office/drawing/2014/chart" uri="{C3380CC4-5D6E-409C-BE32-E72D297353CC}">
                <c16:uniqueId val="{00000007-E15E-42AA-AA6A-9F1FE7F600AF}"/>
              </c:ext>
            </c:extLst>
          </c:dPt>
          <c:dPt>
            <c:idx val="4"/>
            <c:bubble3D val="0"/>
            <c:spPr>
              <a:solidFill>
                <a:schemeClr val="accent1"/>
              </a:solidFill>
              <a:ln w="12700">
                <a:solidFill>
                  <a:schemeClr val="lt1"/>
                </a:solidFill>
              </a:ln>
              <a:effectLst/>
            </c:spPr>
            <c:extLst>
              <c:ext xmlns:c16="http://schemas.microsoft.com/office/drawing/2014/chart" uri="{C3380CC4-5D6E-409C-BE32-E72D297353CC}">
                <c16:uniqueId val="{00000009-E15E-42AA-AA6A-9F1FE7F600AF}"/>
              </c:ext>
            </c:extLst>
          </c:dPt>
          <c:dPt>
            <c:idx val="5"/>
            <c:bubble3D val="0"/>
            <c:spPr>
              <a:solidFill>
                <a:schemeClr val="accent1"/>
              </a:solidFill>
              <a:ln w="12700">
                <a:solidFill>
                  <a:schemeClr val="lt1"/>
                </a:solidFill>
              </a:ln>
              <a:effectLst/>
            </c:spPr>
            <c:extLst>
              <c:ext xmlns:c16="http://schemas.microsoft.com/office/drawing/2014/chart" uri="{C3380CC4-5D6E-409C-BE32-E72D297353CC}">
                <c16:uniqueId val="{0000000B-E15E-42AA-AA6A-9F1FE7F600AF}"/>
              </c:ext>
            </c:extLst>
          </c:dPt>
          <c:dLbls>
            <c:delete val="1"/>
          </c:dLbls>
          <c:cat>
            <c:strRef>
              <c:f>Sheet1!$A$2:$A$7</c:f>
              <c:strCache>
                <c:ptCount val="3"/>
                <c:pt idx="0">
                  <c:v>1st Area</c:v>
                </c:pt>
                <c:pt idx="2">
                  <c:v>2nd Area</c:v>
                </c:pt>
              </c:strCache>
            </c:strRef>
          </c:cat>
          <c:val>
            <c:numRef>
              <c:f>Sheet1!$B$2:$B$7</c:f>
              <c:numCache>
                <c:formatCode>0%</c:formatCode>
                <c:ptCount val="6"/>
                <c:pt idx="0">
                  <c:v>0.16</c:v>
                </c:pt>
                <c:pt idx="1">
                  <c:v>0.54</c:v>
                </c:pt>
                <c:pt idx="2">
                  <c:v>0.3</c:v>
                </c:pt>
              </c:numCache>
            </c:numRef>
          </c:val>
          <c:extLst>
            <c:ext xmlns:c16="http://schemas.microsoft.com/office/drawing/2014/chart" uri="{C3380CC4-5D6E-409C-BE32-E72D297353CC}">
              <c16:uniqueId val="{0000000C-E15E-42AA-AA6A-9F1FE7F600AF}"/>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367006160604896E-2"/>
          <c:y val="2.8125000000000001E-2"/>
          <c:w val="0.93463299383939513"/>
          <c:h val="0.8252675175924129"/>
        </c:manualLayout>
      </c:layout>
      <c:barChart>
        <c:barDir val="col"/>
        <c:grouping val="clustered"/>
        <c:varyColors val="0"/>
        <c:ser>
          <c:idx val="0"/>
          <c:order val="0"/>
          <c:tx>
            <c:strRef>
              <c:f>Sheet1!$B$1</c:f>
              <c:strCache>
                <c:ptCount val="1"/>
                <c:pt idx="0">
                  <c:v>Series 1</c:v>
                </c:pt>
              </c:strCache>
            </c:strRef>
          </c:tx>
          <c:spPr>
            <a:solidFill>
              <a:srgbClr val="002856"/>
            </a:solidFill>
            <a:ln>
              <a:noFill/>
            </a:ln>
            <a:effectLst/>
          </c:spPr>
          <c:invertIfNegative val="0"/>
          <c:dPt>
            <c:idx val="0"/>
            <c:invertIfNegative val="0"/>
            <c:bubble3D val="0"/>
            <c:extLst>
              <c:ext xmlns:c16="http://schemas.microsoft.com/office/drawing/2014/chart" uri="{C3380CC4-5D6E-409C-BE32-E72D297353CC}">
                <c16:uniqueId val="{00000001-48B2-0F4E-B23F-B24574796B21}"/>
              </c:ext>
            </c:extLst>
          </c:dPt>
          <c:dPt>
            <c:idx val="1"/>
            <c:invertIfNegative val="0"/>
            <c:bubble3D val="0"/>
            <c:extLst>
              <c:ext xmlns:c16="http://schemas.microsoft.com/office/drawing/2014/chart" uri="{C3380CC4-5D6E-409C-BE32-E72D297353CC}">
                <c16:uniqueId val="{00000003-48B2-0F4E-B23F-B24574796B21}"/>
              </c:ext>
            </c:extLst>
          </c:dPt>
          <c:dPt>
            <c:idx val="2"/>
            <c:invertIfNegative val="0"/>
            <c:bubble3D val="0"/>
            <c:extLst>
              <c:ext xmlns:c16="http://schemas.microsoft.com/office/drawing/2014/chart" uri="{C3380CC4-5D6E-409C-BE32-E72D297353CC}">
                <c16:uniqueId val="{00000005-48B2-0F4E-B23F-B24574796B21}"/>
              </c:ext>
            </c:extLst>
          </c:dPt>
          <c:dPt>
            <c:idx val="3"/>
            <c:invertIfNegative val="0"/>
            <c:bubble3D val="0"/>
            <c:extLst>
              <c:ext xmlns:c16="http://schemas.microsoft.com/office/drawing/2014/chart" uri="{C3380CC4-5D6E-409C-BE32-E72D297353CC}">
                <c16:uniqueId val="{00000007-48B2-0F4E-B23F-B24574796B21}"/>
              </c:ext>
            </c:extLst>
          </c:dPt>
          <c:dPt>
            <c:idx val="8"/>
            <c:invertIfNegative val="0"/>
            <c:bubble3D val="0"/>
            <c:extLst>
              <c:ext xmlns:c16="http://schemas.microsoft.com/office/drawing/2014/chart" uri="{C3380CC4-5D6E-409C-BE32-E72D297353CC}">
                <c16:uniqueId val="{0000000B-48B2-0F4E-B23F-B24574796B2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Operations 
Disrupted</c:v>
                </c:pt>
                <c:pt idx="1">
                  <c:v>Adverse 
Financial Impact</c:v>
                </c:pt>
                <c:pt idx="2">
                  <c:v>Increased 
Regulatory Scrutiny</c:v>
                </c:pt>
                <c:pt idx="3">
                  <c:v>Adverse 
Reputational Impact</c:v>
                </c:pt>
                <c:pt idx="4">
                  <c:v>Regulatory 
Action Taken</c:v>
                </c:pt>
              </c:strCache>
            </c:strRef>
          </c:cat>
          <c:val>
            <c:numRef>
              <c:f>Sheet1!$B$2:$B$6</c:f>
              <c:numCache>
                <c:formatCode>0%</c:formatCode>
                <c:ptCount val="5"/>
                <c:pt idx="0">
                  <c:v>0.84</c:v>
                </c:pt>
                <c:pt idx="1">
                  <c:v>0.66</c:v>
                </c:pt>
                <c:pt idx="2">
                  <c:v>0.6</c:v>
                </c:pt>
                <c:pt idx="3">
                  <c:v>0.59</c:v>
                </c:pt>
                <c:pt idx="4">
                  <c:v>0.33</c:v>
                </c:pt>
              </c:numCache>
            </c:numRef>
          </c:val>
          <c:extLst>
            <c:ext xmlns:c16="http://schemas.microsoft.com/office/drawing/2014/chart" uri="{C3380CC4-5D6E-409C-BE32-E72D297353CC}">
              <c16:uniqueId val="{0000000C-48B2-0F4E-B23F-B24574796B21}"/>
            </c:ext>
          </c:extLst>
        </c:ser>
        <c:dLbls>
          <c:showLegendKey val="0"/>
          <c:showVal val="0"/>
          <c:showCatName val="0"/>
          <c:showSerName val="0"/>
          <c:showPercent val="0"/>
          <c:showBubbleSize val="0"/>
        </c:dLbls>
        <c:gapWidth val="100"/>
        <c:axId val="829777968"/>
        <c:axId val="829779600"/>
      </c:barChart>
      <c:catAx>
        <c:axId val="829777968"/>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lgn="ctr">
              <a:defRPr sz="1200" b="0" i="0" u="none" strike="noStrike" kern="1200" baseline="0">
                <a:solidFill>
                  <a:srgbClr val="000000"/>
                </a:solidFill>
                <a:latin typeface="+mn-lt"/>
                <a:ea typeface="+mn-ea"/>
                <a:cs typeface="+mn-cs"/>
              </a:defRPr>
            </a:pPr>
            <a:endParaRPr lang="en-US"/>
          </a:p>
        </c:txPr>
        <c:crossAx val="829779600"/>
        <c:crosses val="autoZero"/>
        <c:auto val="1"/>
        <c:lblAlgn val="ctr"/>
        <c:lblOffset val="100"/>
        <c:noMultiLvlLbl val="0"/>
      </c:catAx>
      <c:valAx>
        <c:axId val="829779600"/>
        <c:scaling>
          <c:orientation val="minMax"/>
          <c:max val="1"/>
          <c:min val="0"/>
        </c:scaling>
        <c:delete val="0"/>
        <c:axPos val="l"/>
        <c:numFmt formatCode="0%" sourceLinked="1"/>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829777968"/>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518303356332046"/>
          <c:y val="3.9316257777187502E-2"/>
          <c:w val="0.61641274487824671"/>
          <c:h val="0.91107426462968344"/>
        </c:manualLayout>
      </c:layout>
      <c:barChart>
        <c:barDir val="bar"/>
        <c:grouping val="clustered"/>
        <c:varyColors val="0"/>
        <c:ser>
          <c:idx val="0"/>
          <c:order val="0"/>
          <c:tx>
            <c:strRef>
              <c:f>Sheet1!$B$1</c:f>
              <c:strCache>
                <c:ptCount val="1"/>
                <c:pt idx="0">
                  <c:v>2022</c:v>
                </c:pt>
              </c:strCache>
            </c:strRef>
          </c:tx>
          <c:spPr>
            <a:solidFill>
              <a:srgbClr val="009AD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Recertification</c:v>
                </c:pt>
                <c:pt idx="1">
                  <c:v>Initial Due Diligence</c:v>
                </c:pt>
                <c:pt idx="2">
                  <c:v>Ongoing Monitoring</c:v>
                </c:pt>
                <c:pt idx="3">
                  <c:v>Training Business Partners</c:v>
                </c:pt>
                <c:pt idx="4">
                  <c:v>Mitigation</c:v>
                </c:pt>
                <c:pt idx="5">
                  <c:v>TPR Assessment</c:v>
                </c:pt>
              </c:strCache>
            </c:strRef>
          </c:cat>
          <c:val>
            <c:numRef>
              <c:f>Sheet1!$B$2:$B$7</c:f>
              <c:numCache>
                <c:formatCode>General</c:formatCode>
                <c:ptCount val="6"/>
                <c:pt idx="0">
                  <c:v>36</c:v>
                </c:pt>
                <c:pt idx="1">
                  <c:v>51</c:v>
                </c:pt>
                <c:pt idx="2">
                  <c:v>54</c:v>
                </c:pt>
                <c:pt idx="3">
                  <c:v>58</c:v>
                </c:pt>
                <c:pt idx="4">
                  <c:v>64</c:v>
                </c:pt>
                <c:pt idx="5">
                  <c:v>73</c:v>
                </c:pt>
              </c:numCache>
            </c:numRef>
          </c:val>
          <c:extLst>
            <c:ext xmlns:c16="http://schemas.microsoft.com/office/drawing/2014/chart" uri="{C3380CC4-5D6E-409C-BE32-E72D297353CC}">
              <c16:uniqueId val="{00000000-5239-4DE4-807F-C55B6C859596}"/>
            </c:ext>
          </c:extLst>
        </c:ser>
        <c:ser>
          <c:idx val="1"/>
          <c:order val="1"/>
          <c:tx>
            <c:strRef>
              <c:f>Sheet1!$C$1</c:f>
              <c:strCache>
                <c:ptCount val="1"/>
                <c:pt idx="0">
                  <c:v>2016</c:v>
                </c:pt>
              </c:strCache>
            </c:strRef>
          </c:tx>
          <c:spPr>
            <a:solidFill>
              <a:srgbClr val="0028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Recertification</c:v>
                </c:pt>
                <c:pt idx="1">
                  <c:v>Initial Due Diligence</c:v>
                </c:pt>
                <c:pt idx="2">
                  <c:v>Ongoing Monitoring</c:v>
                </c:pt>
                <c:pt idx="3">
                  <c:v>Training Business Partners</c:v>
                </c:pt>
                <c:pt idx="4">
                  <c:v>Mitigation</c:v>
                </c:pt>
                <c:pt idx="5">
                  <c:v>TPR Assessment</c:v>
                </c:pt>
              </c:strCache>
            </c:strRef>
          </c:cat>
          <c:val>
            <c:numRef>
              <c:f>Sheet1!$C$2:$C$7</c:f>
              <c:numCache>
                <c:formatCode>General</c:formatCode>
                <c:ptCount val="6"/>
                <c:pt idx="0">
                  <c:v>11</c:v>
                </c:pt>
                <c:pt idx="1">
                  <c:v>24</c:v>
                </c:pt>
                <c:pt idx="2">
                  <c:v>22</c:v>
                </c:pt>
                <c:pt idx="3">
                  <c:v>33</c:v>
                </c:pt>
                <c:pt idx="4">
                  <c:v>34</c:v>
                </c:pt>
                <c:pt idx="5">
                  <c:v>35</c:v>
                </c:pt>
              </c:numCache>
            </c:numRef>
          </c:val>
          <c:extLst>
            <c:ext xmlns:c16="http://schemas.microsoft.com/office/drawing/2014/chart" uri="{C3380CC4-5D6E-409C-BE32-E72D297353CC}">
              <c16:uniqueId val="{00000008-66C8-0844-94B8-30A15D05AB0F}"/>
            </c:ext>
          </c:extLst>
        </c:ser>
        <c:dLbls>
          <c:showLegendKey val="0"/>
          <c:showVal val="0"/>
          <c:showCatName val="0"/>
          <c:showSerName val="0"/>
          <c:showPercent val="0"/>
          <c:showBubbleSize val="0"/>
        </c:dLbls>
        <c:gapWidth val="100"/>
        <c:overlap val="-5"/>
        <c:axId val="1229216112"/>
        <c:axId val="1229226096"/>
      </c:barChart>
      <c:catAx>
        <c:axId val="1229216112"/>
        <c:scaling>
          <c:orientation val="minMax"/>
        </c:scaling>
        <c:delete val="0"/>
        <c:axPos val="l"/>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29226096"/>
        <c:crosses val="autoZero"/>
        <c:auto val="1"/>
        <c:lblAlgn val="ctr"/>
        <c:lblOffset val="100"/>
        <c:noMultiLvlLbl val="0"/>
      </c:catAx>
      <c:valAx>
        <c:axId val="1229226096"/>
        <c:scaling>
          <c:orientation val="minMax"/>
        </c:scaling>
        <c:delete val="0"/>
        <c:axPos val="b"/>
        <c:numFmt formatCode="General" sourceLinked="1"/>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229216112"/>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5319085335971942E-2"/>
          <c:y val="4.9267584061445983E-2"/>
          <c:w val="0.94583895546543983"/>
          <c:h val="0.8742520003555615"/>
        </c:manualLayout>
      </c:layout>
      <c:barChart>
        <c:barDir val="col"/>
        <c:grouping val="clustered"/>
        <c:varyColors val="0"/>
        <c:ser>
          <c:idx val="0"/>
          <c:order val="0"/>
          <c:tx>
            <c:strRef>
              <c:f>Sheet1!$B$1</c:f>
              <c:strCache>
                <c:ptCount val="1"/>
                <c:pt idx="0">
                  <c:v>Series 1</c:v>
                </c:pt>
              </c:strCache>
            </c:strRef>
          </c:tx>
          <c:spPr>
            <a:solidFill>
              <a:schemeClr val="tx2"/>
            </a:solidFill>
            <a:ln w="12700">
              <a:solidFill>
                <a:schemeClr val="bg1"/>
              </a:solidFill>
            </a:ln>
            <a:effectLst/>
          </c:spPr>
          <c:invertIfNegative val="0"/>
          <c:dPt>
            <c:idx val="0"/>
            <c:invertIfNegative val="0"/>
            <c:bubble3D val="0"/>
            <c:extLst>
              <c:ext xmlns:c16="http://schemas.microsoft.com/office/drawing/2014/chart" uri="{C3380CC4-5D6E-409C-BE32-E72D297353CC}">
                <c16:uniqueId val="{00000003-A529-F44B-BBBE-CC822829DFC1}"/>
              </c:ext>
            </c:extLst>
          </c:dPt>
          <c:dPt>
            <c:idx val="1"/>
            <c:invertIfNegative val="0"/>
            <c:bubble3D val="0"/>
            <c:spPr>
              <a:solidFill>
                <a:srgbClr val="06C4B0"/>
              </a:solidFill>
              <a:ln w="12700">
                <a:solidFill>
                  <a:schemeClr val="bg1"/>
                </a:solidFill>
              </a:ln>
              <a:effectLst/>
            </c:spPr>
            <c:extLst>
              <c:ext xmlns:c16="http://schemas.microsoft.com/office/drawing/2014/chart" uri="{C3380CC4-5D6E-409C-BE32-E72D297353CC}">
                <c16:uniqueId val="{00000001-A529-F44B-BBBE-CC822829DFC1}"/>
              </c:ext>
            </c:extLst>
          </c:dPt>
          <c:dLbls>
            <c:delete val="1"/>
          </c:dLbls>
          <c:cat>
            <c:strRef>
              <c:f>Sheet1!$A$2:$A$3</c:f>
              <c:strCache>
                <c:ptCount val="2"/>
                <c:pt idx="0">
                  <c:v>ERM's Prioritization Ability</c:v>
                </c:pt>
                <c:pt idx="1">
                  <c:v>Organization's TPRM Effectiveness</c:v>
                </c:pt>
              </c:strCache>
            </c:strRef>
          </c:cat>
          <c:val>
            <c:numRef>
              <c:f>Sheet1!$B$2:$B$3</c:f>
              <c:numCache>
                <c:formatCode>0%</c:formatCode>
                <c:ptCount val="2"/>
                <c:pt idx="0">
                  <c:v>0</c:v>
                </c:pt>
                <c:pt idx="1">
                  <c:v>0.25</c:v>
                </c:pt>
              </c:numCache>
            </c:numRef>
          </c:val>
          <c:extLst>
            <c:ext xmlns:c16="http://schemas.microsoft.com/office/drawing/2014/chart" uri="{C3380CC4-5D6E-409C-BE32-E72D297353CC}">
              <c16:uniqueId val="{00000002-A529-F44B-BBBE-CC822829DFC1}"/>
            </c:ext>
          </c:extLst>
        </c:ser>
        <c:dLbls>
          <c:dLblPos val="ctr"/>
          <c:showLegendKey val="0"/>
          <c:showVal val="1"/>
          <c:showCatName val="0"/>
          <c:showSerName val="0"/>
          <c:showPercent val="0"/>
          <c:showBubbleSize val="0"/>
        </c:dLbls>
        <c:gapWidth val="68"/>
        <c:axId val="776197016"/>
        <c:axId val="776197408"/>
      </c:barChart>
      <c:catAx>
        <c:axId val="776197016"/>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76197408"/>
        <c:crosses val="autoZero"/>
        <c:auto val="1"/>
        <c:lblAlgn val="ctr"/>
        <c:lblOffset val="100"/>
        <c:noMultiLvlLbl val="0"/>
      </c:catAx>
      <c:valAx>
        <c:axId val="776197408"/>
        <c:scaling>
          <c:orientation val="minMax"/>
          <c:max val="0.75000000000000011"/>
          <c:min val="0"/>
        </c:scaling>
        <c:delete val="0"/>
        <c:axPos val="l"/>
        <c:numFmt formatCode="0%" sourceLinked="0"/>
        <c:majorTickMark val="none"/>
        <c:minorTickMark val="none"/>
        <c:tickLblPos val="nextTo"/>
        <c:spPr>
          <a:noFill/>
          <a:ln w="12700">
            <a:solidFill>
              <a:srgbClr val="6F7878"/>
            </a:solidFill>
          </a:ln>
          <a:effectLst/>
        </c:spPr>
        <c:txPr>
          <a:bodyPr rot="-6000000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crossAx val="776197016"/>
        <c:crosses val="autoZero"/>
        <c:crossBetween val="between"/>
        <c:majorUnit val="0.25"/>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10/31/2022</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857375" y="658813"/>
            <a:ext cx="3143250" cy="2357437"/>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2020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202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4225296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065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lang="en-US" dirty="0"/>
          </a:p>
        </p:txBody>
      </p:sp>
    </p:spTree>
    <p:extLst>
      <p:ext uri="{BB962C8B-B14F-4D97-AF65-F5344CB8AC3E}">
        <p14:creationId xmlns:p14="http://schemas.microsoft.com/office/powerpoint/2010/main" val="394488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873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659455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0607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272694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5358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3729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2975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lang="en-US" dirty="0"/>
          </a:p>
        </p:txBody>
      </p:sp>
    </p:spTree>
    <p:extLst>
      <p:ext uri="{BB962C8B-B14F-4D97-AF65-F5344CB8AC3E}">
        <p14:creationId xmlns:p14="http://schemas.microsoft.com/office/powerpoint/2010/main" val="1425296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98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072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191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5458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8523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3748688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031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column setup</a:t>
            </a:r>
          </a:p>
        </p:txBody>
      </p:sp>
    </p:spTree>
    <p:extLst>
      <p:ext uri="{BB962C8B-B14F-4D97-AF65-F5344CB8AC3E}">
        <p14:creationId xmlns:p14="http://schemas.microsoft.com/office/powerpoint/2010/main" val="2062025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05391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Version: 2020-0304</a:t>
            </a:r>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
        <p:nvSpPr>
          <p:cNvPr id="105" name="Google Shape;105;p4:notes"/>
          <p:cNvSpPr/>
          <p:nvPr/>
        </p:nvSpPr>
        <p:spPr>
          <a:xfrm>
            <a:off x="4119882" y="688182"/>
            <a:ext cx="2792983" cy="454285"/>
          </a:xfrm>
          <a:prstGeom prst="rect">
            <a:avLst/>
          </a:prstGeom>
          <a:noFill/>
          <a:ln>
            <a:noFill/>
          </a:ln>
        </p:spPr>
        <p:txBody>
          <a:bodyPr spcFirstLastPara="1" wrap="square" lIns="68725" tIns="26825" rIns="68725" bIns="26825" anchor="t" anchorCtr="0">
            <a:spAutoFit/>
          </a:bodyPr>
          <a:lstStyle/>
          <a:p>
            <a:pPr marL="0" marR="0" lvl="0" indent="0" algn="l" rtl="0">
              <a:spcBef>
                <a:spcPts val="0"/>
              </a:spcBef>
              <a:spcAft>
                <a:spcPts val="0"/>
              </a:spcAft>
              <a:buNone/>
            </a:pPr>
            <a:r>
              <a:rPr lang="en-US" sz="1300" dirty="0">
                <a:solidFill>
                  <a:srgbClr val="000000"/>
                </a:solidFill>
                <a:latin typeface="Arial"/>
                <a:ea typeface="Arial"/>
                <a:cs typeface="Arial"/>
                <a:sym typeface="Arial"/>
              </a:rPr>
              <a:t>Presenter's Name</a:t>
            </a:r>
            <a:endParaRPr dirty="0"/>
          </a:p>
          <a:p>
            <a:pPr marL="0" marR="0" lvl="0" indent="0" algn="l" rtl="0">
              <a:spcBef>
                <a:spcPts val="0"/>
              </a:spcBef>
              <a:spcAft>
                <a:spcPts val="0"/>
              </a:spcAft>
              <a:buNone/>
            </a:pPr>
            <a:r>
              <a:rPr lang="en-US" sz="1300" dirty="0">
                <a:solidFill>
                  <a:srgbClr val="000000"/>
                </a:solidFill>
                <a:latin typeface="Arial"/>
                <a:ea typeface="Arial"/>
                <a:cs typeface="Arial"/>
                <a:sym typeface="Arial"/>
              </a:rPr>
              <a:t>Presenter's Name</a:t>
            </a:r>
            <a:endParaRPr dirty="0"/>
          </a:p>
        </p:txBody>
      </p:sp>
      <p:sp>
        <p:nvSpPr>
          <p:cNvPr id="106" name="Google Shape;106;p4: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9633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0191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98025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1903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53914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1146002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9531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74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068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Font typeface="Arial"/>
              <a:buNone/>
            </a:pPr>
            <a:endParaRPr dirty="0"/>
          </a:p>
        </p:txBody>
      </p:sp>
    </p:spTree>
    <p:extLst>
      <p:ext uri="{BB962C8B-B14F-4D97-AF65-F5344CB8AC3E}">
        <p14:creationId xmlns:p14="http://schemas.microsoft.com/office/powerpoint/2010/main" val="1997037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40365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2965988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164366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554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6856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3420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70175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75476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258221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946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34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4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968" name="Google Shape;968;p45: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71103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4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993" name="Google Shape;993;p46: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56012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Tree>
    <p:extLst>
      <p:ext uri="{BB962C8B-B14F-4D97-AF65-F5344CB8AC3E}">
        <p14:creationId xmlns:p14="http://schemas.microsoft.com/office/powerpoint/2010/main" val="2061015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51: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2" name="Google Shape;982;p5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p70:notes"/>
          <p:cNvSpPr>
            <a:spLocks noGrp="1" noRot="1" noChangeAspect="1"/>
          </p:cNvSpPr>
          <p:nvPr>
            <p:ph type="sldImg" idx="2"/>
          </p:nvPr>
        </p:nvSpPr>
        <p:spPr>
          <a:xfrm>
            <a:off x="1689100" y="720725"/>
            <a:ext cx="3632200" cy="2724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8" name="Google Shape;1348;p70:notes"/>
          <p:cNvSpPr txBox="1">
            <a:spLocks noGrp="1"/>
          </p:cNvSpPr>
          <p:nvPr>
            <p:ph type="body" idx="1"/>
          </p:nvPr>
        </p:nvSpPr>
        <p:spPr>
          <a:xfrm>
            <a:off x="247757" y="3628710"/>
            <a:ext cx="6514886" cy="528752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Font typeface="Arial"/>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p7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
        <p:nvSpPr>
          <p:cNvPr id="1367" name="Google Shape;1367;p72: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None/>
            </a:pPr>
            <a:r>
              <a:rPr lang="en-US" sz="1200">
                <a:solidFill>
                  <a:srgbClr val="000000"/>
                </a:solidFill>
                <a:latin typeface="Arial"/>
                <a:ea typeface="Arial"/>
                <a:cs typeface="Arial"/>
                <a:sym typeface="Arial"/>
              </a:rPr>
              <a:t>Presenter's Name</a:t>
            </a:r>
            <a:endParaRPr/>
          </a:p>
          <a:p>
            <a:pPr marL="0" marR="0" lvl="0" indent="0" algn="l" rtl="0">
              <a:lnSpc>
                <a:spcPct val="100000"/>
              </a:lnSpc>
              <a:spcBef>
                <a:spcPts val="0"/>
              </a:spcBef>
              <a:spcAft>
                <a:spcPts val="0"/>
              </a:spcAft>
              <a:buNone/>
            </a:pPr>
            <a:r>
              <a:rPr lang="en-US" sz="1200">
                <a:solidFill>
                  <a:srgbClr val="000000"/>
                </a:solidFill>
                <a:latin typeface="Arial"/>
                <a:ea typeface="Arial"/>
                <a:cs typeface="Arial"/>
                <a:sym typeface="Arial"/>
              </a:rPr>
              <a:t>Presenter's Name</a:t>
            </a:r>
            <a:endParaRPr/>
          </a:p>
        </p:txBody>
      </p:sp>
      <p:sp>
        <p:nvSpPr>
          <p:cNvPr id="1368" name="Google Shape;1368;p72: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7104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p7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
        <p:nvSpPr>
          <p:cNvPr id="1367" name="Google Shape;1367;p72: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None/>
            </a:pPr>
            <a:r>
              <a:rPr lang="en-US" sz="1200">
                <a:solidFill>
                  <a:srgbClr val="000000"/>
                </a:solidFill>
                <a:latin typeface="Arial"/>
                <a:ea typeface="Arial"/>
                <a:cs typeface="Arial"/>
                <a:sym typeface="Arial"/>
              </a:rPr>
              <a:t>Presenter's Name</a:t>
            </a:r>
            <a:endParaRPr/>
          </a:p>
          <a:p>
            <a:pPr marL="0" marR="0" lvl="0" indent="0" algn="l" rtl="0">
              <a:lnSpc>
                <a:spcPct val="100000"/>
              </a:lnSpc>
              <a:spcBef>
                <a:spcPts val="0"/>
              </a:spcBef>
              <a:spcAft>
                <a:spcPts val="0"/>
              </a:spcAft>
              <a:buNone/>
            </a:pPr>
            <a:r>
              <a:rPr lang="en-US" sz="1200">
                <a:solidFill>
                  <a:srgbClr val="000000"/>
                </a:solidFill>
                <a:latin typeface="Arial"/>
                <a:ea typeface="Arial"/>
                <a:cs typeface="Arial"/>
                <a:sym typeface="Arial"/>
              </a:rPr>
              <a:t>Presenter's Name</a:t>
            </a:r>
            <a:endParaRPr/>
          </a:p>
        </p:txBody>
      </p:sp>
      <p:sp>
        <p:nvSpPr>
          <p:cNvPr id="1368" name="Google Shape;1368;p72: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8376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p7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
        <p:nvSpPr>
          <p:cNvPr id="1367" name="Google Shape;1367;p72: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None/>
            </a:pPr>
            <a:r>
              <a:rPr lang="en-US" sz="1200">
                <a:solidFill>
                  <a:srgbClr val="000000"/>
                </a:solidFill>
                <a:latin typeface="Arial"/>
                <a:ea typeface="Arial"/>
                <a:cs typeface="Arial"/>
                <a:sym typeface="Arial"/>
              </a:rPr>
              <a:t>Presenter's Name</a:t>
            </a:r>
            <a:endParaRPr/>
          </a:p>
          <a:p>
            <a:pPr marL="0" marR="0" lvl="0" indent="0" algn="l" rtl="0">
              <a:lnSpc>
                <a:spcPct val="100000"/>
              </a:lnSpc>
              <a:spcBef>
                <a:spcPts val="0"/>
              </a:spcBef>
              <a:spcAft>
                <a:spcPts val="0"/>
              </a:spcAft>
              <a:buNone/>
            </a:pPr>
            <a:r>
              <a:rPr lang="en-US" sz="1200">
                <a:solidFill>
                  <a:srgbClr val="000000"/>
                </a:solidFill>
                <a:latin typeface="Arial"/>
                <a:ea typeface="Arial"/>
                <a:cs typeface="Arial"/>
                <a:sym typeface="Arial"/>
              </a:rPr>
              <a:t>Presenter's Name</a:t>
            </a:r>
            <a:endParaRPr/>
          </a:p>
        </p:txBody>
      </p:sp>
      <p:sp>
        <p:nvSpPr>
          <p:cNvPr id="1368" name="Google Shape;1368;p72:notes"/>
          <p:cNvSpPr>
            <a:spLocks noGrp="1" noRot="1" noChangeAspect="1"/>
          </p:cNvSpPr>
          <p:nvPr>
            <p:ph type="sldImg" idx="2"/>
          </p:nvPr>
        </p:nvSpPr>
        <p:spPr>
          <a:xfrm>
            <a:off x="1857375" y="658813"/>
            <a:ext cx="314325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lang="en-US" dirty="0"/>
          </a:p>
        </p:txBody>
      </p:sp>
    </p:spTree>
    <p:extLst>
      <p:ext uri="{BB962C8B-B14F-4D97-AF65-F5344CB8AC3E}">
        <p14:creationId xmlns:p14="http://schemas.microsoft.com/office/powerpoint/2010/main" val="199131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953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4549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032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gartner.com/technology/about/policies/usage_policy.jsp" TargetMode="External"/><Relationship Id="rId2" Type="http://schemas.openxmlformats.org/officeDocument/2006/relationships/hyperlink" Target="https://www.gartner.com/en/about/policies/antitrust-guidelines" TargetMode="External"/><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ge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F0BC-4E38-0C40-BB27-29D9E004FA24}"/>
              </a:ext>
            </a:extLst>
          </p:cNvPr>
          <p:cNvSpPr>
            <a:spLocks noGrp="1"/>
          </p:cNvSpPr>
          <p:nvPr>
            <p:ph type="title" hasCustomPrompt="1"/>
          </p:nvPr>
        </p:nvSpPr>
        <p:spPr/>
        <p:txBody>
          <a:bodyPr/>
          <a:lstStyle>
            <a:lvl1pPr>
              <a:defRPr sz="2000"/>
            </a:lvl1pPr>
          </a:lstStyle>
          <a:p>
            <a:r>
              <a:rPr lang="en-US" dirty="0"/>
              <a:t>Page Title</a:t>
            </a:r>
          </a:p>
        </p:txBody>
      </p:sp>
    </p:spTree>
    <p:extLst>
      <p:ext uri="{BB962C8B-B14F-4D97-AF65-F5344CB8AC3E}">
        <p14:creationId xmlns:p14="http://schemas.microsoft.com/office/powerpoint/2010/main" val="348992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White w 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5355674" y="1354039"/>
            <a:ext cx="3788325"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315466"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8" name="Title 3">
            <a:extLst>
              <a:ext uri="{FF2B5EF4-FFF2-40B4-BE49-F238E27FC236}">
                <a16:creationId xmlns:a16="http://schemas.microsoft.com/office/drawing/2014/main" id="{58103116-3096-412B-B31E-6176BE5C46DE}"/>
              </a:ext>
            </a:extLst>
          </p:cNvPr>
          <p:cNvSpPr>
            <a:spLocks noGrp="1"/>
          </p:cNvSpPr>
          <p:nvPr>
            <p:ph type="title" hasCustomPrompt="1"/>
          </p:nvPr>
        </p:nvSpPr>
        <p:spPr>
          <a:xfrm>
            <a:off x="1315464" y="1354039"/>
            <a:ext cx="4040210" cy="3286926"/>
          </a:xfrm>
        </p:spPr>
        <p:txBody>
          <a:bodyPr lIns="329184" tIns="329184" rIns="329184" bIns="329184" anchor="ctr" anchorCtr="0">
            <a:normAutofit/>
          </a:bodyPr>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pic>
        <p:nvPicPr>
          <p:cNvPr id="7" name="Gartner Logo">
            <a:extLst>
              <a:ext uri="{FF2B5EF4-FFF2-40B4-BE49-F238E27FC236}">
                <a16:creationId xmlns:a16="http://schemas.microsoft.com/office/drawing/2014/main" id="{34C0C8B7-2D79-914E-9DDC-AD2FF5105C9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200" y="6080760"/>
            <a:ext cx="1371600" cy="313754"/>
          </a:xfrm>
          <a:prstGeom prst="rect">
            <a:avLst/>
          </a:prstGeom>
        </p:spPr>
      </p:pic>
    </p:spTree>
    <p:extLst>
      <p:ext uri="{BB962C8B-B14F-4D97-AF65-F5344CB8AC3E}">
        <p14:creationId xmlns:p14="http://schemas.microsoft.com/office/powerpoint/2010/main" val="851897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Rules of Engagem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40B643-7881-4E45-890D-25596C3A08FD}"/>
              </a:ext>
            </a:extLst>
          </p:cNvPr>
          <p:cNvSpPr txBox="1">
            <a:spLocks/>
          </p:cNvSpPr>
          <p:nvPr userDrawn="1"/>
        </p:nvSpPr>
        <p:spPr>
          <a:xfrm>
            <a:off x="457201" y="457200"/>
            <a:ext cx="8229600" cy="228600"/>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spcAft>
                <a:spcPts val="900"/>
              </a:spcAft>
              <a:buNone/>
              <a:defRPr sz="2400" kern="1200">
                <a:solidFill>
                  <a:schemeClr val="tx2"/>
                </a:solidFill>
                <a:latin typeface="+mj-lt"/>
                <a:ea typeface="+mj-ea"/>
                <a:cs typeface="+mj-cs"/>
              </a:defRPr>
            </a:lvl1pPr>
          </a:lstStyle>
          <a:p>
            <a:r>
              <a:rPr lang="en-US" sz="2000" dirty="0"/>
              <a:t>Rules of Engagement</a:t>
            </a:r>
          </a:p>
        </p:txBody>
      </p:sp>
      <p:sp>
        <p:nvSpPr>
          <p:cNvPr id="4" name="Content Placeholder 2">
            <a:extLst>
              <a:ext uri="{FF2B5EF4-FFF2-40B4-BE49-F238E27FC236}">
                <a16:creationId xmlns:a16="http://schemas.microsoft.com/office/drawing/2014/main" id="{5BA010F7-1715-6C46-88E1-B042AE38BD44}"/>
              </a:ext>
            </a:extLst>
          </p:cNvPr>
          <p:cNvSpPr txBox="1">
            <a:spLocks/>
          </p:cNvSpPr>
          <p:nvPr userDrawn="1"/>
        </p:nvSpPr>
        <p:spPr>
          <a:xfrm>
            <a:off x="457200" y="1308847"/>
            <a:ext cx="8239124" cy="3262432"/>
          </a:xfrm>
          <a:prstGeom prst="rect">
            <a:avLst/>
          </a:prstGeom>
        </p:spPr>
        <p:txBody>
          <a:bodyPr lIns="0" tIns="0" rIns="0" bIns="0">
            <a:spAutoFit/>
          </a:bodyPr>
          <a:lstStyle>
            <a:lvl1pPr marL="17145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3736" indent="-173736">
              <a:lnSpc>
                <a:spcPct val="100000"/>
              </a:lnSpc>
              <a:spcBef>
                <a:spcPts val="0"/>
              </a:spcBef>
              <a:spcAft>
                <a:spcPts val="1200"/>
              </a:spcAft>
              <a:buSzPts val="1200"/>
            </a:pPr>
            <a:r>
              <a:rPr lang="en-US" sz="1400" b="1" dirty="0">
                <a:ea typeface="Arial"/>
                <a:cs typeface="Arial"/>
                <a:sym typeface="Arial"/>
              </a:rPr>
              <a:t>Your Participation — </a:t>
            </a:r>
            <a:r>
              <a:rPr lang="en-US" sz="1400" dirty="0">
                <a:ea typeface="Arial"/>
                <a:cs typeface="Arial"/>
                <a:sym typeface="Arial"/>
              </a:rPr>
              <a:t>Your participation in these sessions is governed by the standard terms of our Master Client Agreement. Contact your Gartner representative for details. </a:t>
            </a:r>
          </a:p>
          <a:p>
            <a:pPr marL="173736" indent="-173736">
              <a:lnSpc>
                <a:spcPct val="100000"/>
              </a:lnSpc>
              <a:spcBef>
                <a:spcPts val="0"/>
              </a:spcBef>
              <a:spcAft>
                <a:spcPts val="1200"/>
              </a:spcAft>
              <a:buSzPts val="1200"/>
            </a:pPr>
            <a:r>
              <a:rPr lang="en-US" sz="1400" b="1" dirty="0">
                <a:ea typeface="Arial"/>
                <a:cs typeface="Arial"/>
                <a:sym typeface="Arial"/>
              </a:rPr>
              <a:t>Antitrust Compliance Policy Statement — </a:t>
            </a:r>
            <a:r>
              <a:rPr lang="en-US" sz="1400" dirty="0">
                <a:ea typeface="Arial"/>
                <a:cs typeface="Arial"/>
                <a:sym typeface="Arial"/>
              </a:rPr>
              <a:t>It is the obligation of all participants in any Gartner peer activity to comply at all times with all applicable antitrust laws, and to refrain from engaging in anticompetitive conduct. For further guidance, please see Gartner’s complete antitrust policy on gartner.com.</a:t>
            </a:r>
          </a:p>
          <a:p>
            <a:pPr marL="173736" indent="-173736">
              <a:lnSpc>
                <a:spcPct val="100000"/>
              </a:lnSpc>
              <a:spcBef>
                <a:spcPts val="0"/>
              </a:spcBef>
              <a:spcAft>
                <a:spcPts val="1200"/>
              </a:spcAft>
              <a:buSzPts val="1200"/>
            </a:pPr>
            <a:r>
              <a:rPr lang="en-US" sz="1400" b="1" dirty="0">
                <a:ea typeface="Arial"/>
                <a:cs typeface="Arial"/>
                <a:sym typeface="Arial"/>
              </a:rPr>
              <a:t>Recording — </a:t>
            </a:r>
            <a:r>
              <a:rPr lang="en-US" sz="1400" dirty="0">
                <a:ea typeface="Arial"/>
                <a:cs typeface="Arial"/>
                <a:sym typeface="Arial"/>
              </a:rPr>
              <a:t>Gartner may record this session for training, quality and general research purposes. Recordings may be made available on Gartner.com or otherwise distributed. Closed captioning may be enabled during this session and will be included in the recording.  </a:t>
            </a:r>
          </a:p>
          <a:p>
            <a:pPr marL="173736" indent="-173736">
              <a:lnSpc>
                <a:spcPct val="100000"/>
              </a:lnSpc>
              <a:spcBef>
                <a:spcPts val="0"/>
              </a:spcBef>
              <a:spcAft>
                <a:spcPts val="1200"/>
              </a:spcAft>
              <a:buSzPts val="1200"/>
            </a:pPr>
            <a:r>
              <a:rPr lang="en-US" sz="1400" b="1" dirty="0">
                <a:ea typeface="Arial"/>
                <a:cs typeface="Arial"/>
                <a:sym typeface="Arial"/>
              </a:rPr>
              <a:t>Legal &amp; Investment Disclaimer — </a:t>
            </a:r>
            <a:r>
              <a:rPr lang="en-US" sz="1400" b="0" dirty="0">
                <a:ea typeface="Arial"/>
                <a:cs typeface="Arial"/>
                <a:sym typeface="Arial"/>
              </a:rPr>
              <a:t>While Gartner research may touch upon legal and investment issues, we are not in the business of providing legal or investment advice. For all legal issues, we encourage you to consult with your legal counsel before applying the guidance and recommendations contained in our research.</a:t>
            </a:r>
          </a:p>
        </p:txBody>
      </p:sp>
    </p:spTree>
    <p:extLst>
      <p:ext uri="{BB962C8B-B14F-4D97-AF65-F5344CB8AC3E}">
        <p14:creationId xmlns:p14="http://schemas.microsoft.com/office/powerpoint/2010/main" val="2001621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ndard Page_SB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000"/>
            </a:lvl1pPr>
          </a:lstStyle>
          <a:p>
            <a:r>
              <a:rPr lang="en-US" dirty="0"/>
              <a:t>Page Title</a:t>
            </a:r>
          </a:p>
        </p:txBody>
      </p:sp>
      <p:sp>
        <p:nvSpPr>
          <p:cNvPr id="7" name="Content Placeholder 6"/>
          <p:cNvSpPr>
            <a:spLocks noGrp="1"/>
          </p:cNvSpPr>
          <p:nvPr>
            <p:ph sz="quarter" idx="10" hasCustomPrompt="1"/>
          </p:nvPr>
        </p:nvSpPr>
        <p:spPr>
          <a:xfrm>
            <a:off x="457201" y="1527048"/>
            <a:ext cx="4010024" cy="1231106"/>
          </a:xfrm>
          <a:prstGeom prst="rect">
            <a:avLst/>
          </a:prstGeom>
        </p:spPr>
        <p:txBody>
          <a:bodyPr lIns="0" tIns="0" rIns="0" bIns="0"/>
          <a:lstStyle>
            <a:lvl1pPr>
              <a:defRPr sz="1200"/>
            </a:lvl1pPr>
          </a:lstStyle>
          <a:p>
            <a:pPr lvl="0"/>
            <a:r>
              <a:rPr lang="en-US" dirty="0"/>
              <a:t>Click to edit text.</a:t>
            </a:r>
          </a:p>
        </p:txBody>
      </p:sp>
      <p:sp>
        <p:nvSpPr>
          <p:cNvPr id="4" name="Text Placeholder 3">
            <a:extLst>
              <a:ext uri="{FF2B5EF4-FFF2-40B4-BE49-F238E27FC236}">
                <a16:creationId xmlns:a16="http://schemas.microsoft.com/office/drawing/2014/main" id="{716650B1-1095-5A46-896C-45E569F94BAC}"/>
              </a:ext>
            </a:extLst>
          </p:cNvPr>
          <p:cNvSpPr>
            <a:spLocks noGrp="1"/>
          </p:cNvSpPr>
          <p:nvPr>
            <p:ph type="body" sz="quarter" idx="11" hasCustomPrompt="1"/>
          </p:nvPr>
        </p:nvSpPr>
        <p:spPr>
          <a:xfrm>
            <a:off x="457200" y="914401"/>
            <a:ext cx="4023360" cy="182880"/>
          </a:xfrm>
          <a:prstGeom prst="rect">
            <a:avLst/>
          </a:prstGeom>
        </p:spPr>
        <p:txBody>
          <a:bodyPr lIns="0" tIns="0" rIns="0" bIns="0"/>
          <a:lstStyle>
            <a:lvl1pPr>
              <a:defRPr sz="1400"/>
            </a:lvl1pPr>
          </a:lstStyle>
          <a:p>
            <a:pPr lvl="0"/>
            <a:r>
              <a:rPr lang="en-US" dirty="0"/>
              <a:t>Figure Title Arial 14</a:t>
            </a:r>
          </a:p>
        </p:txBody>
      </p:sp>
      <p:sp>
        <p:nvSpPr>
          <p:cNvPr id="6" name="Text Placeholder 5">
            <a:extLst>
              <a:ext uri="{FF2B5EF4-FFF2-40B4-BE49-F238E27FC236}">
                <a16:creationId xmlns:a16="http://schemas.microsoft.com/office/drawing/2014/main" id="{B47FD8CA-D75A-6447-A179-C9DD8DF1CEE6}"/>
              </a:ext>
            </a:extLst>
          </p:cNvPr>
          <p:cNvSpPr>
            <a:spLocks noGrp="1"/>
          </p:cNvSpPr>
          <p:nvPr>
            <p:ph type="body" sz="quarter" idx="12" hasCustomPrompt="1"/>
          </p:nvPr>
        </p:nvSpPr>
        <p:spPr>
          <a:xfrm>
            <a:off x="457200" y="1145032"/>
            <a:ext cx="4023360" cy="182880"/>
          </a:xfrm>
          <a:prstGeom prst="rect">
            <a:avLst/>
          </a:prstGeom>
        </p:spPr>
        <p:txBody>
          <a:bodyPr lIns="0" tIns="0" rIns="0" bIns="0"/>
          <a:lstStyle>
            <a:lvl1pPr>
              <a:defRPr sz="1200" i="1"/>
            </a:lvl1pPr>
          </a:lstStyle>
          <a:p>
            <a:pPr lvl="0"/>
            <a:r>
              <a:rPr lang="en-US" dirty="0"/>
              <a:t>Subtitle Arial Italic 12</a:t>
            </a:r>
          </a:p>
        </p:txBody>
      </p:sp>
      <p:sp>
        <p:nvSpPr>
          <p:cNvPr id="8" name="Content Placeholder 6">
            <a:extLst>
              <a:ext uri="{FF2B5EF4-FFF2-40B4-BE49-F238E27FC236}">
                <a16:creationId xmlns:a16="http://schemas.microsoft.com/office/drawing/2014/main" id="{8C57861E-DD5F-724D-BB46-31BE24D739BE}"/>
              </a:ext>
            </a:extLst>
          </p:cNvPr>
          <p:cNvSpPr>
            <a:spLocks noGrp="1"/>
          </p:cNvSpPr>
          <p:nvPr>
            <p:ph sz="quarter" idx="13" hasCustomPrompt="1"/>
          </p:nvPr>
        </p:nvSpPr>
        <p:spPr>
          <a:xfrm>
            <a:off x="4709160" y="1527048"/>
            <a:ext cx="4010024" cy="1231106"/>
          </a:xfrm>
          <a:prstGeom prst="rect">
            <a:avLst/>
          </a:prstGeom>
        </p:spPr>
        <p:txBody>
          <a:bodyPr lIns="0" tIns="0" rIns="0" bIns="0"/>
          <a:lstStyle>
            <a:lvl1pPr>
              <a:defRPr sz="1200"/>
            </a:lvl1pPr>
          </a:lstStyle>
          <a:p>
            <a:pPr lvl="0"/>
            <a:r>
              <a:rPr lang="en-US" dirty="0"/>
              <a:t>Click to edit text.</a:t>
            </a:r>
          </a:p>
        </p:txBody>
      </p:sp>
      <p:sp>
        <p:nvSpPr>
          <p:cNvPr id="9" name="Text Placeholder 3">
            <a:extLst>
              <a:ext uri="{FF2B5EF4-FFF2-40B4-BE49-F238E27FC236}">
                <a16:creationId xmlns:a16="http://schemas.microsoft.com/office/drawing/2014/main" id="{CD3BA6B5-55DF-AD4A-AEAE-67978209827B}"/>
              </a:ext>
            </a:extLst>
          </p:cNvPr>
          <p:cNvSpPr>
            <a:spLocks noGrp="1"/>
          </p:cNvSpPr>
          <p:nvPr>
            <p:ph type="body" sz="quarter" idx="14" hasCustomPrompt="1"/>
          </p:nvPr>
        </p:nvSpPr>
        <p:spPr>
          <a:xfrm>
            <a:off x="4709160" y="914401"/>
            <a:ext cx="4023360" cy="182880"/>
          </a:xfrm>
          <a:prstGeom prst="rect">
            <a:avLst/>
          </a:prstGeom>
        </p:spPr>
        <p:txBody>
          <a:bodyPr lIns="0" tIns="0" rIns="0" bIns="0"/>
          <a:lstStyle>
            <a:lvl1pPr>
              <a:defRPr sz="1400"/>
            </a:lvl1pPr>
          </a:lstStyle>
          <a:p>
            <a:pPr lvl="0"/>
            <a:r>
              <a:rPr lang="en-US" dirty="0"/>
              <a:t>Figure Title Arial 14</a:t>
            </a:r>
          </a:p>
        </p:txBody>
      </p:sp>
      <p:sp>
        <p:nvSpPr>
          <p:cNvPr id="10" name="Text Placeholder 5">
            <a:extLst>
              <a:ext uri="{FF2B5EF4-FFF2-40B4-BE49-F238E27FC236}">
                <a16:creationId xmlns:a16="http://schemas.microsoft.com/office/drawing/2014/main" id="{418B1384-832C-7D41-89B8-3C0C9B166D9C}"/>
              </a:ext>
            </a:extLst>
          </p:cNvPr>
          <p:cNvSpPr>
            <a:spLocks noGrp="1"/>
          </p:cNvSpPr>
          <p:nvPr>
            <p:ph type="body" sz="quarter" idx="15" hasCustomPrompt="1"/>
          </p:nvPr>
        </p:nvSpPr>
        <p:spPr>
          <a:xfrm>
            <a:off x="4709160" y="1145032"/>
            <a:ext cx="4023360" cy="182880"/>
          </a:xfrm>
          <a:prstGeom prst="rect">
            <a:avLst/>
          </a:prstGeom>
        </p:spPr>
        <p:txBody>
          <a:bodyPr lIns="0" tIns="0" rIns="0" bIns="0"/>
          <a:lstStyle>
            <a:lvl1pPr>
              <a:defRPr sz="1200" i="1"/>
            </a:lvl1pPr>
          </a:lstStyle>
          <a:p>
            <a:pPr lvl="0"/>
            <a:r>
              <a:rPr lang="en-US" dirty="0"/>
              <a:t>Subtitle Arial Italic 12</a:t>
            </a:r>
          </a:p>
        </p:txBody>
      </p:sp>
    </p:spTree>
    <p:extLst>
      <p:ext uri="{BB962C8B-B14F-4D97-AF65-F5344CB8AC3E}">
        <p14:creationId xmlns:p14="http://schemas.microsoft.com/office/powerpoint/2010/main" val="2569055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tandard Page_Content">
  <p:cSld name="1_Standard Page_Content">
    <p:spTree>
      <p:nvGrpSpPr>
        <p:cNvPr id="1" name="Shape 40"/>
        <p:cNvGrpSpPr/>
        <p:nvPr/>
      </p:nvGrpSpPr>
      <p:grpSpPr>
        <a:xfrm>
          <a:off x="0" y="0"/>
          <a:ext cx="0" cy="0"/>
          <a:chOff x="0" y="0"/>
          <a:chExt cx="0" cy="0"/>
        </a:xfrm>
      </p:grpSpPr>
      <p:sp>
        <p:nvSpPr>
          <p:cNvPr id="41" name="Google Shape;41;p82"/>
          <p:cNvSpPr txBox="1">
            <a:spLocks noGrp="1"/>
          </p:cNvSpPr>
          <p:nvPr>
            <p:ph type="title"/>
          </p:nvPr>
        </p:nvSpPr>
        <p:spPr>
          <a:xfrm>
            <a:off x="457200" y="457200"/>
            <a:ext cx="8229601" cy="2286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2856"/>
              </a:buClr>
              <a:buSzPts val="2000"/>
              <a:buFont typeface="Arial Black"/>
              <a:buNone/>
              <a:defRPr sz="2000"/>
            </a:lvl1pPr>
            <a:lvl2pPr lvl="1">
              <a:spcBef>
                <a:spcPts val="9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2"/>
          <p:cNvSpPr txBox="1">
            <a:spLocks noGrp="1"/>
          </p:cNvSpPr>
          <p:nvPr>
            <p:ph type="body" idx="1"/>
          </p:nvPr>
        </p:nvSpPr>
        <p:spPr>
          <a:xfrm>
            <a:off x="457199" y="914401"/>
            <a:ext cx="8229601" cy="1828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43" name="Google Shape;43;p82"/>
          <p:cNvSpPr txBox="1">
            <a:spLocks noGrp="1"/>
          </p:cNvSpPr>
          <p:nvPr>
            <p:ph type="body" idx="2"/>
          </p:nvPr>
        </p:nvSpPr>
        <p:spPr>
          <a:xfrm>
            <a:off x="457199" y="1145032"/>
            <a:ext cx="8229601" cy="18288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200"/>
              <a:buFont typeface="Arial"/>
              <a:buNone/>
              <a:defRPr sz="1200" b="0" i="1" u="none" strike="noStrike" cap="none">
                <a:solidFill>
                  <a:schemeClr val="dk1"/>
                </a:solidFill>
                <a:latin typeface="Arial"/>
                <a:ea typeface="Arial"/>
                <a:cs typeface="Arial"/>
                <a:sym typeface="Arial"/>
              </a:defRPr>
            </a:lvl1pPr>
            <a:lvl2pPr marL="914400" marR="0" lvl="1"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532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bkgd Cover Page">
    <p:spTree>
      <p:nvGrpSpPr>
        <p:cNvPr id="1" name=""/>
        <p:cNvGrpSpPr/>
        <p:nvPr/>
      </p:nvGrpSpPr>
      <p:grpSpPr>
        <a:xfrm>
          <a:off x="0" y="0"/>
          <a:ext cx="0" cy="0"/>
          <a:chOff x="0" y="0"/>
          <a:chExt cx="0" cy="0"/>
        </a:xfrm>
      </p:grpSpPr>
      <p:sp>
        <p:nvSpPr>
          <p:cNvPr id="2" name="Focus Frame 2">
            <a:extLst>
              <a:ext uri="{FF2B5EF4-FFF2-40B4-BE49-F238E27FC236}">
                <a16:creationId xmlns:a16="http://schemas.microsoft.com/office/drawing/2014/main" id="{54FC683D-2D0A-461E-A2C8-BCE3D7F6CED1}"/>
              </a:ext>
            </a:extLst>
          </p:cNvPr>
          <p:cNvSpPr>
            <a:spLocks noChangeAspect="1"/>
          </p:cNvSpPr>
          <p:nvPr userDrawn="1"/>
        </p:nvSpPr>
        <p:spPr bwMode="auto">
          <a:xfrm>
            <a:off x="4899675" y="805139"/>
            <a:ext cx="120325"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lvl="0" indent="0" algn="ctr" defTabSz="685800" eaLnBrk="0" fontAlgn="base" latinLnBrk="0" hangingPunct="0">
              <a:lnSpc>
                <a:spcPct val="100000"/>
              </a:lnSpc>
              <a:spcBef>
                <a:spcPct val="5000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endParaRPr>
          </a:p>
        </p:txBody>
      </p:sp>
      <p:sp>
        <p:nvSpPr>
          <p:cNvPr id="3" name="Focus Frame 2">
            <a:extLst>
              <a:ext uri="{FF2B5EF4-FFF2-40B4-BE49-F238E27FC236}">
                <a16:creationId xmlns:a16="http://schemas.microsoft.com/office/drawing/2014/main" id="{2AFCA120-59A8-43A1-8536-CB4DC244A1A3}"/>
              </a:ext>
            </a:extLst>
          </p:cNvPr>
          <p:cNvSpPr>
            <a:spLocks noChangeAspect="1"/>
          </p:cNvSpPr>
          <p:nvPr userDrawn="1"/>
        </p:nvSpPr>
        <p:spPr bwMode="auto">
          <a:xfrm>
            <a:off x="796906" y="805139"/>
            <a:ext cx="120325"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lvl="0" indent="0" algn="ctr" defTabSz="685800" eaLnBrk="0" fontAlgn="base" latinLnBrk="0" hangingPunct="0">
              <a:lnSpc>
                <a:spcPct val="100000"/>
              </a:lnSpc>
              <a:spcBef>
                <a:spcPct val="5000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endParaRPr>
          </a:p>
        </p:txBody>
      </p:sp>
      <p:sp>
        <p:nvSpPr>
          <p:cNvPr id="4" name="Title 1">
            <a:extLst>
              <a:ext uri="{FF2B5EF4-FFF2-40B4-BE49-F238E27FC236}">
                <a16:creationId xmlns:a16="http://schemas.microsoft.com/office/drawing/2014/main" id="{37B9123B-4173-4A53-80F7-1FBA24465DF4}"/>
              </a:ext>
            </a:extLst>
          </p:cNvPr>
          <p:cNvSpPr>
            <a:spLocks noGrp="1"/>
          </p:cNvSpPr>
          <p:nvPr>
            <p:ph type="ctrTitle" hasCustomPrompt="1"/>
          </p:nvPr>
        </p:nvSpPr>
        <p:spPr>
          <a:xfrm>
            <a:off x="917231" y="805139"/>
            <a:ext cx="3982444" cy="2399665"/>
          </a:xfrm>
          <a:prstGeom prst="rect">
            <a:avLst/>
          </a:prstGeom>
        </p:spPr>
        <p:txBody>
          <a:bodyPr wrap="square" lIns="329184" tIns="329184" rIns="329184" bIns="91440" anchor="ctr" anchorCtr="0">
            <a:noAutofit/>
          </a:bodyPr>
          <a:lstStyle>
            <a:lvl1pPr algn="l">
              <a:defRPr sz="2800"/>
            </a:lvl1pPr>
          </a:lstStyle>
          <a:p>
            <a:r>
              <a:rPr lang="en-US" dirty="0"/>
              <a:t>Click to Add Title</a:t>
            </a:r>
          </a:p>
        </p:txBody>
      </p:sp>
      <p:pic>
        <p:nvPicPr>
          <p:cNvPr id="5" name="Picture 4">
            <a:extLst>
              <a:ext uri="{FF2B5EF4-FFF2-40B4-BE49-F238E27FC236}">
                <a16:creationId xmlns:a16="http://schemas.microsoft.com/office/drawing/2014/main" id="{936FB0F4-9632-4918-9F3E-3247FD903FA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6858000" y="5983833"/>
            <a:ext cx="1828800" cy="416967"/>
          </a:xfrm>
          <a:prstGeom prst="rect">
            <a:avLst/>
          </a:prstGeom>
        </p:spPr>
      </p:pic>
      <p:sp>
        <p:nvSpPr>
          <p:cNvPr id="6" name="Text Placeholder 6">
            <a:extLst>
              <a:ext uri="{FF2B5EF4-FFF2-40B4-BE49-F238E27FC236}">
                <a16:creationId xmlns:a16="http://schemas.microsoft.com/office/drawing/2014/main" id="{23F60404-FD71-4145-84E4-32A489F75AAC}"/>
              </a:ext>
            </a:extLst>
          </p:cNvPr>
          <p:cNvSpPr>
            <a:spLocks noGrp="1"/>
          </p:cNvSpPr>
          <p:nvPr>
            <p:ph type="body" sz="quarter" idx="12" hasCustomPrompt="1"/>
          </p:nvPr>
        </p:nvSpPr>
        <p:spPr>
          <a:xfrm>
            <a:off x="917230" y="3326724"/>
            <a:ext cx="3982443" cy="739775"/>
          </a:xfrm>
          <a:prstGeom prst="rect">
            <a:avLst/>
          </a:prstGeom>
        </p:spPr>
        <p:txBody>
          <a:bodyPr lIns="329184" tIns="0" rIns="329184" bIns="329184"/>
          <a:lstStyle>
            <a:lvl1pPr marL="0" indent="0">
              <a:lnSpc>
                <a:spcPct val="100000"/>
              </a:lnSpc>
              <a:spcBef>
                <a:spcPts val="0"/>
              </a:spcBef>
              <a:spcAft>
                <a:spcPts val="900"/>
              </a:spcAft>
              <a:buNone/>
              <a:defRPr sz="1400"/>
            </a:lvl1pPr>
            <a:lvl2pPr>
              <a:defRPr sz="1400"/>
            </a:lvl2pPr>
            <a:lvl3pPr>
              <a:defRPr sz="1400"/>
            </a:lvl3pPr>
            <a:lvl4pPr>
              <a:defRPr sz="1400"/>
            </a:lvl4pPr>
            <a:lvl5pPr>
              <a:defRPr sz="1400"/>
            </a:lvl5pPr>
          </a:lstStyle>
          <a:p>
            <a:pPr lvl="0"/>
            <a:r>
              <a:rPr lang="en-US" dirty="0"/>
              <a:t>Date</a:t>
            </a:r>
            <a:br>
              <a:rPr lang="en-US" dirty="0"/>
            </a:br>
            <a:r>
              <a:rPr lang="en-US" dirty="0"/>
              <a:t>Location</a:t>
            </a:r>
          </a:p>
        </p:txBody>
      </p:sp>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bkgd Divider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53AAD5-73B8-4E62-9EEE-308FB27277C6}"/>
              </a:ext>
            </a:extLst>
          </p:cNvPr>
          <p:cNvSpPr/>
          <p:nvPr userDrawn="1"/>
        </p:nvSpPr>
        <p:spPr bwMode="auto">
          <a:xfrm>
            <a:off x="5355674" y="1354039"/>
            <a:ext cx="3788325"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4" name="Rectangle 3">
            <a:extLst>
              <a:ext uri="{FF2B5EF4-FFF2-40B4-BE49-F238E27FC236}">
                <a16:creationId xmlns:a16="http://schemas.microsoft.com/office/drawing/2014/main" id="{7204C6BF-1219-4BA6-A69A-00D5660858C6}"/>
              </a:ext>
            </a:extLst>
          </p:cNvPr>
          <p:cNvSpPr/>
          <p:nvPr userDrawn="1"/>
        </p:nvSpPr>
        <p:spPr bwMode="auto">
          <a:xfrm>
            <a:off x="-2" y="1354039"/>
            <a:ext cx="1315466"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1860436F-CB32-4B0B-8815-3D8B6D8CD131}"/>
              </a:ext>
            </a:extLst>
          </p:cNvPr>
          <p:cNvSpPr>
            <a:spLocks noGrp="1"/>
          </p:cNvSpPr>
          <p:nvPr>
            <p:ph type="title" hasCustomPrompt="1"/>
          </p:nvPr>
        </p:nvSpPr>
        <p:spPr>
          <a:xfrm>
            <a:off x="1315464" y="1354039"/>
            <a:ext cx="4040210" cy="3286926"/>
          </a:xfrm>
          <a:prstGeom prst="rect">
            <a:avLst/>
          </a:prstGeom>
        </p:spPr>
        <p:txBody>
          <a:bodyPr lIns="329184" tIns="329184" rIns="329184" bIns="329184" anchor="ctr" anchorCtr="0">
            <a:normAutofit/>
          </a:bodyPr>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pic>
        <p:nvPicPr>
          <p:cNvPr id="7" name="Gartner Logo">
            <a:extLst>
              <a:ext uri="{FF2B5EF4-FFF2-40B4-BE49-F238E27FC236}">
                <a16:creationId xmlns:a16="http://schemas.microsoft.com/office/drawing/2014/main" id="{F8DF41CD-D427-48DE-9159-ADFCAC489E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7315200" y="6080760"/>
            <a:ext cx="1371600" cy="313362"/>
          </a:xfrm>
          <a:prstGeom prst="rect">
            <a:avLst/>
          </a:prstGeom>
        </p:spPr>
      </p:pic>
      <p:sp>
        <p:nvSpPr>
          <p:cNvPr id="9" name="TextBox 8">
            <a:extLst>
              <a:ext uri="{FF2B5EF4-FFF2-40B4-BE49-F238E27FC236}">
                <a16:creationId xmlns:a16="http://schemas.microsoft.com/office/drawing/2014/main" id="{1EE02C09-E7A1-458F-90CA-8B676B14E7C1}"/>
              </a:ext>
            </a:extLst>
          </p:cNvPr>
          <p:cNvSpPr txBox="1"/>
          <p:nvPr userDrawn="1"/>
        </p:nvSpPr>
        <p:spPr>
          <a:xfrm>
            <a:off x="457200" y="6473506"/>
            <a:ext cx="5480049" cy="153888"/>
          </a:xfrm>
          <a:prstGeom prst="rect">
            <a:avLst/>
          </a:prstGeom>
          <a:noFill/>
        </p:spPr>
        <p:txBody>
          <a:bodyPr wrap="square" lIns="0" tIns="0" rIns="0" bIns="0" rtlCol="0" anchor="b" anchorCtr="0">
            <a:spAutoFit/>
          </a:bodyPr>
          <a:lstStyle/>
          <a:p>
            <a:pPr marL="228600" indent="-228600"/>
            <a:fld id="{E19460A7-1930-4D5F-A936-CB6F16095A68}" type="slidenum">
              <a:rPr lang="en-US" sz="1000" kern="1200" smtClean="0">
                <a:solidFill>
                  <a:schemeClr val="tx1"/>
                </a:solidFill>
                <a:latin typeface="+mn-lt"/>
                <a:ea typeface="+mn-ea"/>
                <a:cs typeface="+mn-cs"/>
              </a:rPr>
              <a:pPr marL="228600" indent="-228600"/>
              <a:t>‹#›</a:t>
            </a:fld>
            <a:r>
              <a:rPr lang="en-US" sz="800" dirty="0">
                <a:solidFill>
                  <a:schemeClr val="tx1"/>
                </a:solidFill>
              </a:rPr>
              <a:t>	</a:t>
            </a:r>
            <a:r>
              <a:rPr lang="en-US" sz="800" kern="1200" dirty="0">
                <a:solidFill>
                  <a:schemeClr val="tx1"/>
                </a:solidFill>
                <a:latin typeface="+mn-lt"/>
                <a:ea typeface="+mn-ea"/>
                <a:cs typeface="+mn-cs"/>
              </a:rPr>
              <a:t>© 2022 Gartner, Inc. and/or its affiliates. All rights reserved. XXXXXX</a:t>
            </a:r>
            <a:endParaRPr lang="en-US" sz="525" b="0" dirty="0">
              <a:solidFill>
                <a:schemeClr val="tx1"/>
              </a:solidFill>
            </a:endParaRP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ag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57200"/>
            <a:ext cx="8229601" cy="228600"/>
          </a:xfrm>
        </p:spPr>
        <p:txBody>
          <a:bodyPr/>
          <a:lstStyle>
            <a:lvl1pPr>
              <a:defRPr sz="2000"/>
            </a:lvl1pPr>
          </a:lstStyle>
          <a:p>
            <a:r>
              <a:rPr lang="en-US" dirty="0"/>
              <a:t>Page Title</a:t>
            </a:r>
          </a:p>
        </p:txBody>
      </p:sp>
      <p:sp>
        <p:nvSpPr>
          <p:cNvPr id="4" name="Text Placeholder 3">
            <a:extLst>
              <a:ext uri="{FF2B5EF4-FFF2-40B4-BE49-F238E27FC236}">
                <a16:creationId xmlns:a16="http://schemas.microsoft.com/office/drawing/2014/main" id="{716650B1-1095-5A46-896C-45E569F94BAC}"/>
              </a:ext>
            </a:extLst>
          </p:cNvPr>
          <p:cNvSpPr>
            <a:spLocks noGrp="1"/>
          </p:cNvSpPr>
          <p:nvPr>
            <p:ph type="body" sz="quarter" idx="11" hasCustomPrompt="1"/>
          </p:nvPr>
        </p:nvSpPr>
        <p:spPr>
          <a:xfrm>
            <a:off x="457199" y="914401"/>
            <a:ext cx="8229601" cy="182880"/>
          </a:xfrm>
          <a:prstGeom prst="rect">
            <a:avLst/>
          </a:prstGeom>
        </p:spPr>
        <p:txBody>
          <a:bodyPr lIns="0" tIns="0" rIns="0" bIns="0"/>
          <a:lstStyle>
            <a:lvl1pPr marL="0" indent="0">
              <a:lnSpc>
                <a:spcPct val="100000"/>
              </a:lnSpc>
              <a:spcBef>
                <a:spcPts val="0"/>
              </a:spcBef>
              <a:spcAft>
                <a:spcPts val="900"/>
              </a:spcAft>
              <a:buFontTx/>
              <a:buNone/>
              <a:defRPr sz="1400"/>
            </a:lvl1pPr>
          </a:lstStyle>
          <a:p>
            <a:pPr lvl="0"/>
            <a:r>
              <a:rPr lang="en-US" dirty="0"/>
              <a:t>Figure Title Arial 14</a:t>
            </a:r>
          </a:p>
        </p:txBody>
      </p:sp>
      <p:sp>
        <p:nvSpPr>
          <p:cNvPr id="6" name="Text Placeholder 5">
            <a:extLst>
              <a:ext uri="{FF2B5EF4-FFF2-40B4-BE49-F238E27FC236}">
                <a16:creationId xmlns:a16="http://schemas.microsoft.com/office/drawing/2014/main" id="{B47FD8CA-D75A-6447-A179-C9DD8DF1CEE6}"/>
              </a:ext>
            </a:extLst>
          </p:cNvPr>
          <p:cNvSpPr>
            <a:spLocks noGrp="1"/>
          </p:cNvSpPr>
          <p:nvPr>
            <p:ph type="body" sz="quarter" idx="12" hasCustomPrompt="1"/>
          </p:nvPr>
        </p:nvSpPr>
        <p:spPr>
          <a:xfrm>
            <a:off x="457199" y="1145032"/>
            <a:ext cx="8229601" cy="182880"/>
          </a:xfrm>
          <a:prstGeom prst="rect">
            <a:avLst/>
          </a:prstGeom>
        </p:spPr>
        <p:txBody>
          <a:bodyPr lIns="0" tIns="0" rIns="0" bIns="0"/>
          <a:lstStyle>
            <a:lvl1pPr marL="0" indent="0">
              <a:lnSpc>
                <a:spcPct val="100000"/>
              </a:lnSpc>
              <a:spcBef>
                <a:spcPts val="0"/>
              </a:spcBef>
              <a:spcAft>
                <a:spcPts val="900"/>
              </a:spcAft>
              <a:buFontTx/>
              <a:buNone/>
              <a:defRPr sz="1200" i="1"/>
            </a:lvl1pPr>
          </a:lstStyle>
          <a:p>
            <a:pPr lvl="0"/>
            <a:r>
              <a:rPr lang="en-US" dirty="0"/>
              <a:t>Subtitle Arial Italic 12</a:t>
            </a:r>
          </a:p>
        </p:txBody>
      </p:sp>
    </p:spTree>
    <p:extLst>
      <p:ext uri="{BB962C8B-B14F-4D97-AF65-F5344CB8AC3E}">
        <p14:creationId xmlns:p14="http://schemas.microsoft.com/office/powerpoint/2010/main" val="652881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age_SB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000"/>
            </a:lvl1pPr>
          </a:lstStyle>
          <a:p>
            <a:r>
              <a:rPr lang="en-US" dirty="0"/>
              <a:t>Page Title</a:t>
            </a:r>
          </a:p>
        </p:txBody>
      </p:sp>
      <p:sp>
        <p:nvSpPr>
          <p:cNvPr id="4" name="Text Placeholder 3">
            <a:extLst>
              <a:ext uri="{FF2B5EF4-FFF2-40B4-BE49-F238E27FC236}">
                <a16:creationId xmlns:a16="http://schemas.microsoft.com/office/drawing/2014/main" id="{716650B1-1095-5A46-896C-45E569F94BAC}"/>
              </a:ext>
            </a:extLst>
          </p:cNvPr>
          <p:cNvSpPr>
            <a:spLocks noGrp="1"/>
          </p:cNvSpPr>
          <p:nvPr>
            <p:ph type="body" sz="quarter" idx="11" hasCustomPrompt="1"/>
          </p:nvPr>
        </p:nvSpPr>
        <p:spPr>
          <a:xfrm>
            <a:off x="457200" y="914401"/>
            <a:ext cx="4011613"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6" name="Text Placeholder 5">
            <a:extLst>
              <a:ext uri="{FF2B5EF4-FFF2-40B4-BE49-F238E27FC236}">
                <a16:creationId xmlns:a16="http://schemas.microsoft.com/office/drawing/2014/main" id="{B47FD8CA-D75A-6447-A179-C9DD8DF1CEE6}"/>
              </a:ext>
            </a:extLst>
          </p:cNvPr>
          <p:cNvSpPr>
            <a:spLocks noGrp="1"/>
          </p:cNvSpPr>
          <p:nvPr>
            <p:ph type="body" sz="quarter" idx="12" hasCustomPrompt="1"/>
          </p:nvPr>
        </p:nvSpPr>
        <p:spPr>
          <a:xfrm>
            <a:off x="457200" y="1145032"/>
            <a:ext cx="4011613"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
        <p:nvSpPr>
          <p:cNvPr id="9" name="Text Placeholder 3">
            <a:extLst>
              <a:ext uri="{FF2B5EF4-FFF2-40B4-BE49-F238E27FC236}">
                <a16:creationId xmlns:a16="http://schemas.microsoft.com/office/drawing/2014/main" id="{CD3BA6B5-55DF-AD4A-AEAE-67978209827B}"/>
              </a:ext>
            </a:extLst>
          </p:cNvPr>
          <p:cNvSpPr>
            <a:spLocks noGrp="1"/>
          </p:cNvSpPr>
          <p:nvPr>
            <p:ph type="body" sz="quarter" idx="14" hasCustomPrompt="1"/>
          </p:nvPr>
        </p:nvSpPr>
        <p:spPr>
          <a:xfrm>
            <a:off x="4684359" y="914401"/>
            <a:ext cx="4014216"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10" name="Text Placeholder 5">
            <a:extLst>
              <a:ext uri="{FF2B5EF4-FFF2-40B4-BE49-F238E27FC236}">
                <a16:creationId xmlns:a16="http://schemas.microsoft.com/office/drawing/2014/main" id="{418B1384-832C-7D41-89B8-3C0C9B166D9C}"/>
              </a:ext>
            </a:extLst>
          </p:cNvPr>
          <p:cNvSpPr>
            <a:spLocks noGrp="1"/>
          </p:cNvSpPr>
          <p:nvPr>
            <p:ph type="body" sz="quarter" idx="15" hasCustomPrompt="1"/>
          </p:nvPr>
        </p:nvSpPr>
        <p:spPr>
          <a:xfrm>
            <a:off x="4684359" y="1145032"/>
            <a:ext cx="4014216"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Tree>
    <p:extLst>
      <p:ext uri="{BB962C8B-B14F-4D97-AF65-F5344CB8AC3E}">
        <p14:creationId xmlns:p14="http://schemas.microsoft.com/office/powerpoint/2010/main" val="3361397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Page_On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000"/>
            </a:lvl1pPr>
          </a:lstStyle>
          <a:p>
            <a:r>
              <a:rPr lang="en-US" dirty="0"/>
              <a:t>Page Title</a:t>
            </a:r>
          </a:p>
        </p:txBody>
      </p:sp>
      <p:sp>
        <p:nvSpPr>
          <p:cNvPr id="4" name="Text Placeholder 3">
            <a:extLst>
              <a:ext uri="{FF2B5EF4-FFF2-40B4-BE49-F238E27FC236}">
                <a16:creationId xmlns:a16="http://schemas.microsoft.com/office/drawing/2014/main" id="{716650B1-1095-5A46-896C-45E569F94BAC}"/>
              </a:ext>
            </a:extLst>
          </p:cNvPr>
          <p:cNvSpPr>
            <a:spLocks noGrp="1"/>
          </p:cNvSpPr>
          <p:nvPr>
            <p:ph type="body" sz="quarter" idx="11" hasCustomPrompt="1"/>
          </p:nvPr>
        </p:nvSpPr>
        <p:spPr>
          <a:xfrm>
            <a:off x="457199" y="914401"/>
            <a:ext cx="8243589"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6" name="Text Placeholder 5">
            <a:extLst>
              <a:ext uri="{FF2B5EF4-FFF2-40B4-BE49-F238E27FC236}">
                <a16:creationId xmlns:a16="http://schemas.microsoft.com/office/drawing/2014/main" id="{B47FD8CA-D75A-6447-A179-C9DD8DF1CEE6}"/>
              </a:ext>
            </a:extLst>
          </p:cNvPr>
          <p:cNvSpPr>
            <a:spLocks noGrp="1"/>
          </p:cNvSpPr>
          <p:nvPr>
            <p:ph type="body" sz="quarter" idx="12" hasCustomPrompt="1"/>
          </p:nvPr>
        </p:nvSpPr>
        <p:spPr>
          <a:xfrm>
            <a:off x="457199" y="1145032"/>
            <a:ext cx="8243589"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
        <p:nvSpPr>
          <p:cNvPr id="9" name="Text Placeholder 3">
            <a:extLst>
              <a:ext uri="{FF2B5EF4-FFF2-40B4-BE49-F238E27FC236}">
                <a16:creationId xmlns:a16="http://schemas.microsoft.com/office/drawing/2014/main" id="{CD3BA6B5-55DF-AD4A-AEAE-67978209827B}"/>
              </a:ext>
            </a:extLst>
          </p:cNvPr>
          <p:cNvSpPr>
            <a:spLocks noGrp="1"/>
          </p:cNvSpPr>
          <p:nvPr>
            <p:ph type="body" sz="quarter" idx="14" hasCustomPrompt="1"/>
          </p:nvPr>
        </p:nvSpPr>
        <p:spPr>
          <a:xfrm>
            <a:off x="457200" y="3657600"/>
            <a:ext cx="8243589"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10" name="Text Placeholder 5">
            <a:extLst>
              <a:ext uri="{FF2B5EF4-FFF2-40B4-BE49-F238E27FC236}">
                <a16:creationId xmlns:a16="http://schemas.microsoft.com/office/drawing/2014/main" id="{418B1384-832C-7D41-89B8-3C0C9B166D9C}"/>
              </a:ext>
            </a:extLst>
          </p:cNvPr>
          <p:cNvSpPr>
            <a:spLocks noGrp="1"/>
          </p:cNvSpPr>
          <p:nvPr>
            <p:ph type="body" sz="quarter" idx="15" hasCustomPrompt="1"/>
          </p:nvPr>
        </p:nvSpPr>
        <p:spPr>
          <a:xfrm>
            <a:off x="457200" y="3888232"/>
            <a:ext cx="8243589"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Tree>
    <p:extLst>
      <p:ext uri="{BB962C8B-B14F-4D97-AF65-F5344CB8AC3E}">
        <p14:creationId xmlns:p14="http://schemas.microsoft.com/office/powerpoint/2010/main" val="2371651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Page_2x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000"/>
            </a:lvl1pPr>
          </a:lstStyle>
          <a:p>
            <a:r>
              <a:rPr lang="en-US" dirty="0"/>
              <a:t>Page Title</a:t>
            </a:r>
          </a:p>
        </p:txBody>
      </p:sp>
      <p:sp>
        <p:nvSpPr>
          <p:cNvPr id="4" name="Text Placeholder 3">
            <a:extLst>
              <a:ext uri="{FF2B5EF4-FFF2-40B4-BE49-F238E27FC236}">
                <a16:creationId xmlns:a16="http://schemas.microsoft.com/office/drawing/2014/main" id="{716650B1-1095-5A46-896C-45E569F94BAC}"/>
              </a:ext>
            </a:extLst>
          </p:cNvPr>
          <p:cNvSpPr>
            <a:spLocks noGrp="1"/>
          </p:cNvSpPr>
          <p:nvPr>
            <p:ph type="body" sz="quarter" idx="11" hasCustomPrompt="1"/>
          </p:nvPr>
        </p:nvSpPr>
        <p:spPr>
          <a:xfrm>
            <a:off x="457200" y="914401"/>
            <a:ext cx="4011613"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6" name="Text Placeholder 5">
            <a:extLst>
              <a:ext uri="{FF2B5EF4-FFF2-40B4-BE49-F238E27FC236}">
                <a16:creationId xmlns:a16="http://schemas.microsoft.com/office/drawing/2014/main" id="{B47FD8CA-D75A-6447-A179-C9DD8DF1CEE6}"/>
              </a:ext>
            </a:extLst>
          </p:cNvPr>
          <p:cNvSpPr>
            <a:spLocks noGrp="1"/>
          </p:cNvSpPr>
          <p:nvPr>
            <p:ph type="body" sz="quarter" idx="12" hasCustomPrompt="1"/>
          </p:nvPr>
        </p:nvSpPr>
        <p:spPr>
          <a:xfrm>
            <a:off x="457200" y="1145032"/>
            <a:ext cx="4011613"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
        <p:nvSpPr>
          <p:cNvPr id="9" name="Text Placeholder 3">
            <a:extLst>
              <a:ext uri="{FF2B5EF4-FFF2-40B4-BE49-F238E27FC236}">
                <a16:creationId xmlns:a16="http://schemas.microsoft.com/office/drawing/2014/main" id="{CD3BA6B5-55DF-AD4A-AEAE-67978209827B}"/>
              </a:ext>
            </a:extLst>
          </p:cNvPr>
          <p:cNvSpPr>
            <a:spLocks noGrp="1"/>
          </p:cNvSpPr>
          <p:nvPr>
            <p:ph type="body" sz="quarter" idx="14" hasCustomPrompt="1"/>
          </p:nvPr>
        </p:nvSpPr>
        <p:spPr>
          <a:xfrm>
            <a:off x="4684359" y="914401"/>
            <a:ext cx="4014216"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10" name="Text Placeholder 5">
            <a:extLst>
              <a:ext uri="{FF2B5EF4-FFF2-40B4-BE49-F238E27FC236}">
                <a16:creationId xmlns:a16="http://schemas.microsoft.com/office/drawing/2014/main" id="{418B1384-832C-7D41-89B8-3C0C9B166D9C}"/>
              </a:ext>
            </a:extLst>
          </p:cNvPr>
          <p:cNvSpPr>
            <a:spLocks noGrp="1"/>
          </p:cNvSpPr>
          <p:nvPr>
            <p:ph type="body" sz="quarter" idx="15" hasCustomPrompt="1"/>
          </p:nvPr>
        </p:nvSpPr>
        <p:spPr>
          <a:xfrm>
            <a:off x="4684359" y="1145032"/>
            <a:ext cx="4014216"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
        <p:nvSpPr>
          <p:cNvPr id="7" name="Text Placeholder 3">
            <a:extLst>
              <a:ext uri="{FF2B5EF4-FFF2-40B4-BE49-F238E27FC236}">
                <a16:creationId xmlns:a16="http://schemas.microsoft.com/office/drawing/2014/main" id="{B7152740-FE0B-F349-BC62-45A0BA7D224C}"/>
              </a:ext>
            </a:extLst>
          </p:cNvPr>
          <p:cNvSpPr>
            <a:spLocks noGrp="1"/>
          </p:cNvSpPr>
          <p:nvPr>
            <p:ph type="body" sz="quarter" idx="16" hasCustomPrompt="1"/>
          </p:nvPr>
        </p:nvSpPr>
        <p:spPr>
          <a:xfrm>
            <a:off x="457200" y="3661748"/>
            <a:ext cx="4011613"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8" name="Text Placeholder 5">
            <a:extLst>
              <a:ext uri="{FF2B5EF4-FFF2-40B4-BE49-F238E27FC236}">
                <a16:creationId xmlns:a16="http://schemas.microsoft.com/office/drawing/2014/main" id="{27ADCD32-EB6E-D849-AE31-96AF6D557E62}"/>
              </a:ext>
            </a:extLst>
          </p:cNvPr>
          <p:cNvSpPr>
            <a:spLocks noGrp="1"/>
          </p:cNvSpPr>
          <p:nvPr>
            <p:ph type="body" sz="quarter" idx="17" hasCustomPrompt="1"/>
          </p:nvPr>
        </p:nvSpPr>
        <p:spPr>
          <a:xfrm>
            <a:off x="457200" y="3892379"/>
            <a:ext cx="4011613"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
        <p:nvSpPr>
          <p:cNvPr id="11" name="Text Placeholder 3">
            <a:extLst>
              <a:ext uri="{FF2B5EF4-FFF2-40B4-BE49-F238E27FC236}">
                <a16:creationId xmlns:a16="http://schemas.microsoft.com/office/drawing/2014/main" id="{0F1D3692-A77F-034D-8C0B-BAB54605E4C1}"/>
              </a:ext>
            </a:extLst>
          </p:cNvPr>
          <p:cNvSpPr>
            <a:spLocks noGrp="1"/>
          </p:cNvSpPr>
          <p:nvPr>
            <p:ph type="body" sz="quarter" idx="18" hasCustomPrompt="1"/>
          </p:nvPr>
        </p:nvSpPr>
        <p:spPr>
          <a:xfrm>
            <a:off x="4684359" y="3661748"/>
            <a:ext cx="4014216" cy="182880"/>
          </a:xfrm>
          <a:prstGeom prst="rect">
            <a:avLst/>
          </a:prstGeom>
        </p:spPr>
        <p:txBody>
          <a:bodyPr lIns="0" tIns="0" rIns="0" bIns="0"/>
          <a:lstStyle>
            <a:lvl1pPr marL="0" indent="0">
              <a:lnSpc>
                <a:spcPct val="100000"/>
              </a:lnSpc>
              <a:spcBef>
                <a:spcPts val="0"/>
              </a:spcBef>
              <a:spcAft>
                <a:spcPts val="900"/>
              </a:spcAft>
              <a:buNone/>
              <a:defRPr sz="1400"/>
            </a:lvl1pPr>
          </a:lstStyle>
          <a:p>
            <a:pPr lvl="0"/>
            <a:r>
              <a:rPr lang="en-US" dirty="0"/>
              <a:t>Figure Title Arial 14</a:t>
            </a:r>
          </a:p>
        </p:txBody>
      </p:sp>
      <p:sp>
        <p:nvSpPr>
          <p:cNvPr id="12" name="Text Placeholder 5">
            <a:extLst>
              <a:ext uri="{FF2B5EF4-FFF2-40B4-BE49-F238E27FC236}">
                <a16:creationId xmlns:a16="http://schemas.microsoft.com/office/drawing/2014/main" id="{25030AC4-4D6E-7648-9997-659002AC2B54}"/>
              </a:ext>
            </a:extLst>
          </p:cNvPr>
          <p:cNvSpPr>
            <a:spLocks noGrp="1"/>
          </p:cNvSpPr>
          <p:nvPr>
            <p:ph type="body" sz="quarter" idx="19" hasCustomPrompt="1"/>
          </p:nvPr>
        </p:nvSpPr>
        <p:spPr>
          <a:xfrm>
            <a:off x="4684359" y="3892379"/>
            <a:ext cx="4014216" cy="182880"/>
          </a:xfrm>
          <a:prstGeom prst="rect">
            <a:avLst/>
          </a:prstGeom>
        </p:spPr>
        <p:txBody>
          <a:bodyPr lIns="0" tIns="0" rIns="0" bIns="0"/>
          <a:lstStyle>
            <a:lvl1pPr marL="0" indent="0">
              <a:lnSpc>
                <a:spcPct val="100000"/>
              </a:lnSpc>
              <a:spcBef>
                <a:spcPts val="0"/>
              </a:spcBef>
              <a:spcAft>
                <a:spcPts val="900"/>
              </a:spcAft>
              <a:buNone/>
              <a:defRPr sz="1200" i="1"/>
            </a:lvl1pPr>
          </a:lstStyle>
          <a:p>
            <a:pPr lvl="0"/>
            <a:r>
              <a:rPr lang="en-US" dirty="0"/>
              <a:t>Subtitle Arial Italic 12</a:t>
            </a:r>
          </a:p>
        </p:txBody>
      </p:sp>
    </p:spTree>
    <p:extLst>
      <p:ext uri="{BB962C8B-B14F-4D97-AF65-F5344CB8AC3E}">
        <p14:creationId xmlns:p14="http://schemas.microsoft.com/office/powerpoint/2010/main" val="379621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 Page_3 SB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A5EE-B43E-FD45-92B5-137E18EFDA0A}"/>
              </a:ext>
            </a:extLst>
          </p:cNvPr>
          <p:cNvSpPr>
            <a:spLocks noGrp="1"/>
          </p:cNvSpPr>
          <p:nvPr>
            <p:ph type="title" hasCustomPrompt="1"/>
          </p:nvPr>
        </p:nvSpPr>
        <p:spPr/>
        <p:txBody>
          <a:bodyPr/>
          <a:lstStyle/>
          <a:p>
            <a:r>
              <a:rPr lang="en-US" dirty="0"/>
              <a:t>Page Title</a:t>
            </a:r>
          </a:p>
        </p:txBody>
      </p:sp>
      <p:sp>
        <p:nvSpPr>
          <p:cNvPr id="8" name="Text Placeholder 7">
            <a:extLst>
              <a:ext uri="{FF2B5EF4-FFF2-40B4-BE49-F238E27FC236}">
                <a16:creationId xmlns:a16="http://schemas.microsoft.com/office/drawing/2014/main" id="{718C17BF-83FF-3C4C-A44F-DD2BF461C9CA}"/>
              </a:ext>
            </a:extLst>
          </p:cNvPr>
          <p:cNvSpPr>
            <a:spLocks noGrp="1"/>
          </p:cNvSpPr>
          <p:nvPr userDrawn="1">
            <p:ph type="body" sz="quarter" idx="10" hasCustomPrompt="1"/>
          </p:nvPr>
        </p:nvSpPr>
        <p:spPr>
          <a:xfrm>
            <a:off x="457200" y="914400"/>
            <a:ext cx="2555080" cy="182880"/>
          </a:xfrm>
          <a:prstGeom prst="rect">
            <a:avLst/>
          </a:prstGeom>
        </p:spPr>
        <p:txBody>
          <a:bodyPr lIns="0" tIns="0" rIns="0" bIns="0"/>
          <a:lstStyle>
            <a:lvl1pPr marL="0" indent="0">
              <a:lnSpc>
                <a:spcPct val="100000"/>
              </a:lnSpc>
              <a:spcBef>
                <a:spcPts val="0"/>
              </a:spcBef>
              <a:buNone/>
              <a:defRPr sz="1400"/>
            </a:lvl1pPr>
          </a:lstStyle>
          <a:p>
            <a:pPr lvl="0"/>
            <a:r>
              <a:rPr lang="en-US" dirty="0"/>
              <a:t>Figure Title Arial 14</a:t>
            </a:r>
          </a:p>
        </p:txBody>
      </p:sp>
      <p:sp>
        <p:nvSpPr>
          <p:cNvPr id="13" name="Text Placeholder 7">
            <a:extLst>
              <a:ext uri="{FF2B5EF4-FFF2-40B4-BE49-F238E27FC236}">
                <a16:creationId xmlns:a16="http://schemas.microsoft.com/office/drawing/2014/main" id="{76F6781B-DD4A-EE42-8686-EE06DEAAFB5C}"/>
              </a:ext>
            </a:extLst>
          </p:cNvPr>
          <p:cNvSpPr>
            <a:spLocks noGrp="1"/>
          </p:cNvSpPr>
          <p:nvPr>
            <p:ph type="body" sz="quarter" idx="13" hasCustomPrompt="1"/>
          </p:nvPr>
        </p:nvSpPr>
        <p:spPr>
          <a:xfrm>
            <a:off x="457200" y="1145032"/>
            <a:ext cx="2555080" cy="180848"/>
          </a:xfrm>
          <a:prstGeom prst="rect">
            <a:avLst/>
          </a:prstGeom>
        </p:spPr>
        <p:txBody>
          <a:bodyPr lIns="0" tIns="0" rIns="0" bIns="0"/>
          <a:lstStyle>
            <a:lvl1pPr marL="0" indent="0">
              <a:lnSpc>
                <a:spcPct val="100000"/>
              </a:lnSpc>
              <a:spcBef>
                <a:spcPts val="0"/>
              </a:spcBef>
              <a:buNone/>
              <a:defRPr sz="1200" i="1"/>
            </a:lvl1pPr>
          </a:lstStyle>
          <a:p>
            <a:pPr lvl="0"/>
            <a:r>
              <a:rPr lang="en-US" dirty="0"/>
              <a:t>Subtitle Arial Italic 12</a:t>
            </a:r>
          </a:p>
        </p:txBody>
      </p:sp>
      <p:sp>
        <p:nvSpPr>
          <p:cNvPr id="15" name="Text Placeholder 7">
            <a:extLst>
              <a:ext uri="{FF2B5EF4-FFF2-40B4-BE49-F238E27FC236}">
                <a16:creationId xmlns:a16="http://schemas.microsoft.com/office/drawing/2014/main" id="{EED5D80A-513F-D646-AA81-BAAF9CA0654C}"/>
              </a:ext>
            </a:extLst>
          </p:cNvPr>
          <p:cNvSpPr>
            <a:spLocks noGrp="1"/>
          </p:cNvSpPr>
          <p:nvPr>
            <p:ph type="body" sz="quarter" idx="14" hasCustomPrompt="1"/>
          </p:nvPr>
        </p:nvSpPr>
        <p:spPr>
          <a:xfrm>
            <a:off x="3294460" y="914400"/>
            <a:ext cx="2555080" cy="182880"/>
          </a:xfrm>
          <a:prstGeom prst="rect">
            <a:avLst/>
          </a:prstGeom>
        </p:spPr>
        <p:txBody>
          <a:bodyPr lIns="0" tIns="0" rIns="0" bIns="0"/>
          <a:lstStyle>
            <a:lvl1pPr marL="0" indent="0">
              <a:lnSpc>
                <a:spcPct val="100000"/>
              </a:lnSpc>
              <a:spcBef>
                <a:spcPts val="0"/>
              </a:spcBef>
              <a:buNone/>
              <a:defRPr sz="1400"/>
            </a:lvl1pPr>
          </a:lstStyle>
          <a:p>
            <a:pPr lvl="0"/>
            <a:r>
              <a:rPr lang="en-US" dirty="0"/>
              <a:t>Figure Title Arial 14</a:t>
            </a:r>
          </a:p>
        </p:txBody>
      </p:sp>
      <p:sp>
        <p:nvSpPr>
          <p:cNvPr id="16" name="Text Placeholder 7">
            <a:extLst>
              <a:ext uri="{FF2B5EF4-FFF2-40B4-BE49-F238E27FC236}">
                <a16:creationId xmlns:a16="http://schemas.microsoft.com/office/drawing/2014/main" id="{CD8F1399-BBBB-9048-B5DF-7C1A63696333}"/>
              </a:ext>
            </a:extLst>
          </p:cNvPr>
          <p:cNvSpPr>
            <a:spLocks noGrp="1"/>
          </p:cNvSpPr>
          <p:nvPr>
            <p:ph type="body" sz="quarter" idx="15" hasCustomPrompt="1"/>
          </p:nvPr>
        </p:nvSpPr>
        <p:spPr>
          <a:xfrm>
            <a:off x="3294460" y="1145032"/>
            <a:ext cx="2555080" cy="180848"/>
          </a:xfrm>
          <a:prstGeom prst="rect">
            <a:avLst/>
          </a:prstGeom>
        </p:spPr>
        <p:txBody>
          <a:bodyPr lIns="0" tIns="0" rIns="0" bIns="0"/>
          <a:lstStyle>
            <a:lvl1pPr marL="0" indent="0">
              <a:lnSpc>
                <a:spcPct val="100000"/>
              </a:lnSpc>
              <a:spcBef>
                <a:spcPts val="0"/>
              </a:spcBef>
              <a:buNone/>
              <a:defRPr sz="1200" i="1"/>
            </a:lvl1pPr>
          </a:lstStyle>
          <a:p>
            <a:pPr lvl="0"/>
            <a:r>
              <a:rPr lang="en-US" dirty="0"/>
              <a:t>Subtitle Arial Italic 12</a:t>
            </a:r>
          </a:p>
        </p:txBody>
      </p:sp>
      <p:sp>
        <p:nvSpPr>
          <p:cNvPr id="17" name="Text Placeholder 7">
            <a:extLst>
              <a:ext uri="{FF2B5EF4-FFF2-40B4-BE49-F238E27FC236}">
                <a16:creationId xmlns:a16="http://schemas.microsoft.com/office/drawing/2014/main" id="{DA7F3BA4-139F-EF40-BDD9-8D28571A65A7}"/>
              </a:ext>
            </a:extLst>
          </p:cNvPr>
          <p:cNvSpPr>
            <a:spLocks noGrp="1"/>
          </p:cNvSpPr>
          <p:nvPr>
            <p:ph type="body" sz="quarter" idx="16" hasCustomPrompt="1"/>
          </p:nvPr>
        </p:nvSpPr>
        <p:spPr>
          <a:xfrm>
            <a:off x="6131721" y="914400"/>
            <a:ext cx="2555080" cy="182880"/>
          </a:xfrm>
          <a:prstGeom prst="rect">
            <a:avLst/>
          </a:prstGeom>
        </p:spPr>
        <p:txBody>
          <a:bodyPr lIns="0" tIns="0" rIns="0" bIns="0"/>
          <a:lstStyle>
            <a:lvl1pPr marL="0" indent="0">
              <a:lnSpc>
                <a:spcPct val="100000"/>
              </a:lnSpc>
              <a:spcBef>
                <a:spcPts val="0"/>
              </a:spcBef>
              <a:buNone/>
              <a:defRPr sz="1400"/>
            </a:lvl1pPr>
          </a:lstStyle>
          <a:p>
            <a:pPr lvl="0"/>
            <a:r>
              <a:rPr lang="en-US" dirty="0"/>
              <a:t>Figure Title Arial 14</a:t>
            </a:r>
          </a:p>
        </p:txBody>
      </p:sp>
      <p:sp>
        <p:nvSpPr>
          <p:cNvPr id="18" name="Text Placeholder 7">
            <a:extLst>
              <a:ext uri="{FF2B5EF4-FFF2-40B4-BE49-F238E27FC236}">
                <a16:creationId xmlns:a16="http://schemas.microsoft.com/office/drawing/2014/main" id="{9731ECAF-7CB1-2642-9700-4611DDAA82E0}"/>
              </a:ext>
            </a:extLst>
          </p:cNvPr>
          <p:cNvSpPr>
            <a:spLocks noGrp="1"/>
          </p:cNvSpPr>
          <p:nvPr>
            <p:ph type="body" sz="quarter" idx="17" hasCustomPrompt="1"/>
          </p:nvPr>
        </p:nvSpPr>
        <p:spPr>
          <a:xfrm>
            <a:off x="6131721" y="1145032"/>
            <a:ext cx="2555080" cy="180848"/>
          </a:xfrm>
          <a:prstGeom prst="rect">
            <a:avLst/>
          </a:prstGeom>
        </p:spPr>
        <p:txBody>
          <a:bodyPr lIns="0" tIns="0" rIns="0" bIns="0"/>
          <a:lstStyle>
            <a:lvl1pPr marL="0" indent="0">
              <a:lnSpc>
                <a:spcPct val="100000"/>
              </a:lnSpc>
              <a:spcBef>
                <a:spcPts val="0"/>
              </a:spcBef>
              <a:buNone/>
              <a:defRPr sz="1200" i="1"/>
            </a:lvl1pPr>
          </a:lstStyle>
          <a:p>
            <a:pPr lvl="0"/>
            <a:r>
              <a:rPr lang="en-US" dirty="0"/>
              <a:t>Subtitle Arial Italic 12</a:t>
            </a:r>
          </a:p>
        </p:txBody>
      </p:sp>
    </p:spTree>
    <p:extLst>
      <p:ext uri="{BB962C8B-B14F-4D97-AF65-F5344CB8AC3E}">
        <p14:creationId xmlns:p14="http://schemas.microsoft.com/office/powerpoint/2010/main" val="252184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PR Compliance Statem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29951-22BE-BE4E-A2A1-716DD99EB81C}"/>
              </a:ext>
            </a:extLst>
          </p:cNvPr>
          <p:cNvSpPr txBox="1"/>
          <p:nvPr userDrawn="1"/>
        </p:nvSpPr>
        <p:spPr>
          <a:xfrm>
            <a:off x="457200" y="1848904"/>
            <a:ext cx="8229600" cy="4539704"/>
          </a:xfrm>
          <a:prstGeom prst="rect">
            <a:avLst/>
          </a:prstGeom>
          <a:noFill/>
        </p:spPr>
        <p:txBody>
          <a:bodyPr wrap="square" lIns="0" tIns="0" rIns="0" bIns="0" rtlCol="0" anchor="b" anchorCtr="0">
            <a:spAutoFit/>
          </a:bodyPr>
          <a:lstStyle/>
          <a:p>
            <a:pPr marL="0" indent="0">
              <a:buNone/>
            </a:pPr>
            <a:r>
              <a:rPr lang="en-US" sz="1000" dirty="0"/>
              <a:t>At Gartner, antitrust compliance is the responsibility of every peer activity participant. As such, it is the obligation of each participant in this peer activity to comply at all times with all applicable antitrust laws, and to refrain from engaging in any anticompetitive conduct. This includes, but is not limited to, the following:</a:t>
            </a:r>
          </a:p>
          <a:p>
            <a:pPr marL="0" indent="0">
              <a:buNone/>
            </a:pPr>
            <a:endParaRPr lang="en-US" sz="1000" dirty="0"/>
          </a:p>
          <a:p>
            <a:pPr marL="171450" indent="-171450">
              <a:spcAft>
                <a:spcPts val="600"/>
              </a:spcAft>
              <a:buFont typeface="Arial" panose="020B0604020202020204" pitchFamily="34" charset="0"/>
              <a:buChar char="•"/>
            </a:pPr>
            <a:r>
              <a:rPr lang="en-US" sz="1000" dirty="0"/>
              <a:t>Discussing or actively setting prices or production capacity.</a:t>
            </a:r>
          </a:p>
          <a:p>
            <a:pPr marL="171450" indent="-171450">
              <a:spcAft>
                <a:spcPts val="600"/>
              </a:spcAft>
              <a:buFont typeface="Arial" panose="020B0604020202020204" pitchFamily="34" charset="0"/>
              <a:buChar char="•"/>
            </a:pPr>
            <a:r>
              <a:rPr lang="en-US" sz="1000" dirty="0"/>
              <a:t>Discussing or disclosing customer-specific information.</a:t>
            </a:r>
          </a:p>
          <a:p>
            <a:pPr marL="171450" indent="-171450">
              <a:spcAft>
                <a:spcPts val="600"/>
              </a:spcAft>
              <a:buFont typeface="Arial" panose="020B0604020202020204" pitchFamily="34" charset="0"/>
              <a:buChar char="•"/>
            </a:pPr>
            <a:r>
              <a:rPr lang="en-US" sz="1000" dirty="0"/>
              <a:t>Discussing or actively dividing or allocating markets or customers.</a:t>
            </a:r>
          </a:p>
          <a:p>
            <a:pPr marL="171450" indent="-171450">
              <a:spcAft>
                <a:spcPts val="600"/>
              </a:spcAft>
              <a:buFont typeface="Arial" panose="020B0604020202020204" pitchFamily="34" charset="0"/>
              <a:buChar char="•"/>
            </a:pPr>
            <a:r>
              <a:rPr lang="en-US" sz="1000" dirty="0"/>
              <a:t>Discussing or actively engaging in boycotts or refusals to deal.</a:t>
            </a:r>
          </a:p>
          <a:p>
            <a:pPr marL="171450" indent="-171450">
              <a:spcAft>
                <a:spcPts val="600"/>
              </a:spcAft>
              <a:buFont typeface="Arial" panose="020B0604020202020204" pitchFamily="34" charset="0"/>
              <a:buChar char="•"/>
            </a:pPr>
            <a:r>
              <a:rPr lang="en-US" sz="1000" dirty="0"/>
              <a:t>Discussing or taking joint action against a customer, supplier, distributor, or competitor.</a:t>
            </a:r>
          </a:p>
          <a:p>
            <a:endParaRPr lang="en-US" sz="1000" dirty="0"/>
          </a:p>
          <a:p>
            <a:pPr marL="0" indent="0">
              <a:buNone/>
            </a:pPr>
            <a:r>
              <a:rPr lang="en-US" sz="1000" dirty="0"/>
              <a:t>Please note the above list is not comprehensive, and that your approach to mitigating antitrust risk will vary depending on the nature of the situation and the discussions. Participants who have any questions in this regard should consult their own legal counsel.</a:t>
            </a:r>
          </a:p>
          <a:p>
            <a:pPr marL="0" indent="0">
              <a:buNone/>
            </a:pPr>
            <a:endParaRPr lang="en-US" sz="1000" dirty="0"/>
          </a:p>
          <a:p>
            <a:pPr marL="0" indent="0">
              <a:buNone/>
            </a:pPr>
            <a:r>
              <a:rPr lang="en-US" sz="1000" dirty="0"/>
              <a:t>Gartner assumes no responsibility for ensuring that discussions conducted during peer activities are appropriate and are not in violation of antitrust or competition law.</a:t>
            </a:r>
          </a:p>
          <a:p>
            <a:pPr marL="0" indent="0">
              <a:buNone/>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ko-KR" sz="1000" dirty="0">
                <a:latin typeface="Arial" panose="020B0604020202020204" pitchFamily="34" charset="0"/>
                <a:ea typeface="Calibri" panose="020F0502020204030204" pitchFamily="34" charset="0"/>
                <a:cs typeface="Times New Roman" panose="02020603050405020304" pitchFamily="18" charset="0"/>
              </a:rPr>
              <a:t>For further guidance, please see Gartner’s complete policy at</a:t>
            </a:r>
            <a:r>
              <a:rPr lang="en-US" altLang="ko-KR" sz="1000" dirty="0">
                <a:latin typeface="Arial" panose="020B0604020202020204" pitchFamily="34" charset="0"/>
              </a:rPr>
              <a:t> </a:t>
            </a:r>
            <a:r>
              <a:rPr lang="en-US" altLang="ko-KR" sz="1000" dirty="0">
                <a:solidFill>
                  <a:srgbClr val="000000"/>
                </a:solidFill>
                <a:latin typeface="Arial" panose="020B0604020202020204" pitchFamily="34" charset="0"/>
                <a:ea typeface="Calibri" panose="020F0502020204030204" pitchFamily="34" charset="0"/>
                <a:cs typeface="Times New Roman" panose="02020603050405020304" pitchFamily="18" charset="0"/>
                <a:hlinkClick r:id="rId2"/>
              </a:rPr>
              <a:t>https://www.gartner.com/en/about/policies/antitrust-guideline</a:t>
            </a:r>
            <a:r>
              <a:rPr lang="en-US" altLang="ko-KR" sz="1000" dirty="0">
                <a:latin typeface="Arial" panose="020B0604020202020204" pitchFamily="34" charset="0"/>
                <a:ea typeface="Calibri" panose="020F0502020204030204" pitchFamily="34" charset="0"/>
                <a:cs typeface="Times New Roman" panose="02020603050405020304" pitchFamily="18" charset="0"/>
                <a:hlinkClick r:id="rId2"/>
              </a:rPr>
              <a:t>s</a:t>
            </a:r>
            <a:r>
              <a:rPr lang="en-US" altLang="ko-KR" sz="1000" dirty="0">
                <a:latin typeface="Arial" panose="020B0604020202020204" pitchFamily="34" charset="0"/>
                <a:ea typeface="Calibri" panose="020F0502020204030204" pitchFamily="34" charset="0"/>
                <a:cs typeface="Times New Roman" panose="02020603050405020304" pitchFamily="18" charset="0"/>
              </a:rPr>
              <a:t>.</a:t>
            </a:r>
          </a:p>
          <a:p>
            <a:pPr marL="0" indent="0">
              <a:buNone/>
            </a:pPr>
            <a:br>
              <a:rPr lang="en-US" sz="1000" dirty="0"/>
            </a:br>
            <a:endParaRPr lang="en-US" sz="1000" dirty="0"/>
          </a:p>
          <a:p>
            <a:r>
              <a:rPr lang="en-US" sz="1000" dirty="0"/>
              <a:t>© 2022 Gartner, Inc. and/or its affiliates. All rights reserved. Gartner is a registered trademark of Gartner, Inc. and its affiliates. This publication </a:t>
            </a:r>
            <a:br>
              <a:rPr lang="en-US" sz="1000" dirty="0"/>
            </a:br>
            <a:r>
              <a:rPr lang="en-US" sz="1000" dirty="0"/>
              <a:t>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1000" dirty="0">
                <a:hlinkClick r:id="rId3"/>
              </a:rPr>
              <a:t>Gartner’s Usage Policy</a:t>
            </a:r>
            <a:r>
              <a:rPr lang="en-US" sz="1000" dirty="0"/>
              <a:t>. Gartner prides itself on its reputation for independence and objectivity. Its research is produced independently by its research organization without input or influence from any third party. For further information, see “</a:t>
            </a:r>
            <a:r>
              <a:rPr lang="en-US" sz="1000" dirty="0">
                <a:hlinkClick r:id="rId4"/>
              </a:rPr>
              <a:t>Guiding Principles on Independence and Objectivity</a:t>
            </a:r>
            <a:r>
              <a:rPr lang="en-US" sz="1000" dirty="0"/>
              <a:t>.”</a:t>
            </a:r>
          </a:p>
        </p:txBody>
      </p:sp>
      <p:sp>
        <p:nvSpPr>
          <p:cNvPr id="5" name="Title 1">
            <a:extLst>
              <a:ext uri="{FF2B5EF4-FFF2-40B4-BE49-F238E27FC236}">
                <a16:creationId xmlns:a16="http://schemas.microsoft.com/office/drawing/2014/main" id="{DB40B643-7881-4E45-890D-25596C3A08FD}"/>
              </a:ext>
            </a:extLst>
          </p:cNvPr>
          <p:cNvSpPr txBox="1">
            <a:spLocks/>
          </p:cNvSpPr>
          <p:nvPr userDrawn="1"/>
        </p:nvSpPr>
        <p:spPr>
          <a:xfrm>
            <a:off x="457201" y="457200"/>
            <a:ext cx="8229600" cy="228600"/>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spcAft>
                <a:spcPts val="900"/>
              </a:spcAft>
              <a:buNone/>
              <a:defRPr sz="2400" kern="1200">
                <a:solidFill>
                  <a:schemeClr val="tx2"/>
                </a:solidFill>
                <a:latin typeface="+mj-lt"/>
                <a:ea typeface="+mj-ea"/>
                <a:cs typeface="+mj-cs"/>
              </a:defRPr>
            </a:lvl1pPr>
          </a:lstStyle>
          <a:p>
            <a:r>
              <a:rPr lang="en-US" sz="2000" dirty="0"/>
              <a:t>Gartner Antitrust Compliance Statement </a:t>
            </a:r>
          </a:p>
        </p:txBody>
      </p:sp>
    </p:spTree>
    <p:extLst>
      <p:ext uri="{BB962C8B-B14F-4D97-AF65-F5344CB8AC3E}">
        <p14:creationId xmlns:p14="http://schemas.microsoft.com/office/powerpoint/2010/main" val="3275938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PR Compliance Guidelines">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29951-22BE-BE4E-A2A1-716DD99EB81C}"/>
              </a:ext>
            </a:extLst>
          </p:cNvPr>
          <p:cNvSpPr txBox="1"/>
          <p:nvPr userDrawn="1"/>
        </p:nvSpPr>
        <p:spPr>
          <a:xfrm>
            <a:off x="457200" y="1047167"/>
            <a:ext cx="8229600" cy="769441"/>
          </a:xfrm>
          <a:prstGeom prst="rect">
            <a:avLst/>
          </a:prstGeom>
          <a:noFill/>
        </p:spPr>
        <p:txBody>
          <a:bodyPr wrap="square" lIns="0" tIns="0" rIns="0" bIns="0" rtlCol="0" anchor="b" anchorCtr="0">
            <a:spAutoFit/>
          </a:bodyPr>
          <a:lstStyle/>
          <a:p>
            <a:pPr marL="0" marR="0" indent="0" algn="l" defTabSz="914400" rtl="0" eaLnBrk="1" fontAlgn="auto" latinLnBrk="0" hangingPunct="1">
              <a:lnSpc>
                <a:spcPct val="100000"/>
              </a:lnSpc>
              <a:spcBef>
                <a:spcPts val="1200"/>
              </a:spcBef>
              <a:spcAft>
                <a:spcPts val="0"/>
              </a:spcAft>
              <a:buClrTx/>
              <a:buSzTx/>
              <a:buFontTx/>
              <a:buNone/>
              <a:tabLst/>
              <a:defRPr/>
            </a:pPr>
            <a:r>
              <a:rPr lang="en-US" sz="1000" noProof="0" dirty="0"/>
              <a:t>Guidelines: Review the meeting agenda; ensure that your discussions during the meeting adhere to the agenda; if at any time you feel the discussion is heading in a direction that may violate antitrust law please alert the moderator; if the moderator fails to take action, participants are within their rights to leave the meeting.</a:t>
            </a:r>
          </a:p>
          <a:p>
            <a:pPr marL="0" marR="0" indent="0" algn="l" defTabSz="914400" rtl="0" eaLnBrk="1" fontAlgn="auto" latinLnBrk="0" hangingPunct="1">
              <a:lnSpc>
                <a:spcPct val="100000"/>
              </a:lnSpc>
              <a:spcAft>
                <a:spcPts val="0"/>
              </a:spcAft>
              <a:buClrTx/>
              <a:buSzTx/>
              <a:buFontTx/>
              <a:buNone/>
              <a:tabLst/>
              <a:defRPr/>
            </a:pPr>
            <a:br>
              <a:rPr lang="en-US" sz="1000" noProof="0" dirty="0"/>
            </a:br>
            <a:r>
              <a:rPr lang="en-US" sz="1000" noProof="0" dirty="0"/>
              <a:t>Consult the matrix below for a summary of key topics that should be avoided when participating in discussions:</a:t>
            </a:r>
          </a:p>
        </p:txBody>
      </p:sp>
      <p:graphicFrame>
        <p:nvGraphicFramePr>
          <p:cNvPr id="5" name="Table 4">
            <a:extLst>
              <a:ext uri="{FF2B5EF4-FFF2-40B4-BE49-F238E27FC236}">
                <a16:creationId xmlns:a16="http://schemas.microsoft.com/office/drawing/2014/main" id="{85D257C1-64C6-B04B-9C15-155096836354}"/>
              </a:ext>
            </a:extLst>
          </p:cNvPr>
          <p:cNvGraphicFramePr>
            <a:graphicFrameLocks noGrp="1"/>
          </p:cNvGraphicFramePr>
          <p:nvPr userDrawn="1"/>
        </p:nvGraphicFramePr>
        <p:xfrm>
          <a:off x="496388" y="1988616"/>
          <a:ext cx="8151224" cy="4412184"/>
        </p:xfrm>
        <a:graphic>
          <a:graphicData uri="http://schemas.openxmlformats.org/drawingml/2006/table">
            <a:tbl>
              <a:tblPr/>
              <a:tblGrid>
                <a:gridCol w="1547224">
                  <a:extLst>
                    <a:ext uri="{9D8B030D-6E8A-4147-A177-3AD203B41FA5}">
                      <a16:colId xmlns:a16="http://schemas.microsoft.com/office/drawing/2014/main" val="104427176"/>
                    </a:ext>
                  </a:extLst>
                </a:gridCol>
                <a:gridCol w="6604000">
                  <a:extLst>
                    <a:ext uri="{9D8B030D-6E8A-4147-A177-3AD203B41FA5}">
                      <a16:colId xmlns:a16="http://schemas.microsoft.com/office/drawing/2014/main" val="3391611847"/>
                    </a:ext>
                  </a:extLst>
                </a:gridCol>
              </a:tblGrid>
              <a:tr h="287582">
                <a:tc>
                  <a:txBody>
                    <a:bodyPr/>
                    <a:lstStyle/>
                    <a:p>
                      <a:pPr rtl="0" fontAlgn="t">
                        <a:spcBef>
                          <a:spcPts val="0"/>
                        </a:spcBef>
                        <a:spcAft>
                          <a:spcPts val="0"/>
                        </a:spcAft>
                      </a:pPr>
                      <a:r>
                        <a:rPr lang="en-US" sz="1000" b="1" i="0" u="none" strike="noStrike" dirty="0">
                          <a:solidFill>
                            <a:srgbClr val="FFFFFF"/>
                          </a:solidFill>
                          <a:effectLst/>
                          <a:latin typeface="Arial" panose="020B0604020202020204" pitchFamily="34" charset="0"/>
                        </a:rPr>
                        <a:t>Subject</a:t>
                      </a:r>
                      <a:endParaRPr lang="en-US" sz="1000" b="1" dirty="0">
                        <a:effectLst/>
                      </a:endParaRPr>
                    </a:p>
                  </a:txBody>
                  <a:tcPr marL="44243" marR="44243" marT="44243" marB="44243">
                    <a:lnL>
                      <a:noFill/>
                    </a:lnL>
                    <a:lnR>
                      <a:noFill/>
                    </a:lnR>
                    <a:lnT>
                      <a:noFill/>
                    </a:lnT>
                    <a:lnB w="19050" cap="flat" cmpd="sng" algn="ctr">
                      <a:solidFill>
                        <a:srgbClr val="C9C9C9"/>
                      </a:solidFill>
                      <a:prstDash val="solid"/>
                      <a:round/>
                      <a:headEnd type="none" w="med" len="med"/>
                      <a:tailEnd type="none" w="med" len="med"/>
                    </a:lnB>
                    <a:solidFill>
                      <a:srgbClr val="002856"/>
                    </a:solidFill>
                  </a:tcPr>
                </a:tc>
                <a:tc>
                  <a:txBody>
                    <a:bodyPr/>
                    <a:lstStyle/>
                    <a:p>
                      <a:pPr rtl="0" fontAlgn="t">
                        <a:spcBef>
                          <a:spcPts val="0"/>
                        </a:spcBef>
                        <a:spcAft>
                          <a:spcPts val="0"/>
                        </a:spcAft>
                      </a:pPr>
                      <a:r>
                        <a:rPr lang="en-US" sz="1000" b="1" i="0" u="none" strike="noStrike" dirty="0">
                          <a:solidFill>
                            <a:srgbClr val="FFFFFF"/>
                          </a:solidFill>
                          <a:effectLst/>
                          <a:latin typeface="Arial" panose="020B0604020202020204" pitchFamily="34" charset="0"/>
                        </a:rPr>
                        <a:t>Guidance</a:t>
                      </a:r>
                      <a:endParaRPr lang="en-US" sz="1000" b="1" dirty="0">
                        <a:effectLst/>
                      </a:endParaRPr>
                    </a:p>
                  </a:txBody>
                  <a:tcPr marL="44243" marR="44243" marT="44243" marB="44243">
                    <a:lnL>
                      <a:noFill/>
                    </a:lnL>
                    <a:lnR>
                      <a:noFill/>
                    </a:lnR>
                    <a:lnT>
                      <a:noFill/>
                    </a:lnT>
                    <a:lnB w="19050" cap="flat" cmpd="sng" algn="ctr">
                      <a:solidFill>
                        <a:srgbClr val="C9C9C9"/>
                      </a:solidFill>
                      <a:prstDash val="solid"/>
                      <a:round/>
                      <a:headEnd type="none" w="med" len="med"/>
                      <a:tailEnd type="none" w="med" len="med"/>
                    </a:lnB>
                    <a:solidFill>
                      <a:srgbClr val="002856"/>
                    </a:solidFill>
                  </a:tcPr>
                </a:tc>
                <a:extLst>
                  <a:ext uri="{0D108BD9-81ED-4DB2-BD59-A6C34878D82A}">
                    <a16:rowId xmlns:a16="http://schemas.microsoft.com/office/drawing/2014/main" val="4015495211"/>
                  </a:ext>
                </a:extLst>
              </a:tr>
              <a:tr h="49996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Price-Fixing</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9050"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engage in discussions regarding prices, fees or rates. E.g. do not say, “Something needs to be done about low prices,” which may be interpreted as an invitation to the group to raise prices. Do not discuss price-setting methodologies, make comments regarding past, current or future pricing or discuss/agree on prices that companies will charge customers.</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9050"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210805325"/>
                  </a:ext>
                </a:extLst>
              </a:tr>
              <a:tr h="91144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Allocation, Demand &amp; Refusal to Deal</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make any agreements regarding allocation of customers, geographic territories or markets. Do not disclose expansion or retraction plans, production capacity, or forecast future ability to meet market demand. Do not agree to fix product quality or quantities. Do not disclose revenues attributable to specific customers or refuse to deal with a specific customer or supplier. Do not make any agreement regarding a joint action that may be taken against a customer, supplier, distributor, or competitor, or jointly attempt to prevent a supplier from selling to your competitor(s). Do not make statements that could be interpreted as an invitation to coordinate behavior, such as collectively agreeing not to do business with a certain customer/competitor.</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464913438"/>
                  </a:ext>
                </a:extLst>
              </a:tr>
              <a:tr h="36280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Strategies</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disclose your company’s commercial strategy (which may be interpreted as an invitation to coordinate strategies or to otherwise enable a coordination of strategies).Do not agree on a joint strategy relating to the operation of your business.</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963252783"/>
                  </a:ext>
                </a:extLst>
              </a:tr>
              <a:tr h="49996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Entering New Markets</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agree to forego entering new lines of business because they are run by a participant’s competitor. Do not, if your company is entering into a new industry, discuss with another company in that same industry the terms on which you should or should not compete in that market.</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1738804035"/>
                  </a:ext>
                </a:extLst>
              </a:tr>
              <a:tr h="36280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Press Releases &amp; Public Communications</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discuss press releases since they may be interpreted as an invitation to coordinate announcements with other participants.</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842535365"/>
                  </a:ext>
                </a:extLst>
              </a:tr>
              <a:tr h="36280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Terms &amp; Conditions</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agree with other participants to coordinate &amp; align legal T&amp;Cs, including license provisions, as a means of dealing with certain customers or suppliers that you have in common.</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4237639648"/>
                  </a:ext>
                </a:extLst>
              </a:tr>
              <a:tr h="362806">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Confidential Customer Information</a:t>
                      </a:r>
                      <a:endParaRPr lang="en-US" sz="1000" dirty="0">
                        <a:effectLst/>
                      </a:endParaRPr>
                    </a:p>
                  </a:txBody>
                  <a:tcPr marL="44243" marR="44243" marT="44243" marB="44243">
                    <a:lnL>
                      <a:noFill/>
                    </a:lnL>
                    <a:lnR w="12649" cap="flat" cmpd="sng" algn="ctr">
                      <a:solidFill>
                        <a:srgbClr val="C9C9C9"/>
                      </a:solidFill>
                      <a:prstDash val="solid"/>
                      <a:round/>
                      <a:headEnd type="none" w="med" len="med"/>
                      <a:tailEnd type="none" w="med" len="med"/>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tc>
                  <a:txBody>
                    <a:bodyPr/>
                    <a:lstStyle/>
                    <a:p>
                      <a:pPr rtl="0" fontAlgn="t">
                        <a:spcBef>
                          <a:spcPts val="0"/>
                        </a:spcBef>
                        <a:spcAft>
                          <a:spcPts val="0"/>
                        </a:spcAft>
                      </a:pPr>
                      <a:r>
                        <a:rPr lang="en-US" sz="1000" b="0" i="0" u="none" strike="noStrike" dirty="0">
                          <a:solidFill>
                            <a:srgbClr val="000000"/>
                          </a:solidFill>
                          <a:effectLst/>
                          <a:latin typeface="Arial" panose="020B0604020202020204" pitchFamily="34" charset="0"/>
                        </a:rPr>
                        <a:t>Do not disclose any confidential, customer-specific information. For example participants should not disclose specific contractual terms they have negotiated with a particular supplier.</a:t>
                      </a:r>
                      <a:endParaRPr lang="en-US" sz="1000" dirty="0">
                        <a:effectLst/>
                      </a:endParaRPr>
                    </a:p>
                  </a:txBody>
                  <a:tcPr marL="44243" marR="44243" marT="44243" marB="44243">
                    <a:lnL w="12649" cap="flat" cmpd="sng" algn="ctr">
                      <a:solidFill>
                        <a:srgbClr val="C9C9C9"/>
                      </a:solidFill>
                      <a:prstDash val="solid"/>
                      <a:round/>
                      <a:headEnd type="none" w="med" len="med"/>
                      <a:tailEnd type="none" w="med" len="med"/>
                    </a:lnL>
                    <a:lnR>
                      <a:noFill/>
                    </a:lnR>
                    <a:lnT w="12649" cap="flat" cmpd="sng" algn="ctr">
                      <a:solidFill>
                        <a:srgbClr val="C9C9C9"/>
                      </a:solidFill>
                      <a:prstDash val="solid"/>
                      <a:round/>
                      <a:headEnd type="none" w="med" len="med"/>
                      <a:tailEnd type="none" w="med" len="med"/>
                    </a:lnT>
                    <a:lnB w="12649"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119363046"/>
                  </a:ext>
                </a:extLst>
              </a:tr>
            </a:tbl>
          </a:graphicData>
        </a:graphic>
      </p:graphicFrame>
      <p:sp>
        <p:nvSpPr>
          <p:cNvPr id="6" name="Title 1">
            <a:extLst>
              <a:ext uri="{FF2B5EF4-FFF2-40B4-BE49-F238E27FC236}">
                <a16:creationId xmlns:a16="http://schemas.microsoft.com/office/drawing/2014/main" id="{8C44AE0E-BA5C-2041-A96E-E8827F4C5945}"/>
              </a:ext>
            </a:extLst>
          </p:cNvPr>
          <p:cNvSpPr txBox="1">
            <a:spLocks/>
          </p:cNvSpPr>
          <p:nvPr userDrawn="1"/>
        </p:nvSpPr>
        <p:spPr>
          <a:xfrm>
            <a:off x="457201" y="457200"/>
            <a:ext cx="8229600" cy="228600"/>
          </a:xfrm>
          <a:prstGeom prst="rect">
            <a:avLst/>
          </a:prstGeom>
        </p:spPr>
        <p:txBody>
          <a:bodyPr vert="horz" wrap="square" lIns="0" tIns="0" rIns="0" bIns="0" rtlCol="0" anchor="t" anchorCtr="0">
            <a:noAutofit/>
          </a:bodyPr>
          <a:lstStyle>
            <a:lvl1pPr algn="l" defTabSz="685800" rtl="0" eaLnBrk="1" latinLnBrk="0" hangingPunct="1">
              <a:lnSpc>
                <a:spcPct val="90000"/>
              </a:lnSpc>
              <a:spcBef>
                <a:spcPct val="0"/>
              </a:spcBef>
              <a:spcAft>
                <a:spcPts val="900"/>
              </a:spcAft>
              <a:buNone/>
              <a:defRPr sz="2400" kern="1200">
                <a:solidFill>
                  <a:schemeClr val="tx2"/>
                </a:solidFill>
                <a:latin typeface="+mj-lt"/>
                <a:ea typeface="+mj-ea"/>
                <a:cs typeface="+mj-cs"/>
              </a:defRPr>
            </a:lvl1pPr>
          </a:lstStyle>
          <a:p>
            <a:r>
              <a:rPr lang="en-US" sz="2000" dirty="0"/>
              <a:t>Gartner Antitrust Compliance Guidelines </a:t>
            </a:r>
          </a:p>
        </p:txBody>
      </p:sp>
    </p:spTree>
    <p:extLst>
      <p:ext uri="{BB962C8B-B14F-4D97-AF65-F5344CB8AC3E}">
        <p14:creationId xmlns:p14="http://schemas.microsoft.com/office/powerpoint/2010/main" val="654363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White w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5355674" y="1354039"/>
            <a:ext cx="3788325"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315466"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68580" tIns="34290" rIns="68580" bIns="34290" numCol="1" spcCol="0" rtlCol="0" fromWordArt="0" anchor="ctr" anchorCtr="0" forceAA="0" compatLnSpc="1">
            <a:prstTxWarp prst="textNoShape">
              <a:avLst/>
            </a:prstTxWarp>
            <a:noAutofit/>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1350" b="0" i="0" u="none" strike="noStrike" cap="none" normalizeH="0" baseline="0" dirty="0">
              <a:ln>
                <a:noFill/>
              </a:ln>
              <a:solidFill>
                <a:schemeClr val="bg1"/>
              </a:solidFill>
              <a:effectLst/>
              <a:latin typeface="Arial" charset="0"/>
            </a:endParaRPr>
          </a:p>
        </p:txBody>
      </p:sp>
      <p:sp>
        <p:nvSpPr>
          <p:cNvPr id="4" name="Title 3">
            <a:extLst>
              <a:ext uri="{FF2B5EF4-FFF2-40B4-BE49-F238E27FC236}">
                <a16:creationId xmlns:a16="http://schemas.microsoft.com/office/drawing/2014/main" id="{784A8834-3401-41F6-84CC-8519F3E2FE6F}"/>
              </a:ext>
            </a:extLst>
          </p:cNvPr>
          <p:cNvSpPr>
            <a:spLocks noGrp="1"/>
          </p:cNvSpPr>
          <p:nvPr>
            <p:ph type="title" hasCustomPrompt="1"/>
          </p:nvPr>
        </p:nvSpPr>
        <p:spPr>
          <a:xfrm>
            <a:off x="1315464" y="1354039"/>
            <a:ext cx="4040210" cy="3286926"/>
          </a:xfrm>
        </p:spPr>
        <p:txBody>
          <a:bodyPr lIns="329184" tIns="329184" rIns="329184" bIns="329184" anchor="ctr" anchorCtr="0">
            <a:normAutofit/>
          </a:bodyPr>
          <a:lstStyle>
            <a:lvl1pPr>
              <a:lnSpc>
                <a:spcPct val="100000"/>
              </a:lnSpc>
              <a:defRPr sz="2400"/>
            </a:lvl1pPr>
          </a:lstStyle>
          <a:p>
            <a:r>
              <a:rPr lang="en-US" dirty="0"/>
              <a:t>Divider Slide</a:t>
            </a:r>
            <a:br>
              <a:rPr lang="en-US" dirty="0"/>
            </a:br>
            <a:r>
              <a:rPr lang="en-US" dirty="0"/>
              <a:t>30 Characters</a:t>
            </a:r>
            <a:br>
              <a:rPr lang="en-US" dirty="0"/>
            </a:br>
            <a:r>
              <a:rPr lang="en-US" dirty="0"/>
              <a:t>Lorem Ipsum</a:t>
            </a:r>
          </a:p>
        </p:txBody>
      </p:sp>
      <p:pic>
        <p:nvPicPr>
          <p:cNvPr id="5" name="Gartner Logo">
            <a:extLst>
              <a:ext uri="{FF2B5EF4-FFF2-40B4-BE49-F238E27FC236}">
                <a16:creationId xmlns:a16="http://schemas.microsoft.com/office/drawing/2014/main" id="{E127C782-BF03-DC4F-9B64-7BD6884D7D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15200" y="6080760"/>
            <a:ext cx="1371600" cy="313754"/>
          </a:xfrm>
          <a:prstGeom prst="rect">
            <a:avLst/>
          </a:prstGeom>
        </p:spPr>
      </p:pic>
    </p:spTree>
    <p:extLst>
      <p:ext uri="{BB962C8B-B14F-4D97-AF65-F5344CB8AC3E}">
        <p14:creationId xmlns:p14="http://schemas.microsoft.com/office/powerpoint/2010/main" val="769746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457200"/>
            <a:ext cx="8229600" cy="228600"/>
          </a:xfrm>
          <a:prstGeom prst="rect">
            <a:avLst/>
          </a:prstGeom>
        </p:spPr>
        <p:txBody>
          <a:bodyPr vert="horz" lIns="0" tIns="0" rIns="0" bIns="0" rtlCol="0" anchor="t" anchorCtr="0">
            <a:noAutofit/>
          </a:bodyPr>
          <a:lstStyle/>
          <a:p>
            <a:r>
              <a:rPr lang="en-US" dirty="0"/>
              <a:t>Click to edit title</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473506"/>
            <a:ext cx="5480049" cy="153888"/>
          </a:xfrm>
          <a:prstGeom prst="rect">
            <a:avLst/>
          </a:prstGeom>
          <a:noFill/>
        </p:spPr>
        <p:txBody>
          <a:bodyPr wrap="square" lIns="0" tIns="0" rIns="0" bIns="0" rtlCol="0" anchor="b" anchorCtr="0">
            <a:spAutoFit/>
          </a:bodyPr>
          <a:lstStyle/>
          <a:p>
            <a:pPr marL="228600" indent="-228600"/>
            <a:fld id="{E19460A7-1930-4D5F-A936-CB6F16095A68}" type="slidenum">
              <a:rPr lang="en-US" sz="1000" kern="1200" smtClean="0">
                <a:solidFill>
                  <a:schemeClr val="tx1"/>
                </a:solidFill>
                <a:latin typeface="+mn-lt"/>
                <a:ea typeface="+mn-ea"/>
                <a:cs typeface="+mn-cs"/>
              </a:rPr>
              <a:pPr marL="228600" indent="-228600"/>
              <a:t>‹#›</a:t>
            </a:fld>
            <a:r>
              <a:rPr lang="en-US" sz="800" dirty="0">
                <a:solidFill>
                  <a:schemeClr val="tx1"/>
                </a:solidFill>
              </a:rPr>
              <a:t>	</a:t>
            </a:r>
            <a:r>
              <a:rPr lang="en-US" sz="800" kern="1200" dirty="0">
                <a:solidFill>
                  <a:schemeClr val="tx1"/>
                </a:solidFill>
                <a:latin typeface="+mn-lt"/>
                <a:ea typeface="+mn-ea"/>
                <a:cs typeface="+mn-cs"/>
              </a:rPr>
              <a:t>© 2022 Gartner, Inc. and/or its affiliates. All rights reserved. 777840</a:t>
            </a:r>
            <a:endParaRPr lang="en-US" sz="525" b="0" dirty="0">
              <a:solidFill>
                <a:schemeClr val="tx1"/>
              </a:solidFill>
            </a:endParaRPr>
          </a:p>
        </p:txBody>
      </p:sp>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47" r:id="rId1"/>
    <p:sldLayoutId id="2147483943" r:id="rId2"/>
    <p:sldLayoutId id="2147483944" r:id="rId3"/>
    <p:sldLayoutId id="2147483945" r:id="rId4"/>
    <p:sldLayoutId id="2147483962" r:id="rId5"/>
    <p:sldLayoutId id="2147483961" r:id="rId6"/>
    <p:sldLayoutId id="2147483948" r:id="rId7"/>
    <p:sldLayoutId id="2147483949" r:id="rId8"/>
    <p:sldLayoutId id="2147483950" r:id="rId9"/>
    <p:sldLayoutId id="2147483951" r:id="rId10"/>
    <p:sldLayoutId id="2147483956" r:id="rId11"/>
    <p:sldLayoutId id="2147483965" r:id="rId12"/>
    <p:sldLayoutId id="2147483967" r:id="rId13"/>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lnSpc>
          <a:spcPct val="90000"/>
        </a:lnSpc>
        <a:spcBef>
          <a:spcPct val="0"/>
        </a:spcBef>
        <a:spcAft>
          <a:spcPts val="900"/>
        </a:spcAft>
        <a:buNone/>
        <a:defRPr lang="en-US" sz="2000" kern="1200" dirty="0">
          <a:solidFill>
            <a:srgbClr val="002856"/>
          </a:solidFill>
          <a:latin typeface="+mj-lt"/>
          <a:ea typeface="+mj-ea"/>
          <a:cs typeface="+mj-cs"/>
        </a:defRPr>
      </a:lvl1pPr>
    </p:titleStyle>
    <p:bodyStyle>
      <a:lvl1pPr marL="17145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304" userDrawn="1">
          <p15:clr>
            <a:srgbClr val="FDE53C"/>
          </p15:clr>
        </p15:guide>
        <p15:guide id="15" pos="2880" userDrawn="1">
          <p15:clr>
            <a:srgbClr val="A4A3A4"/>
          </p15:clr>
        </p15:guide>
        <p15:guide id="16" orient="horz" pos="288" userDrawn="1">
          <p15:clr>
            <a:srgbClr val="5ACBF0"/>
          </p15:clr>
        </p15:guide>
        <p15:guide id="17" orient="horz" pos="576" userDrawn="1">
          <p15:clr>
            <a:srgbClr val="FDE53C"/>
          </p15:clr>
        </p15:guide>
        <p15:guide id="18" orient="horz" pos="816" userDrawn="1">
          <p15:clr>
            <a:srgbClr val="FDE53C"/>
          </p15:clr>
        </p15:guide>
        <p15:guide id="19" orient="horz" pos="960" userDrawn="1">
          <p15:clr>
            <a:srgbClr val="5ACBF0"/>
          </p15:clr>
        </p15:guide>
        <p15:guide id="21" orient="horz" pos="4032" userDrawn="1">
          <p15:clr>
            <a:srgbClr val="5ACBF0"/>
          </p15:clr>
        </p15:guide>
        <p15:guide id="23" pos="288" userDrawn="1">
          <p15:clr>
            <a:srgbClr val="5ACBF0"/>
          </p15:clr>
        </p15:guide>
        <p15:guide id="24" pos="2815" userDrawn="1">
          <p15:clr>
            <a:srgbClr val="5ACBF0"/>
          </p15:clr>
        </p15:guide>
        <p15:guide id="25" pos="2945" userDrawn="1">
          <p15:clr>
            <a:srgbClr val="5ACBF0"/>
          </p15:clr>
        </p15:guide>
        <p15:guide id="26" pos="5478" userDrawn="1">
          <p15:clr>
            <a:srgbClr val="5ACBF0"/>
          </p15:clr>
        </p15:guide>
        <p15:guide id="27" orient="horz" pos="2544" userDrawn="1">
          <p15:clr>
            <a:srgbClr val="FDE53C"/>
          </p15:clr>
        </p15:guide>
        <p15:guide id="28" orient="horz" pos="268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lnSpc>
          <a:spcPct val="90000"/>
        </a:lnSpc>
        <a:spcBef>
          <a:spcPts val="0"/>
        </a:spcBef>
        <a:spcAft>
          <a:spcPts val="900"/>
        </a:spcAft>
        <a:buNone/>
        <a:defRPr sz="24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6" orient="horz" pos="288" userDrawn="1">
          <p15:clr>
            <a:srgbClr val="5ACBF0"/>
          </p15:clr>
        </p15:guide>
        <p15:guide id="21" orient="horz" pos="4032" userDrawn="1">
          <p15:clr>
            <a:srgbClr val="5ACBF0"/>
          </p15:clr>
        </p15:guide>
        <p15:guide id="23" pos="288" userDrawn="1">
          <p15:clr>
            <a:srgbClr val="5ACBF0"/>
          </p15:clr>
        </p15:guide>
        <p15:guide id="26" pos="5472"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slide" Target="slide66.xml"/><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40.sv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0.svg"/><Relationship Id="rId9"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9.png"/><Relationship Id="rId7"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2.svg"/><Relationship Id="rId11" Type="http://schemas.openxmlformats.org/officeDocument/2006/relationships/image" Target="../media/image48.png"/><Relationship Id="rId5" Type="http://schemas.openxmlformats.org/officeDocument/2006/relationships/image" Target="../media/image51.png"/><Relationship Id="rId10" Type="http://schemas.openxmlformats.org/officeDocument/2006/relationships/image" Target="../media/image47.svg"/><Relationship Id="rId4" Type="http://schemas.openxmlformats.org/officeDocument/2006/relationships/image" Target="../media/image50.svg"/><Relationship Id="rId9"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emf"/><Relationship Id="rId7"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61.sv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9.png"/><Relationship Id="rId7"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2.svg"/><Relationship Id="rId11" Type="http://schemas.openxmlformats.org/officeDocument/2006/relationships/image" Target="../media/image48.png"/><Relationship Id="rId5" Type="http://schemas.openxmlformats.org/officeDocument/2006/relationships/image" Target="../media/image51.png"/><Relationship Id="rId10" Type="http://schemas.openxmlformats.org/officeDocument/2006/relationships/image" Target="../media/image47.svg"/><Relationship Id="rId4" Type="http://schemas.openxmlformats.org/officeDocument/2006/relationships/image" Target="../media/image50.svg"/><Relationship Id="rId9"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2.emf"/><Relationship Id="rId3" Type="http://schemas.openxmlformats.org/officeDocument/2006/relationships/image" Target="../media/image62.emf"/><Relationship Id="rId7" Type="http://schemas.openxmlformats.org/officeDocument/2006/relationships/image" Target="../media/image66.emf"/><Relationship Id="rId12" Type="http://schemas.openxmlformats.org/officeDocument/2006/relationships/image" Target="../media/image71.emf"/><Relationship Id="rId17" Type="http://schemas.openxmlformats.org/officeDocument/2006/relationships/image" Target="../media/image76.emf"/><Relationship Id="rId2" Type="http://schemas.openxmlformats.org/officeDocument/2006/relationships/notesSlide" Target="../notesSlides/notesSlide32.xml"/><Relationship Id="rId16" Type="http://schemas.openxmlformats.org/officeDocument/2006/relationships/image" Target="../media/image75.emf"/><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image" Target="../media/image70.emf"/><Relationship Id="rId5" Type="http://schemas.openxmlformats.org/officeDocument/2006/relationships/image" Target="../media/image64.emf"/><Relationship Id="rId15" Type="http://schemas.openxmlformats.org/officeDocument/2006/relationships/image" Target="../media/image74.e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emf"/><Relationship Id="rId14" Type="http://schemas.openxmlformats.org/officeDocument/2006/relationships/image" Target="../media/image73.emf"/></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5.svg"/></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image" Target="../media/image77.png"/><Relationship Id="rId3" Type="http://schemas.openxmlformats.org/officeDocument/2006/relationships/image" Target="../media/image78.png"/><Relationship Id="rId7" Type="http://schemas.openxmlformats.org/officeDocument/2006/relationships/image" Target="../media/image82.emf"/><Relationship Id="rId12" Type="http://schemas.openxmlformats.org/officeDocument/2006/relationships/image" Target="../media/image8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1.emf"/><Relationship Id="rId11" Type="http://schemas.openxmlformats.org/officeDocument/2006/relationships/image" Target="../media/image86.png"/><Relationship Id="rId5" Type="http://schemas.openxmlformats.org/officeDocument/2006/relationships/image" Target="../media/image80.emf"/><Relationship Id="rId10" Type="http://schemas.openxmlformats.org/officeDocument/2006/relationships/image" Target="../media/image85.emf"/><Relationship Id="rId4" Type="http://schemas.openxmlformats.org/officeDocument/2006/relationships/image" Target="../media/image79.svg"/><Relationship Id="rId9" Type="http://schemas.openxmlformats.org/officeDocument/2006/relationships/image" Target="../media/image84.emf"/></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svg"/><Relationship Id="rId3" Type="http://schemas.openxmlformats.org/officeDocument/2006/relationships/image" Target="../media/image88.png"/><Relationship Id="rId7" Type="http://schemas.openxmlformats.org/officeDocument/2006/relationships/image" Target="../media/image91.svg"/><Relationship Id="rId12" Type="http://schemas.openxmlformats.org/officeDocument/2006/relationships/image" Target="../media/image9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svg"/><Relationship Id="rId5" Type="http://schemas.openxmlformats.org/officeDocument/2006/relationships/image" Target="../media/image77.png"/><Relationship Id="rId10" Type="http://schemas.openxmlformats.org/officeDocument/2006/relationships/image" Target="../media/image94.png"/><Relationship Id="rId4" Type="http://schemas.openxmlformats.org/officeDocument/2006/relationships/image" Target="../media/image89.svg"/><Relationship Id="rId9" Type="http://schemas.openxmlformats.org/officeDocument/2006/relationships/image" Target="../media/image93.svg"/></Relationships>
</file>

<file path=ppt/slides/_rels/slide47.xml.rels><?xml version="1.0" encoding="UTF-8" standalone="yes"?>
<Relationships xmlns="http://schemas.openxmlformats.org/package/2006/relationships"><Relationship Id="rId8" Type="http://schemas.openxmlformats.org/officeDocument/2006/relationships/image" Target="../media/image93.svg"/><Relationship Id="rId3" Type="http://schemas.openxmlformats.org/officeDocument/2006/relationships/image" Target="../media/image77.png"/><Relationship Id="rId7" Type="http://schemas.openxmlformats.org/officeDocument/2006/relationships/image" Target="../media/image92.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svg"/><Relationship Id="rId10" Type="http://schemas.openxmlformats.org/officeDocument/2006/relationships/image" Target="../media/image95.svg"/><Relationship Id="rId4" Type="http://schemas.openxmlformats.org/officeDocument/2006/relationships/image" Target="../media/image96.png"/><Relationship Id="rId9" Type="http://schemas.openxmlformats.org/officeDocument/2006/relationships/image" Target="../media/image94.png"/></Relationships>
</file>

<file path=ppt/slides/_rels/slide4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James.Fitzmaurice@gartner.com" TargetMode="External"/><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hyperlink" Target="mailto:Jonathan.Keeney@gartner.com" TargetMode="External"/></Relationships>
</file>

<file path=ppt/slides/_rels/slide5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99.svg"/><Relationship Id="rId7" Type="http://schemas.openxmlformats.org/officeDocument/2006/relationships/image" Target="../media/image45.sv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52.svg"/><Relationship Id="rId10" Type="http://schemas.openxmlformats.org/officeDocument/2006/relationships/image" Target="../media/image48.png"/><Relationship Id="rId4" Type="http://schemas.openxmlformats.org/officeDocument/2006/relationships/image" Target="../media/image51.png"/><Relationship Id="rId9" Type="http://schemas.openxmlformats.org/officeDocument/2006/relationships/image" Target="../media/image47.sv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7.svg"/></Relationships>
</file>

<file path=ppt/slides/_rels/slide5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7.emf"/><Relationship Id="rId4" Type="http://schemas.openxmlformats.org/officeDocument/2006/relationships/image" Target="../media/image56.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60.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9.png"/><Relationship Id="rId7"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50.svg"/><Relationship Id="rId9"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100.png"/><Relationship Id="rId7" Type="http://schemas.openxmlformats.org/officeDocument/2006/relationships/image" Target="../media/image10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02.svg"/><Relationship Id="rId5" Type="http://schemas.openxmlformats.org/officeDocument/2006/relationships/image" Target="../media/image37.png"/><Relationship Id="rId4" Type="http://schemas.openxmlformats.org/officeDocument/2006/relationships/image" Target="../media/image101.svg"/></Relationships>
</file>

<file path=ppt/slides/_rels/slide6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www.gartner.com/analyst/inquiry?ref=rtlinks" TargetMode="External"/><Relationship Id="rId7" Type="http://schemas.openxmlformats.org/officeDocument/2006/relationships/image" Target="../media/image45.sv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hyperlink" Target="mailto:gartnervirtualevents@gartner.com" TargetMode="External"/><Relationship Id="rId10" Type="http://schemas.openxmlformats.org/officeDocument/2006/relationships/image" Target="../media/image48.png"/><Relationship Id="rId4" Type="http://schemas.openxmlformats.org/officeDocument/2006/relationships/hyperlink" Target="https://events.gartner.com/#/en/navigator/AR22011/feedback" TargetMode="External"/><Relationship Id="rId9" Type="http://schemas.openxmlformats.org/officeDocument/2006/relationships/image" Target="../media/image47.svg"/></Relationships>
</file>

<file path=ppt/slides/_rels/slide64.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8" Type="http://schemas.openxmlformats.org/officeDocument/2006/relationships/hyperlink" Target="https://www.gartner.com/webinar/virtualevent/4017952" TargetMode="External"/><Relationship Id="rId13" Type="http://schemas.openxmlformats.org/officeDocument/2006/relationships/hyperlink" Target="https://www.gartner.com/document/4017878" TargetMode="External"/><Relationship Id="rId3" Type="http://schemas.openxmlformats.org/officeDocument/2006/relationships/hyperlink" Target="mailto:RiskAuditEvents@gartner.com" TargetMode="External"/><Relationship Id="rId7" Type="http://schemas.openxmlformats.org/officeDocument/2006/relationships/hyperlink" Target="https://www.gartner.com/webinar/virtualevent/4018003" TargetMode="External"/><Relationship Id="rId12" Type="http://schemas.openxmlformats.org/officeDocument/2006/relationships/hyperlink" Target="https://www.gartner.com/document/4017334" TargetMode="External"/><Relationship Id="rId2" Type="http://schemas.openxmlformats.org/officeDocument/2006/relationships/notesSlide" Target="../notesSlides/notesSlide54.xml"/><Relationship Id="rId16" Type="http://schemas.openxmlformats.org/officeDocument/2006/relationships/hyperlink" Target="https://www.gartner.com/document/code/777622" TargetMode="External"/><Relationship Id="rId1" Type="http://schemas.openxmlformats.org/officeDocument/2006/relationships/slideLayout" Target="../slideLayouts/slideLayout3.xml"/><Relationship Id="rId6" Type="http://schemas.openxmlformats.org/officeDocument/2006/relationships/hyperlink" Target="https://www.gartner.com/webinar/virtualevent/4018010" TargetMode="External"/><Relationship Id="rId11" Type="http://schemas.openxmlformats.org/officeDocument/2006/relationships/image" Target="../media/image108.svg"/><Relationship Id="rId5" Type="http://schemas.openxmlformats.org/officeDocument/2006/relationships/image" Target="../media/image107.svg"/><Relationship Id="rId15" Type="http://schemas.openxmlformats.org/officeDocument/2006/relationships/hyperlink" Target="https://www.gartner.com/document/code/778415" TargetMode="External"/><Relationship Id="rId10" Type="http://schemas.openxmlformats.org/officeDocument/2006/relationships/image" Target="../media/image103.png"/><Relationship Id="rId4" Type="http://schemas.openxmlformats.org/officeDocument/2006/relationships/image" Target="../media/image106.png"/><Relationship Id="rId9" Type="http://schemas.openxmlformats.org/officeDocument/2006/relationships/hyperlink" Target="https://www.gartner.com/webinar/virtualevent/4014738" TargetMode="External"/><Relationship Id="rId14" Type="http://schemas.openxmlformats.org/officeDocument/2006/relationships/hyperlink" Target="https://www.gartner.com/document/code/775853" TargetMode="External"/></Relationships>
</file>

<file path=ppt/slides/_rels/slide6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hyperlink" Target="https://www.infosecurity-magazine.com/news/keybanks-customer-information/#:~:text=Threat%20actors%20stole%20Social%20Security,including%20KeyBank%2C%20with%20insurance%20services." TargetMode="External"/><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hyperlink" Target="https://news.bloomberglaw.com/esg/reputational-concerns-mount-as-us-companies-reconsider-russia" TargetMode="External"/><Relationship Id="rId5" Type="http://schemas.openxmlformats.org/officeDocument/2006/relationships/image" Target="../media/image11.png"/><Relationship Id="rId15" Type="http://schemas.openxmlformats.org/officeDocument/2006/relationships/image" Target="../media/image19.png"/><Relationship Id="rId10" Type="http://schemas.openxmlformats.org/officeDocument/2006/relationships/image" Target="../media/image16.svg"/><Relationship Id="rId19" Type="http://schemas.openxmlformats.org/officeDocument/2006/relationships/image" Target="../media/image23.pn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D1B6-FD1B-E84A-BA1E-FA18A6FF0E20}"/>
              </a:ext>
            </a:extLst>
          </p:cNvPr>
          <p:cNvSpPr>
            <a:spLocks noGrp="1"/>
          </p:cNvSpPr>
          <p:nvPr>
            <p:ph type="ctrTitle"/>
          </p:nvPr>
        </p:nvSpPr>
        <p:spPr/>
        <p:txBody>
          <a:bodyPr/>
          <a:lstStyle/>
          <a:p>
            <a:r>
              <a:rPr lang="en-US" dirty="0"/>
              <a:t>Enterprise </a:t>
            </a:r>
            <a:br>
              <a:rPr lang="en-US" dirty="0"/>
            </a:br>
            <a:r>
              <a:rPr lang="en-US" dirty="0"/>
              <a:t>Third-Party Risk Management</a:t>
            </a:r>
          </a:p>
        </p:txBody>
      </p:sp>
      <p:sp>
        <p:nvSpPr>
          <p:cNvPr id="3" name="Text Placeholder 2">
            <a:extLst>
              <a:ext uri="{FF2B5EF4-FFF2-40B4-BE49-F238E27FC236}">
                <a16:creationId xmlns:a16="http://schemas.microsoft.com/office/drawing/2014/main" id="{B258CE53-256C-4542-90CA-2836901240B3}"/>
              </a:ext>
            </a:extLst>
          </p:cNvPr>
          <p:cNvSpPr>
            <a:spLocks noGrp="1"/>
          </p:cNvSpPr>
          <p:nvPr>
            <p:ph type="body" sz="quarter" idx="12"/>
          </p:nvPr>
        </p:nvSpPr>
        <p:spPr>
          <a:xfrm>
            <a:off x="917231" y="3204804"/>
            <a:ext cx="3982443" cy="739775"/>
          </a:xfrm>
        </p:spPr>
        <p:txBody>
          <a:bodyPr/>
          <a:lstStyle/>
          <a:p>
            <a:r>
              <a:rPr lang="en-US" dirty="0"/>
              <a:t>Annual Executive Retreat</a:t>
            </a:r>
          </a:p>
          <a:p>
            <a:r>
              <a:rPr lang="en-US" dirty="0"/>
              <a:t>Chicago, IL</a:t>
            </a:r>
          </a:p>
          <a:p>
            <a:r>
              <a:rPr lang="en-US" dirty="0"/>
              <a:t>13 October 2022</a:t>
            </a:r>
          </a:p>
        </p:txBody>
      </p:sp>
    </p:spTree>
    <p:extLst>
      <p:ext uri="{BB962C8B-B14F-4D97-AF65-F5344CB8AC3E}">
        <p14:creationId xmlns:p14="http://schemas.microsoft.com/office/powerpoint/2010/main" val="293750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5579-AA2F-3144-9255-9E4B860390D1}"/>
              </a:ext>
            </a:extLst>
          </p:cNvPr>
          <p:cNvSpPr>
            <a:spLocks noGrp="1"/>
          </p:cNvSpPr>
          <p:nvPr>
            <p:ph type="title"/>
          </p:nvPr>
        </p:nvSpPr>
        <p:spPr/>
        <p:txBody>
          <a:bodyPr/>
          <a:lstStyle/>
          <a:p>
            <a:r>
              <a:rPr lang="en-US" dirty="0"/>
              <a:t>We Agree Prioritization is Our Top Objective</a:t>
            </a:r>
          </a:p>
        </p:txBody>
      </p:sp>
      <p:sp>
        <p:nvSpPr>
          <p:cNvPr id="3" name="Text Placeholder 2">
            <a:extLst>
              <a:ext uri="{FF2B5EF4-FFF2-40B4-BE49-F238E27FC236}">
                <a16:creationId xmlns:a16="http://schemas.microsoft.com/office/drawing/2014/main" id="{9602F153-41DD-7248-8149-B96AE4BFEF1D}"/>
              </a:ext>
            </a:extLst>
          </p:cNvPr>
          <p:cNvSpPr>
            <a:spLocks noGrp="1"/>
          </p:cNvSpPr>
          <p:nvPr>
            <p:ph type="body" sz="quarter" idx="11"/>
          </p:nvPr>
        </p:nvSpPr>
        <p:spPr/>
        <p:txBody>
          <a:bodyPr/>
          <a:lstStyle/>
          <a:p>
            <a:r>
              <a:rPr lang="en-US" dirty="0">
                <a:solidFill>
                  <a:srgbClr val="000000"/>
                </a:solidFill>
              </a:rPr>
              <a:t>Head of ERM and Risk Committee Perspectives on Third-Party Risk Objectives</a:t>
            </a:r>
            <a:endParaRPr lang="en-US" baseline="30000" dirty="0">
              <a:solidFill>
                <a:srgbClr val="000000"/>
              </a:solidFill>
            </a:endParaRPr>
          </a:p>
        </p:txBody>
      </p:sp>
      <p:sp>
        <p:nvSpPr>
          <p:cNvPr id="4" name="Text Placeholder 3">
            <a:extLst>
              <a:ext uri="{FF2B5EF4-FFF2-40B4-BE49-F238E27FC236}">
                <a16:creationId xmlns:a16="http://schemas.microsoft.com/office/drawing/2014/main" id="{27AD35C7-1342-1648-90A5-4F74B72C1E72}"/>
              </a:ext>
            </a:extLst>
          </p:cNvPr>
          <p:cNvSpPr>
            <a:spLocks noGrp="1"/>
          </p:cNvSpPr>
          <p:nvPr>
            <p:ph type="body" sz="quarter" idx="12"/>
          </p:nvPr>
        </p:nvSpPr>
        <p:spPr/>
        <p:txBody>
          <a:bodyPr/>
          <a:lstStyle/>
          <a:p>
            <a:pPr>
              <a:spcAft>
                <a:spcPts val="0"/>
              </a:spcAft>
            </a:pPr>
            <a:r>
              <a:rPr lang="en-US" dirty="0"/>
              <a:t>Most Commonly-Selected Responses Options for Each Group</a:t>
            </a:r>
          </a:p>
        </p:txBody>
      </p:sp>
      <p:sp>
        <p:nvSpPr>
          <p:cNvPr id="5" name="TextBox 4">
            <a:extLst>
              <a:ext uri="{FF2B5EF4-FFF2-40B4-BE49-F238E27FC236}">
                <a16:creationId xmlns:a16="http://schemas.microsoft.com/office/drawing/2014/main" id="{43164D81-FE06-0441-96C0-6797D28C4A2F}"/>
              </a:ext>
            </a:extLst>
          </p:cNvPr>
          <p:cNvSpPr txBox="1"/>
          <p:nvPr/>
        </p:nvSpPr>
        <p:spPr>
          <a:xfrm>
            <a:off x="468095" y="5086322"/>
            <a:ext cx="8229600" cy="469359"/>
          </a:xfrm>
          <a:prstGeom prst="rect">
            <a:avLst/>
          </a:prstGeom>
          <a:noFill/>
        </p:spPr>
        <p:txBody>
          <a:bodyPr wrap="square" lIns="0" tIns="91440" rIns="0" bIns="0" rtlCol="0" anchor="b" anchorCtr="0">
            <a:spAutoFit/>
          </a:bodyPr>
          <a:lstStyle/>
          <a:p>
            <a:pPr>
              <a:spcAft>
                <a:spcPts val="300"/>
              </a:spcAft>
            </a:pPr>
            <a:r>
              <a:rPr lang="en-US" sz="1200" dirty="0"/>
              <a:t>n = 74 Risk Leaders, 100 Executive Risk Committee Members</a:t>
            </a:r>
          </a:p>
          <a:p>
            <a:r>
              <a:rPr lang="en-US" sz="1000" dirty="0"/>
              <a:t>Source: 2022 Gartner ERM Survey on Third-Party Risk, 2022 Gartner Risk Committee Survey</a:t>
            </a:r>
            <a:endParaRPr lang="en-US" sz="1000" dirty="0">
              <a:solidFill>
                <a:prstClr val="black"/>
              </a:solidFill>
            </a:endParaRPr>
          </a:p>
        </p:txBody>
      </p:sp>
      <p:grpSp>
        <p:nvGrpSpPr>
          <p:cNvPr id="6" name="Group 5">
            <a:extLst>
              <a:ext uri="{FF2B5EF4-FFF2-40B4-BE49-F238E27FC236}">
                <a16:creationId xmlns:a16="http://schemas.microsoft.com/office/drawing/2014/main" id="{39171F69-BE38-0540-FEE9-C42C31FF9038}"/>
              </a:ext>
            </a:extLst>
          </p:cNvPr>
          <p:cNvGrpSpPr/>
          <p:nvPr/>
        </p:nvGrpSpPr>
        <p:grpSpPr>
          <a:xfrm>
            <a:off x="1076863" y="1440889"/>
            <a:ext cx="2881826" cy="3541056"/>
            <a:chOff x="2913959" y="1733224"/>
            <a:chExt cx="3312204" cy="3775623"/>
          </a:xfrm>
        </p:grpSpPr>
        <p:sp>
          <p:nvSpPr>
            <p:cNvPr id="12" name="Rectangle 11">
              <a:extLst>
                <a:ext uri="{FF2B5EF4-FFF2-40B4-BE49-F238E27FC236}">
                  <a16:creationId xmlns:a16="http://schemas.microsoft.com/office/drawing/2014/main" id="{382CC7B4-A267-A419-BF7D-279F378C2379}"/>
                </a:ext>
              </a:extLst>
            </p:cNvPr>
            <p:cNvSpPr/>
            <p:nvPr/>
          </p:nvSpPr>
          <p:spPr>
            <a:xfrm>
              <a:off x="2913959" y="2121410"/>
              <a:ext cx="3312204" cy="33874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7999DD05-1EEE-C4ED-0457-2F87F61BA5B9}"/>
                </a:ext>
              </a:extLst>
            </p:cNvPr>
            <p:cNvSpPr/>
            <p:nvPr/>
          </p:nvSpPr>
          <p:spPr>
            <a:xfrm>
              <a:off x="3079383" y="2267713"/>
              <a:ext cx="2981356" cy="30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Freeform 19">
              <a:extLst>
                <a:ext uri="{FF2B5EF4-FFF2-40B4-BE49-F238E27FC236}">
                  <a16:creationId xmlns:a16="http://schemas.microsoft.com/office/drawing/2014/main" id="{2694AABA-D114-B688-3591-D1DFF01F5A96}"/>
                </a:ext>
              </a:extLst>
            </p:cNvPr>
            <p:cNvSpPr/>
            <p:nvPr/>
          </p:nvSpPr>
          <p:spPr>
            <a:xfrm>
              <a:off x="3708629" y="1733224"/>
              <a:ext cx="1722863" cy="650389"/>
            </a:xfrm>
            <a:custGeom>
              <a:avLst/>
              <a:gdLst>
                <a:gd name="connsiteX0" fmla="*/ 342501 w 685003"/>
                <a:gd name="connsiteY0" fmla="*/ 0 h 258592"/>
                <a:gd name="connsiteX1" fmla="*/ 413711 w 685003"/>
                <a:gd name="connsiteY1" fmla="*/ 71210 h 258592"/>
                <a:gd name="connsiteX2" fmla="*/ 411258 w 685003"/>
                <a:gd name="connsiteY2" fmla="*/ 77132 h 258592"/>
                <a:gd name="connsiteX3" fmla="*/ 580224 w 685003"/>
                <a:gd name="connsiteY3" fmla="*/ 153372 h 258592"/>
                <a:gd name="connsiteX4" fmla="*/ 685003 w 685003"/>
                <a:gd name="connsiteY4" fmla="*/ 153372 h 258592"/>
                <a:gd name="connsiteX5" fmla="*/ 685003 w 685003"/>
                <a:gd name="connsiteY5" fmla="*/ 258592 h 258592"/>
                <a:gd name="connsiteX6" fmla="*/ 0 w 685003"/>
                <a:gd name="connsiteY6" fmla="*/ 258592 h 258592"/>
                <a:gd name="connsiteX7" fmla="*/ 0 w 685003"/>
                <a:gd name="connsiteY7" fmla="*/ 153372 h 258592"/>
                <a:gd name="connsiteX8" fmla="*/ 104778 w 685003"/>
                <a:gd name="connsiteY8" fmla="*/ 153372 h 258592"/>
                <a:gd name="connsiteX9" fmla="*/ 273744 w 685003"/>
                <a:gd name="connsiteY9" fmla="*/ 77132 h 258592"/>
                <a:gd name="connsiteX10" fmla="*/ 271291 w 685003"/>
                <a:gd name="connsiteY10" fmla="*/ 71210 h 258592"/>
                <a:gd name="connsiteX11" fmla="*/ 342501 w 685003"/>
                <a:gd name="connsiteY11" fmla="*/ 0 h 25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003" h="258592">
                  <a:moveTo>
                    <a:pt x="342501" y="0"/>
                  </a:moveTo>
                  <a:cubicBezTo>
                    <a:pt x="381829" y="0"/>
                    <a:pt x="413711" y="31882"/>
                    <a:pt x="413711" y="71210"/>
                  </a:cubicBezTo>
                  <a:lnTo>
                    <a:pt x="411258" y="77132"/>
                  </a:lnTo>
                  <a:lnTo>
                    <a:pt x="580224" y="153372"/>
                  </a:lnTo>
                  <a:lnTo>
                    <a:pt x="685003" y="153372"/>
                  </a:lnTo>
                  <a:lnTo>
                    <a:pt x="685003" y="258592"/>
                  </a:lnTo>
                  <a:lnTo>
                    <a:pt x="0" y="258592"/>
                  </a:lnTo>
                  <a:lnTo>
                    <a:pt x="0" y="153372"/>
                  </a:lnTo>
                  <a:lnTo>
                    <a:pt x="104778" y="153372"/>
                  </a:lnTo>
                  <a:lnTo>
                    <a:pt x="273744" y="77132"/>
                  </a:lnTo>
                  <a:lnTo>
                    <a:pt x="271291" y="71210"/>
                  </a:lnTo>
                  <a:cubicBezTo>
                    <a:pt x="271291" y="31882"/>
                    <a:pt x="303173" y="0"/>
                    <a:pt x="342501" y="0"/>
                  </a:cubicBezTo>
                  <a:close/>
                </a:path>
              </a:pathLst>
            </a:cu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sp>
        <p:nvSpPr>
          <p:cNvPr id="15" name="TextBox 14">
            <a:extLst>
              <a:ext uri="{FF2B5EF4-FFF2-40B4-BE49-F238E27FC236}">
                <a16:creationId xmlns:a16="http://schemas.microsoft.com/office/drawing/2014/main" id="{8FD16DBE-EB6B-BFDB-4DCB-B3D1271A1CDA}"/>
              </a:ext>
            </a:extLst>
          </p:cNvPr>
          <p:cNvSpPr txBox="1"/>
          <p:nvPr/>
        </p:nvSpPr>
        <p:spPr>
          <a:xfrm>
            <a:off x="1220792" y="2114733"/>
            <a:ext cx="2593967" cy="2600712"/>
          </a:xfrm>
          <a:prstGeom prst="rect">
            <a:avLst/>
          </a:prstGeom>
          <a:noFill/>
          <a:ln w="12700">
            <a:noFill/>
          </a:ln>
        </p:spPr>
        <p:txBody>
          <a:bodyPr wrap="square" lIns="91440" tIns="91440" bIns="91440" rtlCol="0">
            <a:spAutoFit/>
          </a:bodyPr>
          <a:lstStyle/>
          <a:p>
            <a:pPr algn="ctr">
              <a:spcAft>
                <a:spcPts val="600"/>
              </a:spcAft>
            </a:pPr>
            <a:r>
              <a:rPr lang="en-US" sz="1400" b="1" dirty="0"/>
              <a:t>Head of ERM’s List</a:t>
            </a:r>
          </a:p>
          <a:p>
            <a:pPr marL="228600" indent="-228600">
              <a:spcAft>
                <a:spcPts val="600"/>
              </a:spcAft>
              <a:buFont typeface="+mj-lt"/>
              <a:buAutoNum type="arabicPeriod"/>
            </a:pPr>
            <a:r>
              <a:rPr lang="en-US" sz="1400" b="1" dirty="0"/>
              <a:t>Prioritize issues that matter to the enterprise as a whole</a:t>
            </a:r>
          </a:p>
          <a:p>
            <a:pPr marL="228600" indent="-228600">
              <a:spcAft>
                <a:spcPts val="600"/>
              </a:spcAft>
              <a:buFont typeface="+mj-lt"/>
              <a:buAutoNum type="arabicPeriod"/>
            </a:pPr>
            <a:r>
              <a:rPr lang="en-US" sz="1400" dirty="0"/>
              <a:t>Identify a manageable set of issues for review or discussion</a:t>
            </a:r>
          </a:p>
          <a:p>
            <a:pPr marL="228600" indent="-228600">
              <a:spcAft>
                <a:spcPts val="600"/>
              </a:spcAft>
              <a:buFont typeface="+mj-lt"/>
              <a:buAutoNum type="arabicPeriod"/>
            </a:pPr>
            <a:r>
              <a:rPr lang="en-US" sz="1400" dirty="0"/>
              <a:t>Clearly explain ranking relative to other enterprise risks</a:t>
            </a:r>
          </a:p>
        </p:txBody>
      </p:sp>
      <p:grpSp>
        <p:nvGrpSpPr>
          <p:cNvPr id="16" name="Group 15">
            <a:extLst>
              <a:ext uri="{FF2B5EF4-FFF2-40B4-BE49-F238E27FC236}">
                <a16:creationId xmlns:a16="http://schemas.microsoft.com/office/drawing/2014/main" id="{5E16E3AA-3D6D-E9EA-529A-53651FBB760F}"/>
              </a:ext>
            </a:extLst>
          </p:cNvPr>
          <p:cNvGrpSpPr/>
          <p:nvPr/>
        </p:nvGrpSpPr>
        <p:grpSpPr>
          <a:xfrm>
            <a:off x="5276753" y="1432289"/>
            <a:ext cx="2881826" cy="3541056"/>
            <a:chOff x="2913959" y="1733224"/>
            <a:chExt cx="3312204" cy="3775623"/>
          </a:xfrm>
        </p:grpSpPr>
        <p:sp>
          <p:nvSpPr>
            <p:cNvPr id="21" name="Rectangle 20">
              <a:extLst>
                <a:ext uri="{FF2B5EF4-FFF2-40B4-BE49-F238E27FC236}">
                  <a16:creationId xmlns:a16="http://schemas.microsoft.com/office/drawing/2014/main" id="{F1A5E147-29AC-45EB-A6A4-546A7685AEEC}"/>
                </a:ext>
              </a:extLst>
            </p:cNvPr>
            <p:cNvSpPr/>
            <p:nvPr/>
          </p:nvSpPr>
          <p:spPr>
            <a:xfrm>
              <a:off x="2913959" y="2121410"/>
              <a:ext cx="3312204" cy="33874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ectangle 24">
              <a:extLst>
                <a:ext uri="{FF2B5EF4-FFF2-40B4-BE49-F238E27FC236}">
                  <a16:creationId xmlns:a16="http://schemas.microsoft.com/office/drawing/2014/main" id="{3958CAA1-CABB-C716-1834-64B757CCA7D9}"/>
                </a:ext>
              </a:extLst>
            </p:cNvPr>
            <p:cNvSpPr/>
            <p:nvPr/>
          </p:nvSpPr>
          <p:spPr>
            <a:xfrm>
              <a:off x="3079383" y="2267713"/>
              <a:ext cx="2981356" cy="30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Freeform 19">
              <a:extLst>
                <a:ext uri="{FF2B5EF4-FFF2-40B4-BE49-F238E27FC236}">
                  <a16:creationId xmlns:a16="http://schemas.microsoft.com/office/drawing/2014/main" id="{272BAC4F-72F7-B2F1-A563-F09BFD534A25}"/>
                </a:ext>
              </a:extLst>
            </p:cNvPr>
            <p:cNvSpPr/>
            <p:nvPr/>
          </p:nvSpPr>
          <p:spPr>
            <a:xfrm>
              <a:off x="3708629" y="1733224"/>
              <a:ext cx="1722863" cy="650389"/>
            </a:xfrm>
            <a:custGeom>
              <a:avLst/>
              <a:gdLst>
                <a:gd name="connsiteX0" fmla="*/ 342501 w 685003"/>
                <a:gd name="connsiteY0" fmla="*/ 0 h 258592"/>
                <a:gd name="connsiteX1" fmla="*/ 413711 w 685003"/>
                <a:gd name="connsiteY1" fmla="*/ 71210 h 258592"/>
                <a:gd name="connsiteX2" fmla="*/ 411258 w 685003"/>
                <a:gd name="connsiteY2" fmla="*/ 77132 h 258592"/>
                <a:gd name="connsiteX3" fmla="*/ 580224 w 685003"/>
                <a:gd name="connsiteY3" fmla="*/ 153372 h 258592"/>
                <a:gd name="connsiteX4" fmla="*/ 685003 w 685003"/>
                <a:gd name="connsiteY4" fmla="*/ 153372 h 258592"/>
                <a:gd name="connsiteX5" fmla="*/ 685003 w 685003"/>
                <a:gd name="connsiteY5" fmla="*/ 258592 h 258592"/>
                <a:gd name="connsiteX6" fmla="*/ 0 w 685003"/>
                <a:gd name="connsiteY6" fmla="*/ 258592 h 258592"/>
                <a:gd name="connsiteX7" fmla="*/ 0 w 685003"/>
                <a:gd name="connsiteY7" fmla="*/ 153372 h 258592"/>
                <a:gd name="connsiteX8" fmla="*/ 104778 w 685003"/>
                <a:gd name="connsiteY8" fmla="*/ 153372 h 258592"/>
                <a:gd name="connsiteX9" fmla="*/ 273744 w 685003"/>
                <a:gd name="connsiteY9" fmla="*/ 77132 h 258592"/>
                <a:gd name="connsiteX10" fmla="*/ 271291 w 685003"/>
                <a:gd name="connsiteY10" fmla="*/ 71210 h 258592"/>
                <a:gd name="connsiteX11" fmla="*/ 342501 w 685003"/>
                <a:gd name="connsiteY11" fmla="*/ 0 h 25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003" h="258592">
                  <a:moveTo>
                    <a:pt x="342501" y="0"/>
                  </a:moveTo>
                  <a:cubicBezTo>
                    <a:pt x="381829" y="0"/>
                    <a:pt x="413711" y="31882"/>
                    <a:pt x="413711" y="71210"/>
                  </a:cubicBezTo>
                  <a:lnTo>
                    <a:pt x="411258" y="77132"/>
                  </a:lnTo>
                  <a:lnTo>
                    <a:pt x="580224" y="153372"/>
                  </a:lnTo>
                  <a:lnTo>
                    <a:pt x="685003" y="153372"/>
                  </a:lnTo>
                  <a:lnTo>
                    <a:pt x="685003" y="258592"/>
                  </a:lnTo>
                  <a:lnTo>
                    <a:pt x="0" y="258592"/>
                  </a:lnTo>
                  <a:lnTo>
                    <a:pt x="0" y="153372"/>
                  </a:lnTo>
                  <a:lnTo>
                    <a:pt x="104778" y="153372"/>
                  </a:lnTo>
                  <a:lnTo>
                    <a:pt x="273744" y="77132"/>
                  </a:lnTo>
                  <a:lnTo>
                    <a:pt x="271291" y="71210"/>
                  </a:lnTo>
                  <a:cubicBezTo>
                    <a:pt x="271291" y="31882"/>
                    <a:pt x="303173" y="0"/>
                    <a:pt x="342501" y="0"/>
                  </a:cubicBezTo>
                  <a:close/>
                </a:path>
              </a:pathLst>
            </a:cu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sp>
        <p:nvSpPr>
          <p:cNvPr id="27" name="TextBox 26">
            <a:extLst>
              <a:ext uri="{FF2B5EF4-FFF2-40B4-BE49-F238E27FC236}">
                <a16:creationId xmlns:a16="http://schemas.microsoft.com/office/drawing/2014/main" id="{8A8CDE77-873A-A1AE-5D67-CAC10ED3C527}"/>
              </a:ext>
            </a:extLst>
          </p:cNvPr>
          <p:cNvSpPr txBox="1"/>
          <p:nvPr/>
        </p:nvSpPr>
        <p:spPr>
          <a:xfrm>
            <a:off x="5420682" y="2066534"/>
            <a:ext cx="2593967" cy="2569934"/>
          </a:xfrm>
          <a:prstGeom prst="rect">
            <a:avLst/>
          </a:prstGeom>
          <a:noFill/>
          <a:ln w="12700">
            <a:noFill/>
          </a:ln>
        </p:spPr>
        <p:txBody>
          <a:bodyPr wrap="square" lIns="91440" tIns="91440" bIns="91440" rtlCol="0">
            <a:spAutoFit/>
          </a:bodyPr>
          <a:lstStyle/>
          <a:p>
            <a:pPr algn="ctr">
              <a:spcAft>
                <a:spcPts val="600"/>
              </a:spcAft>
            </a:pPr>
            <a:r>
              <a:rPr lang="en-US" sz="1400" b="1" dirty="0"/>
              <a:t>ERC’s List</a:t>
            </a:r>
          </a:p>
          <a:p>
            <a:pPr marL="228600" indent="-228600">
              <a:spcAft>
                <a:spcPts val="600"/>
              </a:spcAft>
              <a:buFont typeface="+mj-lt"/>
              <a:buAutoNum type="arabicPeriod"/>
            </a:pPr>
            <a:r>
              <a:rPr lang="en-US" sz="1400" b="1" dirty="0"/>
              <a:t>Prioritize issues that matter to the enterprise as a whole</a:t>
            </a:r>
          </a:p>
          <a:p>
            <a:pPr marL="228600" indent="-228600">
              <a:spcAft>
                <a:spcPts val="600"/>
              </a:spcAft>
              <a:buFont typeface="+mj-lt"/>
              <a:buAutoNum type="arabicPeriod"/>
            </a:pPr>
            <a:r>
              <a:rPr lang="en-US" sz="1400" dirty="0"/>
              <a:t>Clearly explain ranking relative to other enterprise risks</a:t>
            </a:r>
          </a:p>
          <a:p>
            <a:pPr marL="228600" indent="-228600">
              <a:spcAft>
                <a:spcPts val="600"/>
              </a:spcAft>
              <a:buFont typeface="+mj-lt"/>
              <a:buAutoNum type="arabicPeriod"/>
            </a:pPr>
            <a:r>
              <a:rPr lang="en-US" sz="1400" dirty="0"/>
              <a:t>Avoid overweighting any one perspective or risk factor</a:t>
            </a:r>
          </a:p>
        </p:txBody>
      </p:sp>
    </p:spTree>
    <p:extLst>
      <p:ext uri="{BB962C8B-B14F-4D97-AF65-F5344CB8AC3E}">
        <p14:creationId xmlns:p14="http://schemas.microsoft.com/office/powerpoint/2010/main" val="322283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D855-29C9-B950-29AD-FC4481633869}"/>
              </a:ext>
            </a:extLst>
          </p:cNvPr>
          <p:cNvSpPr>
            <a:spLocks noGrp="1"/>
          </p:cNvSpPr>
          <p:nvPr>
            <p:ph type="title"/>
          </p:nvPr>
        </p:nvSpPr>
        <p:spPr/>
        <p:txBody>
          <a:bodyPr/>
          <a:lstStyle/>
          <a:p>
            <a:r>
              <a:rPr lang="en-US" dirty="0"/>
              <a:t>Yet We’re Still Struggling to Elevate the Right Issues</a:t>
            </a:r>
          </a:p>
        </p:txBody>
      </p:sp>
      <p:sp>
        <p:nvSpPr>
          <p:cNvPr id="3" name="Text Placeholder 2">
            <a:extLst>
              <a:ext uri="{FF2B5EF4-FFF2-40B4-BE49-F238E27FC236}">
                <a16:creationId xmlns:a16="http://schemas.microsoft.com/office/drawing/2014/main" id="{8E1DD179-F102-643A-9306-EC4D65D2F158}"/>
              </a:ext>
            </a:extLst>
          </p:cNvPr>
          <p:cNvSpPr>
            <a:spLocks noGrp="1"/>
          </p:cNvSpPr>
          <p:nvPr>
            <p:ph type="body" sz="quarter" idx="11"/>
          </p:nvPr>
        </p:nvSpPr>
        <p:spPr/>
        <p:txBody>
          <a:bodyPr/>
          <a:lstStyle/>
          <a:p>
            <a:r>
              <a:rPr lang="en-US" dirty="0"/>
              <a:t>Evidence of Difficulty Prioritizing Enterprise-Level Third-Party Risk Issues</a:t>
            </a:r>
          </a:p>
        </p:txBody>
      </p:sp>
      <p:sp>
        <p:nvSpPr>
          <p:cNvPr id="4" name="Text Placeholder 3">
            <a:extLst>
              <a:ext uri="{FF2B5EF4-FFF2-40B4-BE49-F238E27FC236}">
                <a16:creationId xmlns:a16="http://schemas.microsoft.com/office/drawing/2014/main" id="{AE1873DC-7669-2E46-A270-961B85A087D1}"/>
              </a:ext>
            </a:extLst>
          </p:cNvPr>
          <p:cNvSpPr>
            <a:spLocks noGrp="1"/>
          </p:cNvSpPr>
          <p:nvPr>
            <p:ph type="body" sz="quarter" idx="12"/>
          </p:nvPr>
        </p:nvSpPr>
        <p:spPr>
          <a:xfrm>
            <a:off x="457198" y="1150972"/>
            <a:ext cx="8229601" cy="182880"/>
          </a:xfrm>
        </p:spPr>
        <p:txBody>
          <a:bodyPr/>
          <a:lstStyle/>
          <a:p>
            <a:r>
              <a:rPr lang="en-US" dirty="0"/>
              <a:t>Percentage of </a:t>
            </a:r>
            <a:r>
              <a:rPr lang="en-US" dirty="0" err="1"/>
              <a:t>Respondents</a:t>
            </a:r>
            <a:r>
              <a:rPr lang="en-US" baseline="30000" dirty="0" err="1"/>
              <a:t>a</a:t>
            </a:r>
            <a:endParaRPr lang="en-US" baseline="30000" dirty="0"/>
          </a:p>
        </p:txBody>
      </p:sp>
      <p:sp>
        <p:nvSpPr>
          <p:cNvPr id="20" name="TextBox 19">
            <a:extLst>
              <a:ext uri="{FF2B5EF4-FFF2-40B4-BE49-F238E27FC236}">
                <a16:creationId xmlns:a16="http://schemas.microsoft.com/office/drawing/2014/main" id="{78DEEBBB-75CB-A094-FFE0-C9660DA00634}"/>
              </a:ext>
            </a:extLst>
          </p:cNvPr>
          <p:cNvSpPr txBox="1"/>
          <p:nvPr/>
        </p:nvSpPr>
        <p:spPr>
          <a:xfrm>
            <a:off x="457198" y="5388432"/>
            <a:ext cx="8021654" cy="815608"/>
          </a:xfrm>
          <a:prstGeom prst="rect">
            <a:avLst/>
          </a:prstGeom>
          <a:noFill/>
        </p:spPr>
        <p:txBody>
          <a:bodyPr wrap="square" lIns="0" tIns="91440" rIns="0" bIns="0" rtlCol="0" anchor="b" anchorCtr="0">
            <a:spAutoFit/>
          </a:bodyPr>
          <a:lstStyle/>
          <a:p>
            <a:pPr>
              <a:spcBef>
                <a:spcPts val="300"/>
              </a:spcBef>
            </a:pPr>
            <a:r>
              <a:rPr lang="en-US" sz="1200" dirty="0"/>
              <a:t>n = 74 Risk Leaders</a:t>
            </a:r>
          </a:p>
          <a:p>
            <a:pPr>
              <a:spcBef>
                <a:spcPts val="300"/>
              </a:spcBef>
            </a:pPr>
            <a:r>
              <a:rPr lang="en-US" sz="1000" dirty="0"/>
              <a:t>Source: 2022 Gartner ERM Survey on Third-Party Risk</a:t>
            </a:r>
          </a:p>
          <a:p>
            <a:pPr>
              <a:spcBef>
                <a:spcPts val="300"/>
              </a:spcBef>
            </a:pPr>
            <a:r>
              <a:rPr lang="en-US" sz="1000" baseline="30000" dirty="0"/>
              <a:t>a</a:t>
            </a:r>
            <a:r>
              <a:rPr lang="en-US" sz="1000" dirty="0"/>
              <a:t> Percentage of respondents who agree they consistently achieve the following criteria in discussions of third-party risk with the risk committee, board and/or other senior executives</a:t>
            </a:r>
          </a:p>
        </p:txBody>
      </p:sp>
      <p:sp>
        <p:nvSpPr>
          <p:cNvPr id="21" name="Google Shape;143;p5">
            <a:extLst>
              <a:ext uri="{FF2B5EF4-FFF2-40B4-BE49-F238E27FC236}">
                <a16:creationId xmlns:a16="http://schemas.microsoft.com/office/drawing/2014/main" id="{F57A9B25-5360-AC81-FC8A-2F76D394F6FA}"/>
              </a:ext>
            </a:extLst>
          </p:cNvPr>
          <p:cNvSpPr txBox="1">
            <a:spLocks/>
          </p:cNvSpPr>
          <p:nvPr/>
        </p:nvSpPr>
        <p:spPr>
          <a:xfrm>
            <a:off x="470143" y="2326385"/>
            <a:ext cx="2659417" cy="734065"/>
          </a:xfrm>
          <a:prstGeom prst="rect">
            <a:avLst/>
          </a:prstGeom>
          <a:solidFill>
            <a:srgbClr val="F4F4F4"/>
          </a:solidFill>
          <a:ln>
            <a:noFill/>
          </a:ln>
        </p:spPr>
        <p:txBody>
          <a:bodyPr spcFirstLastPara="1" wrap="square" lIns="91440" tIns="91440" rIns="91440" bIns="9144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0" indent="0"/>
            <a:r>
              <a:rPr lang="en-US" sz="1200" b="1" dirty="0"/>
              <a:t>Concise: </a:t>
            </a:r>
            <a:r>
              <a:rPr lang="en-US" sz="1200" dirty="0"/>
              <a:t>“We limit focus to a manageable number of issues.”</a:t>
            </a:r>
            <a:endParaRPr lang="en-US" sz="1200" b="1" dirty="0"/>
          </a:p>
        </p:txBody>
      </p:sp>
      <p:graphicFrame>
        <p:nvGraphicFramePr>
          <p:cNvPr id="24" name="Google Shape;146;p5">
            <a:extLst>
              <a:ext uri="{FF2B5EF4-FFF2-40B4-BE49-F238E27FC236}">
                <a16:creationId xmlns:a16="http://schemas.microsoft.com/office/drawing/2014/main" id="{EF4B1BBD-F2FF-8383-6E5E-6943B836C4D6}"/>
              </a:ext>
            </a:extLst>
          </p:cNvPr>
          <p:cNvGraphicFramePr/>
          <p:nvPr/>
        </p:nvGraphicFramePr>
        <p:xfrm>
          <a:off x="835594" y="3354076"/>
          <a:ext cx="1928515" cy="1834401"/>
        </p:xfrm>
        <a:graphic>
          <a:graphicData uri="http://schemas.openxmlformats.org/drawingml/2006/chart">
            <c:chart xmlns:c="http://schemas.openxmlformats.org/drawingml/2006/chart" xmlns:r="http://schemas.openxmlformats.org/officeDocument/2006/relationships" r:id="rId3"/>
          </a:graphicData>
        </a:graphic>
      </p:graphicFrame>
      <p:sp>
        <p:nvSpPr>
          <p:cNvPr id="25" name="Google Shape;148;p5">
            <a:extLst>
              <a:ext uri="{FF2B5EF4-FFF2-40B4-BE49-F238E27FC236}">
                <a16:creationId xmlns:a16="http://schemas.microsoft.com/office/drawing/2014/main" id="{0AAA51F3-6738-3F95-D02C-5469971FCEBA}"/>
              </a:ext>
            </a:extLst>
          </p:cNvPr>
          <p:cNvSpPr txBox="1"/>
          <p:nvPr/>
        </p:nvSpPr>
        <p:spPr>
          <a:xfrm>
            <a:off x="514414" y="3270712"/>
            <a:ext cx="683541" cy="347175"/>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23%</a:t>
            </a:r>
            <a:endParaRPr b="1" dirty="0">
              <a:latin typeface="Arial" panose="020B0604020202020204" pitchFamily="34" charset="0"/>
              <a:cs typeface="Arial" panose="020B0604020202020204" pitchFamily="34" charset="0"/>
            </a:endParaRPr>
          </a:p>
          <a:p>
            <a:pPr marL="0" marR="0" lvl="0" indent="0" algn="r"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Disagree</a:t>
            </a:r>
            <a:endParaRPr dirty="0">
              <a:latin typeface="Arial" panose="020B0604020202020204" pitchFamily="34" charset="0"/>
              <a:cs typeface="Arial" panose="020B0604020202020204" pitchFamily="34" charset="0"/>
            </a:endParaRPr>
          </a:p>
        </p:txBody>
      </p:sp>
      <p:sp>
        <p:nvSpPr>
          <p:cNvPr id="29" name="Google Shape;147;p5">
            <a:extLst>
              <a:ext uri="{FF2B5EF4-FFF2-40B4-BE49-F238E27FC236}">
                <a16:creationId xmlns:a16="http://schemas.microsoft.com/office/drawing/2014/main" id="{FBA70B1C-2C11-8252-7023-A8B272831361}"/>
              </a:ext>
            </a:extLst>
          </p:cNvPr>
          <p:cNvSpPr txBox="1"/>
          <p:nvPr/>
        </p:nvSpPr>
        <p:spPr>
          <a:xfrm>
            <a:off x="2441526" y="3270712"/>
            <a:ext cx="597625" cy="387034"/>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26%</a:t>
            </a:r>
            <a:endParaRPr b="1" dirty="0">
              <a:latin typeface="Arial" panose="020B0604020202020204" pitchFamily="34" charset="0"/>
              <a:cs typeface="Arial" panose="020B0604020202020204" pitchFamily="34" charset="0"/>
            </a:endParaRPr>
          </a:p>
          <a:p>
            <a:pPr marL="0" marR="0" lvl="0" indent="0"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Agree</a:t>
            </a:r>
            <a:endParaRPr dirty="0">
              <a:latin typeface="Arial" panose="020B0604020202020204" pitchFamily="34" charset="0"/>
              <a:cs typeface="Arial" panose="020B0604020202020204" pitchFamily="34" charset="0"/>
            </a:endParaRPr>
          </a:p>
        </p:txBody>
      </p:sp>
      <p:sp>
        <p:nvSpPr>
          <p:cNvPr id="32" name="Google Shape;143;p5">
            <a:extLst>
              <a:ext uri="{FF2B5EF4-FFF2-40B4-BE49-F238E27FC236}">
                <a16:creationId xmlns:a16="http://schemas.microsoft.com/office/drawing/2014/main" id="{F27488D0-D049-BDDB-38CD-7ECD1A78B8A3}"/>
              </a:ext>
            </a:extLst>
          </p:cNvPr>
          <p:cNvSpPr txBox="1">
            <a:spLocks/>
          </p:cNvSpPr>
          <p:nvPr/>
        </p:nvSpPr>
        <p:spPr>
          <a:xfrm>
            <a:off x="3244963" y="2326385"/>
            <a:ext cx="2659418" cy="734066"/>
          </a:xfrm>
          <a:prstGeom prst="rect">
            <a:avLst/>
          </a:prstGeom>
          <a:solidFill>
            <a:srgbClr val="F4F4F4"/>
          </a:solidFill>
          <a:ln>
            <a:noFill/>
          </a:ln>
        </p:spPr>
        <p:txBody>
          <a:bodyPr spcFirstLastPara="1" wrap="square" lIns="91440" tIns="91440" rIns="91440" bIns="9144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0" indent="0"/>
            <a:r>
              <a:rPr lang="en-US" sz="1200" b="1" dirty="0"/>
              <a:t>Prioritized: </a:t>
            </a:r>
            <a:r>
              <a:rPr lang="en-US" sz="1200" dirty="0"/>
              <a:t>“We define which issues should be acted on first.”</a:t>
            </a:r>
            <a:endParaRPr lang="en-US" sz="1200" b="1" dirty="0"/>
          </a:p>
        </p:txBody>
      </p:sp>
      <p:sp>
        <p:nvSpPr>
          <p:cNvPr id="33" name="Google Shape;143;p5">
            <a:extLst>
              <a:ext uri="{FF2B5EF4-FFF2-40B4-BE49-F238E27FC236}">
                <a16:creationId xmlns:a16="http://schemas.microsoft.com/office/drawing/2014/main" id="{0BCD9A18-80F7-B4C2-59FD-EC2D4D2049C4}"/>
              </a:ext>
            </a:extLst>
          </p:cNvPr>
          <p:cNvSpPr txBox="1">
            <a:spLocks/>
          </p:cNvSpPr>
          <p:nvPr/>
        </p:nvSpPr>
        <p:spPr>
          <a:xfrm>
            <a:off x="6042682" y="2326385"/>
            <a:ext cx="2659418" cy="738664"/>
          </a:xfrm>
          <a:prstGeom prst="rect">
            <a:avLst/>
          </a:prstGeom>
          <a:solidFill>
            <a:srgbClr val="F4F4F4"/>
          </a:solidFill>
          <a:ln>
            <a:noFill/>
          </a:ln>
        </p:spPr>
        <p:txBody>
          <a:bodyPr spcFirstLastPara="1" wrap="square" lIns="91440" tIns="91440" rIns="91440" bIns="9144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0" indent="0"/>
            <a:r>
              <a:rPr lang="en-US" sz="1200" b="1" dirty="0"/>
              <a:t>Actionable: </a:t>
            </a:r>
            <a:r>
              <a:rPr lang="en-US" sz="1200" dirty="0"/>
              <a:t>“We prepare the audience to take tangible steps </a:t>
            </a:r>
            <a:br>
              <a:rPr lang="en-US" sz="1200" dirty="0"/>
            </a:br>
            <a:r>
              <a:rPr lang="en-US" sz="1200" dirty="0"/>
              <a:t>to address the issues.”</a:t>
            </a:r>
            <a:endParaRPr lang="en-US" sz="1200" b="1" dirty="0"/>
          </a:p>
        </p:txBody>
      </p:sp>
      <p:sp>
        <p:nvSpPr>
          <p:cNvPr id="40" name="Google Shape;147;p5">
            <a:extLst>
              <a:ext uri="{FF2B5EF4-FFF2-40B4-BE49-F238E27FC236}">
                <a16:creationId xmlns:a16="http://schemas.microsoft.com/office/drawing/2014/main" id="{8FC0E5C1-54F6-0655-8089-9B36F6538BB8}"/>
              </a:ext>
            </a:extLst>
          </p:cNvPr>
          <p:cNvSpPr txBox="1"/>
          <p:nvPr/>
        </p:nvSpPr>
        <p:spPr>
          <a:xfrm>
            <a:off x="2308090" y="5014196"/>
            <a:ext cx="734786" cy="387034"/>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51%</a:t>
            </a:r>
            <a:endParaRPr b="1" dirty="0">
              <a:latin typeface="Arial" panose="020B0604020202020204" pitchFamily="34" charset="0"/>
              <a:cs typeface="Arial" panose="020B0604020202020204" pitchFamily="34" charset="0"/>
            </a:endParaRPr>
          </a:p>
          <a:p>
            <a:pPr marL="0" marR="0" lvl="0" indent="0"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Neutral</a:t>
            </a:r>
            <a:endParaRPr dirty="0">
              <a:latin typeface="Arial" panose="020B0604020202020204" pitchFamily="34" charset="0"/>
              <a:cs typeface="Arial" panose="020B0604020202020204" pitchFamily="34" charset="0"/>
            </a:endParaRPr>
          </a:p>
        </p:txBody>
      </p:sp>
      <p:graphicFrame>
        <p:nvGraphicFramePr>
          <p:cNvPr id="41" name="Google Shape;146;p5">
            <a:extLst>
              <a:ext uri="{FF2B5EF4-FFF2-40B4-BE49-F238E27FC236}">
                <a16:creationId xmlns:a16="http://schemas.microsoft.com/office/drawing/2014/main" id="{61335BF2-AA74-F3B0-472F-0A6A9821E091}"/>
              </a:ext>
            </a:extLst>
          </p:cNvPr>
          <p:cNvGraphicFramePr/>
          <p:nvPr/>
        </p:nvGraphicFramePr>
        <p:xfrm>
          <a:off x="3610415" y="3290304"/>
          <a:ext cx="1928515" cy="1834401"/>
        </p:xfrm>
        <a:graphic>
          <a:graphicData uri="http://schemas.openxmlformats.org/drawingml/2006/chart">
            <c:chart xmlns:c="http://schemas.openxmlformats.org/drawingml/2006/chart" xmlns:r="http://schemas.openxmlformats.org/officeDocument/2006/relationships" r:id="rId4"/>
          </a:graphicData>
        </a:graphic>
      </p:graphicFrame>
      <p:sp>
        <p:nvSpPr>
          <p:cNvPr id="42" name="Google Shape;148;p5">
            <a:extLst>
              <a:ext uri="{FF2B5EF4-FFF2-40B4-BE49-F238E27FC236}">
                <a16:creationId xmlns:a16="http://schemas.microsoft.com/office/drawing/2014/main" id="{37E6E79E-09BE-EDAA-D865-283DE6138C90}"/>
              </a:ext>
            </a:extLst>
          </p:cNvPr>
          <p:cNvSpPr txBox="1"/>
          <p:nvPr/>
        </p:nvSpPr>
        <p:spPr>
          <a:xfrm>
            <a:off x="3251274" y="3270712"/>
            <a:ext cx="686975" cy="38703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27%</a:t>
            </a:r>
            <a:endParaRPr b="1" dirty="0">
              <a:latin typeface="Arial" panose="020B0604020202020204" pitchFamily="34" charset="0"/>
              <a:cs typeface="Arial" panose="020B0604020202020204" pitchFamily="34" charset="0"/>
            </a:endParaRPr>
          </a:p>
          <a:p>
            <a:pPr marL="0" marR="0" lvl="0" indent="0" algn="r"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Disagree</a:t>
            </a:r>
            <a:endParaRPr dirty="0">
              <a:latin typeface="Arial" panose="020B0604020202020204" pitchFamily="34" charset="0"/>
              <a:cs typeface="Arial" panose="020B0604020202020204" pitchFamily="34" charset="0"/>
            </a:endParaRPr>
          </a:p>
        </p:txBody>
      </p:sp>
      <p:sp>
        <p:nvSpPr>
          <p:cNvPr id="43" name="Google Shape;147;p5">
            <a:extLst>
              <a:ext uri="{FF2B5EF4-FFF2-40B4-BE49-F238E27FC236}">
                <a16:creationId xmlns:a16="http://schemas.microsoft.com/office/drawing/2014/main" id="{3DF3D668-3251-3728-31D9-67F47A923CAB}"/>
              </a:ext>
            </a:extLst>
          </p:cNvPr>
          <p:cNvSpPr txBox="1"/>
          <p:nvPr/>
        </p:nvSpPr>
        <p:spPr>
          <a:xfrm>
            <a:off x="5308128" y="3270712"/>
            <a:ext cx="542479" cy="387034"/>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19%</a:t>
            </a:r>
            <a:endParaRPr b="1" dirty="0">
              <a:latin typeface="Arial" panose="020B0604020202020204" pitchFamily="34" charset="0"/>
              <a:cs typeface="Arial" panose="020B0604020202020204" pitchFamily="34" charset="0"/>
            </a:endParaRPr>
          </a:p>
          <a:p>
            <a:pPr marL="0" marR="0" lvl="0" indent="0"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Agree</a:t>
            </a:r>
            <a:endParaRPr dirty="0">
              <a:latin typeface="Arial" panose="020B0604020202020204" pitchFamily="34" charset="0"/>
              <a:cs typeface="Arial" panose="020B0604020202020204" pitchFamily="34" charset="0"/>
            </a:endParaRPr>
          </a:p>
        </p:txBody>
      </p:sp>
      <p:sp>
        <p:nvSpPr>
          <p:cNvPr id="44" name="Google Shape;147;p5">
            <a:extLst>
              <a:ext uri="{FF2B5EF4-FFF2-40B4-BE49-F238E27FC236}">
                <a16:creationId xmlns:a16="http://schemas.microsoft.com/office/drawing/2014/main" id="{A21710AF-825A-BA0E-AE0F-618B6534819B}"/>
              </a:ext>
            </a:extLst>
          </p:cNvPr>
          <p:cNvSpPr txBox="1"/>
          <p:nvPr/>
        </p:nvSpPr>
        <p:spPr>
          <a:xfrm>
            <a:off x="5048167" y="5014196"/>
            <a:ext cx="734786" cy="387034"/>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54%</a:t>
            </a:r>
            <a:endParaRPr b="1" dirty="0">
              <a:latin typeface="Arial" panose="020B0604020202020204" pitchFamily="34" charset="0"/>
              <a:cs typeface="Arial" panose="020B0604020202020204" pitchFamily="34" charset="0"/>
            </a:endParaRPr>
          </a:p>
          <a:p>
            <a:pPr marL="0" marR="0" lvl="0" indent="0"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Neutral</a:t>
            </a:r>
            <a:endParaRPr dirty="0">
              <a:latin typeface="Arial" panose="020B0604020202020204" pitchFamily="34" charset="0"/>
              <a:cs typeface="Arial" panose="020B0604020202020204" pitchFamily="34" charset="0"/>
            </a:endParaRPr>
          </a:p>
        </p:txBody>
      </p:sp>
      <p:graphicFrame>
        <p:nvGraphicFramePr>
          <p:cNvPr id="45" name="Google Shape;146;p5">
            <a:extLst>
              <a:ext uri="{FF2B5EF4-FFF2-40B4-BE49-F238E27FC236}">
                <a16:creationId xmlns:a16="http://schemas.microsoft.com/office/drawing/2014/main" id="{26740B0A-A236-AA53-3455-723B36EB3E4A}"/>
              </a:ext>
            </a:extLst>
          </p:cNvPr>
          <p:cNvGraphicFramePr/>
          <p:nvPr/>
        </p:nvGraphicFramePr>
        <p:xfrm>
          <a:off x="6408134" y="3290304"/>
          <a:ext cx="1928515" cy="1834401"/>
        </p:xfrm>
        <a:graphic>
          <a:graphicData uri="http://schemas.openxmlformats.org/drawingml/2006/chart">
            <c:chart xmlns:c="http://schemas.openxmlformats.org/drawingml/2006/chart" xmlns:r="http://schemas.openxmlformats.org/officeDocument/2006/relationships" r:id="rId5"/>
          </a:graphicData>
        </a:graphic>
      </p:graphicFrame>
      <p:sp>
        <p:nvSpPr>
          <p:cNvPr id="46" name="Google Shape;148;p5">
            <a:extLst>
              <a:ext uri="{FF2B5EF4-FFF2-40B4-BE49-F238E27FC236}">
                <a16:creationId xmlns:a16="http://schemas.microsoft.com/office/drawing/2014/main" id="{8FECBCAC-5009-F8C7-C42C-004C7B4668B9}"/>
              </a:ext>
            </a:extLst>
          </p:cNvPr>
          <p:cNvSpPr txBox="1"/>
          <p:nvPr/>
        </p:nvSpPr>
        <p:spPr>
          <a:xfrm>
            <a:off x="6042682" y="3270712"/>
            <a:ext cx="665072" cy="38703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30%</a:t>
            </a:r>
            <a:endParaRPr b="1" dirty="0">
              <a:latin typeface="Arial" panose="020B0604020202020204" pitchFamily="34" charset="0"/>
              <a:cs typeface="Arial" panose="020B0604020202020204" pitchFamily="34" charset="0"/>
            </a:endParaRPr>
          </a:p>
          <a:p>
            <a:pPr marL="0" marR="0" lvl="0" indent="0" algn="r" rtl="0">
              <a:spcBef>
                <a:spcPts val="0"/>
              </a:spcBef>
              <a:spcAft>
                <a:spcPts val="0"/>
              </a:spcAft>
              <a:buNone/>
            </a:pPr>
            <a:r>
              <a:rPr lang="en-US" sz="1200" dirty="0">
                <a:solidFill>
                  <a:srgbClr val="000000"/>
                </a:solidFill>
                <a:latin typeface="Arial" panose="020B0604020202020204" pitchFamily="34" charset="0"/>
                <a:cs typeface="Arial" panose="020B0604020202020204" pitchFamily="34" charset="0"/>
                <a:sym typeface="Arial"/>
              </a:rPr>
              <a:t>Disagree</a:t>
            </a:r>
            <a:endParaRPr dirty="0">
              <a:latin typeface="Arial" panose="020B0604020202020204" pitchFamily="34" charset="0"/>
              <a:cs typeface="Arial" panose="020B0604020202020204" pitchFamily="34" charset="0"/>
            </a:endParaRPr>
          </a:p>
        </p:txBody>
      </p:sp>
      <p:sp>
        <p:nvSpPr>
          <p:cNvPr id="47" name="Google Shape;147;p5">
            <a:extLst>
              <a:ext uri="{FF2B5EF4-FFF2-40B4-BE49-F238E27FC236}">
                <a16:creationId xmlns:a16="http://schemas.microsoft.com/office/drawing/2014/main" id="{D7B636E6-A0A3-A923-612D-9CD78F61F6F8}"/>
              </a:ext>
            </a:extLst>
          </p:cNvPr>
          <p:cNvSpPr txBox="1"/>
          <p:nvPr/>
        </p:nvSpPr>
        <p:spPr>
          <a:xfrm>
            <a:off x="8067360" y="3270712"/>
            <a:ext cx="557296" cy="387034"/>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16%</a:t>
            </a:r>
            <a:endParaRPr b="1" dirty="0">
              <a:latin typeface="Arial" panose="020B0604020202020204" pitchFamily="34" charset="0"/>
              <a:cs typeface="Arial" panose="020B0604020202020204" pitchFamily="34" charset="0"/>
            </a:endParaRPr>
          </a:p>
          <a:p>
            <a:pPr marL="0" marR="0" lvl="0" indent="0"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Agree</a:t>
            </a:r>
            <a:endParaRPr dirty="0">
              <a:latin typeface="Arial" panose="020B0604020202020204" pitchFamily="34" charset="0"/>
              <a:cs typeface="Arial" panose="020B0604020202020204" pitchFamily="34" charset="0"/>
            </a:endParaRPr>
          </a:p>
        </p:txBody>
      </p:sp>
      <p:sp>
        <p:nvSpPr>
          <p:cNvPr id="48" name="Google Shape;147;p5">
            <a:extLst>
              <a:ext uri="{FF2B5EF4-FFF2-40B4-BE49-F238E27FC236}">
                <a16:creationId xmlns:a16="http://schemas.microsoft.com/office/drawing/2014/main" id="{48443C9A-5234-514D-91C9-D8E1FCDDA176}"/>
              </a:ext>
            </a:extLst>
          </p:cNvPr>
          <p:cNvSpPr txBox="1"/>
          <p:nvPr/>
        </p:nvSpPr>
        <p:spPr>
          <a:xfrm>
            <a:off x="7852402" y="5014196"/>
            <a:ext cx="734786" cy="387034"/>
          </a:xfrm>
          <a:prstGeom prst="rect">
            <a:avLst/>
          </a:prstGeom>
          <a:noFill/>
          <a:ln>
            <a:noFill/>
          </a:ln>
        </p:spPr>
        <p:txBody>
          <a:bodyPr spcFirstLastPara="1" wrap="square" lIns="0" tIns="0" rIns="0" bIns="0" anchor="t" anchorCtr="0">
            <a:noAutofit/>
          </a:bodyPr>
          <a:lstStyle/>
          <a:p>
            <a:pPr marL="0" marR="0" lvl="0" indent="0" rtl="0">
              <a:spcBef>
                <a:spcPts val="0"/>
              </a:spcBef>
              <a:spcAft>
                <a:spcPts val="0"/>
              </a:spcAft>
              <a:buNone/>
            </a:pPr>
            <a:r>
              <a:rPr lang="en-US" sz="1200" b="1" dirty="0">
                <a:solidFill>
                  <a:srgbClr val="000000"/>
                </a:solidFill>
                <a:latin typeface="Arial" panose="020B0604020202020204" pitchFamily="34" charset="0"/>
                <a:ea typeface="Arial Black"/>
                <a:cs typeface="Arial" panose="020B0604020202020204" pitchFamily="34" charset="0"/>
                <a:sym typeface="Arial Black"/>
              </a:rPr>
              <a:t>54%</a:t>
            </a:r>
            <a:endParaRPr b="1" dirty="0">
              <a:latin typeface="Arial" panose="020B0604020202020204" pitchFamily="34" charset="0"/>
              <a:cs typeface="Arial" panose="020B0604020202020204" pitchFamily="34" charset="0"/>
            </a:endParaRPr>
          </a:p>
          <a:p>
            <a:pPr marL="0" marR="0" lvl="0" indent="0" rtl="0">
              <a:spcBef>
                <a:spcPts val="0"/>
              </a:spcBef>
              <a:spcAft>
                <a:spcPts val="0"/>
              </a:spcAft>
              <a:buNone/>
            </a:pPr>
            <a:r>
              <a:rPr lang="en-US" sz="1200" dirty="0">
                <a:solidFill>
                  <a:srgbClr val="000000"/>
                </a:solidFill>
                <a:latin typeface="Arial" panose="020B0604020202020204" pitchFamily="34" charset="0"/>
                <a:ea typeface="Arial"/>
                <a:cs typeface="Arial" panose="020B0604020202020204" pitchFamily="34" charset="0"/>
                <a:sym typeface="Arial"/>
              </a:rPr>
              <a:t>Neutral</a:t>
            </a:r>
            <a:endParaRPr dirty="0">
              <a:latin typeface="Arial" panose="020B0604020202020204" pitchFamily="34" charset="0"/>
              <a:cs typeface="Arial" panose="020B0604020202020204" pitchFamily="34" charset="0"/>
            </a:endParaRPr>
          </a:p>
        </p:txBody>
      </p:sp>
      <p:sp>
        <p:nvSpPr>
          <p:cNvPr id="6" name="Rectangle 4">
            <a:extLst>
              <a:ext uri="{FF2B5EF4-FFF2-40B4-BE49-F238E27FC236}">
                <a16:creationId xmlns:a16="http://schemas.microsoft.com/office/drawing/2014/main" id="{F559EB6C-44FA-0FD6-AC1A-02B79951E058}"/>
              </a:ext>
            </a:extLst>
          </p:cNvPr>
          <p:cNvSpPr/>
          <p:nvPr/>
        </p:nvSpPr>
        <p:spPr>
          <a:xfrm>
            <a:off x="1784732" y="1772666"/>
            <a:ext cx="5574536" cy="535289"/>
          </a:xfrm>
          <a:custGeom>
            <a:avLst/>
            <a:gdLst>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07306"/>
              <a:gd name="connsiteX1" fmla="*/ 2971588 w 2971588"/>
              <a:gd name="connsiteY1" fmla="*/ 0 h 1107306"/>
              <a:gd name="connsiteX2" fmla="*/ 2971588 w 2971588"/>
              <a:gd name="connsiteY2" fmla="*/ 1107306 h 1107306"/>
              <a:gd name="connsiteX3" fmla="*/ 1580287 w 2971588"/>
              <a:gd name="connsiteY3" fmla="*/ 1107306 h 1107306"/>
              <a:gd name="connsiteX4" fmla="*/ 0 w 2971588"/>
              <a:gd name="connsiteY4" fmla="*/ 1107306 h 1107306"/>
              <a:gd name="connsiteX5" fmla="*/ 0 w 2971588"/>
              <a:gd name="connsiteY5" fmla="*/ 0 h 1107306"/>
              <a:gd name="connsiteX0" fmla="*/ 0 w 2971588"/>
              <a:gd name="connsiteY0" fmla="*/ 0 h 1107306"/>
              <a:gd name="connsiteX1" fmla="*/ 2971588 w 2971588"/>
              <a:gd name="connsiteY1" fmla="*/ 0 h 1107306"/>
              <a:gd name="connsiteX2" fmla="*/ 2971588 w 2971588"/>
              <a:gd name="connsiteY2" fmla="*/ 1107306 h 1107306"/>
              <a:gd name="connsiteX3" fmla="*/ 0 w 2971588"/>
              <a:gd name="connsiteY3" fmla="*/ 1107306 h 1107306"/>
              <a:gd name="connsiteX4" fmla="*/ 0 w 2971588"/>
              <a:gd name="connsiteY4" fmla="*/ 0 h 1107306"/>
              <a:gd name="connsiteX0" fmla="*/ 0 w 2971588"/>
              <a:gd name="connsiteY0" fmla="*/ 0 h 1119663"/>
              <a:gd name="connsiteX1" fmla="*/ 2971588 w 2971588"/>
              <a:gd name="connsiteY1" fmla="*/ 0 h 1119663"/>
              <a:gd name="connsiteX2" fmla="*/ 2971588 w 2971588"/>
              <a:gd name="connsiteY2" fmla="*/ 1107306 h 1119663"/>
              <a:gd name="connsiteX3" fmla="*/ 1419649 w 2971588"/>
              <a:gd name="connsiteY3" fmla="*/ 1119663 h 1119663"/>
              <a:gd name="connsiteX4" fmla="*/ 0 w 2971588"/>
              <a:gd name="connsiteY4" fmla="*/ 1107306 h 1119663"/>
              <a:gd name="connsiteX5" fmla="*/ 0 w 2971588"/>
              <a:gd name="connsiteY5" fmla="*/ 0 h 1119663"/>
              <a:gd name="connsiteX0" fmla="*/ 1419649 w 2971588"/>
              <a:gd name="connsiteY0" fmla="*/ 1119663 h 1211103"/>
              <a:gd name="connsiteX1" fmla="*/ 0 w 2971588"/>
              <a:gd name="connsiteY1" fmla="*/ 1107306 h 1211103"/>
              <a:gd name="connsiteX2" fmla="*/ 0 w 2971588"/>
              <a:gd name="connsiteY2" fmla="*/ 0 h 1211103"/>
              <a:gd name="connsiteX3" fmla="*/ 2971588 w 2971588"/>
              <a:gd name="connsiteY3" fmla="*/ 0 h 1211103"/>
              <a:gd name="connsiteX4" fmla="*/ 2971588 w 2971588"/>
              <a:gd name="connsiteY4" fmla="*/ 1107306 h 1211103"/>
              <a:gd name="connsiteX5" fmla="*/ 1511089 w 2971588"/>
              <a:gd name="connsiteY5" fmla="*/ 1211103 h 1211103"/>
              <a:gd name="connsiteX0" fmla="*/ 1419649 w 2971588"/>
              <a:gd name="connsiteY0" fmla="*/ 1119663 h 1119663"/>
              <a:gd name="connsiteX1" fmla="*/ 0 w 2971588"/>
              <a:gd name="connsiteY1" fmla="*/ 1107306 h 1119663"/>
              <a:gd name="connsiteX2" fmla="*/ 0 w 2971588"/>
              <a:gd name="connsiteY2" fmla="*/ 0 h 1119663"/>
              <a:gd name="connsiteX3" fmla="*/ 2971588 w 2971588"/>
              <a:gd name="connsiteY3" fmla="*/ 0 h 1119663"/>
              <a:gd name="connsiteX4" fmla="*/ 2971588 w 2971588"/>
              <a:gd name="connsiteY4" fmla="*/ 1107306 h 1119663"/>
              <a:gd name="connsiteX0" fmla="*/ 0 w 2971588"/>
              <a:gd name="connsiteY0" fmla="*/ 1107306 h 1107306"/>
              <a:gd name="connsiteX1" fmla="*/ 0 w 2971588"/>
              <a:gd name="connsiteY1" fmla="*/ 0 h 1107306"/>
              <a:gd name="connsiteX2" fmla="*/ 2971588 w 2971588"/>
              <a:gd name="connsiteY2" fmla="*/ 0 h 1107306"/>
              <a:gd name="connsiteX3" fmla="*/ 2971588 w 2971588"/>
              <a:gd name="connsiteY3" fmla="*/ 1107306 h 1107306"/>
            </a:gdLst>
            <a:ahLst/>
            <a:cxnLst>
              <a:cxn ang="0">
                <a:pos x="connsiteX0" y="connsiteY0"/>
              </a:cxn>
              <a:cxn ang="0">
                <a:pos x="connsiteX1" y="connsiteY1"/>
              </a:cxn>
              <a:cxn ang="0">
                <a:pos x="connsiteX2" y="connsiteY2"/>
              </a:cxn>
              <a:cxn ang="0">
                <a:pos x="connsiteX3" y="connsiteY3"/>
              </a:cxn>
            </a:cxnLst>
            <a:rect l="l" t="t" r="r" b="b"/>
            <a:pathLst>
              <a:path w="2971588" h="1107306">
                <a:moveTo>
                  <a:pt x="0" y="1107306"/>
                </a:moveTo>
                <a:lnTo>
                  <a:pt x="0" y="0"/>
                </a:lnTo>
                <a:lnTo>
                  <a:pt x="2971588" y="0"/>
                </a:lnTo>
                <a:lnTo>
                  <a:pt x="2971588" y="1107306"/>
                </a:lnTo>
              </a:path>
            </a:pathLst>
          </a:custGeom>
          <a:noFill/>
          <a:ln>
            <a:solidFill>
              <a:srgbClr val="002856"/>
            </a:solidFill>
            <a:headEnd type="triangle" w="lg" len="med"/>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cxnSp>
        <p:nvCxnSpPr>
          <p:cNvPr id="7" name="Straight Arrow Connector 6">
            <a:extLst>
              <a:ext uri="{FF2B5EF4-FFF2-40B4-BE49-F238E27FC236}">
                <a16:creationId xmlns:a16="http://schemas.microsoft.com/office/drawing/2014/main" id="{4C291056-C370-6F1F-7FD7-6530095A1114}"/>
              </a:ext>
            </a:extLst>
          </p:cNvPr>
          <p:cNvCxnSpPr>
            <a:cxnSpLocks/>
          </p:cNvCxnSpPr>
          <p:nvPr/>
        </p:nvCxnSpPr>
        <p:spPr>
          <a:xfrm>
            <a:off x="4572000" y="1718631"/>
            <a:ext cx="0" cy="589324"/>
          </a:xfrm>
          <a:prstGeom prst="straightConnector1">
            <a:avLst/>
          </a:prstGeom>
          <a:ln w="12700">
            <a:solidFill>
              <a:srgbClr val="002856"/>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Google Shape;143;p5">
            <a:extLst>
              <a:ext uri="{FF2B5EF4-FFF2-40B4-BE49-F238E27FC236}">
                <a16:creationId xmlns:a16="http://schemas.microsoft.com/office/drawing/2014/main" id="{45A73822-6BD1-EEAA-18B4-B476BB572AAD}"/>
              </a:ext>
            </a:extLst>
          </p:cNvPr>
          <p:cNvSpPr txBox="1">
            <a:spLocks/>
          </p:cNvSpPr>
          <p:nvPr/>
        </p:nvSpPr>
        <p:spPr>
          <a:xfrm>
            <a:off x="2269683" y="1523575"/>
            <a:ext cx="4604634" cy="387034"/>
          </a:xfrm>
          <a:prstGeom prst="rect">
            <a:avLst/>
          </a:prstGeom>
          <a:solidFill>
            <a:srgbClr val="002856"/>
          </a:solidFill>
          <a:ln>
            <a:noFill/>
          </a:ln>
        </p:spPr>
        <p:txBody>
          <a:bodyPr spcFirstLastPara="1" wrap="square" lIns="91440" tIns="91440" rIns="91440" bIns="9144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1469" algn="l" rtl="0">
              <a:lnSpc>
                <a:spcPct val="90000"/>
              </a:lnSpc>
              <a:spcBef>
                <a:spcPts val="900"/>
              </a:spcBef>
              <a:spcAft>
                <a:spcPts val="0"/>
              </a:spcAft>
              <a:buClr>
                <a:schemeClr val="dk1"/>
              </a:buClr>
              <a:buSzPts val="162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pPr marL="0" indent="0" algn="ctr"/>
            <a:r>
              <a:rPr lang="en-US" sz="1200" b="1" dirty="0">
                <a:solidFill>
                  <a:schemeClr val="bg1"/>
                </a:solidFill>
              </a:rPr>
              <a:t>ERM’s Prioritization Ability</a:t>
            </a:r>
          </a:p>
        </p:txBody>
      </p:sp>
    </p:spTree>
    <p:extLst>
      <p:ext uri="{BB962C8B-B14F-4D97-AF65-F5344CB8AC3E}">
        <p14:creationId xmlns:p14="http://schemas.microsoft.com/office/powerpoint/2010/main" val="4252059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0" y="0"/>
            <a:ext cx="9144000" cy="492443"/>
          </a:xfrm>
          <a:prstGeom prst="rect">
            <a:avLst/>
          </a:prstGeom>
          <a:solidFill>
            <a:srgbClr val="002856"/>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Group Discussion</a:t>
            </a:r>
            <a:endParaRPr/>
          </a:p>
        </p:txBody>
      </p:sp>
      <p:sp>
        <p:nvSpPr>
          <p:cNvPr id="165" name="Google Shape;165;p7"/>
          <p:cNvSpPr/>
          <p:nvPr/>
        </p:nvSpPr>
        <p:spPr>
          <a:xfrm>
            <a:off x="457200" y="5685970"/>
            <a:ext cx="8239125" cy="7497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7"/>
          <p:cNvSpPr txBox="1"/>
          <p:nvPr/>
        </p:nvSpPr>
        <p:spPr>
          <a:xfrm>
            <a:off x="2494791" y="5845379"/>
            <a:ext cx="4937380" cy="43088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When we are </a:t>
            </a:r>
            <a:r>
              <a:rPr lang="en-US" sz="1400" b="1" u="sng" dirty="0">
                <a:solidFill>
                  <a:schemeClr val="dk1"/>
                </a:solidFill>
                <a:latin typeface="Arial"/>
                <a:ea typeface="Arial"/>
                <a:cs typeface="Arial"/>
                <a:sym typeface="Arial"/>
              </a:rPr>
              <a:t>not</a:t>
            </a:r>
            <a:r>
              <a:rPr lang="en-US" sz="1400" b="1" dirty="0">
                <a:solidFill>
                  <a:schemeClr val="dk1"/>
                </a:solidFill>
                <a:latin typeface="Arial"/>
                <a:ea typeface="Arial"/>
                <a:cs typeface="Arial"/>
                <a:sym typeface="Arial"/>
              </a:rPr>
              <a:t> concise, prioritized and actionable, what bad things happen to our organizations?</a:t>
            </a:r>
            <a:endParaRPr sz="1600" dirty="0"/>
          </a:p>
        </p:txBody>
      </p:sp>
      <p:sp>
        <p:nvSpPr>
          <p:cNvPr id="167" name="Google Shape;167;p7"/>
          <p:cNvSpPr/>
          <p:nvPr/>
        </p:nvSpPr>
        <p:spPr>
          <a:xfrm>
            <a:off x="1934117" y="5866234"/>
            <a:ext cx="458271" cy="410032"/>
          </a:xfrm>
          <a:custGeom>
            <a:avLst/>
            <a:gdLst/>
            <a:ahLst/>
            <a:cxnLst/>
            <a:rect l="l" t="t" r="r" b="b"/>
            <a:pathLst>
              <a:path w="542925" h="485775" extrusionOk="0">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8" name="Google Shape;168;p7"/>
          <p:cNvPicPr preferRelativeResize="0"/>
          <p:nvPr/>
        </p:nvPicPr>
        <p:blipFill>
          <a:blip r:embed="rId3">
            <a:extLst>
              <a:ext uri="{28A0092B-C50C-407E-A947-70E740481C1C}">
                <a14:useLocalDpi xmlns:a14="http://schemas.microsoft.com/office/drawing/2010/main" val="0"/>
              </a:ext>
            </a:extLst>
          </a:blip>
          <a:srcRect/>
          <a:stretch/>
        </p:blipFill>
        <p:spPr>
          <a:xfrm>
            <a:off x="1606470" y="941338"/>
            <a:ext cx="5931060" cy="4448295"/>
          </a:xfrm>
          <a:prstGeom prst="rect">
            <a:avLst/>
          </a:prstGeom>
          <a:noFill/>
          <a:ln w="12700" cap="flat" cmpd="sng">
            <a:solidFill>
              <a:srgbClr val="6F7878"/>
            </a:solidFill>
            <a:prstDash val="solid"/>
            <a:round/>
            <a:headEnd type="none" w="sm" len="sm"/>
            <a:tailEnd type="none" w="sm" len="sm"/>
          </a:ln>
        </p:spPr>
      </p:pic>
    </p:spTree>
    <p:extLst>
      <p:ext uri="{BB962C8B-B14F-4D97-AF65-F5344CB8AC3E}">
        <p14:creationId xmlns:p14="http://schemas.microsoft.com/office/powerpoint/2010/main" val="4217424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5579-AA2F-3144-9255-9E4B860390D1}"/>
              </a:ext>
            </a:extLst>
          </p:cNvPr>
          <p:cNvSpPr>
            <a:spLocks noGrp="1"/>
          </p:cNvSpPr>
          <p:nvPr>
            <p:ph type="title"/>
          </p:nvPr>
        </p:nvSpPr>
        <p:spPr/>
        <p:txBody>
          <a:bodyPr/>
          <a:lstStyle/>
          <a:p>
            <a:r>
              <a:rPr lang="en-US" dirty="0"/>
              <a:t>Our Organizations Are Feeling the Pain</a:t>
            </a:r>
          </a:p>
        </p:txBody>
      </p:sp>
      <p:sp>
        <p:nvSpPr>
          <p:cNvPr id="3" name="Text Placeholder 2">
            <a:extLst>
              <a:ext uri="{FF2B5EF4-FFF2-40B4-BE49-F238E27FC236}">
                <a16:creationId xmlns:a16="http://schemas.microsoft.com/office/drawing/2014/main" id="{9602F153-41DD-7248-8149-B96AE4BFEF1D}"/>
              </a:ext>
            </a:extLst>
          </p:cNvPr>
          <p:cNvSpPr>
            <a:spLocks noGrp="1"/>
          </p:cNvSpPr>
          <p:nvPr>
            <p:ph type="body" sz="quarter" idx="11"/>
          </p:nvPr>
        </p:nvSpPr>
        <p:spPr/>
        <p:txBody>
          <a:bodyPr/>
          <a:lstStyle/>
          <a:p>
            <a:r>
              <a:rPr lang="en-US" dirty="0"/>
              <a:t>Evidence of the Impact of Third-Party Risk “Misses”</a:t>
            </a:r>
            <a:endParaRPr lang="en-US" baseline="30000" dirty="0"/>
          </a:p>
        </p:txBody>
      </p:sp>
      <p:sp>
        <p:nvSpPr>
          <p:cNvPr id="4" name="Text Placeholder 3">
            <a:extLst>
              <a:ext uri="{FF2B5EF4-FFF2-40B4-BE49-F238E27FC236}">
                <a16:creationId xmlns:a16="http://schemas.microsoft.com/office/drawing/2014/main" id="{27AD35C7-1342-1648-90A5-4F74B72C1E72}"/>
              </a:ext>
            </a:extLst>
          </p:cNvPr>
          <p:cNvSpPr>
            <a:spLocks noGrp="1"/>
          </p:cNvSpPr>
          <p:nvPr>
            <p:ph type="body" sz="quarter" idx="12"/>
          </p:nvPr>
        </p:nvSpPr>
        <p:spPr>
          <a:xfrm>
            <a:off x="457199" y="1145032"/>
            <a:ext cx="7890735" cy="264220"/>
          </a:xfrm>
        </p:spPr>
        <p:txBody>
          <a:bodyPr/>
          <a:lstStyle/>
          <a:p>
            <a:pPr>
              <a:spcAft>
                <a:spcPts val="0"/>
              </a:spcAft>
            </a:pPr>
            <a:r>
              <a:rPr lang="en-US" dirty="0"/>
              <a:t>Percentage of </a:t>
            </a:r>
            <a:r>
              <a:rPr lang="en-US" dirty="0" err="1"/>
              <a:t>Respondents</a:t>
            </a:r>
            <a:r>
              <a:rPr lang="en-US" baseline="30000" dirty="0" err="1"/>
              <a:t>a</a:t>
            </a:r>
            <a:endParaRPr lang="en-US" baseline="30000" dirty="0"/>
          </a:p>
        </p:txBody>
      </p:sp>
      <p:sp>
        <p:nvSpPr>
          <p:cNvPr id="5" name="TextBox 4">
            <a:extLst>
              <a:ext uri="{FF2B5EF4-FFF2-40B4-BE49-F238E27FC236}">
                <a16:creationId xmlns:a16="http://schemas.microsoft.com/office/drawing/2014/main" id="{43164D81-FE06-0441-96C0-6797D28C4A2F}"/>
              </a:ext>
            </a:extLst>
          </p:cNvPr>
          <p:cNvSpPr txBox="1"/>
          <p:nvPr/>
        </p:nvSpPr>
        <p:spPr>
          <a:xfrm>
            <a:off x="466725" y="5365389"/>
            <a:ext cx="8229600" cy="661720"/>
          </a:xfrm>
          <a:prstGeom prst="rect">
            <a:avLst/>
          </a:prstGeom>
          <a:noFill/>
        </p:spPr>
        <p:txBody>
          <a:bodyPr wrap="square" lIns="0" tIns="91440" rIns="0" bIns="0" rtlCol="0" anchor="b" anchorCtr="0">
            <a:spAutoFit/>
          </a:bodyPr>
          <a:lstStyle/>
          <a:p>
            <a:pPr>
              <a:spcBef>
                <a:spcPts val="300"/>
              </a:spcBef>
            </a:pPr>
            <a:r>
              <a:rPr lang="en-US" sz="1200" dirty="0"/>
              <a:t>n = 100 Executive Risk Committee Members</a:t>
            </a:r>
          </a:p>
          <a:p>
            <a:pPr>
              <a:spcBef>
                <a:spcPts val="300"/>
              </a:spcBef>
            </a:pPr>
            <a:r>
              <a:rPr lang="en-US" sz="1000" dirty="0"/>
              <a:t>Source: 2022 Gartner Risk Committee Survey</a:t>
            </a:r>
          </a:p>
          <a:p>
            <a:pPr>
              <a:spcBef>
                <a:spcPts val="300"/>
              </a:spcBef>
            </a:pPr>
            <a:r>
              <a:rPr lang="en-US" sz="1000" baseline="30000" dirty="0"/>
              <a:t>a</a:t>
            </a:r>
            <a:r>
              <a:rPr lang="en-US" sz="1000" dirty="0"/>
              <a:t> Percentage of respondents indicating third-party risk incidents have resulted in outcome at least once during last 12 months</a:t>
            </a:r>
          </a:p>
        </p:txBody>
      </p:sp>
      <p:graphicFrame>
        <p:nvGraphicFramePr>
          <p:cNvPr id="6" name="Chart 5">
            <a:extLst>
              <a:ext uri="{FF2B5EF4-FFF2-40B4-BE49-F238E27FC236}">
                <a16:creationId xmlns:a16="http://schemas.microsoft.com/office/drawing/2014/main" id="{1B12A622-5626-1E43-96D9-4FA95F80C0B4}"/>
              </a:ext>
            </a:extLst>
          </p:cNvPr>
          <p:cNvGraphicFramePr/>
          <p:nvPr>
            <p:extLst>
              <p:ext uri="{D42A27DB-BD31-4B8C-83A1-F6EECF244321}">
                <p14:modId xmlns:p14="http://schemas.microsoft.com/office/powerpoint/2010/main" val="1940306800"/>
              </p:ext>
            </p:extLst>
          </p:nvPr>
        </p:nvGraphicFramePr>
        <p:xfrm>
          <a:off x="457200" y="1722257"/>
          <a:ext cx="8239125" cy="37409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6895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BC08-CEE3-244C-B658-572BAEC371A1}"/>
              </a:ext>
            </a:extLst>
          </p:cNvPr>
          <p:cNvSpPr>
            <a:spLocks noGrp="1"/>
          </p:cNvSpPr>
          <p:nvPr>
            <p:ph type="title"/>
          </p:nvPr>
        </p:nvSpPr>
        <p:spPr/>
        <p:txBody>
          <a:bodyPr/>
          <a:lstStyle/>
          <a:p>
            <a:r>
              <a:rPr lang="en-US" dirty="0"/>
              <a:t>How Can ERM Set the Right Agenda for Third-Party Risk?</a:t>
            </a:r>
          </a:p>
        </p:txBody>
      </p:sp>
      <p:sp>
        <p:nvSpPr>
          <p:cNvPr id="3" name="Text Placeholder 2">
            <a:extLst>
              <a:ext uri="{FF2B5EF4-FFF2-40B4-BE49-F238E27FC236}">
                <a16:creationId xmlns:a16="http://schemas.microsoft.com/office/drawing/2014/main" id="{5C3904F2-008B-1043-82D5-4C1C1723A7BF}"/>
              </a:ext>
            </a:extLst>
          </p:cNvPr>
          <p:cNvSpPr>
            <a:spLocks noGrp="1"/>
          </p:cNvSpPr>
          <p:nvPr>
            <p:ph type="body" sz="quarter" idx="11"/>
          </p:nvPr>
        </p:nvSpPr>
        <p:spPr/>
        <p:txBody>
          <a:bodyPr/>
          <a:lstStyle/>
          <a:p>
            <a:r>
              <a:rPr lang="en-US" dirty="0"/>
              <a:t>Research Process</a:t>
            </a:r>
          </a:p>
        </p:txBody>
      </p:sp>
      <p:sp>
        <p:nvSpPr>
          <p:cNvPr id="5" name="TextBox 4">
            <a:extLst>
              <a:ext uri="{FF2B5EF4-FFF2-40B4-BE49-F238E27FC236}">
                <a16:creationId xmlns:a16="http://schemas.microsoft.com/office/drawing/2014/main" id="{38AE3FB4-E1AF-CC4D-8F66-110877FEB727}"/>
              </a:ext>
            </a:extLst>
          </p:cNvPr>
          <p:cNvSpPr txBox="1"/>
          <p:nvPr/>
        </p:nvSpPr>
        <p:spPr>
          <a:xfrm>
            <a:off x="466930" y="3494993"/>
            <a:ext cx="1753860" cy="923330"/>
          </a:xfrm>
          <a:prstGeom prst="rect">
            <a:avLst/>
          </a:prstGeom>
          <a:solidFill>
            <a:schemeClr val="bg1"/>
          </a:solidFill>
        </p:spPr>
        <p:txBody>
          <a:bodyPr wrap="square" lIns="91440" tIns="91440" rIns="91440" bIns="91440" anchor="t">
            <a:spAutoFit/>
          </a:bodyPr>
          <a:lstStyle/>
          <a:p>
            <a:r>
              <a:rPr lang="en-US" sz="1200" dirty="0"/>
              <a:t>Conducted interviews with 100+ Heads of ERM and third-party risk leads</a:t>
            </a:r>
          </a:p>
        </p:txBody>
      </p:sp>
      <p:sp>
        <p:nvSpPr>
          <p:cNvPr id="6" name="Chevron 5">
            <a:extLst>
              <a:ext uri="{FF2B5EF4-FFF2-40B4-BE49-F238E27FC236}">
                <a16:creationId xmlns:a16="http://schemas.microsoft.com/office/drawing/2014/main" id="{A5664180-9FD9-BE44-AE8C-820397EABE22}"/>
              </a:ext>
            </a:extLst>
          </p:cNvPr>
          <p:cNvSpPr/>
          <p:nvPr/>
        </p:nvSpPr>
        <p:spPr>
          <a:xfrm>
            <a:off x="457200" y="2678202"/>
            <a:ext cx="2161311" cy="782886"/>
          </a:xfrm>
          <a:prstGeom prst="chevron">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Interview </a:t>
            </a:r>
            <a:br>
              <a:rPr lang="en-US" sz="1200" b="1" dirty="0">
                <a:solidFill>
                  <a:schemeClr val="bg1"/>
                </a:solidFill>
              </a:rPr>
            </a:br>
            <a:r>
              <a:rPr lang="en-US" sz="1200" b="1" dirty="0">
                <a:solidFill>
                  <a:schemeClr val="bg1"/>
                </a:solidFill>
              </a:rPr>
              <a:t>Heads of ERM and Teams</a:t>
            </a:r>
          </a:p>
        </p:txBody>
      </p:sp>
      <p:sp>
        <p:nvSpPr>
          <p:cNvPr id="15" name="TextBox 14">
            <a:extLst>
              <a:ext uri="{FF2B5EF4-FFF2-40B4-BE49-F238E27FC236}">
                <a16:creationId xmlns:a16="http://schemas.microsoft.com/office/drawing/2014/main" id="{9C5E6878-CD74-B24B-A06E-12125FF7E065}"/>
              </a:ext>
            </a:extLst>
          </p:cNvPr>
          <p:cNvSpPr txBox="1"/>
          <p:nvPr/>
        </p:nvSpPr>
        <p:spPr>
          <a:xfrm>
            <a:off x="6530687" y="3494993"/>
            <a:ext cx="1914813" cy="2154436"/>
          </a:xfrm>
          <a:prstGeom prst="rect">
            <a:avLst/>
          </a:prstGeom>
          <a:solidFill>
            <a:schemeClr val="bg1"/>
          </a:solidFill>
        </p:spPr>
        <p:txBody>
          <a:bodyPr wrap="square" lIns="91440" tIns="91440" rIns="91440" bIns="91440" anchor="t">
            <a:spAutoFit/>
          </a:bodyPr>
          <a:lstStyle/>
          <a:p>
            <a:pPr>
              <a:spcAft>
                <a:spcPts val="600"/>
              </a:spcAft>
            </a:pPr>
            <a:r>
              <a:rPr lang="en-US" sz="1200" dirty="0"/>
              <a:t>Examples:</a:t>
            </a:r>
          </a:p>
          <a:p>
            <a:pPr marL="164592" indent="-164592">
              <a:spcAft>
                <a:spcPts val="600"/>
              </a:spcAft>
              <a:buFont typeface="Arial" panose="020B0604020202020204" pitchFamily="34" charset="0"/>
              <a:buChar char="•"/>
            </a:pPr>
            <a:r>
              <a:rPr lang="en-US" sz="1200" dirty="0"/>
              <a:t>Support individual TPRM activities</a:t>
            </a:r>
          </a:p>
          <a:p>
            <a:pPr marL="164592" indent="-164592">
              <a:spcAft>
                <a:spcPts val="600"/>
              </a:spcAft>
              <a:buFont typeface="Arial" panose="020B0604020202020204" pitchFamily="34" charset="0"/>
              <a:buChar char="•"/>
            </a:pPr>
            <a:r>
              <a:rPr lang="en-US" sz="1200" dirty="0"/>
              <a:t>Define enterprise-level priorities</a:t>
            </a:r>
          </a:p>
          <a:p>
            <a:pPr marL="164592" indent="-164592">
              <a:spcAft>
                <a:spcPts val="600"/>
              </a:spcAft>
              <a:buFont typeface="Arial" panose="020B0604020202020204" pitchFamily="34" charset="0"/>
              <a:buChar char="•"/>
            </a:pPr>
            <a:r>
              <a:rPr lang="en-US" sz="1200" dirty="0"/>
              <a:t>Enable cross-functional alignment</a:t>
            </a:r>
          </a:p>
          <a:p>
            <a:pPr marL="164592" indent="-164592">
              <a:spcAft>
                <a:spcPts val="600"/>
              </a:spcAft>
              <a:buFont typeface="Arial" panose="020B0604020202020204" pitchFamily="34" charset="0"/>
              <a:buChar char="•"/>
            </a:pPr>
            <a:r>
              <a:rPr lang="en-US" sz="1200" dirty="0"/>
              <a:t>Monitor key leading indicators</a:t>
            </a:r>
          </a:p>
        </p:txBody>
      </p:sp>
      <p:sp>
        <p:nvSpPr>
          <p:cNvPr id="21" name="Chevron 20">
            <a:extLst>
              <a:ext uri="{FF2B5EF4-FFF2-40B4-BE49-F238E27FC236}">
                <a16:creationId xmlns:a16="http://schemas.microsoft.com/office/drawing/2014/main" id="{2314FFB3-64E7-154F-B032-465770673888}"/>
              </a:ext>
            </a:extLst>
          </p:cNvPr>
          <p:cNvSpPr/>
          <p:nvPr/>
        </p:nvSpPr>
        <p:spPr>
          <a:xfrm>
            <a:off x="6530687" y="2678202"/>
            <a:ext cx="2161311" cy="782886"/>
          </a:xfrm>
          <a:prstGeom prst="chevron">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Analyze </a:t>
            </a:r>
            <a:br>
              <a:rPr lang="en-US" sz="1200" b="1" dirty="0">
                <a:solidFill>
                  <a:schemeClr val="bg1"/>
                </a:solidFill>
              </a:rPr>
            </a:br>
            <a:r>
              <a:rPr lang="en-US" sz="1200" b="1" dirty="0">
                <a:solidFill>
                  <a:schemeClr val="bg1"/>
                </a:solidFill>
              </a:rPr>
              <a:t>Drivers and Approaches</a:t>
            </a:r>
          </a:p>
        </p:txBody>
      </p:sp>
      <p:sp>
        <p:nvSpPr>
          <p:cNvPr id="22" name="TextBox 21">
            <a:extLst>
              <a:ext uri="{FF2B5EF4-FFF2-40B4-BE49-F238E27FC236}">
                <a16:creationId xmlns:a16="http://schemas.microsoft.com/office/drawing/2014/main" id="{42FE02F6-E8A7-D14A-AADA-3F948CAF91B0}"/>
              </a:ext>
            </a:extLst>
          </p:cNvPr>
          <p:cNvSpPr txBox="1"/>
          <p:nvPr/>
        </p:nvSpPr>
        <p:spPr>
          <a:xfrm>
            <a:off x="457199" y="1312215"/>
            <a:ext cx="8239124" cy="553998"/>
          </a:xfrm>
          <a:prstGeom prst="rect">
            <a:avLst/>
          </a:prstGeom>
          <a:solidFill>
            <a:srgbClr val="F4F4F4"/>
          </a:solidFill>
          <a:ln w="12700">
            <a:noFill/>
          </a:ln>
        </p:spPr>
        <p:txBody>
          <a:bodyPr wrap="square" lIns="91440" tIns="91440" rIns="91440" bIns="91440" rtlCol="0" anchor="ctr">
            <a:spAutoFit/>
          </a:bodyPr>
          <a:lstStyle/>
          <a:p>
            <a:r>
              <a:rPr lang="en-US" sz="1200" b="1" dirty="0"/>
              <a:t>Research Question: </a:t>
            </a:r>
            <a:r>
              <a:rPr lang="en-US" sz="1200" dirty="0"/>
              <a:t>How can ERM provide a concise, prioritized and actionable view of third-party risk </a:t>
            </a:r>
            <a:r>
              <a:rPr lang="en-US" sz="1200" b="1" dirty="0"/>
              <a:t>at the enterprise level </a:t>
            </a:r>
            <a:r>
              <a:rPr lang="en-US" sz="1200" dirty="0"/>
              <a:t>to the executive risk committee, Board and/or other senior stakeholders</a:t>
            </a:r>
            <a:r>
              <a:rPr lang="en-US" sz="1200" b="1" dirty="0"/>
              <a:t>?</a:t>
            </a:r>
          </a:p>
        </p:txBody>
      </p:sp>
      <p:pic>
        <p:nvPicPr>
          <p:cNvPr id="28" name="Graphic 27">
            <a:extLst>
              <a:ext uri="{FF2B5EF4-FFF2-40B4-BE49-F238E27FC236}">
                <a16:creationId xmlns:a16="http://schemas.microsoft.com/office/drawing/2014/main" id="{197563EE-BF99-C44D-A5B7-BE6CAA4B94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3019" y="2022869"/>
            <a:ext cx="689673" cy="536413"/>
          </a:xfrm>
          <a:prstGeom prst="rect">
            <a:avLst/>
          </a:prstGeom>
        </p:spPr>
      </p:pic>
      <p:sp>
        <p:nvSpPr>
          <p:cNvPr id="13" name="TextBox 12">
            <a:extLst>
              <a:ext uri="{FF2B5EF4-FFF2-40B4-BE49-F238E27FC236}">
                <a16:creationId xmlns:a16="http://schemas.microsoft.com/office/drawing/2014/main" id="{735B212B-8EB8-0345-85DA-2547EA011A21}"/>
              </a:ext>
            </a:extLst>
          </p:cNvPr>
          <p:cNvSpPr txBox="1"/>
          <p:nvPr/>
        </p:nvSpPr>
        <p:spPr>
          <a:xfrm>
            <a:off x="4449740" y="3494993"/>
            <a:ext cx="1914812" cy="1184940"/>
          </a:xfrm>
          <a:prstGeom prst="rect">
            <a:avLst/>
          </a:prstGeom>
          <a:solidFill>
            <a:schemeClr val="bg1"/>
          </a:solidFill>
        </p:spPr>
        <p:txBody>
          <a:bodyPr wrap="square" lIns="91440" tIns="91440" rIns="91440" bIns="91440" anchor="t">
            <a:spAutoFit/>
          </a:bodyPr>
          <a:lstStyle/>
          <a:p>
            <a:pPr marL="171450" indent="-171450">
              <a:spcAft>
                <a:spcPts val="600"/>
              </a:spcAft>
              <a:buFont typeface="Arial" panose="020B0604020202020204" pitchFamily="34" charset="0"/>
              <a:buChar char="•"/>
            </a:pPr>
            <a:r>
              <a:rPr lang="en-US" sz="1200" dirty="0"/>
              <a:t>Surveyed 74 heads </a:t>
            </a:r>
            <a:br>
              <a:rPr lang="en-US" sz="1200" dirty="0"/>
            </a:br>
            <a:r>
              <a:rPr lang="en-US" sz="1200" dirty="0"/>
              <a:t>of ERM</a:t>
            </a:r>
          </a:p>
          <a:p>
            <a:pPr marL="171450" indent="-171450">
              <a:spcAft>
                <a:spcPts val="600"/>
              </a:spcAft>
              <a:buFont typeface="Arial" panose="020B0604020202020204" pitchFamily="34" charset="0"/>
              <a:buChar char="•"/>
            </a:pPr>
            <a:r>
              <a:rPr lang="en-US" sz="1200" dirty="0"/>
              <a:t>Surveyed 100 executive risk committee members</a:t>
            </a:r>
          </a:p>
        </p:txBody>
      </p:sp>
      <p:sp>
        <p:nvSpPr>
          <p:cNvPr id="19" name="Chevron 18">
            <a:extLst>
              <a:ext uri="{FF2B5EF4-FFF2-40B4-BE49-F238E27FC236}">
                <a16:creationId xmlns:a16="http://schemas.microsoft.com/office/drawing/2014/main" id="{6676E9AF-017E-794D-A5A2-B70FD222047E}"/>
              </a:ext>
            </a:extLst>
          </p:cNvPr>
          <p:cNvSpPr/>
          <p:nvPr/>
        </p:nvSpPr>
        <p:spPr>
          <a:xfrm>
            <a:off x="4434692" y="2678202"/>
            <a:ext cx="2268561" cy="782886"/>
          </a:xfrm>
          <a:prstGeom prst="chevron">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spc="-20" dirty="0">
                <a:solidFill>
                  <a:schemeClr val="bg1"/>
                </a:solidFill>
              </a:rPr>
              <a:t>Survey </a:t>
            </a:r>
            <a:br>
              <a:rPr lang="en-US" sz="1200" b="1" spc="-20" dirty="0">
                <a:solidFill>
                  <a:schemeClr val="bg1"/>
                </a:solidFill>
              </a:rPr>
            </a:br>
            <a:r>
              <a:rPr lang="en-US" sz="1200" b="1" spc="-20" dirty="0">
                <a:solidFill>
                  <a:schemeClr val="bg1"/>
                </a:solidFill>
              </a:rPr>
              <a:t>Heads of ERM and ERC Members</a:t>
            </a:r>
          </a:p>
        </p:txBody>
      </p:sp>
      <p:pic>
        <p:nvPicPr>
          <p:cNvPr id="36" name="Graphic 35">
            <a:extLst>
              <a:ext uri="{FF2B5EF4-FFF2-40B4-BE49-F238E27FC236}">
                <a16:creationId xmlns:a16="http://schemas.microsoft.com/office/drawing/2014/main" id="{FB5024E2-EF9A-3647-BEC0-930049315B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8209" y="2049370"/>
            <a:ext cx="621527" cy="483410"/>
          </a:xfrm>
          <a:prstGeom prst="rect">
            <a:avLst/>
          </a:prstGeom>
        </p:spPr>
      </p:pic>
      <p:sp>
        <p:nvSpPr>
          <p:cNvPr id="14" name="TextBox 13">
            <a:extLst>
              <a:ext uri="{FF2B5EF4-FFF2-40B4-BE49-F238E27FC236}">
                <a16:creationId xmlns:a16="http://schemas.microsoft.com/office/drawing/2014/main" id="{4400DFDE-2C85-734B-9766-3B2E114C64EA}"/>
              </a:ext>
            </a:extLst>
          </p:cNvPr>
          <p:cNvSpPr txBox="1"/>
          <p:nvPr/>
        </p:nvSpPr>
        <p:spPr>
          <a:xfrm>
            <a:off x="2445946" y="3494993"/>
            <a:ext cx="1896678" cy="1261884"/>
          </a:xfrm>
          <a:prstGeom prst="rect">
            <a:avLst/>
          </a:prstGeom>
          <a:solidFill>
            <a:schemeClr val="bg1"/>
          </a:solidFill>
        </p:spPr>
        <p:txBody>
          <a:bodyPr wrap="square" lIns="91440" tIns="91440" rIns="91440" bIns="91440" anchor="t">
            <a:spAutoFit/>
          </a:bodyPr>
          <a:lstStyle/>
          <a:p>
            <a:pPr>
              <a:spcAft>
                <a:spcPts val="600"/>
              </a:spcAft>
            </a:pPr>
            <a:r>
              <a:rPr lang="en-US" sz="1200" dirty="0"/>
              <a:t>Outcomes:</a:t>
            </a:r>
          </a:p>
          <a:p>
            <a:pPr marL="164592" indent="-164592">
              <a:spcAft>
                <a:spcPts val="600"/>
              </a:spcAft>
              <a:buFont typeface="Arial" panose="020B0604020202020204" pitchFamily="34" charset="0"/>
              <a:buChar char="•"/>
            </a:pPr>
            <a:r>
              <a:rPr lang="en-US" sz="1200" dirty="0"/>
              <a:t>ERM’s prioritization ability</a:t>
            </a:r>
          </a:p>
          <a:p>
            <a:pPr marL="164592" indent="-164592">
              <a:spcAft>
                <a:spcPts val="600"/>
              </a:spcAft>
              <a:buFont typeface="Arial" panose="020B0604020202020204" pitchFamily="34" charset="0"/>
              <a:buChar char="•"/>
            </a:pPr>
            <a:r>
              <a:rPr lang="en-US" sz="1200" dirty="0"/>
              <a:t>Overall TPRM program effectiveness</a:t>
            </a:r>
          </a:p>
        </p:txBody>
      </p:sp>
      <p:sp>
        <p:nvSpPr>
          <p:cNvPr id="20" name="Chevron 19">
            <a:extLst>
              <a:ext uri="{FF2B5EF4-FFF2-40B4-BE49-F238E27FC236}">
                <a16:creationId xmlns:a16="http://schemas.microsoft.com/office/drawing/2014/main" id="{B2A789B1-93C4-BA44-B70E-6B1C6268BD09}"/>
              </a:ext>
            </a:extLst>
          </p:cNvPr>
          <p:cNvSpPr/>
          <p:nvPr/>
        </p:nvSpPr>
        <p:spPr>
          <a:xfrm>
            <a:off x="2445946" y="2678202"/>
            <a:ext cx="2161311" cy="782886"/>
          </a:xfrm>
          <a:prstGeom prst="chevron">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Identify </a:t>
            </a:r>
          </a:p>
          <a:p>
            <a:pPr algn="ctr"/>
            <a:r>
              <a:rPr lang="en-US" sz="1200" b="1" dirty="0">
                <a:solidFill>
                  <a:schemeClr val="bg1"/>
                </a:solidFill>
              </a:rPr>
              <a:t>Third-Party Risk Metrics for ERM</a:t>
            </a:r>
          </a:p>
        </p:txBody>
      </p:sp>
      <p:pic>
        <p:nvPicPr>
          <p:cNvPr id="34" name="Graphic 33">
            <a:extLst>
              <a:ext uri="{FF2B5EF4-FFF2-40B4-BE49-F238E27FC236}">
                <a16:creationId xmlns:a16="http://schemas.microsoft.com/office/drawing/2014/main" id="{D7E162BC-43DA-9146-BDB3-4792A2ECE0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15838" y="2049370"/>
            <a:ext cx="621527" cy="483410"/>
          </a:xfrm>
          <a:prstGeom prst="rect">
            <a:avLst/>
          </a:prstGeom>
        </p:spPr>
      </p:pic>
      <p:pic>
        <p:nvPicPr>
          <p:cNvPr id="10" name="Graphic 9">
            <a:extLst>
              <a:ext uri="{FF2B5EF4-FFF2-40B4-BE49-F238E27FC236}">
                <a16:creationId xmlns:a16="http://schemas.microsoft.com/office/drawing/2014/main" id="{CA69FF8E-1A07-0945-A19B-B5896C74B19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99064" y="2048192"/>
            <a:ext cx="624556" cy="485766"/>
          </a:xfrm>
          <a:prstGeom prst="rect">
            <a:avLst/>
          </a:prstGeom>
        </p:spPr>
      </p:pic>
      <p:sp>
        <p:nvSpPr>
          <p:cNvPr id="26" name="TextBox 25">
            <a:extLst>
              <a:ext uri="{FF2B5EF4-FFF2-40B4-BE49-F238E27FC236}">
                <a16:creationId xmlns:a16="http://schemas.microsoft.com/office/drawing/2014/main" id="{3FA8FBAC-9975-0741-B8E3-72B5A66F34CD}"/>
              </a:ext>
            </a:extLst>
          </p:cNvPr>
          <p:cNvSpPr txBox="1"/>
          <p:nvPr/>
        </p:nvSpPr>
        <p:spPr>
          <a:xfrm>
            <a:off x="466930" y="5577615"/>
            <a:ext cx="6983662" cy="438582"/>
          </a:xfrm>
          <a:prstGeom prst="rect">
            <a:avLst/>
          </a:prstGeom>
          <a:noFill/>
        </p:spPr>
        <p:txBody>
          <a:bodyPr wrap="square" lIns="0" tIns="91440" rIns="0" bIns="0" rtlCol="0" anchor="b" anchorCtr="0">
            <a:spAutoFit/>
          </a:bodyPr>
          <a:lstStyle/>
          <a:p>
            <a:pPr>
              <a:spcBef>
                <a:spcPts val="300"/>
              </a:spcBef>
            </a:pPr>
            <a:r>
              <a:rPr lang="en-US" sz="1000" dirty="0"/>
              <a:t>Source: Gartner</a:t>
            </a:r>
          </a:p>
          <a:p>
            <a:pPr>
              <a:spcBef>
                <a:spcPts val="300"/>
              </a:spcBef>
            </a:pPr>
            <a:r>
              <a:rPr lang="en-US" sz="1000" dirty="0"/>
              <a:t>Note: See </a:t>
            </a:r>
            <a:r>
              <a:rPr lang="en-US" sz="1000" dirty="0">
                <a:hlinkClick r:id="rId11" action="ppaction://hlinksldjump"/>
              </a:rPr>
              <a:t>Appendix</a:t>
            </a:r>
            <a:r>
              <a:rPr lang="en-US" sz="1000" dirty="0"/>
              <a:t> for more details.</a:t>
            </a:r>
          </a:p>
        </p:txBody>
      </p:sp>
    </p:spTree>
    <p:extLst>
      <p:ext uri="{BB962C8B-B14F-4D97-AF65-F5344CB8AC3E}">
        <p14:creationId xmlns:p14="http://schemas.microsoft.com/office/powerpoint/2010/main" val="78329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D855-29C9-B950-29AD-FC4481633869}"/>
              </a:ext>
            </a:extLst>
          </p:cNvPr>
          <p:cNvSpPr>
            <a:spLocks noGrp="1"/>
          </p:cNvSpPr>
          <p:nvPr>
            <p:ph type="title"/>
          </p:nvPr>
        </p:nvSpPr>
        <p:spPr/>
        <p:txBody>
          <a:bodyPr/>
          <a:lstStyle/>
          <a:p>
            <a:r>
              <a:rPr lang="en-US" dirty="0"/>
              <a:t>We’re Getting More Involved in More Places</a:t>
            </a:r>
          </a:p>
        </p:txBody>
      </p:sp>
      <p:sp>
        <p:nvSpPr>
          <p:cNvPr id="3" name="Text Placeholder 2">
            <a:extLst>
              <a:ext uri="{FF2B5EF4-FFF2-40B4-BE49-F238E27FC236}">
                <a16:creationId xmlns:a16="http://schemas.microsoft.com/office/drawing/2014/main" id="{8E1DD179-F102-643A-9306-EC4D65D2F158}"/>
              </a:ext>
            </a:extLst>
          </p:cNvPr>
          <p:cNvSpPr>
            <a:spLocks noGrp="1"/>
          </p:cNvSpPr>
          <p:nvPr>
            <p:ph type="body" sz="quarter" idx="11"/>
          </p:nvPr>
        </p:nvSpPr>
        <p:spPr/>
        <p:txBody>
          <a:bodyPr/>
          <a:lstStyle/>
          <a:p>
            <a:r>
              <a:rPr lang="en-US" dirty="0"/>
              <a:t>ERM Involvement in Third-Party Risk Management Activities, 2016 vs. 2022</a:t>
            </a:r>
          </a:p>
        </p:txBody>
      </p:sp>
      <p:sp>
        <p:nvSpPr>
          <p:cNvPr id="4" name="Text Placeholder 3">
            <a:extLst>
              <a:ext uri="{FF2B5EF4-FFF2-40B4-BE49-F238E27FC236}">
                <a16:creationId xmlns:a16="http://schemas.microsoft.com/office/drawing/2014/main" id="{AE1873DC-7669-2E46-A270-961B85A087D1}"/>
              </a:ext>
            </a:extLst>
          </p:cNvPr>
          <p:cNvSpPr>
            <a:spLocks noGrp="1"/>
          </p:cNvSpPr>
          <p:nvPr>
            <p:ph type="body" sz="quarter" idx="12"/>
          </p:nvPr>
        </p:nvSpPr>
        <p:spPr/>
        <p:txBody>
          <a:bodyPr/>
          <a:lstStyle/>
          <a:p>
            <a:r>
              <a:rPr lang="en-US" dirty="0"/>
              <a:t>Percentage of Respondents</a:t>
            </a:r>
          </a:p>
        </p:txBody>
      </p:sp>
      <p:sp>
        <p:nvSpPr>
          <p:cNvPr id="20" name="TextBox 19">
            <a:extLst>
              <a:ext uri="{FF2B5EF4-FFF2-40B4-BE49-F238E27FC236}">
                <a16:creationId xmlns:a16="http://schemas.microsoft.com/office/drawing/2014/main" id="{78DEEBBB-75CB-A094-FFE0-C9660DA00634}"/>
              </a:ext>
            </a:extLst>
          </p:cNvPr>
          <p:cNvSpPr txBox="1"/>
          <p:nvPr/>
        </p:nvSpPr>
        <p:spPr>
          <a:xfrm>
            <a:off x="457199" y="5772794"/>
            <a:ext cx="5930154" cy="469359"/>
          </a:xfrm>
          <a:prstGeom prst="rect">
            <a:avLst/>
          </a:prstGeom>
          <a:noFill/>
        </p:spPr>
        <p:txBody>
          <a:bodyPr wrap="square" lIns="0" tIns="91440" rIns="0" bIns="0" rtlCol="0" anchor="b" anchorCtr="0">
            <a:spAutoFit/>
          </a:bodyPr>
          <a:lstStyle/>
          <a:p>
            <a:pPr>
              <a:spcBef>
                <a:spcPts val="300"/>
              </a:spcBef>
            </a:pPr>
            <a:r>
              <a:rPr lang="en-US" sz="1200" dirty="0"/>
              <a:t>n = 133-136 Risk Leaders; 74 Risk Leaders</a:t>
            </a:r>
          </a:p>
          <a:p>
            <a:pPr>
              <a:spcBef>
                <a:spcPts val="300"/>
              </a:spcBef>
            </a:pPr>
            <a:r>
              <a:rPr lang="en-US" sz="1000" dirty="0"/>
              <a:t>Source: 2016 Gartner State of the ERM Function Survey; 2022 Gartner ERM Survey on Third-Party Risk</a:t>
            </a:r>
          </a:p>
        </p:txBody>
      </p:sp>
      <p:graphicFrame>
        <p:nvGraphicFramePr>
          <p:cNvPr id="7" name="Chart 6">
            <a:extLst>
              <a:ext uri="{FF2B5EF4-FFF2-40B4-BE49-F238E27FC236}">
                <a16:creationId xmlns:a16="http://schemas.microsoft.com/office/drawing/2014/main" id="{8A5B66FE-61E6-7CB2-EE3E-603603E649E4}"/>
              </a:ext>
            </a:extLst>
          </p:cNvPr>
          <p:cNvGraphicFramePr/>
          <p:nvPr>
            <p:extLst>
              <p:ext uri="{D42A27DB-BD31-4B8C-83A1-F6EECF244321}">
                <p14:modId xmlns:p14="http://schemas.microsoft.com/office/powerpoint/2010/main" val="2016967420"/>
              </p:ext>
            </p:extLst>
          </p:nvPr>
        </p:nvGraphicFramePr>
        <p:xfrm>
          <a:off x="0" y="1427507"/>
          <a:ext cx="7223499" cy="4351991"/>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a:extLst>
              <a:ext uri="{FF2B5EF4-FFF2-40B4-BE49-F238E27FC236}">
                <a16:creationId xmlns:a16="http://schemas.microsoft.com/office/drawing/2014/main" id="{C505362A-F81C-B99A-D41C-42672E29B2D6}"/>
              </a:ext>
            </a:extLst>
          </p:cNvPr>
          <p:cNvGrpSpPr/>
          <p:nvPr/>
        </p:nvGrpSpPr>
        <p:grpSpPr>
          <a:xfrm>
            <a:off x="6564561" y="1477510"/>
            <a:ext cx="658938" cy="477054"/>
            <a:chOff x="7893935" y="1357191"/>
            <a:chExt cx="658938" cy="477054"/>
          </a:xfrm>
        </p:grpSpPr>
        <p:sp>
          <p:nvSpPr>
            <p:cNvPr id="6" name="Rectangle 5">
              <a:extLst>
                <a:ext uri="{FF2B5EF4-FFF2-40B4-BE49-F238E27FC236}">
                  <a16:creationId xmlns:a16="http://schemas.microsoft.com/office/drawing/2014/main" id="{D8315856-57C1-D561-45D8-32294CB50B4D}"/>
                </a:ext>
              </a:extLst>
            </p:cNvPr>
            <p:cNvSpPr/>
            <p:nvPr/>
          </p:nvSpPr>
          <p:spPr>
            <a:xfrm>
              <a:off x="7893935" y="1418272"/>
              <a:ext cx="123230" cy="12323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6B376A27-CEFB-1FB6-4BD0-B5B3178A7667}"/>
                </a:ext>
              </a:extLst>
            </p:cNvPr>
            <p:cNvSpPr txBox="1"/>
            <p:nvPr/>
          </p:nvSpPr>
          <p:spPr>
            <a:xfrm>
              <a:off x="8079367" y="1357191"/>
              <a:ext cx="473506" cy="477054"/>
            </a:xfrm>
            <a:prstGeom prst="rect">
              <a:avLst/>
            </a:prstGeom>
            <a:noFill/>
          </p:spPr>
          <p:txBody>
            <a:bodyPr wrap="square" lIns="0" rIns="0" rtlCol="0">
              <a:spAutoFit/>
            </a:bodyPr>
            <a:lstStyle/>
            <a:p>
              <a:pPr algn="l">
                <a:spcAft>
                  <a:spcPts val="600"/>
                </a:spcAft>
              </a:pPr>
              <a:r>
                <a:rPr lang="en-US" sz="1000" dirty="0"/>
                <a:t>2016</a:t>
              </a:r>
            </a:p>
            <a:p>
              <a:pPr algn="l"/>
              <a:r>
                <a:rPr lang="en-US" sz="1000" dirty="0"/>
                <a:t>2022</a:t>
              </a:r>
            </a:p>
          </p:txBody>
        </p:sp>
        <p:sp>
          <p:nvSpPr>
            <p:cNvPr id="9" name="Rectangle 8">
              <a:extLst>
                <a:ext uri="{FF2B5EF4-FFF2-40B4-BE49-F238E27FC236}">
                  <a16:creationId xmlns:a16="http://schemas.microsoft.com/office/drawing/2014/main" id="{A51C19EC-5367-461A-90B3-C0BD4E22A46F}"/>
                </a:ext>
              </a:extLst>
            </p:cNvPr>
            <p:cNvSpPr/>
            <p:nvPr/>
          </p:nvSpPr>
          <p:spPr>
            <a:xfrm>
              <a:off x="7893935" y="1644561"/>
              <a:ext cx="123230" cy="12323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2855822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0" y="0"/>
            <a:ext cx="9144000" cy="492443"/>
          </a:xfrm>
          <a:prstGeom prst="rect">
            <a:avLst/>
          </a:prstGeom>
          <a:solidFill>
            <a:srgbClr val="002856"/>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Group Discussion</a:t>
            </a:r>
            <a:endParaRPr/>
          </a:p>
        </p:txBody>
      </p:sp>
      <p:sp>
        <p:nvSpPr>
          <p:cNvPr id="165" name="Google Shape;165;p7"/>
          <p:cNvSpPr/>
          <p:nvPr/>
        </p:nvSpPr>
        <p:spPr>
          <a:xfrm>
            <a:off x="457200" y="5685970"/>
            <a:ext cx="8239125" cy="7497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7"/>
          <p:cNvSpPr txBox="1"/>
          <p:nvPr/>
        </p:nvSpPr>
        <p:spPr>
          <a:xfrm>
            <a:off x="2494791" y="5953101"/>
            <a:ext cx="4937380" cy="21544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What have you gained from playing these roles? </a:t>
            </a:r>
            <a:endParaRPr sz="1600" dirty="0"/>
          </a:p>
        </p:txBody>
      </p:sp>
      <p:sp>
        <p:nvSpPr>
          <p:cNvPr id="167" name="Google Shape;167;p7"/>
          <p:cNvSpPr/>
          <p:nvPr/>
        </p:nvSpPr>
        <p:spPr>
          <a:xfrm>
            <a:off x="1934117" y="5866234"/>
            <a:ext cx="458271" cy="410032"/>
          </a:xfrm>
          <a:custGeom>
            <a:avLst/>
            <a:gdLst/>
            <a:ahLst/>
            <a:cxnLst/>
            <a:rect l="l" t="t" r="r" b="b"/>
            <a:pathLst>
              <a:path w="542925" h="485775" extrusionOk="0">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8" name="Google Shape;168;p7"/>
          <p:cNvPicPr preferRelativeResize="0"/>
          <p:nvPr/>
        </p:nvPicPr>
        <p:blipFill>
          <a:blip r:embed="rId3">
            <a:extLst>
              <a:ext uri="{28A0092B-C50C-407E-A947-70E740481C1C}">
                <a14:useLocalDpi xmlns:a14="http://schemas.microsoft.com/office/drawing/2010/main" val="0"/>
              </a:ext>
            </a:extLst>
          </a:blip>
          <a:srcRect/>
          <a:stretch/>
        </p:blipFill>
        <p:spPr>
          <a:xfrm>
            <a:off x="1606470" y="941338"/>
            <a:ext cx="5931060" cy="4448295"/>
          </a:xfrm>
          <a:prstGeom prst="rect">
            <a:avLst/>
          </a:prstGeom>
          <a:noFill/>
          <a:ln w="12700" cap="flat" cmpd="sng">
            <a:solidFill>
              <a:srgbClr val="6F7878"/>
            </a:solidFill>
            <a:prstDash val="solid"/>
            <a:round/>
            <a:headEnd type="none" w="sm" len="sm"/>
            <a:tailEnd type="none" w="sm" len="sm"/>
          </a:ln>
        </p:spPr>
      </p:pic>
    </p:spTree>
    <p:extLst>
      <p:ext uri="{BB962C8B-B14F-4D97-AF65-F5344CB8AC3E}">
        <p14:creationId xmlns:p14="http://schemas.microsoft.com/office/powerpoint/2010/main" val="2019004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634F-267B-5640-A240-7FB021651D0B}"/>
              </a:ext>
            </a:extLst>
          </p:cNvPr>
          <p:cNvSpPr>
            <a:spLocks noGrp="1"/>
          </p:cNvSpPr>
          <p:nvPr>
            <p:ph type="title"/>
          </p:nvPr>
        </p:nvSpPr>
        <p:spPr/>
        <p:txBody>
          <a:bodyPr/>
          <a:lstStyle/>
          <a:p>
            <a:r>
              <a:rPr lang="en-US" dirty="0"/>
              <a:t>But Simply Doing More Isn’t Helping Enough</a:t>
            </a:r>
          </a:p>
        </p:txBody>
      </p:sp>
      <p:sp>
        <p:nvSpPr>
          <p:cNvPr id="3" name="Text Placeholder 2">
            <a:extLst>
              <a:ext uri="{FF2B5EF4-FFF2-40B4-BE49-F238E27FC236}">
                <a16:creationId xmlns:a16="http://schemas.microsoft.com/office/drawing/2014/main" id="{A52B021A-7938-AE42-90D0-EC10D36F1ACA}"/>
              </a:ext>
            </a:extLst>
          </p:cNvPr>
          <p:cNvSpPr>
            <a:spLocks noGrp="1"/>
          </p:cNvSpPr>
          <p:nvPr>
            <p:ph type="body" sz="quarter" idx="11"/>
          </p:nvPr>
        </p:nvSpPr>
        <p:spPr/>
        <p:txBody>
          <a:bodyPr/>
          <a:lstStyle/>
          <a:p>
            <a:r>
              <a:rPr lang="en-US" spc="-20" dirty="0"/>
              <a:t>Impact of ERM Involvement in a Greater Number of TPRM Lifecycle Activities on Key Outcomes</a:t>
            </a:r>
          </a:p>
        </p:txBody>
      </p:sp>
      <p:sp>
        <p:nvSpPr>
          <p:cNvPr id="4" name="Text Placeholder 3">
            <a:extLst>
              <a:ext uri="{FF2B5EF4-FFF2-40B4-BE49-F238E27FC236}">
                <a16:creationId xmlns:a16="http://schemas.microsoft.com/office/drawing/2014/main" id="{1F741B8C-554E-6549-9EB7-325FDEC80C3B}"/>
              </a:ext>
            </a:extLst>
          </p:cNvPr>
          <p:cNvSpPr>
            <a:spLocks noGrp="1"/>
          </p:cNvSpPr>
          <p:nvPr>
            <p:ph type="body" sz="quarter" idx="12"/>
          </p:nvPr>
        </p:nvSpPr>
        <p:spPr>
          <a:xfrm>
            <a:off x="457198" y="1177091"/>
            <a:ext cx="8229601" cy="182880"/>
          </a:xfrm>
        </p:spPr>
        <p:txBody>
          <a:bodyPr/>
          <a:lstStyle/>
          <a:p>
            <a:r>
              <a:rPr lang="en-US" dirty="0"/>
              <a:t>Percent Change in Outcomes as a Result of Moving from 10</a:t>
            </a:r>
            <a:r>
              <a:rPr lang="en-US" baseline="30000" dirty="0"/>
              <a:t>th</a:t>
            </a:r>
            <a:r>
              <a:rPr lang="en-US" dirty="0"/>
              <a:t> to 90</a:t>
            </a:r>
            <a:r>
              <a:rPr lang="en-US" baseline="30000" dirty="0"/>
              <a:t>th</a:t>
            </a:r>
            <a:r>
              <a:rPr lang="en-US" dirty="0"/>
              <a:t> Percentile in ERM Involvement in TPRM Activities</a:t>
            </a:r>
          </a:p>
        </p:txBody>
      </p:sp>
      <p:graphicFrame>
        <p:nvGraphicFramePr>
          <p:cNvPr id="5" name="Content Placeholder 9">
            <a:extLst>
              <a:ext uri="{FF2B5EF4-FFF2-40B4-BE49-F238E27FC236}">
                <a16:creationId xmlns:a16="http://schemas.microsoft.com/office/drawing/2014/main" id="{E948ACDA-7CAB-D945-8B57-18EFBA1F08D9}"/>
              </a:ext>
            </a:extLst>
          </p:cNvPr>
          <p:cNvGraphicFramePr>
            <a:graphicFrameLocks/>
          </p:cNvGraphicFramePr>
          <p:nvPr>
            <p:extLst>
              <p:ext uri="{D42A27DB-BD31-4B8C-83A1-F6EECF244321}">
                <p14:modId xmlns:p14="http://schemas.microsoft.com/office/powerpoint/2010/main" val="104096126"/>
              </p:ext>
            </p:extLst>
          </p:nvPr>
        </p:nvGraphicFramePr>
        <p:xfrm>
          <a:off x="457199" y="1622661"/>
          <a:ext cx="6134101" cy="398919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5B5E8D2-B859-2740-8D8B-851848003F08}"/>
              </a:ext>
            </a:extLst>
          </p:cNvPr>
          <p:cNvSpPr txBox="1"/>
          <p:nvPr/>
        </p:nvSpPr>
        <p:spPr>
          <a:xfrm>
            <a:off x="457200" y="5560167"/>
            <a:ext cx="8229600" cy="854080"/>
          </a:xfrm>
          <a:prstGeom prst="rect">
            <a:avLst/>
          </a:prstGeom>
          <a:noFill/>
        </p:spPr>
        <p:txBody>
          <a:bodyPr wrap="square" lIns="0" tIns="91440" rIns="0" bIns="0" rtlCol="0" anchor="b" anchorCtr="0">
            <a:spAutoFit/>
          </a:bodyPr>
          <a:lstStyle/>
          <a:p>
            <a:pPr>
              <a:spcBef>
                <a:spcPts val="300"/>
              </a:spcBef>
            </a:pPr>
            <a:r>
              <a:rPr lang="en-US" sz="1200" dirty="0"/>
              <a:t>n = 74 Risk Leaders</a:t>
            </a:r>
          </a:p>
          <a:p>
            <a:pPr>
              <a:spcBef>
                <a:spcPts val="300"/>
              </a:spcBef>
            </a:pPr>
            <a:r>
              <a:rPr lang="en-US" sz="1000" dirty="0"/>
              <a:t>*Result statistically significant at the p &lt; .1 level</a:t>
            </a:r>
          </a:p>
          <a:p>
            <a:pPr>
              <a:spcBef>
                <a:spcPts val="300"/>
              </a:spcBef>
            </a:pPr>
            <a:r>
              <a:rPr lang="en-US" sz="1000" dirty="0"/>
              <a:t>Source: 2022 Gartner ERM Survey on Third-Party Risk</a:t>
            </a:r>
          </a:p>
          <a:p>
            <a:pPr lvl="0">
              <a:spcBef>
                <a:spcPts val="300"/>
              </a:spcBef>
            </a:pPr>
            <a:r>
              <a:rPr lang="en-US" sz="1000" dirty="0"/>
              <a:t>Note: All results reported are statistically significant at the p &lt; .05 level or less unless otherwise indicated.</a:t>
            </a:r>
            <a:endParaRPr lang="en-US" sz="1000" dirty="0">
              <a:solidFill>
                <a:prstClr val="black"/>
              </a:solidFill>
            </a:endParaRPr>
          </a:p>
        </p:txBody>
      </p:sp>
      <p:sp>
        <p:nvSpPr>
          <p:cNvPr id="12" name="TextBox 11">
            <a:extLst>
              <a:ext uri="{FF2B5EF4-FFF2-40B4-BE49-F238E27FC236}">
                <a16:creationId xmlns:a16="http://schemas.microsoft.com/office/drawing/2014/main" id="{A7877484-31B5-49B4-B9EC-C37AB75FCF95}"/>
              </a:ext>
            </a:extLst>
          </p:cNvPr>
          <p:cNvSpPr txBox="1"/>
          <p:nvPr/>
        </p:nvSpPr>
        <p:spPr>
          <a:xfrm>
            <a:off x="1992355" y="4958340"/>
            <a:ext cx="661480" cy="276999"/>
          </a:xfrm>
          <a:prstGeom prst="rect">
            <a:avLst/>
          </a:prstGeom>
          <a:noFill/>
        </p:spPr>
        <p:txBody>
          <a:bodyPr wrap="square" lIns="0" rIns="0" rtlCol="0">
            <a:spAutoFit/>
          </a:bodyPr>
          <a:lstStyle/>
          <a:p>
            <a:pPr algn="ctr"/>
            <a:r>
              <a:rPr lang="en-US" sz="1200" b="1" dirty="0"/>
              <a:t>+0%</a:t>
            </a:r>
          </a:p>
        </p:txBody>
      </p:sp>
      <p:sp>
        <p:nvSpPr>
          <p:cNvPr id="15" name="TextBox 14">
            <a:extLst>
              <a:ext uri="{FF2B5EF4-FFF2-40B4-BE49-F238E27FC236}">
                <a16:creationId xmlns:a16="http://schemas.microsoft.com/office/drawing/2014/main" id="{99EC271C-9C3E-4CA0-93F6-626640A5205C}"/>
              </a:ext>
            </a:extLst>
          </p:cNvPr>
          <p:cNvSpPr txBox="1"/>
          <p:nvPr/>
        </p:nvSpPr>
        <p:spPr>
          <a:xfrm>
            <a:off x="4844559" y="3814411"/>
            <a:ext cx="661480" cy="276999"/>
          </a:xfrm>
          <a:prstGeom prst="rect">
            <a:avLst/>
          </a:prstGeom>
          <a:noFill/>
        </p:spPr>
        <p:txBody>
          <a:bodyPr wrap="square" lIns="0" rIns="0" rtlCol="0">
            <a:spAutoFit/>
          </a:bodyPr>
          <a:lstStyle/>
          <a:p>
            <a:pPr algn="ctr"/>
            <a:r>
              <a:rPr lang="en-US" sz="1200" b="1" dirty="0"/>
              <a:t>+25%*</a:t>
            </a:r>
          </a:p>
        </p:txBody>
      </p:sp>
    </p:spTree>
    <p:extLst>
      <p:ext uri="{BB962C8B-B14F-4D97-AF65-F5344CB8AC3E}">
        <p14:creationId xmlns:p14="http://schemas.microsoft.com/office/powerpoint/2010/main" val="226838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0" y="0"/>
            <a:ext cx="9144000" cy="492443"/>
          </a:xfrm>
          <a:prstGeom prst="rect">
            <a:avLst/>
          </a:prstGeom>
          <a:solidFill>
            <a:srgbClr val="002856"/>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Group Discussion</a:t>
            </a:r>
            <a:endParaRPr/>
          </a:p>
        </p:txBody>
      </p:sp>
      <p:sp>
        <p:nvSpPr>
          <p:cNvPr id="165" name="Google Shape;165;p7"/>
          <p:cNvSpPr/>
          <p:nvPr/>
        </p:nvSpPr>
        <p:spPr>
          <a:xfrm>
            <a:off x="457200" y="5685970"/>
            <a:ext cx="8239125" cy="7497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7"/>
          <p:cNvSpPr txBox="1"/>
          <p:nvPr/>
        </p:nvSpPr>
        <p:spPr>
          <a:xfrm>
            <a:off x="2167143" y="5860456"/>
            <a:ext cx="5391909" cy="43088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Why does greater ERM involvement in TPRM activities </a:t>
            </a:r>
            <a:r>
              <a:rPr lang="en-US" sz="1400" b="1" u="sng" dirty="0">
                <a:solidFill>
                  <a:schemeClr val="dk1"/>
                </a:solidFill>
                <a:latin typeface="Arial"/>
                <a:ea typeface="Arial"/>
                <a:cs typeface="Arial"/>
                <a:sym typeface="Arial"/>
              </a:rPr>
              <a:t>not</a:t>
            </a:r>
            <a:r>
              <a:rPr lang="en-US" sz="1400" b="1" dirty="0">
                <a:solidFill>
                  <a:schemeClr val="dk1"/>
                </a:solidFill>
                <a:latin typeface="Arial"/>
                <a:ea typeface="Arial"/>
                <a:cs typeface="Arial"/>
                <a:sym typeface="Arial"/>
              </a:rPr>
              <a:t> </a:t>
            </a:r>
          </a:p>
          <a:p>
            <a:pPr marL="0" marR="0" lvl="0" indent="0" algn="ctr" rtl="0">
              <a:spcBef>
                <a:spcPts val="0"/>
              </a:spcBef>
              <a:spcAft>
                <a:spcPts val="0"/>
              </a:spcAft>
              <a:buNone/>
            </a:pPr>
            <a:r>
              <a:rPr lang="en-US" sz="1400" b="1" dirty="0">
                <a:solidFill>
                  <a:schemeClr val="dk1"/>
                </a:solidFill>
                <a:latin typeface="Arial"/>
                <a:ea typeface="Arial"/>
                <a:cs typeface="Arial"/>
                <a:sym typeface="Arial"/>
              </a:rPr>
              <a:t>lead to improved prioritization ability?</a:t>
            </a:r>
            <a:endParaRPr sz="1600" dirty="0"/>
          </a:p>
        </p:txBody>
      </p:sp>
      <p:sp>
        <p:nvSpPr>
          <p:cNvPr id="167" name="Google Shape;167;p7"/>
          <p:cNvSpPr/>
          <p:nvPr/>
        </p:nvSpPr>
        <p:spPr>
          <a:xfrm>
            <a:off x="1606470" y="5881311"/>
            <a:ext cx="458271" cy="410032"/>
          </a:xfrm>
          <a:custGeom>
            <a:avLst/>
            <a:gdLst/>
            <a:ahLst/>
            <a:cxnLst/>
            <a:rect l="l" t="t" r="r" b="b"/>
            <a:pathLst>
              <a:path w="542925" h="485775" extrusionOk="0">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8" name="Google Shape;168;p7"/>
          <p:cNvPicPr preferRelativeResize="0"/>
          <p:nvPr/>
        </p:nvPicPr>
        <p:blipFill>
          <a:blip r:embed="rId3">
            <a:extLst>
              <a:ext uri="{28A0092B-C50C-407E-A947-70E740481C1C}">
                <a14:useLocalDpi xmlns:a14="http://schemas.microsoft.com/office/drawing/2010/main" val="0"/>
              </a:ext>
            </a:extLst>
          </a:blip>
          <a:srcRect/>
          <a:stretch/>
        </p:blipFill>
        <p:spPr>
          <a:xfrm>
            <a:off x="1606470" y="941338"/>
            <a:ext cx="5931060" cy="4448295"/>
          </a:xfrm>
          <a:prstGeom prst="rect">
            <a:avLst/>
          </a:prstGeom>
          <a:noFill/>
          <a:ln w="12700" cap="flat" cmpd="sng">
            <a:solidFill>
              <a:srgbClr val="6F7878"/>
            </a:solidFill>
            <a:prstDash val="solid"/>
            <a:round/>
            <a:headEnd type="none" w="sm" len="sm"/>
            <a:tailEnd type="none" w="sm" len="sm"/>
          </a:ln>
        </p:spPr>
      </p:pic>
    </p:spTree>
    <p:extLst>
      <p:ext uri="{BB962C8B-B14F-4D97-AF65-F5344CB8AC3E}">
        <p14:creationId xmlns:p14="http://schemas.microsoft.com/office/powerpoint/2010/main" val="3971087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634F-267B-5640-A240-7FB021651D0B}"/>
              </a:ext>
            </a:extLst>
          </p:cNvPr>
          <p:cNvSpPr>
            <a:spLocks noGrp="1"/>
          </p:cNvSpPr>
          <p:nvPr>
            <p:ph type="title"/>
          </p:nvPr>
        </p:nvSpPr>
        <p:spPr/>
        <p:txBody>
          <a:bodyPr/>
          <a:lstStyle/>
          <a:p>
            <a:r>
              <a:rPr lang="en-US" dirty="0"/>
              <a:t>The Man Who Knew Too Much</a:t>
            </a:r>
          </a:p>
        </p:txBody>
      </p:sp>
      <p:sp>
        <p:nvSpPr>
          <p:cNvPr id="6" name="TextBox 5">
            <a:extLst>
              <a:ext uri="{FF2B5EF4-FFF2-40B4-BE49-F238E27FC236}">
                <a16:creationId xmlns:a16="http://schemas.microsoft.com/office/drawing/2014/main" id="{55B5E8D2-B859-2740-8D8B-851848003F08}"/>
              </a:ext>
            </a:extLst>
          </p:cNvPr>
          <p:cNvSpPr txBox="1"/>
          <p:nvPr/>
        </p:nvSpPr>
        <p:spPr>
          <a:xfrm>
            <a:off x="457200" y="6168026"/>
            <a:ext cx="8229600" cy="246221"/>
          </a:xfrm>
          <a:prstGeom prst="rect">
            <a:avLst/>
          </a:prstGeom>
          <a:noFill/>
        </p:spPr>
        <p:txBody>
          <a:bodyPr wrap="square" lIns="0" tIns="91440" rIns="0" bIns="0" rtlCol="0" anchor="b" anchorCtr="0">
            <a:spAutoFit/>
          </a:bodyPr>
          <a:lstStyle/>
          <a:p>
            <a:pPr>
              <a:spcBef>
                <a:spcPts val="300"/>
              </a:spcBef>
            </a:pPr>
            <a:r>
              <a:rPr lang="en-US" sz="1000" dirty="0"/>
              <a:t>Source: Gladwell, M. </a:t>
            </a:r>
            <a:r>
              <a:rPr lang="en-US" sz="1000" i="1" dirty="0"/>
              <a:t>Blink: The Power of Thinking Without Thinking</a:t>
            </a:r>
            <a:r>
              <a:rPr lang="en-US" sz="1000" dirty="0"/>
              <a:t>. Back Bay Books. </a:t>
            </a:r>
            <a:endParaRPr lang="en-US" sz="1000" dirty="0">
              <a:solidFill>
                <a:prstClr val="black"/>
              </a:solidFill>
            </a:endParaRPr>
          </a:p>
        </p:txBody>
      </p:sp>
      <p:pic>
        <p:nvPicPr>
          <p:cNvPr id="13" name="Picture 12">
            <a:extLst>
              <a:ext uri="{FF2B5EF4-FFF2-40B4-BE49-F238E27FC236}">
                <a16:creationId xmlns:a16="http://schemas.microsoft.com/office/drawing/2014/main" id="{7A44E1D1-BA8A-7A89-6F82-B414A35D7395}"/>
              </a:ext>
            </a:extLst>
          </p:cNvPr>
          <p:cNvPicPr>
            <a:picLocks noChangeAspect="1"/>
          </p:cNvPicPr>
          <p:nvPr/>
        </p:nvPicPr>
        <p:blipFill rotWithShape="1">
          <a:blip r:embed="rId3"/>
          <a:srcRect l="14776" t="12256" r="15970" b="19492"/>
          <a:stretch/>
        </p:blipFill>
        <p:spPr>
          <a:xfrm>
            <a:off x="457199" y="1292352"/>
            <a:ext cx="8229601" cy="4562204"/>
          </a:xfrm>
          <a:prstGeom prst="rect">
            <a:avLst/>
          </a:prstGeom>
        </p:spPr>
      </p:pic>
    </p:spTree>
    <p:extLst>
      <p:ext uri="{BB962C8B-B14F-4D97-AF65-F5344CB8AC3E}">
        <p14:creationId xmlns:p14="http://schemas.microsoft.com/office/powerpoint/2010/main" val="1984411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7704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526B81-1161-2B44-8354-49DFB35D8515}"/>
              </a:ext>
            </a:extLst>
          </p:cNvPr>
          <p:cNvSpPr>
            <a:spLocks noGrp="1"/>
          </p:cNvSpPr>
          <p:nvPr>
            <p:ph type="title"/>
          </p:nvPr>
        </p:nvSpPr>
        <p:spPr/>
        <p:txBody>
          <a:bodyPr/>
          <a:lstStyle/>
          <a:p>
            <a:r>
              <a:rPr lang="en-US" dirty="0"/>
              <a:t>Our Usual Approach Isn’t Working for Third-Party Risk</a:t>
            </a:r>
          </a:p>
        </p:txBody>
      </p:sp>
      <p:sp>
        <p:nvSpPr>
          <p:cNvPr id="4" name="Text Placeholder 3">
            <a:extLst>
              <a:ext uri="{FF2B5EF4-FFF2-40B4-BE49-F238E27FC236}">
                <a16:creationId xmlns:a16="http://schemas.microsoft.com/office/drawing/2014/main" id="{069EF7E6-C438-E54B-A24D-700710CD9528}"/>
              </a:ext>
            </a:extLst>
          </p:cNvPr>
          <p:cNvSpPr>
            <a:spLocks noGrp="1"/>
          </p:cNvSpPr>
          <p:nvPr>
            <p:ph type="body" sz="quarter" idx="11"/>
          </p:nvPr>
        </p:nvSpPr>
        <p:spPr/>
        <p:txBody>
          <a:bodyPr/>
          <a:lstStyle/>
          <a:p>
            <a:r>
              <a:rPr lang="en-US" dirty="0"/>
              <a:t>Typical ERM Roles and Associated Challenges Unique to Third-Party Risk</a:t>
            </a:r>
          </a:p>
        </p:txBody>
      </p:sp>
      <p:sp>
        <p:nvSpPr>
          <p:cNvPr id="2" name="TextBox 1">
            <a:extLst>
              <a:ext uri="{FF2B5EF4-FFF2-40B4-BE49-F238E27FC236}">
                <a16:creationId xmlns:a16="http://schemas.microsoft.com/office/drawing/2014/main" id="{5C7A8C63-C78B-5DA0-EFBD-56BEB9393694}"/>
              </a:ext>
            </a:extLst>
          </p:cNvPr>
          <p:cNvSpPr txBox="1"/>
          <p:nvPr/>
        </p:nvSpPr>
        <p:spPr>
          <a:xfrm>
            <a:off x="457198" y="1977638"/>
            <a:ext cx="2710876" cy="923330"/>
          </a:xfrm>
          <a:prstGeom prst="rect">
            <a:avLst/>
          </a:prstGeom>
          <a:solidFill>
            <a:schemeClr val="bg1"/>
          </a:solidFill>
          <a:ln w="12700">
            <a:solidFill>
              <a:srgbClr val="6F7878"/>
            </a:solidFill>
          </a:ln>
        </p:spPr>
        <p:txBody>
          <a:bodyPr lIns="640080" tIns="91440" rIns="9144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effectLst/>
                <a:uLnTx/>
                <a:uFillTx/>
                <a:latin typeface="Arial"/>
                <a:cs typeface="Arial"/>
                <a:sym typeface="Arial"/>
              </a:rPr>
              <a:t>Aggregator: </a:t>
            </a:r>
            <a:r>
              <a:rPr kumimoji="0" lang="en-US" sz="1200" b="0" i="0" u="none" strike="noStrike" kern="0" cap="none" spc="0" normalizeH="0" baseline="0" noProof="0" dirty="0">
                <a:ln>
                  <a:noFill/>
                </a:ln>
                <a:effectLst/>
                <a:uLnTx/>
                <a:uFillTx/>
                <a:latin typeface="Arial"/>
                <a:cs typeface="Arial"/>
                <a:sym typeface="Arial"/>
              </a:rPr>
              <a:t>Combine inputs from across the business to determine what’s most important</a:t>
            </a:r>
            <a:endParaRPr kumimoji="0" lang="en-US" sz="1200" b="0" i="0" u="none" strike="noStrike" kern="1200" cap="none" spc="0" normalizeH="0" baseline="0" noProof="0" dirty="0">
              <a:ln>
                <a:noFill/>
              </a:ln>
              <a:effectLst/>
              <a:uLnTx/>
              <a:uFillTx/>
              <a:latin typeface="Arial"/>
              <a:ea typeface="+mn-ea"/>
              <a:cs typeface="Arial"/>
              <a:sym typeface="Arial"/>
            </a:endParaRPr>
          </a:p>
        </p:txBody>
      </p:sp>
      <p:sp>
        <p:nvSpPr>
          <p:cNvPr id="5" name="TextBox 4">
            <a:extLst>
              <a:ext uri="{FF2B5EF4-FFF2-40B4-BE49-F238E27FC236}">
                <a16:creationId xmlns:a16="http://schemas.microsoft.com/office/drawing/2014/main" id="{6E3369D1-ECB1-0758-D4BF-4584ECE80B3C}"/>
              </a:ext>
            </a:extLst>
          </p:cNvPr>
          <p:cNvSpPr txBox="1"/>
          <p:nvPr/>
        </p:nvSpPr>
        <p:spPr>
          <a:xfrm>
            <a:off x="457198" y="3128151"/>
            <a:ext cx="2710876" cy="923330"/>
          </a:xfrm>
          <a:prstGeom prst="rect">
            <a:avLst/>
          </a:prstGeom>
          <a:solidFill>
            <a:schemeClr val="bg1"/>
          </a:solidFill>
          <a:ln w="12700">
            <a:solidFill>
              <a:srgbClr val="6F7878"/>
            </a:solidFill>
          </a:ln>
        </p:spPr>
        <p:txBody>
          <a:bodyPr wrap="square" lIns="640080" tIns="91440" rIns="9144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effectLst/>
                <a:uLnTx/>
                <a:uFillTx/>
                <a:latin typeface="Arial"/>
                <a:cs typeface="Arial"/>
                <a:sym typeface="Arial"/>
              </a:rPr>
              <a:t>Thought Partner: </a:t>
            </a:r>
            <a:r>
              <a:rPr lang="en-US" sz="1200" kern="0" dirty="0">
                <a:latin typeface="Arial"/>
                <a:cs typeface="Arial"/>
                <a:sym typeface="Arial"/>
              </a:rPr>
              <a:t>Spend time with risk owners to surface key issues and test what matters most to them</a:t>
            </a:r>
            <a:endParaRPr kumimoji="0" lang="en-US" sz="1200" b="0" i="0" u="none" strike="noStrike" kern="1200" cap="none" spc="0" normalizeH="0" baseline="0" noProof="0" dirty="0">
              <a:ln>
                <a:noFill/>
              </a:ln>
              <a:effectLst/>
              <a:uLnTx/>
              <a:uFillTx/>
              <a:latin typeface="Arial"/>
              <a:ea typeface="+mn-ea"/>
              <a:cs typeface="Arial"/>
              <a:sym typeface="Arial"/>
            </a:endParaRPr>
          </a:p>
        </p:txBody>
      </p:sp>
      <p:sp>
        <p:nvSpPr>
          <p:cNvPr id="6" name="TextBox 5">
            <a:extLst>
              <a:ext uri="{FF2B5EF4-FFF2-40B4-BE49-F238E27FC236}">
                <a16:creationId xmlns:a16="http://schemas.microsoft.com/office/drawing/2014/main" id="{8E9B166A-A4CF-D9B1-7E98-3E50C87F8275}"/>
              </a:ext>
            </a:extLst>
          </p:cNvPr>
          <p:cNvSpPr txBox="1"/>
          <p:nvPr/>
        </p:nvSpPr>
        <p:spPr>
          <a:xfrm>
            <a:off x="457198" y="4289205"/>
            <a:ext cx="2710876" cy="923330"/>
          </a:xfrm>
          <a:prstGeom prst="rect">
            <a:avLst/>
          </a:prstGeom>
          <a:solidFill>
            <a:schemeClr val="bg1"/>
          </a:solidFill>
          <a:ln w="12700">
            <a:solidFill>
              <a:srgbClr val="6F7878"/>
            </a:solidFill>
          </a:ln>
        </p:spPr>
        <p:txBody>
          <a:bodyPr wrap="square" lIns="640080" tIns="91440" rIns="9144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effectLst/>
                <a:uLnTx/>
                <a:uFillTx/>
                <a:latin typeface="Arial"/>
                <a:cs typeface="Arial"/>
                <a:sym typeface="Arial"/>
              </a:rPr>
              <a:t>Trend Spotter: </a:t>
            </a:r>
            <a:r>
              <a:rPr kumimoji="0" lang="en-US" sz="1200" b="0" i="0" u="none" strike="noStrike" kern="0" cap="none" spc="0" normalizeH="0" baseline="0" noProof="0" dirty="0">
                <a:ln>
                  <a:noFill/>
                </a:ln>
                <a:effectLst/>
                <a:uLnTx/>
                <a:uFillTx/>
                <a:latin typeface="Arial"/>
                <a:cs typeface="Arial"/>
                <a:sym typeface="Arial"/>
              </a:rPr>
              <a:t>Use</a:t>
            </a:r>
            <a:r>
              <a:rPr lang="en-US" sz="1200" kern="0" dirty="0">
                <a:latin typeface="Arial"/>
                <a:cs typeface="Arial"/>
                <a:sym typeface="Arial"/>
              </a:rPr>
              <a:t> </a:t>
            </a:r>
            <a:r>
              <a:rPr kumimoji="0" lang="en-US" sz="1200" b="0" i="0" u="none" strike="noStrike" kern="0" cap="none" spc="0" normalizeH="0" baseline="0" noProof="0" dirty="0">
                <a:ln>
                  <a:noFill/>
                </a:ln>
                <a:effectLst/>
                <a:uLnTx/>
                <a:uFillTx/>
                <a:latin typeface="Arial"/>
                <a:cs typeface="Arial"/>
                <a:sym typeface="Arial"/>
              </a:rPr>
              <a:t>SME perspective and/or data to anticipate emerging issues in the risk landscape</a:t>
            </a:r>
            <a:endParaRPr kumimoji="0" lang="en-US" sz="1200" b="0" i="0" u="none" strike="noStrike" kern="1200" cap="none" spc="0" normalizeH="0" baseline="0" noProof="0" dirty="0">
              <a:ln>
                <a:noFill/>
              </a:ln>
              <a:effectLst/>
              <a:uLnTx/>
              <a:uFillTx/>
              <a:latin typeface="Arial"/>
              <a:ea typeface="+mn-ea"/>
              <a:cs typeface="Arial"/>
              <a:sym typeface="Arial"/>
            </a:endParaRPr>
          </a:p>
        </p:txBody>
      </p:sp>
      <p:sp>
        <p:nvSpPr>
          <p:cNvPr id="8" name="Rectangle 7">
            <a:extLst>
              <a:ext uri="{FF2B5EF4-FFF2-40B4-BE49-F238E27FC236}">
                <a16:creationId xmlns:a16="http://schemas.microsoft.com/office/drawing/2014/main" id="{C22C46C6-7D44-8137-1232-A4FA7D5A9510}"/>
              </a:ext>
            </a:extLst>
          </p:cNvPr>
          <p:cNvSpPr/>
          <p:nvPr/>
        </p:nvSpPr>
        <p:spPr>
          <a:xfrm>
            <a:off x="457196" y="1683271"/>
            <a:ext cx="2514684"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Arial"/>
                <a:sym typeface="Arial"/>
              </a:rPr>
              <a:t>Typical ERM Role</a:t>
            </a:r>
          </a:p>
        </p:txBody>
      </p:sp>
      <p:sp>
        <p:nvSpPr>
          <p:cNvPr id="10" name="Rectangle 9">
            <a:extLst>
              <a:ext uri="{FF2B5EF4-FFF2-40B4-BE49-F238E27FC236}">
                <a16:creationId xmlns:a16="http://schemas.microsoft.com/office/drawing/2014/main" id="{1029CFE9-A14F-44A7-BB32-3A15F303A8AC}"/>
              </a:ext>
            </a:extLst>
          </p:cNvPr>
          <p:cNvSpPr/>
          <p:nvPr/>
        </p:nvSpPr>
        <p:spPr>
          <a:xfrm>
            <a:off x="3441419" y="1498605"/>
            <a:ext cx="2472091" cy="369332"/>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dirty="0">
                <a:solidFill>
                  <a:prstClr val="black"/>
                </a:solidFill>
                <a:latin typeface="Arial"/>
                <a:cs typeface="Arial"/>
                <a:sym typeface="Arial"/>
              </a:rPr>
              <a:t>Characteristic of Third-Party Risk Making Role Less Effective</a:t>
            </a:r>
            <a:endParaRPr kumimoji="0" lang="en-US" sz="1200" b="1"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12" name="TextBox 11">
            <a:extLst>
              <a:ext uri="{FF2B5EF4-FFF2-40B4-BE49-F238E27FC236}">
                <a16:creationId xmlns:a16="http://schemas.microsoft.com/office/drawing/2014/main" id="{DAF04185-0D53-4521-546F-0BE7297B4E2D}"/>
              </a:ext>
            </a:extLst>
          </p:cNvPr>
          <p:cNvSpPr txBox="1"/>
          <p:nvPr/>
        </p:nvSpPr>
        <p:spPr>
          <a:xfrm>
            <a:off x="3441419" y="1977638"/>
            <a:ext cx="2497565" cy="923330"/>
          </a:xfrm>
          <a:prstGeom prst="rect">
            <a:avLst/>
          </a:prstGeom>
          <a:solidFill>
            <a:schemeClr val="bg1"/>
          </a:solidFill>
          <a:ln w="12700">
            <a:solidFill>
              <a:srgbClr val="6F7878"/>
            </a:solidFill>
          </a:ln>
        </p:spPr>
        <p:txBody>
          <a:bodyPr wrap="square" lIns="640080" tIns="91440" rIns="6858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Combines many heterogeneous risks that vary greatly in importance across the business</a:t>
            </a:r>
          </a:p>
        </p:txBody>
      </p:sp>
      <p:pic>
        <p:nvPicPr>
          <p:cNvPr id="13" name="Graphic 12">
            <a:extLst>
              <a:ext uri="{FF2B5EF4-FFF2-40B4-BE49-F238E27FC236}">
                <a16:creationId xmlns:a16="http://schemas.microsoft.com/office/drawing/2014/main" id="{B30D685B-99AB-57CD-EE65-C42226A4DB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9148" y="2258331"/>
            <a:ext cx="465358" cy="361945"/>
          </a:xfrm>
          <a:prstGeom prst="rect">
            <a:avLst/>
          </a:prstGeom>
        </p:spPr>
      </p:pic>
      <p:sp>
        <p:nvSpPr>
          <p:cNvPr id="15" name="TextBox 14">
            <a:extLst>
              <a:ext uri="{FF2B5EF4-FFF2-40B4-BE49-F238E27FC236}">
                <a16:creationId xmlns:a16="http://schemas.microsoft.com/office/drawing/2014/main" id="{02FCD215-3E46-8F75-298D-935C640A4BCB}"/>
              </a:ext>
            </a:extLst>
          </p:cNvPr>
          <p:cNvSpPr txBox="1"/>
          <p:nvPr/>
        </p:nvSpPr>
        <p:spPr>
          <a:xfrm>
            <a:off x="457196" y="5248617"/>
            <a:ext cx="3474736"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16" name="Graphic 184">
            <a:extLst>
              <a:ext uri="{FF2B5EF4-FFF2-40B4-BE49-F238E27FC236}">
                <a16:creationId xmlns:a16="http://schemas.microsoft.com/office/drawing/2014/main" id="{BB33E947-3A4A-AB64-56F0-34C1E9F66F70}"/>
              </a:ext>
            </a:extLst>
          </p:cNvPr>
          <p:cNvSpPr/>
          <p:nvPr/>
        </p:nvSpPr>
        <p:spPr>
          <a:xfrm>
            <a:off x="553970" y="2299764"/>
            <a:ext cx="461611" cy="279079"/>
          </a:xfrm>
          <a:custGeom>
            <a:avLst/>
            <a:gdLst>
              <a:gd name="connsiteX0" fmla="*/ 500644 w 571500"/>
              <a:gd name="connsiteY0" fmla="*/ 148352 h 359225"/>
              <a:gd name="connsiteX1" fmla="*/ 391887 w 571500"/>
              <a:gd name="connsiteY1" fmla="*/ 44225 h 359225"/>
              <a:gd name="connsiteX2" fmla="*/ 348653 w 571500"/>
              <a:gd name="connsiteY2" fmla="*/ 53188 h 359225"/>
              <a:gd name="connsiteX3" fmla="*/ 232686 w 571500"/>
              <a:gd name="connsiteY3" fmla="*/ 0 h 359225"/>
              <a:gd name="connsiteX4" fmla="*/ 81410 w 571500"/>
              <a:gd name="connsiteY4" fmla="*/ 129550 h 359225"/>
              <a:gd name="connsiteX5" fmla="*/ 0 w 571500"/>
              <a:gd name="connsiteY5" fmla="*/ 241525 h 359225"/>
              <a:gd name="connsiteX6" fmla="*/ 117700 w 571500"/>
              <a:gd name="connsiteY6" fmla="*/ 359226 h 359225"/>
              <a:gd name="connsiteX7" fmla="*/ 462648 w 571500"/>
              <a:gd name="connsiteY7" fmla="*/ 359226 h 359225"/>
              <a:gd name="connsiteX8" fmla="*/ 571500 w 571500"/>
              <a:gd name="connsiteY8" fmla="*/ 250374 h 359225"/>
              <a:gd name="connsiteX9" fmla="*/ 500644 w 571500"/>
              <a:gd name="connsiteY9" fmla="*/ 148352 h 359225"/>
              <a:gd name="connsiteX10" fmla="*/ 462648 w 571500"/>
              <a:gd name="connsiteY10" fmla="*/ 321126 h 359225"/>
              <a:gd name="connsiteX11" fmla="*/ 117700 w 571500"/>
              <a:gd name="connsiteY11" fmla="*/ 321126 h 359225"/>
              <a:gd name="connsiteX12" fmla="*/ 38100 w 571500"/>
              <a:gd name="connsiteY12" fmla="*/ 241525 h 359225"/>
              <a:gd name="connsiteX13" fmla="*/ 117700 w 571500"/>
              <a:gd name="connsiteY13" fmla="*/ 161925 h 359225"/>
              <a:gd name="connsiteX14" fmla="*/ 118158 w 571500"/>
              <a:gd name="connsiteY14" fmla="*/ 161944 h 359225"/>
              <a:gd name="connsiteX15" fmla="*/ 117700 w 571500"/>
              <a:gd name="connsiteY15" fmla="*/ 153076 h 359225"/>
              <a:gd name="connsiteX16" fmla="*/ 232686 w 571500"/>
              <a:gd name="connsiteY16" fmla="*/ 38100 h 359225"/>
              <a:gd name="connsiteX17" fmla="*/ 338080 w 571500"/>
              <a:gd name="connsiteY17" fmla="*/ 107194 h 359225"/>
              <a:gd name="connsiteX18" fmla="*/ 391887 w 571500"/>
              <a:gd name="connsiteY18" fmla="*/ 82325 h 359225"/>
              <a:gd name="connsiteX19" fmla="*/ 462648 w 571500"/>
              <a:gd name="connsiteY19" fmla="*/ 153076 h 359225"/>
              <a:gd name="connsiteX20" fmla="*/ 457362 w 571500"/>
              <a:gd name="connsiteY20" fmla="*/ 179880 h 359225"/>
              <a:gd name="connsiteX21" fmla="*/ 462648 w 571500"/>
              <a:gd name="connsiteY21" fmla="*/ 179613 h 359225"/>
              <a:gd name="connsiteX22" fmla="*/ 533400 w 571500"/>
              <a:gd name="connsiteY22" fmla="*/ 250374 h 359225"/>
              <a:gd name="connsiteX23" fmla="*/ 462648 w 571500"/>
              <a:gd name="connsiteY23" fmla="*/ 321126 h 359225"/>
              <a:gd name="connsiteX24" fmla="*/ 388963 w 571500"/>
              <a:gd name="connsiteY24" fmla="*/ 110995 h 359225"/>
              <a:gd name="connsiteX25" fmla="*/ 343310 w 571500"/>
              <a:gd name="connsiteY25" fmla="*/ 156648 h 359225"/>
              <a:gd name="connsiteX26" fmla="*/ 348882 w 571500"/>
              <a:gd name="connsiteY26" fmla="*/ 178032 h 359225"/>
              <a:gd name="connsiteX27" fmla="*/ 324888 w 571500"/>
              <a:gd name="connsiteY27" fmla="*/ 202025 h 359225"/>
              <a:gd name="connsiteX28" fmla="*/ 301447 w 571500"/>
              <a:gd name="connsiteY28" fmla="*/ 195339 h 359225"/>
              <a:gd name="connsiteX29" fmla="*/ 283016 w 571500"/>
              <a:gd name="connsiteY29" fmla="*/ 199301 h 359225"/>
              <a:gd name="connsiteX30" fmla="*/ 258794 w 571500"/>
              <a:gd name="connsiteY30" fmla="*/ 175079 h 359225"/>
              <a:gd name="connsiteX31" fmla="*/ 262757 w 571500"/>
              <a:gd name="connsiteY31" fmla="*/ 156648 h 359225"/>
              <a:gd name="connsiteX32" fmla="*/ 217103 w 571500"/>
              <a:gd name="connsiteY32" fmla="*/ 110995 h 359225"/>
              <a:gd name="connsiteX33" fmla="*/ 171450 w 571500"/>
              <a:gd name="connsiteY33" fmla="*/ 156648 h 359225"/>
              <a:gd name="connsiteX34" fmla="*/ 176451 w 571500"/>
              <a:gd name="connsiteY34" fmla="*/ 176984 h 359225"/>
              <a:gd name="connsiteX35" fmla="*/ 152314 w 571500"/>
              <a:gd name="connsiteY35" fmla="*/ 201120 h 359225"/>
              <a:gd name="connsiteX36" fmla="*/ 131978 w 571500"/>
              <a:gd name="connsiteY36" fmla="*/ 196120 h 359225"/>
              <a:gd name="connsiteX37" fmla="*/ 86325 w 571500"/>
              <a:gd name="connsiteY37" fmla="*/ 241773 h 359225"/>
              <a:gd name="connsiteX38" fmla="*/ 131978 w 571500"/>
              <a:gd name="connsiteY38" fmla="*/ 287426 h 359225"/>
              <a:gd name="connsiteX39" fmla="*/ 177632 w 571500"/>
              <a:gd name="connsiteY39" fmla="*/ 241773 h 359225"/>
              <a:gd name="connsiteX40" fmla="*/ 172555 w 571500"/>
              <a:gd name="connsiteY40" fmla="*/ 221285 h 359225"/>
              <a:gd name="connsiteX41" fmla="*/ 196625 w 571500"/>
              <a:gd name="connsiteY41" fmla="*/ 197215 h 359225"/>
              <a:gd name="connsiteX42" fmla="*/ 217113 w 571500"/>
              <a:gd name="connsiteY42" fmla="*/ 202292 h 359225"/>
              <a:gd name="connsiteX43" fmla="*/ 239506 w 571500"/>
              <a:gd name="connsiteY43" fmla="*/ 196177 h 359225"/>
              <a:gd name="connsiteX44" fmla="*/ 261918 w 571500"/>
              <a:gd name="connsiteY44" fmla="*/ 218589 h 359225"/>
              <a:gd name="connsiteX45" fmla="*/ 255803 w 571500"/>
              <a:gd name="connsiteY45" fmla="*/ 240983 h 359225"/>
              <a:gd name="connsiteX46" fmla="*/ 301457 w 571500"/>
              <a:gd name="connsiteY46" fmla="*/ 286636 h 359225"/>
              <a:gd name="connsiteX47" fmla="*/ 347101 w 571500"/>
              <a:gd name="connsiteY47" fmla="*/ 240983 h 359225"/>
              <a:gd name="connsiteX48" fmla="*/ 343643 w 571500"/>
              <a:gd name="connsiteY48" fmla="*/ 223666 h 359225"/>
              <a:gd name="connsiteX49" fmla="*/ 369532 w 571500"/>
              <a:gd name="connsiteY49" fmla="*/ 197777 h 359225"/>
              <a:gd name="connsiteX50" fmla="*/ 388963 w 571500"/>
              <a:gd name="connsiteY50" fmla="*/ 202282 h 359225"/>
              <a:gd name="connsiteX51" fmla="*/ 434616 w 571500"/>
              <a:gd name="connsiteY51" fmla="*/ 156629 h 359225"/>
              <a:gd name="connsiteX52" fmla="*/ 388963 w 571500"/>
              <a:gd name="connsiteY52" fmla="*/ 110995 h 359225"/>
              <a:gd name="connsiteX53" fmla="*/ 131959 w 571500"/>
              <a:gd name="connsiteY53" fmla="*/ 258861 h 359225"/>
              <a:gd name="connsiteX54" fmla="*/ 114881 w 571500"/>
              <a:gd name="connsiteY54" fmla="*/ 241783 h 359225"/>
              <a:gd name="connsiteX55" fmla="*/ 131959 w 571500"/>
              <a:gd name="connsiteY55" fmla="*/ 224704 h 359225"/>
              <a:gd name="connsiteX56" fmla="*/ 149038 w 571500"/>
              <a:gd name="connsiteY56" fmla="*/ 241783 h 359225"/>
              <a:gd name="connsiteX57" fmla="*/ 131959 w 571500"/>
              <a:gd name="connsiteY57" fmla="*/ 258861 h 359225"/>
              <a:gd name="connsiteX58" fmla="*/ 200015 w 571500"/>
              <a:gd name="connsiteY58" fmla="*/ 156648 h 359225"/>
              <a:gd name="connsiteX59" fmla="*/ 217094 w 571500"/>
              <a:gd name="connsiteY59" fmla="*/ 139570 h 359225"/>
              <a:gd name="connsiteX60" fmla="*/ 234172 w 571500"/>
              <a:gd name="connsiteY60" fmla="*/ 156648 h 359225"/>
              <a:gd name="connsiteX61" fmla="*/ 217094 w 571500"/>
              <a:gd name="connsiteY61" fmla="*/ 173726 h 359225"/>
              <a:gd name="connsiteX62" fmla="*/ 200015 w 571500"/>
              <a:gd name="connsiteY62" fmla="*/ 156648 h 359225"/>
              <a:gd name="connsiteX63" fmla="*/ 301447 w 571500"/>
              <a:gd name="connsiteY63" fmla="*/ 258070 h 359225"/>
              <a:gd name="connsiteX64" fmla="*/ 284369 w 571500"/>
              <a:gd name="connsiteY64" fmla="*/ 240992 h 359225"/>
              <a:gd name="connsiteX65" fmla="*/ 301447 w 571500"/>
              <a:gd name="connsiteY65" fmla="*/ 223914 h 359225"/>
              <a:gd name="connsiteX66" fmla="*/ 318516 w 571500"/>
              <a:gd name="connsiteY66" fmla="*/ 240992 h 359225"/>
              <a:gd name="connsiteX67" fmla="*/ 301447 w 571500"/>
              <a:gd name="connsiteY67" fmla="*/ 258070 h 359225"/>
              <a:gd name="connsiteX68" fmla="*/ 388963 w 571500"/>
              <a:gd name="connsiteY68" fmla="*/ 173726 h 359225"/>
              <a:gd name="connsiteX69" fmla="*/ 371885 w 571500"/>
              <a:gd name="connsiteY69" fmla="*/ 156648 h 359225"/>
              <a:gd name="connsiteX70" fmla="*/ 388963 w 571500"/>
              <a:gd name="connsiteY70" fmla="*/ 139570 h 359225"/>
              <a:gd name="connsiteX71" fmla="*/ 406041 w 571500"/>
              <a:gd name="connsiteY71" fmla="*/ 156648 h 359225"/>
              <a:gd name="connsiteX72" fmla="*/ 388963 w 571500"/>
              <a:gd name="connsiteY72" fmla="*/ 173726 h 35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71500" h="359225">
                <a:moveTo>
                  <a:pt x="500644" y="148352"/>
                </a:moveTo>
                <a:cubicBezTo>
                  <a:pt x="498158" y="90516"/>
                  <a:pt x="450332" y="44225"/>
                  <a:pt x="391887" y="44225"/>
                </a:cubicBezTo>
                <a:cubicBezTo>
                  <a:pt x="376828" y="44225"/>
                  <a:pt x="362141" y="47339"/>
                  <a:pt x="348653" y="53188"/>
                </a:cubicBezTo>
                <a:cubicBezTo>
                  <a:pt x="320040" y="19964"/>
                  <a:pt x="277968" y="0"/>
                  <a:pt x="232686" y="0"/>
                </a:cubicBezTo>
                <a:cubicBezTo>
                  <a:pt x="156277" y="0"/>
                  <a:pt x="92764" y="56274"/>
                  <a:pt x="81410" y="129550"/>
                </a:cubicBezTo>
                <a:cubicBezTo>
                  <a:pt x="34214" y="144885"/>
                  <a:pt x="0" y="189290"/>
                  <a:pt x="0" y="241525"/>
                </a:cubicBezTo>
                <a:cubicBezTo>
                  <a:pt x="0" y="306429"/>
                  <a:pt x="52807" y="359226"/>
                  <a:pt x="117700" y="359226"/>
                </a:cubicBezTo>
                <a:lnTo>
                  <a:pt x="462648" y="359226"/>
                </a:lnTo>
                <a:cubicBezTo>
                  <a:pt x="522665" y="359226"/>
                  <a:pt x="571500" y="310401"/>
                  <a:pt x="571500" y="250374"/>
                </a:cubicBezTo>
                <a:cubicBezTo>
                  <a:pt x="571500" y="203711"/>
                  <a:pt x="541992" y="163801"/>
                  <a:pt x="500644" y="148352"/>
                </a:cubicBezTo>
                <a:close/>
                <a:moveTo>
                  <a:pt x="462648" y="321126"/>
                </a:moveTo>
                <a:lnTo>
                  <a:pt x="117700" y="321126"/>
                </a:lnTo>
                <a:cubicBezTo>
                  <a:pt x="73743" y="321126"/>
                  <a:pt x="38100" y="285493"/>
                  <a:pt x="38100" y="241525"/>
                </a:cubicBezTo>
                <a:cubicBezTo>
                  <a:pt x="38100" y="197558"/>
                  <a:pt x="73743" y="161925"/>
                  <a:pt x="117700" y="161925"/>
                </a:cubicBezTo>
                <a:cubicBezTo>
                  <a:pt x="117853" y="161925"/>
                  <a:pt x="117996" y="161944"/>
                  <a:pt x="118158" y="161944"/>
                </a:cubicBezTo>
                <a:cubicBezTo>
                  <a:pt x="117929" y="159010"/>
                  <a:pt x="117700" y="156077"/>
                  <a:pt x="117700" y="153076"/>
                </a:cubicBezTo>
                <a:cubicBezTo>
                  <a:pt x="117700" y="89583"/>
                  <a:pt x="169183" y="38100"/>
                  <a:pt x="232686" y="38100"/>
                </a:cubicBezTo>
                <a:cubicBezTo>
                  <a:pt x="279864" y="38100"/>
                  <a:pt x="320364" y="66542"/>
                  <a:pt x="338080" y="107194"/>
                </a:cubicBezTo>
                <a:cubicBezTo>
                  <a:pt x="351063" y="91992"/>
                  <a:pt x="370332" y="82325"/>
                  <a:pt x="391887" y="82325"/>
                </a:cubicBezTo>
                <a:cubicBezTo>
                  <a:pt x="430959" y="82325"/>
                  <a:pt x="462648" y="114005"/>
                  <a:pt x="462648" y="153076"/>
                </a:cubicBezTo>
                <a:cubicBezTo>
                  <a:pt x="462648" y="162573"/>
                  <a:pt x="460743" y="171612"/>
                  <a:pt x="457362" y="179880"/>
                </a:cubicBezTo>
                <a:cubicBezTo>
                  <a:pt x="459105" y="179756"/>
                  <a:pt x="460858" y="179613"/>
                  <a:pt x="462648" y="179613"/>
                </a:cubicBezTo>
                <a:cubicBezTo>
                  <a:pt x="501720" y="179613"/>
                  <a:pt x="533400" y="211293"/>
                  <a:pt x="533400" y="250374"/>
                </a:cubicBezTo>
                <a:cubicBezTo>
                  <a:pt x="533400" y="289455"/>
                  <a:pt x="501720" y="321126"/>
                  <a:pt x="462648" y="321126"/>
                </a:cubicBezTo>
                <a:close/>
                <a:moveTo>
                  <a:pt x="388963" y="110995"/>
                </a:moveTo>
                <a:cubicBezTo>
                  <a:pt x="363788" y="110995"/>
                  <a:pt x="343310" y="131474"/>
                  <a:pt x="343310" y="156648"/>
                </a:cubicBezTo>
                <a:cubicBezTo>
                  <a:pt x="343310" y="164421"/>
                  <a:pt x="345443" y="171621"/>
                  <a:pt x="348882" y="178032"/>
                </a:cubicBezTo>
                <a:lnTo>
                  <a:pt x="324888" y="202025"/>
                </a:lnTo>
                <a:cubicBezTo>
                  <a:pt x="318011" y="197872"/>
                  <a:pt x="310048" y="195339"/>
                  <a:pt x="301447" y="195339"/>
                </a:cubicBezTo>
                <a:cubicBezTo>
                  <a:pt x="294875" y="195339"/>
                  <a:pt x="288665" y="196796"/>
                  <a:pt x="283016" y="199301"/>
                </a:cubicBezTo>
                <a:lnTo>
                  <a:pt x="258794" y="175079"/>
                </a:lnTo>
                <a:cubicBezTo>
                  <a:pt x="261299" y="169431"/>
                  <a:pt x="262757" y="163211"/>
                  <a:pt x="262757" y="156648"/>
                </a:cubicBezTo>
                <a:cubicBezTo>
                  <a:pt x="262757" y="131474"/>
                  <a:pt x="242278" y="110995"/>
                  <a:pt x="217103" y="110995"/>
                </a:cubicBezTo>
                <a:cubicBezTo>
                  <a:pt x="191929" y="110995"/>
                  <a:pt x="171450" y="131474"/>
                  <a:pt x="171450" y="156648"/>
                </a:cubicBezTo>
                <a:cubicBezTo>
                  <a:pt x="171450" y="163992"/>
                  <a:pt x="173355" y="170831"/>
                  <a:pt x="176451" y="176984"/>
                </a:cubicBezTo>
                <a:lnTo>
                  <a:pt x="152314" y="201120"/>
                </a:lnTo>
                <a:cubicBezTo>
                  <a:pt x="146161" y="198025"/>
                  <a:pt x="139322" y="196120"/>
                  <a:pt x="131978" y="196120"/>
                </a:cubicBezTo>
                <a:cubicBezTo>
                  <a:pt x="106804" y="196120"/>
                  <a:pt x="86325" y="216599"/>
                  <a:pt x="86325" y="241773"/>
                </a:cubicBezTo>
                <a:cubicBezTo>
                  <a:pt x="86325" y="266948"/>
                  <a:pt x="106804" y="287426"/>
                  <a:pt x="131978" y="287426"/>
                </a:cubicBezTo>
                <a:cubicBezTo>
                  <a:pt x="157153" y="287426"/>
                  <a:pt x="177632" y="266948"/>
                  <a:pt x="177632" y="241773"/>
                </a:cubicBezTo>
                <a:cubicBezTo>
                  <a:pt x="177632" y="234372"/>
                  <a:pt x="175698" y="227476"/>
                  <a:pt x="172555" y="221285"/>
                </a:cubicBezTo>
                <a:lnTo>
                  <a:pt x="196625" y="197215"/>
                </a:lnTo>
                <a:cubicBezTo>
                  <a:pt x="202816" y="200358"/>
                  <a:pt x="209712" y="202292"/>
                  <a:pt x="217113" y="202292"/>
                </a:cubicBezTo>
                <a:cubicBezTo>
                  <a:pt x="225285" y="202292"/>
                  <a:pt x="232858" y="199958"/>
                  <a:pt x="239506" y="196177"/>
                </a:cubicBezTo>
                <a:lnTo>
                  <a:pt x="261918" y="218589"/>
                </a:lnTo>
                <a:cubicBezTo>
                  <a:pt x="258137" y="225238"/>
                  <a:pt x="255803" y="232801"/>
                  <a:pt x="255803" y="240983"/>
                </a:cubicBezTo>
                <a:cubicBezTo>
                  <a:pt x="255803" y="266157"/>
                  <a:pt x="276282" y="286636"/>
                  <a:pt x="301457" y="286636"/>
                </a:cubicBezTo>
                <a:cubicBezTo>
                  <a:pt x="326631" y="286636"/>
                  <a:pt x="347101" y="266157"/>
                  <a:pt x="347101" y="240983"/>
                </a:cubicBezTo>
                <a:cubicBezTo>
                  <a:pt x="347101" y="234848"/>
                  <a:pt x="345843" y="229019"/>
                  <a:pt x="343643" y="223666"/>
                </a:cubicBezTo>
                <a:lnTo>
                  <a:pt x="369532" y="197777"/>
                </a:lnTo>
                <a:cubicBezTo>
                  <a:pt x="375447" y="200587"/>
                  <a:pt x="381991" y="202282"/>
                  <a:pt x="388963" y="202282"/>
                </a:cubicBezTo>
                <a:cubicBezTo>
                  <a:pt x="414137" y="202282"/>
                  <a:pt x="434616" y="181804"/>
                  <a:pt x="434616" y="156629"/>
                </a:cubicBezTo>
                <a:cubicBezTo>
                  <a:pt x="434616" y="131455"/>
                  <a:pt x="414137" y="110995"/>
                  <a:pt x="388963" y="110995"/>
                </a:cubicBezTo>
                <a:close/>
                <a:moveTo>
                  <a:pt x="131959" y="258861"/>
                </a:moveTo>
                <a:cubicBezTo>
                  <a:pt x="122539" y="258861"/>
                  <a:pt x="114881" y="251193"/>
                  <a:pt x="114881" y="241783"/>
                </a:cubicBezTo>
                <a:cubicBezTo>
                  <a:pt x="114881" y="232372"/>
                  <a:pt x="122549" y="224704"/>
                  <a:pt x="131959" y="224704"/>
                </a:cubicBezTo>
                <a:cubicBezTo>
                  <a:pt x="141370" y="224704"/>
                  <a:pt x="149038" y="232372"/>
                  <a:pt x="149038" y="241783"/>
                </a:cubicBezTo>
                <a:cubicBezTo>
                  <a:pt x="149038" y="251193"/>
                  <a:pt x="141380" y="258861"/>
                  <a:pt x="131959" y="258861"/>
                </a:cubicBezTo>
                <a:close/>
                <a:moveTo>
                  <a:pt x="200015" y="156648"/>
                </a:moveTo>
                <a:cubicBezTo>
                  <a:pt x="200015" y="147228"/>
                  <a:pt x="207683" y="139570"/>
                  <a:pt x="217094" y="139570"/>
                </a:cubicBezTo>
                <a:cubicBezTo>
                  <a:pt x="226505" y="139570"/>
                  <a:pt x="234172" y="147228"/>
                  <a:pt x="234172" y="156648"/>
                </a:cubicBezTo>
                <a:cubicBezTo>
                  <a:pt x="234172" y="166068"/>
                  <a:pt x="226514" y="173726"/>
                  <a:pt x="217094" y="173726"/>
                </a:cubicBezTo>
                <a:cubicBezTo>
                  <a:pt x="207674" y="173726"/>
                  <a:pt x="200015" y="166068"/>
                  <a:pt x="200015" y="156648"/>
                </a:cubicBezTo>
                <a:close/>
                <a:moveTo>
                  <a:pt x="301447" y="258070"/>
                </a:moveTo>
                <a:cubicBezTo>
                  <a:pt x="292027" y="258070"/>
                  <a:pt x="284369" y="250403"/>
                  <a:pt x="284369" y="240992"/>
                </a:cubicBezTo>
                <a:cubicBezTo>
                  <a:pt x="284369" y="231581"/>
                  <a:pt x="292037" y="223914"/>
                  <a:pt x="301447" y="223914"/>
                </a:cubicBezTo>
                <a:cubicBezTo>
                  <a:pt x="310858" y="223914"/>
                  <a:pt x="318516" y="231581"/>
                  <a:pt x="318516" y="240992"/>
                </a:cubicBezTo>
                <a:cubicBezTo>
                  <a:pt x="318516" y="250403"/>
                  <a:pt x="310867" y="258070"/>
                  <a:pt x="301447" y="258070"/>
                </a:cubicBezTo>
                <a:close/>
                <a:moveTo>
                  <a:pt x="388963" y="173726"/>
                </a:moveTo>
                <a:cubicBezTo>
                  <a:pt x="379552" y="173726"/>
                  <a:pt x="371885" y="166068"/>
                  <a:pt x="371885" y="156648"/>
                </a:cubicBezTo>
                <a:cubicBezTo>
                  <a:pt x="371885" y="147228"/>
                  <a:pt x="379552" y="139570"/>
                  <a:pt x="388963" y="139570"/>
                </a:cubicBezTo>
                <a:cubicBezTo>
                  <a:pt x="398374" y="139570"/>
                  <a:pt x="406041" y="147228"/>
                  <a:pt x="406041" y="156648"/>
                </a:cubicBezTo>
                <a:cubicBezTo>
                  <a:pt x="406041" y="166068"/>
                  <a:pt x="398374" y="173726"/>
                  <a:pt x="388963" y="173726"/>
                </a:cubicBezTo>
                <a:close/>
              </a:path>
            </a:pathLst>
          </a:custGeom>
          <a:solidFill>
            <a:srgbClr val="002856"/>
          </a:solidFill>
          <a:ln w="9525" cap="flat">
            <a:noFill/>
            <a:prstDash val="solid"/>
            <a:miter/>
          </a:ln>
        </p:spPr>
        <p:txBody>
          <a:bodyPr rtlCol="0" anchor="ctr"/>
          <a:lstStyle/>
          <a:p>
            <a:endParaRPr lang="en-US"/>
          </a:p>
        </p:txBody>
      </p:sp>
      <p:sp>
        <p:nvSpPr>
          <p:cNvPr id="17" name="Freeform: Shape 218">
            <a:extLst>
              <a:ext uri="{FF2B5EF4-FFF2-40B4-BE49-F238E27FC236}">
                <a16:creationId xmlns:a16="http://schemas.microsoft.com/office/drawing/2014/main" id="{8B810F93-2145-BAD3-4B3A-4BFF23131334}"/>
              </a:ext>
            </a:extLst>
          </p:cNvPr>
          <p:cNvSpPr/>
          <p:nvPr/>
        </p:nvSpPr>
        <p:spPr>
          <a:xfrm>
            <a:off x="549932" y="3375878"/>
            <a:ext cx="469687" cy="427876"/>
          </a:xfrm>
          <a:custGeom>
            <a:avLst/>
            <a:gdLst>
              <a:gd name="connsiteX0" fmla="*/ 111824 w 561975"/>
              <a:gd name="connsiteY0" fmla="*/ 381953 h 523875"/>
              <a:gd name="connsiteX1" fmla="*/ 159639 w 561975"/>
              <a:gd name="connsiteY1" fmla="*/ 428911 h 523875"/>
              <a:gd name="connsiteX2" fmla="*/ 182975 w 561975"/>
              <a:gd name="connsiteY2" fmla="*/ 405098 h 523875"/>
              <a:gd name="connsiteX3" fmla="*/ 95060 w 561975"/>
              <a:gd name="connsiteY3" fmla="*/ 318897 h 523875"/>
              <a:gd name="connsiteX4" fmla="*/ 7144 w 561975"/>
              <a:gd name="connsiteY4" fmla="*/ 405098 h 523875"/>
              <a:gd name="connsiteX5" fmla="*/ 30480 w 561975"/>
              <a:gd name="connsiteY5" fmla="*/ 428911 h 523875"/>
              <a:gd name="connsiteX6" fmla="*/ 78296 w 561975"/>
              <a:gd name="connsiteY6" fmla="*/ 381953 h 523875"/>
              <a:gd name="connsiteX7" fmla="*/ 78296 w 561975"/>
              <a:gd name="connsiteY7" fmla="*/ 516636 h 523875"/>
              <a:gd name="connsiteX8" fmla="*/ 266415 w 561975"/>
              <a:gd name="connsiteY8" fmla="*/ 516636 h 523875"/>
              <a:gd name="connsiteX9" fmla="*/ 266415 w 561975"/>
              <a:gd name="connsiteY9" fmla="*/ 483299 h 523875"/>
              <a:gd name="connsiteX10" fmla="*/ 111633 w 561975"/>
              <a:gd name="connsiteY10" fmla="*/ 483299 h 523875"/>
              <a:gd name="connsiteX11" fmla="*/ 111633 w 561975"/>
              <a:gd name="connsiteY11" fmla="*/ 381953 h 523875"/>
              <a:gd name="connsiteX12" fmla="*/ 95155 w 561975"/>
              <a:gd name="connsiteY12" fmla="*/ 365665 h 523875"/>
              <a:gd name="connsiteX13" fmla="*/ 96203 w 561975"/>
              <a:gd name="connsiteY13" fmla="*/ 366713 h 523875"/>
              <a:gd name="connsiteX14" fmla="*/ 94107 w 561975"/>
              <a:gd name="connsiteY14" fmla="*/ 366713 h 523875"/>
              <a:gd name="connsiteX15" fmla="*/ 95155 w 561975"/>
              <a:gd name="connsiteY15" fmla="*/ 365665 h 523875"/>
              <a:gd name="connsiteX16" fmla="*/ 73724 w 561975"/>
              <a:gd name="connsiteY16" fmla="*/ 194786 h 523875"/>
              <a:gd name="connsiteX17" fmla="*/ 230886 w 561975"/>
              <a:gd name="connsiteY17" fmla="*/ 194786 h 523875"/>
              <a:gd name="connsiteX18" fmla="*/ 230886 w 561975"/>
              <a:gd name="connsiteY18" fmla="*/ 281940 h 523875"/>
              <a:gd name="connsiteX19" fmla="*/ 264224 w 561975"/>
              <a:gd name="connsiteY19" fmla="*/ 281940 h 523875"/>
              <a:gd name="connsiteX20" fmla="*/ 264224 w 561975"/>
              <a:gd name="connsiteY20" fmla="*/ 161449 h 523875"/>
              <a:gd name="connsiteX21" fmla="*/ 208502 w 561975"/>
              <a:gd name="connsiteY21" fmla="*/ 161449 h 523875"/>
              <a:gd name="connsiteX22" fmla="*/ 239745 w 561975"/>
              <a:gd name="connsiteY22" fmla="*/ 94583 h 523875"/>
              <a:gd name="connsiteX23" fmla="*/ 152305 w 561975"/>
              <a:gd name="connsiteY23" fmla="*/ 7144 h 523875"/>
              <a:gd name="connsiteX24" fmla="*/ 64865 w 561975"/>
              <a:gd name="connsiteY24" fmla="*/ 94583 h 523875"/>
              <a:gd name="connsiteX25" fmla="*/ 96108 w 561975"/>
              <a:gd name="connsiteY25" fmla="*/ 161449 h 523875"/>
              <a:gd name="connsiteX26" fmla="*/ 40386 w 561975"/>
              <a:gd name="connsiteY26" fmla="*/ 161449 h 523875"/>
              <a:gd name="connsiteX27" fmla="*/ 40386 w 561975"/>
              <a:gd name="connsiteY27" fmla="*/ 281940 h 523875"/>
              <a:gd name="connsiteX28" fmla="*/ 73724 w 561975"/>
              <a:gd name="connsiteY28" fmla="*/ 281940 h 523875"/>
              <a:gd name="connsiteX29" fmla="*/ 73724 w 561975"/>
              <a:gd name="connsiteY29" fmla="*/ 194786 h 523875"/>
              <a:gd name="connsiteX30" fmla="*/ 152305 w 561975"/>
              <a:gd name="connsiteY30" fmla="*/ 40481 h 523875"/>
              <a:gd name="connsiteX31" fmla="*/ 206407 w 561975"/>
              <a:gd name="connsiteY31" fmla="*/ 94583 h 523875"/>
              <a:gd name="connsiteX32" fmla="*/ 152305 w 561975"/>
              <a:gd name="connsiteY32" fmla="*/ 148685 h 523875"/>
              <a:gd name="connsiteX33" fmla="*/ 98203 w 561975"/>
              <a:gd name="connsiteY33" fmla="*/ 94583 h 523875"/>
              <a:gd name="connsiteX34" fmla="*/ 152305 w 561975"/>
              <a:gd name="connsiteY34" fmla="*/ 40481 h 523875"/>
              <a:gd name="connsiteX35" fmla="*/ 506445 w 561975"/>
              <a:gd name="connsiteY35" fmla="*/ 331756 h 523875"/>
              <a:gd name="connsiteX36" fmla="*/ 419005 w 561975"/>
              <a:gd name="connsiteY36" fmla="*/ 244316 h 523875"/>
              <a:gd name="connsiteX37" fmla="*/ 331565 w 561975"/>
              <a:gd name="connsiteY37" fmla="*/ 331756 h 523875"/>
              <a:gd name="connsiteX38" fmla="*/ 362808 w 561975"/>
              <a:gd name="connsiteY38" fmla="*/ 398621 h 523875"/>
              <a:gd name="connsiteX39" fmla="*/ 307087 w 561975"/>
              <a:gd name="connsiteY39" fmla="*/ 398621 h 523875"/>
              <a:gd name="connsiteX40" fmla="*/ 307087 w 561975"/>
              <a:gd name="connsiteY40" fmla="*/ 519113 h 523875"/>
              <a:gd name="connsiteX41" fmla="*/ 340424 w 561975"/>
              <a:gd name="connsiteY41" fmla="*/ 519113 h 523875"/>
              <a:gd name="connsiteX42" fmla="*/ 340424 w 561975"/>
              <a:gd name="connsiteY42" fmla="*/ 431959 h 523875"/>
              <a:gd name="connsiteX43" fmla="*/ 497587 w 561975"/>
              <a:gd name="connsiteY43" fmla="*/ 431959 h 523875"/>
              <a:gd name="connsiteX44" fmla="*/ 497587 w 561975"/>
              <a:gd name="connsiteY44" fmla="*/ 519113 h 523875"/>
              <a:gd name="connsiteX45" fmla="*/ 530924 w 561975"/>
              <a:gd name="connsiteY45" fmla="*/ 519113 h 523875"/>
              <a:gd name="connsiteX46" fmla="*/ 530924 w 561975"/>
              <a:gd name="connsiteY46" fmla="*/ 398621 h 523875"/>
              <a:gd name="connsiteX47" fmla="*/ 475202 w 561975"/>
              <a:gd name="connsiteY47" fmla="*/ 398621 h 523875"/>
              <a:gd name="connsiteX48" fmla="*/ 506445 w 561975"/>
              <a:gd name="connsiteY48" fmla="*/ 331756 h 523875"/>
              <a:gd name="connsiteX49" fmla="*/ 419005 w 561975"/>
              <a:gd name="connsiteY49" fmla="*/ 277654 h 523875"/>
              <a:gd name="connsiteX50" fmla="*/ 473107 w 561975"/>
              <a:gd name="connsiteY50" fmla="*/ 331756 h 523875"/>
              <a:gd name="connsiteX51" fmla="*/ 419005 w 561975"/>
              <a:gd name="connsiteY51" fmla="*/ 385858 h 523875"/>
              <a:gd name="connsiteX52" fmla="*/ 364903 w 561975"/>
              <a:gd name="connsiteY52" fmla="*/ 331756 h 523875"/>
              <a:gd name="connsiteX53" fmla="*/ 419005 w 561975"/>
              <a:gd name="connsiteY53" fmla="*/ 277654 h 523875"/>
              <a:gd name="connsiteX54" fmla="*/ 459487 w 561975"/>
              <a:gd name="connsiteY54" fmla="*/ 151352 h 523875"/>
              <a:gd name="connsiteX55" fmla="*/ 411671 w 561975"/>
              <a:gd name="connsiteY55" fmla="*/ 104394 h 523875"/>
              <a:gd name="connsiteX56" fmla="*/ 388334 w 561975"/>
              <a:gd name="connsiteY56" fmla="*/ 128207 h 523875"/>
              <a:gd name="connsiteX57" fmla="*/ 476250 w 561975"/>
              <a:gd name="connsiteY57" fmla="*/ 214408 h 523875"/>
              <a:gd name="connsiteX58" fmla="*/ 564166 w 561975"/>
              <a:gd name="connsiteY58" fmla="*/ 128207 h 523875"/>
              <a:gd name="connsiteX59" fmla="*/ 540830 w 561975"/>
              <a:gd name="connsiteY59" fmla="*/ 104394 h 523875"/>
              <a:gd name="connsiteX60" fmla="*/ 493014 w 561975"/>
              <a:gd name="connsiteY60" fmla="*/ 151352 h 523875"/>
              <a:gd name="connsiteX61" fmla="*/ 493014 w 561975"/>
              <a:gd name="connsiteY61" fmla="*/ 7144 h 523875"/>
              <a:gd name="connsiteX62" fmla="*/ 304895 w 561975"/>
              <a:gd name="connsiteY62" fmla="*/ 7144 h 523875"/>
              <a:gd name="connsiteX63" fmla="*/ 304895 w 561975"/>
              <a:gd name="connsiteY63" fmla="*/ 40481 h 523875"/>
              <a:gd name="connsiteX64" fmla="*/ 459677 w 561975"/>
              <a:gd name="connsiteY64" fmla="*/ 40481 h 523875"/>
              <a:gd name="connsiteX65" fmla="*/ 459677 w 561975"/>
              <a:gd name="connsiteY65" fmla="*/ 151352 h 523875"/>
              <a:gd name="connsiteX66" fmla="*/ 476155 w 561975"/>
              <a:gd name="connsiteY66" fmla="*/ 167735 h 523875"/>
              <a:gd name="connsiteX67" fmla="*/ 475107 w 561975"/>
              <a:gd name="connsiteY67" fmla="*/ 166688 h 523875"/>
              <a:gd name="connsiteX68" fmla="*/ 477203 w 561975"/>
              <a:gd name="connsiteY68" fmla="*/ 166688 h 523875"/>
              <a:gd name="connsiteX69" fmla="*/ 476155 w 561975"/>
              <a:gd name="connsiteY69" fmla="*/ 167735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61975" h="523875">
                <a:moveTo>
                  <a:pt x="111824" y="381953"/>
                </a:moveTo>
                <a:lnTo>
                  <a:pt x="159639" y="428911"/>
                </a:lnTo>
                <a:lnTo>
                  <a:pt x="182975" y="405098"/>
                </a:lnTo>
                <a:lnTo>
                  <a:pt x="95060" y="318897"/>
                </a:lnTo>
                <a:lnTo>
                  <a:pt x="7144" y="405098"/>
                </a:lnTo>
                <a:lnTo>
                  <a:pt x="30480" y="428911"/>
                </a:lnTo>
                <a:lnTo>
                  <a:pt x="78296" y="381953"/>
                </a:lnTo>
                <a:lnTo>
                  <a:pt x="78296" y="516636"/>
                </a:lnTo>
                <a:lnTo>
                  <a:pt x="266415" y="516636"/>
                </a:lnTo>
                <a:lnTo>
                  <a:pt x="266415" y="483299"/>
                </a:lnTo>
                <a:lnTo>
                  <a:pt x="111633" y="483299"/>
                </a:lnTo>
                <a:lnTo>
                  <a:pt x="111633" y="381953"/>
                </a:lnTo>
                <a:close/>
                <a:moveTo>
                  <a:pt x="95155" y="365665"/>
                </a:moveTo>
                <a:lnTo>
                  <a:pt x="96203" y="366713"/>
                </a:lnTo>
                <a:lnTo>
                  <a:pt x="94107" y="366713"/>
                </a:lnTo>
                <a:lnTo>
                  <a:pt x="95155" y="365665"/>
                </a:lnTo>
                <a:close/>
                <a:moveTo>
                  <a:pt x="73724" y="194786"/>
                </a:moveTo>
                <a:lnTo>
                  <a:pt x="230886" y="194786"/>
                </a:lnTo>
                <a:lnTo>
                  <a:pt x="230886" y="281940"/>
                </a:lnTo>
                <a:lnTo>
                  <a:pt x="264224" y="281940"/>
                </a:lnTo>
                <a:lnTo>
                  <a:pt x="264224" y="161449"/>
                </a:lnTo>
                <a:lnTo>
                  <a:pt x="208502" y="161449"/>
                </a:lnTo>
                <a:cubicBezTo>
                  <a:pt x="227552" y="145447"/>
                  <a:pt x="239745" y="121349"/>
                  <a:pt x="239745" y="94583"/>
                </a:cubicBezTo>
                <a:cubicBezTo>
                  <a:pt x="239745" y="46387"/>
                  <a:pt x="200502" y="7144"/>
                  <a:pt x="152305" y="7144"/>
                </a:cubicBezTo>
                <a:cubicBezTo>
                  <a:pt x="104108" y="7144"/>
                  <a:pt x="64865" y="46387"/>
                  <a:pt x="64865" y="94583"/>
                </a:cubicBezTo>
                <a:cubicBezTo>
                  <a:pt x="64865" y="121444"/>
                  <a:pt x="77058" y="145447"/>
                  <a:pt x="96108" y="161449"/>
                </a:cubicBezTo>
                <a:lnTo>
                  <a:pt x="40386" y="161449"/>
                </a:lnTo>
                <a:lnTo>
                  <a:pt x="40386" y="281940"/>
                </a:lnTo>
                <a:lnTo>
                  <a:pt x="73724" y="281940"/>
                </a:lnTo>
                <a:lnTo>
                  <a:pt x="73724" y="194786"/>
                </a:lnTo>
                <a:close/>
                <a:moveTo>
                  <a:pt x="152305" y="40481"/>
                </a:moveTo>
                <a:cubicBezTo>
                  <a:pt x="182118" y="40481"/>
                  <a:pt x="206407" y="64770"/>
                  <a:pt x="206407" y="94583"/>
                </a:cubicBezTo>
                <a:cubicBezTo>
                  <a:pt x="206407" y="124397"/>
                  <a:pt x="182118" y="148685"/>
                  <a:pt x="152305" y="148685"/>
                </a:cubicBezTo>
                <a:cubicBezTo>
                  <a:pt x="122492" y="148685"/>
                  <a:pt x="98203" y="124397"/>
                  <a:pt x="98203" y="94583"/>
                </a:cubicBezTo>
                <a:cubicBezTo>
                  <a:pt x="98203" y="64770"/>
                  <a:pt x="122492" y="40481"/>
                  <a:pt x="152305" y="40481"/>
                </a:cubicBezTo>
                <a:close/>
                <a:moveTo>
                  <a:pt x="506445" y="331756"/>
                </a:moveTo>
                <a:cubicBezTo>
                  <a:pt x="506445" y="283559"/>
                  <a:pt x="467202" y="244316"/>
                  <a:pt x="419005" y="244316"/>
                </a:cubicBezTo>
                <a:cubicBezTo>
                  <a:pt x="370808" y="244316"/>
                  <a:pt x="331565" y="283559"/>
                  <a:pt x="331565" y="331756"/>
                </a:cubicBezTo>
                <a:cubicBezTo>
                  <a:pt x="331565" y="358616"/>
                  <a:pt x="343758" y="382619"/>
                  <a:pt x="362808" y="398621"/>
                </a:cubicBezTo>
                <a:lnTo>
                  <a:pt x="307087" y="398621"/>
                </a:lnTo>
                <a:lnTo>
                  <a:pt x="307087" y="519113"/>
                </a:lnTo>
                <a:lnTo>
                  <a:pt x="340424" y="519113"/>
                </a:lnTo>
                <a:lnTo>
                  <a:pt x="340424" y="431959"/>
                </a:lnTo>
                <a:lnTo>
                  <a:pt x="497587" y="431959"/>
                </a:lnTo>
                <a:lnTo>
                  <a:pt x="497587" y="519113"/>
                </a:lnTo>
                <a:lnTo>
                  <a:pt x="530924" y="519113"/>
                </a:lnTo>
                <a:lnTo>
                  <a:pt x="530924" y="398621"/>
                </a:lnTo>
                <a:lnTo>
                  <a:pt x="475202" y="398621"/>
                </a:lnTo>
                <a:cubicBezTo>
                  <a:pt x="494348" y="382619"/>
                  <a:pt x="506445" y="358616"/>
                  <a:pt x="506445" y="331756"/>
                </a:cubicBezTo>
                <a:close/>
                <a:moveTo>
                  <a:pt x="419005" y="277654"/>
                </a:moveTo>
                <a:cubicBezTo>
                  <a:pt x="448818" y="277654"/>
                  <a:pt x="473107" y="301943"/>
                  <a:pt x="473107" y="331756"/>
                </a:cubicBezTo>
                <a:cubicBezTo>
                  <a:pt x="473107" y="361569"/>
                  <a:pt x="448818" y="385858"/>
                  <a:pt x="419005" y="385858"/>
                </a:cubicBezTo>
                <a:cubicBezTo>
                  <a:pt x="389192" y="385858"/>
                  <a:pt x="364903" y="361569"/>
                  <a:pt x="364903" y="331756"/>
                </a:cubicBezTo>
                <a:cubicBezTo>
                  <a:pt x="364903" y="301943"/>
                  <a:pt x="389192" y="277654"/>
                  <a:pt x="419005" y="277654"/>
                </a:cubicBezTo>
                <a:close/>
                <a:moveTo>
                  <a:pt x="459487" y="151352"/>
                </a:moveTo>
                <a:lnTo>
                  <a:pt x="411671" y="104394"/>
                </a:lnTo>
                <a:lnTo>
                  <a:pt x="388334" y="128207"/>
                </a:lnTo>
                <a:lnTo>
                  <a:pt x="476250" y="214408"/>
                </a:lnTo>
                <a:lnTo>
                  <a:pt x="564166" y="128207"/>
                </a:lnTo>
                <a:lnTo>
                  <a:pt x="540830" y="104394"/>
                </a:lnTo>
                <a:lnTo>
                  <a:pt x="493014" y="151352"/>
                </a:lnTo>
                <a:lnTo>
                  <a:pt x="493014" y="7144"/>
                </a:lnTo>
                <a:lnTo>
                  <a:pt x="304895" y="7144"/>
                </a:lnTo>
                <a:lnTo>
                  <a:pt x="304895" y="40481"/>
                </a:lnTo>
                <a:lnTo>
                  <a:pt x="459677" y="40481"/>
                </a:lnTo>
                <a:lnTo>
                  <a:pt x="459677" y="151352"/>
                </a:lnTo>
                <a:close/>
                <a:moveTo>
                  <a:pt x="476155" y="167735"/>
                </a:moveTo>
                <a:lnTo>
                  <a:pt x="475107" y="166688"/>
                </a:lnTo>
                <a:lnTo>
                  <a:pt x="477203" y="166688"/>
                </a:lnTo>
                <a:lnTo>
                  <a:pt x="476155" y="167735"/>
                </a:lnTo>
                <a:close/>
              </a:path>
            </a:pathLst>
          </a:custGeom>
          <a:solidFill>
            <a:srgbClr val="002856"/>
          </a:solidFill>
          <a:ln w="9525" cap="flat">
            <a:noFill/>
            <a:prstDash val="solid"/>
            <a:miter/>
          </a:ln>
        </p:spPr>
        <p:txBody>
          <a:bodyPr rtlCol="0" anchor="ctr"/>
          <a:lstStyle/>
          <a:p>
            <a:endParaRPr lang="en-US"/>
          </a:p>
        </p:txBody>
      </p:sp>
      <p:sp>
        <p:nvSpPr>
          <p:cNvPr id="18" name="Freeform: Shape 34">
            <a:extLst>
              <a:ext uri="{FF2B5EF4-FFF2-40B4-BE49-F238E27FC236}">
                <a16:creationId xmlns:a16="http://schemas.microsoft.com/office/drawing/2014/main" id="{3E12756C-930A-E2F9-C658-15262ADA8BC6}"/>
              </a:ext>
            </a:extLst>
          </p:cNvPr>
          <p:cNvSpPr/>
          <p:nvPr/>
        </p:nvSpPr>
        <p:spPr>
          <a:xfrm>
            <a:off x="585915" y="4567037"/>
            <a:ext cx="397720" cy="367666"/>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rgbClr val="002856"/>
          </a:solidFill>
          <a:ln w="9525" cap="flat">
            <a:noFill/>
            <a:prstDash val="solid"/>
            <a:miter/>
          </a:ln>
        </p:spPr>
        <p:txBody>
          <a:bodyPr rtlCol="0" anchor="ctr"/>
          <a:lstStyle/>
          <a:p>
            <a:endParaRPr lang="en-US"/>
          </a:p>
        </p:txBody>
      </p:sp>
      <p:sp>
        <p:nvSpPr>
          <p:cNvPr id="19" name="TextBox 18">
            <a:extLst>
              <a:ext uri="{FF2B5EF4-FFF2-40B4-BE49-F238E27FC236}">
                <a16:creationId xmlns:a16="http://schemas.microsoft.com/office/drawing/2014/main" id="{D043432D-6DD4-3976-1B80-0A519A4FD70B}"/>
              </a:ext>
            </a:extLst>
          </p:cNvPr>
          <p:cNvSpPr txBox="1"/>
          <p:nvPr/>
        </p:nvSpPr>
        <p:spPr>
          <a:xfrm>
            <a:off x="3441419" y="3128152"/>
            <a:ext cx="2497565" cy="923329"/>
          </a:xfrm>
          <a:prstGeom prst="rect">
            <a:avLst/>
          </a:prstGeom>
          <a:solidFill>
            <a:schemeClr val="bg1"/>
          </a:solidFill>
          <a:ln w="12700">
            <a:solidFill>
              <a:srgbClr val="6F7878"/>
            </a:solidFill>
          </a:ln>
        </p:spPr>
        <p:txBody>
          <a:bodyPr lIns="640080" tIns="91440" rIns="68580" bIns="9144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Risk ownership is naturally distributed among many different people/functions</a:t>
            </a:r>
          </a:p>
        </p:txBody>
      </p:sp>
      <p:pic>
        <p:nvPicPr>
          <p:cNvPr id="20" name="Graphic 19">
            <a:extLst>
              <a:ext uri="{FF2B5EF4-FFF2-40B4-BE49-F238E27FC236}">
                <a16:creationId xmlns:a16="http://schemas.microsoft.com/office/drawing/2014/main" id="{8434B827-B04F-31DC-F865-1D2761479A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9148" y="3408844"/>
            <a:ext cx="465358" cy="361945"/>
          </a:xfrm>
          <a:prstGeom prst="rect">
            <a:avLst/>
          </a:prstGeom>
        </p:spPr>
      </p:pic>
      <p:sp>
        <p:nvSpPr>
          <p:cNvPr id="22" name="TextBox 21">
            <a:extLst>
              <a:ext uri="{FF2B5EF4-FFF2-40B4-BE49-F238E27FC236}">
                <a16:creationId xmlns:a16="http://schemas.microsoft.com/office/drawing/2014/main" id="{79B03A40-14A7-FE12-EE74-4557906392C8}"/>
              </a:ext>
            </a:extLst>
          </p:cNvPr>
          <p:cNvSpPr txBox="1"/>
          <p:nvPr/>
        </p:nvSpPr>
        <p:spPr>
          <a:xfrm>
            <a:off x="3441419" y="4289206"/>
            <a:ext cx="2497565" cy="923328"/>
          </a:xfrm>
          <a:prstGeom prst="rect">
            <a:avLst/>
          </a:prstGeom>
          <a:solidFill>
            <a:schemeClr val="bg1"/>
          </a:solidFill>
          <a:ln w="12700">
            <a:solidFill>
              <a:srgbClr val="6F7878"/>
            </a:solidFill>
          </a:ln>
        </p:spPr>
        <p:txBody>
          <a:bodyPr lIns="640080" tIns="91440" rIns="68580" bIns="9144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Issues are too numerous and diverse; available data is point-in-time and lagged</a:t>
            </a:r>
          </a:p>
        </p:txBody>
      </p:sp>
      <p:pic>
        <p:nvPicPr>
          <p:cNvPr id="23" name="Graphic 22">
            <a:extLst>
              <a:ext uri="{FF2B5EF4-FFF2-40B4-BE49-F238E27FC236}">
                <a16:creationId xmlns:a16="http://schemas.microsoft.com/office/drawing/2014/main" id="{E4F71E08-47EA-53F2-9984-2DE84EE335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39148" y="4569898"/>
            <a:ext cx="465358" cy="361945"/>
          </a:xfrm>
          <a:prstGeom prst="rect">
            <a:avLst/>
          </a:prstGeom>
        </p:spPr>
      </p:pic>
    </p:spTree>
    <p:extLst>
      <p:ext uri="{BB962C8B-B14F-4D97-AF65-F5344CB8AC3E}">
        <p14:creationId xmlns:p14="http://schemas.microsoft.com/office/powerpoint/2010/main" val="789000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DFB792-A623-71E2-0883-5C5EB91AC9E7}"/>
              </a:ext>
            </a:extLst>
          </p:cNvPr>
          <p:cNvSpPr/>
          <p:nvPr/>
        </p:nvSpPr>
        <p:spPr>
          <a:xfrm>
            <a:off x="6210624" y="1977638"/>
            <a:ext cx="2497565" cy="923330"/>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Define enterprise-level priorities</a:t>
            </a:r>
          </a:p>
        </p:txBody>
      </p:sp>
      <p:sp>
        <p:nvSpPr>
          <p:cNvPr id="10" name="Rectangle 9">
            <a:extLst>
              <a:ext uri="{FF2B5EF4-FFF2-40B4-BE49-F238E27FC236}">
                <a16:creationId xmlns:a16="http://schemas.microsoft.com/office/drawing/2014/main" id="{83C49920-0948-50BB-5957-491C5BB27B15}"/>
              </a:ext>
            </a:extLst>
          </p:cNvPr>
          <p:cNvSpPr/>
          <p:nvPr/>
        </p:nvSpPr>
        <p:spPr>
          <a:xfrm>
            <a:off x="6210624" y="3128151"/>
            <a:ext cx="2497565" cy="92332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Enable cross-functional alignment</a:t>
            </a:r>
          </a:p>
        </p:txBody>
      </p:sp>
      <p:sp>
        <p:nvSpPr>
          <p:cNvPr id="13" name="Rectangle 12">
            <a:extLst>
              <a:ext uri="{FF2B5EF4-FFF2-40B4-BE49-F238E27FC236}">
                <a16:creationId xmlns:a16="http://schemas.microsoft.com/office/drawing/2014/main" id="{289EA419-D95F-3F82-30DB-9542F22409B6}"/>
              </a:ext>
            </a:extLst>
          </p:cNvPr>
          <p:cNvSpPr/>
          <p:nvPr/>
        </p:nvSpPr>
        <p:spPr>
          <a:xfrm>
            <a:off x="6210624" y="4289205"/>
            <a:ext cx="2497565" cy="92332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Monitor forward-looking indicators</a:t>
            </a:r>
          </a:p>
        </p:txBody>
      </p:sp>
      <p:sp>
        <p:nvSpPr>
          <p:cNvPr id="3" name="Title 2">
            <a:extLst>
              <a:ext uri="{FF2B5EF4-FFF2-40B4-BE49-F238E27FC236}">
                <a16:creationId xmlns:a16="http://schemas.microsoft.com/office/drawing/2014/main" id="{15526B81-1161-2B44-8354-49DFB35D8515}"/>
              </a:ext>
            </a:extLst>
          </p:cNvPr>
          <p:cNvSpPr>
            <a:spLocks noGrp="1"/>
          </p:cNvSpPr>
          <p:nvPr>
            <p:ph type="title"/>
          </p:nvPr>
        </p:nvSpPr>
        <p:spPr/>
        <p:txBody>
          <a:bodyPr/>
          <a:lstStyle/>
          <a:p>
            <a:r>
              <a:rPr lang="en-US" dirty="0"/>
              <a:t>We Need to Modify Our Approach</a:t>
            </a:r>
          </a:p>
        </p:txBody>
      </p:sp>
      <p:sp>
        <p:nvSpPr>
          <p:cNvPr id="4" name="Text Placeholder 3">
            <a:extLst>
              <a:ext uri="{FF2B5EF4-FFF2-40B4-BE49-F238E27FC236}">
                <a16:creationId xmlns:a16="http://schemas.microsoft.com/office/drawing/2014/main" id="{069EF7E6-C438-E54B-A24D-700710CD9528}"/>
              </a:ext>
            </a:extLst>
          </p:cNvPr>
          <p:cNvSpPr>
            <a:spLocks noGrp="1"/>
          </p:cNvSpPr>
          <p:nvPr>
            <p:ph type="body" sz="quarter" idx="11"/>
          </p:nvPr>
        </p:nvSpPr>
        <p:spPr/>
        <p:txBody>
          <a:bodyPr/>
          <a:lstStyle/>
          <a:p>
            <a:r>
              <a:rPr lang="en-US" dirty="0"/>
              <a:t>Typical ERM Roles, Associated Challenges Unique to Third-Party Risk and New Imperatives for ERM</a:t>
            </a:r>
          </a:p>
        </p:txBody>
      </p:sp>
      <p:sp>
        <p:nvSpPr>
          <p:cNvPr id="2" name="Rectangle 1">
            <a:extLst>
              <a:ext uri="{FF2B5EF4-FFF2-40B4-BE49-F238E27FC236}">
                <a16:creationId xmlns:a16="http://schemas.microsoft.com/office/drawing/2014/main" id="{BBC2334C-4170-CD3F-1AC0-BBE03F335911}"/>
              </a:ext>
            </a:extLst>
          </p:cNvPr>
          <p:cNvSpPr/>
          <p:nvPr/>
        </p:nvSpPr>
        <p:spPr>
          <a:xfrm>
            <a:off x="6210624" y="1683271"/>
            <a:ext cx="2472091"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dirty="0">
                <a:solidFill>
                  <a:prstClr val="black"/>
                </a:solidFill>
                <a:latin typeface="Arial"/>
                <a:cs typeface="Arial"/>
                <a:sym typeface="Arial"/>
              </a:rPr>
              <a:t>What ERM Must Do Differently</a:t>
            </a:r>
            <a:endParaRPr kumimoji="0" lang="en-US" sz="1200" b="1"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8" name="Freeform: Shape 166">
            <a:extLst>
              <a:ext uri="{FF2B5EF4-FFF2-40B4-BE49-F238E27FC236}">
                <a16:creationId xmlns:a16="http://schemas.microsoft.com/office/drawing/2014/main" id="{891D60A0-EB32-BECD-3760-0996FA7D65E2}"/>
              </a:ext>
            </a:extLst>
          </p:cNvPr>
          <p:cNvSpPr/>
          <p:nvPr/>
        </p:nvSpPr>
        <p:spPr>
          <a:xfrm>
            <a:off x="6328240" y="2292467"/>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chemeClr val="bg1"/>
          </a:solidFill>
          <a:ln w="9525" cap="flat">
            <a:noFill/>
            <a:prstDash val="solid"/>
            <a:miter/>
          </a:ln>
        </p:spPr>
        <p:txBody>
          <a:bodyPr rtlCol="0" anchor="ctr"/>
          <a:lstStyle/>
          <a:p>
            <a:endParaRPr lang="en-US"/>
          </a:p>
        </p:txBody>
      </p:sp>
      <p:sp>
        <p:nvSpPr>
          <p:cNvPr id="16" name="Freeform: Shape 211">
            <a:extLst>
              <a:ext uri="{FF2B5EF4-FFF2-40B4-BE49-F238E27FC236}">
                <a16:creationId xmlns:a16="http://schemas.microsoft.com/office/drawing/2014/main" id="{F55B331D-19BE-05A9-B74D-3C55F81AE6E8}"/>
              </a:ext>
            </a:extLst>
          </p:cNvPr>
          <p:cNvSpPr/>
          <p:nvPr/>
        </p:nvSpPr>
        <p:spPr>
          <a:xfrm>
            <a:off x="6302669" y="3420861"/>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noFill/>
            <a:prstDash val="solid"/>
            <a:miter/>
          </a:ln>
        </p:spPr>
        <p:txBody>
          <a:bodyPr rtlCol="0" anchor="ctr"/>
          <a:lstStyle/>
          <a:p>
            <a:endParaRPr lang="en-US"/>
          </a:p>
        </p:txBody>
      </p:sp>
      <p:pic>
        <p:nvPicPr>
          <p:cNvPr id="19" name="Graphic 18">
            <a:extLst>
              <a:ext uri="{FF2B5EF4-FFF2-40B4-BE49-F238E27FC236}">
                <a16:creationId xmlns:a16="http://schemas.microsoft.com/office/drawing/2014/main" id="{76C47344-76F7-436D-D93B-6BB0D33997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669" y="4555451"/>
            <a:ext cx="502507" cy="390839"/>
          </a:xfrm>
          <a:prstGeom prst="rect">
            <a:avLst/>
          </a:prstGeom>
        </p:spPr>
      </p:pic>
      <p:sp>
        <p:nvSpPr>
          <p:cNvPr id="6" name="TextBox 5">
            <a:extLst>
              <a:ext uri="{FF2B5EF4-FFF2-40B4-BE49-F238E27FC236}">
                <a16:creationId xmlns:a16="http://schemas.microsoft.com/office/drawing/2014/main" id="{79FC8085-EBC7-B1AC-E433-88B041AB7714}"/>
              </a:ext>
            </a:extLst>
          </p:cNvPr>
          <p:cNvSpPr txBox="1"/>
          <p:nvPr/>
        </p:nvSpPr>
        <p:spPr>
          <a:xfrm>
            <a:off x="457198" y="1977638"/>
            <a:ext cx="2710876" cy="923330"/>
          </a:xfrm>
          <a:prstGeom prst="rect">
            <a:avLst/>
          </a:prstGeom>
          <a:solidFill>
            <a:schemeClr val="bg1"/>
          </a:solidFill>
          <a:ln w="12700">
            <a:solidFill>
              <a:srgbClr val="6F7878"/>
            </a:solidFill>
          </a:ln>
        </p:spPr>
        <p:txBody>
          <a:bodyPr lIns="640080" tIns="91440" rIns="9144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effectLst/>
                <a:uLnTx/>
                <a:uFillTx/>
                <a:latin typeface="Arial"/>
                <a:cs typeface="Arial"/>
                <a:sym typeface="Arial"/>
              </a:rPr>
              <a:t>Aggregator: </a:t>
            </a:r>
            <a:r>
              <a:rPr kumimoji="0" lang="en-US" sz="1200" b="0" i="0" u="none" strike="noStrike" kern="0" cap="none" spc="0" normalizeH="0" baseline="0" noProof="0" dirty="0">
                <a:ln>
                  <a:noFill/>
                </a:ln>
                <a:effectLst/>
                <a:uLnTx/>
                <a:uFillTx/>
                <a:latin typeface="Arial"/>
                <a:cs typeface="Arial"/>
                <a:sym typeface="Arial"/>
              </a:rPr>
              <a:t>Combine inputs from across the business to determine what’s most important</a:t>
            </a:r>
            <a:endParaRPr kumimoji="0" lang="en-US" sz="1200" b="0" i="0" u="none" strike="noStrike" kern="1200" cap="none" spc="0" normalizeH="0" baseline="0" noProof="0" dirty="0">
              <a:ln>
                <a:noFill/>
              </a:ln>
              <a:effectLst/>
              <a:uLnTx/>
              <a:uFillTx/>
              <a:latin typeface="Arial"/>
              <a:ea typeface="+mn-ea"/>
              <a:cs typeface="Arial"/>
              <a:sym typeface="Arial"/>
            </a:endParaRPr>
          </a:p>
        </p:txBody>
      </p:sp>
      <p:sp>
        <p:nvSpPr>
          <p:cNvPr id="12" name="TextBox 11">
            <a:extLst>
              <a:ext uri="{FF2B5EF4-FFF2-40B4-BE49-F238E27FC236}">
                <a16:creationId xmlns:a16="http://schemas.microsoft.com/office/drawing/2014/main" id="{180AE204-30F7-67E1-5826-E3EC9E842062}"/>
              </a:ext>
            </a:extLst>
          </p:cNvPr>
          <p:cNvSpPr txBox="1"/>
          <p:nvPr/>
        </p:nvSpPr>
        <p:spPr>
          <a:xfrm>
            <a:off x="457198" y="3128151"/>
            <a:ext cx="2710876" cy="923330"/>
          </a:xfrm>
          <a:prstGeom prst="rect">
            <a:avLst/>
          </a:prstGeom>
          <a:solidFill>
            <a:schemeClr val="bg1"/>
          </a:solidFill>
          <a:ln w="12700">
            <a:solidFill>
              <a:srgbClr val="6F7878"/>
            </a:solidFill>
          </a:ln>
        </p:spPr>
        <p:txBody>
          <a:bodyPr wrap="square" lIns="640080" tIns="91440" rIns="9144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effectLst/>
                <a:uLnTx/>
                <a:uFillTx/>
                <a:latin typeface="Arial"/>
                <a:cs typeface="Arial"/>
                <a:sym typeface="Arial"/>
              </a:rPr>
              <a:t>Thought Partner: </a:t>
            </a:r>
            <a:r>
              <a:rPr lang="en-US" sz="1200" kern="0" dirty="0">
                <a:latin typeface="Arial"/>
                <a:cs typeface="Arial"/>
                <a:sym typeface="Arial"/>
              </a:rPr>
              <a:t>Spend time with risk owners to surface key issues and test what matters most to them</a:t>
            </a:r>
            <a:endParaRPr kumimoji="0" lang="en-US" sz="1200" b="0" i="0" u="none" strike="noStrike" kern="1200" cap="none" spc="0" normalizeH="0" baseline="0" noProof="0" dirty="0">
              <a:ln>
                <a:noFill/>
              </a:ln>
              <a:effectLst/>
              <a:uLnTx/>
              <a:uFillTx/>
              <a:latin typeface="Arial"/>
              <a:ea typeface="+mn-ea"/>
              <a:cs typeface="Arial"/>
              <a:sym typeface="Arial"/>
            </a:endParaRPr>
          </a:p>
        </p:txBody>
      </p:sp>
      <p:sp>
        <p:nvSpPr>
          <p:cNvPr id="15" name="TextBox 14">
            <a:extLst>
              <a:ext uri="{FF2B5EF4-FFF2-40B4-BE49-F238E27FC236}">
                <a16:creationId xmlns:a16="http://schemas.microsoft.com/office/drawing/2014/main" id="{2D707A6E-7027-6EBE-BA6D-AE597D76D1E5}"/>
              </a:ext>
            </a:extLst>
          </p:cNvPr>
          <p:cNvSpPr txBox="1"/>
          <p:nvPr/>
        </p:nvSpPr>
        <p:spPr>
          <a:xfrm>
            <a:off x="457198" y="4289205"/>
            <a:ext cx="2710876" cy="923330"/>
          </a:xfrm>
          <a:prstGeom prst="rect">
            <a:avLst/>
          </a:prstGeom>
          <a:solidFill>
            <a:schemeClr val="bg1"/>
          </a:solidFill>
          <a:ln w="12700">
            <a:solidFill>
              <a:srgbClr val="6F7878"/>
            </a:solidFill>
          </a:ln>
        </p:spPr>
        <p:txBody>
          <a:bodyPr wrap="square" lIns="640080" tIns="91440" rIns="9144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effectLst/>
                <a:uLnTx/>
                <a:uFillTx/>
                <a:latin typeface="Arial"/>
                <a:cs typeface="Arial"/>
                <a:sym typeface="Arial"/>
              </a:rPr>
              <a:t>Trend Spotter: </a:t>
            </a:r>
            <a:r>
              <a:rPr kumimoji="0" lang="en-US" sz="1200" b="0" i="0" u="none" strike="noStrike" kern="0" cap="none" spc="0" normalizeH="0" baseline="0" noProof="0" dirty="0">
                <a:ln>
                  <a:noFill/>
                </a:ln>
                <a:effectLst/>
                <a:uLnTx/>
                <a:uFillTx/>
                <a:latin typeface="Arial"/>
                <a:cs typeface="Arial"/>
                <a:sym typeface="Arial"/>
              </a:rPr>
              <a:t>Use</a:t>
            </a:r>
            <a:r>
              <a:rPr lang="en-US" sz="1200" kern="0" dirty="0">
                <a:latin typeface="Arial"/>
                <a:cs typeface="Arial"/>
                <a:sym typeface="Arial"/>
              </a:rPr>
              <a:t> </a:t>
            </a:r>
            <a:r>
              <a:rPr kumimoji="0" lang="en-US" sz="1200" b="0" i="0" u="none" strike="noStrike" kern="0" cap="none" spc="0" normalizeH="0" baseline="0" noProof="0" dirty="0">
                <a:ln>
                  <a:noFill/>
                </a:ln>
                <a:effectLst/>
                <a:uLnTx/>
                <a:uFillTx/>
                <a:latin typeface="Arial"/>
                <a:cs typeface="Arial"/>
                <a:sym typeface="Arial"/>
              </a:rPr>
              <a:t>SME perspective and/or data to anticipate emerging issues in the risk landscape</a:t>
            </a:r>
            <a:endParaRPr kumimoji="0" lang="en-US" sz="1200" b="0" i="0" u="none" strike="noStrike" kern="1200" cap="none" spc="0" normalizeH="0" baseline="0" noProof="0" dirty="0">
              <a:ln>
                <a:noFill/>
              </a:ln>
              <a:effectLst/>
              <a:uLnTx/>
              <a:uFillTx/>
              <a:latin typeface="Arial"/>
              <a:ea typeface="+mn-ea"/>
              <a:cs typeface="Arial"/>
              <a:sym typeface="Arial"/>
            </a:endParaRPr>
          </a:p>
        </p:txBody>
      </p:sp>
      <p:sp>
        <p:nvSpPr>
          <p:cNvPr id="17" name="Rectangle 16">
            <a:extLst>
              <a:ext uri="{FF2B5EF4-FFF2-40B4-BE49-F238E27FC236}">
                <a16:creationId xmlns:a16="http://schemas.microsoft.com/office/drawing/2014/main" id="{84D7F343-7BF8-5DD9-B471-3A8D8E9E62E6}"/>
              </a:ext>
            </a:extLst>
          </p:cNvPr>
          <p:cNvSpPr/>
          <p:nvPr/>
        </p:nvSpPr>
        <p:spPr>
          <a:xfrm>
            <a:off x="457196" y="1683271"/>
            <a:ext cx="2514684"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Arial"/>
                <a:sym typeface="Arial"/>
              </a:rPr>
              <a:t>Typical ERM Role</a:t>
            </a:r>
          </a:p>
        </p:txBody>
      </p:sp>
      <p:sp>
        <p:nvSpPr>
          <p:cNvPr id="18" name="Rectangle 17">
            <a:extLst>
              <a:ext uri="{FF2B5EF4-FFF2-40B4-BE49-F238E27FC236}">
                <a16:creationId xmlns:a16="http://schemas.microsoft.com/office/drawing/2014/main" id="{F2F5299A-7C60-8D44-8BB5-27B636650130}"/>
              </a:ext>
            </a:extLst>
          </p:cNvPr>
          <p:cNvSpPr/>
          <p:nvPr/>
        </p:nvSpPr>
        <p:spPr>
          <a:xfrm>
            <a:off x="3441419" y="1498605"/>
            <a:ext cx="2472091" cy="369332"/>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dirty="0">
                <a:solidFill>
                  <a:prstClr val="black"/>
                </a:solidFill>
                <a:latin typeface="Arial"/>
                <a:cs typeface="Arial"/>
                <a:sym typeface="Arial"/>
              </a:rPr>
              <a:t>Characteristic of Third-Party Risk Making Role Less Effective</a:t>
            </a:r>
            <a:endParaRPr kumimoji="0" lang="en-US" sz="1200" b="1"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20" name="TextBox 19">
            <a:extLst>
              <a:ext uri="{FF2B5EF4-FFF2-40B4-BE49-F238E27FC236}">
                <a16:creationId xmlns:a16="http://schemas.microsoft.com/office/drawing/2014/main" id="{626AF7FB-2464-236A-6854-14BD26528B06}"/>
              </a:ext>
            </a:extLst>
          </p:cNvPr>
          <p:cNvSpPr txBox="1"/>
          <p:nvPr/>
        </p:nvSpPr>
        <p:spPr>
          <a:xfrm>
            <a:off x="3441419" y="1977638"/>
            <a:ext cx="2497565" cy="923330"/>
          </a:xfrm>
          <a:prstGeom prst="rect">
            <a:avLst/>
          </a:prstGeom>
          <a:solidFill>
            <a:schemeClr val="bg1"/>
          </a:solidFill>
          <a:ln w="12700">
            <a:solidFill>
              <a:srgbClr val="6F7878"/>
            </a:solidFill>
          </a:ln>
        </p:spPr>
        <p:txBody>
          <a:bodyPr wrap="square" lIns="640080" tIns="91440" rIns="68580" bIns="91440" anchor="ctr">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Combines many heterogeneous risks that vary greatly in importance across the business</a:t>
            </a:r>
          </a:p>
        </p:txBody>
      </p:sp>
      <p:pic>
        <p:nvPicPr>
          <p:cNvPr id="22" name="Graphic 21">
            <a:extLst>
              <a:ext uri="{FF2B5EF4-FFF2-40B4-BE49-F238E27FC236}">
                <a16:creationId xmlns:a16="http://schemas.microsoft.com/office/drawing/2014/main" id="{1875DB26-95FE-2D71-C73D-1CCEAE060A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9148" y="2258331"/>
            <a:ext cx="465358" cy="361945"/>
          </a:xfrm>
          <a:prstGeom prst="rect">
            <a:avLst/>
          </a:prstGeom>
        </p:spPr>
      </p:pic>
      <p:sp>
        <p:nvSpPr>
          <p:cNvPr id="23" name="TextBox 22">
            <a:extLst>
              <a:ext uri="{FF2B5EF4-FFF2-40B4-BE49-F238E27FC236}">
                <a16:creationId xmlns:a16="http://schemas.microsoft.com/office/drawing/2014/main" id="{6C152AAF-3782-5548-5D2C-3C82767082A5}"/>
              </a:ext>
            </a:extLst>
          </p:cNvPr>
          <p:cNvSpPr txBox="1"/>
          <p:nvPr/>
        </p:nvSpPr>
        <p:spPr>
          <a:xfrm>
            <a:off x="457196" y="5248617"/>
            <a:ext cx="3474736"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24" name="Graphic 184">
            <a:extLst>
              <a:ext uri="{FF2B5EF4-FFF2-40B4-BE49-F238E27FC236}">
                <a16:creationId xmlns:a16="http://schemas.microsoft.com/office/drawing/2014/main" id="{8DCE8F49-48D4-A69A-F9EE-C2AB4C91B3DE}"/>
              </a:ext>
            </a:extLst>
          </p:cNvPr>
          <p:cNvSpPr/>
          <p:nvPr/>
        </p:nvSpPr>
        <p:spPr>
          <a:xfrm>
            <a:off x="553970" y="2299764"/>
            <a:ext cx="461611" cy="279079"/>
          </a:xfrm>
          <a:custGeom>
            <a:avLst/>
            <a:gdLst>
              <a:gd name="connsiteX0" fmla="*/ 500644 w 571500"/>
              <a:gd name="connsiteY0" fmla="*/ 148352 h 359225"/>
              <a:gd name="connsiteX1" fmla="*/ 391887 w 571500"/>
              <a:gd name="connsiteY1" fmla="*/ 44225 h 359225"/>
              <a:gd name="connsiteX2" fmla="*/ 348653 w 571500"/>
              <a:gd name="connsiteY2" fmla="*/ 53188 h 359225"/>
              <a:gd name="connsiteX3" fmla="*/ 232686 w 571500"/>
              <a:gd name="connsiteY3" fmla="*/ 0 h 359225"/>
              <a:gd name="connsiteX4" fmla="*/ 81410 w 571500"/>
              <a:gd name="connsiteY4" fmla="*/ 129550 h 359225"/>
              <a:gd name="connsiteX5" fmla="*/ 0 w 571500"/>
              <a:gd name="connsiteY5" fmla="*/ 241525 h 359225"/>
              <a:gd name="connsiteX6" fmla="*/ 117700 w 571500"/>
              <a:gd name="connsiteY6" fmla="*/ 359226 h 359225"/>
              <a:gd name="connsiteX7" fmla="*/ 462648 w 571500"/>
              <a:gd name="connsiteY7" fmla="*/ 359226 h 359225"/>
              <a:gd name="connsiteX8" fmla="*/ 571500 w 571500"/>
              <a:gd name="connsiteY8" fmla="*/ 250374 h 359225"/>
              <a:gd name="connsiteX9" fmla="*/ 500644 w 571500"/>
              <a:gd name="connsiteY9" fmla="*/ 148352 h 359225"/>
              <a:gd name="connsiteX10" fmla="*/ 462648 w 571500"/>
              <a:gd name="connsiteY10" fmla="*/ 321126 h 359225"/>
              <a:gd name="connsiteX11" fmla="*/ 117700 w 571500"/>
              <a:gd name="connsiteY11" fmla="*/ 321126 h 359225"/>
              <a:gd name="connsiteX12" fmla="*/ 38100 w 571500"/>
              <a:gd name="connsiteY12" fmla="*/ 241525 h 359225"/>
              <a:gd name="connsiteX13" fmla="*/ 117700 w 571500"/>
              <a:gd name="connsiteY13" fmla="*/ 161925 h 359225"/>
              <a:gd name="connsiteX14" fmla="*/ 118158 w 571500"/>
              <a:gd name="connsiteY14" fmla="*/ 161944 h 359225"/>
              <a:gd name="connsiteX15" fmla="*/ 117700 w 571500"/>
              <a:gd name="connsiteY15" fmla="*/ 153076 h 359225"/>
              <a:gd name="connsiteX16" fmla="*/ 232686 w 571500"/>
              <a:gd name="connsiteY16" fmla="*/ 38100 h 359225"/>
              <a:gd name="connsiteX17" fmla="*/ 338080 w 571500"/>
              <a:gd name="connsiteY17" fmla="*/ 107194 h 359225"/>
              <a:gd name="connsiteX18" fmla="*/ 391887 w 571500"/>
              <a:gd name="connsiteY18" fmla="*/ 82325 h 359225"/>
              <a:gd name="connsiteX19" fmla="*/ 462648 w 571500"/>
              <a:gd name="connsiteY19" fmla="*/ 153076 h 359225"/>
              <a:gd name="connsiteX20" fmla="*/ 457362 w 571500"/>
              <a:gd name="connsiteY20" fmla="*/ 179880 h 359225"/>
              <a:gd name="connsiteX21" fmla="*/ 462648 w 571500"/>
              <a:gd name="connsiteY21" fmla="*/ 179613 h 359225"/>
              <a:gd name="connsiteX22" fmla="*/ 533400 w 571500"/>
              <a:gd name="connsiteY22" fmla="*/ 250374 h 359225"/>
              <a:gd name="connsiteX23" fmla="*/ 462648 w 571500"/>
              <a:gd name="connsiteY23" fmla="*/ 321126 h 359225"/>
              <a:gd name="connsiteX24" fmla="*/ 388963 w 571500"/>
              <a:gd name="connsiteY24" fmla="*/ 110995 h 359225"/>
              <a:gd name="connsiteX25" fmla="*/ 343310 w 571500"/>
              <a:gd name="connsiteY25" fmla="*/ 156648 h 359225"/>
              <a:gd name="connsiteX26" fmla="*/ 348882 w 571500"/>
              <a:gd name="connsiteY26" fmla="*/ 178032 h 359225"/>
              <a:gd name="connsiteX27" fmla="*/ 324888 w 571500"/>
              <a:gd name="connsiteY27" fmla="*/ 202025 h 359225"/>
              <a:gd name="connsiteX28" fmla="*/ 301447 w 571500"/>
              <a:gd name="connsiteY28" fmla="*/ 195339 h 359225"/>
              <a:gd name="connsiteX29" fmla="*/ 283016 w 571500"/>
              <a:gd name="connsiteY29" fmla="*/ 199301 h 359225"/>
              <a:gd name="connsiteX30" fmla="*/ 258794 w 571500"/>
              <a:gd name="connsiteY30" fmla="*/ 175079 h 359225"/>
              <a:gd name="connsiteX31" fmla="*/ 262757 w 571500"/>
              <a:gd name="connsiteY31" fmla="*/ 156648 h 359225"/>
              <a:gd name="connsiteX32" fmla="*/ 217103 w 571500"/>
              <a:gd name="connsiteY32" fmla="*/ 110995 h 359225"/>
              <a:gd name="connsiteX33" fmla="*/ 171450 w 571500"/>
              <a:gd name="connsiteY33" fmla="*/ 156648 h 359225"/>
              <a:gd name="connsiteX34" fmla="*/ 176451 w 571500"/>
              <a:gd name="connsiteY34" fmla="*/ 176984 h 359225"/>
              <a:gd name="connsiteX35" fmla="*/ 152314 w 571500"/>
              <a:gd name="connsiteY35" fmla="*/ 201120 h 359225"/>
              <a:gd name="connsiteX36" fmla="*/ 131978 w 571500"/>
              <a:gd name="connsiteY36" fmla="*/ 196120 h 359225"/>
              <a:gd name="connsiteX37" fmla="*/ 86325 w 571500"/>
              <a:gd name="connsiteY37" fmla="*/ 241773 h 359225"/>
              <a:gd name="connsiteX38" fmla="*/ 131978 w 571500"/>
              <a:gd name="connsiteY38" fmla="*/ 287426 h 359225"/>
              <a:gd name="connsiteX39" fmla="*/ 177632 w 571500"/>
              <a:gd name="connsiteY39" fmla="*/ 241773 h 359225"/>
              <a:gd name="connsiteX40" fmla="*/ 172555 w 571500"/>
              <a:gd name="connsiteY40" fmla="*/ 221285 h 359225"/>
              <a:gd name="connsiteX41" fmla="*/ 196625 w 571500"/>
              <a:gd name="connsiteY41" fmla="*/ 197215 h 359225"/>
              <a:gd name="connsiteX42" fmla="*/ 217113 w 571500"/>
              <a:gd name="connsiteY42" fmla="*/ 202292 h 359225"/>
              <a:gd name="connsiteX43" fmla="*/ 239506 w 571500"/>
              <a:gd name="connsiteY43" fmla="*/ 196177 h 359225"/>
              <a:gd name="connsiteX44" fmla="*/ 261918 w 571500"/>
              <a:gd name="connsiteY44" fmla="*/ 218589 h 359225"/>
              <a:gd name="connsiteX45" fmla="*/ 255803 w 571500"/>
              <a:gd name="connsiteY45" fmla="*/ 240983 h 359225"/>
              <a:gd name="connsiteX46" fmla="*/ 301457 w 571500"/>
              <a:gd name="connsiteY46" fmla="*/ 286636 h 359225"/>
              <a:gd name="connsiteX47" fmla="*/ 347101 w 571500"/>
              <a:gd name="connsiteY47" fmla="*/ 240983 h 359225"/>
              <a:gd name="connsiteX48" fmla="*/ 343643 w 571500"/>
              <a:gd name="connsiteY48" fmla="*/ 223666 h 359225"/>
              <a:gd name="connsiteX49" fmla="*/ 369532 w 571500"/>
              <a:gd name="connsiteY49" fmla="*/ 197777 h 359225"/>
              <a:gd name="connsiteX50" fmla="*/ 388963 w 571500"/>
              <a:gd name="connsiteY50" fmla="*/ 202282 h 359225"/>
              <a:gd name="connsiteX51" fmla="*/ 434616 w 571500"/>
              <a:gd name="connsiteY51" fmla="*/ 156629 h 359225"/>
              <a:gd name="connsiteX52" fmla="*/ 388963 w 571500"/>
              <a:gd name="connsiteY52" fmla="*/ 110995 h 359225"/>
              <a:gd name="connsiteX53" fmla="*/ 131959 w 571500"/>
              <a:gd name="connsiteY53" fmla="*/ 258861 h 359225"/>
              <a:gd name="connsiteX54" fmla="*/ 114881 w 571500"/>
              <a:gd name="connsiteY54" fmla="*/ 241783 h 359225"/>
              <a:gd name="connsiteX55" fmla="*/ 131959 w 571500"/>
              <a:gd name="connsiteY55" fmla="*/ 224704 h 359225"/>
              <a:gd name="connsiteX56" fmla="*/ 149038 w 571500"/>
              <a:gd name="connsiteY56" fmla="*/ 241783 h 359225"/>
              <a:gd name="connsiteX57" fmla="*/ 131959 w 571500"/>
              <a:gd name="connsiteY57" fmla="*/ 258861 h 359225"/>
              <a:gd name="connsiteX58" fmla="*/ 200015 w 571500"/>
              <a:gd name="connsiteY58" fmla="*/ 156648 h 359225"/>
              <a:gd name="connsiteX59" fmla="*/ 217094 w 571500"/>
              <a:gd name="connsiteY59" fmla="*/ 139570 h 359225"/>
              <a:gd name="connsiteX60" fmla="*/ 234172 w 571500"/>
              <a:gd name="connsiteY60" fmla="*/ 156648 h 359225"/>
              <a:gd name="connsiteX61" fmla="*/ 217094 w 571500"/>
              <a:gd name="connsiteY61" fmla="*/ 173726 h 359225"/>
              <a:gd name="connsiteX62" fmla="*/ 200015 w 571500"/>
              <a:gd name="connsiteY62" fmla="*/ 156648 h 359225"/>
              <a:gd name="connsiteX63" fmla="*/ 301447 w 571500"/>
              <a:gd name="connsiteY63" fmla="*/ 258070 h 359225"/>
              <a:gd name="connsiteX64" fmla="*/ 284369 w 571500"/>
              <a:gd name="connsiteY64" fmla="*/ 240992 h 359225"/>
              <a:gd name="connsiteX65" fmla="*/ 301447 w 571500"/>
              <a:gd name="connsiteY65" fmla="*/ 223914 h 359225"/>
              <a:gd name="connsiteX66" fmla="*/ 318516 w 571500"/>
              <a:gd name="connsiteY66" fmla="*/ 240992 h 359225"/>
              <a:gd name="connsiteX67" fmla="*/ 301447 w 571500"/>
              <a:gd name="connsiteY67" fmla="*/ 258070 h 359225"/>
              <a:gd name="connsiteX68" fmla="*/ 388963 w 571500"/>
              <a:gd name="connsiteY68" fmla="*/ 173726 h 359225"/>
              <a:gd name="connsiteX69" fmla="*/ 371885 w 571500"/>
              <a:gd name="connsiteY69" fmla="*/ 156648 h 359225"/>
              <a:gd name="connsiteX70" fmla="*/ 388963 w 571500"/>
              <a:gd name="connsiteY70" fmla="*/ 139570 h 359225"/>
              <a:gd name="connsiteX71" fmla="*/ 406041 w 571500"/>
              <a:gd name="connsiteY71" fmla="*/ 156648 h 359225"/>
              <a:gd name="connsiteX72" fmla="*/ 388963 w 571500"/>
              <a:gd name="connsiteY72" fmla="*/ 173726 h 35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71500" h="359225">
                <a:moveTo>
                  <a:pt x="500644" y="148352"/>
                </a:moveTo>
                <a:cubicBezTo>
                  <a:pt x="498158" y="90516"/>
                  <a:pt x="450332" y="44225"/>
                  <a:pt x="391887" y="44225"/>
                </a:cubicBezTo>
                <a:cubicBezTo>
                  <a:pt x="376828" y="44225"/>
                  <a:pt x="362141" y="47339"/>
                  <a:pt x="348653" y="53188"/>
                </a:cubicBezTo>
                <a:cubicBezTo>
                  <a:pt x="320040" y="19964"/>
                  <a:pt x="277968" y="0"/>
                  <a:pt x="232686" y="0"/>
                </a:cubicBezTo>
                <a:cubicBezTo>
                  <a:pt x="156277" y="0"/>
                  <a:pt x="92764" y="56274"/>
                  <a:pt x="81410" y="129550"/>
                </a:cubicBezTo>
                <a:cubicBezTo>
                  <a:pt x="34214" y="144885"/>
                  <a:pt x="0" y="189290"/>
                  <a:pt x="0" y="241525"/>
                </a:cubicBezTo>
                <a:cubicBezTo>
                  <a:pt x="0" y="306429"/>
                  <a:pt x="52807" y="359226"/>
                  <a:pt x="117700" y="359226"/>
                </a:cubicBezTo>
                <a:lnTo>
                  <a:pt x="462648" y="359226"/>
                </a:lnTo>
                <a:cubicBezTo>
                  <a:pt x="522665" y="359226"/>
                  <a:pt x="571500" y="310401"/>
                  <a:pt x="571500" y="250374"/>
                </a:cubicBezTo>
                <a:cubicBezTo>
                  <a:pt x="571500" y="203711"/>
                  <a:pt x="541992" y="163801"/>
                  <a:pt x="500644" y="148352"/>
                </a:cubicBezTo>
                <a:close/>
                <a:moveTo>
                  <a:pt x="462648" y="321126"/>
                </a:moveTo>
                <a:lnTo>
                  <a:pt x="117700" y="321126"/>
                </a:lnTo>
                <a:cubicBezTo>
                  <a:pt x="73743" y="321126"/>
                  <a:pt x="38100" y="285493"/>
                  <a:pt x="38100" y="241525"/>
                </a:cubicBezTo>
                <a:cubicBezTo>
                  <a:pt x="38100" y="197558"/>
                  <a:pt x="73743" y="161925"/>
                  <a:pt x="117700" y="161925"/>
                </a:cubicBezTo>
                <a:cubicBezTo>
                  <a:pt x="117853" y="161925"/>
                  <a:pt x="117996" y="161944"/>
                  <a:pt x="118158" y="161944"/>
                </a:cubicBezTo>
                <a:cubicBezTo>
                  <a:pt x="117929" y="159010"/>
                  <a:pt x="117700" y="156077"/>
                  <a:pt x="117700" y="153076"/>
                </a:cubicBezTo>
                <a:cubicBezTo>
                  <a:pt x="117700" y="89583"/>
                  <a:pt x="169183" y="38100"/>
                  <a:pt x="232686" y="38100"/>
                </a:cubicBezTo>
                <a:cubicBezTo>
                  <a:pt x="279864" y="38100"/>
                  <a:pt x="320364" y="66542"/>
                  <a:pt x="338080" y="107194"/>
                </a:cubicBezTo>
                <a:cubicBezTo>
                  <a:pt x="351063" y="91992"/>
                  <a:pt x="370332" y="82325"/>
                  <a:pt x="391887" y="82325"/>
                </a:cubicBezTo>
                <a:cubicBezTo>
                  <a:pt x="430959" y="82325"/>
                  <a:pt x="462648" y="114005"/>
                  <a:pt x="462648" y="153076"/>
                </a:cubicBezTo>
                <a:cubicBezTo>
                  <a:pt x="462648" y="162573"/>
                  <a:pt x="460743" y="171612"/>
                  <a:pt x="457362" y="179880"/>
                </a:cubicBezTo>
                <a:cubicBezTo>
                  <a:pt x="459105" y="179756"/>
                  <a:pt x="460858" y="179613"/>
                  <a:pt x="462648" y="179613"/>
                </a:cubicBezTo>
                <a:cubicBezTo>
                  <a:pt x="501720" y="179613"/>
                  <a:pt x="533400" y="211293"/>
                  <a:pt x="533400" y="250374"/>
                </a:cubicBezTo>
                <a:cubicBezTo>
                  <a:pt x="533400" y="289455"/>
                  <a:pt x="501720" y="321126"/>
                  <a:pt x="462648" y="321126"/>
                </a:cubicBezTo>
                <a:close/>
                <a:moveTo>
                  <a:pt x="388963" y="110995"/>
                </a:moveTo>
                <a:cubicBezTo>
                  <a:pt x="363788" y="110995"/>
                  <a:pt x="343310" y="131474"/>
                  <a:pt x="343310" y="156648"/>
                </a:cubicBezTo>
                <a:cubicBezTo>
                  <a:pt x="343310" y="164421"/>
                  <a:pt x="345443" y="171621"/>
                  <a:pt x="348882" y="178032"/>
                </a:cubicBezTo>
                <a:lnTo>
                  <a:pt x="324888" y="202025"/>
                </a:lnTo>
                <a:cubicBezTo>
                  <a:pt x="318011" y="197872"/>
                  <a:pt x="310048" y="195339"/>
                  <a:pt x="301447" y="195339"/>
                </a:cubicBezTo>
                <a:cubicBezTo>
                  <a:pt x="294875" y="195339"/>
                  <a:pt x="288665" y="196796"/>
                  <a:pt x="283016" y="199301"/>
                </a:cubicBezTo>
                <a:lnTo>
                  <a:pt x="258794" y="175079"/>
                </a:lnTo>
                <a:cubicBezTo>
                  <a:pt x="261299" y="169431"/>
                  <a:pt x="262757" y="163211"/>
                  <a:pt x="262757" y="156648"/>
                </a:cubicBezTo>
                <a:cubicBezTo>
                  <a:pt x="262757" y="131474"/>
                  <a:pt x="242278" y="110995"/>
                  <a:pt x="217103" y="110995"/>
                </a:cubicBezTo>
                <a:cubicBezTo>
                  <a:pt x="191929" y="110995"/>
                  <a:pt x="171450" y="131474"/>
                  <a:pt x="171450" y="156648"/>
                </a:cubicBezTo>
                <a:cubicBezTo>
                  <a:pt x="171450" y="163992"/>
                  <a:pt x="173355" y="170831"/>
                  <a:pt x="176451" y="176984"/>
                </a:cubicBezTo>
                <a:lnTo>
                  <a:pt x="152314" y="201120"/>
                </a:lnTo>
                <a:cubicBezTo>
                  <a:pt x="146161" y="198025"/>
                  <a:pt x="139322" y="196120"/>
                  <a:pt x="131978" y="196120"/>
                </a:cubicBezTo>
                <a:cubicBezTo>
                  <a:pt x="106804" y="196120"/>
                  <a:pt x="86325" y="216599"/>
                  <a:pt x="86325" y="241773"/>
                </a:cubicBezTo>
                <a:cubicBezTo>
                  <a:pt x="86325" y="266948"/>
                  <a:pt x="106804" y="287426"/>
                  <a:pt x="131978" y="287426"/>
                </a:cubicBezTo>
                <a:cubicBezTo>
                  <a:pt x="157153" y="287426"/>
                  <a:pt x="177632" y="266948"/>
                  <a:pt x="177632" y="241773"/>
                </a:cubicBezTo>
                <a:cubicBezTo>
                  <a:pt x="177632" y="234372"/>
                  <a:pt x="175698" y="227476"/>
                  <a:pt x="172555" y="221285"/>
                </a:cubicBezTo>
                <a:lnTo>
                  <a:pt x="196625" y="197215"/>
                </a:lnTo>
                <a:cubicBezTo>
                  <a:pt x="202816" y="200358"/>
                  <a:pt x="209712" y="202292"/>
                  <a:pt x="217113" y="202292"/>
                </a:cubicBezTo>
                <a:cubicBezTo>
                  <a:pt x="225285" y="202292"/>
                  <a:pt x="232858" y="199958"/>
                  <a:pt x="239506" y="196177"/>
                </a:cubicBezTo>
                <a:lnTo>
                  <a:pt x="261918" y="218589"/>
                </a:lnTo>
                <a:cubicBezTo>
                  <a:pt x="258137" y="225238"/>
                  <a:pt x="255803" y="232801"/>
                  <a:pt x="255803" y="240983"/>
                </a:cubicBezTo>
                <a:cubicBezTo>
                  <a:pt x="255803" y="266157"/>
                  <a:pt x="276282" y="286636"/>
                  <a:pt x="301457" y="286636"/>
                </a:cubicBezTo>
                <a:cubicBezTo>
                  <a:pt x="326631" y="286636"/>
                  <a:pt x="347101" y="266157"/>
                  <a:pt x="347101" y="240983"/>
                </a:cubicBezTo>
                <a:cubicBezTo>
                  <a:pt x="347101" y="234848"/>
                  <a:pt x="345843" y="229019"/>
                  <a:pt x="343643" y="223666"/>
                </a:cubicBezTo>
                <a:lnTo>
                  <a:pt x="369532" y="197777"/>
                </a:lnTo>
                <a:cubicBezTo>
                  <a:pt x="375447" y="200587"/>
                  <a:pt x="381991" y="202282"/>
                  <a:pt x="388963" y="202282"/>
                </a:cubicBezTo>
                <a:cubicBezTo>
                  <a:pt x="414137" y="202282"/>
                  <a:pt x="434616" y="181804"/>
                  <a:pt x="434616" y="156629"/>
                </a:cubicBezTo>
                <a:cubicBezTo>
                  <a:pt x="434616" y="131455"/>
                  <a:pt x="414137" y="110995"/>
                  <a:pt x="388963" y="110995"/>
                </a:cubicBezTo>
                <a:close/>
                <a:moveTo>
                  <a:pt x="131959" y="258861"/>
                </a:moveTo>
                <a:cubicBezTo>
                  <a:pt x="122539" y="258861"/>
                  <a:pt x="114881" y="251193"/>
                  <a:pt x="114881" y="241783"/>
                </a:cubicBezTo>
                <a:cubicBezTo>
                  <a:pt x="114881" y="232372"/>
                  <a:pt x="122549" y="224704"/>
                  <a:pt x="131959" y="224704"/>
                </a:cubicBezTo>
                <a:cubicBezTo>
                  <a:pt x="141370" y="224704"/>
                  <a:pt x="149038" y="232372"/>
                  <a:pt x="149038" y="241783"/>
                </a:cubicBezTo>
                <a:cubicBezTo>
                  <a:pt x="149038" y="251193"/>
                  <a:pt x="141380" y="258861"/>
                  <a:pt x="131959" y="258861"/>
                </a:cubicBezTo>
                <a:close/>
                <a:moveTo>
                  <a:pt x="200015" y="156648"/>
                </a:moveTo>
                <a:cubicBezTo>
                  <a:pt x="200015" y="147228"/>
                  <a:pt x="207683" y="139570"/>
                  <a:pt x="217094" y="139570"/>
                </a:cubicBezTo>
                <a:cubicBezTo>
                  <a:pt x="226505" y="139570"/>
                  <a:pt x="234172" y="147228"/>
                  <a:pt x="234172" y="156648"/>
                </a:cubicBezTo>
                <a:cubicBezTo>
                  <a:pt x="234172" y="166068"/>
                  <a:pt x="226514" y="173726"/>
                  <a:pt x="217094" y="173726"/>
                </a:cubicBezTo>
                <a:cubicBezTo>
                  <a:pt x="207674" y="173726"/>
                  <a:pt x="200015" y="166068"/>
                  <a:pt x="200015" y="156648"/>
                </a:cubicBezTo>
                <a:close/>
                <a:moveTo>
                  <a:pt x="301447" y="258070"/>
                </a:moveTo>
                <a:cubicBezTo>
                  <a:pt x="292027" y="258070"/>
                  <a:pt x="284369" y="250403"/>
                  <a:pt x="284369" y="240992"/>
                </a:cubicBezTo>
                <a:cubicBezTo>
                  <a:pt x="284369" y="231581"/>
                  <a:pt x="292037" y="223914"/>
                  <a:pt x="301447" y="223914"/>
                </a:cubicBezTo>
                <a:cubicBezTo>
                  <a:pt x="310858" y="223914"/>
                  <a:pt x="318516" y="231581"/>
                  <a:pt x="318516" y="240992"/>
                </a:cubicBezTo>
                <a:cubicBezTo>
                  <a:pt x="318516" y="250403"/>
                  <a:pt x="310867" y="258070"/>
                  <a:pt x="301447" y="258070"/>
                </a:cubicBezTo>
                <a:close/>
                <a:moveTo>
                  <a:pt x="388963" y="173726"/>
                </a:moveTo>
                <a:cubicBezTo>
                  <a:pt x="379552" y="173726"/>
                  <a:pt x="371885" y="166068"/>
                  <a:pt x="371885" y="156648"/>
                </a:cubicBezTo>
                <a:cubicBezTo>
                  <a:pt x="371885" y="147228"/>
                  <a:pt x="379552" y="139570"/>
                  <a:pt x="388963" y="139570"/>
                </a:cubicBezTo>
                <a:cubicBezTo>
                  <a:pt x="398374" y="139570"/>
                  <a:pt x="406041" y="147228"/>
                  <a:pt x="406041" y="156648"/>
                </a:cubicBezTo>
                <a:cubicBezTo>
                  <a:pt x="406041" y="166068"/>
                  <a:pt x="398374" y="173726"/>
                  <a:pt x="388963" y="173726"/>
                </a:cubicBezTo>
                <a:close/>
              </a:path>
            </a:pathLst>
          </a:custGeom>
          <a:solidFill>
            <a:srgbClr val="002856"/>
          </a:solidFill>
          <a:ln w="9525" cap="flat">
            <a:noFill/>
            <a:prstDash val="solid"/>
            <a:miter/>
          </a:ln>
        </p:spPr>
        <p:txBody>
          <a:bodyPr rtlCol="0" anchor="ctr"/>
          <a:lstStyle/>
          <a:p>
            <a:endParaRPr lang="en-US"/>
          </a:p>
        </p:txBody>
      </p:sp>
      <p:sp>
        <p:nvSpPr>
          <p:cNvPr id="26" name="Freeform: Shape 218">
            <a:extLst>
              <a:ext uri="{FF2B5EF4-FFF2-40B4-BE49-F238E27FC236}">
                <a16:creationId xmlns:a16="http://schemas.microsoft.com/office/drawing/2014/main" id="{1D5DC19E-AF1E-C016-772A-38C2D2ADF49B}"/>
              </a:ext>
            </a:extLst>
          </p:cNvPr>
          <p:cNvSpPr/>
          <p:nvPr/>
        </p:nvSpPr>
        <p:spPr>
          <a:xfrm>
            <a:off x="549932" y="3375878"/>
            <a:ext cx="469687" cy="427876"/>
          </a:xfrm>
          <a:custGeom>
            <a:avLst/>
            <a:gdLst>
              <a:gd name="connsiteX0" fmla="*/ 111824 w 561975"/>
              <a:gd name="connsiteY0" fmla="*/ 381953 h 523875"/>
              <a:gd name="connsiteX1" fmla="*/ 159639 w 561975"/>
              <a:gd name="connsiteY1" fmla="*/ 428911 h 523875"/>
              <a:gd name="connsiteX2" fmla="*/ 182975 w 561975"/>
              <a:gd name="connsiteY2" fmla="*/ 405098 h 523875"/>
              <a:gd name="connsiteX3" fmla="*/ 95060 w 561975"/>
              <a:gd name="connsiteY3" fmla="*/ 318897 h 523875"/>
              <a:gd name="connsiteX4" fmla="*/ 7144 w 561975"/>
              <a:gd name="connsiteY4" fmla="*/ 405098 h 523875"/>
              <a:gd name="connsiteX5" fmla="*/ 30480 w 561975"/>
              <a:gd name="connsiteY5" fmla="*/ 428911 h 523875"/>
              <a:gd name="connsiteX6" fmla="*/ 78296 w 561975"/>
              <a:gd name="connsiteY6" fmla="*/ 381953 h 523875"/>
              <a:gd name="connsiteX7" fmla="*/ 78296 w 561975"/>
              <a:gd name="connsiteY7" fmla="*/ 516636 h 523875"/>
              <a:gd name="connsiteX8" fmla="*/ 266415 w 561975"/>
              <a:gd name="connsiteY8" fmla="*/ 516636 h 523875"/>
              <a:gd name="connsiteX9" fmla="*/ 266415 w 561975"/>
              <a:gd name="connsiteY9" fmla="*/ 483299 h 523875"/>
              <a:gd name="connsiteX10" fmla="*/ 111633 w 561975"/>
              <a:gd name="connsiteY10" fmla="*/ 483299 h 523875"/>
              <a:gd name="connsiteX11" fmla="*/ 111633 w 561975"/>
              <a:gd name="connsiteY11" fmla="*/ 381953 h 523875"/>
              <a:gd name="connsiteX12" fmla="*/ 95155 w 561975"/>
              <a:gd name="connsiteY12" fmla="*/ 365665 h 523875"/>
              <a:gd name="connsiteX13" fmla="*/ 96203 w 561975"/>
              <a:gd name="connsiteY13" fmla="*/ 366713 h 523875"/>
              <a:gd name="connsiteX14" fmla="*/ 94107 w 561975"/>
              <a:gd name="connsiteY14" fmla="*/ 366713 h 523875"/>
              <a:gd name="connsiteX15" fmla="*/ 95155 w 561975"/>
              <a:gd name="connsiteY15" fmla="*/ 365665 h 523875"/>
              <a:gd name="connsiteX16" fmla="*/ 73724 w 561975"/>
              <a:gd name="connsiteY16" fmla="*/ 194786 h 523875"/>
              <a:gd name="connsiteX17" fmla="*/ 230886 w 561975"/>
              <a:gd name="connsiteY17" fmla="*/ 194786 h 523875"/>
              <a:gd name="connsiteX18" fmla="*/ 230886 w 561975"/>
              <a:gd name="connsiteY18" fmla="*/ 281940 h 523875"/>
              <a:gd name="connsiteX19" fmla="*/ 264224 w 561975"/>
              <a:gd name="connsiteY19" fmla="*/ 281940 h 523875"/>
              <a:gd name="connsiteX20" fmla="*/ 264224 w 561975"/>
              <a:gd name="connsiteY20" fmla="*/ 161449 h 523875"/>
              <a:gd name="connsiteX21" fmla="*/ 208502 w 561975"/>
              <a:gd name="connsiteY21" fmla="*/ 161449 h 523875"/>
              <a:gd name="connsiteX22" fmla="*/ 239745 w 561975"/>
              <a:gd name="connsiteY22" fmla="*/ 94583 h 523875"/>
              <a:gd name="connsiteX23" fmla="*/ 152305 w 561975"/>
              <a:gd name="connsiteY23" fmla="*/ 7144 h 523875"/>
              <a:gd name="connsiteX24" fmla="*/ 64865 w 561975"/>
              <a:gd name="connsiteY24" fmla="*/ 94583 h 523875"/>
              <a:gd name="connsiteX25" fmla="*/ 96108 w 561975"/>
              <a:gd name="connsiteY25" fmla="*/ 161449 h 523875"/>
              <a:gd name="connsiteX26" fmla="*/ 40386 w 561975"/>
              <a:gd name="connsiteY26" fmla="*/ 161449 h 523875"/>
              <a:gd name="connsiteX27" fmla="*/ 40386 w 561975"/>
              <a:gd name="connsiteY27" fmla="*/ 281940 h 523875"/>
              <a:gd name="connsiteX28" fmla="*/ 73724 w 561975"/>
              <a:gd name="connsiteY28" fmla="*/ 281940 h 523875"/>
              <a:gd name="connsiteX29" fmla="*/ 73724 w 561975"/>
              <a:gd name="connsiteY29" fmla="*/ 194786 h 523875"/>
              <a:gd name="connsiteX30" fmla="*/ 152305 w 561975"/>
              <a:gd name="connsiteY30" fmla="*/ 40481 h 523875"/>
              <a:gd name="connsiteX31" fmla="*/ 206407 w 561975"/>
              <a:gd name="connsiteY31" fmla="*/ 94583 h 523875"/>
              <a:gd name="connsiteX32" fmla="*/ 152305 w 561975"/>
              <a:gd name="connsiteY32" fmla="*/ 148685 h 523875"/>
              <a:gd name="connsiteX33" fmla="*/ 98203 w 561975"/>
              <a:gd name="connsiteY33" fmla="*/ 94583 h 523875"/>
              <a:gd name="connsiteX34" fmla="*/ 152305 w 561975"/>
              <a:gd name="connsiteY34" fmla="*/ 40481 h 523875"/>
              <a:gd name="connsiteX35" fmla="*/ 506445 w 561975"/>
              <a:gd name="connsiteY35" fmla="*/ 331756 h 523875"/>
              <a:gd name="connsiteX36" fmla="*/ 419005 w 561975"/>
              <a:gd name="connsiteY36" fmla="*/ 244316 h 523875"/>
              <a:gd name="connsiteX37" fmla="*/ 331565 w 561975"/>
              <a:gd name="connsiteY37" fmla="*/ 331756 h 523875"/>
              <a:gd name="connsiteX38" fmla="*/ 362808 w 561975"/>
              <a:gd name="connsiteY38" fmla="*/ 398621 h 523875"/>
              <a:gd name="connsiteX39" fmla="*/ 307087 w 561975"/>
              <a:gd name="connsiteY39" fmla="*/ 398621 h 523875"/>
              <a:gd name="connsiteX40" fmla="*/ 307087 w 561975"/>
              <a:gd name="connsiteY40" fmla="*/ 519113 h 523875"/>
              <a:gd name="connsiteX41" fmla="*/ 340424 w 561975"/>
              <a:gd name="connsiteY41" fmla="*/ 519113 h 523875"/>
              <a:gd name="connsiteX42" fmla="*/ 340424 w 561975"/>
              <a:gd name="connsiteY42" fmla="*/ 431959 h 523875"/>
              <a:gd name="connsiteX43" fmla="*/ 497587 w 561975"/>
              <a:gd name="connsiteY43" fmla="*/ 431959 h 523875"/>
              <a:gd name="connsiteX44" fmla="*/ 497587 w 561975"/>
              <a:gd name="connsiteY44" fmla="*/ 519113 h 523875"/>
              <a:gd name="connsiteX45" fmla="*/ 530924 w 561975"/>
              <a:gd name="connsiteY45" fmla="*/ 519113 h 523875"/>
              <a:gd name="connsiteX46" fmla="*/ 530924 w 561975"/>
              <a:gd name="connsiteY46" fmla="*/ 398621 h 523875"/>
              <a:gd name="connsiteX47" fmla="*/ 475202 w 561975"/>
              <a:gd name="connsiteY47" fmla="*/ 398621 h 523875"/>
              <a:gd name="connsiteX48" fmla="*/ 506445 w 561975"/>
              <a:gd name="connsiteY48" fmla="*/ 331756 h 523875"/>
              <a:gd name="connsiteX49" fmla="*/ 419005 w 561975"/>
              <a:gd name="connsiteY49" fmla="*/ 277654 h 523875"/>
              <a:gd name="connsiteX50" fmla="*/ 473107 w 561975"/>
              <a:gd name="connsiteY50" fmla="*/ 331756 h 523875"/>
              <a:gd name="connsiteX51" fmla="*/ 419005 w 561975"/>
              <a:gd name="connsiteY51" fmla="*/ 385858 h 523875"/>
              <a:gd name="connsiteX52" fmla="*/ 364903 w 561975"/>
              <a:gd name="connsiteY52" fmla="*/ 331756 h 523875"/>
              <a:gd name="connsiteX53" fmla="*/ 419005 w 561975"/>
              <a:gd name="connsiteY53" fmla="*/ 277654 h 523875"/>
              <a:gd name="connsiteX54" fmla="*/ 459487 w 561975"/>
              <a:gd name="connsiteY54" fmla="*/ 151352 h 523875"/>
              <a:gd name="connsiteX55" fmla="*/ 411671 w 561975"/>
              <a:gd name="connsiteY55" fmla="*/ 104394 h 523875"/>
              <a:gd name="connsiteX56" fmla="*/ 388334 w 561975"/>
              <a:gd name="connsiteY56" fmla="*/ 128207 h 523875"/>
              <a:gd name="connsiteX57" fmla="*/ 476250 w 561975"/>
              <a:gd name="connsiteY57" fmla="*/ 214408 h 523875"/>
              <a:gd name="connsiteX58" fmla="*/ 564166 w 561975"/>
              <a:gd name="connsiteY58" fmla="*/ 128207 h 523875"/>
              <a:gd name="connsiteX59" fmla="*/ 540830 w 561975"/>
              <a:gd name="connsiteY59" fmla="*/ 104394 h 523875"/>
              <a:gd name="connsiteX60" fmla="*/ 493014 w 561975"/>
              <a:gd name="connsiteY60" fmla="*/ 151352 h 523875"/>
              <a:gd name="connsiteX61" fmla="*/ 493014 w 561975"/>
              <a:gd name="connsiteY61" fmla="*/ 7144 h 523875"/>
              <a:gd name="connsiteX62" fmla="*/ 304895 w 561975"/>
              <a:gd name="connsiteY62" fmla="*/ 7144 h 523875"/>
              <a:gd name="connsiteX63" fmla="*/ 304895 w 561975"/>
              <a:gd name="connsiteY63" fmla="*/ 40481 h 523875"/>
              <a:gd name="connsiteX64" fmla="*/ 459677 w 561975"/>
              <a:gd name="connsiteY64" fmla="*/ 40481 h 523875"/>
              <a:gd name="connsiteX65" fmla="*/ 459677 w 561975"/>
              <a:gd name="connsiteY65" fmla="*/ 151352 h 523875"/>
              <a:gd name="connsiteX66" fmla="*/ 476155 w 561975"/>
              <a:gd name="connsiteY66" fmla="*/ 167735 h 523875"/>
              <a:gd name="connsiteX67" fmla="*/ 475107 w 561975"/>
              <a:gd name="connsiteY67" fmla="*/ 166688 h 523875"/>
              <a:gd name="connsiteX68" fmla="*/ 477203 w 561975"/>
              <a:gd name="connsiteY68" fmla="*/ 166688 h 523875"/>
              <a:gd name="connsiteX69" fmla="*/ 476155 w 561975"/>
              <a:gd name="connsiteY69" fmla="*/ 167735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61975" h="523875">
                <a:moveTo>
                  <a:pt x="111824" y="381953"/>
                </a:moveTo>
                <a:lnTo>
                  <a:pt x="159639" y="428911"/>
                </a:lnTo>
                <a:lnTo>
                  <a:pt x="182975" y="405098"/>
                </a:lnTo>
                <a:lnTo>
                  <a:pt x="95060" y="318897"/>
                </a:lnTo>
                <a:lnTo>
                  <a:pt x="7144" y="405098"/>
                </a:lnTo>
                <a:lnTo>
                  <a:pt x="30480" y="428911"/>
                </a:lnTo>
                <a:lnTo>
                  <a:pt x="78296" y="381953"/>
                </a:lnTo>
                <a:lnTo>
                  <a:pt x="78296" y="516636"/>
                </a:lnTo>
                <a:lnTo>
                  <a:pt x="266415" y="516636"/>
                </a:lnTo>
                <a:lnTo>
                  <a:pt x="266415" y="483299"/>
                </a:lnTo>
                <a:lnTo>
                  <a:pt x="111633" y="483299"/>
                </a:lnTo>
                <a:lnTo>
                  <a:pt x="111633" y="381953"/>
                </a:lnTo>
                <a:close/>
                <a:moveTo>
                  <a:pt x="95155" y="365665"/>
                </a:moveTo>
                <a:lnTo>
                  <a:pt x="96203" y="366713"/>
                </a:lnTo>
                <a:lnTo>
                  <a:pt x="94107" y="366713"/>
                </a:lnTo>
                <a:lnTo>
                  <a:pt x="95155" y="365665"/>
                </a:lnTo>
                <a:close/>
                <a:moveTo>
                  <a:pt x="73724" y="194786"/>
                </a:moveTo>
                <a:lnTo>
                  <a:pt x="230886" y="194786"/>
                </a:lnTo>
                <a:lnTo>
                  <a:pt x="230886" y="281940"/>
                </a:lnTo>
                <a:lnTo>
                  <a:pt x="264224" y="281940"/>
                </a:lnTo>
                <a:lnTo>
                  <a:pt x="264224" y="161449"/>
                </a:lnTo>
                <a:lnTo>
                  <a:pt x="208502" y="161449"/>
                </a:lnTo>
                <a:cubicBezTo>
                  <a:pt x="227552" y="145447"/>
                  <a:pt x="239745" y="121349"/>
                  <a:pt x="239745" y="94583"/>
                </a:cubicBezTo>
                <a:cubicBezTo>
                  <a:pt x="239745" y="46387"/>
                  <a:pt x="200502" y="7144"/>
                  <a:pt x="152305" y="7144"/>
                </a:cubicBezTo>
                <a:cubicBezTo>
                  <a:pt x="104108" y="7144"/>
                  <a:pt x="64865" y="46387"/>
                  <a:pt x="64865" y="94583"/>
                </a:cubicBezTo>
                <a:cubicBezTo>
                  <a:pt x="64865" y="121444"/>
                  <a:pt x="77058" y="145447"/>
                  <a:pt x="96108" y="161449"/>
                </a:cubicBezTo>
                <a:lnTo>
                  <a:pt x="40386" y="161449"/>
                </a:lnTo>
                <a:lnTo>
                  <a:pt x="40386" y="281940"/>
                </a:lnTo>
                <a:lnTo>
                  <a:pt x="73724" y="281940"/>
                </a:lnTo>
                <a:lnTo>
                  <a:pt x="73724" y="194786"/>
                </a:lnTo>
                <a:close/>
                <a:moveTo>
                  <a:pt x="152305" y="40481"/>
                </a:moveTo>
                <a:cubicBezTo>
                  <a:pt x="182118" y="40481"/>
                  <a:pt x="206407" y="64770"/>
                  <a:pt x="206407" y="94583"/>
                </a:cubicBezTo>
                <a:cubicBezTo>
                  <a:pt x="206407" y="124397"/>
                  <a:pt x="182118" y="148685"/>
                  <a:pt x="152305" y="148685"/>
                </a:cubicBezTo>
                <a:cubicBezTo>
                  <a:pt x="122492" y="148685"/>
                  <a:pt x="98203" y="124397"/>
                  <a:pt x="98203" y="94583"/>
                </a:cubicBezTo>
                <a:cubicBezTo>
                  <a:pt x="98203" y="64770"/>
                  <a:pt x="122492" y="40481"/>
                  <a:pt x="152305" y="40481"/>
                </a:cubicBezTo>
                <a:close/>
                <a:moveTo>
                  <a:pt x="506445" y="331756"/>
                </a:moveTo>
                <a:cubicBezTo>
                  <a:pt x="506445" y="283559"/>
                  <a:pt x="467202" y="244316"/>
                  <a:pt x="419005" y="244316"/>
                </a:cubicBezTo>
                <a:cubicBezTo>
                  <a:pt x="370808" y="244316"/>
                  <a:pt x="331565" y="283559"/>
                  <a:pt x="331565" y="331756"/>
                </a:cubicBezTo>
                <a:cubicBezTo>
                  <a:pt x="331565" y="358616"/>
                  <a:pt x="343758" y="382619"/>
                  <a:pt x="362808" y="398621"/>
                </a:cubicBezTo>
                <a:lnTo>
                  <a:pt x="307087" y="398621"/>
                </a:lnTo>
                <a:lnTo>
                  <a:pt x="307087" y="519113"/>
                </a:lnTo>
                <a:lnTo>
                  <a:pt x="340424" y="519113"/>
                </a:lnTo>
                <a:lnTo>
                  <a:pt x="340424" y="431959"/>
                </a:lnTo>
                <a:lnTo>
                  <a:pt x="497587" y="431959"/>
                </a:lnTo>
                <a:lnTo>
                  <a:pt x="497587" y="519113"/>
                </a:lnTo>
                <a:lnTo>
                  <a:pt x="530924" y="519113"/>
                </a:lnTo>
                <a:lnTo>
                  <a:pt x="530924" y="398621"/>
                </a:lnTo>
                <a:lnTo>
                  <a:pt x="475202" y="398621"/>
                </a:lnTo>
                <a:cubicBezTo>
                  <a:pt x="494348" y="382619"/>
                  <a:pt x="506445" y="358616"/>
                  <a:pt x="506445" y="331756"/>
                </a:cubicBezTo>
                <a:close/>
                <a:moveTo>
                  <a:pt x="419005" y="277654"/>
                </a:moveTo>
                <a:cubicBezTo>
                  <a:pt x="448818" y="277654"/>
                  <a:pt x="473107" y="301943"/>
                  <a:pt x="473107" y="331756"/>
                </a:cubicBezTo>
                <a:cubicBezTo>
                  <a:pt x="473107" y="361569"/>
                  <a:pt x="448818" y="385858"/>
                  <a:pt x="419005" y="385858"/>
                </a:cubicBezTo>
                <a:cubicBezTo>
                  <a:pt x="389192" y="385858"/>
                  <a:pt x="364903" y="361569"/>
                  <a:pt x="364903" y="331756"/>
                </a:cubicBezTo>
                <a:cubicBezTo>
                  <a:pt x="364903" y="301943"/>
                  <a:pt x="389192" y="277654"/>
                  <a:pt x="419005" y="277654"/>
                </a:cubicBezTo>
                <a:close/>
                <a:moveTo>
                  <a:pt x="459487" y="151352"/>
                </a:moveTo>
                <a:lnTo>
                  <a:pt x="411671" y="104394"/>
                </a:lnTo>
                <a:lnTo>
                  <a:pt x="388334" y="128207"/>
                </a:lnTo>
                <a:lnTo>
                  <a:pt x="476250" y="214408"/>
                </a:lnTo>
                <a:lnTo>
                  <a:pt x="564166" y="128207"/>
                </a:lnTo>
                <a:lnTo>
                  <a:pt x="540830" y="104394"/>
                </a:lnTo>
                <a:lnTo>
                  <a:pt x="493014" y="151352"/>
                </a:lnTo>
                <a:lnTo>
                  <a:pt x="493014" y="7144"/>
                </a:lnTo>
                <a:lnTo>
                  <a:pt x="304895" y="7144"/>
                </a:lnTo>
                <a:lnTo>
                  <a:pt x="304895" y="40481"/>
                </a:lnTo>
                <a:lnTo>
                  <a:pt x="459677" y="40481"/>
                </a:lnTo>
                <a:lnTo>
                  <a:pt x="459677" y="151352"/>
                </a:lnTo>
                <a:close/>
                <a:moveTo>
                  <a:pt x="476155" y="167735"/>
                </a:moveTo>
                <a:lnTo>
                  <a:pt x="475107" y="166688"/>
                </a:lnTo>
                <a:lnTo>
                  <a:pt x="477203" y="166688"/>
                </a:lnTo>
                <a:lnTo>
                  <a:pt x="476155" y="167735"/>
                </a:lnTo>
                <a:close/>
              </a:path>
            </a:pathLst>
          </a:custGeom>
          <a:solidFill>
            <a:srgbClr val="002856"/>
          </a:solidFill>
          <a:ln w="9525" cap="flat">
            <a:noFill/>
            <a:prstDash val="solid"/>
            <a:miter/>
          </a:ln>
        </p:spPr>
        <p:txBody>
          <a:bodyPr rtlCol="0" anchor="ctr"/>
          <a:lstStyle/>
          <a:p>
            <a:endParaRPr lang="en-US"/>
          </a:p>
        </p:txBody>
      </p:sp>
      <p:sp>
        <p:nvSpPr>
          <p:cNvPr id="27" name="Freeform: Shape 34">
            <a:extLst>
              <a:ext uri="{FF2B5EF4-FFF2-40B4-BE49-F238E27FC236}">
                <a16:creationId xmlns:a16="http://schemas.microsoft.com/office/drawing/2014/main" id="{07479898-12A9-5022-2F2D-583335D61465}"/>
              </a:ext>
            </a:extLst>
          </p:cNvPr>
          <p:cNvSpPr/>
          <p:nvPr/>
        </p:nvSpPr>
        <p:spPr>
          <a:xfrm>
            <a:off x="585915" y="4567037"/>
            <a:ext cx="397720" cy="367666"/>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rgbClr val="002856"/>
          </a:solidFill>
          <a:ln w="9525" cap="flat">
            <a:noFill/>
            <a:prstDash val="solid"/>
            <a:miter/>
          </a:ln>
        </p:spPr>
        <p:txBody>
          <a:bodyPr rtlCol="0" anchor="ctr"/>
          <a:lstStyle/>
          <a:p>
            <a:endParaRPr lang="en-US"/>
          </a:p>
        </p:txBody>
      </p:sp>
      <p:sp>
        <p:nvSpPr>
          <p:cNvPr id="28" name="TextBox 27">
            <a:extLst>
              <a:ext uri="{FF2B5EF4-FFF2-40B4-BE49-F238E27FC236}">
                <a16:creationId xmlns:a16="http://schemas.microsoft.com/office/drawing/2014/main" id="{BD86BF80-D83C-D246-E889-1E8F6775DAF7}"/>
              </a:ext>
            </a:extLst>
          </p:cNvPr>
          <p:cNvSpPr txBox="1"/>
          <p:nvPr/>
        </p:nvSpPr>
        <p:spPr>
          <a:xfrm>
            <a:off x="3441419" y="3128152"/>
            <a:ext cx="2497565" cy="923329"/>
          </a:xfrm>
          <a:prstGeom prst="rect">
            <a:avLst/>
          </a:prstGeom>
          <a:solidFill>
            <a:schemeClr val="bg1"/>
          </a:solidFill>
          <a:ln w="12700">
            <a:solidFill>
              <a:srgbClr val="6F7878"/>
            </a:solidFill>
          </a:ln>
        </p:spPr>
        <p:txBody>
          <a:bodyPr lIns="640080" tIns="91440" rIns="68580" bIns="9144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Risk ownership is naturally distributed among many different people/functions</a:t>
            </a:r>
          </a:p>
        </p:txBody>
      </p:sp>
      <p:pic>
        <p:nvPicPr>
          <p:cNvPr id="31" name="Graphic 30">
            <a:extLst>
              <a:ext uri="{FF2B5EF4-FFF2-40B4-BE49-F238E27FC236}">
                <a16:creationId xmlns:a16="http://schemas.microsoft.com/office/drawing/2014/main" id="{46C2368F-C1F7-37AE-40AD-72590C358D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9148" y="3408844"/>
            <a:ext cx="465358" cy="361945"/>
          </a:xfrm>
          <a:prstGeom prst="rect">
            <a:avLst/>
          </a:prstGeom>
        </p:spPr>
      </p:pic>
      <p:sp>
        <p:nvSpPr>
          <p:cNvPr id="32" name="TextBox 31">
            <a:extLst>
              <a:ext uri="{FF2B5EF4-FFF2-40B4-BE49-F238E27FC236}">
                <a16:creationId xmlns:a16="http://schemas.microsoft.com/office/drawing/2014/main" id="{57AF982A-6483-8803-6B5E-D65FA7DDC2E4}"/>
              </a:ext>
            </a:extLst>
          </p:cNvPr>
          <p:cNvSpPr txBox="1"/>
          <p:nvPr/>
        </p:nvSpPr>
        <p:spPr>
          <a:xfrm>
            <a:off x="3441419" y="4289206"/>
            <a:ext cx="2497565" cy="923328"/>
          </a:xfrm>
          <a:prstGeom prst="rect">
            <a:avLst/>
          </a:prstGeom>
          <a:solidFill>
            <a:schemeClr val="bg1"/>
          </a:solidFill>
          <a:ln w="12700">
            <a:solidFill>
              <a:srgbClr val="6F7878"/>
            </a:solidFill>
          </a:ln>
        </p:spPr>
        <p:txBody>
          <a:bodyPr lIns="640080" tIns="91440" rIns="68580" bIns="91440" anchor="ctr">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Issues are too numerous and diverse; available data is point-in-time and lagged</a:t>
            </a:r>
          </a:p>
        </p:txBody>
      </p:sp>
      <p:pic>
        <p:nvPicPr>
          <p:cNvPr id="36" name="Graphic 35">
            <a:extLst>
              <a:ext uri="{FF2B5EF4-FFF2-40B4-BE49-F238E27FC236}">
                <a16:creationId xmlns:a16="http://schemas.microsoft.com/office/drawing/2014/main" id="{5E55F684-6089-167C-D312-B3D1D76ADC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9148" y="4569898"/>
            <a:ext cx="465358" cy="361945"/>
          </a:xfrm>
          <a:prstGeom prst="rect">
            <a:avLst/>
          </a:prstGeom>
        </p:spPr>
      </p:pic>
    </p:spTree>
    <p:extLst>
      <p:ext uri="{BB962C8B-B14F-4D97-AF65-F5344CB8AC3E}">
        <p14:creationId xmlns:p14="http://schemas.microsoft.com/office/powerpoint/2010/main" val="278579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B0BC-D683-C340-8E12-45D2653D06FB}"/>
              </a:ext>
            </a:extLst>
          </p:cNvPr>
          <p:cNvSpPr>
            <a:spLocks noGrp="1"/>
          </p:cNvSpPr>
          <p:nvPr>
            <p:ph type="title"/>
          </p:nvPr>
        </p:nvSpPr>
        <p:spPr/>
        <p:txBody>
          <a:bodyPr/>
          <a:lstStyle/>
          <a:p>
            <a:r>
              <a:rPr lang="en" u="sng" dirty="0"/>
              <a:t>Enterprise</a:t>
            </a:r>
            <a:r>
              <a:rPr lang="en" dirty="0"/>
              <a:t> Third-Party Risk Management</a:t>
            </a:r>
            <a:endParaRPr lang="en-US" dirty="0"/>
          </a:p>
        </p:txBody>
      </p:sp>
      <p:sp>
        <p:nvSpPr>
          <p:cNvPr id="10" name="Text Placeholder 9">
            <a:extLst>
              <a:ext uri="{FF2B5EF4-FFF2-40B4-BE49-F238E27FC236}">
                <a16:creationId xmlns:a16="http://schemas.microsoft.com/office/drawing/2014/main" id="{EA326EFD-CB30-9F48-A3B3-B29BA1B6A6A4}"/>
              </a:ext>
            </a:extLst>
          </p:cNvPr>
          <p:cNvSpPr>
            <a:spLocks noGrp="1"/>
          </p:cNvSpPr>
          <p:nvPr>
            <p:ph type="body" sz="quarter" idx="11"/>
          </p:nvPr>
        </p:nvSpPr>
        <p:spPr/>
        <p:txBody>
          <a:bodyPr/>
          <a:lstStyle/>
          <a:p>
            <a:r>
              <a:rPr lang="en-US" dirty="0"/>
              <a:t>Three Imperatives for Heads of ERM</a:t>
            </a:r>
          </a:p>
        </p:txBody>
      </p:sp>
      <p:sp>
        <p:nvSpPr>
          <p:cNvPr id="8" name="Rectangle 7">
            <a:extLst>
              <a:ext uri="{FF2B5EF4-FFF2-40B4-BE49-F238E27FC236}">
                <a16:creationId xmlns:a16="http://schemas.microsoft.com/office/drawing/2014/main" id="{962CFEC4-0494-0D13-5641-7DFC97F964B8}"/>
              </a:ext>
            </a:extLst>
          </p:cNvPr>
          <p:cNvSpPr/>
          <p:nvPr/>
        </p:nvSpPr>
        <p:spPr>
          <a:xfrm>
            <a:off x="3349200" y="1631780"/>
            <a:ext cx="2496312"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Arial"/>
                <a:sym typeface="Arial"/>
              </a:rPr>
              <a:t>What it Means</a:t>
            </a:r>
          </a:p>
        </p:txBody>
      </p:sp>
      <p:sp>
        <p:nvSpPr>
          <p:cNvPr id="9" name="Rectangle 8">
            <a:extLst>
              <a:ext uri="{FF2B5EF4-FFF2-40B4-BE49-F238E27FC236}">
                <a16:creationId xmlns:a16="http://schemas.microsoft.com/office/drawing/2014/main" id="{C15343FA-BD5F-7FF5-9803-9D1D04449331}"/>
              </a:ext>
            </a:extLst>
          </p:cNvPr>
          <p:cNvSpPr/>
          <p:nvPr/>
        </p:nvSpPr>
        <p:spPr>
          <a:xfrm>
            <a:off x="3326383" y="1977639"/>
            <a:ext cx="2496312" cy="923330"/>
          </a:xfrm>
          <a:prstGeom prst="rect">
            <a:avLst/>
          </a:prstGeom>
          <a:solidFill>
            <a:schemeClr val="bg2"/>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Isolate and combine </a:t>
            </a:r>
            <a:r>
              <a:rPr lang="en-US" sz="1200" b="1" dirty="0">
                <a:solidFill>
                  <a:schemeClr val="tx1"/>
                </a:solidFill>
              </a:rPr>
              <a:t>only those inputs that matter most </a:t>
            </a:r>
            <a:r>
              <a:rPr lang="en-US" sz="1200" dirty="0">
                <a:solidFill>
                  <a:schemeClr val="tx1"/>
                </a:solidFill>
              </a:rPr>
              <a:t>at the enterprise level</a:t>
            </a:r>
          </a:p>
        </p:txBody>
      </p:sp>
      <p:sp>
        <p:nvSpPr>
          <p:cNvPr id="12" name="Rectangle 11">
            <a:extLst>
              <a:ext uri="{FF2B5EF4-FFF2-40B4-BE49-F238E27FC236}">
                <a16:creationId xmlns:a16="http://schemas.microsoft.com/office/drawing/2014/main" id="{94CD0E9D-CAE7-4AE6-8CD9-3F3536F36931}"/>
              </a:ext>
            </a:extLst>
          </p:cNvPr>
          <p:cNvSpPr/>
          <p:nvPr/>
        </p:nvSpPr>
        <p:spPr>
          <a:xfrm>
            <a:off x="3326383" y="3129279"/>
            <a:ext cx="2496312" cy="922202"/>
          </a:xfrm>
          <a:prstGeom prst="rect">
            <a:avLst/>
          </a:prstGeom>
          <a:solidFill>
            <a:schemeClr val="bg2"/>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Help risk co-owners to </a:t>
            </a:r>
            <a:r>
              <a:rPr lang="en-US" sz="1200" b="1" dirty="0">
                <a:solidFill>
                  <a:schemeClr val="tx1"/>
                </a:solidFill>
              </a:rPr>
              <a:t>obtain a holistic view </a:t>
            </a:r>
            <a:r>
              <a:rPr lang="en-US" sz="1200" dirty="0">
                <a:solidFill>
                  <a:schemeClr val="tx1"/>
                </a:solidFill>
              </a:rPr>
              <a:t>and create opportunities for them to work toward </a:t>
            </a:r>
            <a:r>
              <a:rPr lang="en-US" sz="1200" b="1" dirty="0">
                <a:solidFill>
                  <a:schemeClr val="tx1"/>
                </a:solidFill>
              </a:rPr>
              <a:t>consensus</a:t>
            </a:r>
          </a:p>
        </p:txBody>
      </p:sp>
      <p:sp>
        <p:nvSpPr>
          <p:cNvPr id="28" name="Rectangle 27">
            <a:extLst>
              <a:ext uri="{FF2B5EF4-FFF2-40B4-BE49-F238E27FC236}">
                <a16:creationId xmlns:a16="http://schemas.microsoft.com/office/drawing/2014/main" id="{122AF84F-3B7A-F640-2519-CA18B3C9F298}"/>
              </a:ext>
            </a:extLst>
          </p:cNvPr>
          <p:cNvSpPr/>
          <p:nvPr/>
        </p:nvSpPr>
        <p:spPr>
          <a:xfrm>
            <a:off x="3326383" y="4288991"/>
            <a:ext cx="2496312" cy="923544"/>
          </a:xfrm>
          <a:prstGeom prst="rect">
            <a:avLst/>
          </a:prstGeom>
          <a:solidFill>
            <a:schemeClr val="bg2"/>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Limit focus </a:t>
            </a:r>
            <a:r>
              <a:rPr lang="en-US" sz="1200" dirty="0">
                <a:solidFill>
                  <a:schemeClr val="tx1"/>
                </a:solidFill>
              </a:rPr>
              <a:t>to the most critical emerging issues and </a:t>
            </a:r>
            <a:r>
              <a:rPr lang="en-US" sz="1200" b="1" dirty="0">
                <a:solidFill>
                  <a:schemeClr val="tx1"/>
                </a:solidFill>
              </a:rPr>
              <a:t>proactively track </a:t>
            </a:r>
            <a:r>
              <a:rPr lang="en-US" sz="1200" dirty="0">
                <a:solidFill>
                  <a:schemeClr val="tx1"/>
                </a:solidFill>
              </a:rPr>
              <a:t>them</a:t>
            </a:r>
            <a:endParaRPr lang="en-US" sz="1200" b="1" dirty="0">
              <a:solidFill>
                <a:schemeClr val="tx1"/>
              </a:solidFill>
            </a:endParaRPr>
          </a:p>
        </p:txBody>
      </p:sp>
      <p:sp>
        <p:nvSpPr>
          <p:cNvPr id="29" name="Rectangle 28">
            <a:extLst>
              <a:ext uri="{FF2B5EF4-FFF2-40B4-BE49-F238E27FC236}">
                <a16:creationId xmlns:a16="http://schemas.microsoft.com/office/drawing/2014/main" id="{F87E0287-434D-5C5C-0EED-907DAFB6938F}"/>
              </a:ext>
            </a:extLst>
          </p:cNvPr>
          <p:cNvSpPr/>
          <p:nvPr/>
        </p:nvSpPr>
        <p:spPr>
          <a:xfrm>
            <a:off x="6200013" y="1631780"/>
            <a:ext cx="2496312"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Arial"/>
                <a:sym typeface="Arial"/>
              </a:rPr>
              <a:t>Why it Works</a:t>
            </a:r>
          </a:p>
        </p:txBody>
      </p:sp>
      <p:sp>
        <p:nvSpPr>
          <p:cNvPr id="31" name="Rectangle 30">
            <a:extLst>
              <a:ext uri="{FF2B5EF4-FFF2-40B4-BE49-F238E27FC236}">
                <a16:creationId xmlns:a16="http://schemas.microsoft.com/office/drawing/2014/main" id="{711F90B3-C0BB-9888-D1A6-E56A76928976}"/>
              </a:ext>
            </a:extLst>
          </p:cNvPr>
          <p:cNvSpPr/>
          <p:nvPr/>
        </p:nvSpPr>
        <p:spPr>
          <a:xfrm>
            <a:off x="6200013" y="1962505"/>
            <a:ext cx="2496312" cy="923330"/>
          </a:xfrm>
          <a:prstGeom prst="rect">
            <a:avLst/>
          </a:prstGeom>
          <a:solidFill>
            <a:schemeClr val="bg2"/>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With an explicit, shared set of priorities, ERM can focus aggregation on inputs that matter most to the enterprise.</a:t>
            </a:r>
          </a:p>
        </p:txBody>
      </p:sp>
      <p:sp>
        <p:nvSpPr>
          <p:cNvPr id="32" name="Rectangle 31">
            <a:extLst>
              <a:ext uri="{FF2B5EF4-FFF2-40B4-BE49-F238E27FC236}">
                <a16:creationId xmlns:a16="http://schemas.microsoft.com/office/drawing/2014/main" id="{3AD189AB-DCD3-F842-CA56-DF502F1ABF25}"/>
              </a:ext>
            </a:extLst>
          </p:cNvPr>
          <p:cNvSpPr/>
          <p:nvPr/>
        </p:nvSpPr>
        <p:spPr>
          <a:xfrm>
            <a:off x="6200013" y="3129279"/>
            <a:ext cx="2496312" cy="922202"/>
          </a:xfrm>
          <a:prstGeom prst="rect">
            <a:avLst/>
          </a:prstGeom>
          <a:solidFill>
            <a:schemeClr val="bg2"/>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By facilitating thought partnership among risk co-owners, ERM leverages diverse expertise and aligns action.</a:t>
            </a:r>
          </a:p>
        </p:txBody>
      </p:sp>
      <p:sp>
        <p:nvSpPr>
          <p:cNvPr id="33" name="Rectangle 32">
            <a:extLst>
              <a:ext uri="{FF2B5EF4-FFF2-40B4-BE49-F238E27FC236}">
                <a16:creationId xmlns:a16="http://schemas.microsoft.com/office/drawing/2014/main" id="{DCCFAF7B-349A-54BF-AC43-0EEF3EDEC9BE}"/>
              </a:ext>
            </a:extLst>
          </p:cNvPr>
          <p:cNvSpPr/>
          <p:nvPr/>
        </p:nvSpPr>
        <p:spPr>
          <a:xfrm>
            <a:off x="6200013" y="4288991"/>
            <a:ext cx="2496312" cy="923544"/>
          </a:xfrm>
          <a:prstGeom prst="rect">
            <a:avLst/>
          </a:prstGeom>
          <a:solidFill>
            <a:schemeClr val="bg2"/>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 focused set of easily-monitored indicators enables ERM to reliably spot enterprise-critical trends.</a:t>
            </a:r>
          </a:p>
        </p:txBody>
      </p:sp>
      <p:sp>
        <p:nvSpPr>
          <p:cNvPr id="6" name="Rectangle 5">
            <a:extLst>
              <a:ext uri="{FF2B5EF4-FFF2-40B4-BE49-F238E27FC236}">
                <a16:creationId xmlns:a16="http://schemas.microsoft.com/office/drawing/2014/main" id="{87E92128-3E35-7005-849F-2CD0070902E0}"/>
              </a:ext>
            </a:extLst>
          </p:cNvPr>
          <p:cNvSpPr/>
          <p:nvPr/>
        </p:nvSpPr>
        <p:spPr>
          <a:xfrm>
            <a:off x="479233" y="1977638"/>
            <a:ext cx="2497565" cy="923330"/>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Define enterprise-level priorities</a:t>
            </a:r>
          </a:p>
        </p:txBody>
      </p:sp>
      <p:sp>
        <p:nvSpPr>
          <p:cNvPr id="7" name="Rectangle 6">
            <a:extLst>
              <a:ext uri="{FF2B5EF4-FFF2-40B4-BE49-F238E27FC236}">
                <a16:creationId xmlns:a16="http://schemas.microsoft.com/office/drawing/2014/main" id="{13B18B16-264F-5D44-19B1-70A89EFD3AD2}"/>
              </a:ext>
            </a:extLst>
          </p:cNvPr>
          <p:cNvSpPr/>
          <p:nvPr/>
        </p:nvSpPr>
        <p:spPr>
          <a:xfrm>
            <a:off x="479233" y="3128153"/>
            <a:ext cx="2497565" cy="92332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Enable cross-functional alignment</a:t>
            </a:r>
          </a:p>
        </p:txBody>
      </p:sp>
      <p:sp>
        <p:nvSpPr>
          <p:cNvPr id="11" name="Rectangle 10">
            <a:extLst>
              <a:ext uri="{FF2B5EF4-FFF2-40B4-BE49-F238E27FC236}">
                <a16:creationId xmlns:a16="http://schemas.microsoft.com/office/drawing/2014/main" id="{34DA2E05-106F-2B1F-3D6C-F33FCA2623EC}"/>
              </a:ext>
            </a:extLst>
          </p:cNvPr>
          <p:cNvSpPr/>
          <p:nvPr/>
        </p:nvSpPr>
        <p:spPr>
          <a:xfrm>
            <a:off x="479233" y="4288991"/>
            <a:ext cx="2497565" cy="923544"/>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Monitor forward-looking indicators</a:t>
            </a:r>
          </a:p>
        </p:txBody>
      </p:sp>
      <p:sp>
        <p:nvSpPr>
          <p:cNvPr id="19" name="Freeform: Shape 166">
            <a:extLst>
              <a:ext uri="{FF2B5EF4-FFF2-40B4-BE49-F238E27FC236}">
                <a16:creationId xmlns:a16="http://schemas.microsoft.com/office/drawing/2014/main" id="{E7CCE81B-AC3B-E399-9DC2-3AF9B7A4DFCD}"/>
              </a:ext>
            </a:extLst>
          </p:cNvPr>
          <p:cNvSpPr/>
          <p:nvPr/>
        </p:nvSpPr>
        <p:spPr>
          <a:xfrm>
            <a:off x="596849" y="2292467"/>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chemeClr val="bg1"/>
          </a:solidFill>
          <a:ln w="9525" cap="flat">
            <a:noFill/>
            <a:prstDash val="solid"/>
            <a:miter/>
          </a:ln>
        </p:spPr>
        <p:txBody>
          <a:bodyPr rtlCol="0" anchor="ctr"/>
          <a:lstStyle/>
          <a:p>
            <a:endParaRPr lang="en-US"/>
          </a:p>
        </p:txBody>
      </p:sp>
      <p:sp>
        <p:nvSpPr>
          <p:cNvPr id="20" name="Freeform: Shape 211">
            <a:extLst>
              <a:ext uri="{FF2B5EF4-FFF2-40B4-BE49-F238E27FC236}">
                <a16:creationId xmlns:a16="http://schemas.microsoft.com/office/drawing/2014/main" id="{5DD71E9C-281A-5BE7-450E-56A0CC928BB8}"/>
              </a:ext>
            </a:extLst>
          </p:cNvPr>
          <p:cNvSpPr/>
          <p:nvPr/>
        </p:nvSpPr>
        <p:spPr>
          <a:xfrm>
            <a:off x="571278" y="3420862"/>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noFill/>
            <a:prstDash val="solid"/>
            <a:miter/>
          </a:ln>
        </p:spPr>
        <p:txBody>
          <a:bodyPr rtlCol="0" anchor="ctr"/>
          <a:lstStyle/>
          <a:p>
            <a:endParaRPr lang="en-US"/>
          </a:p>
        </p:txBody>
      </p:sp>
      <p:pic>
        <p:nvPicPr>
          <p:cNvPr id="21" name="Graphic 20">
            <a:extLst>
              <a:ext uri="{FF2B5EF4-FFF2-40B4-BE49-F238E27FC236}">
                <a16:creationId xmlns:a16="http://schemas.microsoft.com/office/drawing/2014/main" id="{AC692E1F-7FDF-1DB2-0308-DE0A11242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278" y="4555344"/>
            <a:ext cx="502507" cy="390839"/>
          </a:xfrm>
          <a:prstGeom prst="rect">
            <a:avLst/>
          </a:prstGeom>
        </p:spPr>
      </p:pic>
      <p:sp>
        <p:nvSpPr>
          <p:cNvPr id="22" name="Rectangle 21">
            <a:extLst>
              <a:ext uri="{FF2B5EF4-FFF2-40B4-BE49-F238E27FC236}">
                <a16:creationId xmlns:a16="http://schemas.microsoft.com/office/drawing/2014/main" id="{44F23DEA-543F-CD81-8125-DE18540DAA77}"/>
              </a:ext>
            </a:extLst>
          </p:cNvPr>
          <p:cNvSpPr/>
          <p:nvPr/>
        </p:nvSpPr>
        <p:spPr>
          <a:xfrm>
            <a:off x="479233" y="1631780"/>
            <a:ext cx="2514684"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Arial"/>
                <a:sym typeface="Arial"/>
              </a:rPr>
              <a:t>Imperative for ERM</a:t>
            </a:r>
          </a:p>
        </p:txBody>
      </p:sp>
      <p:sp>
        <p:nvSpPr>
          <p:cNvPr id="13" name="TextBox 12">
            <a:extLst>
              <a:ext uri="{FF2B5EF4-FFF2-40B4-BE49-F238E27FC236}">
                <a16:creationId xmlns:a16="http://schemas.microsoft.com/office/drawing/2014/main" id="{AFA2F964-06E9-1ED1-DACE-8D6B16902BF2}"/>
              </a:ext>
            </a:extLst>
          </p:cNvPr>
          <p:cNvSpPr txBox="1"/>
          <p:nvPr/>
        </p:nvSpPr>
        <p:spPr>
          <a:xfrm>
            <a:off x="457196" y="5248617"/>
            <a:ext cx="3474736"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Tree>
    <p:extLst>
      <p:ext uri="{BB962C8B-B14F-4D97-AF65-F5344CB8AC3E}">
        <p14:creationId xmlns:p14="http://schemas.microsoft.com/office/powerpoint/2010/main" val="1417333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634F-267B-5640-A240-7FB021651D0B}"/>
              </a:ext>
            </a:extLst>
          </p:cNvPr>
          <p:cNvSpPr>
            <a:spLocks noGrp="1"/>
          </p:cNvSpPr>
          <p:nvPr>
            <p:ph type="title"/>
          </p:nvPr>
        </p:nvSpPr>
        <p:spPr/>
        <p:txBody>
          <a:bodyPr/>
          <a:lstStyle/>
          <a:p>
            <a:r>
              <a:rPr lang="en-US" dirty="0"/>
              <a:t>E-TPRM Enables Prioritization</a:t>
            </a:r>
          </a:p>
        </p:txBody>
      </p:sp>
      <p:sp>
        <p:nvSpPr>
          <p:cNvPr id="3" name="Text Placeholder 2">
            <a:extLst>
              <a:ext uri="{FF2B5EF4-FFF2-40B4-BE49-F238E27FC236}">
                <a16:creationId xmlns:a16="http://schemas.microsoft.com/office/drawing/2014/main" id="{A52B021A-7938-AE42-90D0-EC10D36F1ACA}"/>
              </a:ext>
            </a:extLst>
          </p:cNvPr>
          <p:cNvSpPr>
            <a:spLocks noGrp="1"/>
          </p:cNvSpPr>
          <p:nvPr>
            <p:ph type="body" sz="quarter" idx="11"/>
          </p:nvPr>
        </p:nvSpPr>
        <p:spPr/>
        <p:txBody>
          <a:bodyPr/>
          <a:lstStyle/>
          <a:p>
            <a:r>
              <a:rPr lang="en-US" spc="-20" dirty="0"/>
              <a:t>Impact of ERM’s “Enterprise Third-Party Risk Management” Approach on Key Outcomes</a:t>
            </a:r>
          </a:p>
        </p:txBody>
      </p:sp>
      <p:sp>
        <p:nvSpPr>
          <p:cNvPr id="4" name="Text Placeholder 3">
            <a:extLst>
              <a:ext uri="{FF2B5EF4-FFF2-40B4-BE49-F238E27FC236}">
                <a16:creationId xmlns:a16="http://schemas.microsoft.com/office/drawing/2014/main" id="{1F741B8C-554E-6549-9EB7-325FDEC80C3B}"/>
              </a:ext>
            </a:extLst>
          </p:cNvPr>
          <p:cNvSpPr>
            <a:spLocks noGrp="1"/>
          </p:cNvSpPr>
          <p:nvPr>
            <p:ph type="body" sz="quarter" idx="12"/>
          </p:nvPr>
        </p:nvSpPr>
        <p:spPr>
          <a:xfrm>
            <a:off x="457198" y="1177091"/>
            <a:ext cx="8229601" cy="182880"/>
          </a:xfrm>
        </p:spPr>
        <p:txBody>
          <a:bodyPr/>
          <a:lstStyle/>
          <a:p>
            <a:r>
              <a:rPr lang="en-US" dirty="0"/>
              <a:t>Percent Change in Outcomes as a Result of Moving from 10</a:t>
            </a:r>
            <a:r>
              <a:rPr lang="en-US" baseline="30000" dirty="0"/>
              <a:t>th</a:t>
            </a:r>
            <a:r>
              <a:rPr lang="en-US" dirty="0"/>
              <a:t> to 90</a:t>
            </a:r>
            <a:r>
              <a:rPr lang="en-US" baseline="30000" dirty="0"/>
              <a:t>th</a:t>
            </a:r>
            <a:r>
              <a:rPr lang="en-US" dirty="0"/>
              <a:t> Percentile in Enterprise Third-Party Risk Management Effectiveness</a:t>
            </a:r>
          </a:p>
        </p:txBody>
      </p:sp>
      <p:graphicFrame>
        <p:nvGraphicFramePr>
          <p:cNvPr id="5" name="Content Placeholder 9">
            <a:extLst>
              <a:ext uri="{FF2B5EF4-FFF2-40B4-BE49-F238E27FC236}">
                <a16:creationId xmlns:a16="http://schemas.microsoft.com/office/drawing/2014/main" id="{E948ACDA-7CAB-D945-8B57-18EFBA1F08D9}"/>
              </a:ext>
            </a:extLst>
          </p:cNvPr>
          <p:cNvGraphicFramePr>
            <a:graphicFrameLocks/>
          </p:cNvGraphicFramePr>
          <p:nvPr>
            <p:extLst>
              <p:ext uri="{D42A27DB-BD31-4B8C-83A1-F6EECF244321}">
                <p14:modId xmlns:p14="http://schemas.microsoft.com/office/powerpoint/2010/main" val="1339973337"/>
              </p:ext>
            </p:extLst>
          </p:nvPr>
        </p:nvGraphicFramePr>
        <p:xfrm>
          <a:off x="457200" y="1622661"/>
          <a:ext cx="6362700" cy="398919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5B5E8D2-B859-2740-8D8B-851848003F08}"/>
              </a:ext>
            </a:extLst>
          </p:cNvPr>
          <p:cNvSpPr txBox="1"/>
          <p:nvPr/>
        </p:nvSpPr>
        <p:spPr>
          <a:xfrm>
            <a:off x="457200" y="5752527"/>
            <a:ext cx="8229600" cy="661720"/>
          </a:xfrm>
          <a:prstGeom prst="rect">
            <a:avLst/>
          </a:prstGeom>
          <a:noFill/>
        </p:spPr>
        <p:txBody>
          <a:bodyPr wrap="square" lIns="0" tIns="91440" rIns="0" bIns="0" rtlCol="0" anchor="b" anchorCtr="0">
            <a:spAutoFit/>
          </a:bodyPr>
          <a:lstStyle/>
          <a:p>
            <a:pPr>
              <a:spcBef>
                <a:spcPts val="300"/>
              </a:spcBef>
            </a:pPr>
            <a:r>
              <a:rPr lang="en-US" sz="1200" dirty="0"/>
              <a:t>n = 74 Heads of ERM</a:t>
            </a:r>
          </a:p>
          <a:p>
            <a:pPr>
              <a:spcBef>
                <a:spcPts val="300"/>
              </a:spcBef>
            </a:pPr>
            <a:r>
              <a:rPr lang="en-US" sz="1000" dirty="0"/>
              <a:t>Source: 2022 Gartner ERM Survey on Third-Party Risk</a:t>
            </a:r>
          </a:p>
          <a:p>
            <a:pPr lvl="0">
              <a:spcBef>
                <a:spcPts val="300"/>
              </a:spcBef>
            </a:pPr>
            <a:r>
              <a:rPr lang="en-US" sz="1000" dirty="0"/>
              <a:t>Note: All results reported are statistically significant at the p &lt; .05 level or less unless otherwise indicated.</a:t>
            </a:r>
            <a:endParaRPr lang="en-US" sz="1000" dirty="0">
              <a:solidFill>
                <a:prstClr val="black"/>
              </a:solidFill>
            </a:endParaRPr>
          </a:p>
        </p:txBody>
      </p:sp>
      <p:sp>
        <p:nvSpPr>
          <p:cNvPr id="12" name="TextBox 11">
            <a:extLst>
              <a:ext uri="{FF2B5EF4-FFF2-40B4-BE49-F238E27FC236}">
                <a16:creationId xmlns:a16="http://schemas.microsoft.com/office/drawing/2014/main" id="{A7877484-31B5-49B4-B9EC-C37AB75FCF95}"/>
              </a:ext>
            </a:extLst>
          </p:cNvPr>
          <p:cNvSpPr txBox="1"/>
          <p:nvPr/>
        </p:nvSpPr>
        <p:spPr>
          <a:xfrm>
            <a:off x="2005055" y="2723723"/>
            <a:ext cx="661480" cy="276999"/>
          </a:xfrm>
          <a:prstGeom prst="rect">
            <a:avLst/>
          </a:prstGeom>
          <a:noFill/>
        </p:spPr>
        <p:txBody>
          <a:bodyPr wrap="square" lIns="0" rIns="0" rtlCol="0">
            <a:spAutoFit/>
          </a:bodyPr>
          <a:lstStyle/>
          <a:p>
            <a:pPr algn="ctr"/>
            <a:r>
              <a:rPr lang="en-US" sz="1200" b="1" dirty="0"/>
              <a:t>+49%</a:t>
            </a:r>
          </a:p>
        </p:txBody>
      </p:sp>
    </p:spTree>
    <p:extLst>
      <p:ext uri="{BB962C8B-B14F-4D97-AF65-F5344CB8AC3E}">
        <p14:creationId xmlns:p14="http://schemas.microsoft.com/office/powerpoint/2010/main" val="4080532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634F-267B-5640-A240-7FB021651D0B}"/>
              </a:ext>
            </a:extLst>
          </p:cNvPr>
          <p:cNvSpPr>
            <a:spLocks noGrp="1"/>
          </p:cNvSpPr>
          <p:nvPr>
            <p:ph type="title"/>
          </p:nvPr>
        </p:nvSpPr>
        <p:spPr/>
        <p:txBody>
          <a:bodyPr/>
          <a:lstStyle/>
          <a:p>
            <a:r>
              <a:rPr lang="en-US" dirty="0"/>
              <a:t>E-TPRM Enables Prioritization and Effectiveness</a:t>
            </a:r>
          </a:p>
        </p:txBody>
      </p:sp>
      <p:sp>
        <p:nvSpPr>
          <p:cNvPr id="3" name="Text Placeholder 2">
            <a:extLst>
              <a:ext uri="{FF2B5EF4-FFF2-40B4-BE49-F238E27FC236}">
                <a16:creationId xmlns:a16="http://schemas.microsoft.com/office/drawing/2014/main" id="{A52B021A-7938-AE42-90D0-EC10D36F1ACA}"/>
              </a:ext>
            </a:extLst>
          </p:cNvPr>
          <p:cNvSpPr>
            <a:spLocks noGrp="1"/>
          </p:cNvSpPr>
          <p:nvPr>
            <p:ph type="body" sz="quarter" idx="11"/>
          </p:nvPr>
        </p:nvSpPr>
        <p:spPr/>
        <p:txBody>
          <a:bodyPr/>
          <a:lstStyle/>
          <a:p>
            <a:r>
              <a:rPr lang="en-US" spc="-20" dirty="0"/>
              <a:t>Impact of ERM’s “Enterprise Third-Party Risk Management” Approach on Key Outcomes</a:t>
            </a:r>
          </a:p>
        </p:txBody>
      </p:sp>
      <p:sp>
        <p:nvSpPr>
          <p:cNvPr id="4" name="Text Placeholder 3">
            <a:extLst>
              <a:ext uri="{FF2B5EF4-FFF2-40B4-BE49-F238E27FC236}">
                <a16:creationId xmlns:a16="http://schemas.microsoft.com/office/drawing/2014/main" id="{1F741B8C-554E-6549-9EB7-325FDEC80C3B}"/>
              </a:ext>
            </a:extLst>
          </p:cNvPr>
          <p:cNvSpPr>
            <a:spLocks noGrp="1"/>
          </p:cNvSpPr>
          <p:nvPr>
            <p:ph type="body" sz="quarter" idx="12"/>
          </p:nvPr>
        </p:nvSpPr>
        <p:spPr>
          <a:xfrm>
            <a:off x="457198" y="1177091"/>
            <a:ext cx="8229601" cy="182880"/>
          </a:xfrm>
        </p:spPr>
        <p:txBody>
          <a:bodyPr/>
          <a:lstStyle/>
          <a:p>
            <a:r>
              <a:rPr lang="en-US" dirty="0"/>
              <a:t>Percent Change in Outcomes as a Result of Moving from 10</a:t>
            </a:r>
            <a:r>
              <a:rPr lang="en-US" baseline="30000" dirty="0"/>
              <a:t>th</a:t>
            </a:r>
            <a:r>
              <a:rPr lang="en-US" dirty="0"/>
              <a:t> to 90</a:t>
            </a:r>
            <a:r>
              <a:rPr lang="en-US" baseline="30000" dirty="0"/>
              <a:t>th</a:t>
            </a:r>
            <a:r>
              <a:rPr lang="en-US" dirty="0"/>
              <a:t> Percentile in Enterprise Third-Party Risk Management Effectiveness</a:t>
            </a:r>
          </a:p>
        </p:txBody>
      </p:sp>
      <p:graphicFrame>
        <p:nvGraphicFramePr>
          <p:cNvPr id="5" name="Content Placeholder 9">
            <a:extLst>
              <a:ext uri="{FF2B5EF4-FFF2-40B4-BE49-F238E27FC236}">
                <a16:creationId xmlns:a16="http://schemas.microsoft.com/office/drawing/2014/main" id="{E948ACDA-7CAB-D945-8B57-18EFBA1F08D9}"/>
              </a:ext>
            </a:extLst>
          </p:cNvPr>
          <p:cNvGraphicFramePr>
            <a:graphicFrameLocks/>
          </p:cNvGraphicFramePr>
          <p:nvPr>
            <p:extLst>
              <p:ext uri="{D42A27DB-BD31-4B8C-83A1-F6EECF244321}">
                <p14:modId xmlns:p14="http://schemas.microsoft.com/office/powerpoint/2010/main" val="474795230"/>
              </p:ext>
            </p:extLst>
          </p:nvPr>
        </p:nvGraphicFramePr>
        <p:xfrm>
          <a:off x="457200" y="1622661"/>
          <a:ext cx="6362700" cy="398919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5B5E8D2-B859-2740-8D8B-851848003F08}"/>
              </a:ext>
            </a:extLst>
          </p:cNvPr>
          <p:cNvSpPr txBox="1"/>
          <p:nvPr/>
        </p:nvSpPr>
        <p:spPr>
          <a:xfrm>
            <a:off x="457200" y="5752527"/>
            <a:ext cx="8229600" cy="661720"/>
          </a:xfrm>
          <a:prstGeom prst="rect">
            <a:avLst/>
          </a:prstGeom>
          <a:noFill/>
        </p:spPr>
        <p:txBody>
          <a:bodyPr wrap="square" lIns="0" tIns="91440" rIns="0" bIns="0" rtlCol="0" anchor="b" anchorCtr="0">
            <a:spAutoFit/>
          </a:bodyPr>
          <a:lstStyle/>
          <a:p>
            <a:pPr>
              <a:spcBef>
                <a:spcPts val="300"/>
              </a:spcBef>
            </a:pPr>
            <a:r>
              <a:rPr lang="en-US" sz="1200" dirty="0"/>
              <a:t>n = 74 Heads of ERM</a:t>
            </a:r>
          </a:p>
          <a:p>
            <a:pPr>
              <a:spcBef>
                <a:spcPts val="300"/>
              </a:spcBef>
            </a:pPr>
            <a:r>
              <a:rPr lang="en-US" sz="1000" dirty="0"/>
              <a:t>Source: 2022 Gartner ERM Survey on Third-Party Risk</a:t>
            </a:r>
          </a:p>
          <a:p>
            <a:pPr lvl="0">
              <a:spcBef>
                <a:spcPts val="300"/>
              </a:spcBef>
            </a:pPr>
            <a:r>
              <a:rPr lang="en-US" sz="1000" dirty="0"/>
              <a:t>Note: All results reported are statistically significant at the p &lt; .05 level or less unless otherwise indicated.</a:t>
            </a:r>
            <a:endParaRPr lang="en-US" sz="1000" dirty="0">
              <a:solidFill>
                <a:prstClr val="black"/>
              </a:solidFill>
            </a:endParaRPr>
          </a:p>
        </p:txBody>
      </p:sp>
      <p:sp>
        <p:nvSpPr>
          <p:cNvPr id="12" name="TextBox 11">
            <a:extLst>
              <a:ext uri="{FF2B5EF4-FFF2-40B4-BE49-F238E27FC236}">
                <a16:creationId xmlns:a16="http://schemas.microsoft.com/office/drawing/2014/main" id="{A7877484-31B5-49B4-B9EC-C37AB75FCF95}"/>
              </a:ext>
            </a:extLst>
          </p:cNvPr>
          <p:cNvSpPr txBox="1"/>
          <p:nvPr/>
        </p:nvSpPr>
        <p:spPr>
          <a:xfrm>
            <a:off x="2005055" y="2723723"/>
            <a:ext cx="661480" cy="276999"/>
          </a:xfrm>
          <a:prstGeom prst="rect">
            <a:avLst/>
          </a:prstGeom>
          <a:noFill/>
        </p:spPr>
        <p:txBody>
          <a:bodyPr wrap="square" lIns="0" rIns="0" rtlCol="0">
            <a:spAutoFit/>
          </a:bodyPr>
          <a:lstStyle/>
          <a:p>
            <a:pPr algn="ctr"/>
            <a:r>
              <a:rPr lang="en-US" sz="1200" b="1" dirty="0"/>
              <a:t>+49%</a:t>
            </a:r>
          </a:p>
        </p:txBody>
      </p:sp>
      <p:sp>
        <p:nvSpPr>
          <p:cNvPr id="15" name="TextBox 14">
            <a:extLst>
              <a:ext uri="{FF2B5EF4-FFF2-40B4-BE49-F238E27FC236}">
                <a16:creationId xmlns:a16="http://schemas.microsoft.com/office/drawing/2014/main" id="{99EC271C-9C3E-4CA0-93F6-626640A5205C}"/>
              </a:ext>
            </a:extLst>
          </p:cNvPr>
          <p:cNvSpPr txBox="1"/>
          <p:nvPr/>
        </p:nvSpPr>
        <p:spPr>
          <a:xfrm>
            <a:off x="5037599" y="1725462"/>
            <a:ext cx="661480" cy="276999"/>
          </a:xfrm>
          <a:prstGeom prst="rect">
            <a:avLst/>
          </a:prstGeom>
          <a:noFill/>
        </p:spPr>
        <p:txBody>
          <a:bodyPr wrap="square" lIns="0" rIns="0" rtlCol="0">
            <a:spAutoFit/>
          </a:bodyPr>
          <a:lstStyle/>
          <a:p>
            <a:pPr algn="ctr"/>
            <a:r>
              <a:rPr lang="en-US" sz="1200" b="1" dirty="0"/>
              <a:t>+70%</a:t>
            </a:r>
          </a:p>
        </p:txBody>
      </p:sp>
    </p:spTree>
    <p:extLst>
      <p:ext uri="{BB962C8B-B14F-4D97-AF65-F5344CB8AC3E}">
        <p14:creationId xmlns:p14="http://schemas.microsoft.com/office/powerpoint/2010/main" val="1226586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0FFC-261B-D61B-0CFA-7B22688F8FBE}"/>
              </a:ext>
            </a:extLst>
          </p:cNvPr>
          <p:cNvSpPr>
            <a:spLocks noGrp="1"/>
          </p:cNvSpPr>
          <p:nvPr>
            <p:ph type="title"/>
          </p:nvPr>
        </p:nvSpPr>
        <p:spPr/>
        <p:txBody>
          <a:bodyPr/>
          <a:lstStyle/>
          <a:p>
            <a:r>
              <a:rPr lang="en" dirty="0"/>
              <a:t>Drive Enterprise Third-Party Risk Management</a:t>
            </a:r>
            <a:endParaRPr lang="en-US" dirty="0"/>
          </a:p>
        </p:txBody>
      </p:sp>
      <p:sp>
        <p:nvSpPr>
          <p:cNvPr id="17" name="TextBox 16">
            <a:extLst>
              <a:ext uri="{FF2B5EF4-FFF2-40B4-BE49-F238E27FC236}">
                <a16:creationId xmlns:a16="http://schemas.microsoft.com/office/drawing/2014/main" id="{9EC76DC3-DD7C-92D7-9C2C-1430ED9F1FB6}"/>
              </a:ext>
            </a:extLst>
          </p:cNvPr>
          <p:cNvSpPr txBox="1"/>
          <p:nvPr/>
        </p:nvSpPr>
        <p:spPr>
          <a:xfrm>
            <a:off x="47093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chemeClr val="tx1"/>
                </a:solidFill>
                <a:latin typeface="Arial" panose="020B0604020202020204" pitchFamily="34" charset="0"/>
                <a:cs typeface="Arial" panose="020B0604020202020204" pitchFamily="34" charset="0"/>
              </a:rPr>
              <a:t>Enterprise Third-Party Risk Prioritization Framework</a:t>
            </a:r>
          </a:p>
        </p:txBody>
      </p:sp>
      <p:sp>
        <p:nvSpPr>
          <p:cNvPr id="18" name="TextBox 17">
            <a:extLst>
              <a:ext uri="{FF2B5EF4-FFF2-40B4-BE49-F238E27FC236}">
                <a16:creationId xmlns:a16="http://schemas.microsoft.com/office/drawing/2014/main" id="{A4FD7AA0-DAED-D2B8-6643-456756DF41C7}"/>
              </a:ext>
            </a:extLst>
          </p:cNvPr>
          <p:cNvSpPr txBox="1"/>
          <p:nvPr/>
        </p:nvSpPr>
        <p:spPr>
          <a:xfrm>
            <a:off x="332344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chemeClr val="tx1"/>
                </a:solidFill>
                <a:latin typeface="Arial" panose="020B0604020202020204" pitchFamily="34" charset="0"/>
                <a:cs typeface="Arial" panose="020B0604020202020204" pitchFamily="34" charset="0"/>
              </a:rPr>
              <a:t>Expert-Led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Risk Calibration</a:t>
            </a:r>
          </a:p>
        </p:txBody>
      </p:sp>
      <p:sp>
        <p:nvSpPr>
          <p:cNvPr id="21" name="TextBox 20">
            <a:extLst>
              <a:ext uri="{FF2B5EF4-FFF2-40B4-BE49-F238E27FC236}">
                <a16:creationId xmlns:a16="http://schemas.microsoft.com/office/drawing/2014/main" id="{5567557C-B7F2-97C5-D2CC-F80B48878B6C}"/>
              </a:ext>
            </a:extLst>
          </p:cNvPr>
          <p:cNvSpPr txBox="1"/>
          <p:nvPr/>
        </p:nvSpPr>
        <p:spPr>
          <a:xfrm>
            <a:off x="6198669" y="2955947"/>
            <a:ext cx="2496312" cy="461665"/>
          </a:xfrm>
          <a:prstGeom prst="rect">
            <a:avLst/>
          </a:prstGeom>
          <a:noFill/>
        </p:spPr>
        <p:txBody>
          <a:bodyPr wrap="square" lIns="0" tIns="91440" rIns="0" bIns="0" rtlCol="0">
            <a:spAutoFit/>
          </a:bodyPr>
          <a:lstStyle/>
          <a:p>
            <a:pPr algn="ctr">
              <a:lnSpc>
                <a:spcPct val="100000"/>
              </a:lnSpc>
            </a:pPr>
            <a:r>
              <a:rPr lang="en-US" sz="1200" dirty="0">
                <a:solidFill>
                  <a:schemeClr val="tx1"/>
                </a:solidFill>
                <a:latin typeface="Arial" panose="020B0604020202020204" pitchFamily="34" charset="0"/>
                <a:cs typeface="Arial" panose="020B0604020202020204" pitchFamily="34" charset="0"/>
              </a:rPr>
              <a:t>Enterprise Third-Party KRI</a:t>
            </a:r>
          </a:p>
          <a:p>
            <a:pPr algn="ctr">
              <a:lnSpc>
                <a:spcPct val="100000"/>
              </a:lnSpc>
            </a:pPr>
            <a:r>
              <a:rPr lang="en-US" sz="1200" dirty="0">
                <a:latin typeface="Arial" panose="020B0604020202020204" pitchFamily="34" charset="0"/>
                <a:cs typeface="Arial" panose="020B0604020202020204" pitchFamily="34" charset="0"/>
              </a:rPr>
              <a:t>Development Workshop</a:t>
            </a:r>
            <a:endParaRPr lang="en-US" sz="1200" dirty="0">
              <a:solidFill>
                <a:schemeClr val="tx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9668480A-1AEB-6A0A-A53B-757CC6B45B91}"/>
              </a:ext>
            </a:extLst>
          </p:cNvPr>
          <p:cNvSpPr/>
          <p:nvPr/>
        </p:nvSpPr>
        <p:spPr>
          <a:xfrm>
            <a:off x="470311" y="1308497"/>
            <a:ext cx="2497565" cy="92333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Define Enterprise-Level Priorities</a:t>
            </a:r>
          </a:p>
        </p:txBody>
      </p:sp>
      <p:sp>
        <p:nvSpPr>
          <p:cNvPr id="24" name="Rectangle 23">
            <a:extLst>
              <a:ext uri="{FF2B5EF4-FFF2-40B4-BE49-F238E27FC236}">
                <a16:creationId xmlns:a16="http://schemas.microsoft.com/office/drawing/2014/main" id="{896AB188-30AF-691E-7DDF-6A9A8F877AC6}"/>
              </a:ext>
            </a:extLst>
          </p:cNvPr>
          <p:cNvSpPr/>
          <p:nvPr/>
        </p:nvSpPr>
        <p:spPr>
          <a:xfrm>
            <a:off x="3323217" y="1308498"/>
            <a:ext cx="2497565" cy="92332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Enable Cross-Functional Alignment</a:t>
            </a:r>
          </a:p>
        </p:txBody>
      </p:sp>
      <p:sp>
        <p:nvSpPr>
          <p:cNvPr id="25" name="Rectangle 24">
            <a:extLst>
              <a:ext uri="{FF2B5EF4-FFF2-40B4-BE49-F238E27FC236}">
                <a16:creationId xmlns:a16="http://schemas.microsoft.com/office/drawing/2014/main" id="{A163C599-EE2C-D0BB-A198-BD1CC344782E}"/>
              </a:ext>
            </a:extLst>
          </p:cNvPr>
          <p:cNvSpPr/>
          <p:nvPr/>
        </p:nvSpPr>
        <p:spPr>
          <a:xfrm>
            <a:off x="6198669" y="1308498"/>
            <a:ext cx="2496312" cy="92332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Monitor Forward-Looking Indicators</a:t>
            </a:r>
          </a:p>
        </p:txBody>
      </p:sp>
      <p:sp>
        <p:nvSpPr>
          <p:cNvPr id="26" name="Freeform: Shape 166">
            <a:extLst>
              <a:ext uri="{FF2B5EF4-FFF2-40B4-BE49-F238E27FC236}">
                <a16:creationId xmlns:a16="http://schemas.microsoft.com/office/drawing/2014/main" id="{3A83A463-EA1B-79FE-DD13-D41520466C2E}"/>
              </a:ext>
            </a:extLst>
          </p:cNvPr>
          <p:cNvSpPr/>
          <p:nvPr/>
        </p:nvSpPr>
        <p:spPr>
          <a:xfrm>
            <a:off x="574815" y="1623326"/>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chemeClr val="bg1"/>
          </a:solidFill>
          <a:ln w="9525" cap="flat">
            <a:noFill/>
            <a:prstDash val="solid"/>
            <a:miter/>
          </a:ln>
        </p:spPr>
        <p:txBody>
          <a:bodyPr rtlCol="0" anchor="ctr"/>
          <a:lstStyle/>
          <a:p>
            <a:endParaRPr lang="en-US"/>
          </a:p>
        </p:txBody>
      </p:sp>
      <p:sp>
        <p:nvSpPr>
          <p:cNvPr id="27" name="Freeform: Shape 211">
            <a:extLst>
              <a:ext uri="{FF2B5EF4-FFF2-40B4-BE49-F238E27FC236}">
                <a16:creationId xmlns:a16="http://schemas.microsoft.com/office/drawing/2014/main" id="{F15E1FEE-D819-910A-84CC-BBDC90A710FA}"/>
              </a:ext>
            </a:extLst>
          </p:cNvPr>
          <p:cNvSpPr/>
          <p:nvPr/>
        </p:nvSpPr>
        <p:spPr>
          <a:xfrm>
            <a:off x="3410049" y="1601207"/>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noFill/>
            <a:prstDash val="solid"/>
            <a:miter/>
          </a:ln>
        </p:spPr>
        <p:txBody>
          <a:bodyPr rtlCol="0" anchor="ctr"/>
          <a:lstStyle/>
          <a:p>
            <a:endParaRPr lang="en-US"/>
          </a:p>
        </p:txBody>
      </p:sp>
      <p:pic>
        <p:nvPicPr>
          <p:cNvPr id="28" name="Graphic 27">
            <a:extLst>
              <a:ext uri="{FF2B5EF4-FFF2-40B4-BE49-F238E27FC236}">
                <a16:creationId xmlns:a16="http://schemas.microsoft.com/office/drawing/2014/main" id="{2B62DC1A-4715-ADBA-EA4F-63A0A43B08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805" y="1574743"/>
            <a:ext cx="502507" cy="390839"/>
          </a:xfrm>
          <a:prstGeom prst="rect">
            <a:avLst/>
          </a:prstGeom>
        </p:spPr>
      </p:pic>
      <p:sp>
        <p:nvSpPr>
          <p:cNvPr id="5" name="Rectangle 4">
            <a:extLst>
              <a:ext uri="{FF2B5EF4-FFF2-40B4-BE49-F238E27FC236}">
                <a16:creationId xmlns:a16="http://schemas.microsoft.com/office/drawing/2014/main" id="{84CF10F1-D6D0-E48E-E5F7-F5D6974633C6}"/>
              </a:ext>
            </a:extLst>
          </p:cNvPr>
          <p:cNvSpPr/>
          <p:nvPr/>
        </p:nvSpPr>
        <p:spPr>
          <a:xfrm>
            <a:off x="2257777" y="5151863"/>
            <a:ext cx="4628445" cy="619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Structured Peer Consulting</a:t>
            </a:r>
          </a:p>
        </p:txBody>
      </p:sp>
      <p:pic>
        <p:nvPicPr>
          <p:cNvPr id="14" name="Graphic 13">
            <a:extLst>
              <a:ext uri="{FF2B5EF4-FFF2-40B4-BE49-F238E27FC236}">
                <a16:creationId xmlns:a16="http://schemas.microsoft.com/office/drawing/2014/main" id="{C6422CF0-B881-A733-5FBD-3033720D4E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551" y="5266293"/>
            <a:ext cx="502507" cy="390839"/>
          </a:xfrm>
          <a:prstGeom prst="rect">
            <a:avLst/>
          </a:prstGeom>
        </p:spPr>
      </p:pic>
      <p:pic>
        <p:nvPicPr>
          <p:cNvPr id="19" name="Graphic 18">
            <a:extLst>
              <a:ext uri="{FF2B5EF4-FFF2-40B4-BE49-F238E27FC236}">
                <a16:creationId xmlns:a16="http://schemas.microsoft.com/office/drawing/2014/main" id="{38504573-014B-EB04-D5D4-8FAE49516E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0632" y="2508834"/>
            <a:ext cx="1021942" cy="317154"/>
          </a:xfrm>
          <a:prstGeom prst="rect">
            <a:avLst/>
          </a:prstGeom>
        </p:spPr>
      </p:pic>
      <p:pic>
        <p:nvPicPr>
          <p:cNvPr id="30" name="Graphic 29">
            <a:extLst>
              <a:ext uri="{FF2B5EF4-FFF2-40B4-BE49-F238E27FC236}">
                <a16:creationId xmlns:a16="http://schemas.microsoft.com/office/drawing/2014/main" id="{CCDACB6A-AEF0-59FB-AF0B-2C19A86D3C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9944" y="2553749"/>
            <a:ext cx="993763" cy="227146"/>
          </a:xfrm>
          <a:prstGeom prst="rect">
            <a:avLst/>
          </a:prstGeom>
        </p:spPr>
      </p:pic>
      <p:pic>
        <p:nvPicPr>
          <p:cNvPr id="3" name="Picture 2">
            <a:extLst>
              <a:ext uri="{FF2B5EF4-FFF2-40B4-BE49-F238E27FC236}">
                <a16:creationId xmlns:a16="http://schemas.microsoft.com/office/drawing/2014/main" id="{4FC07BD2-DB4B-5AD7-3B62-05C0CAFD35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9824" y="2553749"/>
            <a:ext cx="1083438" cy="34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87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3BD8376-7025-A945-813C-B3F6CBB60EE1}"/>
              </a:ext>
            </a:extLst>
          </p:cNvPr>
          <p:cNvSpPr>
            <a:spLocks noGrp="1"/>
          </p:cNvSpPr>
          <p:nvPr>
            <p:ph type="title"/>
          </p:nvPr>
        </p:nvSpPr>
        <p:spPr/>
        <p:txBody>
          <a:bodyPr/>
          <a:lstStyle/>
          <a:p>
            <a:r>
              <a:rPr lang="en-US" dirty="0"/>
              <a:t>The Story So Far…</a:t>
            </a:r>
          </a:p>
        </p:txBody>
      </p:sp>
      <p:sp>
        <p:nvSpPr>
          <p:cNvPr id="5" name="TextBox 4">
            <a:extLst>
              <a:ext uri="{FF2B5EF4-FFF2-40B4-BE49-F238E27FC236}">
                <a16:creationId xmlns:a16="http://schemas.microsoft.com/office/drawing/2014/main" id="{4590F5D3-14CA-BF40-AD56-6493352D64FF}"/>
              </a:ext>
            </a:extLst>
          </p:cNvPr>
          <p:cNvSpPr txBox="1"/>
          <p:nvPr/>
        </p:nvSpPr>
        <p:spPr>
          <a:xfrm>
            <a:off x="740163" y="1165636"/>
            <a:ext cx="7946637" cy="3738710"/>
          </a:xfrm>
          <a:prstGeom prst="rect">
            <a:avLst/>
          </a:prstGeom>
          <a:noFill/>
        </p:spPr>
        <p:txBody>
          <a:bodyPr wrap="square" lIns="97971" tIns="97971" bIns="97971" rtlCol="0">
            <a:noAutofit/>
          </a:bodyPr>
          <a:lstStyle/>
          <a:p>
            <a:pPr defTabSz="734752">
              <a:spcBef>
                <a:spcPts val="2400"/>
              </a:spcBef>
              <a:defRPr/>
            </a:pPr>
            <a:r>
              <a:rPr lang="en-US" sz="1400" dirty="0"/>
              <a:t>With third-party risk exposure elevated and a multitude of incoming threats on the horizon, risk committees are expecting ERM to play a greater role in managing third-party risk.</a:t>
            </a:r>
          </a:p>
          <a:p>
            <a:pPr defTabSz="734752">
              <a:spcBef>
                <a:spcPts val="2400"/>
              </a:spcBef>
              <a:defRPr/>
            </a:pPr>
            <a:r>
              <a:rPr lang="en-US" sz="1400" dirty="0"/>
              <a:t>ERM teams recognize that prioritization is their top objective, but are nonetheless struggling to provide a concise, prioritized and actionable view of third-party risk </a:t>
            </a:r>
            <a:r>
              <a:rPr lang="en-US" sz="1400" i="1" dirty="0"/>
              <a:t>at the enterprise level</a:t>
            </a:r>
            <a:r>
              <a:rPr lang="en-US" sz="1400" dirty="0"/>
              <a:t>.</a:t>
            </a:r>
          </a:p>
          <a:p>
            <a:pPr defTabSz="734752">
              <a:spcBef>
                <a:spcPts val="2400"/>
              </a:spcBef>
              <a:defRPr/>
            </a:pPr>
            <a:r>
              <a:rPr lang="en-US" sz="1400" dirty="0"/>
              <a:t>While ERM teams are getting involved in more TPRM activities, the roles they typically play aren’t helping them prioritize, due to the unique characteristics of third-party risk.</a:t>
            </a:r>
          </a:p>
          <a:p>
            <a:pPr defTabSz="734752">
              <a:spcBef>
                <a:spcPts val="2400"/>
              </a:spcBef>
              <a:defRPr/>
            </a:pPr>
            <a:r>
              <a:rPr lang="en-US" sz="1400" dirty="0"/>
              <a:t>ERM must focus on </a:t>
            </a:r>
            <a:r>
              <a:rPr lang="en-US" sz="1400" u="sng" dirty="0"/>
              <a:t>enterprise</a:t>
            </a:r>
            <a:r>
              <a:rPr lang="en-US" sz="1400" dirty="0"/>
              <a:t> third-party risk management, which involves defining enterprise-level priorities, enabling cross-functional alignment and monitoring forward-looking indicators.</a:t>
            </a:r>
          </a:p>
          <a:p>
            <a:pPr defTabSz="734752">
              <a:spcBef>
                <a:spcPts val="2400"/>
              </a:spcBef>
              <a:defRPr/>
            </a:pPr>
            <a:r>
              <a:rPr lang="en-US" sz="1400" dirty="0"/>
              <a:t>Embracing E-TPRM increases ERM’s ability to prioritize third-party risk issues, enhances ERM’s influence with the risk committee, and improves overall TPRM effectiveness across the enterprise. </a:t>
            </a:r>
          </a:p>
        </p:txBody>
      </p:sp>
      <p:sp>
        <p:nvSpPr>
          <p:cNvPr id="11" name="TextBox 10">
            <a:extLst>
              <a:ext uri="{FF2B5EF4-FFF2-40B4-BE49-F238E27FC236}">
                <a16:creationId xmlns:a16="http://schemas.microsoft.com/office/drawing/2014/main" id="{16C72263-721E-DB41-B5E7-2B66084CD498}"/>
              </a:ext>
            </a:extLst>
          </p:cNvPr>
          <p:cNvSpPr txBox="1"/>
          <p:nvPr/>
        </p:nvSpPr>
        <p:spPr>
          <a:xfrm flipH="1">
            <a:off x="465843" y="1298273"/>
            <a:ext cx="274320" cy="274320"/>
          </a:xfrm>
          <a:prstGeom prst="ellipse">
            <a:avLst/>
          </a:prstGeom>
          <a:solidFill>
            <a:srgbClr val="FF540A"/>
          </a:solidFill>
        </p:spPr>
        <p:txBody>
          <a:bodyPr wrap="none" lIns="0" tIns="0" rIns="0" bIns="0" rtlCol="0" anchor="ctr" anchorCtr="1">
            <a:noAutofit/>
          </a:bodyPr>
          <a:lstStyle/>
          <a:p>
            <a:pPr algn="ctr"/>
            <a:r>
              <a:rPr lang="en-US" sz="1200" b="1" dirty="0"/>
              <a:t>1</a:t>
            </a:r>
          </a:p>
        </p:txBody>
      </p:sp>
      <p:sp>
        <p:nvSpPr>
          <p:cNvPr id="12" name="TextBox 11">
            <a:extLst>
              <a:ext uri="{FF2B5EF4-FFF2-40B4-BE49-F238E27FC236}">
                <a16:creationId xmlns:a16="http://schemas.microsoft.com/office/drawing/2014/main" id="{E939DBBF-F668-E347-BFF9-79D0DD4E3C8F}"/>
              </a:ext>
            </a:extLst>
          </p:cNvPr>
          <p:cNvSpPr txBox="1"/>
          <p:nvPr/>
        </p:nvSpPr>
        <p:spPr>
          <a:xfrm flipH="1">
            <a:off x="465843" y="2037635"/>
            <a:ext cx="274320" cy="274320"/>
          </a:xfrm>
          <a:prstGeom prst="ellipse">
            <a:avLst/>
          </a:prstGeom>
          <a:solidFill>
            <a:srgbClr val="FF540A"/>
          </a:solidFill>
        </p:spPr>
        <p:txBody>
          <a:bodyPr wrap="none" lIns="0" tIns="0" rIns="0" bIns="0" rtlCol="0" anchor="ctr" anchorCtr="1">
            <a:noAutofit/>
          </a:bodyPr>
          <a:lstStyle/>
          <a:p>
            <a:pPr algn="ctr"/>
            <a:r>
              <a:rPr lang="en-US" sz="1200" b="1" dirty="0"/>
              <a:t>2</a:t>
            </a:r>
          </a:p>
        </p:txBody>
      </p:sp>
      <p:sp>
        <p:nvSpPr>
          <p:cNvPr id="13" name="TextBox 12">
            <a:extLst>
              <a:ext uri="{FF2B5EF4-FFF2-40B4-BE49-F238E27FC236}">
                <a16:creationId xmlns:a16="http://schemas.microsoft.com/office/drawing/2014/main" id="{CDFF6D0C-4950-CB4E-B02B-9AE8348D648F}"/>
              </a:ext>
            </a:extLst>
          </p:cNvPr>
          <p:cNvSpPr txBox="1"/>
          <p:nvPr/>
        </p:nvSpPr>
        <p:spPr>
          <a:xfrm flipH="1">
            <a:off x="465843" y="2760671"/>
            <a:ext cx="274320" cy="274320"/>
          </a:xfrm>
          <a:prstGeom prst="ellipse">
            <a:avLst/>
          </a:prstGeom>
          <a:solidFill>
            <a:srgbClr val="FF540A"/>
          </a:solidFill>
        </p:spPr>
        <p:txBody>
          <a:bodyPr wrap="none" lIns="0" tIns="0" rIns="0" bIns="0" rtlCol="0" anchor="ctr" anchorCtr="1">
            <a:noAutofit/>
          </a:bodyPr>
          <a:lstStyle/>
          <a:p>
            <a:pPr algn="ctr"/>
            <a:r>
              <a:rPr lang="en-US" sz="1200" b="1" dirty="0"/>
              <a:t>3</a:t>
            </a:r>
          </a:p>
        </p:txBody>
      </p:sp>
      <p:sp>
        <p:nvSpPr>
          <p:cNvPr id="16" name="Text Placeholder 2">
            <a:extLst>
              <a:ext uri="{FF2B5EF4-FFF2-40B4-BE49-F238E27FC236}">
                <a16:creationId xmlns:a16="http://schemas.microsoft.com/office/drawing/2014/main" id="{495F3D7B-2271-6484-DFA0-516C2031178E}"/>
              </a:ext>
            </a:extLst>
          </p:cNvPr>
          <p:cNvSpPr txBox="1">
            <a:spLocks/>
          </p:cNvSpPr>
          <p:nvPr/>
        </p:nvSpPr>
        <p:spPr>
          <a:xfrm>
            <a:off x="457199" y="914401"/>
            <a:ext cx="8229601" cy="182880"/>
          </a:xfrm>
          <a:prstGeom prst="rect">
            <a:avLst/>
          </a:prstGeom>
        </p:spPr>
        <p:txBody>
          <a:bodyPr lIns="0" tIns="0" rIns="0" bIns="91440"/>
          <a:lstStyle>
            <a:lvl1pPr marL="17145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a:t>Key Takeaways</a:t>
            </a:r>
            <a:endParaRPr lang="en-US" sz="1400" dirty="0"/>
          </a:p>
        </p:txBody>
      </p:sp>
      <p:sp>
        <p:nvSpPr>
          <p:cNvPr id="2" name="TextBox 1">
            <a:extLst>
              <a:ext uri="{FF2B5EF4-FFF2-40B4-BE49-F238E27FC236}">
                <a16:creationId xmlns:a16="http://schemas.microsoft.com/office/drawing/2014/main" id="{93190FE1-CA4F-8F1A-02EB-05D5E1C09C5A}"/>
              </a:ext>
            </a:extLst>
          </p:cNvPr>
          <p:cNvSpPr txBox="1"/>
          <p:nvPr/>
        </p:nvSpPr>
        <p:spPr>
          <a:xfrm>
            <a:off x="457199" y="4982228"/>
            <a:ext cx="7948671" cy="246219"/>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3" name="TextBox 2">
            <a:extLst>
              <a:ext uri="{FF2B5EF4-FFF2-40B4-BE49-F238E27FC236}">
                <a16:creationId xmlns:a16="http://schemas.microsoft.com/office/drawing/2014/main" id="{D88C5C04-E1E8-A243-B868-D5462960DF14}"/>
              </a:ext>
            </a:extLst>
          </p:cNvPr>
          <p:cNvSpPr txBox="1"/>
          <p:nvPr/>
        </p:nvSpPr>
        <p:spPr>
          <a:xfrm flipH="1">
            <a:off x="465843" y="3509931"/>
            <a:ext cx="274320" cy="274320"/>
          </a:xfrm>
          <a:prstGeom prst="ellipse">
            <a:avLst/>
          </a:prstGeom>
          <a:solidFill>
            <a:srgbClr val="FF540A"/>
          </a:solidFill>
        </p:spPr>
        <p:txBody>
          <a:bodyPr wrap="none" lIns="0" tIns="0" rIns="0" bIns="0" rtlCol="0" anchor="ctr" anchorCtr="1">
            <a:noAutofit/>
          </a:bodyPr>
          <a:lstStyle/>
          <a:p>
            <a:pPr algn="ctr"/>
            <a:r>
              <a:rPr lang="en-US" sz="1200" b="1" dirty="0"/>
              <a:t>4</a:t>
            </a:r>
          </a:p>
        </p:txBody>
      </p:sp>
      <p:sp>
        <p:nvSpPr>
          <p:cNvPr id="4" name="TextBox 3">
            <a:extLst>
              <a:ext uri="{FF2B5EF4-FFF2-40B4-BE49-F238E27FC236}">
                <a16:creationId xmlns:a16="http://schemas.microsoft.com/office/drawing/2014/main" id="{A2039F86-1C3B-6F0E-A00A-DD409B243A8F}"/>
              </a:ext>
            </a:extLst>
          </p:cNvPr>
          <p:cNvSpPr txBox="1"/>
          <p:nvPr/>
        </p:nvSpPr>
        <p:spPr>
          <a:xfrm flipH="1">
            <a:off x="465843" y="4232967"/>
            <a:ext cx="274320" cy="274320"/>
          </a:xfrm>
          <a:prstGeom prst="ellipse">
            <a:avLst/>
          </a:prstGeom>
          <a:solidFill>
            <a:srgbClr val="FF540A"/>
          </a:solidFill>
        </p:spPr>
        <p:txBody>
          <a:bodyPr wrap="none" lIns="0" tIns="0" rIns="0" bIns="0" rtlCol="0" anchor="ctr" anchorCtr="1">
            <a:noAutofit/>
          </a:bodyPr>
          <a:lstStyle/>
          <a:p>
            <a:pPr algn="ctr"/>
            <a:r>
              <a:rPr lang="en-US" sz="1200" b="1" dirty="0"/>
              <a:t>5</a:t>
            </a:r>
          </a:p>
        </p:txBody>
      </p:sp>
    </p:spTree>
    <p:extLst>
      <p:ext uri="{BB962C8B-B14F-4D97-AF65-F5344CB8AC3E}">
        <p14:creationId xmlns:p14="http://schemas.microsoft.com/office/powerpoint/2010/main" val="3205111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5A5E432-C0EE-0B99-BB29-FCF2A411BFF9}"/>
              </a:ext>
            </a:extLst>
          </p:cNvPr>
          <p:cNvSpPr/>
          <p:nvPr/>
        </p:nvSpPr>
        <p:spPr>
          <a:xfrm>
            <a:off x="470311" y="2143012"/>
            <a:ext cx="2496312" cy="2873396"/>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A8C0FFC-261B-D61B-0CFA-7B22688F8FBE}"/>
              </a:ext>
            </a:extLst>
          </p:cNvPr>
          <p:cNvSpPr>
            <a:spLocks noGrp="1"/>
          </p:cNvSpPr>
          <p:nvPr>
            <p:ph type="title"/>
          </p:nvPr>
        </p:nvSpPr>
        <p:spPr/>
        <p:txBody>
          <a:bodyPr/>
          <a:lstStyle/>
          <a:p>
            <a:r>
              <a:rPr lang="en" dirty="0"/>
              <a:t>Drive Enterprise Third-Party Risk Management</a:t>
            </a:r>
            <a:endParaRPr lang="en-US" dirty="0"/>
          </a:p>
        </p:txBody>
      </p:sp>
      <p:sp>
        <p:nvSpPr>
          <p:cNvPr id="9" name="TextBox 8">
            <a:extLst>
              <a:ext uri="{FF2B5EF4-FFF2-40B4-BE49-F238E27FC236}">
                <a16:creationId xmlns:a16="http://schemas.microsoft.com/office/drawing/2014/main" id="{8D7960CC-FE1A-7D46-3D68-64BBC0899B8C}"/>
              </a:ext>
            </a:extLst>
          </p:cNvPr>
          <p:cNvSpPr txBox="1"/>
          <p:nvPr/>
        </p:nvSpPr>
        <p:spPr>
          <a:xfrm>
            <a:off x="47093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chemeClr val="tx1"/>
                </a:solidFill>
                <a:latin typeface="Arial" panose="020B0604020202020204" pitchFamily="34" charset="0"/>
                <a:cs typeface="Arial" panose="020B0604020202020204" pitchFamily="34" charset="0"/>
              </a:rPr>
              <a:t>Enterprise Third-Party Risk Prioritization Framework</a:t>
            </a:r>
          </a:p>
        </p:txBody>
      </p:sp>
      <p:sp>
        <p:nvSpPr>
          <p:cNvPr id="10" name="TextBox 9">
            <a:extLst>
              <a:ext uri="{FF2B5EF4-FFF2-40B4-BE49-F238E27FC236}">
                <a16:creationId xmlns:a16="http://schemas.microsoft.com/office/drawing/2014/main" id="{CA1896C3-890A-96DF-1A3F-BA1815AD02C9}"/>
              </a:ext>
            </a:extLst>
          </p:cNvPr>
          <p:cNvSpPr txBox="1"/>
          <p:nvPr/>
        </p:nvSpPr>
        <p:spPr>
          <a:xfrm>
            <a:off x="332344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Expert-Led </a:t>
            </a:r>
            <a:br>
              <a:rPr lang="en-US" sz="1200" dirty="0">
                <a:solidFill>
                  <a:srgbClr val="6F7878"/>
                </a:solidFill>
                <a:latin typeface="Arial" panose="020B0604020202020204" pitchFamily="34" charset="0"/>
                <a:cs typeface="Arial" panose="020B0604020202020204" pitchFamily="34" charset="0"/>
              </a:rPr>
            </a:br>
            <a:r>
              <a:rPr lang="en-US" sz="1200" dirty="0">
                <a:solidFill>
                  <a:srgbClr val="6F7878"/>
                </a:solidFill>
                <a:latin typeface="Arial" panose="020B0604020202020204" pitchFamily="34" charset="0"/>
                <a:cs typeface="Arial" panose="020B0604020202020204" pitchFamily="34" charset="0"/>
              </a:rPr>
              <a:t>Risk Calibration</a:t>
            </a:r>
          </a:p>
        </p:txBody>
      </p:sp>
      <p:sp>
        <p:nvSpPr>
          <p:cNvPr id="11" name="TextBox 10">
            <a:extLst>
              <a:ext uri="{FF2B5EF4-FFF2-40B4-BE49-F238E27FC236}">
                <a16:creationId xmlns:a16="http://schemas.microsoft.com/office/drawing/2014/main" id="{1847E40D-63F9-7C99-E2CA-52DD6670514E}"/>
              </a:ext>
            </a:extLst>
          </p:cNvPr>
          <p:cNvSpPr txBox="1"/>
          <p:nvPr/>
        </p:nvSpPr>
        <p:spPr>
          <a:xfrm>
            <a:off x="6198669"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Enterprise Third-Party KRI</a:t>
            </a:r>
          </a:p>
          <a:p>
            <a:pPr algn="ctr">
              <a:lnSpc>
                <a:spcPct val="100000"/>
              </a:lnSpc>
            </a:pPr>
            <a:r>
              <a:rPr lang="en-US" sz="1200" dirty="0">
                <a:solidFill>
                  <a:srgbClr val="6F7878"/>
                </a:solidFill>
                <a:latin typeface="Arial" panose="020B0604020202020204" pitchFamily="34" charset="0"/>
                <a:cs typeface="Arial" panose="020B0604020202020204" pitchFamily="34" charset="0"/>
              </a:rPr>
              <a:t>Development Workshop</a:t>
            </a:r>
          </a:p>
        </p:txBody>
      </p:sp>
      <p:sp>
        <p:nvSpPr>
          <p:cNvPr id="13" name="Rectangle 12">
            <a:extLst>
              <a:ext uri="{FF2B5EF4-FFF2-40B4-BE49-F238E27FC236}">
                <a16:creationId xmlns:a16="http://schemas.microsoft.com/office/drawing/2014/main" id="{59D3876A-B0F7-1AAB-D56C-F62DDB7A6EDD}"/>
              </a:ext>
            </a:extLst>
          </p:cNvPr>
          <p:cNvSpPr/>
          <p:nvPr/>
        </p:nvSpPr>
        <p:spPr>
          <a:xfrm>
            <a:off x="470311" y="1308497"/>
            <a:ext cx="2496312" cy="923330"/>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Define Enterprise-Level Priorities</a:t>
            </a:r>
          </a:p>
        </p:txBody>
      </p:sp>
      <p:sp>
        <p:nvSpPr>
          <p:cNvPr id="15" name="Rectangle 14">
            <a:extLst>
              <a:ext uri="{FF2B5EF4-FFF2-40B4-BE49-F238E27FC236}">
                <a16:creationId xmlns:a16="http://schemas.microsoft.com/office/drawing/2014/main" id="{EA45A753-5D5D-711A-0C40-742B8CB3B4FB}"/>
              </a:ext>
            </a:extLst>
          </p:cNvPr>
          <p:cNvSpPr/>
          <p:nvPr/>
        </p:nvSpPr>
        <p:spPr>
          <a:xfrm>
            <a:off x="3323217" y="1308498"/>
            <a:ext cx="2497565" cy="92332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Enable Cross-Functional Alignment</a:t>
            </a:r>
          </a:p>
        </p:txBody>
      </p:sp>
      <p:sp>
        <p:nvSpPr>
          <p:cNvPr id="16" name="Rectangle 15">
            <a:extLst>
              <a:ext uri="{FF2B5EF4-FFF2-40B4-BE49-F238E27FC236}">
                <a16:creationId xmlns:a16="http://schemas.microsoft.com/office/drawing/2014/main" id="{380A7ED9-E843-BB16-DAA3-C3D9340F228C}"/>
              </a:ext>
            </a:extLst>
          </p:cNvPr>
          <p:cNvSpPr/>
          <p:nvPr/>
        </p:nvSpPr>
        <p:spPr>
          <a:xfrm>
            <a:off x="6198669" y="1308498"/>
            <a:ext cx="2496312" cy="92332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Monitor Forward-Looking Indicators</a:t>
            </a:r>
          </a:p>
        </p:txBody>
      </p:sp>
      <p:sp>
        <p:nvSpPr>
          <p:cNvPr id="17" name="Freeform: Shape 166">
            <a:extLst>
              <a:ext uri="{FF2B5EF4-FFF2-40B4-BE49-F238E27FC236}">
                <a16:creationId xmlns:a16="http://schemas.microsoft.com/office/drawing/2014/main" id="{1FBC1B42-44F5-259F-2534-43848ECABD1B}"/>
              </a:ext>
            </a:extLst>
          </p:cNvPr>
          <p:cNvSpPr/>
          <p:nvPr/>
        </p:nvSpPr>
        <p:spPr>
          <a:xfrm>
            <a:off x="574815" y="1623326"/>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chemeClr val="bg1"/>
          </a:solidFill>
          <a:ln w="9525" cap="flat">
            <a:noFill/>
            <a:prstDash val="solid"/>
            <a:miter/>
          </a:ln>
        </p:spPr>
        <p:txBody>
          <a:bodyPr rtlCol="0" anchor="ctr"/>
          <a:lstStyle/>
          <a:p>
            <a:endParaRPr lang="en-US"/>
          </a:p>
        </p:txBody>
      </p:sp>
      <p:sp>
        <p:nvSpPr>
          <p:cNvPr id="18" name="Freeform: Shape 211">
            <a:extLst>
              <a:ext uri="{FF2B5EF4-FFF2-40B4-BE49-F238E27FC236}">
                <a16:creationId xmlns:a16="http://schemas.microsoft.com/office/drawing/2014/main" id="{B3706B5D-E908-2287-DED4-8AC0FB218006}"/>
              </a:ext>
            </a:extLst>
          </p:cNvPr>
          <p:cNvSpPr/>
          <p:nvPr/>
        </p:nvSpPr>
        <p:spPr>
          <a:xfrm>
            <a:off x="3410049" y="1601207"/>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rgbClr val="6F7878"/>
          </a:solidFill>
          <a:ln w="9525" cap="flat">
            <a:noFill/>
            <a:prstDash val="solid"/>
            <a:miter/>
          </a:ln>
        </p:spPr>
        <p:txBody>
          <a:bodyPr rtlCol="0" anchor="ctr"/>
          <a:lstStyle/>
          <a:p>
            <a:endParaRPr lang="en-US"/>
          </a:p>
        </p:txBody>
      </p:sp>
      <p:pic>
        <p:nvPicPr>
          <p:cNvPr id="21" name="Graphic 20">
            <a:extLst>
              <a:ext uri="{FF2B5EF4-FFF2-40B4-BE49-F238E27FC236}">
                <a16:creationId xmlns:a16="http://schemas.microsoft.com/office/drawing/2014/main" id="{E16A3B35-DFE3-64A5-D1CF-CCF86BCD90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805" y="1574743"/>
            <a:ext cx="502507" cy="390839"/>
          </a:xfrm>
          <a:prstGeom prst="rect">
            <a:avLst/>
          </a:prstGeom>
        </p:spPr>
      </p:pic>
      <p:sp>
        <p:nvSpPr>
          <p:cNvPr id="44" name="Rectangle 43">
            <a:extLst>
              <a:ext uri="{FF2B5EF4-FFF2-40B4-BE49-F238E27FC236}">
                <a16:creationId xmlns:a16="http://schemas.microsoft.com/office/drawing/2014/main" id="{D05BC88C-B7F2-D87A-E5DB-4155A7E5B358}"/>
              </a:ext>
            </a:extLst>
          </p:cNvPr>
          <p:cNvSpPr/>
          <p:nvPr/>
        </p:nvSpPr>
        <p:spPr>
          <a:xfrm>
            <a:off x="2257777" y="5151863"/>
            <a:ext cx="4628445" cy="6197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F7878"/>
                </a:solidFill>
              </a:rPr>
              <a:t>Structured Peer Consulting</a:t>
            </a:r>
          </a:p>
        </p:txBody>
      </p:sp>
      <p:pic>
        <p:nvPicPr>
          <p:cNvPr id="45" name="Graphic 44">
            <a:extLst>
              <a:ext uri="{FF2B5EF4-FFF2-40B4-BE49-F238E27FC236}">
                <a16:creationId xmlns:a16="http://schemas.microsoft.com/office/drawing/2014/main" id="{EC40406A-EF1C-9E01-9FF5-708753FD1A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551" y="5266293"/>
            <a:ext cx="502507" cy="390839"/>
          </a:xfrm>
          <a:prstGeom prst="rect">
            <a:avLst/>
          </a:prstGeom>
        </p:spPr>
      </p:pic>
      <p:pic>
        <p:nvPicPr>
          <p:cNvPr id="50" name="Graphic 49">
            <a:extLst>
              <a:ext uri="{FF2B5EF4-FFF2-40B4-BE49-F238E27FC236}">
                <a16:creationId xmlns:a16="http://schemas.microsoft.com/office/drawing/2014/main" id="{2CD53457-1619-B8D1-4AD1-8DFC00FA56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0632" y="2508834"/>
            <a:ext cx="1021942" cy="317154"/>
          </a:xfrm>
          <a:prstGeom prst="rect">
            <a:avLst/>
          </a:prstGeom>
        </p:spPr>
      </p:pic>
      <p:pic>
        <p:nvPicPr>
          <p:cNvPr id="52" name="Graphic 51">
            <a:extLst>
              <a:ext uri="{FF2B5EF4-FFF2-40B4-BE49-F238E27FC236}">
                <a16:creationId xmlns:a16="http://schemas.microsoft.com/office/drawing/2014/main" id="{A356486A-8715-ED83-8A46-39299AED2B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9944" y="2553749"/>
            <a:ext cx="993763" cy="227146"/>
          </a:xfrm>
          <a:prstGeom prst="rect">
            <a:avLst/>
          </a:prstGeom>
        </p:spPr>
      </p:pic>
      <p:pic>
        <p:nvPicPr>
          <p:cNvPr id="3" name="Picture 2">
            <a:extLst>
              <a:ext uri="{FF2B5EF4-FFF2-40B4-BE49-F238E27FC236}">
                <a16:creationId xmlns:a16="http://schemas.microsoft.com/office/drawing/2014/main" id="{CD55D878-FB5F-C39E-844E-61CE381FC2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9824" y="2553749"/>
            <a:ext cx="1083438" cy="34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936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0" y="0"/>
            <a:ext cx="9144000" cy="492443"/>
          </a:xfrm>
          <a:prstGeom prst="rect">
            <a:avLst/>
          </a:prstGeom>
          <a:solidFill>
            <a:srgbClr val="002856"/>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Group Discussion</a:t>
            </a:r>
            <a:endParaRPr/>
          </a:p>
        </p:txBody>
      </p:sp>
      <p:sp>
        <p:nvSpPr>
          <p:cNvPr id="165" name="Google Shape;165;p7"/>
          <p:cNvSpPr/>
          <p:nvPr/>
        </p:nvSpPr>
        <p:spPr>
          <a:xfrm>
            <a:off x="457200" y="5685970"/>
            <a:ext cx="8239125" cy="7497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7"/>
          <p:cNvSpPr txBox="1"/>
          <p:nvPr/>
        </p:nvSpPr>
        <p:spPr>
          <a:xfrm>
            <a:off x="2494791" y="5845379"/>
            <a:ext cx="4937380" cy="43088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What makes it difficult to focus ERM’s effort when it comes to third-party risk?</a:t>
            </a:r>
            <a:endParaRPr sz="1600" dirty="0"/>
          </a:p>
        </p:txBody>
      </p:sp>
      <p:sp>
        <p:nvSpPr>
          <p:cNvPr id="167" name="Google Shape;167;p7"/>
          <p:cNvSpPr/>
          <p:nvPr/>
        </p:nvSpPr>
        <p:spPr>
          <a:xfrm>
            <a:off x="1934117" y="5866234"/>
            <a:ext cx="458271" cy="410032"/>
          </a:xfrm>
          <a:custGeom>
            <a:avLst/>
            <a:gdLst/>
            <a:ahLst/>
            <a:cxnLst/>
            <a:rect l="l" t="t" r="r" b="b"/>
            <a:pathLst>
              <a:path w="542925" h="485775" extrusionOk="0">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8" name="Google Shape;168;p7"/>
          <p:cNvPicPr preferRelativeResize="0"/>
          <p:nvPr/>
        </p:nvPicPr>
        <p:blipFill>
          <a:blip r:embed="rId3">
            <a:extLst>
              <a:ext uri="{28A0092B-C50C-407E-A947-70E740481C1C}">
                <a14:useLocalDpi xmlns:a14="http://schemas.microsoft.com/office/drawing/2010/main" val="0"/>
              </a:ext>
            </a:extLst>
          </a:blip>
          <a:srcRect/>
          <a:stretch/>
        </p:blipFill>
        <p:spPr>
          <a:xfrm>
            <a:off x="1606470" y="941338"/>
            <a:ext cx="5931060" cy="4448295"/>
          </a:xfrm>
          <a:prstGeom prst="rect">
            <a:avLst/>
          </a:prstGeom>
          <a:noFill/>
          <a:ln w="12700" cap="flat" cmpd="sng">
            <a:solidFill>
              <a:srgbClr val="6F7878"/>
            </a:solidFill>
            <a:prstDash val="solid"/>
            <a:round/>
            <a:headEnd type="none" w="sm" len="sm"/>
            <a:tailEnd type="none" w="sm" len="sm"/>
          </a:ln>
        </p:spPr>
      </p:pic>
    </p:spTree>
    <p:extLst>
      <p:ext uri="{BB962C8B-B14F-4D97-AF65-F5344CB8AC3E}">
        <p14:creationId xmlns:p14="http://schemas.microsoft.com/office/powerpoint/2010/main" val="629201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3BD8376-7025-A945-813C-B3F6CBB60EE1}"/>
              </a:ext>
            </a:extLst>
          </p:cNvPr>
          <p:cNvSpPr>
            <a:spLocks noGrp="1"/>
          </p:cNvSpPr>
          <p:nvPr>
            <p:ph type="title"/>
          </p:nvPr>
        </p:nvSpPr>
        <p:spPr/>
        <p:txBody>
          <a:bodyPr/>
          <a:lstStyle/>
          <a:p>
            <a:r>
              <a:rPr lang="en-US" dirty="0"/>
              <a:t>Enterprise Priorities Don’t “Emerge” from the Bottom Up</a:t>
            </a:r>
          </a:p>
        </p:txBody>
      </p:sp>
      <p:sp>
        <p:nvSpPr>
          <p:cNvPr id="2" name="Text Placeholder 1">
            <a:extLst>
              <a:ext uri="{FF2B5EF4-FFF2-40B4-BE49-F238E27FC236}">
                <a16:creationId xmlns:a16="http://schemas.microsoft.com/office/drawing/2014/main" id="{5DE9CD4A-F4DA-9648-F19B-A2F2186B1D43}"/>
              </a:ext>
            </a:extLst>
          </p:cNvPr>
          <p:cNvSpPr>
            <a:spLocks noGrp="1"/>
          </p:cNvSpPr>
          <p:nvPr>
            <p:ph type="body" sz="quarter" idx="11"/>
          </p:nvPr>
        </p:nvSpPr>
        <p:spPr/>
        <p:txBody>
          <a:bodyPr/>
          <a:lstStyle/>
          <a:p>
            <a:r>
              <a:rPr lang="en-US" dirty="0"/>
              <a:t>Bottom-Up Distillation of Enterprise-Level Priorities for Talent Risk vs. Third-Party Risk</a:t>
            </a:r>
          </a:p>
        </p:txBody>
      </p:sp>
      <p:sp>
        <p:nvSpPr>
          <p:cNvPr id="3" name="Text Placeholder 2">
            <a:extLst>
              <a:ext uri="{FF2B5EF4-FFF2-40B4-BE49-F238E27FC236}">
                <a16:creationId xmlns:a16="http://schemas.microsoft.com/office/drawing/2014/main" id="{12D8A827-C2B2-2EA9-4E8F-AE916265D571}"/>
              </a:ext>
            </a:extLst>
          </p:cNvPr>
          <p:cNvSpPr>
            <a:spLocks noGrp="1"/>
          </p:cNvSpPr>
          <p:nvPr>
            <p:ph type="body" sz="quarter" idx="12"/>
          </p:nvPr>
        </p:nvSpPr>
        <p:spPr/>
        <p:txBody>
          <a:bodyPr/>
          <a:lstStyle/>
          <a:p>
            <a:r>
              <a:rPr lang="en-US" dirty="0"/>
              <a:t>Illustrative</a:t>
            </a:r>
          </a:p>
        </p:txBody>
      </p:sp>
      <p:sp>
        <p:nvSpPr>
          <p:cNvPr id="7" name="TextBox 6">
            <a:extLst>
              <a:ext uri="{FF2B5EF4-FFF2-40B4-BE49-F238E27FC236}">
                <a16:creationId xmlns:a16="http://schemas.microsoft.com/office/drawing/2014/main" id="{7BC5ECF8-C7A5-9D40-A6B5-99DF8E76A67C}"/>
              </a:ext>
            </a:extLst>
          </p:cNvPr>
          <p:cNvSpPr txBox="1"/>
          <p:nvPr/>
        </p:nvSpPr>
        <p:spPr>
          <a:xfrm>
            <a:off x="4014464" y="1381707"/>
            <a:ext cx="1594520" cy="276999"/>
          </a:xfrm>
          <a:prstGeom prst="rect">
            <a:avLst/>
          </a:prstGeom>
          <a:noFill/>
        </p:spPr>
        <p:txBody>
          <a:bodyPr wrap="square" lIns="0" rIns="0" rtlCol="0">
            <a:spAutoFit/>
          </a:bodyPr>
          <a:lstStyle/>
          <a:p>
            <a:r>
              <a:rPr lang="en-US" sz="1200" b="1" dirty="0"/>
              <a:t>Talent Risk</a:t>
            </a:r>
          </a:p>
        </p:txBody>
      </p:sp>
      <p:sp>
        <p:nvSpPr>
          <p:cNvPr id="9" name="TextBox 8">
            <a:extLst>
              <a:ext uri="{FF2B5EF4-FFF2-40B4-BE49-F238E27FC236}">
                <a16:creationId xmlns:a16="http://schemas.microsoft.com/office/drawing/2014/main" id="{6F6147FD-7C94-7850-30DA-B1AA1528E817}"/>
              </a:ext>
            </a:extLst>
          </p:cNvPr>
          <p:cNvSpPr txBox="1"/>
          <p:nvPr/>
        </p:nvSpPr>
        <p:spPr>
          <a:xfrm>
            <a:off x="4014464" y="3806481"/>
            <a:ext cx="1594520" cy="276999"/>
          </a:xfrm>
          <a:prstGeom prst="rect">
            <a:avLst/>
          </a:prstGeom>
          <a:noFill/>
        </p:spPr>
        <p:txBody>
          <a:bodyPr wrap="square" lIns="0" rIns="0" rtlCol="0">
            <a:spAutoFit/>
          </a:bodyPr>
          <a:lstStyle/>
          <a:p>
            <a:r>
              <a:rPr lang="en-US" sz="1200" b="1" dirty="0"/>
              <a:t>Third-Party Risk</a:t>
            </a:r>
          </a:p>
        </p:txBody>
      </p:sp>
      <p:cxnSp>
        <p:nvCxnSpPr>
          <p:cNvPr id="12" name="Straight Connector 11">
            <a:extLst>
              <a:ext uri="{FF2B5EF4-FFF2-40B4-BE49-F238E27FC236}">
                <a16:creationId xmlns:a16="http://schemas.microsoft.com/office/drawing/2014/main" id="{4F79F748-AD6D-84D9-9309-50435CED861C}"/>
              </a:ext>
            </a:extLst>
          </p:cNvPr>
          <p:cNvCxnSpPr/>
          <p:nvPr/>
        </p:nvCxnSpPr>
        <p:spPr>
          <a:xfrm>
            <a:off x="457198" y="3680460"/>
            <a:ext cx="8229601" cy="0"/>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sp>
        <p:nvSpPr>
          <p:cNvPr id="18" name="Rectangular Callout 31">
            <a:extLst>
              <a:ext uri="{FF2B5EF4-FFF2-40B4-BE49-F238E27FC236}">
                <a16:creationId xmlns:a16="http://schemas.microsoft.com/office/drawing/2014/main" id="{CCABC458-7DD6-BA34-1493-8E22466A9EA5}"/>
              </a:ext>
            </a:extLst>
          </p:cNvPr>
          <p:cNvSpPr/>
          <p:nvPr/>
        </p:nvSpPr>
        <p:spPr>
          <a:xfrm>
            <a:off x="1256495" y="1711017"/>
            <a:ext cx="1594521"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Retention</a:t>
            </a:r>
          </a:p>
          <a:p>
            <a:pPr marL="228600" indent="-228600">
              <a:buFont typeface="+mj-lt"/>
              <a:buAutoNum type="arabicPeriod"/>
            </a:pPr>
            <a:r>
              <a:rPr lang="en-US" sz="1200" dirty="0">
                <a:solidFill>
                  <a:schemeClr val="tx1"/>
                </a:solidFill>
              </a:rPr>
              <a:t>Engagement</a:t>
            </a:r>
          </a:p>
          <a:p>
            <a:pPr marL="228600" indent="-228600">
              <a:buFont typeface="+mj-lt"/>
              <a:buAutoNum type="arabicPeriod"/>
            </a:pPr>
            <a:r>
              <a:rPr lang="en-US" sz="1200" dirty="0">
                <a:solidFill>
                  <a:schemeClr val="tx1"/>
                </a:solidFill>
              </a:rPr>
              <a:t>Career Pathing</a:t>
            </a:r>
          </a:p>
        </p:txBody>
      </p:sp>
      <p:sp>
        <p:nvSpPr>
          <p:cNvPr id="22" name="TextBox 21">
            <a:extLst>
              <a:ext uri="{FF2B5EF4-FFF2-40B4-BE49-F238E27FC236}">
                <a16:creationId xmlns:a16="http://schemas.microsoft.com/office/drawing/2014/main" id="{480E04B0-2218-EF99-D012-335B3FB022EB}"/>
              </a:ext>
            </a:extLst>
          </p:cNvPr>
          <p:cNvSpPr txBox="1"/>
          <p:nvPr/>
        </p:nvSpPr>
        <p:spPr>
          <a:xfrm>
            <a:off x="468806" y="2244565"/>
            <a:ext cx="548640" cy="215444"/>
          </a:xfrm>
          <a:prstGeom prst="rect">
            <a:avLst/>
          </a:prstGeom>
          <a:noFill/>
        </p:spPr>
        <p:txBody>
          <a:bodyPr wrap="square" lIns="0" rIns="0" bIns="0" rtlCol="0">
            <a:spAutoFit/>
          </a:bodyPr>
          <a:lstStyle/>
          <a:p>
            <a:pPr algn="ctr"/>
            <a:r>
              <a:rPr lang="en-US" sz="1100" dirty="0"/>
              <a:t>CSCO</a:t>
            </a:r>
          </a:p>
        </p:txBody>
      </p:sp>
      <p:sp>
        <p:nvSpPr>
          <p:cNvPr id="23" name="Rectangular Callout 31">
            <a:extLst>
              <a:ext uri="{FF2B5EF4-FFF2-40B4-BE49-F238E27FC236}">
                <a16:creationId xmlns:a16="http://schemas.microsoft.com/office/drawing/2014/main" id="{DBC293C5-06CC-B711-EC1C-A64E26CB59C7}"/>
              </a:ext>
            </a:extLst>
          </p:cNvPr>
          <p:cNvSpPr/>
          <p:nvPr/>
        </p:nvSpPr>
        <p:spPr>
          <a:xfrm>
            <a:off x="1289741" y="2662324"/>
            <a:ext cx="1561276"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Retention</a:t>
            </a:r>
          </a:p>
          <a:p>
            <a:pPr marL="228600" indent="-228600">
              <a:buFont typeface="+mj-lt"/>
              <a:buAutoNum type="arabicPeriod"/>
            </a:pPr>
            <a:r>
              <a:rPr lang="en-US" sz="1200" dirty="0">
                <a:solidFill>
                  <a:schemeClr val="tx1"/>
                </a:solidFill>
              </a:rPr>
              <a:t>Training</a:t>
            </a:r>
          </a:p>
          <a:p>
            <a:pPr marL="228600" indent="-228600">
              <a:buFont typeface="+mj-lt"/>
              <a:buAutoNum type="arabicPeriod"/>
            </a:pPr>
            <a:r>
              <a:rPr lang="en-US" sz="1200" dirty="0">
                <a:solidFill>
                  <a:schemeClr val="tx1"/>
                </a:solidFill>
              </a:rPr>
              <a:t>Engagement</a:t>
            </a:r>
          </a:p>
        </p:txBody>
      </p:sp>
      <p:sp>
        <p:nvSpPr>
          <p:cNvPr id="27" name="TextBox 26">
            <a:extLst>
              <a:ext uri="{FF2B5EF4-FFF2-40B4-BE49-F238E27FC236}">
                <a16:creationId xmlns:a16="http://schemas.microsoft.com/office/drawing/2014/main" id="{08BCB229-7238-7C4F-7E9B-1A2F0AC9E690}"/>
              </a:ext>
            </a:extLst>
          </p:cNvPr>
          <p:cNvSpPr txBox="1"/>
          <p:nvPr/>
        </p:nvSpPr>
        <p:spPr>
          <a:xfrm>
            <a:off x="467899" y="3193899"/>
            <a:ext cx="550454" cy="215444"/>
          </a:xfrm>
          <a:prstGeom prst="rect">
            <a:avLst/>
          </a:prstGeom>
          <a:noFill/>
        </p:spPr>
        <p:txBody>
          <a:bodyPr wrap="square" lIns="0" rIns="0" bIns="0" rtlCol="0">
            <a:spAutoFit/>
          </a:bodyPr>
          <a:lstStyle/>
          <a:p>
            <a:pPr algn="ctr"/>
            <a:r>
              <a:rPr lang="en-US" sz="1100" dirty="0"/>
              <a:t>CISO</a:t>
            </a:r>
          </a:p>
        </p:txBody>
      </p:sp>
      <p:sp>
        <p:nvSpPr>
          <p:cNvPr id="32" name="TextBox 31">
            <a:extLst>
              <a:ext uri="{FF2B5EF4-FFF2-40B4-BE49-F238E27FC236}">
                <a16:creationId xmlns:a16="http://schemas.microsoft.com/office/drawing/2014/main" id="{FA4BCFA8-3375-465B-0358-9E20F50EA8C3}"/>
              </a:ext>
            </a:extLst>
          </p:cNvPr>
          <p:cNvSpPr txBox="1"/>
          <p:nvPr/>
        </p:nvSpPr>
        <p:spPr>
          <a:xfrm>
            <a:off x="3202325" y="2244565"/>
            <a:ext cx="548640" cy="215444"/>
          </a:xfrm>
          <a:prstGeom prst="rect">
            <a:avLst/>
          </a:prstGeom>
          <a:noFill/>
        </p:spPr>
        <p:txBody>
          <a:bodyPr wrap="square" lIns="0" rIns="0" bIns="0" rtlCol="0">
            <a:spAutoFit/>
          </a:bodyPr>
          <a:lstStyle/>
          <a:p>
            <a:pPr algn="ctr"/>
            <a:r>
              <a:rPr lang="en-US" sz="1100" dirty="0"/>
              <a:t>CCO</a:t>
            </a:r>
          </a:p>
        </p:txBody>
      </p:sp>
      <p:sp>
        <p:nvSpPr>
          <p:cNvPr id="33" name="Rectangular Callout 31">
            <a:extLst>
              <a:ext uri="{FF2B5EF4-FFF2-40B4-BE49-F238E27FC236}">
                <a16:creationId xmlns:a16="http://schemas.microsoft.com/office/drawing/2014/main" id="{39FC7D46-1285-CCDC-57D7-BA5C22D0B4A3}"/>
              </a:ext>
            </a:extLst>
          </p:cNvPr>
          <p:cNvSpPr/>
          <p:nvPr/>
        </p:nvSpPr>
        <p:spPr>
          <a:xfrm>
            <a:off x="4014464" y="1704499"/>
            <a:ext cx="1594521"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Retention</a:t>
            </a:r>
          </a:p>
          <a:p>
            <a:pPr marL="228600" indent="-228600">
              <a:buFont typeface="+mj-lt"/>
              <a:buAutoNum type="arabicPeriod"/>
            </a:pPr>
            <a:r>
              <a:rPr lang="en-US" sz="1200" dirty="0">
                <a:solidFill>
                  <a:schemeClr val="tx1"/>
                </a:solidFill>
              </a:rPr>
              <a:t>Career Pathing</a:t>
            </a:r>
          </a:p>
          <a:p>
            <a:pPr marL="228600" indent="-228600">
              <a:buFont typeface="+mj-lt"/>
              <a:buAutoNum type="arabicPeriod"/>
            </a:pPr>
            <a:r>
              <a:rPr lang="en-US" sz="1200" dirty="0">
                <a:solidFill>
                  <a:schemeClr val="tx1"/>
                </a:solidFill>
              </a:rPr>
              <a:t>Culture</a:t>
            </a:r>
          </a:p>
        </p:txBody>
      </p:sp>
      <p:sp>
        <p:nvSpPr>
          <p:cNvPr id="37" name="TextBox 36">
            <a:extLst>
              <a:ext uri="{FF2B5EF4-FFF2-40B4-BE49-F238E27FC236}">
                <a16:creationId xmlns:a16="http://schemas.microsoft.com/office/drawing/2014/main" id="{A09030A1-293A-F1D6-F410-EF3FFE40D0DB}"/>
              </a:ext>
            </a:extLst>
          </p:cNvPr>
          <p:cNvSpPr txBox="1"/>
          <p:nvPr/>
        </p:nvSpPr>
        <p:spPr>
          <a:xfrm>
            <a:off x="3202325" y="3193899"/>
            <a:ext cx="548640" cy="215444"/>
          </a:xfrm>
          <a:prstGeom prst="rect">
            <a:avLst/>
          </a:prstGeom>
          <a:noFill/>
        </p:spPr>
        <p:txBody>
          <a:bodyPr wrap="square" lIns="0" rIns="0" bIns="0" rtlCol="0">
            <a:spAutoFit/>
          </a:bodyPr>
          <a:lstStyle/>
          <a:p>
            <a:pPr algn="ctr"/>
            <a:r>
              <a:rPr lang="en-US" sz="1100" dirty="0"/>
              <a:t>CFO</a:t>
            </a:r>
          </a:p>
        </p:txBody>
      </p:sp>
      <p:sp>
        <p:nvSpPr>
          <p:cNvPr id="38" name="Rectangular Callout 31">
            <a:extLst>
              <a:ext uri="{FF2B5EF4-FFF2-40B4-BE49-F238E27FC236}">
                <a16:creationId xmlns:a16="http://schemas.microsoft.com/office/drawing/2014/main" id="{9A5EE1AB-C6AD-5662-D7FD-F57B1D192D92}"/>
              </a:ext>
            </a:extLst>
          </p:cNvPr>
          <p:cNvSpPr/>
          <p:nvPr/>
        </p:nvSpPr>
        <p:spPr>
          <a:xfrm>
            <a:off x="4014464" y="2662324"/>
            <a:ext cx="1594521"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Retention</a:t>
            </a:r>
          </a:p>
          <a:p>
            <a:pPr marL="228600" indent="-228600">
              <a:buFont typeface="+mj-lt"/>
              <a:buAutoNum type="arabicPeriod"/>
            </a:pPr>
            <a:r>
              <a:rPr lang="en-US" sz="1200" dirty="0">
                <a:solidFill>
                  <a:schemeClr val="tx1"/>
                </a:solidFill>
              </a:rPr>
              <a:t>Engagement</a:t>
            </a:r>
          </a:p>
          <a:p>
            <a:pPr marL="228600" indent="-228600">
              <a:buFont typeface="+mj-lt"/>
              <a:buAutoNum type="arabicPeriod"/>
            </a:pPr>
            <a:r>
              <a:rPr lang="en-US" sz="1200" dirty="0">
                <a:solidFill>
                  <a:schemeClr val="tx1"/>
                </a:solidFill>
              </a:rPr>
              <a:t>Selection</a:t>
            </a:r>
          </a:p>
        </p:txBody>
      </p:sp>
      <p:grpSp>
        <p:nvGrpSpPr>
          <p:cNvPr id="40" name="Group 39">
            <a:extLst>
              <a:ext uri="{FF2B5EF4-FFF2-40B4-BE49-F238E27FC236}">
                <a16:creationId xmlns:a16="http://schemas.microsoft.com/office/drawing/2014/main" id="{B09B666F-843A-4E0C-9B0F-8CD2A164F6EC}"/>
              </a:ext>
            </a:extLst>
          </p:cNvPr>
          <p:cNvGrpSpPr/>
          <p:nvPr/>
        </p:nvGrpSpPr>
        <p:grpSpPr>
          <a:xfrm>
            <a:off x="6617681" y="1397487"/>
            <a:ext cx="1594522" cy="2024029"/>
            <a:chOff x="2913959" y="1733224"/>
            <a:chExt cx="3312204" cy="3775623"/>
          </a:xfrm>
        </p:grpSpPr>
        <p:sp>
          <p:nvSpPr>
            <p:cNvPr id="41" name="Rectangle 40">
              <a:extLst>
                <a:ext uri="{FF2B5EF4-FFF2-40B4-BE49-F238E27FC236}">
                  <a16:creationId xmlns:a16="http://schemas.microsoft.com/office/drawing/2014/main" id="{9D8436E1-1F58-408C-0701-E14CE04CB2EA}"/>
                </a:ext>
              </a:extLst>
            </p:cNvPr>
            <p:cNvSpPr/>
            <p:nvPr/>
          </p:nvSpPr>
          <p:spPr>
            <a:xfrm>
              <a:off x="2913959" y="2121410"/>
              <a:ext cx="3312204" cy="33874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Rectangle 41">
              <a:extLst>
                <a:ext uri="{FF2B5EF4-FFF2-40B4-BE49-F238E27FC236}">
                  <a16:creationId xmlns:a16="http://schemas.microsoft.com/office/drawing/2014/main" id="{599F544D-F20F-BA0D-4875-28FAF2DD2516}"/>
                </a:ext>
              </a:extLst>
            </p:cNvPr>
            <p:cNvSpPr/>
            <p:nvPr/>
          </p:nvSpPr>
          <p:spPr>
            <a:xfrm>
              <a:off x="3079383" y="2267713"/>
              <a:ext cx="2981356" cy="30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ERM’s Priorities:</a:t>
              </a:r>
            </a:p>
            <a:p>
              <a:pPr algn="ctr"/>
              <a:endParaRPr lang="en-US" sz="1200" dirty="0">
                <a:solidFill>
                  <a:schemeClr val="tx1"/>
                </a:solidFill>
              </a:endParaRPr>
            </a:p>
            <a:p>
              <a:pPr marL="228600" indent="-228600">
                <a:buFont typeface="+mj-lt"/>
                <a:buAutoNum type="arabicPeriod"/>
              </a:pPr>
              <a:r>
                <a:rPr lang="en-US" sz="1200" dirty="0">
                  <a:solidFill>
                    <a:schemeClr val="tx1"/>
                  </a:solidFill>
                </a:rPr>
                <a:t>Retention</a:t>
              </a:r>
            </a:p>
            <a:p>
              <a:pPr marL="228600" indent="-228600">
                <a:buFont typeface="+mj-lt"/>
                <a:buAutoNum type="arabicPeriod"/>
              </a:pPr>
              <a:r>
                <a:rPr lang="en-US" sz="1200" dirty="0">
                  <a:solidFill>
                    <a:schemeClr val="tx1"/>
                  </a:solidFill>
                </a:rPr>
                <a:t>Engagement</a:t>
              </a:r>
            </a:p>
            <a:p>
              <a:pPr marL="228600" indent="-228600">
                <a:buFont typeface="+mj-lt"/>
                <a:buAutoNum type="arabicPeriod"/>
              </a:pPr>
              <a:r>
                <a:rPr lang="en-US" sz="1200" dirty="0">
                  <a:solidFill>
                    <a:schemeClr val="tx1"/>
                  </a:solidFill>
                </a:rPr>
                <a:t>Career Pathing</a:t>
              </a:r>
            </a:p>
          </p:txBody>
        </p:sp>
        <p:sp>
          <p:nvSpPr>
            <p:cNvPr id="43" name="Freeform 19">
              <a:extLst>
                <a:ext uri="{FF2B5EF4-FFF2-40B4-BE49-F238E27FC236}">
                  <a16:creationId xmlns:a16="http://schemas.microsoft.com/office/drawing/2014/main" id="{218CDA6E-E004-5E8B-DBC7-453751B491FD}"/>
                </a:ext>
              </a:extLst>
            </p:cNvPr>
            <p:cNvSpPr/>
            <p:nvPr/>
          </p:nvSpPr>
          <p:spPr>
            <a:xfrm>
              <a:off x="3708629" y="1733224"/>
              <a:ext cx="1722863" cy="650389"/>
            </a:xfrm>
            <a:custGeom>
              <a:avLst/>
              <a:gdLst>
                <a:gd name="connsiteX0" fmla="*/ 342501 w 685003"/>
                <a:gd name="connsiteY0" fmla="*/ 0 h 258592"/>
                <a:gd name="connsiteX1" fmla="*/ 413711 w 685003"/>
                <a:gd name="connsiteY1" fmla="*/ 71210 h 258592"/>
                <a:gd name="connsiteX2" fmla="*/ 411258 w 685003"/>
                <a:gd name="connsiteY2" fmla="*/ 77132 h 258592"/>
                <a:gd name="connsiteX3" fmla="*/ 580224 w 685003"/>
                <a:gd name="connsiteY3" fmla="*/ 153372 h 258592"/>
                <a:gd name="connsiteX4" fmla="*/ 685003 w 685003"/>
                <a:gd name="connsiteY4" fmla="*/ 153372 h 258592"/>
                <a:gd name="connsiteX5" fmla="*/ 685003 w 685003"/>
                <a:gd name="connsiteY5" fmla="*/ 258592 h 258592"/>
                <a:gd name="connsiteX6" fmla="*/ 0 w 685003"/>
                <a:gd name="connsiteY6" fmla="*/ 258592 h 258592"/>
                <a:gd name="connsiteX7" fmla="*/ 0 w 685003"/>
                <a:gd name="connsiteY7" fmla="*/ 153372 h 258592"/>
                <a:gd name="connsiteX8" fmla="*/ 104778 w 685003"/>
                <a:gd name="connsiteY8" fmla="*/ 153372 h 258592"/>
                <a:gd name="connsiteX9" fmla="*/ 273744 w 685003"/>
                <a:gd name="connsiteY9" fmla="*/ 77132 h 258592"/>
                <a:gd name="connsiteX10" fmla="*/ 271291 w 685003"/>
                <a:gd name="connsiteY10" fmla="*/ 71210 h 258592"/>
                <a:gd name="connsiteX11" fmla="*/ 342501 w 685003"/>
                <a:gd name="connsiteY11" fmla="*/ 0 h 25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003" h="258592">
                  <a:moveTo>
                    <a:pt x="342501" y="0"/>
                  </a:moveTo>
                  <a:cubicBezTo>
                    <a:pt x="381829" y="0"/>
                    <a:pt x="413711" y="31882"/>
                    <a:pt x="413711" y="71210"/>
                  </a:cubicBezTo>
                  <a:lnTo>
                    <a:pt x="411258" y="77132"/>
                  </a:lnTo>
                  <a:lnTo>
                    <a:pt x="580224" y="153372"/>
                  </a:lnTo>
                  <a:lnTo>
                    <a:pt x="685003" y="153372"/>
                  </a:lnTo>
                  <a:lnTo>
                    <a:pt x="685003" y="258592"/>
                  </a:lnTo>
                  <a:lnTo>
                    <a:pt x="0" y="258592"/>
                  </a:lnTo>
                  <a:lnTo>
                    <a:pt x="0" y="153372"/>
                  </a:lnTo>
                  <a:lnTo>
                    <a:pt x="104778" y="153372"/>
                  </a:lnTo>
                  <a:lnTo>
                    <a:pt x="273744" y="77132"/>
                  </a:lnTo>
                  <a:lnTo>
                    <a:pt x="271291" y="71210"/>
                  </a:lnTo>
                  <a:cubicBezTo>
                    <a:pt x="271291" y="31882"/>
                    <a:pt x="303173" y="0"/>
                    <a:pt x="342501" y="0"/>
                  </a:cubicBezTo>
                  <a:close/>
                </a:path>
              </a:pathLst>
            </a:cu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sp>
        <p:nvSpPr>
          <p:cNvPr id="46" name="Rectangular Callout 31">
            <a:extLst>
              <a:ext uri="{FF2B5EF4-FFF2-40B4-BE49-F238E27FC236}">
                <a16:creationId xmlns:a16="http://schemas.microsoft.com/office/drawing/2014/main" id="{7E9A8CEA-C195-79E4-117E-D82E1BC5E668}"/>
              </a:ext>
            </a:extLst>
          </p:cNvPr>
          <p:cNvSpPr/>
          <p:nvPr/>
        </p:nvSpPr>
        <p:spPr>
          <a:xfrm>
            <a:off x="1256495" y="4138600"/>
            <a:ext cx="1594521"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Supply continuity</a:t>
            </a:r>
          </a:p>
          <a:p>
            <a:pPr marL="228600" indent="-228600">
              <a:buFont typeface="+mj-lt"/>
              <a:buAutoNum type="arabicPeriod"/>
            </a:pPr>
            <a:r>
              <a:rPr lang="en-US" sz="1200" dirty="0">
                <a:solidFill>
                  <a:schemeClr val="tx1"/>
                </a:solidFill>
              </a:rPr>
              <a:t>Quality</a:t>
            </a:r>
          </a:p>
          <a:p>
            <a:pPr marL="228600" indent="-228600">
              <a:buFont typeface="+mj-lt"/>
              <a:buAutoNum type="arabicPeriod"/>
            </a:pPr>
            <a:r>
              <a:rPr lang="en-US" sz="1200" dirty="0">
                <a:solidFill>
                  <a:schemeClr val="tx1"/>
                </a:solidFill>
              </a:rPr>
              <a:t>Cycle time</a:t>
            </a:r>
          </a:p>
        </p:txBody>
      </p:sp>
      <p:sp>
        <p:nvSpPr>
          <p:cNvPr id="51" name="Rectangular Callout 31">
            <a:extLst>
              <a:ext uri="{FF2B5EF4-FFF2-40B4-BE49-F238E27FC236}">
                <a16:creationId xmlns:a16="http://schemas.microsoft.com/office/drawing/2014/main" id="{E1FEAD0F-4DFA-6D43-76C2-C44481AF752B}"/>
              </a:ext>
            </a:extLst>
          </p:cNvPr>
          <p:cNvSpPr/>
          <p:nvPr/>
        </p:nvSpPr>
        <p:spPr>
          <a:xfrm>
            <a:off x="1289741" y="5102934"/>
            <a:ext cx="1561276"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Cyber attacks</a:t>
            </a:r>
          </a:p>
          <a:p>
            <a:pPr marL="228600" indent="-228600">
              <a:buFont typeface="+mj-lt"/>
              <a:buAutoNum type="arabicPeriod"/>
            </a:pPr>
            <a:r>
              <a:rPr lang="en-US" sz="1200" dirty="0">
                <a:solidFill>
                  <a:schemeClr val="tx1"/>
                </a:solidFill>
              </a:rPr>
              <a:t>Data privacy</a:t>
            </a:r>
          </a:p>
          <a:p>
            <a:pPr marL="228600" indent="-228600">
              <a:buFont typeface="+mj-lt"/>
              <a:buAutoNum type="arabicPeriod"/>
            </a:pPr>
            <a:r>
              <a:rPr lang="en-US" sz="1200" dirty="0">
                <a:solidFill>
                  <a:schemeClr val="tx1"/>
                </a:solidFill>
              </a:rPr>
              <a:t>Data mgmt.</a:t>
            </a:r>
          </a:p>
        </p:txBody>
      </p:sp>
      <p:sp>
        <p:nvSpPr>
          <p:cNvPr id="60" name="Rectangular Callout 31">
            <a:extLst>
              <a:ext uri="{FF2B5EF4-FFF2-40B4-BE49-F238E27FC236}">
                <a16:creationId xmlns:a16="http://schemas.microsoft.com/office/drawing/2014/main" id="{FE9D2E1F-F0B9-DB8E-086A-81F471826564}"/>
              </a:ext>
            </a:extLst>
          </p:cNvPr>
          <p:cNvSpPr/>
          <p:nvPr/>
        </p:nvSpPr>
        <p:spPr>
          <a:xfrm>
            <a:off x="4014464" y="4132082"/>
            <a:ext cx="1594521"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Due diligence</a:t>
            </a:r>
          </a:p>
          <a:p>
            <a:pPr marL="228600" indent="-228600">
              <a:buFont typeface="+mj-lt"/>
              <a:buAutoNum type="arabicPeriod"/>
            </a:pPr>
            <a:r>
              <a:rPr lang="en-US" sz="1200" dirty="0">
                <a:solidFill>
                  <a:schemeClr val="tx1"/>
                </a:solidFill>
              </a:rPr>
              <a:t>Fraud</a:t>
            </a:r>
          </a:p>
          <a:p>
            <a:pPr marL="228600" indent="-228600">
              <a:buFont typeface="+mj-lt"/>
              <a:buAutoNum type="arabicPeriod"/>
            </a:pPr>
            <a:r>
              <a:rPr lang="en-US" sz="1200" dirty="0">
                <a:solidFill>
                  <a:schemeClr val="tx1"/>
                </a:solidFill>
              </a:rPr>
              <a:t>Corruption</a:t>
            </a:r>
          </a:p>
        </p:txBody>
      </p:sp>
      <p:sp>
        <p:nvSpPr>
          <p:cNvPr id="65" name="Rectangular Callout 31">
            <a:extLst>
              <a:ext uri="{FF2B5EF4-FFF2-40B4-BE49-F238E27FC236}">
                <a16:creationId xmlns:a16="http://schemas.microsoft.com/office/drawing/2014/main" id="{B314DF63-1512-838B-DB58-1F6C635E4D4A}"/>
              </a:ext>
            </a:extLst>
          </p:cNvPr>
          <p:cNvSpPr/>
          <p:nvPr/>
        </p:nvSpPr>
        <p:spPr>
          <a:xfrm>
            <a:off x="4014464" y="5089907"/>
            <a:ext cx="1594521"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spAutoFit/>
          </a:bodyPr>
          <a:lstStyle/>
          <a:p>
            <a:pPr marL="228600" indent="-228600">
              <a:buFont typeface="+mj-lt"/>
              <a:buAutoNum type="arabicPeriod"/>
            </a:pPr>
            <a:r>
              <a:rPr lang="en-US" sz="1200" dirty="0">
                <a:solidFill>
                  <a:schemeClr val="tx1"/>
                </a:solidFill>
              </a:rPr>
              <a:t>Price fluctuations</a:t>
            </a:r>
          </a:p>
          <a:p>
            <a:pPr marL="228600" indent="-228600">
              <a:buFont typeface="+mj-lt"/>
              <a:buAutoNum type="arabicPeriod"/>
            </a:pPr>
            <a:r>
              <a:rPr lang="en-US" sz="1200" dirty="0">
                <a:solidFill>
                  <a:schemeClr val="tx1"/>
                </a:solidFill>
              </a:rPr>
              <a:t>Inflation</a:t>
            </a:r>
          </a:p>
          <a:p>
            <a:pPr marL="228600" indent="-228600">
              <a:buFont typeface="+mj-lt"/>
              <a:buAutoNum type="arabicPeriod"/>
            </a:pPr>
            <a:r>
              <a:rPr lang="en-US" sz="1200" dirty="0">
                <a:solidFill>
                  <a:schemeClr val="tx1"/>
                </a:solidFill>
              </a:rPr>
              <a:t>Financial health</a:t>
            </a:r>
          </a:p>
        </p:txBody>
      </p:sp>
      <p:sp>
        <p:nvSpPr>
          <p:cNvPr id="71" name="TextBox 70">
            <a:extLst>
              <a:ext uri="{FF2B5EF4-FFF2-40B4-BE49-F238E27FC236}">
                <a16:creationId xmlns:a16="http://schemas.microsoft.com/office/drawing/2014/main" id="{100A29CC-60B2-1F1A-A573-CFA9DA643170}"/>
              </a:ext>
            </a:extLst>
          </p:cNvPr>
          <p:cNvSpPr txBox="1"/>
          <p:nvPr/>
        </p:nvSpPr>
        <p:spPr>
          <a:xfrm>
            <a:off x="468215" y="6108640"/>
            <a:ext cx="7970705"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8" name="Freeform 7">
            <a:extLst>
              <a:ext uri="{FF2B5EF4-FFF2-40B4-BE49-F238E27FC236}">
                <a16:creationId xmlns:a16="http://schemas.microsoft.com/office/drawing/2014/main" id="{4DE95B5E-90AE-2628-9B0B-061D125AEEFB}"/>
              </a:ext>
            </a:extLst>
          </p:cNvPr>
          <p:cNvSpPr/>
          <p:nvPr/>
        </p:nvSpPr>
        <p:spPr>
          <a:xfrm>
            <a:off x="6018159" y="2289617"/>
            <a:ext cx="234219" cy="468437"/>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11" name="Freeform 10">
            <a:extLst>
              <a:ext uri="{FF2B5EF4-FFF2-40B4-BE49-F238E27FC236}">
                <a16:creationId xmlns:a16="http://schemas.microsoft.com/office/drawing/2014/main" id="{39EE6DB5-3C49-6A63-A482-40B313CCA947}"/>
              </a:ext>
            </a:extLst>
          </p:cNvPr>
          <p:cNvSpPr/>
          <p:nvPr/>
        </p:nvSpPr>
        <p:spPr>
          <a:xfrm>
            <a:off x="6018159" y="4724346"/>
            <a:ext cx="234219" cy="468437"/>
          </a:xfrm>
          <a:custGeom>
            <a:avLst/>
            <a:gdLst/>
            <a:ahLst/>
            <a:cxnLst/>
            <a:rect l="l" t="t" r="r" b="b"/>
            <a:pathLst>
              <a:path w="304038" h="608076">
                <a:moveTo>
                  <a:pt x="304038" y="304038"/>
                </a:moveTo>
                <a:lnTo>
                  <a:pt x="0" y="0"/>
                </a:lnTo>
                <a:lnTo>
                  <a:pt x="0" y="608076"/>
                </a:lnTo>
                <a:close/>
              </a:path>
            </a:pathLst>
          </a:custGeom>
          <a:solidFill>
            <a:srgbClr val="002856"/>
          </a:solidFill>
        </p:spPr>
      </p:sp>
      <p:grpSp>
        <p:nvGrpSpPr>
          <p:cNvPr id="92" name="Group 91">
            <a:extLst>
              <a:ext uri="{FF2B5EF4-FFF2-40B4-BE49-F238E27FC236}">
                <a16:creationId xmlns:a16="http://schemas.microsoft.com/office/drawing/2014/main" id="{6EC6EB6A-2AF8-7904-055A-FF165744B8FB}"/>
              </a:ext>
            </a:extLst>
          </p:cNvPr>
          <p:cNvGrpSpPr/>
          <p:nvPr/>
        </p:nvGrpSpPr>
        <p:grpSpPr>
          <a:xfrm>
            <a:off x="493772" y="1711017"/>
            <a:ext cx="498708" cy="507733"/>
            <a:chOff x="-626879" y="1740685"/>
            <a:chExt cx="585520" cy="596116"/>
          </a:xfrm>
        </p:grpSpPr>
        <p:pic>
          <p:nvPicPr>
            <p:cNvPr id="56" name="Picture 55">
              <a:extLst>
                <a:ext uri="{FF2B5EF4-FFF2-40B4-BE49-F238E27FC236}">
                  <a16:creationId xmlns:a16="http://schemas.microsoft.com/office/drawing/2014/main" id="{BC33EAFB-1B64-4414-1400-0BE4FB0E3FA7}"/>
                </a:ext>
              </a:extLst>
            </p:cNvPr>
            <p:cNvPicPr>
              <a:picLocks noChangeAspect="1"/>
            </p:cNvPicPr>
            <p:nvPr/>
          </p:nvPicPr>
          <p:blipFill rotWithShape="1">
            <a:blip r:embed="rId3"/>
            <a:srcRect b="11119"/>
            <a:stretch/>
          </p:blipFill>
          <p:spPr>
            <a:xfrm>
              <a:off x="-625509" y="1740685"/>
              <a:ext cx="584150" cy="596116"/>
            </a:xfrm>
            <a:prstGeom prst="rect">
              <a:avLst/>
            </a:prstGeom>
          </p:spPr>
        </p:pic>
        <p:sp>
          <p:nvSpPr>
            <p:cNvPr id="76" name="Oval 75">
              <a:extLst>
                <a:ext uri="{FF2B5EF4-FFF2-40B4-BE49-F238E27FC236}">
                  <a16:creationId xmlns:a16="http://schemas.microsoft.com/office/drawing/2014/main" id="{0875DF82-079A-36AF-94DB-EC809D6FDF4F}"/>
                </a:ext>
              </a:extLst>
            </p:cNvPr>
            <p:cNvSpPr/>
            <p:nvPr/>
          </p:nvSpPr>
          <p:spPr>
            <a:xfrm>
              <a:off x="-626879" y="1740685"/>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1" name="Group 90">
            <a:extLst>
              <a:ext uri="{FF2B5EF4-FFF2-40B4-BE49-F238E27FC236}">
                <a16:creationId xmlns:a16="http://schemas.microsoft.com/office/drawing/2014/main" id="{2485ACC4-87A2-4BDC-D3FC-CC3F4AF15CCD}"/>
              </a:ext>
            </a:extLst>
          </p:cNvPr>
          <p:cNvGrpSpPr/>
          <p:nvPr/>
        </p:nvGrpSpPr>
        <p:grpSpPr>
          <a:xfrm>
            <a:off x="3218661" y="1711017"/>
            <a:ext cx="515969" cy="524925"/>
            <a:chOff x="-641666" y="2438472"/>
            <a:chExt cx="605786" cy="616301"/>
          </a:xfrm>
        </p:grpSpPr>
        <p:pic>
          <p:nvPicPr>
            <p:cNvPr id="57" name="Picture 56">
              <a:extLst>
                <a:ext uri="{FF2B5EF4-FFF2-40B4-BE49-F238E27FC236}">
                  <a16:creationId xmlns:a16="http://schemas.microsoft.com/office/drawing/2014/main" id="{53A33402-DAE5-16D1-2327-FB5CEF054953}"/>
                </a:ext>
              </a:extLst>
            </p:cNvPr>
            <p:cNvPicPr>
              <a:picLocks noChangeAspect="1"/>
            </p:cNvPicPr>
            <p:nvPr/>
          </p:nvPicPr>
          <p:blipFill rotWithShape="1">
            <a:blip r:embed="rId4"/>
            <a:srcRect b="16217"/>
            <a:stretch/>
          </p:blipFill>
          <p:spPr>
            <a:xfrm>
              <a:off x="-641666" y="2438472"/>
              <a:ext cx="605786" cy="616301"/>
            </a:xfrm>
            <a:prstGeom prst="rect">
              <a:avLst/>
            </a:prstGeom>
          </p:spPr>
        </p:pic>
        <p:sp>
          <p:nvSpPr>
            <p:cNvPr id="77" name="Oval 76">
              <a:extLst>
                <a:ext uri="{FF2B5EF4-FFF2-40B4-BE49-F238E27FC236}">
                  <a16:creationId xmlns:a16="http://schemas.microsoft.com/office/drawing/2014/main" id="{E1055209-3471-5799-7820-8A201A166EDA}"/>
                </a:ext>
              </a:extLst>
            </p:cNvPr>
            <p:cNvSpPr/>
            <p:nvPr/>
          </p:nvSpPr>
          <p:spPr>
            <a:xfrm>
              <a:off x="-626879" y="2439709"/>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90" name="Group 89">
            <a:extLst>
              <a:ext uri="{FF2B5EF4-FFF2-40B4-BE49-F238E27FC236}">
                <a16:creationId xmlns:a16="http://schemas.microsoft.com/office/drawing/2014/main" id="{558D9269-6BE1-C7F0-E8CF-5E60F147F197}"/>
              </a:ext>
            </a:extLst>
          </p:cNvPr>
          <p:cNvGrpSpPr/>
          <p:nvPr/>
        </p:nvGrpSpPr>
        <p:grpSpPr>
          <a:xfrm>
            <a:off x="493772" y="2662324"/>
            <a:ext cx="498708" cy="535228"/>
            <a:chOff x="-631098" y="3157896"/>
            <a:chExt cx="585520" cy="628397"/>
          </a:xfrm>
        </p:grpSpPr>
        <p:pic>
          <p:nvPicPr>
            <p:cNvPr id="58" name="Picture 57">
              <a:extLst>
                <a:ext uri="{FF2B5EF4-FFF2-40B4-BE49-F238E27FC236}">
                  <a16:creationId xmlns:a16="http://schemas.microsoft.com/office/drawing/2014/main" id="{BAB75A22-CE9A-7709-B194-AB3B2104A7C9}"/>
                </a:ext>
              </a:extLst>
            </p:cNvPr>
            <p:cNvPicPr>
              <a:picLocks noChangeAspect="1"/>
            </p:cNvPicPr>
            <p:nvPr/>
          </p:nvPicPr>
          <p:blipFill rotWithShape="1">
            <a:blip r:embed="rId5"/>
            <a:srcRect b="11984"/>
            <a:stretch/>
          </p:blipFill>
          <p:spPr>
            <a:xfrm>
              <a:off x="-630413" y="3157896"/>
              <a:ext cx="584150" cy="628397"/>
            </a:xfrm>
            <a:prstGeom prst="rect">
              <a:avLst/>
            </a:prstGeom>
          </p:spPr>
        </p:pic>
        <p:sp>
          <p:nvSpPr>
            <p:cNvPr id="87" name="Oval 86">
              <a:extLst>
                <a:ext uri="{FF2B5EF4-FFF2-40B4-BE49-F238E27FC236}">
                  <a16:creationId xmlns:a16="http://schemas.microsoft.com/office/drawing/2014/main" id="{A18C61BE-152E-55FE-3CAF-66DCBE4402E3}"/>
                </a:ext>
              </a:extLst>
            </p:cNvPr>
            <p:cNvSpPr/>
            <p:nvPr/>
          </p:nvSpPr>
          <p:spPr>
            <a:xfrm>
              <a:off x="-631098" y="3172740"/>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9" name="Group 88">
            <a:extLst>
              <a:ext uri="{FF2B5EF4-FFF2-40B4-BE49-F238E27FC236}">
                <a16:creationId xmlns:a16="http://schemas.microsoft.com/office/drawing/2014/main" id="{E054F4D7-C7C1-D73F-2368-580EE06C4A07}"/>
              </a:ext>
            </a:extLst>
          </p:cNvPr>
          <p:cNvGrpSpPr/>
          <p:nvPr/>
        </p:nvGrpSpPr>
        <p:grpSpPr>
          <a:xfrm>
            <a:off x="3227291" y="2662324"/>
            <a:ext cx="498708" cy="519535"/>
            <a:chOff x="-631098" y="3860429"/>
            <a:chExt cx="585520" cy="609972"/>
          </a:xfrm>
        </p:grpSpPr>
        <p:pic>
          <p:nvPicPr>
            <p:cNvPr id="75" name="Picture 74">
              <a:extLst>
                <a:ext uri="{FF2B5EF4-FFF2-40B4-BE49-F238E27FC236}">
                  <a16:creationId xmlns:a16="http://schemas.microsoft.com/office/drawing/2014/main" id="{C8225C9D-C81E-33AE-B241-91AE7BDCB70E}"/>
                </a:ext>
              </a:extLst>
            </p:cNvPr>
            <p:cNvPicPr>
              <a:picLocks noChangeAspect="1"/>
            </p:cNvPicPr>
            <p:nvPr/>
          </p:nvPicPr>
          <p:blipFill rotWithShape="1">
            <a:blip r:embed="rId6"/>
            <a:srcRect b="9116"/>
            <a:stretch/>
          </p:blipFill>
          <p:spPr>
            <a:xfrm>
              <a:off x="-630413" y="3860851"/>
              <a:ext cx="584150" cy="609550"/>
            </a:xfrm>
            <a:prstGeom prst="rect">
              <a:avLst/>
            </a:prstGeom>
          </p:spPr>
        </p:pic>
        <p:sp>
          <p:nvSpPr>
            <p:cNvPr id="88" name="Oval 87">
              <a:extLst>
                <a:ext uri="{FF2B5EF4-FFF2-40B4-BE49-F238E27FC236}">
                  <a16:creationId xmlns:a16="http://schemas.microsoft.com/office/drawing/2014/main" id="{EB4552B0-612E-F94A-6D95-C24F0A0B5FA5}"/>
                </a:ext>
              </a:extLst>
            </p:cNvPr>
            <p:cNvSpPr/>
            <p:nvPr/>
          </p:nvSpPr>
          <p:spPr>
            <a:xfrm>
              <a:off x="-631098" y="3860429"/>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93" name="TextBox 92">
            <a:extLst>
              <a:ext uri="{FF2B5EF4-FFF2-40B4-BE49-F238E27FC236}">
                <a16:creationId xmlns:a16="http://schemas.microsoft.com/office/drawing/2014/main" id="{6948AC2C-7A76-0326-B45B-2D8700F1B9E3}"/>
              </a:ext>
            </a:extLst>
          </p:cNvPr>
          <p:cNvSpPr txBox="1"/>
          <p:nvPr/>
        </p:nvSpPr>
        <p:spPr>
          <a:xfrm>
            <a:off x="468806" y="4668789"/>
            <a:ext cx="548640" cy="215444"/>
          </a:xfrm>
          <a:prstGeom prst="rect">
            <a:avLst/>
          </a:prstGeom>
          <a:noFill/>
        </p:spPr>
        <p:txBody>
          <a:bodyPr wrap="square" lIns="0" rIns="0" bIns="0" rtlCol="0">
            <a:spAutoFit/>
          </a:bodyPr>
          <a:lstStyle/>
          <a:p>
            <a:pPr algn="ctr"/>
            <a:r>
              <a:rPr lang="en-US" sz="1100" dirty="0"/>
              <a:t>CSCO</a:t>
            </a:r>
          </a:p>
        </p:txBody>
      </p:sp>
      <p:sp>
        <p:nvSpPr>
          <p:cNvPr id="94" name="TextBox 93">
            <a:extLst>
              <a:ext uri="{FF2B5EF4-FFF2-40B4-BE49-F238E27FC236}">
                <a16:creationId xmlns:a16="http://schemas.microsoft.com/office/drawing/2014/main" id="{4C446678-9592-3238-67DD-DEB9F70A54CC}"/>
              </a:ext>
            </a:extLst>
          </p:cNvPr>
          <p:cNvSpPr txBox="1"/>
          <p:nvPr/>
        </p:nvSpPr>
        <p:spPr>
          <a:xfrm>
            <a:off x="467899" y="5618123"/>
            <a:ext cx="550454" cy="215444"/>
          </a:xfrm>
          <a:prstGeom prst="rect">
            <a:avLst/>
          </a:prstGeom>
          <a:noFill/>
        </p:spPr>
        <p:txBody>
          <a:bodyPr wrap="square" lIns="0" rIns="0" bIns="0" rtlCol="0">
            <a:spAutoFit/>
          </a:bodyPr>
          <a:lstStyle/>
          <a:p>
            <a:pPr algn="ctr"/>
            <a:r>
              <a:rPr lang="en-US" sz="1100" dirty="0"/>
              <a:t>CISO</a:t>
            </a:r>
          </a:p>
        </p:txBody>
      </p:sp>
      <p:sp>
        <p:nvSpPr>
          <p:cNvPr id="95" name="TextBox 94">
            <a:extLst>
              <a:ext uri="{FF2B5EF4-FFF2-40B4-BE49-F238E27FC236}">
                <a16:creationId xmlns:a16="http://schemas.microsoft.com/office/drawing/2014/main" id="{433F40F5-221F-F843-718F-99E7C1595B5C}"/>
              </a:ext>
            </a:extLst>
          </p:cNvPr>
          <p:cNvSpPr txBox="1"/>
          <p:nvPr/>
        </p:nvSpPr>
        <p:spPr>
          <a:xfrm>
            <a:off x="3202325" y="4668789"/>
            <a:ext cx="548640" cy="215444"/>
          </a:xfrm>
          <a:prstGeom prst="rect">
            <a:avLst/>
          </a:prstGeom>
          <a:noFill/>
        </p:spPr>
        <p:txBody>
          <a:bodyPr wrap="square" lIns="0" rIns="0" bIns="0" rtlCol="0">
            <a:spAutoFit/>
          </a:bodyPr>
          <a:lstStyle/>
          <a:p>
            <a:pPr algn="ctr"/>
            <a:r>
              <a:rPr lang="en-US" sz="1100" dirty="0"/>
              <a:t>CCO</a:t>
            </a:r>
          </a:p>
        </p:txBody>
      </p:sp>
      <p:sp>
        <p:nvSpPr>
          <p:cNvPr id="96" name="TextBox 95">
            <a:extLst>
              <a:ext uri="{FF2B5EF4-FFF2-40B4-BE49-F238E27FC236}">
                <a16:creationId xmlns:a16="http://schemas.microsoft.com/office/drawing/2014/main" id="{5646E649-3D26-4A08-8787-CD7B2D20D8F4}"/>
              </a:ext>
            </a:extLst>
          </p:cNvPr>
          <p:cNvSpPr txBox="1"/>
          <p:nvPr/>
        </p:nvSpPr>
        <p:spPr>
          <a:xfrm>
            <a:off x="3202325" y="5618123"/>
            <a:ext cx="548640" cy="215444"/>
          </a:xfrm>
          <a:prstGeom prst="rect">
            <a:avLst/>
          </a:prstGeom>
          <a:noFill/>
        </p:spPr>
        <p:txBody>
          <a:bodyPr wrap="square" lIns="0" rIns="0" bIns="0" rtlCol="0">
            <a:spAutoFit/>
          </a:bodyPr>
          <a:lstStyle/>
          <a:p>
            <a:pPr algn="ctr"/>
            <a:r>
              <a:rPr lang="en-US" sz="1100" dirty="0"/>
              <a:t>CFO</a:t>
            </a:r>
          </a:p>
        </p:txBody>
      </p:sp>
      <p:grpSp>
        <p:nvGrpSpPr>
          <p:cNvPr id="97" name="Group 96">
            <a:extLst>
              <a:ext uri="{FF2B5EF4-FFF2-40B4-BE49-F238E27FC236}">
                <a16:creationId xmlns:a16="http://schemas.microsoft.com/office/drawing/2014/main" id="{52E06AEB-3DF4-F3DA-475F-8334647D16DB}"/>
              </a:ext>
            </a:extLst>
          </p:cNvPr>
          <p:cNvGrpSpPr/>
          <p:nvPr/>
        </p:nvGrpSpPr>
        <p:grpSpPr>
          <a:xfrm>
            <a:off x="493772" y="4135241"/>
            <a:ext cx="498708" cy="507733"/>
            <a:chOff x="-626879" y="1740685"/>
            <a:chExt cx="585520" cy="596116"/>
          </a:xfrm>
        </p:grpSpPr>
        <p:pic>
          <p:nvPicPr>
            <p:cNvPr id="98" name="Picture 97">
              <a:extLst>
                <a:ext uri="{FF2B5EF4-FFF2-40B4-BE49-F238E27FC236}">
                  <a16:creationId xmlns:a16="http://schemas.microsoft.com/office/drawing/2014/main" id="{9E8FDE9C-8FB5-3D0A-E14C-277CC579FDBA}"/>
                </a:ext>
              </a:extLst>
            </p:cNvPr>
            <p:cNvPicPr>
              <a:picLocks noChangeAspect="1"/>
            </p:cNvPicPr>
            <p:nvPr/>
          </p:nvPicPr>
          <p:blipFill rotWithShape="1">
            <a:blip r:embed="rId3"/>
            <a:srcRect b="11119"/>
            <a:stretch/>
          </p:blipFill>
          <p:spPr>
            <a:xfrm>
              <a:off x="-625509" y="1740685"/>
              <a:ext cx="584150" cy="596116"/>
            </a:xfrm>
            <a:prstGeom prst="rect">
              <a:avLst/>
            </a:prstGeom>
          </p:spPr>
        </p:pic>
        <p:sp>
          <p:nvSpPr>
            <p:cNvPr id="99" name="Oval 98">
              <a:extLst>
                <a:ext uri="{FF2B5EF4-FFF2-40B4-BE49-F238E27FC236}">
                  <a16:creationId xmlns:a16="http://schemas.microsoft.com/office/drawing/2014/main" id="{0A76B56A-4D59-CDBB-B673-8A7B1902A0C4}"/>
                </a:ext>
              </a:extLst>
            </p:cNvPr>
            <p:cNvSpPr/>
            <p:nvPr/>
          </p:nvSpPr>
          <p:spPr>
            <a:xfrm>
              <a:off x="-626879" y="1740685"/>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0" name="Group 99">
            <a:extLst>
              <a:ext uri="{FF2B5EF4-FFF2-40B4-BE49-F238E27FC236}">
                <a16:creationId xmlns:a16="http://schemas.microsoft.com/office/drawing/2014/main" id="{8564D9CD-AB05-DDD7-35E8-DE71CC1AA4D3}"/>
              </a:ext>
            </a:extLst>
          </p:cNvPr>
          <p:cNvGrpSpPr/>
          <p:nvPr/>
        </p:nvGrpSpPr>
        <p:grpSpPr>
          <a:xfrm>
            <a:off x="3218661" y="4135241"/>
            <a:ext cx="515969" cy="524925"/>
            <a:chOff x="-641666" y="2438472"/>
            <a:chExt cx="605786" cy="616301"/>
          </a:xfrm>
        </p:grpSpPr>
        <p:pic>
          <p:nvPicPr>
            <p:cNvPr id="101" name="Picture 100">
              <a:extLst>
                <a:ext uri="{FF2B5EF4-FFF2-40B4-BE49-F238E27FC236}">
                  <a16:creationId xmlns:a16="http://schemas.microsoft.com/office/drawing/2014/main" id="{1DA6E4C2-4E10-BC7A-1AB2-B71EEF446AAB}"/>
                </a:ext>
              </a:extLst>
            </p:cNvPr>
            <p:cNvPicPr>
              <a:picLocks noChangeAspect="1"/>
            </p:cNvPicPr>
            <p:nvPr/>
          </p:nvPicPr>
          <p:blipFill rotWithShape="1">
            <a:blip r:embed="rId4"/>
            <a:srcRect b="16217"/>
            <a:stretch/>
          </p:blipFill>
          <p:spPr>
            <a:xfrm>
              <a:off x="-641666" y="2438472"/>
              <a:ext cx="605786" cy="616301"/>
            </a:xfrm>
            <a:prstGeom prst="rect">
              <a:avLst/>
            </a:prstGeom>
          </p:spPr>
        </p:pic>
        <p:sp>
          <p:nvSpPr>
            <p:cNvPr id="102" name="Oval 101">
              <a:extLst>
                <a:ext uri="{FF2B5EF4-FFF2-40B4-BE49-F238E27FC236}">
                  <a16:creationId xmlns:a16="http://schemas.microsoft.com/office/drawing/2014/main" id="{128AD283-304B-C008-166D-BB0C87047E9D}"/>
                </a:ext>
              </a:extLst>
            </p:cNvPr>
            <p:cNvSpPr/>
            <p:nvPr/>
          </p:nvSpPr>
          <p:spPr>
            <a:xfrm>
              <a:off x="-626879" y="2439709"/>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3" name="Group 102">
            <a:extLst>
              <a:ext uri="{FF2B5EF4-FFF2-40B4-BE49-F238E27FC236}">
                <a16:creationId xmlns:a16="http://schemas.microsoft.com/office/drawing/2014/main" id="{57D05FAE-3760-359C-27E7-0B38479718E2}"/>
              </a:ext>
            </a:extLst>
          </p:cNvPr>
          <p:cNvGrpSpPr/>
          <p:nvPr/>
        </p:nvGrpSpPr>
        <p:grpSpPr>
          <a:xfrm>
            <a:off x="493772" y="5086548"/>
            <a:ext cx="498708" cy="535228"/>
            <a:chOff x="-631098" y="3157896"/>
            <a:chExt cx="585520" cy="628397"/>
          </a:xfrm>
        </p:grpSpPr>
        <p:pic>
          <p:nvPicPr>
            <p:cNvPr id="104" name="Picture 103">
              <a:extLst>
                <a:ext uri="{FF2B5EF4-FFF2-40B4-BE49-F238E27FC236}">
                  <a16:creationId xmlns:a16="http://schemas.microsoft.com/office/drawing/2014/main" id="{8BA69E64-4957-D82D-D285-722E773BD90C}"/>
                </a:ext>
              </a:extLst>
            </p:cNvPr>
            <p:cNvPicPr>
              <a:picLocks noChangeAspect="1"/>
            </p:cNvPicPr>
            <p:nvPr/>
          </p:nvPicPr>
          <p:blipFill rotWithShape="1">
            <a:blip r:embed="rId5"/>
            <a:srcRect b="11984"/>
            <a:stretch/>
          </p:blipFill>
          <p:spPr>
            <a:xfrm>
              <a:off x="-630413" y="3157896"/>
              <a:ext cx="584150" cy="628397"/>
            </a:xfrm>
            <a:prstGeom prst="rect">
              <a:avLst/>
            </a:prstGeom>
          </p:spPr>
        </p:pic>
        <p:sp>
          <p:nvSpPr>
            <p:cNvPr id="105" name="Oval 104">
              <a:extLst>
                <a:ext uri="{FF2B5EF4-FFF2-40B4-BE49-F238E27FC236}">
                  <a16:creationId xmlns:a16="http://schemas.microsoft.com/office/drawing/2014/main" id="{AAEC9455-B10A-0D52-2FE1-43716ADB8DBA}"/>
                </a:ext>
              </a:extLst>
            </p:cNvPr>
            <p:cNvSpPr/>
            <p:nvPr/>
          </p:nvSpPr>
          <p:spPr>
            <a:xfrm>
              <a:off x="-631098" y="3172740"/>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6" name="Group 105">
            <a:extLst>
              <a:ext uri="{FF2B5EF4-FFF2-40B4-BE49-F238E27FC236}">
                <a16:creationId xmlns:a16="http://schemas.microsoft.com/office/drawing/2014/main" id="{DCD98E55-18A7-1E75-2D5C-AF2170515B75}"/>
              </a:ext>
            </a:extLst>
          </p:cNvPr>
          <p:cNvGrpSpPr/>
          <p:nvPr/>
        </p:nvGrpSpPr>
        <p:grpSpPr>
          <a:xfrm>
            <a:off x="3227291" y="5086548"/>
            <a:ext cx="498708" cy="519535"/>
            <a:chOff x="-631098" y="3860429"/>
            <a:chExt cx="585520" cy="609972"/>
          </a:xfrm>
        </p:grpSpPr>
        <p:pic>
          <p:nvPicPr>
            <p:cNvPr id="107" name="Picture 106">
              <a:extLst>
                <a:ext uri="{FF2B5EF4-FFF2-40B4-BE49-F238E27FC236}">
                  <a16:creationId xmlns:a16="http://schemas.microsoft.com/office/drawing/2014/main" id="{449D66E1-4E69-BAEF-DF55-EF72E547CDB5}"/>
                </a:ext>
              </a:extLst>
            </p:cNvPr>
            <p:cNvPicPr>
              <a:picLocks noChangeAspect="1"/>
            </p:cNvPicPr>
            <p:nvPr/>
          </p:nvPicPr>
          <p:blipFill rotWithShape="1">
            <a:blip r:embed="rId6"/>
            <a:srcRect b="9116"/>
            <a:stretch/>
          </p:blipFill>
          <p:spPr>
            <a:xfrm>
              <a:off x="-630413" y="3860851"/>
              <a:ext cx="584150" cy="609550"/>
            </a:xfrm>
            <a:prstGeom prst="rect">
              <a:avLst/>
            </a:prstGeom>
          </p:spPr>
        </p:pic>
        <p:sp>
          <p:nvSpPr>
            <p:cNvPr id="108" name="Oval 107">
              <a:extLst>
                <a:ext uri="{FF2B5EF4-FFF2-40B4-BE49-F238E27FC236}">
                  <a16:creationId xmlns:a16="http://schemas.microsoft.com/office/drawing/2014/main" id="{A28976BE-63E5-6209-6F60-D978506A35D2}"/>
                </a:ext>
              </a:extLst>
            </p:cNvPr>
            <p:cNvSpPr/>
            <p:nvPr/>
          </p:nvSpPr>
          <p:spPr>
            <a:xfrm>
              <a:off x="-631098" y="3860429"/>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 name="Group 4">
            <a:extLst>
              <a:ext uri="{FF2B5EF4-FFF2-40B4-BE49-F238E27FC236}">
                <a16:creationId xmlns:a16="http://schemas.microsoft.com/office/drawing/2014/main" id="{BBF7833C-B37B-0E66-44B5-924200F2ED78}"/>
              </a:ext>
            </a:extLst>
          </p:cNvPr>
          <p:cNvGrpSpPr/>
          <p:nvPr/>
        </p:nvGrpSpPr>
        <p:grpSpPr>
          <a:xfrm>
            <a:off x="6617679" y="3804542"/>
            <a:ext cx="1594522" cy="2024029"/>
            <a:chOff x="2913959" y="1733224"/>
            <a:chExt cx="3312204" cy="3775623"/>
          </a:xfrm>
        </p:grpSpPr>
        <p:sp>
          <p:nvSpPr>
            <p:cNvPr id="6" name="Rectangle 5">
              <a:extLst>
                <a:ext uri="{FF2B5EF4-FFF2-40B4-BE49-F238E27FC236}">
                  <a16:creationId xmlns:a16="http://schemas.microsoft.com/office/drawing/2014/main" id="{C1A59A2C-69E8-3A5C-E565-F90EC2FBA16D}"/>
                </a:ext>
              </a:extLst>
            </p:cNvPr>
            <p:cNvSpPr/>
            <p:nvPr/>
          </p:nvSpPr>
          <p:spPr>
            <a:xfrm>
              <a:off x="2913959" y="2121410"/>
              <a:ext cx="3312204" cy="33874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DD5D8303-A949-192F-7509-BC93F96ACC0E}"/>
                </a:ext>
              </a:extLst>
            </p:cNvPr>
            <p:cNvSpPr/>
            <p:nvPr/>
          </p:nvSpPr>
          <p:spPr>
            <a:xfrm>
              <a:off x="3079383" y="2267713"/>
              <a:ext cx="2981356" cy="30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 name="Freeform 19">
              <a:extLst>
                <a:ext uri="{FF2B5EF4-FFF2-40B4-BE49-F238E27FC236}">
                  <a16:creationId xmlns:a16="http://schemas.microsoft.com/office/drawing/2014/main" id="{8B2DC5D8-EEDF-94F4-FB37-B79500AB4475}"/>
                </a:ext>
              </a:extLst>
            </p:cNvPr>
            <p:cNvSpPr/>
            <p:nvPr/>
          </p:nvSpPr>
          <p:spPr>
            <a:xfrm>
              <a:off x="3708629" y="1733224"/>
              <a:ext cx="1722863" cy="650389"/>
            </a:xfrm>
            <a:custGeom>
              <a:avLst/>
              <a:gdLst>
                <a:gd name="connsiteX0" fmla="*/ 342501 w 685003"/>
                <a:gd name="connsiteY0" fmla="*/ 0 h 258592"/>
                <a:gd name="connsiteX1" fmla="*/ 413711 w 685003"/>
                <a:gd name="connsiteY1" fmla="*/ 71210 h 258592"/>
                <a:gd name="connsiteX2" fmla="*/ 411258 w 685003"/>
                <a:gd name="connsiteY2" fmla="*/ 77132 h 258592"/>
                <a:gd name="connsiteX3" fmla="*/ 580224 w 685003"/>
                <a:gd name="connsiteY3" fmla="*/ 153372 h 258592"/>
                <a:gd name="connsiteX4" fmla="*/ 685003 w 685003"/>
                <a:gd name="connsiteY4" fmla="*/ 153372 h 258592"/>
                <a:gd name="connsiteX5" fmla="*/ 685003 w 685003"/>
                <a:gd name="connsiteY5" fmla="*/ 258592 h 258592"/>
                <a:gd name="connsiteX6" fmla="*/ 0 w 685003"/>
                <a:gd name="connsiteY6" fmla="*/ 258592 h 258592"/>
                <a:gd name="connsiteX7" fmla="*/ 0 w 685003"/>
                <a:gd name="connsiteY7" fmla="*/ 153372 h 258592"/>
                <a:gd name="connsiteX8" fmla="*/ 104778 w 685003"/>
                <a:gd name="connsiteY8" fmla="*/ 153372 h 258592"/>
                <a:gd name="connsiteX9" fmla="*/ 273744 w 685003"/>
                <a:gd name="connsiteY9" fmla="*/ 77132 h 258592"/>
                <a:gd name="connsiteX10" fmla="*/ 271291 w 685003"/>
                <a:gd name="connsiteY10" fmla="*/ 71210 h 258592"/>
                <a:gd name="connsiteX11" fmla="*/ 342501 w 685003"/>
                <a:gd name="connsiteY11" fmla="*/ 0 h 25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003" h="258592">
                  <a:moveTo>
                    <a:pt x="342501" y="0"/>
                  </a:moveTo>
                  <a:cubicBezTo>
                    <a:pt x="381829" y="0"/>
                    <a:pt x="413711" y="31882"/>
                    <a:pt x="413711" y="71210"/>
                  </a:cubicBezTo>
                  <a:lnTo>
                    <a:pt x="411258" y="77132"/>
                  </a:lnTo>
                  <a:lnTo>
                    <a:pt x="580224" y="153372"/>
                  </a:lnTo>
                  <a:lnTo>
                    <a:pt x="685003" y="153372"/>
                  </a:lnTo>
                  <a:lnTo>
                    <a:pt x="685003" y="258592"/>
                  </a:lnTo>
                  <a:lnTo>
                    <a:pt x="0" y="258592"/>
                  </a:lnTo>
                  <a:lnTo>
                    <a:pt x="0" y="153372"/>
                  </a:lnTo>
                  <a:lnTo>
                    <a:pt x="104778" y="153372"/>
                  </a:lnTo>
                  <a:lnTo>
                    <a:pt x="273744" y="77132"/>
                  </a:lnTo>
                  <a:lnTo>
                    <a:pt x="271291" y="71210"/>
                  </a:lnTo>
                  <a:cubicBezTo>
                    <a:pt x="271291" y="31882"/>
                    <a:pt x="303173" y="0"/>
                    <a:pt x="342501" y="0"/>
                  </a:cubicBezTo>
                  <a:close/>
                </a:path>
              </a:pathLst>
            </a:cu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pic>
        <p:nvPicPr>
          <p:cNvPr id="15" name="Graphic 14">
            <a:extLst>
              <a:ext uri="{FF2B5EF4-FFF2-40B4-BE49-F238E27FC236}">
                <a16:creationId xmlns:a16="http://schemas.microsoft.com/office/drawing/2014/main" id="{C6CB4996-B6CC-61A0-79DA-DD4F4FE85B1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36290" y="4728545"/>
            <a:ext cx="557301" cy="468435"/>
          </a:xfrm>
          <a:prstGeom prst="rect">
            <a:avLst/>
          </a:prstGeom>
        </p:spPr>
      </p:pic>
    </p:spTree>
    <p:extLst>
      <p:ext uri="{BB962C8B-B14F-4D97-AF65-F5344CB8AC3E}">
        <p14:creationId xmlns:p14="http://schemas.microsoft.com/office/powerpoint/2010/main" val="3322830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108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493;p23">
            <a:extLst>
              <a:ext uri="{FF2B5EF4-FFF2-40B4-BE49-F238E27FC236}">
                <a16:creationId xmlns:a16="http://schemas.microsoft.com/office/drawing/2014/main" id="{D3F94CB9-0227-03AD-EFA6-C63CF96AA482}"/>
              </a:ext>
            </a:extLst>
          </p:cNvPr>
          <p:cNvSpPr/>
          <p:nvPr/>
        </p:nvSpPr>
        <p:spPr>
          <a:xfrm>
            <a:off x="1981199" y="1846848"/>
            <a:ext cx="6209981" cy="1458508"/>
          </a:xfrm>
          <a:prstGeom prst="rect">
            <a:avLst/>
          </a:prstGeom>
          <a:noFill/>
          <a:ln>
            <a:noFill/>
          </a:ln>
        </p:spPr>
        <p:txBody>
          <a:bodyPr spcFirstLastPara="1" wrap="square" lIns="91440" tIns="182880" rIns="91440" bIns="45700" anchor="t" anchorCtr="0">
            <a:noAutofit/>
          </a:bodyPr>
          <a:lstStyle/>
          <a:p>
            <a:pPr marL="0" marR="0" lvl="0" indent="0" rtl="0">
              <a:spcBef>
                <a:spcPts val="0"/>
              </a:spcBef>
              <a:spcAft>
                <a:spcPts val="0"/>
              </a:spcAft>
              <a:buNone/>
            </a:pPr>
            <a:r>
              <a:rPr lang="en-US" sz="1200" dirty="0">
                <a:solidFill>
                  <a:schemeClr val="dk1"/>
                </a:solidFill>
                <a:latin typeface="Arial"/>
                <a:ea typeface="Arial"/>
                <a:cs typeface="Arial"/>
                <a:sym typeface="Arial"/>
              </a:rPr>
              <a:t>Third-party risk encompasses many heterogeneous sub-risks that vary greatly in their relevance to different units, making it very difficult to distill clear priorities from a traditional, “bottom-up” approach.</a:t>
            </a:r>
            <a:endParaRPr lang="en-US" dirty="0"/>
          </a:p>
          <a:p>
            <a:pPr marL="0" marR="0" lvl="0" indent="0" rtl="0">
              <a:spcBef>
                <a:spcPts val="0"/>
              </a:spcBef>
              <a:spcAft>
                <a:spcPts val="0"/>
              </a:spcAft>
              <a:buNone/>
            </a:pPr>
            <a:endParaRPr lang="en-US" sz="1200" dirty="0">
              <a:solidFill>
                <a:schemeClr val="dk1"/>
              </a:solidFill>
              <a:latin typeface="Arial"/>
              <a:ea typeface="Arial"/>
              <a:cs typeface="Arial"/>
              <a:sym typeface="Arial"/>
            </a:endParaRPr>
          </a:p>
          <a:p>
            <a:pPr marL="0" marR="0" lvl="0" indent="0" rtl="0">
              <a:spcBef>
                <a:spcPts val="0"/>
              </a:spcBef>
              <a:spcAft>
                <a:spcPts val="0"/>
              </a:spcAft>
              <a:buNone/>
            </a:pPr>
            <a:r>
              <a:rPr lang="en-US" sz="1200" dirty="0">
                <a:solidFill>
                  <a:schemeClr val="dk1"/>
                </a:solidFill>
                <a:latin typeface="Arial"/>
                <a:ea typeface="Arial"/>
                <a:cs typeface="Arial"/>
                <a:sym typeface="Arial"/>
              </a:rPr>
              <a:t>Develop a scoring framework based on enterprise-level risk factors to consistently assess the risk posed by individual third parties and prioritize risk actions.</a:t>
            </a:r>
            <a:endParaRPr lang="en-US" sz="1200" b="1" dirty="0">
              <a:solidFill>
                <a:schemeClr val="dk1"/>
              </a:solidFill>
              <a:latin typeface="Arial"/>
              <a:ea typeface="Arial"/>
              <a:cs typeface="Arial"/>
              <a:sym typeface="Arial"/>
            </a:endParaRPr>
          </a:p>
        </p:txBody>
      </p:sp>
      <p:sp>
        <p:nvSpPr>
          <p:cNvPr id="9" name="Google Shape;491;p23">
            <a:extLst>
              <a:ext uri="{FF2B5EF4-FFF2-40B4-BE49-F238E27FC236}">
                <a16:creationId xmlns:a16="http://schemas.microsoft.com/office/drawing/2014/main" id="{25B81E0C-F785-61AB-C770-93021BF2A5C8}"/>
              </a:ext>
            </a:extLst>
          </p:cNvPr>
          <p:cNvSpPr/>
          <p:nvPr/>
        </p:nvSpPr>
        <p:spPr>
          <a:xfrm>
            <a:off x="457201" y="1846847"/>
            <a:ext cx="1173296" cy="369332"/>
          </a:xfrm>
          <a:prstGeom prst="rect">
            <a:avLst/>
          </a:prstGeom>
          <a:noFill/>
          <a:ln>
            <a:noFill/>
          </a:ln>
        </p:spPr>
        <p:txBody>
          <a:bodyPr spcFirstLastPara="1" wrap="square" lIns="0" tIns="182880" rIns="0" bIns="0" anchor="t"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Causes</a:t>
            </a:r>
            <a:endParaRPr lang="en-US" dirty="0"/>
          </a:p>
        </p:txBody>
      </p:sp>
      <p:sp>
        <p:nvSpPr>
          <p:cNvPr id="11" name="Google Shape;492;p23">
            <a:extLst>
              <a:ext uri="{FF2B5EF4-FFF2-40B4-BE49-F238E27FC236}">
                <a16:creationId xmlns:a16="http://schemas.microsoft.com/office/drawing/2014/main" id="{8B88C274-CDC1-A673-CF34-8BEAC0B5115F}"/>
              </a:ext>
            </a:extLst>
          </p:cNvPr>
          <p:cNvSpPr/>
          <p:nvPr/>
        </p:nvSpPr>
        <p:spPr>
          <a:xfrm>
            <a:off x="457201" y="2767710"/>
            <a:ext cx="1173296" cy="2462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Solutions</a:t>
            </a:r>
            <a:endParaRPr lang="en-US" dirty="0"/>
          </a:p>
        </p:txBody>
      </p:sp>
      <p:sp>
        <p:nvSpPr>
          <p:cNvPr id="10" name="Title 9">
            <a:extLst>
              <a:ext uri="{FF2B5EF4-FFF2-40B4-BE49-F238E27FC236}">
                <a16:creationId xmlns:a16="http://schemas.microsoft.com/office/drawing/2014/main" id="{33BD8376-7025-A945-813C-B3F6CBB60EE1}"/>
              </a:ext>
            </a:extLst>
          </p:cNvPr>
          <p:cNvSpPr>
            <a:spLocks noGrp="1"/>
          </p:cNvSpPr>
          <p:nvPr>
            <p:ph type="title"/>
          </p:nvPr>
        </p:nvSpPr>
        <p:spPr/>
        <p:txBody>
          <a:bodyPr/>
          <a:lstStyle/>
          <a:p>
            <a:r>
              <a:rPr lang="en-US" dirty="0"/>
              <a:t>Define Enterprise-Level Priorities for Third-Party Risk</a:t>
            </a:r>
          </a:p>
        </p:txBody>
      </p:sp>
      <p:sp>
        <p:nvSpPr>
          <p:cNvPr id="7" name="Google Shape;490;p23">
            <a:extLst>
              <a:ext uri="{FF2B5EF4-FFF2-40B4-BE49-F238E27FC236}">
                <a16:creationId xmlns:a16="http://schemas.microsoft.com/office/drawing/2014/main" id="{118DE9CA-EF40-4F00-CBBD-524182C2118A}"/>
              </a:ext>
            </a:extLst>
          </p:cNvPr>
          <p:cNvSpPr/>
          <p:nvPr/>
        </p:nvSpPr>
        <p:spPr>
          <a:xfrm>
            <a:off x="1981199" y="1300658"/>
            <a:ext cx="6209981" cy="556036"/>
          </a:xfrm>
          <a:prstGeom prst="rect">
            <a:avLst/>
          </a:prstGeom>
          <a:solidFill>
            <a:srgbClr val="002856"/>
          </a:solidFill>
          <a:ln>
            <a:noFill/>
          </a:ln>
        </p:spPr>
        <p:txBody>
          <a:bodyPr spcFirstLastPara="1" wrap="square" lIns="91440" tIns="45700" rIns="91440"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It’s hard to isolate and combine only those inputs </a:t>
            </a:r>
            <a:br>
              <a:rPr lang="en-US" sz="1200" b="1" dirty="0">
                <a:solidFill>
                  <a:schemeClr val="lt1"/>
                </a:solidFill>
                <a:latin typeface="Arial"/>
                <a:ea typeface="Arial"/>
                <a:cs typeface="Arial"/>
                <a:sym typeface="Arial"/>
              </a:rPr>
            </a:br>
            <a:r>
              <a:rPr lang="en-US" sz="1200" b="1" dirty="0">
                <a:solidFill>
                  <a:schemeClr val="lt1"/>
                </a:solidFill>
                <a:latin typeface="Arial"/>
                <a:ea typeface="Arial"/>
                <a:cs typeface="Arial"/>
                <a:sym typeface="Arial"/>
              </a:rPr>
              <a:t>that matter most at the enterprise level for third-party risk.</a:t>
            </a:r>
            <a:endParaRPr lang="en-US" sz="1200" dirty="0"/>
          </a:p>
        </p:txBody>
      </p:sp>
      <p:sp>
        <p:nvSpPr>
          <p:cNvPr id="14" name="Google Shape;495;p23">
            <a:extLst>
              <a:ext uri="{FF2B5EF4-FFF2-40B4-BE49-F238E27FC236}">
                <a16:creationId xmlns:a16="http://schemas.microsoft.com/office/drawing/2014/main" id="{D7EF25A3-FBD9-119A-854A-E49C19F155C7}"/>
              </a:ext>
            </a:extLst>
          </p:cNvPr>
          <p:cNvSpPr/>
          <p:nvPr/>
        </p:nvSpPr>
        <p:spPr>
          <a:xfrm>
            <a:off x="3429313" y="4053428"/>
            <a:ext cx="3313753"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Arial"/>
                <a:ea typeface="Arial"/>
                <a:cs typeface="Arial"/>
                <a:sym typeface="Arial"/>
              </a:rPr>
              <a:t>Enterprise Third-Party Risk </a:t>
            </a:r>
          </a:p>
          <a:p>
            <a:pPr marL="0" marR="0" lvl="0" indent="0" algn="ctr" rtl="0">
              <a:spcBef>
                <a:spcPts val="0"/>
              </a:spcBef>
              <a:spcAft>
                <a:spcPts val="0"/>
              </a:spcAft>
              <a:buNone/>
            </a:pPr>
            <a:r>
              <a:rPr lang="en-US" sz="1200" dirty="0">
                <a:solidFill>
                  <a:schemeClr val="dk1"/>
                </a:solidFill>
                <a:latin typeface="Arial"/>
                <a:ea typeface="Arial"/>
                <a:cs typeface="Arial"/>
                <a:sym typeface="Arial"/>
              </a:rPr>
              <a:t>Prioritization Framework</a:t>
            </a:r>
            <a:endParaRPr lang="en-US" dirty="0"/>
          </a:p>
        </p:txBody>
      </p:sp>
      <p:pic>
        <p:nvPicPr>
          <p:cNvPr id="3" name="Picture 2">
            <a:extLst>
              <a:ext uri="{FF2B5EF4-FFF2-40B4-BE49-F238E27FC236}">
                <a16:creationId xmlns:a16="http://schemas.microsoft.com/office/drawing/2014/main" id="{EB74CD88-A300-553C-CA9F-788775206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963" y="3552644"/>
            <a:ext cx="1232452" cy="3915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F78D506-5BB0-8861-E4F8-03410918A55E}"/>
              </a:ext>
            </a:extLst>
          </p:cNvPr>
          <p:cNvSpPr txBox="1"/>
          <p:nvPr/>
        </p:nvSpPr>
        <p:spPr>
          <a:xfrm>
            <a:off x="457201" y="4878197"/>
            <a:ext cx="7948671" cy="246219"/>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6" name="Google Shape;489;p23">
            <a:extLst>
              <a:ext uri="{FF2B5EF4-FFF2-40B4-BE49-F238E27FC236}">
                <a16:creationId xmlns:a16="http://schemas.microsoft.com/office/drawing/2014/main" id="{3ED1935F-851A-049A-CBEB-2877A4BCDC4C}"/>
              </a:ext>
            </a:extLst>
          </p:cNvPr>
          <p:cNvSpPr/>
          <p:nvPr/>
        </p:nvSpPr>
        <p:spPr>
          <a:xfrm>
            <a:off x="450734" y="1486343"/>
            <a:ext cx="1179763" cy="18466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Challenge</a:t>
            </a:r>
            <a:endParaRPr lang="en-US" dirty="0"/>
          </a:p>
        </p:txBody>
      </p:sp>
    </p:spTree>
    <p:extLst>
      <p:ext uri="{BB962C8B-B14F-4D97-AF65-F5344CB8AC3E}">
        <p14:creationId xmlns:p14="http://schemas.microsoft.com/office/powerpoint/2010/main" val="3850956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C1A39D6-0082-A24E-9EB1-9F4988674DC1}"/>
              </a:ext>
            </a:extLst>
          </p:cNvPr>
          <p:cNvGraphicFramePr>
            <a:graphicFrameLocks noGrp="1"/>
          </p:cNvGraphicFramePr>
          <p:nvPr>
            <p:extLst>
              <p:ext uri="{D42A27DB-BD31-4B8C-83A1-F6EECF244321}">
                <p14:modId xmlns:p14="http://schemas.microsoft.com/office/powerpoint/2010/main" val="3030507059"/>
              </p:ext>
            </p:extLst>
          </p:nvPr>
        </p:nvGraphicFramePr>
        <p:xfrm>
          <a:off x="457200" y="893063"/>
          <a:ext cx="8229600" cy="5557433"/>
        </p:xfrm>
        <a:graphic>
          <a:graphicData uri="http://schemas.openxmlformats.org/drawingml/2006/table">
            <a:tbl>
              <a:tblPr firstRow="1" bandRow="1">
                <a:tableStyleId>{5C22544A-7EE6-4342-B048-85BDC9FD1C3A}</a:tableStyleId>
              </a:tblPr>
              <a:tblGrid>
                <a:gridCol w="1566809">
                  <a:extLst>
                    <a:ext uri="{9D8B030D-6E8A-4147-A177-3AD203B41FA5}">
                      <a16:colId xmlns:a16="http://schemas.microsoft.com/office/drawing/2014/main" val="112469225"/>
                    </a:ext>
                  </a:extLst>
                </a:gridCol>
                <a:gridCol w="3524036">
                  <a:extLst>
                    <a:ext uri="{9D8B030D-6E8A-4147-A177-3AD203B41FA5}">
                      <a16:colId xmlns:a16="http://schemas.microsoft.com/office/drawing/2014/main" val="3730421869"/>
                    </a:ext>
                  </a:extLst>
                </a:gridCol>
                <a:gridCol w="3138755">
                  <a:extLst>
                    <a:ext uri="{9D8B030D-6E8A-4147-A177-3AD203B41FA5}">
                      <a16:colId xmlns:a16="http://schemas.microsoft.com/office/drawing/2014/main" val="2935484753"/>
                    </a:ext>
                  </a:extLst>
                </a:gridCol>
              </a:tblGrid>
              <a:tr h="269218">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Overview</a:t>
                      </a:r>
                    </a:p>
                  </a:txBody>
                  <a:tcPr marL="0">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1604463"/>
                  </a:ext>
                </a:extLst>
              </a:tr>
              <a:tr h="897394">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noProof="0" dirty="0"/>
                        <a:t>The Empire Life Insurance Company prioritizes third-party risk actions based on a residual risk score. This score derives from enterprise-level risk factors, measured using a targeted selection of existing assurance data (e.g. due diligence and compliance surveys). This helps identify where effort will be most valuable in enterprise third-party risk management.</a:t>
                      </a:r>
                    </a:p>
                  </a:txBody>
                  <a:tcPr marL="0" marR="0" marT="91440" marB="27432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58057432"/>
                  </a:ext>
                </a:extLst>
              </a:tr>
              <a:tr h="269218">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Solution Highlights/Executive Summary</a:t>
                      </a:r>
                    </a:p>
                  </a:txBody>
                  <a:tcPr marL="0">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4043214"/>
                  </a:ext>
                </a:extLst>
              </a:tr>
              <a:tr h="1337867">
                <a:tc gridSpan="3">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none" strike="noStrike" cap="none" dirty="0">
                          <a:solidFill>
                            <a:schemeClr val="dk1"/>
                          </a:solidFill>
                        </a:rPr>
                        <a:t>Enterprise Risk Factor Prioritization: </a:t>
                      </a:r>
                      <a:r>
                        <a:rPr lang="en-US" sz="1200" b="0" u="none" strike="noStrike" cap="none" dirty="0">
                          <a:solidFill>
                            <a:schemeClr val="dk1"/>
                          </a:solidFill>
                        </a:rPr>
                        <a:t>ERM identifies the key risks that can be driven by or through third parties, filtering to a short list of risks most important at enterprise level, further weighting them to reflect enterprise priorities. </a:t>
                      </a:r>
                    </a:p>
                    <a:p>
                      <a:pPr marL="173736" marR="0" lvl="0" indent="-171450" algn="l" defTabSz="914400" rtl="0" eaLnBrk="1" fontAlgn="auto" latinLnBrk="0" hangingPunct="1">
                        <a:lnSpc>
                          <a:spcPct val="100000"/>
                        </a:lnSpc>
                        <a:spcBef>
                          <a:spcPts val="0"/>
                        </a:spcBef>
                        <a:spcAft>
                          <a:spcPts val="0"/>
                        </a:spcAft>
                        <a:buClr>
                          <a:schemeClr val="dk1"/>
                        </a:buClr>
                        <a:buSzPts val="1200"/>
                        <a:buFont typeface="Arial" panose="020B0604020202020204" pitchFamily="34" charset="0"/>
                        <a:buChar char="•"/>
                        <a:tabLst/>
                        <a:defRPr/>
                      </a:pPr>
                      <a:r>
                        <a:rPr lang="en-US" sz="1200" b="1" u="none" strike="noStrike" cap="none" dirty="0">
                          <a:solidFill>
                            <a:schemeClr val="dk1"/>
                          </a:solidFill>
                        </a:rPr>
                        <a:t>Residual Risk Scoring: </a:t>
                      </a:r>
                      <a:r>
                        <a:rPr lang="en-US" sz="1200" b="0" u="none" strike="noStrike" cap="none" dirty="0">
                          <a:solidFill>
                            <a:schemeClr val="dk1"/>
                          </a:solidFill>
                        </a:rPr>
                        <a:t>After scoring inherent risk, ERM rates control effectiveness along the same factors. The combined score provides a prioritization metric that helps them highlight gaps where action might be needed most.</a:t>
                      </a:r>
                      <a:endParaRPr lang="en-US" sz="1200" b="1" u="none" strike="noStrike" cap="none" dirty="0">
                        <a:solidFill>
                          <a:schemeClr val="dk1"/>
                        </a:solidFill>
                      </a:endParaRPr>
                    </a:p>
                    <a:p>
                      <a:pPr marL="173736" marR="0" lvl="0" indent="-171450" algn="l" defTabSz="914400" rtl="0" eaLnBrk="1" fontAlgn="auto" latinLnBrk="0" hangingPunct="1">
                        <a:lnSpc>
                          <a:spcPct val="100000"/>
                        </a:lnSpc>
                        <a:spcBef>
                          <a:spcPts val="0"/>
                        </a:spcBef>
                        <a:spcAft>
                          <a:spcPts val="0"/>
                        </a:spcAft>
                        <a:buClr>
                          <a:schemeClr val="dk1"/>
                        </a:buClr>
                        <a:buSzPts val="1200"/>
                        <a:buFont typeface="Arial" panose="020B0604020202020204" pitchFamily="34" charset="0"/>
                        <a:buChar char="•"/>
                        <a:tabLst/>
                        <a:defRPr/>
                      </a:pPr>
                      <a:r>
                        <a:rPr lang="en-US" sz="1200" b="1" u="none" strike="noStrike" cap="none" dirty="0">
                          <a:solidFill>
                            <a:schemeClr val="dk1"/>
                          </a:solidFill>
                        </a:rPr>
                        <a:t>Residual Risk Action Priorities: </a:t>
                      </a:r>
                      <a:r>
                        <a:rPr lang="en-US" sz="1200" b="0" u="none" strike="noStrike" cap="none" dirty="0">
                          <a:solidFill>
                            <a:schemeClr val="dk1"/>
                          </a:solidFill>
                        </a:rPr>
                        <a:t>ERM uses the residual risk ratings to anchor key stakeholder conversations, resulting in a prioritized list of third-party actions. These include conversations with business unit heads to root cause prioritization discrepancies, and with the risk committee, using data to identify trends and outliers.</a:t>
                      </a:r>
                    </a:p>
                  </a:txBody>
                  <a:tcPr marL="0" marR="0" marT="91440" marB="27432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6182185"/>
                  </a:ext>
                </a:extLst>
              </a:tr>
              <a:tr h="269218">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Scenario</a:t>
                      </a:r>
                    </a:p>
                  </a:txBody>
                  <a:tcPr marL="0">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1574662"/>
                  </a:ext>
                </a:extLst>
              </a:tr>
              <a:tr h="1076873">
                <a:tc gridSpan="3">
                  <a:txBody>
                    <a:bodyPr/>
                    <a:lstStyle/>
                    <a:p>
                      <a:pPr marL="0" marR="0" lvl="0" indent="0" algn="l" rtl="0">
                        <a:lnSpc>
                          <a:spcPct val="100000"/>
                        </a:lnSpc>
                        <a:spcBef>
                          <a:spcPts val="0"/>
                        </a:spcBef>
                        <a:spcAft>
                          <a:spcPts val="0"/>
                        </a:spcAft>
                        <a:buClr>
                          <a:schemeClr val="dk1"/>
                        </a:buClr>
                        <a:buSzPts val="1100"/>
                        <a:buFont typeface="Arial"/>
                        <a:buNone/>
                      </a:pPr>
                      <a:r>
                        <a:rPr lang="en-US" sz="1200" u="none" strike="noStrike" cap="none" dirty="0">
                          <a:solidFill>
                            <a:schemeClr val="tx1"/>
                          </a:solidFill>
                        </a:rPr>
                        <a:t>Empire Life’s ERM team wanted to support third-party risk efforts, but existing measurement frameworks were fragmented and focused on business unit (BU) or functional concerns. It was difficult to weigh and assess which of these relationships were of enterprise-level concern, and thus prioritize what actions ERM and its stakeholders should take on third-party risk.</a:t>
                      </a:r>
                    </a:p>
                  </a:txBody>
                  <a:tcPr marL="0" marR="0" marT="91440" marB="27432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4582409"/>
                  </a:ext>
                </a:extLst>
              </a:tr>
              <a:tr h="0">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About the Company</a:t>
                      </a:r>
                    </a:p>
                  </a:txBody>
                  <a:tcPr marL="0">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9874133"/>
                  </a:ext>
                </a:extLst>
              </a:tr>
              <a:tr h="0">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noProof="0" dirty="0"/>
                        <a:t>The Empire Life Insurance Company (Canada)</a:t>
                      </a:r>
                    </a:p>
                  </a:txBody>
                  <a:tcPr marL="0" marR="0" marT="91440" marB="9144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8728255"/>
                  </a:ext>
                </a:extLst>
              </a:tr>
              <a:tr h="448697">
                <a:tc>
                  <a:txBody>
                    <a:bodyPr/>
                    <a:lstStyle/>
                    <a:p>
                      <a:endParaRPr lang="en-US" sz="1200" noProof="0" dirty="0"/>
                    </a:p>
                  </a:txBody>
                  <a:tcPr marL="0">
                    <a:lnT w="6350" cap="flat" cmpd="sng" algn="ctr">
                      <a:noFill/>
                      <a:prstDash val="solid"/>
                      <a:round/>
                      <a:headEnd type="none" w="med" len="med"/>
                      <a:tailEnd type="none" w="med" len="med"/>
                    </a:lnT>
                    <a:noFill/>
                  </a:tcPr>
                </a:tc>
                <a:tc>
                  <a:txBody>
                    <a:bodyPr/>
                    <a:lstStyle/>
                    <a:p>
                      <a:r>
                        <a:rPr lang="en-US" sz="1200" noProof="0" dirty="0">
                          <a:solidFill>
                            <a:srgbClr val="000000"/>
                          </a:solidFill>
                          <a:latin typeface="+mn-lt"/>
                        </a:rPr>
                        <a:t>Industry: </a:t>
                      </a:r>
                      <a:r>
                        <a:rPr lang="en-US" sz="1200" b="0" u="none" strike="noStrike" kern="1200" cap="none" dirty="0">
                          <a:solidFill>
                            <a:schemeClr val="dk1"/>
                          </a:solidFill>
                          <a:latin typeface="+mn-lt"/>
                          <a:ea typeface="+mn-ea"/>
                          <a:cs typeface="+mn-cs"/>
                        </a:rPr>
                        <a:t>Insurance</a:t>
                      </a:r>
                      <a:endParaRPr lang="en-US" sz="1200" noProof="0" dirty="0">
                        <a:solidFill>
                          <a:srgbClr val="000000"/>
                        </a:solidFill>
                        <a:latin typeface="+mn-l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Headquarters Location: </a:t>
                      </a:r>
                      <a:r>
                        <a:rPr lang="en-US" sz="1200" b="0" u="none" strike="noStrike" kern="1200" cap="none" dirty="0">
                          <a:solidFill>
                            <a:schemeClr val="tx1"/>
                          </a:solidFill>
                          <a:latin typeface="+mn-lt"/>
                          <a:ea typeface="+mn-ea"/>
                          <a:cs typeface="+mn-cs"/>
                        </a:rPr>
                        <a:t>Kingston, ON, Canada</a:t>
                      </a:r>
                      <a:endParaRPr lang="en-US" sz="1200" kern="1200" dirty="0">
                        <a:solidFill>
                          <a:schemeClr val="dk1"/>
                        </a:solidFill>
                        <a:effectLst/>
                        <a:latin typeface="+mn-lt"/>
                        <a:ea typeface="+mn-ea"/>
                        <a:cs typeface="+mn-cs"/>
                      </a:endParaRPr>
                    </a:p>
                  </a:txBody>
                  <a:tcPr marL="0">
                    <a:lnT w="6350" cap="flat" cmpd="sng" algn="ctr">
                      <a:noFill/>
                      <a:prstDash val="solid"/>
                      <a:round/>
                      <a:headEnd type="none" w="med" len="med"/>
                      <a:tailEnd type="none" w="med" len="med"/>
                    </a:lnT>
                    <a:noFill/>
                  </a:tcPr>
                </a:tc>
                <a:tc>
                  <a:txBody>
                    <a:bodyPr/>
                    <a:lstStyle/>
                    <a:p>
                      <a:r>
                        <a:rPr lang="en-US" sz="1200" kern="1200" dirty="0">
                          <a:solidFill>
                            <a:schemeClr val="dk1"/>
                          </a:solidFill>
                          <a:effectLst/>
                          <a:latin typeface="+mn-lt"/>
                          <a:ea typeface="+mn-ea"/>
                          <a:cs typeface="+mn-cs"/>
                        </a:rPr>
                        <a:t>Revenue: </a:t>
                      </a:r>
                      <a:r>
                        <a:rPr lang="en-US" sz="1200" b="0" u="none" strike="noStrike" kern="1200" cap="none" dirty="0">
                          <a:solidFill>
                            <a:schemeClr val="tx1"/>
                          </a:solidFill>
                          <a:latin typeface="+mn-lt"/>
                          <a:ea typeface="+mn-ea"/>
                          <a:cs typeface="+mn-cs"/>
                        </a:rPr>
                        <a:t>$1-5 billion</a:t>
                      </a:r>
                      <a:endParaRPr lang="en-US" sz="1200" kern="1200" dirty="0">
                        <a:solidFill>
                          <a:schemeClr val="dk1"/>
                        </a:solidFill>
                        <a:effectLst/>
                        <a:latin typeface="+mn-lt"/>
                        <a:ea typeface="+mn-ea"/>
                        <a:cs typeface="+mn-cs"/>
                      </a:endParaRPr>
                    </a:p>
                    <a:p>
                      <a:r>
                        <a:rPr lang="en-US" sz="1200" kern="1200" dirty="0">
                          <a:solidFill>
                            <a:schemeClr val="dk1"/>
                          </a:solidFill>
                          <a:effectLst/>
                          <a:latin typeface="+mn-lt"/>
                          <a:ea typeface="+mn-ea"/>
                          <a:cs typeface="+mn-cs"/>
                        </a:rPr>
                        <a:t>Employees: </a:t>
                      </a:r>
                      <a:r>
                        <a:rPr lang="en-US" sz="1200" b="0" u="none" strike="noStrike" kern="1200" cap="none" dirty="0">
                          <a:solidFill>
                            <a:schemeClr val="tx1"/>
                          </a:solidFill>
                          <a:latin typeface="+mn-lt"/>
                          <a:ea typeface="+mn-ea"/>
                          <a:cs typeface="+mn-cs"/>
                        </a:rPr>
                        <a:t>approx. 1,000</a:t>
                      </a:r>
                      <a:endParaRPr lang="en-US" sz="1200" kern="1200" dirty="0">
                        <a:solidFill>
                          <a:schemeClr val="dk1"/>
                        </a:solidFill>
                        <a:effectLst/>
                        <a:latin typeface="+mn-lt"/>
                        <a:ea typeface="+mn-ea"/>
                        <a:cs typeface="+mn-cs"/>
                      </a:endParaRPr>
                    </a:p>
                  </a:txBody>
                  <a:tcPr marL="0">
                    <a:lnT w="6350" cap="flat" cmpd="sng" algn="ctr">
                      <a:noFill/>
                      <a:prstDash val="solid"/>
                      <a:round/>
                      <a:headEnd type="none" w="med" len="med"/>
                      <a:tailEnd type="none" w="med" len="med"/>
                    </a:lnT>
                    <a:noFill/>
                  </a:tcPr>
                </a:tc>
                <a:extLst>
                  <a:ext uri="{0D108BD9-81ED-4DB2-BD59-A6C34878D82A}">
                    <a16:rowId xmlns:a16="http://schemas.microsoft.com/office/drawing/2014/main" val="2300536420"/>
                  </a:ext>
                </a:extLst>
              </a:tr>
            </a:tbl>
          </a:graphicData>
        </a:graphic>
      </p:graphicFrame>
      <p:sp>
        <p:nvSpPr>
          <p:cNvPr id="6" name="Title 5">
            <a:extLst>
              <a:ext uri="{FF2B5EF4-FFF2-40B4-BE49-F238E27FC236}">
                <a16:creationId xmlns:a16="http://schemas.microsoft.com/office/drawing/2014/main" id="{6A37F783-2839-B34F-8AA6-1363730D1885}"/>
              </a:ext>
            </a:extLst>
          </p:cNvPr>
          <p:cNvSpPr>
            <a:spLocks noGrp="1"/>
          </p:cNvSpPr>
          <p:nvPr>
            <p:ph type="title"/>
          </p:nvPr>
        </p:nvSpPr>
        <p:spPr/>
        <p:txBody>
          <a:bodyPr/>
          <a:lstStyle/>
          <a:p>
            <a:r>
              <a:rPr lang="en-US" dirty="0"/>
              <a:t>Enterprise Third-Party Risk Prioritization Framework</a:t>
            </a:r>
          </a:p>
        </p:txBody>
      </p:sp>
      <p:pic>
        <p:nvPicPr>
          <p:cNvPr id="3" name="Picture 2">
            <a:extLst>
              <a:ext uri="{FF2B5EF4-FFF2-40B4-BE49-F238E27FC236}">
                <a16:creationId xmlns:a16="http://schemas.microsoft.com/office/drawing/2014/main" id="{9D6F0959-DB48-2442-5536-5AFA1541C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37" y="6091382"/>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796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D348-CF49-5941-9B4A-7EEBB404957A}"/>
              </a:ext>
            </a:extLst>
          </p:cNvPr>
          <p:cNvSpPr>
            <a:spLocks noGrp="1"/>
          </p:cNvSpPr>
          <p:nvPr>
            <p:ph type="title"/>
          </p:nvPr>
        </p:nvSpPr>
        <p:spPr/>
        <p:txBody>
          <a:bodyPr/>
          <a:lstStyle/>
          <a:p>
            <a:r>
              <a:rPr lang="en-US" dirty="0"/>
              <a:t>Building an Enterprise View Into Third-Party Risk </a:t>
            </a:r>
          </a:p>
        </p:txBody>
      </p:sp>
      <p:sp>
        <p:nvSpPr>
          <p:cNvPr id="3" name="Text Placeholder 2">
            <a:extLst>
              <a:ext uri="{FF2B5EF4-FFF2-40B4-BE49-F238E27FC236}">
                <a16:creationId xmlns:a16="http://schemas.microsoft.com/office/drawing/2014/main" id="{8DDF529D-2E65-FE44-8F7C-9D1D0EC94A6E}"/>
              </a:ext>
            </a:extLst>
          </p:cNvPr>
          <p:cNvSpPr>
            <a:spLocks noGrp="1"/>
          </p:cNvSpPr>
          <p:nvPr>
            <p:ph type="body" sz="quarter" idx="11"/>
          </p:nvPr>
        </p:nvSpPr>
        <p:spPr/>
        <p:txBody>
          <a:bodyPr/>
          <a:lstStyle/>
          <a:p>
            <a:r>
              <a:rPr lang="en-US" dirty="0"/>
              <a:t>Empire Life’s Third-Party Relationship Residual Risk Scoring Process </a:t>
            </a:r>
          </a:p>
        </p:txBody>
      </p:sp>
      <p:grpSp>
        <p:nvGrpSpPr>
          <p:cNvPr id="37" name="Group 36">
            <a:extLst>
              <a:ext uri="{FF2B5EF4-FFF2-40B4-BE49-F238E27FC236}">
                <a16:creationId xmlns:a16="http://schemas.microsoft.com/office/drawing/2014/main" id="{5487306C-D972-ABDA-0524-AE17C55D2F9C}"/>
              </a:ext>
            </a:extLst>
          </p:cNvPr>
          <p:cNvGrpSpPr/>
          <p:nvPr/>
        </p:nvGrpSpPr>
        <p:grpSpPr>
          <a:xfrm>
            <a:off x="474208" y="1681885"/>
            <a:ext cx="8212592" cy="3244739"/>
            <a:chOff x="474208" y="1681885"/>
            <a:chExt cx="8212592" cy="3244739"/>
          </a:xfrm>
        </p:grpSpPr>
        <p:sp>
          <p:nvSpPr>
            <p:cNvPr id="18" name="TextBox 17">
              <a:extLst>
                <a:ext uri="{FF2B5EF4-FFF2-40B4-BE49-F238E27FC236}">
                  <a16:creationId xmlns:a16="http://schemas.microsoft.com/office/drawing/2014/main" id="{5179747D-4C6C-BC58-5B95-01A18F1F226A}"/>
                </a:ext>
              </a:extLst>
            </p:cNvPr>
            <p:cNvSpPr txBox="1"/>
            <p:nvPr/>
          </p:nvSpPr>
          <p:spPr>
            <a:xfrm>
              <a:off x="474208" y="4158416"/>
              <a:ext cx="858312" cy="276999"/>
            </a:xfrm>
            <a:prstGeom prst="rect">
              <a:avLst/>
            </a:prstGeom>
            <a:noFill/>
          </p:spPr>
          <p:txBody>
            <a:bodyPr wrap="none" lIns="0" rIns="0" rtlCol="0">
              <a:spAutoFit/>
            </a:bodyPr>
            <a:lstStyle/>
            <a:p>
              <a:pPr algn="l">
                <a:spcBef>
                  <a:spcPts val="600"/>
                </a:spcBef>
              </a:pPr>
              <a:r>
                <a:rPr lang="en-US" sz="1200" b="1" dirty="0"/>
                <a:t>ERM Action</a:t>
              </a:r>
            </a:p>
          </p:txBody>
        </p:sp>
        <p:grpSp>
          <p:nvGrpSpPr>
            <p:cNvPr id="27" name="Group 26">
              <a:extLst>
                <a:ext uri="{FF2B5EF4-FFF2-40B4-BE49-F238E27FC236}">
                  <a16:creationId xmlns:a16="http://schemas.microsoft.com/office/drawing/2014/main" id="{85170F40-5CD4-3B64-18EA-92832E7D3B49}"/>
                </a:ext>
              </a:extLst>
            </p:cNvPr>
            <p:cNvGrpSpPr/>
            <p:nvPr/>
          </p:nvGrpSpPr>
          <p:grpSpPr>
            <a:xfrm>
              <a:off x="1600200" y="2435222"/>
              <a:ext cx="7086600" cy="1120272"/>
              <a:chOff x="1826170" y="2736164"/>
              <a:chExt cx="6420452" cy="1120272"/>
            </a:xfrm>
          </p:grpSpPr>
          <p:sp>
            <p:nvSpPr>
              <p:cNvPr id="22" name="Rectangle 21">
                <a:extLst>
                  <a:ext uri="{FF2B5EF4-FFF2-40B4-BE49-F238E27FC236}">
                    <a16:creationId xmlns:a16="http://schemas.microsoft.com/office/drawing/2014/main" id="{7D565A56-B915-49CD-8A3D-E944F4D56197}"/>
                  </a:ext>
                </a:extLst>
              </p:cNvPr>
              <p:cNvSpPr/>
              <p:nvPr/>
            </p:nvSpPr>
            <p:spPr>
              <a:xfrm>
                <a:off x="1826170" y="2736164"/>
                <a:ext cx="1167156"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Prioritize Enterprise Risk Factors</a:t>
                </a:r>
              </a:p>
            </p:txBody>
          </p:sp>
          <p:sp>
            <p:nvSpPr>
              <p:cNvPr id="23" name="Rectangle 22">
                <a:extLst>
                  <a:ext uri="{FF2B5EF4-FFF2-40B4-BE49-F238E27FC236}">
                    <a16:creationId xmlns:a16="http://schemas.microsoft.com/office/drawing/2014/main" id="{44694E09-F2B7-9767-6E52-282134B02873}"/>
                  </a:ext>
                </a:extLst>
              </p:cNvPr>
              <p:cNvSpPr/>
              <p:nvPr/>
            </p:nvSpPr>
            <p:spPr>
              <a:xfrm>
                <a:off x="3139494" y="2736164"/>
                <a:ext cx="1167156" cy="1120272"/>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dirty="0">
                    <a:solidFill>
                      <a:schemeClr val="tx1"/>
                    </a:solidFill>
                  </a:rPr>
                  <a:t>Select inherent risk data*</a:t>
                </a:r>
              </a:p>
            </p:txBody>
          </p:sp>
          <p:sp>
            <p:nvSpPr>
              <p:cNvPr id="24" name="Rectangle 23">
                <a:extLst>
                  <a:ext uri="{FF2B5EF4-FFF2-40B4-BE49-F238E27FC236}">
                    <a16:creationId xmlns:a16="http://schemas.microsoft.com/office/drawing/2014/main" id="{E5D45A74-961E-EE3B-30D7-03E64484AA79}"/>
                  </a:ext>
                </a:extLst>
              </p:cNvPr>
              <p:cNvSpPr/>
              <p:nvPr/>
            </p:nvSpPr>
            <p:spPr>
              <a:xfrm>
                <a:off x="4452818" y="2736164"/>
                <a:ext cx="1167156" cy="1120272"/>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dirty="0">
                    <a:solidFill>
                      <a:schemeClr val="tx1"/>
                    </a:solidFill>
                  </a:rPr>
                  <a:t>Select control effectiveness data*</a:t>
                </a:r>
              </a:p>
            </p:txBody>
          </p:sp>
          <p:sp>
            <p:nvSpPr>
              <p:cNvPr id="25" name="Rectangle 24">
                <a:extLst>
                  <a:ext uri="{FF2B5EF4-FFF2-40B4-BE49-F238E27FC236}">
                    <a16:creationId xmlns:a16="http://schemas.microsoft.com/office/drawing/2014/main" id="{83F6F4A5-1E1D-E518-F350-3F31A29F851D}"/>
                  </a:ext>
                </a:extLst>
              </p:cNvPr>
              <p:cNvSpPr/>
              <p:nvPr/>
            </p:nvSpPr>
            <p:spPr>
              <a:xfrm>
                <a:off x="5766142" y="2736164"/>
                <a:ext cx="1167156"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b="1" dirty="0"/>
                  <a:t>Score</a:t>
                </a:r>
                <a:br>
                  <a:rPr lang="en-US" sz="1200" b="1" dirty="0"/>
                </a:br>
                <a:r>
                  <a:rPr lang="en-US" sz="1200" b="1" dirty="0"/>
                  <a:t> and Rank Residual Risk*</a:t>
                </a:r>
              </a:p>
            </p:txBody>
          </p:sp>
          <p:sp>
            <p:nvSpPr>
              <p:cNvPr id="26" name="Rectangle 25">
                <a:extLst>
                  <a:ext uri="{FF2B5EF4-FFF2-40B4-BE49-F238E27FC236}">
                    <a16:creationId xmlns:a16="http://schemas.microsoft.com/office/drawing/2014/main" id="{34B5001D-BF2C-AE36-57F3-BCBAF8579737}"/>
                  </a:ext>
                </a:extLst>
              </p:cNvPr>
              <p:cNvSpPr/>
              <p:nvPr/>
            </p:nvSpPr>
            <p:spPr>
              <a:xfrm>
                <a:off x="7079466" y="2736164"/>
                <a:ext cx="1167156"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b="1" dirty="0"/>
                  <a:t>Prioritize Enterprise TPRM Action</a:t>
                </a:r>
              </a:p>
            </p:txBody>
          </p:sp>
        </p:grpSp>
        <p:sp>
          <p:nvSpPr>
            <p:cNvPr id="28" name="TextBox 27">
              <a:extLst>
                <a:ext uri="{FF2B5EF4-FFF2-40B4-BE49-F238E27FC236}">
                  <a16:creationId xmlns:a16="http://schemas.microsoft.com/office/drawing/2014/main" id="{D531F87D-CBE8-A413-1440-A04446AC4136}"/>
                </a:ext>
              </a:extLst>
            </p:cNvPr>
            <p:cNvSpPr txBox="1"/>
            <p:nvPr/>
          </p:nvSpPr>
          <p:spPr>
            <a:xfrm>
              <a:off x="474209" y="2764526"/>
              <a:ext cx="690884" cy="461665"/>
            </a:xfrm>
            <a:prstGeom prst="rect">
              <a:avLst/>
            </a:prstGeom>
            <a:noFill/>
          </p:spPr>
          <p:txBody>
            <a:bodyPr wrap="square" lIns="0" rIns="0" rtlCol="0">
              <a:spAutoFit/>
            </a:bodyPr>
            <a:lstStyle/>
            <a:p>
              <a:pPr algn="l"/>
              <a:r>
                <a:rPr lang="en-US" sz="1200" b="1" dirty="0"/>
                <a:t>Process </a:t>
              </a:r>
            </a:p>
            <a:p>
              <a:pPr algn="l"/>
              <a:r>
                <a:rPr lang="en-US" sz="1200" b="1" dirty="0"/>
                <a:t>Steps</a:t>
              </a:r>
            </a:p>
          </p:txBody>
        </p:sp>
        <p:grpSp>
          <p:nvGrpSpPr>
            <p:cNvPr id="29" name="Group 28">
              <a:extLst>
                <a:ext uri="{FF2B5EF4-FFF2-40B4-BE49-F238E27FC236}">
                  <a16:creationId xmlns:a16="http://schemas.microsoft.com/office/drawing/2014/main" id="{E92D9E1C-8FB9-099D-69FC-601B6D6C104E}"/>
                </a:ext>
              </a:extLst>
            </p:cNvPr>
            <p:cNvGrpSpPr/>
            <p:nvPr/>
          </p:nvGrpSpPr>
          <p:grpSpPr>
            <a:xfrm rot="16200000">
              <a:off x="4304568" y="772080"/>
              <a:ext cx="228599" cy="2762363"/>
              <a:chOff x="3074748" y="1500988"/>
              <a:chExt cx="297534" cy="1067373"/>
            </a:xfrm>
          </p:grpSpPr>
          <p:cxnSp>
            <p:nvCxnSpPr>
              <p:cNvPr id="30" name="Straight Connector 29">
                <a:extLst>
                  <a:ext uri="{FF2B5EF4-FFF2-40B4-BE49-F238E27FC236}">
                    <a16:creationId xmlns:a16="http://schemas.microsoft.com/office/drawing/2014/main" id="{71DCCED0-E7C9-A9C4-7C38-33A1F520258B}"/>
                  </a:ext>
                </a:extLst>
              </p:cNvPr>
              <p:cNvCxnSpPr>
                <a:cxnSpLocks/>
              </p:cNvCxnSpPr>
              <p:nvPr/>
            </p:nvCxnSpPr>
            <p:spPr>
              <a:xfrm flipH="1">
                <a:off x="3074749" y="2030026"/>
                <a:ext cx="297533"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D71EDEA-A8C0-586E-A4DA-82DD97A315C5}"/>
                  </a:ext>
                </a:extLst>
              </p:cNvPr>
              <p:cNvCxnSpPr>
                <a:cxnSpLocks/>
              </p:cNvCxnSpPr>
              <p:nvPr/>
            </p:nvCxnSpPr>
            <p:spPr>
              <a:xfrm rot="5400000">
                <a:off x="2541061" y="2034675"/>
                <a:ext cx="1067373" cy="0"/>
              </a:xfrm>
              <a:prstGeom prst="line">
                <a:avLst/>
              </a:prstGeom>
              <a:ln w="1270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19" name="Content Placeholder 1">
              <a:extLst>
                <a:ext uri="{FF2B5EF4-FFF2-40B4-BE49-F238E27FC236}">
                  <a16:creationId xmlns:a16="http://schemas.microsoft.com/office/drawing/2014/main" id="{80DD74AD-059E-D2E3-85B0-3A8FAB19AC14}"/>
                </a:ext>
              </a:extLst>
            </p:cNvPr>
            <p:cNvSpPr txBox="1">
              <a:spLocks/>
            </p:cNvSpPr>
            <p:nvPr/>
          </p:nvSpPr>
          <p:spPr>
            <a:xfrm>
              <a:off x="2265721" y="1681885"/>
              <a:ext cx="4239332" cy="434618"/>
            </a:xfrm>
            <a:prstGeom prst="rect">
              <a:avLst/>
            </a:prstGeom>
            <a:solidFill>
              <a:schemeClr val="bg1"/>
            </a:solidFill>
            <a:ln w="12700">
              <a:solidFill>
                <a:srgbClr val="002856"/>
              </a:solidFill>
            </a:ln>
          </p:spPr>
          <p:txBody>
            <a:bodyPr lIns="0" tIns="0" anchor="ctr"/>
            <a:lstStyle>
              <a:lvl1pPr marL="2286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0"/>
                </a:spcAft>
                <a:buNone/>
              </a:pPr>
              <a:r>
                <a:rPr lang="en-US" sz="1200" b="1" dirty="0"/>
                <a:t>Existing Assurance Data </a:t>
              </a:r>
            </a:p>
            <a:p>
              <a:pPr marL="0" indent="0" algn="ctr">
                <a:spcAft>
                  <a:spcPts val="0"/>
                </a:spcAft>
                <a:buNone/>
              </a:pPr>
              <a:r>
                <a:rPr lang="en-US" sz="1200" dirty="0"/>
                <a:t>(e.g. due diligence and recertification survey responses)</a:t>
              </a:r>
            </a:p>
          </p:txBody>
        </p:sp>
        <p:sp>
          <p:nvSpPr>
            <p:cNvPr id="32" name="Rectangle 31">
              <a:extLst>
                <a:ext uri="{FF2B5EF4-FFF2-40B4-BE49-F238E27FC236}">
                  <a16:creationId xmlns:a16="http://schemas.microsoft.com/office/drawing/2014/main" id="{1F745F31-C4E7-F4E9-53FF-E06D906AA543}"/>
                </a:ext>
              </a:extLst>
            </p:cNvPr>
            <p:cNvSpPr/>
            <p:nvPr/>
          </p:nvSpPr>
          <p:spPr>
            <a:xfrm>
              <a:off x="1599718" y="3686743"/>
              <a:ext cx="1288253" cy="122859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Choose enterprise priority third- party risks and shortlist related risk factors</a:t>
              </a:r>
            </a:p>
          </p:txBody>
        </p:sp>
        <p:sp>
          <p:nvSpPr>
            <p:cNvPr id="33" name="Rectangle 32">
              <a:extLst>
                <a:ext uri="{FF2B5EF4-FFF2-40B4-BE49-F238E27FC236}">
                  <a16:creationId xmlns:a16="http://schemas.microsoft.com/office/drawing/2014/main" id="{F734639C-5E2F-CCF3-0F8C-1F8DED916308}"/>
                </a:ext>
              </a:extLst>
            </p:cNvPr>
            <p:cNvSpPr/>
            <p:nvPr/>
          </p:nvSpPr>
          <p:spPr>
            <a:xfrm>
              <a:off x="3037687" y="3682621"/>
              <a:ext cx="1288253" cy="122859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200" dirty="0">
                  <a:solidFill>
                    <a:schemeClr val="tx1"/>
                  </a:solidFill>
                </a:rPr>
                <a:t>Create a proxy </a:t>
              </a:r>
              <a:br>
                <a:rPr lang="en-US" sz="1200" dirty="0">
                  <a:solidFill>
                    <a:schemeClr val="tx1"/>
                  </a:solidFill>
                </a:rPr>
              </a:br>
              <a:r>
                <a:rPr lang="en-US" sz="1200" dirty="0">
                  <a:solidFill>
                    <a:schemeClr val="tx1"/>
                  </a:solidFill>
                </a:rPr>
                <a:t>for relationship’s impact on enterprise risk factors</a:t>
              </a:r>
            </a:p>
          </p:txBody>
        </p:sp>
        <p:sp>
          <p:nvSpPr>
            <p:cNvPr id="34" name="Rectangle 33">
              <a:extLst>
                <a:ext uri="{FF2B5EF4-FFF2-40B4-BE49-F238E27FC236}">
                  <a16:creationId xmlns:a16="http://schemas.microsoft.com/office/drawing/2014/main" id="{E51D8694-2FAC-2BEC-ED55-BCD6FE555070}"/>
                </a:ext>
              </a:extLst>
            </p:cNvPr>
            <p:cNvSpPr/>
            <p:nvPr/>
          </p:nvSpPr>
          <p:spPr>
            <a:xfrm>
              <a:off x="4475656" y="3682621"/>
              <a:ext cx="1288253" cy="122859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Bef>
                  <a:spcPts val="600"/>
                </a:spcBef>
              </a:pPr>
              <a:r>
                <a:rPr lang="en-US" sz="1200" dirty="0">
                  <a:solidFill>
                    <a:schemeClr val="tx1"/>
                  </a:solidFill>
                </a:rPr>
                <a:t>Create a proxy for the presence and quality of controls for risk factors</a:t>
              </a:r>
            </a:p>
          </p:txBody>
        </p:sp>
        <p:sp>
          <p:nvSpPr>
            <p:cNvPr id="35" name="Rectangle 34">
              <a:extLst>
                <a:ext uri="{FF2B5EF4-FFF2-40B4-BE49-F238E27FC236}">
                  <a16:creationId xmlns:a16="http://schemas.microsoft.com/office/drawing/2014/main" id="{0058E857-AA4C-3F2E-2391-0A21E7FB71E4}"/>
                </a:ext>
              </a:extLst>
            </p:cNvPr>
            <p:cNvSpPr/>
            <p:nvPr/>
          </p:nvSpPr>
          <p:spPr>
            <a:xfrm>
              <a:off x="5913625" y="3682621"/>
              <a:ext cx="1288253" cy="122859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Bef>
                  <a:spcPts val="600"/>
                </a:spcBef>
              </a:pPr>
              <a:r>
                <a:rPr lang="en-US" sz="1200" dirty="0">
                  <a:solidFill>
                    <a:schemeClr val="tx1"/>
                  </a:solidFill>
                </a:rPr>
                <a:t>Score and create a scale for comparison</a:t>
              </a:r>
            </a:p>
          </p:txBody>
        </p:sp>
        <p:sp>
          <p:nvSpPr>
            <p:cNvPr id="36" name="Rectangle 35">
              <a:extLst>
                <a:ext uri="{FF2B5EF4-FFF2-40B4-BE49-F238E27FC236}">
                  <a16:creationId xmlns:a16="http://schemas.microsoft.com/office/drawing/2014/main" id="{6D02CBDB-9671-1AA4-27CF-BE6CF9043449}"/>
                </a:ext>
              </a:extLst>
            </p:cNvPr>
            <p:cNvSpPr/>
            <p:nvPr/>
          </p:nvSpPr>
          <p:spPr>
            <a:xfrm>
              <a:off x="7351594" y="3698034"/>
              <a:ext cx="1288253" cy="122859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Bef>
                  <a:spcPts val="600"/>
                </a:spcBef>
              </a:pPr>
              <a:r>
                <a:rPr lang="en-US" sz="1200" dirty="0">
                  <a:solidFill>
                    <a:schemeClr val="tx1"/>
                  </a:solidFill>
                </a:rPr>
                <a:t>Share analysis with risk committee and BU heads/risk owners</a:t>
              </a:r>
            </a:p>
          </p:txBody>
        </p:sp>
      </p:grpSp>
      <p:sp>
        <p:nvSpPr>
          <p:cNvPr id="38" name="TextBox 37">
            <a:extLst>
              <a:ext uri="{FF2B5EF4-FFF2-40B4-BE49-F238E27FC236}">
                <a16:creationId xmlns:a16="http://schemas.microsoft.com/office/drawing/2014/main" id="{494E6418-3C11-CD2F-A824-96F409F69BC4}"/>
              </a:ext>
            </a:extLst>
          </p:cNvPr>
          <p:cNvSpPr txBox="1"/>
          <p:nvPr/>
        </p:nvSpPr>
        <p:spPr>
          <a:xfrm>
            <a:off x="457199" y="5038338"/>
            <a:ext cx="6047853" cy="438582"/>
          </a:xfrm>
          <a:prstGeom prst="rect">
            <a:avLst/>
          </a:prstGeom>
          <a:noFill/>
        </p:spPr>
        <p:txBody>
          <a:bodyPr wrap="square" lIns="0" tIns="91440" rIns="0" bIns="0" rtlCol="0" anchor="b" anchorCtr="0">
            <a:spAutoFit/>
          </a:bodyPr>
          <a:lstStyle/>
          <a:p>
            <a:pPr>
              <a:spcBef>
                <a:spcPts val="300"/>
              </a:spcBef>
            </a:pPr>
            <a:r>
              <a:rPr lang="en-US" sz="1000" dirty="0"/>
              <a:t>Source: Adapted From Empire Life</a:t>
            </a:r>
          </a:p>
          <a:p>
            <a:pPr marL="91440" indent="-91440">
              <a:spcBef>
                <a:spcPts val="300"/>
              </a:spcBef>
            </a:pPr>
            <a:r>
              <a:rPr lang="en-US" sz="1000" dirty="0"/>
              <a:t>* For illustrative guidance on selecting and scoring proxy data, follow this</a:t>
            </a:r>
            <a:r>
              <a:rPr lang="en-US" sz="1000" dirty="0">
                <a:hlinkClick r:id="rId3" action="ppaction://hlinksldjump"/>
              </a:rPr>
              <a:t> link</a:t>
            </a:r>
            <a:r>
              <a:rPr lang="en-US" sz="1000" dirty="0"/>
              <a:t>.</a:t>
            </a:r>
          </a:p>
        </p:txBody>
      </p:sp>
      <p:pic>
        <p:nvPicPr>
          <p:cNvPr id="4" name="Picture 3">
            <a:extLst>
              <a:ext uri="{FF2B5EF4-FFF2-40B4-BE49-F238E27FC236}">
                <a16:creationId xmlns:a16="http://schemas.microsoft.com/office/drawing/2014/main" id="{CFFD0C66-D6B6-616F-4AF4-25530CD574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511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8194-2E6B-3731-07FD-E1DB6FE03BC1}"/>
              </a:ext>
            </a:extLst>
          </p:cNvPr>
          <p:cNvSpPr>
            <a:spLocks noGrp="1"/>
          </p:cNvSpPr>
          <p:nvPr>
            <p:ph type="title"/>
          </p:nvPr>
        </p:nvSpPr>
        <p:spPr/>
        <p:txBody>
          <a:bodyPr/>
          <a:lstStyle/>
          <a:p>
            <a:r>
              <a:rPr lang="en-US" dirty="0"/>
              <a:t>Identify Third-Party Risks to the Enterprise </a:t>
            </a:r>
          </a:p>
        </p:txBody>
      </p:sp>
      <p:sp>
        <p:nvSpPr>
          <p:cNvPr id="3" name="Text Placeholder 2">
            <a:extLst>
              <a:ext uri="{FF2B5EF4-FFF2-40B4-BE49-F238E27FC236}">
                <a16:creationId xmlns:a16="http://schemas.microsoft.com/office/drawing/2014/main" id="{53D014B6-BDD6-B36A-5B07-7A04CDC0C337}"/>
              </a:ext>
            </a:extLst>
          </p:cNvPr>
          <p:cNvSpPr>
            <a:spLocks noGrp="1"/>
          </p:cNvSpPr>
          <p:nvPr>
            <p:ph type="body" sz="quarter" idx="11"/>
          </p:nvPr>
        </p:nvSpPr>
        <p:spPr/>
        <p:txBody>
          <a:bodyPr/>
          <a:lstStyle/>
          <a:p>
            <a:r>
              <a:rPr lang="en-US" dirty="0"/>
              <a:t>Method for Prioritizing Enterprise-Level Third-Party Risk Factors</a:t>
            </a:r>
          </a:p>
        </p:txBody>
      </p:sp>
      <p:sp>
        <p:nvSpPr>
          <p:cNvPr id="5" name="TextBox 4">
            <a:extLst>
              <a:ext uri="{FF2B5EF4-FFF2-40B4-BE49-F238E27FC236}">
                <a16:creationId xmlns:a16="http://schemas.microsoft.com/office/drawing/2014/main" id="{F49E4B9B-53C7-46F4-1D17-3F7089D8E667}"/>
              </a:ext>
            </a:extLst>
          </p:cNvPr>
          <p:cNvSpPr txBox="1"/>
          <p:nvPr/>
        </p:nvSpPr>
        <p:spPr>
          <a:xfrm>
            <a:off x="457200" y="6150122"/>
            <a:ext cx="3474736" cy="246221"/>
          </a:xfrm>
          <a:prstGeom prst="rect">
            <a:avLst/>
          </a:prstGeom>
          <a:noFill/>
        </p:spPr>
        <p:txBody>
          <a:bodyPr wrap="square" lIns="0" tIns="91440" rIns="0" bIns="0" rtlCol="0" anchor="b" anchorCtr="0">
            <a:spAutoFit/>
          </a:bodyPr>
          <a:lstStyle/>
          <a:p>
            <a:pPr>
              <a:spcBef>
                <a:spcPts val="300"/>
              </a:spcBef>
            </a:pPr>
            <a:r>
              <a:rPr lang="en-US" sz="1000" dirty="0"/>
              <a:t>Source: Adapted From Empire Life</a:t>
            </a:r>
          </a:p>
        </p:txBody>
      </p:sp>
      <p:grpSp>
        <p:nvGrpSpPr>
          <p:cNvPr id="113" name="Group 112">
            <a:extLst>
              <a:ext uri="{FF2B5EF4-FFF2-40B4-BE49-F238E27FC236}">
                <a16:creationId xmlns:a16="http://schemas.microsoft.com/office/drawing/2014/main" id="{34C58097-2CF6-C1EB-E87C-7A9B7F5DE587}"/>
              </a:ext>
            </a:extLst>
          </p:cNvPr>
          <p:cNvGrpSpPr/>
          <p:nvPr/>
        </p:nvGrpSpPr>
        <p:grpSpPr>
          <a:xfrm>
            <a:off x="457198" y="1519659"/>
            <a:ext cx="8233827" cy="2532721"/>
            <a:chOff x="457198" y="1519659"/>
            <a:chExt cx="8233827" cy="2532721"/>
          </a:xfrm>
        </p:grpSpPr>
        <p:grpSp>
          <p:nvGrpSpPr>
            <p:cNvPr id="114" name="Group 113">
              <a:extLst>
                <a:ext uri="{FF2B5EF4-FFF2-40B4-BE49-F238E27FC236}">
                  <a16:creationId xmlns:a16="http://schemas.microsoft.com/office/drawing/2014/main" id="{61779634-DE38-B7CD-9191-7DA9AAC0E7E8}"/>
                </a:ext>
              </a:extLst>
            </p:cNvPr>
            <p:cNvGrpSpPr/>
            <p:nvPr/>
          </p:nvGrpSpPr>
          <p:grpSpPr>
            <a:xfrm>
              <a:off x="457198" y="2633354"/>
              <a:ext cx="8233827" cy="1419026"/>
              <a:chOff x="457199" y="2633354"/>
              <a:chExt cx="7757363" cy="1419026"/>
            </a:xfrm>
            <a:solidFill>
              <a:schemeClr val="bg1"/>
            </a:solidFill>
          </p:grpSpPr>
          <p:sp>
            <p:nvSpPr>
              <p:cNvPr id="141" name="Freeform 21">
                <a:extLst>
                  <a:ext uri="{FF2B5EF4-FFF2-40B4-BE49-F238E27FC236}">
                    <a16:creationId xmlns:a16="http://schemas.microsoft.com/office/drawing/2014/main" id="{E4162E04-27AC-BB38-A46D-3D5FE2FDA018}"/>
                  </a:ext>
                </a:extLst>
              </p:cNvPr>
              <p:cNvSpPr/>
              <p:nvPr/>
            </p:nvSpPr>
            <p:spPr>
              <a:xfrm>
                <a:off x="457199" y="2633355"/>
                <a:ext cx="2572554"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grpFill/>
              <a:ln w="12700">
                <a:solidFill>
                  <a:srgbClr val="6F7878"/>
                </a:solidFill>
              </a:ln>
            </p:spPr>
          </p:sp>
          <p:sp>
            <p:nvSpPr>
              <p:cNvPr id="142" name="Freeform 21">
                <a:extLst>
                  <a:ext uri="{FF2B5EF4-FFF2-40B4-BE49-F238E27FC236}">
                    <a16:creationId xmlns:a16="http://schemas.microsoft.com/office/drawing/2014/main" id="{6477D710-09AE-22C0-2DFE-CBD45F2D0B39}"/>
                  </a:ext>
                </a:extLst>
              </p:cNvPr>
              <p:cNvSpPr/>
              <p:nvPr/>
            </p:nvSpPr>
            <p:spPr>
              <a:xfrm>
                <a:off x="3033741" y="2633354"/>
                <a:ext cx="2588507"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grpFill/>
              <a:ln w="12700">
                <a:solidFill>
                  <a:srgbClr val="6F7878"/>
                </a:solidFill>
              </a:ln>
            </p:spPr>
          </p:sp>
          <p:sp>
            <p:nvSpPr>
              <p:cNvPr id="143" name="Freeform 21">
                <a:extLst>
                  <a:ext uri="{FF2B5EF4-FFF2-40B4-BE49-F238E27FC236}">
                    <a16:creationId xmlns:a16="http://schemas.microsoft.com/office/drawing/2014/main" id="{CE228F26-A56F-F8D2-FE41-C5F47E5A5797}"/>
                  </a:ext>
                </a:extLst>
              </p:cNvPr>
              <p:cNvSpPr/>
              <p:nvPr/>
            </p:nvSpPr>
            <p:spPr>
              <a:xfrm>
                <a:off x="5626055" y="2634955"/>
                <a:ext cx="2588507"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grpFill/>
              <a:ln w="12700">
                <a:solidFill>
                  <a:srgbClr val="6F7878"/>
                </a:solidFill>
              </a:ln>
            </p:spPr>
          </p:sp>
        </p:grpSp>
        <p:grpSp>
          <p:nvGrpSpPr>
            <p:cNvPr id="115" name="Group 114">
              <a:extLst>
                <a:ext uri="{FF2B5EF4-FFF2-40B4-BE49-F238E27FC236}">
                  <a16:creationId xmlns:a16="http://schemas.microsoft.com/office/drawing/2014/main" id="{5177EEB4-5B8E-CDDD-CFB2-D92B560272D3}"/>
                </a:ext>
              </a:extLst>
            </p:cNvPr>
            <p:cNvGrpSpPr/>
            <p:nvPr/>
          </p:nvGrpSpPr>
          <p:grpSpPr>
            <a:xfrm>
              <a:off x="457199" y="1519659"/>
              <a:ext cx="8229601" cy="2282671"/>
              <a:chOff x="2717824" y="1108500"/>
              <a:chExt cx="8229601" cy="2282671"/>
            </a:xfrm>
          </p:grpSpPr>
          <p:sp>
            <p:nvSpPr>
              <p:cNvPr id="139" name="Rectangle 138">
                <a:extLst>
                  <a:ext uri="{FF2B5EF4-FFF2-40B4-BE49-F238E27FC236}">
                    <a16:creationId xmlns:a16="http://schemas.microsoft.com/office/drawing/2014/main" id="{0F0DBDFD-7F0A-B67F-8C11-C1E332A45F8B}"/>
                  </a:ext>
                </a:extLst>
              </p:cNvPr>
              <p:cNvSpPr/>
              <p:nvPr/>
            </p:nvSpPr>
            <p:spPr>
              <a:xfrm>
                <a:off x="5350328" y="1223978"/>
                <a:ext cx="2594226" cy="390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a:extLst>
                  <a:ext uri="{FF2B5EF4-FFF2-40B4-BE49-F238E27FC236}">
                    <a16:creationId xmlns:a16="http://schemas.microsoft.com/office/drawing/2014/main" id="{32390540-2442-8098-49E2-0A144206286C}"/>
                  </a:ext>
                </a:extLst>
              </p:cNvPr>
              <p:cNvSpPr/>
              <p:nvPr/>
            </p:nvSpPr>
            <p:spPr>
              <a:xfrm>
                <a:off x="2717824" y="1108500"/>
                <a:ext cx="8229601" cy="2282671"/>
              </a:xfrm>
              <a:prstGeom prst="rect">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16" name="TextBox 115">
              <a:extLst>
                <a:ext uri="{FF2B5EF4-FFF2-40B4-BE49-F238E27FC236}">
                  <a16:creationId xmlns:a16="http://schemas.microsoft.com/office/drawing/2014/main" id="{F83FF7CB-0C64-0DCA-5086-1AB80F8683AA}"/>
                </a:ext>
              </a:extLst>
            </p:cNvPr>
            <p:cNvSpPr txBox="1"/>
            <p:nvPr/>
          </p:nvSpPr>
          <p:spPr>
            <a:xfrm>
              <a:off x="602197" y="2364207"/>
              <a:ext cx="881953" cy="1384995"/>
            </a:xfrm>
            <a:prstGeom prst="rect">
              <a:avLst/>
            </a:prstGeom>
            <a:noFill/>
          </p:spPr>
          <p:txBody>
            <a:bodyPr wrap="square" lIns="0" rIns="0" rtlCol="0">
              <a:spAutoFit/>
            </a:bodyPr>
            <a:lstStyle/>
            <a:p>
              <a:r>
                <a:rPr lang="en-US" sz="1200" dirty="0"/>
                <a:t>Inflation</a:t>
              </a:r>
            </a:p>
            <a:p>
              <a:endParaRPr lang="en-US" sz="1200" dirty="0"/>
            </a:p>
            <a:p>
              <a:r>
                <a:rPr lang="en-US" sz="1200" dirty="0"/>
                <a:t>Business </a:t>
              </a:r>
            </a:p>
            <a:p>
              <a:r>
                <a:rPr lang="en-US" sz="1200" dirty="0"/>
                <a:t>Continuity</a:t>
              </a:r>
            </a:p>
            <a:p>
              <a:endParaRPr lang="en-US" sz="1200" dirty="0"/>
            </a:p>
            <a:p>
              <a:r>
                <a:rPr lang="en-US" sz="1200" dirty="0"/>
                <a:t>Information </a:t>
              </a:r>
            </a:p>
            <a:p>
              <a:r>
                <a:rPr lang="en-US" sz="1200" dirty="0"/>
                <a:t>Security </a:t>
              </a:r>
            </a:p>
          </p:txBody>
        </p:sp>
        <p:sp>
          <p:nvSpPr>
            <p:cNvPr id="117" name="TextBox 116">
              <a:extLst>
                <a:ext uri="{FF2B5EF4-FFF2-40B4-BE49-F238E27FC236}">
                  <a16:creationId xmlns:a16="http://schemas.microsoft.com/office/drawing/2014/main" id="{B1E2ACC5-CDD5-F268-58FF-5DA609EFD30B}"/>
                </a:ext>
              </a:extLst>
            </p:cNvPr>
            <p:cNvSpPr txBox="1"/>
            <p:nvPr/>
          </p:nvSpPr>
          <p:spPr>
            <a:xfrm>
              <a:off x="602197" y="1689481"/>
              <a:ext cx="989536" cy="461665"/>
            </a:xfrm>
            <a:prstGeom prst="rect">
              <a:avLst/>
            </a:prstGeom>
            <a:noFill/>
          </p:spPr>
          <p:txBody>
            <a:bodyPr wrap="square" lIns="0" rIns="0" rtlCol="0">
              <a:spAutoFit/>
            </a:bodyPr>
            <a:lstStyle/>
            <a:p>
              <a:pPr algn="l"/>
              <a:r>
                <a:rPr lang="en-US" sz="1200" b="1" dirty="0"/>
                <a:t>Third-Party Risk Factors</a:t>
              </a:r>
            </a:p>
          </p:txBody>
        </p:sp>
        <p:sp>
          <p:nvSpPr>
            <p:cNvPr id="118" name="TextBox 117">
              <a:extLst>
                <a:ext uri="{FF2B5EF4-FFF2-40B4-BE49-F238E27FC236}">
                  <a16:creationId xmlns:a16="http://schemas.microsoft.com/office/drawing/2014/main" id="{48A3E41F-AC85-5E0A-F33A-9616AA964337}"/>
                </a:ext>
              </a:extLst>
            </p:cNvPr>
            <p:cNvSpPr txBox="1"/>
            <p:nvPr/>
          </p:nvSpPr>
          <p:spPr>
            <a:xfrm>
              <a:off x="1815599" y="1689481"/>
              <a:ext cx="1349977" cy="276999"/>
            </a:xfrm>
            <a:prstGeom prst="rect">
              <a:avLst/>
            </a:prstGeom>
            <a:noFill/>
          </p:spPr>
          <p:txBody>
            <a:bodyPr wrap="square" lIns="0" rIns="0" rtlCol="0">
              <a:spAutoFit/>
            </a:bodyPr>
            <a:lstStyle/>
            <a:p>
              <a:pPr algn="l"/>
              <a:r>
                <a:rPr lang="en-US" sz="1200" b="1" dirty="0"/>
                <a:t>Cross Functional?</a:t>
              </a:r>
            </a:p>
          </p:txBody>
        </p:sp>
        <p:sp>
          <p:nvSpPr>
            <p:cNvPr id="119" name="TextBox 118">
              <a:extLst>
                <a:ext uri="{FF2B5EF4-FFF2-40B4-BE49-F238E27FC236}">
                  <a16:creationId xmlns:a16="http://schemas.microsoft.com/office/drawing/2014/main" id="{D6931888-F109-DCC8-D70A-9D8AB2F2624F}"/>
                </a:ext>
              </a:extLst>
            </p:cNvPr>
            <p:cNvSpPr txBox="1"/>
            <p:nvPr/>
          </p:nvSpPr>
          <p:spPr>
            <a:xfrm>
              <a:off x="3389442" y="1689481"/>
              <a:ext cx="1486173" cy="461665"/>
            </a:xfrm>
            <a:prstGeom prst="rect">
              <a:avLst/>
            </a:prstGeom>
            <a:noFill/>
          </p:spPr>
          <p:txBody>
            <a:bodyPr wrap="square" lIns="0" rIns="0" rtlCol="0">
              <a:spAutoFit/>
            </a:bodyPr>
            <a:lstStyle/>
            <a:p>
              <a:r>
                <a:rPr lang="en-US" sz="1200" b="1" dirty="0"/>
                <a:t>Threat to enterprise performance? </a:t>
              </a:r>
            </a:p>
          </p:txBody>
        </p:sp>
        <p:sp>
          <p:nvSpPr>
            <p:cNvPr id="120" name="TextBox 119">
              <a:extLst>
                <a:ext uri="{FF2B5EF4-FFF2-40B4-BE49-F238E27FC236}">
                  <a16:creationId xmlns:a16="http://schemas.microsoft.com/office/drawing/2014/main" id="{55B562EB-0C27-3489-7812-54A21E5FB18D}"/>
                </a:ext>
              </a:extLst>
            </p:cNvPr>
            <p:cNvSpPr txBox="1"/>
            <p:nvPr/>
          </p:nvSpPr>
          <p:spPr>
            <a:xfrm>
              <a:off x="5099481" y="1689481"/>
              <a:ext cx="1596575" cy="461665"/>
            </a:xfrm>
            <a:prstGeom prst="rect">
              <a:avLst/>
            </a:prstGeom>
            <a:noFill/>
          </p:spPr>
          <p:txBody>
            <a:bodyPr wrap="square" lIns="0" rIns="0" rtlCol="0">
              <a:spAutoFit/>
            </a:bodyPr>
            <a:lstStyle/>
            <a:p>
              <a:r>
                <a:rPr lang="en-US" sz="1200" b="1" dirty="0"/>
                <a:t>Relates to corporate strategy enablement?</a:t>
              </a:r>
            </a:p>
          </p:txBody>
        </p:sp>
        <p:sp>
          <p:nvSpPr>
            <p:cNvPr id="121" name="TextBox 120">
              <a:extLst>
                <a:ext uri="{FF2B5EF4-FFF2-40B4-BE49-F238E27FC236}">
                  <a16:creationId xmlns:a16="http://schemas.microsoft.com/office/drawing/2014/main" id="{0AE6B112-BC64-50C1-342A-A7E0E6AEC573}"/>
                </a:ext>
              </a:extLst>
            </p:cNvPr>
            <p:cNvSpPr txBox="1"/>
            <p:nvPr/>
          </p:nvSpPr>
          <p:spPr>
            <a:xfrm>
              <a:off x="6919919" y="1689481"/>
              <a:ext cx="1596575" cy="461665"/>
            </a:xfrm>
            <a:prstGeom prst="rect">
              <a:avLst/>
            </a:prstGeom>
            <a:noFill/>
          </p:spPr>
          <p:txBody>
            <a:bodyPr wrap="square" lIns="0" rIns="0" rtlCol="0">
              <a:spAutoFit/>
            </a:bodyPr>
            <a:lstStyle/>
            <a:p>
              <a:r>
                <a:rPr lang="en-US" sz="1200" b="1" dirty="0"/>
                <a:t>Related to regulatory requirements?</a:t>
              </a:r>
            </a:p>
          </p:txBody>
        </p:sp>
        <p:sp>
          <p:nvSpPr>
            <p:cNvPr id="122" name="Rectangle 121">
              <a:extLst>
                <a:ext uri="{FF2B5EF4-FFF2-40B4-BE49-F238E27FC236}">
                  <a16:creationId xmlns:a16="http://schemas.microsoft.com/office/drawing/2014/main" id="{CCF67ED7-4FF4-1AA7-A2BA-2069368731DE}"/>
                </a:ext>
              </a:extLst>
            </p:cNvPr>
            <p:cNvSpPr/>
            <p:nvPr/>
          </p:nvSpPr>
          <p:spPr>
            <a:xfrm>
              <a:off x="1811715" y="2413073"/>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123" name="Rectangle 122">
              <a:extLst>
                <a:ext uri="{FF2B5EF4-FFF2-40B4-BE49-F238E27FC236}">
                  <a16:creationId xmlns:a16="http://schemas.microsoft.com/office/drawing/2014/main" id="{100C1D69-4CAE-DDC1-A42E-B568AA32B64E}"/>
                </a:ext>
              </a:extLst>
            </p:cNvPr>
            <p:cNvSpPr/>
            <p:nvPr/>
          </p:nvSpPr>
          <p:spPr>
            <a:xfrm>
              <a:off x="1811715" y="2847362"/>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124" name="Rectangle 123">
              <a:extLst>
                <a:ext uri="{FF2B5EF4-FFF2-40B4-BE49-F238E27FC236}">
                  <a16:creationId xmlns:a16="http://schemas.microsoft.com/office/drawing/2014/main" id="{5B4EC729-0669-CB2C-B10A-B47A8BAB1B21}"/>
                </a:ext>
              </a:extLst>
            </p:cNvPr>
            <p:cNvSpPr/>
            <p:nvPr/>
          </p:nvSpPr>
          <p:spPr>
            <a:xfrm>
              <a:off x="1811715" y="3342848"/>
              <a:ext cx="1349977" cy="27591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Medium</a:t>
              </a:r>
            </a:p>
          </p:txBody>
        </p:sp>
        <p:sp>
          <p:nvSpPr>
            <p:cNvPr id="125" name="Rectangle 124">
              <a:extLst>
                <a:ext uri="{FF2B5EF4-FFF2-40B4-BE49-F238E27FC236}">
                  <a16:creationId xmlns:a16="http://schemas.microsoft.com/office/drawing/2014/main" id="{30EAD5C0-9579-D4E0-8FD4-6ECBA3BE4323}"/>
                </a:ext>
              </a:extLst>
            </p:cNvPr>
            <p:cNvSpPr/>
            <p:nvPr/>
          </p:nvSpPr>
          <p:spPr>
            <a:xfrm>
              <a:off x="3460677" y="2413073"/>
              <a:ext cx="1349977" cy="27591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Medium</a:t>
              </a:r>
            </a:p>
          </p:txBody>
        </p:sp>
        <p:sp>
          <p:nvSpPr>
            <p:cNvPr id="126" name="Rectangle 125">
              <a:extLst>
                <a:ext uri="{FF2B5EF4-FFF2-40B4-BE49-F238E27FC236}">
                  <a16:creationId xmlns:a16="http://schemas.microsoft.com/office/drawing/2014/main" id="{5EFD45A7-DCA2-017E-0E51-8F9E7428A781}"/>
                </a:ext>
              </a:extLst>
            </p:cNvPr>
            <p:cNvSpPr/>
            <p:nvPr/>
          </p:nvSpPr>
          <p:spPr>
            <a:xfrm>
              <a:off x="3460677" y="2847362"/>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127" name="Rectangle 126">
              <a:extLst>
                <a:ext uri="{FF2B5EF4-FFF2-40B4-BE49-F238E27FC236}">
                  <a16:creationId xmlns:a16="http://schemas.microsoft.com/office/drawing/2014/main" id="{D9F72B99-ED9C-6FB3-B905-9EB1D2EAE81E}"/>
                </a:ext>
              </a:extLst>
            </p:cNvPr>
            <p:cNvSpPr/>
            <p:nvPr/>
          </p:nvSpPr>
          <p:spPr>
            <a:xfrm>
              <a:off x="3460677" y="3342848"/>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128" name="Rectangle 127">
              <a:extLst>
                <a:ext uri="{FF2B5EF4-FFF2-40B4-BE49-F238E27FC236}">
                  <a16:creationId xmlns:a16="http://schemas.microsoft.com/office/drawing/2014/main" id="{110406F6-55C5-4F50-112A-9798E47C7BDE}"/>
                </a:ext>
              </a:extLst>
            </p:cNvPr>
            <p:cNvSpPr/>
            <p:nvPr/>
          </p:nvSpPr>
          <p:spPr>
            <a:xfrm>
              <a:off x="5215655" y="2413073"/>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129" name="Rectangle 128">
              <a:extLst>
                <a:ext uri="{FF2B5EF4-FFF2-40B4-BE49-F238E27FC236}">
                  <a16:creationId xmlns:a16="http://schemas.microsoft.com/office/drawing/2014/main" id="{6DDC9855-9562-F701-0D67-DC4883BB78BD}"/>
                </a:ext>
              </a:extLst>
            </p:cNvPr>
            <p:cNvSpPr/>
            <p:nvPr/>
          </p:nvSpPr>
          <p:spPr>
            <a:xfrm>
              <a:off x="5215655" y="2846983"/>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130" name="Rectangle 129">
              <a:extLst>
                <a:ext uri="{FF2B5EF4-FFF2-40B4-BE49-F238E27FC236}">
                  <a16:creationId xmlns:a16="http://schemas.microsoft.com/office/drawing/2014/main" id="{665F5476-1C90-8E86-DBF3-C00EFB6B8923}"/>
                </a:ext>
              </a:extLst>
            </p:cNvPr>
            <p:cNvSpPr/>
            <p:nvPr/>
          </p:nvSpPr>
          <p:spPr>
            <a:xfrm>
              <a:off x="5215655" y="3342848"/>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131" name="Rectangle 130">
              <a:extLst>
                <a:ext uri="{FF2B5EF4-FFF2-40B4-BE49-F238E27FC236}">
                  <a16:creationId xmlns:a16="http://schemas.microsoft.com/office/drawing/2014/main" id="{72B1D7E9-A0E7-1237-2A16-6AA5F70F2352}"/>
                </a:ext>
              </a:extLst>
            </p:cNvPr>
            <p:cNvSpPr/>
            <p:nvPr/>
          </p:nvSpPr>
          <p:spPr>
            <a:xfrm>
              <a:off x="7069965" y="2413073"/>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132" name="Rectangle 131">
              <a:extLst>
                <a:ext uri="{FF2B5EF4-FFF2-40B4-BE49-F238E27FC236}">
                  <a16:creationId xmlns:a16="http://schemas.microsoft.com/office/drawing/2014/main" id="{9EE76590-80B7-9631-6ECA-259FCCA36DE5}"/>
                </a:ext>
              </a:extLst>
            </p:cNvPr>
            <p:cNvSpPr/>
            <p:nvPr/>
          </p:nvSpPr>
          <p:spPr>
            <a:xfrm>
              <a:off x="7069965" y="2846983"/>
              <a:ext cx="1349977" cy="27591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Medium</a:t>
              </a:r>
            </a:p>
          </p:txBody>
        </p:sp>
        <p:sp>
          <p:nvSpPr>
            <p:cNvPr id="133" name="Rectangle 132">
              <a:extLst>
                <a:ext uri="{FF2B5EF4-FFF2-40B4-BE49-F238E27FC236}">
                  <a16:creationId xmlns:a16="http://schemas.microsoft.com/office/drawing/2014/main" id="{858D3167-ADEE-93AC-F8D0-D93193C4D1F1}"/>
                </a:ext>
              </a:extLst>
            </p:cNvPr>
            <p:cNvSpPr/>
            <p:nvPr/>
          </p:nvSpPr>
          <p:spPr>
            <a:xfrm>
              <a:off x="7069965" y="3342848"/>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134" name="Rectangle 133">
              <a:extLst>
                <a:ext uri="{FF2B5EF4-FFF2-40B4-BE49-F238E27FC236}">
                  <a16:creationId xmlns:a16="http://schemas.microsoft.com/office/drawing/2014/main" id="{5304BE82-0422-BCC4-F7CE-6E1D45090406}"/>
                </a:ext>
              </a:extLst>
            </p:cNvPr>
            <p:cNvSpPr/>
            <p:nvPr/>
          </p:nvSpPr>
          <p:spPr>
            <a:xfrm>
              <a:off x="467649" y="3708526"/>
              <a:ext cx="8211312" cy="208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36" name="Straight Connector 135">
              <a:extLst>
                <a:ext uri="{FF2B5EF4-FFF2-40B4-BE49-F238E27FC236}">
                  <a16:creationId xmlns:a16="http://schemas.microsoft.com/office/drawing/2014/main" id="{CCB24BFE-21B8-307B-9E8F-5C3E84E0FC10}"/>
                </a:ext>
              </a:extLst>
            </p:cNvPr>
            <p:cNvCxnSpPr>
              <a:cxnSpLocks/>
            </p:cNvCxnSpPr>
            <p:nvPr/>
          </p:nvCxnSpPr>
          <p:spPr>
            <a:xfrm>
              <a:off x="3304479" y="1523962"/>
              <a:ext cx="0" cy="2476538"/>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E7A7D2E-AF62-54A6-2140-769A794A84E8}"/>
                </a:ext>
              </a:extLst>
            </p:cNvPr>
            <p:cNvCxnSpPr>
              <a:cxnSpLocks/>
            </p:cNvCxnSpPr>
            <p:nvPr/>
          </p:nvCxnSpPr>
          <p:spPr>
            <a:xfrm>
              <a:off x="4987548" y="1523962"/>
              <a:ext cx="0" cy="2498763"/>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5530B1C-AC51-8DE2-2F24-02129C2D462F}"/>
                </a:ext>
              </a:extLst>
            </p:cNvPr>
            <p:cNvCxnSpPr>
              <a:cxnSpLocks/>
            </p:cNvCxnSpPr>
            <p:nvPr/>
          </p:nvCxnSpPr>
          <p:spPr>
            <a:xfrm>
              <a:off x="6807989" y="1523962"/>
              <a:ext cx="0" cy="2454313"/>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578564EF-DE44-076C-2EEC-ADD622FB91A2}"/>
              </a:ext>
            </a:extLst>
          </p:cNvPr>
          <p:cNvCxnSpPr>
            <a:cxnSpLocks/>
          </p:cNvCxnSpPr>
          <p:nvPr/>
        </p:nvCxnSpPr>
        <p:spPr>
          <a:xfrm>
            <a:off x="1625197" y="1519659"/>
            <a:ext cx="0" cy="2399065"/>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5C1D27F-25A5-E123-54C5-F49B35C83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973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1">
            <a:extLst>
              <a:ext uri="{FF2B5EF4-FFF2-40B4-BE49-F238E27FC236}">
                <a16:creationId xmlns:a16="http://schemas.microsoft.com/office/drawing/2014/main" id="{9F5C2E73-FFDE-F39D-A387-1D28613174D8}"/>
              </a:ext>
            </a:extLst>
          </p:cNvPr>
          <p:cNvSpPr/>
          <p:nvPr/>
        </p:nvSpPr>
        <p:spPr>
          <a:xfrm>
            <a:off x="3277745" y="4585797"/>
            <a:ext cx="2588507"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solidFill>
            <a:srgbClr val="FEFFFE"/>
          </a:solidFill>
          <a:ln w="12700">
            <a:solidFill>
              <a:srgbClr val="6F7878"/>
            </a:solidFill>
          </a:ln>
        </p:spPr>
      </p:sp>
      <p:cxnSp>
        <p:nvCxnSpPr>
          <p:cNvPr id="71" name="Straight Connector 70">
            <a:extLst>
              <a:ext uri="{FF2B5EF4-FFF2-40B4-BE49-F238E27FC236}">
                <a16:creationId xmlns:a16="http://schemas.microsoft.com/office/drawing/2014/main" id="{29631CB0-FABA-E7D0-B5FC-C02F3C743280}"/>
              </a:ext>
            </a:extLst>
          </p:cNvPr>
          <p:cNvCxnSpPr>
            <a:cxnSpLocks/>
          </p:cNvCxnSpPr>
          <p:nvPr/>
        </p:nvCxnSpPr>
        <p:spPr>
          <a:xfrm flipV="1">
            <a:off x="4865978" y="4050779"/>
            <a:ext cx="3650516" cy="228686"/>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F88194-2E6B-3731-07FD-E1DB6FE03BC1}"/>
              </a:ext>
            </a:extLst>
          </p:cNvPr>
          <p:cNvSpPr>
            <a:spLocks noGrp="1"/>
          </p:cNvSpPr>
          <p:nvPr>
            <p:ph type="title"/>
          </p:nvPr>
        </p:nvSpPr>
        <p:spPr/>
        <p:txBody>
          <a:bodyPr/>
          <a:lstStyle/>
          <a:p>
            <a:r>
              <a:rPr lang="en-US" dirty="0"/>
              <a:t>Identify Third-Party Risks to the Enterprise </a:t>
            </a:r>
          </a:p>
        </p:txBody>
      </p:sp>
      <p:sp>
        <p:nvSpPr>
          <p:cNvPr id="3" name="Text Placeholder 2">
            <a:extLst>
              <a:ext uri="{FF2B5EF4-FFF2-40B4-BE49-F238E27FC236}">
                <a16:creationId xmlns:a16="http://schemas.microsoft.com/office/drawing/2014/main" id="{53D014B6-BDD6-B36A-5B07-7A04CDC0C337}"/>
              </a:ext>
            </a:extLst>
          </p:cNvPr>
          <p:cNvSpPr>
            <a:spLocks noGrp="1"/>
          </p:cNvSpPr>
          <p:nvPr>
            <p:ph type="body" sz="quarter" idx="11"/>
          </p:nvPr>
        </p:nvSpPr>
        <p:spPr/>
        <p:txBody>
          <a:bodyPr/>
          <a:lstStyle/>
          <a:p>
            <a:r>
              <a:rPr lang="en-US" dirty="0"/>
              <a:t>Method for Prioritizing Enterprise-Level Third-Party Risk Factors</a:t>
            </a:r>
          </a:p>
        </p:txBody>
      </p:sp>
      <p:sp>
        <p:nvSpPr>
          <p:cNvPr id="5" name="TextBox 4">
            <a:extLst>
              <a:ext uri="{FF2B5EF4-FFF2-40B4-BE49-F238E27FC236}">
                <a16:creationId xmlns:a16="http://schemas.microsoft.com/office/drawing/2014/main" id="{F49E4B9B-53C7-46F4-1D17-3F7089D8E667}"/>
              </a:ext>
            </a:extLst>
          </p:cNvPr>
          <p:cNvSpPr txBox="1"/>
          <p:nvPr/>
        </p:nvSpPr>
        <p:spPr>
          <a:xfrm>
            <a:off x="457200" y="6150122"/>
            <a:ext cx="3474736" cy="246221"/>
          </a:xfrm>
          <a:prstGeom prst="rect">
            <a:avLst/>
          </a:prstGeom>
          <a:noFill/>
        </p:spPr>
        <p:txBody>
          <a:bodyPr wrap="square" lIns="0" tIns="91440" rIns="0" bIns="0" rtlCol="0" anchor="b" anchorCtr="0">
            <a:spAutoFit/>
          </a:bodyPr>
          <a:lstStyle/>
          <a:p>
            <a:pPr>
              <a:spcBef>
                <a:spcPts val="300"/>
              </a:spcBef>
            </a:pPr>
            <a:r>
              <a:rPr lang="en-US" sz="1000" dirty="0"/>
              <a:t>Source: Adapted From Empire Life</a:t>
            </a:r>
          </a:p>
        </p:txBody>
      </p:sp>
      <p:grpSp>
        <p:nvGrpSpPr>
          <p:cNvPr id="70" name="Group 69">
            <a:extLst>
              <a:ext uri="{FF2B5EF4-FFF2-40B4-BE49-F238E27FC236}">
                <a16:creationId xmlns:a16="http://schemas.microsoft.com/office/drawing/2014/main" id="{68677F01-13B8-4826-7BD9-178CA9AC1610}"/>
              </a:ext>
            </a:extLst>
          </p:cNvPr>
          <p:cNvGrpSpPr/>
          <p:nvPr/>
        </p:nvGrpSpPr>
        <p:grpSpPr>
          <a:xfrm>
            <a:off x="1607351" y="4432519"/>
            <a:ext cx="5962286" cy="1511080"/>
            <a:chOff x="1021738" y="4432519"/>
            <a:chExt cx="5962286" cy="1511080"/>
          </a:xfrm>
        </p:grpSpPr>
        <p:sp>
          <p:nvSpPr>
            <p:cNvPr id="62" name="Rectangle 61">
              <a:extLst>
                <a:ext uri="{FF2B5EF4-FFF2-40B4-BE49-F238E27FC236}">
                  <a16:creationId xmlns:a16="http://schemas.microsoft.com/office/drawing/2014/main" id="{3046931F-573C-1BFD-D7EB-BBF4C785C6B6}"/>
                </a:ext>
              </a:extLst>
            </p:cNvPr>
            <p:cNvSpPr/>
            <p:nvPr/>
          </p:nvSpPr>
          <p:spPr>
            <a:xfrm>
              <a:off x="3057957" y="4432519"/>
              <a:ext cx="2594226" cy="390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8888F822-8887-0DAE-B82C-B25BE32797ED}"/>
                </a:ext>
              </a:extLst>
            </p:cNvPr>
            <p:cNvGrpSpPr/>
            <p:nvPr/>
          </p:nvGrpSpPr>
          <p:grpSpPr>
            <a:xfrm>
              <a:off x="2891161" y="4585797"/>
              <a:ext cx="3055495" cy="1357802"/>
              <a:chOff x="2919544" y="4695773"/>
              <a:chExt cx="3055495" cy="1357802"/>
            </a:xfrm>
          </p:grpSpPr>
          <p:sp>
            <p:nvSpPr>
              <p:cNvPr id="48" name="TextBox 47">
                <a:extLst>
                  <a:ext uri="{FF2B5EF4-FFF2-40B4-BE49-F238E27FC236}">
                    <a16:creationId xmlns:a16="http://schemas.microsoft.com/office/drawing/2014/main" id="{45BF609F-F79E-1FD5-4CAD-4D9E8A08C27C}"/>
                  </a:ext>
                </a:extLst>
              </p:cNvPr>
              <p:cNvSpPr txBox="1"/>
              <p:nvPr/>
            </p:nvSpPr>
            <p:spPr>
              <a:xfrm>
                <a:off x="2919544" y="5246815"/>
                <a:ext cx="1389204" cy="646331"/>
              </a:xfrm>
              <a:prstGeom prst="rect">
                <a:avLst/>
              </a:prstGeom>
              <a:noFill/>
            </p:spPr>
            <p:txBody>
              <a:bodyPr wrap="square" lIns="0" rIns="0" rtlCol="0">
                <a:spAutoFit/>
              </a:bodyPr>
              <a:lstStyle/>
              <a:p>
                <a:r>
                  <a:rPr lang="en-US" sz="1200" dirty="0"/>
                  <a:t>Business Continuity</a:t>
                </a:r>
              </a:p>
              <a:p>
                <a:endParaRPr lang="en-US" sz="1200" dirty="0"/>
              </a:p>
              <a:p>
                <a:r>
                  <a:rPr lang="en-US" sz="1200" dirty="0"/>
                  <a:t>Information Security </a:t>
                </a:r>
              </a:p>
            </p:txBody>
          </p:sp>
          <p:sp>
            <p:nvSpPr>
              <p:cNvPr id="49" name="TextBox 48">
                <a:extLst>
                  <a:ext uri="{FF2B5EF4-FFF2-40B4-BE49-F238E27FC236}">
                    <a16:creationId xmlns:a16="http://schemas.microsoft.com/office/drawing/2014/main" id="{078F0842-2732-44E7-4CA3-17295D53A923}"/>
                  </a:ext>
                </a:extLst>
              </p:cNvPr>
              <p:cNvSpPr txBox="1"/>
              <p:nvPr/>
            </p:nvSpPr>
            <p:spPr>
              <a:xfrm>
                <a:off x="2926975" y="4760419"/>
                <a:ext cx="1381774" cy="461665"/>
              </a:xfrm>
              <a:prstGeom prst="rect">
                <a:avLst/>
              </a:prstGeom>
              <a:noFill/>
            </p:spPr>
            <p:txBody>
              <a:bodyPr wrap="square" lIns="0" rIns="0" rtlCol="0">
                <a:spAutoFit/>
              </a:bodyPr>
              <a:lstStyle/>
              <a:p>
                <a:pPr algn="l"/>
                <a:r>
                  <a:rPr lang="en-US" sz="1200" b="1" dirty="0"/>
                  <a:t>Enterprise Third- Party Risk Factors</a:t>
                </a:r>
              </a:p>
            </p:txBody>
          </p:sp>
          <p:sp>
            <p:nvSpPr>
              <p:cNvPr id="50" name="TextBox 49">
                <a:extLst>
                  <a:ext uri="{FF2B5EF4-FFF2-40B4-BE49-F238E27FC236}">
                    <a16:creationId xmlns:a16="http://schemas.microsoft.com/office/drawing/2014/main" id="{36E25951-5D03-5F31-DF79-618B713C6F43}"/>
                  </a:ext>
                </a:extLst>
              </p:cNvPr>
              <p:cNvSpPr txBox="1"/>
              <p:nvPr/>
            </p:nvSpPr>
            <p:spPr>
              <a:xfrm>
                <a:off x="4625062" y="4760419"/>
                <a:ext cx="1349977" cy="276999"/>
              </a:xfrm>
              <a:prstGeom prst="rect">
                <a:avLst/>
              </a:prstGeom>
              <a:noFill/>
            </p:spPr>
            <p:txBody>
              <a:bodyPr wrap="square" lIns="0" rIns="0" rtlCol="0">
                <a:spAutoFit/>
              </a:bodyPr>
              <a:lstStyle/>
              <a:p>
                <a:pPr algn="l"/>
                <a:r>
                  <a:rPr lang="en-US" sz="1200" b="1" dirty="0"/>
                  <a:t>Weight</a:t>
                </a:r>
              </a:p>
            </p:txBody>
          </p:sp>
          <p:cxnSp>
            <p:nvCxnSpPr>
              <p:cNvPr id="51" name="Straight Connector 50">
                <a:extLst>
                  <a:ext uri="{FF2B5EF4-FFF2-40B4-BE49-F238E27FC236}">
                    <a16:creationId xmlns:a16="http://schemas.microsoft.com/office/drawing/2014/main" id="{8D50C363-A9CF-FDE8-8CBE-76C0C7E230E7}"/>
                  </a:ext>
                </a:extLst>
              </p:cNvPr>
              <p:cNvCxnSpPr>
                <a:cxnSpLocks/>
              </p:cNvCxnSpPr>
              <p:nvPr/>
            </p:nvCxnSpPr>
            <p:spPr>
              <a:xfrm>
                <a:off x="4452169" y="4695773"/>
                <a:ext cx="0" cy="1357802"/>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E7E73EA-DF71-D89E-86A7-DE15C504BA62}"/>
                  </a:ext>
                </a:extLst>
              </p:cNvPr>
              <p:cNvSpPr txBox="1"/>
              <p:nvPr/>
            </p:nvSpPr>
            <p:spPr>
              <a:xfrm>
                <a:off x="4635970" y="5246815"/>
                <a:ext cx="362486" cy="646331"/>
              </a:xfrm>
              <a:prstGeom prst="rect">
                <a:avLst/>
              </a:prstGeom>
              <a:noFill/>
            </p:spPr>
            <p:txBody>
              <a:bodyPr wrap="square" lIns="0" rIns="0" rtlCol="0">
                <a:spAutoFit/>
              </a:bodyPr>
              <a:lstStyle/>
              <a:p>
                <a:r>
                  <a:rPr lang="en-US" sz="1200" dirty="0"/>
                  <a:t>.2</a:t>
                </a:r>
              </a:p>
              <a:p>
                <a:endParaRPr lang="en-US" sz="1200" dirty="0"/>
              </a:p>
              <a:p>
                <a:r>
                  <a:rPr lang="en-US" sz="1200" dirty="0"/>
                  <a:t>.3</a:t>
                </a:r>
              </a:p>
            </p:txBody>
          </p:sp>
        </p:grpSp>
        <p:cxnSp>
          <p:nvCxnSpPr>
            <p:cNvPr id="56" name="Straight Arrow Connector 55">
              <a:extLst>
                <a:ext uri="{FF2B5EF4-FFF2-40B4-BE49-F238E27FC236}">
                  <a16:creationId xmlns:a16="http://schemas.microsoft.com/office/drawing/2014/main" id="{E24DF3E0-B65C-3701-A55E-D6024241712D}"/>
                </a:ext>
              </a:extLst>
            </p:cNvPr>
            <p:cNvCxnSpPr/>
            <p:nvPr/>
          </p:nvCxnSpPr>
          <p:spPr>
            <a:xfrm flipH="1">
              <a:off x="5326501" y="4762024"/>
              <a:ext cx="792365" cy="0"/>
            </a:xfrm>
            <a:prstGeom prst="straightConnector1">
              <a:avLst/>
            </a:prstGeom>
            <a:ln w="127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57" name="object 22">
              <a:extLst>
                <a:ext uri="{FF2B5EF4-FFF2-40B4-BE49-F238E27FC236}">
                  <a16:creationId xmlns:a16="http://schemas.microsoft.com/office/drawing/2014/main" id="{8D520F84-33AA-20B5-1C6D-1A7658AA2BAA}"/>
                </a:ext>
              </a:extLst>
            </p:cNvPr>
            <p:cNvSpPr/>
            <p:nvPr/>
          </p:nvSpPr>
          <p:spPr>
            <a:xfrm>
              <a:off x="5634046" y="4558110"/>
              <a:ext cx="1349978" cy="553998"/>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12700">
              <a:solidFill>
                <a:srgbClr val="FF540A"/>
              </a:solidFill>
            </a:ln>
          </p:spPr>
          <p:txBody>
            <a:bodyPr wrap="square" lIns="91440" tIns="91440" rIns="91440" bIns="91440" rtlCol="0">
              <a:spAutoFit/>
            </a:bodyPr>
            <a:lstStyle/>
            <a:p>
              <a:r>
                <a:rPr lang="en-US" sz="1200" dirty="0"/>
                <a:t>Weigh factors to further prioritize</a:t>
              </a:r>
            </a:p>
          </p:txBody>
        </p:sp>
        <p:cxnSp>
          <p:nvCxnSpPr>
            <p:cNvPr id="58" name="Straight Arrow Connector 57">
              <a:extLst>
                <a:ext uri="{FF2B5EF4-FFF2-40B4-BE49-F238E27FC236}">
                  <a16:creationId xmlns:a16="http://schemas.microsoft.com/office/drawing/2014/main" id="{CE704578-6E8C-9F1E-7587-79ACA95CA161}"/>
                </a:ext>
              </a:extLst>
            </p:cNvPr>
            <p:cNvCxnSpPr>
              <a:cxnSpLocks/>
            </p:cNvCxnSpPr>
            <p:nvPr/>
          </p:nvCxnSpPr>
          <p:spPr>
            <a:xfrm>
              <a:off x="1365278" y="5270024"/>
              <a:ext cx="1273162" cy="0"/>
            </a:xfrm>
            <a:prstGeom prst="straightConnector1">
              <a:avLst/>
            </a:prstGeom>
            <a:ln w="127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59" name="object 22">
              <a:extLst>
                <a:ext uri="{FF2B5EF4-FFF2-40B4-BE49-F238E27FC236}">
                  <a16:creationId xmlns:a16="http://schemas.microsoft.com/office/drawing/2014/main" id="{A7D22F24-7211-B0DD-639D-C21A4895F979}"/>
                </a:ext>
              </a:extLst>
            </p:cNvPr>
            <p:cNvSpPr/>
            <p:nvPr/>
          </p:nvSpPr>
          <p:spPr>
            <a:xfrm>
              <a:off x="1021738" y="4553989"/>
              <a:ext cx="1349978" cy="1292662"/>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12700">
              <a:solidFill>
                <a:srgbClr val="FF540A"/>
              </a:solidFill>
            </a:ln>
          </p:spPr>
          <p:txBody>
            <a:bodyPr wrap="square" lIns="91440" tIns="91440" rIns="91440" bIns="91440" rtlCol="0">
              <a:spAutoFit/>
            </a:bodyPr>
            <a:lstStyle/>
            <a:p>
              <a:r>
                <a:rPr lang="en-US" sz="1200" dirty="0"/>
                <a:t>List must be substantially shorter to reflect distinctive enterprise-level priorities</a:t>
              </a:r>
            </a:p>
          </p:txBody>
        </p:sp>
      </p:grpSp>
      <p:cxnSp>
        <p:nvCxnSpPr>
          <p:cNvPr id="60" name="Straight Connector 59">
            <a:extLst>
              <a:ext uri="{FF2B5EF4-FFF2-40B4-BE49-F238E27FC236}">
                <a16:creationId xmlns:a16="http://schemas.microsoft.com/office/drawing/2014/main" id="{83ABBB45-D5A2-081C-BD5C-98BC1D2265FE}"/>
              </a:ext>
            </a:extLst>
          </p:cNvPr>
          <p:cNvCxnSpPr>
            <a:cxnSpLocks/>
          </p:cNvCxnSpPr>
          <p:nvPr/>
        </p:nvCxnSpPr>
        <p:spPr>
          <a:xfrm>
            <a:off x="683288" y="4050779"/>
            <a:ext cx="3588523" cy="209327"/>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8AAF099-EC4D-C0B8-7555-B560295F6E4D}"/>
              </a:ext>
            </a:extLst>
          </p:cNvPr>
          <p:cNvGrpSpPr/>
          <p:nvPr/>
        </p:nvGrpSpPr>
        <p:grpSpPr>
          <a:xfrm>
            <a:off x="4271811" y="4185192"/>
            <a:ext cx="583816" cy="494654"/>
            <a:chOff x="4922679" y="4063343"/>
            <a:chExt cx="2345055" cy="1986914"/>
          </a:xfrm>
        </p:grpSpPr>
        <p:sp>
          <p:nvSpPr>
            <p:cNvPr id="20" name="object 2">
              <a:extLst>
                <a:ext uri="{FF2B5EF4-FFF2-40B4-BE49-F238E27FC236}">
                  <a16:creationId xmlns:a16="http://schemas.microsoft.com/office/drawing/2014/main" id="{CE62A64C-C4A1-88D6-D8CC-3624F22B03C5}"/>
                </a:ext>
              </a:extLst>
            </p:cNvPr>
            <p:cNvSpPr/>
            <p:nvPr/>
          </p:nvSpPr>
          <p:spPr>
            <a:xfrm>
              <a:off x="4922679" y="4063343"/>
              <a:ext cx="2345055" cy="1986914"/>
            </a:xfrm>
            <a:custGeom>
              <a:avLst/>
              <a:gdLst/>
              <a:ahLst/>
              <a:cxnLst/>
              <a:rect l="l" t="t" r="r" b="b"/>
              <a:pathLst>
                <a:path w="2345054" h="1986914">
                  <a:moveTo>
                    <a:pt x="1172248" y="0"/>
                  </a:moveTo>
                  <a:lnTo>
                    <a:pt x="1098112" y="448"/>
                  </a:lnTo>
                  <a:lnTo>
                    <a:pt x="1025202" y="1777"/>
                  </a:lnTo>
                  <a:lnTo>
                    <a:pt x="953655" y="3959"/>
                  </a:lnTo>
                  <a:lnTo>
                    <a:pt x="883608" y="6967"/>
                  </a:lnTo>
                  <a:lnTo>
                    <a:pt x="815198" y="10776"/>
                  </a:lnTo>
                  <a:lnTo>
                    <a:pt x="748562" y="15357"/>
                  </a:lnTo>
                  <a:lnTo>
                    <a:pt x="683839" y="20684"/>
                  </a:lnTo>
                  <a:lnTo>
                    <a:pt x="621165" y="26731"/>
                  </a:lnTo>
                  <a:lnTo>
                    <a:pt x="560678" y="33471"/>
                  </a:lnTo>
                  <a:lnTo>
                    <a:pt x="502514" y="40877"/>
                  </a:lnTo>
                  <a:lnTo>
                    <a:pt x="446812" y="48922"/>
                  </a:lnTo>
                  <a:lnTo>
                    <a:pt x="393709" y="57580"/>
                  </a:lnTo>
                  <a:lnTo>
                    <a:pt x="343341" y="66824"/>
                  </a:lnTo>
                  <a:lnTo>
                    <a:pt x="295846" y="76627"/>
                  </a:lnTo>
                  <a:lnTo>
                    <a:pt x="251362" y="86962"/>
                  </a:lnTo>
                  <a:lnTo>
                    <a:pt x="210026" y="97804"/>
                  </a:lnTo>
                  <a:lnTo>
                    <a:pt x="171974" y="109124"/>
                  </a:lnTo>
                  <a:lnTo>
                    <a:pt x="106276" y="133095"/>
                  </a:lnTo>
                  <a:lnTo>
                    <a:pt x="55367" y="158662"/>
                  </a:lnTo>
                  <a:lnTo>
                    <a:pt x="20344" y="185610"/>
                  </a:lnTo>
                  <a:lnTo>
                    <a:pt x="0" y="228155"/>
                  </a:lnTo>
                  <a:lnTo>
                    <a:pt x="0" y="437045"/>
                  </a:lnTo>
                  <a:lnTo>
                    <a:pt x="11252" y="476275"/>
                  </a:lnTo>
                  <a:lnTo>
                    <a:pt x="936713" y="1540751"/>
                  </a:lnTo>
                  <a:lnTo>
                    <a:pt x="936713" y="1967725"/>
                  </a:lnTo>
                  <a:lnTo>
                    <a:pt x="936116" y="1977072"/>
                  </a:lnTo>
                  <a:lnTo>
                    <a:pt x="944816" y="1986686"/>
                  </a:lnTo>
                  <a:lnTo>
                    <a:pt x="953198" y="1981453"/>
                  </a:lnTo>
                  <a:lnTo>
                    <a:pt x="1390777" y="1771002"/>
                  </a:lnTo>
                  <a:lnTo>
                    <a:pt x="1400289" y="1765109"/>
                  </a:lnTo>
                  <a:lnTo>
                    <a:pt x="1408379" y="1748218"/>
                  </a:lnTo>
                  <a:lnTo>
                    <a:pt x="1409573" y="1746351"/>
                  </a:lnTo>
                  <a:lnTo>
                    <a:pt x="1409573" y="1538693"/>
                  </a:lnTo>
                  <a:lnTo>
                    <a:pt x="2333231" y="476275"/>
                  </a:lnTo>
                  <a:lnTo>
                    <a:pt x="2344496" y="439610"/>
                  </a:lnTo>
                  <a:lnTo>
                    <a:pt x="2344496" y="228155"/>
                  </a:lnTo>
                  <a:lnTo>
                    <a:pt x="2342189" y="213726"/>
                  </a:lnTo>
                  <a:lnTo>
                    <a:pt x="2308694" y="171976"/>
                  </a:lnTo>
                  <a:lnTo>
                    <a:pt x="2265589" y="145692"/>
                  </a:lnTo>
                  <a:lnTo>
                    <a:pt x="2207147" y="120897"/>
                  </a:lnTo>
                  <a:lnTo>
                    <a:pt x="2134466" y="97804"/>
                  </a:lnTo>
                  <a:lnTo>
                    <a:pt x="2093129" y="86962"/>
                  </a:lnTo>
                  <a:lnTo>
                    <a:pt x="2048645" y="76627"/>
                  </a:lnTo>
                  <a:lnTo>
                    <a:pt x="2001150" y="66824"/>
                  </a:lnTo>
                  <a:lnTo>
                    <a:pt x="1950781" y="57580"/>
                  </a:lnTo>
                  <a:lnTo>
                    <a:pt x="1897678" y="48922"/>
                  </a:lnTo>
                  <a:lnTo>
                    <a:pt x="1841975" y="40877"/>
                  </a:lnTo>
                  <a:lnTo>
                    <a:pt x="1783812" y="33471"/>
                  </a:lnTo>
                  <a:lnTo>
                    <a:pt x="1723324" y="26731"/>
                  </a:lnTo>
                  <a:lnTo>
                    <a:pt x="1660650" y="20684"/>
                  </a:lnTo>
                  <a:lnTo>
                    <a:pt x="1595928" y="15357"/>
                  </a:lnTo>
                  <a:lnTo>
                    <a:pt x="1529293" y="10776"/>
                  </a:lnTo>
                  <a:lnTo>
                    <a:pt x="1460883" y="6967"/>
                  </a:lnTo>
                  <a:lnTo>
                    <a:pt x="1390837" y="3959"/>
                  </a:lnTo>
                  <a:lnTo>
                    <a:pt x="1319291" y="1777"/>
                  </a:lnTo>
                  <a:lnTo>
                    <a:pt x="1246382" y="448"/>
                  </a:lnTo>
                  <a:lnTo>
                    <a:pt x="1172248" y="0"/>
                  </a:lnTo>
                  <a:close/>
                </a:path>
              </a:pathLst>
            </a:custGeom>
            <a:solidFill>
              <a:srgbClr val="002856"/>
            </a:solidFill>
          </p:spPr>
          <p:txBody>
            <a:bodyPr wrap="square" lIns="0" tIns="0" rIns="0" bIns="0" rtlCol="0"/>
            <a:lstStyle/>
            <a:p>
              <a:endParaRPr sz="1200" dirty="0"/>
            </a:p>
          </p:txBody>
        </p:sp>
        <p:sp>
          <p:nvSpPr>
            <p:cNvPr id="21" name="object 3">
              <a:extLst>
                <a:ext uri="{FF2B5EF4-FFF2-40B4-BE49-F238E27FC236}">
                  <a16:creationId xmlns:a16="http://schemas.microsoft.com/office/drawing/2014/main" id="{89A9ED6C-DB9F-3563-AB33-077D3D210A54}"/>
                </a:ext>
              </a:extLst>
            </p:cNvPr>
            <p:cNvSpPr/>
            <p:nvPr/>
          </p:nvSpPr>
          <p:spPr>
            <a:xfrm>
              <a:off x="5041114" y="4146518"/>
              <a:ext cx="2108200" cy="373380"/>
            </a:xfrm>
            <a:custGeom>
              <a:avLst/>
              <a:gdLst/>
              <a:ahLst/>
              <a:cxnLst/>
              <a:rect l="l" t="t" r="r" b="b"/>
              <a:pathLst>
                <a:path w="2108200" h="373379">
                  <a:moveTo>
                    <a:pt x="1053807" y="0"/>
                  </a:moveTo>
                  <a:lnTo>
                    <a:pt x="978549" y="436"/>
                  </a:lnTo>
                  <a:lnTo>
                    <a:pt x="904718" y="1729"/>
                  </a:lnTo>
                  <a:lnTo>
                    <a:pt x="832494" y="3854"/>
                  </a:lnTo>
                  <a:lnTo>
                    <a:pt x="762055" y="6786"/>
                  </a:lnTo>
                  <a:lnTo>
                    <a:pt x="693579" y="10500"/>
                  </a:lnTo>
                  <a:lnTo>
                    <a:pt x="627244" y="14972"/>
                  </a:lnTo>
                  <a:lnTo>
                    <a:pt x="563230" y="20176"/>
                  </a:lnTo>
                  <a:lnTo>
                    <a:pt x="501713" y="26087"/>
                  </a:lnTo>
                  <a:lnTo>
                    <a:pt x="442873" y="32682"/>
                  </a:lnTo>
                  <a:lnTo>
                    <a:pt x="386888" y="39935"/>
                  </a:lnTo>
                  <a:lnTo>
                    <a:pt x="333935" y="47821"/>
                  </a:lnTo>
                  <a:lnTo>
                    <a:pt x="284195" y="56315"/>
                  </a:lnTo>
                  <a:lnTo>
                    <a:pt x="237843" y="65393"/>
                  </a:lnTo>
                  <a:lnTo>
                    <a:pt x="195060" y="75030"/>
                  </a:lnTo>
                  <a:lnTo>
                    <a:pt x="156024" y="85201"/>
                  </a:lnTo>
                  <a:lnTo>
                    <a:pt x="89903" y="107046"/>
                  </a:lnTo>
                  <a:lnTo>
                    <a:pt x="40908" y="130729"/>
                  </a:lnTo>
                  <a:lnTo>
                    <a:pt x="10464" y="156052"/>
                  </a:lnTo>
                  <a:lnTo>
                    <a:pt x="0" y="182816"/>
                  </a:lnTo>
                  <a:lnTo>
                    <a:pt x="2645" y="196409"/>
                  </a:lnTo>
                  <a:lnTo>
                    <a:pt x="40908" y="235510"/>
                  </a:lnTo>
                  <a:lnTo>
                    <a:pt x="89903" y="259858"/>
                  </a:lnTo>
                  <a:lnTo>
                    <a:pt x="156024" y="282529"/>
                  </a:lnTo>
                  <a:lnTo>
                    <a:pt x="195060" y="293156"/>
                  </a:lnTo>
                  <a:lnTo>
                    <a:pt x="237843" y="303267"/>
                  </a:lnTo>
                  <a:lnTo>
                    <a:pt x="284195" y="312830"/>
                  </a:lnTo>
                  <a:lnTo>
                    <a:pt x="333935" y="321813"/>
                  </a:lnTo>
                  <a:lnTo>
                    <a:pt x="386888" y="330184"/>
                  </a:lnTo>
                  <a:lnTo>
                    <a:pt x="442873" y="337911"/>
                  </a:lnTo>
                  <a:lnTo>
                    <a:pt x="501713" y="344961"/>
                  </a:lnTo>
                  <a:lnTo>
                    <a:pt x="563230" y="351302"/>
                  </a:lnTo>
                  <a:lnTo>
                    <a:pt x="627244" y="356902"/>
                  </a:lnTo>
                  <a:lnTo>
                    <a:pt x="693579" y="361729"/>
                  </a:lnTo>
                  <a:lnTo>
                    <a:pt x="762055" y="365750"/>
                  </a:lnTo>
                  <a:lnTo>
                    <a:pt x="832494" y="368934"/>
                  </a:lnTo>
                  <a:lnTo>
                    <a:pt x="904718" y="371248"/>
                  </a:lnTo>
                  <a:lnTo>
                    <a:pt x="978549" y="372660"/>
                  </a:lnTo>
                  <a:lnTo>
                    <a:pt x="1053807" y="373138"/>
                  </a:lnTo>
                  <a:lnTo>
                    <a:pt x="1129066" y="372660"/>
                  </a:lnTo>
                  <a:lnTo>
                    <a:pt x="1202897" y="371248"/>
                  </a:lnTo>
                  <a:lnTo>
                    <a:pt x="1275121" y="368934"/>
                  </a:lnTo>
                  <a:lnTo>
                    <a:pt x="1345560" y="365750"/>
                  </a:lnTo>
                  <a:lnTo>
                    <a:pt x="1414036" y="361729"/>
                  </a:lnTo>
                  <a:lnTo>
                    <a:pt x="1480370" y="356902"/>
                  </a:lnTo>
                  <a:lnTo>
                    <a:pt x="1544385" y="351302"/>
                  </a:lnTo>
                  <a:lnTo>
                    <a:pt x="1605902" y="344961"/>
                  </a:lnTo>
                  <a:lnTo>
                    <a:pt x="1664742" y="337911"/>
                  </a:lnTo>
                  <a:lnTo>
                    <a:pt x="1720727" y="330184"/>
                  </a:lnTo>
                  <a:lnTo>
                    <a:pt x="1773679" y="321813"/>
                  </a:lnTo>
                  <a:lnTo>
                    <a:pt x="1823420" y="312830"/>
                  </a:lnTo>
                  <a:lnTo>
                    <a:pt x="1869771" y="303267"/>
                  </a:lnTo>
                  <a:lnTo>
                    <a:pt x="1912554" y="293156"/>
                  </a:lnTo>
                  <a:lnTo>
                    <a:pt x="1951591" y="282529"/>
                  </a:lnTo>
                  <a:lnTo>
                    <a:pt x="2017712" y="259858"/>
                  </a:lnTo>
                  <a:lnTo>
                    <a:pt x="2066707" y="235510"/>
                  </a:lnTo>
                  <a:lnTo>
                    <a:pt x="2097150" y="209743"/>
                  </a:lnTo>
                  <a:lnTo>
                    <a:pt x="2107615" y="182816"/>
                  </a:lnTo>
                  <a:lnTo>
                    <a:pt x="2104969" y="169266"/>
                  </a:lnTo>
                  <a:lnTo>
                    <a:pt x="2066707" y="130729"/>
                  </a:lnTo>
                  <a:lnTo>
                    <a:pt x="2017712" y="107046"/>
                  </a:lnTo>
                  <a:lnTo>
                    <a:pt x="1951591" y="85201"/>
                  </a:lnTo>
                  <a:lnTo>
                    <a:pt x="1912554" y="75030"/>
                  </a:lnTo>
                  <a:lnTo>
                    <a:pt x="1869771" y="65393"/>
                  </a:lnTo>
                  <a:lnTo>
                    <a:pt x="1823420" y="56315"/>
                  </a:lnTo>
                  <a:lnTo>
                    <a:pt x="1773679" y="47821"/>
                  </a:lnTo>
                  <a:lnTo>
                    <a:pt x="1720727" y="39935"/>
                  </a:lnTo>
                  <a:lnTo>
                    <a:pt x="1664742" y="32682"/>
                  </a:lnTo>
                  <a:lnTo>
                    <a:pt x="1605902" y="26087"/>
                  </a:lnTo>
                  <a:lnTo>
                    <a:pt x="1544385" y="20176"/>
                  </a:lnTo>
                  <a:lnTo>
                    <a:pt x="1480370" y="14972"/>
                  </a:lnTo>
                  <a:lnTo>
                    <a:pt x="1414036" y="10500"/>
                  </a:lnTo>
                  <a:lnTo>
                    <a:pt x="1345560" y="6786"/>
                  </a:lnTo>
                  <a:lnTo>
                    <a:pt x="1275121" y="3854"/>
                  </a:lnTo>
                  <a:lnTo>
                    <a:pt x="1202897" y="1729"/>
                  </a:lnTo>
                  <a:lnTo>
                    <a:pt x="1129066" y="436"/>
                  </a:lnTo>
                  <a:lnTo>
                    <a:pt x="1053807" y="0"/>
                  </a:lnTo>
                  <a:close/>
                </a:path>
              </a:pathLst>
            </a:custGeom>
            <a:solidFill>
              <a:srgbClr val="FFFFFF"/>
            </a:solidFill>
          </p:spPr>
          <p:txBody>
            <a:bodyPr wrap="square" lIns="0" tIns="0" rIns="0" bIns="0" rtlCol="0"/>
            <a:lstStyle/>
            <a:p>
              <a:endParaRPr sz="1200" dirty="0"/>
            </a:p>
          </p:txBody>
        </p:sp>
      </p:grpSp>
      <p:grpSp>
        <p:nvGrpSpPr>
          <p:cNvPr id="98" name="Group 97">
            <a:extLst>
              <a:ext uri="{FF2B5EF4-FFF2-40B4-BE49-F238E27FC236}">
                <a16:creationId xmlns:a16="http://schemas.microsoft.com/office/drawing/2014/main" id="{D07A1E35-F4E8-DE13-F54E-E9E9A435C86A}"/>
              </a:ext>
            </a:extLst>
          </p:cNvPr>
          <p:cNvGrpSpPr/>
          <p:nvPr/>
        </p:nvGrpSpPr>
        <p:grpSpPr>
          <a:xfrm>
            <a:off x="457198" y="1519659"/>
            <a:ext cx="8233827" cy="2532721"/>
            <a:chOff x="457198" y="1519659"/>
            <a:chExt cx="8233827" cy="2532721"/>
          </a:xfrm>
        </p:grpSpPr>
        <p:grpSp>
          <p:nvGrpSpPr>
            <p:cNvPr id="7" name="Group 6">
              <a:extLst>
                <a:ext uri="{FF2B5EF4-FFF2-40B4-BE49-F238E27FC236}">
                  <a16:creationId xmlns:a16="http://schemas.microsoft.com/office/drawing/2014/main" id="{3035C46C-89DB-A652-C0B9-F522A41004ED}"/>
                </a:ext>
              </a:extLst>
            </p:cNvPr>
            <p:cNvGrpSpPr/>
            <p:nvPr/>
          </p:nvGrpSpPr>
          <p:grpSpPr>
            <a:xfrm>
              <a:off x="457198" y="2633354"/>
              <a:ext cx="8233827" cy="1419026"/>
              <a:chOff x="457199" y="2633354"/>
              <a:chExt cx="7757363" cy="1419026"/>
            </a:xfrm>
            <a:solidFill>
              <a:schemeClr val="bg1"/>
            </a:solidFill>
          </p:grpSpPr>
          <p:sp>
            <p:nvSpPr>
              <p:cNvPr id="8" name="Freeform 21">
                <a:extLst>
                  <a:ext uri="{FF2B5EF4-FFF2-40B4-BE49-F238E27FC236}">
                    <a16:creationId xmlns:a16="http://schemas.microsoft.com/office/drawing/2014/main" id="{66C024D6-78E6-0E2F-93D9-D44320232C4E}"/>
                  </a:ext>
                </a:extLst>
              </p:cNvPr>
              <p:cNvSpPr/>
              <p:nvPr/>
            </p:nvSpPr>
            <p:spPr>
              <a:xfrm>
                <a:off x="457199" y="2633355"/>
                <a:ext cx="2576542"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grpFill/>
              <a:ln w="12700">
                <a:solidFill>
                  <a:srgbClr val="6F7878"/>
                </a:solidFill>
              </a:ln>
            </p:spPr>
          </p:sp>
          <p:sp>
            <p:nvSpPr>
              <p:cNvPr id="10" name="Freeform 21">
                <a:extLst>
                  <a:ext uri="{FF2B5EF4-FFF2-40B4-BE49-F238E27FC236}">
                    <a16:creationId xmlns:a16="http://schemas.microsoft.com/office/drawing/2014/main" id="{E0A1BC55-464B-2735-DA95-2CA97A90E56D}"/>
                  </a:ext>
                </a:extLst>
              </p:cNvPr>
              <p:cNvSpPr/>
              <p:nvPr/>
            </p:nvSpPr>
            <p:spPr>
              <a:xfrm>
                <a:off x="3033741" y="2633354"/>
                <a:ext cx="2588507"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grpFill/>
              <a:ln w="12700">
                <a:solidFill>
                  <a:srgbClr val="6F7878"/>
                </a:solidFill>
              </a:ln>
            </p:spPr>
          </p:sp>
          <p:sp>
            <p:nvSpPr>
              <p:cNvPr id="12" name="Freeform 21">
                <a:extLst>
                  <a:ext uri="{FF2B5EF4-FFF2-40B4-BE49-F238E27FC236}">
                    <a16:creationId xmlns:a16="http://schemas.microsoft.com/office/drawing/2014/main" id="{99356714-AEB9-B407-0A2D-F1BA1EFD846F}"/>
                  </a:ext>
                </a:extLst>
              </p:cNvPr>
              <p:cNvSpPr/>
              <p:nvPr/>
            </p:nvSpPr>
            <p:spPr>
              <a:xfrm>
                <a:off x="5626055" y="2634955"/>
                <a:ext cx="2588507" cy="1417425"/>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grpFill/>
              <a:ln w="12700">
                <a:solidFill>
                  <a:srgbClr val="6F7878"/>
                </a:solidFill>
              </a:ln>
            </p:spPr>
          </p:sp>
        </p:grpSp>
        <p:grpSp>
          <p:nvGrpSpPr>
            <p:cNvPr id="9" name="Group 8">
              <a:extLst>
                <a:ext uri="{FF2B5EF4-FFF2-40B4-BE49-F238E27FC236}">
                  <a16:creationId xmlns:a16="http://schemas.microsoft.com/office/drawing/2014/main" id="{56F582B4-4983-293C-DFCA-BBCE8582D11E}"/>
                </a:ext>
              </a:extLst>
            </p:cNvPr>
            <p:cNvGrpSpPr/>
            <p:nvPr/>
          </p:nvGrpSpPr>
          <p:grpSpPr>
            <a:xfrm>
              <a:off x="457199" y="1519659"/>
              <a:ext cx="8229601" cy="2282671"/>
              <a:chOff x="2717824" y="1108500"/>
              <a:chExt cx="8229601" cy="2282671"/>
            </a:xfrm>
          </p:grpSpPr>
          <p:sp>
            <p:nvSpPr>
              <p:cNvPr id="95" name="Rectangle 94">
                <a:extLst>
                  <a:ext uri="{FF2B5EF4-FFF2-40B4-BE49-F238E27FC236}">
                    <a16:creationId xmlns:a16="http://schemas.microsoft.com/office/drawing/2014/main" id="{54DD9DC8-AAA3-947A-1C25-8B54F702663C}"/>
                  </a:ext>
                </a:extLst>
              </p:cNvPr>
              <p:cNvSpPr/>
              <p:nvPr/>
            </p:nvSpPr>
            <p:spPr>
              <a:xfrm>
                <a:off x="5350328" y="1223978"/>
                <a:ext cx="2594226" cy="390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6" name="Rectangle 95">
                <a:extLst>
                  <a:ext uri="{FF2B5EF4-FFF2-40B4-BE49-F238E27FC236}">
                    <a16:creationId xmlns:a16="http://schemas.microsoft.com/office/drawing/2014/main" id="{4C6D3BF6-33D9-5FE4-5A57-B8482F0EE0C3}"/>
                  </a:ext>
                </a:extLst>
              </p:cNvPr>
              <p:cNvSpPr/>
              <p:nvPr/>
            </p:nvSpPr>
            <p:spPr>
              <a:xfrm>
                <a:off x="2717824" y="1108500"/>
                <a:ext cx="8229601" cy="2282671"/>
              </a:xfrm>
              <a:prstGeom prst="rect">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1" name="TextBox 10">
              <a:extLst>
                <a:ext uri="{FF2B5EF4-FFF2-40B4-BE49-F238E27FC236}">
                  <a16:creationId xmlns:a16="http://schemas.microsoft.com/office/drawing/2014/main" id="{BAAA8E85-45E0-02FB-8F5A-0C40360110FF}"/>
                </a:ext>
              </a:extLst>
            </p:cNvPr>
            <p:cNvSpPr txBox="1"/>
            <p:nvPr/>
          </p:nvSpPr>
          <p:spPr>
            <a:xfrm>
              <a:off x="602197" y="2364207"/>
              <a:ext cx="881953" cy="1384995"/>
            </a:xfrm>
            <a:prstGeom prst="rect">
              <a:avLst/>
            </a:prstGeom>
            <a:noFill/>
          </p:spPr>
          <p:txBody>
            <a:bodyPr wrap="square" lIns="0" rIns="0" rtlCol="0">
              <a:spAutoFit/>
            </a:bodyPr>
            <a:lstStyle/>
            <a:p>
              <a:r>
                <a:rPr lang="en-US" sz="1200" dirty="0"/>
                <a:t>Inflation</a:t>
              </a:r>
            </a:p>
            <a:p>
              <a:endParaRPr lang="en-US" sz="1200" dirty="0"/>
            </a:p>
            <a:p>
              <a:r>
                <a:rPr lang="en-US" sz="1200" dirty="0"/>
                <a:t>Business </a:t>
              </a:r>
            </a:p>
            <a:p>
              <a:r>
                <a:rPr lang="en-US" sz="1200" dirty="0"/>
                <a:t>Continuity</a:t>
              </a:r>
            </a:p>
            <a:p>
              <a:endParaRPr lang="en-US" sz="1200" dirty="0"/>
            </a:p>
            <a:p>
              <a:r>
                <a:rPr lang="en-US" sz="1200" dirty="0"/>
                <a:t>Information </a:t>
              </a:r>
            </a:p>
            <a:p>
              <a:r>
                <a:rPr lang="en-US" sz="1200" dirty="0"/>
                <a:t>Security </a:t>
              </a:r>
            </a:p>
          </p:txBody>
        </p:sp>
        <p:sp>
          <p:nvSpPr>
            <p:cNvPr id="23" name="TextBox 22">
              <a:extLst>
                <a:ext uri="{FF2B5EF4-FFF2-40B4-BE49-F238E27FC236}">
                  <a16:creationId xmlns:a16="http://schemas.microsoft.com/office/drawing/2014/main" id="{A0FB9D7F-B7FC-7E86-C273-D01DEF3354A9}"/>
                </a:ext>
              </a:extLst>
            </p:cNvPr>
            <p:cNvSpPr txBox="1"/>
            <p:nvPr/>
          </p:nvSpPr>
          <p:spPr>
            <a:xfrm>
              <a:off x="602197" y="1689481"/>
              <a:ext cx="989536" cy="461665"/>
            </a:xfrm>
            <a:prstGeom prst="rect">
              <a:avLst/>
            </a:prstGeom>
            <a:noFill/>
          </p:spPr>
          <p:txBody>
            <a:bodyPr wrap="square" lIns="0" rIns="0" rtlCol="0">
              <a:spAutoFit/>
            </a:bodyPr>
            <a:lstStyle/>
            <a:p>
              <a:pPr algn="l"/>
              <a:r>
                <a:rPr lang="en-US" sz="1200" b="1" dirty="0"/>
                <a:t>Third-Party Risk Factors</a:t>
              </a:r>
            </a:p>
          </p:txBody>
        </p:sp>
        <p:sp>
          <p:nvSpPr>
            <p:cNvPr id="30" name="TextBox 29">
              <a:extLst>
                <a:ext uri="{FF2B5EF4-FFF2-40B4-BE49-F238E27FC236}">
                  <a16:creationId xmlns:a16="http://schemas.microsoft.com/office/drawing/2014/main" id="{9F53EC95-7355-661C-45B6-4C55C642248D}"/>
                </a:ext>
              </a:extLst>
            </p:cNvPr>
            <p:cNvSpPr txBox="1"/>
            <p:nvPr/>
          </p:nvSpPr>
          <p:spPr>
            <a:xfrm>
              <a:off x="1815599" y="1689481"/>
              <a:ext cx="1349977" cy="276999"/>
            </a:xfrm>
            <a:prstGeom prst="rect">
              <a:avLst/>
            </a:prstGeom>
            <a:noFill/>
          </p:spPr>
          <p:txBody>
            <a:bodyPr wrap="square" lIns="0" rIns="0" rtlCol="0">
              <a:spAutoFit/>
            </a:bodyPr>
            <a:lstStyle/>
            <a:p>
              <a:pPr algn="l"/>
              <a:r>
                <a:rPr lang="en-US" sz="1200" b="1" dirty="0"/>
                <a:t>Cross Functional?</a:t>
              </a:r>
            </a:p>
          </p:txBody>
        </p:sp>
        <p:sp>
          <p:nvSpPr>
            <p:cNvPr id="31" name="TextBox 30">
              <a:extLst>
                <a:ext uri="{FF2B5EF4-FFF2-40B4-BE49-F238E27FC236}">
                  <a16:creationId xmlns:a16="http://schemas.microsoft.com/office/drawing/2014/main" id="{5B599287-EF07-389F-C1D8-BC231B51EBC3}"/>
                </a:ext>
              </a:extLst>
            </p:cNvPr>
            <p:cNvSpPr txBox="1"/>
            <p:nvPr/>
          </p:nvSpPr>
          <p:spPr>
            <a:xfrm>
              <a:off x="3389442" y="1689481"/>
              <a:ext cx="1486173" cy="461665"/>
            </a:xfrm>
            <a:prstGeom prst="rect">
              <a:avLst/>
            </a:prstGeom>
            <a:noFill/>
          </p:spPr>
          <p:txBody>
            <a:bodyPr wrap="square" lIns="0" rIns="0" rtlCol="0">
              <a:spAutoFit/>
            </a:bodyPr>
            <a:lstStyle/>
            <a:p>
              <a:r>
                <a:rPr lang="en-US" sz="1200" b="1" dirty="0"/>
                <a:t>Threat to enterprise performance? </a:t>
              </a:r>
            </a:p>
          </p:txBody>
        </p:sp>
        <p:sp>
          <p:nvSpPr>
            <p:cNvPr id="32" name="TextBox 31">
              <a:extLst>
                <a:ext uri="{FF2B5EF4-FFF2-40B4-BE49-F238E27FC236}">
                  <a16:creationId xmlns:a16="http://schemas.microsoft.com/office/drawing/2014/main" id="{A9C0F55C-9EF7-3137-8555-AE9E19A0D539}"/>
                </a:ext>
              </a:extLst>
            </p:cNvPr>
            <p:cNvSpPr txBox="1"/>
            <p:nvPr/>
          </p:nvSpPr>
          <p:spPr>
            <a:xfrm>
              <a:off x="5099481" y="1689481"/>
              <a:ext cx="1596575" cy="461665"/>
            </a:xfrm>
            <a:prstGeom prst="rect">
              <a:avLst/>
            </a:prstGeom>
            <a:noFill/>
          </p:spPr>
          <p:txBody>
            <a:bodyPr wrap="square" lIns="0" rIns="0" rtlCol="0">
              <a:spAutoFit/>
            </a:bodyPr>
            <a:lstStyle/>
            <a:p>
              <a:r>
                <a:rPr lang="en-US" sz="1200" b="1" dirty="0"/>
                <a:t>Relates to corporate strategy enablement?</a:t>
              </a:r>
            </a:p>
          </p:txBody>
        </p:sp>
        <p:sp>
          <p:nvSpPr>
            <p:cNvPr id="33" name="TextBox 32">
              <a:extLst>
                <a:ext uri="{FF2B5EF4-FFF2-40B4-BE49-F238E27FC236}">
                  <a16:creationId xmlns:a16="http://schemas.microsoft.com/office/drawing/2014/main" id="{BE69FFED-C466-0573-1900-6BAA95C6C0F7}"/>
                </a:ext>
              </a:extLst>
            </p:cNvPr>
            <p:cNvSpPr txBox="1"/>
            <p:nvPr/>
          </p:nvSpPr>
          <p:spPr>
            <a:xfrm>
              <a:off x="6919919" y="1689481"/>
              <a:ext cx="1596575" cy="461665"/>
            </a:xfrm>
            <a:prstGeom prst="rect">
              <a:avLst/>
            </a:prstGeom>
            <a:noFill/>
          </p:spPr>
          <p:txBody>
            <a:bodyPr wrap="square" lIns="0" rIns="0" rtlCol="0">
              <a:spAutoFit/>
            </a:bodyPr>
            <a:lstStyle/>
            <a:p>
              <a:r>
                <a:rPr lang="en-US" sz="1200" b="1" dirty="0"/>
                <a:t>Related to regulatory requirements?</a:t>
              </a:r>
            </a:p>
          </p:txBody>
        </p:sp>
        <p:sp>
          <p:nvSpPr>
            <p:cNvPr id="38" name="Rectangle 37">
              <a:extLst>
                <a:ext uri="{FF2B5EF4-FFF2-40B4-BE49-F238E27FC236}">
                  <a16:creationId xmlns:a16="http://schemas.microsoft.com/office/drawing/2014/main" id="{E90FEC3D-7DAF-A0E2-9E35-FAD461DFF381}"/>
                </a:ext>
              </a:extLst>
            </p:cNvPr>
            <p:cNvSpPr/>
            <p:nvPr/>
          </p:nvSpPr>
          <p:spPr>
            <a:xfrm>
              <a:off x="1811715" y="2413073"/>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39" name="Rectangle 38">
              <a:extLst>
                <a:ext uri="{FF2B5EF4-FFF2-40B4-BE49-F238E27FC236}">
                  <a16:creationId xmlns:a16="http://schemas.microsoft.com/office/drawing/2014/main" id="{4E665B5E-45FE-27E6-F1FC-2A2804C198DF}"/>
                </a:ext>
              </a:extLst>
            </p:cNvPr>
            <p:cNvSpPr/>
            <p:nvPr/>
          </p:nvSpPr>
          <p:spPr>
            <a:xfrm>
              <a:off x="1811715" y="2847362"/>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40" name="Rectangle 39">
              <a:extLst>
                <a:ext uri="{FF2B5EF4-FFF2-40B4-BE49-F238E27FC236}">
                  <a16:creationId xmlns:a16="http://schemas.microsoft.com/office/drawing/2014/main" id="{56162237-95FC-1C20-168C-4CAD48877BE6}"/>
                </a:ext>
              </a:extLst>
            </p:cNvPr>
            <p:cNvSpPr/>
            <p:nvPr/>
          </p:nvSpPr>
          <p:spPr>
            <a:xfrm>
              <a:off x="1811715" y="3342848"/>
              <a:ext cx="1349977" cy="27591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Medium</a:t>
              </a:r>
            </a:p>
          </p:txBody>
        </p:sp>
        <p:sp>
          <p:nvSpPr>
            <p:cNvPr id="41" name="Rectangle 40">
              <a:extLst>
                <a:ext uri="{FF2B5EF4-FFF2-40B4-BE49-F238E27FC236}">
                  <a16:creationId xmlns:a16="http://schemas.microsoft.com/office/drawing/2014/main" id="{E8AA7F5C-1D12-02DD-2F19-B629DE51975A}"/>
                </a:ext>
              </a:extLst>
            </p:cNvPr>
            <p:cNvSpPr/>
            <p:nvPr/>
          </p:nvSpPr>
          <p:spPr>
            <a:xfrm>
              <a:off x="3460677" y="2413073"/>
              <a:ext cx="1349977" cy="27591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Medium</a:t>
              </a:r>
            </a:p>
          </p:txBody>
        </p:sp>
        <p:sp>
          <p:nvSpPr>
            <p:cNvPr id="45" name="Rectangle 44">
              <a:extLst>
                <a:ext uri="{FF2B5EF4-FFF2-40B4-BE49-F238E27FC236}">
                  <a16:creationId xmlns:a16="http://schemas.microsoft.com/office/drawing/2014/main" id="{345A820B-2DEF-598A-C5C1-651A05EF4FFD}"/>
                </a:ext>
              </a:extLst>
            </p:cNvPr>
            <p:cNvSpPr/>
            <p:nvPr/>
          </p:nvSpPr>
          <p:spPr>
            <a:xfrm>
              <a:off x="3460677" y="2847362"/>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46" name="Rectangle 45">
              <a:extLst>
                <a:ext uri="{FF2B5EF4-FFF2-40B4-BE49-F238E27FC236}">
                  <a16:creationId xmlns:a16="http://schemas.microsoft.com/office/drawing/2014/main" id="{34787190-C99F-D33F-D94B-D7009663240B}"/>
                </a:ext>
              </a:extLst>
            </p:cNvPr>
            <p:cNvSpPr/>
            <p:nvPr/>
          </p:nvSpPr>
          <p:spPr>
            <a:xfrm>
              <a:off x="3460677" y="3342848"/>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47" name="Rectangle 46">
              <a:extLst>
                <a:ext uri="{FF2B5EF4-FFF2-40B4-BE49-F238E27FC236}">
                  <a16:creationId xmlns:a16="http://schemas.microsoft.com/office/drawing/2014/main" id="{400ACC0F-FE2B-6B8D-F7F0-0E0E9B534A23}"/>
                </a:ext>
              </a:extLst>
            </p:cNvPr>
            <p:cNvSpPr/>
            <p:nvPr/>
          </p:nvSpPr>
          <p:spPr>
            <a:xfrm>
              <a:off x="5215655" y="2413073"/>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54" name="Rectangle 53">
              <a:extLst>
                <a:ext uri="{FF2B5EF4-FFF2-40B4-BE49-F238E27FC236}">
                  <a16:creationId xmlns:a16="http://schemas.microsoft.com/office/drawing/2014/main" id="{69FD7377-C964-B645-CE28-FEDBE539F230}"/>
                </a:ext>
              </a:extLst>
            </p:cNvPr>
            <p:cNvSpPr/>
            <p:nvPr/>
          </p:nvSpPr>
          <p:spPr>
            <a:xfrm>
              <a:off x="5215655" y="2846983"/>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72" name="Rectangle 71">
              <a:extLst>
                <a:ext uri="{FF2B5EF4-FFF2-40B4-BE49-F238E27FC236}">
                  <a16:creationId xmlns:a16="http://schemas.microsoft.com/office/drawing/2014/main" id="{F68FC6E8-6D20-A7BD-0B58-52CEF6C832CA}"/>
                </a:ext>
              </a:extLst>
            </p:cNvPr>
            <p:cNvSpPr/>
            <p:nvPr/>
          </p:nvSpPr>
          <p:spPr>
            <a:xfrm>
              <a:off x="5215655" y="3342848"/>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73" name="Rectangle 72">
              <a:extLst>
                <a:ext uri="{FF2B5EF4-FFF2-40B4-BE49-F238E27FC236}">
                  <a16:creationId xmlns:a16="http://schemas.microsoft.com/office/drawing/2014/main" id="{39E34DF8-A659-C76B-E8CA-8068482C802C}"/>
                </a:ext>
              </a:extLst>
            </p:cNvPr>
            <p:cNvSpPr/>
            <p:nvPr/>
          </p:nvSpPr>
          <p:spPr>
            <a:xfrm>
              <a:off x="7069965" y="2413073"/>
              <a:ext cx="1349977" cy="275916"/>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Low</a:t>
              </a:r>
            </a:p>
          </p:txBody>
        </p:sp>
        <p:sp>
          <p:nvSpPr>
            <p:cNvPr id="74" name="Rectangle 73">
              <a:extLst>
                <a:ext uri="{FF2B5EF4-FFF2-40B4-BE49-F238E27FC236}">
                  <a16:creationId xmlns:a16="http://schemas.microsoft.com/office/drawing/2014/main" id="{86C92867-DFE3-2E7A-BBAC-95E11F53C062}"/>
                </a:ext>
              </a:extLst>
            </p:cNvPr>
            <p:cNvSpPr/>
            <p:nvPr/>
          </p:nvSpPr>
          <p:spPr>
            <a:xfrm>
              <a:off x="7069965" y="2846983"/>
              <a:ext cx="1349977" cy="27591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Medium</a:t>
              </a:r>
            </a:p>
          </p:txBody>
        </p:sp>
        <p:sp>
          <p:nvSpPr>
            <p:cNvPr id="84" name="Rectangle 83">
              <a:extLst>
                <a:ext uri="{FF2B5EF4-FFF2-40B4-BE49-F238E27FC236}">
                  <a16:creationId xmlns:a16="http://schemas.microsoft.com/office/drawing/2014/main" id="{D9CC3B76-4954-2A2D-81DA-F08465625D84}"/>
                </a:ext>
              </a:extLst>
            </p:cNvPr>
            <p:cNvSpPr/>
            <p:nvPr/>
          </p:nvSpPr>
          <p:spPr>
            <a:xfrm>
              <a:off x="7069965" y="3342848"/>
              <a:ext cx="1349977" cy="2759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High</a:t>
              </a:r>
            </a:p>
          </p:txBody>
        </p:sp>
        <p:sp>
          <p:nvSpPr>
            <p:cNvPr id="13" name="Rectangle 12">
              <a:extLst>
                <a:ext uri="{FF2B5EF4-FFF2-40B4-BE49-F238E27FC236}">
                  <a16:creationId xmlns:a16="http://schemas.microsoft.com/office/drawing/2014/main" id="{C1733C57-A907-438F-183B-9D14F30B9619}"/>
                </a:ext>
              </a:extLst>
            </p:cNvPr>
            <p:cNvSpPr/>
            <p:nvPr/>
          </p:nvSpPr>
          <p:spPr>
            <a:xfrm>
              <a:off x="467649" y="3708526"/>
              <a:ext cx="8211312" cy="208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5" name="Straight Connector 24">
              <a:extLst>
                <a:ext uri="{FF2B5EF4-FFF2-40B4-BE49-F238E27FC236}">
                  <a16:creationId xmlns:a16="http://schemas.microsoft.com/office/drawing/2014/main" id="{7E416CAF-44C3-D36D-9B74-741AF7D9D9F3}"/>
                </a:ext>
              </a:extLst>
            </p:cNvPr>
            <p:cNvCxnSpPr>
              <a:cxnSpLocks/>
            </p:cNvCxnSpPr>
            <p:nvPr/>
          </p:nvCxnSpPr>
          <p:spPr>
            <a:xfrm>
              <a:off x="1625197" y="1519659"/>
              <a:ext cx="0" cy="2399065"/>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4922A613-38E2-577C-488F-1908B8D47A68}"/>
              </a:ext>
            </a:extLst>
          </p:cNvPr>
          <p:cNvCxnSpPr>
            <a:cxnSpLocks/>
          </p:cNvCxnSpPr>
          <p:nvPr/>
        </p:nvCxnSpPr>
        <p:spPr>
          <a:xfrm>
            <a:off x="3304479" y="1523962"/>
            <a:ext cx="0" cy="2476538"/>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0A31E1-039C-6591-FEC6-93B8E955E8F5}"/>
              </a:ext>
            </a:extLst>
          </p:cNvPr>
          <p:cNvCxnSpPr>
            <a:cxnSpLocks/>
          </p:cNvCxnSpPr>
          <p:nvPr/>
        </p:nvCxnSpPr>
        <p:spPr>
          <a:xfrm>
            <a:off x="4987548" y="1523962"/>
            <a:ext cx="0" cy="2498763"/>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13B4640-6E44-3211-B0A7-604C57F51208}"/>
              </a:ext>
            </a:extLst>
          </p:cNvPr>
          <p:cNvCxnSpPr>
            <a:cxnSpLocks/>
          </p:cNvCxnSpPr>
          <p:nvPr/>
        </p:nvCxnSpPr>
        <p:spPr>
          <a:xfrm>
            <a:off x="6807989" y="1523962"/>
            <a:ext cx="0" cy="2454313"/>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3E67C6-CECC-0ECC-BCE5-DDFCDFDF2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466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1">
            <a:extLst>
              <a:ext uri="{FF2B5EF4-FFF2-40B4-BE49-F238E27FC236}">
                <a16:creationId xmlns:a16="http://schemas.microsoft.com/office/drawing/2014/main" id="{976E707E-394C-D7B2-050F-D65820E3F2FB}"/>
              </a:ext>
            </a:extLst>
          </p:cNvPr>
          <p:cNvSpPr/>
          <p:nvPr/>
        </p:nvSpPr>
        <p:spPr>
          <a:xfrm>
            <a:off x="1251536" y="2219748"/>
            <a:ext cx="4151376" cy="2193272"/>
          </a:xfrm>
          <a:custGeom>
            <a:avLst/>
            <a:gdLst/>
            <a:ahLst/>
            <a:cxnLst/>
            <a:rect l="l" t="t" r="r" b="b"/>
            <a:pathLst>
              <a:path w="2747048" h="1504239">
                <a:moveTo>
                  <a:pt x="0" y="0"/>
                </a:moveTo>
                <a:lnTo>
                  <a:pt x="0" y="1376375"/>
                </a:lnTo>
                <a:lnTo>
                  <a:pt x="199238" y="1504239"/>
                </a:lnTo>
                <a:lnTo>
                  <a:pt x="394056" y="1376375"/>
                </a:lnTo>
                <a:lnTo>
                  <a:pt x="589725" y="1504239"/>
                </a:lnTo>
                <a:lnTo>
                  <a:pt x="785254" y="1376375"/>
                </a:lnTo>
                <a:lnTo>
                  <a:pt x="980466" y="1504239"/>
                </a:lnTo>
                <a:lnTo>
                  <a:pt x="1176833" y="1376375"/>
                </a:lnTo>
                <a:lnTo>
                  <a:pt x="1372439" y="1504239"/>
                </a:lnTo>
                <a:lnTo>
                  <a:pt x="1568425" y="1376375"/>
                </a:lnTo>
                <a:lnTo>
                  <a:pt x="1763433" y="1504239"/>
                </a:lnTo>
                <a:lnTo>
                  <a:pt x="1960398" y="1376375"/>
                </a:lnTo>
                <a:lnTo>
                  <a:pt x="2155406" y="1504239"/>
                </a:lnTo>
                <a:lnTo>
                  <a:pt x="2351393" y="1376375"/>
                </a:lnTo>
                <a:lnTo>
                  <a:pt x="2547379" y="1504239"/>
                </a:lnTo>
                <a:lnTo>
                  <a:pt x="2747048" y="1376375"/>
                </a:lnTo>
                <a:lnTo>
                  <a:pt x="2747048" y="0"/>
                </a:lnTo>
                <a:close/>
              </a:path>
            </a:pathLst>
          </a:custGeom>
          <a:solidFill>
            <a:srgbClr val="FEFFFE"/>
          </a:solidFill>
          <a:ln w="12700">
            <a:solidFill>
              <a:srgbClr val="6F7878"/>
            </a:solidFill>
          </a:ln>
        </p:spPr>
      </p:sp>
      <p:sp>
        <p:nvSpPr>
          <p:cNvPr id="2" name="Title 1">
            <a:extLst>
              <a:ext uri="{FF2B5EF4-FFF2-40B4-BE49-F238E27FC236}">
                <a16:creationId xmlns:a16="http://schemas.microsoft.com/office/drawing/2014/main" id="{47787E9C-F7B3-F3E1-857E-F209F5ED333F}"/>
              </a:ext>
            </a:extLst>
          </p:cNvPr>
          <p:cNvSpPr>
            <a:spLocks noGrp="1"/>
          </p:cNvSpPr>
          <p:nvPr>
            <p:ph type="title"/>
          </p:nvPr>
        </p:nvSpPr>
        <p:spPr/>
        <p:txBody>
          <a:bodyPr/>
          <a:lstStyle/>
          <a:p>
            <a:r>
              <a:rPr lang="en-US" dirty="0"/>
              <a:t>Deriving Residual Risk From Control Effectiveness</a:t>
            </a:r>
          </a:p>
        </p:txBody>
      </p:sp>
      <p:sp>
        <p:nvSpPr>
          <p:cNvPr id="3" name="Text Placeholder 2">
            <a:extLst>
              <a:ext uri="{FF2B5EF4-FFF2-40B4-BE49-F238E27FC236}">
                <a16:creationId xmlns:a16="http://schemas.microsoft.com/office/drawing/2014/main" id="{AA3BF021-FF11-C7CF-C280-6A92B5B43D15}"/>
              </a:ext>
            </a:extLst>
          </p:cNvPr>
          <p:cNvSpPr>
            <a:spLocks noGrp="1"/>
          </p:cNvSpPr>
          <p:nvPr>
            <p:ph type="body" sz="quarter" idx="11"/>
          </p:nvPr>
        </p:nvSpPr>
        <p:spPr/>
        <p:txBody>
          <a:bodyPr/>
          <a:lstStyle/>
          <a:p>
            <a:r>
              <a:rPr lang="en-US" dirty="0"/>
              <a:t>Control Effectiveness Evaluation Proxy Questions and Residual Risk Outputs</a:t>
            </a:r>
          </a:p>
        </p:txBody>
      </p:sp>
      <p:grpSp>
        <p:nvGrpSpPr>
          <p:cNvPr id="44" name="Group 43">
            <a:extLst>
              <a:ext uri="{FF2B5EF4-FFF2-40B4-BE49-F238E27FC236}">
                <a16:creationId xmlns:a16="http://schemas.microsoft.com/office/drawing/2014/main" id="{37397F0C-D793-6553-8BB4-379059E49B6D}"/>
              </a:ext>
            </a:extLst>
          </p:cNvPr>
          <p:cNvGrpSpPr/>
          <p:nvPr/>
        </p:nvGrpSpPr>
        <p:grpSpPr>
          <a:xfrm>
            <a:off x="1419031" y="1464100"/>
            <a:ext cx="6305935" cy="4591866"/>
            <a:chOff x="2067138" y="1464100"/>
            <a:chExt cx="6305935" cy="4591866"/>
          </a:xfrm>
        </p:grpSpPr>
        <p:sp>
          <p:nvSpPr>
            <p:cNvPr id="17" name="Rectangle 16">
              <a:extLst>
                <a:ext uri="{FF2B5EF4-FFF2-40B4-BE49-F238E27FC236}">
                  <a16:creationId xmlns:a16="http://schemas.microsoft.com/office/drawing/2014/main" id="{0FD91F89-6814-1F4B-3032-8A276F5086C0}"/>
                </a:ext>
              </a:extLst>
            </p:cNvPr>
            <p:cNvSpPr/>
            <p:nvPr/>
          </p:nvSpPr>
          <p:spPr>
            <a:xfrm>
              <a:off x="2374546" y="2109570"/>
              <a:ext cx="2594226" cy="390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a16="http://schemas.microsoft.com/office/drawing/2014/main" id="{3B770195-BE44-94FD-FEF7-91B9474D1A15}"/>
                </a:ext>
              </a:extLst>
            </p:cNvPr>
            <p:cNvSpPr txBox="1"/>
            <p:nvPr/>
          </p:nvSpPr>
          <p:spPr>
            <a:xfrm>
              <a:off x="2067138" y="2937241"/>
              <a:ext cx="1389204" cy="830997"/>
            </a:xfrm>
            <a:prstGeom prst="rect">
              <a:avLst/>
            </a:prstGeom>
            <a:noFill/>
          </p:spPr>
          <p:txBody>
            <a:bodyPr wrap="square" lIns="0" rIns="0" rtlCol="0">
              <a:spAutoFit/>
            </a:bodyPr>
            <a:lstStyle/>
            <a:p>
              <a:r>
                <a:rPr lang="en-US" sz="1200" dirty="0"/>
                <a:t>Business Continuity</a:t>
              </a:r>
            </a:p>
            <a:p>
              <a:endParaRPr lang="en-US" sz="1200" dirty="0"/>
            </a:p>
            <a:p>
              <a:endParaRPr lang="en-US" sz="1200" dirty="0"/>
            </a:p>
            <a:p>
              <a:r>
                <a:rPr lang="en-US" sz="1200" dirty="0"/>
                <a:t>Information Security </a:t>
              </a:r>
            </a:p>
          </p:txBody>
        </p:sp>
        <p:sp>
          <p:nvSpPr>
            <p:cNvPr id="13" name="TextBox 12">
              <a:extLst>
                <a:ext uri="{FF2B5EF4-FFF2-40B4-BE49-F238E27FC236}">
                  <a16:creationId xmlns:a16="http://schemas.microsoft.com/office/drawing/2014/main" id="{4B2FA6FA-E1B6-E717-35F6-99A22BBB8101}"/>
                </a:ext>
              </a:extLst>
            </p:cNvPr>
            <p:cNvSpPr txBox="1"/>
            <p:nvPr/>
          </p:nvSpPr>
          <p:spPr>
            <a:xfrm>
              <a:off x="2074569" y="2327494"/>
              <a:ext cx="1381774" cy="461665"/>
            </a:xfrm>
            <a:prstGeom prst="rect">
              <a:avLst/>
            </a:prstGeom>
            <a:noFill/>
          </p:spPr>
          <p:txBody>
            <a:bodyPr wrap="square" lIns="0" rIns="0" rtlCol="0">
              <a:spAutoFit/>
            </a:bodyPr>
            <a:lstStyle/>
            <a:p>
              <a:pPr algn="l"/>
              <a:r>
                <a:rPr lang="en-US" sz="1200" b="1" dirty="0"/>
                <a:t>Enterprise Third- Party Risk Factors</a:t>
              </a:r>
            </a:p>
          </p:txBody>
        </p:sp>
        <p:sp>
          <p:nvSpPr>
            <p:cNvPr id="14" name="TextBox 13">
              <a:extLst>
                <a:ext uri="{FF2B5EF4-FFF2-40B4-BE49-F238E27FC236}">
                  <a16:creationId xmlns:a16="http://schemas.microsoft.com/office/drawing/2014/main" id="{9278CEC0-E0B1-9419-2326-746E87D86279}"/>
                </a:ext>
              </a:extLst>
            </p:cNvPr>
            <p:cNvSpPr txBox="1"/>
            <p:nvPr/>
          </p:nvSpPr>
          <p:spPr>
            <a:xfrm>
              <a:off x="3772656" y="2327494"/>
              <a:ext cx="1349977" cy="276999"/>
            </a:xfrm>
            <a:prstGeom prst="rect">
              <a:avLst/>
            </a:prstGeom>
            <a:noFill/>
          </p:spPr>
          <p:txBody>
            <a:bodyPr wrap="square" lIns="0" rIns="0" rtlCol="0">
              <a:spAutoFit/>
            </a:bodyPr>
            <a:lstStyle/>
            <a:p>
              <a:pPr algn="l"/>
              <a:r>
                <a:rPr lang="en-US" sz="1200" b="1" dirty="0"/>
                <a:t>Weight</a:t>
              </a:r>
            </a:p>
          </p:txBody>
        </p:sp>
        <p:sp>
          <p:nvSpPr>
            <p:cNvPr id="16" name="TextBox 15">
              <a:extLst>
                <a:ext uri="{FF2B5EF4-FFF2-40B4-BE49-F238E27FC236}">
                  <a16:creationId xmlns:a16="http://schemas.microsoft.com/office/drawing/2014/main" id="{B2C59848-BA2C-61AA-38B7-E6992EAC43A0}"/>
                </a:ext>
              </a:extLst>
            </p:cNvPr>
            <p:cNvSpPr txBox="1"/>
            <p:nvPr/>
          </p:nvSpPr>
          <p:spPr>
            <a:xfrm>
              <a:off x="3866487" y="2937241"/>
              <a:ext cx="362486" cy="830997"/>
            </a:xfrm>
            <a:prstGeom prst="rect">
              <a:avLst/>
            </a:prstGeom>
            <a:noFill/>
          </p:spPr>
          <p:txBody>
            <a:bodyPr wrap="square" lIns="0" rIns="0" rtlCol="0">
              <a:spAutoFit/>
            </a:bodyPr>
            <a:lstStyle/>
            <a:p>
              <a:r>
                <a:rPr lang="en-US" sz="1200" dirty="0"/>
                <a:t>.2</a:t>
              </a:r>
            </a:p>
            <a:p>
              <a:endParaRPr lang="en-US" sz="1200" dirty="0"/>
            </a:p>
            <a:p>
              <a:endParaRPr lang="en-US" sz="1200" dirty="0"/>
            </a:p>
            <a:p>
              <a:r>
                <a:rPr lang="en-US" sz="1200" dirty="0"/>
                <a:t>.3</a:t>
              </a:r>
            </a:p>
          </p:txBody>
        </p:sp>
        <p:cxnSp>
          <p:nvCxnSpPr>
            <p:cNvPr id="8" name="Straight Arrow Connector 7">
              <a:extLst>
                <a:ext uri="{FF2B5EF4-FFF2-40B4-BE49-F238E27FC236}">
                  <a16:creationId xmlns:a16="http://schemas.microsoft.com/office/drawing/2014/main" id="{7865FBAE-B17B-2396-A768-3B47A90199B0}"/>
                </a:ext>
              </a:extLst>
            </p:cNvPr>
            <p:cNvCxnSpPr>
              <a:cxnSpLocks/>
            </p:cNvCxnSpPr>
            <p:nvPr/>
          </p:nvCxnSpPr>
          <p:spPr>
            <a:xfrm flipH="1">
              <a:off x="6058454" y="3239033"/>
              <a:ext cx="1098116" cy="0"/>
            </a:xfrm>
            <a:prstGeom prst="straightConnector1">
              <a:avLst/>
            </a:prstGeom>
            <a:ln w="12700">
              <a:solidFill>
                <a:srgbClr val="009AD7"/>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bject 22">
              <a:extLst>
                <a:ext uri="{FF2B5EF4-FFF2-40B4-BE49-F238E27FC236}">
                  <a16:creationId xmlns:a16="http://schemas.microsoft.com/office/drawing/2014/main" id="{6DF5A126-DE6E-ECD8-E4A1-D419CDCFE556}"/>
                </a:ext>
              </a:extLst>
            </p:cNvPr>
            <p:cNvSpPr/>
            <p:nvPr/>
          </p:nvSpPr>
          <p:spPr>
            <a:xfrm>
              <a:off x="6623305" y="3036561"/>
              <a:ext cx="1662544" cy="1107996"/>
            </a:xfrm>
            <a:custGeom>
              <a:avLst/>
              <a:gdLst/>
              <a:ahLst/>
              <a:cxnLst/>
              <a:rect l="l" t="t" r="r" b="b"/>
              <a:pathLst>
                <a:path w="1242695" h="1253489">
                  <a:moveTo>
                    <a:pt x="0" y="1253489"/>
                  </a:moveTo>
                  <a:lnTo>
                    <a:pt x="1242250" y="1253489"/>
                  </a:lnTo>
                  <a:lnTo>
                    <a:pt x="1242250" y="0"/>
                  </a:lnTo>
                  <a:lnTo>
                    <a:pt x="0" y="0"/>
                  </a:lnTo>
                  <a:lnTo>
                    <a:pt x="0" y="1253489"/>
                  </a:lnTo>
                  <a:close/>
                </a:path>
              </a:pathLst>
            </a:custGeom>
            <a:solidFill>
              <a:schemeClr val="bg1"/>
            </a:solidFill>
            <a:ln w="12700">
              <a:solidFill>
                <a:srgbClr val="009AD7"/>
              </a:solidFill>
            </a:ln>
          </p:spPr>
          <p:txBody>
            <a:bodyPr wrap="square" lIns="91440" tIns="91440" rIns="91440" bIns="91440" rtlCol="0">
              <a:spAutoFit/>
            </a:bodyPr>
            <a:lstStyle/>
            <a:p>
              <a:r>
                <a:rPr lang="en-US" sz="1200" dirty="0"/>
                <a:t>Using existing data sources lets ERM calculate residual risk without additional data collection</a:t>
              </a:r>
            </a:p>
          </p:txBody>
        </p:sp>
        <p:sp>
          <p:nvSpPr>
            <p:cNvPr id="26" name="TextBox 25">
              <a:extLst>
                <a:ext uri="{FF2B5EF4-FFF2-40B4-BE49-F238E27FC236}">
                  <a16:creationId xmlns:a16="http://schemas.microsoft.com/office/drawing/2014/main" id="{5053F469-F71E-1C96-CEEB-81A6F5E94B41}"/>
                </a:ext>
              </a:extLst>
            </p:cNvPr>
            <p:cNvSpPr txBox="1"/>
            <p:nvPr/>
          </p:nvSpPr>
          <p:spPr>
            <a:xfrm>
              <a:off x="4536068" y="2304779"/>
              <a:ext cx="1381774" cy="646331"/>
            </a:xfrm>
            <a:prstGeom prst="rect">
              <a:avLst/>
            </a:prstGeom>
            <a:noFill/>
          </p:spPr>
          <p:txBody>
            <a:bodyPr wrap="square" lIns="0" rIns="0" rtlCol="0">
              <a:spAutoFit/>
            </a:bodyPr>
            <a:lstStyle/>
            <a:p>
              <a:pPr algn="l"/>
              <a:r>
                <a:rPr lang="en-US" sz="1200" b="1" dirty="0"/>
                <a:t>Control Proxy Question </a:t>
              </a:r>
              <a:br>
                <a:rPr lang="en-US" sz="1200" b="1" dirty="0"/>
              </a:br>
              <a:r>
                <a:rPr lang="en-US" sz="1050" dirty="0"/>
                <a:t>(from existing data)</a:t>
              </a:r>
            </a:p>
          </p:txBody>
        </p:sp>
        <p:sp>
          <p:nvSpPr>
            <p:cNvPr id="27" name="TextBox 26">
              <a:extLst>
                <a:ext uri="{FF2B5EF4-FFF2-40B4-BE49-F238E27FC236}">
                  <a16:creationId xmlns:a16="http://schemas.microsoft.com/office/drawing/2014/main" id="{EF3E6EC7-5402-9FED-C186-044268F56020}"/>
                </a:ext>
              </a:extLst>
            </p:cNvPr>
            <p:cNvSpPr txBox="1"/>
            <p:nvPr/>
          </p:nvSpPr>
          <p:spPr>
            <a:xfrm>
              <a:off x="4536068" y="2937241"/>
              <a:ext cx="1389204" cy="1200329"/>
            </a:xfrm>
            <a:prstGeom prst="rect">
              <a:avLst/>
            </a:prstGeom>
            <a:noFill/>
          </p:spPr>
          <p:txBody>
            <a:bodyPr wrap="square" lIns="0" rIns="0" rtlCol="0">
              <a:spAutoFit/>
            </a:bodyPr>
            <a:lstStyle/>
            <a:p>
              <a:r>
                <a:rPr lang="en-US" sz="1200" dirty="0"/>
                <a:t>In the event of a failure, how long to find a replacement?</a:t>
              </a:r>
            </a:p>
            <a:p>
              <a:endParaRPr lang="en-US" sz="1200" dirty="0"/>
            </a:p>
            <a:p>
              <a:r>
                <a:rPr lang="en-US" sz="1200" dirty="0"/>
                <a:t>Has IT conducted a security review?</a:t>
              </a:r>
            </a:p>
          </p:txBody>
        </p:sp>
        <p:grpSp>
          <p:nvGrpSpPr>
            <p:cNvPr id="31" name="Group 30">
              <a:extLst>
                <a:ext uri="{FF2B5EF4-FFF2-40B4-BE49-F238E27FC236}">
                  <a16:creationId xmlns:a16="http://schemas.microsoft.com/office/drawing/2014/main" id="{4FDA9CB4-D787-378C-9298-F659EE5B7B9B}"/>
                </a:ext>
              </a:extLst>
            </p:cNvPr>
            <p:cNvGrpSpPr/>
            <p:nvPr/>
          </p:nvGrpSpPr>
          <p:grpSpPr>
            <a:xfrm rot="16200000">
              <a:off x="5128537" y="1194338"/>
              <a:ext cx="186900" cy="1662545"/>
              <a:chOff x="3074747" y="1385614"/>
              <a:chExt cx="297535" cy="1058075"/>
            </a:xfrm>
          </p:grpSpPr>
          <p:cxnSp>
            <p:nvCxnSpPr>
              <p:cNvPr id="32" name="Straight Connector 31">
                <a:extLst>
                  <a:ext uri="{FF2B5EF4-FFF2-40B4-BE49-F238E27FC236}">
                    <a16:creationId xmlns:a16="http://schemas.microsoft.com/office/drawing/2014/main" id="{584A119D-698F-CF43-5604-7F605B93F045}"/>
                  </a:ext>
                </a:extLst>
              </p:cNvPr>
              <p:cNvCxnSpPr>
                <a:cxnSpLocks/>
              </p:cNvCxnSpPr>
              <p:nvPr/>
            </p:nvCxnSpPr>
            <p:spPr>
              <a:xfrm flipH="1">
                <a:off x="3074750" y="1914651"/>
                <a:ext cx="297532" cy="0"/>
              </a:xfrm>
              <a:prstGeom prst="line">
                <a:avLst/>
              </a:prstGeom>
              <a:ln w="12700">
                <a:solidFill>
                  <a:srgbClr val="009AD7"/>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2B0E99-FE7F-277A-F95E-1D962B0A41F3}"/>
                  </a:ext>
                </a:extLst>
              </p:cNvPr>
              <p:cNvCxnSpPr/>
              <p:nvPr/>
            </p:nvCxnSpPr>
            <p:spPr>
              <a:xfrm>
                <a:off x="3074747" y="1385614"/>
                <a:ext cx="0" cy="1058075"/>
              </a:xfrm>
              <a:prstGeom prst="line">
                <a:avLst/>
              </a:prstGeom>
              <a:ln w="12700">
                <a:solidFill>
                  <a:srgbClr val="009AD7"/>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CF6ADBA-0253-4D91-3087-276CA9EE1CE7}"/>
                </a:ext>
              </a:extLst>
            </p:cNvPr>
            <p:cNvSpPr txBox="1"/>
            <p:nvPr/>
          </p:nvSpPr>
          <p:spPr>
            <a:xfrm>
              <a:off x="3940406" y="1464100"/>
              <a:ext cx="2559402" cy="461665"/>
            </a:xfrm>
            <a:prstGeom prst="rect">
              <a:avLst/>
            </a:prstGeom>
            <a:noFill/>
            <a:ln w="12700">
              <a:solidFill>
                <a:srgbClr val="009AD7"/>
              </a:solidFill>
            </a:ln>
          </p:spPr>
          <p:txBody>
            <a:bodyPr wrap="square" lIns="45720" rIns="45720" rtlCol="0">
              <a:spAutoFit/>
            </a:bodyPr>
            <a:lstStyle/>
            <a:p>
              <a:r>
                <a:rPr lang="en-US" sz="1200" dirty="0"/>
                <a:t>Data reflects effectiveness of </a:t>
              </a:r>
              <a:r>
                <a:rPr lang="en-US" sz="1200" b="1" dirty="0"/>
                <a:t>controls</a:t>
              </a:r>
              <a:r>
                <a:rPr lang="en-US" sz="1200" dirty="0"/>
                <a:t> for relationship risk factors</a:t>
              </a:r>
            </a:p>
          </p:txBody>
        </p:sp>
        <p:sp>
          <p:nvSpPr>
            <p:cNvPr id="36" name="Triangle 35">
              <a:extLst>
                <a:ext uri="{FF2B5EF4-FFF2-40B4-BE49-F238E27FC236}">
                  <a16:creationId xmlns:a16="http://schemas.microsoft.com/office/drawing/2014/main" id="{3C5CE22C-1EC4-18A9-4DFD-45C4C7772E55}"/>
                </a:ext>
              </a:extLst>
            </p:cNvPr>
            <p:cNvSpPr/>
            <p:nvPr/>
          </p:nvSpPr>
          <p:spPr>
            <a:xfrm rot="10800000">
              <a:off x="5072869" y="4471812"/>
              <a:ext cx="294473" cy="126124"/>
            </a:xfrm>
            <a:prstGeom prst="triangl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7" name="Rectangle 36">
              <a:extLst>
                <a:ext uri="{FF2B5EF4-FFF2-40B4-BE49-F238E27FC236}">
                  <a16:creationId xmlns:a16="http://schemas.microsoft.com/office/drawing/2014/main" id="{9D90A4AD-E3A7-0E31-6B32-94C9D58EF0D6}"/>
                </a:ext>
              </a:extLst>
            </p:cNvPr>
            <p:cNvSpPr/>
            <p:nvPr/>
          </p:nvSpPr>
          <p:spPr>
            <a:xfrm>
              <a:off x="4320054" y="4698621"/>
              <a:ext cx="1800102" cy="58220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Control Effectiveness </a:t>
              </a:r>
              <a:r>
                <a:rPr lang="en-US" sz="1200" dirty="0">
                  <a:solidFill>
                    <a:schemeClr val="tx1"/>
                  </a:solidFill>
                </a:rPr>
                <a:t>Score</a:t>
              </a:r>
            </a:p>
          </p:txBody>
        </p:sp>
        <p:sp>
          <p:nvSpPr>
            <p:cNvPr id="38" name="Rectangle 37">
              <a:extLst>
                <a:ext uri="{FF2B5EF4-FFF2-40B4-BE49-F238E27FC236}">
                  <a16:creationId xmlns:a16="http://schemas.microsoft.com/office/drawing/2014/main" id="{062ACF01-D60D-26C4-1BEB-946ED284F2C5}"/>
                </a:ext>
              </a:extLst>
            </p:cNvPr>
            <p:cNvSpPr/>
            <p:nvPr/>
          </p:nvSpPr>
          <p:spPr>
            <a:xfrm>
              <a:off x="2067138" y="4698621"/>
              <a:ext cx="1800102" cy="58220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Inherent Risk </a:t>
              </a:r>
              <a:br>
                <a:rPr lang="en-US" sz="1200" b="1" dirty="0">
                  <a:solidFill>
                    <a:schemeClr val="bg1"/>
                  </a:solidFill>
                </a:rPr>
              </a:br>
              <a:r>
                <a:rPr lang="en-US" sz="1200" dirty="0">
                  <a:solidFill>
                    <a:schemeClr val="bg1"/>
                  </a:solidFill>
                </a:rPr>
                <a:t>Score</a:t>
              </a:r>
            </a:p>
          </p:txBody>
        </p:sp>
        <p:sp>
          <p:nvSpPr>
            <p:cNvPr id="39" name="TextBox 38">
              <a:extLst>
                <a:ext uri="{FF2B5EF4-FFF2-40B4-BE49-F238E27FC236}">
                  <a16:creationId xmlns:a16="http://schemas.microsoft.com/office/drawing/2014/main" id="{1ABD3F7A-DCDE-1295-AA6F-9A1FF34DAA3C}"/>
                </a:ext>
              </a:extLst>
            </p:cNvPr>
            <p:cNvSpPr txBox="1"/>
            <p:nvPr/>
          </p:nvSpPr>
          <p:spPr>
            <a:xfrm>
              <a:off x="4029833" y="4805055"/>
              <a:ext cx="127627" cy="369332"/>
            </a:xfrm>
            <a:prstGeom prst="rect">
              <a:avLst/>
            </a:prstGeom>
            <a:noFill/>
          </p:spPr>
          <p:txBody>
            <a:bodyPr wrap="square" lIns="0" rIns="0" rtlCol="0">
              <a:spAutoFit/>
            </a:bodyPr>
            <a:lstStyle/>
            <a:p>
              <a:pPr algn="ctr"/>
              <a:r>
                <a:rPr lang="en-US" dirty="0"/>
                <a:t>-</a:t>
              </a:r>
            </a:p>
          </p:txBody>
        </p:sp>
        <p:sp>
          <p:nvSpPr>
            <p:cNvPr id="40" name="TextBox 39">
              <a:extLst>
                <a:ext uri="{FF2B5EF4-FFF2-40B4-BE49-F238E27FC236}">
                  <a16:creationId xmlns:a16="http://schemas.microsoft.com/office/drawing/2014/main" id="{2C145A44-C5B1-3417-D061-121F69F4F86E}"/>
                </a:ext>
              </a:extLst>
            </p:cNvPr>
            <p:cNvSpPr txBox="1"/>
            <p:nvPr/>
          </p:nvSpPr>
          <p:spPr>
            <a:xfrm>
              <a:off x="6282750" y="4805055"/>
              <a:ext cx="127627" cy="369332"/>
            </a:xfrm>
            <a:prstGeom prst="rect">
              <a:avLst/>
            </a:prstGeom>
            <a:noFill/>
          </p:spPr>
          <p:txBody>
            <a:bodyPr wrap="square" lIns="0" rIns="0" rtlCol="0">
              <a:spAutoFit/>
            </a:bodyPr>
            <a:lstStyle/>
            <a:p>
              <a:pPr algn="ctr"/>
              <a:r>
                <a:rPr lang="en-US" dirty="0"/>
                <a:t>=</a:t>
              </a:r>
            </a:p>
          </p:txBody>
        </p:sp>
        <p:sp>
          <p:nvSpPr>
            <p:cNvPr id="41" name="Rectangle 40">
              <a:extLst>
                <a:ext uri="{FF2B5EF4-FFF2-40B4-BE49-F238E27FC236}">
                  <a16:creationId xmlns:a16="http://schemas.microsoft.com/office/drawing/2014/main" id="{45B8EFD0-92D5-EE11-CA88-262043122FC7}"/>
                </a:ext>
              </a:extLst>
            </p:cNvPr>
            <p:cNvSpPr/>
            <p:nvPr/>
          </p:nvSpPr>
          <p:spPr>
            <a:xfrm>
              <a:off x="6572971" y="4698621"/>
              <a:ext cx="1800102" cy="582201"/>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200" b="1" dirty="0">
                  <a:solidFill>
                    <a:schemeClr val="tx1"/>
                  </a:solidFill>
                </a:rPr>
                <a:t>Residual Third-Party Risk Score</a:t>
              </a:r>
            </a:p>
          </p:txBody>
        </p:sp>
        <p:sp>
          <p:nvSpPr>
            <p:cNvPr id="42" name="TextBox 41">
              <a:extLst>
                <a:ext uri="{FF2B5EF4-FFF2-40B4-BE49-F238E27FC236}">
                  <a16:creationId xmlns:a16="http://schemas.microsoft.com/office/drawing/2014/main" id="{4295172B-739B-8E2E-F0B7-BDFA90E8F636}"/>
                </a:ext>
              </a:extLst>
            </p:cNvPr>
            <p:cNvSpPr txBox="1"/>
            <p:nvPr/>
          </p:nvSpPr>
          <p:spPr>
            <a:xfrm>
              <a:off x="6648823" y="5330559"/>
              <a:ext cx="1662544" cy="646331"/>
            </a:xfrm>
            <a:prstGeom prst="rect">
              <a:avLst/>
            </a:prstGeom>
            <a:noFill/>
          </p:spPr>
          <p:txBody>
            <a:bodyPr wrap="square" lIns="0" rIns="0" rtlCol="0">
              <a:spAutoFit/>
            </a:bodyPr>
            <a:lstStyle/>
            <a:p>
              <a:pPr algn="l"/>
              <a:r>
                <a:rPr lang="en-US" sz="1200" dirty="0"/>
                <a:t>Highly prioritized short list of relationships for ranking and analysis</a:t>
              </a:r>
            </a:p>
          </p:txBody>
        </p:sp>
        <p:sp>
          <p:nvSpPr>
            <p:cNvPr id="43" name="Rectangle 42">
              <a:extLst>
                <a:ext uri="{FF2B5EF4-FFF2-40B4-BE49-F238E27FC236}">
                  <a16:creationId xmlns:a16="http://schemas.microsoft.com/office/drawing/2014/main" id="{0944DBDA-CB74-E935-AB94-2486DEB4B9CC}"/>
                </a:ext>
              </a:extLst>
            </p:cNvPr>
            <p:cNvSpPr/>
            <p:nvPr/>
          </p:nvSpPr>
          <p:spPr>
            <a:xfrm>
              <a:off x="6572971" y="4698621"/>
              <a:ext cx="1800102" cy="1357345"/>
            </a:xfrm>
            <a:prstGeom prst="rect">
              <a:avLst/>
            </a:prstGeom>
            <a:noFill/>
            <a:ln>
              <a:solidFill>
                <a:srgbClr val="06C4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45" name="TextBox 44">
            <a:extLst>
              <a:ext uri="{FF2B5EF4-FFF2-40B4-BE49-F238E27FC236}">
                <a16:creationId xmlns:a16="http://schemas.microsoft.com/office/drawing/2014/main" id="{F42B0465-75B8-CE4F-D336-CA450FF12FF2}"/>
              </a:ext>
            </a:extLst>
          </p:cNvPr>
          <p:cNvSpPr txBox="1"/>
          <p:nvPr/>
        </p:nvSpPr>
        <p:spPr>
          <a:xfrm>
            <a:off x="457200" y="6150122"/>
            <a:ext cx="3474736" cy="246221"/>
          </a:xfrm>
          <a:prstGeom prst="rect">
            <a:avLst/>
          </a:prstGeom>
          <a:noFill/>
        </p:spPr>
        <p:txBody>
          <a:bodyPr wrap="square" lIns="0" tIns="91440" rIns="0" bIns="0" rtlCol="0" anchor="b" anchorCtr="0">
            <a:spAutoFit/>
          </a:bodyPr>
          <a:lstStyle/>
          <a:p>
            <a:pPr>
              <a:spcBef>
                <a:spcPts val="300"/>
              </a:spcBef>
            </a:pPr>
            <a:r>
              <a:rPr lang="en-US" sz="1000" dirty="0"/>
              <a:t>Source: Adapted From Empire Life</a:t>
            </a:r>
          </a:p>
        </p:txBody>
      </p:sp>
      <p:cxnSp>
        <p:nvCxnSpPr>
          <p:cNvPr id="19" name="Straight Connector 18">
            <a:extLst>
              <a:ext uri="{FF2B5EF4-FFF2-40B4-BE49-F238E27FC236}">
                <a16:creationId xmlns:a16="http://schemas.microsoft.com/office/drawing/2014/main" id="{229CFCAF-9707-2A27-00B8-120727D272AE}"/>
              </a:ext>
            </a:extLst>
          </p:cNvPr>
          <p:cNvCxnSpPr>
            <a:cxnSpLocks/>
          </p:cNvCxnSpPr>
          <p:nvPr/>
        </p:nvCxnSpPr>
        <p:spPr>
          <a:xfrm>
            <a:off x="3750157" y="2219748"/>
            <a:ext cx="0" cy="2085710"/>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46FCC-3503-5DFE-5273-492A6E89C7B6}"/>
              </a:ext>
            </a:extLst>
          </p:cNvPr>
          <p:cNvCxnSpPr>
            <a:cxnSpLocks/>
          </p:cNvCxnSpPr>
          <p:nvPr/>
        </p:nvCxnSpPr>
        <p:spPr>
          <a:xfrm>
            <a:off x="2955108" y="2219748"/>
            <a:ext cx="0" cy="2042009"/>
          </a:xfrm>
          <a:prstGeom prst="line">
            <a:avLst/>
          </a:prstGeom>
          <a:ln w="6350">
            <a:solidFill>
              <a:srgbClr val="6F7878"/>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4AC69F-6A74-DA75-FA68-9016624CF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3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BFB6-C065-AE31-7F10-01BF21A6F5FE}"/>
              </a:ext>
            </a:extLst>
          </p:cNvPr>
          <p:cNvSpPr>
            <a:spLocks noGrp="1"/>
          </p:cNvSpPr>
          <p:nvPr>
            <p:ph type="title"/>
          </p:nvPr>
        </p:nvSpPr>
        <p:spPr/>
        <p:txBody>
          <a:bodyPr/>
          <a:lstStyle/>
          <a:p>
            <a:r>
              <a:rPr lang="en-US" dirty="0"/>
              <a:t>Use Residual Risk to Prioritize TPRM Actions</a:t>
            </a:r>
          </a:p>
        </p:txBody>
      </p:sp>
      <p:sp>
        <p:nvSpPr>
          <p:cNvPr id="3" name="Text Placeholder 2">
            <a:extLst>
              <a:ext uri="{FF2B5EF4-FFF2-40B4-BE49-F238E27FC236}">
                <a16:creationId xmlns:a16="http://schemas.microsoft.com/office/drawing/2014/main" id="{84BEB462-BEA7-D63A-0BCC-723A8B04C6A3}"/>
              </a:ext>
            </a:extLst>
          </p:cNvPr>
          <p:cNvSpPr>
            <a:spLocks noGrp="1"/>
          </p:cNvSpPr>
          <p:nvPr>
            <p:ph type="body" sz="quarter" idx="11"/>
          </p:nvPr>
        </p:nvSpPr>
        <p:spPr/>
        <p:txBody>
          <a:bodyPr/>
          <a:lstStyle/>
          <a:p>
            <a:r>
              <a:rPr lang="en-US" dirty="0"/>
              <a:t>Actions Resulting From Residual Risk Conversations With Different Stakeholder Groups </a:t>
            </a:r>
          </a:p>
        </p:txBody>
      </p:sp>
      <p:sp>
        <p:nvSpPr>
          <p:cNvPr id="5" name="TextBox 4">
            <a:extLst>
              <a:ext uri="{FF2B5EF4-FFF2-40B4-BE49-F238E27FC236}">
                <a16:creationId xmlns:a16="http://schemas.microsoft.com/office/drawing/2014/main" id="{187E3900-489C-A133-7D56-7CDB6E90CA16}"/>
              </a:ext>
            </a:extLst>
          </p:cNvPr>
          <p:cNvSpPr txBox="1"/>
          <p:nvPr/>
        </p:nvSpPr>
        <p:spPr>
          <a:xfrm>
            <a:off x="457199" y="6068081"/>
            <a:ext cx="3474736" cy="246221"/>
          </a:xfrm>
          <a:prstGeom prst="rect">
            <a:avLst/>
          </a:prstGeom>
          <a:noFill/>
        </p:spPr>
        <p:txBody>
          <a:bodyPr wrap="square" lIns="0" tIns="91440" rIns="0" bIns="0" rtlCol="0" anchor="b" anchorCtr="0">
            <a:spAutoFit/>
          </a:bodyPr>
          <a:lstStyle/>
          <a:p>
            <a:pPr>
              <a:spcBef>
                <a:spcPts val="300"/>
              </a:spcBef>
            </a:pPr>
            <a:r>
              <a:rPr lang="en-US" sz="1000" dirty="0"/>
              <a:t>Source: Adapted From Empire Life</a:t>
            </a:r>
          </a:p>
        </p:txBody>
      </p:sp>
      <p:sp>
        <p:nvSpPr>
          <p:cNvPr id="9" name="Rectangle 8">
            <a:extLst>
              <a:ext uri="{FF2B5EF4-FFF2-40B4-BE49-F238E27FC236}">
                <a16:creationId xmlns:a16="http://schemas.microsoft.com/office/drawing/2014/main" id="{C3A43123-EFFD-9F37-F1C5-1DD338C04C1C}"/>
              </a:ext>
            </a:extLst>
          </p:cNvPr>
          <p:cNvSpPr/>
          <p:nvPr/>
        </p:nvSpPr>
        <p:spPr>
          <a:xfrm>
            <a:off x="5377695" y="1902223"/>
            <a:ext cx="3814336" cy="4065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Analysis informed by residual risk scores </a:t>
            </a:r>
          </a:p>
        </p:txBody>
      </p:sp>
      <p:sp>
        <p:nvSpPr>
          <p:cNvPr id="33" name="TextBox 32">
            <a:extLst>
              <a:ext uri="{FF2B5EF4-FFF2-40B4-BE49-F238E27FC236}">
                <a16:creationId xmlns:a16="http://schemas.microsoft.com/office/drawing/2014/main" id="{61ECC518-439D-CE2D-C8A1-036D613DAF00}"/>
              </a:ext>
            </a:extLst>
          </p:cNvPr>
          <p:cNvSpPr txBox="1"/>
          <p:nvPr/>
        </p:nvSpPr>
        <p:spPr>
          <a:xfrm>
            <a:off x="457200" y="1903053"/>
            <a:ext cx="1211871" cy="461665"/>
          </a:xfrm>
          <a:prstGeom prst="rect">
            <a:avLst/>
          </a:prstGeom>
          <a:noFill/>
        </p:spPr>
        <p:txBody>
          <a:bodyPr wrap="square" lIns="0" rIns="0" rtlCol="0">
            <a:spAutoFit/>
          </a:bodyPr>
          <a:lstStyle/>
          <a:p>
            <a:pPr>
              <a:spcBef>
                <a:spcPts val="600"/>
              </a:spcBef>
            </a:pPr>
            <a:r>
              <a:rPr lang="en-US" sz="1200" b="1" dirty="0"/>
              <a:t>Stakeholder Conversations</a:t>
            </a:r>
          </a:p>
        </p:txBody>
      </p:sp>
      <p:grpSp>
        <p:nvGrpSpPr>
          <p:cNvPr id="74" name="Group 73">
            <a:extLst>
              <a:ext uri="{FF2B5EF4-FFF2-40B4-BE49-F238E27FC236}">
                <a16:creationId xmlns:a16="http://schemas.microsoft.com/office/drawing/2014/main" id="{EC2E679B-1BCF-6603-604F-145925B8EB8C}"/>
              </a:ext>
            </a:extLst>
          </p:cNvPr>
          <p:cNvGrpSpPr/>
          <p:nvPr/>
        </p:nvGrpSpPr>
        <p:grpSpPr>
          <a:xfrm>
            <a:off x="1669071" y="1504223"/>
            <a:ext cx="7016192" cy="2642161"/>
            <a:chOff x="1869599" y="1504223"/>
            <a:chExt cx="6815663" cy="2642161"/>
          </a:xfrm>
        </p:grpSpPr>
        <p:sp>
          <p:nvSpPr>
            <p:cNvPr id="56" name="Rectangle 55">
              <a:extLst>
                <a:ext uri="{FF2B5EF4-FFF2-40B4-BE49-F238E27FC236}">
                  <a16:creationId xmlns:a16="http://schemas.microsoft.com/office/drawing/2014/main" id="{C9DAFC7A-65A6-7AD9-BD94-7DC101270AD9}"/>
                </a:ext>
              </a:extLst>
            </p:cNvPr>
            <p:cNvSpPr/>
            <p:nvPr/>
          </p:nvSpPr>
          <p:spPr>
            <a:xfrm>
              <a:off x="3493268" y="2278303"/>
              <a:ext cx="1463239" cy="1857159"/>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a:extLst>
                <a:ext uri="{FF2B5EF4-FFF2-40B4-BE49-F238E27FC236}">
                  <a16:creationId xmlns:a16="http://schemas.microsoft.com/office/drawing/2014/main" id="{9F8B48CF-6166-6DEA-722F-86A8EA7CBD76}"/>
                </a:ext>
              </a:extLst>
            </p:cNvPr>
            <p:cNvSpPr/>
            <p:nvPr/>
          </p:nvSpPr>
          <p:spPr>
            <a:xfrm>
              <a:off x="1898970" y="2289225"/>
              <a:ext cx="1463239" cy="1857159"/>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92F032CC-FA0C-F080-8C98-00859EAF677E}"/>
                </a:ext>
              </a:extLst>
            </p:cNvPr>
            <p:cNvSpPr/>
            <p:nvPr/>
          </p:nvSpPr>
          <p:spPr>
            <a:xfrm>
              <a:off x="1869600" y="1504223"/>
              <a:ext cx="3284923" cy="338555"/>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BU Heads</a:t>
              </a:r>
            </a:p>
          </p:txBody>
        </p:sp>
        <p:sp>
          <p:nvSpPr>
            <p:cNvPr id="8" name="Rectangle 7">
              <a:extLst>
                <a:ext uri="{FF2B5EF4-FFF2-40B4-BE49-F238E27FC236}">
                  <a16:creationId xmlns:a16="http://schemas.microsoft.com/office/drawing/2014/main" id="{9731CC4E-DDAA-525C-DCFC-1D3393294AF5}"/>
                </a:ext>
              </a:extLst>
            </p:cNvPr>
            <p:cNvSpPr/>
            <p:nvPr/>
          </p:nvSpPr>
          <p:spPr>
            <a:xfrm>
              <a:off x="5400339" y="1519724"/>
              <a:ext cx="3284923" cy="338555"/>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Risk</a:t>
              </a:r>
              <a:r>
                <a:rPr lang="en-US" sz="1200" dirty="0">
                  <a:solidFill>
                    <a:schemeClr val="bg1"/>
                  </a:solidFill>
                </a:rPr>
                <a:t> </a:t>
              </a:r>
              <a:r>
                <a:rPr lang="en-US" sz="1200" b="1" dirty="0">
                  <a:solidFill>
                    <a:schemeClr val="bg1"/>
                  </a:solidFill>
                </a:rPr>
                <a:t>Committee</a:t>
              </a:r>
              <a:r>
                <a:rPr lang="en-US" sz="1200" dirty="0">
                  <a:solidFill>
                    <a:schemeClr val="bg1"/>
                  </a:solidFill>
                </a:rPr>
                <a:t> </a:t>
              </a:r>
            </a:p>
          </p:txBody>
        </p:sp>
        <p:cxnSp>
          <p:nvCxnSpPr>
            <p:cNvPr id="11" name="Straight Arrow Connector 10">
              <a:extLst>
                <a:ext uri="{FF2B5EF4-FFF2-40B4-BE49-F238E27FC236}">
                  <a16:creationId xmlns:a16="http://schemas.microsoft.com/office/drawing/2014/main" id="{29EA7941-76E7-EB81-572C-559F0B2A6625}"/>
                </a:ext>
              </a:extLst>
            </p:cNvPr>
            <p:cNvCxnSpPr>
              <a:cxnSpLocks/>
            </p:cNvCxnSpPr>
            <p:nvPr/>
          </p:nvCxnSpPr>
          <p:spPr>
            <a:xfrm>
              <a:off x="5660723" y="3668336"/>
              <a:ext cx="2831732" cy="0"/>
            </a:xfrm>
            <a:prstGeom prst="straightConnector1">
              <a:avLst/>
            </a:prstGeom>
            <a:noFill/>
            <a:ln w="12700" cap="flat" cmpd="sng">
              <a:solidFill>
                <a:srgbClr val="6F7878"/>
              </a:solidFill>
              <a:prstDash val="solid"/>
              <a:round/>
              <a:headEnd type="none" w="lg" len="med"/>
              <a:tailEnd type="triangle" w="lg" len="med"/>
            </a:ln>
          </p:spPr>
        </p:cxnSp>
        <p:cxnSp>
          <p:nvCxnSpPr>
            <p:cNvPr id="12" name="Straight Arrow Connector 11">
              <a:extLst>
                <a:ext uri="{FF2B5EF4-FFF2-40B4-BE49-F238E27FC236}">
                  <a16:creationId xmlns:a16="http://schemas.microsoft.com/office/drawing/2014/main" id="{66688CE6-EC1E-0163-9AC4-F0792B565F05}"/>
                </a:ext>
              </a:extLst>
            </p:cNvPr>
            <p:cNvCxnSpPr>
              <a:cxnSpLocks/>
            </p:cNvCxnSpPr>
            <p:nvPr/>
          </p:nvCxnSpPr>
          <p:spPr>
            <a:xfrm flipV="1">
              <a:off x="5660723" y="2278303"/>
              <a:ext cx="0" cy="1402585"/>
            </a:xfrm>
            <a:prstGeom prst="straightConnector1">
              <a:avLst/>
            </a:prstGeom>
            <a:noFill/>
            <a:ln w="12700" cap="flat" cmpd="sng">
              <a:solidFill>
                <a:srgbClr val="6F7878"/>
              </a:solidFill>
              <a:prstDash val="solid"/>
              <a:round/>
              <a:headEnd type="none" w="lg" len="med"/>
              <a:tailEnd type="triangle" w="lg" len="med"/>
            </a:ln>
          </p:spPr>
        </p:cxnSp>
        <p:sp>
          <p:nvSpPr>
            <p:cNvPr id="15" name="Flowchart: Connector 113">
              <a:extLst>
                <a:ext uri="{FF2B5EF4-FFF2-40B4-BE49-F238E27FC236}">
                  <a16:creationId xmlns:a16="http://schemas.microsoft.com/office/drawing/2014/main" id="{47A18763-BF21-F5BC-E4ED-BB692467CF93}"/>
                </a:ext>
              </a:extLst>
            </p:cNvPr>
            <p:cNvSpPr/>
            <p:nvPr/>
          </p:nvSpPr>
          <p:spPr>
            <a:xfrm>
              <a:off x="7407221" y="3156329"/>
              <a:ext cx="73152" cy="73152"/>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6" name="Flowchart: Connector 114">
              <a:extLst>
                <a:ext uri="{FF2B5EF4-FFF2-40B4-BE49-F238E27FC236}">
                  <a16:creationId xmlns:a16="http://schemas.microsoft.com/office/drawing/2014/main" id="{8DF36363-6D5B-BB88-90E2-9BC758395688}"/>
                </a:ext>
              </a:extLst>
            </p:cNvPr>
            <p:cNvSpPr/>
            <p:nvPr/>
          </p:nvSpPr>
          <p:spPr>
            <a:xfrm>
              <a:off x="5862413" y="2374167"/>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7" name="Flowchart: Connector 115">
              <a:extLst>
                <a:ext uri="{FF2B5EF4-FFF2-40B4-BE49-F238E27FC236}">
                  <a16:creationId xmlns:a16="http://schemas.microsoft.com/office/drawing/2014/main" id="{7914CDBC-8B3F-9CC2-2D46-EA0268D56374}"/>
                </a:ext>
              </a:extLst>
            </p:cNvPr>
            <p:cNvSpPr/>
            <p:nvPr/>
          </p:nvSpPr>
          <p:spPr>
            <a:xfrm>
              <a:off x="6301274" y="2374167"/>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8" name="Flowchart: Connector 116">
              <a:extLst>
                <a:ext uri="{FF2B5EF4-FFF2-40B4-BE49-F238E27FC236}">
                  <a16:creationId xmlns:a16="http://schemas.microsoft.com/office/drawing/2014/main" id="{A67A9889-6301-F2C8-E358-59BB820FC874}"/>
                </a:ext>
              </a:extLst>
            </p:cNvPr>
            <p:cNvSpPr/>
            <p:nvPr/>
          </p:nvSpPr>
          <p:spPr>
            <a:xfrm>
              <a:off x="5952799" y="2737063"/>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9" name="Flowchart: Connector 117">
              <a:extLst>
                <a:ext uri="{FF2B5EF4-FFF2-40B4-BE49-F238E27FC236}">
                  <a16:creationId xmlns:a16="http://schemas.microsoft.com/office/drawing/2014/main" id="{6F667723-B5C9-7ECD-1629-F4D332764195}"/>
                </a:ext>
              </a:extLst>
            </p:cNvPr>
            <p:cNvSpPr/>
            <p:nvPr/>
          </p:nvSpPr>
          <p:spPr>
            <a:xfrm>
              <a:off x="6119047" y="2529355"/>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0" name="Flowchart: Connector 118">
              <a:extLst>
                <a:ext uri="{FF2B5EF4-FFF2-40B4-BE49-F238E27FC236}">
                  <a16:creationId xmlns:a16="http://schemas.microsoft.com/office/drawing/2014/main" id="{402A9273-0DD5-8221-C75F-EB02FD7F3FCE}"/>
                </a:ext>
              </a:extLst>
            </p:cNvPr>
            <p:cNvSpPr/>
            <p:nvPr/>
          </p:nvSpPr>
          <p:spPr>
            <a:xfrm>
              <a:off x="6665572" y="2918231"/>
              <a:ext cx="73152" cy="73152"/>
            </a:xfrm>
            <a:prstGeom prst="flowChartConnector">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1" name="Flowchart: Connector 119">
              <a:extLst>
                <a:ext uri="{FF2B5EF4-FFF2-40B4-BE49-F238E27FC236}">
                  <a16:creationId xmlns:a16="http://schemas.microsoft.com/office/drawing/2014/main" id="{E5F301B8-F451-DCB3-4C10-BC8CEB7CA01D}"/>
                </a:ext>
              </a:extLst>
            </p:cNvPr>
            <p:cNvSpPr/>
            <p:nvPr/>
          </p:nvSpPr>
          <p:spPr>
            <a:xfrm>
              <a:off x="6497232" y="2783312"/>
              <a:ext cx="73152" cy="73152"/>
            </a:xfrm>
            <a:prstGeom prst="flowChartConnector">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2" name="Flowchart: Connector 120">
              <a:extLst>
                <a:ext uri="{FF2B5EF4-FFF2-40B4-BE49-F238E27FC236}">
                  <a16:creationId xmlns:a16="http://schemas.microsoft.com/office/drawing/2014/main" id="{24CF05C8-E410-5FF4-649A-53BD6731ECD1}"/>
                </a:ext>
              </a:extLst>
            </p:cNvPr>
            <p:cNvSpPr/>
            <p:nvPr/>
          </p:nvSpPr>
          <p:spPr>
            <a:xfrm>
              <a:off x="7500577" y="3041934"/>
              <a:ext cx="73152" cy="73152"/>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3" name="Flowchart: Connector 121">
              <a:extLst>
                <a:ext uri="{FF2B5EF4-FFF2-40B4-BE49-F238E27FC236}">
                  <a16:creationId xmlns:a16="http://schemas.microsoft.com/office/drawing/2014/main" id="{3AEAB7D2-EF50-EEFD-DA12-507B85C10E45}"/>
                </a:ext>
              </a:extLst>
            </p:cNvPr>
            <p:cNvSpPr/>
            <p:nvPr/>
          </p:nvSpPr>
          <p:spPr>
            <a:xfrm>
              <a:off x="6779515" y="2746736"/>
              <a:ext cx="73152" cy="73152"/>
            </a:xfrm>
            <a:prstGeom prst="flowChartConnector">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4" name="Flowchart: Connector 122">
              <a:extLst>
                <a:ext uri="{FF2B5EF4-FFF2-40B4-BE49-F238E27FC236}">
                  <a16:creationId xmlns:a16="http://schemas.microsoft.com/office/drawing/2014/main" id="{F4B8CE0B-A6B4-EA4F-DF58-11573310E400}"/>
                </a:ext>
              </a:extLst>
            </p:cNvPr>
            <p:cNvSpPr/>
            <p:nvPr/>
          </p:nvSpPr>
          <p:spPr>
            <a:xfrm>
              <a:off x="6932277" y="2976392"/>
              <a:ext cx="73152" cy="73152"/>
            </a:xfrm>
            <a:prstGeom prst="flowChartConnector">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5" name="Flowchart: Connector 123">
              <a:extLst>
                <a:ext uri="{FF2B5EF4-FFF2-40B4-BE49-F238E27FC236}">
                  <a16:creationId xmlns:a16="http://schemas.microsoft.com/office/drawing/2014/main" id="{B757D54E-B10E-8146-C6C0-AC362E0D9A65}"/>
                </a:ext>
              </a:extLst>
            </p:cNvPr>
            <p:cNvSpPr/>
            <p:nvPr/>
          </p:nvSpPr>
          <p:spPr>
            <a:xfrm>
              <a:off x="7256242" y="3102958"/>
              <a:ext cx="73152" cy="73152"/>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6" name="Flowchart: Connector 124">
              <a:extLst>
                <a:ext uri="{FF2B5EF4-FFF2-40B4-BE49-F238E27FC236}">
                  <a16:creationId xmlns:a16="http://schemas.microsoft.com/office/drawing/2014/main" id="{F79F9667-632E-AB46-8485-4D6203B861C0}"/>
                </a:ext>
              </a:extLst>
            </p:cNvPr>
            <p:cNvSpPr/>
            <p:nvPr/>
          </p:nvSpPr>
          <p:spPr>
            <a:xfrm>
              <a:off x="7591522" y="3202895"/>
              <a:ext cx="73152" cy="73152"/>
            </a:xfrm>
            <a:prstGeom prst="flowChart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7" name="Flowchart: Connector 125">
              <a:extLst>
                <a:ext uri="{FF2B5EF4-FFF2-40B4-BE49-F238E27FC236}">
                  <a16:creationId xmlns:a16="http://schemas.microsoft.com/office/drawing/2014/main" id="{08EFA4DB-B705-DB18-5902-C50458FF2AE1}"/>
                </a:ext>
              </a:extLst>
            </p:cNvPr>
            <p:cNvSpPr/>
            <p:nvPr/>
          </p:nvSpPr>
          <p:spPr>
            <a:xfrm>
              <a:off x="6540245" y="2592713"/>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8" name="Flowchart: Connector 126">
              <a:extLst>
                <a:ext uri="{FF2B5EF4-FFF2-40B4-BE49-F238E27FC236}">
                  <a16:creationId xmlns:a16="http://schemas.microsoft.com/office/drawing/2014/main" id="{F6C62120-4234-EC85-01A5-ED98E906D6F8}"/>
                </a:ext>
              </a:extLst>
            </p:cNvPr>
            <p:cNvSpPr/>
            <p:nvPr/>
          </p:nvSpPr>
          <p:spPr>
            <a:xfrm>
              <a:off x="6269476" y="2558689"/>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29" name="Flowchart: Connector 127">
              <a:extLst>
                <a:ext uri="{FF2B5EF4-FFF2-40B4-BE49-F238E27FC236}">
                  <a16:creationId xmlns:a16="http://schemas.microsoft.com/office/drawing/2014/main" id="{D3B48303-4686-76B8-8487-17795A8404DE}"/>
                </a:ext>
              </a:extLst>
            </p:cNvPr>
            <p:cNvSpPr/>
            <p:nvPr/>
          </p:nvSpPr>
          <p:spPr>
            <a:xfrm>
              <a:off x="6353501" y="2864503"/>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0" name="Flowchart: Connector 128">
              <a:extLst>
                <a:ext uri="{FF2B5EF4-FFF2-40B4-BE49-F238E27FC236}">
                  <a16:creationId xmlns:a16="http://schemas.microsoft.com/office/drawing/2014/main" id="{F271B122-1F78-CAB6-BA1C-95BB8494DE4B}"/>
                </a:ext>
              </a:extLst>
            </p:cNvPr>
            <p:cNvSpPr/>
            <p:nvPr/>
          </p:nvSpPr>
          <p:spPr>
            <a:xfrm>
              <a:off x="6310905" y="2703867"/>
              <a:ext cx="73152" cy="73152"/>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1" name="Flowchart: Connector 129">
              <a:extLst>
                <a:ext uri="{FF2B5EF4-FFF2-40B4-BE49-F238E27FC236}">
                  <a16:creationId xmlns:a16="http://schemas.microsoft.com/office/drawing/2014/main" id="{8785BA7D-B2D1-9F8C-2C62-BA59F56CD104}"/>
                </a:ext>
              </a:extLst>
            </p:cNvPr>
            <p:cNvSpPr/>
            <p:nvPr/>
          </p:nvSpPr>
          <p:spPr>
            <a:xfrm>
              <a:off x="8060434" y="2504878"/>
              <a:ext cx="73152" cy="73152"/>
            </a:xfrm>
            <a:prstGeom prst="flowChartConnector">
              <a:avLst/>
            </a:prstGeom>
            <a:solidFill>
              <a:srgbClr val="FF540A"/>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2" name="Rectangle 31">
              <a:extLst>
                <a:ext uri="{FF2B5EF4-FFF2-40B4-BE49-F238E27FC236}">
                  <a16:creationId xmlns:a16="http://schemas.microsoft.com/office/drawing/2014/main" id="{F1E04F23-A310-4C13-DA2C-6D2AF5DB9C5C}"/>
                </a:ext>
              </a:extLst>
            </p:cNvPr>
            <p:cNvSpPr/>
            <p:nvPr/>
          </p:nvSpPr>
          <p:spPr>
            <a:xfrm>
              <a:off x="7111227" y="2964991"/>
              <a:ext cx="821550" cy="377025"/>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4" name="TextBox 33">
              <a:extLst>
                <a:ext uri="{FF2B5EF4-FFF2-40B4-BE49-F238E27FC236}">
                  <a16:creationId xmlns:a16="http://schemas.microsoft.com/office/drawing/2014/main" id="{BC280655-48B8-B01C-48B7-2401FBA7E0FB}"/>
                </a:ext>
              </a:extLst>
            </p:cNvPr>
            <p:cNvSpPr txBox="1"/>
            <p:nvPr/>
          </p:nvSpPr>
          <p:spPr>
            <a:xfrm>
              <a:off x="1893350" y="2825481"/>
              <a:ext cx="1146466" cy="1015663"/>
            </a:xfrm>
            <a:prstGeom prst="rect">
              <a:avLst/>
            </a:prstGeom>
            <a:noFill/>
          </p:spPr>
          <p:txBody>
            <a:bodyPr wrap="square" lIns="0" rIns="0" rtlCol="0">
              <a:spAutoFit/>
            </a:bodyPr>
            <a:lstStyle/>
            <a:p>
              <a:pPr marL="422910" indent="-228600">
                <a:buFont typeface="+mj-lt"/>
                <a:buAutoNum type="arabicPeriod"/>
              </a:pPr>
              <a:r>
                <a:rPr lang="en-US" sz="1200" dirty="0"/>
                <a:t>Vendor B</a:t>
              </a:r>
            </a:p>
            <a:p>
              <a:pPr marL="422910" indent="-228600">
                <a:buFont typeface="+mj-lt"/>
                <a:buAutoNum type="arabicPeriod"/>
              </a:pPr>
              <a:r>
                <a:rPr lang="en-US" sz="1200" dirty="0"/>
                <a:t>Vendor C</a:t>
              </a:r>
            </a:p>
            <a:p>
              <a:pPr marL="422910" indent="-228600">
                <a:buFont typeface="+mj-lt"/>
                <a:buAutoNum type="arabicPeriod"/>
              </a:pPr>
              <a:r>
                <a:rPr lang="en-US" sz="1200" dirty="0"/>
                <a:t>Vendor D</a:t>
              </a:r>
            </a:p>
            <a:p>
              <a:pPr marL="422910" indent="-228600">
                <a:buFont typeface="+mj-lt"/>
                <a:buAutoNum type="arabicPeriod"/>
              </a:pPr>
              <a:r>
                <a:rPr lang="en-US" sz="1200" b="1" dirty="0"/>
                <a:t>Vendor A</a:t>
              </a:r>
            </a:p>
            <a:p>
              <a:pPr marL="422910" indent="-228600">
                <a:buFont typeface="+mj-lt"/>
                <a:buAutoNum type="arabicPeriod"/>
              </a:pPr>
              <a:r>
                <a:rPr lang="en-US" sz="1200" dirty="0"/>
                <a:t>Vendor E</a:t>
              </a:r>
            </a:p>
          </p:txBody>
        </p:sp>
        <p:grpSp>
          <p:nvGrpSpPr>
            <p:cNvPr id="35" name="Group 34">
              <a:extLst>
                <a:ext uri="{FF2B5EF4-FFF2-40B4-BE49-F238E27FC236}">
                  <a16:creationId xmlns:a16="http://schemas.microsoft.com/office/drawing/2014/main" id="{AF6DA905-F37E-3346-27FD-407D987EA502}"/>
                </a:ext>
              </a:extLst>
            </p:cNvPr>
            <p:cNvGrpSpPr/>
            <p:nvPr/>
          </p:nvGrpSpPr>
          <p:grpSpPr>
            <a:xfrm>
              <a:off x="3551177" y="2825482"/>
              <a:ext cx="1205175" cy="1015663"/>
              <a:chOff x="4336049" y="3540584"/>
              <a:chExt cx="1205175" cy="1015663"/>
            </a:xfrm>
          </p:grpSpPr>
          <p:sp>
            <p:nvSpPr>
              <p:cNvPr id="38" name="TextBox 37">
                <a:extLst>
                  <a:ext uri="{FF2B5EF4-FFF2-40B4-BE49-F238E27FC236}">
                    <a16:creationId xmlns:a16="http://schemas.microsoft.com/office/drawing/2014/main" id="{B036FFC8-852D-5B66-8C06-E819BE7A4E7E}"/>
                  </a:ext>
                </a:extLst>
              </p:cNvPr>
              <p:cNvSpPr txBox="1"/>
              <p:nvPr/>
            </p:nvSpPr>
            <p:spPr>
              <a:xfrm>
                <a:off x="4336049" y="3540584"/>
                <a:ext cx="1146466" cy="1015663"/>
              </a:xfrm>
              <a:prstGeom prst="rect">
                <a:avLst/>
              </a:prstGeom>
              <a:noFill/>
            </p:spPr>
            <p:txBody>
              <a:bodyPr wrap="square" lIns="0" rIns="0" rtlCol="0">
                <a:spAutoFit/>
              </a:bodyPr>
              <a:lstStyle/>
              <a:p>
                <a:pPr marL="422910" indent="-228600">
                  <a:buFont typeface="+mj-lt"/>
                  <a:buAutoNum type="arabicPeriod"/>
                </a:pPr>
                <a:r>
                  <a:rPr lang="en-US" sz="1200" b="1" dirty="0"/>
                  <a:t>Vendor A</a:t>
                </a:r>
              </a:p>
              <a:p>
                <a:pPr marL="422910" indent="-228600">
                  <a:buFont typeface="+mj-lt"/>
                  <a:buAutoNum type="arabicPeriod"/>
                </a:pPr>
                <a:r>
                  <a:rPr lang="en-US" sz="1200" dirty="0"/>
                  <a:t>Vendor B</a:t>
                </a:r>
              </a:p>
              <a:p>
                <a:pPr marL="422910" indent="-228600">
                  <a:buFont typeface="+mj-lt"/>
                  <a:buAutoNum type="arabicPeriod"/>
                </a:pPr>
                <a:r>
                  <a:rPr lang="en-US" sz="1200" dirty="0"/>
                  <a:t>Vendor C</a:t>
                </a:r>
              </a:p>
              <a:p>
                <a:pPr marL="422910" indent="-228600">
                  <a:buFont typeface="+mj-lt"/>
                  <a:buAutoNum type="arabicPeriod"/>
                </a:pPr>
                <a:r>
                  <a:rPr lang="en-US" sz="1200" dirty="0"/>
                  <a:t>Vendor D</a:t>
                </a:r>
              </a:p>
              <a:p>
                <a:pPr marL="422910" indent="-228600">
                  <a:buFont typeface="+mj-lt"/>
                  <a:buAutoNum type="arabicPeriod"/>
                </a:pPr>
                <a:r>
                  <a:rPr lang="en-US" sz="1200" dirty="0"/>
                  <a:t>Vendor E</a:t>
                </a:r>
              </a:p>
            </p:txBody>
          </p:sp>
          <p:sp>
            <p:nvSpPr>
              <p:cNvPr id="39" name="Rectangle 38">
                <a:extLst>
                  <a:ext uri="{FF2B5EF4-FFF2-40B4-BE49-F238E27FC236}">
                    <a16:creationId xmlns:a16="http://schemas.microsoft.com/office/drawing/2014/main" id="{2B1DB690-8AE2-B668-FD35-BA5397F5617E}"/>
                  </a:ext>
                </a:extLst>
              </p:cNvPr>
              <p:cNvSpPr/>
              <p:nvPr/>
            </p:nvSpPr>
            <p:spPr>
              <a:xfrm>
                <a:off x="4486555" y="3583222"/>
                <a:ext cx="1054669" cy="195048"/>
              </a:xfrm>
              <a:prstGeom prst="rect">
                <a:avLst/>
              </a:prstGeom>
              <a:noFill/>
              <a:ln w="127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
          <p:nvSpPr>
            <p:cNvPr id="40" name="Rectangle 39">
              <a:extLst>
                <a:ext uri="{FF2B5EF4-FFF2-40B4-BE49-F238E27FC236}">
                  <a16:creationId xmlns:a16="http://schemas.microsoft.com/office/drawing/2014/main" id="{D20BE691-276A-2FD4-F364-416734C785FF}"/>
                </a:ext>
              </a:extLst>
            </p:cNvPr>
            <p:cNvSpPr/>
            <p:nvPr/>
          </p:nvSpPr>
          <p:spPr>
            <a:xfrm>
              <a:off x="2036254" y="3435183"/>
              <a:ext cx="1123799" cy="185569"/>
            </a:xfrm>
            <a:prstGeom prst="rect">
              <a:avLst/>
            </a:prstGeom>
            <a:noFill/>
            <a:ln w="127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42" name="TextBox 41">
              <a:extLst>
                <a:ext uri="{FF2B5EF4-FFF2-40B4-BE49-F238E27FC236}">
                  <a16:creationId xmlns:a16="http://schemas.microsoft.com/office/drawing/2014/main" id="{4950E6DD-1CC0-ADF0-A409-2E5BDB1A8E47}"/>
                </a:ext>
              </a:extLst>
            </p:cNvPr>
            <p:cNvSpPr txBox="1"/>
            <p:nvPr/>
          </p:nvSpPr>
          <p:spPr>
            <a:xfrm>
              <a:off x="1869599" y="1895621"/>
              <a:ext cx="3284923" cy="276999"/>
            </a:xfrm>
            <a:prstGeom prst="rect">
              <a:avLst/>
            </a:prstGeom>
            <a:noFill/>
          </p:spPr>
          <p:txBody>
            <a:bodyPr wrap="square" lIns="0" rIns="0" rtlCol="0">
              <a:spAutoFit/>
            </a:bodyPr>
            <a:lstStyle/>
            <a:p>
              <a:pPr algn="l"/>
              <a:r>
                <a:rPr lang="en-US" sz="1200" dirty="0"/>
                <a:t>Challenge risk owners in areas of disagreement</a:t>
              </a:r>
            </a:p>
          </p:txBody>
        </p:sp>
        <p:sp>
          <p:nvSpPr>
            <p:cNvPr id="46" name="TextBox 45">
              <a:extLst>
                <a:ext uri="{FF2B5EF4-FFF2-40B4-BE49-F238E27FC236}">
                  <a16:creationId xmlns:a16="http://schemas.microsoft.com/office/drawing/2014/main" id="{FD2497E7-29CD-F645-E5B5-C9D1542D1F2B}"/>
                </a:ext>
              </a:extLst>
            </p:cNvPr>
            <p:cNvSpPr txBox="1"/>
            <p:nvPr/>
          </p:nvSpPr>
          <p:spPr>
            <a:xfrm>
              <a:off x="1973717" y="2313016"/>
              <a:ext cx="1357818" cy="461665"/>
            </a:xfrm>
            <a:prstGeom prst="rect">
              <a:avLst/>
            </a:prstGeom>
            <a:noFill/>
          </p:spPr>
          <p:txBody>
            <a:bodyPr wrap="square" lIns="0" rIns="0" rtlCol="0">
              <a:spAutoFit/>
            </a:bodyPr>
            <a:lstStyle/>
            <a:p>
              <a:pPr algn="ctr"/>
              <a:r>
                <a:rPr lang="en-US" sz="1200" b="1" dirty="0"/>
                <a:t>BU’s riskiest 3rd parties</a:t>
              </a:r>
            </a:p>
          </p:txBody>
        </p:sp>
        <p:sp>
          <p:nvSpPr>
            <p:cNvPr id="49" name="TextBox 48">
              <a:extLst>
                <a:ext uri="{FF2B5EF4-FFF2-40B4-BE49-F238E27FC236}">
                  <a16:creationId xmlns:a16="http://schemas.microsoft.com/office/drawing/2014/main" id="{CE2484B3-DFA3-EE91-8E42-B1E8903DF74B}"/>
                </a:ext>
              </a:extLst>
            </p:cNvPr>
            <p:cNvSpPr txBox="1"/>
            <p:nvPr/>
          </p:nvSpPr>
          <p:spPr>
            <a:xfrm>
              <a:off x="3655784" y="2313016"/>
              <a:ext cx="1146466" cy="461665"/>
            </a:xfrm>
            <a:prstGeom prst="rect">
              <a:avLst/>
            </a:prstGeom>
            <a:noFill/>
          </p:spPr>
          <p:txBody>
            <a:bodyPr wrap="square" lIns="0" rIns="0" rtlCol="0">
              <a:spAutoFit/>
            </a:bodyPr>
            <a:lstStyle/>
            <a:p>
              <a:pPr algn="ctr"/>
              <a:r>
                <a:rPr lang="en-US" sz="1200" b="1" dirty="0"/>
                <a:t>ERM residual risk rating</a:t>
              </a:r>
            </a:p>
          </p:txBody>
        </p:sp>
        <p:sp>
          <p:nvSpPr>
            <p:cNvPr id="60" name="TextBox 59">
              <a:extLst>
                <a:ext uri="{FF2B5EF4-FFF2-40B4-BE49-F238E27FC236}">
                  <a16:creationId xmlns:a16="http://schemas.microsoft.com/office/drawing/2014/main" id="{15ACDBE0-C7F6-B3EA-E13E-1C897E80CA5B}"/>
                </a:ext>
              </a:extLst>
            </p:cNvPr>
            <p:cNvSpPr txBox="1"/>
            <p:nvPr/>
          </p:nvSpPr>
          <p:spPr>
            <a:xfrm>
              <a:off x="6432835" y="3673511"/>
              <a:ext cx="1146466" cy="461665"/>
            </a:xfrm>
            <a:prstGeom prst="rect">
              <a:avLst/>
            </a:prstGeom>
            <a:noFill/>
          </p:spPr>
          <p:txBody>
            <a:bodyPr wrap="square" lIns="0" rIns="0" rtlCol="0">
              <a:spAutoFit/>
            </a:bodyPr>
            <a:lstStyle/>
            <a:p>
              <a:pPr algn="ctr"/>
              <a:r>
                <a:rPr lang="en-US" sz="1200" b="1" dirty="0"/>
                <a:t>Lower Control Effectiveness</a:t>
              </a:r>
            </a:p>
          </p:txBody>
        </p:sp>
        <p:sp>
          <p:nvSpPr>
            <p:cNvPr id="64" name="TextBox 63">
              <a:extLst>
                <a:ext uri="{FF2B5EF4-FFF2-40B4-BE49-F238E27FC236}">
                  <a16:creationId xmlns:a16="http://schemas.microsoft.com/office/drawing/2014/main" id="{49DB2B33-A4EA-1E75-3C33-DAD92D1BAD3F}"/>
                </a:ext>
              </a:extLst>
            </p:cNvPr>
            <p:cNvSpPr txBox="1"/>
            <p:nvPr/>
          </p:nvSpPr>
          <p:spPr>
            <a:xfrm rot="16200000">
              <a:off x="4941577" y="2882515"/>
              <a:ext cx="1146466" cy="276999"/>
            </a:xfrm>
            <a:prstGeom prst="rect">
              <a:avLst/>
            </a:prstGeom>
            <a:noFill/>
          </p:spPr>
          <p:txBody>
            <a:bodyPr wrap="square" lIns="0" rIns="0" rtlCol="0">
              <a:spAutoFit/>
            </a:bodyPr>
            <a:lstStyle/>
            <a:p>
              <a:pPr algn="ctr"/>
              <a:r>
                <a:rPr lang="en-US" sz="1200" b="1" dirty="0"/>
                <a:t>Inherent Risk</a:t>
              </a:r>
            </a:p>
          </p:txBody>
        </p:sp>
      </p:grpSp>
      <p:sp>
        <p:nvSpPr>
          <p:cNvPr id="65" name="TextBox 64">
            <a:extLst>
              <a:ext uri="{FF2B5EF4-FFF2-40B4-BE49-F238E27FC236}">
                <a16:creationId xmlns:a16="http://schemas.microsoft.com/office/drawing/2014/main" id="{C669E0D5-875F-FEA1-6836-6A30F306D423}"/>
              </a:ext>
            </a:extLst>
          </p:cNvPr>
          <p:cNvSpPr txBox="1"/>
          <p:nvPr/>
        </p:nvSpPr>
        <p:spPr>
          <a:xfrm>
            <a:off x="457200" y="4544214"/>
            <a:ext cx="796452" cy="461665"/>
          </a:xfrm>
          <a:prstGeom prst="rect">
            <a:avLst/>
          </a:prstGeom>
          <a:noFill/>
        </p:spPr>
        <p:txBody>
          <a:bodyPr wrap="square" lIns="0" rIns="0" rtlCol="0">
            <a:spAutoFit/>
          </a:bodyPr>
          <a:lstStyle/>
          <a:p>
            <a:pPr>
              <a:spcBef>
                <a:spcPts val="600"/>
              </a:spcBef>
            </a:pPr>
            <a:r>
              <a:rPr lang="en-US" sz="1200" b="1" dirty="0"/>
              <a:t>Actions Prioritized</a:t>
            </a:r>
          </a:p>
        </p:txBody>
      </p:sp>
      <p:sp>
        <p:nvSpPr>
          <p:cNvPr id="75" name="Rectangle 74">
            <a:extLst>
              <a:ext uri="{FF2B5EF4-FFF2-40B4-BE49-F238E27FC236}">
                <a16:creationId xmlns:a16="http://schemas.microsoft.com/office/drawing/2014/main" id="{0BCFDBBF-96FC-7110-8A41-407032B2DAA4}"/>
              </a:ext>
            </a:extLst>
          </p:cNvPr>
          <p:cNvSpPr/>
          <p:nvPr/>
        </p:nvSpPr>
        <p:spPr>
          <a:xfrm>
            <a:off x="7942442" y="2439516"/>
            <a:ext cx="285149" cy="188512"/>
          </a:xfrm>
          <a:prstGeom prst="rect">
            <a:avLst/>
          </a:prstGeom>
          <a:noFill/>
          <a:ln w="1270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6" name="TextBox 75">
            <a:extLst>
              <a:ext uri="{FF2B5EF4-FFF2-40B4-BE49-F238E27FC236}">
                <a16:creationId xmlns:a16="http://schemas.microsoft.com/office/drawing/2014/main" id="{3628F7AE-B60B-E8AD-AC46-972A42DBA337}"/>
              </a:ext>
            </a:extLst>
          </p:cNvPr>
          <p:cNvSpPr txBox="1"/>
          <p:nvPr/>
        </p:nvSpPr>
        <p:spPr>
          <a:xfrm flipH="1">
            <a:off x="6951982" y="2821964"/>
            <a:ext cx="207508" cy="207508"/>
          </a:xfrm>
          <a:prstGeom prst="ellipse">
            <a:avLst/>
          </a:prstGeom>
          <a:solidFill>
            <a:srgbClr val="FF540A"/>
          </a:solidFill>
        </p:spPr>
        <p:txBody>
          <a:bodyPr wrap="none" lIns="0" tIns="0" rIns="0" bIns="0" rtlCol="0" anchor="ctr" anchorCtr="1">
            <a:noAutofit/>
          </a:bodyPr>
          <a:lstStyle/>
          <a:p>
            <a:pPr algn="ctr"/>
            <a:r>
              <a:rPr lang="en-US" sz="1200" b="1" dirty="0"/>
              <a:t>1</a:t>
            </a:r>
          </a:p>
        </p:txBody>
      </p:sp>
      <p:sp>
        <p:nvSpPr>
          <p:cNvPr id="77" name="TextBox 76">
            <a:extLst>
              <a:ext uri="{FF2B5EF4-FFF2-40B4-BE49-F238E27FC236}">
                <a16:creationId xmlns:a16="http://schemas.microsoft.com/office/drawing/2014/main" id="{51B8B856-2CAB-A33E-1EAC-F6901C3B5CCC}"/>
              </a:ext>
            </a:extLst>
          </p:cNvPr>
          <p:cNvSpPr txBox="1"/>
          <p:nvPr/>
        </p:nvSpPr>
        <p:spPr>
          <a:xfrm flipH="1">
            <a:off x="7773557" y="2293301"/>
            <a:ext cx="207508" cy="207508"/>
          </a:xfrm>
          <a:prstGeom prst="ellipse">
            <a:avLst/>
          </a:prstGeom>
          <a:solidFill>
            <a:srgbClr val="FF540A"/>
          </a:solidFill>
        </p:spPr>
        <p:txBody>
          <a:bodyPr wrap="none" lIns="0" tIns="0" rIns="0" bIns="0" rtlCol="0" anchor="ctr" anchorCtr="1">
            <a:noAutofit/>
          </a:bodyPr>
          <a:lstStyle/>
          <a:p>
            <a:pPr algn="ctr"/>
            <a:r>
              <a:rPr lang="en-US" sz="1200" b="1" dirty="0"/>
              <a:t>2</a:t>
            </a:r>
          </a:p>
        </p:txBody>
      </p:sp>
      <p:grpSp>
        <p:nvGrpSpPr>
          <p:cNvPr id="86" name="Group 85">
            <a:extLst>
              <a:ext uri="{FF2B5EF4-FFF2-40B4-BE49-F238E27FC236}">
                <a16:creationId xmlns:a16="http://schemas.microsoft.com/office/drawing/2014/main" id="{ADFF3F9B-5C2B-B8B0-0FD1-70B188C5D1AA}"/>
              </a:ext>
            </a:extLst>
          </p:cNvPr>
          <p:cNvGrpSpPr/>
          <p:nvPr/>
        </p:nvGrpSpPr>
        <p:grpSpPr>
          <a:xfrm>
            <a:off x="5430245" y="4377400"/>
            <a:ext cx="2943003" cy="1579854"/>
            <a:chOff x="5430245" y="4589419"/>
            <a:chExt cx="2943003" cy="1579854"/>
          </a:xfrm>
        </p:grpSpPr>
        <p:sp>
          <p:nvSpPr>
            <p:cNvPr id="69" name="TextBox 68">
              <a:extLst>
                <a:ext uri="{FF2B5EF4-FFF2-40B4-BE49-F238E27FC236}">
                  <a16:creationId xmlns:a16="http://schemas.microsoft.com/office/drawing/2014/main" id="{2C3EE606-CE6D-E7E2-0CE0-125B57A46818}"/>
                </a:ext>
              </a:extLst>
            </p:cNvPr>
            <p:cNvSpPr txBox="1"/>
            <p:nvPr/>
          </p:nvSpPr>
          <p:spPr>
            <a:xfrm>
              <a:off x="5734505" y="4589419"/>
              <a:ext cx="2533653" cy="646331"/>
            </a:xfrm>
            <a:prstGeom prst="rect">
              <a:avLst/>
            </a:prstGeom>
            <a:noFill/>
          </p:spPr>
          <p:txBody>
            <a:bodyPr wrap="square" lIns="0" rIns="0" rtlCol="0">
              <a:spAutoFit/>
            </a:bodyPr>
            <a:lstStyle/>
            <a:p>
              <a:pPr algn="l"/>
              <a:r>
                <a:rPr lang="en-US" sz="1200" b="1" dirty="0"/>
                <a:t>Observe themes </a:t>
              </a:r>
              <a:r>
                <a:rPr lang="en-US" sz="1200" dirty="0"/>
                <a:t>related to multiple third parties to assess control deficiency or TPRM process issues </a:t>
              </a:r>
            </a:p>
          </p:txBody>
        </p:sp>
        <p:sp>
          <p:nvSpPr>
            <p:cNvPr id="73" name="TextBox 72">
              <a:extLst>
                <a:ext uri="{FF2B5EF4-FFF2-40B4-BE49-F238E27FC236}">
                  <a16:creationId xmlns:a16="http://schemas.microsoft.com/office/drawing/2014/main" id="{0D3AE66B-F3A8-496C-8D29-929F985289D9}"/>
                </a:ext>
              </a:extLst>
            </p:cNvPr>
            <p:cNvSpPr txBox="1"/>
            <p:nvPr/>
          </p:nvSpPr>
          <p:spPr>
            <a:xfrm>
              <a:off x="5738225" y="5338276"/>
              <a:ext cx="2635023" cy="830997"/>
            </a:xfrm>
            <a:prstGeom prst="rect">
              <a:avLst/>
            </a:prstGeom>
            <a:noFill/>
          </p:spPr>
          <p:txBody>
            <a:bodyPr wrap="square" lIns="0" rIns="0" rtlCol="0">
              <a:spAutoFit/>
            </a:bodyPr>
            <a:lstStyle/>
            <a:p>
              <a:pPr algn="l"/>
              <a:r>
                <a:rPr lang="en-US" sz="1200" b="1" dirty="0"/>
                <a:t>Outliers indicate </a:t>
              </a:r>
              <a:r>
                <a:rPr lang="en-US" sz="1200" dirty="0"/>
                <a:t>need for high-priority discussions, escalation, involvement of relationship owners, more frequent recertification cadence, etc.…</a:t>
              </a:r>
            </a:p>
          </p:txBody>
        </p:sp>
        <p:sp>
          <p:nvSpPr>
            <p:cNvPr id="78" name="TextBox 77">
              <a:extLst>
                <a:ext uri="{FF2B5EF4-FFF2-40B4-BE49-F238E27FC236}">
                  <a16:creationId xmlns:a16="http://schemas.microsoft.com/office/drawing/2014/main" id="{AE3EF606-7E84-8B41-D922-9EACFEF11055}"/>
                </a:ext>
              </a:extLst>
            </p:cNvPr>
            <p:cNvSpPr txBox="1"/>
            <p:nvPr/>
          </p:nvSpPr>
          <p:spPr>
            <a:xfrm flipH="1">
              <a:off x="5430245" y="4652479"/>
              <a:ext cx="207508" cy="207508"/>
            </a:xfrm>
            <a:prstGeom prst="ellipse">
              <a:avLst/>
            </a:prstGeom>
            <a:solidFill>
              <a:srgbClr val="FF540A"/>
            </a:solidFill>
          </p:spPr>
          <p:txBody>
            <a:bodyPr wrap="none" lIns="0" tIns="0" rIns="0" bIns="0" rtlCol="0" anchor="ctr" anchorCtr="1">
              <a:noAutofit/>
            </a:bodyPr>
            <a:lstStyle/>
            <a:p>
              <a:pPr algn="ctr"/>
              <a:r>
                <a:rPr lang="en-US" sz="1200" b="1" dirty="0"/>
                <a:t>1</a:t>
              </a:r>
            </a:p>
          </p:txBody>
        </p:sp>
        <p:sp>
          <p:nvSpPr>
            <p:cNvPr id="79" name="TextBox 78">
              <a:extLst>
                <a:ext uri="{FF2B5EF4-FFF2-40B4-BE49-F238E27FC236}">
                  <a16:creationId xmlns:a16="http://schemas.microsoft.com/office/drawing/2014/main" id="{CF0BE2C6-0B4E-53C7-A811-D1B67D313F72}"/>
                </a:ext>
              </a:extLst>
            </p:cNvPr>
            <p:cNvSpPr txBox="1"/>
            <p:nvPr/>
          </p:nvSpPr>
          <p:spPr>
            <a:xfrm flipH="1">
              <a:off x="5430245" y="5395709"/>
              <a:ext cx="207508" cy="207508"/>
            </a:xfrm>
            <a:prstGeom prst="ellipse">
              <a:avLst/>
            </a:prstGeom>
            <a:solidFill>
              <a:srgbClr val="FF540A"/>
            </a:solidFill>
          </p:spPr>
          <p:txBody>
            <a:bodyPr wrap="none" lIns="0" tIns="0" rIns="0" bIns="0" rtlCol="0" anchor="ctr" anchorCtr="1">
              <a:noAutofit/>
            </a:bodyPr>
            <a:lstStyle/>
            <a:p>
              <a:pPr algn="ctr"/>
              <a:r>
                <a:rPr lang="en-US" sz="1200" b="1" dirty="0"/>
                <a:t>2</a:t>
              </a:r>
            </a:p>
          </p:txBody>
        </p:sp>
      </p:grpSp>
      <p:cxnSp>
        <p:nvCxnSpPr>
          <p:cNvPr id="82" name="Straight Connector 81">
            <a:extLst>
              <a:ext uri="{FF2B5EF4-FFF2-40B4-BE49-F238E27FC236}">
                <a16:creationId xmlns:a16="http://schemas.microsoft.com/office/drawing/2014/main" id="{B275AC73-88BB-F67C-A2F1-E40ADE83D88F}"/>
              </a:ext>
            </a:extLst>
          </p:cNvPr>
          <p:cNvCxnSpPr/>
          <p:nvPr/>
        </p:nvCxnSpPr>
        <p:spPr>
          <a:xfrm>
            <a:off x="5171090" y="1524000"/>
            <a:ext cx="0" cy="4450414"/>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3B78EE6-4E27-0CBE-9115-0E38E8198C1A}"/>
              </a:ext>
            </a:extLst>
          </p:cNvPr>
          <p:cNvGrpSpPr/>
          <p:nvPr/>
        </p:nvGrpSpPr>
        <p:grpSpPr>
          <a:xfrm>
            <a:off x="1654297" y="4377400"/>
            <a:ext cx="3324870" cy="1200329"/>
            <a:chOff x="1654297" y="4589419"/>
            <a:chExt cx="3324870" cy="1200329"/>
          </a:xfrm>
        </p:grpSpPr>
        <p:sp>
          <p:nvSpPr>
            <p:cNvPr id="66" name="TextBox 65">
              <a:extLst>
                <a:ext uri="{FF2B5EF4-FFF2-40B4-BE49-F238E27FC236}">
                  <a16:creationId xmlns:a16="http://schemas.microsoft.com/office/drawing/2014/main" id="{5A295C84-EA71-111C-AC94-4F15F1E180E0}"/>
                </a:ext>
              </a:extLst>
            </p:cNvPr>
            <p:cNvSpPr txBox="1"/>
            <p:nvPr/>
          </p:nvSpPr>
          <p:spPr>
            <a:xfrm>
              <a:off x="1753411" y="4589419"/>
              <a:ext cx="3225756" cy="1200329"/>
            </a:xfrm>
            <a:prstGeom prst="rect">
              <a:avLst/>
            </a:prstGeom>
            <a:noFill/>
          </p:spPr>
          <p:txBody>
            <a:bodyPr wrap="square" lIns="0" rIns="0" rtlCol="0">
              <a:spAutoFit/>
            </a:bodyPr>
            <a:lstStyle/>
            <a:p>
              <a:pPr marL="194310"/>
              <a:r>
                <a:rPr lang="en-US" sz="1200" dirty="0"/>
                <a:t>Investigate root cause of discrepancies</a:t>
              </a:r>
            </a:p>
            <a:p>
              <a:pPr marL="194310"/>
              <a:r>
                <a:rPr lang="en-US" sz="1200" dirty="0"/>
                <a:t>Improve BU understanding of enterprise priority</a:t>
              </a:r>
            </a:p>
            <a:p>
              <a:pPr marL="194310"/>
              <a:r>
                <a:rPr lang="en-US" sz="1200" dirty="0"/>
                <a:t>Refine residual risk model (if root cause uncovers enterprise priority ERM hadn’t weighed) </a:t>
              </a:r>
            </a:p>
          </p:txBody>
        </p:sp>
        <p:sp>
          <p:nvSpPr>
            <p:cNvPr id="83" name="Freeform 82">
              <a:extLst>
                <a:ext uri="{FF2B5EF4-FFF2-40B4-BE49-F238E27FC236}">
                  <a16:creationId xmlns:a16="http://schemas.microsoft.com/office/drawing/2014/main" id="{F4F03ECA-99DC-3C51-8008-ED6F38E45146}"/>
                </a:ext>
              </a:extLst>
            </p:cNvPr>
            <p:cNvSpPr/>
            <p:nvPr/>
          </p:nvSpPr>
          <p:spPr>
            <a:xfrm>
              <a:off x="1654297" y="4674115"/>
              <a:ext cx="197653" cy="157899"/>
            </a:xfrm>
            <a:custGeom>
              <a:avLst/>
              <a:gdLst/>
              <a:ahLst/>
              <a:cxnLst/>
              <a:rect l="l" t="t" r="r" b="b"/>
              <a:pathLst>
                <a:path w="347916" h="277940">
                  <a:moveTo>
                    <a:pt x="135839" y="206375"/>
                  </a:moveTo>
                  <a:lnTo>
                    <a:pt x="32652" y="119787"/>
                  </a:lnTo>
                  <a:lnTo>
                    <a:pt x="0" y="158700"/>
                  </a:lnTo>
                  <a:lnTo>
                    <a:pt x="142087" y="277940"/>
                  </a:lnTo>
                  <a:lnTo>
                    <a:pt x="347916" y="32652"/>
                  </a:lnTo>
                  <a:lnTo>
                    <a:pt x="309016" y="0"/>
                  </a:lnTo>
                  <a:close/>
                </a:path>
              </a:pathLst>
            </a:custGeom>
            <a:solidFill>
              <a:srgbClr val="002856"/>
            </a:solidFill>
          </p:spPr>
        </p:sp>
        <p:sp>
          <p:nvSpPr>
            <p:cNvPr id="84" name="Freeform 83">
              <a:extLst>
                <a:ext uri="{FF2B5EF4-FFF2-40B4-BE49-F238E27FC236}">
                  <a16:creationId xmlns:a16="http://schemas.microsoft.com/office/drawing/2014/main" id="{95363D34-1239-6CB1-4421-97106B7041B8}"/>
                </a:ext>
              </a:extLst>
            </p:cNvPr>
            <p:cNvSpPr/>
            <p:nvPr/>
          </p:nvSpPr>
          <p:spPr>
            <a:xfrm>
              <a:off x="1669070" y="4871217"/>
              <a:ext cx="197653" cy="157899"/>
            </a:xfrm>
            <a:custGeom>
              <a:avLst/>
              <a:gdLst/>
              <a:ahLst/>
              <a:cxnLst/>
              <a:rect l="l" t="t" r="r" b="b"/>
              <a:pathLst>
                <a:path w="347916" h="277940">
                  <a:moveTo>
                    <a:pt x="135839" y="206375"/>
                  </a:moveTo>
                  <a:lnTo>
                    <a:pt x="32652" y="119787"/>
                  </a:lnTo>
                  <a:lnTo>
                    <a:pt x="0" y="158700"/>
                  </a:lnTo>
                  <a:lnTo>
                    <a:pt x="142087" y="277940"/>
                  </a:lnTo>
                  <a:lnTo>
                    <a:pt x="347916" y="32652"/>
                  </a:lnTo>
                  <a:lnTo>
                    <a:pt x="309016" y="0"/>
                  </a:lnTo>
                  <a:close/>
                </a:path>
              </a:pathLst>
            </a:custGeom>
            <a:solidFill>
              <a:srgbClr val="002856"/>
            </a:solidFill>
          </p:spPr>
        </p:sp>
        <p:sp>
          <p:nvSpPr>
            <p:cNvPr id="85" name="Freeform 84">
              <a:extLst>
                <a:ext uri="{FF2B5EF4-FFF2-40B4-BE49-F238E27FC236}">
                  <a16:creationId xmlns:a16="http://schemas.microsoft.com/office/drawing/2014/main" id="{E0BDB962-0DBB-544B-B2CF-3CE9E3488387}"/>
                </a:ext>
              </a:extLst>
            </p:cNvPr>
            <p:cNvSpPr/>
            <p:nvPr/>
          </p:nvSpPr>
          <p:spPr>
            <a:xfrm>
              <a:off x="1669069" y="5225039"/>
              <a:ext cx="197653" cy="157899"/>
            </a:xfrm>
            <a:custGeom>
              <a:avLst/>
              <a:gdLst/>
              <a:ahLst/>
              <a:cxnLst/>
              <a:rect l="l" t="t" r="r" b="b"/>
              <a:pathLst>
                <a:path w="347916" h="277940">
                  <a:moveTo>
                    <a:pt x="135839" y="206375"/>
                  </a:moveTo>
                  <a:lnTo>
                    <a:pt x="32652" y="119787"/>
                  </a:lnTo>
                  <a:lnTo>
                    <a:pt x="0" y="158700"/>
                  </a:lnTo>
                  <a:lnTo>
                    <a:pt x="142087" y="277940"/>
                  </a:lnTo>
                  <a:lnTo>
                    <a:pt x="347916" y="32652"/>
                  </a:lnTo>
                  <a:lnTo>
                    <a:pt x="309016" y="0"/>
                  </a:lnTo>
                  <a:close/>
                </a:path>
              </a:pathLst>
            </a:custGeom>
            <a:solidFill>
              <a:srgbClr val="002856"/>
            </a:solidFill>
          </p:spPr>
        </p:sp>
      </p:grpSp>
      <p:cxnSp>
        <p:nvCxnSpPr>
          <p:cNvPr id="7" name="Straight Connector 6">
            <a:extLst>
              <a:ext uri="{FF2B5EF4-FFF2-40B4-BE49-F238E27FC236}">
                <a16:creationId xmlns:a16="http://schemas.microsoft.com/office/drawing/2014/main" id="{4744E1EE-91D1-F019-8AFF-2964DB45C18A}"/>
              </a:ext>
            </a:extLst>
          </p:cNvPr>
          <p:cNvCxnSpPr>
            <a:cxnSpLocks/>
          </p:cNvCxnSpPr>
          <p:nvPr/>
        </p:nvCxnSpPr>
        <p:spPr>
          <a:xfrm flipV="1">
            <a:off x="2997492" y="2949130"/>
            <a:ext cx="557566" cy="596958"/>
          </a:xfrm>
          <a:prstGeom prst="line">
            <a:avLst/>
          </a:prstGeom>
          <a:ln w="12700">
            <a:solidFill>
              <a:srgbClr val="FF540A"/>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DF21C3-CC50-C5BA-BFE7-3C9D23C37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92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19CD-6813-E24C-8831-C5FE507D895A}"/>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0C29183C-8B63-A34D-B76B-6A56896BD315}"/>
              </a:ext>
            </a:extLst>
          </p:cNvPr>
          <p:cNvSpPr>
            <a:spLocks noGrp="1"/>
          </p:cNvSpPr>
          <p:nvPr>
            <p:ph type="body" sz="quarter" idx="11"/>
          </p:nvPr>
        </p:nvSpPr>
        <p:spPr/>
        <p:txBody>
          <a:bodyPr/>
          <a:lstStyle/>
          <a:p>
            <a:r>
              <a:rPr lang="en-US" dirty="0"/>
              <a:t>Consistent, Prioritized View and Assessment of Third-Party Relationships That Matter Most to ERM</a:t>
            </a:r>
          </a:p>
        </p:txBody>
      </p:sp>
      <p:sp>
        <p:nvSpPr>
          <p:cNvPr id="5" name="Text Placeholder 4">
            <a:extLst>
              <a:ext uri="{FF2B5EF4-FFF2-40B4-BE49-F238E27FC236}">
                <a16:creationId xmlns:a16="http://schemas.microsoft.com/office/drawing/2014/main" id="{EB0FB309-E6E0-924D-ADCB-D4255C5E238A}"/>
              </a:ext>
            </a:extLst>
          </p:cNvPr>
          <p:cNvSpPr>
            <a:spLocks noGrp="1"/>
          </p:cNvSpPr>
          <p:nvPr>
            <p:ph type="body" sz="quarter" idx="14"/>
          </p:nvPr>
        </p:nvSpPr>
        <p:spPr>
          <a:xfrm>
            <a:off x="457199" y="4529461"/>
            <a:ext cx="8243589" cy="182880"/>
          </a:xfrm>
        </p:spPr>
        <p:txBody>
          <a:bodyPr/>
          <a:lstStyle/>
          <a:p>
            <a:r>
              <a:rPr lang="en-US" dirty="0"/>
              <a:t>Solution Investments</a:t>
            </a:r>
          </a:p>
        </p:txBody>
      </p:sp>
      <p:graphicFrame>
        <p:nvGraphicFramePr>
          <p:cNvPr id="8" name="Table 7">
            <a:extLst>
              <a:ext uri="{FF2B5EF4-FFF2-40B4-BE49-F238E27FC236}">
                <a16:creationId xmlns:a16="http://schemas.microsoft.com/office/drawing/2014/main" id="{386AA283-1BE7-664F-8745-6187F17DB590}"/>
              </a:ext>
            </a:extLst>
          </p:cNvPr>
          <p:cNvGraphicFramePr>
            <a:graphicFrameLocks noGrp="1"/>
          </p:cNvGraphicFramePr>
          <p:nvPr/>
        </p:nvGraphicFramePr>
        <p:xfrm>
          <a:off x="457201" y="4867107"/>
          <a:ext cx="8229600" cy="950976"/>
        </p:xfrm>
        <a:graphic>
          <a:graphicData uri="http://schemas.openxmlformats.org/drawingml/2006/table">
            <a:tbl>
              <a:tblPr firstRow="1" bandRow="1">
                <a:tableStyleId>{5C22544A-7EE6-4342-B048-85BDC9FD1C3A}</a:tableStyleId>
              </a:tblPr>
              <a:tblGrid>
                <a:gridCol w="1658318">
                  <a:extLst>
                    <a:ext uri="{9D8B030D-6E8A-4147-A177-3AD203B41FA5}">
                      <a16:colId xmlns:a16="http://schemas.microsoft.com/office/drawing/2014/main" val="822420914"/>
                    </a:ext>
                  </a:extLst>
                </a:gridCol>
                <a:gridCol w="6571282">
                  <a:extLst>
                    <a:ext uri="{9D8B030D-6E8A-4147-A177-3AD203B41FA5}">
                      <a16:colId xmlns:a16="http://schemas.microsoft.com/office/drawing/2014/main" val="1403067370"/>
                    </a:ext>
                  </a:extLst>
                </a:gridCol>
              </a:tblGrid>
              <a:tr h="0">
                <a:tc>
                  <a:txBody>
                    <a:bodyPr/>
                    <a:lstStyle/>
                    <a:p>
                      <a:pPr>
                        <a:lnSpc>
                          <a:spcPct val="90000"/>
                        </a:lnSpc>
                      </a:pPr>
                      <a:r>
                        <a:rPr lang="en-US" sz="1200" b="1" dirty="0">
                          <a:solidFill>
                            <a:schemeClr val="tx1"/>
                          </a:solidFill>
                        </a:rPr>
                        <a:t>Direct Costs</a:t>
                      </a:r>
                    </a:p>
                  </a:txBody>
                  <a:tcPr marL="73152" marR="73152">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a:lnSpc>
                          <a:spcPct val="90000"/>
                        </a:lnSpc>
                      </a:pPr>
                      <a:r>
                        <a:rPr lang="en-US" sz="1200" b="0" dirty="0">
                          <a:solidFill>
                            <a:schemeClr val="tx1"/>
                          </a:solidFill>
                        </a:rPr>
                        <a:t>None</a:t>
                      </a:r>
                    </a:p>
                  </a:txBody>
                  <a:tcPr marL="73152" marR="7315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5779717"/>
                  </a:ext>
                </a:extLst>
              </a:tr>
              <a:tr h="0">
                <a:tc>
                  <a:txBody>
                    <a:bodyPr/>
                    <a:lstStyle/>
                    <a:p>
                      <a:pPr>
                        <a:lnSpc>
                          <a:spcPct val="90000"/>
                        </a:lnSpc>
                      </a:pPr>
                      <a:r>
                        <a:rPr lang="en-US" sz="1200" b="1" dirty="0">
                          <a:solidFill>
                            <a:schemeClr val="tx1"/>
                          </a:solidFill>
                        </a:rPr>
                        <a:t>Indirect Costs</a:t>
                      </a:r>
                    </a:p>
                  </a:txBody>
                  <a:tcPr marL="73152" marR="73152"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rPr>
                        <a:t>Staff time to select data and develop repository (0.25 FTEs over implementation period) </a:t>
                      </a:r>
                    </a:p>
                  </a:txBody>
                  <a:tcPr marL="73152" marR="7315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375445"/>
                  </a:ext>
                </a:extLst>
              </a:tr>
              <a:tr h="0">
                <a:tc>
                  <a:txBody>
                    <a:bodyPr/>
                    <a:lstStyle/>
                    <a:p>
                      <a:pPr>
                        <a:lnSpc>
                          <a:spcPct val="90000"/>
                        </a:lnSpc>
                      </a:pPr>
                      <a:r>
                        <a:rPr lang="en-US" sz="1200" b="1" dirty="0">
                          <a:solidFill>
                            <a:schemeClr val="tx1"/>
                          </a:solidFill>
                        </a:rPr>
                        <a:t>Estimated Time </a:t>
                      </a:r>
                      <a:br>
                        <a:rPr lang="en-US" sz="1200" b="1" dirty="0">
                          <a:solidFill>
                            <a:schemeClr val="tx1"/>
                          </a:solidFill>
                        </a:rPr>
                      </a:br>
                      <a:r>
                        <a:rPr lang="en-US" sz="1200" b="1" dirty="0">
                          <a:solidFill>
                            <a:schemeClr val="tx1"/>
                          </a:solidFill>
                        </a:rPr>
                        <a:t>to Implementation</a:t>
                      </a:r>
                    </a:p>
                  </a:txBody>
                  <a:tcPr marL="73152" marR="73152"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r>
                        <a:rPr lang="en-US" sz="1200" b="0" spc="0" baseline="0" dirty="0">
                          <a:solidFill>
                            <a:schemeClr val="tx1"/>
                          </a:solidFill>
                          <a:latin typeface="+mn-lt"/>
                        </a:rPr>
                        <a:t>&lt; 3 Months</a:t>
                      </a:r>
                    </a:p>
                  </a:txBody>
                  <a:tcPr marL="73152" marR="73152"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4411239"/>
                  </a:ext>
                </a:extLst>
              </a:tr>
            </a:tbl>
          </a:graphicData>
        </a:graphic>
      </p:graphicFrame>
      <p:sp>
        <p:nvSpPr>
          <p:cNvPr id="11" name="Google Shape;390;p7">
            <a:extLst>
              <a:ext uri="{FF2B5EF4-FFF2-40B4-BE49-F238E27FC236}">
                <a16:creationId xmlns:a16="http://schemas.microsoft.com/office/drawing/2014/main" id="{66E98B48-4E9B-1A46-8E45-C58166706618}"/>
              </a:ext>
            </a:extLst>
          </p:cNvPr>
          <p:cNvSpPr txBox="1"/>
          <p:nvPr/>
        </p:nvSpPr>
        <p:spPr>
          <a:xfrm>
            <a:off x="457199" y="5849746"/>
            <a:ext cx="6068561" cy="246206"/>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000" b="0" i="0" u="none" strike="noStrike" cap="none" dirty="0">
                <a:latin typeface="Arial"/>
                <a:ea typeface="Arial"/>
                <a:cs typeface="Arial"/>
                <a:sym typeface="Arial"/>
              </a:rPr>
              <a:t>Source: Adapted From Empire Life</a:t>
            </a:r>
            <a:endParaRPr dirty="0"/>
          </a:p>
        </p:txBody>
      </p:sp>
      <p:graphicFrame>
        <p:nvGraphicFramePr>
          <p:cNvPr id="17" name="Chart 16">
            <a:extLst>
              <a:ext uri="{FF2B5EF4-FFF2-40B4-BE49-F238E27FC236}">
                <a16:creationId xmlns:a16="http://schemas.microsoft.com/office/drawing/2014/main" id="{9B72929B-AD7B-3044-BDE3-33271EC2962A}"/>
              </a:ext>
            </a:extLst>
          </p:cNvPr>
          <p:cNvGraphicFramePr/>
          <p:nvPr/>
        </p:nvGraphicFramePr>
        <p:xfrm>
          <a:off x="526182" y="3214016"/>
          <a:ext cx="2616757" cy="1224088"/>
        </p:xfrm>
        <a:graphic>
          <a:graphicData uri="http://schemas.openxmlformats.org/drawingml/2006/chart">
            <c:chart xmlns:c="http://schemas.openxmlformats.org/drawingml/2006/chart" xmlns:r="http://schemas.openxmlformats.org/officeDocument/2006/relationships" r:id="rId3"/>
          </a:graphicData>
        </a:graphic>
      </p:graphicFrame>
      <p:sp>
        <p:nvSpPr>
          <p:cNvPr id="18" name="Freeform 2">
            <a:extLst>
              <a:ext uri="{FF2B5EF4-FFF2-40B4-BE49-F238E27FC236}">
                <a16:creationId xmlns:a16="http://schemas.microsoft.com/office/drawing/2014/main" id="{5DF9F235-176F-CB45-8428-A73D6165E56A}"/>
              </a:ext>
            </a:extLst>
          </p:cNvPr>
          <p:cNvSpPr/>
          <p:nvPr/>
        </p:nvSpPr>
        <p:spPr>
          <a:xfrm>
            <a:off x="1504149" y="3221182"/>
            <a:ext cx="1004242" cy="174740"/>
          </a:xfrm>
          <a:custGeom>
            <a:avLst/>
            <a:gdLst>
              <a:gd name="connsiteX0" fmla="*/ 0 w 932688"/>
              <a:gd name="connsiteY0" fmla="*/ 0 h 1042416"/>
              <a:gd name="connsiteX1" fmla="*/ 932688 w 932688"/>
              <a:gd name="connsiteY1" fmla="*/ 0 h 1042416"/>
              <a:gd name="connsiteX2" fmla="*/ 932688 w 932688"/>
              <a:gd name="connsiteY2" fmla="*/ 1042416 h 1042416"/>
            </a:gdLst>
            <a:ahLst/>
            <a:cxnLst>
              <a:cxn ang="0">
                <a:pos x="connsiteX0" y="connsiteY0"/>
              </a:cxn>
              <a:cxn ang="0">
                <a:pos x="connsiteX1" y="connsiteY1"/>
              </a:cxn>
              <a:cxn ang="0">
                <a:pos x="connsiteX2" y="connsiteY2"/>
              </a:cxn>
            </a:cxnLst>
            <a:rect l="l" t="t" r="r" b="b"/>
            <a:pathLst>
              <a:path w="932688" h="1042416">
                <a:moveTo>
                  <a:pt x="0" y="0"/>
                </a:moveTo>
                <a:lnTo>
                  <a:pt x="932688" y="0"/>
                </a:lnTo>
                <a:lnTo>
                  <a:pt x="932688" y="1042416"/>
                </a:lnTo>
              </a:path>
            </a:pathLst>
          </a:custGeom>
          <a:noFill/>
          <a:ln w="12700">
            <a:solidFill>
              <a:srgbClr val="6F7878"/>
            </a:solidFill>
            <a:prstDash val="dash"/>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0FEED42-ADF5-5942-82B6-44CAC7845747}"/>
              </a:ext>
            </a:extLst>
          </p:cNvPr>
          <p:cNvSpPr txBox="1"/>
          <p:nvPr/>
        </p:nvSpPr>
        <p:spPr>
          <a:xfrm>
            <a:off x="1602018" y="2985584"/>
            <a:ext cx="593865" cy="230832"/>
          </a:xfrm>
          <a:prstGeom prst="rect">
            <a:avLst/>
          </a:prstGeom>
          <a:noFill/>
        </p:spPr>
        <p:txBody>
          <a:bodyPr wrap="square" lIns="0" tIns="0" rIns="0" bIns="45720" rtlCol="0">
            <a:spAutoFit/>
          </a:bodyPr>
          <a:lstStyle/>
          <a:p>
            <a:pPr marL="171450" indent="-171450" algn="ctr">
              <a:buClr>
                <a:srgbClr val="00A76D"/>
              </a:buClr>
              <a:buFont typeface="System Font Regular"/>
              <a:buChar char="▼"/>
            </a:pPr>
            <a:r>
              <a:rPr lang="en-US" sz="1200" b="1" dirty="0"/>
              <a:t>-1/3x</a:t>
            </a:r>
          </a:p>
        </p:txBody>
      </p:sp>
      <p:grpSp>
        <p:nvGrpSpPr>
          <p:cNvPr id="21" name="Group 20">
            <a:extLst>
              <a:ext uri="{FF2B5EF4-FFF2-40B4-BE49-F238E27FC236}">
                <a16:creationId xmlns:a16="http://schemas.microsoft.com/office/drawing/2014/main" id="{650BD975-E987-D940-3281-4FE02EAD969A}"/>
              </a:ext>
            </a:extLst>
          </p:cNvPr>
          <p:cNvGrpSpPr/>
          <p:nvPr/>
        </p:nvGrpSpPr>
        <p:grpSpPr>
          <a:xfrm>
            <a:off x="457199" y="1777218"/>
            <a:ext cx="8243589" cy="617728"/>
            <a:chOff x="457199" y="1399447"/>
            <a:chExt cx="9437371" cy="554134"/>
          </a:xfrm>
          <a:solidFill>
            <a:srgbClr val="002856"/>
          </a:solidFill>
        </p:grpSpPr>
        <p:sp>
          <p:nvSpPr>
            <p:cNvPr id="12" name="Rectangle 11">
              <a:extLst>
                <a:ext uri="{FF2B5EF4-FFF2-40B4-BE49-F238E27FC236}">
                  <a16:creationId xmlns:a16="http://schemas.microsoft.com/office/drawing/2014/main" id="{FD7C0E8F-464F-D072-33CD-263E280DCF76}"/>
                </a:ext>
              </a:extLst>
            </p:cNvPr>
            <p:cNvSpPr/>
            <p:nvPr/>
          </p:nvSpPr>
          <p:spPr>
            <a:xfrm>
              <a:off x="457199" y="1399447"/>
              <a:ext cx="3074671" cy="554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bg1"/>
                  </a:solidFill>
                </a:rPr>
                <a:t>Improved ability to focus on riskiest third-party relationships at enterprise level </a:t>
              </a:r>
            </a:p>
          </p:txBody>
        </p:sp>
        <p:sp>
          <p:nvSpPr>
            <p:cNvPr id="13" name="Rectangle 12">
              <a:extLst>
                <a:ext uri="{FF2B5EF4-FFF2-40B4-BE49-F238E27FC236}">
                  <a16:creationId xmlns:a16="http://schemas.microsoft.com/office/drawing/2014/main" id="{CE8F1154-8B75-3102-0E2B-20234B4EE58B}"/>
                </a:ext>
              </a:extLst>
            </p:cNvPr>
            <p:cNvSpPr/>
            <p:nvPr/>
          </p:nvSpPr>
          <p:spPr>
            <a:xfrm>
              <a:off x="3638549" y="1399447"/>
              <a:ext cx="3074671" cy="5541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SzPts val="1400"/>
              </a:pPr>
              <a:r>
                <a:rPr lang="en-US" sz="1200" dirty="0">
                  <a:solidFill>
                    <a:schemeClr val="bg1"/>
                  </a:solidFill>
                </a:rPr>
                <a:t>Improves ability of ERM and risk committee to focus action on TPRM</a:t>
              </a:r>
            </a:p>
          </p:txBody>
        </p:sp>
        <p:sp>
          <p:nvSpPr>
            <p:cNvPr id="20" name="Rectangle 19">
              <a:extLst>
                <a:ext uri="{FF2B5EF4-FFF2-40B4-BE49-F238E27FC236}">
                  <a16:creationId xmlns:a16="http://schemas.microsoft.com/office/drawing/2014/main" id="{834FFF93-BBA7-D859-2D62-5FC66DB90481}"/>
                </a:ext>
              </a:extLst>
            </p:cNvPr>
            <p:cNvSpPr/>
            <p:nvPr/>
          </p:nvSpPr>
          <p:spPr>
            <a:xfrm>
              <a:off x="6819899" y="1399447"/>
              <a:ext cx="3074671" cy="51564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buSzPts val="1400"/>
              </a:pPr>
              <a:r>
                <a:rPr lang="en-US" sz="1200" dirty="0">
                  <a:solidFill>
                    <a:schemeClr val="bg1"/>
                  </a:solidFill>
                </a:rPr>
                <a:t>Improved awareness of third-party risk across enterprise</a:t>
              </a:r>
            </a:p>
          </p:txBody>
        </p:sp>
      </p:grpSp>
      <p:pic>
        <p:nvPicPr>
          <p:cNvPr id="23" name="Graphic 22">
            <a:extLst>
              <a:ext uri="{FF2B5EF4-FFF2-40B4-BE49-F238E27FC236}">
                <a16:creationId xmlns:a16="http://schemas.microsoft.com/office/drawing/2014/main" id="{5F23C4CC-40FE-740F-BCA1-2361485803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8060" y="1384060"/>
            <a:ext cx="441782" cy="343608"/>
          </a:xfrm>
          <a:prstGeom prst="rect">
            <a:avLst/>
          </a:prstGeom>
        </p:spPr>
      </p:pic>
      <p:pic>
        <p:nvPicPr>
          <p:cNvPr id="24" name="Graphic 23">
            <a:extLst>
              <a:ext uri="{FF2B5EF4-FFF2-40B4-BE49-F238E27FC236}">
                <a16:creationId xmlns:a16="http://schemas.microsoft.com/office/drawing/2014/main" id="{F9572BFC-EF48-FEE1-84DE-BD0D3AB71B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58102" y="1384060"/>
            <a:ext cx="441782" cy="343608"/>
          </a:xfrm>
          <a:prstGeom prst="rect">
            <a:avLst/>
          </a:prstGeom>
        </p:spPr>
      </p:pic>
      <p:pic>
        <p:nvPicPr>
          <p:cNvPr id="25" name="Graphic 24">
            <a:extLst>
              <a:ext uri="{FF2B5EF4-FFF2-40B4-BE49-F238E27FC236}">
                <a16:creationId xmlns:a16="http://schemas.microsoft.com/office/drawing/2014/main" id="{AA1B0EDC-6F68-10D3-D70E-A4EDA20F7E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37027" y="1384060"/>
            <a:ext cx="441782" cy="343608"/>
          </a:xfrm>
          <a:prstGeom prst="rect">
            <a:avLst/>
          </a:prstGeom>
        </p:spPr>
      </p:pic>
      <p:sp>
        <p:nvSpPr>
          <p:cNvPr id="27" name="TextBox 26">
            <a:extLst>
              <a:ext uri="{FF2B5EF4-FFF2-40B4-BE49-F238E27FC236}">
                <a16:creationId xmlns:a16="http://schemas.microsoft.com/office/drawing/2014/main" id="{12E8DBB8-7493-FAD0-CDF8-C30EA7A40679}"/>
              </a:ext>
            </a:extLst>
          </p:cNvPr>
          <p:cNvSpPr txBox="1"/>
          <p:nvPr/>
        </p:nvSpPr>
        <p:spPr>
          <a:xfrm>
            <a:off x="3236124" y="2352911"/>
            <a:ext cx="2685740" cy="1923604"/>
          </a:xfrm>
          <a:prstGeom prst="rect">
            <a:avLst/>
          </a:prstGeom>
          <a:solidFill>
            <a:srgbClr val="F4F4F4"/>
          </a:solidFill>
        </p:spPr>
        <p:txBody>
          <a:bodyPr wrap="square" lIns="91440" tIns="91440" bIns="91440" rtlCol="0" anchor="ctr" anchorCtr="0">
            <a:spAutoFit/>
          </a:bodyPr>
          <a:lstStyle/>
          <a:p>
            <a:pPr marL="45720" indent="-45720">
              <a:spcAft>
                <a:spcPts val="600"/>
              </a:spcAft>
            </a:pPr>
            <a:r>
              <a:rPr lang="en-US" sz="1200" dirty="0"/>
              <a:t>This approach “allows us to dig a bit deeper and to focus more attention on the ‘key’ third parties… putting attention where it is needed while still monitoring other arrangements as they may evolve over time and ultimately require more (or less) attention in the future.”</a:t>
            </a:r>
          </a:p>
          <a:p>
            <a:pPr marL="45720" indent="-45720">
              <a:spcAft>
                <a:spcPts val="600"/>
              </a:spcAft>
            </a:pPr>
            <a:r>
              <a:rPr lang="en-US" sz="1200" dirty="0"/>
              <a:t>		Empire Life ERM Team</a:t>
            </a:r>
          </a:p>
        </p:txBody>
      </p:sp>
      <p:sp>
        <p:nvSpPr>
          <p:cNvPr id="28" name="TextBox 27">
            <a:extLst>
              <a:ext uri="{FF2B5EF4-FFF2-40B4-BE49-F238E27FC236}">
                <a16:creationId xmlns:a16="http://schemas.microsoft.com/office/drawing/2014/main" id="{10B70AD1-4612-756E-86B0-7BD501CEA5B3}"/>
              </a:ext>
            </a:extLst>
          </p:cNvPr>
          <p:cNvSpPr txBox="1"/>
          <p:nvPr/>
        </p:nvSpPr>
        <p:spPr>
          <a:xfrm>
            <a:off x="6015048" y="2394946"/>
            <a:ext cx="2685740" cy="1920240"/>
          </a:xfrm>
          <a:prstGeom prst="rect">
            <a:avLst/>
          </a:prstGeom>
          <a:solidFill>
            <a:srgbClr val="F4F4F4"/>
          </a:solidFill>
        </p:spPr>
        <p:txBody>
          <a:bodyPr wrap="square" lIns="91440" tIns="91440" bIns="91440" rtlCol="0" anchor="t" anchorCtr="0">
            <a:spAutoFit/>
          </a:bodyPr>
          <a:lstStyle/>
          <a:p>
            <a:pPr marL="45720" indent="-45720">
              <a:spcAft>
                <a:spcPts val="600"/>
              </a:spcAft>
            </a:pPr>
            <a:r>
              <a:rPr lang="en-US" sz="1200" dirty="0"/>
              <a:t>“</a:t>
            </a:r>
            <a:r>
              <a:rPr lang="en-US" sz="1200" b="0" i="0" u="none" strike="noStrike" dirty="0">
                <a:solidFill>
                  <a:srgbClr val="000000"/>
                </a:solidFill>
                <a:effectLst/>
                <a:latin typeface="Arial" panose="020B0604020202020204" pitchFamily="34" charset="0"/>
              </a:rPr>
              <a:t>The business is realizing that managing these relationships is more important … that they have </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an oversight responsibility. There is more awareness and understanding of relationships and the fact that we need to work together.</a:t>
            </a:r>
            <a:r>
              <a:rPr lang="en-US" sz="1200" dirty="0"/>
              <a:t>”</a:t>
            </a:r>
          </a:p>
          <a:p>
            <a:pPr marL="45720" indent="-45720">
              <a:spcAft>
                <a:spcPts val="600"/>
              </a:spcAft>
            </a:pPr>
            <a:r>
              <a:rPr lang="en-US" sz="1200" dirty="0"/>
              <a:t>		Empire Life ERM Team</a:t>
            </a:r>
          </a:p>
        </p:txBody>
      </p:sp>
      <p:sp>
        <p:nvSpPr>
          <p:cNvPr id="29" name="TextBox 28">
            <a:extLst>
              <a:ext uri="{FF2B5EF4-FFF2-40B4-BE49-F238E27FC236}">
                <a16:creationId xmlns:a16="http://schemas.microsoft.com/office/drawing/2014/main" id="{3C8BB7C8-0E46-1B1B-013B-B4824B2B5D75}"/>
              </a:ext>
            </a:extLst>
          </p:cNvPr>
          <p:cNvSpPr txBox="1"/>
          <p:nvPr/>
        </p:nvSpPr>
        <p:spPr>
          <a:xfrm>
            <a:off x="733269" y="2490293"/>
            <a:ext cx="2133600" cy="461665"/>
          </a:xfrm>
          <a:prstGeom prst="rect">
            <a:avLst/>
          </a:prstGeom>
          <a:noFill/>
        </p:spPr>
        <p:txBody>
          <a:bodyPr wrap="square" lIns="0" rIns="0" rtlCol="0">
            <a:spAutoFit/>
          </a:bodyPr>
          <a:lstStyle/>
          <a:p>
            <a:pPr algn="ctr"/>
            <a:r>
              <a:rPr lang="en-US" sz="1200" dirty="0"/>
              <a:t>Reduction in number of High-Priority Relationships Identified</a:t>
            </a:r>
          </a:p>
        </p:txBody>
      </p:sp>
      <p:pic>
        <p:nvPicPr>
          <p:cNvPr id="4" name="Picture 3">
            <a:extLst>
              <a:ext uri="{FF2B5EF4-FFF2-40B4-BE49-F238E27FC236}">
                <a16:creationId xmlns:a16="http://schemas.microsoft.com/office/drawing/2014/main" id="{806DDA4E-D73E-6BBD-C3D1-A597A73A64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09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66C7-8992-6627-C57D-193EF954B408}"/>
              </a:ext>
            </a:extLst>
          </p:cNvPr>
          <p:cNvSpPr>
            <a:spLocks noGrp="1"/>
          </p:cNvSpPr>
          <p:nvPr>
            <p:ph type="title"/>
          </p:nvPr>
        </p:nvSpPr>
        <p:spPr/>
        <p:txBody>
          <a:bodyPr/>
          <a:lstStyle/>
          <a:p>
            <a:r>
              <a:rPr lang="en-US" dirty="0"/>
              <a:t>Scoring Methodology Details</a:t>
            </a:r>
          </a:p>
        </p:txBody>
      </p:sp>
      <p:sp>
        <p:nvSpPr>
          <p:cNvPr id="3" name="Text Placeholder 2">
            <a:extLst>
              <a:ext uri="{FF2B5EF4-FFF2-40B4-BE49-F238E27FC236}">
                <a16:creationId xmlns:a16="http://schemas.microsoft.com/office/drawing/2014/main" id="{8CA5581B-B539-40A7-1E36-EAB8EEE8602D}"/>
              </a:ext>
            </a:extLst>
          </p:cNvPr>
          <p:cNvSpPr>
            <a:spLocks noGrp="1"/>
          </p:cNvSpPr>
          <p:nvPr>
            <p:ph type="body" sz="quarter" idx="11"/>
          </p:nvPr>
        </p:nvSpPr>
        <p:spPr/>
        <p:txBody>
          <a:bodyPr/>
          <a:lstStyle/>
          <a:p>
            <a:r>
              <a:rPr lang="en-US" dirty="0"/>
              <a:t>Scoring Methodology for Residual Risk; Control Effectiveness</a:t>
            </a:r>
          </a:p>
        </p:txBody>
      </p:sp>
      <p:graphicFrame>
        <p:nvGraphicFramePr>
          <p:cNvPr id="6" name="Table 4">
            <a:extLst>
              <a:ext uri="{FF2B5EF4-FFF2-40B4-BE49-F238E27FC236}">
                <a16:creationId xmlns:a16="http://schemas.microsoft.com/office/drawing/2014/main" id="{C191D1C3-486B-91F1-897D-59E319FBAF17}"/>
              </a:ext>
            </a:extLst>
          </p:cNvPr>
          <p:cNvGraphicFramePr>
            <a:graphicFrameLocks noGrp="1"/>
          </p:cNvGraphicFramePr>
          <p:nvPr/>
        </p:nvGraphicFramePr>
        <p:xfrm>
          <a:off x="477350" y="1754365"/>
          <a:ext cx="8209450" cy="3606164"/>
        </p:xfrm>
        <a:graphic>
          <a:graphicData uri="http://schemas.openxmlformats.org/drawingml/2006/table">
            <a:tbl>
              <a:tblPr firstRow="1" bandRow="1">
                <a:tableStyleId>{5940675A-B579-460E-94D1-54222C63F5DA}</a:tableStyleId>
              </a:tblPr>
              <a:tblGrid>
                <a:gridCol w="923110">
                  <a:extLst>
                    <a:ext uri="{9D8B030D-6E8A-4147-A177-3AD203B41FA5}">
                      <a16:colId xmlns:a16="http://schemas.microsoft.com/office/drawing/2014/main" val="2352556709"/>
                    </a:ext>
                  </a:extLst>
                </a:gridCol>
                <a:gridCol w="740579">
                  <a:extLst>
                    <a:ext uri="{9D8B030D-6E8A-4147-A177-3AD203B41FA5}">
                      <a16:colId xmlns:a16="http://schemas.microsoft.com/office/drawing/2014/main" val="3984247312"/>
                    </a:ext>
                  </a:extLst>
                </a:gridCol>
                <a:gridCol w="3225288">
                  <a:extLst>
                    <a:ext uri="{9D8B030D-6E8A-4147-A177-3AD203B41FA5}">
                      <a16:colId xmlns:a16="http://schemas.microsoft.com/office/drawing/2014/main" val="209828450"/>
                    </a:ext>
                  </a:extLst>
                </a:gridCol>
                <a:gridCol w="3320473">
                  <a:extLst>
                    <a:ext uri="{9D8B030D-6E8A-4147-A177-3AD203B41FA5}">
                      <a16:colId xmlns:a16="http://schemas.microsoft.com/office/drawing/2014/main" val="1253146612"/>
                    </a:ext>
                  </a:extLst>
                </a:gridCol>
              </a:tblGrid>
              <a:tr h="0">
                <a:tc>
                  <a:txBody>
                    <a:bodyPr/>
                    <a:lstStyle/>
                    <a:p>
                      <a:r>
                        <a:rPr lang="en-US" sz="1100" b="1" dirty="0"/>
                        <a:t>Risk Factor</a:t>
                      </a:r>
                    </a:p>
                  </a:txBody>
                  <a:tcPr anchor="ct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b="1" dirty="0"/>
                        <a:t>Weight</a:t>
                      </a:r>
                    </a:p>
                  </a:txBody>
                  <a:tcPr anchor="ctr">
                    <a:lnL w="3175" cap="flat" cmpd="sng" algn="ctr">
                      <a:solidFill>
                        <a:srgbClr val="6F7878"/>
                      </a:solidFill>
                      <a:prstDash val="solid"/>
                      <a:round/>
                      <a:headEnd type="none" w="med" len="med"/>
                      <a:tailEnd type="none" w="med" len="med"/>
                    </a:lnL>
                    <a:lnR w="12700" cap="flat" cmpd="sng" algn="ctr">
                      <a:solidFill>
                        <a:srgbClr val="002856"/>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100" b="1" dirty="0">
                          <a:solidFill>
                            <a:schemeClr val="tx1"/>
                          </a:solidFill>
                        </a:rPr>
                        <a:t>Inherent Risk Proxy Question</a:t>
                      </a:r>
                    </a:p>
                  </a:txBody>
                  <a:tcPr anchor="ctr">
                    <a:lnL w="12700" cap="flat" cmpd="sng" algn="ctr">
                      <a:solidFill>
                        <a:srgbClr val="002856"/>
                      </a:solidFill>
                      <a:prstDash val="solid"/>
                      <a:round/>
                      <a:headEnd type="none" w="med" len="med"/>
                      <a:tailEnd type="none" w="med" len="med"/>
                    </a:lnL>
                    <a:lnR w="12700" cap="flat" cmpd="sng" algn="ctr">
                      <a:solidFill>
                        <a:srgbClr val="002856"/>
                      </a:solidFill>
                      <a:prstDash val="solid"/>
                      <a:round/>
                      <a:headEnd type="none" w="med" len="med"/>
                      <a:tailEnd type="none" w="med" len="med"/>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b="1" dirty="0"/>
                        <a:t>Control Effectiveness Proxy Question </a:t>
                      </a:r>
                    </a:p>
                  </a:txBody>
                  <a:tcPr anchor="ctr">
                    <a:lnL w="12700" cap="flat" cmpd="sng" algn="ctr">
                      <a:solidFill>
                        <a:srgbClr val="002856"/>
                      </a:solidFill>
                      <a:prstDash val="solid"/>
                      <a:round/>
                      <a:headEnd type="none" w="med" len="med"/>
                      <a:tailEnd type="none" w="med" len="med"/>
                    </a:lnL>
                    <a:lnR w="12700" cap="flat" cmpd="sng" algn="ctr">
                      <a:solidFill>
                        <a:srgbClr val="009AD7"/>
                      </a:solidFill>
                      <a:prstDash val="solid"/>
                      <a:round/>
                      <a:headEnd type="none" w="med" len="med"/>
                      <a:tailEnd type="none" w="med" len="med"/>
                    </a:lnR>
                    <a:lnT w="12700" cap="flat" cmpd="sng" algn="ctr">
                      <a:solidFill>
                        <a:srgbClr val="009AD7"/>
                      </a:solidFill>
                      <a:prstDash val="solid"/>
                      <a:round/>
                      <a:headEnd type="none" w="med" len="med"/>
                      <a:tailEnd type="none" w="med" len="med"/>
                    </a:lnT>
                    <a:lnB w="12700" cap="flat" cmpd="sng" algn="ctr">
                      <a:solidFill>
                        <a:srgbClr val="009AD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3035945"/>
                  </a:ext>
                </a:extLst>
              </a:tr>
              <a:tr h="731178">
                <a:tc>
                  <a:txBody>
                    <a:bodyPr/>
                    <a:lstStyle/>
                    <a:p>
                      <a:r>
                        <a:rPr lang="en-US" sz="1100" dirty="0"/>
                        <a:t>Business continuity</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100" dirty="0"/>
                        <a:t>.2</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spcAft>
                          <a:spcPts val="600"/>
                        </a:spcAft>
                      </a:pPr>
                      <a:r>
                        <a:rPr lang="en-US" sz="1100" b="1" dirty="0"/>
                        <a:t>Does the contract support a critical </a:t>
                      </a:r>
                      <a:br>
                        <a:rPr lang="en-US" sz="1100" b="1" dirty="0"/>
                      </a:br>
                      <a:r>
                        <a:rPr lang="en-US" sz="1100" b="1" dirty="0"/>
                        <a:t>business process? </a:t>
                      </a:r>
                    </a:p>
                    <a:p>
                      <a:r>
                        <a:rPr lang="en-US" sz="1100" b="0" dirty="0"/>
                        <a:t>(Yes = 50; No = 10)?</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002856"/>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600"/>
                        </a:spcAft>
                        <a:buClrTx/>
                        <a:buSzTx/>
                        <a:buFontTx/>
                        <a:buNone/>
                        <a:tabLst/>
                        <a:defRPr/>
                      </a:pPr>
                      <a:r>
                        <a:rPr lang="en-US" sz="1100" b="1" dirty="0"/>
                        <a:t>In the event of a failure, how long would it take to find a replacement?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100" b="0" dirty="0"/>
                        <a:t>(&lt;1 month = 50; 1-3 months = 20; 3+ months = 10)</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12700" cap="flat" cmpd="sng" algn="ctr">
                      <a:solidFill>
                        <a:srgbClr val="009AD7"/>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4332442"/>
                  </a:ext>
                </a:extLst>
              </a:tr>
              <a:tr h="544317">
                <a:tc>
                  <a:txBody>
                    <a:bodyPr/>
                    <a:lstStyle/>
                    <a:p>
                      <a:r>
                        <a:rPr lang="en-US" sz="1100" dirty="0"/>
                        <a:t>Information security</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r>
                        <a:rPr lang="en-US" sz="1100" dirty="0"/>
                        <a:t>.4</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pPr>
                        <a:spcAft>
                          <a:spcPts val="600"/>
                        </a:spcAft>
                      </a:pPr>
                      <a:r>
                        <a:rPr lang="en-US" sz="1100" b="1" dirty="0"/>
                        <a:t>Can party access to personal information? </a:t>
                      </a:r>
                    </a:p>
                    <a:p>
                      <a:r>
                        <a:rPr lang="en-US" sz="1100" b="0" dirty="0"/>
                        <a:t>(Yes = 50, No = 10)</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pPr>
                        <a:spcAft>
                          <a:spcPts val="600"/>
                        </a:spcAft>
                      </a:pPr>
                      <a:r>
                        <a:rPr lang="en-US" sz="1100" b="1" dirty="0"/>
                        <a:t>Has an IT security review been completed?  </a:t>
                      </a:r>
                    </a:p>
                    <a:p>
                      <a:r>
                        <a:rPr lang="en-US" sz="1100" b="0" dirty="0"/>
                        <a:t>(Yes = 50; No = 0)</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4F4F4"/>
                    </a:solidFill>
                  </a:tcPr>
                </a:tc>
                <a:extLst>
                  <a:ext uri="{0D108BD9-81ED-4DB2-BD59-A6C34878D82A}">
                    <a16:rowId xmlns:a16="http://schemas.microsoft.com/office/drawing/2014/main" val="1609403802"/>
                  </a:ext>
                </a:extLst>
              </a:tr>
              <a:tr h="716720">
                <a:tc>
                  <a:txBody>
                    <a:bodyPr/>
                    <a:lstStyle/>
                    <a:p>
                      <a:r>
                        <a:rPr lang="en-US" sz="1100" dirty="0"/>
                        <a:t>Legal</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100" dirty="0"/>
                        <a:t>.3</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spcAft>
                          <a:spcPts val="600"/>
                        </a:spcAft>
                      </a:pPr>
                      <a:r>
                        <a:rPr lang="en-US" sz="1100" b="1" dirty="0"/>
                        <a:t>Contract renewal terms </a:t>
                      </a:r>
                    </a:p>
                    <a:p>
                      <a:r>
                        <a:rPr lang="en-US" sz="1100" b="0" dirty="0"/>
                        <a:t>(Informal automatic renew = 50; Formal automatic renew = 30; formal, no automatic renew = 10)</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spcAft>
                          <a:spcPts val="600"/>
                        </a:spcAft>
                      </a:pPr>
                      <a:r>
                        <a:rPr lang="en-US" sz="1100" b="1" dirty="0"/>
                        <a:t>Has legal completed a review? </a:t>
                      </a:r>
                    </a:p>
                    <a:p>
                      <a:r>
                        <a:rPr lang="en-US" sz="1100" b="0" dirty="0"/>
                        <a:t>(Yes = 50; No = 0)</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4931660"/>
                  </a:ext>
                </a:extLst>
              </a:tr>
              <a:tr h="694909">
                <a:tc>
                  <a:txBody>
                    <a:bodyPr/>
                    <a:lstStyle/>
                    <a:p>
                      <a:r>
                        <a:rPr lang="en-US" sz="1100" dirty="0"/>
                        <a:t>Financial </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r>
                        <a:rPr lang="en-US" sz="1100" dirty="0"/>
                        <a:t>.1</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a:spcAft>
                          <a:spcPts val="600"/>
                        </a:spcAft>
                      </a:pPr>
                      <a:r>
                        <a:rPr lang="en-US" sz="1100" b="1" dirty="0"/>
                        <a:t>Contract value </a:t>
                      </a:r>
                    </a:p>
                    <a:p>
                      <a:r>
                        <a:rPr lang="en-US" sz="1100" b="0" dirty="0"/>
                        <a:t>(0-500k – 10; 500k-1mm = 30; 1mm+ = 50)</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a:spcAft>
                          <a:spcPts val="600"/>
                        </a:spcAft>
                      </a:pPr>
                      <a:r>
                        <a:rPr lang="en-US" sz="1100" b="1" dirty="0"/>
                        <a:t>Recent third-party performance/incident frequency </a:t>
                      </a:r>
                    </a:p>
                    <a:p>
                      <a:r>
                        <a:rPr lang="en-US" sz="1100" b="0" dirty="0"/>
                        <a:t>(Good=50, Neutral =30, Poor =10)</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F4F4"/>
                    </a:solidFill>
                  </a:tcPr>
                </a:tc>
                <a:extLst>
                  <a:ext uri="{0D108BD9-81ED-4DB2-BD59-A6C34878D82A}">
                    <a16:rowId xmlns:a16="http://schemas.microsoft.com/office/drawing/2014/main" val="1411842612"/>
                  </a:ext>
                </a:extLst>
              </a:tr>
              <a:tr h="370840">
                <a:tc gridSpan="2">
                  <a:txBody>
                    <a:bodyPr/>
                    <a:lstStyle/>
                    <a:p>
                      <a:r>
                        <a:rPr lang="en-US" sz="1100" dirty="0"/>
                        <a:t>Weighted scores: </a:t>
                      </a:r>
                    </a:p>
                  </a:txBody>
                  <a:tcPr>
                    <a:lnL w="12700" cap="flat" cmpd="sng" algn="ctr">
                      <a:solidFill>
                        <a:srgbClr val="6F7878"/>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b="1" dirty="0">
                          <a:solidFill>
                            <a:schemeClr val="bg1"/>
                          </a:solidFill>
                        </a:rPr>
                        <a:t> Inherent Risk Score </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b="1" dirty="0"/>
                        <a:t> Control Effectiveness Score </a:t>
                      </a:r>
                    </a:p>
                  </a:txBody>
                  <a:tcPr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9AD7"/>
                    </a:solidFill>
                  </a:tcPr>
                </a:tc>
                <a:extLst>
                  <a:ext uri="{0D108BD9-81ED-4DB2-BD59-A6C34878D82A}">
                    <a16:rowId xmlns:a16="http://schemas.microsoft.com/office/drawing/2014/main" val="345604101"/>
                  </a:ext>
                </a:extLst>
              </a:tr>
            </a:tbl>
          </a:graphicData>
        </a:graphic>
      </p:graphicFrame>
      <p:sp>
        <p:nvSpPr>
          <p:cNvPr id="7" name="Google Shape;390;p7">
            <a:extLst>
              <a:ext uri="{FF2B5EF4-FFF2-40B4-BE49-F238E27FC236}">
                <a16:creationId xmlns:a16="http://schemas.microsoft.com/office/drawing/2014/main" id="{BEB6324B-C19E-D54A-8C42-94EA90FCCC8C}"/>
              </a:ext>
            </a:extLst>
          </p:cNvPr>
          <p:cNvSpPr txBox="1"/>
          <p:nvPr/>
        </p:nvSpPr>
        <p:spPr>
          <a:xfrm>
            <a:off x="477349" y="6062870"/>
            <a:ext cx="3700368" cy="284678"/>
          </a:xfrm>
          <a:prstGeom prst="rect">
            <a:avLst/>
          </a:prstGeom>
          <a:noFill/>
          <a:ln>
            <a:noFill/>
          </a:ln>
        </p:spPr>
        <p:txBody>
          <a:bodyPr spcFirstLastPara="1" wrap="square" lIns="0" tIns="91425" rIns="0" bIns="0" anchor="b" anchorCtr="0">
            <a:spAutoFit/>
          </a:bodyPr>
          <a:lstStyle/>
          <a:p>
            <a:pPr>
              <a:spcBef>
                <a:spcPts val="300"/>
              </a:spcBef>
            </a:pPr>
            <a:r>
              <a:rPr lang="en-US" sz="1000" dirty="0"/>
              <a:t>Source: Adapted From The Empire Life Insurance Company</a:t>
            </a:r>
          </a:p>
        </p:txBody>
      </p:sp>
      <p:sp>
        <p:nvSpPr>
          <p:cNvPr id="8" name="TextBox 7">
            <a:extLst>
              <a:ext uri="{FF2B5EF4-FFF2-40B4-BE49-F238E27FC236}">
                <a16:creationId xmlns:a16="http://schemas.microsoft.com/office/drawing/2014/main" id="{8F4AEFD9-AD15-7CC4-D35A-5E56E7487A94}"/>
              </a:ext>
            </a:extLst>
          </p:cNvPr>
          <p:cNvSpPr txBox="1"/>
          <p:nvPr/>
        </p:nvSpPr>
        <p:spPr>
          <a:xfrm>
            <a:off x="477350" y="1377670"/>
            <a:ext cx="8218975" cy="261610"/>
          </a:xfrm>
          <a:prstGeom prst="rect">
            <a:avLst/>
          </a:prstGeom>
          <a:noFill/>
          <a:ln w="12700">
            <a:solidFill>
              <a:srgbClr val="FF540A"/>
            </a:solidFill>
          </a:ln>
        </p:spPr>
        <p:txBody>
          <a:bodyPr wrap="square" lIns="45720" rIns="45720" rtlCol="0">
            <a:spAutoFit/>
          </a:bodyPr>
          <a:lstStyle/>
          <a:p>
            <a:pPr algn="ctr">
              <a:spcBef>
                <a:spcPts val="600"/>
              </a:spcBef>
            </a:pPr>
            <a:r>
              <a:rPr lang="en-US" sz="1100" dirty="0"/>
              <a:t>Maximum possible control effectiveness score </a:t>
            </a:r>
            <a:r>
              <a:rPr lang="en-US" sz="1100" b="1" dirty="0"/>
              <a:t>must</a:t>
            </a:r>
            <a:r>
              <a:rPr lang="en-US" sz="1100" dirty="0"/>
              <a:t> be the same or less than maximum possible inherent risk score</a:t>
            </a:r>
          </a:p>
        </p:txBody>
      </p:sp>
      <p:sp>
        <p:nvSpPr>
          <p:cNvPr id="16" name="TextBox 15">
            <a:extLst>
              <a:ext uri="{FF2B5EF4-FFF2-40B4-BE49-F238E27FC236}">
                <a16:creationId xmlns:a16="http://schemas.microsoft.com/office/drawing/2014/main" id="{5A682E9C-E7FC-E19E-75E9-E365D93137CA}"/>
              </a:ext>
            </a:extLst>
          </p:cNvPr>
          <p:cNvSpPr txBox="1"/>
          <p:nvPr/>
        </p:nvSpPr>
        <p:spPr>
          <a:xfrm>
            <a:off x="5266958" y="6011194"/>
            <a:ext cx="1913472" cy="261610"/>
          </a:xfrm>
          <a:prstGeom prst="rect">
            <a:avLst/>
          </a:prstGeom>
          <a:noFill/>
          <a:ln w="12700">
            <a:solidFill>
              <a:srgbClr val="FF540A"/>
            </a:solidFill>
          </a:ln>
        </p:spPr>
        <p:txBody>
          <a:bodyPr wrap="square" lIns="0" rIns="0" rtlCol="0">
            <a:spAutoFit/>
          </a:bodyPr>
          <a:lstStyle/>
          <a:p>
            <a:pPr algn="ctr">
              <a:spcBef>
                <a:spcPts val="600"/>
              </a:spcBef>
            </a:pPr>
            <a:r>
              <a:rPr lang="en-US" sz="1100" dirty="0"/>
              <a:t>Minimum possible score  &gt; 0</a:t>
            </a:r>
          </a:p>
        </p:txBody>
      </p:sp>
      <p:grpSp>
        <p:nvGrpSpPr>
          <p:cNvPr id="22" name="Group 21">
            <a:extLst>
              <a:ext uri="{FF2B5EF4-FFF2-40B4-BE49-F238E27FC236}">
                <a16:creationId xmlns:a16="http://schemas.microsoft.com/office/drawing/2014/main" id="{168F8C16-F450-E96A-887B-5E519ACC5B72}"/>
              </a:ext>
            </a:extLst>
          </p:cNvPr>
          <p:cNvGrpSpPr/>
          <p:nvPr/>
        </p:nvGrpSpPr>
        <p:grpSpPr>
          <a:xfrm>
            <a:off x="477350" y="5505647"/>
            <a:ext cx="6703080" cy="431425"/>
            <a:chOff x="1419031" y="4559361"/>
            <a:chExt cx="6305935" cy="582201"/>
          </a:xfrm>
        </p:grpSpPr>
        <p:sp>
          <p:nvSpPr>
            <p:cNvPr id="17" name="Rectangle 16">
              <a:extLst>
                <a:ext uri="{FF2B5EF4-FFF2-40B4-BE49-F238E27FC236}">
                  <a16:creationId xmlns:a16="http://schemas.microsoft.com/office/drawing/2014/main" id="{89F94A9E-C605-CB46-3543-D89BCAC1F3D2}"/>
                </a:ext>
              </a:extLst>
            </p:cNvPr>
            <p:cNvSpPr/>
            <p:nvPr/>
          </p:nvSpPr>
          <p:spPr>
            <a:xfrm>
              <a:off x="3671947" y="4559361"/>
              <a:ext cx="1800102" cy="58220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Control Effectiveness </a:t>
              </a:r>
              <a:r>
                <a:rPr lang="en-US" sz="1100" dirty="0">
                  <a:solidFill>
                    <a:schemeClr val="tx1"/>
                  </a:solidFill>
                </a:rPr>
                <a:t>Score</a:t>
              </a:r>
            </a:p>
          </p:txBody>
        </p:sp>
        <p:sp>
          <p:nvSpPr>
            <p:cNvPr id="18" name="Rectangle 17">
              <a:extLst>
                <a:ext uri="{FF2B5EF4-FFF2-40B4-BE49-F238E27FC236}">
                  <a16:creationId xmlns:a16="http://schemas.microsoft.com/office/drawing/2014/main" id="{BC4C2920-FE05-2778-1EDF-C5E0D8DA9A89}"/>
                </a:ext>
              </a:extLst>
            </p:cNvPr>
            <p:cNvSpPr/>
            <p:nvPr/>
          </p:nvSpPr>
          <p:spPr>
            <a:xfrm>
              <a:off x="1419031" y="4559361"/>
              <a:ext cx="1800102" cy="582201"/>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1"/>
                  </a:solidFill>
                </a:rPr>
                <a:t>Inherent Risk </a:t>
              </a:r>
              <a:br>
                <a:rPr lang="en-US" sz="1100" b="1" dirty="0">
                  <a:solidFill>
                    <a:schemeClr val="bg1"/>
                  </a:solidFill>
                </a:rPr>
              </a:br>
              <a:r>
                <a:rPr lang="en-US" sz="1100" dirty="0">
                  <a:solidFill>
                    <a:schemeClr val="bg1"/>
                  </a:solidFill>
                </a:rPr>
                <a:t>Score</a:t>
              </a:r>
            </a:p>
          </p:txBody>
        </p:sp>
        <p:sp>
          <p:nvSpPr>
            <p:cNvPr id="19" name="TextBox 18">
              <a:extLst>
                <a:ext uri="{FF2B5EF4-FFF2-40B4-BE49-F238E27FC236}">
                  <a16:creationId xmlns:a16="http://schemas.microsoft.com/office/drawing/2014/main" id="{2620A806-37A1-AD3C-35F4-1945E68C798D}"/>
                </a:ext>
              </a:extLst>
            </p:cNvPr>
            <p:cNvSpPr txBox="1"/>
            <p:nvPr/>
          </p:nvSpPr>
          <p:spPr>
            <a:xfrm>
              <a:off x="3381726" y="4642791"/>
              <a:ext cx="127627" cy="415340"/>
            </a:xfrm>
            <a:prstGeom prst="rect">
              <a:avLst/>
            </a:prstGeom>
            <a:noFill/>
          </p:spPr>
          <p:txBody>
            <a:bodyPr wrap="square" lIns="0" rIns="0" rtlCol="0">
              <a:spAutoFit/>
            </a:bodyPr>
            <a:lstStyle/>
            <a:p>
              <a:pPr algn="ctr"/>
              <a:r>
                <a:rPr lang="en-US" sz="1400" dirty="0"/>
                <a:t>-</a:t>
              </a:r>
            </a:p>
          </p:txBody>
        </p:sp>
        <p:sp>
          <p:nvSpPr>
            <p:cNvPr id="20" name="TextBox 19">
              <a:extLst>
                <a:ext uri="{FF2B5EF4-FFF2-40B4-BE49-F238E27FC236}">
                  <a16:creationId xmlns:a16="http://schemas.microsoft.com/office/drawing/2014/main" id="{AC78435D-E7A3-C7E0-F998-9FADCCC58156}"/>
                </a:ext>
              </a:extLst>
            </p:cNvPr>
            <p:cNvSpPr txBox="1"/>
            <p:nvPr/>
          </p:nvSpPr>
          <p:spPr>
            <a:xfrm>
              <a:off x="5634643" y="4627630"/>
              <a:ext cx="127627" cy="415340"/>
            </a:xfrm>
            <a:prstGeom prst="rect">
              <a:avLst/>
            </a:prstGeom>
            <a:noFill/>
          </p:spPr>
          <p:txBody>
            <a:bodyPr wrap="square" lIns="0" rIns="0" rtlCol="0">
              <a:spAutoFit/>
            </a:bodyPr>
            <a:lstStyle/>
            <a:p>
              <a:pPr algn="ctr"/>
              <a:r>
                <a:rPr lang="en-US" sz="1400" dirty="0"/>
                <a:t>=</a:t>
              </a:r>
            </a:p>
          </p:txBody>
        </p:sp>
        <p:sp>
          <p:nvSpPr>
            <p:cNvPr id="21" name="Rectangle 20">
              <a:extLst>
                <a:ext uri="{FF2B5EF4-FFF2-40B4-BE49-F238E27FC236}">
                  <a16:creationId xmlns:a16="http://schemas.microsoft.com/office/drawing/2014/main" id="{E0DA2A33-0F77-A280-CFD3-7F6DCAD6B5FE}"/>
                </a:ext>
              </a:extLst>
            </p:cNvPr>
            <p:cNvSpPr/>
            <p:nvPr/>
          </p:nvSpPr>
          <p:spPr>
            <a:xfrm>
              <a:off x="5924864" y="4559361"/>
              <a:ext cx="1800102" cy="582201"/>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1100" b="1" dirty="0">
                  <a:solidFill>
                    <a:schemeClr val="tx1"/>
                  </a:solidFill>
                </a:rPr>
                <a:t>Residual Third-Party Risk Score</a:t>
              </a:r>
            </a:p>
          </p:txBody>
        </p:sp>
      </p:grpSp>
      <p:sp>
        <p:nvSpPr>
          <p:cNvPr id="4" name="Google Shape;733;p38">
            <a:extLst>
              <a:ext uri="{FF2B5EF4-FFF2-40B4-BE49-F238E27FC236}">
                <a16:creationId xmlns:a16="http://schemas.microsoft.com/office/drawing/2014/main" id="{55C50DC1-144C-C16B-4CF9-CF24BA088E2E}"/>
              </a:ext>
            </a:extLst>
          </p:cNvPr>
          <p:cNvSpPr/>
          <p:nvPr/>
        </p:nvSpPr>
        <p:spPr>
          <a:xfrm>
            <a:off x="0" y="0"/>
            <a:ext cx="9144000" cy="259882"/>
          </a:xfrm>
          <a:prstGeom prst="rect">
            <a:avLst/>
          </a:prstGeom>
          <a:solidFill>
            <a:srgbClr val="6F7878"/>
          </a:solidFill>
          <a:ln>
            <a:noFill/>
          </a:ln>
        </p:spPr>
        <p:txBody>
          <a:bodyPr spcFirstLastPara="1" wrap="square" lIns="91425" tIns="90000" rIns="90000" bIns="90000" anchor="ctr" anchorCtr="0">
            <a:noAutofit/>
          </a:bodyPr>
          <a:lstStyle/>
          <a:p>
            <a:pPr marL="0" marR="0" lvl="0" indent="0" algn="l" rtl="0">
              <a:spcBef>
                <a:spcPts val="0"/>
              </a:spcBef>
              <a:spcAft>
                <a:spcPts val="0"/>
              </a:spcAft>
              <a:buNone/>
            </a:pPr>
            <a:r>
              <a:rPr lang="en-US" sz="1200" b="1" dirty="0">
                <a:solidFill>
                  <a:schemeClr val="lt1"/>
                </a:solidFill>
                <a:latin typeface="Arial"/>
                <a:ea typeface="Arial"/>
                <a:cs typeface="Arial"/>
                <a:sym typeface="Arial"/>
              </a:rPr>
              <a:t>IMPLEMENTATION GUIDANCE</a:t>
            </a:r>
            <a:endParaRPr lang="en-US" dirty="0"/>
          </a:p>
        </p:txBody>
      </p:sp>
      <p:pic>
        <p:nvPicPr>
          <p:cNvPr id="5" name="Picture 4">
            <a:extLst>
              <a:ext uri="{FF2B5EF4-FFF2-40B4-BE49-F238E27FC236}">
                <a16:creationId xmlns:a16="http://schemas.microsoft.com/office/drawing/2014/main" id="{176ED385-C3F0-CC19-448A-BAD89F623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892" y="6156247"/>
            <a:ext cx="973908" cy="30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76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Group Breakout Exercise</a:t>
            </a:r>
          </a:p>
        </p:txBody>
      </p:sp>
      <p:sp>
        <p:nvSpPr>
          <p:cNvPr id="5" name="Rectangle 4">
            <a:extLst>
              <a:ext uri="{FF2B5EF4-FFF2-40B4-BE49-F238E27FC236}">
                <a16:creationId xmlns:a16="http://schemas.microsoft.com/office/drawing/2014/main" id="{4A2584C3-F7DF-EAC5-DD17-D5C29EB82551}"/>
              </a:ext>
            </a:extLst>
          </p:cNvPr>
          <p:cNvSpPr/>
          <p:nvPr/>
        </p:nvSpPr>
        <p:spPr>
          <a:xfrm>
            <a:off x="6156324" y="1295400"/>
            <a:ext cx="2540001" cy="4034268"/>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F7021CFC-EE14-FB40-77EE-FE69D606505B}"/>
              </a:ext>
            </a:extLst>
          </p:cNvPr>
          <p:cNvSpPr txBox="1"/>
          <p:nvPr/>
        </p:nvSpPr>
        <p:spPr>
          <a:xfrm>
            <a:off x="457199" y="1295399"/>
            <a:ext cx="5373150" cy="4034268"/>
          </a:xfrm>
          <a:prstGeom prst="rect">
            <a:avLst/>
          </a:prstGeom>
          <a:solidFill>
            <a:schemeClr val="bg1"/>
          </a:solidFill>
          <a:ln w="12700">
            <a:solidFill>
              <a:srgbClr val="6F7878"/>
            </a:solidFill>
          </a:ln>
        </p:spPr>
        <p:txBody>
          <a:bodyPr wrap="square" lIns="91440" tIns="91440" bIns="91440" rtlCol="0" anchor="t" anchorCtr="0">
            <a:noAutofit/>
          </a:bodyPr>
          <a:lstStyle/>
          <a:p>
            <a:pPr marL="45720" indent="-45720"/>
            <a:r>
              <a:rPr lang="en-US" sz="1600" b="1" dirty="0"/>
              <a:t>Exercise Instructions</a:t>
            </a:r>
          </a:p>
          <a:p>
            <a:pPr marL="45720" indent="-45720"/>
            <a:r>
              <a:rPr lang="en-US" sz="1200" i="1" dirty="0"/>
              <a:t>20 Minutes Total</a:t>
            </a:r>
          </a:p>
          <a:p>
            <a:pPr marL="45720" indent="-45720"/>
            <a:endParaRPr lang="en-US" sz="1200" i="1" dirty="0"/>
          </a:p>
          <a:p>
            <a:pPr marL="228600" indent="-228600">
              <a:spcAft>
                <a:spcPts val="600"/>
              </a:spcAft>
              <a:buAutoNum type="arabicPeriod"/>
            </a:pPr>
            <a:r>
              <a:rPr lang="en-US" sz="1200" dirty="0"/>
              <a:t>Introduce yourselves to your tablemates.</a:t>
            </a:r>
          </a:p>
          <a:p>
            <a:pPr marL="228600" indent="-228600">
              <a:spcAft>
                <a:spcPts val="600"/>
              </a:spcAft>
              <a:buAutoNum type="arabicPeriod"/>
            </a:pPr>
            <a:r>
              <a:rPr lang="en-US" sz="1200" dirty="0"/>
              <a:t>Individually fill out the “E-TPRM Risk Factor Identification” page in your workbook (10 minutes).</a:t>
            </a:r>
          </a:p>
          <a:p>
            <a:pPr marL="228600" indent="-228600">
              <a:spcAft>
                <a:spcPts val="600"/>
              </a:spcAft>
              <a:buFont typeface="+mj-lt"/>
              <a:buAutoNum type="arabicPeriod"/>
            </a:pPr>
            <a:r>
              <a:rPr lang="en-US" sz="1200" dirty="0"/>
              <a:t>Discuss with your tablemates (10 minutes):</a:t>
            </a:r>
          </a:p>
          <a:p>
            <a:pPr marL="685800" lvl="1" indent="-228600">
              <a:spcAft>
                <a:spcPts val="600"/>
              </a:spcAft>
              <a:buFont typeface="+mj-lt"/>
              <a:buAutoNum type="alphaLcPeriod"/>
            </a:pPr>
            <a:r>
              <a:rPr lang="en-US" sz="1200" dirty="0"/>
              <a:t>Which risk factors are most important at the enterprise level for you.</a:t>
            </a:r>
          </a:p>
          <a:p>
            <a:pPr marL="685800" lvl="1" indent="-228600">
              <a:spcAft>
                <a:spcPts val="600"/>
              </a:spcAft>
              <a:buFont typeface="+mj-lt"/>
              <a:buAutoNum type="alphaLcPeriod"/>
            </a:pPr>
            <a:r>
              <a:rPr lang="en-US" sz="1200" dirty="0"/>
              <a:t>Any additional questions/criteria you might add to better identify those risk factors.</a:t>
            </a:r>
          </a:p>
          <a:p>
            <a:pPr marL="685800" lvl="1" indent="-228600">
              <a:spcAft>
                <a:spcPts val="600"/>
              </a:spcAft>
              <a:buFont typeface="+mj-lt"/>
              <a:buAutoNum type="alphaLcPeriod"/>
            </a:pPr>
            <a:r>
              <a:rPr lang="en-US" sz="1200" u="sng" dirty="0"/>
              <a:t>Bonus points</a:t>
            </a:r>
            <a:r>
              <a:rPr lang="en-US" sz="1200" dirty="0"/>
              <a:t> if you’re able to assign weights to the risk factors you selected and/or can think of some due diligence questions you could use to evaluate inherent risk or control effectiveness.</a:t>
            </a:r>
          </a:p>
          <a:p>
            <a:pPr marL="228600" indent="-228600">
              <a:spcAft>
                <a:spcPts val="600"/>
              </a:spcAft>
              <a:buFont typeface="+mj-lt"/>
              <a:buAutoNum type="arabicPeriod"/>
            </a:pPr>
            <a:r>
              <a:rPr lang="en-US" sz="1200" dirty="0"/>
              <a:t>Be prepared to discuss with the plenary group.</a:t>
            </a:r>
          </a:p>
        </p:txBody>
      </p:sp>
      <p:sp>
        <p:nvSpPr>
          <p:cNvPr id="8" name="Freeform: Shape 200">
            <a:extLst>
              <a:ext uri="{FF2B5EF4-FFF2-40B4-BE49-F238E27FC236}">
                <a16:creationId xmlns:a16="http://schemas.microsoft.com/office/drawing/2014/main" id="{E4A0CC06-1AEC-3A45-9C17-3F4490C67692}"/>
              </a:ext>
            </a:extLst>
          </p:cNvPr>
          <p:cNvSpPr/>
          <p:nvPr/>
        </p:nvSpPr>
        <p:spPr>
          <a:xfrm>
            <a:off x="7128754" y="2206346"/>
            <a:ext cx="595143" cy="532496"/>
          </a:xfrm>
          <a:custGeom>
            <a:avLst/>
            <a:gdLst>
              <a:gd name="connsiteX0" fmla="*/ 7144 w 542925"/>
              <a:gd name="connsiteY0" fmla="*/ 7144 h 485775"/>
              <a:gd name="connsiteX1" fmla="*/ 7144 w 542925"/>
              <a:gd name="connsiteY1" fmla="*/ 388144 h 485775"/>
              <a:gd name="connsiteX2" fmla="*/ 121444 w 542925"/>
              <a:gd name="connsiteY2" fmla="*/ 388144 h 485775"/>
              <a:gd name="connsiteX3" fmla="*/ 121444 w 542925"/>
              <a:gd name="connsiteY3" fmla="*/ 483394 h 485775"/>
              <a:gd name="connsiteX4" fmla="*/ 235744 w 542925"/>
              <a:gd name="connsiteY4" fmla="*/ 388144 h 485775"/>
              <a:gd name="connsiteX5" fmla="*/ 540544 w 542925"/>
              <a:gd name="connsiteY5" fmla="*/ 388144 h 485775"/>
              <a:gd name="connsiteX6" fmla="*/ 540544 w 542925"/>
              <a:gd name="connsiteY6" fmla="*/ 7144 h 485775"/>
              <a:gd name="connsiteX7" fmla="*/ 7144 w 542925"/>
              <a:gd name="connsiteY7" fmla="*/ 7144 h 485775"/>
              <a:gd name="connsiteX8" fmla="*/ 502444 w 542925"/>
              <a:gd name="connsiteY8" fmla="*/ 350044 h 485775"/>
              <a:gd name="connsiteX9" fmla="*/ 235744 w 542925"/>
              <a:gd name="connsiteY9" fmla="*/ 350044 h 485775"/>
              <a:gd name="connsiteX10" fmla="*/ 221932 w 542925"/>
              <a:gd name="connsiteY10" fmla="*/ 350044 h 485775"/>
              <a:gd name="connsiteX11" fmla="*/ 211360 w 542925"/>
              <a:gd name="connsiteY11" fmla="*/ 358902 h 485775"/>
              <a:gd name="connsiteX12" fmla="*/ 159544 w 542925"/>
              <a:gd name="connsiteY12" fmla="*/ 402050 h 485775"/>
              <a:gd name="connsiteX13" fmla="*/ 159544 w 542925"/>
              <a:gd name="connsiteY13" fmla="*/ 388144 h 485775"/>
              <a:gd name="connsiteX14" fmla="*/ 159544 w 542925"/>
              <a:gd name="connsiteY14" fmla="*/ 350044 h 485775"/>
              <a:gd name="connsiteX15" fmla="*/ 121444 w 542925"/>
              <a:gd name="connsiteY15" fmla="*/ 350044 h 485775"/>
              <a:gd name="connsiteX16" fmla="*/ 45244 w 542925"/>
              <a:gd name="connsiteY16" fmla="*/ 350044 h 485775"/>
              <a:gd name="connsiteX17" fmla="*/ 45244 w 542925"/>
              <a:gd name="connsiteY17" fmla="*/ 45244 h 485775"/>
              <a:gd name="connsiteX18" fmla="*/ 502444 w 542925"/>
              <a:gd name="connsiteY18" fmla="*/ 45244 h 485775"/>
              <a:gd name="connsiteX19" fmla="*/ 502444 w 542925"/>
              <a:gd name="connsiteY19" fmla="*/ 350044 h 485775"/>
              <a:gd name="connsiteX20" fmla="*/ 247269 w 542925"/>
              <a:gd name="connsiteY20" fmla="*/ 159544 h 485775"/>
              <a:gd name="connsiteX21" fmla="*/ 209169 w 542925"/>
              <a:gd name="connsiteY21" fmla="*/ 159544 h 485775"/>
              <a:gd name="connsiteX22" fmla="*/ 209169 w 542925"/>
              <a:gd name="connsiteY22" fmla="*/ 148019 h 485775"/>
              <a:gd name="connsiteX23" fmla="*/ 230791 w 542925"/>
              <a:gd name="connsiteY23" fmla="*/ 99727 h 485775"/>
              <a:gd name="connsiteX24" fmla="*/ 281369 w 542925"/>
              <a:gd name="connsiteY24" fmla="*/ 83725 h 485775"/>
              <a:gd name="connsiteX25" fmla="*/ 337757 w 542925"/>
              <a:gd name="connsiteY25" fmla="*/ 137160 h 485775"/>
              <a:gd name="connsiteX26" fmla="*/ 319659 w 542925"/>
              <a:gd name="connsiteY26" fmla="*/ 193739 h 485775"/>
              <a:gd name="connsiteX27" fmla="*/ 306800 w 542925"/>
              <a:gd name="connsiteY27" fmla="*/ 205740 h 485775"/>
              <a:gd name="connsiteX28" fmla="*/ 292989 w 542925"/>
              <a:gd name="connsiteY28" fmla="*/ 237458 h 485775"/>
              <a:gd name="connsiteX29" fmla="*/ 292989 w 542925"/>
              <a:gd name="connsiteY29" fmla="*/ 245269 h 485775"/>
              <a:gd name="connsiteX30" fmla="*/ 254889 w 542925"/>
              <a:gd name="connsiteY30" fmla="*/ 245269 h 485775"/>
              <a:gd name="connsiteX31" fmla="*/ 254889 w 542925"/>
              <a:gd name="connsiteY31" fmla="*/ 237458 h 485775"/>
              <a:gd name="connsiteX32" fmla="*/ 280892 w 542925"/>
              <a:gd name="connsiteY32" fmla="*/ 177832 h 485775"/>
              <a:gd name="connsiteX33" fmla="*/ 293275 w 542925"/>
              <a:gd name="connsiteY33" fmla="*/ 166306 h 485775"/>
              <a:gd name="connsiteX34" fmla="*/ 300133 w 542925"/>
              <a:gd name="connsiteY34" fmla="*/ 143351 h 485775"/>
              <a:gd name="connsiteX35" fmla="*/ 277083 w 542925"/>
              <a:gd name="connsiteY35" fmla="*/ 121634 h 485775"/>
              <a:gd name="connsiteX36" fmla="*/ 256223 w 542925"/>
              <a:gd name="connsiteY36" fmla="*/ 128207 h 485775"/>
              <a:gd name="connsiteX37" fmla="*/ 247365 w 542925"/>
              <a:gd name="connsiteY37" fmla="*/ 148019 h 485775"/>
              <a:gd name="connsiteX38" fmla="*/ 247365 w 542925"/>
              <a:gd name="connsiteY38" fmla="*/ 159544 h 485775"/>
              <a:gd name="connsiteX39" fmla="*/ 297656 w 542925"/>
              <a:gd name="connsiteY39" fmla="*/ 288131 h 485775"/>
              <a:gd name="connsiteX40" fmla="*/ 273844 w 542925"/>
              <a:gd name="connsiteY40" fmla="*/ 311944 h 485775"/>
              <a:gd name="connsiteX41" fmla="*/ 250031 w 542925"/>
              <a:gd name="connsiteY41" fmla="*/ 288131 h 485775"/>
              <a:gd name="connsiteX42" fmla="*/ 273844 w 542925"/>
              <a:gd name="connsiteY42" fmla="*/ 264319 h 485775"/>
              <a:gd name="connsiteX43" fmla="*/ 297656 w 542925"/>
              <a:gd name="connsiteY43" fmla="*/ 28813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2925" h="485775">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355578"/>
          </a:solidFill>
          <a:ln w="9525"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B83FAEFA-90B0-84FA-169C-EADB06AF3F61}"/>
              </a:ext>
            </a:extLst>
          </p:cNvPr>
          <p:cNvSpPr txBox="1"/>
          <p:nvPr/>
        </p:nvSpPr>
        <p:spPr>
          <a:xfrm>
            <a:off x="6165849" y="2846999"/>
            <a:ext cx="2530475" cy="1015663"/>
          </a:xfrm>
          <a:prstGeom prst="rect">
            <a:avLst/>
          </a:prstGeom>
          <a:noFill/>
        </p:spPr>
        <p:txBody>
          <a:bodyPr wrap="square" lIns="182880" tIns="182880" rIns="182880" bIns="0" rtlCol="0">
            <a:spAutoFit/>
          </a:bodyPr>
          <a:lstStyle/>
          <a:p>
            <a:pPr algn="ctr">
              <a:spcAft>
                <a:spcPts val="600"/>
              </a:spcAft>
            </a:pPr>
            <a:r>
              <a:rPr lang="en-US" b="1" dirty="0"/>
              <a:t>What did your group discuss or determine?</a:t>
            </a:r>
          </a:p>
        </p:txBody>
      </p:sp>
    </p:spTree>
    <p:extLst>
      <p:ext uri="{BB962C8B-B14F-4D97-AF65-F5344CB8AC3E}">
        <p14:creationId xmlns:p14="http://schemas.microsoft.com/office/powerpoint/2010/main" val="3355938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5152-4C67-169A-9C4C-C8D382F5818F}"/>
              </a:ext>
            </a:extLst>
          </p:cNvPr>
          <p:cNvSpPr>
            <a:spLocks noGrp="1"/>
          </p:cNvSpPr>
          <p:nvPr>
            <p:ph type="title"/>
          </p:nvPr>
        </p:nvSpPr>
        <p:spPr/>
        <p:txBody>
          <a:bodyPr/>
          <a:lstStyle/>
          <a:p>
            <a:r>
              <a:rPr lang="en-US" dirty="0"/>
              <a:t>The Solera Fire</a:t>
            </a:r>
          </a:p>
        </p:txBody>
      </p:sp>
      <p:pic>
        <p:nvPicPr>
          <p:cNvPr id="1026" name="Picture 2">
            <a:extLst>
              <a:ext uri="{FF2B5EF4-FFF2-40B4-BE49-F238E27FC236}">
                <a16:creationId xmlns:a16="http://schemas.microsoft.com/office/drawing/2014/main" id="{E767BDCD-FCBC-5815-5D23-1C085DD6E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330" y="1510748"/>
            <a:ext cx="5115339" cy="38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52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0FFC-261B-D61B-0CFA-7B22688F8FBE}"/>
              </a:ext>
            </a:extLst>
          </p:cNvPr>
          <p:cNvSpPr>
            <a:spLocks noGrp="1"/>
          </p:cNvSpPr>
          <p:nvPr>
            <p:ph type="title"/>
          </p:nvPr>
        </p:nvSpPr>
        <p:spPr/>
        <p:txBody>
          <a:bodyPr/>
          <a:lstStyle/>
          <a:p>
            <a:r>
              <a:rPr lang="en" dirty="0"/>
              <a:t>Drive Enterprise Third-Party Risk Management</a:t>
            </a:r>
            <a:endParaRPr lang="en-US" dirty="0"/>
          </a:p>
        </p:txBody>
      </p:sp>
      <p:sp>
        <p:nvSpPr>
          <p:cNvPr id="7" name="Rectangle 6">
            <a:extLst>
              <a:ext uri="{FF2B5EF4-FFF2-40B4-BE49-F238E27FC236}">
                <a16:creationId xmlns:a16="http://schemas.microsoft.com/office/drawing/2014/main" id="{16BF62D0-31D9-96A1-4EBB-FE021B91BCD7}"/>
              </a:ext>
            </a:extLst>
          </p:cNvPr>
          <p:cNvSpPr/>
          <p:nvPr/>
        </p:nvSpPr>
        <p:spPr>
          <a:xfrm>
            <a:off x="3324470" y="2143012"/>
            <a:ext cx="2496312" cy="2873396"/>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F3A016A0-5978-5DFE-D6A8-2BBF0C2B8D13}"/>
              </a:ext>
            </a:extLst>
          </p:cNvPr>
          <p:cNvSpPr txBox="1"/>
          <p:nvPr/>
        </p:nvSpPr>
        <p:spPr>
          <a:xfrm>
            <a:off x="47093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Enterprise Third-Party Risk Prioritization Framework</a:t>
            </a:r>
          </a:p>
        </p:txBody>
      </p:sp>
      <p:sp>
        <p:nvSpPr>
          <p:cNvPr id="11" name="TextBox 10">
            <a:extLst>
              <a:ext uri="{FF2B5EF4-FFF2-40B4-BE49-F238E27FC236}">
                <a16:creationId xmlns:a16="http://schemas.microsoft.com/office/drawing/2014/main" id="{F31B71B0-0B95-DED8-4ADE-C12FABF197E0}"/>
              </a:ext>
            </a:extLst>
          </p:cNvPr>
          <p:cNvSpPr txBox="1"/>
          <p:nvPr/>
        </p:nvSpPr>
        <p:spPr>
          <a:xfrm>
            <a:off x="332344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chemeClr val="tx1"/>
                </a:solidFill>
                <a:latin typeface="Arial" panose="020B0604020202020204" pitchFamily="34" charset="0"/>
                <a:cs typeface="Arial" panose="020B0604020202020204" pitchFamily="34" charset="0"/>
              </a:rPr>
              <a:t>Expert-Led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Risk Calibration</a:t>
            </a:r>
          </a:p>
        </p:txBody>
      </p:sp>
      <p:sp>
        <p:nvSpPr>
          <p:cNvPr id="12" name="TextBox 11">
            <a:extLst>
              <a:ext uri="{FF2B5EF4-FFF2-40B4-BE49-F238E27FC236}">
                <a16:creationId xmlns:a16="http://schemas.microsoft.com/office/drawing/2014/main" id="{0F51ACFC-2E57-24B9-BFEE-25AD743170BF}"/>
              </a:ext>
            </a:extLst>
          </p:cNvPr>
          <p:cNvSpPr txBox="1"/>
          <p:nvPr/>
        </p:nvSpPr>
        <p:spPr>
          <a:xfrm>
            <a:off x="6198669"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Enterprise Third-Party KRI</a:t>
            </a:r>
          </a:p>
          <a:p>
            <a:pPr algn="ctr">
              <a:lnSpc>
                <a:spcPct val="100000"/>
              </a:lnSpc>
            </a:pPr>
            <a:r>
              <a:rPr lang="en-US" sz="1200" dirty="0">
                <a:solidFill>
                  <a:srgbClr val="6F7878"/>
                </a:solidFill>
                <a:latin typeface="Arial" panose="020B0604020202020204" pitchFamily="34" charset="0"/>
                <a:cs typeface="Arial" panose="020B0604020202020204" pitchFamily="34" charset="0"/>
              </a:rPr>
              <a:t>Development Workshop</a:t>
            </a:r>
          </a:p>
        </p:txBody>
      </p:sp>
      <p:sp>
        <p:nvSpPr>
          <p:cNvPr id="15" name="Rectangle 14">
            <a:extLst>
              <a:ext uri="{FF2B5EF4-FFF2-40B4-BE49-F238E27FC236}">
                <a16:creationId xmlns:a16="http://schemas.microsoft.com/office/drawing/2014/main" id="{475CEBF4-C41C-9CAE-942A-5D19285A9BC6}"/>
              </a:ext>
            </a:extLst>
          </p:cNvPr>
          <p:cNvSpPr/>
          <p:nvPr/>
        </p:nvSpPr>
        <p:spPr>
          <a:xfrm>
            <a:off x="470311" y="1308497"/>
            <a:ext cx="2496312" cy="9233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Define Enterprise-Level Priorities</a:t>
            </a:r>
          </a:p>
        </p:txBody>
      </p:sp>
      <p:sp>
        <p:nvSpPr>
          <p:cNvPr id="16" name="Rectangle 15">
            <a:extLst>
              <a:ext uri="{FF2B5EF4-FFF2-40B4-BE49-F238E27FC236}">
                <a16:creationId xmlns:a16="http://schemas.microsoft.com/office/drawing/2014/main" id="{50163420-8F1D-DC4C-FA5F-FFA78B97BD90}"/>
              </a:ext>
            </a:extLst>
          </p:cNvPr>
          <p:cNvSpPr/>
          <p:nvPr/>
        </p:nvSpPr>
        <p:spPr>
          <a:xfrm>
            <a:off x="3323217" y="1308498"/>
            <a:ext cx="2497565" cy="92332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Enable Cross-Functional Alignment</a:t>
            </a:r>
          </a:p>
        </p:txBody>
      </p:sp>
      <p:sp>
        <p:nvSpPr>
          <p:cNvPr id="17" name="Rectangle 16">
            <a:extLst>
              <a:ext uri="{FF2B5EF4-FFF2-40B4-BE49-F238E27FC236}">
                <a16:creationId xmlns:a16="http://schemas.microsoft.com/office/drawing/2014/main" id="{2688AEDB-493F-D97D-7BA9-D84A460AF161}"/>
              </a:ext>
            </a:extLst>
          </p:cNvPr>
          <p:cNvSpPr/>
          <p:nvPr/>
        </p:nvSpPr>
        <p:spPr>
          <a:xfrm>
            <a:off x="6198669" y="1308498"/>
            <a:ext cx="2496312" cy="92332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Monitor Forward-Looking Indicators</a:t>
            </a:r>
          </a:p>
        </p:txBody>
      </p:sp>
      <p:sp>
        <p:nvSpPr>
          <p:cNvPr id="18" name="Freeform: Shape 166">
            <a:extLst>
              <a:ext uri="{FF2B5EF4-FFF2-40B4-BE49-F238E27FC236}">
                <a16:creationId xmlns:a16="http://schemas.microsoft.com/office/drawing/2014/main" id="{31EDD411-28DC-7423-97F1-C44D2BADD9C5}"/>
              </a:ext>
            </a:extLst>
          </p:cNvPr>
          <p:cNvSpPr/>
          <p:nvPr/>
        </p:nvSpPr>
        <p:spPr>
          <a:xfrm>
            <a:off x="574815" y="1623326"/>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rgbClr val="6F7878"/>
          </a:solidFill>
          <a:ln w="9525" cap="flat">
            <a:noFill/>
            <a:prstDash val="solid"/>
            <a:miter/>
          </a:ln>
        </p:spPr>
        <p:txBody>
          <a:bodyPr rtlCol="0" anchor="ctr"/>
          <a:lstStyle/>
          <a:p>
            <a:endParaRPr lang="en-US"/>
          </a:p>
        </p:txBody>
      </p:sp>
      <p:sp>
        <p:nvSpPr>
          <p:cNvPr id="21" name="Freeform: Shape 211">
            <a:extLst>
              <a:ext uri="{FF2B5EF4-FFF2-40B4-BE49-F238E27FC236}">
                <a16:creationId xmlns:a16="http://schemas.microsoft.com/office/drawing/2014/main" id="{A0DF90CA-F632-F37D-33CB-58FF4CEF42D9}"/>
              </a:ext>
            </a:extLst>
          </p:cNvPr>
          <p:cNvSpPr/>
          <p:nvPr/>
        </p:nvSpPr>
        <p:spPr>
          <a:xfrm>
            <a:off x="3410049" y="1601207"/>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rgbClr val="FFFFFF"/>
          </a:solidFill>
          <a:ln w="9525" cap="flat">
            <a:noFill/>
            <a:prstDash val="solid"/>
            <a:miter/>
          </a:ln>
        </p:spPr>
        <p:txBody>
          <a:bodyPr rtlCol="0" anchor="ctr"/>
          <a:lstStyle/>
          <a:p>
            <a:endParaRPr lang="en-US"/>
          </a:p>
        </p:txBody>
      </p:sp>
      <p:pic>
        <p:nvPicPr>
          <p:cNvPr id="22" name="Graphic 21">
            <a:extLst>
              <a:ext uri="{FF2B5EF4-FFF2-40B4-BE49-F238E27FC236}">
                <a16:creationId xmlns:a16="http://schemas.microsoft.com/office/drawing/2014/main" id="{5F37FF50-EEB7-F6DD-7383-9F17FFDD35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805" y="1574743"/>
            <a:ext cx="502507" cy="390839"/>
          </a:xfrm>
          <a:prstGeom prst="rect">
            <a:avLst/>
          </a:prstGeom>
        </p:spPr>
      </p:pic>
      <p:sp>
        <p:nvSpPr>
          <p:cNvPr id="47" name="Rectangle 46">
            <a:extLst>
              <a:ext uri="{FF2B5EF4-FFF2-40B4-BE49-F238E27FC236}">
                <a16:creationId xmlns:a16="http://schemas.microsoft.com/office/drawing/2014/main" id="{57896386-4969-32BB-A2DF-7EF80015ECA5}"/>
              </a:ext>
            </a:extLst>
          </p:cNvPr>
          <p:cNvSpPr/>
          <p:nvPr/>
        </p:nvSpPr>
        <p:spPr>
          <a:xfrm>
            <a:off x="2257777" y="5151863"/>
            <a:ext cx="4628445" cy="6197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F7878"/>
                </a:solidFill>
              </a:rPr>
              <a:t>Structured Peer Consulting</a:t>
            </a:r>
          </a:p>
        </p:txBody>
      </p:sp>
      <p:pic>
        <p:nvPicPr>
          <p:cNvPr id="48" name="Graphic 47">
            <a:extLst>
              <a:ext uri="{FF2B5EF4-FFF2-40B4-BE49-F238E27FC236}">
                <a16:creationId xmlns:a16="http://schemas.microsoft.com/office/drawing/2014/main" id="{7AE256C6-A09A-FD8E-76AF-F6D4A191F6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551" y="5266293"/>
            <a:ext cx="502507" cy="390839"/>
          </a:xfrm>
          <a:prstGeom prst="rect">
            <a:avLst/>
          </a:prstGeom>
        </p:spPr>
      </p:pic>
      <p:pic>
        <p:nvPicPr>
          <p:cNvPr id="53" name="Graphic 52">
            <a:extLst>
              <a:ext uri="{FF2B5EF4-FFF2-40B4-BE49-F238E27FC236}">
                <a16:creationId xmlns:a16="http://schemas.microsoft.com/office/drawing/2014/main" id="{1D3EB687-5BCE-8F63-DA73-CDEB324BBC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0632" y="2508834"/>
            <a:ext cx="1021942" cy="317154"/>
          </a:xfrm>
          <a:prstGeom prst="rect">
            <a:avLst/>
          </a:prstGeom>
        </p:spPr>
      </p:pic>
      <p:pic>
        <p:nvPicPr>
          <p:cNvPr id="55" name="Graphic 54">
            <a:extLst>
              <a:ext uri="{FF2B5EF4-FFF2-40B4-BE49-F238E27FC236}">
                <a16:creationId xmlns:a16="http://schemas.microsoft.com/office/drawing/2014/main" id="{E3D3BA8B-EEF9-9DF6-C8DF-8037CB53C6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9944" y="2553749"/>
            <a:ext cx="993763" cy="227146"/>
          </a:xfrm>
          <a:prstGeom prst="rect">
            <a:avLst/>
          </a:prstGeom>
        </p:spPr>
      </p:pic>
      <p:pic>
        <p:nvPicPr>
          <p:cNvPr id="3" name="Picture 2">
            <a:extLst>
              <a:ext uri="{FF2B5EF4-FFF2-40B4-BE49-F238E27FC236}">
                <a16:creationId xmlns:a16="http://schemas.microsoft.com/office/drawing/2014/main" id="{E9EBD69A-F02B-21BB-6221-6F83507DC5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9824" y="2553749"/>
            <a:ext cx="1083438" cy="34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240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D1A1FD-C669-2F80-CC96-413AD263102F}"/>
              </a:ext>
            </a:extLst>
          </p:cNvPr>
          <p:cNvSpPr txBox="1"/>
          <p:nvPr/>
        </p:nvSpPr>
        <p:spPr>
          <a:xfrm>
            <a:off x="468188" y="1808605"/>
            <a:ext cx="4220748" cy="1065874"/>
          </a:xfrm>
          <a:prstGeom prst="rect">
            <a:avLst/>
          </a:prstGeom>
          <a:solidFill>
            <a:srgbClr val="F4F4F4"/>
          </a:solidFill>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r>
              <a:rPr lang="en-US" sz="1200" b="1" dirty="0"/>
              <a:t>Executives</a:t>
            </a:r>
          </a:p>
        </p:txBody>
      </p:sp>
      <p:sp>
        <p:nvSpPr>
          <p:cNvPr id="93" name="TextBox 92">
            <a:extLst>
              <a:ext uri="{FF2B5EF4-FFF2-40B4-BE49-F238E27FC236}">
                <a16:creationId xmlns:a16="http://schemas.microsoft.com/office/drawing/2014/main" id="{BD5DDEEB-A446-E7DF-9D5B-E1D8FABC93FC}"/>
              </a:ext>
            </a:extLst>
          </p:cNvPr>
          <p:cNvSpPr txBox="1"/>
          <p:nvPr/>
        </p:nvSpPr>
        <p:spPr>
          <a:xfrm>
            <a:off x="468186" y="4162343"/>
            <a:ext cx="4319717" cy="1029424"/>
          </a:xfrm>
          <a:prstGeom prst="rect">
            <a:avLst/>
          </a:prstGeom>
          <a:solidFill>
            <a:srgbClr val="F4F4F4"/>
          </a:solidFill>
        </p:spPr>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r>
              <a:rPr lang="en-US" sz="1200" b="1" dirty="0"/>
              <a:t>Function-Specific </a:t>
            </a:r>
            <a:br>
              <a:rPr lang="en-US" sz="1200" b="1" dirty="0"/>
            </a:br>
            <a:r>
              <a:rPr lang="en-US" sz="1200" b="1" dirty="0"/>
              <a:t>Experts</a:t>
            </a:r>
          </a:p>
        </p:txBody>
      </p:sp>
      <p:sp>
        <p:nvSpPr>
          <p:cNvPr id="10" name="Title 9">
            <a:extLst>
              <a:ext uri="{FF2B5EF4-FFF2-40B4-BE49-F238E27FC236}">
                <a16:creationId xmlns:a16="http://schemas.microsoft.com/office/drawing/2014/main" id="{33BD8376-7025-A945-813C-B3F6CBB60EE1}"/>
              </a:ext>
            </a:extLst>
          </p:cNvPr>
          <p:cNvSpPr>
            <a:spLocks noGrp="1"/>
          </p:cNvSpPr>
          <p:nvPr>
            <p:ph type="title"/>
          </p:nvPr>
        </p:nvSpPr>
        <p:spPr/>
        <p:txBody>
          <a:bodyPr/>
          <a:lstStyle/>
          <a:p>
            <a:r>
              <a:rPr lang="en-US" dirty="0"/>
              <a:t>Difficult to Align Action Given Disparities Among Owners</a:t>
            </a:r>
          </a:p>
        </p:txBody>
      </p:sp>
      <p:sp>
        <p:nvSpPr>
          <p:cNvPr id="3" name="Text Placeholder 2">
            <a:extLst>
              <a:ext uri="{FF2B5EF4-FFF2-40B4-BE49-F238E27FC236}">
                <a16:creationId xmlns:a16="http://schemas.microsoft.com/office/drawing/2014/main" id="{59A29B7B-18F6-9CCA-DC54-2508510583DA}"/>
              </a:ext>
            </a:extLst>
          </p:cNvPr>
          <p:cNvSpPr>
            <a:spLocks noGrp="1"/>
          </p:cNvSpPr>
          <p:nvPr>
            <p:ph type="body" sz="quarter" idx="11"/>
          </p:nvPr>
        </p:nvSpPr>
        <p:spPr/>
        <p:txBody>
          <a:bodyPr/>
          <a:lstStyle/>
          <a:p>
            <a:r>
              <a:rPr lang="en-US" dirty="0"/>
              <a:t>Asymmetries in Perspective, Expertise and Authority Among Co-Owners of Third-Party Risk </a:t>
            </a:r>
          </a:p>
        </p:txBody>
      </p:sp>
      <p:sp>
        <p:nvSpPr>
          <p:cNvPr id="6" name="Triangle 9">
            <a:extLst>
              <a:ext uri="{FF2B5EF4-FFF2-40B4-BE49-F238E27FC236}">
                <a16:creationId xmlns:a16="http://schemas.microsoft.com/office/drawing/2014/main" id="{D62C7204-2413-B53F-636A-5F3E2C161C9B}"/>
              </a:ext>
            </a:extLst>
          </p:cNvPr>
          <p:cNvSpPr/>
          <p:nvPr/>
        </p:nvSpPr>
        <p:spPr>
          <a:xfrm>
            <a:off x="1780500" y="1346212"/>
            <a:ext cx="6037546" cy="4638145"/>
          </a:xfrm>
          <a:prstGeom prst="triangl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 name="Group 12">
            <a:extLst>
              <a:ext uri="{FF2B5EF4-FFF2-40B4-BE49-F238E27FC236}">
                <a16:creationId xmlns:a16="http://schemas.microsoft.com/office/drawing/2014/main" id="{E058A13C-176B-78F5-95B7-072031E84A6F}"/>
              </a:ext>
            </a:extLst>
          </p:cNvPr>
          <p:cNvGrpSpPr/>
          <p:nvPr/>
        </p:nvGrpSpPr>
        <p:grpSpPr>
          <a:xfrm>
            <a:off x="2923190" y="4503300"/>
            <a:ext cx="417781" cy="417781"/>
            <a:chOff x="4949588" y="5177930"/>
            <a:chExt cx="572241" cy="572241"/>
          </a:xfrm>
        </p:grpSpPr>
        <p:sp>
          <p:nvSpPr>
            <p:cNvPr id="14" name="Oval 13">
              <a:extLst>
                <a:ext uri="{FF2B5EF4-FFF2-40B4-BE49-F238E27FC236}">
                  <a16:creationId xmlns:a16="http://schemas.microsoft.com/office/drawing/2014/main" id="{2758742C-67BD-43D7-3028-88C05225B6A9}"/>
                </a:ext>
              </a:extLst>
            </p:cNvPr>
            <p:cNvSpPr/>
            <p:nvPr/>
          </p:nvSpPr>
          <p:spPr>
            <a:xfrm>
              <a:off x="4949588" y="5177930"/>
              <a:ext cx="572241" cy="5722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5" name="Picture 14">
              <a:extLst>
                <a:ext uri="{FF2B5EF4-FFF2-40B4-BE49-F238E27FC236}">
                  <a16:creationId xmlns:a16="http://schemas.microsoft.com/office/drawing/2014/main" id="{2FC4F984-FEBC-BABD-C4B5-D3E10AB9B6AB}"/>
                </a:ext>
              </a:extLst>
            </p:cNvPr>
            <p:cNvPicPr>
              <a:picLocks noChangeAspect="1"/>
            </p:cNvPicPr>
            <p:nvPr/>
          </p:nvPicPr>
          <p:blipFill>
            <a:blip r:embed="rId3"/>
            <a:stretch>
              <a:fillRect/>
            </a:stretch>
          </p:blipFill>
          <p:spPr>
            <a:xfrm>
              <a:off x="4949588" y="5177930"/>
              <a:ext cx="572241" cy="572241"/>
            </a:xfrm>
            <a:prstGeom prst="rect">
              <a:avLst/>
            </a:prstGeom>
          </p:spPr>
        </p:pic>
      </p:grpSp>
      <p:grpSp>
        <p:nvGrpSpPr>
          <p:cNvPr id="17" name="Group 16">
            <a:extLst>
              <a:ext uri="{FF2B5EF4-FFF2-40B4-BE49-F238E27FC236}">
                <a16:creationId xmlns:a16="http://schemas.microsoft.com/office/drawing/2014/main" id="{93893601-C17C-2600-ECDD-847387D9EB51}"/>
              </a:ext>
            </a:extLst>
          </p:cNvPr>
          <p:cNvGrpSpPr/>
          <p:nvPr/>
        </p:nvGrpSpPr>
        <p:grpSpPr>
          <a:xfrm>
            <a:off x="2915856" y="5289748"/>
            <a:ext cx="417781" cy="447622"/>
            <a:chOff x="5824669" y="5137076"/>
            <a:chExt cx="572241" cy="613115"/>
          </a:xfrm>
        </p:grpSpPr>
        <p:sp>
          <p:nvSpPr>
            <p:cNvPr id="18" name="Oval 17">
              <a:extLst>
                <a:ext uri="{FF2B5EF4-FFF2-40B4-BE49-F238E27FC236}">
                  <a16:creationId xmlns:a16="http://schemas.microsoft.com/office/drawing/2014/main" id="{E4F19B23-F6B1-0E54-CDCA-9AA83597273D}"/>
                </a:ext>
              </a:extLst>
            </p:cNvPr>
            <p:cNvSpPr/>
            <p:nvPr/>
          </p:nvSpPr>
          <p:spPr>
            <a:xfrm>
              <a:off x="5824669" y="5137076"/>
              <a:ext cx="572241" cy="5722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9" name="Picture 18">
              <a:extLst>
                <a:ext uri="{FF2B5EF4-FFF2-40B4-BE49-F238E27FC236}">
                  <a16:creationId xmlns:a16="http://schemas.microsoft.com/office/drawing/2014/main" id="{0D73B9F0-9DB7-DD94-C439-68046E64F67C}"/>
                </a:ext>
              </a:extLst>
            </p:cNvPr>
            <p:cNvPicPr>
              <a:picLocks noChangeAspect="1"/>
            </p:cNvPicPr>
            <p:nvPr/>
          </p:nvPicPr>
          <p:blipFill>
            <a:blip r:embed="rId4"/>
            <a:stretch>
              <a:fillRect/>
            </a:stretch>
          </p:blipFill>
          <p:spPr>
            <a:xfrm>
              <a:off x="5824669" y="5137076"/>
              <a:ext cx="572241" cy="613115"/>
            </a:xfrm>
            <a:prstGeom prst="rect">
              <a:avLst/>
            </a:prstGeom>
          </p:spPr>
        </p:pic>
      </p:grpSp>
      <p:cxnSp>
        <p:nvCxnSpPr>
          <p:cNvPr id="20" name="Straight Connector 19">
            <a:extLst>
              <a:ext uri="{FF2B5EF4-FFF2-40B4-BE49-F238E27FC236}">
                <a16:creationId xmlns:a16="http://schemas.microsoft.com/office/drawing/2014/main" id="{0D4B3B43-2E3A-EF65-20F4-5FA17F239667}"/>
              </a:ext>
            </a:extLst>
          </p:cNvPr>
          <p:cNvCxnSpPr>
            <a:cxnSpLocks/>
          </p:cNvCxnSpPr>
          <p:nvPr/>
        </p:nvCxnSpPr>
        <p:spPr>
          <a:xfrm flipH="1">
            <a:off x="2210365" y="3504727"/>
            <a:ext cx="484735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C9D6331F-4AA8-B600-F7A8-1A692CB695BD}"/>
              </a:ext>
            </a:extLst>
          </p:cNvPr>
          <p:cNvGrpSpPr/>
          <p:nvPr/>
        </p:nvGrpSpPr>
        <p:grpSpPr>
          <a:xfrm>
            <a:off x="4265776" y="2365213"/>
            <a:ext cx="423159" cy="423159"/>
            <a:chOff x="6392285" y="5076518"/>
            <a:chExt cx="572241" cy="572241"/>
          </a:xfrm>
        </p:grpSpPr>
        <p:sp>
          <p:nvSpPr>
            <p:cNvPr id="25" name="Oval 24">
              <a:extLst>
                <a:ext uri="{FF2B5EF4-FFF2-40B4-BE49-F238E27FC236}">
                  <a16:creationId xmlns:a16="http://schemas.microsoft.com/office/drawing/2014/main" id="{145307DF-40C0-77BA-76FB-17C5F695F365}"/>
                </a:ext>
              </a:extLst>
            </p:cNvPr>
            <p:cNvSpPr/>
            <p:nvPr/>
          </p:nvSpPr>
          <p:spPr>
            <a:xfrm>
              <a:off x="6392285" y="5076518"/>
              <a:ext cx="572241" cy="5722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6" name="Picture 25">
              <a:extLst>
                <a:ext uri="{FF2B5EF4-FFF2-40B4-BE49-F238E27FC236}">
                  <a16:creationId xmlns:a16="http://schemas.microsoft.com/office/drawing/2014/main" id="{EC2E84AC-7306-B812-1938-3B60FE45C3BD}"/>
                </a:ext>
              </a:extLst>
            </p:cNvPr>
            <p:cNvPicPr>
              <a:picLocks noChangeAspect="1"/>
            </p:cNvPicPr>
            <p:nvPr/>
          </p:nvPicPr>
          <p:blipFill>
            <a:blip r:embed="rId5"/>
            <a:stretch>
              <a:fillRect/>
            </a:stretch>
          </p:blipFill>
          <p:spPr>
            <a:xfrm>
              <a:off x="6392285" y="5076518"/>
              <a:ext cx="572241" cy="572241"/>
            </a:xfrm>
            <a:prstGeom prst="rect">
              <a:avLst/>
            </a:prstGeom>
          </p:spPr>
        </p:pic>
      </p:grpSp>
      <p:cxnSp>
        <p:nvCxnSpPr>
          <p:cNvPr id="43" name="Straight Arrow Connector 42">
            <a:extLst>
              <a:ext uri="{FF2B5EF4-FFF2-40B4-BE49-F238E27FC236}">
                <a16:creationId xmlns:a16="http://schemas.microsoft.com/office/drawing/2014/main" id="{FD0D58D8-6F42-1F01-EF16-4FA00FCE4014}"/>
              </a:ext>
            </a:extLst>
          </p:cNvPr>
          <p:cNvCxnSpPr>
            <a:cxnSpLocks/>
          </p:cNvCxnSpPr>
          <p:nvPr/>
        </p:nvCxnSpPr>
        <p:spPr>
          <a:xfrm flipH="1">
            <a:off x="5932550" y="2090230"/>
            <a:ext cx="973964" cy="1011071"/>
          </a:xfrm>
          <a:prstGeom prst="straightConnector1">
            <a:avLst/>
          </a:prstGeom>
          <a:ln w="127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A896B742-D353-8757-FDA4-DD004022DD15}"/>
              </a:ext>
            </a:extLst>
          </p:cNvPr>
          <p:cNvGrpSpPr/>
          <p:nvPr/>
        </p:nvGrpSpPr>
        <p:grpSpPr>
          <a:xfrm rot="5400000">
            <a:off x="3598609" y="4550397"/>
            <a:ext cx="2401749" cy="393547"/>
            <a:chOff x="2344808" y="2608560"/>
            <a:chExt cx="2227192" cy="195503"/>
          </a:xfrm>
          <a:solidFill>
            <a:srgbClr val="002856"/>
          </a:solidFill>
        </p:grpSpPr>
        <p:grpSp>
          <p:nvGrpSpPr>
            <p:cNvPr id="45" name="Group 44">
              <a:extLst>
                <a:ext uri="{FF2B5EF4-FFF2-40B4-BE49-F238E27FC236}">
                  <a16:creationId xmlns:a16="http://schemas.microsoft.com/office/drawing/2014/main" id="{EF74F146-70BF-733B-CD6E-549BFFDB27A6}"/>
                </a:ext>
              </a:extLst>
            </p:cNvPr>
            <p:cNvGrpSpPr/>
            <p:nvPr/>
          </p:nvGrpSpPr>
          <p:grpSpPr>
            <a:xfrm>
              <a:off x="3437752" y="2608560"/>
              <a:ext cx="1134248" cy="195503"/>
              <a:chOff x="3290372" y="1381231"/>
              <a:chExt cx="2303217" cy="761207"/>
            </a:xfrm>
            <a:grpFill/>
          </p:grpSpPr>
          <p:grpSp>
            <p:nvGrpSpPr>
              <p:cNvPr id="56" name="Group 55">
                <a:extLst>
                  <a:ext uri="{FF2B5EF4-FFF2-40B4-BE49-F238E27FC236}">
                    <a16:creationId xmlns:a16="http://schemas.microsoft.com/office/drawing/2014/main" id="{F11AC8A0-77A6-CBA6-AEFD-D4C6A36BA56D}"/>
                  </a:ext>
                </a:extLst>
              </p:cNvPr>
              <p:cNvGrpSpPr/>
              <p:nvPr/>
            </p:nvGrpSpPr>
            <p:grpSpPr>
              <a:xfrm>
                <a:off x="3290372" y="1804145"/>
                <a:ext cx="2303217" cy="338293"/>
                <a:chOff x="2247899" y="2504141"/>
                <a:chExt cx="2680448" cy="393700"/>
              </a:xfrm>
              <a:grpFill/>
            </p:grpSpPr>
            <p:sp>
              <p:nvSpPr>
                <p:cNvPr id="61" name="Rectangle 60">
                  <a:extLst>
                    <a:ext uri="{FF2B5EF4-FFF2-40B4-BE49-F238E27FC236}">
                      <a16:creationId xmlns:a16="http://schemas.microsoft.com/office/drawing/2014/main" id="{E8A8E94E-9137-B9AE-D155-B14E4CA89B14}"/>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2" name="Rectangle 61">
                  <a:extLst>
                    <a:ext uri="{FF2B5EF4-FFF2-40B4-BE49-F238E27FC236}">
                      <a16:creationId xmlns:a16="http://schemas.microsoft.com/office/drawing/2014/main" id="{79EC9A1E-0EEA-D84F-3FC6-36EEB6888872}"/>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3" name="Rectangle 62">
                  <a:extLst>
                    <a:ext uri="{FF2B5EF4-FFF2-40B4-BE49-F238E27FC236}">
                      <a16:creationId xmlns:a16="http://schemas.microsoft.com/office/drawing/2014/main" id="{74B34D43-2600-53E5-EA77-B59F97F495FF}"/>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4" name="Rectangle 63">
                  <a:extLst>
                    <a:ext uri="{FF2B5EF4-FFF2-40B4-BE49-F238E27FC236}">
                      <a16:creationId xmlns:a16="http://schemas.microsoft.com/office/drawing/2014/main" id="{95D43072-D7E9-0329-2762-098AE5F7E646}"/>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57" name="Group 56">
                <a:extLst>
                  <a:ext uri="{FF2B5EF4-FFF2-40B4-BE49-F238E27FC236}">
                    <a16:creationId xmlns:a16="http://schemas.microsoft.com/office/drawing/2014/main" id="{96DB7691-9C1C-A05A-C1BB-F9FEC52CE7B3}"/>
                  </a:ext>
                </a:extLst>
              </p:cNvPr>
              <p:cNvGrpSpPr/>
              <p:nvPr/>
            </p:nvGrpSpPr>
            <p:grpSpPr>
              <a:xfrm>
                <a:off x="3290372" y="1381231"/>
                <a:ext cx="2303216" cy="338293"/>
                <a:chOff x="2247900" y="2006600"/>
                <a:chExt cx="2680447" cy="393700"/>
              </a:xfrm>
              <a:grpFill/>
            </p:grpSpPr>
            <p:sp>
              <p:nvSpPr>
                <p:cNvPr id="58" name="Rectangle 57">
                  <a:extLst>
                    <a:ext uri="{FF2B5EF4-FFF2-40B4-BE49-F238E27FC236}">
                      <a16:creationId xmlns:a16="http://schemas.microsoft.com/office/drawing/2014/main" id="{08D1ECE4-D40B-DBBA-E692-DFBD59AD7359}"/>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9" name="Rectangle 58">
                  <a:extLst>
                    <a:ext uri="{FF2B5EF4-FFF2-40B4-BE49-F238E27FC236}">
                      <a16:creationId xmlns:a16="http://schemas.microsoft.com/office/drawing/2014/main" id="{578E3C25-6F00-1D92-D145-FA3B41B69EA2}"/>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0" name="Rectangle 59">
                  <a:extLst>
                    <a:ext uri="{FF2B5EF4-FFF2-40B4-BE49-F238E27FC236}">
                      <a16:creationId xmlns:a16="http://schemas.microsoft.com/office/drawing/2014/main" id="{203D3FB9-7734-43DE-B97F-69790B29A115}"/>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46" name="Group 45">
              <a:extLst>
                <a:ext uri="{FF2B5EF4-FFF2-40B4-BE49-F238E27FC236}">
                  <a16:creationId xmlns:a16="http://schemas.microsoft.com/office/drawing/2014/main" id="{E51CF571-5AC4-3F68-FD55-AECE281B11FE}"/>
                </a:ext>
              </a:extLst>
            </p:cNvPr>
            <p:cNvGrpSpPr/>
            <p:nvPr/>
          </p:nvGrpSpPr>
          <p:grpSpPr>
            <a:xfrm>
              <a:off x="2344808" y="2608560"/>
              <a:ext cx="1067944" cy="191331"/>
              <a:chOff x="3290372" y="1381231"/>
              <a:chExt cx="2303217" cy="761207"/>
            </a:xfrm>
            <a:grpFill/>
          </p:grpSpPr>
          <p:grpSp>
            <p:nvGrpSpPr>
              <p:cNvPr id="47" name="Group 46">
                <a:extLst>
                  <a:ext uri="{FF2B5EF4-FFF2-40B4-BE49-F238E27FC236}">
                    <a16:creationId xmlns:a16="http://schemas.microsoft.com/office/drawing/2014/main" id="{39354399-F398-A726-7775-713457A49BC9}"/>
                  </a:ext>
                </a:extLst>
              </p:cNvPr>
              <p:cNvGrpSpPr/>
              <p:nvPr/>
            </p:nvGrpSpPr>
            <p:grpSpPr>
              <a:xfrm>
                <a:off x="3290372" y="1804145"/>
                <a:ext cx="2303217" cy="338293"/>
                <a:chOff x="2247899" y="2504141"/>
                <a:chExt cx="2680448" cy="393700"/>
              </a:xfrm>
              <a:grpFill/>
            </p:grpSpPr>
            <p:sp>
              <p:nvSpPr>
                <p:cNvPr id="52" name="Rectangle 51">
                  <a:extLst>
                    <a:ext uri="{FF2B5EF4-FFF2-40B4-BE49-F238E27FC236}">
                      <a16:creationId xmlns:a16="http://schemas.microsoft.com/office/drawing/2014/main" id="{EA2E9419-CBF5-4BA3-2AD7-EBB7D608352D}"/>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ectangle 52">
                  <a:extLst>
                    <a:ext uri="{FF2B5EF4-FFF2-40B4-BE49-F238E27FC236}">
                      <a16:creationId xmlns:a16="http://schemas.microsoft.com/office/drawing/2014/main" id="{FA335309-13A9-8371-EE28-860E608013B6}"/>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4" name="Rectangle 53">
                  <a:extLst>
                    <a:ext uri="{FF2B5EF4-FFF2-40B4-BE49-F238E27FC236}">
                      <a16:creationId xmlns:a16="http://schemas.microsoft.com/office/drawing/2014/main" id="{03D9086D-3538-5BD9-69D3-51DFF1DC8E3E}"/>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5" name="Rectangle 54">
                  <a:extLst>
                    <a:ext uri="{FF2B5EF4-FFF2-40B4-BE49-F238E27FC236}">
                      <a16:creationId xmlns:a16="http://schemas.microsoft.com/office/drawing/2014/main" id="{2163B593-231B-4047-943E-91907D120881}"/>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8" name="Group 47">
                <a:extLst>
                  <a:ext uri="{FF2B5EF4-FFF2-40B4-BE49-F238E27FC236}">
                    <a16:creationId xmlns:a16="http://schemas.microsoft.com/office/drawing/2014/main" id="{52490BD6-F39D-1A0F-E3A9-F415B8ECC7AC}"/>
                  </a:ext>
                </a:extLst>
              </p:cNvPr>
              <p:cNvGrpSpPr/>
              <p:nvPr/>
            </p:nvGrpSpPr>
            <p:grpSpPr>
              <a:xfrm>
                <a:off x="3290372" y="1381231"/>
                <a:ext cx="2303216" cy="338293"/>
                <a:chOff x="2247900" y="2006600"/>
                <a:chExt cx="2680447" cy="393700"/>
              </a:xfrm>
              <a:grpFill/>
            </p:grpSpPr>
            <p:sp>
              <p:nvSpPr>
                <p:cNvPr id="49" name="Rectangle 48">
                  <a:extLst>
                    <a:ext uri="{FF2B5EF4-FFF2-40B4-BE49-F238E27FC236}">
                      <a16:creationId xmlns:a16="http://schemas.microsoft.com/office/drawing/2014/main" id="{C951057B-6B59-6AFE-5E58-E2A799752A34}"/>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Rectangle 49">
                  <a:extLst>
                    <a:ext uri="{FF2B5EF4-FFF2-40B4-BE49-F238E27FC236}">
                      <a16:creationId xmlns:a16="http://schemas.microsoft.com/office/drawing/2014/main" id="{43804321-8A3A-BACE-CB25-93D46C533D65}"/>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a:extLst>
                    <a:ext uri="{FF2B5EF4-FFF2-40B4-BE49-F238E27FC236}">
                      <a16:creationId xmlns:a16="http://schemas.microsoft.com/office/drawing/2014/main" id="{A85A497C-0238-C28B-E44D-B682E26B15DD}"/>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grpSp>
        <p:nvGrpSpPr>
          <p:cNvPr id="89" name="Group 88">
            <a:extLst>
              <a:ext uri="{FF2B5EF4-FFF2-40B4-BE49-F238E27FC236}">
                <a16:creationId xmlns:a16="http://schemas.microsoft.com/office/drawing/2014/main" id="{0A6846AD-C2C6-CC4B-F3B4-CE7323960BBE}"/>
              </a:ext>
            </a:extLst>
          </p:cNvPr>
          <p:cNvGrpSpPr/>
          <p:nvPr/>
        </p:nvGrpSpPr>
        <p:grpSpPr>
          <a:xfrm>
            <a:off x="5215640" y="3877090"/>
            <a:ext cx="429424" cy="429424"/>
            <a:chOff x="5688686" y="3984536"/>
            <a:chExt cx="429424" cy="429424"/>
          </a:xfrm>
        </p:grpSpPr>
        <p:sp>
          <p:nvSpPr>
            <p:cNvPr id="90" name="Oval 89">
              <a:extLst>
                <a:ext uri="{FF2B5EF4-FFF2-40B4-BE49-F238E27FC236}">
                  <a16:creationId xmlns:a16="http://schemas.microsoft.com/office/drawing/2014/main" id="{993408C5-53D7-BFC0-6CE5-24257A60E466}"/>
                </a:ext>
              </a:extLst>
            </p:cNvPr>
            <p:cNvSpPr/>
            <p:nvPr/>
          </p:nvSpPr>
          <p:spPr>
            <a:xfrm>
              <a:off x="5688686" y="3984536"/>
              <a:ext cx="429424" cy="4294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91" name="Picture 90">
              <a:extLst>
                <a:ext uri="{FF2B5EF4-FFF2-40B4-BE49-F238E27FC236}">
                  <a16:creationId xmlns:a16="http://schemas.microsoft.com/office/drawing/2014/main" id="{CDB27EE2-3501-885A-8E96-2E2E08030936}"/>
                </a:ext>
              </a:extLst>
            </p:cNvPr>
            <p:cNvPicPr>
              <a:picLocks noChangeAspect="1"/>
            </p:cNvPicPr>
            <p:nvPr/>
          </p:nvPicPr>
          <p:blipFill>
            <a:blip r:embed="rId6"/>
            <a:stretch>
              <a:fillRect/>
            </a:stretch>
          </p:blipFill>
          <p:spPr>
            <a:xfrm>
              <a:off x="5690057" y="3985907"/>
              <a:ext cx="426683" cy="426683"/>
            </a:xfrm>
            <a:prstGeom prst="rect">
              <a:avLst/>
            </a:prstGeom>
          </p:spPr>
        </p:pic>
      </p:grpSp>
      <p:grpSp>
        <p:nvGrpSpPr>
          <p:cNvPr id="95" name="Group 94">
            <a:extLst>
              <a:ext uri="{FF2B5EF4-FFF2-40B4-BE49-F238E27FC236}">
                <a16:creationId xmlns:a16="http://schemas.microsoft.com/office/drawing/2014/main" id="{94954370-C9B8-A846-08AF-2D67A61AC1C8}"/>
              </a:ext>
            </a:extLst>
          </p:cNvPr>
          <p:cNvGrpSpPr/>
          <p:nvPr/>
        </p:nvGrpSpPr>
        <p:grpSpPr>
          <a:xfrm>
            <a:off x="6787829" y="4998949"/>
            <a:ext cx="417778" cy="417778"/>
            <a:chOff x="6256041" y="4947281"/>
            <a:chExt cx="417778" cy="417778"/>
          </a:xfrm>
        </p:grpSpPr>
        <p:sp>
          <p:nvSpPr>
            <p:cNvPr id="96" name="Oval 95">
              <a:extLst>
                <a:ext uri="{FF2B5EF4-FFF2-40B4-BE49-F238E27FC236}">
                  <a16:creationId xmlns:a16="http://schemas.microsoft.com/office/drawing/2014/main" id="{F2CADF00-6E63-9AE3-2005-AC2B59D6396B}"/>
                </a:ext>
              </a:extLst>
            </p:cNvPr>
            <p:cNvSpPr/>
            <p:nvPr/>
          </p:nvSpPr>
          <p:spPr>
            <a:xfrm>
              <a:off x="6256042" y="4947282"/>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97" name="Picture 96">
              <a:extLst>
                <a:ext uri="{FF2B5EF4-FFF2-40B4-BE49-F238E27FC236}">
                  <a16:creationId xmlns:a16="http://schemas.microsoft.com/office/drawing/2014/main" id="{27A0BFE4-7765-D2D8-DCB4-72E184912FFC}"/>
                </a:ext>
              </a:extLst>
            </p:cNvPr>
            <p:cNvPicPr>
              <a:picLocks noChangeAspect="1"/>
            </p:cNvPicPr>
            <p:nvPr/>
          </p:nvPicPr>
          <p:blipFill>
            <a:blip r:embed="rId7"/>
            <a:stretch>
              <a:fillRect/>
            </a:stretch>
          </p:blipFill>
          <p:spPr>
            <a:xfrm>
              <a:off x="6256041" y="4947281"/>
              <a:ext cx="417778" cy="417778"/>
            </a:xfrm>
            <a:prstGeom prst="rect">
              <a:avLst/>
            </a:prstGeom>
          </p:spPr>
        </p:pic>
      </p:grpSp>
      <p:grpSp>
        <p:nvGrpSpPr>
          <p:cNvPr id="98" name="Group 97">
            <a:extLst>
              <a:ext uri="{FF2B5EF4-FFF2-40B4-BE49-F238E27FC236}">
                <a16:creationId xmlns:a16="http://schemas.microsoft.com/office/drawing/2014/main" id="{65EDDAC0-36CC-3996-D46E-8AE88CAE0994}"/>
              </a:ext>
            </a:extLst>
          </p:cNvPr>
          <p:cNvGrpSpPr/>
          <p:nvPr/>
        </p:nvGrpSpPr>
        <p:grpSpPr>
          <a:xfrm>
            <a:off x="6315526" y="5287756"/>
            <a:ext cx="419773" cy="419773"/>
            <a:chOff x="6877449" y="5403015"/>
            <a:chExt cx="419773" cy="419773"/>
          </a:xfrm>
        </p:grpSpPr>
        <p:sp>
          <p:nvSpPr>
            <p:cNvPr id="99" name="Oval 98">
              <a:extLst>
                <a:ext uri="{FF2B5EF4-FFF2-40B4-BE49-F238E27FC236}">
                  <a16:creationId xmlns:a16="http://schemas.microsoft.com/office/drawing/2014/main" id="{03F1D54A-3B0A-47F8-493E-3520ADB92DFB}"/>
                </a:ext>
              </a:extLst>
            </p:cNvPr>
            <p:cNvSpPr/>
            <p:nvPr/>
          </p:nvSpPr>
          <p:spPr>
            <a:xfrm>
              <a:off x="6878447" y="5404013"/>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0" name="Picture 99">
              <a:extLst>
                <a:ext uri="{FF2B5EF4-FFF2-40B4-BE49-F238E27FC236}">
                  <a16:creationId xmlns:a16="http://schemas.microsoft.com/office/drawing/2014/main" id="{E30542A6-82FF-718E-5560-E03BC7C5973C}"/>
                </a:ext>
              </a:extLst>
            </p:cNvPr>
            <p:cNvPicPr>
              <a:picLocks noChangeAspect="1"/>
            </p:cNvPicPr>
            <p:nvPr/>
          </p:nvPicPr>
          <p:blipFill>
            <a:blip r:embed="rId8"/>
            <a:stretch>
              <a:fillRect/>
            </a:stretch>
          </p:blipFill>
          <p:spPr>
            <a:xfrm>
              <a:off x="6877449" y="5403015"/>
              <a:ext cx="419773" cy="419773"/>
            </a:xfrm>
            <a:prstGeom prst="rect">
              <a:avLst/>
            </a:prstGeom>
          </p:spPr>
        </p:pic>
      </p:grpSp>
      <p:grpSp>
        <p:nvGrpSpPr>
          <p:cNvPr id="104" name="Group 103">
            <a:extLst>
              <a:ext uri="{FF2B5EF4-FFF2-40B4-BE49-F238E27FC236}">
                <a16:creationId xmlns:a16="http://schemas.microsoft.com/office/drawing/2014/main" id="{8594E3B9-0817-9564-4DCC-7D9F65BAF176}"/>
              </a:ext>
            </a:extLst>
          </p:cNvPr>
          <p:cNvGrpSpPr/>
          <p:nvPr/>
        </p:nvGrpSpPr>
        <p:grpSpPr>
          <a:xfrm>
            <a:off x="6320189" y="4511580"/>
            <a:ext cx="417777" cy="417777"/>
            <a:chOff x="5537059" y="4959993"/>
            <a:chExt cx="417777" cy="417777"/>
          </a:xfrm>
        </p:grpSpPr>
        <p:sp>
          <p:nvSpPr>
            <p:cNvPr id="105" name="Oval 104">
              <a:extLst>
                <a:ext uri="{FF2B5EF4-FFF2-40B4-BE49-F238E27FC236}">
                  <a16:creationId xmlns:a16="http://schemas.microsoft.com/office/drawing/2014/main" id="{950E9F95-3EF3-F398-A07A-1BD37D770F72}"/>
                </a:ext>
              </a:extLst>
            </p:cNvPr>
            <p:cNvSpPr/>
            <p:nvPr/>
          </p:nvSpPr>
          <p:spPr>
            <a:xfrm>
              <a:off x="5537059" y="4959993"/>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6" name="Picture 105">
              <a:extLst>
                <a:ext uri="{FF2B5EF4-FFF2-40B4-BE49-F238E27FC236}">
                  <a16:creationId xmlns:a16="http://schemas.microsoft.com/office/drawing/2014/main" id="{3812BFA8-4EC2-B3AF-BEE0-777EB1634026}"/>
                </a:ext>
              </a:extLst>
            </p:cNvPr>
            <p:cNvPicPr>
              <a:picLocks noChangeAspect="1"/>
            </p:cNvPicPr>
            <p:nvPr/>
          </p:nvPicPr>
          <p:blipFill>
            <a:blip r:embed="rId9"/>
            <a:stretch>
              <a:fillRect/>
            </a:stretch>
          </p:blipFill>
          <p:spPr>
            <a:xfrm>
              <a:off x="5537059" y="4959993"/>
              <a:ext cx="417777" cy="417777"/>
            </a:xfrm>
            <a:prstGeom prst="rect">
              <a:avLst/>
            </a:prstGeom>
          </p:spPr>
        </p:pic>
      </p:grpSp>
      <p:grpSp>
        <p:nvGrpSpPr>
          <p:cNvPr id="107" name="Group 106">
            <a:extLst>
              <a:ext uri="{FF2B5EF4-FFF2-40B4-BE49-F238E27FC236}">
                <a16:creationId xmlns:a16="http://schemas.microsoft.com/office/drawing/2014/main" id="{27A7E1C0-2FFC-1AFF-C2CF-82BB57359596}"/>
              </a:ext>
            </a:extLst>
          </p:cNvPr>
          <p:cNvGrpSpPr/>
          <p:nvPr/>
        </p:nvGrpSpPr>
        <p:grpSpPr>
          <a:xfrm>
            <a:off x="5215640" y="5171547"/>
            <a:ext cx="417778" cy="417778"/>
            <a:chOff x="4899793" y="5354211"/>
            <a:chExt cx="417778" cy="417778"/>
          </a:xfrm>
        </p:grpSpPr>
        <p:sp>
          <p:nvSpPr>
            <p:cNvPr id="108" name="Oval 107">
              <a:extLst>
                <a:ext uri="{FF2B5EF4-FFF2-40B4-BE49-F238E27FC236}">
                  <a16:creationId xmlns:a16="http://schemas.microsoft.com/office/drawing/2014/main" id="{ED559801-0CA1-8602-8B8B-BE451A4183AE}"/>
                </a:ext>
              </a:extLst>
            </p:cNvPr>
            <p:cNvSpPr/>
            <p:nvPr/>
          </p:nvSpPr>
          <p:spPr>
            <a:xfrm>
              <a:off x="4899794" y="5354212"/>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9" name="Picture 108">
              <a:extLst>
                <a:ext uri="{FF2B5EF4-FFF2-40B4-BE49-F238E27FC236}">
                  <a16:creationId xmlns:a16="http://schemas.microsoft.com/office/drawing/2014/main" id="{59D416B9-7672-0961-D3C1-FFD798B85E29}"/>
                </a:ext>
              </a:extLst>
            </p:cNvPr>
            <p:cNvPicPr>
              <a:picLocks noChangeAspect="1"/>
            </p:cNvPicPr>
            <p:nvPr/>
          </p:nvPicPr>
          <p:blipFill>
            <a:blip r:embed="rId10"/>
            <a:stretch>
              <a:fillRect/>
            </a:stretch>
          </p:blipFill>
          <p:spPr>
            <a:xfrm>
              <a:off x="4899793" y="5354211"/>
              <a:ext cx="417778" cy="417778"/>
            </a:xfrm>
            <a:prstGeom prst="rect">
              <a:avLst/>
            </a:prstGeom>
          </p:spPr>
        </p:pic>
      </p:grpSp>
      <p:grpSp>
        <p:nvGrpSpPr>
          <p:cNvPr id="113" name="Group 112">
            <a:extLst>
              <a:ext uri="{FF2B5EF4-FFF2-40B4-BE49-F238E27FC236}">
                <a16:creationId xmlns:a16="http://schemas.microsoft.com/office/drawing/2014/main" id="{66602A66-8BAF-FA66-40DC-F5CF9B79F68B}"/>
              </a:ext>
            </a:extLst>
          </p:cNvPr>
          <p:cNvGrpSpPr/>
          <p:nvPr/>
        </p:nvGrpSpPr>
        <p:grpSpPr>
          <a:xfrm>
            <a:off x="2494474" y="4973007"/>
            <a:ext cx="419773" cy="419773"/>
            <a:chOff x="3747856" y="4913383"/>
            <a:chExt cx="419773" cy="419773"/>
          </a:xfrm>
        </p:grpSpPr>
        <p:sp>
          <p:nvSpPr>
            <p:cNvPr id="114" name="Oval 113">
              <a:extLst>
                <a:ext uri="{FF2B5EF4-FFF2-40B4-BE49-F238E27FC236}">
                  <a16:creationId xmlns:a16="http://schemas.microsoft.com/office/drawing/2014/main" id="{BF92692D-2004-61DC-3528-DE94C9D53015}"/>
                </a:ext>
              </a:extLst>
            </p:cNvPr>
            <p:cNvSpPr/>
            <p:nvPr/>
          </p:nvSpPr>
          <p:spPr>
            <a:xfrm>
              <a:off x="3748854" y="4914381"/>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15" name="Picture 114">
              <a:extLst>
                <a:ext uri="{FF2B5EF4-FFF2-40B4-BE49-F238E27FC236}">
                  <a16:creationId xmlns:a16="http://schemas.microsoft.com/office/drawing/2014/main" id="{A697081E-D353-AA18-2675-ABE27A3E4F6D}"/>
                </a:ext>
              </a:extLst>
            </p:cNvPr>
            <p:cNvPicPr>
              <a:picLocks noChangeAspect="1"/>
            </p:cNvPicPr>
            <p:nvPr/>
          </p:nvPicPr>
          <p:blipFill>
            <a:blip r:embed="rId11"/>
            <a:stretch>
              <a:fillRect/>
            </a:stretch>
          </p:blipFill>
          <p:spPr>
            <a:xfrm>
              <a:off x="3747856" y="4913383"/>
              <a:ext cx="419773" cy="419773"/>
            </a:xfrm>
            <a:prstGeom prst="rect">
              <a:avLst/>
            </a:prstGeom>
          </p:spPr>
        </p:pic>
      </p:grpSp>
      <p:grpSp>
        <p:nvGrpSpPr>
          <p:cNvPr id="116" name="Group 115">
            <a:extLst>
              <a:ext uri="{FF2B5EF4-FFF2-40B4-BE49-F238E27FC236}">
                <a16:creationId xmlns:a16="http://schemas.microsoft.com/office/drawing/2014/main" id="{B563A0EC-6321-B11D-F361-AB69BB4C3C5C}"/>
              </a:ext>
            </a:extLst>
          </p:cNvPr>
          <p:cNvGrpSpPr/>
          <p:nvPr/>
        </p:nvGrpSpPr>
        <p:grpSpPr>
          <a:xfrm>
            <a:off x="4037824" y="3873927"/>
            <a:ext cx="417779" cy="417779"/>
            <a:chOff x="4146554" y="5310897"/>
            <a:chExt cx="417779" cy="417779"/>
          </a:xfrm>
        </p:grpSpPr>
        <p:sp>
          <p:nvSpPr>
            <p:cNvPr id="117" name="Oval 116">
              <a:extLst>
                <a:ext uri="{FF2B5EF4-FFF2-40B4-BE49-F238E27FC236}">
                  <a16:creationId xmlns:a16="http://schemas.microsoft.com/office/drawing/2014/main" id="{02598F59-3279-A8E9-3B32-0F7FB3A4A2D7}"/>
                </a:ext>
              </a:extLst>
            </p:cNvPr>
            <p:cNvSpPr/>
            <p:nvPr/>
          </p:nvSpPr>
          <p:spPr>
            <a:xfrm>
              <a:off x="4146555" y="5310898"/>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18" name="Picture 117">
              <a:extLst>
                <a:ext uri="{FF2B5EF4-FFF2-40B4-BE49-F238E27FC236}">
                  <a16:creationId xmlns:a16="http://schemas.microsoft.com/office/drawing/2014/main" id="{09AA0823-120D-1D7D-830A-61F62379B7FA}"/>
                </a:ext>
              </a:extLst>
            </p:cNvPr>
            <p:cNvPicPr>
              <a:picLocks noChangeAspect="1"/>
            </p:cNvPicPr>
            <p:nvPr/>
          </p:nvPicPr>
          <p:blipFill>
            <a:blip r:embed="rId12"/>
            <a:stretch>
              <a:fillRect/>
            </a:stretch>
          </p:blipFill>
          <p:spPr>
            <a:xfrm>
              <a:off x="4146554" y="5310897"/>
              <a:ext cx="417779" cy="417779"/>
            </a:xfrm>
            <a:prstGeom prst="rect">
              <a:avLst/>
            </a:prstGeom>
          </p:spPr>
        </p:pic>
      </p:grpSp>
      <p:grpSp>
        <p:nvGrpSpPr>
          <p:cNvPr id="122" name="Group 121">
            <a:extLst>
              <a:ext uri="{FF2B5EF4-FFF2-40B4-BE49-F238E27FC236}">
                <a16:creationId xmlns:a16="http://schemas.microsoft.com/office/drawing/2014/main" id="{808EFBE8-94DB-45F9-5EFA-5D640B5BC78D}"/>
              </a:ext>
            </a:extLst>
          </p:cNvPr>
          <p:cNvGrpSpPr/>
          <p:nvPr/>
        </p:nvGrpSpPr>
        <p:grpSpPr>
          <a:xfrm>
            <a:off x="4924206" y="2343918"/>
            <a:ext cx="429111" cy="429111"/>
            <a:chOff x="5006901" y="4061871"/>
            <a:chExt cx="572241" cy="572241"/>
          </a:xfrm>
        </p:grpSpPr>
        <p:sp>
          <p:nvSpPr>
            <p:cNvPr id="123" name="Oval 122">
              <a:extLst>
                <a:ext uri="{FF2B5EF4-FFF2-40B4-BE49-F238E27FC236}">
                  <a16:creationId xmlns:a16="http://schemas.microsoft.com/office/drawing/2014/main" id="{A0EBFC34-F410-2FA2-B8D4-39DD156E109D}"/>
                </a:ext>
              </a:extLst>
            </p:cNvPr>
            <p:cNvSpPr/>
            <p:nvPr/>
          </p:nvSpPr>
          <p:spPr>
            <a:xfrm>
              <a:off x="5006901" y="4061871"/>
              <a:ext cx="572241" cy="5722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24" name="Picture 123">
              <a:extLst>
                <a:ext uri="{FF2B5EF4-FFF2-40B4-BE49-F238E27FC236}">
                  <a16:creationId xmlns:a16="http://schemas.microsoft.com/office/drawing/2014/main" id="{B28C71E4-5702-D621-2041-9C91CCE08A49}"/>
                </a:ext>
              </a:extLst>
            </p:cNvPr>
            <p:cNvPicPr>
              <a:picLocks noChangeAspect="1"/>
            </p:cNvPicPr>
            <p:nvPr/>
          </p:nvPicPr>
          <p:blipFill>
            <a:blip r:embed="rId13"/>
            <a:stretch>
              <a:fillRect/>
            </a:stretch>
          </p:blipFill>
          <p:spPr>
            <a:xfrm>
              <a:off x="5006901" y="4061871"/>
              <a:ext cx="572240" cy="572240"/>
            </a:xfrm>
            <a:prstGeom prst="rect">
              <a:avLst/>
            </a:prstGeom>
          </p:spPr>
        </p:pic>
      </p:grpSp>
      <p:grpSp>
        <p:nvGrpSpPr>
          <p:cNvPr id="125" name="Group 124">
            <a:extLst>
              <a:ext uri="{FF2B5EF4-FFF2-40B4-BE49-F238E27FC236}">
                <a16:creationId xmlns:a16="http://schemas.microsoft.com/office/drawing/2014/main" id="{BD09EFB9-EA8C-FA1C-1B64-E7A1AAFD3138}"/>
              </a:ext>
            </a:extLst>
          </p:cNvPr>
          <p:cNvGrpSpPr/>
          <p:nvPr/>
        </p:nvGrpSpPr>
        <p:grpSpPr>
          <a:xfrm>
            <a:off x="5199447" y="4514329"/>
            <a:ext cx="426682" cy="426682"/>
            <a:chOff x="7944583" y="4656370"/>
            <a:chExt cx="426682" cy="426682"/>
          </a:xfrm>
        </p:grpSpPr>
        <p:sp>
          <p:nvSpPr>
            <p:cNvPr id="126" name="Oval 125">
              <a:extLst>
                <a:ext uri="{FF2B5EF4-FFF2-40B4-BE49-F238E27FC236}">
                  <a16:creationId xmlns:a16="http://schemas.microsoft.com/office/drawing/2014/main" id="{C4695FFE-B717-97A5-518B-AEA71A498C6C}"/>
                </a:ext>
              </a:extLst>
            </p:cNvPr>
            <p:cNvSpPr/>
            <p:nvPr/>
          </p:nvSpPr>
          <p:spPr>
            <a:xfrm>
              <a:off x="7954670" y="4666457"/>
              <a:ext cx="406508" cy="406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27" name="Picture 126">
              <a:extLst>
                <a:ext uri="{FF2B5EF4-FFF2-40B4-BE49-F238E27FC236}">
                  <a16:creationId xmlns:a16="http://schemas.microsoft.com/office/drawing/2014/main" id="{306242CB-F7F5-B0AC-0BEC-000FC20FAEAF}"/>
                </a:ext>
              </a:extLst>
            </p:cNvPr>
            <p:cNvPicPr>
              <a:picLocks noChangeAspect="1"/>
            </p:cNvPicPr>
            <p:nvPr/>
          </p:nvPicPr>
          <p:blipFill>
            <a:blip r:embed="rId14"/>
            <a:stretch>
              <a:fillRect/>
            </a:stretch>
          </p:blipFill>
          <p:spPr>
            <a:xfrm>
              <a:off x="7944583" y="4656370"/>
              <a:ext cx="426682" cy="426682"/>
            </a:xfrm>
            <a:prstGeom prst="rect">
              <a:avLst/>
            </a:prstGeom>
          </p:spPr>
        </p:pic>
      </p:grpSp>
      <p:grpSp>
        <p:nvGrpSpPr>
          <p:cNvPr id="128" name="Group 127">
            <a:extLst>
              <a:ext uri="{FF2B5EF4-FFF2-40B4-BE49-F238E27FC236}">
                <a16:creationId xmlns:a16="http://schemas.microsoft.com/office/drawing/2014/main" id="{C9C0D984-3A76-9D5C-A256-3CFF18CE4C64}"/>
              </a:ext>
            </a:extLst>
          </p:cNvPr>
          <p:cNvGrpSpPr/>
          <p:nvPr/>
        </p:nvGrpSpPr>
        <p:grpSpPr>
          <a:xfrm>
            <a:off x="4036730" y="4552060"/>
            <a:ext cx="424332" cy="424332"/>
            <a:chOff x="4659268" y="3222750"/>
            <a:chExt cx="424332" cy="424332"/>
          </a:xfrm>
        </p:grpSpPr>
        <p:sp>
          <p:nvSpPr>
            <p:cNvPr id="129" name="Oval 128">
              <a:extLst>
                <a:ext uri="{FF2B5EF4-FFF2-40B4-BE49-F238E27FC236}">
                  <a16:creationId xmlns:a16="http://schemas.microsoft.com/office/drawing/2014/main" id="{E6DFFE09-B0B8-558C-CBD7-B267F173F2F1}"/>
                </a:ext>
              </a:extLst>
            </p:cNvPr>
            <p:cNvSpPr/>
            <p:nvPr/>
          </p:nvSpPr>
          <p:spPr>
            <a:xfrm>
              <a:off x="4660853" y="3224335"/>
              <a:ext cx="421162" cy="421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0" name="Picture 129">
              <a:extLst>
                <a:ext uri="{FF2B5EF4-FFF2-40B4-BE49-F238E27FC236}">
                  <a16:creationId xmlns:a16="http://schemas.microsoft.com/office/drawing/2014/main" id="{B6A1D54D-43FE-B04A-F7EB-40F3CA1B090C}"/>
                </a:ext>
              </a:extLst>
            </p:cNvPr>
            <p:cNvPicPr>
              <a:picLocks noChangeAspect="1"/>
            </p:cNvPicPr>
            <p:nvPr/>
          </p:nvPicPr>
          <p:blipFill>
            <a:blip r:embed="rId15"/>
            <a:stretch>
              <a:fillRect/>
            </a:stretch>
          </p:blipFill>
          <p:spPr>
            <a:xfrm>
              <a:off x="4659268" y="3222750"/>
              <a:ext cx="424332" cy="424332"/>
            </a:xfrm>
            <a:prstGeom prst="rect">
              <a:avLst/>
            </a:prstGeom>
          </p:spPr>
        </p:pic>
      </p:grpSp>
      <p:grpSp>
        <p:nvGrpSpPr>
          <p:cNvPr id="131" name="Group 130">
            <a:extLst>
              <a:ext uri="{FF2B5EF4-FFF2-40B4-BE49-F238E27FC236}">
                <a16:creationId xmlns:a16="http://schemas.microsoft.com/office/drawing/2014/main" id="{395DDA74-3810-1463-0A69-B82D53B1E79B}"/>
              </a:ext>
            </a:extLst>
          </p:cNvPr>
          <p:cNvGrpSpPr/>
          <p:nvPr/>
        </p:nvGrpSpPr>
        <p:grpSpPr>
          <a:xfrm>
            <a:off x="4566535" y="1886185"/>
            <a:ext cx="426946" cy="426946"/>
            <a:chOff x="3682928" y="4063585"/>
            <a:chExt cx="572241" cy="572241"/>
          </a:xfrm>
        </p:grpSpPr>
        <p:sp>
          <p:nvSpPr>
            <p:cNvPr id="132" name="Oval 131">
              <a:extLst>
                <a:ext uri="{FF2B5EF4-FFF2-40B4-BE49-F238E27FC236}">
                  <a16:creationId xmlns:a16="http://schemas.microsoft.com/office/drawing/2014/main" id="{92DCFEB7-D695-9A35-4661-77B7A6BBD55D}"/>
                </a:ext>
              </a:extLst>
            </p:cNvPr>
            <p:cNvSpPr/>
            <p:nvPr/>
          </p:nvSpPr>
          <p:spPr>
            <a:xfrm>
              <a:off x="3682928" y="4063585"/>
              <a:ext cx="572241" cy="5722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3" name="Picture 132">
              <a:extLst>
                <a:ext uri="{FF2B5EF4-FFF2-40B4-BE49-F238E27FC236}">
                  <a16:creationId xmlns:a16="http://schemas.microsoft.com/office/drawing/2014/main" id="{AC05B79C-1BC3-5BC1-DD41-C1BD23C899C4}"/>
                </a:ext>
              </a:extLst>
            </p:cNvPr>
            <p:cNvPicPr>
              <a:picLocks noChangeAspect="1"/>
            </p:cNvPicPr>
            <p:nvPr/>
          </p:nvPicPr>
          <p:blipFill>
            <a:blip r:embed="rId16"/>
            <a:stretch>
              <a:fillRect/>
            </a:stretch>
          </p:blipFill>
          <p:spPr>
            <a:xfrm>
              <a:off x="3687178" y="4067835"/>
              <a:ext cx="563741" cy="563741"/>
            </a:xfrm>
            <a:prstGeom prst="rect">
              <a:avLst/>
            </a:prstGeom>
          </p:spPr>
        </p:pic>
      </p:grpSp>
      <p:grpSp>
        <p:nvGrpSpPr>
          <p:cNvPr id="134" name="Group 133">
            <a:extLst>
              <a:ext uri="{FF2B5EF4-FFF2-40B4-BE49-F238E27FC236}">
                <a16:creationId xmlns:a16="http://schemas.microsoft.com/office/drawing/2014/main" id="{220F1300-DDA0-5126-42CE-E3A90306F8DE}"/>
              </a:ext>
            </a:extLst>
          </p:cNvPr>
          <p:cNvGrpSpPr/>
          <p:nvPr/>
        </p:nvGrpSpPr>
        <p:grpSpPr>
          <a:xfrm>
            <a:off x="4037824" y="5182893"/>
            <a:ext cx="417778" cy="417778"/>
            <a:chOff x="4513187" y="4926087"/>
            <a:chExt cx="417778" cy="417778"/>
          </a:xfrm>
        </p:grpSpPr>
        <p:sp>
          <p:nvSpPr>
            <p:cNvPr id="135" name="Oval 134">
              <a:extLst>
                <a:ext uri="{FF2B5EF4-FFF2-40B4-BE49-F238E27FC236}">
                  <a16:creationId xmlns:a16="http://schemas.microsoft.com/office/drawing/2014/main" id="{2BD2DAF1-42D2-62C9-3E0E-02D00584EEC1}"/>
                </a:ext>
              </a:extLst>
            </p:cNvPr>
            <p:cNvSpPr/>
            <p:nvPr/>
          </p:nvSpPr>
          <p:spPr>
            <a:xfrm>
              <a:off x="4513188" y="4926088"/>
              <a:ext cx="417777" cy="41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36" name="Picture 135">
              <a:extLst>
                <a:ext uri="{FF2B5EF4-FFF2-40B4-BE49-F238E27FC236}">
                  <a16:creationId xmlns:a16="http://schemas.microsoft.com/office/drawing/2014/main" id="{16418769-4769-EF01-4606-029CBE68A868}"/>
                </a:ext>
              </a:extLst>
            </p:cNvPr>
            <p:cNvPicPr>
              <a:picLocks noChangeAspect="1"/>
            </p:cNvPicPr>
            <p:nvPr/>
          </p:nvPicPr>
          <p:blipFill>
            <a:blip r:embed="rId17"/>
            <a:stretch>
              <a:fillRect/>
            </a:stretch>
          </p:blipFill>
          <p:spPr>
            <a:xfrm>
              <a:off x="4513187" y="4926087"/>
              <a:ext cx="417778" cy="417778"/>
            </a:xfrm>
            <a:prstGeom prst="rect">
              <a:avLst/>
            </a:prstGeom>
          </p:spPr>
        </p:pic>
      </p:grpSp>
      <p:sp>
        <p:nvSpPr>
          <p:cNvPr id="137" name="TextBox 136">
            <a:extLst>
              <a:ext uri="{FF2B5EF4-FFF2-40B4-BE49-F238E27FC236}">
                <a16:creationId xmlns:a16="http://schemas.microsoft.com/office/drawing/2014/main" id="{7BD5012B-50A6-37F1-C175-EE80015D792A}"/>
              </a:ext>
            </a:extLst>
          </p:cNvPr>
          <p:cNvSpPr txBox="1"/>
          <p:nvPr/>
        </p:nvSpPr>
        <p:spPr>
          <a:xfrm>
            <a:off x="457199" y="6081693"/>
            <a:ext cx="8027582" cy="253438"/>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grpSp>
        <p:nvGrpSpPr>
          <p:cNvPr id="182" name="Group 181">
            <a:extLst>
              <a:ext uri="{FF2B5EF4-FFF2-40B4-BE49-F238E27FC236}">
                <a16:creationId xmlns:a16="http://schemas.microsoft.com/office/drawing/2014/main" id="{C7594361-501F-D047-427E-2282832ADFF7}"/>
              </a:ext>
            </a:extLst>
          </p:cNvPr>
          <p:cNvGrpSpPr/>
          <p:nvPr/>
        </p:nvGrpSpPr>
        <p:grpSpPr>
          <a:xfrm rot="10800000">
            <a:off x="3749453" y="2997925"/>
            <a:ext cx="2149644" cy="432885"/>
            <a:chOff x="2344808" y="2608560"/>
            <a:chExt cx="2227192" cy="195503"/>
          </a:xfrm>
          <a:solidFill>
            <a:srgbClr val="002856"/>
          </a:solidFill>
        </p:grpSpPr>
        <p:grpSp>
          <p:nvGrpSpPr>
            <p:cNvPr id="183" name="Group 182">
              <a:extLst>
                <a:ext uri="{FF2B5EF4-FFF2-40B4-BE49-F238E27FC236}">
                  <a16:creationId xmlns:a16="http://schemas.microsoft.com/office/drawing/2014/main" id="{5224B7D8-9530-4F5F-A33C-BC3FFA7B5FD4}"/>
                </a:ext>
              </a:extLst>
            </p:cNvPr>
            <p:cNvGrpSpPr/>
            <p:nvPr/>
          </p:nvGrpSpPr>
          <p:grpSpPr>
            <a:xfrm>
              <a:off x="3437752" y="2608560"/>
              <a:ext cx="1134248" cy="195503"/>
              <a:chOff x="3290372" y="1381231"/>
              <a:chExt cx="2303217" cy="761207"/>
            </a:xfrm>
            <a:grpFill/>
          </p:grpSpPr>
          <p:grpSp>
            <p:nvGrpSpPr>
              <p:cNvPr id="194" name="Group 193">
                <a:extLst>
                  <a:ext uri="{FF2B5EF4-FFF2-40B4-BE49-F238E27FC236}">
                    <a16:creationId xmlns:a16="http://schemas.microsoft.com/office/drawing/2014/main" id="{D1D477B6-4B61-9CEE-5922-D3E9731D2C40}"/>
                  </a:ext>
                </a:extLst>
              </p:cNvPr>
              <p:cNvGrpSpPr/>
              <p:nvPr/>
            </p:nvGrpSpPr>
            <p:grpSpPr>
              <a:xfrm>
                <a:off x="3290372" y="1804145"/>
                <a:ext cx="2303217" cy="338293"/>
                <a:chOff x="2247899" y="2504141"/>
                <a:chExt cx="2680448" cy="393700"/>
              </a:xfrm>
              <a:grpFill/>
            </p:grpSpPr>
            <p:sp>
              <p:nvSpPr>
                <p:cNvPr id="199" name="Rectangle 198">
                  <a:extLst>
                    <a:ext uri="{FF2B5EF4-FFF2-40B4-BE49-F238E27FC236}">
                      <a16:creationId xmlns:a16="http://schemas.microsoft.com/office/drawing/2014/main" id="{7208960B-2CD8-CABA-99D8-7E0E1EF0D87D}"/>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0" name="Rectangle 199">
                  <a:extLst>
                    <a:ext uri="{FF2B5EF4-FFF2-40B4-BE49-F238E27FC236}">
                      <a16:creationId xmlns:a16="http://schemas.microsoft.com/office/drawing/2014/main" id="{CDB200F1-E51B-063F-06A5-ABA41CE5DC75}"/>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1" name="Rectangle 200">
                  <a:extLst>
                    <a:ext uri="{FF2B5EF4-FFF2-40B4-BE49-F238E27FC236}">
                      <a16:creationId xmlns:a16="http://schemas.microsoft.com/office/drawing/2014/main" id="{93094B41-BD61-462F-FC92-DCC4CA9B07FB}"/>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2" name="Rectangle 201">
                  <a:extLst>
                    <a:ext uri="{FF2B5EF4-FFF2-40B4-BE49-F238E27FC236}">
                      <a16:creationId xmlns:a16="http://schemas.microsoft.com/office/drawing/2014/main" id="{2578C7D7-6D7B-D68D-9CFC-62EE9E3F9A98}"/>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95" name="Group 194">
                <a:extLst>
                  <a:ext uri="{FF2B5EF4-FFF2-40B4-BE49-F238E27FC236}">
                    <a16:creationId xmlns:a16="http://schemas.microsoft.com/office/drawing/2014/main" id="{94EB727A-800D-5B49-9105-DCDAE0655A33}"/>
                  </a:ext>
                </a:extLst>
              </p:cNvPr>
              <p:cNvGrpSpPr/>
              <p:nvPr/>
            </p:nvGrpSpPr>
            <p:grpSpPr>
              <a:xfrm>
                <a:off x="3290372" y="1381231"/>
                <a:ext cx="2303216" cy="338293"/>
                <a:chOff x="2247900" y="2006600"/>
                <a:chExt cx="2680447" cy="393700"/>
              </a:xfrm>
              <a:grpFill/>
            </p:grpSpPr>
            <p:sp>
              <p:nvSpPr>
                <p:cNvPr id="196" name="Rectangle 195">
                  <a:extLst>
                    <a:ext uri="{FF2B5EF4-FFF2-40B4-BE49-F238E27FC236}">
                      <a16:creationId xmlns:a16="http://schemas.microsoft.com/office/drawing/2014/main" id="{2A501488-73AD-90E7-479F-48F0EA2B9F23}"/>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7" name="Rectangle 196">
                  <a:extLst>
                    <a:ext uri="{FF2B5EF4-FFF2-40B4-BE49-F238E27FC236}">
                      <a16:creationId xmlns:a16="http://schemas.microsoft.com/office/drawing/2014/main" id="{6AA023CE-B9F9-AA32-845C-B6A3F7885083}"/>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8" name="Rectangle 197">
                  <a:extLst>
                    <a:ext uri="{FF2B5EF4-FFF2-40B4-BE49-F238E27FC236}">
                      <a16:creationId xmlns:a16="http://schemas.microsoft.com/office/drawing/2014/main" id="{0EC2C034-DAF3-7029-5483-142D04DD236F}"/>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84" name="Group 183">
              <a:extLst>
                <a:ext uri="{FF2B5EF4-FFF2-40B4-BE49-F238E27FC236}">
                  <a16:creationId xmlns:a16="http://schemas.microsoft.com/office/drawing/2014/main" id="{EDCE432E-712B-2522-2AD2-396570B9C587}"/>
                </a:ext>
              </a:extLst>
            </p:cNvPr>
            <p:cNvGrpSpPr/>
            <p:nvPr/>
          </p:nvGrpSpPr>
          <p:grpSpPr>
            <a:xfrm>
              <a:off x="2344808" y="2608560"/>
              <a:ext cx="1067944" cy="191331"/>
              <a:chOff x="3290372" y="1381231"/>
              <a:chExt cx="2303217" cy="761207"/>
            </a:xfrm>
            <a:grpFill/>
          </p:grpSpPr>
          <p:grpSp>
            <p:nvGrpSpPr>
              <p:cNvPr id="185" name="Group 184">
                <a:extLst>
                  <a:ext uri="{FF2B5EF4-FFF2-40B4-BE49-F238E27FC236}">
                    <a16:creationId xmlns:a16="http://schemas.microsoft.com/office/drawing/2014/main" id="{F9E5899D-9E97-B407-96B4-341763710E3B}"/>
                  </a:ext>
                </a:extLst>
              </p:cNvPr>
              <p:cNvGrpSpPr/>
              <p:nvPr/>
            </p:nvGrpSpPr>
            <p:grpSpPr>
              <a:xfrm>
                <a:off x="3290372" y="1804145"/>
                <a:ext cx="2303217" cy="338293"/>
                <a:chOff x="2247899" y="2504141"/>
                <a:chExt cx="2680448" cy="393700"/>
              </a:xfrm>
              <a:grpFill/>
            </p:grpSpPr>
            <p:sp>
              <p:nvSpPr>
                <p:cNvPr id="190" name="Rectangle 189">
                  <a:extLst>
                    <a:ext uri="{FF2B5EF4-FFF2-40B4-BE49-F238E27FC236}">
                      <a16:creationId xmlns:a16="http://schemas.microsoft.com/office/drawing/2014/main" id="{E3DAA74E-BB32-66BF-C979-798294289F26}"/>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1" name="Rectangle 190">
                  <a:extLst>
                    <a:ext uri="{FF2B5EF4-FFF2-40B4-BE49-F238E27FC236}">
                      <a16:creationId xmlns:a16="http://schemas.microsoft.com/office/drawing/2014/main" id="{C4F0E403-9110-6768-C328-9B08625D36C4}"/>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2" name="Rectangle 191">
                  <a:extLst>
                    <a:ext uri="{FF2B5EF4-FFF2-40B4-BE49-F238E27FC236}">
                      <a16:creationId xmlns:a16="http://schemas.microsoft.com/office/drawing/2014/main" id="{29752ECD-0D82-E67F-612F-5A71E8816578}"/>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3" name="Rectangle 192">
                  <a:extLst>
                    <a:ext uri="{FF2B5EF4-FFF2-40B4-BE49-F238E27FC236}">
                      <a16:creationId xmlns:a16="http://schemas.microsoft.com/office/drawing/2014/main" id="{A581C7B0-EF1C-DAD3-B512-38A8F529B4D3}"/>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86" name="Group 185">
                <a:extLst>
                  <a:ext uri="{FF2B5EF4-FFF2-40B4-BE49-F238E27FC236}">
                    <a16:creationId xmlns:a16="http://schemas.microsoft.com/office/drawing/2014/main" id="{0577D4F1-335F-FFDA-EBA3-0B6390743FD4}"/>
                  </a:ext>
                </a:extLst>
              </p:cNvPr>
              <p:cNvGrpSpPr/>
              <p:nvPr/>
            </p:nvGrpSpPr>
            <p:grpSpPr>
              <a:xfrm>
                <a:off x="3290372" y="1381231"/>
                <a:ext cx="2303216" cy="338293"/>
                <a:chOff x="2247900" y="2006600"/>
                <a:chExt cx="2680447" cy="393700"/>
              </a:xfrm>
              <a:grpFill/>
            </p:grpSpPr>
            <p:sp>
              <p:nvSpPr>
                <p:cNvPr id="187" name="Rectangle 186">
                  <a:extLst>
                    <a:ext uri="{FF2B5EF4-FFF2-40B4-BE49-F238E27FC236}">
                      <a16:creationId xmlns:a16="http://schemas.microsoft.com/office/drawing/2014/main" id="{544721CE-EB28-40D9-E9D2-21A9DB951F55}"/>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8" name="Rectangle 187">
                  <a:extLst>
                    <a:ext uri="{FF2B5EF4-FFF2-40B4-BE49-F238E27FC236}">
                      <a16:creationId xmlns:a16="http://schemas.microsoft.com/office/drawing/2014/main" id="{12FEC663-2254-1D1E-8845-7399A5642CFD}"/>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9" name="Rectangle 188">
                  <a:extLst>
                    <a:ext uri="{FF2B5EF4-FFF2-40B4-BE49-F238E27FC236}">
                      <a16:creationId xmlns:a16="http://schemas.microsoft.com/office/drawing/2014/main" id="{FC44880F-8B2F-A636-71EB-43105C7E2285}"/>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grpSp>
        <p:nvGrpSpPr>
          <p:cNvPr id="8" name="Group 7">
            <a:extLst>
              <a:ext uri="{FF2B5EF4-FFF2-40B4-BE49-F238E27FC236}">
                <a16:creationId xmlns:a16="http://schemas.microsoft.com/office/drawing/2014/main" id="{4F0566F2-83AA-5110-9C99-D56F48336180}"/>
              </a:ext>
            </a:extLst>
          </p:cNvPr>
          <p:cNvGrpSpPr/>
          <p:nvPr/>
        </p:nvGrpSpPr>
        <p:grpSpPr>
          <a:xfrm rot="5400000">
            <a:off x="2409235" y="4557900"/>
            <a:ext cx="2401749" cy="393547"/>
            <a:chOff x="2344808" y="2608560"/>
            <a:chExt cx="2227192" cy="195503"/>
          </a:xfrm>
          <a:solidFill>
            <a:srgbClr val="002856"/>
          </a:solidFill>
        </p:grpSpPr>
        <p:grpSp>
          <p:nvGrpSpPr>
            <p:cNvPr id="9" name="Group 8">
              <a:extLst>
                <a:ext uri="{FF2B5EF4-FFF2-40B4-BE49-F238E27FC236}">
                  <a16:creationId xmlns:a16="http://schemas.microsoft.com/office/drawing/2014/main" id="{AD9766BA-07CB-60B8-E531-A6B19D85F30B}"/>
                </a:ext>
              </a:extLst>
            </p:cNvPr>
            <p:cNvGrpSpPr/>
            <p:nvPr/>
          </p:nvGrpSpPr>
          <p:grpSpPr>
            <a:xfrm>
              <a:off x="3437752" y="2608560"/>
              <a:ext cx="1134248" cy="195503"/>
              <a:chOff x="3290372" y="1381231"/>
              <a:chExt cx="2303217" cy="761207"/>
            </a:xfrm>
            <a:grpFill/>
          </p:grpSpPr>
          <p:grpSp>
            <p:nvGrpSpPr>
              <p:cNvPr id="37" name="Group 36">
                <a:extLst>
                  <a:ext uri="{FF2B5EF4-FFF2-40B4-BE49-F238E27FC236}">
                    <a16:creationId xmlns:a16="http://schemas.microsoft.com/office/drawing/2014/main" id="{849F1D4A-443E-A07E-0FB0-0C793DEACAC8}"/>
                  </a:ext>
                </a:extLst>
              </p:cNvPr>
              <p:cNvGrpSpPr/>
              <p:nvPr/>
            </p:nvGrpSpPr>
            <p:grpSpPr>
              <a:xfrm>
                <a:off x="3290372" y="1804145"/>
                <a:ext cx="2303217" cy="338293"/>
                <a:chOff x="2247899" y="2504141"/>
                <a:chExt cx="2680448" cy="393700"/>
              </a:xfrm>
              <a:grpFill/>
            </p:grpSpPr>
            <p:sp>
              <p:nvSpPr>
                <p:cNvPr id="65" name="Rectangle 64">
                  <a:extLst>
                    <a:ext uri="{FF2B5EF4-FFF2-40B4-BE49-F238E27FC236}">
                      <a16:creationId xmlns:a16="http://schemas.microsoft.com/office/drawing/2014/main" id="{48671C68-77E0-4526-92C6-B83DD14AA5DE}"/>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6" name="Rectangle 65">
                  <a:extLst>
                    <a:ext uri="{FF2B5EF4-FFF2-40B4-BE49-F238E27FC236}">
                      <a16:creationId xmlns:a16="http://schemas.microsoft.com/office/drawing/2014/main" id="{90DDFF40-B23B-FA83-E182-AE709AB379A4}"/>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7" name="Rectangle 66">
                  <a:extLst>
                    <a:ext uri="{FF2B5EF4-FFF2-40B4-BE49-F238E27FC236}">
                      <a16:creationId xmlns:a16="http://schemas.microsoft.com/office/drawing/2014/main" id="{48A19930-D2E2-603F-6518-4994B30BF2C7}"/>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Rectangle 67">
                  <a:extLst>
                    <a:ext uri="{FF2B5EF4-FFF2-40B4-BE49-F238E27FC236}">
                      <a16:creationId xmlns:a16="http://schemas.microsoft.com/office/drawing/2014/main" id="{A67FA3D4-F2A7-692B-4A42-6067FC5EC9CB}"/>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38" name="Group 37">
                <a:extLst>
                  <a:ext uri="{FF2B5EF4-FFF2-40B4-BE49-F238E27FC236}">
                    <a16:creationId xmlns:a16="http://schemas.microsoft.com/office/drawing/2014/main" id="{F84DB82E-BF05-D33E-D75A-F3506F8EB565}"/>
                  </a:ext>
                </a:extLst>
              </p:cNvPr>
              <p:cNvGrpSpPr/>
              <p:nvPr/>
            </p:nvGrpSpPr>
            <p:grpSpPr>
              <a:xfrm>
                <a:off x="3290372" y="1381231"/>
                <a:ext cx="2303216" cy="338293"/>
                <a:chOff x="2247900" y="2006600"/>
                <a:chExt cx="2680447" cy="393700"/>
              </a:xfrm>
              <a:grpFill/>
            </p:grpSpPr>
            <p:sp>
              <p:nvSpPr>
                <p:cNvPr id="39" name="Rectangle 38">
                  <a:extLst>
                    <a:ext uri="{FF2B5EF4-FFF2-40B4-BE49-F238E27FC236}">
                      <a16:creationId xmlns:a16="http://schemas.microsoft.com/office/drawing/2014/main" id="{D5817180-A78E-75D0-CE4E-96714C4F76CB}"/>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Rectangle 39">
                  <a:extLst>
                    <a:ext uri="{FF2B5EF4-FFF2-40B4-BE49-F238E27FC236}">
                      <a16:creationId xmlns:a16="http://schemas.microsoft.com/office/drawing/2014/main" id="{C1BE8B0E-E419-414E-8827-742BCBD8815E}"/>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 name="Rectangle 40">
                  <a:extLst>
                    <a:ext uri="{FF2B5EF4-FFF2-40B4-BE49-F238E27FC236}">
                      <a16:creationId xmlns:a16="http://schemas.microsoft.com/office/drawing/2014/main" id="{C267F73D-2A4B-1DF0-4F91-284E2DD501FE}"/>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1" name="Group 10">
              <a:extLst>
                <a:ext uri="{FF2B5EF4-FFF2-40B4-BE49-F238E27FC236}">
                  <a16:creationId xmlns:a16="http://schemas.microsoft.com/office/drawing/2014/main" id="{063D40FA-C2BB-940A-9B81-0CF25306E077}"/>
                </a:ext>
              </a:extLst>
            </p:cNvPr>
            <p:cNvGrpSpPr/>
            <p:nvPr/>
          </p:nvGrpSpPr>
          <p:grpSpPr>
            <a:xfrm>
              <a:off x="2344808" y="2608560"/>
              <a:ext cx="1067944" cy="191331"/>
              <a:chOff x="3290372" y="1381231"/>
              <a:chExt cx="2303217" cy="761207"/>
            </a:xfrm>
            <a:grpFill/>
          </p:grpSpPr>
          <p:grpSp>
            <p:nvGrpSpPr>
              <p:cNvPr id="12" name="Group 11">
                <a:extLst>
                  <a:ext uri="{FF2B5EF4-FFF2-40B4-BE49-F238E27FC236}">
                    <a16:creationId xmlns:a16="http://schemas.microsoft.com/office/drawing/2014/main" id="{CFE2B034-1DD2-B80D-64D1-2CC734C5BF85}"/>
                  </a:ext>
                </a:extLst>
              </p:cNvPr>
              <p:cNvGrpSpPr/>
              <p:nvPr/>
            </p:nvGrpSpPr>
            <p:grpSpPr>
              <a:xfrm>
                <a:off x="3290372" y="1804145"/>
                <a:ext cx="2303217" cy="338293"/>
                <a:chOff x="2247899" y="2504141"/>
                <a:chExt cx="2680448" cy="393700"/>
              </a:xfrm>
              <a:grpFill/>
            </p:grpSpPr>
            <p:sp>
              <p:nvSpPr>
                <p:cNvPr id="33" name="Rectangle 32">
                  <a:extLst>
                    <a:ext uri="{FF2B5EF4-FFF2-40B4-BE49-F238E27FC236}">
                      <a16:creationId xmlns:a16="http://schemas.microsoft.com/office/drawing/2014/main" id="{4A17AF62-1DCA-5F09-0E77-409E9B6A6104}"/>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Rectangle 33">
                  <a:extLst>
                    <a:ext uri="{FF2B5EF4-FFF2-40B4-BE49-F238E27FC236}">
                      <a16:creationId xmlns:a16="http://schemas.microsoft.com/office/drawing/2014/main" id="{C3A888CD-9830-51E1-CBAE-C8FBDDDBB536}"/>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Rectangle 34">
                  <a:extLst>
                    <a:ext uri="{FF2B5EF4-FFF2-40B4-BE49-F238E27FC236}">
                      <a16:creationId xmlns:a16="http://schemas.microsoft.com/office/drawing/2014/main" id="{18F85D4D-B1CB-08B6-1687-6600EFAE7FB5}"/>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Rectangle 35">
                  <a:extLst>
                    <a:ext uri="{FF2B5EF4-FFF2-40B4-BE49-F238E27FC236}">
                      <a16:creationId xmlns:a16="http://schemas.microsoft.com/office/drawing/2014/main" id="{E7756472-B00D-493F-0C86-D6E89A6AC67A}"/>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6" name="Group 15">
                <a:extLst>
                  <a:ext uri="{FF2B5EF4-FFF2-40B4-BE49-F238E27FC236}">
                    <a16:creationId xmlns:a16="http://schemas.microsoft.com/office/drawing/2014/main" id="{DAE33350-A6FB-F2DE-3372-4E4F7B4A52CF}"/>
                  </a:ext>
                </a:extLst>
              </p:cNvPr>
              <p:cNvGrpSpPr/>
              <p:nvPr/>
            </p:nvGrpSpPr>
            <p:grpSpPr>
              <a:xfrm>
                <a:off x="3290372" y="1381231"/>
                <a:ext cx="2303216" cy="338293"/>
                <a:chOff x="2247900" y="2006600"/>
                <a:chExt cx="2680447" cy="393700"/>
              </a:xfrm>
              <a:grpFill/>
            </p:grpSpPr>
            <p:sp>
              <p:nvSpPr>
                <p:cNvPr id="27" name="Rectangle 26">
                  <a:extLst>
                    <a:ext uri="{FF2B5EF4-FFF2-40B4-BE49-F238E27FC236}">
                      <a16:creationId xmlns:a16="http://schemas.microsoft.com/office/drawing/2014/main" id="{A733F4FB-9953-997E-6B12-420108358DBD}"/>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Rectangle 27">
                  <a:extLst>
                    <a:ext uri="{FF2B5EF4-FFF2-40B4-BE49-F238E27FC236}">
                      <a16:creationId xmlns:a16="http://schemas.microsoft.com/office/drawing/2014/main" id="{8FB8CA0B-E305-FE45-EED9-7492550F4B98}"/>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Rectangle 28">
                  <a:extLst>
                    <a:ext uri="{FF2B5EF4-FFF2-40B4-BE49-F238E27FC236}">
                      <a16:creationId xmlns:a16="http://schemas.microsoft.com/office/drawing/2014/main" id="{CD678450-4C6B-FF4F-BA94-BF67A32A0FDD}"/>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grpSp>
        <p:nvGrpSpPr>
          <p:cNvPr id="69" name="Group 68">
            <a:extLst>
              <a:ext uri="{FF2B5EF4-FFF2-40B4-BE49-F238E27FC236}">
                <a16:creationId xmlns:a16="http://schemas.microsoft.com/office/drawing/2014/main" id="{825FD281-50E0-6364-8110-BBB8188821FB}"/>
              </a:ext>
            </a:extLst>
          </p:cNvPr>
          <p:cNvGrpSpPr/>
          <p:nvPr/>
        </p:nvGrpSpPr>
        <p:grpSpPr>
          <a:xfrm rot="5400000">
            <a:off x="4787447" y="4557900"/>
            <a:ext cx="2401749" cy="393547"/>
            <a:chOff x="2344808" y="2608560"/>
            <a:chExt cx="2227192" cy="195503"/>
          </a:xfrm>
          <a:solidFill>
            <a:srgbClr val="002856"/>
          </a:solidFill>
        </p:grpSpPr>
        <p:grpSp>
          <p:nvGrpSpPr>
            <p:cNvPr id="70" name="Group 69">
              <a:extLst>
                <a:ext uri="{FF2B5EF4-FFF2-40B4-BE49-F238E27FC236}">
                  <a16:creationId xmlns:a16="http://schemas.microsoft.com/office/drawing/2014/main" id="{1A1AABBE-E681-A98E-55F8-87E3E8B54DDB}"/>
                </a:ext>
              </a:extLst>
            </p:cNvPr>
            <p:cNvGrpSpPr/>
            <p:nvPr/>
          </p:nvGrpSpPr>
          <p:grpSpPr>
            <a:xfrm>
              <a:off x="3437752" y="2608560"/>
              <a:ext cx="1134248" cy="195503"/>
              <a:chOff x="3290372" y="1381231"/>
              <a:chExt cx="2303217" cy="761207"/>
            </a:xfrm>
            <a:grpFill/>
          </p:grpSpPr>
          <p:grpSp>
            <p:nvGrpSpPr>
              <p:cNvPr id="81" name="Group 80">
                <a:extLst>
                  <a:ext uri="{FF2B5EF4-FFF2-40B4-BE49-F238E27FC236}">
                    <a16:creationId xmlns:a16="http://schemas.microsoft.com/office/drawing/2014/main" id="{7AD5E2E0-1FC1-57A8-E320-A0E67430C649}"/>
                  </a:ext>
                </a:extLst>
              </p:cNvPr>
              <p:cNvGrpSpPr/>
              <p:nvPr/>
            </p:nvGrpSpPr>
            <p:grpSpPr>
              <a:xfrm>
                <a:off x="3290372" y="1804145"/>
                <a:ext cx="2303217" cy="338293"/>
                <a:chOff x="2247899" y="2504141"/>
                <a:chExt cx="2680448" cy="393700"/>
              </a:xfrm>
              <a:grpFill/>
            </p:grpSpPr>
            <p:sp>
              <p:nvSpPr>
                <p:cNvPr id="86" name="Rectangle 85">
                  <a:extLst>
                    <a:ext uri="{FF2B5EF4-FFF2-40B4-BE49-F238E27FC236}">
                      <a16:creationId xmlns:a16="http://schemas.microsoft.com/office/drawing/2014/main" id="{72927EBE-9824-1B7B-FE77-DD3F5DB2F26F}"/>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a:extLst>
                    <a:ext uri="{FF2B5EF4-FFF2-40B4-BE49-F238E27FC236}">
                      <a16:creationId xmlns:a16="http://schemas.microsoft.com/office/drawing/2014/main" id="{8C196C1F-5678-A902-13FA-FFC7690D0A41}"/>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8" name="Rectangle 87">
                  <a:extLst>
                    <a:ext uri="{FF2B5EF4-FFF2-40B4-BE49-F238E27FC236}">
                      <a16:creationId xmlns:a16="http://schemas.microsoft.com/office/drawing/2014/main" id="{4FB2F9CF-AA00-83F1-0E6B-B2F3805204AD}"/>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Rectangle 91">
                  <a:extLst>
                    <a:ext uri="{FF2B5EF4-FFF2-40B4-BE49-F238E27FC236}">
                      <a16:creationId xmlns:a16="http://schemas.microsoft.com/office/drawing/2014/main" id="{813849E7-EA81-8E6C-4C6B-5110A452FCCE}"/>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82" name="Group 81">
                <a:extLst>
                  <a:ext uri="{FF2B5EF4-FFF2-40B4-BE49-F238E27FC236}">
                    <a16:creationId xmlns:a16="http://schemas.microsoft.com/office/drawing/2014/main" id="{3B3E7747-E54E-0D3F-5953-7283BEB38EAC}"/>
                  </a:ext>
                </a:extLst>
              </p:cNvPr>
              <p:cNvGrpSpPr/>
              <p:nvPr/>
            </p:nvGrpSpPr>
            <p:grpSpPr>
              <a:xfrm>
                <a:off x="3290372" y="1381231"/>
                <a:ext cx="2303216" cy="338293"/>
                <a:chOff x="2247900" y="2006600"/>
                <a:chExt cx="2680447" cy="393700"/>
              </a:xfrm>
              <a:grpFill/>
            </p:grpSpPr>
            <p:sp>
              <p:nvSpPr>
                <p:cNvPr id="83" name="Rectangle 82">
                  <a:extLst>
                    <a:ext uri="{FF2B5EF4-FFF2-40B4-BE49-F238E27FC236}">
                      <a16:creationId xmlns:a16="http://schemas.microsoft.com/office/drawing/2014/main" id="{998F4F7D-4449-535E-D469-C299C7AD2A98}"/>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4" name="Rectangle 83">
                  <a:extLst>
                    <a:ext uri="{FF2B5EF4-FFF2-40B4-BE49-F238E27FC236}">
                      <a16:creationId xmlns:a16="http://schemas.microsoft.com/office/drawing/2014/main" id="{E53B9EE8-953E-7586-4015-C8C933B330FA}"/>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5" name="Rectangle 84">
                  <a:extLst>
                    <a:ext uri="{FF2B5EF4-FFF2-40B4-BE49-F238E27FC236}">
                      <a16:creationId xmlns:a16="http://schemas.microsoft.com/office/drawing/2014/main" id="{95B4A816-653B-616B-9082-9E56F4B78D8C}"/>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71" name="Group 70">
              <a:extLst>
                <a:ext uri="{FF2B5EF4-FFF2-40B4-BE49-F238E27FC236}">
                  <a16:creationId xmlns:a16="http://schemas.microsoft.com/office/drawing/2014/main" id="{3353E671-CCCE-377F-0DB6-FB498CEA1E99}"/>
                </a:ext>
              </a:extLst>
            </p:cNvPr>
            <p:cNvGrpSpPr/>
            <p:nvPr/>
          </p:nvGrpSpPr>
          <p:grpSpPr>
            <a:xfrm>
              <a:off x="2344808" y="2608560"/>
              <a:ext cx="1067944" cy="191331"/>
              <a:chOff x="3290372" y="1381231"/>
              <a:chExt cx="2303217" cy="761207"/>
            </a:xfrm>
            <a:grpFill/>
          </p:grpSpPr>
          <p:grpSp>
            <p:nvGrpSpPr>
              <p:cNvPr id="72" name="Group 71">
                <a:extLst>
                  <a:ext uri="{FF2B5EF4-FFF2-40B4-BE49-F238E27FC236}">
                    <a16:creationId xmlns:a16="http://schemas.microsoft.com/office/drawing/2014/main" id="{230A8547-62FC-34A2-651E-4F60577DC70F}"/>
                  </a:ext>
                </a:extLst>
              </p:cNvPr>
              <p:cNvGrpSpPr/>
              <p:nvPr/>
            </p:nvGrpSpPr>
            <p:grpSpPr>
              <a:xfrm>
                <a:off x="3290372" y="1804145"/>
                <a:ext cx="2303217" cy="338293"/>
                <a:chOff x="2247899" y="2504141"/>
                <a:chExt cx="2680448" cy="393700"/>
              </a:xfrm>
              <a:grpFill/>
            </p:grpSpPr>
            <p:sp>
              <p:nvSpPr>
                <p:cNvPr id="77" name="Rectangle 76">
                  <a:extLst>
                    <a:ext uri="{FF2B5EF4-FFF2-40B4-BE49-F238E27FC236}">
                      <a16:creationId xmlns:a16="http://schemas.microsoft.com/office/drawing/2014/main" id="{887831D2-2C1F-D68F-3F0D-2E4E2EC7AC8F}"/>
                    </a:ext>
                  </a:extLst>
                </p:cNvPr>
                <p:cNvSpPr/>
                <p:nvPr/>
              </p:nvSpPr>
              <p:spPr>
                <a:xfrm>
                  <a:off x="2247899" y="2504141"/>
                  <a:ext cx="376517"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8" name="Rectangle 77">
                  <a:extLst>
                    <a:ext uri="{FF2B5EF4-FFF2-40B4-BE49-F238E27FC236}">
                      <a16:creationId xmlns:a16="http://schemas.microsoft.com/office/drawing/2014/main" id="{E30BEA37-24C0-6CF6-4D23-106C0D99C31B}"/>
                    </a:ext>
                  </a:extLst>
                </p:cNvPr>
                <p:cNvSpPr/>
                <p:nvPr/>
              </p:nvSpPr>
              <p:spPr>
                <a:xfrm>
                  <a:off x="2707340"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9" name="Rectangle 78">
                  <a:extLst>
                    <a:ext uri="{FF2B5EF4-FFF2-40B4-BE49-F238E27FC236}">
                      <a16:creationId xmlns:a16="http://schemas.microsoft.com/office/drawing/2014/main" id="{62F486A7-8A64-5451-D714-4F2E8127AF6C}"/>
                    </a:ext>
                  </a:extLst>
                </p:cNvPr>
                <p:cNvSpPr/>
                <p:nvPr/>
              </p:nvSpPr>
              <p:spPr>
                <a:xfrm>
                  <a:off x="3628464" y="2504141"/>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0" name="Rectangle 79">
                  <a:extLst>
                    <a:ext uri="{FF2B5EF4-FFF2-40B4-BE49-F238E27FC236}">
                      <a16:creationId xmlns:a16="http://schemas.microsoft.com/office/drawing/2014/main" id="{1CC90464-EFAA-D640-A527-A9C8F47EA1D7}"/>
                    </a:ext>
                  </a:extLst>
                </p:cNvPr>
                <p:cNvSpPr/>
                <p:nvPr/>
              </p:nvSpPr>
              <p:spPr>
                <a:xfrm>
                  <a:off x="4549588" y="2504141"/>
                  <a:ext cx="378759"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73" name="Group 72">
                <a:extLst>
                  <a:ext uri="{FF2B5EF4-FFF2-40B4-BE49-F238E27FC236}">
                    <a16:creationId xmlns:a16="http://schemas.microsoft.com/office/drawing/2014/main" id="{43432B8A-61F1-2C87-DAF0-E9A1F9E0703A}"/>
                  </a:ext>
                </a:extLst>
              </p:cNvPr>
              <p:cNvGrpSpPr/>
              <p:nvPr/>
            </p:nvGrpSpPr>
            <p:grpSpPr>
              <a:xfrm>
                <a:off x="3290372" y="1381231"/>
                <a:ext cx="2303216" cy="338293"/>
                <a:chOff x="2247900" y="2006600"/>
                <a:chExt cx="2680447" cy="393700"/>
              </a:xfrm>
              <a:grpFill/>
            </p:grpSpPr>
            <p:sp>
              <p:nvSpPr>
                <p:cNvPr id="74" name="Rectangle 73">
                  <a:extLst>
                    <a:ext uri="{FF2B5EF4-FFF2-40B4-BE49-F238E27FC236}">
                      <a16:creationId xmlns:a16="http://schemas.microsoft.com/office/drawing/2014/main" id="{BD1BE4A1-3DDA-5906-8C35-8F33503B3F44}"/>
                    </a:ext>
                  </a:extLst>
                </p:cNvPr>
                <p:cNvSpPr/>
                <p:nvPr/>
              </p:nvSpPr>
              <p:spPr>
                <a:xfrm>
                  <a:off x="2247900"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5" name="Rectangle 74">
                  <a:extLst>
                    <a:ext uri="{FF2B5EF4-FFF2-40B4-BE49-F238E27FC236}">
                      <a16:creationId xmlns:a16="http://schemas.microsoft.com/office/drawing/2014/main" id="{94EA84B1-F99A-46E3-7090-63CB1A576079}"/>
                    </a:ext>
                  </a:extLst>
                </p:cNvPr>
                <p:cNvSpPr/>
                <p:nvPr/>
              </p:nvSpPr>
              <p:spPr>
                <a:xfrm>
                  <a:off x="3169023"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6" name="Rectangle 75">
                  <a:extLst>
                    <a:ext uri="{FF2B5EF4-FFF2-40B4-BE49-F238E27FC236}">
                      <a16:creationId xmlns:a16="http://schemas.microsoft.com/office/drawing/2014/main" id="{FE7BEDB1-EA83-D06A-276C-9F71C10C72EC}"/>
                    </a:ext>
                  </a:extLst>
                </p:cNvPr>
                <p:cNvSpPr/>
                <p:nvPr/>
              </p:nvSpPr>
              <p:spPr>
                <a:xfrm>
                  <a:off x="4090147" y="2006600"/>
                  <a:ext cx="838200" cy="393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cxnSp>
        <p:nvCxnSpPr>
          <p:cNvPr id="101" name="Straight Arrow Connector 100">
            <a:extLst>
              <a:ext uri="{FF2B5EF4-FFF2-40B4-BE49-F238E27FC236}">
                <a16:creationId xmlns:a16="http://schemas.microsoft.com/office/drawing/2014/main" id="{743AACB2-5047-832F-0782-822FDB3F83D2}"/>
              </a:ext>
            </a:extLst>
          </p:cNvPr>
          <p:cNvCxnSpPr/>
          <p:nvPr/>
        </p:nvCxnSpPr>
        <p:spPr>
          <a:xfrm flipV="1">
            <a:off x="1576766" y="1443899"/>
            <a:ext cx="2923982" cy="4436500"/>
          </a:xfrm>
          <a:prstGeom prst="straightConnector1">
            <a:avLst/>
          </a:prstGeom>
          <a:ln w="12700">
            <a:solidFill>
              <a:srgbClr val="009AD7"/>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8E6C5E5-8B77-FE65-0302-2C87CD176466}"/>
              </a:ext>
            </a:extLst>
          </p:cNvPr>
          <p:cNvCxnSpPr>
            <a:cxnSpLocks/>
          </p:cNvCxnSpPr>
          <p:nvPr/>
        </p:nvCxnSpPr>
        <p:spPr>
          <a:xfrm flipH="1">
            <a:off x="1186831" y="1481172"/>
            <a:ext cx="2907371" cy="4316219"/>
          </a:xfrm>
          <a:prstGeom prst="straightConnector1">
            <a:avLst/>
          </a:prstGeom>
          <a:ln w="12700">
            <a:solidFill>
              <a:srgbClr val="009AD7"/>
            </a:solidFill>
            <a:tailEnd type="triangle" w="lg" len="med"/>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02FFC3B8-5082-D535-CD03-98ADADF3AFF8}"/>
              </a:ext>
            </a:extLst>
          </p:cNvPr>
          <p:cNvSpPr txBox="1"/>
          <p:nvPr/>
        </p:nvSpPr>
        <p:spPr>
          <a:xfrm rot="18227066">
            <a:off x="2190791" y="3313481"/>
            <a:ext cx="1896302" cy="276999"/>
          </a:xfrm>
          <a:prstGeom prst="rect">
            <a:avLst/>
          </a:prstGeom>
          <a:solidFill>
            <a:schemeClr val="bg1"/>
          </a:solidFill>
        </p:spPr>
        <p:txBody>
          <a:bodyPr wrap="square" lIns="0" rIns="0" rtlCol="0">
            <a:spAutoFit/>
          </a:bodyPr>
          <a:lstStyle/>
          <a:p>
            <a:pPr algn="ctr"/>
            <a:r>
              <a:rPr lang="en-US" sz="1200" dirty="0"/>
              <a:t>Decision-Making Authority</a:t>
            </a:r>
          </a:p>
        </p:txBody>
      </p:sp>
      <p:sp>
        <p:nvSpPr>
          <p:cNvPr id="181" name="TextBox 180">
            <a:extLst>
              <a:ext uri="{FF2B5EF4-FFF2-40B4-BE49-F238E27FC236}">
                <a16:creationId xmlns:a16="http://schemas.microsoft.com/office/drawing/2014/main" id="{5B1E9B13-9875-E9CD-2C8B-B9175F68E904}"/>
              </a:ext>
            </a:extLst>
          </p:cNvPr>
          <p:cNvSpPr txBox="1"/>
          <p:nvPr/>
        </p:nvSpPr>
        <p:spPr>
          <a:xfrm rot="18227066">
            <a:off x="1902723" y="3230023"/>
            <a:ext cx="1786828" cy="276999"/>
          </a:xfrm>
          <a:prstGeom prst="rect">
            <a:avLst/>
          </a:prstGeom>
          <a:solidFill>
            <a:schemeClr val="bg1"/>
          </a:solidFill>
        </p:spPr>
        <p:txBody>
          <a:bodyPr wrap="square" lIns="0" rIns="0" rtlCol="0">
            <a:spAutoFit/>
          </a:bodyPr>
          <a:lstStyle/>
          <a:p>
            <a:pPr algn="ctr"/>
            <a:r>
              <a:rPr lang="en-US" sz="1200" dirty="0"/>
              <a:t>Subject Matter Expertise</a:t>
            </a:r>
          </a:p>
        </p:txBody>
      </p:sp>
      <p:cxnSp>
        <p:nvCxnSpPr>
          <p:cNvPr id="23" name="Straight Arrow Connector 22">
            <a:extLst>
              <a:ext uri="{FF2B5EF4-FFF2-40B4-BE49-F238E27FC236}">
                <a16:creationId xmlns:a16="http://schemas.microsoft.com/office/drawing/2014/main" id="{E1616CAD-F388-6672-1B7C-8696C6F50AFC}"/>
              </a:ext>
            </a:extLst>
          </p:cNvPr>
          <p:cNvCxnSpPr>
            <a:cxnSpLocks/>
          </p:cNvCxnSpPr>
          <p:nvPr/>
        </p:nvCxnSpPr>
        <p:spPr>
          <a:xfrm flipH="1">
            <a:off x="6240281" y="3382700"/>
            <a:ext cx="973964" cy="1011071"/>
          </a:xfrm>
          <a:prstGeom prst="straightConnector1">
            <a:avLst/>
          </a:prstGeom>
          <a:ln w="127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1F6A218-4674-371B-2830-49407CA44232}"/>
              </a:ext>
            </a:extLst>
          </p:cNvPr>
          <p:cNvSpPr txBox="1"/>
          <p:nvPr/>
        </p:nvSpPr>
        <p:spPr>
          <a:xfrm>
            <a:off x="6873060" y="2951334"/>
            <a:ext cx="1834436" cy="1477328"/>
          </a:xfrm>
          <a:prstGeom prst="rect">
            <a:avLst/>
          </a:prstGeom>
          <a:solidFill>
            <a:srgbClr val="FFFFFF"/>
          </a:solidFill>
          <a:ln w="12700">
            <a:solidFill>
              <a:srgbClr val="FF540A"/>
            </a:solidFill>
          </a:ln>
        </p:spPr>
        <p:txBody>
          <a:bodyPr rot="0" spcFirstLastPara="0" vertOverflow="overflow" horzOverflow="overflow" vert="horz" wrap="square" lIns="91440" tIns="91440" rIns="91440" bIns="91440" numCol="1" spcCol="0" rtlCol="0" fromWordArt="0" anchor="t" anchorCtr="0" forceAA="0" compatLnSpc="1">
            <a:prstTxWarp prst="textNoShape">
              <a:avLst/>
            </a:prstTxWarp>
            <a:spAutoFit/>
          </a:bodyPr>
          <a:lstStyle/>
          <a:p>
            <a:r>
              <a:rPr lang="en-US" sz="1200" dirty="0"/>
              <a:t>Experts have </a:t>
            </a:r>
            <a:r>
              <a:rPr lang="en-US" sz="1200" b="1" dirty="0"/>
              <a:t>deep understanding of function-specific issues </a:t>
            </a:r>
            <a:r>
              <a:rPr lang="en-US" sz="1200" dirty="0"/>
              <a:t>but are </a:t>
            </a:r>
            <a:r>
              <a:rPr lang="en-US" sz="1200" b="1" dirty="0"/>
              <a:t>siloed</a:t>
            </a:r>
            <a:r>
              <a:rPr lang="en-US" sz="1200" dirty="0"/>
              <a:t> from one another and may lack authority to act on issues they surface.</a:t>
            </a:r>
          </a:p>
        </p:txBody>
      </p:sp>
      <p:sp>
        <p:nvSpPr>
          <p:cNvPr id="7" name="TextBox 6">
            <a:extLst>
              <a:ext uri="{FF2B5EF4-FFF2-40B4-BE49-F238E27FC236}">
                <a16:creationId xmlns:a16="http://schemas.microsoft.com/office/drawing/2014/main" id="{E78AEBD5-BB94-800B-43CA-C1473437A5AF}"/>
              </a:ext>
            </a:extLst>
          </p:cNvPr>
          <p:cNvSpPr txBox="1"/>
          <p:nvPr/>
        </p:nvSpPr>
        <p:spPr>
          <a:xfrm>
            <a:off x="6873061" y="1443899"/>
            <a:ext cx="1834436" cy="1292662"/>
          </a:xfrm>
          <a:prstGeom prst="rect">
            <a:avLst/>
          </a:prstGeom>
          <a:solidFill>
            <a:srgbClr val="FFFFFF"/>
          </a:solidFill>
          <a:ln w="12700">
            <a:solidFill>
              <a:srgbClr val="FF540A"/>
            </a:solidFill>
          </a:ln>
        </p:spPr>
        <p:txBody>
          <a:bodyPr wrap="square" lIns="91440" tIns="91440" rIns="91440" bIns="91440" rtlCol="0">
            <a:spAutoFit/>
          </a:bodyPr>
          <a:lstStyle/>
          <a:p>
            <a:pPr algn="l"/>
            <a:r>
              <a:rPr lang="en-US" sz="1200" dirty="0"/>
              <a:t>Executives have formal </a:t>
            </a:r>
            <a:r>
              <a:rPr lang="en-US" sz="1200" b="1" dirty="0"/>
              <a:t>authority to make key decisions </a:t>
            </a:r>
            <a:r>
              <a:rPr lang="en-US" sz="1200" dirty="0"/>
              <a:t>but lack expertise and line-of-sight to recognize third-party risk issues.</a:t>
            </a:r>
          </a:p>
        </p:txBody>
      </p:sp>
    </p:spTree>
    <p:extLst>
      <p:ext uri="{BB962C8B-B14F-4D97-AF65-F5344CB8AC3E}">
        <p14:creationId xmlns:p14="http://schemas.microsoft.com/office/powerpoint/2010/main" val="1733193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3BD8376-7025-A945-813C-B3F6CBB60EE1}"/>
              </a:ext>
            </a:extLst>
          </p:cNvPr>
          <p:cNvSpPr>
            <a:spLocks noGrp="1"/>
          </p:cNvSpPr>
          <p:nvPr>
            <p:ph type="title"/>
          </p:nvPr>
        </p:nvSpPr>
        <p:spPr/>
        <p:txBody>
          <a:bodyPr/>
          <a:lstStyle/>
          <a:p>
            <a:r>
              <a:rPr lang="en-US" dirty="0"/>
              <a:t>Align Action on the Biggest Shared Issues</a:t>
            </a:r>
          </a:p>
        </p:txBody>
      </p:sp>
      <p:sp>
        <p:nvSpPr>
          <p:cNvPr id="12" name="Google Shape;493;p23">
            <a:extLst>
              <a:ext uri="{FF2B5EF4-FFF2-40B4-BE49-F238E27FC236}">
                <a16:creationId xmlns:a16="http://schemas.microsoft.com/office/drawing/2014/main" id="{D3F94CB9-0227-03AD-EFA6-C63CF96AA482}"/>
              </a:ext>
            </a:extLst>
          </p:cNvPr>
          <p:cNvSpPr/>
          <p:nvPr/>
        </p:nvSpPr>
        <p:spPr>
          <a:xfrm>
            <a:off x="1981199" y="1835831"/>
            <a:ext cx="6209981" cy="1511988"/>
          </a:xfrm>
          <a:prstGeom prst="rect">
            <a:avLst/>
          </a:prstGeom>
          <a:noFill/>
          <a:ln>
            <a:noFill/>
          </a:ln>
        </p:spPr>
        <p:txBody>
          <a:bodyPr spcFirstLastPara="1" wrap="square" lIns="91425" tIns="182875" rIns="91425" bIns="45700" anchor="t" anchorCtr="0">
            <a:no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Asymmetries in perspective, level of expertise and decision-making authority prevent the various co-owners of third-party risk from arriving at a shared view of highest-priority enterprise level-issues and initiating action to resolve them.</a:t>
            </a:r>
            <a:endParaRPr lang="en-US" dirty="0"/>
          </a:p>
          <a:p>
            <a:pPr marL="0" marR="0" lvl="0" indent="0" algn="l" rtl="0">
              <a:spcBef>
                <a:spcPts val="0"/>
              </a:spcBef>
              <a:spcAft>
                <a:spcPts val="0"/>
              </a:spcAft>
              <a:buNone/>
            </a:pPr>
            <a:endParaRPr lang="en-US"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Architect cross-functional discussions of third-party risk that break down functional silos and leverage expertise and authority at appropriate moments in the process.</a:t>
            </a:r>
            <a:endParaRPr lang="en-US" sz="1200" b="1" dirty="0">
              <a:solidFill>
                <a:schemeClr val="dk1"/>
              </a:solidFill>
              <a:latin typeface="Arial"/>
              <a:ea typeface="Arial"/>
              <a:cs typeface="Arial"/>
              <a:sym typeface="Arial"/>
            </a:endParaRPr>
          </a:p>
        </p:txBody>
      </p:sp>
      <p:sp>
        <p:nvSpPr>
          <p:cNvPr id="14" name="Google Shape;495;p23">
            <a:extLst>
              <a:ext uri="{FF2B5EF4-FFF2-40B4-BE49-F238E27FC236}">
                <a16:creationId xmlns:a16="http://schemas.microsoft.com/office/drawing/2014/main" id="{D7EF25A3-FBD9-119A-854A-E49C19F155C7}"/>
              </a:ext>
            </a:extLst>
          </p:cNvPr>
          <p:cNvSpPr/>
          <p:nvPr/>
        </p:nvSpPr>
        <p:spPr>
          <a:xfrm>
            <a:off x="3429313" y="4046736"/>
            <a:ext cx="3313753"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Arial"/>
                <a:ea typeface="Arial"/>
                <a:cs typeface="Arial"/>
                <a:sym typeface="Arial"/>
              </a:rPr>
              <a:t>Expert-Led Risk </a:t>
            </a:r>
            <a:r>
              <a:rPr lang="en-US" sz="1200" dirty="0">
                <a:solidFill>
                  <a:schemeClr val="dk1"/>
                </a:solidFill>
                <a:latin typeface="Arial"/>
                <a:cs typeface="Arial"/>
                <a:sym typeface="Arial"/>
              </a:rPr>
              <a:t>Calibration</a:t>
            </a:r>
            <a:endParaRPr lang="en-US" dirty="0"/>
          </a:p>
        </p:txBody>
      </p:sp>
      <p:sp>
        <p:nvSpPr>
          <p:cNvPr id="3" name="Google Shape;491;p23">
            <a:extLst>
              <a:ext uri="{FF2B5EF4-FFF2-40B4-BE49-F238E27FC236}">
                <a16:creationId xmlns:a16="http://schemas.microsoft.com/office/drawing/2014/main" id="{EDCF76B3-8D82-7EC7-3009-E7E7AC99F176}"/>
              </a:ext>
            </a:extLst>
          </p:cNvPr>
          <p:cNvSpPr/>
          <p:nvPr/>
        </p:nvSpPr>
        <p:spPr>
          <a:xfrm>
            <a:off x="457201" y="1846847"/>
            <a:ext cx="1173296" cy="369332"/>
          </a:xfrm>
          <a:prstGeom prst="rect">
            <a:avLst/>
          </a:prstGeom>
          <a:noFill/>
          <a:ln>
            <a:noFill/>
          </a:ln>
        </p:spPr>
        <p:txBody>
          <a:bodyPr spcFirstLastPara="1" wrap="square" lIns="0" tIns="182880" rIns="0" bIns="0" anchor="t"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Causes</a:t>
            </a:r>
            <a:endParaRPr lang="en-US" dirty="0"/>
          </a:p>
        </p:txBody>
      </p:sp>
      <p:sp>
        <p:nvSpPr>
          <p:cNvPr id="8" name="Google Shape;492;p23">
            <a:extLst>
              <a:ext uri="{FF2B5EF4-FFF2-40B4-BE49-F238E27FC236}">
                <a16:creationId xmlns:a16="http://schemas.microsoft.com/office/drawing/2014/main" id="{34D99F1E-D0B9-12A6-228F-244768A037D6}"/>
              </a:ext>
            </a:extLst>
          </p:cNvPr>
          <p:cNvSpPr/>
          <p:nvPr/>
        </p:nvSpPr>
        <p:spPr>
          <a:xfrm>
            <a:off x="457201" y="2767710"/>
            <a:ext cx="1173296" cy="2462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Solutions</a:t>
            </a:r>
            <a:endParaRPr lang="en-US" dirty="0"/>
          </a:p>
        </p:txBody>
      </p:sp>
      <p:sp>
        <p:nvSpPr>
          <p:cNvPr id="15" name="TextBox 14">
            <a:extLst>
              <a:ext uri="{FF2B5EF4-FFF2-40B4-BE49-F238E27FC236}">
                <a16:creationId xmlns:a16="http://schemas.microsoft.com/office/drawing/2014/main" id="{82EBE5FD-4C34-5ACA-CE92-107884BC3F4C}"/>
              </a:ext>
            </a:extLst>
          </p:cNvPr>
          <p:cNvSpPr txBox="1"/>
          <p:nvPr/>
        </p:nvSpPr>
        <p:spPr>
          <a:xfrm>
            <a:off x="457201" y="4375714"/>
            <a:ext cx="7948671" cy="246219"/>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16" name="Google Shape;489;p23">
            <a:extLst>
              <a:ext uri="{FF2B5EF4-FFF2-40B4-BE49-F238E27FC236}">
                <a16:creationId xmlns:a16="http://schemas.microsoft.com/office/drawing/2014/main" id="{2B423181-B8C2-5D04-B4F5-E2DE4446A362}"/>
              </a:ext>
            </a:extLst>
          </p:cNvPr>
          <p:cNvSpPr/>
          <p:nvPr/>
        </p:nvSpPr>
        <p:spPr>
          <a:xfrm>
            <a:off x="450734" y="1486343"/>
            <a:ext cx="1179763" cy="18466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Challenge</a:t>
            </a:r>
            <a:endParaRPr lang="en-US" dirty="0"/>
          </a:p>
        </p:txBody>
      </p:sp>
      <p:sp>
        <p:nvSpPr>
          <p:cNvPr id="7" name="Google Shape;490;p23">
            <a:extLst>
              <a:ext uri="{FF2B5EF4-FFF2-40B4-BE49-F238E27FC236}">
                <a16:creationId xmlns:a16="http://schemas.microsoft.com/office/drawing/2014/main" id="{118DE9CA-EF40-4F00-CBBD-524182C2118A}"/>
              </a:ext>
            </a:extLst>
          </p:cNvPr>
          <p:cNvSpPr/>
          <p:nvPr/>
        </p:nvSpPr>
        <p:spPr>
          <a:xfrm>
            <a:off x="1981199" y="1300658"/>
            <a:ext cx="6209981" cy="535172"/>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It’s hard to align action on shared issues among the many </a:t>
            </a:r>
            <a:br>
              <a:rPr lang="en-US" sz="1200" b="1" dirty="0">
                <a:solidFill>
                  <a:schemeClr val="lt1"/>
                </a:solidFill>
                <a:latin typeface="Arial"/>
                <a:ea typeface="Arial"/>
                <a:cs typeface="Arial"/>
                <a:sym typeface="Arial"/>
              </a:rPr>
            </a:br>
            <a:r>
              <a:rPr lang="en-US" sz="1200" b="1" dirty="0">
                <a:solidFill>
                  <a:schemeClr val="lt1"/>
                </a:solidFill>
                <a:latin typeface="Arial"/>
                <a:ea typeface="Arial"/>
                <a:cs typeface="Arial"/>
                <a:sym typeface="Arial"/>
              </a:rPr>
              <a:t>stakeholders involved in managing third-party risk. </a:t>
            </a:r>
            <a:endParaRPr lang="en-US" sz="1200" dirty="0"/>
          </a:p>
        </p:txBody>
      </p:sp>
      <p:pic>
        <p:nvPicPr>
          <p:cNvPr id="18" name="Graphic 17">
            <a:extLst>
              <a:ext uri="{FF2B5EF4-FFF2-40B4-BE49-F238E27FC236}">
                <a16:creationId xmlns:a16="http://schemas.microsoft.com/office/drawing/2014/main" id="{E9A47725-EE7F-12AB-2157-7D33E235F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3755" y="3506928"/>
            <a:ext cx="1244869" cy="386338"/>
          </a:xfrm>
          <a:prstGeom prst="rect">
            <a:avLst/>
          </a:prstGeom>
        </p:spPr>
      </p:pic>
    </p:spTree>
    <p:extLst>
      <p:ext uri="{BB962C8B-B14F-4D97-AF65-F5344CB8AC3E}">
        <p14:creationId xmlns:p14="http://schemas.microsoft.com/office/powerpoint/2010/main" val="2226464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C1A39D6-0082-A24E-9EB1-9F4988674DC1}"/>
              </a:ext>
            </a:extLst>
          </p:cNvPr>
          <p:cNvGraphicFramePr>
            <a:graphicFrameLocks noGrp="1"/>
          </p:cNvGraphicFramePr>
          <p:nvPr>
            <p:extLst>
              <p:ext uri="{D42A27DB-BD31-4B8C-83A1-F6EECF244321}">
                <p14:modId xmlns:p14="http://schemas.microsoft.com/office/powerpoint/2010/main" val="2047780638"/>
              </p:ext>
            </p:extLst>
          </p:nvPr>
        </p:nvGraphicFramePr>
        <p:xfrm>
          <a:off x="457200" y="886314"/>
          <a:ext cx="8229600" cy="5692286"/>
        </p:xfrm>
        <a:graphic>
          <a:graphicData uri="http://schemas.openxmlformats.org/drawingml/2006/table">
            <a:tbl>
              <a:tblPr firstRow="1" bandRow="1">
                <a:tableStyleId>{5C22544A-7EE6-4342-B048-85BDC9FD1C3A}</a:tableStyleId>
              </a:tblPr>
              <a:tblGrid>
                <a:gridCol w="1566809">
                  <a:extLst>
                    <a:ext uri="{9D8B030D-6E8A-4147-A177-3AD203B41FA5}">
                      <a16:colId xmlns:a16="http://schemas.microsoft.com/office/drawing/2014/main" val="112469225"/>
                    </a:ext>
                  </a:extLst>
                </a:gridCol>
                <a:gridCol w="3524036">
                  <a:extLst>
                    <a:ext uri="{9D8B030D-6E8A-4147-A177-3AD203B41FA5}">
                      <a16:colId xmlns:a16="http://schemas.microsoft.com/office/drawing/2014/main" val="3730421869"/>
                    </a:ext>
                  </a:extLst>
                </a:gridCol>
                <a:gridCol w="3138755">
                  <a:extLst>
                    <a:ext uri="{9D8B030D-6E8A-4147-A177-3AD203B41FA5}">
                      <a16:colId xmlns:a16="http://schemas.microsoft.com/office/drawing/2014/main" val="2935484753"/>
                    </a:ext>
                  </a:extLst>
                </a:gridCol>
              </a:tblGrid>
              <a:tr h="244415">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Overview</a:t>
                      </a:r>
                    </a:p>
                  </a:txBody>
                  <a:tcPr marL="0">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1604463"/>
                  </a:ext>
                </a:extLst>
              </a:tr>
              <a:tr h="950692">
                <a:tc gridSpan="3">
                  <a:txBody>
                    <a:bodyPr/>
                    <a:lstStyle/>
                    <a:p>
                      <a:pPr marL="0" marR="0" lvl="0" indent="0" algn="l" rtl="0">
                        <a:lnSpc>
                          <a:spcPct val="100000"/>
                        </a:lnSpc>
                        <a:spcBef>
                          <a:spcPts val="0"/>
                        </a:spcBef>
                        <a:spcAft>
                          <a:spcPts val="0"/>
                        </a:spcAft>
                        <a:buClr>
                          <a:schemeClr val="dk1"/>
                        </a:buClr>
                        <a:buSzPts val="1100"/>
                        <a:buFont typeface="Arial"/>
                        <a:buNone/>
                      </a:pPr>
                      <a:r>
                        <a:rPr lang="en-US" sz="1100" b="0" u="none" strike="noStrike" cap="none" dirty="0">
                          <a:solidFill>
                            <a:schemeClr val="tx1"/>
                          </a:solidFill>
                        </a:rPr>
                        <a:t>Blue Cross NC conducts an expert-led risk calibration process to drive cross-functional norming around the most important third-party risk issues facing the enterprise. The process engages control functions through a “SPARC” (Security, Privacy, Audit, Risk and Compliance) meeting architecture. Meetings are sequenced so that functional SMEs first create a </a:t>
                      </a:r>
                      <a:r>
                        <a:rPr lang="en-US" sz="1100" dirty="0">
                          <a:solidFill>
                            <a:schemeClr val="dk1"/>
                          </a:solidFill>
                          <a:latin typeface="+mn-lt"/>
                          <a:cs typeface="Arial"/>
                          <a:sym typeface="Arial"/>
                        </a:rPr>
                        <a:t>shared view of third-party risk, prioritize enterprise-level issues and resolve those issues where possible, escalating only those issues that truly require executives’ attention or decision-making authority.</a:t>
                      </a:r>
                      <a:endParaRPr lang="en-US" sz="1100" b="0" u="none" strike="noStrike" kern="1200" cap="none" dirty="0">
                        <a:solidFill>
                          <a:schemeClr val="tx1"/>
                        </a:solidFill>
                        <a:latin typeface="+mn-lt"/>
                        <a:ea typeface="+mn-ea"/>
                        <a:cs typeface="+mn-cs"/>
                      </a:endParaRPr>
                    </a:p>
                  </a:txBody>
                  <a:tcPr marL="0" marR="0" marT="91440" marB="27432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58057432"/>
                  </a:ext>
                </a:extLst>
              </a:tr>
              <a:tr h="244415">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Solution Highlights</a:t>
                      </a:r>
                    </a:p>
                  </a:txBody>
                  <a:tcPr marL="0">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34043214"/>
                  </a:ext>
                </a:extLst>
              </a:tr>
              <a:tr h="1670172">
                <a:tc gridSpan="3">
                  <a:txBody>
                    <a:bodyPr/>
                    <a:lstStyle/>
                    <a:p>
                      <a:pPr marL="173736" marR="0" lvl="0" indent="-171450" algn="l" defTabSz="914400" rtl="0" eaLnBrk="1" fontAlgn="auto" latinLnBrk="0" hangingPunct="1">
                        <a:lnSpc>
                          <a:spcPct val="100000"/>
                        </a:lnSpc>
                        <a:spcBef>
                          <a:spcPts val="0"/>
                        </a:spcBef>
                        <a:spcAft>
                          <a:spcPts val="0"/>
                        </a:spcAft>
                        <a:buClr>
                          <a:schemeClr val="dk1"/>
                        </a:buClr>
                        <a:buSzPts val="1200"/>
                        <a:buFont typeface="Arial" panose="020B0604020202020204" pitchFamily="34" charset="0"/>
                        <a:buChar char="•"/>
                        <a:tabLst/>
                        <a:defRPr/>
                      </a:pPr>
                      <a:r>
                        <a:rPr lang="en-US" sz="1100" b="1" u="none" strike="noStrike" cap="none" dirty="0">
                          <a:solidFill>
                            <a:schemeClr val="dk1"/>
                          </a:solidFill>
                        </a:rPr>
                        <a:t>Separate and Sequenced Meeting Architecture: </a:t>
                      </a:r>
                      <a:r>
                        <a:rPr lang="en-US" sz="1100" b="0" u="none" strike="noStrike" cap="none" dirty="0">
                          <a:solidFill>
                            <a:schemeClr val="dk1"/>
                          </a:solidFill>
                        </a:rPr>
                        <a:t> Functional SMEs and executives meet separately and on different cadences, with experts surfacing and prioritizing enterprise-level issues and resolving those issues where possible, and executives reviewing only a short list of issues requiring their attention.</a:t>
                      </a:r>
                    </a:p>
                    <a:p>
                      <a:pPr marL="173736" marR="0" lvl="0" indent="-171450" algn="l" defTabSz="914400" rtl="0" eaLnBrk="1" fontAlgn="auto" latinLnBrk="0" hangingPunct="1">
                        <a:lnSpc>
                          <a:spcPct val="100000"/>
                        </a:lnSpc>
                        <a:spcBef>
                          <a:spcPts val="0"/>
                        </a:spcBef>
                        <a:spcAft>
                          <a:spcPts val="0"/>
                        </a:spcAft>
                        <a:buClr>
                          <a:schemeClr val="dk1"/>
                        </a:buClr>
                        <a:buSzPts val="1200"/>
                        <a:buFont typeface="Arial" panose="020B0604020202020204" pitchFamily="34" charset="0"/>
                        <a:buChar char="•"/>
                        <a:tabLst/>
                        <a:defRPr/>
                      </a:pPr>
                      <a:r>
                        <a:rPr lang="en-US" sz="1100" b="1" u="none" strike="noStrike" cap="none" dirty="0">
                          <a:solidFill>
                            <a:schemeClr val="dk1"/>
                          </a:solidFill>
                        </a:rPr>
                        <a:t>Expert Meeting Preparation Guidance: </a:t>
                      </a:r>
                      <a:r>
                        <a:rPr lang="en-US" sz="1100" b="0" u="none" strike="noStrike" cap="none" dirty="0">
                          <a:solidFill>
                            <a:schemeClr val="dk1"/>
                          </a:solidFill>
                        </a:rPr>
                        <a:t>Prior to monthly meetings, functional SMEs review a dashboard that provides a cross-functional view of third-party risk issues and answer questions that prepare them for an enterprise-level conversation.</a:t>
                      </a:r>
                    </a:p>
                    <a:p>
                      <a:pPr marL="173736" marR="0" lvl="0" indent="-171450" algn="l" defTabSz="914400" rtl="0" eaLnBrk="1" fontAlgn="auto" latinLnBrk="0" hangingPunct="1">
                        <a:lnSpc>
                          <a:spcPct val="100000"/>
                        </a:lnSpc>
                        <a:spcBef>
                          <a:spcPts val="0"/>
                        </a:spcBef>
                        <a:spcAft>
                          <a:spcPts val="0"/>
                        </a:spcAft>
                        <a:buClr>
                          <a:schemeClr val="dk1"/>
                        </a:buClr>
                        <a:buSzPts val="1200"/>
                        <a:buFont typeface="Arial" panose="020B0604020202020204" pitchFamily="34" charset="0"/>
                        <a:buChar char="•"/>
                        <a:tabLst/>
                        <a:defRPr/>
                      </a:pPr>
                      <a:r>
                        <a:rPr lang="en-US" sz="1100" b="1" u="none" strike="noStrike" cap="none" dirty="0">
                          <a:solidFill>
                            <a:schemeClr val="dk1"/>
                          </a:solidFill>
                        </a:rPr>
                        <a:t>Enterprise Issue Surfacing Discussions: </a:t>
                      </a:r>
                      <a:r>
                        <a:rPr lang="en-US" sz="1100" b="0" u="none" strike="noStrike" cap="none" dirty="0">
                          <a:solidFill>
                            <a:schemeClr val="dk1"/>
                          </a:solidFill>
                        </a:rPr>
                        <a:t>Using dashboard patterns as a starting point, functional SMEs have a series of targeted discussions to surface and prioritize enterprise-level issues and decide on next steps to resolve or escalate those issues.</a:t>
                      </a:r>
                    </a:p>
                  </a:txBody>
                  <a:tcPr marL="0" marR="0" marT="91440" marB="27432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6182185"/>
                  </a:ext>
                </a:extLst>
              </a:tr>
              <a:tr h="244415">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Scenario</a:t>
                      </a:r>
                    </a:p>
                  </a:txBody>
                  <a:tcPr marL="0">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11574662"/>
                  </a:ext>
                </a:extLst>
              </a:tr>
              <a:tr h="773982">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u="none" strike="noStrike" cap="none" dirty="0">
                          <a:solidFill>
                            <a:schemeClr val="tx1"/>
                          </a:solidFill>
                        </a:rPr>
                        <a:t>Third-party risk has many co-owners, with different levels of subject matter expertise and formal authority. Blue Cross NC overcomes that challenge with a calibration process that separates expert and executive review to maximize the impact of both groups.</a:t>
                      </a:r>
                      <a:endParaRPr lang="en-US" sz="1100" noProof="0" dirty="0"/>
                    </a:p>
                  </a:txBody>
                  <a:tcPr marL="0" marR="0" marT="91440" marB="27432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4582409"/>
                  </a:ext>
                </a:extLst>
              </a:tr>
              <a:tr h="244415">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0" noProof="0" dirty="0">
                          <a:solidFill>
                            <a:srgbClr val="6F7878"/>
                          </a:solidFill>
                          <a:latin typeface="+mj-lt"/>
                        </a:rPr>
                        <a:t>About the Company</a:t>
                      </a:r>
                    </a:p>
                  </a:txBody>
                  <a:tcPr marL="0">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9874133"/>
                  </a:ext>
                </a:extLst>
              </a:tr>
              <a:tr h="325887">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50" b="1" noProof="0" dirty="0"/>
                        <a:t>Blue Cross NC</a:t>
                      </a:r>
                    </a:p>
                  </a:txBody>
                  <a:tcPr marL="0" marR="0" marT="91440" marB="91440">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8728255"/>
                  </a:ext>
                </a:extLst>
              </a:tr>
              <a:tr h="603992">
                <a:tc>
                  <a:txBody>
                    <a:bodyPr/>
                    <a:lstStyle/>
                    <a:p>
                      <a:endParaRPr lang="en-US" sz="1050" noProof="0" dirty="0"/>
                    </a:p>
                  </a:txBody>
                  <a:tcPr marL="0">
                    <a:lnT w="6350" cap="flat" cmpd="sng" algn="ctr">
                      <a:noFill/>
                      <a:prstDash val="solid"/>
                      <a:round/>
                      <a:headEnd type="none" w="med" len="med"/>
                      <a:tailEnd type="none" w="med" len="med"/>
                    </a:lnT>
                    <a:noFill/>
                  </a:tcPr>
                </a:tc>
                <a:tc>
                  <a:txBody>
                    <a:bodyPr/>
                    <a:lstStyle/>
                    <a:p>
                      <a:r>
                        <a:rPr lang="en-US" sz="1050" noProof="0" dirty="0">
                          <a:solidFill>
                            <a:srgbClr val="000000"/>
                          </a:solidFill>
                          <a:latin typeface="+mn-lt"/>
                        </a:rPr>
                        <a:t>Industry: Insurance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Headquarters Location: Durham, NC</a:t>
                      </a:r>
                    </a:p>
                  </a:txBody>
                  <a:tcPr marL="0">
                    <a:lnT w="6350" cap="flat" cmpd="sng" algn="ctr">
                      <a:noFill/>
                      <a:prstDash val="solid"/>
                      <a:round/>
                      <a:headEnd type="none" w="med" len="med"/>
                      <a:tailEnd type="none" w="med" len="med"/>
                    </a:lnT>
                    <a:noFill/>
                  </a:tcPr>
                </a:tc>
                <a:tc>
                  <a:txBody>
                    <a:bodyPr/>
                    <a:lstStyle/>
                    <a:p>
                      <a:r>
                        <a:rPr lang="en-US" sz="1050" kern="1200" dirty="0">
                          <a:solidFill>
                            <a:schemeClr val="dk1"/>
                          </a:solidFill>
                          <a:effectLst/>
                          <a:latin typeface="+mn-lt"/>
                          <a:ea typeface="+mn-ea"/>
                          <a:cs typeface="+mn-cs"/>
                        </a:rPr>
                        <a:t>Revenue: ~$10 Billion US</a:t>
                      </a:r>
                    </a:p>
                    <a:p>
                      <a:r>
                        <a:rPr lang="en-US" sz="1050" kern="1200" dirty="0">
                          <a:solidFill>
                            <a:schemeClr val="dk1"/>
                          </a:solidFill>
                          <a:effectLst/>
                          <a:latin typeface="+mn-lt"/>
                          <a:ea typeface="+mn-ea"/>
                          <a:cs typeface="+mn-cs"/>
                        </a:rPr>
                        <a:t>Employees: </a:t>
                      </a:r>
                      <a:r>
                        <a:rPr lang="en-US" sz="1050" b="0" u="none" strike="noStrike" kern="1200" cap="none" dirty="0">
                          <a:solidFill>
                            <a:schemeClr val="tx1"/>
                          </a:solidFill>
                          <a:latin typeface="+mn-lt"/>
                          <a:ea typeface="+mn-ea"/>
                          <a:cs typeface="+mn-cs"/>
                        </a:rPr>
                        <a:t>~</a:t>
                      </a:r>
                      <a:r>
                        <a:rPr lang="en-US" sz="1050" kern="1200" dirty="0">
                          <a:solidFill>
                            <a:schemeClr val="dk1"/>
                          </a:solidFill>
                          <a:effectLst/>
                          <a:latin typeface="+mn-lt"/>
                          <a:ea typeface="+mn-ea"/>
                          <a:cs typeface="+mn-cs"/>
                        </a:rPr>
                        <a:t>5,000</a:t>
                      </a:r>
                    </a:p>
                  </a:txBody>
                  <a:tcPr marL="0">
                    <a:lnT w="6350" cap="flat" cmpd="sng" algn="ctr">
                      <a:noFill/>
                      <a:prstDash val="solid"/>
                      <a:round/>
                      <a:headEnd type="none" w="med" len="med"/>
                      <a:tailEnd type="none" w="med" len="med"/>
                    </a:lnT>
                    <a:noFill/>
                  </a:tcPr>
                </a:tc>
                <a:extLst>
                  <a:ext uri="{0D108BD9-81ED-4DB2-BD59-A6C34878D82A}">
                    <a16:rowId xmlns:a16="http://schemas.microsoft.com/office/drawing/2014/main" val="2300536420"/>
                  </a:ext>
                </a:extLst>
              </a:tr>
            </a:tbl>
          </a:graphicData>
        </a:graphic>
      </p:graphicFrame>
      <p:sp>
        <p:nvSpPr>
          <p:cNvPr id="6" name="Title 5">
            <a:extLst>
              <a:ext uri="{FF2B5EF4-FFF2-40B4-BE49-F238E27FC236}">
                <a16:creationId xmlns:a16="http://schemas.microsoft.com/office/drawing/2014/main" id="{6A37F783-2839-B34F-8AA6-1363730D1885}"/>
              </a:ext>
            </a:extLst>
          </p:cNvPr>
          <p:cNvSpPr>
            <a:spLocks noGrp="1"/>
          </p:cNvSpPr>
          <p:nvPr>
            <p:ph type="title"/>
          </p:nvPr>
        </p:nvSpPr>
        <p:spPr/>
        <p:txBody>
          <a:bodyPr/>
          <a:lstStyle/>
          <a:p>
            <a:r>
              <a:rPr lang="en-US" dirty="0"/>
              <a:t>Expert-Led Risk Calibration</a:t>
            </a:r>
          </a:p>
        </p:txBody>
      </p:sp>
      <p:pic>
        <p:nvPicPr>
          <p:cNvPr id="2" name="Picture 1">
            <a:extLst>
              <a:ext uri="{FF2B5EF4-FFF2-40B4-BE49-F238E27FC236}">
                <a16:creationId xmlns:a16="http://schemas.microsoft.com/office/drawing/2014/main" id="{3005AB8C-919D-45CD-9B0F-349A9F6410B6}"/>
              </a:ext>
            </a:extLst>
          </p:cNvPr>
          <p:cNvPicPr>
            <a:picLocks noChangeAspect="1"/>
          </p:cNvPicPr>
          <p:nvPr/>
        </p:nvPicPr>
        <p:blipFill rotWithShape="1">
          <a:blip r:embed="rId3"/>
          <a:srcRect l="16977" t="25856" r="14302" b="27237"/>
          <a:stretch/>
        </p:blipFill>
        <p:spPr>
          <a:xfrm>
            <a:off x="457200" y="6010257"/>
            <a:ext cx="863600" cy="355600"/>
          </a:xfrm>
          <a:prstGeom prst="rect">
            <a:avLst/>
          </a:prstGeom>
        </p:spPr>
      </p:pic>
    </p:spTree>
    <p:extLst>
      <p:ext uri="{BB962C8B-B14F-4D97-AF65-F5344CB8AC3E}">
        <p14:creationId xmlns:p14="http://schemas.microsoft.com/office/powerpoint/2010/main" val="3080909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D348-CF49-5941-9B4A-7EEBB404957A}"/>
              </a:ext>
            </a:extLst>
          </p:cNvPr>
          <p:cNvSpPr>
            <a:spLocks noGrp="1"/>
          </p:cNvSpPr>
          <p:nvPr>
            <p:ph type="title"/>
          </p:nvPr>
        </p:nvSpPr>
        <p:spPr/>
        <p:txBody>
          <a:bodyPr/>
          <a:lstStyle/>
          <a:p>
            <a:r>
              <a:rPr lang="en-US" dirty="0"/>
              <a:t>Break Experts Out of Functional Silos to Build Consensus</a:t>
            </a:r>
          </a:p>
        </p:txBody>
      </p:sp>
      <p:sp>
        <p:nvSpPr>
          <p:cNvPr id="3" name="Text Placeholder 2">
            <a:extLst>
              <a:ext uri="{FF2B5EF4-FFF2-40B4-BE49-F238E27FC236}">
                <a16:creationId xmlns:a16="http://schemas.microsoft.com/office/drawing/2014/main" id="{8DDF529D-2E65-FE44-8F7C-9D1D0EC94A6E}"/>
              </a:ext>
            </a:extLst>
          </p:cNvPr>
          <p:cNvSpPr>
            <a:spLocks noGrp="1"/>
          </p:cNvSpPr>
          <p:nvPr>
            <p:ph type="body" sz="quarter" idx="11"/>
          </p:nvPr>
        </p:nvSpPr>
        <p:spPr/>
        <p:txBody>
          <a:bodyPr/>
          <a:lstStyle/>
          <a:p>
            <a:r>
              <a:rPr lang="en-US" dirty="0"/>
              <a:t>Third-Party Risk Issue Identification With Siloed Expertise vs. Cross-Functional Calibration</a:t>
            </a:r>
          </a:p>
        </p:txBody>
      </p:sp>
      <p:sp>
        <p:nvSpPr>
          <p:cNvPr id="6" name="TextBox 5">
            <a:extLst>
              <a:ext uri="{FF2B5EF4-FFF2-40B4-BE49-F238E27FC236}">
                <a16:creationId xmlns:a16="http://schemas.microsoft.com/office/drawing/2014/main" id="{6B2CC84B-B4B1-FD1D-D10F-693C8777547E}"/>
              </a:ext>
            </a:extLst>
          </p:cNvPr>
          <p:cNvSpPr txBox="1"/>
          <p:nvPr/>
        </p:nvSpPr>
        <p:spPr>
          <a:xfrm>
            <a:off x="728983" y="6167820"/>
            <a:ext cx="8229601" cy="246221"/>
          </a:xfrm>
          <a:prstGeom prst="rect">
            <a:avLst/>
          </a:prstGeom>
          <a:noFill/>
        </p:spPr>
        <p:txBody>
          <a:bodyPr wrap="square" lIns="0" tIns="91440" rIns="0" bIns="0" rtlCol="0" anchor="b" anchorCtr="0">
            <a:spAutoFit/>
          </a:bodyPr>
          <a:lstStyle/>
          <a:p>
            <a:pPr>
              <a:spcBef>
                <a:spcPts val="300"/>
              </a:spcBef>
            </a:pPr>
            <a:r>
              <a:rPr lang="en-US" sz="1000" dirty="0"/>
              <a:t>Source: Adapted From Blue Cross NC</a:t>
            </a:r>
          </a:p>
        </p:txBody>
      </p:sp>
      <p:grpSp>
        <p:nvGrpSpPr>
          <p:cNvPr id="24" name="Group 23">
            <a:extLst>
              <a:ext uri="{FF2B5EF4-FFF2-40B4-BE49-F238E27FC236}">
                <a16:creationId xmlns:a16="http://schemas.microsoft.com/office/drawing/2014/main" id="{C3D1F3E8-03B2-D617-EC56-42997F69FC3F}"/>
              </a:ext>
            </a:extLst>
          </p:cNvPr>
          <p:cNvGrpSpPr/>
          <p:nvPr/>
        </p:nvGrpSpPr>
        <p:grpSpPr>
          <a:xfrm>
            <a:off x="5242481" y="1367613"/>
            <a:ext cx="2886082" cy="4633860"/>
            <a:chOff x="5809946" y="1466766"/>
            <a:chExt cx="2886082" cy="4633860"/>
          </a:xfrm>
        </p:grpSpPr>
        <p:grpSp>
          <p:nvGrpSpPr>
            <p:cNvPr id="22" name="Group 21">
              <a:extLst>
                <a:ext uri="{FF2B5EF4-FFF2-40B4-BE49-F238E27FC236}">
                  <a16:creationId xmlns:a16="http://schemas.microsoft.com/office/drawing/2014/main" id="{FB525008-BEA7-6905-D3A6-34D809F34D4D}"/>
                </a:ext>
              </a:extLst>
            </p:cNvPr>
            <p:cNvGrpSpPr/>
            <p:nvPr/>
          </p:nvGrpSpPr>
          <p:grpSpPr>
            <a:xfrm>
              <a:off x="5841962" y="4682198"/>
              <a:ext cx="2854066" cy="1418428"/>
              <a:chOff x="5847130" y="4665953"/>
              <a:chExt cx="2854066" cy="1418428"/>
            </a:xfrm>
          </p:grpSpPr>
          <p:sp>
            <p:nvSpPr>
              <p:cNvPr id="11" name="Rectangle 10">
                <a:extLst>
                  <a:ext uri="{FF2B5EF4-FFF2-40B4-BE49-F238E27FC236}">
                    <a16:creationId xmlns:a16="http://schemas.microsoft.com/office/drawing/2014/main" id="{7A12B085-A64B-89AF-981A-D91A2713A7D9}"/>
                  </a:ext>
                </a:extLst>
              </p:cNvPr>
              <p:cNvSpPr/>
              <p:nvPr/>
            </p:nvSpPr>
            <p:spPr>
              <a:xfrm>
                <a:off x="5847130" y="4864253"/>
                <a:ext cx="2854066" cy="1220128"/>
              </a:xfrm>
              <a:prstGeom prst="rect">
                <a:avLst/>
              </a:prstGeom>
              <a:noFill/>
              <a:ln>
                <a:solidFill>
                  <a:srgbClr val="00A76D"/>
                </a:solidFill>
              </a:ln>
            </p:spPr>
            <p:txBody>
              <a:bodyPr wrap="square" lIns="108000" tIns="109728" rIns="108000" bIns="108000">
                <a:spAutoFit/>
              </a:bodyPr>
              <a:lstStyle/>
              <a:p>
                <a:pPr>
                  <a:spcAft>
                    <a:spcPts val="600"/>
                  </a:spcAft>
                </a:pPr>
                <a:r>
                  <a:rPr lang="en-US" sz="1200" b="1" dirty="0"/>
                  <a:t>SME Consensus Issue Identification </a:t>
                </a:r>
              </a:p>
              <a:p>
                <a:pPr marL="171450" indent="-171450">
                  <a:buFont typeface="Arial" panose="020B0604020202020204" pitchFamily="34" charset="0"/>
                  <a:buChar char="•"/>
                </a:pPr>
                <a:r>
                  <a:rPr lang="en-US" sz="1200" dirty="0"/>
                  <a:t>Single, shared perspective</a:t>
                </a:r>
              </a:p>
              <a:p>
                <a:pPr marL="171450" indent="-171450">
                  <a:buFont typeface="Arial" panose="020B0604020202020204" pitchFamily="34" charset="0"/>
                  <a:buChar char="•"/>
                </a:pPr>
                <a:r>
                  <a:rPr lang="en-US" sz="1200" dirty="0"/>
                  <a:t>Effective integration of expertise</a:t>
                </a:r>
              </a:p>
              <a:p>
                <a:pPr marL="171450" indent="-171450">
                  <a:buFont typeface="Arial" panose="020B0604020202020204" pitchFamily="34" charset="0"/>
                  <a:buChar char="•"/>
                </a:pPr>
                <a:r>
                  <a:rPr lang="en-US" sz="1200" dirty="0"/>
                  <a:t>ERM lends expertise and helps facilitate discussion</a:t>
                </a:r>
              </a:p>
            </p:txBody>
          </p:sp>
          <p:grpSp>
            <p:nvGrpSpPr>
              <p:cNvPr id="12" name="Group 11">
                <a:extLst>
                  <a:ext uri="{FF2B5EF4-FFF2-40B4-BE49-F238E27FC236}">
                    <a16:creationId xmlns:a16="http://schemas.microsoft.com/office/drawing/2014/main" id="{AC05D462-16D8-5545-BC90-45AFC59B977B}"/>
                  </a:ext>
                </a:extLst>
              </p:cNvPr>
              <p:cNvGrpSpPr/>
              <p:nvPr/>
            </p:nvGrpSpPr>
            <p:grpSpPr>
              <a:xfrm>
                <a:off x="7084960" y="4665953"/>
                <a:ext cx="403163" cy="314594"/>
                <a:chOff x="4702494" y="4805776"/>
                <a:chExt cx="501582" cy="391392"/>
              </a:xfrm>
            </p:grpSpPr>
            <p:sp>
              <p:nvSpPr>
                <p:cNvPr id="13" name="Oval 12">
                  <a:extLst>
                    <a:ext uri="{FF2B5EF4-FFF2-40B4-BE49-F238E27FC236}">
                      <a16:creationId xmlns:a16="http://schemas.microsoft.com/office/drawing/2014/main" id="{236B2CFB-5B48-1FB2-0F04-9C765AC74780}"/>
                    </a:ext>
                  </a:extLst>
                </p:cNvPr>
                <p:cNvSpPr/>
                <p:nvPr/>
              </p:nvSpPr>
              <p:spPr>
                <a:xfrm>
                  <a:off x="4756125" y="4807049"/>
                  <a:ext cx="390119" cy="390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4" name="Graphic 13">
                  <a:extLst>
                    <a:ext uri="{FF2B5EF4-FFF2-40B4-BE49-F238E27FC236}">
                      <a16:creationId xmlns:a16="http://schemas.microsoft.com/office/drawing/2014/main" id="{AE8A8DE7-976E-2E1C-CC56-15AFEAE0A3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2494" y="4805782"/>
                  <a:ext cx="501582" cy="390119"/>
                </a:xfrm>
                <a:prstGeom prst="rect">
                  <a:avLst/>
                </a:prstGeom>
              </p:spPr>
            </p:pic>
          </p:grpSp>
        </p:grpSp>
        <p:grpSp>
          <p:nvGrpSpPr>
            <p:cNvPr id="21" name="Group 20">
              <a:extLst>
                <a:ext uri="{FF2B5EF4-FFF2-40B4-BE49-F238E27FC236}">
                  <a16:creationId xmlns:a16="http://schemas.microsoft.com/office/drawing/2014/main" id="{1269BBB2-7CF3-A31F-712E-828D0571BA3A}"/>
                </a:ext>
              </a:extLst>
            </p:cNvPr>
            <p:cNvGrpSpPr/>
            <p:nvPr/>
          </p:nvGrpSpPr>
          <p:grpSpPr>
            <a:xfrm>
              <a:off x="5809946" y="1466766"/>
              <a:ext cx="2849829" cy="3079982"/>
              <a:chOff x="5812108" y="1450521"/>
              <a:chExt cx="2849829" cy="3079982"/>
            </a:xfrm>
          </p:grpSpPr>
          <p:sp>
            <p:nvSpPr>
              <p:cNvPr id="94" name="Rectangle 93">
                <a:extLst>
                  <a:ext uri="{FF2B5EF4-FFF2-40B4-BE49-F238E27FC236}">
                    <a16:creationId xmlns:a16="http://schemas.microsoft.com/office/drawing/2014/main" id="{DFF45720-050A-E5B7-A0E2-A548001A6F41}"/>
                  </a:ext>
                </a:extLst>
              </p:cNvPr>
              <p:cNvSpPr/>
              <p:nvPr/>
            </p:nvSpPr>
            <p:spPr>
              <a:xfrm>
                <a:off x="5812108" y="4253504"/>
                <a:ext cx="2849829" cy="276999"/>
              </a:xfrm>
              <a:prstGeom prst="rect">
                <a:avLst/>
              </a:prstGeom>
              <a:noFill/>
            </p:spPr>
            <p:txBody>
              <a:bodyPr wrap="square">
                <a:spAutoFit/>
              </a:bodyPr>
              <a:lstStyle/>
              <a:p>
                <a:pPr algn="ctr"/>
                <a:r>
                  <a:rPr lang="en-US" sz="1200" b="1" dirty="0"/>
                  <a:t>Control Function SMEs</a:t>
                </a:r>
              </a:p>
            </p:txBody>
          </p:sp>
          <p:grpSp>
            <p:nvGrpSpPr>
              <p:cNvPr id="5" name="Group 4">
                <a:extLst>
                  <a:ext uri="{FF2B5EF4-FFF2-40B4-BE49-F238E27FC236}">
                    <a16:creationId xmlns:a16="http://schemas.microsoft.com/office/drawing/2014/main" id="{E7FA46F3-CB75-E02C-4B73-EBFD7D3ED787}"/>
                  </a:ext>
                </a:extLst>
              </p:cNvPr>
              <p:cNvGrpSpPr/>
              <p:nvPr/>
            </p:nvGrpSpPr>
            <p:grpSpPr>
              <a:xfrm>
                <a:off x="6101450" y="1450521"/>
                <a:ext cx="2345426" cy="2873329"/>
                <a:chOff x="6101450" y="1534582"/>
                <a:chExt cx="2345426" cy="2873329"/>
              </a:xfrm>
            </p:grpSpPr>
            <p:cxnSp>
              <p:nvCxnSpPr>
                <p:cNvPr id="47" name="Straight Connector 46">
                  <a:extLst>
                    <a:ext uri="{FF2B5EF4-FFF2-40B4-BE49-F238E27FC236}">
                      <a16:creationId xmlns:a16="http://schemas.microsoft.com/office/drawing/2014/main" id="{5CD93C7F-40E1-A87C-9FAD-13DE81E63D00}"/>
                    </a:ext>
                  </a:extLst>
                </p:cNvPr>
                <p:cNvCxnSpPr>
                  <a:cxnSpLocks/>
                  <a:stCxn id="72" idx="1"/>
                  <a:endCxn id="72" idx="4"/>
                </p:cNvCxnSpPr>
                <p:nvPr/>
              </p:nvCxnSpPr>
              <p:spPr>
                <a:xfrm>
                  <a:off x="6730189" y="2512208"/>
                  <a:ext cx="259243" cy="1440371"/>
                </a:xfrm>
                <a:prstGeom prst="line">
                  <a:avLst/>
                </a:prstGeom>
                <a:ln w="12700">
                  <a:solidFill>
                    <a:srgbClr val="D3D3D3"/>
                  </a:solidFill>
                </a:ln>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CB006F51-C4DA-25C4-FA1B-A43F28D519D8}"/>
                    </a:ext>
                  </a:extLst>
                </p:cNvPr>
                <p:cNvCxnSpPr>
                  <a:cxnSpLocks/>
                  <a:stCxn id="72" idx="1"/>
                  <a:endCxn id="72" idx="8"/>
                </p:cNvCxnSpPr>
                <p:nvPr/>
              </p:nvCxnSpPr>
              <p:spPr>
                <a:xfrm>
                  <a:off x="6730189" y="2512208"/>
                  <a:ext cx="1118532" cy="2824"/>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C43E077-9337-A61D-D273-314EF08C2F7A}"/>
                    </a:ext>
                  </a:extLst>
                </p:cNvPr>
                <p:cNvCxnSpPr>
                  <a:cxnSpLocks/>
                  <a:stCxn id="72" idx="8"/>
                  <a:endCxn id="72" idx="6"/>
                </p:cNvCxnSpPr>
                <p:nvPr/>
              </p:nvCxnSpPr>
              <p:spPr>
                <a:xfrm>
                  <a:off x="7848721" y="2515032"/>
                  <a:ext cx="195160" cy="1064745"/>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62BD8-ED03-16D5-6FD7-AFEDE3337A31}"/>
                    </a:ext>
                  </a:extLst>
                </p:cNvPr>
                <p:cNvCxnSpPr>
                  <a:cxnSpLocks/>
                  <a:stCxn id="72" idx="3"/>
                  <a:endCxn id="72" idx="5"/>
                </p:cNvCxnSpPr>
                <p:nvPr/>
              </p:nvCxnSpPr>
              <p:spPr>
                <a:xfrm>
                  <a:off x="6532116" y="3579777"/>
                  <a:ext cx="1054449" cy="372802"/>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AD9AA75-A0F8-2B3A-AAE0-83BBB35424A5}"/>
                    </a:ext>
                  </a:extLst>
                </p:cNvPr>
                <p:cNvCxnSpPr>
                  <a:cxnSpLocks/>
                  <a:stCxn id="71" idx="0"/>
                  <a:endCxn id="72" idx="5"/>
                </p:cNvCxnSpPr>
                <p:nvPr/>
              </p:nvCxnSpPr>
              <p:spPr>
                <a:xfrm>
                  <a:off x="7300164" y="2341530"/>
                  <a:ext cx="286401" cy="1611049"/>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D4213B-DDE8-BC53-189E-614BBCE9721C}"/>
                    </a:ext>
                  </a:extLst>
                </p:cNvPr>
                <p:cNvCxnSpPr>
                  <a:cxnSpLocks/>
                  <a:stCxn id="72" idx="2"/>
                  <a:endCxn id="72" idx="0"/>
                </p:cNvCxnSpPr>
                <p:nvPr/>
              </p:nvCxnSpPr>
              <p:spPr>
                <a:xfrm flipV="1">
                  <a:off x="6430166" y="2314510"/>
                  <a:ext cx="859289" cy="697591"/>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496900D-D037-01A6-7199-FE1AB2F97E7F}"/>
                    </a:ext>
                  </a:extLst>
                </p:cNvPr>
                <p:cNvCxnSpPr>
                  <a:cxnSpLocks/>
                  <a:stCxn id="71" idx="2"/>
                  <a:endCxn id="72" idx="2"/>
                </p:cNvCxnSpPr>
                <p:nvPr/>
              </p:nvCxnSpPr>
              <p:spPr>
                <a:xfrm flipH="1" flipV="1">
                  <a:off x="6430166" y="3012101"/>
                  <a:ext cx="568849" cy="911758"/>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9C319E-CD1B-69A1-7723-E809E40B9154}"/>
                    </a:ext>
                  </a:extLst>
                </p:cNvPr>
                <p:cNvCxnSpPr>
                  <a:cxnSpLocks/>
                  <a:stCxn id="71" idx="2"/>
                  <a:endCxn id="72" idx="6"/>
                </p:cNvCxnSpPr>
                <p:nvPr/>
              </p:nvCxnSpPr>
              <p:spPr>
                <a:xfrm flipV="1">
                  <a:off x="6999015" y="3579777"/>
                  <a:ext cx="1044866" cy="344082"/>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4201F0-983D-B083-6C24-9D2517BF6E1B}"/>
                    </a:ext>
                  </a:extLst>
                </p:cNvPr>
                <p:cNvCxnSpPr>
                  <a:cxnSpLocks/>
                  <a:stCxn id="72" idx="2"/>
                  <a:endCxn id="72" idx="6"/>
                </p:cNvCxnSpPr>
                <p:nvPr/>
              </p:nvCxnSpPr>
              <p:spPr>
                <a:xfrm>
                  <a:off x="6430166" y="3012101"/>
                  <a:ext cx="1613715" cy="567676"/>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293C508-C54E-8603-9C1D-70D14D409FC9}"/>
                    </a:ext>
                  </a:extLst>
                </p:cNvPr>
                <p:cNvCxnSpPr>
                  <a:cxnSpLocks/>
                  <a:stCxn id="72" idx="8"/>
                  <a:endCxn id="72" idx="4"/>
                </p:cNvCxnSpPr>
                <p:nvPr/>
              </p:nvCxnSpPr>
              <p:spPr>
                <a:xfrm flipH="1">
                  <a:off x="6989432" y="2515032"/>
                  <a:ext cx="859289" cy="1437547"/>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F3AB69B-59F2-475F-A685-9E11AEAE3DBA}"/>
                    </a:ext>
                  </a:extLst>
                </p:cNvPr>
                <p:cNvCxnSpPr>
                  <a:cxnSpLocks/>
                  <a:stCxn id="71" idx="1"/>
                  <a:endCxn id="72" idx="2"/>
                </p:cNvCxnSpPr>
                <p:nvPr/>
              </p:nvCxnSpPr>
              <p:spPr>
                <a:xfrm flipH="1" flipV="1">
                  <a:off x="6430166" y="3012101"/>
                  <a:ext cx="1712753" cy="6165"/>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C133D26-2777-BC39-FE04-D81966A1E998}"/>
                    </a:ext>
                  </a:extLst>
                </p:cNvPr>
                <p:cNvCxnSpPr>
                  <a:cxnSpLocks/>
                  <a:stCxn id="71" idx="1"/>
                  <a:endCxn id="72" idx="5"/>
                </p:cNvCxnSpPr>
                <p:nvPr/>
              </p:nvCxnSpPr>
              <p:spPr>
                <a:xfrm flipH="1">
                  <a:off x="7586565" y="3018266"/>
                  <a:ext cx="556354" cy="934313"/>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CD509C-6CCF-4BB5-89EE-2A7D8061B491}"/>
                    </a:ext>
                  </a:extLst>
                </p:cNvPr>
                <p:cNvCxnSpPr>
                  <a:cxnSpLocks/>
                  <a:stCxn id="72" idx="8"/>
                  <a:endCxn id="72" idx="3"/>
                </p:cNvCxnSpPr>
                <p:nvPr/>
              </p:nvCxnSpPr>
              <p:spPr>
                <a:xfrm flipH="1">
                  <a:off x="6532116" y="2515032"/>
                  <a:ext cx="1316605" cy="1064745"/>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9F6CF38-CFA6-CD57-CEFC-279F668F351C}"/>
                    </a:ext>
                  </a:extLst>
                </p:cNvPr>
                <p:cNvCxnSpPr>
                  <a:cxnSpLocks/>
                  <a:stCxn id="71" idx="1"/>
                  <a:endCxn id="72" idx="3"/>
                </p:cNvCxnSpPr>
                <p:nvPr/>
              </p:nvCxnSpPr>
              <p:spPr>
                <a:xfrm flipH="1">
                  <a:off x="6532116" y="3018266"/>
                  <a:ext cx="1610803" cy="561511"/>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4F08BB-F00D-22CA-19E9-938AD127C408}"/>
                    </a:ext>
                  </a:extLst>
                </p:cNvPr>
                <p:cNvCxnSpPr>
                  <a:cxnSpLocks/>
                  <a:stCxn id="72" idx="0"/>
                  <a:endCxn id="72" idx="3"/>
                </p:cNvCxnSpPr>
                <p:nvPr/>
              </p:nvCxnSpPr>
              <p:spPr>
                <a:xfrm flipH="1">
                  <a:off x="6532116" y="2314510"/>
                  <a:ext cx="757339" cy="1265267"/>
                </a:xfrm>
                <a:prstGeom prst="line">
                  <a:avLst/>
                </a:prstGeom>
                <a:ln w="12700">
                  <a:solidFill>
                    <a:srgbClr val="6A80A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6CEBB5D-BDAC-248A-E027-F43427C25217}"/>
                    </a:ext>
                  </a:extLst>
                </p:cNvPr>
                <p:cNvCxnSpPr>
                  <a:cxnSpLocks/>
                  <a:stCxn id="72" idx="1"/>
                  <a:endCxn id="72" idx="5"/>
                </p:cNvCxnSpPr>
                <p:nvPr/>
              </p:nvCxnSpPr>
              <p:spPr>
                <a:xfrm>
                  <a:off x="6730189" y="2512208"/>
                  <a:ext cx="856376" cy="1440371"/>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1F03829-4EDD-6125-5174-571E895833C9}"/>
                    </a:ext>
                  </a:extLst>
                </p:cNvPr>
                <p:cNvCxnSpPr>
                  <a:cxnSpLocks/>
                  <a:stCxn id="72" idx="0"/>
                  <a:endCxn id="72" idx="6"/>
                </p:cNvCxnSpPr>
                <p:nvPr/>
              </p:nvCxnSpPr>
              <p:spPr>
                <a:xfrm>
                  <a:off x="7289455" y="2314510"/>
                  <a:ext cx="754426" cy="1265267"/>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6B16F31-7528-730E-D2D9-6A305EEF167C}"/>
                    </a:ext>
                  </a:extLst>
                </p:cNvPr>
                <p:cNvCxnSpPr>
                  <a:cxnSpLocks/>
                  <a:stCxn id="72" idx="1"/>
                  <a:endCxn id="71" idx="1"/>
                </p:cNvCxnSpPr>
                <p:nvPr/>
              </p:nvCxnSpPr>
              <p:spPr>
                <a:xfrm>
                  <a:off x="6730189" y="2512208"/>
                  <a:ext cx="1412730" cy="506058"/>
                </a:xfrm>
                <a:prstGeom prst="line">
                  <a:avLst/>
                </a:prstGeom>
                <a:ln w="1270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11F48E-3C29-C94C-4D70-5417D6951982}"/>
                    </a:ext>
                  </a:extLst>
                </p:cNvPr>
                <p:cNvCxnSpPr>
                  <a:cxnSpLocks/>
                  <a:stCxn id="72" idx="2"/>
                  <a:endCxn id="72" idx="8"/>
                </p:cNvCxnSpPr>
                <p:nvPr/>
              </p:nvCxnSpPr>
              <p:spPr>
                <a:xfrm flipV="1">
                  <a:off x="6430166" y="2515032"/>
                  <a:ext cx="1418555" cy="497069"/>
                </a:xfrm>
                <a:prstGeom prst="line">
                  <a:avLst/>
                </a:prstGeom>
                <a:ln w="25400">
                  <a:solidFill>
                    <a:srgbClr val="00A76D"/>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2040049-EA55-4011-0496-3E3FBC3B82EA}"/>
                    </a:ext>
                  </a:extLst>
                </p:cNvPr>
                <p:cNvCxnSpPr>
                  <a:cxnSpLocks/>
                  <a:stCxn id="72" idx="8"/>
                  <a:endCxn id="72" idx="5"/>
                </p:cNvCxnSpPr>
                <p:nvPr/>
              </p:nvCxnSpPr>
              <p:spPr>
                <a:xfrm flipH="1">
                  <a:off x="7586565" y="2515032"/>
                  <a:ext cx="262156" cy="1437547"/>
                </a:xfrm>
                <a:prstGeom prst="line">
                  <a:avLst/>
                </a:prstGeom>
                <a:ln w="25400">
                  <a:solidFill>
                    <a:srgbClr val="00A76D"/>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E3BD377-6172-200C-5BD2-ADFB7F97A069}"/>
                    </a:ext>
                  </a:extLst>
                </p:cNvPr>
                <p:cNvCxnSpPr>
                  <a:cxnSpLocks/>
                  <a:stCxn id="72" idx="5"/>
                  <a:endCxn id="72" idx="2"/>
                </p:cNvCxnSpPr>
                <p:nvPr/>
              </p:nvCxnSpPr>
              <p:spPr>
                <a:xfrm flipH="1" flipV="1">
                  <a:off x="6430166" y="3012101"/>
                  <a:ext cx="1156399" cy="940478"/>
                </a:xfrm>
                <a:prstGeom prst="line">
                  <a:avLst/>
                </a:prstGeom>
                <a:ln w="25400">
                  <a:solidFill>
                    <a:srgbClr val="00A76D"/>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AA344B9-7259-C082-60B9-70865D0C22B9}"/>
                    </a:ext>
                  </a:extLst>
                </p:cNvPr>
                <p:cNvCxnSpPr>
                  <a:cxnSpLocks/>
                  <a:stCxn id="72" idx="0"/>
                </p:cNvCxnSpPr>
                <p:nvPr/>
              </p:nvCxnSpPr>
              <p:spPr>
                <a:xfrm flipH="1">
                  <a:off x="6552507" y="2314510"/>
                  <a:ext cx="736948" cy="1264218"/>
                </a:xfrm>
                <a:prstGeom prst="line">
                  <a:avLst/>
                </a:prstGeom>
                <a:ln w="25400">
                  <a:solidFill>
                    <a:srgbClr val="00A76D"/>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7F618A2-FBC4-A586-88A3-0918D0A70DFD}"/>
                    </a:ext>
                  </a:extLst>
                </p:cNvPr>
                <p:cNvCxnSpPr>
                  <a:cxnSpLocks/>
                  <a:stCxn id="72" idx="1"/>
                  <a:endCxn id="72" idx="6"/>
                </p:cNvCxnSpPr>
                <p:nvPr/>
              </p:nvCxnSpPr>
              <p:spPr>
                <a:xfrm>
                  <a:off x="6730189" y="2512208"/>
                  <a:ext cx="1313692" cy="1067569"/>
                </a:xfrm>
                <a:prstGeom prst="line">
                  <a:avLst/>
                </a:prstGeom>
                <a:ln w="25400">
                  <a:solidFill>
                    <a:srgbClr val="00A76D"/>
                  </a:solidFill>
                </a:ln>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44002225-27A7-D33B-2988-8B740A125509}"/>
                    </a:ext>
                  </a:extLst>
                </p:cNvPr>
                <p:cNvCxnSpPr>
                  <a:cxnSpLocks/>
                  <a:stCxn id="72" idx="6"/>
                  <a:endCxn id="72" idx="3"/>
                </p:cNvCxnSpPr>
                <p:nvPr/>
              </p:nvCxnSpPr>
              <p:spPr>
                <a:xfrm flipH="1">
                  <a:off x="6532116" y="3579777"/>
                  <a:ext cx="1511765" cy="0"/>
                </a:xfrm>
                <a:prstGeom prst="line">
                  <a:avLst/>
                </a:prstGeom>
                <a:ln w="25400">
                  <a:solidFill>
                    <a:srgbClr val="00A76D"/>
                  </a:solidFill>
                </a:ln>
              </p:spPr>
              <p:style>
                <a:lnRef idx="1">
                  <a:schemeClr val="accent1"/>
                </a:lnRef>
                <a:fillRef idx="0">
                  <a:schemeClr val="accent1"/>
                </a:fillRef>
                <a:effectRef idx="0">
                  <a:schemeClr val="accent1"/>
                </a:effectRef>
                <a:fontRef idx="minor">
                  <a:schemeClr val="tx1"/>
                </a:fontRef>
              </p:style>
            </p:cxnSp>
            <p:sp>
              <p:nvSpPr>
                <p:cNvPr id="71" name="Freeform 147">
                  <a:extLst>
                    <a:ext uri="{FF2B5EF4-FFF2-40B4-BE49-F238E27FC236}">
                      <a16:creationId xmlns:a16="http://schemas.microsoft.com/office/drawing/2014/main" id="{789E6EF9-215D-681A-33B2-9A941EA60416}"/>
                    </a:ext>
                  </a:extLst>
                </p:cNvPr>
                <p:cNvSpPr/>
                <p:nvPr/>
              </p:nvSpPr>
              <p:spPr>
                <a:xfrm>
                  <a:off x="6999015" y="2341530"/>
                  <a:ext cx="1143904" cy="1582329"/>
                </a:xfrm>
                <a:custGeom>
                  <a:avLst/>
                  <a:gdLst>
                    <a:gd name="connsiteX0" fmla="*/ 387457 w 1503335"/>
                    <a:gd name="connsiteY0" fmla="*/ 0 h 2224007"/>
                    <a:gd name="connsiteX1" fmla="*/ 1503335 w 1503335"/>
                    <a:gd name="connsiteY1" fmla="*/ 953146 h 2224007"/>
                    <a:gd name="connsiteX2" fmla="*/ 0 w 1503335"/>
                    <a:gd name="connsiteY2" fmla="*/ 2224007 h 2224007"/>
                    <a:gd name="connsiteX3" fmla="*/ 387457 w 1503335"/>
                    <a:gd name="connsiteY3" fmla="*/ 0 h 2224007"/>
                    <a:gd name="connsiteX0" fmla="*/ 384733 w 1500611"/>
                    <a:gd name="connsiteY0" fmla="*/ 0 h 2212986"/>
                    <a:gd name="connsiteX1" fmla="*/ 1500611 w 1500611"/>
                    <a:gd name="connsiteY1" fmla="*/ 953146 h 2212986"/>
                    <a:gd name="connsiteX2" fmla="*/ 0 w 1500611"/>
                    <a:gd name="connsiteY2" fmla="*/ 2212986 h 2212986"/>
                    <a:gd name="connsiteX3" fmla="*/ 384733 w 1500611"/>
                    <a:gd name="connsiteY3" fmla="*/ 0 h 2212986"/>
                    <a:gd name="connsiteX0" fmla="*/ 392906 w 1500611"/>
                    <a:gd name="connsiteY0" fmla="*/ 0 h 2215741"/>
                    <a:gd name="connsiteX1" fmla="*/ 1500611 w 1500611"/>
                    <a:gd name="connsiteY1" fmla="*/ 955901 h 2215741"/>
                    <a:gd name="connsiteX2" fmla="*/ 0 w 1500611"/>
                    <a:gd name="connsiteY2" fmla="*/ 2215741 h 2215741"/>
                    <a:gd name="connsiteX3" fmla="*/ 392906 w 1500611"/>
                    <a:gd name="connsiteY3" fmla="*/ 0 h 2215741"/>
                    <a:gd name="connsiteX0" fmla="*/ 392906 w 1492438"/>
                    <a:gd name="connsiteY0" fmla="*/ 0 h 2215741"/>
                    <a:gd name="connsiteX1" fmla="*/ 1492438 w 1492438"/>
                    <a:gd name="connsiteY1" fmla="*/ 947636 h 2215741"/>
                    <a:gd name="connsiteX2" fmla="*/ 0 w 1492438"/>
                    <a:gd name="connsiteY2" fmla="*/ 2215741 h 2215741"/>
                    <a:gd name="connsiteX3" fmla="*/ 392906 w 1492438"/>
                    <a:gd name="connsiteY3" fmla="*/ 0 h 2215741"/>
                  </a:gdLst>
                  <a:ahLst/>
                  <a:cxnLst>
                    <a:cxn ang="0">
                      <a:pos x="connsiteX0" y="connsiteY0"/>
                    </a:cxn>
                    <a:cxn ang="0">
                      <a:pos x="connsiteX1" y="connsiteY1"/>
                    </a:cxn>
                    <a:cxn ang="0">
                      <a:pos x="connsiteX2" y="connsiteY2"/>
                    </a:cxn>
                    <a:cxn ang="0">
                      <a:pos x="connsiteX3" y="connsiteY3"/>
                    </a:cxn>
                  </a:cxnLst>
                  <a:rect l="l" t="t" r="r" b="b"/>
                  <a:pathLst>
                    <a:path w="1492438" h="2215741">
                      <a:moveTo>
                        <a:pt x="392906" y="0"/>
                      </a:moveTo>
                      <a:lnTo>
                        <a:pt x="1492438" y="947636"/>
                      </a:lnTo>
                      <a:lnTo>
                        <a:pt x="0" y="2215741"/>
                      </a:lnTo>
                      <a:lnTo>
                        <a:pt x="392906" y="0"/>
                      </a:lnTo>
                      <a:close/>
                    </a:path>
                  </a:pathLst>
                </a:custGeom>
                <a:noFill/>
                <a:ln w="25400">
                  <a:solidFill>
                    <a:srgbClr val="00A7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2" name="Freeform 148">
                  <a:extLst>
                    <a:ext uri="{FF2B5EF4-FFF2-40B4-BE49-F238E27FC236}">
                      <a16:creationId xmlns:a16="http://schemas.microsoft.com/office/drawing/2014/main" id="{B37E4E02-C8CA-C421-8BA3-B559790995FD}"/>
                    </a:ext>
                  </a:extLst>
                </p:cNvPr>
                <p:cNvSpPr/>
                <p:nvPr/>
              </p:nvSpPr>
              <p:spPr>
                <a:xfrm>
                  <a:off x="6430166" y="2314510"/>
                  <a:ext cx="1712752" cy="1638069"/>
                </a:xfrm>
                <a:custGeom>
                  <a:avLst/>
                  <a:gdLst>
                    <a:gd name="connsiteX0" fmla="*/ 936625 w 1866900"/>
                    <a:gd name="connsiteY0" fmla="*/ 0 h 1841500"/>
                    <a:gd name="connsiteX1" fmla="*/ 327025 w 1866900"/>
                    <a:gd name="connsiteY1" fmla="*/ 222250 h 1841500"/>
                    <a:gd name="connsiteX2" fmla="*/ 0 w 1866900"/>
                    <a:gd name="connsiteY2" fmla="*/ 784225 h 1841500"/>
                    <a:gd name="connsiteX3" fmla="*/ 111125 w 1866900"/>
                    <a:gd name="connsiteY3" fmla="*/ 1422400 h 1841500"/>
                    <a:gd name="connsiteX4" fmla="*/ 609600 w 1866900"/>
                    <a:gd name="connsiteY4" fmla="*/ 1841500 h 1841500"/>
                    <a:gd name="connsiteX5" fmla="*/ 1260475 w 1866900"/>
                    <a:gd name="connsiteY5" fmla="*/ 1841500 h 1841500"/>
                    <a:gd name="connsiteX6" fmla="*/ 1758950 w 1866900"/>
                    <a:gd name="connsiteY6" fmla="*/ 1422400 h 1841500"/>
                    <a:gd name="connsiteX7" fmla="*/ 1866900 w 1866900"/>
                    <a:gd name="connsiteY7" fmla="*/ 787400 h 1841500"/>
                    <a:gd name="connsiteX8" fmla="*/ 1546225 w 1866900"/>
                    <a:gd name="connsiteY8" fmla="*/ 225425 h 1841500"/>
                    <a:gd name="connsiteX9" fmla="*/ 936625 w 1866900"/>
                    <a:gd name="connsiteY9" fmla="*/ 0 h 184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41500">
                      <a:moveTo>
                        <a:pt x="936625" y="0"/>
                      </a:moveTo>
                      <a:lnTo>
                        <a:pt x="327025" y="222250"/>
                      </a:lnTo>
                      <a:lnTo>
                        <a:pt x="0" y="784225"/>
                      </a:lnTo>
                      <a:lnTo>
                        <a:pt x="111125" y="1422400"/>
                      </a:lnTo>
                      <a:lnTo>
                        <a:pt x="609600" y="1841500"/>
                      </a:lnTo>
                      <a:lnTo>
                        <a:pt x="1260475" y="1841500"/>
                      </a:lnTo>
                      <a:lnTo>
                        <a:pt x="1758950" y="1422400"/>
                      </a:lnTo>
                      <a:lnTo>
                        <a:pt x="1866900" y="787400"/>
                      </a:lnTo>
                      <a:lnTo>
                        <a:pt x="1546225" y="225425"/>
                      </a:lnTo>
                      <a:lnTo>
                        <a:pt x="936625" y="0"/>
                      </a:lnTo>
                      <a:close/>
                    </a:path>
                  </a:pathLst>
                </a:custGeom>
                <a:noFill/>
                <a:ln w="127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3" name="Rectangle 72">
                  <a:extLst>
                    <a:ext uri="{FF2B5EF4-FFF2-40B4-BE49-F238E27FC236}">
                      <a16:creationId xmlns:a16="http://schemas.microsoft.com/office/drawing/2014/main" id="{2C3D1D06-5CA5-1624-D9E8-B9B28EDED73D}"/>
                    </a:ext>
                  </a:extLst>
                </p:cNvPr>
                <p:cNvSpPr/>
                <p:nvPr/>
              </p:nvSpPr>
              <p:spPr>
                <a:xfrm>
                  <a:off x="6834835" y="2951946"/>
                  <a:ext cx="922875" cy="461665"/>
                </a:xfrm>
                <a:prstGeom prst="rect">
                  <a:avLst/>
                </a:prstGeom>
                <a:solidFill>
                  <a:schemeClr val="bg1"/>
                </a:solidFill>
              </p:spPr>
              <p:txBody>
                <a:bodyPr wrap="square">
                  <a:spAutoFit/>
                </a:bodyPr>
                <a:lstStyle/>
                <a:p>
                  <a:pPr algn="ctr"/>
                  <a:r>
                    <a:rPr lang="en-US" sz="1200" b="1" dirty="0"/>
                    <a:t>SPARC Meetings</a:t>
                  </a:r>
                </a:p>
              </p:txBody>
            </p:sp>
            <p:pic>
              <p:nvPicPr>
                <p:cNvPr id="75" name="Picture 74">
                  <a:extLst>
                    <a:ext uri="{FF2B5EF4-FFF2-40B4-BE49-F238E27FC236}">
                      <a16:creationId xmlns:a16="http://schemas.microsoft.com/office/drawing/2014/main" id="{7F777FAF-2D07-67BD-0D77-3B10C188582F}"/>
                    </a:ext>
                  </a:extLst>
                </p:cNvPr>
                <p:cNvPicPr>
                  <a:picLocks noChangeAspect="1"/>
                </p:cNvPicPr>
                <p:nvPr/>
              </p:nvPicPr>
              <p:blipFill>
                <a:blip r:embed="rId5"/>
                <a:stretch>
                  <a:fillRect/>
                </a:stretch>
              </p:blipFill>
              <p:spPr>
                <a:xfrm>
                  <a:off x="8133157" y="3310452"/>
                  <a:ext cx="313719" cy="499625"/>
                </a:xfrm>
                <a:prstGeom prst="rect">
                  <a:avLst/>
                </a:prstGeom>
              </p:spPr>
            </p:pic>
            <p:sp>
              <p:nvSpPr>
                <p:cNvPr id="76" name="Oval 75">
                  <a:extLst>
                    <a:ext uri="{FF2B5EF4-FFF2-40B4-BE49-F238E27FC236}">
                      <a16:creationId xmlns:a16="http://schemas.microsoft.com/office/drawing/2014/main" id="{EA85E26B-E86A-CC96-B39C-A0811F6A06F3}"/>
                    </a:ext>
                  </a:extLst>
                </p:cNvPr>
                <p:cNvSpPr/>
                <p:nvPr/>
              </p:nvSpPr>
              <p:spPr>
                <a:xfrm>
                  <a:off x="8133157" y="3310453"/>
                  <a:ext cx="313719" cy="31371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78" name="Picture 77">
                  <a:extLst>
                    <a:ext uri="{FF2B5EF4-FFF2-40B4-BE49-F238E27FC236}">
                      <a16:creationId xmlns:a16="http://schemas.microsoft.com/office/drawing/2014/main" id="{ABB633FB-01F3-0B35-09FF-88D183B7B702}"/>
                    </a:ext>
                  </a:extLst>
                </p:cNvPr>
                <p:cNvPicPr>
                  <a:picLocks noChangeAspect="1"/>
                </p:cNvPicPr>
                <p:nvPr/>
              </p:nvPicPr>
              <p:blipFill>
                <a:blip r:embed="rId6"/>
                <a:stretch>
                  <a:fillRect/>
                </a:stretch>
              </p:blipFill>
              <p:spPr>
                <a:xfrm>
                  <a:off x="6101450" y="3331594"/>
                  <a:ext cx="313719" cy="360195"/>
                </a:xfrm>
                <a:prstGeom prst="rect">
                  <a:avLst/>
                </a:prstGeom>
              </p:spPr>
            </p:pic>
            <p:sp>
              <p:nvSpPr>
                <p:cNvPr id="79" name="Oval 78">
                  <a:extLst>
                    <a:ext uri="{FF2B5EF4-FFF2-40B4-BE49-F238E27FC236}">
                      <a16:creationId xmlns:a16="http://schemas.microsoft.com/office/drawing/2014/main" id="{AEE21954-A3B6-59C7-DA0B-3244A93F18D7}"/>
                    </a:ext>
                  </a:extLst>
                </p:cNvPr>
                <p:cNvSpPr/>
                <p:nvPr/>
              </p:nvSpPr>
              <p:spPr>
                <a:xfrm>
                  <a:off x="6101450" y="3328932"/>
                  <a:ext cx="313719" cy="31371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1" name="Picture 80">
                  <a:extLst>
                    <a:ext uri="{FF2B5EF4-FFF2-40B4-BE49-F238E27FC236}">
                      <a16:creationId xmlns:a16="http://schemas.microsoft.com/office/drawing/2014/main" id="{51810D2B-22B8-825A-0E76-9DEADC35D2D1}"/>
                    </a:ext>
                  </a:extLst>
                </p:cNvPr>
                <p:cNvPicPr>
                  <a:picLocks noChangeAspect="1"/>
                </p:cNvPicPr>
                <p:nvPr/>
              </p:nvPicPr>
              <p:blipFill>
                <a:blip r:embed="rId7"/>
                <a:stretch>
                  <a:fillRect/>
                </a:stretch>
              </p:blipFill>
              <p:spPr>
                <a:xfrm>
                  <a:off x="7946301" y="2385609"/>
                  <a:ext cx="313719" cy="429911"/>
                </a:xfrm>
                <a:prstGeom prst="rect">
                  <a:avLst/>
                </a:prstGeom>
              </p:spPr>
            </p:pic>
            <p:sp>
              <p:nvSpPr>
                <p:cNvPr id="82" name="Oval 81">
                  <a:extLst>
                    <a:ext uri="{FF2B5EF4-FFF2-40B4-BE49-F238E27FC236}">
                      <a16:creationId xmlns:a16="http://schemas.microsoft.com/office/drawing/2014/main" id="{C0E16F4A-B9D9-532E-22A4-9081ED90A5EF}"/>
                    </a:ext>
                  </a:extLst>
                </p:cNvPr>
                <p:cNvSpPr/>
                <p:nvPr/>
              </p:nvSpPr>
              <p:spPr>
                <a:xfrm>
                  <a:off x="7946301" y="2385303"/>
                  <a:ext cx="313719" cy="31371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84" name="Picture 83">
                  <a:extLst>
                    <a:ext uri="{FF2B5EF4-FFF2-40B4-BE49-F238E27FC236}">
                      <a16:creationId xmlns:a16="http://schemas.microsoft.com/office/drawing/2014/main" id="{7F284536-51ED-80C9-8519-F0D776329C94}"/>
                    </a:ext>
                  </a:extLst>
                </p:cNvPr>
                <p:cNvPicPr>
                  <a:picLocks noChangeAspect="1"/>
                </p:cNvPicPr>
                <p:nvPr/>
              </p:nvPicPr>
              <p:blipFill>
                <a:blip r:embed="rId8"/>
                <a:stretch>
                  <a:fillRect/>
                </a:stretch>
              </p:blipFill>
              <p:spPr>
                <a:xfrm>
                  <a:off x="6302666" y="2349153"/>
                  <a:ext cx="313719" cy="371814"/>
                </a:xfrm>
                <a:prstGeom prst="rect">
                  <a:avLst/>
                </a:prstGeom>
              </p:spPr>
            </p:pic>
            <p:sp>
              <p:nvSpPr>
                <p:cNvPr id="85" name="Oval 84">
                  <a:extLst>
                    <a:ext uri="{FF2B5EF4-FFF2-40B4-BE49-F238E27FC236}">
                      <a16:creationId xmlns:a16="http://schemas.microsoft.com/office/drawing/2014/main" id="{965C0EF1-1E45-E8E7-EA77-EE0CED3FF0AF}"/>
                    </a:ext>
                  </a:extLst>
                </p:cNvPr>
                <p:cNvSpPr/>
                <p:nvPr/>
              </p:nvSpPr>
              <p:spPr>
                <a:xfrm>
                  <a:off x="6302666" y="2351341"/>
                  <a:ext cx="313719" cy="313718"/>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7" name="Rectangle 86">
                  <a:extLst>
                    <a:ext uri="{FF2B5EF4-FFF2-40B4-BE49-F238E27FC236}">
                      <a16:creationId xmlns:a16="http://schemas.microsoft.com/office/drawing/2014/main" id="{1B01137B-7D4C-95BB-2875-86FEFC305A0A}"/>
                    </a:ext>
                  </a:extLst>
                </p:cNvPr>
                <p:cNvSpPr/>
                <p:nvPr/>
              </p:nvSpPr>
              <p:spPr>
                <a:xfrm>
                  <a:off x="6781080" y="1868152"/>
                  <a:ext cx="986167" cy="276999"/>
                </a:xfrm>
                <a:prstGeom prst="rect">
                  <a:avLst/>
                </a:prstGeom>
                <a:noFill/>
              </p:spPr>
              <p:txBody>
                <a:bodyPr wrap="none">
                  <a:spAutoFit/>
                </a:bodyPr>
                <a:lstStyle/>
                <a:p>
                  <a:r>
                    <a:rPr lang="en-US" sz="1200" b="1" dirty="0"/>
                    <a:t>Executives</a:t>
                  </a:r>
                </a:p>
              </p:txBody>
            </p:sp>
            <p:grpSp>
              <p:nvGrpSpPr>
                <p:cNvPr id="90" name="Group 89">
                  <a:extLst>
                    <a:ext uri="{FF2B5EF4-FFF2-40B4-BE49-F238E27FC236}">
                      <a16:creationId xmlns:a16="http://schemas.microsoft.com/office/drawing/2014/main" id="{7A3513AB-8487-A9E5-5C8A-DE6D7B6694FF}"/>
                    </a:ext>
                  </a:extLst>
                </p:cNvPr>
                <p:cNvGrpSpPr/>
                <p:nvPr/>
              </p:nvGrpSpPr>
              <p:grpSpPr>
                <a:xfrm>
                  <a:off x="7107379" y="1534582"/>
                  <a:ext cx="333572" cy="336435"/>
                  <a:chOff x="2213583" y="2536858"/>
                  <a:chExt cx="581411" cy="586403"/>
                </a:xfrm>
              </p:grpSpPr>
              <p:pic>
                <p:nvPicPr>
                  <p:cNvPr id="91" name="Picture 90">
                    <a:extLst>
                      <a:ext uri="{FF2B5EF4-FFF2-40B4-BE49-F238E27FC236}">
                        <a16:creationId xmlns:a16="http://schemas.microsoft.com/office/drawing/2014/main" id="{C680C618-7338-4540-A74D-CCB1E8BB8570}"/>
                      </a:ext>
                    </a:extLst>
                  </p:cNvPr>
                  <p:cNvPicPr>
                    <a:picLocks noChangeAspect="1"/>
                  </p:cNvPicPr>
                  <p:nvPr/>
                </p:nvPicPr>
                <p:blipFill>
                  <a:blip r:embed="rId9"/>
                  <a:srcRect l="609" t="536" r="609" b="66125"/>
                  <a:stretch>
                    <a:fillRect/>
                  </a:stretch>
                </p:blipFill>
                <p:spPr>
                  <a:xfrm>
                    <a:off x="2213583" y="2536858"/>
                    <a:ext cx="581410" cy="581409"/>
                  </a:xfrm>
                  <a:custGeom>
                    <a:avLst/>
                    <a:gdLst>
                      <a:gd name="connsiteX0" fmla="*/ 290705 w 581410"/>
                      <a:gd name="connsiteY0" fmla="*/ 0 h 581410"/>
                      <a:gd name="connsiteX1" fmla="*/ 581410 w 581410"/>
                      <a:gd name="connsiteY1" fmla="*/ 290705 h 581410"/>
                      <a:gd name="connsiteX2" fmla="*/ 290705 w 581410"/>
                      <a:gd name="connsiteY2" fmla="*/ 581410 h 581410"/>
                      <a:gd name="connsiteX3" fmla="*/ 0 w 581410"/>
                      <a:gd name="connsiteY3" fmla="*/ 290705 h 581410"/>
                      <a:gd name="connsiteX4" fmla="*/ 290705 w 581410"/>
                      <a:gd name="connsiteY4" fmla="*/ 0 h 58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10" h="581410">
                        <a:moveTo>
                          <a:pt x="290705" y="0"/>
                        </a:moveTo>
                        <a:cubicBezTo>
                          <a:pt x="451257" y="0"/>
                          <a:pt x="581410" y="130153"/>
                          <a:pt x="581410" y="290705"/>
                        </a:cubicBezTo>
                        <a:cubicBezTo>
                          <a:pt x="581410" y="451257"/>
                          <a:pt x="451257" y="581410"/>
                          <a:pt x="290705" y="581410"/>
                        </a:cubicBezTo>
                        <a:cubicBezTo>
                          <a:pt x="130153" y="581410"/>
                          <a:pt x="0" y="451257"/>
                          <a:pt x="0" y="290705"/>
                        </a:cubicBezTo>
                        <a:cubicBezTo>
                          <a:pt x="0" y="130153"/>
                          <a:pt x="130153" y="0"/>
                          <a:pt x="290705" y="0"/>
                        </a:cubicBezTo>
                        <a:close/>
                      </a:path>
                    </a:pathLst>
                  </a:custGeom>
                </p:spPr>
              </p:pic>
              <p:sp>
                <p:nvSpPr>
                  <p:cNvPr id="92" name="Oval 91">
                    <a:extLst>
                      <a:ext uri="{FF2B5EF4-FFF2-40B4-BE49-F238E27FC236}">
                        <a16:creationId xmlns:a16="http://schemas.microsoft.com/office/drawing/2014/main" id="{279E5534-7266-B53D-4F24-DBD03272A428}"/>
                      </a:ext>
                    </a:extLst>
                  </p:cNvPr>
                  <p:cNvSpPr/>
                  <p:nvPr/>
                </p:nvSpPr>
                <p:spPr>
                  <a:xfrm>
                    <a:off x="2213585" y="2541852"/>
                    <a:ext cx="581409" cy="58140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pic>
              <p:nvPicPr>
                <p:cNvPr id="96" name="Picture 95">
                  <a:extLst>
                    <a:ext uri="{FF2B5EF4-FFF2-40B4-BE49-F238E27FC236}">
                      <a16:creationId xmlns:a16="http://schemas.microsoft.com/office/drawing/2014/main" id="{46D8F1AA-FCEA-2687-7F3A-99202387C131}"/>
                    </a:ext>
                  </a:extLst>
                </p:cNvPr>
                <p:cNvPicPr>
                  <a:picLocks noChangeAspect="1"/>
                </p:cNvPicPr>
                <p:nvPr/>
              </p:nvPicPr>
              <p:blipFill>
                <a:blip r:embed="rId10"/>
                <a:stretch>
                  <a:fillRect/>
                </a:stretch>
              </p:blipFill>
              <p:spPr>
                <a:xfrm>
                  <a:off x="7117304" y="3978001"/>
                  <a:ext cx="313719" cy="429910"/>
                </a:xfrm>
                <a:prstGeom prst="rect">
                  <a:avLst/>
                </a:prstGeom>
              </p:spPr>
            </p:pic>
            <p:sp>
              <p:nvSpPr>
                <p:cNvPr id="97" name="Oval 96">
                  <a:extLst>
                    <a:ext uri="{FF2B5EF4-FFF2-40B4-BE49-F238E27FC236}">
                      <a16:creationId xmlns:a16="http://schemas.microsoft.com/office/drawing/2014/main" id="{3D4F52E1-8456-FF77-F536-BE33D894DC72}"/>
                    </a:ext>
                  </a:extLst>
                </p:cNvPr>
                <p:cNvSpPr/>
                <p:nvPr/>
              </p:nvSpPr>
              <p:spPr>
                <a:xfrm>
                  <a:off x="7117304" y="3980906"/>
                  <a:ext cx="313719" cy="31371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8" name="Freeform 97">
                  <a:extLst>
                    <a:ext uri="{FF2B5EF4-FFF2-40B4-BE49-F238E27FC236}">
                      <a16:creationId xmlns:a16="http://schemas.microsoft.com/office/drawing/2014/main" id="{59527D0D-11A4-6BD5-2930-B7EEA9FEB334}"/>
                    </a:ext>
                  </a:extLst>
                </p:cNvPr>
                <p:cNvSpPr/>
                <p:nvPr/>
              </p:nvSpPr>
              <p:spPr>
                <a:xfrm rot="16200000">
                  <a:off x="7249339" y="2096724"/>
                  <a:ext cx="86726" cy="173451"/>
                </a:xfrm>
                <a:custGeom>
                  <a:avLst/>
                  <a:gdLst/>
                  <a:ahLst/>
                  <a:cxnLst/>
                  <a:rect l="l" t="t" r="r" b="b"/>
                  <a:pathLst>
                    <a:path w="304038" h="608076">
                      <a:moveTo>
                        <a:pt x="304038" y="304038"/>
                      </a:moveTo>
                      <a:lnTo>
                        <a:pt x="0" y="0"/>
                      </a:lnTo>
                      <a:lnTo>
                        <a:pt x="0" y="608076"/>
                      </a:lnTo>
                      <a:close/>
                    </a:path>
                  </a:pathLst>
                </a:custGeom>
                <a:solidFill>
                  <a:srgbClr val="00A76D"/>
                </a:solidFill>
              </p:spPr>
            </p:sp>
          </p:grpSp>
        </p:grpSp>
      </p:grpSp>
      <p:grpSp>
        <p:nvGrpSpPr>
          <p:cNvPr id="44" name="Group 43">
            <a:extLst>
              <a:ext uri="{FF2B5EF4-FFF2-40B4-BE49-F238E27FC236}">
                <a16:creationId xmlns:a16="http://schemas.microsoft.com/office/drawing/2014/main" id="{D0C4B057-8719-E7D6-AB98-A08AE513B54D}"/>
              </a:ext>
            </a:extLst>
          </p:cNvPr>
          <p:cNvGrpSpPr/>
          <p:nvPr/>
        </p:nvGrpSpPr>
        <p:grpSpPr>
          <a:xfrm>
            <a:off x="913324" y="1346130"/>
            <a:ext cx="2951456" cy="4667318"/>
            <a:chOff x="693778" y="1346130"/>
            <a:chExt cx="2951456" cy="4667318"/>
          </a:xfrm>
        </p:grpSpPr>
        <p:sp>
          <p:nvSpPr>
            <p:cNvPr id="10" name="Rectangle 9">
              <a:extLst>
                <a:ext uri="{FF2B5EF4-FFF2-40B4-BE49-F238E27FC236}">
                  <a16:creationId xmlns:a16="http://schemas.microsoft.com/office/drawing/2014/main" id="{54C0B0BD-A63B-46A4-4E3F-62DC1EBBE9AD}"/>
                </a:ext>
              </a:extLst>
            </p:cNvPr>
            <p:cNvSpPr/>
            <p:nvPr/>
          </p:nvSpPr>
          <p:spPr>
            <a:xfrm>
              <a:off x="783433" y="4793320"/>
              <a:ext cx="2854066" cy="1220128"/>
            </a:xfrm>
            <a:prstGeom prst="rect">
              <a:avLst/>
            </a:prstGeom>
            <a:noFill/>
            <a:ln>
              <a:solidFill>
                <a:srgbClr val="FF0000"/>
              </a:solidFill>
            </a:ln>
          </p:spPr>
          <p:txBody>
            <a:bodyPr wrap="square" lIns="108000" tIns="109728" rIns="108000" bIns="108000">
              <a:spAutoFit/>
            </a:bodyPr>
            <a:lstStyle/>
            <a:p>
              <a:pPr>
                <a:spcAft>
                  <a:spcPts val="600"/>
                </a:spcAft>
              </a:pPr>
              <a:r>
                <a:rPr lang="en-US" sz="1200" b="1" dirty="0"/>
                <a:t>Siloed Issue Identification</a:t>
              </a:r>
            </a:p>
            <a:p>
              <a:pPr marL="171450" indent="-171450">
                <a:buFont typeface="Arial" panose="020B0604020202020204" pitchFamily="34" charset="0"/>
                <a:buChar char="•"/>
              </a:pPr>
              <a:r>
                <a:rPr lang="en-US" sz="1200" dirty="0"/>
                <a:t>Multiple, narrow perspectives</a:t>
              </a:r>
            </a:p>
            <a:p>
              <a:pPr marL="171450" indent="-171450">
                <a:buFont typeface="Arial" panose="020B0604020202020204" pitchFamily="34" charset="0"/>
                <a:buChar char="•"/>
              </a:pPr>
              <a:r>
                <a:rPr lang="en-US" sz="1200" dirty="0"/>
                <a:t>Difficult to prioritize</a:t>
              </a:r>
            </a:p>
            <a:p>
              <a:pPr marL="171450" indent="-171450">
                <a:buFont typeface="Arial" panose="020B0604020202020204" pitchFamily="34" charset="0"/>
                <a:buChar char="•"/>
              </a:pPr>
              <a:r>
                <a:rPr lang="en-US" sz="1200" dirty="0"/>
                <a:t>ERM must decide what to escalate; defaults to simple aggregation</a:t>
              </a:r>
            </a:p>
          </p:txBody>
        </p:sp>
        <p:grpSp>
          <p:nvGrpSpPr>
            <p:cNvPr id="19" name="Group 18">
              <a:extLst>
                <a:ext uri="{FF2B5EF4-FFF2-40B4-BE49-F238E27FC236}">
                  <a16:creationId xmlns:a16="http://schemas.microsoft.com/office/drawing/2014/main" id="{C5F7A40E-FD24-45CB-ACF3-1EA68A70EDB9}"/>
                </a:ext>
              </a:extLst>
            </p:cNvPr>
            <p:cNvGrpSpPr/>
            <p:nvPr/>
          </p:nvGrpSpPr>
          <p:grpSpPr>
            <a:xfrm>
              <a:off x="1973465" y="4529516"/>
              <a:ext cx="397938" cy="388835"/>
              <a:chOff x="1669577" y="4628669"/>
              <a:chExt cx="397938" cy="388835"/>
            </a:xfrm>
          </p:grpSpPr>
          <p:sp>
            <p:nvSpPr>
              <p:cNvPr id="16" name="Oval 15">
                <a:extLst>
                  <a:ext uri="{FF2B5EF4-FFF2-40B4-BE49-F238E27FC236}">
                    <a16:creationId xmlns:a16="http://schemas.microsoft.com/office/drawing/2014/main" id="{D338C764-40DE-9CAF-C065-968236E73FDF}"/>
                  </a:ext>
                </a:extLst>
              </p:cNvPr>
              <p:cNvSpPr/>
              <p:nvPr/>
            </p:nvSpPr>
            <p:spPr>
              <a:xfrm>
                <a:off x="1674129" y="4628669"/>
                <a:ext cx="388835" cy="3888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7" name="Graphic 16">
                <a:extLst>
                  <a:ext uri="{FF2B5EF4-FFF2-40B4-BE49-F238E27FC236}">
                    <a16:creationId xmlns:a16="http://schemas.microsoft.com/office/drawing/2014/main" id="{62E8F492-4956-C8BD-E14A-2BE330ED60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69577" y="4692311"/>
                <a:ext cx="397938" cy="309508"/>
              </a:xfrm>
              <a:prstGeom prst="rect">
                <a:avLst/>
              </a:prstGeom>
            </p:spPr>
          </p:pic>
        </p:grpSp>
        <p:grpSp>
          <p:nvGrpSpPr>
            <p:cNvPr id="20" name="Group 19">
              <a:extLst>
                <a:ext uri="{FF2B5EF4-FFF2-40B4-BE49-F238E27FC236}">
                  <a16:creationId xmlns:a16="http://schemas.microsoft.com/office/drawing/2014/main" id="{3751B453-A133-D592-8691-BE33247DB358}"/>
                </a:ext>
              </a:extLst>
            </p:cNvPr>
            <p:cNvGrpSpPr/>
            <p:nvPr/>
          </p:nvGrpSpPr>
          <p:grpSpPr>
            <a:xfrm>
              <a:off x="693778" y="1346130"/>
              <a:ext cx="2951456" cy="3085220"/>
              <a:chOff x="447042" y="1445283"/>
              <a:chExt cx="2951456" cy="3085220"/>
            </a:xfrm>
          </p:grpSpPr>
          <p:sp>
            <p:nvSpPr>
              <p:cNvPr id="122" name="Rectangle 121">
                <a:extLst>
                  <a:ext uri="{FF2B5EF4-FFF2-40B4-BE49-F238E27FC236}">
                    <a16:creationId xmlns:a16="http://schemas.microsoft.com/office/drawing/2014/main" id="{4A3B6FD4-7415-CB8B-C5A6-06102C5898B3}"/>
                  </a:ext>
                </a:extLst>
              </p:cNvPr>
              <p:cNvSpPr/>
              <p:nvPr/>
            </p:nvSpPr>
            <p:spPr>
              <a:xfrm>
                <a:off x="447042" y="4253504"/>
                <a:ext cx="2874384" cy="276999"/>
              </a:xfrm>
              <a:prstGeom prst="rect">
                <a:avLst/>
              </a:prstGeom>
              <a:noFill/>
            </p:spPr>
            <p:txBody>
              <a:bodyPr wrap="square">
                <a:spAutoFit/>
              </a:bodyPr>
              <a:lstStyle/>
              <a:p>
                <a:pPr algn="ctr"/>
                <a:r>
                  <a:rPr lang="en-US" sz="1200" b="1" dirty="0"/>
                  <a:t>Control Function SMEs</a:t>
                </a:r>
              </a:p>
            </p:txBody>
          </p:sp>
          <p:grpSp>
            <p:nvGrpSpPr>
              <p:cNvPr id="8" name="Group 7">
                <a:extLst>
                  <a:ext uri="{FF2B5EF4-FFF2-40B4-BE49-F238E27FC236}">
                    <a16:creationId xmlns:a16="http://schemas.microsoft.com/office/drawing/2014/main" id="{A0C4D700-0ACB-FEDF-3602-55E5E355747D}"/>
                  </a:ext>
                </a:extLst>
              </p:cNvPr>
              <p:cNvGrpSpPr/>
              <p:nvPr/>
            </p:nvGrpSpPr>
            <p:grpSpPr>
              <a:xfrm>
                <a:off x="516444" y="1445283"/>
                <a:ext cx="2882054" cy="2767171"/>
                <a:chOff x="516444" y="1777894"/>
                <a:chExt cx="2882054" cy="2767171"/>
              </a:xfrm>
            </p:grpSpPr>
            <p:sp>
              <p:nvSpPr>
                <p:cNvPr id="26" name="Rectangle 25">
                  <a:extLst>
                    <a:ext uri="{FF2B5EF4-FFF2-40B4-BE49-F238E27FC236}">
                      <a16:creationId xmlns:a16="http://schemas.microsoft.com/office/drawing/2014/main" id="{5B7C8AC2-1B5A-590B-58CA-AF772DD4406E}"/>
                    </a:ext>
                  </a:extLst>
                </p:cNvPr>
                <p:cNvSpPr/>
                <p:nvPr/>
              </p:nvSpPr>
              <p:spPr>
                <a:xfrm>
                  <a:off x="1412352" y="2195099"/>
                  <a:ext cx="986167" cy="276999"/>
                </a:xfrm>
                <a:prstGeom prst="rect">
                  <a:avLst/>
                </a:prstGeom>
                <a:solidFill>
                  <a:schemeClr val="bg1"/>
                </a:solidFill>
              </p:spPr>
              <p:txBody>
                <a:bodyPr wrap="none">
                  <a:spAutoFit/>
                </a:bodyPr>
                <a:lstStyle/>
                <a:p>
                  <a:r>
                    <a:rPr lang="en-US" sz="1200" b="1" dirty="0"/>
                    <a:t>Executives</a:t>
                  </a:r>
                </a:p>
              </p:txBody>
            </p:sp>
            <p:sp>
              <p:nvSpPr>
                <p:cNvPr id="28" name="Oval 27">
                  <a:extLst>
                    <a:ext uri="{FF2B5EF4-FFF2-40B4-BE49-F238E27FC236}">
                      <a16:creationId xmlns:a16="http://schemas.microsoft.com/office/drawing/2014/main" id="{1948C107-E32D-6C91-7431-1D5D8851983C}"/>
                    </a:ext>
                  </a:extLst>
                </p:cNvPr>
                <p:cNvSpPr/>
                <p:nvPr/>
              </p:nvSpPr>
              <p:spPr>
                <a:xfrm>
                  <a:off x="1653583" y="1777894"/>
                  <a:ext cx="503708" cy="5037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A0EB5299-6768-0471-D0EB-70145916F619}"/>
                    </a:ext>
                  </a:extLst>
                </p:cNvPr>
                <p:cNvGrpSpPr/>
                <p:nvPr/>
              </p:nvGrpSpPr>
              <p:grpSpPr>
                <a:xfrm>
                  <a:off x="1738651" y="1829459"/>
                  <a:ext cx="333572" cy="336435"/>
                  <a:chOff x="2213583" y="2536858"/>
                  <a:chExt cx="581411" cy="586403"/>
                </a:xfrm>
              </p:grpSpPr>
              <p:pic>
                <p:nvPicPr>
                  <p:cNvPr id="30" name="Picture 29">
                    <a:extLst>
                      <a:ext uri="{FF2B5EF4-FFF2-40B4-BE49-F238E27FC236}">
                        <a16:creationId xmlns:a16="http://schemas.microsoft.com/office/drawing/2014/main" id="{0F2E5C2F-9E8F-43F0-28B3-A9A4397526A3}"/>
                      </a:ext>
                    </a:extLst>
                  </p:cNvPr>
                  <p:cNvPicPr>
                    <a:picLocks noChangeAspect="1"/>
                  </p:cNvPicPr>
                  <p:nvPr/>
                </p:nvPicPr>
                <p:blipFill>
                  <a:blip r:embed="rId9"/>
                  <a:srcRect l="609" t="536" r="609" b="66125"/>
                  <a:stretch>
                    <a:fillRect/>
                  </a:stretch>
                </p:blipFill>
                <p:spPr>
                  <a:xfrm>
                    <a:off x="2213583" y="2536858"/>
                    <a:ext cx="581409" cy="581409"/>
                  </a:xfrm>
                  <a:custGeom>
                    <a:avLst/>
                    <a:gdLst>
                      <a:gd name="connsiteX0" fmla="*/ 290705 w 581410"/>
                      <a:gd name="connsiteY0" fmla="*/ 0 h 581410"/>
                      <a:gd name="connsiteX1" fmla="*/ 581410 w 581410"/>
                      <a:gd name="connsiteY1" fmla="*/ 290705 h 581410"/>
                      <a:gd name="connsiteX2" fmla="*/ 290705 w 581410"/>
                      <a:gd name="connsiteY2" fmla="*/ 581410 h 581410"/>
                      <a:gd name="connsiteX3" fmla="*/ 0 w 581410"/>
                      <a:gd name="connsiteY3" fmla="*/ 290705 h 581410"/>
                      <a:gd name="connsiteX4" fmla="*/ 290705 w 581410"/>
                      <a:gd name="connsiteY4" fmla="*/ 0 h 581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410" h="581410">
                        <a:moveTo>
                          <a:pt x="290705" y="0"/>
                        </a:moveTo>
                        <a:cubicBezTo>
                          <a:pt x="451257" y="0"/>
                          <a:pt x="581410" y="130153"/>
                          <a:pt x="581410" y="290705"/>
                        </a:cubicBezTo>
                        <a:cubicBezTo>
                          <a:pt x="581410" y="451257"/>
                          <a:pt x="451257" y="581410"/>
                          <a:pt x="290705" y="581410"/>
                        </a:cubicBezTo>
                        <a:cubicBezTo>
                          <a:pt x="130153" y="581410"/>
                          <a:pt x="0" y="451257"/>
                          <a:pt x="0" y="290705"/>
                        </a:cubicBezTo>
                        <a:cubicBezTo>
                          <a:pt x="0" y="130153"/>
                          <a:pt x="130153" y="0"/>
                          <a:pt x="290705" y="0"/>
                        </a:cubicBezTo>
                        <a:close/>
                      </a:path>
                    </a:pathLst>
                  </a:custGeom>
                </p:spPr>
              </p:pic>
              <p:sp>
                <p:nvSpPr>
                  <p:cNvPr id="31" name="Oval 30">
                    <a:extLst>
                      <a:ext uri="{FF2B5EF4-FFF2-40B4-BE49-F238E27FC236}">
                        <a16:creationId xmlns:a16="http://schemas.microsoft.com/office/drawing/2014/main" id="{303454FC-0B2E-66C8-B255-133533174B73}"/>
                      </a:ext>
                    </a:extLst>
                  </p:cNvPr>
                  <p:cNvSpPr/>
                  <p:nvPr/>
                </p:nvSpPr>
                <p:spPr>
                  <a:xfrm>
                    <a:off x="2213585" y="2541852"/>
                    <a:ext cx="581409" cy="58140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pic>
              <p:nvPicPr>
                <p:cNvPr id="33" name="Picture 32">
                  <a:extLst>
                    <a:ext uri="{FF2B5EF4-FFF2-40B4-BE49-F238E27FC236}">
                      <a16:creationId xmlns:a16="http://schemas.microsoft.com/office/drawing/2014/main" id="{5DC741CA-9740-F1CE-AD8B-C806D8268F59}"/>
                    </a:ext>
                  </a:extLst>
                </p:cNvPr>
                <p:cNvPicPr>
                  <a:picLocks noChangeAspect="1"/>
                </p:cNvPicPr>
                <p:nvPr/>
              </p:nvPicPr>
              <p:blipFill>
                <a:blip r:embed="rId5"/>
                <a:stretch>
                  <a:fillRect/>
                </a:stretch>
              </p:blipFill>
              <p:spPr>
                <a:xfrm>
                  <a:off x="2815740" y="3994225"/>
                  <a:ext cx="313719" cy="499625"/>
                </a:xfrm>
                <a:prstGeom prst="rect">
                  <a:avLst/>
                </a:prstGeom>
              </p:spPr>
            </p:pic>
            <p:sp>
              <p:nvSpPr>
                <p:cNvPr id="34" name="Oval 33">
                  <a:extLst>
                    <a:ext uri="{FF2B5EF4-FFF2-40B4-BE49-F238E27FC236}">
                      <a16:creationId xmlns:a16="http://schemas.microsoft.com/office/drawing/2014/main" id="{30744693-596E-5CAB-B54B-41CE30948D33}"/>
                    </a:ext>
                  </a:extLst>
                </p:cNvPr>
                <p:cNvSpPr/>
                <p:nvPr/>
              </p:nvSpPr>
              <p:spPr>
                <a:xfrm>
                  <a:off x="2815740" y="3994226"/>
                  <a:ext cx="313719" cy="31371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6" name="Picture 35">
                  <a:extLst>
                    <a:ext uri="{FF2B5EF4-FFF2-40B4-BE49-F238E27FC236}">
                      <a16:creationId xmlns:a16="http://schemas.microsoft.com/office/drawing/2014/main" id="{101BEC31-3B85-6F52-340D-0C513712496F}"/>
                    </a:ext>
                  </a:extLst>
                </p:cNvPr>
                <p:cNvPicPr>
                  <a:picLocks noChangeAspect="1"/>
                </p:cNvPicPr>
                <p:nvPr/>
              </p:nvPicPr>
              <p:blipFill>
                <a:blip r:embed="rId8"/>
                <a:stretch>
                  <a:fillRect/>
                </a:stretch>
              </p:blipFill>
              <p:spPr>
                <a:xfrm>
                  <a:off x="695563" y="3999138"/>
                  <a:ext cx="313719" cy="371814"/>
                </a:xfrm>
                <a:prstGeom prst="rect">
                  <a:avLst/>
                </a:prstGeom>
              </p:spPr>
            </p:pic>
            <p:sp>
              <p:nvSpPr>
                <p:cNvPr id="37" name="Oval 36">
                  <a:extLst>
                    <a:ext uri="{FF2B5EF4-FFF2-40B4-BE49-F238E27FC236}">
                      <a16:creationId xmlns:a16="http://schemas.microsoft.com/office/drawing/2014/main" id="{7A7C23FE-903B-7018-80EC-BFDE3FCB5231}"/>
                    </a:ext>
                  </a:extLst>
                </p:cNvPr>
                <p:cNvSpPr/>
                <p:nvPr/>
              </p:nvSpPr>
              <p:spPr>
                <a:xfrm>
                  <a:off x="695563" y="4001326"/>
                  <a:ext cx="313719" cy="313718"/>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9" name="Picture 38">
                  <a:extLst>
                    <a:ext uri="{FF2B5EF4-FFF2-40B4-BE49-F238E27FC236}">
                      <a16:creationId xmlns:a16="http://schemas.microsoft.com/office/drawing/2014/main" id="{6037F1B9-F16C-DBE9-53F1-7B4723EA59C8}"/>
                    </a:ext>
                  </a:extLst>
                </p:cNvPr>
                <p:cNvPicPr>
                  <a:picLocks noChangeAspect="1"/>
                </p:cNvPicPr>
                <p:nvPr/>
              </p:nvPicPr>
              <p:blipFill>
                <a:blip r:embed="rId7"/>
                <a:stretch>
                  <a:fillRect/>
                </a:stretch>
              </p:blipFill>
              <p:spPr>
                <a:xfrm>
                  <a:off x="1375703" y="3999739"/>
                  <a:ext cx="313719" cy="429911"/>
                </a:xfrm>
                <a:prstGeom prst="rect">
                  <a:avLst/>
                </a:prstGeom>
              </p:spPr>
            </p:pic>
            <p:sp>
              <p:nvSpPr>
                <p:cNvPr id="40" name="Oval 39">
                  <a:extLst>
                    <a:ext uri="{FF2B5EF4-FFF2-40B4-BE49-F238E27FC236}">
                      <a16:creationId xmlns:a16="http://schemas.microsoft.com/office/drawing/2014/main" id="{85795837-39A1-B120-4956-FE6D1C141557}"/>
                    </a:ext>
                  </a:extLst>
                </p:cNvPr>
                <p:cNvSpPr/>
                <p:nvPr/>
              </p:nvSpPr>
              <p:spPr>
                <a:xfrm>
                  <a:off x="1375703" y="3999433"/>
                  <a:ext cx="313719" cy="313718"/>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2" name="Picture 41">
                  <a:extLst>
                    <a:ext uri="{FF2B5EF4-FFF2-40B4-BE49-F238E27FC236}">
                      <a16:creationId xmlns:a16="http://schemas.microsoft.com/office/drawing/2014/main" id="{162E19A0-069A-413E-0EEF-20715D282402}"/>
                    </a:ext>
                  </a:extLst>
                </p:cNvPr>
                <p:cNvPicPr>
                  <a:picLocks noChangeAspect="1"/>
                </p:cNvPicPr>
                <p:nvPr/>
              </p:nvPicPr>
              <p:blipFill>
                <a:blip r:embed="rId10"/>
                <a:stretch>
                  <a:fillRect/>
                </a:stretch>
              </p:blipFill>
              <p:spPr>
                <a:xfrm>
                  <a:off x="1737533" y="2696675"/>
                  <a:ext cx="313719" cy="429910"/>
                </a:xfrm>
                <a:prstGeom prst="rect">
                  <a:avLst/>
                </a:prstGeom>
              </p:spPr>
            </p:pic>
            <p:sp>
              <p:nvSpPr>
                <p:cNvPr id="43" name="Oval 42">
                  <a:extLst>
                    <a:ext uri="{FF2B5EF4-FFF2-40B4-BE49-F238E27FC236}">
                      <a16:creationId xmlns:a16="http://schemas.microsoft.com/office/drawing/2014/main" id="{F9E9302B-BD6D-6FE5-4993-8A14584DA3DB}"/>
                    </a:ext>
                  </a:extLst>
                </p:cNvPr>
                <p:cNvSpPr/>
                <p:nvPr/>
              </p:nvSpPr>
              <p:spPr>
                <a:xfrm>
                  <a:off x="1737533" y="2699580"/>
                  <a:ext cx="313719" cy="31371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5" name="Picture 44">
                  <a:extLst>
                    <a:ext uri="{FF2B5EF4-FFF2-40B4-BE49-F238E27FC236}">
                      <a16:creationId xmlns:a16="http://schemas.microsoft.com/office/drawing/2014/main" id="{0625F62D-9BC7-9235-F78F-E5E955D04EDB}"/>
                    </a:ext>
                  </a:extLst>
                </p:cNvPr>
                <p:cNvPicPr>
                  <a:picLocks noChangeAspect="1"/>
                </p:cNvPicPr>
                <p:nvPr/>
              </p:nvPicPr>
              <p:blipFill>
                <a:blip r:embed="rId6"/>
                <a:stretch>
                  <a:fillRect/>
                </a:stretch>
              </p:blipFill>
              <p:spPr>
                <a:xfrm>
                  <a:off x="2043084" y="4006279"/>
                  <a:ext cx="313719" cy="360195"/>
                </a:xfrm>
                <a:prstGeom prst="rect">
                  <a:avLst/>
                </a:prstGeom>
              </p:spPr>
            </p:pic>
            <p:sp>
              <p:nvSpPr>
                <p:cNvPr id="46" name="Oval 45">
                  <a:extLst>
                    <a:ext uri="{FF2B5EF4-FFF2-40B4-BE49-F238E27FC236}">
                      <a16:creationId xmlns:a16="http://schemas.microsoft.com/office/drawing/2014/main" id="{564C79BD-B7D5-C2B9-1C5E-51C72D905A2B}"/>
                    </a:ext>
                  </a:extLst>
                </p:cNvPr>
                <p:cNvSpPr/>
                <p:nvPr/>
              </p:nvSpPr>
              <p:spPr>
                <a:xfrm>
                  <a:off x="2043084" y="4003617"/>
                  <a:ext cx="313719" cy="313718"/>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Freeform 119">
                  <a:extLst>
                    <a:ext uri="{FF2B5EF4-FFF2-40B4-BE49-F238E27FC236}">
                      <a16:creationId xmlns:a16="http://schemas.microsoft.com/office/drawing/2014/main" id="{D571F21C-678A-F976-0CD3-EB1F15DCD723}"/>
                    </a:ext>
                  </a:extLst>
                </p:cNvPr>
                <p:cNvSpPr/>
                <p:nvPr/>
              </p:nvSpPr>
              <p:spPr>
                <a:xfrm rot="16200000">
                  <a:off x="1861710" y="2477535"/>
                  <a:ext cx="76225" cy="152450"/>
                </a:xfrm>
                <a:custGeom>
                  <a:avLst/>
                  <a:gdLst/>
                  <a:ahLst/>
                  <a:cxnLst/>
                  <a:rect l="l" t="t" r="r" b="b"/>
                  <a:pathLst>
                    <a:path w="304038" h="608076">
                      <a:moveTo>
                        <a:pt x="304038" y="304038"/>
                      </a:moveTo>
                      <a:lnTo>
                        <a:pt x="0" y="0"/>
                      </a:lnTo>
                      <a:lnTo>
                        <a:pt x="0" y="608076"/>
                      </a:lnTo>
                      <a:close/>
                    </a:path>
                  </a:pathLst>
                </a:custGeom>
                <a:solidFill>
                  <a:srgbClr val="DE0A01"/>
                </a:solidFill>
              </p:spPr>
            </p:sp>
            <p:sp>
              <p:nvSpPr>
                <p:cNvPr id="121" name="TextBox 120">
                  <a:extLst>
                    <a:ext uri="{FF2B5EF4-FFF2-40B4-BE49-F238E27FC236}">
                      <a16:creationId xmlns:a16="http://schemas.microsoft.com/office/drawing/2014/main" id="{3895C092-5055-AF57-8058-8772CCFDFA92}"/>
                    </a:ext>
                  </a:extLst>
                </p:cNvPr>
                <p:cNvSpPr txBox="1"/>
                <p:nvPr/>
              </p:nvSpPr>
              <p:spPr>
                <a:xfrm>
                  <a:off x="1208592" y="3020334"/>
                  <a:ext cx="1371600" cy="261610"/>
                </a:xfrm>
                <a:prstGeom prst="rect">
                  <a:avLst/>
                </a:prstGeom>
                <a:noFill/>
              </p:spPr>
              <p:txBody>
                <a:bodyPr wrap="square" lIns="0" rIns="0" rtlCol="0">
                  <a:spAutoFit/>
                </a:bodyPr>
                <a:lstStyle/>
                <a:p>
                  <a:pPr algn="ctr"/>
                  <a:r>
                    <a:rPr lang="en-US" sz="1100" dirty="0"/>
                    <a:t>ERM</a:t>
                  </a:r>
                </a:p>
              </p:txBody>
            </p:sp>
            <p:sp>
              <p:nvSpPr>
                <p:cNvPr id="123" name="TextBox 122">
                  <a:extLst>
                    <a:ext uri="{FF2B5EF4-FFF2-40B4-BE49-F238E27FC236}">
                      <a16:creationId xmlns:a16="http://schemas.microsoft.com/office/drawing/2014/main" id="{12F9940A-39BC-0804-288F-B739D0DD7772}"/>
                    </a:ext>
                  </a:extLst>
                </p:cNvPr>
                <p:cNvSpPr txBox="1"/>
                <p:nvPr/>
              </p:nvSpPr>
              <p:spPr>
                <a:xfrm>
                  <a:off x="516444" y="4283455"/>
                  <a:ext cx="683043" cy="261610"/>
                </a:xfrm>
                <a:prstGeom prst="rect">
                  <a:avLst/>
                </a:prstGeom>
                <a:noFill/>
              </p:spPr>
              <p:txBody>
                <a:bodyPr wrap="square" lIns="0" rIns="0" rtlCol="0">
                  <a:spAutoFit/>
                </a:bodyPr>
                <a:lstStyle/>
                <a:p>
                  <a:pPr algn="ctr"/>
                  <a:r>
                    <a:rPr lang="en-US" sz="1100" dirty="0"/>
                    <a:t>Security</a:t>
                  </a:r>
                </a:p>
              </p:txBody>
            </p:sp>
            <p:sp>
              <p:nvSpPr>
                <p:cNvPr id="124" name="TextBox 123">
                  <a:extLst>
                    <a:ext uri="{FF2B5EF4-FFF2-40B4-BE49-F238E27FC236}">
                      <a16:creationId xmlns:a16="http://schemas.microsoft.com/office/drawing/2014/main" id="{65B214CF-273F-5E88-6D8F-BF787FBA6DA7}"/>
                    </a:ext>
                  </a:extLst>
                </p:cNvPr>
                <p:cNvSpPr txBox="1"/>
                <p:nvPr/>
              </p:nvSpPr>
              <p:spPr>
                <a:xfrm>
                  <a:off x="1882683" y="4283455"/>
                  <a:ext cx="634521" cy="261610"/>
                </a:xfrm>
                <a:prstGeom prst="rect">
                  <a:avLst/>
                </a:prstGeom>
                <a:noFill/>
              </p:spPr>
              <p:txBody>
                <a:bodyPr wrap="square" lIns="0" rIns="0" rtlCol="0">
                  <a:spAutoFit/>
                </a:bodyPr>
                <a:lstStyle/>
                <a:p>
                  <a:pPr algn="ctr"/>
                  <a:r>
                    <a:rPr lang="en-US" sz="1100" dirty="0"/>
                    <a:t>Audit</a:t>
                  </a:r>
                </a:p>
              </p:txBody>
            </p:sp>
            <p:sp>
              <p:nvSpPr>
                <p:cNvPr id="125" name="TextBox 124">
                  <a:extLst>
                    <a:ext uri="{FF2B5EF4-FFF2-40B4-BE49-F238E27FC236}">
                      <a16:creationId xmlns:a16="http://schemas.microsoft.com/office/drawing/2014/main" id="{6EEDC67D-6471-13B5-8CAD-07DB87797BA2}"/>
                    </a:ext>
                  </a:extLst>
                </p:cNvPr>
                <p:cNvSpPr txBox="1"/>
                <p:nvPr/>
              </p:nvSpPr>
              <p:spPr>
                <a:xfrm>
                  <a:off x="2546700" y="4283455"/>
                  <a:ext cx="851798" cy="261610"/>
                </a:xfrm>
                <a:prstGeom prst="rect">
                  <a:avLst/>
                </a:prstGeom>
                <a:noFill/>
              </p:spPr>
              <p:txBody>
                <a:bodyPr wrap="square" lIns="0" rIns="0" rtlCol="0">
                  <a:spAutoFit/>
                </a:bodyPr>
                <a:lstStyle/>
                <a:p>
                  <a:pPr algn="ctr"/>
                  <a:r>
                    <a:rPr lang="en-US" sz="1100" dirty="0"/>
                    <a:t>Compliance</a:t>
                  </a:r>
                </a:p>
              </p:txBody>
            </p:sp>
            <p:sp>
              <p:nvSpPr>
                <p:cNvPr id="126" name="TextBox 125">
                  <a:extLst>
                    <a:ext uri="{FF2B5EF4-FFF2-40B4-BE49-F238E27FC236}">
                      <a16:creationId xmlns:a16="http://schemas.microsoft.com/office/drawing/2014/main" id="{92BE16D6-6944-01C8-9BD9-D72CE630DA17}"/>
                    </a:ext>
                  </a:extLst>
                </p:cNvPr>
                <p:cNvSpPr txBox="1"/>
                <p:nvPr/>
              </p:nvSpPr>
              <p:spPr>
                <a:xfrm>
                  <a:off x="1190404" y="4283455"/>
                  <a:ext cx="683042" cy="261610"/>
                </a:xfrm>
                <a:prstGeom prst="rect">
                  <a:avLst/>
                </a:prstGeom>
                <a:noFill/>
              </p:spPr>
              <p:txBody>
                <a:bodyPr wrap="square" lIns="0" rIns="0" rtlCol="0">
                  <a:spAutoFit/>
                </a:bodyPr>
                <a:lstStyle/>
                <a:p>
                  <a:pPr algn="ctr"/>
                  <a:r>
                    <a:rPr lang="en-US" sz="1100" dirty="0"/>
                    <a:t>Privacy</a:t>
                  </a:r>
                </a:p>
              </p:txBody>
            </p:sp>
            <p:cxnSp>
              <p:nvCxnSpPr>
                <p:cNvPr id="127" name="Straight Connector 126">
                  <a:extLst>
                    <a:ext uri="{FF2B5EF4-FFF2-40B4-BE49-F238E27FC236}">
                      <a16:creationId xmlns:a16="http://schemas.microsoft.com/office/drawing/2014/main" id="{FDD604A6-A399-1960-1523-CB9855875981}"/>
                    </a:ext>
                  </a:extLst>
                </p:cNvPr>
                <p:cNvCxnSpPr>
                  <a:cxnSpLocks/>
                </p:cNvCxnSpPr>
                <p:nvPr/>
              </p:nvCxnSpPr>
              <p:spPr>
                <a:xfrm>
                  <a:off x="2507372" y="3641741"/>
                  <a:ext cx="0" cy="851329"/>
                </a:xfrm>
                <a:prstGeom prst="line">
                  <a:avLst/>
                </a:prstGeom>
                <a:ln w="12700">
                  <a:solidFill>
                    <a:srgbClr val="D3D3D3"/>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FF89110-7F87-0277-0643-5E19E147982C}"/>
                    </a:ext>
                  </a:extLst>
                </p:cNvPr>
                <p:cNvCxnSpPr>
                  <a:cxnSpLocks/>
                </p:cNvCxnSpPr>
                <p:nvPr/>
              </p:nvCxnSpPr>
              <p:spPr>
                <a:xfrm>
                  <a:off x="1887940" y="3641741"/>
                  <a:ext cx="0" cy="851329"/>
                </a:xfrm>
                <a:prstGeom prst="line">
                  <a:avLst/>
                </a:prstGeom>
                <a:ln w="12700">
                  <a:solidFill>
                    <a:srgbClr val="D3D3D3"/>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04EDC72-8C14-693C-EADE-A60642C6833C}"/>
                    </a:ext>
                  </a:extLst>
                </p:cNvPr>
                <p:cNvCxnSpPr>
                  <a:cxnSpLocks/>
                </p:cNvCxnSpPr>
                <p:nvPr/>
              </p:nvCxnSpPr>
              <p:spPr>
                <a:xfrm>
                  <a:off x="1189850" y="3641741"/>
                  <a:ext cx="0" cy="851329"/>
                </a:xfrm>
                <a:prstGeom prst="line">
                  <a:avLst/>
                </a:prstGeom>
                <a:ln w="12700">
                  <a:solidFill>
                    <a:srgbClr val="D3D3D3"/>
                  </a:solidFill>
                  <a:prstDash val="dash"/>
                </a:ln>
              </p:spPr>
              <p:style>
                <a:lnRef idx="1">
                  <a:schemeClr val="accent1"/>
                </a:lnRef>
                <a:fillRef idx="0">
                  <a:schemeClr val="accent1"/>
                </a:fillRef>
                <a:effectRef idx="0">
                  <a:schemeClr val="accent1"/>
                </a:effectRef>
                <a:fontRef idx="minor">
                  <a:schemeClr val="tx1"/>
                </a:fontRef>
              </p:style>
            </p:cxnSp>
            <p:sp>
              <p:nvSpPr>
                <p:cNvPr id="130" name="Rectangular Callout 129">
                  <a:extLst>
                    <a:ext uri="{FF2B5EF4-FFF2-40B4-BE49-F238E27FC236}">
                      <a16:creationId xmlns:a16="http://schemas.microsoft.com/office/drawing/2014/main" id="{CED33FCF-0ABE-C5E3-46F3-2574FEE22C7B}"/>
                    </a:ext>
                  </a:extLst>
                </p:cNvPr>
                <p:cNvSpPr/>
                <p:nvPr/>
              </p:nvSpPr>
              <p:spPr>
                <a:xfrm>
                  <a:off x="665668" y="3652510"/>
                  <a:ext cx="415877" cy="226081"/>
                </a:xfrm>
                <a:prstGeom prst="wedgeRectCallout">
                  <a:avLst>
                    <a:gd name="adj1" fmla="val -33166"/>
                    <a:gd name="adj2" fmla="val 75739"/>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Rectangular Callout 130">
                  <a:extLst>
                    <a:ext uri="{FF2B5EF4-FFF2-40B4-BE49-F238E27FC236}">
                      <a16:creationId xmlns:a16="http://schemas.microsoft.com/office/drawing/2014/main" id="{0A367893-6373-8390-7088-1B8EE2E080A0}"/>
                    </a:ext>
                  </a:extLst>
                </p:cNvPr>
                <p:cNvSpPr/>
                <p:nvPr/>
              </p:nvSpPr>
              <p:spPr>
                <a:xfrm>
                  <a:off x="1334262" y="3652510"/>
                  <a:ext cx="415877" cy="226081"/>
                </a:xfrm>
                <a:prstGeom prst="wedgeRectCallout">
                  <a:avLst>
                    <a:gd name="adj1" fmla="val -33166"/>
                    <a:gd name="adj2" fmla="val 75739"/>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2" name="Rectangular Callout 131">
                  <a:extLst>
                    <a:ext uri="{FF2B5EF4-FFF2-40B4-BE49-F238E27FC236}">
                      <a16:creationId xmlns:a16="http://schemas.microsoft.com/office/drawing/2014/main" id="{1D750E41-B0F5-3FB8-CC65-B61F9AD4676D}"/>
                    </a:ext>
                  </a:extLst>
                </p:cNvPr>
                <p:cNvSpPr/>
                <p:nvPr/>
              </p:nvSpPr>
              <p:spPr>
                <a:xfrm>
                  <a:off x="1983191" y="3652510"/>
                  <a:ext cx="415877" cy="226081"/>
                </a:xfrm>
                <a:prstGeom prst="wedgeRectCallout">
                  <a:avLst>
                    <a:gd name="adj1" fmla="val -33166"/>
                    <a:gd name="adj2" fmla="val 75739"/>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3" name="Rectangular Callout 132">
                  <a:extLst>
                    <a:ext uri="{FF2B5EF4-FFF2-40B4-BE49-F238E27FC236}">
                      <a16:creationId xmlns:a16="http://schemas.microsoft.com/office/drawing/2014/main" id="{446B3036-5981-0A4D-C384-04619C815F0B}"/>
                    </a:ext>
                  </a:extLst>
                </p:cNvPr>
                <p:cNvSpPr/>
                <p:nvPr/>
              </p:nvSpPr>
              <p:spPr>
                <a:xfrm>
                  <a:off x="2759939" y="3652510"/>
                  <a:ext cx="415877" cy="226081"/>
                </a:xfrm>
                <a:prstGeom prst="wedgeRectCallout">
                  <a:avLst>
                    <a:gd name="adj1" fmla="val -33166"/>
                    <a:gd name="adj2" fmla="val 75739"/>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34" name="Straight Arrow Connector 133">
                  <a:extLst>
                    <a:ext uri="{FF2B5EF4-FFF2-40B4-BE49-F238E27FC236}">
                      <a16:creationId xmlns:a16="http://schemas.microsoft.com/office/drawing/2014/main" id="{1E68F838-77D5-585E-7155-D3F0D6E1ECA9}"/>
                    </a:ext>
                  </a:extLst>
                </p:cNvPr>
                <p:cNvCxnSpPr>
                  <a:cxnSpLocks/>
                </p:cNvCxnSpPr>
                <p:nvPr/>
              </p:nvCxnSpPr>
              <p:spPr>
                <a:xfrm flipH="1" flipV="1">
                  <a:off x="2126719" y="3204297"/>
                  <a:ext cx="141065" cy="331587"/>
                </a:xfrm>
                <a:prstGeom prst="straightConnector1">
                  <a:avLst/>
                </a:prstGeom>
                <a:ln w="12700">
                  <a:solidFill>
                    <a:srgbClr val="DE0A0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E2815CB8-F948-016E-ABD0-F8710E72A7B5}"/>
                    </a:ext>
                  </a:extLst>
                </p:cNvPr>
                <p:cNvCxnSpPr>
                  <a:cxnSpLocks/>
                </p:cNvCxnSpPr>
                <p:nvPr/>
              </p:nvCxnSpPr>
              <p:spPr>
                <a:xfrm flipV="1">
                  <a:off x="788159" y="3053913"/>
                  <a:ext cx="801346" cy="423377"/>
                </a:xfrm>
                <a:prstGeom prst="straightConnector1">
                  <a:avLst/>
                </a:prstGeom>
                <a:ln w="12700">
                  <a:solidFill>
                    <a:srgbClr val="DE0A0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233509C-136D-1A79-9881-91D1E5227B96}"/>
                    </a:ext>
                  </a:extLst>
                </p:cNvPr>
                <p:cNvCxnSpPr>
                  <a:cxnSpLocks/>
                </p:cNvCxnSpPr>
                <p:nvPr/>
              </p:nvCxnSpPr>
              <p:spPr>
                <a:xfrm flipV="1">
                  <a:off x="1542200" y="3206889"/>
                  <a:ext cx="141065" cy="321683"/>
                </a:xfrm>
                <a:prstGeom prst="straightConnector1">
                  <a:avLst/>
                </a:prstGeom>
                <a:ln w="12700">
                  <a:solidFill>
                    <a:srgbClr val="DE0A0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B1ACD53-793A-9357-8907-C52BCF95E891}"/>
                    </a:ext>
                  </a:extLst>
                </p:cNvPr>
                <p:cNvCxnSpPr>
                  <a:cxnSpLocks/>
                </p:cNvCxnSpPr>
                <p:nvPr/>
              </p:nvCxnSpPr>
              <p:spPr>
                <a:xfrm flipH="1" flipV="1">
                  <a:off x="2144985" y="3053913"/>
                  <a:ext cx="806217" cy="415924"/>
                </a:xfrm>
                <a:prstGeom prst="straightConnector1">
                  <a:avLst/>
                </a:prstGeom>
                <a:ln w="12700">
                  <a:solidFill>
                    <a:srgbClr val="DE0A01"/>
                  </a:solidFill>
                  <a:tailEnd type="triangle" w="lg" len="med"/>
                </a:ln>
              </p:spPr>
              <p:style>
                <a:lnRef idx="1">
                  <a:schemeClr val="accent1"/>
                </a:lnRef>
                <a:fillRef idx="0">
                  <a:schemeClr val="accent1"/>
                </a:fillRef>
                <a:effectRef idx="0">
                  <a:schemeClr val="accent1"/>
                </a:effectRef>
                <a:fontRef idx="minor">
                  <a:schemeClr val="tx1"/>
                </a:fontRef>
              </p:style>
            </p:cxnSp>
          </p:grpSp>
        </p:grpSp>
      </p:grpSp>
      <p:sp>
        <p:nvSpPr>
          <p:cNvPr id="25" name="Triangle 24">
            <a:extLst>
              <a:ext uri="{FF2B5EF4-FFF2-40B4-BE49-F238E27FC236}">
                <a16:creationId xmlns:a16="http://schemas.microsoft.com/office/drawing/2014/main" id="{0A0CF062-5667-1CF9-371F-262477A8EEA1}"/>
              </a:ext>
            </a:extLst>
          </p:cNvPr>
          <p:cNvSpPr/>
          <p:nvPr/>
        </p:nvSpPr>
        <p:spPr>
          <a:xfrm rot="5400000">
            <a:off x="4402336" y="3572958"/>
            <a:ext cx="360195" cy="1656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35" name="Picture 34">
            <a:extLst>
              <a:ext uri="{FF2B5EF4-FFF2-40B4-BE49-F238E27FC236}">
                <a16:creationId xmlns:a16="http://schemas.microsoft.com/office/drawing/2014/main" id="{4B0E5263-4574-D5B8-DBCB-42243013FFE3}"/>
              </a:ext>
            </a:extLst>
          </p:cNvPr>
          <p:cNvPicPr>
            <a:picLocks noChangeAspect="1"/>
          </p:cNvPicPr>
          <p:nvPr/>
        </p:nvPicPr>
        <p:blipFill rotWithShape="1">
          <a:blip r:embed="rId13"/>
          <a:srcRect l="16977" t="25856" r="14302" b="27237"/>
          <a:stretch/>
        </p:blipFill>
        <p:spPr>
          <a:xfrm>
            <a:off x="7877249" y="6045725"/>
            <a:ext cx="863600" cy="355600"/>
          </a:xfrm>
          <a:prstGeom prst="rect">
            <a:avLst/>
          </a:prstGeom>
        </p:spPr>
      </p:pic>
    </p:spTree>
    <p:extLst>
      <p:ext uri="{BB962C8B-B14F-4D97-AF65-F5344CB8AC3E}">
        <p14:creationId xmlns:p14="http://schemas.microsoft.com/office/powerpoint/2010/main" val="4067543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D348-CF49-5941-9B4A-7EEBB404957A}"/>
              </a:ext>
            </a:extLst>
          </p:cNvPr>
          <p:cNvSpPr>
            <a:spLocks noGrp="1"/>
          </p:cNvSpPr>
          <p:nvPr>
            <p:ph type="title"/>
          </p:nvPr>
        </p:nvSpPr>
        <p:spPr/>
        <p:txBody>
          <a:bodyPr/>
          <a:lstStyle/>
          <a:p>
            <a:r>
              <a:rPr lang="en-US" dirty="0"/>
              <a:t>Separate and Sequence Executive and Expert Meetings</a:t>
            </a:r>
          </a:p>
        </p:txBody>
      </p:sp>
      <p:sp>
        <p:nvSpPr>
          <p:cNvPr id="3" name="Text Placeholder 2">
            <a:extLst>
              <a:ext uri="{FF2B5EF4-FFF2-40B4-BE49-F238E27FC236}">
                <a16:creationId xmlns:a16="http://schemas.microsoft.com/office/drawing/2014/main" id="{8DDF529D-2E65-FE44-8F7C-9D1D0EC94A6E}"/>
              </a:ext>
            </a:extLst>
          </p:cNvPr>
          <p:cNvSpPr>
            <a:spLocks noGrp="1"/>
          </p:cNvSpPr>
          <p:nvPr>
            <p:ph type="body" sz="quarter" idx="11"/>
          </p:nvPr>
        </p:nvSpPr>
        <p:spPr/>
        <p:txBody>
          <a:bodyPr/>
          <a:lstStyle/>
          <a:p>
            <a:r>
              <a:rPr lang="en-US" dirty="0"/>
              <a:t>Overview of Blue Cross NC’s Expert-Led Risk Calibration Process During a Typical Quarter</a:t>
            </a:r>
          </a:p>
        </p:txBody>
      </p:sp>
      <p:sp>
        <p:nvSpPr>
          <p:cNvPr id="6" name="TextBox 5">
            <a:extLst>
              <a:ext uri="{FF2B5EF4-FFF2-40B4-BE49-F238E27FC236}">
                <a16:creationId xmlns:a16="http://schemas.microsoft.com/office/drawing/2014/main" id="{EA1426EC-35E2-9161-E63C-A1433D2A4F18}"/>
              </a:ext>
            </a:extLst>
          </p:cNvPr>
          <p:cNvSpPr txBox="1"/>
          <p:nvPr/>
        </p:nvSpPr>
        <p:spPr>
          <a:xfrm>
            <a:off x="467359" y="5611431"/>
            <a:ext cx="8229601" cy="438582"/>
          </a:xfrm>
          <a:prstGeom prst="rect">
            <a:avLst/>
          </a:prstGeom>
          <a:noFill/>
        </p:spPr>
        <p:txBody>
          <a:bodyPr wrap="square" lIns="0" tIns="91440" rIns="0" bIns="0" rtlCol="0" anchor="b" anchorCtr="0">
            <a:spAutoFit/>
          </a:bodyPr>
          <a:lstStyle/>
          <a:p>
            <a:pPr>
              <a:spcBef>
                <a:spcPts val="300"/>
              </a:spcBef>
            </a:pPr>
            <a:r>
              <a:rPr lang="en-US" sz="1000" baseline="30000" dirty="0"/>
              <a:t>a </a:t>
            </a:r>
            <a:r>
              <a:rPr lang="en-US" sz="1000" dirty="0"/>
              <a:t>Issues requiring urgent executive attention may be escalated immediately instead of holding for quarterly meeting. </a:t>
            </a:r>
          </a:p>
          <a:p>
            <a:pPr>
              <a:spcBef>
                <a:spcPts val="300"/>
              </a:spcBef>
            </a:pPr>
            <a:r>
              <a:rPr lang="en-US" sz="1000" dirty="0"/>
              <a:t>Source: Adapted From Blue Cross NC</a:t>
            </a:r>
          </a:p>
        </p:txBody>
      </p:sp>
      <p:grpSp>
        <p:nvGrpSpPr>
          <p:cNvPr id="24" name="Group 23">
            <a:extLst>
              <a:ext uri="{FF2B5EF4-FFF2-40B4-BE49-F238E27FC236}">
                <a16:creationId xmlns:a16="http://schemas.microsoft.com/office/drawing/2014/main" id="{63B70ADD-8867-C67D-790A-E4967FD4D16B}"/>
              </a:ext>
            </a:extLst>
          </p:cNvPr>
          <p:cNvGrpSpPr/>
          <p:nvPr/>
        </p:nvGrpSpPr>
        <p:grpSpPr>
          <a:xfrm>
            <a:off x="463501" y="1355727"/>
            <a:ext cx="1307601" cy="246221"/>
            <a:chOff x="5233998" y="5439943"/>
            <a:chExt cx="1307601" cy="246221"/>
          </a:xfrm>
        </p:grpSpPr>
        <p:sp>
          <p:nvSpPr>
            <p:cNvPr id="25" name="Rectangle 24">
              <a:extLst>
                <a:ext uri="{FF2B5EF4-FFF2-40B4-BE49-F238E27FC236}">
                  <a16:creationId xmlns:a16="http://schemas.microsoft.com/office/drawing/2014/main" id="{23F48373-BD97-8D2E-9DCF-B581E128C620}"/>
                </a:ext>
              </a:extLst>
            </p:cNvPr>
            <p:cNvSpPr/>
            <p:nvPr/>
          </p:nvSpPr>
          <p:spPr>
            <a:xfrm>
              <a:off x="5364674" y="5439943"/>
              <a:ext cx="1176925" cy="246221"/>
            </a:xfrm>
            <a:prstGeom prst="rect">
              <a:avLst/>
            </a:prstGeom>
          </p:spPr>
          <p:txBody>
            <a:bodyPr wrap="none">
              <a:spAutoFit/>
            </a:bodyPr>
            <a:lstStyle/>
            <a:p>
              <a:r>
                <a:rPr lang="en-US" sz="1000" dirty="0"/>
                <a:t>Case Component</a:t>
              </a:r>
            </a:p>
          </p:txBody>
        </p:sp>
        <p:sp>
          <p:nvSpPr>
            <p:cNvPr id="26" name="Rectangle 25">
              <a:extLst>
                <a:ext uri="{FF2B5EF4-FFF2-40B4-BE49-F238E27FC236}">
                  <a16:creationId xmlns:a16="http://schemas.microsoft.com/office/drawing/2014/main" id="{498E5C86-6EFB-A509-B4D2-E3DF14CA08D3}"/>
                </a:ext>
              </a:extLst>
            </p:cNvPr>
            <p:cNvSpPr/>
            <p:nvPr/>
          </p:nvSpPr>
          <p:spPr>
            <a:xfrm>
              <a:off x="5233998" y="5494813"/>
              <a:ext cx="136479" cy="13647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pic>
        <p:nvPicPr>
          <p:cNvPr id="33" name="Picture 32">
            <a:extLst>
              <a:ext uri="{FF2B5EF4-FFF2-40B4-BE49-F238E27FC236}">
                <a16:creationId xmlns:a16="http://schemas.microsoft.com/office/drawing/2014/main" id="{52E46F1E-C85E-B6E3-82DA-6CED628D7C11}"/>
              </a:ext>
            </a:extLst>
          </p:cNvPr>
          <p:cNvPicPr>
            <a:picLocks noChangeAspect="1"/>
          </p:cNvPicPr>
          <p:nvPr/>
        </p:nvPicPr>
        <p:blipFill rotWithShape="1">
          <a:blip r:embed="rId3"/>
          <a:srcRect l="16977" t="25856" r="14302" b="27237"/>
          <a:stretch/>
        </p:blipFill>
        <p:spPr>
          <a:xfrm>
            <a:off x="7877249" y="6045725"/>
            <a:ext cx="863600" cy="355600"/>
          </a:xfrm>
          <a:prstGeom prst="rect">
            <a:avLst/>
          </a:prstGeom>
        </p:spPr>
      </p:pic>
      <p:grpSp>
        <p:nvGrpSpPr>
          <p:cNvPr id="48" name="Group 47">
            <a:extLst>
              <a:ext uri="{FF2B5EF4-FFF2-40B4-BE49-F238E27FC236}">
                <a16:creationId xmlns:a16="http://schemas.microsoft.com/office/drawing/2014/main" id="{85B228D5-BC30-E674-80F1-C683DB23A796}"/>
              </a:ext>
            </a:extLst>
          </p:cNvPr>
          <p:cNvGrpSpPr/>
          <p:nvPr/>
        </p:nvGrpSpPr>
        <p:grpSpPr>
          <a:xfrm>
            <a:off x="442454" y="1881300"/>
            <a:ext cx="8217730" cy="3474422"/>
            <a:chOff x="442454" y="1881300"/>
            <a:chExt cx="8217730" cy="3474422"/>
          </a:xfrm>
        </p:grpSpPr>
        <p:grpSp>
          <p:nvGrpSpPr>
            <p:cNvPr id="8" name="Group 7">
              <a:extLst>
                <a:ext uri="{FF2B5EF4-FFF2-40B4-BE49-F238E27FC236}">
                  <a16:creationId xmlns:a16="http://schemas.microsoft.com/office/drawing/2014/main" id="{8B9BE9D4-5D21-B9A7-2ADA-E6EC70203AAF}"/>
                </a:ext>
              </a:extLst>
            </p:cNvPr>
            <p:cNvGrpSpPr/>
            <p:nvPr/>
          </p:nvGrpSpPr>
          <p:grpSpPr>
            <a:xfrm>
              <a:off x="2840043" y="4609957"/>
              <a:ext cx="5820141" cy="722121"/>
              <a:chOff x="1182639" y="4609957"/>
              <a:chExt cx="5820141" cy="722121"/>
            </a:xfrm>
          </p:grpSpPr>
          <p:sp>
            <p:nvSpPr>
              <p:cNvPr id="13" name="Rectangle 12">
                <a:extLst>
                  <a:ext uri="{FF2B5EF4-FFF2-40B4-BE49-F238E27FC236}">
                    <a16:creationId xmlns:a16="http://schemas.microsoft.com/office/drawing/2014/main" id="{2BD3B7EF-AEA3-C489-C786-27067F6D4BAD}"/>
                  </a:ext>
                </a:extLst>
              </p:cNvPr>
              <p:cNvSpPr/>
              <p:nvPr/>
            </p:nvSpPr>
            <p:spPr>
              <a:xfrm>
                <a:off x="3472339" y="4694018"/>
                <a:ext cx="3530441" cy="553998"/>
              </a:xfrm>
              <a:prstGeom prst="rect">
                <a:avLst/>
              </a:prstGeom>
            </p:spPr>
            <p:txBody>
              <a:bodyPr wrap="square" lIns="0" tIns="0" rIns="0" bIns="0">
                <a:spAutoFit/>
              </a:bodyPr>
              <a:lstStyle/>
              <a:p>
                <a:pPr lvl="0"/>
                <a:r>
                  <a:rPr lang="en-US" sz="1200" dirty="0">
                    <a:ea typeface="Arial"/>
                    <a:cs typeface="Arial"/>
                    <a:sym typeface="Arial"/>
                  </a:rPr>
                  <a:t>Focuses executives on shortlist of issues escalated by SMEs that require executive-level action, decision making authority or attention.</a:t>
                </a:r>
                <a:endParaRPr lang="en-US" sz="1200" b="1" dirty="0">
                  <a:ea typeface="Arial"/>
                  <a:cs typeface="Arial"/>
                  <a:sym typeface="Arial"/>
                </a:endParaRPr>
              </a:p>
            </p:txBody>
          </p:sp>
          <p:sp>
            <p:nvSpPr>
              <p:cNvPr id="22" name="Rectangle 21">
                <a:extLst>
                  <a:ext uri="{FF2B5EF4-FFF2-40B4-BE49-F238E27FC236}">
                    <a16:creationId xmlns:a16="http://schemas.microsoft.com/office/drawing/2014/main" id="{6899A47F-591B-E059-8DE1-6BFFEA791B4D}"/>
                  </a:ext>
                </a:extLst>
              </p:cNvPr>
              <p:cNvSpPr/>
              <p:nvPr/>
            </p:nvSpPr>
            <p:spPr>
              <a:xfrm>
                <a:off x="1182639" y="4609957"/>
                <a:ext cx="2130132" cy="722121"/>
              </a:xfrm>
              <a:prstGeom prst="rect">
                <a:avLst/>
              </a:prstGeom>
              <a:solidFill>
                <a:srgbClr val="009AD7"/>
              </a:solidFill>
            </p:spPr>
            <p:txBody>
              <a:bodyPr wrap="square" lIns="180000" tIns="180000" rIns="180000" bIns="180000" anchor="ctr">
                <a:noAutofit/>
              </a:bodyPr>
              <a:lstStyle/>
              <a:p>
                <a:pPr lvl="0" algn="ctr"/>
                <a:r>
                  <a:rPr lang="en-US" sz="1200" b="1" dirty="0">
                    <a:solidFill>
                      <a:schemeClr val="bg1"/>
                    </a:solidFill>
                  </a:rPr>
                  <a:t>Quarterly Executive Meeting</a:t>
                </a:r>
              </a:p>
            </p:txBody>
          </p:sp>
        </p:grpSp>
        <p:grpSp>
          <p:nvGrpSpPr>
            <p:cNvPr id="7" name="Group 6">
              <a:extLst>
                <a:ext uri="{FF2B5EF4-FFF2-40B4-BE49-F238E27FC236}">
                  <a16:creationId xmlns:a16="http://schemas.microsoft.com/office/drawing/2014/main" id="{68CD0ABB-62B8-21BD-2A24-CA5820107276}"/>
                </a:ext>
              </a:extLst>
            </p:cNvPr>
            <p:cNvGrpSpPr/>
            <p:nvPr/>
          </p:nvGrpSpPr>
          <p:grpSpPr>
            <a:xfrm>
              <a:off x="2840043" y="3693732"/>
              <a:ext cx="5519701" cy="722121"/>
              <a:chOff x="1182639" y="3768690"/>
              <a:chExt cx="5519701" cy="722121"/>
            </a:xfrm>
          </p:grpSpPr>
          <p:sp>
            <p:nvSpPr>
              <p:cNvPr id="14" name="Rectangle 13">
                <a:extLst>
                  <a:ext uri="{FF2B5EF4-FFF2-40B4-BE49-F238E27FC236}">
                    <a16:creationId xmlns:a16="http://schemas.microsoft.com/office/drawing/2014/main" id="{6CEA75D3-8BBD-3651-F372-E6E7CCFC8A6D}"/>
                  </a:ext>
                </a:extLst>
              </p:cNvPr>
              <p:cNvSpPr/>
              <p:nvPr/>
            </p:nvSpPr>
            <p:spPr>
              <a:xfrm>
                <a:off x="3472340" y="3852751"/>
                <a:ext cx="3230000" cy="553998"/>
              </a:xfrm>
              <a:prstGeom prst="rect">
                <a:avLst/>
              </a:prstGeom>
            </p:spPr>
            <p:txBody>
              <a:bodyPr wrap="square" lIns="0" tIns="0" rIns="0" bIns="0">
                <a:spAutoFit/>
              </a:bodyPr>
              <a:lstStyle/>
              <a:p>
                <a:pPr lvl="0"/>
                <a:r>
                  <a:rPr lang="en-US" sz="1200" dirty="0">
                    <a:ea typeface="Arial"/>
                    <a:cs typeface="Arial"/>
                    <a:sym typeface="Arial"/>
                  </a:rPr>
                  <a:t>Provides opportunity for progress checks and course correction on previously identified</a:t>
                </a:r>
                <a:br>
                  <a:rPr lang="en-US" sz="1200" dirty="0">
                    <a:ea typeface="Arial"/>
                    <a:cs typeface="Arial"/>
                    <a:sym typeface="Arial"/>
                  </a:rPr>
                </a:br>
                <a:r>
                  <a:rPr lang="en-US" sz="1200" dirty="0">
                    <a:ea typeface="Arial"/>
                    <a:cs typeface="Arial"/>
                    <a:sym typeface="Arial"/>
                  </a:rPr>
                  <a:t>issues (in addition to discussion of new issues).</a:t>
                </a:r>
                <a:endParaRPr lang="en-US" sz="1200" b="1" dirty="0">
                  <a:ea typeface="Arial"/>
                  <a:cs typeface="Arial"/>
                  <a:sym typeface="Arial"/>
                </a:endParaRPr>
              </a:p>
            </p:txBody>
          </p:sp>
          <p:sp>
            <p:nvSpPr>
              <p:cNvPr id="23" name="Rectangle 22">
                <a:extLst>
                  <a:ext uri="{FF2B5EF4-FFF2-40B4-BE49-F238E27FC236}">
                    <a16:creationId xmlns:a16="http://schemas.microsoft.com/office/drawing/2014/main" id="{432D3CA6-A475-11AE-8795-07A68E745594}"/>
                  </a:ext>
                </a:extLst>
              </p:cNvPr>
              <p:cNvSpPr/>
              <p:nvPr/>
            </p:nvSpPr>
            <p:spPr>
              <a:xfrm>
                <a:off x="1182639" y="3768690"/>
                <a:ext cx="2130132" cy="722121"/>
              </a:xfrm>
              <a:prstGeom prst="rect">
                <a:avLst/>
              </a:prstGeom>
              <a:solidFill>
                <a:srgbClr val="009AD7"/>
              </a:solidFill>
            </p:spPr>
            <p:txBody>
              <a:bodyPr wrap="square" lIns="180000" tIns="180000" rIns="180000" bIns="180000" anchor="ctr">
                <a:noAutofit/>
              </a:bodyPr>
              <a:lstStyle/>
              <a:p>
                <a:pPr lvl="0" algn="ctr"/>
                <a:r>
                  <a:rPr lang="en-US" sz="1200" b="1" dirty="0">
                    <a:solidFill>
                      <a:schemeClr val="bg1"/>
                    </a:solidFill>
                  </a:rPr>
                  <a:t>Monthly Expert Meeting</a:t>
                </a:r>
              </a:p>
              <a:p>
                <a:pPr lvl="0" algn="ctr"/>
                <a:r>
                  <a:rPr lang="en-US" sz="1200" b="1" dirty="0">
                    <a:solidFill>
                      <a:schemeClr val="bg1"/>
                    </a:solidFill>
                  </a:rPr>
                  <a:t>(Month 2)</a:t>
                </a:r>
              </a:p>
            </p:txBody>
          </p:sp>
        </p:grpSp>
        <p:grpSp>
          <p:nvGrpSpPr>
            <p:cNvPr id="5" name="Group 4">
              <a:extLst>
                <a:ext uri="{FF2B5EF4-FFF2-40B4-BE49-F238E27FC236}">
                  <a16:creationId xmlns:a16="http://schemas.microsoft.com/office/drawing/2014/main" id="{EB06DF01-5E81-1627-D667-293E5B12BAFC}"/>
                </a:ext>
              </a:extLst>
            </p:cNvPr>
            <p:cNvGrpSpPr/>
            <p:nvPr/>
          </p:nvGrpSpPr>
          <p:grpSpPr>
            <a:xfrm>
              <a:off x="2846790" y="2774240"/>
              <a:ext cx="5619634" cy="738664"/>
              <a:chOff x="1189386" y="2838646"/>
              <a:chExt cx="5619634" cy="738664"/>
            </a:xfrm>
          </p:grpSpPr>
          <p:sp>
            <p:nvSpPr>
              <p:cNvPr id="12" name="Rectangle 11">
                <a:extLst>
                  <a:ext uri="{FF2B5EF4-FFF2-40B4-BE49-F238E27FC236}">
                    <a16:creationId xmlns:a16="http://schemas.microsoft.com/office/drawing/2014/main" id="{8A5CD415-E55A-8D3E-FB83-E3EDA7C703E7}"/>
                  </a:ext>
                </a:extLst>
              </p:cNvPr>
              <p:cNvSpPr/>
              <p:nvPr/>
            </p:nvSpPr>
            <p:spPr>
              <a:xfrm>
                <a:off x="3472340" y="2838646"/>
                <a:ext cx="3336680" cy="738664"/>
              </a:xfrm>
              <a:prstGeom prst="rect">
                <a:avLst/>
              </a:prstGeom>
            </p:spPr>
            <p:txBody>
              <a:bodyPr wrap="square" lIns="0" tIns="0" rIns="0" bIns="0">
                <a:spAutoFit/>
              </a:bodyPr>
              <a:lstStyle/>
              <a:p>
                <a:pPr lvl="0"/>
                <a:r>
                  <a:rPr lang="en-US" sz="1200" dirty="0">
                    <a:ea typeface="Arial"/>
                    <a:cs typeface="Arial"/>
                    <a:sym typeface="Arial"/>
                  </a:rPr>
                  <a:t>Drives consensus on enterprise-level risks, surfaces opportunities to collaborate across silos or re-prioritize actions within silo and identifies issues requiring executive awareness or </a:t>
                </a:r>
                <a:r>
                  <a:rPr lang="en-US" sz="1200" dirty="0" err="1">
                    <a:ea typeface="Arial"/>
                    <a:cs typeface="Arial"/>
                    <a:sym typeface="Arial"/>
                  </a:rPr>
                  <a:t>action</a:t>
                </a:r>
                <a:r>
                  <a:rPr lang="en-US" sz="1200" baseline="30000" dirty="0" err="1"/>
                  <a:t>a</a:t>
                </a:r>
                <a:r>
                  <a:rPr lang="en-US" sz="1200" dirty="0">
                    <a:ea typeface="Arial"/>
                    <a:cs typeface="Arial"/>
                    <a:sym typeface="Arial"/>
                  </a:rPr>
                  <a:t>.</a:t>
                </a:r>
                <a:endParaRPr lang="en-US" sz="1200" b="1" dirty="0">
                  <a:ea typeface="Arial"/>
                  <a:cs typeface="Arial"/>
                  <a:sym typeface="Arial"/>
                </a:endParaRPr>
              </a:p>
            </p:txBody>
          </p:sp>
          <p:sp>
            <p:nvSpPr>
              <p:cNvPr id="15" name="Rectangle 14">
                <a:extLst>
                  <a:ext uri="{FF2B5EF4-FFF2-40B4-BE49-F238E27FC236}">
                    <a16:creationId xmlns:a16="http://schemas.microsoft.com/office/drawing/2014/main" id="{C957E55B-8D40-BF5F-6257-A3D5627BE2B7}"/>
                  </a:ext>
                </a:extLst>
              </p:cNvPr>
              <p:cNvSpPr/>
              <p:nvPr/>
            </p:nvSpPr>
            <p:spPr>
              <a:xfrm>
                <a:off x="1189386" y="2851922"/>
                <a:ext cx="2123385" cy="712113"/>
              </a:xfrm>
              <a:prstGeom prst="rect">
                <a:avLst/>
              </a:prstGeom>
              <a:solidFill>
                <a:srgbClr val="002856"/>
              </a:solidFill>
            </p:spPr>
            <p:txBody>
              <a:bodyPr wrap="square" lIns="180000" tIns="180000" rIns="180000" bIns="180000" anchor="ctr">
                <a:noAutofit/>
              </a:bodyPr>
              <a:lstStyle/>
              <a:p>
                <a:pPr lvl="0" algn="ctr"/>
                <a:r>
                  <a:rPr lang="en-US" sz="1200" b="1" dirty="0">
                    <a:solidFill>
                      <a:schemeClr val="bg1"/>
                    </a:solidFill>
                  </a:rPr>
                  <a:t>Monthly Expert Meeting</a:t>
                </a:r>
              </a:p>
              <a:p>
                <a:pPr lvl="0" algn="ctr"/>
                <a:r>
                  <a:rPr lang="en-US" sz="1200" b="1" dirty="0">
                    <a:solidFill>
                      <a:schemeClr val="bg1"/>
                    </a:solidFill>
                  </a:rPr>
                  <a:t>(Month 1)</a:t>
                </a:r>
              </a:p>
            </p:txBody>
          </p:sp>
        </p:grpSp>
        <p:grpSp>
          <p:nvGrpSpPr>
            <p:cNvPr id="4" name="Group 3">
              <a:extLst>
                <a:ext uri="{FF2B5EF4-FFF2-40B4-BE49-F238E27FC236}">
                  <a16:creationId xmlns:a16="http://schemas.microsoft.com/office/drawing/2014/main" id="{9305BCD8-7F3C-7F18-F4A2-4E68618C00FE}"/>
                </a:ext>
              </a:extLst>
            </p:cNvPr>
            <p:cNvGrpSpPr/>
            <p:nvPr/>
          </p:nvGrpSpPr>
          <p:grpSpPr>
            <a:xfrm>
              <a:off x="2846790" y="1881300"/>
              <a:ext cx="5749125" cy="712113"/>
              <a:chOff x="-226321" y="2842677"/>
              <a:chExt cx="5749125" cy="712113"/>
            </a:xfrm>
          </p:grpSpPr>
          <p:sp>
            <p:nvSpPr>
              <p:cNvPr id="11" name="Rectangle 10">
                <a:extLst>
                  <a:ext uri="{FF2B5EF4-FFF2-40B4-BE49-F238E27FC236}">
                    <a16:creationId xmlns:a16="http://schemas.microsoft.com/office/drawing/2014/main" id="{90BE853E-B8D9-5EB9-6A5B-197016C6A739}"/>
                  </a:ext>
                </a:extLst>
              </p:cNvPr>
              <p:cNvSpPr/>
              <p:nvPr/>
            </p:nvSpPr>
            <p:spPr>
              <a:xfrm>
                <a:off x="2056632" y="2926221"/>
                <a:ext cx="3466172" cy="553998"/>
              </a:xfrm>
              <a:prstGeom prst="rect">
                <a:avLst/>
              </a:prstGeom>
            </p:spPr>
            <p:txBody>
              <a:bodyPr wrap="square" lIns="0" tIns="0" rIns="0" bIns="0">
                <a:spAutoFit/>
              </a:bodyPr>
              <a:lstStyle/>
              <a:p>
                <a:pPr lvl="0"/>
                <a:r>
                  <a:rPr lang="en-US" sz="1200" dirty="0">
                    <a:ea typeface="Arial"/>
                    <a:cs typeface="Arial"/>
                    <a:sym typeface="Arial"/>
                  </a:rPr>
                  <a:t>Creates shared view of siloed third-party risks and prompts participants to identify potential enterprise-level concerns and discussion topics.</a:t>
                </a:r>
              </a:p>
            </p:txBody>
          </p:sp>
          <p:sp>
            <p:nvSpPr>
              <p:cNvPr id="20" name="Rectangle 19">
                <a:extLst>
                  <a:ext uri="{FF2B5EF4-FFF2-40B4-BE49-F238E27FC236}">
                    <a16:creationId xmlns:a16="http://schemas.microsoft.com/office/drawing/2014/main" id="{F5D2C9B3-CF10-23D3-DE83-28B3207997A7}"/>
                  </a:ext>
                </a:extLst>
              </p:cNvPr>
              <p:cNvSpPr/>
              <p:nvPr/>
            </p:nvSpPr>
            <p:spPr>
              <a:xfrm>
                <a:off x="-226321" y="2842677"/>
                <a:ext cx="2123385" cy="712113"/>
              </a:xfrm>
              <a:prstGeom prst="rect">
                <a:avLst/>
              </a:prstGeom>
              <a:solidFill>
                <a:srgbClr val="002856"/>
              </a:solidFill>
            </p:spPr>
            <p:txBody>
              <a:bodyPr wrap="square" lIns="180000" tIns="180000" rIns="180000" bIns="180000" anchor="ctr">
                <a:noAutofit/>
              </a:bodyPr>
              <a:lstStyle/>
              <a:p>
                <a:pPr lvl="0" algn="ctr"/>
                <a:r>
                  <a:rPr lang="en-US" sz="1200" b="1" dirty="0">
                    <a:solidFill>
                      <a:schemeClr val="bg1"/>
                    </a:solidFill>
                  </a:rPr>
                  <a:t>Pre-Work for Monthly Expert Meeting</a:t>
                </a:r>
              </a:p>
            </p:txBody>
          </p:sp>
        </p:grpSp>
        <p:grpSp>
          <p:nvGrpSpPr>
            <p:cNvPr id="34" name="Group 33">
              <a:extLst>
                <a:ext uri="{FF2B5EF4-FFF2-40B4-BE49-F238E27FC236}">
                  <a16:creationId xmlns:a16="http://schemas.microsoft.com/office/drawing/2014/main" id="{741604AD-E5D0-B6CB-7AF8-CEB643D56ED0}"/>
                </a:ext>
              </a:extLst>
            </p:cNvPr>
            <p:cNvGrpSpPr/>
            <p:nvPr/>
          </p:nvGrpSpPr>
          <p:grpSpPr>
            <a:xfrm rot="16200000">
              <a:off x="1271211" y="2932204"/>
              <a:ext cx="2462858" cy="361058"/>
              <a:chOff x="-4404995" y="3139769"/>
              <a:chExt cx="9564050" cy="308822"/>
            </a:xfrm>
          </p:grpSpPr>
          <p:cxnSp>
            <p:nvCxnSpPr>
              <p:cNvPr id="16" name="Straight Connector 15">
                <a:extLst>
                  <a:ext uri="{FF2B5EF4-FFF2-40B4-BE49-F238E27FC236}">
                    <a16:creationId xmlns:a16="http://schemas.microsoft.com/office/drawing/2014/main" id="{51E21A68-FFE7-6808-EFBC-A9967A6CF5B3}"/>
                  </a:ext>
                </a:extLst>
              </p:cNvPr>
              <p:cNvCxnSpPr>
                <a:cxnSpLocks/>
              </p:cNvCxnSpPr>
              <p:nvPr/>
            </p:nvCxnSpPr>
            <p:spPr>
              <a:xfrm rot="5400000">
                <a:off x="503954" y="3294174"/>
                <a:ext cx="308809" cy="0"/>
              </a:xfrm>
              <a:prstGeom prst="line">
                <a:avLst/>
              </a:prstGeom>
              <a:ln w="12700">
                <a:solidFill>
                  <a:srgbClr val="FF540A"/>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D84E2E-B405-C8CD-06CC-AD7F604833ED}"/>
                  </a:ext>
                </a:extLst>
              </p:cNvPr>
              <p:cNvCxnSpPr>
                <a:cxnSpLocks/>
              </p:cNvCxnSpPr>
              <p:nvPr/>
            </p:nvCxnSpPr>
            <p:spPr>
              <a:xfrm rot="5400000" flipV="1">
                <a:off x="374164" y="-1336300"/>
                <a:ext cx="5732" cy="9564050"/>
              </a:xfrm>
              <a:prstGeom prst="line">
                <a:avLst/>
              </a:prstGeom>
              <a:ln w="12700">
                <a:solidFill>
                  <a:srgbClr val="FF540A"/>
                </a:solidFill>
              </a:ln>
            </p:spPr>
            <p:style>
              <a:lnRef idx="1">
                <a:schemeClr val="accent1"/>
              </a:lnRef>
              <a:fillRef idx="0">
                <a:schemeClr val="accent1"/>
              </a:fillRef>
              <a:effectRef idx="0">
                <a:schemeClr val="accent1"/>
              </a:effectRef>
              <a:fontRef idx="minor">
                <a:schemeClr val="tx1"/>
              </a:fontRef>
            </p:style>
          </p:cxnSp>
        </p:grpSp>
        <p:sp>
          <p:nvSpPr>
            <p:cNvPr id="28" name="Google Shape;1471;p66">
              <a:extLst>
                <a:ext uri="{FF2B5EF4-FFF2-40B4-BE49-F238E27FC236}">
                  <a16:creationId xmlns:a16="http://schemas.microsoft.com/office/drawing/2014/main" id="{D57F2AD1-0555-D052-8B3B-FEA83E2DDCE4}"/>
                </a:ext>
              </a:extLst>
            </p:cNvPr>
            <p:cNvSpPr/>
            <p:nvPr/>
          </p:nvSpPr>
          <p:spPr>
            <a:xfrm>
              <a:off x="442454" y="2323452"/>
              <a:ext cx="1882139" cy="1474419"/>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w="12700" cap="flat" cmpd="sng">
              <a:solidFill>
                <a:srgbClr val="FF540A"/>
              </a:solidFill>
              <a:prstDash val="solid"/>
              <a:round/>
              <a:headEnd type="none" w="sm" len="sm"/>
              <a:tailEnd type="none" w="sm" len="sm"/>
            </a:ln>
          </p:spPr>
          <p:txBody>
            <a:bodyPr spcFirstLastPara="1" wrap="square" lIns="90000" tIns="90000" rIns="90000" bIns="90000" anchor="t" anchorCtr="0">
              <a:spAutoFit/>
            </a:bodyPr>
            <a:lstStyle/>
            <a:p>
              <a:pPr marL="0" marR="0" lvl="0" indent="0" algn="l" rtl="0">
                <a:spcBef>
                  <a:spcPts val="0"/>
                </a:spcBef>
                <a:spcAft>
                  <a:spcPts val="0"/>
                </a:spcAft>
                <a:buNone/>
              </a:pPr>
              <a:r>
                <a:rPr lang="en-US" sz="1200" dirty="0">
                  <a:solidFill>
                    <a:schemeClr val="dk1"/>
                  </a:solidFill>
                  <a:latin typeface="Arial"/>
                  <a:cs typeface="Arial"/>
                  <a:sym typeface="Arial"/>
                </a:rPr>
                <a:t>Experts create a shared view of third-party risk, prioritize enterprise-level issues and resolve those that can be addressed without executive involvement.</a:t>
              </a:r>
              <a:endParaRPr lang="en-US" dirty="0"/>
            </a:p>
          </p:txBody>
        </p:sp>
        <p:grpSp>
          <p:nvGrpSpPr>
            <p:cNvPr id="47" name="Group 46">
              <a:extLst>
                <a:ext uri="{FF2B5EF4-FFF2-40B4-BE49-F238E27FC236}">
                  <a16:creationId xmlns:a16="http://schemas.microsoft.com/office/drawing/2014/main" id="{3F1D32BD-BA53-8155-D43C-9E1BD18798DF}"/>
                </a:ext>
              </a:extLst>
            </p:cNvPr>
            <p:cNvGrpSpPr/>
            <p:nvPr/>
          </p:nvGrpSpPr>
          <p:grpSpPr>
            <a:xfrm rot="16200000">
              <a:off x="2148917" y="4797839"/>
              <a:ext cx="722121" cy="346358"/>
              <a:chOff x="868096" y="4435105"/>
              <a:chExt cx="774235" cy="331710"/>
            </a:xfrm>
          </p:grpSpPr>
          <p:cxnSp>
            <p:nvCxnSpPr>
              <p:cNvPr id="41" name="Straight Connector 40">
                <a:extLst>
                  <a:ext uri="{FF2B5EF4-FFF2-40B4-BE49-F238E27FC236}">
                    <a16:creationId xmlns:a16="http://schemas.microsoft.com/office/drawing/2014/main" id="{DFE6CA19-9B13-6318-0E84-379CB00E6048}"/>
                  </a:ext>
                </a:extLst>
              </p:cNvPr>
              <p:cNvCxnSpPr>
                <a:cxnSpLocks/>
              </p:cNvCxnSpPr>
              <p:nvPr/>
            </p:nvCxnSpPr>
            <p:spPr>
              <a:xfrm rot="5400000">
                <a:off x="1071629" y="4600649"/>
                <a:ext cx="331087" cy="0"/>
              </a:xfrm>
              <a:prstGeom prst="line">
                <a:avLst/>
              </a:prstGeom>
              <a:noFill/>
              <a:ln w="12700">
                <a:solidFill>
                  <a:srgbClr val="FF540A"/>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C30676-4887-734B-B826-805A8C3B8900}"/>
                  </a:ext>
                </a:extLst>
              </p:cNvPr>
              <p:cNvCxnSpPr>
                <a:cxnSpLocks/>
              </p:cNvCxnSpPr>
              <p:nvPr/>
            </p:nvCxnSpPr>
            <p:spPr>
              <a:xfrm rot="5400000" flipH="1" flipV="1">
                <a:off x="1255213" y="4379697"/>
                <a:ext cx="1" cy="774235"/>
              </a:xfrm>
              <a:prstGeom prst="line">
                <a:avLst/>
              </a:prstGeom>
              <a:noFill/>
              <a:ln w="12700">
                <a:solidFill>
                  <a:srgbClr val="FF540A"/>
                </a:solidFill>
              </a:ln>
            </p:spPr>
            <p:style>
              <a:lnRef idx="1">
                <a:schemeClr val="accent1"/>
              </a:lnRef>
              <a:fillRef idx="0">
                <a:schemeClr val="accent1"/>
              </a:fillRef>
              <a:effectRef idx="0">
                <a:schemeClr val="accent1"/>
              </a:effectRef>
              <a:fontRef idx="minor">
                <a:schemeClr val="tx1"/>
              </a:fontRef>
            </p:style>
          </p:cxnSp>
        </p:grpSp>
        <p:sp>
          <p:nvSpPr>
            <p:cNvPr id="43" name="Google Shape;1471;p66">
              <a:extLst>
                <a:ext uri="{FF2B5EF4-FFF2-40B4-BE49-F238E27FC236}">
                  <a16:creationId xmlns:a16="http://schemas.microsoft.com/office/drawing/2014/main" id="{F69C8643-5026-E8D0-1F46-30B05A342F64}"/>
                </a:ext>
              </a:extLst>
            </p:cNvPr>
            <p:cNvSpPr/>
            <p:nvPr/>
          </p:nvSpPr>
          <p:spPr>
            <a:xfrm>
              <a:off x="442461" y="4619966"/>
              <a:ext cx="1882138" cy="73575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bg1"/>
            </a:solidFill>
            <a:ln w="12700" cap="flat" cmpd="sng">
              <a:solidFill>
                <a:srgbClr val="FF540A"/>
              </a:solidFill>
              <a:prstDash val="solid"/>
              <a:round/>
              <a:headEnd type="none" w="sm" len="sm"/>
              <a:tailEnd type="none" w="sm" len="sm"/>
            </a:ln>
          </p:spPr>
          <p:txBody>
            <a:bodyPr spcFirstLastPara="1" wrap="square" lIns="90000" tIns="90000" rIns="90000" bIns="90000" anchor="t" anchorCtr="0">
              <a:spAutoFit/>
            </a:bodyPr>
            <a:lstStyle/>
            <a:p>
              <a:pPr marL="0" marR="0" lvl="0" indent="0" algn="l" rtl="0">
                <a:spcBef>
                  <a:spcPts val="0"/>
                </a:spcBef>
                <a:spcAft>
                  <a:spcPts val="0"/>
                </a:spcAft>
                <a:buNone/>
              </a:pPr>
              <a:r>
                <a:rPr lang="en-US" sz="1200" dirty="0">
                  <a:solidFill>
                    <a:schemeClr val="dk1"/>
                  </a:solidFill>
                  <a:latin typeface="Arial"/>
                  <a:cs typeface="Arial"/>
                  <a:sym typeface="Arial"/>
                </a:rPr>
                <a:t>Executives </a:t>
              </a:r>
              <a:r>
                <a:rPr lang="en-US" sz="1200" b="1" dirty="0">
                  <a:solidFill>
                    <a:schemeClr val="dk1"/>
                  </a:solidFill>
                  <a:latin typeface="Arial"/>
                  <a:cs typeface="Arial"/>
                  <a:sym typeface="Arial"/>
                </a:rPr>
                <a:t>only</a:t>
              </a:r>
              <a:r>
                <a:rPr lang="en-US" sz="1200" dirty="0">
                  <a:solidFill>
                    <a:schemeClr val="dk1"/>
                  </a:solidFill>
                  <a:latin typeface="Arial"/>
                  <a:cs typeface="Arial"/>
                  <a:sym typeface="Arial"/>
                </a:rPr>
                <a:t> review issues requiring their attention and/or action.</a:t>
              </a:r>
              <a:endParaRPr lang="en-US" dirty="0"/>
            </a:p>
          </p:txBody>
        </p:sp>
      </p:grpSp>
      <p:sp>
        <p:nvSpPr>
          <p:cNvPr id="52" name="TextBox 51">
            <a:extLst>
              <a:ext uri="{FF2B5EF4-FFF2-40B4-BE49-F238E27FC236}">
                <a16:creationId xmlns:a16="http://schemas.microsoft.com/office/drawing/2014/main" id="{898AD96C-EC51-BB70-D9AC-47527AFD9FAC}"/>
              </a:ext>
            </a:extLst>
          </p:cNvPr>
          <p:cNvSpPr txBox="1"/>
          <p:nvPr/>
        </p:nvSpPr>
        <p:spPr>
          <a:xfrm flipH="1">
            <a:off x="2756255" y="1753057"/>
            <a:ext cx="181069" cy="181069"/>
          </a:xfrm>
          <a:prstGeom prst="ellipse">
            <a:avLst/>
          </a:prstGeom>
          <a:solidFill>
            <a:srgbClr val="FF540A"/>
          </a:solidFill>
        </p:spPr>
        <p:txBody>
          <a:bodyPr wrap="none" lIns="0" tIns="0" rIns="0" bIns="0" rtlCol="0" anchor="ctr" anchorCtr="1">
            <a:noAutofit/>
          </a:bodyPr>
          <a:lstStyle/>
          <a:p>
            <a:pPr algn="ctr"/>
            <a:r>
              <a:rPr lang="en-US" sz="1200" b="1" dirty="0"/>
              <a:t>1</a:t>
            </a:r>
          </a:p>
        </p:txBody>
      </p:sp>
      <p:sp>
        <p:nvSpPr>
          <p:cNvPr id="53" name="TextBox 52">
            <a:extLst>
              <a:ext uri="{FF2B5EF4-FFF2-40B4-BE49-F238E27FC236}">
                <a16:creationId xmlns:a16="http://schemas.microsoft.com/office/drawing/2014/main" id="{8291E0E5-3C31-DDE8-3D83-562CAF88369A}"/>
              </a:ext>
            </a:extLst>
          </p:cNvPr>
          <p:cNvSpPr txBox="1"/>
          <p:nvPr/>
        </p:nvSpPr>
        <p:spPr>
          <a:xfrm flipH="1">
            <a:off x="2756255" y="2733307"/>
            <a:ext cx="181069" cy="181069"/>
          </a:xfrm>
          <a:prstGeom prst="ellipse">
            <a:avLst/>
          </a:prstGeom>
          <a:solidFill>
            <a:srgbClr val="FF540A"/>
          </a:solidFill>
        </p:spPr>
        <p:txBody>
          <a:bodyPr wrap="none" lIns="0" tIns="0" rIns="0" bIns="0" rtlCol="0" anchor="ctr" anchorCtr="1">
            <a:noAutofit/>
          </a:bodyPr>
          <a:lstStyle/>
          <a:p>
            <a:pPr algn="ctr"/>
            <a:r>
              <a:rPr lang="en-US" sz="1200" b="1" dirty="0"/>
              <a:t>2</a:t>
            </a:r>
          </a:p>
        </p:txBody>
      </p:sp>
      <p:sp>
        <p:nvSpPr>
          <p:cNvPr id="54" name="TextBox 53">
            <a:extLst>
              <a:ext uri="{FF2B5EF4-FFF2-40B4-BE49-F238E27FC236}">
                <a16:creationId xmlns:a16="http://schemas.microsoft.com/office/drawing/2014/main" id="{0B5A3139-A801-2FCC-A696-D0EFF9538183}"/>
              </a:ext>
            </a:extLst>
          </p:cNvPr>
          <p:cNvSpPr txBox="1"/>
          <p:nvPr/>
        </p:nvSpPr>
        <p:spPr>
          <a:xfrm flipH="1">
            <a:off x="2756255" y="3599157"/>
            <a:ext cx="181069" cy="181069"/>
          </a:xfrm>
          <a:prstGeom prst="ellipse">
            <a:avLst/>
          </a:prstGeom>
          <a:solidFill>
            <a:srgbClr val="FF540A"/>
          </a:solidFill>
        </p:spPr>
        <p:txBody>
          <a:bodyPr wrap="none" lIns="0" tIns="0" rIns="0" bIns="0" rtlCol="0" anchor="ctr" anchorCtr="1">
            <a:noAutofit/>
          </a:bodyPr>
          <a:lstStyle/>
          <a:p>
            <a:pPr algn="ctr"/>
            <a:r>
              <a:rPr lang="en-US" sz="1200" b="1" dirty="0"/>
              <a:t>3</a:t>
            </a:r>
          </a:p>
        </p:txBody>
      </p:sp>
      <p:sp>
        <p:nvSpPr>
          <p:cNvPr id="55" name="TextBox 54">
            <a:extLst>
              <a:ext uri="{FF2B5EF4-FFF2-40B4-BE49-F238E27FC236}">
                <a16:creationId xmlns:a16="http://schemas.microsoft.com/office/drawing/2014/main" id="{B568DB0F-D870-CA9E-892B-EC3879AC6DE8}"/>
              </a:ext>
            </a:extLst>
          </p:cNvPr>
          <p:cNvSpPr txBox="1"/>
          <p:nvPr/>
        </p:nvSpPr>
        <p:spPr>
          <a:xfrm flipH="1">
            <a:off x="2756255" y="4510870"/>
            <a:ext cx="181069" cy="181069"/>
          </a:xfrm>
          <a:prstGeom prst="ellipse">
            <a:avLst/>
          </a:prstGeom>
          <a:solidFill>
            <a:srgbClr val="FF540A"/>
          </a:solidFill>
        </p:spPr>
        <p:txBody>
          <a:bodyPr wrap="none" lIns="0" tIns="0" rIns="0" bIns="0" rtlCol="0" anchor="ctr" anchorCtr="1">
            <a:noAutofit/>
          </a:bodyPr>
          <a:lstStyle/>
          <a:p>
            <a:pPr algn="ctr"/>
            <a:r>
              <a:rPr lang="en-US" sz="1200" b="1" dirty="0"/>
              <a:t>4</a:t>
            </a:r>
          </a:p>
        </p:txBody>
      </p:sp>
    </p:spTree>
    <p:extLst>
      <p:ext uri="{BB962C8B-B14F-4D97-AF65-F5344CB8AC3E}">
        <p14:creationId xmlns:p14="http://schemas.microsoft.com/office/powerpoint/2010/main" val="1105965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3765-48C0-A3BB-931B-D1A6968F48F4}"/>
              </a:ext>
            </a:extLst>
          </p:cNvPr>
          <p:cNvSpPr>
            <a:spLocks noGrp="1"/>
          </p:cNvSpPr>
          <p:nvPr>
            <p:ph type="title"/>
          </p:nvPr>
        </p:nvSpPr>
        <p:spPr/>
        <p:txBody>
          <a:bodyPr/>
          <a:lstStyle/>
          <a:p>
            <a:r>
              <a:rPr lang="en-US" dirty="0"/>
              <a:t>Prepare Functional Experts for an Enterprise Conversation</a:t>
            </a:r>
          </a:p>
        </p:txBody>
      </p:sp>
      <p:sp>
        <p:nvSpPr>
          <p:cNvPr id="3" name="Text Placeholder 2">
            <a:extLst>
              <a:ext uri="{FF2B5EF4-FFF2-40B4-BE49-F238E27FC236}">
                <a16:creationId xmlns:a16="http://schemas.microsoft.com/office/drawing/2014/main" id="{12F7CF37-D95F-2ABA-AEAA-02F8B3ACC85B}"/>
              </a:ext>
            </a:extLst>
          </p:cNvPr>
          <p:cNvSpPr>
            <a:spLocks noGrp="1"/>
          </p:cNvSpPr>
          <p:nvPr>
            <p:ph type="body" sz="quarter" idx="11"/>
          </p:nvPr>
        </p:nvSpPr>
        <p:spPr/>
        <p:txBody>
          <a:bodyPr/>
          <a:lstStyle/>
          <a:p>
            <a:r>
              <a:rPr lang="en-US" dirty="0"/>
              <a:t>Cross-Functional Third-Party Risk Dashboard Circulated Prior to Monthly Expert Meetings</a:t>
            </a:r>
          </a:p>
        </p:txBody>
      </p:sp>
      <p:graphicFrame>
        <p:nvGraphicFramePr>
          <p:cNvPr id="5" name="Table 4">
            <a:extLst>
              <a:ext uri="{FF2B5EF4-FFF2-40B4-BE49-F238E27FC236}">
                <a16:creationId xmlns:a16="http://schemas.microsoft.com/office/drawing/2014/main" id="{6496962A-791D-7604-9FA5-3B0DBDE5D6AB}"/>
              </a:ext>
            </a:extLst>
          </p:cNvPr>
          <p:cNvGraphicFramePr>
            <a:graphicFrameLocks noGrp="1"/>
          </p:cNvGraphicFramePr>
          <p:nvPr/>
        </p:nvGraphicFramePr>
        <p:xfrm>
          <a:off x="499301" y="1921571"/>
          <a:ext cx="5489045" cy="2313978"/>
        </p:xfrm>
        <a:graphic>
          <a:graphicData uri="http://schemas.openxmlformats.org/drawingml/2006/table">
            <a:tbl>
              <a:tblPr firstRow="1" bandRow="1">
                <a:tableStyleId>{5C22544A-7EE6-4342-B048-85BDC9FD1C3A}</a:tableStyleId>
              </a:tblPr>
              <a:tblGrid>
                <a:gridCol w="1274395">
                  <a:extLst>
                    <a:ext uri="{9D8B030D-6E8A-4147-A177-3AD203B41FA5}">
                      <a16:colId xmlns:a16="http://schemas.microsoft.com/office/drawing/2014/main" val="20000"/>
                    </a:ext>
                  </a:extLst>
                </a:gridCol>
                <a:gridCol w="798786">
                  <a:extLst>
                    <a:ext uri="{9D8B030D-6E8A-4147-A177-3AD203B41FA5}">
                      <a16:colId xmlns:a16="http://schemas.microsoft.com/office/drawing/2014/main" val="20001"/>
                    </a:ext>
                  </a:extLst>
                </a:gridCol>
                <a:gridCol w="756745">
                  <a:extLst>
                    <a:ext uri="{9D8B030D-6E8A-4147-A177-3AD203B41FA5}">
                      <a16:colId xmlns:a16="http://schemas.microsoft.com/office/drawing/2014/main" val="20002"/>
                    </a:ext>
                  </a:extLst>
                </a:gridCol>
                <a:gridCol w="851339">
                  <a:extLst>
                    <a:ext uri="{9D8B030D-6E8A-4147-A177-3AD203B41FA5}">
                      <a16:colId xmlns:a16="http://schemas.microsoft.com/office/drawing/2014/main" val="20003"/>
                    </a:ext>
                  </a:extLst>
                </a:gridCol>
                <a:gridCol w="735723">
                  <a:extLst>
                    <a:ext uri="{9D8B030D-6E8A-4147-A177-3AD203B41FA5}">
                      <a16:colId xmlns:a16="http://schemas.microsoft.com/office/drawing/2014/main" val="20004"/>
                    </a:ext>
                  </a:extLst>
                </a:gridCol>
                <a:gridCol w="1072057">
                  <a:extLst>
                    <a:ext uri="{9D8B030D-6E8A-4147-A177-3AD203B41FA5}">
                      <a16:colId xmlns:a16="http://schemas.microsoft.com/office/drawing/2014/main" val="20005"/>
                    </a:ext>
                  </a:extLst>
                </a:gridCol>
              </a:tblGrid>
              <a:tr h="404238">
                <a:tc>
                  <a:txBody>
                    <a:bodyPr/>
                    <a:lstStyle/>
                    <a:p>
                      <a:pPr algn="l"/>
                      <a:r>
                        <a:rPr lang="en-US" sz="1200" i="0" dirty="0">
                          <a:solidFill>
                            <a:schemeClr val="bg1"/>
                          </a:solidFill>
                        </a:rPr>
                        <a:t>Vendor</a:t>
                      </a:r>
                    </a:p>
                  </a:txBody>
                  <a:tcPr anchor="ctr">
                    <a:solidFill>
                      <a:srgbClr val="002856"/>
                    </a:solidFill>
                  </a:tcPr>
                </a:tc>
                <a:tc>
                  <a:txBody>
                    <a:bodyPr/>
                    <a:lstStyle/>
                    <a:p>
                      <a:pPr algn="ctr"/>
                      <a:r>
                        <a:rPr lang="en-US" sz="1200" dirty="0">
                          <a:solidFill>
                            <a:schemeClr val="bg1"/>
                          </a:solidFill>
                        </a:rPr>
                        <a:t>Security</a:t>
                      </a:r>
                    </a:p>
                  </a:txBody>
                  <a:tcPr anchor="ctr">
                    <a:lnB w="38100" cmpd="sng">
                      <a:noFill/>
                    </a:lnB>
                    <a:solidFill>
                      <a:srgbClr val="002856"/>
                    </a:solidFill>
                  </a:tcPr>
                </a:tc>
                <a:tc>
                  <a:txBody>
                    <a:bodyPr/>
                    <a:lstStyle/>
                    <a:p>
                      <a:pPr algn="ctr"/>
                      <a:r>
                        <a:rPr lang="en-US" sz="1200" dirty="0">
                          <a:solidFill>
                            <a:schemeClr val="bg1"/>
                          </a:solidFill>
                        </a:rPr>
                        <a:t>Privacy</a:t>
                      </a:r>
                    </a:p>
                  </a:txBody>
                  <a:tcPr anchor="ctr">
                    <a:lnB w="38100" cmpd="sng">
                      <a:noFill/>
                    </a:lnB>
                    <a:solidFill>
                      <a:srgbClr val="002856"/>
                    </a:solidFill>
                  </a:tcPr>
                </a:tc>
                <a:tc>
                  <a:txBody>
                    <a:bodyPr/>
                    <a:lstStyle/>
                    <a:p>
                      <a:pPr algn="ctr"/>
                      <a:r>
                        <a:rPr lang="en-US" sz="1200" dirty="0">
                          <a:solidFill>
                            <a:schemeClr val="bg1"/>
                          </a:solidFill>
                        </a:rPr>
                        <a:t>Audit</a:t>
                      </a:r>
                    </a:p>
                  </a:txBody>
                  <a:tcPr anchor="ctr">
                    <a:lnB w="38100" cmpd="sng">
                      <a:noFill/>
                    </a:lnB>
                    <a:solidFill>
                      <a:srgbClr val="002856"/>
                    </a:solidFill>
                  </a:tcPr>
                </a:tc>
                <a:tc>
                  <a:txBody>
                    <a:bodyPr/>
                    <a:lstStyle/>
                    <a:p>
                      <a:pPr algn="ctr"/>
                      <a:r>
                        <a:rPr lang="en-US" sz="1200" dirty="0">
                          <a:solidFill>
                            <a:schemeClr val="bg1"/>
                          </a:solidFill>
                        </a:rPr>
                        <a:t>Risk</a:t>
                      </a:r>
                    </a:p>
                  </a:txBody>
                  <a:tcPr anchor="ctr">
                    <a:lnB w="38100" cmpd="sng">
                      <a:noFill/>
                    </a:lnB>
                    <a:solidFill>
                      <a:srgbClr val="002856"/>
                    </a:solidFill>
                  </a:tcPr>
                </a:tc>
                <a:tc>
                  <a:txBody>
                    <a:bodyPr/>
                    <a:lstStyle/>
                    <a:p>
                      <a:pPr algn="ctr"/>
                      <a:r>
                        <a:rPr lang="en-US" sz="1200" dirty="0">
                          <a:solidFill>
                            <a:schemeClr val="bg1"/>
                          </a:solidFill>
                        </a:rPr>
                        <a:t>Compliance</a:t>
                      </a:r>
                    </a:p>
                  </a:txBody>
                  <a:tcPr anchor="ctr">
                    <a:lnB w="38100" cmpd="sng">
                      <a:noFill/>
                    </a:lnB>
                    <a:solidFill>
                      <a:srgbClr val="002856"/>
                    </a:solidFill>
                  </a:tcPr>
                </a:tc>
                <a:extLst>
                  <a:ext uri="{0D108BD9-81ED-4DB2-BD59-A6C34878D82A}">
                    <a16:rowId xmlns:a16="http://schemas.microsoft.com/office/drawing/2014/main" val="10000"/>
                  </a:ext>
                </a:extLst>
              </a:tr>
              <a:tr h="1099944">
                <a:tc>
                  <a:txBody>
                    <a:bodyPr/>
                    <a:lstStyle/>
                    <a:p>
                      <a:pPr>
                        <a:spcAft>
                          <a:spcPts val="1200"/>
                        </a:spcAft>
                      </a:pPr>
                      <a:endParaRPr lang="en-US" sz="1000" dirty="0"/>
                    </a:p>
                  </a:txBody>
                  <a:tcPr marT="91440" marB="91440">
                    <a:lnR w="12700" cmpd="sng">
                      <a:noFill/>
                    </a:lnR>
                    <a:solidFill>
                      <a:srgbClr val="F4F4F4"/>
                    </a:solidFill>
                  </a:tcPr>
                </a:tc>
                <a:tc>
                  <a:txBody>
                    <a:bodyPr/>
                    <a:lstStyle/>
                    <a:p>
                      <a:endParaRPr 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F4F4F4"/>
                    </a:solidFill>
                  </a:tcPr>
                </a:tc>
                <a:extLst>
                  <a:ext uri="{0D108BD9-81ED-4DB2-BD59-A6C34878D82A}">
                    <a16:rowId xmlns:a16="http://schemas.microsoft.com/office/drawing/2014/main" val="10001"/>
                  </a:ext>
                </a:extLst>
              </a:tr>
              <a:tr h="405558">
                <a:tc>
                  <a:txBody>
                    <a:bodyPr/>
                    <a:lstStyle/>
                    <a:p>
                      <a:endParaRPr lang="en-US" sz="1200" b="1" dirty="0"/>
                    </a:p>
                  </a:txBody>
                  <a:tcPr>
                    <a:lnR w="12700" cmpd="sng">
                      <a:noFill/>
                    </a:ln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extLst>
                  <a:ext uri="{0D108BD9-81ED-4DB2-BD59-A6C34878D82A}">
                    <a16:rowId xmlns:a16="http://schemas.microsoft.com/office/drawing/2014/main" val="10002"/>
                  </a:ext>
                </a:extLst>
              </a:tr>
              <a:tr h="404238">
                <a:tc>
                  <a:txBody>
                    <a:bodyPr/>
                    <a:lstStyle/>
                    <a:p>
                      <a:r>
                        <a:rPr lang="en-US" sz="1200" b="1" dirty="0"/>
                        <a:t>Vendor C</a:t>
                      </a:r>
                    </a:p>
                  </a:txBody>
                  <a:tcPr anchor="ctr">
                    <a:lnR w="12700" cmpd="sng">
                      <a:noFill/>
                    </a:ln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tc>
                  <a:txBody>
                    <a:bodyPr/>
                    <a:lstStyle/>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F4F4"/>
                    </a:solidFill>
                  </a:tcPr>
                </a:tc>
                <a:extLst>
                  <a:ext uri="{0D108BD9-81ED-4DB2-BD59-A6C34878D82A}">
                    <a16:rowId xmlns:a16="http://schemas.microsoft.com/office/drawing/2014/main" val="1294756656"/>
                  </a:ext>
                </a:extLst>
              </a:tr>
            </a:tbl>
          </a:graphicData>
        </a:graphic>
      </p:graphicFrame>
      <p:sp>
        <p:nvSpPr>
          <p:cNvPr id="7" name="Google Shape;1471;p66">
            <a:extLst>
              <a:ext uri="{FF2B5EF4-FFF2-40B4-BE49-F238E27FC236}">
                <a16:creationId xmlns:a16="http://schemas.microsoft.com/office/drawing/2014/main" id="{C16EEB86-59EE-B492-D503-0D54968A4EB9}"/>
              </a:ext>
            </a:extLst>
          </p:cNvPr>
          <p:cNvSpPr/>
          <p:nvPr/>
        </p:nvSpPr>
        <p:spPr>
          <a:xfrm>
            <a:off x="372009" y="4295193"/>
            <a:ext cx="1612309" cy="73575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w="12700" cap="flat" cmpd="sng">
            <a:noFill/>
            <a:prstDash val="solid"/>
            <a:round/>
            <a:headEnd type="none" w="sm" len="sm"/>
            <a:tailEnd type="none" w="sm" len="sm"/>
          </a:ln>
        </p:spPr>
        <p:txBody>
          <a:bodyPr spcFirstLastPara="1" wrap="square" lIns="90000" tIns="90000" rIns="90000" bIns="90000" anchor="t" anchorCtr="0">
            <a:spAutoFit/>
          </a:bodyPr>
          <a:lstStyle/>
          <a:p>
            <a:pPr marL="0" marR="0" lvl="0" indent="0" algn="l" rtl="0">
              <a:spcBef>
                <a:spcPts val="0"/>
              </a:spcBef>
              <a:spcAft>
                <a:spcPts val="0"/>
              </a:spcAft>
              <a:buNone/>
            </a:pPr>
            <a:r>
              <a:rPr lang="en-US" sz="1200" b="1" dirty="0">
                <a:solidFill>
                  <a:srgbClr val="FF540A"/>
                </a:solidFill>
                <a:latin typeface="Arial"/>
                <a:ea typeface="Arial"/>
                <a:cs typeface="Arial"/>
                <a:sym typeface="Arial"/>
              </a:rPr>
              <a:t>Columns</a:t>
            </a:r>
            <a:r>
              <a:rPr lang="en-US" sz="1200" dirty="0">
                <a:solidFill>
                  <a:schemeClr val="dk1"/>
                </a:solidFill>
                <a:latin typeface="Arial"/>
                <a:ea typeface="Arial"/>
                <a:cs typeface="Arial"/>
                <a:sym typeface="Arial"/>
              </a:rPr>
              <a:t> provide view across third parties within a silo</a:t>
            </a:r>
            <a:endParaRPr lang="en-US" dirty="0"/>
          </a:p>
        </p:txBody>
      </p:sp>
      <p:sp>
        <p:nvSpPr>
          <p:cNvPr id="10" name="Google Shape;1471;p66">
            <a:extLst>
              <a:ext uri="{FF2B5EF4-FFF2-40B4-BE49-F238E27FC236}">
                <a16:creationId xmlns:a16="http://schemas.microsoft.com/office/drawing/2014/main" id="{AC77B212-AB88-9316-5C93-A887ABACFF1D}"/>
              </a:ext>
            </a:extLst>
          </p:cNvPr>
          <p:cNvSpPr/>
          <p:nvPr/>
        </p:nvSpPr>
        <p:spPr>
          <a:xfrm>
            <a:off x="1732800" y="1337033"/>
            <a:ext cx="2124453" cy="551090"/>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w="12700" cap="flat" cmpd="sng">
            <a:noFill/>
            <a:prstDash val="solid"/>
            <a:round/>
            <a:headEnd type="none" w="sm" len="sm"/>
            <a:tailEnd type="none" w="sm" len="sm"/>
          </a:ln>
        </p:spPr>
        <p:txBody>
          <a:bodyPr spcFirstLastPara="1" wrap="square" lIns="90000" tIns="90000" rIns="90000" bIns="90000" anchor="t" anchorCtr="0">
            <a:spAutoFit/>
          </a:bodyPr>
          <a:lstStyle/>
          <a:p>
            <a:pPr marL="0" marR="0" lvl="0" indent="0" algn="l" rtl="0">
              <a:spcBef>
                <a:spcPts val="0"/>
              </a:spcBef>
              <a:spcAft>
                <a:spcPts val="0"/>
              </a:spcAft>
              <a:buNone/>
            </a:pPr>
            <a:r>
              <a:rPr lang="en-US" sz="1200" b="1" dirty="0">
                <a:solidFill>
                  <a:srgbClr val="FF540A"/>
                </a:solidFill>
                <a:latin typeface="Arial"/>
                <a:ea typeface="Arial"/>
                <a:cs typeface="Arial"/>
                <a:sym typeface="Arial"/>
              </a:rPr>
              <a:t>Rows</a:t>
            </a:r>
            <a:r>
              <a:rPr lang="en-US" sz="1200" b="1" dirty="0">
                <a:solidFill>
                  <a:schemeClr val="dk1"/>
                </a:solidFill>
                <a:latin typeface="Arial"/>
                <a:ea typeface="Arial"/>
                <a:cs typeface="Arial"/>
                <a:sym typeface="Arial"/>
              </a:rPr>
              <a:t> </a:t>
            </a:r>
            <a:r>
              <a:rPr lang="en-US" sz="1200" dirty="0">
                <a:solidFill>
                  <a:schemeClr val="dk1"/>
                </a:solidFill>
                <a:latin typeface="Arial"/>
                <a:ea typeface="Arial"/>
                <a:cs typeface="Arial"/>
                <a:sym typeface="Arial"/>
              </a:rPr>
              <a:t>provide shared view of third parties across silo</a:t>
            </a:r>
            <a:endParaRPr lang="en-US" dirty="0"/>
          </a:p>
        </p:txBody>
      </p:sp>
      <p:sp>
        <p:nvSpPr>
          <p:cNvPr id="12" name="Rectangle 11">
            <a:extLst>
              <a:ext uri="{FF2B5EF4-FFF2-40B4-BE49-F238E27FC236}">
                <a16:creationId xmlns:a16="http://schemas.microsoft.com/office/drawing/2014/main" id="{5F5D77DC-650D-76C8-25CD-FE270A2B0240}"/>
              </a:ext>
            </a:extLst>
          </p:cNvPr>
          <p:cNvSpPr/>
          <p:nvPr/>
        </p:nvSpPr>
        <p:spPr>
          <a:xfrm>
            <a:off x="6135262" y="2431034"/>
            <a:ext cx="2610603" cy="2462213"/>
          </a:xfrm>
          <a:prstGeom prst="rect">
            <a:avLst/>
          </a:prstGeom>
        </p:spPr>
        <p:txBody>
          <a:bodyPr wrap="square">
            <a:spAutoFit/>
          </a:bodyPr>
          <a:lstStyle/>
          <a:p>
            <a:pPr marL="171450" indent="-171450">
              <a:spcAft>
                <a:spcPts val="600"/>
              </a:spcAft>
              <a:buClr>
                <a:schemeClr val="dk1"/>
              </a:buClr>
              <a:buSzPts val="1400"/>
              <a:buFont typeface="Arial" panose="020B0604020202020204" pitchFamily="34" charset="0"/>
              <a:buChar char="•"/>
            </a:pPr>
            <a:r>
              <a:rPr lang="en-US" sz="1200" dirty="0">
                <a:solidFill>
                  <a:schemeClr val="dk1"/>
                </a:solidFill>
              </a:rPr>
              <a:t>Do any of your “yellows” or “reds” suggest larger, enterprise risks (due to their potential to manifest elsewhere)?</a:t>
            </a:r>
          </a:p>
          <a:p>
            <a:pPr marL="171450" indent="-171450">
              <a:spcAft>
                <a:spcPts val="600"/>
              </a:spcAft>
              <a:buClr>
                <a:schemeClr val="dk1"/>
              </a:buClr>
              <a:buSzPts val="1400"/>
              <a:buFont typeface="Arial" panose="020B0604020202020204" pitchFamily="34" charset="0"/>
              <a:buChar char="•"/>
            </a:pPr>
            <a:r>
              <a:rPr lang="en-US" sz="1200" dirty="0"/>
              <a:t>Do you see trends across vendors or functions that indicate the presence of potential enterprise risks?</a:t>
            </a:r>
          </a:p>
          <a:p>
            <a:pPr marL="171450" indent="-171450">
              <a:spcAft>
                <a:spcPts val="600"/>
              </a:spcAft>
              <a:buClr>
                <a:schemeClr val="dk1"/>
              </a:buClr>
              <a:buSzPts val="1400"/>
              <a:buFont typeface="Arial" panose="020B0604020202020204" pitchFamily="34" charset="0"/>
              <a:buChar char="•"/>
            </a:pPr>
            <a:r>
              <a:rPr lang="en-US" sz="1200" dirty="0"/>
              <a:t>Do any of your peers’ ratings make you think a particular vendor is riskier than what your initial assessment showed?</a:t>
            </a:r>
            <a:endParaRPr lang="en-US" sz="1200" dirty="0">
              <a:solidFill>
                <a:schemeClr val="dk1"/>
              </a:solidFill>
            </a:endParaRPr>
          </a:p>
        </p:txBody>
      </p:sp>
      <p:sp>
        <p:nvSpPr>
          <p:cNvPr id="13" name="Rectangle 12">
            <a:extLst>
              <a:ext uri="{FF2B5EF4-FFF2-40B4-BE49-F238E27FC236}">
                <a16:creationId xmlns:a16="http://schemas.microsoft.com/office/drawing/2014/main" id="{8EDB47EB-0AF7-F131-A376-E46938054649}"/>
              </a:ext>
            </a:extLst>
          </p:cNvPr>
          <p:cNvSpPr/>
          <p:nvPr/>
        </p:nvSpPr>
        <p:spPr>
          <a:xfrm>
            <a:off x="6194329" y="1921571"/>
            <a:ext cx="2492471" cy="48719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Prep Questions for </a:t>
            </a:r>
            <a:br>
              <a:rPr lang="en-US" sz="1200" b="1" dirty="0">
                <a:solidFill>
                  <a:schemeClr val="tx1"/>
                </a:solidFill>
              </a:rPr>
            </a:br>
            <a:r>
              <a:rPr lang="en-US" sz="1200" b="1" dirty="0">
                <a:solidFill>
                  <a:schemeClr val="tx1"/>
                </a:solidFill>
              </a:rPr>
              <a:t>Monthly Expert Meeting</a:t>
            </a:r>
          </a:p>
        </p:txBody>
      </p:sp>
      <p:sp>
        <p:nvSpPr>
          <p:cNvPr id="113" name="Oval 112">
            <a:extLst>
              <a:ext uri="{FF2B5EF4-FFF2-40B4-BE49-F238E27FC236}">
                <a16:creationId xmlns:a16="http://schemas.microsoft.com/office/drawing/2014/main" id="{77139C02-900C-D936-C2F1-6C9ED2A909CE}"/>
              </a:ext>
            </a:extLst>
          </p:cNvPr>
          <p:cNvSpPr/>
          <p:nvPr/>
        </p:nvSpPr>
        <p:spPr>
          <a:xfrm>
            <a:off x="5575581" y="3977765"/>
            <a:ext cx="142240" cy="149757"/>
          </a:xfrm>
          <a:prstGeom prst="ellipse">
            <a:avLst/>
          </a:prstGeom>
          <a:solidFill>
            <a:srgbClr val="BDBDBD"/>
          </a:solidFill>
          <a:ln>
            <a:solidFill>
              <a:srgbClr val="979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4" name="TextBox 113">
            <a:extLst>
              <a:ext uri="{FF2B5EF4-FFF2-40B4-BE49-F238E27FC236}">
                <a16:creationId xmlns:a16="http://schemas.microsoft.com/office/drawing/2014/main" id="{DAFC0CEE-CA82-B2D7-4390-D188FBBD6BAB}"/>
              </a:ext>
            </a:extLst>
          </p:cNvPr>
          <p:cNvSpPr txBox="1"/>
          <p:nvPr/>
        </p:nvSpPr>
        <p:spPr>
          <a:xfrm>
            <a:off x="5616188" y="3949481"/>
            <a:ext cx="78267" cy="215444"/>
          </a:xfrm>
          <a:prstGeom prst="rect">
            <a:avLst/>
          </a:prstGeom>
          <a:noFill/>
        </p:spPr>
        <p:txBody>
          <a:bodyPr wrap="square" lIns="0" rIns="0" rtlCol="0">
            <a:spAutoFit/>
          </a:bodyPr>
          <a:lstStyle/>
          <a:p>
            <a:pPr algn="l"/>
            <a:r>
              <a:rPr lang="en-US" sz="800" dirty="0">
                <a:solidFill>
                  <a:schemeClr val="bg2"/>
                </a:solidFill>
              </a:rPr>
              <a:t>?</a:t>
            </a:r>
          </a:p>
        </p:txBody>
      </p:sp>
      <p:sp>
        <p:nvSpPr>
          <p:cNvPr id="115" name="Rectangle 114">
            <a:extLst>
              <a:ext uri="{FF2B5EF4-FFF2-40B4-BE49-F238E27FC236}">
                <a16:creationId xmlns:a16="http://schemas.microsoft.com/office/drawing/2014/main" id="{D5ECA99B-ED1C-EB03-7C74-70F70DFD4C78}"/>
              </a:ext>
            </a:extLst>
          </p:cNvPr>
          <p:cNvSpPr/>
          <p:nvPr/>
        </p:nvSpPr>
        <p:spPr>
          <a:xfrm>
            <a:off x="3784854" y="4326910"/>
            <a:ext cx="2302117" cy="75669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US" sz="1200" b="1" dirty="0">
                <a:solidFill>
                  <a:schemeClr val="tx1"/>
                </a:solidFill>
              </a:rPr>
              <a:t>What does this status mean?</a:t>
            </a:r>
          </a:p>
          <a:p>
            <a:r>
              <a:rPr lang="en-US" sz="1200" dirty="0">
                <a:solidFill>
                  <a:schemeClr val="tx1"/>
                </a:solidFill>
              </a:rPr>
              <a:t>Required inputs missing from recertification questionnaire</a:t>
            </a:r>
          </a:p>
        </p:txBody>
      </p:sp>
      <p:sp>
        <p:nvSpPr>
          <p:cNvPr id="116" name="Triangle 115">
            <a:extLst>
              <a:ext uri="{FF2B5EF4-FFF2-40B4-BE49-F238E27FC236}">
                <a16:creationId xmlns:a16="http://schemas.microsoft.com/office/drawing/2014/main" id="{69009864-FB8D-DAA2-C69A-72F4523825F9}"/>
              </a:ext>
            </a:extLst>
          </p:cNvPr>
          <p:cNvSpPr/>
          <p:nvPr/>
        </p:nvSpPr>
        <p:spPr>
          <a:xfrm>
            <a:off x="5492887" y="4140475"/>
            <a:ext cx="289606" cy="206301"/>
          </a:xfrm>
          <a:prstGeom prst="triangl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796A1226-3C63-B175-5B87-79DFED95F3A2}"/>
              </a:ext>
            </a:extLst>
          </p:cNvPr>
          <p:cNvSpPr/>
          <p:nvPr/>
        </p:nvSpPr>
        <p:spPr>
          <a:xfrm>
            <a:off x="4234133" y="5255951"/>
            <a:ext cx="1403557" cy="590287"/>
          </a:xfrm>
          <a:prstGeom prst="rect">
            <a:avLst/>
          </a:prstGeom>
          <a:noFill/>
          <a:ln>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Detailed view provides context behind ratings.</a:t>
            </a:r>
          </a:p>
        </p:txBody>
      </p:sp>
      <p:cxnSp>
        <p:nvCxnSpPr>
          <p:cNvPr id="118" name="Straight Arrow Connector 117">
            <a:extLst>
              <a:ext uri="{FF2B5EF4-FFF2-40B4-BE49-F238E27FC236}">
                <a16:creationId xmlns:a16="http://schemas.microsoft.com/office/drawing/2014/main" id="{85F25DF7-B41E-937C-0710-E6499D957D89}"/>
              </a:ext>
            </a:extLst>
          </p:cNvPr>
          <p:cNvCxnSpPr>
            <a:cxnSpLocks/>
            <a:stCxn id="117" idx="0"/>
            <a:endCxn id="115" idx="2"/>
          </p:cNvCxnSpPr>
          <p:nvPr/>
        </p:nvCxnSpPr>
        <p:spPr>
          <a:xfrm flipV="1">
            <a:off x="4935912" y="5083605"/>
            <a:ext cx="1" cy="172346"/>
          </a:xfrm>
          <a:prstGeom prst="straightConnector1">
            <a:avLst/>
          </a:prstGeom>
          <a:ln w="127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27" name="Graphic 126">
            <a:extLst>
              <a:ext uri="{FF2B5EF4-FFF2-40B4-BE49-F238E27FC236}">
                <a16:creationId xmlns:a16="http://schemas.microsoft.com/office/drawing/2014/main" id="{E959EA1A-3792-FAC0-7DB4-41A9352FAC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7663" y="1355232"/>
            <a:ext cx="685800" cy="533400"/>
          </a:xfrm>
          <a:prstGeom prst="rect">
            <a:avLst/>
          </a:prstGeom>
        </p:spPr>
      </p:pic>
      <p:sp>
        <p:nvSpPr>
          <p:cNvPr id="128" name="TextBox 127">
            <a:extLst>
              <a:ext uri="{FF2B5EF4-FFF2-40B4-BE49-F238E27FC236}">
                <a16:creationId xmlns:a16="http://schemas.microsoft.com/office/drawing/2014/main" id="{3A70F946-EA62-EECF-ACA6-811ABE4D841E}"/>
              </a:ext>
            </a:extLst>
          </p:cNvPr>
          <p:cNvSpPr txBox="1"/>
          <p:nvPr/>
        </p:nvSpPr>
        <p:spPr>
          <a:xfrm>
            <a:off x="457199" y="6134333"/>
            <a:ext cx="4649819" cy="246221"/>
          </a:xfrm>
          <a:prstGeom prst="rect">
            <a:avLst/>
          </a:prstGeom>
          <a:noFill/>
        </p:spPr>
        <p:txBody>
          <a:bodyPr wrap="square" lIns="0" tIns="91440" rIns="0" bIns="0" rtlCol="0" anchor="b" anchorCtr="0">
            <a:spAutoFit/>
          </a:bodyPr>
          <a:lstStyle/>
          <a:p>
            <a:pPr>
              <a:spcBef>
                <a:spcPts val="300"/>
              </a:spcBef>
            </a:pPr>
            <a:r>
              <a:rPr lang="en-US" sz="1000" dirty="0"/>
              <a:t>Source: Adapted From Blue Cross NC</a:t>
            </a:r>
          </a:p>
        </p:txBody>
      </p:sp>
      <p:pic>
        <p:nvPicPr>
          <p:cNvPr id="163" name="Picture 162">
            <a:extLst>
              <a:ext uri="{FF2B5EF4-FFF2-40B4-BE49-F238E27FC236}">
                <a16:creationId xmlns:a16="http://schemas.microsoft.com/office/drawing/2014/main" id="{A63A8F4C-33EE-F117-D7A8-EF42FD5DAA35}"/>
              </a:ext>
            </a:extLst>
          </p:cNvPr>
          <p:cNvPicPr>
            <a:picLocks noChangeAspect="1"/>
          </p:cNvPicPr>
          <p:nvPr/>
        </p:nvPicPr>
        <p:blipFill rotWithShape="1">
          <a:blip r:embed="rId5"/>
          <a:srcRect l="16977" t="25856" r="14302" b="27237"/>
          <a:stretch/>
        </p:blipFill>
        <p:spPr>
          <a:xfrm>
            <a:off x="7877249" y="6045725"/>
            <a:ext cx="863600" cy="355600"/>
          </a:xfrm>
          <a:prstGeom prst="rect">
            <a:avLst/>
          </a:prstGeom>
        </p:spPr>
      </p:pic>
      <p:sp>
        <p:nvSpPr>
          <p:cNvPr id="68" name="Triangle 67">
            <a:extLst>
              <a:ext uri="{FF2B5EF4-FFF2-40B4-BE49-F238E27FC236}">
                <a16:creationId xmlns:a16="http://schemas.microsoft.com/office/drawing/2014/main" id="{A6D108D9-70F6-094F-611C-EBB45C6628E8}"/>
              </a:ext>
            </a:extLst>
          </p:cNvPr>
          <p:cNvSpPr/>
          <p:nvPr/>
        </p:nvSpPr>
        <p:spPr>
          <a:xfrm rot="10800000">
            <a:off x="1314844" y="2797844"/>
            <a:ext cx="177208" cy="80819"/>
          </a:xfrm>
          <a:prstGeom prs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TextBox 44">
            <a:extLst>
              <a:ext uri="{FF2B5EF4-FFF2-40B4-BE49-F238E27FC236}">
                <a16:creationId xmlns:a16="http://schemas.microsoft.com/office/drawing/2014/main" id="{A523D98A-949B-6033-034E-D3B75865D036}"/>
              </a:ext>
            </a:extLst>
          </p:cNvPr>
          <p:cNvSpPr txBox="1"/>
          <p:nvPr/>
        </p:nvSpPr>
        <p:spPr>
          <a:xfrm>
            <a:off x="526292" y="3511390"/>
            <a:ext cx="875402" cy="276999"/>
          </a:xfrm>
          <a:prstGeom prst="rect">
            <a:avLst/>
          </a:prstGeom>
          <a:noFill/>
        </p:spPr>
        <p:txBody>
          <a:bodyPr wrap="square">
            <a:spAutoFit/>
          </a:bodyPr>
          <a:lstStyle/>
          <a:p>
            <a:r>
              <a:rPr lang="en-US" sz="1200" b="1" dirty="0"/>
              <a:t>Vendor B</a:t>
            </a:r>
          </a:p>
        </p:txBody>
      </p:sp>
      <p:sp>
        <p:nvSpPr>
          <p:cNvPr id="40" name="Rectangle 39">
            <a:extLst>
              <a:ext uri="{FF2B5EF4-FFF2-40B4-BE49-F238E27FC236}">
                <a16:creationId xmlns:a16="http://schemas.microsoft.com/office/drawing/2014/main" id="{38664B51-DC25-56E1-FE66-9C773526A4CE}"/>
              </a:ext>
            </a:extLst>
          </p:cNvPr>
          <p:cNvSpPr/>
          <p:nvPr/>
        </p:nvSpPr>
        <p:spPr>
          <a:xfrm>
            <a:off x="499301" y="2801173"/>
            <a:ext cx="5489045" cy="62504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TextBox 41">
            <a:extLst>
              <a:ext uri="{FF2B5EF4-FFF2-40B4-BE49-F238E27FC236}">
                <a16:creationId xmlns:a16="http://schemas.microsoft.com/office/drawing/2014/main" id="{8C136881-FDE2-A6DC-F331-D9BEC403D971}"/>
              </a:ext>
            </a:extLst>
          </p:cNvPr>
          <p:cNvSpPr txBox="1"/>
          <p:nvPr/>
        </p:nvSpPr>
        <p:spPr>
          <a:xfrm>
            <a:off x="639777" y="2837225"/>
            <a:ext cx="844622" cy="553998"/>
          </a:xfrm>
          <a:prstGeom prst="rect">
            <a:avLst/>
          </a:prstGeom>
          <a:noFill/>
        </p:spPr>
        <p:txBody>
          <a:bodyPr wrap="square">
            <a:spAutoFit/>
          </a:bodyPr>
          <a:lstStyle/>
          <a:p>
            <a:pPr marL="0" indent="0">
              <a:spcAft>
                <a:spcPts val="1200"/>
              </a:spcAft>
              <a:buFont typeface="Arial" panose="020B0604020202020204" pitchFamily="34" charset="0"/>
              <a:buNone/>
            </a:pPr>
            <a:r>
              <a:rPr lang="en-US" sz="1000" dirty="0">
                <a:solidFill>
                  <a:schemeClr val="bg1"/>
                </a:solidFill>
              </a:rPr>
              <a:t>July 2022</a:t>
            </a:r>
          </a:p>
          <a:p>
            <a:pPr marL="0" indent="0">
              <a:spcAft>
                <a:spcPts val="600"/>
              </a:spcAft>
              <a:buFont typeface="Arial" panose="020B0604020202020204" pitchFamily="34" charset="0"/>
              <a:buNone/>
            </a:pPr>
            <a:r>
              <a:rPr lang="en-US" sz="1000" dirty="0">
                <a:solidFill>
                  <a:schemeClr val="bg1"/>
                </a:solidFill>
              </a:rPr>
              <a:t>Aug. 2022</a:t>
            </a:r>
          </a:p>
        </p:txBody>
      </p:sp>
      <p:sp>
        <p:nvSpPr>
          <p:cNvPr id="39" name="TextBox 38">
            <a:extLst>
              <a:ext uri="{FF2B5EF4-FFF2-40B4-BE49-F238E27FC236}">
                <a16:creationId xmlns:a16="http://schemas.microsoft.com/office/drawing/2014/main" id="{1AEEB00B-E3AD-D6C3-D64E-261A1D1DA29A}"/>
              </a:ext>
            </a:extLst>
          </p:cNvPr>
          <p:cNvSpPr txBox="1"/>
          <p:nvPr/>
        </p:nvSpPr>
        <p:spPr>
          <a:xfrm>
            <a:off x="536404" y="2410101"/>
            <a:ext cx="903810" cy="276999"/>
          </a:xfrm>
          <a:prstGeom prst="rect">
            <a:avLst/>
          </a:prstGeom>
          <a:noFill/>
        </p:spPr>
        <p:txBody>
          <a:bodyPr wrap="square">
            <a:spAutoFit/>
          </a:bodyPr>
          <a:lstStyle/>
          <a:p>
            <a:pPr>
              <a:spcAft>
                <a:spcPts val="1200"/>
              </a:spcAft>
            </a:pPr>
            <a:r>
              <a:rPr lang="en-US" sz="1200" b="1" dirty="0"/>
              <a:t>Vendor A</a:t>
            </a:r>
          </a:p>
        </p:txBody>
      </p:sp>
      <p:grpSp>
        <p:nvGrpSpPr>
          <p:cNvPr id="48" name="Group 47">
            <a:extLst>
              <a:ext uri="{FF2B5EF4-FFF2-40B4-BE49-F238E27FC236}">
                <a16:creationId xmlns:a16="http://schemas.microsoft.com/office/drawing/2014/main" id="{ACED94FD-4C17-FEF0-039E-7D41F0C9C43D}"/>
              </a:ext>
            </a:extLst>
          </p:cNvPr>
          <p:cNvGrpSpPr/>
          <p:nvPr/>
        </p:nvGrpSpPr>
        <p:grpSpPr>
          <a:xfrm>
            <a:off x="1529910" y="2792861"/>
            <a:ext cx="122576" cy="917247"/>
            <a:chOff x="1461538" y="2764061"/>
            <a:chExt cx="122576" cy="917247"/>
          </a:xfrm>
        </p:grpSpPr>
        <p:sp>
          <p:nvSpPr>
            <p:cNvPr id="73" name="Triangle 72">
              <a:extLst>
                <a:ext uri="{FF2B5EF4-FFF2-40B4-BE49-F238E27FC236}">
                  <a16:creationId xmlns:a16="http://schemas.microsoft.com/office/drawing/2014/main" id="{3148EB4B-C29D-C676-860D-E78E6E6D41AC}"/>
                </a:ext>
              </a:extLst>
            </p:cNvPr>
            <p:cNvSpPr/>
            <p:nvPr/>
          </p:nvSpPr>
          <p:spPr>
            <a:xfrm rot="5400000">
              <a:off x="1459622" y="3605061"/>
              <a:ext cx="106774" cy="457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 name="Triangle 42">
              <a:extLst>
                <a:ext uri="{FF2B5EF4-FFF2-40B4-BE49-F238E27FC236}">
                  <a16:creationId xmlns:a16="http://schemas.microsoft.com/office/drawing/2014/main" id="{A6C6F88A-1BEB-611E-F6F2-D5CAED9DE6FF}"/>
                </a:ext>
              </a:extLst>
            </p:cNvPr>
            <p:cNvSpPr/>
            <p:nvPr/>
          </p:nvSpPr>
          <p:spPr>
            <a:xfrm rot="10800000">
              <a:off x="1461538" y="2764061"/>
              <a:ext cx="122576" cy="54415"/>
            </a:xfrm>
            <a:prstGeom prs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 name="Rectangle 14">
            <a:extLst>
              <a:ext uri="{FF2B5EF4-FFF2-40B4-BE49-F238E27FC236}">
                <a16:creationId xmlns:a16="http://schemas.microsoft.com/office/drawing/2014/main" id="{A60B21C7-857B-F517-D241-FE3C7B08D24B}"/>
              </a:ext>
            </a:extLst>
          </p:cNvPr>
          <p:cNvSpPr/>
          <p:nvPr/>
        </p:nvSpPr>
        <p:spPr>
          <a:xfrm>
            <a:off x="1797540" y="2801173"/>
            <a:ext cx="739156" cy="630608"/>
          </a:xfrm>
          <a:prstGeom prst="rect">
            <a:avLst/>
          </a:prstGeom>
          <a:noFill/>
          <a:ln w="12700">
            <a:solidFill>
              <a:srgbClr val="FF540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9" name="Straight Arrow Connector 108">
            <a:extLst>
              <a:ext uri="{FF2B5EF4-FFF2-40B4-BE49-F238E27FC236}">
                <a16:creationId xmlns:a16="http://schemas.microsoft.com/office/drawing/2014/main" id="{A8BA72CC-7356-0CE8-0E2B-A1F656E8A127}"/>
              </a:ext>
            </a:extLst>
          </p:cNvPr>
          <p:cNvCxnSpPr>
            <a:cxnSpLocks/>
          </p:cNvCxnSpPr>
          <p:nvPr/>
        </p:nvCxnSpPr>
        <p:spPr>
          <a:xfrm flipV="1">
            <a:off x="2465226" y="3477299"/>
            <a:ext cx="0" cy="924217"/>
          </a:xfrm>
          <a:prstGeom prst="straightConnector1">
            <a:avLst/>
          </a:prstGeom>
          <a:ln w="12700">
            <a:solidFill>
              <a:srgbClr val="FF540A"/>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Google Shape;1471;p66">
            <a:extLst>
              <a:ext uri="{FF2B5EF4-FFF2-40B4-BE49-F238E27FC236}">
                <a16:creationId xmlns:a16="http://schemas.microsoft.com/office/drawing/2014/main" id="{E6F39E5C-0D67-0267-259F-F6CC691386FC}"/>
              </a:ext>
            </a:extLst>
          </p:cNvPr>
          <p:cNvSpPr/>
          <p:nvPr/>
        </p:nvSpPr>
        <p:spPr>
          <a:xfrm>
            <a:off x="1915819" y="4347849"/>
            <a:ext cx="1768398" cy="73575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bg1"/>
          </a:solidFill>
          <a:ln w="12700" cap="flat" cmpd="sng">
            <a:solidFill>
              <a:srgbClr val="FF540A"/>
            </a:solidFill>
            <a:prstDash val="solid"/>
            <a:round/>
            <a:headEnd type="none" w="sm" len="sm"/>
            <a:tailEnd type="none" w="sm" len="sm"/>
          </a:ln>
        </p:spPr>
        <p:txBody>
          <a:bodyPr spcFirstLastPara="1" wrap="square" lIns="90000" tIns="90000" rIns="90000" bIns="900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Month-by-month view highlights trends within relationships and silos</a:t>
            </a:r>
            <a:endParaRPr lang="en-US" dirty="0"/>
          </a:p>
        </p:txBody>
      </p:sp>
      <p:pic>
        <p:nvPicPr>
          <p:cNvPr id="58" name="Graphic 57">
            <a:extLst>
              <a:ext uri="{FF2B5EF4-FFF2-40B4-BE49-F238E27FC236}">
                <a16:creationId xmlns:a16="http://schemas.microsoft.com/office/drawing/2014/main" id="{B87E4A7A-089F-E96F-F596-16B9A0992C5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29893" y="3064198"/>
            <a:ext cx="188765" cy="146817"/>
          </a:xfrm>
          <a:prstGeom prst="rect">
            <a:avLst/>
          </a:prstGeom>
        </p:spPr>
      </p:pic>
      <p:sp>
        <p:nvSpPr>
          <p:cNvPr id="64" name="Freeform 63">
            <a:extLst>
              <a:ext uri="{FF2B5EF4-FFF2-40B4-BE49-F238E27FC236}">
                <a16:creationId xmlns:a16="http://schemas.microsoft.com/office/drawing/2014/main" id="{352919B7-54C1-0693-86D0-21E58DABA6F0}"/>
              </a:ext>
            </a:extLst>
          </p:cNvPr>
          <p:cNvSpPr/>
          <p:nvPr/>
        </p:nvSpPr>
        <p:spPr>
          <a:xfrm>
            <a:off x="4487847" y="3213531"/>
            <a:ext cx="113074" cy="90332"/>
          </a:xfrm>
          <a:custGeom>
            <a:avLst/>
            <a:gdLst/>
            <a:ahLst/>
            <a:cxnLst/>
            <a:rect l="l" t="t" r="r" b="b"/>
            <a:pathLst>
              <a:path w="347916" h="277940">
                <a:moveTo>
                  <a:pt x="135839" y="206375"/>
                </a:moveTo>
                <a:lnTo>
                  <a:pt x="32652" y="119787"/>
                </a:lnTo>
                <a:lnTo>
                  <a:pt x="0" y="158700"/>
                </a:lnTo>
                <a:lnTo>
                  <a:pt x="142087" y="277940"/>
                </a:lnTo>
                <a:lnTo>
                  <a:pt x="347916" y="32652"/>
                </a:lnTo>
                <a:lnTo>
                  <a:pt x="309016" y="0"/>
                </a:lnTo>
                <a:close/>
              </a:path>
            </a:pathLst>
          </a:custGeom>
          <a:solidFill>
            <a:srgbClr val="002856"/>
          </a:solidFill>
        </p:spPr>
      </p:sp>
      <p:pic>
        <p:nvPicPr>
          <p:cNvPr id="126" name="Graphic 125">
            <a:extLst>
              <a:ext uri="{FF2B5EF4-FFF2-40B4-BE49-F238E27FC236}">
                <a16:creationId xmlns:a16="http://schemas.microsoft.com/office/drawing/2014/main" id="{88D317F2-B9F6-A799-6206-754BEA27837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35336" y="3981673"/>
            <a:ext cx="218331" cy="169813"/>
          </a:xfrm>
          <a:prstGeom prst="rect">
            <a:avLst/>
          </a:prstGeom>
        </p:spPr>
      </p:pic>
      <p:pic>
        <p:nvPicPr>
          <p:cNvPr id="130" name="Graphic 129">
            <a:extLst>
              <a:ext uri="{FF2B5EF4-FFF2-40B4-BE49-F238E27FC236}">
                <a16:creationId xmlns:a16="http://schemas.microsoft.com/office/drawing/2014/main" id="{CF4F8B23-987F-8C89-000B-BD9D7E62F49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63904" y="3981673"/>
            <a:ext cx="214001" cy="166445"/>
          </a:xfrm>
          <a:prstGeom prst="rect">
            <a:avLst/>
          </a:prstGeom>
        </p:spPr>
      </p:pic>
      <p:pic>
        <p:nvPicPr>
          <p:cNvPr id="133" name="Graphic 132">
            <a:extLst>
              <a:ext uri="{FF2B5EF4-FFF2-40B4-BE49-F238E27FC236}">
                <a16:creationId xmlns:a16="http://schemas.microsoft.com/office/drawing/2014/main" id="{CA28B80F-AF4E-EED0-59A6-A6F37D24B81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49677" y="3567465"/>
            <a:ext cx="229511" cy="178509"/>
          </a:xfrm>
          <a:prstGeom prst="rect">
            <a:avLst/>
          </a:prstGeom>
        </p:spPr>
      </p:pic>
      <p:pic>
        <p:nvPicPr>
          <p:cNvPr id="134" name="Graphic 133">
            <a:extLst>
              <a:ext uri="{FF2B5EF4-FFF2-40B4-BE49-F238E27FC236}">
                <a16:creationId xmlns:a16="http://schemas.microsoft.com/office/drawing/2014/main" id="{575179AD-59A6-D7D0-9E28-37D13D126EC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878611" y="3998400"/>
            <a:ext cx="214001" cy="166445"/>
          </a:xfrm>
          <a:prstGeom prst="rect">
            <a:avLst/>
          </a:prstGeom>
        </p:spPr>
      </p:pic>
      <p:pic>
        <p:nvPicPr>
          <p:cNvPr id="135" name="Graphic 134">
            <a:extLst>
              <a:ext uri="{FF2B5EF4-FFF2-40B4-BE49-F238E27FC236}">
                <a16:creationId xmlns:a16="http://schemas.microsoft.com/office/drawing/2014/main" id="{B5A59E2D-0BFB-989E-52F0-7813283FB59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70856" y="3562841"/>
            <a:ext cx="229511" cy="178509"/>
          </a:xfrm>
          <a:prstGeom prst="rect">
            <a:avLst/>
          </a:prstGeom>
        </p:spPr>
      </p:pic>
      <p:pic>
        <p:nvPicPr>
          <p:cNvPr id="136" name="Graphic 135">
            <a:extLst>
              <a:ext uri="{FF2B5EF4-FFF2-40B4-BE49-F238E27FC236}">
                <a16:creationId xmlns:a16="http://schemas.microsoft.com/office/drawing/2014/main" id="{9E01DCDA-193C-13D6-DBD6-88E88BB51B0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29746" y="3557540"/>
            <a:ext cx="229511" cy="178509"/>
          </a:xfrm>
          <a:prstGeom prst="rect">
            <a:avLst/>
          </a:prstGeom>
        </p:spPr>
      </p:pic>
      <p:pic>
        <p:nvPicPr>
          <p:cNvPr id="148" name="Graphic 147">
            <a:extLst>
              <a:ext uri="{FF2B5EF4-FFF2-40B4-BE49-F238E27FC236}">
                <a16:creationId xmlns:a16="http://schemas.microsoft.com/office/drawing/2014/main" id="{CB28DD1D-98D0-F268-B4C0-3EA85A4C345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2240" y="3551863"/>
            <a:ext cx="214001" cy="166445"/>
          </a:xfrm>
          <a:prstGeom prst="rect">
            <a:avLst/>
          </a:prstGeom>
        </p:spPr>
      </p:pic>
      <p:pic>
        <p:nvPicPr>
          <p:cNvPr id="149" name="Graphic 148">
            <a:extLst>
              <a:ext uri="{FF2B5EF4-FFF2-40B4-BE49-F238E27FC236}">
                <a16:creationId xmlns:a16="http://schemas.microsoft.com/office/drawing/2014/main" id="{940F08F9-204E-F9F4-224E-324E37488F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2240" y="3981673"/>
            <a:ext cx="214001" cy="166445"/>
          </a:xfrm>
          <a:prstGeom prst="rect">
            <a:avLst/>
          </a:prstGeom>
        </p:spPr>
      </p:pic>
      <p:pic>
        <p:nvPicPr>
          <p:cNvPr id="150" name="Graphic 149">
            <a:extLst>
              <a:ext uri="{FF2B5EF4-FFF2-40B4-BE49-F238E27FC236}">
                <a16:creationId xmlns:a16="http://schemas.microsoft.com/office/drawing/2014/main" id="{207C1FC5-9558-6624-59D5-324C1D4642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28797" y="3562841"/>
            <a:ext cx="229511" cy="178509"/>
          </a:xfrm>
          <a:prstGeom prst="rect">
            <a:avLst/>
          </a:prstGeom>
        </p:spPr>
      </p:pic>
      <p:pic>
        <p:nvPicPr>
          <p:cNvPr id="151" name="Graphic 150">
            <a:extLst>
              <a:ext uri="{FF2B5EF4-FFF2-40B4-BE49-F238E27FC236}">
                <a16:creationId xmlns:a16="http://schemas.microsoft.com/office/drawing/2014/main" id="{4CEC6C66-93C4-DA80-E60E-BEC465C5894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28797" y="3977765"/>
            <a:ext cx="229511" cy="178509"/>
          </a:xfrm>
          <a:prstGeom prst="rect">
            <a:avLst/>
          </a:prstGeom>
        </p:spPr>
      </p:pic>
      <p:pic>
        <p:nvPicPr>
          <p:cNvPr id="152" name="Graphic 151">
            <a:extLst>
              <a:ext uri="{FF2B5EF4-FFF2-40B4-BE49-F238E27FC236}">
                <a16:creationId xmlns:a16="http://schemas.microsoft.com/office/drawing/2014/main" id="{82949F04-B095-BD26-119E-D21C4A53D16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28797" y="3176870"/>
            <a:ext cx="229511" cy="178509"/>
          </a:xfrm>
          <a:prstGeom prst="rect">
            <a:avLst/>
          </a:prstGeom>
        </p:spPr>
      </p:pic>
      <p:pic>
        <p:nvPicPr>
          <p:cNvPr id="153" name="Graphic 152">
            <a:extLst>
              <a:ext uri="{FF2B5EF4-FFF2-40B4-BE49-F238E27FC236}">
                <a16:creationId xmlns:a16="http://schemas.microsoft.com/office/drawing/2014/main" id="{D888FDC6-681C-F2D6-7318-5130C1C2FDF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454485" y="2900168"/>
            <a:ext cx="229511" cy="178509"/>
          </a:xfrm>
          <a:prstGeom prst="rect">
            <a:avLst/>
          </a:prstGeom>
        </p:spPr>
      </p:pic>
      <p:pic>
        <p:nvPicPr>
          <p:cNvPr id="154" name="Graphic 153">
            <a:extLst>
              <a:ext uri="{FF2B5EF4-FFF2-40B4-BE49-F238E27FC236}">
                <a16:creationId xmlns:a16="http://schemas.microsoft.com/office/drawing/2014/main" id="{97BED856-43E6-16F6-88AA-0EAAD82D248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28797" y="2431034"/>
            <a:ext cx="229511" cy="178509"/>
          </a:xfrm>
          <a:prstGeom prst="rect">
            <a:avLst/>
          </a:prstGeom>
        </p:spPr>
      </p:pic>
      <p:pic>
        <p:nvPicPr>
          <p:cNvPr id="155" name="Graphic 154">
            <a:extLst>
              <a:ext uri="{FF2B5EF4-FFF2-40B4-BE49-F238E27FC236}">
                <a16:creationId xmlns:a16="http://schemas.microsoft.com/office/drawing/2014/main" id="{90F3EE27-883C-0FB3-FB1C-A17028C7628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39462" y="2879105"/>
            <a:ext cx="214001" cy="166445"/>
          </a:xfrm>
          <a:prstGeom prst="rect">
            <a:avLst/>
          </a:prstGeom>
        </p:spPr>
      </p:pic>
      <p:pic>
        <p:nvPicPr>
          <p:cNvPr id="156" name="Graphic 155">
            <a:extLst>
              <a:ext uri="{FF2B5EF4-FFF2-40B4-BE49-F238E27FC236}">
                <a16:creationId xmlns:a16="http://schemas.microsoft.com/office/drawing/2014/main" id="{472D80A2-2095-30A7-33DD-C06016B6C39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2240" y="3176870"/>
            <a:ext cx="214001" cy="166445"/>
          </a:xfrm>
          <a:prstGeom prst="rect">
            <a:avLst/>
          </a:prstGeom>
        </p:spPr>
      </p:pic>
      <p:pic>
        <p:nvPicPr>
          <p:cNvPr id="157" name="Graphic 156">
            <a:extLst>
              <a:ext uri="{FF2B5EF4-FFF2-40B4-BE49-F238E27FC236}">
                <a16:creationId xmlns:a16="http://schemas.microsoft.com/office/drawing/2014/main" id="{B187E53C-EA85-9704-CE65-A7664B3CC5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62240" y="2431034"/>
            <a:ext cx="214001" cy="166445"/>
          </a:xfrm>
          <a:prstGeom prst="rect">
            <a:avLst/>
          </a:prstGeom>
        </p:spPr>
      </p:pic>
      <p:pic>
        <p:nvPicPr>
          <p:cNvPr id="158" name="Graphic 157">
            <a:extLst>
              <a:ext uri="{FF2B5EF4-FFF2-40B4-BE49-F238E27FC236}">
                <a16:creationId xmlns:a16="http://schemas.microsoft.com/office/drawing/2014/main" id="{E8FC9ACB-08DA-057D-EB70-FA3A65A283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501" y="3168837"/>
            <a:ext cx="214001" cy="166445"/>
          </a:xfrm>
          <a:prstGeom prst="rect">
            <a:avLst/>
          </a:prstGeom>
        </p:spPr>
      </p:pic>
      <p:pic>
        <p:nvPicPr>
          <p:cNvPr id="159" name="Graphic 158">
            <a:extLst>
              <a:ext uri="{FF2B5EF4-FFF2-40B4-BE49-F238E27FC236}">
                <a16:creationId xmlns:a16="http://schemas.microsoft.com/office/drawing/2014/main" id="{9081F0BD-3497-6DA3-7D52-8FA16373FD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501" y="2887289"/>
            <a:ext cx="214001" cy="166445"/>
          </a:xfrm>
          <a:prstGeom prst="rect">
            <a:avLst/>
          </a:prstGeom>
        </p:spPr>
      </p:pic>
      <p:pic>
        <p:nvPicPr>
          <p:cNvPr id="160" name="Graphic 159">
            <a:extLst>
              <a:ext uri="{FF2B5EF4-FFF2-40B4-BE49-F238E27FC236}">
                <a16:creationId xmlns:a16="http://schemas.microsoft.com/office/drawing/2014/main" id="{BF59091D-9F56-8BDC-C188-A47089BFA9A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70856" y="2439512"/>
            <a:ext cx="229511" cy="178509"/>
          </a:xfrm>
          <a:prstGeom prst="rect">
            <a:avLst/>
          </a:prstGeom>
        </p:spPr>
      </p:pic>
      <p:pic>
        <p:nvPicPr>
          <p:cNvPr id="161" name="Graphic 160">
            <a:extLst>
              <a:ext uri="{FF2B5EF4-FFF2-40B4-BE49-F238E27FC236}">
                <a16:creationId xmlns:a16="http://schemas.microsoft.com/office/drawing/2014/main" id="{EFF055AD-C441-F627-EB7C-46000C6A78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70856" y="2887289"/>
            <a:ext cx="229511" cy="178509"/>
          </a:xfrm>
          <a:prstGeom prst="rect">
            <a:avLst/>
          </a:prstGeom>
        </p:spPr>
      </p:pic>
      <p:pic>
        <p:nvPicPr>
          <p:cNvPr id="162" name="Graphic 161">
            <a:extLst>
              <a:ext uri="{FF2B5EF4-FFF2-40B4-BE49-F238E27FC236}">
                <a16:creationId xmlns:a16="http://schemas.microsoft.com/office/drawing/2014/main" id="{AE56E2C4-A3FD-A22B-61C3-234ABFA9190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70856" y="3172688"/>
            <a:ext cx="229511" cy="178509"/>
          </a:xfrm>
          <a:prstGeom prst="rect">
            <a:avLst/>
          </a:prstGeom>
        </p:spPr>
      </p:pic>
      <p:pic>
        <p:nvPicPr>
          <p:cNvPr id="164" name="Graphic 163">
            <a:extLst>
              <a:ext uri="{FF2B5EF4-FFF2-40B4-BE49-F238E27FC236}">
                <a16:creationId xmlns:a16="http://schemas.microsoft.com/office/drawing/2014/main" id="{B5F995C6-1C0D-4646-F473-F48303E34A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46798" y="2451441"/>
            <a:ext cx="229511" cy="178509"/>
          </a:xfrm>
          <a:prstGeom prst="rect">
            <a:avLst/>
          </a:prstGeom>
        </p:spPr>
      </p:pic>
      <p:pic>
        <p:nvPicPr>
          <p:cNvPr id="165" name="Graphic 164">
            <a:extLst>
              <a:ext uri="{FF2B5EF4-FFF2-40B4-BE49-F238E27FC236}">
                <a16:creationId xmlns:a16="http://schemas.microsoft.com/office/drawing/2014/main" id="{09B95EE1-FB4A-1C70-785A-792E5612085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7500" y="2431034"/>
            <a:ext cx="214001" cy="166445"/>
          </a:xfrm>
          <a:prstGeom prst="rect">
            <a:avLst/>
          </a:prstGeom>
        </p:spPr>
      </p:pic>
      <p:pic>
        <p:nvPicPr>
          <p:cNvPr id="166" name="Graphic 165">
            <a:extLst>
              <a:ext uri="{FF2B5EF4-FFF2-40B4-BE49-F238E27FC236}">
                <a16:creationId xmlns:a16="http://schemas.microsoft.com/office/drawing/2014/main" id="{26B4F7E7-A3A7-F55D-4AB1-5BA942F58D8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54304" y="3179012"/>
            <a:ext cx="229511" cy="178509"/>
          </a:xfrm>
          <a:prstGeom prst="rect">
            <a:avLst/>
          </a:prstGeom>
        </p:spPr>
      </p:pic>
      <p:sp>
        <p:nvSpPr>
          <p:cNvPr id="167" name="Triangle 166">
            <a:extLst>
              <a:ext uri="{FF2B5EF4-FFF2-40B4-BE49-F238E27FC236}">
                <a16:creationId xmlns:a16="http://schemas.microsoft.com/office/drawing/2014/main" id="{E905A03B-6960-8E08-03FB-F1DECB32B7DA}"/>
              </a:ext>
            </a:extLst>
          </p:cNvPr>
          <p:cNvSpPr/>
          <p:nvPr/>
        </p:nvSpPr>
        <p:spPr>
          <a:xfrm rot="5400000">
            <a:off x="1514950" y="4008108"/>
            <a:ext cx="106774" cy="457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69" name="Graphic 168">
            <a:extLst>
              <a:ext uri="{FF2B5EF4-FFF2-40B4-BE49-F238E27FC236}">
                <a16:creationId xmlns:a16="http://schemas.microsoft.com/office/drawing/2014/main" id="{8C418669-DCC9-A014-1CE0-2203B0D1802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60117" y="2887288"/>
            <a:ext cx="214001" cy="166445"/>
          </a:xfrm>
          <a:prstGeom prst="rect">
            <a:avLst/>
          </a:prstGeom>
        </p:spPr>
      </p:pic>
    </p:spTree>
    <p:extLst>
      <p:ext uri="{BB962C8B-B14F-4D97-AF65-F5344CB8AC3E}">
        <p14:creationId xmlns:p14="http://schemas.microsoft.com/office/powerpoint/2010/main" val="2604790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3765-48C0-A3BB-931B-D1A6968F48F4}"/>
              </a:ext>
            </a:extLst>
          </p:cNvPr>
          <p:cNvSpPr>
            <a:spLocks noGrp="1"/>
          </p:cNvSpPr>
          <p:nvPr>
            <p:ph type="title"/>
          </p:nvPr>
        </p:nvSpPr>
        <p:spPr/>
        <p:txBody>
          <a:bodyPr/>
          <a:lstStyle/>
          <a:p>
            <a:r>
              <a:rPr lang="en-US" dirty="0"/>
              <a:t>Use Diverse Vantage Points to Spot Enterprise Issues</a:t>
            </a:r>
          </a:p>
        </p:txBody>
      </p:sp>
      <p:sp>
        <p:nvSpPr>
          <p:cNvPr id="3" name="Text Placeholder 2">
            <a:extLst>
              <a:ext uri="{FF2B5EF4-FFF2-40B4-BE49-F238E27FC236}">
                <a16:creationId xmlns:a16="http://schemas.microsoft.com/office/drawing/2014/main" id="{12F7CF37-D95F-2ABA-AEAA-02F8B3ACC85B}"/>
              </a:ext>
            </a:extLst>
          </p:cNvPr>
          <p:cNvSpPr>
            <a:spLocks noGrp="1"/>
          </p:cNvSpPr>
          <p:nvPr>
            <p:ph type="body" sz="quarter" idx="11"/>
          </p:nvPr>
        </p:nvSpPr>
        <p:spPr/>
        <p:txBody>
          <a:bodyPr/>
          <a:lstStyle/>
          <a:p>
            <a:r>
              <a:rPr lang="en-US" dirty="0"/>
              <a:t>Issues Prioritized for Discussion During Monthly Expert Meetings</a:t>
            </a:r>
          </a:p>
        </p:txBody>
      </p:sp>
      <p:grpSp>
        <p:nvGrpSpPr>
          <p:cNvPr id="33" name="Group 32">
            <a:extLst>
              <a:ext uri="{FF2B5EF4-FFF2-40B4-BE49-F238E27FC236}">
                <a16:creationId xmlns:a16="http://schemas.microsoft.com/office/drawing/2014/main" id="{A98206B5-94CF-33C4-E9A2-C0AB06872920}"/>
              </a:ext>
            </a:extLst>
          </p:cNvPr>
          <p:cNvGrpSpPr/>
          <p:nvPr/>
        </p:nvGrpSpPr>
        <p:grpSpPr>
          <a:xfrm>
            <a:off x="457198" y="1300483"/>
            <a:ext cx="8278115" cy="240644"/>
            <a:chOff x="457198" y="1415500"/>
            <a:chExt cx="9833272" cy="384059"/>
          </a:xfrm>
        </p:grpSpPr>
        <p:sp>
          <p:nvSpPr>
            <p:cNvPr id="4" name="TextBox 3">
              <a:extLst>
                <a:ext uri="{FF2B5EF4-FFF2-40B4-BE49-F238E27FC236}">
                  <a16:creationId xmlns:a16="http://schemas.microsoft.com/office/drawing/2014/main" id="{5CBD48D4-1794-4F5C-2F2F-568EA0D95336}"/>
                </a:ext>
              </a:extLst>
            </p:cNvPr>
            <p:cNvSpPr txBox="1"/>
            <p:nvPr/>
          </p:nvSpPr>
          <p:spPr>
            <a:xfrm>
              <a:off x="457198" y="1415500"/>
              <a:ext cx="3290394" cy="384059"/>
            </a:xfrm>
            <a:prstGeom prst="rect">
              <a:avLst/>
            </a:prstGeom>
            <a:solidFill>
              <a:srgbClr val="002856"/>
            </a:solidFill>
          </p:spPr>
          <p:txBody>
            <a:bodyPr wrap="square" lIns="91440" rIns="91440" rtlCol="0" anchor="ctr">
              <a:noAutofit/>
            </a:bodyPr>
            <a:lstStyle/>
            <a:p>
              <a:pPr algn="ctr">
                <a:spcBef>
                  <a:spcPts val="600"/>
                </a:spcBef>
              </a:pPr>
              <a:r>
                <a:rPr lang="en-US" sz="1100" b="1" dirty="0">
                  <a:solidFill>
                    <a:schemeClr val="bg2"/>
                  </a:solidFill>
                </a:rPr>
                <a:t>Issues Raised</a:t>
              </a:r>
            </a:p>
          </p:txBody>
        </p:sp>
        <p:sp>
          <p:nvSpPr>
            <p:cNvPr id="6" name="TextBox 5">
              <a:extLst>
                <a:ext uri="{FF2B5EF4-FFF2-40B4-BE49-F238E27FC236}">
                  <a16:creationId xmlns:a16="http://schemas.microsoft.com/office/drawing/2014/main" id="{04B38783-23A5-5D33-AEB6-46375F2E5085}"/>
                </a:ext>
              </a:extLst>
            </p:cNvPr>
            <p:cNvSpPr txBox="1"/>
            <p:nvPr/>
          </p:nvSpPr>
          <p:spPr>
            <a:xfrm>
              <a:off x="3964134" y="1415500"/>
              <a:ext cx="3290393" cy="384059"/>
            </a:xfrm>
            <a:prstGeom prst="rect">
              <a:avLst/>
            </a:prstGeom>
            <a:solidFill>
              <a:srgbClr val="002856"/>
            </a:solidFill>
          </p:spPr>
          <p:txBody>
            <a:bodyPr wrap="square" lIns="91440" rIns="91440" rtlCol="0" anchor="ctr">
              <a:noAutofit/>
            </a:bodyPr>
            <a:lstStyle/>
            <a:p>
              <a:pPr algn="ctr">
                <a:spcBef>
                  <a:spcPts val="600"/>
                </a:spcBef>
              </a:pPr>
              <a:r>
                <a:rPr lang="en-US" sz="1100" b="1" dirty="0">
                  <a:solidFill>
                    <a:schemeClr val="bg2"/>
                  </a:solidFill>
                </a:rPr>
                <a:t>Example Questions</a:t>
              </a:r>
            </a:p>
          </p:txBody>
        </p:sp>
        <p:sp>
          <p:nvSpPr>
            <p:cNvPr id="7" name="TextBox 6">
              <a:extLst>
                <a:ext uri="{FF2B5EF4-FFF2-40B4-BE49-F238E27FC236}">
                  <a16:creationId xmlns:a16="http://schemas.microsoft.com/office/drawing/2014/main" id="{663AB96F-2B18-1404-26A5-31471C2B1114}"/>
                </a:ext>
              </a:extLst>
            </p:cNvPr>
            <p:cNvSpPr txBox="1"/>
            <p:nvPr/>
          </p:nvSpPr>
          <p:spPr>
            <a:xfrm>
              <a:off x="7471071" y="1415500"/>
              <a:ext cx="2819399" cy="384059"/>
            </a:xfrm>
            <a:prstGeom prst="rect">
              <a:avLst/>
            </a:prstGeom>
            <a:solidFill>
              <a:srgbClr val="002856"/>
            </a:solidFill>
          </p:spPr>
          <p:txBody>
            <a:bodyPr wrap="square" lIns="91440" rIns="91440" rtlCol="0" anchor="ctr">
              <a:noAutofit/>
            </a:bodyPr>
            <a:lstStyle/>
            <a:p>
              <a:pPr algn="ctr">
                <a:spcBef>
                  <a:spcPts val="600"/>
                </a:spcBef>
              </a:pPr>
              <a:r>
                <a:rPr lang="en-US" sz="1100" b="1" dirty="0">
                  <a:solidFill>
                    <a:schemeClr val="bg2"/>
                  </a:solidFill>
                </a:rPr>
                <a:t>Actions Taken</a:t>
              </a:r>
            </a:p>
          </p:txBody>
        </p:sp>
      </p:grpSp>
      <p:sp>
        <p:nvSpPr>
          <p:cNvPr id="8" name="Rectangle 7">
            <a:extLst>
              <a:ext uri="{FF2B5EF4-FFF2-40B4-BE49-F238E27FC236}">
                <a16:creationId xmlns:a16="http://schemas.microsoft.com/office/drawing/2014/main" id="{843FC76C-81FE-8C95-9BC4-8940AEE84F38}"/>
              </a:ext>
            </a:extLst>
          </p:cNvPr>
          <p:cNvSpPr/>
          <p:nvPr/>
        </p:nvSpPr>
        <p:spPr>
          <a:xfrm>
            <a:off x="457196" y="1587702"/>
            <a:ext cx="2422191" cy="45823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Systemic issues with individual third party </a:t>
            </a:r>
            <a:r>
              <a:rPr lang="en-US" sz="1200" b="1" dirty="0">
                <a:solidFill>
                  <a:schemeClr val="tx1"/>
                </a:solidFill>
              </a:rPr>
              <a:t>across silos</a:t>
            </a:r>
          </a:p>
        </p:txBody>
      </p:sp>
      <p:sp>
        <p:nvSpPr>
          <p:cNvPr id="9" name="TextBox 8">
            <a:extLst>
              <a:ext uri="{FF2B5EF4-FFF2-40B4-BE49-F238E27FC236}">
                <a16:creationId xmlns:a16="http://schemas.microsoft.com/office/drawing/2014/main" id="{641699DC-B47D-4723-7CA5-D139082CB085}"/>
              </a:ext>
            </a:extLst>
          </p:cNvPr>
          <p:cNvSpPr txBox="1"/>
          <p:nvPr/>
        </p:nvSpPr>
        <p:spPr>
          <a:xfrm>
            <a:off x="457199" y="6134333"/>
            <a:ext cx="4649819" cy="246221"/>
          </a:xfrm>
          <a:prstGeom prst="rect">
            <a:avLst/>
          </a:prstGeom>
          <a:noFill/>
        </p:spPr>
        <p:txBody>
          <a:bodyPr wrap="square" lIns="0" tIns="91440" rIns="0" bIns="0" rtlCol="0" anchor="b" anchorCtr="0">
            <a:spAutoFit/>
          </a:bodyPr>
          <a:lstStyle/>
          <a:p>
            <a:pPr>
              <a:spcBef>
                <a:spcPts val="300"/>
              </a:spcBef>
            </a:pPr>
            <a:r>
              <a:rPr lang="en-US" sz="1000" dirty="0"/>
              <a:t>Source: Adapted From Blue Cross NC</a:t>
            </a:r>
          </a:p>
        </p:txBody>
      </p:sp>
      <p:sp>
        <p:nvSpPr>
          <p:cNvPr id="12" name="Rectangle 11">
            <a:extLst>
              <a:ext uri="{FF2B5EF4-FFF2-40B4-BE49-F238E27FC236}">
                <a16:creationId xmlns:a16="http://schemas.microsoft.com/office/drawing/2014/main" id="{3AD4CB36-0937-B0DE-14B5-1F73D215D6D5}"/>
              </a:ext>
            </a:extLst>
          </p:cNvPr>
          <p:cNvSpPr/>
          <p:nvPr/>
        </p:nvSpPr>
        <p:spPr>
          <a:xfrm>
            <a:off x="457197" y="5147149"/>
            <a:ext cx="1190091" cy="9478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lstStyle/>
          <a:p>
            <a:r>
              <a:rPr lang="en-US" sz="1200" b="1" dirty="0">
                <a:solidFill>
                  <a:schemeClr val="tx1"/>
                </a:solidFill>
              </a:rPr>
              <a:t>Trending</a:t>
            </a:r>
            <a:r>
              <a:rPr lang="en-US" sz="1200" dirty="0">
                <a:solidFill>
                  <a:schemeClr val="tx1"/>
                </a:solidFill>
              </a:rPr>
              <a:t> issues </a:t>
            </a:r>
            <a:br>
              <a:rPr lang="en-US" sz="1200" dirty="0">
                <a:solidFill>
                  <a:schemeClr val="tx1"/>
                </a:solidFill>
              </a:rPr>
            </a:br>
            <a:r>
              <a:rPr lang="en-US" sz="1200" dirty="0">
                <a:solidFill>
                  <a:schemeClr val="tx1"/>
                </a:solidFill>
              </a:rPr>
              <a:t>across multiple vendors </a:t>
            </a:r>
          </a:p>
        </p:txBody>
      </p:sp>
      <p:sp>
        <p:nvSpPr>
          <p:cNvPr id="13" name="Isosceles Triangle 13">
            <a:extLst>
              <a:ext uri="{FF2B5EF4-FFF2-40B4-BE49-F238E27FC236}">
                <a16:creationId xmlns:a16="http://schemas.microsoft.com/office/drawing/2014/main" id="{AD53DD35-4BA1-6193-17DD-D50243CC3E5A}"/>
              </a:ext>
            </a:extLst>
          </p:cNvPr>
          <p:cNvSpPr/>
          <p:nvPr/>
        </p:nvSpPr>
        <p:spPr>
          <a:xfrm rot="5400000">
            <a:off x="3217555" y="2068536"/>
            <a:ext cx="182880" cy="10276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Rectangle 19">
            <a:extLst>
              <a:ext uri="{FF2B5EF4-FFF2-40B4-BE49-F238E27FC236}">
                <a16:creationId xmlns:a16="http://schemas.microsoft.com/office/drawing/2014/main" id="{9CD40061-96EF-7303-9E6E-C3E8F2F930DC}"/>
              </a:ext>
            </a:extLst>
          </p:cNvPr>
          <p:cNvSpPr/>
          <p:nvPr/>
        </p:nvSpPr>
        <p:spPr>
          <a:xfrm>
            <a:off x="3632156" y="1842919"/>
            <a:ext cx="2009817" cy="553998"/>
          </a:xfrm>
          <a:prstGeom prst="rect">
            <a:avLst/>
          </a:prstGeom>
        </p:spPr>
        <p:txBody>
          <a:bodyPr wrap="square" lIns="0" tIns="0" rIns="0" bIns="0">
            <a:spAutoFit/>
          </a:bodyPr>
          <a:lstStyle/>
          <a:p>
            <a:pPr lvl="0"/>
            <a:r>
              <a:rPr lang="en-US" sz="1200" dirty="0">
                <a:ea typeface="Arial"/>
                <a:cs typeface="Arial"/>
                <a:sym typeface="Arial"/>
              </a:rPr>
              <a:t>Are any of these issues more important to solve from an enterprise perspective?</a:t>
            </a:r>
          </a:p>
        </p:txBody>
      </p:sp>
      <p:sp>
        <p:nvSpPr>
          <p:cNvPr id="21" name="Rectangle 20">
            <a:extLst>
              <a:ext uri="{FF2B5EF4-FFF2-40B4-BE49-F238E27FC236}">
                <a16:creationId xmlns:a16="http://schemas.microsoft.com/office/drawing/2014/main" id="{8BD76051-3C7E-CF97-138E-3C099FA2C2F1}"/>
              </a:ext>
            </a:extLst>
          </p:cNvPr>
          <p:cNvSpPr/>
          <p:nvPr/>
        </p:nvSpPr>
        <p:spPr>
          <a:xfrm>
            <a:off x="3632156" y="3099663"/>
            <a:ext cx="1854306" cy="553998"/>
          </a:xfrm>
          <a:prstGeom prst="rect">
            <a:avLst/>
          </a:prstGeom>
        </p:spPr>
        <p:txBody>
          <a:bodyPr wrap="square" lIns="0" tIns="0" rIns="0" bIns="0">
            <a:spAutoFit/>
          </a:bodyPr>
          <a:lstStyle/>
          <a:p>
            <a:pPr lvl="0"/>
            <a:r>
              <a:rPr lang="en-US" sz="1200" dirty="0">
                <a:ea typeface="Arial"/>
                <a:cs typeface="Arial"/>
                <a:sym typeface="Arial"/>
              </a:rPr>
              <a:t>Are there internal process gaps that must be closed to preclude larger risks?</a:t>
            </a:r>
          </a:p>
        </p:txBody>
      </p:sp>
      <p:sp>
        <p:nvSpPr>
          <p:cNvPr id="22" name="Rectangle 21">
            <a:extLst>
              <a:ext uri="{FF2B5EF4-FFF2-40B4-BE49-F238E27FC236}">
                <a16:creationId xmlns:a16="http://schemas.microsoft.com/office/drawing/2014/main" id="{F8280705-CEB8-A81E-C172-75568886A018}"/>
              </a:ext>
            </a:extLst>
          </p:cNvPr>
          <p:cNvSpPr/>
          <p:nvPr/>
        </p:nvSpPr>
        <p:spPr>
          <a:xfrm>
            <a:off x="3632156" y="4192073"/>
            <a:ext cx="2302396" cy="738664"/>
          </a:xfrm>
          <a:prstGeom prst="rect">
            <a:avLst/>
          </a:prstGeom>
        </p:spPr>
        <p:txBody>
          <a:bodyPr wrap="square" lIns="0" tIns="0" rIns="0" bIns="0">
            <a:spAutoFit/>
          </a:bodyPr>
          <a:lstStyle/>
          <a:p>
            <a:pPr lvl="0"/>
            <a:r>
              <a:rPr lang="en-US" sz="1200" dirty="0">
                <a:ea typeface="Arial"/>
                <a:cs typeface="Arial"/>
                <a:sym typeface="Arial"/>
              </a:rPr>
              <a:t>Is the issue truly isolated, or does it have broader implications (e.g., leading indicator, potential for contagion)?</a:t>
            </a:r>
          </a:p>
        </p:txBody>
      </p:sp>
      <p:sp>
        <p:nvSpPr>
          <p:cNvPr id="23" name="Rectangle 22">
            <a:extLst>
              <a:ext uri="{FF2B5EF4-FFF2-40B4-BE49-F238E27FC236}">
                <a16:creationId xmlns:a16="http://schemas.microsoft.com/office/drawing/2014/main" id="{2AE56188-976B-1C94-AEAC-6EC1301D6F43}"/>
              </a:ext>
            </a:extLst>
          </p:cNvPr>
          <p:cNvSpPr/>
          <p:nvPr/>
        </p:nvSpPr>
        <p:spPr>
          <a:xfrm>
            <a:off x="3632156" y="5299665"/>
            <a:ext cx="2148191" cy="553998"/>
          </a:xfrm>
          <a:prstGeom prst="rect">
            <a:avLst/>
          </a:prstGeom>
        </p:spPr>
        <p:txBody>
          <a:bodyPr wrap="square" lIns="0" tIns="0" rIns="0" bIns="0">
            <a:spAutoFit/>
          </a:bodyPr>
          <a:lstStyle/>
          <a:p>
            <a:pPr lvl="0"/>
            <a:r>
              <a:rPr lang="en-US" sz="1200" dirty="0">
                <a:ea typeface="Arial"/>
                <a:cs typeface="Arial"/>
                <a:sym typeface="Arial"/>
              </a:rPr>
              <a:t>Are changes possibly related and indicative of a larger external or internal change?</a:t>
            </a:r>
          </a:p>
        </p:txBody>
      </p:sp>
      <p:sp>
        <p:nvSpPr>
          <p:cNvPr id="24" name="Rectangle 23">
            <a:extLst>
              <a:ext uri="{FF2B5EF4-FFF2-40B4-BE49-F238E27FC236}">
                <a16:creationId xmlns:a16="http://schemas.microsoft.com/office/drawing/2014/main" id="{C51246BD-1884-E8FE-F786-739A77F3528D}"/>
              </a:ext>
            </a:extLst>
          </p:cNvPr>
          <p:cNvSpPr/>
          <p:nvPr/>
        </p:nvSpPr>
        <p:spPr>
          <a:xfrm>
            <a:off x="6410324" y="2025062"/>
            <a:ext cx="2276476" cy="84895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Prioritize issues with greatest </a:t>
            </a:r>
            <a:br>
              <a:rPr lang="en-US" sz="1200" dirty="0">
                <a:solidFill>
                  <a:schemeClr val="bg1"/>
                </a:solidFill>
              </a:rPr>
            </a:br>
            <a:r>
              <a:rPr lang="en-US" sz="1200" dirty="0">
                <a:solidFill>
                  <a:schemeClr val="bg1"/>
                </a:solidFill>
              </a:rPr>
              <a:t>enterprise-level impact</a:t>
            </a:r>
          </a:p>
        </p:txBody>
      </p:sp>
      <p:sp>
        <p:nvSpPr>
          <p:cNvPr id="25" name="TextBox 24">
            <a:extLst>
              <a:ext uri="{FF2B5EF4-FFF2-40B4-BE49-F238E27FC236}">
                <a16:creationId xmlns:a16="http://schemas.microsoft.com/office/drawing/2014/main" id="{973384DF-234C-0D34-D263-DA5D1741A576}"/>
              </a:ext>
            </a:extLst>
          </p:cNvPr>
          <p:cNvSpPr txBox="1"/>
          <p:nvPr/>
        </p:nvSpPr>
        <p:spPr>
          <a:xfrm flipH="1">
            <a:off x="7467004" y="1893847"/>
            <a:ext cx="205667" cy="205667"/>
          </a:xfrm>
          <a:prstGeom prst="ellipse">
            <a:avLst/>
          </a:prstGeom>
          <a:solidFill>
            <a:srgbClr val="FF540A"/>
          </a:solidFill>
          <a:ln>
            <a:noFill/>
          </a:ln>
        </p:spPr>
        <p:txBody>
          <a:bodyPr wrap="none" lIns="0" tIns="0" rIns="0" bIns="0" rtlCol="0" anchor="ctr" anchorCtr="1">
            <a:noAutofit/>
          </a:bodyPr>
          <a:lstStyle/>
          <a:p>
            <a:pPr algn="ctr"/>
            <a:r>
              <a:rPr lang="en-US" sz="1200" b="1" dirty="0">
                <a:solidFill>
                  <a:schemeClr val="bg1"/>
                </a:solidFill>
              </a:rPr>
              <a:t>1</a:t>
            </a:r>
          </a:p>
        </p:txBody>
      </p:sp>
      <p:sp>
        <p:nvSpPr>
          <p:cNvPr id="26" name="Rectangle 25">
            <a:extLst>
              <a:ext uri="{FF2B5EF4-FFF2-40B4-BE49-F238E27FC236}">
                <a16:creationId xmlns:a16="http://schemas.microsoft.com/office/drawing/2014/main" id="{E7259C65-1235-51D6-3CC2-B38ED927CCF5}"/>
              </a:ext>
            </a:extLst>
          </p:cNvPr>
          <p:cNvSpPr/>
          <p:nvPr/>
        </p:nvSpPr>
        <p:spPr>
          <a:xfrm>
            <a:off x="6410324" y="3159608"/>
            <a:ext cx="2276476" cy="84895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Decide on action steps to resolve issues, where possible</a:t>
            </a:r>
          </a:p>
        </p:txBody>
      </p:sp>
      <p:sp>
        <p:nvSpPr>
          <p:cNvPr id="27" name="TextBox 26">
            <a:extLst>
              <a:ext uri="{FF2B5EF4-FFF2-40B4-BE49-F238E27FC236}">
                <a16:creationId xmlns:a16="http://schemas.microsoft.com/office/drawing/2014/main" id="{DFC77582-4AA7-CADD-A405-F9DFE8922105}"/>
              </a:ext>
            </a:extLst>
          </p:cNvPr>
          <p:cNvSpPr txBox="1"/>
          <p:nvPr/>
        </p:nvSpPr>
        <p:spPr>
          <a:xfrm flipH="1">
            <a:off x="7467004" y="3028393"/>
            <a:ext cx="205667" cy="205667"/>
          </a:xfrm>
          <a:prstGeom prst="ellipse">
            <a:avLst/>
          </a:prstGeom>
          <a:solidFill>
            <a:srgbClr val="FF540A"/>
          </a:solidFill>
          <a:ln>
            <a:noFill/>
          </a:ln>
        </p:spPr>
        <p:txBody>
          <a:bodyPr wrap="none" lIns="0" tIns="0" rIns="0" bIns="0" rtlCol="0" anchor="ctr" anchorCtr="1">
            <a:noAutofit/>
          </a:bodyPr>
          <a:lstStyle/>
          <a:p>
            <a:pPr algn="ctr"/>
            <a:r>
              <a:rPr lang="en-US" sz="1200" b="1" dirty="0">
                <a:solidFill>
                  <a:schemeClr val="bg1"/>
                </a:solidFill>
              </a:rPr>
              <a:t>2</a:t>
            </a:r>
          </a:p>
        </p:txBody>
      </p:sp>
      <p:sp>
        <p:nvSpPr>
          <p:cNvPr id="28" name="Rectangle 27">
            <a:extLst>
              <a:ext uri="{FF2B5EF4-FFF2-40B4-BE49-F238E27FC236}">
                <a16:creationId xmlns:a16="http://schemas.microsoft.com/office/drawing/2014/main" id="{67F2FE1F-39CF-82B5-28C1-4BB49F01EECD}"/>
              </a:ext>
            </a:extLst>
          </p:cNvPr>
          <p:cNvSpPr/>
          <p:nvPr/>
        </p:nvSpPr>
        <p:spPr>
          <a:xfrm>
            <a:off x="6410324" y="4300647"/>
            <a:ext cx="2276476" cy="84895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Escalate unresolved issues requiring executive action</a:t>
            </a:r>
          </a:p>
        </p:txBody>
      </p:sp>
      <p:sp>
        <p:nvSpPr>
          <p:cNvPr id="29" name="TextBox 28">
            <a:extLst>
              <a:ext uri="{FF2B5EF4-FFF2-40B4-BE49-F238E27FC236}">
                <a16:creationId xmlns:a16="http://schemas.microsoft.com/office/drawing/2014/main" id="{3840CF4F-8AB7-E35D-8694-865564D47CE6}"/>
              </a:ext>
            </a:extLst>
          </p:cNvPr>
          <p:cNvSpPr txBox="1"/>
          <p:nvPr/>
        </p:nvSpPr>
        <p:spPr>
          <a:xfrm flipH="1">
            <a:off x="7467004" y="4169432"/>
            <a:ext cx="205667" cy="205667"/>
          </a:xfrm>
          <a:prstGeom prst="ellipse">
            <a:avLst/>
          </a:prstGeom>
          <a:solidFill>
            <a:srgbClr val="FF540A"/>
          </a:solidFill>
          <a:ln>
            <a:noFill/>
          </a:ln>
        </p:spPr>
        <p:txBody>
          <a:bodyPr wrap="none" lIns="0" tIns="0" rIns="0" bIns="0" rtlCol="0" anchor="ctr" anchorCtr="1">
            <a:noAutofit/>
          </a:bodyPr>
          <a:lstStyle/>
          <a:p>
            <a:pPr algn="ctr"/>
            <a:r>
              <a:rPr lang="en-US" sz="1200" b="1" dirty="0">
                <a:solidFill>
                  <a:schemeClr val="bg1"/>
                </a:solidFill>
              </a:rPr>
              <a:t>3</a:t>
            </a:r>
          </a:p>
        </p:txBody>
      </p:sp>
      <p:sp>
        <p:nvSpPr>
          <p:cNvPr id="34" name="Isosceles Triangle 13">
            <a:extLst>
              <a:ext uri="{FF2B5EF4-FFF2-40B4-BE49-F238E27FC236}">
                <a16:creationId xmlns:a16="http://schemas.microsoft.com/office/drawing/2014/main" id="{6D1C3A22-7BBD-C062-CC39-41475280144B}"/>
              </a:ext>
            </a:extLst>
          </p:cNvPr>
          <p:cNvSpPr/>
          <p:nvPr/>
        </p:nvSpPr>
        <p:spPr>
          <a:xfrm rot="5400000">
            <a:off x="3217555" y="3296645"/>
            <a:ext cx="182880" cy="10276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5" name="Isosceles Triangle 13">
            <a:extLst>
              <a:ext uri="{FF2B5EF4-FFF2-40B4-BE49-F238E27FC236}">
                <a16:creationId xmlns:a16="http://schemas.microsoft.com/office/drawing/2014/main" id="{DC3F75D4-F86A-F7B6-1D06-C876934F0EA2}"/>
              </a:ext>
            </a:extLst>
          </p:cNvPr>
          <p:cNvSpPr/>
          <p:nvPr/>
        </p:nvSpPr>
        <p:spPr>
          <a:xfrm rot="5400000">
            <a:off x="3217555" y="4523411"/>
            <a:ext cx="182880" cy="10276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Isosceles Triangle 13">
            <a:extLst>
              <a:ext uri="{FF2B5EF4-FFF2-40B4-BE49-F238E27FC236}">
                <a16:creationId xmlns:a16="http://schemas.microsoft.com/office/drawing/2014/main" id="{AFE21427-942F-B616-8C47-BA4B69951628}"/>
              </a:ext>
            </a:extLst>
          </p:cNvPr>
          <p:cNvSpPr/>
          <p:nvPr/>
        </p:nvSpPr>
        <p:spPr>
          <a:xfrm rot="5400000">
            <a:off x="3217555" y="5566232"/>
            <a:ext cx="182880" cy="10276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1" name="Group 100">
            <a:extLst>
              <a:ext uri="{FF2B5EF4-FFF2-40B4-BE49-F238E27FC236}">
                <a16:creationId xmlns:a16="http://schemas.microsoft.com/office/drawing/2014/main" id="{498B0BC5-DDE5-AAED-6648-DAE6CC30CEF3}"/>
              </a:ext>
            </a:extLst>
          </p:cNvPr>
          <p:cNvGrpSpPr/>
          <p:nvPr/>
        </p:nvGrpSpPr>
        <p:grpSpPr>
          <a:xfrm>
            <a:off x="533596" y="2064812"/>
            <a:ext cx="2345791" cy="410348"/>
            <a:chOff x="514412" y="2165239"/>
            <a:chExt cx="2345791" cy="410348"/>
          </a:xfrm>
        </p:grpSpPr>
        <p:sp>
          <p:nvSpPr>
            <p:cNvPr id="93" name="Rectangle 92">
              <a:extLst>
                <a:ext uri="{FF2B5EF4-FFF2-40B4-BE49-F238E27FC236}">
                  <a16:creationId xmlns:a16="http://schemas.microsoft.com/office/drawing/2014/main" id="{EA9EE899-1CB1-20EB-0F8E-86EDF52B453D}"/>
                </a:ext>
              </a:extLst>
            </p:cNvPr>
            <p:cNvSpPr/>
            <p:nvPr/>
          </p:nvSpPr>
          <p:spPr>
            <a:xfrm>
              <a:off x="514412" y="2165239"/>
              <a:ext cx="2345791" cy="41034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7" name="Group 76">
              <a:extLst>
                <a:ext uri="{FF2B5EF4-FFF2-40B4-BE49-F238E27FC236}">
                  <a16:creationId xmlns:a16="http://schemas.microsoft.com/office/drawing/2014/main" id="{D1AE6223-73A5-EE08-1A00-46C2287421BD}"/>
                </a:ext>
              </a:extLst>
            </p:cNvPr>
            <p:cNvGrpSpPr/>
            <p:nvPr/>
          </p:nvGrpSpPr>
          <p:grpSpPr>
            <a:xfrm>
              <a:off x="668024" y="2258354"/>
              <a:ext cx="658127" cy="246221"/>
              <a:chOff x="668024" y="2449756"/>
              <a:chExt cx="658127" cy="246221"/>
            </a:xfrm>
          </p:grpSpPr>
          <p:sp>
            <p:nvSpPr>
              <p:cNvPr id="43" name="Triangle 42">
                <a:extLst>
                  <a:ext uri="{FF2B5EF4-FFF2-40B4-BE49-F238E27FC236}">
                    <a16:creationId xmlns:a16="http://schemas.microsoft.com/office/drawing/2014/main" id="{97B3EBFC-7491-FDDF-04B0-C31CAFAB5C88}"/>
                  </a:ext>
                </a:extLst>
              </p:cNvPr>
              <p:cNvSpPr/>
              <p:nvPr/>
            </p:nvSpPr>
            <p:spPr>
              <a:xfrm>
                <a:off x="1253143" y="2550413"/>
                <a:ext cx="73008" cy="544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8" name="TextBox 47">
                <a:extLst>
                  <a:ext uri="{FF2B5EF4-FFF2-40B4-BE49-F238E27FC236}">
                    <a16:creationId xmlns:a16="http://schemas.microsoft.com/office/drawing/2014/main" id="{97FF3120-0D02-B3D5-5FED-17550715CB25}"/>
                  </a:ext>
                </a:extLst>
              </p:cNvPr>
              <p:cNvSpPr txBox="1"/>
              <p:nvPr/>
            </p:nvSpPr>
            <p:spPr>
              <a:xfrm>
                <a:off x="668024" y="2449756"/>
                <a:ext cx="541552" cy="246221"/>
              </a:xfrm>
              <a:prstGeom prst="rect">
                <a:avLst/>
              </a:prstGeom>
              <a:noFill/>
            </p:spPr>
            <p:txBody>
              <a:bodyPr wrap="square" lIns="0" rIns="0" rtlCol="0">
                <a:spAutoFit/>
              </a:bodyPr>
              <a:lstStyle/>
              <a:p>
                <a:pPr algn="ctr"/>
                <a:r>
                  <a:rPr lang="en-US" sz="1000" dirty="0"/>
                  <a:t>Vendor B</a:t>
                </a:r>
              </a:p>
            </p:txBody>
          </p:sp>
        </p:grpSp>
      </p:grpSp>
      <p:sp>
        <p:nvSpPr>
          <p:cNvPr id="10" name="Rectangle 9">
            <a:extLst>
              <a:ext uri="{FF2B5EF4-FFF2-40B4-BE49-F238E27FC236}">
                <a16:creationId xmlns:a16="http://schemas.microsoft.com/office/drawing/2014/main" id="{8FC45128-C78E-E254-DFF4-85AA42C5B367}"/>
              </a:ext>
            </a:extLst>
          </p:cNvPr>
          <p:cNvSpPr/>
          <p:nvPr/>
        </p:nvSpPr>
        <p:spPr>
          <a:xfrm>
            <a:off x="457197" y="2978745"/>
            <a:ext cx="965132" cy="65246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Systemic issues </a:t>
            </a:r>
          </a:p>
          <a:p>
            <a:r>
              <a:rPr lang="en-US" sz="1200" b="1" dirty="0">
                <a:solidFill>
                  <a:schemeClr val="tx1"/>
                </a:solidFill>
              </a:rPr>
              <a:t>within silo</a:t>
            </a:r>
          </a:p>
        </p:txBody>
      </p:sp>
      <p:grpSp>
        <p:nvGrpSpPr>
          <p:cNvPr id="99" name="Group 98">
            <a:extLst>
              <a:ext uri="{FF2B5EF4-FFF2-40B4-BE49-F238E27FC236}">
                <a16:creationId xmlns:a16="http://schemas.microsoft.com/office/drawing/2014/main" id="{3D42C023-9115-4755-F0F5-68D88AC1F9DC}"/>
              </a:ext>
            </a:extLst>
          </p:cNvPr>
          <p:cNvGrpSpPr/>
          <p:nvPr/>
        </p:nvGrpSpPr>
        <p:grpSpPr>
          <a:xfrm>
            <a:off x="457197" y="4173606"/>
            <a:ext cx="2414056" cy="726742"/>
            <a:chOff x="457197" y="4186306"/>
            <a:chExt cx="2414056" cy="726742"/>
          </a:xfrm>
        </p:grpSpPr>
        <p:sp>
          <p:nvSpPr>
            <p:cNvPr id="95" name="Rectangle 94">
              <a:extLst>
                <a:ext uri="{FF2B5EF4-FFF2-40B4-BE49-F238E27FC236}">
                  <a16:creationId xmlns:a16="http://schemas.microsoft.com/office/drawing/2014/main" id="{159BBDF2-9290-72FC-447B-FD06C3B8DAAA}"/>
                </a:ext>
              </a:extLst>
            </p:cNvPr>
            <p:cNvSpPr/>
            <p:nvPr/>
          </p:nvSpPr>
          <p:spPr>
            <a:xfrm>
              <a:off x="537968" y="4502700"/>
              <a:ext cx="2333285" cy="41034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8" name="Group 97">
              <a:extLst>
                <a:ext uri="{FF2B5EF4-FFF2-40B4-BE49-F238E27FC236}">
                  <a16:creationId xmlns:a16="http://schemas.microsoft.com/office/drawing/2014/main" id="{92F9E607-8D08-C33A-3DAE-82494D9E95D4}"/>
                </a:ext>
              </a:extLst>
            </p:cNvPr>
            <p:cNvGrpSpPr/>
            <p:nvPr/>
          </p:nvGrpSpPr>
          <p:grpSpPr>
            <a:xfrm>
              <a:off x="457197" y="4186306"/>
              <a:ext cx="2372064" cy="657495"/>
              <a:chOff x="457197" y="4237106"/>
              <a:chExt cx="2372064" cy="657495"/>
            </a:xfrm>
          </p:grpSpPr>
          <p:sp>
            <p:nvSpPr>
              <p:cNvPr id="11" name="Rectangle 10">
                <a:extLst>
                  <a:ext uri="{FF2B5EF4-FFF2-40B4-BE49-F238E27FC236}">
                    <a16:creationId xmlns:a16="http://schemas.microsoft.com/office/drawing/2014/main" id="{12C88D28-4A5B-D9AD-890D-2E2665E5AC59}"/>
                  </a:ext>
                </a:extLst>
              </p:cNvPr>
              <p:cNvSpPr/>
              <p:nvPr/>
            </p:nvSpPr>
            <p:spPr>
              <a:xfrm>
                <a:off x="457197" y="4237106"/>
                <a:ext cx="2372064" cy="32008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chemeClr val="tx1"/>
                    </a:solidFill>
                  </a:rPr>
                  <a:t>Isolated</a:t>
                </a:r>
                <a:r>
                  <a:rPr lang="en-US" sz="1200" dirty="0">
                    <a:solidFill>
                      <a:schemeClr val="tx1"/>
                    </a:solidFill>
                  </a:rPr>
                  <a:t> but significant issue </a:t>
                </a:r>
              </a:p>
            </p:txBody>
          </p:sp>
          <p:grpSp>
            <p:nvGrpSpPr>
              <p:cNvPr id="78" name="Group 77">
                <a:extLst>
                  <a:ext uri="{FF2B5EF4-FFF2-40B4-BE49-F238E27FC236}">
                    <a16:creationId xmlns:a16="http://schemas.microsoft.com/office/drawing/2014/main" id="{53B74C2D-5F0B-160A-63B4-90EA4ADD6169}"/>
                  </a:ext>
                </a:extLst>
              </p:cNvPr>
              <p:cNvGrpSpPr/>
              <p:nvPr/>
            </p:nvGrpSpPr>
            <p:grpSpPr>
              <a:xfrm>
                <a:off x="596278" y="4648380"/>
                <a:ext cx="649257" cy="246221"/>
                <a:chOff x="569576" y="4768037"/>
                <a:chExt cx="649257" cy="246221"/>
              </a:xfrm>
            </p:grpSpPr>
            <p:sp>
              <p:nvSpPr>
                <p:cNvPr id="64" name="Triangle 63">
                  <a:extLst>
                    <a:ext uri="{FF2B5EF4-FFF2-40B4-BE49-F238E27FC236}">
                      <a16:creationId xmlns:a16="http://schemas.microsoft.com/office/drawing/2014/main" id="{F5A3720E-E5BC-115F-8CA6-27A380D7A0E3}"/>
                    </a:ext>
                  </a:extLst>
                </p:cNvPr>
                <p:cNvSpPr/>
                <p:nvPr/>
              </p:nvSpPr>
              <p:spPr>
                <a:xfrm rot="5400000">
                  <a:off x="1155097" y="4870359"/>
                  <a:ext cx="73008" cy="544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8" name="TextBox 67">
                  <a:extLst>
                    <a:ext uri="{FF2B5EF4-FFF2-40B4-BE49-F238E27FC236}">
                      <a16:creationId xmlns:a16="http://schemas.microsoft.com/office/drawing/2014/main" id="{B12FF273-B73D-6484-FB7F-A6A4EF16A501}"/>
                    </a:ext>
                  </a:extLst>
                </p:cNvPr>
                <p:cNvSpPr txBox="1"/>
                <p:nvPr/>
              </p:nvSpPr>
              <p:spPr>
                <a:xfrm>
                  <a:off x="569576" y="4768037"/>
                  <a:ext cx="541552" cy="246221"/>
                </a:xfrm>
                <a:prstGeom prst="rect">
                  <a:avLst/>
                </a:prstGeom>
                <a:noFill/>
              </p:spPr>
              <p:txBody>
                <a:bodyPr wrap="square" lIns="0" rIns="0" rtlCol="0">
                  <a:spAutoFit/>
                </a:bodyPr>
                <a:lstStyle/>
                <a:p>
                  <a:pPr algn="ctr"/>
                  <a:r>
                    <a:rPr lang="en-US" sz="1000" dirty="0"/>
                    <a:t>Vendor C</a:t>
                  </a:r>
                </a:p>
              </p:txBody>
            </p:sp>
          </p:grpSp>
        </p:grpSp>
      </p:grpSp>
      <p:sp>
        <p:nvSpPr>
          <p:cNvPr id="80" name="Triangle 79">
            <a:extLst>
              <a:ext uri="{FF2B5EF4-FFF2-40B4-BE49-F238E27FC236}">
                <a16:creationId xmlns:a16="http://schemas.microsoft.com/office/drawing/2014/main" id="{24EF49BB-C228-BA21-2866-0AEC95C4D592}"/>
              </a:ext>
            </a:extLst>
          </p:cNvPr>
          <p:cNvSpPr/>
          <p:nvPr/>
        </p:nvSpPr>
        <p:spPr>
          <a:xfrm>
            <a:off x="2327930" y="5211597"/>
            <a:ext cx="73008" cy="544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2" name="Group 101">
            <a:extLst>
              <a:ext uri="{FF2B5EF4-FFF2-40B4-BE49-F238E27FC236}">
                <a16:creationId xmlns:a16="http://schemas.microsoft.com/office/drawing/2014/main" id="{5FFB512E-D676-21A5-AE49-B45B45A33477}"/>
              </a:ext>
            </a:extLst>
          </p:cNvPr>
          <p:cNvGrpSpPr/>
          <p:nvPr/>
        </p:nvGrpSpPr>
        <p:grpSpPr>
          <a:xfrm>
            <a:off x="457195" y="2580330"/>
            <a:ext cx="5722315" cy="2411607"/>
            <a:chOff x="457196" y="2580330"/>
            <a:chExt cx="5201204" cy="2411607"/>
          </a:xfrm>
        </p:grpSpPr>
        <p:cxnSp>
          <p:nvCxnSpPr>
            <p:cNvPr id="84" name="Straight Connector 83">
              <a:extLst>
                <a:ext uri="{FF2B5EF4-FFF2-40B4-BE49-F238E27FC236}">
                  <a16:creationId xmlns:a16="http://schemas.microsoft.com/office/drawing/2014/main" id="{F5AC7257-FC58-A137-9A2C-C1F1A7CA8297}"/>
                </a:ext>
              </a:extLst>
            </p:cNvPr>
            <p:cNvCxnSpPr>
              <a:cxnSpLocks/>
            </p:cNvCxnSpPr>
            <p:nvPr/>
          </p:nvCxnSpPr>
          <p:spPr>
            <a:xfrm>
              <a:off x="457196" y="2580330"/>
              <a:ext cx="5201204"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A57BDC9-582A-D32F-BC5F-A21ACC33CA01}"/>
                </a:ext>
              </a:extLst>
            </p:cNvPr>
            <p:cNvCxnSpPr>
              <a:cxnSpLocks/>
            </p:cNvCxnSpPr>
            <p:nvPr/>
          </p:nvCxnSpPr>
          <p:spPr>
            <a:xfrm>
              <a:off x="457196" y="4116788"/>
              <a:ext cx="5201204"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7060F75-B8F3-0D4D-ECAE-75E414B20445}"/>
                </a:ext>
              </a:extLst>
            </p:cNvPr>
            <p:cNvCxnSpPr>
              <a:cxnSpLocks/>
            </p:cNvCxnSpPr>
            <p:nvPr/>
          </p:nvCxnSpPr>
          <p:spPr>
            <a:xfrm>
              <a:off x="457196" y="4991937"/>
              <a:ext cx="5201204"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0B0AAFE0-4129-88A0-CF6D-D65A499C1817}"/>
              </a:ext>
            </a:extLst>
          </p:cNvPr>
          <p:cNvGrpSpPr/>
          <p:nvPr/>
        </p:nvGrpSpPr>
        <p:grpSpPr>
          <a:xfrm>
            <a:off x="1684973" y="5082689"/>
            <a:ext cx="1194414" cy="1068574"/>
            <a:chOff x="1684973" y="5082689"/>
            <a:chExt cx="1194414" cy="1068574"/>
          </a:xfrm>
        </p:grpSpPr>
        <p:sp>
          <p:nvSpPr>
            <p:cNvPr id="96" name="Rectangle 95">
              <a:extLst>
                <a:ext uri="{FF2B5EF4-FFF2-40B4-BE49-F238E27FC236}">
                  <a16:creationId xmlns:a16="http://schemas.microsoft.com/office/drawing/2014/main" id="{9A756E57-7935-43A1-FA71-D73E177763C0}"/>
                </a:ext>
              </a:extLst>
            </p:cNvPr>
            <p:cNvSpPr/>
            <p:nvPr/>
          </p:nvSpPr>
          <p:spPr>
            <a:xfrm>
              <a:off x="1684973" y="5082689"/>
              <a:ext cx="1194414" cy="10685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1" name="TextBox 80">
              <a:extLst>
                <a:ext uri="{FF2B5EF4-FFF2-40B4-BE49-F238E27FC236}">
                  <a16:creationId xmlns:a16="http://schemas.microsoft.com/office/drawing/2014/main" id="{CCF75275-81FC-B17D-2667-3B1006338B19}"/>
                </a:ext>
              </a:extLst>
            </p:cNvPr>
            <p:cNvSpPr txBox="1"/>
            <p:nvPr/>
          </p:nvSpPr>
          <p:spPr>
            <a:xfrm>
              <a:off x="1771904" y="5150843"/>
              <a:ext cx="541552" cy="230832"/>
            </a:xfrm>
            <a:prstGeom prst="rect">
              <a:avLst/>
            </a:prstGeom>
            <a:noFill/>
          </p:spPr>
          <p:txBody>
            <a:bodyPr wrap="square" lIns="0" rIns="0" rtlCol="0">
              <a:spAutoFit/>
            </a:bodyPr>
            <a:lstStyle/>
            <a:p>
              <a:pPr algn="ctr"/>
              <a:r>
                <a:rPr lang="en-US" sz="900" dirty="0"/>
                <a:t>Vendor A</a:t>
              </a:r>
            </a:p>
          </p:txBody>
        </p:sp>
        <p:sp>
          <p:nvSpPr>
            <p:cNvPr id="89" name="TextBox 88">
              <a:extLst>
                <a:ext uri="{FF2B5EF4-FFF2-40B4-BE49-F238E27FC236}">
                  <a16:creationId xmlns:a16="http://schemas.microsoft.com/office/drawing/2014/main" id="{1B53CD04-533E-EFCA-8226-6C93B014B6EE}"/>
                </a:ext>
              </a:extLst>
            </p:cNvPr>
            <p:cNvSpPr txBox="1"/>
            <p:nvPr/>
          </p:nvSpPr>
          <p:spPr>
            <a:xfrm>
              <a:off x="1748684" y="5367766"/>
              <a:ext cx="747300" cy="415498"/>
            </a:xfrm>
            <a:prstGeom prst="rect">
              <a:avLst/>
            </a:prstGeom>
            <a:noFill/>
          </p:spPr>
          <p:txBody>
            <a:bodyPr wrap="square">
              <a:spAutoFit/>
            </a:bodyPr>
            <a:lstStyle/>
            <a:p>
              <a:pPr marL="0" indent="0">
                <a:spcAft>
                  <a:spcPts val="600"/>
                </a:spcAft>
                <a:buFont typeface="Arial" panose="020B0604020202020204" pitchFamily="34" charset="0"/>
                <a:buNone/>
              </a:pPr>
              <a:r>
                <a:rPr lang="en-US" sz="800" dirty="0"/>
                <a:t>July 2022</a:t>
              </a:r>
            </a:p>
            <a:p>
              <a:pPr marL="0" indent="0">
                <a:spcAft>
                  <a:spcPts val="600"/>
                </a:spcAft>
                <a:buFont typeface="Arial" panose="020B0604020202020204" pitchFamily="34" charset="0"/>
                <a:buNone/>
              </a:pPr>
              <a:r>
                <a:rPr lang="en-US" sz="800" dirty="0"/>
                <a:t>Aug. 2022</a:t>
              </a:r>
            </a:p>
          </p:txBody>
        </p:sp>
        <p:sp>
          <p:nvSpPr>
            <p:cNvPr id="91" name="Triangle 90">
              <a:extLst>
                <a:ext uri="{FF2B5EF4-FFF2-40B4-BE49-F238E27FC236}">
                  <a16:creationId xmlns:a16="http://schemas.microsoft.com/office/drawing/2014/main" id="{AF7C9AF0-64CA-96AF-80CF-40663604BD63}"/>
                </a:ext>
              </a:extLst>
            </p:cNvPr>
            <p:cNvSpPr/>
            <p:nvPr/>
          </p:nvSpPr>
          <p:spPr>
            <a:xfrm rot="5400000">
              <a:off x="2315814" y="6005052"/>
              <a:ext cx="73008" cy="544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2" name="TextBox 91">
              <a:extLst>
                <a:ext uri="{FF2B5EF4-FFF2-40B4-BE49-F238E27FC236}">
                  <a16:creationId xmlns:a16="http://schemas.microsoft.com/office/drawing/2014/main" id="{F8D6262E-768D-CCA8-D465-120328D480B6}"/>
                </a:ext>
              </a:extLst>
            </p:cNvPr>
            <p:cNvSpPr txBox="1"/>
            <p:nvPr/>
          </p:nvSpPr>
          <p:spPr>
            <a:xfrm>
              <a:off x="1759788" y="5902734"/>
              <a:ext cx="541552" cy="230832"/>
            </a:xfrm>
            <a:prstGeom prst="rect">
              <a:avLst/>
            </a:prstGeom>
            <a:noFill/>
          </p:spPr>
          <p:txBody>
            <a:bodyPr wrap="square" lIns="0" rIns="0" rtlCol="0">
              <a:spAutoFit/>
            </a:bodyPr>
            <a:lstStyle/>
            <a:p>
              <a:pPr algn="ctr"/>
              <a:r>
                <a:rPr lang="en-US" sz="900" dirty="0"/>
                <a:t>Vendor B</a:t>
              </a:r>
            </a:p>
          </p:txBody>
        </p:sp>
      </p:grpSp>
      <p:pic>
        <p:nvPicPr>
          <p:cNvPr id="106" name="Picture 105">
            <a:extLst>
              <a:ext uri="{FF2B5EF4-FFF2-40B4-BE49-F238E27FC236}">
                <a16:creationId xmlns:a16="http://schemas.microsoft.com/office/drawing/2014/main" id="{587A6D34-DB00-0D66-7A6D-E72F19BA12C0}"/>
              </a:ext>
            </a:extLst>
          </p:cNvPr>
          <p:cNvPicPr>
            <a:picLocks noChangeAspect="1"/>
          </p:cNvPicPr>
          <p:nvPr/>
        </p:nvPicPr>
        <p:blipFill rotWithShape="1">
          <a:blip r:embed="rId3"/>
          <a:srcRect l="16977" t="25856" r="14302" b="27237"/>
          <a:stretch/>
        </p:blipFill>
        <p:spPr>
          <a:xfrm>
            <a:off x="7877249" y="6045725"/>
            <a:ext cx="863600" cy="355600"/>
          </a:xfrm>
          <a:prstGeom prst="rect">
            <a:avLst/>
          </a:prstGeom>
        </p:spPr>
      </p:pic>
      <p:sp>
        <p:nvSpPr>
          <p:cNvPr id="107" name="Triangle 106">
            <a:extLst>
              <a:ext uri="{FF2B5EF4-FFF2-40B4-BE49-F238E27FC236}">
                <a16:creationId xmlns:a16="http://schemas.microsoft.com/office/drawing/2014/main" id="{13A1A40A-2D49-7B91-2BEA-CA6C867437BA}"/>
              </a:ext>
            </a:extLst>
          </p:cNvPr>
          <p:cNvSpPr/>
          <p:nvPr/>
        </p:nvSpPr>
        <p:spPr>
          <a:xfrm rot="10800000">
            <a:off x="2313976" y="5238714"/>
            <a:ext cx="73008" cy="54465"/>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Graphic 4">
            <a:extLst>
              <a:ext uri="{FF2B5EF4-FFF2-40B4-BE49-F238E27FC236}">
                <a16:creationId xmlns:a16="http://schemas.microsoft.com/office/drawing/2014/main" id="{77C2E76F-458E-F9B9-8624-36B8C43437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62724" y="2181578"/>
            <a:ext cx="229511" cy="178509"/>
          </a:xfrm>
          <a:prstGeom prst="rect">
            <a:avLst/>
          </a:prstGeom>
        </p:spPr>
      </p:pic>
      <p:pic>
        <p:nvPicPr>
          <p:cNvPr id="14" name="Graphic 13">
            <a:extLst>
              <a:ext uri="{FF2B5EF4-FFF2-40B4-BE49-F238E27FC236}">
                <a16:creationId xmlns:a16="http://schemas.microsoft.com/office/drawing/2014/main" id="{B2D36E43-F9E4-AAF6-67F1-C18F0610AF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4392" y="2181578"/>
            <a:ext cx="229511" cy="178509"/>
          </a:xfrm>
          <a:prstGeom prst="rect">
            <a:avLst/>
          </a:prstGeom>
        </p:spPr>
      </p:pic>
      <p:pic>
        <p:nvPicPr>
          <p:cNvPr id="15" name="Graphic 14">
            <a:extLst>
              <a:ext uri="{FF2B5EF4-FFF2-40B4-BE49-F238E27FC236}">
                <a16:creationId xmlns:a16="http://schemas.microsoft.com/office/drawing/2014/main" id="{D6F23FE3-526A-C9E0-952C-5268AA30C6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6059" y="2181578"/>
            <a:ext cx="229511" cy="178509"/>
          </a:xfrm>
          <a:prstGeom prst="rect">
            <a:avLst/>
          </a:prstGeom>
        </p:spPr>
      </p:pic>
      <p:pic>
        <p:nvPicPr>
          <p:cNvPr id="17" name="Picture 16" descr="Icon&#10;&#10;Description automatically generated">
            <a:extLst>
              <a:ext uri="{FF2B5EF4-FFF2-40B4-BE49-F238E27FC236}">
                <a16:creationId xmlns:a16="http://schemas.microsoft.com/office/drawing/2014/main" id="{218BAB1B-F887-3299-6E77-425FBF8D2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7430" y="2723253"/>
            <a:ext cx="689414" cy="1219732"/>
          </a:xfrm>
          <a:prstGeom prst="rect">
            <a:avLst/>
          </a:prstGeom>
        </p:spPr>
      </p:pic>
      <p:pic>
        <p:nvPicPr>
          <p:cNvPr id="18" name="Graphic 17">
            <a:extLst>
              <a:ext uri="{FF2B5EF4-FFF2-40B4-BE49-F238E27FC236}">
                <a16:creationId xmlns:a16="http://schemas.microsoft.com/office/drawing/2014/main" id="{A19FF54C-C6AD-2E28-4210-B1DFEB75BA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44148" y="4616981"/>
            <a:ext cx="218331" cy="169813"/>
          </a:xfrm>
          <a:prstGeom prst="rect">
            <a:avLst/>
          </a:prstGeom>
        </p:spPr>
      </p:pic>
      <p:pic>
        <p:nvPicPr>
          <p:cNvPr id="19" name="Graphic 18">
            <a:extLst>
              <a:ext uri="{FF2B5EF4-FFF2-40B4-BE49-F238E27FC236}">
                <a16:creationId xmlns:a16="http://schemas.microsoft.com/office/drawing/2014/main" id="{D5F4D8FF-0E9A-6401-CD78-343F90F4B4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70478" y="4602287"/>
            <a:ext cx="232894" cy="181140"/>
          </a:xfrm>
          <a:prstGeom prst="rect">
            <a:avLst/>
          </a:prstGeom>
        </p:spPr>
      </p:pic>
      <p:pic>
        <p:nvPicPr>
          <p:cNvPr id="30" name="Graphic 29">
            <a:extLst>
              <a:ext uri="{FF2B5EF4-FFF2-40B4-BE49-F238E27FC236}">
                <a16:creationId xmlns:a16="http://schemas.microsoft.com/office/drawing/2014/main" id="{BC964719-4830-7FAC-A790-C324C8AB69D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93253" y="4620901"/>
            <a:ext cx="214001" cy="166445"/>
          </a:xfrm>
          <a:prstGeom prst="rect">
            <a:avLst/>
          </a:prstGeom>
        </p:spPr>
      </p:pic>
      <p:pic>
        <p:nvPicPr>
          <p:cNvPr id="32" name="Graphic 31">
            <a:extLst>
              <a:ext uri="{FF2B5EF4-FFF2-40B4-BE49-F238E27FC236}">
                <a16:creationId xmlns:a16="http://schemas.microsoft.com/office/drawing/2014/main" id="{112E332E-96FA-82AB-B06F-F19280C9E7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8214" y="5912606"/>
            <a:ext cx="229511" cy="178509"/>
          </a:xfrm>
          <a:prstGeom prst="rect">
            <a:avLst/>
          </a:prstGeom>
        </p:spPr>
      </p:pic>
      <p:pic>
        <p:nvPicPr>
          <p:cNvPr id="37" name="Graphic 36">
            <a:extLst>
              <a:ext uri="{FF2B5EF4-FFF2-40B4-BE49-F238E27FC236}">
                <a16:creationId xmlns:a16="http://schemas.microsoft.com/office/drawing/2014/main" id="{F5764E52-C453-7E58-79EC-E7114C9B1F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8214" y="5146876"/>
            <a:ext cx="229511" cy="178509"/>
          </a:xfrm>
          <a:prstGeom prst="rect">
            <a:avLst/>
          </a:prstGeom>
        </p:spPr>
      </p:pic>
      <p:pic>
        <p:nvPicPr>
          <p:cNvPr id="38" name="Graphic 37">
            <a:extLst>
              <a:ext uri="{FF2B5EF4-FFF2-40B4-BE49-F238E27FC236}">
                <a16:creationId xmlns:a16="http://schemas.microsoft.com/office/drawing/2014/main" id="{DB5CAB0D-978E-B039-2C9A-DB80A104FDD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8214" y="5605448"/>
            <a:ext cx="229511" cy="178509"/>
          </a:xfrm>
          <a:prstGeom prst="rect">
            <a:avLst/>
          </a:prstGeom>
        </p:spPr>
      </p:pic>
      <p:pic>
        <p:nvPicPr>
          <p:cNvPr id="39" name="Graphic 38">
            <a:extLst>
              <a:ext uri="{FF2B5EF4-FFF2-40B4-BE49-F238E27FC236}">
                <a16:creationId xmlns:a16="http://schemas.microsoft.com/office/drawing/2014/main" id="{87B85FDC-64DA-2C8C-722A-3ED11F0E90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5969" y="5364495"/>
            <a:ext cx="214001" cy="166445"/>
          </a:xfrm>
          <a:prstGeom prst="rect">
            <a:avLst/>
          </a:prstGeom>
        </p:spPr>
      </p:pic>
      <p:cxnSp>
        <p:nvCxnSpPr>
          <p:cNvPr id="41" name="Straight Connector 40">
            <a:extLst>
              <a:ext uri="{FF2B5EF4-FFF2-40B4-BE49-F238E27FC236}">
                <a16:creationId xmlns:a16="http://schemas.microsoft.com/office/drawing/2014/main" id="{F2A70796-A6AD-2050-7FA5-1E38C13DAD42}"/>
              </a:ext>
            </a:extLst>
          </p:cNvPr>
          <p:cNvCxnSpPr>
            <a:cxnSpLocks/>
          </p:cNvCxnSpPr>
          <p:nvPr/>
        </p:nvCxnSpPr>
        <p:spPr>
          <a:xfrm>
            <a:off x="6157133" y="1587702"/>
            <a:ext cx="253191" cy="437360"/>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77EFAE-F9E2-957B-8DCB-C6D983364C1A}"/>
              </a:ext>
            </a:extLst>
          </p:cNvPr>
          <p:cNvCxnSpPr>
            <a:cxnSpLocks/>
          </p:cNvCxnSpPr>
          <p:nvPr/>
        </p:nvCxnSpPr>
        <p:spPr>
          <a:xfrm flipV="1">
            <a:off x="6177174" y="5155197"/>
            <a:ext cx="233150" cy="939824"/>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C87B7F7D-0C8C-CAEA-775C-BAA3383D85F8}"/>
              </a:ext>
            </a:extLst>
          </p:cNvPr>
          <p:cNvSpPr/>
          <p:nvPr/>
        </p:nvSpPr>
        <p:spPr>
          <a:xfrm>
            <a:off x="3528321" y="1617440"/>
            <a:ext cx="2648853" cy="4459774"/>
          </a:xfrm>
          <a:prstGeom prst="rect">
            <a:avLst/>
          </a:prstGeom>
          <a:noFill/>
          <a:ln>
            <a:solidFill>
              <a:srgbClr val="6F787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922722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69DA-9A41-E2F7-A5E9-8030F01FA0B8}"/>
              </a:ext>
            </a:extLst>
          </p:cNvPr>
          <p:cNvSpPr>
            <a:spLocks noGrp="1"/>
          </p:cNvSpPr>
          <p:nvPr>
            <p:ph type="title"/>
          </p:nvPr>
        </p:nvSpPr>
        <p:spPr/>
        <p:txBody>
          <a:bodyPr/>
          <a:lstStyle/>
          <a:p>
            <a:r>
              <a:rPr lang="en-US" dirty="0"/>
              <a:t>Drive Fast, Focused Action on Biggest Enterprise Issues</a:t>
            </a:r>
          </a:p>
        </p:txBody>
      </p:sp>
      <p:sp>
        <p:nvSpPr>
          <p:cNvPr id="3" name="Text Placeholder 2">
            <a:extLst>
              <a:ext uri="{FF2B5EF4-FFF2-40B4-BE49-F238E27FC236}">
                <a16:creationId xmlns:a16="http://schemas.microsoft.com/office/drawing/2014/main" id="{0E4A729A-0611-05BB-D98B-AD1BAD28CA31}"/>
              </a:ext>
            </a:extLst>
          </p:cNvPr>
          <p:cNvSpPr>
            <a:spLocks noGrp="1"/>
          </p:cNvSpPr>
          <p:nvPr>
            <p:ph type="body" sz="quarter" idx="11"/>
          </p:nvPr>
        </p:nvSpPr>
        <p:spPr>
          <a:xfrm>
            <a:off x="457199" y="914401"/>
            <a:ext cx="4114801" cy="182880"/>
          </a:xfrm>
        </p:spPr>
        <p:txBody>
          <a:bodyPr/>
          <a:lstStyle/>
          <a:p>
            <a:r>
              <a:rPr lang="en-US" dirty="0"/>
              <a:t>Reduction in Vendors on Blue Cross NC’s “Watch List”</a:t>
            </a:r>
          </a:p>
        </p:txBody>
      </p:sp>
      <p:sp>
        <p:nvSpPr>
          <p:cNvPr id="4" name="Text Placeholder 3">
            <a:extLst>
              <a:ext uri="{FF2B5EF4-FFF2-40B4-BE49-F238E27FC236}">
                <a16:creationId xmlns:a16="http://schemas.microsoft.com/office/drawing/2014/main" id="{6585ABEA-26E0-9DED-B2EB-7FC7A8F6AB97}"/>
              </a:ext>
            </a:extLst>
          </p:cNvPr>
          <p:cNvSpPr>
            <a:spLocks noGrp="1"/>
          </p:cNvSpPr>
          <p:nvPr>
            <p:ph type="body" sz="quarter" idx="12"/>
          </p:nvPr>
        </p:nvSpPr>
        <p:spPr>
          <a:xfrm>
            <a:off x="457198" y="1377569"/>
            <a:ext cx="8229601" cy="182880"/>
          </a:xfrm>
        </p:spPr>
        <p:txBody>
          <a:bodyPr/>
          <a:lstStyle/>
          <a:p>
            <a:r>
              <a:rPr lang="en-US" dirty="0"/>
              <a:t>Number of Vendors</a:t>
            </a:r>
          </a:p>
        </p:txBody>
      </p:sp>
      <p:sp>
        <p:nvSpPr>
          <p:cNvPr id="7" name="TextBox 6">
            <a:extLst>
              <a:ext uri="{FF2B5EF4-FFF2-40B4-BE49-F238E27FC236}">
                <a16:creationId xmlns:a16="http://schemas.microsoft.com/office/drawing/2014/main" id="{C5AF6DB8-4984-BA07-8CCE-022FE666E4D8}"/>
              </a:ext>
            </a:extLst>
          </p:cNvPr>
          <p:cNvSpPr txBox="1"/>
          <p:nvPr/>
        </p:nvSpPr>
        <p:spPr>
          <a:xfrm>
            <a:off x="457199" y="3293040"/>
            <a:ext cx="3959942" cy="246221"/>
          </a:xfrm>
          <a:prstGeom prst="rect">
            <a:avLst/>
          </a:prstGeom>
          <a:noFill/>
        </p:spPr>
        <p:txBody>
          <a:bodyPr wrap="square" lIns="0" tIns="91440" rIns="0" bIns="0" rtlCol="0" anchor="b" anchorCtr="0">
            <a:spAutoFit/>
          </a:bodyPr>
          <a:lstStyle/>
          <a:p>
            <a:pPr>
              <a:spcBef>
                <a:spcPts val="300"/>
              </a:spcBef>
            </a:pPr>
            <a:r>
              <a:rPr lang="en-US" sz="1000" dirty="0"/>
              <a:t>Source: Adapted From Blue Cross NC</a:t>
            </a:r>
          </a:p>
        </p:txBody>
      </p:sp>
      <p:graphicFrame>
        <p:nvGraphicFramePr>
          <p:cNvPr id="8" name="Table 7">
            <a:extLst>
              <a:ext uri="{FF2B5EF4-FFF2-40B4-BE49-F238E27FC236}">
                <a16:creationId xmlns:a16="http://schemas.microsoft.com/office/drawing/2014/main" id="{46030FC3-DE9E-DA0E-0A15-4B2FC15AAECD}"/>
              </a:ext>
            </a:extLst>
          </p:cNvPr>
          <p:cNvGraphicFramePr>
            <a:graphicFrameLocks noGrp="1"/>
          </p:cNvGraphicFramePr>
          <p:nvPr/>
        </p:nvGraphicFramePr>
        <p:xfrm>
          <a:off x="457198" y="3958779"/>
          <a:ext cx="8229600" cy="2377440"/>
        </p:xfrm>
        <a:graphic>
          <a:graphicData uri="http://schemas.openxmlformats.org/drawingml/2006/table">
            <a:tbl>
              <a:tblPr firstRow="1" bandRow="1">
                <a:tableStyleId>{5C22544A-7EE6-4342-B048-85BDC9FD1C3A}</a:tableStyleId>
              </a:tblPr>
              <a:tblGrid>
                <a:gridCol w="1658318">
                  <a:extLst>
                    <a:ext uri="{9D8B030D-6E8A-4147-A177-3AD203B41FA5}">
                      <a16:colId xmlns:a16="http://schemas.microsoft.com/office/drawing/2014/main" val="822420914"/>
                    </a:ext>
                  </a:extLst>
                </a:gridCol>
                <a:gridCol w="6571282">
                  <a:extLst>
                    <a:ext uri="{9D8B030D-6E8A-4147-A177-3AD203B41FA5}">
                      <a16:colId xmlns:a16="http://schemas.microsoft.com/office/drawing/2014/main" val="1403067370"/>
                    </a:ext>
                  </a:extLst>
                </a:gridCol>
              </a:tblGrid>
              <a:tr h="0">
                <a:tc>
                  <a:txBody>
                    <a:bodyPr/>
                    <a:lstStyle/>
                    <a:p>
                      <a:pPr>
                        <a:lnSpc>
                          <a:spcPct val="90000"/>
                        </a:lnSpc>
                      </a:pPr>
                      <a:r>
                        <a:rPr lang="en-US" sz="1200" b="1" dirty="0">
                          <a:solidFill>
                            <a:schemeClr val="tx1"/>
                          </a:solidFill>
                        </a:rPr>
                        <a:t>Direct Costs</a:t>
                      </a:r>
                    </a:p>
                  </a:txBody>
                  <a:tcPr marL="73152" marR="73152" marT="54864" marB="54864">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a:lnSpc>
                          <a:spcPct val="90000"/>
                        </a:lnSpc>
                      </a:pPr>
                      <a:r>
                        <a:rPr lang="en-US" sz="1200" b="0" dirty="0">
                          <a:solidFill>
                            <a:schemeClr val="tx1"/>
                          </a:solidFill>
                        </a:rPr>
                        <a:t>None</a:t>
                      </a:r>
                    </a:p>
                  </a:txBody>
                  <a:tcPr marL="73152" marR="73152" marT="54864" marB="54864"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5779717"/>
                  </a:ext>
                </a:extLst>
              </a:tr>
              <a:tr h="0">
                <a:tc>
                  <a:txBody>
                    <a:bodyPr/>
                    <a:lstStyle/>
                    <a:p>
                      <a:pPr>
                        <a:lnSpc>
                          <a:spcPct val="90000"/>
                        </a:lnSpc>
                      </a:pPr>
                      <a:r>
                        <a:rPr lang="en-US" sz="1200" b="1" dirty="0">
                          <a:solidFill>
                            <a:schemeClr val="tx1"/>
                          </a:solidFill>
                        </a:rPr>
                        <a:t>Time Investment</a:t>
                      </a:r>
                    </a:p>
                  </a:txBody>
                  <a:tcPr marL="73152" marR="73152" marT="54864" marB="54864"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marL="171450" indent="-171450">
                        <a:lnSpc>
                          <a:spcPct val="90000"/>
                        </a:lnSpc>
                        <a:buFont typeface="Arial" panose="020B0604020202020204" pitchFamily="34" charset="0"/>
                        <a:buChar char="•"/>
                      </a:pPr>
                      <a:r>
                        <a:rPr lang="en-US" sz="1200" b="0" dirty="0">
                          <a:solidFill>
                            <a:srgbClr val="000000"/>
                          </a:solidFill>
                        </a:rPr>
                        <a:t>Time spent selling concept to senior leaders</a:t>
                      </a:r>
                    </a:p>
                    <a:p>
                      <a:pPr marL="171450" indent="-171450">
                        <a:lnSpc>
                          <a:spcPct val="90000"/>
                        </a:lnSpc>
                        <a:buFont typeface="Arial" panose="020B0604020202020204" pitchFamily="34" charset="0"/>
                        <a:buChar char="•"/>
                      </a:pPr>
                      <a:r>
                        <a:rPr lang="en-US" sz="1200" b="0" dirty="0">
                          <a:solidFill>
                            <a:srgbClr val="000000"/>
                          </a:solidFill>
                        </a:rPr>
                        <a:t>Time spent reviewing data of in-scope vendors (varies based on automation of data)</a:t>
                      </a:r>
                    </a:p>
                    <a:p>
                      <a:pPr marL="171450" indent="-171450">
                        <a:lnSpc>
                          <a:spcPct val="90000"/>
                        </a:lnSpc>
                        <a:buFont typeface="Arial" panose="020B0604020202020204" pitchFamily="34" charset="0"/>
                        <a:buChar char="•"/>
                      </a:pPr>
                      <a:r>
                        <a:rPr lang="en-US" sz="1200" b="0" dirty="0">
                          <a:solidFill>
                            <a:srgbClr val="000000"/>
                          </a:solidFill>
                        </a:rPr>
                        <a:t>Allowing 2-3 days for preview of data in draft deck by program stakeholders</a:t>
                      </a:r>
                    </a:p>
                    <a:p>
                      <a:pPr marL="171450" indent="-171450">
                        <a:lnSpc>
                          <a:spcPct val="90000"/>
                        </a:lnSpc>
                        <a:buFont typeface="Arial" panose="020B0604020202020204" pitchFamily="34" charset="0"/>
                        <a:buChar char="•"/>
                      </a:pPr>
                      <a:r>
                        <a:rPr lang="en-US" sz="1200" b="0" dirty="0">
                          <a:solidFill>
                            <a:srgbClr val="000000"/>
                          </a:solidFill>
                        </a:rPr>
                        <a:t>Approximately one hour for attendee pre-meeting materials review</a:t>
                      </a:r>
                    </a:p>
                    <a:p>
                      <a:pPr marL="171450" indent="-171450">
                        <a:lnSpc>
                          <a:spcPct val="90000"/>
                        </a:lnSpc>
                        <a:buFont typeface="Arial" panose="020B0604020202020204" pitchFamily="34" charset="0"/>
                        <a:buChar char="•"/>
                      </a:pPr>
                      <a:r>
                        <a:rPr lang="en-US" sz="1200" b="0" dirty="0">
                          <a:solidFill>
                            <a:srgbClr val="000000"/>
                          </a:solidFill>
                        </a:rPr>
                        <a:t>One hour per month for Monthly SPARC Committee meeting (director-level only)</a:t>
                      </a:r>
                    </a:p>
                    <a:p>
                      <a:pPr marL="171450" indent="-171450">
                        <a:lnSpc>
                          <a:spcPct val="90000"/>
                        </a:lnSpc>
                        <a:buFont typeface="Arial" panose="020B0604020202020204" pitchFamily="34" charset="0"/>
                        <a:buChar char="•"/>
                      </a:pPr>
                      <a:r>
                        <a:rPr lang="en-US" sz="1200" b="0" dirty="0">
                          <a:solidFill>
                            <a:srgbClr val="000000"/>
                          </a:solidFill>
                        </a:rPr>
                        <a:t>One hour per quarter for Quarterly SPARC Executive meeting</a:t>
                      </a:r>
                    </a:p>
                  </a:txBody>
                  <a:tcPr marL="73152" marR="73152" marT="54864" marB="54864"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8375445"/>
                  </a:ext>
                </a:extLst>
              </a:tr>
              <a:tr h="0">
                <a:tc>
                  <a:txBody>
                    <a:bodyPr/>
                    <a:lstStyle/>
                    <a:p>
                      <a:pPr>
                        <a:lnSpc>
                          <a:spcPct val="90000"/>
                        </a:lnSpc>
                      </a:pPr>
                      <a:r>
                        <a:rPr lang="en-US" sz="1200" b="1" dirty="0">
                          <a:solidFill>
                            <a:schemeClr val="tx1"/>
                          </a:solidFill>
                        </a:rPr>
                        <a:t>Intangible Costs</a:t>
                      </a:r>
                    </a:p>
                  </a:txBody>
                  <a:tcPr marL="73152" marR="73152" marT="54864" marB="54864"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pPr>
                        <a:lnSpc>
                          <a:spcPct val="90000"/>
                        </a:lnSpc>
                      </a:pPr>
                      <a:r>
                        <a:rPr lang="en-US" sz="1200" b="0" dirty="0">
                          <a:solidFill>
                            <a:srgbClr val="000000"/>
                          </a:solidFill>
                        </a:rPr>
                        <a:t>Time spent on follow-up items identified at meeting </a:t>
                      </a:r>
                    </a:p>
                  </a:txBody>
                  <a:tcPr marL="73152" marR="73152" marT="54864" marB="54864"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7963191"/>
                  </a:ext>
                </a:extLst>
              </a:tr>
              <a:tr h="0">
                <a:tc>
                  <a:txBody>
                    <a:bodyPr/>
                    <a:lstStyle/>
                    <a:p>
                      <a:pPr>
                        <a:lnSpc>
                          <a:spcPct val="90000"/>
                        </a:lnSpc>
                      </a:pPr>
                      <a:r>
                        <a:rPr lang="en-US" sz="1200" b="1" dirty="0">
                          <a:solidFill>
                            <a:schemeClr val="tx1"/>
                          </a:solidFill>
                        </a:rPr>
                        <a:t>Estimated Time </a:t>
                      </a:r>
                      <a:br>
                        <a:rPr lang="en-US" sz="1200" b="1" dirty="0">
                          <a:solidFill>
                            <a:schemeClr val="tx1"/>
                          </a:solidFill>
                        </a:rPr>
                      </a:br>
                      <a:r>
                        <a:rPr lang="en-US" sz="1200" b="1" dirty="0">
                          <a:solidFill>
                            <a:schemeClr val="tx1"/>
                          </a:solidFill>
                        </a:rPr>
                        <a:t>to Implementation</a:t>
                      </a:r>
                    </a:p>
                  </a:txBody>
                  <a:tcPr marL="73152" marR="73152" marT="54864" marB="54864" anchor="ctr">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r>
                        <a:rPr lang="en-US" sz="1200" b="0" dirty="0">
                          <a:solidFill>
                            <a:srgbClr val="000000"/>
                          </a:solidFill>
                        </a:rPr>
                        <a:t>Minimal</a:t>
                      </a:r>
                      <a:endParaRPr lang="en-US" sz="1200" b="0" spc="0" baseline="0" dirty="0">
                        <a:solidFill>
                          <a:schemeClr val="tx1"/>
                        </a:solidFill>
                        <a:latin typeface="+mn-lt"/>
                      </a:endParaRPr>
                    </a:p>
                  </a:txBody>
                  <a:tcPr marL="73152" marR="73152" marT="54864" marB="54864"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4411239"/>
                  </a:ext>
                </a:extLst>
              </a:tr>
              <a:tr h="0">
                <a:tc>
                  <a:txBody>
                    <a:bodyPr/>
                    <a:lstStyle/>
                    <a:p>
                      <a:pPr>
                        <a:lnSpc>
                          <a:spcPct val="90000"/>
                        </a:lnSpc>
                      </a:pPr>
                      <a:r>
                        <a:rPr lang="en-US" sz="1200" b="1" dirty="0">
                          <a:solidFill>
                            <a:schemeClr val="tx1"/>
                          </a:solidFill>
                        </a:rPr>
                        <a:t>Payback Period</a:t>
                      </a:r>
                    </a:p>
                  </a:txBody>
                  <a:tcPr marL="73152" marR="73152" marT="54864" marB="54864">
                    <a:lnL w="12700"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4F4F4"/>
                    </a:solidFill>
                  </a:tcPr>
                </a:tc>
                <a:tc>
                  <a:txBody>
                    <a:bodyPr/>
                    <a:lstStyle/>
                    <a:p>
                      <a:r>
                        <a:rPr lang="en-US" sz="1200" b="0" dirty="0">
                          <a:solidFill>
                            <a:srgbClr val="000000"/>
                          </a:solidFill>
                        </a:rPr>
                        <a:t>Immediate</a:t>
                      </a:r>
                      <a:endParaRPr lang="en-US" sz="1200" b="0" dirty="0">
                        <a:solidFill>
                          <a:schemeClr val="tx1"/>
                        </a:solidFill>
                        <a:latin typeface="+mn-lt"/>
                      </a:endParaRPr>
                    </a:p>
                  </a:txBody>
                  <a:tcPr marL="73152" marR="73152" marT="54864" marB="54864" anchor="ctr">
                    <a:lnL w="3175"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873532"/>
                  </a:ext>
                </a:extLst>
              </a:tr>
            </a:tbl>
          </a:graphicData>
        </a:graphic>
      </p:graphicFrame>
      <p:sp>
        <p:nvSpPr>
          <p:cNvPr id="9" name="TextBox 8">
            <a:extLst>
              <a:ext uri="{FF2B5EF4-FFF2-40B4-BE49-F238E27FC236}">
                <a16:creationId xmlns:a16="http://schemas.microsoft.com/office/drawing/2014/main" id="{3A5828A4-27E1-1BAB-7F12-DFA1C6D88B2D}"/>
              </a:ext>
            </a:extLst>
          </p:cNvPr>
          <p:cNvSpPr txBox="1"/>
          <p:nvPr/>
        </p:nvSpPr>
        <p:spPr>
          <a:xfrm>
            <a:off x="457198" y="6223525"/>
            <a:ext cx="3959943" cy="246221"/>
          </a:xfrm>
          <a:prstGeom prst="rect">
            <a:avLst/>
          </a:prstGeom>
          <a:noFill/>
        </p:spPr>
        <p:txBody>
          <a:bodyPr wrap="square" lIns="0" tIns="91440" rIns="0" bIns="0" rtlCol="0" anchor="b" anchorCtr="0">
            <a:spAutoFit/>
          </a:bodyPr>
          <a:lstStyle/>
          <a:p>
            <a:pPr>
              <a:spcBef>
                <a:spcPts val="300"/>
              </a:spcBef>
            </a:pPr>
            <a:r>
              <a:rPr lang="en-US" sz="1000" dirty="0"/>
              <a:t>Source: Adapted From Blue Cross NC</a:t>
            </a:r>
          </a:p>
        </p:txBody>
      </p:sp>
      <p:sp>
        <p:nvSpPr>
          <p:cNvPr id="19" name="Text Placeholder 2">
            <a:extLst>
              <a:ext uri="{FF2B5EF4-FFF2-40B4-BE49-F238E27FC236}">
                <a16:creationId xmlns:a16="http://schemas.microsoft.com/office/drawing/2014/main" id="{4F8D87A3-0598-167A-3CB8-FD1B8EFD4011}"/>
              </a:ext>
            </a:extLst>
          </p:cNvPr>
          <p:cNvSpPr txBox="1">
            <a:spLocks/>
          </p:cNvSpPr>
          <p:nvPr/>
        </p:nvSpPr>
        <p:spPr>
          <a:xfrm>
            <a:off x="5135878" y="909611"/>
            <a:ext cx="4114801" cy="182880"/>
          </a:xfrm>
          <a:prstGeom prst="rect">
            <a:avLst/>
          </a:prstGeom>
        </p:spPr>
        <p:txBody>
          <a:bodyPr lIns="0" tIns="0" rIns="0" bIns="0"/>
          <a:lstStyle>
            <a:lvl1pPr marL="0" indent="0" algn="l" defTabSz="685800" rtl="0" eaLnBrk="1" latinLnBrk="0" hangingPunct="1">
              <a:lnSpc>
                <a:spcPct val="100000"/>
              </a:lnSpc>
              <a:spcBef>
                <a:spcPts val="0"/>
              </a:spcBef>
              <a:spcAft>
                <a:spcPts val="900"/>
              </a:spcAft>
              <a:buSzPct val="100000"/>
              <a:buFontTx/>
              <a:buNone/>
              <a:defRPr sz="14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Qualitative Benefits</a:t>
            </a:r>
          </a:p>
        </p:txBody>
      </p:sp>
      <p:sp>
        <p:nvSpPr>
          <p:cNvPr id="20" name="Text Placeholder 2">
            <a:extLst>
              <a:ext uri="{FF2B5EF4-FFF2-40B4-BE49-F238E27FC236}">
                <a16:creationId xmlns:a16="http://schemas.microsoft.com/office/drawing/2014/main" id="{52B22146-C050-CA31-AE0A-3F556B2FD081}"/>
              </a:ext>
            </a:extLst>
          </p:cNvPr>
          <p:cNvSpPr txBox="1">
            <a:spLocks/>
          </p:cNvSpPr>
          <p:nvPr/>
        </p:nvSpPr>
        <p:spPr>
          <a:xfrm>
            <a:off x="462911" y="3676953"/>
            <a:ext cx="4114801" cy="182880"/>
          </a:xfrm>
          <a:prstGeom prst="rect">
            <a:avLst/>
          </a:prstGeom>
        </p:spPr>
        <p:txBody>
          <a:bodyPr lIns="0" tIns="0" rIns="0" bIns="0"/>
          <a:lstStyle>
            <a:lvl1pPr marL="0" indent="0" algn="l" defTabSz="685800" rtl="0" eaLnBrk="1" latinLnBrk="0" hangingPunct="1">
              <a:lnSpc>
                <a:spcPct val="100000"/>
              </a:lnSpc>
              <a:spcBef>
                <a:spcPts val="0"/>
              </a:spcBef>
              <a:spcAft>
                <a:spcPts val="900"/>
              </a:spcAft>
              <a:buSzPct val="100000"/>
              <a:buFontTx/>
              <a:buNone/>
              <a:defRPr sz="1400" kern="1200">
                <a:solidFill>
                  <a:schemeClr val="tx1"/>
                </a:solidFill>
                <a:latin typeface="+mn-lt"/>
                <a:ea typeface="+mn-ea"/>
                <a:cs typeface="+mn-cs"/>
              </a:defRPr>
            </a:lvl1pPr>
            <a:lvl2pPr marL="41148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2pPr>
            <a:lvl3pPr marL="582930" indent="-171450" algn="l" defTabSz="685800" rtl="0" eaLnBrk="1" latinLnBrk="0" hangingPunct="1">
              <a:lnSpc>
                <a:spcPct val="90000"/>
              </a:lnSpc>
              <a:spcBef>
                <a:spcPts val="900"/>
              </a:spcBef>
              <a:spcAft>
                <a:spcPts val="0"/>
              </a:spcAft>
              <a:buSzPct val="100000"/>
              <a:buFont typeface="Arial" panose="020B0604020202020204" pitchFamily="34" charset="0"/>
              <a:buChar char="•"/>
              <a:defRPr sz="1800" kern="1200">
                <a:solidFill>
                  <a:schemeClr val="tx1"/>
                </a:solidFill>
                <a:latin typeface="+mn-lt"/>
                <a:ea typeface="+mn-ea"/>
                <a:cs typeface="+mn-cs"/>
              </a:defRPr>
            </a:lvl3pPr>
            <a:lvl4pPr marL="788670" indent="-171450" algn="l" defTabSz="685800" rtl="0" eaLnBrk="1" latinLnBrk="0" hangingPunct="1">
              <a:lnSpc>
                <a:spcPct val="90000"/>
              </a:lnSpc>
              <a:spcBef>
                <a:spcPts val="900"/>
              </a:spcBef>
              <a:spcAft>
                <a:spcPts val="0"/>
              </a:spcAft>
              <a:buSzPct val="90000"/>
              <a:buFont typeface="Arial" panose="020B0604020202020204" pitchFamily="34" charset="0"/>
              <a:buChar char="–"/>
              <a:defRPr sz="1800" kern="1200">
                <a:solidFill>
                  <a:schemeClr val="tx1"/>
                </a:solidFill>
                <a:latin typeface="+mn-lt"/>
                <a:ea typeface="+mn-ea"/>
                <a:cs typeface="+mn-cs"/>
              </a:defRPr>
            </a:lvl4pPr>
            <a:lvl5pPr marL="960120" indent="-171450" algn="l" defTabSz="685800" rtl="0" eaLnBrk="1" latinLnBrk="0" hangingPunct="1">
              <a:lnSpc>
                <a:spcPct val="90000"/>
              </a:lnSpc>
              <a:spcBef>
                <a:spcPts val="900"/>
              </a:spcBef>
              <a:spcAft>
                <a:spcPts val="0"/>
              </a:spcAft>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Implementation Costs</a:t>
            </a:r>
          </a:p>
        </p:txBody>
      </p:sp>
      <p:graphicFrame>
        <p:nvGraphicFramePr>
          <p:cNvPr id="17" name="Content Placeholder 9">
            <a:extLst>
              <a:ext uri="{FF2B5EF4-FFF2-40B4-BE49-F238E27FC236}">
                <a16:creationId xmlns:a16="http://schemas.microsoft.com/office/drawing/2014/main" id="{46D81F65-093E-ACBA-B8F0-44957A3DD9FB}"/>
              </a:ext>
            </a:extLst>
          </p:cNvPr>
          <p:cNvGraphicFramePr>
            <a:graphicFrameLocks/>
          </p:cNvGraphicFramePr>
          <p:nvPr/>
        </p:nvGraphicFramePr>
        <p:xfrm>
          <a:off x="457200" y="1781906"/>
          <a:ext cx="3975579" cy="1511133"/>
        </p:xfrm>
        <a:graphic>
          <a:graphicData uri="http://schemas.openxmlformats.org/drawingml/2006/chart">
            <c:chart xmlns:c="http://schemas.openxmlformats.org/drawingml/2006/chart" xmlns:r="http://schemas.openxmlformats.org/officeDocument/2006/relationships" r:id="rId3"/>
          </a:graphicData>
        </a:graphic>
      </p:graphicFrame>
      <p:pic>
        <p:nvPicPr>
          <p:cNvPr id="23" name="Picture 22">
            <a:extLst>
              <a:ext uri="{FF2B5EF4-FFF2-40B4-BE49-F238E27FC236}">
                <a16:creationId xmlns:a16="http://schemas.microsoft.com/office/drawing/2014/main" id="{1BE5D71B-4D63-7059-9796-56A7B222ECA8}"/>
              </a:ext>
            </a:extLst>
          </p:cNvPr>
          <p:cNvPicPr>
            <a:picLocks noChangeAspect="1"/>
          </p:cNvPicPr>
          <p:nvPr/>
        </p:nvPicPr>
        <p:blipFill rotWithShape="1">
          <a:blip r:embed="rId4"/>
          <a:srcRect l="16977" t="25856" r="14302" b="27237"/>
          <a:stretch/>
        </p:blipFill>
        <p:spPr>
          <a:xfrm>
            <a:off x="7877249" y="6045725"/>
            <a:ext cx="863600" cy="355600"/>
          </a:xfrm>
          <a:prstGeom prst="rect">
            <a:avLst/>
          </a:prstGeom>
        </p:spPr>
      </p:pic>
      <p:sp>
        <p:nvSpPr>
          <p:cNvPr id="18" name="object 13">
            <a:extLst>
              <a:ext uri="{FF2B5EF4-FFF2-40B4-BE49-F238E27FC236}">
                <a16:creationId xmlns:a16="http://schemas.microsoft.com/office/drawing/2014/main" id="{EEE0A107-3F68-EF30-D0E5-D884A099A686}"/>
              </a:ext>
            </a:extLst>
          </p:cNvPr>
          <p:cNvSpPr/>
          <p:nvPr/>
        </p:nvSpPr>
        <p:spPr>
          <a:xfrm>
            <a:off x="5135878" y="1223517"/>
            <a:ext cx="3550920" cy="869392"/>
          </a:xfrm>
          <a:custGeom>
            <a:avLst/>
            <a:gdLst/>
            <a:ahLst/>
            <a:cxnLst/>
            <a:rect l="l" t="t" r="r" b="b"/>
            <a:pathLst>
              <a:path w="2019300" h="636270">
                <a:moveTo>
                  <a:pt x="2019261" y="0"/>
                </a:moveTo>
                <a:lnTo>
                  <a:pt x="0" y="0"/>
                </a:lnTo>
                <a:lnTo>
                  <a:pt x="0" y="636143"/>
                </a:lnTo>
                <a:lnTo>
                  <a:pt x="2019261" y="636143"/>
                </a:lnTo>
                <a:lnTo>
                  <a:pt x="2019261" y="0"/>
                </a:lnTo>
                <a:close/>
              </a:path>
            </a:pathLst>
          </a:custGeom>
          <a:solidFill>
            <a:srgbClr val="F4F4F4"/>
          </a:solidFill>
        </p:spPr>
        <p:txBody>
          <a:bodyPr wrap="square" lIns="0" tIns="0" rIns="0" bIns="0" rtlCol="0"/>
          <a:lstStyle/>
          <a:p>
            <a:endParaRPr/>
          </a:p>
        </p:txBody>
      </p:sp>
      <p:sp>
        <p:nvSpPr>
          <p:cNvPr id="21" name="TextBox 20">
            <a:extLst>
              <a:ext uri="{FF2B5EF4-FFF2-40B4-BE49-F238E27FC236}">
                <a16:creationId xmlns:a16="http://schemas.microsoft.com/office/drawing/2014/main" id="{095D0B51-6BF2-24E5-B391-F9AA31DD5C30}"/>
              </a:ext>
            </a:extLst>
          </p:cNvPr>
          <p:cNvSpPr txBox="1"/>
          <p:nvPr/>
        </p:nvSpPr>
        <p:spPr>
          <a:xfrm>
            <a:off x="6205162" y="1426858"/>
            <a:ext cx="2303838" cy="523220"/>
          </a:xfrm>
          <a:prstGeom prst="rect">
            <a:avLst/>
          </a:prstGeom>
          <a:noFill/>
        </p:spPr>
        <p:txBody>
          <a:bodyPr wrap="square" lIns="0" rIns="0" rtlCol="0">
            <a:spAutoFit/>
          </a:bodyPr>
          <a:lstStyle/>
          <a:p>
            <a:pPr algn="l"/>
            <a:r>
              <a:rPr lang="en-US" sz="1400" dirty="0"/>
              <a:t>Identification of persistently underperforming vendors</a:t>
            </a:r>
          </a:p>
        </p:txBody>
      </p:sp>
      <p:sp>
        <p:nvSpPr>
          <p:cNvPr id="22" name="Freeform: Shape 177">
            <a:extLst>
              <a:ext uri="{FF2B5EF4-FFF2-40B4-BE49-F238E27FC236}">
                <a16:creationId xmlns:a16="http://schemas.microsoft.com/office/drawing/2014/main" id="{BBCC5C10-3A1C-7B19-FDE7-159F77915909}"/>
              </a:ext>
            </a:extLst>
          </p:cNvPr>
          <p:cNvSpPr/>
          <p:nvPr/>
        </p:nvSpPr>
        <p:spPr>
          <a:xfrm>
            <a:off x="5399058" y="1396311"/>
            <a:ext cx="542925" cy="542925"/>
          </a:xfrm>
          <a:custGeom>
            <a:avLst/>
            <a:gdLst>
              <a:gd name="connsiteX0" fmla="*/ 273844 w 542925"/>
              <a:gd name="connsiteY0" fmla="*/ 7144 h 542925"/>
              <a:gd name="connsiteX1" fmla="*/ 7144 w 542925"/>
              <a:gd name="connsiteY1" fmla="*/ 273844 h 542925"/>
              <a:gd name="connsiteX2" fmla="*/ 273844 w 542925"/>
              <a:gd name="connsiteY2" fmla="*/ 540544 h 542925"/>
              <a:gd name="connsiteX3" fmla="*/ 540544 w 542925"/>
              <a:gd name="connsiteY3" fmla="*/ 273844 h 542925"/>
              <a:gd name="connsiteX4" fmla="*/ 273844 w 542925"/>
              <a:gd name="connsiteY4" fmla="*/ 7144 h 542925"/>
              <a:gd name="connsiteX5" fmla="*/ 273844 w 542925"/>
              <a:gd name="connsiteY5" fmla="*/ 502444 h 542925"/>
              <a:gd name="connsiteX6" fmla="*/ 45244 w 542925"/>
              <a:gd name="connsiteY6" fmla="*/ 273844 h 542925"/>
              <a:gd name="connsiteX7" fmla="*/ 273844 w 542925"/>
              <a:gd name="connsiteY7" fmla="*/ 45244 h 542925"/>
              <a:gd name="connsiteX8" fmla="*/ 502444 w 542925"/>
              <a:gd name="connsiteY8" fmla="*/ 273844 h 542925"/>
              <a:gd name="connsiteX9" fmla="*/ 273844 w 542925"/>
              <a:gd name="connsiteY9" fmla="*/ 502444 h 542925"/>
              <a:gd name="connsiteX10" fmla="*/ 363284 w 542925"/>
              <a:gd name="connsiteY10" fmla="*/ 200216 h 542925"/>
              <a:gd name="connsiteX11" fmla="*/ 382334 w 542925"/>
              <a:gd name="connsiteY11" fmla="*/ 233172 h 542925"/>
              <a:gd name="connsiteX12" fmla="*/ 283369 w 542925"/>
              <a:gd name="connsiteY12" fmla="*/ 290322 h 542925"/>
              <a:gd name="connsiteX13" fmla="*/ 283369 w 542925"/>
              <a:gd name="connsiteY13" fmla="*/ 290227 h 542925"/>
              <a:gd name="connsiteX14" fmla="*/ 273844 w 542925"/>
              <a:gd name="connsiteY14" fmla="*/ 292894 h 542925"/>
              <a:gd name="connsiteX15" fmla="*/ 254794 w 542925"/>
              <a:gd name="connsiteY15" fmla="*/ 273844 h 542925"/>
              <a:gd name="connsiteX16" fmla="*/ 254794 w 542925"/>
              <a:gd name="connsiteY16" fmla="*/ 102394 h 542925"/>
              <a:gd name="connsiteX17" fmla="*/ 292894 w 542925"/>
              <a:gd name="connsiteY17" fmla="*/ 102394 h 542925"/>
              <a:gd name="connsiteX18" fmla="*/ 292894 w 542925"/>
              <a:gd name="connsiteY18" fmla="*/ 240887 h 542925"/>
              <a:gd name="connsiteX19" fmla="*/ 363284 w 542925"/>
              <a:gd name="connsiteY19" fmla="*/ 20021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5" h="542925">
                <a:moveTo>
                  <a:pt x="273844" y="7144"/>
                </a:moveTo>
                <a:cubicBezTo>
                  <a:pt x="126588" y="7144"/>
                  <a:pt x="7144" y="126587"/>
                  <a:pt x="7144" y="273844"/>
                </a:cubicBezTo>
                <a:cubicBezTo>
                  <a:pt x="7144" y="421100"/>
                  <a:pt x="126588" y="540544"/>
                  <a:pt x="273844" y="540544"/>
                </a:cubicBezTo>
                <a:cubicBezTo>
                  <a:pt x="421100" y="540544"/>
                  <a:pt x="540544" y="421100"/>
                  <a:pt x="540544" y="273844"/>
                </a:cubicBezTo>
                <a:cubicBezTo>
                  <a:pt x="540544" y="126587"/>
                  <a:pt x="421100" y="7144"/>
                  <a:pt x="273844" y="7144"/>
                </a:cubicBezTo>
                <a:close/>
                <a:moveTo>
                  <a:pt x="273844" y="502444"/>
                </a:moveTo>
                <a:cubicBezTo>
                  <a:pt x="147828" y="502444"/>
                  <a:pt x="45244" y="399860"/>
                  <a:pt x="45244" y="273844"/>
                </a:cubicBezTo>
                <a:cubicBezTo>
                  <a:pt x="45244" y="147828"/>
                  <a:pt x="147828" y="45244"/>
                  <a:pt x="273844" y="45244"/>
                </a:cubicBezTo>
                <a:cubicBezTo>
                  <a:pt x="399860" y="45244"/>
                  <a:pt x="502444" y="147828"/>
                  <a:pt x="502444" y="273844"/>
                </a:cubicBezTo>
                <a:cubicBezTo>
                  <a:pt x="502444" y="399860"/>
                  <a:pt x="399860" y="502444"/>
                  <a:pt x="273844" y="502444"/>
                </a:cubicBezTo>
                <a:close/>
                <a:moveTo>
                  <a:pt x="363284" y="200216"/>
                </a:moveTo>
                <a:lnTo>
                  <a:pt x="382334" y="233172"/>
                </a:lnTo>
                <a:lnTo>
                  <a:pt x="283369" y="290322"/>
                </a:lnTo>
                <a:lnTo>
                  <a:pt x="283369" y="290227"/>
                </a:lnTo>
                <a:cubicBezTo>
                  <a:pt x="280607" y="291846"/>
                  <a:pt x="277369" y="292894"/>
                  <a:pt x="273844" y="292894"/>
                </a:cubicBezTo>
                <a:cubicBezTo>
                  <a:pt x="263366" y="292894"/>
                  <a:pt x="254794" y="284321"/>
                  <a:pt x="254794" y="273844"/>
                </a:cubicBezTo>
                <a:lnTo>
                  <a:pt x="254794" y="102394"/>
                </a:lnTo>
                <a:lnTo>
                  <a:pt x="292894" y="102394"/>
                </a:lnTo>
                <a:lnTo>
                  <a:pt x="292894" y="240887"/>
                </a:lnTo>
                <a:lnTo>
                  <a:pt x="363284" y="200216"/>
                </a:lnTo>
                <a:close/>
              </a:path>
            </a:pathLst>
          </a:custGeom>
          <a:solidFill>
            <a:srgbClr val="002856"/>
          </a:solidFill>
          <a:ln w="9525" cap="flat">
            <a:noFill/>
            <a:prstDash val="solid"/>
            <a:miter/>
          </a:ln>
        </p:spPr>
        <p:txBody>
          <a:bodyPr rtlCol="0" anchor="ctr"/>
          <a:lstStyle/>
          <a:p>
            <a:endParaRPr lang="en-US"/>
          </a:p>
        </p:txBody>
      </p:sp>
      <p:sp>
        <p:nvSpPr>
          <p:cNvPr id="24" name="object 13">
            <a:extLst>
              <a:ext uri="{FF2B5EF4-FFF2-40B4-BE49-F238E27FC236}">
                <a16:creationId xmlns:a16="http://schemas.microsoft.com/office/drawing/2014/main" id="{755CE9D7-A6FD-DB1A-FE20-87CFFEBC1D97}"/>
              </a:ext>
            </a:extLst>
          </p:cNvPr>
          <p:cNvSpPr/>
          <p:nvPr/>
        </p:nvSpPr>
        <p:spPr>
          <a:xfrm>
            <a:off x="5135878" y="2215031"/>
            <a:ext cx="3550920" cy="869392"/>
          </a:xfrm>
          <a:custGeom>
            <a:avLst/>
            <a:gdLst/>
            <a:ahLst/>
            <a:cxnLst/>
            <a:rect l="l" t="t" r="r" b="b"/>
            <a:pathLst>
              <a:path w="2019300" h="636270">
                <a:moveTo>
                  <a:pt x="2019261" y="0"/>
                </a:moveTo>
                <a:lnTo>
                  <a:pt x="0" y="0"/>
                </a:lnTo>
                <a:lnTo>
                  <a:pt x="0" y="636143"/>
                </a:lnTo>
                <a:lnTo>
                  <a:pt x="2019261" y="636143"/>
                </a:lnTo>
                <a:lnTo>
                  <a:pt x="2019261" y="0"/>
                </a:lnTo>
                <a:close/>
              </a:path>
            </a:pathLst>
          </a:custGeom>
          <a:solidFill>
            <a:srgbClr val="F4F4F4"/>
          </a:solidFill>
        </p:spPr>
        <p:txBody>
          <a:bodyPr wrap="square" lIns="0" tIns="0" rIns="0" bIns="0" rtlCol="0"/>
          <a:lstStyle/>
          <a:p>
            <a:endParaRPr/>
          </a:p>
        </p:txBody>
      </p:sp>
      <p:sp>
        <p:nvSpPr>
          <p:cNvPr id="25" name="TextBox 24">
            <a:extLst>
              <a:ext uri="{FF2B5EF4-FFF2-40B4-BE49-F238E27FC236}">
                <a16:creationId xmlns:a16="http://schemas.microsoft.com/office/drawing/2014/main" id="{1723355F-ED12-8DF6-B00D-4AE7ECEC66F4}"/>
              </a:ext>
            </a:extLst>
          </p:cNvPr>
          <p:cNvSpPr txBox="1"/>
          <p:nvPr/>
        </p:nvSpPr>
        <p:spPr>
          <a:xfrm>
            <a:off x="6205162" y="2280395"/>
            <a:ext cx="2303838" cy="738664"/>
          </a:xfrm>
          <a:prstGeom prst="rect">
            <a:avLst/>
          </a:prstGeom>
          <a:noFill/>
        </p:spPr>
        <p:txBody>
          <a:bodyPr wrap="square" lIns="0" rIns="0" rtlCol="0">
            <a:spAutoFit/>
          </a:bodyPr>
          <a:lstStyle/>
          <a:p>
            <a:pPr algn="l"/>
            <a:r>
              <a:rPr lang="en-US" sz="1400" dirty="0"/>
              <a:t>Increase in executive attention and resources devoted to key TPRM issues</a:t>
            </a:r>
          </a:p>
        </p:txBody>
      </p:sp>
      <p:sp>
        <p:nvSpPr>
          <p:cNvPr id="26" name="object 13">
            <a:extLst>
              <a:ext uri="{FF2B5EF4-FFF2-40B4-BE49-F238E27FC236}">
                <a16:creationId xmlns:a16="http://schemas.microsoft.com/office/drawing/2014/main" id="{9FA89BC3-8B62-B73D-B44B-023D2FC14340}"/>
              </a:ext>
            </a:extLst>
          </p:cNvPr>
          <p:cNvSpPr/>
          <p:nvPr/>
        </p:nvSpPr>
        <p:spPr>
          <a:xfrm>
            <a:off x="5130169" y="3224073"/>
            <a:ext cx="3550920" cy="869392"/>
          </a:xfrm>
          <a:custGeom>
            <a:avLst/>
            <a:gdLst/>
            <a:ahLst/>
            <a:cxnLst/>
            <a:rect l="l" t="t" r="r" b="b"/>
            <a:pathLst>
              <a:path w="2019300" h="636270">
                <a:moveTo>
                  <a:pt x="2019261" y="0"/>
                </a:moveTo>
                <a:lnTo>
                  <a:pt x="0" y="0"/>
                </a:lnTo>
                <a:lnTo>
                  <a:pt x="0" y="636143"/>
                </a:lnTo>
                <a:lnTo>
                  <a:pt x="2019261" y="636143"/>
                </a:lnTo>
                <a:lnTo>
                  <a:pt x="2019261" y="0"/>
                </a:lnTo>
                <a:close/>
              </a:path>
            </a:pathLst>
          </a:custGeom>
          <a:solidFill>
            <a:srgbClr val="F4F4F4"/>
          </a:solidFill>
        </p:spPr>
        <p:txBody>
          <a:bodyPr wrap="square" lIns="0" tIns="0" rIns="0" bIns="0" rtlCol="0"/>
          <a:lstStyle/>
          <a:p>
            <a:endParaRPr/>
          </a:p>
        </p:txBody>
      </p:sp>
      <p:sp>
        <p:nvSpPr>
          <p:cNvPr id="27" name="TextBox 26">
            <a:extLst>
              <a:ext uri="{FF2B5EF4-FFF2-40B4-BE49-F238E27FC236}">
                <a16:creationId xmlns:a16="http://schemas.microsoft.com/office/drawing/2014/main" id="{4EF1F562-74B9-578A-AEEE-63D0AF4CF601}"/>
              </a:ext>
            </a:extLst>
          </p:cNvPr>
          <p:cNvSpPr txBox="1"/>
          <p:nvPr/>
        </p:nvSpPr>
        <p:spPr>
          <a:xfrm>
            <a:off x="6213390" y="3307780"/>
            <a:ext cx="2303838" cy="738664"/>
          </a:xfrm>
          <a:prstGeom prst="rect">
            <a:avLst/>
          </a:prstGeom>
          <a:noFill/>
        </p:spPr>
        <p:txBody>
          <a:bodyPr wrap="square" lIns="0" rIns="0" rtlCol="0">
            <a:spAutoFit/>
          </a:bodyPr>
          <a:lstStyle/>
          <a:p>
            <a:pPr algn="l"/>
            <a:r>
              <a:rPr lang="en-US" sz="1400" dirty="0"/>
              <a:t>Improved expert awareness of cross-functional TPRM issues and priorities</a:t>
            </a:r>
          </a:p>
        </p:txBody>
      </p:sp>
      <p:sp>
        <p:nvSpPr>
          <p:cNvPr id="28" name="Freeform: Shape 253">
            <a:extLst>
              <a:ext uri="{FF2B5EF4-FFF2-40B4-BE49-F238E27FC236}">
                <a16:creationId xmlns:a16="http://schemas.microsoft.com/office/drawing/2014/main" id="{8D40A357-4E3D-2308-29E1-9B81F5554218}"/>
              </a:ext>
            </a:extLst>
          </p:cNvPr>
          <p:cNvSpPr/>
          <p:nvPr/>
        </p:nvSpPr>
        <p:spPr>
          <a:xfrm>
            <a:off x="5399058" y="2425129"/>
            <a:ext cx="542925" cy="466725"/>
          </a:xfrm>
          <a:custGeom>
            <a:avLst/>
            <a:gdLst>
              <a:gd name="connsiteX0" fmla="*/ 426244 w 542925"/>
              <a:gd name="connsiteY0" fmla="*/ 92869 h 466725"/>
              <a:gd name="connsiteX1" fmla="*/ 426244 w 542925"/>
              <a:gd name="connsiteY1" fmla="*/ 45244 h 466725"/>
              <a:gd name="connsiteX2" fmla="*/ 445294 w 542925"/>
              <a:gd name="connsiteY2" fmla="*/ 45244 h 466725"/>
              <a:gd name="connsiteX3" fmla="*/ 445294 w 542925"/>
              <a:gd name="connsiteY3" fmla="*/ 7144 h 466725"/>
              <a:gd name="connsiteX4" fmla="*/ 426244 w 542925"/>
              <a:gd name="connsiteY4" fmla="*/ 7144 h 466725"/>
              <a:gd name="connsiteX5" fmla="*/ 311944 w 542925"/>
              <a:gd name="connsiteY5" fmla="*/ 7144 h 466725"/>
              <a:gd name="connsiteX6" fmla="*/ 292894 w 542925"/>
              <a:gd name="connsiteY6" fmla="*/ 7144 h 466725"/>
              <a:gd name="connsiteX7" fmla="*/ 292894 w 542925"/>
              <a:gd name="connsiteY7" fmla="*/ 45244 h 466725"/>
              <a:gd name="connsiteX8" fmla="*/ 311944 w 542925"/>
              <a:gd name="connsiteY8" fmla="*/ 45244 h 466725"/>
              <a:gd name="connsiteX9" fmla="*/ 311944 w 542925"/>
              <a:gd name="connsiteY9" fmla="*/ 92869 h 466725"/>
              <a:gd name="connsiteX10" fmla="*/ 235744 w 542925"/>
              <a:gd name="connsiteY10" fmla="*/ 92869 h 466725"/>
              <a:gd name="connsiteX11" fmla="*/ 235744 w 542925"/>
              <a:gd name="connsiteY11" fmla="*/ 45244 h 466725"/>
              <a:gd name="connsiteX12" fmla="*/ 254794 w 542925"/>
              <a:gd name="connsiteY12" fmla="*/ 45244 h 466725"/>
              <a:gd name="connsiteX13" fmla="*/ 254794 w 542925"/>
              <a:gd name="connsiteY13" fmla="*/ 7144 h 466725"/>
              <a:gd name="connsiteX14" fmla="*/ 235744 w 542925"/>
              <a:gd name="connsiteY14" fmla="*/ 7144 h 466725"/>
              <a:gd name="connsiteX15" fmla="*/ 121444 w 542925"/>
              <a:gd name="connsiteY15" fmla="*/ 7144 h 466725"/>
              <a:gd name="connsiteX16" fmla="*/ 102394 w 542925"/>
              <a:gd name="connsiteY16" fmla="*/ 7144 h 466725"/>
              <a:gd name="connsiteX17" fmla="*/ 102394 w 542925"/>
              <a:gd name="connsiteY17" fmla="*/ 45244 h 466725"/>
              <a:gd name="connsiteX18" fmla="*/ 121444 w 542925"/>
              <a:gd name="connsiteY18" fmla="*/ 45244 h 466725"/>
              <a:gd name="connsiteX19" fmla="*/ 121444 w 542925"/>
              <a:gd name="connsiteY19" fmla="*/ 92869 h 466725"/>
              <a:gd name="connsiteX20" fmla="*/ 7144 w 542925"/>
              <a:gd name="connsiteY20" fmla="*/ 92869 h 466725"/>
              <a:gd name="connsiteX21" fmla="*/ 7144 w 542925"/>
              <a:gd name="connsiteY21" fmla="*/ 359569 h 466725"/>
              <a:gd name="connsiteX22" fmla="*/ 7144 w 542925"/>
              <a:gd name="connsiteY22" fmla="*/ 397669 h 466725"/>
              <a:gd name="connsiteX23" fmla="*/ 7144 w 542925"/>
              <a:gd name="connsiteY23" fmla="*/ 464344 h 466725"/>
              <a:gd name="connsiteX24" fmla="*/ 140494 w 542925"/>
              <a:gd name="connsiteY24" fmla="*/ 464344 h 466725"/>
              <a:gd name="connsiteX25" fmla="*/ 140494 w 542925"/>
              <a:gd name="connsiteY25" fmla="*/ 397669 h 466725"/>
              <a:gd name="connsiteX26" fmla="*/ 235744 w 542925"/>
              <a:gd name="connsiteY26" fmla="*/ 397669 h 466725"/>
              <a:gd name="connsiteX27" fmla="*/ 235744 w 542925"/>
              <a:gd name="connsiteY27" fmla="*/ 207169 h 466725"/>
              <a:gd name="connsiteX28" fmla="*/ 311944 w 542925"/>
              <a:gd name="connsiteY28" fmla="*/ 207169 h 466725"/>
              <a:gd name="connsiteX29" fmla="*/ 311944 w 542925"/>
              <a:gd name="connsiteY29" fmla="*/ 397669 h 466725"/>
              <a:gd name="connsiteX30" fmla="*/ 407194 w 542925"/>
              <a:gd name="connsiteY30" fmla="*/ 397669 h 466725"/>
              <a:gd name="connsiteX31" fmla="*/ 407194 w 542925"/>
              <a:gd name="connsiteY31" fmla="*/ 464344 h 466725"/>
              <a:gd name="connsiteX32" fmla="*/ 540544 w 542925"/>
              <a:gd name="connsiteY32" fmla="*/ 464344 h 466725"/>
              <a:gd name="connsiteX33" fmla="*/ 540544 w 542925"/>
              <a:gd name="connsiteY33" fmla="*/ 397669 h 466725"/>
              <a:gd name="connsiteX34" fmla="*/ 540544 w 542925"/>
              <a:gd name="connsiteY34" fmla="*/ 359569 h 466725"/>
              <a:gd name="connsiteX35" fmla="*/ 540544 w 542925"/>
              <a:gd name="connsiteY35" fmla="*/ 92869 h 466725"/>
              <a:gd name="connsiteX36" fmla="*/ 426244 w 542925"/>
              <a:gd name="connsiteY36" fmla="*/ 92869 h 466725"/>
              <a:gd name="connsiteX37" fmla="*/ 388144 w 542925"/>
              <a:gd name="connsiteY37" fmla="*/ 45244 h 466725"/>
              <a:gd name="connsiteX38" fmla="*/ 388144 w 542925"/>
              <a:gd name="connsiteY38" fmla="*/ 92869 h 466725"/>
              <a:gd name="connsiteX39" fmla="*/ 350044 w 542925"/>
              <a:gd name="connsiteY39" fmla="*/ 92869 h 466725"/>
              <a:gd name="connsiteX40" fmla="*/ 350044 w 542925"/>
              <a:gd name="connsiteY40" fmla="*/ 45244 h 466725"/>
              <a:gd name="connsiteX41" fmla="*/ 388144 w 542925"/>
              <a:gd name="connsiteY41" fmla="*/ 45244 h 466725"/>
              <a:gd name="connsiteX42" fmla="*/ 159544 w 542925"/>
              <a:gd name="connsiteY42" fmla="*/ 45244 h 466725"/>
              <a:gd name="connsiteX43" fmla="*/ 197644 w 542925"/>
              <a:gd name="connsiteY43" fmla="*/ 45244 h 466725"/>
              <a:gd name="connsiteX44" fmla="*/ 197644 w 542925"/>
              <a:gd name="connsiteY44" fmla="*/ 92869 h 466725"/>
              <a:gd name="connsiteX45" fmla="*/ 159544 w 542925"/>
              <a:gd name="connsiteY45" fmla="*/ 92869 h 466725"/>
              <a:gd name="connsiteX46" fmla="*/ 159544 w 542925"/>
              <a:gd name="connsiteY46" fmla="*/ 45244 h 466725"/>
              <a:gd name="connsiteX47" fmla="*/ 102394 w 542925"/>
              <a:gd name="connsiteY47" fmla="*/ 426244 h 466725"/>
              <a:gd name="connsiteX48" fmla="*/ 45244 w 542925"/>
              <a:gd name="connsiteY48" fmla="*/ 426244 h 466725"/>
              <a:gd name="connsiteX49" fmla="*/ 45244 w 542925"/>
              <a:gd name="connsiteY49" fmla="*/ 397669 h 466725"/>
              <a:gd name="connsiteX50" fmla="*/ 102394 w 542925"/>
              <a:gd name="connsiteY50" fmla="*/ 397669 h 466725"/>
              <a:gd name="connsiteX51" fmla="*/ 102394 w 542925"/>
              <a:gd name="connsiteY51" fmla="*/ 426244 h 466725"/>
              <a:gd name="connsiteX52" fmla="*/ 197644 w 542925"/>
              <a:gd name="connsiteY52" fmla="*/ 359569 h 466725"/>
              <a:gd name="connsiteX53" fmla="*/ 140494 w 542925"/>
              <a:gd name="connsiteY53" fmla="*/ 359569 h 466725"/>
              <a:gd name="connsiteX54" fmla="*/ 45244 w 542925"/>
              <a:gd name="connsiteY54" fmla="*/ 359569 h 466725"/>
              <a:gd name="connsiteX55" fmla="*/ 45244 w 542925"/>
              <a:gd name="connsiteY55" fmla="*/ 130969 h 466725"/>
              <a:gd name="connsiteX56" fmla="*/ 121444 w 542925"/>
              <a:gd name="connsiteY56" fmla="*/ 130969 h 466725"/>
              <a:gd name="connsiteX57" fmla="*/ 197644 w 542925"/>
              <a:gd name="connsiteY57" fmla="*/ 130969 h 466725"/>
              <a:gd name="connsiteX58" fmla="*/ 197644 w 542925"/>
              <a:gd name="connsiteY58" fmla="*/ 359569 h 466725"/>
              <a:gd name="connsiteX59" fmla="*/ 235744 w 542925"/>
              <a:gd name="connsiteY59" fmla="*/ 169069 h 466725"/>
              <a:gd name="connsiteX60" fmla="*/ 235744 w 542925"/>
              <a:gd name="connsiteY60" fmla="*/ 130969 h 466725"/>
              <a:gd name="connsiteX61" fmla="*/ 311944 w 542925"/>
              <a:gd name="connsiteY61" fmla="*/ 130969 h 466725"/>
              <a:gd name="connsiteX62" fmla="*/ 311944 w 542925"/>
              <a:gd name="connsiteY62" fmla="*/ 169069 h 466725"/>
              <a:gd name="connsiteX63" fmla="*/ 235744 w 542925"/>
              <a:gd name="connsiteY63" fmla="*/ 169069 h 466725"/>
              <a:gd name="connsiteX64" fmla="*/ 502444 w 542925"/>
              <a:gd name="connsiteY64" fmla="*/ 426244 h 466725"/>
              <a:gd name="connsiteX65" fmla="*/ 445294 w 542925"/>
              <a:gd name="connsiteY65" fmla="*/ 426244 h 466725"/>
              <a:gd name="connsiteX66" fmla="*/ 445294 w 542925"/>
              <a:gd name="connsiteY66" fmla="*/ 397669 h 466725"/>
              <a:gd name="connsiteX67" fmla="*/ 502444 w 542925"/>
              <a:gd name="connsiteY67" fmla="*/ 397669 h 466725"/>
              <a:gd name="connsiteX68" fmla="*/ 502444 w 542925"/>
              <a:gd name="connsiteY68" fmla="*/ 426244 h 466725"/>
              <a:gd name="connsiteX69" fmla="*/ 407194 w 542925"/>
              <a:gd name="connsiteY69" fmla="*/ 359569 h 466725"/>
              <a:gd name="connsiteX70" fmla="*/ 350044 w 542925"/>
              <a:gd name="connsiteY70" fmla="*/ 359569 h 466725"/>
              <a:gd name="connsiteX71" fmla="*/ 350044 w 542925"/>
              <a:gd name="connsiteY71" fmla="*/ 130969 h 466725"/>
              <a:gd name="connsiteX72" fmla="*/ 426244 w 542925"/>
              <a:gd name="connsiteY72" fmla="*/ 130969 h 466725"/>
              <a:gd name="connsiteX73" fmla="*/ 502444 w 542925"/>
              <a:gd name="connsiteY73" fmla="*/ 130969 h 466725"/>
              <a:gd name="connsiteX74" fmla="*/ 502444 w 542925"/>
              <a:gd name="connsiteY74" fmla="*/ 359569 h 466725"/>
              <a:gd name="connsiteX75" fmla="*/ 407194 w 542925"/>
              <a:gd name="connsiteY75" fmla="*/ 35956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542925" h="466725">
                <a:moveTo>
                  <a:pt x="426244" y="92869"/>
                </a:moveTo>
                <a:lnTo>
                  <a:pt x="426244" y="45244"/>
                </a:lnTo>
                <a:lnTo>
                  <a:pt x="445294" y="45244"/>
                </a:lnTo>
                <a:lnTo>
                  <a:pt x="445294" y="7144"/>
                </a:lnTo>
                <a:lnTo>
                  <a:pt x="426244" y="7144"/>
                </a:lnTo>
                <a:lnTo>
                  <a:pt x="311944" y="7144"/>
                </a:lnTo>
                <a:lnTo>
                  <a:pt x="292894" y="7144"/>
                </a:lnTo>
                <a:lnTo>
                  <a:pt x="292894" y="45244"/>
                </a:lnTo>
                <a:lnTo>
                  <a:pt x="311944" y="45244"/>
                </a:lnTo>
                <a:lnTo>
                  <a:pt x="311944" y="92869"/>
                </a:lnTo>
                <a:lnTo>
                  <a:pt x="235744" y="92869"/>
                </a:lnTo>
                <a:lnTo>
                  <a:pt x="235744" y="45244"/>
                </a:lnTo>
                <a:lnTo>
                  <a:pt x="254794" y="45244"/>
                </a:lnTo>
                <a:lnTo>
                  <a:pt x="254794" y="7144"/>
                </a:lnTo>
                <a:lnTo>
                  <a:pt x="235744" y="7144"/>
                </a:lnTo>
                <a:lnTo>
                  <a:pt x="121444" y="7144"/>
                </a:lnTo>
                <a:lnTo>
                  <a:pt x="102394" y="7144"/>
                </a:lnTo>
                <a:lnTo>
                  <a:pt x="102394" y="45244"/>
                </a:lnTo>
                <a:lnTo>
                  <a:pt x="121444" y="45244"/>
                </a:lnTo>
                <a:lnTo>
                  <a:pt x="121444" y="92869"/>
                </a:lnTo>
                <a:lnTo>
                  <a:pt x="7144" y="92869"/>
                </a:lnTo>
                <a:lnTo>
                  <a:pt x="7144" y="359569"/>
                </a:lnTo>
                <a:lnTo>
                  <a:pt x="7144" y="397669"/>
                </a:lnTo>
                <a:lnTo>
                  <a:pt x="7144" y="464344"/>
                </a:lnTo>
                <a:lnTo>
                  <a:pt x="140494" y="464344"/>
                </a:lnTo>
                <a:lnTo>
                  <a:pt x="140494" y="397669"/>
                </a:lnTo>
                <a:lnTo>
                  <a:pt x="235744" y="397669"/>
                </a:lnTo>
                <a:lnTo>
                  <a:pt x="235744" y="207169"/>
                </a:lnTo>
                <a:lnTo>
                  <a:pt x="311944" y="207169"/>
                </a:lnTo>
                <a:lnTo>
                  <a:pt x="311944" y="397669"/>
                </a:lnTo>
                <a:lnTo>
                  <a:pt x="407194" y="397669"/>
                </a:lnTo>
                <a:lnTo>
                  <a:pt x="407194" y="464344"/>
                </a:lnTo>
                <a:lnTo>
                  <a:pt x="540544" y="464344"/>
                </a:lnTo>
                <a:lnTo>
                  <a:pt x="540544" y="397669"/>
                </a:lnTo>
                <a:lnTo>
                  <a:pt x="540544" y="359569"/>
                </a:lnTo>
                <a:lnTo>
                  <a:pt x="540544" y="92869"/>
                </a:lnTo>
                <a:lnTo>
                  <a:pt x="426244" y="92869"/>
                </a:lnTo>
                <a:close/>
                <a:moveTo>
                  <a:pt x="388144" y="45244"/>
                </a:moveTo>
                <a:lnTo>
                  <a:pt x="388144" y="92869"/>
                </a:lnTo>
                <a:lnTo>
                  <a:pt x="350044" y="92869"/>
                </a:lnTo>
                <a:lnTo>
                  <a:pt x="350044" y="45244"/>
                </a:lnTo>
                <a:lnTo>
                  <a:pt x="388144" y="45244"/>
                </a:lnTo>
                <a:close/>
                <a:moveTo>
                  <a:pt x="159544" y="45244"/>
                </a:moveTo>
                <a:lnTo>
                  <a:pt x="197644" y="45244"/>
                </a:lnTo>
                <a:lnTo>
                  <a:pt x="197644" y="92869"/>
                </a:lnTo>
                <a:lnTo>
                  <a:pt x="159544" y="92869"/>
                </a:lnTo>
                <a:lnTo>
                  <a:pt x="159544" y="45244"/>
                </a:lnTo>
                <a:close/>
                <a:moveTo>
                  <a:pt x="102394" y="426244"/>
                </a:moveTo>
                <a:lnTo>
                  <a:pt x="45244" y="426244"/>
                </a:lnTo>
                <a:lnTo>
                  <a:pt x="45244" y="397669"/>
                </a:lnTo>
                <a:lnTo>
                  <a:pt x="102394" y="397669"/>
                </a:lnTo>
                <a:lnTo>
                  <a:pt x="102394" y="426244"/>
                </a:lnTo>
                <a:close/>
                <a:moveTo>
                  <a:pt x="197644" y="359569"/>
                </a:moveTo>
                <a:lnTo>
                  <a:pt x="140494" y="359569"/>
                </a:lnTo>
                <a:lnTo>
                  <a:pt x="45244" y="359569"/>
                </a:lnTo>
                <a:lnTo>
                  <a:pt x="45244" y="130969"/>
                </a:lnTo>
                <a:lnTo>
                  <a:pt x="121444" y="130969"/>
                </a:lnTo>
                <a:lnTo>
                  <a:pt x="197644" y="130969"/>
                </a:lnTo>
                <a:lnTo>
                  <a:pt x="197644" y="359569"/>
                </a:lnTo>
                <a:close/>
                <a:moveTo>
                  <a:pt x="235744" y="169069"/>
                </a:moveTo>
                <a:lnTo>
                  <a:pt x="235744" y="130969"/>
                </a:lnTo>
                <a:lnTo>
                  <a:pt x="311944" y="130969"/>
                </a:lnTo>
                <a:lnTo>
                  <a:pt x="311944" y="169069"/>
                </a:lnTo>
                <a:lnTo>
                  <a:pt x="235744" y="169069"/>
                </a:lnTo>
                <a:close/>
                <a:moveTo>
                  <a:pt x="502444" y="426244"/>
                </a:moveTo>
                <a:lnTo>
                  <a:pt x="445294" y="426244"/>
                </a:lnTo>
                <a:lnTo>
                  <a:pt x="445294" y="397669"/>
                </a:lnTo>
                <a:lnTo>
                  <a:pt x="502444" y="397669"/>
                </a:lnTo>
                <a:lnTo>
                  <a:pt x="502444" y="426244"/>
                </a:lnTo>
                <a:close/>
                <a:moveTo>
                  <a:pt x="407194" y="359569"/>
                </a:moveTo>
                <a:lnTo>
                  <a:pt x="350044" y="359569"/>
                </a:lnTo>
                <a:lnTo>
                  <a:pt x="350044" y="130969"/>
                </a:lnTo>
                <a:lnTo>
                  <a:pt x="426244" y="130969"/>
                </a:lnTo>
                <a:lnTo>
                  <a:pt x="502444" y="130969"/>
                </a:lnTo>
                <a:lnTo>
                  <a:pt x="502444" y="359569"/>
                </a:lnTo>
                <a:lnTo>
                  <a:pt x="407194" y="359569"/>
                </a:lnTo>
                <a:close/>
              </a:path>
            </a:pathLst>
          </a:custGeom>
          <a:solidFill>
            <a:srgbClr val="002856"/>
          </a:solidFill>
          <a:ln w="9525" cap="flat">
            <a:noFill/>
            <a:prstDash val="solid"/>
            <a:miter/>
          </a:ln>
        </p:spPr>
        <p:txBody>
          <a:bodyPr rtlCol="0" anchor="ctr"/>
          <a:lstStyle/>
          <a:p>
            <a:endParaRPr lang="en-US"/>
          </a:p>
        </p:txBody>
      </p:sp>
      <p:sp>
        <p:nvSpPr>
          <p:cNvPr id="29" name="Graphic 90">
            <a:extLst>
              <a:ext uri="{FF2B5EF4-FFF2-40B4-BE49-F238E27FC236}">
                <a16:creationId xmlns:a16="http://schemas.microsoft.com/office/drawing/2014/main" id="{27D1E248-0B7C-74E8-B144-E5F7E036BE96}"/>
              </a:ext>
            </a:extLst>
          </p:cNvPr>
          <p:cNvSpPr/>
          <p:nvPr/>
        </p:nvSpPr>
        <p:spPr>
          <a:xfrm>
            <a:off x="5375212" y="3411056"/>
            <a:ext cx="571442" cy="477345"/>
          </a:xfrm>
          <a:custGeom>
            <a:avLst/>
            <a:gdLst>
              <a:gd name="connsiteX0" fmla="*/ 530142 w 571442"/>
              <a:gd name="connsiteY0" fmla="*/ 180051 h 477345"/>
              <a:gd name="connsiteX1" fmla="*/ 532219 w 571442"/>
              <a:gd name="connsiteY1" fmla="*/ 160239 h 477345"/>
              <a:gd name="connsiteX2" fmla="*/ 456133 w 571442"/>
              <a:gd name="connsiteY2" fmla="*/ 65189 h 477345"/>
              <a:gd name="connsiteX3" fmla="*/ 364150 w 571442"/>
              <a:gd name="connsiteY3" fmla="*/ 0 h 477345"/>
              <a:gd name="connsiteX4" fmla="*/ 285721 w 571442"/>
              <a:gd name="connsiteY4" fmla="*/ 39843 h 477345"/>
              <a:gd name="connsiteX5" fmla="*/ 207293 w 571442"/>
              <a:gd name="connsiteY5" fmla="*/ 0 h 477345"/>
              <a:gd name="connsiteX6" fmla="*/ 115310 w 571442"/>
              <a:gd name="connsiteY6" fmla="*/ 65189 h 477345"/>
              <a:gd name="connsiteX7" fmla="*/ 39214 w 571442"/>
              <a:gd name="connsiteY7" fmla="*/ 160239 h 477345"/>
              <a:gd name="connsiteX8" fmla="*/ 39262 w 571442"/>
              <a:gd name="connsiteY8" fmla="*/ 161106 h 477345"/>
              <a:gd name="connsiteX9" fmla="*/ 39233 w 571442"/>
              <a:gd name="connsiteY9" fmla="*/ 161106 h 477345"/>
              <a:gd name="connsiteX10" fmla="*/ 39338 w 571442"/>
              <a:gd name="connsiteY10" fmla="*/ 162601 h 477345"/>
              <a:gd name="connsiteX11" fmla="*/ 41291 w 571442"/>
              <a:gd name="connsiteY11" fmla="*/ 180051 h 477345"/>
              <a:gd name="connsiteX12" fmla="*/ 0 w 571442"/>
              <a:gd name="connsiteY12" fmla="*/ 277892 h 477345"/>
              <a:gd name="connsiteX13" fmla="*/ 101222 w 571442"/>
              <a:gd name="connsiteY13" fmla="*/ 409832 h 477345"/>
              <a:gd name="connsiteX14" fmla="*/ 199444 w 571442"/>
              <a:gd name="connsiteY14" fmla="*/ 477345 h 477345"/>
              <a:gd name="connsiteX15" fmla="*/ 285769 w 571442"/>
              <a:gd name="connsiteY15" fmla="*/ 432092 h 477345"/>
              <a:gd name="connsiteX16" fmla="*/ 371999 w 571442"/>
              <a:gd name="connsiteY16" fmla="*/ 477345 h 477345"/>
              <a:gd name="connsiteX17" fmla="*/ 470221 w 571442"/>
              <a:gd name="connsiteY17" fmla="*/ 409832 h 477345"/>
              <a:gd name="connsiteX18" fmla="*/ 571443 w 571442"/>
              <a:gd name="connsiteY18" fmla="*/ 277892 h 477345"/>
              <a:gd name="connsiteX19" fmla="*/ 530142 w 571442"/>
              <a:gd name="connsiteY19" fmla="*/ 180051 h 477345"/>
              <a:gd name="connsiteX20" fmla="*/ 266414 w 571442"/>
              <a:gd name="connsiteY20" fmla="*/ 376657 h 477345"/>
              <a:gd name="connsiteX21" fmla="*/ 199434 w 571442"/>
              <a:gd name="connsiteY21" fmla="*/ 439245 h 477345"/>
              <a:gd name="connsiteX22" fmla="*/ 134436 w 571442"/>
              <a:gd name="connsiteY22" fmla="*/ 388858 h 477345"/>
              <a:gd name="connsiteX23" fmla="*/ 131378 w 571442"/>
              <a:gd name="connsiteY23" fmla="*/ 377009 h 477345"/>
              <a:gd name="connsiteX24" fmla="*/ 119329 w 571442"/>
              <a:gd name="connsiteY24" fmla="*/ 374866 h 477345"/>
              <a:gd name="connsiteX25" fmla="*/ 38090 w 571442"/>
              <a:gd name="connsiteY25" fmla="*/ 277892 h 477345"/>
              <a:gd name="connsiteX26" fmla="*/ 59884 w 571442"/>
              <a:gd name="connsiteY26" fmla="*/ 216189 h 477345"/>
              <a:gd name="connsiteX27" fmla="*/ 76743 w 571442"/>
              <a:gd name="connsiteY27" fmla="*/ 231267 h 477345"/>
              <a:gd name="connsiteX28" fmla="*/ 117053 w 571442"/>
              <a:gd name="connsiteY28" fmla="*/ 242335 h 477345"/>
              <a:gd name="connsiteX29" fmla="*/ 145161 w 571442"/>
              <a:gd name="connsiteY29" fmla="*/ 238496 h 477345"/>
              <a:gd name="connsiteX30" fmla="*/ 216599 w 571442"/>
              <a:gd name="connsiteY30" fmla="*/ 284178 h 477345"/>
              <a:gd name="connsiteX31" fmla="*/ 216599 w 571442"/>
              <a:gd name="connsiteY31" fmla="*/ 246078 h 477345"/>
              <a:gd name="connsiteX32" fmla="*/ 178051 w 571442"/>
              <a:gd name="connsiteY32" fmla="*/ 212855 h 477345"/>
              <a:gd name="connsiteX33" fmla="*/ 216599 w 571442"/>
              <a:gd name="connsiteY33" fmla="*/ 179622 h 477345"/>
              <a:gd name="connsiteX34" fmla="*/ 216599 w 571442"/>
              <a:gd name="connsiteY34" fmla="*/ 141522 h 477345"/>
              <a:gd name="connsiteX35" fmla="*/ 141246 w 571442"/>
              <a:gd name="connsiteY35" fmla="*/ 200130 h 477345"/>
              <a:gd name="connsiteX36" fmla="*/ 97222 w 571442"/>
              <a:gd name="connsiteY36" fmla="*/ 199139 h 477345"/>
              <a:gd name="connsiteX37" fmla="*/ 77324 w 571442"/>
              <a:gd name="connsiteY37" fmla="*/ 159820 h 477345"/>
              <a:gd name="connsiteX38" fmla="*/ 131893 w 571442"/>
              <a:gd name="connsiteY38" fmla="*/ 101117 h 477345"/>
              <a:gd name="connsiteX39" fmla="*/ 146247 w 571442"/>
              <a:gd name="connsiteY39" fmla="*/ 99965 h 477345"/>
              <a:gd name="connsiteX40" fmla="*/ 149047 w 571442"/>
              <a:gd name="connsiteY40" fmla="*/ 85839 h 477345"/>
              <a:gd name="connsiteX41" fmla="*/ 207274 w 571442"/>
              <a:gd name="connsiteY41" fmla="*/ 38110 h 477345"/>
              <a:gd name="connsiteX42" fmla="*/ 251069 w 571442"/>
              <a:gd name="connsiteY42" fmla="*/ 57426 h 477345"/>
              <a:gd name="connsiteX43" fmla="*/ 228238 w 571442"/>
              <a:gd name="connsiteY43" fmla="*/ 64484 h 477345"/>
              <a:gd name="connsiteX44" fmla="*/ 185661 w 571442"/>
              <a:gd name="connsiteY44" fmla="*/ 86201 h 477345"/>
              <a:gd name="connsiteX45" fmla="*/ 210017 w 571442"/>
              <a:gd name="connsiteY45" fmla="*/ 115510 h 477345"/>
              <a:gd name="connsiteX46" fmla="*/ 235668 w 571442"/>
              <a:gd name="connsiteY46" fmla="*/ 101851 h 477345"/>
              <a:gd name="connsiteX47" fmla="*/ 266433 w 571442"/>
              <a:gd name="connsiteY47" fmla="*/ 92278 h 477345"/>
              <a:gd name="connsiteX48" fmla="*/ 266671 w 571442"/>
              <a:gd name="connsiteY48" fmla="*/ 96841 h 477345"/>
              <a:gd name="connsiteX49" fmla="*/ 266576 w 571442"/>
              <a:gd name="connsiteY49" fmla="*/ 99155 h 477345"/>
              <a:gd name="connsiteX50" fmla="*/ 266614 w 571442"/>
              <a:gd name="connsiteY50" fmla="*/ 99860 h 477345"/>
              <a:gd name="connsiteX51" fmla="*/ 266652 w 571442"/>
              <a:gd name="connsiteY51" fmla="*/ 101127 h 477345"/>
              <a:gd name="connsiteX52" fmla="*/ 266652 w 571442"/>
              <a:gd name="connsiteY52" fmla="*/ 105766 h 477345"/>
              <a:gd name="connsiteX53" fmla="*/ 266652 w 571442"/>
              <a:gd name="connsiteY53" fmla="*/ 321269 h 477345"/>
              <a:gd name="connsiteX54" fmla="*/ 152390 w 571442"/>
              <a:gd name="connsiteY54" fmla="*/ 299695 h 477345"/>
              <a:gd name="connsiteX55" fmla="*/ 122358 w 571442"/>
              <a:gd name="connsiteY55" fmla="*/ 323145 h 477345"/>
              <a:gd name="connsiteX56" fmla="*/ 221475 w 571442"/>
              <a:gd name="connsiteY56" fmla="*/ 373742 h 477345"/>
              <a:gd name="connsiteX57" fmla="*/ 266652 w 571442"/>
              <a:gd name="connsiteY57" fmla="*/ 364217 h 477345"/>
              <a:gd name="connsiteX58" fmla="*/ 266652 w 571442"/>
              <a:gd name="connsiteY58" fmla="*/ 372008 h 477345"/>
              <a:gd name="connsiteX59" fmla="*/ 266414 w 571442"/>
              <a:gd name="connsiteY59" fmla="*/ 376657 h 477345"/>
              <a:gd name="connsiteX60" fmla="*/ 452104 w 571442"/>
              <a:gd name="connsiteY60" fmla="*/ 374866 h 477345"/>
              <a:gd name="connsiteX61" fmla="*/ 440045 w 571442"/>
              <a:gd name="connsiteY61" fmla="*/ 377009 h 477345"/>
              <a:gd name="connsiteX62" fmla="*/ 436988 w 571442"/>
              <a:gd name="connsiteY62" fmla="*/ 388858 h 477345"/>
              <a:gd name="connsiteX63" fmla="*/ 371989 w 571442"/>
              <a:gd name="connsiteY63" fmla="*/ 439245 h 477345"/>
              <a:gd name="connsiteX64" fmla="*/ 310010 w 571442"/>
              <a:gd name="connsiteY64" fmla="*/ 397450 h 477345"/>
              <a:gd name="connsiteX65" fmla="*/ 426149 w 571442"/>
              <a:gd name="connsiteY65" fmla="*/ 330699 h 477345"/>
              <a:gd name="connsiteX66" fmla="*/ 388049 w 571442"/>
              <a:gd name="connsiteY66" fmla="*/ 330699 h 477345"/>
              <a:gd name="connsiteX67" fmla="*/ 304762 w 571442"/>
              <a:gd name="connsiteY67" fmla="*/ 359483 h 477345"/>
              <a:gd name="connsiteX68" fmla="*/ 304762 w 571442"/>
              <a:gd name="connsiteY68" fmla="*/ 148295 h 477345"/>
              <a:gd name="connsiteX69" fmla="*/ 354768 w 571442"/>
              <a:gd name="connsiteY69" fmla="*/ 134560 h 477345"/>
              <a:gd name="connsiteX70" fmla="*/ 397440 w 571442"/>
              <a:gd name="connsiteY70" fmla="*/ 159687 h 477345"/>
              <a:gd name="connsiteX71" fmla="*/ 432225 w 571442"/>
              <a:gd name="connsiteY71" fmla="*/ 144132 h 477345"/>
              <a:gd name="connsiteX72" fmla="*/ 362560 w 571442"/>
              <a:gd name="connsiteY72" fmla="*/ 97269 h 477345"/>
              <a:gd name="connsiteX73" fmla="*/ 304800 w 571442"/>
              <a:gd name="connsiteY73" fmla="*/ 102918 h 477345"/>
              <a:gd name="connsiteX74" fmla="*/ 304762 w 571442"/>
              <a:gd name="connsiteY74" fmla="*/ 101156 h 477345"/>
              <a:gd name="connsiteX75" fmla="*/ 304800 w 571442"/>
              <a:gd name="connsiteY75" fmla="*/ 99879 h 477345"/>
              <a:gd name="connsiteX76" fmla="*/ 304829 w 571442"/>
              <a:gd name="connsiteY76" fmla="*/ 98870 h 477345"/>
              <a:gd name="connsiteX77" fmla="*/ 304762 w 571442"/>
              <a:gd name="connsiteY77" fmla="*/ 97507 h 477345"/>
              <a:gd name="connsiteX78" fmla="*/ 364141 w 571442"/>
              <a:gd name="connsiteY78" fmla="*/ 38119 h 477345"/>
              <a:gd name="connsiteX79" fmla="*/ 422358 w 571442"/>
              <a:gd name="connsiteY79" fmla="*/ 85849 h 477345"/>
              <a:gd name="connsiteX80" fmla="*/ 425167 w 571442"/>
              <a:gd name="connsiteY80" fmla="*/ 99974 h 477345"/>
              <a:gd name="connsiteX81" fmla="*/ 439531 w 571442"/>
              <a:gd name="connsiteY81" fmla="*/ 101127 h 477345"/>
              <a:gd name="connsiteX82" fmla="*/ 494109 w 571442"/>
              <a:gd name="connsiteY82" fmla="*/ 160258 h 477345"/>
              <a:gd name="connsiteX83" fmla="*/ 490652 w 571442"/>
              <a:gd name="connsiteY83" fmla="*/ 180042 h 477345"/>
              <a:gd name="connsiteX84" fmla="*/ 486146 w 571442"/>
              <a:gd name="connsiteY84" fmla="*/ 192748 h 477345"/>
              <a:gd name="connsiteX85" fmla="*/ 496634 w 571442"/>
              <a:gd name="connsiteY85" fmla="*/ 201225 h 477345"/>
              <a:gd name="connsiteX86" fmla="*/ 533333 w 571442"/>
              <a:gd name="connsiteY86" fmla="*/ 277911 h 477345"/>
              <a:gd name="connsiteX87" fmla="*/ 452104 w 571442"/>
              <a:gd name="connsiteY87" fmla="*/ 374866 h 477345"/>
              <a:gd name="connsiteX88" fmla="*/ 511245 w 571442"/>
              <a:gd name="connsiteY88" fmla="*/ 309305 h 477345"/>
              <a:gd name="connsiteX89" fmla="*/ 473669 w 571442"/>
              <a:gd name="connsiteY89" fmla="*/ 303019 h 477345"/>
              <a:gd name="connsiteX90" fmla="*/ 452085 w 571442"/>
              <a:gd name="connsiteY90" fmla="*/ 274025 h 477345"/>
              <a:gd name="connsiteX91" fmla="*/ 398583 w 571442"/>
              <a:gd name="connsiteY91" fmla="*/ 278130 h 477345"/>
              <a:gd name="connsiteX92" fmla="*/ 383410 w 571442"/>
              <a:gd name="connsiteY92" fmla="*/ 296008 h 477345"/>
              <a:gd name="connsiteX93" fmla="*/ 342024 w 571442"/>
              <a:gd name="connsiteY93" fmla="*/ 310591 h 477345"/>
              <a:gd name="connsiteX94" fmla="*/ 336242 w 571442"/>
              <a:gd name="connsiteY94" fmla="*/ 310353 h 477345"/>
              <a:gd name="connsiteX95" fmla="*/ 339481 w 571442"/>
              <a:gd name="connsiteY95" fmla="*/ 272386 h 477345"/>
              <a:gd name="connsiteX96" fmla="*/ 359435 w 571442"/>
              <a:gd name="connsiteY96" fmla="*/ 266405 h 477345"/>
              <a:gd name="connsiteX97" fmla="*/ 368541 w 571442"/>
              <a:gd name="connsiteY97" fmla="*/ 249526 h 477345"/>
              <a:gd name="connsiteX98" fmla="*/ 343757 w 571442"/>
              <a:gd name="connsiteY98" fmla="*/ 222066 h 477345"/>
              <a:gd name="connsiteX99" fmla="*/ 346996 w 571442"/>
              <a:gd name="connsiteY99" fmla="*/ 184109 h 477345"/>
              <a:gd name="connsiteX100" fmla="*/ 405517 w 571442"/>
              <a:gd name="connsiteY100" fmla="*/ 235668 h 477345"/>
              <a:gd name="connsiteX101" fmla="*/ 468325 w 571442"/>
              <a:gd name="connsiteY101" fmla="*/ 239563 h 477345"/>
              <a:gd name="connsiteX102" fmla="*/ 511245 w 571442"/>
              <a:gd name="connsiteY102" fmla="*/ 309305 h 477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71442" h="477345">
                <a:moveTo>
                  <a:pt x="530142" y="180051"/>
                </a:moveTo>
                <a:cubicBezTo>
                  <a:pt x="531524" y="173507"/>
                  <a:pt x="532219" y="166888"/>
                  <a:pt x="532219" y="160239"/>
                </a:cubicBezTo>
                <a:cubicBezTo>
                  <a:pt x="532219" y="114443"/>
                  <a:pt x="499748" y="75057"/>
                  <a:pt x="456133" y="65189"/>
                </a:cubicBezTo>
                <a:cubicBezTo>
                  <a:pt x="442627" y="26718"/>
                  <a:pt x="405889" y="0"/>
                  <a:pt x="364150" y="0"/>
                </a:cubicBezTo>
                <a:cubicBezTo>
                  <a:pt x="331975" y="0"/>
                  <a:pt x="303486" y="15735"/>
                  <a:pt x="285721" y="39843"/>
                </a:cubicBezTo>
                <a:cubicBezTo>
                  <a:pt x="267957" y="15735"/>
                  <a:pt x="239459" y="0"/>
                  <a:pt x="207293" y="0"/>
                </a:cubicBezTo>
                <a:cubicBezTo>
                  <a:pt x="165564" y="0"/>
                  <a:pt x="128816" y="26718"/>
                  <a:pt x="115310" y="65189"/>
                </a:cubicBezTo>
                <a:cubicBezTo>
                  <a:pt x="71695" y="75047"/>
                  <a:pt x="39214" y="114433"/>
                  <a:pt x="39214" y="160239"/>
                </a:cubicBezTo>
                <a:cubicBezTo>
                  <a:pt x="39214" y="160525"/>
                  <a:pt x="39253" y="160820"/>
                  <a:pt x="39262" y="161106"/>
                </a:cubicBezTo>
                <a:lnTo>
                  <a:pt x="39233" y="161106"/>
                </a:lnTo>
                <a:cubicBezTo>
                  <a:pt x="39243" y="161268"/>
                  <a:pt x="39281" y="161849"/>
                  <a:pt x="39338" y="162601"/>
                </a:cubicBezTo>
                <a:cubicBezTo>
                  <a:pt x="39481" y="168450"/>
                  <a:pt x="40072" y="174279"/>
                  <a:pt x="41291" y="180051"/>
                </a:cubicBezTo>
                <a:cubicBezTo>
                  <a:pt x="14897" y="205721"/>
                  <a:pt x="0" y="240725"/>
                  <a:pt x="0" y="277892"/>
                </a:cubicBezTo>
                <a:cubicBezTo>
                  <a:pt x="0" y="340262"/>
                  <a:pt x="41920" y="394002"/>
                  <a:pt x="101222" y="409832"/>
                </a:cubicBezTo>
                <a:cubicBezTo>
                  <a:pt x="116681" y="450113"/>
                  <a:pt x="155515" y="477345"/>
                  <a:pt x="199444" y="477345"/>
                </a:cubicBezTo>
                <a:cubicBezTo>
                  <a:pt x="234963" y="477345"/>
                  <a:pt x="266662" y="459400"/>
                  <a:pt x="285769" y="432092"/>
                </a:cubicBezTo>
                <a:cubicBezTo>
                  <a:pt x="304895" y="459457"/>
                  <a:pt x="336547" y="477345"/>
                  <a:pt x="371999" y="477345"/>
                </a:cubicBezTo>
                <a:cubicBezTo>
                  <a:pt x="415938" y="477345"/>
                  <a:pt x="454771" y="450123"/>
                  <a:pt x="470221" y="409832"/>
                </a:cubicBezTo>
                <a:cubicBezTo>
                  <a:pt x="529533" y="394011"/>
                  <a:pt x="571443" y="340271"/>
                  <a:pt x="571443" y="277892"/>
                </a:cubicBezTo>
                <a:cubicBezTo>
                  <a:pt x="571433" y="240725"/>
                  <a:pt x="556536" y="205721"/>
                  <a:pt x="530142" y="180051"/>
                </a:cubicBezTo>
                <a:close/>
                <a:moveTo>
                  <a:pt x="266414" y="376657"/>
                </a:moveTo>
                <a:cubicBezTo>
                  <a:pt x="264014" y="411756"/>
                  <a:pt x="234601" y="439245"/>
                  <a:pt x="199434" y="439245"/>
                </a:cubicBezTo>
                <a:cubicBezTo>
                  <a:pt x="168831" y="439245"/>
                  <a:pt x="142103" y="418519"/>
                  <a:pt x="134436" y="388858"/>
                </a:cubicBezTo>
                <a:lnTo>
                  <a:pt x="131378" y="377009"/>
                </a:lnTo>
                <a:lnTo>
                  <a:pt x="119329" y="374866"/>
                </a:lnTo>
                <a:cubicBezTo>
                  <a:pt x="72257" y="366493"/>
                  <a:pt x="38090" y="325717"/>
                  <a:pt x="38090" y="277892"/>
                </a:cubicBezTo>
                <a:cubicBezTo>
                  <a:pt x="38090" y="255137"/>
                  <a:pt x="45882" y="233534"/>
                  <a:pt x="59884" y="216189"/>
                </a:cubicBezTo>
                <a:cubicBezTo>
                  <a:pt x="64437" y="221780"/>
                  <a:pt x="69961" y="226981"/>
                  <a:pt x="76743" y="231267"/>
                </a:cubicBezTo>
                <a:cubicBezTo>
                  <a:pt x="88421" y="238649"/>
                  <a:pt x="101898" y="242335"/>
                  <a:pt x="117053" y="242335"/>
                </a:cubicBezTo>
                <a:cubicBezTo>
                  <a:pt x="125844" y="242335"/>
                  <a:pt x="135255" y="240983"/>
                  <a:pt x="145161" y="238496"/>
                </a:cubicBezTo>
                <a:cubicBezTo>
                  <a:pt x="156258" y="265176"/>
                  <a:pt x="184061" y="284178"/>
                  <a:pt x="216599" y="284178"/>
                </a:cubicBezTo>
                <a:lnTo>
                  <a:pt x="216599" y="246078"/>
                </a:lnTo>
                <a:cubicBezTo>
                  <a:pt x="195348" y="246078"/>
                  <a:pt x="178051" y="231181"/>
                  <a:pt x="178051" y="212855"/>
                </a:cubicBezTo>
                <a:cubicBezTo>
                  <a:pt x="178051" y="194529"/>
                  <a:pt x="195339" y="179622"/>
                  <a:pt x="216599" y="179622"/>
                </a:cubicBezTo>
                <a:lnTo>
                  <a:pt x="216599" y="141522"/>
                </a:lnTo>
                <a:cubicBezTo>
                  <a:pt x="179013" y="141522"/>
                  <a:pt x="147723" y="166859"/>
                  <a:pt x="141246" y="200130"/>
                </a:cubicBezTo>
                <a:cubicBezTo>
                  <a:pt x="126006" y="204711"/>
                  <a:pt x="109204" y="206626"/>
                  <a:pt x="97222" y="199139"/>
                </a:cubicBezTo>
                <a:cubicBezTo>
                  <a:pt x="80429" y="188662"/>
                  <a:pt x="77657" y="163687"/>
                  <a:pt x="77324" y="159820"/>
                </a:cubicBezTo>
                <a:cubicBezTo>
                  <a:pt x="77543" y="129302"/>
                  <a:pt x="101422" y="103546"/>
                  <a:pt x="131893" y="101117"/>
                </a:cubicBezTo>
                <a:lnTo>
                  <a:pt x="146247" y="99965"/>
                </a:lnTo>
                <a:lnTo>
                  <a:pt x="149047" y="85839"/>
                </a:lnTo>
                <a:cubicBezTo>
                  <a:pt x="154553" y="58179"/>
                  <a:pt x="179032" y="38110"/>
                  <a:pt x="207274" y="38110"/>
                </a:cubicBezTo>
                <a:cubicBezTo>
                  <a:pt x="224619" y="38110"/>
                  <a:pt x="240201" y="45625"/>
                  <a:pt x="251069" y="57426"/>
                </a:cubicBezTo>
                <a:cubicBezTo>
                  <a:pt x="243297" y="60446"/>
                  <a:pt x="235096" y="63122"/>
                  <a:pt x="228238" y="64484"/>
                </a:cubicBezTo>
                <a:cubicBezTo>
                  <a:pt x="207159" y="68675"/>
                  <a:pt x="187795" y="84420"/>
                  <a:pt x="185661" y="86201"/>
                </a:cubicBezTo>
                <a:lnTo>
                  <a:pt x="210017" y="115510"/>
                </a:lnTo>
                <a:cubicBezTo>
                  <a:pt x="213560" y="112586"/>
                  <a:pt x="225885" y="103803"/>
                  <a:pt x="235668" y="101851"/>
                </a:cubicBezTo>
                <a:cubicBezTo>
                  <a:pt x="242278" y="100536"/>
                  <a:pt x="254117" y="97088"/>
                  <a:pt x="266433" y="92278"/>
                </a:cubicBezTo>
                <a:cubicBezTo>
                  <a:pt x="266557" y="93793"/>
                  <a:pt x="266671" y="95307"/>
                  <a:pt x="266671" y="96841"/>
                </a:cubicBezTo>
                <a:lnTo>
                  <a:pt x="266576" y="99155"/>
                </a:lnTo>
                <a:lnTo>
                  <a:pt x="266614" y="99860"/>
                </a:lnTo>
                <a:cubicBezTo>
                  <a:pt x="266643" y="100374"/>
                  <a:pt x="266633" y="100689"/>
                  <a:pt x="266652" y="101127"/>
                </a:cubicBezTo>
                <a:cubicBezTo>
                  <a:pt x="266614" y="103222"/>
                  <a:pt x="266624" y="104956"/>
                  <a:pt x="266652" y="105766"/>
                </a:cubicBezTo>
                <a:lnTo>
                  <a:pt x="266652" y="321269"/>
                </a:lnTo>
                <a:cubicBezTo>
                  <a:pt x="203530" y="360750"/>
                  <a:pt x="157601" y="306286"/>
                  <a:pt x="152390" y="299695"/>
                </a:cubicBezTo>
                <a:lnTo>
                  <a:pt x="122358" y="323145"/>
                </a:lnTo>
                <a:cubicBezTo>
                  <a:pt x="139560" y="345262"/>
                  <a:pt x="175993" y="373742"/>
                  <a:pt x="221475" y="373742"/>
                </a:cubicBezTo>
                <a:cubicBezTo>
                  <a:pt x="235744" y="373742"/>
                  <a:pt x="250917" y="370903"/>
                  <a:pt x="266652" y="364217"/>
                </a:cubicBezTo>
                <a:lnTo>
                  <a:pt x="266652" y="372008"/>
                </a:lnTo>
                <a:cubicBezTo>
                  <a:pt x="266662" y="373466"/>
                  <a:pt x="266576" y="374818"/>
                  <a:pt x="266414" y="376657"/>
                </a:cubicBezTo>
                <a:close/>
                <a:moveTo>
                  <a:pt x="452104" y="374866"/>
                </a:moveTo>
                <a:lnTo>
                  <a:pt x="440045" y="377009"/>
                </a:lnTo>
                <a:lnTo>
                  <a:pt x="436988" y="388858"/>
                </a:lnTo>
                <a:cubicBezTo>
                  <a:pt x="429320" y="418519"/>
                  <a:pt x="402603" y="439245"/>
                  <a:pt x="371989" y="439245"/>
                </a:cubicBezTo>
                <a:cubicBezTo>
                  <a:pt x="344272" y="439245"/>
                  <a:pt x="320183" y="422119"/>
                  <a:pt x="310010" y="397450"/>
                </a:cubicBezTo>
                <a:cubicBezTo>
                  <a:pt x="376590" y="395916"/>
                  <a:pt x="426149" y="367779"/>
                  <a:pt x="426149" y="330699"/>
                </a:cubicBezTo>
                <a:lnTo>
                  <a:pt x="388049" y="330699"/>
                </a:lnTo>
                <a:cubicBezTo>
                  <a:pt x="388049" y="339033"/>
                  <a:pt x="358854" y="359369"/>
                  <a:pt x="304762" y="359483"/>
                </a:cubicBezTo>
                <a:lnTo>
                  <a:pt x="304762" y="148295"/>
                </a:lnTo>
                <a:cubicBezTo>
                  <a:pt x="307591" y="145294"/>
                  <a:pt x="325126" y="128387"/>
                  <a:pt x="354768" y="134560"/>
                </a:cubicBezTo>
                <a:cubicBezTo>
                  <a:pt x="383562" y="140579"/>
                  <a:pt x="395764" y="155915"/>
                  <a:pt x="397440" y="159687"/>
                </a:cubicBezTo>
                <a:lnTo>
                  <a:pt x="432225" y="144132"/>
                </a:lnTo>
                <a:cubicBezTo>
                  <a:pt x="424291" y="126387"/>
                  <a:pt x="399669" y="105023"/>
                  <a:pt x="362560" y="97269"/>
                </a:cubicBezTo>
                <a:cubicBezTo>
                  <a:pt x="338642" y="92250"/>
                  <a:pt x="319230" y="96441"/>
                  <a:pt x="304800" y="102918"/>
                </a:cubicBezTo>
                <a:cubicBezTo>
                  <a:pt x="304800" y="102422"/>
                  <a:pt x="304771" y="101737"/>
                  <a:pt x="304762" y="101156"/>
                </a:cubicBezTo>
                <a:cubicBezTo>
                  <a:pt x="304771" y="100717"/>
                  <a:pt x="304771" y="100393"/>
                  <a:pt x="304800" y="99879"/>
                </a:cubicBezTo>
                <a:lnTo>
                  <a:pt x="304829" y="98870"/>
                </a:lnTo>
                <a:cubicBezTo>
                  <a:pt x="304829" y="98184"/>
                  <a:pt x="304800" y="97507"/>
                  <a:pt x="304762" y="97507"/>
                </a:cubicBezTo>
                <a:cubicBezTo>
                  <a:pt x="304762" y="64760"/>
                  <a:pt x="331403" y="38119"/>
                  <a:pt x="364141" y="38119"/>
                </a:cubicBezTo>
                <a:cubicBezTo>
                  <a:pt x="392382" y="38119"/>
                  <a:pt x="416871" y="58188"/>
                  <a:pt x="422358" y="85849"/>
                </a:cubicBezTo>
                <a:lnTo>
                  <a:pt x="425167" y="99974"/>
                </a:lnTo>
                <a:lnTo>
                  <a:pt x="439531" y="101127"/>
                </a:lnTo>
                <a:cubicBezTo>
                  <a:pt x="470135" y="103575"/>
                  <a:pt x="494109" y="129550"/>
                  <a:pt x="494109" y="160258"/>
                </a:cubicBezTo>
                <a:cubicBezTo>
                  <a:pt x="494109" y="166897"/>
                  <a:pt x="492947" y="173555"/>
                  <a:pt x="490652" y="180042"/>
                </a:cubicBezTo>
                <a:lnTo>
                  <a:pt x="486146" y="192748"/>
                </a:lnTo>
                <a:lnTo>
                  <a:pt x="496634" y="201225"/>
                </a:lnTo>
                <a:cubicBezTo>
                  <a:pt x="519951" y="220075"/>
                  <a:pt x="533333" y="248021"/>
                  <a:pt x="533333" y="277911"/>
                </a:cubicBezTo>
                <a:cubicBezTo>
                  <a:pt x="533333" y="325717"/>
                  <a:pt x="499167" y="366493"/>
                  <a:pt x="452104" y="374866"/>
                </a:cubicBezTo>
                <a:close/>
                <a:moveTo>
                  <a:pt x="511245" y="309305"/>
                </a:moveTo>
                <a:lnTo>
                  <a:pt x="473669" y="303019"/>
                </a:lnTo>
                <a:cubicBezTo>
                  <a:pt x="473821" y="301485"/>
                  <a:pt x="474907" y="284769"/>
                  <a:pt x="452085" y="274025"/>
                </a:cubicBezTo>
                <a:cubicBezTo>
                  <a:pt x="434397" y="265662"/>
                  <a:pt x="410937" y="272672"/>
                  <a:pt x="398583" y="278130"/>
                </a:cubicBezTo>
                <a:cubicBezTo>
                  <a:pt x="394745" y="284855"/>
                  <a:pt x="389677" y="290932"/>
                  <a:pt x="383410" y="296008"/>
                </a:cubicBezTo>
                <a:cubicBezTo>
                  <a:pt x="371675" y="305514"/>
                  <a:pt x="357159" y="310591"/>
                  <a:pt x="342024" y="310591"/>
                </a:cubicBezTo>
                <a:cubicBezTo>
                  <a:pt x="340100" y="310591"/>
                  <a:pt x="338176" y="310505"/>
                  <a:pt x="336242" y="310353"/>
                </a:cubicBezTo>
                <a:lnTo>
                  <a:pt x="339481" y="272386"/>
                </a:lnTo>
                <a:cubicBezTo>
                  <a:pt x="346805" y="273015"/>
                  <a:pt x="353901" y="270891"/>
                  <a:pt x="359435" y="266405"/>
                </a:cubicBezTo>
                <a:cubicBezTo>
                  <a:pt x="364750" y="262099"/>
                  <a:pt x="367979" y="256108"/>
                  <a:pt x="368541" y="249526"/>
                </a:cubicBezTo>
                <a:cubicBezTo>
                  <a:pt x="369722" y="235649"/>
                  <a:pt x="358607" y="223333"/>
                  <a:pt x="343757" y="222066"/>
                </a:cubicBezTo>
                <a:lnTo>
                  <a:pt x="346996" y="184109"/>
                </a:lnTo>
                <a:cubicBezTo>
                  <a:pt x="376752" y="186642"/>
                  <a:pt x="400164" y="208388"/>
                  <a:pt x="405517" y="235668"/>
                </a:cubicBezTo>
                <a:cubicBezTo>
                  <a:pt x="423434" y="231181"/>
                  <a:pt x="446618" y="229314"/>
                  <a:pt x="468325" y="239563"/>
                </a:cubicBezTo>
                <a:cubicBezTo>
                  <a:pt x="508349" y="258413"/>
                  <a:pt x="513902" y="293427"/>
                  <a:pt x="511245" y="309305"/>
                </a:cubicBezTo>
                <a:close/>
              </a:path>
            </a:pathLst>
          </a:custGeom>
          <a:solidFill>
            <a:srgbClr val="00285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9141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Group Breakout Exercise</a:t>
            </a:r>
          </a:p>
        </p:txBody>
      </p:sp>
      <p:sp>
        <p:nvSpPr>
          <p:cNvPr id="5" name="Rectangle 4">
            <a:extLst>
              <a:ext uri="{FF2B5EF4-FFF2-40B4-BE49-F238E27FC236}">
                <a16:creationId xmlns:a16="http://schemas.microsoft.com/office/drawing/2014/main" id="{4A2584C3-F7DF-EAC5-DD17-D5C29EB82551}"/>
              </a:ext>
            </a:extLst>
          </p:cNvPr>
          <p:cNvSpPr/>
          <p:nvPr/>
        </p:nvSpPr>
        <p:spPr>
          <a:xfrm>
            <a:off x="6156324" y="1295400"/>
            <a:ext cx="2540001" cy="4034268"/>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a:extLst>
              <a:ext uri="{FF2B5EF4-FFF2-40B4-BE49-F238E27FC236}">
                <a16:creationId xmlns:a16="http://schemas.microsoft.com/office/drawing/2014/main" id="{F7021CFC-EE14-FB40-77EE-FE69D606505B}"/>
              </a:ext>
            </a:extLst>
          </p:cNvPr>
          <p:cNvSpPr txBox="1"/>
          <p:nvPr/>
        </p:nvSpPr>
        <p:spPr>
          <a:xfrm>
            <a:off x="457199" y="1295399"/>
            <a:ext cx="5373150" cy="4034268"/>
          </a:xfrm>
          <a:prstGeom prst="rect">
            <a:avLst/>
          </a:prstGeom>
          <a:solidFill>
            <a:schemeClr val="bg1"/>
          </a:solidFill>
          <a:ln w="12700">
            <a:solidFill>
              <a:srgbClr val="6F7878"/>
            </a:solidFill>
          </a:ln>
        </p:spPr>
        <p:txBody>
          <a:bodyPr wrap="square" lIns="91440" tIns="91440" bIns="91440" rtlCol="0" anchor="t" anchorCtr="0">
            <a:noAutofit/>
          </a:bodyPr>
          <a:lstStyle/>
          <a:p>
            <a:pPr marL="45720" indent="-45720"/>
            <a:r>
              <a:rPr lang="en-US" sz="1600" b="1" dirty="0"/>
              <a:t>Exercise Instructions</a:t>
            </a:r>
          </a:p>
          <a:p>
            <a:pPr marL="45720" indent="-45720"/>
            <a:r>
              <a:rPr lang="en-US" sz="1200" i="1" dirty="0"/>
              <a:t>15 Minutes Total</a:t>
            </a:r>
          </a:p>
          <a:p>
            <a:pPr marL="45720" indent="-45720"/>
            <a:endParaRPr lang="en-US" sz="1200" i="1" dirty="0"/>
          </a:p>
          <a:p>
            <a:pPr marL="228600" indent="-228600">
              <a:spcAft>
                <a:spcPts val="600"/>
              </a:spcAft>
              <a:buAutoNum type="arabicPeriod"/>
            </a:pPr>
            <a:r>
              <a:rPr lang="en-US" sz="1200" dirty="0"/>
              <a:t>Feel free to grab a beverage or snack before rejoining your tablemates.</a:t>
            </a:r>
          </a:p>
          <a:p>
            <a:pPr marL="228600" indent="-228600">
              <a:spcAft>
                <a:spcPts val="600"/>
              </a:spcAft>
              <a:buFont typeface="+mj-lt"/>
              <a:buAutoNum type="arabicPeriod"/>
            </a:pPr>
            <a:r>
              <a:rPr lang="en-US" sz="1200" dirty="0"/>
              <a:t>Discuss with your tablemates:</a:t>
            </a:r>
          </a:p>
          <a:p>
            <a:pPr marL="685800" lvl="1" indent="-228600">
              <a:spcAft>
                <a:spcPts val="600"/>
              </a:spcAft>
              <a:buFont typeface="+mj-lt"/>
              <a:buAutoNum type="alphaLcPeriod"/>
            </a:pPr>
            <a:r>
              <a:rPr lang="en-US" sz="1200" dirty="0"/>
              <a:t>What existing meetings could you co-opt to drive the kinds of discussions that happen in Blue Cross NC’s monthly expert meetings?</a:t>
            </a:r>
          </a:p>
          <a:p>
            <a:pPr marL="685800" lvl="1" indent="-228600">
              <a:spcAft>
                <a:spcPts val="600"/>
              </a:spcAft>
              <a:buFont typeface="+mj-lt"/>
              <a:buAutoNum type="alphaLcPeriod"/>
            </a:pPr>
            <a:r>
              <a:rPr lang="en-US" sz="1200" dirty="0"/>
              <a:t>If you would need to create new meetings, who would you invite?</a:t>
            </a:r>
          </a:p>
          <a:p>
            <a:pPr marL="685800" lvl="1" indent="-228600">
              <a:spcAft>
                <a:spcPts val="600"/>
              </a:spcAft>
              <a:buFont typeface="+mj-lt"/>
              <a:buAutoNum type="alphaLcPeriod"/>
            </a:pPr>
            <a:r>
              <a:rPr lang="en-US" sz="1200" dirty="0"/>
              <a:t>To what group or forum would you have your expert meetings escalate?</a:t>
            </a:r>
          </a:p>
          <a:p>
            <a:pPr marL="228600" indent="-228600">
              <a:spcAft>
                <a:spcPts val="600"/>
              </a:spcAft>
              <a:buFont typeface="+mj-lt"/>
              <a:buAutoNum type="arabicPeriod"/>
            </a:pPr>
            <a:r>
              <a:rPr lang="en-US" sz="1200" dirty="0"/>
              <a:t>Be prepared to discuss with the plenary group</a:t>
            </a:r>
          </a:p>
        </p:txBody>
      </p:sp>
      <p:sp>
        <p:nvSpPr>
          <p:cNvPr id="8" name="Freeform: Shape 200">
            <a:extLst>
              <a:ext uri="{FF2B5EF4-FFF2-40B4-BE49-F238E27FC236}">
                <a16:creationId xmlns:a16="http://schemas.microsoft.com/office/drawing/2014/main" id="{E4A0CC06-1AEC-3A45-9C17-3F4490C67692}"/>
              </a:ext>
            </a:extLst>
          </p:cNvPr>
          <p:cNvSpPr/>
          <p:nvPr/>
        </p:nvSpPr>
        <p:spPr>
          <a:xfrm>
            <a:off x="7128754" y="2206346"/>
            <a:ext cx="595143" cy="532496"/>
          </a:xfrm>
          <a:custGeom>
            <a:avLst/>
            <a:gdLst>
              <a:gd name="connsiteX0" fmla="*/ 7144 w 542925"/>
              <a:gd name="connsiteY0" fmla="*/ 7144 h 485775"/>
              <a:gd name="connsiteX1" fmla="*/ 7144 w 542925"/>
              <a:gd name="connsiteY1" fmla="*/ 388144 h 485775"/>
              <a:gd name="connsiteX2" fmla="*/ 121444 w 542925"/>
              <a:gd name="connsiteY2" fmla="*/ 388144 h 485775"/>
              <a:gd name="connsiteX3" fmla="*/ 121444 w 542925"/>
              <a:gd name="connsiteY3" fmla="*/ 483394 h 485775"/>
              <a:gd name="connsiteX4" fmla="*/ 235744 w 542925"/>
              <a:gd name="connsiteY4" fmla="*/ 388144 h 485775"/>
              <a:gd name="connsiteX5" fmla="*/ 540544 w 542925"/>
              <a:gd name="connsiteY5" fmla="*/ 388144 h 485775"/>
              <a:gd name="connsiteX6" fmla="*/ 540544 w 542925"/>
              <a:gd name="connsiteY6" fmla="*/ 7144 h 485775"/>
              <a:gd name="connsiteX7" fmla="*/ 7144 w 542925"/>
              <a:gd name="connsiteY7" fmla="*/ 7144 h 485775"/>
              <a:gd name="connsiteX8" fmla="*/ 502444 w 542925"/>
              <a:gd name="connsiteY8" fmla="*/ 350044 h 485775"/>
              <a:gd name="connsiteX9" fmla="*/ 235744 w 542925"/>
              <a:gd name="connsiteY9" fmla="*/ 350044 h 485775"/>
              <a:gd name="connsiteX10" fmla="*/ 221932 w 542925"/>
              <a:gd name="connsiteY10" fmla="*/ 350044 h 485775"/>
              <a:gd name="connsiteX11" fmla="*/ 211360 w 542925"/>
              <a:gd name="connsiteY11" fmla="*/ 358902 h 485775"/>
              <a:gd name="connsiteX12" fmla="*/ 159544 w 542925"/>
              <a:gd name="connsiteY12" fmla="*/ 402050 h 485775"/>
              <a:gd name="connsiteX13" fmla="*/ 159544 w 542925"/>
              <a:gd name="connsiteY13" fmla="*/ 388144 h 485775"/>
              <a:gd name="connsiteX14" fmla="*/ 159544 w 542925"/>
              <a:gd name="connsiteY14" fmla="*/ 350044 h 485775"/>
              <a:gd name="connsiteX15" fmla="*/ 121444 w 542925"/>
              <a:gd name="connsiteY15" fmla="*/ 350044 h 485775"/>
              <a:gd name="connsiteX16" fmla="*/ 45244 w 542925"/>
              <a:gd name="connsiteY16" fmla="*/ 350044 h 485775"/>
              <a:gd name="connsiteX17" fmla="*/ 45244 w 542925"/>
              <a:gd name="connsiteY17" fmla="*/ 45244 h 485775"/>
              <a:gd name="connsiteX18" fmla="*/ 502444 w 542925"/>
              <a:gd name="connsiteY18" fmla="*/ 45244 h 485775"/>
              <a:gd name="connsiteX19" fmla="*/ 502444 w 542925"/>
              <a:gd name="connsiteY19" fmla="*/ 350044 h 485775"/>
              <a:gd name="connsiteX20" fmla="*/ 247269 w 542925"/>
              <a:gd name="connsiteY20" fmla="*/ 159544 h 485775"/>
              <a:gd name="connsiteX21" fmla="*/ 209169 w 542925"/>
              <a:gd name="connsiteY21" fmla="*/ 159544 h 485775"/>
              <a:gd name="connsiteX22" fmla="*/ 209169 w 542925"/>
              <a:gd name="connsiteY22" fmla="*/ 148019 h 485775"/>
              <a:gd name="connsiteX23" fmla="*/ 230791 w 542925"/>
              <a:gd name="connsiteY23" fmla="*/ 99727 h 485775"/>
              <a:gd name="connsiteX24" fmla="*/ 281369 w 542925"/>
              <a:gd name="connsiteY24" fmla="*/ 83725 h 485775"/>
              <a:gd name="connsiteX25" fmla="*/ 337757 w 542925"/>
              <a:gd name="connsiteY25" fmla="*/ 137160 h 485775"/>
              <a:gd name="connsiteX26" fmla="*/ 319659 w 542925"/>
              <a:gd name="connsiteY26" fmla="*/ 193739 h 485775"/>
              <a:gd name="connsiteX27" fmla="*/ 306800 w 542925"/>
              <a:gd name="connsiteY27" fmla="*/ 205740 h 485775"/>
              <a:gd name="connsiteX28" fmla="*/ 292989 w 542925"/>
              <a:gd name="connsiteY28" fmla="*/ 237458 h 485775"/>
              <a:gd name="connsiteX29" fmla="*/ 292989 w 542925"/>
              <a:gd name="connsiteY29" fmla="*/ 245269 h 485775"/>
              <a:gd name="connsiteX30" fmla="*/ 254889 w 542925"/>
              <a:gd name="connsiteY30" fmla="*/ 245269 h 485775"/>
              <a:gd name="connsiteX31" fmla="*/ 254889 w 542925"/>
              <a:gd name="connsiteY31" fmla="*/ 237458 h 485775"/>
              <a:gd name="connsiteX32" fmla="*/ 280892 w 542925"/>
              <a:gd name="connsiteY32" fmla="*/ 177832 h 485775"/>
              <a:gd name="connsiteX33" fmla="*/ 293275 w 542925"/>
              <a:gd name="connsiteY33" fmla="*/ 166306 h 485775"/>
              <a:gd name="connsiteX34" fmla="*/ 300133 w 542925"/>
              <a:gd name="connsiteY34" fmla="*/ 143351 h 485775"/>
              <a:gd name="connsiteX35" fmla="*/ 277083 w 542925"/>
              <a:gd name="connsiteY35" fmla="*/ 121634 h 485775"/>
              <a:gd name="connsiteX36" fmla="*/ 256223 w 542925"/>
              <a:gd name="connsiteY36" fmla="*/ 128207 h 485775"/>
              <a:gd name="connsiteX37" fmla="*/ 247365 w 542925"/>
              <a:gd name="connsiteY37" fmla="*/ 148019 h 485775"/>
              <a:gd name="connsiteX38" fmla="*/ 247365 w 542925"/>
              <a:gd name="connsiteY38" fmla="*/ 159544 h 485775"/>
              <a:gd name="connsiteX39" fmla="*/ 297656 w 542925"/>
              <a:gd name="connsiteY39" fmla="*/ 288131 h 485775"/>
              <a:gd name="connsiteX40" fmla="*/ 273844 w 542925"/>
              <a:gd name="connsiteY40" fmla="*/ 311944 h 485775"/>
              <a:gd name="connsiteX41" fmla="*/ 250031 w 542925"/>
              <a:gd name="connsiteY41" fmla="*/ 288131 h 485775"/>
              <a:gd name="connsiteX42" fmla="*/ 273844 w 542925"/>
              <a:gd name="connsiteY42" fmla="*/ 264319 h 485775"/>
              <a:gd name="connsiteX43" fmla="*/ 297656 w 542925"/>
              <a:gd name="connsiteY43" fmla="*/ 28813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2925" h="485775">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355578"/>
          </a:solidFill>
          <a:ln w="9525" cap="flat">
            <a:noFill/>
            <a:prstDash val="solid"/>
            <a:miter/>
          </a:ln>
        </p:spPr>
        <p:txBody>
          <a:bodyPr rtlCol="0" anchor="ctr"/>
          <a:lstStyle/>
          <a:p>
            <a:endParaRPr lang="en-US" dirty="0"/>
          </a:p>
        </p:txBody>
      </p:sp>
      <p:sp>
        <p:nvSpPr>
          <p:cNvPr id="9" name="TextBox 8">
            <a:extLst>
              <a:ext uri="{FF2B5EF4-FFF2-40B4-BE49-F238E27FC236}">
                <a16:creationId xmlns:a16="http://schemas.microsoft.com/office/drawing/2014/main" id="{B83FAEFA-90B0-84FA-169C-EADB06AF3F61}"/>
              </a:ext>
            </a:extLst>
          </p:cNvPr>
          <p:cNvSpPr txBox="1"/>
          <p:nvPr/>
        </p:nvSpPr>
        <p:spPr>
          <a:xfrm>
            <a:off x="6165849" y="2846999"/>
            <a:ext cx="2530475" cy="1015663"/>
          </a:xfrm>
          <a:prstGeom prst="rect">
            <a:avLst/>
          </a:prstGeom>
          <a:noFill/>
        </p:spPr>
        <p:txBody>
          <a:bodyPr wrap="square" lIns="182880" tIns="182880" rIns="182880" bIns="0" rtlCol="0">
            <a:spAutoFit/>
          </a:bodyPr>
          <a:lstStyle/>
          <a:p>
            <a:pPr algn="ctr">
              <a:spcAft>
                <a:spcPts val="600"/>
              </a:spcAft>
            </a:pPr>
            <a:r>
              <a:rPr lang="en-US" b="1" dirty="0"/>
              <a:t>What did your group discuss or determine?</a:t>
            </a:r>
          </a:p>
        </p:txBody>
      </p:sp>
    </p:spTree>
    <p:extLst>
      <p:ext uri="{BB962C8B-B14F-4D97-AF65-F5344CB8AC3E}">
        <p14:creationId xmlns:p14="http://schemas.microsoft.com/office/powerpoint/2010/main" val="809774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dirty="0"/>
              <a:t>Agenda and Contacts</a:t>
            </a:r>
            <a:endParaRPr dirty="0"/>
          </a:p>
        </p:txBody>
      </p:sp>
      <p:sp>
        <p:nvSpPr>
          <p:cNvPr id="109" name="Google Shape;109;p4"/>
          <p:cNvSpPr/>
          <p:nvPr/>
        </p:nvSpPr>
        <p:spPr>
          <a:xfrm>
            <a:off x="457200" y="1132100"/>
            <a:ext cx="3981300" cy="3677890"/>
          </a:xfrm>
          <a:prstGeom prst="rect">
            <a:avLst/>
          </a:prstGeom>
          <a:solidFill>
            <a:schemeClr val="lt1"/>
          </a:solidFill>
          <a:ln>
            <a:noFill/>
          </a:ln>
        </p:spPr>
        <p:txBody>
          <a:bodyPr spcFirstLastPara="1" wrap="square" lIns="0" tIns="45700" rIns="91425" bIns="45700" anchor="t" anchorCtr="0">
            <a:spAutoFit/>
          </a:bodyPr>
          <a:lstStyle/>
          <a:p>
            <a:pPr marL="0" marR="0" lvl="0" indent="0" algn="l" rtl="0">
              <a:spcBef>
                <a:spcPts val="0"/>
              </a:spcBef>
              <a:spcAft>
                <a:spcPts val="600"/>
              </a:spcAft>
              <a:buNone/>
            </a:pPr>
            <a:r>
              <a:rPr lang="en-US" sz="1200" b="1" dirty="0">
                <a:solidFill>
                  <a:schemeClr val="dk1"/>
                </a:solidFill>
                <a:latin typeface="Arial"/>
                <a:ea typeface="Arial"/>
                <a:cs typeface="Arial"/>
                <a:sym typeface="Arial"/>
              </a:rPr>
              <a:t>Agenda</a:t>
            </a:r>
            <a:endParaRPr sz="1200"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r>
              <a:rPr lang="en-US" sz="1200" dirty="0">
                <a:solidFill>
                  <a:schemeClr val="dk1"/>
                </a:solidFill>
                <a:highlight>
                  <a:schemeClr val="lt1"/>
                </a:highlight>
              </a:rPr>
              <a:t>8</a:t>
            </a:r>
            <a:r>
              <a:rPr lang="en-US" sz="1200" dirty="0">
                <a:solidFill>
                  <a:schemeClr val="dk1"/>
                </a:solidFill>
                <a:highlight>
                  <a:schemeClr val="lt1"/>
                </a:highlight>
                <a:latin typeface="Arial"/>
                <a:ea typeface="Arial"/>
                <a:cs typeface="Arial"/>
                <a:sym typeface="Arial"/>
              </a:rPr>
              <a:t>:00 a</a:t>
            </a:r>
            <a:r>
              <a:rPr lang="en-US" sz="1200" dirty="0">
                <a:solidFill>
                  <a:schemeClr val="dk1"/>
                </a:solidFill>
                <a:highlight>
                  <a:schemeClr val="lt1"/>
                </a:highlight>
              </a:rPr>
              <a:t>.m.</a:t>
            </a:r>
            <a:r>
              <a:rPr lang="en-US" sz="1200" dirty="0">
                <a:solidFill>
                  <a:schemeClr val="dk1"/>
                </a:solidFill>
                <a:highlight>
                  <a:schemeClr val="lt1"/>
                </a:highlight>
                <a:latin typeface="Arial"/>
                <a:ea typeface="Arial"/>
                <a:cs typeface="Arial"/>
                <a:sym typeface="Arial"/>
              </a:rPr>
              <a:t>	</a:t>
            </a:r>
            <a:r>
              <a:rPr lang="en-US" sz="1200" dirty="0">
                <a:solidFill>
                  <a:schemeClr val="dk1"/>
                </a:solidFill>
                <a:highlight>
                  <a:schemeClr val="lt1"/>
                </a:highlight>
              </a:rPr>
              <a:t>Breakfast</a:t>
            </a:r>
            <a:endParaRPr sz="1200" dirty="0">
              <a:solidFill>
                <a:schemeClr val="dk1"/>
              </a:solidFill>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rPr>
              <a:t>8:30 a.m.	</a:t>
            </a:r>
            <a:r>
              <a:rPr lang="en-US" sz="1200" dirty="0">
                <a:solidFill>
                  <a:schemeClr val="dk1"/>
                </a:solidFill>
                <a:highlight>
                  <a:schemeClr val="lt1"/>
                </a:highlight>
                <a:latin typeface="Arial"/>
                <a:ea typeface="Arial"/>
                <a:cs typeface="Arial"/>
                <a:sym typeface="Arial"/>
              </a:rPr>
              <a:t>Welcome &amp; Introductions</a:t>
            </a:r>
            <a:endParaRPr dirty="0">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rPr>
              <a:t>9:00 </a:t>
            </a:r>
            <a:r>
              <a:rPr lang="en-US" sz="1200" dirty="0">
                <a:solidFill>
                  <a:schemeClr val="dk1"/>
                </a:solidFill>
                <a:highlight>
                  <a:schemeClr val="lt1"/>
                </a:highlight>
                <a:latin typeface="Arial"/>
                <a:ea typeface="Arial"/>
                <a:cs typeface="Arial"/>
                <a:sym typeface="Arial"/>
              </a:rPr>
              <a:t>a.m.	Enterprise Third-Party Risk Management</a:t>
            </a:r>
            <a:endParaRPr dirty="0">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latin typeface="Arial"/>
                <a:ea typeface="Arial"/>
                <a:cs typeface="Arial"/>
                <a:sym typeface="Arial"/>
              </a:rPr>
              <a:t>1</a:t>
            </a:r>
            <a:r>
              <a:rPr lang="en-US" sz="1200" dirty="0">
                <a:solidFill>
                  <a:schemeClr val="dk1"/>
                </a:solidFill>
                <a:highlight>
                  <a:schemeClr val="lt1"/>
                </a:highlight>
              </a:rPr>
              <a:t>0</a:t>
            </a:r>
            <a:r>
              <a:rPr lang="en-US" sz="1200" dirty="0">
                <a:solidFill>
                  <a:schemeClr val="dk1"/>
                </a:solidFill>
                <a:highlight>
                  <a:schemeClr val="lt1"/>
                </a:highlight>
                <a:latin typeface="Arial"/>
                <a:ea typeface="Arial"/>
                <a:cs typeface="Arial"/>
                <a:sym typeface="Arial"/>
              </a:rPr>
              <a:t>:30 a.m.	Coffee Break</a:t>
            </a:r>
            <a:endParaRPr sz="1200" dirty="0">
              <a:solidFill>
                <a:schemeClr val="dk1"/>
              </a:solidFill>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latin typeface="Arial"/>
                <a:ea typeface="Arial"/>
                <a:cs typeface="Arial"/>
                <a:sym typeface="Arial"/>
              </a:rPr>
              <a:t>1</a:t>
            </a:r>
            <a:r>
              <a:rPr lang="en-US" sz="1200" dirty="0">
                <a:solidFill>
                  <a:schemeClr val="dk1"/>
                </a:solidFill>
                <a:highlight>
                  <a:schemeClr val="lt1"/>
                </a:highlight>
              </a:rPr>
              <a:t>0</a:t>
            </a:r>
            <a:r>
              <a:rPr lang="en-US" sz="1200" dirty="0">
                <a:solidFill>
                  <a:schemeClr val="dk1"/>
                </a:solidFill>
                <a:highlight>
                  <a:schemeClr val="lt1"/>
                </a:highlight>
                <a:latin typeface="Arial"/>
                <a:ea typeface="Arial"/>
                <a:cs typeface="Arial"/>
                <a:sym typeface="Arial"/>
              </a:rPr>
              <a:t>:45 a.m.	Define Enterprise-Level Priorities</a:t>
            </a:r>
          </a:p>
          <a:p>
            <a:pPr marL="0" marR="0" lvl="0" indent="0" algn="l" rtl="0">
              <a:lnSpc>
                <a:spcPct val="150000"/>
              </a:lnSpc>
              <a:spcBef>
                <a:spcPts val="0"/>
              </a:spcBef>
              <a:spcAft>
                <a:spcPts val="0"/>
              </a:spcAft>
              <a:buNone/>
            </a:pPr>
            <a:r>
              <a:rPr lang="en-US" sz="1200" dirty="0">
                <a:solidFill>
                  <a:schemeClr val="dk1"/>
                </a:solidFill>
                <a:highlight>
                  <a:schemeClr val="lt1"/>
                </a:highlight>
              </a:rPr>
              <a:t>12:00 p.m. 	Luncheon</a:t>
            </a:r>
            <a:endParaRPr lang="en-US" dirty="0">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latin typeface="Arial"/>
                <a:ea typeface="Arial"/>
                <a:cs typeface="Arial"/>
                <a:sym typeface="Arial"/>
              </a:rPr>
              <a:t>1:00 p.m.	Enable Cross-Functional Alignment</a:t>
            </a:r>
            <a:endParaRPr sz="1200" dirty="0">
              <a:solidFill>
                <a:schemeClr val="dk1"/>
              </a:solidFill>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latin typeface="Arial"/>
                <a:ea typeface="Arial"/>
                <a:cs typeface="Arial"/>
                <a:sym typeface="Arial"/>
              </a:rPr>
              <a:t>2:00 p.m.	Coffee Break</a:t>
            </a:r>
          </a:p>
          <a:p>
            <a:pPr marL="0" marR="0" lvl="0" indent="0" algn="l" rtl="0">
              <a:lnSpc>
                <a:spcPct val="150000"/>
              </a:lnSpc>
              <a:spcBef>
                <a:spcPts val="0"/>
              </a:spcBef>
              <a:spcAft>
                <a:spcPts val="0"/>
              </a:spcAft>
              <a:buNone/>
            </a:pPr>
            <a:r>
              <a:rPr lang="en-US" sz="1200" dirty="0">
                <a:solidFill>
                  <a:schemeClr val="dk1"/>
                </a:solidFill>
                <a:highlight>
                  <a:schemeClr val="lt1"/>
                </a:highlight>
              </a:rPr>
              <a:t>2:15 </a:t>
            </a:r>
            <a:r>
              <a:rPr lang="en-US" sz="1200" dirty="0">
                <a:solidFill>
                  <a:schemeClr val="dk1"/>
                </a:solidFill>
                <a:highlight>
                  <a:schemeClr val="lt1"/>
                </a:highlight>
                <a:latin typeface="Arial"/>
                <a:ea typeface="Arial"/>
                <a:cs typeface="Arial"/>
                <a:sym typeface="Arial"/>
              </a:rPr>
              <a:t>p.m.	Monitor Forward-Looking Indicators</a:t>
            </a:r>
            <a:endParaRPr dirty="0">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rPr>
              <a:t>3:15 p.m.	Peer Consulting Forum</a:t>
            </a:r>
            <a:endParaRPr dirty="0">
              <a:highlight>
                <a:schemeClr val="lt1"/>
              </a:highlight>
            </a:endParaRPr>
          </a:p>
          <a:p>
            <a:pPr marL="0" marR="0" lvl="0" indent="0" algn="l" rtl="0">
              <a:lnSpc>
                <a:spcPct val="150000"/>
              </a:lnSpc>
              <a:spcBef>
                <a:spcPts val="0"/>
              </a:spcBef>
              <a:spcAft>
                <a:spcPts val="0"/>
              </a:spcAft>
              <a:buNone/>
            </a:pPr>
            <a:r>
              <a:rPr lang="en-US" sz="1200" dirty="0">
                <a:solidFill>
                  <a:schemeClr val="dk1"/>
                </a:solidFill>
                <a:highlight>
                  <a:schemeClr val="lt1"/>
                </a:highlight>
              </a:rPr>
              <a:t>3:45 p.m.	Key Takeaways</a:t>
            </a:r>
            <a:endParaRPr lang="en-US" sz="1200" dirty="0">
              <a:solidFill>
                <a:schemeClr val="dk1"/>
              </a:solidFill>
              <a:highlight>
                <a:schemeClr val="lt1"/>
              </a:highlight>
              <a:latin typeface="Arial"/>
              <a:ea typeface="Arial"/>
              <a:cs typeface="Arial"/>
              <a:sym typeface="Arial"/>
            </a:endParaRPr>
          </a:p>
          <a:p>
            <a:pPr marL="0" marR="0" lvl="0" indent="0" algn="l" rtl="0">
              <a:lnSpc>
                <a:spcPct val="150000"/>
              </a:lnSpc>
              <a:spcBef>
                <a:spcPts val="0"/>
              </a:spcBef>
              <a:spcAft>
                <a:spcPts val="0"/>
              </a:spcAft>
              <a:buNone/>
            </a:pPr>
            <a:r>
              <a:rPr lang="en-US" sz="1200" dirty="0">
                <a:solidFill>
                  <a:schemeClr val="dk1"/>
                </a:solidFill>
                <a:highlight>
                  <a:schemeClr val="lt1"/>
                </a:highlight>
                <a:latin typeface="Arial"/>
                <a:ea typeface="Arial"/>
                <a:cs typeface="Arial"/>
                <a:sym typeface="Arial"/>
              </a:rPr>
              <a:t>4:00 p.m.	Meeting Close</a:t>
            </a:r>
            <a:endParaRPr sz="1200" dirty="0">
              <a:solidFill>
                <a:srgbClr val="000000"/>
              </a:solidFill>
              <a:highlight>
                <a:schemeClr val="lt1"/>
              </a:highlight>
              <a:latin typeface="Arial"/>
              <a:ea typeface="Arial"/>
              <a:cs typeface="Arial"/>
              <a:sym typeface="Arial"/>
            </a:endParaRPr>
          </a:p>
        </p:txBody>
      </p:sp>
      <p:sp>
        <p:nvSpPr>
          <p:cNvPr id="110" name="Google Shape;110;p4"/>
          <p:cNvSpPr/>
          <p:nvPr/>
        </p:nvSpPr>
        <p:spPr>
          <a:xfrm>
            <a:off x="4675188" y="1108501"/>
            <a:ext cx="3582506" cy="83099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rgbClr val="000000"/>
                </a:solidFill>
                <a:latin typeface="Arial"/>
                <a:ea typeface="Arial"/>
                <a:cs typeface="Arial"/>
                <a:sym typeface="Arial"/>
              </a:rPr>
              <a:t>Contact</a:t>
            </a:r>
            <a:endParaRPr sz="1200" b="1" dirty="0">
              <a:solidFill>
                <a:schemeClr val="dk1"/>
              </a:solidFill>
              <a:latin typeface="Arial"/>
              <a:ea typeface="Arial"/>
              <a:cs typeface="Arial"/>
              <a:sym typeface="Arial"/>
            </a:endParaRPr>
          </a:p>
          <a:p>
            <a:pPr marL="0" marR="0" lvl="0" indent="0" algn="l" rtl="0">
              <a:spcBef>
                <a:spcPts val="1200"/>
              </a:spcBef>
              <a:spcAft>
                <a:spcPts val="0"/>
              </a:spcAft>
              <a:buNone/>
            </a:pPr>
            <a:r>
              <a:rPr lang="en-US" sz="1200" dirty="0">
                <a:solidFill>
                  <a:schemeClr val="dk1"/>
                </a:solidFill>
                <a:latin typeface="Arial"/>
                <a:ea typeface="Arial"/>
                <a:cs typeface="Arial"/>
                <a:sym typeface="Arial"/>
              </a:rPr>
              <a:t>Please contact us with any questions you have following the session.</a:t>
            </a:r>
            <a:endParaRPr dirty="0"/>
          </a:p>
        </p:txBody>
      </p:sp>
      <p:sp>
        <p:nvSpPr>
          <p:cNvPr id="9" name="TextBox 8">
            <a:extLst>
              <a:ext uri="{FF2B5EF4-FFF2-40B4-BE49-F238E27FC236}">
                <a16:creationId xmlns:a16="http://schemas.microsoft.com/office/drawing/2014/main" id="{259B7B7A-29E7-4636-8360-C798311FC2B6}"/>
              </a:ext>
            </a:extLst>
          </p:cNvPr>
          <p:cNvSpPr txBox="1"/>
          <p:nvPr/>
        </p:nvSpPr>
        <p:spPr>
          <a:xfrm>
            <a:off x="5702547" y="2059657"/>
            <a:ext cx="2993777" cy="643075"/>
          </a:xfrm>
          <a:prstGeom prst="rect">
            <a:avLst/>
          </a:prstGeom>
        </p:spPr>
        <p:txBody>
          <a:bodyPr lIns="0" tIns="0" rIns="0" bIns="0" anchor="t"/>
          <a:lstStyle/>
          <a:p>
            <a:pPr>
              <a:lnSpc>
                <a:spcPts val="1286"/>
              </a:lnSpc>
            </a:pPr>
            <a:r>
              <a:rPr lang="en-US" sz="1200" b="1" dirty="0">
                <a:solidFill>
                  <a:srgbClr val="000000"/>
                </a:solidFill>
              </a:rPr>
              <a:t>Jim Fitzmaurice</a:t>
            </a:r>
            <a:br>
              <a:rPr lang="en-US" sz="1200" b="1" dirty="0">
                <a:solidFill>
                  <a:srgbClr val="000000"/>
                </a:solidFill>
              </a:rPr>
            </a:br>
            <a:r>
              <a:rPr lang="en-US" sz="1200" dirty="0">
                <a:solidFill>
                  <a:srgbClr val="000000"/>
                </a:solidFill>
              </a:rPr>
              <a:t>Vice President, Advisory  </a:t>
            </a:r>
            <a:br>
              <a:rPr lang="en-US" sz="1200" dirty="0">
                <a:solidFill>
                  <a:srgbClr val="000000"/>
                </a:solidFill>
              </a:rPr>
            </a:br>
            <a:r>
              <a:rPr lang="en-US" sz="1200" dirty="0">
                <a:solidFill>
                  <a:srgbClr val="000000"/>
                </a:solidFill>
              </a:rPr>
              <a:t>Audit and Risk Group, Gartner</a:t>
            </a:r>
            <a:br>
              <a:rPr lang="en-US" sz="1200" dirty="0">
                <a:solidFill>
                  <a:srgbClr val="000000"/>
                </a:solidFill>
              </a:rPr>
            </a:br>
            <a:r>
              <a:rPr lang="en-US" sz="1200" dirty="0">
                <a:solidFill>
                  <a:srgbClr val="000000"/>
                </a:solidFill>
                <a:hlinkClick r:id="rId3"/>
              </a:rPr>
              <a:t>James.Fitzmaurice@gartner.com </a:t>
            </a:r>
            <a:endParaRPr lang="en-US" sz="1200" dirty="0">
              <a:solidFill>
                <a:srgbClr val="000000"/>
              </a:solidFill>
            </a:endParaRPr>
          </a:p>
        </p:txBody>
      </p:sp>
      <p:sp>
        <p:nvSpPr>
          <p:cNvPr id="10" name="TextBox 9">
            <a:extLst>
              <a:ext uri="{FF2B5EF4-FFF2-40B4-BE49-F238E27FC236}">
                <a16:creationId xmlns:a16="http://schemas.microsoft.com/office/drawing/2014/main" id="{648B3527-F6C8-476C-B777-684D8A86B71E}"/>
              </a:ext>
            </a:extLst>
          </p:cNvPr>
          <p:cNvSpPr txBox="1"/>
          <p:nvPr/>
        </p:nvSpPr>
        <p:spPr>
          <a:xfrm>
            <a:off x="5702548" y="3079681"/>
            <a:ext cx="2993776" cy="664551"/>
          </a:xfrm>
          <a:prstGeom prst="rect">
            <a:avLst/>
          </a:prstGeom>
        </p:spPr>
        <p:txBody>
          <a:bodyPr lIns="0" tIns="0" rIns="0" bIns="0" anchor="t"/>
          <a:lstStyle/>
          <a:p>
            <a:pPr>
              <a:lnSpc>
                <a:spcPts val="1286"/>
              </a:lnSpc>
            </a:pPr>
            <a:r>
              <a:rPr lang="en-US" sz="1200" b="1" dirty="0">
                <a:solidFill>
                  <a:srgbClr val="000000"/>
                </a:solidFill>
              </a:rPr>
              <a:t>Scott Christofferson</a:t>
            </a:r>
          </a:p>
          <a:p>
            <a:pPr>
              <a:lnSpc>
                <a:spcPts val="1286"/>
              </a:lnSpc>
            </a:pPr>
            <a:r>
              <a:rPr lang="en-US" sz="1200" dirty="0">
                <a:solidFill>
                  <a:srgbClr val="000000"/>
                </a:solidFill>
              </a:rPr>
              <a:t>Group Vice President</a:t>
            </a:r>
          </a:p>
          <a:p>
            <a:pPr>
              <a:lnSpc>
                <a:spcPts val="1286"/>
              </a:lnSpc>
            </a:pPr>
            <a:r>
              <a:rPr lang="en-US" sz="1200" dirty="0">
                <a:solidFill>
                  <a:srgbClr val="000000"/>
                </a:solidFill>
              </a:rPr>
              <a:t>Assurance Practice, Gartner</a:t>
            </a:r>
          </a:p>
          <a:p>
            <a:pPr>
              <a:lnSpc>
                <a:spcPts val="1286"/>
              </a:lnSpc>
            </a:pPr>
            <a:r>
              <a:rPr lang="en-US" sz="1200" dirty="0">
                <a:solidFill>
                  <a:srgbClr val="000000"/>
                </a:solidFill>
                <a:hlinkClick r:id="rId4"/>
              </a:rPr>
              <a:t>Scott.Christofferson@gartner.com</a:t>
            </a:r>
            <a:endParaRPr lang="en-US" sz="1200" dirty="0">
              <a:solidFill>
                <a:srgbClr val="000000"/>
              </a:solidFill>
            </a:endParaRPr>
          </a:p>
        </p:txBody>
      </p:sp>
      <p:sp>
        <p:nvSpPr>
          <p:cNvPr id="12" name="TextBox 11">
            <a:extLst>
              <a:ext uri="{FF2B5EF4-FFF2-40B4-BE49-F238E27FC236}">
                <a16:creationId xmlns:a16="http://schemas.microsoft.com/office/drawing/2014/main" id="{DE5AB529-5BFA-4844-88BC-2BF0438076EE}"/>
              </a:ext>
            </a:extLst>
          </p:cNvPr>
          <p:cNvSpPr txBox="1"/>
          <p:nvPr/>
        </p:nvSpPr>
        <p:spPr>
          <a:xfrm>
            <a:off x="5702548" y="4171294"/>
            <a:ext cx="2993776" cy="664551"/>
          </a:xfrm>
          <a:prstGeom prst="rect">
            <a:avLst/>
          </a:prstGeom>
        </p:spPr>
        <p:txBody>
          <a:bodyPr lIns="0" tIns="0" rIns="0" bIns="0" anchor="t"/>
          <a:lstStyle/>
          <a:p>
            <a:pPr>
              <a:lnSpc>
                <a:spcPts val="1286"/>
              </a:lnSpc>
            </a:pPr>
            <a:r>
              <a:rPr lang="en-US" sz="1200" b="1" dirty="0">
                <a:solidFill>
                  <a:srgbClr val="000000"/>
                </a:solidFill>
              </a:rPr>
              <a:t>Jonathan Keeney</a:t>
            </a:r>
          </a:p>
          <a:p>
            <a:pPr>
              <a:lnSpc>
                <a:spcPts val="1286"/>
              </a:lnSpc>
            </a:pPr>
            <a:r>
              <a:rPr lang="en-US" sz="1200" dirty="0">
                <a:solidFill>
                  <a:srgbClr val="000000"/>
                </a:solidFill>
              </a:rPr>
              <a:t>Senior Director, Research</a:t>
            </a:r>
          </a:p>
          <a:p>
            <a:pPr>
              <a:lnSpc>
                <a:spcPts val="1286"/>
              </a:lnSpc>
            </a:pPr>
            <a:r>
              <a:rPr lang="en-US" sz="1200" dirty="0">
                <a:solidFill>
                  <a:srgbClr val="000000"/>
                </a:solidFill>
              </a:rPr>
              <a:t>Audit and Risk Group, Gartner</a:t>
            </a:r>
          </a:p>
          <a:p>
            <a:pPr>
              <a:lnSpc>
                <a:spcPts val="1286"/>
              </a:lnSpc>
            </a:pPr>
            <a:r>
              <a:rPr lang="en-US" sz="1200" dirty="0">
                <a:solidFill>
                  <a:srgbClr val="000000"/>
                </a:solidFill>
                <a:hlinkClick r:id="rId4"/>
              </a:rPr>
              <a:t>Jonathan.Keeney@gartner.com</a:t>
            </a:r>
            <a:endParaRPr lang="en-US" sz="1200" dirty="0">
              <a:solidFill>
                <a:srgbClr val="000000"/>
              </a:solidFill>
            </a:endParaRPr>
          </a:p>
        </p:txBody>
      </p:sp>
      <p:pic>
        <p:nvPicPr>
          <p:cNvPr id="13" name="Google Shape;114;p4">
            <a:extLst>
              <a:ext uri="{FF2B5EF4-FFF2-40B4-BE49-F238E27FC236}">
                <a16:creationId xmlns:a16="http://schemas.microsoft.com/office/drawing/2014/main" id="{0E56CF82-7E03-9A14-13BA-71125D5B3931}"/>
              </a:ext>
            </a:extLst>
          </p:cNvPr>
          <p:cNvPicPr preferRelativeResize="0">
            <a:picLocks noChangeAspect="1"/>
          </p:cNvPicPr>
          <p:nvPr/>
        </p:nvPicPr>
        <p:blipFill rotWithShape="1">
          <a:blip r:embed="rId5">
            <a:alphaModFix/>
          </a:blip>
          <a:srcRect r="4662"/>
          <a:stretch/>
        </p:blipFill>
        <p:spPr>
          <a:xfrm>
            <a:off x="4675188" y="1950131"/>
            <a:ext cx="868680" cy="862127"/>
          </a:xfrm>
          <a:prstGeom prst="rect">
            <a:avLst/>
          </a:prstGeom>
          <a:noFill/>
          <a:ln w="12700" cap="flat" cmpd="sng">
            <a:solidFill>
              <a:srgbClr val="6F7878"/>
            </a:solidFill>
            <a:prstDash val="solid"/>
            <a:round/>
            <a:headEnd type="none" w="sm" len="sm"/>
            <a:tailEnd type="none" w="sm" len="sm"/>
          </a:ln>
        </p:spPr>
      </p:pic>
      <p:pic>
        <p:nvPicPr>
          <p:cNvPr id="14" name="Google Shape;113;p4">
            <a:extLst>
              <a:ext uri="{FF2B5EF4-FFF2-40B4-BE49-F238E27FC236}">
                <a16:creationId xmlns:a16="http://schemas.microsoft.com/office/drawing/2014/main" id="{ACCCB196-2EA5-7FDE-41C9-3883C66B8618}"/>
              </a:ext>
            </a:extLst>
          </p:cNvPr>
          <p:cNvPicPr preferRelativeResize="0">
            <a:picLocks noChangeAspect="1"/>
          </p:cNvPicPr>
          <p:nvPr/>
        </p:nvPicPr>
        <p:blipFill rotWithShape="1">
          <a:blip r:embed="rId6">
            <a:alphaModFix/>
          </a:blip>
          <a:srcRect l="11044" t="8828" r="9420" b="11636"/>
          <a:stretch/>
        </p:blipFill>
        <p:spPr>
          <a:xfrm>
            <a:off x="4705502" y="4158700"/>
            <a:ext cx="868680" cy="868680"/>
          </a:xfrm>
          <a:prstGeom prst="rect">
            <a:avLst/>
          </a:prstGeom>
          <a:noFill/>
          <a:ln w="12700" cap="flat" cmpd="sng">
            <a:solidFill>
              <a:srgbClr val="6F7878"/>
            </a:solidFill>
            <a:prstDash val="solid"/>
            <a:round/>
            <a:headEnd type="none" w="sm" len="sm"/>
            <a:tailEnd type="none" w="sm" len="sm"/>
          </a:ln>
        </p:spPr>
      </p:pic>
      <p:pic>
        <p:nvPicPr>
          <p:cNvPr id="1026" name="Picture 2">
            <a:extLst>
              <a:ext uri="{FF2B5EF4-FFF2-40B4-BE49-F238E27FC236}">
                <a16:creationId xmlns:a16="http://schemas.microsoft.com/office/drawing/2014/main" id="{D2E390A4-98C1-3E7F-77CF-D3B61FA64D84}"/>
              </a:ext>
            </a:extLst>
          </p:cNvPr>
          <p:cNvPicPr>
            <a:picLocks noChangeArrowheads="1"/>
          </p:cNvPicPr>
          <p:nvPr/>
        </p:nvPicPr>
        <p:blipFill>
          <a:blip r:embed="rId7">
            <a:extLst>
              <a:ext uri="{28A0092B-C50C-407E-A947-70E740481C1C}">
                <a14:useLocalDpi xmlns:a14="http://schemas.microsoft.com/office/drawing/2010/main" val="0"/>
              </a:ext>
            </a:extLst>
          </a:blip>
          <a:srcRect t="5778" b="5778"/>
          <a:stretch/>
        </p:blipFill>
        <p:spPr bwMode="auto">
          <a:xfrm>
            <a:off x="4675188" y="2971045"/>
            <a:ext cx="868680" cy="994171"/>
          </a:xfrm>
          <a:prstGeom prst="rect">
            <a:avLst/>
          </a:prstGeom>
          <a:noFill/>
          <a:ln w="12700">
            <a:solidFill>
              <a:srgbClr val="6F7878"/>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A0ABB6-9C12-DD4F-CB43-4EBCD1F21E8D}"/>
              </a:ext>
            </a:extLst>
          </p:cNvPr>
          <p:cNvSpPr txBox="1"/>
          <p:nvPr/>
        </p:nvSpPr>
        <p:spPr>
          <a:xfrm>
            <a:off x="457200" y="5218914"/>
            <a:ext cx="8325292" cy="1184940"/>
          </a:xfrm>
          <a:prstGeom prst="rect">
            <a:avLst/>
          </a:prstGeom>
          <a:solidFill>
            <a:srgbClr val="F4F4F4"/>
          </a:solidFill>
        </p:spPr>
        <p:txBody>
          <a:bodyPr wrap="square" lIns="91440" tIns="91440" rIns="91440" bIns="91440" rtlCol="0">
            <a:spAutoFit/>
          </a:bodyPr>
          <a:lstStyle/>
          <a:p>
            <a:pPr algn="l">
              <a:spcAft>
                <a:spcPts val="600"/>
              </a:spcAft>
            </a:pPr>
            <a:r>
              <a:rPr lang="en-US" sz="1200" b="1" dirty="0"/>
              <a:t>Learning Objectives</a:t>
            </a:r>
          </a:p>
          <a:p>
            <a:pPr algn="l"/>
            <a:r>
              <a:rPr lang="en-US" sz="1200" dirty="0"/>
              <a:t>After this meeting risk leaders will understand:</a:t>
            </a:r>
          </a:p>
          <a:p>
            <a:pPr marL="171450" lvl="1" indent="-163513">
              <a:buFont typeface="Arial" panose="020B0604020202020204" pitchFamily="34" charset="0"/>
              <a:buChar char="•"/>
            </a:pPr>
            <a:r>
              <a:rPr lang="en-US" sz="1200" dirty="0"/>
              <a:t>The importance of prioritizing third-party risk issues that matter most at the enterprise level.</a:t>
            </a:r>
          </a:p>
          <a:p>
            <a:pPr marL="171450" lvl="1" indent="-163513">
              <a:spcAft>
                <a:spcPts val="600"/>
              </a:spcAft>
              <a:buFont typeface="Arial" panose="020B0604020202020204" pitchFamily="34" charset="0"/>
              <a:buChar char="•"/>
            </a:pPr>
            <a:r>
              <a:rPr lang="en-US" sz="1200" dirty="0"/>
              <a:t>How leading risk teams are meeting this need by focusing on </a:t>
            </a:r>
            <a:r>
              <a:rPr lang="en-US" sz="1200" i="1" dirty="0"/>
              <a:t>enterprise third-party risk management</a:t>
            </a:r>
            <a:r>
              <a:rPr lang="en-US" sz="1200" dirty="0"/>
              <a:t>, which involves defining enterprise-level priorities, enabling cross-functional alignment and monitoring forward-looking indicators.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9C8BE1-9958-26A6-FA24-E22EA9EC2D40}"/>
              </a:ext>
            </a:extLst>
          </p:cNvPr>
          <p:cNvSpPr/>
          <p:nvPr/>
        </p:nvSpPr>
        <p:spPr>
          <a:xfrm>
            <a:off x="6198669" y="2143012"/>
            <a:ext cx="2496312" cy="2873396"/>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A8C0FFC-261B-D61B-0CFA-7B22688F8FBE}"/>
              </a:ext>
            </a:extLst>
          </p:cNvPr>
          <p:cNvSpPr>
            <a:spLocks noGrp="1"/>
          </p:cNvSpPr>
          <p:nvPr>
            <p:ph type="title"/>
          </p:nvPr>
        </p:nvSpPr>
        <p:spPr/>
        <p:txBody>
          <a:bodyPr/>
          <a:lstStyle/>
          <a:p>
            <a:r>
              <a:rPr lang="en" dirty="0"/>
              <a:t>Drive Enterprise Third-Party Risk Management</a:t>
            </a:r>
            <a:endParaRPr lang="en-US" dirty="0"/>
          </a:p>
        </p:txBody>
      </p:sp>
      <p:sp>
        <p:nvSpPr>
          <p:cNvPr id="23" name="TextBox 22">
            <a:extLst>
              <a:ext uri="{FF2B5EF4-FFF2-40B4-BE49-F238E27FC236}">
                <a16:creationId xmlns:a16="http://schemas.microsoft.com/office/drawing/2014/main" id="{336B7878-5F03-8E7D-9594-A6D2324A0755}"/>
              </a:ext>
            </a:extLst>
          </p:cNvPr>
          <p:cNvSpPr txBox="1"/>
          <p:nvPr/>
        </p:nvSpPr>
        <p:spPr>
          <a:xfrm>
            <a:off x="47093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Enterprise Third-Party Risk Prioritization Framework</a:t>
            </a:r>
          </a:p>
        </p:txBody>
      </p:sp>
      <p:sp>
        <p:nvSpPr>
          <p:cNvPr id="24" name="TextBox 23">
            <a:extLst>
              <a:ext uri="{FF2B5EF4-FFF2-40B4-BE49-F238E27FC236}">
                <a16:creationId xmlns:a16="http://schemas.microsoft.com/office/drawing/2014/main" id="{B29126F1-2274-96C9-F992-D01CB6B8C12F}"/>
              </a:ext>
            </a:extLst>
          </p:cNvPr>
          <p:cNvSpPr txBox="1"/>
          <p:nvPr/>
        </p:nvSpPr>
        <p:spPr>
          <a:xfrm>
            <a:off x="332344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Expert-Led </a:t>
            </a:r>
            <a:br>
              <a:rPr lang="en-US" sz="1200" dirty="0">
                <a:solidFill>
                  <a:srgbClr val="6F7878"/>
                </a:solidFill>
                <a:latin typeface="Arial" panose="020B0604020202020204" pitchFamily="34" charset="0"/>
                <a:cs typeface="Arial" panose="020B0604020202020204" pitchFamily="34" charset="0"/>
              </a:rPr>
            </a:br>
            <a:r>
              <a:rPr lang="en-US" sz="1200" dirty="0">
                <a:solidFill>
                  <a:srgbClr val="6F7878"/>
                </a:solidFill>
                <a:latin typeface="Arial" panose="020B0604020202020204" pitchFamily="34" charset="0"/>
                <a:cs typeface="Arial" panose="020B0604020202020204" pitchFamily="34" charset="0"/>
              </a:rPr>
              <a:t>Risk Calibration</a:t>
            </a:r>
          </a:p>
        </p:txBody>
      </p:sp>
      <p:sp>
        <p:nvSpPr>
          <p:cNvPr id="25" name="TextBox 24">
            <a:extLst>
              <a:ext uri="{FF2B5EF4-FFF2-40B4-BE49-F238E27FC236}">
                <a16:creationId xmlns:a16="http://schemas.microsoft.com/office/drawing/2014/main" id="{B694F7D5-6669-8EEC-8040-9BC3F302D0FD}"/>
              </a:ext>
            </a:extLst>
          </p:cNvPr>
          <p:cNvSpPr txBox="1"/>
          <p:nvPr/>
        </p:nvSpPr>
        <p:spPr>
          <a:xfrm>
            <a:off x="6198669" y="2955947"/>
            <a:ext cx="2496312" cy="461665"/>
          </a:xfrm>
          <a:prstGeom prst="rect">
            <a:avLst/>
          </a:prstGeom>
          <a:noFill/>
        </p:spPr>
        <p:txBody>
          <a:bodyPr wrap="square" lIns="0" tIns="91440" rIns="0" bIns="0" rtlCol="0">
            <a:spAutoFit/>
          </a:bodyPr>
          <a:lstStyle/>
          <a:p>
            <a:pPr algn="ctr">
              <a:lnSpc>
                <a:spcPct val="100000"/>
              </a:lnSpc>
            </a:pPr>
            <a:r>
              <a:rPr lang="en-US" sz="1200" dirty="0">
                <a:solidFill>
                  <a:schemeClr val="tx1"/>
                </a:solidFill>
                <a:latin typeface="Arial" panose="020B0604020202020204" pitchFamily="34" charset="0"/>
                <a:cs typeface="Arial" panose="020B0604020202020204" pitchFamily="34" charset="0"/>
              </a:rPr>
              <a:t>Enterprise Third-Party KRI</a:t>
            </a:r>
          </a:p>
          <a:p>
            <a:pPr algn="ctr">
              <a:lnSpc>
                <a:spcPct val="100000"/>
              </a:lnSpc>
            </a:pPr>
            <a:r>
              <a:rPr lang="en-US" sz="1200" dirty="0">
                <a:latin typeface="Arial" panose="020B0604020202020204" pitchFamily="34" charset="0"/>
                <a:cs typeface="Arial" panose="020B0604020202020204" pitchFamily="34" charset="0"/>
              </a:rPr>
              <a:t>Development Workshop</a:t>
            </a:r>
            <a:endParaRPr lang="en-US" sz="1200" dirty="0">
              <a:solidFill>
                <a:schemeClr val="tx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3ACA282F-7382-5382-DAEB-FE2269FA68DF}"/>
              </a:ext>
            </a:extLst>
          </p:cNvPr>
          <p:cNvSpPr/>
          <p:nvPr/>
        </p:nvSpPr>
        <p:spPr>
          <a:xfrm>
            <a:off x="470311" y="1308497"/>
            <a:ext cx="2496312" cy="9233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Define Enterprise-Level Priorities</a:t>
            </a:r>
          </a:p>
        </p:txBody>
      </p:sp>
      <p:sp>
        <p:nvSpPr>
          <p:cNvPr id="28" name="Rectangle 27">
            <a:extLst>
              <a:ext uri="{FF2B5EF4-FFF2-40B4-BE49-F238E27FC236}">
                <a16:creationId xmlns:a16="http://schemas.microsoft.com/office/drawing/2014/main" id="{2E8ACE86-9E7B-F289-284C-E986F7A0F3AD}"/>
              </a:ext>
            </a:extLst>
          </p:cNvPr>
          <p:cNvSpPr/>
          <p:nvPr/>
        </p:nvSpPr>
        <p:spPr>
          <a:xfrm>
            <a:off x="3323217" y="1308498"/>
            <a:ext cx="2497565" cy="92332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Enable Cross-Functional Alignment</a:t>
            </a:r>
          </a:p>
        </p:txBody>
      </p:sp>
      <p:sp>
        <p:nvSpPr>
          <p:cNvPr id="29" name="Rectangle 28">
            <a:extLst>
              <a:ext uri="{FF2B5EF4-FFF2-40B4-BE49-F238E27FC236}">
                <a16:creationId xmlns:a16="http://schemas.microsoft.com/office/drawing/2014/main" id="{7D651B84-7E21-0921-9FEB-7B32477549A2}"/>
              </a:ext>
            </a:extLst>
          </p:cNvPr>
          <p:cNvSpPr/>
          <p:nvPr/>
        </p:nvSpPr>
        <p:spPr>
          <a:xfrm>
            <a:off x="6198669" y="1308498"/>
            <a:ext cx="2496312" cy="923328"/>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chemeClr val="bg1"/>
                </a:solidFill>
              </a:rPr>
              <a:t>Monitor Forward-Looking Indicators</a:t>
            </a:r>
          </a:p>
        </p:txBody>
      </p:sp>
      <p:sp>
        <p:nvSpPr>
          <p:cNvPr id="30" name="Freeform: Shape 166">
            <a:extLst>
              <a:ext uri="{FF2B5EF4-FFF2-40B4-BE49-F238E27FC236}">
                <a16:creationId xmlns:a16="http://schemas.microsoft.com/office/drawing/2014/main" id="{3012228A-0ECC-242E-2F0C-BC47B475FFF7}"/>
              </a:ext>
            </a:extLst>
          </p:cNvPr>
          <p:cNvSpPr/>
          <p:nvPr/>
        </p:nvSpPr>
        <p:spPr>
          <a:xfrm>
            <a:off x="574815" y="1623326"/>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rgbClr val="6F7878"/>
          </a:solidFill>
          <a:ln w="9525" cap="flat">
            <a:noFill/>
            <a:prstDash val="solid"/>
            <a:miter/>
          </a:ln>
        </p:spPr>
        <p:txBody>
          <a:bodyPr rtlCol="0" anchor="ctr"/>
          <a:lstStyle/>
          <a:p>
            <a:endParaRPr lang="en-US"/>
          </a:p>
        </p:txBody>
      </p:sp>
      <p:sp>
        <p:nvSpPr>
          <p:cNvPr id="31" name="Freeform: Shape 211">
            <a:extLst>
              <a:ext uri="{FF2B5EF4-FFF2-40B4-BE49-F238E27FC236}">
                <a16:creationId xmlns:a16="http://schemas.microsoft.com/office/drawing/2014/main" id="{21CC1C99-B2B6-2473-573D-85988CA72B73}"/>
              </a:ext>
            </a:extLst>
          </p:cNvPr>
          <p:cNvSpPr/>
          <p:nvPr/>
        </p:nvSpPr>
        <p:spPr>
          <a:xfrm>
            <a:off x="3410049" y="1601207"/>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rgbClr val="6F7878"/>
          </a:solidFill>
          <a:ln w="9525" cap="flat">
            <a:noFill/>
            <a:prstDash val="solid"/>
            <a:miter/>
          </a:ln>
        </p:spPr>
        <p:txBody>
          <a:bodyPr rtlCol="0" anchor="ctr"/>
          <a:lstStyle/>
          <a:p>
            <a:endParaRPr lang="en-US"/>
          </a:p>
        </p:txBody>
      </p:sp>
      <p:pic>
        <p:nvPicPr>
          <p:cNvPr id="32" name="Graphic 31">
            <a:extLst>
              <a:ext uri="{FF2B5EF4-FFF2-40B4-BE49-F238E27FC236}">
                <a16:creationId xmlns:a16="http://schemas.microsoft.com/office/drawing/2014/main" id="{27080C36-B5DE-8EA6-70EC-1812378961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0805" y="1574743"/>
            <a:ext cx="502507" cy="390839"/>
          </a:xfrm>
          <a:prstGeom prst="rect">
            <a:avLst/>
          </a:prstGeom>
        </p:spPr>
      </p:pic>
      <p:sp>
        <p:nvSpPr>
          <p:cNvPr id="41" name="Rectangle 40">
            <a:extLst>
              <a:ext uri="{FF2B5EF4-FFF2-40B4-BE49-F238E27FC236}">
                <a16:creationId xmlns:a16="http://schemas.microsoft.com/office/drawing/2014/main" id="{5E200D48-C688-676E-3C46-81C1B0910880}"/>
              </a:ext>
            </a:extLst>
          </p:cNvPr>
          <p:cNvSpPr/>
          <p:nvPr/>
        </p:nvSpPr>
        <p:spPr>
          <a:xfrm>
            <a:off x="2257777" y="5151863"/>
            <a:ext cx="4628445" cy="61970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6F7878"/>
                </a:solidFill>
              </a:rPr>
              <a:t>Structured Peer Consulting</a:t>
            </a:r>
          </a:p>
        </p:txBody>
      </p:sp>
      <p:pic>
        <p:nvPicPr>
          <p:cNvPr id="42" name="Graphic 41">
            <a:extLst>
              <a:ext uri="{FF2B5EF4-FFF2-40B4-BE49-F238E27FC236}">
                <a16:creationId xmlns:a16="http://schemas.microsoft.com/office/drawing/2014/main" id="{23CE7C8B-017D-4ED0-93B7-BF2A911BF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9551" y="5266293"/>
            <a:ext cx="502507" cy="390839"/>
          </a:xfrm>
          <a:prstGeom prst="rect">
            <a:avLst/>
          </a:prstGeom>
        </p:spPr>
      </p:pic>
      <p:pic>
        <p:nvPicPr>
          <p:cNvPr id="47" name="Graphic 46">
            <a:extLst>
              <a:ext uri="{FF2B5EF4-FFF2-40B4-BE49-F238E27FC236}">
                <a16:creationId xmlns:a16="http://schemas.microsoft.com/office/drawing/2014/main" id="{D01439CB-A80C-AA12-2FD7-D1A8CE5193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60632" y="2508834"/>
            <a:ext cx="1021942" cy="317154"/>
          </a:xfrm>
          <a:prstGeom prst="rect">
            <a:avLst/>
          </a:prstGeom>
        </p:spPr>
      </p:pic>
      <p:pic>
        <p:nvPicPr>
          <p:cNvPr id="49" name="Graphic 48">
            <a:extLst>
              <a:ext uri="{FF2B5EF4-FFF2-40B4-BE49-F238E27FC236}">
                <a16:creationId xmlns:a16="http://schemas.microsoft.com/office/drawing/2014/main" id="{6515FE4D-0AAC-7AA3-7867-63518CEBFD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9944" y="2553749"/>
            <a:ext cx="993763" cy="227146"/>
          </a:xfrm>
          <a:prstGeom prst="rect">
            <a:avLst/>
          </a:prstGeom>
        </p:spPr>
      </p:pic>
      <p:pic>
        <p:nvPicPr>
          <p:cNvPr id="3" name="Picture 2">
            <a:extLst>
              <a:ext uri="{FF2B5EF4-FFF2-40B4-BE49-F238E27FC236}">
                <a16:creationId xmlns:a16="http://schemas.microsoft.com/office/drawing/2014/main" id="{526CD9AE-CA77-2B5C-8813-6809973EC8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9824" y="2553749"/>
            <a:ext cx="1083438" cy="34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350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493;p23">
            <a:extLst>
              <a:ext uri="{FF2B5EF4-FFF2-40B4-BE49-F238E27FC236}">
                <a16:creationId xmlns:a16="http://schemas.microsoft.com/office/drawing/2014/main" id="{D3F94CB9-0227-03AD-EFA6-C63CF96AA482}"/>
              </a:ext>
            </a:extLst>
          </p:cNvPr>
          <p:cNvSpPr/>
          <p:nvPr/>
        </p:nvSpPr>
        <p:spPr>
          <a:xfrm>
            <a:off x="1981199" y="1846848"/>
            <a:ext cx="6209981" cy="1458508"/>
          </a:xfrm>
          <a:prstGeom prst="rect">
            <a:avLst/>
          </a:prstGeom>
          <a:noFill/>
          <a:ln>
            <a:noFill/>
          </a:ln>
        </p:spPr>
        <p:txBody>
          <a:bodyPr spcFirstLastPara="1" wrap="square" lIns="91440" tIns="182880" rIns="91440" bIns="45700" anchor="t" anchorCtr="0">
            <a:no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Our existing set of KRIs fails to distinguish and prioritize enterprise-level third-party risks.  </a:t>
            </a:r>
            <a:endParaRPr lang="en-US" sz="1200" dirty="0"/>
          </a:p>
          <a:p>
            <a:pPr marL="0" marR="0" lvl="0" indent="0" rtl="0">
              <a:spcBef>
                <a:spcPts val="0"/>
              </a:spcBef>
              <a:spcAft>
                <a:spcPts val="0"/>
              </a:spcAft>
              <a:buNone/>
            </a:pPr>
            <a:endParaRPr lang="en-US" sz="1200" dirty="0">
              <a:solidFill>
                <a:schemeClr val="dk1"/>
              </a:solidFill>
              <a:latin typeface="Arial"/>
              <a:ea typeface="Arial"/>
              <a:cs typeface="Arial"/>
              <a:sym typeface="Arial"/>
            </a:endParaRPr>
          </a:p>
          <a:p>
            <a:pPr marL="0" marR="0" lvl="0" indent="0" rtl="0">
              <a:spcBef>
                <a:spcPts val="0"/>
              </a:spcBef>
              <a:spcAft>
                <a:spcPts val="0"/>
              </a:spcAft>
              <a:buNone/>
            </a:pPr>
            <a:endParaRPr lang="en-US"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Develop enterprise third-party risk KRIs by beginning with “must avoid outcomes” and using root cause analysis to identify potential drivers of those outcomes to monitor.</a:t>
            </a:r>
            <a:endParaRPr lang="en-US" sz="1200" dirty="0"/>
          </a:p>
        </p:txBody>
      </p:sp>
      <p:sp>
        <p:nvSpPr>
          <p:cNvPr id="9" name="Google Shape;491;p23">
            <a:extLst>
              <a:ext uri="{FF2B5EF4-FFF2-40B4-BE49-F238E27FC236}">
                <a16:creationId xmlns:a16="http://schemas.microsoft.com/office/drawing/2014/main" id="{25B81E0C-F785-61AB-C770-93021BF2A5C8}"/>
              </a:ext>
            </a:extLst>
          </p:cNvPr>
          <p:cNvSpPr/>
          <p:nvPr/>
        </p:nvSpPr>
        <p:spPr>
          <a:xfrm>
            <a:off x="457201" y="1846847"/>
            <a:ext cx="1173296" cy="369332"/>
          </a:xfrm>
          <a:prstGeom prst="rect">
            <a:avLst/>
          </a:prstGeom>
          <a:noFill/>
          <a:ln>
            <a:noFill/>
          </a:ln>
        </p:spPr>
        <p:txBody>
          <a:bodyPr spcFirstLastPara="1" wrap="square" lIns="0" tIns="182880" rIns="0" bIns="0" anchor="t"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Causes</a:t>
            </a:r>
            <a:endParaRPr lang="en-US" dirty="0"/>
          </a:p>
        </p:txBody>
      </p:sp>
      <p:sp>
        <p:nvSpPr>
          <p:cNvPr id="11" name="Google Shape;492;p23">
            <a:extLst>
              <a:ext uri="{FF2B5EF4-FFF2-40B4-BE49-F238E27FC236}">
                <a16:creationId xmlns:a16="http://schemas.microsoft.com/office/drawing/2014/main" id="{8B88C274-CDC1-A673-CF34-8BEAC0B5115F}"/>
              </a:ext>
            </a:extLst>
          </p:cNvPr>
          <p:cNvSpPr/>
          <p:nvPr/>
        </p:nvSpPr>
        <p:spPr>
          <a:xfrm>
            <a:off x="457201" y="2576102"/>
            <a:ext cx="1173296" cy="24622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Solutions</a:t>
            </a:r>
            <a:endParaRPr lang="en-US" dirty="0"/>
          </a:p>
        </p:txBody>
      </p:sp>
      <p:sp>
        <p:nvSpPr>
          <p:cNvPr id="10" name="Title 9">
            <a:extLst>
              <a:ext uri="{FF2B5EF4-FFF2-40B4-BE49-F238E27FC236}">
                <a16:creationId xmlns:a16="http://schemas.microsoft.com/office/drawing/2014/main" id="{33BD8376-7025-A945-813C-B3F6CBB60EE1}"/>
              </a:ext>
            </a:extLst>
          </p:cNvPr>
          <p:cNvSpPr>
            <a:spLocks noGrp="1"/>
          </p:cNvSpPr>
          <p:nvPr>
            <p:ph type="title"/>
          </p:nvPr>
        </p:nvSpPr>
        <p:spPr/>
        <p:txBody>
          <a:bodyPr/>
          <a:lstStyle/>
          <a:p>
            <a:r>
              <a:rPr lang="en-US" dirty="0"/>
              <a:t>Prioritize Enterprise-Critical Risks for Early Detection</a:t>
            </a:r>
          </a:p>
        </p:txBody>
      </p:sp>
      <p:sp>
        <p:nvSpPr>
          <p:cNvPr id="7" name="Google Shape;490;p23">
            <a:extLst>
              <a:ext uri="{FF2B5EF4-FFF2-40B4-BE49-F238E27FC236}">
                <a16:creationId xmlns:a16="http://schemas.microsoft.com/office/drawing/2014/main" id="{118DE9CA-EF40-4F00-CBBD-524182C2118A}"/>
              </a:ext>
            </a:extLst>
          </p:cNvPr>
          <p:cNvSpPr/>
          <p:nvPr/>
        </p:nvSpPr>
        <p:spPr>
          <a:xfrm>
            <a:off x="1981199" y="1300658"/>
            <a:ext cx="6209981" cy="556036"/>
          </a:xfrm>
          <a:prstGeom prst="rect">
            <a:avLst/>
          </a:prstGeom>
          <a:solidFill>
            <a:srgbClr val="002856"/>
          </a:solidFill>
          <a:ln>
            <a:noFill/>
          </a:ln>
        </p:spPr>
        <p:txBody>
          <a:bodyPr spcFirstLastPara="1" wrap="square" lIns="91440" tIns="45700" rIns="91440" bIns="45700" anchor="ctr" anchorCtr="0">
            <a:noAutofit/>
          </a:bodyPr>
          <a:lstStyle/>
          <a:p>
            <a:pPr marL="0" marR="0" lvl="0" indent="0" algn="ctr" rtl="0">
              <a:spcBef>
                <a:spcPts val="0"/>
              </a:spcBef>
              <a:spcAft>
                <a:spcPts val="0"/>
              </a:spcAft>
              <a:buNone/>
            </a:pPr>
            <a:r>
              <a:rPr lang="en-US" sz="1200" b="1" dirty="0">
                <a:solidFill>
                  <a:schemeClr val="lt1"/>
                </a:solidFill>
                <a:latin typeface="Arial"/>
                <a:ea typeface="Arial"/>
                <a:cs typeface="Arial"/>
                <a:sym typeface="Arial"/>
              </a:rPr>
              <a:t>It’s hard to detect enterprise-critical changes </a:t>
            </a:r>
            <a:br>
              <a:rPr lang="en-US" sz="1200" b="1" dirty="0">
                <a:solidFill>
                  <a:schemeClr val="lt1"/>
                </a:solidFill>
                <a:latin typeface="Arial"/>
                <a:ea typeface="Arial"/>
                <a:cs typeface="Arial"/>
                <a:sym typeface="Arial"/>
              </a:rPr>
            </a:br>
            <a:r>
              <a:rPr lang="en-US" sz="1200" b="1" dirty="0">
                <a:solidFill>
                  <a:schemeClr val="lt1"/>
                </a:solidFill>
                <a:latin typeface="Arial"/>
                <a:ea typeface="Arial"/>
                <a:cs typeface="Arial"/>
                <a:sym typeface="Arial"/>
              </a:rPr>
              <a:t>in third-party risk before they have an adverse impact.</a:t>
            </a:r>
          </a:p>
        </p:txBody>
      </p:sp>
      <p:sp>
        <p:nvSpPr>
          <p:cNvPr id="14" name="Google Shape;495;p23">
            <a:extLst>
              <a:ext uri="{FF2B5EF4-FFF2-40B4-BE49-F238E27FC236}">
                <a16:creationId xmlns:a16="http://schemas.microsoft.com/office/drawing/2014/main" id="{D7EF25A3-FBD9-119A-854A-E49C19F155C7}"/>
              </a:ext>
            </a:extLst>
          </p:cNvPr>
          <p:cNvSpPr/>
          <p:nvPr/>
        </p:nvSpPr>
        <p:spPr>
          <a:xfrm>
            <a:off x="3429313" y="4053428"/>
            <a:ext cx="3313753"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Arial"/>
                <a:ea typeface="Arial"/>
                <a:cs typeface="Arial"/>
                <a:sym typeface="Arial"/>
              </a:rPr>
              <a:t>Enterprise Third-Party Risk KRI </a:t>
            </a:r>
          </a:p>
          <a:p>
            <a:pPr marL="0" marR="0" lvl="0" indent="0" algn="ctr" rtl="0">
              <a:spcBef>
                <a:spcPts val="0"/>
              </a:spcBef>
              <a:spcAft>
                <a:spcPts val="0"/>
              </a:spcAft>
              <a:buNone/>
            </a:pPr>
            <a:r>
              <a:rPr lang="en-US" sz="1200" dirty="0">
                <a:solidFill>
                  <a:schemeClr val="dk1"/>
                </a:solidFill>
                <a:latin typeface="Arial"/>
                <a:ea typeface="Arial"/>
                <a:cs typeface="Arial"/>
                <a:sym typeface="Arial"/>
              </a:rPr>
              <a:t>Development Workshop</a:t>
            </a:r>
            <a:endParaRPr lang="en-US" sz="1200" dirty="0"/>
          </a:p>
        </p:txBody>
      </p:sp>
      <p:sp>
        <p:nvSpPr>
          <p:cNvPr id="4" name="TextBox 3">
            <a:extLst>
              <a:ext uri="{FF2B5EF4-FFF2-40B4-BE49-F238E27FC236}">
                <a16:creationId xmlns:a16="http://schemas.microsoft.com/office/drawing/2014/main" id="{2F78D506-5BB0-8861-E4F8-03410918A55E}"/>
              </a:ext>
            </a:extLst>
          </p:cNvPr>
          <p:cNvSpPr txBox="1"/>
          <p:nvPr/>
        </p:nvSpPr>
        <p:spPr>
          <a:xfrm>
            <a:off x="457201" y="4878197"/>
            <a:ext cx="7948671" cy="246219"/>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6" name="Google Shape;489;p23">
            <a:extLst>
              <a:ext uri="{FF2B5EF4-FFF2-40B4-BE49-F238E27FC236}">
                <a16:creationId xmlns:a16="http://schemas.microsoft.com/office/drawing/2014/main" id="{3ED1935F-851A-049A-CBEB-2877A4BCDC4C}"/>
              </a:ext>
            </a:extLst>
          </p:cNvPr>
          <p:cNvSpPr/>
          <p:nvPr/>
        </p:nvSpPr>
        <p:spPr>
          <a:xfrm>
            <a:off x="450734" y="1486343"/>
            <a:ext cx="1179763" cy="18466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Challenge</a:t>
            </a:r>
            <a:endParaRPr lang="en-US" dirty="0"/>
          </a:p>
        </p:txBody>
      </p:sp>
      <p:pic>
        <p:nvPicPr>
          <p:cNvPr id="2" name="Graphic 1">
            <a:extLst>
              <a:ext uri="{FF2B5EF4-FFF2-40B4-BE49-F238E27FC236}">
                <a16:creationId xmlns:a16="http://schemas.microsoft.com/office/drawing/2014/main" id="{BA8ACC2E-43FA-9E2A-1E58-88D2682801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9307" y="3737973"/>
            <a:ext cx="993763" cy="227146"/>
          </a:xfrm>
          <a:prstGeom prst="rect">
            <a:avLst/>
          </a:prstGeom>
        </p:spPr>
      </p:pic>
    </p:spTree>
    <p:extLst>
      <p:ext uri="{BB962C8B-B14F-4D97-AF65-F5344CB8AC3E}">
        <p14:creationId xmlns:p14="http://schemas.microsoft.com/office/powerpoint/2010/main" val="4164352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dirty="0"/>
              <a:t>Hard to Identify Enterprise-Critical KRIs</a:t>
            </a:r>
          </a:p>
        </p:txBody>
      </p:sp>
      <p:sp>
        <p:nvSpPr>
          <p:cNvPr id="186" name="Google Shape;186;p9"/>
          <p:cNvSpPr txBox="1">
            <a:spLocks noGrp="1"/>
          </p:cNvSpPr>
          <p:nvPr>
            <p:ph type="body" sz="quarter" idx="11"/>
          </p:nvPr>
        </p:nvSpPr>
        <p:spPr>
          <a:xfrm>
            <a:off x="457200" y="914401"/>
            <a:ext cx="8229600" cy="3957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dirty="0"/>
              <a:t>Q: “We reliably identify the most essential third-party risk indicators for continuous monitoring.” </a:t>
            </a:r>
          </a:p>
        </p:txBody>
      </p:sp>
      <p:sp>
        <p:nvSpPr>
          <p:cNvPr id="187" name="Google Shape;187;p9"/>
          <p:cNvSpPr txBox="1">
            <a:spLocks noGrp="1"/>
          </p:cNvSpPr>
          <p:nvPr>
            <p:ph type="body" sz="quarter" idx="12"/>
          </p:nvPr>
        </p:nvSpPr>
        <p:spPr>
          <a:xfrm>
            <a:off x="457200" y="1178097"/>
            <a:ext cx="4011613" cy="1828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None/>
            </a:pPr>
            <a:r>
              <a:rPr lang="en-US" dirty="0"/>
              <a:t>Percentage of Respondents</a:t>
            </a:r>
          </a:p>
        </p:txBody>
      </p:sp>
      <p:graphicFrame>
        <p:nvGraphicFramePr>
          <p:cNvPr id="190" name="Google Shape;190;p9"/>
          <p:cNvGraphicFramePr/>
          <p:nvPr/>
        </p:nvGraphicFramePr>
        <p:xfrm>
          <a:off x="2075119" y="2121502"/>
          <a:ext cx="2393694" cy="2321221"/>
        </p:xfrm>
        <a:graphic>
          <a:graphicData uri="http://schemas.openxmlformats.org/drawingml/2006/chart">
            <c:chart xmlns:c="http://schemas.openxmlformats.org/drawingml/2006/chart" xmlns:r="http://schemas.openxmlformats.org/officeDocument/2006/relationships" r:id="rId3"/>
          </a:graphicData>
        </a:graphic>
      </p:graphicFrame>
      <p:sp>
        <p:nvSpPr>
          <p:cNvPr id="191" name="Google Shape;191;p9"/>
          <p:cNvSpPr txBox="1"/>
          <p:nvPr/>
        </p:nvSpPr>
        <p:spPr>
          <a:xfrm>
            <a:off x="4237575" y="3908527"/>
            <a:ext cx="986264"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200" b="1" dirty="0">
                <a:solidFill>
                  <a:srgbClr val="000000"/>
                </a:solidFill>
                <a:latin typeface="Arial"/>
                <a:ea typeface="Arial"/>
                <a:cs typeface="Arial"/>
                <a:sym typeface="Arial"/>
              </a:rPr>
              <a:t>60%</a:t>
            </a:r>
            <a:endParaRPr lang="en-US" dirty="0"/>
          </a:p>
          <a:p>
            <a:pPr marL="0" marR="0" lvl="0" indent="0" algn="l" rtl="0">
              <a:spcBef>
                <a:spcPts val="0"/>
              </a:spcBef>
              <a:spcAft>
                <a:spcPts val="0"/>
              </a:spcAft>
              <a:buNone/>
            </a:pPr>
            <a:r>
              <a:rPr lang="en-US" sz="1200" dirty="0">
                <a:solidFill>
                  <a:srgbClr val="000000"/>
                </a:solidFill>
                <a:latin typeface="Arial"/>
                <a:ea typeface="Arial"/>
                <a:cs typeface="Arial"/>
                <a:sym typeface="Arial"/>
              </a:rPr>
              <a:t>Neutral</a:t>
            </a:r>
            <a:endParaRPr lang="en-US" dirty="0"/>
          </a:p>
        </p:txBody>
      </p:sp>
      <p:sp>
        <p:nvSpPr>
          <p:cNvPr id="192" name="Google Shape;192;p9"/>
          <p:cNvSpPr txBox="1"/>
          <p:nvPr/>
        </p:nvSpPr>
        <p:spPr>
          <a:xfrm>
            <a:off x="1489862" y="2296648"/>
            <a:ext cx="773220" cy="369332"/>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200" b="1" dirty="0">
                <a:solidFill>
                  <a:srgbClr val="000000"/>
                </a:solidFill>
                <a:latin typeface="Arial"/>
                <a:ea typeface="Arial"/>
                <a:cs typeface="Arial"/>
                <a:sym typeface="Arial"/>
              </a:rPr>
              <a:t>21%</a:t>
            </a:r>
            <a:endParaRPr lang="en-US" dirty="0"/>
          </a:p>
          <a:p>
            <a:pPr marL="0" marR="0" lvl="0" indent="0" algn="r" rtl="0">
              <a:spcBef>
                <a:spcPts val="0"/>
              </a:spcBef>
              <a:spcAft>
                <a:spcPts val="0"/>
              </a:spcAft>
              <a:buNone/>
            </a:pPr>
            <a:r>
              <a:rPr lang="en-US" sz="1200" dirty="0">
                <a:solidFill>
                  <a:srgbClr val="000000"/>
                </a:solidFill>
                <a:latin typeface="Arial"/>
                <a:ea typeface="Arial"/>
                <a:cs typeface="Arial"/>
                <a:sym typeface="Arial"/>
              </a:rPr>
              <a:t>Disagree</a:t>
            </a:r>
            <a:endParaRPr lang="en-US" dirty="0"/>
          </a:p>
        </p:txBody>
      </p:sp>
      <p:sp>
        <p:nvSpPr>
          <p:cNvPr id="193" name="Google Shape;193;p9"/>
          <p:cNvSpPr txBox="1"/>
          <p:nvPr/>
        </p:nvSpPr>
        <p:spPr>
          <a:xfrm>
            <a:off x="3871941" y="1961655"/>
            <a:ext cx="1558590"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200" b="1" dirty="0">
                <a:solidFill>
                  <a:srgbClr val="000000"/>
                </a:solidFill>
                <a:latin typeface="Arial"/>
                <a:ea typeface="Arial"/>
                <a:cs typeface="Arial"/>
                <a:sym typeface="Arial"/>
              </a:rPr>
              <a:t>18%</a:t>
            </a:r>
            <a:endParaRPr lang="en-US" dirty="0"/>
          </a:p>
          <a:p>
            <a:pPr marL="0" marR="0" lvl="0" indent="0" algn="l" rtl="0">
              <a:spcBef>
                <a:spcPts val="0"/>
              </a:spcBef>
              <a:spcAft>
                <a:spcPts val="0"/>
              </a:spcAft>
              <a:buNone/>
            </a:pPr>
            <a:r>
              <a:rPr lang="en-US" sz="1200" dirty="0">
                <a:solidFill>
                  <a:srgbClr val="000000"/>
                </a:solidFill>
                <a:latin typeface="Arial"/>
                <a:ea typeface="Arial"/>
                <a:cs typeface="Arial"/>
                <a:sym typeface="Arial"/>
              </a:rPr>
              <a:t>Agree</a:t>
            </a:r>
            <a:endParaRPr lang="en-US" dirty="0"/>
          </a:p>
        </p:txBody>
      </p:sp>
      <p:sp>
        <p:nvSpPr>
          <p:cNvPr id="194" name="Google Shape;194;p9"/>
          <p:cNvSpPr txBox="1"/>
          <p:nvPr/>
        </p:nvSpPr>
        <p:spPr>
          <a:xfrm>
            <a:off x="457200" y="4663301"/>
            <a:ext cx="3474736" cy="469359"/>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n = 74 Heads of ERM</a:t>
            </a:r>
            <a:endParaRPr lang="en-US" dirty="0"/>
          </a:p>
          <a:p>
            <a:pPr marL="0" marR="0" lvl="0" indent="0" algn="l" rtl="0">
              <a:spcBef>
                <a:spcPts val="300"/>
              </a:spcBef>
              <a:spcAft>
                <a:spcPts val="0"/>
              </a:spcAft>
              <a:buNone/>
            </a:pPr>
            <a:r>
              <a:rPr lang="en-US" sz="1000" dirty="0">
                <a:solidFill>
                  <a:schemeClr val="dk1"/>
                </a:solidFill>
                <a:latin typeface="Arial"/>
                <a:ea typeface="Arial"/>
                <a:cs typeface="Arial"/>
                <a:sym typeface="Arial"/>
              </a:rPr>
              <a:t>Source: 2022 Gartner Risk Client Survey</a:t>
            </a:r>
            <a:endParaRPr lang="en-US" dirty="0"/>
          </a:p>
        </p:txBody>
      </p:sp>
    </p:spTree>
    <p:extLst>
      <p:ext uri="{BB962C8B-B14F-4D97-AF65-F5344CB8AC3E}">
        <p14:creationId xmlns:p14="http://schemas.microsoft.com/office/powerpoint/2010/main" val="2241057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D348-CF49-5941-9B4A-7EEBB404957A}"/>
              </a:ext>
            </a:extLst>
          </p:cNvPr>
          <p:cNvSpPr>
            <a:spLocks noGrp="1"/>
          </p:cNvSpPr>
          <p:nvPr>
            <p:ph type="title"/>
          </p:nvPr>
        </p:nvSpPr>
        <p:spPr/>
        <p:txBody>
          <a:bodyPr/>
          <a:lstStyle/>
          <a:p>
            <a:r>
              <a:rPr lang="en-US" dirty="0"/>
              <a:t>Develop E-TPRM KRIs to Anticipate Key Changes </a:t>
            </a:r>
          </a:p>
        </p:txBody>
      </p:sp>
      <p:sp>
        <p:nvSpPr>
          <p:cNvPr id="3" name="Text Placeholder 2">
            <a:extLst>
              <a:ext uri="{FF2B5EF4-FFF2-40B4-BE49-F238E27FC236}">
                <a16:creationId xmlns:a16="http://schemas.microsoft.com/office/drawing/2014/main" id="{8DDF529D-2E65-FE44-8F7C-9D1D0EC94A6E}"/>
              </a:ext>
            </a:extLst>
          </p:cNvPr>
          <p:cNvSpPr>
            <a:spLocks noGrp="1"/>
          </p:cNvSpPr>
          <p:nvPr>
            <p:ph type="body" sz="quarter" idx="11"/>
          </p:nvPr>
        </p:nvSpPr>
        <p:spPr/>
        <p:txBody>
          <a:bodyPr/>
          <a:lstStyle/>
          <a:p>
            <a:r>
              <a:rPr lang="en-US" dirty="0"/>
              <a:t>E-TPRM KRI Selection Process </a:t>
            </a:r>
          </a:p>
        </p:txBody>
      </p:sp>
      <p:grpSp>
        <p:nvGrpSpPr>
          <p:cNvPr id="37" name="Group 36">
            <a:extLst>
              <a:ext uri="{FF2B5EF4-FFF2-40B4-BE49-F238E27FC236}">
                <a16:creationId xmlns:a16="http://schemas.microsoft.com/office/drawing/2014/main" id="{5487306C-D972-ABDA-0524-AE17C55D2F9C}"/>
              </a:ext>
            </a:extLst>
          </p:cNvPr>
          <p:cNvGrpSpPr/>
          <p:nvPr/>
        </p:nvGrpSpPr>
        <p:grpSpPr>
          <a:xfrm>
            <a:off x="474208" y="2011657"/>
            <a:ext cx="8212592" cy="2834685"/>
            <a:chOff x="474208" y="2435222"/>
            <a:chExt cx="8212592" cy="2834685"/>
          </a:xfrm>
        </p:grpSpPr>
        <p:sp>
          <p:nvSpPr>
            <p:cNvPr id="18" name="TextBox 17">
              <a:extLst>
                <a:ext uri="{FF2B5EF4-FFF2-40B4-BE49-F238E27FC236}">
                  <a16:creationId xmlns:a16="http://schemas.microsoft.com/office/drawing/2014/main" id="{5179747D-4C6C-BC58-5B95-01A18F1F226A}"/>
                </a:ext>
              </a:extLst>
            </p:cNvPr>
            <p:cNvSpPr txBox="1"/>
            <p:nvPr/>
          </p:nvSpPr>
          <p:spPr>
            <a:xfrm>
              <a:off x="474208" y="4158416"/>
              <a:ext cx="858312" cy="276999"/>
            </a:xfrm>
            <a:prstGeom prst="rect">
              <a:avLst/>
            </a:prstGeom>
            <a:noFill/>
          </p:spPr>
          <p:txBody>
            <a:bodyPr wrap="none" lIns="0" rIns="0" rtlCol="0">
              <a:spAutoFit/>
            </a:bodyPr>
            <a:lstStyle/>
            <a:p>
              <a:pPr algn="l">
                <a:spcBef>
                  <a:spcPts val="600"/>
                </a:spcBef>
              </a:pPr>
              <a:r>
                <a:rPr lang="en-US" sz="1200" b="1" dirty="0"/>
                <a:t>ERM Action</a:t>
              </a:r>
            </a:p>
          </p:txBody>
        </p:sp>
        <p:grpSp>
          <p:nvGrpSpPr>
            <p:cNvPr id="27" name="Group 26">
              <a:extLst>
                <a:ext uri="{FF2B5EF4-FFF2-40B4-BE49-F238E27FC236}">
                  <a16:creationId xmlns:a16="http://schemas.microsoft.com/office/drawing/2014/main" id="{85170F40-5CD4-3B64-18EA-92832E7D3B49}"/>
                </a:ext>
              </a:extLst>
            </p:cNvPr>
            <p:cNvGrpSpPr/>
            <p:nvPr/>
          </p:nvGrpSpPr>
          <p:grpSpPr>
            <a:xfrm>
              <a:off x="1600200" y="2435222"/>
              <a:ext cx="7086600" cy="1120272"/>
              <a:chOff x="1826170" y="2736164"/>
              <a:chExt cx="6420452" cy="1120272"/>
            </a:xfrm>
          </p:grpSpPr>
          <p:sp>
            <p:nvSpPr>
              <p:cNvPr id="22" name="Rectangle 21">
                <a:extLst>
                  <a:ext uri="{FF2B5EF4-FFF2-40B4-BE49-F238E27FC236}">
                    <a16:creationId xmlns:a16="http://schemas.microsoft.com/office/drawing/2014/main" id="{7D565A56-B915-49CD-8A3D-E944F4D56197}"/>
                  </a:ext>
                </a:extLst>
              </p:cNvPr>
              <p:cNvSpPr/>
              <p:nvPr/>
            </p:nvSpPr>
            <p:spPr>
              <a:xfrm>
                <a:off x="1826170" y="2736164"/>
                <a:ext cx="1167156" cy="1120272"/>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Define enterprise-level third-party risk priorities</a:t>
                </a:r>
              </a:p>
            </p:txBody>
          </p:sp>
          <p:sp>
            <p:nvSpPr>
              <p:cNvPr id="25" name="Rectangle 24">
                <a:extLst>
                  <a:ext uri="{FF2B5EF4-FFF2-40B4-BE49-F238E27FC236}">
                    <a16:creationId xmlns:a16="http://schemas.microsoft.com/office/drawing/2014/main" id="{83F6F4A5-1E1D-E518-F350-3F31A29F851D}"/>
                  </a:ext>
                </a:extLst>
              </p:cNvPr>
              <p:cNvSpPr/>
              <p:nvPr/>
            </p:nvSpPr>
            <p:spPr>
              <a:xfrm>
                <a:off x="5766142" y="2736164"/>
                <a:ext cx="1167156"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b="1" dirty="0"/>
                  <a:t>Where possible, leverage existing TPRM KRIs</a:t>
                </a:r>
              </a:p>
            </p:txBody>
          </p:sp>
          <p:sp>
            <p:nvSpPr>
              <p:cNvPr id="26" name="Rectangle 25">
                <a:extLst>
                  <a:ext uri="{FF2B5EF4-FFF2-40B4-BE49-F238E27FC236}">
                    <a16:creationId xmlns:a16="http://schemas.microsoft.com/office/drawing/2014/main" id="{34B5001D-BF2C-AE36-57F3-BCBAF8579737}"/>
                  </a:ext>
                </a:extLst>
              </p:cNvPr>
              <p:cNvSpPr/>
              <p:nvPr/>
            </p:nvSpPr>
            <p:spPr>
              <a:xfrm>
                <a:off x="7079466" y="2736164"/>
                <a:ext cx="1167156"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200" b="1" dirty="0"/>
                  <a:t>Identify new E-TPRM KRIs to track</a:t>
                </a:r>
              </a:p>
            </p:txBody>
          </p:sp>
        </p:grpSp>
        <p:sp>
          <p:nvSpPr>
            <p:cNvPr id="28" name="TextBox 27">
              <a:extLst>
                <a:ext uri="{FF2B5EF4-FFF2-40B4-BE49-F238E27FC236}">
                  <a16:creationId xmlns:a16="http://schemas.microsoft.com/office/drawing/2014/main" id="{D531F87D-CBE8-A413-1440-A04446AC4136}"/>
                </a:ext>
              </a:extLst>
            </p:cNvPr>
            <p:cNvSpPr txBox="1"/>
            <p:nvPr/>
          </p:nvSpPr>
          <p:spPr>
            <a:xfrm>
              <a:off x="474209" y="2764526"/>
              <a:ext cx="690884" cy="461665"/>
            </a:xfrm>
            <a:prstGeom prst="rect">
              <a:avLst/>
            </a:prstGeom>
            <a:noFill/>
          </p:spPr>
          <p:txBody>
            <a:bodyPr wrap="square" lIns="0" rIns="0" rtlCol="0">
              <a:spAutoFit/>
            </a:bodyPr>
            <a:lstStyle/>
            <a:p>
              <a:pPr algn="l"/>
              <a:r>
                <a:rPr lang="en-US" sz="1200" b="1" dirty="0"/>
                <a:t>Process </a:t>
              </a:r>
            </a:p>
            <a:p>
              <a:pPr algn="l"/>
              <a:r>
                <a:rPr lang="en-US" sz="1200" b="1" dirty="0"/>
                <a:t>Steps</a:t>
              </a:r>
            </a:p>
          </p:txBody>
        </p:sp>
        <p:sp>
          <p:nvSpPr>
            <p:cNvPr id="32" name="Rectangle 31">
              <a:extLst>
                <a:ext uri="{FF2B5EF4-FFF2-40B4-BE49-F238E27FC236}">
                  <a16:creationId xmlns:a16="http://schemas.microsoft.com/office/drawing/2014/main" id="{1F745F31-C4E7-F4E9-53FF-E06D906AA543}"/>
                </a:ext>
              </a:extLst>
            </p:cNvPr>
            <p:cNvSpPr/>
            <p:nvPr/>
          </p:nvSpPr>
          <p:spPr>
            <a:xfrm>
              <a:off x="1599718" y="3686743"/>
              <a:ext cx="1288253" cy="158316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Isolate only those aspects of third-party risk that matter most at the enterprise level. </a:t>
              </a:r>
            </a:p>
          </p:txBody>
        </p:sp>
        <p:sp>
          <p:nvSpPr>
            <p:cNvPr id="33" name="Rectangle 32">
              <a:extLst>
                <a:ext uri="{FF2B5EF4-FFF2-40B4-BE49-F238E27FC236}">
                  <a16:creationId xmlns:a16="http://schemas.microsoft.com/office/drawing/2014/main" id="{F734639C-5E2F-CCF3-0F8C-1F8DED916308}"/>
                </a:ext>
              </a:extLst>
            </p:cNvPr>
            <p:cNvSpPr/>
            <p:nvPr/>
          </p:nvSpPr>
          <p:spPr>
            <a:xfrm>
              <a:off x="3037687" y="3682621"/>
              <a:ext cx="1288253" cy="158728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200" dirty="0">
                  <a:solidFill>
                    <a:schemeClr val="tx1"/>
                  </a:solidFill>
                </a:rPr>
                <a:t>Identify severe but avoidable third-party outcomes that would prevent achievement of strategic objectives.</a:t>
              </a:r>
            </a:p>
          </p:txBody>
        </p:sp>
        <p:sp>
          <p:nvSpPr>
            <p:cNvPr id="34" name="Rectangle 33">
              <a:extLst>
                <a:ext uri="{FF2B5EF4-FFF2-40B4-BE49-F238E27FC236}">
                  <a16:creationId xmlns:a16="http://schemas.microsoft.com/office/drawing/2014/main" id="{E51D8694-2FAC-2BEC-ED55-BCD6FE555070}"/>
                </a:ext>
              </a:extLst>
            </p:cNvPr>
            <p:cNvSpPr/>
            <p:nvPr/>
          </p:nvSpPr>
          <p:spPr>
            <a:xfrm>
              <a:off x="4475656" y="3682621"/>
              <a:ext cx="1288253" cy="154807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Bef>
                  <a:spcPts val="600"/>
                </a:spcBef>
              </a:pPr>
              <a:r>
                <a:rPr lang="en-US" sz="1200" dirty="0">
                  <a:solidFill>
                    <a:schemeClr val="tx1"/>
                  </a:solidFill>
                </a:rPr>
                <a:t>Perform root cause analysis to identify changes in the world that could make outcomes more likely.</a:t>
              </a:r>
            </a:p>
          </p:txBody>
        </p:sp>
        <p:sp>
          <p:nvSpPr>
            <p:cNvPr id="35" name="Rectangle 34">
              <a:extLst>
                <a:ext uri="{FF2B5EF4-FFF2-40B4-BE49-F238E27FC236}">
                  <a16:creationId xmlns:a16="http://schemas.microsoft.com/office/drawing/2014/main" id="{0058E857-AA4C-3F2E-2391-0A21E7FB71E4}"/>
                </a:ext>
              </a:extLst>
            </p:cNvPr>
            <p:cNvSpPr/>
            <p:nvPr/>
          </p:nvSpPr>
          <p:spPr>
            <a:xfrm>
              <a:off x="5948960" y="3682621"/>
              <a:ext cx="1288253" cy="154807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Bef>
                  <a:spcPts val="600"/>
                </a:spcBef>
              </a:pPr>
              <a:r>
                <a:rPr lang="en-US" sz="1200" dirty="0">
                  <a:solidFill>
                    <a:schemeClr val="tx1"/>
                  </a:solidFill>
                </a:rPr>
                <a:t>Review TPRM KRIs currently tracked by the business and select any suitable E-TPRM KRIs.</a:t>
              </a:r>
            </a:p>
          </p:txBody>
        </p:sp>
        <p:sp>
          <p:nvSpPr>
            <p:cNvPr id="36" name="Rectangle 35">
              <a:extLst>
                <a:ext uri="{FF2B5EF4-FFF2-40B4-BE49-F238E27FC236}">
                  <a16:creationId xmlns:a16="http://schemas.microsoft.com/office/drawing/2014/main" id="{6D02CBDB-9671-1AA4-27CF-BE6CF9043449}"/>
                </a:ext>
              </a:extLst>
            </p:cNvPr>
            <p:cNvSpPr/>
            <p:nvPr/>
          </p:nvSpPr>
          <p:spPr>
            <a:xfrm>
              <a:off x="7398546" y="3682621"/>
              <a:ext cx="1288253" cy="1532665"/>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Bef>
                  <a:spcPts val="600"/>
                </a:spcBef>
              </a:pPr>
              <a:r>
                <a:rPr lang="en-US" sz="1200" dirty="0">
                  <a:solidFill>
                    <a:schemeClr val="tx1"/>
                  </a:solidFill>
                </a:rPr>
                <a:t>Where existing KRIs are insufficient, select E-TPRM KRIs prioritizing low-effort monitoring.</a:t>
              </a:r>
            </a:p>
          </p:txBody>
        </p:sp>
      </p:grpSp>
      <p:sp>
        <p:nvSpPr>
          <p:cNvPr id="38" name="TextBox 37">
            <a:extLst>
              <a:ext uri="{FF2B5EF4-FFF2-40B4-BE49-F238E27FC236}">
                <a16:creationId xmlns:a16="http://schemas.microsoft.com/office/drawing/2014/main" id="{494E6418-3C11-CD2F-A824-96F409F69BC4}"/>
              </a:ext>
            </a:extLst>
          </p:cNvPr>
          <p:cNvSpPr txBox="1"/>
          <p:nvPr/>
        </p:nvSpPr>
        <p:spPr>
          <a:xfrm>
            <a:off x="457199" y="5000192"/>
            <a:ext cx="6047853"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5" name="Rectangle 4">
            <a:extLst>
              <a:ext uri="{FF2B5EF4-FFF2-40B4-BE49-F238E27FC236}">
                <a16:creationId xmlns:a16="http://schemas.microsoft.com/office/drawing/2014/main" id="{D0925B58-56AF-78CA-A788-15ED2843DE60}"/>
              </a:ext>
            </a:extLst>
          </p:cNvPr>
          <p:cNvSpPr/>
          <p:nvPr/>
        </p:nvSpPr>
        <p:spPr>
          <a:xfrm>
            <a:off x="3049787" y="2011657"/>
            <a:ext cx="1288253"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Identify corresponding “must avoid” outcomes</a:t>
            </a:r>
          </a:p>
        </p:txBody>
      </p:sp>
      <p:sp>
        <p:nvSpPr>
          <p:cNvPr id="6" name="Rectangle 5">
            <a:extLst>
              <a:ext uri="{FF2B5EF4-FFF2-40B4-BE49-F238E27FC236}">
                <a16:creationId xmlns:a16="http://schemas.microsoft.com/office/drawing/2014/main" id="{F8CD62ED-6F9D-8B48-0269-A1EB9322529B}"/>
              </a:ext>
            </a:extLst>
          </p:cNvPr>
          <p:cNvSpPr/>
          <p:nvPr/>
        </p:nvSpPr>
        <p:spPr>
          <a:xfrm>
            <a:off x="4475655" y="2011657"/>
            <a:ext cx="1288253" cy="112027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Identify drivers of those outcomes to track</a:t>
            </a:r>
          </a:p>
        </p:txBody>
      </p:sp>
      <p:sp>
        <p:nvSpPr>
          <p:cNvPr id="7" name="TextBox 6">
            <a:extLst>
              <a:ext uri="{FF2B5EF4-FFF2-40B4-BE49-F238E27FC236}">
                <a16:creationId xmlns:a16="http://schemas.microsoft.com/office/drawing/2014/main" id="{E087AE50-EE7D-BD28-6BAD-5E5BAB99CDDC}"/>
              </a:ext>
            </a:extLst>
          </p:cNvPr>
          <p:cNvSpPr txBox="1"/>
          <p:nvPr/>
        </p:nvSpPr>
        <p:spPr>
          <a:xfrm flipH="1">
            <a:off x="1462585" y="1929963"/>
            <a:ext cx="274320" cy="274320"/>
          </a:xfrm>
          <a:prstGeom prst="ellipse">
            <a:avLst/>
          </a:prstGeom>
          <a:solidFill>
            <a:srgbClr val="FF540A"/>
          </a:solidFill>
        </p:spPr>
        <p:txBody>
          <a:bodyPr wrap="none" lIns="0" tIns="0" rIns="0" bIns="0" rtlCol="0" anchor="ctr" anchorCtr="1">
            <a:noAutofit/>
          </a:bodyPr>
          <a:lstStyle/>
          <a:p>
            <a:pPr algn="ctr"/>
            <a:r>
              <a:rPr lang="en-US" sz="1200" b="1" dirty="0"/>
              <a:t>1</a:t>
            </a:r>
          </a:p>
        </p:txBody>
      </p:sp>
      <p:sp>
        <p:nvSpPr>
          <p:cNvPr id="8" name="TextBox 7">
            <a:extLst>
              <a:ext uri="{FF2B5EF4-FFF2-40B4-BE49-F238E27FC236}">
                <a16:creationId xmlns:a16="http://schemas.microsoft.com/office/drawing/2014/main" id="{4FE76BAB-5255-9D2D-64C8-0B54717D5CD9}"/>
              </a:ext>
            </a:extLst>
          </p:cNvPr>
          <p:cNvSpPr txBox="1"/>
          <p:nvPr/>
        </p:nvSpPr>
        <p:spPr>
          <a:xfrm flipH="1">
            <a:off x="2969120" y="1884530"/>
            <a:ext cx="274320" cy="274320"/>
          </a:xfrm>
          <a:prstGeom prst="ellipse">
            <a:avLst/>
          </a:prstGeom>
          <a:solidFill>
            <a:srgbClr val="FF540A"/>
          </a:solidFill>
        </p:spPr>
        <p:txBody>
          <a:bodyPr wrap="none" lIns="0" tIns="0" rIns="0" bIns="0" rtlCol="0" anchor="ctr" anchorCtr="1">
            <a:noAutofit/>
          </a:bodyPr>
          <a:lstStyle/>
          <a:p>
            <a:pPr algn="ctr"/>
            <a:r>
              <a:rPr lang="en-US" sz="1200" b="1" dirty="0"/>
              <a:t>2</a:t>
            </a:r>
          </a:p>
        </p:txBody>
      </p:sp>
      <p:sp>
        <p:nvSpPr>
          <p:cNvPr id="9" name="TextBox 8">
            <a:extLst>
              <a:ext uri="{FF2B5EF4-FFF2-40B4-BE49-F238E27FC236}">
                <a16:creationId xmlns:a16="http://schemas.microsoft.com/office/drawing/2014/main" id="{1A4500B6-29EC-F353-135E-A6E10370F6BD}"/>
              </a:ext>
            </a:extLst>
          </p:cNvPr>
          <p:cNvSpPr txBox="1"/>
          <p:nvPr/>
        </p:nvSpPr>
        <p:spPr>
          <a:xfrm flipH="1">
            <a:off x="4385932" y="1884530"/>
            <a:ext cx="274320" cy="274320"/>
          </a:xfrm>
          <a:prstGeom prst="ellipse">
            <a:avLst/>
          </a:prstGeom>
          <a:solidFill>
            <a:srgbClr val="FF540A"/>
          </a:solidFill>
        </p:spPr>
        <p:txBody>
          <a:bodyPr wrap="none" lIns="0" tIns="0" rIns="0" bIns="0" rtlCol="0" anchor="ctr" anchorCtr="1">
            <a:noAutofit/>
          </a:bodyPr>
          <a:lstStyle/>
          <a:p>
            <a:pPr algn="ctr"/>
            <a:r>
              <a:rPr lang="en-US" sz="1200" b="1" dirty="0"/>
              <a:t>3</a:t>
            </a:r>
          </a:p>
        </p:txBody>
      </p:sp>
      <p:sp>
        <p:nvSpPr>
          <p:cNvPr id="10" name="TextBox 9">
            <a:extLst>
              <a:ext uri="{FF2B5EF4-FFF2-40B4-BE49-F238E27FC236}">
                <a16:creationId xmlns:a16="http://schemas.microsoft.com/office/drawing/2014/main" id="{A0A6C9FF-3288-9581-D78B-EF3C9FCA0899}"/>
              </a:ext>
            </a:extLst>
          </p:cNvPr>
          <p:cNvSpPr txBox="1"/>
          <p:nvPr/>
        </p:nvSpPr>
        <p:spPr>
          <a:xfrm flipH="1">
            <a:off x="5864843" y="1884530"/>
            <a:ext cx="274320" cy="274320"/>
          </a:xfrm>
          <a:prstGeom prst="ellipse">
            <a:avLst/>
          </a:prstGeom>
          <a:solidFill>
            <a:srgbClr val="FF540A"/>
          </a:solidFill>
        </p:spPr>
        <p:txBody>
          <a:bodyPr wrap="none" lIns="0" tIns="0" rIns="0" bIns="0" rtlCol="0" anchor="ctr" anchorCtr="1">
            <a:noAutofit/>
          </a:bodyPr>
          <a:lstStyle/>
          <a:p>
            <a:pPr algn="ctr"/>
            <a:r>
              <a:rPr lang="en-US" sz="1200" b="1" dirty="0"/>
              <a:t>4</a:t>
            </a:r>
          </a:p>
        </p:txBody>
      </p:sp>
      <p:sp>
        <p:nvSpPr>
          <p:cNvPr id="11" name="TextBox 10">
            <a:extLst>
              <a:ext uri="{FF2B5EF4-FFF2-40B4-BE49-F238E27FC236}">
                <a16:creationId xmlns:a16="http://schemas.microsoft.com/office/drawing/2014/main" id="{976499EB-3722-98AC-808C-8A3FC551C247}"/>
              </a:ext>
            </a:extLst>
          </p:cNvPr>
          <p:cNvSpPr txBox="1"/>
          <p:nvPr/>
        </p:nvSpPr>
        <p:spPr>
          <a:xfrm flipH="1">
            <a:off x="7321330" y="1884530"/>
            <a:ext cx="274320" cy="274320"/>
          </a:xfrm>
          <a:prstGeom prst="ellipse">
            <a:avLst/>
          </a:prstGeom>
          <a:solidFill>
            <a:srgbClr val="FF540A"/>
          </a:solidFill>
        </p:spPr>
        <p:txBody>
          <a:bodyPr wrap="none" lIns="0" tIns="0" rIns="0" bIns="0" rtlCol="0" anchor="ctr" anchorCtr="1">
            <a:noAutofit/>
          </a:bodyPr>
          <a:lstStyle/>
          <a:p>
            <a:pPr algn="ctr"/>
            <a:r>
              <a:rPr lang="en-US" sz="1200" b="1" dirty="0"/>
              <a:t>5</a:t>
            </a:r>
          </a:p>
        </p:txBody>
      </p:sp>
    </p:spTree>
    <p:extLst>
      <p:ext uri="{BB962C8B-B14F-4D97-AF65-F5344CB8AC3E}">
        <p14:creationId xmlns:p14="http://schemas.microsoft.com/office/powerpoint/2010/main" val="115418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Identify “Must Avoid” Outcomes for Enterprise Priorities</a:t>
            </a:r>
          </a:p>
        </p:txBody>
      </p:sp>
      <p:sp>
        <p:nvSpPr>
          <p:cNvPr id="3" name="Text Placeholder 2">
            <a:extLst>
              <a:ext uri="{FF2B5EF4-FFF2-40B4-BE49-F238E27FC236}">
                <a16:creationId xmlns:a16="http://schemas.microsoft.com/office/drawing/2014/main" id="{CA5C0D0B-25A2-412D-98FB-0D3082C53053}"/>
              </a:ext>
            </a:extLst>
          </p:cNvPr>
          <p:cNvSpPr>
            <a:spLocks noGrp="1"/>
          </p:cNvSpPr>
          <p:nvPr>
            <p:ph type="body" sz="quarter" idx="11"/>
          </p:nvPr>
        </p:nvSpPr>
        <p:spPr/>
        <p:txBody>
          <a:bodyPr/>
          <a:lstStyle/>
          <a:p>
            <a:r>
              <a:rPr lang="en-US" dirty="0"/>
              <a:t>Identification of “Must Avoid” Outcomes for Enterprise-Level TPRM Priorities</a:t>
            </a:r>
          </a:p>
        </p:txBody>
      </p:sp>
      <p:sp>
        <p:nvSpPr>
          <p:cNvPr id="38" name="TextBox 37">
            <a:extLst>
              <a:ext uri="{FF2B5EF4-FFF2-40B4-BE49-F238E27FC236}">
                <a16:creationId xmlns:a16="http://schemas.microsoft.com/office/drawing/2014/main" id="{CEC56A2C-3057-A032-D640-E48186BC53C3}"/>
              </a:ext>
            </a:extLst>
          </p:cNvPr>
          <p:cNvSpPr txBox="1"/>
          <p:nvPr/>
        </p:nvSpPr>
        <p:spPr>
          <a:xfrm>
            <a:off x="457199" y="5960346"/>
            <a:ext cx="7517220" cy="438582"/>
          </a:xfrm>
          <a:prstGeom prst="rect">
            <a:avLst/>
          </a:prstGeom>
          <a:noFill/>
        </p:spPr>
        <p:txBody>
          <a:bodyPr wrap="square" lIns="0" tIns="91440" rIns="0" bIns="0" rtlCol="0" anchor="b" anchorCtr="0">
            <a:spAutoFit/>
          </a:bodyPr>
          <a:lstStyle/>
          <a:p>
            <a:pPr>
              <a:spcBef>
                <a:spcPts val="300"/>
              </a:spcBef>
            </a:pPr>
            <a:r>
              <a:rPr lang="en-US" sz="1000" baseline="30000" dirty="0" err="1"/>
              <a:t>a</a:t>
            </a:r>
            <a:r>
              <a:rPr lang="en-US" sz="1000" dirty="0" err="1"/>
              <a:t>See</a:t>
            </a:r>
            <a:r>
              <a:rPr lang="en-US" sz="1000" dirty="0"/>
              <a:t> </a:t>
            </a:r>
            <a:r>
              <a:rPr lang="en-US" sz="1000" dirty="0">
                <a:hlinkClick r:id="rId3" action="ppaction://hlinksldjump"/>
              </a:rPr>
              <a:t>Implementation Guidance </a:t>
            </a:r>
            <a:r>
              <a:rPr lang="en-US" sz="1000" dirty="0"/>
              <a:t>for more details on identifying “must avoid” outcomes</a:t>
            </a:r>
          </a:p>
          <a:p>
            <a:pPr>
              <a:spcBef>
                <a:spcPts val="300"/>
              </a:spcBef>
            </a:pPr>
            <a:r>
              <a:rPr lang="en-US" sz="1000" dirty="0"/>
              <a:t>Source: Gartner</a:t>
            </a:r>
          </a:p>
        </p:txBody>
      </p:sp>
      <p:sp>
        <p:nvSpPr>
          <p:cNvPr id="4" name="Text Placeholder 3">
            <a:extLst>
              <a:ext uri="{FF2B5EF4-FFF2-40B4-BE49-F238E27FC236}">
                <a16:creationId xmlns:a16="http://schemas.microsoft.com/office/drawing/2014/main" id="{E4896A71-32A0-F648-E597-43A5504C4E8A}"/>
              </a:ext>
            </a:extLst>
          </p:cNvPr>
          <p:cNvSpPr>
            <a:spLocks noGrp="1"/>
          </p:cNvSpPr>
          <p:nvPr>
            <p:ph type="body" sz="quarter" idx="12"/>
          </p:nvPr>
        </p:nvSpPr>
        <p:spPr>
          <a:xfrm>
            <a:off x="457199" y="1145032"/>
            <a:ext cx="8229601" cy="182880"/>
          </a:xfrm>
        </p:spPr>
        <p:txBody>
          <a:bodyPr/>
          <a:lstStyle/>
          <a:p>
            <a:r>
              <a:rPr lang="en-US" dirty="0"/>
              <a:t>Illustrative</a:t>
            </a:r>
          </a:p>
        </p:txBody>
      </p:sp>
      <p:sp>
        <p:nvSpPr>
          <p:cNvPr id="55" name="Rectangle 54">
            <a:extLst>
              <a:ext uri="{FF2B5EF4-FFF2-40B4-BE49-F238E27FC236}">
                <a16:creationId xmlns:a16="http://schemas.microsoft.com/office/drawing/2014/main" id="{14F731FD-B338-E469-FD38-F7DFF84F4469}"/>
              </a:ext>
            </a:extLst>
          </p:cNvPr>
          <p:cNvSpPr/>
          <p:nvPr/>
        </p:nvSpPr>
        <p:spPr>
          <a:xfrm>
            <a:off x="446728" y="1465943"/>
            <a:ext cx="1958743" cy="4487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E-TPRM Priorities</a:t>
            </a:r>
          </a:p>
        </p:txBody>
      </p:sp>
      <p:sp>
        <p:nvSpPr>
          <p:cNvPr id="56" name="Rectangle 55">
            <a:extLst>
              <a:ext uri="{FF2B5EF4-FFF2-40B4-BE49-F238E27FC236}">
                <a16:creationId xmlns:a16="http://schemas.microsoft.com/office/drawing/2014/main" id="{843BF741-2C6E-60D5-8C5F-2CA8BE08B608}"/>
              </a:ext>
            </a:extLst>
          </p:cNvPr>
          <p:cNvSpPr/>
          <p:nvPr/>
        </p:nvSpPr>
        <p:spPr>
          <a:xfrm>
            <a:off x="3118665" y="1477342"/>
            <a:ext cx="2780734" cy="4487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Questions to Surface </a:t>
            </a:r>
          </a:p>
          <a:p>
            <a:pPr algn="ctr"/>
            <a:r>
              <a:rPr lang="en-US" sz="1200" b="1" dirty="0">
                <a:solidFill>
                  <a:srgbClr val="FFFFFF"/>
                </a:solidFill>
              </a:rPr>
              <a:t>“Must Avoid” Outcomes</a:t>
            </a:r>
          </a:p>
        </p:txBody>
      </p:sp>
      <p:sp>
        <p:nvSpPr>
          <p:cNvPr id="57" name="Rectangle 56">
            <a:extLst>
              <a:ext uri="{FF2B5EF4-FFF2-40B4-BE49-F238E27FC236}">
                <a16:creationId xmlns:a16="http://schemas.microsoft.com/office/drawing/2014/main" id="{98033BB5-CABE-87B3-7C97-EF8D694FA286}"/>
              </a:ext>
            </a:extLst>
          </p:cNvPr>
          <p:cNvSpPr/>
          <p:nvPr/>
        </p:nvSpPr>
        <p:spPr>
          <a:xfrm>
            <a:off x="6612593" y="1465942"/>
            <a:ext cx="1900329" cy="4487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“Must Avoid” Outcomes</a:t>
            </a:r>
            <a:endParaRPr lang="en-US" sz="1200" b="1" baseline="30000" dirty="0">
              <a:solidFill>
                <a:srgbClr val="FFFFFF"/>
              </a:solidFill>
            </a:endParaRPr>
          </a:p>
        </p:txBody>
      </p:sp>
      <p:sp>
        <p:nvSpPr>
          <p:cNvPr id="6" name="Rectangle 5">
            <a:extLst>
              <a:ext uri="{FF2B5EF4-FFF2-40B4-BE49-F238E27FC236}">
                <a16:creationId xmlns:a16="http://schemas.microsoft.com/office/drawing/2014/main" id="{203FC193-49BB-FF38-B033-6A4EF83621BC}"/>
              </a:ext>
            </a:extLst>
          </p:cNvPr>
          <p:cNvSpPr/>
          <p:nvPr/>
        </p:nvSpPr>
        <p:spPr>
          <a:xfrm>
            <a:off x="446728" y="2229432"/>
            <a:ext cx="1948272" cy="954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Supply continuity</a:t>
            </a:r>
          </a:p>
        </p:txBody>
      </p:sp>
      <p:grpSp>
        <p:nvGrpSpPr>
          <p:cNvPr id="12" name="Group 11">
            <a:extLst>
              <a:ext uri="{FF2B5EF4-FFF2-40B4-BE49-F238E27FC236}">
                <a16:creationId xmlns:a16="http://schemas.microsoft.com/office/drawing/2014/main" id="{B32E9D8D-86E2-C169-C48F-B3470D5A8791}"/>
              </a:ext>
            </a:extLst>
          </p:cNvPr>
          <p:cNvGrpSpPr/>
          <p:nvPr/>
        </p:nvGrpSpPr>
        <p:grpSpPr>
          <a:xfrm>
            <a:off x="3125841" y="2055560"/>
            <a:ext cx="2780734" cy="3635695"/>
            <a:chOff x="2913959" y="1733224"/>
            <a:chExt cx="3312204" cy="3775623"/>
          </a:xfrm>
        </p:grpSpPr>
        <p:sp>
          <p:nvSpPr>
            <p:cNvPr id="13" name="Rectangle 12">
              <a:extLst>
                <a:ext uri="{FF2B5EF4-FFF2-40B4-BE49-F238E27FC236}">
                  <a16:creationId xmlns:a16="http://schemas.microsoft.com/office/drawing/2014/main" id="{3C51A838-A0AB-1932-3F6F-5B88BA1067F1}"/>
                </a:ext>
              </a:extLst>
            </p:cNvPr>
            <p:cNvSpPr/>
            <p:nvPr/>
          </p:nvSpPr>
          <p:spPr>
            <a:xfrm>
              <a:off x="2913959" y="2121410"/>
              <a:ext cx="3312204" cy="33874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533BFE38-B364-1511-7872-C8919AA2EAD2}"/>
                </a:ext>
              </a:extLst>
            </p:cNvPr>
            <p:cNvSpPr/>
            <p:nvPr/>
          </p:nvSpPr>
          <p:spPr>
            <a:xfrm>
              <a:off x="3079383" y="2267713"/>
              <a:ext cx="2981356" cy="30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US" sz="1200" dirty="0">
                  <a:solidFill>
                    <a:schemeClr val="tx1"/>
                  </a:solidFill>
                </a:rPr>
                <a:t>What are the business’s most critical objectives? Which outcomes would be most likely to </a:t>
              </a:r>
              <a:r>
                <a:rPr lang="en-US" sz="1200" b="1" dirty="0">
                  <a:solidFill>
                    <a:schemeClr val="tx1"/>
                  </a:solidFill>
                </a:rPr>
                <a:t>prevent those objectives</a:t>
              </a:r>
              <a:r>
                <a:rPr lang="en-US" sz="1200" dirty="0">
                  <a:solidFill>
                    <a:schemeClr val="tx1"/>
                  </a:solidFill>
                </a:rPr>
                <a:t>?</a:t>
              </a:r>
            </a:p>
            <a:p>
              <a:pPr marL="171450" indent="-171450">
                <a:spcAft>
                  <a:spcPts val="600"/>
                </a:spcAft>
                <a:buFont typeface="Arial" panose="020B0604020202020204" pitchFamily="34" charset="0"/>
                <a:buChar char="•"/>
              </a:pPr>
              <a:r>
                <a:rPr lang="en-US" sz="1200" dirty="0">
                  <a:solidFill>
                    <a:schemeClr val="tx1"/>
                  </a:solidFill>
                </a:rPr>
                <a:t>For which outcomes do we have the </a:t>
              </a:r>
              <a:r>
                <a:rPr lang="en-US" sz="1200" b="1" dirty="0">
                  <a:solidFill>
                    <a:schemeClr val="tx1"/>
                  </a:solidFill>
                </a:rPr>
                <a:t>lowest risk tolerance </a:t>
              </a:r>
              <a:r>
                <a:rPr lang="en-US" sz="1200" dirty="0">
                  <a:solidFill>
                    <a:schemeClr val="tx1"/>
                  </a:solidFill>
                </a:rPr>
                <a:t>(i.e., not willing to accept any risk)?</a:t>
              </a:r>
            </a:p>
            <a:p>
              <a:pPr marL="171450" indent="-171450">
                <a:spcAft>
                  <a:spcPts val="600"/>
                </a:spcAft>
                <a:buFont typeface="Arial" panose="020B0604020202020204" pitchFamily="34" charset="0"/>
                <a:buChar char="•"/>
              </a:pPr>
              <a:r>
                <a:rPr lang="en-US" sz="1200" dirty="0">
                  <a:solidFill>
                    <a:schemeClr val="tx1"/>
                  </a:solidFill>
                </a:rPr>
                <a:t>Which outcomes would be true “</a:t>
              </a:r>
              <a:r>
                <a:rPr lang="en-US" sz="1200" b="1" dirty="0">
                  <a:solidFill>
                    <a:schemeClr val="tx1"/>
                  </a:solidFill>
                </a:rPr>
                <a:t>company killers</a:t>
              </a:r>
              <a:r>
                <a:rPr lang="en-US" sz="1200" dirty="0">
                  <a:solidFill>
                    <a:schemeClr val="tx1"/>
                  </a:solidFill>
                </a:rPr>
                <a:t>” for us?</a:t>
              </a:r>
            </a:p>
            <a:p>
              <a:pPr marL="171450" indent="-171450">
                <a:spcAft>
                  <a:spcPts val="600"/>
                </a:spcAft>
                <a:buFont typeface="Arial" panose="020B0604020202020204" pitchFamily="34" charset="0"/>
                <a:buChar char="•"/>
              </a:pPr>
              <a:r>
                <a:rPr lang="en-US" sz="1200" dirty="0">
                  <a:solidFill>
                    <a:schemeClr val="tx1"/>
                  </a:solidFill>
                </a:rPr>
                <a:t>Which </a:t>
              </a:r>
              <a:r>
                <a:rPr lang="en-US" sz="1200" b="1" dirty="0">
                  <a:solidFill>
                    <a:schemeClr val="tx1"/>
                  </a:solidFill>
                </a:rPr>
                <a:t>critical mitigations </a:t>
              </a:r>
              <a:r>
                <a:rPr lang="en-US" sz="1200" dirty="0">
                  <a:solidFill>
                    <a:schemeClr val="tx1"/>
                  </a:solidFill>
                </a:rPr>
                <a:t>must not fail?</a:t>
              </a:r>
            </a:p>
          </p:txBody>
        </p:sp>
        <p:sp>
          <p:nvSpPr>
            <p:cNvPr id="15" name="Freeform 19">
              <a:extLst>
                <a:ext uri="{FF2B5EF4-FFF2-40B4-BE49-F238E27FC236}">
                  <a16:creationId xmlns:a16="http://schemas.microsoft.com/office/drawing/2014/main" id="{9ACFDE7C-1924-0096-5552-38E93B3F12DC}"/>
                </a:ext>
              </a:extLst>
            </p:cNvPr>
            <p:cNvSpPr/>
            <p:nvPr/>
          </p:nvSpPr>
          <p:spPr>
            <a:xfrm>
              <a:off x="3708629" y="1733224"/>
              <a:ext cx="1722863" cy="650389"/>
            </a:xfrm>
            <a:custGeom>
              <a:avLst/>
              <a:gdLst>
                <a:gd name="connsiteX0" fmla="*/ 342501 w 685003"/>
                <a:gd name="connsiteY0" fmla="*/ 0 h 258592"/>
                <a:gd name="connsiteX1" fmla="*/ 413711 w 685003"/>
                <a:gd name="connsiteY1" fmla="*/ 71210 h 258592"/>
                <a:gd name="connsiteX2" fmla="*/ 411258 w 685003"/>
                <a:gd name="connsiteY2" fmla="*/ 77132 h 258592"/>
                <a:gd name="connsiteX3" fmla="*/ 580224 w 685003"/>
                <a:gd name="connsiteY3" fmla="*/ 153372 h 258592"/>
                <a:gd name="connsiteX4" fmla="*/ 685003 w 685003"/>
                <a:gd name="connsiteY4" fmla="*/ 153372 h 258592"/>
                <a:gd name="connsiteX5" fmla="*/ 685003 w 685003"/>
                <a:gd name="connsiteY5" fmla="*/ 258592 h 258592"/>
                <a:gd name="connsiteX6" fmla="*/ 0 w 685003"/>
                <a:gd name="connsiteY6" fmla="*/ 258592 h 258592"/>
                <a:gd name="connsiteX7" fmla="*/ 0 w 685003"/>
                <a:gd name="connsiteY7" fmla="*/ 153372 h 258592"/>
                <a:gd name="connsiteX8" fmla="*/ 104778 w 685003"/>
                <a:gd name="connsiteY8" fmla="*/ 153372 h 258592"/>
                <a:gd name="connsiteX9" fmla="*/ 273744 w 685003"/>
                <a:gd name="connsiteY9" fmla="*/ 77132 h 258592"/>
                <a:gd name="connsiteX10" fmla="*/ 271291 w 685003"/>
                <a:gd name="connsiteY10" fmla="*/ 71210 h 258592"/>
                <a:gd name="connsiteX11" fmla="*/ 342501 w 685003"/>
                <a:gd name="connsiteY11" fmla="*/ 0 h 25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003" h="258592">
                  <a:moveTo>
                    <a:pt x="342501" y="0"/>
                  </a:moveTo>
                  <a:cubicBezTo>
                    <a:pt x="381829" y="0"/>
                    <a:pt x="413711" y="31882"/>
                    <a:pt x="413711" y="71210"/>
                  </a:cubicBezTo>
                  <a:lnTo>
                    <a:pt x="411258" y="77132"/>
                  </a:lnTo>
                  <a:lnTo>
                    <a:pt x="580224" y="153372"/>
                  </a:lnTo>
                  <a:lnTo>
                    <a:pt x="685003" y="153372"/>
                  </a:lnTo>
                  <a:lnTo>
                    <a:pt x="685003" y="258592"/>
                  </a:lnTo>
                  <a:lnTo>
                    <a:pt x="0" y="258592"/>
                  </a:lnTo>
                  <a:lnTo>
                    <a:pt x="0" y="153372"/>
                  </a:lnTo>
                  <a:lnTo>
                    <a:pt x="104778" y="153372"/>
                  </a:lnTo>
                  <a:lnTo>
                    <a:pt x="273744" y="77132"/>
                  </a:lnTo>
                  <a:lnTo>
                    <a:pt x="271291" y="71210"/>
                  </a:lnTo>
                  <a:cubicBezTo>
                    <a:pt x="271291" y="31882"/>
                    <a:pt x="303173" y="0"/>
                    <a:pt x="342501" y="0"/>
                  </a:cubicBezTo>
                  <a:close/>
                </a:path>
              </a:pathLst>
            </a:cu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sp>
        <p:nvSpPr>
          <p:cNvPr id="19" name="TextBox 18">
            <a:extLst>
              <a:ext uri="{FF2B5EF4-FFF2-40B4-BE49-F238E27FC236}">
                <a16:creationId xmlns:a16="http://schemas.microsoft.com/office/drawing/2014/main" id="{3F7D402D-0899-7BCB-0746-7B4BD051654E}"/>
              </a:ext>
            </a:extLst>
          </p:cNvPr>
          <p:cNvSpPr txBox="1"/>
          <p:nvPr/>
        </p:nvSpPr>
        <p:spPr>
          <a:xfrm flipH="1">
            <a:off x="8512922" y="290124"/>
            <a:ext cx="347756" cy="334151"/>
          </a:xfrm>
          <a:prstGeom prst="ellipse">
            <a:avLst/>
          </a:prstGeom>
          <a:solidFill>
            <a:srgbClr val="FF540A"/>
          </a:solidFill>
        </p:spPr>
        <p:txBody>
          <a:bodyPr wrap="none" lIns="0" tIns="0" rIns="0" bIns="0" rtlCol="0" anchor="ctr" anchorCtr="1">
            <a:noAutofit/>
          </a:bodyPr>
          <a:lstStyle/>
          <a:p>
            <a:pPr algn="ctr"/>
            <a:r>
              <a:rPr lang="en-US" sz="1400" b="1" dirty="0"/>
              <a:t>2</a:t>
            </a:r>
          </a:p>
        </p:txBody>
      </p:sp>
      <p:sp>
        <p:nvSpPr>
          <p:cNvPr id="5" name="Rectangle 4">
            <a:extLst>
              <a:ext uri="{FF2B5EF4-FFF2-40B4-BE49-F238E27FC236}">
                <a16:creationId xmlns:a16="http://schemas.microsoft.com/office/drawing/2014/main" id="{1F47614F-2631-86AC-21E4-26526F4EB128}"/>
              </a:ext>
            </a:extLst>
          </p:cNvPr>
          <p:cNvSpPr/>
          <p:nvPr/>
        </p:nvSpPr>
        <p:spPr>
          <a:xfrm>
            <a:off x="448684" y="3460308"/>
            <a:ext cx="1948272" cy="954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Reputation</a:t>
            </a:r>
          </a:p>
        </p:txBody>
      </p:sp>
      <p:sp>
        <p:nvSpPr>
          <p:cNvPr id="9" name="Rectangle 8">
            <a:extLst>
              <a:ext uri="{FF2B5EF4-FFF2-40B4-BE49-F238E27FC236}">
                <a16:creationId xmlns:a16="http://schemas.microsoft.com/office/drawing/2014/main" id="{53CDBD56-D33E-3C95-550F-99510F829FBD}"/>
              </a:ext>
            </a:extLst>
          </p:cNvPr>
          <p:cNvSpPr/>
          <p:nvPr/>
        </p:nvSpPr>
        <p:spPr>
          <a:xfrm>
            <a:off x="448684" y="4691568"/>
            <a:ext cx="1948272" cy="954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Cybersecurity</a:t>
            </a:r>
          </a:p>
        </p:txBody>
      </p:sp>
      <p:sp>
        <p:nvSpPr>
          <p:cNvPr id="10" name="Rectangle 9">
            <a:extLst>
              <a:ext uri="{FF2B5EF4-FFF2-40B4-BE49-F238E27FC236}">
                <a16:creationId xmlns:a16="http://schemas.microsoft.com/office/drawing/2014/main" id="{F7F1A4CA-6965-FB0D-3C73-85E6B87BF4A2}"/>
              </a:ext>
            </a:extLst>
          </p:cNvPr>
          <p:cNvSpPr/>
          <p:nvPr/>
        </p:nvSpPr>
        <p:spPr>
          <a:xfrm>
            <a:off x="6612593" y="2225177"/>
            <a:ext cx="1906796" cy="954025"/>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Sudden loss of access to essential product component</a:t>
            </a:r>
          </a:p>
        </p:txBody>
      </p:sp>
      <p:sp>
        <p:nvSpPr>
          <p:cNvPr id="11" name="Rectangle 10">
            <a:extLst>
              <a:ext uri="{FF2B5EF4-FFF2-40B4-BE49-F238E27FC236}">
                <a16:creationId xmlns:a16="http://schemas.microsoft.com/office/drawing/2014/main" id="{0D6F44A6-60EF-C740-EA78-0F29A3242B81}"/>
              </a:ext>
            </a:extLst>
          </p:cNvPr>
          <p:cNvSpPr/>
          <p:nvPr/>
        </p:nvSpPr>
        <p:spPr>
          <a:xfrm>
            <a:off x="6606126" y="3460308"/>
            <a:ext cx="1906796" cy="954025"/>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Reputational harm of a magnitude causing permanent brand damage</a:t>
            </a:r>
          </a:p>
        </p:txBody>
      </p:sp>
      <p:sp>
        <p:nvSpPr>
          <p:cNvPr id="20" name="Rectangle 19">
            <a:extLst>
              <a:ext uri="{FF2B5EF4-FFF2-40B4-BE49-F238E27FC236}">
                <a16:creationId xmlns:a16="http://schemas.microsoft.com/office/drawing/2014/main" id="{A3DCF63E-DA5F-6C5F-EF73-14E22E0C3309}"/>
              </a:ext>
            </a:extLst>
          </p:cNvPr>
          <p:cNvSpPr/>
          <p:nvPr/>
        </p:nvSpPr>
        <p:spPr>
          <a:xfrm>
            <a:off x="6606126" y="4691568"/>
            <a:ext cx="1906796" cy="954025"/>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Cyber attack resulting in theft and disclosure of critical intellectual property</a:t>
            </a:r>
          </a:p>
        </p:txBody>
      </p:sp>
    </p:spTree>
    <p:extLst>
      <p:ext uri="{BB962C8B-B14F-4D97-AF65-F5344CB8AC3E}">
        <p14:creationId xmlns:p14="http://schemas.microsoft.com/office/powerpoint/2010/main" val="4096345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Identify Root Causes to Guide KRI Selection</a:t>
            </a:r>
          </a:p>
        </p:txBody>
      </p:sp>
      <p:sp>
        <p:nvSpPr>
          <p:cNvPr id="3" name="Text Placeholder 2">
            <a:extLst>
              <a:ext uri="{FF2B5EF4-FFF2-40B4-BE49-F238E27FC236}">
                <a16:creationId xmlns:a16="http://schemas.microsoft.com/office/drawing/2014/main" id="{CA5C0D0B-25A2-412D-98FB-0D3082C53053}"/>
              </a:ext>
            </a:extLst>
          </p:cNvPr>
          <p:cNvSpPr>
            <a:spLocks noGrp="1"/>
          </p:cNvSpPr>
          <p:nvPr>
            <p:ph type="body" sz="quarter" idx="11"/>
          </p:nvPr>
        </p:nvSpPr>
        <p:spPr/>
        <p:txBody>
          <a:bodyPr/>
          <a:lstStyle/>
          <a:p>
            <a:r>
              <a:rPr lang="en-US" dirty="0"/>
              <a:t>Root Cause Analysis of “Must Avoid” Third-Party Risk Outcomes</a:t>
            </a:r>
          </a:p>
        </p:txBody>
      </p:sp>
      <p:sp>
        <p:nvSpPr>
          <p:cNvPr id="4" name="Text Placeholder 3">
            <a:extLst>
              <a:ext uri="{FF2B5EF4-FFF2-40B4-BE49-F238E27FC236}">
                <a16:creationId xmlns:a16="http://schemas.microsoft.com/office/drawing/2014/main" id="{A0D4C704-13D2-172C-6CCE-65F9366611D3}"/>
              </a:ext>
            </a:extLst>
          </p:cNvPr>
          <p:cNvSpPr>
            <a:spLocks noGrp="1"/>
          </p:cNvSpPr>
          <p:nvPr>
            <p:ph type="body" sz="quarter" idx="12"/>
          </p:nvPr>
        </p:nvSpPr>
        <p:spPr/>
        <p:txBody>
          <a:bodyPr/>
          <a:lstStyle/>
          <a:p>
            <a:r>
              <a:rPr lang="en-US" dirty="0"/>
              <a:t>Illustrative</a:t>
            </a:r>
          </a:p>
        </p:txBody>
      </p:sp>
      <p:sp>
        <p:nvSpPr>
          <p:cNvPr id="21" name="Rectangle 20">
            <a:extLst>
              <a:ext uri="{FF2B5EF4-FFF2-40B4-BE49-F238E27FC236}">
                <a16:creationId xmlns:a16="http://schemas.microsoft.com/office/drawing/2014/main" id="{60FAEC95-CD26-2000-F467-4E71E7518CB6}"/>
              </a:ext>
            </a:extLst>
          </p:cNvPr>
          <p:cNvSpPr/>
          <p:nvPr/>
        </p:nvSpPr>
        <p:spPr>
          <a:xfrm>
            <a:off x="5251134" y="2640717"/>
            <a:ext cx="1264921" cy="98200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Major quality control failure at third-party</a:t>
            </a:r>
          </a:p>
        </p:txBody>
      </p:sp>
      <p:sp>
        <p:nvSpPr>
          <p:cNvPr id="22" name="Rectangle 21">
            <a:extLst>
              <a:ext uri="{FF2B5EF4-FFF2-40B4-BE49-F238E27FC236}">
                <a16:creationId xmlns:a16="http://schemas.microsoft.com/office/drawing/2014/main" id="{FF6866B8-14F3-C304-0160-E70EC8FF6CF9}"/>
              </a:ext>
            </a:extLst>
          </p:cNvPr>
          <p:cNvSpPr/>
          <p:nvPr/>
        </p:nvSpPr>
        <p:spPr>
          <a:xfrm>
            <a:off x="6882129" y="2640717"/>
            <a:ext cx="1264921" cy="978949"/>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Significant, persistent downtime in customer-facing service</a:t>
            </a:r>
          </a:p>
        </p:txBody>
      </p:sp>
      <p:sp>
        <p:nvSpPr>
          <p:cNvPr id="29" name="Rectangle 28">
            <a:extLst>
              <a:ext uri="{FF2B5EF4-FFF2-40B4-BE49-F238E27FC236}">
                <a16:creationId xmlns:a16="http://schemas.microsoft.com/office/drawing/2014/main" id="{3D26BD30-7A71-504D-61AA-FFB66174DA65}"/>
              </a:ext>
            </a:extLst>
          </p:cNvPr>
          <p:cNvSpPr/>
          <p:nvPr/>
        </p:nvSpPr>
        <p:spPr>
          <a:xfrm>
            <a:off x="1953260" y="1529917"/>
            <a:ext cx="2059315" cy="841349"/>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Sudden loss of access to essential product component</a:t>
            </a:r>
          </a:p>
        </p:txBody>
      </p:sp>
      <p:sp>
        <p:nvSpPr>
          <p:cNvPr id="31" name="Rectangle 30">
            <a:extLst>
              <a:ext uri="{FF2B5EF4-FFF2-40B4-BE49-F238E27FC236}">
                <a16:creationId xmlns:a16="http://schemas.microsoft.com/office/drawing/2014/main" id="{D6C04B53-3205-C7D7-8F84-56C8F00D2F52}"/>
              </a:ext>
            </a:extLst>
          </p:cNvPr>
          <p:cNvSpPr/>
          <p:nvPr/>
        </p:nvSpPr>
        <p:spPr>
          <a:xfrm>
            <a:off x="5664825" y="1525958"/>
            <a:ext cx="2059315" cy="841349"/>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Reputational harm of a magnitude causing permanent brand damage</a:t>
            </a:r>
          </a:p>
        </p:txBody>
      </p:sp>
      <p:sp>
        <p:nvSpPr>
          <p:cNvPr id="40" name="Rectangle 39">
            <a:extLst>
              <a:ext uri="{FF2B5EF4-FFF2-40B4-BE49-F238E27FC236}">
                <a16:creationId xmlns:a16="http://schemas.microsoft.com/office/drawing/2014/main" id="{61D36460-967F-C894-80AD-1F938F130AA1}"/>
              </a:ext>
            </a:extLst>
          </p:cNvPr>
          <p:cNvSpPr/>
          <p:nvPr/>
        </p:nvSpPr>
        <p:spPr>
          <a:xfrm>
            <a:off x="1530351" y="2653701"/>
            <a:ext cx="1264921" cy="961073"/>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Sudden failure of critical third party</a:t>
            </a:r>
          </a:p>
        </p:txBody>
      </p:sp>
      <p:sp>
        <p:nvSpPr>
          <p:cNvPr id="41" name="Rectangle 40">
            <a:extLst>
              <a:ext uri="{FF2B5EF4-FFF2-40B4-BE49-F238E27FC236}">
                <a16:creationId xmlns:a16="http://schemas.microsoft.com/office/drawing/2014/main" id="{31FB2938-5CB0-808D-62B9-A30AC04B2C24}"/>
              </a:ext>
            </a:extLst>
          </p:cNvPr>
          <p:cNvSpPr/>
          <p:nvPr/>
        </p:nvSpPr>
        <p:spPr>
          <a:xfrm>
            <a:off x="3161346" y="2662107"/>
            <a:ext cx="1264921" cy="95266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Significant, persistent shipping delays</a:t>
            </a:r>
          </a:p>
        </p:txBody>
      </p:sp>
      <p:grpSp>
        <p:nvGrpSpPr>
          <p:cNvPr id="33" name="Group 32">
            <a:extLst>
              <a:ext uri="{FF2B5EF4-FFF2-40B4-BE49-F238E27FC236}">
                <a16:creationId xmlns:a16="http://schemas.microsoft.com/office/drawing/2014/main" id="{7C69F72C-0BDA-BD5F-C84D-AB610B16282D}"/>
              </a:ext>
            </a:extLst>
          </p:cNvPr>
          <p:cNvGrpSpPr/>
          <p:nvPr/>
        </p:nvGrpSpPr>
        <p:grpSpPr>
          <a:xfrm rot="5400000">
            <a:off x="4463595" y="1123078"/>
            <a:ext cx="223799" cy="8236592"/>
            <a:chOff x="3074748" y="1500989"/>
            <a:chExt cx="297534" cy="1058075"/>
          </a:xfrm>
        </p:grpSpPr>
        <p:cxnSp>
          <p:nvCxnSpPr>
            <p:cNvPr id="34" name="Straight Connector 33">
              <a:extLst>
                <a:ext uri="{FF2B5EF4-FFF2-40B4-BE49-F238E27FC236}">
                  <a16:creationId xmlns:a16="http://schemas.microsoft.com/office/drawing/2014/main" id="{3F1E9F94-2153-EA64-45A8-172248D2456F}"/>
                </a:ext>
              </a:extLst>
            </p:cNvPr>
            <p:cNvCxnSpPr>
              <a:cxnSpLocks/>
            </p:cNvCxnSpPr>
            <p:nvPr/>
          </p:nvCxnSpPr>
          <p:spPr>
            <a:xfrm flipH="1">
              <a:off x="3074749" y="2030026"/>
              <a:ext cx="297533" cy="0"/>
            </a:xfrm>
            <a:prstGeom prst="line">
              <a:avLst/>
            </a:prstGeom>
            <a:ln w="12700">
              <a:solidFill>
                <a:srgbClr val="FF540A"/>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AD31C7C-35B2-0D6C-7DA2-37ED2FAD14B7}"/>
                </a:ext>
              </a:extLst>
            </p:cNvPr>
            <p:cNvCxnSpPr/>
            <p:nvPr/>
          </p:nvCxnSpPr>
          <p:spPr>
            <a:xfrm>
              <a:off x="3074748" y="1500989"/>
              <a:ext cx="0" cy="1058075"/>
            </a:xfrm>
            <a:prstGeom prst="line">
              <a:avLst/>
            </a:prstGeom>
            <a:ln w="12700">
              <a:solidFill>
                <a:srgbClr val="FF540A"/>
              </a:solidFill>
            </a:ln>
          </p:spPr>
          <p:style>
            <a:lnRef idx="1">
              <a:schemeClr val="accent1"/>
            </a:lnRef>
            <a:fillRef idx="0">
              <a:schemeClr val="accent1"/>
            </a:fillRef>
            <a:effectRef idx="0">
              <a:schemeClr val="accent1"/>
            </a:effectRef>
            <a:fontRef idx="minor">
              <a:schemeClr val="tx1"/>
            </a:fontRef>
          </p:style>
        </p:cxnSp>
      </p:grpSp>
      <p:sp>
        <p:nvSpPr>
          <p:cNvPr id="38" name="Google Shape;1471;p66">
            <a:extLst>
              <a:ext uri="{FF2B5EF4-FFF2-40B4-BE49-F238E27FC236}">
                <a16:creationId xmlns:a16="http://schemas.microsoft.com/office/drawing/2014/main" id="{9C89AECE-512B-9A3C-F789-93833518E358}"/>
              </a:ext>
            </a:extLst>
          </p:cNvPr>
          <p:cNvSpPr/>
          <p:nvPr/>
        </p:nvSpPr>
        <p:spPr>
          <a:xfrm>
            <a:off x="2643605" y="5240965"/>
            <a:ext cx="3856788" cy="735756"/>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solidFill>
            <a:schemeClr val="lt1"/>
          </a:solidFill>
          <a:ln w="12700" cap="flat" cmpd="sng">
            <a:solidFill>
              <a:srgbClr val="FF540A"/>
            </a:solidFill>
            <a:prstDash val="solid"/>
            <a:round/>
            <a:headEnd type="none" w="sm" len="sm"/>
            <a:tailEnd type="none" w="sm" len="sm"/>
          </a:ln>
        </p:spPr>
        <p:txBody>
          <a:bodyPr spcFirstLastPara="1" wrap="square" lIns="90000" tIns="90000" rIns="90000" bIns="90000" anchor="t" anchorCtr="0">
            <a:spAutoFit/>
          </a:bodyPr>
          <a:lstStyle/>
          <a:p>
            <a:pPr marL="0" marR="0" lvl="0" indent="0" algn="l" rtl="0">
              <a:spcBef>
                <a:spcPts val="0"/>
              </a:spcBef>
              <a:spcAft>
                <a:spcPts val="0"/>
              </a:spcAft>
              <a:buNone/>
            </a:pPr>
            <a:r>
              <a:rPr lang="en-US" sz="1200" dirty="0">
                <a:solidFill>
                  <a:schemeClr val="dk1"/>
                </a:solidFill>
                <a:latin typeface="Arial"/>
                <a:cs typeface="Arial"/>
                <a:sym typeface="Arial"/>
              </a:rPr>
              <a:t>Brainstorm deeper root causes to surface </a:t>
            </a:r>
            <a:r>
              <a:rPr lang="en-US" sz="1200" b="1" dirty="0">
                <a:solidFill>
                  <a:schemeClr val="dk1"/>
                </a:solidFill>
                <a:latin typeface="Arial"/>
                <a:cs typeface="Arial"/>
                <a:sym typeface="Arial"/>
              </a:rPr>
              <a:t>changes in the broader world </a:t>
            </a:r>
            <a:r>
              <a:rPr lang="en-US" sz="1200" dirty="0">
                <a:solidFill>
                  <a:schemeClr val="dk1"/>
                </a:solidFill>
                <a:latin typeface="Arial"/>
                <a:cs typeface="Arial"/>
                <a:sym typeface="Arial"/>
              </a:rPr>
              <a:t>that would increase the likelihood of “must avoid” outcomes occurring.</a:t>
            </a:r>
            <a:endParaRPr lang="en-US" sz="1200" dirty="0"/>
          </a:p>
        </p:txBody>
      </p:sp>
      <p:sp>
        <p:nvSpPr>
          <p:cNvPr id="52" name="TextBox 51">
            <a:extLst>
              <a:ext uri="{FF2B5EF4-FFF2-40B4-BE49-F238E27FC236}">
                <a16:creationId xmlns:a16="http://schemas.microsoft.com/office/drawing/2014/main" id="{69BD3114-FC30-F9B6-5A7E-586DA4CC6EDE}"/>
              </a:ext>
            </a:extLst>
          </p:cNvPr>
          <p:cNvSpPr txBox="1"/>
          <p:nvPr/>
        </p:nvSpPr>
        <p:spPr>
          <a:xfrm>
            <a:off x="450208" y="6019773"/>
            <a:ext cx="7517220"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9" name="TextBox 8">
            <a:extLst>
              <a:ext uri="{FF2B5EF4-FFF2-40B4-BE49-F238E27FC236}">
                <a16:creationId xmlns:a16="http://schemas.microsoft.com/office/drawing/2014/main" id="{3040FD4D-534C-2600-DF27-B5B0A30FB80B}"/>
              </a:ext>
            </a:extLst>
          </p:cNvPr>
          <p:cNvSpPr txBox="1"/>
          <p:nvPr/>
        </p:nvSpPr>
        <p:spPr>
          <a:xfrm flipH="1">
            <a:off x="8512922" y="290124"/>
            <a:ext cx="347756" cy="334151"/>
          </a:xfrm>
          <a:prstGeom prst="ellipse">
            <a:avLst/>
          </a:prstGeom>
          <a:solidFill>
            <a:srgbClr val="FF540A"/>
          </a:solidFill>
        </p:spPr>
        <p:txBody>
          <a:bodyPr wrap="none" lIns="0" tIns="0" rIns="0" bIns="0" rtlCol="0" anchor="ctr" anchorCtr="1">
            <a:noAutofit/>
          </a:bodyPr>
          <a:lstStyle/>
          <a:p>
            <a:pPr algn="ctr"/>
            <a:r>
              <a:rPr lang="en-US" sz="1400" b="1" dirty="0"/>
              <a:t>3</a:t>
            </a:r>
          </a:p>
        </p:txBody>
      </p:sp>
      <p:sp>
        <p:nvSpPr>
          <p:cNvPr id="10" name="TextBox 9">
            <a:extLst>
              <a:ext uri="{FF2B5EF4-FFF2-40B4-BE49-F238E27FC236}">
                <a16:creationId xmlns:a16="http://schemas.microsoft.com/office/drawing/2014/main" id="{2BC19D8F-A82E-111F-BE7C-0237449CC16B}"/>
              </a:ext>
            </a:extLst>
          </p:cNvPr>
          <p:cNvSpPr txBox="1"/>
          <p:nvPr/>
        </p:nvSpPr>
        <p:spPr>
          <a:xfrm>
            <a:off x="457199" y="2670053"/>
            <a:ext cx="545021" cy="461665"/>
          </a:xfrm>
          <a:prstGeom prst="rect">
            <a:avLst/>
          </a:prstGeom>
          <a:noFill/>
        </p:spPr>
        <p:txBody>
          <a:bodyPr wrap="none" lIns="0" rIns="0" rtlCol="0">
            <a:spAutoFit/>
          </a:bodyPr>
          <a:lstStyle/>
          <a:p>
            <a:pPr algn="l"/>
            <a:r>
              <a:rPr lang="en-US" sz="1200" b="1" dirty="0"/>
              <a:t>Root </a:t>
            </a:r>
          </a:p>
          <a:p>
            <a:pPr algn="l"/>
            <a:r>
              <a:rPr lang="en-US" sz="1200" b="1" dirty="0"/>
              <a:t>Causes</a:t>
            </a:r>
          </a:p>
        </p:txBody>
      </p:sp>
      <p:sp>
        <p:nvSpPr>
          <p:cNvPr id="11" name="TextBox 10">
            <a:extLst>
              <a:ext uri="{FF2B5EF4-FFF2-40B4-BE49-F238E27FC236}">
                <a16:creationId xmlns:a16="http://schemas.microsoft.com/office/drawing/2014/main" id="{EADE54DC-AC5C-9595-974D-28A891FDDA21}"/>
              </a:ext>
            </a:extLst>
          </p:cNvPr>
          <p:cNvSpPr txBox="1"/>
          <p:nvPr/>
        </p:nvSpPr>
        <p:spPr>
          <a:xfrm>
            <a:off x="462174" y="1544243"/>
            <a:ext cx="858311" cy="646331"/>
          </a:xfrm>
          <a:prstGeom prst="rect">
            <a:avLst/>
          </a:prstGeom>
          <a:noFill/>
        </p:spPr>
        <p:txBody>
          <a:bodyPr wrap="square" lIns="0" rIns="0" rtlCol="0">
            <a:spAutoFit/>
          </a:bodyPr>
          <a:lstStyle/>
          <a:p>
            <a:pPr algn="l"/>
            <a:r>
              <a:rPr lang="en-US" sz="1200" b="1" dirty="0"/>
              <a:t>“Must Avoid” Outcomes</a:t>
            </a:r>
          </a:p>
        </p:txBody>
      </p:sp>
      <p:cxnSp>
        <p:nvCxnSpPr>
          <p:cNvPr id="13" name="Connector: Elbow 12">
            <a:extLst>
              <a:ext uri="{FF2B5EF4-FFF2-40B4-BE49-F238E27FC236}">
                <a16:creationId xmlns:a16="http://schemas.microsoft.com/office/drawing/2014/main" id="{B44F5A88-A688-EA46-0D91-1A301B3355DA}"/>
              </a:ext>
            </a:extLst>
          </p:cNvPr>
          <p:cNvCxnSpPr>
            <a:stCxn id="40" idx="0"/>
            <a:endCxn id="29" idx="2"/>
          </p:cNvCxnSpPr>
          <p:nvPr/>
        </p:nvCxnSpPr>
        <p:spPr>
          <a:xfrm rot="5400000" flipH="1" flipV="1">
            <a:off x="2431648" y="2102431"/>
            <a:ext cx="282435" cy="820106"/>
          </a:xfrm>
          <a:prstGeom prst="bent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E82D495-E985-FD91-CF92-ED368BB21683}"/>
              </a:ext>
            </a:extLst>
          </p:cNvPr>
          <p:cNvCxnSpPr>
            <a:cxnSpLocks/>
            <a:stCxn id="41" idx="0"/>
            <a:endCxn id="29" idx="2"/>
          </p:cNvCxnSpPr>
          <p:nvPr/>
        </p:nvCxnSpPr>
        <p:spPr>
          <a:xfrm rot="16200000" flipV="1">
            <a:off x="3242943" y="2111242"/>
            <a:ext cx="290841" cy="810889"/>
          </a:xfrm>
          <a:prstGeom prst="bent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CBC39F6-ABFE-2907-F1B2-2E06FBB3D164}"/>
              </a:ext>
            </a:extLst>
          </p:cNvPr>
          <p:cNvCxnSpPr>
            <a:stCxn id="21" idx="0"/>
            <a:endCxn id="31" idx="2"/>
          </p:cNvCxnSpPr>
          <p:nvPr/>
        </p:nvCxnSpPr>
        <p:spPr>
          <a:xfrm rot="5400000" flipH="1" flipV="1">
            <a:off x="6152334" y="2098568"/>
            <a:ext cx="273410" cy="810888"/>
          </a:xfrm>
          <a:prstGeom prst="bent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908E6495-06EB-BD59-4CEB-E05CEEC5376D}"/>
              </a:ext>
            </a:extLst>
          </p:cNvPr>
          <p:cNvCxnSpPr>
            <a:stCxn id="22" idx="0"/>
            <a:endCxn id="31" idx="2"/>
          </p:cNvCxnSpPr>
          <p:nvPr/>
        </p:nvCxnSpPr>
        <p:spPr>
          <a:xfrm rot="16200000" flipV="1">
            <a:off x="6967832" y="2093958"/>
            <a:ext cx="273410" cy="820107"/>
          </a:xfrm>
          <a:prstGeom prst="bentConnector3">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F7CCC43-FCEE-77AE-E9BD-7418EEFFE6C2}"/>
              </a:ext>
            </a:extLst>
          </p:cNvPr>
          <p:cNvSpPr txBox="1"/>
          <p:nvPr/>
        </p:nvSpPr>
        <p:spPr>
          <a:xfrm>
            <a:off x="457199" y="3925043"/>
            <a:ext cx="545021" cy="646331"/>
          </a:xfrm>
          <a:prstGeom prst="rect">
            <a:avLst/>
          </a:prstGeom>
          <a:noFill/>
        </p:spPr>
        <p:txBody>
          <a:bodyPr wrap="none" lIns="0" rIns="0" rtlCol="0">
            <a:spAutoFit/>
          </a:bodyPr>
          <a:lstStyle/>
          <a:p>
            <a:pPr algn="l"/>
            <a:r>
              <a:rPr lang="en-US" sz="1200" b="1" dirty="0"/>
              <a:t>Deeper</a:t>
            </a:r>
          </a:p>
          <a:p>
            <a:pPr algn="l"/>
            <a:r>
              <a:rPr lang="en-US" sz="1200" b="1" dirty="0"/>
              <a:t>Root </a:t>
            </a:r>
          </a:p>
          <a:p>
            <a:pPr algn="l"/>
            <a:r>
              <a:rPr lang="en-US" sz="1200" b="1" dirty="0"/>
              <a:t>Causes</a:t>
            </a:r>
          </a:p>
        </p:txBody>
      </p:sp>
      <p:sp>
        <p:nvSpPr>
          <p:cNvPr id="28" name="Rectangle 27">
            <a:extLst>
              <a:ext uri="{FF2B5EF4-FFF2-40B4-BE49-F238E27FC236}">
                <a16:creationId xmlns:a16="http://schemas.microsoft.com/office/drawing/2014/main" id="{03200AC8-E613-044D-E51D-1F5ECA63F2ED}"/>
              </a:ext>
            </a:extLst>
          </p:cNvPr>
          <p:cNvSpPr/>
          <p:nvPr/>
        </p:nvSpPr>
        <p:spPr>
          <a:xfrm>
            <a:off x="1530351" y="3924938"/>
            <a:ext cx="1264921" cy="1093048"/>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Widespread fraud uncovered at third party</a:t>
            </a:r>
          </a:p>
        </p:txBody>
      </p:sp>
      <p:cxnSp>
        <p:nvCxnSpPr>
          <p:cNvPr id="32" name="Straight Arrow Connector 31">
            <a:extLst>
              <a:ext uri="{FF2B5EF4-FFF2-40B4-BE49-F238E27FC236}">
                <a16:creationId xmlns:a16="http://schemas.microsoft.com/office/drawing/2014/main" id="{EA330ACD-2104-E256-2F43-AF48326FC1B9}"/>
              </a:ext>
            </a:extLst>
          </p:cNvPr>
          <p:cNvCxnSpPr>
            <a:stCxn id="28" idx="0"/>
            <a:endCxn id="40" idx="2"/>
          </p:cNvCxnSpPr>
          <p:nvPr/>
        </p:nvCxnSpPr>
        <p:spPr>
          <a:xfrm flipV="1">
            <a:off x="2162812" y="3614774"/>
            <a:ext cx="0" cy="310164"/>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FB5A012-E076-0617-E6DA-A0F9CEDC1050}"/>
              </a:ext>
            </a:extLst>
          </p:cNvPr>
          <p:cNvSpPr/>
          <p:nvPr/>
        </p:nvSpPr>
        <p:spPr>
          <a:xfrm>
            <a:off x="3161346" y="3914422"/>
            <a:ext cx="1264921" cy="1093048"/>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Bottlenecks at major shipping/ transport hubs</a:t>
            </a:r>
          </a:p>
        </p:txBody>
      </p:sp>
      <p:cxnSp>
        <p:nvCxnSpPr>
          <p:cNvPr id="44" name="Straight Arrow Connector 43">
            <a:extLst>
              <a:ext uri="{FF2B5EF4-FFF2-40B4-BE49-F238E27FC236}">
                <a16:creationId xmlns:a16="http://schemas.microsoft.com/office/drawing/2014/main" id="{12C35C65-68E7-2966-AE45-9AC0B435EB0D}"/>
              </a:ext>
            </a:extLst>
          </p:cNvPr>
          <p:cNvCxnSpPr>
            <a:cxnSpLocks/>
            <a:stCxn id="43" idx="0"/>
            <a:endCxn id="41" idx="2"/>
          </p:cNvCxnSpPr>
          <p:nvPr/>
        </p:nvCxnSpPr>
        <p:spPr>
          <a:xfrm flipV="1">
            <a:off x="3793807" y="3614774"/>
            <a:ext cx="0" cy="29964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E6C2CD4-1D53-6B4E-33E2-131C5F1845F0}"/>
              </a:ext>
            </a:extLst>
          </p:cNvPr>
          <p:cNvSpPr/>
          <p:nvPr/>
        </p:nvSpPr>
        <p:spPr>
          <a:xfrm>
            <a:off x="5251134" y="3924938"/>
            <a:ext cx="1264921" cy="1093048"/>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Abrupt increase in third party’s cost of raw materials </a:t>
            </a:r>
          </a:p>
        </p:txBody>
      </p:sp>
      <p:cxnSp>
        <p:nvCxnSpPr>
          <p:cNvPr id="46" name="Straight Arrow Connector 45">
            <a:extLst>
              <a:ext uri="{FF2B5EF4-FFF2-40B4-BE49-F238E27FC236}">
                <a16:creationId xmlns:a16="http://schemas.microsoft.com/office/drawing/2014/main" id="{1C26D58D-60A2-A208-15EC-95263A66A1FB}"/>
              </a:ext>
            </a:extLst>
          </p:cNvPr>
          <p:cNvCxnSpPr>
            <a:cxnSpLocks/>
            <a:stCxn id="45" idx="0"/>
            <a:endCxn id="21" idx="2"/>
          </p:cNvCxnSpPr>
          <p:nvPr/>
        </p:nvCxnSpPr>
        <p:spPr>
          <a:xfrm flipV="1">
            <a:off x="5883595" y="3622720"/>
            <a:ext cx="0" cy="30221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B70B217-C9EA-B342-AC7D-11F4CE81353B}"/>
              </a:ext>
            </a:extLst>
          </p:cNvPr>
          <p:cNvSpPr/>
          <p:nvPr/>
        </p:nvSpPr>
        <p:spPr>
          <a:xfrm>
            <a:off x="6882129" y="3914422"/>
            <a:ext cx="1264921" cy="1093048"/>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Large increase in third party staff turnover</a:t>
            </a:r>
          </a:p>
        </p:txBody>
      </p:sp>
      <p:cxnSp>
        <p:nvCxnSpPr>
          <p:cNvPr id="50" name="Straight Arrow Connector 49">
            <a:extLst>
              <a:ext uri="{FF2B5EF4-FFF2-40B4-BE49-F238E27FC236}">
                <a16:creationId xmlns:a16="http://schemas.microsoft.com/office/drawing/2014/main" id="{A04E7F24-70D9-A8FD-FE49-25B62E39CBD3}"/>
              </a:ext>
            </a:extLst>
          </p:cNvPr>
          <p:cNvCxnSpPr>
            <a:cxnSpLocks/>
            <a:stCxn id="49" idx="0"/>
            <a:endCxn id="22" idx="2"/>
          </p:cNvCxnSpPr>
          <p:nvPr/>
        </p:nvCxnSpPr>
        <p:spPr>
          <a:xfrm flipV="1">
            <a:off x="7514590" y="3619666"/>
            <a:ext cx="0" cy="29475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673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Leverage Existing KRIs Where Possible</a:t>
            </a:r>
          </a:p>
        </p:txBody>
      </p:sp>
      <p:sp>
        <p:nvSpPr>
          <p:cNvPr id="3" name="Text Placeholder 2">
            <a:extLst>
              <a:ext uri="{FF2B5EF4-FFF2-40B4-BE49-F238E27FC236}">
                <a16:creationId xmlns:a16="http://schemas.microsoft.com/office/drawing/2014/main" id="{CA5C0D0B-25A2-412D-98FB-0D3082C53053}"/>
              </a:ext>
            </a:extLst>
          </p:cNvPr>
          <p:cNvSpPr>
            <a:spLocks noGrp="1"/>
          </p:cNvSpPr>
          <p:nvPr>
            <p:ph type="body" sz="quarter" idx="11"/>
          </p:nvPr>
        </p:nvSpPr>
        <p:spPr/>
        <p:txBody>
          <a:bodyPr/>
          <a:lstStyle/>
          <a:p>
            <a:r>
              <a:rPr lang="en-US" dirty="0"/>
              <a:t>Initial E-TRPM KRI Selection</a:t>
            </a:r>
          </a:p>
        </p:txBody>
      </p:sp>
      <p:sp>
        <p:nvSpPr>
          <p:cNvPr id="38" name="TextBox 37">
            <a:extLst>
              <a:ext uri="{FF2B5EF4-FFF2-40B4-BE49-F238E27FC236}">
                <a16:creationId xmlns:a16="http://schemas.microsoft.com/office/drawing/2014/main" id="{CEC56A2C-3057-A032-D640-E48186BC53C3}"/>
              </a:ext>
            </a:extLst>
          </p:cNvPr>
          <p:cNvSpPr txBox="1"/>
          <p:nvPr/>
        </p:nvSpPr>
        <p:spPr>
          <a:xfrm>
            <a:off x="457199" y="6152707"/>
            <a:ext cx="7517220"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4" name="Text Placeholder 3">
            <a:extLst>
              <a:ext uri="{FF2B5EF4-FFF2-40B4-BE49-F238E27FC236}">
                <a16:creationId xmlns:a16="http://schemas.microsoft.com/office/drawing/2014/main" id="{E4896A71-32A0-F648-E597-43A5504C4E8A}"/>
              </a:ext>
            </a:extLst>
          </p:cNvPr>
          <p:cNvSpPr>
            <a:spLocks noGrp="1"/>
          </p:cNvSpPr>
          <p:nvPr>
            <p:ph type="body" sz="quarter" idx="12"/>
          </p:nvPr>
        </p:nvSpPr>
        <p:spPr>
          <a:xfrm>
            <a:off x="457199" y="1145032"/>
            <a:ext cx="8229601" cy="182880"/>
          </a:xfrm>
        </p:spPr>
        <p:txBody>
          <a:bodyPr/>
          <a:lstStyle/>
          <a:p>
            <a:r>
              <a:rPr lang="en-US" dirty="0"/>
              <a:t>Illustrative</a:t>
            </a:r>
          </a:p>
        </p:txBody>
      </p:sp>
      <p:sp>
        <p:nvSpPr>
          <p:cNvPr id="9" name="Rectangular Callout 31">
            <a:extLst>
              <a:ext uri="{FF2B5EF4-FFF2-40B4-BE49-F238E27FC236}">
                <a16:creationId xmlns:a16="http://schemas.microsoft.com/office/drawing/2014/main" id="{A94DF400-C1C7-AAD0-1234-357E2FE9E4BE}"/>
              </a:ext>
            </a:extLst>
          </p:cNvPr>
          <p:cNvSpPr/>
          <p:nvPr/>
        </p:nvSpPr>
        <p:spPr>
          <a:xfrm>
            <a:off x="4023442" y="3147407"/>
            <a:ext cx="1702985" cy="740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noAutofit/>
          </a:bodyPr>
          <a:lstStyle/>
          <a:p>
            <a:r>
              <a:rPr lang="en-US" sz="1200" b="1" dirty="0">
                <a:solidFill>
                  <a:schemeClr val="tx1"/>
                </a:solidFill>
              </a:rPr>
              <a:t>Throughput at major transport hubs/ shipping lanes</a:t>
            </a:r>
          </a:p>
        </p:txBody>
      </p:sp>
      <p:sp>
        <p:nvSpPr>
          <p:cNvPr id="10" name="Rectangular Callout 31">
            <a:extLst>
              <a:ext uri="{FF2B5EF4-FFF2-40B4-BE49-F238E27FC236}">
                <a16:creationId xmlns:a16="http://schemas.microsoft.com/office/drawing/2014/main" id="{E07592A2-06FA-9349-4342-3A484165B72E}"/>
              </a:ext>
            </a:extLst>
          </p:cNvPr>
          <p:cNvSpPr/>
          <p:nvPr/>
        </p:nvSpPr>
        <p:spPr>
          <a:xfrm>
            <a:off x="4023442" y="4180208"/>
            <a:ext cx="1702985" cy="738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noAutofit/>
          </a:bodyPr>
          <a:lstStyle/>
          <a:p>
            <a:r>
              <a:rPr lang="en-US" sz="1200" dirty="0">
                <a:solidFill>
                  <a:schemeClr val="tx1"/>
                </a:solidFill>
              </a:rPr>
              <a:t>Average time to resolve quality issues</a:t>
            </a:r>
          </a:p>
        </p:txBody>
      </p:sp>
      <p:sp>
        <p:nvSpPr>
          <p:cNvPr id="11" name="Rectangular Callout 31">
            <a:extLst>
              <a:ext uri="{FF2B5EF4-FFF2-40B4-BE49-F238E27FC236}">
                <a16:creationId xmlns:a16="http://schemas.microsoft.com/office/drawing/2014/main" id="{59AED9CA-83B1-BED2-9F5A-17618CA60CD8}"/>
              </a:ext>
            </a:extLst>
          </p:cNvPr>
          <p:cNvSpPr/>
          <p:nvPr/>
        </p:nvSpPr>
        <p:spPr>
          <a:xfrm>
            <a:off x="4023442" y="5209102"/>
            <a:ext cx="1702985" cy="740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noAutofit/>
          </a:bodyPr>
          <a:lstStyle/>
          <a:p>
            <a:r>
              <a:rPr lang="en-US" sz="1200" dirty="0">
                <a:solidFill>
                  <a:schemeClr val="tx1"/>
                </a:solidFill>
              </a:rPr>
              <a:t>Number of disruptions or failures triggered by third parties</a:t>
            </a:r>
          </a:p>
        </p:txBody>
      </p:sp>
      <p:sp>
        <p:nvSpPr>
          <p:cNvPr id="24" name="TextBox 23">
            <a:extLst>
              <a:ext uri="{FF2B5EF4-FFF2-40B4-BE49-F238E27FC236}">
                <a16:creationId xmlns:a16="http://schemas.microsoft.com/office/drawing/2014/main" id="{A9E25E86-7CB3-87AA-735A-C5A9766507E5}"/>
              </a:ext>
            </a:extLst>
          </p:cNvPr>
          <p:cNvSpPr txBox="1"/>
          <p:nvPr/>
        </p:nvSpPr>
        <p:spPr>
          <a:xfrm>
            <a:off x="3022706" y="3652281"/>
            <a:ext cx="911490" cy="261610"/>
          </a:xfrm>
          <a:prstGeom prst="rect">
            <a:avLst/>
          </a:prstGeom>
          <a:noFill/>
        </p:spPr>
        <p:txBody>
          <a:bodyPr wrap="square" lIns="0" rIns="0" bIns="0" rtlCol="0">
            <a:noAutofit/>
          </a:bodyPr>
          <a:lstStyle/>
          <a:p>
            <a:pPr algn="ctr"/>
            <a:r>
              <a:rPr lang="en-US" sz="1200" dirty="0"/>
              <a:t>Supply Chain</a:t>
            </a:r>
          </a:p>
        </p:txBody>
      </p:sp>
      <p:sp>
        <p:nvSpPr>
          <p:cNvPr id="25" name="TextBox 24">
            <a:extLst>
              <a:ext uri="{FF2B5EF4-FFF2-40B4-BE49-F238E27FC236}">
                <a16:creationId xmlns:a16="http://schemas.microsoft.com/office/drawing/2014/main" id="{B95B8E7C-BCAE-B70C-42BD-BDB0CFD67193}"/>
              </a:ext>
            </a:extLst>
          </p:cNvPr>
          <p:cNvSpPr txBox="1"/>
          <p:nvPr/>
        </p:nvSpPr>
        <p:spPr>
          <a:xfrm>
            <a:off x="3022706" y="4696238"/>
            <a:ext cx="911490" cy="261610"/>
          </a:xfrm>
          <a:prstGeom prst="rect">
            <a:avLst/>
          </a:prstGeom>
          <a:noFill/>
        </p:spPr>
        <p:txBody>
          <a:bodyPr wrap="square" lIns="0" rIns="0" bIns="0" rtlCol="0">
            <a:noAutofit/>
          </a:bodyPr>
          <a:lstStyle/>
          <a:p>
            <a:pPr algn="ctr"/>
            <a:r>
              <a:rPr lang="en-US" sz="1200" dirty="0"/>
              <a:t>Quality</a:t>
            </a:r>
          </a:p>
        </p:txBody>
      </p:sp>
      <p:sp>
        <p:nvSpPr>
          <p:cNvPr id="26" name="TextBox 25">
            <a:extLst>
              <a:ext uri="{FF2B5EF4-FFF2-40B4-BE49-F238E27FC236}">
                <a16:creationId xmlns:a16="http://schemas.microsoft.com/office/drawing/2014/main" id="{305953AA-28BD-A23A-826E-B5112914871C}"/>
              </a:ext>
            </a:extLst>
          </p:cNvPr>
          <p:cNvSpPr txBox="1"/>
          <p:nvPr/>
        </p:nvSpPr>
        <p:spPr>
          <a:xfrm>
            <a:off x="3022706" y="5720408"/>
            <a:ext cx="911490" cy="261610"/>
          </a:xfrm>
          <a:prstGeom prst="rect">
            <a:avLst/>
          </a:prstGeom>
          <a:noFill/>
        </p:spPr>
        <p:txBody>
          <a:bodyPr wrap="square" lIns="0" rIns="0" bIns="0" rtlCol="0">
            <a:noAutofit/>
          </a:bodyPr>
          <a:lstStyle/>
          <a:p>
            <a:pPr algn="ctr"/>
            <a:r>
              <a:rPr lang="en-US" sz="1200" dirty="0"/>
              <a:t>Compliance</a:t>
            </a:r>
          </a:p>
        </p:txBody>
      </p:sp>
      <p:sp>
        <p:nvSpPr>
          <p:cNvPr id="55" name="Rectangle 54">
            <a:extLst>
              <a:ext uri="{FF2B5EF4-FFF2-40B4-BE49-F238E27FC236}">
                <a16:creationId xmlns:a16="http://schemas.microsoft.com/office/drawing/2014/main" id="{14F731FD-B338-E469-FD38-F7DFF84F4469}"/>
              </a:ext>
            </a:extLst>
          </p:cNvPr>
          <p:cNvSpPr/>
          <p:nvPr/>
        </p:nvSpPr>
        <p:spPr>
          <a:xfrm>
            <a:off x="3022706" y="1560159"/>
            <a:ext cx="2703720" cy="4487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KRIs Already Tracked by Other Functions</a:t>
            </a:r>
          </a:p>
        </p:txBody>
      </p:sp>
      <p:sp>
        <p:nvSpPr>
          <p:cNvPr id="56" name="Rectangle 55">
            <a:extLst>
              <a:ext uri="{FF2B5EF4-FFF2-40B4-BE49-F238E27FC236}">
                <a16:creationId xmlns:a16="http://schemas.microsoft.com/office/drawing/2014/main" id="{843BF741-2C6E-60D5-8C5F-2CA8BE08B608}"/>
              </a:ext>
            </a:extLst>
          </p:cNvPr>
          <p:cNvSpPr/>
          <p:nvPr/>
        </p:nvSpPr>
        <p:spPr>
          <a:xfrm>
            <a:off x="439804" y="1561170"/>
            <a:ext cx="1922395" cy="4487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Root Cause to Monitor </a:t>
            </a:r>
          </a:p>
        </p:txBody>
      </p:sp>
      <p:sp>
        <p:nvSpPr>
          <p:cNvPr id="57" name="Rectangle 56">
            <a:extLst>
              <a:ext uri="{FF2B5EF4-FFF2-40B4-BE49-F238E27FC236}">
                <a16:creationId xmlns:a16="http://schemas.microsoft.com/office/drawing/2014/main" id="{98033BB5-CABE-87B3-7C97-EF8D694FA286}"/>
              </a:ext>
            </a:extLst>
          </p:cNvPr>
          <p:cNvSpPr/>
          <p:nvPr/>
        </p:nvSpPr>
        <p:spPr>
          <a:xfrm>
            <a:off x="6429521" y="1558974"/>
            <a:ext cx="2083401" cy="4487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E-TPRM KRI Selection </a:t>
            </a:r>
          </a:p>
        </p:txBody>
      </p:sp>
      <p:grpSp>
        <p:nvGrpSpPr>
          <p:cNvPr id="65" name="Group 64">
            <a:extLst>
              <a:ext uri="{FF2B5EF4-FFF2-40B4-BE49-F238E27FC236}">
                <a16:creationId xmlns:a16="http://schemas.microsoft.com/office/drawing/2014/main" id="{092BB8A0-7086-F423-A4CE-15C5DD162077}"/>
              </a:ext>
            </a:extLst>
          </p:cNvPr>
          <p:cNvGrpSpPr/>
          <p:nvPr/>
        </p:nvGrpSpPr>
        <p:grpSpPr>
          <a:xfrm>
            <a:off x="3229097" y="3126746"/>
            <a:ext cx="498708" cy="507733"/>
            <a:chOff x="-626879" y="1740685"/>
            <a:chExt cx="585520" cy="596116"/>
          </a:xfrm>
        </p:grpSpPr>
        <p:pic>
          <p:nvPicPr>
            <p:cNvPr id="66" name="Picture 65">
              <a:extLst>
                <a:ext uri="{FF2B5EF4-FFF2-40B4-BE49-F238E27FC236}">
                  <a16:creationId xmlns:a16="http://schemas.microsoft.com/office/drawing/2014/main" id="{9560B585-07D7-E11D-262A-8E139518FA1D}"/>
                </a:ext>
              </a:extLst>
            </p:cNvPr>
            <p:cNvPicPr>
              <a:picLocks noChangeAspect="1"/>
            </p:cNvPicPr>
            <p:nvPr/>
          </p:nvPicPr>
          <p:blipFill rotWithShape="1">
            <a:blip r:embed="rId3"/>
            <a:srcRect b="11119"/>
            <a:stretch/>
          </p:blipFill>
          <p:spPr>
            <a:xfrm>
              <a:off x="-625509" y="1740685"/>
              <a:ext cx="584150" cy="596116"/>
            </a:xfrm>
            <a:prstGeom prst="rect">
              <a:avLst/>
            </a:prstGeom>
          </p:spPr>
        </p:pic>
        <p:sp>
          <p:nvSpPr>
            <p:cNvPr id="67" name="Oval 66">
              <a:extLst>
                <a:ext uri="{FF2B5EF4-FFF2-40B4-BE49-F238E27FC236}">
                  <a16:creationId xmlns:a16="http://schemas.microsoft.com/office/drawing/2014/main" id="{728D5F6E-5869-7964-90A1-1CC77170271D}"/>
                </a:ext>
              </a:extLst>
            </p:cNvPr>
            <p:cNvSpPr/>
            <p:nvPr/>
          </p:nvSpPr>
          <p:spPr>
            <a:xfrm>
              <a:off x="-626879" y="1740685"/>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71" name="Group 70">
            <a:extLst>
              <a:ext uri="{FF2B5EF4-FFF2-40B4-BE49-F238E27FC236}">
                <a16:creationId xmlns:a16="http://schemas.microsoft.com/office/drawing/2014/main" id="{B6470B7C-49ED-C41C-A63A-22C2EC0D7264}"/>
              </a:ext>
            </a:extLst>
          </p:cNvPr>
          <p:cNvGrpSpPr/>
          <p:nvPr/>
        </p:nvGrpSpPr>
        <p:grpSpPr>
          <a:xfrm>
            <a:off x="3229097" y="4161008"/>
            <a:ext cx="498708" cy="535228"/>
            <a:chOff x="-631098" y="3157896"/>
            <a:chExt cx="585520" cy="628397"/>
          </a:xfrm>
        </p:grpSpPr>
        <p:pic>
          <p:nvPicPr>
            <p:cNvPr id="72" name="Picture 71">
              <a:extLst>
                <a:ext uri="{FF2B5EF4-FFF2-40B4-BE49-F238E27FC236}">
                  <a16:creationId xmlns:a16="http://schemas.microsoft.com/office/drawing/2014/main" id="{D52901A8-7DF7-D1E8-5E6D-856759EA7893}"/>
                </a:ext>
              </a:extLst>
            </p:cNvPr>
            <p:cNvPicPr>
              <a:picLocks noChangeAspect="1"/>
            </p:cNvPicPr>
            <p:nvPr/>
          </p:nvPicPr>
          <p:blipFill rotWithShape="1">
            <a:blip r:embed="rId4"/>
            <a:srcRect b="11984"/>
            <a:stretch/>
          </p:blipFill>
          <p:spPr>
            <a:xfrm>
              <a:off x="-630413" y="3157896"/>
              <a:ext cx="584150" cy="628397"/>
            </a:xfrm>
            <a:prstGeom prst="rect">
              <a:avLst/>
            </a:prstGeom>
          </p:spPr>
        </p:pic>
        <p:sp>
          <p:nvSpPr>
            <p:cNvPr id="73" name="Oval 72">
              <a:extLst>
                <a:ext uri="{FF2B5EF4-FFF2-40B4-BE49-F238E27FC236}">
                  <a16:creationId xmlns:a16="http://schemas.microsoft.com/office/drawing/2014/main" id="{3E0521B5-D675-E14E-35D0-BFEE3F6CB93B}"/>
                </a:ext>
              </a:extLst>
            </p:cNvPr>
            <p:cNvSpPr/>
            <p:nvPr/>
          </p:nvSpPr>
          <p:spPr>
            <a:xfrm>
              <a:off x="-631098" y="3172740"/>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74" name="Group 73">
            <a:extLst>
              <a:ext uri="{FF2B5EF4-FFF2-40B4-BE49-F238E27FC236}">
                <a16:creationId xmlns:a16="http://schemas.microsoft.com/office/drawing/2014/main" id="{0D798C1E-D371-10DE-1569-B2026893A231}"/>
              </a:ext>
            </a:extLst>
          </p:cNvPr>
          <p:cNvGrpSpPr/>
          <p:nvPr/>
        </p:nvGrpSpPr>
        <p:grpSpPr>
          <a:xfrm>
            <a:off x="3229097" y="5209102"/>
            <a:ext cx="498708" cy="519535"/>
            <a:chOff x="-631098" y="3860429"/>
            <a:chExt cx="585520" cy="609972"/>
          </a:xfrm>
        </p:grpSpPr>
        <p:pic>
          <p:nvPicPr>
            <p:cNvPr id="75" name="Picture 74">
              <a:extLst>
                <a:ext uri="{FF2B5EF4-FFF2-40B4-BE49-F238E27FC236}">
                  <a16:creationId xmlns:a16="http://schemas.microsoft.com/office/drawing/2014/main" id="{864B8246-3E22-FC2C-E0CA-A501E6C05E74}"/>
                </a:ext>
              </a:extLst>
            </p:cNvPr>
            <p:cNvPicPr>
              <a:picLocks noChangeAspect="1"/>
            </p:cNvPicPr>
            <p:nvPr/>
          </p:nvPicPr>
          <p:blipFill rotWithShape="1">
            <a:blip r:embed="rId5"/>
            <a:srcRect b="9116"/>
            <a:stretch/>
          </p:blipFill>
          <p:spPr>
            <a:xfrm>
              <a:off x="-630413" y="3860851"/>
              <a:ext cx="584150" cy="609550"/>
            </a:xfrm>
            <a:prstGeom prst="rect">
              <a:avLst/>
            </a:prstGeom>
          </p:spPr>
        </p:pic>
        <p:sp>
          <p:nvSpPr>
            <p:cNvPr id="76" name="Oval 75">
              <a:extLst>
                <a:ext uri="{FF2B5EF4-FFF2-40B4-BE49-F238E27FC236}">
                  <a16:creationId xmlns:a16="http://schemas.microsoft.com/office/drawing/2014/main" id="{BB601FFC-066C-034C-348E-E8B454BDCFA9}"/>
                </a:ext>
              </a:extLst>
            </p:cNvPr>
            <p:cNvSpPr/>
            <p:nvPr/>
          </p:nvSpPr>
          <p:spPr>
            <a:xfrm>
              <a:off x="-631098" y="3860429"/>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7" name="Rectangle 6">
            <a:extLst>
              <a:ext uri="{FF2B5EF4-FFF2-40B4-BE49-F238E27FC236}">
                <a16:creationId xmlns:a16="http://schemas.microsoft.com/office/drawing/2014/main" id="{EDDFC8DD-8B44-7C7A-ED3C-45860109B2FB}"/>
              </a:ext>
            </a:extLst>
          </p:cNvPr>
          <p:cNvSpPr/>
          <p:nvPr/>
        </p:nvSpPr>
        <p:spPr>
          <a:xfrm>
            <a:off x="6429521" y="2539025"/>
            <a:ext cx="2083401" cy="1113256"/>
          </a:xfrm>
          <a:prstGeom prst="rect">
            <a:avLst/>
          </a:prstGeom>
          <a:solidFill>
            <a:schemeClr val="bg1"/>
          </a:solidFill>
          <a:ln>
            <a:solidFill>
              <a:srgbClr val="00A7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Leverage </a:t>
            </a:r>
            <a:r>
              <a:rPr lang="en-US" sz="1200" b="1" dirty="0">
                <a:solidFill>
                  <a:srgbClr val="000000"/>
                </a:solidFill>
              </a:rPr>
              <a:t>existing</a:t>
            </a:r>
            <a:r>
              <a:rPr lang="en-US" sz="1200" dirty="0">
                <a:solidFill>
                  <a:srgbClr val="000000"/>
                </a:solidFill>
              </a:rPr>
              <a:t> KRIs that track root causes of “must avoid” outcomes.</a:t>
            </a:r>
          </a:p>
        </p:txBody>
      </p:sp>
      <p:sp>
        <p:nvSpPr>
          <p:cNvPr id="8" name="Rectangle 7">
            <a:extLst>
              <a:ext uri="{FF2B5EF4-FFF2-40B4-BE49-F238E27FC236}">
                <a16:creationId xmlns:a16="http://schemas.microsoft.com/office/drawing/2014/main" id="{5F21A152-D986-8FE9-54A9-12066586DC8A}"/>
              </a:ext>
            </a:extLst>
          </p:cNvPr>
          <p:cNvSpPr/>
          <p:nvPr/>
        </p:nvSpPr>
        <p:spPr>
          <a:xfrm>
            <a:off x="6429521" y="4403620"/>
            <a:ext cx="2083401" cy="1113256"/>
          </a:xfrm>
          <a:prstGeom prst="rect">
            <a:avLst/>
          </a:prstGeom>
          <a:solidFill>
            <a:schemeClr val="bg1"/>
          </a:solidFill>
          <a:ln>
            <a:solidFill>
              <a:srgbClr val="DE0A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Create </a:t>
            </a:r>
            <a:r>
              <a:rPr lang="en-US" sz="1200" b="1" dirty="0">
                <a:solidFill>
                  <a:srgbClr val="000000"/>
                </a:solidFill>
              </a:rPr>
              <a:t>new</a:t>
            </a:r>
            <a:r>
              <a:rPr lang="en-US" sz="1200" dirty="0">
                <a:solidFill>
                  <a:srgbClr val="000000"/>
                </a:solidFill>
              </a:rPr>
              <a:t> E-TPRM KRIs when existing KRIs are insufficient.</a:t>
            </a:r>
          </a:p>
        </p:txBody>
      </p:sp>
      <p:cxnSp>
        <p:nvCxnSpPr>
          <p:cNvPr id="13" name="Straight Arrow Connector 12">
            <a:extLst>
              <a:ext uri="{FF2B5EF4-FFF2-40B4-BE49-F238E27FC236}">
                <a16:creationId xmlns:a16="http://schemas.microsoft.com/office/drawing/2014/main" id="{74A4D96E-2119-9A9D-52EC-FFE22FDD50AE}"/>
              </a:ext>
            </a:extLst>
          </p:cNvPr>
          <p:cNvCxnSpPr>
            <a:cxnSpLocks/>
            <a:endCxn id="7" idx="1"/>
          </p:cNvCxnSpPr>
          <p:nvPr/>
        </p:nvCxnSpPr>
        <p:spPr>
          <a:xfrm>
            <a:off x="5726526" y="2489417"/>
            <a:ext cx="702995" cy="606236"/>
          </a:xfrm>
          <a:prstGeom prst="straightConnector1">
            <a:avLst/>
          </a:prstGeom>
          <a:ln w="19050">
            <a:solidFill>
              <a:srgbClr val="00A76D"/>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D09BC8-8C98-AD96-367C-0BAEE4AE7908}"/>
              </a:ext>
            </a:extLst>
          </p:cNvPr>
          <p:cNvCxnSpPr>
            <a:stCxn id="9" idx="3"/>
            <a:endCxn id="7" idx="1"/>
          </p:cNvCxnSpPr>
          <p:nvPr/>
        </p:nvCxnSpPr>
        <p:spPr>
          <a:xfrm flipV="1">
            <a:off x="5726427" y="3095653"/>
            <a:ext cx="703094" cy="422086"/>
          </a:xfrm>
          <a:prstGeom prst="straightConnector1">
            <a:avLst/>
          </a:prstGeom>
          <a:ln w="19050">
            <a:solidFill>
              <a:srgbClr val="00A76D"/>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EA4BB0C-E827-443C-2F3E-2E3D4C525B82}"/>
              </a:ext>
            </a:extLst>
          </p:cNvPr>
          <p:cNvCxnSpPr>
            <a:stCxn id="10" idx="3"/>
            <a:endCxn id="8" idx="1"/>
          </p:cNvCxnSpPr>
          <p:nvPr/>
        </p:nvCxnSpPr>
        <p:spPr>
          <a:xfrm>
            <a:off x="5726427" y="4549540"/>
            <a:ext cx="703094" cy="410708"/>
          </a:xfrm>
          <a:prstGeom prst="straightConnector1">
            <a:avLst/>
          </a:prstGeom>
          <a:ln w="19050">
            <a:solidFill>
              <a:srgbClr val="DE0A0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1CD612-28B3-FBEE-FED2-10EE00EA8132}"/>
              </a:ext>
            </a:extLst>
          </p:cNvPr>
          <p:cNvCxnSpPr>
            <a:stCxn id="11" idx="3"/>
            <a:endCxn id="8" idx="1"/>
          </p:cNvCxnSpPr>
          <p:nvPr/>
        </p:nvCxnSpPr>
        <p:spPr>
          <a:xfrm flipV="1">
            <a:off x="5726427" y="4960248"/>
            <a:ext cx="703094" cy="619186"/>
          </a:xfrm>
          <a:prstGeom prst="straightConnector1">
            <a:avLst/>
          </a:prstGeom>
          <a:ln w="19050">
            <a:solidFill>
              <a:srgbClr val="DE0A0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BA3C39B-4046-5C8D-307C-9031BCF43D33}"/>
              </a:ext>
            </a:extLst>
          </p:cNvPr>
          <p:cNvSpPr txBox="1"/>
          <p:nvPr/>
        </p:nvSpPr>
        <p:spPr>
          <a:xfrm flipH="1">
            <a:off x="8512922" y="290124"/>
            <a:ext cx="347756" cy="334151"/>
          </a:xfrm>
          <a:prstGeom prst="ellipse">
            <a:avLst/>
          </a:prstGeom>
          <a:solidFill>
            <a:srgbClr val="FF540A"/>
          </a:solidFill>
        </p:spPr>
        <p:txBody>
          <a:bodyPr wrap="none" lIns="0" tIns="0" rIns="0" bIns="0" rtlCol="0" anchor="ctr" anchorCtr="1">
            <a:noAutofit/>
          </a:bodyPr>
          <a:lstStyle/>
          <a:p>
            <a:pPr algn="ctr"/>
            <a:r>
              <a:rPr lang="en-US" sz="1400" b="1" dirty="0"/>
              <a:t>4</a:t>
            </a:r>
          </a:p>
        </p:txBody>
      </p:sp>
      <p:sp>
        <p:nvSpPr>
          <p:cNvPr id="18" name="Rectangle 17">
            <a:extLst>
              <a:ext uri="{FF2B5EF4-FFF2-40B4-BE49-F238E27FC236}">
                <a16:creationId xmlns:a16="http://schemas.microsoft.com/office/drawing/2014/main" id="{92BF33F1-ED08-DF05-4792-A94C4BFF5B85}"/>
              </a:ext>
            </a:extLst>
          </p:cNvPr>
          <p:cNvSpPr/>
          <p:nvPr/>
        </p:nvSpPr>
        <p:spPr>
          <a:xfrm>
            <a:off x="439804" y="2126356"/>
            <a:ext cx="1922395" cy="75892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Widespread fraud uncovered at third party</a:t>
            </a:r>
          </a:p>
        </p:txBody>
      </p:sp>
      <p:sp>
        <p:nvSpPr>
          <p:cNvPr id="20" name="Rectangle 19">
            <a:extLst>
              <a:ext uri="{FF2B5EF4-FFF2-40B4-BE49-F238E27FC236}">
                <a16:creationId xmlns:a16="http://schemas.microsoft.com/office/drawing/2014/main" id="{2A52F874-D922-9F97-AFDE-FB56514A28B9}"/>
              </a:ext>
            </a:extLst>
          </p:cNvPr>
          <p:cNvSpPr/>
          <p:nvPr/>
        </p:nvSpPr>
        <p:spPr>
          <a:xfrm>
            <a:off x="439803" y="3125380"/>
            <a:ext cx="1922395" cy="75892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Bottlenecks at major shipping/transport hubs</a:t>
            </a:r>
          </a:p>
        </p:txBody>
      </p:sp>
      <p:sp>
        <p:nvSpPr>
          <p:cNvPr id="21" name="Rectangle 20">
            <a:extLst>
              <a:ext uri="{FF2B5EF4-FFF2-40B4-BE49-F238E27FC236}">
                <a16:creationId xmlns:a16="http://schemas.microsoft.com/office/drawing/2014/main" id="{708970FC-02A0-969A-85F6-F990D1888528}"/>
              </a:ext>
            </a:extLst>
          </p:cNvPr>
          <p:cNvSpPr/>
          <p:nvPr/>
        </p:nvSpPr>
        <p:spPr>
          <a:xfrm>
            <a:off x="436849" y="4163402"/>
            <a:ext cx="1922395" cy="75892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Abrupt increase in third party’s cost of raw materials</a:t>
            </a:r>
          </a:p>
        </p:txBody>
      </p:sp>
      <p:sp>
        <p:nvSpPr>
          <p:cNvPr id="22" name="Rectangle 21">
            <a:extLst>
              <a:ext uri="{FF2B5EF4-FFF2-40B4-BE49-F238E27FC236}">
                <a16:creationId xmlns:a16="http://schemas.microsoft.com/office/drawing/2014/main" id="{553145D7-FA7A-C083-B8F4-BC633708B1FE}"/>
              </a:ext>
            </a:extLst>
          </p:cNvPr>
          <p:cNvSpPr/>
          <p:nvPr/>
        </p:nvSpPr>
        <p:spPr>
          <a:xfrm>
            <a:off x="451560" y="5195452"/>
            <a:ext cx="1922395" cy="758921"/>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Large increase in third party staff turnover</a:t>
            </a:r>
          </a:p>
        </p:txBody>
      </p:sp>
      <p:sp>
        <p:nvSpPr>
          <p:cNvPr id="29" name="Rectangular Callout 31">
            <a:extLst>
              <a:ext uri="{FF2B5EF4-FFF2-40B4-BE49-F238E27FC236}">
                <a16:creationId xmlns:a16="http://schemas.microsoft.com/office/drawing/2014/main" id="{AB45C4C9-2C21-0232-6EFF-3FE338E4C44B}"/>
              </a:ext>
            </a:extLst>
          </p:cNvPr>
          <p:cNvSpPr/>
          <p:nvPr/>
        </p:nvSpPr>
        <p:spPr>
          <a:xfrm>
            <a:off x="4025913" y="2132323"/>
            <a:ext cx="1700613" cy="740664"/>
          </a:xfrm>
          <a:prstGeom prst="wedgeRectCallout">
            <a:avLst>
              <a:gd name="adj1" fmla="val -61642"/>
              <a:gd name="adj2" fmla="val 7838"/>
            </a:avLst>
          </a:prstGeom>
          <a:solidFill>
            <a:schemeClr val="bg1"/>
          </a:solid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wrap="square" tIns="91440" bIns="91440" rtlCol="0" anchor="ctr" anchorCtr="0">
            <a:noAutofit/>
          </a:bodyPr>
          <a:lstStyle/>
          <a:p>
            <a:r>
              <a:rPr lang="en-US" sz="1200" b="1" dirty="0">
                <a:solidFill>
                  <a:schemeClr val="tx1"/>
                </a:solidFill>
              </a:rPr>
              <a:t>Level of fraud incidents in third party’s industry</a:t>
            </a:r>
          </a:p>
        </p:txBody>
      </p:sp>
      <p:sp>
        <p:nvSpPr>
          <p:cNvPr id="30" name="TextBox 29">
            <a:extLst>
              <a:ext uri="{FF2B5EF4-FFF2-40B4-BE49-F238E27FC236}">
                <a16:creationId xmlns:a16="http://schemas.microsoft.com/office/drawing/2014/main" id="{6E202133-EDE1-D096-D2ED-3A5F86F6062C}"/>
              </a:ext>
            </a:extLst>
          </p:cNvPr>
          <p:cNvSpPr txBox="1"/>
          <p:nvPr/>
        </p:nvSpPr>
        <p:spPr>
          <a:xfrm>
            <a:off x="3022706" y="2640722"/>
            <a:ext cx="911490" cy="261610"/>
          </a:xfrm>
          <a:prstGeom prst="rect">
            <a:avLst/>
          </a:prstGeom>
          <a:noFill/>
        </p:spPr>
        <p:txBody>
          <a:bodyPr wrap="square" lIns="0" rIns="0" bIns="0" rtlCol="0">
            <a:noAutofit/>
          </a:bodyPr>
          <a:lstStyle/>
          <a:p>
            <a:pPr algn="ctr"/>
            <a:r>
              <a:rPr lang="en-US" sz="1200" dirty="0"/>
              <a:t>Legal</a:t>
            </a:r>
          </a:p>
        </p:txBody>
      </p:sp>
      <p:grpSp>
        <p:nvGrpSpPr>
          <p:cNvPr id="31" name="Group 30">
            <a:extLst>
              <a:ext uri="{FF2B5EF4-FFF2-40B4-BE49-F238E27FC236}">
                <a16:creationId xmlns:a16="http://schemas.microsoft.com/office/drawing/2014/main" id="{C1C906D3-3CEB-BCD4-367C-7E96CBDBCC53}"/>
              </a:ext>
            </a:extLst>
          </p:cNvPr>
          <p:cNvGrpSpPr/>
          <p:nvPr/>
        </p:nvGrpSpPr>
        <p:grpSpPr>
          <a:xfrm>
            <a:off x="3220467" y="2140960"/>
            <a:ext cx="515969" cy="524925"/>
            <a:chOff x="-641666" y="2438472"/>
            <a:chExt cx="605786" cy="616301"/>
          </a:xfrm>
        </p:grpSpPr>
        <p:pic>
          <p:nvPicPr>
            <p:cNvPr id="32" name="Picture 31">
              <a:extLst>
                <a:ext uri="{FF2B5EF4-FFF2-40B4-BE49-F238E27FC236}">
                  <a16:creationId xmlns:a16="http://schemas.microsoft.com/office/drawing/2014/main" id="{2585E75D-5F24-9FD7-B515-43EB084103A1}"/>
                </a:ext>
              </a:extLst>
            </p:cNvPr>
            <p:cNvPicPr>
              <a:picLocks noChangeAspect="1"/>
            </p:cNvPicPr>
            <p:nvPr/>
          </p:nvPicPr>
          <p:blipFill rotWithShape="1">
            <a:blip r:embed="rId6"/>
            <a:srcRect b="16217"/>
            <a:stretch/>
          </p:blipFill>
          <p:spPr>
            <a:xfrm>
              <a:off x="-641666" y="2438472"/>
              <a:ext cx="605786" cy="616301"/>
            </a:xfrm>
            <a:prstGeom prst="rect">
              <a:avLst/>
            </a:prstGeom>
          </p:spPr>
        </p:pic>
        <p:sp>
          <p:nvSpPr>
            <p:cNvPr id="33" name="Oval 32">
              <a:extLst>
                <a:ext uri="{FF2B5EF4-FFF2-40B4-BE49-F238E27FC236}">
                  <a16:creationId xmlns:a16="http://schemas.microsoft.com/office/drawing/2014/main" id="{6BB76511-301C-C672-3E58-4C5465C7FCCF}"/>
                </a:ext>
              </a:extLst>
            </p:cNvPr>
            <p:cNvSpPr/>
            <p:nvPr/>
          </p:nvSpPr>
          <p:spPr>
            <a:xfrm>
              <a:off x="-626879" y="2439709"/>
              <a:ext cx="585520" cy="58552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323615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CF1E50FD-0163-8997-6DB2-A5B094E76D52}"/>
              </a:ext>
            </a:extLst>
          </p:cNvPr>
          <p:cNvSpPr txBox="1"/>
          <p:nvPr/>
        </p:nvSpPr>
        <p:spPr>
          <a:xfrm>
            <a:off x="457197" y="1879738"/>
            <a:ext cx="3009017" cy="811349"/>
          </a:xfrm>
          <a:prstGeom prst="rect">
            <a:avLst/>
          </a:prstGeom>
          <a:solidFill>
            <a:srgbClr val="FFFFFF"/>
          </a:solidFill>
          <a:ln w="12700">
            <a:solidFill>
              <a:srgbClr val="002856"/>
            </a:solidFill>
          </a:ln>
        </p:spPr>
        <p:txBody>
          <a:bodyPr lIns="640080" tIns="68580" rIns="68580" bIns="6858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26" name="TextBox 25">
            <a:extLst>
              <a:ext uri="{FF2B5EF4-FFF2-40B4-BE49-F238E27FC236}">
                <a16:creationId xmlns:a16="http://schemas.microsoft.com/office/drawing/2014/main" id="{B2F6B83E-00B9-B4A1-B3A3-EF8B71798E31}"/>
              </a:ext>
            </a:extLst>
          </p:cNvPr>
          <p:cNvSpPr txBox="1"/>
          <p:nvPr/>
        </p:nvSpPr>
        <p:spPr>
          <a:xfrm>
            <a:off x="457197" y="2990184"/>
            <a:ext cx="3009017" cy="811349"/>
          </a:xfrm>
          <a:prstGeom prst="rect">
            <a:avLst/>
          </a:prstGeom>
          <a:solidFill>
            <a:srgbClr val="FFFFFF"/>
          </a:solidFill>
          <a:ln w="12700">
            <a:solidFill>
              <a:srgbClr val="002856"/>
            </a:solidFill>
          </a:ln>
        </p:spPr>
        <p:txBody>
          <a:bodyPr lIns="640080" tIns="68580" rIns="68580" bIns="6858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27" name="TextBox 26">
            <a:extLst>
              <a:ext uri="{FF2B5EF4-FFF2-40B4-BE49-F238E27FC236}">
                <a16:creationId xmlns:a16="http://schemas.microsoft.com/office/drawing/2014/main" id="{A84EF682-0372-09E7-817B-3123850BB1DA}"/>
              </a:ext>
            </a:extLst>
          </p:cNvPr>
          <p:cNvSpPr txBox="1"/>
          <p:nvPr/>
        </p:nvSpPr>
        <p:spPr>
          <a:xfrm>
            <a:off x="457197" y="4068113"/>
            <a:ext cx="3009017" cy="811349"/>
          </a:xfrm>
          <a:prstGeom prst="rect">
            <a:avLst/>
          </a:prstGeom>
          <a:solidFill>
            <a:srgbClr val="FFFFFF"/>
          </a:solidFill>
          <a:ln w="12700">
            <a:solidFill>
              <a:srgbClr val="002856"/>
            </a:solidFill>
          </a:ln>
        </p:spPr>
        <p:txBody>
          <a:bodyPr lIns="640080" tIns="68580" rIns="68580" bIns="6858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4" name="TextBox 3">
            <a:extLst>
              <a:ext uri="{FF2B5EF4-FFF2-40B4-BE49-F238E27FC236}">
                <a16:creationId xmlns:a16="http://schemas.microsoft.com/office/drawing/2014/main" id="{35A5F345-528D-384D-F5E8-7BDB1E23E928}"/>
              </a:ext>
            </a:extLst>
          </p:cNvPr>
          <p:cNvSpPr txBox="1"/>
          <p:nvPr/>
        </p:nvSpPr>
        <p:spPr>
          <a:xfrm>
            <a:off x="457197" y="5144861"/>
            <a:ext cx="3009017" cy="811349"/>
          </a:xfrm>
          <a:prstGeom prst="rect">
            <a:avLst/>
          </a:prstGeom>
          <a:solidFill>
            <a:srgbClr val="FFFFFF"/>
          </a:solidFill>
          <a:ln w="12700">
            <a:solidFill>
              <a:srgbClr val="002856"/>
            </a:solidFill>
          </a:ln>
        </p:spPr>
        <p:txBody>
          <a:bodyPr lIns="640080" tIns="68580" rIns="68580" bIns="6858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Prioritize KRIs You Can Monitor Passively</a:t>
            </a:r>
          </a:p>
        </p:txBody>
      </p:sp>
      <p:sp>
        <p:nvSpPr>
          <p:cNvPr id="3" name="Text Placeholder 2">
            <a:extLst>
              <a:ext uri="{FF2B5EF4-FFF2-40B4-BE49-F238E27FC236}">
                <a16:creationId xmlns:a16="http://schemas.microsoft.com/office/drawing/2014/main" id="{CA5C0D0B-25A2-412D-98FB-0D3082C53053}"/>
              </a:ext>
            </a:extLst>
          </p:cNvPr>
          <p:cNvSpPr>
            <a:spLocks noGrp="1"/>
          </p:cNvSpPr>
          <p:nvPr>
            <p:ph type="body" sz="quarter" idx="11"/>
          </p:nvPr>
        </p:nvSpPr>
        <p:spPr/>
        <p:txBody>
          <a:bodyPr/>
          <a:lstStyle/>
          <a:p>
            <a:r>
              <a:rPr lang="en-US" dirty="0"/>
              <a:t>Criteria for Low-Effort Monitoring to Consider When Selecting New Enterprise Third-Party Risk KRIs</a:t>
            </a:r>
          </a:p>
        </p:txBody>
      </p:sp>
      <p:sp>
        <p:nvSpPr>
          <p:cNvPr id="38" name="TextBox 37">
            <a:extLst>
              <a:ext uri="{FF2B5EF4-FFF2-40B4-BE49-F238E27FC236}">
                <a16:creationId xmlns:a16="http://schemas.microsoft.com/office/drawing/2014/main" id="{CEC56A2C-3057-A032-D640-E48186BC53C3}"/>
              </a:ext>
            </a:extLst>
          </p:cNvPr>
          <p:cNvSpPr txBox="1"/>
          <p:nvPr/>
        </p:nvSpPr>
        <p:spPr>
          <a:xfrm>
            <a:off x="457199" y="6049261"/>
            <a:ext cx="3474736"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sp>
        <p:nvSpPr>
          <p:cNvPr id="19" name="Rectangle 18">
            <a:extLst>
              <a:ext uri="{FF2B5EF4-FFF2-40B4-BE49-F238E27FC236}">
                <a16:creationId xmlns:a16="http://schemas.microsoft.com/office/drawing/2014/main" id="{DC22C8AC-8521-2372-378D-2B265E143358}"/>
              </a:ext>
            </a:extLst>
          </p:cNvPr>
          <p:cNvSpPr/>
          <p:nvPr/>
        </p:nvSpPr>
        <p:spPr>
          <a:xfrm>
            <a:off x="457196" y="1480550"/>
            <a:ext cx="2514684" cy="184666"/>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a:ln>
                  <a:noFill/>
                </a:ln>
                <a:solidFill>
                  <a:prstClr val="black"/>
                </a:solidFill>
                <a:effectLst/>
                <a:uLnTx/>
                <a:uFillTx/>
                <a:latin typeface="Arial"/>
                <a:ea typeface="+mn-ea"/>
                <a:cs typeface="Arial"/>
                <a:sym typeface="Arial"/>
              </a:rPr>
              <a:t>Criteria</a:t>
            </a:r>
          </a:p>
        </p:txBody>
      </p:sp>
      <p:sp>
        <p:nvSpPr>
          <p:cNvPr id="22" name="Rectangle 21">
            <a:extLst>
              <a:ext uri="{FF2B5EF4-FFF2-40B4-BE49-F238E27FC236}">
                <a16:creationId xmlns:a16="http://schemas.microsoft.com/office/drawing/2014/main" id="{7455743A-7D94-EE91-990A-FB5F6F6DF5B5}"/>
              </a:ext>
            </a:extLst>
          </p:cNvPr>
          <p:cNvSpPr/>
          <p:nvPr/>
        </p:nvSpPr>
        <p:spPr>
          <a:xfrm>
            <a:off x="3811789" y="1322939"/>
            <a:ext cx="2243570" cy="369332"/>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dirty="0">
                <a:solidFill>
                  <a:prstClr val="black"/>
                </a:solidFill>
                <a:latin typeface="Arial"/>
                <a:cs typeface="Arial"/>
                <a:sym typeface="Arial"/>
              </a:rPr>
              <a:t>Example KRIs that Do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u="sng" dirty="0">
                <a:solidFill>
                  <a:prstClr val="black"/>
                </a:solidFill>
                <a:latin typeface="Arial"/>
                <a:cs typeface="Arial"/>
                <a:sym typeface="Arial"/>
              </a:rPr>
              <a:t>Not</a:t>
            </a:r>
            <a:r>
              <a:rPr lang="en-US" sz="1200" b="1" dirty="0">
                <a:solidFill>
                  <a:prstClr val="black"/>
                </a:solidFill>
                <a:latin typeface="Arial"/>
                <a:cs typeface="Arial"/>
                <a:sym typeface="Arial"/>
              </a:rPr>
              <a:t> Satisfy Criteria</a:t>
            </a:r>
            <a:endParaRPr kumimoji="0" lang="en-US" sz="1200" b="1"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56" name="Freeform: Shape 213">
            <a:extLst>
              <a:ext uri="{FF2B5EF4-FFF2-40B4-BE49-F238E27FC236}">
                <a16:creationId xmlns:a16="http://schemas.microsoft.com/office/drawing/2014/main" id="{AFC1443C-3B92-3074-81C9-1AF5CD13C9FE}"/>
              </a:ext>
            </a:extLst>
          </p:cNvPr>
          <p:cNvSpPr/>
          <p:nvPr/>
        </p:nvSpPr>
        <p:spPr>
          <a:xfrm>
            <a:off x="633353" y="2096832"/>
            <a:ext cx="342006" cy="360844"/>
          </a:xfrm>
          <a:custGeom>
            <a:avLst/>
            <a:gdLst>
              <a:gd name="connsiteX0" fmla="*/ 534924 w 533400"/>
              <a:gd name="connsiteY0" fmla="*/ 252794 h 533400"/>
              <a:gd name="connsiteX1" fmla="*/ 534638 w 533400"/>
              <a:gd name="connsiteY1" fmla="*/ 248698 h 533400"/>
              <a:gd name="connsiteX2" fmla="*/ 532447 w 533400"/>
              <a:gd name="connsiteY2" fmla="*/ 230315 h 533400"/>
              <a:gd name="connsiteX3" fmla="*/ 532257 w 533400"/>
              <a:gd name="connsiteY3" fmla="*/ 229553 h 533400"/>
              <a:gd name="connsiteX4" fmla="*/ 528733 w 533400"/>
              <a:gd name="connsiteY4" fmla="*/ 211741 h 533400"/>
              <a:gd name="connsiteX5" fmla="*/ 528066 w 533400"/>
              <a:gd name="connsiteY5" fmla="*/ 208693 h 533400"/>
              <a:gd name="connsiteX6" fmla="*/ 523113 w 533400"/>
              <a:gd name="connsiteY6" fmla="*/ 190881 h 533400"/>
              <a:gd name="connsiteX7" fmla="*/ 522827 w 533400"/>
              <a:gd name="connsiteY7" fmla="*/ 189929 h 533400"/>
              <a:gd name="connsiteX8" fmla="*/ 520827 w 533400"/>
              <a:gd name="connsiteY8" fmla="*/ 183642 h 533400"/>
              <a:gd name="connsiteX9" fmla="*/ 520637 w 533400"/>
              <a:gd name="connsiteY9" fmla="*/ 183547 h 533400"/>
              <a:gd name="connsiteX10" fmla="*/ 359283 w 533400"/>
              <a:gd name="connsiteY10" fmla="*/ 22193 h 533400"/>
              <a:gd name="connsiteX11" fmla="*/ 359188 w 533400"/>
              <a:gd name="connsiteY11" fmla="*/ 22003 h 533400"/>
              <a:gd name="connsiteX12" fmla="*/ 352901 w 533400"/>
              <a:gd name="connsiteY12" fmla="*/ 20003 h 533400"/>
              <a:gd name="connsiteX13" fmla="*/ 352044 w 533400"/>
              <a:gd name="connsiteY13" fmla="*/ 19812 h 533400"/>
              <a:gd name="connsiteX14" fmla="*/ 333756 w 533400"/>
              <a:gd name="connsiteY14" fmla="*/ 14669 h 533400"/>
              <a:gd name="connsiteX15" fmla="*/ 331756 w 533400"/>
              <a:gd name="connsiteY15" fmla="*/ 14192 h 533400"/>
              <a:gd name="connsiteX16" fmla="*/ 292608 w 533400"/>
              <a:gd name="connsiteY16" fmla="*/ 8096 h 533400"/>
              <a:gd name="connsiteX17" fmla="*/ 291655 w 533400"/>
              <a:gd name="connsiteY17" fmla="*/ 8001 h 533400"/>
              <a:gd name="connsiteX18" fmla="*/ 271558 w 533400"/>
              <a:gd name="connsiteY18" fmla="*/ 7144 h 533400"/>
              <a:gd name="connsiteX19" fmla="*/ 251365 w 533400"/>
              <a:gd name="connsiteY19" fmla="*/ 8001 h 533400"/>
              <a:gd name="connsiteX20" fmla="*/ 250412 w 533400"/>
              <a:gd name="connsiteY20" fmla="*/ 8096 h 533400"/>
              <a:gd name="connsiteX21" fmla="*/ 211169 w 533400"/>
              <a:gd name="connsiteY21" fmla="*/ 14192 h 533400"/>
              <a:gd name="connsiteX22" fmla="*/ 209169 w 533400"/>
              <a:gd name="connsiteY22" fmla="*/ 14669 h 533400"/>
              <a:gd name="connsiteX23" fmla="*/ 190881 w 533400"/>
              <a:gd name="connsiteY23" fmla="*/ 19812 h 533400"/>
              <a:gd name="connsiteX24" fmla="*/ 190024 w 533400"/>
              <a:gd name="connsiteY24" fmla="*/ 20098 h 533400"/>
              <a:gd name="connsiteX25" fmla="*/ 183737 w 533400"/>
              <a:gd name="connsiteY25" fmla="*/ 22098 h 533400"/>
              <a:gd name="connsiteX26" fmla="*/ 183642 w 533400"/>
              <a:gd name="connsiteY26" fmla="*/ 22289 h 533400"/>
              <a:gd name="connsiteX27" fmla="*/ 22288 w 533400"/>
              <a:gd name="connsiteY27" fmla="*/ 183642 h 533400"/>
              <a:gd name="connsiteX28" fmla="*/ 22098 w 533400"/>
              <a:gd name="connsiteY28" fmla="*/ 183737 h 533400"/>
              <a:gd name="connsiteX29" fmla="*/ 20098 w 533400"/>
              <a:gd name="connsiteY29" fmla="*/ 190024 h 533400"/>
              <a:gd name="connsiteX30" fmla="*/ 19812 w 533400"/>
              <a:gd name="connsiteY30" fmla="*/ 190881 h 533400"/>
              <a:gd name="connsiteX31" fmla="*/ 14764 w 533400"/>
              <a:gd name="connsiteY31" fmla="*/ 208788 h 533400"/>
              <a:gd name="connsiteX32" fmla="*/ 14097 w 533400"/>
              <a:gd name="connsiteY32" fmla="*/ 211646 h 533400"/>
              <a:gd name="connsiteX33" fmla="*/ 10478 w 533400"/>
              <a:gd name="connsiteY33" fmla="*/ 229648 h 533400"/>
              <a:gd name="connsiteX34" fmla="*/ 10382 w 533400"/>
              <a:gd name="connsiteY34" fmla="*/ 230315 h 533400"/>
              <a:gd name="connsiteX35" fmla="*/ 8192 w 533400"/>
              <a:gd name="connsiteY35" fmla="*/ 248793 h 533400"/>
              <a:gd name="connsiteX36" fmla="*/ 7906 w 533400"/>
              <a:gd name="connsiteY36" fmla="*/ 252889 h 533400"/>
              <a:gd name="connsiteX37" fmla="*/ 7144 w 533400"/>
              <a:gd name="connsiteY37" fmla="*/ 271463 h 533400"/>
              <a:gd name="connsiteX38" fmla="*/ 7906 w 533400"/>
              <a:gd name="connsiteY38" fmla="*/ 290036 h 533400"/>
              <a:gd name="connsiteX39" fmla="*/ 8192 w 533400"/>
              <a:gd name="connsiteY39" fmla="*/ 294132 h 533400"/>
              <a:gd name="connsiteX40" fmla="*/ 10382 w 533400"/>
              <a:gd name="connsiteY40" fmla="*/ 312611 h 533400"/>
              <a:gd name="connsiteX41" fmla="*/ 10478 w 533400"/>
              <a:gd name="connsiteY41" fmla="*/ 313277 h 533400"/>
              <a:gd name="connsiteX42" fmla="*/ 14097 w 533400"/>
              <a:gd name="connsiteY42" fmla="*/ 331280 h 533400"/>
              <a:gd name="connsiteX43" fmla="*/ 14764 w 533400"/>
              <a:gd name="connsiteY43" fmla="*/ 334137 h 533400"/>
              <a:gd name="connsiteX44" fmla="*/ 19812 w 533400"/>
              <a:gd name="connsiteY44" fmla="*/ 352044 h 533400"/>
              <a:gd name="connsiteX45" fmla="*/ 20098 w 533400"/>
              <a:gd name="connsiteY45" fmla="*/ 352901 h 533400"/>
              <a:gd name="connsiteX46" fmla="*/ 22098 w 533400"/>
              <a:gd name="connsiteY46" fmla="*/ 359188 h 533400"/>
              <a:gd name="connsiteX47" fmla="*/ 22288 w 533400"/>
              <a:gd name="connsiteY47" fmla="*/ 359283 h 533400"/>
              <a:gd name="connsiteX48" fmla="*/ 183642 w 533400"/>
              <a:gd name="connsiteY48" fmla="*/ 520636 h 533400"/>
              <a:gd name="connsiteX49" fmla="*/ 183737 w 533400"/>
              <a:gd name="connsiteY49" fmla="*/ 520827 h 533400"/>
              <a:gd name="connsiteX50" fmla="*/ 190024 w 533400"/>
              <a:gd name="connsiteY50" fmla="*/ 522827 h 533400"/>
              <a:gd name="connsiteX51" fmla="*/ 190976 w 533400"/>
              <a:gd name="connsiteY51" fmla="*/ 523113 h 533400"/>
              <a:gd name="connsiteX52" fmla="*/ 208788 w 533400"/>
              <a:gd name="connsiteY52" fmla="*/ 528066 h 533400"/>
              <a:gd name="connsiteX53" fmla="*/ 211741 w 533400"/>
              <a:gd name="connsiteY53" fmla="*/ 528733 h 533400"/>
              <a:gd name="connsiteX54" fmla="*/ 229648 w 533400"/>
              <a:gd name="connsiteY54" fmla="*/ 532257 h 533400"/>
              <a:gd name="connsiteX55" fmla="*/ 230410 w 533400"/>
              <a:gd name="connsiteY55" fmla="*/ 532448 h 533400"/>
              <a:gd name="connsiteX56" fmla="*/ 248793 w 533400"/>
              <a:gd name="connsiteY56" fmla="*/ 534638 h 533400"/>
              <a:gd name="connsiteX57" fmla="*/ 252889 w 533400"/>
              <a:gd name="connsiteY57" fmla="*/ 534924 h 533400"/>
              <a:gd name="connsiteX58" fmla="*/ 271463 w 533400"/>
              <a:gd name="connsiteY58" fmla="*/ 535686 h 533400"/>
              <a:gd name="connsiteX59" fmla="*/ 290036 w 533400"/>
              <a:gd name="connsiteY59" fmla="*/ 534924 h 533400"/>
              <a:gd name="connsiteX60" fmla="*/ 294132 w 533400"/>
              <a:gd name="connsiteY60" fmla="*/ 534638 h 533400"/>
              <a:gd name="connsiteX61" fmla="*/ 312515 w 533400"/>
              <a:gd name="connsiteY61" fmla="*/ 532448 h 533400"/>
              <a:gd name="connsiteX62" fmla="*/ 313277 w 533400"/>
              <a:gd name="connsiteY62" fmla="*/ 532352 h 533400"/>
              <a:gd name="connsiteX63" fmla="*/ 331184 w 533400"/>
              <a:gd name="connsiteY63" fmla="*/ 528828 h 533400"/>
              <a:gd name="connsiteX64" fmla="*/ 334137 w 533400"/>
              <a:gd name="connsiteY64" fmla="*/ 528161 h 533400"/>
              <a:gd name="connsiteX65" fmla="*/ 351949 w 533400"/>
              <a:gd name="connsiteY65" fmla="*/ 523113 h 533400"/>
              <a:gd name="connsiteX66" fmla="*/ 352901 w 533400"/>
              <a:gd name="connsiteY66" fmla="*/ 522827 h 533400"/>
              <a:gd name="connsiteX67" fmla="*/ 359188 w 533400"/>
              <a:gd name="connsiteY67" fmla="*/ 520827 h 533400"/>
              <a:gd name="connsiteX68" fmla="*/ 359283 w 533400"/>
              <a:gd name="connsiteY68" fmla="*/ 520636 h 533400"/>
              <a:gd name="connsiteX69" fmla="*/ 520637 w 533400"/>
              <a:gd name="connsiteY69" fmla="*/ 359283 h 533400"/>
              <a:gd name="connsiteX70" fmla="*/ 520827 w 533400"/>
              <a:gd name="connsiteY70" fmla="*/ 359188 h 533400"/>
              <a:gd name="connsiteX71" fmla="*/ 522827 w 533400"/>
              <a:gd name="connsiteY71" fmla="*/ 352901 h 533400"/>
              <a:gd name="connsiteX72" fmla="*/ 523113 w 533400"/>
              <a:gd name="connsiteY72" fmla="*/ 351949 h 533400"/>
              <a:gd name="connsiteX73" fmla="*/ 528161 w 533400"/>
              <a:gd name="connsiteY73" fmla="*/ 334137 h 533400"/>
              <a:gd name="connsiteX74" fmla="*/ 528828 w 533400"/>
              <a:gd name="connsiteY74" fmla="*/ 331089 h 533400"/>
              <a:gd name="connsiteX75" fmla="*/ 532352 w 533400"/>
              <a:gd name="connsiteY75" fmla="*/ 313182 h 533400"/>
              <a:gd name="connsiteX76" fmla="*/ 532447 w 533400"/>
              <a:gd name="connsiteY76" fmla="*/ 312420 h 533400"/>
              <a:gd name="connsiteX77" fmla="*/ 534638 w 533400"/>
              <a:gd name="connsiteY77" fmla="*/ 294037 h 533400"/>
              <a:gd name="connsiteX78" fmla="*/ 534924 w 533400"/>
              <a:gd name="connsiteY78" fmla="*/ 289941 h 533400"/>
              <a:gd name="connsiteX79" fmla="*/ 535686 w 533400"/>
              <a:gd name="connsiteY79" fmla="*/ 271367 h 533400"/>
              <a:gd name="connsiteX80" fmla="*/ 534924 w 533400"/>
              <a:gd name="connsiteY80" fmla="*/ 252794 h 533400"/>
              <a:gd name="connsiteX81" fmla="*/ 381762 w 533400"/>
              <a:gd name="connsiteY81" fmla="*/ 474155 h 533400"/>
              <a:gd name="connsiteX82" fmla="*/ 405098 w 533400"/>
              <a:gd name="connsiteY82" fmla="*/ 405098 h 533400"/>
              <a:gd name="connsiteX83" fmla="*/ 474155 w 533400"/>
              <a:gd name="connsiteY83" fmla="*/ 381762 h 533400"/>
              <a:gd name="connsiteX84" fmla="*/ 381762 w 533400"/>
              <a:gd name="connsiteY84" fmla="*/ 474155 h 533400"/>
              <a:gd name="connsiteX85" fmla="*/ 68485 w 533400"/>
              <a:gd name="connsiteY85" fmla="*/ 381857 h 533400"/>
              <a:gd name="connsiteX86" fmla="*/ 137541 w 533400"/>
              <a:gd name="connsiteY86" fmla="*/ 405194 h 533400"/>
              <a:gd name="connsiteX87" fmla="*/ 160877 w 533400"/>
              <a:gd name="connsiteY87" fmla="*/ 474250 h 533400"/>
              <a:gd name="connsiteX88" fmla="*/ 68485 w 533400"/>
              <a:gd name="connsiteY88" fmla="*/ 381857 h 533400"/>
              <a:gd name="connsiteX89" fmla="*/ 160877 w 533400"/>
              <a:gd name="connsiteY89" fmla="*/ 68580 h 533400"/>
              <a:gd name="connsiteX90" fmla="*/ 137541 w 533400"/>
              <a:gd name="connsiteY90" fmla="*/ 137636 h 533400"/>
              <a:gd name="connsiteX91" fmla="*/ 68485 w 533400"/>
              <a:gd name="connsiteY91" fmla="*/ 160973 h 533400"/>
              <a:gd name="connsiteX92" fmla="*/ 160877 w 533400"/>
              <a:gd name="connsiteY92" fmla="*/ 68580 h 533400"/>
              <a:gd name="connsiteX93" fmla="*/ 474155 w 533400"/>
              <a:gd name="connsiteY93" fmla="*/ 160973 h 533400"/>
              <a:gd name="connsiteX94" fmla="*/ 405098 w 533400"/>
              <a:gd name="connsiteY94" fmla="*/ 137636 h 533400"/>
              <a:gd name="connsiteX95" fmla="*/ 381762 w 533400"/>
              <a:gd name="connsiteY95" fmla="*/ 68580 h 533400"/>
              <a:gd name="connsiteX96" fmla="*/ 474155 w 533400"/>
              <a:gd name="connsiteY96" fmla="*/ 160973 h 533400"/>
              <a:gd name="connsiteX97" fmla="*/ 500158 w 533400"/>
              <a:gd name="connsiteY97" fmla="*/ 240506 h 533400"/>
              <a:gd name="connsiteX98" fmla="*/ 501491 w 533400"/>
              <a:gd name="connsiteY98" fmla="*/ 252603 h 533400"/>
              <a:gd name="connsiteX99" fmla="*/ 501682 w 533400"/>
              <a:gd name="connsiteY99" fmla="*/ 254603 h 533400"/>
              <a:gd name="connsiteX100" fmla="*/ 420910 w 533400"/>
              <a:gd name="connsiteY100" fmla="*/ 254603 h 533400"/>
              <a:gd name="connsiteX101" fmla="*/ 413099 w 533400"/>
              <a:gd name="connsiteY101" fmla="*/ 174212 h 533400"/>
              <a:gd name="connsiteX102" fmla="*/ 493014 w 533400"/>
              <a:gd name="connsiteY102" fmla="*/ 206407 h 533400"/>
              <a:gd name="connsiteX103" fmla="*/ 493586 w 533400"/>
              <a:gd name="connsiteY103" fmla="*/ 208312 h 533400"/>
              <a:gd name="connsiteX104" fmla="*/ 496729 w 533400"/>
              <a:gd name="connsiteY104" fmla="*/ 220694 h 533400"/>
              <a:gd name="connsiteX105" fmla="*/ 497300 w 533400"/>
              <a:gd name="connsiteY105" fmla="*/ 223171 h 533400"/>
              <a:gd name="connsiteX106" fmla="*/ 499967 w 533400"/>
              <a:gd name="connsiteY106" fmla="*/ 237839 h 533400"/>
              <a:gd name="connsiteX107" fmla="*/ 500158 w 533400"/>
              <a:gd name="connsiteY107" fmla="*/ 240506 h 533400"/>
              <a:gd name="connsiteX108" fmla="*/ 377285 w 533400"/>
              <a:gd name="connsiteY108" fmla="*/ 377285 h 533400"/>
              <a:gd name="connsiteX109" fmla="*/ 288036 w 533400"/>
              <a:gd name="connsiteY109" fmla="*/ 387572 h 533400"/>
              <a:gd name="connsiteX110" fmla="*/ 288036 w 533400"/>
              <a:gd name="connsiteY110" fmla="*/ 288036 h 533400"/>
              <a:gd name="connsiteX111" fmla="*/ 387572 w 533400"/>
              <a:gd name="connsiteY111" fmla="*/ 288036 h 533400"/>
              <a:gd name="connsiteX112" fmla="*/ 377285 w 533400"/>
              <a:gd name="connsiteY112" fmla="*/ 377285 h 533400"/>
              <a:gd name="connsiteX113" fmla="*/ 155067 w 533400"/>
              <a:gd name="connsiteY113" fmla="*/ 288036 h 533400"/>
              <a:gd name="connsiteX114" fmla="*/ 254603 w 533400"/>
              <a:gd name="connsiteY114" fmla="*/ 288036 h 533400"/>
              <a:gd name="connsiteX115" fmla="*/ 254603 w 533400"/>
              <a:gd name="connsiteY115" fmla="*/ 387572 h 533400"/>
              <a:gd name="connsiteX116" fmla="*/ 165354 w 533400"/>
              <a:gd name="connsiteY116" fmla="*/ 377285 h 533400"/>
              <a:gd name="connsiteX117" fmla="*/ 155067 w 533400"/>
              <a:gd name="connsiteY117" fmla="*/ 288036 h 533400"/>
              <a:gd name="connsiteX118" fmla="*/ 165449 w 533400"/>
              <a:gd name="connsiteY118" fmla="*/ 165449 h 533400"/>
              <a:gd name="connsiteX119" fmla="*/ 254699 w 533400"/>
              <a:gd name="connsiteY119" fmla="*/ 155162 h 533400"/>
              <a:gd name="connsiteX120" fmla="*/ 254699 w 533400"/>
              <a:gd name="connsiteY120" fmla="*/ 254699 h 533400"/>
              <a:gd name="connsiteX121" fmla="*/ 155162 w 533400"/>
              <a:gd name="connsiteY121" fmla="*/ 254699 h 533400"/>
              <a:gd name="connsiteX122" fmla="*/ 165449 w 533400"/>
              <a:gd name="connsiteY122" fmla="*/ 165449 h 533400"/>
              <a:gd name="connsiteX123" fmla="*/ 288036 w 533400"/>
              <a:gd name="connsiteY123" fmla="*/ 254699 h 533400"/>
              <a:gd name="connsiteX124" fmla="*/ 288036 w 533400"/>
              <a:gd name="connsiteY124" fmla="*/ 155162 h 533400"/>
              <a:gd name="connsiteX125" fmla="*/ 377285 w 533400"/>
              <a:gd name="connsiteY125" fmla="*/ 165449 h 533400"/>
              <a:gd name="connsiteX126" fmla="*/ 387572 w 533400"/>
              <a:gd name="connsiteY126" fmla="*/ 254699 h 533400"/>
              <a:gd name="connsiteX127" fmla="*/ 288036 w 533400"/>
              <a:gd name="connsiteY127" fmla="*/ 254699 h 533400"/>
              <a:gd name="connsiteX128" fmla="*/ 368427 w 533400"/>
              <a:gd name="connsiteY128" fmla="*/ 129635 h 533400"/>
              <a:gd name="connsiteX129" fmla="*/ 288036 w 533400"/>
              <a:gd name="connsiteY129" fmla="*/ 121825 h 533400"/>
              <a:gd name="connsiteX130" fmla="*/ 288036 w 533400"/>
              <a:gd name="connsiteY130" fmla="*/ 41053 h 533400"/>
              <a:gd name="connsiteX131" fmla="*/ 288893 w 533400"/>
              <a:gd name="connsiteY131" fmla="*/ 41148 h 533400"/>
              <a:gd name="connsiteX132" fmla="*/ 303562 w 533400"/>
              <a:gd name="connsiteY132" fmla="*/ 42672 h 533400"/>
              <a:gd name="connsiteX133" fmla="*/ 304324 w 533400"/>
              <a:gd name="connsiteY133" fmla="*/ 42767 h 533400"/>
              <a:gd name="connsiteX134" fmla="*/ 319754 w 533400"/>
              <a:gd name="connsiteY134" fmla="*/ 45530 h 533400"/>
              <a:gd name="connsiteX135" fmla="*/ 321278 w 533400"/>
              <a:gd name="connsiteY135" fmla="*/ 45911 h 533400"/>
              <a:gd name="connsiteX136" fmla="*/ 334518 w 533400"/>
              <a:gd name="connsiteY136" fmla="*/ 49244 h 533400"/>
              <a:gd name="connsiteX137" fmla="*/ 336137 w 533400"/>
              <a:gd name="connsiteY137" fmla="*/ 49721 h 533400"/>
              <a:gd name="connsiteX138" fmla="*/ 368427 w 533400"/>
              <a:gd name="connsiteY138" fmla="*/ 129635 h 533400"/>
              <a:gd name="connsiteX139" fmla="*/ 208121 w 533400"/>
              <a:gd name="connsiteY139" fmla="*/ 49244 h 533400"/>
              <a:gd name="connsiteX140" fmla="*/ 221361 w 533400"/>
              <a:gd name="connsiteY140" fmla="*/ 45911 h 533400"/>
              <a:gd name="connsiteX141" fmla="*/ 222885 w 533400"/>
              <a:gd name="connsiteY141" fmla="*/ 45530 h 533400"/>
              <a:gd name="connsiteX142" fmla="*/ 238316 w 533400"/>
              <a:gd name="connsiteY142" fmla="*/ 42767 h 533400"/>
              <a:gd name="connsiteX143" fmla="*/ 239173 w 533400"/>
              <a:gd name="connsiteY143" fmla="*/ 42672 h 533400"/>
              <a:gd name="connsiteX144" fmla="*/ 253746 w 533400"/>
              <a:gd name="connsiteY144" fmla="*/ 41148 h 533400"/>
              <a:gd name="connsiteX145" fmla="*/ 254603 w 533400"/>
              <a:gd name="connsiteY145" fmla="*/ 41053 h 533400"/>
              <a:gd name="connsiteX146" fmla="*/ 254603 w 533400"/>
              <a:gd name="connsiteY146" fmla="*/ 121825 h 533400"/>
              <a:gd name="connsiteX147" fmla="*/ 174212 w 533400"/>
              <a:gd name="connsiteY147" fmla="*/ 129635 h 533400"/>
              <a:gd name="connsiteX148" fmla="*/ 206407 w 533400"/>
              <a:gd name="connsiteY148" fmla="*/ 49721 h 533400"/>
              <a:gd name="connsiteX149" fmla="*/ 208121 w 533400"/>
              <a:gd name="connsiteY149" fmla="*/ 49244 h 533400"/>
              <a:gd name="connsiteX150" fmla="*/ 46006 w 533400"/>
              <a:gd name="connsiteY150" fmla="*/ 220980 h 533400"/>
              <a:gd name="connsiteX151" fmla="*/ 49244 w 533400"/>
              <a:gd name="connsiteY151" fmla="*/ 208217 h 533400"/>
              <a:gd name="connsiteX152" fmla="*/ 49721 w 533400"/>
              <a:gd name="connsiteY152" fmla="*/ 206502 h 533400"/>
              <a:gd name="connsiteX153" fmla="*/ 129635 w 533400"/>
              <a:gd name="connsiteY153" fmla="*/ 174308 h 533400"/>
              <a:gd name="connsiteX154" fmla="*/ 121825 w 533400"/>
              <a:gd name="connsiteY154" fmla="*/ 254699 h 533400"/>
              <a:gd name="connsiteX155" fmla="*/ 41053 w 533400"/>
              <a:gd name="connsiteY155" fmla="*/ 254699 h 533400"/>
              <a:gd name="connsiteX156" fmla="*/ 41243 w 533400"/>
              <a:gd name="connsiteY156" fmla="*/ 252698 h 533400"/>
              <a:gd name="connsiteX157" fmla="*/ 42577 w 533400"/>
              <a:gd name="connsiteY157" fmla="*/ 240411 h 533400"/>
              <a:gd name="connsiteX158" fmla="*/ 42863 w 533400"/>
              <a:gd name="connsiteY158" fmla="*/ 237839 h 533400"/>
              <a:gd name="connsiteX159" fmla="*/ 45529 w 533400"/>
              <a:gd name="connsiteY159" fmla="*/ 223076 h 533400"/>
              <a:gd name="connsiteX160" fmla="*/ 46006 w 533400"/>
              <a:gd name="connsiteY160" fmla="*/ 220980 h 533400"/>
              <a:gd name="connsiteX161" fmla="*/ 42482 w 533400"/>
              <a:gd name="connsiteY161" fmla="*/ 302324 h 533400"/>
              <a:gd name="connsiteX162" fmla="*/ 41148 w 533400"/>
              <a:gd name="connsiteY162" fmla="*/ 290036 h 533400"/>
              <a:gd name="connsiteX163" fmla="*/ 40958 w 533400"/>
              <a:gd name="connsiteY163" fmla="*/ 288036 h 533400"/>
              <a:gd name="connsiteX164" fmla="*/ 121729 w 533400"/>
              <a:gd name="connsiteY164" fmla="*/ 288036 h 533400"/>
              <a:gd name="connsiteX165" fmla="*/ 129540 w 533400"/>
              <a:gd name="connsiteY165" fmla="*/ 368427 h 533400"/>
              <a:gd name="connsiteX166" fmla="*/ 49625 w 533400"/>
              <a:gd name="connsiteY166" fmla="*/ 336233 h 533400"/>
              <a:gd name="connsiteX167" fmla="*/ 49149 w 533400"/>
              <a:gd name="connsiteY167" fmla="*/ 334518 h 533400"/>
              <a:gd name="connsiteX168" fmla="*/ 45911 w 533400"/>
              <a:gd name="connsiteY168" fmla="*/ 321659 h 533400"/>
              <a:gd name="connsiteX169" fmla="*/ 45434 w 533400"/>
              <a:gd name="connsiteY169" fmla="*/ 319564 h 533400"/>
              <a:gd name="connsiteX170" fmla="*/ 42767 w 533400"/>
              <a:gd name="connsiteY170" fmla="*/ 304800 h 533400"/>
              <a:gd name="connsiteX171" fmla="*/ 42482 w 533400"/>
              <a:gd name="connsiteY171" fmla="*/ 302324 h 533400"/>
              <a:gd name="connsiteX172" fmla="*/ 174212 w 533400"/>
              <a:gd name="connsiteY172" fmla="*/ 413099 h 533400"/>
              <a:gd name="connsiteX173" fmla="*/ 254603 w 533400"/>
              <a:gd name="connsiteY173" fmla="*/ 420910 h 533400"/>
              <a:gd name="connsiteX174" fmla="*/ 254603 w 533400"/>
              <a:gd name="connsiteY174" fmla="*/ 501682 h 533400"/>
              <a:gd name="connsiteX175" fmla="*/ 253555 w 533400"/>
              <a:gd name="connsiteY175" fmla="*/ 501586 h 533400"/>
              <a:gd name="connsiteX176" fmla="*/ 239459 w 533400"/>
              <a:gd name="connsiteY176" fmla="*/ 500062 h 533400"/>
              <a:gd name="connsiteX177" fmla="*/ 238125 w 533400"/>
              <a:gd name="connsiteY177" fmla="*/ 499872 h 533400"/>
              <a:gd name="connsiteX178" fmla="*/ 222885 w 533400"/>
              <a:gd name="connsiteY178" fmla="*/ 497205 h 533400"/>
              <a:gd name="connsiteX179" fmla="*/ 220885 w 533400"/>
              <a:gd name="connsiteY179" fmla="*/ 496729 h 533400"/>
              <a:gd name="connsiteX180" fmla="*/ 208121 w 533400"/>
              <a:gd name="connsiteY180" fmla="*/ 493490 h 533400"/>
              <a:gd name="connsiteX181" fmla="*/ 206312 w 533400"/>
              <a:gd name="connsiteY181" fmla="*/ 492919 h 533400"/>
              <a:gd name="connsiteX182" fmla="*/ 174212 w 533400"/>
              <a:gd name="connsiteY182" fmla="*/ 413099 h 533400"/>
              <a:gd name="connsiteX183" fmla="*/ 334423 w 533400"/>
              <a:gd name="connsiteY183" fmla="*/ 493490 h 533400"/>
              <a:gd name="connsiteX184" fmla="*/ 321564 w 533400"/>
              <a:gd name="connsiteY184" fmla="*/ 496729 h 533400"/>
              <a:gd name="connsiteX185" fmla="*/ 319754 w 533400"/>
              <a:gd name="connsiteY185" fmla="*/ 497110 h 533400"/>
              <a:gd name="connsiteX186" fmla="*/ 304419 w 533400"/>
              <a:gd name="connsiteY186" fmla="*/ 499872 h 533400"/>
              <a:gd name="connsiteX187" fmla="*/ 303371 w 533400"/>
              <a:gd name="connsiteY187" fmla="*/ 499967 h 533400"/>
              <a:gd name="connsiteX188" fmla="*/ 288988 w 533400"/>
              <a:gd name="connsiteY188" fmla="*/ 501491 h 533400"/>
              <a:gd name="connsiteX189" fmla="*/ 288036 w 533400"/>
              <a:gd name="connsiteY189" fmla="*/ 501586 h 533400"/>
              <a:gd name="connsiteX190" fmla="*/ 288036 w 533400"/>
              <a:gd name="connsiteY190" fmla="*/ 420910 h 533400"/>
              <a:gd name="connsiteX191" fmla="*/ 368427 w 533400"/>
              <a:gd name="connsiteY191" fmla="*/ 413099 h 533400"/>
              <a:gd name="connsiteX192" fmla="*/ 336233 w 533400"/>
              <a:gd name="connsiteY192" fmla="*/ 493014 h 533400"/>
              <a:gd name="connsiteX193" fmla="*/ 334423 w 533400"/>
              <a:gd name="connsiteY193" fmla="*/ 493490 h 533400"/>
              <a:gd name="connsiteX194" fmla="*/ 496634 w 533400"/>
              <a:gd name="connsiteY194" fmla="*/ 322040 h 533400"/>
              <a:gd name="connsiteX195" fmla="*/ 493490 w 533400"/>
              <a:gd name="connsiteY195" fmla="*/ 334423 h 533400"/>
              <a:gd name="connsiteX196" fmla="*/ 492919 w 533400"/>
              <a:gd name="connsiteY196" fmla="*/ 336233 h 533400"/>
              <a:gd name="connsiteX197" fmla="*/ 413004 w 533400"/>
              <a:gd name="connsiteY197" fmla="*/ 368427 h 533400"/>
              <a:gd name="connsiteX198" fmla="*/ 420814 w 533400"/>
              <a:gd name="connsiteY198" fmla="*/ 288036 h 533400"/>
              <a:gd name="connsiteX199" fmla="*/ 501587 w 533400"/>
              <a:gd name="connsiteY199" fmla="*/ 288036 h 533400"/>
              <a:gd name="connsiteX200" fmla="*/ 501396 w 533400"/>
              <a:gd name="connsiteY200" fmla="*/ 290036 h 533400"/>
              <a:gd name="connsiteX201" fmla="*/ 500063 w 533400"/>
              <a:gd name="connsiteY201" fmla="*/ 302133 h 533400"/>
              <a:gd name="connsiteX202" fmla="*/ 499682 w 533400"/>
              <a:gd name="connsiteY202" fmla="*/ 304895 h 533400"/>
              <a:gd name="connsiteX203" fmla="*/ 497014 w 533400"/>
              <a:gd name="connsiteY203" fmla="*/ 319564 h 533400"/>
              <a:gd name="connsiteX204" fmla="*/ 496634 w 533400"/>
              <a:gd name="connsiteY204" fmla="*/ 32204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533400" h="533400">
                <a:moveTo>
                  <a:pt x="534924" y="252794"/>
                </a:moveTo>
                <a:cubicBezTo>
                  <a:pt x="534829" y="251460"/>
                  <a:pt x="534734" y="250031"/>
                  <a:pt x="534638" y="248698"/>
                </a:cubicBezTo>
                <a:cubicBezTo>
                  <a:pt x="534067" y="242507"/>
                  <a:pt x="533400" y="236411"/>
                  <a:pt x="532447" y="230315"/>
                </a:cubicBezTo>
                <a:cubicBezTo>
                  <a:pt x="532447" y="230029"/>
                  <a:pt x="532352" y="229743"/>
                  <a:pt x="532257" y="229553"/>
                </a:cubicBezTo>
                <a:cubicBezTo>
                  <a:pt x="531305" y="223552"/>
                  <a:pt x="530066" y="217646"/>
                  <a:pt x="528733" y="211741"/>
                </a:cubicBezTo>
                <a:cubicBezTo>
                  <a:pt x="528542" y="210693"/>
                  <a:pt x="528257" y="209741"/>
                  <a:pt x="528066" y="208693"/>
                </a:cubicBezTo>
                <a:cubicBezTo>
                  <a:pt x="526637" y="202692"/>
                  <a:pt x="524923" y="196787"/>
                  <a:pt x="523113" y="190881"/>
                </a:cubicBezTo>
                <a:cubicBezTo>
                  <a:pt x="523018" y="190595"/>
                  <a:pt x="522922" y="190214"/>
                  <a:pt x="522827" y="189929"/>
                </a:cubicBezTo>
                <a:lnTo>
                  <a:pt x="520827" y="183642"/>
                </a:lnTo>
                <a:lnTo>
                  <a:pt x="520637" y="183547"/>
                </a:lnTo>
                <a:cubicBezTo>
                  <a:pt x="494062" y="108395"/>
                  <a:pt x="434435" y="48768"/>
                  <a:pt x="359283" y="22193"/>
                </a:cubicBezTo>
                <a:lnTo>
                  <a:pt x="359188" y="22003"/>
                </a:lnTo>
                <a:lnTo>
                  <a:pt x="352901" y="20003"/>
                </a:lnTo>
                <a:cubicBezTo>
                  <a:pt x="352616" y="19907"/>
                  <a:pt x="352330" y="19812"/>
                  <a:pt x="352044" y="19812"/>
                </a:cubicBezTo>
                <a:cubicBezTo>
                  <a:pt x="346043" y="17907"/>
                  <a:pt x="339947" y="16193"/>
                  <a:pt x="333756" y="14669"/>
                </a:cubicBezTo>
                <a:cubicBezTo>
                  <a:pt x="333089" y="14478"/>
                  <a:pt x="332422" y="14383"/>
                  <a:pt x="331756" y="14192"/>
                </a:cubicBezTo>
                <a:cubicBezTo>
                  <a:pt x="318992" y="11240"/>
                  <a:pt x="305943" y="9144"/>
                  <a:pt x="292608" y="8096"/>
                </a:cubicBezTo>
                <a:cubicBezTo>
                  <a:pt x="292322" y="8096"/>
                  <a:pt x="291941" y="8001"/>
                  <a:pt x="291655" y="8001"/>
                </a:cubicBezTo>
                <a:cubicBezTo>
                  <a:pt x="284988" y="7525"/>
                  <a:pt x="278321" y="7144"/>
                  <a:pt x="271558" y="7144"/>
                </a:cubicBezTo>
                <a:cubicBezTo>
                  <a:pt x="264795" y="7144"/>
                  <a:pt x="258032" y="7525"/>
                  <a:pt x="251365" y="8001"/>
                </a:cubicBezTo>
                <a:cubicBezTo>
                  <a:pt x="251079" y="8001"/>
                  <a:pt x="250698" y="8096"/>
                  <a:pt x="250412" y="8096"/>
                </a:cubicBezTo>
                <a:cubicBezTo>
                  <a:pt x="237077" y="9144"/>
                  <a:pt x="223933" y="11240"/>
                  <a:pt x="211169" y="14192"/>
                </a:cubicBezTo>
                <a:cubicBezTo>
                  <a:pt x="210503" y="14383"/>
                  <a:pt x="209836" y="14478"/>
                  <a:pt x="209169" y="14669"/>
                </a:cubicBezTo>
                <a:cubicBezTo>
                  <a:pt x="202978" y="16193"/>
                  <a:pt x="196977" y="17812"/>
                  <a:pt x="190881" y="19812"/>
                </a:cubicBezTo>
                <a:cubicBezTo>
                  <a:pt x="190595" y="19907"/>
                  <a:pt x="190310" y="20003"/>
                  <a:pt x="190024" y="20098"/>
                </a:cubicBezTo>
                <a:lnTo>
                  <a:pt x="183737" y="22098"/>
                </a:lnTo>
                <a:lnTo>
                  <a:pt x="183642" y="22289"/>
                </a:lnTo>
                <a:cubicBezTo>
                  <a:pt x="108490" y="48863"/>
                  <a:pt x="48863" y="108490"/>
                  <a:pt x="22288" y="183642"/>
                </a:cubicBezTo>
                <a:lnTo>
                  <a:pt x="22098" y="183737"/>
                </a:lnTo>
                <a:lnTo>
                  <a:pt x="20098" y="190024"/>
                </a:lnTo>
                <a:cubicBezTo>
                  <a:pt x="20003" y="190310"/>
                  <a:pt x="19907" y="190595"/>
                  <a:pt x="19812" y="190881"/>
                </a:cubicBezTo>
                <a:cubicBezTo>
                  <a:pt x="17907" y="196787"/>
                  <a:pt x="16288" y="202787"/>
                  <a:pt x="14764" y="208788"/>
                </a:cubicBezTo>
                <a:cubicBezTo>
                  <a:pt x="14573" y="209741"/>
                  <a:pt x="14288" y="210693"/>
                  <a:pt x="14097" y="211646"/>
                </a:cubicBezTo>
                <a:cubicBezTo>
                  <a:pt x="12668" y="217646"/>
                  <a:pt x="11525" y="223647"/>
                  <a:pt x="10478" y="229648"/>
                </a:cubicBezTo>
                <a:cubicBezTo>
                  <a:pt x="10478" y="229838"/>
                  <a:pt x="10382" y="230124"/>
                  <a:pt x="10382" y="230315"/>
                </a:cubicBezTo>
                <a:cubicBezTo>
                  <a:pt x="9430" y="236411"/>
                  <a:pt x="8763" y="242602"/>
                  <a:pt x="8192" y="248793"/>
                </a:cubicBezTo>
                <a:cubicBezTo>
                  <a:pt x="8096" y="250127"/>
                  <a:pt x="8001" y="251460"/>
                  <a:pt x="7906" y="252889"/>
                </a:cubicBezTo>
                <a:cubicBezTo>
                  <a:pt x="7429" y="259080"/>
                  <a:pt x="7144" y="265271"/>
                  <a:pt x="7144" y="271463"/>
                </a:cubicBezTo>
                <a:cubicBezTo>
                  <a:pt x="7144" y="277654"/>
                  <a:pt x="7429" y="283845"/>
                  <a:pt x="7906" y="290036"/>
                </a:cubicBezTo>
                <a:cubicBezTo>
                  <a:pt x="8001" y="291370"/>
                  <a:pt x="8096" y="292703"/>
                  <a:pt x="8192" y="294132"/>
                </a:cubicBezTo>
                <a:cubicBezTo>
                  <a:pt x="8763" y="300323"/>
                  <a:pt x="9430" y="306515"/>
                  <a:pt x="10382" y="312611"/>
                </a:cubicBezTo>
                <a:cubicBezTo>
                  <a:pt x="10382" y="312801"/>
                  <a:pt x="10478" y="313087"/>
                  <a:pt x="10478" y="313277"/>
                </a:cubicBezTo>
                <a:cubicBezTo>
                  <a:pt x="11430" y="319373"/>
                  <a:pt x="12668" y="325374"/>
                  <a:pt x="14097" y="331280"/>
                </a:cubicBezTo>
                <a:cubicBezTo>
                  <a:pt x="14288" y="332232"/>
                  <a:pt x="14573" y="333185"/>
                  <a:pt x="14764" y="334137"/>
                </a:cubicBezTo>
                <a:cubicBezTo>
                  <a:pt x="16193" y="340138"/>
                  <a:pt x="17907" y="346139"/>
                  <a:pt x="19812" y="352044"/>
                </a:cubicBezTo>
                <a:cubicBezTo>
                  <a:pt x="19907" y="352330"/>
                  <a:pt x="20003" y="352616"/>
                  <a:pt x="20098" y="352901"/>
                </a:cubicBezTo>
                <a:lnTo>
                  <a:pt x="22098" y="359188"/>
                </a:lnTo>
                <a:lnTo>
                  <a:pt x="22288" y="359283"/>
                </a:lnTo>
                <a:cubicBezTo>
                  <a:pt x="48863" y="434435"/>
                  <a:pt x="108490" y="494062"/>
                  <a:pt x="183642" y="520636"/>
                </a:cubicBezTo>
                <a:lnTo>
                  <a:pt x="183737" y="520827"/>
                </a:lnTo>
                <a:lnTo>
                  <a:pt x="190024" y="522827"/>
                </a:lnTo>
                <a:cubicBezTo>
                  <a:pt x="190310" y="522923"/>
                  <a:pt x="190691" y="523018"/>
                  <a:pt x="190976" y="523113"/>
                </a:cubicBezTo>
                <a:cubicBezTo>
                  <a:pt x="196882" y="525018"/>
                  <a:pt x="202787" y="526637"/>
                  <a:pt x="208788" y="528066"/>
                </a:cubicBezTo>
                <a:cubicBezTo>
                  <a:pt x="209741" y="528352"/>
                  <a:pt x="210788" y="528542"/>
                  <a:pt x="211741" y="528733"/>
                </a:cubicBezTo>
                <a:cubicBezTo>
                  <a:pt x="217646" y="530066"/>
                  <a:pt x="223647" y="531305"/>
                  <a:pt x="229648" y="532257"/>
                </a:cubicBezTo>
                <a:cubicBezTo>
                  <a:pt x="229934" y="532257"/>
                  <a:pt x="230219" y="532352"/>
                  <a:pt x="230410" y="532448"/>
                </a:cubicBezTo>
                <a:cubicBezTo>
                  <a:pt x="236506" y="533400"/>
                  <a:pt x="242697" y="534067"/>
                  <a:pt x="248793" y="534638"/>
                </a:cubicBezTo>
                <a:cubicBezTo>
                  <a:pt x="250127" y="534734"/>
                  <a:pt x="251555" y="534829"/>
                  <a:pt x="252889" y="534924"/>
                </a:cubicBezTo>
                <a:cubicBezTo>
                  <a:pt x="259080" y="535400"/>
                  <a:pt x="265271" y="535686"/>
                  <a:pt x="271463" y="535686"/>
                </a:cubicBezTo>
                <a:cubicBezTo>
                  <a:pt x="277654" y="535686"/>
                  <a:pt x="283845" y="535400"/>
                  <a:pt x="290036" y="534924"/>
                </a:cubicBezTo>
                <a:cubicBezTo>
                  <a:pt x="291370" y="534829"/>
                  <a:pt x="292799" y="534734"/>
                  <a:pt x="294132" y="534638"/>
                </a:cubicBezTo>
                <a:cubicBezTo>
                  <a:pt x="300323" y="534067"/>
                  <a:pt x="306419" y="533400"/>
                  <a:pt x="312515" y="532448"/>
                </a:cubicBezTo>
                <a:cubicBezTo>
                  <a:pt x="312801" y="532448"/>
                  <a:pt x="312992" y="532352"/>
                  <a:pt x="313277" y="532352"/>
                </a:cubicBezTo>
                <a:cubicBezTo>
                  <a:pt x="319278" y="531400"/>
                  <a:pt x="325279" y="530162"/>
                  <a:pt x="331184" y="528828"/>
                </a:cubicBezTo>
                <a:cubicBezTo>
                  <a:pt x="332137" y="528638"/>
                  <a:pt x="333185" y="528352"/>
                  <a:pt x="334137" y="528161"/>
                </a:cubicBezTo>
                <a:cubicBezTo>
                  <a:pt x="340138" y="526733"/>
                  <a:pt x="346043" y="525018"/>
                  <a:pt x="351949" y="523113"/>
                </a:cubicBezTo>
                <a:cubicBezTo>
                  <a:pt x="352235" y="523018"/>
                  <a:pt x="352616" y="522923"/>
                  <a:pt x="352901" y="522827"/>
                </a:cubicBezTo>
                <a:lnTo>
                  <a:pt x="359188" y="520827"/>
                </a:lnTo>
                <a:lnTo>
                  <a:pt x="359283" y="520636"/>
                </a:lnTo>
                <a:cubicBezTo>
                  <a:pt x="434435" y="494062"/>
                  <a:pt x="494062" y="434435"/>
                  <a:pt x="520637" y="359283"/>
                </a:cubicBezTo>
                <a:lnTo>
                  <a:pt x="520827" y="359188"/>
                </a:lnTo>
                <a:lnTo>
                  <a:pt x="522827" y="352901"/>
                </a:lnTo>
                <a:cubicBezTo>
                  <a:pt x="522922" y="352616"/>
                  <a:pt x="523018" y="352235"/>
                  <a:pt x="523113" y="351949"/>
                </a:cubicBezTo>
                <a:cubicBezTo>
                  <a:pt x="525018" y="346043"/>
                  <a:pt x="526637" y="340138"/>
                  <a:pt x="528161" y="334137"/>
                </a:cubicBezTo>
                <a:cubicBezTo>
                  <a:pt x="528447" y="333185"/>
                  <a:pt x="528638" y="332137"/>
                  <a:pt x="528828" y="331089"/>
                </a:cubicBezTo>
                <a:cubicBezTo>
                  <a:pt x="530162" y="325184"/>
                  <a:pt x="531400" y="319183"/>
                  <a:pt x="532352" y="313182"/>
                </a:cubicBezTo>
                <a:cubicBezTo>
                  <a:pt x="532352" y="312896"/>
                  <a:pt x="532447" y="312706"/>
                  <a:pt x="532447" y="312420"/>
                </a:cubicBezTo>
                <a:cubicBezTo>
                  <a:pt x="533400" y="306324"/>
                  <a:pt x="534067" y="300133"/>
                  <a:pt x="534638" y="294037"/>
                </a:cubicBezTo>
                <a:cubicBezTo>
                  <a:pt x="534734" y="292703"/>
                  <a:pt x="534829" y="291275"/>
                  <a:pt x="534924" y="289941"/>
                </a:cubicBezTo>
                <a:cubicBezTo>
                  <a:pt x="535400" y="283750"/>
                  <a:pt x="535686" y="277559"/>
                  <a:pt x="535686" y="271367"/>
                </a:cubicBezTo>
                <a:cubicBezTo>
                  <a:pt x="535686" y="265176"/>
                  <a:pt x="535400" y="258985"/>
                  <a:pt x="534924" y="252794"/>
                </a:cubicBezTo>
                <a:close/>
                <a:moveTo>
                  <a:pt x="381762" y="474155"/>
                </a:moveTo>
                <a:cubicBezTo>
                  <a:pt x="391192" y="451961"/>
                  <a:pt x="399002" y="429006"/>
                  <a:pt x="405098" y="405098"/>
                </a:cubicBezTo>
                <a:cubicBezTo>
                  <a:pt x="428911" y="399002"/>
                  <a:pt x="451961" y="391192"/>
                  <a:pt x="474155" y="381762"/>
                </a:cubicBezTo>
                <a:cubicBezTo>
                  <a:pt x="452819" y="420719"/>
                  <a:pt x="420719" y="452914"/>
                  <a:pt x="381762" y="474155"/>
                </a:cubicBezTo>
                <a:close/>
                <a:moveTo>
                  <a:pt x="68485" y="381857"/>
                </a:moveTo>
                <a:cubicBezTo>
                  <a:pt x="90678" y="391287"/>
                  <a:pt x="113633" y="399193"/>
                  <a:pt x="137541" y="405194"/>
                </a:cubicBezTo>
                <a:cubicBezTo>
                  <a:pt x="143637" y="429006"/>
                  <a:pt x="151447" y="452057"/>
                  <a:pt x="160877" y="474250"/>
                </a:cubicBezTo>
                <a:cubicBezTo>
                  <a:pt x="122015" y="452914"/>
                  <a:pt x="89821" y="420719"/>
                  <a:pt x="68485" y="381857"/>
                </a:cubicBezTo>
                <a:close/>
                <a:moveTo>
                  <a:pt x="160877" y="68580"/>
                </a:moveTo>
                <a:cubicBezTo>
                  <a:pt x="151447" y="90773"/>
                  <a:pt x="143542" y="113729"/>
                  <a:pt x="137541" y="137636"/>
                </a:cubicBezTo>
                <a:cubicBezTo>
                  <a:pt x="113729" y="143732"/>
                  <a:pt x="90678" y="151543"/>
                  <a:pt x="68485" y="160973"/>
                </a:cubicBezTo>
                <a:cubicBezTo>
                  <a:pt x="89821" y="122015"/>
                  <a:pt x="121920" y="89821"/>
                  <a:pt x="160877" y="68580"/>
                </a:cubicBezTo>
                <a:close/>
                <a:moveTo>
                  <a:pt x="474155" y="160973"/>
                </a:moveTo>
                <a:cubicBezTo>
                  <a:pt x="451961" y="151543"/>
                  <a:pt x="429006" y="143637"/>
                  <a:pt x="405098" y="137636"/>
                </a:cubicBezTo>
                <a:cubicBezTo>
                  <a:pt x="399002" y="113824"/>
                  <a:pt x="391192" y="90773"/>
                  <a:pt x="381762" y="68580"/>
                </a:cubicBezTo>
                <a:cubicBezTo>
                  <a:pt x="420719" y="89821"/>
                  <a:pt x="452914" y="122015"/>
                  <a:pt x="474155" y="160973"/>
                </a:cubicBezTo>
                <a:close/>
                <a:moveTo>
                  <a:pt x="500158" y="240506"/>
                </a:moveTo>
                <a:cubicBezTo>
                  <a:pt x="500729" y="244507"/>
                  <a:pt x="501110" y="248603"/>
                  <a:pt x="501491" y="252603"/>
                </a:cubicBezTo>
                <a:cubicBezTo>
                  <a:pt x="501587" y="253270"/>
                  <a:pt x="501587" y="253937"/>
                  <a:pt x="501682" y="254603"/>
                </a:cubicBezTo>
                <a:lnTo>
                  <a:pt x="420910" y="254603"/>
                </a:lnTo>
                <a:cubicBezTo>
                  <a:pt x="420148" y="226981"/>
                  <a:pt x="417671" y="200120"/>
                  <a:pt x="413099" y="174212"/>
                </a:cubicBezTo>
                <a:cubicBezTo>
                  <a:pt x="441008" y="182404"/>
                  <a:pt x="467678" y="193072"/>
                  <a:pt x="493014" y="206407"/>
                </a:cubicBezTo>
                <a:cubicBezTo>
                  <a:pt x="493205" y="207074"/>
                  <a:pt x="493395" y="207645"/>
                  <a:pt x="493586" y="208312"/>
                </a:cubicBezTo>
                <a:cubicBezTo>
                  <a:pt x="494729" y="212408"/>
                  <a:pt x="495776" y="216599"/>
                  <a:pt x="496729" y="220694"/>
                </a:cubicBezTo>
                <a:cubicBezTo>
                  <a:pt x="496919" y="221552"/>
                  <a:pt x="497110" y="222314"/>
                  <a:pt x="497300" y="223171"/>
                </a:cubicBezTo>
                <a:cubicBezTo>
                  <a:pt x="498348" y="228029"/>
                  <a:pt x="499205" y="232886"/>
                  <a:pt x="499967" y="237839"/>
                </a:cubicBezTo>
                <a:cubicBezTo>
                  <a:pt x="499967" y="238697"/>
                  <a:pt x="500063" y="239649"/>
                  <a:pt x="500158" y="240506"/>
                </a:cubicBezTo>
                <a:close/>
                <a:moveTo>
                  <a:pt x="377285" y="377285"/>
                </a:moveTo>
                <a:cubicBezTo>
                  <a:pt x="348710" y="383286"/>
                  <a:pt x="318897" y="386715"/>
                  <a:pt x="288036" y="387572"/>
                </a:cubicBezTo>
                <a:lnTo>
                  <a:pt x="288036" y="288036"/>
                </a:lnTo>
                <a:lnTo>
                  <a:pt x="387572" y="288036"/>
                </a:lnTo>
                <a:cubicBezTo>
                  <a:pt x="386620" y="318897"/>
                  <a:pt x="383191" y="348710"/>
                  <a:pt x="377285" y="377285"/>
                </a:cubicBezTo>
                <a:close/>
                <a:moveTo>
                  <a:pt x="155067" y="288036"/>
                </a:moveTo>
                <a:lnTo>
                  <a:pt x="254603" y="288036"/>
                </a:lnTo>
                <a:lnTo>
                  <a:pt x="254603" y="387572"/>
                </a:lnTo>
                <a:cubicBezTo>
                  <a:pt x="223742" y="386620"/>
                  <a:pt x="193929" y="383191"/>
                  <a:pt x="165354" y="377285"/>
                </a:cubicBezTo>
                <a:cubicBezTo>
                  <a:pt x="159449" y="348710"/>
                  <a:pt x="156020" y="318897"/>
                  <a:pt x="155067" y="288036"/>
                </a:cubicBezTo>
                <a:close/>
                <a:moveTo>
                  <a:pt x="165449" y="165449"/>
                </a:moveTo>
                <a:cubicBezTo>
                  <a:pt x="194024" y="159449"/>
                  <a:pt x="223838" y="156020"/>
                  <a:pt x="254699" y="155162"/>
                </a:cubicBezTo>
                <a:lnTo>
                  <a:pt x="254699" y="254699"/>
                </a:lnTo>
                <a:lnTo>
                  <a:pt x="155162" y="254699"/>
                </a:lnTo>
                <a:cubicBezTo>
                  <a:pt x="156020" y="223838"/>
                  <a:pt x="159449" y="194024"/>
                  <a:pt x="165449" y="165449"/>
                </a:cubicBezTo>
                <a:close/>
                <a:moveTo>
                  <a:pt x="288036" y="254699"/>
                </a:moveTo>
                <a:lnTo>
                  <a:pt x="288036" y="155162"/>
                </a:lnTo>
                <a:cubicBezTo>
                  <a:pt x="318897" y="156115"/>
                  <a:pt x="348710" y="159544"/>
                  <a:pt x="377285" y="165449"/>
                </a:cubicBezTo>
                <a:cubicBezTo>
                  <a:pt x="383286" y="194024"/>
                  <a:pt x="386715" y="223838"/>
                  <a:pt x="387572" y="254699"/>
                </a:cubicBezTo>
                <a:lnTo>
                  <a:pt x="288036" y="254699"/>
                </a:lnTo>
                <a:close/>
                <a:moveTo>
                  <a:pt x="368427" y="129635"/>
                </a:moveTo>
                <a:cubicBezTo>
                  <a:pt x="342519" y="125063"/>
                  <a:pt x="315563" y="122587"/>
                  <a:pt x="288036" y="121825"/>
                </a:cubicBezTo>
                <a:lnTo>
                  <a:pt x="288036" y="41053"/>
                </a:lnTo>
                <a:cubicBezTo>
                  <a:pt x="288322" y="41053"/>
                  <a:pt x="288608" y="41053"/>
                  <a:pt x="288893" y="41148"/>
                </a:cubicBezTo>
                <a:cubicBezTo>
                  <a:pt x="293751" y="41529"/>
                  <a:pt x="298704" y="42005"/>
                  <a:pt x="303562" y="42672"/>
                </a:cubicBezTo>
                <a:cubicBezTo>
                  <a:pt x="303752" y="42767"/>
                  <a:pt x="304038" y="42767"/>
                  <a:pt x="304324" y="42767"/>
                </a:cubicBezTo>
                <a:cubicBezTo>
                  <a:pt x="309467" y="43529"/>
                  <a:pt x="314706" y="44482"/>
                  <a:pt x="319754" y="45530"/>
                </a:cubicBezTo>
                <a:cubicBezTo>
                  <a:pt x="320230" y="45625"/>
                  <a:pt x="320802" y="45815"/>
                  <a:pt x="321278" y="45911"/>
                </a:cubicBezTo>
                <a:cubicBezTo>
                  <a:pt x="325755" y="46863"/>
                  <a:pt x="330137" y="48006"/>
                  <a:pt x="334518" y="49244"/>
                </a:cubicBezTo>
                <a:cubicBezTo>
                  <a:pt x="335089" y="49435"/>
                  <a:pt x="335661" y="49530"/>
                  <a:pt x="336137" y="49721"/>
                </a:cubicBezTo>
                <a:cubicBezTo>
                  <a:pt x="349568" y="74962"/>
                  <a:pt x="360236" y="101727"/>
                  <a:pt x="368427" y="129635"/>
                </a:cubicBezTo>
                <a:close/>
                <a:moveTo>
                  <a:pt x="208121" y="49244"/>
                </a:moveTo>
                <a:cubicBezTo>
                  <a:pt x="212503" y="48006"/>
                  <a:pt x="216884" y="46863"/>
                  <a:pt x="221361" y="45911"/>
                </a:cubicBezTo>
                <a:cubicBezTo>
                  <a:pt x="221837" y="45815"/>
                  <a:pt x="222409" y="45625"/>
                  <a:pt x="222885" y="45530"/>
                </a:cubicBezTo>
                <a:cubicBezTo>
                  <a:pt x="228029" y="44482"/>
                  <a:pt x="233172" y="43529"/>
                  <a:pt x="238316" y="42767"/>
                </a:cubicBezTo>
                <a:cubicBezTo>
                  <a:pt x="238601" y="42767"/>
                  <a:pt x="238887" y="42672"/>
                  <a:pt x="239173" y="42672"/>
                </a:cubicBezTo>
                <a:cubicBezTo>
                  <a:pt x="244030" y="42005"/>
                  <a:pt x="248888" y="41529"/>
                  <a:pt x="253746" y="41148"/>
                </a:cubicBezTo>
                <a:cubicBezTo>
                  <a:pt x="254032" y="41148"/>
                  <a:pt x="254318" y="41148"/>
                  <a:pt x="254603" y="41053"/>
                </a:cubicBezTo>
                <a:lnTo>
                  <a:pt x="254603" y="121825"/>
                </a:lnTo>
                <a:cubicBezTo>
                  <a:pt x="226981" y="122587"/>
                  <a:pt x="200120" y="125063"/>
                  <a:pt x="174212" y="129635"/>
                </a:cubicBezTo>
                <a:cubicBezTo>
                  <a:pt x="182404" y="101727"/>
                  <a:pt x="193072" y="75057"/>
                  <a:pt x="206407" y="49721"/>
                </a:cubicBezTo>
                <a:cubicBezTo>
                  <a:pt x="206978" y="49625"/>
                  <a:pt x="207550" y="49435"/>
                  <a:pt x="208121" y="49244"/>
                </a:cubicBezTo>
                <a:close/>
                <a:moveTo>
                  <a:pt x="46006" y="220980"/>
                </a:moveTo>
                <a:cubicBezTo>
                  <a:pt x="46958" y="216694"/>
                  <a:pt x="48101" y="212408"/>
                  <a:pt x="49244" y="208217"/>
                </a:cubicBezTo>
                <a:cubicBezTo>
                  <a:pt x="49435" y="207645"/>
                  <a:pt x="49530" y="207074"/>
                  <a:pt x="49721" y="206502"/>
                </a:cubicBezTo>
                <a:cubicBezTo>
                  <a:pt x="74962" y="193167"/>
                  <a:pt x="101632" y="182499"/>
                  <a:pt x="129635" y="174308"/>
                </a:cubicBezTo>
                <a:cubicBezTo>
                  <a:pt x="125063" y="200216"/>
                  <a:pt x="122587" y="227171"/>
                  <a:pt x="121825" y="254699"/>
                </a:cubicBezTo>
                <a:lnTo>
                  <a:pt x="41053" y="254699"/>
                </a:lnTo>
                <a:cubicBezTo>
                  <a:pt x="41148" y="254032"/>
                  <a:pt x="41148" y="253365"/>
                  <a:pt x="41243" y="252698"/>
                </a:cubicBezTo>
                <a:cubicBezTo>
                  <a:pt x="41529" y="248603"/>
                  <a:pt x="42005" y="244507"/>
                  <a:pt x="42577" y="240411"/>
                </a:cubicBezTo>
                <a:cubicBezTo>
                  <a:pt x="42672" y="239554"/>
                  <a:pt x="42767" y="238697"/>
                  <a:pt x="42863" y="237839"/>
                </a:cubicBezTo>
                <a:cubicBezTo>
                  <a:pt x="43625" y="232886"/>
                  <a:pt x="44482" y="227933"/>
                  <a:pt x="45529" y="223076"/>
                </a:cubicBezTo>
                <a:cubicBezTo>
                  <a:pt x="45625" y="222409"/>
                  <a:pt x="45815" y="221647"/>
                  <a:pt x="46006" y="220980"/>
                </a:cubicBezTo>
                <a:close/>
                <a:moveTo>
                  <a:pt x="42482" y="302324"/>
                </a:moveTo>
                <a:cubicBezTo>
                  <a:pt x="41910" y="298228"/>
                  <a:pt x="41529" y="294132"/>
                  <a:pt x="41148" y="290036"/>
                </a:cubicBezTo>
                <a:cubicBezTo>
                  <a:pt x="41053" y="289370"/>
                  <a:pt x="41053" y="288703"/>
                  <a:pt x="40958" y="288036"/>
                </a:cubicBezTo>
                <a:lnTo>
                  <a:pt x="121729" y="288036"/>
                </a:lnTo>
                <a:cubicBezTo>
                  <a:pt x="122492" y="315659"/>
                  <a:pt x="124968" y="342519"/>
                  <a:pt x="129540" y="368427"/>
                </a:cubicBezTo>
                <a:cubicBezTo>
                  <a:pt x="101632" y="360236"/>
                  <a:pt x="74962" y="349568"/>
                  <a:pt x="49625" y="336233"/>
                </a:cubicBezTo>
                <a:cubicBezTo>
                  <a:pt x="49435" y="335661"/>
                  <a:pt x="49339" y="335090"/>
                  <a:pt x="49149" y="334518"/>
                </a:cubicBezTo>
                <a:cubicBezTo>
                  <a:pt x="47911" y="330232"/>
                  <a:pt x="46863" y="325946"/>
                  <a:pt x="45911" y="321659"/>
                </a:cubicBezTo>
                <a:cubicBezTo>
                  <a:pt x="45720" y="320993"/>
                  <a:pt x="45625" y="320326"/>
                  <a:pt x="45434" y="319564"/>
                </a:cubicBezTo>
                <a:cubicBezTo>
                  <a:pt x="44387" y="314611"/>
                  <a:pt x="43529" y="309753"/>
                  <a:pt x="42767" y="304800"/>
                </a:cubicBezTo>
                <a:cubicBezTo>
                  <a:pt x="42672" y="304038"/>
                  <a:pt x="42577" y="303181"/>
                  <a:pt x="42482" y="302324"/>
                </a:cubicBezTo>
                <a:close/>
                <a:moveTo>
                  <a:pt x="174212" y="413099"/>
                </a:moveTo>
                <a:cubicBezTo>
                  <a:pt x="200120" y="417671"/>
                  <a:pt x="227076" y="420148"/>
                  <a:pt x="254603" y="420910"/>
                </a:cubicBezTo>
                <a:lnTo>
                  <a:pt x="254603" y="501682"/>
                </a:lnTo>
                <a:cubicBezTo>
                  <a:pt x="254222" y="501682"/>
                  <a:pt x="253937" y="501586"/>
                  <a:pt x="253555" y="501586"/>
                </a:cubicBezTo>
                <a:cubicBezTo>
                  <a:pt x="248793" y="501206"/>
                  <a:pt x="244126" y="500729"/>
                  <a:pt x="239459" y="500062"/>
                </a:cubicBezTo>
                <a:cubicBezTo>
                  <a:pt x="238982" y="499967"/>
                  <a:pt x="238601" y="499967"/>
                  <a:pt x="238125" y="499872"/>
                </a:cubicBezTo>
                <a:cubicBezTo>
                  <a:pt x="233077" y="499110"/>
                  <a:pt x="227933" y="498253"/>
                  <a:pt x="222885" y="497205"/>
                </a:cubicBezTo>
                <a:cubicBezTo>
                  <a:pt x="222218" y="497015"/>
                  <a:pt x="221552" y="496919"/>
                  <a:pt x="220885" y="496729"/>
                </a:cubicBezTo>
                <a:cubicBezTo>
                  <a:pt x="216599" y="495776"/>
                  <a:pt x="212408" y="494729"/>
                  <a:pt x="208121" y="493490"/>
                </a:cubicBezTo>
                <a:cubicBezTo>
                  <a:pt x="207550" y="493300"/>
                  <a:pt x="206883" y="493109"/>
                  <a:pt x="206312" y="492919"/>
                </a:cubicBezTo>
                <a:cubicBezTo>
                  <a:pt x="193167" y="467773"/>
                  <a:pt x="182404" y="441103"/>
                  <a:pt x="174212" y="413099"/>
                </a:cubicBezTo>
                <a:close/>
                <a:moveTo>
                  <a:pt x="334423" y="493490"/>
                </a:moveTo>
                <a:cubicBezTo>
                  <a:pt x="330137" y="494729"/>
                  <a:pt x="325850" y="495776"/>
                  <a:pt x="321564" y="496729"/>
                </a:cubicBezTo>
                <a:cubicBezTo>
                  <a:pt x="320993" y="496824"/>
                  <a:pt x="320326" y="497015"/>
                  <a:pt x="319754" y="497110"/>
                </a:cubicBezTo>
                <a:cubicBezTo>
                  <a:pt x="314706" y="498158"/>
                  <a:pt x="309563" y="499110"/>
                  <a:pt x="304419" y="499872"/>
                </a:cubicBezTo>
                <a:cubicBezTo>
                  <a:pt x="304038" y="499967"/>
                  <a:pt x="303752" y="499967"/>
                  <a:pt x="303371" y="499967"/>
                </a:cubicBezTo>
                <a:cubicBezTo>
                  <a:pt x="298609" y="500634"/>
                  <a:pt x="293846" y="501110"/>
                  <a:pt x="288988" y="501491"/>
                </a:cubicBezTo>
                <a:cubicBezTo>
                  <a:pt x="288703" y="501491"/>
                  <a:pt x="288322" y="501586"/>
                  <a:pt x="288036" y="501586"/>
                </a:cubicBezTo>
                <a:lnTo>
                  <a:pt x="288036" y="420910"/>
                </a:lnTo>
                <a:cubicBezTo>
                  <a:pt x="315659" y="420148"/>
                  <a:pt x="342519" y="417671"/>
                  <a:pt x="368427" y="413099"/>
                </a:cubicBezTo>
                <a:cubicBezTo>
                  <a:pt x="360236" y="441008"/>
                  <a:pt x="349568" y="467678"/>
                  <a:pt x="336233" y="493014"/>
                </a:cubicBezTo>
                <a:cubicBezTo>
                  <a:pt x="335661" y="493205"/>
                  <a:pt x="334994" y="493395"/>
                  <a:pt x="334423" y="493490"/>
                </a:cubicBezTo>
                <a:close/>
                <a:moveTo>
                  <a:pt x="496634" y="322040"/>
                </a:moveTo>
                <a:cubicBezTo>
                  <a:pt x="495681" y="326231"/>
                  <a:pt x="494633" y="330327"/>
                  <a:pt x="493490" y="334423"/>
                </a:cubicBezTo>
                <a:cubicBezTo>
                  <a:pt x="493300" y="335090"/>
                  <a:pt x="493109" y="335661"/>
                  <a:pt x="492919" y="336233"/>
                </a:cubicBezTo>
                <a:cubicBezTo>
                  <a:pt x="467678" y="349568"/>
                  <a:pt x="441008" y="360236"/>
                  <a:pt x="413004" y="368427"/>
                </a:cubicBezTo>
                <a:cubicBezTo>
                  <a:pt x="417576" y="342519"/>
                  <a:pt x="420053" y="315563"/>
                  <a:pt x="420814" y="288036"/>
                </a:cubicBezTo>
                <a:lnTo>
                  <a:pt x="501587" y="288036"/>
                </a:lnTo>
                <a:cubicBezTo>
                  <a:pt x="501491" y="288703"/>
                  <a:pt x="501491" y="289370"/>
                  <a:pt x="501396" y="290036"/>
                </a:cubicBezTo>
                <a:cubicBezTo>
                  <a:pt x="501110" y="294132"/>
                  <a:pt x="500634" y="298133"/>
                  <a:pt x="500063" y="302133"/>
                </a:cubicBezTo>
                <a:cubicBezTo>
                  <a:pt x="499967" y="303086"/>
                  <a:pt x="499872" y="303943"/>
                  <a:pt x="499682" y="304895"/>
                </a:cubicBezTo>
                <a:cubicBezTo>
                  <a:pt x="498920" y="309753"/>
                  <a:pt x="498062" y="314706"/>
                  <a:pt x="497014" y="319564"/>
                </a:cubicBezTo>
                <a:cubicBezTo>
                  <a:pt x="497014" y="320421"/>
                  <a:pt x="496824" y="321183"/>
                  <a:pt x="496634" y="322040"/>
                </a:cubicBezTo>
                <a:close/>
              </a:path>
            </a:pathLst>
          </a:custGeom>
          <a:solidFill>
            <a:srgbClr val="002856"/>
          </a:solidFill>
          <a:ln w="9525" cap="flat">
            <a:noFill/>
            <a:prstDash val="solid"/>
            <a:miter/>
          </a:ln>
        </p:spPr>
        <p:txBody>
          <a:bodyPr rtlCol="0" anchor="ctr"/>
          <a:lstStyle/>
          <a:p>
            <a:endParaRPr lang="en-US"/>
          </a:p>
        </p:txBody>
      </p:sp>
      <p:sp>
        <p:nvSpPr>
          <p:cNvPr id="57" name="Graphic 267">
            <a:extLst>
              <a:ext uri="{FF2B5EF4-FFF2-40B4-BE49-F238E27FC236}">
                <a16:creationId xmlns:a16="http://schemas.microsoft.com/office/drawing/2014/main" id="{B752F73B-A46F-6F47-FD36-DAF18FD63777}"/>
              </a:ext>
            </a:extLst>
          </p:cNvPr>
          <p:cNvSpPr/>
          <p:nvPr/>
        </p:nvSpPr>
        <p:spPr>
          <a:xfrm>
            <a:off x="630785" y="3216245"/>
            <a:ext cx="344574" cy="364976"/>
          </a:xfrm>
          <a:custGeom>
            <a:avLst/>
            <a:gdLst>
              <a:gd name="connsiteX0" fmla="*/ 0 w 552450"/>
              <a:gd name="connsiteY0" fmla="*/ 438150 h 504825"/>
              <a:gd name="connsiteX1" fmla="*/ 95250 w 552450"/>
              <a:gd name="connsiteY1" fmla="*/ 438150 h 504825"/>
              <a:gd name="connsiteX2" fmla="*/ 95250 w 552450"/>
              <a:gd name="connsiteY2" fmla="*/ 466725 h 504825"/>
              <a:gd name="connsiteX3" fmla="*/ 57150 w 552450"/>
              <a:gd name="connsiteY3" fmla="*/ 466725 h 504825"/>
              <a:gd name="connsiteX4" fmla="*/ 57150 w 552450"/>
              <a:gd name="connsiteY4" fmla="*/ 504825 h 504825"/>
              <a:gd name="connsiteX5" fmla="*/ 171450 w 552450"/>
              <a:gd name="connsiteY5" fmla="*/ 504825 h 504825"/>
              <a:gd name="connsiteX6" fmla="*/ 171450 w 552450"/>
              <a:gd name="connsiteY6" fmla="*/ 466725 h 504825"/>
              <a:gd name="connsiteX7" fmla="*/ 133350 w 552450"/>
              <a:gd name="connsiteY7" fmla="*/ 466725 h 504825"/>
              <a:gd name="connsiteX8" fmla="*/ 133350 w 552450"/>
              <a:gd name="connsiteY8" fmla="*/ 438150 h 504825"/>
              <a:gd name="connsiteX9" fmla="*/ 228600 w 552450"/>
              <a:gd name="connsiteY9" fmla="*/ 438150 h 504825"/>
              <a:gd name="connsiteX10" fmla="*/ 228600 w 552450"/>
              <a:gd name="connsiteY10" fmla="*/ 285750 h 504825"/>
              <a:gd name="connsiteX11" fmla="*/ 0 w 552450"/>
              <a:gd name="connsiteY11" fmla="*/ 285750 h 504825"/>
              <a:gd name="connsiteX12" fmla="*/ 0 w 552450"/>
              <a:gd name="connsiteY12" fmla="*/ 438150 h 504825"/>
              <a:gd name="connsiteX13" fmla="*/ 38100 w 552450"/>
              <a:gd name="connsiteY13" fmla="*/ 323850 h 504825"/>
              <a:gd name="connsiteX14" fmla="*/ 190500 w 552450"/>
              <a:gd name="connsiteY14" fmla="*/ 323850 h 504825"/>
              <a:gd name="connsiteX15" fmla="*/ 190500 w 552450"/>
              <a:gd name="connsiteY15" fmla="*/ 400050 h 504825"/>
              <a:gd name="connsiteX16" fmla="*/ 38100 w 552450"/>
              <a:gd name="connsiteY16" fmla="*/ 400050 h 504825"/>
              <a:gd name="connsiteX17" fmla="*/ 38100 w 552450"/>
              <a:gd name="connsiteY17" fmla="*/ 323850 h 504825"/>
              <a:gd name="connsiteX18" fmla="*/ 552450 w 552450"/>
              <a:gd name="connsiteY18" fmla="*/ 152400 h 504825"/>
              <a:gd name="connsiteX19" fmla="*/ 552450 w 552450"/>
              <a:gd name="connsiteY19" fmla="*/ 0 h 504825"/>
              <a:gd name="connsiteX20" fmla="*/ 323850 w 552450"/>
              <a:gd name="connsiteY20" fmla="*/ 0 h 504825"/>
              <a:gd name="connsiteX21" fmla="*/ 323850 w 552450"/>
              <a:gd name="connsiteY21" fmla="*/ 152400 h 504825"/>
              <a:gd name="connsiteX22" fmla="*/ 419100 w 552450"/>
              <a:gd name="connsiteY22" fmla="*/ 152400 h 504825"/>
              <a:gd name="connsiteX23" fmla="*/ 419100 w 552450"/>
              <a:gd name="connsiteY23" fmla="*/ 180975 h 504825"/>
              <a:gd name="connsiteX24" fmla="*/ 381000 w 552450"/>
              <a:gd name="connsiteY24" fmla="*/ 180975 h 504825"/>
              <a:gd name="connsiteX25" fmla="*/ 381000 w 552450"/>
              <a:gd name="connsiteY25" fmla="*/ 219075 h 504825"/>
              <a:gd name="connsiteX26" fmla="*/ 495300 w 552450"/>
              <a:gd name="connsiteY26" fmla="*/ 219075 h 504825"/>
              <a:gd name="connsiteX27" fmla="*/ 495300 w 552450"/>
              <a:gd name="connsiteY27" fmla="*/ 180975 h 504825"/>
              <a:gd name="connsiteX28" fmla="*/ 457200 w 552450"/>
              <a:gd name="connsiteY28" fmla="*/ 180975 h 504825"/>
              <a:gd name="connsiteX29" fmla="*/ 457200 w 552450"/>
              <a:gd name="connsiteY29" fmla="*/ 152400 h 504825"/>
              <a:gd name="connsiteX30" fmla="*/ 552450 w 552450"/>
              <a:gd name="connsiteY30" fmla="*/ 152400 h 504825"/>
              <a:gd name="connsiteX31" fmla="*/ 361950 w 552450"/>
              <a:gd name="connsiteY31" fmla="*/ 38100 h 504825"/>
              <a:gd name="connsiteX32" fmla="*/ 514350 w 552450"/>
              <a:gd name="connsiteY32" fmla="*/ 38100 h 504825"/>
              <a:gd name="connsiteX33" fmla="*/ 514350 w 552450"/>
              <a:gd name="connsiteY33" fmla="*/ 114300 h 504825"/>
              <a:gd name="connsiteX34" fmla="*/ 361950 w 552450"/>
              <a:gd name="connsiteY34" fmla="*/ 114300 h 504825"/>
              <a:gd name="connsiteX35" fmla="*/ 361950 w 552450"/>
              <a:gd name="connsiteY35" fmla="*/ 38100 h 504825"/>
              <a:gd name="connsiteX36" fmla="*/ 133350 w 552450"/>
              <a:gd name="connsiteY36" fmla="*/ 95250 h 504825"/>
              <a:gd name="connsiteX37" fmla="*/ 95250 w 552450"/>
              <a:gd name="connsiteY37" fmla="*/ 95250 h 504825"/>
              <a:gd name="connsiteX38" fmla="*/ 95250 w 552450"/>
              <a:gd name="connsiteY38" fmla="*/ 57150 h 504825"/>
              <a:gd name="connsiteX39" fmla="*/ 133350 w 552450"/>
              <a:gd name="connsiteY39" fmla="*/ 57150 h 504825"/>
              <a:gd name="connsiteX40" fmla="*/ 133350 w 552450"/>
              <a:gd name="connsiteY40" fmla="*/ 95250 h 504825"/>
              <a:gd name="connsiteX41" fmla="*/ 133350 w 552450"/>
              <a:gd name="connsiteY41" fmla="*/ 171450 h 504825"/>
              <a:gd name="connsiteX42" fmla="*/ 95250 w 552450"/>
              <a:gd name="connsiteY42" fmla="*/ 171450 h 504825"/>
              <a:gd name="connsiteX43" fmla="*/ 95250 w 552450"/>
              <a:gd name="connsiteY43" fmla="*/ 133350 h 504825"/>
              <a:gd name="connsiteX44" fmla="*/ 133350 w 552450"/>
              <a:gd name="connsiteY44" fmla="*/ 133350 h 504825"/>
              <a:gd name="connsiteX45" fmla="*/ 133350 w 552450"/>
              <a:gd name="connsiteY45" fmla="*/ 171450 h 504825"/>
              <a:gd name="connsiteX46" fmla="*/ 133350 w 552450"/>
              <a:gd name="connsiteY46" fmla="*/ 247650 h 504825"/>
              <a:gd name="connsiteX47" fmla="*/ 95250 w 552450"/>
              <a:gd name="connsiteY47" fmla="*/ 247650 h 504825"/>
              <a:gd name="connsiteX48" fmla="*/ 95250 w 552450"/>
              <a:gd name="connsiteY48" fmla="*/ 209550 h 504825"/>
              <a:gd name="connsiteX49" fmla="*/ 133350 w 552450"/>
              <a:gd name="connsiteY49" fmla="*/ 209550 h 504825"/>
              <a:gd name="connsiteX50" fmla="*/ 133350 w 552450"/>
              <a:gd name="connsiteY50" fmla="*/ 247650 h 504825"/>
              <a:gd name="connsiteX51" fmla="*/ 209550 w 552450"/>
              <a:gd name="connsiteY51" fmla="*/ 95250 h 504825"/>
              <a:gd name="connsiteX52" fmla="*/ 171450 w 552450"/>
              <a:gd name="connsiteY52" fmla="*/ 95250 h 504825"/>
              <a:gd name="connsiteX53" fmla="*/ 171450 w 552450"/>
              <a:gd name="connsiteY53" fmla="*/ 57150 h 504825"/>
              <a:gd name="connsiteX54" fmla="*/ 209550 w 552450"/>
              <a:gd name="connsiteY54" fmla="*/ 57150 h 504825"/>
              <a:gd name="connsiteX55" fmla="*/ 209550 w 552450"/>
              <a:gd name="connsiteY55" fmla="*/ 95250 h 504825"/>
              <a:gd name="connsiteX56" fmla="*/ 285750 w 552450"/>
              <a:gd name="connsiteY56" fmla="*/ 95250 h 504825"/>
              <a:gd name="connsiteX57" fmla="*/ 247650 w 552450"/>
              <a:gd name="connsiteY57" fmla="*/ 95250 h 504825"/>
              <a:gd name="connsiteX58" fmla="*/ 247650 w 552450"/>
              <a:gd name="connsiteY58" fmla="*/ 57150 h 504825"/>
              <a:gd name="connsiteX59" fmla="*/ 285750 w 552450"/>
              <a:gd name="connsiteY59" fmla="*/ 57150 h 504825"/>
              <a:gd name="connsiteX60" fmla="*/ 285750 w 552450"/>
              <a:gd name="connsiteY60" fmla="*/ 95250 h 504825"/>
              <a:gd name="connsiteX61" fmla="*/ 419100 w 552450"/>
              <a:gd name="connsiteY61" fmla="*/ 333375 h 504825"/>
              <a:gd name="connsiteX62" fmla="*/ 457200 w 552450"/>
              <a:gd name="connsiteY62" fmla="*/ 333375 h 504825"/>
              <a:gd name="connsiteX63" fmla="*/ 457200 w 552450"/>
              <a:gd name="connsiteY63" fmla="*/ 371475 h 504825"/>
              <a:gd name="connsiteX64" fmla="*/ 419100 w 552450"/>
              <a:gd name="connsiteY64" fmla="*/ 371475 h 504825"/>
              <a:gd name="connsiteX65" fmla="*/ 419100 w 552450"/>
              <a:gd name="connsiteY65" fmla="*/ 333375 h 504825"/>
              <a:gd name="connsiteX66" fmla="*/ 419100 w 552450"/>
              <a:gd name="connsiteY66" fmla="*/ 257175 h 504825"/>
              <a:gd name="connsiteX67" fmla="*/ 457200 w 552450"/>
              <a:gd name="connsiteY67" fmla="*/ 257175 h 504825"/>
              <a:gd name="connsiteX68" fmla="*/ 457200 w 552450"/>
              <a:gd name="connsiteY68" fmla="*/ 295275 h 504825"/>
              <a:gd name="connsiteX69" fmla="*/ 419100 w 552450"/>
              <a:gd name="connsiteY69" fmla="*/ 295275 h 504825"/>
              <a:gd name="connsiteX70" fmla="*/ 419100 w 552450"/>
              <a:gd name="connsiteY70" fmla="*/ 257175 h 504825"/>
              <a:gd name="connsiteX71" fmla="*/ 342900 w 552450"/>
              <a:gd name="connsiteY71" fmla="*/ 333375 h 504825"/>
              <a:gd name="connsiteX72" fmla="*/ 381000 w 552450"/>
              <a:gd name="connsiteY72" fmla="*/ 333375 h 504825"/>
              <a:gd name="connsiteX73" fmla="*/ 381000 w 552450"/>
              <a:gd name="connsiteY73" fmla="*/ 371475 h 504825"/>
              <a:gd name="connsiteX74" fmla="*/ 342900 w 552450"/>
              <a:gd name="connsiteY74" fmla="*/ 371475 h 504825"/>
              <a:gd name="connsiteX75" fmla="*/ 342900 w 552450"/>
              <a:gd name="connsiteY75" fmla="*/ 333375 h 504825"/>
              <a:gd name="connsiteX76" fmla="*/ 266700 w 552450"/>
              <a:gd name="connsiteY76" fmla="*/ 333375 h 504825"/>
              <a:gd name="connsiteX77" fmla="*/ 304800 w 552450"/>
              <a:gd name="connsiteY77" fmla="*/ 333375 h 504825"/>
              <a:gd name="connsiteX78" fmla="*/ 304800 w 552450"/>
              <a:gd name="connsiteY78" fmla="*/ 371475 h 504825"/>
              <a:gd name="connsiteX79" fmla="*/ 266700 w 552450"/>
              <a:gd name="connsiteY79" fmla="*/ 371475 h 504825"/>
              <a:gd name="connsiteX80" fmla="*/ 266700 w 552450"/>
              <a:gd name="connsiteY80" fmla="*/ 333375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52450" h="504825">
                <a:moveTo>
                  <a:pt x="0" y="438150"/>
                </a:moveTo>
                <a:lnTo>
                  <a:pt x="95250" y="438150"/>
                </a:lnTo>
                <a:lnTo>
                  <a:pt x="95250" y="466725"/>
                </a:lnTo>
                <a:lnTo>
                  <a:pt x="57150" y="466725"/>
                </a:lnTo>
                <a:lnTo>
                  <a:pt x="57150" y="504825"/>
                </a:lnTo>
                <a:lnTo>
                  <a:pt x="171450" y="504825"/>
                </a:lnTo>
                <a:lnTo>
                  <a:pt x="171450" y="466725"/>
                </a:lnTo>
                <a:lnTo>
                  <a:pt x="133350" y="466725"/>
                </a:lnTo>
                <a:lnTo>
                  <a:pt x="133350" y="438150"/>
                </a:lnTo>
                <a:lnTo>
                  <a:pt x="228600" y="438150"/>
                </a:lnTo>
                <a:lnTo>
                  <a:pt x="228600" y="285750"/>
                </a:lnTo>
                <a:lnTo>
                  <a:pt x="0" y="285750"/>
                </a:lnTo>
                <a:lnTo>
                  <a:pt x="0" y="438150"/>
                </a:lnTo>
                <a:close/>
                <a:moveTo>
                  <a:pt x="38100" y="323850"/>
                </a:moveTo>
                <a:lnTo>
                  <a:pt x="190500" y="323850"/>
                </a:lnTo>
                <a:lnTo>
                  <a:pt x="190500" y="400050"/>
                </a:lnTo>
                <a:lnTo>
                  <a:pt x="38100" y="400050"/>
                </a:lnTo>
                <a:lnTo>
                  <a:pt x="38100" y="323850"/>
                </a:lnTo>
                <a:close/>
                <a:moveTo>
                  <a:pt x="552450" y="152400"/>
                </a:moveTo>
                <a:lnTo>
                  <a:pt x="552450" y="0"/>
                </a:lnTo>
                <a:lnTo>
                  <a:pt x="323850" y="0"/>
                </a:lnTo>
                <a:lnTo>
                  <a:pt x="323850" y="152400"/>
                </a:lnTo>
                <a:lnTo>
                  <a:pt x="419100" y="152400"/>
                </a:lnTo>
                <a:lnTo>
                  <a:pt x="419100" y="180975"/>
                </a:lnTo>
                <a:lnTo>
                  <a:pt x="381000" y="180975"/>
                </a:lnTo>
                <a:lnTo>
                  <a:pt x="381000" y="219075"/>
                </a:lnTo>
                <a:lnTo>
                  <a:pt x="495300" y="219075"/>
                </a:lnTo>
                <a:lnTo>
                  <a:pt x="495300" y="180975"/>
                </a:lnTo>
                <a:lnTo>
                  <a:pt x="457200" y="180975"/>
                </a:lnTo>
                <a:lnTo>
                  <a:pt x="457200" y="152400"/>
                </a:lnTo>
                <a:lnTo>
                  <a:pt x="552450" y="152400"/>
                </a:lnTo>
                <a:close/>
                <a:moveTo>
                  <a:pt x="361950" y="38100"/>
                </a:moveTo>
                <a:lnTo>
                  <a:pt x="514350" y="38100"/>
                </a:lnTo>
                <a:lnTo>
                  <a:pt x="514350" y="114300"/>
                </a:lnTo>
                <a:lnTo>
                  <a:pt x="361950" y="114300"/>
                </a:lnTo>
                <a:lnTo>
                  <a:pt x="361950" y="38100"/>
                </a:lnTo>
                <a:close/>
                <a:moveTo>
                  <a:pt x="133350" y="95250"/>
                </a:moveTo>
                <a:lnTo>
                  <a:pt x="95250" y="95250"/>
                </a:lnTo>
                <a:lnTo>
                  <a:pt x="95250" y="57150"/>
                </a:lnTo>
                <a:lnTo>
                  <a:pt x="133350" y="57150"/>
                </a:lnTo>
                <a:lnTo>
                  <a:pt x="133350" y="95250"/>
                </a:lnTo>
                <a:close/>
                <a:moveTo>
                  <a:pt x="133350" y="171450"/>
                </a:moveTo>
                <a:lnTo>
                  <a:pt x="95250" y="171450"/>
                </a:lnTo>
                <a:lnTo>
                  <a:pt x="95250" y="133350"/>
                </a:lnTo>
                <a:lnTo>
                  <a:pt x="133350" y="133350"/>
                </a:lnTo>
                <a:lnTo>
                  <a:pt x="133350" y="171450"/>
                </a:lnTo>
                <a:close/>
                <a:moveTo>
                  <a:pt x="133350" y="247650"/>
                </a:moveTo>
                <a:lnTo>
                  <a:pt x="95250" y="247650"/>
                </a:lnTo>
                <a:lnTo>
                  <a:pt x="95250" y="209550"/>
                </a:lnTo>
                <a:lnTo>
                  <a:pt x="133350" y="209550"/>
                </a:lnTo>
                <a:lnTo>
                  <a:pt x="133350" y="247650"/>
                </a:lnTo>
                <a:close/>
                <a:moveTo>
                  <a:pt x="209550" y="95250"/>
                </a:moveTo>
                <a:lnTo>
                  <a:pt x="171450" y="95250"/>
                </a:lnTo>
                <a:lnTo>
                  <a:pt x="171450" y="57150"/>
                </a:lnTo>
                <a:lnTo>
                  <a:pt x="209550" y="57150"/>
                </a:lnTo>
                <a:lnTo>
                  <a:pt x="209550" y="95250"/>
                </a:lnTo>
                <a:close/>
                <a:moveTo>
                  <a:pt x="285750" y="95250"/>
                </a:moveTo>
                <a:lnTo>
                  <a:pt x="247650" y="95250"/>
                </a:lnTo>
                <a:lnTo>
                  <a:pt x="247650" y="57150"/>
                </a:lnTo>
                <a:lnTo>
                  <a:pt x="285750" y="57150"/>
                </a:lnTo>
                <a:lnTo>
                  <a:pt x="285750" y="95250"/>
                </a:lnTo>
                <a:close/>
                <a:moveTo>
                  <a:pt x="419100" y="333375"/>
                </a:moveTo>
                <a:lnTo>
                  <a:pt x="457200" y="333375"/>
                </a:lnTo>
                <a:lnTo>
                  <a:pt x="457200" y="371475"/>
                </a:lnTo>
                <a:lnTo>
                  <a:pt x="419100" y="371475"/>
                </a:lnTo>
                <a:lnTo>
                  <a:pt x="419100" y="333375"/>
                </a:lnTo>
                <a:close/>
                <a:moveTo>
                  <a:pt x="419100" y="257175"/>
                </a:moveTo>
                <a:lnTo>
                  <a:pt x="457200" y="257175"/>
                </a:lnTo>
                <a:lnTo>
                  <a:pt x="457200" y="295275"/>
                </a:lnTo>
                <a:lnTo>
                  <a:pt x="419100" y="295275"/>
                </a:lnTo>
                <a:lnTo>
                  <a:pt x="419100" y="257175"/>
                </a:lnTo>
                <a:close/>
                <a:moveTo>
                  <a:pt x="342900" y="333375"/>
                </a:moveTo>
                <a:lnTo>
                  <a:pt x="381000" y="333375"/>
                </a:lnTo>
                <a:lnTo>
                  <a:pt x="381000" y="371475"/>
                </a:lnTo>
                <a:lnTo>
                  <a:pt x="342900" y="371475"/>
                </a:lnTo>
                <a:lnTo>
                  <a:pt x="342900" y="333375"/>
                </a:lnTo>
                <a:close/>
                <a:moveTo>
                  <a:pt x="266700" y="333375"/>
                </a:moveTo>
                <a:lnTo>
                  <a:pt x="304800" y="333375"/>
                </a:lnTo>
                <a:lnTo>
                  <a:pt x="304800" y="371475"/>
                </a:lnTo>
                <a:lnTo>
                  <a:pt x="266700" y="371475"/>
                </a:lnTo>
                <a:lnTo>
                  <a:pt x="266700" y="333375"/>
                </a:lnTo>
                <a:close/>
              </a:path>
            </a:pathLst>
          </a:custGeom>
          <a:solidFill>
            <a:srgbClr val="002856"/>
          </a:solidFill>
          <a:ln w="9525" cap="flat">
            <a:noFill/>
            <a:prstDash val="solid"/>
            <a:miter/>
          </a:ln>
        </p:spPr>
        <p:txBody>
          <a:bodyPr rtlCol="0" anchor="ctr"/>
          <a:lstStyle/>
          <a:p>
            <a:endParaRPr lang="en-US"/>
          </a:p>
        </p:txBody>
      </p:sp>
      <p:sp>
        <p:nvSpPr>
          <p:cNvPr id="60" name="TextBox 59">
            <a:extLst>
              <a:ext uri="{FF2B5EF4-FFF2-40B4-BE49-F238E27FC236}">
                <a16:creationId xmlns:a16="http://schemas.microsoft.com/office/drawing/2014/main" id="{50C4362D-EA73-5010-B983-7D63E3291511}"/>
              </a:ext>
            </a:extLst>
          </p:cNvPr>
          <p:cNvSpPr txBox="1"/>
          <p:nvPr/>
        </p:nvSpPr>
        <p:spPr>
          <a:xfrm>
            <a:off x="3811788" y="1879738"/>
            <a:ext cx="2243571" cy="461665"/>
          </a:xfrm>
          <a:prstGeom prst="rect">
            <a:avLst/>
          </a:prstGeom>
          <a:noFill/>
        </p:spPr>
        <p:txBody>
          <a:bodyPr wrap="square" lIns="0" rIns="0" rtlCol="0">
            <a:spAutoFit/>
          </a:bodyPr>
          <a:lstStyle/>
          <a:p>
            <a:pPr algn="l"/>
            <a:r>
              <a:rPr lang="en-US" sz="1200" dirty="0"/>
              <a:t>Amount paid by Supplier X in regulatory fines</a:t>
            </a:r>
          </a:p>
        </p:txBody>
      </p:sp>
      <p:sp>
        <p:nvSpPr>
          <p:cNvPr id="61" name="TextBox 60">
            <a:extLst>
              <a:ext uri="{FF2B5EF4-FFF2-40B4-BE49-F238E27FC236}">
                <a16:creationId xmlns:a16="http://schemas.microsoft.com/office/drawing/2014/main" id="{E4317FF1-1700-1F59-1339-8CADD53C05E9}"/>
              </a:ext>
            </a:extLst>
          </p:cNvPr>
          <p:cNvSpPr txBox="1"/>
          <p:nvPr/>
        </p:nvSpPr>
        <p:spPr>
          <a:xfrm>
            <a:off x="6544830" y="1865999"/>
            <a:ext cx="2141969" cy="646331"/>
          </a:xfrm>
          <a:prstGeom prst="rect">
            <a:avLst/>
          </a:prstGeom>
          <a:noFill/>
        </p:spPr>
        <p:txBody>
          <a:bodyPr wrap="square" lIns="0" rIns="0" rtlCol="0">
            <a:spAutoFit/>
          </a:bodyPr>
          <a:lstStyle/>
          <a:p>
            <a:pPr algn="l"/>
            <a:r>
              <a:rPr lang="en-US" sz="1200" dirty="0"/>
              <a:t>Change in cost of compliance for all third parties in an industry or region</a:t>
            </a:r>
          </a:p>
        </p:txBody>
      </p:sp>
      <p:sp>
        <p:nvSpPr>
          <p:cNvPr id="62" name="TextBox 61">
            <a:extLst>
              <a:ext uri="{FF2B5EF4-FFF2-40B4-BE49-F238E27FC236}">
                <a16:creationId xmlns:a16="http://schemas.microsoft.com/office/drawing/2014/main" id="{01390F89-0C3F-5DDD-B91A-98B00F97CB12}"/>
              </a:ext>
            </a:extLst>
          </p:cNvPr>
          <p:cNvSpPr txBox="1"/>
          <p:nvPr/>
        </p:nvSpPr>
        <p:spPr>
          <a:xfrm>
            <a:off x="3811788" y="2965524"/>
            <a:ext cx="2243571" cy="461665"/>
          </a:xfrm>
          <a:prstGeom prst="rect">
            <a:avLst/>
          </a:prstGeom>
          <a:noFill/>
        </p:spPr>
        <p:txBody>
          <a:bodyPr wrap="square" lIns="0" rIns="0" rtlCol="0">
            <a:spAutoFit/>
          </a:bodyPr>
          <a:lstStyle/>
          <a:p>
            <a:pPr algn="l"/>
            <a:r>
              <a:rPr lang="en-US" sz="1200" dirty="0"/>
              <a:t>Staff turnover rate for critical third parties</a:t>
            </a:r>
          </a:p>
        </p:txBody>
      </p:sp>
      <p:sp>
        <p:nvSpPr>
          <p:cNvPr id="63" name="TextBox 62">
            <a:extLst>
              <a:ext uri="{FF2B5EF4-FFF2-40B4-BE49-F238E27FC236}">
                <a16:creationId xmlns:a16="http://schemas.microsoft.com/office/drawing/2014/main" id="{7462D47D-CB09-8001-4337-76FA19FB3AF4}"/>
              </a:ext>
            </a:extLst>
          </p:cNvPr>
          <p:cNvSpPr txBox="1"/>
          <p:nvPr/>
        </p:nvSpPr>
        <p:spPr>
          <a:xfrm>
            <a:off x="6544830" y="2985412"/>
            <a:ext cx="2141968" cy="461665"/>
          </a:xfrm>
          <a:prstGeom prst="rect">
            <a:avLst/>
          </a:prstGeom>
          <a:noFill/>
        </p:spPr>
        <p:txBody>
          <a:bodyPr wrap="square" lIns="0" rIns="0" rtlCol="0">
            <a:spAutoFit/>
          </a:bodyPr>
          <a:lstStyle/>
          <a:p>
            <a:pPr algn="l"/>
            <a:r>
              <a:rPr lang="en-US" sz="1200" dirty="0"/>
              <a:t>Publicly-available employment and turnover statistics</a:t>
            </a:r>
          </a:p>
        </p:txBody>
      </p:sp>
      <p:sp>
        <p:nvSpPr>
          <p:cNvPr id="64" name="TextBox 63">
            <a:extLst>
              <a:ext uri="{FF2B5EF4-FFF2-40B4-BE49-F238E27FC236}">
                <a16:creationId xmlns:a16="http://schemas.microsoft.com/office/drawing/2014/main" id="{02A03A3A-9E70-2A1C-6A11-FB4255916FF9}"/>
              </a:ext>
            </a:extLst>
          </p:cNvPr>
          <p:cNvSpPr txBox="1"/>
          <p:nvPr/>
        </p:nvSpPr>
        <p:spPr>
          <a:xfrm>
            <a:off x="3811788" y="4064328"/>
            <a:ext cx="2243571" cy="461665"/>
          </a:xfrm>
          <a:prstGeom prst="rect">
            <a:avLst/>
          </a:prstGeom>
          <a:noFill/>
        </p:spPr>
        <p:txBody>
          <a:bodyPr wrap="square" lIns="0" rIns="0" rtlCol="0">
            <a:spAutoFit/>
          </a:bodyPr>
          <a:lstStyle/>
          <a:p>
            <a:pPr algn="l"/>
            <a:r>
              <a:rPr lang="en-US" sz="1200" dirty="0"/>
              <a:t>Perceptions of third party’s brand value</a:t>
            </a:r>
          </a:p>
        </p:txBody>
      </p:sp>
      <p:sp>
        <p:nvSpPr>
          <p:cNvPr id="65" name="TextBox 64">
            <a:extLst>
              <a:ext uri="{FF2B5EF4-FFF2-40B4-BE49-F238E27FC236}">
                <a16:creationId xmlns:a16="http://schemas.microsoft.com/office/drawing/2014/main" id="{D0FE8D74-09D6-266B-9834-065AFB246583}"/>
              </a:ext>
            </a:extLst>
          </p:cNvPr>
          <p:cNvSpPr txBox="1"/>
          <p:nvPr/>
        </p:nvSpPr>
        <p:spPr>
          <a:xfrm>
            <a:off x="6544830" y="4075970"/>
            <a:ext cx="2141968" cy="461665"/>
          </a:xfrm>
          <a:prstGeom prst="rect">
            <a:avLst/>
          </a:prstGeom>
          <a:noFill/>
        </p:spPr>
        <p:txBody>
          <a:bodyPr wrap="square" lIns="0" rIns="0" rtlCol="0">
            <a:spAutoFit/>
          </a:bodyPr>
          <a:lstStyle/>
          <a:p>
            <a:pPr algn="l"/>
            <a:r>
              <a:rPr lang="en-US" sz="1200" dirty="0"/>
              <a:t>Number of negative (social) media mentions for third party</a:t>
            </a:r>
          </a:p>
        </p:txBody>
      </p:sp>
      <p:sp>
        <p:nvSpPr>
          <p:cNvPr id="5" name="TextBox 4">
            <a:extLst>
              <a:ext uri="{FF2B5EF4-FFF2-40B4-BE49-F238E27FC236}">
                <a16:creationId xmlns:a16="http://schemas.microsoft.com/office/drawing/2014/main" id="{7983D363-E5C5-4EAD-A279-4EEB19F49C6D}"/>
              </a:ext>
            </a:extLst>
          </p:cNvPr>
          <p:cNvSpPr txBox="1"/>
          <p:nvPr/>
        </p:nvSpPr>
        <p:spPr>
          <a:xfrm>
            <a:off x="3811788" y="5141076"/>
            <a:ext cx="2243571" cy="646331"/>
          </a:xfrm>
          <a:prstGeom prst="rect">
            <a:avLst/>
          </a:prstGeom>
          <a:noFill/>
        </p:spPr>
        <p:txBody>
          <a:bodyPr wrap="square" lIns="0" rIns="0" rtlCol="0">
            <a:spAutoFit/>
          </a:bodyPr>
          <a:lstStyle/>
          <a:p>
            <a:pPr algn="l"/>
            <a:r>
              <a:rPr lang="en-US" sz="1200" dirty="0"/>
              <a:t>Number of suppliers in countries affected by new or potential tariffs</a:t>
            </a:r>
          </a:p>
        </p:txBody>
      </p:sp>
      <p:sp>
        <p:nvSpPr>
          <p:cNvPr id="6" name="TextBox 5">
            <a:extLst>
              <a:ext uri="{FF2B5EF4-FFF2-40B4-BE49-F238E27FC236}">
                <a16:creationId xmlns:a16="http://schemas.microsoft.com/office/drawing/2014/main" id="{C2F9D751-2C01-888A-0F04-256B1323DC19}"/>
              </a:ext>
            </a:extLst>
          </p:cNvPr>
          <p:cNvSpPr txBox="1"/>
          <p:nvPr/>
        </p:nvSpPr>
        <p:spPr>
          <a:xfrm>
            <a:off x="6544830" y="5152718"/>
            <a:ext cx="2141969" cy="461665"/>
          </a:xfrm>
          <a:prstGeom prst="rect">
            <a:avLst/>
          </a:prstGeom>
          <a:noFill/>
        </p:spPr>
        <p:txBody>
          <a:bodyPr wrap="square" lIns="0" rIns="0" rtlCol="0">
            <a:spAutoFit/>
          </a:bodyPr>
          <a:lstStyle/>
          <a:p>
            <a:pPr algn="l"/>
            <a:r>
              <a:rPr lang="en-US" sz="1200" dirty="0"/>
              <a:t>Price fluctuations in critical supplies</a:t>
            </a:r>
          </a:p>
        </p:txBody>
      </p:sp>
      <p:sp>
        <p:nvSpPr>
          <p:cNvPr id="7" name="Freeform: Shape 6">
            <a:extLst>
              <a:ext uri="{FF2B5EF4-FFF2-40B4-BE49-F238E27FC236}">
                <a16:creationId xmlns:a16="http://schemas.microsoft.com/office/drawing/2014/main" id="{CE0C9CFE-9B50-A827-1CC3-16B0CC54BA1F}"/>
              </a:ext>
            </a:extLst>
          </p:cNvPr>
          <p:cNvSpPr/>
          <p:nvPr/>
        </p:nvSpPr>
        <p:spPr>
          <a:xfrm>
            <a:off x="652018" y="5442812"/>
            <a:ext cx="289136" cy="245352"/>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rgbClr val="002856"/>
          </a:solidFill>
          <a:ln w="9525" cap="flat">
            <a:noFill/>
            <a:prstDash val="solid"/>
            <a:miter/>
          </a:ln>
        </p:spPr>
        <p:txBody>
          <a:bodyPr rtlCol="0" anchor="ctr"/>
          <a:lstStyle/>
          <a:p>
            <a:endParaRPr lang="en-US"/>
          </a:p>
        </p:txBody>
      </p:sp>
      <p:sp>
        <p:nvSpPr>
          <p:cNvPr id="8" name="Graphic 350">
            <a:extLst>
              <a:ext uri="{FF2B5EF4-FFF2-40B4-BE49-F238E27FC236}">
                <a16:creationId xmlns:a16="http://schemas.microsoft.com/office/drawing/2014/main" id="{47B1495A-1210-6C7A-AE54-CA068FAA96AB}"/>
              </a:ext>
            </a:extLst>
          </p:cNvPr>
          <p:cNvSpPr/>
          <p:nvPr/>
        </p:nvSpPr>
        <p:spPr>
          <a:xfrm>
            <a:off x="624471" y="4380611"/>
            <a:ext cx="350888" cy="232052"/>
          </a:xfrm>
          <a:custGeom>
            <a:avLst/>
            <a:gdLst>
              <a:gd name="connsiteX0" fmla="*/ 38100 w 533400"/>
              <a:gd name="connsiteY0" fmla="*/ 152400 h 361950"/>
              <a:gd name="connsiteX1" fmla="*/ 0 w 533400"/>
              <a:gd name="connsiteY1" fmla="*/ 152400 h 361950"/>
              <a:gd name="connsiteX2" fmla="*/ 0 w 533400"/>
              <a:gd name="connsiteY2" fmla="*/ 0 h 361950"/>
              <a:gd name="connsiteX3" fmla="*/ 38100 w 533400"/>
              <a:gd name="connsiteY3" fmla="*/ 0 h 361950"/>
              <a:gd name="connsiteX4" fmla="*/ 38100 w 533400"/>
              <a:gd name="connsiteY4" fmla="*/ 152400 h 361950"/>
              <a:gd name="connsiteX5" fmla="*/ 228600 w 533400"/>
              <a:gd name="connsiteY5" fmla="*/ 0 h 361950"/>
              <a:gd name="connsiteX6" fmla="*/ 190500 w 533400"/>
              <a:gd name="connsiteY6" fmla="*/ 0 h 361950"/>
              <a:gd name="connsiteX7" fmla="*/ 190500 w 533400"/>
              <a:gd name="connsiteY7" fmla="*/ 152400 h 361950"/>
              <a:gd name="connsiteX8" fmla="*/ 228600 w 533400"/>
              <a:gd name="connsiteY8" fmla="*/ 152400 h 361950"/>
              <a:gd name="connsiteX9" fmla="*/ 228600 w 533400"/>
              <a:gd name="connsiteY9" fmla="*/ 0 h 361950"/>
              <a:gd name="connsiteX10" fmla="*/ 247650 w 533400"/>
              <a:gd name="connsiteY10" fmla="*/ 152400 h 361950"/>
              <a:gd name="connsiteX11" fmla="*/ 285750 w 533400"/>
              <a:gd name="connsiteY11" fmla="*/ 152400 h 361950"/>
              <a:gd name="connsiteX12" fmla="*/ 285750 w 533400"/>
              <a:gd name="connsiteY12" fmla="*/ 0 h 361950"/>
              <a:gd name="connsiteX13" fmla="*/ 247650 w 533400"/>
              <a:gd name="connsiteY13" fmla="*/ 0 h 361950"/>
              <a:gd name="connsiteX14" fmla="*/ 247650 w 533400"/>
              <a:gd name="connsiteY14" fmla="*/ 152400 h 361950"/>
              <a:gd name="connsiteX15" fmla="*/ 161925 w 533400"/>
              <a:gd name="connsiteY15" fmla="*/ 47625 h 361950"/>
              <a:gd name="connsiteX16" fmla="*/ 161925 w 533400"/>
              <a:gd name="connsiteY16" fmla="*/ 104775 h 361950"/>
              <a:gd name="connsiteX17" fmla="*/ 114300 w 533400"/>
              <a:gd name="connsiteY17" fmla="*/ 152400 h 361950"/>
              <a:gd name="connsiteX18" fmla="*/ 66675 w 533400"/>
              <a:gd name="connsiteY18" fmla="*/ 104775 h 361950"/>
              <a:gd name="connsiteX19" fmla="*/ 66675 w 533400"/>
              <a:gd name="connsiteY19" fmla="*/ 47625 h 361950"/>
              <a:gd name="connsiteX20" fmla="*/ 114300 w 533400"/>
              <a:gd name="connsiteY20" fmla="*/ 0 h 361950"/>
              <a:gd name="connsiteX21" fmla="*/ 161925 w 533400"/>
              <a:gd name="connsiteY21" fmla="*/ 47625 h 361950"/>
              <a:gd name="connsiteX22" fmla="*/ 123825 w 533400"/>
              <a:gd name="connsiteY22" fmla="*/ 47625 h 361950"/>
              <a:gd name="connsiteX23" fmla="*/ 114300 w 533400"/>
              <a:gd name="connsiteY23" fmla="*/ 38100 h 361950"/>
              <a:gd name="connsiteX24" fmla="*/ 104775 w 533400"/>
              <a:gd name="connsiteY24" fmla="*/ 47625 h 361950"/>
              <a:gd name="connsiteX25" fmla="*/ 104775 w 533400"/>
              <a:gd name="connsiteY25" fmla="*/ 104775 h 361950"/>
              <a:gd name="connsiteX26" fmla="*/ 114300 w 533400"/>
              <a:gd name="connsiteY26" fmla="*/ 114300 h 361950"/>
              <a:gd name="connsiteX27" fmla="*/ 123825 w 533400"/>
              <a:gd name="connsiteY27" fmla="*/ 104775 h 361950"/>
              <a:gd name="connsiteX28" fmla="*/ 123825 w 533400"/>
              <a:gd name="connsiteY28" fmla="*/ 47625 h 361950"/>
              <a:gd name="connsiteX29" fmla="*/ 409575 w 533400"/>
              <a:gd name="connsiteY29" fmla="*/ 47625 h 361950"/>
              <a:gd name="connsiteX30" fmla="*/ 409575 w 533400"/>
              <a:gd name="connsiteY30" fmla="*/ 104775 h 361950"/>
              <a:gd name="connsiteX31" fmla="*/ 361950 w 533400"/>
              <a:gd name="connsiteY31" fmla="*/ 152400 h 361950"/>
              <a:gd name="connsiteX32" fmla="*/ 314325 w 533400"/>
              <a:gd name="connsiteY32" fmla="*/ 104775 h 361950"/>
              <a:gd name="connsiteX33" fmla="*/ 314325 w 533400"/>
              <a:gd name="connsiteY33" fmla="*/ 47625 h 361950"/>
              <a:gd name="connsiteX34" fmla="*/ 361950 w 533400"/>
              <a:gd name="connsiteY34" fmla="*/ 0 h 361950"/>
              <a:gd name="connsiteX35" fmla="*/ 409575 w 533400"/>
              <a:gd name="connsiteY35" fmla="*/ 47625 h 361950"/>
              <a:gd name="connsiteX36" fmla="*/ 371475 w 533400"/>
              <a:gd name="connsiteY36" fmla="*/ 47625 h 361950"/>
              <a:gd name="connsiteX37" fmla="*/ 361950 w 533400"/>
              <a:gd name="connsiteY37" fmla="*/ 38100 h 361950"/>
              <a:gd name="connsiteX38" fmla="*/ 352425 w 533400"/>
              <a:gd name="connsiteY38" fmla="*/ 47625 h 361950"/>
              <a:gd name="connsiteX39" fmla="*/ 352425 w 533400"/>
              <a:gd name="connsiteY39" fmla="*/ 104775 h 361950"/>
              <a:gd name="connsiteX40" fmla="*/ 361950 w 533400"/>
              <a:gd name="connsiteY40" fmla="*/ 114300 h 361950"/>
              <a:gd name="connsiteX41" fmla="*/ 371475 w 533400"/>
              <a:gd name="connsiteY41" fmla="*/ 104775 h 361950"/>
              <a:gd name="connsiteX42" fmla="*/ 371475 w 533400"/>
              <a:gd name="connsiteY42" fmla="*/ 47625 h 361950"/>
              <a:gd name="connsiteX43" fmla="*/ 533400 w 533400"/>
              <a:gd name="connsiteY43" fmla="*/ 47625 h 361950"/>
              <a:gd name="connsiteX44" fmla="*/ 533400 w 533400"/>
              <a:gd name="connsiteY44" fmla="*/ 104775 h 361950"/>
              <a:gd name="connsiteX45" fmla="*/ 485775 w 533400"/>
              <a:gd name="connsiteY45" fmla="*/ 152400 h 361950"/>
              <a:gd name="connsiteX46" fmla="*/ 438150 w 533400"/>
              <a:gd name="connsiteY46" fmla="*/ 104775 h 361950"/>
              <a:gd name="connsiteX47" fmla="*/ 438150 w 533400"/>
              <a:gd name="connsiteY47" fmla="*/ 47625 h 361950"/>
              <a:gd name="connsiteX48" fmla="*/ 485775 w 533400"/>
              <a:gd name="connsiteY48" fmla="*/ 0 h 361950"/>
              <a:gd name="connsiteX49" fmla="*/ 533400 w 533400"/>
              <a:gd name="connsiteY49" fmla="*/ 47625 h 361950"/>
              <a:gd name="connsiteX50" fmla="*/ 495300 w 533400"/>
              <a:gd name="connsiteY50" fmla="*/ 47625 h 361950"/>
              <a:gd name="connsiteX51" fmla="*/ 485775 w 533400"/>
              <a:gd name="connsiteY51" fmla="*/ 38100 h 361950"/>
              <a:gd name="connsiteX52" fmla="*/ 476250 w 533400"/>
              <a:gd name="connsiteY52" fmla="*/ 47625 h 361950"/>
              <a:gd name="connsiteX53" fmla="*/ 476250 w 533400"/>
              <a:gd name="connsiteY53" fmla="*/ 104775 h 361950"/>
              <a:gd name="connsiteX54" fmla="*/ 485775 w 533400"/>
              <a:gd name="connsiteY54" fmla="*/ 114300 h 361950"/>
              <a:gd name="connsiteX55" fmla="*/ 495300 w 533400"/>
              <a:gd name="connsiteY55" fmla="*/ 104775 h 361950"/>
              <a:gd name="connsiteX56" fmla="*/ 495300 w 533400"/>
              <a:gd name="connsiteY56" fmla="*/ 47625 h 361950"/>
              <a:gd name="connsiteX57" fmla="*/ 533400 w 533400"/>
              <a:gd name="connsiteY57" fmla="*/ 257175 h 361950"/>
              <a:gd name="connsiteX58" fmla="*/ 533400 w 533400"/>
              <a:gd name="connsiteY58" fmla="*/ 314325 h 361950"/>
              <a:gd name="connsiteX59" fmla="*/ 485775 w 533400"/>
              <a:gd name="connsiteY59" fmla="*/ 361950 h 361950"/>
              <a:gd name="connsiteX60" fmla="*/ 438150 w 533400"/>
              <a:gd name="connsiteY60" fmla="*/ 314325 h 361950"/>
              <a:gd name="connsiteX61" fmla="*/ 438150 w 533400"/>
              <a:gd name="connsiteY61" fmla="*/ 257175 h 361950"/>
              <a:gd name="connsiteX62" fmla="*/ 485775 w 533400"/>
              <a:gd name="connsiteY62" fmla="*/ 209550 h 361950"/>
              <a:gd name="connsiteX63" fmla="*/ 533400 w 533400"/>
              <a:gd name="connsiteY63" fmla="*/ 257175 h 361950"/>
              <a:gd name="connsiteX64" fmla="*/ 495300 w 533400"/>
              <a:gd name="connsiteY64" fmla="*/ 257175 h 361950"/>
              <a:gd name="connsiteX65" fmla="*/ 485775 w 533400"/>
              <a:gd name="connsiteY65" fmla="*/ 247650 h 361950"/>
              <a:gd name="connsiteX66" fmla="*/ 476250 w 533400"/>
              <a:gd name="connsiteY66" fmla="*/ 257175 h 361950"/>
              <a:gd name="connsiteX67" fmla="*/ 476250 w 533400"/>
              <a:gd name="connsiteY67" fmla="*/ 314325 h 361950"/>
              <a:gd name="connsiteX68" fmla="*/ 485775 w 533400"/>
              <a:gd name="connsiteY68" fmla="*/ 323850 h 361950"/>
              <a:gd name="connsiteX69" fmla="*/ 495300 w 533400"/>
              <a:gd name="connsiteY69" fmla="*/ 314325 h 361950"/>
              <a:gd name="connsiteX70" fmla="*/ 495300 w 533400"/>
              <a:gd name="connsiteY70" fmla="*/ 257175 h 361950"/>
              <a:gd name="connsiteX71" fmla="*/ 123825 w 533400"/>
              <a:gd name="connsiteY71" fmla="*/ 361950 h 361950"/>
              <a:gd name="connsiteX72" fmla="*/ 161925 w 533400"/>
              <a:gd name="connsiteY72" fmla="*/ 361950 h 361950"/>
              <a:gd name="connsiteX73" fmla="*/ 161925 w 533400"/>
              <a:gd name="connsiteY73" fmla="*/ 209550 h 361950"/>
              <a:gd name="connsiteX74" fmla="*/ 123825 w 533400"/>
              <a:gd name="connsiteY74" fmla="*/ 209550 h 361950"/>
              <a:gd name="connsiteX75" fmla="*/ 123825 w 533400"/>
              <a:gd name="connsiteY75" fmla="*/ 361950 h 361950"/>
              <a:gd name="connsiteX76" fmla="*/ 314325 w 533400"/>
              <a:gd name="connsiteY76" fmla="*/ 361950 h 361950"/>
              <a:gd name="connsiteX77" fmla="*/ 352425 w 533400"/>
              <a:gd name="connsiteY77" fmla="*/ 361950 h 361950"/>
              <a:gd name="connsiteX78" fmla="*/ 352425 w 533400"/>
              <a:gd name="connsiteY78" fmla="*/ 209550 h 361950"/>
              <a:gd name="connsiteX79" fmla="*/ 314325 w 533400"/>
              <a:gd name="connsiteY79" fmla="*/ 209550 h 361950"/>
              <a:gd name="connsiteX80" fmla="*/ 314325 w 533400"/>
              <a:gd name="connsiteY80" fmla="*/ 361950 h 361950"/>
              <a:gd name="connsiteX81" fmla="*/ 371475 w 533400"/>
              <a:gd name="connsiteY81" fmla="*/ 361950 h 361950"/>
              <a:gd name="connsiteX82" fmla="*/ 409575 w 533400"/>
              <a:gd name="connsiteY82" fmla="*/ 361950 h 361950"/>
              <a:gd name="connsiteX83" fmla="*/ 409575 w 533400"/>
              <a:gd name="connsiteY83" fmla="*/ 209550 h 361950"/>
              <a:gd name="connsiteX84" fmla="*/ 371475 w 533400"/>
              <a:gd name="connsiteY84" fmla="*/ 209550 h 361950"/>
              <a:gd name="connsiteX85" fmla="*/ 371475 w 533400"/>
              <a:gd name="connsiteY85" fmla="*/ 361950 h 361950"/>
              <a:gd name="connsiteX86" fmla="*/ 95250 w 533400"/>
              <a:gd name="connsiteY86" fmla="*/ 257175 h 361950"/>
              <a:gd name="connsiteX87" fmla="*/ 95250 w 533400"/>
              <a:gd name="connsiteY87" fmla="*/ 314325 h 361950"/>
              <a:gd name="connsiteX88" fmla="*/ 47625 w 533400"/>
              <a:gd name="connsiteY88" fmla="*/ 361950 h 361950"/>
              <a:gd name="connsiteX89" fmla="*/ 0 w 533400"/>
              <a:gd name="connsiteY89" fmla="*/ 314325 h 361950"/>
              <a:gd name="connsiteX90" fmla="*/ 0 w 533400"/>
              <a:gd name="connsiteY90" fmla="*/ 257175 h 361950"/>
              <a:gd name="connsiteX91" fmla="*/ 47625 w 533400"/>
              <a:gd name="connsiteY91" fmla="*/ 209550 h 361950"/>
              <a:gd name="connsiteX92" fmla="*/ 95250 w 533400"/>
              <a:gd name="connsiteY92" fmla="*/ 257175 h 361950"/>
              <a:gd name="connsiteX93" fmla="*/ 57150 w 533400"/>
              <a:gd name="connsiteY93" fmla="*/ 257175 h 361950"/>
              <a:gd name="connsiteX94" fmla="*/ 47625 w 533400"/>
              <a:gd name="connsiteY94" fmla="*/ 247650 h 361950"/>
              <a:gd name="connsiteX95" fmla="*/ 38100 w 533400"/>
              <a:gd name="connsiteY95" fmla="*/ 257175 h 361950"/>
              <a:gd name="connsiteX96" fmla="*/ 38100 w 533400"/>
              <a:gd name="connsiteY96" fmla="*/ 314325 h 361950"/>
              <a:gd name="connsiteX97" fmla="*/ 47625 w 533400"/>
              <a:gd name="connsiteY97" fmla="*/ 323850 h 361950"/>
              <a:gd name="connsiteX98" fmla="*/ 57150 w 533400"/>
              <a:gd name="connsiteY98" fmla="*/ 314325 h 361950"/>
              <a:gd name="connsiteX99" fmla="*/ 57150 w 533400"/>
              <a:gd name="connsiteY99" fmla="*/ 257175 h 361950"/>
              <a:gd name="connsiteX100" fmla="*/ 285750 w 533400"/>
              <a:gd name="connsiteY100" fmla="*/ 257175 h 361950"/>
              <a:gd name="connsiteX101" fmla="*/ 285750 w 533400"/>
              <a:gd name="connsiteY101" fmla="*/ 314325 h 361950"/>
              <a:gd name="connsiteX102" fmla="*/ 238125 w 533400"/>
              <a:gd name="connsiteY102" fmla="*/ 361950 h 361950"/>
              <a:gd name="connsiteX103" fmla="*/ 190500 w 533400"/>
              <a:gd name="connsiteY103" fmla="*/ 314325 h 361950"/>
              <a:gd name="connsiteX104" fmla="*/ 190500 w 533400"/>
              <a:gd name="connsiteY104" fmla="*/ 257175 h 361950"/>
              <a:gd name="connsiteX105" fmla="*/ 238125 w 533400"/>
              <a:gd name="connsiteY105" fmla="*/ 209550 h 361950"/>
              <a:gd name="connsiteX106" fmla="*/ 285750 w 533400"/>
              <a:gd name="connsiteY106" fmla="*/ 257175 h 361950"/>
              <a:gd name="connsiteX107" fmla="*/ 247650 w 533400"/>
              <a:gd name="connsiteY107" fmla="*/ 257175 h 361950"/>
              <a:gd name="connsiteX108" fmla="*/ 238125 w 533400"/>
              <a:gd name="connsiteY108" fmla="*/ 247650 h 361950"/>
              <a:gd name="connsiteX109" fmla="*/ 228600 w 533400"/>
              <a:gd name="connsiteY109" fmla="*/ 257175 h 361950"/>
              <a:gd name="connsiteX110" fmla="*/ 228600 w 533400"/>
              <a:gd name="connsiteY110" fmla="*/ 314325 h 361950"/>
              <a:gd name="connsiteX111" fmla="*/ 238125 w 533400"/>
              <a:gd name="connsiteY111" fmla="*/ 323850 h 361950"/>
              <a:gd name="connsiteX112" fmla="*/ 247650 w 533400"/>
              <a:gd name="connsiteY112" fmla="*/ 314325 h 361950"/>
              <a:gd name="connsiteX113" fmla="*/ 247650 w 533400"/>
              <a:gd name="connsiteY113" fmla="*/ 257175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533400" h="361950">
                <a:moveTo>
                  <a:pt x="38100" y="152400"/>
                </a:moveTo>
                <a:lnTo>
                  <a:pt x="0" y="152400"/>
                </a:lnTo>
                <a:lnTo>
                  <a:pt x="0" y="0"/>
                </a:lnTo>
                <a:lnTo>
                  <a:pt x="38100" y="0"/>
                </a:lnTo>
                <a:lnTo>
                  <a:pt x="38100" y="152400"/>
                </a:lnTo>
                <a:close/>
                <a:moveTo>
                  <a:pt x="228600" y="0"/>
                </a:moveTo>
                <a:lnTo>
                  <a:pt x="190500" y="0"/>
                </a:lnTo>
                <a:lnTo>
                  <a:pt x="190500" y="152400"/>
                </a:lnTo>
                <a:lnTo>
                  <a:pt x="228600" y="152400"/>
                </a:lnTo>
                <a:lnTo>
                  <a:pt x="228600" y="0"/>
                </a:lnTo>
                <a:close/>
                <a:moveTo>
                  <a:pt x="247650" y="152400"/>
                </a:moveTo>
                <a:lnTo>
                  <a:pt x="285750" y="152400"/>
                </a:lnTo>
                <a:lnTo>
                  <a:pt x="285750" y="0"/>
                </a:lnTo>
                <a:lnTo>
                  <a:pt x="247650" y="0"/>
                </a:lnTo>
                <a:lnTo>
                  <a:pt x="247650" y="152400"/>
                </a:lnTo>
                <a:close/>
                <a:moveTo>
                  <a:pt x="161925" y="47625"/>
                </a:moveTo>
                <a:lnTo>
                  <a:pt x="161925" y="104775"/>
                </a:lnTo>
                <a:cubicBezTo>
                  <a:pt x="161925" y="131035"/>
                  <a:pt x="140560" y="152400"/>
                  <a:pt x="114300" y="152400"/>
                </a:cubicBezTo>
                <a:cubicBezTo>
                  <a:pt x="88040" y="152400"/>
                  <a:pt x="66675" y="131035"/>
                  <a:pt x="66675" y="104775"/>
                </a:cubicBezTo>
                <a:lnTo>
                  <a:pt x="66675" y="47625"/>
                </a:lnTo>
                <a:cubicBezTo>
                  <a:pt x="66675" y="21365"/>
                  <a:pt x="88040" y="0"/>
                  <a:pt x="114300" y="0"/>
                </a:cubicBezTo>
                <a:cubicBezTo>
                  <a:pt x="140560" y="0"/>
                  <a:pt x="161925" y="21365"/>
                  <a:pt x="161925" y="47625"/>
                </a:cubicBezTo>
                <a:close/>
                <a:moveTo>
                  <a:pt x="123825" y="47625"/>
                </a:moveTo>
                <a:cubicBezTo>
                  <a:pt x="123825" y="42462"/>
                  <a:pt x="119463" y="38100"/>
                  <a:pt x="114300" y="38100"/>
                </a:cubicBezTo>
                <a:cubicBezTo>
                  <a:pt x="109137" y="38100"/>
                  <a:pt x="104775" y="42462"/>
                  <a:pt x="104775" y="47625"/>
                </a:cubicBezTo>
                <a:lnTo>
                  <a:pt x="104775" y="104775"/>
                </a:lnTo>
                <a:cubicBezTo>
                  <a:pt x="104775" y="109938"/>
                  <a:pt x="109137" y="114300"/>
                  <a:pt x="114300" y="114300"/>
                </a:cubicBezTo>
                <a:cubicBezTo>
                  <a:pt x="119463" y="114300"/>
                  <a:pt x="123825" y="109938"/>
                  <a:pt x="123825" y="104775"/>
                </a:cubicBezTo>
                <a:lnTo>
                  <a:pt x="123825" y="47625"/>
                </a:lnTo>
                <a:close/>
                <a:moveTo>
                  <a:pt x="409575" y="47625"/>
                </a:moveTo>
                <a:lnTo>
                  <a:pt x="409575" y="104775"/>
                </a:lnTo>
                <a:cubicBezTo>
                  <a:pt x="409575" y="131035"/>
                  <a:pt x="388210" y="152400"/>
                  <a:pt x="361950" y="152400"/>
                </a:cubicBezTo>
                <a:cubicBezTo>
                  <a:pt x="335690" y="152400"/>
                  <a:pt x="314325" y="131035"/>
                  <a:pt x="314325" y="104775"/>
                </a:cubicBezTo>
                <a:lnTo>
                  <a:pt x="314325" y="47625"/>
                </a:lnTo>
                <a:cubicBezTo>
                  <a:pt x="314325" y="21365"/>
                  <a:pt x="335690" y="0"/>
                  <a:pt x="361950" y="0"/>
                </a:cubicBezTo>
                <a:cubicBezTo>
                  <a:pt x="388210" y="0"/>
                  <a:pt x="409575" y="21365"/>
                  <a:pt x="409575" y="47625"/>
                </a:cubicBezTo>
                <a:close/>
                <a:moveTo>
                  <a:pt x="371475" y="47625"/>
                </a:moveTo>
                <a:cubicBezTo>
                  <a:pt x="371475" y="42462"/>
                  <a:pt x="367113" y="38100"/>
                  <a:pt x="361950" y="38100"/>
                </a:cubicBezTo>
                <a:cubicBezTo>
                  <a:pt x="356787" y="38100"/>
                  <a:pt x="352425" y="42462"/>
                  <a:pt x="352425" y="47625"/>
                </a:cubicBezTo>
                <a:lnTo>
                  <a:pt x="352425" y="104775"/>
                </a:lnTo>
                <a:cubicBezTo>
                  <a:pt x="352425" y="109938"/>
                  <a:pt x="356787" y="114300"/>
                  <a:pt x="361950" y="114300"/>
                </a:cubicBezTo>
                <a:cubicBezTo>
                  <a:pt x="367113" y="114300"/>
                  <a:pt x="371475" y="109938"/>
                  <a:pt x="371475" y="104775"/>
                </a:cubicBezTo>
                <a:lnTo>
                  <a:pt x="371475" y="47625"/>
                </a:lnTo>
                <a:close/>
                <a:moveTo>
                  <a:pt x="533400" y="47625"/>
                </a:moveTo>
                <a:lnTo>
                  <a:pt x="533400" y="104775"/>
                </a:lnTo>
                <a:cubicBezTo>
                  <a:pt x="533400" y="131035"/>
                  <a:pt x="512035" y="152400"/>
                  <a:pt x="485775" y="152400"/>
                </a:cubicBezTo>
                <a:cubicBezTo>
                  <a:pt x="459515" y="152400"/>
                  <a:pt x="438150" y="131035"/>
                  <a:pt x="438150" y="104775"/>
                </a:cubicBezTo>
                <a:lnTo>
                  <a:pt x="438150" y="47625"/>
                </a:lnTo>
                <a:cubicBezTo>
                  <a:pt x="438150" y="21365"/>
                  <a:pt x="459515" y="0"/>
                  <a:pt x="485775" y="0"/>
                </a:cubicBezTo>
                <a:cubicBezTo>
                  <a:pt x="512035" y="0"/>
                  <a:pt x="533400" y="21365"/>
                  <a:pt x="533400" y="47625"/>
                </a:cubicBezTo>
                <a:close/>
                <a:moveTo>
                  <a:pt x="495300" y="47625"/>
                </a:moveTo>
                <a:cubicBezTo>
                  <a:pt x="495300" y="42462"/>
                  <a:pt x="490938" y="38100"/>
                  <a:pt x="485775" y="38100"/>
                </a:cubicBezTo>
                <a:cubicBezTo>
                  <a:pt x="480612" y="38100"/>
                  <a:pt x="476250" y="42462"/>
                  <a:pt x="476250" y="47625"/>
                </a:cubicBezTo>
                <a:lnTo>
                  <a:pt x="476250" y="104775"/>
                </a:lnTo>
                <a:cubicBezTo>
                  <a:pt x="476250" y="109938"/>
                  <a:pt x="480612" y="114300"/>
                  <a:pt x="485775" y="114300"/>
                </a:cubicBezTo>
                <a:cubicBezTo>
                  <a:pt x="490938" y="114300"/>
                  <a:pt x="495300" y="109938"/>
                  <a:pt x="495300" y="104775"/>
                </a:cubicBezTo>
                <a:lnTo>
                  <a:pt x="495300" y="47625"/>
                </a:lnTo>
                <a:close/>
                <a:moveTo>
                  <a:pt x="533400" y="257175"/>
                </a:moveTo>
                <a:lnTo>
                  <a:pt x="533400" y="314325"/>
                </a:lnTo>
                <a:cubicBezTo>
                  <a:pt x="533400" y="340585"/>
                  <a:pt x="512035" y="361950"/>
                  <a:pt x="485775" y="361950"/>
                </a:cubicBezTo>
                <a:cubicBezTo>
                  <a:pt x="459515" y="361950"/>
                  <a:pt x="438150" y="340585"/>
                  <a:pt x="438150" y="314325"/>
                </a:cubicBezTo>
                <a:lnTo>
                  <a:pt x="438150" y="257175"/>
                </a:lnTo>
                <a:cubicBezTo>
                  <a:pt x="438150" y="230915"/>
                  <a:pt x="459515" y="209550"/>
                  <a:pt x="485775" y="209550"/>
                </a:cubicBezTo>
                <a:cubicBezTo>
                  <a:pt x="512035" y="209550"/>
                  <a:pt x="533400" y="230915"/>
                  <a:pt x="533400" y="257175"/>
                </a:cubicBezTo>
                <a:close/>
                <a:moveTo>
                  <a:pt x="495300" y="257175"/>
                </a:moveTo>
                <a:cubicBezTo>
                  <a:pt x="495300" y="252012"/>
                  <a:pt x="490938" y="247650"/>
                  <a:pt x="485775" y="247650"/>
                </a:cubicBezTo>
                <a:cubicBezTo>
                  <a:pt x="480612" y="247650"/>
                  <a:pt x="476250" y="252012"/>
                  <a:pt x="476250" y="257175"/>
                </a:cubicBezTo>
                <a:lnTo>
                  <a:pt x="476250" y="314325"/>
                </a:lnTo>
                <a:cubicBezTo>
                  <a:pt x="476250" y="319488"/>
                  <a:pt x="480612" y="323850"/>
                  <a:pt x="485775" y="323850"/>
                </a:cubicBezTo>
                <a:cubicBezTo>
                  <a:pt x="490938" y="323850"/>
                  <a:pt x="495300" y="319488"/>
                  <a:pt x="495300" y="314325"/>
                </a:cubicBezTo>
                <a:lnTo>
                  <a:pt x="495300" y="257175"/>
                </a:lnTo>
                <a:close/>
                <a:moveTo>
                  <a:pt x="123825" y="361950"/>
                </a:moveTo>
                <a:lnTo>
                  <a:pt x="161925" y="361950"/>
                </a:lnTo>
                <a:lnTo>
                  <a:pt x="161925" y="209550"/>
                </a:lnTo>
                <a:lnTo>
                  <a:pt x="123825" y="209550"/>
                </a:lnTo>
                <a:lnTo>
                  <a:pt x="123825" y="361950"/>
                </a:lnTo>
                <a:close/>
                <a:moveTo>
                  <a:pt x="314325" y="361950"/>
                </a:moveTo>
                <a:lnTo>
                  <a:pt x="352425" y="361950"/>
                </a:lnTo>
                <a:lnTo>
                  <a:pt x="352425" y="209550"/>
                </a:lnTo>
                <a:lnTo>
                  <a:pt x="314325" y="209550"/>
                </a:lnTo>
                <a:lnTo>
                  <a:pt x="314325" y="361950"/>
                </a:lnTo>
                <a:close/>
                <a:moveTo>
                  <a:pt x="371475" y="361950"/>
                </a:moveTo>
                <a:lnTo>
                  <a:pt x="409575" y="361950"/>
                </a:lnTo>
                <a:lnTo>
                  <a:pt x="409575" y="209550"/>
                </a:lnTo>
                <a:lnTo>
                  <a:pt x="371475" y="209550"/>
                </a:lnTo>
                <a:lnTo>
                  <a:pt x="371475" y="361950"/>
                </a:lnTo>
                <a:close/>
                <a:moveTo>
                  <a:pt x="95250" y="257175"/>
                </a:moveTo>
                <a:lnTo>
                  <a:pt x="95250" y="314325"/>
                </a:lnTo>
                <a:cubicBezTo>
                  <a:pt x="95250" y="340585"/>
                  <a:pt x="73885" y="361950"/>
                  <a:pt x="47625" y="361950"/>
                </a:cubicBezTo>
                <a:cubicBezTo>
                  <a:pt x="21365" y="361950"/>
                  <a:pt x="0" y="340585"/>
                  <a:pt x="0" y="314325"/>
                </a:cubicBezTo>
                <a:lnTo>
                  <a:pt x="0" y="257175"/>
                </a:lnTo>
                <a:cubicBezTo>
                  <a:pt x="0" y="230915"/>
                  <a:pt x="21365" y="209550"/>
                  <a:pt x="47625" y="209550"/>
                </a:cubicBezTo>
                <a:cubicBezTo>
                  <a:pt x="73885" y="209550"/>
                  <a:pt x="95250" y="230915"/>
                  <a:pt x="95250" y="257175"/>
                </a:cubicBezTo>
                <a:close/>
                <a:moveTo>
                  <a:pt x="57150" y="257175"/>
                </a:moveTo>
                <a:cubicBezTo>
                  <a:pt x="57150" y="252012"/>
                  <a:pt x="52788" y="247650"/>
                  <a:pt x="47625" y="247650"/>
                </a:cubicBezTo>
                <a:cubicBezTo>
                  <a:pt x="42462" y="247650"/>
                  <a:pt x="38100" y="252012"/>
                  <a:pt x="38100" y="257175"/>
                </a:cubicBezTo>
                <a:lnTo>
                  <a:pt x="38100" y="314325"/>
                </a:lnTo>
                <a:cubicBezTo>
                  <a:pt x="38100" y="319488"/>
                  <a:pt x="42462" y="323850"/>
                  <a:pt x="47625" y="323850"/>
                </a:cubicBezTo>
                <a:cubicBezTo>
                  <a:pt x="52788" y="323850"/>
                  <a:pt x="57150" y="319488"/>
                  <a:pt x="57150" y="314325"/>
                </a:cubicBezTo>
                <a:lnTo>
                  <a:pt x="57150" y="257175"/>
                </a:lnTo>
                <a:close/>
                <a:moveTo>
                  <a:pt x="285750" y="257175"/>
                </a:moveTo>
                <a:lnTo>
                  <a:pt x="285750" y="314325"/>
                </a:lnTo>
                <a:cubicBezTo>
                  <a:pt x="285750" y="340585"/>
                  <a:pt x="264385" y="361950"/>
                  <a:pt x="238125" y="361950"/>
                </a:cubicBezTo>
                <a:cubicBezTo>
                  <a:pt x="211865" y="361950"/>
                  <a:pt x="190500" y="340585"/>
                  <a:pt x="190500" y="314325"/>
                </a:cubicBezTo>
                <a:lnTo>
                  <a:pt x="190500" y="257175"/>
                </a:lnTo>
                <a:cubicBezTo>
                  <a:pt x="190500" y="230915"/>
                  <a:pt x="211865" y="209550"/>
                  <a:pt x="238125" y="209550"/>
                </a:cubicBezTo>
                <a:cubicBezTo>
                  <a:pt x="264385" y="209550"/>
                  <a:pt x="285750" y="230915"/>
                  <a:pt x="285750" y="257175"/>
                </a:cubicBezTo>
                <a:close/>
                <a:moveTo>
                  <a:pt x="247650" y="257175"/>
                </a:moveTo>
                <a:cubicBezTo>
                  <a:pt x="247650" y="252012"/>
                  <a:pt x="243288" y="247650"/>
                  <a:pt x="238125" y="247650"/>
                </a:cubicBezTo>
                <a:cubicBezTo>
                  <a:pt x="232962" y="247650"/>
                  <a:pt x="228600" y="252012"/>
                  <a:pt x="228600" y="257175"/>
                </a:cubicBezTo>
                <a:lnTo>
                  <a:pt x="228600" y="314325"/>
                </a:lnTo>
                <a:cubicBezTo>
                  <a:pt x="228600" y="319488"/>
                  <a:pt x="232962" y="323850"/>
                  <a:pt x="238125" y="323850"/>
                </a:cubicBezTo>
                <a:cubicBezTo>
                  <a:pt x="243288" y="323850"/>
                  <a:pt x="247650" y="319488"/>
                  <a:pt x="247650" y="314325"/>
                </a:cubicBezTo>
                <a:lnTo>
                  <a:pt x="247650" y="257175"/>
                </a:lnTo>
                <a:close/>
              </a:path>
            </a:pathLst>
          </a:custGeom>
          <a:solidFill>
            <a:srgbClr val="002856"/>
          </a:solidFill>
          <a:ln w="9525" cap="flat">
            <a:noFill/>
            <a:prstDash val="solid"/>
            <a:miter/>
          </a:ln>
        </p:spPr>
        <p:txBody>
          <a:bodyPr rtlCol="0" anchor="ctr"/>
          <a:lstStyle/>
          <a:p>
            <a:endParaRPr lang="en-US"/>
          </a:p>
        </p:txBody>
      </p:sp>
      <p:sp>
        <p:nvSpPr>
          <p:cNvPr id="9" name="Rectangle 8">
            <a:extLst>
              <a:ext uri="{FF2B5EF4-FFF2-40B4-BE49-F238E27FC236}">
                <a16:creationId xmlns:a16="http://schemas.microsoft.com/office/drawing/2014/main" id="{18D394D2-6FCA-0B1E-5334-F6B93A198955}"/>
              </a:ext>
            </a:extLst>
          </p:cNvPr>
          <p:cNvSpPr/>
          <p:nvPr/>
        </p:nvSpPr>
        <p:spPr>
          <a:xfrm>
            <a:off x="6544830" y="1292845"/>
            <a:ext cx="2151495" cy="369332"/>
          </a:xfrm>
          <a:prstGeom prst="rect">
            <a:avLst/>
          </a:prstGeom>
        </p:spPr>
        <p:txBody>
          <a:bodyPr wrap="square" lIns="0" tIns="0" rIns="0" bIns="0">
            <a:spAutoFit/>
          </a:bodyPr>
          <a:lstStyle/>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dirty="0">
                <a:solidFill>
                  <a:prstClr val="black"/>
                </a:solidFill>
                <a:latin typeface="Arial"/>
                <a:cs typeface="Arial"/>
                <a:sym typeface="Arial"/>
              </a:rPr>
              <a:t>Example KRIs that </a:t>
            </a:r>
          </a:p>
          <a:p>
            <a:pPr marL="0" marR="0" lvl="0" indent="0" algn="l" defTabSz="342900" rtl="0" eaLnBrk="1" fontAlgn="auto" latinLnBrk="0" hangingPunct="1">
              <a:lnSpc>
                <a:spcPct val="100000"/>
              </a:lnSpc>
              <a:spcBef>
                <a:spcPts val="0"/>
              </a:spcBef>
              <a:spcAft>
                <a:spcPts val="0"/>
              </a:spcAft>
              <a:buClrTx/>
              <a:buSzTx/>
              <a:buFont typeface="Arial"/>
              <a:buNone/>
              <a:tabLst/>
              <a:defRPr/>
            </a:pPr>
            <a:r>
              <a:rPr lang="en-US" sz="1200" b="1" dirty="0">
                <a:solidFill>
                  <a:prstClr val="black"/>
                </a:solidFill>
                <a:latin typeface="Arial"/>
                <a:cs typeface="Arial"/>
                <a:sym typeface="Arial"/>
              </a:rPr>
              <a:t>Satisfy Criteria</a:t>
            </a:r>
            <a:endParaRPr kumimoji="0" lang="en-US" sz="1200" b="1" i="0" u="none" strike="noStrike" kern="1200" cap="none" spc="0" normalizeH="0" baseline="0" noProof="0" dirty="0">
              <a:ln>
                <a:noFill/>
              </a:ln>
              <a:solidFill>
                <a:prstClr val="black"/>
              </a:solidFill>
              <a:effectLst/>
              <a:uLnTx/>
              <a:uFillTx/>
              <a:latin typeface="Arial"/>
              <a:ea typeface="+mn-ea"/>
              <a:cs typeface="Arial"/>
              <a:sym typeface="Arial"/>
            </a:endParaRPr>
          </a:p>
        </p:txBody>
      </p:sp>
      <p:sp>
        <p:nvSpPr>
          <p:cNvPr id="11" name="TextBox 10">
            <a:extLst>
              <a:ext uri="{FF2B5EF4-FFF2-40B4-BE49-F238E27FC236}">
                <a16:creationId xmlns:a16="http://schemas.microsoft.com/office/drawing/2014/main" id="{8FD39870-7543-FF0C-1BD1-CDE5BD85E138}"/>
              </a:ext>
            </a:extLst>
          </p:cNvPr>
          <p:cNvSpPr txBox="1"/>
          <p:nvPr/>
        </p:nvSpPr>
        <p:spPr>
          <a:xfrm flipH="1">
            <a:off x="8512922" y="290124"/>
            <a:ext cx="347756" cy="334151"/>
          </a:xfrm>
          <a:prstGeom prst="ellipse">
            <a:avLst/>
          </a:prstGeom>
          <a:solidFill>
            <a:srgbClr val="FF540A"/>
          </a:solidFill>
        </p:spPr>
        <p:txBody>
          <a:bodyPr wrap="none" lIns="0" tIns="0" rIns="0" bIns="0" rtlCol="0" anchor="ctr" anchorCtr="1">
            <a:noAutofit/>
          </a:bodyPr>
          <a:lstStyle/>
          <a:p>
            <a:pPr algn="ctr"/>
            <a:r>
              <a:rPr lang="en-US" sz="1400" b="1" dirty="0"/>
              <a:t>5</a:t>
            </a:r>
          </a:p>
        </p:txBody>
      </p:sp>
      <p:sp>
        <p:nvSpPr>
          <p:cNvPr id="12" name="TextBox 11">
            <a:extLst>
              <a:ext uri="{FF2B5EF4-FFF2-40B4-BE49-F238E27FC236}">
                <a16:creationId xmlns:a16="http://schemas.microsoft.com/office/drawing/2014/main" id="{D21291E4-5401-A2F2-9B9E-AE1ED128E931}"/>
              </a:ext>
            </a:extLst>
          </p:cNvPr>
          <p:cNvSpPr txBox="1"/>
          <p:nvPr/>
        </p:nvSpPr>
        <p:spPr>
          <a:xfrm>
            <a:off x="1099001" y="1978846"/>
            <a:ext cx="2243570" cy="646331"/>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Scaled</a:t>
            </a:r>
            <a:endParaRPr lang="en-US" sz="1200" b="1" kern="0"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Indicator sheds light on multiple third-party relationships.</a:t>
            </a: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14" name="TextBox 13">
            <a:extLst>
              <a:ext uri="{FF2B5EF4-FFF2-40B4-BE49-F238E27FC236}">
                <a16:creationId xmlns:a16="http://schemas.microsoft.com/office/drawing/2014/main" id="{5BDEAB41-5F02-C43C-1525-3D17812DB02A}"/>
              </a:ext>
            </a:extLst>
          </p:cNvPr>
          <p:cNvSpPr txBox="1"/>
          <p:nvPr/>
        </p:nvSpPr>
        <p:spPr>
          <a:xfrm>
            <a:off x="1099001" y="3072692"/>
            <a:ext cx="2243570" cy="646331"/>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Externally Available</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1200" kern="0" dirty="0">
                <a:solidFill>
                  <a:srgbClr val="000000"/>
                </a:solidFill>
                <a:latin typeface="Arial"/>
                <a:cs typeface="Arial"/>
                <a:sym typeface="Arial"/>
              </a:rPr>
              <a:t>Does not require business or individual third party input.</a:t>
            </a: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16" name="TextBox 15">
            <a:extLst>
              <a:ext uri="{FF2B5EF4-FFF2-40B4-BE49-F238E27FC236}">
                <a16:creationId xmlns:a16="http://schemas.microsoft.com/office/drawing/2014/main" id="{054D8ACC-2703-E9EC-6322-E55189461858}"/>
              </a:ext>
            </a:extLst>
          </p:cNvPr>
          <p:cNvSpPr txBox="1"/>
          <p:nvPr/>
        </p:nvSpPr>
        <p:spPr>
          <a:xfrm>
            <a:off x="1142633" y="4158808"/>
            <a:ext cx="2243570" cy="646331"/>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Objective</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1200" kern="0" dirty="0">
                <a:solidFill>
                  <a:srgbClr val="000000"/>
                </a:solidFill>
                <a:latin typeface="Arial"/>
                <a:cs typeface="Arial"/>
                <a:sym typeface="Arial"/>
              </a:rPr>
              <a:t>Measured with quantitative data requiring minimal interpretation.</a:t>
            </a: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
        <p:nvSpPr>
          <p:cNvPr id="17" name="TextBox 16">
            <a:extLst>
              <a:ext uri="{FF2B5EF4-FFF2-40B4-BE49-F238E27FC236}">
                <a16:creationId xmlns:a16="http://schemas.microsoft.com/office/drawing/2014/main" id="{5D99DF0C-1D5E-CD6C-A0BC-26E01AE768FE}"/>
              </a:ext>
            </a:extLst>
          </p:cNvPr>
          <p:cNvSpPr txBox="1"/>
          <p:nvPr/>
        </p:nvSpPr>
        <p:spPr>
          <a:xfrm>
            <a:off x="1135975" y="5227369"/>
            <a:ext cx="2243570" cy="646331"/>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Arial"/>
                <a:cs typeface="Arial"/>
                <a:sym typeface="Arial"/>
              </a:rPr>
              <a:t>Benchmarked</a:t>
            </a:r>
          </a:p>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lang="en-US" sz="1200" kern="0" dirty="0">
                <a:solidFill>
                  <a:srgbClr val="000000"/>
                </a:solidFill>
                <a:latin typeface="Arial"/>
                <a:cs typeface="Arial"/>
                <a:sym typeface="Arial"/>
              </a:rPr>
              <a:t>Historical data readily available for comparison.</a:t>
            </a: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219523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EEE0-84B2-84D5-B481-F886034BD3D4}"/>
              </a:ext>
            </a:extLst>
          </p:cNvPr>
          <p:cNvSpPr>
            <a:spLocks noGrp="1"/>
          </p:cNvSpPr>
          <p:nvPr>
            <p:ph type="title"/>
          </p:nvPr>
        </p:nvSpPr>
        <p:spPr/>
        <p:txBody>
          <a:bodyPr/>
          <a:lstStyle/>
          <a:p>
            <a:r>
              <a:rPr lang="en-US" dirty="0"/>
              <a:t>Enterprise TPRM KRI Development Workshop</a:t>
            </a:r>
          </a:p>
        </p:txBody>
      </p:sp>
      <p:sp>
        <p:nvSpPr>
          <p:cNvPr id="4" name="TextBox 3">
            <a:extLst>
              <a:ext uri="{FF2B5EF4-FFF2-40B4-BE49-F238E27FC236}">
                <a16:creationId xmlns:a16="http://schemas.microsoft.com/office/drawing/2014/main" id="{C784C8DB-83EB-ED20-C50F-C06D142A422B}"/>
              </a:ext>
            </a:extLst>
          </p:cNvPr>
          <p:cNvSpPr txBox="1"/>
          <p:nvPr/>
        </p:nvSpPr>
        <p:spPr>
          <a:xfrm>
            <a:off x="457198" y="1559645"/>
            <a:ext cx="7540389" cy="3738710"/>
          </a:xfrm>
          <a:prstGeom prst="rect">
            <a:avLst/>
          </a:prstGeom>
          <a:noFill/>
        </p:spPr>
        <p:txBody>
          <a:bodyPr wrap="square" lIns="97971" tIns="97971" bIns="97971" rtlCol="0">
            <a:noAutofit/>
          </a:bodyPr>
          <a:lstStyle/>
          <a:p>
            <a:pPr marL="285750" indent="-285750" defTabSz="734752">
              <a:spcAft>
                <a:spcPts val="1200"/>
              </a:spcAft>
              <a:buFont typeface="Arial" panose="020B0604020202020204" pitchFamily="34" charset="0"/>
              <a:buChar char="•"/>
              <a:defRPr/>
            </a:pPr>
            <a:r>
              <a:rPr lang="en-US" sz="1400" dirty="0"/>
              <a:t>Rejoin your assigned groups</a:t>
            </a:r>
          </a:p>
          <a:p>
            <a:pPr marL="285750" indent="-285750" defTabSz="734752">
              <a:spcAft>
                <a:spcPts val="1200"/>
              </a:spcAft>
              <a:buFont typeface="Arial" panose="020B0604020202020204" pitchFamily="34" charset="0"/>
              <a:buChar char="•"/>
              <a:defRPr/>
            </a:pPr>
            <a:r>
              <a:rPr lang="en-US" sz="1400" dirty="0"/>
              <a:t>Do the following:</a:t>
            </a:r>
          </a:p>
          <a:p>
            <a:pPr marL="800100" lvl="1" indent="-342900" defTabSz="734752">
              <a:spcAft>
                <a:spcPts val="1200"/>
              </a:spcAft>
              <a:buFont typeface="+mj-lt"/>
              <a:buAutoNum type="arabicPeriod"/>
              <a:defRPr/>
            </a:pPr>
            <a:r>
              <a:rPr lang="en-US" sz="1400" b="1" dirty="0"/>
              <a:t>Select </a:t>
            </a:r>
            <a:r>
              <a:rPr lang="en-US" sz="1400" dirty="0"/>
              <a:t>a</a:t>
            </a:r>
            <a:r>
              <a:rPr lang="en-US" sz="1400" b="1" dirty="0"/>
              <a:t> must avoid outcome (MAO) </a:t>
            </a:r>
            <a:r>
              <a:rPr lang="en-US" sz="1400" dirty="0"/>
              <a:t>(2 minutes)</a:t>
            </a:r>
          </a:p>
          <a:p>
            <a:pPr marL="800100" lvl="1" indent="-342900" defTabSz="734752">
              <a:spcAft>
                <a:spcPts val="1200"/>
              </a:spcAft>
              <a:buFont typeface="+mj-lt"/>
              <a:buAutoNum type="arabicPeriod"/>
              <a:defRPr/>
            </a:pPr>
            <a:r>
              <a:rPr lang="en-US" sz="1400" b="1" dirty="0"/>
              <a:t>Identify a set of potential root causes </a:t>
            </a:r>
            <a:r>
              <a:rPr lang="en-US" sz="1400" dirty="0"/>
              <a:t>for the MAO you selected (10 minutes)</a:t>
            </a:r>
          </a:p>
          <a:p>
            <a:pPr marL="800100" lvl="1" indent="-342900" defTabSz="734752">
              <a:spcAft>
                <a:spcPts val="1200"/>
              </a:spcAft>
              <a:buFont typeface="+mj-lt"/>
              <a:buAutoNum type="arabicPeriod"/>
              <a:defRPr/>
            </a:pPr>
            <a:r>
              <a:rPr lang="en-US" sz="1400" b="1" dirty="0"/>
              <a:t>Brainstorm potential KRIs </a:t>
            </a:r>
            <a:r>
              <a:rPr lang="en-US" sz="1400" dirty="0"/>
              <a:t>for the likeliest causes you identified, following guidance on the previous two pages:</a:t>
            </a:r>
          </a:p>
          <a:p>
            <a:pPr marL="1257300" lvl="2" indent="-342900" defTabSz="734752">
              <a:spcAft>
                <a:spcPts val="1200"/>
              </a:spcAft>
              <a:buFont typeface="+mj-lt"/>
              <a:buAutoNum type="alphaUcPeriod"/>
              <a:defRPr/>
            </a:pPr>
            <a:r>
              <a:rPr lang="en-US" sz="1400" dirty="0"/>
              <a:t>Use KRIs that are </a:t>
            </a:r>
            <a:r>
              <a:rPr lang="en-US" sz="1400" b="1" dirty="0"/>
              <a:t>already tracked </a:t>
            </a:r>
            <a:r>
              <a:rPr lang="en-US" sz="1400" dirty="0"/>
              <a:t>by another function (5 minutes)</a:t>
            </a:r>
          </a:p>
          <a:p>
            <a:pPr marL="1257300" lvl="2" indent="-342900" defTabSz="734752">
              <a:spcAft>
                <a:spcPts val="1200"/>
              </a:spcAft>
              <a:buFont typeface="+mj-lt"/>
              <a:buAutoNum type="alphaUcPeriod"/>
              <a:defRPr/>
            </a:pPr>
            <a:r>
              <a:rPr lang="en-US" sz="1400" dirty="0"/>
              <a:t>Determine </a:t>
            </a:r>
            <a:r>
              <a:rPr lang="en-US" sz="1400" b="1" dirty="0"/>
              <a:t>additional</a:t>
            </a:r>
            <a:r>
              <a:rPr lang="en-US" sz="1400" dirty="0"/>
              <a:t> ETPRM KRIs you can monitor with </a:t>
            </a:r>
            <a:r>
              <a:rPr lang="en-US" sz="1400" b="1" dirty="0"/>
              <a:t>low effort </a:t>
            </a:r>
            <a:r>
              <a:rPr lang="en-US" sz="1400" dirty="0"/>
              <a:t>(5 minutes)</a:t>
            </a:r>
          </a:p>
          <a:p>
            <a:pPr marL="285750" indent="-285750" defTabSz="734752">
              <a:spcAft>
                <a:spcPts val="1200"/>
              </a:spcAft>
              <a:buFont typeface="Arial" panose="020B0604020202020204" pitchFamily="34" charset="0"/>
              <a:buChar char="•"/>
              <a:defRPr/>
            </a:pPr>
            <a:r>
              <a:rPr lang="en-US" sz="1400" b="1" dirty="0"/>
              <a:t>Select your strongest 2-5 ETPRM KRIs </a:t>
            </a:r>
            <a:r>
              <a:rPr lang="en-US" sz="1400" dirty="0"/>
              <a:t>to share (3 minutes)</a:t>
            </a:r>
          </a:p>
          <a:p>
            <a:pPr marL="285750" indent="-285750" defTabSz="734752">
              <a:spcAft>
                <a:spcPts val="1200"/>
              </a:spcAft>
              <a:buFont typeface="Arial" panose="020B0604020202020204" pitchFamily="34" charset="0"/>
              <a:buChar char="•"/>
              <a:defRPr/>
            </a:pPr>
            <a:r>
              <a:rPr lang="en-US" sz="1400" dirty="0"/>
              <a:t>Return to the plenary session to </a:t>
            </a:r>
            <a:r>
              <a:rPr lang="en-US" sz="1400" b="1" dirty="0"/>
              <a:t>share and discuss </a:t>
            </a:r>
            <a:r>
              <a:rPr lang="en-US" sz="1400" dirty="0"/>
              <a:t>your ideas!</a:t>
            </a:r>
          </a:p>
          <a:p>
            <a:pPr defTabSz="734752">
              <a:spcAft>
                <a:spcPts val="1200"/>
              </a:spcAft>
              <a:defRPr/>
            </a:pPr>
            <a:endParaRPr lang="en-US" sz="1400" dirty="0"/>
          </a:p>
        </p:txBody>
      </p:sp>
      <p:sp>
        <p:nvSpPr>
          <p:cNvPr id="16" name="Text Placeholder 2">
            <a:extLst>
              <a:ext uri="{FF2B5EF4-FFF2-40B4-BE49-F238E27FC236}">
                <a16:creationId xmlns:a16="http://schemas.microsoft.com/office/drawing/2014/main" id="{EE53AB1E-8460-1112-DFFD-F76ABCFF03ED}"/>
              </a:ext>
            </a:extLst>
          </p:cNvPr>
          <p:cNvSpPr>
            <a:spLocks noGrp="1"/>
          </p:cNvSpPr>
          <p:nvPr>
            <p:ph type="body" sz="quarter" idx="11"/>
          </p:nvPr>
        </p:nvSpPr>
        <p:spPr>
          <a:xfrm>
            <a:off x="457199" y="914401"/>
            <a:ext cx="8229601" cy="182880"/>
          </a:xfrm>
        </p:spPr>
        <p:txBody>
          <a:bodyPr/>
          <a:lstStyle/>
          <a:p>
            <a:r>
              <a:rPr lang="en-US" dirty="0"/>
              <a:t>Instructions for Group Breakout Activity</a:t>
            </a:r>
          </a:p>
        </p:txBody>
      </p:sp>
      <p:sp>
        <p:nvSpPr>
          <p:cNvPr id="17" name="Text Placeholder 3">
            <a:extLst>
              <a:ext uri="{FF2B5EF4-FFF2-40B4-BE49-F238E27FC236}">
                <a16:creationId xmlns:a16="http://schemas.microsoft.com/office/drawing/2014/main" id="{510B593C-5605-ABAB-4335-285C3E8F5A67}"/>
              </a:ext>
            </a:extLst>
          </p:cNvPr>
          <p:cNvSpPr>
            <a:spLocks noGrp="1"/>
          </p:cNvSpPr>
          <p:nvPr>
            <p:ph type="body" sz="quarter" idx="12"/>
          </p:nvPr>
        </p:nvSpPr>
        <p:spPr>
          <a:xfrm>
            <a:off x="457199" y="1145032"/>
            <a:ext cx="8229601" cy="182880"/>
          </a:xfrm>
        </p:spPr>
        <p:txBody>
          <a:bodyPr/>
          <a:lstStyle/>
          <a:p>
            <a:r>
              <a:rPr lang="en-US" dirty="0"/>
              <a:t>25 Minutes Total</a:t>
            </a:r>
          </a:p>
        </p:txBody>
      </p:sp>
      <p:sp>
        <p:nvSpPr>
          <p:cNvPr id="3" name="Google Shape;733;p38">
            <a:extLst>
              <a:ext uri="{FF2B5EF4-FFF2-40B4-BE49-F238E27FC236}">
                <a16:creationId xmlns:a16="http://schemas.microsoft.com/office/drawing/2014/main" id="{21C7CAED-AF64-CD66-0F81-44AB4337D4FD}"/>
              </a:ext>
            </a:extLst>
          </p:cNvPr>
          <p:cNvSpPr/>
          <p:nvPr/>
        </p:nvSpPr>
        <p:spPr>
          <a:xfrm>
            <a:off x="0" y="0"/>
            <a:ext cx="9144000" cy="259882"/>
          </a:xfrm>
          <a:prstGeom prst="rect">
            <a:avLst/>
          </a:prstGeom>
          <a:solidFill>
            <a:srgbClr val="002856"/>
          </a:solidFill>
          <a:ln>
            <a:noFill/>
          </a:ln>
        </p:spPr>
        <p:txBody>
          <a:bodyPr spcFirstLastPara="1" wrap="square" lIns="91425" tIns="90000" rIns="90000" bIns="90000" anchor="ctr" anchorCtr="0">
            <a:noAutofit/>
          </a:bodyPr>
          <a:lstStyle/>
          <a:p>
            <a:pPr marL="0" marR="0" lvl="0" indent="0" algn="l" rtl="0">
              <a:spcBef>
                <a:spcPts val="0"/>
              </a:spcBef>
              <a:spcAft>
                <a:spcPts val="0"/>
              </a:spcAft>
              <a:buNone/>
            </a:pPr>
            <a:r>
              <a:rPr lang="en-US" sz="1200" b="1" dirty="0">
                <a:solidFill>
                  <a:schemeClr val="lt1"/>
                </a:solidFill>
                <a:latin typeface="Arial"/>
                <a:ea typeface="Arial"/>
                <a:cs typeface="Arial"/>
                <a:sym typeface="Arial"/>
              </a:rPr>
              <a:t>ACTIVITY</a:t>
            </a:r>
            <a:endParaRPr lang="en-US" dirty="0"/>
          </a:p>
        </p:txBody>
      </p:sp>
    </p:spTree>
    <p:extLst>
      <p:ext uri="{BB962C8B-B14F-4D97-AF65-F5344CB8AC3E}">
        <p14:creationId xmlns:p14="http://schemas.microsoft.com/office/powerpoint/2010/main" val="2484109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dirty="0"/>
              <a:t>Use “Must Avoid” Outcomes to Help Determine Priorities</a:t>
            </a:r>
          </a:p>
        </p:txBody>
      </p:sp>
      <p:sp>
        <p:nvSpPr>
          <p:cNvPr id="186" name="Google Shape;186;p9"/>
          <p:cNvSpPr txBox="1">
            <a:spLocks noGrp="1"/>
          </p:cNvSpPr>
          <p:nvPr>
            <p:ph type="body" sz="quarter" idx="11"/>
          </p:nvPr>
        </p:nvSpPr>
        <p:spPr>
          <a:xfrm>
            <a:off x="457200" y="914400"/>
            <a:ext cx="4011613" cy="38099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dirty="0"/>
              <a:t>Defining Characteristics and Examples </a:t>
            </a:r>
            <a:br>
              <a:rPr lang="en-US" dirty="0"/>
            </a:br>
            <a:r>
              <a:rPr lang="en-US" dirty="0"/>
              <a:t>of “Must Avoid” Outcomes</a:t>
            </a:r>
          </a:p>
        </p:txBody>
      </p:sp>
      <p:sp>
        <p:nvSpPr>
          <p:cNvPr id="2" name="Text Placeholder 1">
            <a:extLst>
              <a:ext uri="{FF2B5EF4-FFF2-40B4-BE49-F238E27FC236}">
                <a16:creationId xmlns:a16="http://schemas.microsoft.com/office/drawing/2014/main" id="{777E68F6-1812-5027-64AE-CC8B23E375F1}"/>
              </a:ext>
            </a:extLst>
          </p:cNvPr>
          <p:cNvSpPr>
            <a:spLocks noGrp="1"/>
          </p:cNvSpPr>
          <p:nvPr>
            <p:ph type="body" sz="quarter" idx="14"/>
          </p:nvPr>
        </p:nvSpPr>
        <p:spPr>
          <a:xfrm>
            <a:off x="4684359" y="914400"/>
            <a:ext cx="4014216" cy="380999"/>
          </a:xfrm>
        </p:spPr>
        <p:txBody>
          <a:bodyPr/>
          <a:lstStyle/>
          <a:p>
            <a:r>
              <a:rPr lang="en-US" dirty="0"/>
              <a:t>Questions to Guide Identification </a:t>
            </a:r>
            <a:br>
              <a:rPr lang="en-US" dirty="0"/>
            </a:br>
            <a:r>
              <a:rPr lang="en-US" dirty="0"/>
              <a:t>of “Must Avoid” Outcomes</a:t>
            </a:r>
          </a:p>
        </p:txBody>
      </p:sp>
      <p:sp>
        <p:nvSpPr>
          <p:cNvPr id="4" name="Rectangle 3">
            <a:extLst>
              <a:ext uri="{FF2B5EF4-FFF2-40B4-BE49-F238E27FC236}">
                <a16:creationId xmlns:a16="http://schemas.microsoft.com/office/drawing/2014/main" id="{5EB17A30-5D0E-E145-FB2F-4E49D62B615E}"/>
              </a:ext>
            </a:extLst>
          </p:cNvPr>
          <p:cNvSpPr/>
          <p:nvPr/>
        </p:nvSpPr>
        <p:spPr>
          <a:xfrm>
            <a:off x="879951" y="1560999"/>
            <a:ext cx="3166110" cy="1015663"/>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t" anchorCtr="0"/>
          <a:lstStyle/>
          <a:p>
            <a:r>
              <a:rPr lang="en-US" sz="1200" b="1" dirty="0">
                <a:solidFill>
                  <a:schemeClr val="tx1"/>
                </a:solidFill>
              </a:rPr>
              <a:t>A “Must Avoid” Outcome is</a:t>
            </a:r>
            <a:r>
              <a:rPr lang="en-US" sz="1200" dirty="0">
                <a:solidFill>
                  <a:schemeClr val="tx1"/>
                </a:solidFill>
              </a:rPr>
              <a:t>:</a:t>
            </a:r>
          </a:p>
          <a:p>
            <a:r>
              <a:rPr lang="en-US" sz="1200" dirty="0">
                <a:solidFill>
                  <a:schemeClr val="tx1"/>
                </a:solidFill>
              </a:rPr>
              <a:t>A severe but avoidable outcome that will prevent a company from achieving a strategic objective.</a:t>
            </a:r>
          </a:p>
        </p:txBody>
      </p:sp>
      <p:sp>
        <p:nvSpPr>
          <p:cNvPr id="5" name="TextBox 4">
            <a:extLst>
              <a:ext uri="{FF2B5EF4-FFF2-40B4-BE49-F238E27FC236}">
                <a16:creationId xmlns:a16="http://schemas.microsoft.com/office/drawing/2014/main" id="{4789BE2A-FE10-6018-213E-6ED89EBABA85}"/>
              </a:ext>
            </a:extLst>
          </p:cNvPr>
          <p:cNvSpPr txBox="1"/>
          <p:nvPr/>
        </p:nvSpPr>
        <p:spPr>
          <a:xfrm>
            <a:off x="879951" y="2589878"/>
            <a:ext cx="3166110" cy="1015663"/>
          </a:xfrm>
          <a:prstGeom prst="rect">
            <a:avLst/>
          </a:prstGeom>
          <a:noFill/>
        </p:spPr>
        <p:txBody>
          <a:bodyPr wrap="square" lIns="0" rIns="0" rtlCol="0">
            <a:spAutoFit/>
          </a:bodyPr>
          <a:lstStyle/>
          <a:p>
            <a:pPr algn="l"/>
            <a:r>
              <a:rPr lang="en-US" sz="1200" b="1" dirty="0"/>
              <a:t>Examples:</a:t>
            </a:r>
            <a:endParaRPr lang="en-US" sz="1200" dirty="0"/>
          </a:p>
          <a:p>
            <a:pPr marL="171450" indent="-171450" algn="l">
              <a:buFont typeface="Arial" panose="020B0604020202020204" pitchFamily="34" charset="0"/>
              <a:buChar char="•"/>
            </a:pPr>
            <a:r>
              <a:rPr lang="en-US" sz="1200" dirty="0"/>
              <a:t>Reputational harm of a magnitude causing permanent brand damage.</a:t>
            </a:r>
          </a:p>
          <a:p>
            <a:pPr marL="171450" indent="-171450" algn="l">
              <a:buFont typeface="Arial" panose="020B0604020202020204" pitchFamily="34" charset="0"/>
              <a:buChar char="•"/>
            </a:pPr>
            <a:r>
              <a:rPr lang="en-US" sz="1200" dirty="0"/>
              <a:t>Cyber attack resulting in the theft and disclosure of critical intellectual property.</a:t>
            </a:r>
          </a:p>
        </p:txBody>
      </p:sp>
      <p:sp>
        <p:nvSpPr>
          <p:cNvPr id="7" name="TextBox 6">
            <a:extLst>
              <a:ext uri="{FF2B5EF4-FFF2-40B4-BE49-F238E27FC236}">
                <a16:creationId xmlns:a16="http://schemas.microsoft.com/office/drawing/2014/main" id="{2CD250E8-E3B9-9D4C-40A1-804C0CCA2E33}"/>
              </a:ext>
            </a:extLst>
          </p:cNvPr>
          <p:cNvSpPr txBox="1"/>
          <p:nvPr/>
        </p:nvSpPr>
        <p:spPr>
          <a:xfrm>
            <a:off x="879951" y="4875697"/>
            <a:ext cx="3166110" cy="1200329"/>
          </a:xfrm>
          <a:prstGeom prst="rect">
            <a:avLst/>
          </a:prstGeom>
          <a:noFill/>
        </p:spPr>
        <p:txBody>
          <a:bodyPr wrap="square" lIns="0" rIns="0" rtlCol="0">
            <a:spAutoFit/>
          </a:bodyPr>
          <a:lstStyle/>
          <a:p>
            <a:pPr algn="l"/>
            <a:r>
              <a:rPr lang="en-US" sz="1200" b="1" dirty="0"/>
              <a:t>Examples:</a:t>
            </a:r>
            <a:endParaRPr lang="en-US" sz="1200" dirty="0"/>
          </a:p>
          <a:p>
            <a:pPr marL="171450" indent="-171450" algn="l">
              <a:buFont typeface="Arial" panose="020B0604020202020204" pitchFamily="34" charset="0"/>
              <a:buChar char="•"/>
            </a:pPr>
            <a:r>
              <a:rPr lang="en-US" sz="1200" dirty="0"/>
              <a:t>A problematic contractual provision with a minor provider not critical to operations.</a:t>
            </a:r>
          </a:p>
          <a:p>
            <a:pPr marL="171450" indent="-171450" algn="l">
              <a:buFont typeface="Arial" panose="020B0604020202020204" pitchFamily="34" charset="0"/>
              <a:buChar char="•"/>
            </a:pPr>
            <a:r>
              <a:rPr lang="en-US" sz="1200" dirty="0"/>
              <a:t>A major recession preventing an organization from making a profit according to its annual objectives.</a:t>
            </a:r>
          </a:p>
        </p:txBody>
      </p:sp>
      <p:sp>
        <p:nvSpPr>
          <p:cNvPr id="8" name="Rectangle 7">
            <a:extLst>
              <a:ext uri="{FF2B5EF4-FFF2-40B4-BE49-F238E27FC236}">
                <a16:creationId xmlns:a16="http://schemas.microsoft.com/office/drawing/2014/main" id="{327DDE5F-ABC1-B034-AF52-94A8F9FCFFD8}"/>
              </a:ext>
            </a:extLst>
          </p:cNvPr>
          <p:cNvSpPr/>
          <p:nvPr/>
        </p:nvSpPr>
        <p:spPr>
          <a:xfrm>
            <a:off x="879951" y="3848426"/>
            <a:ext cx="3166110" cy="1015663"/>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t" anchorCtr="0"/>
          <a:lstStyle/>
          <a:p>
            <a:r>
              <a:rPr lang="en-US" sz="1200" b="1" dirty="0">
                <a:solidFill>
                  <a:schemeClr val="tx1"/>
                </a:solidFill>
              </a:rPr>
              <a:t>A “Must Avoid” Outcome is </a:t>
            </a:r>
            <a:r>
              <a:rPr lang="en-US" sz="1200" b="1" u="sng" dirty="0">
                <a:solidFill>
                  <a:schemeClr val="tx1"/>
                </a:solidFill>
              </a:rPr>
              <a:t>Not</a:t>
            </a:r>
            <a:r>
              <a:rPr lang="en-US" sz="1200" dirty="0">
                <a:solidFill>
                  <a:schemeClr val="tx1"/>
                </a:solidFill>
              </a:rPr>
              <a:t>:</a:t>
            </a:r>
          </a:p>
          <a:p>
            <a:r>
              <a:rPr lang="en-US" sz="1200" dirty="0">
                <a:solidFill>
                  <a:schemeClr val="tx1"/>
                </a:solidFill>
              </a:rPr>
              <a:t>A minor risk event, an uncontrollable outcome, any event that will not prevent achievement of a strategic objective.</a:t>
            </a:r>
          </a:p>
        </p:txBody>
      </p:sp>
      <p:sp>
        <p:nvSpPr>
          <p:cNvPr id="9" name="TextBox 8">
            <a:extLst>
              <a:ext uri="{FF2B5EF4-FFF2-40B4-BE49-F238E27FC236}">
                <a16:creationId xmlns:a16="http://schemas.microsoft.com/office/drawing/2014/main" id="{A52BFA03-E5B9-E63F-57D4-FCBECCFE68D9}"/>
              </a:ext>
            </a:extLst>
          </p:cNvPr>
          <p:cNvSpPr txBox="1"/>
          <p:nvPr/>
        </p:nvSpPr>
        <p:spPr>
          <a:xfrm>
            <a:off x="457199" y="6131441"/>
            <a:ext cx="3474736" cy="246221"/>
          </a:xfrm>
          <a:prstGeom prst="rect">
            <a:avLst/>
          </a:prstGeom>
          <a:noFill/>
        </p:spPr>
        <p:txBody>
          <a:bodyPr wrap="square" lIns="0" tIns="91440" rIns="0" bIns="0" rtlCol="0" anchor="b" anchorCtr="0">
            <a:spAutoFit/>
          </a:bodyPr>
          <a:lstStyle/>
          <a:p>
            <a:pPr>
              <a:spcBef>
                <a:spcPts val="300"/>
              </a:spcBef>
            </a:pPr>
            <a:r>
              <a:rPr lang="en-US" sz="1000" dirty="0"/>
              <a:t>Source: Gartner</a:t>
            </a:r>
          </a:p>
        </p:txBody>
      </p:sp>
      <p:grpSp>
        <p:nvGrpSpPr>
          <p:cNvPr id="12" name="Group 11">
            <a:extLst>
              <a:ext uri="{FF2B5EF4-FFF2-40B4-BE49-F238E27FC236}">
                <a16:creationId xmlns:a16="http://schemas.microsoft.com/office/drawing/2014/main" id="{51FE1C62-5063-C707-A1F7-0F80E454FFBE}"/>
              </a:ext>
            </a:extLst>
          </p:cNvPr>
          <p:cNvGrpSpPr/>
          <p:nvPr/>
        </p:nvGrpSpPr>
        <p:grpSpPr>
          <a:xfrm>
            <a:off x="5097941" y="1523999"/>
            <a:ext cx="3166108" cy="4382601"/>
            <a:chOff x="2913959" y="1733224"/>
            <a:chExt cx="3312204" cy="3775623"/>
          </a:xfrm>
        </p:grpSpPr>
        <p:sp>
          <p:nvSpPr>
            <p:cNvPr id="13" name="Rectangle 12">
              <a:extLst>
                <a:ext uri="{FF2B5EF4-FFF2-40B4-BE49-F238E27FC236}">
                  <a16:creationId xmlns:a16="http://schemas.microsoft.com/office/drawing/2014/main" id="{DC9615DA-A2C8-44FA-4525-FAA0CAB02776}"/>
                </a:ext>
              </a:extLst>
            </p:cNvPr>
            <p:cNvSpPr/>
            <p:nvPr/>
          </p:nvSpPr>
          <p:spPr>
            <a:xfrm>
              <a:off x="2913959" y="2121410"/>
              <a:ext cx="3312204" cy="338743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60666028-E0A9-D2EC-1AAC-875261DB6342}"/>
                </a:ext>
              </a:extLst>
            </p:cNvPr>
            <p:cNvSpPr/>
            <p:nvPr/>
          </p:nvSpPr>
          <p:spPr>
            <a:xfrm>
              <a:off x="3079383" y="2267713"/>
              <a:ext cx="2981356" cy="30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US" sz="1200" dirty="0">
                  <a:solidFill>
                    <a:schemeClr val="tx1"/>
                  </a:solidFill>
                </a:rPr>
                <a:t>What are the business’s most critical objectives? Which outcomes would be most likely to prevent those objectives?</a:t>
              </a:r>
            </a:p>
            <a:p>
              <a:pPr marL="171450" indent="-171450">
                <a:spcAft>
                  <a:spcPts val="600"/>
                </a:spcAft>
                <a:buFont typeface="Arial" panose="020B0604020202020204" pitchFamily="34" charset="0"/>
                <a:buChar char="•"/>
              </a:pPr>
              <a:r>
                <a:rPr lang="en-US" sz="1200" dirty="0">
                  <a:solidFill>
                    <a:schemeClr val="tx1"/>
                  </a:solidFill>
                </a:rPr>
                <a:t>For which outcomes do we have the lowest risk tolerance (i.e., not willing to accept any risk)?</a:t>
              </a:r>
            </a:p>
            <a:p>
              <a:pPr marL="171450" indent="-171450">
                <a:spcAft>
                  <a:spcPts val="600"/>
                </a:spcAft>
                <a:buFont typeface="Arial" panose="020B0604020202020204" pitchFamily="34" charset="0"/>
                <a:buChar char="•"/>
              </a:pPr>
              <a:r>
                <a:rPr lang="en-US" sz="1200" dirty="0">
                  <a:solidFill>
                    <a:schemeClr val="tx1"/>
                  </a:solidFill>
                </a:rPr>
                <a:t>Which outcomes would be true “company killers” for us?</a:t>
              </a:r>
            </a:p>
            <a:p>
              <a:pPr marL="171450" indent="-171450">
                <a:spcAft>
                  <a:spcPts val="600"/>
                </a:spcAft>
                <a:buFont typeface="Arial" panose="020B0604020202020204" pitchFamily="34" charset="0"/>
                <a:buChar char="•"/>
              </a:pPr>
              <a:r>
                <a:rPr lang="en-US" sz="1200" dirty="0">
                  <a:solidFill>
                    <a:schemeClr val="tx1"/>
                  </a:solidFill>
                </a:rPr>
                <a:t>Which critical mitigations must not fail?</a:t>
              </a:r>
            </a:p>
            <a:p>
              <a:pPr marL="171450" indent="-171450">
                <a:spcAft>
                  <a:spcPts val="600"/>
                </a:spcAft>
                <a:buFont typeface="Arial" panose="020B0604020202020204" pitchFamily="34" charset="0"/>
                <a:buChar char="•"/>
              </a:pPr>
              <a:r>
                <a:rPr lang="en-US" sz="1200" dirty="0">
                  <a:solidFill>
                    <a:schemeClr val="tx1"/>
                  </a:solidFill>
                </a:rPr>
                <a:t>Which outcomes would have the most permanent and/or significant impact on our most important enterprise-level metrics?</a:t>
              </a:r>
            </a:p>
          </p:txBody>
        </p:sp>
        <p:sp>
          <p:nvSpPr>
            <p:cNvPr id="15" name="Freeform 19">
              <a:extLst>
                <a:ext uri="{FF2B5EF4-FFF2-40B4-BE49-F238E27FC236}">
                  <a16:creationId xmlns:a16="http://schemas.microsoft.com/office/drawing/2014/main" id="{392DB2E1-37BC-9E06-CD13-0331A7F89180}"/>
                </a:ext>
              </a:extLst>
            </p:cNvPr>
            <p:cNvSpPr/>
            <p:nvPr/>
          </p:nvSpPr>
          <p:spPr>
            <a:xfrm>
              <a:off x="3708629" y="1733224"/>
              <a:ext cx="1722863" cy="650389"/>
            </a:xfrm>
            <a:custGeom>
              <a:avLst/>
              <a:gdLst>
                <a:gd name="connsiteX0" fmla="*/ 342501 w 685003"/>
                <a:gd name="connsiteY0" fmla="*/ 0 h 258592"/>
                <a:gd name="connsiteX1" fmla="*/ 413711 w 685003"/>
                <a:gd name="connsiteY1" fmla="*/ 71210 h 258592"/>
                <a:gd name="connsiteX2" fmla="*/ 411258 w 685003"/>
                <a:gd name="connsiteY2" fmla="*/ 77132 h 258592"/>
                <a:gd name="connsiteX3" fmla="*/ 580224 w 685003"/>
                <a:gd name="connsiteY3" fmla="*/ 153372 h 258592"/>
                <a:gd name="connsiteX4" fmla="*/ 685003 w 685003"/>
                <a:gd name="connsiteY4" fmla="*/ 153372 h 258592"/>
                <a:gd name="connsiteX5" fmla="*/ 685003 w 685003"/>
                <a:gd name="connsiteY5" fmla="*/ 258592 h 258592"/>
                <a:gd name="connsiteX6" fmla="*/ 0 w 685003"/>
                <a:gd name="connsiteY6" fmla="*/ 258592 h 258592"/>
                <a:gd name="connsiteX7" fmla="*/ 0 w 685003"/>
                <a:gd name="connsiteY7" fmla="*/ 153372 h 258592"/>
                <a:gd name="connsiteX8" fmla="*/ 104778 w 685003"/>
                <a:gd name="connsiteY8" fmla="*/ 153372 h 258592"/>
                <a:gd name="connsiteX9" fmla="*/ 273744 w 685003"/>
                <a:gd name="connsiteY9" fmla="*/ 77132 h 258592"/>
                <a:gd name="connsiteX10" fmla="*/ 271291 w 685003"/>
                <a:gd name="connsiteY10" fmla="*/ 71210 h 258592"/>
                <a:gd name="connsiteX11" fmla="*/ 342501 w 685003"/>
                <a:gd name="connsiteY11" fmla="*/ 0 h 25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003" h="258592">
                  <a:moveTo>
                    <a:pt x="342501" y="0"/>
                  </a:moveTo>
                  <a:cubicBezTo>
                    <a:pt x="381829" y="0"/>
                    <a:pt x="413711" y="31882"/>
                    <a:pt x="413711" y="71210"/>
                  </a:cubicBezTo>
                  <a:lnTo>
                    <a:pt x="411258" y="77132"/>
                  </a:lnTo>
                  <a:lnTo>
                    <a:pt x="580224" y="153372"/>
                  </a:lnTo>
                  <a:lnTo>
                    <a:pt x="685003" y="153372"/>
                  </a:lnTo>
                  <a:lnTo>
                    <a:pt x="685003" y="258592"/>
                  </a:lnTo>
                  <a:lnTo>
                    <a:pt x="0" y="258592"/>
                  </a:lnTo>
                  <a:lnTo>
                    <a:pt x="0" y="153372"/>
                  </a:lnTo>
                  <a:lnTo>
                    <a:pt x="104778" y="153372"/>
                  </a:lnTo>
                  <a:lnTo>
                    <a:pt x="273744" y="77132"/>
                  </a:lnTo>
                  <a:lnTo>
                    <a:pt x="271291" y="71210"/>
                  </a:lnTo>
                  <a:cubicBezTo>
                    <a:pt x="271291" y="31882"/>
                    <a:pt x="303173" y="0"/>
                    <a:pt x="342501" y="0"/>
                  </a:cubicBezTo>
                  <a:close/>
                </a:path>
              </a:pathLst>
            </a:cu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sp>
        <p:nvSpPr>
          <p:cNvPr id="16" name="Google Shape;733;p38">
            <a:extLst>
              <a:ext uri="{FF2B5EF4-FFF2-40B4-BE49-F238E27FC236}">
                <a16:creationId xmlns:a16="http://schemas.microsoft.com/office/drawing/2014/main" id="{6D056174-E4F9-8907-2491-0E13E5C7F780}"/>
              </a:ext>
            </a:extLst>
          </p:cNvPr>
          <p:cNvSpPr/>
          <p:nvPr/>
        </p:nvSpPr>
        <p:spPr>
          <a:xfrm>
            <a:off x="0" y="0"/>
            <a:ext cx="9144000" cy="259882"/>
          </a:xfrm>
          <a:prstGeom prst="rect">
            <a:avLst/>
          </a:prstGeom>
          <a:solidFill>
            <a:srgbClr val="6F7878"/>
          </a:solidFill>
          <a:ln>
            <a:noFill/>
          </a:ln>
        </p:spPr>
        <p:txBody>
          <a:bodyPr spcFirstLastPara="1" wrap="square" lIns="91425" tIns="90000" rIns="90000" bIns="90000" anchor="ctr" anchorCtr="0">
            <a:noAutofit/>
          </a:bodyPr>
          <a:lstStyle/>
          <a:p>
            <a:pPr marL="0" marR="0" lvl="0" indent="0" algn="l" rtl="0">
              <a:spcBef>
                <a:spcPts val="0"/>
              </a:spcBef>
              <a:spcAft>
                <a:spcPts val="0"/>
              </a:spcAft>
              <a:buNone/>
            </a:pPr>
            <a:r>
              <a:rPr lang="en-US" sz="1200" b="1" dirty="0">
                <a:solidFill>
                  <a:schemeClr val="lt1"/>
                </a:solidFill>
                <a:latin typeface="Arial"/>
                <a:ea typeface="Arial"/>
                <a:cs typeface="Arial"/>
                <a:sym typeface="Arial"/>
              </a:rPr>
              <a:t>IMPLEMENTATION GUIDANCE</a:t>
            </a:r>
            <a:endParaRPr lang="en-US" dirty="0"/>
          </a:p>
        </p:txBody>
      </p:sp>
    </p:spTree>
    <p:extLst>
      <p:ext uri="{BB962C8B-B14F-4D97-AF65-F5344CB8AC3E}">
        <p14:creationId xmlns:p14="http://schemas.microsoft.com/office/powerpoint/2010/main" val="2099789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dirty="0"/>
              <a:t>Growing Concern, Expectations for Third-Party Risk</a:t>
            </a:r>
            <a:endParaRPr dirty="0"/>
          </a:p>
        </p:txBody>
      </p:sp>
      <p:sp>
        <p:nvSpPr>
          <p:cNvPr id="374" name="Google Shape;374;p14"/>
          <p:cNvSpPr txBox="1">
            <a:spLocks noGrp="1"/>
          </p:cNvSpPr>
          <p:nvPr>
            <p:ph type="body" sz="quarter" idx="11"/>
          </p:nvPr>
        </p:nvSpPr>
        <p:spPr>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None/>
            </a:pPr>
            <a:r>
              <a:rPr lang="en-US" dirty="0"/>
              <a:t>Q: “Third-Party Risk Has Become a More Important Priority for Our ERC”</a:t>
            </a:r>
            <a:endParaRPr dirty="0"/>
          </a:p>
        </p:txBody>
      </p:sp>
      <p:sp>
        <p:nvSpPr>
          <p:cNvPr id="2" name="Text Placeholder 1">
            <a:extLst>
              <a:ext uri="{FF2B5EF4-FFF2-40B4-BE49-F238E27FC236}">
                <a16:creationId xmlns:a16="http://schemas.microsoft.com/office/drawing/2014/main" id="{86D58A0C-C76A-EB13-9D97-429552545B5E}"/>
              </a:ext>
            </a:extLst>
          </p:cNvPr>
          <p:cNvSpPr>
            <a:spLocks noGrp="1"/>
          </p:cNvSpPr>
          <p:nvPr>
            <p:ph type="body" sz="quarter" idx="14"/>
          </p:nvPr>
        </p:nvSpPr>
        <p:spPr/>
        <p:txBody>
          <a:bodyPr/>
          <a:lstStyle/>
          <a:p>
            <a:r>
              <a:rPr lang="en-US" dirty="0"/>
              <a:t>Q: “Our Expectations of Our ERM Team Around Third-Party Risk Have Increased”</a:t>
            </a:r>
          </a:p>
        </p:txBody>
      </p:sp>
      <p:sp>
        <p:nvSpPr>
          <p:cNvPr id="3" name="Text Placeholder 2">
            <a:extLst>
              <a:ext uri="{FF2B5EF4-FFF2-40B4-BE49-F238E27FC236}">
                <a16:creationId xmlns:a16="http://schemas.microsoft.com/office/drawing/2014/main" id="{EB942538-14D8-3D23-5601-B12DA34AC56B}"/>
              </a:ext>
            </a:extLst>
          </p:cNvPr>
          <p:cNvSpPr>
            <a:spLocks noGrp="1"/>
          </p:cNvSpPr>
          <p:nvPr>
            <p:ph type="body" sz="quarter" idx="15"/>
          </p:nvPr>
        </p:nvSpPr>
        <p:spPr>
          <a:xfrm>
            <a:off x="4684359" y="1378953"/>
            <a:ext cx="4014216" cy="182880"/>
          </a:xfrm>
        </p:spPr>
        <p:txBody>
          <a:bodyPr/>
          <a:lstStyle/>
          <a:p>
            <a:r>
              <a:rPr lang="en-US" sz="1200" b="0" i="1" u="none" strike="noStrike" cap="none" dirty="0">
                <a:solidFill>
                  <a:schemeClr val="dk1"/>
                </a:solidFill>
                <a:latin typeface="Arial"/>
                <a:ea typeface="Arial"/>
                <a:cs typeface="Arial"/>
                <a:sym typeface="Arial"/>
              </a:rPr>
              <a:t>Percentage of Respondents</a:t>
            </a:r>
            <a:endParaRPr lang="en-US" dirty="0"/>
          </a:p>
        </p:txBody>
      </p:sp>
      <p:graphicFrame>
        <p:nvGraphicFramePr>
          <p:cNvPr id="390" name="Google Shape;390;p14"/>
          <p:cNvGraphicFramePr/>
          <p:nvPr>
            <p:extLst>
              <p:ext uri="{D42A27DB-BD31-4B8C-83A1-F6EECF244321}">
                <p14:modId xmlns:p14="http://schemas.microsoft.com/office/powerpoint/2010/main" val="2950125361"/>
              </p:ext>
            </p:extLst>
          </p:nvPr>
        </p:nvGraphicFramePr>
        <p:xfrm>
          <a:off x="5493482" y="2211186"/>
          <a:ext cx="2374615" cy="2258731"/>
        </p:xfrm>
        <a:graphic>
          <a:graphicData uri="http://schemas.openxmlformats.org/drawingml/2006/chart">
            <c:chart xmlns:c="http://schemas.openxmlformats.org/drawingml/2006/chart" xmlns:r="http://schemas.openxmlformats.org/officeDocument/2006/relationships" r:id="rId3"/>
          </a:graphicData>
        </a:graphic>
      </p:graphicFrame>
      <p:sp>
        <p:nvSpPr>
          <p:cNvPr id="391" name="Google Shape;391;p14"/>
          <p:cNvSpPr txBox="1"/>
          <p:nvPr/>
        </p:nvSpPr>
        <p:spPr>
          <a:xfrm>
            <a:off x="5946003" y="1869888"/>
            <a:ext cx="734786" cy="38703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rgbClr val="000000"/>
              </a:buClr>
              <a:buSzPts val="1200"/>
              <a:buFont typeface="Arial Black"/>
              <a:buNone/>
            </a:pPr>
            <a:r>
              <a:rPr lang="en-US" sz="1200" b="1" dirty="0">
                <a:solidFill>
                  <a:srgbClr val="000000"/>
                </a:solidFill>
                <a:ea typeface="Arial Black"/>
                <a:cs typeface="Arial Black"/>
                <a:sym typeface="Arial Black"/>
              </a:rPr>
              <a:t>1%</a:t>
            </a:r>
            <a:endParaRPr sz="1800" b="1" dirty="0">
              <a:solidFill>
                <a:schemeClr val="dk1"/>
              </a:solidFill>
              <a:ea typeface="Arial"/>
              <a:cs typeface="Arial"/>
              <a:sym typeface="Arial"/>
            </a:endParaRPr>
          </a:p>
          <a:p>
            <a:pPr marL="0" marR="0" lvl="0" indent="0" algn="r" rtl="0">
              <a:spcBef>
                <a:spcPts val="0"/>
              </a:spcBef>
              <a:spcAft>
                <a:spcPts val="0"/>
              </a:spcAft>
              <a:buClr>
                <a:srgbClr val="000000"/>
              </a:buClr>
              <a:buSzPts val="1200"/>
              <a:buFont typeface="Arial"/>
              <a:buNone/>
            </a:pPr>
            <a:r>
              <a:rPr lang="en-US" sz="1200" dirty="0">
                <a:solidFill>
                  <a:srgbClr val="000000"/>
                </a:solidFill>
                <a:ea typeface="Arial"/>
                <a:cs typeface="Arial"/>
                <a:sym typeface="Arial"/>
              </a:rPr>
              <a:t>Disagree</a:t>
            </a:r>
            <a:endParaRPr sz="1800" dirty="0">
              <a:solidFill>
                <a:schemeClr val="dk1"/>
              </a:solidFill>
              <a:ea typeface="Arial"/>
              <a:cs typeface="Arial"/>
              <a:sym typeface="Arial"/>
            </a:endParaRPr>
          </a:p>
        </p:txBody>
      </p:sp>
      <p:sp>
        <p:nvSpPr>
          <p:cNvPr id="392" name="Google Shape;392;p14"/>
          <p:cNvSpPr txBox="1"/>
          <p:nvPr/>
        </p:nvSpPr>
        <p:spPr>
          <a:xfrm>
            <a:off x="7783142" y="3789857"/>
            <a:ext cx="734786" cy="38703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200"/>
              <a:buFont typeface="Arial Black"/>
              <a:buNone/>
            </a:pPr>
            <a:r>
              <a:rPr lang="en-US" sz="1200" b="1" dirty="0">
                <a:solidFill>
                  <a:srgbClr val="000000"/>
                </a:solidFill>
                <a:ea typeface="Arial Black"/>
                <a:cs typeface="Arial Black"/>
                <a:sym typeface="Arial Black"/>
              </a:rPr>
              <a:t>78%</a:t>
            </a:r>
            <a:endParaRPr sz="1800" b="1" dirty="0">
              <a:solidFill>
                <a:schemeClr val="dk1"/>
              </a:solidFill>
              <a:ea typeface="Arial"/>
              <a:cs typeface="Arial"/>
              <a:sym typeface="Arial"/>
            </a:endParaRPr>
          </a:p>
          <a:p>
            <a:pPr marL="0" marR="0" lvl="0" indent="0" algn="l" rtl="0">
              <a:spcBef>
                <a:spcPts val="0"/>
              </a:spcBef>
              <a:spcAft>
                <a:spcPts val="0"/>
              </a:spcAft>
              <a:buClr>
                <a:srgbClr val="000000"/>
              </a:buClr>
              <a:buSzPts val="1200"/>
              <a:buFont typeface="Arial"/>
              <a:buNone/>
            </a:pPr>
            <a:r>
              <a:rPr lang="en-US" sz="1200" dirty="0">
                <a:solidFill>
                  <a:srgbClr val="000000"/>
                </a:solidFill>
                <a:ea typeface="Arial"/>
                <a:cs typeface="Arial"/>
                <a:sym typeface="Arial"/>
              </a:rPr>
              <a:t>Agree</a:t>
            </a:r>
            <a:endParaRPr sz="1800" dirty="0">
              <a:solidFill>
                <a:schemeClr val="dk1"/>
              </a:solidFill>
              <a:ea typeface="Arial"/>
              <a:cs typeface="Arial"/>
              <a:sym typeface="Arial"/>
            </a:endParaRPr>
          </a:p>
        </p:txBody>
      </p:sp>
      <p:sp>
        <p:nvSpPr>
          <p:cNvPr id="394" name="Google Shape;394;p14"/>
          <p:cNvSpPr txBox="1"/>
          <p:nvPr/>
        </p:nvSpPr>
        <p:spPr>
          <a:xfrm>
            <a:off x="4943624" y="2525257"/>
            <a:ext cx="734786" cy="38703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1200"/>
              <a:buFont typeface="Arial Black"/>
              <a:buNone/>
            </a:pPr>
            <a:r>
              <a:rPr lang="en-US" sz="1200" b="1" dirty="0">
                <a:solidFill>
                  <a:schemeClr val="dk1"/>
                </a:solidFill>
                <a:ea typeface="Arial Black"/>
                <a:cs typeface="Arial Black"/>
                <a:sym typeface="Arial Black"/>
              </a:rPr>
              <a:t>21</a:t>
            </a:r>
            <a:r>
              <a:rPr lang="en-US" sz="1200" b="1" dirty="0">
                <a:solidFill>
                  <a:srgbClr val="000000"/>
                </a:solidFill>
                <a:ea typeface="Arial Black"/>
                <a:cs typeface="Arial Black"/>
                <a:sym typeface="Arial Black"/>
              </a:rPr>
              <a:t>%</a:t>
            </a:r>
            <a:endParaRPr sz="1800" b="1" dirty="0">
              <a:solidFill>
                <a:schemeClr val="dk1"/>
              </a:solidFill>
              <a:ea typeface="Arial"/>
              <a:cs typeface="Arial"/>
              <a:sym typeface="Arial"/>
            </a:endParaRPr>
          </a:p>
          <a:p>
            <a:pPr marL="0" marR="0" lvl="0" indent="0" algn="r" rtl="0">
              <a:spcBef>
                <a:spcPts val="0"/>
              </a:spcBef>
              <a:spcAft>
                <a:spcPts val="0"/>
              </a:spcAft>
              <a:buClr>
                <a:srgbClr val="000000"/>
              </a:buClr>
              <a:buSzPts val="1200"/>
              <a:buFont typeface="Arial"/>
              <a:buNone/>
            </a:pPr>
            <a:r>
              <a:rPr lang="en-US" sz="1200" dirty="0">
                <a:solidFill>
                  <a:srgbClr val="000000"/>
                </a:solidFill>
                <a:ea typeface="Arial"/>
                <a:cs typeface="Arial"/>
                <a:sym typeface="Arial"/>
              </a:rPr>
              <a:t>Neutral</a:t>
            </a:r>
            <a:endParaRPr sz="1800" dirty="0">
              <a:solidFill>
                <a:schemeClr val="dk1"/>
              </a:solidFill>
              <a:ea typeface="Arial"/>
              <a:cs typeface="Arial"/>
              <a:sym typeface="Arial"/>
            </a:endParaRPr>
          </a:p>
        </p:txBody>
      </p:sp>
      <p:graphicFrame>
        <p:nvGraphicFramePr>
          <p:cNvPr id="26" name="Google Shape;390;p14">
            <a:extLst>
              <a:ext uri="{FF2B5EF4-FFF2-40B4-BE49-F238E27FC236}">
                <a16:creationId xmlns:a16="http://schemas.microsoft.com/office/drawing/2014/main" id="{FE26BEA2-5A63-4B83-BBA4-2DE13D5C6B9C}"/>
              </a:ext>
            </a:extLst>
          </p:cNvPr>
          <p:cNvGraphicFramePr/>
          <p:nvPr>
            <p:extLst>
              <p:ext uri="{D42A27DB-BD31-4B8C-83A1-F6EECF244321}">
                <p14:modId xmlns:p14="http://schemas.microsoft.com/office/powerpoint/2010/main" val="2226645256"/>
              </p:ext>
            </p:extLst>
          </p:nvPr>
        </p:nvGraphicFramePr>
        <p:xfrm>
          <a:off x="1201893" y="2211186"/>
          <a:ext cx="2374615" cy="2258731"/>
        </p:xfrm>
        <a:graphic>
          <a:graphicData uri="http://schemas.openxmlformats.org/drawingml/2006/chart">
            <c:chart xmlns:c="http://schemas.openxmlformats.org/drawingml/2006/chart" xmlns:r="http://schemas.openxmlformats.org/officeDocument/2006/relationships" r:id="rId4"/>
          </a:graphicData>
        </a:graphic>
      </p:graphicFrame>
      <p:sp>
        <p:nvSpPr>
          <p:cNvPr id="27" name="Google Shape;391;p14">
            <a:extLst>
              <a:ext uri="{FF2B5EF4-FFF2-40B4-BE49-F238E27FC236}">
                <a16:creationId xmlns:a16="http://schemas.microsoft.com/office/drawing/2014/main" id="{05E6D4F2-B597-4D38-AED4-9E478E161842}"/>
              </a:ext>
            </a:extLst>
          </p:cNvPr>
          <p:cNvSpPr txBox="1"/>
          <p:nvPr/>
        </p:nvSpPr>
        <p:spPr>
          <a:xfrm>
            <a:off x="1717587" y="1846108"/>
            <a:ext cx="734786" cy="38703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rgbClr val="000000"/>
              </a:buClr>
              <a:buSzPts val="1200"/>
              <a:buFont typeface="Arial Black"/>
              <a:buNone/>
            </a:pPr>
            <a:r>
              <a:rPr lang="en-US" sz="1200" b="1" dirty="0">
                <a:solidFill>
                  <a:srgbClr val="000000"/>
                </a:solidFill>
                <a:ea typeface="Arial Black"/>
                <a:cs typeface="Arial Black"/>
                <a:sym typeface="Arial Black"/>
              </a:rPr>
              <a:t>0%</a:t>
            </a:r>
            <a:endParaRPr sz="1800" b="1" dirty="0">
              <a:solidFill>
                <a:schemeClr val="dk1"/>
              </a:solidFill>
              <a:ea typeface="Arial"/>
              <a:cs typeface="Arial"/>
              <a:sym typeface="Arial"/>
            </a:endParaRPr>
          </a:p>
          <a:p>
            <a:pPr marL="0" marR="0" lvl="0" indent="0" algn="r" rtl="0">
              <a:spcBef>
                <a:spcPts val="0"/>
              </a:spcBef>
              <a:spcAft>
                <a:spcPts val="0"/>
              </a:spcAft>
              <a:buClr>
                <a:srgbClr val="000000"/>
              </a:buClr>
              <a:buSzPts val="1200"/>
              <a:buFont typeface="Arial"/>
              <a:buNone/>
            </a:pPr>
            <a:r>
              <a:rPr lang="en-US" sz="1200" dirty="0">
                <a:solidFill>
                  <a:srgbClr val="000000"/>
                </a:solidFill>
                <a:ea typeface="Arial"/>
                <a:cs typeface="Arial"/>
                <a:sym typeface="Arial"/>
              </a:rPr>
              <a:t>Disagree</a:t>
            </a:r>
            <a:endParaRPr sz="1800" dirty="0">
              <a:solidFill>
                <a:schemeClr val="dk1"/>
              </a:solidFill>
              <a:ea typeface="Arial"/>
              <a:cs typeface="Arial"/>
              <a:sym typeface="Arial"/>
            </a:endParaRPr>
          </a:p>
        </p:txBody>
      </p:sp>
      <p:sp>
        <p:nvSpPr>
          <p:cNvPr id="28" name="Google Shape;392;p14">
            <a:extLst>
              <a:ext uri="{FF2B5EF4-FFF2-40B4-BE49-F238E27FC236}">
                <a16:creationId xmlns:a16="http://schemas.microsoft.com/office/drawing/2014/main" id="{FFB7C8A3-C966-457C-BD00-69038ECE60C0}"/>
              </a:ext>
            </a:extLst>
          </p:cNvPr>
          <p:cNvSpPr txBox="1"/>
          <p:nvPr/>
        </p:nvSpPr>
        <p:spPr>
          <a:xfrm>
            <a:off x="3467447" y="3805013"/>
            <a:ext cx="734786" cy="387034"/>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rgbClr val="000000"/>
              </a:buClr>
              <a:buSzPts val="1200"/>
              <a:buFont typeface="Arial Black"/>
              <a:buNone/>
            </a:pPr>
            <a:r>
              <a:rPr lang="en-US" sz="1200" b="1" dirty="0">
                <a:solidFill>
                  <a:srgbClr val="000000"/>
                </a:solidFill>
                <a:ea typeface="Arial Black"/>
                <a:cs typeface="Arial Black"/>
                <a:sym typeface="Arial Black"/>
              </a:rPr>
              <a:t>76%</a:t>
            </a:r>
            <a:endParaRPr sz="1800" b="1" dirty="0">
              <a:solidFill>
                <a:schemeClr val="dk1"/>
              </a:solidFill>
              <a:ea typeface="Arial"/>
              <a:cs typeface="Arial"/>
              <a:sym typeface="Arial"/>
            </a:endParaRPr>
          </a:p>
          <a:p>
            <a:pPr marL="0" marR="0" lvl="0" indent="0" algn="l" rtl="0">
              <a:spcBef>
                <a:spcPts val="0"/>
              </a:spcBef>
              <a:spcAft>
                <a:spcPts val="0"/>
              </a:spcAft>
              <a:buClr>
                <a:srgbClr val="000000"/>
              </a:buClr>
              <a:buSzPts val="1200"/>
              <a:buFont typeface="Arial"/>
              <a:buNone/>
            </a:pPr>
            <a:r>
              <a:rPr lang="en-US" sz="1200" dirty="0">
                <a:solidFill>
                  <a:srgbClr val="000000"/>
                </a:solidFill>
                <a:ea typeface="Arial"/>
                <a:cs typeface="Arial"/>
                <a:sym typeface="Arial"/>
              </a:rPr>
              <a:t>Agree</a:t>
            </a:r>
            <a:endParaRPr sz="1800" dirty="0">
              <a:solidFill>
                <a:schemeClr val="dk1"/>
              </a:solidFill>
              <a:ea typeface="Arial"/>
              <a:cs typeface="Arial"/>
              <a:sym typeface="Arial"/>
            </a:endParaRPr>
          </a:p>
        </p:txBody>
      </p:sp>
      <p:sp>
        <p:nvSpPr>
          <p:cNvPr id="29" name="Google Shape;394;p14">
            <a:extLst>
              <a:ext uri="{FF2B5EF4-FFF2-40B4-BE49-F238E27FC236}">
                <a16:creationId xmlns:a16="http://schemas.microsoft.com/office/drawing/2014/main" id="{A48D48B9-235A-48EA-8E67-00F0E4C980B2}"/>
              </a:ext>
            </a:extLst>
          </p:cNvPr>
          <p:cNvSpPr txBox="1"/>
          <p:nvPr/>
        </p:nvSpPr>
        <p:spPr>
          <a:xfrm>
            <a:off x="770283" y="2295725"/>
            <a:ext cx="734786" cy="387034"/>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dk1"/>
              </a:buClr>
              <a:buSzPts val="1200"/>
              <a:buFont typeface="Arial Black"/>
              <a:buNone/>
            </a:pPr>
            <a:r>
              <a:rPr lang="en-US" sz="1200" b="1" dirty="0">
                <a:solidFill>
                  <a:schemeClr val="dk1"/>
                </a:solidFill>
                <a:ea typeface="Arial Black"/>
                <a:cs typeface="Arial Black"/>
                <a:sym typeface="Arial Black"/>
              </a:rPr>
              <a:t>24</a:t>
            </a:r>
            <a:r>
              <a:rPr lang="en-US" sz="1200" b="1" dirty="0">
                <a:solidFill>
                  <a:srgbClr val="000000"/>
                </a:solidFill>
                <a:ea typeface="Arial Black"/>
                <a:cs typeface="Arial Black"/>
                <a:sym typeface="Arial Black"/>
              </a:rPr>
              <a:t>%</a:t>
            </a:r>
            <a:endParaRPr sz="1800" b="1" dirty="0">
              <a:solidFill>
                <a:schemeClr val="dk1"/>
              </a:solidFill>
              <a:ea typeface="Arial"/>
              <a:cs typeface="Arial"/>
              <a:sym typeface="Arial"/>
            </a:endParaRPr>
          </a:p>
          <a:p>
            <a:pPr marL="0" marR="0" lvl="0" indent="0" algn="r" rtl="0">
              <a:spcBef>
                <a:spcPts val="0"/>
              </a:spcBef>
              <a:spcAft>
                <a:spcPts val="0"/>
              </a:spcAft>
              <a:buClr>
                <a:srgbClr val="000000"/>
              </a:buClr>
              <a:buSzPts val="1200"/>
              <a:buFont typeface="Arial"/>
              <a:buNone/>
            </a:pPr>
            <a:r>
              <a:rPr lang="en-US" sz="1200" dirty="0">
                <a:solidFill>
                  <a:srgbClr val="000000"/>
                </a:solidFill>
                <a:ea typeface="Arial"/>
                <a:cs typeface="Arial"/>
                <a:sym typeface="Arial"/>
              </a:rPr>
              <a:t>Neutral</a:t>
            </a:r>
            <a:endParaRPr sz="1800" dirty="0">
              <a:solidFill>
                <a:schemeClr val="dk1"/>
              </a:solidFill>
              <a:ea typeface="Arial"/>
              <a:cs typeface="Arial"/>
              <a:sym typeface="Arial"/>
            </a:endParaRPr>
          </a:p>
        </p:txBody>
      </p:sp>
      <p:sp>
        <p:nvSpPr>
          <p:cNvPr id="30" name="Text Placeholder 3">
            <a:extLst>
              <a:ext uri="{FF2B5EF4-FFF2-40B4-BE49-F238E27FC236}">
                <a16:creationId xmlns:a16="http://schemas.microsoft.com/office/drawing/2014/main" id="{18D05C09-6D4D-4E5F-9068-0A094AEE9CAC}"/>
              </a:ext>
            </a:extLst>
          </p:cNvPr>
          <p:cNvSpPr txBox="1">
            <a:spLocks/>
          </p:cNvSpPr>
          <p:nvPr/>
        </p:nvSpPr>
        <p:spPr>
          <a:xfrm>
            <a:off x="457200" y="4426695"/>
            <a:ext cx="4011613" cy="469359"/>
          </a:xfrm>
          <a:prstGeom prst="rect">
            <a:avLst/>
          </a:prstGeom>
        </p:spPr>
        <p:txBody>
          <a:bodyPr wrap="square" lIns="0" tIns="91440" rIns="0" bIns="0">
            <a:spAutoFit/>
          </a:bodyPr>
          <a:lstStyle>
            <a:lvl1pPr marL="0" indent="0" algn="l" defTabSz="685800" rtl="0" eaLnBrk="1" latinLnBrk="0" hangingPunct="1">
              <a:lnSpc>
                <a:spcPct val="100000"/>
              </a:lnSpc>
              <a:spcBef>
                <a:spcPts val="0"/>
              </a:spcBef>
              <a:spcAft>
                <a:spcPts val="900"/>
              </a:spcAft>
              <a:buClr>
                <a:schemeClr val="tx1"/>
              </a:buClr>
              <a:buSzPct val="100000"/>
              <a:buFont typeface="Arial" panose="020B0604020202020204" pitchFamily="34" charset="0"/>
              <a:buNone/>
              <a:defRPr sz="1200" kern="1200">
                <a:solidFill>
                  <a:schemeClr val="tx1"/>
                </a:solidFill>
                <a:latin typeface="+mn-lt"/>
                <a:ea typeface="+mn-ea"/>
                <a:cs typeface="+mn-cs"/>
              </a:defRPr>
            </a:lvl1pPr>
            <a:lvl2pPr marL="41148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2pPr>
            <a:lvl3pPr marL="58293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3pPr>
            <a:lvl4pPr marL="78867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4pPr>
            <a:lvl5pPr marL="96012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spcAft>
                <a:spcPts val="300"/>
              </a:spcAft>
              <a:buClr>
                <a:srgbClr val="000000"/>
              </a:buClr>
              <a:defRPr/>
            </a:pPr>
            <a:r>
              <a:rPr lang="en-US" dirty="0">
                <a:latin typeface="Arial" panose="020B0604020202020204" pitchFamily="34" charset="0"/>
                <a:cs typeface="Arial" panose="020B0604020202020204" pitchFamily="34" charset="0"/>
              </a:rPr>
              <a:t>n = 100 Executive Risk Committee Members</a:t>
            </a:r>
          </a:p>
          <a:p>
            <a:pPr lvl="0">
              <a:spcAft>
                <a:spcPts val="0"/>
              </a:spcAft>
              <a:buClr>
                <a:srgbClr val="000000"/>
              </a:buClr>
              <a:defRPr/>
            </a:pPr>
            <a:r>
              <a:rPr lang="en-US" sz="1000" dirty="0">
                <a:latin typeface="Arial" panose="020B0604020202020204" pitchFamily="34" charset="0"/>
                <a:cs typeface="Arial" panose="020B0604020202020204" pitchFamily="34" charset="0"/>
              </a:rPr>
              <a:t>Source: 2022 Gartner Risk Committee Survey</a:t>
            </a:r>
          </a:p>
        </p:txBody>
      </p:sp>
      <p:sp>
        <p:nvSpPr>
          <p:cNvPr id="38" name="Text Placeholder 3">
            <a:extLst>
              <a:ext uri="{FF2B5EF4-FFF2-40B4-BE49-F238E27FC236}">
                <a16:creationId xmlns:a16="http://schemas.microsoft.com/office/drawing/2014/main" id="{7BB3912F-11F4-4A2C-9C79-34402D102F2A}"/>
              </a:ext>
            </a:extLst>
          </p:cNvPr>
          <p:cNvSpPr txBox="1">
            <a:spLocks/>
          </p:cNvSpPr>
          <p:nvPr/>
        </p:nvSpPr>
        <p:spPr>
          <a:xfrm>
            <a:off x="4697570" y="4426695"/>
            <a:ext cx="4011613" cy="469359"/>
          </a:xfrm>
          <a:prstGeom prst="rect">
            <a:avLst/>
          </a:prstGeom>
        </p:spPr>
        <p:txBody>
          <a:bodyPr wrap="square" lIns="0" tIns="91440" rIns="0" bIns="0">
            <a:spAutoFit/>
          </a:bodyPr>
          <a:lstStyle>
            <a:lvl1pPr marL="0" indent="0" algn="l" defTabSz="685800" rtl="0" eaLnBrk="1" latinLnBrk="0" hangingPunct="1">
              <a:lnSpc>
                <a:spcPct val="100000"/>
              </a:lnSpc>
              <a:spcBef>
                <a:spcPts val="0"/>
              </a:spcBef>
              <a:spcAft>
                <a:spcPts val="900"/>
              </a:spcAft>
              <a:buClr>
                <a:schemeClr val="tx1"/>
              </a:buClr>
              <a:buSzPct val="100000"/>
              <a:buFont typeface="Arial" panose="020B0604020202020204" pitchFamily="34" charset="0"/>
              <a:buNone/>
              <a:defRPr sz="1200" kern="1200">
                <a:solidFill>
                  <a:schemeClr val="tx1"/>
                </a:solidFill>
                <a:latin typeface="+mn-lt"/>
                <a:ea typeface="+mn-ea"/>
                <a:cs typeface="+mn-cs"/>
              </a:defRPr>
            </a:lvl1pPr>
            <a:lvl2pPr marL="41148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2pPr>
            <a:lvl3pPr marL="58293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3pPr>
            <a:lvl4pPr marL="78867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4pPr>
            <a:lvl5pPr marL="96012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spcAft>
                <a:spcPts val="300"/>
              </a:spcAft>
              <a:buClr>
                <a:srgbClr val="000000"/>
              </a:buClr>
              <a:defRPr/>
            </a:pPr>
            <a:r>
              <a:rPr lang="en-US" dirty="0">
                <a:latin typeface="Arial" panose="020B0604020202020204" pitchFamily="34" charset="0"/>
                <a:cs typeface="Arial" panose="020B0604020202020204" pitchFamily="34" charset="0"/>
              </a:rPr>
              <a:t>n = 100 Executive Risk Committee Members</a:t>
            </a:r>
          </a:p>
          <a:p>
            <a:pPr lvl="0">
              <a:spcAft>
                <a:spcPts val="0"/>
              </a:spcAft>
              <a:buClr>
                <a:srgbClr val="000000"/>
              </a:buClr>
              <a:defRPr/>
            </a:pPr>
            <a:r>
              <a:rPr lang="en-US" sz="1000" dirty="0">
                <a:latin typeface="Arial" panose="020B0604020202020204" pitchFamily="34" charset="0"/>
                <a:cs typeface="Arial" panose="020B0604020202020204" pitchFamily="34" charset="0"/>
              </a:rPr>
              <a:t>Source: 2022 Gartner Risk Committee Survey</a:t>
            </a:r>
          </a:p>
        </p:txBody>
      </p:sp>
      <p:sp>
        <p:nvSpPr>
          <p:cNvPr id="5" name="Text Placeholder 4">
            <a:extLst>
              <a:ext uri="{FF2B5EF4-FFF2-40B4-BE49-F238E27FC236}">
                <a16:creationId xmlns:a16="http://schemas.microsoft.com/office/drawing/2014/main" id="{CAD0BABB-6D4A-E873-EE8F-61159A3B85B9}"/>
              </a:ext>
            </a:extLst>
          </p:cNvPr>
          <p:cNvSpPr>
            <a:spLocks noGrp="1"/>
          </p:cNvSpPr>
          <p:nvPr>
            <p:ph type="body" sz="quarter" idx="12"/>
          </p:nvPr>
        </p:nvSpPr>
        <p:spPr>
          <a:xfrm>
            <a:off x="457200" y="1389586"/>
            <a:ext cx="4011613" cy="182880"/>
          </a:xfrm>
        </p:spPr>
        <p:txBody>
          <a:bodyPr/>
          <a:lstStyle/>
          <a:p>
            <a:pPr marL="0" marR="0" lvl="0" indent="0" algn="l" rtl="0">
              <a:lnSpc>
                <a:spcPct val="90000"/>
              </a:lnSpc>
              <a:spcBef>
                <a:spcPts val="0"/>
              </a:spcBef>
              <a:spcAft>
                <a:spcPts val="0"/>
              </a:spcAft>
              <a:buClr>
                <a:schemeClr val="dk1"/>
              </a:buClr>
              <a:buSzPts val="1200"/>
              <a:buFont typeface="Arial"/>
              <a:buNone/>
            </a:pPr>
            <a:r>
              <a:rPr lang="en-US" sz="1200" b="0" i="1" u="none" strike="noStrike" cap="none" dirty="0">
                <a:solidFill>
                  <a:schemeClr val="dk1"/>
                </a:solidFill>
                <a:latin typeface="Arial"/>
                <a:ea typeface="Arial"/>
                <a:cs typeface="Arial"/>
                <a:sym typeface="Arial"/>
              </a:rPr>
              <a:t>Percentage of Respondents</a:t>
            </a:r>
            <a:endParaRPr lang="en-US" dirty="0"/>
          </a:p>
        </p:txBody>
      </p:sp>
    </p:spTree>
    <p:extLst>
      <p:ext uri="{BB962C8B-B14F-4D97-AF65-F5344CB8AC3E}">
        <p14:creationId xmlns:p14="http://schemas.microsoft.com/office/powerpoint/2010/main" val="1104974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C0FFC-261B-D61B-0CFA-7B22688F8FBE}"/>
              </a:ext>
            </a:extLst>
          </p:cNvPr>
          <p:cNvSpPr>
            <a:spLocks noGrp="1"/>
          </p:cNvSpPr>
          <p:nvPr>
            <p:ph type="title"/>
          </p:nvPr>
        </p:nvSpPr>
        <p:spPr/>
        <p:txBody>
          <a:bodyPr/>
          <a:lstStyle/>
          <a:p>
            <a:r>
              <a:rPr lang="en" dirty="0"/>
              <a:t>Drive Enterprise Third-Party Risk Management</a:t>
            </a:r>
            <a:endParaRPr lang="en-US" dirty="0"/>
          </a:p>
        </p:txBody>
      </p:sp>
      <p:sp>
        <p:nvSpPr>
          <p:cNvPr id="14" name="TextBox 13">
            <a:extLst>
              <a:ext uri="{FF2B5EF4-FFF2-40B4-BE49-F238E27FC236}">
                <a16:creationId xmlns:a16="http://schemas.microsoft.com/office/drawing/2014/main" id="{B7D64D15-22C6-E834-9702-18AC2AFD6C44}"/>
              </a:ext>
            </a:extLst>
          </p:cNvPr>
          <p:cNvSpPr txBox="1"/>
          <p:nvPr/>
        </p:nvSpPr>
        <p:spPr>
          <a:xfrm>
            <a:off x="47093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Enterprise Third-Party Risk Prioritization Framework</a:t>
            </a:r>
          </a:p>
        </p:txBody>
      </p:sp>
      <p:sp>
        <p:nvSpPr>
          <p:cNvPr id="19" name="TextBox 18">
            <a:extLst>
              <a:ext uri="{FF2B5EF4-FFF2-40B4-BE49-F238E27FC236}">
                <a16:creationId xmlns:a16="http://schemas.microsoft.com/office/drawing/2014/main" id="{E3D03408-9D1F-D70C-A850-7ECCE0312460}"/>
              </a:ext>
            </a:extLst>
          </p:cNvPr>
          <p:cNvSpPr txBox="1"/>
          <p:nvPr/>
        </p:nvSpPr>
        <p:spPr>
          <a:xfrm>
            <a:off x="3323447"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Expert-Led </a:t>
            </a:r>
            <a:br>
              <a:rPr lang="en-US" sz="1200" dirty="0">
                <a:solidFill>
                  <a:srgbClr val="6F7878"/>
                </a:solidFill>
                <a:latin typeface="Arial" panose="020B0604020202020204" pitchFamily="34" charset="0"/>
                <a:cs typeface="Arial" panose="020B0604020202020204" pitchFamily="34" charset="0"/>
              </a:rPr>
            </a:br>
            <a:r>
              <a:rPr lang="en-US" sz="1200" dirty="0">
                <a:solidFill>
                  <a:srgbClr val="6F7878"/>
                </a:solidFill>
                <a:latin typeface="Arial" panose="020B0604020202020204" pitchFamily="34" charset="0"/>
                <a:cs typeface="Arial" panose="020B0604020202020204" pitchFamily="34" charset="0"/>
              </a:rPr>
              <a:t>Risk Calibration</a:t>
            </a:r>
          </a:p>
        </p:txBody>
      </p:sp>
      <p:sp>
        <p:nvSpPr>
          <p:cNvPr id="23" name="TextBox 22">
            <a:extLst>
              <a:ext uri="{FF2B5EF4-FFF2-40B4-BE49-F238E27FC236}">
                <a16:creationId xmlns:a16="http://schemas.microsoft.com/office/drawing/2014/main" id="{A56EBC98-A217-A2F7-CA18-ECBDBD922945}"/>
              </a:ext>
            </a:extLst>
          </p:cNvPr>
          <p:cNvSpPr txBox="1"/>
          <p:nvPr/>
        </p:nvSpPr>
        <p:spPr>
          <a:xfrm>
            <a:off x="6198669" y="2955947"/>
            <a:ext cx="2496312" cy="461665"/>
          </a:xfrm>
          <a:prstGeom prst="rect">
            <a:avLst/>
          </a:prstGeom>
          <a:noFill/>
        </p:spPr>
        <p:txBody>
          <a:bodyPr wrap="square" lIns="0" tIns="91440" rIns="0" bIns="0" rtlCol="0">
            <a:spAutoFit/>
          </a:bodyPr>
          <a:lstStyle/>
          <a:p>
            <a:pPr algn="ctr">
              <a:lnSpc>
                <a:spcPct val="100000"/>
              </a:lnSpc>
            </a:pPr>
            <a:r>
              <a:rPr lang="en-US" sz="1200" dirty="0">
                <a:solidFill>
                  <a:srgbClr val="6F7878"/>
                </a:solidFill>
                <a:latin typeface="Arial" panose="020B0604020202020204" pitchFamily="34" charset="0"/>
                <a:cs typeface="Arial" panose="020B0604020202020204" pitchFamily="34" charset="0"/>
              </a:rPr>
              <a:t>Enterprise Third-Party KRI</a:t>
            </a:r>
          </a:p>
          <a:p>
            <a:pPr algn="ctr">
              <a:lnSpc>
                <a:spcPct val="100000"/>
              </a:lnSpc>
            </a:pPr>
            <a:r>
              <a:rPr lang="en-US" sz="1200" dirty="0">
                <a:solidFill>
                  <a:srgbClr val="6F7878"/>
                </a:solidFill>
                <a:latin typeface="Arial" panose="020B0604020202020204" pitchFamily="34" charset="0"/>
                <a:cs typeface="Arial" panose="020B0604020202020204" pitchFamily="34" charset="0"/>
              </a:rPr>
              <a:t>Development Workshop</a:t>
            </a:r>
          </a:p>
        </p:txBody>
      </p:sp>
      <p:sp>
        <p:nvSpPr>
          <p:cNvPr id="25" name="Rectangle 24">
            <a:extLst>
              <a:ext uri="{FF2B5EF4-FFF2-40B4-BE49-F238E27FC236}">
                <a16:creationId xmlns:a16="http://schemas.microsoft.com/office/drawing/2014/main" id="{4B74C7FC-C399-981D-9A9B-D7C894CCDA7D}"/>
              </a:ext>
            </a:extLst>
          </p:cNvPr>
          <p:cNvSpPr/>
          <p:nvPr/>
        </p:nvSpPr>
        <p:spPr>
          <a:xfrm>
            <a:off x="470311" y="1308497"/>
            <a:ext cx="2496312" cy="92333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Define Enterprise-Level Priorities</a:t>
            </a:r>
          </a:p>
        </p:txBody>
      </p:sp>
      <p:sp>
        <p:nvSpPr>
          <p:cNvPr id="26" name="Rectangle 25">
            <a:extLst>
              <a:ext uri="{FF2B5EF4-FFF2-40B4-BE49-F238E27FC236}">
                <a16:creationId xmlns:a16="http://schemas.microsoft.com/office/drawing/2014/main" id="{E74A76BA-781F-1B54-486A-882A9BA4B2C1}"/>
              </a:ext>
            </a:extLst>
          </p:cNvPr>
          <p:cNvSpPr/>
          <p:nvPr/>
        </p:nvSpPr>
        <p:spPr>
          <a:xfrm>
            <a:off x="3323217" y="1308498"/>
            <a:ext cx="2497565" cy="92332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Enable Cross-Functional Alignment</a:t>
            </a:r>
          </a:p>
        </p:txBody>
      </p:sp>
      <p:sp>
        <p:nvSpPr>
          <p:cNvPr id="27" name="Rectangle 26">
            <a:extLst>
              <a:ext uri="{FF2B5EF4-FFF2-40B4-BE49-F238E27FC236}">
                <a16:creationId xmlns:a16="http://schemas.microsoft.com/office/drawing/2014/main" id="{01F65FE3-04EA-BBEA-2E37-92522001C721}"/>
              </a:ext>
            </a:extLst>
          </p:cNvPr>
          <p:cNvSpPr/>
          <p:nvPr/>
        </p:nvSpPr>
        <p:spPr>
          <a:xfrm>
            <a:off x="6198669" y="1308498"/>
            <a:ext cx="2496312" cy="92332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ctr"/>
          <a:lstStyle/>
          <a:p>
            <a:r>
              <a:rPr lang="en-US" sz="1200" b="1" dirty="0">
                <a:solidFill>
                  <a:srgbClr val="6F7878"/>
                </a:solidFill>
              </a:rPr>
              <a:t>Monitor Forward-Looking Indicators</a:t>
            </a:r>
          </a:p>
        </p:txBody>
      </p:sp>
      <p:sp>
        <p:nvSpPr>
          <p:cNvPr id="28" name="Freeform: Shape 166">
            <a:extLst>
              <a:ext uri="{FF2B5EF4-FFF2-40B4-BE49-F238E27FC236}">
                <a16:creationId xmlns:a16="http://schemas.microsoft.com/office/drawing/2014/main" id="{D4F02E3E-E0B1-3154-DF65-4171192F6488}"/>
              </a:ext>
            </a:extLst>
          </p:cNvPr>
          <p:cNvSpPr/>
          <p:nvPr/>
        </p:nvSpPr>
        <p:spPr>
          <a:xfrm>
            <a:off x="574815" y="1623326"/>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rgbClr val="6F7878"/>
          </a:solidFill>
          <a:ln w="9525" cap="flat">
            <a:noFill/>
            <a:prstDash val="solid"/>
            <a:miter/>
          </a:ln>
        </p:spPr>
        <p:txBody>
          <a:bodyPr rtlCol="0" anchor="ctr"/>
          <a:lstStyle/>
          <a:p>
            <a:endParaRPr lang="en-US"/>
          </a:p>
        </p:txBody>
      </p:sp>
      <p:sp>
        <p:nvSpPr>
          <p:cNvPr id="29" name="Freeform: Shape 211">
            <a:extLst>
              <a:ext uri="{FF2B5EF4-FFF2-40B4-BE49-F238E27FC236}">
                <a16:creationId xmlns:a16="http://schemas.microsoft.com/office/drawing/2014/main" id="{FF844CF8-F7A0-BF99-83B2-92A43C8BEAC1}"/>
              </a:ext>
            </a:extLst>
          </p:cNvPr>
          <p:cNvSpPr/>
          <p:nvPr/>
        </p:nvSpPr>
        <p:spPr>
          <a:xfrm>
            <a:off x="3410049" y="1601207"/>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rgbClr val="6F7878"/>
          </a:solidFill>
          <a:ln w="9525" cap="flat">
            <a:noFill/>
            <a:prstDash val="solid"/>
            <a:miter/>
          </a:ln>
        </p:spPr>
        <p:txBody>
          <a:bodyPr rtlCol="0" anchor="ctr"/>
          <a:lstStyle/>
          <a:p>
            <a:endParaRPr lang="en-US"/>
          </a:p>
        </p:txBody>
      </p:sp>
      <p:pic>
        <p:nvPicPr>
          <p:cNvPr id="30" name="Graphic 29">
            <a:extLst>
              <a:ext uri="{FF2B5EF4-FFF2-40B4-BE49-F238E27FC236}">
                <a16:creationId xmlns:a16="http://schemas.microsoft.com/office/drawing/2014/main" id="{93BB0E04-CAE9-3275-545E-5F28FF66FA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0805" y="1574743"/>
            <a:ext cx="502507" cy="390839"/>
          </a:xfrm>
          <a:prstGeom prst="rect">
            <a:avLst/>
          </a:prstGeom>
        </p:spPr>
      </p:pic>
      <p:sp>
        <p:nvSpPr>
          <p:cNvPr id="37" name="Rectangle 36">
            <a:extLst>
              <a:ext uri="{FF2B5EF4-FFF2-40B4-BE49-F238E27FC236}">
                <a16:creationId xmlns:a16="http://schemas.microsoft.com/office/drawing/2014/main" id="{5EBC8A33-7ADE-FF55-C3A1-5198F6B54484}"/>
              </a:ext>
            </a:extLst>
          </p:cNvPr>
          <p:cNvSpPr/>
          <p:nvPr/>
        </p:nvSpPr>
        <p:spPr>
          <a:xfrm>
            <a:off x="2257777" y="5151863"/>
            <a:ext cx="4628445" cy="619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Structured Peer Consulting</a:t>
            </a:r>
          </a:p>
        </p:txBody>
      </p:sp>
      <p:pic>
        <p:nvPicPr>
          <p:cNvPr id="38" name="Graphic 37">
            <a:extLst>
              <a:ext uri="{FF2B5EF4-FFF2-40B4-BE49-F238E27FC236}">
                <a16:creationId xmlns:a16="http://schemas.microsoft.com/office/drawing/2014/main" id="{8B54CCC3-D01A-EBDF-9053-B4836BF17A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9551" y="5266293"/>
            <a:ext cx="502507" cy="390839"/>
          </a:xfrm>
          <a:prstGeom prst="rect">
            <a:avLst/>
          </a:prstGeom>
        </p:spPr>
      </p:pic>
      <p:pic>
        <p:nvPicPr>
          <p:cNvPr id="46" name="Graphic 45">
            <a:extLst>
              <a:ext uri="{FF2B5EF4-FFF2-40B4-BE49-F238E27FC236}">
                <a16:creationId xmlns:a16="http://schemas.microsoft.com/office/drawing/2014/main" id="{0B9296A6-260A-0482-AEB4-20E38A52AA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60632" y="2508834"/>
            <a:ext cx="1021942" cy="317154"/>
          </a:xfrm>
          <a:prstGeom prst="rect">
            <a:avLst/>
          </a:prstGeom>
        </p:spPr>
      </p:pic>
      <p:pic>
        <p:nvPicPr>
          <p:cNvPr id="48" name="Graphic 47">
            <a:extLst>
              <a:ext uri="{FF2B5EF4-FFF2-40B4-BE49-F238E27FC236}">
                <a16:creationId xmlns:a16="http://schemas.microsoft.com/office/drawing/2014/main" id="{5F39CD60-837E-ED96-F8D9-58ECCD1B38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9944" y="2553749"/>
            <a:ext cx="993763" cy="227146"/>
          </a:xfrm>
          <a:prstGeom prst="rect">
            <a:avLst/>
          </a:prstGeom>
        </p:spPr>
      </p:pic>
      <p:pic>
        <p:nvPicPr>
          <p:cNvPr id="3" name="Picture 2">
            <a:extLst>
              <a:ext uri="{FF2B5EF4-FFF2-40B4-BE49-F238E27FC236}">
                <a16:creationId xmlns:a16="http://schemas.microsoft.com/office/drawing/2014/main" id="{FA309585-AC23-2D12-10FC-CEE0DCE774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9824" y="2553749"/>
            <a:ext cx="1083438" cy="34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03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2BA3-DFC1-4A92-8C83-37DB7539FE78}"/>
              </a:ext>
            </a:extLst>
          </p:cNvPr>
          <p:cNvSpPr>
            <a:spLocks noGrp="1"/>
          </p:cNvSpPr>
          <p:nvPr>
            <p:ph type="title"/>
          </p:nvPr>
        </p:nvSpPr>
        <p:spPr/>
        <p:txBody>
          <a:bodyPr/>
          <a:lstStyle/>
          <a:p>
            <a:r>
              <a:rPr lang="en-US" dirty="0"/>
              <a:t>Structured Peer Consulting</a:t>
            </a:r>
          </a:p>
        </p:txBody>
      </p:sp>
      <p:sp>
        <p:nvSpPr>
          <p:cNvPr id="9" name="TextBox 8">
            <a:extLst>
              <a:ext uri="{FF2B5EF4-FFF2-40B4-BE49-F238E27FC236}">
                <a16:creationId xmlns:a16="http://schemas.microsoft.com/office/drawing/2014/main" id="{9551F720-D2A2-4FC3-91FC-BA120D026C70}"/>
              </a:ext>
            </a:extLst>
          </p:cNvPr>
          <p:cNvSpPr txBox="1"/>
          <p:nvPr/>
        </p:nvSpPr>
        <p:spPr>
          <a:xfrm>
            <a:off x="457200" y="925608"/>
            <a:ext cx="8229599" cy="815608"/>
          </a:xfrm>
          <a:prstGeom prst="rect">
            <a:avLst/>
          </a:prstGeom>
          <a:solidFill>
            <a:srgbClr val="F4F4F4"/>
          </a:solidFill>
        </p:spPr>
        <p:txBody>
          <a:bodyPr wrap="square" lIns="91440" tIns="91440" bIns="91440" rtlCol="0" anchor="ctr" anchorCtr="0">
            <a:spAutoFit/>
          </a:bodyPr>
          <a:lstStyle/>
          <a:p>
            <a:pPr marL="0" marR="0" lvl="0" indent="0" algn="l" defTabSz="914400" rtl="0" eaLnBrk="1" fontAlgn="auto" latinLnBrk="0" hangingPunct="1">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Times New Roman" panose="02020603050405020304" pitchFamily="18" charset="0"/>
              </a:rPr>
              <a:t>Consulting time per person: </a:t>
            </a:r>
            <a:r>
              <a:rPr kumimoji="0" lang="en-US" sz="1200"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Times New Roman" panose="02020603050405020304" pitchFamily="18" charset="0"/>
              </a:rPr>
              <a:t>Approximately 5 minutes</a:t>
            </a:r>
          </a:p>
          <a:p>
            <a:pPr marL="0" marR="0" lvl="0" indent="0" algn="l" defTabSz="914400" rtl="0" eaLnBrk="1" fontAlgn="auto" latinLnBrk="0" hangingPunct="1">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Instructions: </a:t>
            </a:r>
            <a:r>
              <a:rPr kumimoji="0" lang="en-US" sz="120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Spend 5 minutes considering the topic you would like consulting from peers on and the type of consulting desired. Then break up into your groups and run a consulting session for each participant.</a:t>
            </a:r>
            <a:endPar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F48F1E0E-2CE9-497D-9541-DA1409809F40}"/>
              </a:ext>
            </a:extLst>
          </p:cNvPr>
          <p:cNvSpPr/>
          <p:nvPr/>
        </p:nvSpPr>
        <p:spPr>
          <a:xfrm>
            <a:off x="457200" y="2472865"/>
            <a:ext cx="2084832" cy="81560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bIns="91440" rtlCol="0" anchor="t" anchorCtr="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Step 1:</a:t>
            </a:r>
            <a:endParaRPr kumimoji="0" lang="en-US" sz="120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a:ea typeface="+mn-ea"/>
                <a:cs typeface="+mn-cs"/>
              </a:rPr>
              <a:t>Select your management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a:ea typeface="+mn-ea"/>
                <a:cs typeface="+mn-cs"/>
              </a:rPr>
              <a:t>or functional challenge</a:t>
            </a:r>
          </a:p>
        </p:txBody>
      </p:sp>
      <p:sp>
        <p:nvSpPr>
          <p:cNvPr id="11" name="Freeform 36">
            <a:extLst>
              <a:ext uri="{FF2B5EF4-FFF2-40B4-BE49-F238E27FC236}">
                <a16:creationId xmlns:a16="http://schemas.microsoft.com/office/drawing/2014/main" id="{A5A5ACEB-53B8-4E5C-B31B-DEAB928E577D}"/>
              </a:ext>
            </a:extLst>
          </p:cNvPr>
          <p:cNvSpPr>
            <a:spLocks noChangeAspect="1"/>
          </p:cNvSpPr>
          <p:nvPr/>
        </p:nvSpPr>
        <p:spPr>
          <a:xfrm rot="5400000">
            <a:off x="1359824" y="3302305"/>
            <a:ext cx="279585" cy="559170"/>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12" name="Rectangle 11">
            <a:extLst>
              <a:ext uri="{FF2B5EF4-FFF2-40B4-BE49-F238E27FC236}">
                <a16:creationId xmlns:a16="http://schemas.microsoft.com/office/drawing/2014/main" id="{DDAB003A-16F1-4580-9E21-0CB8C0C47CAF}"/>
              </a:ext>
            </a:extLst>
          </p:cNvPr>
          <p:cNvSpPr/>
          <p:nvPr/>
        </p:nvSpPr>
        <p:spPr>
          <a:xfrm>
            <a:off x="457200" y="3875306"/>
            <a:ext cx="2084832" cy="81560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bIns="91440" rtlCol="0" anchor="t" anchorCtr="0">
            <a:no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Step 2:</a:t>
            </a:r>
            <a:endParaRPr kumimoji="0" lang="en-US" sz="120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a:ea typeface="+mn-ea"/>
                <a:cs typeface="+mn-cs"/>
              </a:rPr>
              <a:t>Define desired </a:t>
            </a:r>
            <a:br>
              <a:rPr kumimoji="0" lang="en-US" sz="1200" i="0" u="none" strike="noStrike" kern="1200" cap="none" spc="0" normalizeH="0" baseline="0" noProof="0" dirty="0">
                <a:ln>
                  <a:noFill/>
                </a:ln>
                <a:solidFill>
                  <a:srgbClr val="FFFFFF"/>
                </a:solidFill>
                <a:effectLst/>
                <a:uLnTx/>
                <a:uFillTx/>
                <a:latin typeface="Arial"/>
                <a:ea typeface="+mn-ea"/>
                <a:cs typeface="+mn-cs"/>
              </a:rPr>
            </a:br>
            <a:r>
              <a:rPr kumimoji="0" lang="en-US" sz="1200" i="0" u="none" strike="noStrike" kern="1200" cap="none" spc="0" normalizeH="0" baseline="0" noProof="0" dirty="0">
                <a:ln>
                  <a:noFill/>
                </a:ln>
                <a:solidFill>
                  <a:srgbClr val="FFFFFF"/>
                </a:solidFill>
                <a:effectLst/>
                <a:uLnTx/>
                <a:uFillTx/>
                <a:latin typeface="Arial"/>
                <a:ea typeface="+mn-ea"/>
                <a:cs typeface="+mn-cs"/>
              </a:rPr>
              <a:t>outcome</a:t>
            </a:r>
          </a:p>
        </p:txBody>
      </p:sp>
      <p:sp>
        <p:nvSpPr>
          <p:cNvPr id="13" name="Freeform 36">
            <a:extLst>
              <a:ext uri="{FF2B5EF4-FFF2-40B4-BE49-F238E27FC236}">
                <a16:creationId xmlns:a16="http://schemas.microsoft.com/office/drawing/2014/main" id="{463D8359-DE60-465B-87CD-7A81F8CDF1C5}"/>
              </a:ext>
            </a:extLst>
          </p:cNvPr>
          <p:cNvSpPr>
            <a:spLocks noChangeAspect="1"/>
          </p:cNvSpPr>
          <p:nvPr/>
        </p:nvSpPr>
        <p:spPr>
          <a:xfrm rot="5400000">
            <a:off x="1359824" y="4704746"/>
            <a:ext cx="279585" cy="559170"/>
          </a:xfrm>
          <a:custGeom>
            <a:avLst/>
            <a:gdLst/>
            <a:ahLst/>
            <a:cxnLst/>
            <a:rect l="l" t="t" r="r" b="b"/>
            <a:pathLst>
              <a:path w="304038" h="608076">
                <a:moveTo>
                  <a:pt x="304038" y="304038"/>
                </a:moveTo>
                <a:lnTo>
                  <a:pt x="0" y="0"/>
                </a:lnTo>
                <a:lnTo>
                  <a:pt x="0" y="608076"/>
                </a:lnTo>
                <a:close/>
              </a:path>
            </a:pathLst>
          </a:custGeom>
          <a:solidFill>
            <a:srgbClr val="002856"/>
          </a:solidFill>
        </p:spPr>
      </p:sp>
      <p:sp>
        <p:nvSpPr>
          <p:cNvPr id="14" name="Rectangle 13">
            <a:extLst>
              <a:ext uri="{FF2B5EF4-FFF2-40B4-BE49-F238E27FC236}">
                <a16:creationId xmlns:a16="http://schemas.microsoft.com/office/drawing/2014/main" id="{080AB86C-5371-4B5E-9524-C4A6C516DE1C}"/>
              </a:ext>
            </a:extLst>
          </p:cNvPr>
          <p:cNvSpPr/>
          <p:nvPr/>
        </p:nvSpPr>
        <p:spPr>
          <a:xfrm>
            <a:off x="457200" y="5277748"/>
            <a:ext cx="2084832" cy="81560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91440" bIns="91440" rtlCol="0" anchor="t" anchorCtr="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ea typeface="+mn-ea"/>
                <a:cs typeface="+mn-cs"/>
              </a:rPr>
              <a:t>Step 3:</a:t>
            </a:r>
            <a:endParaRPr kumimoji="0" lang="en-US" sz="1200" i="0" u="none" strike="noStrike" kern="1200" cap="none" spc="0" normalizeH="0" baseline="0" noProof="0" dirty="0">
              <a:ln>
                <a:noFill/>
              </a:ln>
              <a:solidFill>
                <a:srgbClr val="FFFFFF"/>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a:ea typeface="+mn-ea"/>
                <a:cs typeface="+mn-cs"/>
              </a:rPr>
              <a:t>Select </a:t>
            </a:r>
            <a:r>
              <a:rPr lang="en-US" sz="1200" dirty="0">
                <a:solidFill>
                  <a:srgbClr val="FFFFFF"/>
                </a:solidFill>
                <a:latin typeface="Arial"/>
              </a:rPr>
              <a:t>the type of </a:t>
            </a:r>
          </a:p>
          <a:p>
            <a:pPr marL="0" marR="0" lvl="0" indent="0" algn="ctr" defTabSz="914400" rtl="0" eaLnBrk="1" fontAlgn="auto" latinLnBrk="0" hangingPunct="1">
              <a:lnSpc>
                <a:spcPct val="100000"/>
              </a:lnSpc>
              <a:spcBef>
                <a:spcPts val="0"/>
              </a:spcBef>
              <a:buClrTx/>
              <a:buSzTx/>
              <a:buFontTx/>
              <a:buNone/>
              <a:tabLst/>
              <a:defRPr/>
            </a:pPr>
            <a:r>
              <a:rPr lang="en-US" sz="1200" dirty="0">
                <a:solidFill>
                  <a:srgbClr val="FFFFFF"/>
                </a:solidFill>
                <a:latin typeface="Arial"/>
              </a:rPr>
              <a:t>consultation desired</a:t>
            </a:r>
            <a:endParaRPr kumimoji="0" lang="en-US" sz="120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Text Placeholder 3">
            <a:extLst>
              <a:ext uri="{FF2B5EF4-FFF2-40B4-BE49-F238E27FC236}">
                <a16:creationId xmlns:a16="http://schemas.microsoft.com/office/drawing/2014/main" id="{FCDAE5C6-3268-472C-A294-680E1455DA5D}"/>
              </a:ext>
            </a:extLst>
          </p:cNvPr>
          <p:cNvSpPr txBox="1">
            <a:spLocks/>
          </p:cNvSpPr>
          <p:nvPr/>
        </p:nvSpPr>
        <p:spPr>
          <a:xfrm>
            <a:off x="457200" y="6110627"/>
            <a:ext cx="8229600" cy="246221"/>
          </a:xfrm>
          <a:prstGeom prst="rect">
            <a:avLst/>
          </a:prstGeom>
        </p:spPr>
        <p:txBody>
          <a:bodyPr lIns="0" tIns="91440" rIns="0" bIns="0">
            <a:spAutoFit/>
          </a:bodyPr>
          <a:lstStyle>
            <a:lvl1pPr marL="0" indent="0" algn="l" defTabSz="685800" rtl="0" eaLnBrk="1" latinLnBrk="0" hangingPunct="1">
              <a:lnSpc>
                <a:spcPct val="100000"/>
              </a:lnSpc>
              <a:spcBef>
                <a:spcPts val="0"/>
              </a:spcBef>
              <a:spcAft>
                <a:spcPts val="900"/>
              </a:spcAft>
              <a:buClr>
                <a:schemeClr val="tx1"/>
              </a:buClr>
              <a:buSzPct val="100000"/>
              <a:buFont typeface="Arial" panose="020B0604020202020204" pitchFamily="34" charset="0"/>
              <a:buNone/>
              <a:defRPr sz="1200" kern="1200">
                <a:solidFill>
                  <a:schemeClr val="tx1"/>
                </a:solidFill>
                <a:latin typeface="+mn-lt"/>
                <a:ea typeface="+mn-ea"/>
                <a:cs typeface="+mn-cs"/>
              </a:defRPr>
            </a:lvl1pPr>
            <a:lvl2pPr marL="41148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2pPr>
            <a:lvl3pPr marL="58293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3pPr>
            <a:lvl4pPr marL="78867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4pPr>
            <a:lvl5pPr marL="96012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a:pPr>
            <a:r>
              <a:rPr kumimoji="0" lang="en-US" sz="1000" b="0" i="0" u="none" strike="noStrike" kern="1200" cap="none" spc="0" normalizeH="0" baseline="0" noProof="0" dirty="0">
                <a:ln>
                  <a:noFill/>
                </a:ln>
                <a:effectLst/>
                <a:uLnTx/>
                <a:uFillTx/>
                <a:latin typeface="Arial"/>
                <a:ea typeface="+mn-ea"/>
                <a:cs typeface="+mn-cs"/>
              </a:rPr>
              <a:t>Source: Gartner</a:t>
            </a:r>
          </a:p>
        </p:txBody>
      </p:sp>
      <p:sp>
        <p:nvSpPr>
          <p:cNvPr id="16" name="TextBox 15">
            <a:extLst>
              <a:ext uri="{FF2B5EF4-FFF2-40B4-BE49-F238E27FC236}">
                <a16:creationId xmlns:a16="http://schemas.microsoft.com/office/drawing/2014/main" id="{97A295AE-288E-4236-9818-7C96BFC155D0}"/>
              </a:ext>
            </a:extLst>
          </p:cNvPr>
          <p:cNvSpPr txBox="1"/>
          <p:nvPr/>
        </p:nvSpPr>
        <p:spPr>
          <a:xfrm>
            <a:off x="459007" y="1845557"/>
            <a:ext cx="2084832" cy="584775"/>
          </a:xfrm>
          <a:prstGeom prst="rect">
            <a:avLst/>
          </a:prstGeom>
          <a:noFill/>
        </p:spPr>
        <p:txBody>
          <a:bodyPr wrap="square" lIns="0" tIns="91440" rIns="0" bIns="91440" rtlCol="0">
            <a:spAutoFit/>
          </a:bodyPr>
          <a:lstStyle/>
          <a:p>
            <a:r>
              <a:rPr lang="en-US" sz="1400" dirty="0"/>
              <a:t>Preparation Steps</a:t>
            </a:r>
          </a:p>
          <a:p>
            <a:r>
              <a:rPr lang="en-US" sz="1200" i="1" dirty="0"/>
              <a:t>5 minutes</a:t>
            </a:r>
          </a:p>
        </p:txBody>
      </p:sp>
      <p:sp>
        <p:nvSpPr>
          <p:cNvPr id="17" name="TextBox 16">
            <a:extLst>
              <a:ext uri="{FF2B5EF4-FFF2-40B4-BE49-F238E27FC236}">
                <a16:creationId xmlns:a16="http://schemas.microsoft.com/office/drawing/2014/main" id="{814A5AE3-E8A7-4BE6-A14F-E4BB0EE39996}"/>
              </a:ext>
            </a:extLst>
          </p:cNvPr>
          <p:cNvSpPr txBox="1"/>
          <p:nvPr/>
        </p:nvSpPr>
        <p:spPr>
          <a:xfrm>
            <a:off x="3734181" y="2472865"/>
            <a:ext cx="4251960" cy="1154162"/>
          </a:xfrm>
          <a:prstGeom prst="rect">
            <a:avLst/>
          </a:prstGeom>
          <a:noFill/>
          <a:ln w="12700">
            <a:solidFill>
              <a:srgbClr val="6F7878"/>
            </a:solidFill>
          </a:ln>
        </p:spPr>
        <p:txBody>
          <a:bodyPr wrap="square" lIns="91440" tIns="91440" bIns="91440" rtlCol="0">
            <a:spAutoFit/>
          </a:bodyPr>
          <a:lstStyle/>
          <a:p>
            <a:pPr>
              <a:spcAft>
                <a:spcPts val="600"/>
              </a:spcAft>
            </a:pPr>
            <a:r>
              <a:rPr lang="en-US" sz="1200" b="1" dirty="0"/>
              <a:t>Situation Overview</a:t>
            </a:r>
            <a:endParaRPr lang="en-US" sz="1200" dirty="0"/>
          </a:p>
          <a:p>
            <a:pPr marL="171450" indent="-171450">
              <a:spcAft>
                <a:spcPts val="600"/>
              </a:spcAft>
              <a:buFont typeface="Arial" panose="020B0604020202020204" pitchFamily="34" charset="0"/>
              <a:buChar char="•"/>
            </a:pPr>
            <a:r>
              <a:rPr lang="en-US" sz="1200" dirty="0"/>
              <a:t>Here’s the team challenge I’m concerned about…</a:t>
            </a:r>
          </a:p>
          <a:p>
            <a:pPr marL="171450" indent="-171450">
              <a:spcAft>
                <a:spcPts val="600"/>
              </a:spcAft>
              <a:buFont typeface="Arial" panose="020B0604020202020204" pitchFamily="34" charset="0"/>
              <a:buChar char="•"/>
            </a:pPr>
            <a:r>
              <a:rPr lang="en-US" sz="1200" dirty="0"/>
              <a:t>Here’s what I’ve already tried…</a:t>
            </a:r>
          </a:p>
          <a:p>
            <a:pPr marL="171450" indent="-171450">
              <a:spcAft>
                <a:spcPts val="600"/>
              </a:spcAft>
              <a:buFont typeface="Arial" panose="020B0604020202020204" pitchFamily="34" charset="0"/>
              <a:buChar char="•"/>
            </a:pPr>
            <a:r>
              <a:rPr lang="en-US" sz="1200" dirty="0"/>
              <a:t>Here’s what I am hoping to gain from this consultation…</a:t>
            </a:r>
          </a:p>
        </p:txBody>
      </p:sp>
      <p:sp>
        <p:nvSpPr>
          <p:cNvPr id="18" name="TextBox 17">
            <a:extLst>
              <a:ext uri="{FF2B5EF4-FFF2-40B4-BE49-F238E27FC236}">
                <a16:creationId xmlns:a16="http://schemas.microsoft.com/office/drawing/2014/main" id="{C180545F-1B35-47CF-AA94-3F70DA4F2D6C}"/>
              </a:ext>
            </a:extLst>
          </p:cNvPr>
          <p:cNvSpPr txBox="1"/>
          <p:nvPr/>
        </p:nvSpPr>
        <p:spPr>
          <a:xfrm>
            <a:off x="3033522" y="3879247"/>
            <a:ext cx="5653278" cy="2231380"/>
          </a:xfrm>
          <a:prstGeom prst="rect">
            <a:avLst/>
          </a:prstGeom>
          <a:noFill/>
          <a:ln w="12700">
            <a:solidFill>
              <a:srgbClr val="6F7878"/>
            </a:solidFill>
          </a:ln>
        </p:spPr>
        <p:txBody>
          <a:bodyPr wrap="square" lIns="91440" tIns="91440" bIns="91440" rtlCol="0">
            <a:spAutoFit/>
          </a:bodyPr>
          <a:lstStyle/>
          <a:p>
            <a:pPr>
              <a:spcAft>
                <a:spcPts val="600"/>
              </a:spcAft>
            </a:pPr>
            <a:r>
              <a:rPr lang="en-US" sz="1200" b="1" dirty="0"/>
              <a:t>Common Types of Consultation Managers Can Request</a:t>
            </a:r>
            <a:endParaRPr lang="en-US" sz="1200" dirty="0"/>
          </a:p>
          <a:p>
            <a:pPr marL="171450" indent="-171450">
              <a:spcAft>
                <a:spcPts val="600"/>
              </a:spcAft>
              <a:buFont typeface="Arial" panose="020B0604020202020204" pitchFamily="34" charset="0"/>
              <a:buChar char="•"/>
            </a:pPr>
            <a:r>
              <a:rPr lang="en-US" sz="1200" b="1" dirty="0"/>
              <a:t>Brainstorm With Me: </a:t>
            </a:r>
            <a:r>
              <a:rPr lang="en-US" sz="1200" dirty="0"/>
              <a:t>Propose as many ideas as possible.</a:t>
            </a:r>
            <a:endParaRPr lang="en-US" sz="1200" b="1" dirty="0"/>
          </a:p>
          <a:p>
            <a:pPr marL="171450" indent="-171450">
              <a:spcAft>
                <a:spcPts val="600"/>
              </a:spcAft>
              <a:buFont typeface="Arial" panose="020B0604020202020204" pitchFamily="34" charset="0"/>
              <a:buChar char="•"/>
            </a:pPr>
            <a:r>
              <a:rPr lang="en-US" sz="1200" b="1" dirty="0"/>
              <a:t>Play Devil’s Advocate: </a:t>
            </a:r>
            <a:r>
              <a:rPr lang="en-US" sz="1200" dirty="0"/>
              <a:t>Help me identify weakness in my current approach.</a:t>
            </a:r>
            <a:endParaRPr lang="en-US" sz="1200" b="1" dirty="0"/>
          </a:p>
          <a:p>
            <a:pPr marL="171450" indent="-171450">
              <a:spcAft>
                <a:spcPts val="600"/>
              </a:spcAft>
              <a:buFont typeface="Arial" panose="020B0604020202020204" pitchFamily="34" charset="0"/>
              <a:buChar char="•"/>
            </a:pPr>
            <a:r>
              <a:rPr lang="en-US" sz="1200" b="1" dirty="0"/>
              <a:t>Just Ask Questions: </a:t>
            </a:r>
            <a:r>
              <a:rPr lang="en-US" sz="1200" dirty="0"/>
              <a:t>Help me think out loud by limiting yourself to clarification questions rather than judgements or suggestions.</a:t>
            </a:r>
          </a:p>
          <a:p>
            <a:pPr marL="171450" indent="-171450">
              <a:spcAft>
                <a:spcPts val="600"/>
              </a:spcAft>
              <a:buFont typeface="Arial" panose="020B0604020202020204" pitchFamily="34" charset="0"/>
              <a:buChar char="•"/>
            </a:pPr>
            <a:r>
              <a:rPr lang="en-US" sz="1200" b="1" dirty="0"/>
              <a:t>Share Your Experiences: </a:t>
            </a:r>
            <a:r>
              <a:rPr lang="en-US" sz="1200" dirty="0"/>
              <a:t>Help me by sharing a similar challenge and how you dealt with it.</a:t>
            </a:r>
          </a:p>
          <a:p>
            <a:pPr marL="171450" indent="-171450">
              <a:spcAft>
                <a:spcPts val="600"/>
              </a:spcAft>
              <a:buFont typeface="Arial" panose="020B0604020202020204" pitchFamily="34" charset="0"/>
              <a:buChar char="•"/>
            </a:pPr>
            <a:r>
              <a:rPr lang="en-US" sz="1200" b="1" dirty="0"/>
              <a:t>Reframe My Experience: </a:t>
            </a:r>
            <a:r>
              <a:rPr lang="en-US" sz="1200" dirty="0"/>
              <a:t>Help me determine if I’m thinking about my problem too generically or too narrowly.</a:t>
            </a:r>
            <a:endParaRPr lang="en-US" sz="1200" b="1" dirty="0"/>
          </a:p>
        </p:txBody>
      </p:sp>
      <p:sp>
        <p:nvSpPr>
          <p:cNvPr id="19" name="TextBox 18">
            <a:extLst>
              <a:ext uri="{FF2B5EF4-FFF2-40B4-BE49-F238E27FC236}">
                <a16:creationId xmlns:a16="http://schemas.microsoft.com/office/drawing/2014/main" id="{4F788236-298C-45FB-8ADF-81C0814FDEFD}"/>
              </a:ext>
            </a:extLst>
          </p:cNvPr>
          <p:cNvSpPr txBox="1"/>
          <p:nvPr/>
        </p:nvSpPr>
        <p:spPr>
          <a:xfrm>
            <a:off x="3734180" y="1845557"/>
            <a:ext cx="2443336" cy="584775"/>
          </a:xfrm>
          <a:prstGeom prst="rect">
            <a:avLst/>
          </a:prstGeom>
          <a:noFill/>
        </p:spPr>
        <p:txBody>
          <a:bodyPr wrap="square" lIns="0" tIns="91440" rIns="0" bIns="91440" rtlCol="0">
            <a:spAutoFit/>
          </a:bodyPr>
          <a:lstStyle/>
          <a:p>
            <a:r>
              <a:rPr lang="en-US" sz="1400" dirty="0"/>
              <a:t>Running Your Session</a:t>
            </a:r>
          </a:p>
          <a:p>
            <a:r>
              <a:rPr lang="en-US" sz="1200" i="1" dirty="0"/>
              <a:t>Pre-Work Used in the Moment</a:t>
            </a:r>
          </a:p>
        </p:txBody>
      </p:sp>
      <p:cxnSp>
        <p:nvCxnSpPr>
          <p:cNvPr id="21" name="Straight Connector 20">
            <a:extLst>
              <a:ext uri="{FF2B5EF4-FFF2-40B4-BE49-F238E27FC236}">
                <a16:creationId xmlns:a16="http://schemas.microsoft.com/office/drawing/2014/main" id="{A3E5772F-2E10-47DF-8852-8EF4292062FC}"/>
              </a:ext>
            </a:extLst>
          </p:cNvPr>
          <p:cNvCxnSpPr>
            <a:cxnSpLocks/>
          </p:cNvCxnSpPr>
          <p:nvPr/>
        </p:nvCxnSpPr>
        <p:spPr>
          <a:xfrm flipV="1">
            <a:off x="3033522" y="3627027"/>
            <a:ext cx="700658" cy="252220"/>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B5BEF0-28B0-4F97-92F2-F0F45297D020}"/>
              </a:ext>
            </a:extLst>
          </p:cNvPr>
          <p:cNvCxnSpPr>
            <a:cxnSpLocks/>
          </p:cNvCxnSpPr>
          <p:nvPr/>
        </p:nvCxnSpPr>
        <p:spPr>
          <a:xfrm flipH="1" flipV="1">
            <a:off x="7986141" y="3627027"/>
            <a:ext cx="700658" cy="252220"/>
          </a:xfrm>
          <a:prstGeom prst="line">
            <a:avLst/>
          </a:prstGeom>
          <a:ln w="12700">
            <a:solidFill>
              <a:srgbClr val="6F7878"/>
            </a:solidFill>
            <a:prstDash val="dash"/>
          </a:ln>
        </p:spPr>
        <p:style>
          <a:lnRef idx="1">
            <a:schemeClr val="accent1"/>
          </a:lnRef>
          <a:fillRef idx="0">
            <a:schemeClr val="accent1"/>
          </a:fillRef>
          <a:effectRef idx="0">
            <a:schemeClr val="accent1"/>
          </a:effectRef>
          <a:fontRef idx="minor">
            <a:schemeClr val="tx1"/>
          </a:fontRef>
        </p:style>
      </p:cxnSp>
      <p:sp>
        <p:nvSpPr>
          <p:cNvPr id="3" name="Google Shape;733;p38">
            <a:extLst>
              <a:ext uri="{FF2B5EF4-FFF2-40B4-BE49-F238E27FC236}">
                <a16:creationId xmlns:a16="http://schemas.microsoft.com/office/drawing/2014/main" id="{38512774-54AC-B4CF-234D-ED58B714DAA8}"/>
              </a:ext>
            </a:extLst>
          </p:cNvPr>
          <p:cNvSpPr/>
          <p:nvPr/>
        </p:nvSpPr>
        <p:spPr>
          <a:xfrm>
            <a:off x="0" y="0"/>
            <a:ext cx="9144000" cy="259882"/>
          </a:xfrm>
          <a:prstGeom prst="rect">
            <a:avLst/>
          </a:prstGeom>
          <a:solidFill>
            <a:srgbClr val="002856"/>
          </a:solidFill>
          <a:ln>
            <a:noFill/>
          </a:ln>
        </p:spPr>
        <p:txBody>
          <a:bodyPr spcFirstLastPara="1" wrap="square" lIns="91425" tIns="90000" rIns="90000" bIns="90000" anchor="ctr" anchorCtr="0">
            <a:noAutofit/>
          </a:bodyPr>
          <a:lstStyle/>
          <a:p>
            <a:pPr marL="0" marR="0" lvl="0" indent="0" algn="l" rtl="0">
              <a:spcBef>
                <a:spcPts val="0"/>
              </a:spcBef>
              <a:spcAft>
                <a:spcPts val="0"/>
              </a:spcAft>
              <a:buNone/>
            </a:pPr>
            <a:r>
              <a:rPr lang="en-US" sz="1200" b="1" dirty="0">
                <a:solidFill>
                  <a:schemeClr val="lt1"/>
                </a:solidFill>
                <a:latin typeface="Arial"/>
                <a:ea typeface="Arial"/>
                <a:cs typeface="Arial"/>
                <a:sym typeface="Arial"/>
              </a:rPr>
              <a:t>ACTIVITY</a:t>
            </a:r>
            <a:endParaRPr lang="en-US" dirty="0"/>
          </a:p>
        </p:txBody>
      </p:sp>
    </p:spTree>
    <p:extLst>
      <p:ext uri="{BB962C8B-B14F-4D97-AF65-F5344CB8AC3E}">
        <p14:creationId xmlns:p14="http://schemas.microsoft.com/office/powerpoint/2010/main" val="3140355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5"/>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dirty="0"/>
              <a:t>Key Takeaways</a:t>
            </a:r>
          </a:p>
        </p:txBody>
      </p:sp>
      <p:sp>
        <p:nvSpPr>
          <p:cNvPr id="2" name="Text Placeholder 1">
            <a:extLst>
              <a:ext uri="{FF2B5EF4-FFF2-40B4-BE49-F238E27FC236}">
                <a16:creationId xmlns:a16="http://schemas.microsoft.com/office/drawing/2014/main" id="{2747E11E-2C87-24DF-8A63-DB5B082372B1}"/>
              </a:ext>
            </a:extLst>
          </p:cNvPr>
          <p:cNvSpPr>
            <a:spLocks noGrp="1"/>
          </p:cNvSpPr>
          <p:nvPr>
            <p:ph type="body" sz="quarter" idx="11"/>
          </p:nvPr>
        </p:nvSpPr>
        <p:spPr/>
        <p:txBody>
          <a:bodyPr/>
          <a:lstStyle/>
          <a:p>
            <a:r>
              <a:rPr lang="en-US" sz="1200" i="0" u="none" strike="noStrike" cap="none" dirty="0">
                <a:solidFill>
                  <a:schemeClr val="dk1"/>
                </a:solidFill>
                <a:latin typeface="Arial"/>
                <a:ea typeface="Arial"/>
                <a:cs typeface="Arial"/>
                <a:sym typeface="Arial"/>
              </a:rPr>
              <a:t> </a:t>
            </a:r>
            <a:r>
              <a:rPr lang="en-US" sz="1400" dirty="0">
                <a:solidFill>
                  <a:schemeClr val="dk1"/>
                </a:solidFill>
                <a:latin typeface="Arial"/>
                <a:ea typeface="Arial"/>
                <a:cs typeface="Arial"/>
                <a:sym typeface="Arial"/>
              </a:rPr>
              <a:t>Focus on Enterprise Third-Party Risk Management to Improve Prioritization and Drive Action</a:t>
            </a:r>
            <a:endParaRPr lang="en-US" sz="1600" i="0" u="none" strike="noStrike" cap="none" dirty="0">
              <a:solidFill>
                <a:srgbClr val="000000"/>
              </a:solidFill>
              <a:latin typeface="Arial"/>
              <a:ea typeface="Arial"/>
              <a:cs typeface="Arial"/>
              <a:sym typeface="Arial"/>
            </a:endParaRPr>
          </a:p>
        </p:txBody>
      </p:sp>
      <p:sp>
        <p:nvSpPr>
          <p:cNvPr id="971" name="Google Shape;971;p45"/>
          <p:cNvSpPr/>
          <p:nvPr/>
        </p:nvSpPr>
        <p:spPr>
          <a:xfrm>
            <a:off x="1011775" y="1521098"/>
            <a:ext cx="7741608" cy="830956"/>
          </a:xfrm>
          <a:prstGeom prst="rect">
            <a:avLst/>
          </a:prstGeom>
          <a:noFill/>
          <a:ln>
            <a:noFill/>
          </a:ln>
        </p:spPr>
        <p:txBody>
          <a:bodyPr spcFirstLastPara="1" wrap="square" lIns="91425" tIns="45700" rIns="91425" bIns="45700" anchor="t" anchorCtr="0">
            <a:spAutoFit/>
          </a:bodyPr>
          <a:lstStyle/>
          <a:p>
            <a:pPr lvl="0">
              <a:buClr>
                <a:srgbClr val="000000"/>
              </a:buClr>
              <a:buSzPts val="1200"/>
            </a:pPr>
            <a:r>
              <a:rPr lang="en-US" sz="1200" b="1" i="0" u="none" strike="noStrike" cap="none" dirty="0">
                <a:solidFill>
                  <a:schemeClr val="dk1"/>
                </a:solidFill>
                <a:ea typeface="Arial"/>
                <a:cs typeface="Arial"/>
                <a:sym typeface="Arial"/>
              </a:rPr>
              <a:t>ERM teams struggle to prioritize the third-party risk issues that matter most at the enterprise level</a:t>
            </a:r>
            <a:r>
              <a:rPr lang="en-US" sz="1200" i="0" u="none" strike="noStrike" cap="none" dirty="0">
                <a:solidFill>
                  <a:schemeClr val="dk1"/>
                </a:solidFill>
                <a:ea typeface="Arial"/>
                <a:cs typeface="Arial"/>
                <a:sym typeface="Arial"/>
              </a:rPr>
              <a:t>. </a:t>
            </a:r>
            <a:r>
              <a:rPr lang="en-US" sz="1200" dirty="0">
                <a:solidFill>
                  <a:schemeClr val="dk1"/>
                </a:solidFill>
                <a:ea typeface="Arial"/>
                <a:cs typeface="Arial"/>
                <a:sym typeface="Arial"/>
              </a:rPr>
              <a:t>Growing exposure to third-party risk in general, combined with a multitude of simultaneous incoming threats, makes third-party risk a top priority for enterprise leaders. The Risk Committee expects more from ERM, but ERM struggles to provide them with a concise, prioritized and actionable view of third-party risk.</a:t>
            </a:r>
            <a:endParaRPr sz="1200" i="0" u="none" strike="noStrike" cap="none" dirty="0">
              <a:solidFill>
                <a:srgbClr val="000000"/>
              </a:solidFill>
              <a:ea typeface="Arial"/>
              <a:cs typeface="Arial"/>
              <a:sym typeface="Arial"/>
            </a:endParaRPr>
          </a:p>
        </p:txBody>
      </p:sp>
      <p:pic>
        <p:nvPicPr>
          <p:cNvPr id="5" name="Graphic 4">
            <a:extLst>
              <a:ext uri="{FF2B5EF4-FFF2-40B4-BE49-F238E27FC236}">
                <a16:creationId xmlns:a16="http://schemas.microsoft.com/office/drawing/2014/main" id="{35CF9E53-BDEC-0B4F-875A-2A92B6DA19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576" y="2602822"/>
            <a:ext cx="550821" cy="428416"/>
          </a:xfrm>
          <a:prstGeom prst="rect">
            <a:avLst/>
          </a:prstGeom>
        </p:spPr>
      </p:pic>
      <p:pic>
        <p:nvPicPr>
          <p:cNvPr id="21" name="Graphic 20">
            <a:extLst>
              <a:ext uri="{FF2B5EF4-FFF2-40B4-BE49-F238E27FC236}">
                <a16:creationId xmlns:a16="http://schemas.microsoft.com/office/drawing/2014/main" id="{D2B9EFFE-F122-C54B-916F-4700852AAD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5576" y="1569053"/>
            <a:ext cx="550821" cy="428416"/>
          </a:xfrm>
          <a:prstGeom prst="rect">
            <a:avLst/>
          </a:prstGeom>
        </p:spPr>
      </p:pic>
      <p:sp>
        <p:nvSpPr>
          <p:cNvPr id="11" name="Google Shape;971;p45">
            <a:extLst>
              <a:ext uri="{FF2B5EF4-FFF2-40B4-BE49-F238E27FC236}">
                <a16:creationId xmlns:a16="http://schemas.microsoft.com/office/drawing/2014/main" id="{EEBEBC67-9438-452C-848D-356D0824BFA2}"/>
              </a:ext>
            </a:extLst>
          </p:cNvPr>
          <p:cNvSpPr/>
          <p:nvPr/>
        </p:nvSpPr>
        <p:spPr>
          <a:xfrm>
            <a:off x="1011775" y="2544670"/>
            <a:ext cx="7741608" cy="830956"/>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dirty="0">
                <a:solidFill>
                  <a:schemeClr val="dk1"/>
                </a:solidFill>
                <a:ea typeface="Arial"/>
                <a:cs typeface="Arial"/>
                <a:sym typeface="Arial"/>
              </a:rPr>
              <a:t>Most ERM teams are getting involved in more TPRM activities, but increased involvement alone yields limited benefits. To overcome the unique challenges third-party risk presents, </a:t>
            </a:r>
            <a:r>
              <a:rPr lang="en-US" sz="1200" b="1" dirty="0">
                <a:solidFill>
                  <a:schemeClr val="dk1"/>
                </a:solidFill>
                <a:ea typeface="Arial"/>
                <a:cs typeface="Arial"/>
                <a:sym typeface="Arial"/>
              </a:rPr>
              <a:t>ERM teams must adjust their typical roles to focus on </a:t>
            </a:r>
            <a:r>
              <a:rPr lang="en-US" sz="1200" b="1" u="sng" dirty="0">
                <a:solidFill>
                  <a:schemeClr val="dk1"/>
                </a:solidFill>
                <a:ea typeface="Arial"/>
                <a:cs typeface="Arial"/>
                <a:sym typeface="Arial"/>
              </a:rPr>
              <a:t>enterprise</a:t>
            </a:r>
            <a:r>
              <a:rPr lang="en-US" sz="1200" b="1" dirty="0">
                <a:solidFill>
                  <a:schemeClr val="dk1"/>
                </a:solidFill>
                <a:ea typeface="Arial"/>
                <a:cs typeface="Arial"/>
                <a:sym typeface="Arial"/>
              </a:rPr>
              <a:t> third-party risk management</a:t>
            </a:r>
            <a:r>
              <a:rPr lang="en-US" sz="1200" dirty="0">
                <a:solidFill>
                  <a:schemeClr val="dk1"/>
                </a:solidFill>
                <a:ea typeface="Arial"/>
                <a:cs typeface="Arial"/>
                <a:sym typeface="Arial"/>
              </a:rPr>
              <a:t>. </a:t>
            </a:r>
            <a:r>
              <a:rPr lang="en-US" sz="1200" dirty="0">
                <a:solidFill>
                  <a:srgbClr val="000000"/>
                </a:solidFill>
                <a:ea typeface="Arial"/>
                <a:cs typeface="Arial"/>
                <a:sym typeface="Arial"/>
              </a:rPr>
              <a:t>Teams that do so are better able to prioritize third-party risk issues, exert more influence over key decisions and drive better overall TPRM outcomes.</a:t>
            </a:r>
            <a:endParaRPr lang="en-US" sz="1200" b="1" dirty="0">
              <a:solidFill>
                <a:schemeClr val="dk1"/>
              </a:solidFill>
              <a:ea typeface="Arial"/>
              <a:cs typeface="Arial"/>
              <a:sym typeface="Arial"/>
            </a:endParaRPr>
          </a:p>
        </p:txBody>
      </p:sp>
      <p:sp>
        <p:nvSpPr>
          <p:cNvPr id="12" name="Google Shape;971;p45">
            <a:extLst>
              <a:ext uri="{FF2B5EF4-FFF2-40B4-BE49-F238E27FC236}">
                <a16:creationId xmlns:a16="http://schemas.microsoft.com/office/drawing/2014/main" id="{B5B19B13-4C0A-4AF7-99C5-4EBE4954C0D0}"/>
              </a:ext>
            </a:extLst>
          </p:cNvPr>
          <p:cNvSpPr/>
          <p:nvPr/>
        </p:nvSpPr>
        <p:spPr>
          <a:xfrm>
            <a:off x="1011775" y="3568259"/>
            <a:ext cx="7741608" cy="646290"/>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dirty="0">
                <a:solidFill>
                  <a:schemeClr val="dk1"/>
                </a:solidFill>
                <a:ea typeface="Arial"/>
                <a:cs typeface="Arial"/>
                <a:sym typeface="Arial"/>
              </a:rPr>
              <a:t>Enterprise TPRM first involves </a:t>
            </a:r>
            <a:r>
              <a:rPr lang="en-US" sz="1200" b="1" dirty="0">
                <a:solidFill>
                  <a:schemeClr val="dk1"/>
                </a:solidFill>
                <a:ea typeface="Arial"/>
                <a:cs typeface="Arial"/>
                <a:sym typeface="Arial"/>
              </a:rPr>
              <a:t>defining enterprise-level priorities</a:t>
            </a:r>
            <a:r>
              <a:rPr lang="en-US" sz="1200" dirty="0">
                <a:solidFill>
                  <a:schemeClr val="dk1"/>
                </a:solidFill>
                <a:ea typeface="Arial"/>
                <a:cs typeface="Arial"/>
                <a:sym typeface="Arial"/>
              </a:rPr>
              <a:t>. By explicitly identifying a shared set of third-party risk factors that matter most for the enterprise as a whole, ERM can consistently assess the risk posed by individual third parties and prioritize risk response actions.</a:t>
            </a:r>
          </a:p>
        </p:txBody>
      </p:sp>
      <p:sp>
        <p:nvSpPr>
          <p:cNvPr id="13" name="Google Shape;971;p45">
            <a:extLst>
              <a:ext uri="{FF2B5EF4-FFF2-40B4-BE49-F238E27FC236}">
                <a16:creationId xmlns:a16="http://schemas.microsoft.com/office/drawing/2014/main" id="{AED015B3-DE84-4B60-9C82-BC80122709AF}"/>
              </a:ext>
            </a:extLst>
          </p:cNvPr>
          <p:cNvSpPr/>
          <p:nvPr/>
        </p:nvSpPr>
        <p:spPr>
          <a:xfrm>
            <a:off x="1011775" y="4411015"/>
            <a:ext cx="7741608" cy="646290"/>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dirty="0">
                <a:solidFill>
                  <a:schemeClr val="dk1"/>
                </a:solidFill>
                <a:ea typeface="Arial"/>
                <a:cs typeface="Arial"/>
                <a:sym typeface="Arial"/>
              </a:rPr>
              <a:t>Second, Enterprise TPRM involves </a:t>
            </a:r>
            <a:r>
              <a:rPr lang="en-US" sz="1200" b="1" dirty="0">
                <a:solidFill>
                  <a:schemeClr val="dk1"/>
                </a:solidFill>
                <a:ea typeface="Arial"/>
                <a:cs typeface="Arial"/>
                <a:sym typeface="Arial"/>
              </a:rPr>
              <a:t>enabling cross-functional alignment</a:t>
            </a:r>
            <a:r>
              <a:rPr lang="en-US" sz="1200" dirty="0">
                <a:solidFill>
                  <a:schemeClr val="dk1"/>
                </a:solidFill>
                <a:ea typeface="Arial"/>
                <a:cs typeface="Arial"/>
                <a:sym typeface="Arial"/>
              </a:rPr>
              <a:t>. By creating opportunities for the many “co-owners” of third-party risk to break out of their functional silos and work toward consensus, ERM can leverage differences in expertise and authority among this group and align action on shared issues.</a:t>
            </a:r>
          </a:p>
        </p:txBody>
      </p:sp>
      <p:sp>
        <p:nvSpPr>
          <p:cNvPr id="16" name="Google Shape;971;p45">
            <a:extLst>
              <a:ext uri="{FF2B5EF4-FFF2-40B4-BE49-F238E27FC236}">
                <a16:creationId xmlns:a16="http://schemas.microsoft.com/office/drawing/2014/main" id="{703FB2B4-D35B-40A4-8A96-56B2AD28ABB2}"/>
              </a:ext>
            </a:extLst>
          </p:cNvPr>
          <p:cNvSpPr/>
          <p:nvPr/>
        </p:nvSpPr>
        <p:spPr>
          <a:xfrm>
            <a:off x="1011775" y="5250465"/>
            <a:ext cx="7741608" cy="646290"/>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dirty="0">
                <a:solidFill>
                  <a:schemeClr val="dk1"/>
                </a:solidFill>
                <a:ea typeface="Arial"/>
                <a:cs typeface="Arial"/>
                <a:sym typeface="Arial"/>
              </a:rPr>
              <a:t>Third, Enterprise TPRM involves </a:t>
            </a:r>
            <a:r>
              <a:rPr lang="en-US" sz="1200" b="1" dirty="0">
                <a:solidFill>
                  <a:schemeClr val="dk1"/>
                </a:solidFill>
                <a:ea typeface="Arial"/>
                <a:cs typeface="Arial"/>
                <a:sym typeface="Arial"/>
              </a:rPr>
              <a:t>monitoring forward-looking indicators</a:t>
            </a:r>
            <a:r>
              <a:rPr lang="en-US" sz="1200" dirty="0">
                <a:solidFill>
                  <a:schemeClr val="dk1"/>
                </a:solidFill>
                <a:ea typeface="Arial"/>
                <a:cs typeface="Arial"/>
                <a:sym typeface="Arial"/>
              </a:rPr>
              <a:t>. By limiting monitoring to enterprise-critical issues, prioritizing leading and easily-observable indicators and engaging the business in low-effort monitoring, ERM can anticipate major shifts in the third-party risk landscape before they harm the enterprise.</a:t>
            </a:r>
          </a:p>
        </p:txBody>
      </p:sp>
      <p:sp>
        <p:nvSpPr>
          <p:cNvPr id="4" name="Freeform: Shape 166">
            <a:extLst>
              <a:ext uri="{FF2B5EF4-FFF2-40B4-BE49-F238E27FC236}">
                <a16:creationId xmlns:a16="http://schemas.microsoft.com/office/drawing/2014/main" id="{56413D02-425B-B050-C0AD-3E2A7879CF2B}"/>
              </a:ext>
            </a:extLst>
          </p:cNvPr>
          <p:cNvSpPr/>
          <p:nvPr/>
        </p:nvSpPr>
        <p:spPr>
          <a:xfrm>
            <a:off x="542527" y="3679926"/>
            <a:ext cx="414217" cy="293673"/>
          </a:xfrm>
          <a:custGeom>
            <a:avLst/>
            <a:gdLst>
              <a:gd name="connsiteX0" fmla="*/ 7144 w 504825"/>
              <a:gd name="connsiteY0" fmla="*/ 159544 h 390525"/>
              <a:gd name="connsiteX1" fmla="*/ 159544 w 504825"/>
              <a:gd name="connsiteY1" fmla="*/ 159544 h 390525"/>
              <a:gd name="connsiteX2" fmla="*/ 159544 w 504825"/>
              <a:gd name="connsiteY2" fmla="*/ 7144 h 390525"/>
              <a:gd name="connsiteX3" fmla="*/ 7144 w 504825"/>
              <a:gd name="connsiteY3" fmla="*/ 7144 h 390525"/>
              <a:gd name="connsiteX4" fmla="*/ 7144 w 504825"/>
              <a:gd name="connsiteY4" fmla="*/ 159544 h 390525"/>
              <a:gd name="connsiteX5" fmla="*/ 45244 w 504825"/>
              <a:gd name="connsiteY5" fmla="*/ 45244 h 390525"/>
              <a:gd name="connsiteX6" fmla="*/ 121444 w 504825"/>
              <a:gd name="connsiteY6" fmla="*/ 45244 h 390525"/>
              <a:gd name="connsiteX7" fmla="*/ 121444 w 504825"/>
              <a:gd name="connsiteY7" fmla="*/ 121444 h 390525"/>
              <a:gd name="connsiteX8" fmla="*/ 45244 w 504825"/>
              <a:gd name="connsiteY8" fmla="*/ 121444 h 390525"/>
              <a:gd name="connsiteX9" fmla="*/ 45244 w 504825"/>
              <a:gd name="connsiteY9" fmla="*/ 45244 h 390525"/>
              <a:gd name="connsiteX10" fmla="*/ 7144 w 504825"/>
              <a:gd name="connsiteY10" fmla="*/ 388144 h 390525"/>
              <a:gd name="connsiteX11" fmla="*/ 159544 w 504825"/>
              <a:gd name="connsiteY11" fmla="*/ 388144 h 390525"/>
              <a:gd name="connsiteX12" fmla="*/ 159544 w 504825"/>
              <a:gd name="connsiteY12" fmla="*/ 235744 h 390525"/>
              <a:gd name="connsiteX13" fmla="*/ 7144 w 504825"/>
              <a:gd name="connsiteY13" fmla="*/ 235744 h 390525"/>
              <a:gd name="connsiteX14" fmla="*/ 7144 w 504825"/>
              <a:gd name="connsiteY14" fmla="*/ 388144 h 390525"/>
              <a:gd name="connsiteX15" fmla="*/ 45244 w 504825"/>
              <a:gd name="connsiteY15" fmla="*/ 273844 h 390525"/>
              <a:gd name="connsiteX16" fmla="*/ 121444 w 504825"/>
              <a:gd name="connsiteY16" fmla="*/ 273844 h 390525"/>
              <a:gd name="connsiteX17" fmla="*/ 121444 w 504825"/>
              <a:gd name="connsiteY17" fmla="*/ 350044 h 390525"/>
              <a:gd name="connsiteX18" fmla="*/ 45244 w 504825"/>
              <a:gd name="connsiteY18" fmla="*/ 350044 h 390525"/>
              <a:gd name="connsiteX19" fmla="*/ 45244 w 504825"/>
              <a:gd name="connsiteY19" fmla="*/ 273844 h 390525"/>
              <a:gd name="connsiteX20" fmla="*/ 502444 w 504825"/>
              <a:gd name="connsiteY20" fmla="*/ 26194 h 390525"/>
              <a:gd name="connsiteX21" fmla="*/ 502444 w 504825"/>
              <a:gd name="connsiteY21" fmla="*/ 64294 h 390525"/>
              <a:gd name="connsiteX22" fmla="*/ 197644 w 504825"/>
              <a:gd name="connsiteY22" fmla="*/ 64294 h 390525"/>
              <a:gd name="connsiteX23" fmla="*/ 197644 w 504825"/>
              <a:gd name="connsiteY23" fmla="*/ 26194 h 390525"/>
              <a:gd name="connsiteX24" fmla="*/ 502444 w 504825"/>
              <a:gd name="connsiteY24" fmla="*/ 26194 h 390525"/>
              <a:gd name="connsiteX25" fmla="*/ 426244 w 504825"/>
              <a:gd name="connsiteY25" fmla="*/ 140494 h 390525"/>
              <a:gd name="connsiteX26" fmla="*/ 197644 w 504825"/>
              <a:gd name="connsiteY26" fmla="*/ 140494 h 390525"/>
              <a:gd name="connsiteX27" fmla="*/ 197644 w 504825"/>
              <a:gd name="connsiteY27" fmla="*/ 102394 h 390525"/>
              <a:gd name="connsiteX28" fmla="*/ 426244 w 504825"/>
              <a:gd name="connsiteY28" fmla="*/ 102394 h 390525"/>
              <a:gd name="connsiteX29" fmla="*/ 426244 w 504825"/>
              <a:gd name="connsiteY29" fmla="*/ 140494 h 390525"/>
              <a:gd name="connsiteX30" fmla="*/ 197644 w 504825"/>
              <a:gd name="connsiteY30" fmla="*/ 254794 h 390525"/>
              <a:gd name="connsiteX31" fmla="*/ 502444 w 504825"/>
              <a:gd name="connsiteY31" fmla="*/ 254794 h 390525"/>
              <a:gd name="connsiteX32" fmla="*/ 502444 w 504825"/>
              <a:gd name="connsiteY32" fmla="*/ 292894 h 390525"/>
              <a:gd name="connsiteX33" fmla="*/ 197644 w 504825"/>
              <a:gd name="connsiteY33" fmla="*/ 292894 h 390525"/>
              <a:gd name="connsiteX34" fmla="*/ 197644 w 504825"/>
              <a:gd name="connsiteY34" fmla="*/ 254794 h 390525"/>
              <a:gd name="connsiteX35" fmla="*/ 197644 w 504825"/>
              <a:gd name="connsiteY35" fmla="*/ 330994 h 390525"/>
              <a:gd name="connsiteX36" fmla="*/ 426244 w 504825"/>
              <a:gd name="connsiteY36" fmla="*/ 330994 h 390525"/>
              <a:gd name="connsiteX37" fmla="*/ 426244 w 504825"/>
              <a:gd name="connsiteY37" fmla="*/ 369094 h 390525"/>
              <a:gd name="connsiteX38" fmla="*/ 197644 w 504825"/>
              <a:gd name="connsiteY38" fmla="*/ 369094 h 390525"/>
              <a:gd name="connsiteX39" fmla="*/ 197644 w 504825"/>
              <a:gd name="connsiteY39" fmla="*/ 3309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04825" h="390525">
                <a:moveTo>
                  <a:pt x="7144" y="159544"/>
                </a:moveTo>
                <a:lnTo>
                  <a:pt x="159544" y="159544"/>
                </a:lnTo>
                <a:lnTo>
                  <a:pt x="159544" y="7144"/>
                </a:lnTo>
                <a:lnTo>
                  <a:pt x="7144" y="7144"/>
                </a:lnTo>
                <a:lnTo>
                  <a:pt x="7144" y="159544"/>
                </a:lnTo>
                <a:close/>
                <a:moveTo>
                  <a:pt x="45244" y="45244"/>
                </a:moveTo>
                <a:lnTo>
                  <a:pt x="121444" y="45244"/>
                </a:lnTo>
                <a:lnTo>
                  <a:pt x="121444" y="121444"/>
                </a:lnTo>
                <a:lnTo>
                  <a:pt x="45244" y="121444"/>
                </a:lnTo>
                <a:lnTo>
                  <a:pt x="45244" y="45244"/>
                </a:lnTo>
                <a:close/>
                <a:moveTo>
                  <a:pt x="7144" y="388144"/>
                </a:moveTo>
                <a:lnTo>
                  <a:pt x="159544" y="388144"/>
                </a:lnTo>
                <a:lnTo>
                  <a:pt x="159544" y="235744"/>
                </a:lnTo>
                <a:lnTo>
                  <a:pt x="7144" y="235744"/>
                </a:lnTo>
                <a:lnTo>
                  <a:pt x="7144" y="388144"/>
                </a:lnTo>
                <a:close/>
                <a:moveTo>
                  <a:pt x="45244" y="273844"/>
                </a:moveTo>
                <a:lnTo>
                  <a:pt x="121444" y="273844"/>
                </a:lnTo>
                <a:lnTo>
                  <a:pt x="121444" y="350044"/>
                </a:lnTo>
                <a:lnTo>
                  <a:pt x="45244" y="350044"/>
                </a:lnTo>
                <a:lnTo>
                  <a:pt x="45244" y="273844"/>
                </a:lnTo>
                <a:close/>
                <a:moveTo>
                  <a:pt x="502444" y="26194"/>
                </a:moveTo>
                <a:lnTo>
                  <a:pt x="502444" y="64294"/>
                </a:lnTo>
                <a:lnTo>
                  <a:pt x="197644" y="64294"/>
                </a:lnTo>
                <a:lnTo>
                  <a:pt x="197644" y="26194"/>
                </a:lnTo>
                <a:lnTo>
                  <a:pt x="502444" y="26194"/>
                </a:lnTo>
                <a:close/>
                <a:moveTo>
                  <a:pt x="426244" y="140494"/>
                </a:moveTo>
                <a:lnTo>
                  <a:pt x="197644" y="140494"/>
                </a:lnTo>
                <a:lnTo>
                  <a:pt x="197644" y="102394"/>
                </a:lnTo>
                <a:lnTo>
                  <a:pt x="426244" y="102394"/>
                </a:lnTo>
                <a:lnTo>
                  <a:pt x="426244" y="140494"/>
                </a:lnTo>
                <a:close/>
                <a:moveTo>
                  <a:pt x="197644" y="254794"/>
                </a:moveTo>
                <a:lnTo>
                  <a:pt x="502444" y="254794"/>
                </a:lnTo>
                <a:lnTo>
                  <a:pt x="502444" y="292894"/>
                </a:lnTo>
                <a:lnTo>
                  <a:pt x="197644" y="292894"/>
                </a:lnTo>
                <a:lnTo>
                  <a:pt x="197644" y="254794"/>
                </a:lnTo>
                <a:close/>
                <a:moveTo>
                  <a:pt x="197644" y="330994"/>
                </a:moveTo>
                <a:lnTo>
                  <a:pt x="426244" y="330994"/>
                </a:lnTo>
                <a:lnTo>
                  <a:pt x="426244" y="369094"/>
                </a:lnTo>
                <a:lnTo>
                  <a:pt x="197644" y="369094"/>
                </a:lnTo>
                <a:lnTo>
                  <a:pt x="197644" y="330994"/>
                </a:lnTo>
                <a:close/>
              </a:path>
            </a:pathLst>
          </a:custGeom>
          <a:solidFill>
            <a:srgbClr val="002856"/>
          </a:solidFill>
          <a:ln w="9525" cap="flat">
            <a:noFill/>
            <a:prstDash val="solid"/>
            <a:miter/>
          </a:ln>
        </p:spPr>
        <p:txBody>
          <a:bodyPr rtlCol="0" anchor="ctr"/>
          <a:lstStyle/>
          <a:p>
            <a:endParaRPr lang="en-US"/>
          </a:p>
        </p:txBody>
      </p:sp>
      <p:sp>
        <p:nvSpPr>
          <p:cNvPr id="6" name="Freeform: Shape 211">
            <a:extLst>
              <a:ext uri="{FF2B5EF4-FFF2-40B4-BE49-F238E27FC236}">
                <a16:creationId xmlns:a16="http://schemas.microsoft.com/office/drawing/2014/main" id="{A7F3171B-C2B3-0CF9-3295-9949D0EBB51E}"/>
              </a:ext>
            </a:extLst>
          </p:cNvPr>
          <p:cNvSpPr/>
          <p:nvPr/>
        </p:nvSpPr>
        <p:spPr>
          <a:xfrm>
            <a:off x="546417" y="4453332"/>
            <a:ext cx="465358" cy="3379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rgbClr val="002856"/>
          </a:solidFill>
          <a:ln w="9525" cap="flat">
            <a:noFill/>
            <a:prstDash val="solid"/>
            <a:miter/>
          </a:ln>
        </p:spPr>
        <p:txBody>
          <a:bodyPr rtlCol="0" anchor="ctr"/>
          <a:lstStyle/>
          <a:p>
            <a:endParaRPr lang="en-US"/>
          </a:p>
        </p:txBody>
      </p:sp>
      <p:pic>
        <p:nvPicPr>
          <p:cNvPr id="7" name="Graphic 6">
            <a:extLst>
              <a:ext uri="{FF2B5EF4-FFF2-40B4-BE49-F238E27FC236}">
                <a16:creationId xmlns:a16="http://schemas.microsoft.com/office/drawing/2014/main" id="{AC34CCFE-4796-5DE0-BB55-23BFBAB178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2527" y="5338786"/>
            <a:ext cx="502507" cy="390839"/>
          </a:xfrm>
          <a:prstGeom prst="rect">
            <a:avLst/>
          </a:prstGeom>
        </p:spPr>
      </p:pic>
      <p:sp>
        <p:nvSpPr>
          <p:cNvPr id="8" name="Text Placeholder 3">
            <a:extLst>
              <a:ext uri="{FF2B5EF4-FFF2-40B4-BE49-F238E27FC236}">
                <a16:creationId xmlns:a16="http://schemas.microsoft.com/office/drawing/2014/main" id="{8E24B4B0-D315-9B82-6CFC-521A80F93C41}"/>
              </a:ext>
            </a:extLst>
          </p:cNvPr>
          <p:cNvSpPr txBox="1">
            <a:spLocks/>
          </p:cNvSpPr>
          <p:nvPr/>
        </p:nvSpPr>
        <p:spPr>
          <a:xfrm>
            <a:off x="457200" y="6110627"/>
            <a:ext cx="8229600" cy="246221"/>
          </a:xfrm>
          <a:prstGeom prst="rect">
            <a:avLst/>
          </a:prstGeom>
        </p:spPr>
        <p:txBody>
          <a:bodyPr lIns="0" tIns="91440" rIns="0" bIns="0">
            <a:spAutoFit/>
          </a:bodyPr>
          <a:lstStyle>
            <a:lvl1pPr marL="0" indent="0" algn="l" defTabSz="685800" rtl="0" eaLnBrk="1" latinLnBrk="0" hangingPunct="1">
              <a:lnSpc>
                <a:spcPct val="100000"/>
              </a:lnSpc>
              <a:spcBef>
                <a:spcPts val="0"/>
              </a:spcBef>
              <a:spcAft>
                <a:spcPts val="900"/>
              </a:spcAft>
              <a:buClr>
                <a:schemeClr val="tx1"/>
              </a:buClr>
              <a:buSzPct val="100000"/>
              <a:buFont typeface="Arial" panose="020B0604020202020204" pitchFamily="34" charset="0"/>
              <a:buNone/>
              <a:defRPr sz="1200" kern="1200">
                <a:solidFill>
                  <a:schemeClr val="tx1"/>
                </a:solidFill>
                <a:latin typeface="+mn-lt"/>
                <a:ea typeface="+mn-ea"/>
                <a:cs typeface="+mn-cs"/>
              </a:defRPr>
            </a:lvl1pPr>
            <a:lvl2pPr marL="41148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2pPr>
            <a:lvl3pPr marL="58293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3pPr>
            <a:lvl4pPr marL="78867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4pPr>
            <a:lvl5pPr marL="96012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
                <a:srgbClr val="000000"/>
              </a:buClr>
              <a:buSzPct val="100000"/>
              <a:buFont typeface="Arial" panose="020B0604020202020204" pitchFamily="34" charset="0"/>
              <a:buNone/>
              <a:tabLst/>
              <a:defRPr/>
            </a:pPr>
            <a:r>
              <a:rPr kumimoji="0" lang="en-US" sz="1000" b="0" i="0" u="none" strike="noStrike" kern="1200" cap="none" spc="0" normalizeH="0" baseline="0" noProof="0" dirty="0">
                <a:ln>
                  <a:noFill/>
                </a:ln>
                <a:effectLst/>
                <a:uLnTx/>
                <a:uFillTx/>
                <a:latin typeface="Arial"/>
                <a:ea typeface="+mn-ea"/>
                <a:cs typeface="+mn-cs"/>
              </a:rPr>
              <a:t>Source: Gartner</a:t>
            </a:r>
          </a:p>
        </p:txBody>
      </p:sp>
    </p:spTree>
    <p:extLst>
      <p:ext uri="{BB962C8B-B14F-4D97-AF65-F5344CB8AC3E}">
        <p14:creationId xmlns:p14="http://schemas.microsoft.com/office/powerpoint/2010/main" val="3572025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6"/>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dirty="0"/>
              <a:t>Action Plan From Today</a:t>
            </a:r>
            <a:endParaRPr dirty="0"/>
          </a:p>
        </p:txBody>
      </p:sp>
      <p:sp>
        <p:nvSpPr>
          <p:cNvPr id="1007" name="Google Shape;1007;p46"/>
          <p:cNvSpPr txBox="1"/>
          <p:nvPr/>
        </p:nvSpPr>
        <p:spPr>
          <a:xfrm>
            <a:off x="457199" y="923223"/>
            <a:ext cx="8239125" cy="611771"/>
          </a:xfrm>
          <a:prstGeom prst="rect">
            <a:avLst/>
          </a:prstGeom>
          <a:noFill/>
          <a:ln w="12700" cap="flat" cmpd="sng">
            <a:solidFill>
              <a:srgbClr val="002856"/>
            </a:solidFill>
            <a:prstDash val="solid"/>
            <a:round/>
            <a:headEnd type="none" w="sm" len="sm"/>
            <a:tailEnd type="none" w="sm" len="sm"/>
          </a:ln>
        </p:spPr>
        <p:txBody>
          <a:bodyPr spcFirstLastPara="1" wrap="square" lIns="182875" tIns="137150" rIns="182875" bIns="137150" anchor="ctr" anchorCtr="0">
            <a:noAutofit/>
          </a:bodyPr>
          <a:lstStyle/>
          <a:p>
            <a:pPr marL="457200" marR="0" lvl="0" indent="-45720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	If you’d like to speak more about today’s meeting topic or about another area where we  	can</a:t>
            </a:r>
            <a:r>
              <a:rPr lang="en-US" sz="1200" b="0" i="0" u="none" strike="noStrike" cap="none" dirty="0">
                <a:solidFill>
                  <a:srgbClr val="000000"/>
                </a:solidFill>
                <a:latin typeface="Arial"/>
                <a:ea typeface="Arial"/>
                <a:cs typeface="Arial"/>
                <a:sym typeface="Arial"/>
              </a:rPr>
              <a:t> </a:t>
            </a:r>
            <a:r>
              <a:rPr lang="en-US" sz="1200" b="0" i="0" u="none" strike="noStrike" cap="none" dirty="0">
                <a:solidFill>
                  <a:schemeClr val="dk1"/>
                </a:solidFill>
                <a:latin typeface="Arial"/>
                <a:ea typeface="Arial"/>
                <a:cs typeface="Arial"/>
                <a:sym typeface="Arial"/>
              </a:rPr>
              <a:t>provide guidance and answers, click here to schedule an </a:t>
            </a:r>
            <a:r>
              <a:rPr lang="en-US" sz="1200" i="0" strike="noStrike" cap="none" dirty="0">
                <a:solidFill>
                  <a:srgbClr val="0070C0"/>
                </a:solidFill>
                <a:latin typeface="Arial"/>
                <a:ea typeface="Arial"/>
                <a:cs typeface="Arial"/>
                <a:sym typeface="Arial"/>
                <a:hlinkClick r:id="rId3">
                  <a:extLst>
                    <a:ext uri="{A12FA001-AC4F-418D-AE19-62706E023703}">
                      <ahyp:hlinkClr xmlns:ahyp="http://schemas.microsoft.com/office/drawing/2018/hyperlinkcolor" val="tx"/>
                    </a:ext>
                  </a:extLst>
                </a:hlinkClick>
              </a:rPr>
              <a:t>advisory call</a:t>
            </a:r>
            <a:r>
              <a:rPr lang="en-US" sz="1200" b="0" i="0" u="none" strike="noStrike" cap="none" dirty="0">
                <a:solidFill>
                  <a:schemeClr val="dk1"/>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1009" name="Google Shape;1009;p46"/>
          <p:cNvSpPr txBox="1"/>
          <p:nvPr/>
        </p:nvSpPr>
        <p:spPr>
          <a:xfrm>
            <a:off x="454817" y="5580681"/>
            <a:ext cx="8228531" cy="815578"/>
          </a:xfrm>
          <a:prstGeom prst="rect">
            <a:avLst/>
          </a:prstGeom>
          <a:solidFill>
            <a:srgbClr val="F3F3F3"/>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600"/>
              </a:spcAft>
              <a:buClr>
                <a:srgbClr val="000000"/>
              </a:buClr>
              <a:buSzPts val="1400"/>
              <a:buFont typeface="Arial"/>
              <a:buNone/>
            </a:pPr>
            <a:r>
              <a:rPr lang="en-US" sz="1200" b="1" i="0" u="none" strike="noStrike" cap="none" dirty="0">
                <a:solidFill>
                  <a:srgbClr val="000000"/>
                </a:solidFill>
                <a:ea typeface="Arial"/>
                <a:cs typeface="Arial"/>
                <a:sym typeface="Arial"/>
              </a:rPr>
              <a:t>Meeting Evaluation Form</a:t>
            </a:r>
            <a:endParaRPr sz="1200" b="0" i="0" u="none" strike="noStrike" cap="none" dirty="0">
              <a:solidFill>
                <a:srgbClr val="000000"/>
              </a:solidFill>
              <a:ea typeface="Arial"/>
              <a:cs typeface="Arial"/>
              <a:sym typeface="Arial"/>
            </a:endParaRPr>
          </a:p>
          <a:p>
            <a:pPr lvl="0">
              <a:buSzPts val="1200"/>
            </a:pPr>
            <a:r>
              <a:rPr lang="en-US" sz="1200" b="0" i="0" u="none" strike="noStrike" cap="none" dirty="0">
                <a:solidFill>
                  <a:srgbClr val="000000"/>
                </a:solidFill>
                <a:ea typeface="Arial"/>
                <a:cs typeface="Arial"/>
                <a:sym typeface="Arial"/>
              </a:rPr>
              <a:t>You can access our digital evaluation form </a:t>
            </a:r>
            <a:r>
              <a:rPr lang="en-US" sz="1200" b="0" i="0" u="sng" strike="noStrike" cap="none" dirty="0">
                <a:solidFill>
                  <a:schemeClr val="hlink"/>
                </a:solidFill>
                <a:ea typeface="Arial"/>
                <a:cs typeface="Arial"/>
                <a:sym typeface="Arial"/>
                <a:hlinkClick r:id="rId4"/>
              </a:rPr>
              <a:t>here</a:t>
            </a:r>
            <a:r>
              <a:rPr lang="en-US" sz="1200" dirty="0"/>
              <a:t> or </a:t>
            </a:r>
            <a:r>
              <a:rPr lang="en-US" sz="1200" b="0" i="0" u="none" strike="noStrike" cap="none" dirty="0">
                <a:solidFill>
                  <a:srgbClr val="000000"/>
                </a:solidFill>
                <a:ea typeface="Arial"/>
                <a:cs typeface="Arial"/>
                <a:sym typeface="Arial"/>
              </a:rPr>
              <a:t>through the link placed in the chat box. You have up to 48 hours after the event to complete the form. If you experience any issues, contact </a:t>
            </a:r>
            <a:r>
              <a:rPr lang="en-US" sz="1200" b="0" i="0" u="sng" strike="noStrike" cap="none" dirty="0">
                <a:solidFill>
                  <a:schemeClr val="hlink"/>
                </a:solidFill>
                <a:ea typeface="Arial"/>
                <a:cs typeface="Arial"/>
                <a:sym typeface="Arial"/>
                <a:hlinkClick r:id="rId5"/>
              </a:rPr>
              <a:t>gartnervirtualevents@gartner.com</a:t>
            </a:r>
            <a:r>
              <a:rPr lang="en-US" sz="1200" b="0" i="0" u="none" strike="noStrike" cap="none" dirty="0">
                <a:solidFill>
                  <a:srgbClr val="000000"/>
                </a:solidFill>
                <a:ea typeface="Arial"/>
                <a:cs typeface="Arial"/>
                <a:sym typeface="Arial"/>
              </a:rPr>
              <a:t>. </a:t>
            </a:r>
            <a:endParaRPr sz="1200" b="0" i="0" u="none" strike="noStrike" cap="none" dirty="0">
              <a:solidFill>
                <a:srgbClr val="000000"/>
              </a:solidFill>
              <a:ea typeface="Arial"/>
              <a:cs typeface="Arial"/>
              <a:sym typeface="Arial"/>
            </a:endParaRPr>
          </a:p>
        </p:txBody>
      </p:sp>
      <p:sp>
        <p:nvSpPr>
          <p:cNvPr id="35" name="Google Shape;996;p46">
            <a:extLst>
              <a:ext uri="{FF2B5EF4-FFF2-40B4-BE49-F238E27FC236}">
                <a16:creationId xmlns:a16="http://schemas.microsoft.com/office/drawing/2014/main" id="{3C75E1F0-20D9-4878-9D68-C34271A78CA8}"/>
              </a:ext>
            </a:extLst>
          </p:cNvPr>
          <p:cNvSpPr/>
          <p:nvPr/>
        </p:nvSpPr>
        <p:spPr>
          <a:xfrm>
            <a:off x="553883" y="2982526"/>
            <a:ext cx="2274378" cy="992549"/>
          </a:xfrm>
          <a:prstGeom prst="rect">
            <a:avLst/>
          </a:prstGeom>
          <a:noFill/>
          <a:ln>
            <a:noFill/>
          </a:ln>
        </p:spPr>
        <p:txBody>
          <a:bodyPr spcFirstLastPara="1" wrap="square" lIns="68569" tIns="34275" rIns="68569" bIns="34275" anchor="t" anchorCtr="0">
            <a:spAutoFit/>
          </a:bodyPr>
          <a:lstStyle/>
          <a:p>
            <a:pPr marL="257175" indent="-257175">
              <a:buClr>
                <a:schemeClr val="dk1"/>
              </a:buClr>
              <a:buSzPts val="1400"/>
              <a:buFont typeface="Arial Black"/>
              <a:buAutoNum type="arabicPeriod"/>
            </a:pPr>
            <a:r>
              <a:rPr lang="en-US" sz="1200" dirty="0">
                <a:solidFill>
                  <a:schemeClr val="dk1"/>
                </a:solidFill>
                <a:latin typeface="Arial"/>
                <a:ea typeface="Arial"/>
                <a:cs typeface="Arial"/>
                <a:sym typeface="Arial"/>
              </a:rPr>
              <a:t>Develop a scoring framework to assess third parties in terms of enterprise-level risk factors and prioritize risk actions.</a:t>
            </a:r>
          </a:p>
        </p:txBody>
      </p:sp>
      <p:sp>
        <p:nvSpPr>
          <p:cNvPr id="36" name="Google Shape;997;p46">
            <a:extLst>
              <a:ext uri="{FF2B5EF4-FFF2-40B4-BE49-F238E27FC236}">
                <a16:creationId xmlns:a16="http://schemas.microsoft.com/office/drawing/2014/main" id="{4C0360A1-5A07-4C4B-8D04-1371E6F89443}"/>
              </a:ext>
            </a:extLst>
          </p:cNvPr>
          <p:cNvSpPr/>
          <p:nvPr/>
        </p:nvSpPr>
        <p:spPr>
          <a:xfrm>
            <a:off x="3298629" y="2982526"/>
            <a:ext cx="2378232" cy="992549"/>
          </a:xfrm>
          <a:prstGeom prst="rect">
            <a:avLst/>
          </a:prstGeom>
          <a:noFill/>
          <a:ln>
            <a:noFill/>
          </a:ln>
        </p:spPr>
        <p:txBody>
          <a:bodyPr spcFirstLastPara="1" wrap="square" lIns="68569" tIns="34275" rIns="68569" bIns="34275" anchor="t" anchorCtr="0">
            <a:spAutoFit/>
          </a:bodyPr>
          <a:lstStyle/>
          <a:p>
            <a:pPr marL="257175" indent="-257175">
              <a:buClr>
                <a:schemeClr val="dk1"/>
              </a:buClr>
              <a:buSzPts val="1400"/>
              <a:buFont typeface="Arial Black"/>
              <a:buAutoNum type="arabicPeriod"/>
            </a:pPr>
            <a:r>
              <a:rPr lang="en-US" sz="1200" dirty="0">
                <a:solidFill>
                  <a:schemeClr val="dk1"/>
                </a:solidFill>
                <a:latin typeface="Arial"/>
                <a:ea typeface="Arial"/>
                <a:cs typeface="Arial"/>
                <a:sym typeface="Arial"/>
              </a:rPr>
              <a:t>Architect cross-functional risk discussions to break down silos and leverage expertise and authority at appropriate moments in the process.</a:t>
            </a:r>
          </a:p>
        </p:txBody>
      </p:sp>
      <p:sp>
        <p:nvSpPr>
          <p:cNvPr id="37" name="Google Shape;998;p46">
            <a:extLst>
              <a:ext uri="{FF2B5EF4-FFF2-40B4-BE49-F238E27FC236}">
                <a16:creationId xmlns:a16="http://schemas.microsoft.com/office/drawing/2014/main" id="{C6372EEF-1278-42E1-B585-86411E2056B0}"/>
              </a:ext>
            </a:extLst>
          </p:cNvPr>
          <p:cNvSpPr/>
          <p:nvPr/>
        </p:nvSpPr>
        <p:spPr>
          <a:xfrm>
            <a:off x="463917" y="1916233"/>
            <a:ext cx="2731051" cy="438551"/>
          </a:xfrm>
          <a:prstGeom prst="rect">
            <a:avLst/>
          </a:prstGeom>
          <a:noFill/>
          <a:ln>
            <a:noFill/>
          </a:ln>
        </p:spPr>
        <p:txBody>
          <a:bodyPr spcFirstLastPara="1" wrap="square" lIns="68569" tIns="34275" rIns="68569" bIns="34275" anchor="t" anchorCtr="0">
            <a:spAutoFit/>
          </a:bodyPr>
          <a:lstStyle/>
          <a:p>
            <a:pPr algn="ctr">
              <a:buClr>
                <a:srgbClr val="000000"/>
              </a:buClr>
              <a:buSzPts val="1400"/>
            </a:pPr>
            <a:r>
              <a:rPr lang="en-US" sz="1200" b="1" dirty="0">
                <a:solidFill>
                  <a:schemeClr val="dk1"/>
                </a:solidFill>
                <a:latin typeface="Arial"/>
                <a:ea typeface="Arial"/>
                <a:cs typeface="Arial"/>
                <a:sym typeface="Arial"/>
              </a:rPr>
              <a:t>Define Enterprise-Level</a:t>
            </a:r>
          </a:p>
          <a:p>
            <a:pPr algn="ctr">
              <a:buClr>
                <a:srgbClr val="000000"/>
              </a:buClr>
              <a:buSzPts val="1400"/>
            </a:pPr>
            <a:r>
              <a:rPr lang="en-US" sz="1200" b="1" dirty="0">
                <a:solidFill>
                  <a:schemeClr val="dk1"/>
                </a:solidFill>
                <a:latin typeface="Arial"/>
                <a:ea typeface="Arial"/>
                <a:cs typeface="Arial"/>
                <a:sym typeface="Arial"/>
              </a:rPr>
              <a:t>Priorities</a:t>
            </a:r>
            <a:endParaRPr lang="en-US" sz="1200" dirty="0">
              <a:solidFill>
                <a:srgbClr val="000000"/>
              </a:solidFill>
              <a:latin typeface="Arial"/>
              <a:ea typeface="Arial"/>
              <a:cs typeface="Arial"/>
              <a:sym typeface="Arial"/>
            </a:endParaRPr>
          </a:p>
        </p:txBody>
      </p:sp>
      <p:sp>
        <p:nvSpPr>
          <p:cNvPr id="38" name="Google Shape;999;p46">
            <a:extLst>
              <a:ext uri="{FF2B5EF4-FFF2-40B4-BE49-F238E27FC236}">
                <a16:creationId xmlns:a16="http://schemas.microsoft.com/office/drawing/2014/main" id="{E231E6E9-0FE8-4C1E-8E9B-933975B644C9}"/>
              </a:ext>
            </a:extLst>
          </p:cNvPr>
          <p:cNvSpPr/>
          <p:nvPr/>
        </p:nvSpPr>
        <p:spPr>
          <a:xfrm>
            <a:off x="3216233" y="1909274"/>
            <a:ext cx="2758993" cy="438551"/>
          </a:xfrm>
          <a:prstGeom prst="rect">
            <a:avLst/>
          </a:prstGeom>
          <a:noFill/>
          <a:ln>
            <a:noFill/>
          </a:ln>
        </p:spPr>
        <p:txBody>
          <a:bodyPr spcFirstLastPara="1" wrap="square" lIns="68569" tIns="34275" rIns="68569" bIns="34275" anchor="t" anchorCtr="0">
            <a:spAutoFit/>
          </a:bodyPr>
          <a:lstStyle/>
          <a:p>
            <a:pPr algn="ctr">
              <a:buClr>
                <a:srgbClr val="000000"/>
              </a:buClr>
              <a:buSzPts val="1400"/>
            </a:pPr>
            <a:r>
              <a:rPr lang="en-US" sz="1200" b="1" dirty="0">
                <a:solidFill>
                  <a:schemeClr val="dk1"/>
                </a:solidFill>
                <a:latin typeface="Arial"/>
                <a:ea typeface="Arial"/>
                <a:cs typeface="Arial"/>
                <a:sym typeface="Arial"/>
              </a:rPr>
              <a:t>Enable Cross-Functional</a:t>
            </a:r>
          </a:p>
          <a:p>
            <a:pPr algn="ctr">
              <a:buClr>
                <a:srgbClr val="000000"/>
              </a:buClr>
              <a:buSzPts val="1400"/>
            </a:pPr>
            <a:r>
              <a:rPr lang="en-US" sz="1200" b="1" dirty="0">
                <a:solidFill>
                  <a:schemeClr val="dk1"/>
                </a:solidFill>
                <a:latin typeface="Arial"/>
                <a:ea typeface="Arial"/>
                <a:cs typeface="Arial"/>
                <a:sym typeface="Arial"/>
              </a:rPr>
              <a:t>Alignment</a:t>
            </a:r>
            <a:endParaRPr lang="en-US" sz="1200" dirty="0">
              <a:solidFill>
                <a:srgbClr val="000000"/>
              </a:solidFill>
              <a:latin typeface="Arial"/>
              <a:ea typeface="Arial"/>
              <a:cs typeface="Arial"/>
              <a:sym typeface="Arial"/>
            </a:endParaRPr>
          </a:p>
        </p:txBody>
      </p:sp>
      <p:cxnSp>
        <p:nvCxnSpPr>
          <p:cNvPr id="39" name="Google Shape;1000;p46">
            <a:extLst>
              <a:ext uri="{FF2B5EF4-FFF2-40B4-BE49-F238E27FC236}">
                <a16:creationId xmlns:a16="http://schemas.microsoft.com/office/drawing/2014/main" id="{07D95CEB-2D6E-481A-8319-BAE867C3D0E9}"/>
              </a:ext>
            </a:extLst>
          </p:cNvPr>
          <p:cNvCxnSpPr>
            <a:cxnSpLocks/>
          </p:cNvCxnSpPr>
          <p:nvPr/>
        </p:nvCxnSpPr>
        <p:spPr>
          <a:xfrm>
            <a:off x="3205600" y="1919723"/>
            <a:ext cx="10633" cy="2972131"/>
          </a:xfrm>
          <a:prstGeom prst="straightConnector1">
            <a:avLst/>
          </a:prstGeom>
          <a:noFill/>
          <a:ln w="12700" cap="flat" cmpd="sng">
            <a:solidFill>
              <a:srgbClr val="BFBFBF"/>
            </a:solidFill>
            <a:prstDash val="solid"/>
            <a:miter lim="800000"/>
            <a:headEnd type="none" w="sm" len="sm"/>
            <a:tailEnd type="none" w="sm" len="sm"/>
          </a:ln>
        </p:spPr>
      </p:cxnSp>
      <p:sp>
        <p:nvSpPr>
          <p:cNvPr id="40" name="Google Shape;1001;p46">
            <a:extLst>
              <a:ext uri="{FF2B5EF4-FFF2-40B4-BE49-F238E27FC236}">
                <a16:creationId xmlns:a16="http://schemas.microsoft.com/office/drawing/2014/main" id="{322DFB9F-C216-4A10-83FD-9BD5F2A41332}"/>
              </a:ext>
            </a:extLst>
          </p:cNvPr>
          <p:cNvSpPr/>
          <p:nvPr/>
        </p:nvSpPr>
        <p:spPr>
          <a:xfrm flipH="1">
            <a:off x="565232" y="3010643"/>
            <a:ext cx="251841" cy="251841"/>
          </a:xfrm>
          <a:prstGeom prst="ellipse">
            <a:avLst/>
          </a:prstGeom>
          <a:solidFill>
            <a:srgbClr val="FF540A"/>
          </a:solidFill>
          <a:ln>
            <a:noFill/>
          </a:ln>
        </p:spPr>
        <p:txBody>
          <a:bodyPr spcFirstLastPara="1" wrap="square" lIns="0" tIns="0" rIns="0" bIns="0" anchor="ctr" anchorCtr="1">
            <a:noAutofit/>
          </a:bodyPr>
          <a:lstStyle/>
          <a:p>
            <a:pPr algn="ctr">
              <a:buClr>
                <a:srgbClr val="000000"/>
              </a:buClr>
              <a:buSzPts val="1200"/>
            </a:pPr>
            <a:r>
              <a:rPr lang="en-US" sz="1200" b="1" dirty="0">
                <a:solidFill>
                  <a:srgbClr val="000000"/>
                </a:solidFill>
                <a:latin typeface="Arial"/>
                <a:ea typeface="Arial"/>
                <a:cs typeface="Arial"/>
                <a:sym typeface="Arial"/>
              </a:rPr>
              <a:t>1</a:t>
            </a:r>
            <a:endParaRPr sz="1200" dirty="0">
              <a:solidFill>
                <a:srgbClr val="000000"/>
              </a:solidFill>
              <a:latin typeface="Arial"/>
              <a:ea typeface="Arial"/>
              <a:cs typeface="Arial"/>
              <a:sym typeface="Arial"/>
            </a:endParaRPr>
          </a:p>
        </p:txBody>
      </p:sp>
      <p:sp>
        <p:nvSpPr>
          <p:cNvPr id="41" name="Google Shape;1003;p46">
            <a:extLst>
              <a:ext uri="{FF2B5EF4-FFF2-40B4-BE49-F238E27FC236}">
                <a16:creationId xmlns:a16="http://schemas.microsoft.com/office/drawing/2014/main" id="{D89E81F8-4AC4-4357-A68F-B721AB75ADC4}"/>
              </a:ext>
            </a:extLst>
          </p:cNvPr>
          <p:cNvSpPr/>
          <p:nvPr/>
        </p:nvSpPr>
        <p:spPr>
          <a:xfrm flipH="1">
            <a:off x="3306899" y="3007353"/>
            <a:ext cx="251841" cy="251841"/>
          </a:xfrm>
          <a:prstGeom prst="ellipse">
            <a:avLst/>
          </a:prstGeom>
          <a:solidFill>
            <a:srgbClr val="FF540A"/>
          </a:solidFill>
          <a:ln>
            <a:noFill/>
          </a:ln>
        </p:spPr>
        <p:txBody>
          <a:bodyPr spcFirstLastPara="1" wrap="square" lIns="0" tIns="0" rIns="0" bIns="0" anchor="ctr" anchorCtr="1">
            <a:noAutofit/>
          </a:bodyPr>
          <a:lstStyle/>
          <a:p>
            <a:pPr algn="ctr">
              <a:buClr>
                <a:srgbClr val="000000"/>
              </a:buClr>
              <a:buSzPts val="1200"/>
            </a:pPr>
            <a:r>
              <a:rPr lang="en-US" sz="1200" b="1" dirty="0">
                <a:solidFill>
                  <a:srgbClr val="000000"/>
                </a:solidFill>
                <a:latin typeface="Arial"/>
                <a:ea typeface="Arial"/>
                <a:cs typeface="Arial"/>
                <a:sym typeface="Arial"/>
              </a:rPr>
              <a:t>2</a:t>
            </a:r>
            <a:endParaRPr sz="1200" dirty="0">
              <a:solidFill>
                <a:srgbClr val="000000"/>
              </a:solidFill>
              <a:latin typeface="Arial"/>
              <a:ea typeface="Arial"/>
              <a:cs typeface="Arial"/>
              <a:sym typeface="Arial"/>
            </a:endParaRPr>
          </a:p>
        </p:txBody>
      </p:sp>
      <p:sp>
        <p:nvSpPr>
          <p:cNvPr id="17" name="Freeform: Shape 200">
            <a:extLst>
              <a:ext uri="{FF2B5EF4-FFF2-40B4-BE49-F238E27FC236}">
                <a16:creationId xmlns:a16="http://schemas.microsoft.com/office/drawing/2014/main" id="{77C2511E-FCEE-BE4D-BC64-4DD644E50D27}"/>
              </a:ext>
            </a:extLst>
          </p:cNvPr>
          <p:cNvSpPr/>
          <p:nvPr/>
        </p:nvSpPr>
        <p:spPr>
          <a:xfrm>
            <a:off x="579841" y="1050990"/>
            <a:ext cx="398148" cy="356237"/>
          </a:xfrm>
          <a:custGeom>
            <a:avLst/>
            <a:gdLst>
              <a:gd name="connsiteX0" fmla="*/ 7144 w 542925"/>
              <a:gd name="connsiteY0" fmla="*/ 7144 h 485775"/>
              <a:gd name="connsiteX1" fmla="*/ 7144 w 542925"/>
              <a:gd name="connsiteY1" fmla="*/ 388144 h 485775"/>
              <a:gd name="connsiteX2" fmla="*/ 121444 w 542925"/>
              <a:gd name="connsiteY2" fmla="*/ 388144 h 485775"/>
              <a:gd name="connsiteX3" fmla="*/ 121444 w 542925"/>
              <a:gd name="connsiteY3" fmla="*/ 483394 h 485775"/>
              <a:gd name="connsiteX4" fmla="*/ 235744 w 542925"/>
              <a:gd name="connsiteY4" fmla="*/ 388144 h 485775"/>
              <a:gd name="connsiteX5" fmla="*/ 540544 w 542925"/>
              <a:gd name="connsiteY5" fmla="*/ 388144 h 485775"/>
              <a:gd name="connsiteX6" fmla="*/ 540544 w 542925"/>
              <a:gd name="connsiteY6" fmla="*/ 7144 h 485775"/>
              <a:gd name="connsiteX7" fmla="*/ 7144 w 542925"/>
              <a:gd name="connsiteY7" fmla="*/ 7144 h 485775"/>
              <a:gd name="connsiteX8" fmla="*/ 502444 w 542925"/>
              <a:gd name="connsiteY8" fmla="*/ 350044 h 485775"/>
              <a:gd name="connsiteX9" fmla="*/ 235744 w 542925"/>
              <a:gd name="connsiteY9" fmla="*/ 350044 h 485775"/>
              <a:gd name="connsiteX10" fmla="*/ 221932 w 542925"/>
              <a:gd name="connsiteY10" fmla="*/ 350044 h 485775"/>
              <a:gd name="connsiteX11" fmla="*/ 211360 w 542925"/>
              <a:gd name="connsiteY11" fmla="*/ 358902 h 485775"/>
              <a:gd name="connsiteX12" fmla="*/ 159544 w 542925"/>
              <a:gd name="connsiteY12" fmla="*/ 402050 h 485775"/>
              <a:gd name="connsiteX13" fmla="*/ 159544 w 542925"/>
              <a:gd name="connsiteY13" fmla="*/ 388144 h 485775"/>
              <a:gd name="connsiteX14" fmla="*/ 159544 w 542925"/>
              <a:gd name="connsiteY14" fmla="*/ 350044 h 485775"/>
              <a:gd name="connsiteX15" fmla="*/ 121444 w 542925"/>
              <a:gd name="connsiteY15" fmla="*/ 350044 h 485775"/>
              <a:gd name="connsiteX16" fmla="*/ 45244 w 542925"/>
              <a:gd name="connsiteY16" fmla="*/ 350044 h 485775"/>
              <a:gd name="connsiteX17" fmla="*/ 45244 w 542925"/>
              <a:gd name="connsiteY17" fmla="*/ 45244 h 485775"/>
              <a:gd name="connsiteX18" fmla="*/ 502444 w 542925"/>
              <a:gd name="connsiteY18" fmla="*/ 45244 h 485775"/>
              <a:gd name="connsiteX19" fmla="*/ 502444 w 542925"/>
              <a:gd name="connsiteY19" fmla="*/ 350044 h 485775"/>
              <a:gd name="connsiteX20" fmla="*/ 247269 w 542925"/>
              <a:gd name="connsiteY20" fmla="*/ 159544 h 485775"/>
              <a:gd name="connsiteX21" fmla="*/ 209169 w 542925"/>
              <a:gd name="connsiteY21" fmla="*/ 159544 h 485775"/>
              <a:gd name="connsiteX22" fmla="*/ 209169 w 542925"/>
              <a:gd name="connsiteY22" fmla="*/ 148019 h 485775"/>
              <a:gd name="connsiteX23" fmla="*/ 230791 w 542925"/>
              <a:gd name="connsiteY23" fmla="*/ 99727 h 485775"/>
              <a:gd name="connsiteX24" fmla="*/ 281369 w 542925"/>
              <a:gd name="connsiteY24" fmla="*/ 83725 h 485775"/>
              <a:gd name="connsiteX25" fmla="*/ 337757 w 542925"/>
              <a:gd name="connsiteY25" fmla="*/ 137160 h 485775"/>
              <a:gd name="connsiteX26" fmla="*/ 319659 w 542925"/>
              <a:gd name="connsiteY26" fmla="*/ 193739 h 485775"/>
              <a:gd name="connsiteX27" fmla="*/ 306800 w 542925"/>
              <a:gd name="connsiteY27" fmla="*/ 205740 h 485775"/>
              <a:gd name="connsiteX28" fmla="*/ 292989 w 542925"/>
              <a:gd name="connsiteY28" fmla="*/ 237458 h 485775"/>
              <a:gd name="connsiteX29" fmla="*/ 292989 w 542925"/>
              <a:gd name="connsiteY29" fmla="*/ 245269 h 485775"/>
              <a:gd name="connsiteX30" fmla="*/ 254889 w 542925"/>
              <a:gd name="connsiteY30" fmla="*/ 245269 h 485775"/>
              <a:gd name="connsiteX31" fmla="*/ 254889 w 542925"/>
              <a:gd name="connsiteY31" fmla="*/ 237458 h 485775"/>
              <a:gd name="connsiteX32" fmla="*/ 280892 w 542925"/>
              <a:gd name="connsiteY32" fmla="*/ 177832 h 485775"/>
              <a:gd name="connsiteX33" fmla="*/ 293275 w 542925"/>
              <a:gd name="connsiteY33" fmla="*/ 166306 h 485775"/>
              <a:gd name="connsiteX34" fmla="*/ 300133 w 542925"/>
              <a:gd name="connsiteY34" fmla="*/ 143351 h 485775"/>
              <a:gd name="connsiteX35" fmla="*/ 277083 w 542925"/>
              <a:gd name="connsiteY35" fmla="*/ 121634 h 485775"/>
              <a:gd name="connsiteX36" fmla="*/ 256223 w 542925"/>
              <a:gd name="connsiteY36" fmla="*/ 128207 h 485775"/>
              <a:gd name="connsiteX37" fmla="*/ 247365 w 542925"/>
              <a:gd name="connsiteY37" fmla="*/ 148019 h 485775"/>
              <a:gd name="connsiteX38" fmla="*/ 247365 w 542925"/>
              <a:gd name="connsiteY38" fmla="*/ 159544 h 485775"/>
              <a:gd name="connsiteX39" fmla="*/ 297656 w 542925"/>
              <a:gd name="connsiteY39" fmla="*/ 288131 h 485775"/>
              <a:gd name="connsiteX40" fmla="*/ 273844 w 542925"/>
              <a:gd name="connsiteY40" fmla="*/ 311944 h 485775"/>
              <a:gd name="connsiteX41" fmla="*/ 250031 w 542925"/>
              <a:gd name="connsiteY41" fmla="*/ 288131 h 485775"/>
              <a:gd name="connsiteX42" fmla="*/ 273844 w 542925"/>
              <a:gd name="connsiteY42" fmla="*/ 264319 h 485775"/>
              <a:gd name="connsiteX43" fmla="*/ 297656 w 542925"/>
              <a:gd name="connsiteY43" fmla="*/ 28813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2925" h="485775">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w="9525" cap="flat">
            <a:noFill/>
            <a:prstDash val="solid"/>
            <a:miter/>
          </a:ln>
        </p:spPr>
        <p:txBody>
          <a:bodyPr rtlCol="0" anchor="ctr"/>
          <a:lstStyle/>
          <a:p>
            <a:endParaRPr lang="en-US" dirty="0"/>
          </a:p>
        </p:txBody>
      </p:sp>
      <p:sp>
        <p:nvSpPr>
          <p:cNvPr id="18" name="Google Shape;997;p46">
            <a:extLst>
              <a:ext uri="{FF2B5EF4-FFF2-40B4-BE49-F238E27FC236}">
                <a16:creationId xmlns:a16="http://schemas.microsoft.com/office/drawing/2014/main" id="{D7E194A1-7C10-4414-8C88-46F98DC4E5BD}"/>
              </a:ext>
            </a:extLst>
          </p:cNvPr>
          <p:cNvSpPr/>
          <p:nvPr/>
        </p:nvSpPr>
        <p:spPr>
          <a:xfrm>
            <a:off x="6075073" y="2982526"/>
            <a:ext cx="2597642" cy="623217"/>
          </a:xfrm>
          <a:prstGeom prst="rect">
            <a:avLst/>
          </a:prstGeom>
          <a:noFill/>
          <a:ln>
            <a:noFill/>
          </a:ln>
        </p:spPr>
        <p:txBody>
          <a:bodyPr spcFirstLastPara="1" wrap="square" lIns="68569" tIns="34275" rIns="68569" bIns="34275" anchor="t" anchorCtr="0">
            <a:spAutoFit/>
          </a:bodyPr>
          <a:lstStyle/>
          <a:p>
            <a:pPr marL="257175" indent="-257175">
              <a:buClr>
                <a:schemeClr val="dk1"/>
              </a:buClr>
              <a:buSzPts val="1400"/>
              <a:buFont typeface="Arial Black"/>
              <a:buAutoNum type="arabicPeriod"/>
            </a:pPr>
            <a:r>
              <a:rPr lang="en-US" sz="1200" dirty="0">
                <a:solidFill>
                  <a:schemeClr val="dk1"/>
                </a:solidFill>
                <a:latin typeface="Arial"/>
                <a:ea typeface="Arial"/>
                <a:cs typeface="Arial"/>
                <a:sym typeface="Arial"/>
              </a:rPr>
              <a:t>Develop E-TPRM KRIs at the enterprise level of altitude, with monitoring cost in mind.</a:t>
            </a:r>
            <a:endParaRPr lang="en-US" sz="1200" dirty="0">
              <a:solidFill>
                <a:srgbClr val="000000"/>
              </a:solidFill>
              <a:latin typeface="Arial"/>
              <a:ea typeface="Arial"/>
              <a:cs typeface="Arial"/>
              <a:sym typeface="Arial"/>
            </a:endParaRPr>
          </a:p>
        </p:txBody>
      </p:sp>
      <p:sp>
        <p:nvSpPr>
          <p:cNvPr id="19" name="Google Shape;999;p46">
            <a:extLst>
              <a:ext uri="{FF2B5EF4-FFF2-40B4-BE49-F238E27FC236}">
                <a16:creationId xmlns:a16="http://schemas.microsoft.com/office/drawing/2014/main" id="{CDED4764-07D2-4FFE-A0B2-96E63E83A44D}"/>
              </a:ext>
            </a:extLst>
          </p:cNvPr>
          <p:cNvSpPr/>
          <p:nvPr/>
        </p:nvSpPr>
        <p:spPr>
          <a:xfrm>
            <a:off x="5975226" y="1911114"/>
            <a:ext cx="2708128" cy="438551"/>
          </a:xfrm>
          <a:prstGeom prst="rect">
            <a:avLst/>
          </a:prstGeom>
          <a:noFill/>
          <a:ln>
            <a:noFill/>
          </a:ln>
        </p:spPr>
        <p:txBody>
          <a:bodyPr spcFirstLastPara="1" wrap="square" lIns="68569" tIns="34275" rIns="68569" bIns="34275" anchor="t" anchorCtr="0">
            <a:spAutoFit/>
          </a:bodyPr>
          <a:lstStyle/>
          <a:p>
            <a:pPr algn="ctr">
              <a:buClr>
                <a:srgbClr val="000000"/>
              </a:buClr>
              <a:buSzPts val="1400"/>
            </a:pPr>
            <a:r>
              <a:rPr lang="en-US" sz="1200" b="1" dirty="0">
                <a:solidFill>
                  <a:schemeClr val="dk1"/>
                </a:solidFill>
                <a:latin typeface="Arial"/>
                <a:ea typeface="Arial"/>
                <a:cs typeface="Arial"/>
                <a:sym typeface="Arial"/>
              </a:rPr>
              <a:t>Monitor Forward-Looking</a:t>
            </a:r>
          </a:p>
          <a:p>
            <a:pPr algn="ctr">
              <a:buClr>
                <a:srgbClr val="000000"/>
              </a:buClr>
              <a:buSzPts val="1400"/>
            </a:pPr>
            <a:r>
              <a:rPr lang="en-US" sz="1200" b="1" dirty="0">
                <a:solidFill>
                  <a:schemeClr val="dk1"/>
                </a:solidFill>
                <a:latin typeface="Arial"/>
                <a:ea typeface="Arial"/>
                <a:cs typeface="Arial"/>
                <a:sym typeface="Arial"/>
              </a:rPr>
              <a:t>Indicators</a:t>
            </a:r>
            <a:endParaRPr lang="en-US" sz="1200" dirty="0">
              <a:solidFill>
                <a:srgbClr val="000000"/>
              </a:solidFill>
              <a:latin typeface="Arial"/>
              <a:ea typeface="Arial"/>
              <a:cs typeface="Arial"/>
              <a:sym typeface="Arial"/>
            </a:endParaRPr>
          </a:p>
        </p:txBody>
      </p:sp>
      <p:cxnSp>
        <p:nvCxnSpPr>
          <p:cNvPr id="20" name="Google Shape;1000;p46">
            <a:extLst>
              <a:ext uri="{FF2B5EF4-FFF2-40B4-BE49-F238E27FC236}">
                <a16:creationId xmlns:a16="http://schemas.microsoft.com/office/drawing/2014/main" id="{9E9265E7-AFC5-43D8-BA8E-0C689134906E}"/>
              </a:ext>
            </a:extLst>
          </p:cNvPr>
          <p:cNvCxnSpPr>
            <a:cxnSpLocks/>
          </p:cNvCxnSpPr>
          <p:nvPr/>
        </p:nvCxnSpPr>
        <p:spPr>
          <a:xfrm>
            <a:off x="5968548" y="1919723"/>
            <a:ext cx="0" cy="2972131"/>
          </a:xfrm>
          <a:prstGeom prst="straightConnector1">
            <a:avLst/>
          </a:prstGeom>
          <a:noFill/>
          <a:ln w="12700" cap="flat" cmpd="sng">
            <a:solidFill>
              <a:srgbClr val="BFBFBF"/>
            </a:solidFill>
            <a:prstDash val="solid"/>
            <a:miter lim="800000"/>
            <a:headEnd type="none" w="sm" len="sm"/>
            <a:tailEnd type="none" w="sm" len="sm"/>
          </a:ln>
        </p:spPr>
      </p:cxnSp>
      <p:sp>
        <p:nvSpPr>
          <p:cNvPr id="21" name="Google Shape;1003;p46">
            <a:extLst>
              <a:ext uri="{FF2B5EF4-FFF2-40B4-BE49-F238E27FC236}">
                <a16:creationId xmlns:a16="http://schemas.microsoft.com/office/drawing/2014/main" id="{AE58EBA9-DE3C-438C-9B27-78C5D6F48A2B}"/>
              </a:ext>
            </a:extLst>
          </p:cNvPr>
          <p:cNvSpPr/>
          <p:nvPr/>
        </p:nvSpPr>
        <p:spPr>
          <a:xfrm flipH="1">
            <a:off x="6085162" y="2998358"/>
            <a:ext cx="251841" cy="251841"/>
          </a:xfrm>
          <a:prstGeom prst="ellipse">
            <a:avLst/>
          </a:prstGeom>
          <a:solidFill>
            <a:srgbClr val="FF540A"/>
          </a:solidFill>
          <a:ln>
            <a:noFill/>
          </a:ln>
        </p:spPr>
        <p:txBody>
          <a:bodyPr spcFirstLastPara="1" wrap="square" lIns="0" tIns="0" rIns="0" bIns="0" anchor="ctr" anchorCtr="1">
            <a:noAutofit/>
          </a:bodyPr>
          <a:lstStyle/>
          <a:p>
            <a:pPr algn="ctr">
              <a:buClr>
                <a:srgbClr val="000000"/>
              </a:buClr>
              <a:buSzPts val="1200"/>
            </a:pPr>
            <a:r>
              <a:rPr lang="en-US" sz="1200" b="1" dirty="0">
                <a:solidFill>
                  <a:srgbClr val="000000"/>
                </a:solidFill>
                <a:latin typeface="Arial"/>
                <a:ea typeface="Arial"/>
                <a:cs typeface="Arial"/>
                <a:sym typeface="Arial"/>
              </a:rPr>
              <a:t>3</a:t>
            </a:r>
            <a:endParaRPr sz="1200" dirty="0">
              <a:solidFill>
                <a:srgbClr val="000000"/>
              </a:solidFill>
              <a:latin typeface="Arial"/>
              <a:ea typeface="Arial"/>
              <a:cs typeface="Arial"/>
              <a:sym typeface="Arial"/>
            </a:endParaRPr>
          </a:p>
        </p:txBody>
      </p:sp>
      <p:pic>
        <p:nvPicPr>
          <p:cNvPr id="8" name="Graphic 7">
            <a:extLst>
              <a:ext uri="{FF2B5EF4-FFF2-40B4-BE49-F238E27FC236}">
                <a16:creationId xmlns:a16="http://schemas.microsoft.com/office/drawing/2014/main" id="{B7BFE705-FB2E-A406-03D8-04921DC04A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24690" y="2531677"/>
            <a:ext cx="894620" cy="277640"/>
          </a:xfrm>
          <a:prstGeom prst="rect">
            <a:avLst/>
          </a:prstGeom>
        </p:spPr>
      </p:pic>
      <p:pic>
        <p:nvPicPr>
          <p:cNvPr id="9" name="Graphic 8">
            <a:extLst>
              <a:ext uri="{FF2B5EF4-FFF2-40B4-BE49-F238E27FC236}">
                <a16:creationId xmlns:a16="http://schemas.microsoft.com/office/drawing/2014/main" id="{71FAB961-9160-9EEC-5441-CE70B83EE08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63628" y="2559658"/>
            <a:ext cx="931324" cy="212874"/>
          </a:xfrm>
          <a:prstGeom prst="rect">
            <a:avLst/>
          </a:prstGeom>
        </p:spPr>
      </p:pic>
      <p:pic>
        <p:nvPicPr>
          <p:cNvPr id="13" name="Picture 12">
            <a:extLst>
              <a:ext uri="{FF2B5EF4-FFF2-40B4-BE49-F238E27FC236}">
                <a16:creationId xmlns:a16="http://schemas.microsoft.com/office/drawing/2014/main" id="{CC0F5C89-C184-C11B-319E-C30F43CEC6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1252" y="2501657"/>
            <a:ext cx="968374" cy="30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861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0" y="0"/>
            <a:ext cx="9144000" cy="492443"/>
          </a:xfrm>
          <a:prstGeom prst="rect">
            <a:avLst/>
          </a:prstGeom>
          <a:solidFill>
            <a:srgbClr val="002856"/>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Group Discussion</a:t>
            </a:r>
            <a:endParaRPr/>
          </a:p>
        </p:txBody>
      </p:sp>
      <p:sp>
        <p:nvSpPr>
          <p:cNvPr id="165" name="Google Shape;165;p7"/>
          <p:cNvSpPr/>
          <p:nvPr/>
        </p:nvSpPr>
        <p:spPr>
          <a:xfrm>
            <a:off x="457200" y="5685970"/>
            <a:ext cx="8239125" cy="7497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7"/>
          <p:cNvSpPr txBox="1"/>
          <p:nvPr/>
        </p:nvSpPr>
        <p:spPr>
          <a:xfrm>
            <a:off x="2494791" y="5845379"/>
            <a:ext cx="4937380" cy="43088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What was your key takeaway from </a:t>
            </a:r>
          </a:p>
          <a:p>
            <a:pPr marL="0" marR="0" lvl="0" indent="0" algn="ctr" rtl="0">
              <a:spcBef>
                <a:spcPts val="0"/>
              </a:spcBef>
              <a:spcAft>
                <a:spcPts val="0"/>
              </a:spcAft>
              <a:buNone/>
            </a:pPr>
            <a:r>
              <a:rPr lang="en-US" sz="1400" b="1" dirty="0">
                <a:solidFill>
                  <a:schemeClr val="dk1"/>
                </a:solidFill>
                <a:latin typeface="Arial"/>
                <a:ea typeface="Arial"/>
                <a:cs typeface="Arial"/>
                <a:sym typeface="Arial"/>
              </a:rPr>
              <a:t>today’s session?</a:t>
            </a:r>
            <a:endParaRPr sz="1600" dirty="0"/>
          </a:p>
        </p:txBody>
      </p:sp>
      <p:sp>
        <p:nvSpPr>
          <p:cNvPr id="167" name="Google Shape;167;p7"/>
          <p:cNvSpPr/>
          <p:nvPr/>
        </p:nvSpPr>
        <p:spPr>
          <a:xfrm>
            <a:off x="1934117" y="5866234"/>
            <a:ext cx="458271" cy="410032"/>
          </a:xfrm>
          <a:custGeom>
            <a:avLst/>
            <a:gdLst/>
            <a:ahLst/>
            <a:cxnLst/>
            <a:rect l="l" t="t" r="r" b="b"/>
            <a:pathLst>
              <a:path w="542925" h="485775" extrusionOk="0">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8" name="Google Shape;168;p7"/>
          <p:cNvPicPr preferRelativeResize="0"/>
          <p:nvPr/>
        </p:nvPicPr>
        <p:blipFill>
          <a:blip r:embed="rId3">
            <a:extLst>
              <a:ext uri="{28A0092B-C50C-407E-A947-70E740481C1C}">
                <a14:useLocalDpi xmlns:a14="http://schemas.microsoft.com/office/drawing/2010/main" val="0"/>
              </a:ext>
            </a:extLst>
          </a:blip>
          <a:srcRect/>
          <a:stretch/>
        </p:blipFill>
        <p:spPr>
          <a:xfrm>
            <a:off x="1606470" y="941338"/>
            <a:ext cx="5931060" cy="4448295"/>
          </a:xfrm>
          <a:prstGeom prst="rect">
            <a:avLst/>
          </a:prstGeom>
          <a:noFill/>
          <a:ln w="12700" cap="flat" cmpd="sng">
            <a:solidFill>
              <a:srgbClr val="6F7878"/>
            </a:solidFill>
            <a:prstDash val="solid"/>
            <a:round/>
            <a:headEnd type="none" w="sm" len="sm"/>
            <a:tailEnd type="none" w="sm" len="sm"/>
          </a:ln>
        </p:spPr>
      </p:pic>
    </p:spTree>
    <p:extLst>
      <p:ext uri="{BB962C8B-B14F-4D97-AF65-F5344CB8AC3E}">
        <p14:creationId xmlns:p14="http://schemas.microsoft.com/office/powerpoint/2010/main" val="2031025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51"/>
          <p:cNvSpPr txBox="1">
            <a:spLocks noGrp="1"/>
          </p:cNvSpPr>
          <p:nvPr>
            <p:ph type="title"/>
          </p:nvPr>
        </p:nvSpPr>
        <p:spPr>
          <a:prstGeom prst="rect">
            <a:avLst/>
          </a:prstGeom>
          <a:noFill/>
          <a:ln>
            <a:noFill/>
          </a:ln>
        </p:spPr>
        <p:txBody>
          <a:bodyPr spcFirstLastPara="1" vert="horz" wrap="square" lIns="0" tIns="0" rIns="0" bIns="0" rtlCol="0" anchor="t" anchorCtr="0">
            <a:noAutofit/>
          </a:bodyPr>
          <a:lstStyle/>
          <a:p>
            <a:r>
              <a:rPr lang="en-US" dirty="0"/>
              <a:t>Recommended Gartner Events and Research</a:t>
            </a:r>
            <a:endParaRPr dirty="0"/>
          </a:p>
        </p:txBody>
      </p:sp>
      <p:sp>
        <p:nvSpPr>
          <p:cNvPr id="4" name="Text Placeholder 3">
            <a:extLst>
              <a:ext uri="{FF2B5EF4-FFF2-40B4-BE49-F238E27FC236}">
                <a16:creationId xmlns:a16="http://schemas.microsoft.com/office/drawing/2014/main" id="{8B1C9ED4-6501-6944-8109-DE2A1E4D3714}"/>
              </a:ext>
            </a:extLst>
          </p:cNvPr>
          <p:cNvSpPr>
            <a:spLocks noGrp="1"/>
          </p:cNvSpPr>
          <p:nvPr>
            <p:ph type="body" sz="quarter" idx="11"/>
          </p:nvPr>
        </p:nvSpPr>
        <p:spPr/>
        <p:txBody>
          <a:bodyPr/>
          <a:lstStyle/>
          <a:p>
            <a:r>
              <a:rPr lang="en-US" dirty="0"/>
              <a:t>Events</a:t>
            </a:r>
          </a:p>
        </p:txBody>
      </p:sp>
      <p:sp>
        <p:nvSpPr>
          <p:cNvPr id="10" name="Google Shape;185;gad2a369dca_2_34">
            <a:extLst>
              <a:ext uri="{FF2B5EF4-FFF2-40B4-BE49-F238E27FC236}">
                <a16:creationId xmlns:a16="http://schemas.microsoft.com/office/drawing/2014/main" id="{45C289D0-31DF-4232-9AFF-4F36326E3849}"/>
              </a:ext>
            </a:extLst>
          </p:cNvPr>
          <p:cNvSpPr txBox="1"/>
          <p:nvPr/>
        </p:nvSpPr>
        <p:spPr>
          <a:xfrm>
            <a:off x="457200" y="4628374"/>
            <a:ext cx="8241375" cy="1015663"/>
          </a:xfrm>
          <a:prstGeom prst="rect">
            <a:avLst/>
          </a:prstGeom>
          <a:solidFill>
            <a:srgbClr val="F4F4F4"/>
          </a:solidFill>
          <a:ln>
            <a:noFill/>
          </a:ln>
        </p:spPr>
        <p:txBody>
          <a:bodyPr spcFirstLastPara="1" wrap="square" lIns="91440" tIns="91440" rIns="91440" bIns="91440" anchor="t" anchorCtr="0">
            <a:spAutoFit/>
          </a:bodyPr>
          <a:lstStyle/>
          <a:p>
            <a:pPr>
              <a:lnSpc>
                <a:spcPct val="150000"/>
              </a:lnSpc>
              <a:buClr>
                <a:srgbClr val="000000"/>
              </a:buClr>
              <a:buSzPts val="1100"/>
            </a:pPr>
            <a:r>
              <a:rPr lang="en-US" sz="1200" b="1" dirty="0">
                <a:latin typeface="Arial"/>
                <a:ea typeface="Arial"/>
                <a:cs typeface="Arial"/>
                <a:sym typeface="Arial"/>
              </a:rPr>
              <a:t>Contact Us to Learn More or to Register</a:t>
            </a:r>
            <a:endParaRPr sz="1200" b="1" dirty="0">
              <a:latin typeface="Arial"/>
              <a:ea typeface="Arial"/>
              <a:cs typeface="Arial"/>
              <a:sym typeface="Arial"/>
            </a:endParaRPr>
          </a:p>
          <a:p>
            <a:pPr>
              <a:lnSpc>
                <a:spcPct val="150000"/>
              </a:lnSpc>
              <a:buClr>
                <a:srgbClr val="000000"/>
              </a:buClr>
              <a:buSzPts val="1100"/>
            </a:pPr>
            <a:r>
              <a:rPr lang="en-US" sz="1200" b="1" dirty="0">
                <a:latin typeface="Arial"/>
                <a:ea typeface="Arial"/>
                <a:cs typeface="Arial"/>
                <a:sym typeface="Arial"/>
              </a:rPr>
              <a:t>Phone: </a:t>
            </a:r>
            <a:r>
              <a:rPr lang="en-US" sz="1200" dirty="0">
                <a:latin typeface="Arial"/>
                <a:ea typeface="Arial"/>
                <a:cs typeface="Arial"/>
                <a:sym typeface="Arial"/>
              </a:rPr>
              <a:t>+1 866 913 8102 </a:t>
            </a:r>
          </a:p>
          <a:p>
            <a:pPr>
              <a:lnSpc>
                <a:spcPct val="150000"/>
              </a:lnSpc>
              <a:buClr>
                <a:srgbClr val="000000"/>
              </a:buClr>
              <a:buSzPts val="1100"/>
            </a:pPr>
            <a:r>
              <a:rPr lang="en-US" sz="1200" b="1" dirty="0">
                <a:latin typeface="Arial"/>
                <a:ea typeface="Arial"/>
                <a:cs typeface="Arial"/>
                <a:sym typeface="Arial"/>
              </a:rPr>
              <a:t>Email: </a:t>
            </a:r>
            <a:r>
              <a:rPr lang="en-US" sz="1200" dirty="0">
                <a:latin typeface="Arial"/>
                <a:ea typeface="Arial"/>
                <a:cs typeface="Arial"/>
                <a:sym typeface="Arial"/>
                <a:hlinkClick r:id="rId3"/>
              </a:rPr>
              <a:t>RiskAuditEvents@gartner.com</a:t>
            </a:r>
            <a:endParaRPr sz="1200" dirty="0">
              <a:latin typeface="Arial"/>
              <a:ea typeface="Arial"/>
              <a:cs typeface="Arial"/>
              <a:sym typeface="Arial"/>
            </a:endParaRPr>
          </a:p>
        </p:txBody>
      </p:sp>
      <p:sp>
        <p:nvSpPr>
          <p:cNvPr id="9" name="Text Placeholder 8">
            <a:extLst>
              <a:ext uri="{FF2B5EF4-FFF2-40B4-BE49-F238E27FC236}">
                <a16:creationId xmlns:a16="http://schemas.microsoft.com/office/drawing/2014/main" id="{F044C50A-526A-504C-A973-D4B16F2FA17C}"/>
              </a:ext>
            </a:extLst>
          </p:cNvPr>
          <p:cNvSpPr>
            <a:spLocks noGrp="1"/>
          </p:cNvSpPr>
          <p:nvPr>
            <p:ph type="body" sz="quarter" idx="14"/>
          </p:nvPr>
        </p:nvSpPr>
        <p:spPr/>
        <p:txBody>
          <a:bodyPr/>
          <a:lstStyle/>
          <a:p>
            <a:r>
              <a:rPr lang="en-US" dirty="0"/>
              <a:t>Risk Resources</a:t>
            </a:r>
          </a:p>
        </p:txBody>
      </p:sp>
      <p:sp>
        <p:nvSpPr>
          <p:cNvPr id="8" name="TextBox 7">
            <a:extLst>
              <a:ext uri="{FF2B5EF4-FFF2-40B4-BE49-F238E27FC236}">
                <a16:creationId xmlns:a16="http://schemas.microsoft.com/office/drawing/2014/main" id="{5E946558-505C-FDD8-DED3-72AAB0514476}"/>
              </a:ext>
            </a:extLst>
          </p:cNvPr>
          <p:cNvSpPr txBox="1"/>
          <p:nvPr/>
        </p:nvSpPr>
        <p:spPr>
          <a:xfrm>
            <a:off x="414668" y="1554777"/>
            <a:ext cx="4157332" cy="2616101"/>
          </a:xfrm>
          <a:prstGeom prst="rect">
            <a:avLst/>
          </a:prstGeom>
        </p:spPr>
        <p:txBody>
          <a:bodyPr wrap="square" lIns="0" tIns="0" rIns="0" bIns="0" anchor="t">
            <a:spAutoFit/>
          </a:bodyPr>
          <a:lstStyle/>
          <a:p>
            <a:pPr marL="365760" indent="-365760" fontAlgn="ctr">
              <a:spcBef>
                <a:spcPts val="1200"/>
              </a:spcBef>
              <a:buSzPct val="200000"/>
              <a:buBlip>
                <a:blip r:embed="rId4">
                  <a:extLst>
                    <a:ext uri="{96DAC541-7B7A-43D3-8B79-37D633B846F1}">
                      <asvg:svgBlip xmlns:asvg="http://schemas.microsoft.com/office/drawing/2016/SVG/main" r:embed="rId5"/>
                    </a:ext>
                  </a:extLst>
                </a:blip>
              </a:buBlip>
              <a:tabLst>
                <a:tab pos="1309688" algn="l"/>
                <a:tab pos="3133725" algn="l"/>
              </a:tabLst>
            </a:pPr>
            <a:r>
              <a:rPr lang="en-US" sz="1400" b="1" dirty="0">
                <a:solidFill>
                  <a:srgbClr val="000000"/>
                </a:solidFill>
                <a:hlinkClick r:id="rId6"/>
              </a:rPr>
              <a:t>2023 Audit Plan Hot Spots Overview</a:t>
            </a:r>
            <a:br>
              <a:rPr lang="en-US" sz="1400" b="1" dirty="0">
                <a:solidFill>
                  <a:srgbClr val="000000"/>
                </a:solidFill>
              </a:rPr>
            </a:br>
            <a:r>
              <a:rPr lang="en-US" sz="1400" b="1" dirty="0">
                <a:solidFill>
                  <a:srgbClr val="000000"/>
                </a:solidFill>
              </a:rPr>
              <a:t>3 November |  11:00 AM - 12:00 PM EDT</a:t>
            </a:r>
          </a:p>
          <a:p>
            <a:pPr marL="365760" indent="-365760" fontAlgn="ctr">
              <a:spcBef>
                <a:spcPts val="1200"/>
              </a:spcBef>
              <a:buSzPct val="200000"/>
              <a:buBlip>
                <a:blip r:embed="rId4">
                  <a:extLst>
                    <a:ext uri="{96DAC541-7B7A-43D3-8B79-37D633B846F1}">
                      <asvg:svgBlip xmlns:asvg="http://schemas.microsoft.com/office/drawing/2016/SVG/main" r:embed="rId5"/>
                    </a:ext>
                  </a:extLst>
                </a:blip>
              </a:buBlip>
              <a:tabLst>
                <a:tab pos="1309688" algn="l"/>
                <a:tab pos="3133725" algn="l"/>
              </a:tabLst>
            </a:pPr>
            <a:r>
              <a:rPr lang="en-US" sz="1400" b="1" dirty="0">
                <a:solidFill>
                  <a:srgbClr val="000000"/>
                </a:solidFill>
                <a:hlinkClick r:id="rId7"/>
              </a:rPr>
              <a:t>Improving Risk Culture Through Effective Risk Training</a:t>
            </a:r>
            <a:br>
              <a:rPr lang="en-US" sz="1400" b="1" dirty="0">
                <a:solidFill>
                  <a:srgbClr val="000000"/>
                </a:solidFill>
              </a:rPr>
            </a:br>
            <a:r>
              <a:rPr lang="en-US" sz="1400" b="1" dirty="0">
                <a:solidFill>
                  <a:srgbClr val="000000"/>
                </a:solidFill>
              </a:rPr>
              <a:t>10 November | 11:00 AM - 12:00 PM EDT</a:t>
            </a:r>
          </a:p>
          <a:p>
            <a:pPr marL="365760" indent="-365760" fontAlgn="ctr">
              <a:spcBef>
                <a:spcPts val="1200"/>
              </a:spcBef>
              <a:buSzPct val="200000"/>
              <a:buBlip>
                <a:blip r:embed="rId4">
                  <a:extLst>
                    <a:ext uri="{96DAC541-7B7A-43D3-8B79-37D633B846F1}">
                      <asvg:svgBlip xmlns:asvg="http://schemas.microsoft.com/office/drawing/2016/SVG/main" r:embed="rId5"/>
                    </a:ext>
                  </a:extLst>
                </a:blip>
              </a:buBlip>
              <a:tabLst>
                <a:tab pos="1309688" algn="l"/>
                <a:tab pos="3133725" algn="l"/>
              </a:tabLst>
            </a:pPr>
            <a:r>
              <a:rPr lang="en-US" sz="1400" b="1" u="sng" dirty="0">
                <a:solidFill>
                  <a:schemeClr val="accent1"/>
                </a:solidFill>
                <a:hlinkClick r:id="rId8"/>
              </a:rPr>
              <a:t>4Q22 Emerging Risks</a:t>
            </a:r>
            <a:br>
              <a:rPr lang="en-US" sz="1400" b="1" u="sng" dirty="0">
                <a:solidFill>
                  <a:schemeClr val="accent1"/>
                </a:solidFill>
              </a:rPr>
            </a:br>
            <a:r>
              <a:rPr lang="en-US" sz="1400" b="1" dirty="0">
                <a:solidFill>
                  <a:srgbClr val="000000"/>
                </a:solidFill>
              </a:rPr>
              <a:t>14 December | 11:00 AM - 12:00 PM EDT</a:t>
            </a:r>
          </a:p>
          <a:p>
            <a:pPr marL="365760" indent="-365760" fontAlgn="ctr">
              <a:spcBef>
                <a:spcPts val="1200"/>
              </a:spcBef>
              <a:buSzPct val="200000"/>
              <a:buBlip>
                <a:blip r:embed="rId4">
                  <a:extLst>
                    <a:ext uri="{96DAC541-7B7A-43D3-8B79-37D633B846F1}">
                      <asvg:svgBlip xmlns:asvg="http://schemas.microsoft.com/office/drawing/2016/SVG/main" r:embed="rId5"/>
                    </a:ext>
                  </a:extLst>
                </a:blip>
              </a:buBlip>
              <a:tabLst>
                <a:tab pos="1309688" algn="l"/>
                <a:tab pos="3133725" algn="l"/>
              </a:tabLst>
            </a:pPr>
            <a:r>
              <a:rPr lang="en-US" sz="1400" b="1" u="sng" dirty="0">
                <a:solidFill>
                  <a:srgbClr val="002856"/>
                </a:solidFill>
                <a:ea typeface="Arial"/>
                <a:cs typeface="Arial"/>
                <a:sym typeface="Arial"/>
                <a:hlinkClick r:id="rId9"/>
              </a:rPr>
              <a:t>Cyber Risk: ERM’s Role in a Growing Threat Landscape</a:t>
            </a:r>
            <a:br>
              <a:rPr lang="en-US" sz="1400" dirty="0">
                <a:solidFill>
                  <a:schemeClr val="dk1"/>
                </a:solidFill>
                <a:ea typeface="Arial"/>
                <a:cs typeface="Arial"/>
                <a:sym typeface="Arial"/>
              </a:rPr>
            </a:br>
            <a:r>
              <a:rPr lang="en-US" sz="1400" dirty="0">
                <a:solidFill>
                  <a:schemeClr val="dk1"/>
                </a:solidFill>
                <a:ea typeface="Arial"/>
                <a:cs typeface="Arial"/>
                <a:sym typeface="Arial"/>
              </a:rPr>
              <a:t>ON DEMAND | Webinar recording</a:t>
            </a:r>
            <a:endParaRPr lang="en-US" sz="1400" dirty="0">
              <a:solidFill>
                <a:srgbClr val="000000"/>
              </a:solidFill>
              <a:ea typeface="Arial"/>
              <a:cs typeface="Arial"/>
              <a:sym typeface="Arial"/>
            </a:endParaRPr>
          </a:p>
        </p:txBody>
      </p:sp>
      <p:sp>
        <p:nvSpPr>
          <p:cNvPr id="11" name="TextBox 10">
            <a:extLst>
              <a:ext uri="{FF2B5EF4-FFF2-40B4-BE49-F238E27FC236}">
                <a16:creationId xmlns:a16="http://schemas.microsoft.com/office/drawing/2014/main" id="{3EA210E5-FA7D-6E2D-88E8-0578F8CC2842}"/>
              </a:ext>
            </a:extLst>
          </p:cNvPr>
          <p:cNvSpPr txBox="1"/>
          <p:nvPr/>
        </p:nvSpPr>
        <p:spPr>
          <a:xfrm>
            <a:off x="4649398" y="1524000"/>
            <a:ext cx="4164994" cy="2769989"/>
          </a:xfrm>
          <a:prstGeom prst="rect">
            <a:avLst/>
          </a:prstGeom>
        </p:spPr>
        <p:txBody>
          <a:bodyPr wrap="square" lIns="0" tIns="0" rIns="0" bIns="0" anchor="t">
            <a:spAutoFit/>
          </a:bodyPr>
          <a:lstStyle/>
          <a:p>
            <a:pPr marL="365760" indent="-365760" fontAlgn="ctr">
              <a:spcBef>
                <a:spcPts val="1200"/>
              </a:spcBef>
              <a:buSzPct val="200000"/>
              <a:buBlip>
                <a:blip r:embed="rId10">
                  <a:extLst>
                    <a:ext uri="{96DAC541-7B7A-43D3-8B79-37D633B846F1}">
                      <asvg:svgBlip xmlns:asvg="http://schemas.microsoft.com/office/drawing/2016/SVG/main" r:embed="rId11"/>
                    </a:ext>
                  </a:extLst>
                </a:blip>
              </a:buBlip>
              <a:tabLst>
                <a:tab pos="1309688" algn="l"/>
                <a:tab pos="3133725" algn="l"/>
              </a:tabLst>
            </a:pPr>
            <a:r>
              <a:rPr lang="en-US" sz="1400" b="1" dirty="0">
                <a:hlinkClick r:id="rId12"/>
              </a:rPr>
              <a:t>Case Study: Risk Appetite and Tolerance-Focused Strategic Risk Reporting (Cenitex)</a:t>
            </a:r>
            <a:endParaRPr lang="en-US" sz="1400" b="1" dirty="0"/>
          </a:p>
          <a:p>
            <a:pPr marL="365760" indent="-365760" fontAlgn="ctr">
              <a:spcBef>
                <a:spcPts val="1200"/>
              </a:spcBef>
              <a:buSzPct val="200000"/>
              <a:buBlip>
                <a:blip r:embed="rId10">
                  <a:extLst>
                    <a:ext uri="{96DAC541-7B7A-43D3-8B79-37D633B846F1}">
                      <asvg:svgBlip xmlns:asvg="http://schemas.microsoft.com/office/drawing/2016/SVG/main" r:embed="rId11"/>
                    </a:ext>
                  </a:extLst>
                </a:blip>
              </a:buBlip>
              <a:tabLst>
                <a:tab pos="1309688" algn="l"/>
                <a:tab pos="3133725" algn="l"/>
              </a:tabLst>
            </a:pPr>
            <a:r>
              <a:rPr lang="en-US" sz="1400" b="1" dirty="0">
                <a:hlinkClick r:id="rId13"/>
              </a:rPr>
              <a:t>2022 Midyear Emerging Risk Trends Report for Financial Services</a:t>
            </a:r>
            <a:endParaRPr lang="en-US" sz="1400" b="1" dirty="0"/>
          </a:p>
          <a:p>
            <a:pPr marL="365760" indent="-365760" fontAlgn="ctr">
              <a:spcBef>
                <a:spcPts val="1200"/>
              </a:spcBef>
              <a:buSzPct val="200000"/>
              <a:buBlip>
                <a:blip r:embed="rId10">
                  <a:extLst>
                    <a:ext uri="{96DAC541-7B7A-43D3-8B79-37D633B846F1}">
                      <asvg:svgBlip xmlns:asvg="http://schemas.microsoft.com/office/drawing/2016/SVG/main" r:embed="rId11"/>
                    </a:ext>
                  </a:extLst>
                </a:blip>
              </a:buBlip>
              <a:tabLst>
                <a:tab pos="1309688" algn="l"/>
                <a:tab pos="3133725" algn="l"/>
              </a:tabLst>
            </a:pPr>
            <a:r>
              <a:rPr lang="en-US" sz="1400" b="1" dirty="0">
                <a:hlinkClick r:id="rId14"/>
              </a:rPr>
              <a:t>Risk Interdependence Gaps in Decision Making</a:t>
            </a:r>
            <a:endParaRPr lang="en-US" sz="1400" b="1" dirty="0"/>
          </a:p>
          <a:p>
            <a:pPr marL="365760" indent="-365760" fontAlgn="ctr">
              <a:spcBef>
                <a:spcPts val="1200"/>
              </a:spcBef>
              <a:buSzPct val="200000"/>
              <a:buBlip>
                <a:blip r:embed="rId10">
                  <a:extLst>
                    <a:ext uri="{96DAC541-7B7A-43D3-8B79-37D633B846F1}">
                      <asvg:svgBlip xmlns:asvg="http://schemas.microsoft.com/office/drawing/2016/SVG/main" r:embed="rId11"/>
                    </a:ext>
                  </a:extLst>
                </a:blip>
              </a:buBlip>
              <a:tabLst>
                <a:tab pos="1309688" algn="l"/>
                <a:tab pos="3133725" algn="l"/>
              </a:tabLst>
            </a:pPr>
            <a:r>
              <a:rPr lang="en-US" sz="1400" b="1" dirty="0">
                <a:hlinkClick r:id="rId15"/>
              </a:rPr>
              <a:t>Data Snapshot: Recession Fears May Hamper Renewed Board Risk Appetite</a:t>
            </a:r>
            <a:endParaRPr lang="en-US" sz="1400" b="1" dirty="0"/>
          </a:p>
          <a:p>
            <a:pPr marL="365760" indent="-365760" fontAlgn="ctr">
              <a:spcBef>
                <a:spcPts val="1200"/>
              </a:spcBef>
              <a:buSzPct val="200000"/>
              <a:buBlip>
                <a:blip r:embed="rId10">
                  <a:extLst>
                    <a:ext uri="{96DAC541-7B7A-43D3-8B79-37D633B846F1}">
                      <asvg:svgBlip xmlns:asvg="http://schemas.microsoft.com/office/drawing/2016/SVG/main" r:embed="rId11"/>
                    </a:ext>
                  </a:extLst>
                </a:blip>
              </a:buBlip>
              <a:tabLst>
                <a:tab pos="1309688" algn="l"/>
                <a:tab pos="3133725" algn="l"/>
              </a:tabLst>
            </a:pPr>
            <a:r>
              <a:rPr lang="en-US" sz="1400" b="1" dirty="0">
                <a:hlinkClick r:id="rId16"/>
              </a:rPr>
              <a:t>Assess Greenwashing Risk With the Right Surveys and Workshops</a:t>
            </a:r>
            <a:endParaRPr lang="en-US" sz="1400" b="1"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70"/>
          <p:cNvSpPr txBox="1">
            <a:spLocks noGrp="1"/>
          </p:cNvSpPr>
          <p:nvPr>
            <p:ph type="title"/>
          </p:nvPr>
        </p:nvSpPr>
        <p:spPr>
          <a:xfrm>
            <a:off x="1315464" y="1354039"/>
            <a:ext cx="4040210" cy="3286926"/>
          </a:xfrm>
          <a:prstGeom prst="rect">
            <a:avLst/>
          </a:prstGeom>
          <a:noFill/>
          <a:ln>
            <a:noFill/>
          </a:ln>
        </p:spPr>
        <p:txBody>
          <a:bodyPr spcFirstLastPara="1" wrap="square" lIns="329175" tIns="329175" rIns="329175" bIns="329175" anchor="ctr" anchorCtr="0">
            <a:normAutofit/>
          </a:bodyPr>
          <a:lstStyle/>
          <a:p>
            <a:pPr marL="0" lvl="0" indent="0" algn="l" rtl="0">
              <a:lnSpc>
                <a:spcPct val="100000"/>
              </a:lnSpc>
              <a:spcBef>
                <a:spcPts val="0"/>
              </a:spcBef>
              <a:spcAft>
                <a:spcPts val="0"/>
              </a:spcAft>
              <a:buClr>
                <a:schemeClr val="accent4"/>
              </a:buClr>
              <a:buSzPts val="2400"/>
              <a:buFont typeface="Arial Black"/>
              <a:buNone/>
            </a:pPr>
            <a:r>
              <a:rPr lang="en-US">
                <a:solidFill>
                  <a:schemeClr val="accent4"/>
                </a:solidFill>
              </a:rPr>
              <a:t>Appendix</a:t>
            </a:r>
            <a:endParaRPr/>
          </a:p>
        </p:txBody>
      </p:sp>
      <p:sp>
        <p:nvSpPr>
          <p:cNvPr id="2" name="Google Shape;1375;p72">
            <a:extLst>
              <a:ext uri="{FF2B5EF4-FFF2-40B4-BE49-F238E27FC236}">
                <a16:creationId xmlns:a16="http://schemas.microsoft.com/office/drawing/2014/main" id="{6BA12A20-6746-F5CD-1FA2-B15CDD478FA0}"/>
              </a:ext>
            </a:extLst>
          </p:cNvPr>
          <p:cNvSpPr txBox="1"/>
          <p:nvPr/>
        </p:nvSpPr>
        <p:spPr>
          <a:xfrm>
            <a:off x="457200" y="6154579"/>
            <a:ext cx="3474736" cy="246221"/>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000" dirty="0">
                <a:solidFill>
                  <a:schemeClr val="dk1"/>
                </a:solidFill>
                <a:latin typeface="Arial"/>
                <a:ea typeface="Arial"/>
                <a:cs typeface="Arial"/>
                <a:sym typeface="Arial"/>
                <a:hlinkClick r:id="rId3" action="ppaction://hlinksldjump"/>
              </a:rPr>
              <a:t>Return to Research Process Overview</a:t>
            </a:r>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72"/>
          <p:cNvSpPr txBox="1"/>
          <p:nvPr/>
        </p:nvSpPr>
        <p:spPr>
          <a:xfrm>
            <a:off x="475235" y="1325882"/>
            <a:ext cx="8221090" cy="553998"/>
          </a:xfrm>
          <a:prstGeom prst="rect">
            <a:avLst/>
          </a:prstGeom>
          <a:solidFill>
            <a:srgbClr val="F4F4F4"/>
          </a:solidFill>
          <a:ln>
            <a:noFill/>
          </a:ln>
        </p:spPr>
        <p:txBody>
          <a:bodyPr spcFirstLastPara="1" wrap="square" lIns="548625" tIns="182875" rIns="91425" bIns="182875"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ERM’s Prioritization Ability</a:t>
            </a:r>
            <a:endParaRPr dirty="0"/>
          </a:p>
        </p:txBody>
      </p:sp>
      <p:sp>
        <p:nvSpPr>
          <p:cNvPr id="1371" name="Google Shape;1371;p72"/>
          <p:cNvSpPr txBox="1"/>
          <p:nvPr/>
        </p:nvSpPr>
        <p:spPr>
          <a:xfrm>
            <a:off x="1015510" y="1923815"/>
            <a:ext cx="7140539" cy="553968"/>
          </a:xfrm>
          <a:prstGeom prst="rect">
            <a:avLst/>
          </a:prstGeom>
          <a:noFill/>
          <a:ln>
            <a:noFill/>
          </a:ln>
        </p:spPr>
        <p:txBody>
          <a:bodyPr spcFirstLastPara="1" wrap="square" lIns="0"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Consistency with which ERM provides a view of third-party risk to the executive risk committee, Board and/or other senior executives that satisfies the following criteria:</a:t>
            </a:r>
            <a:endParaRPr dirty="0"/>
          </a:p>
        </p:txBody>
      </p:sp>
      <p:sp>
        <p:nvSpPr>
          <p:cNvPr id="1373" name="Google Shape;1373;p72"/>
          <p:cNvSpPr txBox="1">
            <a:spLocks noGrp="1"/>
          </p:cNvSpPr>
          <p:nvPr>
            <p:ph type="title"/>
          </p:nvPr>
        </p:nvSpPr>
        <p:spPr>
          <a:xfrm>
            <a:off x="457200" y="457200"/>
            <a:ext cx="8229601" cy="228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a:t>Key Definitions</a:t>
            </a:r>
            <a:endParaRPr/>
          </a:p>
        </p:txBody>
      </p:sp>
      <p:sp>
        <p:nvSpPr>
          <p:cNvPr id="1374" name="Google Shape;1374;p72"/>
          <p:cNvSpPr txBox="1">
            <a:spLocks noGrp="1"/>
          </p:cNvSpPr>
          <p:nvPr>
            <p:ph type="body" idx="1"/>
          </p:nvPr>
        </p:nvSpPr>
        <p:spPr>
          <a:xfrm>
            <a:off x="457199" y="914401"/>
            <a:ext cx="8229601" cy="1828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Font typeface="Arial"/>
              <a:buNone/>
            </a:pPr>
            <a:r>
              <a:rPr lang="en-US" dirty="0"/>
              <a:t>Measurement of Key Variables in the Gartner 2022 ERM Survey on Third-Party Risk</a:t>
            </a:r>
            <a:endParaRPr dirty="0"/>
          </a:p>
        </p:txBody>
      </p:sp>
      <p:sp>
        <p:nvSpPr>
          <p:cNvPr id="1375" name="Google Shape;1375;p72"/>
          <p:cNvSpPr txBox="1"/>
          <p:nvPr/>
        </p:nvSpPr>
        <p:spPr>
          <a:xfrm>
            <a:off x="457200" y="6154579"/>
            <a:ext cx="3474736" cy="246221"/>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Source: Gartner</a:t>
            </a:r>
            <a:endParaRPr/>
          </a:p>
        </p:txBody>
      </p:sp>
      <p:sp>
        <p:nvSpPr>
          <p:cNvPr id="2" name="Google Shape;1388;p73">
            <a:extLst>
              <a:ext uri="{FF2B5EF4-FFF2-40B4-BE49-F238E27FC236}">
                <a16:creationId xmlns:a16="http://schemas.microsoft.com/office/drawing/2014/main" id="{B01E9125-A31C-D2DD-7214-3061458999F0}"/>
              </a:ext>
            </a:extLst>
          </p:cNvPr>
          <p:cNvSpPr txBox="1"/>
          <p:nvPr/>
        </p:nvSpPr>
        <p:spPr>
          <a:xfrm>
            <a:off x="1015510" y="2319024"/>
            <a:ext cx="7140539" cy="1338818"/>
          </a:xfrm>
          <a:prstGeom prst="rect">
            <a:avLst/>
          </a:prstGeom>
          <a:noFill/>
          <a:ln>
            <a:noFill/>
          </a:ln>
        </p:spPr>
        <p:txBody>
          <a:bodyPr spcFirstLastPara="1" wrap="square" lIns="0" tIns="0" rIns="0" bIns="365750" anchor="t" anchorCtr="0">
            <a:spAutoFit/>
          </a:bodyPr>
          <a:lstStyle/>
          <a:p>
            <a:pPr marL="0" marR="0" lvl="0" indent="0" algn="l" rtl="0">
              <a:spcBef>
                <a:spcPts val="0"/>
              </a:spcBef>
              <a:spcAft>
                <a:spcPts val="0"/>
              </a:spcAft>
              <a:buNone/>
            </a:pPr>
            <a:endParaRPr sz="1200" dirty="0">
              <a:solidFill>
                <a:schemeClr val="dk1"/>
              </a:solidFill>
              <a:latin typeface="Arial"/>
              <a:ea typeface="Arial"/>
              <a:cs typeface="Arial"/>
              <a:sym typeface="Arial"/>
            </a:endParaRPr>
          </a:p>
          <a:p>
            <a:pPr marL="171450" marR="0" lvl="0" indent="-171450" algn="l" rtl="0">
              <a:spcBef>
                <a:spcPts val="600"/>
              </a:spcBef>
              <a:spcAft>
                <a:spcPts val="0"/>
              </a:spcAft>
              <a:buClr>
                <a:schemeClr val="dk1"/>
              </a:buClr>
              <a:buSzPts val="1200"/>
              <a:buFont typeface="Arial"/>
              <a:buChar char="•"/>
            </a:pPr>
            <a:r>
              <a:rPr lang="en-US" sz="1200" b="1" dirty="0">
                <a:solidFill>
                  <a:schemeClr val="dk1"/>
                </a:solidFill>
                <a:latin typeface="Arial"/>
                <a:ea typeface="Arial"/>
                <a:cs typeface="Arial"/>
                <a:sym typeface="Arial"/>
              </a:rPr>
              <a:t>Concise: </a:t>
            </a:r>
            <a:r>
              <a:rPr lang="en-US" sz="1200" dirty="0">
                <a:solidFill>
                  <a:schemeClr val="dk1"/>
                </a:solidFill>
                <a:latin typeface="Arial"/>
                <a:ea typeface="Arial"/>
                <a:cs typeface="Arial"/>
                <a:sym typeface="Arial"/>
              </a:rPr>
              <a:t>Limits focus to a manageable number of issues</a:t>
            </a:r>
            <a:endParaRPr lang="en-US" sz="1200" b="1" dirty="0">
              <a:solidFill>
                <a:schemeClr val="dk1"/>
              </a:solidFill>
              <a:latin typeface="Arial"/>
              <a:ea typeface="Arial"/>
              <a:cs typeface="Arial"/>
              <a:sym typeface="Arial"/>
            </a:endParaRPr>
          </a:p>
          <a:p>
            <a:pPr marL="171450" marR="0" lvl="0" indent="-171450" algn="l" rtl="0">
              <a:spcBef>
                <a:spcPts val="600"/>
              </a:spcBef>
              <a:spcAft>
                <a:spcPts val="0"/>
              </a:spcAft>
              <a:buClr>
                <a:schemeClr val="dk1"/>
              </a:buClr>
              <a:buSzPts val="1200"/>
              <a:buFont typeface="Arial"/>
              <a:buChar char="•"/>
            </a:pPr>
            <a:r>
              <a:rPr lang="en-US" sz="1200" b="1" dirty="0">
                <a:solidFill>
                  <a:schemeClr val="dk1"/>
                </a:solidFill>
                <a:latin typeface="Arial"/>
                <a:cs typeface="Arial"/>
                <a:sym typeface="Arial"/>
              </a:rPr>
              <a:t>Prioritized</a:t>
            </a:r>
            <a:r>
              <a:rPr lang="en-US" sz="1200" dirty="0">
                <a:solidFill>
                  <a:schemeClr val="dk1"/>
                </a:solidFill>
                <a:latin typeface="Arial"/>
                <a:cs typeface="Arial"/>
                <a:sym typeface="Arial"/>
              </a:rPr>
              <a:t>: Clearly defines which issues should be acted on first</a:t>
            </a:r>
          </a:p>
          <a:p>
            <a:pPr marL="171450" marR="0" lvl="0" indent="-171450" algn="l" rtl="0">
              <a:spcBef>
                <a:spcPts val="600"/>
              </a:spcBef>
              <a:spcAft>
                <a:spcPts val="0"/>
              </a:spcAft>
              <a:buClr>
                <a:schemeClr val="dk1"/>
              </a:buClr>
              <a:buSzPts val="1200"/>
              <a:buFont typeface="Arial"/>
              <a:buChar char="•"/>
            </a:pPr>
            <a:r>
              <a:rPr lang="en-US" sz="1200" b="1" dirty="0">
                <a:solidFill>
                  <a:schemeClr val="dk1"/>
                </a:solidFill>
                <a:latin typeface="Arial"/>
                <a:cs typeface="Arial"/>
                <a:sym typeface="Arial"/>
              </a:rPr>
              <a:t>Actionable</a:t>
            </a:r>
            <a:r>
              <a:rPr lang="en-US" sz="1200" dirty="0">
                <a:solidFill>
                  <a:schemeClr val="dk1"/>
                </a:solidFill>
                <a:latin typeface="Arial"/>
                <a:cs typeface="Arial"/>
                <a:sym typeface="Arial"/>
              </a:rPr>
              <a:t>: Prepares the audience to take tangible steps to address the issues identified</a:t>
            </a:r>
            <a:endParaRPr lang="en-US" sz="1200" b="1" dirty="0"/>
          </a:p>
        </p:txBody>
      </p:sp>
      <p:sp>
        <p:nvSpPr>
          <p:cNvPr id="4" name="Freeform: Shape 173">
            <a:extLst>
              <a:ext uri="{FF2B5EF4-FFF2-40B4-BE49-F238E27FC236}">
                <a16:creationId xmlns:a16="http://schemas.microsoft.com/office/drawing/2014/main" id="{07CACCF1-A934-E09E-4E0B-9DE454EC8F00}"/>
              </a:ext>
            </a:extLst>
          </p:cNvPr>
          <p:cNvSpPr/>
          <p:nvPr/>
        </p:nvSpPr>
        <p:spPr>
          <a:xfrm>
            <a:off x="551562" y="1442301"/>
            <a:ext cx="362838" cy="354624"/>
          </a:xfrm>
          <a:custGeom>
            <a:avLst/>
            <a:gdLst>
              <a:gd name="connsiteX0" fmla="*/ 388144 w 504825"/>
              <a:gd name="connsiteY0" fmla="*/ 130969 h 542925"/>
              <a:gd name="connsiteX1" fmla="*/ 197644 w 504825"/>
              <a:gd name="connsiteY1" fmla="*/ 130969 h 542925"/>
              <a:gd name="connsiteX2" fmla="*/ 197644 w 504825"/>
              <a:gd name="connsiteY2" fmla="*/ 92869 h 542925"/>
              <a:gd name="connsiteX3" fmla="*/ 388144 w 504825"/>
              <a:gd name="connsiteY3" fmla="*/ 92869 h 542925"/>
              <a:gd name="connsiteX4" fmla="*/ 388144 w 504825"/>
              <a:gd name="connsiteY4" fmla="*/ 130969 h 542925"/>
              <a:gd name="connsiteX5" fmla="*/ 426244 w 504825"/>
              <a:gd name="connsiteY5" fmla="*/ 159544 h 542925"/>
              <a:gd name="connsiteX6" fmla="*/ 197644 w 504825"/>
              <a:gd name="connsiteY6" fmla="*/ 159544 h 542925"/>
              <a:gd name="connsiteX7" fmla="*/ 197644 w 504825"/>
              <a:gd name="connsiteY7" fmla="*/ 197644 h 542925"/>
              <a:gd name="connsiteX8" fmla="*/ 426244 w 504825"/>
              <a:gd name="connsiteY8" fmla="*/ 197644 h 542925"/>
              <a:gd name="connsiteX9" fmla="*/ 426244 w 504825"/>
              <a:gd name="connsiteY9" fmla="*/ 159544 h 542925"/>
              <a:gd name="connsiteX10" fmla="*/ 502444 w 504825"/>
              <a:gd name="connsiteY10" fmla="*/ 7144 h 542925"/>
              <a:gd name="connsiteX11" fmla="*/ 502444 w 504825"/>
              <a:gd name="connsiteY11" fmla="*/ 364331 h 542925"/>
              <a:gd name="connsiteX12" fmla="*/ 383381 w 504825"/>
              <a:gd name="connsiteY12" fmla="*/ 483394 h 542925"/>
              <a:gd name="connsiteX13" fmla="*/ 249841 w 504825"/>
              <a:gd name="connsiteY13" fmla="*/ 483394 h 542925"/>
              <a:gd name="connsiteX14" fmla="*/ 140494 w 504825"/>
              <a:gd name="connsiteY14" fmla="*/ 540544 h 542925"/>
              <a:gd name="connsiteX15" fmla="*/ 7144 w 504825"/>
              <a:gd name="connsiteY15" fmla="*/ 407194 h 542925"/>
              <a:gd name="connsiteX16" fmla="*/ 121444 w 504825"/>
              <a:gd name="connsiteY16" fmla="*/ 275368 h 542925"/>
              <a:gd name="connsiteX17" fmla="*/ 121444 w 504825"/>
              <a:gd name="connsiteY17" fmla="*/ 7144 h 542925"/>
              <a:gd name="connsiteX18" fmla="*/ 502444 w 504825"/>
              <a:gd name="connsiteY18" fmla="*/ 7144 h 542925"/>
              <a:gd name="connsiteX19" fmla="*/ 197358 w 504825"/>
              <a:gd name="connsiteY19" fmla="*/ 483394 h 542925"/>
              <a:gd name="connsiteX20" fmla="*/ 227648 w 504825"/>
              <a:gd name="connsiteY20" fmla="*/ 445294 h 542925"/>
              <a:gd name="connsiteX21" fmla="*/ 235649 w 504825"/>
              <a:gd name="connsiteY21" fmla="*/ 407194 h 542925"/>
              <a:gd name="connsiteX22" fmla="*/ 159449 w 504825"/>
              <a:gd name="connsiteY22" fmla="*/ 313849 h 542925"/>
              <a:gd name="connsiteX23" fmla="*/ 140399 w 504825"/>
              <a:gd name="connsiteY23" fmla="*/ 311944 h 542925"/>
              <a:gd name="connsiteX24" fmla="*/ 121349 w 504825"/>
              <a:gd name="connsiteY24" fmla="*/ 313849 h 542925"/>
              <a:gd name="connsiteX25" fmla="*/ 45149 w 504825"/>
              <a:gd name="connsiteY25" fmla="*/ 407194 h 542925"/>
              <a:gd name="connsiteX26" fmla="*/ 140399 w 504825"/>
              <a:gd name="connsiteY26" fmla="*/ 502444 h 542925"/>
              <a:gd name="connsiteX27" fmla="*/ 197358 w 504825"/>
              <a:gd name="connsiteY27" fmla="*/ 483394 h 542925"/>
              <a:gd name="connsiteX28" fmla="*/ 273844 w 504825"/>
              <a:gd name="connsiteY28" fmla="*/ 407194 h 542925"/>
              <a:gd name="connsiteX29" fmla="*/ 268224 w 504825"/>
              <a:gd name="connsiteY29" fmla="*/ 445294 h 542925"/>
              <a:gd name="connsiteX30" fmla="*/ 340519 w 504825"/>
              <a:gd name="connsiteY30" fmla="*/ 445294 h 542925"/>
              <a:gd name="connsiteX31" fmla="*/ 340519 w 504825"/>
              <a:gd name="connsiteY31" fmla="*/ 321469 h 542925"/>
              <a:gd name="connsiteX32" fmla="*/ 464344 w 504825"/>
              <a:gd name="connsiteY32" fmla="*/ 321469 h 542925"/>
              <a:gd name="connsiteX33" fmla="*/ 464344 w 504825"/>
              <a:gd name="connsiteY33" fmla="*/ 45244 h 542925"/>
              <a:gd name="connsiteX34" fmla="*/ 159544 w 504825"/>
              <a:gd name="connsiteY34" fmla="*/ 45244 h 542925"/>
              <a:gd name="connsiteX35" fmla="*/ 159544 w 504825"/>
              <a:gd name="connsiteY35" fmla="*/ 275368 h 542925"/>
              <a:gd name="connsiteX36" fmla="*/ 273844 w 504825"/>
              <a:gd name="connsiteY36" fmla="*/ 407194 h 542925"/>
              <a:gd name="connsiteX37" fmla="*/ 453295 w 504825"/>
              <a:gd name="connsiteY37" fmla="*/ 359569 h 542925"/>
              <a:gd name="connsiteX38" fmla="*/ 378619 w 504825"/>
              <a:gd name="connsiteY38" fmla="*/ 359569 h 542925"/>
              <a:gd name="connsiteX39" fmla="*/ 378619 w 504825"/>
              <a:gd name="connsiteY39" fmla="*/ 434245 h 542925"/>
              <a:gd name="connsiteX40" fmla="*/ 453295 w 504825"/>
              <a:gd name="connsiteY40" fmla="*/ 359569 h 542925"/>
              <a:gd name="connsiteX41" fmla="*/ 159544 w 504825"/>
              <a:gd name="connsiteY41" fmla="*/ 370618 h 542925"/>
              <a:gd name="connsiteX42" fmla="*/ 123634 w 504825"/>
              <a:gd name="connsiteY42" fmla="*/ 413385 h 542925"/>
              <a:gd name="connsiteX43" fmla="*/ 121444 w 504825"/>
              <a:gd name="connsiteY43" fmla="*/ 411575 h 542925"/>
              <a:gd name="connsiteX44" fmla="*/ 92583 w 504825"/>
              <a:gd name="connsiteY44" fmla="*/ 387382 h 542925"/>
              <a:gd name="connsiteX45" fmla="*/ 68104 w 504825"/>
              <a:gd name="connsiteY45" fmla="*/ 416528 h 542925"/>
              <a:gd name="connsiteX46" fmla="*/ 121444 w 504825"/>
              <a:gd name="connsiteY46" fmla="*/ 461296 h 542925"/>
              <a:gd name="connsiteX47" fmla="*/ 128397 w 504825"/>
              <a:gd name="connsiteY47" fmla="*/ 467106 h 542925"/>
              <a:gd name="connsiteX48" fmla="*/ 159544 w 504825"/>
              <a:gd name="connsiteY48" fmla="*/ 429959 h 542925"/>
              <a:gd name="connsiteX49" fmla="*/ 204883 w 504825"/>
              <a:gd name="connsiteY49" fmla="*/ 375857 h 542925"/>
              <a:gd name="connsiteX50" fmla="*/ 175736 w 504825"/>
              <a:gd name="connsiteY50" fmla="*/ 351377 h 542925"/>
              <a:gd name="connsiteX51" fmla="*/ 159544 w 504825"/>
              <a:gd name="connsiteY51" fmla="*/ 370618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04825" h="542925">
                <a:moveTo>
                  <a:pt x="388144" y="130969"/>
                </a:moveTo>
                <a:lnTo>
                  <a:pt x="197644" y="130969"/>
                </a:lnTo>
                <a:lnTo>
                  <a:pt x="197644" y="92869"/>
                </a:lnTo>
                <a:lnTo>
                  <a:pt x="388144" y="92869"/>
                </a:lnTo>
                <a:lnTo>
                  <a:pt x="388144" y="130969"/>
                </a:lnTo>
                <a:close/>
                <a:moveTo>
                  <a:pt x="426244" y="159544"/>
                </a:moveTo>
                <a:lnTo>
                  <a:pt x="197644" y="159544"/>
                </a:lnTo>
                <a:lnTo>
                  <a:pt x="197644" y="197644"/>
                </a:lnTo>
                <a:lnTo>
                  <a:pt x="426244" y="197644"/>
                </a:lnTo>
                <a:lnTo>
                  <a:pt x="426244" y="159544"/>
                </a:lnTo>
                <a:close/>
                <a:moveTo>
                  <a:pt x="502444" y="7144"/>
                </a:moveTo>
                <a:lnTo>
                  <a:pt x="502444" y="364331"/>
                </a:lnTo>
                <a:lnTo>
                  <a:pt x="383381" y="483394"/>
                </a:lnTo>
                <a:lnTo>
                  <a:pt x="249841" y="483394"/>
                </a:lnTo>
                <a:cubicBezTo>
                  <a:pt x="225743" y="517874"/>
                  <a:pt x="185833" y="540544"/>
                  <a:pt x="140494" y="540544"/>
                </a:cubicBezTo>
                <a:cubicBezTo>
                  <a:pt x="66866" y="540544"/>
                  <a:pt x="7144" y="480822"/>
                  <a:pt x="7144" y="407194"/>
                </a:cubicBezTo>
                <a:cubicBezTo>
                  <a:pt x="7144" y="340043"/>
                  <a:pt x="56864" y="284607"/>
                  <a:pt x="121444" y="275368"/>
                </a:cubicBezTo>
                <a:lnTo>
                  <a:pt x="121444" y="7144"/>
                </a:lnTo>
                <a:lnTo>
                  <a:pt x="502444" y="7144"/>
                </a:lnTo>
                <a:close/>
                <a:moveTo>
                  <a:pt x="197358" y="483394"/>
                </a:moveTo>
                <a:cubicBezTo>
                  <a:pt x="210503" y="473583"/>
                  <a:pt x="221075" y="460534"/>
                  <a:pt x="227648" y="445294"/>
                </a:cubicBezTo>
                <a:cubicBezTo>
                  <a:pt x="232791" y="433578"/>
                  <a:pt x="235649" y="420719"/>
                  <a:pt x="235649" y="407194"/>
                </a:cubicBezTo>
                <a:cubicBezTo>
                  <a:pt x="235649" y="361188"/>
                  <a:pt x="202883" y="322707"/>
                  <a:pt x="159449" y="313849"/>
                </a:cubicBezTo>
                <a:cubicBezTo>
                  <a:pt x="153257" y="312611"/>
                  <a:pt x="146876" y="311944"/>
                  <a:pt x="140399" y="311944"/>
                </a:cubicBezTo>
                <a:cubicBezTo>
                  <a:pt x="133922" y="311944"/>
                  <a:pt x="127540" y="312611"/>
                  <a:pt x="121349" y="313849"/>
                </a:cubicBezTo>
                <a:cubicBezTo>
                  <a:pt x="77915" y="322707"/>
                  <a:pt x="45149" y="361188"/>
                  <a:pt x="45149" y="407194"/>
                </a:cubicBezTo>
                <a:cubicBezTo>
                  <a:pt x="45149" y="459677"/>
                  <a:pt x="87916" y="502444"/>
                  <a:pt x="140399" y="502444"/>
                </a:cubicBezTo>
                <a:cubicBezTo>
                  <a:pt x="161830" y="502444"/>
                  <a:pt x="181547" y="495300"/>
                  <a:pt x="197358" y="483394"/>
                </a:cubicBezTo>
                <a:close/>
                <a:moveTo>
                  <a:pt x="273844" y="407194"/>
                </a:moveTo>
                <a:cubicBezTo>
                  <a:pt x="273844" y="420434"/>
                  <a:pt x="271844" y="433197"/>
                  <a:pt x="268224" y="445294"/>
                </a:cubicBezTo>
                <a:lnTo>
                  <a:pt x="340519" y="445294"/>
                </a:lnTo>
                <a:lnTo>
                  <a:pt x="340519" y="321469"/>
                </a:lnTo>
                <a:lnTo>
                  <a:pt x="464344" y="321469"/>
                </a:lnTo>
                <a:lnTo>
                  <a:pt x="464344" y="45244"/>
                </a:lnTo>
                <a:lnTo>
                  <a:pt x="159544" y="45244"/>
                </a:lnTo>
                <a:lnTo>
                  <a:pt x="159544" y="275368"/>
                </a:lnTo>
                <a:cubicBezTo>
                  <a:pt x="224123" y="284607"/>
                  <a:pt x="273844" y="340043"/>
                  <a:pt x="273844" y="407194"/>
                </a:cubicBezTo>
                <a:close/>
                <a:moveTo>
                  <a:pt x="453295" y="359569"/>
                </a:moveTo>
                <a:lnTo>
                  <a:pt x="378619" y="359569"/>
                </a:lnTo>
                <a:lnTo>
                  <a:pt x="378619" y="434245"/>
                </a:lnTo>
                <a:lnTo>
                  <a:pt x="453295" y="359569"/>
                </a:lnTo>
                <a:close/>
                <a:moveTo>
                  <a:pt x="159544" y="370618"/>
                </a:moveTo>
                <a:lnTo>
                  <a:pt x="123634" y="413385"/>
                </a:lnTo>
                <a:lnTo>
                  <a:pt x="121444" y="411575"/>
                </a:lnTo>
                <a:lnTo>
                  <a:pt x="92583" y="387382"/>
                </a:lnTo>
                <a:lnTo>
                  <a:pt x="68104" y="416528"/>
                </a:lnTo>
                <a:lnTo>
                  <a:pt x="121444" y="461296"/>
                </a:lnTo>
                <a:lnTo>
                  <a:pt x="128397" y="467106"/>
                </a:lnTo>
                <a:lnTo>
                  <a:pt x="159544" y="429959"/>
                </a:lnTo>
                <a:lnTo>
                  <a:pt x="204883" y="375857"/>
                </a:lnTo>
                <a:lnTo>
                  <a:pt x="175736" y="351377"/>
                </a:lnTo>
                <a:lnTo>
                  <a:pt x="159544" y="370618"/>
                </a:lnTo>
                <a:close/>
              </a:path>
            </a:pathLst>
          </a:custGeom>
          <a:solidFill>
            <a:srgbClr val="002856"/>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4956916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72"/>
          <p:cNvSpPr txBox="1"/>
          <p:nvPr/>
        </p:nvSpPr>
        <p:spPr>
          <a:xfrm>
            <a:off x="475235" y="1325882"/>
            <a:ext cx="3757400" cy="553998"/>
          </a:xfrm>
          <a:prstGeom prst="rect">
            <a:avLst/>
          </a:prstGeom>
          <a:solidFill>
            <a:srgbClr val="F4F4F4"/>
          </a:solidFill>
          <a:ln>
            <a:noFill/>
          </a:ln>
        </p:spPr>
        <p:txBody>
          <a:bodyPr spcFirstLastPara="1" wrap="square" lIns="548625" tIns="182875" rIns="91425" bIns="182875"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ERM’s Decision Influence</a:t>
            </a:r>
            <a:endParaRPr dirty="0"/>
          </a:p>
        </p:txBody>
      </p:sp>
      <p:sp>
        <p:nvSpPr>
          <p:cNvPr id="1371" name="Google Shape;1371;p72"/>
          <p:cNvSpPr txBox="1"/>
          <p:nvPr/>
        </p:nvSpPr>
        <p:spPr>
          <a:xfrm>
            <a:off x="616567" y="1923815"/>
            <a:ext cx="3474735" cy="923299"/>
          </a:xfrm>
          <a:prstGeom prst="rect">
            <a:avLst/>
          </a:prstGeom>
          <a:noFill/>
          <a:ln>
            <a:noFill/>
          </a:ln>
        </p:spPr>
        <p:txBody>
          <a:bodyPr spcFirstLastPara="1" wrap="square" lIns="0"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Extent to which the executive risk committee, Board and/or other senior executives respond to the information or perspective ERM provides on third-party risk in the following ways:</a:t>
            </a:r>
            <a:endParaRPr dirty="0"/>
          </a:p>
        </p:txBody>
      </p:sp>
      <p:sp>
        <p:nvSpPr>
          <p:cNvPr id="1373" name="Google Shape;1373;p72"/>
          <p:cNvSpPr txBox="1">
            <a:spLocks noGrp="1"/>
          </p:cNvSpPr>
          <p:nvPr>
            <p:ph type="title"/>
          </p:nvPr>
        </p:nvSpPr>
        <p:spPr>
          <a:xfrm>
            <a:off x="457200" y="457200"/>
            <a:ext cx="8229601" cy="228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a:t>Key Definitions</a:t>
            </a:r>
            <a:endParaRPr/>
          </a:p>
        </p:txBody>
      </p:sp>
      <p:sp>
        <p:nvSpPr>
          <p:cNvPr id="1374" name="Google Shape;1374;p72"/>
          <p:cNvSpPr txBox="1">
            <a:spLocks noGrp="1"/>
          </p:cNvSpPr>
          <p:nvPr>
            <p:ph type="body" idx="1"/>
          </p:nvPr>
        </p:nvSpPr>
        <p:spPr>
          <a:xfrm>
            <a:off x="457199" y="914401"/>
            <a:ext cx="8229601" cy="1828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Font typeface="Arial"/>
              <a:buNone/>
            </a:pPr>
            <a:r>
              <a:rPr lang="en-US" dirty="0"/>
              <a:t>Measurement of Key Variables in the Gartner 2022 ERM Survey on Third-Party Risk</a:t>
            </a:r>
            <a:endParaRPr dirty="0"/>
          </a:p>
        </p:txBody>
      </p:sp>
      <p:sp>
        <p:nvSpPr>
          <p:cNvPr id="1375" name="Google Shape;1375;p72"/>
          <p:cNvSpPr txBox="1"/>
          <p:nvPr/>
        </p:nvSpPr>
        <p:spPr>
          <a:xfrm>
            <a:off x="457200" y="6154579"/>
            <a:ext cx="3474736" cy="246221"/>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Source: Gartner</a:t>
            </a:r>
            <a:endParaRPr/>
          </a:p>
        </p:txBody>
      </p:sp>
      <p:sp>
        <p:nvSpPr>
          <p:cNvPr id="2" name="Google Shape;1388;p73">
            <a:extLst>
              <a:ext uri="{FF2B5EF4-FFF2-40B4-BE49-F238E27FC236}">
                <a16:creationId xmlns:a16="http://schemas.microsoft.com/office/drawing/2014/main" id="{B01E9125-A31C-D2DD-7214-3061458999F0}"/>
              </a:ext>
            </a:extLst>
          </p:cNvPr>
          <p:cNvSpPr txBox="1"/>
          <p:nvPr/>
        </p:nvSpPr>
        <p:spPr>
          <a:xfrm>
            <a:off x="616567" y="2746011"/>
            <a:ext cx="3474735" cy="3493254"/>
          </a:xfrm>
          <a:prstGeom prst="rect">
            <a:avLst/>
          </a:prstGeom>
          <a:noFill/>
          <a:ln>
            <a:noFill/>
          </a:ln>
        </p:spPr>
        <p:txBody>
          <a:bodyPr spcFirstLastPara="1" wrap="square" lIns="0" tIns="0" rIns="0" bIns="365750" anchor="t" anchorCtr="0">
            <a:spAutoFit/>
          </a:bodyPr>
          <a:lstStyle/>
          <a:p>
            <a:pPr marL="0" marR="0" lvl="0" indent="0" algn="l" rtl="0">
              <a:spcBef>
                <a:spcPts val="0"/>
              </a:spcBef>
              <a:spcAft>
                <a:spcPts val="0"/>
              </a:spcAft>
              <a:buNone/>
            </a:pPr>
            <a:endParaRPr sz="1200" dirty="0">
              <a:solidFill>
                <a:schemeClr val="dk1"/>
              </a:solidFill>
              <a:latin typeface="Arial"/>
              <a:ea typeface="Arial"/>
              <a:cs typeface="Arial"/>
              <a:sym typeface="Arial"/>
            </a:endParaRP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Engage with the information/perspective</a:t>
            </a:r>
          </a:p>
          <a:p>
            <a:pPr marL="171450" indent="-171450">
              <a:spcBef>
                <a:spcPts val="600"/>
              </a:spcBef>
              <a:buClr>
                <a:schemeClr val="dk1"/>
              </a:buClr>
              <a:buSzPts val="1200"/>
              <a:buFont typeface="Arial"/>
              <a:buChar char="•"/>
            </a:pPr>
            <a:r>
              <a:rPr lang="en-US" sz="1200" dirty="0">
                <a:solidFill>
                  <a:schemeClr val="dk1"/>
                </a:solidFill>
                <a:cs typeface="Arial"/>
                <a:sym typeface="Arial"/>
              </a:rPr>
              <a:t>Change their own perspective(s) on third-party risk</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Agree that the information/perspective must be acted on</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Identify required action steps respond to the information/perspective</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Take appropriate action to respond to the information/perspective</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Ensure that third-party relationship owners and/or risk managers in the business take appropriate action</a:t>
            </a:r>
          </a:p>
          <a:p>
            <a:pPr marL="171450" marR="0" lvl="0" indent="-171450" algn="l" rtl="0">
              <a:spcBef>
                <a:spcPts val="600"/>
              </a:spcBef>
              <a:spcAft>
                <a:spcPts val="0"/>
              </a:spcAft>
              <a:buClr>
                <a:schemeClr val="dk1"/>
              </a:buClr>
              <a:buSzPts val="1200"/>
              <a:buFont typeface="Arial"/>
              <a:buChar char="•"/>
            </a:pPr>
            <a:endParaRPr lang="en-US" sz="1200" dirty="0"/>
          </a:p>
        </p:txBody>
      </p:sp>
      <p:sp>
        <p:nvSpPr>
          <p:cNvPr id="3" name="Google Shape;1370;p72">
            <a:extLst>
              <a:ext uri="{FF2B5EF4-FFF2-40B4-BE49-F238E27FC236}">
                <a16:creationId xmlns:a16="http://schemas.microsoft.com/office/drawing/2014/main" id="{912747BF-E3D9-B4ED-7611-D7C9541D592C}"/>
              </a:ext>
            </a:extLst>
          </p:cNvPr>
          <p:cNvSpPr txBox="1"/>
          <p:nvPr/>
        </p:nvSpPr>
        <p:spPr>
          <a:xfrm>
            <a:off x="4911365" y="1325882"/>
            <a:ext cx="3757400" cy="553998"/>
          </a:xfrm>
          <a:prstGeom prst="rect">
            <a:avLst/>
          </a:prstGeom>
          <a:solidFill>
            <a:srgbClr val="F4F4F4"/>
          </a:solidFill>
          <a:ln>
            <a:noFill/>
          </a:ln>
        </p:spPr>
        <p:txBody>
          <a:bodyPr spcFirstLastPara="1" wrap="square" lIns="548625" tIns="182875" rIns="91425" bIns="182875"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Overall TPRM Effectiveness</a:t>
            </a:r>
            <a:endParaRPr dirty="0"/>
          </a:p>
        </p:txBody>
      </p:sp>
      <p:sp>
        <p:nvSpPr>
          <p:cNvPr id="4" name="Google Shape;1371;p72">
            <a:extLst>
              <a:ext uri="{FF2B5EF4-FFF2-40B4-BE49-F238E27FC236}">
                <a16:creationId xmlns:a16="http://schemas.microsoft.com/office/drawing/2014/main" id="{BE74F018-904E-9244-D187-311D46682A4A}"/>
              </a:ext>
            </a:extLst>
          </p:cNvPr>
          <p:cNvSpPr txBox="1"/>
          <p:nvPr/>
        </p:nvSpPr>
        <p:spPr>
          <a:xfrm>
            <a:off x="5052698" y="1923815"/>
            <a:ext cx="3474734" cy="738633"/>
          </a:xfrm>
          <a:prstGeom prst="rect">
            <a:avLst/>
          </a:prstGeom>
          <a:noFill/>
          <a:ln>
            <a:noFill/>
          </a:ln>
        </p:spPr>
        <p:txBody>
          <a:bodyPr spcFirstLastPara="1" wrap="square" lIns="0"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ERM’s level of confidence that, across the enterprise, the following third-party risk outcomes are achieved:</a:t>
            </a:r>
            <a:endParaRPr dirty="0"/>
          </a:p>
        </p:txBody>
      </p:sp>
      <p:sp>
        <p:nvSpPr>
          <p:cNvPr id="6" name="Google Shape;1388;p73">
            <a:extLst>
              <a:ext uri="{FF2B5EF4-FFF2-40B4-BE49-F238E27FC236}">
                <a16:creationId xmlns:a16="http://schemas.microsoft.com/office/drawing/2014/main" id="{1ED360ED-67FA-69CF-CEBF-699326CC9E18}"/>
              </a:ext>
            </a:extLst>
          </p:cNvPr>
          <p:cNvSpPr txBox="1"/>
          <p:nvPr/>
        </p:nvSpPr>
        <p:spPr>
          <a:xfrm>
            <a:off x="5052698" y="2727157"/>
            <a:ext cx="3474735" cy="2492980"/>
          </a:xfrm>
          <a:prstGeom prst="rect">
            <a:avLst/>
          </a:prstGeom>
          <a:noFill/>
          <a:ln>
            <a:noFill/>
          </a:ln>
        </p:spPr>
        <p:txBody>
          <a:bodyPr spcFirstLastPara="1" wrap="square" lIns="0" tIns="0" rIns="0" bIns="365750" anchor="t" anchorCtr="0">
            <a:spAutoFit/>
          </a:bodyPr>
          <a:lstStyle/>
          <a:p>
            <a:pPr marL="0" marR="0" lvl="0" indent="0" algn="l" rtl="0">
              <a:spcBef>
                <a:spcPts val="0"/>
              </a:spcBef>
              <a:spcAft>
                <a:spcPts val="0"/>
              </a:spcAft>
              <a:buNone/>
            </a:pPr>
            <a:endParaRPr sz="1200" dirty="0">
              <a:solidFill>
                <a:schemeClr val="dk1"/>
              </a:solidFill>
              <a:latin typeface="Arial"/>
              <a:ea typeface="Arial"/>
              <a:cs typeface="Arial"/>
              <a:sym typeface="Arial"/>
            </a:endParaRP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Correct controls in place</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Issues consistently identified before they harm the enterprise</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Correct remediation actions consistently taken</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Accurate picture of the current risk landscape maintained</a:t>
            </a:r>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Risk effectively managed </a:t>
            </a:r>
          </a:p>
          <a:p>
            <a:pPr marL="171450" marR="0" lvl="0" indent="-171450" algn="l" rtl="0">
              <a:spcBef>
                <a:spcPts val="600"/>
              </a:spcBef>
              <a:spcAft>
                <a:spcPts val="0"/>
              </a:spcAft>
              <a:buClr>
                <a:schemeClr val="dk1"/>
              </a:buClr>
              <a:buSzPts val="1200"/>
              <a:buFont typeface="Arial"/>
              <a:buChar char="•"/>
            </a:pPr>
            <a:endParaRPr lang="en-US" sz="1200" dirty="0"/>
          </a:p>
        </p:txBody>
      </p:sp>
      <p:sp>
        <p:nvSpPr>
          <p:cNvPr id="7" name="Freeform: Shape 182">
            <a:extLst>
              <a:ext uri="{FF2B5EF4-FFF2-40B4-BE49-F238E27FC236}">
                <a16:creationId xmlns:a16="http://schemas.microsoft.com/office/drawing/2014/main" id="{D752AED6-97ED-DA3C-2CDD-A93FDA1B3264}"/>
              </a:ext>
            </a:extLst>
          </p:cNvPr>
          <p:cNvSpPr/>
          <p:nvPr/>
        </p:nvSpPr>
        <p:spPr>
          <a:xfrm>
            <a:off x="550579" y="1473130"/>
            <a:ext cx="327644" cy="259500"/>
          </a:xfrm>
          <a:custGeom>
            <a:avLst/>
            <a:gdLst>
              <a:gd name="connsiteX0" fmla="*/ 7144 w 542925"/>
              <a:gd name="connsiteY0" fmla="*/ 246698 h 381000"/>
              <a:gd name="connsiteX1" fmla="*/ 111919 w 542925"/>
              <a:gd name="connsiteY1" fmla="*/ 274796 h 381000"/>
              <a:gd name="connsiteX2" fmla="*/ 111919 w 542925"/>
              <a:gd name="connsiteY2" fmla="*/ 344329 h 381000"/>
              <a:gd name="connsiteX3" fmla="*/ 245269 w 542925"/>
              <a:gd name="connsiteY3" fmla="*/ 381857 h 381000"/>
              <a:gd name="connsiteX4" fmla="*/ 245269 w 542925"/>
              <a:gd name="connsiteY4" fmla="*/ 310610 h 381000"/>
              <a:gd name="connsiteX5" fmla="*/ 435769 w 542925"/>
              <a:gd name="connsiteY5" fmla="*/ 361760 h 381000"/>
              <a:gd name="connsiteX6" fmla="*/ 435769 w 542925"/>
              <a:gd name="connsiteY6" fmla="*/ 7144 h 381000"/>
              <a:gd name="connsiteX7" fmla="*/ 7144 w 542925"/>
              <a:gd name="connsiteY7" fmla="*/ 122111 h 381000"/>
              <a:gd name="connsiteX8" fmla="*/ 7144 w 542925"/>
              <a:gd name="connsiteY8" fmla="*/ 246698 h 381000"/>
              <a:gd name="connsiteX9" fmla="*/ 207169 w 542925"/>
              <a:gd name="connsiteY9" fmla="*/ 331470 h 381000"/>
              <a:gd name="connsiteX10" fmla="*/ 150019 w 542925"/>
              <a:gd name="connsiteY10" fmla="*/ 315373 h 381000"/>
              <a:gd name="connsiteX11" fmla="*/ 150019 w 542925"/>
              <a:gd name="connsiteY11" fmla="*/ 284893 h 381000"/>
              <a:gd name="connsiteX12" fmla="*/ 207169 w 542925"/>
              <a:gd name="connsiteY12" fmla="*/ 300228 h 381000"/>
              <a:gd name="connsiteX13" fmla="*/ 207169 w 542925"/>
              <a:gd name="connsiteY13" fmla="*/ 331470 h 381000"/>
              <a:gd name="connsiteX14" fmla="*/ 397669 w 542925"/>
              <a:gd name="connsiteY14" fmla="*/ 311944 h 381000"/>
              <a:gd name="connsiteX15" fmla="*/ 359569 w 542925"/>
              <a:gd name="connsiteY15" fmla="*/ 301752 h 381000"/>
              <a:gd name="connsiteX16" fmla="*/ 359569 w 542925"/>
              <a:gd name="connsiteY16" fmla="*/ 67056 h 381000"/>
              <a:gd name="connsiteX17" fmla="*/ 397669 w 542925"/>
              <a:gd name="connsiteY17" fmla="*/ 56864 h 381000"/>
              <a:gd name="connsiteX18" fmla="*/ 397669 w 542925"/>
              <a:gd name="connsiteY18" fmla="*/ 311944 h 381000"/>
              <a:gd name="connsiteX19" fmla="*/ 45244 w 542925"/>
              <a:gd name="connsiteY19" fmla="*/ 151448 h 381000"/>
              <a:gd name="connsiteX20" fmla="*/ 321469 w 542925"/>
              <a:gd name="connsiteY20" fmla="*/ 77343 h 381000"/>
              <a:gd name="connsiteX21" fmla="*/ 321469 w 542925"/>
              <a:gd name="connsiteY21" fmla="*/ 291560 h 381000"/>
              <a:gd name="connsiteX22" fmla="*/ 45244 w 542925"/>
              <a:gd name="connsiteY22" fmla="*/ 217456 h 381000"/>
              <a:gd name="connsiteX23" fmla="*/ 45244 w 542925"/>
              <a:gd name="connsiteY23" fmla="*/ 151448 h 381000"/>
              <a:gd name="connsiteX24" fmla="*/ 487299 w 542925"/>
              <a:gd name="connsiteY24" fmla="*/ 131255 h 381000"/>
              <a:gd name="connsiteX25" fmla="*/ 460343 w 542925"/>
              <a:gd name="connsiteY25" fmla="*/ 104299 h 381000"/>
              <a:gd name="connsiteX26" fmla="*/ 507968 w 542925"/>
              <a:gd name="connsiteY26" fmla="*/ 56674 h 381000"/>
              <a:gd name="connsiteX27" fmla="*/ 534924 w 542925"/>
              <a:gd name="connsiteY27" fmla="*/ 83630 h 381000"/>
              <a:gd name="connsiteX28" fmla="*/ 487299 w 542925"/>
              <a:gd name="connsiteY28" fmla="*/ 131255 h 381000"/>
              <a:gd name="connsiteX29" fmla="*/ 540544 w 542925"/>
              <a:gd name="connsiteY29" fmla="*/ 165354 h 381000"/>
              <a:gd name="connsiteX30" fmla="*/ 540544 w 542925"/>
              <a:gd name="connsiteY30" fmla="*/ 203454 h 381000"/>
              <a:gd name="connsiteX31" fmla="*/ 473869 w 542925"/>
              <a:gd name="connsiteY31" fmla="*/ 203454 h 381000"/>
              <a:gd name="connsiteX32" fmla="*/ 473869 w 542925"/>
              <a:gd name="connsiteY32" fmla="*/ 165354 h 381000"/>
              <a:gd name="connsiteX33" fmla="*/ 540544 w 542925"/>
              <a:gd name="connsiteY33" fmla="*/ 165354 h 381000"/>
              <a:gd name="connsiteX34" fmla="*/ 487299 w 542925"/>
              <a:gd name="connsiteY34" fmla="*/ 237649 h 381000"/>
              <a:gd name="connsiteX35" fmla="*/ 534924 w 542925"/>
              <a:gd name="connsiteY35" fmla="*/ 285274 h 381000"/>
              <a:gd name="connsiteX36" fmla="*/ 507968 w 542925"/>
              <a:gd name="connsiteY36" fmla="*/ 312230 h 381000"/>
              <a:gd name="connsiteX37" fmla="*/ 460343 w 542925"/>
              <a:gd name="connsiteY37" fmla="*/ 264605 h 381000"/>
              <a:gd name="connsiteX38" fmla="*/ 487299 w 542925"/>
              <a:gd name="connsiteY38" fmla="*/ 237649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2925" h="381000">
                <a:moveTo>
                  <a:pt x="7144" y="246698"/>
                </a:moveTo>
                <a:lnTo>
                  <a:pt x="111919" y="274796"/>
                </a:lnTo>
                <a:lnTo>
                  <a:pt x="111919" y="344329"/>
                </a:lnTo>
                <a:lnTo>
                  <a:pt x="245269" y="381857"/>
                </a:lnTo>
                <a:lnTo>
                  <a:pt x="245269" y="310610"/>
                </a:lnTo>
                <a:lnTo>
                  <a:pt x="435769" y="361760"/>
                </a:lnTo>
                <a:lnTo>
                  <a:pt x="435769" y="7144"/>
                </a:lnTo>
                <a:lnTo>
                  <a:pt x="7144" y="122111"/>
                </a:lnTo>
                <a:lnTo>
                  <a:pt x="7144" y="246698"/>
                </a:lnTo>
                <a:close/>
                <a:moveTo>
                  <a:pt x="207169" y="331470"/>
                </a:moveTo>
                <a:lnTo>
                  <a:pt x="150019" y="315373"/>
                </a:lnTo>
                <a:lnTo>
                  <a:pt x="150019" y="284893"/>
                </a:lnTo>
                <a:lnTo>
                  <a:pt x="207169" y="300228"/>
                </a:lnTo>
                <a:lnTo>
                  <a:pt x="207169" y="331470"/>
                </a:lnTo>
                <a:close/>
                <a:moveTo>
                  <a:pt x="397669" y="311944"/>
                </a:moveTo>
                <a:lnTo>
                  <a:pt x="359569" y="301752"/>
                </a:lnTo>
                <a:lnTo>
                  <a:pt x="359569" y="67056"/>
                </a:lnTo>
                <a:lnTo>
                  <a:pt x="397669" y="56864"/>
                </a:lnTo>
                <a:lnTo>
                  <a:pt x="397669" y="311944"/>
                </a:lnTo>
                <a:close/>
                <a:moveTo>
                  <a:pt x="45244" y="151448"/>
                </a:moveTo>
                <a:lnTo>
                  <a:pt x="321469" y="77343"/>
                </a:lnTo>
                <a:lnTo>
                  <a:pt x="321469" y="291560"/>
                </a:lnTo>
                <a:lnTo>
                  <a:pt x="45244" y="217456"/>
                </a:lnTo>
                <a:lnTo>
                  <a:pt x="45244" y="151448"/>
                </a:lnTo>
                <a:close/>
                <a:moveTo>
                  <a:pt x="487299" y="131255"/>
                </a:moveTo>
                <a:lnTo>
                  <a:pt x="460343" y="104299"/>
                </a:lnTo>
                <a:lnTo>
                  <a:pt x="507968" y="56674"/>
                </a:lnTo>
                <a:lnTo>
                  <a:pt x="534924" y="83630"/>
                </a:lnTo>
                <a:lnTo>
                  <a:pt x="487299" y="131255"/>
                </a:lnTo>
                <a:close/>
                <a:moveTo>
                  <a:pt x="540544" y="165354"/>
                </a:moveTo>
                <a:lnTo>
                  <a:pt x="540544" y="203454"/>
                </a:lnTo>
                <a:lnTo>
                  <a:pt x="473869" y="203454"/>
                </a:lnTo>
                <a:lnTo>
                  <a:pt x="473869" y="165354"/>
                </a:lnTo>
                <a:lnTo>
                  <a:pt x="540544" y="165354"/>
                </a:lnTo>
                <a:close/>
                <a:moveTo>
                  <a:pt x="487299" y="237649"/>
                </a:moveTo>
                <a:lnTo>
                  <a:pt x="534924" y="285274"/>
                </a:lnTo>
                <a:lnTo>
                  <a:pt x="507968" y="312230"/>
                </a:lnTo>
                <a:lnTo>
                  <a:pt x="460343" y="264605"/>
                </a:lnTo>
                <a:lnTo>
                  <a:pt x="487299" y="237649"/>
                </a:lnTo>
                <a:close/>
              </a:path>
            </a:pathLst>
          </a:custGeom>
          <a:solidFill>
            <a:srgbClr val="002856"/>
          </a:solidFill>
          <a:ln w="9525" cap="flat">
            <a:noFill/>
            <a:prstDash val="solid"/>
            <a:miter/>
          </a:ln>
        </p:spPr>
        <p:txBody>
          <a:bodyPr rtlCol="0" anchor="ctr"/>
          <a:lstStyle/>
          <a:p>
            <a:endParaRPr lang="en-US"/>
          </a:p>
        </p:txBody>
      </p:sp>
      <p:sp>
        <p:nvSpPr>
          <p:cNvPr id="8" name="Graphic 216">
            <a:extLst>
              <a:ext uri="{FF2B5EF4-FFF2-40B4-BE49-F238E27FC236}">
                <a16:creationId xmlns:a16="http://schemas.microsoft.com/office/drawing/2014/main" id="{AA0FB495-0C7A-E3A6-15B7-0FFE972F5405}"/>
              </a:ext>
            </a:extLst>
          </p:cNvPr>
          <p:cNvSpPr/>
          <p:nvPr/>
        </p:nvSpPr>
        <p:spPr>
          <a:xfrm>
            <a:off x="4985218" y="1473130"/>
            <a:ext cx="416340" cy="290285"/>
          </a:xfrm>
          <a:custGeom>
            <a:avLst/>
            <a:gdLst>
              <a:gd name="connsiteX0" fmla="*/ 201349 w 571500"/>
              <a:gd name="connsiteY0" fmla="*/ 179003 h 381000"/>
              <a:gd name="connsiteX1" fmla="*/ 168011 w 571500"/>
              <a:gd name="connsiteY1" fmla="*/ 179003 h 381000"/>
              <a:gd name="connsiteX2" fmla="*/ 287550 w 571500"/>
              <a:gd name="connsiteY2" fmla="*/ 59465 h 381000"/>
              <a:gd name="connsiteX3" fmla="*/ 407089 w 571500"/>
              <a:gd name="connsiteY3" fmla="*/ 179003 h 381000"/>
              <a:gd name="connsiteX4" fmla="*/ 373751 w 571500"/>
              <a:gd name="connsiteY4" fmla="*/ 179003 h 381000"/>
              <a:gd name="connsiteX5" fmla="*/ 287550 w 571500"/>
              <a:gd name="connsiteY5" fmla="*/ 92802 h 381000"/>
              <a:gd name="connsiteX6" fmla="*/ 201349 w 571500"/>
              <a:gd name="connsiteY6" fmla="*/ 179003 h 381000"/>
              <a:gd name="connsiteX7" fmla="*/ 310601 w 571500"/>
              <a:gd name="connsiteY7" fmla="*/ 131321 h 381000"/>
              <a:gd name="connsiteX8" fmla="*/ 275844 w 571500"/>
              <a:gd name="connsiteY8" fmla="*/ 167288 h 381000"/>
              <a:gd name="connsiteX9" fmla="*/ 242907 w 571500"/>
              <a:gd name="connsiteY9" fmla="*/ 175308 h 381000"/>
              <a:gd name="connsiteX10" fmla="*/ 233143 w 571500"/>
              <a:gd name="connsiteY10" fmla="*/ 198892 h 381000"/>
              <a:gd name="connsiteX11" fmla="*/ 242907 w 571500"/>
              <a:gd name="connsiteY11" fmla="*/ 222466 h 381000"/>
              <a:gd name="connsiteX12" fmla="*/ 266481 w 571500"/>
              <a:gd name="connsiteY12" fmla="*/ 232229 h 381000"/>
              <a:gd name="connsiteX13" fmla="*/ 290055 w 571500"/>
              <a:gd name="connsiteY13" fmla="*/ 222466 h 381000"/>
              <a:gd name="connsiteX14" fmla="*/ 290055 w 571500"/>
              <a:gd name="connsiteY14" fmla="*/ 222466 h 381000"/>
              <a:gd name="connsiteX15" fmla="*/ 299818 w 571500"/>
              <a:gd name="connsiteY15" fmla="*/ 198892 h 381000"/>
              <a:gd name="connsiteX16" fmla="*/ 298904 w 571500"/>
              <a:gd name="connsiteY16" fmla="*/ 191424 h 381000"/>
              <a:gd name="connsiteX17" fmla="*/ 334594 w 571500"/>
              <a:gd name="connsiteY17" fmla="*/ 154505 h 381000"/>
              <a:gd name="connsiteX18" fmla="*/ 310601 w 571500"/>
              <a:gd name="connsiteY18" fmla="*/ 131321 h 381000"/>
              <a:gd name="connsiteX19" fmla="*/ 0 w 571500"/>
              <a:gd name="connsiteY19" fmla="*/ 342900 h 381000"/>
              <a:gd name="connsiteX20" fmla="*/ 0 w 571500"/>
              <a:gd name="connsiteY20" fmla="*/ 381000 h 381000"/>
              <a:gd name="connsiteX21" fmla="*/ 571500 w 571500"/>
              <a:gd name="connsiteY21" fmla="*/ 381000 h 381000"/>
              <a:gd name="connsiteX22" fmla="*/ 571500 w 571500"/>
              <a:gd name="connsiteY22" fmla="*/ 342900 h 381000"/>
              <a:gd name="connsiteX23" fmla="*/ 0 w 571500"/>
              <a:gd name="connsiteY23" fmla="*/ 342900 h 381000"/>
              <a:gd name="connsiteX24" fmla="*/ 495300 w 571500"/>
              <a:gd name="connsiteY24" fmla="*/ 304800 h 381000"/>
              <a:gd name="connsiteX25" fmla="*/ 76200 w 571500"/>
              <a:gd name="connsiteY25" fmla="*/ 304800 h 381000"/>
              <a:gd name="connsiteX26" fmla="*/ 76200 w 571500"/>
              <a:gd name="connsiteY26" fmla="*/ 0 h 381000"/>
              <a:gd name="connsiteX27" fmla="*/ 495300 w 571500"/>
              <a:gd name="connsiteY27" fmla="*/ 0 h 381000"/>
              <a:gd name="connsiteX28" fmla="*/ 495300 w 571500"/>
              <a:gd name="connsiteY28" fmla="*/ 304800 h 381000"/>
              <a:gd name="connsiteX29" fmla="*/ 457200 w 571500"/>
              <a:gd name="connsiteY29" fmla="*/ 38100 h 381000"/>
              <a:gd name="connsiteX30" fmla="*/ 114300 w 571500"/>
              <a:gd name="connsiteY30" fmla="*/ 38100 h 381000"/>
              <a:gd name="connsiteX31" fmla="*/ 114300 w 571500"/>
              <a:gd name="connsiteY31" fmla="*/ 266700 h 381000"/>
              <a:gd name="connsiteX32" fmla="*/ 457200 w 571500"/>
              <a:gd name="connsiteY32" fmla="*/ 266700 h 381000"/>
              <a:gd name="connsiteX33" fmla="*/ 457200 w 571500"/>
              <a:gd name="connsiteY33" fmla="*/ 381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1500" h="381000">
                <a:moveTo>
                  <a:pt x="201349" y="179003"/>
                </a:moveTo>
                <a:lnTo>
                  <a:pt x="168011" y="179003"/>
                </a:lnTo>
                <a:cubicBezTo>
                  <a:pt x="168011" y="113090"/>
                  <a:pt x="221637" y="59465"/>
                  <a:pt x="287550" y="59465"/>
                </a:cubicBezTo>
                <a:cubicBezTo>
                  <a:pt x="353463" y="59465"/>
                  <a:pt x="407089" y="113090"/>
                  <a:pt x="407089" y="179003"/>
                </a:cubicBezTo>
                <a:lnTo>
                  <a:pt x="373751" y="179003"/>
                </a:lnTo>
                <a:cubicBezTo>
                  <a:pt x="373751" y="131474"/>
                  <a:pt x="335080" y="92802"/>
                  <a:pt x="287550" y="92802"/>
                </a:cubicBezTo>
                <a:cubicBezTo>
                  <a:pt x="240020" y="92802"/>
                  <a:pt x="201349" y="131474"/>
                  <a:pt x="201349" y="179003"/>
                </a:cubicBezTo>
                <a:close/>
                <a:moveTo>
                  <a:pt x="310601" y="131321"/>
                </a:moveTo>
                <a:lnTo>
                  <a:pt x="275844" y="167288"/>
                </a:lnTo>
                <a:cubicBezTo>
                  <a:pt x="264462" y="164125"/>
                  <a:pt x="251508" y="166697"/>
                  <a:pt x="242907" y="175308"/>
                </a:cubicBezTo>
                <a:cubicBezTo>
                  <a:pt x="236611" y="181604"/>
                  <a:pt x="233143" y="189976"/>
                  <a:pt x="233143" y="198892"/>
                </a:cubicBezTo>
                <a:cubicBezTo>
                  <a:pt x="233143" y="207797"/>
                  <a:pt x="236611" y="216160"/>
                  <a:pt x="242907" y="222466"/>
                </a:cubicBezTo>
                <a:cubicBezTo>
                  <a:pt x="249203" y="228762"/>
                  <a:pt x="257575" y="232229"/>
                  <a:pt x="266481" y="232229"/>
                </a:cubicBezTo>
                <a:cubicBezTo>
                  <a:pt x="275387" y="232229"/>
                  <a:pt x="283759" y="228762"/>
                  <a:pt x="290055" y="222466"/>
                </a:cubicBezTo>
                <a:cubicBezTo>
                  <a:pt x="290055" y="222466"/>
                  <a:pt x="290055" y="222466"/>
                  <a:pt x="290055" y="222466"/>
                </a:cubicBezTo>
                <a:cubicBezTo>
                  <a:pt x="296351" y="216170"/>
                  <a:pt x="299818" y="207797"/>
                  <a:pt x="299818" y="198892"/>
                </a:cubicBezTo>
                <a:cubicBezTo>
                  <a:pt x="299818" y="196339"/>
                  <a:pt x="299456" y="193853"/>
                  <a:pt x="298904" y="191424"/>
                </a:cubicBezTo>
                <a:lnTo>
                  <a:pt x="334594" y="154505"/>
                </a:lnTo>
                <a:lnTo>
                  <a:pt x="310601" y="131321"/>
                </a:lnTo>
                <a:close/>
                <a:moveTo>
                  <a:pt x="0" y="342900"/>
                </a:moveTo>
                <a:lnTo>
                  <a:pt x="0" y="381000"/>
                </a:lnTo>
                <a:lnTo>
                  <a:pt x="571500" y="381000"/>
                </a:lnTo>
                <a:lnTo>
                  <a:pt x="571500" y="342900"/>
                </a:lnTo>
                <a:lnTo>
                  <a:pt x="0" y="342900"/>
                </a:lnTo>
                <a:close/>
                <a:moveTo>
                  <a:pt x="495300" y="304800"/>
                </a:moveTo>
                <a:lnTo>
                  <a:pt x="76200" y="304800"/>
                </a:lnTo>
                <a:lnTo>
                  <a:pt x="76200" y="0"/>
                </a:lnTo>
                <a:lnTo>
                  <a:pt x="495300" y="0"/>
                </a:lnTo>
                <a:lnTo>
                  <a:pt x="495300" y="304800"/>
                </a:lnTo>
                <a:close/>
                <a:moveTo>
                  <a:pt x="457200" y="38100"/>
                </a:moveTo>
                <a:lnTo>
                  <a:pt x="114300" y="38100"/>
                </a:lnTo>
                <a:lnTo>
                  <a:pt x="114300" y="266700"/>
                </a:lnTo>
                <a:lnTo>
                  <a:pt x="457200" y="266700"/>
                </a:lnTo>
                <a:lnTo>
                  <a:pt x="457200" y="38100"/>
                </a:lnTo>
                <a:close/>
              </a:path>
            </a:pathLst>
          </a:custGeom>
          <a:solidFill>
            <a:srgbClr val="00285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1105056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72"/>
          <p:cNvSpPr txBox="1"/>
          <p:nvPr/>
        </p:nvSpPr>
        <p:spPr>
          <a:xfrm>
            <a:off x="475235" y="1325882"/>
            <a:ext cx="8221090" cy="553998"/>
          </a:xfrm>
          <a:prstGeom prst="rect">
            <a:avLst/>
          </a:prstGeom>
          <a:solidFill>
            <a:srgbClr val="F4F4F4"/>
          </a:solidFill>
          <a:ln>
            <a:noFill/>
          </a:ln>
        </p:spPr>
        <p:txBody>
          <a:bodyPr spcFirstLastPara="1" wrap="square" lIns="548625" tIns="182875" rIns="91425" bIns="182875"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Enterprise Third-Party Risk Management Effectiveness</a:t>
            </a:r>
            <a:endParaRPr dirty="0"/>
          </a:p>
        </p:txBody>
      </p:sp>
      <p:sp>
        <p:nvSpPr>
          <p:cNvPr id="1371" name="Google Shape;1371;p72"/>
          <p:cNvSpPr txBox="1"/>
          <p:nvPr/>
        </p:nvSpPr>
        <p:spPr>
          <a:xfrm>
            <a:off x="1015510" y="1923815"/>
            <a:ext cx="7140539" cy="369332"/>
          </a:xfrm>
          <a:prstGeom prst="rect">
            <a:avLst/>
          </a:prstGeom>
          <a:noFill/>
          <a:ln>
            <a:noFill/>
          </a:ln>
        </p:spPr>
        <p:txBody>
          <a:bodyPr spcFirstLastPara="1" wrap="square" lIns="0"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Extent to which ERM consistently and/or effectively executes the following activities:</a:t>
            </a:r>
            <a:endParaRPr dirty="0"/>
          </a:p>
        </p:txBody>
      </p:sp>
      <p:sp>
        <p:nvSpPr>
          <p:cNvPr id="1373" name="Google Shape;1373;p72"/>
          <p:cNvSpPr txBox="1">
            <a:spLocks noGrp="1"/>
          </p:cNvSpPr>
          <p:nvPr>
            <p:ph type="title"/>
          </p:nvPr>
        </p:nvSpPr>
        <p:spPr>
          <a:xfrm>
            <a:off x="457200" y="457200"/>
            <a:ext cx="8229601" cy="228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2856"/>
              </a:buClr>
              <a:buSzPts val="2000"/>
              <a:buFont typeface="Arial Black"/>
              <a:buNone/>
            </a:pPr>
            <a:r>
              <a:rPr lang="en-US"/>
              <a:t>Key Definitions</a:t>
            </a:r>
            <a:endParaRPr/>
          </a:p>
        </p:txBody>
      </p:sp>
      <p:sp>
        <p:nvSpPr>
          <p:cNvPr id="1374" name="Google Shape;1374;p72"/>
          <p:cNvSpPr txBox="1">
            <a:spLocks noGrp="1"/>
          </p:cNvSpPr>
          <p:nvPr>
            <p:ph type="body" idx="1"/>
          </p:nvPr>
        </p:nvSpPr>
        <p:spPr>
          <a:xfrm>
            <a:off x="457199" y="914401"/>
            <a:ext cx="8229601" cy="1828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400"/>
              <a:buFont typeface="Arial"/>
              <a:buNone/>
            </a:pPr>
            <a:r>
              <a:rPr lang="en-US" dirty="0"/>
              <a:t>Measurement of Key Variables in the Gartner 2022 ERM Survey on Third-Party Risk</a:t>
            </a:r>
            <a:endParaRPr dirty="0"/>
          </a:p>
        </p:txBody>
      </p:sp>
      <p:sp>
        <p:nvSpPr>
          <p:cNvPr id="1375" name="Google Shape;1375;p72"/>
          <p:cNvSpPr txBox="1"/>
          <p:nvPr/>
        </p:nvSpPr>
        <p:spPr>
          <a:xfrm>
            <a:off x="457200" y="6154579"/>
            <a:ext cx="3474736" cy="246221"/>
          </a:xfrm>
          <a:prstGeom prst="rect">
            <a:avLst/>
          </a:prstGeom>
          <a:noFill/>
          <a:ln>
            <a:noFill/>
          </a:ln>
        </p:spPr>
        <p:txBody>
          <a:bodyPr spcFirstLastPara="1" wrap="square" lIns="0" tIns="91425" rIns="0" bIns="0" anchor="b" anchorCtr="0">
            <a:spAutoFit/>
          </a:bodyPr>
          <a:lstStyle/>
          <a:p>
            <a:pPr marL="0" marR="0" lvl="0" indent="0" algn="l" rtl="0">
              <a:spcBef>
                <a:spcPts val="0"/>
              </a:spcBef>
              <a:spcAft>
                <a:spcPts val="0"/>
              </a:spcAft>
              <a:buNone/>
            </a:pPr>
            <a:r>
              <a:rPr lang="en-US" sz="1000">
                <a:solidFill>
                  <a:schemeClr val="dk1"/>
                </a:solidFill>
                <a:latin typeface="Arial"/>
                <a:ea typeface="Arial"/>
                <a:cs typeface="Arial"/>
                <a:sym typeface="Arial"/>
              </a:rPr>
              <a:t>Source: Gartner</a:t>
            </a:r>
            <a:endParaRPr/>
          </a:p>
        </p:txBody>
      </p:sp>
      <p:sp>
        <p:nvSpPr>
          <p:cNvPr id="2" name="Google Shape;1388;p73">
            <a:extLst>
              <a:ext uri="{FF2B5EF4-FFF2-40B4-BE49-F238E27FC236}">
                <a16:creationId xmlns:a16="http://schemas.microsoft.com/office/drawing/2014/main" id="{B01E9125-A31C-D2DD-7214-3061458999F0}"/>
              </a:ext>
            </a:extLst>
          </p:cNvPr>
          <p:cNvSpPr txBox="1"/>
          <p:nvPr/>
        </p:nvSpPr>
        <p:spPr>
          <a:xfrm>
            <a:off x="1015510" y="2135425"/>
            <a:ext cx="7140539" cy="3877975"/>
          </a:xfrm>
          <a:prstGeom prst="rect">
            <a:avLst/>
          </a:prstGeom>
          <a:noFill/>
          <a:ln>
            <a:noFill/>
          </a:ln>
        </p:spPr>
        <p:txBody>
          <a:bodyPr spcFirstLastPara="1" wrap="square" lIns="0" tIns="0" rIns="0" bIns="365750" anchor="t" anchorCtr="0">
            <a:spAutoFit/>
          </a:bodyPr>
          <a:lstStyle/>
          <a:p>
            <a:pPr marL="0" marR="0" lvl="0" indent="0" algn="l" rtl="0">
              <a:spcBef>
                <a:spcPts val="0"/>
              </a:spcBef>
              <a:spcAft>
                <a:spcPts val="0"/>
              </a:spcAft>
              <a:buNone/>
            </a:pPr>
            <a:endParaRPr sz="1200" dirty="0">
              <a:solidFill>
                <a:schemeClr val="dk1"/>
              </a:solidFill>
              <a:latin typeface="Arial"/>
              <a:ea typeface="Arial"/>
              <a:cs typeface="Arial"/>
              <a:sym typeface="Arial"/>
            </a:endParaRPr>
          </a:p>
          <a:p>
            <a:pPr marL="0" marR="0" lvl="0" indent="0" algn="l" rtl="0">
              <a:spcBef>
                <a:spcPts val="600"/>
              </a:spcBef>
              <a:spcAft>
                <a:spcPts val="0"/>
              </a:spcAft>
              <a:buNone/>
            </a:pPr>
            <a:r>
              <a:rPr lang="en-US" sz="1200" b="1" dirty="0">
                <a:solidFill>
                  <a:schemeClr val="dk1"/>
                </a:solidFill>
                <a:latin typeface="Arial"/>
                <a:ea typeface="Arial"/>
                <a:cs typeface="Arial"/>
                <a:sym typeface="Arial"/>
              </a:rPr>
              <a:t>Define Enterprise-Level Priorities</a:t>
            </a:r>
            <a:endParaRPr dirty="0"/>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Maintains a weighting and/or rank-ordering schemes to clarify the relative importance of different third-party risk factors</a:t>
            </a:r>
            <a:endParaRPr lang="en-US" sz="1200" dirty="0"/>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Clarifies the enterprise’s risk tolerance and/or risk appetite for different third-party risk factors</a:t>
            </a:r>
          </a:p>
          <a:p>
            <a:pPr marL="171450" marR="0" lvl="0" indent="-171450" algn="l" rtl="0">
              <a:spcBef>
                <a:spcPts val="600"/>
              </a:spcBef>
              <a:spcAft>
                <a:spcPts val="0"/>
              </a:spcAft>
              <a:buClr>
                <a:schemeClr val="dk1"/>
              </a:buClr>
              <a:buSzPts val="1200"/>
              <a:buFont typeface="Arial"/>
              <a:buChar char="•"/>
            </a:pPr>
            <a:endParaRPr lang="en-US" sz="1200" dirty="0">
              <a:solidFill>
                <a:schemeClr val="dk1"/>
              </a:solidFill>
              <a:latin typeface="Arial"/>
              <a:cs typeface="Arial"/>
              <a:sym typeface="Arial"/>
            </a:endParaRPr>
          </a:p>
          <a:p>
            <a:pPr marL="0" marR="0" lvl="0" indent="0" algn="l" rtl="0">
              <a:spcBef>
                <a:spcPts val="600"/>
              </a:spcBef>
              <a:spcAft>
                <a:spcPts val="0"/>
              </a:spcAft>
              <a:buNone/>
            </a:pPr>
            <a:r>
              <a:rPr lang="en-US" sz="1200" b="1" dirty="0">
                <a:solidFill>
                  <a:schemeClr val="dk1"/>
                </a:solidFill>
                <a:latin typeface="Arial"/>
                <a:ea typeface="Arial"/>
                <a:cs typeface="Arial"/>
                <a:sym typeface="Arial"/>
              </a:rPr>
              <a:t>Enable Cross-Functional Alignment</a:t>
            </a:r>
            <a:endParaRPr lang="en-US" sz="1200" dirty="0"/>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Coordinates inputs from all third-party risk co-owners across the enterprise</a:t>
            </a:r>
            <a:endParaRPr lang="en-US" sz="1200" dirty="0"/>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Ensures ownership and/or accountability are clearly defined for all aspects of third-party risk</a:t>
            </a:r>
          </a:p>
          <a:p>
            <a:pPr marL="171450" marR="0" lvl="0" indent="-171450" algn="l" rtl="0">
              <a:spcBef>
                <a:spcPts val="600"/>
              </a:spcBef>
              <a:spcAft>
                <a:spcPts val="0"/>
              </a:spcAft>
              <a:buClr>
                <a:schemeClr val="dk1"/>
              </a:buClr>
              <a:buSzPts val="1200"/>
              <a:buFont typeface="Arial"/>
              <a:buChar char="•"/>
            </a:pPr>
            <a:endParaRPr lang="en-US" sz="1200" dirty="0">
              <a:solidFill>
                <a:schemeClr val="dk1"/>
              </a:solidFill>
              <a:latin typeface="Arial"/>
              <a:cs typeface="Arial"/>
              <a:sym typeface="Arial"/>
            </a:endParaRPr>
          </a:p>
          <a:p>
            <a:pPr marL="0" marR="0" lvl="0" indent="0" algn="l" rtl="0">
              <a:spcBef>
                <a:spcPts val="600"/>
              </a:spcBef>
              <a:spcAft>
                <a:spcPts val="0"/>
              </a:spcAft>
              <a:buNone/>
            </a:pPr>
            <a:r>
              <a:rPr lang="en-US" sz="1200" b="1" dirty="0">
                <a:solidFill>
                  <a:schemeClr val="dk1"/>
                </a:solidFill>
                <a:latin typeface="Arial"/>
                <a:ea typeface="Arial"/>
                <a:cs typeface="Arial"/>
                <a:sym typeface="Arial"/>
              </a:rPr>
              <a:t>Monitor Forward-Looking Indicators</a:t>
            </a:r>
            <a:endParaRPr lang="en-US" sz="1200" dirty="0"/>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ea typeface="Arial"/>
                <a:cs typeface="Arial"/>
                <a:sym typeface="Arial"/>
              </a:rPr>
              <a:t>Monitors external data sources to anticipated emerging and/or potential trends</a:t>
            </a:r>
            <a:endParaRPr lang="en-US" sz="1200" dirty="0"/>
          </a:p>
          <a:p>
            <a:pPr marL="171450" marR="0" lvl="0" indent="-171450" algn="l" rtl="0">
              <a:spcBef>
                <a:spcPts val="600"/>
              </a:spcBef>
              <a:spcAft>
                <a:spcPts val="0"/>
              </a:spcAft>
              <a:buClr>
                <a:schemeClr val="dk1"/>
              </a:buClr>
              <a:buSzPts val="1200"/>
              <a:buFont typeface="Arial"/>
              <a:buChar char="•"/>
            </a:pPr>
            <a:r>
              <a:rPr lang="en-US" sz="1200" dirty="0">
                <a:solidFill>
                  <a:schemeClr val="dk1"/>
                </a:solidFill>
                <a:latin typeface="Arial"/>
                <a:cs typeface="Arial"/>
                <a:sym typeface="Arial"/>
              </a:rPr>
              <a:t>Scans for additional third-party risk factors the enterprise should begin considering</a:t>
            </a:r>
            <a:endParaRPr lang="en-US" sz="1200" dirty="0"/>
          </a:p>
          <a:p>
            <a:pPr marR="0" lvl="0" algn="l" rtl="0">
              <a:spcBef>
                <a:spcPts val="600"/>
              </a:spcBef>
              <a:spcAft>
                <a:spcPts val="0"/>
              </a:spcAft>
              <a:buClr>
                <a:schemeClr val="dk1"/>
              </a:buClr>
              <a:buSzPts val="1200"/>
            </a:pPr>
            <a:endParaRPr lang="en-US" sz="1200" dirty="0"/>
          </a:p>
        </p:txBody>
      </p:sp>
      <p:sp>
        <p:nvSpPr>
          <p:cNvPr id="3" name="Freeform: Shape 220">
            <a:extLst>
              <a:ext uri="{FF2B5EF4-FFF2-40B4-BE49-F238E27FC236}">
                <a16:creationId xmlns:a16="http://schemas.microsoft.com/office/drawing/2014/main" id="{B81DC72F-E2B8-D4FE-FC71-E36EBD79D7EB}"/>
              </a:ext>
            </a:extLst>
          </p:cNvPr>
          <p:cNvSpPr/>
          <p:nvPr/>
        </p:nvSpPr>
        <p:spPr>
          <a:xfrm>
            <a:off x="581970" y="1458356"/>
            <a:ext cx="323003" cy="328575"/>
          </a:xfrm>
          <a:custGeom>
            <a:avLst/>
            <a:gdLst>
              <a:gd name="connsiteX0" fmla="*/ 407575 w 504825"/>
              <a:gd name="connsiteY0" fmla="*/ 83344 h 485775"/>
              <a:gd name="connsiteX1" fmla="*/ 407575 w 504825"/>
              <a:gd name="connsiteY1" fmla="*/ 7144 h 485775"/>
              <a:gd name="connsiteX2" fmla="*/ 102013 w 504825"/>
              <a:gd name="connsiteY2" fmla="*/ 7144 h 485775"/>
              <a:gd name="connsiteX3" fmla="*/ 102013 w 504825"/>
              <a:gd name="connsiteY3" fmla="*/ 83344 h 485775"/>
              <a:gd name="connsiteX4" fmla="*/ 7144 w 504825"/>
              <a:gd name="connsiteY4" fmla="*/ 83344 h 485775"/>
              <a:gd name="connsiteX5" fmla="*/ 7144 w 504825"/>
              <a:gd name="connsiteY5" fmla="*/ 130969 h 485775"/>
              <a:gd name="connsiteX6" fmla="*/ 109633 w 504825"/>
              <a:gd name="connsiteY6" fmla="*/ 244602 h 485775"/>
              <a:gd name="connsiteX7" fmla="*/ 235744 w 504825"/>
              <a:gd name="connsiteY7" fmla="*/ 348710 h 485775"/>
              <a:gd name="connsiteX8" fmla="*/ 235744 w 504825"/>
              <a:gd name="connsiteY8" fmla="*/ 445294 h 485775"/>
              <a:gd name="connsiteX9" fmla="*/ 140494 w 504825"/>
              <a:gd name="connsiteY9" fmla="*/ 445294 h 485775"/>
              <a:gd name="connsiteX10" fmla="*/ 140494 w 504825"/>
              <a:gd name="connsiteY10" fmla="*/ 483394 h 485775"/>
              <a:gd name="connsiteX11" fmla="*/ 369094 w 504825"/>
              <a:gd name="connsiteY11" fmla="*/ 483394 h 485775"/>
              <a:gd name="connsiteX12" fmla="*/ 369094 w 504825"/>
              <a:gd name="connsiteY12" fmla="*/ 445294 h 485775"/>
              <a:gd name="connsiteX13" fmla="*/ 273844 w 504825"/>
              <a:gd name="connsiteY13" fmla="*/ 445294 h 485775"/>
              <a:gd name="connsiteX14" fmla="*/ 273844 w 504825"/>
              <a:gd name="connsiteY14" fmla="*/ 348710 h 485775"/>
              <a:gd name="connsiteX15" fmla="*/ 399955 w 504825"/>
              <a:gd name="connsiteY15" fmla="*/ 244602 h 485775"/>
              <a:gd name="connsiteX16" fmla="*/ 502444 w 504825"/>
              <a:gd name="connsiteY16" fmla="*/ 130969 h 485775"/>
              <a:gd name="connsiteX17" fmla="*/ 502444 w 504825"/>
              <a:gd name="connsiteY17" fmla="*/ 83344 h 485775"/>
              <a:gd name="connsiteX18" fmla="*/ 407575 w 504825"/>
              <a:gd name="connsiteY18" fmla="*/ 83344 h 485775"/>
              <a:gd name="connsiteX19" fmla="*/ 45244 w 504825"/>
              <a:gd name="connsiteY19" fmla="*/ 130969 h 485775"/>
              <a:gd name="connsiteX20" fmla="*/ 45244 w 504825"/>
              <a:gd name="connsiteY20" fmla="*/ 121444 h 485775"/>
              <a:gd name="connsiteX21" fmla="*/ 102013 w 504825"/>
              <a:gd name="connsiteY21" fmla="*/ 121444 h 485775"/>
              <a:gd name="connsiteX22" fmla="*/ 102013 w 504825"/>
              <a:gd name="connsiteY22" fmla="*/ 197263 h 485775"/>
              <a:gd name="connsiteX23" fmla="*/ 102394 w 504825"/>
              <a:gd name="connsiteY23" fmla="*/ 204788 h 485775"/>
              <a:gd name="connsiteX24" fmla="*/ 45244 w 504825"/>
              <a:gd name="connsiteY24" fmla="*/ 130969 h 485775"/>
              <a:gd name="connsiteX25" fmla="*/ 254794 w 504825"/>
              <a:gd name="connsiteY25" fmla="*/ 311944 h 485775"/>
              <a:gd name="connsiteX26" fmla="*/ 140494 w 504825"/>
              <a:gd name="connsiteY26" fmla="*/ 204883 h 485775"/>
              <a:gd name="connsiteX27" fmla="*/ 140494 w 504825"/>
              <a:gd name="connsiteY27" fmla="*/ 83344 h 485775"/>
              <a:gd name="connsiteX28" fmla="*/ 140113 w 504825"/>
              <a:gd name="connsiteY28" fmla="*/ 83344 h 485775"/>
              <a:gd name="connsiteX29" fmla="*/ 140113 w 504825"/>
              <a:gd name="connsiteY29" fmla="*/ 45244 h 485775"/>
              <a:gd name="connsiteX30" fmla="*/ 369475 w 504825"/>
              <a:gd name="connsiteY30" fmla="*/ 45244 h 485775"/>
              <a:gd name="connsiteX31" fmla="*/ 369475 w 504825"/>
              <a:gd name="connsiteY31" fmla="*/ 83344 h 485775"/>
              <a:gd name="connsiteX32" fmla="*/ 369094 w 504825"/>
              <a:gd name="connsiteY32" fmla="*/ 83344 h 485775"/>
              <a:gd name="connsiteX33" fmla="*/ 369094 w 504825"/>
              <a:gd name="connsiteY33" fmla="*/ 204883 h 485775"/>
              <a:gd name="connsiteX34" fmla="*/ 254794 w 504825"/>
              <a:gd name="connsiteY34" fmla="*/ 311944 h 485775"/>
              <a:gd name="connsiteX35" fmla="*/ 464344 w 504825"/>
              <a:gd name="connsiteY35" fmla="*/ 130969 h 485775"/>
              <a:gd name="connsiteX36" fmla="*/ 407194 w 504825"/>
              <a:gd name="connsiteY36" fmla="*/ 204788 h 485775"/>
              <a:gd name="connsiteX37" fmla="*/ 407575 w 504825"/>
              <a:gd name="connsiteY37" fmla="*/ 197263 h 485775"/>
              <a:gd name="connsiteX38" fmla="*/ 407575 w 504825"/>
              <a:gd name="connsiteY38" fmla="*/ 121444 h 485775"/>
              <a:gd name="connsiteX39" fmla="*/ 464344 w 504825"/>
              <a:gd name="connsiteY39" fmla="*/ 121444 h 485775"/>
              <a:gd name="connsiteX40" fmla="*/ 464344 w 504825"/>
              <a:gd name="connsiteY40" fmla="*/ 130969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04825" h="485775">
                <a:moveTo>
                  <a:pt x="407575" y="83344"/>
                </a:moveTo>
                <a:lnTo>
                  <a:pt x="407575" y="7144"/>
                </a:lnTo>
                <a:lnTo>
                  <a:pt x="102013" y="7144"/>
                </a:lnTo>
                <a:lnTo>
                  <a:pt x="102013" y="83344"/>
                </a:lnTo>
                <a:lnTo>
                  <a:pt x="7144" y="83344"/>
                </a:lnTo>
                <a:lnTo>
                  <a:pt x="7144" y="130969"/>
                </a:lnTo>
                <a:cubicBezTo>
                  <a:pt x="7144" y="190024"/>
                  <a:pt x="52102" y="238697"/>
                  <a:pt x="109633" y="244602"/>
                </a:cubicBezTo>
                <a:cubicBezTo>
                  <a:pt x="127730" y="299942"/>
                  <a:pt x="176403" y="341281"/>
                  <a:pt x="235744" y="348710"/>
                </a:cubicBezTo>
                <a:lnTo>
                  <a:pt x="235744" y="445294"/>
                </a:lnTo>
                <a:lnTo>
                  <a:pt x="140494" y="445294"/>
                </a:lnTo>
                <a:lnTo>
                  <a:pt x="140494" y="483394"/>
                </a:lnTo>
                <a:lnTo>
                  <a:pt x="369094" y="483394"/>
                </a:lnTo>
                <a:lnTo>
                  <a:pt x="369094" y="445294"/>
                </a:lnTo>
                <a:lnTo>
                  <a:pt x="273844" y="445294"/>
                </a:lnTo>
                <a:lnTo>
                  <a:pt x="273844" y="348710"/>
                </a:lnTo>
                <a:cubicBezTo>
                  <a:pt x="333185" y="341281"/>
                  <a:pt x="381953" y="299942"/>
                  <a:pt x="399955" y="244602"/>
                </a:cubicBezTo>
                <a:cubicBezTo>
                  <a:pt x="457391" y="238697"/>
                  <a:pt x="502444" y="189929"/>
                  <a:pt x="502444" y="130969"/>
                </a:cubicBezTo>
                <a:lnTo>
                  <a:pt x="502444" y="83344"/>
                </a:lnTo>
                <a:lnTo>
                  <a:pt x="407575" y="83344"/>
                </a:lnTo>
                <a:close/>
                <a:moveTo>
                  <a:pt x="45244" y="130969"/>
                </a:moveTo>
                <a:lnTo>
                  <a:pt x="45244" y="121444"/>
                </a:lnTo>
                <a:lnTo>
                  <a:pt x="102013" y="121444"/>
                </a:lnTo>
                <a:lnTo>
                  <a:pt x="102013" y="197263"/>
                </a:lnTo>
                <a:cubicBezTo>
                  <a:pt x="102013" y="199835"/>
                  <a:pt x="102299" y="202216"/>
                  <a:pt x="102394" y="204788"/>
                </a:cubicBezTo>
                <a:cubicBezTo>
                  <a:pt x="69533" y="196310"/>
                  <a:pt x="45244" y="166402"/>
                  <a:pt x="45244" y="130969"/>
                </a:cubicBezTo>
                <a:close/>
                <a:moveTo>
                  <a:pt x="254794" y="311944"/>
                </a:moveTo>
                <a:cubicBezTo>
                  <a:pt x="194120" y="311944"/>
                  <a:pt x="144494" y="264605"/>
                  <a:pt x="140494" y="204883"/>
                </a:cubicBezTo>
                <a:lnTo>
                  <a:pt x="140494" y="83344"/>
                </a:lnTo>
                <a:lnTo>
                  <a:pt x="140113" y="83344"/>
                </a:lnTo>
                <a:lnTo>
                  <a:pt x="140113" y="45244"/>
                </a:lnTo>
                <a:lnTo>
                  <a:pt x="369475" y="45244"/>
                </a:lnTo>
                <a:lnTo>
                  <a:pt x="369475" y="83344"/>
                </a:lnTo>
                <a:lnTo>
                  <a:pt x="369094" y="83344"/>
                </a:lnTo>
                <a:lnTo>
                  <a:pt x="369094" y="204883"/>
                </a:lnTo>
                <a:cubicBezTo>
                  <a:pt x="365188" y="264605"/>
                  <a:pt x="315468" y="311944"/>
                  <a:pt x="254794" y="311944"/>
                </a:cubicBezTo>
                <a:close/>
                <a:moveTo>
                  <a:pt x="464344" y="130969"/>
                </a:moveTo>
                <a:cubicBezTo>
                  <a:pt x="464344" y="166402"/>
                  <a:pt x="440055" y="196310"/>
                  <a:pt x="407194" y="204788"/>
                </a:cubicBezTo>
                <a:cubicBezTo>
                  <a:pt x="407289" y="202311"/>
                  <a:pt x="407575" y="199835"/>
                  <a:pt x="407575" y="197263"/>
                </a:cubicBezTo>
                <a:lnTo>
                  <a:pt x="407575" y="121444"/>
                </a:lnTo>
                <a:lnTo>
                  <a:pt x="464344" y="121444"/>
                </a:lnTo>
                <a:lnTo>
                  <a:pt x="464344" y="130969"/>
                </a:lnTo>
                <a:close/>
              </a:path>
            </a:pathLst>
          </a:custGeom>
          <a:solidFill>
            <a:srgbClr val="002856"/>
          </a:solidFill>
          <a:ln w="9525" cap="flat">
            <a:noFill/>
            <a:prstDash val="solid"/>
            <a:miter/>
          </a:ln>
        </p:spPr>
        <p:txBody>
          <a:bodyPr rtlCol="0"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0" y="0"/>
            <a:ext cx="9144000" cy="492443"/>
          </a:xfrm>
          <a:prstGeom prst="rect">
            <a:avLst/>
          </a:prstGeom>
          <a:solidFill>
            <a:srgbClr val="002856"/>
          </a:solid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2000" b="1">
                <a:solidFill>
                  <a:schemeClr val="lt1"/>
                </a:solidFill>
                <a:latin typeface="Arial"/>
                <a:ea typeface="Arial"/>
                <a:cs typeface="Arial"/>
                <a:sym typeface="Arial"/>
              </a:rPr>
              <a:t>Group Discussion</a:t>
            </a:r>
            <a:endParaRPr/>
          </a:p>
        </p:txBody>
      </p:sp>
      <p:sp>
        <p:nvSpPr>
          <p:cNvPr id="165" name="Google Shape;165;p7"/>
          <p:cNvSpPr/>
          <p:nvPr/>
        </p:nvSpPr>
        <p:spPr>
          <a:xfrm>
            <a:off x="457200" y="5685970"/>
            <a:ext cx="8239125" cy="749707"/>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6" name="Google Shape;166;p7"/>
          <p:cNvSpPr txBox="1"/>
          <p:nvPr/>
        </p:nvSpPr>
        <p:spPr>
          <a:xfrm>
            <a:off x="2494791" y="5845379"/>
            <a:ext cx="4937380" cy="430887"/>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400" b="1" dirty="0">
                <a:solidFill>
                  <a:schemeClr val="dk1"/>
                </a:solidFill>
                <a:latin typeface="Arial"/>
                <a:ea typeface="Arial"/>
                <a:cs typeface="Arial"/>
                <a:sym typeface="Arial"/>
              </a:rPr>
              <a:t>Why do you believe the ERC has higher </a:t>
            </a:r>
          </a:p>
          <a:p>
            <a:pPr marL="0" marR="0" lvl="0" indent="0" algn="ctr" rtl="0">
              <a:spcBef>
                <a:spcPts val="0"/>
              </a:spcBef>
              <a:spcAft>
                <a:spcPts val="0"/>
              </a:spcAft>
              <a:buNone/>
            </a:pPr>
            <a:r>
              <a:rPr lang="en-US" sz="1400" b="1" dirty="0">
                <a:solidFill>
                  <a:schemeClr val="dk1"/>
                </a:solidFill>
                <a:latin typeface="Arial"/>
                <a:ea typeface="Arial"/>
                <a:cs typeface="Arial"/>
                <a:sym typeface="Arial"/>
              </a:rPr>
              <a:t>expectations of ERM? </a:t>
            </a:r>
            <a:endParaRPr sz="1600" dirty="0"/>
          </a:p>
        </p:txBody>
      </p:sp>
      <p:sp>
        <p:nvSpPr>
          <p:cNvPr id="167" name="Google Shape;167;p7"/>
          <p:cNvSpPr/>
          <p:nvPr/>
        </p:nvSpPr>
        <p:spPr>
          <a:xfrm>
            <a:off x="1934117" y="5866234"/>
            <a:ext cx="458271" cy="410032"/>
          </a:xfrm>
          <a:custGeom>
            <a:avLst/>
            <a:gdLst/>
            <a:ahLst/>
            <a:cxnLst/>
            <a:rect l="l" t="t" r="r" b="b"/>
            <a:pathLst>
              <a:path w="542925" h="485775" extrusionOk="0">
                <a:moveTo>
                  <a:pt x="7144" y="7144"/>
                </a:moveTo>
                <a:lnTo>
                  <a:pt x="7144" y="388144"/>
                </a:lnTo>
                <a:lnTo>
                  <a:pt x="121444" y="388144"/>
                </a:lnTo>
                <a:lnTo>
                  <a:pt x="121444" y="483394"/>
                </a:lnTo>
                <a:lnTo>
                  <a:pt x="235744" y="388144"/>
                </a:lnTo>
                <a:lnTo>
                  <a:pt x="540544" y="388144"/>
                </a:lnTo>
                <a:lnTo>
                  <a:pt x="540544" y="7144"/>
                </a:lnTo>
                <a:lnTo>
                  <a:pt x="7144" y="7144"/>
                </a:lnTo>
                <a:close/>
                <a:moveTo>
                  <a:pt x="502444" y="350044"/>
                </a:moveTo>
                <a:lnTo>
                  <a:pt x="235744" y="350044"/>
                </a:lnTo>
                <a:lnTo>
                  <a:pt x="221932" y="350044"/>
                </a:lnTo>
                <a:lnTo>
                  <a:pt x="211360" y="358902"/>
                </a:lnTo>
                <a:lnTo>
                  <a:pt x="159544" y="402050"/>
                </a:lnTo>
                <a:lnTo>
                  <a:pt x="159544" y="388144"/>
                </a:lnTo>
                <a:lnTo>
                  <a:pt x="159544" y="350044"/>
                </a:lnTo>
                <a:lnTo>
                  <a:pt x="121444" y="350044"/>
                </a:lnTo>
                <a:lnTo>
                  <a:pt x="45244" y="350044"/>
                </a:lnTo>
                <a:lnTo>
                  <a:pt x="45244" y="45244"/>
                </a:lnTo>
                <a:lnTo>
                  <a:pt x="502444" y="45244"/>
                </a:lnTo>
                <a:lnTo>
                  <a:pt x="502444" y="350044"/>
                </a:lnTo>
                <a:close/>
                <a:moveTo>
                  <a:pt x="247269" y="159544"/>
                </a:moveTo>
                <a:lnTo>
                  <a:pt x="209169" y="159544"/>
                </a:lnTo>
                <a:lnTo>
                  <a:pt x="209169" y="148019"/>
                </a:lnTo>
                <a:cubicBezTo>
                  <a:pt x="209169" y="129635"/>
                  <a:pt x="217075" y="112014"/>
                  <a:pt x="230791" y="99727"/>
                </a:cubicBezTo>
                <a:cubicBezTo>
                  <a:pt x="244507" y="87440"/>
                  <a:pt x="262890" y="81629"/>
                  <a:pt x="281369" y="83725"/>
                </a:cubicBezTo>
                <a:cubicBezTo>
                  <a:pt x="309944" y="86963"/>
                  <a:pt x="333090" y="108966"/>
                  <a:pt x="337757" y="137160"/>
                </a:cubicBezTo>
                <a:cubicBezTo>
                  <a:pt x="341186" y="158210"/>
                  <a:pt x="334613" y="178784"/>
                  <a:pt x="319659" y="193739"/>
                </a:cubicBezTo>
                <a:lnTo>
                  <a:pt x="306800" y="205740"/>
                </a:lnTo>
                <a:cubicBezTo>
                  <a:pt x="298038" y="213931"/>
                  <a:pt x="292989" y="225457"/>
                  <a:pt x="292989" y="237458"/>
                </a:cubicBezTo>
                <a:lnTo>
                  <a:pt x="292989" y="245269"/>
                </a:lnTo>
                <a:lnTo>
                  <a:pt x="254889" y="245269"/>
                </a:lnTo>
                <a:lnTo>
                  <a:pt x="254889" y="237458"/>
                </a:lnTo>
                <a:cubicBezTo>
                  <a:pt x="254889" y="214884"/>
                  <a:pt x="264319" y="193167"/>
                  <a:pt x="280892" y="177832"/>
                </a:cubicBezTo>
                <a:lnTo>
                  <a:pt x="293275" y="166306"/>
                </a:lnTo>
                <a:cubicBezTo>
                  <a:pt x="298895" y="160687"/>
                  <a:pt x="301657" y="152114"/>
                  <a:pt x="300133" y="143351"/>
                </a:cubicBezTo>
                <a:cubicBezTo>
                  <a:pt x="298323" y="132017"/>
                  <a:pt x="288607" y="122873"/>
                  <a:pt x="277083" y="121634"/>
                </a:cubicBezTo>
                <a:cubicBezTo>
                  <a:pt x="269367" y="120777"/>
                  <a:pt x="261938" y="123063"/>
                  <a:pt x="256223" y="128207"/>
                </a:cubicBezTo>
                <a:cubicBezTo>
                  <a:pt x="250603" y="133255"/>
                  <a:pt x="247365" y="140494"/>
                  <a:pt x="247365" y="148019"/>
                </a:cubicBezTo>
                <a:lnTo>
                  <a:pt x="247365" y="159544"/>
                </a:lnTo>
                <a:close/>
                <a:moveTo>
                  <a:pt x="297656" y="288131"/>
                </a:moveTo>
                <a:cubicBezTo>
                  <a:pt x="297656" y="301276"/>
                  <a:pt x="286988" y="311944"/>
                  <a:pt x="273844" y="311944"/>
                </a:cubicBezTo>
                <a:cubicBezTo>
                  <a:pt x="260699" y="311944"/>
                  <a:pt x="250031" y="301276"/>
                  <a:pt x="250031" y="288131"/>
                </a:cubicBezTo>
                <a:cubicBezTo>
                  <a:pt x="250031" y="274987"/>
                  <a:pt x="260699" y="264319"/>
                  <a:pt x="273844" y="264319"/>
                </a:cubicBezTo>
                <a:cubicBezTo>
                  <a:pt x="286988" y="264319"/>
                  <a:pt x="297656" y="274987"/>
                  <a:pt x="297656" y="288131"/>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68" name="Google Shape;168;p7"/>
          <p:cNvPicPr preferRelativeResize="0"/>
          <p:nvPr/>
        </p:nvPicPr>
        <p:blipFill>
          <a:blip r:embed="rId3">
            <a:extLst>
              <a:ext uri="{28A0092B-C50C-407E-A947-70E740481C1C}">
                <a14:useLocalDpi xmlns:a14="http://schemas.microsoft.com/office/drawing/2010/main" val="0"/>
              </a:ext>
            </a:extLst>
          </a:blip>
          <a:srcRect/>
          <a:stretch/>
        </p:blipFill>
        <p:spPr>
          <a:xfrm>
            <a:off x="1606470" y="941338"/>
            <a:ext cx="5931060" cy="4448295"/>
          </a:xfrm>
          <a:prstGeom prst="rect">
            <a:avLst/>
          </a:prstGeom>
          <a:noFill/>
          <a:ln w="12700" cap="flat" cmpd="sng">
            <a:solidFill>
              <a:srgbClr val="6F7878"/>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5152-4C67-169A-9C4C-C8D382F5818F}"/>
              </a:ext>
            </a:extLst>
          </p:cNvPr>
          <p:cNvSpPr>
            <a:spLocks noGrp="1"/>
          </p:cNvSpPr>
          <p:nvPr>
            <p:ph type="title"/>
          </p:nvPr>
        </p:nvSpPr>
        <p:spPr/>
        <p:txBody>
          <a:bodyPr/>
          <a:lstStyle/>
          <a:p>
            <a:r>
              <a:rPr lang="en-US" dirty="0"/>
              <a:t>Our Exposure is Growing</a:t>
            </a:r>
          </a:p>
        </p:txBody>
      </p:sp>
      <p:sp>
        <p:nvSpPr>
          <p:cNvPr id="3" name="Text Placeholder 2">
            <a:extLst>
              <a:ext uri="{FF2B5EF4-FFF2-40B4-BE49-F238E27FC236}">
                <a16:creationId xmlns:a16="http://schemas.microsoft.com/office/drawing/2014/main" id="{32CF586C-9A5C-B99A-5C5F-46A01B0B7AE7}"/>
              </a:ext>
            </a:extLst>
          </p:cNvPr>
          <p:cNvSpPr>
            <a:spLocks noGrp="1"/>
          </p:cNvSpPr>
          <p:nvPr>
            <p:ph type="body" sz="quarter" idx="11"/>
          </p:nvPr>
        </p:nvSpPr>
        <p:spPr/>
        <p:txBody>
          <a:bodyPr/>
          <a:lstStyle/>
          <a:p>
            <a:r>
              <a:rPr lang="en-US" dirty="0"/>
              <a:t>Evidence of Increasing Third-Party Risk Exposure During the Last Few Years</a:t>
            </a:r>
          </a:p>
        </p:txBody>
      </p:sp>
      <p:sp>
        <p:nvSpPr>
          <p:cNvPr id="4" name="Text Placeholder 3">
            <a:extLst>
              <a:ext uri="{FF2B5EF4-FFF2-40B4-BE49-F238E27FC236}">
                <a16:creationId xmlns:a16="http://schemas.microsoft.com/office/drawing/2014/main" id="{579FAE60-471A-C3A9-7A77-7089BE19DC80}"/>
              </a:ext>
            </a:extLst>
          </p:cNvPr>
          <p:cNvSpPr>
            <a:spLocks noGrp="1"/>
          </p:cNvSpPr>
          <p:nvPr>
            <p:ph type="body" sz="quarter" idx="12"/>
          </p:nvPr>
        </p:nvSpPr>
        <p:spPr/>
        <p:txBody>
          <a:bodyPr/>
          <a:lstStyle/>
          <a:p>
            <a:r>
              <a:rPr lang="en-US" dirty="0"/>
              <a:t>Percentage of Risk Leaders Agreeing With Each Statement</a:t>
            </a:r>
          </a:p>
        </p:txBody>
      </p:sp>
      <p:sp>
        <p:nvSpPr>
          <p:cNvPr id="5" name="Text Placeholder 3">
            <a:extLst>
              <a:ext uri="{FF2B5EF4-FFF2-40B4-BE49-F238E27FC236}">
                <a16:creationId xmlns:a16="http://schemas.microsoft.com/office/drawing/2014/main" id="{FB1146F9-BD92-D62F-B761-E6A16C48004D}"/>
              </a:ext>
            </a:extLst>
          </p:cNvPr>
          <p:cNvSpPr txBox="1">
            <a:spLocks/>
          </p:cNvSpPr>
          <p:nvPr/>
        </p:nvSpPr>
        <p:spPr>
          <a:xfrm>
            <a:off x="457199" y="5290909"/>
            <a:ext cx="7089355" cy="438582"/>
          </a:xfrm>
          <a:prstGeom prst="rect">
            <a:avLst/>
          </a:prstGeom>
        </p:spPr>
        <p:txBody>
          <a:bodyPr wrap="square" lIns="0" tIns="91440" rIns="0" bIns="0">
            <a:spAutoFit/>
          </a:bodyPr>
          <a:lstStyle>
            <a:lvl1pPr marL="0" indent="0" algn="l" defTabSz="685800" rtl="0" eaLnBrk="1" latinLnBrk="0" hangingPunct="1">
              <a:lnSpc>
                <a:spcPct val="100000"/>
              </a:lnSpc>
              <a:spcBef>
                <a:spcPts val="0"/>
              </a:spcBef>
              <a:spcAft>
                <a:spcPts val="900"/>
              </a:spcAft>
              <a:buClr>
                <a:schemeClr val="tx1"/>
              </a:buClr>
              <a:buSzPct val="100000"/>
              <a:buFont typeface="Arial" panose="020B0604020202020204" pitchFamily="34" charset="0"/>
              <a:buNone/>
              <a:defRPr sz="1200" kern="1200">
                <a:solidFill>
                  <a:schemeClr val="tx1"/>
                </a:solidFill>
                <a:latin typeface="+mn-lt"/>
                <a:ea typeface="+mn-ea"/>
                <a:cs typeface="+mn-cs"/>
              </a:defRPr>
            </a:lvl1pPr>
            <a:lvl2pPr marL="41148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2pPr>
            <a:lvl3pPr marL="58293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3pPr>
            <a:lvl4pPr marL="788670" indent="-171450" algn="l" defTabSz="685800" rtl="0" eaLnBrk="1" latinLnBrk="0" hangingPunct="1">
              <a:lnSpc>
                <a:spcPct val="100000"/>
              </a:lnSpc>
              <a:spcBef>
                <a:spcPts val="0"/>
              </a:spcBef>
              <a:spcAft>
                <a:spcPts val="900"/>
              </a:spcAft>
              <a:buSzPct val="90000"/>
              <a:buFont typeface="Arial" panose="020B0604020202020204" pitchFamily="34" charset="0"/>
              <a:buChar char="–"/>
              <a:defRPr sz="1000" kern="1200">
                <a:solidFill>
                  <a:schemeClr val="tx1"/>
                </a:solidFill>
                <a:latin typeface="+mn-lt"/>
                <a:ea typeface="+mn-ea"/>
                <a:cs typeface="+mn-cs"/>
              </a:defRPr>
            </a:lvl4pPr>
            <a:lvl5pPr marL="960120" indent="-171450" algn="l" defTabSz="685800" rtl="0" eaLnBrk="1" latinLnBrk="0" hangingPunct="1">
              <a:lnSpc>
                <a:spcPct val="100000"/>
              </a:lnSpc>
              <a:spcBef>
                <a:spcPts val="0"/>
              </a:spcBef>
              <a:spcAft>
                <a:spcPts val="900"/>
              </a:spcAft>
              <a:buSzPct val="100000"/>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spcAft>
                <a:spcPts val="0"/>
              </a:spcAft>
              <a:buClr>
                <a:srgbClr val="000000"/>
              </a:buClr>
              <a:defRPr/>
            </a:pPr>
            <a:r>
              <a:rPr lang="en-US" dirty="0">
                <a:latin typeface="Arial" panose="020B0604020202020204" pitchFamily="34" charset="0"/>
                <a:cs typeface="Arial" panose="020B0604020202020204" pitchFamily="34" charset="0"/>
              </a:rPr>
              <a:t>n = 74 Risk Leaders</a:t>
            </a:r>
          </a:p>
          <a:p>
            <a:pPr lvl="0">
              <a:spcAft>
                <a:spcPts val="0"/>
              </a:spcAft>
              <a:buClr>
                <a:srgbClr val="000000"/>
              </a:buClr>
              <a:defRPr/>
            </a:pPr>
            <a:r>
              <a:rPr lang="en-US" sz="1000" dirty="0">
                <a:latin typeface="Arial" panose="020B0604020202020204" pitchFamily="34" charset="0"/>
                <a:cs typeface="Arial" panose="020B0604020202020204" pitchFamily="34" charset="0"/>
              </a:rPr>
              <a:t>Source: 2022 Gartner ERM Survey on Third-Party Risk</a:t>
            </a:r>
          </a:p>
        </p:txBody>
      </p:sp>
      <p:graphicFrame>
        <p:nvGraphicFramePr>
          <p:cNvPr id="15" name="Chart 14">
            <a:extLst>
              <a:ext uri="{FF2B5EF4-FFF2-40B4-BE49-F238E27FC236}">
                <a16:creationId xmlns:a16="http://schemas.microsoft.com/office/drawing/2014/main" id="{271C82E3-EB0E-9EF3-C7D8-99F5C015B888}"/>
              </a:ext>
            </a:extLst>
          </p:cNvPr>
          <p:cNvGraphicFramePr/>
          <p:nvPr/>
        </p:nvGraphicFramePr>
        <p:xfrm>
          <a:off x="457200" y="1753180"/>
          <a:ext cx="7942325" cy="331458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2C36D8B-FC80-6C57-8F7C-FB09E9E83443}"/>
              </a:ext>
            </a:extLst>
          </p:cNvPr>
          <p:cNvSpPr txBox="1"/>
          <p:nvPr/>
        </p:nvSpPr>
        <p:spPr>
          <a:xfrm>
            <a:off x="1173917" y="4836853"/>
            <a:ext cx="2073340" cy="415498"/>
          </a:xfrm>
          <a:prstGeom prst="rect">
            <a:avLst/>
          </a:prstGeom>
          <a:noFill/>
        </p:spPr>
        <p:txBody>
          <a:bodyPr wrap="square" lIns="0" rIns="0" bIns="0" rtlCol="0">
            <a:spAutoFit/>
          </a:bodyPr>
          <a:lstStyle/>
          <a:p>
            <a:pPr algn="ctr"/>
            <a:r>
              <a:rPr lang="en-US" sz="1200" b="1" dirty="0"/>
              <a:t>Number Of Third Parties </a:t>
            </a:r>
            <a:r>
              <a:rPr lang="en-US" sz="1200" dirty="0"/>
              <a:t>Under Contract Has Increased</a:t>
            </a:r>
          </a:p>
        </p:txBody>
      </p:sp>
      <p:sp>
        <p:nvSpPr>
          <p:cNvPr id="17" name="TextBox 16">
            <a:extLst>
              <a:ext uri="{FF2B5EF4-FFF2-40B4-BE49-F238E27FC236}">
                <a16:creationId xmlns:a16="http://schemas.microsoft.com/office/drawing/2014/main" id="{05540E01-3584-3BD6-976E-79F4934A8A52}"/>
              </a:ext>
            </a:extLst>
          </p:cNvPr>
          <p:cNvSpPr txBox="1"/>
          <p:nvPr/>
        </p:nvSpPr>
        <p:spPr>
          <a:xfrm>
            <a:off x="3670597" y="4836853"/>
            <a:ext cx="2073340" cy="415498"/>
          </a:xfrm>
          <a:prstGeom prst="rect">
            <a:avLst/>
          </a:prstGeom>
          <a:noFill/>
        </p:spPr>
        <p:txBody>
          <a:bodyPr wrap="square" lIns="0" rIns="0" bIns="0" rtlCol="0">
            <a:spAutoFit/>
          </a:bodyPr>
          <a:lstStyle/>
          <a:p>
            <a:pPr algn="ctr"/>
            <a:r>
              <a:rPr lang="en-US" sz="1200" b="1" dirty="0"/>
              <a:t>Reliance On Third Parties </a:t>
            </a:r>
            <a:r>
              <a:rPr lang="en-US" sz="1200" dirty="0"/>
              <a:t>Has Increased</a:t>
            </a:r>
          </a:p>
        </p:txBody>
      </p:sp>
      <p:sp>
        <p:nvSpPr>
          <p:cNvPr id="18" name="TextBox 17">
            <a:extLst>
              <a:ext uri="{FF2B5EF4-FFF2-40B4-BE49-F238E27FC236}">
                <a16:creationId xmlns:a16="http://schemas.microsoft.com/office/drawing/2014/main" id="{E3168679-B03A-F568-F055-A0A0FE218795}"/>
              </a:ext>
            </a:extLst>
          </p:cNvPr>
          <p:cNvSpPr txBox="1"/>
          <p:nvPr/>
        </p:nvSpPr>
        <p:spPr>
          <a:xfrm>
            <a:off x="6167277" y="4836853"/>
            <a:ext cx="2073340" cy="415498"/>
          </a:xfrm>
          <a:prstGeom prst="rect">
            <a:avLst/>
          </a:prstGeom>
          <a:noFill/>
        </p:spPr>
        <p:txBody>
          <a:bodyPr wrap="square" lIns="0" rIns="0" bIns="0" rtlCol="0">
            <a:spAutoFit/>
          </a:bodyPr>
          <a:lstStyle/>
          <a:p>
            <a:pPr algn="ctr"/>
            <a:r>
              <a:rPr lang="en-US" sz="1200" dirty="0"/>
              <a:t>Using Third Parties For More </a:t>
            </a:r>
            <a:r>
              <a:rPr lang="en-US" sz="1200" b="1" dirty="0"/>
              <a:t>New-in-kind Services</a:t>
            </a:r>
          </a:p>
        </p:txBody>
      </p:sp>
    </p:spTree>
    <p:extLst>
      <p:ext uri="{BB962C8B-B14F-4D97-AF65-F5344CB8AC3E}">
        <p14:creationId xmlns:p14="http://schemas.microsoft.com/office/powerpoint/2010/main" val="1144230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D855-29C9-B950-29AD-FC4481633869}"/>
              </a:ext>
            </a:extLst>
          </p:cNvPr>
          <p:cNvSpPr>
            <a:spLocks noGrp="1"/>
          </p:cNvSpPr>
          <p:nvPr>
            <p:ph type="title"/>
          </p:nvPr>
        </p:nvSpPr>
        <p:spPr/>
        <p:txBody>
          <a:bodyPr/>
          <a:lstStyle/>
          <a:p>
            <a:r>
              <a:rPr lang="en-US" dirty="0"/>
              <a:t>A Multitude of Simultaneous, Significant Incoming Threats</a:t>
            </a:r>
          </a:p>
        </p:txBody>
      </p:sp>
      <p:sp>
        <p:nvSpPr>
          <p:cNvPr id="3" name="Text Placeholder 2">
            <a:extLst>
              <a:ext uri="{FF2B5EF4-FFF2-40B4-BE49-F238E27FC236}">
                <a16:creationId xmlns:a16="http://schemas.microsoft.com/office/drawing/2014/main" id="{8E1DD179-F102-643A-9306-EC4D65D2F158}"/>
              </a:ext>
            </a:extLst>
          </p:cNvPr>
          <p:cNvSpPr>
            <a:spLocks noGrp="1"/>
          </p:cNvSpPr>
          <p:nvPr>
            <p:ph type="body" sz="quarter" idx="11"/>
          </p:nvPr>
        </p:nvSpPr>
        <p:spPr/>
        <p:txBody>
          <a:bodyPr/>
          <a:lstStyle/>
          <a:p>
            <a:r>
              <a:rPr lang="en-US" dirty="0"/>
              <a:t>Recent Incoming Threats and Related Third-Party Risk Incidents</a:t>
            </a:r>
          </a:p>
        </p:txBody>
      </p:sp>
      <p:sp>
        <p:nvSpPr>
          <p:cNvPr id="4" name="Text Placeholder 3">
            <a:extLst>
              <a:ext uri="{FF2B5EF4-FFF2-40B4-BE49-F238E27FC236}">
                <a16:creationId xmlns:a16="http://schemas.microsoft.com/office/drawing/2014/main" id="{AE1873DC-7669-2E46-A270-961B85A087D1}"/>
              </a:ext>
            </a:extLst>
          </p:cNvPr>
          <p:cNvSpPr>
            <a:spLocks noGrp="1"/>
          </p:cNvSpPr>
          <p:nvPr>
            <p:ph type="body" sz="quarter" idx="12"/>
          </p:nvPr>
        </p:nvSpPr>
        <p:spPr/>
        <p:txBody>
          <a:bodyPr/>
          <a:lstStyle/>
          <a:p>
            <a:r>
              <a:rPr lang="en-US" dirty="0"/>
              <a:t>Illustrative</a:t>
            </a:r>
          </a:p>
        </p:txBody>
      </p:sp>
      <p:pic>
        <p:nvPicPr>
          <p:cNvPr id="53" name="Graphic 52">
            <a:extLst>
              <a:ext uri="{FF2B5EF4-FFF2-40B4-BE49-F238E27FC236}">
                <a16:creationId xmlns:a16="http://schemas.microsoft.com/office/drawing/2014/main" id="{35E97604-BD87-8360-224F-DCCEDDCB10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21403" y="1963609"/>
            <a:ext cx="645094" cy="501740"/>
          </a:xfrm>
          <a:prstGeom prst="rect">
            <a:avLst/>
          </a:prstGeom>
        </p:spPr>
      </p:pic>
      <p:sp>
        <p:nvSpPr>
          <p:cNvPr id="54" name="Rectangle 53">
            <a:extLst>
              <a:ext uri="{FF2B5EF4-FFF2-40B4-BE49-F238E27FC236}">
                <a16:creationId xmlns:a16="http://schemas.microsoft.com/office/drawing/2014/main" id="{E13A9BC7-55D8-A203-A8FD-0D709793B897}"/>
              </a:ext>
            </a:extLst>
          </p:cNvPr>
          <p:cNvSpPr/>
          <p:nvPr/>
        </p:nvSpPr>
        <p:spPr>
          <a:xfrm>
            <a:off x="4711103" y="2539471"/>
            <a:ext cx="1864937" cy="461665"/>
          </a:xfrm>
          <a:prstGeom prst="rect">
            <a:avLst/>
          </a:prstGeom>
        </p:spPr>
        <p:txBody>
          <a:bodyPr wrap="square" lIns="0" rIns="0" bIns="0">
            <a:noAutofit/>
          </a:bodyPr>
          <a:lstStyle/>
          <a:p>
            <a:pPr algn="ctr"/>
            <a:r>
              <a:rPr lang="en-US" sz="1200" dirty="0"/>
              <a:t>Cyber Crime</a:t>
            </a:r>
          </a:p>
        </p:txBody>
      </p:sp>
      <p:sp>
        <p:nvSpPr>
          <p:cNvPr id="56" name="Rectangle 55">
            <a:extLst>
              <a:ext uri="{FF2B5EF4-FFF2-40B4-BE49-F238E27FC236}">
                <a16:creationId xmlns:a16="http://schemas.microsoft.com/office/drawing/2014/main" id="{3467113D-CE89-FF44-7C5C-E4D8EFC4CB3B}"/>
              </a:ext>
            </a:extLst>
          </p:cNvPr>
          <p:cNvSpPr/>
          <p:nvPr/>
        </p:nvSpPr>
        <p:spPr>
          <a:xfrm>
            <a:off x="6831389" y="2539471"/>
            <a:ext cx="1864937" cy="461665"/>
          </a:xfrm>
          <a:prstGeom prst="rect">
            <a:avLst/>
          </a:prstGeom>
        </p:spPr>
        <p:txBody>
          <a:bodyPr wrap="square" lIns="0" rIns="0" bIns="0">
            <a:noAutofit/>
          </a:bodyPr>
          <a:lstStyle/>
          <a:p>
            <a:pPr algn="ctr"/>
            <a:r>
              <a:rPr lang="en-US" sz="1200" dirty="0"/>
              <a:t>Persistent Inflation</a:t>
            </a:r>
          </a:p>
        </p:txBody>
      </p:sp>
      <p:pic>
        <p:nvPicPr>
          <p:cNvPr id="57" name="Graphic 56">
            <a:extLst>
              <a:ext uri="{FF2B5EF4-FFF2-40B4-BE49-F238E27FC236}">
                <a16:creationId xmlns:a16="http://schemas.microsoft.com/office/drawing/2014/main" id="{AB8A7278-413C-ED8B-102D-A3D1859477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1104" y="1963609"/>
            <a:ext cx="645094" cy="501740"/>
          </a:xfrm>
          <a:prstGeom prst="rect">
            <a:avLst/>
          </a:prstGeom>
        </p:spPr>
      </p:pic>
      <p:sp>
        <p:nvSpPr>
          <p:cNvPr id="58" name="Rectangle 57">
            <a:extLst>
              <a:ext uri="{FF2B5EF4-FFF2-40B4-BE49-F238E27FC236}">
                <a16:creationId xmlns:a16="http://schemas.microsoft.com/office/drawing/2014/main" id="{626C287C-08B9-DE00-6D67-0EE6BA14D2D5}"/>
              </a:ext>
            </a:extLst>
          </p:cNvPr>
          <p:cNvSpPr/>
          <p:nvPr/>
        </p:nvSpPr>
        <p:spPr>
          <a:xfrm>
            <a:off x="2591183" y="2539471"/>
            <a:ext cx="1864937" cy="461665"/>
          </a:xfrm>
          <a:prstGeom prst="rect">
            <a:avLst/>
          </a:prstGeom>
        </p:spPr>
        <p:txBody>
          <a:bodyPr wrap="square" lIns="0" rIns="0" bIns="0">
            <a:noAutofit/>
          </a:bodyPr>
          <a:lstStyle/>
          <a:p>
            <a:pPr algn="ctr"/>
            <a:r>
              <a:rPr lang="en-US" sz="1200" dirty="0"/>
              <a:t>Russian Invasion</a:t>
            </a:r>
            <a:br>
              <a:rPr lang="en-US" sz="1200" dirty="0"/>
            </a:br>
            <a:r>
              <a:rPr lang="en-US" sz="1200" dirty="0"/>
              <a:t>of Ukraine</a:t>
            </a:r>
          </a:p>
        </p:txBody>
      </p:sp>
      <p:pic>
        <p:nvPicPr>
          <p:cNvPr id="59" name="Graphic 58">
            <a:extLst>
              <a:ext uri="{FF2B5EF4-FFF2-40B4-BE49-F238E27FC236}">
                <a16:creationId xmlns:a16="http://schemas.microsoft.com/office/drawing/2014/main" id="{34E6D7CC-7675-A1E0-1C02-E31BA2CCFA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0454" y="1963609"/>
            <a:ext cx="645094" cy="501740"/>
          </a:xfrm>
          <a:prstGeom prst="rect">
            <a:avLst/>
          </a:prstGeom>
        </p:spPr>
      </p:pic>
      <p:sp>
        <p:nvSpPr>
          <p:cNvPr id="60" name="Rectangle 59">
            <a:extLst>
              <a:ext uri="{FF2B5EF4-FFF2-40B4-BE49-F238E27FC236}">
                <a16:creationId xmlns:a16="http://schemas.microsoft.com/office/drawing/2014/main" id="{CF420AA0-55C2-5068-B939-D26FB5971074}"/>
              </a:ext>
            </a:extLst>
          </p:cNvPr>
          <p:cNvSpPr/>
          <p:nvPr/>
        </p:nvSpPr>
        <p:spPr>
          <a:xfrm>
            <a:off x="470533" y="2539471"/>
            <a:ext cx="1864937" cy="461665"/>
          </a:xfrm>
          <a:prstGeom prst="rect">
            <a:avLst/>
          </a:prstGeom>
        </p:spPr>
        <p:txBody>
          <a:bodyPr wrap="square" lIns="0" rIns="0" bIns="0">
            <a:noAutofit/>
          </a:bodyPr>
          <a:lstStyle/>
          <a:p>
            <a:pPr algn="ctr"/>
            <a:r>
              <a:rPr lang="en-US" sz="1200" dirty="0"/>
              <a:t>Supply Chain</a:t>
            </a:r>
            <a:br>
              <a:rPr lang="en-US" sz="1200" dirty="0"/>
            </a:br>
            <a:r>
              <a:rPr lang="en-US" sz="1200" dirty="0"/>
              <a:t>Disruption</a:t>
            </a:r>
          </a:p>
        </p:txBody>
      </p:sp>
      <p:pic>
        <p:nvPicPr>
          <p:cNvPr id="61" name="Graphic 60">
            <a:extLst>
              <a:ext uri="{FF2B5EF4-FFF2-40B4-BE49-F238E27FC236}">
                <a16:creationId xmlns:a16="http://schemas.microsoft.com/office/drawing/2014/main" id="{C89EED85-0391-D92D-FD80-978C33C964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41310" y="1963609"/>
            <a:ext cx="645094" cy="501740"/>
          </a:xfrm>
          <a:prstGeom prst="rect">
            <a:avLst/>
          </a:prstGeom>
        </p:spPr>
      </p:pic>
      <p:sp>
        <p:nvSpPr>
          <p:cNvPr id="6" name="TextBox 5">
            <a:extLst>
              <a:ext uri="{FF2B5EF4-FFF2-40B4-BE49-F238E27FC236}">
                <a16:creationId xmlns:a16="http://schemas.microsoft.com/office/drawing/2014/main" id="{5FC11E2B-B92C-D005-39F8-468F33ECF485}"/>
              </a:ext>
            </a:extLst>
          </p:cNvPr>
          <p:cNvSpPr txBox="1"/>
          <p:nvPr/>
        </p:nvSpPr>
        <p:spPr>
          <a:xfrm>
            <a:off x="459320" y="1593711"/>
            <a:ext cx="8227480" cy="276999"/>
          </a:xfrm>
          <a:prstGeom prst="rect">
            <a:avLst/>
          </a:prstGeom>
          <a:solidFill>
            <a:srgbClr val="002856"/>
          </a:solidFill>
        </p:spPr>
        <p:txBody>
          <a:bodyPr wrap="square" lIns="45720" rIns="45720" rtlCol="0">
            <a:noAutofit/>
          </a:bodyPr>
          <a:lstStyle/>
          <a:p>
            <a:pPr algn="ctr"/>
            <a:r>
              <a:rPr lang="en-US" sz="1200" b="1" dirty="0">
                <a:solidFill>
                  <a:schemeClr val="bg1"/>
                </a:solidFill>
              </a:rPr>
              <a:t>Incoming Threats</a:t>
            </a:r>
          </a:p>
        </p:txBody>
      </p:sp>
      <p:sp>
        <p:nvSpPr>
          <p:cNvPr id="27" name="TextBox 26">
            <a:extLst>
              <a:ext uri="{FF2B5EF4-FFF2-40B4-BE49-F238E27FC236}">
                <a16:creationId xmlns:a16="http://schemas.microsoft.com/office/drawing/2014/main" id="{A3482A1C-D140-3AB9-1827-D9B39EEC1E3B}"/>
              </a:ext>
            </a:extLst>
          </p:cNvPr>
          <p:cNvSpPr txBox="1"/>
          <p:nvPr/>
        </p:nvSpPr>
        <p:spPr>
          <a:xfrm>
            <a:off x="457200" y="3256900"/>
            <a:ext cx="8239126" cy="276999"/>
          </a:xfrm>
          <a:prstGeom prst="rect">
            <a:avLst/>
          </a:prstGeom>
          <a:solidFill>
            <a:srgbClr val="002856"/>
          </a:solidFill>
        </p:spPr>
        <p:txBody>
          <a:bodyPr wrap="square" lIns="45720" rIns="45720" rtlCol="0">
            <a:noAutofit/>
          </a:bodyPr>
          <a:lstStyle/>
          <a:p>
            <a:pPr algn="ctr"/>
            <a:r>
              <a:rPr lang="en-US" sz="1200" b="1" dirty="0">
                <a:solidFill>
                  <a:schemeClr val="bg1"/>
                </a:solidFill>
              </a:rPr>
              <a:t>Example Third-Party Impacts</a:t>
            </a:r>
          </a:p>
        </p:txBody>
      </p:sp>
      <p:sp>
        <p:nvSpPr>
          <p:cNvPr id="7" name="TextBox 6">
            <a:extLst>
              <a:ext uri="{FF2B5EF4-FFF2-40B4-BE49-F238E27FC236}">
                <a16:creationId xmlns:a16="http://schemas.microsoft.com/office/drawing/2014/main" id="{CDA9C718-B49F-DCFD-526C-A2A3BD4C35B2}"/>
              </a:ext>
            </a:extLst>
          </p:cNvPr>
          <p:cNvSpPr txBox="1"/>
          <p:nvPr/>
        </p:nvSpPr>
        <p:spPr>
          <a:xfrm>
            <a:off x="457200" y="5098199"/>
            <a:ext cx="8229600" cy="1015663"/>
          </a:xfrm>
          <a:prstGeom prst="rect">
            <a:avLst/>
          </a:prstGeom>
          <a:noFill/>
        </p:spPr>
        <p:txBody>
          <a:bodyPr wrap="square" lIns="0" tIns="91440" rIns="0" bIns="0" rtlCol="0" anchor="b" anchorCtr="0">
            <a:spAutoFit/>
          </a:bodyPr>
          <a:lstStyle/>
          <a:p>
            <a:pPr>
              <a:spcBef>
                <a:spcPts val="300"/>
              </a:spcBef>
            </a:pPr>
            <a:r>
              <a:rPr lang="en-US" sz="1000" dirty="0"/>
              <a:t>Sources: Gartner</a:t>
            </a:r>
          </a:p>
          <a:p>
            <a:pPr>
              <a:spcBef>
                <a:spcPts val="300"/>
              </a:spcBef>
            </a:pPr>
            <a:r>
              <a:rPr lang="en-US" sz="1000" baseline="30000" dirty="0"/>
              <a:t>a</a:t>
            </a:r>
            <a:r>
              <a:rPr kumimoji="0" lang="en-US" sz="1000" b="0" i="0" u="sng" strike="noStrike" kern="1200" cap="none" spc="0" normalizeH="0" baseline="0" noProof="0" dirty="0">
                <a:ln>
                  <a:noFill/>
                </a:ln>
                <a:solidFill>
                  <a:srgbClr val="0052D6"/>
                </a:solidFill>
                <a:effectLst/>
                <a:uLnTx/>
                <a:uFillTx/>
                <a:latin typeface="Arial"/>
                <a:ea typeface="+mn-ea"/>
                <a:cs typeface="+mn-cs"/>
              </a:rPr>
              <a:t>Tesla Profit Falls in Second Quarter as Supply Chain Problems Hurt</a:t>
            </a:r>
            <a:r>
              <a:rPr kumimoji="0" lang="en-US" sz="1000" b="0" i="0" u="none" strike="noStrike" kern="1200" cap="none" spc="0" normalizeH="0" baseline="0" noProof="0" dirty="0">
                <a:ln>
                  <a:noFill/>
                </a:ln>
                <a:solidFill>
                  <a:prstClr val="black"/>
                </a:solidFill>
                <a:effectLst/>
                <a:uLnTx/>
                <a:uFillTx/>
                <a:latin typeface="Arial"/>
                <a:ea typeface="+mn-ea"/>
                <a:cs typeface="+mn-cs"/>
              </a:rPr>
              <a:t>, New York Times. </a:t>
            </a:r>
          </a:p>
          <a:p>
            <a:pPr>
              <a:spcBef>
                <a:spcPts val="300"/>
              </a:spcBef>
            </a:pPr>
            <a:r>
              <a:rPr lang="en-US" sz="1000" baseline="30000" dirty="0" err="1"/>
              <a:t>b</a:t>
            </a:r>
            <a:r>
              <a:rPr lang="en-US" sz="1000" dirty="0" err="1">
                <a:solidFill>
                  <a:prstClr val="black"/>
                </a:solidFill>
                <a:latin typeface="Arial"/>
                <a:hlinkClick r:id="rId11"/>
              </a:rPr>
              <a:t>Reputational</a:t>
            </a:r>
            <a:r>
              <a:rPr lang="en-US" sz="1000" dirty="0">
                <a:solidFill>
                  <a:prstClr val="black"/>
                </a:solidFill>
                <a:latin typeface="Arial"/>
                <a:hlinkClick r:id="rId11"/>
              </a:rPr>
              <a:t> Concerns Mount as US Companies Reconsider Russia </a:t>
            </a:r>
            <a:r>
              <a:rPr lang="en-US" sz="1000" dirty="0">
                <a:solidFill>
                  <a:prstClr val="black"/>
                </a:solidFill>
                <a:latin typeface="Arial"/>
              </a:rPr>
              <a:t>, Bloomberg Law. </a:t>
            </a:r>
            <a:endParaRPr kumimoji="0" lang="en-US" sz="1000" b="0" i="0" u="none" strike="noStrike" kern="1200" cap="none" spc="0" normalizeH="0" baseline="0" noProof="0" dirty="0">
              <a:ln>
                <a:noFill/>
              </a:ln>
              <a:solidFill>
                <a:prstClr val="black"/>
              </a:solidFill>
              <a:effectLst/>
              <a:uLnTx/>
              <a:uFillTx/>
              <a:latin typeface="Arial"/>
              <a:ea typeface="+mn-ea"/>
              <a:cs typeface="+mn-cs"/>
            </a:endParaRPr>
          </a:p>
          <a:p>
            <a:pPr>
              <a:spcBef>
                <a:spcPts val="300"/>
              </a:spcBef>
            </a:pPr>
            <a:r>
              <a:rPr lang="en-US" sz="1000" baseline="30000" dirty="0" err="1"/>
              <a:t>c</a:t>
            </a:r>
            <a:r>
              <a:rPr lang="en-US" sz="1000" dirty="0" err="1">
                <a:solidFill>
                  <a:prstClr val="black"/>
                </a:solidFill>
                <a:latin typeface="Arial"/>
                <a:hlinkClick r:id="rId12"/>
              </a:rPr>
              <a:t>KeyBank’s</a:t>
            </a:r>
            <a:r>
              <a:rPr lang="en-US" sz="1000" dirty="0">
                <a:solidFill>
                  <a:prstClr val="black"/>
                </a:solidFill>
                <a:latin typeface="Arial"/>
                <a:hlinkClick r:id="rId12"/>
              </a:rPr>
              <a:t> Customer Information Stolen By Hackers Via Third-party Provider </a:t>
            </a:r>
            <a:r>
              <a:rPr lang="en-US" sz="1000" dirty="0">
                <a:solidFill>
                  <a:prstClr val="black"/>
                </a:solidFill>
                <a:latin typeface="Arial"/>
              </a:rPr>
              <a:t>, </a:t>
            </a:r>
            <a:r>
              <a:rPr lang="en-US" sz="1000" dirty="0" err="1">
                <a:solidFill>
                  <a:prstClr val="black"/>
                </a:solidFill>
                <a:latin typeface="Arial"/>
              </a:rPr>
              <a:t>Infosecurity</a:t>
            </a:r>
            <a:r>
              <a:rPr lang="en-US" sz="1000" dirty="0">
                <a:solidFill>
                  <a:prstClr val="black"/>
                </a:solidFill>
                <a:latin typeface="Arial"/>
              </a:rPr>
              <a:t> Magazine.</a:t>
            </a:r>
          </a:p>
          <a:p>
            <a:pPr>
              <a:spcBef>
                <a:spcPts val="300"/>
              </a:spcBef>
            </a:pPr>
            <a:r>
              <a:rPr lang="en-US" sz="1000" baseline="30000" dirty="0" err="1">
                <a:solidFill>
                  <a:prstClr val="black"/>
                </a:solidFill>
                <a:latin typeface="Arial"/>
              </a:rPr>
              <a:t>d</a:t>
            </a:r>
            <a:r>
              <a:rPr lang="en-US" sz="1000" u="sng" dirty="0" err="1">
                <a:solidFill>
                  <a:srgbClr val="0052D6"/>
                </a:solidFill>
                <a:latin typeface="Arial"/>
              </a:rPr>
              <a:t>Trends</a:t>
            </a:r>
            <a:r>
              <a:rPr lang="en-US" sz="1000" u="sng" dirty="0">
                <a:solidFill>
                  <a:srgbClr val="0052D6"/>
                </a:solidFill>
                <a:latin typeface="Arial"/>
              </a:rPr>
              <a:t> in Rising Prices Affecting Companies Using Third-Party Services</a:t>
            </a:r>
            <a:r>
              <a:rPr lang="en-US" sz="1000" dirty="0">
                <a:latin typeface="Arial"/>
              </a:rPr>
              <a:t>, Forbes.</a:t>
            </a:r>
            <a:endParaRPr lang="en-US" sz="1000" dirty="0"/>
          </a:p>
        </p:txBody>
      </p:sp>
      <p:sp>
        <p:nvSpPr>
          <p:cNvPr id="8" name="Rectangle 7">
            <a:extLst>
              <a:ext uri="{FF2B5EF4-FFF2-40B4-BE49-F238E27FC236}">
                <a16:creationId xmlns:a16="http://schemas.microsoft.com/office/drawing/2014/main" id="{052B2FEF-C78F-88EF-73D8-451F2293FA35}"/>
              </a:ext>
            </a:extLst>
          </p:cNvPr>
          <p:cNvSpPr/>
          <p:nvPr/>
        </p:nvSpPr>
        <p:spPr>
          <a:xfrm>
            <a:off x="470098" y="4110870"/>
            <a:ext cx="1865722" cy="862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nchorCtr="0"/>
          <a:lstStyle/>
          <a:p>
            <a:pPr algn="ctr"/>
            <a:r>
              <a:rPr lang="en-US" sz="1200" dirty="0">
                <a:solidFill>
                  <a:schemeClr val="tx1"/>
                </a:solidFill>
              </a:rPr>
              <a:t>“Tesla profit falls in second quarter as supply chain problems </a:t>
            </a:r>
            <a:r>
              <a:rPr lang="en-US" sz="1200" dirty="0" err="1">
                <a:solidFill>
                  <a:schemeClr val="tx1"/>
                </a:solidFill>
              </a:rPr>
              <a:t>hurt”</a:t>
            </a:r>
            <a:r>
              <a:rPr lang="en-US" sz="1200" baseline="30000" dirty="0" err="1">
                <a:solidFill>
                  <a:schemeClr val="tx1"/>
                </a:solidFill>
              </a:rPr>
              <a:t>a</a:t>
            </a:r>
            <a:endParaRPr lang="en-US" sz="1200" baseline="30000" dirty="0">
              <a:solidFill>
                <a:schemeClr val="tx1"/>
              </a:solidFill>
            </a:endParaRPr>
          </a:p>
        </p:txBody>
      </p:sp>
      <p:sp>
        <p:nvSpPr>
          <p:cNvPr id="9" name="Rectangle 8">
            <a:extLst>
              <a:ext uri="{FF2B5EF4-FFF2-40B4-BE49-F238E27FC236}">
                <a16:creationId xmlns:a16="http://schemas.microsoft.com/office/drawing/2014/main" id="{9C7ADF77-7404-A1C2-58F5-7F24B3B774CB}"/>
              </a:ext>
            </a:extLst>
          </p:cNvPr>
          <p:cNvSpPr/>
          <p:nvPr/>
        </p:nvSpPr>
        <p:spPr>
          <a:xfrm>
            <a:off x="2590790" y="4110870"/>
            <a:ext cx="1865722" cy="862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nchorCtr="0"/>
          <a:lstStyle/>
          <a:p>
            <a:pPr algn="ctr"/>
            <a:r>
              <a:rPr lang="en-US" sz="1200" dirty="0">
                <a:solidFill>
                  <a:schemeClr val="tx1"/>
                </a:solidFill>
              </a:rPr>
              <a:t>“Reputation concerns mount as US companies reconsider </a:t>
            </a:r>
            <a:r>
              <a:rPr lang="en-US" sz="1200" dirty="0" err="1">
                <a:solidFill>
                  <a:schemeClr val="tx1"/>
                </a:solidFill>
              </a:rPr>
              <a:t>Russia”</a:t>
            </a:r>
            <a:r>
              <a:rPr lang="en-US" sz="1200" baseline="30000" dirty="0" err="1">
                <a:solidFill>
                  <a:schemeClr val="tx1"/>
                </a:solidFill>
              </a:rPr>
              <a:t>b</a:t>
            </a:r>
            <a:endParaRPr lang="en-US" sz="1200" baseline="30000" dirty="0">
              <a:solidFill>
                <a:schemeClr val="tx1"/>
              </a:solidFill>
            </a:endParaRPr>
          </a:p>
        </p:txBody>
      </p:sp>
      <p:sp>
        <p:nvSpPr>
          <p:cNvPr id="10" name="Rectangle 9">
            <a:extLst>
              <a:ext uri="{FF2B5EF4-FFF2-40B4-BE49-F238E27FC236}">
                <a16:creationId xmlns:a16="http://schemas.microsoft.com/office/drawing/2014/main" id="{CB550FA1-421B-EB9F-EBD3-AC9A6C67488B}"/>
              </a:ext>
            </a:extLst>
          </p:cNvPr>
          <p:cNvSpPr/>
          <p:nvPr/>
        </p:nvSpPr>
        <p:spPr>
          <a:xfrm>
            <a:off x="4711482" y="4110870"/>
            <a:ext cx="1864937" cy="862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nchorCtr="0"/>
          <a:lstStyle/>
          <a:p>
            <a:pPr algn="ctr"/>
            <a:r>
              <a:rPr lang="en-US" sz="1200" dirty="0">
                <a:solidFill>
                  <a:schemeClr val="tx1"/>
                </a:solidFill>
              </a:rPr>
              <a:t>“KeyBank’s customer information stolen by hackers via third-party </a:t>
            </a:r>
            <a:r>
              <a:rPr lang="en-US" sz="1200" dirty="0" err="1">
                <a:solidFill>
                  <a:schemeClr val="tx1"/>
                </a:solidFill>
              </a:rPr>
              <a:t>provider”</a:t>
            </a:r>
            <a:r>
              <a:rPr lang="en-US" sz="1200" baseline="30000" dirty="0" err="1">
                <a:solidFill>
                  <a:schemeClr val="tx1"/>
                </a:solidFill>
              </a:rPr>
              <a:t>c</a:t>
            </a:r>
            <a:r>
              <a:rPr lang="en-US" sz="1200" dirty="0">
                <a:solidFill>
                  <a:schemeClr val="tx1"/>
                </a:solidFill>
              </a:rPr>
              <a:t> </a:t>
            </a:r>
          </a:p>
        </p:txBody>
      </p:sp>
      <p:sp>
        <p:nvSpPr>
          <p:cNvPr id="11" name="Rectangle 10">
            <a:extLst>
              <a:ext uri="{FF2B5EF4-FFF2-40B4-BE49-F238E27FC236}">
                <a16:creationId xmlns:a16="http://schemas.microsoft.com/office/drawing/2014/main" id="{19A29464-CACE-DC22-C3CE-67F3EA3316DB}"/>
              </a:ext>
            </a:extLst>
          </p:cNvPr>
          <p:cNvSpPr/>
          <p:nvPr/>
        </p:nvSpPr>
        <p:spPr>
          <a:xfrm>
            <a:off x="6831389" y="4110870"/>
            <a:ext cx="1864937" cy="862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nchorCtr="0"/>
          <a:lstStyle/>
          <a:p>
            <a:pPr algn="ctr"/>
            <a:r>
              <a:rPr lang="en-US" sz="1200" dirty="0">
                <a:solidFill>
                  <a:schemeClr val="tx1"/>
                </a:solidFill>
              </a:rPr>
              <a:t>“Trends in rising prices affecting companies using third-party </a:t>
            </a:r>
            <a:r>
              <a:rPr lang="en-US" sz="1200" dirty="0" err="1">
                <a:solidFill>
                  <a:schemeClr val="tx1"/>
                </a:solidFill>
              </a:rPr>
              <a:t>services.”</a:t>
            </a:r>
            <a:r>
              <a:rPr lang="en-US" sz="1200" baseline="30000" dirty="0" err="1">
                <a:solidFill>
                  <a:schemeClr val="tx1"/>
                </a:solidFill>
              </a:rPr>
              <a:t>d</a:t>
            </a:r>
            <a:endParaRPr lang="en-US" sz="1200" baseline="30000" dirty="0">
              <a:solidFill>
                <a:schemeClr val="tx1"/>
              </a:solidFill>
            </a:endParaRPr>
          </a:p>
        </p:txBody>
      </p:sp>
      <p:pic>
        <p:nvPicPr>
          <p:cNvPr id="13" name="Graphic 12">
            <a:extLst>
              <a:ext uri="{FF2B5EF4-FFF2-40B4-BE49-F238E27FC236}">
                <a16:creationId xmlns:a16="http://schemas.microsoft.com/office/drawing/2014/main" id="{598D4C54-73B8-B963-3EE3-280B689795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0454" y="3561390"/>
            <a:ext cx="645094" cy="501740"/>
          </a:xfrm>
          <a:prstGeom prst="rect">
            <a:avLst/>
          </a:prstGeom>
        </p:spPr>
      </p:pic>
      <p:pic>
        <p:nvPicPr>
          <p:cNvPr id="14" name="Graphic 13">
            <a:extLst>
              <a:ext uri="{FF2B5EF4-FFF2-40B4-BE49-F238E27FC236}">
                <a16:creationId xmlns:a16="http://schemas.microsoft.com/office/drawing/2014/main" id="{62512B69-1104-9343-D297-634D0876C55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01104" y="3561390"/>
            <a:ext cx="645094" cy="501740"/>
          </a:xfrm>
          <a:prstGeom prst="rect">
            <a:avLst/>
          </a:prstGeom>
        </p:spPr>
      </p:pic>
      <p:pic>
        <p:nvPicPr>
          <p:cNvPr id="15" name="Graphic 14">
            <a:extLst>
              <a:ext uri="{FF2B5EF4-FFF2-40B4-BE49-F238E27FC236}">
                <a16:creationId xmlns:a16="http://schemas.microsoft.com/office/drawing/2014/main" id="{218EC1C7-5EEE-819E-8146-197C3D9B846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321403" y="3561390"/>
            <a:ext cx="645094" cy="501740"/>
          </a:xfrm>
          <a:prstGeom prst="rect">
            <a:avLst/>
          </a:prstGeom>
        </p:spPr>
      </p:pic>
      <p:pic>
        <p:nvPicPr>
          <p:cNvPr id="17" name="Graphic 16">
            <a:extLst>
              <a:ext uri="{FF2B5EF4-FFF2-40B4-BE49-F238E27FC236}">
                <a16:creationId xmlns:a16="http://schemas.microsoft.com/office/drawing/2014/main" id="{5B8AD707-7231-56CA-0F59-BED49B56A1F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441310" y="3561390"/>
            <a:ext cx="645094" cy="501740"/>
          </a:xfrm>
          <a:prstGeom prst="rect">
            <a:avLst/>
          </a:prstGeom>
        </p:spPr>
      </p:pic>
    </p:spTree>
    <p:extLst>
      <p:ext uri="{BB962C8B-B14F-4D97-AF65-F5344CB8AC3E}">
        <p14:creationId xmlns:p14="http://schemas.microsoft.com/office/powerpoint/2010/main" val="3870584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Presentation1" id="{5D862B3C-B0EA-EC44-8645-947697F496DF}" vid="{CF4891EC-C9F5-9F46-AD03-7A6131184427}"/>
    </a:ext>
  </a:extLst>
</a:theme>
</file>

<file path=ppt/theme/theme2.xml><?xml version="1.0" encoding="utf-8"?>
<a:theme xmlns:a="http://schemas.openxmlformats.org/drawingml/2006/main" name="Blue bkgrnd">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Presentation1" id="{5D862B3C-B0EA-EC44-8645-947697F496DF}" vid="{3C6ADFBC-474D-FC4D-AD3D-FC663935455A}"/>
    </a:ext>
  </a:extLst>
</a:theme>
</file>

<file path=ppt/theme/theme3.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 bkgrnd master</Template>
  <TotalTime>2023</TotalTime>
  <Words>7261</Words>
  <Application>Microsoft Office PowerPoint</Application>
  <PresentationFormat>On-screen Show (4:3)</PresentationFormat>
  <Paragraphs>1040</Paragraphs>
  <Slides>69</Slides>
  <Notes>58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69</vt:i4>
      </vt:variant>
    </vt:vector>
  </HeadingPairs>
  <TitlesOfParts>
    <vt:vector size="75" baseType="lpstr">
      <vt:lpstr>System Font Regular</vt:lpstr>
      <vt:lpstr>Arial</vt:lpstr>
      <vt:lpstr>Arial Black</vt:lpstr>
      <vt:lpstr>Calibri</vt:lpstr>
      <vt:lpstr>White bkgrnd master</vt:lpstr>
      <vt:lpstr>Blue bkgrnd</vt:lpstr>
      <vt:lpstr>Enterprise  Third-Party Risk Management</vt:lpstr>
      <vt:lpstr>PowerPoint Presentation</vt:lpstr>
      <vt:lpstr>PowerPoint Presentation</vt:lpstr>
      <vt:lpstr>The Solera Fire</vt:lpstr>
      <vt:lpstr>Agenda and Contacts</vt:lpstr>
      <vt:lpstr>Growing Concern, Expectations for Third-Party Risk</vt:lpstr>
      <vt:lpstr>PowerPoint Presentation</vt:lpstr>
      <vt:lpstr>Our Exposure is Growing</vt:lpstr>
      <vt:lpstr>A Multitude of Simultaneous, Significant Incoming Threats</vt:lpstr>
      <vt:lpstr>We Agree Prioritization is Our Top Objective</vt:lpstr>
      <vt:lpstr>Yet We’re Still Struggling to Elevate the Right Issues</vt:lpstr>
      <vt:lpstr>PowerPoint Presentation</vt:lpstr>
      <vt:lpstr>Our Organizations Are Feeling the Pain</vt:lpstr>
      <vt:lpstr>How Can ERM Set the Right Agenda for Third-Party Risk?</vt:lpstr>
      <vt:lpstr>We’re Getting More Involved in More Places</vt:lpstr>
      <vt:lpstr>PowerPoint Presentation</vt:lpstr>
      <vt:lpstr>But Simply Doing More Isn’t Helping Enough</vt:lpstr>
      <vt:lpstr>PowerPoint Presentation</vt:lpstr>
      <vt:lpstr>The Man Who Knew Too Much</vt:lpstr>
      <vt:lpstr>Our Usual Approach Isn’t Working for Third-Party Risk</vt:lpstr>
      <vt:lpstr>We Need to Modify Our Approach</vt:lpstr>
      <vt:lpstr>Enterprise Third-Party Risk Management</vt:lpstr>
      <vt:lpstr>E-TPRM Enables Prioritization</vt:lpstr>
      <vt:lpstr>E-TPRM Enables Prioritization and Effectiveness</vt:lpstr>
      <vt:lpstr>Drive Enterprise Third-Party Risk Management</vt:lpstr>
      <vt:lpstr>The Story So Far…</vt:lpstr>
      <vt:lpstr>Drive Enterprise Third-Party Risk Management</vt:lpstr>
      <vt:lpstr>PowerPoint Presentation</vt:lpstr>
      <vt:lpstr>Enterprise Priorities Don’t “Emerge” from the Bottom Up</vt:lpstr>
      <vt:lpstr>Define Enterprise-Level Priorities for Third-Party Risk</vt:lpstr>
      <vt:lpstr>Enterprise Third-Party Risk Prioritization Framework</vt:lpstr>
      <vt:lpstr>Building an Enterprise View Into Third-Party Risk </vt:lpstr>
      <vt:lpstr>Identify Third-Party Risks to the Enterprise </vt:lpstr>
      <vt:lpstr>Identify Third-Party Risks to the Enterprise </vt:lpstr>
      <vt:lpstr>Deriving Residual Risk From Control Effectiveness</vt:lpstr>
      <vt:lpstr>Use Residual Risk to Prioritize TPRM Actions</vt:lpstr>
      <vt:lpstr>Results</vt:lpstr>
      <vt:lpstr>Scoring Methodology Details</vt:lpstr>
      <vt:lpstr>Group Breakout Exercise</vt:lpstr>
      <vt:lpstr>Drive Enterprise Third-Party Risk Management</vt:lpstr>
      <vt:lpstr>Difficult to Align Action Given Disparities Among Owners</vt:lpstr>
      <vt:lpstr>Align Action on the Biggest Shared Issues</vt:lpstr>
      <vt:lpstr>Expert-Led Risk Calibration</vt:lpstr>
      <vt:lpstr>Break Experts Out of Functional Silos to Build Consensus</vt:lpstr>
      <vt:lpstr>Separate and Sequence Executive and Expert Meetings</vt:lpstr>
      <vt:lpstr>Prepare Functional Experts for an Enterprise Conversation</vt:lpstr>
      <vt:lpstr>Use Diverse Vantage Points to Spot Enterprise Issues</vt:lpstr>
      <vt:lpstr>Drive Fast, Focused Action on Biggest Enterprise Issues</vt:lpstr>
      <vt:lpstr>Group Breakout Exercise</vt:lpstr>
      <vt:lpstr>Drive Enterprise Third-Party Risk Management</vt:lpstr>
      <vt:lpstr>Prioritize Enterprise-Critical Risks for Early Detection</vt:lpstr>
      <vt:lpstr>Hard to Identify Enterprise-Critical KRIs</vt:lpstr>
      <vt:lpstr>Develop E-TPRM KRIs to Anticipate Key Changes </vt:lpstr>
      <vt:lpstr>Identify “Must Avoid” Outcomes for Enterprise Priorities</vt:lpstr>
      <vt:lpstr>Identify Root Causes to Guide KRI Selection</vt:lpstr>
      <vt:lpstr>Leverage Existing KRIs Where Possible</vt:lpstr>
      <vt:lpstr>Prioritize KRIs You Can Monitor Passively</vt:lpstr>
      <vt:lpstr>Enterprise TPRM KRI Development Workshop</vt:lpstr>
      <vt:lpstr>Use “Must Avoid” Outcomes to Help Determine Priorities</vt:lpstr>
      <vt:lpstr>Drive Enterprise Third-Party Risk Management</vt:lpstr>
      <vt:lpstr>Structured Peer Consulting</vt:lpstr>
      <vt:lpstr>Key Takeaways</vt:lpstr>
      <vt:lpstr>Action Plan From Today</vt:lpstr>
      <vt:lpstr>PowerPoint Presentation</vt:lpstr>
      <vt:lpstr>Recommended Gartner Events and Research</vt:lpstr>
      <vt:lpstr>Appendix</vt:lpstr>
      <vt:lpstr>Key Definitions</vt:lpstr>
      <vt:lpstr>Key Definitions</vt:lpstr>
      <vt:lpstr>Key 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2020 - Ver 2019-1216</dc:subject>
  <dc:creator>Brown,Tim A</dc:creator>
  <cp:lastModifiedBy>Keeney,Jonathan</cp:lastModifiedBy>
  <cp:revision>38</cp:revision>
  <dcterms:created xsi:type="dcterms:W3CDTF">2022-09-16T14:31:28Z</dcterms:created>
  <dcterms:modified xsi:type="dcterms:W3CDTF">2022-10-31T17:32:07Z</dcterms:modified>
</cp:coreProperties>
</file>