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356" r:id="rId3"/>
    <p:sldId id="359" r:id="rId4"/>
    <p:sldId id="360" r:id="rId5"/>
    <p:sldId id="361" r:id="rId6"/>
    <p:sldId id="362" r:id="rId7"/>
    <p:sldId id="357" r:id="rId8"/>
    <p:sldId id="358" r:id="rId9"/>
    <p:sldId id="325" r:id="rId10"/>
    <p:sldId id="363" r:id="rId11"/>
    <p:sldId id="364" r:id="rId12"/>
    <p:sldId id="365" r:id="rId13"/>
    <p:sldId id="371" r:id="rId14"/>
    <p:sldId id="366" r:id="rId15"/>
    <p:sldId id="372" r:id="rId16"/>
    <p:sldId id="374" r:id="rId17"/>
    <p:sldId id="370" r:id="rId18"/>
    <p:sldId id="369" r:id="rId19"/>
    <p:sldId id="367" r:id="rId20"/>
    <p:sldId id="373" r:id="rId21"/>
    <p:sldId id="375" r:id="rId22"/>
    <p:sldId id="368" r:id="rId23"/>
    <p:sldId id="376" r:id="rId24"/>
    <p:sldId id="377" r:id="rId25"/>
    <p:sldId id="378" r:id="rId26"/>
  </p:sldIdLst>
  <p:sldSz cx="12188825" cy="6858000"/>
  <p:notesSz cx="7010400" cy="12039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39"/>
    <a:srgbClr val="A1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5294" autoAdjust="0"/>
  </p:normalViewPr>
  <p:slideViewPr>
    <p:cSldViewPr>
      <p:cViewPr>
        <p:scale>
          <a:sx n="80" d="100"/>
          <a:sy n="80" d="100"/>
        </p:scale>
        <p:origin x="-782" y="3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360" y="-110"/>
      </p:cViewPr>
      <p:guideLst>
        <p:guide orient="horz" pos="379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601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601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3A4B0-8495-47C2-AE17-ABCA62E47B9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434763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11434763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E7B9B-36D8-4912-A0CD-80CD34BB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95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6016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6016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06413" y="903288"/>
            <a:ext cx="8024813" cy="4514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719763"/>
            <a:ext cx="5607050" cy="5416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434763"/>
            <a:ext cx="3038475" cy="603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1434763"/>
            <a:ext cx="3038475" cy="603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AE150C-D8F6-47EF-8809-84490BA65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2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write</a:t>
            </a:r>
            <a:r>
              <a:rPr lang="en-US" baseline="0" dirty="0" smtClean="0"/>
              <a:t> your own libraries </a:t>
            </a:r>
          </a:p>
          <a:p>
            <a:r>
              <a:rPr lang="en-US" baseline="0" dirty="0" smtClean="0"/>
              <a:t>It is not a framework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63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for state </a:t>
            </a:r>
            <a:r>
              <a:rPr lang="en-US" dirty="0" err="1" smtClean="0"/>
              <a:t>inaliziation</a:t>
            </a:r>
            <a:r>
              <a:rPr lang="en-US" dirty="0" smtClean="0"/>
              <a:t> and state rendering</a:t>
            </a:r>
            <a:r>
              <a:rPr lang="en-US" baseline="0" dirty="0" smtClean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72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Angular has two way data binding</a:t>
            </a:r>
            <a:r>
              <a:rPr lang="en-US" baseline="0" dirty="0" smtClean="0"/>
              <a:t> If you make a change in html or typescript then it updates and </a:t>
            </a:r>
            <a:r>
              <a:rPr lang="en-US" baseline="0" dirty="0" err="1" smtClean="0"/>
              <a:t>viceversa</a:t>
            </a:r>
            <a:r>
              <a:rPr lang="en-US" baseline="0" dirty="0" smtClean="0"/>
              <a:t> </a:t>
            </a:r>
            <a:r>
              <a:rPr lang="en-IN" baseline="0" dirty="0" smtClean="0"/>
              <a:t> But react has one way data flow. State lives in one spot. </a:t>
            </a:r>
          </a:p>
          <a:p>
            <a:r>
              <a:rPr lang="en-US" baseline="0" dirty="0" smtClean="0"/>
              <a:t>2) Virtual DOM. 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3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Angular has two way data binding</a:t>
            </a:r>
            <a:r>
              <a:rPr lang="en-US" baseline="0" dirty="0" smtClean="0"/>
              <a:t> If you make a change in html or typescript then it updates and </a:t>
            </a:r>
            <a:r>
              <a:rPr lang="en-US" baseline="0" dirty="0" err="1" smtClean="0"/>
              <a:t>viceversa</a:t>
            </a:r>
            <a:r>
              <a:rPr lang="en-US" baseline="0" dirty="0" smtClean="0"/>
              <a:t> </a:t>
            </a:r>
            <a:r>
              <a:rPr lang="en-IN" baseline="0" dirty="0" smtClean="0"/>
              <a:t> But react has one way data flow. State lives in one spot. </a:t>
            </a:r>
          </a:p>
          <a:p>
            <a:r>
              <a:rPr lang="en-US" baseline="0" dirty="0" smtClean="0"/>
              <a:t>2) Virtual DOM. 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3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Angular has two way data binding</a:t>
            </a:r>
            <a:r>
              <a:rPr lang="en-US" baseline="0" dirty="0" smtClean="0"/>
              <a:t> If you make a change in html or typescript then it updates and </a:t>
            </a:r>
            <a:r>
              <a:rPr lang="en-US" baseline="0" dirty="0" err="1" smtClean="0"/>
              <a:t>viceversa</a:t>
            </a:r>
            <a:r>
              <a:rPr lang="en-US" baseline="0" dirty="0" smtClean="0"/>
              <a:t> </a:t>
            </a:r>
            <a:r>
              <a:rPr lang="en-IN" baseline="0" dirty="0" smtClean="0"/>
              <a:t> But react has one way data flow. State lives in one spot. </a:t>
            </a:r>
          </a:p>
          <a:p>
            <a:r>
              <a:rPr lang="en-US" baseline="0" dirty="0" smtClean="0"/>
              <a:t>2) Virtual DOM. 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3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Angular has two way data binding</a:t>
            </a:r>
            <a:r>
              <a:rPr lang="en-US" baseline="0" dirty="0" smtClean="0"/>
              <a:t> If you make a change in html or typescript then it updates and </a:t>
            </a:r>
            <a:r>
              <a:rPr lang="en-US" baseline="0" dirty="0" err="1" smtClean="0"/>
              <a:t>viceversa</a:t>
            </a:r>
            <a:r>
              <a:rPr lang="en-US" baseline="0" dirty="0" smtClean="0"/>
              <a:t> </a:t>
            </a:r>
            <a:r>
              <a:rPr lang="en-IN" baseline="0" dirty="0" smtClean="0"/>
              <a:t> But react has one way data flow. State lives in one spot. </a:t>
            </a:r>
          </a:p>
          <a:p>
            <a:r>
              <a:rPr lang="en-US" baseline="0" dirty="0" smtClean="0"/>
              <a:t>2) Virtual DOM. 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3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Angular has two way data binding</a:t>
            </a:r>
            <a:r>
              <a:rPr lang="en-US" baseline="0" dirty="0" smtClean="0"/>
              <a:t> If you make a change in html or typescript then it updates and </a:t>
            </a:r>
            <a:r>
              <a:rPr lang="en-US" baseline="0" dirty="0" err="1" smtClean="0"/>
              <a:t>viceversa</a:t>
            </a:r>
            <a:r>
              <a:rPr lang="en-US" baseline="0" dirty="0" smtClean="0"/>
              <a:t> </a:t>
            </a:r>
            <a:r>
              <a:rPr lang="en-IN" baseline="0" dirty="0" smtClean="0"/>
              <a:t> But react has one way data flow. State lives in one spot. </a:t>
            </a:r>
          </a:p>
          <a:p>
            <a:r>
              <a:rPr lang="en-US" baseline="0" dirty="0" smtClean="0"/>
              <a:t>2) Virtual DOM. 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3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Single page application - one html page content is dynamically rendered on client. </a:t>
            </a:r>
          </a:p>
          <a:p>
            <a:pPr rtl="0" fontAlgn="ctr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Multiple Page application - multiple html pages and content is rendered on server.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3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Single page application - one html page content is dynamically rendered on client. </a:t>
            </a:r>
          </a:p>
          <a:p>
            <a:pPr rtl="0" fontAlgn="ctr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Multiple Page application - multiple html pages and content is rendered on server.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3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for state </a:t>
            </a:r>
            <a:r>
              <a:rPr lang="en-US" dirty="0" err="1" smtClean="0"/>
              <a:t>inaliziation</a:t>
            </a:r>
            <a:r>
              <a:rPr lang="en-US" dirty="0" smtClean="0"/>
              <a:t> and state rendering</a:t>
            </a:r>
            <a:r>
              <a:rPr lang="en-US" baseline="0" dirty="0" smtClean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E150C-D8F6-47EF-8809-84490BA65C5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72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gray">
          <a:xfrm>
            <a:off x="2438400" y="6553200"/>
            <a:ext cx="731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lnSpc>
                <a:spcPct val="120000"/>
              </a:lnSpc>
              <a:spcBef>
                <a:spcPct val="20000"/>
              </a:spcBef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lnSpc>
                <a:spcPct val="120000"/>
              </a:lnSpc>
              <a:spcBef>
                <a:spcPct val="20000"/>
              </a:spcBef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lnSpc>
                <a:spcPct val="120000"/>
              </a:lnSpc>
              <a:spcBef>
                <a:spcPct val="20000"/>
              </a:spcBef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lnSpc>
                <a:spcPct val="120000"/>
              </a:lnSpc>
              <a:spcBef>
                <a:spcPct val="20000"/>
              </a:spcBef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lnSpc>
                <a:spcPct val="120000"/>
              </a:lnSpc>
              <a:spcBef>
                <a:spcPct val="20000"/>
              </a:spcBef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1000" b="0"/>
              <a:t>Confidential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522413" y="2284413"/>
            <a:ext cx="9144000" cy="1017587"/>
          </a:xfrm>
        </p:spPr>
        <p:txBody>
          <a:bodyPr/>
          <a:lstStyle>
            <a:lvl1pPr>
              <a:spcBef>
                <a:spcPct val="20000"/>
              </a:spcBef>
              <a:defRPr sz="2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2413" y="3657600"/>
            <a:ext cx="91440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04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1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8113" y="90488"/>
            <a:ext cx="2857500" cy="6032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90488"/>
            <a:ext cx="8420100" cy="6032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75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90488"/>
            <a:ext cx="11430000" cy="731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912813"/>
            <a:ext cx="11430000" cy="52101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3211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4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40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12813"/>
            <a:ext cx="56388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3" y="912813"/>
            <a:ext cx="56388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48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9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46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273050"/>
            <a:ext cx="681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1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1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90488"/>
            <a:ext cx="114300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912813"/>
            <a:ext cx="114300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gray">
          <a:xfrm>
            <a:off x="11409363" y="6553200"/>
            <a:ext cx="55245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84672079-5CB6-4847-B2CE-73767C25ACD4}" type="slidenum">
              <a:rPr lang="en-US" altLang="en-US" sz="1000" b="0" smtClean="0"/>
              <a:pPr algn="r">
                <a:defRPr/>
              </a:pPr>
              <a:t>‹#›</a:t>
            </a:fld>
            <a:endParaRPr lang="en-US" alt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908050" indent="-215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257300" indent="-2349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16129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themes.com/bootstrap-cheatshe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r>
              <a:rPr lang="en-US" dirty="0" smtClean="0"/>
              <a:t>React is JavaScript library for building user interfaces</a:t>
            </a:r>
          </a:p>
          <a:p>
            <a:pPr lvl="1"/>
            <a:r>
              <a:rPr lang="en-US" dirty="0" smtClean="0"/>
              <a:t>Takes care of rendering and event handling</a:t>
            </a:r>
          </a:p>
          <a:p>
            <a:pPr lvl="1"/>
            <a:r>
              <a:rPr lang="en-US" dirty="0" smtClean="0"/>
              <a:t>Use to provide interactive user interfaces </a:t>
            </a:r>
          </a:p>
          <a:p>
            <a:pPr lvl="1"/>
            <a:r>
              <a:rPr lang="en-US" dirty="0" smtClean="0"/>
              <a:t>Developed by Facebook </a:t>
            </a:r>
          </a:p>
        </p:txBody>
      </p:sp>
    </p:spTree>
    <p:extLst>
      <p:ext uri="{BB962C8B-B14F-4D97-AF65-F5344CB8AC3E}">
        <p14:creationId xmlns:p14="http://schemas.microsoft.com/office/powerpoint/2010/main" val="821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2900">
              <a:buAutoNum type="arabicParenR"/>
            </a:pPr>
            <a:r>
              <a:rPr lang="en-US" dirty="0" smtClean="0"/>
              <a:t>NodeJS</a:t>
            </a:r>
          </a:p>
          <a:p>
            <a:pPr marL="692150" lvl="1" indent="-342900">
              <a:buAutoNum type="arabicParenR"/>
            </a:pPr>
            <a:r>
              <a:rPr lang="en-US" dirty="0" smtClean="0"/>
              <a:t>NPM</a:t>
            </a:r>
          </a:p>
          <a:p>
            <a:pPr marL="692150" lvl="1" indent="-342900">
              <a:buAutoNum type="arabicParenR"/>
            </a:pPr>
            <a:r>
              <a:rPr lang="en-US" dirty="0" smtClean="0"/>
              <a:t>React Installation</a:t>
            </a:r>
          </a:p>
          <a:p>
            <a:pPr marL="1031875" lvl="2" indent="-342900">
              <a:buAutoNum type="arabicParenR"/>
            </a:pPr>
            <a:r>
              <a:rPr lang="en-US" dirty="0" smtClean="0"/>
              <a:t>Babel and </a:t>
            </a:r>
            <a:r>
              <a:rPr lang="en-US" dirty="0" err="1" smtClean="0"/>
              <a:t>Webpacks</a:t>
            </a:r>
            <a:endParaRPr lang="en-US" dirty="0" smtClean="0"/>
          </a:p>
          <a:p>
            <a:pPr marL="1031875" lvl="2" indent="-342900">
              <a:buAutoNum type="arabicParenR"/>
            </a:pPr>
            <a:r>
              <a:rPr lang="en-US" dirty="0" smtClean="0"/>
              <a:t>CLI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864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Architecture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33" y="1239520"/>
            <a:ext cx="5394960" cy="455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JSX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JSX – Inline markup that looks like HTML. Get transformed to </a:t>
            </a:r>
            <a:r>
              <a:rPr lang="en-US" dirty="0" err="1" smtClean="0"/>
              <a:t>Javascript</a:t>
            </a:r>
            <a:r>
              <a:rPr lang="en-US" dirty="0" smtClean="0"/>
              <a:t> and used to create React elements. These elements are rendered to DOM. Similar to XML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Benefits</a:t>
            </a:r>
          </a:p>
          <a:p>
            <a:pPr marL="342900" lvl="1" indent="-342900">
              <a:buAutoNum type="arabicParenR"/>
            </a:pPr>
            <a:r>
              <a:rPr lang="en-US" dirty="0" smtClean="0"/>
              <a:t>Faster than normal </a:t>
            </a:r>
            <a:r>
              <a:rPr lang="en-US" dirty="0" err="1" smtClean="0"/>
              <a:t>javacript</a:t>
            </a:r>
            <a:r>
              <a:rPr lang="en-US" dirty="0" smtClean="0"/>
              <a:t> as it </a:t>
            </a:r>
            <a:r>
              <a:rPr lang="en-US" dirty="0" err="1" smtClean="0"/>
              <a:t>performes</a:t>
            </a:r>
            <a:r>
              <a:rPr lang="en-US" dirty="0" smtClean="0"/>
              <a:t> optimizations while translating to regular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342900" lvl="1" indent="-342900">
              <a:buAutoNum type="arabicParenR"/>
            </a:pPr>
            <a:r>
              <a:rPr lang="en-US" dirty="0" smtClean="0"/>
              <a:t>It makes easier to create templates. </a:t>
            </a:r>
          </a:p>
          <a:p>
            <a:pPr marL="342900" lvl="1" indent="-342900">
              <a:buAutoNum type="arabicParenR"/>
            </a:pPr>
            <a:r>
              <a:rPr lang="en-US" dirty="0" smtClean="0"/>
              <a:t>Instead of </a:t>
            </a:r>
            <a:r>
              <a:rPr lang="en-US" dirty="0" err="1" smtClean="0"/>
              <a:t>seperating</a:t>
            </a:r>
            <a:r>
              <a:rPr lang="en-US" dirty="0" smtClean="0"/>
              <a:t> the markup and  logic in </a:t>
            </a:r>
            <a:r>
              <a:rPr lang="en-US" dirty="0" err="1" smtClean="0"/>
              <a:t>seperated</a:t>
            </a:r>
            <a:r>
              <a:rPr lang="en-US" dirty="0" smtClean="0"/>
              <a:t> files, React uses components for this purpose.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A component is a </a:t>
            </a:r>
            <a:r>
              <a:rPr lang="en-US" dirty="0" err="1" smtClean="0"/>
              <a:t>javscript</a:t>
            </a:r>
            <a:r>
              <a:rPr lang="en-US" dirty="0" smtClean="0"/>
              <a:t> class or function that optionally accepts inputs </a:t>
            </a:r>
            <a:r>
              <a:rPr lang="en-US" dirty="0" err="1" smtClean="0"/>
              <a:t>ie</a:t>
            </a:r>
            <a:r>
              <a:rPr lang="en-US" dirty="0" smtClean="0"/>
              <a:t> properties(</a:t>
            </a:r>
            <a:r>
              <a:rPr lang="en-US" dirty="0" err="1" smtClean="0"/>
              <a:t>ie</a:t>
            </a:r>
            <a:r>
              <a:rPr lang="en-US" dirty="0" smtClean="0"/>
              <a:t>) and returns a react DOM element and describes how a section of UI should be appear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105025"/>
            <a:ext cx="96964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3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Components in react basically returns a piece of JSX code which tells which should be rendered on the screen. </a:t>
            </a:r>
          </a:p>
          <a:p>
            <a:pPr marL="0" lvl="1" indent="0">
              <a:buNone/>
            </a:pPr>
            <a:r>
              <a:rPr lang="en-US" dirty="0" smtClean="0"/>
              <a:t>Two types of components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Class level </a:t>
            </a:r>
          </a:p>
          <a:p>
            <a:pPr marL="0" lvl="1" indent="0">
              <a:buNone/>
            </a:pPr>
            <a:r>
              <a:rPr lang="en-US" dirty="0" smtClean="0"/>
              <a:t>Function level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895600"/>
            <a:ext cx="104584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</a:t>
            </a:r>
            <a:r>
              <a:rPr lang="en-IN" dirty="0" err="1" smtClean="0"/>
              <a:t>Componets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Functional component simply return a react element they are predictable and concise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Functional components are stateless, dumb </a:t>
            </a:r>
          </a:p>
          <a:p>
            <a:pPr marL="0" lvl="1" indent="0">
              <a:buNone/>
            </a:pPr>
            <a:r>
              <a:rPr lang="en-US" dirty="0" smtClean="0"/>
              <a:t>Purely presentational </a:t>
            </a:r>
          </a:p>
          <a:p>
            <a:pPr marL="0" lvl="1" indent="0">
              <a:buNone/>
            </a:pPr>
            <a:r>
              <a:rPr lang="en-US" dirty="0" smtClean="0"/>
              <a:t>Traditional or Arrow function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3581400"/>
            <a:ext cx="103155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1095375"/>
            <a:ext cx="73056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Are </a:t>
            </a:r>
            <a:r>
              <a:rPr lang="en-US" dirty="0" err="1" smtClean="0"/>
              <a:t>refered</a:t>
            </a:r>
            <a:r>
              <a:rPr lang="en-US" dirty="0" smtClean="0"/>
              <a:t> to </a:t>
            </a:r>
            <a:r>
              <a:rPr lang="en-US" dirty="0" err="1" smtClean="0"/>
              <a:t>statefurl</a:t>
            </a:r>
            <a:r>
              <a:rPr lang="en-US" dirty="0" smtClean="0"/>
              <a:t>, smart, container components </a:t>
            </a:r>
          </a:p>
          <a:p>
            <a:pPr marL="0" lvl="1" indent="0">
              <a:buNone/>
            </a:pPr>
            <a:r>
              <a:rPr lang="en-US" dirty="0" smtClean="0"/>
              <a:t>They are basically classes</a:t>
            </a:r>
          </a:p>
          <a:p>
            <a:pPr marL="0" lvl="1" indent="0">
              <a:buNone/>
            </a:pPr>
            <a:r>
              <a:rPr lang="en-US" dirty="0" smtClean="0"/>
              <a:t>They hold local state </a:t>
            </a:r>
          </a:p>
          <a:p>
            <a:pPr marL="0" lvl="1" indent="0">
              <a:buNone/>
            </a:pPr>
            <a:r>
              <a:rPr lang="en-US" dirty="0" smtClean="0"/>
              <a:t>Container because they hold </a:t>
            </a:r>
            <a:r>
              <a:rPr lang="en-US" dirty="0" err="1" smtClean="0"/>
              <a:t>numberous</a:t>
            </a:r>
            <a:r>
              <a:rPr lang="en-US" dirty="0" smtClean="0"/>
              <a:t> other functional components </a:t>
            </a:r>
          </a:p>
          <a:p>
            <a:pPr marL="0" lvl="1" indent="0">
              <a:buNone/>
            </a:pPr>
            <a:r>
              <a:rPr lang="en-US" dirty="0" smtClean="0"/>
              <a:t>Smart – can contain </a:t>
            </a:r>
            <a:r>
              <a:rPr lang="en-US" smtClean="0"/>
              <a:t>more logic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Composition of Components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All are components. Follows strong component based model promoting code reuse</a:t>
            </a:r>
          </a:p>
          <a:p>
            <a:pPr marL="0" lvl="1" indent="0">
              <a:buNone/>
            </a:pPr>
            <a:r>
              <a:rPr lang="en-US" dirty="0" smtClean="0"/>
              <a:t>An app composed of many small parts is more </a:t>
            </a:r>
            <a:r>
              <a:rPr lang="en-US" dirty="0" err="1" smtClean="0"/>
              <a:t>manegable</a:t>
            </a:r>
            <a:r>
              <a:rPr lang="en-US" dirty="0" smtClean="0"/>
              <a:t> than single monolith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Each component has its own structure 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828800"/>
            <a:ext cx="51244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way data binding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React apps are organized as series of nested components. These components are functional in nature. They use information through props and return through the same. </a:t>
            </a:r>
          </a:p>
          <a:p>
            <a:pPr marL="0" lvl="1" indent="0">
              <a:buNone/>
            </a:pPr>
            <a:r>
              <a:rPr lang="en-US" dirty="0" smtClean="0"/>
              <a:t>This is unidirectional data flow. </a:t>
            </a:r>
          </a:p>
          <a:p>
            <a:pPr marL="0" lvl="1" indent="0">
              <a:buNone/>
            </a:pPr>
            <a:r>
              <a:rPr lang="en-US" dirty="0" smtClean="0"/>
              <a:t>Data is passed from components to their </a:t>
            </a:r>
            <a:r>
              <a:rPr lang="en-US" dirty="0" err="1" smtClean="0"/>
              <a:t>childran</a:t>
            </a:r>
            <a:r>
              <a:rPr lang="en-US" dirty="0" smtClean="0"/>
              <a:t> via props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Throughout the application in single direction. Developers have better</a:t>
            </a:r>
          </a:p>
          <a:p>
            <a:pPr marL="0" lvl="1" indent="0">
              <a:buNone/>
            </a:pPr>
            <a:r>
              <a:rPr lang="en-US" dirty="0" smtClean="0"/>
              <a:t>Control of it. </a:t>
            </a:r>
          </a:p>
          <a:p>
            <a:pPr marL="0" lvl="1" indent="0">
              <a:buNone/>
            </a:pPr>
            <a:r>
              <a:rPr lang="en-US" dirty="0" smtClean="0"/>
              <a:t>Data flows in one direction after some change. This makes easy to </a:t>
            </a:r>
          </a:p>
          <a:p>
            <a:pPr marL="0" lvl="1" indent="0">
              <a:buNone/>
            </a:pPr>
            <a:r>
              <a:rPr lang="en-US" dirty="0" smtClean="0"/>
              <a:t>Identify the source of the change, and then follow the change as it </a:t>
            </a:r>
          </a:p>
          <a:p>
            <a:pPr marL="0" lvl="1" indent="0">
              <a:buNone/>
            </a:pPr>
            <a:r>
              <a:rPr lang="en-US" dirty="0" smtClean="0"/>
              <a:t>Moves your system.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524000"/>
            <a:ext cx="47434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hlinkClick r:id="rId2"/>
              </a:rPr>
              <a:t>https://hackerthemes.com/bootstrap-cheatsheet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Add this stackpath.bootstrapcdn.css  in our in index.html </a:t>
            </a:r>
          </a:p>
          <a:p>
            <a:pPr marL="0" lvl="1" indent="0">
              <a:buNone/>
            </a:pPr>
            <a:r>
              <a:rPr lang="en-US" dirty="0" smtClean="0"/>
              <a:t>Use the controls in </a:t>
            </a:r>
            <a:r>
              <a:rPr lang="en-US" dirty="0" err="1" smtClean="0"/>
              <a:t>cheatsheet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r>
              <a:rPr lang="en-US" dirty="0" smtClean="0"/>
              <a:t>Curbs Complexity of two-way data binding</a:t>
            </a:r>
          </a:p>
          <a:p>
            <a:pPr lvl="1"/>
            <a:r>
              <a:rPr lang="en-US" dirty="0" smtClean="0"/>
              <a:t>Re-rendering of DOM tree</a:t>
            </a:r>
          </a:p>
          <a:p>
            <a:pPr lvl="1"/>
            <a:r>
              <a:rPr lang="en-US" dirty="0" smtClean="0"/>
              <a:t>Dynamic data updates on page like API calls, business logic etc. </a:t>
            </a:r>
          </a:p>
          <a:p>
            <a:pPr lvl="1"/>
            <a:r>
              <a:rPr lang="en-US" dirty="0" smtClean="0"/>
              <a:t>Component based approach</a:t>
            </a:r>
          </a:p>
          <a:p>
            <a:pPr lvl="1"/>
            <a:r>
              <a:rPr lang="en-US" dirty="0" smtClean="0"/>
              <a:t>Helps to build Complex UI architecture like Facebook </a:t>
            </a:r>
          </a:p>
          <a:p>
            <a:pPr lvl="1"/>
            <a:r>
              <a:rPr lang="en-US" dirty="0" smtClean="0"/>
              <a:t>UI state management is easy. </a:t>
            </a:r>
          </a:p>
          <a:p>
            <a:pPr lvl="1"/>
            <a:r>
              <a:rPr lang="en-US" dirty="0" smtClean="0"/>
              <a:t>Focus only on business logic</a:t>
            </a:r>
          </a:p>
          <a:p>
            <a:pPr lvl="1"/>
            <a:r>
              <a:rPr lang="en-US" dirty="0" smtClean="0"/>
              <a:t>More community support </a:t>
            </a:r>
          </a:p>
        </p:txBody>
      </p:sp>
    </p:spTree>
    <p:extLst>
      <p:ext uri="{BB962C8B-B14F-4D97-AF65-F5344CB8AC3E}">
        <p14:creationId xmlns:p14="http://schemas.microsoft.com/office/powerpoint/2010/main" val="6236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Props and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Props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from parent to child data movement 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top-down or unidirectional 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data is owned by one component and any data or UI derived from it can only affect components below them in tree. 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each data flows till bottom down </a:t>
            </a:r>
          </a:p>
          <a:p>
            <a:pPr marL="0" lvl="1" indent="0">
              <a:buNone/>
            </a:pPr>
            <a:r>
              <a:rPr lang="en-US" dirty="0" smtClean="0"/>
              <a:t>State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State and props for data movement in app</a:t>
            </a:r>
          </a:p>
          <a:p>
            <a:pPr marL="0" lvl="1" indent="0">
              <a:buNone/>
            </a:pPr>
            <a:r>
              <a:rPr lang="en-US" dirty="0" smtClean="0"/>
              <a:t>State of an instance of the react component class can be defined as an object of set of observable properties that control the </a:t>
            </a:r>
            <a:r>
              <a:rPr lang="en-US" dirty="0" err="1" smtClean="0"/>
              <a:t>behaviour</a:t>
            </a:r>
            <a:r>
              <a:rPr lang="en-US" dirty="0" smtClean="0"/>
              <a:t> of the component </a:t>
            </a:r>
          </a:p>
          <a:p>
            <a:pPr marL="0" lvl="1" indent="0">
              <a:buNone/>
            </a:pPr>
            <a:r>
              <a:rPr lang="en-US" dirty="0" smtClean="0"/>
              <a:t>State of component holds some information that may change over the life time of component </a:t>
            </a:r>
          </a:p>
          <a:p>
            <a:pPr marL="0" lvl="1" indent="0">
              <a:buNone/>
            </a:pPr>
            <a:r>
              <a:rPr lang="en-US" dirty="0" smtClean="0"/>
              <a:t>Sate is created in class constructor and can be initialized here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352800"/>
            <a:ext cx="37814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0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Props and State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Props are immutable. State is observable object that is used to hold data that may change over time </a:t>
            </a:r>
          </a:p>
          <a:p>
            <a:pPr marL="0" lvl="1" indent="0">
              <a:buNone/>
            </a:pPr>
            <a:r>
              <a:rPr lang="en-US" dirty="0" smtClean="0"/>
              <a:t>States can be used in class components while props don’t have limitation </a:t>
            </a:r>
          </a:p>
          <a:p>
            <a:pPr marL="0" lvl="1" indent="0">
              <a:buNone/>
            </a:pPr>
            <a:r>
              <a:rPr lang="en-US" dirty="0" smtClean="0"/>
              <a:t>While props are set by the parent component, state is generally updated by event handlers.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209800"/>
            <a:ext cx="47815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8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Life Cycle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Life Cycle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Reac</a:t>
            </a:r>
            <a:r>
              <a:rPr lang="en-US" dirty="0" smtClean="0"/>
              <a:t>t Events and </a:t>
            </a:r>
            <a:r>
              <a:rPr lang="en-US" dirty="0" err="1" smtClean="0"/>
              <a:t>setState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Forms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forms </a:t>
            </a:r>
            <a:r>
              <a:rPr lang="en-US" dirty="0" err="1" smtClean="0"/>
              <a:t>elments</a:t>
            </a:r>
            <a:r>
              <a:rPr lang="en-US" dirty="0" smtClean="0"/>
              <a:t> are controlled by react and the default html actions are ignored, </a:t>
            </a:r>
            <a:r>
              <a:rPr lang="en-US" dirty="0" err="1" smtClean="0"/>
              <a:t>overriden</a:t>
            </a:r>
            <a:r>
              <a:rPr lang="en-US" dirty="0" smtClean="0"/>
              <a:t> or prevented. </a:t>
            </a:r>
          </a:p>
          <a:p>
            <a:r>
              <a:rPr lang="en-US" dirty="0" smtClean="0"/>
              <a:t>Uncontrolled form elements behave as they normally would without react intervention. 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188" y="2590800"/>
            <a:ext cx="112109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Routing or Navigation is an integral and important part of any application. </a:t>
            </a:r>
          </a:p>
          <a:p>
            <a:pPr marL="0" lvl="1" indent="0">
              <a:buNone/>
            </a:pPr>
            <a:r>
              <a:rPr lang="en-US" dirty="0" smtClean="0"/>
              <a:t>It gives power of navigating from one page or screen to another</a:t>
            </a:r>
          </a:p>
          <a:p>
            <a:pPr marL="0" lvl="1" indent="0">
              <a:buNone/>
            </a:pPr>
            <a:r>
              <a:rPr lang="en-US" dirty="0" smtClean="0"/>
              <a:t>There are many ways of Routing and React Router is one way. </a:t>
            </a:r>
          </a:p>
          <a:p>
            <a:pPr marL="0" lvl="1" indent="0">
              <a:buNone/>
            </a:pPr>
            <a:r>
              <a:rPr lang="en-US" dirty="0" smtClean="0"/>
              <a:t>All code resources are dynamically loaded and added to the page as </a:t>
            </a:r>
            <a:r>
              <a:rPr lang="en-US" dirty="0" err="1" smtClean="0"/>
              <a:t>neccesarry</a:t>
            </a:r>
            <a:r>
              <a:rPr lang="en-US" dirty="0" smtClean="0"/>
              <a:t>. Usually </a:t>
            </a:r>
            <a:r>
              <a:rPr lang="en-US" smtClean="0"/>
              <a:t>to response to user actions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2514600"/>
            <a:ext cx="63055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4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React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r>
              <a:rPr lang="en-US" dirty="0" smtClean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7571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r>
              <a:rPr lang="en-US" dirty="0" smtClean="0"/>
              <a:t>JSX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Unidirectional data flow and Flux </a:t>
            </a:r>
          </a:p>
        </p:txBody>
      </p:sp>
    </p:spTree>
    <p:extLst>
      <p:ext uri="{BB962C8B-B14F-4D97-AF65-F5344CB8AC3E}">
        <p14:creationId xmlns:p14="http://schemas.microsoft.com/office/powerpoint/2010/main" val="7571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r>
              <a:rPr lang="en-US" dirty="0" smtClean="0"/>
              <a:t>Good performance </a:t>
            </a:r>
          </a:p>
          <a:p>
            <a:pPr lvl="1"/>
            <a:r>
              <a:rPr lang="en-US" dirty="0" smtClean="0"/>
              <a:t>Can be used on client and server side application. </a:t>
            </a:r>
          </a:p>
          <a:p>
            <a:pPr lvl="1"/>
            <a:r>
              <a:rPr lang="en-US" dirty="0"/>
              <a:t>Component and data patterns improve readability, which helps to maintain larger apps.</a:t>
            </a:r>
          </a:p>
          <a:p>
            <a:pPr lvl="1"/>
            <a:r>
              <a:rPr lang="en-IN" dirty="0"/>
              <a:t>Lot of Reusable Components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vs Angular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7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lvl="1"/>
            <a:r>
              <a:rPr lang="en-US" dirty="0" smtClean="0"/>
              <a:t>Single Page Application </a:t>
            </a:r>
          </a:p>
          <a:p>
            <a:pPr lvl="1"/>
            <a:r>
              <a:rPr lang="en-US" dirty="0" smtClean="0"/>
              <a:t>Multiple Page Application </a:t>
            </a:r>
          </a:p>
        </p:txBody>
      </p:sp>
    </p:spTree>
    <p:extLst>
      <p:ext uri="{BB962C8B-B14F-4D97-AF65-F5344CB8AC3E}">
        <p14:creationId xmlns:p14="http://schemas.microsoft.com/office/powerpoint/2010/main" val="6236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React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609600"/>
            <a:ext cx="11430000" cy="5210175"/>
          </a:xfrm>
        </p:spPr>
        <p:txBody>
          <a:bodyPr/>
          <a:lstStyle/>
          <a:p>
            <a:pPr marL="349250" lvl="1" indent="0">
              <a:buNone/>
            </a:pPr>
            <a:r>
              <a:rPr lang="en-US" b="1" dirty="0" smtClean="0"/>
              <a:t>Virtual DOM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r>
              <a:rPr lang="en-US" b="1" dirty="0" smtClean="0"/>
              <a:t>Data Binding 						Server Side Rendering </a:t>
            </a:r>
            <a:endParaRPr lang="en-US" b="1" dirty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676275"/>
            <a:ext cx="6324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3886200"/>
            <a:ext cx="65913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724275"/>
            <a:ext cx="379094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Your first React 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2900">
              <a:buAutoNum type="arabicParenR"/>
            </a:pPr>
            <a:r>
              <a:rPr lang="en-US" dirty="0" smtClean="0"/>
              <a:t>Hello World </a:t>
            </a:r>
          </a:p>
          <a:p>
            <a:pPr marL="692150" lvl="1" indent="-342900">
              <a:buAutoNum type="arabicParenR"/>
            </a:pPr>
            <a:r>
              <a:rPr lang="en-US" dirty="0" smtClean="0"/>
              <a:t>React Folder Structure</a:t>
            </a:r>
          </a:p>
          <a:p>
            <a:pPr marL="692150" lvl="1" indent="-342900">
              <a:buAutoNum type="arabicParenR"/>
            </a:pPr>
            <a:r>
              <a:rPr lang="en-US" dirty="0" smtClean="0"/>
              <a:t>Dissecting React application </a:t>
            </a:r>
          </a:p>
          <a:p>
            <a:pPr marL="692150" lvl="1" indent="-342900">
              <a:buAutoNum type="arabicParenR"/>
            </a:pPr>
            <a:r>
              <a:rPr lang="en-US" dirty="0" smtClean="0"/>
              <a:t>Simple React like </a:t>
            </a:r>
            <a:r>
              <a:rPr lang="en-US" dirty="0" err="1" smtClean="0"/>
              <a:t>Jquery</a:t>
            </a:r>
            <a:r>
              <a:rPr lang="en-US" dirty="0" smtClean="0"/>
              <a:t> 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370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FFE512"/>
      </a:hlink>
      <a:folHlink>
        <a:srgbClr val="00AB39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AACCF1CB-B633-43F9-B6EC-DCBCCDFD0CB3}" vid="{B7E2BBE3-1076-4B1D-8F2A-8B75B8F5DB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</TotalTime>
  <Words>973</Words>
  <Application>Microsoft Office PowerPoint</Application>
  <PresentationFormat>Custom</PresentationFormat>
  <Paragraphs>155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What is React?</vt:lpstr>
      <vt:lpstr>Why React?</vt:lpstr>
      <vt:lpstr>How React Works?</vt:lpstr>
      <vt:lpstr>React Features</vt:lpstr>
      <vt:lpstr>React Benefits</vt:lpstr>
      <vt:lpstr>React vs Angular </vt:lpstr>
      <vt:lpstr>Types of Application?</vt:lpstr>
      <vt:lpstr>Aspects of React </vt:lpstr>
      <vt:lpstr>Your first React Application </vt:lpstr>
      <vt:lpstr>Environment Setup</vt:lpstr>
      <vt:lpstr>React Architecture</vt:lpstr>
      <vt:lpstr>What is JSX</vt:lpstr>
      <vt:lpstr>Components </vt:lpstr>
      <vt:lpstr>Components </vt:lpstr>
      <vt:lpstr>Functional Componets</vt:lpstr>
      <vt:lpstr>Class components</vt:lpstr>
      <vt:lpstr>Composition of Components  </vt:lpstr>
      <vt:lpstr>One way data binding </vt:lpstr>
      <vt:lpstr>Bootstrap </vt:lpstr>
      <vt:lpstr>Props and State</vt:lpstr>
      <vt:lpstr>Difference between Props and State </vt:lpstr>
      <vt:lpstr>React Life Cycle </vt:lpstr>
      <vt:lpstr>React Life Cycle </vt:lpstr>
      <vt:lpstr>React Forms </vt:lpstr>
      <vt:lpstr>Routing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Kanchanapalli, Chaitanya (CONT)</dc:creator>
  <cp:lastModifiedBy>Admin</cp:lastModifiedBy>
  <cp:revision>98</cp:revision>
  <dcterms:created xsi:type="dcterms:W3CDTF">2018-10-26T16:49:50Z</dcterms:created>
  <dcterms:modified xsi:type="dcterms:W3CDTF">2021-01-30T17:47:44Z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