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214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F0E89-5DDF-46E8-A6D4-B9FFE5B965F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42FDD-5637-486A-8C9E-9CCA5BDE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53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1AB2-7DEB-4A1D-82A9-9F53C8D03CB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6337-4F12-40C8-BAF4-74C180D2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8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3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" y="2363370"/>
            <a:ext cx="7802880" cy="1779636"/>
          </a:xfrm>
        </p:spPr>
        <p:txBody>
          <a:bodyPr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" y="4143006"/>
            <a:ext cx="7802880" cy="519796"/>
          </a:xfrm>
        </p:spPr>
        <p:txBody>
          <a:bodyPr anchor="ctr"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8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6" y="714277"/>
            <a:ext cx="11499166" cy="53770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966" y="809893"/>
            <a:ext cx="5181600" cy="519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689" y="809893"/>
            <a:ext cx="5181600" cy="5197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018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692493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7018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692493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8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3966" y="816097"/>
            <a:ext cx="4760742" cy="52752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4"/>
          </p:nvPr>
        </p:nvSpPr>
        <p:spPr>
          <a:xfrm>
            <a:off x="5500688" y="815975"/>
            <a:ext cx="6540500" cy="52752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3"/>
          </p:nvPr>
        </p:nvSpPr>
        <p:spPr>
          <a:xfrm>
            <a:off x="374650" y="871538"/>
            <a:ext cx="11555413" cy="5205412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3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86DC24D1-7A63-4FF9-80B9-7B73C9B2B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3966" y="0"/>
            <a:ext cx="10261209" cy="53520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74650" y="746125"/>
            <a:ext cx="11344275" cy="524668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8" y="2040423"/>
            <a:ext cx="8780293" cy="607259"/>
          </a:xfr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73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991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24D1-7A63-4FF9-80B9-7B73C9B2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962" y="990501"/>
            <a:ext cx="1219267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0">
                <a:gradFill flip="none" rotWithShape="1">
                  <a:gsLst>
                    <a:gs pos="0">
                      <a:srgbClr val="4FADC9"/>
                    </a:gs>
                    <a:gs pos="100000">
                      <a:srgbClr val="6CAE45"/>
                    </a:gs>
                  </a:gsLst>
                  <a:lin ang="0" scaled="0"/>
                  <a:tileRect/>
                </a:gradFill>
                <a:latin typeface="Interstate Mono" pitchFamily="2" charset="0"/>
              </a:defRPr>
            </a:lvl1pPr>
          </a:lstStyle>
          <a:p>
            <a:pPr marL="0" lvl="1" indent="-174617" algn="ctr">
              <a:buClr>
                <a:prstClr val="black"/>
              </a:buClr>
              <a:buSzPct val="100000"/>
              <a:tabLst>
                <a:tab pos="1606471" algn="l"/>
              </a:tabLst>
              <a:defRPr/>
            </a:pPr>
            <a:r>
              <a:rPr lang="en-US" sz="1600" b="1" i="1" dirty="0">
                <a:solidFill>
                  <a:srgbClr val="F79646">
                    <a:lumMod val="75000"/>
                  </a:srgbClr>
                </a:solidFill>
                <a:latin typeface="Calibri" panose="020F0502020204030204" pitchFamily="34" charset="0"/>
                <a:ea typeface="ＭＳ Ｐゴシック" pitchFamily="34" charset="-128"/>
              </a:rPr>
              <a:t>Maturity in Service Delivery using standard process frameworks, tools &amp; metrics and continuous service improvement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4471" y="1473555"/>
            <a:ext cx="2905125" cy="557213"/>
          </a:xfrm>
          <a:prstGeom prst="rect">
            <a:avLst/>
          </a:prstGeom>
          <a:solidFill>
            <a:srgbClr val="DDE8C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134470" y="1459856"/>
            <a:ext cx="996951" cy="557213"/>
          </a:xfrm>
          <a:custGeom>
            <a:avLst/>
            <a:gdLst>
              <a:gd name="T0" fmla="*/ 628 w 628"/>
              <a:gd name="T1" fmla="*/ 351 h 351"/>
              <a:gd name="T2" fmla="*/ 0 w 628"/>
              <a:gd name="T3" fmla="*/ 351 h 351"/>
              <a:gd name="T4" fmla="*/ 0 w 628"/>
              <a:gd name="T5" fmla="*/ 0 h 351"/>
              <a:gd name="T6" fmla="*/ 452 w 628"/>
              <a:gd name="T7" fmla="*/ 0 h 351"/>
              <a:gd name="T8" fmla="*/ 628 w 628"/>
              <a:gd name="T9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351">
                <a:moveTo>
                  <a:pt x="628" y="351"/>
                </a:moveTo>
                <a:lnTo>
                  <a:pt x="0" y="351"/>
                </a:lnTo>
                <a:lnTo>
                  <a:pt x="0" y="0"/>
                </a:lnTo>
                <a:lnTo>
                  <a:pt x="452" y="0"/>
                </a:lnTo>
                <a:lnTo>
                  <a:pt x="628" y="3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3" y="1517836"/>
            <a:ext cx="502747" cy="438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513" y="1459856"/>
            <a:ext cx="2182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PROCESS DEFINITION,</a:t>
            </a:r>
          </a:p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IMPLEMENTATION  &amp;</a:t>
            </a:r>
          </a:p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COMPLIANCE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17467" y="1470872"/>
            <a:ext cx="2905125" cy="557213"/>
          </a:xfrm>
          <a:prstGeom prst="rect">
            <a:avLst/>
          </a:prstGeom>
          <a:solidFill>
            <a:srgbClr val="D3EBF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117466" y="1457174"/>
            <a:ext cx="996951" cy="557213"/>
          </a:xfrm>
          <a:custGeom>
            <a:avLst/>
            <a:gdLst>
              <a:gd name="T0" fmla="*/ 628 w 628"/>
              <a:gd name="T1" fmla="*/ 351 h 351"/>
              <a:gd name="T2" fmla="*/ 0 w 628"/>
              <a:gd name="T3" fmla="*/ 351 h 351"/>
              <a:gd name="T4" fmla="*/ 0 w 628"/>
              <a:gd name="T5" fmla="*/ 0 h 351"/>
              <a:gd name="T6" fmla="*/ 452 w 628"/>
              <a:gd name="T7" fmla="*/ 0 h 351"/>
              <a:gd name="T8" fmla="*/ 628 w 628"/>
              <a:gd name="T9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351">
                <a:moveTo>
                  <a:pt x="628" y="351"/>
                </a:moveTo>
                <a:lnTo>
                  <a:pt x="0" y="351"/>
                </a:lnTo>
                <a:lnTo>
                  <a:pt x="0" y="0"/>
                </a:lnTo>
                <a:lnTo>
                  <a:pt x="452" y="0"/>
                </a:lnTo>
                <a:lnTo>
                  <a:pt x="628" y="351"/>
                </a:lnTo>
                <a:close/>
              </a:path>
            </a:pathLst>
          </a:custGeom>
          <a:solidFill>
            <a:srgbClr val="4FACC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40510" y="1611061"/>
            <a:ext cx="2182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METRICS CULTURE</a:t>
            </a:r>
          </a:p>
        </p:txBody>
      </p:sp>
      <p:pic>
        <p:nvPicPr>
          <p:cNvPr id="11" name="Picture 10" descr="metric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7903" y="1553873"/>
            <a:ext cx="356251" cy="360601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52687" y="1470340"/>
            <a:ext cx="2905125" cy="557213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152686" y="1456642"/>
            <a:ext cx="996951" cy="557213"/>
          </a:xfrm>
          <a:custGeom>
            <a:avLst/>
            <a:gdLst>
              <a:gd name="T0" fmla="*/ 628 w 628"/>
              <a:gd name="T1" fmla="*/ 351 h 351"/>
              <a:gd name="T2" fmla="*/ 0 w 628"/>
              <a:gd name="T3" fmla="*/ 351 h 351"/>
              <a:gd name="T4" fmla="*/ 0 w 628"/>
              <a:gd name="T5" fmla="*/ 0 h 351"/>
              <a:gd name="T6" fmla="*/ 452 w 628"/>
              <a:gd name="T7" fmla="*/ 0 h 351"/>
              <a:gd name="T8" fmla="*/ 628 w 628"/>
              <a:gd name="T9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351">
                <a:moveTo>
                  <a:pt x="628" y="351"/>
                </a:moveTo>
                <a:lnTo>
                  <a:pt x="0" y="351"/>
                </a:lnTo>
                <a:lnTo>
                  <a:pt x="0" y="0"/>
                </a:lnTo>
                <a:lnTo>
                  <a:pt x="452" y="0"/>
                </a:lnTo>
                <a:lnTo>
                  <a:pt x="628" y="35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1448" y="1451345"/>
            <a:ext cx="21784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CUSTOMER </a:t>
            </a:r>
          </a:p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EXPERIENCE</a:t>
            </a:r>
          </a:p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MANAGEMENT</a:t>
            </a:r>
          </a:p>
        </p:txBody>
      </p:sp>
      <p:pic>
        <p:nvPicPr>
          <p:cNvPr id="15" name="Picture 14" descr="customer-experien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1699" y="1456641"/>
            <a:ext cx="446071" cy="5300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187904" y="1461830"/>
            <a:ext cx="2905125" cy="557213"/>
          </a:xfrm>
          <a:prstGeom prst="rect">
            <a:avLst/>
          </a:prstGeom>
          <a:solidFill>
            <a:srgbClr val="D5D0B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187905" y="1461830"/>
            <a:ext cx="996951" cy="557213"/>
          </a:xfrm>
          <a:custGeom>
            <a:avLst/>
            <a:gdLst>
              <a:gd name="T0" fmla="*/ 628 w 628"/>
              <a:gd name="T1" fmla="*/ 351 h 351"/>
              <a:gd name="T2" fmla="*/ 0 w 628"/>
              <a:gd name="T3" fmla="*/ 351 h 351"/>
              <a:gd name="T4" fmla="*/ 0 w 628"/>
              <a:gd name="T5" fmla="*/ 0 h 351"/>
              <a:gd name="T6" fmla="*/ 452 w 628"/>
              <a:gd name="T7" fmla="*/ 0 h 351"/>
              <a:gd name="T8" fmla="*/ 628 w 628"/>
              <a:gd name="T9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351">
                <a:moveTo>
                  <a:pt x="628" y="351"/>
                </a:moveTo>
                <a:lnTo>
                  <a:pt x="0" y="351"/>
                </a:lnTo>
                <a:lnTo>
                  <a:pt x="0" y="0"/>
                </a:lnTo>
                <a:lnTo>
                  <a:pt x="452" y="0"/>
                </a:lnTo>
                <a:lnTo>
                  <a:pt x="628" y="351"/>
                </a:lnTo>
                <a:close/>
              </a:path>
            </a:pathLst>
          </a:custGeom>
          <a:solidFill>
            <a:srgbClr val="95895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i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21696" y="1514363"/>
            <a:ext cx="2171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CONTINUAL SERVICE</a:t>
            </a:r>
          </a:p>
          <a:p>
            <a:pPr marL="0" lvl="1" algn="ctr" defTabSz="457178" eaLnBrk="0" hangingPunct="0">
              <a:buClr>
                <a:srgbClr val="C00000"/>
              </a:buClr>
              <a:buSzPct val="100000"/>
              <a:defRPr/>
            </a:pPr>
            <a:r>
              <a:rPr lang="en-US" sz="1000" b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IMPROVEMENT </a:t>
            </a:r>
          </a:p>
        </p:txBody>
      </p:sp>
      <p:pic>
        <p:nvPicPr>
          <p:cNvPr id="19" name="Picture 18" descr="improve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05663" y="1490931"/>
            <a:ext cx="536271" cy="4614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1375" y="2144657"/>
            <a:ext cx="2756528" cy="26066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anchor="t"/>
          <a:lstStyle/>
          <a:p>
            <a:pPr marL="137154" lvl="2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ITIL Based process delivery</a:t>
            </a:r>
          </a:p>
          <a:p>
            <a:pPr marL="137154" lvl="2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Process Health Checks and Robust Risk Management</a:t>
            </a:r>
          </a:p>
          <a:p>
            <a:pPr marL="137154" lvl="2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Alignment to Industry certification like ISO 20000, ISO 9001 etc.</a:t>
            </a:r>
          </a:p>
          <a:p>
            <a:pPr marL="137154" lvl="2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Monthly, quarterly &amp; annual audits</a:t>
            </a:r>
          </a:p>
          <a:p>
            <a:pPr marL="137154" lvl="2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Operational Stability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Floor Management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Run Books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Shift Handovers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Ticket Audits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Queue Management</a:t>
            </a:r>
          </a:p>
          <a:p>
            <a:pPr marL="594330" lvl="3" indent="-137154" defTabSz="457178" eaLnBrk="0" hangingPunct="0"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endParaRPr lang="en-US" sz="1333" kern="0" dirty="0">
              <a:solidFill>
                <a:prstClr val="black"/>
              </a:solidFill>
              <a:latin typeface="Calibri" pitchFamily="34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0913" y="2138493"/>
            <a:ext cx="2888116" cy="22491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anchor="t">
            <a:noAutofit/>
          </a:bodyPr>
          <a:lstStyle/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 smtClean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Engagement Health Score (EHS)</a:t>
            </a:r>
            <a:endParaRPr lang="en-US" sz="1333" kern="0" dirty="0">
              <a:solidFill>
                <a:prstClr val="black"/>
              </a:solidFill>
              <a:latin typeface="Calibri" pitchFamily="34" charset="0"/>
              <a:ea typeface="ＭＳ Ｐゴシック"/>
              <a:cs typeface="Times New Roman" pitchFamily="18" charset="0"/>
            </a:endParaRP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Daily dashboard tracking SLA/KPI compliance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Internal Governance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Bridge / Improvement Plans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38891" y="2157745"/>
            <a:ext cx="2756528" cy="210244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anchor="t"/>
          <a:lstStyle/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A</a:t>
            </a:r>
            <a:r>
              <a:rPr lang="en-US" sz="1333" kern="0" dirty="0" smtClean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nnual </a:t>
            </a: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stakeholder feedback process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Multi-level governance framework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Strong Escalation Management process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5283" y="2323861"/>
            <a:ext cx="2756528" cy="148950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anchor="t"/>
          <a:lstStyle/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Yearly CSI plans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“Innovation” approach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Catalogues for cross learning </a:t>
            </a:r>
          </a:p>
          <a:p>
            <a:pPr marL="137154" lvl="2" indent="-137154" defTabSz="457178" eaLnBrk="0" hangingPunct="0">
              <a:lnSpc>
                <a:spcPct val="150000"/>
              </a:lnSpc>
              <a:buSzPct val="100000"/>
              <a:buFont typeface="Arial" pitchFamily="34" charset="0"/>
              <a:buChar char="•"/>
              <a:tabLst>
                <a:tab pos="1606471" algn="l"/>
              </a:tabLst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itchFamily="34" charset="0"/>
                <a:ea typeface="ＭＳ Ｐゴシック"/>
                <a:cs typeface="Times New Roman" pitchFamily="18" charset="0"/>
              </a:rPr>
              <a:t>Lean Six Sigma approach</a:t>
            </a:r>
          </a:p>
          <a:p>
            <a:pPr marL="0" lvl="2" defTabSz="457178" eaLnBrk="0" hangingPunct="0">
              <a:lnSpc>
                <a:spcPct val="200000"/>
              </a:lnSpc>
              <a:buSzPct val="100000"/>
              <a:tabLst>
                <a:tab pos="1606471" algn="l"/>
              </a:tabLst>
              <a:defRPr/>
            </a:pPr>
            <a:endParaRPr lang="en-US" sz="1333" kern="0" dirty="0">
              <a:solidFill>
                <a:prstClr val="black"/>
              </a:solidFill>
              <a:latin typeface="Calibri" pitchFamily="34" charset="0"/>
              <a:ea typeface="ＭＳ Ｐゴシック"/>
              <a:cs typeface="Times New Roman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9" y="4574447"/>
            <a:ext cx="2084715" cy="158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375503" y="4574447"/>
            <a:ext cx="2046352" cy="1568071"/>
            <a:chOff x="3827463" y="4610100"/>
            <a:chExt cx="2154237" cy="1620838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5416550"/>
              <a:ext cx="1090613" cy="81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3" y="4610100"/>
              <a:ext cx="1003300" cy="82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8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975" y="5414963"/>
              <a:ext cx="1101725" cy="795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4651375"/>
              <a:ext cx="1047750" cy="706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82" y="4712414"/>
            <a:ext cx="2325441" cy="139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6079" y="4387691"/>
            <a:ext cx="2565732" cy="1820252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139119" y="12700"/>
            <a:ext cx="8780293" cy="60725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667" dirty="0"/>
              <a:t>Delivery Excellence Framework</a:t>
            </a:r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730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livery Excellence" id="{53E88B3A-69A1-4FFF-9944-B7AFCE55F9C4}" vid="{4C09B664-6C82-4623-845E-D4B8784975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Delivery Excellence</Template>
  <TotalTime>1727</TotalTime>
  <Words>118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Excellence</dc:title>
  <dc:creator>Lakhe, Shailesh (Cognizant)</dc:creator>
  <cp:lastModifiedBy>Admin</cp:lastModifiedBy>
  <cp:revision>54</cp:revision>
  <dcterms:created xsi:type="dcterms:W3CDTF">2018-04-15T05:03:45Z</dcterms:created>
  <dcterms:modified xsi:type="dcterms:W3CDTF">2020-04-14T16:22:54Z</dcterms:modified>
</cp:coreProperties>
</file>