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9" r:id="rId4"/>
    <p:sldId id="268" r:id="rId5"/>
    <p:sldId id="266" r:id="rId6"/>
    <p:sldId id="271" r:id="rId7"/>
    <p:sldId id="269" r:id="rId8"/>
    <p:sldId id="272" r:id="rId9"/>
    <p:sldId id="273" r:id="rId10"/>
    <p:sldId id="274" r:id="rId11"/>
    <p:sldId id="275" r:id="rId12"/>
    <p:sldId id="258" r:id="rId13"/>
    <p:sldId id="276"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A95054-24FA-4683-BEAD-604EBC5B263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F668A22-A1CF-4F8E-9917-4583ED1E6928}" type="slidenum">
              <a:rPr lang="en-IN" smtClean="0"/>
              <a:t>‹#›</a:t>
            </a:fld>
            <a:endParaRPr lang="en-IN"/>
          </a:p>
        </p:txBody>
      </p:sp>
    </p:spTree>
    <p:extLst>
      <p:ext uri="{BB962C8B-B14F-4D97-AF65-F5344CB8AC3E}">
        <p14:creationId xmlns:p14="http://schemas.microsoft.com/office/powerpoint/2010/main" val="133660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5054-24FA-4683-BEAD-604EBC5B263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345192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5054-24FA-4683-BEAD-604EBC5B263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219754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5054-24FA-4683-BEAD-604EBC5B2631}"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136466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A95054-24FA-4683-BEAD-604EBC5B2631}" type="datetimeFigureOut">
              <a:rPr lang="en-IN" smtClean="0"/>
              <a:t>24-04-2022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F668A22-A1CF-4F8E-9917-4583ED1E6928}" type="slidenum">
              <a:rPr lang="en-IN" smtClean="0"/>
              <a:t>‹#›</a:t>
            </a:fld>
            <a:endParaRPr lang="en-IN"/>
          </a:p>
        </p:txBody>
      </p:sp>
    </p:spTree>
    <p:extLst>
      <p:ext uri="{BB962C8B-B14F-4D97-AF65-F5344CB8AC3E}">
        <p14:creationId xmlns:p14="http://schemas.microsoft.com/office/powerpoint/2010/main" val="2816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A95054-24FA-4683-BEAD-604EBC5B263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426644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A95054-24FA-4683-BEAD-604EBC5B2631}"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378272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A95054-24FA-4683-BEAD-604EBC5B2631}"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153372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95054-24FA-4683-BEAD-604EBC5B2631}"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156512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95054-24FA-4683-BEAD-604EBC5B2631}"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112440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95054-24FA-4683-BEAD-604EBC5B2631}" type="datetimeFigureOut">
              <a:rPr lang="en-IN" smtClean="0"/>
              <a:t>24-04-2022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F668A22-A1CF-4F8E-9917-4583ED1E6928}" type="slidenum">
              <a:rPr lang="en-IN" smtClean="0"/>
              <a:t>‹#›</a:t>
            </a:fld>
            <a:endParaRPr lang="en-IN"/>
          </a:p>
        </p:txBody>
      </p:sp>
    </p:spTree>
    <p:extLst>
      <p:ext uri="{BB962C8B-B14F-4D97-AF65-F5344CB8AC3E}">
        <p14:creationId xmlns:p14="http://schemas.microsoft.com/office/powerpoint/2010/main" val="293268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A95054-24FA-4683-BEAD-604EBC5B2631}" type="datetimeFigureOut">
              <a:rPr lang="en-IN" smtClean="0"/>
              <a:t>24-04-2022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F668A22-A1CF-4F8E-9917-4583ED1E6928}" type="slidenum">
              <a:rPr lang="en-IN" smtClean="0"/>
              <a:t>‹#›</a:t>
            </a:fld>
            <a:endParaRPr lang="en-IN"/>
          </a:p>
        </p:txBody>
      </p:sp>
    </p:spTree>
    <p:extLst>
      <p:ext uri="{BB962C8B-B14F-4D97-AF65-F5344CB8AC3E}">
        <p14:creationId xmlns:p14="http://schemas.microsoft.com/office/powerpoint/2010/main" val="45783493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nity.com/how-to/beginner/using-blender-and-maya-unity" TargetMode="External"/><Relationship Id="rId2" Type="http://schemas.openxmlformats.org/officeDocument/2006/relationships/hyperlink" Target="https://www.udemy.com/course/learn-blender-3d-modeling-for-unity-video-game-development/" TargetMode="External"/><Relationship Id="rId1" Type="http://schemas.openxmlformats.org/officeDocument/2006/relationships/slideLayout" Target="../slideLayouts/slideLayout2.xml"/><Relationship Id="rId5" Type="http://schemas.openxmlformats.org/officeDocument/2006/relationships/hyperlink" Target="https://gamedevacademy.org/how-to-import-blender-models-into-unity-your-one-stop-guide/" TargetMode="External"/><Relationship Id="rId4" Type="http://schemas.openxmlformats.org/officeDocument/2006/relationships/hyperlink" Target="https://www.raywenderlich.com/31539225-creating-reusable-characters-with-blender-and-unit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vuforia.com/Target-manag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C346-4EFB-43E4-957B-2A2049701264}"/>
              </a:ext>
            </a:extLst>
          </p:cNvPr>
          <p:cNvSpPr>
            <a:spLocks noGrp="1"/>
          </p:cNvSpPr>
          <p:nvPr>
            <p:ph type="ctrTitle"/>
          </p:nvPr>
        </p:nvSpPr>
        <p:spPr>
          <a:xfrm>
            <a:off x="1147483" y="1991472"/>
            <a:ext cx="9556376" cy="2157881"/>
          </a:xfrm>
        </p:spPr>
        <p:txBody>
          <a:bodyPr>
            <a:noAutofit/>
          </a:bodyPr>
          <a:lstStyle/>
          <a:p>
            <a:pPr algn="ctr"/>
            <a:r>
              <a:rPr lang="en-IN" sz="4400" dirty="0">
                <a:solidFill>
                  <a:schemeClr val="tx1"/>
                </a:solidFill>
                <a:effectLst/>
                <a:latin typeface="Franklin Gothic Heavy" panose="020B0903020102020204" pitchFamily="34" charset="0"/>
                <a:ea typeface="Calibri" panose="020F0502020204030204" pitchFamily="34" charset="0"/>
                <a:cs typeface="Times New Roman" panose="02020603050405020304" pitchFamily="18" charset="0"/>
              </a:rPr>
              <a:t>Keezhadi Excavation Objects </a:t>
            </a:r>
            <a:br>
              <a:rPr lang="en-IN" sz="4400" dirty="0">
                <a:solidFill>
                  <a:schemeClr val="tx1"/>
                </a:solidFill>
                <a:effectLst/>
                <a:latin typeface="Franklin Gothic Heavy" panose="020B0903020102020204" pitchFamily="34" charset="0"/>
                <a:ea typeface="Calibri" panose="020F0502020204030204" pitchFamily="34" charset="0"/>
                <a:cs typeface="Times New Roman" panose="02020603050405020304" pitchFamily="18" charset="0"/>
              </a:rPr>
            </a:br>
            <a:r>
              <a:rPr lang="en-IN" sz="4400" dirty="0">
                <a:solidFill>
                  <a:schemeClr val="tx1"/>
                </a:solidFill>
                <a:effectLst/>
                <a:latin typeface="Franklin Gothic Heavy" panose="020B0903020102020204" pitchFamily="34" charset="0"/>
                <a:ea typeface="Calibri" panose="020F0502020204030204" pitchFamily="34" charset="0"/>
                <a:cs typeface="Times New Roman" panose="02020603050405020304" pitchFamily="18" charset="0"/>
              </a:rPr>
              <a:t>in Augmented Reality</a:t>
            </a:r>
            <a:br>
              <a:rPr lang="en-IN" sz="4400" dirty="0">
                <a:solidFill>
                  <a:schemeClr val="tx1"/>
                </a:solidFill>
                <a:effectLst/>
                <a:latin typeface="Tw Cen MT Condensed Extra Bold" panose="020B0803020202020204" pitchFamily="34" charset="0"/>
                <a:ea typeface="Calibri" panose="020F0502020204030204" pitchFamily="34" charset="0"/>
                <a:cs typeface="Times New Roman" panose="02020603050405020304" pitchFamily="18" charset="0"/>
              </a:rPr>
            </a:br>
            <a:endParaRPr lang="en-IN" sz="4400" dirty="0">
              <a:solidFill>
                <a:schemeClr val="tx1"/>
              </a:solidFill>
              <a:latin typeface="Tw Cen MT Condensed Extra Bold" panose="020B0803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21FA9EBF-A4D6-4762-B1B7-D23EB1EA9F31}"/>
              </a:ext>
            </a:extLst>
          </p:cNvPr>
          <p:cNvSpPr>
            <a:spLocks noGrp="1"/>
          </p:cNvSpPr>
          <p:nvPr>
            <p:ph type="subTitle" idx="1"/>
          </p:nvPr>
        </p:nvSpPr>
        <p:spPr>
          <a:xfrm>
            <a:off x="403411" y="4560911"/>
            <a:ext cx="3272118" cy="2157881"/>
          </a:xfrm>
        </p:spPr>
        <p:txBody>
          <a:bodyPr>
            <a:noAutofit/>
          </a:bodyPr>
          <a:lstStyle/>
          <a:p>
            <a:pPr lvl="1" algn="l">
              <a:lnSpc>
                <a:spcPct val="100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1" algn="l">
              <a:lnSpc>
                <a:spcPct val="100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  :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Dhivagar V</a:t>
            </a:r>
          </a:p>
          <a:p>
            <a:pPr lvl="1" algn="l">
              <a:lnSpc>
                <a:spcPct val="100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 no: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2019272008</a:t>
            </a:r>
          </a:p>
          <a:p>
            <a:pPr lvl="1" algn="l">
              <a:lnSpc>
                <a:spcPct val="100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Degree: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MCA 3rd Year(SS)</a:t>
            </a:r>
          </a:p>
        </p:txBody>
      </p:sp>
      <p:sp>
        <p:nvSpPr>
          <p:cNvPr id="4" name="TextBox 3">
            <a:extLst>
              <a:ext uri="{FF2B5EF4-FFF2-40B4-BE49-F238E27FC236}">
                <a16:creationId xmlns:a16="http://schemas.microsoft.com/office/drawing/2014/main" id="{87A27CA5-0034-4EC6-A057-D3460911E9EC}"/>
              </a:ext>
            </a:extLst>
          </p:cNvPr>
          <p:cNvSpPr txBox="1"/>
          <p:nvPr/>
        </p:nvSpPr>
        <p:spPr>
          <a:xfrm>
            <a:off x="8086165" y="5342966"/>
            <a:ext cx="2725271" cy="1375826"/>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Project Guide :</a:t>
            </a:r>
          </a:p>
          <a:p>
            <a:pPr>
              <a:lnSpc>
                <a:spcPct val="150000"/>
              </a:lnSpc>
            </a:pPr>
            <a:r>
              <a:rPr lang="en-IN" sz="2000" dirty="0">
                <a:latin typeface="Times New Roman" panose="02020603050405020304" pitchFamily="18" charset="0"/>
                <a:cs typeface="Times New Roman" panose="02020603050405020304" pitchFamily="18" charset="0"/>
              </a:rPr>
              <a:t>Mr.J.Duraimurugan</a:t>
            </a: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32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37113-6618-4271-AE0E-B3A341E53AFD}"/>
              </a:ext>
            </a:extLst>
          </p:cNvPr>
          <p:cNvSpPr>
            <a:spLocks noGrp="1"/>
          </p:cNvSpPr>
          <p:nvPr>
            <p:ph idx="1"/>
          </p:nvPr>
        </p:nvSpPr>
        <p:spPr>
          <a:xfrm>
            <a:off x="537882" y="98612"/>
            <a:ext cx="11474824" cy="6857999"/>
          </a:xfrm>
        </p:spPr>
        <p:txBody>
          <a:bodyPr>
            <a:noAutofit/>
          </a:bodyPr>
          <a:lstStyle/>
          <a:p>
            <a:pPr marL="0" indent="0">
              <a:buNone/>
            </a:pP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Rendering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lgn="just">
              <a:lnSpc>
                <a:spcPct val="150000"/>
              </a:lnSpc>
              <a:spcAft>
                <a:spcPts val="800"/>
              </a:spcAft>
              <a:buNone/>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Blender is a free, open-source 3D creation suite. It supports the entirety of the 3D pipeline: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rigging, animation, simulation, rendering, compositing and motion tracking, and video editing and game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creation.</a:t>
            </a: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steps for preparing a 3D model with Blender</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74320" lvl="1" indent="0" algn="just">
              <a:lnSpc>
                <a:spcPct val="150000"/>
              </a:lnSpc>
              <a:spcAft>
                <a:spcPts val="800"/>
              </a:spcAft>
              <a:buNone/>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Preparing a 3D model for mixed reality with Blender includes the following steps: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91540" lvl="2" indent="-342900">
              <a:lnSpc>
                <a:spcPct val="150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 the model into Blender.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1540" lvl="2" indent="-342900">
              <a:lnSpc>
                <a:spcPct val="150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Decimate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1540" lvl="2" indent="-342900">
              <a:lnSpc>
                <a:spcPct val="150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Unwrap the model (UV unwrapping).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1540" lvl="2" indent="-342900">
              <a:lnSpc>
                <a:spcPct val="150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Assign materials.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1540" lvl="2" indent="-342900">
              <a:lnSpc>
                <a:spcPct val="150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Bake the textures.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1540" lvl="2" indent="-342900">
              <a:lnSpc>
                <a:spcPct val="150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Export the model as a GLB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86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F3DD7-9429-4E66-9B4F-D9807C266BFD}"/>
              </a:ext>
            </a:extLst>
          </p:cNvPr>
          <p:cNvSpPr>
            <a:spLocks noGrp="1"/>
          </p:cNvSpPr>
          <p:nvPr>
            <p:ph idx="1"/>
          </p:nvPr>
        </p:nvSpPr>
        <p:spPr>
          <a:xfrm>
            <a:off x="454242" y="292608"/>
            <a:ext cx="11283516" cy="6493674"/>
          </a:xfrm>
        </p:spPr>
        <p:txBody>
          <a:bodyPr>
            <a:normAutofit/>
          </a:bodyPr>
          <a:lstStyle/>
          <a:p>
            <a:pPr marL="274320" indent="0">
              <a:lnSpc>
                <a:spcPct val="150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were two rendering module teams in Blender: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31520" lvl="1">
              <a:lnSpc>
                <a:spcPct val="150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Render &amp; Cycles: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includes Cycles, Blender render pipeline,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management, materials, textures, etc.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31520" lvl="1">
              <a:lnSpc>
                <a:spcPct val="150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Eevee</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&amp; Viewport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includes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Eevee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3D viewport drawing, OpenGL &amp; Vulkan</a:t>
            </a:r>
          </a:p>
          <a:p>
            <a:pPr marL="0" indent="0">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Virtual Object to be Augmented with Unity, Vuforia Interfaces: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50000"/>
              </a:lnSpc>
              <a:buFont typeface="Symbol" panose="05050102010706020507" pitchFamily="18" charset="2"/>
              <a:buChar char=""/>
            </a:pPr>
            <a:r>
              <a:rPr lang="en-IN" b="0" spc="120" dirty="0">
                <a:solidFill>
                  <a:srgbClr val="111111"/>
                </a:solidFill>
                <a:effectLst/>
                <a:latin typeface="Times New Roman" panose="02020603050405020304" pitchFamily="18" charset="0"/>
                <a:ea typeface="Times New Roman" panose="02020603050405020304" pitchFamily="18" charset="0"/>
              </a:rPr>
              <a:t>Getting started with Vuforia and Unity3D: </a:t>
            </a:r>
            <a:r>
              <a:rPr lang="en-IN" b="0" spc="70" dirty="0">
                <a:solidFill>
                  <a:srgbClr val="222222"/>
                </a:solidFill>
                <a:effectLst/>
                <a:latin typeface="Times New Roman" panose="02020603050405020304" pitchFamily="18" charset="0"/>
                <a:ea typeface="Times New Roman" panose="02020603050405020304" pitchFamily="18" charset="0"/>
              </a:rPr>
              <a:t>To start your first project with Vuforia and Unity3D, download the Unity3D version that supports Vuforia.</a:t>
            </a:r>
            <a:endParaRPr lang="en-IN" b="1" dirty="0">
              <a:effectLst/>
              <a:latin typeface="Times New Roman" panose="02020603050405020304" pitchFamily="18" charset="0"/>
              <a:ea typeface="Times New Roman" panose="02020603050405020304" pitchFamily="18" charset="0"/>
            </a:endParaRPr>
          </a:p>
          <a:p>
            <a:pPr marL="617220" lvl="1" indent="-342900">
              <a:lnSpc>
                <a:spcPct val="150000"/>
              </a:lnSpc>
              <a:buFont typeface="Symbol" panose="05050102010706020507" pitchFamily="18" charset="2"/>
              <a:buChar char=""/>
            </a:pPr>
            <a:r>
              <a:rPr lang="en-IN" spc="70" dirty="0">
                <a:solidFill>
                  <a:srgbClr val="222222"/>
                </a:solidFill>
                <a:effectLst/>
                <a:latin typeface="Times New Roman" panose="02020603050405020304" pitchFamily="18" charset="0"/>
                <a:ea typeface="Times New Roman" panose="02020603050405020304" pitchFamily="18" charset="0"/>
              </a:rPr>
              <a:t>During the package installation, mark </a:t>
            </a:r>
            <a:r>
              <a:rPr lang="en-IN" b="1" spc="70" dirty="0">
                <a:solidFill>
                  <a:srgbClr val="222222"/>
                </a:solidFill>
                <a:effectLst/>
                <a:latin typeface="Times New Roman" panose="02020603050405020304" pitchFamily="18" charset="0"/>
                <a:ea typeface="Times New Roman" panose="02020603050405020304" pitchFamily="18" charset="0"/>
              </a:rPr>
              <a:t>Vuforia Augmented Reality Support</a:t>
            </a:r>
            <a:r>
              <a:rPr lang="en-IN" spc="70" dirty="0">
                <a:solidFill>
                  <a:srgbClr val="222222"/>
                </a:solidFill>
                <a:effectLst/>
                <a:latin typeface="Times New Roman" panose="02020603050405020304" pitchFamily="18" charset="0"/>
                <a:ea typeface="Times New Roman" panose="02020603050405020304" pitchFamily="18" charset="0"/>
              </a:rPr>
              <a:t> together with the support of iOS or Android, or both.</a:t>
            </a:r>
            <a:endParaRPr lang="en-IN" dirty="0">
              <a:effectLst/>
              <a:latin typeface="Times New Roman" panose="02020603050405020304" pitchFamily="18" charset="0"/>
              <a:ea typeface="Times New Roman" panose="02020603050405020304" pitchFamily="18" charset="0"/>
            </a:endParaRPr>
          </a:p>
          <a:p>
            <a:pPr marL="274320" lvl="1" indent="0">
              <a:lnSpc>
                <a:spcPct val="150000"/>
              </a:lnSpc>
              <a:buNone/>
            </a:pPr>
            <a:r>
              <a:rPr lang="en-IN" dirty="0">
                <a:latin typeface="Times New Roman" panose="02020603050405020304" pitchFamily="18" charset="0"/>
                <a:ea typeface="Times New Roman" panose="02020603050405020304" pitchFamily="18" charset="0"/>
              </a:rPr>
              <a:t>                 </a:t>
            </a:r>
            <a:r>
              <a:rPr lang="en-IN" spc="70" dirty="0">
                <a:solidFill>
                  <a:srgbClr val="222222"/>
                </a:solidFill>
                <a:effectLst/>
                <a:latin typeface="Times New Roman" panose="02020603050405020304" pitchFamily="18" charset="0"/>
                <a:ea typeface="Times New Roman" panose="02020603050405020304" pitchFamily="18" charset="0"/>
              </a:rPr>
              <a:t>After the successful download and installation, create your project in Unity3D. </a:t>
            </a:r>
            <a:endParaRPr lang="en-IN" dirty="0">
              <a:effectLst/>
              <a:latin typeface="Times New Roman" panose="02020603050405020304" pitchFamily="18" charset="0"/>
              <a:ea typeface="Times New Roman" panose="02020603050405020304" pitchFamily="18" charset="0"/>
            </a:endParaRPr>
          </a:p>
          <a:p>
            <a:pPr marL="548640" lvl="1" indent="0">
              <a:lnSpc>
                <a:spcPct val="150000"/>
              </a:lnSpc>
              <a:spcAft>
                <a:spcPts val="80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26032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694C-8121-4B7A-A597-030971297298}"/>
              </a:ext>
            </a:extLst>
          </p:cNvPr>
          <p:cNvSpPr>
            <a:spLocks noGrp="1"/>
          </p:cNvSpPr>
          <p:nvPr>
            <p:ph type="title"/>
          </p:nvPr>
        </p:nvSpPr>
        <p:spPr>
          <a:xfrm>
            <a:off x="478558" y="886458"/>
            <a:ext cx="10571998" cy="970450"/>
          </a:xfrm>
        </p:spPr>
        <p:txBody>
          <a:bodyPr>
            <a:normAutofit/>
          </a:bodyPr>
          <a:lstStyle/>
          <a:p>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and Platforms :</a:t>
            </a:r>
            <a:b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1640FB-A7C8-4D42-9BBB-4B7BAE600557}"/>
              </a:ext>
            </a:extLst>
          </p:cNvPr>
          <p:cNvSpPr>
            <a:spLocks noGrp="1"/>
          </p:cNvSpPr>
          <p:nvPr>
            <p:ph idx="1"/>
          </p:nvPr>
        </p:nvSpPr>
        <p:spPr>
          <a:xfrm>
            <a:off x="1213283" y="1856908"/>
            <a:ext cx="10058400" cy="4050792"/>
          </a:xfrm>
        </p:spPr>
        <p:txBody>
          <a:bodyPr>
            <a:normAutofit/>
          </a:bodyPr>
          <a:lstStyle/>
          <a:p>
            <a:pPr marL="342900" lvl="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Unity</a:t>
            </a:r>
          </a:p>
          <a:p>
            <a:pPr marL="342900" lvl="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Vuforia SDK</a:t>
            </a:r>
          </a:p>
          <a:p>
            <a:pPr marL="34290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Blender </a:t>
            </a:r>
          </a:p>
          <a:p>
            <a:pPr marL="34290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Visual Studio</a:t>
            </a:r>
          </a:p>
          <a:p>
            <a:pPr marL="342900" lvl="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Adobe Photoshop</a:t>
            </a:r>
          </a:p>
          <a:p>
            <a:pPr marL="342900" lvl="0" indent="-342900">
              <a:lnSpc>
                <a:spcPct val="107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udacity</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28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5B353-7219-4196-96E6-19E86A1F8353}"/>
              </a:ext>
            </a:extLst>
          </p:cNvPr>
          <p:cNvSpPr>
            <a:spLocks noGrp="1"/>
          </p:cNvSpPr>
          <p:nvPr>
            <p:ph idx="1"/>
          </p:nvPr>
        </p:nvSpPr>
        <p:spPr>
          <a:xfrm>
            <a:off x="666436" y="552585"/>
            <a:ext cx="10058400" cy="4050792"/>
          </a:xfrm>
        </p:spPr>
        <p:txBody>
          <a:bodyPr>
            <a:norm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buFont typeface="Symbol" panose="05050102010706020507" pitchFamily="18" charset="2"/>
              <a:buChar char=""/>
            </a:pPr>
            <a:r>
              <a:rPr lang="en-IN"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https://www.udemy.com/course/learn-blender-3d-modeling-for-unity-video-game-development/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buFont typeface="Symbol" panose="05050102010706020507" pitchFamily="18" charset="2"/>
              <a:buChar char=""/>
            </a:pPr>
            <a:r>
              <a:rPr lang="en-IN"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https://unity.com/how-to/beginner/using-blender-and-maya-unity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buFont typeface="Symbol" panose="05050102010706020507" pitchFamily="18" charset="2"/>
              <a:buChar char=""/>
            </a:pPr>
            <a:r>
              <a:rPr lang="en-IN"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https://www.raywenderlich.com/31539225-creating-reusable-characters-with-blender-and-unity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Aft>
                <a:spcPts val="800"/>
              </a:spcAft>
              <a:buFont typeface="Symbol" panose="05050102010706020507" pitchFamily="18" charset="2"/>
              <a:buChar char=""/>
            </a:pPr>
            <a:r>
              <a:rPr lang="en-IN"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https://gamedevacademy.org/how-to-import-blender-models-into-unity-your-one-stop-guide/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95470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7D469-F0E0-4923-90E8-3A1F60F8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147" y="1010769"/>
            <a:ext cx="8845705" cy="49776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397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997B-F81E-4ED3-81ED-4DC1D353AD95}"/>
              </a:ext>
            </a:extLst>
          </p:cNvPr>
          <p:cNvSpPr>
            <a:spLocks noGrp="1"/>
          </p:cNvSpPr>
          <p:nvPr>
            <p:ph type="title"/>
          </p:nvPr>
        </p:nvSpPr>
        <p:spPr>
          <a:xfrm>
            <a:off x="493497" y="434788"/>
            <a:ext cx="10571998" cy="970450"/>
          </a:xfrm>
        </p:spPr>
        <p:txBody>
          <a:bodyPr>
            <a:noAutofit/>
          </a:bodyPr>
          <a:lstStyle/>
          <a:p>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2BD620-9F26-4C5E-B445-F8D92D47DCBD}"/>
              </a:ext>
            </a:extLst>
          </p:cNvPr>
          <p:cNvSpPr>
            <a:spLocks noGrp="1"/>
          </p:cNvSpPr>
          <p:nvPr>
            <p:ph idx="1"/>
          </p:nvPr>
        </p:nvSpPr>
        <p:spPr>
          <a:xfrm>
            <a:off x="1016059" y="1476955"/>
            <a:ext cx="10342223" cy="4654903"/>
          </a:xfrm>
        </p:spPr>
        <p:txBody>
          <a:bodyPr>
            <a:no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Augmented reality (AR) is an enhanced version of the real physical world that is achieved through the use of digital visual elements, sound and delivered via technology.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Now using this AR technology, we are going to create the artefacts into a virtual object.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For example, In Keezhadi  excavation site various Artefacts are found like urns, various types of pottery (red utensils, black objects), iron tools, knives, swords and arrows, some stone beads and some gold ornaments. By this project we turn many valuable and damaged antiques into 3D models by using AR.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93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3CFC-2211-4920-ADF8-A49041005CAD}"/>
              </a:ext>
            </a:extLst>
          </p:cNvPr>
          <p:cNvSpPr>
            <a:spLocks noGrp="1"/>
          </p:cNvSpPr>
          <p:nvPr>
            <p:ph type="title"/>
          </p:nvPr>
        </p:nvSpPr>
        <p:spPr>
          <a:xfrm>
            <a:off x="451412" y="447188"/>
            <a:ext cx="10571998" cy="970450"/>
          </a:xfrm>
        </p:spPr>
        <p:txBody>
          <a:bodyPr>
            <a:normAutofit/>
          </a:bodyPr>
          <a:lstStyle/>
          <a:p>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3D799B-98DB-4794-9E70-B211C97BFFED}"/>
              </a:ext>
            </a:extLst>
          </p:cNvPr>
          <p:cNvSpPr>
            <a:spLocks noGrp="1"/>
          </p:cNvSpPr>
          <p:nvPr>
            <p:ph idx="1"/>
          </p:nvPr>
        </p:nvSpPr>
        <p:spPr>
          <a:xfrm>
            <a:off x="1066800" y="1583526"/>
            <a:ext cx="10058400" cy="4050792"/>
          </a:xfrm>
        </p:spPr>
        <p:txBody>
          <a:bodyPr>
            <a:normAutofit/>
          </a:bodyPr>
          <a:lstStyle/>
          <a:p>
            <a:pPr>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Now the archaeological department is releasing their findings in an article or news papers as a news. </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So the valuable antiques are seen only as a 2D element.</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Many interested youngsters in this field will be able to understand the valuable antique’s information and their importance by seeing those things in 3D objects. </a:t>
            </a:r>
          </a:p>
        </p:txBody>
      </p:sp>
    </p:spTree>
    <p:extLst>
      <p:ext uri="{BB962C8B-B14F-4D97-AF65-F5344CB8AC3E}">
        <p14:creationId xmlns:p14="http://schemas.microsoft.com/office/powerpoint/2010/main" val="10405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3878-91C7-4CE1-9F2E-4FBB1F2FD755}"/>
              </a:ext>
            </a:extLst>
          </p:cNvPr>
          <p:cNvSpPr>
            <a:spLocks noGrp="1"/>
          </p:cNvSpPr>
          <p:nvPr>
            <p:ph type="title"/>
          </p:nvPr>
        </p:nvSpPr>
        <p:spPr>
          <a:xfrm>
            <a:off x="531965" y="179832"/>
            <a:ext cx="10058400" cy="1609344"/>
          </a:xfrm>
        </p:spPr>
        <p:txBody>
          <a:bodyPr>
            <a:normAutofit/>
          </a:bodyPr>
          <a:lstStyle/>
          <a:p>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 :</a:t>
            </a:r>
            <a:endParaRPr lang="en-IN" sz="2400" b="1" dirty="0">
              <a:solidFill>
                <a:schemeClr val="tx1"/>
              </a:solidFill>
            </a:endParaRPr>
          </a:p>
        </p:txBody>
      </p:sp>
      <p:sp>
        <p:nvSpPr>
          <p:cNvPr id="3" name="Content Placeholder 2">
            <a:extLst>
              <a:ext uri="{FF2B5EF4-FFF2-40B4-BE49-F238E27FC236}">
                <a16:creationId xmlns:a16="http://schemas.microsoft.com/office/drawing/2014/main" id="{EAB23DC5-6804-4410-8A37-F225081ECECD}"/>
              </a:ext>
            </a:extLst>
          </p:cNvPr>
          <p:cNvSpPr>
            <a:spLocks noGrp="1"/>
          </p:cNvSpPr>
          <p:nvPr>
            <p:ph idx="1"/>
          </p:nvPr>
        </p:nvSpPr>
        <p:spPr>
          <a:xfrm>
            <a:off x="1033990" y="1493340"/>
            <a:ext cx="10360151" cy="4050792"/>
          </a:xfrm>
        </p:spPr>
        <p:txBody>
          <a:bodyPr>
            <a:noAutofit/>
          </a:bodyPr>
          <a:lstStyle/>
          <a:p>
            <a:pPr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an animated visualization,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you are asking the reader to follow the progression of information as it moves from one frame to another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There are different ways to do this, from narrative stories to videos to a series of images in static form, but all require users to track information and hold it in their memories.</a:t>
            </a:r>
          </a:p>
          <a:p>
            <a:pPr algn="just">
              <a:lnSpc>
                <a:spcPct val="100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Added background, sound, texture, colours, lighting, and other attributes to an animation.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Added Voice Over About the </a:t>
            </a:r>
            <a:r>
              <a:rPr lang="en-IN"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Keezhadi</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Excavation Objects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964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0DAD-9A34-415F-A142-D3DB547130F7}"/>
              </a:ext>
            </a:extLst>
          </p:cNvPr>
          <p:cNvSpPr>
            <a:spLocks noGrp="1"/>
          </p:cNvSpPr>
          <p:nvPr>
            <p:ph type="title"/>
          </p:nvPr>
        </p:nvSpPr>
        <p:spPr>
          <a:xfrm>
            <a:off x="690283" y="475129"/>
            <a:ext cx="10267636" cy="740306"/>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Architecture:</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28047CAC-187F-403A-B0AD-3C31DA029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839" y="1376830"/>
            <a:ext cx="7701690" cy="4923412"/>
          </a:xfrm>
        </p:spPr>
      </p:pic>
    </p:spTree>
    <p:extLst>
      <p:ext uri="{BB962C8B-B14F-4D97-AF65-F5344CB8AC3E}">
        <p14:creationId xmlns:p14="http://schemas.microsoft.com/office/powerpoint/2010/main" val="180969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06D1-C23C-4DFC-9723-4B186DFCCB25}"/>
              </a:ext>
            </a:extLst>
          </p:cNvPr>
          <p:cNvSpPr>
            <a:spLocks noGrp="1"/>
          </p:cNvSpPr>
          <p:nvPr>
            <p:ph type="title"/>
          </p:nvPr>
        </p:nvSpPr>
        <p:spPr>
          <a:xfrm>
            <a:off x="642499" y="332232"/>
            <a:ext cx="10727705" cy="824215"/>
          </a:xfrm>
        </p:spPr>
        <p:txBody>
          <a:bodyPr>
            <a:normAutofit/>
          </a:bodyPr>
          <a:lstStyle/>
          <a:p>
            <a:pPr algn="just"/>
            <a:r>
              <a:rPr lang="en-IN" sz="2400" b="1" cap="none" dirty="0">
                <a:solidFill>
                  <a:srgbClr val="000000"/>
                </a:solidFill>
                <a:effectLst/>
                <a:latin typeface="Times New Roman" panose="02020603050405020304" pitchFamily="18" charset="0"/>
                <a:cs typeface="Times New Roman" panose="02020603050405020304" pitchFamily="18" charset="0"/>
              </a:rPr>
              <a:t>Design and </a:t>
            </a:r>
            <a:r>
              <a:rPr lang="en-IN" sz="2400" b="1" cap="none" dirty="0">
                <a:solidFill>
                  <a:srgbClr val="000000"/>
                </a:solidFill>
                <a:latin typeface="Times New Roman" panose="02020603050405020304" pitchFamily="18" charset="0"/>
                <a:cs typeface="Times New Roman" panose="02020603050405020304" pitchFamily="18" charset="0"/>
              </a:rPr>
              <a:t>D</a:t>
            </a:r>
            <a:r>
              <a:rPr lang="en-IN" sz="2400" b="1" cap="none" dirty="0">
                <a:solidFill>
                  <a:srgbClr val="000000"/>
                </a:solidFill>
                <a:effectLst/>
                <a:latin typeface="Times New Roman" panose="02020603050405020304" pitchFamily="18" charset="0"/>
                <a:cs typeface="Times New Roman" panose="02020603050405020304" pitchFamily="18" charset="0"/>
              </a:rPr>
              <a:t>evelopment Process for Blender</a:t>
            </a:r>
            <a:r>
              <a:rPr lang="en-IN" sz="2400" b="1" cap="none" dirty="0">
                <a:solidFill>
                  <a:srgbClr val="000000"/>
                </a:solidFill>
                <a:latin typeface="Times New Roman" panose="02020603050405020304" pitchFamily="18" charset="0"/>
                <a:cs typeface="Times New Roman" panose="02020603050405020304" pitchFamily="18" charset="0"/>
              </a:rPr>
              <a:t> ,V</a:t>
            </a:r>
            <a:r>
              <a:rPr lang="en-IN" sz="2400" b="1" cap="none" dirty="0">
                <a:solidFill>
                  <a:srgbClr val="000000"/>
                </a:solidFill>
                <a:effectLst/>
                <a:latin typeface="Times New Roman" panose="02020603050405020304" pitchFamily="18" charset="0"/>
                <a:cs typeface="Times New Roman" panose="02020603050405020304" pitchFamily="18" charset="0"/>
              </a:rPr>
              <a:t>uforia and Unity :</a:t>
            </a:r>
          </a:p>
        </p:txBody>
      </p:sp>
      <p:pic>
        <p:nvPicPr>
          <p:cNvPr id="5" name="Content Placeholder 4">
            <a:extLst>
              <a:ext uri="{FF2B5EF4-FFF2-40B4-BE49-F238E27FC236}">
                <a16:creationId xmlns:a16="http://schemas.microsoft.com/office/drawing/2014/main" id="{E84C22CA-0AAA-48C3-9E56-ABFCFEFAF5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095" y="1156447"/>
            <a:ext cx="5088905" cy="5088905"/>
          </a:xfrm>
        </p:spPr>
      </p:pic>
      <p:pic>
        <p:nvPicPr>
          <p:cNvPr id="15" name="Picture 14">
            <a:extLst>
              <a:ext uri="{FF2B5EF4-FFF2-40B4-BE49-F238E27FC236}">
                <a16:creationId xmlns:a16="http://schemas.microsoft.com/office/drawing/2014/main" id="{A35769C2-82EE-408B-BC56-DBE8798FC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575" y="1171429"/>
            <a:ext cx="4123765" cy="5424502"/>
          </a:xfrm>
          <a:prstGeom prst="rect">
            <a:avLst/>
          </a:prstGeom>
        </p:spPr>
      </p:pic>
      <p:cxnSp>
        <p:nvCxnSpPr>
          <p:cNvPr id="7" name="Connector: Elbow 6">
            <a:extLst>
              <a:ext uri="{FF2B5EF4-FFF2-40B4-BE49-F238E27FC236}">
                <a16:creationId xmlns:a16="http://schemas.microsoft.com/office/drawing/2014/main" id="{D6BCF2AF-32F9-4F49-8CA1-D6CBC3595296}"/>
              </a:ext>
            </a:extLst>
          </p:cNvPr>
          <p:cNvCxnSpPr/>
          <p:nvPr/>
        </p:nvCxnSpPr>
        <p:spPr>
          <a:xfrm flipV="1">
            <a:off x="5450541" y="4536141"/>
            <a:ext cx="1299883" cy="672353"/>
          </a:xfrm>
          <a:prstGeom prst="bentConnector3">
            <a:avLst>
              <a:gd name="adj1" fmla="val 345"/>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A9E8AA0-1FD0-4255-9034-05CDD04FBC04}"/>
              </a:ext>
            </a:extLst>
          </p:cNvPr>
          <p:cNvCxnSpPr/>
          <p:nvPr/>
        </p:nvCxnSpPr>
        <p:spPr>
          <a:xfrm rot="5400000">
            <a:off x="6409765" y="2510117"/>
            <a:ext cx="2590800" cy="1138518"/>
          </a:xfrm>
          <a:prstGeom prst="bentConnector3">
            <a:avLst>
              <a:gd name="adj1" fmla="val -519"/>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047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06CD-038F-4027-84BC-AF674836B30F}"/>
              </a:ext>
            </a:extLst>
          </p:cNvPr>
          <p:cNvSpPr>
            <a:spLocks noGrp="1"/>
          </p:cNvSpPr>
          <p:nvPr>
            <p:ph type="title"/>
          </p:nvPr>
        </p:nvSpPr>
        <p:spPr>
          <a:xfrm>
            <a:off x="469213" y="248681"/>
            <a:ext cx="10058400" cy="1609344"/>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Modules</a:t>
            </a:r>
            <a:r>
              <a:rPr lang="en-US" sz="2400" b="1" dirty="0">
                <a:solidFill>
                  <a:schemeClr val="tx1"/>
                </a:solidFill>
              </a:rPr>
              <a:t>:</a:t>
            </a:r>
            <a:endParaRPr lang="en-IN" sz="2400" b="1" dirty="0">
              <a:solidFill>
                <a:schemeClr val="tx1"/>
              </a:solidFill>
            </a:endParaRPr>
          </a:p>
        </p:txBody>
      </p:sp>
      <p:sp>
        <p:nvSpPr>
          <p:cNvPr id="3" name="Content Placeholder 2">
            <a:extLst>
              <a:ext uri="{FF2B5EF4-FFF2-40B4-BE49-F238E27FC236}">
                <a16:creationId xmlns:a16="http://schemas.microsoft.com/office/drawing/2014/main" id="{1409D468-F677-41D4-B5CC-75F90A331614}"/>
              </a:ext>
            </a:extLst>
          </p:cNvPr>
          <p:cNvSpPr>
            <a:spLocks noGrp="1"/>
          </p:cNvSpPr>
          <p:nvPr>
            <p:ph idx="1"/>
          </p:nvPr>
        </p:nvSpPr>
        <p:spPr>
          <a:xfrm>
            <a:off x="908483" y="1565596"/>
            <a:ext cx="10058400" cy="4050792"/>
          </a:xfrm>
        </p:spPr>
        <p:txBody>
          <a:bodyPr>
            <a:normAutofit/>
          </a:bodyPr>
          <a:lstStyle/>
          <a:p>
            <a:pPr marL="342900" lvl="0" indent="-342900">
              <a:lnSpc>
                <a:spcPct val="150000"/>
              </a:lnSpc>
              <a:spcAft>
                <a:spcPts val="800"/>
              </a:spcAft>
              <a:buFont typeface="Wingdings" panose="05000000000000000000" pitchFamily="2"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Get Information needed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Image Processing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Rendering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Virtual Object to be Augmented with Unity, Vuforia Interfaces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7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FDB32-5412-4AB9-AC2D-A9471BC4F4B4}"/>
              </a:ext>
            </a:extLst>
          </p:cNvPr>
          <p:cNvSpPr>
            <a:spLocks noGrp="1"/>
          </p:cNvSpPr>
          <p:nvPr>
            <p:ph idx="1"/>
          </p:nvPr>
        </p:nvSpPr>
        <p:spPr>
          <a:xfrm>
            <a:off x="497541" y="340659"/>
            <a:ext cx="11210365" cy="6633882"/>
          </a:xfrm>
        </p:spPr>
        <p:txBody>
          <a:bodyPr>
            <a:noAutofit/>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Get Information needed: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74320" indent="0">
              <a:lnSpc>
                <a:spcPct val="150000"/>
              </a:lnSpc>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Collecting Information from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Tamil Nadu State Department of Archaeology is the archaeology department of the Government of Tamil Nadu. Founded in 1961, the department is headed by an Indian Administrative Service officer with the designation Commissioner for Archaeology and conducts archaeological excavations in the state of Tamil Nadu.</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Image Processing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20040" lvl="1" indent="0">
              <a:lnSpc>
                <a:spcPct val="150000"/>
              </a:lnSpc>
              <a:spcAft>
                <a:spcPts val="800"/>
              </a:spcAft>
              <a:buNone/>
            </a:pP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AR Camera &amp; Image Target :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617220" lvl="1" indent="-342900">
              <a:lnSpc>
                <a:spcPct val="150000"/>
              </a:lnSpc>
              <a:buFont typeface="Symbol" panose="05050102010706020507" pitchFamily="18" charset="2"/>
              <a:buChar char=""/>
            </a:pPr>
            <a:r>
              <a:rPr lang="en-IN"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Vuforia</a:t>
            </a: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for this project we decided to go with </a:t>
            </a:r>
            <a:r>
              <a:rPr lang="en-IN"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Vuforia SDK </a:t>
            </a: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order to enable </a:t>
            </a:r>
            <a:r>
              <a:rPr lang="en-IN"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AR </a:t>
            </a: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instead of unity’s own AR.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617220" lvl="1" indent="-342900">
              <a:lnSpc>
                <a:spcPct val="150000"/>
              </a:lnSpc>
              <a:buFont typeface="Symbol" panose="05050102010706020507" pitchFamily="18" charset="2"/>
              <a:buChar char=""/>
            </a:pPr>
            <a:r>
              <a:rPr lang="en-IN"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Vuforia </a:t>
            </a: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allows users to easily add advanced computer vision functionality to any application, allowing it to recognize images and objects, and interact with spaces in the real world.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617220" lvl="1" indent="-342900">
              <a:lnSpc>
                <a:spcPct val="150000"/>
              </a:lnSpc>
              <a:buFont typeface="Symbol" panose="05050102010706020507" pitchFamily="18" charset="2"/>
              <a:buChar char=""/>
            </a:pP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Instead of using the main camera, in order to enable AR you should add an</a:t>
            </a:r>
            <a:r>
              <a:rPr lang="en-IN"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AR Camera</a:t>
            </a: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from the </a:t>
            </a:r>
            <a:r>
              <a:rPr lang="en-IN"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Vuforia </a:t>
            </a:r>
            <a:r>
              <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contextual menu.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76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D8A3A-4B11-4D31-B65F-697AF9BA1D5A}"/>
              </a:ext>
            </a:extLst>
          </p:cNvPr>
          <p:cNvSpPr>
            <a:spLocks noGrp="1"/>
          </p:cNvSpPr>
          <p:nvPr>
            <p:ph idx="1"/>
          </p:nvPr>
        </p:nvSpPr>
        <p:spPr>
          <a:xfrm>
            <a:off x="630578" y="453972"/>
            <a:ext cx="11077328" cy="6404028"/>
          </a:xfrm>
        </p:spPr>
        <p:txBody>
          <a:bodyPr>
            <a:normAutofit/>
          </a:bodyPr>
          <a:lstStyle/>
          <a:p>
            <a:pPr marL="342900" indent="-342900">
              <a:lnSpc>
                <a:spcPct val="150000"/>
              </a:lnSpc>
              <a:spcAft>
                <a:spcPts val="800"/>
              </a:spcAft>
              <a:buFont typeface="Symbol" panose="05050102010706020507" pitchFamily="18" charset="2"/>
              <a:buChar char=""/>
            </a:pPr>
            <a:r>
              <a:rPr lang="en-IN" sz="1800"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Use the </a:t>
            </a:r>
            <a:r>
              <a:rPr lang="en-IN" sz="1800" b="1"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Add Database</a:t>
            </a:r>
            <a:r>
              <a:rPr lang="en-IN" sz="1800"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button to proceed to the </a:t>
            </a:r>
            <a:r>
              <a:rPr lang="en-IN" sz="1800" b="1"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Create Database</a:t>
            </a:r>
            <a:r>
              <a:rPr lang="en-IN" sz="1800"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page where you can set up your target image database.</a:t>
            </a:r>
            <a:endPar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AR camera will allow your camera to recognize certain images (called Image Target) in order to display content above these target images. So along with the AR Camera, we added a Target Image object and added an image to it that will be recognized.</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800" b="1" spc="12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Configuring image targets:</a:t>
            </a:r>
          </a:p>
          <a:p>
            <a:pPr marL="1108710" lvl="2" indent="-285750">
              <a:lnSpc>
                <a:spcPct val="150000"/>
              </a:lnSpc>
            </a:pPr>
            <a:r>
              <a:rPr lang="en-IN" sz="1800" b="0"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Image targets trigger the appearance of virtual objects in an augmented reality app. The corresponding target should be specified so that the app recognizes it.</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08710" lvl="2" indent="-285750">
              <a:lnSpc>
                <a:spcPct val="150000"/>
              </a:lnSpc>
            </a:pPr>
            <a:r>
              <a:rPr lang="en-IN" sz="1800"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To set up the image targets, move back to the Vuforia Developer Portal and open the </a:t>
            </a:r>
            <a:r>
              <a:rPr lang="en-IN" sz="1800" spc="7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Target</a:t>
            </a:r>
            <a:r>
              <a:rPr lang="en-IN" sz="1800" spc="70" dirty="0">
                <a:solidFill>
                  <a:srgbClr val="CC99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800" spc="7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Manager</a:t>
            </a:r>
            <a:r>
              <a:rPr lang="en-IN" sz="1800" spc="7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page.</a:t>
            </a:r>
            <a:endParaRPr lang="en-IN" sz="1800" dirty="0"/>
          </a:p>
        </p:txBody>
      </p:sp>
    </p:spTree>
    <p:extLst>
      <p:ext uri="{BB962C8B-B14F-4D97-AF65-F5344CB8AC3E}">
        <p14:creationId xmlns:p14="http://schemas.microsoft.com/office/powerpoint/2010/main" val="1680203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524</TotalTime>
  <Words>873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Franklin Gothic Heavy</vt:lpstr>
      <vt:lpstr>Rockwell</vt:lpstr>
      <vt:lpstr>Rockwell Condensed</vt:lpstr>
      <vt:lpstr>Symbol</vt:lpstr>
      <vt:lpstr>Times New Roman</vt:lpstr>
      <vt:lpstr>Tw Cen MT Condensed Extra Bold</vt:lpstr>
      <vt:lpstr>Wingdings</vt:lpstr>
      <vt:lpstr>Wood Type</vt:lpstr>
      <vt:lpstr>Keezhadi Excavation Objects  in Augmented Reality </vt:lpstr>
      <vt:lpstr>Abstract:</vt:lpstr>
      <vt:lpstr>Problem Statement:</vt:lpstr>
      <vt:lpstr>Objective :</vt:lpstr>
      <vt:lpstr>Architecture:</vt:lpstr>
      <vt:lpstr>Design and Development Process for Blender ,Vuforia and Unity :</vt:lpstr>
      <vt:lpstr>Modules:</vt:lpstr>
      <vt:lpstr>PowerPoint Presentation</vt:lpstr>
      <vt:lpstr>PowerPoint Presentation</vt:lpstr>
      <vt:lpstr>PowerPoint Presentation</vt:lpstr>
      <vt:lpstr>PowerPoint Presentation</vt:lpstr>
      <vt:lpstr>Software and Platforms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Keezhadi Excavation Objects in Augmented Reality </dc:title>
  <dc:creator>Dhivagar V</dc:creator>
  <cp:lastModifiedBy>Dhivagar V</cp:lastModifiedBy>
  <cp:revision>28</cp:revision>
  <dcterms:created xsi:type="dcterms:W3CDTF">2022-03-24T10:15:30Z</dcterms:created>
  <dcterms:modified xsi:type="dcterms:W3CDTF">2022-04-24T06:25:26Z</dcterms:modified>
</cp:coreProperties>
</file>