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2" r:id="rId8"/>
    <p:sldId id="265" r:id="rId9"/>
    <p:sldId id="26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74869B-D8FD-4D55-9359-6AED162F73F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E25FC-9F4B-47B2-89A3-3CEC3F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4F01-383D-4DFB-BB02-969D21EC5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Trading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697C-19A4-4FC0-A7FF-B2F8DD6E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608" y="6194711"/>
            <a:ext cx="4489704" cy="599281"/>
          </a:xfrm>
        </p:spPr>
        <p:txBody>
          <a:bodyPr/>
          <a:lstStyle/>
          <a:p>
            <a:r>
              <a:rPr lang="en-US" dirty="0"/>
              <a:t>Dhivahar Perumal and Rajesh Mohan</a:t>
            </a:r>
          </a:p>
        </p:txBody>
      </p:sp>
    </p:spTree>
    <p:extLst>
      <p:ext uri="{BB962C8B-B14F-4D97-AF65-F5344CB8AC3E}">
        <p14:creationId xmlns:p14="http://schemas.microsoft.com/office/powerpoint/2010/main" val="29418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0E14-F8A2-4485-B524-674BF4E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170B-B793-4E07-8990-326D7669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prediction system designed over the days.</a:t>
            </a:r>
          </a:p>
          <a:p>
            <a:r>
              <a:rPr lang="en-US" dirty="0"/>
              <a:t>We have historical data only for day closing price of stocks. In order to design a model for intraday transaction, we are creating our own training and test data sets</a:t>
            </a:r>
          </a:p>
          <a:p>
            <a:r>
              <a:rPr lang="en-US" dirty="0"/>
              <a:t>We have the model for the MPC and a trivial cost function.</a:t>
            </a:r>
          </a:p>
          <a:p>
            <a:r>
              <a:rPr lang="en-US" dirty="0"/>
              <a:t>The prediction system is a neural network using LSTM and Multi-Layer Perceptron to predict the prices over the next N days.</a:t>
            </a:r>
          </a:p>
        </p:txBody>
      </p:sp>
    </p:spTree>
    <p:extLst>
      <p:ext uri="{BB962C8B-B14F-4D97-AF65-F5344CB8AC3E}">
        <p14:creationId xmlns:p14="http://schemas.microsoft.com/office/powerpoint/2010/main" val="56366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5D7-FAF3-4DAC-9043-77B9BED3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7727-3D26-4D71-8D23-F5F36A64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the model to predict the value in N days, But once the training data set for intraday trading is complete , we can use it to train for intraday training.</a:t>
            </a:r>
          </a:p>
          <a:p>
            <a:r>
              <a:rPr lang="en-US" dirty="0"/>
              <a:t>The Same logic governing the stock trading over N days will be scaled to stock trading over N minutes.</a:t>
            </a:r>
          </a:p>
          <a:p>
            <a:r>
              <a:rPr lang="en-US" dirty="0"/>
              <a:t>The cost function needs to be optimized. We have to consider the scenario where the actual profit is more than the predicted profit (  that mean we have outperformed our prediction). In such scenarios, we must not over try the inverse and bring down our profit( but instead allow it to maximize it )</a:t>
            </a:r>
          </a:p>
        </p:txBody>
      </p:sp>
    </p:spTree>
    <p:extLst>
      <p:ext uri="{BB962C8B-B14F-4D97-AF65-F5344CB8AC3E}">
        <p14:creationId xmlns:p14="http://schemas.microsoft.com/office/powerpoint/2010/main" val="82221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C1BF-5FFB-49B7-9072-84BE0ACC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19" y="96716"/>
            <a:ext cx="10018713" cy="1752599"/>
          </a:xfrm>
        </p:spPr>
        <p:txBody>
          <a:bodyPr/>
          <a:lstStyle/>
          <a:p>
            <a:r>
              <a:rPr lang="en-US" dirty="0"/>
              <a:t>Data sets to be used for intraday trading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51C35-91AB-48D5-B36C-26EC7B86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95" y="1966911"/>
            <a:ext cx="6372225" cy="9429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338787-06EA-4CD4-B69B-6DDBE63D9BAD}"/>
              </a:ext>
            </a:extLst>
          </p:cNvPr>
          <p:cNvCxnSpPr/>
          <p:nvPr/>
        </p:nvCxnSpPr>
        <p:spPr>
          <a:xfrm>
            <a:off x="6396952" y="3209192"/>
            <a:ext cx="0" cy="3270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2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4DB8A9-C462-4C47-ADB0-C828F6A65347}"/>
              </a:ext>
            </a:extLst>
          </p:cNvPr>
          <p:cNvSpPr/>
          <p:nvPr/>
        </p:nvSpPr>
        <p:spPr>
          <a:xfrm>
            <a:off x="5528684" y="5268717"/>
            <a:ext cx="1219200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Actual Profit</a:t>
            </a:r>
          </a:p>
          <a:p>
            <a:pPr algn="ctr"/>
            <a:r>
              <a:rPr lang="en-US" sz="1400" dirty="0"/>
              <a:t>Feedback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1D6F3E-F702-46DB-88A6-30A58416F363}"/>
              </a:ext>
            </a:extLst>
          </p:cNvPr>
          <p:cNvCxnSpPr>
            <a:cxnSpLocks/>
          </p:cNvCxnSpPr>
          <p:nvPr/>
        </p:nvCxnSpPr>
        <p:spPr>
          <a:xfrm>
            <a:off x="5020408" y="3745721"/>
            <a:ext cx="50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E1E9F8-6011-4B1D-BA49-F0B2FC23AECB}"/>
              </a:ext>
            </a:extLst>
          </p:cNvPr>
          <p:cNvCxnSpPr>
            <a:cxnSpLocks/>
          </p:cNvCxnSpPr>
          <p:nvPr/>
        </p:nvCxnSpPr>
        <p:spPr>
          <a:xfrm>
            <a:off x="7644384" y="3725772"/>
            <a:ext cx="98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1AE960-F1F6-4BF8-9101-3AEFF71398A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747884" y="5576448"/>
            <a:ext cx="285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36FB82-E0B5-4544-B67B-EB2C2924D7BF}"/>
              </a:ext>
            </a:extLst>
          </p:cNvPr>
          <p:cNvSpPr/>
          <p:nvPr/>
        </p:nvSpPr>
        <p:spPr>
          <a:xfrm>
            <a:off x="1307823" y="2051577"/>
            <a:ext cx="1732143" cy="65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Prices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76E2D7-0BD6-417B-B160-BB92A9B74CB7}"/>
              </a:ext>
            </a:extLst>
          </p:cNvPr>
          <p:cNvCxnSpPr>
            <a:stCxn id="23" idx="1"/>
          </p:cNvCxnSpPr>
          <p:nvPr/>
        </p:nvCxnSpPr>
        <p:spPr>
          <a:xfrm flipH="1">
            <a:off x="4211515" y="5576448"/>
            <a:ext cx="131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9832F1-96D3-4AAD-94F7-19691A784E8D}"/>
              </a:ext>
            </a:extLst>
          </p:cNvPr>
          <p:cNvCxnSpPr>
            <a:cxnSpLocks/>
          </p:cNvCxnSpPr>
          <p:nvPr/>
        </p:nvCxnSpPr>
        <p:spPr>
          <a:xfrm flipH="1" flipV="1">
            <a:off x="4203003" y="4142068"/>
            <a:ext cx="8512" cy="14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759BAE-C908-4528-BBC0-67A83EC589E8}"/>
              </a:ext>
            </a:extLst>
          </p:cNvPr>
          <p:cNvCxnSpPr>
            <a:cxnSpLocks/>
          </p:cNvCxnSpPr>
          <p:nvPr/>
        </p:nvCxnSpPr>
        <p:spPr>
          <a:xfrm flipV="1">
            <a:off x="9601903" y="4237660"/>
            <a:ext cx="0" cy="133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D04503-293D-4526-911F-F657D5B6D9CF}"/>
              </a:ext>
            </a:extLst>
          </p:cNvPr>
          <p:cNvSpPr txBox="1"/>
          <p:nvPr/>
        </p:nvSpPr>
        <p:spPr>
          <a:xfrm>
            <a:off x="4211515" y="734519"/>
            <a:ext cx="3965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Design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C5AD40-513B-48A1-8E59-0B2C2450F2FF}"/>
              </a:ext>
            </a:extLst>
          </p:cNvPr>
          <p:cNvSpPr/>
          <p:nvPr/>
        </p:nvSpPr>
        <p:spPr>
          <a:xfrm>
            <a:off x="2024982" y="3340073"/>
            <a:ext cx="1414753" cy="80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Profit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A2CA1-A85E-48CB-9A10-6BDA67531533}"/>
              </a:ext>
            </a:extLst>
          </p:cNvPr>
          <p:cNvSpPr/>
          <p:nvPr/>
        </p:nvSpPr>
        <p:spPr>
          <a:xfrm>
            <a:off x="8626345" y="3249131"/>
            <a:ext cx="2455436" cy="98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32D125-0313-4D4E-82F1-8DC723B2930E}"/>
              </a:ext>
            </a:extLst>
          </p:cNvPr>
          <p:cNvSpPr/>
          <p:nvPr/>
        </p:nvSpPr>
        <p:spPr>
          <a:xfrm>
            <a:off x="3261668" y="1896330"/>
            <a:ext cx="2834332" cy="96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Neural Network for Set Point Calculation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01D36-9AF5-44B6-9D78-5F494ED2C738}"/>
              </a:ext>
            </a:extLst>
          </p:cNvPr>
          <p:cNvSpPr/>
          <p:nvPr/>
        </p:nvSpPr>
        <p:spPr>
          <a:xfrm>
            <a:off x="5528684" y="3264629"/>
            <a:ext cx="2115700" cy="96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Neural Network for Control Calculation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76C8D3-17E7-4E67-B505-0D0119E308E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39735" y="3741071"/>
            <a:ext cx="442396" cy="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763D9D-C26B-4205-9261-7831DCB59EC5}"/>
              </a:ext>
            </a:extLst>
          </p:cNvPr>
          <p:cNvCxnSpPr/>
          <p:nvPr/>
        </p:nvCxnSpPr>
        <p:spPr>
          <a:xfrm>
            <a:off x="3364992" y="2858514"/>
            <a:ext cx="0" cy="47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950657-686E-4E5F-8F54-C439468F4AE5}"/>
              </a:ext>
            </a:extLst>
          </p:cNvPr>
          <p:cNvCxnSpPr>
            <a:cxnSpLocks/>
          </p:cNvCxnSpPr>
          <p:nvPr/>
        </p:nvCxnSpPr>
        <p:spPr>
          <a:xfrm>
            <a:off x="5803392" y="2858514"/>
            <a:ext cx="0" cy="40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211B41-FE29-411A-93EA-099C6E1857F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35808" y="2377422"/>
            <a:ext cx="225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0D656E4-07BA-4832-8563-C2A9E50C5305}"/>
              </a:ext>
            </a:extLst>
          </p:cNvPr>
          <p:cNvSpPr/>
          <p:nvPr/>
        </p:nvSpPr>
        <p:spPr>
          <a:xfrm>
            <a:off x="3859793" y="3324774"/>
            <a:ext cx="1414753" cy="80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47853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5AD8-15AC-46BC-978E-A970DE4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886-CDF1-4B4A-A82C-EA8845E8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Trading Module carries out the trade as a separate thread </a:t>
            </a:r>
          </a:p>
          <a:p>
            <a:r>
              <a:rPr lang="en-US" dirty="0"/>
              <a:t>The trades are considered to be based on the output by the combined controller + Neural Network.</a:t>
            </a:r>
          </a:p>
          <a:p>
            <a:r>
              <a:rPr lang="en-US" dirty="0"/>
              <a:t>As long as the actual profit is less than the predicted profit, the trade is performed.</a:t>
            </a:r>
          </a:p>
          <a:p>
            <a:r>
              <a:rPr lang="en-US" dirty="0"/>
              <a:t>No more trades are performed if there is a loss predicted for the 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4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C4BB-8249-4A87-A0A7-5F997C7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Profit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F059-A1DA-43B4-898C-4AD41445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profit to be expected is predicted before the trade for the day is performed.</a:t>
            </a:r>
          </a:p>
          <a:p>
            <a:r>
              <a:rPr lang="en-US" dirty="0"/>
              <a:t>We have a Neural Network model that studies the data over a period of 20 years and predicts the very next day stock closing price.</a:t>
            </a:r>
          </a:p>
          <a:p>
            <a:r>
              <a:rPr lang="en-US" dirty="0"/>
              <a:t>We consider a buy and sell points over the next N day where we expect to buy and sell the stocks at the closing prices(predicted from the NN).</a:t>
            </a:r>
          </a:p>
          <a:p>
            <a:r>
              <a:rPr lang="en-US" dirty="0"/>
              <a:t>We consider this to be an abstract that tells us if there is a profit possible for the next N days and if yes, the buy and sell points.</a:t>
            </a:r>
          </a:p>
        </p:txBody>
      </p:sp>
    </p:spTree>
    <p:extLst>
      <p:ext uri="{BB962C8B-B14F-4D97-AF65-F5344CB8AC3E}">
        <p14:creationId xmlns:p14="http://schemas.microsoft.com/office/powerpoint/2010/main" val="373236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C624-6257-4C39-9E21-A0CA7B31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Profit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1F4F-2C90-408B-A746-9B085560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the Previous Closing Day Value ( </a:t>
            </a:r>
            <a:r>
              <a:rPr lang="en-US" dirty="0" err="1"/>
              <a:t>CloseValue</a:t>
            </a:r>
            <a:r>
              <a:rPr lang="en-US" dirty="0"/>
              <a:t>(t))</a:t>
            </a:r>
          </a:p>
          <a:p>
            <a:r>
              <a:rPr lang="en-US" dirty="0"/>
              <a:t>We predict the Current Day Closing Value using the Neural Network Prediction system implemented using LSTM ( </a:t>
            </a:r>
            <a:r>
              <a:rPr lang="en-US" dirty="0" err="1"/>
              <a:t>CloseValue</a:t>
            </a:r>
            <a:r>
              <a:rPr lang="en-US" dirty="0"/>
              <a:t>(t+1) ) till N days .</a:t>
            </a:r>
          </a:p>
          <a:p>
            <a:r>
              <a:rPr lang="en-US" dirty="0"/>
              <a:t>The total profit that could be obtained over the period is calculated by the max profit </a:t>
            </a:r>
            <a:r>
              <a:rPr lang="en-US" dirty="0" err="1"/>
              <a:t>alogirthm</a:t>
            </a:r>
            <a:r>
              <a:rPr lang="en-US" dirty="0"/>
              <a:t> and we get to know the buy and sell points over the next N days.</a:t>
            </a:r>
          </a:p>
          <a:p>
            <a:r>
              <a:rPr lang="en-US" dirty="0"/>
              <a:t>This is given by,</a:t>
            </a:r>
          </a:p>
          <a:p>
            <a:r>
              <a:rPr lang="en-US" dirty="0"/>
              <a:t>Expected Profit ,P(e) = Sum (Each profit by the trade)</a:t>
            </a:r>
          </a:p>
        </p:txBody>
      </p:sp>
    </p:spTree>
    <p:extLst>
      <p:ext uri="{BB962C8B-B14F-4D97-AF65-F5344CB8AC3E}">
        <p14:creationId xmlns:p14="http://schemas.microsoft.com/office/powerpoint/2010/main" val="12582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ED0-3C5D-4266-A74F-9B61AC38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Closing Price Prediction Using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4449-FFAC-4E31-B966-5A72D6AC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built the stock closing price prediction using the historic data.</a:t>
            </a:r>
          </a:p>
          <a:p>
            <a:r>
              <a:rPr lang="en-US" dirty="0"/>
              <a:t>The mean square error is 0.29 on test data.</a:t>
            </a:r>
          </a:p>
          <a:p>
            <a:r>
              <a:rPr lang="en-US" dirty="0"/>
              <a:t>This is a robust prediction system that could estimate the closing value with an considerable accuracy.</a:t>
            </a:r>
          </a:p>
          <a:p>
            <a:r>
              <a:rPr lang="en-US" dirty="0"/>
              <a:t>This is very important since we are not only concerned if the day will result in a profit but also how much of the profit.</a:t>
            </a:r>
          </a:p>
          <a:p>
            <a:r>
              <a:rPr lang="en-US" dirty="0"/>
              <a:t>This could be extended by predicting the Day High Value instead of the day close value for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217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E63-E751-4335-93AE-40AD272C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Closing Price Prediction Using LSTM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D949C-8074-472F-B9B5-D430FC7B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4" y="2090552"/>
            <a:ext cx="5952372" cy="389609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35F20C-8583-405E-ADAC-606FA514FAA4}"/>
              </a:ext>
            </a:extLst>
          </p:cNvPr>
          <p:cNvCxnSpPr/>
          <p:nvPr/>
        </p:nvCxnSpPr>
        <p:spPr>
          <a:xfrm>
            <a:off x="3719146" y="6101862"/>
            <a:ext cx="4932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9EA2B0-DC60-4E83-920B-88A0FCB986EA}"/>
              </a:ext>
            </a:extLst>
          </p:cNvPr>
          <p:cNvCxnSpPr>
            <a:cxnSpLocks/>
          </p:cNvCxnSpPr>
          <p:nvPr/>
        </p:nvCxnSpPr>
        <p:spPr>
          <a:xfrm flipV="1">
            <a:off x="2910254" y="2646484"/>
            <a:ext cx="0" cy="2602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C8F0CF-6739-4E95-803A-389121D5FEC4}"/>
              </a:ext>
            </a:extLst>
          </p:cNvPr>
          <p:cNvSpPr txBox="1"/>
          <p:nvPr/>
        </p:nvSpPr>
        <p:spPr>
          <a:xfrm>
            <a:off x="2145327" y="3624579"/>
            <a:ext cx="76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F96D7-AC94-4FBE-BC1E-EF47FBA9AEC4}"/>
              </a:ext>
            </a:extLst>
          </p:cNvPr>
          <p:cNvSpPr txBox="1"/>
          <p:nvPr/>
        </p:nvSpPr>
        <p:spPr>
          <a:xfrm>
            <a:off x="5440241" y="6217075"/>
            <a:ext cx="149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 t )</a:t>
            </a:r>
          </a:p>
        </p:txBody>
      </p:sp>
    </p:spTree>
    <p:extLst>
      <p:ext uri="{BB962C8B-B14F-4D97-AF65-F5344CB8AC3E}">
        <p14:creationId xmlns:p14="http://schemas.microsoft.com/office/powerpoint/2010/main" val="35299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DD82-234E-4CAC-A1EA-EE49E2CE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utoShape 4" descr="J=\sum _{i=1}^{N}w_{x_{i}}(r_{i}-x_{i})^{2}+\sum _{i=1}^{N}w_{u_{i}}{\Delta u_{i}}^{2}">
                <a:extLst>
                  <a:ext uri="{FF2B5EF4-FFF2-40B4-BE49-F238E27FC236}">
                    <a16:creationId xmlns:a16="http://schemas.microsoft.com/office/drawing/2014/main" id="{38018CE9-569D-4792-883E-1AD42E42883E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reference variable (  Predicted Profit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controlled variable (  Actual Profit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manipulated variable ( The decision variables 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 - The manipulated variable are the decision values from MLP Neural Network ( We are yet to quantify it to use in our cost function )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AutoShape 4" descr="J=\sum _{i=1}^{N}w_{x_{i}}(r_{i}-x_{i})^{2}+\sum _{i=1}^{N}w_{u_{i}}{\Delta u_{i}}^{2}">
                <a:extLst>
                  <a:ext uri="{FF2B5EF4-FFF2-40B4-BE49-F238E27FC236}">
                    <a16:creationId xmlns:a16="http://schemas.microsoft.com/office/drawing/2014/main" id="{38018CE9-569D-4792-883E-1AD42E428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03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56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7C5203-184E-43CE-94EC-12895F6E6EDC}"/>
              </a:ext>
            </a:extLst>
          </p:cNvPr>
          <p:cNvSpPr/>
          <p:nvPr/>
        </p:nvSpPr>
        <p:spPr>
          <a:xfrm>
            <a:off x="1667547" y="1417060"/>
            <a:ext cx="7813546" cy="4967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7DC6B7-140D-4517-B9F1-1BE5591AD8C7}"/>
              </a:ext>
            </a:extLst>
          </p:cNvPr>
          <p:cNvCxnSpPr>
            <a:cxnSpLocks/>
          </p:cNvCxnSpPr>
          <p:nvPr/>
        </p:nvCxnSpPr>
        <p:spPr>
          <a:xfrm>
            <a:off x="2662602" y="1942479"/>
            <a:ext cx="0" cy="392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C493B6-B859-4741-9FE7-DDABA877F083}"/>
              </a:ext>
            </a:extLst>
          </p:cNvPr>
          <p:cNvCxnSpPr>
            <a:cxnSpLocks/>
          </p:cNvCxnSpPr>
          <p:nvPr/>
        </p:nvCxnSpPr>
        <p:spPr>
          <a:xfrm>
            <a:off x="2173140" y="5488604"/>
            <a:ext cx="6662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E75CB2-965E-4910-BB76-8D1F851FFF2B}"/>
              </a:ext>
            </a:extLst>
          </p:cNvPr>
          <p:cNvSpPr txBox="1"/>
          <p:nvPr/>
        </p:nvSpPr>
        <p:spPr>
          <a:xfrm rot="16200000">
            <a:off x="2099843" y="2115907"/>
            <a:ext cx="7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8F75F-E2E9-4DA2-9807-785BBD8EF7CE}"/>
              </a:ext>
            </a:extLst>
          </p:cNvPr>
          <p:cNvSpPr txBox="1"/>
          <p:nvPr/>
        </p:nvSpPr>
        <p:spPr>
          <a:xfrm>
            <a:off x="8188568" y="5512449"/>
            <a:ext cx="59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E6E-7C41-4FEA-9BEC-527B12FEF700}"/>
              </a:ext>
            </a:extLst>
          </p:cNvPr>
          <p:cNvSpPr txBox="1"/>
          <p:nvPr/>
        </p:nvSpPr>
        <p:spPr>
          <a:xfrm>
            <a:off x="9513278" y="571500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Profit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B3027-3C31-4F16-B9C7-3F7DDDA91AD7}"/>
              </a:ext>
            </a:extLst>
          </p:cNvPr>
          <p:cNvSpPr txBox="1"/>
          <p:nvPr/>
        </p:nvSpPr>
        <p:spPr>
          <a:xfrm>
            <a:off x="9513278" y="1094005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Profit 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476B6-D3EB-4702-91A6-080C3F3D1D6E}"/>
              </a:ext>
            </a:extLst>
          </p:cNvPr>
          <p:cNvCxnSpPr/>
          <p:nvPr/>
        </p:nvCxnSpPr>
        <p:spPr>
          <a:xfrm>
            <a:off x="8672572" y="756166"/>
            <a:ext cx="629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789DA-A6B6-4950-8104-2664AB84DDE6}"/>
              </a:ext>
            </a:extLst>
          </p:cNvPr>
          <p:cNvCxnSpPr/>
          <p:nvPr/>
        </p:nvCxnSpPr>
        <p:spPr>
          <a:xfrm>
            <a:off x="8693086" y="1295427"/>
            <a:ext cx="62969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44287-BEA7-449B-9051-E8BDAA76879E}"/>
              </a:ext>
            </a:extLst>
          </p:cNvPr>
          <p:cNvCxnSpPr/>
          <p:nvPr/>
        </p:nvCxnSpPr>
        <p:spPr>
          <a:xfrm>
            <a:off x="2261096" y="5372100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B88B7-CEBF-48A8-9794-CA7F46AE4BDB}"/>
              </a:ext>
            </a:extLst>
          </p:cNvPr>
          <p:cNvCxnSpPr/>
          <p:nvPr/>
        </p:nvCxnSpPr>
        <p:spPr>
          <a:xfrm>
            <a:off x="3213594" y="5383824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A3D8EA-2658-4CC5-9266-4C8F702B35B3}"/>
              </a:ext>
            </a:extLst>
          </p:cNvPr>
          <p:cNvCxnSpPr/>
          <p:nvPr/>
        </p:nvCxnSpPr>
        <p:spPr>
          <a:xfrm>
            <a:off x="3758718" y="5383824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A1E34F-63C2-477B-A84D-6A706D15BCE7}"/>
              </a:ext>
            </a:extLst>
          </p:cNvPr>
          <p:cNvCxnSpPr/>
          <p:nvPr/>
        </p:nvCxnSpPr>
        <p:spPr>
          <a:xfrm>
            <a:off x="4233502" y="5375032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B13DA5-C1EF-4162-BAF1-9761D67DE6FE}"/>
              </a:ext>
            </a:extLst>
          </p:cNvPr>
          <p:cNvCxnSpPr/>
          <p:nvPr/>
        </p:nvCxnSpPr>
        <p:spPr>
          <a:xfrm>
            <a:off x="4743455" y="5383824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75D56E-18BD-492F-9CE2-DD873D56C49C}"/>
              </a:ext>
            </a:extLst>
          </p:cNvPr>
          <p:cNvCxnSpPr/>
          <p:nvPr/>
        </p:nvCxnSpPr>
        <p:spPr>
          <a:xfrm>
            <a:off x="5244611" y="5375031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69234-4104-4D27-B58A-663D4A19498E}"/>
              </a:ext>
            </a:extLst>
          </p:cNvPr>
          <p:cNvCxnSpPr/>
          <p:nvPr/>
        </p:nvCxnSpPr>
        <p:spPr>
          <a:xfrm>
            <a:off x="5801455" y="5351588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040848-CE30-4F7A-BA51-062CAF4BF4B2}"/>
              </a:ext>
            </a:extLst>
          </p:cNvPr>
          <p:cNvCxnSpPr/>
          <p:nvPr/>
        </p:nvCxnSpPr>
        <p:spPr>
          <a:xfrm>
            <a:off x="6428640" y="5345728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9EEA63-52D5-43EF-8A8B-C720D80E824D}"/>
              </a:ext>
            </a:extLst>
          </p:cNvPr>
          <p:cNvCxnSpPr/>
          <p:nvPr/>
        </p:nvCxnSpPr>
        <p:spPr>
          <a:xfrm>
            <a:off x="7011867" y="5348660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8BBE20-E49F-4362-B88F-5AD71E357431}"/>
              </a:ext>
            </a:extLst>
          </p:cNvPr>
          <p:cNvCxnSpPr/>
          <p:nvPr/>
        </p:nvCxnSpPr>
        <p:spPr>
          <a:xfrm>
            <a:off x="7609739" y="5348659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215D14-64DA-432B-A747-99F6A788824F}"/>
              </a:ext>
            </a:extLst>
          </p:cNvPr>
          <p:cNvCxnSpPr>
            <a:cxnSpLocks/>
          </p:cNvCxnSpPr>
          <p:nvPr/>
        </p:nvCxnSpPr>
        <p:spPr>
          <a:xfrm>
            <a:off x="2261096" y="2939589"/>
            <a:ext cx="5221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60309-DC16-46F9-B227-EEBA9FD8034E}"/>
              </a:ext>
            </a:extLst>
          </p:cNvPr>
          <p:cNvCxnSpPr/>
          <p:nvPr/>
        </p:nvCxnSpPr>
        <p:spPr>
          <a:xfrm flipV="1">
            <a:off x="2261096" y="4202723"/>
            <a:ext cx="401506" cy="413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46FA54-2621-4AE7-836C-41270D423DE0}"/>
              </a:ext>
            </a:extLst>
          </p:cNvPr>
          <p:cNvCxnSpPr>
            <a:cxnSpLocks/>
          </p:cNvCxnSpPr>
          <p:nvPr/>
        </p:nvCxnSpPr>
        <p:spPr>
          <a:xfrm flipV="1">
            <a:off x="2666955" y="3936700"/>
            <a:ext cx="1069722" cy="2660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791640-3E07-4F8A-962D-4949C5918765}"/>
              </a:ext>
            </a:extLst>
          </p:cNvPr>
          <p:cNvCxnSpPr>
            <a:cxnSpLocks/>
          </p:cNvCxnSpPr>
          <p:nvPr/>
        </p:nvCxnSpPr>
        <p:spPr>
          <a:xfrm flipV="1">
            <a:off x="3736677" y="3936700"/>
            <a:ext cx="1437535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58C845-6103-429A-96F2-DDA0BFC8D6A3}"/>
              </a:ext>
            </a:extLst>
          </p:cNvPr>
          <p:cNvCxnSpPr>
            <a:cxnSpLocks/>
          </p:cNvCxnSpPr>
          <p:nvPr/>
        </p:nvCxnSpPr>
        <p:spPr>
          <a:xfrm flipV="1">
            <a:off x="5174212" y="2961726"/>
            <a:ext cx="1107119" cy="983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200BC3-0633-4730-822E-66EB7F3F01A0}"/>
              </a:ext>
            </a:extLst>
          </p:cNvPr>
          <p:cNvCxnSpPr>
            <a:cxnSpLocks/>
          </p:cNvCxnSpPr>
          <p:nvPr/>
        </p:nvCxnSpPr>
        <p:spPr>
          <a:xfrm>
            <a:off x="6281331" y="2946482"/>
            <a:ext cx="120092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83CFF7-236F-4EDB-8C2C-DA76D8E0D9AF}"/>
              </a:ext>
            </a:extLst>
          </p:cNvPr>
          <p:cNvSpPr txBox="1"/>
          <p:nvPr/>
        </p:nvSpPr>
        <p:spPr>
          <a:xfrm>
            <a:off x="2544666" y="5863385"/>
            <a:ext cx="2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545584-5E96-4B99-AA2E-CF37344A8FE5}"/>
              </a:ext>
            </a:extLst>
          </p:cNvPr>
          <p:cNvSpPr txBox="1"/>
          <p:nvPr/>
        </p:nvSpPr>
        <p:spPr>
          <a:xfrm>
            <a:off x="2971098" y="5863385"/>
            <a:ext cx="59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k+1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216833-C082-4B0E-B663-5336DBCF52B0}"/>
              </a:ext>
            </a:extLst>
          </p:cNvPr>
          <p:cNvSpPr txBox="1"/>
          <p:nvPr/>
        </p:nvSpPr>
        <p:spPr>
          <a:xfrm>
            <a:off x="3505956" y="5857524"/>
            <a:ext cx="59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k+2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B3F74A-3F5D-4B72-8AF1-76469CE543FA}"/>
              </a:ext>
            </a:extLst>
          </p:cNvPr>
          <p:cNvSpPr/>
          <p:nvPr/>
        </p:nvSpPr>
        <p:spPr>
          <a:xfrm>
            <a:off x="4697736" y="59910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A1E352-1E53-4052-8E76-431E766E2275}"/>
              </a:ext>
            </a:extLst>
          </p:cNvPr>
          <p:cNvSpPr/>
          <p:nvPr/>
        </p:nvSpPr>
        <p:spPr>
          <a:xfrm>
            <a:off x="5778595" y="60076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6ED8CB-4192-41D6-B0D6-90931C5BAAFB}"/>
              </a:ext>
            </a:extLst>
          </p:cNvPr>
          <p:cNvSpPr/>
          <p:nvPr/>
        </p:nvSpPr>
        <p:spPr>
          <a:xfrm>
            <a:off x="7004245" y="598474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9FA504-83B7-41FC-9CD8-4ABD46AAFE2A}"/>
              </a:ext>
            </a:extLst>
          </p:cNvPr>
          <p:cNvSpPr txBox="1"/>
          <p:nvPr/>
        </p:nvSpPr>
        <p:spPr>
          <a:xfrm>
            <a:off x="7348246" y="5803729"/>
            <a:ext cx="73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k+n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D9ECAF-6DBD-4785-B7A1-3AE61656BE62}"/>
              </a:ext>
            </a:extLst>
          </p:cNvPr>
          <p:cNvSpPr txBox="1"/>
          <p:nvPr/>
        </p:nvSpPr>
        <p:spPr>
          <a:xfrm>
            <a:off x="2476528" y="4185121"/>
            <a:ext cx="4605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E909A5-CA95-44E6-8A08-4FA2092C8523}"/>
              </a:ext>
            </a:extLst>
          </p:cNvPr>
          <p:cNvSpPr txBox="1"/>
          <p:nvPr/>
        </p:nvSpPr>
        <p:spPr>
          <a:xfrm>
            <a:off x="3502053" y="4014013"/>
            <a:ext cx="4605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E9C499-A489-4350-9DAA-CA6E115BB406}"/>
              </a:ext>
            </a:extLst>
          </p:cNvPr>
          <p:cNvSpPr txBox="1"/>
          <p:nvPr/>
        </p:nvSpPr>
        <p:spPr>
          <a:xfrm>
            <a:off x="4987811" y="3935138"/>
            <a:ext cx="4605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AE81C9-6F15-41A6-A725-1CA15C038119}"/>
              </a:ext>
            </a:extLst>
          </p:cNvPr>
          <p:cNvSpPr txBox="1"/>
          <p:nvPr/>
        </p:nvSpPr>
        <p:spPr>
          <a:xfrm>
            <a:off x="6198361" y="3049982"/>
            <a:ext cx="4605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E8BB9-FA38-4929-BF5B-8B0870B7E5D9}"/>
              </a:ext>
            </a:extLst>
          </p:cNvPr>
          <p:cNvSpPr txBox="1"/>
          <p:nvPr/>
        </p:nvSpPr>
        <p:spPr>
          <a:xfrm>
            <a:off x="2780537" y="3792363"/>
            <a:ext cx="61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Trade1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F8A7-B4AB-43A8-9C3C-70FA83DB939D}"/>
              </a:ext>
            </a:extLst>
          </p:cNvPr>
          <p:cNvSpPr txBox="1"/>
          <p:nvPr/>
        </p:nvSpPr>
        <p:spPr>
          <a:xfrm>
            <a:off x="5581254" y="3448539"/>
            <a:ext cx="61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Trade2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3A82C3-EE21-465C-9A52-73774005ADAF}"/>
              </a:ext>
            </a:extLst>
          </p:cNvPr>
          <p:cNvSpPr txBox="1"/>
          <p:nvPr/>
        </p:nvSpPr>
        <p:spPr>
          <a:xfrm>
            <a:off x="4035674" y="4866449"/>
            <a:ext cx="120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Trade Period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88514B-1B75-4BA9-B0BA-06FDFF2E2929}"/>
              </a:ext>
            </a:extLst>
          </p:cNvPr>
          <p:cNvCxnSpPr/>
          <p:nvPr/>
        </p:nvCxnSpPr>
        <p:spPr>
          <a:xfrm>
            <a:off x="3758718" y="5217231"/>
            <a:ext cx="14858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4F0C52-F132-4C9A-B534-A77218AA4233}"/>
              </a:ext>
            </a:extLst>
          </p:cNvPr>
          <p:cNvCxnSpPr>
            <a:endCxn id="8" idx="3"/>
          </p:cNvCxnSpPr>
          <p:nvPr/>
        </p:nvCxnSpPr>
        <p:spPr>
          <a:xfrm flipV="1">
            <a:off x="2476528" y="1893110"/>
            <a:ext cx="1" cy="137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E26D20-8E15-4711-8520-B7E7D5145CC0}"/>
              </a:ext>
            </a:extLst>
          </p:cNvPr>
          <p:cNvCxnSpPr>
            <a:cxnSpLocks/>
          </p:cNvCxnSpPr>
          <p:nvPr/>
        </p:nvCxnSpPr>
        <p:spPr>
          <a:xfrm flipV="1">
            <a:off x="8698526" y="5664706"/>
            <a:ext cx="183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5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1847</TotalTime>
  <Words>705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Parallax</vt:lpstr>
      <vt:lpstr>Stock Trading Project</vt:lpstr>
      <vt:lpstr>PowerPoint Presentation</vt:lpstr>
      <vt:lpstr>Trading Module</vt:lpstr>
      <vt:lpstr>Initial Profit Prediction</vt:lpstr>
      <vt:lpstr>Initial Profit Prediction</vt:lpstr>
      <vt:lpstr>Stock Closing Price Prediction Using LSTM</vt:lpstr>
      <vt:lpstr>Stock Closing Price Prediction Using LSTM</vt:lpstr>
      <vt:lpstr>Cost Function </vt:lpstr>
      <vt:lpstr>PowerPoint Presentation</vt:lpstr>
      <vt:lpstr>Work Done Till Now</vt:lpstr>
      <vt:lpstr>Work to be Done</vt:lpstr>
      <vt:lpstr>Data sets to be used for intraday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Project</dc:title>
  <dc:creator>Dhivahar Perumal</dc:creator>
  <cp:lastModifiedBy>Dhivahar Perumal</cp:lastModifiedBy>
  <cp:revision>36</cp:revision>
  <dcterms:created xsi:type="dcterms:W3CDTF">2018-05-20T21:18:40Z</dcterms:created>
  <dcterms:modified xsi:type="dcterms:W3CDTF">2018-08-30T06:13:42Z</dcterms:modified>
</cp:coreProperties>
</file>