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
      <p:font typeface="Quicksand" charset="1" panose="00000000000000000000"/>
      <p:regular r:id="rId14"/>
    </p:embeddedFont>
    <p:embeddedFont>
      <p:font typeface="Quicksand Bold" charset="1" panose="00000000000000000000"/>
      <p:regular r:id="rId15"/>
    </p:embeddedFont>
    <p:embeddedFont>
      <p:font typeface="Quicksand Light" charset="1" panose="00000000000000000000"/>
      <p:regular r:id="rId16"/>
    </p:embeddedFont>
    <p:embeddedFont>
      <p:font typeface="Quicksand Medium" charset="1" panose="00000000000000000000"/>
      <p:regular r:id="rId17"/>
    </p:embeddedFont>
    <p:embeddedFont>
      <p:font typeface="Quicksand Semi-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jpeg" Type="http://schemas.openxmlformats.org/officeDocument/2006/relationships/image"/><Relationship Id="rId12" Target="../media/VAGBWvGFVrk.mp4" Type="http://schemas.openxmlformats.org/officeDocument/2006/relationships/video"/><Relationship Id="rId13" Target="../media/VAGBWvGFVrk.mp4" Type="http://schemas.microsoft.com/office/2007/relationships/media"/><Relationship Id="rId14" Target="https://drive.google.com/drive/folders/1Fjij9vftCV-lt0A8gk2SI-6kHnub1jEY"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 Id="rId9" Target="../media/image2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3.png" Type="http://schemas.openxmlformats.org/officeDocument/2006/relationships/image"/><Relationship Id="rId9"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4.png" Type="http://schemas.openxmlformats.org/officeDocument/2006/relationships/image"/><Relationship Id="rId9"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5.jpeg" Type="http://schemas.openxmlformats.org/officeDocument/2006/relationships/image"/><Relationship Id="rId9"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 Id="rId9" Target="../media/image2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9170" y="156209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38410" y="1309565"/>
            <a:ext cx="2500312" cy="2157412"/>
          </a:xfrm>
          <a:custGeom>
            <a:avLst/>
            <a:gdLst/>
            <a:ahLst/>
            <a:cxnLst/>
            <a:rect r="r" b="b" t="t" l="l"/>
            <a:pathLst>
              <a:path h="2157412" w="25003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26042" y="85266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952855" y="0"/>
            <a:ext cx="7335145" cy="10477510"/>
          </a:xfrm>
          <a:custGeom>
            <a:avLst/>
            <a:gdLst/>
            <a:ahLst/>
            <a:cxnLst/>
            <a:rect r="r" b="b" t="t" l="l"/>
            <a:pathLst>
              <a:path h="10477510" w="7335145">
                <a:moveTo>
                  <a:pt x="0" y="0"/>
                </a:moveTo>
                <a:lnTo>
                  <a:pt x="7335145" y="0"/>
                </a:lnTo>
                <a:lnTo>
                  <a:pt x="7335145" y="10477510"/>
                </a:lnTo>
                <a:lnTo>
                  <a:pt x="0" y="104775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2"/>
            <a:stretch>
              <a:fillRect l="0" t="0" r="0" b="0"/>
            </a:stretch>
          </a:blipFill>
        </p:spPr>
      </p:sp>
      <p:sp>
        <p:nvSpPr>
          <p:cNvPr name="TextBox 8" id="8"/>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9" id="9"/>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1</a:t>
            </a:r>
          </a:p>
        </p:txBody>
      </p:sp>
      <p:sp>
        <p:nvSpPr>
          <p:cNvPr name="TextBox 10" id="10"/>
          <p:cNvSpPr txBox="true"/>
          <p:nvPr/>
        </p:nvSpPr>
        <p:spPr>
          <a:xfrm rot="0">
            <a:off x="4054565" y="5038725"/>
            <a:ext cx="9905007" cy="2553462"/>
          </a:xfrm>
          <a:prstGeom prst="rect">
            <a:avLst/>
          </a:prstGeom>
        </p:spPr>
        <p:txBody>
          <a:bodyPr anchor="t" rtlCol="false" tIns="0" lIns="0" bIns="0" rIns="0">
            <a:spAutoFit/>
          </a:bodyPr>
          <a:lstStyle/>
          <a:p>
            <a:pPr algn="l">
              <a:lnSpc>
                <a:spcPts val="6783"/>
              </a:lnSpc>
            </a:pPr>
            <a:r>
              <a:rPr lang="en-US" sz="4845">
                <a:solidFill>
                  <a:srgbClr val="000000"/>
                </a:solidFill>
                <a:latin typeface="Trebuchet MS"/>
              </a:rPr>
              <a:t>Name: DHIVAKAR M</a:t>
            </a:r>
          </a:p>
          <a:p>
            <a:pPr algn="l">
              <a:lnSpc>
                <a:spcPts val="6783"/>
              </a:lnSpc>
            </a:pPr>
            <a:r>
              <a:rPr lang="en-US" sz="4845">
                <a:solidFill>
                  <a:srgbClr val="000000"/>
                </a:solidFill>
                <a:latin typeface="Trebuchet MS"/>
              </a:rPr>
              <a:t>NM-ID: aut21aib70</a:t>
            </a:r>
          </a:p>
          <a:p>
            <a:pPr algn="l">
              <a:lnSpc>
                <a:spcPts val="6782"/>
              </a:lnSpc>
            </a:pPr>
            <a:r>
              <a:rPr lang="en-US" sz="4844">
                <a:solidFill>
                  <a:srgbClr val="000000"/>
                </a:solidFill>
                <a:latin typeface="Trebuchet MS"/>
              </a:rPr>
              <a:t>KGISL INSTITUTE OF TECHNOLOGY</a:t>
            </a:r>
          </a:p>
        </p:txBody>
      </p:sp>
      <p:sp>
        <p:nvSpPr>
          <p:cNvPr name="TextBox 11" id="11"/>
          <p:cNvSpPr txBox="true"/>
          <p:nvPr/>
        </p:nvSpPr>
        <p:spPr>
          <a:xfrm rot="0">
            <a:off x="4054565" y="4198668"/>
            <a:ext cx="8815405" cy="613315"/>
          </a:xfrm>
          <a:prstGeom prst="rect">
            <a:avLst/>
          </a:prstGeom>
        </p:spPr>
        <p:txBody>
          <a:bodyPr anchor="t" rtlCol="false" tIns="0" lIns="0" bIns="0" rIns="0">
            <a:spAutoFit/>
          </a:bodyPr>
          <a:lstStyle/>
          <a:p>
            <a:pPr algn="l">
              <a:lnSpc>
                <a:spcPts val="5045"/>
              </a:lnSpc>
            </a:pPr>
            <a:r>
              <a:rPr lang="en-US" sz="3603">
                <a:solidFill>
                  <a:srgbClr val="2E946B"/>
                </a:solidFill>
                <a:latin typeface="Trebuchet MS Bold"/>
              </a:rPr>
              <a:t>IMAGE GENERATION USING DCGAN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61481" y="1470670"/>
            <a:ext cx="471488" cy="485775"/>
          </a:xfrm>
          <a:custGeom>
            <a:avLst/>
            <a:gdLst/>
            <a:ahLst/>
            <a:cxnLst/>
            <a:rect r="r" b="b" t="t" l="l"/>
            <a:pathLst>
              <a:path h="485775" w="471488">
                <a:moveTo>
                  <a:pt x="0" y="0"/>
                </a:moveTo>
                <a:lnTo>
                  <a:pt x="471487" y="0"/>
                </a:lnTo>
                <a:lnTo>
                  <a:pt x="471487"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sp>
        <p:nvSpPr>
          <p:cNvPr name="Freeform 6" id="6"/>
          <p:cNvSpPr/>
          <p:nvPr/>
        </p:nvSpPr>
        <p:spPr>
          <a:xfrm flipH="false" flipV="false" rot="0">
            <a:off x="1028700" y="9459875"/>
            <a:ext cx="1814441" cy="28575"/>
          </a:xfrm>
          <a:custGeom>
            <a:avLst/>
            <a:gdLst/>
            <a:ahLst/>
            <a:cxnLst/>
            <a:rect r="r" b="b" t="t" l="l"/>
            <a:pathLst>
              <a:path h="28575" w="1814441">
                <a:moveTo>
                  <a:pt x="0" y="0"/>
                </a:moveTo>
                <a:lnTo>
                  <a:pt x="1814441" y="0"/>
                </a:lnTo>
                <a:lnTo>
                  <a:pt x="1814441" y="28575"/>
                </a:lnTo>
                <a:lnTo>
                  <a:pt x="0" y="285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pic>
        <p:nvPicPr>
          <p:cNvPr name="Picture 7" id="7">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4214" t="3805" r="1915" b="5595"/>
          <a:stretch>
            <a:fillRect/>
          </a:stretch>
        </p:blipFill>
        <p:spPr>
          <a:xfrm flipH="false" flipV="false" rot="0">
            <a:off x="5640676" y="5552200"/>
            <a:ext cx="4048733" cy="3907675"/>
          </a:xfrm>
          <a:prstGeom prst="rect">
            <a:avLst/>
          </a:prstGeom>
        </p:spPr>
      </p:pic>
      <p:sp>
        <p:nvSpPr>
          <p:cNvPr name="TextBox 8" id="8"/>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9" id="9"/>
          <p:cNvSpPr txBox="true"/>
          <p:nvPr/>
        </p:nvSpPr>
        <p:spPr>
          <a:xfrm rot="0">
            <a:off x="16972978" y="9674633"/>
            <a:ext cx="226600" cy="302714"/>
          </a:xfrm>
          <a:prstGeom prst="rect">
            <a:avLst/>
          </a:prstGeom>
        </p:spPr>
        <p:txBody>
          <a:bodyPr anchor="t" rtlCol="false" tIns="0" lIns="0" bIns="0" rIns="0">
            <a:spAutoFit/>
          </a:bodyPr>
          <a:lstStyle/>
          <a:p>
            <a:pPr algn="l">
              <a:lnSpc>
                <a:spcPts val="2362"/>
              </a:lnSpc>
            </a:pPr>
            <a:r>
              <a:rPr lang="en-US" sz="1687" spc="15">
                <a:solidFill>
                  <a:srgbClr val="2E946B"/>
                </a:solidFill>
                <a:latin typeface="Trebuchet MS"/>
              </a:rPr>
              <a:t>10</a:t>
            </a:r>
          </a:p>
        </p:txBody>
      </p:sp>
      <p:sp>
        <p:nvSpPr>
          <p:cNvPr name="TextBox 10" id="10"/>
          <p:cNvSpPr txBox="true"/>
          <p:nvPr/>
        </p:nvSpPr>
        <p:spPr>
          <a:xfrm rot="0">
            <a:off x="1152044" y="481160"/>
            <a:ext cx="3892072" cy="1232397"/>
          </a:xfrm>
          <a:prstGeom prst="rect">
            <a:avLst/>
          </a:prstGeom>
        </p:spPr>
        <p:txBody>
          <a:bodyPr anchor="t" rtlCol="false" tIns="0" lIns="0" bIns="0" rIns="0">
            <a:spAutoFit/>
          </a:bodyPr>
          <a:lstStyle/>
          <a:p>
            <a:pPr algn="l">
              <a:lnSpc>
                <a:spcPts val="10090"/>
              </a:lnSpc>
            </a:pPr>
            <a:r>
              <a:rPr lang="en-US" sz="7207">
                <a:solidFill>
                  <a:srgbClr val="000000"/>
                </a:solidFill>
                <a:latin typeface="Trebuchet MS Bold"/>
              </a:rPr>
              <a:t>RESULTS </a:t>
            </a:r>
          </a:p>
        </p:txBody>
      </p:sp>
      <p:sp>
        <p:nvSpPr>
          <p:cNvPr name="TextBox 11" id="11"/>
          <p:cNvSpPr txBox="true"/>
          <p:nvPr/>
        </p:nvSpPr>
        <p:spPr>
          <a:xfrm rot="0">
            <a:off x="1043059" y="8961475"/>
            <a:ext cx="2055021" cy="522732"/>
          </a:xfrm>
          <a:prstGeom prst="rect">
            <a:avLst/>
          </a:prstGeom>
        </p:spPr>
        <p:txBody>
          <a:bodyPr anchor="t" rtlCol="false" tIns="0" lIns="0" bIns="0" rIns="0">
            <a:spAutoFit/>
          </a:bodyPr>
          <a:lstStyle/>
          <a:p>
            <a:pPr algn="l">
              <a:lnSpc>
                <a:spcPts val="4263"/>
              </a:lnSpc>
            </a:pPr>
            <a:r>
              <a:rPr lang="en-US" sz="3045" spc="3" u="sng">
                <a:solidFill>
                  <a:srgbClr val="0070C0"/>
                </a:solidFill>
                <a:latin typeface="Trebuchet MS"/>
                <a:hlinkClick r:id="rId14" tooltip="https://drive.google.com/drive/folders/1Fjij9vftCV-lt0A8gk2SI-6kHnub1jEY"/>
              </a:rPr>
              <a:t>Demo Link</a:t>
            </a:r>
          </a:p>
        </p:txBody>
      </p:sp>
      <p:sp>
        <p:nvSpPr>
          <p:cNvPr name="TextBox 12" id="12"/>
          <p:cNvSpPr txBox="true"/>
          <p:nvPr/>
        </p:nvSpPr>
        <p:spPr>
          <a:xfrm rot="0">
            <a:off x="1043059" y="2296871"/>
            <a:ext cx="12222815" cy="3255328"/>
          </a:xfrm>
          <a:prstGeom prst="rect">
            <a:avLst/>
          </a:prstGeom>
        </p:spPr>
        <p:txBody>
          <a:bodyPr anchor="t" rtlCol="false" tIns="0" lIns="0" bIns="0" rIns="0">
            <a:spAutoFit/>
          </a:bodyPr>
          <a:lstStyle/>
          <a:p>
            <a:pPr>
              <a:lnSpc>
                <a:spcPts val="4322"/>
              </a:lnSpc>
              <a:spcBef>
                <a:spcPct val="0"/>
              </a:spcBef>
            </a:pPr>
            <a:r>
              <a:rPr lang="en-US" sz="3087" spc="3">
                <a:solidFill>
                  <a:srgbClr val="000000"/>
                </a:solidFill>
                <a:latin typeface="Trebuchet MS"/>
              </a:rPr>
              <a:t>Our project demonstrates the effectiveness of the DCGAN in generating realistic images of Number digits. The trained model is capable of producing high-quality synthetic images that closely resemble the distribution of real digits from the MNIST dataset. Additionally, we created an animated gif showcasing the progression of generated images during training.</a:t>
            </a:r>
          </a:p>
        </p:txBody>
      </p:sp>
    </p:spTree>
  </p:cSld>
  <p:clrMapOvr>
    <a:masterClrMapping/>
  </p:clrMapOvr>
  <p:timing>
    <p:tnLst>
      <p:par>
        <p:cTn dur="indefinite" restart="never" nodeType="tmRoot">
          <p:childTnLst>
            <p:video>
              <p:cMediaNode vol="0">
                <p:cTn fill="hold" display="false">
                  <p:stCondLst>
                    <p:cond delay="indefinite"/>
                  </p:stCondLst>
                </p:cTn>
                <p:tgtEl>
                  <p:spTgt spid="7"/>
                </p:tgtEl>
              </p:cMediaNode>
            </p:vide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77317" y="2486498"/>
            <a:ext cx="471488" cy="485775"/>
          </a:xfrm>
          <a:custGeom>
            <a:avLst/>
            <a:gdLst/>
            <a:ahLst/>
            <a:cxnLst/>
            <a:rect r="r" b="b" t="t" l="l"/>
            <a:pathLst>
              <a:path h="485775" w="471488">
                <a:moveTo>
                  <a:pt x="0" y="0"/>
                </a:moveTo>
                <a:lnTo>
                  <a:pt x="471487" y="0"/>
                </a:lnTo>
                <a:lnTo>
                  <a:pt x="471487"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grpSp>
        <p:nvGrpSpPr>
          <p:cNvPr name="Group 6" id="6"/>
          <p:cNvGrpSpPr>
            <a:grpSpLocks noChangeAspect="true"/>
          </p:cNvGrpSpPr>
          <p:nvPr/>
        </p:nvGrpSpPr>
        <p:grpSpPr>
          <a:xfrm rot="0">
            <a:off x="700088" y="9615488"/>
            <a:ext cx="5557838" cy="442912"/>
            <a:chOff x="0" y="0"/>
            <a:chExt cx="3705225" cy="295275"/>
          </a:xfrm>
        </p:grpSpPr>
        <p:sp>
          <p:nvSpPr>
            <p:cNvPr name="Freeform 7" id="7"/>
            <p:cNvSpPr/>
            <p:nvPr/>
          </p:nvSpPr>
          <p:spPr>
            <a:xfrm flipH="false" flipV="false" rot="0">
              <a:off x="0" y="0"/>
              <a:ext cx="3705225" cy="295275"/>
            </a:xfrm>
            <a:custGeom>
              <a:avLst/>
              <a:gdLst/>
              <a:ahLst/>
              <a:cxnLst/>
              <a:rect r="r" b="b" t="t" l="l"/>
              <a:pathLst>
                <a:path h="295275" w="3705225">
                  <a:moveTo>
                    <a:pt x="0" y="295275"/>
                  </a:moveTo>
                  <a:lnTo>
                    <a:pt x="3705225" y="295275"/>
                  </a:lnTo>
                  <a:lnTo>
                    <a:pt x="3705225" y="0"/>
                  </a:lnTo>
                  <a:lnTo>
                    <a:pt x="0" y="0"/>
                  </a:lnTo>
                  <a:lnTo>
                    <a:pt x="0" y="295275"/>
                  </a:lnTo>
                  <a:close/>
                </a:path>
              </a:pathLst>
            </a:custGeom>
            <a:solidFill>
              <a:srgbClr val="F2F2F2"/>
            </a:solidFill>
          </p:spPr>
        </p:sp>
      </p:grpSp>
      <p:sp>
        <p:nvSpPr>
          <p:cNvPr name="TextBox 8" id="8"/>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9" id="9"/>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2</a:t>
            </a:r>
          </a:p>
        </p:txBody>
      </p:sp>
      <p:sp>
        <p:nvSpPr>
          <p:cNvPr name="TextBox 10" id="10"/>
          <p:cNvSpPr txBox="true"/>
          <p:nvPr/>
        </p:nvSpPr>
        <p:spPr>
          <a:xfrm rot="0">
            <a:off x="1128712" y="1163564"/>
            <a:ext cx="5825742" cy="1094875"/>
          </a:xfrm>
          <a:prstGeom prst="rect">
            <a:avLst/>
          </a:prstGeom>
        </p:spPr>
        <p:txBody>
          <a:bodyPr anchor="t" rtlCol="false" tIns="0" lIns="0" bIns="0" rIns="0">
            <a:spAutoFit/>
          </a:bodyPr>
          <a:lstStyle/>
          <a:p>
            <a:pPr algn="l">
              <a:lnSpc>
                <a:spcPts val="8993"/>
              </a:lnSpc>
            </a:pPr>
            <a:r>
              <a:rPr lang="en-US" sz="6423">
                <a:solidFill>
                  <a:srgbClr val="000000"/>
                </a:solidFill>
                <a:latin typeface="Trebuchet MS Bold"/>
              </a:rPr>
              <a:t>PROJECT TITLE</a:t>
            </a:r>
          </a:p>
        </p:txBody>
      </p:sp>
      <p:sp>
        <p:nvSpPr>
          <p:cNvPr name="TextBox 11" id="11"/>
          <p:cNvSpPr txBox="true"/>
          <p:nvPr/>
        </p:nvSpPr>
        <p:spPr>
          <a:xfrm rot="0">
            <a:off x="2724078" y="4368811"/>
            <a:ext cx="9430196" cy="810817"/>
          </a:xfrm>
          <a:prstGeom prst="rect">
            <a:avLst/>
          </a:prstGeom>
        </p:spPr>
        <p:txBody>
          <a:bodyPr anchor="t" rtlCol="false" tIns="0" lIns="0" bIns="0" rIns="0">
            <a:spAutoFit/>
          </a:bodyPr>
          <a:lstStyle/>
          <a:p>
            <a:pPr algn="ctr">
              <a:lnSpc>
                <a:spcPts val="6515"/>
              </a:lnSpc>
            </a:pPr>
            <a:r>
              <a:rPr lang="en-US" sz="4687" spc="4">
                <a:solidFill>
                  <a:srgbClr val="267B32"/>
                </a:solidFill>
                <a:latin typeface="Trebuchet MS"/>
              </a:rPr>
              <a:t>I</a:t>
            </a:r>
            <a:r>
              <a:rPr lang="en-US" sz="4687" spc="4">
                <a:solidFill>
                  <a:srgbClr val="267B32"/>
                </a:solidFill>
                <a:latin typeface="Trebuchet MS Bold"/>
              </a:rPr>
              <a:t>MAGE GENERATION USING DCGAN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95255" y="5919783"/>
            <a:ext cx="6448420" cy="4462458"/>
          </a:xfrm>
          <a:custGeom>
            <a:avLst/>
            <a:gdLst/>
            <a:ahLst/>
            <a:cxnLst/>
            <a:rect r="r" b="b" t="t" l="l"/>
            <a:pathLst>
              <a:path h="4462458" w="6448420">
                <a:moveTo>
                  <a:pt x="0" y="0"/>
                </a:moveTo>
                <a:lnTo>
                  <a:pt x="6448420" y="0"/>
                </a:lnTo>
                <a:lnTo>
                  <a:pt x="6448420" y="4462457"/>
                </a:lnTo>
                <a:lnTo>
                  <a:pt x="0" y="4462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44238" y="671512"/>
            <a:ext cx="542925" cy="542925"/>
          </a:xfrm>
          <a:custGeom>
            <a:avLst/>
            <a:gdLst/>
            <a:ahLst/>
            <a:cxnLst/>
            <a:rect r="r" b="b" t="t" l="l"/>
            <a:pathLst>
              <a:path h="542925" w="542925">
                <a:moveTo>
                  <a:pt x="0" y="0"/>
                </a:moveTo>
                <a:lnTo>
                  <a:pt x="542924" y="0"/>
                </a:lnTo>
                <a:lnTo>
                  <a:pt x="542924" y="542926"/>
                </a:lnTo>
                <a:lnTo>
                  <a:pt x="0" y="542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71438" y="5729288"/>
            <a:ext cx="2600325" cy="4514850"/>
          </a:xfrm>
          <a:custGeom>
            <a:avLst/>
            <a:gdLst/>
            <a:ahLst/>
            <a:cxnLst/>
            <a:rect r="r" b="b" t="t" l="l"/>
            <a:pathLst>
              <a:path h="4514850" w="2600325">
                <a:moveTo>
                  <a:pt x="2600324" y="0"/>
                </a:moveTo>
                <a:lnTo>
                  <a:pt x="0" y="0"/>
                </a:lnTo>
                <a:lnTo>
                  <a:pt x="0" y="4514850"/>
                </a:lnTo>
                <a:lnTo>
                  <a:pt x="2600324" y="4514850"/>
                </a:lnTo>
                <a:lnTo>
                  <a:pt x="2600324" y="0"/>
                </a:lnTo>
                <a:close/>
              </a:path>
            </a:pathLst>
          </a:custGeom>
          <a:blipFill>
            <a:blip r:embed="rId8"/>
            <a:stretch>
              <a:fillRect l="0" t="0" r="0" b="0"/>
            </a:stretch>
          </a:blipFill>
        </p:spPr>
      </p:sp>
      <p:sp>
        <p:nvSpPr>
          <p:cNvPr name="TextBox 6" id="6"/>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3</a:t>
            </a:r>
          </a:p>
        </p:txBody>
      </p:sp>
      <p:sp>
        <p:nvSpPr>
          <p:cNvPr name="TextBox 8" id="8"/>
          <p:cNvSpPr txBox="true"/>
          <p:nvPr/>
        </p:nvSpPr>
        <p:spPr>
          <a:xfrm rot="0">
            <a:off x="1128712" y="571071"/>
            <a:ext cx="3496651" cy="1232397"/>
          </a:xfrm>
          <a:prstGeom prst="rect">
            <a:avLst/>
          </a:prstGeom>
        </p:spPr>
        <p:txBody>
          <a:bodyPr anchor="t" rtlCol="false" tIns="0" lIns="0" bIns="0" rIns="0">
            <a:spAutoFit/>
          </a:bodyPr>
          <a:lstStyle/>
          <a:p>
            <a:pPr algn="l">
              <a:lnSpc>
                <a:spcPts val="10090"/>
              </a:lnSpc>
            </a:pPr>
            <a:r>
              <a:rPr lang="en-US" sz="7207" spc="7">
                <a:solidFill>
                  <a:srgbClr val="000000"/>
                </a:solidFill>
                <a:latin typeface="Trebuchet MS Bold"/>
              </a:rPr>
              <a:t>AGENDA</a:t>
            </a:r>
          </a:p>
        </p:txBody>
      </p:sp>
      <p:sp>
        <p:nvSpPr>
          <p:cNvPr name="TextBox 9" id="9"/>
          <p:cNvSpPr txBox="true"/>
          <p:nvPr/>
        </p:nvSpPr>
        <p:spPr>
          <a:xfrm rot="0">
            <a:off x="3474500" y="2118667"/>
            <a:ext cx="8797296" cy="4456378"/>
          </a:xfrm>
          <a:prstGeom prst="rect">
            <a:avLst/>
          </a:prstGeom>
        </p:spPr>
        <p:txBody>
          <a:bodyPr anchor="t" rtlCol="false" tIns="0" lIns="0" bIns="0" rIns="0">
            <a:spAutoFit/>
          </a:bodyPr>
          <a:lstStyle/>
          <a:p>
            <a:pPr algn="just">
              <a:lnSpc>
                <a:spcPts val="7658"/>
              </a:lnSpc>
            </a:pPr>
            <a:r>
              <a:rPr lang="en-US" sz="3887" spc="3">
                <a:solidFill>
                  <a:srgbClr val="000000"/>
                </a:solidFill>
                <a:latin typeface="Trebuchet MS Bold"/>
              </a:rPr>
              <a:t>Generating Images with DC-GANs:</a:t>
            </a:r>
          </a:p>
          <a:p>
            <a:pPr algn="just">
              <a:lnSpc>
                <a:spcPts val="5442"/>
              </a:lnSpc>
            </a:pPr>
            <a:r>
              <a:rPr lang="en-US" sz="3887" spc="3">
                <a:solidFill>
                  <a:srgbClr val="000000"/>
                </a:solidFill>
                <a:latin typeface="Quicksand Bold"/>
              </a:rPr>
              <a:t>Finding the required dataset. </a:t>
            </a:r>
          </a:p>
          <a:p>
            <a:pPr algn="just">
              <a:lnSpc>
                <a:spcPts val="5442"/>
              </a:lnSpc>
            </a:pPr>
            <a:r>
              <a:rPr lang="en-US" sz="3887" spc="3">
                <a:solidFill>
                  <a:srgbClr val="000000"/>
                </a:solidFill>
                <a:latin typeface="Quicksand Bold"/>
              </a:rPr>
              <a:t>Designing Our Model.</a:t>
            </a:r>
          </a:p>
          <a:p>
            <a:pPr algn="just">
              <a:lnSpc>
                <a:spcPts val="5442"/>
              </a:lnSpc>
            </a:pPr>
            <a:r>
              <a:rPr lang="en-US" sz="3887" spc="3">
                <a:solidFill>
                  <a:srgbClr val="000000"/>
                </a:solidFill>
                <a:latin typeface="Quicksand Bold"/>
              </a:rPr>
              <a:t>Training Our Model.</a:t>
            </a:r>
          </a:p>
          <a:p>
            <a:pPr algn="just">
              <a:lnSpc>
                <a:spcPts val="5442"/>
              </a:lnSpc>
            </a:pPr>
            <a:r>
              <a:rPr lang="en-US" sz="3887" spc="3">
                <a:solidFill>
                  <a:srgbClr val="000000"/>
                </a:solidFill>
                <a:latin typeface="Quicksand Bold"/>
              </a:rPr>
              <a:t>Evaluating and Improving.</a:t>
            </a:r>
          </a:p>
          <a:p>
            <a:pPr algn="just">
              <a:lnSpc>
                <a:spcPts val="5442"/>
              </a:lnSpc>
              <a:spcBef>
                <a:spcPct val="0"/>
              </a:spcBef>
            </a:pPr>
            <a:r>
              <a:rPr lang="en-US" sz="3887" spc="3">
                <a:solidFill>
                  <a:srgbClr val="000000"/>
                </a:solidFill>
                <a:latin typeface="Quicksand Bold"/>
              </a:rPr>
              <a:t>Downloading the Model.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8"/>
            <a:stretch>
              <a:fillRect l="0"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4</a:t>
            </a:r>
          </a:p>
        </p:txBody>
      </p:sp>
      <p:sp>
        <p:nvSpPr>
          <p:cNvPr name="TextBox 9" id="9"/>
          <p:cNvSpPr txBox="true"/>
          <p:nvPr/>
        </p:nvSpPr>
        <p:spPr>
          <a:xfrm rot="0">
            <a:off x="1270159" y="781688"/>
            <a:ext cx="8417566" cy="1094303"/>
          </a:xfrm>
          <a:prstGeom prst="rect">
            <a:avLst/>
          </a:prstGeom>
        </p:spPr>
        <p:txBody>
          <a:bodyPr anchor="t" rtlCol="false" tIns="0" lIns="0" bIns="0" rIns="0">
            <a:spAutoFit/>
          </a:bodyPr>
          <a:lstStyle/>
          <a:p>
            <a:pPr algn="l">
              <a:lnSpc>
                <a:spcPts val="8987"/>
              </a:lnSpc>
            </a:pPr>
            <a:r>
              <a:rPr lang="en-US" sz="6419">
                <a:solidFill>
                  <a:srgbClr val="000000"/>
                </a:solidFill>
                <a:latin typeface="Trebuchet MS Bold"/>
              </a:rPr>
              <a:t>PROBLEM STATEMENT</a:t>
            </a:r>
          </a:p>
        </p:txBody>
      </p:sp>
      <p:sp>
        <p:nvSpPr>
          <p:cNvPr name="TextBox 10" id="10"/>
          <p:cNvSpPr txBox="true"/>
          <p:nvPr/>
        </p:nvSpPr>
        <p:spPr>
          <a:xfrm rot="0">
            <a:off x="1448481" y="3619500"/>
            <a:ext cx="9351169" cy="2683725"/>
          </a:xfrm>
          <a:prstGeom prst="rect">
            <a:avLst/>
          </a:prstGeom>
        </p:spPr>
        <p:txBody>
          <a:bodyPr anchor="t" rtlCol="false" tIns="0" lIns="0" bIns="0" rIns="0">
            <a:spAutoFit/>
          </a:bodyPr>
          <a:lstStyle/>
          <a:p>
            <a:pPr>
              <a:lnSpc>
                <a:spcPts val="5378"/>
              </a:lnSpc>
              <a:spcBef>
                <a:spcPct val="0"/>
              </a:spcBef>
            </a:pPr>
            <a:r>
              <a:rPr lang="en-US" sz="3841" spc="3">
                <a:solidFill>
                  <a:srgbClr val="000000"/>
                </a:solidFill>
                <a:latin typeface="Trebuchet MS"/>
              </a:rPr>
              <a:t>Develop a model to generate realistic images of number digits using deep learning techniques that resemble the distribution of the training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8"/>
            <a:stretch>
              <a:fillRect l="0" t="0" r="-7816"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5</a:t>
            </a:r>
          </a:p>
        </p:txBody>
      </p:sp>
      <p:sp>
        <p:nvSpPr>
          <p:cNvPr name="TextBox 9" id="9"/>
          <p:cNvSpPr txBox="true"/>
          <p:nvPr/>
        </p:nvSpPr>
        <p:spPr>
          <a:xfrm rot="0">
            <a:off x="1128712" y="1163564"/>
            <a:ext cx="7857125" cy="1094875"/>
          </a:xfrm>
          <a:prstGeom prst="rect">
            <a:avLst/>
          </a:prstGeom>
        </p:spPr>
        <p:txBody>
          <a:bodyPr anchor="t" rtlCol="false" tIns="0" lIns="0" bIns="0" rIns="0">
            <a:spAutoFit/>
          </a:bodyPr>
          <a:lstStyle/>
          <a:p>
            <a:pPr algn="l">
              <a:lnSpc>
                <a:spcPts val="8993"/>
              </a:lnSpc>
            </a:pPr>
            <a:r>
              <a:rPr lang="en-US" sz="6423">
                <a:solidFill>
                  <a:srgbClr val="000000"/>
                </a:solidFill>
                <a:latin typeface="Trebuchet MS Bold"/>
              </a:rPr>
              <a:t>PROJECT OVERVIEW</a:t>
            </a:r>
          </a:p>
        </p:txBody>
      </p:sp>
      <p:sp>
        <p:nvSpPr>
          <p:cNvPr name="TextBox 10" id="10"/>
          <p:cNvSpPr txBox="true"/>
          <p:nvPr/>
        </p:nvSpPr>
        <p:spPr>
          <a:xfrm rot="0">
            <a:off x="1128712" y="3238500"/>
            <a:ext cx="12987338" cy="3702369"/>
          </a:xfrm>
          <a:prstGeom prst="rect">
            <a:avLst/>
          </a:prstGeom>
        </p:spPr>
        <p:txBody>
          <a:bodyPr anchor="t" rtlCol="false" tIns="0" lIns="0" bIns="0" rIns="0">
            <a:spAutoFit/>
          </a:bodyPr>
          <a:lstStyle/>
          <a:p>
            <a:pPr>
              <a:lnSpc>
                <a:spcPts val="4882"/>
              </a:lnSpc>
              <a:spcBef>
                <a:spcPct val="0"/>
              </a:spcBef>
            </a:pPr>
            <a:r>
              <a:rPr lang="en-US" sz="3487" spc="3">
                <a:solidFill>
                  <a:srgbClr val="000000"/>
                </a:solidFill>
                <a:latin typeface="Trebuchet MS"/>
              </a:rPr>
              <a:t>Implement a DCGAN using TensorFlow to generate realistic images of number digits from the MNIST dataset. The goal is to train a generator network to produce images that are indistinguishable from real number digits, while a discriminator network tries to differentiate between real and generated images.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085850" y="9258300"/>
            <a:ext cx="3271838" cy="728662"/>
            <a:chOff x="0" y="0"/>
            <a:chExt cx="2181225" cy="485775"/>
          </a:xfrm>
        </p:grpSpPr>
        <p:sp>
          <p:nvSpPr>
            <p:cNvPr name="Freeform 4" id="4"/>
            <p:cNvSpPr/>
            <p:nvPr/>
          </p:nvSpPr>
          <p:spPr>
            <a:xfrm flipH="false" flipV="false" rot="0">
              <a:off x="0" y="0"/>
              <a:ext cx="2181225" cy="485775"/>
            </a:xfrm>
            <a:custGeom>
              <a:avLst/>
              <a:gdLst/>
              <a:ahLst/>
              <a:cxnLst/>
              <a:rect r="r" b="b" t="t" l="l"/>
              <a:pathLst>
                <a:path h="485775" w="2181225">
                  <a:moveTo>
                    <a:pt x="0" y="485775"/>
                  </a:moveTo>
                  <a:lnTo>
                    <a:pt x="2181225" y="485775"/>
                  </a:lnTo>
                  <a:lnTo>
                    <a:pt x="2181225" y="0"/>
                  </a:lnTo>
                  <a:lnTo>
                    <a:pt x="0" y="0"/>
                  </a:lnTo>
                  <a:lnTo>
                    <a:pt x="0" y="485775"/>
                  </a:lnTo>
                  <a:close/>
                </a:path>
              </a:pathLst>
            </a:custGeom>
            <a:solidFill>
              <a:srgbClr val="FFFFFF"/>
            </a:solidFill>
          </p:spPr>
        </p:sp>
      </p:grpSp>
      <p:sp>
        <p:nvSpPr>
          <p:cNvPr name="Freeform 5" id="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6</a:t>
            </a:r>
          </a:p>
        </p:txBody>
      </p:sp>
      <p:sp>
        <p:nvSpPr>
          <p:cNvPr name="TextBox 9" id="9"/>
          <p:cNvSpPr txBox="true"/>
          <p:nvPr/>
        </p:nvSpPr>
        <p:spPr>
          <a:xfrm rot="0">
            <a:off x="1068234" y="1269983"/>
            <a:ext cx="7483464" cy="837181"/>
          </a:xfrm>
          <a:prstGeom prst="rect">
            <a:avLst/>
          </a:prstGeom>
        </p:spPr>
        <p:txBody>
          <a:bodyPr anchor="t" rtlCol="false" tIns="0" lIns="0" bIns="0" rIns="0">
            <a:spAutoFit/>
          </a:bodyPr>
          <a:lstStyle/>
          <a:p>
            <a:pPr algn="l">
              <a:lnSpc>
                <a:spcPts val="6782"/>
              </a:lnSpc>
            </a:pPr>
            <a:r>
              <a:rPr lang="en-US" sz="4844">
                <a:solidFill>
                  <a:srgbClr val="000000"/>
                </a:solidFill>
                <a:latin typeface="Trebuchet MS Bold"/>
              </a:rPr>
              <a:t>WHO ARE THE END USERS?</a:t>
            </a:r>
          </a:p>
        </p:txBody>
      </p:sp>
      <p:sp>
        <p:nvSpPr>
          <p:cNvPr name="TextBox 10" id="10"/>
          <p:cNvSpPr txBox="true"/>
          <p:nvPr/>
        </p:nvSpPr>
        <p:spPr>
          <a:xfrm rot="0">
            <a:off x="1028700" y="3409950"/>
            <a:ext cx="11830131" cy="3124518"/>
          </a:xfrm>
          <a:prstGeom prst="rect">
            <a:avLst/>
          </a:prstGeom>
        </p:spPr>
        <p:txBody>
          <a:bodyPr anchor="t" rtlCol="false" tIns="0" lIns="0" bIns="0" rIns="0">
            <a:spAutoFit/>
          </a:bodyPr>
          <a:lstStyle/>
          <a:p>
            <a:pPr>
              <a:lnSpc>
                <a:spcPts val="4182"/>
              </a:lnSpc>
              <a:spcBef>
                <a:spcPct val="0"/>
              </a:spcBef>
            </a:pPr>
            <a:r>
              <a:rPr lang="en-US" sz="2987" spc="2">
                <a:solidFill>
                  <a:srgbClr val="000000"/>
                </a:solidFill>
                <a:latin typeface="Trebuchet MS"/>
              </a:rPr>
              <a:t>The end users of our project could be researchers, developers, or enthusiasts interested in generative models, computer vision, or deep learning in general. Additionally, the generated images could be used in applications such as data augmentation for training other machine learning models or creating synthetic datasets for testing purposes.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53076" y="2214562"/>
            <a:ext cx="471488" cy="485775"/>
          </a:xfrm>
          <a:custGeom>
            <a:avLst/>
            <a:gdLst/>
            <a:ahLst/>
            <a:cxnLst/>
            <a:rect r="r" b="b" t="t" l="l"/>
            <a:pathLst>
              <a:path h="485775" w="471488">
                <a:moveTo>
                  <a:pt x="0" y="0"/>
                </a:moveTo>
                <a:lnTo>
                  <a:pt x="471487" y="0"/>
                </a:lnTo>
                <a:lnTo>
                  <a:pt x="471487" y="485776"/>
                </a:lnTo>
                <a:lnTo>
                  <a:pt x="0" y="485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302982" y="-95255"/>
            <a:ext cx="7335145" cy="10477510"/>
          </a:xfrm>
          <a:custGeom>
            <a:avLst/>
            <a:gdLst/>
            <a:ahLst/>
            <a:cxnLst/>
            <a:rect r="r" b="b" t="t" l="l"/>
            <a:pathLst>
              <a:path h="10477510" w="7335145">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2214562"/>
            <a:ext cx="4043362" cy="4872038"/>
          </a:xfrm>
          <a:custGeom>
            <a:avLst/>
            <a:gdLst/>
            <a:ahLst/>
            <a:cxnLst/>
            <a:rect r="r" b="b" t="t" l="l"/>
            <a:pathLst>
              <a:path h="4872038" w="4043362">
                <a:moveTo>
                  <a:pt x="0" y="0"/>
                </a:moveTo>
                <a:lnTo>
                  <a:pt x="4043362" y="0"/>
                </a:lnTo>
                <a:lnTo>
                  <a:pt x="4043362" y="4872038"/>
                </a:lnTo>
                <a:lnTo>
                  <a:pt x="0" y="4872038"/>
                </a:lnTo>
                <a:lnTo>
                  <a:pt x="0" y="0"/>
                </a:lnTo>
                <a:close/>
              </a:path>
            </a:pathLst>
          </a:custGeom>
          <a:blipFill>
            <a:blip r:embed="rId8"/>
            <a:stretch>
              <a:fillRect l="0"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7</a:t>
            </a:r>
          </a:p>
        </p:txBody>
      </p:sp>
      <p:sp>
        <p:nvSpPr>
          <p:cNvPr name="TextBox 9" id="9"/>
          <p:cNvSpPr txBox="true"/>
          <p:nvPr/>
        </p:nvSpPr>
        <p:spPr>
          <a:xfrm rot="0">
            <a:off x="856293" y="1221219"/>
            <a:ext cx="14607226" cy="922206"/>
          </a:xfrm>
          <a:prstGeom prst="rect">
            <a:avLst/>
          </a:prstGeom>
        </p:spPr>
        <p:txBody>
          <a:bodyPr anchor="t" rtlCol="false" tIns="0" lIns="0" bIns="0" rIns="0">
            <a:spAutoFit/>
          </a:bodyPr>
          <a:lstStyle/>
          <a:p>
            <a:pPr algn="l">
              <a:lnSpc>
                <a:spcPts val="7570"/>
              </a:lnSpc>
            </a:pPr>
            <a:r>
              <a:rPr lang="en-US" sz="5407">
                <a:solidFill>
                  <a:srgbClr val="000000"/>
                </a:solidFill>
                <a:latin typeface="Trebuchet MS Bold"/>
              </a:rPr>
              <a:t>YOUR SOLUTION AND ITS VALUE PROPOSITION</a:t>
            </a:r>
          </a:p>
        </p:txBody>
      </p:sp>
      <p:sp>
        <p:nvSpPr>
          <p:cNvPr name="TextBox 10" id="10"/>
          <p:cNvSpPr txBox="true"/>
          <p:nvPr/>
        </p:nvSpPr>
        <p:spPr>
          <a:xfrm rot="0">
            <a:off x="4263943" y="2971800"/>
            <a:ext cx="11049752" cy="5929948"/>
          </a:xfrm>
          <a:prstGeom prst="rect">
            <a:avLst/>
          </a:prstGeom>
        </p:spPr>
        <p:txBody>
          <a:bodyPr anchor="t" rtlCol="false" tIns="0" lIns="0" bIns="0" rIns="0">
            <a:spAutoFit/>
          </a:bodyPr>
          <a:lstStyle/>
          <a:p>
            <a:pPr>
              <a:lnSpc>
                <a:spcPts val="3902"/>
              </a:lnSpc>
              <a:spcBef>
                <a:spcPct val="0"/>
              </a:spcBef>
            </a:pPr>
            <a:r>
              <a:rPr lang="en-US" sz="2787" spc="2">
                <a:solidFill>
                  <a:srgbClr val="000000"/>
                </a:solidFill>
                <a:latin typeface="Trebuchet MS"/>
              </a:rPr>
              <a:t>Our</a:t>
            </a:r>
            <a:r>
              <a:rPr lang="en-US" sz="2787" spc="2">
                <a:solidFill>
                  <a:srgbClr val="000000"/>
                </a:solidFill>
                <a:latin typeface="Trebuchet MS"/>
              </a:rPr>
              <a:t> solution involves implementing a DCGAN architecture, which consists of a generator and a discriminator neural network trained adversarially. The value propositions include:</a:t>
            </a:r>
          </a:p>
          <a:p>
            <a:pPr marL="601815" indent="-300908" lvl="1">
              <a:lnSpc>
                <a:spcPts val="3902"/>
              </a:lnSpc>
              <a:spcBef>
                <a:spcPct val="0"/>
              </a:spcBef>
              <a:buAutoNum type="arabicPeriod" startAt="1"/>
            </a:pPr>
            <a:r>
              <a:rPr lang="en-US" sz="2787" spc="2">
                <a:solidFill>
                  <a:srgbClr val="000000"/>
                </a:solidFill>
                <a:latin typeface="Trebuchet MS"/>
              </a:rPr>
              <a:t>High-Quality Image Generation: The DCGAN is capable of generating high-quality images that resemble number digits, suitable for various applications.</a:t>
            </a:r>
          </a:p>
          <a:p>
            <a:pPr marL="601815" indent="-300908" lvl="1">
              <a:lnSpc>
                <a:spcPts val="3902"/>
              </a:lnSpc>
              <a:spcBef>
                <a:spcPct val="0"/>
              </a:spcBef>
              <a:buAutoNum type="arabicPeriod" startAt="1"/>
            </a:pPr>
            <a:r>
              <a:rPr lang="en-US" sz="2787" spc="2">
                <a:solidFill>
                  <a:srgbClr val="000000"/>
                </a:solidFill>
                <a:latin typeface="Trebuchet MS"/>
              </a:rPr>
              <a:t>Scalability: The model architecture is scalable and can be applied to different datasets beyond MNIST.</a:t>
            </a:r>
          </a:p>
          <a:p>
            <a:pPr marL="601815" indent="-300908" lvl="1">
              <a:lnSpc>
                <a:spcPts val="3902"/>
              </a:lnSpc>
              <a:spcBef>
                <a:spcPct val="0"/>
              </a:spcBef>
              <a:buAutoNum type="arabicPeriod" startAt="1"/>
            </a:pPr>
            <a:r>
              <a:rPr lang="en-US" sz="2787" spc="2">
                <a:solidFill>
                  <a:srgbClr val="000000"/>
                </a:solidFill>
                <a:latin typeface="Trebuchet MS"/>
              </a:rPr>
              <a:t>Ease of Use: The code provided offers a straightforward implementation of the DCGAN using TensorFlow, making it accessible for users to understand and modify for their needs.</a:t>
            </a:r>
          </a:p>
          <a:p>
            <a:pPr>
              <a:lnSpc>
                <a:spcPts val="3902"/>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0012" y="5072062"/>
            <a:ext cx="3700462" cy="5129212"/>
          </a:xfrm>
          <a:custGeom>
            <a:avLst/>
            <a:gdLst/>
            <a:ahLst/>
            <a:cxnLst/>
            <a:rect r="r" b="b" t="t" l="l"/>
            <a:pathLst>
              <a:path h="5129212" w="3700462">
                <a:moveTo>
                  <a:pt x="0" y="0"/>
                </a:moveTo>
                <a:lnTo>
                  <a:pt x="3700463" y="0"/>
                </a:lnTo>
                <a:lnTo>
                  <a:pt x="3700463" y="5129213"/>
                </a:lnTo>
                <a:lnTo>
                  <a:pt x="0" y="5129213"/>
                </a:lnTo>
                <a:lnTo>
                  <a:pt x="0" y="0"/>
                </a:lnTo>
                <a:close/>
              </a:path>
            </a:pathLst>
          </a:custGeom>
          <a:blipFill>
            <a:blip r:embed="rId8"/>
            <a:stretch>
              <a:fillRect l="0" t="0" r="0" b="0"/>
            </a:stretch>
          </a:blipFill>
        </p:spPr>
      </p:sp>
      <p:sp>
        <p:nvSpPr>
          <p:cNvPr name="TextBox 6" id="6"/>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8</a:t>
            </a:r>
          </a:p>
        </p:txBody>
      </p:sp>
      <p:sp>
        <p:nvSpPr>
          <p:cNvPr name="TextBox 8" id="8"/>
          <p:cNvSpPr txBox="true"/>
          <p:nvPr/>
        </p:nvSpPr>
        <p:spPr>
          <a:xfrm rot="0">
            <a:off x="1128712" y="901517"/>
            <a:ext cx="11276967" cy="1094303"/>
          </a:xfrm>
          <a:prstGeom prst="rect">
            <a:avLst/>
          </a:prstGeom>
        </p:spPr>
        <p:txBody>
          <a:bodyPr anchor="t" rtlCol="false" tIns="0" lIns="0" bIns="0" rIns="0">
            <a:spAutoFit/>
          </a:bodyPr>
          <a:lstStyle/>
          <a:p>
            <a:pPr algn="l">
              <a:lnSpc>
                <a:spcPts val="8987"/>
              </a:lnSpc>
            </a:pPr>
            <a:r>
              <a:rPr lang="en-US" sz="6419" spc="12">
                <a:solidFill>
                  <a:srgbClr val="000000"/>
                </a:solidFill>
                <a:latin typeface="Trebuchet MS Bold"/>
              </a:rPr>
              <a:t>THE WOW IN YOUR SOLUTION</a:t>
            </a:r>
          </a:p>
        </p:txBody>
      </p:sp>
      <p:sp>
        <p:nvSpPr>
          <p:cNvPr name="TextBox 9" id="9"/>
          <p:cNvSpPr txBox="true"/>
          <p:nvPr/>
        </p:nvSpPr>
        <p:spPr>
          <a:xfrm rot="0">
            <a:off x="3500911" y="3802360"/>
            <a:ext cx="11286177" cy="2990534"/>
          </a:xfrm>
          <a:prstGeom prst="rect">
            <a:avLst/>
          </a:prstGeom>
        </p:spPr>
        <p:txBody>
          <a:bodyPr anchor="t" rtlCol="false" tIns="0" lIns="0" bIns="0" rIns="0">
            <a:spAutoFit/>
          </a:bodyPr>
          <a:lstStyle/>
          <a:p>
            <a:pPr>
              <a:lnSpc>
                <a:spcPts val="4742"/>
              </a:lnSpc>
              <a:spcBef>
                <a:spcPct val="0"/>
              </a:spcBef>
            </a:pPr>
            <a:r>
              <a:rPr lang="en-US" sz="3387" spc="3">
                <a:solidFill>
                  <a:srgbClr val="000000"/>
                </a:solidFill>
                <a:latin typeface="Trebuchet MS"/>
              </a:rPr>
              <a:t>The "wow" factor of our solution lies in the ability of the DCGAN to produce realistic images that are almost indistinguishable from real of number digits. This demonstrates the power of generative models in capturing and synthesizing complex data distributions.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07687" y="617103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sp>
        <p:nvSpPr>
          <p:cNvPr name="Freeform 6" id="6"/>
          <p:cNvSpPr/>
          <p:nvPr/>
        </p:nvSpPr>
        <p:spPr>
          <a:xfrm flipH="false" flipV="false" rot="0">
            <a:off x="3326815" y="4232462"/>
            <a:ext cx="8416319" cy="4735713"/>
          </a:xfrm>
          <a:custGeom>
            <a:avLst/>
            <a:gdLst/>
            <a:ahLst/>
            <a:cxnLst/>
            <a:rect r="r" b="b" t="t" l="l"/>
            <a:pathLst>
              <a:path h="4735713" w="8416319">
                <a:moveTo>
                  <a:pt x="0" y="0"/>
                </a:moveTo>
                <a:lnTo>
                  <a:pt x="8416319" y="0"/>
                </a:lnTo>
                <a:lnTo>
                  <a:pt x="8416319" y="4735713"/>
                </a:lnTo>
                <a:lnTo>
                  <a:pt x="0" y="4735713"/>
                </a:lnTo>
                <a:lnTo>
                  <a:pt x="0" y="0"/>
                </a:lnTo>
                <a:close/>
              </a:path>
            </a:pathLst>
          </a:custGeom>
          <a:blipFill>
            <a:blip r:embed="rId9"/>
            <a:stretch>
              <a:fillRect l="0" t="0" r="0" b="0"/>
            </a:stretch>
          </a:blipFill>
        </p:spPr>
      </p:sp>
      <p:grpSp>
        <p:nvGrpSpPr>
          <p:cNvPr name="Group 7" id="7"/>
          <p:cNvGrpSpPr/>
          <p:nvPr/>
        </p:nvGrpSpPr>
        <p:grpSpPr>
          <a:xfrm rot="0">
            <a:off x="10873439" y="8051256"/>
            <a:ext cx="869695" cy="916919"/>
            <a:chOff x="0" y="0"/>
            <a:chExt cx="229055" cy="241493"/>
          </a:xfrm>
        </p:grpSpPr>
        <p:sp>
          <p:nvSpPr>
            <p:cNvPr name="Freeform 8" id="8"/>
            <p:cNvSpPr/>
            <p:nvPr/>
          </p:nvSpPr>
          <p:spPr>
            <a:xfrm flipH="false" flipV="false" rot="0">
              <a:off x="0" y="0"/>
              <a:ext cx="229055" cy="241493"/>
            </a:xfrm>
            <a:custGeom>
              <a:avLst/>
              <a:gdLst/>
              <a:ahLst/>
              <a:cxnLst/>
              <a:rect r="r" b="b" t="t" l="l"/>
              <a:pathLst>
                <a:path h="241493" w="229055">
                  <a:moveTo>
                    <a:pt x="0" y="0"/>
                  </a:moveTo>
                  <a:lnTo>
                    <a:pt x="229055" y="0"/>
                  </a:lnTo>
                  <a:lnTo>
                    <a:pt x="229055" y="241493"/>
                  </a:lnTo>
                  <a:lnTo>
                    <a:pt x="0" y="241493"/>
                  </a:lnTo>
                  <a:close/>
                </a:path>
              </a:pathLst>
            </a:custGeom>
            <a:solidFill>
              <a:srgbClr val="686867"/>
            </a:solidFill>
          </p:spPr>
        </p:sp>
        <p:sp>
          <p:nvSpPr>
            <p:cNvPr name="TextBox 9" id="9"/>
            <p:cNvSpPr txBox="true"/>
            <p:nvPr/>
          </p:nvSpPr>
          <p:spPr>
            <a:xfrm>
              <a:off x="0" y="-47625"/>
              <a:ext cx="229055" cy="289118"/>
            </a:xfrm>
            <a:prstGeom prst="rect">
              <a:avLst/>
            </a:prstGeom>
          </p:spPr>
          <p:txBody>
            <a:bodyPr anchor="ctr" rtlCol="false" tIns="50800" lIns="50800" bIns="50800" rIns="50800"/>
            <a:lstStyle/>
            <a:p>
              <a:pPr algn="ctr">
                <a:lnSpc>
                  <a:spcPts val="2362"/>
                </a:lnSpc>
              </a:pPr>
            </a:p>
          </p:txBody>
        </p:sp>
      </p:grpSp>
      <p:sp>
        <p:nvSpPr>
          <p:cNvPr name="TextBox 10" id="10"/>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11" id="11"/>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9</a:t>
            </a:r>
          </a:p>
        </p:txBody>
      </p:sp>
      <p:sp>
        <p:nvSpPr>
          <p:cNvPr name="TextBox 12" id="12"/>
          <p:cNvSpPr txBox="true"/>
          <p:nvPr/>
        </p:nvSpPr>
        <p:spPr>
          <a:xfrm rot="0">
            <a:off x="1128712" y="339728"/>
            <a:ext cx="4917086" cy="1232968"/>
          </a:xfrm>
          <a:prstGeom prst="rect">
            <a:avLst/>
          </a:prstGeom>
        </p:spPr>
        <p:txBody>
          <a:bodyPr anchor="t" rtlCol="false" tIns="0" lIns="0" bIns="0" rIns="0">
            <a:spAutoFit/>
          </a:bodyPr>
          <a:lstStyle/>
          <a:p>
            <a:pPr algn="l">
              <a:lnSpc>
                <a:spcPts val="10095"/>
              </a:lnSpc>
            </a:pPr>
            <a:r>
              <a:rPr lang="en-US" sz="7211">
                <a:solidFill>
                  <a:srgbClr val="000000"/>
                </a:solidFill>
                <a:latin typeface="Trebuchet MS Bold"/>
              </a:rPr>
              <a:t>MODELLING</a:t>
            </a:r>
          </a:p>
        </p:txBody>
      </p:sp>
      <p:sp>
        <p:nvSpPr>
          <p:cNvPr name="TextBox 13" id="13"/>
          <p:cNvSpPr txBox="true"/>
          <p:nvPr/>
        </p:nvSpPr>
        <p:spPr>
          <a:xfrm rot="0">
            <a:off x="1014412" y="1789600"/>
            <a:ext cx="10728722" cy="2795588"/>
          </a:xfrm>
          <a:prstGeom prst="rect">
            <a:avLst/>
          </a:prstGeom>
        </p:spPr>
        <p:txBody>
          <a:bodyPr anchor="t" rtlCol="false" tIns="0" lIns="0" bIns="0" rIns="0">
            <a:spAutoFit/>
          </a:bodyPr>
          <a:lstStyle/>
          <a:p>
            <a:pPr algn="just" marL="688173" indent="-344087" lvl="1">
              <a:lnSpc>
                <a:spcPts val="4462"/>
              </a:lnSpc>
              <a:spcBef>
                <a:spcPct val="0"/>
              </a:spcBef>
              <a:buFont typeface="Arial"/>
              <a:buChar char="•"/>
            </a:pPr>
            <a:r>
              <a:rPr lang="en-US" sz="3187" spc="3">
                <a:solidFill>
                  <a:srgbClr val="000000"/>
                </a:solidFill>
                <a:latin typeface="Trebuchet MS"/>
              </a:rPr>
              <a:t>Generat</a:t>
            </a:r>
            <a:r>
              <a:rPr lang="en-US" sz="3187" spc="3">
                <a:solidFill>
                  <a:srgbClr val="000000"/>
                </a:solidFill>
                <a:latin typeface="Trebuchet MS"/>
              </a:rPr>
              <a:t>or Model: </a:t>
            </a:r>
          </a:p>
          <a:p>
            <a:pPr algn="just">
              <a:lnSpc>
                <a:spcPts val="4462"/>
              </a:lnSpc>
              <a:spcBef>
                <a:spcPct val="0"/>
              </a:spcBef>
            </a:pPr>
            <a:r>
              <a:rPr lang="en-US" sz="3187" spc="3">
                <a:solidFill>
                  <a:srgbClr val="000000"/>
                </a:solidFill>
                <a:latin typeface="Trebuchet MS"/>
              </a:rPr>
              <a:t>              </a:t>
            </a:r>
            <a:r>
              <a:rPr lang="en-US" sz="3187" spc="3">
                <a:solidFill>
                  <a:srgbClr val="000000"/>
                </a:solidFill>
                <a:latin typeface="Trebuchet MS"/>
              </a:rPr>
              <a:t>Generates fake images resembling number digits.</a:t>
            </a:r>
          </a:p>
          <a:p>
            <a:pPr algn="just" marL="688173" indent="-344087" lvl="1">
              <a:lnSpc>
                <a:spcPts val="4462"/>
              </a:lnSpc>
              <a:spcBef>
                <a:spcPct val="0"/>
              </a:spcBef>
              <a:buFont typeface="Arial"/>
              <a:buChar char="•"/>
            </a:pPr>
            <a:r>
              <a:rPr lang="en-US" sz="3187" spc="3">
                <a:solidFill>
                  <a:srgbClr val="000000"/>
                </a:solidFill>
                <a:latin typeface="Trebuchet MS"/>
              </a:rPr>
              <a:t>Discriminator Model:</a:t>
            </a:r>
          </a:p>
          <a:p>
            <a:pPr algn="just">
              <a:lnSpc>
                <a:spcPts val="4462"/>
              </a:lnSpc>
              <a:spcBef>
                <a:spcPct val="0"/>
              </a:spcBef>
            </a:pPr>
            <a:r>
              <a:rPr lang="en-US" sz="3187" spc="3">
                <a:solidFill>
                  <a:srgbClr val="000000"/>
                </a:solidFill>
                <a:latin typeface="Trebuchet MS"/>
              </a:rPr>
              <a:t>              Distinguishes between real and fake images.</a:t>
            </a:r>
          </a:p>
          <a:p>
            <a:pPr algn="just">
              <a:lnSpc>
                <a:spcPts val="4462"/>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DAGBVfjpuOs</dc:identifier>
  <dcterms:modified xsi:type="dcterms:W3CDTF">2011-08-01T06:04:30Z</dcterms:modified>
  <cp:revision>1</cp:revision>
  <dc:title>NAAN_MUDHALVAN</dc:title>
</cp:coreProperties>
</file>