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3" d="100"/>
          <a:sy n="83"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4188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228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6728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54843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0350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5838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21160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01475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242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84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4991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808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4842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68925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651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461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76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5/9/2025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119654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file:///E:\Samee%20IOT\samee\contact.html" TargetMode="External"/><Relationship Id="rId2" Type="http://schemas.openxmlformats.org/officeDocument/2006/relationships/hyperlink" Target="http://e:/www.mass"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916A-9C6F-369E-4C12-00B49B2420D1}"/>
              </a:ext>
            </a:extLst>
          </p:cNvPr>
          <p:cNvSpPr>
            <a:spLocks noGrp="1"/>
          </p:cNvSpPr>
          <p:nvPr>
            <p:ph type="ctrTitle"/>
          </p:nvPr>
        </p:nvSpPr>
        <p:spPr/>
        <p:txBody>
          <a:bodyPr/>
          <a:lstStyle/>
          <a:p>
            <a:r>
              <a:rPr lang="en-US" dirty="0"/>
              <a:t>WELCOME TO MASS MOBILES</a:t>
            </a:r>
            <a:endParaRPr lang="en-IN" dirty="0"/>
          </a:p>
        </p:txBody>
      </p:sp>
      <p:sp>
        <p:nvSpPr>
          <p:cNvPr id="3" name="Subtitle 2">
            <a:extLst>
              <a:ext uri="{FF2B5EF4-FFF2-40B4-BE49-F238E27FC236}">
                <a16:creationId xmlns:a16="http://schemas.microsoft.com/office/drawing/2014/main" id="{FDC2340B-6A3A-3C46-E405-DA9B3A0450E4}"/>
              </a:ext>
            </a:extLst>
          </p:cNvPr>
          <p:cNvSpPr>
            <a:spLocks noGrp="1"/>
          </p:cNvSpPr>
          <p:nvPr>
            <p:ph type="subTitle" idx="1"/>
          </p:nvPr>
        </p:nvSpPr>
        <p:spPr/>
        <p:txBody>
          <a:bodyPr/>
          <a:lstStyle/>
          <a:p>
            <a:r>
              <a:rPr lang="en-US" dirty="0"/>
              <a:t>BEST SALES AND SERVICE IN INDIA</a:t>
            </a:r>
          </a:p>
          <a:p>
            <a:r>
              <a:rPr lang="en-US" dirty="0"/>
              <a:t>We are selling all new branded mobiles and laptops. </a:t>
            </a:r>
          </a:p>
        </p:txBody>
      </p:sp>
    </p:spTree>
    <p:extLst>
      <p:ext uri="{BB962C8B-B14F-4D97-AF65-F5344CB8AC3E}">
        <p14:creationId xmlns:p14="http://schemas.microsoft.com/office/powerpoint/2010/main" val="270802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52A49-47E1-1C1F-F45B-C894E1972284}"/>
              </a:ext>
            </a:extLst>
          </p:cNvPr>
          <p:cNvSpPr>
            <a:spLocks noGrp="1"/>
          </p:cNvSpPr>
          <p:nvPr>
            <p:ph type="title"/>
          </p:nvPr>
        </p:nvSpPr>
        <p:spPr/>
        <p:txBody>
          <a:bodyPr/>
          <a:lstStyle/>
          <a:p>
            <a:r>
              <a:rPr lang="en-US" dirty="0"/>
              <a:t>Thank you for watching</a:t>
            </a:r>
            <a:endParaRPr lang="en-IN" dirty="0"/>
          </a:p>
        </p:txBody>
      </p:sp>
      <p:pic>
        <p:nvPicPr>
          <p:cNvPr id="6" name="Picture 5">
            <a:extLst>
              <a:ext uri="{FF2B5EF4-FFF2-40B4-BE49-F238E27FC236}">
                <a16:creationId xmlns:a16="http://schemas.microsoft.com/office/drawing/2014/main" id="{5948714A-13D1-B872-277B-147765D32C68}"/>
              </a:ext>
            </a:extLst>
          </p:cNvPr>
          <p:cNvPicPr>
            <a:picLocks noChangeAspect="1"/>
          </p:cNvPicPr>
          <p:nvPr/>
        </p:nvPicPr>
        <p:blipFill>
          <a:blip r:embed="rId2"/>
          <a:stretch>
            <a:fillRect/>
          </a:stretch>
        </p:blipFill>
        <p:spPr>
          <a:xfrm>
            <a:off x="4729162" y="2590799"/>
            <a:ext cx="4080065" cy="2502061"/>
          </a:xfrm>
          <a:prstGeom prst="rect">
            <a:avLst/>
          </a:prstGeom>
        </p:spPr>
      </p:pic>
    </p:spTree>
    <p:extLst>
      <p:ext uri="{BB962C8B-B14F-4D97-AF65-F5344CB8AC3E}">
        <p14:creationId xmlns:p14="http://schemas.microsoft.com/office/powerpoint/2010/main" val="1549778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6C98D-F74D-BE45-0767-8D76346FE991}"/>
              </a:ext>
            </a:extLst>
          </p:cNvPr>
          <p:cNvSpPr>
            <a:spLocks noGrp="1"/>
          </p:cNvSpPr>
          <p:nvPr>
            <p:ph type="title"/>
          </p:nvPr>
        </p:nvSpPr>
        <p:spPr/>
        <p:txBody>
          <a:bodyPr/>
          <a:lstStyle/>
          <a:p>
            <a:r>
              <a:rPr lang="en-US" dirty="0"/>
              <a:t>Mobiles and laptops</a:t>
            </a:r>
            <a:endParaRPr lang="en-IN" dirty="0"/>
          </a:p>
        </p:txBody>
      </p:sp>
      <p:sp>
        <p:nvSpPr>
          <p:cNvPr id="3" name="Text Placeholder 2">
            <a:extLst>
              <a:ext uri="{FF2B5EF4-FFF2-40B4-BE49-F238E27FC236}">
                <a16:creationId xmlns:a16="http://schemas.microsoft.com/office/drawing/2014/main" id="{3DAC8ACA-1A96-1925-3F14-D06AC1ADE089}"/>
              </a:ext>
            </a:extLst>
          </p:cNvPr>
          <p:cNvSpPr>
            <a:spLocks noGrp="1"/>
          </p:cNvSpPr>
          <p:nvPr>
            <p:ph type="body" idx="1"/>
          </p:nvPr>
        </p:nvSpPr>
        <p:spPr/>
        <p:txBody>
          <a:bodyPr/>
          <a:lstStyle/>
          <a:p>
            <a:r>
              <a:rPr lang="en-US" dirty="0"/>
              <a:t>mobiles</a:t>
            </a:r>
            <a:endParaRPr lang="en-IN" dirty="0"/>
          </a:p>
        </p:txBody>
      </p:sp>
      <p:sp>
        <p:nvSpPr>
          <p:cNvPr id="4" name="Content Placeholder 3">
            <a:extLst>
              <a:ext uri="{FF2B5EF4-FFF2-40B4-BE49-F238E27FC236}">
                <a16:creationId xmlns:a16="http://schemas.microsoft.com/office/drawing/2014/main" id="{03B86B18-0D0A-B558-F70D-A7CB60931AA2}"/>
              </a:ext>
            </a:extLst>
          </p:cNvPr>
          <p:cNvSpPr>
            <a:spLocks noGrp="1"/>
          </p:cNvSpPr>
          <p:nvPr>
            <p:ph sz="quarter" idx="13"/>
          </p:nvPr>
        </p:nvSpPr>
        <p:spPr>
          <a:xfrm>
            <a:off x="913774" y="3051012"/>
            <a:ext cx="5257800" cy="2852077"/>
          </a:xfrm>
        </p:spPr>
        <p:txBody>
          <a:bodyPr>
            <a:normAutofit lnSpcReduction="10000"/>
          </a:bodyPr>
          <a:lstStyle/>
          <a:p>
            <a:r>
              <a:rPr lang="en-US" dirty="0"/>
              <a:t>Apple I pro</a:t>
            </a:r>
          </a:p>
          <a:p>
            <a:r>
              <a:rPr lang="en-US" dirty="0"/>
              <a:t>Apple 14 series</a:t>
            </a:r>
          </a:p>
          <a:p>
            <a:r>
              <a:rPr lang="en-US" dirty="0"/>
              <a:t>Oppo</a:t>
            </a:r>
          </a:p>
          <a:p>
            <a:r>
              <a:rPr lang="en-US" dirty="0"/>
              <a:t>Realme &amp; mi</a:t>
            </a:r>
          </a:p>
          <a:p>
            <a:r>
              <a:rPr lang="en-US" dirty="0"/>
              <a:t>Samsung &amp; </a:t>
            </a:r>
            <a:r>
              <a:rPr lang="en-US" dirty="0" err="1"/>
              <a:t>nokia</a:t>
            </a:r>
            <a:endParaRPr lang="en-US" dirty="0"/>
          </a:p>
          <a:p>
            <a:r>
              <a:rPr lang="en-US" dirty="0"/>
              <a:t>Nothing</a:t>
            </a:r>
          </a:p>
          <a:p>
            <a:endParaRPr lang="en-US" dirty="0"/>
          </a:p>
          <a:p>
            <a:endParaRPr lang="en-IN" dirty="0"/>
          </a:p>
        </p:txBody>
      </p:sp>
      <p:sp>
        <p:nvSpPr>
          <p:cNvPr id="5" name="Text Placeholder 4">
            <a:extLst>
              <a:ext uri="{FF2B5EF4-FFF2-40B4-BE49-F238E27FC236}">
                <a16:creationId xmlns:a16="http://schemas.microsoft.com/office/drawing/2014/main" id="{8A47A038-A784-7CAC-A2F5-31C09F911F96}"/>
              </a:ext>
            </a:extLst>
          </p:cNvPr>
          <p:cNvSpPr>
            <a:spLocks noGrp="1"/>
          </p:cNvSpPr>
          <p:nvPr>
            <p:ph type="body" sz="quarter" idx="3"/>
          </p:nvPr>
        </p:nvSpPr>
        <p:spPr/>
        <p:txBody>
          <a:bodyPr/>
          <a:lstStyle/>
          <a:p>
            <a:r>
              <a:rPr lang="en-US" dirty="0"/>
              <a:t>visit</a:t>
            </a:r>
            <a:endParaRPr lang="en-IN" dirty="0"/>
          </a:p>
        </p:txBody>
      </p:sp>
      <p:pic>
        <p:nvPicPr>
          <p:cNvPr id="8" name="Content Placeholder 7">
            <a:extLst>
              <a:ext uri="{FF2B5EF4-FFF2-40B4-BE49-F238E27FC236}">
                <a16:creationId xmlns:a16="http://schemas.microsoft.com/office/drawing/2014/main" id="{4B40C85C-5607-23BB-5659-94A6D6EB2EA4}"/>
              </a:ext>
            </a:extLst>
          </p:cNvPr>
          <p:cNvPicPr>
            <a:picLocks noGrp="1" noChangeAspect="1"/>
          </p:cNvPicPr>
          <p:nvPr>
            <p:ph sz="quarter" idx="14"/>
          </p:nvPr>
        </p:nvPicPr>
        <p:blipFill>
          <a:blip r:embed="rId2"/>
          <a:stretch>
            <a:fillRect/>
          </a:stretch>
        </p:blipFill>
        <p:spPr>
          <a:xfrm>
            <a:off x="4933741" y="2532185"/>
            <a:ext cx="3979147" cy="3476729"/>
          </a:xfrm>
        </p:spPr>
      </p:pic>
    </p:spTree>
    <p:extLst>
      <p:ext uri="{BB962C8B-B14F-4D97-AF65-F5344CB8AC3E}">
        <p14:creationId xmlns:p14="http://schemas.microsoft.com/office/powerpoint/2010/main" val="9287735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85393-4978-B477-F452-4EF5CDDC6AD6}"/>
              </a:ext>
            </a:extLst>
          </p:cNvPr>
          <p:cNvSpPr>
            <a:spLocks noGrp="1"/>
          </p:cNvSpPr>
          <p:nvPr>
            <p:ph type="title"/>
          </p:nvPr>
        </p:nvSpPr>
        <p:spPr/>
        <p:txBody>
          <a:bodyPr/>
          <a:lstStyle/>
          <a:p>
            <a:r>
              <a:rPr lang="en-US" dirty="0"/>
              <a:t>Mobile watches &amp;laptops</a:t>
            </a:r>
            <a:endParaRPr lang="en-IN" dirty="0"/>
          </a:p>
        </p:txBody>
      </p:sp>
      <p:pic>
        <p:nvPicPr>
          <p:cNvPr id="4" name="Picture 3">
            <a:extLst>
              <a:ext uri="{FF2B5EF4-FFF2-40B4-BE49-F238E27FC236}">
                <a16:creationId xmlns:a16="http://schemas.microsoft.com/office/drawing/2014/main" id="{60FB6D38-E619-417E-1CBA-9090AF7415C7}"/>
              </a:ext>
            </a:extLst>
          </p:cNvPr>
          <p:cNvPicPr>
            <a:picLocks noChangeAspect="1"/>
          </p:cNvPicPr>
          <p:nvPr/>
        </p:nvPicPr>
        <p:blipFill>
          <a:blip r:embed="rId2"/>
          <a:stretch>
            <a:fillRect/>
          </a:stretch>
        </p:blipFill>
        <p:spPr>
          <a:xfrm>
            <a:off x="1919235" y="1678075"/>
            <a:ext cx="7817618" cy="4722725"/>
          </a:xfrm>
          <a:prstGeom prst="rect">
            <a:avLst/>
          </a:prstGeom>
        </p:spPr>
      </p:pic>
    </p:spTree>
    <p:extLst>
      <p:ext uri="{BB962C8B-B14F-4D97-AF65-F5344CB8AC3E}">
        <p14:creationId xmlns:p14="http://schemas.microsoft.com/office/powerpoint/2010/main" val="151624391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333C-B01F-2C12-8B05-61D51387B944}"/>
              </a:ext>
            </a:extLst>
          </p:cNvPr>
          <p:cNvSpPr>
            <a:spLocks noGrp="1"/>
          </p:cNvSpPr>
          <p:nvPr>
            <p:ph type="title"/>
          </p:nvPr>
        </p:nvSpPr>
        <p:spPr>
          <a:xfrm>
            <a:off x="913775" y="1105319"/>
            <a:ext cx="10364451" cy="5225143"/>
          </a:xfrm>
        </p:spPr>
        <p:txBody>
          <a:bodyPr>
            <a:normAutofit fontScale="90000"/>
          </a:bodyPr>
          <a:lstStyle/>
          <a:p>
            <a:pPr>
              <a:lnSpc>
                <a:spcPct val="100000"/>
              </a:lnSpc>
              <a:spcAft>
                <a:spcPts val="750"/>
              </a:spcAft>
            </a:pPr>
            <a:r>
              <a:rPr lang="en-US" cap="none" dirty="0"/>
              <a:t>S</a:t>
            </a:r>
            <a:r>
              <a:rPr lang="en-US" cap="none" dirty="0">
                <a:effectLst/>
              </a:rPr>
              <a:t>tay connected, entertained, and efficient with the latest mobiles and accessories!</a:t>
            </a:r>
            <a:br>
              <a:rPr lang="en-US" cap="none" dirty="0">
                <a:effectLst/>
              </a:rPr>
            </a:br>
            <a:r>
              <a:rPr lang="en-US" cap="none" dirty="0">
                <a:effectLst/>
              </a:rPr>
              <a:t>call, browse, capture moments, play games, and charge faster on the go.</a:t>
            </a:r>
            <a:br>
              <a:rPr lang="en-US" cap="none" dirty="0">
                <a:effectLst/>
              </a:rPr>
            </a:br>
            <a:r>
              <a:rPr lang="en-US" cap="none" dirty="0">
                <a:effectLst/>
              </a:rPr>
              <a:t>explore a wide range of top-brand smartphones and advanced</a:t>
            </a:r>
            <a:br>
              <a:rPr lang="en-US" cap="none" dirty="0">
                <a:effectLst/>
              </a:rPr>
            </a:br>
            <a:r>
              <a:rPr lang="en-US" cap="none" dirty="0">
                <a:effectLst/>
              </a:rPr>
              <a:t>accessories to enhance your daily life with ease and excitement. upgrade your experience today!</a:t>
            </a:r>
            <a:br>
              <a:rPr lang="en-US" cap="none" dirty="0">
                <a:effectLst/>
              </a:rPr>
            </a:br>
            <a:br>
              <a:rPr lang="en-US" dirty="0"/>
            </a:br>
            <a:endParaRPr lang="en-IN" dirty="0"/>
          </a:p>
        </p:txBody>
      </p:sp>
    </p:spTree>
    <p:extLst>
      <p:ext uri="{BB962C8B-B14F-4D97-AF65-F5344CB8AC3E}">
        <p14:creationId xmlns:p14="http://schemas.microsoft.com/office/powerpoint/2010/main" val="25428548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D592-054B-8ECE-369A-4656ADA6A189}"/>
              </a:ext>
            </a:extLst>
          </p:cNvPr>
          <p:cNvSpPr>
            <a:spLocks noGrp="1"/>
          </p:cNvSpPr>
          <p:nvPr>
            <p:ph type="title"/>
          </p:nvPr>
        </p:nvSpPr>
        <p:spPr>
          <a:xfrm>
            <a:off x="913775" y="618517"/>
            <a:ext cx="10300185" cy="5159285"/>
          </a:xfrm>
        </p:spPr>
        <p:txBody>
          <a:bodyPr>
            <a:normAutofit/>
          </a:bodyPr>
          <a:lstStyle/>
          <a:p>
            <a:r>
              <a:rPr lang="en-US" sz="2800" b="1" cap="none" dirty="0">
                <a:solidFill>
                  <a:srgbClr val="333333"/>
                </a:solidFill>
                <a:latin typeface="Helvetica Neue"/>
              </a:rPr>
              <a:t>M</a:t>
            </a:r>
            <a:r>
              <a:rPr lang="en-US" sz="2800" b="1" i="0" cap="none" dirty="0">
                <a:solidFill>
                  <a:srgbClr val="333333"/>
                </a:solidFill>
                <a:effectLst/>
                <a:latin typeface="Helvetica Neue"/>
              </a:rPr>
              <a:t>ass mobiles sales &amp; service is a </a:t>
            </a:r>
            <a:r>
              <a:rPr lang="en-US" sz="2800" b="1" cap="none" dirty="0">
                <a:solidFill>
                  <a:srgbClr val="333333"/>
                </a:solidFill>
                <a:latin typeface="Helvetica Neue"/>
              </a:rPr>
              <a:t>C</a:t>
            </a:r>
            <a:r>
              <a:rPr lang="en-US" sz="2800" b="1" i="0" cap="none" dirty="0">
                <a:solidFill>
                  <a:srgbClr val="333333"/>
                </a:solidFill>
                <a:effectLst/>
                <a:latin typeface="Helvetica Neue"/>
              </a:rPr>
              <a:t>hennai based leading multi-brand retail chain for smartphones and gadgets in </a:t>
            </a:r>
            <a:r>
              <a:rPr lang="en-US" sz="2800" b="1" cap="none" dirty="0">
                <a:solidFill>
                  <a:srgbClr val="333333"/>
                </a:solidFill>
                <a:latin typeface="Helvetica Neue"/>
              </a:rPr>
              <a:t>I</a:t>
            </a:r>
            <a:r>
              <a:rPr lang="en-US" sz="2800" b="1" i="0" cap="none" dirty="0">
                <a:solidFill>
                  <a:srgbClr val="333333"/>
                </a:solidFill>
                <a:effectLst/>
                <a:latin typeface="Helvetica Neue"/>
              </a:rPr>
              <a:t>ndia</a:t>
            </a:r>
            <a:br>
              <a:rPr lang="en-US" sz="2800" b="1" i="0" cap="none" dirty="0">
                <a:solidFill>
                  <a:srgbClr val="333333"/>
                </a:solidFill>
                <a:effectLst/>
                <a:latin typeface="Helvetica Neue"/>
              </a:rPr>
            </a:br>
            <a:r>
              <a:rPr lang="en-US" sz="2800" b="1" i="0" cap="none" dirty="0">
                <a:solidFill>
                  <a:srgbClr val="333333"/>
                </a:solidFill>
                <a:effectLst/>
                <a:latin typeface="Helvetica Neue"/>
              </a:rPr>
              <a:t>with more than 470+ stores across various cities.</a:t>
            </a:r>
            <a:br>
              <a:rPr lang="en-US" sz="2800" b="1" i="0" cap="none" dirty="0">
                <a:solidFill>
                  <a:srgbClr val="333333"/>
                </a:solidFill>
                <a:effectLst/>
                <a:latin typeface="Helvetica Neue"/>
              </a:rPr>
            </a:br>
            <a:r>
              <a:rPr lang="en-US" sz="2800" b="1" i="0" cap="none" dirty="0">
                <a:solidFill>
                  <a:srgbClr val="333333"/>
                </a:solidFill>
                <a:effectLst/>
                <a:latin typeface="Helvetica Neue"/>
              </a:rPr>
              <a:t>founded by our esteemed founder and </a:t>
            </a:r>
            <a:r>
              <a:rPr lang="en-US" sz="2400" b="1" i="0" cap="none" dirty="0">
                <a:solidFill>
                  <a:srgbClr val="333333"/>
                </a:solidFill>
                <a:effectLst/>
                <a:latin typeface="Helvetica Neue"/>
              </a:rPr>
              <a:t>CEO</a:t>
            </a:r>
            <a:r>
              <a:rPr lang="en-US" sz="2800" b="1" i="0" cap="none" dirty="0">
                <a:solidFill>
                  <a:srgbClr val="333333"/>
                </a:solidFill>
                <a:effectLst/>
                <a:latin typeface="Helvetica Neue"/>
              </a:rPr>
              <a:t> </a:t>
            </a:r>
            <a:r>
              <a:rPr lang="en-US" sz="2800" b="1" cap="none" dirty="0">
                <a:solidFill>
                  <a:srgbClr val="333333"/>
                </a:solidFill>
                <a:latin typeface="Helvetica Neue"/>
              </a:rPr>
              <a:t>M</a:t>
            </a:r>
            <a:r>
              <a:rPr lang="en-US" sz="2800" b="1" i="0" cap="none" dirty="0">
                <a:solidFill>
                  <a:srgbClr val="333333"/>
                </a:solidFill>
                <a:effectLst/>
                <a:latin typeface="Helvetica Neue"/>
              </a:rPr>
              <a:t>r. </a:t>
            </a:r>
            <a:r>
              <a:rPr lang="en-US" sz="2800" b="1" cap="none" dirty="0">
                <a:solidFill>
                  <a:srgbClr val="333333"/>
                </a:solidFill>
                <a:latin typeface="Helvetica Neue"/>
              </a:rPr>
              <a:t>S</a:t>
            </a:r>
            <a:r>
              <a:rPr lang="en-US" sz="2800" b="1" i="0" cap="none" dirty="0">
                <a:solidFill>
                  <a:srgbClr val="333333"/>
                </a:solidFill>
                <a:effectLst/>
                <a:latin typeface="Helvetica Neue"/>
              </a:rPr>
              <a:t>. Abu.</a:t>
            </a:r>
            <a:endParaRPr lang="en-IN" sz="2800" cap="none" dirty="0"/>
          </a:p>
        </p:txBody>
      </p:sp>
      <p:pic>
        <p:nvPicPr>
          <p:cNvPr id="6" name="Picture 5">
            <a:extLst>
              <a:ext uri="{FF2B5EF4-FFF2-40B4-BE49-F238E27FC236}">
                <a16:creationId xmlns:a16="http://schemas.microsoft.com/office/drawing/2014/main" id="{A4A757D4-BEC4-6F05-0CFF-E2DB6F46DF2E}"/>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artisticCrisscrossEtching/>
                    </a14:imgEffect>
                  </a14:imgLayer>
                </a14:imgProps>
              </a:ext>
            </a:extLst>
          </a:blip>
          <a:stretch>
            <a:fillRect/>
          </a:stretch>
        </p:blipFill>
        <p:spPr>
          <a:xfrm>
            <a:off x="381965" y="552450"/>
            <a:ext cx="11296891" cy="5753100"/>
          </a:xfrm>
          <a:prstGeom prst="rect">
            <a:avLst/>
          </a:prstGeom>
          <a:scene3d>
            <a:camera prst="orthographicFront"/>
            <a:lightRig rig="threePt" dir="t"/>
          </a:scene3d>
          <a:sp3d>
            <a:bevelT prst="angle"/>
          </a:sp3d>
        </p:spPr>
      </p:pic>
    </p:spTree>
    <p:extLst>
      <p:ext uri="{BB962C8B-B14F-4D97-AF65-F5344CB8AC3E}">
        <p14:creationId xmlns:p14="http://schemas.microsoft.com/office/powerpoint/2010/main" val="1018000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AC359-32B8-3D2C-6F4F-FCD7EDB3213F}"/>
              </a:ext>
            </a:extLst>
          </p:cNvPr>
          <p:cNvSpPr>
            <a:spLocks noGrp="1"/>
          </p:cNvSpPr>
          <p:nvPr>
            <p:ph type="title"/>
          </p:nvPr>
        </p:nvSpPr>
        <p:spPr>
          <a:xfrm>
            <a:off x="913775" y="618517"/>
            <a:ext cx="10649334" cy="4983630"/>
          </a:xfrm>
        </p:spPr>
        <p:txBody>
          <a:bodyPr>
            <a:noAutofit/>
          </a:bodyPr>
          <a:lstStyle/>
          <a:p>
            <a:pPr>
              <a:spcAft>
                <a:spcPts val="750"/>
              </a:spcAft>
            </a:pPr>
            <a:r>
              <a:rPr lang="en-US" sz="2800" b="1" cap="none" dirty="0"/>
              <a:t>W</a:t>
            </a:r>
            <a:r>
              <a:rPr lang="en-US" sz="2800" b="1" cap="none" dirty="0">
                <a:effectLst/>
              </a:rPr>
              <a:t>e are providing online purchase through our website.</a:t>
            </a:r>
            <a:br>
              <a:rPr lang="en-US" sz="2800" b="1" cap="none" dirty="0">
                <a:effectLst/>
              </a:rPr>
            </a:br>
            <a:r>
              <a:rPr lang="en-US" sz="2800" b="1" cap="none" dirty="0">
                <a:effectLst/>
              </a:rPr>
              <a:t>we have all brands of mobiles at affordable prices. we have service validity and</a:t>
            </a:r>
            <a:br>
              <a:rPr lang="en-US" sz="2800" b="1" cap="none" dirty="0">
                <a:effectLst/>
              </a:rPr>
            </a:br>
            <a:r>
              <a:rPr lang="en-US" sz="2800" b="1" cap="none" dirty="0">
                <a:effectLst/>
              </a:rPr>
              <a:t>free service to purchase online please visit our website by click the link</a:t>
            </a:r>
            <a:br>
              <a:rPr lang="en-US" sz="2800" b="1" cap="none" dirty="0">
                <a:effectLst/>
              </a:rPr>
            </a:br>
            <a:r>
              <a:rPr lang="en-US" sz="2400" b="1" cap="none" dirty="0">
                <a:solidFill>
                  <a:srgbClr val="000099"/>
                </a:solidFill>
                <a:effectLst/>
                <a:hlinkClick r:id="rId2">
                  <a:extLst>
                    <a:ext uri="{A12FA001-AC4F-418D-AE19-62706E023703}">
                      <ahyp:hlinkClr xmlns:ahyp="http://schemas.microsoft.com/office/drawing/2018/hyperlinkcolor" val="tx"/>
                    </a:ext>
                  </a:extLst>
                </a:hlinkClick>
              </a:rPr>
              <a:t>http:///e:/www.mass</a:t>
            </a:r>
            <a:r>
              <a:rPr lang="en-US" sz="2400" b="1" cap="none" dirty="0">
                <a:solidFill>
                  <a:srgbClr val="000099"/>
                </a:solidFill>
                <a:effectLst/>
              </a:rPr>
              <a:t> mobiles.in</a:t>
            </a:r>
            <a:br>
              <a:rPr lang="en-US" sz="2800" dirty="0">
                <a:solidFill>
                  <a:srgbClr val="000099"/>
                </a:solidFill>
                <a:effectLst/>
              </a:rPr>
            </a:br>
            <a:r>
              <a:rPr lang="en-US" sz="2400" b="1" u="none" strike="noStrike" dirty="0">
                <a:solidFill>
                  <a:srgbClr val="337AB7"/>
                </a:solidFill>
                <a:effectLst/>
                <a:latin typeface="inherit"/>
                <a:hlinkClick r:id="rId3"/>
              </a:rPr>
              <a:t>Contact Us</a:t>
            </a:r>
            <a:br>
              <a:rPr lang="en-US" sz="2800" b="0" dirty="0">
                <a:effectLst/>
                <a:latin typeface="inherit"/>
              </a:rPr>
            </a:br>
            <a:r>
              <a:rPr lang="en-US" sz="2800" dirty="0">
                <a:effectLst/>
              </a:rPr>
              <a:t>Phone- 123456789</a:t>
            </a:r>
            <a:br>
              <a:rPr lang="en-US" sz="2800" dirty="0">
                <a:effectLst/>
              </a:rPr>
            </a:br>
            <a:r>
              <a:rPr lang="en-US" sz="2800" cap="none" dirty="0"/>
              <a:t>E</a:t>
            </a:r>
            <a:r>
              <a:rPr lang="en-US" sz="2800" cap="none" dirty="0">
                <a:effectLst/>
              </a:rPr>
              <a:t>mail id - abu17@gmail.com insta id - https://www.instagram.com/act_redirect Facebook- mass mobiles and go.</a:t>
            </a:r>
            <a:br>
              <a:rPr lang="en-US" sz="2800" cap="none" dirty="0">
                <a:effectLst/>
              </a:rPr>
            </a:br>
            <a:endParaRPr lang="en-IN" sz="2800" dirty="0"/>
          </a:p>
        </p:txBody>
      </p:sp>
    </p:spTree>
    <p:extLst>
      <p:ext uri="{BB962C8B-B14F-4D97-AF65-F5344CB8AC3E}">
        <p14:creationId xmlns:p14="http://schemas.microsoft.com/office/powerpoint/2010/main" val="224292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A65850-3FA7-ABF0-1CC8-7D5D74F74809}"/>
              </a:ext>
            </a:extLst>
          </p:cNvPr>
          <p:cNvPicPr>
            <a:picLocks noChangeAspect="1"/>
          </p:cNvPicPr>
          <p:nvPr/>
        </p:nvPicPr>
        <p:blipFill>
          <a:blip r:embed="rId2"/>
          <a:stretch>
            <a:fillRect/>
          </a:stretch>
        </p:blipFill>
        <p:spPr>
          <a:xfrm>
            <a:off x="1366837" y="771705"/>
            <a:ext cx="2436591" cy="2143125"/>
          </a:xfrm>
          <a:prstGeom prst="ellipse">
            <a:avLst/>
          </a:prstGeom>
          <a:ln>
            <a:noFill/>
          </a:ln>
          <a:effectLst>
            <a:softEdge rad="112500"/>
          </a:effectLst>
        </p:spPr>
      </p:pic>
      <p:pic>
        <p:nvPicPr>
          <p:cNvPr id="5" name="Picture 4">
            <a:extLst>
              <a:ext uri="{FF2B5EF4-FFF2-40B4-BE49-F238E27FC236}">
                <a16:creationId xmlns:a16="http://schemas.microsoft.com/office/drawing/2014/main" id="{ADBB86F2-C405-4E66-E9D4-7850DDB25D49}"/>
              </a:ext>
            </a:extLst>
          </p:cNvPr>
          <p:cNvPicPr>
            <a:picLocks noChangeAspect="1"/>
          </p:cNvPicPr>
          <p:nvPr/>
        </p:nvPicPr>
        <p:blipFill>
          <a:blip r:embed="rId3"/>
          <a:stretch>
            <a:fillRect/>
          </a:stretch>
        </p:blipFill>
        <p:spPr>
          <a:xfrm>
            <a:off x="6348594" y="512116"/>
            <a:ext cx="2436591" cy="2436591"/>
          </a:xfrm>
          <a:prstGeom prst="ellipse">
            <a:avLst/>
          </a:prstGeom>
          <a:ln>
            <a:noFill/>
          </a:ln>
          <a:effectLst>
            <a:softEdge rad="112500"/>
          </a:effectLst>
        </p:spPr>
      </p:pic>
      <p:pic>
        <p:nvPicPr>
          <p:cNvPr id="7" name="Picture 6">
            <a:extLst>
              <a:ext uri="{FF2B5EF4-FFF2-40B4-BE49-F238E27FC236}">
                <a16:creationId xmlns:a16="http://schemas.microsoft.com/office/drawing/2014/main" id="{1CE9B21A-BCE5-91BA-8F43-A989983E1CF6}"/>
              </a:ext>
            </a:extLst>
          </p:cNvPr>
          <p:cNvPicPr>
            <a:picLocks noChangeAspect="1"/>
          </p:cNvPicPr>
          <p:nvPr/>
        </p:nvPicPr>
        <p:blipFill>
          <a:blip r:embed="rId4"/>
          <a:stretch>
            <a:fillRect/>
          </a:stretch>
        </p:blipFill>
        <p:spPr>
          <a:xfrm>
            <a:off x="6642060" y="3909294"/>
            <a:ext cx="2143125" cy="2143125"/>
          </a:xfrm>
          <a:prstGeom prst="ellipse">
            <a:avLst/>
          </a:prstGeom>
          <a:ln>
            <a:noFill/>
          </a:ln>
          <a:effectLst>
            <a:softEdge rad="112500"/>
          </a:effectLst>
        </p:spPr>
      </p:pic>
      <p:pic>
        <p:nvPicPr>
          <p:cNvPr id="9" name="Picture 8">
            <a:extLst>
              <a:ext uri="{FF2B5EF4-FFF2-40B4-BE49-F238E27FC236}">
                <a16:creationId xmlns:a16="http://schemas.microsoft.com/office/drawing/2014/main" id="{66B9CC7C-B70C-616D-8C53-1ED398A95B98}"/>
              </a:ext>
            </a:extLst>
          </p:cNvPr>
          <p:cNvPicPr>
            <a:picLocks noChangeAspect="1"/>
          </p:cNvPicPr>
          <p:nvPr/>
        </p:nvPicPr>
        <p:blipFill>
          <a:blip r:embed="rId5"/>
          <a:stretch>
            <a:fillRect/>
          </a:stretch>
        </p:blipFill>
        <p:spPr>
          <a:xfrm>
            <a:off x="1366837" y="3769548"/>
            <a:ext cx="2143125" cy="2143125"/>
          </a:xfrm>
          <a:prstGeom prst="ellipse">
            <a:avLst/>
          </a:prstGeom>
          <a:ln>
            <a:noFill/>
          </a:ln>
          <a:effectLst>
            <a:softEdge rad="112500"/>
          </a:effectLst>
        </p:spPr>
      </p:pic>
    </p:spTree>
    <p:extLst>
      <p:ext uri="{BB962C8B-B14F-4D97-AF65-F5344CB8AC3E}">
        <p14:creationId xmlns:p14="http://schemas.microsoft.com/office/powerpoint/2010/main" val="15898773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A64FA5-D8CA-2846-86B9-2AE1B309E387}"/>
              </a:ext>
            </a:extLst>
          </p:cNvPr>
          <p:cNvPicPr>
            <a:picLocks noChangeAspect="1"/>
          </p:cNvPicPr>
          <p:nvPr/>
        </p:nvPicPr>
        <p:blipFill>
          <a:blip r:embed="rId2"/>
          <a:stretch>
            <a:fillRect/>
          </a:stretch>
        </p:blipFill>
        <p:spPr>
          <a:xfrm>
            <a:off x="729205" y="1726074"/>
            <a:ext cx="5082492" cy="30542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1AACE88E-D3AB-FC41-350F-61A703A03196}"/>
              </a:ext>
            </a:extLst>
          </p:cNvPr>
          <p:cNvPicPr>
            <a:picLocks noChangeAspect="1"/>
          </p:cNvPicPr>
          <p:nvPr/>
        </p:nvPicPr>
        <p:blipFill>
          <a:blip r:embed="rId3"/>
          <a:stretch>
            <a:fillRect/>
          </a:stretch>
        </p:blipFill>
        <p:spPr>
          <a:xfrm>
            <a:off x="6966754" y="1726074"/>
            <a:ext cx="5082491" cy="30542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46922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49977-83F3-AEE9-9145-F88F052D8624}"/>
              </a:ext>
            </a:extLst>
          </p:cNvPr>
          <p:cNvSpPr>
            <a:spLocks noGrp="1"/>
          </p:cNvSpPr>
          <p:nvPr>
            <p:ph type="title"/>
          </p:nvPr>
        </p:nvSpPr>
        <p:spPr>
          <a:xfrm>
            <a:off x="913775" y="324091"/>
            <a:ext cx="10364451" cy="4560425"/>
          </a:xfrm>
        </p:spPr>
        <p:txBody>
          <a:bodyPr>
            <a:normAutofit fontScale="90000"/>
          </a:bodyPr>
          <a:lstStyle/>
          <a:p>
            <a:pPr>
              <a:lnSpc>
                <a:spcPct val="200000"/>
              </a:lnSpc>
              <a:spcBef>
                <a:spcPts val="1500"/>
              </a:spcBef>
              <a:spcAft>
                <a:spcPts val="750"/>
              </a:spcAft>
            </a:pPr>
            <a:r>
              <a:rPr lang="en-IN" b="0" i="0" u="sng" cap="none" dirty="0">
                <a:solidFill>
                  <a:srgbClr val="333333"/>
                </a:solidFill>
                <a:effectLst/>
                <a:latin typeface="inherit"/>
              </a:rPr>
              <a:t>OUR BRANCHES</a:t>
            </a:r>
            <a:br>
              <a:rPr lang="en-IN" sz="3200" b="0" i="0" u="sng" cap="none" dirty="0">
                <a:solidFill>
                  <a:srgbClr val="333333"/>
                </a:solidFill>
                <a:effectLst/>
                <a:latin typeface="inherit"/>
              </a:rPr>
            </a:br>
            <a:r>
              <a:rPr lang="en-IN" sz="3200" u="sng" cap="none" dirty="0" err="1">
                <a:solidFill>
                  <a:srgbClr val="191970"/>
                </a:solidFill>
                <a:latin typeface="Helvetica Neue"/>
              </a:rPr>
              <a:t>T</a:t>
            </a:r>
            <a:r>
              <a:rPr lang="en-IN" sz="3200" b="0" i="0" cap="none" dirty="0" err="1">
                <a:solidFill>
                  <a:srgbClr val="191970"/>
                </a:solidFill>
                <a:effectLst/>
                <a:latin typeface="Helvetica Neue"/>
              </a:rPr>
              <a:t>richirappalli</a:t>
            </a:r>
            <a:br>
              <a:rPr lang="en-IN" sz="3200" b="0" i="0" cap="none" dirty="0">
                <a:solidFill>
                  <a:srgbClr val="191970"/>
                </a:solidFill>
                <a:effectLst/>
                <a:latin typeface="Helvetica Neue"/>
              </a:rPr>
            </a:br>
            <a:r>
              <a:rPr lang="en-IN" sz="3200" cap="none" dirty="0" err="1">
                <a:solidFill>
                  <a:srgbClr val="191970"/>
                </a:solidFill>
                <a:latin typeface="Helvetica Neue"/>
              </a:rPr>
              <a:t>P</a:t>
            </a:r>
            <a:r>
              <a:rPr lang="en-IN" sz="3200" b="0" i="0" cap="none" dirty="0" err="1">
                <a:solidFill>
                  <a:srgbClr val="191970"/>
                </a:solidFill>
                <a:effectLst/>
                <a:latin typeface="Helvetica Neue"/>
              </a:rPr>
              <a:t>erambalur</a:t>
            </a:r>
            <a:br>
              <a:rPr lang="en-IN" sz="3200" b="0" i="0" cap="none" dirty="0">
                <a:solidFill>
                  <a:srgbClr val="191970"/>
                </a:solidFill>
                <a:effectLst/>
                <a:latin typeface="Helvetica Neue"/>
              </a:rPr>
            </a:br>
            <a:r>
              <a:rPr lang="en-IN" sz="3200" b="0" i="0" cap="none" dirty="0" err="1">
                <a:solidFill>
                  <a:srgbClr val="191970"/>
                </a:solidFill>
                <a:effectLst/>
                <a:latin typeface="Helvetica Neue"/>
              </a:rPr>
              <a:t>Viruthachalam</a:t>
            </a:r>
            <a:br>
              <a:rPr lang="en-IN" sz="3200" b="0" i="0" cap="none" dirty="0">
                <a:solidFill>
                  <a:srgbClr val="191970"/>
                </a:solidFill>
                <a:effectLst/>
                <a:latin typeface="Helvetica Neue"/>
              </a:rPr>
            </a:br>
            <a:r>
              <a:rPr lang="en-IN" sz="3200" cap="none" dirty="0" err="1">
                <a:solidFill>
                  <a:srgbClr val="191970"/>
                </a:solidFill>
                <a:latin typeface="Helvetica Neue"/>
              </a:rPr>
              <a:t>L</a:t>
            </a:r>
            <a:r>
              <a:rPr lang="en-IN" sz="3200" b="0" i="0" cap="none" dirty="0" err="1">
                <a:solidFill>
                  <a:srgbClr val="191970"/>
                </a:solidFill>
                <a:effectLst/>
                <a:latin typeface="Helvetica Neue"/>
              </a:rPr>
              <a:t>abbaikudikadu</a:t>
            </a:r>
            <a:br>
              <a:rPr lang="en-IN" sz="3200" b="0" i="0" cap="none" dirty="0">
                <a:solidFill>
                  <a:srgbClr val="191970"/>
                </a:solidFill>
                <a:effectLst/>
                <a:latin typeface="Helvetica Neue"/>
              </a:rPr>
            </a:br>
            <a:endParaRPr lang="en-IN" sz="3200" cap="none" dirty="0"/>
          </a:p>
        </p:txBody>
      </p:sp>
    </p:spTree>
    <p:extLst>
      <p:ext uri="{BB962C8B-B14F-4D97-AF65-F5344CB8AC3E}">
        <p14:creationId xmlns:p14="http://schemas.microsoft.com/office/powerpoint/2010/main" val="6522409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34</TotalTime>
  <Words>249</Words>
  <Application>Microsoft Office PowerPoint</Application>
  <PresentationFormat>Widescreen</PresentationFormat>
  <Paragraphs>18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Helvetica Neue</vt:lpstr>
      <vt:lpstr>inherit</vt:lpstr>
      <vt:lpstr>Tw Cen MT</vt:lpstr>
      <vt:lpstr>Droplet</vt:lpstr>
      <vt:lpstr>WELCOME TO MASS MOBILES</vt:lpstr>
      <vt:lpstr>Mobiles and laptops</vt:lpstr>
      <vt:lpstr>Mobile watches &amp;laptops</vt:lpstr>
      <vt:lpstr>Stay connected, entertained, and efficient with the latest mobiles and accessories! call, browse, capture moments, play games, and charge faster on the go. explore a wide range of top-brand smartphones and advanced accessories to enhance your daily life with ease and excitement. upgrade your experience today!  </vt:lpstr>
      <vt:lpstr>Mass mobiles sales &amp; service is a Chennai based leading multi-brand retail chain for smartphones and gadgets in India with more than 470+ stores across various cities. founded by our esteemed founder and CEO Mr. S. Abu.</vt:lpstr>
      <vt:lpstr>We are providing online purchase through our website. we have all brands of mobiles at affordable prices. we have service validity and free service to purchase online please visit our website by click the link http:///e:/www.mass mobiles.in Contact Us Phone- 123456789 Email id - abu17@gmail.com insta id - https://www.instagram.com/act_redirect Facebook- mass mobiles and go. </vt:lpstr>
      <vt:lpstr>PowerPoint Presentation</vt:lpstr>
      <vt:lpstr>PowerPoint Presentation</vt:lpstr>
      <vt:lpstr>OUR BRANCHES Trichirappalli Perambalur Viruthachalam Labbaikudikadu </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jet20</dc:creator>
  <cp:lastModifiedBy>jet20</cp:lastModifiedBy>
  <cp:revision>8</cp:revision>
  <dcterms:created xsi:type="dcterms:W3CDTF">2025-05-09T05:48:42Z</dcterms:created>
  <dcterms:modified xsi:type="dcterms:W3CDTF">2025-05-09T06:23:19Z</dcterms:modified>
</cp:coreProperties>
</file>