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sldIdLst>
    <p:sldId id="256" r:id="rId5"/>
    <p:sldId id="257" r:id="rId6"/>
    <p:sldId id="258" r:id="rId7"/>
    <p:sldId id="259" r:id="rId8"/>
    <p:sldId id="276" r:id="rId9"/>
    <p:sldId id="278" r:id="rId10"/>
    <p:sldId id="279" r:id="rId11"/>
    <p:sldId id="277" r:id="rId12"/>
    <p:sldId id="280" r:id="rId13"/>
    <p:sldId id="281" r:id="rId14"/>
    <p:sldId id="282" r:id="rId15"/>
    <p:sldId id="283" r:id="rId16"/>
    <p:sldId id="284" r:id="rId17"/>
    <p:sldId id="260" r:id="rId18"/>
    <p:sldId id="261" r:id="rId19"/>
    <p:sldId id="262" r:id="rId20"/>
    <p:sldId id="319" r:id="rId21"/>
    <p:sldId id="263" r:id="rId22"/>
    <p:sldId id="285" r:id="rId23"/>
    <p:sldId id="266" r:id="rId24"/>
    <p:sldId id="289" r:id="rId25"/>
    <p:sldId id="318" r:id="rId26"/>
    <p:sldId id="288" r:id="rId27"/>
    <p:sldId id="291" r:id="rId28"/>
    <p:sldId id="293" r:id="rId29"/>
    <p:sldId id="294" r:id="rId30"/>
    <p:sldId id="296" r:id="rId31"/>
    <p:sldId id="297" r:id="rId32"/>
    <p:sldId id="299" r:id="rId33"/>
    <p:sldId id="306" r:id="rId34"/>
    <p:sldId id="321" r:id="rId35"/>
    <p:sldId id="310" r:id="rId36"/>
    <p:sldId id="270" r:id="rId37"/>
    <p:sldId id="271" r:id="rId38"/>
    <p:sldId id="315" r:id="rId39"/>
    <p:sldId id="309" r:id="rId40"/>
    <p:sldId id="274" r:id="rId41"/>
    <p:sldId id="316" r:id="rId42"/>
    <p:sldId id="317" r:id="rId43"/>
    <p:sldId id="275" r:id="rId4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C44B3EC5-01CC-4154-B214-97F38BEC75F4}"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1"/>
          </p:nvPr>
        </p:nvSpPr>
        <p:spPr/>
        <p:txBody>
          <a:bodyPr/>
          <a:lstStyle/>
          <a:p>
            <a:fld id="{BEF6A82B-7B29-4A90-91F2-88D4AD0A9E08}"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sldNum" idx="1"/>
          </p:nvPr>
        </p:nvSpPr>
        <p:spPr/>
        <p:txBody>
          <a:bodyPr/>
          <a:lstStyle/>
          <a:p>
            <a:fld id="{A70D781D-17E1-4E1D-B343-88189B214FBA}"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sldNum" idx="1"/>
          </p:nvPr>
        </p:nvSpPr>
        <p:spPr/>
        <p:txBody>
          <a:bodyPr/>
          <a:lstStyle/>
          <a:p>
            <a:fld id="{56EF5182-7E80-4C38-B501-0B862B8F2BC3}"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E7F35A6-C838-4711-8310-CF7CAAF0C52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EFB1885-7BAD-4729-B985-33A84D23432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42A3A67-E99D-4B69-AF6A-810C2D920DD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DDE1B42-D041-4B61-97AB-E1982307834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397926D-3FA8-4737-827C-CCA5FBEE7855}"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3D3855D-F41C-40A4-8C2A-BBFE4056FF3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64E2EAC-2E49-4884-B6F8-13F9097692B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2" name="PlaceHolder 3"/>
          <p:cNvSpPr>
            <a:spLocks noGrp="1"/>
          </p:cNvSpPr>
          <p:nvPr>
            <p:ph type="sldNum" idx="1"/>
          </p:nvPr>
        </p:nvSpPr>
        <p:spPr/>
        <p:txBody>
          <a:bodyPr/>
          <a:lstStyle/>
          <a:p>
            <a:fld id="{1AD425AB-1953-4FDE-AAB8-2DA8F14148F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C13A624-6E87-439C-9853-0A6D5C79C57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E3B82CB-E90C-4847-85BD-D89800F1535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AF2F069-ECD6-4891-A466-21D7826744A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4FF6947-B460-482D-98FE-C8D460F8040B}"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8DF6C32-C2CB-401F-82D6-F803C8A68F68}"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9B9153B0-ABAC-4B51-AF93-E5CFCC030850}"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5"/>
          </p:nvPr>
        </p:nvSpPr>
        <p:spPr/>
        <p:txBody>
          <a:bodyPr/>
          <a:lstStyle/>
          <a:p>
            <a:fld id="{85344D75-BC3E-4F00-8990-64E95697DFDA}"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sldNum" idx="5"/>
          </p:nvPr>
        </p:nvSpPr>
        <p:spPr/>
        <p:txBody>
          <a:bodyPr/>
          <a:lstStyle/>
          <a:p>
            <a:fld id="{3F20639D-A421-438C-BD1E-EA090D223390}"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5"/>
          </p:nvPr>
        </p:nvSpPr>
        <p:spPr/>
        <p:txBody>
          <a:bodyPr/>
          <a:lstStyle/>
          <a:p>
            <a:fld id="{E3C41226-3F9A-4859-AEE5-DF728CF9E46F}"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ldNum" idx="5"/>
          </p:nvPr>
        </p:nvSpPr>
        <p:spPr/>
        <p:txBody>
          <a:bodyPr/>
          <a:lstStyle/>
          <a:p>
            <a:fld id="{D4C8AF36-0CBA-4546-8418-7BECC9FB7CD4}"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sldNum" idx="1"/>
          </p:nvPr>
        </p:nvSpPr>
        <p:spPr/>
        <p:txBody>
          <a:bodyPr/>
          <a:lstStyle/>
          <a:p>
            <a:fld id="{D89462F2-9C77-437E-8408-5F714F137173}"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5"/>
          </p:nvPr>
        </p:nvSpPr>
        <p:spPr/>
        <p:txBody>
          <a:bodyPr/>
          <a:lstStyle/>
          <a:p>
            <a:fld id="{D1D7BF9C-F341-4AE2-A19B-11FAE6CB907A}"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5"/>
          </p:nvPr>
        </p:nvSpPr>
        <p:spPr/>
        <p:txBody>
          <a:bodyPr/>
          <a:lstStyle/>
          <a:p>
            <a:fld id="{CACDB9B1-4A86-4916-AEB7-2B5DBCF114D1}"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5"/>
          </p:nvPr>
        </p:nvSpPr>
        <p:spPr/>
        <p:txBody>
          <a:bodyPr/>
          <a:lstStyle/>
          <a:p>
            <a:fld id="{AF8701B0-5CB3-442E-B7F4-B5C8F5E2451F}"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5"/>
          </p:nvPr>
        </p:nvSpPr>
        <p:spPr/>
        <p:txBody>
          <a:bodyPr/>
          <a:lstStyle/>
          <a:p>
            <a:fld id="{F301EAE8-D7B0-4810-97BD-B4009613689E}"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5"/>
          </p:nvPr>
        </p:nvSpPr>
        <p:spPr/>
        <p:txBody>
          <a:bodyPr/>
          <a:lstStyle/>
          <a:p>
            <a:fld id="{E2F026ED-4B8E-4E60-8728-5773617B5AC8}"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sldNum" idx="5"/>
          </p:nvPr>
        </p:nvSpPr>
        <p:spPr/>
        <p:txBody>
          <a:bodyPr/>
          <a:lstStyle/>
          <a:p>
            <a:fld id="{30C3C934-6779-4465-83FA-14833A836813}"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sldNum" idx="5"/>
          </p:nvPr>
        </p:nvSpPr>
        <p:spPr/>
        <p:txBody>
          <a:bodyPr/>
          <a:lstStyle/>
          <a:p>
            <a:fld id="{D954EB8F-0EF5-4AF9-88CF-C56657744336}" type="slidenum">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lstStyle/>
          <a:p>
            <a:fld id="{AC49DB73-5A32-4358-A508-C850E1B9E3F5}" type="slidenum">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sldNum" idx="7"/>
          </p:nvPr>
        </p:nvSpPr>
        <p:spPr/>
        <p:txBody>
          <a:bodyPr/>
          <a:lstStyle/>
          <a:p>
            <a:fld id="{D7260447-E2F0-4DB5-AB40-48EACB56F066}" type="slidenum">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sldNum" idx="7"/>
          </p:nvPr>
        </p:nvSpPr>
        <p:spPr/>
        <p:txBody>
          <a:bodyPr/>
          <a:lstStyle/>
          <a:p>
            <a:fld id="{009E4835-80F6-4737-A68B-791245ADFD8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1"/>
          </p:nvPr>
        </p:nvSpPr>
        <p:spPr/>
        <p:txBody>
          <a:bodyPr/>
          <a:lstStyle/>
          <a:p>
            <a:fld id="{CC3134E9-AF48-4F3E-8B86-A57E8D51F16C}"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7"/>
          </p:nvPr>
        </p:nvSpPr>
        <p:spPr/>
        <p:txBody>
          <a:bodyPr/>
          <a:lstStyle/>
          <a:p>
            <a:fld id="{BCDDB187-7C74-462F-B31F-5E6C65B9D900}" type="slidenum">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ldNum" idx="7"/>
          </p:nvPr>
        </p:nvSpPr>
        <p:spPr/>
        <p:txBody>
          <a:bodyPr/>
          <a:lstStyle/>
          <a:p>
            <a:fld id="{1D3B6194-AF1A-42ED-97EC-26004C6E0311}" type="slidenum">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7"/>
          </p:nvPr>
        </p:nvSpPr>
        <p:spPr/>
        <p:txBody>
          <a:bodyPr/>
          <a:lstStyle/>
          <a:p>
            <a:fld id="{AC1BA250-CC27-4D4D-9827-FAB6AE207C7D}" type="slidenum">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7"/>
          </p:nvPr>
        </p:nvSpPr>
        <p:spPr/>
        <p:txBody>
          <a:bodyPr/>
          <a:lstStyle/>
          <a:p>
            <a:fld id="{CB904022-3486-4ECD-BAC1-7F359FBC04D5}" type="slidenum">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7"/>
          </p:nvPr>
        </p:nvSpPr>
        <p:spPr/>
        <p:txBody>
          <a:bodyPr/>
          <a:lstStyle/>
          <a:p>
            <a:fld id="{51D5216F-C6F5-496D-AF64-A8C25A7B43FB}" type="slidenum">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7"/>
          </p:nvPr>
        </p:nvSpPr>
        <p:spPr/>
        <p:txBody>
          <a:bodyPr/>
          <a:lstStyle/>
          <a:p>
            <a:fld id="{F75F690D-88DD-4A8A-AEB0-E96ADD8F5355}" type="slidenum">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sldNum" idx="7"/>
          </p:nvPr>
        </p:nvSpPr>
        <p:spPr/>
        <p:txBody>
          <a:bodyPr/>
          <a:lstStyle/>
          <a:p>
            <a:fld id="{2F8F99B4-93EC-4914-A087-E54C4AD1DB1F}" type="slidenum">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sldNum" idx="7"/>
          </p:nvPr>
        </p:nvSpPr>
        <p:spPr/>
        <p:txBody>
          <a:bodyPr/>
          <a:lstStyle/>
          <a:p>
            <a:fld id="{466DC10C-B34B-4E28-A8F2-BD2E0A2E8C5A}" type="slidenum">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sldNum" idx="7"/>
          </p:nvPr>
        </p:nvSpPr>
        <p:spPr/>
        <p:txBody>
          <a:bodyPr/>
          <a:lstStyle/>
          <a:p>
            <a:fld id="{B8494B38-A47A-459D-B2E2-EAB9C289DC2A}"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ldNum" idx="1"/>
          </p:nvPr>
        </p:nvSpPr>
        <p:spPr/>
        <p:txBody>
          <a:bodyPr/>
          <a:lstStyle/>
          <a:p>
            <a:fld id="{3B74DE96-CE50-4D52-9E86-11493BC2877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802EA240-A592-4164-9ABE-97FDCC50205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1"/>
          </p:nvPr>
        </p:nvSpPr>
        <p:spPr/>
        <p:txBody>
          <a:bodyPr/>
          <a:lstStyle/>
          <a:p>
            <a:fld id="{8F532ACF-9191-4AE7-8EFA-9DA86C72550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1"/>
          </p:nvPr>
        </p:nvSpPr>
        <p:spPr/>
        <p:txBody>
          <a:bodyPr/>
          <a:lstStyle/>
          <a:p>
            <a:fld id="{77814688-674A-4E4D-A9FD-8CD443B320DB}"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sldNum" idx="1"/>
          </p:nvPr>
        </p:nvSpPr>
        <p:spPr/>
        <p:txBody>
          <a:bodyPr/>
          <a:lstStyle/>
          <a:p>
            <a:fld id="{4B7F057A-761D-4B21-8261-488A1894F837}"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516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4" name="PlaceHolder 2"/>
          <p:cNvSpPr>
            <a:spLocks noGrp="1"/>
          </p:cNvSpPr>
          <p:nvPr>
            <p:ph type="sldNum" idx="1"/>
          </p:nvPr>
        </p:nvSpPr>
        <p:spPr>
          <a:xfrm>
            <a:off x="11296440" y="6217560"/>
            <a:ext cx="731160" cy="524160"/>
          </a:xfrm>
          <a:prstGeom prst="rect">
            <a:avLst/>
          </a:prstGeom>
          <a:noFill/>
          <a:ln w="0">
            <a:noFill/>
          </a:ln>
        </p:spPr>
        <p:txBody>
          <a:bodyPr lIns="122040" tIns="122040" rIns="122040" bIns="122040" anchor="ctr">
            <a:noAutofit/>
          </a:bodyPr>
          <a:lstStyle>
            <a:lvl1pPr algn="r">
              <a:lnSpc>
                <a:spcPct val="100000"/>
              </a:lnSpc>
              <a:buNone/>
              <a:tabLst>
                <a:tab pos="0" algn="l"/>
              </a:tabLst>
              <a:defRPr lang="en-US" sz="1300" b="0" strike="noStrike" spc="-1">
                <a:solidFill>
                  <a:srgbClr val="595959"/>
                </a:solidFill>
                <a:latin typeface="Arial"/>
                <a:ea typeface="Arial"/>
              </a:defRPr>
            </a:lvl1pPr>
          </a:lstStyle>
          <a:p>
            <a:pPr algn="r">
              <a:lnSpc>
                <a:spcPct val="100000"/>
              </a:lnSpc>
              <a:buNone/>
              <a:tabLst>
                <a:tab pos="0" algn="l"/>
              </a:tabLst>
            </a:pPr>
            <a:fld id="{3EC5DD7B-EEC8-4A2D-9D98-7C4285BA12F8}" type="slidenum">
              <a:rPr lang="en-US" sz="1300" b="0" strike="noStrike" spc="-1">
                <a:solidFill>
                  <a:srgbClr val="595959"/>
                </a:solidFill>
                <a:latin typeface="Arial"/>
                <a:ea typeface="Arial"/>
              </a:rPr>
              <a:t>‹#›</a:t>
            </a:fld>
            <a:endParaRPr lang="en-IN" sz="1300" b="0" strike="noStrike" spc="-1">
              <a:latin typeface="Times New Roman"/>
            </a:endParaRPr>
          </a:p>
        </p:txBody>
      </p:sp>
      <p:sp>
        <p:nvSpPr>
          <p:cNvPr id="2"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ftr" idx="2"/>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40" name="PlaceHolder 2"/>
          <p:cNvSpPr>
            <a:spLocks noGrp="1"/>
          </p:cNvSpPr>
          <p:nvPr>
            <p:ph type="sldNum" idx="3"/>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A1348909-F01F-4187-90BC-3EBE51A0B9EF}" type="slidenum">
              <a:rPr lang="en-US" sz="1200" b="0" strike="noStrike" spc="-1">
                <a:solidFill>
                  <a:srgbClr val="888888"/>
                </a:solidFill>
                <a:latin typeface="Calibri"/>
                <a:ea typeface="Calibri"/>
              </a:rPr>
              <a:t>‹#›</a:t>
            </a:fld>
            <a:endParaRPr lang="en-IN" sz="1200" b="0" strike="noStrike" spc="-1">
              <a:latin typeface="Times New Roman"/>
            </a:endParaRPr>
          </a:p>
        </p:txBody>
      </p:sp>
      <p:sp>
        <p:nvSpPr>
          <p:cNvPr id="41" name="PlaceHolder 3"/>
          <p:cNvSpPr>
            <a:spLocks noGrp="1"/>
          </p:cNvSpPr>
          <p:nvPr>
            <p:ph type="dt" idx="4"/>
          </p:nvPr>
        </p:nvSpPr>
        <p:spPr>
          <a:xfrm>
            <a:off x="838080" y="6356520"/>
            <a:ext cx="274248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sldNum" idx="5"/>
          </p:nvPr>
        </p:nvSpPr>
        <p:spPr>
          <a:xfrm>
            <a:off x="11296440" y="6217560"/>
            <a:ext cx="731160" cy="524160"/>
          </a:xfrm>
          <a:prstGeom prst="rect">
            <a:avLst/>
          </a:prstGeom>
          <a:noFill/>
          <a:ln w="0">
            <a:noFill/>
          </a:ln>
        </p:spPr>
        <p:txBody>
          <a:bodyPr lIns="122040" tIns="122040" rIns="122040" bIns="122040" anchor="ctr">
            <a:noAutofit/>
          </a:bodyPr>
          <a:lstStyle>
            <a:lvl1pPr algn="r">
              <a:lnSpc>
                <a:spcPct val="100000"/>
              </a:lnSpc>
              <a:buNone/>
              <a:tabLst>
                <a:tab pos="0" algn="l"/>
              </a:tabLst>
              <a:defRPr lang="en-US" sz="1300" b="0" strike="noStrike" spc="-1">
                <a:solidFill>
                  <a:srgbClr val="595959"/>
                </a:solidFill>
                <a:latin typeface="Arial"/>
                <a:ea typeface="Arial"/>
              </a:defRPr>
            </a:lvl1pPr>
          </a:lstStyle>
          <a:p>
            <a:pPr algn="r">
              <a:lnSpc>
                <a:spcPct val="100000"/>
              </a:lnSpc>
              <a:buNone/>
              <a:tabLst>
                <a:tab pos="0" algn="l"/>
              </a:tabLst>
            </a:pPr>
            <a:fld id="{DE9D9CC1-F079-4DD9-8FED-09EC7CC513D6}" type="slidenum">
              <a:rPr lang="en-US" sz="1300" b="0" strike="noStrike" spc="-1">
                <a:solidFill>
                  <a:srgbClr val="595959"/>
                </a:solidFill>
                <a:latin typeface="Arial"/>
                <a:ea typeface="Arial"/>
              </a:rPr>
              <a:t>‹#›</a:t>
            </a:fld>
            <a:endParaRPr lang="en-IN" sz="1300" b="0" strike="noStrike" spc="-1">
              <a:latin typeface="Times New Roman"/>
            </a:endParaRPr>
          </a:p>
        </p:txBody>
      </p:sp>
      <p:sp>
        <p:nvSpPr>
          <p:cNvPr id="81"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82"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516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159" name="PlaceHolder 2"/>
          <p:cNvSpPr>
            <a:spLocks noGrp="1"/>
          </p:cNvSpPr>
          <p:nvPr>
            <p:ph type="sldNum" idx="7"/>
          </p:nvPr>
        </p:nvSpPr>
        <p:spPr>
          <a:xfrm>
            <a:off x="11296440" y="6217560"/>
            <a:ext cx="731160" cy="524160"/>
          </a:xfrm>
          <a:prstGeom prst="rect">
            <a:avLst/>
          </a:prstGeom>
          <a:noFill/>
          <a:ln w="0">
            <a:noFill/>
          </a:ln>
        </p:spPr>
        <p:txBody>
          <a:bodyPr lIns="122040" tIns="122040" rIns="122040" bIns="122040" anchor="ctr">
            <a:noAutofit/>
          </a:bodyPr>
          <a:lstStyle>
            <a:lvl1pPr algn="r">
              <a:lnSpc>
                <a:spcPct val="100000"/>
              </a:lnSpc>
              <a:buNone/>
              <a:tabLst>
                <a:tab pos="0" algn="l"/>
              </a:tabLst>
              <a:defRPr lang="en-US" sz="1300" b="0" strike="noStrike" spc="-1">
                <a:solidFill>
                  <a:srgbClr val="595959"/>
                </a:solidFill>
                <a:latin typeface="Arial"/>
                <a:ea typeface="Arial"/>
              </a:defRPr>
            </a:lvl1pPr>
          </a:lstStyle>
          <a:p>
            <a:pPr algn="r">
              <a:lnSpc>
                <a:spcPct val="100000"/>
              </a:lnSpc>
              <a:buNone/>
              <a:tabLst>
                <a:tab pos="0" algn="l"/>
              </a:tabLst>
            </a:pPr>
            <a:fld id="{3AF74380-8658-4F74-9478-49D2FF489FDD}" type="slidenum">
              <a:rPr lang="en-US" sz="1300" b="0" strike="noStrike" spc="-1">
                <a:solidFill>
                  <a:srgbClr val="595959"/>
                </a:solidFill>
                <a:latin typeface="Arial"/>
                <a:ea typeface="Arial"/>
              </a:rPr>
              <a:t>‹#›</a:t>
            </a:fld>
            <a:endParaRPr lang="en-IN" sz="1300" b="0" strike="noStrike" spc="-1">
              <a:latin typeface="Times New Roman"/>
            </a:endParaRPr>
          </a:p>
        </p:txBody>
      </p:sp>
      <p:sp>
        <p:nvSpPr>
          <p:cNvPr id="160"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93340" y="1862525"/>
            <a:ext cx="10404360" cy="2387160"/>
          </a:xfrm>
          <a:prstGeom prst="rect">
            <a:avLst/>
          </a:prstGeom>
          <a:noFill/>
          <a:ln w="0">
            <a:noFill/>
          </a:ln>
        </p:spPr>
        <p:txBody>
          <a:bodyPr lIns="0" tIns="0" rIns="0" bIns="0" anchor="b">
            <a:noAutofit/>
          </a:bodyPr>
          <a:lstStyle/>
          <a:p>
            <a:pPr algn="ctr" rtl="0"/>
            <a:r>
              <a:rPr lang="en-IN" sz="4000" b="1" i="0" u="none" strike="noStrike" dirty="0">
                <a:solidFill>
                  <a:srgbClr val="000000"/>
                </a:solidFill>
                <a:effectLst/>
                <a:latin typeface="Times New Roman" panose="02020603050405020304" pitchFamily="18" charset="0"/>
                <a:cs typeface="Times New Roman" panose="02020603050405020304" pitchFamily="18" charset="0"/>
              </a:rPr>
              <a:t> </a:t>
            </a: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r>
              <a:rPr lang="en-IN" sz="4000" b="1" i="0" u="none" strike="noStrike" dirty="0">
                <a:solidFill>
                  <a:srgbClr val="000000"/>
                </a:solidFill>
                <a:effectLst/>
                <a:latin typeface="Times New Roman" panose="02020603050405020304" pitchFamily="18" charset="0"/>
                <a:cs typeface="Times New Roman" panose="02020603050405020304" pitchFamily="18" charset="0"/>
              </a:rPr>
              <a:t> MEDICINAL PLANT LEAF CLASSIFICATION</a:t>
            </a:r>
            <a:br>
              <a:rPr lang="en-IN" sz="4000" b="0" dirty="0">
                <a:effectLst/>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IN" sz="3600" b="0" strike="noStrike" spc="-1" dirty="0">
              <a:latin typeface="Times New Roman" panose="02020603050405020304" pitchFamily="18" charset="0"/>
              <a:cs typeface="Times New Roman" panose="02020603050405020304" pitchFamily="18" charset="0"/>
            </a:endParaRPr>
          </a:p>
        </p:txBody>
      </p:sp>
      <p:sp>
        <p:nvSpPr>
          <p:cNvPr id="198" name="Google Shape;61;p1"/>
          <p:cNvSpPr/>
          <p:nvPr/>
        </p:nvSpPr>
        <p:spPr>
          <a:xfrm>
            <a:off x="525240" y="4827240"/>
            <a:ext cx="4761720" cy="2074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US" sz="1700" b="1"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Project Guide</a:t>
            </a:r>
            <a:endParaRPr lang="en-IN"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lnSpc>
                <a:spcPct val="100000"/>
              </a:lnSpc>
              <a:buNone/>
              <a:tabLst>
                <a:tab pos="0" algn="l"/>
              </a:tabLst>
            </a:pPr>
            <a:r>
              <a:rPr lang="en-US" sz="1800"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Dr. Mohamed </a:t>
            </a:r>
            <a:r>
              <a:rPr lang="en-US" sz="1800" dirty="0" err="1">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Fathimal</a:t>
            </a:r>
            <a:r>
              <a:rPr lang="en-US" sz="1800"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 P</a:t>
            </a:r>
            <a:endParaRPr lang="en-IN"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lnSpc>
                <a:spcPct val="100000"/>
              </a:lnSpc>
              <a:buNone/>
              <a:tabLst>
                <a:tab pos="0" algn="l"/>
              </a:tabLst>
            </a:pPr>
            <a:r>
              <a:rPr lang="en-US" sz="1700" b="0" strike="noStrike" spc="-1" dirty="0" err="1">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Asst.Professor</a:t>
            </a:r>
            <a:r>
              <a:rPr lang="en-US"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 DCSE, </a:t>
            </a:r>
            <a:endParaRPr lang="en-IN"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lnSpc>
                <a:spcPct val="100000"/>
              </a:lnSpc>
              <a:buNone/>
              <a:tabLst>
                <a:tab pos="0" algn="l"/>
              </a:tabLst>
            </a:pPr>
            <a:r>
              <a:rPr lang="en-US"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College of Engineering, Guindy</a:t>
            </a:r>
            <a:endParaRPr lang="en-IN"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lnSpc>
                <a:spcPct val="100000"/>
              </a:lnSpc>
              <a:buNone/>
              <a:tabLst>
                <a:tab pos="0" algn="l"/>
              </a:tabLst>
            </a:pPr>
            <a:r>
              <a:rPr lang="en-US"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rPr>
              <a:t>Anna University.</a:t>
            </a:r>
            <a:endParaRPr lang="en-IN" sz="1700" b="0" strike="noStrike" spc="-1" dirty="0">
              <a:solidFill>
                <a:schemeClr val="tx1">
                  <a:lumMod val="95000"/>
                  <a:lumOff val="5000"/>
                </a:schemeClr>
              </a:solidFill>
              <a:latin typeface="Times New Roman" panose="02020603050405020304" pitchFamily="18" charset="0"/>
              <a:ea typeface="Calibri Light" panose="020F0302020204030204" pitchFamily="34" charset="0"/>
              <a:cs typeface="Times New Roman" panose="02020603050405020304" pitchFamily="18" charset="0"/>
            </a:endParaRPr>
          </a:p>
        </p:txBody>
      </p:sp>
      <p:sp>
        <p:nvSpPr>
          <p:cNvPr id="199" name="Google Shape;62;p1"/>
          <p:cNvSpPr/>
          <p:nvPr/>
        </p:nvSpPr>
        <p:spPr>
          <a:xfrm>
            <a:off x="8659440" y="4840560"/>
            <a:ext cx="3569040" cy="15105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US" sz="1700" b="1" strike="noStrike" spc="-1" dirty="0">
                <a:solidFill>
                  <a:schemeClr val="tx1">
                    <a:lumMod val="95000"/>
                    <a:lumOff val="5000"/>
                  </a:schemeClr>
                </a:solidFill>
                <a:latin typeface="Times New Roman" panose="02020603050405020304" pitchFamily="18" charset="0"/>
                <a:ea typeface="Proxima Nova"/>
                <a:cs typeface="Times New Roman" panose="02020603050405020304" pitchFamily="18" charset="0"/>
              </a:rPr>
              <a:t>Team 15:</a:t>
            </a:r>
            <a:endParaRPr lang="en-IN" sz="17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00000"/>
              </a:lnSpc>
              <a:tabLst>
                <a:tab pos="0" algn="l"/>
              </a:tabLst>
            </a:pPr>
            <a:r>
              <a:rPr lang="en-US" sz="1700" spc="-1" dirty="0">
                <a:solidFill>
                  <a:schemeClr val="tx1">
                    <a:lumMod val="95000"/>
                    <a:lumOff val="5000"/>
                  </a:schemeClr>
                </a:solidFill>
                <a:latin typeface="Times New Roman" panose="02020603050405020304" pitchFamily="18" charset="0"/>
                <a:ea typeface="Proxima Nova"/>
                <a:cs typeface="Times New Roman" panose="02020603050405020304" pitchFamily="18" charset="0"/>
              </a:rPr>
              <a:t>2022103023   SANGEETHA S</a:t>
            </a:r>
          </a:p>
          <a:p>
            <a:pPr>
              <a:lnSpc>
                <a:spcPct val="100000"/>
              </a:lnSpc>
              <a:tabLst>
                <a:tab pos="0" algn="l"/>
              </a:tabLst>
            </a:pPr>
            <a:r>
              <a:rPr lang="en-US" sz="1700" b="0" strike="noStrike" spc="-1" dirty="0">
                <a:solidFill>
                  <a:schemeClr val="tx1">
                    <a:lumMod val="95000"/>
                    <a:lumOff val="5000"/>
                  </a:schemeClr>
                </a:solidFill>
                <a:latin typeface="Times New Roman" panose="02020603050405020304" pitchFamily="18" charset="0"/>
                <a:ea typeface="Proxima Nova"/>
                <a:cs typeface="Times New Roman" panose="02020603050405020304" pitchFamily="18" charset="0"/>
              </a:rPr>
              <a:t>2022103029   DHIVYA S</a:t>
            </a:r>
          </a:p>
          <a:p>
            <a:pPr>
              <a:lnSpc>
                <a:spcPct val="100000"/>
              </a:lnSpc>
              <a:buNone/>
              <a:tabLst>
                <a:tab pos="0" algn="l"/>
              </a:tabLst>
            </a:pPr>
            <a:r>
              <a:rPr lang="en-IN" sz="17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202210353</a:t>
            </a:r>
            <a:r>
              <a:rPr lang="en-IN" sz="1700" spc="-1" dirty="0">
                <a:solidFill>
                  <a:schemeClr val="tx1">
                    <a:lumMod val="95000"/>
                    <a:lumOff val="5000"/>
                  </a:schemeClr>
                </a:solidFill>
                <a:latin typeface="Times New Roman" panose="02020603050405020304" pitchFamily="18" charset="0"/>
                <a:cs typeface="Times New Roman" panose="02020603050405020304" pitchFamily="18" charset="0"/>
              </a:rPr>
              <a:t>0</a:t>
            </a:r>
            <a:r>
              <a:rPr lang="en-IN" sz="1700" b="0" strike="noStrike" spc="-1" dirty="0">
                <a:solidFill>
                  <a:schemeClr val="tx1">
                    <a:lumMod val="95000"/>
                    <a:lumOff val="5000"/>
                  </a:schemeClr>
                </a:solidFill>
                <a:latin typeface="Times New Roman" panose="02020603050405020304" pitchFamily="18" charset="0"/>
                <a:cs typeface="Times New Roman" panose="02020603050405020304" pitchFamily="18" charset="0"/>
              </a:rPr>
              <a:t>   VENIZHA R</a:t>
            </a:r>
          </a:p>
        </p:txBody>
      </p:sp>
      <p:sp>
        <p:nvSpPr>
          <p:cNvPr id="200" name="Google Shape;63;p1"/>
          <p:cNvSpPr/>
          <p:nvPr/>
        </p:nvSpPr>
        <p:spPr>
          <a:xfrm>
            <a:off x="1227870" y="402502"/>
            <a:ext cx="9143280" cy="929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tabLst>
                <a:tab pos="0" algn="l"/>
              </a:tabLst>
            </a:pPr>
            <a:r>
              <a:rPr lang="en-US" sz="2000" b="0" strike="noStrike" spc="-1" dirty="0">
                <a:solidFill>
                  <a:schemeClr val="tx1">
                    <a:lumMod val="95000"/>
                    <a:lumOff val="5000"/>
                  </a:schemeClr>
                </a:solidFill>
                <a:latin typeface="Times New Roman" panose="02020603050405020304" pitchFamily="18" charset="0"/>
                <a:ea typeface="Proxima Nova"/>
                <a:cs typeface="Times New Roman" panose="02020603050405020304" pitchFamily="18" charset="0"/>
              </a:rPr>
              <a:t>Department of Computer Science and Engineering</a:t>
            </a:r>
            <a:endParaRPr lang="en-IN" sz="20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00000"/>
              </a:lnSpc>
              <a:buNone/>
              <a:tabLst>
                <a:tab pos="0" algn="l"/>
              </a:tabLst>
            </a:pPr>
            <a:r>
              <a:rPr lang="en-US" sz="2000" b="0" strike="noStrike" spc="-1" dirty="0">
                <a:solidFill>
                  <a:schemeClr val="tx1">
                    <a:lumMod val="95000"/>
                    <a:lumOff val="5000"/>
                  </a:schemeClr>
                </a:solidFill>
                <a:latin typeface="Times New Roman" panose="02020603050405020304" pitchFamily="18" charset="0"/>
                <a:ea typeface="Proxima Nova"/>
                <a:cs typeface="Times New Roman" panose="02020603050405020304" pitchFamily="18" charset="0"/>
              </a:rPr>
              <a:t>Machine Learning Project-semester 5 </a:t>
            </a:r>
            <a:endParaRPr lang="en-IN" sz="2000" b="0"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E8FA66EE-32FA-50DA-8EFB-6884D8F78A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4" descr="Anna University - Wikipedia">
            <a:extLst>
              <a:ext uri="{FF2B5EF4-FFF2-40B4-BE49-F238E27FC236}">
                <a16:creationId xmlns:a16="http://schemas.microsoft.com/office/drawing/2014/main" id="{E812C35B-BB69-67B3-BC2B-3DE292452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40" y="345797"/>
            <a:ext cx="930275" cy="876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64325BA-DFAA-6A82-6A57-11246622A7BE}"/>
              </a:ext>
            </a:extLst>
          </p:cNvPr>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AA729FA-D616-DF35-3B5C-B14775EF4A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405" y="303252"/>
            <a:ext cx="933450" cy="918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30562102-A911-8A9C-AD9E-20D4F281830E}"/>
              </a:ext>
            </a:extLst>
          </p:cNvPr>
          <p:cNvGraphicFramePr/>
          <p:nvPr>
            <p:extLst>
              <p:ext uri="{D42A27DB-BD31-4B8C-83A1-F6EECF244321}">
                <p14:modId xmlns:p14="http://schemas.microsoft.com/office/powerpoint/2010/main" val="172516854"/>
              </p:ext>
            </p:extLst>
          </p:nvPr>
        </p:nvGraphicFramePr>
        <p:xfrm>
          <a:off x="228598" y="802641"/>
          <a:ext cx="9660467" cy="5659120"/>
        </p:xfrm>
        <a:graphic>
          <a:graphicData uri="http://schemas.openxmlformats.org/drawingml/2006/table">
            <a:tbl>
              <a:tblPr lastRow="1"/>
              <a:tblGrid>
                <a:gridCol w="690662">
                  <a:extLst>
                    <a:ext uri="{9D8B030D-6E8A-4147-A177-3AD203B41FA5}">
                      <a16:colId xmlns:a16="http://schemas.microsoft.com/office/drawing/2014/main" val="20000"/>
                    </a:ext>
                  </a:extLst>
                </a:gridCol>
                <a:gridCol w="4252145">
                  <a:extLst>
                    <a:ext uri="{9D8B030D-6E8A-4147-A177-3AD203B41FA5}">
                      <a16:colId xmlns:a16="http://schemas.microsoft.com/office/drawing/2014/main" val="20001"/>
                    </a:ext>
                  </a:extLst>
                </a:gridCol>
                <a:gridCol w="2742174">
                  <a:extLst>
                    <a:ext uri="{9D8B030D-6E8A-4147-A177-3AD203B41FA5}">
                      <a16:colId xmlns:a16="http://schemas.microsoft.com/office/drawing/2014/main" val="20002"/>
                    </a:ext>
                  </a:extLst>
                </a:gridCol>
                <a:gridCol w="1975486">
                  <a:extLst>
                    <a:ext uri="{9D8B030D-6E8A-4147-A177-3AD203B41FA5}">
                      <a16:colId xmlns:a16="http://schemas.microsoft.com/office/drawing/2014/main" val="20003"/>
                    </a:ext>
                  </a:extLst>
                </a:gridCol>
              </a:tblGrid>
              <a:tr h="60263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674652">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13.</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Oide</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&amp; Ninomiya (2000) et al.- Soybean Leaf Classification Using Neural Networks	</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Applied neural networks for classifying soybean leaf images. Successfully distinguished soybean leaves</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Model performance depends on dataset size and variation in leaf characteristics.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381835">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14.</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Patil &amp; Bhagat (2016)  et al.- Leaf Shape Recognition for Plant Identification</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Reviewed shape-based methods for plant identification, highlighting the effectiveness of shape analysis.	</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Purely qualitative review without experimental validation or specific algorithms.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47476B35-F7A0-A8DC-4AAE-48BE4A1249EA}"/>
              </a:ext>
            </a:extLst>
          </p:cNvPr>
          <p:cNvSpPr txBox="1">
            <a:spLocks/>
          </p:cNvSpPr>
          <p:nvPr/>
        </p:nvSpPr>
        <p:spPr>
          <a:xfrm>
            <a:off x="1434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(7/10)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83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8DD132D0-EB5F-159E-3339-80B7C52DDEE8}"/>
              </a:ext>
            </a:extLst>
          </p:cNvPr>
          <p:cNvGraphicFramePr/>
          <p:nvPr>
            <p:extLst>
              <p:ext uri="{D42A27DB-BD31-4B8C-83A1-F6EECF244321}">
                <p14:modId xmlns:p14="http://schemas.microsoft.com/office/powerpoint/2010/main" val="2961935718"/>
              </p:ext>
            </p:extLst>
          </p:nvPr>
        </p:nvGraphicFramePr>
        <p:xfrm>
          <a:off x="423332" y="844973"/>
          <a:ext cx="10102428" cy="545419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283123">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15.</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Pushpanathan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 (2021) - Machine Learning for Medicinal Plant Recognition</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Reviewed machine learning techniques, including deep learning, for identifying medicinal plants based on ethnobotanical data.</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Focused on theoretical review; lacks practical implementation or quantitative analysis.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16.</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Qingfeng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 (2007) - Feature Extraction for Plant Leaf Recognition</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Used feature extraction techniques to recognize plants based on leaf images, demonstrating high classification accuracy..</a:t>
                      </a:r>
                    </a:p>
                    <a:p>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Dependence on feature selection quality; may not generalize well to all plant species.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8DC020A2-6972-38DA-3FED-46AD78785C97}"/>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(8/10)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0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92CF310B-3AD0-8FA0-ECC0-70829B8C48FB}"/>
              </a:ext>
            </a:extLst>
          </p:cNvPr>
          <p:cNvGraphicFramePr/>
          <p:nvPr>
            <p:extLst>
              <p:ext uri="{D42A27DB-BD31-4B8C-83A1-F6EECF244321}">
                <p14:modId xmlns:p14="http://schemas.microsoft.com/office/powerpoint/2010/main" val="708469776"/>
              </p:ext>
            </p:extLst>
          </p:nvPr>
        </p:nvGraphicFramePr>
        <p:xfrm>
          <a:off x="414865" y="938106"/>
          <a:ext cx="9829320" cy="517987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55549">
                  <a:extLst>
                    <a:ext uri="{9D8B030D-6E8A-4147-A177-3AD203B41FA5}">
                      <a16:colId xmlns:a16="http://schemas.microsoft.com/office/drawing/2014/main" val="20001"/>
                    </a:ext>
                  </a:extLst>
                </a:gridCol>
                <a:gridCol w="2761022">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17.</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Sermanet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 (2014) - Integrated Recognition and Localization with Convolutional Networks</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Implemented CNNs for simultaneous object recognition and localization, achieving good precision and accuracy on the ImageNet dataset</a:t>
                      </a: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High computational cost; requires large datasets for effective training.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18.</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Tian et al. (2021) - Automatic Plant Identification with Deep Learning</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Leveraged CNNs to build an automatic plant identification system with high accuracy on labeled plant datasets</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Model performance may degrade with poor-quality or imbalanced datasets.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1E13249E-AC34-6248-32BA-BD5A0231C9B9}"/>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(9/10)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51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6256C51F-8EAE-C2C6-BE5C-E6C4329C9207}"/>
              </a:ext>
            </a:extLst>
          </p:cNvPr>
          <p:cNvGraphicFramePr/>
          <p:nvPr>
            <p:extLst>
              <p:ext uri="{D42A27DB-BD31-4B8C-83A1-F6EECF244321}">
                <p14:modId xmlns:p14="http://schemas.microsoft.com/office/powerpoint/2010/main" val="3107573655"/>
              </p:ext>
            </p:extLst>
          </p:nvPr>
        </p:nvGraphicFramePr>
        <p:xfrm>
          <a:off x="414866" y="694894"/>
          <a:ext cx="10761133" cy="5944696"/>
        </p:xfrm>
        <a:graphic>
          <a:graphicData uri="http://schemas.openxmlformats.org/drawingml/2006/table">
            <a:tbl>
              <a:tblPr lastRow="1"/>
              <a:tblGrid>
                <a:gridCol w="769353">
                  <a:extLst>
                    <a:ext uri="{9D8B030D-6E8A-4147-A177-3AD203B41FA5}">
                      <a16:colId xmlns:a16="http://schemas.microsoft.com/office/drawing/2014/main" val="20000"/>
                    </a:ext>
                  </a:extLst>
                </a:gridCol>
                <a:gridCol w="4736614">
                  <a:extLst>
                    <a:ext uri="{9D8B030D-6E8A-4147-A177-3AD203B41FA5}">
                      <a16:colId xmlns:a16="http://schemas.microsoft.com/office/drawing/2014/main" val="20001"/>
                    </a:ext>
                  </a:extLst>
                </a:gridCol>
                <a:gridCol w="3054604">
                  <a:extLst>
                    <a:ext uri="{9D8B030D-6E8A-4147-A177-3AD203B41FA5}">
                      <a16:colId xmlns:a16="http://schemas.microsoft.com/office/drawing/2014/main" val="20002"/>
                    </a:ext>
                  </a:extLst>
                </a:gridCol>
                <a:gridCol w="2200562">
                  <a:extLst>
                    <a:ext uri="{9D8B030D-6E8A-4147-A177-3AD203B41FA5}">
                      <a16:colId xmlns:a16="http://schemas.microsoft.com/office/drawing/2014/main" val="20003"/>
                    </a:ext>
                  </a:extLst>
                </a:gridCol>
              </a:tblGrid>
              <a:tr h="611951">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680957">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19.</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Zhang et al. (2019) - Plant Leaf Classification using Deep Learning</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Applied CNNs for feature extraction and classification of plant leaves, achieving high accuracy.</a:t>
                      </a: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Requires extensive preprocessing for datasets with noise or inconsistent labeling.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651788">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20.</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Zhao et al. (2020) - Deep Learning for Plant Disease Detection</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Used CNNs to classify plant diseases from leaf images, obtaining high accuracy, precision, and recall.</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Relies on high-quality image datasets; may struggle with subtle disease symptoms.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43C4C635-EEFE-7F0C-DEB3-82FF3ED530BC}"/>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(10/10)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10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11844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SUMMARY OF ISSUES </a:t>
            </a:r>
            <a:endParaRPr lang="en-IN" sz="3600" b="1" strike="noStrike" spc="-1" dirty="0">
              <a:latin typeface="Times New Roman" panose="02020603050405020304" pitchFamily="18" charset="0"/>
              <a:cs typeface="Times New Roman" panose="02020603050405020304" pitchFamily="18" charset="0"/>
            </a:endParaRPr>
          </a:p>
        </p:txBody>
      </p:sp>
      <p:sp>
        <p:nvSpPr>
          <p:cNvPr id="208" name="PlaceHolder 2"/>
          <p:cNvSpPr>
            <a:spLocks noGrp="1"/>
          </p:cNvSpPr>
          <p:nvPr>
            <p:ph/>
          </p:nvPr>
        </p:nvSpPr>
        <p:spPr>
          <a:xfrm>
            <a:off x="380880" y="1368359"/>
            <a:ext cx="10692000" cy="5111953"/>
          </a:xfrm>
          <a:prstGeom prst="rect">
            <a:avLst/>
          </a:prstGeom>
          <a:noFill/>
          <a:ln w="0">
            <a:noFill/>
          </a:ln>
        </p:spPr>
        <p:txBody>
          <a:bodyPr lIns="90000" tIns="45000" rIns="90000" bIns="45000" anchor="t">
            <a:normAutofit/>
          </a:bodyPr>
          <a:lstStyle/>
          <a:p>
            <a:pPr algn="just">
              <a:lnSpc>
                <a:spcPct val="150000"/>
              </a:lnSpc>
              <a:buFont typeface="Wingdings" panose="05000000000000000000" pitchFamily="2" charset="2"/>
              <a:buChar char="v"/>
              <a:tabLst>
                <a:tab pos="0" algn="l"/>
              </a:tabLst>
            </a:pPr>
            <a:r>
              <a:rPr lang="en-US" sz="1800" b="0" strike="noStrike" spc="-1" dirty="0">
                <a:latin typeface="Times New Roman" panose="02020603050405020304" pitchFamily="18" charset="0"/>
                <a:cs typeface="Times New Roman" panose="02020603050405020304" pitchFamily="18" charset="0"/>
              </a:rPr>
              <a:t>Medicinal plant classification using machine learning shows potential but faces challenges, such as the need for effective feature selection, handling imbalanced datasets, and computational inefficiency.</a:t>
            </a:r>
          </a:p>
          <a:p>
            <a:pPr algn="just">
              <a:lnSpc>
                <a:spcPct val="150000"/>
              </a:lnSpc>
              <a:buFont typeface="Wingdings" panose="05000000000000000000" pitchFamily="2" charset="2"/>
              <a:buChar char="v"/>
              <a:tabLst>
                <a:tab pos="0" algn="l"/>
              </a:tabLst>
            </a:pPr>
            <a:r>
              <a:rPr lang="en-US" sz="1800" b="0" strike="noStrike" spc="-1" dirty="0">
                <a:latin typeface="Times New Roman" panose="02020603050405020304" pitchFamily="18" charset="0"/>
                <a:cs typeface="Times New Roman" panose="02020603050405020304" pitchFamily="18" charset="0"/>
              </a:rPr>
              <a:t> Techniques like shape and texture analysis may struggle to capture subtle differences in similar species. While CNNs excel in feature extraction, they require high computational resources, limiting their use in real-time applications or devices with low processing power.</a:t>
            </a:r>
          </a:p>
          <a:p>
            <a:pPr algn="just">
              <a:lnSpc>
                <a:spcPct val="150000"/>
              </a:lnSpc>
              <a:buFont typeface="Wingdings" panose="05000000000000000000" pitchFamily="2" charset="2"/>
              <a:buChar char="v"/>
              <a:tabLst>
                <a:tab pos="0" algn="l"/>
              </a:tabLst>
            </a:pPr>
            <a:r>
              <a:rPr lang="en-US" sz="1800" b="0" strike="noStrike" spc="-1" dirty="0">
                <a:latin typeface="Times New Roman" panose="02020603050405020304" pitchFamily="18" charset="0"/>
                <a:cs typeface="Times New Roman" panose="02020603050405020304" pitchFamily="18" charset="0"/>
              </a:rPr>
              <a:t> Methods like K-means and decision trees often perform poorly with overlapping features and noisy datasets, leading to reduced accuracy.</a:t>
            </a:r>
          </a:p>
          <a:p>
            <a:pPr algn="just">
              <a:lnSpc>
                <a:spcPct val="150000"/>
              </a:lnSpc>
              <a:buFont typeface="Wingdings" panose="05000000000000000000" pitchFamily="2" charset="2"/>
              <a:buChar char="v"/>
              <a:tabLst>
                <a:tab pos="0" algn="l"/>
              </a:tabLst>
            </a:pPr>
            <a:r>
              <a:rPr lang="en-US" sz="1800" b="0" strike="noStrike" spc="-1" dirty="0">
                <a:latin typeface="Times New Roman" panose="02020603050405020304" pitchFamily="18" charset="0"/>
                <a:cs typeface="Times New Roman" panose="02020603050405020304" pitchFamily="18" charset="0"/>
              </a:rPr>
              <a:t> Additionally, deep learning models need large annotated datasets, which are often scarce for many medicinal plants. Misclassifications, particularly with rare species, can impact ethnobotanical research, and excessive focus on accuracy can hinder practical deployment in real-world scenarios.</a:t>
            </a: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838080" y="4212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PROPOSED SYSTEM </a:t>
            </a:r>
            <a:endParaRPr lang="en-IN" sz="3600" b="1" strike="noStrike" spc="-1" dirty="0">
              <a:latin typeface="Times New Roman" panose="02020603050405020304" pitchFamily="18" charset="0"/>
              <a:cs typeface="Times New Roman" panose="02020603050405020304" pitchFamily="18" charset="0"/>
            </a:endParaRPr>
          </a:p>
        </p:txBody>
      </p:sp>
      <p:sp>
        <p:nvSpPr>
          <p:cNvPr id="210" name="PlaceHolder 2"/>
          <p:cNvSpPr>
            <a:spLocks noGrp="1"/>
          </p:cNvSpPr>
          <p:nvPr>
            <p:ph/>
          </p:nvPr>
        </p:nvSpPr>
        <p:spPr>
          <a:xfrm>
            <a:off x="838079" y="1052052"/>
            <a:ext cx="11088449" cy="5565058"/>
          </a:xfrm>
          <a:prstGeom prst="rect">
            <a:avLst/>
          </a:prstGeom>
          <a:noFill/>
          <a:ln w="0">
            <a:noFill/>
          </a:ln>
        </p:spPr>
        <p:txBody>
          <a:bodyPr lIns="90000" tIns="45000" rIns="90000" bIns="45000" anchor="t">
            <a:normAutofit fontScale="85000" lnSpcReduction="10000"/>
          </a:bodyPr>
          <a:lstStyle/>
          <a:p>
            <a:pPr marL="0" indent="0">
              <a:lnSpc>
                <a:spcPct val="120000"/>
              </a:lnSpc>
              <a:buNone/>
            </a:pPr>
            <a:r>
              <a:rPr lang="en-US" sz="1800" dirty="0">
                <a:latin typeface="Times New Roman" panose="02020603050405020304" pitchFamily="18" charset="0"/>
                <a:cs typeface="Times New Roman" panose="02020603050405020304" pitchFamily="18" charset="0"/>
              </a:rPr>
              <a:t>This project classifies medicinal plant leaves using image processing and machine learning. It converts leaf images into features, reduces complexity, and classifies them into categories.</a:t>
            </a:r>
          </a:p>
          <a:p>
            <a:pPr marL="0" indent="0">
              <a:buNone/>
            </a:pPr>
            <a:r>
              <a:rPr lang="en-US" sz="1800" b="1" u="sng" dirty="0">
                <a:latin typeface="Times New Roman" panose="02020603050405020304" pitchFamily="18" charset="0"/>
                <a:cs typeface="Times New Roman" panose="02020603050405020304" pitchFamily="18" charset="0"/>
              </a:rPr>
              <a:t>Algorithms Used:</a:t>
            </a:r>
          </a:p>
          <a:p>
            <a:pPr>
              <a:buFont typeface="+mj-lt"/>
              <a:buAutoNum type="arabicPeriod"/>
            </a:pPr>
            <a:r>
              <a:rPr lang="en-US" sz="1800" b="1" dirty="0">
                <a:latin typeface="Times New Roman" panose="02020603050405020304" pitchFamily="18" charset="0"/>
                <a:cs typeface="Times New Roman" panose="02020603050405020304" pitchFamily="18" charset="0"/>
              </a:rPr>
              <a:t>Random Forest (RF):</a:t>
            </a:r>
            <a:r>
              <a:rPr lang="en-US" sz="1800" dirty="0">
                <a:latin typeface="Times New Roman" panose="02020603050405020304" pitchFamily="18" charset="0"/>
                <a:cs typeface="Times New Roman" panose="02020603050405020304" pitchFamily="18" charset="0"/>
              </a:rPr>
              <a:t> Combines decision trees for accurate predictions.</a:t>
            </a:r>
          </a:p>
          <a:p>
            <a:pPr>
              <a:buFont typeface="+mj-lt"/>
              <a:buAutoNum type="arabicPeriod"/>
            </a:pPr>
            <a:r>
              <a:rPr lang="en-US" sz="1800" b="1" dirty="0">
                <a:latin typeface="Times New Roman" panose="02020603050405020304" pitchFamily="18" charset="0"/>
                <a:cs typeface="Times New Roman" panose="02020603050405020304" pitchFamily="18" charset="0"/>
              </a:rPr>
              <a:t>K-Nearest Neighbors (KNN):</a:t>
            </a:r>
            <a:r>
              <a:rPr lang="en-US" sz="1800" dirty="0">
                <a:latin typeface="Times New Roman" panose="02020603050405020304" pitchFamily="18" charset="0"/>
                <a:cs typeface="Times New Roman" panose="02020603050405020304" pitchFamily="18" charset="0"/>
              </a:rPr>
              <a:t> Classifies based on the nearest data points.</a:t>
            </a:r>
          </a:p>
          <a:p>
            <a:pPr>
              <a:buFont typeface="+mj-lt"/>
              <a:buAutoNum type="arabicPeriod"/>
            </a:pPr>
            <a:r>
              <a:rPr lang="en-US" sz="1800" b="1" dirty="0">
                <a:latin typeface="Times New Roman" panose="02020603050405020304" pitchFamily="18" charset="0"/>
                <a:cs typeface="Times New Roman" panose="02020603050405020304" pitchFamily="18" charset="0"/>
              </a:rPr>
              <a:t>Support Vector Machine (SVM):</a:t>
            </a:r>
            <a:r>
              <a:rPr lang="en-US" sz="1800" dirty="0">
                <a:latin typeface="Times New Roman" panose="02020603050405020304" pitchFamily="18" charset="0"/>
                <a:cs typeface="Times New Roman" panose="02020603050405020304" pitchFamily="18" charset="0"/>
              </a:rPr>
              <a:t> Finds the best boundary to separate classes.</a:t>
            </a:r>
          </a:p>
          <a:p>
            <a:pPr>
              <a:buFont typeface="+mj-lt"/>
              <a:buAutoNum type="arabicPeriod"/>
            </a:pPr>
            <a:r>
              <a:rPr lang="en-US" sz="1800" b="1" dirty="0">
                <a:latin typeface="Times New Roman" panose="02020603050405020304" pitchFamily="18" charset="0"/>
                <a:cs typeface="Times New Roman" panose="02020603050405020304" pitchFamily="18" charset="0"/>
              </a:rPr>
              <a:t>Principal Component Analysis (PCA):</a:t>
            </a:r>
            <a:r>
              <a:rPr lang="en-US" sz="1800" dirty="0">
                <a:latin typeface="Times New Roman" panose="02020603050405020304" pitchFamily="18" charset="0"/>
                <a:cs typeface="Times New Roman" panose="02020603050405020304" pitchFamily="18" charset="0"/>
              </a:rPr>
              <a:t> Reduces features while preserving important data.</a:t>
            </a:r>
          </a:p>
          <a:p>
            <a:pPr marL="0" indent="0">
              <a:lnSpc>
                <a:spcPct val="120000"/>
              </a:lnSpc>
              <a:buNone/>
            </a:pPr>
            <a:r>
              <a:rPr lang="en-US" sz="1800" b="1" dirty="0">
                <a:latin typeface="Times New Roman" panose="02020603050405020304" pitchFamily="18" charset="0"/>
                <a:cs typeface="Times New Roman" panose="02020603050405020304" pitchFamily="18" charset="0"/>
              </a:rPr>
              <a:t>5. </a:t>
            </a:r>
            <a:r>
              <a:rPr lang="en-IN" sz="1800" b="1" dirty="0">
                <a:latin typeface="Times New Roman" panose="02020603050405020304" pitchFamily="18" charset="0"/>
                <a:cs typeface="Times New Roman" panose="02020603050405020304" pitchFamily="18" charset="0"/>
              </a:rPr>
              <a:t>Convolutional Neural Network (C</a:t>
            </a:r>
            <a:r>
              <a:rPr lang="en-US" sz="1800" b="1" dirty="0">
                <a:latin typeface="Times New Roman" panose="02020603050405020304" pitchFamily="18" charset="0"/>
                <a:cs typeface="Times New Roman" panose="02020603050405020304" pitchFamily="18" charset="0"/>
              </a:rPr>
              <a:t>NN)</a:t>
            </a:r>
            <a:r>
              <a:rPr lang="en-US" sz="1800" dirty="0">
                <a:latin typeface="Times New Roman" panose="02020603050405020304" pitchFamily="18" charset="0"/>
                <a:cs typeface="Times New Roman" panose="02020603050405020304" pitchFamily="18" charset="0"/>
              </a:rPr>
              <a:t>: A deep learning model designed for image recognition, using convolutional layers to automatically learn spatial features.</a:t>
            </a:r>
          </a:p>
          <a:p>
            <a:pPr marL="0" indent="0">
              <a:lnSpc>
                <a:spcPct val="120000"/>
              </a:lnSpc>
              <a:buNone/>
            </a:pPr>
            <a:r>
              <a:rPr lang="en-US" sz="1800" b="1" dirty="0">
                <a:latin typeface="Times New Roman" panose="02020603050405020304" pitchFamily="18" charset="0"/>
                <a:cs typeface="Times New Roman" panose="02020603050405020304" pitchFamily="18" charset="0"/>
              </a:rPr>
              <a:t>6. XG Boost</a:t>
            </a:r>
            <a:r>
              <a:rPr lang="en-US" sz="1800" dirty="0">
                <a:latin typeface="Times New Roman" panose="02020603050405020304" pitchFamily="18" charset="0"/>
                <a:cs typeface="Times New Roman" panose="02020603050405020304" pitchFamily="18" charset="0"/>
              </a:rPr>
              <a:t>: A fast and efficient gradient boosting algorithm that combines multiple weak learners (trees) to improve classification accuracy.</a:t>
            </a:r>
          </a:p>
          <a:p>
            <a:pPr marL="0" indent="0">
              <a:buNone/>
            </a:pPr>
            <a:r>
              <a:rPr lang="en-US" sz="1800" b="1" u="sng" dirty="0">
                <a:latin typeface="Times New Roman" panose="02020603050405020304" pitchFamily="18" charset="0"/>
                <a:cs typeface="Times New Roman" panose="02020603050405020304" pitchFamily="18" charset="0"/>
              </a:rPr>
              <a:t>Steps Followed:</a:t>
            </a:r>
          </a:p>
          <a:p>
            <a:pPr>
              <a:buFont typeface="+mj-lt"/>
              <a:buAutoNum type="arabicPeriod"/>
            </a:pPr>
            <a:r>
              <a:rPr lang="en-US" sz="1800" b="1" dirty="0">
                <a:latin typeface="Times New Roman" panose="02020603050405020304" pitchFamily="18" charset="0"/>
                <a:cs typeface="Times New Roman" panose="02020603050405020304" pitchFamily="18" charset="0"/>
              </a:rPr>
              <a:t>Prepare the Dataset:</a:t>
            </a:r>
            <a:r>
              <a:rPr lang="en-US" sz="1800" dirty="0">
                <a:latin typeface="Times New Roman" panose="02020603050405020304" pitchFamily="18" charset="0"/>
                <a:cs typeface="Times New Roman" panose="02020603050405020304" pitchFamily="18" charset="0"/>
              </a:rPr>
              <a:t> Resized images were loaded into TensorFlow.</a:t>
            </a:r>
          </a:p>
          <a:p>
            <a:pPr>
              <a:buFont typeface="+mj-lt"/>
              <a:buAutoNum type="arabicPeriod"/>
            </a:pPr>
            <a:r>
              <a:rPr lang="en-US" sz="1800" b="1" dirty="0">
                <a:latin typeface="Times New Roman" panose="02020603050405020304" pitchFamily="18" charset="0"/>
                <a:cs typeface="Times New Roman" panose="02020603050405020304" pitchFamily="18" charset="0"/>
              </a:rPr>
              <a:t>Preprocess the Images:</a:t>
            </a:r>
            <a:r>
              <a:rPr lang="en-US" sz="1800" dirty="0">
                <a:latin typeface="Times New Roman" panose="02020603050405020304" pitchFamily="18" charset="0"/>
                <a:cs typeface="Times New Roman" panose="02020603050405020304" pitchFamily="18" charset="0"/>
              </a:rPr>
              <a:t> Images were converted to grayscale, and </a:t>
            </a:r>
            <a:r>
              <a:rPr lang="en-US" sz="1800" dirty="0" err="1">
                <a:latin typeface="Times New Roman" panose="02020603050405020304" pitchFamily="18" charset="0"/>
                <a:cs typeface="Times New Roman" panose="02020603050405020304" pitchFamily="18" charset="0"/>
              </a:rPr>
              <a:t>Haar</a:t>
            </a:r>
            <a:r>
              <a:rPr lang="en-US" sz="1800" dirty="0">
                <a:latin typeface="Times New Roman" panose="02020603050405020304" pitchFamily="18" charset="0"/>
                <a:cs typeface="Times New Roman" panose="02020603050405020304" pitchFamily="18" charset="0"/>
              </a:rPr>
              <a:t> Wavelet features were extracted.</a:t>
            </a:r>
          </a:p>
          <a:p>
            <a:pPr>
              <a:buFont typeface="+mj-lt"/>
              <a:buAutoNum type="arabicPeriod"/>
            </a:pPr>
            <a:r>
              <a:rPr lang="en-US" sz="1800" b="1" dirty="0">
                <a:latin typeface="Times New Roman" panose="02020603050405020304" pitchFamily="18" charset="0"/>
                <a:cs typeface="Times New Roman" panose="02020603050405020304" pitchFamily="18" charset="0"/>
              </a:rPr>
              <a:t>Reduce the Features:</a:t>
            </a:r>
            <a:r>
              <a:rPr lang="en-US" sz="1800" dirty="0">
                <a:latin typeface="Times New Roman" panose="02020603050405020304" pitchFamily="18" charset="0"/>
                <a:cs typeface="Times New Roman" panose="02020603050405020304" pitchFamily="18" charset="0"/>
              </a:rPr>
              <a:t> PCA simplified the data by removing unnecessary features.</a:t>
            </a:r>
          </a:p>
          <a:p>
            <a:pPr>
              <a:buFont typeface="+mj-lt"/>
              <a:buAutoNum type="arabicPeriod"/>
            </a:pPr>
            <a:r>
              <a:rPr lang="en-US" sz="1800" b="1" dirty="0">
                <a:latin typeface="Times New Roman" panose="02020603050405020304" pitchFamily="18" charset="0"/>
                <a:cs typeface="Times New Roman" panose="02020603050405020304" pitchFamily="18" charset="0"/>
              </a:rPr>
              <a:t>Split the Data:</a:t>
            </a:r>
            <a:r>
              <a:rPr lang="en-US" sz="1800" dirty="0">
                <a:latin typeface="Times New Roman" panose="02020603050405020304" pitchFamily="18" charset="0"/>
                <a:cs typeface="Times New Roman" panose="02020603050405020304" pitchFamily="18" charset="0"/>
              </a:rPr>
              <a:t> The dataset was divided into 80% training and 20% testing.</a:t>
            </a:r>
          </a:p>
          <a:p>
            <a:pPr>
              <a:buFont typeface="+mj-lt"/>
              <a:buAutoNum type="arabicPeriod"/>
            </a:pPr>
            <a:r>
              <a:rPr lang="en-US" sz="1800" b="1" dirty="0">
                <a:latin typeface="Times New Roman" panose="02020603050405020304" pitchFamily="18" charset="0"/>
                <a:cs typeface="Times New Roman" panose="02020603050405020304" pitchFamily="18" charset="0"/>
              </a:rPr>
              <a:t>Train the Models:</a:t>
            </a:r>
            <a:r>
              <a:rPr lang="en-US" sz="1800" dirty="0">
                <a:latin typeface="Times New Roman" panose="02020603050405020304" pitchFamily="18" charset="0"/>
                <a:cs typeface="Times New Roman" panose="02020603050405020304" pitchFamily="18" charset="0"/>
              </a:rPr>
              <a:t> RF, KNN, and SVM models were trained on the data.</a:t>
            </a:r>
          </a:p>
          <a:p>
            <a:pPr>
              <a:buFont typeface="+mj-lt"/>
              <a:buAutoNum type="arabicPeriod"/>
            </a:pPr>
            <a:r>
              <a:rPr lang="en-US" sz="1800" b="1" dirty="0">
                <a:latin typeface="Times New Roman" panose="02020603050405020304" pitchFamily="18" charset="0"/>
                <a:cs typeface="Times New Roman" panose="02020603050405020304" pitchFamily="18" charset="0"/>
              </a:rPr>
              <a:t>Evaluate the Models:</a:t>
            </a:r>
            <a:r>
              <a:rPr lang="en-US" sz="1800" dirty="0">
                <a:latin typeface="Times New Roman" panose="02020603050405020304" pitchFamily="18" charset="0"/>
                <a:cs typeface="Times New Roman" panose="02020603050405020304" pitchFamily="18" charset="0"/>
              </a:rPr>
              <a:t> Models were tested, and performance was evaluated using accuracy scores.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15440" y="2867760"/>
            <a:ext cx="11360160" cy="1121760"/>
          </a:xfrm>
          <a:prstGeom prst="rect">
            <a:avLst/>
          </a:prstGeom>
          <a:noFill/>
          <a:ln w="0">
            <a:noFill/>
          </a:ln>
        </p:spPr>
        <p:txBody>
          <a:bodyPr lIns="122040" tIns="122040" rIns="122040" bIns="122040" anchor="ctr">
            <a:noAutofit/>
          </a:bodyPr>
          <a:lstStyle/>
          <a:p>
            <a:pPr algn="ctr">
              <a:lnSpc>
                <a:spcPct val="100000"/>
              </a:lnSpc>
              <a:buNone/>
              <a:tabLst>
                <a:tab pos="0" algn="l"/>
              </a:tabLst>
            </a:pPr>
            <a:r>
              <a:rPr lang="en-US" sz="3859" b="0" strike="noStrike" spc="-1">
                <a:solidFill>
                  <a:srgbClr val="000000"/>
                </a:solidFill>
                <a:latin typeface="EB Garamond SemiBold"/>
                <a:ea typeface="EB Garamond SemiBold"/>
              </a:rPr>
              <a:t>OVERALL ARCHITECTURE </a:t>
            </a:r>
            <a:endParaRPr lang="en-IN" sz="3859" b="0" strike="noStrike" spc="-1">
              <a:latin typeface="Arial"/>
            </a:endParaRPr>
          </a:p>
          <a:p>
            <a:pPr algn="ctr">
              <a:lnSpc>
                <a:spcPct val="100000"/>
              </a:lnSpc>
              <a:buNone/>
              <a:tabLst>
                <a:tab pos="0" algn="l"/>
              </a:tabLst>
            </a:pPr>
            <a:endParaRPr lang="en-IN" sz="432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7577-514A-AE91-253B-521057E531B5}"/>
              </a:ext>
            </a:extLst>
          </p:cNvPr>
          <p:cNvSpPr>
            <a:spLocks noGrp="1"/>
          </p:cNvSpPr>
          <p:nvPr>
            <p:ph type="title"/>
          </p:nvPr>
        </p:nvSpPr>
        <p:spPr/>
        <p:txBody>
          <a:bodyPr/>
          <a:lstStyle/>
          <a:p>
            <a:r>
              <a:rPr lang="en-IN" sz="3600" dirty="0"/>
              <a:t>ARCHITECTURE DIAGRAM</a:t>
            </a:r>
          </a:p>
        </p:txBody>
      </p:sp>
      <p:pic>
        <p:nvPicPr>
          <p:cNvPr id="5" name="Picture 4">
            <a:extLst>
              <a:ext uri="{FF2B5EF4-FFF2-40B4-BE49-F238E27FC236}">
                <a16:creationId xmlns:a16="http://schemas.microsoft.com/office/drawing/2014/main" id="{7C789B82-6B22-6480-7EA1-256B0DED5699}"/>
              </a:ext>
            </a:extLst>
          </p:cNvPr>
          <p:cNvPicPr>
            <a:picLocks noChangeAspect="1"/>
          </p:cNvPicPr>
          <p:nvPr/>
        </p:nvPicPr>
        <p:blipFill>
          <a:blip r:embed="rId2">
            <a:extLst>
              <a:ext uri="{28A0092B-C50C-407E-A947-70E740481C1C}">
                <a14:useLocalDpi xmlns:a14="http://schemas.microsoft.com/office/drawing/2010/main" val="0"/>
              </a:ext>
            </a:extLst>
          </a:blip>
          <a:srcRect r="4706"/>
          <a:stretch/>
        </p:blipFill>
        <p:spPr>
          <a:xfrm>
            <a:off x="1300480" y="1175499"/>
            <a:ext cx="9347200" cy="5682501"/>
          </a:xfrm>
          <a:prstGeom prst="rect">
            <a:avLst/>
          </a:prstGeom>
        </p:spPr>
      </p:pic>
    </p:spTree>
    <p:extLst>
      <p:ext uri="{BB962C8B-B14F-4D97-AF65-F5344CB8AC3E}">
        <p14:creationId xmlns:p14="http://schemas.microsoft.com/office/powerpoint/2010/main" val="116872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060758" y="406716"/>
            <a:ext cx="10514880" cy="1325160"/>
          </a:xfrm>
          <a:prstGeom prst="rect">
            <a:avLst/>
          </a:prstGeom>
          <a:noFill/>
          <a:ln w="0">
            <a:noFill/>
          </a:ln>
        </p:spPr>
        <p:txBody>
          <a:bodyPr lIns="90000" tIns="45000" rIns="90000" bIns="45000" anchor="ctr">
            <a:norm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LIST OF MODULES (1/2)</a:t>
            </a:r>
            <a:endParaRPr lang="en-IN" sz="3600" b="1" strike="noStrike" spc="-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7DB047B-5C98-C198-BC94-45B8ECAA7DB3}"/>
              </a:ext>
            </a:extLst>
          </p:cNvPr>
          <p:cNvSpPr>
            <a:spLocks noChangeArrowheads="1"/>
          </p:cNvSpPr>
          <p:nvPr/>
        </p:nvSpPr>
        <p:spPr bwMode="auto">
          <a:xfrm>
            <a:off x="1133051" y="2008875"/>
            <a:ext cx="1037029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1)</a:t>
            </a: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Image Resizing</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Grayscale Conversion</a:t>
            </a:r>
          </a:p>
          <a:p>
            <a:pPr lvl="1" eaLnBrk="0" fontAlgn="base" hangingPunct="0">
              <a:spcBef>
                <a:spcPct val="0"/>
              </a:spcBef>
              <a:spcAft>
                <a:spcPct val="0"/>
              </a:spcAft>
              <a:buFontTx/>
              <a:buChar char="•"/>
            </a:pPr>
            <a:r>
              <a:rPr kumimoji="0" lang="en-US" altLang="en-US" b="0" i="0" u="none" strike="noStrike" cap="none" normalizeH="0" baseline="0" dirty="0" err="1">
                <a:ln>
                  <a:noFill/>
                </a:ln>
                <a:solidFill>
                  <a:schemeClr val="tx1"/>
                </a:solidFill>
                <a:effectLst/>
                <a:latin typeface="Arial" panose="020B0604020202020204" pitchFamily="34" charset="0"/>
              </a:rPr>
              <a:t>Haar</a:t>
            </a:r>
            <a:r>
              <a:rPr kumimoji="0" lang="en-US" altLang="en-US" b="0" i="0" u="none" strike="noStrike" cap="none" normalizeH="0" baseline="0" dirty="0">
                <a:ln>
                  <a:noFill/>
                </a:ln>
                <a:solidFill>
                  <a:schemeClr val="tx1"/>
                </a:solidFill>
                <a:effectLst/>
                <a:latin typeface="Arial" panose="020B0604020202020204" pitchFamily="34" charset="0"/>
              </a:rPr>
              <a:t> Wavelet Transform</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Feature Extraction</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SIFT (Scale-Invariant Feature Transform)</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HOG (Histogram of Oriented Gradients)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Dimensionality Reduction</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PCA (Principal Component Analysis)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Data Splitting (Training and Testing Sets)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5CB91-9F56-7ABF-2080-253E02DFE4B5}"/>
            </a:ext>
          </a:extLst>
        </p:cNvPr>
        <p:cNvGrpSpPr/>
        <p:nvPr/>
      </p:nvGrpSpPr>
      <p:grpSpPr>
        <a:xfrm>
          <a:off x="0" y="0"/>
          <a:ext cx="0" cy="0"/>
          <a:chOff x="0" y="0"/>
          <a:chExt cx="0" cy="0"/>
        </a:xfrm>
      </p:grpSpPr>
      <p:sp>
        <p:nvSpPr>
          <p:cNvPr id="212" name="PlaceHolder 1">
            <a:extLst>
              <a:ext uri="{FF2B5EF4-FFF2-40B4-BE49-F238E27FC236}">
                <a16:creationId xmlns:a16="http://schemas.microsoft.com/office/drawing/2014/main" id="{E9334A42-44BE-F1E4-686E-1D2B87AC5BD9}"/>
              </a:ext>
            </a:extLst>
          </p:cNvPr>
          <p:cNvSpPr>
            <a:spLocks noGrp="1"/>
          </p:cNvSpPr>
          <p:nvPr>
            <p:ph type="title"/>
          </p:nvPr>
        </p:nvSpPr>
        <p:spPr>
          <a:xfrm>
            <a:off x="838080" y="365040"/>
            <a:ext cx="10514880" cy="1325160"/>
          </a:xfrm>
          <a:prstGeom prst="rect">
            <a:avLst/>
          </a:prstGeom>
          <a:noFill/>
          <a:ln w="0">
            <a:noFill/>
          </a:ln>
        </p:spPr>
        <p:txBody>
          <a:bodyPr lIns="90000" tIns="45000" rIns="90000" bIns="45000" anchor="ctr">
            <a:norm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LIST OF MODULES (2/2)</a:t>
            </a:r>
            <a:endParaRPr lang="en-IN" sz="3600" b="1" strike="noStrike" spc="-1" dirty="0">
              <a:latin typeface="Times New Roman" panose="02020603050405020304" pitchFamily="18" charset="0"/>
              <a:cs typeface="Times New Roman" panose="02020603050405020304" pitchFamily="18" charset="0"/>
            </a:endParaRPr>
          </a:p>
        </p:txBody>
      </p:sp>
      <p:sp>
        <p:nvSpPr>
          <p:cNvPr id="213" name="PlaceHolder 2">
            <a:extLst>
              <a:ext uri="{FF2B5EF4-FFF2-40B4-BE49-F238E27FC236}">
                <a16:creationId xmlns:a16="http://schemas.microsoft.com/office/drawing/2014/main" id="{FB48DEA6-F77E-807F-679C-18009204D2DF}"/>
              </a:ext>
            </a:extLst>
          </p:cNvPr>
          <p:cNvSpPr>
            <a:spLocks noGrp="1"/>
          </p:cNvSpPr>
          <p:nvPr>
            <p:ph/>
          </p:nvPr>
        </p:nvSpPr>
        <p:spPr>
          <a:xfrm>
            <a:off x="838080" y="2133600"/>
            <a:ext cx="10514880" cy="4191000"/>
          </a:xfrm>
          <a:prstGeom prst="rect">
            <a:avLst/>
          </a:prstGeom>
          <a:noFill/>
          <a:ln w="0">
            <a:noFill/>
          </a:ln>
        </p:spPr>
        <p:txBody>
          <a:bodyPr lIns="90000" tIns="45000" rIns="90000" bIns="45000" anchor="t">
            <a:normAutofit fontScale="96500"/>
          </a:bodyPr>
          <a:lstStyle/>
          <a:p>
            <a:pPr>
              <a:lnSpc>
                <a:spcPct val="150000"/>
              </a:lnSpc>
              <a:buNone/>
              <a:tabLst>
                <a:tab pos="0" algn="l"/>
              </a:tabLst>
            </a:pPr>
            <a:r>
              <a:rPr lang="en-US" sz="2100" b="1" strike="noStrike" spc="-1" dirty="0">
                <a:solidFill>
                  <a:srgbClr val="000000"/>
                </a:solidFill>
                <a:latin typeface="Times New Roman" panose="02020603050405020304" pitchFamily="18" charset="0"/>
                <a:ea typeface="Proxima Nova"/>
                <a:cs typeface="Times New Roman" panose="02020603050405020304" pitchFamily="18" charset="0"/>
              </a:rPr>
              <a:t>2) Algorithms Implementation</a:t>
            </a:r>
            <a:endParaRPr lang="en-IN" sz="2100" spc="-1" dirty="0">
              <a:latin typeface="Times New Roman" panose="02020603050405020304" pitchFamily="18" charset="0"/>
              <a:cs typeface="Times New Roman" panose="02020603050405020304" pitchFamily="18" charset="0"/>
            </a:endParaRPr>
          </a:p>
          <a:p>
            <a:pPr>
              <a:lnSpc>
                <a:spcPct val="110000"/>
              </a:lnSpc>
              <a:buNone/>
              <a:tabLst>
                <a:tab pos="0" algn="l"/>
              </a:tabLst>
            </a:pPr>
            <a:r>
              <a:rPr lang="en-IN" sz="2100" b="0" strike="noStrike" spc="-1" dirty="0">
                <a:solidFill>
                  <a:srgbClr val="000000"/>
                </a:solidFill>
                <a:latin typeface="Times New Roman" panose="02020603050405020304" pitchFamily="18" charset="0"/>
                <a:ea typeface="Proxima Nova"/>
                <a:cs typeface="Times New Roman" panose="02020603050405020304" pitchFamily="18" charset="0"/>
              </a:rPr>
              <a:t>		</a:t>
            </a:r>
            <a:endParaRPr lang="en-US" sz="2100" spc="-1" dirty="0">
              <a:solidFill>
                <a:srgbClr val="000000"/>
              </a:solidFill>
              <a:latin typeface="Times New Roman" panose="02020603050405020304" pitchFamily="18" charset="0"/>
              <a:cs typeface="Times New Roman" panose="02020603050405020304" pitchFamily="18" charset="0"/>
            </a:endParaRPr>
          </a:p>
          <a:p>
            <a:pPr marL="914400">
              <a:lnSpc>
                <a:spcPct val="150000"/>
              </a:lnSpc>
              <a:spcBef>
                <a:spcPts val="799"/>
              </a:spcBef>
              <a:buNone/>
              <a:tabLst>
                <a:tab pos="0" algn="l"/>
              </a:tabLst>
            </a:pPr>
            <a:endParaRPr lang="en-IN" sz="8550" b="0" strike="noStrike" spc="-1" dirty="0">
              <a:latin typeface="Times New Roman" panose="02020603050405020304" pitchFamily="18" charset="0"/>
              <a:cs typeface="Times New Roman" panose="02020603050405020304" pitchFamily="18" charset="0"/>
            </a:endParaRPr>
          </a:p>
          <a:p>
            <a:pPr marL="914400">
              <a:lnSpc>
                <a:spcPct val="150000"/>
              </a:lnSpc>
              <a:buNone/>
              <a:tabLst>
                <a:tab pos="0" algn="l"/>
              </a:tabLst>
            </a:pPr>
            <a:endParaRPr lang="en-IN" sz="8550" b="0" strike="noStrike" spc="-1" dirty="0">
              <a:latin typeface="Times New Roman" panose="02020603050405020304" pitchFamily="18" charset="0"/>
              <a:cs typeface="Times New Roman" panose="02020603050405020304" pitchFamily="18" charset="0"/>
            </a:endParaRPr>
          </a:p>
          <a:p>
            <a:pPr marL="914400">
              <a:lnSpc>
                <a:spcPct val="150000"/>
              </a:lnSpc>
              <a:buNone/>
              <a:tabLst>
                <a:tab pos="0" algn="l"/>
              </a:tabLst>
            </a:pPr>
            <a:endParaRPr lang="en-IN" sz="8550" b="0" strike="noStrike" spc="-1" dirty="0">
              <a:latin typeface="Times New Roman" panose="02020603050405020304" pitchFamily="18" charset="0"/>
              <a:cs typeface="Times New Roman" panose="02020603050405020304" pitchFamily="18" charset="0"/>
            </a:endParaRPr>
          </a:p>
          <a:p>
            <a:pPr marL="914400">
              <a:lnSpc>
                <a:spcPct val="150000"/>
              </a:lnSpc>
              <a:spcBef>
                <a:spcPts val="799"/>
              </a:spcBef>
              <a:buNone/>
              <a:tabLst>
                <a:tab pos="0" algn="l"/>
              </a:tabLst>
            </a:pPr>
            <a:endParaRPr lang="en-IN" sz="8550" b="0" strike="noStrike" spc="-1" dirty="0">
              <a:latin typeface="Times New Roman" panose="02020603050405020304" pitchFamily="18" charset="0"/>
              <a:cs typeface="Times New Roman" panose="02020603050405020304" pitchFamily="18" charset="0"/>
            </a:endParaRPr>
          </a:p>
          <a:p>
            <a:pPr marL="914400">
              <a:lnSpc>
                <a:spcPct val="150000"/>
              </a:lnSpc>
              <a:spcBef>
                <a:spcPts val="1100"/>
              </a:spcBef>
              <a:buNone/>
              <a:tabLst>
                <a:tab pos="0" algn="l"/>
              </a:tabLst>
            </a:pPr>
            <a:endParaRPr lang="en-IN" sz="8550" b="0" strike="noStrike" spc="-1" dirty="0">
              <a:latin typeface="Times New Roman" panose="02020603050405020304" pitchFamily="18" charset="0"/>
              <a:cs typeface="Times New Roman" panose="02020603050405020304" pitchFamily="18" charset="0"/>
            </a:endParaRPr>
          </a:p>
          <a:p>
            <a:pPr marL="241200" indent="-50760">
              <a:lnSpc>
                <a:spcPct val="90000"/>
              </a:lnSpc>
              <a:spcBef>
                <a:spcPts val="1100"/>
              </a:spcBef>
              <a:buNone/>
              <a:tabLst>
                <a:tab pos="0" algn="l"/>
              </a:tabLst>
            </a:pPr>
            <a:endParaRPr lang="en-IN" sz="8550" b="0" strike="noStrike" spc="-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D674C47-ADB9-26F3-A772-73CCE2D3F1AE}"/>
              </a:ext>
            </a:extLst>
          </p:cNvPr>
          <p:cNvSpPr>
            <a:spLocks noChangeArrowheads="1"/>
          </p:cNvSpPr>
          <p:nvPr/>
        </p:nvSpPr>
        <p:spPr bwMode="auto">
          <a:xfrm>
            <a:off x="1049482" y="2675941"/>
            <a:ext cx="11142518" cy="239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Convolutional Neural Network (CNN)</a:t>
            </a: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K-Nearest Neighbors (KNN)</a:t>
            </a: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 Vector Machine (SVM)</a:t>
            </a: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a:t>
            </a:r>
          </a:p>
          <a:p>
            <a:pPr marL="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 (RF)</a:t>
            </a:r>
          </a:p>
        </p:txBody>
      </p:sp>
    </p:spTree>
    <p:extLst>
      <p:ext uri="{BB962C8B-B14F-4D97-AF65-F5344CB8AC3E}">
        <p14:creationId xmlns:p14="http://schemas.microsoft.com/office/powerpoint/2010/main" val="392327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29760" y="936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INTRODUCTION</a:t>
            </a:r>
            <a:endParaRPr lang="en-IN" sz="3600" b="1" strike="noStrike" spc="-1" dirty="0">
              <a:latin typeface="Times New Roman" panose="02020603050405020304" pitchFamily="18" charset="0"/>
              <a:cs typeface="Times New Roman" panose="02020603050405020304" pitchFamily="18" charset="0"/>
            </a:endParaRPr>
          </a:p>
        </p:txBody>
      </p:sp>
      <p:sp>
        <p:nvSpPr>
          <p:cNvPr id="202" name="PlaceHolder 2"/>
          <p:cNvSpPr>
            <a:spLocks noGrp="1"/>
          </p:cNvSpPr>
          <p:nvPr>
            <p:ph/>
          </p:nvPr>
        </p:nvSpPr>
        <p:spPr>
          <a:xfrm>
            <a:off x="590400" y="1276560"/>
            <a:ext cx="10841400" cy="5247360"/>
          </a:xfrm>
          <a:prstGeom prst="rect">
            <a:avLst/>
          </a:prstGeom>
          <a:noFill/>
          <a:ln w="0">
            <a:noFill/>
          </a:ln>
        </p:spPr>
        <p:txBody>
          <a:bodyPr lIns="90000" tIns="45000" rIns="90000" bIns="45000" anchor="t">
            <a:normAutofit/>
          </a:bodyPr>
          <a:lstStyle/>
          <a:p>
            <a:pPr algn="just"/>
            <a:r>
              <a:rPr lang="en-US" sz="2000" strike="noStrike" spc="-1" dirty="0">
                <a:latin typeface="Times New Roman" panose="02020603050405020304" pitchFamily="18" charset="0"/>
                <a:cs typeface="Times New Roman" panose="02020603050405020304" pitchFamily="18" charset="0"/>
              </a:rPr>
              <a:t>The identification of medicinal plant</a:t>
            </a:r>
            <a:r>
              <a:rPr lang="en-US" sz="2000" spc="-1" dirty="0">
                <a:latin typeface="Times New Roman" panose="02020603050405020304" pitchFamily="18" charset="0"/>
                <a:cs typeface="Times New Roman" panose="02020603050405020304" pitchFamily="18" charset="0"/>
              </a:rPr>
              <a:t>s</a:t>
            </a:r>
            <a:r>
              <a:rPr lang="en-US" sz="2000" strike="noStrike" spc="-1" dirty="0">
                <a:latin typeface="Times New Roman" panose="02020603050405020304" pitchFamily="18" charset="0"/>
                <a:cs typeface="Times New Roman" panose="02020603050405020304" pitchFamily="18" charset="0"/>
              </a:rPr>
              <a:t> plays a crucial role in herbal medicine, agriculture, and biodiversity conservation. </a:t>
            </a:r>
          </a:p>
          <a:p>
            <a:pPr algn="just"/>
            <a:r>
              <a:rPr lang="en-US" sz="2000" strike="noStrike" spc="-1" dirty="0">
                <a:latin typeface="Times New Roman" panose="02020603050405020304" pitchFamily="18" charset="0"/>
                <a:cs typeface="Times New Roman" panose="02020603050405020304" pitchFamily="18" charset="0"/>
              </a:rPr>
              <a:t>Traditionally, plant species identification relied on manual inspection by experts, which is time-consuming and prone to errors. With the advancement of machine learning (ML) techniques, automated systems can now efficiently classify plant species based on their leaf images.</a:t>
            </a:r>
          </a:p>
          <a:p>
            <a:pPr algn="just"/>
            <a:r>
              <a:rPr lang="en-US" sz="2000" strike="noStrike" spc="-1" dirty="0">
                <a:latin typeface="Times New Roman" panose="02020603050405020304" pitchFamily="18" charset="0"/>
                <a:cs typeface="Times New Roman" panose="02020603050405020304" pitchFamily="18" charset="0"/>
              </a:rPr>
              <a:t>This project focuses on developing a machine learning-based system for classifying medicinal plant leaves. Using advanced ML algorithms, the system will analyze leaf images and predict the plant species with high accuracy. </a:t>
            </a:r>
          </a:p>
          <a:p>
            <a:pPr algn="just"/>
            <a:r>
              <a:rPr lang="en-US" sz="2000" strike="noStrike" spc="-1" dirty="0">
                <a:latin typeface="Times New Roman" panose="02020603050405020304" pitchFamily="18" charset="0"/>
                <a:cs typeface="Times New Roman" panose="02020603050405020304" pitchFamily="18" charset="0"/>
              </a:rPr>
              <a:t>This approach not only improves the speed and reliability of plant identification but also aids in preserving medicinal plant knowledge, crucial for research and sustainable use of herbal resources.</a:t>
            </a:r>
          </a:p>
          <a:p>
            <a:pPr algn="just"/>
            <a:r>
              <a:rPr lang="en-US" sz="2000" strike="noStrike" spc="-1" dirty="0">
                <a:latin typeface="Times New Roman" panose="02020603050405020304" pitchFamily="18" charset="0"/>
                <a:cs typeface="Times New Roman" panose="02020603050405020304" pitchFamily="18" charset="0"/>
              </a:rPr>
              <a:t>The proposed system leverages convolutional neural networks (CNNs) for image recognition, providing an efficient, scalable, and accurate method for classifying plant species, ultimately contributing to the fields of botany, herbal medicine, and conservation.</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p:cNvSpPr>
            <a:spLocks noGrp="1"/>
          </p:cNvSpPr>
          <p:nvPr>
            <p:ph type="title"/>
          </p:nvPr>
        </p:nvSpPr>
        <p:spPr>
          <a:xfrm>
            <a:off x="571680" y="1040040"/>
            <a:ext cx="11285880" cy="5420160"/>
          </a:xfrm>
          <a:prstGeom prst="rect">
            <a:avLst/>
          </a:prstGeom>
          <a:noFill/>
          <a:ln w="0">
            <a:noFill/>
          </a:ln>
        </p:spPr>
        <p:txBody>
          <a:bodyPr lIns="122040" tIns="122040" rIns="122040" bIns="122040" anchor="t">
            <a:noAutofit/>
          </a:bodyPr>
          <a:lstStyle/>
          <a:p>
            <a:pPr>
              <a:lnSpc>
                <a:spcPts val="1425"/>
              </a:lnSpc>
            </a:pP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1.1 Data Preprocessing : Data Cleaning(</a:t>
            </a:r>
            <a:r>
              <a:rPr lang="en-IN" sz="2400" b="1" dirty="0" err="1">
                <a:latin typeface="Times New Roman" panose="02020603050405020304" pitchFamily="18" charset="0"/>
                <a:cs typeface="Times New Roman" panose="02020603050405020304" pitchFamily="18" charset="0"/>
              </a:rPr>
              <a:t>Haar</a:t>
            </a:r>
            <a:r>
              <a:rPr lang="en-IN" sz="2400" b="1" dirty="0">
                <a:latin typeface="Times New Roman" panose="02020603050405020304" pitchFamily="18" charset="0"/>
                <a:cs typeface="Times New Roman" panose="02020603050405020304" pitchFamily="18" charset="0"/>
              </a:rPr>
              <a:t> Wavelet Transform)</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IN" sz="1100" b="0" dirty="0">
                <a:solidFill>
                  <a:srgbClr val="0000FF"/>
                </a:solidFill>
                <a:effectLst/>
                <a:latin typeface="Courier New" panose="02070309020205020404" pitchFamily="49" charset="0"/>
              </a:rPr>
              <a:t>def</a:t>
            </a:r>
            <a:r>
              <a:rPr lang="en-IN" sz="1100" b="0" dirty="0">
                <a:solidFill>
                  <a:srgbClr val="000000"/>
                </a:solidFill>
                <a:effectLst/>
                <a:latin typeface="Courier New" panose="02070309020205020404" pitchFamily="49" charset="0"/>
              </a:rPr>
              <a:t> </a:t>
            </a:r>
            <a:r>
              <a:rPr lang="en-IN" sz="1100" b="0" dirty="0" err="1">
                <a:solidFill>
                  <a:srgbClr val="795E26"/>
                </a:solidFill>
                <a:effectLst/>
                <a:latin typeface="Courier New" panose="02070309020205020404" pitchFamily="49" charset="0"/>
              </a:rPr>
              <a:t>preprocess_image</a:t>
            </a:r>
            <a:r>
              <a:rPr lang="en-IN" sz="1100" b="0" dirty="0">
                <a:solidFill>
                  <a:srgbClr val="000000"/>
                </a:solidFill>
                <a:effectLst/>
                <a:latin typeface="Courier New" panose="02070309020205020404" pitchFamily="49" charset="0"/>
              </a:rPr>
              <a:t>(</a:t>
            </a:r>
            <a:r>
              <a:rPr lang="en-IN" sz="1100" b="0" dirty="0">
                <a:solidFill>
                  <a:srgbClr val="001080"/>
                </a:solidFill>
                <a:effectLst/>
                <a:latin typeface="Courier New" panose="02070309020205020404" pitchFamily="49" charset="0"/>
              </a:rPr>
              <a:t>image</a:t>
            </a:r>
            <a:r>
              <a:rPr lang="en-IN" sz="1100" b="0" dirty="0">
                <a:solidFill>
                  <a:srgbClr val="000000"/>
                </a:solidFill>
                <a:effectLst/>
                <a:latin typeface="Courier New" panose="02070309020205020404" pitchFamily="49" charset="0"/>
              </a:rPr>
              <a:t>):</a:t>
            </a:r>
            <a:br>
              <a:rPr lang="en-IN" sz="1100" b="0" dirty="0">
                <a:solidFill>
                  <a:srgbClr val="000000"/>
                </a:solidFill>
                <a:effectLst/>
                <a:latin typeface="Courier New" panose="02070309020205020404" pitchFamily="49" charset="0"/>
              </a:rPr>
            </a:br>
            <a:r>
              <a:rPr lang="en-IN" sz="1100" b="0" dirty="0">
                <a:solidFill>
                  <a:srgbClr val="000000"/>
                </a:solidFill>
                <a:effectLst/>
                <a:latin typeface="Courier New" panose="02070309020205020404" pitchFamily="49" charset="0"/>
              </a:rPr>
              <a:t>    image = </a:t>
            </a:r>
            <a:r>
              <a:rPr lang="en-IN" sz="1100" b="0" dirty="0" err="1">
                <a:solidFill>
                  <a:srgbClr val="000000"/>
                </a:solidFill>
                <a:effectLst/>
                <a:latin typeface="Courier New" panose="02070309020205020404" pitchFamily="49" charset="0"/>
              </a:rPr>
              <a:t>tf.image.rgb_to_grayscale</a:t>
            </a:r>
            <a:r>
              <a:rPr lang="en-IN" sz="1100" b="0" dirty="0">
                <a:solidFill>
                  <a:srgbClr val="000000"/>
                </a:solidFill>
                <a:effectLst/>
                <a:latin typeface="Courier New" panose="02070309020205020404" pitchFamily="49" charset="0"/>
              </a:rPr>
              <a:t>(image)</a:t>
            </a:r>
            <a:br>
              <a:rPr lang="en-IN" sz="1100" b="0" dirty="0">
                <a:solidFill>
                  <a:srgbClr val="000000"/>
                </a:solidFill>
                <a:effectLst/>
                <a:latin typeface="Courier New" panose="02070309020205020404" pitchFamily="49" charset="0"/>
              </a:rPr>
            </a:br>
            <a:r>
              <a:rPr lang="en-IN" sz="1100" b="0" dirty="0">
                <a:solidFill>
                  <a:srgbClr val="000000"/>
                </a:solidFill>
                <a:effectLst/>
                <a:latin typeface="Courier New" panose="02070309020205020404" pitchFamily="49" charset="0"/>
              </a:rPr>
              <a:t>    image = </a:t>
            </a:r>
            <a:r>
              <a:rPr lang="en-IN" sz="1100" b="0" dirty="0" err="1">
                <a:solidFill>
                  <a:srgbClr val="000000"/>
                </a:solidFill>
                <a:effectLst/>
                <a:latin typeface="Courier New" panose="02070309020205020404" pitchFamily="49" charset="0"/>
              </a:rPr>
              <a:t>tf.squeeze</a:t>
            </a:r>
            <a:r>
              <a:rPr lang="en-IN" sz="1100" b="0" dirty="0">
                <a:solidFill>
                  <a:srgbClr val="000000"/>
                </a:solidFill>
                <a:effectLst/>
                <a:latin typeface="Courier New" panose="02070309020205020404" pitchFamily="49" charset="0"/>
              </a:rPr>
              <a:t>(image, axis=</a:t>
            </a:r>
            <a:r>
              <a:rPr lang="en-IN" sz="1100" b="0" dirty="0">
                <a:solidFill>
                  <a:srgbClr val="116644"/>
                </a:solidFill>
                <a:effectLst/>
                <a:latin typeface="Courier New" panose="02070309020205020404" pitchFamily="49" charset="0"/>
              </a:rPr>
              <a:t>-1</a:t>
            </a:r>
            <a:r>
              <a:rPr lang="en-IN" sz="1100" b="0" dirty="0">
                <a:solidFill>
                  <a:srgbClr val="000000"/>
                </a:solidFill>
                <a:effectLst/>
                <a:latin typeface="Courier New" panose="02070309020205020404" pitchFamily="49" charset="0"/>
              </a:rPr>
              <a:t>)</a:t>
            </a:r>
            <a:br>
              <a:rPr lang="en-IN" sz="1100" b="0" dirty="0">
                <a:solidFill>
                  <a:srgbClr val="000000"/>
                </a:solidFill>
                <a:effectLst/>
                <a:latin typeface="Courier New" panose="02070309020205020404" pitchFamily="49" charset="0"/>
              </a:rPr>
            </a:br>
            <a:r>
              <a:rPr lang="en-IN" sz="1100" b="0" dirty="0">
                <a:solidFill>
                  <a:srgbClr val="000000"/>
                </a:solidFill>
                <a:effectLst/>
                <a:latin typeface="Courier New" panose="02070309020205020404" pitchFamily="49" charset="0"/>
              </a:rPr>
              <a:t>    coeffs2 = pywt.dwt2(</a:t>
            </a:r>
            <a:r>
              <a:rPr lang="en-IN" sz="1100" b="0" dirty="0" err="1">
                <a:solidFill>
                  <a:srgbClr val="000000"/>
                </a:solidFill>
                <a:effectLst/>
                <a:latin typeface="Courier New" panose="02070309020205020404" pitchFamily="49" charset="0"/>
              </a:rPr>
              <a:t>image.numpy</a:t>
            </a:r>
            <a:r>
              <a:rPr lang="en-IN" sz="1100" b="0" dirty="0">
                <a:solidFill>
                  <a:srgbClr val="000000"/>
                </a:solidFill>
                <a:effectLst/>
                <a:latin typeface="Courier New" panose="02070309020205020404" pitchFamily="49" charset="0"/>
              </a:rPr>
              <a:t>(), </a:t>
            </a:r>
            <a:r>
              <a:rPr lang="en-IN" sz="1100" b="0" dirty="0">
                <a:solidFill>
                  <a:srgbClr val="A31515"/>
                </a:solidFill>
                <a:effectLst/>
                <a:latin typeface="Courier New" panose="02070309020205020404" pitchFamily="49" charset="0"/>
              </a:rPr>
              <a:t>'</a:t>
            </a:r>
            <a:r>
              <a:rPr lang="en-IN" sz="1100" b="0" dirty="0" err="1">
                <a:solidFill>
                  <a:srgbClr val="A31515"/>
                </a:solidFill>
                <a:effectLst/>
                <a:latin typeface="Courier New" panose="02070309020205020404" pitchFamily="49" charset="0"/>
              </a:rPr>
              <a:t>haar</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 </a:t>
            </a:r>
            <a:r>
              <a:rPr lang="en-IN" sz="1100" b="0" dirty="0">
                <a:solidFill>
                  <a:srgbClr val="008000"/>
                </a:solidFill>
                <a:effectLst/>
                <a:latin typeface="Courier New" panose="02070309020205020404" pitchFamily="49" charset="0"/>
              </a:rPr>
              <a:t>#haar wavelet</a:t>
            </a:r>
            <a:br>
              <a:rPr lang="en-IN" sz="1100" b="0" dirty="0">
                <a:solidFill>
                  <a:srgbClr val="000000"/>
                </a:solidFill>
                <a:effectLst/>
                <a:latin typeface="Courier New" panose="02070309020205020404" pitchFamily="49" charset="0"/>
              </a:rPr>
            </a:b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cA</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cH</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cV</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cD</a:t>
            </a:r>
            <a:r>
              <a:rPr lang="en-IN" sz="1100" b="0" dirty="0">
                <a:solidFill>
                  <a:srgbClr val="000000"/>
                </a:solidFill>
                <a:effectLst/>
                <a:latin typeface="Courier New" panose="02070309020205020404" pitchFamily="49" charset="0"/>
              </a:rPr>
              <a:t>) = coeffs2</a:t>
            </a:r>
            <a:br>
              <a:rPr lang="en-IN" sz="1100" b="0" dirty="0">
                <a:solidFill>
                  <a:srgbClr val="000000"/>
                </a:solidFill>
                <a:effectLst/>
                <a:latin typeface="Courier New" panose="02070309020205020404" pitchFamily="49" charset="0"/>
              </a:rPr>
            </a:br>
            <a:r>
              <a:rPr lang="en-IN" sz="1100" b="0" dirty="0">
                <a:solidFill>
                  <a:srgbClr val="000000"/>
                </a:solidFill>
                <a:effectLst/>
                <a:latin typeface="Courier New" panose="02070309020205020404" pitchFamily="49" charset="0"/>
              </a:rPr>
              <a:t>    </a:t>
            </a:r>
            <a:r>
              <a:rPr lang="en-IN" sz="1100" b="0" dirty="0">
                <a:solidFill>
                  <a:srgbClr val="AF00DB"/>
                </a:solidFill>
                <a:effectLst/>
                <a:latin typeface="Courier New" panose="02070309020205020404" pitchFamily="49" charset="0"/>
              </a:rPr>
              <a:t>return</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cA</a:t>
            </a:r>
            <a:br>
              <a:rPr lang="en-IN" sz="1100" b="0" dirty="0">
                <a:solidFill>
                  <a:srgbClr val="000000"/>
                </a:solidFill>
                <a:effectLst/>
                <a:latin typeface="Courier New" panose="02070309020205020404" pitchFamily="49" charset="0"/>
              </a:rPr>
            </a:br>
            <a:endParaRPr lang="en-IN" sz="2440" b="0"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330" b="0" strike="noStrike" spc="-1" dirty="0">
              <a:latin typeface="Times New Roman" panose="02020603050405020304" pitchFamily="18" charset="0"/>
              <a:cs typeface="Times New Roman" panose="02020603050405020304" pitchFamily="18" charset="0"/>
            </a:endParaRPr>
          </a:p>
        </p:txBody>
      </p:sp>
      <p:sp>
        <p:nvSpPr>
          <p:cNvPr id="12" name="Rectangle 8">
            <a:extLst>
              <a:ext uri="{FF2B5EF4-FFF2-40B4-BE49-F238E27FC236}">
                <a16:creationId xmlns:a16="http://schemas.microsoft.com/office/drawing/2014/main" id="{15678D62-114B-E2CE-53DA-1EAC1B1B3FD4}"/>
              </a:ext>
            </a:extLst>
          </p:cNvPr>
          <p:cNvSpPr>
            <a:spLocks noChangeArrowheads="1"/>
          </p:cNvSpPr>
          <p:nvPr/>
        </p:nvSpPr>
        <p:spPr bwMode="auto">
          <a:xfrm>
            <a:off x="571680" y="1924800"/>
            <a:ext cx="86194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function simplifies an image by converting it to grayscale and removing extra dimensions. It applies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wavelet transform to decompose the image into low- and high-frequency components, retaining only the low-frequency features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further processing. The output is a 2D array of essential image features.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7FA2-5F60-B97A-040B-D244C8DE3B40}"/>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FB8FEF25-C0E4-60BC-EB84-654F64D19980}"/>
              </a:ext>
            </a:extLst>
          </p:cNvPr>
          <p:cNvSpPr>
            <a:spLocks noGrp="1"/>
          </p:cNvSpPr>
          <p:nvPr>
            <p:ph type="title"/>
          </p:nvPr>
        </p:nvSpPr>
        <p:spPr>
          <a:xfrm>
            <a:off x="42696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6B0A18A2-814B-703A-6AF0-13C59F622893}"/>
              </a:ext>
            </a:extLst>
          </p:cNvPr>
          <p:cNvSpPr>
            <a:spLocks noGrp="1"/>
          </p:cNvSpPr>
          <p:nvPr>
            <p:ph type="title"/>
          </p:nvPr>
        </p:nvSpPr>
        <p:spPr>
          <a:xfrm>
            <a:off x="554280" y="1160640"/>
            <a:ext cx="11285880" cy="5420160"/>
          </a:xfrm>
          <a:prstGeom prst="rect">
            <a:avLst/>
          </a:prstGeom>
          <a:noFill/>
          <a:ln w="0">
            <a:noFill/>
          </a:ln>
        </p:spPr>
        <p:txBody>
          <a:bodyPr lIns="122040" tIns="122040" rIns="122040" bIns="122040" anchor="t">
            <a:noAutofit/>
          </a:bodyPr>
          <a:lstStyle/>
          <a:p>
            <a:pPr>
              <a:lnSpc>
                <a:spcPts val="1425"/>
              </a:lnSpc>
            </a:pPr>
            <a:r>
              <a:rPr lang="en-US" sz="1800" b="1" dirty="0">
                <a:latin typeface="Times New Roman" panose="02020603050405020304" pitchFamily="18" charset="0"/>
                <a:cs typeface="Times New Roman" panose="02020603050405020304" pitchFamily="18" charset="0"/>
              </a:rPr>
              <a:t>1.2 Data Preprocessing : Feature Extraction (SIFT)</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00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IN" sz="1400" b="0" dirty="0">
                <a:solidFill>
                  <a:srgbClr val="0000FF"/>
                </a:solidFill>
                <a:effectLst/>
                <a:latin typeface="Courier New" panose="02070309020205020404" pitchFamily="49" charset="0"/>
              </a:rPr>
              <a:t>def</a:t>
            </a:r>
            <a:r>
              <a:rPr lang="en-IN" sz="1400" b="0" dirty="0">
                <a:solidFill>
                  <a:srgbClr val="000000"/>
                </a:solidFill>
                <a:effectLst/>
                <a:latin typeface="Courier New" panose="02070309020205020404" pitchFamily="49" charset="0"/>
              </a:rPr>
              <a:t> </a:t>
            </a:r>
            <a:r>
              <a:rPr lang="en-IN" sz="1400" b="0" dirty="0" err="1">
                <a:solidFill>
                  <a:srgbClr val="795E26"/>
                </a:solidFill>
                <a:effectLst/>
                <a:latin typeface="Courier New" panose="02070309020205020404" pitchFamily="49" charset="0"/>
              </a:rPr>
              <a:t>extract_sift_features</a:t>
            </a:r>
            <a:r>
              <a:rPr lang="en-IN" sz="1400" b="0" dirty="0">
                <a:solidFill>
                  <a:srgbClr val="000000"/>
                </a:solidFill>
                <a:effectLst/>
                <a:latin typeface="Courier New" panose="02070309020205020404" pitchFamily="49" charset="0"/>
              </a:rPr>
              <a:t>(</a:t>
            </a:r>
            <a:r>
              <a:rPr lang="en-IN" sz="1400" b="0" dirty="0">
                <a:solidFill>
                  <a:srgbClr val="001080"/>
                </a:solidFill>
                <a:effectLst/>
                <a:latin typeface="Courier New" panose="02070309020205020404" pitchFamily="49" charset="0"/>
              </a:rPr>
              <a:t>image</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sift = cv2.SIFT_create()</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keypoints</a:t>
            </a:r>
            <a:r>
              <a:rPr lang="en-IN" sz="1400" b="0" dirty="0">
                <a:solidFill>
                  <a:srgbClr val="000000"/>
                </a:solidFill>
                <a:effectLst/>
                <a:latin typeface="Courier New" panose="02070309020205020404" pitchFamily="49" charset="0"/>
              </a:rPr>
              <a:t>, descriptors = </a:t>
            </a:r>
            <a:r>
              <a:rPr lang="en-IN" sz="1400" b="0" dirty="0" err="1">
                <a:solidFill>
                  <a:srgbClr val="000000"/>
                </a:solidFill>
                <a:effectLst/>
                <a:latin typeface="Courier New" panose="02070309020205020404" pitchFamily="49" charset="0"/>
              </a:rPr>
              <a:t>sift.detectAndCompute</a:t>
            </a:r>
            <a:r>
              <a:rPr lang="en-IN" sz="1400" b="0" dirty="0">
                <a:solidFill>
                  <a:srgbClr val="000000"/>
                </a:solidFill>
                <a:effectLst/>
                <a:latin typeface="Courier New" panose="02070309020205020404" pitchFamily="49" charset="0"/>
              </a:rPr>
              <a:t>(image, </a:t>
            </a:r>
            <a:r>
              <a:rPr lang="en-IN" sz="1400" b="0" dirty="0">
                <a:solidFill>
                  <a:srgbClr val="0000FF"/>
                </a:solidFill>
                <a:effectLst/>
                <a:latin typeface="Courier New" panose="02070309020205020404" pitchFamily="49" charset="0"/>
              </a:rPr>
              <a:t>None</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if</a:t>
            </a:r>
            <a:r>
              <a:rPr lang="en-IN" sz="1400" b="0" dirty="0">
                <a:solidFill>
                  <a:srgbClr val="000000"/>
                </a:solidFill>
                <a:effectLst/>
                <a:latin typeface="Courier New" panose="02070309020205020404" pitchFamily="49" charset="0"/>
              </a:rPr>
              <a:t> descriptors </a:t>
            </a:r>
            <a:r>
              <a:rPr lang="en-IN" sz="1400" b="0" dirty="0">
                <a:solidFill>
                  <a:srgbClr val="0000FF"/>
                </a:solidFill>
                <a:effectLst/>
                <a:latin typeface="Courier New" panose="02070309020205020404" pitchFamily="49" charset="0"/>
              </a:rPr>
              <a:t>is</a:t>
            </a:r>
            <a:r>
              <a:rPr lang="en-IN" sz="1400" b="0" dirty="0">
                <a:solidFill>
                  <a:srgbClr val="000000"/>
                </a:solidFill>
                <a:effectLst/>
                <a:latin typeface="Courier New" panose="02070309020205020404" pitchFamily="49" charset="0"/>
              </a:rPr>
              <a:t> </a:t>
            </a:r>
            <a:r>
              <a:rPr lang="en-IN" sz="1400" b="0" dirty="0">
                <a:solidFill>
                  <a:srgbClr val="0000FF"/>
                </a:solidFill>
                <a:effectLst/>
                <a:latin typeface="Courier New" panose="02070309020205020404" pitchFamily="49" charset="0"/>
              </a:rPr>
              <a:t>None</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descriptors = </a:t>
            </a:r>
            <a:r>
              <a:rPr lang="en-IN" sz="1400" b="0" dirty="0" err="1">
                <a:solidFill>
                  <a:srgbClr val="000000"/>
                </a:solidFill>
                <a:effectLst/>
                <a:latin typeface="Courier New" panose="02070309020205020404" pitchFamily="49" charset="0"/>
              </a:rPr>
              <a:t>np.zeros</a:t>
            </a:r>
            <a:r>
              <a:rPr lang="en-IN" sz="1400" b="0" dirty="0">
                <a:solidFill>
                  <a:srgbClr val="000000"/>
                </a:solidFill>
                <a:effectLst/>
                <a:latin typeface="Courier New" panose="02070309020205020404" pitchFamily="49" charset="0"/>
              </a:rPr>
              <a:t>((</a:t>
            </a:r>
            <a:r>
              <a:rPr lang="en-IN" sz="1400" b="0" dirty="0">
                <a:solidFill>
                  <a:srgbClr val="116644"/>
                </a:solidFill>
                <a:effectLst/>
                <a:latin typeface="Courier New" panose="02070309020205020404" pitchFamily="49" charset="0"/>
              </a:rPr>
              <a:t>1</a:t>
            </a:r>
            <a:r>
              <a:rPr lang="en-IN" sz="1400" b="0" dirty="0">
                <a:solidFill>
                  <a:srgbClr val="000000"/>
                </a:solidFill>
                <a:effectLst/>
                <a:latin typeface="Courier New" panose="02070309020205020404" pitchFamily="49" charset="0"/>
              </a:rPr>
              <a:t>, </a:t>
            </a:r>
            <a:r>
              <a:rPr lang="en-IN" sz="1400" b="0" dirty="0">
                <a:solidFill>
                  <a:srgbClr val="116644"/>
                </a:solidFill>
                <a:effectLst/>
                <a:latin typeface="Courier New" panose="02070309020205020404" pitchFamily="49" charset="0"/>
              </a:rPr>
              <a:t>128</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return</a:t>
            </a:r>
            <a:r>
              <a:rPr lang="en-IN" sz="1400" b="0" dirty="0">
                <a:solidFill>
                  <a:srgbClr val="000000"/>
                </a:solidFill>
                <a:effectLst/>
                <a:latin typeface="Courier New" panose="02070309020205020404" pitchFamily="49" charset="0"/>
              </a:rPr>
              <a:t> descriptors</a:t>
            </a:r>
            <a:br>
              <a:rPr lang="en-IN" sz="1400" b="0" dirty="0">
                <a:solidFill>
                  <a:srgbClr val="000000"/>
                </a:solidFill>
                <a:effectLst/>
                <a:latin typeface="Courier New" panose="02070309020205020404" pitchFamily="49" charset="0"/>
              </a:rPr>
            </a:br>
            <a:br>
              <a:rPr lang="en-IN" sz="1400" b="0" dirty="0">
                <a:solidFill>
                  <a:srgbClr val="000000"/>
                </a:solidFill>
                <a:effectLst/>
                <a:latin typeface="Courier New" panose="02070309020205020404" pitchFamily="49" charset="0"/>
              </a:rPr>
            </a:br>
            <a:r>
              <a:rPr lang="en-IN" sz="1400" b="0" dirty="0">
                <a:solidFill>
                  <a:srgbClr val="008000"/>
                </a:solidFill>
                <a:effectLst/>
                <a:latin typeface="Courier New" panose="02070309020205020404" pitchFamily="49" charset="0"/>
              </a:rPr>
              <a:t># Extract SIFT features and labels</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X, y = [], []</a:t>
            </a:r>
            <a:br>
              <a:rPr lang="en-IN" sz="1400" b="0" dirty="0">
                <a:solidFill>
                  <a:srgbClr val="000000"/>
                </a:solidFill>
                <a:effectLst/>
                <a:latin typeface="Courier New" panose="02070309020205020404" pitchFamily="49" charset="0"/>
              </a:rPr>
            </a:br>
            <a:br>
              <a:rPr lang="en-IN" sz="1400" b="0" dirty="0">
                <a:solidFill>
                  <a:srgbClr val="000000"/>
                </a:solidFill>
                <a:effectLst/>
                <a:latin typeface="Courier New" panose="02070309020205020404" pitchFamily="49" charset="0"/>
              </a:rPr>
            </a:br>
            <a:r>
              <a:rPr lang="en-IN" sz="1400" b="0" dirty="0">
                <a:solidFill>
                  <a:srgbClr val="AF00DB"/>
                </a:solidFill>
                <a:effectLst/>
                <a:latin typeface="Courier New" panose="02070309020205020404" pitchFamily="49" charset="0"/>
              </a:rPr>
              <a:t>for</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batch_images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batch_labels</a:t>
            </a:r>
            <a:r>
              <a:rPr lang="en-IN" sz="1400" b="0" dirty="0">
                <a:solidFill>
                  <a:srgbClr val="000000"/>
                </a:solidFill>
                <a:effectLst/>
                <a:latin typeface="Courier New" panose="02070309020205020404" pitchFamily="49" charset="0"/>
              </a:rPr>
              <a:t> </a:t>
            </a:r>
            <a:r>
              <a:rPr lang="en-IN" sz="1400" b="0" dirty="0">
                <a:solidFill>
                  <a:srgbClr val="0000FF"/>
                </a:solidFill>
                <a:effectLst/>
                <a:latin typeface="Courier New" panose="02070309020205020404" pitchFamily="49" charset="0"/>
              </a:rPr>
              <a:t>in</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df</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for</a:t>
            </a:r>
            <a:r>
              <a:rPr lang="en-IN" sz="1400" b="0" dirty="0">
                <a:solidFill>
                  <a:srgbClr val="000000"/>
                </a:solidFill>
                <a:effectLst/>
                <a:latin typeface="Courier New" panose="02070309020205020404" pitchFamily="49" charset="0"/>
              </a:rPr>
              <a:t> image, label </a:t>
            </a:r>
            <a:r>
              <a:rPr lang="en-IN" sz="1400" b="0" dirty="0">
                <a:solidFill>
                  <a:srgbClr val="0000FF"/>
                </a:solidFill>
                <a:effectLst/>
                <a:latin typeface="Courier New" panose="02070309020205020404" pitchFamily="49" charset="0"/>
              </a:rPr>
              <a:t>in</a:t>
            </a:r>
            <a:r>
              <a:rPr lang="en-IN" sz="1400" b="0" dirty="0">
                <a:solidFill>
                  <a:srgbClr val="000000"/>
                </a:solidFill>
                <a:effectLst/>
                <a:latin typeface="Courier New" panose="02070309020205020404" pitchFamily="49" charset="0"/>
              </a:rPr>
              <a:t> </a:t>
            </a:r>
            <a:r>
              <a:rPr lang="en-IN" sz="1400" b="0" dirty="0">
                <a:solidFill>
                  <a:srgbClr val="795E26"/>
                </a:solidFill>
                <a:effectLst/>
                <a:latin typeface="Courier New" panose="02070309020205020404" pitchFamily="49" charset="0"/>
              </a:rPr>
              <a:t>zip</a:t>
            </a:r>
            <a:r>
              <a:rPr lang="en-IN" sz="1400" b="0" dirty="0">
                <a:solidFill>
                  <a:srgbClr val="000000"/>
                </a:solidFill>
                <a:effectLst/>
                <a:latin typeface="Courier New" panose="02070309020205020404" pitchFamily="49" charset="0"/>
              </a:rPr>
              <a:t>(</a:t>
            </a:r>
            <a:r>
              <a:rPr lang="en-IN" sz="1400" b="0" dirty="0" err="1">
                <a:solidFill>
                  <a:srgbClr val="000000"/>
                </a:solidFill>
                <a:effectLst/>
                <a:latin typeface="Courier New" panose="02070309020205020404" pitchFamily="49" charset="0"/>
              </a:rPr>
              <a:t>batch_images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batch_labels</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grayscale_image</a:t>
            </a:r>
            <a:r>
              <a:rPr lang="en-IN" sz="1400" b="0" dirty="0">
                <a:solidFill>
                  <a:srgbClr val="000000"/>
                </a:solidFill>
                <a:effectLst/>
                <a:latin typeface="Courier New" panose="02070309020205020404" pitchFamily="49" charset="0"/>
              </a:rPr>
              <a:t> = </a:t>
            </a:r>
            <a:r>
              <a:rPr lang="en-IN" sz="1400" b="0" dirty="0" err="1">
                <a:solidFill>
                  <a:srgbClr val="000000"/>
                </a:solidFill>
                <a:effectLst/>
                <a:latin typeface="Courier New" panose="02070309020205020404" pitchFamily="49" charset="0"/>
              </a:rPr>
              <a:t>tf.image.rgb_to_grayscale</a:t>
            </a:r>
            <a:r>
              <a:rPr lang="en-IN" sz="1400" b="0" dirty="0">
                <a:solidFill>
                  <a:srgbClr val="000000"/>
                </a:solidFill>
                <a:effectLst/>
                <a:latin typeface="Courier New" panose="02070309020205020404" pitchFamily="49" charset="0"/>
              </a:rPr>
              <a:t>(image).</a:t>
            </a:r>
            <a:r>
              <a:rPr lang="en-IN" sz="1400" b="0" dirty="0" err="1">
                <a:solidFill>
                  <a:srgbClr val="000000"/>
                </a:solidFill>
                <a:effectLst/>
                <a:latin typeface="Courier New" panose="02070309020205020404" pitchFamily="49" charset="0"/>
              </a:rPr>
              <a:t>numpy</a:t>
            </a:r>
            <a:r>
              <a:rPr lang="en-IN" sz="1400" b="0" dirty="0">
                <a:solidFill>
                  <a:srgbClr val="000000"/>
                </a:solidFill>
                <a:effectLst/>
                <a:latin typeface="Courier New" panose="02070309020205020404" pitchFamily="49" charset="0"/>
              </a:rPr>
              <a:t>().</a:t>
            </a:r>
            <a:r>
              <a:rPr lang="en-IN" sz="1400" b="0" dirty="0" err="1">
                <a:solidFill>
                  <a:srgbClr val="000000"/>
                </a:solidFill>
                <a:effectLst/>
                <a:latin typeface="Courier New" panose="02070309020205020404" pitchFamily="49" charset="0"/>
              </a:rPr>
              <a:t>astype</a:t>
            </a:r>
            <a:r>
              <a:rPr lang="en-IN" sz="1400" b="0" dirty="0">
                <a:solidFill>
                  <a:srgbClr val="000000"/>
                </a:solidFill>
                <a:effectLst/>
                <a:latin typeface="Courier New" panose="02070309020205020404" pitchFamily="49" charset="0"/>
              </a:rPr>
              <a:t>(</a:t>
            </a:r>
            <a:r>
              <a:rPr lang="en-IN" sz="1400" b="0" dirty="0">
                <a:solidFill>
                  <a:srgbClr val="A31515"/>
                </a:solidFill>
                <a:effectLst/>
                <a:latin typeface="Courier New" panose="02070309020205020404" pitchFamily="49" charset="0"/>
              </a:rPr>
              <a:t>'uint8'</a:t>
            </a:r>
            <a:r>
              <a:rPr lang="en-IN" sz="1400" b="0" dirty="0">
                <a:solidFill>
                  <a:srgbClr val="000000"/>
                </a:solidFill>
                <a:effectLst/>
                <a:latin typeface="Courier New" panose="02070309020205020404" pitchFamily="49" charset="0"/>
              </a:rPr>
              <a:t>).squeeze()</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descriptors = </a:t>
            </a:r>
            <a:r>
              <a:rPr lang="en-IN" sz="1400" b="0" dirty="0" err="1">
                <a:solidFill>
                  <a:srgbClr val="000000"/>
                </a:solidFill>
                <a:effectLst/>
                <a:latin typeface="Courier New" panose="02070309020205020404" pitchFamily="49" charset="0"/>
              </a:rPr>
              <a:t>extract_sift_features</a:t>
            </a:r>
            <a:r>
              <a:rPr lang="en-IN" sz="1400" b="0" dirty="0">
                <a:solidFill>
                  <a:srgbClr val="000000"/>
                </a:solidFill>
                <a:effectLst/>
                <a:latin typeface="Courier New" panose="02070309020205020404" pitchFamily="49" charset="0"/>
              </a:rPr>
              <a:t>(</a:t>
            </a:r>
            <a:r>
              <a:rPr lang="en-IN" sz="1400" b="0" dirty="0" err="1">
                <a:solidFill>
                  <a:srgbClr val="000000"/>
                </a:solidFill>
                <a:effectLst/>
                <a:latin typeface="Courier New" panose="02070309020205020404" pitchFamily="49" charset="0"/>
              </a:rPr>
              <a:t>grayscale_image</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sift_features</a:t>
            </a:r>
            <a:r>
              <a:rPr lang="en-IN" sz="1400" b="0" dirty="0">
                <a:solidFill>
                  <a:srgbClr val="000000"/>
                </a:solidFill>
                <a:effectLst/>
                <a:latin typeface="Courier New" panose="02070309020205020404" pitchFamily="49" charset="0"/>
              </a:rPr>
              <a:t> = </a:t>
            </a:r>
            <a:r>
              <a:rPr lang="en-IN" sz="1400" b="0" dirty="0" err="1">
                <a:solidFill>
                  <a:srgbClr val="000000"/>
                </a:solidFill>
                <a:effectLst/>
                <a:latin typeface="Courier New" panose="02070309020205020404" pitchFamily="49" charset="0"/>
              </a:rPr>
              <a:t>descriptors.mean</a:t>
            </a:r>
            <a:r>
              <a:rPr lang="en-IN" sz="1400" b="0" dirty="0">
                <a:solidFill>
                  <a:srgbClr val="000000"/>
                </a:solidFill>
                <a:effectLst/>
                <a:latin typeface="Courier New" panose="02070309020205020404" pitchFamily="49" charset="0"/>
              </a:rPr>
              <a:t>(axis=</a:t>
            </a:r>
            <a:r>
              <a:rPr lang="en-IN" sz="1400" b="0" dirty="0">
                <a:solidFill>
                  <a:srgbClr val="116644"/>
                </a:solidFill>
                <a:effectLst/>
                <a:latin typeface="Courier New" panose="02070309020205020404" pitchFamily="49" charset="0"/>
              </a:rPr>
              <a:t>0</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X.append</a:t>
            </a:r>
            <a:r>
              <a:rPr lang="en-IN" sz="1400" b="0" dirty="0">
                <a:solidFill>
                  <a:srgbClr val="000000"/>
                </a:solidFill>
                <a:effectLst/>
                <a:latin typeface="Courier New" panose="02070309020205020404" pitchFamily="49" charset="0"/>
              </a:rPr>
              <a:t>(</a:t>
            </a:r>
            <a:r>
              <a:rPr lang="en-IN" sz="1400" b="0" dirty="0" err="1">
                <a:solidFill>
                  <a:srgbClr val="000000"/>
                </a:solidFill>
                <a:effectLst/>
                <a:latin typeface="Courier New" panose="02070309020205020404" pitchFamily="49" charset="0"/>
              </a:rPr>
              <a:t>sift_features</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y.append</a:t>
            </a:r>
            <a:r>
              <a:rPr lang="en-IN" sz="1400" b="0" dirty="0">
                <a:solidFill>
                  <a:srgbClr val="000000"/>
                </a:solidFill>
                <a:effectLst/>
                <a:latin typeface="Courier New" panose="02070309020205020404" pitchFamily="49" charset="0"/>
              </a:rPr>
              <a:t>(</a:t>
            </a:r>
            <a:r>
              <a:rPr lang="en-IN" sz="1400" b="0" dirty="0" err="1">
                <a:solidFill>
                  <a:srgbClr val="000000"/>
                </a:solidFill>
                <a:effectLst/>
                <a:latin typeface="Courier New" panose="02070309020205020404" pitchFamily="49" charset="0"/>
              </a:rPr>
              <a:t>label.numpy</a:t>
            </a:r>
            <a:r>
              <a:rPr lang="en-IN" sz="1400" b="0" dirty="0">
                <a:solidFill>
                  <a:srgbClr val="000000"/>
                </a:solidFill>
                <a:effectLst/>
                <a:latin typeface="Courier New" panose="02070309020205020404" pitchFamily="49" charset="0"/>
              </a:rPr>
              <a:t>())</a:t>
            </a:r>
            <a:br>
              <a:rPr lang="en-IN" sz="1400" b="0" dirty="0">
                <a:solidFill>
                  <a:srgbClr val="000000"/>
                </a:solidFill>
                <a:effectLst/>
                <a:latin typeface="Courier New" panose="02070309020205020404" pitchFamily="49" charset="0"/>
              </a:rPr>
            </a:br>
            <a:endParaRPr lang="en-IN" sz="3330" b="0" strike="noStrike" spc="-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AF48C19-F363-C063-6475-81DFFE26FBF2}"/>
              </a:ext>
            </a:extLst>
          </p:cNvPr>
          <p:cNvSpPr>
            <a:spLocks noChangeArrowheads="1"/>
          </p:cNvSpPr>
          <p:nvPr/>
        </p:nvSpPr>
        <p:spPr bwMode="auto">
          <a:xfrm>
            <a:off x="554280" y="1548633"/>
            <a:ext cx="9859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code uses SIFT to extract features from images by detecting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keypoints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computing descriptors, which capture unique patterns in the image. If no descriptors are found, a zero-filled array is used. Images are converted to grayscale and processed to extract mean SIFT features, which are stored in X alongside their corresponding labels in y. </a:t>
            </a:r>
          </a:p>
        </p:txBody>
      </p:sp>
    </p:spTree>
    <p:extLst>
      <p:ext uri="{BB962C8B-B14F-4D97-AF65-F5344CB8AC3E}">
        <p14:creationId xmlns:p14="http://schemas.microsoft.com/office/powerpoint/2010/main" val="160711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4740-5823-8CF9-5586-05F427251D16}"/>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IMPLEMENTATION DETAILS</a:t>
            </a:r>
          </a:p>
        </p:txBody>
      </p:sp>
      <p:pic>
        <p:nvPicPr>
          <p:cNvPr id="5" name="Picture 4">
            <a:extLst>
              <a:ext uri="{FF2B5EF4-FFF2-40B4-BE49-F238E27FC236}">
                <a16:creationId xmlns:a16="http://schemas.microsoft.com/office/drawing/2014/main" id="{5793A4A4-E609-D2B0-88CB-4C8AA24FD6A6}"/>
              </a:ext>
            </a:extLst>
          </p:cNvPr>
          <p:cNvPicPr>
            <a:picLocks noChangeAspect="1"/>
          </p:cNvPicPr>
          <p:nvPr/>
        </p:nvPicPr>
        <p:blipFill>
          <a:blip r:embed="rId2"/>
          <a:srcRect l="5917" t="19556" r="50750" b="10519"/>
          <a:stretch/>
        </p:blipFill>
        <p:spPr>
          <a:xfrm>
            <a:off x="6298720" y="1377088"/>
            <a:ext cx="5283200" cy="4795520"/>
          </a:xfrm>
          <a:prstGeom prst="rect">
            <a:avLst/>
          </a:prstGeom>
        </p:spPr>
      </p:pic>
      <p:sp>
        <p:nvSpPr>
          <p:cNvPr id="7" name="Rectangle 1">
            <a:extLst>
              <a:ext uri="{FF2B5EF4-FFF2-40B4-BE49-F238E27FC236}">
                <a16:creationId xmlns:a16="http://schemas.microsoft.com/office/drawing/2014/main" id="{D3558BE6-33BE-53D2-80FC-1BE3F04A782A}"/>
              </a:ext>
            </a:extLst>
          </p:cNvPr>
          <p:cNvSpPr>
            <a:spLocks noChangeArrowheads="1"/>
          </p:cNvSpPr>
          <p:nvPr/>
        </p:nvSpPr>
        <p:spPr bwMode="auto">
          <a:xfrm>
            <a:off x="609480" y="2174410"/>
            <a:ext cx="511426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code extracts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HOG (Histogram of Oriented Gradients)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to identify image patterns. Images are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downsampled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efficiency and converted to grayscale for HOG processing. Extracted features are normalized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7196C33-3750-D24D-C861-18DEDD8C5051}"/>
              </a:ext>
            </a:extLst>
          </p:cNvPr>
          <p:cNvSpPr txBox="1"/>
          <p:nvPr/>
        </p:nvSpPr>
        <p:spPr>
          <a:xfrm>
            <a:off x="609480" y="1377088"/>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1.3 Data Preprocessing : Feature Extraction (</a:t>
            </a:r>
            <a:r>
              <a:rPr lang="en-US" b="1" dirty="0">
                <a:latin typeface="Times New Roman" panose="02020603050405020304" pitchFamily="18" charset="0"/>
                <a:cs typeface="Times New Roman" panose="02020603050405020304" pitchFamily="18" charset="0"/>
              </a:rPr>
              <a:t>HOG</a:t>
            </a:r>
            <a:r>
              <a:rPr lang="en-US" sz="1800"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66134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D9512-919B-68F6-A861-C70FBEFC4F78}"/>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5EE63C2F-83B9-6EF2-209E-8A7B87990D29}"/>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br>
              <a:rPr lang="en-IN" sz="3600" b="1" strike="noStrike" spc="-1" dirty="0">
                <a:latin typeface="Times New Roman" panose="02020603050405020304" pitchFamily="18" charset="0"/>
                <a:cs typeface="Times New Roman" panose="02020603050405020304" pitchFamily="18" charset="0"/>
              </a:rPr>
            </a:b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46247FA3-BEAA-FC14-6522-4C3A3F7ADE62}"/>
              </a:ext>
            </a:extLst>
          </p:cNvPr>
          <p:cNvSpPr>
            <a:spLocks noGrp="1"/>
          </p:cNvSpPr>
          <p:nvPr>
            <p:ph type="title"/>
          </p:nvPr>
        </p:nvSpPr>
        <p:spPr>
          <a:xfrm>
            <a:off x="571680" y="1040040"/>
            <a:ext cx="11285880" cy="5420160"/>
          </a:xfrm>
          <a:prstGeom prst="rect">
            <a:avLst/>
          </a:prstGeom>
          <a:noFill/>
          <a:ln w="0">
            <a:noFill/>
          </a:ln>
        </p:spPr>
        <p:txBody>
          <a:bodyPr lIns="122040" tIns="122040" rIns="122040" bIns="122040" anchor="t">
            <a:noAutofit/>
          </a:bodyPr>
          <a:lstStyle/>
          <a:p>
            <a:pPr>
              <a:lnSpc>
                <a:spcPct val="90000"/>
              </a:lnSpc>
              <a:buNone/>
              <a:tabLst>
                <a:tab pos="0" algn="l"/>
              </a:tabLst>
            </a:pP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t>1.4 Data Preprocessing</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Data Visualization</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endParaRPr lang="en-IN" sz="2400" b="0" strike="noStrike" spc="-1" dirty="0">
              <a:latin typeface="Times New Roman" panose="02020603050405020304" pitchFamily="18" charset="0"/>
              <a:cs typeface="Times New Roman" panose="02020603050405020304" pitchFamily="18" charset="0"/>
            </a:endParaRPr>
          </a:p>
          <a:p>
            <a:pPr>
              <a:lnSpc>
                <a:spcPts val="1425"/>
              </a:lnSpc>
            </a:pPr>
            <a:r>
              <a:rPr lang="en-IN" sz="1200" b="0" dirty="0" err="1">
                <a:effectLst/>
                <a:latin typeface="Courier New" panose="02070309020205020404" pitchFamily="49" charset="0"/>
              </a:rPr>
              <a:t>plt.figure</a:t>
            </a:r>
            <a:r>
              <a:rPr lang="en-IN" sz="1200" b="0" dirty="0">
                <a:effectLst/>
                <a:latin typeface="Courier New" panose="02070309020205020404" pitchFamily="49" charset="0"/>
              </a:rPr>
              <a:t>(</a:t>
            </a:r>
            <a:r>
              <a:rPr lang="en-IN" sz="1200" b="0" dirty="0" err="1">
                <a:effectLst/>
                <a:latin typeface="Courier New" panose="02070309020205020404" pitchFamily="49" charset="0"/>
              </a:rPr>
              <a:t>figsize</a:t>
            </a:r>
            <a:r>
              <a:rPr lang="en-IN" sz="1200" b="0" dirty="0">
                <a:effectLst/>
                <a:latin typeface="Courier New" panose="02070309020205020404" pitchFamily="49" charset="0"/>
              </a:rPr>
              <a:t>=(10, 10))</a:t>
            </a:r>
            <a:br>
              <a:rPr lang="en-IN" sz="1200" b="0" dirty="0">
                <a:effectLst/>
                <a:latin typeface="Courier New" panose="02070309020205020404" pitchFamily="49" charset="0"/>
              </a:rPr>
            </a:br>
            <a:r>
              <a:rPr lang="en-IN" sz="1200" b="0" dirty="0" err="1">
                <a:effectLst/>
                <a:latin typeface="Courier New" panose="02070309020205020404" pitchFamily="49" charset="0"/>
              </a:rPr>
              <a:t>plt.pie</a:t>
            </a:r>
            <a:r>
              <a:rPr lang="en-IN" sz="1200" b="0" dirty="0">
                <a:effectLst/>
                <a:latin typeface="Courier New" panose="02070309020205020404" pitchFamily="49" charset="0"/>
              </a:rPr>
              <a:t>(</a:t>
            </a:r>
            <a:r>
              <a:rPr lang="en-IN" sz="1200" b="0" dirty="0" err="1">
                <a:effectLst/>
                <a:latin typeface="Courier New" panose="02070309020205020404" pitchFamily="49" charset="0"/>
              </a:rPr>
              <a:t>class_counts</a:t>
            </a:r>
            <a:r>
              <a:rPr lang="en-IN" sz="1200" b="0" dirty="0">
                <a:effectLst/>
                <a:latin typeface="Courier New" panose="02070309020205020404" pitchFamily="49" charset="0"/>
              </a:rPr>
              <a:t>, </a:t>
            </a:r>
            <a:br>
              <a:rPr lang="en-IN" sz="1200" b="0" dirty="0">
                <a:effectLst/>
                <a:latin typeface="Courier New" panose="02070309020205020404" pitchFamily="49" charset="0"/>
              </a:rPr>
            </a:br>
            <a:r>
              <a:rPr lang="en-IN" sz="1200" b="0" dirty="0">
                <a:effectLst/>
                <a:latin typeface="Courier New" panose="02070309020205020404" pitchFamily="49" charset="0"/>
              </a:rPr>
              <a:t>labels=</a:t>
            </a:r>
            <a:r>
              <a:rPr lang="en-IN" sz="1200" b="0" dirty="0" err="1">
                <a:effectLst/>
                <a:latin typeface="Courier New" panose="02070309020205020404" pitchFamily="49" charset="0"/>
              </a:rPr>
              <a:t>class_names</a:t>
            </a:r>
            <a:r>
              <a:rPr lang="en-IN" sz="1200" b="0" dirty="0">
                <a:effectLst/>
                <a:latin typeface="Courier New" panose="02070309020205020404" pitchFamily="49" charset="0"/>
              </a:rPr>
              <a:t>, </a:t>
            </a:r>
            <a:br>
              <a:rPr lang="en-IN" sz="1200" b="0" dirty="0">
                <a:effectLst/>
                <a:latin typeface="Courier New" panose="02070309020205020404" pitchFamily="49" charset="0"/>
              </a:rPr>
            </a:br>
            <a:r>
              <a:rPr lang="en-IN" sz="1200" b="0" dirty="0" err="1">
                <a:effectLst/>
                <a:latin typeface="Courier New" panose="02070309020205020404" pitchFamily="49" charset="0"/>
              </a:rPr>
              <a:t>autopct</a:t>
            </a:r>
            <a:r>
              <a:rPr lang="en-IN" sz="1200" b="0" dirty="0">
                <a:effectLst/>
                <a:latin typeface="Courier New" panose="02070309020205020404" pitchFamily="49" charset="0"/>
              </a:rPr>
              <a:t>='%1.0f%%’, </a:t>
            </a:r>
            <a:br>
              <a:rPr lang="en-IN" sz="1200" b="0" dirty="0">
                <a:effectLst/>
                <a:latin typeface="Courier New" panose="02070309020205020404" pitchFamily="49" charset="0"/>
              </a:rPr>
            </a:br>
            <a:r>
              <a:rPr lang="en-IN" sz="1200" b="0" dirty="0" err="1">
                <a:effectLst/>
                <a:latin typeface="Courier New" panose="02070309020205020404" pitchFamily="49" charset="0"/>
              </a:rPr>
              <a:t>startangle</a:t>
            </a:r>
            <a:r>
              <a:rPr lang="en-IN" sz="1200" b="0" dirty="0">
                <a:effectLst/>
                <a:latin typeface="Courier New" panose="02070309020205020404" pitchFamily="49" charset="0"/>
              </a:rPr>
              <a:t>=90, </a:t>
            </a:r>
            <a:br>
              <a:rPr lang="en-IN" sz="1200" b="0" dirty="0">
                <a:effectLst/>
                <a:latin typeface="Courier New" panose="02070309020205020404" pitchFamily="49" charset="0"/>
              </a:rPr>
            </a:br>
            <a:r>
              <a:rPr lang="en-IN" sz="1200" b="0" dirty="0" err="1">
                <a:effectLst/>
                <a:latin typeface="Courier New" panose="02070309020205020404" pitchFamily="49" charset="0"/>
              </a:rPr>
              <a:t>colors</a:t>
            </a:r>
            <a:r>
              <a:rPr lang="en-IN" sz="1200" b="0" dirty="0">
                <a:effectLst/>
                <a:latin typeface="Courier New" panose="02070309020205020404" pitchFamily="49" charset="0"/>
              </a:rPr>
              <a:t>=</a:t>
            </a:r>
            <a:r>
              <a:rPr lang="en-IN" sz="1200" b="0" dirty="0" err="1">
                <a:effectLst/>
                <a:latin typeface="Courier New" panose="02070309020205020404" pitchFamily="49" charset="0"/>
              </a:rPr>
              <a:t>plt.cm.Paired.colors</a:t>
            </a:r>
            <a:r>
              <a:rPr lang="en-IN" sz="1200" b="0" dirty="0">
                <a:effectLst/>
                <a:latin typeface="Courier New" panose="02070309020205020404" pitchFamily="49" charset="0"/>
              </a:rPr>
              <a:t>)</a:t>
            </a:r>
            <a:br>
              <a:rPr lang="en-IN" sz="1200" b="0" dirty="0">
                <a:effectLst/>
                <a:latin typeface="Courier New" panose="02070309020205020404" pitchFamily="49" charset="0"/>
              </a:rPr>
            </a:br>
            <a:r>
              <a:rPr lang="en-IN" sz="1200" b="0" dirty="0" err="1">
                <a:effectLst/>
                <a:latin typeface="Courier New" panose="02070309020205020404" pitchFamily="49" charset="0"/>
              </a:rPr>
              <a:t>plt.title</a:t>
            </a:r>
            <a:r>
              <a:rPr lang="en-IN" sz="1200" b="0" dirty="0">
                <a:effectLst/>
                <a:latin typeface="Courier New" panose="02070309020205020404" pitchFamily="49" charset="0"/>
              </a:rPr>
              <a:t>('Distribution of Classes</a:t>
            </a:r>
            <a:br>
              <a:rPr lang="en-IN" sz="1200" b="0" dirty="0">
                <a:effectLst/>
                <a:latin typeface="Courier New" panose="02070309020205020404" pitchFamily="49" charset="0"/>
              </a:rPr>
            </a:br>
            <a:r>
              <a:rPr lang="en-IN" sz="1200" b="0" dirty="0">
                <a:effectLst/>
                <a:latin typeface="Courier New" panose="02070309020205020404" pitchFamily="49" charset="0"/>
              </a:rPr>
              <a:t> in the Dataset', </a:t>
            </a:r>
            <a:r>
              <a:rPr lang="en-IN" sz="1200" b="0" dirty="0" err="1">
                <a:effectLst/>
                <a:latin typeface="Courier New" panose="02070309020205020404" pitchFamily="49" charset="0"/>
              </a:rPr>
              <a:t>fontsize</a:t>
            </a:r>
            <a:r>
              <a:rPr lang="en-IN" sz="1200" b="0" dirty="0">
                <a:effectLst/>
                <a:latin typeface="Courier New" panose="02070309020205020404" pitchFamily="49" charset="0"/>
              </a:rPr>
              <a:t>=15)</a:t>
            </a:r>
            <a:br>
              <a:rPr lang="en-IN" sz="1200" b="0" dirty="0">
                <a:effectLst/>
                <a:latin typeface="Courier New" panose="02070309020205020404" pitchFamily="49" charset="0"/>
              </a:rPr>
            </a:br>
            <a:r>
              <a:rPr lang="en-IN" sz="1200" b="0" dirty="0" err="1">
                <a:effectLst/>
                <a:latin typeface="Courier New" panose="02070309020205020404" pitchFamily="49" charset="0"/>
              </a:rPr>
              <a:t>plt.axis</a:t>
            </a:r>
            <a:r>
              <a:rPr lang="en-IN" sz="1200" b="0" dirty="0">
                <a:effectLst/>
                <a:latin typeface="Courier New" panose="02070309020205020404" pitchFamily="49" charset="0"/>
              </a:rPr>
              <a:t>('equal')</a:t>
            </a:r>
            <a:br>
              <a:rPr lang="en-IN" sz="1200" b="0" dirty="0">
                <a:effectLst/>
                <a:latin typeface="Courier New" panose="02070309020205020404" pitchFamily="49" charset="0"/>
              </a:rPr>
            </a:br>
            <a:r>
              <a:rPr lang="en-IN" sz="1200" b="0" dirty="0" err="1">
                <a:effectLst/>
                <a:latin typeface="Courier New" panose="02070309020205020404" pitchFamily="49" charset="0"/>
              </a:rPr>
              <a:t>plt.show</a:t>
            </a:r>
            <a:r>
              <a:rPr lang="en-IN" sz="1200" b="0" dirty="0">
                <a:effectLst/>
                <a:latin typeface="Courier New" panose="02070309020205020404" pitchFamily="49" charset="0"/>
              </a:rPr>
              <a:t>()</a:t>
            </a:r>
            <a:br>
              <a:rPr lang="en-IN" sz="1200" b="0" dirty="0">
                <a:solidFill>
                  <a:srgbClr val="000000"/>
                </a:solidFill>
                <a:effectLst/>
                <a:latin typeface="Courier New" panose="02070309020205020404" pitchFamily="49" charset="0"/>
              </a:rPr>
            </a:br>
            <a:br>
              <a:rPr lang="en-IN" sz="1400" b="0" dirty="0">
                <a:solidFill>
                  <a:srgbClr val="000000"/>
                </a:solidFill>
                <a:effectLst/>
                <a:latin typeface="Courier New" panose="02070309020205020404" pitchFamily="49"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endParaRPr lang="en-IN" sz="333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188DEB-FF4A-6366-82ED-035CB1CEAA3B}"/>
              </a:ext>
            </a:extLst>
          </p:cNvPr>
          <p:cNvPicPr>
            <a:picLocks noChangeAspect="1"/>
          </p:cNvPicPr>
          <p:nvPr/>
        </p:nvPicPr>
        <p:blipFill>
          <a:blip r:embed="rId2">
            <a:extLst>
              <a:ext uri="{28A0092B-C50C-407E-A947-70E740481C1C}">
                <a14:useLocalDpi xmlns:a14="http://schemas.microsoft.com/office/drawing/2010/main" val="0"/>
              </a:ext>
            </a:extLst>
          </a:blip>
          <a:srcRect l="19982" t="21668" r="16059" b="5887"/>
          <a:stretch/>
        </p:blipFill>
        <p:spPr>
          <a:xfrm>
            <a:off x="4085160" y="1160640"/>
            <a:ext cx="7772400" cy="4876800"/>
          </a:xfrm>
          <a:prstGeom prst="rect">
            <a:avLst/>
          </a:prstGeom>
        </p:spPr>
      </p:pic>
    </p:spTree>
    <p:extLst>
      <p:ext uri="{BB962C8B-B14F-4D97-AF65-F5344CB8AC3E}">
        <p14:creationId xmlns:p14="http://schemas.microsoft.com/office/powerpoint/2010/main" val="97234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6F793-07A7-2549-F9E9-FF5237FE8979}"/>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2AFA77AB-5C90-7B24-D9B5-2EE21EA5DB31}"/>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CFB613B2-94AF-5C93-AA5E-7402D3D9562D}"/>
              </a:ext>
            </a:extLst>
          </p:cNvPr>
          <p:cNvSpPr>
            <a:spLocks noGrp="1"/>
          </p:cNvSpPr>
          <p:nvPr>
            <p:ph type="title"/>
          </p:nvPr>
        </p:nvSpPr>
        <p:spPr>
          <a:xfrm>
            <a:off x="571680" y="1040040"/>
            <a:ext cx="11066040" cy="5420160"/>
          </a:xfrm>
          <a:prstGeom prst="rect">
            <a:avLst/>
          </a:prstGeom>
          <a:noFill/>
          <a:ln w="0">
            <a:noFill/>
          </a:ln>
        </p:spPr>
        <p:txBody>
          <a:bodyPr lIns="122040" tIns="122040" rIns="122040" bIns="122040" anchor="t">
            <a:noAutofit/>
          </a:bodyPr>
          <a:lstStyle/>
          <a:p>
            <a:pPr>
              <a:lnSpc>
                <a:spcPts val="1425"/>
              </a:lnSpc>
            </a:pPr>
            <a:b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t>1.5 Data Preprocessing : Data Normalization</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Scaling features for uniformity.</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IN" sz="1200" b="0" dirty="0">
                <a:solidFill>
                  <a:srgbClr val="000000"/>
                </a:solidFill>
                <a:effectLst/>
                <a:latin typeface="Courier New" panose="02070309020205020404" pitchFamily="49" charset="0"/>
              </a:rPr>
              <a:t>scaler = </a:t>
            </a:r>
            <a:r>
              <a:rPr lang="en-IN" sz="1200" b="0" dirty="0" err="1">
                <a:solidFill>
                  <a:srgbClr val="000000"/>
                </a:solidFill>
                <a:effectLst/>
                <a:latin typeface="Courier New" panose="02070309020205020404" pitchFamily="49" charset="0"/>
              </a:rPr>
              <a:t>StandardScaler</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X_normalized</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scaler.fit_transform</a:t>
            </a:r>
            <a:r>
              <a:rPr lang="en-IN" sz="1200" b="0" dirty="0">
                <a:solidFill>
                  <a:srgbClr val="000000"/>
                </a:solidFill>
                <a:effectLst/>
                <a:latin typeface="Courier New" panose="02070309020205020404" pitchFamily="49" charset="0"/>
              </a:rPr>
              <a:t>(X)</a:t>
            </a:r>
            <a:br>
              <a:rPr lang="en-IN" sz="1100" b="0" dirty="0">
                <a:solidFill>
                  <a:srgbClr val="000000"/>
                </a:solidFill>
                <a:effectLst/>
                <a:latin typeface="Courier New" panose="02070309020205020404" pitchFamily="49" charset="0"/>
              </a:rPr>
            </a:br>
            <a:br>
              <a:rPr lang="en-IN" sz="1100" b="0" dirty="0">
                <a:solidFill>
                  <a:srgbClr val="000000"/>
                </a:solidFill>
                <a:effectLst/>
                <a:latin typeface="Courier New" panose="02070309020205020404" pitchFamily="49" charset="0"/>
              </a:rPr>
            </a:br>
            <a:br>
              <a:rPr lang="en-IN" sz="1100" b="0" dirty="0">
                <a:solidFill>
                  <a:srgbClr val="000000"/>
                </a:solidFill>
                <a:effectLst/>
                <a:latin typeface="Courier New" panose="02070309020205020404" pitchFamily="49" charset="0"/>
              </a:rPr>
            </a:br>
            <a:r>
              <a:rPr lang="en-IN" sz="2440" b="1" spc="-1" dirty="0">
                <a:solidFill>
                  <a:srgbClr val="000000"/>
                </a:solidFill>
                <a:latin typeface="Times New Roman" panose="02020603050405020304" pitchFamily="18" charset="0"/>
                <a:cs typeface="Times New Roman" panose="02020603050405020304" pitchFamily="18" charset="0"/>
              </a:rPr>
              <a:t>1.6 </a:t>
            </a:r>
            <a:r>
              <a:rPr lang="en-US" sz="2440" b="1" spc="-1" dirty="0">
                <a:solidFill>
                  <a:srgbClr val="000000"/>
                </a:solidFill>
                <a:latin typeface="Times New Roman" panose="02020603050405020304" pitchFamily="18" charset="0"/>
                <a:cs typeface="Times New Roman" panose="02020603050405020304" pitchFamily="18" charset="0"/>
              </a:rPr>
              <a:t>Data Preprocessing : Dimensionality Reduction</a:t>
            </a:r>
            <a:br>
              <a:rPr lang="en-US" sz="2440" b="1" spc="-1" dirty="0">
                <a:solidFill>
                  <a:srgbClr val="000000"/>
                </a:solidFill>
                <a:latin typeface="Times New Roman" panose="02020603050405020304" pitchFamily="18" charset="0"/>
                <a:cs typeface="Times New Roman" panose="02020603050405020304" pitchFamily="18" charset="0"/>
              </a:rPr>
            </a:br>
            <a:br>
              <a:rPr lang="en-US" sz="2440" b="1" spc="-1" dirty="0">
                <a:solidFill>
                  <a:srgbClr val="000000"/>
                </a:solidFill>
                <a:latin typeface="Times New Roman" panose="02020603050405020304" pitchFamily="18" charset="0"/>
                <a:cs typeface="Times New Roman" panose="02020603050405020304" pitchFamily="18" charset="0"/>
              </a:rPr>
            </a:br>
            <a:br>
              <a:rPr lang="en-US" sz="1800" spc="-1" dirty="0">
                <a:solidFill>
                  <a:srgbClr val="000000"/>
                </a:solidFill>
                <a:latin typeface="Times New Roman" panose="02020603050405020304" pitchFamily="18" charset="0"/>
                <a:cs typeface="Times New Roman" panose="02020603050405020304" pitchFamily="18" charset="0"/>
              </a:rPr>
            </a:br>
            <a:r>
              <a:rPr lang="en-US" sz="1800" spc="-1" dirty="0">
                <a:solidFill>
                  <a:srgbClr val="000000"/>
                </a:solidFill>
                <a:latin typeface="Times New Roman" panose="02020603050405020304" pitchFamily="18" charset="0"/>
                <a:cs typeface="Times New Roman" panose="02020603050405020304" pitchFamily="18" charset="0"/>
              </a:rPr>
              <a:t>Applying PCA to reduce the feature size while retaining 95% variance.</a:t>
            </a:r>
            <a:br>
              <a:rPr lang="en-US" sz="2440" b="1" spc="-1" dirty="0">
                <a:solidFill>
                  <a:srgbClr val="000000"/>
                </a:solidFill>
                <a:latin typeface="Times New Roman" panose="02020603050405020304" pitchFamily="18" charset="0"/>
                <a:cs typeface="Times New Roman" panose="02020603050405020304" pitchFamily="18" charset="0"/>
              </a:rPr>
            </a:br>
            <a:br>
              <a:rPr lang="en-US" sz="2440" b="1" spc="-1" dirty="0">
                <a:solidFill>
                  <a:srgbClr val="000000"/>
                </a:solidFill>
                <a:latin typeface="Times New Roman" panose="02020603050405020304" pitchFamily="18" charset="0"/>
                <a:cs typeface="Times New Roman" panose="02020603050405020304" pitchFamily="18" charset="0"/>
              </a:rPr>
            </a:br>
            <a:br>
              <a:rPr lang="en-US" sz="2440" b="1" spc="-1" dirty="0">
                <a:solidFill>
                  <a:srgbClr val="000000"/>
                </a:solidFill>
                <a:latin typeface="Times New Roman" panose="02020603050405020304" pitchFamily="18" charset="0"/>
                <a:cs typeface="Times New Roman" panose="02020603050405020304" pitchFamily="18" charset="0"/>
              </a:rPr>
            </a:br>
            <a:r>
              <a:rPr lang="en-IN" sz="1200" b="0" dirty="0" err="1">
                <a:solidFill>
                  <a:srgbClr val="000000"/>
                </a:solidFill>
                <a:effectLst/>
                <a:latin typeface="Courier New" panose="02070309020205020404" pitchFamily="49" charset="0"/>
              </a:rPr>
              <a:t>pca</a:t>
            </a:r>
            <a:r>
              <a:rPr lang="en-IN" sz="1200" b="0" dirty="0">
                <a:solidFill>
                  <a:srgbClr val="000000"/>
                </a:solidFill>
                <a:effectLst/>
                <a:latin typeface="Courier New" panose="02070309020205020404" pitchFamily="49" charset="0"/>
              </a:rPr>
              <a:t> = PCA(</a:t>
            </a:r>
            <a:r>
              <a:rPr lang="en-IN" sz="1200" b="0" dirty="0" err="1">
                <a:solidFill>
                  <a:srgbClr val="000000"/>
                </a:solidFill>
                <a:effectLst/>
                <a:latin typeface="Courier New" panose="02070309020205020404" pitchFamily="49" charset="0"/>
              </a:rPr>
              <a:t>n_components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0.95</a:t>
            </a:r>
            <a:r>
              <a:rPr lang="en-IN" sz="1200" b="0" dirty="0">
                <a:solidFill>
                  <a:srgbClr val="000000"/>
                </a:solidFill>
                <a:effectLst/>
                <a:latin typeface="Courier New" panose="02070309020205020404" pitchFamily="49" charset="0"/>
              </a:rPr>
              <a:t>)  </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X_pca</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pca.fit_transform</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X_normalized</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br>
              <a:rPr lang="en-IN" sz="1100" b="0" dirty="0">
                <a:solidFill>
                  <a:srgbClr val="000000"/>
                </a:solidFill>
                <a:effectLst/>
                <a:latin typeface="Courier New" panose="02070309020205020404" pitchFamily="49" charset="0"/>
              </a:rPr>
            </a:br>
            <a:br>
              <a:rPr lang="en-IN" sz="1100" b="0" dirty="0">
                <a:solidFill>
                  <a:srgbClr val="000000"/>
                </a:solidFill>
                <a:effectLst/>
                <a:latin typeface="Courier New" panose="02070309020205020404" pitchFamily="49"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br>
              <a:rPr lang="en-IN" sz="1200" b="0" dirty="0">
                <a:solidFill>
                  <a:srgbClr val="000000"/>
                </a:solidFill>
                <a:effectLst/>
                <a:latin typeface="Courier New" panose="02070309020205020404" pitchFamily="49" charset="0"/>
              </a:rPr>
            </a:br>
            <a:br>
              <a:rPr lang="en-IN" sz="1400" b="0" dirty="0">
                <a:solidFill>
                  <a:srgbClr val="000000"/>
                </a:solidFill>
                <a:effectLst/>
                <a:latin typeface="Courier New" panose="02070309020205020404" pitchFamily="49"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r>
              <a:rPr lang="en-IN" sz="3330" b="0" strike="noStrike" spc="-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7C215E0-F674-68C8-B910-7E3CF9C19B67}"/>
              </a:ext>
            </a:extLst>
          </p:cNvPr>
          <p:cNvPicPr>
            <a:picLocks noChangeAspect="1"/>
          </p:cNvPicPr>
          <p:nvPr/>
        </p:nvPicPr>
        <p:blipFill>
          <a:blip r:embed="rId2"/>
          <a:srcRect l="3912" t="5042" r="4356" b="82194"/>
          <a:stretch/>
        </p:blipFill>
        <p:spPr>
          <a:xfrm>
            <a:off x="660400" y="5100320"/>
            <a:ext cx="6309360" cy="457200"/>
          </a:xfrm>
          <a:prstGeom prst="rect">
            <a:avLst/>
          </a:prstGeom>
        </p:spPr>
      </p:pic>
    </p:spTree>
    <p:extLst>
      <p:ext uri="{BB962C8B-B14F-4D97-AF65-F5344CB8AC3E}">
        <p14:creationId xmlns:p14="http://schemas.microsoft.com/office/powerpoint/2010/main" val="340608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034FA-F2FD-ED30-81D1-A26C6EE0EA1B}"/>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7AB8A2E3-ED02-DF03-813F-B086BC5BCC0C}"/>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646B12D8-9A08-4442-DE3F-53BDCFC20C19}"/>
              </a:ext>
            </a:extLst>
          </p:cNvPr>
          <p:cNvSpPr>
            <a:spLocks noGrp="1"/>
          </p:cNvSpPr>
          <p:nvPr>
            <p:ph type="title"/>
          </p:nvPr>
        </p:nvSpPr>
        <p:spPr>
          <a:xfrm>
            <a:off x="571680" y="1040040"/>
            <a:ext cx="11066040" cy="5420160"/>
          </a:xfrm>
          <a:prstGeom prst="rect">
            <a:avLst/>
          </a:prstGeom>
          <a:noFill/>
          <a:ln w="0">
            <a:noFill/>
          </a:ln>
        </p:spPr>
        <p:txBody>
          <a:bodyPr lIns="122040" tIns="122040" rIns="122040" bIns="122040" anchor="t">
            <a:noAutofit/>
          </a:bodyPr>
          <a:lstStyle/>
          <a:p>
            <a:pPr>
              <a:lnSpc>
                <a:spcPts val="1425"/>
              </a:lnSpc>
            </a:pP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Data Preprocessing</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t>1.7 Data Splitting</a:t>
            </a:r>
            <a:b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t>	</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Dividing the dataset into training and testing sets (80% training, 20% testing).</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1100" b="0" dirty="0" err="1">
                <a:solidFill>
                  <a:srgbClr val="000000"/>
                </a:solidFill>
                <a:effectLst/>
                <a:latin typeface="Courier New" panose="02070309020205020404" pitchFamily="49" charset="0"/>
              </a:rPr>
              <a:t>X_train</a:t>
            </a: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X_test</a:t>
            </a: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y_train</a:t>
            </a: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y_test</a:t>
            </a:r>
            <a:r>
              <a:rPr lang="en-US" sz="1100" b="0" dirty="0">
                <a:solidFill>
                  <a:srgbClr val="000000"/>
                </a:solidFill>
                <a:effectLst/>
                <a:latin typeface="Courier New" panose="02070309020205020404" pitchFamily="49" charset="0"/>
              </a:rPr>
              <a:t> = </a:t>
            </a:r>
            <a:r>
              <a:rPr lang="en-US" sz="1100" b="0" dirty="0" err="1">
                <a:solidFill>
                  <a:srgbClr val="000000"/>
                </a:solidFill>
                <a:effectLst/>
                <a:latin typeface="Courier New" panose="02070309020205020404" pitchFamily="49" charset="0"/>
              </a:rPr>
              <a:t>train_test_split</a:t>
            </a:r>
            <a:r>
              <a:rPr lang="en-US" sz="1100" b="0" dirty="0">
                <a:solidFill>
                  <a:srgbClr val="000000"/>
                </a:solidFill>
                <a:effectLst/>
                <a:latin typeface="Courier New" panose="02070309020205020404" pitchFamily="49" charset="0"/>
              </a:rPr>
              <a:t>(</a:t>
            </a:r>
            <a:br>
              <a:rPr lang="en-US" sz="1100" b="0" dirty="0">
                <a:solidFill>
                  <a:srgbClr val="000000"/>
                </a:solidFill>
                <a:effectLst/>
                <a:latin typeface="Courier New" panose="02070309020205020404" pitchFamily="49" charset="0"/>
              </a:rPr>
            </a:b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X_pca</a:t>
            </a:r>
            <a:r>
              <a:rPr lang="en-US" sz="1100" b="0" dirty="0">
                <a:solidFill>
                  <a:srgbClr val="000000"/>
                </a:solidFill>
                <a:effectLst/>
                <a:latin typeface="Courier New" panose="02070309020205020404" pitchFamily="49" charset="0"/>
              </a:rPr>
              <a:t>, y, </a:t>
            </a:r>
            <a:r>
              <a:rPr lang="en-US" sz="1100" b="0" dirty="0" err="1">
                <a:solidFill>
                  <a:srgbClr val="000000"/>
                </a:solidFill>
                <a:effectLst/>
                <a:latin typeface="Courier New" panose="02070309020205020404" pitchFamily="49" charset="0"/>
              </a:rPr>
              <a:t>test_size</a:t>
            </a:r>
            <a:r>
              <a:rPr lang="en-US" sz="1100" b="0" dirty="0">
                <a:solidFill>
                  <a:srgbClr val="000000"/>
                </a:solidFill>
                <a:effectLst/>
                <a:latin typeface="Courier New" panose="02070309020205020404" pitchFamily="49" charset="0"/>
              </a:rPr>
              <a:t>=</a:t>
            </a:r>
            <a:r>
              <a:rPr lang="en-US" sz="1100" b="0" dirty="0">
                <a:solidFill>
                  <a:srgbClr val="116644"/>
                </a:solidFill>
                <a:effectLst/>
                <a:latin typeface="Courier New" panose="02070309020205020404" pitchFamily="49" charset="0"/>
              </a:rPr>
              <a:t>0.2</a:t>
            </a:r>
            <a:r>
              <a:rPr lang="en-US" sz="1100" b="0" dirty="0">
                <a:solidFill>
                  <a:srgbClr val="000000"/>
                </a:solidFill>
                <a:effectLst/>
                <a:latin typeface="Courier New" panose="02070309020205020404" pitchFamily="49" charset="0"/>
              </a:rPr>
              <a:t>, </a:t>
            </a:r>
            <a:r>
              <a:rPr lang="en-US" sz="1100" b="0" dirty="0" err="1">
                <a:solidFill>
                  <a:srgbClr val="000000"/>
                </a:solidFill>
                <a:effectLst/>
                <a:latin typeface="Courier New" panose="02070309020205020404" pitchFamily="49" charset="0"/>
              </a:rPr>
              <a:t>random_state</a:t>
            </a:r>
            <a:r>
              <a:rPr lang="en-US" sz="1100" b="0" dirty="0">
                <a:solidFill>
                  <a:srgbClr val="000000"/>
                </a:solidFill>
                <a:effectLst/>
                <a:latin typeface="Courier New" panose="02070309020205020404" pitchFamily="49" charset="0"/>
              </a:rPr>
              <a:t>=</a:t>
            </a:r>
            <a:r>
              <a:rPr lang="en-US" sz="1100" b="0" dirty="0">
                <a:solidFill>
                  <a:srgbClr val="116644"/>
                </a:solidFill>
                <a:effectLst/>
                <a:latin typeface="Courier New" panose="02070309020205020404" pitchFamily="49" charset="0"/>
              </a:rPr>
              <a:t>42</a:t>
            </a:r>
            <a:br>
              <a:rPr lang="en-US" sz="1100" b="0" dirty="0">
                <a:solidFill>
                  <a:srgbClr val="000000"/>
                </a:solidFill>
                <a:effectLst/>
                <a:latin typeface="Courier New" panose="02070309020205020404" pitchFamily="49" charset="0"/>
              </a:rPr>
            </a:br>
            <a:r>
              <a:rPr lang="en-US" sz="1100" b="0" dirty="0">
                <a:solidFill>
                  <a:srgbClr val="000000"/>
                </a:solidFill>
                <a:effectLst/>
                <a:latin typeface="Courier New" panose="02070309020205020404" pitchFamily="49" charset="0"/>
              </a:rPr>
              <a:t>)</a:t>
            </a:r>
            <a:br>
              <a:rPr lang="en-US" sz="1100" b="0" dirty="0">
                <a:solidFill>
                  <a:srgbClr val="000000"/>
                </a:solidFill>
                <a:effectLst/>
                <a:latin typeface="Courier New" panose="02070309020205020404" pitchFamily="49"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br>
              <a:rPr lang="en-IN" sz="3330" b="0" strike="noStrike" spc="-1" dirty="0">
                <a:latin typeface="Times New Roman" panose="02020603050405020304" pitchFamily="18" charset="0"/>
                <a:cs typeface="Times New Roman" panose="02020603050405020304" pitchFamily="18" charset="0"/>
              </a:rPr>
            </a:br>
            <a:br>
              <a:rPr lang="en-IN" sz="3330" b="0" strike="noStrike" spc="-1" dirty="0">
                <a:latin typeface="Times New Roman" panose="02020603050405020304" pitchFamily="18" charset="0"/>
                <a:cs typeface="Times New Roman" panose="02020603050405020304" pitchFamily="18" charset="0"/>
              </a:rPr>
            </a:br>
            <a:endParaRPr lang="en-IN" sz="333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31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F68DD-D9F3-7709-974B-B7480DA138AF}"/>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9BB77B9B-1364-48BC-0531-46DE668C768E}"/>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69E934DC-029C-19A9-5F27-4E3DD4EC5CE6}"/>
              </a:ext>
            </a:extLst>
          </p:cNvPr>
          <p:cNvSpPr>
            <a:spLocks noGrp="1"/>
          </p:cNvSpPr>
          <p:nvPr>
            <p:ph type="title"/>
          </p:nvPr>
        </p:nvSpPr>
        <p:spPr>
          <a:xfrm>
            <a:off x="453060" y="1040040"/>
            <a:ext cx="11066040" cy="542016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Algorithm Implementation</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2.1 K- Nearest Neighbors</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1800" spc="-1" dirty="0">
                <a:solidFill>
                  <a:srgbClr val="000000"/>
                </a:solidFill>
                <a:latin typeface="Times New Roman" panose="02020603050405020304" pitchFamily="18" charset="0"/>
                <a:ea typeface="Proxima Nova Semibold"/>
                <a:cs typeface="Times New Roman" panose="02020603050405020304" pitchFamily="18" charset="0"/>
              </a:rPr>
              <a:t>KNN is a simple yet effective algorithm that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classifies data by considering the majority class of the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k-nearest </a:t>
            </a:r>
            <a:r>
              <a:rPr lang="en-US" sz="1800" spc="-1" dirty="0" err="1">
                <a:solidFill>
                  <a:srgbClr val="000000"/>
                </a:solidFill>
                <a:latin typeface="Times New Roman" panose="02020603050405020304" pitchFamily="18" charset="0"/>
                <a:ea typeface="Proxima Nova Semibold"/>
                <a:cs typeface="Times New Roman" panose="02020603050405020304" pitchFamily="18" charset="0"/>
              </a:rPr>
              <a:t>neighbors.For</a:t>
            </a:r>
            <a:r>
              <a:rPr lang="en-US" sz="1800" spc="-1" dirty="0">
                <a:solidFill>
                  <a:srgbClr val="000000"/>
                </a:solidFill>
                <a:latin typeface="Times New Roman" panose="02020603050405020304" pitchFamily="18" charset="0"/>
                <a:ea typeface="Proxima Nova Semibold"/>
                <a:cs typeface="Times New Roman" panose="02020603050405020304" pitchFamily="18" charset="0"/>
              </a:rPr>
              <a:t> medicinal plant classification, it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uses image features to identify plant species by comparing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test samples with training data. The model's performance is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assessed through accuracy and a classification report .</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b="1" spc="-1" dirty="0">
                <a:solidFill>
                  <a:srgbClr val="000000"/>
                </a:solidFill>
                <a:latin typeface="Times New Roman" panose="02020603050405020304" pitchFamily="18" charset="0"/>
                <a:ea typeface="Proxima Nova Semibold"/>
                <a:cs typeface="Times New Roman" panose="02020603050405020304" pitchFamily="18" charset="0"/>
              </a:rPr>
              <a:t>Hyperparameter Tuned: </a:t>
            </a:r>
            <a:r>
              <a:rPr lang="en-US" sz="1800" b="1" spc="-1" dirty="0" err="1">
                <a:solidFill>
                  <a:srgbClr val="000000"/>
                </a:solidFill>
                <a:latin typeface="Times New Roman" panose="02020603050405020304" pitchFamily="18" charset="0"/>
                <a:ea typeface="Proxima Nova Semibold"/>
                <a:cs typeface="Times New Roman" panose="02020603050405020304" pitchFamily="18" charset="0"/>
              </a:rPr>
              <a:t>n_neighbors</a:t>
            </a: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600" dirty="0" err="1">
                <a:effectLst/>
                <a:latin typeface="Times New Roman" panose="02020603050405020304" pitchFamily="18" charset="0"/>
                <a:ea typeface="Times New Roman" panose="02020603050405020304" pitchFamily="18" charset="0"/>
              </a:rPr>
              <a:t>knn_clf</a:t>
            </a:r>
            <a:r>
              <a:rPr lang="en-IN" sz="1600" dirty="0">
                <a:effectLst/>
                <a:latin typeface="Times New Roman" panose="02020603050405020304" pitchFamily="18" charset="0"/>
                <a:ea typeface="Times New Roman" panose="02020603050405020304" pitchFamily="18" charset="0"/>
              </a:rPr>
              <a:t> = </a:t>
            </a:r>
            <a:r>
              <a:rPr lang="en-IN" sz="1600" dirty="0" err="1">
                <a:effectLst/>
                <a:latin typeface="Times New Roman" panose="02020603050405020304" pitchFamily="18" charset="0"/>
                <a:ea typeface="Times New Roman" panose="02020603050405020304" pitchFamily="18" charset="0"/>
              </a:rPr>
              <a:t>KNeighborsClassifier</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n_neighbors</a:t>
            </a:r>
            <a:r>
              <a:rPr lang="en-IN" sz="1600" dirty="0">
                <a:effectLst/>
                <a:latin typeface="Times New Roman" panose="02020603050405020304" pitchFamily="18" charset="0"/>
                <a:ea typeface="Times New Roman" panose="02020603050405020304" pitchFamily="18" charset="0"/>
              </a:rPr>
              <a:t>=5)</a:t>
            </a:r>
            <a:br>
              <a:rPr lang="en-IN" sz="1600" dirty="0">
                <a:effectLst/>
                <a:latin typeface="Times New Roman" panose="02020603050405020304" pitchFamily="18" charset="0"/>
                <a:ea typeface="Times New Roman" panose="02020603050405020304" pitchFamily="18" charset="0"/>
              </a:rPr>
            </a:br>
            <a:r>
              <a:rPr lang="en-IN" sz="1600" dirty="0" err="1">
                <a:effectLst/>
                <a:latin typeface="Times New Roman" panose="02020603050405020304" pitchFamily="18" charset="0"/>
                <a:ea typeface="Times New Roman" panose="02020603050405020304" pitchFamily="18" charset="0"/>
              </a:rPr>
              <a:t>knn_clf.fit</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X_train</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y_train</a:t>
            </a:r>
            <a:r>
              <a:rPr lang="en-IN" sz="1600" dirty="0">
                <a:effectLst/>
                <a:latin typeface="Times New Roman" panose="02020603050405020304" pitchFamily="18" charset="0"/>
                <a:ea typeface="Times New Roman" panose="02020603050405020304" pitchFamily="18" charset="0"/>
              </a:rPr>
              <a:t>)</a:t>
            </a:r>
            <a:br>
              <a:rPr lang="en-IN" sz="1600" dirty="0">
                <a:effectLst/>
                <a:latin typeface="Times New Roman" panose="02020603050405020304" pitchFamily="18" charset="0"/>
                <a:ea typeface="Times New Roman" panose="02020603050405020304" pitchFamily="18" charset="0"/>
              </a:rPr>
            </a:br>
            <a:r>
              <a:rPr lang="en-IN" sz="1600" dirty="0" err="1">
                <a:effectLst/>
                <a:latin typeface="Times New Roman" panose="02020603050405020304" pitchFamily="18" charset="0"/>
                <a:ea typeface="Times New Roman" panose="02020603050405020304" pitchFamily="18" charset="0"/>
              </a:rPr>
              <a:t>y_pred_knn</a:t>
            </a:r>
            <a:r>
              <a:rPr lang="en-IN" sz="1600" dirty="0">
                <a:effectLst/>
                <a:latin typeface="Times New Roman" panose="02020603050405020304" pitchFamily="18" charset="0"/>
                <a:ea typeface="Times New Roman" panose="02020603050405020304" pitchFamily="18" charset="0"/>
              </a:rPr>
              <a:t> = </a:t>
            </a:r>
            <a:r>
              <a:rPr lang="en-IN" sz="1600" dirty="0" err="1">
                <a:effectLst/>
                <a:latin typeface="Times New Roman" panose="02020603050405020304" pitchFamily="18" charset="0"/>
                <a:ea typeface="Times New Roman" panose="02020603050405020304" pitchFamily="18" charset="0"/>
              </a:rPr>
              <a:t>knn_clf.predict</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X_test</a:t>
            </a:r>
            <a:r>
              <a:rPr lang="en-IN" sz="1600" dirty="0">
                <a:effectLst/>
                <a:latin typeface="Times New Roman" panose="02020603050405020304" pitchFamily="18" charset="0"/>
                <a:ea typeface="Times New Roman" panose="02020603050405020304" pitchFamily="18" charset="0"/>
              </a:rPr>
              <a:t>)</a:t>
            </a:r>
            <a:br>
              <a:rPr lang="en-IN" sz="1600" dirty="0">
                <a:effectLst/>
                <a:latin typeface="Times New Roman" panose="02020603050405020304" pitchFamily="18" charset="0"/>
                <a:ea typeface="Times New Roman" panose="02020603050405020304" pitchFamily="18" charset="0"/>
              </a:rPr>
            </a:br>
            <a:r>
              <a:rPr lang="en-IN" sz="1600" dirty="0" err="1">
                <a:effectLst/>
                <a:latin typeface="Times New Roman" panose="02020603050405020304" pitchFamily="18" charset="0"/>
                <a:ea typeface="Times New Roman" panose="02020603050405020304" pitchFamily="18" charset="0"/>
              </a:rPr>
              <a:t>accuracy_knn</a:t>
            </a:r>
            <a:r>
              <a:rPr lang="en-IN" sz="1600" dirty="0">
                <a:effectLst/>
                <a:latin typeface="Times New Roman" panose="02020603050405020304" pitchFamily="18" charset="0"/>
                <a:ea typeface="Times New Roman" panose="02020603050405020304" pitchFamily="18" charset="0"/>
              </a:rPr>
              <a:t> = </a:t>
            </a:r>
            <a:r>
              <a:rPr lang="en-IN" sz="1600" dirty="0" err="1">
                <a:effectLst/>
                <a:latin typeface="Times New Roman" panose="02020603050405020304" pitchFamily="18" charset="0"/>
                <a:ea typeface="Times New Roman" panose="02020603050405020304" pitchFamily="18" charset="0"/>
              </a:rPr>
              <a:t>accuracy_score</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y_test</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y_pred_knn</a:t>
            </a:r>
            <a:r>
              <a:rPr lang="en-IN" sz="1600" dirty="0">
                <a:effectLst/>
                <a:latin typeface="Times New Roman" panose="02020603050405020304" pitchFamily="18" charset="0"/>
                <a:ea typeface="Times New Roman" panose="02020603050405020304" pitchFamily="18" charset="0"/>
              </a:rPr>
              <a:t>)</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print(</a:t>
            </a:r>
            <a:r>
              <a:rPr lang="en-IN" sz="1600" dirty="0" err="1">
                <a:effectLst/>
                <a:latin typeface="Times New Roman" panose="02020603050405020304" pitchFamily="18" charset="0"/>
                <a:ea typeface="Times New Roman" panose="02020603050405020304" pitchFamily="18" charset="0"/>
              </a:rPr>
              <a:t>f'KNN</a:t>
            </a:r>
            <a:r>
              <a:rPr lang="en-IN" sz="1600" dirty="0">
                <a:effectLst/>
                <a:latin typeface="Times New Roman" panose="02020603050405020304" pitchFamily="18" charset="0"/>
                <a:ea typeface="Times New Roman" panose="02020603050405020304" pitchFamily="18" charset="0"/>
              </a:rPr>
              <a:t> Accuracy: {accuracy_knn:0.2f}')</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print("KNN Classification Report:")</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print(</a:t>
            </a:r>
            <a:r>
              <a:rPr lang="en-IN" sz="1600" dirty="0" err="1">
                <a:effectLst/>
                <a:latin typeface="Times New Roman" panose="02020603050405020304" pitchFamily="18" charset="0"/>
                <a:ea typeface="Times New Roman" panose="02020603050405020304" pitchFamily="18" charset="0"/>
              </a:rPr>
              <a:t>classification_report</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y_test</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y_pred_knn</a:t>
            </a:r>
            <a:r>
              <a:rPr lang="en-IN" sz="1600" dirty="0">
                <a:effectLst/>
                <a:latin typeface="Times New Roman" panose="02020603050405020304" pitchFamily="18" charset="0"/>
                <a:ea typeface="Times New Roman" panose="02020603050405020304" pitchFamily="18" charset="0"/>
              </a:rPr>
              <a:t>,</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target_names</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class_names,zero_division</a:t>
            </a:r>
            <a:r>
              <a:rPr lang="en-IN" sz="1600" dirty="0">
                <a:effectLst/>
                <a:latin typeface="Times New Roman" panose="02020603050405020304" pitchFamily="18" charset="0"/>
                <a:ea typeface="Times New Roman" panose="02020603050405020304" pitchFamily="18" charset="0"/>
              </a:rPr>
              <a:t>=1))</a:t>
            </a:r>
            <a:br>
              <a:rPr lang="en-IN" sz="1600" dirty="0">
                <a:effectLst/>
                <a:latin typeface="Times New Roman" panose="02020603050405020304" pitchFamily="18" charset="0"/>
                <a:ea typeface="Times New Roman" panose="02020603050405020304" pitchFamily="18" charset="0"/>
              </a:rPr>
            </a:br>
            <a:br>
              <a:rPr lang="en-IN" sz="1100" b="0" dirty="0">
                <a:solidFill>
                  <a:srgbClr val="000000"/>
                </a:solidFill>
                <a:effectLst/>
                <a:latin typeface="Courier New" panose="02070309020205020404" pitchFamily="49" charset="0"/>
              </a:rPr>
            </a:br>
            <a:br>
              <a:rPr lang="en-IN" sz="1100" b="0" dirty="0">
                <a:solidFill>
                  <a:srgbClr val="000000"/>
                </a:solidFill>
                <a:effectLst/>
                <a:latin typeface="Courier New" panose="02070309020205020404" pitchFamily="49"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endParaRPr lang="en-IN" sz="333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7AD6C36-7844-6511-3885-7F7E250E4F1A}"/>
              </a:ext>
            </a:extLst>
          </p:cNvPr>
          <p:cNvPicPr>
            <a:picLocks noChangeAspect="1"/>
          </p:cNvPicPr>
          <p:nvPr/>
        </p:nvPicPr>
        <p:blipFill>
          <a:blip r:embed="rId2">
            <a:extLst>
              <a:ext uri="{28A0092B-C50C-407E-A947-70E740481C1C}">
                <a14:useLocalDpi xmlns:a14="http://schemas.microsoft.com/office/drawing/2010/main" val="0"/>
              </a:ext>
            </a:extLst>
          </a:blip>
          <a:srcRect l="4750" t="80430" r="58666" b="13926"/>
          <a:stretch/>
        </p:blipFill>
        <p:spPr>
          <a:xfrm>
            <a:off x="6096000" y="1802880"/>
            <a:ext cx="4460240" cy="387086"/>
          </a:xfrm>
          <a:prstGeom prst="rect">
            <a:avLst/>
          </a:prstGeom>
        </p:spPr>
      </p:pic>
      <p:pic>
        <p:nvPicPr>
          <p:cNvPr id="5" name="Picture 4">
            <a:extLst>
              <a:ext uri="{FF2B5EF4-FFF2-40B4-BE49-F238E27FC236}">
                <a16:creationId xmlns:a16="http://schemas.microsoft.com/office/drawing/2014/main" id="{EBC2AFE2-4F96-CAE6-B460-41848996FE99}"/>
              </a:ext>
            </a:extLst>
          </p:cNvPr>
          <p:cNvPicPr>
            <a:picLocks noChangeAspect="1"/>
          </p:cNvPicPr>
          <p:nvPr/>
        </p:nvPicPr>
        <p:blipFill>
          <a:blip r:embed="rId3">
            <a:extLst>
              <a:ext uri="{28A0092B-C50C-407E-A947-70E740481C1C}">
                <a14:useLocalDpi xmlns:a14="http://schemas.microsoft.com/office/drawing/2010/main" val="0"/>
              </a:ext>
            </a:extLst>
          </a:blip>
          <a:srcRect l="6402" t="13778" r="45285" b="7188"/>
          <a:stretch/>
        </p:blipFill>
        <p:spPr>
          <a:xfrm>
            <a:off x="6228713" y="1100340"/>
            <a:ext cx="5890437" cy="5420160"/>
          </a:xfrm>
          <a:prstGeom prst="rect">
            <a:avLst/>
          </a:prstGeom>
        </p:spPr>
      </p:pic>
    </p:spTree>
    <p:extLst>
      <p:ext uri="{BB962C8B-B14F-4D97-AF65-F5344CB8AC3E}">
        <p14:creationId xmlns:p14="http://schemas.microsoft.com/office/powerpoint/2010/main" val="52108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EE9F8-B85E-031D-FB77-9D5B624083D0}"/>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2B160B3D-2110-E6BF-CE04-6AE451E3EC1E}"/>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16DB3B18-308A-7DDA-E5B1-29D4C5EBB20C}"/>
              </a:ext>
            </a:extLst>
          </p:cNvPr>
          <p:cNvSpPr>
            <a:spLocks noGrp="1"/>
          </p:cNvSpPr>
          <p:nvPr>
            <p:ph type="title"/>
          </p:nvPr>
        </p:nvSpPr>
        <p:spPr>
          <a:xfrm>
            <a:off x="571680" y="1040040"/>
            <a:ext cx="6245680" cy="493404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Algorithm Implementation</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2.2 Decision Tree</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180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Decision Tree Classifier was used to classify medicinal plant species after applying PCA for dimensionality reduction and scaling the data. The model was trained on the processed dataset and evaluated using accuracy, precision, recall, and F1-score.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Hyperparameters Tuned: </a:t>
            </a:r>
            <a:r>
              <a:rPr lang="en-US" sz="1800" dirty="0" err="1">
                <a:effectLst/>
                <a:latin typeface="Times New Roman" panose="02020603050405020304" pitchFamily="18" charset="0"/>
                <a:ea typeface="Times New Roman" panose="02020603050405020304" pitchFamily="18" charset="0"/>
              </a:rPr>
              <a:t>max_depth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max_features</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800" b="0" dirty="0" err="1">
                <a:solidFill>
                  <a:srgbClr val="000000"/>
                </a:solidFill>
                <a:effectLst/>
                <a:latin typeface="Courier New" panose="02070309020205020404" pitchFamily="49" charset="0"/>
              </a:rPr>
              <a:t>dt_model</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DecisionTreeClassifier</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random_state</a:t>
            </a:r>
            <a:r>
              <a:rPr lang="en-IN" sz="800" b="0" dirty="0">
                <a:solidFill>
                  <a:srgbClr val="000000"/>
                </a:solidFill>
                <a:effectLst/>
                <a:latin typeface="Courier New" panose="02070309020205020404" pitchFamily="49" charset="0"/>
              </a:rPr>
              <a:t>=</a:t>
            </a:r>
            <a:r>
              <a:rPr lang="en-IN" sz="800" b="0" dirty="0">
                <a:solidFill>
                  <a:srgbClr val="116644"/>
                </a:solidFill>
                <a:effectLst/>
                <a:latin typeface="Courier New" panose="02070309020205020404" pitchFamily="49" charset="0"/>
              </a:rPr>
              <a:t>42</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err="1">
                <a:solidFill>
                  <a:srgbClr val="000000"/>
                </a:solidFill>
                <a:effectLst/>
                <a:latin typeface="Courier New" panose="02070309020205020404" pitchFamily="49" charset="0"/>
              </a:rPr>
              <a:t>dt_model.fit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X_train</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y_train</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err="1">
                <a:solidFill>
                  <a:srgbClr val="000000"/>
                </a:solidFill>
                <a:effectLst/>
                <a:latin typeface="Courier New" panose="02070309020205020404" pitchFamily="49" charset="0"/>
              </a:rPr>
              <a:t>y_pred_dt</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dt_model.predict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X_test</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err="1">
                <a:solidFill>
                  <a:srgbClr val="000000"/>
                </a:solidFill>
                <a:effectLst/>
                <a:latin typeface="Courier New" panose="02070309020205020404" pitchFamily="49" charset="0"/>
              </a:rPr>
              <a:t>accuracy_dt</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accuracy_score</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y_test</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y_pred_dt</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a:solidFill>
                  <a:srgbClr val="795E26"/>
                </a:solidFill>
                <a:effectLst/>
                <a:latin typeface="Courier New" panose="02070309020205020404" pitchFamily="49" charset="0"/>
              </a:rPr>
              <a:t>print</a:t>
            </a:r>
            <a:r>
              <a:rPr lang="en-IN" sz="800" b="0" dirty="0">
                <a:solidFill>
                  <a:srgbClr val="000000"/>
                </a:solidFill>
                <a:effectLst/>
                <a:latin typeface="Courier New" panose="02070309020205020404" pitchFamily="49" charset="0"/>
              </a:rPr>
              <a:t>(</a:t>
            </a:r>
            <a:r>
              <a:rPr lang="en-IN" sz="800" b="0" dirty="0" err="1">
                <a:solidFill>
                  <a:srgbClr val="0000FF"/>
                </a:solidFill>
                <a:effectLst/>
                <a:latin typeface="Courier New" panose="02070309020205020404" pitchFamily="49" charset="0"/>
              </a:rPr>
              <a:t>f</a:t>
            </a:r>
            <a:r>
              <a:rPr lang="en-IN" sz="800" b="0" dirty="0" err="1">
                <a:solidFill>
                  <a:srgbClr val="A31515"/>
                </a:solidFill>
                <a:effectLst/>
                <a:latin typeface="Courier New" panose="02070309020205020404" pitchFamily="49" charset="0"/>
              </a:rPr>
              <a:t>'Decision</a:t>
            </a:r>
            <a:r>
              <a:rPr lang="en-IN" sz="800" b="0" dirty="0">
                <a:solidFill>
                  <a:srgbClr val="A31515"/>
                </a:solidFill>
                <a:effectLst/>
                <a:latin typeface="Courier New" panose="02070309020205020404" pitchFamily="49" charset="0"/>
              </a:rPr>
              <a:t> Tree Accuracy: </a:t>
            </a:r>
            <a:r>
              <a:rPr lang="en-IN" sz="800" b="0" dirty="0">
                <a:solidFill>
                  <a:srgbClr val="000000"/>
                </a:solidFill>
                <a:effectLst/>
                <a:latin typeface="Courier New" panose="02070309020205020404" pitchFamily="49" charset="0"/>
              </a:rPr>
              <a:t>{accuracy_dt</a:t>
            </a:r>
            <a:r>
              <a:rPr lang="en-IN" sz="800" b="0" dirty="0">
                <a:solidFill>
                  <a:srgbClr val="116644"/>
                </a:solidFill>
                <a:effectLst/>
                <a:latin typeface="Courier New" panose="02070309020205020404" pitchFamily="49" charset="0"/>
              </a:rPr>
              <a:t>:0.2f</a:t>
            </a:r>
            <a:r>
              <a:rPr lang="en-IN" sz="800" b="0" dirty="0">
                <a:solidFill>
                  <a:srgbClr val="000000"/>
                </a:solidFill>
                <a:effectLst/>
                <a:latin typeface="Courier New" panose="02070309020205020404" pitchFamily="49" charset="0"/>
              </a:rPr>
              <a:t>}</a:t>
            </a:r>
            <a:r>
              <a:rPr lang="en-IN" sz="800" b="0" dirty="0">
                <a:solidFill>
                  <a:srgbClr val="A31515"/>
                </a:solidFill>
                <a:effectLst/>
                <a:latin typeface="Courier New" panose="02070309020205020404" pitchFamily="49" charset="0"/>
              </a:rPr>
              <a:t>'</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a:solidFill>
                  <a:srgbClr val="795E26"/>
                </a:solidFill>
                <a:effectLst/>
                <a:latin typeface="Courier New" panose="02070309020205020404" pitchFamily="49" charset="0"/>
              </a:rPr>
              <a:t>print</a:t>
            </a:r>
            <a:r>
              <a:rPr lang="en-IN" sz="800" b="0" dirty="0">
                <a:solidFill>
                  <a:srgbClr val="000000"/>
                </a:solidFill>
                <a:effectLst/>
                <a:latin typeface="Courier New" panose="02070309020205020404" pitchFamily="49" charset="0"/>
              </a:rPr>
              <a:t>(</a:t>
            </a:r>
            <a:r>
              <a:rPr lang="en-IN" sz="800" b="0" dirty="0">
                <a:solidFill>
                  <a:srgbClr val="A31515"/>
                </a:solidFill>
                <a:effectLst/>
                <a:latin typeface="Courier New" panose="02070309020205020404" pitchFamily="49" charset="0"/>
              </a:rPr>
              <a:t>"Decision Tree Classification Report:"</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a:solidFill>
                  <a:srgbClr val="795E26"/>
                </a:solidFill>
                <a:effectLst/>
                <a:latin typeface="Courier New" panose="02070309020205020404" pitchFamily="49" charset="0"/>
              </a:rPr>
              <a:t>print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classification_report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y_test</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y_pred_dt,target_names</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class_names</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br>
              <a:rPr lang="en-IN" sz="1200" b="0" dirty="0">
                <a:solidFill>
                  <a:srgbClr val="000000"/>
                </a:solidFill>
                <a:effectLst/>
                <a:latin typeface="Courier New" panose="02070309020205020404" pitchFamily="49" charset="0"/>
              </a:rPr>
            </a:br>
            <a:endParaRPr lang="en-IN" sz="3330" b="0" strike="noStrike" spc="-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317AF8-BCCF-16C7-71F7-F51ACD8EF828}"/>
              </a:ext>
            </a:extLst>
          </p:cNvPr>
          <p:cNvPicPr>
            <a:picLocks noChangeAspect="1"/>
          </p:cNvPicPr>
          <p:nvPr/>
        </p:nvPicPr>
        <p:blipFill>
          <a:blip r:embed="rId2"/>
          <a:srcRect l="17667" t="18222" r="38333" b="9832"/>
          <a:stretch/>
        </p:blipFill>
        <p:spPr>
          <a:xfrm>
            <a:off x="6715760" y="1040040"/>
            <a:ext cx="5364480" cy="4934040"/>
          </a:xfrm>
          <a:prstGeom prst="rect">
            <a:avLst/>
          </a:prstGeom>
        </p:spPr>
      </p:pic>
    </p:spTree>
    <p:extLst>
      <p:ext uri="{BB962C8B-B14F-4D97-AF65-F5344CB8AC3E}">
        <p14:creationId xmlns:p14="http://schemas.microsoft.com/office/powerpoint/2010/main" val="340100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02744-CED3-4FC5-D596-5C0E9B010632}"/>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75D03448-DBF2-DE59-F01E-FB6CEF127E9F}"/>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C943966C-510B-2461-E966-510532E10817}"/>
              </a:ext>
            </a:extLst>
          </p:cNvPr>
          <p:cNvSpPr>
            <a:spLocks noGrp="1"/>
          </p:cNvSpPr>
          <p:nvPr>
            <p:ph type="title"/>
          </p:nvPr>
        </p:nvSpPr>
        <p:spPr>
          <a:xfrm>
            <a:off x="571680" y="1040040"/>
            <a:ext cx="11066040" cy="542016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Algorithm Implementation</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2.3 Random Forest</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1800" spc="-1" dirty="0">
                <a:solidFill>
                  <a:srgbClr val="000000"/>
                </a:solidFill>
                <a:latin typeface="Times New Roman" panose="02020603050405020304" pitchFamily="18" charset="0"/>
                <a:ea typeface="Proxima Nova Semibold"/>
                <a:cs typeface="Times New Roman" panose="02020603050405020304" pitchFamily="18" charset="0"/>
              </a:rPr>
              <a:t>          Random Forest is a powerful machine learning algorithm that uses multiple decision trees to classify medicinal plants by analyzing patterns like shape, texture, and color in their images. Each tree votes on the class, and the majority vote determines the result, making it accurate and robust. It handles complex data well, avoids overfitting, and identifies the most important features for classification.</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Hyperparameters </a:t>
            </a:r>
            <a:r>
              <a:rPr lang="en-IN" sz="1800" b="1" dirty="0" err="1">
                <a:effectLst/>
                <a:latin typeface="Times New Roman" panose="02020603050405020304" pitchFamily="18" charset="0"/>
                <a:ea typeface="Times New Roman" panose="02020603050405020304" pitchFamily="18" charset="0"/>
              </a:rPr>
              <a:t>tuned:n_estimators,random_state</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r>
              <a:rPr lang="en-IN" sz="1200" b="0" dirty="0" err="1">
                <a:solidFill>
                  <a:srgbClr val="000000"/>
                </a:solidFill>
                <a:effectLst/>
                <a:latin typeface="Courier New" panose="02070309020205020404" pitchFamily="49" charset="0"/>
              </a:rPr>
              <a:t>rf_model</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RandomForestClassifier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n_estimators</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100</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random_state</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42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rf_model.fit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y_pred</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rf_model.predict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"Classification Report:"</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classification_report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y_test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FF"/>
                </a:solidFill>
                <a:effectLst/>
                <a:latin typeface="Courier New" panose="02070309020205020404" pitchFamily="49" charset="0"/>
              </a:rPr>
              <a:t>f</a:t>
            </a:r>
            <a:r>
              <a:rPr lang="en-IN" sz="1200" b="0" dirty="0" err="1">
                <a:solidFill>
                  <a:srgbClr val="A31515"/>
                </a:solidFill>
                <a:effectLst/>
                <a:latin typeface="Courier New" panose="02070309020205020404" pitchFamily="49" charset="0"/>
              </a:rPr>
              <a:t>"Accuracy</a:t>
            </a:r>
            <a:r>
              <a:rPr lang="en-IN" sz="1200" b="0" dirty="0">
                <a:solidFill>
                  <a:srgbClr val="A31515"/>
                </a:solidFill>
                <a:effectLst/>
                <a:latin typeface="Courier New" panose="02070309020205020404" pitchFamily="49" charset="0"/>
              </a:rPr>
              <a:t>: </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y_test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a:t>
            </a:r>
            <a:r>
              <a:rPr lang="en-IN" sz="1200" b="0" dirty="0">
                <a:solidFill>
                  <a:srgbClr val="000000"/>
                </a:solidFill>
                <a:effectLst/>
                <a:latin typeface="Courier New" panose="02070309020205020404" pitchFamily="49" charset="0"/>
              </a:rPr>
              <a:t>)</a:t>
            </a:r>
            <a:r>
              <a:rPr lang="en-IN" sz="1200" b="0" dirty="0">
                <a:solidFill>
                  <a:srgbClr val="116644"/>
                </a:solidFill>
                <a:effectLst/>
                <a:latin typeface="Courier New" panose="02070309020205020404" pitchFamily="49" charset="0"/>
              </a:rPr>
              <a:t>:.2f</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br>
              <a:rPr lang="en-IN" sz="1400" b="0" dirty="0">
                <a:solidFill>
                  <a:srgbClr val="000000"/>
                </a:solidFill>
                <a:effectLst/>
                <a:latin typeface="Courier New" panose="02070309020205020404" pitchFamily="49" charset="0"/>
              </a:rPr>
            </a:br>
            <a:endParaRPr lang="en-IN" sz="333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18E816-8992-3AE1-B360-D130813C5B49}"/>
              </a:ext>
            </a:extLst>
          </p:cNvPr>
          <p:cNvPicPr>
            <a:picLocks noChangeAspect="1"/>
          </p:cNvPicPr>
          <p:nvPr/>
        </p:nvPicPr>
        <p:blipFill>
          <a:blip r:embed="rId2"/>
          <a:srcRect l="17596" t="36889" r="53904" b="18815"/>
          <a:stretch/>
        </p:blipFill>
        <p:spPr>
          <a:xfrm>
            <a:off x="7457440" y="3200400"/>
            <a:ext cx="3474720" cy="3037840"/>
          </a:xfrm>
          <a:prstGeom prst="rect">
            <a:avLst/>
          </a:prstGeom>
        </p:spPr>
      </p:pic>
    </p:spTree>
    <p:extLst>
      <p:ext uri="{BB962C8B-B14F-4D97-AF65-F5344CB8AC3E}">
        <p14:creationId xmlns:p14="http://schemas.microsoft.com/office/powerpoint/2010/main" val="184518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3FA08-245D-4684-17A5-4CF3FE944AB1}"/>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4B796C4B-B49D-CF3A-4328-E7DEF3B50816}"/>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D4872E7F-1A99-05FD-C5A1-67B4CC66D365}"/>
              </a:ext>
            </a:extLst>
          </p:cNvPr>
          <p:cNvSpPr>
            <a:spLocks noGrp="1"/>
          </p:cNvSpPr>
          <p:nvPr>
            <p:ph type="title"/>
          </p:nvPr>
        </p:nvSpPr>
        <p:spPr>
          <a:xfrm>
            <a:off x="419280" y="1160640"/>
            <a:ext cx="6235520" cy="509792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Algorithm Implementation </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2.4 Support Vector Machine</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Support Vector Machine (SVM) was implemented to classify medicinal plant species based on extracted features. The features were normalized using </a:t>
            </a:r>
            <a:r>
              <a:rPr lang="en-US" sz="1800" dirty="0" err="1">
                <a:effectLst/>
                <a:latin typeface="Times New Roman" panose="02020603050405020304" pitchFamily="18" charset="0"/>
                <a:ea typeface="Tahoma" panose="020B0604030504040204" pitchFamily="34" charset="0"/>
                <a:cs typeface="Times New Roman" panose="02020603050405020304" pitchFamily="18" charset="0"/>
              </a:rPr>
              <a:t>StandardScaler</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 to ensure uniform contribution across all dimensions, and dimensionality reduction was performed using Principal Component Analysis (PCA), reducing the feature space to 34 components while retaining key information. The dataset was split into training and testing sets in an 80:20 ratio, and a linear kernel SVM model was trained using the SVC implementation from </a:t>
            </a:r>
            <a:r>
              <a:rPr lang="en-US" sz="1800" dirty="0" err="1">
                <a:effectLst/>
                <a:latin typeface="Times New Roman" panose="02020603050405020304" pitchFamily="18" charset="0"/>
                <a:ea typeface="Tahoma" panose="020B0604030504040204" pitchFamily="34" charset="0"/>
                <a:cs typeface="Times New Roman" panose="02020603050405020304" pitchFamily="18" charset="0"/>
              </a:rPr>
              <a:t>sklearn</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a:t>
            </a:r>
            <a:br>
              <a:rPr lang="en-US" sz="1800" dirty="0">
                <a:effectLst/>
                <a:latin typeface="Times New Roman" panose="02020603050405020304" pitchFamily="18" charset="0"/>
                <a:ea typeface="Tahoma" panose="020B0604030504040204" pitchFamily="34" charset="0"/>
                <a:cs typeface="Times New Roman" panose="02020603050405020304" pitchFamily="18" charset="0"/>
              </a:rPr>
            </a:br>
            <a:br>
              <a:rPr lang="en-US" sz="1800" dirty="0">
                <a:effectLst/>
                <a:latin typeface="Times New Roman" panose="02020603050405020304" pitchFamily="18" charset="0"/>
                <a:ea typeface="Tahoma" panose="020B0604030504040204" pitchFamily="34" charset="0"/>
                <a:cs typeface="Times New Roman" panose="02020603050405020304" pitchFamily="18" charset="0"/>
              </a:rPr>
            </a:br>
            <a:br>
              <a:rPr lang="en-US" sz="1800" dirty="0">
                <a:effectLst/>
                <a:latin typeface="Times New Roman" panose="02020603050405020304" pitchFamily="18" charset="0"/>
                <a:ea typeface="Tahoma" panose="020B0604030504040204" pitchFamily="34" charset="0"/>
                <a:cs typeface="Times New Roman" panose="02020603050405020304" pitchFamily="18" charset="0"/>
              </a:rPr>
            </a:br>
            <a:br>
              <a:rPr lang="en-IN" sz="1100" b="0" dirty="0">
                <a:solidFill>
                  <a:srgbClr val="000000"/>
                </a:solidFill>
                <a:effectLst/>
                <a:latin typeface="Courier New" panose="02070309020205020404" pitchFamily="49" charset="0"/>
              </a:rPr>
            </a:br>
            <a:r>
              <a:rPr lang="en-IN" sz="1100" b="0" dirty="0" err="1">
                <a:solidFill>
                  <a:srgbClr val="000000"/>
                </a:solidFill>
                <a:effectLst/>
                <a:latin typeface="Courier New" panose="02070309020205020404" pitchFamily="49" charset="0"/>
              </a:rPr>
              <a:t>svm_clf</a:t>
            </a:r>
            <a:r>
              <a:rPr lang="en-IN" sz="1100" b="0" dirty="0">
                <a:solidFill>
                  <a:srgbClr val="000000"/>
                </a:solidFill>
                <a:effectLst/>
                <a:latin typeface="Courier New" panose="02070309020205020404" pitchFamily="49" charset="0"/>
              </a:rPr>
              <a:t> = SVC(kernel=</a:t>
            </a:r>
            <a:r>
              <a:rPr lang="en-IN" sz="1100" b="0" dirty="0">
                <a:solidFill>
                  <a:srgbClr val="A31515"/>
                </a:solidFill>
                <a:effectLst/>
                <a:latin typeface="Courier New" panose="02070309020205020404" pitchFamily="49" charset="0"/>
              </a:rPr>
              <a:t>'</a:t>
            </a:r>
            <a:r>
              <a:rPr lang="en-IN" sz="1100" b="0" dirty="0" err="1">
                <a:solidFill>
                  <a:srgbClr val="A31515"/>
                </a:solidFill>
                <a:effectLst/>
                <a:latin typeface="Courier New" panose="02070309020205020404" pitchFamily="49" charset="0"/>
              </a:rPr>
              <a:t>rbf</a:t>
            </a:r>
            <a:r>
              <a:rPr lang="en-IN" sz="1100" b="0" dirty="0">
                <a:solidFill>
                  <a:srgbClr val="A31515"/>
                </a:solidFill>
                <a:effectLst/>
                <a:latin typeface="Courier New" panose="02070309020205020404" pitchFamily="49" charset="0"/>
              </a:rPr>
              <a:t>'</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random_state</a:t>
            </a:r>
            <a:r>
              <a:rPr lang="en-IN" sz="1100" b="0" dirty="0">
                <a:solidFill>
                  <a:srgbClr val="000000"/>
                </a:solidFill>
                <a:effectLst/>
                <a:latin typeface="Courier New" panose="02070309020205020404" pitchFamily="49" charset="0"/>
              </a:rPr>
              <a:t>=</a:t>
            </a:r>
            <a:r>
              <a:rPr lang="en-IN" sz="1100" b="0" dirty="0">
                <a:solidFill>
                  <a:srgbClr val="116644"/>
                </a:solidFill>
                <a:effectLst/>
                <a:latin typeface="Courier New" panose="02070309020205020404" pitchFamily="49" charset="0"/>
              </a:rPr>
              <a:t>42</a:t>
            </a:r>
            <a:r>
              <a:rPr lang="en-IN" sz="1100" b="0" dirty="0">
                <a:solidFill>
                  <a:srgbClr val="000000"/>
                </a:solidFill>
                <a:effectLst/>
                <a:latin typeface="Courier New" panose="02070309020205020404" pitchFamily="49" charset="0"/>
              </a:rPr>
              <a:t>)  </a:t>
            </a:r>
            <a:br>
              <a:rPr lang="en-IN" sz="1100" b="0" dirty="0">
                <a:solidFill>
                  <a:srgbClr val="000000"/>
                </a:solidFill>
                <a:effectLst/>
                <a:latin typeface="Courier New" panose="02070309020205020404" pitchFamily="49" charset="0"/>
              </a:rPr>
            </a:br>
            <a:r>
              <a:rPr lang="en-IN" sz="1100" b="0" dirty="0" err="1">
                <a:solidFill>
                  <a:srgbClr val="000000"/>
                </a:solidFill>
                <a:effectLst/>
                <a:latin typeface="Courier New" panose="02070309020205020404" pitchFamily="49" charset="0"/>
              </a:rPr>
              <a:t>svm_clf.fit</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X_train</a:t>
            </a:r>
            <a:r>
              <a:rPr lang="en-IN" sz="1100" b="0" dirty="0">
                <a:solidFill>
                  <a:srgbClr val="000000"/>
                </a:solidFill>
                <a:effectLst/>
                <a:latin typeface="Courier New" panose="02070309020205020404" pitchFamily="49" charset="0"/>
              </a:rPr>
              <a:t>, </a:t>
            </a:r>
            <a:r>
              <a:rPr lang="en-IN" sz="1100" b="0" dirty="0" err="1">
                <a:solidFill>
                  <a:srgbClr val="000000"/>
                </a:solidFill>
                <a:effectLst/>
                <a:latin typeface="Courier New" panose="02070309020205020404" pitchFamily="49" charset="0"/>
              </a:rPr>
              <a:t>y_train</a:t>
            </a:r>
            <a:r>
              <a:rPr lang="en-IN" sz="1100" b="0" dirty="0">
                <a:solidFill>
                  <a:srgbClr val="000000"/>
                </a:solidFill>
                <a:effectLst/>
                <a:latin typeface="Courier New" panose="02070309020205020404" pitchFamily="49" charset="0"/>
              </a:rPr>
              <a:t>)</a:t>
            </a:r>
            <a:br>
              <a:rPr lang="en-IN" sz="1100" b="0" dirty="0">
                <a:solidFill>
                  <a:srgbClr val="000000"/>
                </a:solidFill>
                <a:effectLst/>
                <a:latin typeface="Courier New" panose="02070309020205020404" pitchFamily="49" charset="0"/>
              </a:rPr>
            </a:br>
            <a:r>
              <a:rPr lang="en-IN" sz="1100" b="0" dirty="0" err="1">
                <a:solidFill>
                  <a:srgbClr val="000000"/>
                </a:solidFill>
                <a:effectLst/>
                <a:latin typeface="Courier New" panose="02070309020205020404" pitchFamily="49" charset="0"/>
              </a:rPr>
              <a:t>y_pred_svm</a:t>
            </a:r>
            <a:r>
              <a:rPr lang="en-IN" sz="1100" b="0" dirty="0">
                <a:solidFill>
                  <a:srgbClr val="000000"/>
                </a:solidFill>
                <a:effectLst/>
                <a:latin typeface="Courier New" panose="02070309020205020404" pitchFamily="49" charset="0"/>
              </a:rPr>
              <a:t> = </a:t>
            </a:r>
            <a:r>
              <a:rPr lang="en-IN" sz="1100" b="0" dirty="0" err="1">
                <a:solidFill>
                  <a:srgbClr val="000000"/>
                </a:solidFill>
                <a:effectLst/>
                <a:latin typeface="Courier New" panose="02070309020205020404" pitchFamily="49" charset="0"/>
              </a:rPr>
              <a:t>svm_clf.predict</a:t>
            </a:r>
            <a:r>
              <a:rPr lang="en-IN" sz="1100" b="0" dirty="0">
                <a:solidFill>
                  <a:srgbClr val="000000"/>
                </a:solidFill>
                <a:effectLst/>
                <a:latin typeface="Courier New" panose="02070309020205020404" pitchFamily="49" charset="0"/>
              </a:rPr>
              <a:t>(</a:t>
            </a:r>
            <a:r>
              <a:rPr lang="en-IN" sz="1100" b="0" dirty="0" err="1">
                <a:solidFill>
                  <a:srgbClr val="000000"/>
                </a:solidFill>
                <a:effectLst/>
                <a:latin typeface="Courier New" panose="02070309020205020404" pitchFamily="49" charset="0"/>
              </a:rPr>
              <a:t>X_test</a:t>
            </a:r>
            <a:r>
              <a:rPr lang="en-IN" sz="1100" b="0" dirty="0">
                <a:solidFill>
                  <a:srgbClr val="000000"/>
                </a:solidFill>
                <a:effectLst/>
                <a:latin typeface="Courier New" panose="02070309020205020404" pitchFamily="49" charset="0"/>
              </a:rPr>
              <a:t>)</a:t>
            </a:r>
            <a:br>
              <a:rPr lang="en-IN" sz="1100" b="0" dirty="0">
                <a:solidFill>
                  <a:srgbClr val="000000"/>
                </a:solidFill>
                <a:effectLst/>
                <a:latin typeface="Courier New" panose="02070309020205020404" pitchFamily="49"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endParaRPr lang="en-IN" sz="3330" b="0" strike="noStrike" spc="-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A2495E-D3AD-F23A-1A05-382804BEF400}"/>
              </a:ext>
            </a:extLst>
          </p:cNvPr>
          <p:cNvPicPr>
            <a:picLocks noChangeAspect="1"/>
          </p:cNvPicPr>
          <p:nvPr/>
        </p:nvPicPr>
        <p:blipFill>
          <a:blip r:embed="rId2"/>
          <a:srcRect l="17583" t="21292" r="38388" b="3200"/>
          <a:stretch/>
        </p:blipFill>
        <p:spPr>
          <a:xfrm>
            <a:off x="6573520" y="1264290"/>
            <a:ext cx="5368040" cy="4890620"/>
          </a:xfrm>
          <a:prstGeom prst="rect">
            <a:avLst/>
          </a:prstGeom>
        </p:spPr>
      </p:pic>
    </p:spTree>
    <p:extLst>
      <p:ext uri="{BB962C8B-B14F-4D97-AF65-F5344CB8AC3E}">
        <p14:creationId xmlns:p14="http://schemas.microsoft.com/office/powerpoint/2010/main" val="20779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45960" y="2592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OVERALL OBJECTIVES</a:t>
            </a:r>
            <a:endParaRPr lang="en-IN" sz="3600" b="1" strike="noStrike" spc="-1" dirty="0">
              <a:latin typeface="Times New Roman" panose="02020603050405020304" pitchFamily="18" charset="0"/>
              <a:cs typeface="Times New Roman" panose="02020603050405020304" pitchFamily="18" charset="0"/>
            </a:endParaRPr>
          </a:p>
        </p:txBody>
      </p:sp>
      <p:sp>
        <p:nvSpPr>
          <p:cNvPr id="204" name="PlaceHolder 2"/>
          <p:cNvSpPr>
            <a:spLocks noGrp="1"/>
          </p:cNvSpPr>
          <p:nvPr>
            <p:ph/>
          </p:nvPr>
        </p:nvSpPr>
        <p:spPr>
          <a:xfrm>
            <a:off x="838080" y="1405800"/>
            <a:ext cx="10514880" cy="4350600"/>
          </a:xfrm>
          <a:prstGeom prst="rect">
            <a:avLst/>
          </a:prstGeom>
          <a:noFill/>
          <a:ln w="0">
            <a:noFill/>
          </a:ln>
        </p:spPr>
        <p:txBody>
          <a:bodyPr lIns="90000" tIns="45000" rIns="90000" bIns="45000" anchor="t">
            <a:noAutofit/>
          </a:bodyPr>
          <a:lstStyle/>
          <a:p>
            <a:pPr>
              <a:lnSpc>
                <a:spcPct val="100000"/>
              </a:lnSpc>
            </a:pPr>
            <a:endParaRPr lang="en-US" sz="2000" dirty="0">
              <a:latin typeface="Times New Roman" panose="02020603050405020304" pitchFamily="18" charset="0"/>
              <a:cs typeface="Times New Roman" panose="02020603050405020304" pitchFamily="18" charset="0"/>
            </a:endParaRPr>
          </a:p>
          <a:p>
            <a:pPr marL="457200" indent="-368280" algn="just">
              <a:lnSpc>
                <a:spcPct val="100000"/>
              </a:lnSpc>
              <a:buClr>
                <a:srgbClr val="000000"/>
              </a:buClr>
              <a:buFont typeface="Proxima Nova"/>
              <a:buChar char="❖"/>
            </a:pPr>
            <a:r>
              <a:rPr lang="en-US" sz="2000" dirty="0">
                <a:latin typeface="Times New Roman" panose="02020603050405020304" pitchFamily="18" charset="0"/>
                <a:cs typeface="Times New Roman" panose="02020603050405020304" pitchFamily="18" charset="0"/>
              </a:rPr>
              <a:t>The primary aim of this  project is to develop an automated classification system for medicinal leaf plants using machine learning techniques.</a:t>
            </a:r>
          </a:p>
          <a:p>
            <a:pPr marL="457200" indent="-368280" algn="just">
              <a:lnSpc>
                <a:spcPct val="100000"/>
              </a:lnSpc>
              <a:buClr>
                <a:srgbClr val="000000"/>
              </a:buClr>
              <a:buFont typeface="Proxima Nova"/>
              <a:buChar char="❖"/>
            </a:pPr>
            <a:r>
              <a:rPr lang="en-US" sz="2000" dirty="0">
                <a:latin typeface="Times New Roman" panose="02020603050405020304" pitchFamily="18" charset="0"/>
                <a:cs typeface="Times New Roman" panose="02020603050405020304" pitchFamily="18" charset="0"/>
              </a:rPr>
              <a:t>The system seeks to accurately identify and categorize leaf samples based on their medicinal properties and species characteristics, offering a reliable tool for herbal medicine practitioners, researchers, and botanical studies.</a:t>
            </a:r>
          </a:p>
          <a:p>
            <a:pPr marL="457200" indent="-368280" algn="just">
              <a:lnSpc>
                <a:spcPct val="100000"/>
              </a:lnSpc>
              <a:buClr>
                <a:srgbClr val="000000"/>
              </a:buClr>
              <a:buFont typeface="Proxima Nova"/>
              <a:buChar char="❖"/>
            </a:pPr>
            <a:r>
              <a:rPr lang="en-US" sz="2000" dirty="0">
                <a:latin typeface="Times New Roman" panose="02020603050405020304" pitchFamily="18" charset="0"/>
                <a:cs typeface="Times New Roman" panose="02020603050405020304" pitchFamily="18" charset="0"/>
              </a:rPr>
              <a:t>By exploring and comparing various machine learning models, the objective is to optimize classification accuracy, reduce the rate of misclassification, and ensure the system's usability in real-world scenarios. </a:t>
            </a:r>
          </a:p>
          <a:p>
            <a:pPr marL="457200" indent="-368280" algn="just">
              <a:lnSpc>
                <a:spcPct val="100000"/>
              </a:lnSpc>
              <a:buClr>
                <a:srgbClr val="000000"/>
              </a:buClr>
              <a:buFont typeface="Proxima Nova"/>
              <a:buChar char="❖"/>
            </a:pPr>
            <a:r>
              <a:rPr lang="en-US" sz="2000" dirty="0">
                <a:latin typeface="Times New Roman" panose="02020603050405020304" pitchFamily="18" charset="0"/>
                <a:cs typeface="Times New Roman" panose="02020603050405020304" pitchFamily="18" charset="0"/>
              </a:rPr>
              <a:t>This will enable the system to provide insightful information about the therapeutic uses of identified plants, making it a valuable resource for healthcare practitioners and researchers.</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A020C-148D-A189-3D49-787F4B4696C7}"/>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7F19D806-5DCF-0D24-D3D7-08258AFB7EF0}"/>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D1CA49DE-4A77-3F83-67D6-53344736151C}"/>
              </a:ext>
            </a:extLst>
          </p:cNvPr>
          <p:cNvSpPr>
            <a:spLocks noGrp="1"/>
          </p:cNvSpPr>
          <p:nvPr>
            <p:ph type="title"/>
          </p:nvPr>
        </p:nvSpPr>
        <p:spPr>
          <a:xfrm>
            <a:off x="571680" y="1040040"/>
            <a:ext cx="5711720" cy="542016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Algorithm Implementation </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1" strike="noStrike"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2.5 XG Boost</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The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algorithm was employed for medicinal plant classification due to its efficiency and robust performance. With 100 estimators and a random state of 42, the model was trained on the dataset. The classification results showed promising accuracy, with detailed insights provided by the classification report.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effectively handled the dataset, offering precise predictions, and the trained model was saved for future use. </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Hyperparameters Tuned : </a:t>
            </a:r>
            <a:r>
              <a:rPr lang="en-IN" sz="1800" dirty="0" err="1">
                <a:effectLst/>
                <a:latin typeface="Times New Roman" panose="02020603050405020304" pitchFamily="18" charset="0"/>
                <a:ea typeface="Times New Roman" panose="02020603050405020304" pitchFamily="18" charset="0"/>
              </a:rPr>
              <a:t>n_estimators</a:t>
            </a:r>
            <a:r>
              <a:rPr lang="en-IN" sz="1800" dirty="0">
                <a:effectLst/>
                <a:latin typeface="Times New Roman" panose="02020603050405020304" pitchFamily="18" charset="0"/>
                <a:ea typeface="Times New Roman" panose="02020603050405020304" pitchFamily="18" charset="0"/>
              </a:rPr>
              <a:t>, </a:t>
            </a:r>
            <a:r>
              <a:rPr lang="en-IN" sz="1800" dirty="0" err="1">
                <a:latin typeface="Times New Roman" panose="02020603050405020304" pitchFamily="18" charset="0"/>
                <a:ea typeface="Times New Roman" panose="02020603050405020304" pitchFamily="18" charset="0"/>
              </a:rPr>
              <a:t>random_state</a:t>
            </a:r>
            <a:r>
              <a:rPr lang="en-IN" sz="1800" dirty="0">
                <a:latin typeface="Times New Roman" panose="02020603050405020304" pitchFamily="18" charset="0"/>
                <a:ea typeface="Times New Roman" panose="02020603050405020304" pitchFamily="18" charset="0"/>
              </a:rPr>
              <a:t>, </a:t>
            </a:r>
            <a:r>
              <a:rPr lang="en-IN" sz="1800" dirty="0" err="1">
                <a:latin typeface="Times New Roman" panose="02020603050405020304" pitchFamily="18" charset="0"/>
                <a:ea typeface="Times New Roman" panose="02020603050405020304" pitchFamily="18" charset="0"/>
              </a:rPr>
              <a:t>use_label_encoder</a:t>
            </a:r>
            <a:r>
              <a:rPr lang="en-IN" sz="1800" dirty="0">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100" spc="-1" dirty="0">
                <a:solidFill>
                  <a:srgbClr val="000000"/>
                </a:solidFill>
                <a:latin typeface="Courier New" panose="02070309020205020404" pitchFamily="49" charset="0"/>
                <a:ea typeface="Proxima Nova Semibold"/>
                <a:cs typeface="Times New Roman" panose="02020603050405020304" pitchFamily="18" charset="0"/>
              </a:rPr>
            </a:br>
            <a:r>
              <a:rPr lang="en-IN" sz="800" b="0" dirty="0" err="1">
                <a:solidFill>
                  <a:srgbClr val="000000"/>
                </a:solidFill>
                <a:effectLst/>
                <a:latin typeface="Courier New" panose="02070309020205020404" pitchFamily="49" charset="0"/>
              </a:rPr>
              <a:t>xg_model</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xgb.XGBClassifier</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n_estimators</a:t>
            </a:r>
            <a:r>
              <a:rPr lang="en-IN" sz="800" b="0" dirty="0">
                <a:solidFill>
                  <a:srgbClr val="000000"/>
                </a:solidFill>
                <a:effectLst/>
                <a:latin typeface="Courier New" panose="02070309020205020404" pitchFamily="49" charset="0"/>
              </a:rPr>
              <a:t>=</a:t>
            </a:r>
            <a:r>
              <a:rPr lang="en-IN" sz="800" b="0" dirty="0">
                <a:solidFill>
                  <a:srgbClr val="116644"/>
                </a:solidFill>
                <a:effectLst/>
                <a:latin typeface="Courier New" panose="02070309020205020404" pitchFamily="49" charset="0"/>
              </a:rPr>
              <a:t>100</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random_state</a:t>
            </a:r>
            <a:r>
              <a:rPr lang="en-IN" sz="800" b="0" dirty="0">
                <a:solidFill>
                  <a:srgbClr val="000000"/>
                </a:solidFill>
                <a:effectLst/>
                <a:latin typeface="Courier New" panose="02070309020205020404" pitchFamily="49" charset="0"/>
              </a:rPr>
              <a:t>=</a:t>
            </a:r>
            <a:r>
              <a:rPr lang="en-IN" sz="800" b="0" dirty="0">
                <a:solidFill>
                  <a:srgbClr val="116644"/>
                </a:solidFill>
                <a:effectLst/>
                <a:latin typeface="Courier New" panose="02070309020205020404" pitchFamily="49" charset="0"/>
              </a:rPr>
              <a:t>42</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use_label_encoder</a:t>
            </a:r>
            <a:r>
              <a:rPr lang="en-IN" sz="800" b="0" dirty="0">
                <a:solidFill>
                  <a:srgbClr val="000000"/>
                </a:solidFill>
                <a:effectLst/>
                <a:latin typeface="Courier New" panose="02070309020205020404" pitchFamily="49" charset="0"/>
              </a:rPr>
              <a:t>=</a:t>
            </a:r>
            <a:r>
              <a:rPr lang="en-IN" sz="800" b="0" dirty="0">
                <a:solidFill>
                  <a:srgbClr val="0000FF"/>
                </a:solidFill>
                <a:effectLst/>
                <a:latin typeface="Courier New" panose="02070309020205020404" pitchFamily="49" charset="0"/>
              </a:rPr>
              <a:t>False</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err="1">
                <a:solidFill>
                  <a:srgbClr val="000000"/>
                </a:solidFill>
                <a:effectLst/>
                <a:latin typeface="Courier New" panose="02070309020205020404" pitchFamily="49" charset="0"/>
              </a:rPr>
              <a:t>xg_model.fit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X_train</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y_train</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r>
              <a:rPr lang="en-IN" sz="800" b="0" dirty="0" err="1">
                <a:solidFill>
                  <a:srgbClr val="000000"/>
                </a:solidFill>
                <a:effectLst/>
                <a:latin typeface="Courier New" panose="02070309020205020404" pitchFamily="49" charset="0"/>
              </a:rPr>
              <a:t>y_pred</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xg_model.predict</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X_test</a:t>
            </a:r>
            <a:r>
              <a:rPr lang="en-IN" sz="800" b="0" dirty="0">
                <a:solidFill>
                  <a:srgbClr val="000000"/>
                </a:solidFill>
                <a:effectLst/>
                <a:latin typeface="Courier New" panose="02070309020205020404" pitchFamily="49" charset="0"/>
              </a:rPr>
              <a:t>)</a:t>
            </a:r>
            <a:br>
              <a:rPr lang="en-IN" sz="800" b="0" dirty="0">
                <a:solidFill>
                  <a:srgbClr val="000000"/>
                </a:solidFill>
                <a:effectLst/>
                <a:latin typeface="Courier New" panose="02070309020205020404" pitchFamily="49" charset="0"/>
              </a:rPr>
            </a:br>
            <a:br>
              <a:rPr lang="en-US" sz="900" b="0" dirty="0">
                <a:solidFill>
                  <a:srgbClr val="000000"/>
                </a:solidFill>
                <a:effectLst/>
                <a:latin typeface="Courier New" panose="02070309020205020404" pitchFamily="49" charset="0"/>
              </a:rPr>
            </a:br>
            <a:br>
              <a:rPr lang="en-US" sz="900" b="0" dirty="0">
                <a:solidFill>
                  <a:srgbClr val="000000"/>
                </a:solidFill>
                <a:effectLst/>
                <a:latin typeface="Courier New" panose="02070309020205020404" pitchFamily="49" charset="0"/>
              </a:rPr>
            </a:br>
            <a:endParaRPr lang="en-IN" sz="180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FEFB108-C398-4446-1292-D36300E7E4DE}"/>
              </a:ext>
            </a:extLst>
          </p:cNvPr>
          <p:cNvPicPr>
            <a:picLocks noChangeAspect="1"/>
          </p:cNvPicPr>
          <p:nvPr/>
        </p:nvPicPr>
        <p:blipFill>
          <a:blip r:embed="rId2"/>
          <a:srcRect l="17417" t="19961" r="38666" b="6157"/>
          <a:stretch/>
        </p:blipFill>
        <p:spPr>
          <a:xfrm>
            <a:off x="6283400" y="1382180"/>
            <a:ext cx="5354320" cy="4785360"/>
          </a:xfrm>
          <a:prstGeom prst="rect">
            <a:avLst/>
          </a:prstGeom>
        </p:spPr>
      </p:pic>
    </p:spTree>
    <p:extLst>
      <p:ext uri="{BB962C8B-B14F-4D97-AF65-F5344CB8AC3E}">
        <p14:creationId xmlns:p14="http://schemas.microsoft.com/office/powerpoint/2010/main" val="1529458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5CAFA-6CF7-0A5D-8DD8-0AAF9E16CEA7}"/>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D4E8180D-F3E2-8D1D-EE70-C705D6AB1BC3}"/>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76DC05A8-3401-A08C-51D2-D5AA40EFE05A}"/>
              </a:ext>
            </a:extLst>
          </p:cNvPr>
          <p:cNvSpPr>
            <a:spLocks noGrp="1"/>
          </p:cNvSpPr>
          <p:nvPr>
            <p:ph type="title"/>
          </p:nvPr>
        </p:nvSpPr>
        <p:spPr>
          <a:xfrm>
            <a:off x="571680" y="1040040"/>
            <a:ext cx="5711720" cy="542016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Algorithm Implementation </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r>
              <a:rPr lang="en-US" sz="2440" b="1" spc="-1" dirty="0">
                <a:solidFill>
                  <a:srgbClr val="000000"/>
                </a:solidFill>
                <a:latin typeface="Times New Roman" panose="02020603050405020304" pitchFamily="18" charset="0"/>
                <a:ea typeface="Proxima Nova Semibold"/>
                <a:cs typeface="Times New Roman" panose="02020603050405020304" pitchFamily="18" charset="0"/>
              </a:rPr>
              <a:t>2.6 Convolutional Neural Network</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spc="-1" dirty="0">
                <a:solidFill>
                  <a:srgbClr val="000000"/>
                </a:solidFill>
                <a:latin typeface="Times New Roman" panose="02020603050405020304" pitchFamily="18" charset="0"/>
                <a:ea typeface="Proxima Nova Semibold"/>
                <a:cs typeface="Times New Roman" panose="02020603050405020304" pitchFamily="18" charset="0"/>
              </a:rPr>
              <a:t>	</a:t>
            </a: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spc="-1" dirty="0">
                <a:solidFill>
                  <a:srgbClr val="000000"/>
                </a:solidFill>
                <a:latin typeface="Times New Roman" panose="02020603050405020304" pitchFamily="18" charset="0"/>
                <a:ea typeface="Proxima Nova Semibold"/>
                <a:cs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Hyperparameters Tuned : </a:t>
            </a:r>
            <a:r>
              <a:rPr lang="en-IN" sz="1800" dirty="0" err="1">
                <a:latin typeface="Times New Roman" panose="02020603050405020304" pitchFamily="18" charset="0"/>
                <a:ea typeface="Times New Roman" panose="02020603050405020304" pitchFamily="18" charset="0"/>
              </a:rPr>
              <a:t>IMAGE_RES,validation_split,epochs</a:t>
            </a:r>
            <a:br>
              <a:rPr lang="en-IN" sz="1800" dirty="0">
                <a:latin typeface="Times New Roman" panose="02020603050405020304" pitchFamily="18" charset="0"/>
                <a:ea typeface="Times New Roman" panose="02020603050405020304" pitchFamily="18" charset="0"/>
              </a:rPr>
            </a:br>
            <a:br>
              <a:rPr lang="en-IN" sz="1800" dirty="0">
                <a:latin typeface="Times New Roman" panose="02020603050405020304" pitchFamily="18" charset="0"/>
                <a:ea typeface="Times New Roman" panose="02020603050405020304" pitchFamily="18" charset="0"/>
              </a:rPr>
            </a:br>
            <a:r>
              <a:rPr lang="en-IN" sz="1200" dirty="0">
                <a:latin typeface="Times New Roman" panose="02020603050405020304" pitchFamily="18" charset="0"/>
                <a:ea typeface="Times New Roman" panose="02020603050405020304" pitchFamily="18" charset="0"/>
              </a:rPr>
              <a:t>model = </a:t>
            </a:r>
            <a:r>
              <a:rPr lang="en-IN" sz="1200" dirty="0" err="1">
                <a:latin typeface="Times New Roman" panose="02020603050405020304" pitchFamily="18" charset="0"/>
                <a:ea typeface="Times New Roman" panose="02020603050405020304" pitchFamily="18" charset="0"/>
              </a:rPr>
              <a:t>tf.keras.Sequential</a:t>
            </a:r>
            <a:r>
              <a:rPr lang="en-IN" sz="1200" dirty="0">
                <a:latin typeface="Times New Roman" panose="02020603050405020304" pitchFamily="18" charset="0"/>
                <a:ea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rPr>
              <a:t>base_model</a:t>
            </a:r>
            <a:r>
              <a:rPr lang="en-IN" sz="1200" dirty="0">
                <a:latin typeface="Times New Roman" panose="02020603050405020304" pitchFamily="18" charset="0"/>
                <a:ea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rPr>
              <a:t>global_average_layer</a:t>
            </a:r>
            <a:r>
              <a:rPr lang="en-IN" sz="1200" dirty="0">
                <a:latin typeface="Times New Roman" panose="02020603050405020304" pitchFamily="18" charset="0"/>
                <a:ea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rPr>
              <a:t>prediction_layer</a:t>
            </a:r>
            <a:r>
              <a:rPr lang="en-IN" sz="1200" dirty="0">
                <a:latin typeface="Times New Roman" panose="02020603050405020304" pitchFamily="18" charset="0"/>
                <a:ea typeface="Times New Roman" panose="02020603050405020304" pitchFamily="18" charset="0"/>
              </a:rPr>
              <a:t>])</a:t>
            </a:r>
            <a:br>
              <a:rPr lang="en-IN" sz="1200" dirty="0">
                <a:latin typeface="Times New Roman" panose="02020603050405020304" pitchFamily="18" charset="0"/>
                <a:ea typeface="Times New Roman" panose="02020603050405020304" pitchFamily="18" charset="0"/>
              </a:rPr>
            </a:br>
            <a:r>
              <a:rPr lang="en-IN" sz="1200" dirty="0" err="1">
                <a:latin typeface="Times New Roman" panose="02020603050405020304" pitchFamily="18" charset="0"/>
                <a:ea typeface="Times New Roman" panose="02020603050405020304" pitchFamily="18" charset="0"/>
              </a:rPr>
              <a:t>model.compile</a:t>
            </a:r>
            <a:r>
              <a:rPr lang="en-IN" sz="1200" dirty="0">
                <a:latin typeface="Times New Roman" panose="02020603050405020304" pitchFamily="18" charset="0"/>
                <a:ea typeface="Times New Roman" panose="02020603050405020304" pitchFamily="18" charset="0"/>
              </a:rPr>
              <a:t>(    optimizer='</a:t>
            </a:r>
            <a:r>
              <a:rPr lang="en-IN" sz="1200" dirty="0" err="1">
                <a:latin typeface="Times New Roman" panose="02020603050405020304" pitchFamily="18" charset="0"/>
                <a:ea typeface="Times New Roman" panose="02020603050405020304" pitchFamily="18" charset="0"/>
              </a:rPr>
              <a:t>adam</a:t>
            </a:r>
            <a:r>
              <a:rPr lang="en-IN" sz="1200" dirty="0">
                <a:latin typeface="Times New Roman" panose="02020603050405020304" pitchFamily="18" charset="0"/>
                <a:ea typeface="Times New Roman" panose="02020603050405020304" pitchFamily="18" charset="0"/>
              </a:rPr>
              <a:t>',    loss='</a:t>
            </a:r>
            <a:r>
              <a:rPr lang="en-IN" sz="1200" dirty="0" err="1">
                <a:latin typeface="Times New Roman" panose="02020603050405020304" pitchFamily="18" charset="0"/>
                <a:ea typeface="Times New Roman" panose="02020603050405020304" pitchFamily="18" charset="0"/>
              </a:rPr>
              <a:t>sparse_categorical_crossentropy</a:t>
            </a:r>
            <a:r>
              <a:rPr lang="en-IN" sz="1200" dirty="0">
                <a:latin typeface="Times New Roman" panose="02020603050405020304" pitchFamily="18" charset="0"/>
                <a:ea typeface="Times New Roman" panose="02020603050405020304" pitchFamily="18" charset="0"/>
              </a:rPr>
              <a:t>',   metrics=['accuracy’])</a:t>
            </a:r>
            <a:br>
              <a:rPr lang="en-IN" sz="1200" dirty="0">
                <a:latin typeface="Times New Roman" panose="02020603050405020304" pitchFamily="18" charset="0"/>
                <a:ea typeface="Times New Roman" panose="02020603050405020304" pitchFamily="18" charset="0"/>
              </a:rPr>
            </a:br>
            <a:r>
              <a:rPr lang="en-IN" sz="1200" dirty="0">
                <a:latin typeface="Times New Roman" panose="02020603050405020304" pitchFamily="18" charset="0"/>
                <a:ea typeface="Times New Roman" panose="02020603050405020304" pitchFamily="18" charset="0"/>
              </a:rPr>
              <a:t>history = </a:t>
            </a:r>
            <a:r>
              <a:rPr lang="en-IN" sz="1200" dirty="0" err="1">
                <a:latin typeface="Times New Roman" panose="02020603050405020304" pitchFamily="18" charset="0"/>
                <a:ea typeface="Times New Roman" panose="02020603050405020304" pitchFamily="18" charset="0"/>
              </a:rPr>
              <a:t>model.fit</a:t>
            </a:r>
            <a:r>
              <a:rPr lang="en-IN" sz="1200" dirty="0">
                <a:latin typeface="Times New Roman" panose="02020603050405020304" pitchFamily="18" charset="0"/>
                <a:ea typeface="Times New Roman" panose="02020603050405020304" pitchFamily="18" charset="0"/>
              </a:rPr>
              <a:t>(</a:t>
            </a:r>
            <a:r>
              <a:rPr lang="en-IN" sz="1200" dirty="0" err="1">
                <a:latin typeface="Times New Roman" panose="02020603050405020304" pitchFamily="18" charset="0"/>
                <a:ea typeface="Times New Roman" panose="02020603050405020304" pitchFamily="18" charset="0"/>
              </a:rPr>
              <a:t>train_batches</a:t>
            </a:r>
            <a:r>
              <a:rPr lang="en-IN" sz="1200" dirty="0">
                <a:latin typeface="Times New Roman" panose="02020603050405020304" pitchFamily="18" charset="0"/>
                <a:ea typeface="Times New Roman" panose="02020603050405020304" pitchFamily="18" charset="0"/>
              </a:rPr>
              <a:t>, </a:t>
            </a:r>
            <a:r>
              <a:rPr lang="en-IN" sz="1200" dirty="0" err="1">
                <a:latin typeface="Times New Roman" panose="02020603050405020304" pitchFamily="18" charset="0"/>
                <a:ea typeface="Times New Roman" panose="02020603050405020304" pitchFamily="18" charset="0"/>
              </a:rPr>
              <a:t>validation_data</a:t>
            </a:r>
            <a:r>
              <a:rPr lang="en-IN" sz="1200" dirty="0">
                <a:latin typeface="Times New Roman" panose="02020603050405020304" pitchFamily="18" charset="0"/>
                <a:ea typeface="Times New Roman" panose="02020603050405020304" pitchFamily="18" charset="0"/>
              </a:rPr>
              <a:t>=</a:t>
            </a:r>
            <a:r>
              <a:rPr lang="en-IN" sz="1200" dirty="0" err="1">
                <a:latin typeface="Times New Roman" panose="02020603050405020304" pitchFamily="18" charset="0"/>
                <a:ea typeface="Times New Roman" panose="02020603050405020304" pitchFamily="18" charset="0"/>
              </a:rPr>
              <a:t>validation_batches</a:t>
            </a:r>
            <a:r>
              <a:rPr lang="en-IN" sz="1200" dirty="0">
                <a:latin typeface="Times New Roman" panose="02020603050405020304" pitchFamily="18" charset="0"/>
                <a:ea typeface="Times New Roman" panose="02020603050405020304" pitchFamily="18" charset="0"/>
              </a:rPr>
              <a:t>, epochs=10)</a:t>
            </a:r>
            <a:endParaRPr lang="en-IN" sz="1800" strike="noStrike" spc="-1" dirty="0">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BBE6AA64-7B5C-7F79-9A93-CF9F32FE8F53}"/>
              </a:ext>
            </a:extLst>
          </p:cNvPr>
          <p:cNvSpPr>
            <a:spLocks noChangeArrowheads="1"/>
          </p:cNvSpPr>
          <p:nvPr/>
        </p:nvSpPr>
        <p:spPr bwMode="auto">
          <a:xfrm>
            <a:off x="645737" y="1620085"/>
            <a:ext cx="571172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Medicinal Plant Classification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is built 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nually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starting with preprocessing steps where images are resized, normalized, and split into training and validation sets. The model architecture includes custom layers such as pooling and dense layers to perform the classification task. The model is trained for 10 epochs using the training data, with validation data used for tuning. After training, the model’s performance is evaluated on the test set. Finally, the trained model is saved as medicinal_leaf_model.h5 for future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B2F9DEB-3E30-6D70-1DF2-E5A6F26CDC1C}"/>
              </a:ext>
            </a:extLst>
          </p:cNvPr>
          <p:cNvPicPr>
            <a:picLocks noChangeAspect="1"/>
          </p:cNvPicPr>
          <p:nvPr/>
        </p:nvPicPr>
        <p:blipFill>
          <a:blip r:embed="rId2">
            <a:extLst>
              <a:ext uri="{28A0092B-C50C-407E-A947-70E740481C1C}">
                <a14:useLocalDpi xmlns:a14="http://schemas.microsoft.com/office/drawing/2010/main" val="0"/>
              </a:ext>
            </a:extLst>
          </a:blip>
          <a:srcRect l="5625" t="23238" r="56266" b="13873"/>
          <a:stretch/>
        </p:blipFill>
        <p:spPr>
          <a:xfrm>
            <a:off x="6634717" y="1620085"/>
            <a:ext cx="4646428" cy="4312882"/>
          </a:xfrm>
          <a:prstGeom prst="rect">
            <a:avLst/>
          </a:prstGeom>
        </p:spPr>
      </p:pic>
    </p:spTree>
    <p:extLst>
      <p:ext uri="{BB962C8B-B14F-4D97-AF65-F5344CB8AC3E}">
        <p14:creationId xmlns:p14="http://schemas.microsoft.com/office/powerpoint/2010/main" val="1713145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22BB-B863-4349-1313-EAACB9A446A2}"/>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9238878C-73FB-AFC0-8036-37C3EA419913}"/>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IMPLEMENTATION DETAILS</a:t>
            </a:r>
            <a:endParaRPr lang="en-IN" sz="3600" b="1" strike="noStrike" spc="-1" dirty="0">
              <a:latin typeface="Times New Roman" panose="02020603050405020304" pitchFamily="18" charset="0"/>
              <a:cs typeface="Times New Roman" panose="02020603050405020304" pitchFamily="18" charset="0"/>
            </a:endParaRPr>
          </a:p>
          <a:p>
            <a:pPr>
              <a:lnSpc>
                <a:spcPct val="100000"/>
              </a:lnSpc>
              <a:buNone/>
              <a:tabLst>
                <a:tab pos="0" algn="l"/>
              </a:tabLst>
            </a:pP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954C4E56-EEA2-8B99-81DA-842F264E95F7}"/>
              </a:ext>
            </a:extLst>
          </p:cNvPr>
          <p:cNvSpPr>
            <a:spLocks noGrp="1"/>
          </p:cNvSpPr>
          <p:nvPr>
            <p:ph type="title"/>
          </p:nvPr>
        </p:nvSpPr>
        <p:spPr>
          <a:xfrm>
            <a:off x="442912" y="1040040"/>
            <a:ext cx="11303279" cy="5420160"/>
          </a:xfrm>
          <a:prstGeom prst="rect">
            <a:avLst/>
          </a:prstGeom>
          <a:noFill/>
          <a:ln w="0">
            <a:noFill/>
          </a:ln>
        </p:spPr>
        <p:txBody>
          <a:bodyPr lIns="122040" tIns="122040" rIns="122040" bIns="122040" anchor="t">
            <a:noAutofit/>
          </a:bodyPr>
          <a:lstStyle/>
          <a:p>
            <a:pPr>
              <a:lnSpc>
                <a:spcPct val="100000"/>
              </a:lnSpc>
            </a:pP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Performance Analysis</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792E70-2654-0389-679B-079212BB6925}"/>
              </a:ext>
            </a:extLst>
          </p:cNvPr>
          <p:cNvPicPr>
            <a:picLocks noChangeAspect="1"/>
          </p:cNvPicPr>
          <p:nvPr/>
        </p:nvPicPr>
        <p:blipFill>
          <a:blip r:embed="rId2"/>
          <a:srcRect l="17417" t="35259" r="27416" b="11407"/>
          <a:stretch/>
        </p:blipFill>
        <p:spPr>
          <a:xfrm>
            <a:off x="334440" y="1921320"/>
            <a:ext cx="6725920" cy="3657600"/>
          </a:xfrm>
          <a:prstGeom prst="rect">
            <a:avLst/>
          </a:prstGeom>
        </p:spPr>
      </p:pic>
      <p:sp>
        <p:nvSpPr>
          <p:cNvPr id="4" name="TextBox 3">
            <a:extLst>
              <a:ext uri="{FF2B5EF4-FFF2-40B4-BE49-F238E27FC236}">
                <a16:creationId xmlns:a16="http://schemas.microsoft.com/office/drawing/2014/main" id="{A2868A10-5614-3101-860F-55A10F16BE48}"/>
              </a:ext>
            </a:extLst>
          </p:cNvPr>
          <p:cNvSpPr txBox="1"/>
          <p:nvPr/>
        </p:nvSpPr>
        <p:spPr>
          <a:xfrm>
            <a:off x="6756401" y="1802880"/>
            <a:ext cx="4992686"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performance metrics show that </a:t>
            </a:r>
            <a:r>
              <a:rPr lang="en-US" b="1" dirty="0">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 outperforms all other algorithms in accuracy, precision, recall, and F1-score, making it the best choice for image classification tasks. Random Forest (SIFT) and SVM also perform well, with moderate results across all metrics, while Random Forest (HOG) shows slightly lower accuracy. On the other hand, the Decision Tree model performs poorly in all metrics, indicating it is not well-suited for this task, likely due to overfitting or underfitting. Overall, CNN is the most effective, while Random Forest and SVM provide a good balance for simpler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993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80880" y="4212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DATASET DESCRIPTION</a:t>
            </a:r>
            <a:endParaRPr lang="en-IN" sz="3600" b="1"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2F02CDB-1D21-5FC8-EFB7-9940E5CC262A}"/>
              </a:ext>
            </a:extLst>
          </p:cNvPr>
          <p:cNvSpPr txBox="1"/>
          <p:nvPr/>
        </p:nvSpPr>
        <p:spPr>
          <a:xfrm>
            <a:off x="728376" y="1278360"/>
            <a:ext cx="10862376" cy="390876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Dataset for Medicinal Plant Classification</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Source: The dataset was taken from Kaggle's Medicinal Plant Leaf Species Identification dataset.</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Content: It contains images of plant leaves, each labeled with the corresponding plant species name. The dataset includes multiple species of plants, with images capturing various leaf characteristics such as shape, color, and texture.</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Number of Samples: The dataset contains thousands of labeled images, categorized into multiple plant species.</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Data Format: The images are in common formats such as JPEG or PNG, with varying resolutions. Preprocessing may be applied to standardize the image size for training machine learning models.</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Labels: Each image is associated with a plant species label, with no additional metadata (e.g., no information on location, conditions, etc.).</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p:nvPr>
        </p:nvSpPr>
        <p:spPr>
          <a:xfrm>
            <a:off x="838080" y="901521"/>
            <a:ext cx="10514880" cy="5769735"/>
          </a:xfrm>
          <a:prstGeom prst="rect">
            <a:avLst/>
          </a:prstGeom>
          <a:noFill/>
          <a:ln w="0">
            <a:noFill/>
          </a:ln>
        </p:spPr>
        <p:txBody>
          <a:bodyPr lIns="90000" tIns="45000" rIns="90000" bIns="45000" anchor="t">
            <a:normAutofit fontScale="93000"/>
          </a:bodyPr>
          <a:lstStyle/>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Accuracy</a:t>
            </a:r>
            <a:endParaRPr lang="en-US" sz="23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Measures the ratio of correct classifications (both normal and malicious) to the total instances.</a:t>
            </a:r>
          </a:p>
          <a:p>
            <a:pPr lvl="1"/>
            <a:r>
              <a:rPr lang="en-US" sz="1800" i="1" dirty="0">
                <a:latin typeface="Times New Roman" panose="02020603050405020304" pitchFamily="18" charset="0"/>
                <a:cs typeface="Times New Roman" panose="02020603050405020304" pitchFamily="18" charset="0"/>
              </a:rPr>
              <a:t>Formula: </a:t>
            </a:r>
            <a:r>
              <a:rPr lang="en-US" sz="1800" b="1" dirty="0">
                <a:latin typeface="Times New Roman" panose="02020603050405020304" pitchFamily="18" charset="0"/>
                <a:cs typeface="Times New Roman" panose="02020603050405020304" pitchFamily="18" charset="0"/>
              </a:rPr>
              <a:t>Accuracy = (True Positives + True Negatives) / Total Instances</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Precision</a:t>
            </a:r>
            <a:endParaRPr lang="en-US" sz="23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Measures the ratio of true positive predictions to all positive predictions made by the model.</a:t>
            </a:r>
          </a:p>
          <a:p>
            <a:pPr lvl="1"/>
            <a:r>
              <a:rPr lang="en-US" sz="1800" i="1" dirty="0">
                <a:latin typeface="Times New Roman" panose="02020603050405020304" pitchFamily="18" charset="0"/>
                <a:cs typeface="Times New Roman" panose="02020603050405020304" pitchFamily="18" charset="0"/>
              </a:rPr>
              <a:t>Formula: </a:t>
            </a:r>
            <a:r>
              <a:rPr lang="en-US" sz="1800" b="1" dirty="0">
                <a:latin typeface="Times New Roman" panose="02020603050405020304" pitchFamily="18" charset="0"/>
                <a:cs typeface="Times New Roman" panose="02020603050405020304" pitchFamily="18" charset="0"/>
              </a:rPr>
              <a:t>Precision = True Positives / (True Positives + False Positives)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Recall</a:t>
            </a:r>
            <a:endParaRPr lang="en-US" sz="23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Measures the ability of the model to correctly detect positive instances (e.g., intrusions).</a:t>
            </a:r>
          </a:p>
          <a:p>
            <a:pPr lvl="1"/>
            <a:r>
              <a:rPr lang="en-US" sz="1800" i="1" dirty="0">
                <a:latin typeface="Times New Roman" panose="02020603050405020304" pitchFamily="18" charset="0"/>
                <a:cs typeface="Times New Roman" panose="02020603050405020304" pitchFamily="18" charset="0"/>
              </a:rPr>
              <a:t>Formula: </a:t>
            </a:r>
            <a:r>
              <a:rPr lang="en-US" sz="1800" b="1" dirty="0">
                <a:latin typeface="Times New Roman" panose="02020603050405020304" pitchFamily="18" charset="0"/>
                <a:cs typeface="Times New Roman" panose="02020603050405020304" pitchFamily="18" charset="0"/>
              </a:rPr>
              <a:t>Recall = True Positives / (True Positives + False Negatives)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F1-Score</a:t>
            </a:r>
            <a:endParaRPr lang="en-US" sz="2300" dirty="0">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Harmonic mean of precision and recall, balancing the trade-off between the two.</a:t>
            </a:r>
          </a:p>
          <a:p>
            <a:pPr lvl="1"/>
            <a:r>
              <a:rPr lang="en-US" sz="1900" i="1" dirty="0">
                <a:latin typeface="Times New Roman" panose="02020603050405020304" pitchFamily="18" charset="0"/>
                <a:cs typeface="Times New Roman" panose="02020603050405020304" pitchFamily="18" charset="0"/>
              </a:rPr>
              <a:t>Formula: </a:t>
            </a:r>
            <a:r>
              <a:rPr lang="en-US" sz="1900" b="1" dirty="0">
                <a:latin typeface="Times New Roman" panose="02020603050405020304" pitchFamily="18" charset="0"/>
                <a:cs typeface="Times New Roman" panose="02020603050405020304" pitchFamily="18" charset="0"/>
              </a:rPr>
              <a:t>F1-Score = 2 ⋅ (Precision ⋅ Recall) / (Precision + Recall)</a:t>
            </a:r>
            <a:r>
              <a:rPr lang="en-US" sz="1500" b="1" dirty="0"/>
              <a:t> </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Training Time :</a:t>
            </a:r>
          </a:p>
          <a:p>
            <a:pPr lvl="1"/>
            <a:r>
              <a:rPr lang="en-US" sz="1900" dirty="0">
                <a:latin typeface="Times New Roman" panose="02020603050405020304" pitchFamily="18" charset="0"/>
                <a:cs typeface="Times New Roman" panose="02020603050405020304" pitchFamily="18" charset="0"/>
              </a:rPr>
              <a:t>The time taken for the model to fit to the training dataset.</a:t>
            </a:r>
          </a:p>
          <a:p>
            <a:pPr lvl="1"/>
            <a:r>
              <a:rPr lang="en-US" sz="1900" dirty="0">
                <a:latin typeface="Times New Roman" panose="02020603050405020304" pitchFamily="18" charset="0"/>
                <a:cs typeface="Times New Roman" panose="02020603050405020304" pitchFamily="18" charset="0"/>
              </a:rPr>
              <a:t> Critical for real-time or resource-constrained environments, where quick model training is essential for effective intrusion detection.</a:t>
            </a:r>
          </a:p>
          <a:p>
            <a:pPr lvl="1"/>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400" dirty="0">
              <a:latin typeface="Times New Roman" panose="02020603050405020304" pitchFamily="18" charset="0"/>
              <a:cs typeface="Times New Roman" panose="02020603050405020304" pitchFamily="18" charset="0"/>
            </a:endParaRPr>
          </a:p>
          <a:p>
            <a:pPr marL="457200">
              <a:lnSpc>
                <a:spcPct val="90000"/>
              </a:lnSpc>
              <a:spcBef>
                <a:spcPts val="1001"/>
              </a:spcBef>
              <a:buNone/>
              <a:tabLst>
                <a:tab pos="0" algn="l"/>
              </a:tabLst>
            </a:pPr>
            <a:endParaRPr lang="en-IN" sz="2400" b="0" strike="noStrike" spc="-1" dirty="0">
              <a:latin typeface="Times New Roman" panose="02020603050405020304" pitchFamily="18" charset="0"/>
              <a:cs typeface="Times New Roman" panose="02020603050405020304" pitchFamily="18" charset="0"/>
            </a:endParaRPr>
          </a:p>
        </p:txBody>
      </p:sp>
      <p:sp>
        <p:nvSpPr>
          <p:cNvPr id="248" name="PlaceHolder 2"/>
          <p:cNvSpPr>
            <a:spLocks noGrp="1"/>
          </p:cNvSpPr>
          <p:nvPr>
            <p:ph type="title"/>
          </p:nvPr>
        </p:nvSpPr>
        <p:spPr>
          <a:xfrm>
            <a:off x="361800" y="4500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40" b="1" strike="noStrike" spc="-1" dirty="0">
                <a:solidFill>
                  <a:srgbClr val="000000"/>
                </a:solidFill>
                <a:latin typeface="Times New Roman" panose="02020603050405020304" pitchFamily="18" charset="0"/>
                <a:ea typeface="EB Garamond SemiBold"/>
                <a:cs typeface="Times New Roman" panose="02020603050405020304" pitchFamily="18" charset="0"/>
              </a:rPr>
              <a:t>PERFORMANCE</a:t>
            </a:r>
            <a:r>
              <a:rPr lang="en-US" sz="3640" b="1" strike="noStrike" spc="-1" dirty="0">
                <a:solidFill>
                  <a:srgbClr val="000000"/>
                </a:solidFill>
                <a:latin typeface="EB Garamond SemiBold"/>
                <a:ea typeface="EB Garamond SemiBold"/>
              </a:rPr>
              <a:t> </a:t>
            </a:r>
            <a:r>
              <a:rPr lang="en-US" sz="3640" b="1" strike="noStrike" spc="-1" dirty="0">
                <a:solidFill>
                  <a:srgbClr val="000000"/>
                </a:solidFill>
                <a:latin typeface="Times New Roman" panose="02020603050405020304" pitchFamily="18" charset="0"/>
                <a:ea typeface="EB Garamond SemiBold"/>
                <a:cs typeface="Times New Roman" panose="02020603050405020304" pitchFamily="18" charset="0"/>
              </a:rPr>
              <a:t>MEASURES</a:t>
            </a:r>
            <a:endParaRPr lang="en-IN" sz="3640" b="1"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49130-AE84-4D56-B9C5-C8B6CE0ED36E}"/>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9AAA04A5-9420-F01C-521F-9D4DF8800699}"/>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PERFORMANCE MEASURE</a:t>
            </a:r>
            <a:endParaRPr lang="en-IN" sz="3600" b="1" strike="noStrike" spc="-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44A3286-A8CF-7071-162E-BB72EBC0E9BC}"/>
              </a:ext>
            </a:extLst>
          </p:cNvPr>
          <p:cNvSpPr>
            <a:spLocks noGrp="1" noChangeArrowheads="1"/>
          </p:cNvSpPr>
          <p:nvPr>
            <p:ph type="title"/>
          </p:nvPr>
        </p:nvSpPr>
        <p:spPr bwMode="auto">
          <a:xfrm>
            <a:off x="220084" y="1330076"/>
            <a:ext cx="11270876" cy="475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Procedure</a:t>
            </a:r>
            <a:b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Preparation: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into training, validation, and test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sets.Training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for model training, validation set for tuning, and test set for final evaluation.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Training: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on the training set using respective algorithms.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Prediction: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tested on the test set to generate predictions.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Metrics;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 provided precision, recall, F1-score, and support for each class. Confusion matrix analyzed true/false positives and negatives.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weighted averages of precision, recall, and F1-score were extracted for comparison.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Comparison;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CNN, Random Forest, KNN, Decision Tree,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SVM were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compared.Performance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visualized using bar charts and confusion matrices.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Model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Selection: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the highest accuracy and consistent metrics, making it the best choice.</a:t>
            </a:r>
          </a:p>
        </p:txBody>
      </p:sp>
    </p:spTree>
    <p:extLst>
      <p:ext uri="{BB962C8B-B14F-4D97-AF65-F5344CB8AC3E}">
        <p14:creationId xmlns:p14="http://schemas.microsoft.com/office/powerpoint/2010/main" val="2320570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1AF64-AA17-F532-52FE-363D20EBBB10}"/>
            </a:ext>
          </a:extLst>
        </p:cNvPr>
        <p:cNvGrpSpPr/>
        <p:nvPr/>
      </p:nvGrpSpPr>
      <p:grpSpPr>
        <a:xfrm>
          <a:off x="0" y="0"/>
          <a:ext cx="0" cy="0"/>
          <a:chOff x="0" y="0"/>
          <a:chExt cx="0" cy="0"/>
        </a:xfrm>
      </p:grpSpPr>
      <p:sp>
        <p:nvSpPr>
          <p:cNvPr id="230" name="PlaceHolder 1">
            <a:extLst>
              <a:ext uri="{FF2B5EF4-FFF2-40B4-BE49-F238E27FC236}">
                <a16:creationId xmlns:a16="http://schemas.microsoft.com/office/drawing/2014/main" id="{0A2447C4-9CD7-EC3E-38AA-C716D84AAC5F}"/>
              </a:ext>
            </a:extLst>
          </p:cNvPr>
          <p:cNvSpPr>
            <a:spLocks noGrp="1"/>
          </p:cNvSpPr>
          <p:nvPr>
            <p:ph type="title"/>
          </p:nvPr>
        </p:nvSpPr>
        <p:spPr>
          <a:xfrm>
            <a:off x="334440" y="397800"/>
            <a:ext cx="11303280" cy="762840"/>
          </a:xfrm>
          <a:prstGeom prst="rect">
            <a:avLst/>
          </a:prstGeom>
          <a:noFill/>
          <a:ln w="0">
            <a:noFill/>
          </a:ln>
        </p:spPr>
        <p:txBody>
          <a:bodyPr lIns="122040" tIns="122040" rIns="122040" bIns="122040" anchor="t">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PERFORMANCE MEASURE</a:t>
            </a:r>
            <a:endParaRPr lang="en-IN" sz="3600" b="1" strike="noStrike" spc="-1" dirty="0">
              <a:latin typeface="Times New Roman" panose="02020603050405020304" pitchFamily="18" charset="0"/>
              <a:cs typeface="Times New Roman" panose="02020603050405020304" pitchFamily="18" charset="0"/>
            </a:endParaRPr>
          </a:p>
        </p:txBody>
      </p:sp>
      <p:sp>
        <p:nvSpPr>
          <p:cNvPr id="233" name="PlaceHolder 2">
            <a:extLst>
              <a:ext uri="{FF2B5EF4-FFF2-40B4-BE49-F238E27FC236}">
                <a16:creationId xmlns:a16="http://schemas.microsoft.com/office/drawing/2014/main" id="{A5868774-D823-0EF7-7A2A-D6204D9F9DBD}"/>
              </a:ext>
            </a:extLst>
          </p:cNvPr>
          <p:cNvSpPr>
            <a:spLocks noGrp="1"/>
          </p:cNvSpPr>
          <p:nvPr>
            <p:ph type="title"/>
          </p:nvPr>
        </p:nvSpPr>
        <p:spPr>
          <a:xfrm>
            <a:off x="571680" y="1040040"/>
            <a:ext cx="11066040" cy="5420160"/>
          </a:xfrm>
          <a:prstGeom prst="rect">
            <a:avLst/>
          </a:prstGeom>
          <a:noFill/>
          <a:ln w="0">
            <a:noFill/>
          </a:ln>
        </p:spPr>
        <p:txBody>
          <a:bodyPr lIns="122040" tIns="122040" rIns="122040" bIns="122040" anchor="t">
            <a:noAutofit/>
          </a:bodyPr>
          <a:lstStyle/>
          <a:p>
            <a:pPr>
              <a:lnSpc>
                <a:spcPct val="100000"/>
              </a:lnSpc>
            </a:pPr>
            <a:r>
              <a:rPr lang="en-US" sz="2440" spc="-1" dirty="0">
                <a:solidFill>
                  <a:srgbClr val="000000"/>
                </a:solidFill>
                <a:latin typeface="Times New Roman" panose="02020603050405020304" pitchFamily="18" charset="0"/>
                <a:ea typeface="Proxima Nova Semibold"/>
                <a:cs typeface="Times New Roman" panose="02020603050405020304" pitchFamily="18" charset="0"/>
              </a:rPr>
              <a:t>M</a:t>
            </a: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etrics of all algorithms</a:t>
            </a: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b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br>
            <a:r>
              <a:rPr lang="en-US" sz="2440" b="0" strike="noStrike" spc="-1" dirty="0">
                <a:solidFill>
                  <a:srgbClr val="000000"/>
                </a:solidFill>
                <a:latin typeface="Times New Roman" panose="02020603050405020304" pitchFamily="18" charset="0"/>
                <a:ea typeface="Proxima Nova Semibold"/>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D7E6CD9-71D1-F22E-1ED7-5FDEA87CAF31}"/>
              </a:ext>
            </a:extLst>
          </p:cNvPr>
          <p:cNvGraphicFramePr>
            <a:graphicFrameLocks noGrp="1"/>
          </p:cNvGraphicFramePr>
          <p:nvPr>
            <p:extLst>
              <p:ext uri="{D42A27DB-BD31-4B8C-83A1-F6EECF244321}">
                <p14:modId xmlns:p14="http://schemas.microsoft.com/office/powerpoint/2010/main" val="2861910897"/>
              </p:ext>
            </p:extLst>
          </p:nvPr>
        </p:nvGraphicFramePr>
        <p:xfrm>
          <a:off x="729563" y="1877906"/>
          <a:ext cx="8128000" cy="3505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56903239"/>
                    </a:ext>
                  </a:extLst>
                </a:gridCol>
                <a:gridCol w="1625600">
                  <a:extLst>
                    <a:ext uri="{9D8B030D-6E8A-4147-A177-3AD203B41FA5}">
                      <a16:colId xmlns:a16="http://schemas.microsoft.com/office/drawing/2014/main" val="1513229515"/>
                    </a:ext>
                  </a:extLst>
                </a:gridCol>
                <a:gridCol w="1625600">
                  <a:extLst>
                    <a:ext uri="{9D8B030D-6E8A-4147-A177-3AD203B41FA5}">
                      <a16:colId xmlns:a16="http://schemas.microsoft.com/office/drawing/2014/main" val="3697475272"/>
                    </a:ext>
                  </a:extLst>
                </a:gridCol>
                <a:gridCol w="1625600">
                  <a:extLst>
                    <a:ext uri="{9D8B030D-6E8A-4147-A177-3AD203B41FA5}">
                      <a16:colId xmlns:a16="http://schemas.microsoft.com/office/drawing/2014/main" val="3054963569"/>
                    </a:ext>
                  </a:extLst>
                </a:gridCol>
                <a:gridCol w="1625600">
                  <a:extLst>
                    <a:ext uri="{9D8B030D-6E8A-4147-A177-3AD203B41FA5}">
                      <a16:colId xmlns:a16="http://schemas.microsoft.com/office/drawing/2014/main" val="1894704143"/>
                    </a:ext>
                  </a:extLst>
                </a:gridCol>
              </a:tblGrid>
              <a:tr h="370840">
                <a:tc>
                  <a:txBody>
                    <a:bodyPr/>
                    <a:lstStyle/>
                    <a:p>
                      <a:r>
                        <a:rPr lang="en-IN" dirty="0"/>
                        <a:t>Algorithm</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extLst>
                  <a:ext uri="{0D108BD9-81ED-4DB2-BD59-A6C34878D82A}">
                    <a16:rowId xmlns:a16="http://schemas.microsoft.com/office/drawing/2014/main" val="2792984960"/>
                  </a:ext>
                </a:extLst>
              </a:tr>
              <a:tr h="370840">
                <a:tc>
                  <a:txBody>
                    <a:bodyPr/>
                    <a:lstStyle/>
                    <a:p>
                      <a:r>
                        <a:rPr lang="en-IN" dirty="0"/>
                        <a:t>KNN</a:t>
                      </a:r>
                    </a:p>
                  </a:txBody>
                  <a:tcPr/>
                </a:tc>
                <a:tc>
                  <a:txBody>
                    <a:bodyPr/>
                    <a:lstStyle/>
                    <a:p>
                      <a:r>
                        <a:rPr lang="en-IN" dirty="0"/>
                        <a:t>0.62</a:t>
                      </a:r>
                    </a:p>
                  </a:txBody>
                  <a:tcPr/>
                </a:tc>
                <a:tc>
                  <a:txBody>
                    <a:bodyPr/>
                    <a:lstStyle/>
                    <a:p>
                      <a:r>
                        <a:rPr lang="en-IN" dirty="0"/>
                        <a:t>0.63</a:t>
                      </a:r>
                    </a:p>
                  </a:txBody>
                  <a:tcPr/>
                </a:tc>
                <a:tc>
                  <a:txBody>
                    <a:bodyPr/>
                    <a:lstStyle/>
                    <a:p>
                      <a:r>
                        <a:rPr lang="en-IN" dirty="0"/>
                        <a:t>0.63</a:t>
                      </a:r>
                    </a:p>
                  </a:txBody>
                  <a:tcPr/>
                </a:tc>
                <a:tc>
                  <a:txBody>
                    <a:bodyPr/>
                    <a:lstStyle/>
                    <a:p>
                      <a:r>
                        <a:rPr lang="en-IN" dirty="0"/>
                        <a:t>0.61</a:t>
                      </a:r>
                    </a:p>
                  </a:txBody>
                  <a:tcPr/>
                </a:tc>
                <a:extLst>
                  <a:ext uri="{0D108BD9-81ED-4DB2-BD59-A6C34878D82A}">
                    <a16:rowId xmlns:a16="http://schemas.microsoft.com/office/drawing/2014/main" val="2617550810"/>
                  </a:ext>
                </a:extLst>
              </a:tr>
              <a:tr h="370840">
                <a:tc>
                  <a:txBody>
                    <a:bodyPr/>
                    <a:lstStyle/>
                    <a:p>
                      <a:r>
                        <a:rPr lang="en-IN" dirty="0"/>
                        <a:t>SVM</a:t>
                      </a:r>
                    </a:p>
                  </a:txBody>
                  <a:tcPr/>
                </a:tc>
                <a:tc>
                  <a:txBody>
                    <a:bodyPr/>
                    <a:lstStyle/>
                    <a:p>
                      <a:r>
                        <a:rPr lang="en-IN" dirty="0"/>
                        <a:t>0.70</a:t>
                      </a:r>
                    </a:p>
                  </a:txBody>
                  <a:tcPr/>
                </a:tc>
                <a:tc>
                  <a:txBody>
                    <a:bodyPr/>
                    <a:lstStyle/>
                    <a:p>
                      <a:r>
                        <a:rPr lang="en-IN" dirty="0"/>
                        <a:t>0.70</a:t>
                      </a:r>
                    </a:p>
                  </a:txBody>
                  <a:tcPr/>
                </a:tc>
                <a:tc>
                  <a:txBody>
                    <a:bodyPr/>
                    <a:lstStyle/>
                    <a:p>
                      <a:r>
                        <a:rPr lang="en-IN" dirty="0"/>
                        <a:t>0.70</a:t>
                      </a:r>
                    </a:p>
                  </a:txBody>
                  <a:tcPr/>
                </a:tc>
                <a:tc>
                  <a:txBody>
                    <a:bodyPr/>
                    <a:lstStyle/>
                    <a:p>
                      <a:r>
                        <a:rPr lang="en-IN" dirty="0"/>
                        <a:t>0.69</a:t>
                      </a:r>
                    </a:p>
                  </a:txBody>
                  <a:tcPr/>
                </a:tc>
                <a:extLst>
                  <a:ext uri="{0D108BD9-81ED-4DB2-BD59-A6C34878D82A}">
                    <a16:rowId xmlns:a16="http://schemas.microsoft.com/office/drawing/2014/main" val="3661132113"/>
                  </a:ext>
                </a:extLst>
              </a:tr>
              <a:tr h="370840">
                <a:tc>
                  <a:txBody>
                    <a:bodyPr/>
                    <a:lstStyle/>
                    <a:p>
                      <a:r>
                        <a:rPr lang="en-IN" dirty="0"/>
                        <a:t>Decision Tree</a:t>
                      </a:r>
                    </a:p>
                  </a:txBody>
                  <a:tcPr/>
                </a:tc>
                <a:tc>
                  <a:txBody>
                    <a:bodyPr/>
                    <a:lstStyle/>
                    <a:p>
                      <a:r>
                        <a:rPr lang="en-IN" dirty="0"/>
                        <a:t>0.36</a:t>
                      </a:r>
                    </a:p>
                  </a:txBody>
                  <a:tcPr/>
                </a:tc>
                <a:tc>
                  <a:txBody>
                    <a:bodyPr/>
                    <a:lstStyle/>
                    <a:p>
                      <a:r>
                        <a:rPr lang="en-IN" dirty="0"/>
                        <a:t>0.38</a:t>
                      </a:r>
                    </a:p>
                  </a:txBody>
                  <a:tcPr/>
                </a:tc>
                <a:tc>
                  <a:txBody>
                    <a:bodyPr/>
                    <a:lstStyle/>
                    <a:p>
                      <a:r>
                        <a:rPr lang="en-IN" dirty="0"/>
                        <a:t>0.36</a:t>
                      </a:r>
                    </a:p>
                  </a:txBody>
                  <a:tcPr/>
                </a:tc>
                <a:tc>
                  <a:txBody>
                    <a:bodyPr/>
                    <a:lstStyle/>
                    <a:p>
                      <a:r>
                        <a:rPr lang="en-IN" dirty="0"/>
                        <a:t>0.36</a:t>
                      </a:r>
                    </a:p>
                  </a:txBody>
                  <a:tcPr/>
                </a:tc>
                <a:extLst>
                  <a:ext uri="{0D108BD9-81ED-4DB2-BD59-A6C34878D82A}">
                    <a16:rowId xmlns:a16="http://schemas.microsoft.com/office/drawing/2014/main" val="2102163629"/>
                  </a:ext>
                </a:extLst>
              </a:tr>
              <a:tr h="370840">
                <a:tc>
                  <a:txBody>
                    <a:bodyPr/>
                    <a:lstStyle/>
                    <a:p>
                      <a:r>
                        <a:rPr lang="en-IN" dirty="0"/>
                        <a:t>XG Boost</a:t>
                      </a:r>
                    </a:p>
                  </a:txBody>
                  <a:tcPr/>
                </a:tc>
                <a:tc>
                  <a:txBody>
                    <a:bodyPr/>
                    <a:lstStyle/>
                    <a:p>
                      <a:r>
                        <a:rPr lang="en-IN" dirty="0"/>
                        <a:t>0.64</a:t>
                      </a:r>
                    </a:p>
                  </a:txBody>
                  <a:tcPr/>
                </a:tc>
                <a:tc>
                  <a:txBody>
                    <a:bodyPr/>
                    <a:lstStyle/>
                    <a:p>
                      <a:r>
                        <a:rPr lang="en-IN" dirty="0"/>
                        <a:t>0.65</a:t>
                      </a:r>
                    </a:p>
                  </a:txBody>
                  <a:tcPr/>
                </a:tc>
                <a:tc>
                  <a:txBody>
                    <a:bodyPr/>
                    <a:lstStyle/>
                    <a:p>
                      <a:r>
                        <a:rPr lang="en-IN" dirty="0"/>
                        <a:t>0.64</a:t>
                      </a:r>
                    </a:p>
                  </a:txBody>
                  <a:tcPr/>
                </a:tc>
                <a:tc>
                  <a:txBody>
                    <a:bodyPr/>
                    <a:lstStyle/>
                    <a:p>
                      <a:r>
                        <a:rPr lang="en-IN" dirty="0"/>
                        <a:t>0.63</a:t>
                      </a:r>
                    </a:p>
                  </a:txBody>
                  <a:tcPr/>
                </a:tc>
                <a:extLst>
                  <a:ext uri="{0D108BD9-81ED-4DB2-BD59-A6C34878D82A}">
                    <a16:rowId xmlns:a16="http://schemas.microsoft.com/office/drawing/2014/main" val="308017695"/>
                  </a:ext>
                </a:extLst>
              </a:tr>
              <a:tr h="370840">
                <a:tc>
                  <a:txBody>
                    <a:bodyPr/>
                    <a:lstStyle/>
                    <a:p>
                      <a:r>
                        <a:rPr lang="en-IN" dirty="0"/>
                        <a:t>Random Forest(HOG)</a:t>
                      </a:r>
                    </a:p>
                  </a:txBody>
                  <a:tcPr/>
                </a:tc>
                <a:tc>
                  <a:txBody>
                    <a:bodyPr/>
                    <a:lstStyle/>
                    <a:p>
                      <a:r>
                        <a:rPr lang="en-IN" dirty="0"/>
                        <a:t>0.53</a:t>
                      </a:r>
                    </a:p>
                  </a:txBody>
                  <a:tcPr/>
                </a:tc>
                <a:tc>
                  <a:txBody>
                    <a:bodyPr/>
                    <a:lstStyle/>
                    <a:p>
                      <a:r>
                        <a:rPr lang="en-IN" dirty="0"/>
                        <a:t>0.55</a:t>
                      </a:r>
                    </a:p>
                  </a:txBody>
                  <a:tcPr/>
                </a:tc>
                <a:tc>
                  <a:txBody>
                    <a:bodyPr/>
                    <a:lstStyle/>
                    <a:p>
                      <a:r>
                        <a:rPr lang="en-IN" dirty="0"/>
                        <a:t>0.53</a:t>
                      </a:r>
                    </a:p>
                  </a:txBody>
                  <a:tcPr/>
                </a:tc>
                <a:tc>
                  <a:txBody>
                    <a:bodyPr/>
                    <a:lstStyle/>
                    <a:p>
                      <a:r>
                        <a:rPr lang="en-IN" dirty="0"/>
                        <a:t>0.51</a:t>
                      </a:r>
                    </a:p>
                  </a:txBody>
                  <a:tcPr/>
                </a:tc>
                <a:extLst>
                  <a:ext uri="{0D108BD9-81ED-4DB2-BD59-A6C34878D82A}">
                    <a16:rowId xmlns:a16="http://schemas.microsoft.com/office/drawing/2014/main" val="3818550011"/>
                  </a:ext>
                </a:extLst>
              </a:tr>
              <a:tr h="370840">
                <a:tc>
                  <a:txBody>
                    <a:bodyPr/>
                    <a:lstStyle/>
                    <a:p>
                      <a:r>
                        <a:rPr lang="en-IN" dirty="0"/>
                        <a:t>Random Forest(SIFT)</a:t>
                      </a:r>
                    </a:p>
                  </a:txBody>
                  <a:tcPr/>
                </a:tc>
                <a:tc>
                  <a:txBody>
                    <a:bodyPr/>
                    <a:lstStyle/>
                    <a:p>
                      <a:r>
                        <a:rPr lang="en-IN" dirty="0"/>
                        <a:t>0.68</a:t>
                      </a:r>
                    </a:p>
                  </a:txBody>
                  <a:tcPr/>
                </a:tc>
                <a:tc>
                  <a:txBody>
                    <a:bodyPr/>
                    <a:lstStyle/>
                    <a:p>
                      <a:r>
                        <a:rPr lang="en-IN" dirty="0"/>
                        <a:t>0.69</a:t>
                      </a:r>
                    </a:p>
                  </a:txBody>
                  <a:tcPr/>
                </a:tc>
                <a:tc>
                  <a:txBody>
                    <a:bodyPr/>
                    <a:lstStyle/>
                    <a:p>
                      <a:r>
                        <a:rPr lang="en-IN" dirty="0"/>
                        <a:t>0.68</a:t>
                      </a:r>
                    </a:p>
                  </a:txBody>
                  <a:tcPr/>
                </a:tc>
                <a:tc>
                  <a:txBody>
                    <a:bodyPr/>
                    <a:lstStyle/>
                    <a:p>
                      <a:r>
                        <a:rPr lang="en-IN" dirty="0"/>
                        <a:t>0.68</a:t>
                      </a:r>
                    </a:p>
                  </a:txBody>
                  <a:tcPr/>
                </a:tc>
                <a:extLst>
                  <a:ext uri="{0D108BD9-81ED-4DB2-BD59-A6C34878D82A}">
                    <a16:rowId xmlns:a16="http://schemas.microsoft.com/office/drawing/2014/main" val="252613081"/>
                  </a:ext>
                </a:extLst>
              </a:tr>
              <a:tr h="370840">
                <a:tc>
                  <a:txBody>
                    <a:bodyPr/>
                    <a:lstStyle/>
                    <a:p>
                      <a:r>
                        <a:rPr lang="en-IN" dirty="0"/>
                        <a:t>CNN</a:t>
                      </a:r>
                    </a:p>
                  </a:txBody>
                  <a:tcPr/>
                </a:tc>
                <a:tc>
                  <a:txBody>
                    <a:bodyPr/>
                    <a:lstStyle/>
                    <a:p>
                      <a:r>
                        <a:rPr lang="en-IN" dirty="0"/>
                        <a:t>0.86</a:t>
                      </a:r>
                    </a:p>
                  </a:txBody>
                  <a:tcPr/>
                </a:tc>
                <a:tc>
                  <a:txBody>
                    <a:bodyPr/>
                    <a:lstStyle/>
                    <a:p>
                      <a:r>
                        <a:rPr lang="en-IN" dirty="0"/>
                        <a:t>0.86</a:t>
                      </a:r>
                    </a:p>
                  </a:txBody>
                  <a:tcPr/>
                </a:tc>
                <a:tc>
                  <a:txBody>
                    <a:bodyPr/>
                    <a:lstStyle/>
                    <a:p>
                      <a:r>
                        <a:rPr lang="en-IN" dirty="0"/>
                        <a:t>0.85</a:t>
                      </a:r>
                    </a:p>
                  </a:txBody>
                  <a:tcPr/>
                </a:tc>
                <a:tc>
                  <a:txBody>
                    <a:bodyPr/>
                    <a:lstStyle/>
                    <a:p>
                      <a:r>
                        <a:rPr lang="en-IN" dirty="0"/>
                        <a:t>0.86</a:t>
                      </a:r>
                    </a:p>
                  </a:txBody>
                  <a:tcPr/>
                </a:tc>
                <a:extLst>
                  <a:ext uri="{0D108BD9-81ED-4DB2-BD59-A6C34878D82A}">
                    <a16:rowId xmlns:a16="http://schemas.microsoft.com/office/drawing/2014/main" val="2496651110"/>
                  </a:ext>
                </a:extLst>
              </a:tr>
            </a:tbl>
          </a:graphicData>
        </a:graphic>
      </p:graphicFrame>
    </p:spTree>
    <p:extLst>
      <p:ext uri="{BB962C8B-B14F-4D97-AF65-F5344CB8AC3E}">
        <p14:creationId xmlns:p14="http://schemas.microsoft.com/office/powerpoint/2010/main" val="2824585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361800" y="8028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REFERENCES</a:t>
            </a:r>
            <a:endParaRPr lang="en-IN" sz="3600" b="1" strike="noStrike" spc="-1" dirty="0">
              <a:latin typeface="Times New Roman" panose="02020603050405020304" pitchFamily="18" charset="0"/>
              <a:cs typeface="Times New Roman" panose="02020603050405020304" pitchFamily="18" charset="0"/>
            </a:endParaRPr>
          </a:p>
        </p:txBody>
      </p:sp>
      <p:sp>
        <p:nvSpPr>
          <p:cNvPr id="11" name="Rectangle 9">
            <a:extLst>
              <a:ext uri="{FF2B5EF4-FFF2-40B4-BE49-F238E27FC236}">
                <a16:creationId xmlns:a16="http://schemas.microsoft.com/office/drawing/2014/main" id="{FD9F6170-7342-1701-84C9-A0AD7C0F5AEF}"/>
              </a:ext>
            </a:extLst>
          </p:cNvPr>
          <p:cNvSpPr>
            <a:spLocks noChangeArrowheads="1"/>
          </p:cNvSpPr>
          <p:nvPr/>
        </p:nvSpPr>
        <p:spPr bwMode="auto">
          <a:xfrm rot="10800000" flipV="1">
            <a:off x="473401" y="1505283"/>
            <a:ext cx="112451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Austen GE,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Bindemann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Grifths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 Roberts DL (2016) Species identification by experts and nonexperts: comparing images from field guides.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Scientific Reports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6(1):1–7.</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Rull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 (2022) Biodiversity crisis or sixth mass extinction? Does the current anthropogenic biodiversity crisis really qualify as a mass extinction?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EMBO Reports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23(1)</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Van Horn G, Mac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Aodha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 Song Y, Cui Y, Sun C, Shepard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Belongie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(2018)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iNaturalist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species classification and detection dataset.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Conference on Computer Vision and Pattern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pp. 8769–8778.</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Willis CG, Ellwood ER, Primack RB, Davis CC, Pearson KD,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Gallinat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Soltis PS (2017) Old plants, new tricks: Phenological research using herbarium specimens.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 in Ecology and Evolution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32(7):531–546.</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C, Lu Y (2021) Study on artificial intelligence: the state of the art and future prospects.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Industrial Information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23:100224.</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A, Zhang W, Wei X (2019) A review on weed detection using ground-based machine vision and image processing techniques.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and Electronics in 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158:226–240.</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Yang C (2021) Plant leaf recognition by integrating shape and texture features.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112:107809.</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Z, Guo R, Li M, Chen Y, Li G (2020) A review of computer vision technologies for plant phenotyping.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and Electronics in 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176:105672.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FA9E-9D56-563E-4A23-27FC6FA96628}"/>
            </a:ext>
          </a:extLst>
        </p:cNvPr>
        <p:cNvGrpSpPr/>
        <p:nvPr/>
      </p:nvGrpSpPr>
      <p:grpSpPr>
        <a:xfrm>
          <a:off x="0" y="0"/>
          <a:ext cx="0" cy="0"/>
          <a:chOff x="0" y="0"/>
          <a:chExt cx="0" cy="0"/>
        </a:xfrm>
      </p:grpSpPr>
      <p:sp>
        <p:nvSpPr>
          <p:cNvPr id="256" name="PlaceHolder 1">
            <a:extLst>
              <a:ext uri="{FF2B5EF4-FFF2-40B4-BE49-F238E27FC236}">
                <a16:creationId xmlns:a16="http://schemas.microsoft.com/office/drawing/2014/main" id="{B8EAA605-A642-7352-F400-4BF8364FC1C7}"/>
              </a:ext>
            </a:extLst>
          </p:cNvPr>
          <p:cNvSpPr>
            <a:spLocks noGrp="1"/>
          </p:cNvSpPr>
          <p:nvPr>
            <p:ph type="title"/>
          </p:nvPr>
        </p:nvSpPr>
        <p:spPr>
          <a:xfrm>
            <a:off x="361800" y="80280"/>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REFERENCES</a:t>
            </a:r>
            <a:endParaRPr lang="en-IN" sz="3600" b="1" strike="noStrike" spc="-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40A8446-A9E9-5A1C-B6FD-D59E51D67AA9}"/>
              </a:ext>
            </a:extLst>
          </p:cNvPr>
          <p:cNvSpPr>
            <a:spLocks noChangeArrowheads="1"/>
          </p:cNvSpPr>
          <p:nvPr/>
        </p:nvSpPr>
        <p:spPr bwMode="auto">
          <a:xfrm>
            <a:off x="487680" y="1303342"/>
            <a:ext cx="11201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Shaheen S, Ramzan S, Khan F, Ahmad M, Shaheen S, Ramzan S, Ahmad M (2019) History, classification, worldwide distribution and significance of herbal plant adulteration in herbal drugs: a burning issue, pp. 35–49.</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Máthé</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Á, Khan IA (2022) Introduction to medicinal and aromatic plants in India.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Medicinal and Aromatic Plants of India, Vol. 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Springer International Publishing, Cham, pp. 1–34.</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Roopashree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Anitha J (2021)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DeepHerb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vision-based system for medicinal plants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9:135927–135941.</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Nazarenko DV,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Kharyuk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PV,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Oseledets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IV, Rodin IA,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Shpigun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OA (2016) Machine learning for LC–MS medicinal plants identification.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Chemometrics and Intelligent Laboratory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156:174–180.</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MostajerKheirkhah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Asghari H (2019) Plant leaf classification using GIST texture features.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IET Computer Vision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13(4):369–375.</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Naeem S, Ali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Chesneau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Tahir MH, Jamal F, Sherwani RAK,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Hassan M (2021) The classification of medicinal plant leaves based on multispectral and texture features using a machine learning approach.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Agronomy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11(2):263.</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Kurmi 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Gangwar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Chaurasia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 Goel A (2022) Leaf images classification for the crops diseases detection.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Tools and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81(6):8155–8178.</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Pushpa BR, Lakshmi P (2022) Deep learning model for plant species classification using leaf vein features.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2022 International Conference on Augmented Intelligence and Sustainable Systems (ICAISS)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 pp. 238–243.</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817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7FA3DF-A2BE-DF82-18CE-E838ECF7EB36}"/>
              </a:ext>
            </a:extLst>
          </p:cNvPr>
          <p:cNvSpPr txBox="1"/>
          <p:nvPr/>
        </p:nvSpPr>
        <p:spPr>
          <a:xfrm>
            <a:off x="655320" y="1880444"/>
            <a:ext cx="11079480" cy="3970318"/>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Mohtashamian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Karimian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Moola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Kavousi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Masoudi-Nejad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(2021) Automated plant species identification using leaf shape-based classification techniques: A case study on Iranian maples.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Iranian Journal of Science and Technology, Transactions of Electrical 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45:1051–1061. https://doi.org/10.1007/s40998-020-00398-2.</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Fekri-Ershad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(2019) Texture image analysis and texture classification methods - A review.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arXiv:1904.06554.</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Larese MG,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Namías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Craviotto RM, Arango MR, Gallo 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Granitto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PM (2014) Automatic classification of legumes using leaf vein image features.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47(1):158–168.</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Goyal N, Kumar N (2022) Leaf bagging: A novel meta-heuristic optimization-based framework for leaf identification.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Tools and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81(22):32243–32264.</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Kaur S, Kaur P (2019) Plant species identification based on plant leaf using computer vision and machine learning techniques.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Multimedia Information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6(2):49–60.</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Turkoglu 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Hanbay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(2019) Recognition of plant leaves: An approach with hybrid features produced by dividing leaf images into two and four parts.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Mathematics and Computation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378:125188</a:t>
            </a:r>
          </a:p>
        </p:txBody>
      </p:sp>
      <p:sp>
        <p:nvSpPr>
          <p:cNvPr id="5" name="TextBox 4">
            <a:extLst>
              <a:ext uri="{FF2B5EF4-FFF2-40B4-BE49-F238E27FC236}">
                <a16:creationId xmlns:a16="http://schemas.microsoft.com/office/drawing/2014/main" id="{29EC566B-1DCC-DC05-901D-96C2312575CC}"/>
              </a:ext>
            </a:extLst>
          </p:cNvPr>
          <p:cNvSpPr txBox="1"/>
          <p:nvPr/>
        </p:nvSpPr>
        <p:spPr>
          <a:xfrm>
            <a:off x="914400" y="866894"/>
            <a:ext cx="6096000" cy="646331"/>
          </a:xfrm>
          <a:prstGeom prst="rect">
            <a:avLst/>
          </a:prstGeom>
          <a:noFill/>
        </p:spPr>
        <p:txBody>
          <a:bodyPr wrap="square">
            <a:spAutoFit/>
          </a:bodyPr>
          <a:lstStyle/>
          <a:p>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REFERENCES</a:t>
            </a:r>
            <a:endParaRPr lang="en-IN" sz="3600" dirty="0"/>
          </a:p>
        </p:txBody>
      </p:sp>
    </p:spTree>
    <p:extLst>
      <p:ext uri="{BB962C8B-B14F-4D97-AF65-F5344CB8AC3E}">
        <p14:creationId xmlns:p14="http://schemas.microsoft.com/office/powerpoint/2010/main" val="314473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95894" y="-118013"/>
            <a:ext cx="10514880" cy="1236240"/>
          </a:xfrm>
          <a:prstGeom prst="rect">
            <a:avLst/>
          </a:prstGeom>
          <a:noFill/>
          <a:ln w="0">
            <a:noFill/>
          </a:ln>
        </p:spPr>
        <p:txBody>
          <a:bodyPr lIns="90000" tIns="45000" rIns="90000" bIns="45000" anchor="ctr">
            <a:noAutofit/>
          </a:bodyPr>
          <a:lstStyle/>
          <a:p>
            <a:pPr>
              <a:lnSpc>
                <a:spcPct val="90000"/>
              </a:lnSpc>
              <a:buNone/>
              <a:tabLst>
                <a:tab pos="0" algn="l"/>
              </a:tabLst>
            </a:pPr>
            <a:r>
              <a:rPr lang="en-US" sz="3600" b="1" strike="noStrike" spc="-1" dirty="0">
                <a:solidFill>
                  <a:srgbClr val="000000"/>
                </a:solidFill>
                <a:latin typeface="Times New Roman" panose="02020603050405020304" pitchFamily="18" charset="0"/>
                <a:ea typeface="EB Garamond SemiBold"/>
                <a:cs typeface="Times New Roman" panose="02020603050405020304" pitchFamily="18" charset="0"/>
              </a:rPr>
              <a:t>LITERATURE SURVEY (1/10)</a:t>
            </a:r>
            <a:endParaRPr lang="en-IN" sz="3600" b="1" strike="noStrike" spc="-1" dirty="0">
              <a:latin typeface="Times New Roman" panose="02020603050405020304" pitchFamily="18" charset="0"/>
              <a:cs typeface="Times New Roman" panose="02020603050405020304" pitchFamily="18" charset="0"/>
            </a:endParaRPr>
          </a:p>
        </p:txBody>
      </p:sp>
      <p:graphicFrame>
        <p:nvGraphicFramePr>
          <p:cNvPr id="2" name="Google Shape;81;p4">
            <a:extLst>
              <a:ext uri="{FF2B5EF4-FFF2-40B4-BE49-F238E27FC236}">
                <a16:creationId xmlns:a16="http://schemas.microsoft.com/office/drawing/2014/main" id="{74622711-39BA-EEFE-2992-420867028F68}"/>
              </a:ext>
            </a:extLst>
          </p:cNvPr>
          <p:cNvGraphicFramePr/>
          <p:nvPr>
            <p:extLst>
              <p:ext uri="{D42A27DB-BD31-4B8C-83A1-F6EECF244321}">
                <p14:modId xmlns:p14="http://schemas.microsoft.com/office/powerpoint/2010/main" val="2845258718"/>
              </p:ext>
            </p:extLst>
          </p:nvPr>
        </p:nvGraphicFramePr>
        <p:xfrm>
          <a:off x="423332" y="844973"/>
          <a:ext cx="9829320" cy="517987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600" b="0" strike="noStrike" spc="-1" dirty="0">
                          <a:solidFill>
                            <a:srgbClr val="000000"/>
                          </a:solidFill>
                          <a:latin typeface="Times New Roman" panose="02020603050405020304" pitchFamily="18" charset="0"/>
                          <a:ea typeface="Proxima Nova"/>
                          <a:cs typeface="Times New Roman" panose="02020603050405020304" pitchFamily="18" charset="0"/>
                        </a:rPr>
                        <a:t>1</a:t>
                      </a:r>
                      <a:r>
                        <a:rPr lang="en-US" sz="1600" b="1" strike="noStrike" spc="-1" dirty="0">
                          <a:solidFill>
                            <a:srgbClr val="000000"/>
                          </a:solidFill>
                          <a:latin typeface="Times New Roman" panose="02020603050405020304" pitchFamily="18" charset="0"/>
                          <a:ea typeface="Proxima Nova"/>
                          <a:cs typeface="Times New Roman" panose="02020603050405020304" pitchFamily="18" charset="0"/>
                        </a:rPr>
                        <a:t>.</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Guyer et al. (1993) - Machine Vision for Leaf Shape Analysis	</a:t>
                      </a:r>
                      <a:endParaRPr lang="en-US" sz="180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tabLst>
                          <a:tab pos="0" algn="l"/>
                        </a:tabLs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Analyzed leaf shapes using machine vision techniques to classify plant species. Achieved successful classification based on leaf shapes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a:lnSpc>
                          <a:spcPct val="100000"/>
                        </a:lnSpc>
                        <a:buNone/>
                        <a:tabLst>
                          <a:tab pos="0" algn="l"/>
                        </a:tabLs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Dependence on traditional machine vision; limited by image quality.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600" b="0" strike="noStrike" spc="-1" dirty="0">
                          <a:solidFill>
                            <a:srgbClr val="000000"/>
                          </a:solidFill>
                          <a:latin typeface="Times New Roman" panose="02020603050405020304" pitchFamily="18" charset="0"/>
                          <a:ea typeface="Proxima Nova"/>
                          <a:cs typeface="Times New Roman" panose="02020603050405020304" pitchFamily="18" charset="0"/>
                        </a:rPr>
                        <a:t>2</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fr-FR" sz="1800" b="0" i="0" kern="1200" dirty="0">
                          <a:solidFill>
                            <a:schemeClr val="tx1"/>
                          </a:solidFill>
                          <a:effectLst/>
                          <a:latin typeface="Times New Roman" panose="02020603050405020304" pitchFamily="18" charset="0"/>
                          <a:ea typeface="+mn-ea"/>
                          <a:cs typeface="Times New Roman" panose="02020603050405020304" pitchFamily="18" charset="0"/>
                        </a:rPr>
                        <a:t>He et al. (2015) - </a:t>
                      </a:r>
                      <a:r>
                        <a:rPr lang="fr-FR" sz="1800" b="0" i="0" kern="1200" dirty="0" err="1">
                          <a:solidFill>
                            <a:schemeClr val="tx1"/>
                          </a:solidFill>
                          <a:effectLst/>
                          <a:latin typeface="Times New Roman" panose="02020603050405020304" pitchFamily="18" charset="0"/>
                          <a:ea typeface="+mn-ea"/>
                          <a:cs typeface="Times New Roman" panose="02020603050405020304" pitchFamily="18" charset="0"/>
                        </a:rPr>
                        <a:t>Rectifiers</a:t>
                      </a:r>
                      <a:r>
                        <a:rPr lang="fr-FR" sz="1800" b="0" i="0" kern="1200" dirty="0">
                          <a:solidFill>
                            <a:schemeClr val="tx1"/>
                          </a:solidFill>
                          <a:effectLst/>
                          <a:latin typeface="Times New Roman" panose="02020603050405020304" pitchFamily="18" charset="0"/>
                          <a:ea typeface="+mn-ea"/>
                          <a:cs typeface="Times New Roman" panose="02020603050405020304" pitchFamily="18" charset="0"/>
                        </a:rPr>
                        <a:t> for Image Classification</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nSpc>
                          <a:spcPct val="100000"/>
                        </a:lnSpc>
                        <a:buNone/>
                        <a:tabLst>
                          <a:tab pos="0" algn="l"/>
                        </a:tabLs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Used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ReLU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activation in deep learning models for image classification on the ImageNet dataset. Achieved human-level classification performance.</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nSpc>
                          <a:spcPct val="100000"/>
                        </a:lnSpc>
                        <a:buNone/>
                        <a:tabLst>
                          <a:tab pos="0" algn="l"/>
                        </a:tabLs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Requires large datasets and high computational resources..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838080" y="2487600"/>
            <a:ext cx="10514880" cy="1236240"/>
          </a:xfrm>
          <a:prstGeom prst="rect">
            <a:avLst/>
          </a:prstGeom>
          <a:noFill/>
          <a:ln w="0">
            <a:noFill/>
          </a:ln>
        </p:spPr>
        <p:txBody>
          <a:bodyPr lIns="90000" tIns="45000" rIns="90000" bIns="45000" anchor="b">
            <a:noAutofit/>
          </a:bodyPr>
          <a:lstStyle/>
          <a:p>
            <a:pPr algn="ctr">
              <a:lnSpc>
                <a:spcPct val="90000"/>
              </a:lnSpc>
              <a:buNone/>
              <a:tabLst>
                <a:tab pos="0" algn="l"/>
              </a:tabLst>
            </a:pPr>
            <a:r>
              <a:rPr lang="en-US" sz="3600" b="1" strike="noStrike" spc="-1">
                <a:solidFill>
                  <a:srgbClr val="000000"/>
                </a:solidFill>
                <a:latin typeface="EB Garamond"/>
                <a:ea typeface="EB Garamond"/>
              </a:rPr>
              <a:t>THANK YOU!</a:t>
            </a:r>
            <a:endParaRPr lang="en-IN" sz="3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ADEFB907-803B-1994-C17C-D6B8FCAB39F8}"/>
              </a:ext>
            </a:extLst>
          </p:cNvPr>
          <p:cNvGraphicFramePr/>
          <p:nvPr>
            <p:extLst>
              <p:ext uri="{D42A27DB-BD31-4B8C-83A1-F6EECF244321}">
                <p14:modId xmlns:p14="http://schemas.microsoft.com/office/powerpoint/2010/main" val="368078588"/>
              </p:ext>
            </p:extLst>
          </p:nvPr>
        </p:nvGraphicFramePr>
        <p:xfrm>
          <a:off x="423332" y="768773"/>
          <a:ext cx="9829320" cy="5414291"/>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836080">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3.</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He et al. (2016) - Deep Residual Learning</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buNone/>
                        <a:tabLst>
                          <a:tab pos="0" algn="l"/>
                        </a:tabLs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Proposed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to enhance image recognition. Achieved state-of-the-art performance on ImageNet with improved training of deep networks.</a:t>
                      </a: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Designing deeper networks adds complexity; risk of overfitting.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4.</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Hinton et al. (2006) - Deep Belief Networks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Developed a fast learning algorithm for DBNs, tested on MNIST, showing high classification accuracy and faster training.	</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Generalization to other datasets and computational expense remain challenges.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6" name="PlaceHolder 1">
            <a:extLst>
              <a:ext uri="{FF2B5EF4-FFF2-40B4-BE49-F238E27FC236}">
                <a16:creationId xmlns:a16="http://schemas.microsoft.com/office/drawing/2014/main" id="{906214FA-E60B-BA51-23B0-9FDCF3E0B203}"/>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(2/10)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6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81;p4">
            <a:extLst>
              <a:ext uri="{FF2B5EF4-FFF2-40B4-BE49-F238E27FC236}">
                <a16:creationId xmlns:a16="http://schemas.microsoft.com/office/drawing/2014/main" id="{BC119154-7630-65C2-A9EE-01579BACD2D0}"/>
              </a:ext>
            </a:extLst>
          </p:cNvPr>
          <p:cNvGraphicFramePr/>
          <p:nvPr>
            <p:extLst>
              <p:ext uri="{D42A27DB-BD31-4B8C-83A1-F6EECF244321}">
                <p14:modId xmlns:p14="http://schemas.microsoft.com/office/powerpoint/2010/main" val="2378004461"/>
              </p:ext>
            </p:extLst>
          </p:nvPr>
        </p:nvGraphicFramePr>
        <p:xfrm>
          <a:off x="406398" y="758613"/>
          <a:ext cx="9829320" cy="545419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5.</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Huixian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al.(2020) - Plant Recognition with Deep Learning</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Applied CNNs for plant species recognition, achieving high classification accuracy with images of various plants.</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Performance is dataset-dependent and risks overfitting with limited data.</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6.</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Im</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 (1998) - Recognizing Plant Species by Leaf Shape</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Used shape analysis and pattern recognition on Acer family leaf images for classification. Successfully identified plants based on distinctive leaf shapes.</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Limited to specific plant families; results may vary with diverse datasets.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4" name="PlaceHolder 1">
            <a:extLst>
              <a:ext uri="{FF2B5EF4-FFF2-40B4-BE49-F238E27FC236}">
                <a16:creationId xmlns:a16="http://schemas.microsoft.com/office/drawing/2014/main" id="{C832182A-4947-0644-9FF6-CFACDE591023}"/>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(3/10)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54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5A421AC5-8288-043E-332D-9921B62AA006}"/>
              </a:ext>
            </a:extLst>
          </p:cNvPr>
          <p:cNvGraphicFramePr/>
          <p:nvPr>
            <p:extLst>
              <p:ext uri="{D42A27DB-BD31-4B8C-83A1-F6EECF244321}">
                <p14:modId xmlns:p14="http://schemas.microsoft.com/office/powerpoint/2010/main" val="2838636790"/>
              </p:ext>
            </p:extLst>
          </p:nvPr>
        </p:nvGraphicFramePr>
        <p:xfrm>
          <a:off x="364066" y="785706"/>
          <a:ext cx="9829320" cy="545419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7.</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a-DK" sz="1800" b="0" i="0" kern="1200" dirty="0">
                          <a:solidFill>
                            <a:schemeClr val="tx1"/>
                          </a:solidFill>
                          <a:effectLst/>
                          <a:latin typeface="Times New Roman" panose="02020603050405020304" pitchFamily="18" charset="0"/>
                          <a:ea typeface="+mn-ea"/>
                          <a:cs typeface="Times New Roman" panose="02020603050405020304" pitchFamily="18" charset="0"/>
                        </a:rPr>
                        <a:t>Jia et al. (2014) - Caffe: Fast Feature Embedding for Recognition</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Introduced the Caffe framework for deep learning, focusing on fast feature extraction and efficient classification using ImageNet.</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Framework efficiency relies on computational power and dataset size.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8.</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Karami et al. (2017) - Medicinal Plants and Cancer Treatment</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Conducted a literature review to identify medicinal plants with anticancer properties. Provided qualitative insights into their potential.</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Lack of quantitative metrics and practical validation of identified properties.</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EFD95F6C-1DB7-63AD-BC64-DBF0A7E71A5C}"/>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(4/10)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35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81;p4">
            <a:extLst>
              <a:ext uri="{FF2B5EF4-FFF2-40B4-BE49-F238E27FC236}">
                <a16:creationId xmlns:a16="http://schemas.microsoft.com/office/drawing/2014/main" id="{1B17870A-E4D9-D88E-9056-7167B4AC9107}"/>
              </a:ext>
            </a:extLst>
          </p:cNvPr>
          <p:cNvGraphicFramePr/>
          <p:nvPr>
            <p:extLst>
              <p:ext uri="{D42A27DB-BD31-4B8C-83A1-F6EECF244321}">
                <p14:modId xmlns:p14="http://schemas.microsoft.com/office/powerpoint/2010/main" val="1856497998"/>
              </p:ext>
            </p:extLst>
          </p:nvPr>
        </p:nvGraphicFramePr>
        <p:xfrm>
          <a:off x="423332" y="844973"/>
          <a:ext cx="9829320" cy="4900507"/>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9.</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Kumar et al. (2019) - Plant Recognition Using Morphological Features</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Combined morphological feature extraction with adaptive boosting for plant recognition. Achieved significant improvement in classification accuracy.</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Performance may degrade for plants with minimal morphological variations.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10.</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Larese et al. (2014) - Classification of Legumes Using Leaf Vein Features	</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Successfully classified species with detailed vein feature extraction</a:t>
                      </a:r>
                      <a:br>
                        <a:rPr lang="en-US" sz="1800" b="0" dirty="0">
                          <a:latin typeface="Times New Roman" panose="02020603050405020304" pitchFamily="18" charset="0"/>
                          <a:cs typeface="Times New Roman" panose="02020603050405020304" pitchFamily="18" charset="0"/>
                        </a:rPr>
                      </a:b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Effectiveness reduces when vein patterns are unclear or inconsistent.</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6" name="PlaceHolder 1">
            <a:extLst>
              <a:ext uri="{FF2B5EF4-FFF2-40B4-BE49-F238E27FC236}">
                <a16:creationId xmlns:a16="http://schemas.microsoft.com/office/drawing/2014/main" id="{51B37887-9939-7AD6-CB5F-F510485AC6F9}"/>
              </a:ext>
            </a:extLst>
          </p:cNvPr>
          <p:cNvSpPr txBox="1">
            <a:spLocks/>
          </p:cNvSpPr>
          <p:nvPr/>
        </p:nvSpPr>
        <p:spPr>
          <a:xfrm>
            <a:off x="295894" y="-118013"/>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(5/10)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19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p4">
            <a:extLst>
              <a:ext uri="{FF2B5EF4-FFF2-40B4-BE49-F238E27FC236}">
                <a16:creationId xmlns:a16="http://schemas.microsoft.com/office/drawing/2014/main" id="{42B11FBB-58A0-1F3B-AAA9-EEA1543F1E44}"/>
              </a:ext>
            </a:extLst>
          </p:cNvPr>
          <p:cNvGraphicFramePr/>
          <p:nvPr>
            <p:extLst>
              <p:ext uri="{D42A27DB-BD31-4B8C-83A1-F6EECF244321}">
                <p14:modId xmlns:p14="http://schemas.microsoft.com/office/powerpoint/2010/main" val="3429704113"/>
              </p:ext>
            </p:extLst>
          </p:nvPr>
        </p:nvGraphicFramePr>
        <p:xfrm>
          <a:off x="397933" y="777240"/>
          <a:ext cx="9829320" cy="5179874"/>
        </p:xfrm>
        <a:graphic>
          <a:graphicData uri="http://schemas.openxmlformats.org/drawingml/2006/table">
            <a:tbl>
              <a:tblPr lastRow="1"/>
              <a:tblGrid>
                <a:gridCol w="702734">
                  <a:extLst>
                    <a:ext uri="{9D8B030D-6E8A-4147-A177-3AD203B41FA5}">
                      <a16:colId xmlns:a16="http://schemas.microsoft.com/office/drawing/2014/main" val="20000"/>
                    </a:ext>
                  </a:extLst>
                </a:gridCol>
                <a:gridCol w="4326467">
                  <a:extLst>
                    <a:ext uri="{9D8B030D-6E8A-4147-A177-3AD203B41FA5}">
                      <a16:colId xmlns:a16="http://schemas.microsoft.com/office/drawing/2014/main" val="20001"/>
                    </a:ext>
                  </a:extLst>
                </a:gridCol>
                <a:gridCol w="2790104">
                  <a:extLst>
                    <a:ext uri="{9D8B030D-6E8A-4147-A177-3AD203B41FA5}">
                      <a16:colId xmlns:a16="http://schemas.microsoft.com/office/drawing/2014/main" val="20002"/>
                    </a:ext>
                  </a:extLst>
                </a:gridCol>
                <a:gridCol w="2010015">
                  <a:extLst>
                    <a:ext uri="{9D8B030D-6E8A-4147-A177-3AD203B41FA5}">
                      <a16:colId xmlns:a16="http://schemas.microsoft.com/office/drawing/2014/main" val="20003"/>
                    </a:ext>
                  </a:extLst>
                </a:gridCol>
              </a:tblGrid>
              <a:tr h="601663">
                <a:tc>
                  <a:txBody>
                    <a:bodyPr/>
                    <a:lstStyle/>
                    <a:p>
                      <a:pPr algn="ctr">
                        <a:lnSpc>
                          <a:spcPct val="100000"/>
                        </a:lnSpc>
                        <a:buNone/>
                        <a:tabLst>
                          <a:tab pos="0" algn="l"/>
                        </a:tabLst>
                      </a:pPr>
                      <a:r>
                        <a:rPr lang="en-US" sz="1800" b="1" strike="noStrike" spc="-1" dirty="0" err="1">
                          <a:solidFill>
                            <a:srgbClr val="000000"/>
                          </a:solidFill>
                          <a:latin typeface="Times New Roman" panose="02020603050405020304" pitchFamily="18" charset="0"/>
                          <a:ea typeface="Proxima Nova"/>
                          <a:cs typeface="Times New Roman" panose="02020603050405020304" pitchFamily="18" charset="0"/>
                        </a:rPr>
                        <a:t>S.No</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METHODOLOGY</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buNone/>
                        <a:tabLst>
                          <a:tab pos="0" algn="l"/>
                        </a:tabLst>
                      </a:pPr>
                      <a:r>
                        <a:rPr lang="en-US" sz="1800" b="1" strike="noStrike" spc="-1" dirty="0">
                          <a:solidFill>
                            <a:srgbClr val="000000"/>
                          </a:solidFill>
                          <a:latin typeface="Times New Roman" panose="02020603050405020304" pitchFamily="18" charset="0"/>
                          <a:ea typeface="Proxima Nova"/>
                          <a:cs typeface="Times New Roman" panose="02020603050405020304" pitchFamily="18" charset="0"/>
                        </a:rPr>
                        <a:t>ISSUES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2840851">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11.</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Lulekal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 (2008) - Medicinal Plant Study in Ethiopia	</a:t>
                      </a:r>
                      <a:endParaRPr lang="en-US" sz="1800" b="0" dirty="0">
                        <a:effectLst/>
                        <a:latin typeface="Times New Roman" panose="02020603050405020304" pitchFamily="18" charset="0"/>
                        <a:cs typeface="Times New Roman" panose="02020603050405020304" pitchFamily="18" charset="0"/>
                      </a:endParaRPr>
                    </a:p>
                  </a:txBody>
                  <a:tcPr marL="63500" marR="63500" marT="63500" marB="635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Conducted ethnobotanical surveys to document medicinal plants used in southeastern Ethiopia. Identified a diverse range of plants used for traditional medicine.</a:t>
                      </a:r>
                      <a:br>
                        <a:rPr lang="en-US" sz="1800" b="0" dirty="0">
                          <a:latin typeface="Times New Roman" panose="02020603050405020304" pitchFamily="18" charset="0"/>
                          <a:cs typeface="Times New Roman" panose="02020603050405020304" pitchFamily="18" charset="0"/>
                        </a:rPr>
                      </a:br>
                      <a:endParaRPr lang="en-US"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Limited to Ethiopian regions; findings may not generalize to other ecosystems.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457993">
                <a:tc>
                  <a:txBody>
                    <a:bodyPr/>
                    <a:lstStyle/>
                    <a:p>
                      <a:pPr>
                        <a:lnSpc>
                          <a:spcPct val="100000"/>
                        </a:lnSpc>
                        <a:buNone/>
                        <a:tabLst>
                          <a:tab pos="0" algn="l"/>
                        </a:tabLst>
                      </a:pPr>
                      <a:r>
                        <a:rPr lang="en-US" sz="1800" b="0" strike="noStrike" spc="-1" dirty="0">
                          <a:solidFill>
                            <a:srgbClr val="000000"/>
                          </a:solidFill>
                          <a:latin typeface="Times New Roman" panose="02020603050405020304" pitchFamily="18" charset="0"/>
                          <a:ea typeface="Proxima Nova"/>
                          <a:cs typeface="Times New Roman" panose="02020603050405020304" pitchFamily="18" charset="0"/>
                        </a:rPr>
                        <a:t>12.</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Muneer &amp;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Fati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et al.(2020) - Herbs Classification Using Deep Learning</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Utilized Convolutional Neural Networks (CNNs) to classify herb leaves based on shape and texture, achieving high classification accuracy.</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Requires high-quality images and computational resources for CNN training.</a:t>
                      </a:r>
                      <a:endParaRPr lang="en-IN" sz="1800" b="0" strike="noStrike" spc="-1" dirty="0">
                        <a:latin typeface="Times New Roman" panose="02020603050405020304" pitchFamily="18" charset="0"/>
                        <a:cs typeface="Times New Roman" panose="02020603050405020304" pitchFamily="18" charset="0"/>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3" name="PlaceHolder 1">
            <a:extLst>
              <a:ext uri="{FF2B5EF4-FFF2-40B4-BE49-F238E27FC236}">
                <a16:creationId xmlns:a16="http://schemas.microsoft.com/office/drawing/2014/main" id="{7BECBF0B-6908-A276-7261-A45389DFD00B}"/>
              </a:ext>
            </a:extLst>
          </p:cNvPr>
          <p:cNvSpPr txBox="1">
            <a:spLocks/>
          </p:cNvSpPr>
          <p:nvPr/>
        </p:nvSpPr>
        <p:spPr>
          <a:xfrm>
            <a:off x="329761" y="-134945"/>
            <a:ext cx="10514880" cy="1236240"/>
          </a:xfrm>
          <a:prstGeom prst="rect">
            <a:avLst/>
          </a:prstGeom>
          <a:noFill/>
          <a:ln w="0">
            <a:noFill/>
          </a:ln>
        </p:spPr>
        <p:txBody>
          <a:bodyPr lIns="90000" tIns="45000" rIns="90000" bIns="4500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Lst>
            </a:pPr>
            <a:r>
              <a:rPr lang="en-US" sz="3600" b="1" spc="-1" dirty="0">
                <a:solidFill>
                  <a:srgbClr val="000000"/>
                </a:solidFill>
                <a:latin typeface="Times New Roman" panose="02020603050405020304" pitchFamily="18" charset="0"/>
                <a:ea typeface="EB Garamond SemiBold"/>
                <a:cs typeface="Times New Roman" panose="02020603050405020304" pitchFamily="18" charset="0"/>
              </a:rPr>
              <a:t>LITERATURE SURVEY (6/10)</a:t>
            </a:r>
            <a:endParaRPr lang="en-IN" sz="3600" b="1"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2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1196</TotalTime>
  <Words>5118</Words>
  <Application>Microsoft Office PowerPoint</Application>
  <PresentationFormat>Widescreen</PresentationFormat>
  <Paragraphs>336</Paragraphs>
  <Slides>40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40</vt:i4>
      </vt:variant>
    </vt:vector>
  </HeadingPairs>
  <TitlesOfParts>
    <vt:vector size="53" baseType="lpstr">
      <vt:lpstr>Arial</vt:lpstr>
      <vt:lpstr>Calibri</vt:lpstr>
      <vt:lpstr>Courier New</vt:lpstr>
      <vt:lpstr>EB Garamond</vt:lpstr>
      <vt:lpstr>EB Garamond SemiBold</vt:lpstr>
      <vt:lpstr>Proxima Nova</vt:lpstr>
      <vt:lpstr>Symbol</vt:lpstr>
      <vt:lpstr>Times New Roman</vt:lpstr>
      <vt:lpstr>Wingdings</vt:lpstr>
      <vt:lpstr>Office Theme</vt:lpstr>
      <vt:lpstr>Office Theme</vt:lpstr>
      <vt:lpstr>Office Theme</vt:lpstr>
      <vt:lpstr>Office Theme</vt:lpstr>
      <vt:lpstr>          MEDICINAL PLANT LEAF CLASSIFICATION  </vt:lpstr>
      <vt:lpstr>INTRODUCTION</vt:lpstr>
      <vt:lpstr>OVERALL OBJECTIVES</vt:lpstr>
      <vt:lpstr>LITERATURE SURVEY (1/10)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ISSUES </vt:lpstr>
      <vt:lpstr>PROPOSED SYSTEM </vt:lpstr>
      <vt:lpstr>OVERALL ARCHITECTURE  </vt:lpstr>
      <vt:lpstr>ARCHITECTURE DIAGRAM</vt:lpstr>
      <vt:lpstr>LIST OF MODULES (1/2)</vt:lpstr>
      <vt:lpstr>LIST OF MODULES (2/2)</vt:lpstr>
      <vt:lpstr>IMPLEMENTATION DETAILS </vt:lpstr>
      <vt:lpstr>IMPLEMENTATION DETAILS </vt:lpstr>
      <vt:lpstr>IMPLEMENTATION DETAILS</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DATASET DESCRIPTION</vt:lpstr>
      <vt:lpstr>PERFORMANCE MEASURES</vt:lpstr>
      <vt:lpstr>PERFORMANCE MEASURE</vt:lpstr>
      <vt:lpstr>PERFORMANCE MEASURE</vt:lpstr>
      <vt:lpstr>REFERENCES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MISBEHAVIOUR DETECTION SYSTEM AND NOVEL ATTACK DETECTION USING DEEP LEARNING IN INTERNET OF VEHICLES</dc:title>
  <dc:subject/>
  <dc:creator>Lakshana Ravi</dc:creator>
  <dc:description/>
  <cp:lastModifiedBy>ceg kf</cp:lastModifiedBy>
  <cp:revision>24</cp:revision>
  <dcterms:created xsi:type="dcterms:W3CDTF">2023-11-05T13:23:04Z</dcterms:created>
  <dcterms:modified xsi:type="dcterms:W3CDTF">2024-11-20T05:33:44Z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50</vt:i4>
  </property>
  <property fmtid="{D5CDD505-2E9C-101B-9397-08002B2CF9AE}" pid="3" name="PresentationFormat">
    <vt:lpwstr>Widescreen</vt:lpwstr>
  </property>
  <property fmtid="{D5CDD505-2E9C-101B-9397-08002B2CF9AE}" pid="4" name="Slides">
    <vt:i4>50</vt:i4>
  </property>
</Properties>
</file>