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3" r:id="rId4"/>
    <p:sldId id="262" r:id="rId5"/>
    <p:sldId id="263" r:id="rId6"/>
    <p:sldId id="266" r:id="rId7"/>
    <p:sldId id="272" r:id="rId8"/>
    <p:sldId id="268" r:id="rId9"/>
    <p:sldId id="269" r:id="rId10"/>
    <p:sldId id="270" r:id="rId11"/>
    <p:sldId id="271" r:id="rId12"/>
    <p:sldId id="267"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71" autoAdjust="0"/>
    <p:restoredTop sz="94660"/>
  </p:normalViewPr>
  <p:slideViewPr>
    <p:cSldViewPr snapToGrid="0">
      <p:cViewPr>
        <p:scale>
          <a:sx n="66" d="100"/>
          <a:sy n="66" d="100"/>
        </p:scale>
        <p:origin x="-1044" y="-1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4DBDEE-D498-454F-8370-BA3F2A8FF5FD}"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4/24/2024</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21161345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4/24/2024</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4/24/2024</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4/24/2024</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4/24/2024</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4/24/2024</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4/24/2024</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4/24/2024</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4/24/2024</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4/24/2024</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4/24/2024</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4/24/2024</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 xmlns:a16="http://schemas.microsoft.com/office/drawing/2014/main" id="{DD5ED4C6-E73E-CA51-07C0-79D3AF009360}"/>
              </a:ext>
            </a:extLst>
          </p:cNvPr>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 xmlns:a16="http://schemas.microsoft.com/office/drawing/2014/main" id="{2E144495-634A-C809-8CA1-F49D84D290EF}"/>
              </a:ext>
            </a:extLst>
          </p:cNvPr>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 xmlns:a16="http://schemas.microsoft.com/office/drawing/2014/main" id="{86521D76-69DF-C62E-9B6E-C1301F378A56}"/>
              </a:ext>
            </a:extLst>
          </p:cNvPr>
          <p:cNvPicPr>
            <a:picLocks noChangeAspect="1"/>
          </p:cNvPicPr>
          <p:nvPr userDrawn="1"/>
        </p:nvPicPr>
        <p:blipFill>
          <a:blip r:embed="rId16" cstate="print">
            <a:extLst>
              <a:ext uri="{28A0092B-C50C-407E-A947-70E740481C1C}">
                <a14:useLocalDpi xmlns=""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 xmlns:a16="http://schemas.microsoft.com/office/drawing/2014/main" id="{C9F26E82-82DE-EE39-DD5A-6EF886B7DE03}"/>
              </a:ext>
            </a:extLst>
          </p:cNvPr>
          <p:cNvPicPr>
            <a:picLocks noChangeAspect="1"/>
          </p:cNvPicPr>
          <p:nvPr userDrawn="1"/>
        </p:nvPicPr>
        <p:blipFill>
          <a:blip r:embed="rId17" cstate="print">
            <a:extLst>
              <a:ext uri="{28A0092B-C50C-407E-A947-70E740481C1C}">
                <a14:useLocalDpi xmlns=""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ideo" Target="file:///C:\Users\Administrator\Documents\screen%20rec.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64344" y="1407886"/>
            <a:ext cx="9153279" cy="1696327"/>
          </a:xfrm>
        </p:spPr>
        <p:txBody>
          <a:bodyPr/>
          <a:lstStyle/>
          <a:p>
            <a:r>
              <a:rPr lang="en-US" sz="4800" b="1" dirty="0">
                <a:solidFill>
                  <a:schemeClr val="accent1"/>
                </a:solidFill>
                <a:latin typeface="Arial" panose="020B0604020202020204" pitchFamily="34" charset="0"/>
                <a:cs typeface="Arial" panose="020B0604020202020204" pitchFamily="34" charset="0"/>
              </a:rPr>
              <a:t>SEISMIC HAZARD ASSESSMENT SYSTEM</a:t>
            </a:r>
          </a:p>
        </p:txBody>
      </p:sp>
      <p:sp>
        <p:nvSpPr>
          <p:cNvPr id="3" name="TextBox 2"/>
          <p:cNvSpPr txBox="1"/>
          <p:nvPr/>
        </p:nvSpPr>
        <p:spPr>
          <a:xfrm>
            <a:off x="337875" y="845636"/>
            <a:ext cx="12115382"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Student Name  -- </a:t>
            </a:r>
            <a:r>
              <a:rPr lang="en-US" sz="2000" b="1" dirty="0" smtClean="0">
                <a:solidFill>
                  <a:schemeClr val="accent1">
                    <a:lumMod val="75000"/>
                  </a:schemeClr>
                </a:solidFill>
                <a:latin typeface="Arial"/>
                <a:cs typeface="Arial"/>
              </a:rPr>
              <a:t>DHIVYA 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NM ID                --  </a:t>
            </a:r>
            <a:r>
              <a:rPr lang="en-US" sz="2000" b="1" dirty="0" smtClean="0">
                <a:solidFill>
                  <a:schemeClr val="accent1">
                    <a:lumMod val="75000"/>
                  </a:schemeClr>
                </a:solidFill>
                <a:latin typeface="Arial"/>
                <a:cs typeface="Arial"/>
              </a:rPr>
              <a:t>au510321214002</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College Name  --  </a:t>
            </a:r>
            <a:r>
              <a:rPr lang="en-US" sz="2000" b="1" dirty="0" err="1">
                <a:solidFill>
                  <a:schemeClr val="accent1">
                    <a:lumMod val="75000"/>
                  </a:schemeClr>
                </a:solidFill>
                <a:latin typeface="Arial"/>
                <a:cs typeface="Arial"/>
              </a:rPr>
              <a:t>Arulmigu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Meenakshi</a:t>
            </a:r>
            <a:r>
              <a:rPr lang="en-US" sz="2000" b="1" dirty="0">
                <a:solidFill>
                  <a:schemeClr val="accent1">
                    <a:lumMod val="75000"/>
                  </a:schemeClr>
                </a:solidFill>
                <a:latin typeface="Arial"/>
                <a:cs typeface="Arial"/>
              </a:rPr>
              <a:t> Amman College of  Engineering</a:t>
            </a:r>
          </a:p>
          <a:p>
            <a:r>
              <a:rPr lang="en-US" sz="2000" b="1" dirty="0">
                <a:solidFill>
                  <a:schemeClr val="accent1">
                    <a:lumMod val="75000"/>
                  </a:schemeClr>
                </a:solidFill>
                <a:latin typeface="Arial"/>
                <a:cs typeface="Arial"/>
              </a:rPr>
              <a:t>   </a:t>
            </a:r>
          </a:p>
        </p:txBody>
      </p:sp>
      <p:sp>
        <p:nvSpPr>
          <p:cNvPr id="5" name="TextBox 4"/>
          <p:cNvSpPr txBox="1"/>
          <p:nvPr/>
        </p:nvSpPr>
        <p:spPr>
          <a:xfrm>
            <a:off x="1723871" y="5186598"/>
            <a:ext cx="8259580" cy="1323439"/>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Ramar</a:t>
            </a:r>
            <a:r>
              <a:rPr lang="en-US" sz="2000" b="1" dirty="0">
                <a:solidFill>
                  <a:schemeClr val="accent1">
                    <a:lumMod val="75000"/>
                  </a:schemeClr>
                </a:solidFill>
                <a:latin typeface="Arial" pitchFamily="34" charset="0"/>
                <a:cs typeface="Arial" pitchFamily="34" charset="0"/>
              </a:rPr>
              <a:t> Bose</a:t>
            </a:r>
          </a:p>
          <a:p>
            <a:r>
              <a:rPr lang="en-US" sz="2000" b="1" dirty="0">
                <a:solidFill>
                  <a:schemeClr val="accent1">
                    <a:lumMod val="75000"/>
                  </a:schemeClr>
                </a:solidFill>
                <a:latin typeface="Arial" pitchFamily="34" charset="0"/>
                <a:cs typeface="Arial" pitchFamily="34" charset="0"/>
              </a:rPr>
              <a:t>        Sr.AI Master Trainer</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lvl="0"/>
            <a:endParaRPr lang="en-US" sz="2800" dirty="0"/>
          </a:p>
          <a:p>
            <a:r>
              <a:rPr lang="en-US" sz="2800" dirty="0"/>
              <a:t> </a:t>
            </a:r>
          </a:p>
        </p:txBody>
      </p:sp>
      <p:sp>
        <p:nvSpPr>
          <p:cNvPr id="4" name="Footer Placeholder 3">
            <a:extLst>
              <a:ext uri="{FF2B5EF4-FFF2-40B4-BE49-F238E27FC236}">
                <a16:creationId xmlns=""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5121" name="Rectangle 1"/>
          <p:cNvSpPr>
            <a:spLocks noChangeArrowheads="1"/>
          </p:cNvSpPr>
          <p:nvPr/>
        </p:nvSpPr>
        <p:spPr bwMode="auto">
          <a:xfrm>
            <a:off x="703385" y="2110154"/>
            <a:ext cx="7482561"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2800" b="0" i="0" u="none" strike="noStrike" cap="none" normalizeH="0" baseline="0" dirty="0">
                <a:ln>
                  <a:noFill/>
                </a:ln>
                <a:solidFill>
                  <a:srgbClr val="000000"/>
                </a:solidFill>
                <a:effectLst/>
                <a:latin typeface="Times New Roman" pitchFamily="18" charset="0"/>
                <a:ea typeface="SimSun" pitchFamily="2" charset="-122"/>
                <a:cs typeface="Times New Roman" pitchFamily="18" charset="0"/>
              </a:rPr>
              <a:t>Earth Quake prediction to connect with AI model.</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5122" name="Rectangle 2"/>
          <p:cNvSpPr>
            <a:spLocks noChangeArrowheads="1"/>
          </p:cNvSpPr>
          <p:nvPr/>
        </p:nvSpPr>
        <p:spPr bwMode="auto">
          <a:xfrm>
            <a:off x="661180" y="3151176"/>
            <a:ext cx="9170074"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 pos="914400" algn="l"/>
                <a:tab pos="1371600" algn="l"/>
                <a:tab pos="1828800" algn="l"/>
                <a:tab pos="2943225" algn="l"/>
              </a:tabLst>
            </a:pPr>
            <a:r>
              <a:rPr kumimoji="0" lang="en-US" altLang="zh-CN" sz="2800" b="0" i="0" u="none" strike="noStrike" cap="none" normalizeH="0" baseline="0" dirty="0">
                <a:ln>
                  <a:noFill/>
                </a:ln>
                <a:solidFill>
                  <a:srgbClr val="000000"/>
                </a:solidFill>
                <a:effectLst/>
                <a:latin typeface="Times New Roman" pitchFamily="18" charset="0"/>
                <a:ea typeface="SimSun" pitchFamily="2" charset="-122"/>
                <a:cs typeface="Times New Roman" pitchFamily="18" charset="0"/>
              </a:rPr>
              <a:t>To automate this process by show the prediction result in web</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943225" algn="l"/>
              </a:tabLst>
            </a:pPr>
            <a:r>
              <a:rPr kumimoji="0" lang="en-US" altLang="zh-CN" sz="2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application or desktop application.</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5123" name="Rectangle 3"/>
          <p:cNvSpPr>
            <a:spLocks noChangeArrowheads="1"/>
          </p:cNvSpPr>
          <p:nvPr/>
        </p:nvSpPr>
        <p:spPr bwMode="auto">
          <a:xfrm>
            <a:off x="661180" y="4459482"/>
            <a:ext cx="818525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2800" b="0" i="0" u="none" strike="noStrike" cap="none" normalizeH="0" baseline="0" dirty="0">
                <a:ln>
                  <a:noFill/>
                </a:ln>
                <a:solidFill>
                  <a:srgbClr val="000000"/>
                </a:solidFill>
                <a:effectLst/>
                <a:latin typeface="Times New Roman" pitchFamily="18" charset="0"/>
                <a:ea typeface="SimSun" pitchFamily="2" charset="-122"/>
                <a:cs typeface="Times New Roman" pitchFamily="18" charset="0"/>
              </a:rPr>
              <a:t>To optimize the work to implement in AI environment.</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17644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 xmlns:a16="http://schemas.microsoft.com/office/drawing/2014/main" id="{A42DCE06-B7ED-B551-71F3-7F3E73BB9E87}"/>
              </a:ext>
            </a:extLst>
          </p:cNvPr>
          <p:cNvSpPr>
            <a:spLocks noGrp="1"/>
          </p:cNvSpPr>
          <p:nvPr>
            <p:ph type="subTitle" idx="1"/>
          </p:nvPr>
        </p:nvSpPr>
        <p:spPr>
          <a:xfrm>
            <a:off x="614597" y="2061029"/>
            <a:ext cx="11152682" cy="4385693"/>
          </a:xfrm>
        </p:spPr>
        <p:txBody>
          <a:bodyPr>
            <a:normAutofit/>
          </a:bodyPr>
          <a:lstStyle/>
          <a:p>
            <a:pPr lvl="0"/>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4097" name="Rectangle 1"/>
          <p:cNvSpPr>
            <a:spLocks noChangeArrowheads="1"/>
          </p:cNvSpPr>
          <p:nvPr/>
        </p:nvSpPr>
        <p:spPr bwMode="auto">
          <a:xfrm>
            <a:off x="812801" y="2931886"/>
            <a:ext cx="636584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Project </a:t>
            </a:r>
            <a:r>
              <a:rPr kumimoji="0" lang="en-US" sz="2800" b="0" i="0" u="none" strike="noStrike" cap="none" normalizeH="0" baseline="0" dirty="0" err="1">
                <a:ln>
                  <a:noFill/>
                </a:ln>
                <a:solidFill>
                  <a:srgbClr val="222222"/>
                </a:solidFill>
                <a:effectLst/>
                <a:latin typeface="Arial" pitchFamily="34" charset="0"/>
                <a:ea typeface="Calibri" pitchFamily="34" charset="0"/>
                <a:cs typeface="Arial" pitchFamily="34" charset="0"/>
              </a:rPr>
              <a:t>Github</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 link, </a:t>
            </a:r>
            <a:r>
              <a:rPr kumimoji="0" lang="en-US" sz="28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DHIVYA</a:t>
            </a:r>
            <a:r>
              <a:rPr kumimoji="0" lang="en-US" sz="2800" b="0" i="0" u="none" strike="noStrike" cap="none" normalizeH="0" dirty="0" smtClean="0">
                <a:ln>
                  <a:noFill/>
                </a:ln>
                <a:solidFill>
                  <a:srgbClr val="222222"/>
                </a:solidFill>
                <a:effectLst/>
                <a:latin typeface="Arial" pitchFamily="34" charset="0"/>
                <a:ea typeface="Calibri" pitchFamily="34" charset="0"/>
                <a:cs typeface="Arial" pitchFamily="34" charset="0"/>
              </a:rPr>
              <a:t>  E</a:t>
            </a:r>
            <a:r>
              <a:rPr kumimoji="0" lang="en-US" sz="28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 </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2024.</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769256" y="3831543"/>
            <a:ext cx="11117944" cy="584775"/>
          </a:xfrm>
          <a:prstGeom prst="rect">
            <a:avLst/>
          </a:prstGeom>
        </p:spPr>
        <p:txBody>
          <a:bodyPr wrap="square">
            <a:spAutoFit/>
          </a:bodyPr>
          <a:lstStyle/>
          <a:p>
            <a:r>
              <a:rPr lang="en-IN" sz="3200" dirty="0"/>
              <a:t>Project </a:t>
            </a:r>
            <a:r>
              <a:rPr lang="en-IN" sz="3200" dirty="0" err="1"/>
              <a:t>vedio</a:t>
            </a:r>
            <a:r>
              <a:rPr lang="en-IN" sz="3200" dirty="0"/>
              <a:t> recorded link (you tube/</a:t>
            </a:r>
            <a:r>
              <a:rPr lang="en-IN" sz="3200" dirty="0" err="1"/>
              <a:t>github</a:t>
            </a:r>
            <a:r>
              <a:rPr lang="en-IN" sz="3200" dirty="0"/>
              <a:t>), </a:t>
            </a:r>
            <a:r>
              <a:rPr lang="en-IN" sz="3200" dirty="0" smtClean="0"/>
              <a:t>DHIVYA E, </a:t>
            </a:r>
            <a:r>
              <a:rPr lang="en-IN" sz="3200" dirty="0"/>
              <a:t>2024.</a:t>
            </a:r>
            <a:endParaRPr lang="en-US" sz="3200" dirty="0"/>
          </a:p>
        </p:txBody>
      </p:sp>
      <p:sp>
        <p:nvSpPr>
          <p:cNvPr id="4098" name="Rectangle 2"/>
          <p:cNvSpPr>
            <a:spLocks noChangeArrowheads="1"/>
          </p:cNvSpPr>
          <p:nvPr/>
        </p:nvSpPr>
        <p:spPr bwMode="auto">
          <a:xfrm>
            <a:off x="783771" y="4847771"/>
            <a:ext cx="8428911"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Project </a:t>
            </a:r>
            <a:r>
              <a:rPr kumimoji="0" lang="en-US" sz="2800" b="0" i="0" u="none" strike="noStrike" cap="none" normalizeH="0" baseline="0" dirty="0" err="1">
                <a:ln>
                  <a:noFill/>
                </a:ln>
                <a:solidFill>
                  <a:srgbClr val="222222"/>
                </a:solidFill>
                <a:effectLst/>
                <a:latin typeface="Arial" pitchFamily="34" charset="0"/>
                <a:ea typeface="Calibri" pitchFamily="34" charset="0"/>
                <a:cs typeface="Arial" pitchFamily="34" charset="0"/>
              </a:rPr>
              <a:t>ppt</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 and Report </a:t>
            </a:r>
            <a:r>
              <a:rPr kumimoji="0" lang="en-US" sz="2800" b="0" i="0" u="none" strike="noStrike" cap="none" normalizeH="0" baseline="0" dirty="0" err="1">
                <a:ln>
                  <a:noFill/>
                </a:ln>
                <a:solidFill>
                  <a:srgbClr val="222222"/>
                </a:solidFill>
                <a:effectLst/>
                <a:latin typeface="Arial" pitchFamily="34" charset="0"/>
                <a:ea typeface="Calibri" pitchFamily="34" charset="0"/>
                <a:cs typeface="Arial" pitchFamily="34" charset="0"/>
              </a:rPr>
              <a:t>github</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 </a:t>
            </a:r>
            <a:r>
              <a:rPr kumimoji="0" lang="en-US" sz="2800" b="0" i="0" u="none" strike="noStrike" cap="none" normalizeH="0" baseline="0" dirty="0" err="1" smtClean="0">
                <a:ln>
                  <a:noFill/>
                </a:ln>
                <a:solidFill>
                  <a:srgbClr val="222222"/>
                </a:solidFill>
                <a:effectLst/>
                <a:latin typeface="Arial" pitchFamily="34" charset="0"/>
                <a:ea typeface="Calibri" pitchFamily="34" charset="0"/>
                <a:cs typeface="Arial" pitchFamily="34" charset="0"/>
              </a:rPr>
              <a:t>link,DHIVYA</a:t>
            </a:r>
            <a:r>
              <a:rPr kumimoji="0" lang="en-US" sz="2800" b="0" i="0" u="none" strike="noStrike" cap="none" normalizeH="0" dirty="0" smtClean="0">
                <a:ln>
                  <a:noFill/>
                </a:ln>
                <a:solidFill>
                  <a:srgbClr val="222222"/>
                </a:solidFill>
                <a:effectLst/>
                <a:latin typeface="Arial" pitchFamily="34" charset="0"/>
                <a:ea typeface="Calibri" pitchFamily="34" charset="0"/>
                <a:cs typeface="Arial" pitchFamily="34" charset="0"/>
              </a:rPr>
              <a:t>  E</a:t>
            </a:r>
            <a:r>
              <a:rPr kumimoji="0" lang="en-US" sz="28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 </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2024.</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9081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endParaRPr lang="en-US" sz="2800" dirty="0">
              <a:solidFill>
                <a:srgbClr val="7030A0"/>
              </a:solidFill>
            </a:endParaRPr>
          </a:p>
          <a:p>
            <a:endParaRPr lang="en-US" sz="2800" dirty="0">
              <a:solidFill>
                <a:srgbClr val="7030A0"/>
              </a:solidFill>
            </a:endParaRPr>
          </a:p>
          <a:p>
            <a:endParaRPr lang="en-US" sz="2800" dirty="0">
              <a:solidFill>
                <a:srgbClr val="7030A0"/>
              </a:solidFill>
            </a:endParaRPr>
          </a:p>
          <a:p>
            <a:r>
              <a:rPr lang="en-US" sz="2800" dirty="0" smtClean="0">
                <a:solidFill>
                  <a:srgbClr val="7030A0"/>
                </a:solidFill>
              </a:rPr>
              <a:t>https://github.com/dhivya20-04/nm-project-earthquake-prediction</a:t>
            </a:r>
            <a:endParaRPr lang="en-US" sz="2800" dirty="0" smtClean="0">
              <a:solidFill>
                <a:srgbClr val="7030A0"/>
              </a:solidFill>
            </a:endParaRPr>
          </a:p>
          <a:p>
            <a:endParaRPr lang="en-US" sz="2800" dirty="0" smtClean="0">
              <a:solidFill>
                <a:srgbClr val="00B0F0"/>
              </a:solidFill>
            </a:endParaRPr>
          </a:p>
          <a:p>
            <a:endParaRPr lang="en-US" sz="2800" dirty="0">
              <a:solidFill>
                <a:srgbClr val="7030A0"/>
              </a:solidFill>
            </a:endParaRPr>
          </a:p>
          <a:p>
            <a:pPr lvl="0"/>
            <a:endParaRPr lang="en-US" sz="2800" dirty="0"/>
          </a:p>
        </p:txBody>
      </p:sp>
      <p:sp>
        <p:nvSpPr>
          <p:cNvPr id="4" name="Footer Placeholder 3">
            <a:extLst>
              <a:ext uri="{FF2B5EF4-FFF2-40B4-BE49-F238E27FC236}">
                <a16:creationId xmlns=""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239744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1695494" y="1415738"/>
            <a:ext cx="11019020" cy="5239062"/>
          </a:xfrm>
        </p:spPr>
        <p:txBody>
          <a:bodyPr vert="horz" lIns="91440" tIns="45720" rIns="91440" bIns="45720" rtlCol="0" anchor="t">
            <a:noAutofit/>
          </a:bodyPr>
          <a:lstStyle/>
          <a:p>
            <a:pPr marL="0" indent="0">
              <a:buNone/>
            </a:pPr>
            <a:r>
              <a:rPr lang="en-US" sz="2000" b="1" dirty="0">
                <a:latin typeface="Arial"/>
                <a:cs typeface="Arial"/>
              </a:rPr>
              <a:t>   </a:t>
            </a:r>
          </a:p>
          <a:p>
            <a:r>
              <a:rPr lang="en-US" sz="2000" b="1" dirty="0">
                <a:latin typeface="Arial"/>
                <a:cs typeface="Arial"/>
              </a:rPr>
              <a:t>Abstract</a:t>
            </a:r>
            <a:endParaRPr lang="en-US" sz="2000" b="1" dirty="0">
              <a:latin typeface="Arial"/>
              <a:ea typeface="+mn-lt"/>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a:p>
            <a:r>
              <a:rPr lang="en-US" sz="2000" b="1" dirty="0" err="1">
                <a:latin typeface="Arial"/>
                <a:ea typeface="+mn-lt"/>
                <a:cs typeface="+mn-lt"/>
              </a:rPr>
              <a:t>GitHub</a:t>
            </a:r>
            <a:r>
              <a:rPr lang="en-US" sz="2000" b="1" dirty="0">
                <a:latin typeface="Arial"/>
                <a:ea typeface="+mn-lt"/>
                <a:cs typeface="+mn-lt"/>
              </a:rPr>
              <a:t> Link</a:t>
            </a:r>
          </a:p>
          <a:p>
            <a:endParaRPr lang="en-US" sz="2000" b="1" dirty="0">
              <a:latin typeface="Arial"/>
              <a:ea typeface="+mn-lt"/>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Edunet Foundation. All rights reserved.</a:t>
            </a:r>
          </a:p>
        </p:txBody>
      </p:sp>
      <p:sp>
        <p:nvSpPr>
          <p:cNvPr id="27649" name="Rectangle 1"/>
          <p:cNvSpPr>
            <a:spLocks noChangeArrowheads="1"/>
          </p:cNvSpPr>
          <p:nvPr/>
        </p:nvSpPr>
        <p:spPr bwMode="auto">
          <a:xfrm>
            <a:off x="1465943" y="1988455"/>
            <a:ext cx="9303658"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34" charset="0"/>
                <a:ea typeface="Times New Roman" pitchFamily="18" charset="0"/>
                <a:cs typeface="SimSun" pitchFamily="2" charset="-122"/>
              </a:rPr>
              <a:t>Earthquakes are natural disasters that can cause                             significant damage and loss of life. Accurate prediction of earthquakes is essential for developing early warning systems, disaster planning, risk assessment, and scientific research. This project aims to predict the magnitude and probability of Earthquake occurring in a particular region (California, United States) from the historic data of that region using various Machine learning model.</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4339769" y="965592"/>
            <a:ext cx="4093028" cy="769441"/>
          </a:xfrm>
          <a:prstGeom prst="rect">
            <a:avLst/>
          </a:prstGeom>
        </p:spPr>
        <p:txBody>
          <a:bodyPr wrap="square">
            <a:spAutoFit/>
          </a:bodyPr>
          <a:lstStyle/>
          <a:p>
            <a:r>
              <a:rPr lang="en-US" sz="4400" b="1" dirty="0">
                <a:solidFill>
                  <a:srgbClr val="0070C0"/>
                </a:solidFill>
              </a:rPr>
              <a:t>ABSTRACT</a:t>
            </a:r>
            <a:endParaRPr lang="en-US" sz="44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800" dirty="0"/>
              <a:t> Earthquakes are one</a:t>
            </a:r>
            <a:r>
              <a:rPr lang="en-IN" sz="2800" dirty="0"/>
              <a:t> amongst</a:t>
            </a:r>
            <a:r>
              <a:rPr lang="en-US" sz="2800" dirty="0"/>
              <a:t> the foremost destructive natural disasters.</a:t>
            </a:r>
          </a:p>
          <a:p>
            <a:pPr algn="l">
              <a:buFont typeface="Arial" pitchFamily="34" charset="0"/>
              <a:buChar char="•"/>
            </a:pPr>
            <a:r>
              <a:rPr lang="en-US" sz="2800" dirty="0"/>
              <a:t> They typically occur without notice and do not allow much time for people to react.</a:t>
            </a:r>
          </a:p>
          <a:p>
            <a:pPr algn="l">
              <a:buFont typeface="Arial" pitchFamily="34" charset="0"/>
              <a:buChar char="•"/>
            </a:pPr>
            <a:r>
              <a:rPr lang="en-US" sz="2800" dirty="0"/>
              <a:t> Earthquake can cause serious injuries and loss of life and destroy numerous buildings and infrastructure, leading to great economy loss.</a:t>
            </a:r>
          </a:p>
          <a:p>
            <a:pPr algn="l">
              <a:buFont typeface="Arial" pitchFamily="34" charset="0"/>
              <a:buChar char="•"/>
            </a:pPr>
            <a:r>
              <a:rPr lang="en-US" sz="2800" dirty="0"/>
              <a:t> Machine learning is a subfield of Artificial Intelligence, which is broadly defined as the capability of machine to imitate the intelligent human behavior.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800" dirty="0"/>
              <a:t>As earthquake is a calamitous occurrence that is detrimental to human interest and has an undesirable impact on the environment.</a:t>
            </a:r>
          </a:p>
          <a:p>
            <a:pPr algn="l">
              <a:buFont typeface="Arial" pitchFamily="34" charset="0"/>
              <a:buChar char="•"/>
            </a:pPr>
            <a:endParaRPr lang="en-US" sz="2800" dirty="0"/>
          </a:p>
          <a:p>
            <a:pPr algn="l">
              <a:buFont typeface="Arial" pitchFamily="34" charset="0"/>
              <a:buChar char="•"/>
            </a:pPr>
            <a:r>
              <a:rPr lang="en-US" sz="2800" dirty="0"/>
              <a:t> Earthquake prediction is branch of seismology concerned with the specification of the time, location and magnitude of future earthquakes.</a:t>
            </a:r>
          </a:p>
          <a:p>
            <a:pPr algn="l">
              <a:buFont typeface="Arial" pitchFamily="34" charset="0"/>
              <a:buChar char="•"/>
            </a:pPr>
            <a:endParaRPr lang="en-US" sz="2800" dirty="0"/>
          </a:p>
          <a:p>
            <a:pPr algn="l">
              <a:buFont typeface="Arial" pitchFamily="34" charset="0"/>
              <a:buChar char="•"/>
            </a:pPr>
            <a:r>
              <a:rPr lang="en-US" sz="2800" dirty="0"/>
              <a:t> The prediction of earthquakes is clearly critical to the protection of our society, where we discover this as a motivating problem to be solved.</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586462" y="2053882"/>
            <a:ext cx="11152682" cy="4365598"/>
          </a:xfrm>
        </p:spPr>
        <p:txBody>
          <a:bodyPr>
            <a:normAutofit/>
          </a:bodyPr>
          <a:lstStyle/>
          <a:p>
            <a:pPr algn="l"/>
            <a:r>
              <a:rPr lang="en-US" sz="2600" dirty="0">
                <a:latin typeface="Arial" panose="020B0604020202020204" pitchFamily="34" charset="0"/>
                <a:cs typeface="Arial" panose="020B0604020202020204" pitchFamily="34" charset="0"/>
              </a:rPr>
              <a:t>System Deployment Approach</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7" name="Picture 6" descr="A-chart-of-earthquake-prediction-process-using-one-machine-learning-algorithm.png"/>
          <p:cNvPicPr>
            <a:picLocks noChangeAspect="1"/>
          </p:cNvPicPr>
          <p:nvPr/>
        </p:nvPicPr>
        <p:blipFill>
          <a:blip r:embed="rId2"/>
          <a:stretch>
            <a:fillRect/>
          </a:stretch>
        </p:blipFill>
        <p:spPr>
          <a:xfrm>
            <a:off x="2039816" y="2758148"/>
            <a:ext cx="8637563" cy="3612767"/>
          </a:xfrm>
          <a:prstGeom prst="rect">
            <a:avLst/>
          </a:prstGeom>
        </p:spPr>
      </p:pic>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Edunet Foundation. All rights reserved.</a:t>
            </a:r>
          </a:p>
        </p:txBody>
      </p:sp>
      <p:sp>
        <p:nvSpPr>
          <p:cNvPr id="3" name="Rectangle 2"/>
          <p:cNvSpPr/>
          <p:nvPr/>
        </p:nvSpPr>
        <p:spPr>
          <a:xfrm>
            <a:off x="1047108" y="1767227"/>
            <a:ext cx="4311565" cy="523220"/>
          </a:xfrm>
          <a:prstGeom prst="rect">
            <a:avLst/>
          </a:prstGeom>
        </p:spPr>
        <p:txBody>
          <a:bodyPr wrap="none">
            <a:spAutoFit/>
          </a:bodyPr>
          <a:lstStyle/>
          <a:p>
            <a:r>
              <a:rPr lang="en-US" sz="2800" dirty="0"/>
              <a:t>1. Import necessary libraries</a:t>
            </a:r>
          </a:p>
        </p:txBody>
      </p:sp>
      <p:sp>
        <p:nvSpPr>
          <p:cNvPr id="1025" name="Rectangle 1"/>
          <p:cNvSpPr>
            <a:spLocks noChangeArrowheads="1"/>
          </p:cNvSpPr>
          <p:nvPr/>
        </p:nvSpPr>
        <p:spPr bwMode="auto">
          <a:xfrm>
            <a:off x="956602" y="2349306"/>
            <a:ext cx="908772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 </a:t>
            </a:r>
            <a:r>
              <a:rPr kumimoji="0" lang="en-US" altLang="zh-CN" sz="2400" b="0" u="none" strike="noStrike" cap="none" normalizeH="0" baseline="0" dirty="0">
                <a:ln>
                  <a:noFill/>
                </a:ln>
                <a:solidFill>
                  <a:srgbClr val="1F1F1F"/>
                </a:solidFill>
                <a:effectLst/>
                <a:latin typeface="Arial" pitchFamily="34" charset="0"/>
                <a:ea typeface="SimSun" pitchFamily="2" charset="-122"/>
                <a:cs typeface="Arial" pitchFamily="34" charset="0"/>
              </a:rPr>
              <a:t>2. Load the downloaded data from a panda data frame</a:t>
            </a:r>
            <a:endParaRPr kumimoji="0" lang="en-US" altLang="zh-CN" sz="2400" b="0" u="none" strike="noStrike" cap="none" normalizeH="0" baseline="0" dirty="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870408" y="3485664"/>
            <a:ext cx="11336106" cy="6617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altLang="zh-CN" sz="1300" i="0" u="none" strike="noStrike" cap="none" normalizeH="0" baseline="0" dirty="0">
                <a:ln>
                  <a:noFill/>
                </a:ln>
                <a:solidFill>
                  <a:srgbClr val="1F1F1F"/>
                </a:solidFill>
                <a:effectLst/>
                <a:latin typeface="Arial" pitchFamily="34" charset="0"/>
                <a:ea typeface="SimSun" pitchFamily="2" charset="-122"/>
                <a:cs typeface="Arial" pitchFamily="34" charset="0"/>
              </a:rPr>
              <a:t>    </a:t>
            </a:r>
            <a:r>
              <a:rPr kumimoji="0" lang="en-US" altLang="zh-CN" sz="2400" i="0" u="none" strike="noStrike" cap="none" normalizeH="0" baseline="0" dirty="0">
                <a:ln>
                  <a:noFill/>
                </a:ln>
                <a:solidFill>
                  <a:srgbClr val="1F1F1F"/>
                </a:solidFill>
                <a:effectLst/>
                <a:latin typeface="Arial" pitchFamily="34" charset="0"/>
                <a:ea typeface="SimSun" pitchFamily="2" charset="-122"/>
                <a:cs typeface="Arial" pitchFamily="34" charset="0"/>
              </a:rPr>
              <a:t>4. Divide the data into training and testing sets for model training and evaluation</a:t>
            </a:r>
            <a:r>
              <a:rPr kumimoji="0" lang="en-US" altLang="zh-CN" sz="1300" i="0" u="none" strike="noStrike" cap="none" normalizeH="0" baseline="0" dirty="0">
                <a:ln>
                  <a:noFill/>
                </a:ln>
                <a:solidFill>
                  <a:srgbClr val="1F1F1F"/>
                </a:solidFill>
                <a:effectLst/>
                <a:latin typeface="Arial" pitchFamily="34" charset="0"/>
                <a:ea typeface="SimSun" pitchFamily="2" charset="-122"/>
                <a:cs typeface="Arial" pitchFamily="34" charset="0"/>
              </a:rPr>
              <a:t>:    </a:t>
            </a:r>
            <a:endParaRPr lang="en-US" sz="1400"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300" b="0" i="0" u="none" strike="noStrike" cap="none" normalizeH="0" baseline="0" dirty="0">
              <a:ln>
                <a:noFill/>
              </a:ln>
              <a:solidFill>
                <a:srgbClr val="1F1F1F"/>
              </a:solidFill>
              <a:effectLst/>
              <a:latin typeface="Arial" pitchFamily="34" charset="0"/>
              <a:ea typeface="SimSun" pitchFamily="2" charset="-122"/>
              <a:cs typeface="Arial" pitchFamily="34" charset="0"/>
            </a:endParaRPr>
          </a:p>
        </p:txBody>
      </p:sp>
      <p:sp>
        <p:nvSpPr>
          <p:cNvPr id="7" name="Rectangle 6"/>
          <p:cNvSpPr/>
          <p:nvPr/>
        </p:nvSpPr>
        <p:spPr>
          <a:xfrm>
            <a:off x="967953" y="4087502"/>
            <a:ext cx="4567212" cy="523220"/>
          </a:xfrm>
          <a:prstGeom prst="rect">
            <a:avLst/>
          </a:prstGeom>
        </p:spPr>
        <p:txBody>
          <a:bodyPr wrap="none">
            <a:spAutoFit/>
          </a:bodyPr>
          <a:lstStyle/>
          <a:p>
            <a:r>
              <a:rPr lang="en-US" dirty="0"/>
              <a:t> </a:t>
            </a:r>
            <a:r>
              <a:rPr lang="en-US" sz="2800" dirty="0"/>
              <a:t>5. Create and train the model</a:t>
            </a:r>
            <a:endParaRPr lang="en-US" sz="2400" dirty="0"/>
          </a:p>
        </p:txBody>
      </p:sp>
      <p:sp>
        <p:nvSpPr>
          <p:cNvPr id="1027" name="Rectangle 3"/>
          <p:cNvSpPr>
            <a:spLocks noChangeArrowheads="1"/>
          </p:cNvSpPr>
          <p:nvPr/>
        </p:nvSpPr>
        <p:spPr bwMode="auto">
          <a:xfrm>
            <a:off x="1074045" y="4642781"/>
            <a:ext cx="10900242" cy="101566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6. Evaluate the model's performance on the testing data using metrics like:</a:t>
            </a:r>
            <a:r>
              <a:rPr kumimoji="0" lang="en-US" altLang="zh-CN" sz="2400" b="0" i="0" u="none" strike="noStrike" cap="none" normalizeH="0" baseline="0" dirty="0">
                <a:ln>
                  <a:noFill/>
                </a:ln>
                <a:solidFill>
                  <a:schemeClr val="tx1"/>
                </a:solidFill>
                <a:effectLst/>
                <a:latin typeface="Arial" pitchFamily="34" charset="0"/>
                <a:cs typeface="Arial" pitchFamily="34" charset="0"/>
              </a:rPr>
              <a:t> </a:t>
            </a:r>
            <a:endPar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     Mean Squared Error (MSE)</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1465295" y="5399088"/>
            <a:ext cx="10378362" cy="36933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R-squared (coefficient of determination)</a:t>
            </a:r>
            <a:r>
              <a:rPr kumimoji="0" lang="en-US" altLang="zh-CN" sz="2400" b="0" i="0" u="none" strike="noStrike" cap="none" normalizeH="0" baseline="0" dirty="0">
                <a:ln>
                  <a:noFill/>
                </a:ln>
                <a:solidFill>
                  <a:schemeClr val="tx1"/>
                </a:solidFill>
                <a:effectLst/>
                <a:latin typeface="Arial" pitchFamily="34" charset="0"/>
                <a:cs typeface="Arial" pitchFamily="34" charset="0"/>
              </a:rPr>
              <a:t> </a:t>
            </a:r>
          </a:p>
        </p:txBody>
      </p:sp>
      <p:sp>
        <p:nvSpPr>
          <p:cNvPr id="1029" name="Rectangle 5"/>
          <p:cNvSpPr>
            <a:spLocks noChangeArrowheads="1"/>
          </p:cNvSpPr>
          <p:nvPr/>
        </p:nvSpPr>
        <p:spPr bwMode="auto">
          <a:xfrm>
            <a:off x="940321" y="5914895"/>
            <a:ext cx="1127167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1F1F1F"/>
                </a:solidFill>
                <a:effectLst/>
                <a:latin typeface="Arial" pitchFamily="34" charset="0"/>
                <a:ea typeface="SimSun" pitchFamily="2" charset="-122"/>
                <a:cs typeface="Arial" pitchFamily="34" charset="0"/>
              </a:rPr>
              <a:t>  </a:t>
            </a: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7. Use the trained model to predict earthquake magnitudes for new, unseen data</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0"/>
          <p:cNvSpPr/>
          <p:nvPr/>
        </p:nvSpPr>
        <p:spPr>
          <a:xfrm>
            <a:off x="1030518" y="2946400"/>
            <a:ext cx="11161481" cy="523220"/>
          </a:xfrm>
          <a:prstGeom prst="rect">
            <a:avLst/>
          </a:prstGeom>
        </p:spPr>
        <p:txBody>
          <a:bodyPr wrap="square">
            <a:spAutoFit/>
          </a:bodyPr>
          <a:lstStyle/>
          <a:p>
            <a:r>
              <a:rPr lang="en-US" sz="2800" dirty="0"/>
              <a:t>3. Explore the data to understand its structure and identify potential issues</a:t>
            </a:r>
          </a:p>
        </p:txBody>
      </p:sp>
      <p:sp>
        <p:nvSpPr>
          <p:cNvPr id="12" name="Rectangle 11"/>
          <p:cNvSpPr/>
          <p:nvPr/>
        </p:nvSpPr>
        <p:spPr>
          <a:xfrm>
            <a:off x="323555" y="1012878"/>
            <a:ext cx="6386733" cy="523220"/>
          </a:xfrm>
          <a:prstGeom prst="rect">
            <a:avLst/>
          </a:prstGeom>
        </p:spPr>
        <p:txBody>
          <a:bodyPr wrap="square">
            <a:spAutoFit/>
          </a:bodyPr>
          <a:lstStyle/>
          <a:p>
            <a:r>
              <a:rPr lang="en-US" sz="2800" b="1" dirty="0">
                <a:latin typeface="Arial"/>
                <a:ea typeface="+mj-lt"/>
                <a:cs typeface="Arial"/>
              </a:rPr>
              <a:t>Model Development Algorithm</a:t>
            </a:r>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 xmlns:a16="http://schemas.microsoft.com/office/drawing/2014/main" id="{38E8653D-1130-51D3-7167-6529A49A0FE3}"/>
              </a:ext>
            </a:extLst>
          </p:cNvPr>
          <p:cNvSpPr>
            <a:spLocks noGrp="1"/>
          </p:cNvSpPr>
          <p:nvPr>
            <p:ph type="subTitle" idx="1"/>
          </p:nvPr>
        </p:nvSpPr>
        <p:spPr>
          <a:xfrm>
            <a:off x="759739" y="1863410"/>
            <a:ext cx="11152682" cy="4365598"/>
          </a:xfrm>
        </p:spPr>
        <p:txBody>
          <a:bodyPr>
            <a:normAutofit/>
          </a:bodyPr>
          <a:lstStyle/>
          <a:p>
            <a:pPr lvl="1" algn="l"/>
            <a:endParaRPr lang="en-US" sz="22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screen rec.mp4">
            <a:hlinkClick r:id="" action="ppaction://media"/>
          </p:cNvPr>
          <p:cNvPicPr>
            <a:picLocks noRot="1" noChangeAspect="1"/>
          </p:cNvPicPr>
          <p:nvPr>
            <a:videoFile r:link="rId1"/>
          </p:nvPr>
        </p:nvPicPr>
        <p:blipFill>
          <a:blip r:embed="rId3"/>
          <a:stretch>
            <a:fillRect/>
          </a:stretch>
        </p:blipFill>
        <p:spPr>
          <a:xfrm>
            <a:off x="1320800" y="2133600"/>
            <a:ext cx="9434286" cy="3802743"/>
          </a:xfrm>
          <a:prstGeom prst="rect">
            <a:avLst/>
          </a:prstGeom>
        </p:spPr>
      </p:pic>
    </p:spTree>
    <p:extLst>
      <p:ext uri="{BB962C8B-B14F-4D97-AF65-F5344CB8AC3E}">
        <p14:creationId xmlns="" xmlns:p14="http://schemas.microsoft.com/office/powerpoint/2010/main" val="15527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800" dirty="0"/>
              <a:t>The analytical process started from data cleaning and processing, missing value, exploratory analysis and finally model building and evaluation.</a:t>
            </a:r>
          </a:p>
          <a:p>
            <a:pPr algn="l"/>
            <a:endParaRPr lang="en-US" sz="2800" dirty="0"/>
          </a:p>
          <a:p>
            <a:pPr algn="l"/>
            <a:r>
              <a:rPr lang="en-US" sz="2800" dirty="0"/>
              <a:t> The best accuracy on public test set is higher accuracy score is will be find out.</a:t>
            </a:r>
          </a:p>
          <a:p>
            <a:pPr algn="l"/>
            <a:endParaRPr lang="en-US" sz="2800" dirty="0"/>
          </a:p>
          <a:p>
            <a:pPr algn="l"/>
            <a:r>
              <a:rPr lang="en-US" sz="2800" dirty="0"/>
              <a:t>This application can help to find the Prediction of Earth Quake. </a:t>
            </a: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47048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607</Words>
  <Application>Microsoft Office PowerPoint</Application>
  <PresentationFormat>Custom</PresentationFormat>
  <Paragraphs>87</Paragraphs>
  <Slides>13</Slides>
  <Notes>1</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SEISMIC HAZARD ASSESSMENT SYSTEM</vt:lpstr>
      <vt:lpstr>OUTLINE</vt:lpstr>
      <vt:lpstr>Slide 3</vt:lpstr>
      <vt:lpstr>Problem Statement</vt:lpstr>
      <vt:lpstr>Proposed Solution</vt:lpstr>
      <vt:lpstr>Algorithm &amp; Deployment</vt:lpstr>
      <vt:lpstr>Slide 7</vt:lpstr>
      <vt:lpstr>Project Demo(Recorded Video)</vt:lpstr>
      <vt:lpstr>Conclusion</vt:lpstr>
      <vt:lpstr>Future Scope</vt:lpstr>
      <vt:lpstr>References</vt:lpstr>
      <vt:lpstr>GitHub Link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Administrator</cp:lastModifiedBy>
  <cp:revision>111</cp:revision>
  <dcterms:created xsi:type="dcterms:W3CDTF">2021-04-26T07:43:48Z</dcterms:created>
  <dcterms:modified xsi:type="dcterms:W3CDTF">2024-04-24T10:00:03Z</dcterms:modified>
</cp:coreProperties>
</file>