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2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0978D-D399-4695-82F6-AB6478BEE10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B8217-948D-42CB-9239-A58F5D953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1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B8217-948D-42CB-9239-A58F5D9538D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6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D57BCDE7-111F-E413-E872-012B0E8DE45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068053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4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23D52E40-A44B-96D6-2954-B955ADCB1A5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905369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A207ECAF-8F38-8169-637F-F43D3333647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173534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4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BCFE7D6A-E8BE-6630-D026-CDE21170680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865040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4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E684D2C7-EED1-5ACA-4AB7-825F50153DB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6007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5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0FBAEC76-4BD0-C4A4-158C-AA35573FD62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827867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385C9B70-9023-F99F-75AD-B2D95C3D193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959466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EC6505DF-5BA7-5199-2787-098FA01C766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387623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E71F8BF1-0B68-2D2E-394A-78BBF69D707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80938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5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480F8108-1CF8-F7CC-5AE6-B81BEB568E3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19870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5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BDA3D035-C518-88E0-6516-A40152CED21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283044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6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79DA3-157B-A2BE-DAB4-DC07FC50E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IN" dirty="0"/>
              <a:t>EXCEL RE-ASSESSMENT</a:t>
            </a:r>
            <a:br>
              <a:rPr lang="en-IN" dirty="0"/>
            </a:b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B7CE6-A5CE-7CE0-9FAF-38E4C31F5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8" r="20290"/>
          <a:stretch/>
        </p:blipFill>
        <p:spPr>
          <a:xfrm>
            <a:off x="234051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87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8313F0-64DA-CAD3-2726-5E01358F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168167"/>
            <a:ext cx="12785515" cy="60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55A27-9A9E-569F-8F4E-2072E2CE1175}"/>
              </a:ext>
            </a:extLst>
          </p:cNvPr>
          <p:cNvSpPr txBox="1"/>
          <p:nvPr/>
        </p:nvSpPr>
        <p:spPr>
          <a:xfrm>
            <a:off x="6766560" y="436880"/>
            <a:ext cx="4632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</a:t>
            </a:r>
            <a:r>
              <a:rPr lang="en-IN" dirty="0"/>
              <a:t>:</a:t>
            </a:r>
          </a:p>
          <a:p>
            <a:r>
              <a:rPr lang="en-IN" dirty="0"/>
              <a:t>First we find the count </a:t>
            </a:r>
            <a:r>
              <a:rPr lang="en-IN" dirty="0" err="1"/>
              <a:t>count</a:t>
            </a:r>
            <a:r>
              <a:rPr lang="en-IN" dirty="0"/>
              <a:t> of total orders and orders returned from that we found the percentage of total orders returned from total orders.</a:t>
            </a:r>
          </a:p>
          <a:p>
            <a:r>
              <a:rPr lang="en-IN" dirty="0"/>
              <a:t>Then we find the sum of sales value and profit for orders which are returned.</a:t>
            </a:r>
          </a:p>
          <a:p>
            <a:r>
              <a:rPr lang="en-IN" dirty="0"/>
              <a:t>Finally we found the loss% </a:t>
            </a:r>
            <a:r>
              <a:rPr lang="en-IN" dirty="0" err="1"/>
              <a:t>interms</a:t>
            </a:r>
            <a:r>
              <a:rPr lang="en-IN" dirty="0"/>
              <a:t> of sales revenue and profit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4516-C39D-D34B-8C8D-BA4FA783947F}"/>
              </a:ext>
            </a:extLst>
          </p:cNvPr>
          <p:cNvSpPr txBox="1"/>
          <p:nvPr/>
        </p:nvSpPr>
        <p:spPr>
          <a:xfrm>
            <a:off x="6756400" y="3956149"/>
            <a:ext cx="4033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dirty="0"/>
              <a:t>As a result we found the loss % </a:t>
            </a:r>
            <a:r>
              <a:rPr lang="en-IN" dirty="0" err="1"/>
              <a:t>interms</a:t>
            </a:r>
            <a:r>
              <a:rPr lang="en-IN" dirty="0"/>
              <a:t> of sales revenue and profit for the orders returned is 8%</a:t>
            </a:r>
          </a:p>
          <a:p>
            <a:endParaRPr lang="en-IN" dirty="0">
              <a:highlight>
                <a:srgbClr val="808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6103-03E9-67A3-4BA1-CD921C072AA0}"/>
              </a:ext>
            </a:extLst>
          </p:cNvPr>
          <p:cNvSpPr txBox="1"/>
          <p:nvPr/>
        </p:nvSpPr>
        <p:spPr>
          <a:xfrm>
            <a:off x="721360" y="4064000"/>
            <a:ext cx="476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Formulas used: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SUMIFS('Orders - copy'!V2:V9995,'Orders - copy'!Y2:Y9995,"No")</a:t>
            </a:r>
            <a:r>
              <a:rPr lang="en-US" dirty="0"/>
              <a:t> </a:t>
            </a:r>
            <a:endParaRPr lang="en-IN" b="1" dirty="0"/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SUMIFS('Orders - copy'!X2:X9995,'Orders - copy'!X2:X9995,"&gt;0",'Orders - copy'!Y2:Y9995,"No")</a:t>
            </a:r>
            <a:r>
              <a:rPr lang="en-US" dirty="0"/>
              <a:t> </a:t>
            </a:r>
            <a:endParaRPr lang="en-IN" b="1" dirty="0"/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ABS(SUMIFS('Orders - copy'!X2:X9995,'Orders - copy'!X2:X9995,"&lt;0"))</a:t>
            </a:r>
            <a:r>
              <a:rPr lang="en-US" dirty="0"/>
              <a:t> 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48E63-69F1-AF6D-B03B-5276411A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9" y="272901"/>
            <a:ext cx="6458282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55A27-9A9E-569F-8F4E-2072E2CE1175}"/>
              </a:ext>
            </a:extLst>
          </p:cNvPr>
          <p:cNvSpPr txBox="1"/>
          <p:nvPr/>
        </p:nvSpPr>
        <p:spPr>
          <a:xfrm>
            <a:off x="6756400" y="436880"/>
            <a:ext cx="4632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</a:t>
            </a:r>
            <a:r>
              <a:rPr lang="en-IN" dirty="0"/>
              <a:t>:</a:t>
            </a:r>
          </a:p>
          <a:p>
            <a:r>
              <a:rPr lang="en-IN" dirty="0"/>
              <a:t>First we find </a:t>
            </a:r>
            <a:r>
              <a:rPr lang="en-IN" dirty="0" err="1"/>
              <a:t>time_taken</a:t>
            </a:r>
            <a:r>
              <a:rPr lang="en-IN" dirty="0"/>
              <a:t> for delivery by subtracting ship date and order date. Then using pivot table we find the average of delivery </a:t>
            </a:r>
            <a:r>
              <a:rPr lang="en-IN" dirty="0" err="1"/>
              <a:t>time_taken</a:t>
            </a:r>
            <a:r>
              <a:rPr lang="en-IN" dirty="0"/>
              <a:t> for each shipment mode.</a:t>
            </a:r>
          </a:p>
          <a:p>
            <a:endParaRPr lang="en-IN" dirty="0"/>
          </a:p>
          <a:p>
            <a:r>
              <a:rPr lang="en-IN" dirty="0"/>
              <a:t>After that we sorted it and found the fastest and slowest ship mode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4516-C39D-D34B-8C8D-BA4FA783947F}"/>
              </a:ext>
            </a:extLst>
          </p:cNvPr>
          <p:cNvSpPr txBox="1"/>
          <p:nvPr/>
        </p:nvSpPr>
        <p:spPr>
          <a:xfrm>
            <a:off x="6756400" y="3956149"/>
            <a:ext cx="4033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dirty="0"/>
              <a:t>From this we are able to understand that standard class is delivering their product faster whereas the same day is delivering their product slowly</a:t>
            </a:r>
          </a:p>
          <a:p>
            <a:endParaRPr lang="en-IN" dirty="0"/>
          </a:p>
          <a:p>
            <a:endParaRPr lang="en-IN" dirty="0">
              <a:highlight>
                <a:srgbClr val="808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6103-03E9-67A3-4BA1-CD921C072AA0}"/>
              </a:ext>
            </a:extLst>
          </p:cNvPr>
          <p:cNvSpPr txBox="1"/>
          <p:nvPr/>
        </p:nvSpPr>
        <p:spPr>
          <a:xfrm>
            <a:off x="721360" y="4064000"/>
            <a:ext cx="4765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Formulas used:</a:t>
            </a:r>
          </a:p>
          <a:p>
            <a:endParaRPr lang="en-IN" b="1" dirty="0"/>
          </a:p>
          <a:p>
            <a:r>
              <a:rPr lang="en-IN" b="1" dirty="0"/>
              <a:t>For </a:t>
            </a:r>
            <a:r>
              <a:rPr lang="en-IN" b="1" dirty="0" err="1"/>
              <a:t>time_taken</a:t>
            </a:r>
            <a:r>
              <a:rPr lang="en-IN" b="1" dirty="0"/>
              <a:t> = B2-B1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>
              <a:highlight>
                <a:srgbClr val="80808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90A65D-5A70-C06F-537B-EDA3C384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5" y="199872"/>
            <a:ext cx="6166138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8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55A27-9A9E-569F-8F4E-2072E2CE1175}"/>
              </a:ext>
            </a:extLst>
          </p:cNvPr>
          <p:cNvSpPr txBox="1"/>
          <p:nvPr/>
        </p:nvSpPr>
        <p:spPr>
          <a:xfrm>
            <a:off x="6756400" y="436880"/>
            <a:ext cx="4632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</a:t>
            </a:r>
            <a:r>
              <a:rPr lang="en-IN" dirty="0"/>
              <a:t>:</a:t>
            </a:r>
          </a:p>
          <a:p>
            <a:r>
              <a:rPr lang="en-IN" dirty="0"/>
              <a:t>We have segmented customers and found the sum of sales and profit for each customer segment.</a:t>
            </a:r>
          </a:p>
          <a:p>
            <a:r>
              <a:rPr lang="en-IN" dirty="0"/>
              <a:t>Finally we plotted graph for each customer segment with profit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4516-C39D-D34B-8C8D-BA4FA783947F}"/>
              </a:ext>
            </a:extLst>
          </p:cNvPr>
          <p:cNvSpPr txBox="1"/>
          <p:nvPr/>
        </p:nvSpPr>
        <p:spPr>
          <a:xfrm>
            <a:off x="6756400" y="3956149"/>
            <a:ext cx="403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dirty="0"/>
              <a:t>Through this we can be </a:t>
            </a:r>
            <a:r>
              <a:rPr lang="en-IN" dirty="0" err="1"/>
              <a:t>qable</a:t>
            </a:r>
            <a:r>
              <a:rPr lang="en-IN" dirty="0"/>
              <a:t> to find that consumer has high profit when compared to all other customer segment</a:t>
            </a:r>
          </a:p>
          <a:p>
            <a:endParaRPr lang="en-IN" dirty="0"/>
          </a:p>
          <a:p>
            <a:endParaRPr lang="en-IN" dirty="0">
              <a:highlight>
                <a:srgbClr val="808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6103-03E9-67A3-4BA1-CD921C072AA0}"/>
              </a:ext>
            </a:extLst>
          </p:cNvPr>
          <p:cNvSpPr txBox="1"/>
          <p:nvPr/>
        </p:nvSpPr>
        <p:spPr>
          <a:xfrm>
            <a:off x="721360" y="4064000"/>
            <a:ext cx="476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Formulas used:</a:t>
            </a:r>
          </a:p>
          <a:p>
            <a:r>
              <a:rPr lang="en-IN" b="1" dirty="0"/>
              <a:t>Pivot table</a:t>
            </a:r>
          </a:p>
          <a:p>
            <a:endParaRPr lang="en-IN" b="1" dirty="0"/>
          </a:p>
          <a:p>
            <a:endParaRPr lang="en-IN" b="1" dirty="0">
              <a:highlight>
                <a:srgbClr val="80808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59B91-D84A-E401-6CE4-979A95F0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3" y="206918"/>
            <a:ext cx="6280473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7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55A27-9A9E-569F-8F4E-2072E2CE1175}"/>
              </a:ext>
            </a:extLst>
          </p:cNvPr>
          <p:cNvSpPr txBox="1"/>
          <p:nvPr/>
        </p:nvSpPr>
        <p:spPr>
          <a:xfrm>
            <a:off x="6756400" y="436880"/>
            <a:ext cx="4632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</a:t>
            </a:r>
            <a:r>
              <a:rPr lang="en-IN" dirty="0"/>
              <a:t>:</a:t>
            </a:r>
          </a:p>
          <a:p>
            <a:r>
              <a:rPr lang="en-IN" dirty="0"/>
              <a:t>Using pivot table we identified the top selling category and its sub category.</a:t>
            </a:r>
          </a:p>
          <a:p>
            <a:endParaRPr lang="en-IN" dirty="0"/>
          </a:p>
          <a:p>
            <a:r>
              <a:rPr lang="en-IN" dirty="0"/>
              <a:t>Profit margin was identified and its average is taken.</a:t>
            </a:r>
          </a:p>
          <a:p>
            <a:r>
              <a:rPr lang="en-IN" dirty="0"/>
              <a:t>With that average of profit margin is taken for each category and its sub category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4516-C39D-D34B-8C8D-BA4FA783947F}"/>
              </a:ext>
            </a:extLst>
          </p:cNvPr>
          <p:cNvSpPr txBox="1"/>
          <p:nvPr/>
        </p:nvSpPr>
        <p:spPr>
          <a:xfrm>
            <a:off x="6756400" y="3956149"/>
            <a:ext cx="403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dirty="0"/>
              <a:t>By finding the profit margin the average of profit margin for category and its sub category is identified.</a:t>
            </a:r>
          </a:p>
          <a:p>
            <a:endParaRPr lang="en-IN" dirty="0"/>
          </a:p>
          <a:p>
            <a:endParaRPr lang="en-IN" dirty="0">
              <a:highlight>
                <a:srgbClr val="808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6103-03E9-67A3-4BA1-CD921C072AA0}"/>
              </a:ext>
            </a:extLst>
          </p:cNvPr>
          <p:cNvSpPr txBox="1"/>
          <p:nvPr/>
        </p:nvSpPr>
        <p:spPr>
          <a:xfrm>
            <a:off x="721360" y="4064000"/>
            <a:ext cx="476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Formulas used:</a:t>
            </a:r>
          </a:p>
          <a:p>
            <a:endParaRPr lang="en-IN" b="1" dirty="0"/>
          </a:p>
          <a:p>
            <a:r>
              <a:rPr lang="en-IN" b="1" dirty="0"/>
              <a:t>Profit margin=profit/sales*100</a:t>
            </a:r>
          </a:p>
          <a:p>
            <a:endParaRPr lang="en-IN" b="1" dirty="0">
              <a:highlight>
                <a:srgbClr val="80808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8CBE0-DB6A-E267-993E-26931EC2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8" y="272901"/>
            <a:ext cx="5893103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2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55A27-9A9E-569F-8F4E-2072E2CE1175}"/>
              </a:ext>
            </a:extLst>
          </p:cNvPr>
          <p:cNvSpPr txBox="1"/>
          <p:nvPr/>
        </p:nvSpPr>
        <p:spPr>
          <a:xfrm>
            <a:off x="6756400" y="436880"/>
            <a:ext cx="4632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</a:t>
            </a:r>
            <a:r>
              <a:rPr lang="en-IN" dirty="0"/>
              <a:t>:</a:t>
            </a:r>
          </a:p>
          <a:p>
            <a:r>
              <a:rPr lang="en-IN" dirty="0"/>
              <a:t>Using pivot table we have identified the region with highest sales and lowest sales.</a:t>
            </a:r>
          </a:p>
          <a:p>
            <a:r>
              <a:rPr lang="en-IN" dirty="0"/>
              <a:t>Sales performance across different regions are identified.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4516-C39D-D34B-8C8D-BA4FA783947F}"/>
              </a:ext>
            </a:extLst>
          </p:cNvPr>
          <p:cNvSpPr txBox="1"/>
          <p:nvPr/>
        </p:nvSpPr>
        <p:spPr>
          <a:xfrm>
            <a:off x="6756400" y="3956149"/>
            <a:ext cx="403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dirty="0"/>
              <a:t>Region with highest and lowest sales are identified. Trend analysis for sales and profit is plotted region wise.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6103-03E9-67A3-4BA1-CD921C072AA0}"/>
              </a:ext>
            </a:extLst>
          </p:cNvPr>
          <p:cNvSpPr txBox="1"/>
          <p:nvPr/>
        </p:nvSpPr>
        <p:spPr>
          <a:xfrm>
            <a:off x="721360" y="4064000"/>
            <a:ext cx="476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Formulas used:</a:t>
            </a:r>
          </a:p>
          <a:p>
            <a:r>
              <a:rPr lang="en-IN" b="1" dirty="0"/>
              <a:t>Pivot table is used</a:t>
            </a:r>
          </a:p>
          <a:p>
            <a:endParaRPr lang="en-IN" b="1" dirty="0"/>
          </a:p>
          <a:p>
            <a:endParaRPr lang="en-IN" b="1" dirty="0">
              <a:highlight>
                <a:srgbClr val="80808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936C86-50C7-E1F3-30A6-AC7D69FB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3" y="436880"/>
            <a:ext cx="6148918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3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55A27-9A9E-569F-8F4E-2072E2CE1175}"/>
              </a:ext>
            </a:extLst>
          </p:cNvPr>
          <p:cNvSpPr txBox="1"/>
          <p:nvPr/>
        </p:nvSpPr>
        <p:spPr>
          <a:xfrm>
            <a:off x="6756400" y="436880"/>
            <a:ext cx="4632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</a:t>
            </a:r>
            <a:r>
              <a:rPr lang="en-IN" dirty="0"/>
              <a:t>:</a:t>
            </a:r>
          </a:p>
          <a:p>
            <a:r>
              <a:rPr lang="en-IN" dirty="0"/>
              <a:t>The impact of discounts on sales and profitability is discussed.</a:t>
            </a:r>
          </a:p>
          <a:p>
            <a:r>
              <a:rPr lang="en-IN" dirty="0"/>
              <a:t>Correlation for discount and quantity is found</a:t>
            </a:r>
          </a:p>
          <a:p>
            <a:r>
              <a:rPr lang="en-IN" dirty="0"/>
              <a:t>Correlation between discount and profit margin is found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4516-C39D-D34B-8C8D-BA4FA783947F}"/>
              </a:ext>
            </a:extLst>
          </p:cNvPr>
          <p:cNvSpPr txBox="1"/>
          <p:nvPr/>
        </p:nvSpPr>
        <p:spPr>
          <a:xfrm>
            <a:off x="6756400" y="3956149"/>
            <a:ext cx="4033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dirty="0"/>
              <a:t>Correlation for discount and quantity is found to be 0.00862</a:t>
            </a:r>
          </a:p>
          <a:p>
            <a:r>
              <a:rPr lang="en-IN" dirty="0"/>
              <a:t>Correlation between discount and profit margin is found to be -0.2195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>
              <a:highlight>
                <a:srgbClr val="808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6103-03E9-67A3-4BA1-CD921C072AA0}"/>
              </a:ext>
            </a:extLst>
          </p:cNvPr>
          <p:cNvSpPr txBox="1"/>
          <p:nvPr/>
        </p:nvSpPr>
        <p:spPr>
          <a:xfrm>
            <a:off x="721360" y="4064000"/>
            <a:ext cx="4765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Formulas used:</a:t>
            </a:r>
          </a:p>
          <a:p>
            <a:r>
              <a:rPr lang="en-IN" b="1" dirty="0"/>
              <a:t>IFERROR(CORREL(E:E, D:D), "No correlation available")</a:t>
            </a:r>
          </a:p>
          <a:p>
            <a:r>
              <a:rPr lang="en-IN" b="1" dirty="0"/>
              <a:t>IFERROR(CORREL(E:E, F:F), "No correlation available")</a:t>
            </a:r>
          </a:p>
          <a:p>
            <a:endParaRPr lang="en-IN" b="1" dirty="0">
              <a:highlight>
                <a:srgbClr val="808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555DE-6C3D-90B1-3594-3090A396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5" y="220886"/>
            <a:ext cx="6503886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55A27-9A9E-569F-8F4E-2072E2CE1175}"/>
              </a:ext>
            </a:extLst>
          </p:cNvPr>
          <p:cNvSpPr txBox="1"/>
          <p:nvPr/>
        </p:nvSpPr>
        <p:spPr>
          <a:xfrm>
            <a:off x="6756400" y="436880"/>
            <a:ext cx="4632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</a:t>
            </a:r>
            <a:r>
              <a:rPr lang="en-IN" dirty="0"/>
              <a:t>:</a:t>
            </a:r>
          </a:p>
          <a:p>
            <a:r>
              <a:rPr lang="en-IN" dirty="0"/>
              <a:t>Potential for new market for expansion based on region is founded.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4516-C39D-D34B-8C8D-BA4FA783947F}"/>
              </a:ext>
            </a:extLst>
          </p:cNvPr>
          <p:cNvSpPr txBox="1"/>
          <p:nvPr/>
        </p:nvSpPr>
        <p:spPr>
          <a:xfrm>
            <a:off x="6756400" y="3956149"/>
            <a:ext cx="403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dirty="0"/>
              <a:t>Regional graph analysis has been done and also saturation metric and average growth rate was identified</a:t>
            </a:r>
          </a:p>
          <a:p>
            <a:endParaRPr lang="en-IN" dirty="0"/>
          </a:p>
          <a:p>
            <a:endParaRPr lang="en-IN" dirty="0">
              <a:highlight>
                <a:srgbClr val="808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6103-03E9-67A3-4BA1-CD921C072AA0}"/>
              </a:ext>
            </a:extLst>
          </p:cNvPr>
          <p:cNvSpPr txBox="1"/>
          <p:nvPr/>
        </p:nvSpPr>
        <p:spPr>
          <a:xfrm>
            <a:off x="721360" y="4064000"/>
            <a:ext cx="47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Formulas used:</a:t>
            </a:r>
          </a:p>
          <a:p>
            <a:endParaRPr lang="en-IN" b="1" dirty="0">
              <a:highlight>
                <a:srgbClr val="808080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4EC971-6D92-52ED-C5AB-7B69E88C6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24783"/>
              </p:ext>
            </p:extLst>
          </p:nvPr>
        </p:nvGraphicFramePr>
        <p:xfrm>
          <a:off x="741681" y="4500563"/>
          <a:ext cx="4343399" cy="131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3592">
                  <a:extLst>
                    <a:ext uri="{9D8B030D-6E8A-4147-A177-3AD203B41FA5}">
                      <a16:colId xmlns:a16="http://schemas.microsoft.com/office/drawing/2014/main" val="2850631936"/>
                    </a:ext>
                  </a:extLst>
                </a:gridCol>
                <a:gridCol w="1329807">
                  <a:extLst>
                    <a:ext uri="{9D8B030D-6E8A-4147-A177-3AD203B41FA5}">
                      <a16:colId xmlns:a16="http://schemas.microsoft.com/office/drawing/2014/main" val="2841983519"/>
                    </a:ext>
                  </a:extLst>
                </a:gridCol>
              </a:tblGrid>
              <a:tr h="1968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saturation metric is total sales divided by number of customers in that region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0418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South has the lowest saturation metric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1110503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Here the formula for growth rate is (current sales - previous sales)/previous 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21132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We took the average values across the 4 years for each region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9588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A523ADE-61DC-8FA0-30A7-192F3907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9" y="315042"/>
            <a:ext cx="618381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55A27-9A9E-569F-8F4E-2072E2CE1175}"/>
              </a:ext>
            </a:extLst>
          </p:cNvPr>
          <p:cNvSpPr txBox="1"/>
          <p:nvPr/>
        </p:nvSpPr>
        <p:spPr>
          <a:xfrm>
            <a:off x="6756400" y="436880"/>
            <a:ext cx="463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</a:t>
            </a:r>
            <a:r>
              <a:rPr lang="en-IN" dirty="0"/>
              <a:t>:</a:t>
            </a:r>
          </a:p>
          <a:p>
            <a:r>
              <a:rPr lang="en-IN" dirty="0"/>
              <a:t>Customer retention rate was identified using the repeated no of orders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4516-C39D-D34B-8C8D-BA4FA783947F}"/>
              </a:ext>
            </a:extLst>
          </p:cNvPr>
          <p:cNvSpPr txBox="1"/>
          <p:nvPr/>
        </p:nvSpPr>
        <p:spPr>
          <a:xfrm>
            <a:off x="6756400" y="3956149"/>
            <a:ext cx="4033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dirty="0"/>
              <a:t>Improvement was made on customer retention</a:t>
            </a:r>
          </a:p>
          <a:p>
            <a:endParaRPr lang="en-IN" dirty="0"/>
          </a:p>
          <a:p>
            <a:endParaRPr lang="en-IN" dirty="0"/>
          </a:p>
          <a:p>
            <a:endParaRPr lang="en-IN" dirty="0">
              <a:highlight>
                <a:srgbClr val="808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6103-03E9-67A3-4BA1-CD921C072AA0}"/>
              </a:ext>
            </a:extLst>
          </p:cNvPr>
          <p:cNvSpPr txBox="1"/>
          <p:nvPr/>
        </p:nvSpPr>
        <p:spPr>
          <a:xfrm>
            <a:off x="721360" y="4064000"/>
            <a:ext cx="476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Formulas used:</a:t>
            </a:r>
          </a:p>
          <a:p>
            <a:r>
              <a:rPr lang="en-IN" b="1" dirty="0"/>
              <a:t>COUNTA(I1:I769)</a:t>
            </a:r>
          </a:p>
          <a:p>
            <a:r>
              <a:rPr lang="en-IN" b="1" dirty="0"/>
              <a:t>COUNTA(J2#)</a:t>
            </a:r>
          </a:p>
          <a:p>
            <a:r>
              <a:rPr lang="en-IN" b="1" dirty="0"/>
              <a:t>G4/G5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73ABB-6A11-57ED-0E2A-FEC2ADA8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2" y="0"/>
            <a:ext cx="6243598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2269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46651743-03b4-46de-b131-6fd089640ba8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8FB101F2-1822-41BF-8876-F4F124752BD2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634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Aptos</vt:lpstr>
      <vt:lpstr>Calibri</vt:lpstr>
      <vt:lpstr>Corbel</vt:lpstr>
      <vt:lpstr>Microsoft Sans Serif</vt:lpstr>
      <vt:lpstr>SketchLinesVTI</vt:lpstr>
      <vt:lpstr>EXCEL RE-ASSESSMENT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RE-ASSESSMENT </dc:title>
  <dc:creator>Dhivya Shree A</dc:creator>
  <cp:keywords>Classification=LV_C0NF1D3NT1AL</cp:keywords>
  <cp:lastModifiedBy>Dhivya Shree A</cp:lastModifiedBy>
  <cp:revision>5</cp:revision>
  <dcterms:created xsi:type="dcterms:W3CDTF">2024-03-26T17:51:22Z</dcterms:created>
  <dcterms:modified xsi:type="dcterms:W3CDTF">2024-03-27T11:55:54Z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46651743-03b4-46de-b131-6fd089640ba8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