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24600" y="2111267"/>
            <a:ext cx="3737865" cy="509114"/>
          </a:xfrm>
          <a:prstGeom prst="rect">
            <a:avLst/>
          </a:prstGeom>
        </p:spPr>
        <p:txBody>
          <a:bodyPr vert="horz" wrap="square" lIns="0" tIns="16510" rIns="0" bIns="0" rtlCol="0">
            <a:spAutoFit/>
          </a:bodyPr>
          <a:lstStyle/>
          <a:p>
            <a:pPr marL="12700">
              <a:lnSpc>
                <a:spcPct val="100000"/>
              </a:lnSpc>
              <a:spcBef>
                <a:spcPts val="130"/>
              </a:spcBef>
            </a:pPr>
            <a:r>
              <a:rPr lang="en-US" altLang="" sz="3200" dirty="0" smtClean="0">
                <a:latin typeface="Trebuchet MS" panose="020B0603020202020204"/>
                <a:cs typeface="Trebuchet MS" panose="020B0603020202020204"/>
              </a:rPr>
              <a:t>DHIVYA LAKSHMI G</a:t>
            </a:r>
            <a:endParaRPr lang="en-US" altLang="" sz="3200" dirty="0">
              <a:latin typeface="Trebuchet MS" panose="020B0603020202020204"/>
              <a:cs typeface="Trebuchet MS" panose="020B0603020202020204"/>
            </a:endParaRPr>
          </a:p>
        </p:txBody>
      </p:sp>
      <p:sp>
        <p:nvSpPr>
          <p:cNvPr id="8" name="object 8"/>
          <p:cNvSpPr txBox="1"/>
          <p:nvPr/>
        </p:nvSpPr>
        <p:spPr>
          <a:xfrm>
            <a:off x="6342146" y="28194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19200" y="625292"/>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 Box 9"/>
          <p:cNvSpPr txBox="1"/>
          <p:nvPr/>
        </p:nvSpPr>
        <p:spPr>
          <a:xfrm>
            <a:off x="1219200" y="2089821"/>
            <a:ext cx="6894830" cy="3416320"/>
          </a:xfrm>
          <a:prstGeom prst="rect">
            <a:avLst/>
          </a:prstGeom>
          <a:noFill/>
        </p:spPr>
        <p:txBody>
          <a:bodyPr wrap="square" rtlCol="0">
            <a:spAutoFit/>
          </a:bodyPr>
          <a:lstStyle/>
          <a:p>
            <a:pPr algn="just"/>
            <a:r>
              <a:rPr lang="en-US" b="1" dirty="0" smtClean="0">
                <a:latin typeface="Times New Roman" panose="02020603050405020304" pitchFamily="18" charset="0"/>
                <a:cs typeface="Times New Roman" panose="02020603050405020304" pitchFamily="18" charset="0"/>
              </a:rPr>
              <a:t>The machine learning models, including Logistic Regression, </a:t>
            </a:r>
            <a:r>
              <a:rPr lang="en-US" b="1" dirty="0" err="1" smtClean="0">
                <a:latin typeface="Times New Roman" panose="02020603050405020304" pitchFamily="18" charset="0"/>
                <a:cs typeface="Times New Roman" panose="02020603050405020304" pitchFamily="18" charset="0"/>
              </a:rPr>
              <a:t>XGBoost</a:t>
            </a:r>
            <a:r>
              <a:rPr lang="en-US" b="1" dirty="0" smtClean="0">
                <a:latin typeface="Times New Roman" panose="02020603050405020304" pitchFamily="18" charset="0"/>
                <a:cs typeface="Times New Roman" panose="02020603050405020304" pitchFamily="18" charset="0"/>
              </a:rPr>
              <a:t>, and a neural network, were trained and evaluated on the dataset for predicting liver cirrhosis. The models demonstrated promising performance, with the </a:t>
            </a:r>
            <a:r>
              <a:rPr lang="en-US" b="1" dirty="0" err="1" smtClean="0">
                <a:latin typeface="Times New Roman" panose="02020603050405020304" pitchFamily="18" charset="0"/>
                <a:cs typeface="Times New Roman" panose="02020603050405020304" pitchFamily="18" charset="0"/>
              </a:rPr>
              <a:t>XGBoost</a:t>
            </a:r>
            <a:r>
              <a:rPr lang="en-US" b="1" dirty="0" smtClean="0">
                <a:latin typeface="Times New Roman" panose="02020603050405020304" pitchFamily="18" charset="0"/>
                <a:cs typeface="Times New Roman" panose="02020603050405020304" pitchFamily="18" charset="0"/>
              </a:rPr>
              <a:t> model achieving a mean accuracy of approximately 0.74 and the neural network achieving a test accuracy of around 0.70. The models also showed good performance in terms of the area under the ROC curve (AUC), indicating their ability to differentiate between positive and negative cases of liver cirrhosis. These results suggest that the models have the potential to be valuable tools for healthcare professionals in the early detection and prediction of liver cirrhosis, leading to improved patient outcomes.</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000759" y="2298065"/>
            <a:ext cx="8981441" cy="584775"/>
          </a:xfrm>
          <a:prstGeom prst="rect">
            <a:avLst/>
          </a:prstGeom>
          <a:noFill/>
        </p:spPr>
        <p:txBody>
          <a:bodyPr wrap="square" rtlCol="0">
            <a:spAutoFit/>
          </a:bodyPr>
          <a:lstStyle/>
          <a:p>
            <a:r>
              <a:rPr lang="en-IN" sz="3200" b="1" dirty="0" smtClean="0">
                <a:latin typeface="Times New Roman" pitchFamily="18" charset="0"/>
                <a:cs typeface="Times New Roman" pitchFamily="18" charset="0"/>
              </a:rPr>
              <a:t>Liver Cirrhosis Prediction</a:t>
            </a:r>
            <a:endParaRPr lang="en-IN" sz="32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2366645" y="1817370"/>
            <a:ext cx="7226300" cy="3107690"/>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Problem Statement</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Project Overview</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Data Collection and Preprocessing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Model Development and Training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Evaluation Metrics and Results Analysis</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Model Deployment and Testing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14400" y="647581"/>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914400" y="2019300"/>
            <a:ext cx="7393305" cy="3139321"/>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To Develop a machine learning model to predict the presence of liver cirrhosis using features extracted from patient data. The model should accurately classify patients as having liver cirrhosis or not, based on a combination of clinical and imaging data. Early detection of liver cirrhosis is crucial for timely intervention and improved patient outcomes. By analyzing relevant features, the model aims to distinguish between patients with liver cirrhosis and those without, providing healthcare professionals with a valuable tool for early diagnosis and treatment planning. Ultimately, the project aims to leverage machine learning for more effective liver disease management, leading to improved patient care and outcomes.</a:t>
            </a:r>
            <a:endParaRPr lang="en-US" b="1"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8382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676275" y="2332166"/>
            <a:ext cx="8458200" cy="2862322"/>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This project aims to predict liver cirrhosis using machine learning models. The dataset is preprocessed to handle missing values and categorical variables. Exploratory data analysis (EDA) is conducted to understand the distribution of features and their relationship with the target variable. Two models, Logistic Regression and </a:t>
            </a:r>
            <a:r>
              <a:rPr lang="en-US" b="1" dirty="0" err="1" smtClean="0">
                <a:latin typeface="Times New Roman" panose="02020603050405020304" charset="0"/>
                <a:cs typeface="Times New Roman" panose="02020603050405020304" charset="0"/>
              </a:rPr>
              <a:t>XGBoost</a:t>
            </a:r>
            <a:r>
              <a:rPr lang="en-US" b="1" dirty="0" smtClean="0">
                <a:latin typeface="Times New Roman" panose="02020603050405020304" charset="0"/>
                <a:cs typeface="Times New Roman" panose="02020603050405020304" charset="0"/>
              </a:rPr>
              <a:t>, are trained and evaluated using Stratified K-Fold cross-validation. The models' performances are assessed using accuracy, classification reports, ROC curves, and precision-recall curves. Additionally, a neural network is built using </a:t>
            </a:r>
            <a:r>
              <a:rPr lang="en-US" b="1" dirty="0" err="1" smtClean="0">
                <a:latin typeface="Times New Roman" panose="02020603050405020304" charset="0"/>
                <a:cs typeface="Times New Roman" panose="02020603050405020304" charset="0"/>
              </a:rPr>
              <a:t>TensorFlow</a:t>
            </a:r>
            <a:r>
              <a:rPr lang="en-US" b="1" dirty="0" smtClean="0">
                <a:latin typeface="Times New Roman" panose="02020603050405020304" charset="0"/>
                <a:cs typeface="Times New Roman" panose="02020603050405020304" charset="0"/>
              </a:rPr>
              <a:t> to compare its performance with the traditional machine learning models. SHAP values are used to interpret the models' predictions and understand the importance of features in predicting liver cirrhosis.</a:t>
            </a:r>
            <a:endParaRPr lang="en-US"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90600" y="403165"/>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 Box 8"/>
          <p:cNvSpPr txBox="1"/>
          <p:nvPr/>
        </p:nvSpPr>
        <p:spPr>
          <a:xfrm>
            <a:off x="990600" y="2294217"/>
            <a:ext cx="7696200" cy="2308324"/>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The end users of this project could be healthcare professionals, such as doctors and clinicians, who are involved in the diagnosis and treatment of liver diseases. They can use the machine learning model to aid in the early detection of liver cirrhosis, which can lead to more timely interventions and improved patient outcomes. Additionally, researchers and healthcare policymakers may also benefit from the insights provided by the project to better understand the factors contributing to liver cirrhosis and develop more effective strategies for prevention and management.</a:t>
            </a:r>
            <a:endParaRPr lang="en-US" b="1"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3297555" y="1990725"/>
            <a:ext cx="5770245" cy="4247317"/>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This project offers a machine learning-based solution for early detection and prediction of liver cirrhosis, providing healthcare professionals with a valuable tool for more informed decision-making. By leveraging models like Logistic Regression, </a:t>
            </a:r>
            <a:r>
              <a:rPr lang="en-US" b="1" dirty="0" err="1" smtClean="0">
                <a:latin typeface="Times New Roman" panose="02020603050405020304" charset="0"/>
                <a:cs typeface="Times New Roman" panose="02020603050405020304" charset="0"/>
              </a:rPr>
              <a:t>XGBoost</a:t>
            </a:r>
            <a:r>
              <a:rPr lang="en-US" b="1" dirty="0" smtClean="0">
                <a:latin typeface="Times New Roman" panose="02020603050405020304" charset="0"/>
                <a:cs typeface="Times New Roman" panose="02020603050405020304" charset="0"/>
              </a:rPr>
              <a:t>, and a neural network, the project aims to improve accuracy in identifying liver cirrhosis indicators compared to traditional methods. The solution's value proposition lies in its potential to enable early intervention, personalize treatment plans, and contribute to liver disease research and healthcare policy. Overall, this project has the potential to significantly impact healthcare outcomes by improving patient care and quality of life through early detection and personalized management of liver cirrhosis.</a:t>
            </a:r>
            <a:endParaRPr lang="en-US" b="1"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39000" y="14188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457200" y="558457"/>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 Box 8"/>
          <p:cNvSpPr txBox="1"/>
          <p:nvPr/>
        </p:nvSpPr>
        <p:spPr>
          <a:xfrm>
            <a:off x="2362200" y="1684723"/>
            <a:ext cx="6423977" cy="480131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smtClean="0">
                <a:latin typeface="Times New Roman" panose="02020603050405020304" charset="0"/>
                <a:cs typeface="Times New Roman" panose="02020603050405020304" charset="0"/>
              </a:rPr>
              <a:t>Early Detection: </a:t>
            </a:r>
            <a:r>
              <a:rPr lang="en-US" dirty="0" smtClean="0">
                <a:latin typeface="Times New Roman" panose="02020603050405020304" charset="0"/>
                <a:cs typeface="Times New Roman" panose="02020603050405020304" charset="0"/>
              </a:rPr>
              <a:t>The project's machine learning models enable early identification of liver cirrhosis, allowing for timely interventions and improved patient outcomes.</a:t>
            </a:r>
          </a:p>
          <a:p>
            <a:pPr marL="285750" indent="-285750" algn="just">
              <a:buFont typeface="Arial" panose="020B0604020202020204" pitchFamily="34" charset="0"/>
              <a:buChar char="•"/>
            </a:pPr>
            <a:r>
              <a:rPr lang="en-US" b="1" dirty="0" smtClean="0">
                <a:latin typeface="Times New Roman" panose="02020603050405020304" charset="0"/>
                <a:cs typeface="Times New Roman" panose="02020603050405020304" charset="0"/>
              </a:rPr>
              <a:t>Enhanced Accuracy: </a:t>
            </a:r>
            <a:r>
              <a:rPr lang="en-US" dirty="0" smtClean="0">
                <a:latin typeface="Times New Roman" panose="02020603050405020304" charset="0"/>
                <a:cs typeface="Times New Roman" panose="02020603050405020304" charset="0"/>
              </a:rPr>
              <a:t>By leveraging advanced algorithms like Logistic Regression, </a:t>
            </a:r>
            <a:r>
              <a:rPr lang="en-US" dirty="0" err="1" smtClean="0">
                <a:latin typeface="Times New Roman" panose="02020603050405020304" charset="0"/>
                <a:cs typeface="Times New Roman" panose="02020603050405020304" charset="0"/>
              </a:rPr>
              <a:t>XGBoost</a:t>
            </a:r>
            <a:r>
              <a:rPr lang="en-US" dirty="0" smtClean="0">
                <a:latin typeface="Times New Roman" panose="02020603050405020304" charset="0"/>
                <a:cs typeface="Times New Roman" panose="02020603050405020304" charset="0"/>
              </a:rPr>
              <a:t>, and a neural network, the models achieve higher accuracy in predicting liver cirrhosis compared to traditional methods</a:t>
            </a:r>
            <a:r>
              <a:rPr lang="en-US" b="1" dirty="0" smtClean="0">
                <a:latin typeface="Times New Roman" panose="02020603050405020304" charset="0"/>
                <a:cs typeface="Times New Roman" panose="02020603050405020304" charset="0"/>
              </a:rPr>
              <a:t>.</a:t>
            </a:r>
          </a:p>
          <a:p>
            <a:pPr marL="285750" indent="-285750" algn="just">
              <a:buFont typeface="Arial" panose="020B0604020202020204" pitchFamily="34" charset="0"/>
              <a:buChar char="•"/>
            </a:pPr>
            <a:r>
              <a:rPr lang="en-US" b="1" dirty="0" smtClean="0">
                <a:latin typeface="Times New Roman" panose="02020603050405020304" charset="0"/>
                <a:cs typeface="Times New Roman" panose="02020603050405020304" charset="0"/>
              </a:rPr>
              <a:t>Personalized Treatment: </a:t>
            </a:r>
            <a:r>
              <a:rPr lang="en-US" dirty="0" smtClean="0">
                <a:latin typeface="Times New Roman" panose="02020603050405020304" charset="0"/>
                <a:cs typeface="Times New Roman" panose="02020603050405020304" charset="0"/>
              </a:rPr>
              <a:t>The models' insights can be used to tailor treatment plans for individual patients, leading to more effective and personalized healthcare.</a:t>
            </a:r>
          </a:p>
          <a:p>
            <a:pPr marL="285750" indent="-285750" algn="just">
              <a:buFont typeface="Arial" panose="020B0604020202020204" pitchFamily="34" charset="0"/>
              <a:buChar char="•"/>
            </a:pPr>
            <a:r>
              <a:rPr lang="en-US" b="1" dirty="0" smtClean="0">
                <a:latin typeface="Times New Roman" panose="02020603050405020304" charset="0"/>
                <a:cs typeface="Times New Roman" panose="02020603050405020304" charset="0"/>
              </a:rPr>
              <a:t>Research and Policy Impact: </a:t>
            </a:r>
            <a:r>
              <a:rPr lang="en-US" dirty="0" smtClean="0">
                <a:latin typeface="Times New Roman" panose="02020603050405020304" charset="0"/>
                <a:cs typeface="Times New Roman" panose="02020603050405020304" charset="0"/>
              </a:rPr>
              <a:t>The project's findings contribute to liver disease research and can inform healthcare policies aimed at better prevention and management of liver cirrhosis.</a:t>
            </a:r>
          </a:p>
          <a:p>
            <a:pPr marL="285750" indent="-285750" algn="just">
              <a:buFont typeface="Arial" panose="020B0604020202020204" pitchFamily="34" charset="0"/>
              <a:buChar char="•"/>
            </a:pPr>
            <a:r>
              <a:rPr lang="en-US" b="1" dirty="0" smtClean="0">
                <a:latin typeface="Times New Roman" panose="02020603050405020304" charset="0"/>
                <a:cs typeface="Times New Roman" panose="02020603050405020304" charset="0"/>
              </a:rPr>
              <a:t>Improved Healthcare Outcomes: </a:t>
            </a:r>
            <a:r>
              <a:rPr lang="en-US" dirty="0" smtClean="0">
                <a:latin typeface="Times New Roman" panose="02020603050405020304" charset="0"/>
                <a:cs typeface="Times New Roman" panose="02020603050405020304" charset="0"/>
              </a:rPr>
              <a:t>Overall, the solution has the potential to significantly improve healthcare outcomes by enabling early detection, personalized treatment, and informed decision-making in liver cirrhosis diagnosis and management.</a:t>
            </a:r>
            <a:endParaRPr lang="en-US"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858000" y="7437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 Box 11"/>
          <p:cNvSpPr txBox="1"/>
          <p:nvPr/>
        </p:nvSpPr>
        <p:spPr>
          <a:xfrm>
            <a:off x="739775" y="1067605"/>
            <a:ext cx="8404225" cy="5355312"/>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The project utilizes several machine learning models for predicting liver cirrhosis, including Logistic Regression, </a:t>
            </a:r>
            <a:r>
              <a:rPr lang="en-US" b="1" dirty="0" err="1" smtClean="0">
                <a:latin typeface="Times New Roman" panose="02020603050405020304" charset="0"/>
                <a:cs typeface="Times New Roman" panose="02020603050405020304" charset="0"/>
              </a:rPr>
              <a:t>XGBoost</a:t>
            </a:r>
            <a:r>
              <a:rPr lang="en-US" b="1" dirty="0" smtClean="0">
                <a:latin typeface="Times New Roman" panose="02020603050405020304" charset="0"/>
                <a:cs typeface="Times New Roman" panose="02020603050405020304" charset="0"/>
              </a:rPr>
              <a:t>, and a neural network. These models are trained on preprocessed data, where missing values are handled, and categorical variables are encoded.</a:t>
            </a:r>
          </a:p>
          <a:p>
            <a:pPr algn="just"/>
            <a:endParaRPr lang="en-US" b="1" dirty="0" smtClean="0">
              <a:latin typeface="Times New Roman" panose="02020603050405020304" charset="0"/>
              <a:cs typeface="Times New Roman" panose="02020603050405020304" charset="0"/>
            </a:endParaRPr>
          </a:p>
          <a:p>
            <a:pPr algn="just"/>
            <a:r>
              <a:rPr lang="en-US" b="1" dirty="0" smtClean="0">
                <a:latin typeface="Times New Roman" panose="02020603050405020304" charset="0"/>
                <a:cs typeface="Times New Roman" panose="02020603050405020304" charset="0"/>
              </a:rPr>
              <a:t>Logistic Regression: </a:t>
            </a:r>
            <a:r>
              <a:rPr lang="en-US" dirty="0" smtClean="0">
                <a:latin typeface="Times New Roman" panose="02020603050405020304" charset="0"/>
                <a:cs typeface="Times New Roman" panose="02020603050405020304" charset="0"/>
              </a:rPr>
              <a:t>This model is used for its simplicity and interpretability. It models the probability of liver cirrhosis based on the input features.</a:t>
            </a:r>
          </a:p>
          <a:p>
            <a:pPr algn="just"/>
            <a:endParaRPr lang="en-US" b="1" dirty="0" smtClean="0">
              <a:latin typeface="Times New Roman" panose="02020603050405020304" charset="0"/>
              <a:cs typeface="Times New Roman" panose="02020603050405020304" charset="0"/>
            </a:endParaRPr>
          </a:p>
          <a:p>
            <a:pPr algn="just"/>
            <a:r>
              <a:rPr lang="en-US" b="1" dirty="0" err="1" smtClean="0">
                <a:latin typeface="Times New Roman" panose="02020603050405020304" charset="0"/>
                <a:cs typeface="Times New Roman" panose="02020603050405020304" charset="0"/>
              </a:rPr>
              <a:t>XGBoost</a:t>
            </a:r>
            <a:r>
              <a:rPr lang="en-US" b="1"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XGBoost</a:t>
            </a:r>
            <a:r>
              <a:rPr lang="en-US" dirty="0" smtClean="0">
                <a:latin typeface="Times New Roman" panose="02020603050405020304" charset="0"/>
                <a:cs typeface="Times New Roman" panose="02020603050405020304" charset="0"/>
              </a:rPr>
              <a:t> is employed for its ability to handle complex relationships in the data and its high performance. It is tuned for optimal </a:t>
            </a:r>
            <a:r>
              <a:rPr lang="en-US" dirty="0" err="1" smtClean="0">
                <a:latin typeface="Times New Roman" panose="02020603050405020304" charset="0"/>
                <a:cs typeface="Times New Roman" panose="02020603050405020304" charset="0"/>
              </a:rPr>
              <a:t>hyperparameters</a:t>
            </a:r>
            <a:r>
              <a:rPr lang="en-US" dirty="0" smtClean="0">
                <a:latin typeface="Times New Roman" panose="02020603050405020304" charset="0"/>
                <a:cs typeface="Times New Roman" panose="02020603050405020304" charset="0"/>
              </a:rPr>
              <a:t> using techniques like cross-validation</a:t>
            </a:r>
            <a:r>
              <a:rPr lang="en-US" b="1" dirty="0" smtClean="0">
                <a:latin typeface="Times New Roman" panose="02020603050405020304" charset="0"/>
                <a:cs typeface="Times New Roman" panose="02020603050405020304" charset="0"/>
              </a:rPr>
              <a:t>.</a:t>
            </a:r>
          </a:p>
          <a:p>
            <a:pPr algn="just"/>
            <a:endParaRPr lang="en-US" b="1" dirty="0" smtClean="0">
              <a:latin typeface="Times New Roman" panose="02020603050405020304" charset="0"/>
              <a:cs typeface="Times New Roman" panose="02020603050405020304" charset="0"/>
            </a:endParaRPr>
          </a:p>
          <a:p>
            <a:pPr algn="just"/>
            <a:r>
              <a:rPr lang="en-US" b="1" dirty="0" smtClean="0">
                <a:latin typeface="Times New Roman" panose="02020603050405020304" charset="0"/>
                <a:cs typeface="Times New Roman" panose="02020603050405020304" charset="0"/>
              </a:rPr>
              <a:t>Neural Network: </a:t>
            </a:r>
            <a:r>
              <a:rPr lang="en-US" dirty="0" smtClean="0">
                <a:latin typeface="Times New Roman" panose="02020603050405020304" charset="0"/>
                <a:cs typeface="Times New Roman" panose="02020603050405020304" charset="0"/>
              </a:rPr>
              <a:t>A simple neural network is implemented using </a:t>
            </a:r>
            <a:r>
              <a:rPr lang="en-US" dirty="0" err="1" smtClean="0">
                <a:latin typeface="Times New Roman" panose="02020603050405020304" charset="0"/>
                <a:cs typeface="Times New Roman" panose="02020603050405020304" charset="0"/>
              </a:rPr>
              <a:t>TensorFlow</a:t>
            </a:r>
            <a:r>
              <a:rPr lang="en-US" dirty="0" smtClean="0">
                <a:latin typeface="Times New Roman" panose="02020603050405020304" charset="0"/>
                <a:cs typeface="Times New Roman" panose="02020603050405020304" charset="0"/>
              </a:rPr>
              <a:t>, with multiple layers to learn intricate patterns in the data.</a:t>
            </a:r>
          </a:p>
          <a:p>
            <a:pPr algn="just"/>
            <a:endParaRPr lang="en-US" b="1" dirty="0" smtClean="0">
              <a:latin typeface="Times New Roman" panose="02020603050405020304" charset="0"/>
              <a:cs typeface="Times New Roman" panose="02020603050405020304" charset="0"/>
            </a:endParaRPr>
          </a:p>
          <a:p>
            <a:pPr algn="just"/>
            <a:r>
              <a:rPr lang="en-US" b="1" dirty="0" smtClean="0">
                <a:latin typeface="Times New Roman" panose="02020603050405020304" charset="0"/>
                <a:cs typeface="Times New Roman" panose="02020603050405020304" charset="0"/>
              </a:rPr>
              <a:t>The models are trained and evaluated using Stratified K-Fold cross-validation to ensure robustness and generalizability. Performance metrics such as accuracy, ROC curve, and precision-recall curve are used to assess the models' effectiveness in predicting liver cirrhosis.</a:t>
            </a:r>
            <a:endParaRPr lang="en-US" b="1"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944</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Prasanth</dc:creator>
  <cp:lastModifiedBy>21ad0 12</cp:lastModifiedBy>
  <cp:revision>9</cp:revision>
  <dcterms:created xsi:type="dcterms:W3CDTF">2024-04-02T16:18:25Z</dcterms:created>
  <dcterms:modified xsi:type="dcterms:W3CDTF">2024-04-05T05:56:00Z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2024-04-02T05:30:00Z</vt:filetime>
  </property>
  <property fmtid="{D5CDD505-2E9C-101B-9397-08002B2CF9AE}" pid="4" name="Producer">
    <vt:lpwstr>3-Heights(TM) PDF Security Shell 4.8.25.2 (http://www.pdf-tools.com)</vt:lpwstr>
  </property>
  <property fmtid="{D5CDD505-2E9C-101B-9397-08002B2CF9AE}" pid="5" name="ICV">
    <vt:lpwstr>E6CEF6EF5FEE4A0B9D01E83DFD714FD6_12</vt:lpwstr>
  </property>
  <property fmtid="{D5CDD505-2E9C-101B-9397-08002B2CF9AE}" pid="6" name="KSOProductBuildVer">
    <vt:lpwstr>1033-12.2.0.13489</vt:lpwstr>
  </property>
</Properties>
</file>