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Oswald"/>
      <p:regular r:id="rId27"/>
      <p:bold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F97A62-CA42-4AB8-8DEF-FFE01CBE80BA}">
  <a:tblStyle styleId="{02F97A62-CA42-4AB8-8DEF-FFE01CBE80BA}" styleName="Table_0">
    <a:wholeTbl>
      <a:tcTxStyle b="off" i="off">
        <a:font>
          <a:latin typeface="Century Gothic"/>
          <a:ea typeface="Century Gothic"/>
          <a:cs typeface="Century Gothic"/>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wholeTbl>
    <a:band1H>
      <a:tcTxStyle/>
      <a:tcStyle>
        <a:fill>
          <a:solidFill>
            <a:srgbClr val="009C94"/>
          </a:solidFill>
        </a:fill>
      </a:tcStyle>
    </a:band1H>
    <a:band2H>
      <a:tcTxStyle/>
    </a:band2H>
    <a:band1V>
      <a:tcTxStyle/>
      <a:tcStyle>
        <a:fill>
          <a:solidFill>
            <a:srgbClr val="009C94"/>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009C94"/>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009C94"/>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00827B"/>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558cfef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9558cfef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558cfef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558cfef4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558cfef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9558cfef4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558cfef4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9558cfef4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558cfef4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9558cfef4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558cfef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9558cfef4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558cfef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9558cfef4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2" name="Google Shape;12;p2"/>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5400"/>
              <a:buFont typeface="Oswal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lvl="0" algn="l">
              <a:spcBef>
                <a:spcPts val="640"/>
              </a:spcBef>
              <a:spcAft>
                <a:spcPts val="0"/>
              </a:spcAft>
              <a:buSzPts val="3200"/>
              <a:buNone/>
              <a:defRPr>
                <a:solidFill>
                  <a:schemeClr val="lt1"/>
                </a:solidFill>
              </a:defRPr>
            </a:lvl1pPr>
            <a:lvl2pPr lvl="1" algn="ctr">
              <a:spcBef>
                <a:spcPts val="600"/>
              </a:spcBef>
              <a:spcAft>
                <a:spcPts val="0"/>
              </a:spcAft>
              <a:buSzPts val="2800"/>
              <a:buNone/>
              <a:defRPr>
                <a:solidFill>
                  <a:schemeClr val="lt1"/>
                </a:solidFill>
              </a:defRPr>
            </a:lvl2pPr>
            <a:lvl3pPr lvl="2" algn="ctr">
              <a:spcBef>
                <a:spcPts val="600"/>
              </a:spcBef>
              <a:spcAft>
                <a:spcPts val="0"/>
              </a:spcAft>
              <a:buSzPts val="2400"/>
              <a:buNone/>
              <a:defRPr>
                <a:solidFill>
                  <a:schemeClr val="lt1"/>
                </a:solidFill>
              </a:defRPr>
            </a:lvl3pPr>
            <a:lvl4pPr lvl="3" algn="ctr">
              <a:spcBef>
                <a:spcPts val="600"/>
              </a:spcBef>
              <a:spcAft>
                <a:spcPts val="0"/>
              </a:spcAft>
              <a:buSzPts val="2000"/>
              <a:buNone/>
              <a:defRPr>
                <a:solidFill>
                  <a:schemeClr val="lt1"/>
                </a:solidFill>
              </a:defRPr>
            </a:lvl4pPr>
            <a:lvl5pPr lvl="4" algn="ctr">
              <a:spcBef>
                <a:spcPts val="600"/>
              </a:spcBef>
              <a:spcAft>
                <a:spcPts val="0"/>
              </a:spcAft>
              <a:buSzPts val="20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4" name="Google Shape;14;p2"/>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pic>
        <p:nvPicPr>
          <p:cNvPr descr="Amrita University Entrance Exam Admit Card" id="17" name="Google Shape;17;p2"/>
          <p:cNvPicPr preferRelativeResize="0"/>
          <p:nvPr/>
        </p:nvPicPr>
        <p:blipFill rotWithShape="1">
          <a:blip r:embed="rId3">
            <a:alphaModFix/>
          </a:blip>
          <a:srcRect b="0" l="0" r="0" t="0"/>
          <a:stretch/>
        </p:blipFill>
        <p:spPr>
          <a:xfrm>
            <a:off x="9677400" y="155940"/>
            <a:ext cx="1468395" cy="12403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2400"/>
              <a:buFont typeface="Oswal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Oswald"/>
                <a:ea typeface="Oswald"/>
                <a:cs typeface="Oswald"/>
                <a:sym typeface="Oswald"/>
              </a:defRPr>
            </a:lvl1pPr>
            <a:lvl2pPr lvl="1" marR="0" rtl="0" algn="l">
              <a:spcBef>
                <a:spcPts val="600"/>
              </a:spcBef>
              <a:spcAft>
                <a:spcPts val="0"/>
              </a:spcAft>
              <a:buClr>
                <a:schemeClr val="accent1"/>
              </a:buClr>
              <a:buSzPts val="2800"/>
              <a:buFont typeface="Noto Sans Symbols"/>
              <a:buChar char="🞆"/>
              <a:defRPr b="0" i="0" sz="2800" u="none" cap="none" strike="noStrike">
                <a:solidFill>
                  <a:schemeClr val="lt1"/>
                </a:solidFill>
                <a:latin typeface="Oswald"/>
                <a:ea typeface="Oswald"/>
                <a:cs typeface="Oswald"/>
                <a:sym typeface="Oswald"/>
              </a:defRPr>
            </a:lvl2pPr>
            <a:lvl3pPr lvl="2" marR="0" rtl="0" algn="l">
              <a:spcBef>
                <a:spcPts val="600"/>
              </a:spcBef>
              <a:spcAft>
                <a:spcPts val="0"/>
              </a:spcAft>
              <a:buClr>
                <a:schemeClr val="accent1"/>
              </a:buClr>
              <a:buSzPts val="2400"/>
              <a:buFont typeface="Noto Sans Symbols"/>
              <a:buChar char="🞆"/>
              <a:defRPr b="0" i="0" sz="2400" u="none" cap="none" strike="noStrike">
                <a:solidFill>
                  <a:schemeClr val="lt1"/>
                </a:solidFill>
                <a:latin typeface="Oswald"/>
                <a:ea typeface="Oswald"/>
                <a:cs typeface="Oswald"/>
                <a:sym typeface="Oswald"/>
              </a:defRPr>
            </a:lvl3pPr>
            <a:lvl4pPr lvl="3"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4pPr>
            <a:lvl5pPr lvl="4"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83" name="Google Shape;83;p11"/>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Google Shape;84;p11"/>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Google Shape;85;p11"/>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2"/>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2"/>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4200"/>
              <a:buFont typeface="Oswald"/>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0" name="Google Shape;90;p12"/>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640"/>
              </a:spcBef>
              <a:spcAft>
                <a:spcPts val="0"/>
              </a:spcAft>
              <a:buSzPts val="3200"/>
              <a:buFont typeface="Oswald"/>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12"/>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Google Shape;92;p12"/>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Google Shape;93;p12"/>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3"/>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3"/>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3200"/>
              <a:buFont typeface="Oswald"/>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640"/>
              </a:spcBef>
              <a:spcAft>
                <a:spcPts val="0"/>
              </a:spcAft>
              <a:buSzPts val="3200"/>
              <a:buFont typeface="Oswald"/>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8" name="Google Shape;98;p13"/>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9" name="Google Shape;99;p13"/>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Google Shape;100;p13"/>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4"/>
          <p:cNvSpPr txBox="1"/>
          <p:nvPr>
            <p:ph type="title"/>
          </p:nvPr>
        </p:nvSpPr>
        <p:spPr>
          <a:xfrm>
            <a:off x="513438" y="434831"/>
            <a:ext cx="10545859"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rot="5400000">
            <a:off x="4019666" y="-1952021"/>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14"/>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Google Shape;106;p14"/>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7" name="Google Shape;107;p14"/>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5"/>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5"/>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15"/>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Google Shape;113;p15"/>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Google Shape;114;p15"/>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3"/>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3" name="Google Shape;23;p3"/>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4" name="Google Shape;24;p3"/>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pic>
        <p:nvPicPr>
          <p:cNvPr descr="Amrita University Entrance Exam Admit Card" id="25" name="Google Shape;25;p3"/>
          <p:cNvPicPr preferRelativeResize="0"/>
          <p:nvPr/>
        </p:nvPicPr>
        <p:blipFill rotWithShape="1">
          <a:blip r:embed="rId3">
            <a:alphaModFix/>
          </a:blip>
          <a:srcRect b="0" l="0" r="0" t="0"/>
          <a:stretch/>
        </p:blipFill>
        <p:spPr>
          <a:xfrm>
            <a:off x="9860692" y="395414"/>
            <a:ext cx="1124465" cy="10302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8" name="Google Shape;28;p4"/>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FC000"/>
              </a:buClr>
              <a:buSzPts val="4800"/>
              <a:buFont typeface="Oswald"/>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0" name="Google Shape;30;p4"/>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1" name="Google Shape;31;p4"/>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2" name="Google Shape;32;p4"/>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pic>
        <p:nvPicPr>
          <p:cNvPr descr="Amrita University Entrance Exam Admit Card" id="33" name="Google Shape;33;p4"/>
          <p:cNvPicPr preferRelativeResize="0"/>
          <p:nvPr/>
        </p:nvPicPr>
        <p:blipFill rotWithShape="1">
          <a:blip r:embed="rId3">
            <a:alphaModFix/>
          </a:blip>
          <a:srcRect b="0" l="0" r="0" t="0"/>
          <a:stretch/>
        </p:blipFill>
        <p:spPr>
          <a:xfrm>
            <a:off x="9860692" y="395414"/>
            <a:ext cx="1124465" cy="10302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6" name="Google Shape;36;p5"/>
          <p:cNvSpPr txBox="1"/>
          <p:nvPr>
            <p:ph type="title"/>
          </p:nvPr>
        </p:nvSpPr>
        <p:spPr>
          <a:xfrm>
            <a:off x="513438" y="434831"/>
            <a:ext cx="10545859"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8" name="Google Shape;38;p5"/>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9" name="Google Shape;39;p5"/>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Google Shape;40;p5"/>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Google Shape;41;p5"/>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pic>
        <p:nvPicPr>
          <p:cNvPr descr="Amrita University Entrance Exam Admit Card" id="42" name="Google Shape;42;p5"/>
          <p:cNvPicPr preferRelativeResize="0"/>
          <p:nvPr/>
        </p:nvPicPr>
        <p:blipFill rotWithShape="1">
          <a:blip r:embed="rId3">
            <a:alphaModFix/>
          </a:blip>
          <a:srcRect b="0" l="0" r="0" t="0"/>
          <a:stretch/>
        </p:blipFill>
        <p:spPr>
          <a:xfrm>
            <a:off x="9860692" y="395414"/>
            <a:ext cx="1124465" cy="10302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5" name="Google Shape;45;p6"/>
          <p:cNvSpPr txBox="1"/>
          <p:nvPr>
            <p:ph type="title"/>
          </p:nvPr>
        </p:nvSpPr>
        <p:spPr>
          <a:xfrm>
            <a:off x="513438" y="434831"/>
            <a:ext cx="10545859"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4400"/>
              <a:buFont typeface="Oswal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7" name="Google Shape;47;p6"/>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8" name="Google Shape;48;p6"/>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9" name="Google Shape;49;p6"/>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0" name="Google Shape;50;p6"/>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1" name="Google Shape;51;p6"/>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Google Shape;52;p6"/>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pic>
        <p:nvPicPr>
          <p:cNvPr descr="Amrita University Entrance Exam Admit Card" id="53" name="Google Shape;53;p6"/>
          <p:cNvPicPr preferRelativeResize="0"/>
          <p:nvPr/>
        </p:nvPicPr>
        <p:blipFill rotWithShape="1">
          <a:blip r:embed="rId3">
            <a:alphaModFix/>
          </a:blip>
          <a:srcRect b="0" l="0" r="0" t="0"/>
          <a:stretch/>
        </p:blipFill>
        <p:spPr>
          <a:xfrm>
            <a:off x="9860692" y="395414"/>
            <a:ext cx="1124465" cy="10302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7"/>
          <p:cNvSpPr txBox="1"/>
          <p:nvPr>
            <p:ph type="title"/>
          </p:nvPr>
        </p:nvSpPr>
        <p:spPr>
          <a:xfrm>
            <a:off x="513438" y="434831"/>
            <a:ext cx="10545859"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Google Shape;58;p7"/>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Google Shape;59;p7"/>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Google Shape;62;p8"/>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8"/>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9"/>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2000"/>
              <a:buFont typeface="Oswald"/>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8" name="Google Shape;68;p9"/>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9"/>
          <p:cNvSpPr txBox="1"/>
          <p:nvPr>
            <p:ph idx="10" type="dt"/>
          </p:nvPr>
        </p:nvSpPr>
        <p:spPr>
          <a:xfrm>
            <a:off x="9334626" y="6041362"/>
            <a:ext cx="13437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Google Shape;70;p9"/>
          <p:cNvSpPr txBox="1"/>
          <p:nvPr>
            <p:ph idx="11" type="ftr"/>
          </p:nvPr>
        </p:nvSpPr>
        <p:spPr>
          <a:xfrm>
            <a:off x="451514" y="6041362"/>
            <a:ext cx="864432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Google Shape;71;p9"/>
          <p:cNvSpPr txBox="1"/>
          <p:nvPr>
            <p:ph idx="12" type="sldNum"/>
          </p:nvPr>
        </p:nvSpPr>
        <p:spPr>
          <a:xfrm>
            <a:off x="10678331"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FC000"/>
              </a:buClr>
              <a:buSzPts val="2400"/>
              <a:buFont typeface="Oswal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Oswald"/>
                <a:ea typeface="Oswald"/>
                <a:cs typeface="Oswald"/>
                <a:sym typeface="Oswald"/>
              </a:defRPr>
            </a:lvl1pPr>
            <a:lvl2pPr lvl="1" marR="0" rtl="0" algn="l">
              <a:spcBef>
                <a:spcPts val="600"/>
              </a:spcBef>
              <a:spcAft>
                <a:spcPts val="0"/>
              </a:spcAft>
              <a:buClr>
                <a:schemeClr val="accent1"/>
              </a:buClr>
              <a:buSzPts val="2800"/>
              <a:buFont typeface="Noto Sans Symbols"/>
              <a:buChar char="🞆"/>
              <a:defRPr b="0" i="0" sz="2800" u="none" cap="none" strike="noStrike">
                <a:solidFill>
                  <a:schemeClr val="lt1"/>
                </a:solidFill>
                <a:latin typeface="Oswald"/>
                <a:ea typeface="Oswald"/>
                <a:cs typeface="Oswald"/>
                <a:sym typeface="Oswald"/>
              </a:defRPr>
            </a:lvl2pPr>
            <a:lvl3pPr lvl="2" marR="0" rtl="0" algn="l">
              <a:spcBef>
                <a:spcPts val="600"/>
              </a:spcBef>
              <a:spcAft>
                <a:spcPts val="0"/>
              </a:spcAft>
              <a:buClr>
                <a:schemeClr val="accent1"/>
              </a:buClr>
              <a:buSzPts val="2400"/>
              <a:buFont typeface="Noto Sans Symbols"/>
              <a:buChar char="🞆"/>
              <a:defRPr b="0" i="0" sz="2400" u="none" cap="none" strike="noStrike">
                <a:solidFill>
                  <a:schemeClr val="lt1"/>
                </a:solidFill>
                <a:latin typeface="Oswald"/>
                <a:ea typeface="Oswald"/>
                <a:cs typeface="Oswald"/>
                <a:sym typeface="Oswald"/>
              </a:defRPr>
            </a:lvl3pPr>
            <a:lvl4pPr lvl="3"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4pPr>
            <a:lvl5pPr lvl="4"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0"/>
          <p:cNvSpPr txBox="1"/>
          <p:nvPr>
            <p:ph idx="10" type="dt"/>
          </p:nvPr>
        </p:nvSpPr>
        <p:spPr>
          <a:xfrm>
            <a:off x="3885810" y="6041362"/>
            <a:ext cx="97687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Google Shape;77;p10"/>
          <p:cNvSpPr txBox="1"/>
          <p:nvPr>
            <p:ph idx="11" type="ftr"/>
          </p:nvPr>
        </p:nvSpPr>
        <p:spPr>
          <a:xfrm>
            <a:off x="590396" y="6041362"/>
            <a:ext cx="32954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Google Shape;78;p10"/>
          <p:cNvSpPr txBox="1"/>
          <p:nvPr>
            <p:ph idx="12" type="sldNum"/>
          </p:nvPr>
        </p:nvSpPr>
        <p:spPr>
          <a:xfrm>
            <a:off x="4862689" y="5915888"/>
            <a:ext cx="1062155" cy="490599"/>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3438" y="434831"/>
            <a:ext cx="10545859"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FC000"/>
              </a:buClr>
              <a:buSzPts val="4400"/>
              <a:buFont typeface="Oswald"/>
              <a:buNone/>
              <a:defRPr b="1" i="0" sz="4400" u="none" cap="none" strike="noStrike">
                <a:solidFill>
                  <a:srgbClr val="FFC000"/>
                </a:solidFill>
                <a:latin typeface="Oswald"/>
                <a:ea typeface="Oswald"/>
                <a:cs typeface="Oswald"/>
                <a:sym typeface="Oswald"/>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575222" y="1492423"/>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Noto Sans Symbols"/>
              <a:buChar char="🞆"/>
              <a:defRPr b="0" i="0" sz="3200" u="none" cap="none" strike="noStrike">
                <a:solidFill>
                  <a:schemeClr val="lt1"/>
                </a:solidFill>
                <a:latin typeface="Oswald"/>
                <a:ea typeface="Oswald"/>
                <a:cs typeface="Oswald"/>
                <a:sym typeface="Oswald"/>
              </a:defRPr>
            </a:lvl1pPr>
            <a:lvl2pPr indent="-406400" lvl="1" marL="914400" marR="0" rtl="0" algn="l">
              <a:spcBef>
                <a:spcPts val="600"/>
              </a:spcBef>
              <a:spcAft>
                <a:spcPts val="0"/>
              </a:spcAft>
              <a:buClr>
                <a:schemeClr val="accent1"/>
              </a:buClr>
              <a:buSzPts val="2800"/>
              <a:buFont typeface="Noto Sans Symbols"/>
              <a:buChar char="🞆"/>
              <a:defRPr b="0" i="0" sz="2800" u="none" cap="none" strike="noStrike">
                <a:solidFill>
                  <a:schemeClr val="lt1"/>
                </a:solidFill>
                <a:latin typeface="Oswald"/>
                <a:ea typeface="Oswald"/>
                <a:cs typeface="Oswald"/>
                <a:sym typeface="Oswald"/>
              </a:defRPr>
            </a:lvl2pPr>
            <a:lvl3pPr indent="-381000" lvl="2" marL="1371600" marR="0" rtl="0" algn="l">
              <a:spcBef>
                <a:spcPts val="600"/>
              </a:spcBef>
              <a:spcAft>
                <a:spcPts val="0"/>
              </a:spcAft>
              <a:buClr>
                <a:schemeClr val="accent1"/>
              </a:buClr>
              <a:buSzPts val="2400"/>
              <a:buFont typeface="Noto Sans Symbols"/>
              <a:buChar char="🞆"/>
              <a:defRPr b="0" i="0" sz="2400" u="none" cap="none" strike="noStrike">
                <a:solidFill>
                  <a:schemeClr val="lt1"/>
                </a:solidFill>
                <a:latin typeface="Oswald"/>
                <a:ea typeface="Oswald"/>
                <a:cs typeface="Oswald"/>
                <a:sym typeface="Oswald"/>
              </a:defRPr>
            </a:lvl3pPr>
            <a:lvl4pPr indent="-355600" lvl="3" marL="1828800"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4pPr>
            <a:lvl5pPr indent="-355600" lvl="4" marL="2286000" marR="0" rtl="0" algn="l">
              <a:spcBef>
                <a:spcPts val="600"/>
              </a:spcBef>
              <a:spcAft>
                <a:spcPts val="0"/>
              </a:spcAft>
              <a:buClr>
                <a:schemeClr val="accent1"/>
              </a:buClr>
              <a:buSzPts val="2000"/>
              <a:buFont typeface="Noto Sans Symbols"/>
              <a:buChar char="🞆"/>
              <a:defRPr b="0" i="0" sz="2000" u="none" cap="none" strike="noStrike">
                <a:solidFill>
                  <a:schemeClr val="lt1"/>
                </a:solidFill>
                <a:latin typeface="Oswald"/>
                <a:ea typeface="Oswald"/>
                <a:cs typeface="Oswald"/>
                <a:sym typeface="Oswald"/>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1"/>
          <p:cNvSpPr/>
          <p:nvPr/>
        </p:nvSpPr>
        <p:spPr>
          <a:xfrm>
            <a:off x="1" y="6376086"/>
            <a:ext cx="12097263" cy="481914"/>
          </a:xfrm>
          <a:prstGeom prst="rect">
            <a:avLst/>
          </a:prstGeom>
          <a:solidFill>
            <a:schemeClr val="accent1"/>
          </a:solidFill>
          <a:ln cap="rnd" cmpd="sng" w="15875">
            <a:solidFill>
              <a:srgbClr val="00908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Oswald"/>
                <a:ea typeface="Oswald"/>
                <a:cs typeface="Oswald"/>
                <a:sym typeface="Oswald"/>
              </a:rPr>
              <a:t>15CSE302 Project Review 1        Department  of CSE, Amrita School of Engineering, Coimbatore        2020                                              </a:t>
            </a:r>
            <a:fld id="{00000000-1234-1234-1234-123412341234}" type="slidenum">
              <a:rPr b="0" i="0" lang="en-US" sz="1800" u="none" cap="none" strike="noStrike">
                <a:solidFill>
                  <a:schemeClr val="lt1"/>
                </a:solidFill>
                <a:latin typeface="Oswald"/>
                <a:ea typeface="Oswald"/>
                <a:cs typeface="Oswald"/>
                <a:sym typeface="Oswald"/>
              </a:rPr>
              <a:t>‹#›</a:t>
            </a:fld>
            <a:endParaRPr b="0" i="0" sz="1800" u="none" cap="none" strike="noStrike">
              <a:solidFill>
                <a:schemeClr val="lt1"/>
              </a:solidFill>
              <a:latin typeface="Oswald"/>
              <a:ea typeface="Oswald"/>
              <a:cs typeface="Oswald"/>
              <a:sym typeface="Oswald"/>
            </a:endParaRPr>
          </a:p>
        </p:txBody>
      </p:sp>
      <p:pic>
        <p:nvPicPr>
          <p:cNvPr descr="Amrita University Entrance Exam Admit Card" id="9" name="Google Shape;9;p1"/>
          <p:cNvPicPr preferRelativeResize="0"/>
          <p:nvPr/>
        </p:nvPicPr>
        <p:blipFill rotWithShape="1">
          <a:blip r:embed="rId1">
            <a:alphaModFix/>
          </a:blip>
          <a:srcRect b="0" l="0" r="0" t="0"/>
          <a:stretch/>
        </p:blipFill>
        <p:spPr>
          <a:xfrm>
            <a:off x="9860692" y="395414"/>
            <a:ext cx="1124465" cy="10302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geeksforgeeks.org/introduction-of-er-model/" TargetMode="External"/><Relationship Id="rId4" Type="http://schemas.openxmlformats.org/officeDocument/2006/relationships/hyperlink" Target="https://www.smartdraw.com/entity-relationship-diagr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ctrTitle"/>
          </p:nvPr>
        </p:nvSpPr>
        <p:spPr>
          <a:xfrm>
            <a:off x="943008" y="650972"/>
            <a:ext cx="10572000" cy="7467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800"/>
              <a:buFont typeface="Oswald"/>
              <a:buNone/>
            </a:pPr>
            <a:r>
              <a:rPr lang="en-US" sz="4800"/>
              <a:t>   ONLINE COURSE REVIEW PORTAL</a:t>
            </a:r>
            <a:endParaRPr/>
          </a:p>
        </p:txBody>
      </p:sp>
      <p:sp>
        <p:nvSpPr>
          <p:cNvPr id="120" name="Google Shape;120;p1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a:solidFill>
                  <a:srgbClr val="FFC000"/>
                </a:solidFill>
              </a:rPr>
              <a:t>Section:      B                                                                Faculty in Charge: ANISHA MAM</a:t>
            </a:r>
            <a:endParaRPr b="1" sz="2000">
              <a:solidFill>
                <a:srgbClr val="FFC000"/>
              </a:solidFill>
            </a:endParaRPr>
          </a:p>
        </p:txBody>
      </p:sp>
      <p:graphicFrame>
        <p:nvGraphicFramePr>
          <p:cNvPr id="121" name="Google Shape;121;p16"/>
          <p:cNvGraphicFramePr/>
          <p:nvPr/>
        </p:nvGraphicFramePr>
        <p:xfrm>
          <a:off x="1855432" y="2005879"/>
          <a:ext cx="3000000" cy="3000000"/>
        </p:xfrm>
        <a:graphic>
          <a:graphicData uri="http://schemas.openxmlformats.org/drawingml/2006/table">
            <a:tbl>
              <a:tblPr bandRow="1" firstCol="1" firstRow="1">
                <a:noFill/>
                <a:tableStyleId>{02F97A62-CA42-4AB8-8DEF-FFE01CBE80BA}</a:tableStyleId>
              </a:tblPr>
              <a:tblGrid>
                <a:gridCol w="2514075"/>
                <a:gridCol w="5466950"/>
              </a:tblGrid>
              <a:tr h="391325">
                <a:tc>
                  <a:txBody>
                    <a:bodyPr/>
                    <a:lstStyle/>
                    <a:p>
                      <a:pPr indent="0" lvl="0" marL="0" marR="0" rtl="0" algn="ctr">
                        <a:lnSpc>
                          <a:spcPct val="115000"/>
                        </a:lnSpc>
                        <a:spcBef>
                          <a:spcPts val="0"/>
                        </a:spcBef>
                        <a:spcAft>
                          <a:spcPts val="0"/>
                        </a:spcAft>
                        <a:buNone/>
                      </a:pPr>
                      <a:r>
                        <a:rPr lang="en-US" sz="1400" u="none" cap="none" strike="noStrike">
                          <a:latin typeface="Oswald"/>
                          <a:ea typeface="Oswald"/>
                          <a:cs typeface="Oswald"/>
                          <a:sym typeface="Oswald"/>
                        </a:rPr>
                        <a:t>Rollno</a:t>
                      </a:r>
                      <a:endParaRPr sz="1100" u="none" cap="none" strike="noStrike">
                        <a:latin typeface="Oswald"/>
                        <a:ea typeface="Oswald"/>
                        <a:cs typeface="Oswald"/>
                        <a:sym typeface="Oswald"/>
                      </a:endParaRPr>
                    </a:p>
                  </a:txBody>
                  <a:tcPr marT="0" marB="0" marR="68575" marL="68575"/>
                </a:tc>
                <a:tc>
                  <a:txBody>
                    <a:bodyPr/>
                    <a:lstStyle/>
                    <a:p>
                      <a:pPr indent="0" lvl="0" marL="0" marR="0" rtl="0" algn="ctr">
                        <a:lnSpc>
                          <a:spcPct val="115000"/>
                        </a:lnSpc>
                        <a:spcBef>
                          <a:spcPts val="0"/>
                        </a:spcBef>
                        <a:spcAft>
                          <a:spcPts val="0"/>
                        </a:spcAft>
                        <a:buNone/>
                      </a:pPr>
                      <a:r>
                        <a:rPr lang="en-US" sz="1400" u="none" cap="none" strike="noStrike">
                          <a:latin typeface="Oswald"/>
                          <a:ea typeface="Oswald"/>
                          <a:cs typeface="Oswald"/>
                          <a:sym typeface="Oswald"/>
                        </a:rPr>
                        <a:t>Name</a:t>
                      </a:r>
                      <a:endParaRPr sz="1100" u="none" cap="none" strike="noStrike">
                        <a:latin typeface="Oswald"/>
                        <a:ea typeface="Oswald"/>
                        <a:cs typeface="Oswald"/>
                        <a:sym typeface="Oswald"/>
                      </a:endParaRPr>
                    </a:p>
                    <a:p>
                      <a:pPr indent="0" lvl="0" marL="0" marR="0" rtl="0" algn="ctr">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r h="392350">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CB.EN.U4CSE18114</a:t>
                      </a:r>
                      <a:endParaRPr sz="1100" u="none" cap="none" strike="noStrike">
                        <a:latin typeface="Oswald"/>
                        <a:ea typeface="Oswald"/>
                        <a:cs typeface="Oswald"/>
                        <a:sym typeface="Oswald"/>
                      </a:endParaRPr>
                    </a:p>
                  </a:txBody>
                  <a:tcPr marT="0" marB="0" marR="68575" marL="68575"/>
                </a:tc>
                <a:tc>
                  <a:txBody>
                    <a:bodyPr/>
                    <a:lstStyle/>
                    <a:p>
                      <a:pPr indent="0" lvl="0" marL="0" marR="0" rtl="0" algn="l">
                        <a:lnSpc>
                          <a:spcPct val="115000"/>
                        </a:lnSpc>
                        <a:spcBef>
                          <a:spcPts val="0"/>
                        </a:spcBef>
                        <a:spcAft>
                          <a:spcPts val="0"/>
                        </a:spcAft>
                        <a:buNone/>
                      </a:pPr>
                      <a:r>
                        <a:rPr lang="en-US" sz="1100" u="none" cap="none" strike="noStrike">
                          <a:latin typeface="Oswald"/>
                          <a:ea typeface="Oswald"/>
                          <a:cs typeface="Oswald"/>
                          <a:sym typeface="Oswald"/>
                        </a:rPr>
                        <a:t>   </a:t>
                      </a:r>
                      <a:r>
                        <a:rPr lang="en-US" sz="1400" u="none" cap="none" strike="noStrike">
                          <a:latin typeface="Oswald"/>
                          <a:ea typeface="Oswald"/>
                          <a:cs typeface="Oswald"/>
                          <a:sym typeface="Oswald"/>
                        </a:rPr>
                        <a:t>DHIVYA GANESAN</a:t>
                      </a:r>
                      <a:endParaRPr/>
                    </a:p>
                    <a:p>
                      <a:pPr indent="0" lvl="0" marL="0" marR="0" rtl="0" algn="ctr">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r h="392350">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CB.EN.U4CSE18115</a:t>
                      </a:r>
                      <a:endParaRPr sz="1100" u="none" cap="none" strike="noStrike">
                        <a:latin typeface="Oswald"/>
                        <a:ea typeface="Oswald"/>
                        <a:cs typeface="Oswald"/>
                        <a:sym typeface="Oswald"/>
                      </a:endParaRPr>
                    </a:p>
                  </a:txBody>
                  <a:tcPr marT="0" marB="0" marR="68575" marL="68575"/>
                </a:tc>
                <a:tc>
                  <a:txBody>
                    <a:bodyPr/>
                    <a:lstStyle/>
                    <a:p>
                      <a:pPr indent="0" lvl="0" marL="0" marR="0" rtl="0" algn="l">
                        <a:lnSpc>
                          <a:spcPct val="115000"/>
                        </a:lnSpc>
                        <a:spcBef>
                          <a:spcPts val="0"/>
                        </a:spcBef>
                        <a:spcAft>
                          <a:spcPts val="0"/>
                        </a:spcAft>
                        <a:buClr>
                          <a:schemeClr val="lt1"/>
                        </a:buClr>
                        <a:buSzPts val="1400"/>
                        <a:buFont typeface="Oswald"/>
                        <a:buNone/>
                      </a:pPr>
                      <a:r>
                        <a:rPr lang="en-US" sz="1400" u="none" cap="none" strike="noStrike">
                          <a:latin typeface="Oswald"/>
                          <a:ea typeface="Oswald"/>
                          <a:cs typeface="Oswald"/>
                          <a:sym typeface="Oswald"/>
                        </a:rPr>
                        <a:t>   ELAVENIL .P</a:t>
                      </a:r>
                      <a:endParaRPr sz="1100" u="none" cap="none" strike="noStrike">
                        <a:latin typeface="Oswald"/>
                        <a:ea typeface="Oswald"/>
                        <a:cs typeface="Oswald"/>
                        <a:sym typeface="Oswald"/>
                      </a:endParaRPr>
                    </a:p>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r h="392350">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CB.EN.U4CSE18171</a:t>
                      </a:r>
                      <a:endParaRPr sz="1100" u="none" cap="none" strike="noStrike">
                        <a:latin typeface="Oswald"/>
                        <a:ea typeface="Oswald"/>
                        <a:cs typeface="Oswald"/>
                        <a:sym typeface="Oswald"/>
                      </a:endParaRPr>
                    </a:p>
                  </a:txBody>
                  <a:tcPr marT="0" marB="0" marR="68575" marL="68575"/>
                </a:tc>
                <a:tc>
                  <a:txBody>
                    <a:bodyPr/>
                    <a:lstStyle/>
                    <a:p>
                      <a:pPr indent="0" lvl="0" marL="0" marR="0" rtl="0" algn="l">
                        <a:lnSpc>
                          <a:spcPct val="115000"/>
                        </a:lnSpc>
                        <a:spcBef>
                          <a:spcPts val="0"/>
                        </a:spcBef>
                        <a:spcAft>
                          <a:spcPts val="0"/>
                        </a:spcAft>
                        <a:buClr>
                          <a:schemeClr val="lt1"/>
                        </a:buClr>
                        <a:buSzPts val="1400"/>
                        <a:buFont typeface="Oswald"/>
                        <a:buNone/>
                      </a:pPr>
                      <a:r>
                        <a:rPr lang="en-US" sz="1400" u="none" cap="none" strike="noStrike">
                          <a:latin typeface="Oswald"/>
                          <a:ea typeface="Oswald"/>
                          <a:cs typeface="Oswald"/>
                          <a:sym typeface="Oswald"/>
                        </a:rPr>
                        <a:t>   DIVYA SHANKAR</a:t>
                      </a:r>
                      <a:endParaRPr/>
                    </a:p>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r h="392350">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CB.EN.U4CSE18172</a:t>
                      </a:r>
                      <a:endParaRPr sz="1100" u="none" cap="none" strike="noStrike">
                        <a:latin typeface="Oswald"/>
                        <a:ea typeface="Oswald"/>
                        <a:cs typeface="Oswald"/>
                        <a:sym typeface="Oswald"/>
                      </a:endParaRPr>
                    </a:p>
                  </a:txBody>
                  <a:tcPr marT="0" marB="0" marR="68575" marL="68575"/>
                </a:tc>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KEERTHIKA.S</a:t>
                      </a:r>
                      <a:endParaRPr sz="1100" u="none" cap="none" strike="noStrike">
                        <a:latin typeface="Oswald"/>
                        <a:ea typeface="Oswald"/>
                        <a:cs typeface="Oswald"/>
                        <a:sym typeface="Oswald"/>
                      </a:endParaRPr>
                    </a:p>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r h="392350">
                <a:tc>
                  <a:txBody>
                    <a:bodyPr/>
                    <a:lstStyle/>
                    <a:p>
                      <a:pPr indent="0" lvl="0" marL="0" marR="0" rtl="0" algn="l">
                        <a:lnSpc>
                          <a:spcPct val="115000"/>
                        </a:lnSpc>
                        <a:spcBef>
                          <a:spcPts val="0"/>
                        </a:spcBef>
                        <a:spcAft>
                          <a:spcPts val="0"/>
                        </a:spcAft>
                        <a:buNone/>
                      </a:pPr>
                      <a:r>
                        <a:t/>
                      </a:r>
                      <a:endParaRPr sz="1100" u="none" cap="none" strike="noStrike">
                        <a:latin typeface="Oswald"/>
                        <a:ea typeface="Oswald"/>
                        <a:cs typeface="Oswald"/>
                        <a:sym typeface="Oswald"/>
                      </a:endParaRPr>
                    </a:p>
                  </a:txBody>
                  <a:tcPr marT="0" marB="0" marR="68575" marL="68575"/>
                </a:tc>
                <a:tc>
                  <a:txBody>
                    <a:bodyPr/>
                    <a:lstStyle/>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p>
                      <a:pPr indent="0" lvl="0" marL="0" marR="0" rtl="0" algn="l">
                        <a:lnSpc>
                          <a:spcPct val="115000"/>
                        </a:lnSpc>
                        <a:spcBef>
                          <a:spcPts val="0"/>
                        </a:spcBef>
                        <a:spcAft>
                          <a:spcPts val="0"/>
                        </a:spcAft>
                        <a:buNone/>
                      </a:pPr>
                      <a:r>
                        <a:rPr lang="en-US" sz="1400" u="none" cap="none" strike="noStrike">
                          <a:latin typeface="Oswald"/>
                          <a:ea typeface="Oswald"/>
                          <a:cs typeface="Oswald"/>
                          <a:sym typeface="Oswald"/>
                        </a:rPr>
                        <a:t> </a:t>
                      </a:r>
                      <a:endParaRPr sz="1100" u="none" cap="none" strike="noStrike">
                        <a:latin typeface="Oswald"/>
                        <a:ea typeface="Oswald"/>
                        <a:cs typeface="Oswald"/>
                        <a:sym typeface="Oswald"/>
                      </a:endParaRPr>
                    </a:p>
                  </a:txBody>
                  <a:tcPr marT="0" marB="0" marR="68575" marL="6857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375" y="100401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a:t>
            </a:r>
            <a:r>
              <a:rPr lang="en-US"/>
              <a:t>  ER TO RELATIONAL SCHEMA MAPPING</a:t>
            </a:r>
            <a:endParaRPr/>
          </a:p>
          <a:p>
            <a:pPr indent="0" lvl="0" marL="0" rtl="0" algn="l">
              <a:spcBef>
                <a:spcPts val="0"/>
              </a:spcBef>
              <a:spcAft>
                <a:spcPts val="0"/>
              </a:spcAft>
              <a:buClr>
                <a:srgbClr val="FFC000"/>
              </a:buClr>
              <a:buSzPts val="4400"/>
              <a:buFont typeface="Oswald"/>
              <a:buNone/>
            </a:pPr>
            <a:r>
              <a:t/>
            </a:r>
            <a:endParaRPr/>
          </a:p>
        </p:txBody>
      </p:sp>
      <p:sp>
        <p:nvSpPr>
          <p:cNvPr id="173" name="Google Shape;173;p25"/>
          <p:cNvSpPr txBox="1"/>
          <p:nvPr/>
        </p:nvSpPr>
        <p:spPr>
          <a:xfrm>
            <a:off x="310719" y="2414726"/>
            <a:ext cx="11558726" cy="32918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Oswald"/>
                <a:ea typeface="Oswald"/>
                <a:cs typeface="Oswald"/>
                <a:sym typeface="Oswald"/>
              </a:rPr>
              <a:t>1) STUDENT TO DISCUSSION FORUM.</a:t>
            </a:r>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STUDENT(</a:t>
            </a:r>
            <a:r>
              <a:rPr lang="en-US" sz="1600" u="sng">
                <a:solidFill>
                  <a:schemeClr val="lt1"/>
                </a:solidFill>
                <a:latin typeface="Oswald"/>
                <a:ea typeface="Oswald"/>
                <a:cs typeface="Oswald"/>
                <a:sym typeface="Oswald"/>
              </a:rPr>
              <a:t>ROLL_NO</a:t>
            </a:r>
            <a:r>
              <a:rPr lang="en-US" sz="1600">
                <a:solidFill>
                  <a:schemeClr val="lt1"/>
                </a:solidFill>
                <a:latin typeface="Oswald"/>
                <a:ea typeface="Oswald"/>
                <a:cs typeface="Oswald"/>
                <a:sym typeface="Oswald"/>
              </a:rPr>
              <a:t>,STUDENT_NAME,AGE,YEAR,DEPARTMENT,SEM_NO,DOB,PASSWORD,PHN_NO,EMAIL)</a:t>
            </a:r>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DISCUSSION FORUM(NAME,</a:t>
            </a:r>
            <a:r>
              <a:rPr lang="en-US" sz="1600" u="sng">
                <a:solidFill>
                  <a:schemeClr val="lt1"/>
                </a:solidFill>
                <a:latin typeface="Oswald"/>
                <a:ea typeface="Oswald"/>
                <a:cs typeface="Oswald"/>
                <a:sym typeface="Oswald"/>
              </a:rPr>
              <a:t>COURSE_ID</a:t>
            </a:r>
            <a:r>
              <a:rPr lang="en-US" sz="1600">
                <a:solidFill>
                  <a:schemeClr val="lt1"/>
                </a:solidFill>
                <a:latin typeface="Oswald"/>
                <a:ea typeface="Oswald"/>
                <a:cs typeface="Oswald"/>
                <a:sym typeface="Oswald"/>
              </a:rPr>
              <a:t>,COURSE_NAME,QUESTION)</a:t>
            </a:r>
            <a:endParaRPr/>
          </a:p>
          <a:p>
            <a:pPr indent="0" lvl="0" marL="0" marR="0" rtl="0" algn="l">
              <a:spcBef>
                <a:spcPts val="0"/>
              </a:spcBef>
              <a:spcAft>
                <a:spcPts val="0"/>
              </a:spcAft>
              <a:buNone/>
            </a:pPr>
            <a:r>
              <a:t/>
            </a:r>
            <a:endParaRPr sz="1600">
              <a:solidFill>
                <a:schemeClr val="lt1"/>
              </a:solidFill>
              <a:latin typeface="Oswald"/>
              <a:ea typeface="Oswald"/>
              <a:cs typeface="Oswald"/>
              <a:sym typeface="Oswald"/>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2) ALUMNI TO FACULTY.</a:t>
            </a:r>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ALUMNI(NAME,</a:t>
            </a:r>
            <a:r>
              <a:rPr lang="en-US" sz="1600" u="sng">
                <a:solidFill>
                  <a:schemeClr val="lt1"/>
                </a:solidFill>
                <a:latin typeface="Oswald"/>
                <a:ea typeface="Oswald"/>
                <a:cs typeface="Oswald"/>
                <a:sym typeface="Oswald"/>
              </a:rPr>
              <a:t>ROLL_NO</a:t>
            </a:r>
            <a:r>
              <a:rPr lang="en-US" sz="1600">
                <a:solidFill>
                  <a:schemeClr val="lt1"/>
                </a:solidFill>
                <a:latin typeface="Oswald"/>
                <a:ea typeface="Oswald"/>
                <a:cs typeface="Oswald"/>
                <a:sym typeface="Oswald"/>
              </a:rPr>
              <a:t>,EMAIL,DEPARTMENT,SEM_NO,COURSE_RATING,FACULTY_RATING,RATING)</a:t>
            </a:r>
            <a:endParaRPr sz="1600">
              <a:solidFill>
                <a:schemeClr val="lt1"/>
              </a:solidFill>
              <a:latin typeface="Oswald"/>
              <a:ea typeface="Oswald"/>
              <a:cs typeface="Oswald"/>
              <a:sym typeface="Oswald"/>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FACULTY(NAME,DEPARTMENT,COURSE_ID,COURSE_NAME,</a:t>
            </a:r>
            <a:r>
              <a:rPr lang="en-US" sz="1600" u="sng">
                <a:solidFill>
                  <a:schemeClr val="lt1"/>
                </a:solidFill>
                <a:latin typeface="Oswald"/>
                <a:ea typeface="Oswald"/>
                <a:cs typeface="Oswald"/>
                <a:sym typeface="Oswald"/>
              </a:rPr>
              <a:t>FACULTY_ID</a:t>
            </a:r>
            <a:r>
              <a:rPr lang="en-US" sz="1600">
                <a:solidFill>
                  <a:schemeClr val="lt1"/>
                </a:solidFill>
                <a:latin typeface="Oswald"/>
                <a:ea typeface="Oswald"/>
                <a:cs typeface="Oswald"/>
                <a:sym typeface="Oswald"/>
              </a:rPr>
              <a:t>,PASSWORD,PHN_NO,EMAIL)</a:t>
            </a:r>
            <a:endParaRPr/>
          </a:p>
          <a:p>
            <a:pPr indent="0" lvl="0" marL="0" marR="0" rtl="0" algn="l">
              <a:spcBef>
                <a:spcPts val="0"/>
              </a:spcBef>
              <a:spcAft>
                <a:spcPts val="0"/>
              </a:spcAft>
              <a:buNone/>
            </a:pPr>
            <a:r>
              <a:t/>
            </a:r>
            <a:endParaRPr sz="1600">
              <a:solidFill>
                <a:schemeClr val="lt1"/>
              </a:solidFill>
              <a:latin typeface="Oswald"/>
              <a:ea typeface="Oswald"/>
              <a:cs typeface="Oswald"/>
              <a:sym typeface="Oswald"/>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3) ALUMNI TO COURSE.</a:t>
            </a:r>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ALUMNI(NAME,</a:t>
            </a:r>
            <a:r>
              <a:rPr lang="en-US" sz="1600" u="sng">
                <a:solidFill>
                  <a:schemeClr val="lt1"/>
                </a:solidFill>
                <a:latin typeface="Oswald"/>
                <a:ea typeface="Oswald"/>
                <a:cs typeface="Oswald"/>
                <a:sym typeface="Oswald"/>
              </a:rPr>
              <a:t>ROLL_NO</a:t>
            </a:r>
            <a:r>
              <a:rPr lang="en-US" sz="1600">
                <a:solidFill>
                  <a:schemeClr val="lt1"/>
                </a:solidFill>
                <a:latin typeface="Oswald"/>
                <a:ea typeface="Oswald"/>
                <a:cs typeface="Oswald"/>
                <a:sym typeface="Oswald"/>
              </a:rPr>
              <a:t>,EMAIL,DEPARTMENT,SEM_NO,COURSE_RATING,FACULTY_RATING,RATING)</a:t>
            </a:r>
            <a:endParaRPr sz="1600">
              <a:solidFill>
                <a:schemeClr val="lt1"/>
              </a:solidFill>
              <a:latin typeface="Oswald"/>
              <a:ea typeface="Oswald"/>
              <a:cs typeface="Oswald"/>
              <a:sym typeface="Oswald"/>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COURSE(</a:t>
            </a:r>
            <a:r>
              <a:rPr lang="en-US" sz="1600" u="sng">
                <a:solidFill>
                  <a:schemeClr val="lt1"/>
                </a:solidFill>
                <a:latin typeface="Oswald"/>
                <a:ea typeface="Oswald"/>
                <a:cs typeface="Oswald"/>
                <a:sym typeface="Oswald"/>
              </a:rPr>
              <a:t>COURSE_ID</a:t>
            </a:r>
            <a:r>
              <a:rPr lang="en-US" sz="1600">
                <a:solidFill>
                  <a:schemeClr val="lt1"/>
                </a:solidFill>
                <a:latin typeface="Oswald"/>
                <a:ea typeface="Oswald"/>
                <a:cs typeface="Oswald"/>
                <a:sym typeface="Oswald"/>
              </a:rPr>
              <a:t>,COURSE_NAME,DEPARTMENT,SEM_NO,SYLLABUS,OUTCOMES,DURATION,</a:t>
            </a:r>
            <a:endParaRPr/>
          </a:p>
          <a:p>
            <a:pPr indent="0" lvl="0" marL="0" marR="0" rtl="0" algn="l">
              <a:spcBef>
                <a:spcPts val="0"/>
              </a:spcBef>
              <a:spcAft>
                <a:spcPts val="0"/>
              </a:spcAft>
              <a:buNone/>
            </a:pPr>
            <a:r>
              <a:rPr lang="en-US" sz="1600">
                <a:solidFill>
                  <a:schemeClr val="lt1"/>
                </a:solidFill>
                <a:latin typeface="Oswald"/>
                <a:ea typeface="Oswald"/>
                <a:cs typeface="Oswald"/>
                <a:sym typeface="Oswald"/>
              </a:rPr>
              <a:t>                     COURSE_RATING,CREDITS)</a:t>
            </a:r>
            <a:endParaRPr/>
          </a:p>
          <a:p>
            <a:pPr indent="0" lvl="0" marL="0" marR="0" rtl="0" algn="l">
              <a:spcBef>
                <a:spcPts val="0"/>
              </a:spcBef>
              <a:spcAft>
                <a:spcPts val="0"/>
              </a:spcAft>
              <a:buNone/>
            </a:pPr>
            <a:r>
              <a:t/>
            </a:r>
            <a:endParaRPr sz="16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ER TO RELATIONAL SCHEMA MAPPING</a:t>
            </a:r>
            <a:endParaRPr/>
          </a:p>
        </p:txBody>
      </p:sp>
      <p:sp>
        <p:nvSpPr>
          <p:cNvPr id="179" name="Google Shape;179;p26"/>
          <p:cNvSpPr txBox="1"/>
          <p:nvPr/>
        </p:nvSpPr>
        <p:spPr>
          <a:xfrm>
            <a:off x="363984" y="2299317"/>
            <a:ext cx="11425562" cy="3507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Oswald"/>
                <a:ea typeface="Oswald"/>
                <a:cs typeface="Oswald"/>
                <a:sym typeface="Oswald"/>
              </a:rPr>
              <a:t>4) MODERATOR TO STUDENT.</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MODERATOR(MODE,</a:t>
            </a:r>
            <a:r>
              <a:rPr lang="en-US" sz="1400" u="sng">
                <a:solidFill>
                  <a:schemeClr val="lt1"/>
                </a:solidFill>
                <a:latin typeface="Oswald"/>
                <a:ea typeface="Oswald"/>
                <a:cs typeface="Oswald"/>
                <a:sym typeface="Oswald"/>
              </a:rPr>
              <a:t>MOD_ID</a:t>
            </a:r>
            <a:r>
              <a:rPr lang="en-US" sz="1400">
                <a:solidFill>
                  <a:schemeClr val="lt1"/>
                </a:solidFill>
                <a:latin typeface="Oswald"/>
                <a:ea typeface="Oswald"/>
                <a:cs typeface="Oswald"/>
                <a:sym typeface="Oswald"/>
              </a:rPr>
              <a:t>,MOD_NAME,EMAIL,PASSWORD,PHN_NO)</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STUDENT(</a:t>
            </a:r>
            <a:r>
              <a:rPr lang="en-US" sz="1400" u="sng">
                <a:solidFill>
                  <a:schemeClr val="lt1"/>
                </a:solidFill>
                <a:latin typeface="Oswald"/>
                <a:ea typeface="Oswald"/>
                <a:cs typeface="Oswald"/>
                <a:sym typeface="Oswald"/>
              </a:rPr>
              <a:t>ROLL_NO</a:t>
            </a:r>
            <a:r>
              <a:rPr lang="en-US" sz="1400">
                <a:solidFill>
                  <a:schemeClr val="lt1"/>
                </a:solidFill>
                <a:latin typeface="Oswald"/>
                <a:ea typeface="Oswald"/>
                <a:cs typeface="Oswald"/>
                <a:sym typeface="Oswald"/>
              </a:rPr>
              <a:t>,STUDENT_NAME,AGE,YEAR,DEPARTMENT,SEM_NO,DOB,PASSWORD,PHN_NO,EMAIL)</a:t>
            </a:r>
            <a:endParaRPr/>
          </a:p>
          <a:p>
            <a:pPr indent="0" lvl="0" marL="0" marR="0" rtl="0" algn="l">
              <a:spcBef>
                <a:spcPts val="0"/>
              </a:spcBef>
              <a:spcAft>
                <a:spcPts val="0"/>
              </a:spcAft>
              <a:buNone/>
            </a:pPr>
            <a:r>
              <a:t/>
            </a:r>
            <a:endParaRPr sz="1400">
              <a:solidFill>
                <a:schemeClr val="lt1"/>
              </a:solidFill>
              <a:latin typeface="Oswald"/>
              <a:ea typeface="Oswald"/>
              <a:cs typeface="Oswald"/>
              <a:sym typeface="Oswald"/>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5) MODERATOR TO COURSE.</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MODERATOR(MODE,</a:t>
            </a:r>
            <a:r>
              <a:rPr lang="en-US" sz="1400" u="sng">
                <a:solidFill>
                  <a:schemeClr val="lt1"/>
                </a:solidFill>
                <a:latin typeface="Oswald"/>
                <a:ea typeface="Oswald"/>
                <a:cs typeface="Oswald"/>
                <a:sym typeface="Oswald"/>
              </a:rPr>
              <a:t>MOD_ID</a:t>
            </a:r>
            <a:r>
              <a:rPr lang="en-US" sz="1400">
                <a:solidFill>
                  <a:schemeClr val="lt1"/>
                </a:solidFill>
                <a:latin typeface="Oswald"/>
                <a:ea typeface="Oswald"/>
                <a:cs typeface="Oswald"/>
                <a:sym typeface="Oswald"/>
              </a:rPr>
              <a:t>,MOD_NAME,EMAIL,PASSWORD,PHN_NO)                   </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COURSE(</a:t>
            </a:r>
            <a:r>
              <a:rPr lang="en-US" sz="1400" u="sng">
                <a:solidFill>
                  <a:schemeClr val="lt1"/>
                </a:solidFill>
                <a:latin typeface="Oswald"/>
                <a:ea typeface="Oswald"/>
                <a:cs typeface="Oswald"/>
                <a:sym typeface="Oswald"/>
              </a:rPr>
              <a:t>COURSE_ID</a:t>
            </a:r>
            <a:r>
              <a:rPr lang="en-US" sz="1400">
                <a:solidFill>
                  <a:schemeClr val="lt1"/>
                </a:solidFill>
                <a:latin typeface="Oswald"/>
                <a:ea typeface="Oswald"/>
                <a:cs typeface="Oswald"/>
                <a:sym typeface="Oswald"/>
              </a:rPr>
              <a:t>,COURSE_NAME,DEPARTMENT,SEM_NO,SYLLABUS,OUTCOMES,</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DURATION,COURSE_RATING,CREDITS)</a:t>
            </a:r>
            <a:endParaRPr/>
          </a:p>
          <a:p>
            <a:pPr indent="0" lvl="0" marL="0" marR="0" rtl="0" algn="l">
              <a:spcBef>
                <a:spcPts val="0"/>
              </a:spcBef>
              <a:spcAft>
                <a:spcPts val="0"/>
              </a:spcAft>
              <a:buNone/>
            </a:pPr>
            <a:r>
              <a:t/>
            </a:r>
            <a:endParaRPr sz="1400">
              <a:solidFill>
                <a:schemeClr val="lt1"/>
              </a:solidFill>
              <a:latin typeface="Oswald"/>
              <a:ea typeface="Oswald"/>
              <a:cs typeface="Oswald"/>
              <a:sym typeface="Oswald"/>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6) STUDENT TO COURSE</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STUDENT(</a:t>
            </a:r>
            <a:r>
              <a:rPr lang="en-US" sz="1400" u="sng">
                <a:solidFill>
                  <a:schemeClr val="lt1"/>
                </a:solidFill>
                <a:latin typeface="Oswald"/>
                <a:ea typeface="Oswald"/>
                <a:cs typeface="Oswald"/>
                <a:sym typeface="Oswald"/>
              </a:rPr>
              <a:t>ROLL_NO</a:t>
            </a:r>
            <a:r>
              <a:rPr lang="en-US" sz="1400">
                <a:solidFill>
                  <a:schemeClr val="lt1"/>
                </a:solidFill>
                <a:latin typeface="Oswald"/>
                <a:ea typeface="Oswald"/>
                <a:cs typeface="Oswald"/>
                <a:sym typeface="Oswald"/>
              </a:rPr>
              <a:t>,STUDENT_NAME,AGE,YEAR,DEPARTMENT,SEM_NO,DOB,PASSWORD,PHN_NO,EMAIL)</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COURSE(</a:t>
            </a:r>
            <a:r>
              <a:rPr lang="en-US" sz="1400" u="sng">
                <a:solidFill>
                  <a:schemeClr val="lt1"/>
                </a:solidFill>
                <a:latin typeface="Oswald"/>
                <a:ea typeface="Oswald"/>
                <a:cs typeface="Oswald"/>
                <a:sym typeface="Oswald"/>
              </a:rPr>
              <a:t>COURSE_ID</a:t>
            </a:r>
            <a:r>
              <a:rPr lang="en-US" sz="1400">
                <a:solidFill>
                  <a:schemeClr val="lt1"/>
                </a:solidFill>
                <a:latin typeface="Oswald"/>
                <a:ea typeface="Oswald"/>
                <a:cs typeface="Oswald"/>
                <a:sym typeface="Oswald"/>
              </a:rPr>
              <a:t>,COURSE_NAME,DEPARTMENT,SEM_NO,SYLLABUS,OUTCOMES,DURATION,</a:t>
            </a:r>
            <a:endParaRPr/>
          </a:p>
          <a:p>
            <a:pPr indent="0" lvl="0" marL="0" marR="0" rtl="0" algn="l">
              <a:spcBef>
                <a:spcPts val="0"/>
              </a:spcBef>
              <a:spcAft>
                <a:spcPts val="0"/>
              </a:spcAft>
              <a:buNone/>
            </a:pPr>
            <a:r>
              <a:rPr lang="en-US" sz="1400">
                <a:solidFill>
                  <a:schemeClr val="lt1"/>
                </a:solidFill>
                <a:latin typeface="Oswald"/>
                <a:ea typeface="Oswald"/>
                <a:cs typeface="Oswald"/>
                <a:sym typeface="Oswald"/>
              </a:rPr>
              <a:t>           </a:t>
            </a:r>
            <a:r>
              <a:rPr lang="en-US" sz="1800">
                <a:solidFill>
                  <a:schemeClr val="lt1"/>
                </a:solidFill>
                <a:latin typeface="Oswald"/>
                <a:ea typeface="Oswald"/>
                <a:cs typeface="Oswald"/>
                <a:sym typeface="Oswald"/>
              </a:rPr>
              <a:t>         </a:t>
            </a:r>
            <a:r>
              <a:rPr lang="en-US" sz="1400">
                <a:solidFill>
                  <a:schemeClr val="lt1"/>
                </a:solidFill>
                <a:latin typeface="Oswald"/>
                <a:ea typeface="Oswald"/>
                <a:cs typeface="Oswald"/>
                <a:sym typeface="Oswald"/>
              </a:rPr>
              <a:t> COURSE_RATING,CREDITS)</a:t>
            </a:r>
            <a:endParaRPr sz="1800">
              <a:solidFill>
                <a:schemeClr val="lt1"/>
              </a:solidFill>
              <a:latin typeface="Oswald"/>
              <a:ea typeface="Oswald"/>
              <a:cs typeface="Oswald"/>
              <a:sym typeface="Oswald"/>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69075" y="3169013"/>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USER INTERFACE SCREENS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0" y="0"/>
            <a:ext cx="12147651" cy="6857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55675" y="0"/>
            <a:ext cx="12073425"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37125"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2"/>
          <p:cNvPicPr preferRelativeResize="0"/>
          <p:nvPr/>
        </p:nvPicPr>
        <p:blipFill>
          <a:blip r:embed="rId3">
            <a:alphaModFix/>
          </a:blip>
          <a:stretch>
            <a:fillRect/>
          </a:stretch>
        </p:blipFill>
        <p:spPr>
          <a:xfrm>
            <a:off x="0" y="0"/>
            <a:ext cx="12192001" cy="6802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37125" y="0"/>
            <a:ext cx="12101252" cy="6705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REFERENCES</a:t>
            </a:r>
            <a:endParaRPr/>
          </a:p>
        </p:txBody>
      </p:sp>
      <p:sp>
        <p:nvSpPr>
          <p:cNvPr id="220" name="Google Shape;220;p34"/>
          <p:cNvSpPr txBox="1"/>
          <p:nvPr>
            <p:ph idx="1" type="body"/>
          </p:nvPr>
        </p:nvSpPr>
        <p:spPr>
          <a:xfrm>
            <a:off x="525414" y="2239540"/>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SzPts val="1400"/>
              <a:buNone/>
            </a:pPr>
            <a:r>
              <a:rPr b="1" lang="en-US" sz="1400"/>
              <a:t>Books reference </a:t>
            </a:r>
            <a:endParaRPr sz="1400"/>
          </a:p>
          <a:p>
            <a:pPr indent="-342900" lvl="0" marL="342900" rtl="0" algn="l">
              <a:spcBef>
                <a:spcPts val="880"/>
              </a:spcBef>
              <a:spcAft>
                <a:spcPts val="0"/>
              </a:spcAft>
              <a:buClr>
                <a:schemeClr val="lt1"/>
              </a:buClr>
              <a:buSzPts val="1400"/>
              <a:buFont typeface="Noto Sans Symbols"/>
              <a:buChar char="❑"/>
            </a:pPr>
            <a:r>
              <a:rPr b="1" lang="en-US" sz="1400"/>
              <a:t>[1] Abraham Silberschatz, Henry F. Korth, S. Sudarshan : Database System Concepts, 6th Edition: McGraw-Hill, 2016</a:t>
            </a:r>
            <a:endParaRPr sz="1400"/>
          </a:p>
          <a:p>
            <a:pPr indent="0" lvl="0" marL="0" rtl="0" algn="l">
              <a:spcBef>
                <a:spcPts val="880"/>
              </a:spcBef>
              <a:spcAft>
                <a:spcPts val="0"/>
              </a:spcAft>
              <a:buSzPts val="1400"/>
              <a:buNone/>
            </a:pPr>
            <a:r>
              <a:rPr b="1" lang="en-US" sz="1400"/>
              <a:t>Websites reference format</a:t>
            </a:r>
            <a:endParaRPr sz="1400"/>
          </a:p>
          <a:p>
            <a:pPr indent="-342900" lvl="0" marL="342900" rtl="0" algn="l">
              <a:spcBef>
                <a:spcPts val="880"/>
              </a:spcBef>
              <a:spcAft>
                <a:spcPts val="0"/>
              </a:spcAft>
              <a:buClr>
                <a:schemeClr val="lt1"/>
              </a:buClr>
              <a:buSzPts val="1400"/>
              <a:buFont typeface="Noto Sans Symbols"/>
              <a:buChar char="❑"/>
            </a:pPr>
            <a:r>
              <a:rPr b="1" lang="en-US" sz="1400"/>
              <a:t>[1] ”Introduction to ER diagram”, Geeks for geeks, 31-Aug-2020. URL:</a:t>
            </a:r>
            <a:r>
              <a:rPr lang="en-US" sz="1400"/>
              <a:t> </a:t>
            </a:r>
            <a:r>
              <a:rPr b="1" lang="en-US" sz="1400" u="sng">
                <a:solidFill>
                  <a:schemeClr val="hlink"/>
                </a:solidFill>
                <a:hlinkClick r:id="rId3"/>
              </a:rPr>
              <a:t>https://www.geeksforgeeks.org/introduction-of-er-model/</a:t>
            </a:r>
            <a:endParaRPr sz="1400"/>
          </a:p>
          <a:p>
            <a:pPr indent="-342900" lvl="0" marL="342900" rtl="0" algn="l">
              <a:spcBef>
                <a:spcPts val="880"/>
              </a:spcBef>
              <a:spcAft>
                <a:spcPts val="0"/>
              </a:spcAft>
              <a:buClr>
                <a:schemeClr val="lt1"/>
              </a:buClr>
              <a:buSzPts val="1400"/>
              <a:buFont typeface="Noto Sans Symbols"/>
              <a:buChar char="❑"/>
            </a:pPr>
            <a:r>
              <a:rPr b="1" lang="en-US" sz="1400"/>
              <a:t>[2] “Entity Relationship diagram”, smartdraw, 01-Sep-2020. URL:</a:t>
            </a:r>
            <a:r>
              <a:rPr lang="en-US" sz="1400"/>
              <a:t> </a:t>
            </a:r>
            <a:r>
              <a:rPr b="1" lang="en-US" sz="1400" u="sng">
                <a:solidFill>
                  <a:schemeClr val="hlink"/>
                </a:solidFill>
                <a:hlinkClick r:id="rId4"/>
              </a:rPr>
              <a:t>https://www.smartdraw.com/entity-relationship-diagram/</a:t>
            </a:r>
            <a:endParaRPr sz="1400"/>
          </a:p>
          <a:p>
            <a:pPr indent="0" lvl="0" marL="0" rtl="0" algn="l">
              <a:spcBef>
                <a:spcPts val="880"/>
              </a:spcBef>
              <a:spcAft>
                <a:spcPts val="0"/>
              </a:spcAft>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INTRODUCTION</a:t>
            </a:r>
            <a:endParaRPr/>
          </a:p>
        </p:txBody>
      </p:sp>
      <p:sp>
        <p:nvSpPr>
          <p:cNvPr id="127" name="Google Shape;127;p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SzPts val="1800"/>
              <a:buNone/>
            </a:pPr>
            <a:r>
              <a:rPr lang="en-US" sz="1800"/>
              <a:t>This database system will be used to connect students to view various courses and make their selection process easier depending on the reviews and feedbacks collected from students who have previously attended the courses. There are three types of users namely students , faculty and moderator. Faculty clarifies the doubt posted by students in the discussion forum regarding the course. Students are also able to see how a particular course helps in providing job opportunities by feedback gathered from alumni.</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670850" y="34289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OVERVIEW</a:t>
            </a:r>
            <a:endParaRPr/>
          </a:p>
        </p:txBody>
      </p:sp>
      <p:sp>
        <p:nvSpPr>
          <p:cNvPr id="133" name="Google Shape;133;p18"/>
          <p:cNvSpPr txBox="1"/>
          <p:nvPr>
            <p:ph idx="1" type="body"/>
          </p:nvPr>
        </p:nvSpPr>
        <p:spPr>
          <a:xfrm>
            <a:off x="818712" y="2222287"/>
            <a:ext cx="5829223"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000"/>
              <a:buChar char="🞆"/>
            </a:pPr>
            <a:r>
              <a:rPr b="1" lang="en-US" sz="2000"/>
              <a:t>Introduction	</a:t>
            </a:r>
            <a:endParaRPr sz="2000"/>
          </a:p>
          <a:p>
            <a:pPr indent="-342900" lvl="0" marL="342900" rtl="0" algn="l">
              <a:lnSpc>
                <a:spcPct val="80000"/>
              </a:lnSpc>
              <a:spcBef>
                <a:spcPts val="1000"/>
              </a:spcBef>
              <a:spcAft>
                <a:spcPts val="0"/>
              </a:spcAft>
              <a:buSzPts val="2000"/>
              <a:buChar char="🞆"/>
            </a:pPr>
            <a:r>
              <a:rPr b="1" lang="en-US" sz="2000"/>
              <a:t>Abstract	</a:t>
            </a:r>
            <a:endParaRPr sz="2000"/>
          </a:p>
          <a:p>
            <a:pPr indent="-342900" lvl="0" marL="342900" rtl="0" algn="l">
              <a:lnSpc>
                <a:spcPct val="80000"/>
              </a:lnSpc>
              <a:spcBef>
                <a:spcPts val="1000"/>
              </a:spcBef>
              <a:spcAft>
                <a:spcPts val="0"/>
              </a:spcAft>
              <a:buSzPts val="2000"/>
              <a:buChar char="🞆"/>
            </a:pPr>
            <a:r>
              <a:rPr b="1" lang="en-US" sz="2000"/>
              <a:t>Logical Database Design   ER Diagram</a:t>
            </a:r>
            <a:endParaRPr sz="2000"/>
          </a:p>
          <a:p>
            <a:pPr indent="-342900" lvl="0" marL="342900" rtl="0" algn="l">
              <a:lnSpc>
                <a:spcPct val="80000"/>
              </a:lnSpc>
              <a:spcBef>
                <a:spcPts val="1000"/>
              </a:spcBef>
              <a:spcAft>
                <a:spcPts val="0"/>
              </a:spcAft>
              <a:buSzPts val="2000"/>
              <a:buChar char="🞆"/>
            </a:pPr>
            <a:r>
              <a:rPr b="1" lang="en-US" sz="2000"/>
              <a:t>Entities</a:t>
            </a:r>
            <a:endParaRPr sz="2000"/>
          </a:p>
          <a:p>
            <a:pPr indent="-342900" lvl="0" marL="342900" rtl="0" algn="l">
              <a:lnSpc>
                <a:spcPct val="80000"/>
              </a:lnSpc>
              <a:spcBef>
                <a:spcPts val="1000"/>
              </a:spcBef>
              <a:spcAft>
                <a:spcPts val="0"/>
              </a:spcAft>
              <a:buSzPts val="2000"/>
              <a:buChar char="🞆"/>
            </a:pPr>
            <a:r>
              <a:rPr b="1" lang="en-US" sz="2000"/>
              <a:t>Attributes</a:t>
            </a:r>
            <a:endParaRPr sz="2000"/>
          </a:p>
          <a:p>
            <a:pPr indent="-342900" lvl="0" marL="342900" rtl="0" algn="l">
              <a:lnSpc>
                <a:spcPct val="80000"/>
              </a:lnSpc>
              <a:spcBef>
                <a:spcPts val="1000"/>
              </a:spcBef>
              <a:spcAft>
                <a:spcPts val="0"/>
              </a:spcAft>
              <a:buSzPts val="2000"/>
              <a:buChar char="🞆"/>
            </a:pPr>
            <a:r>
              <a:rPr b="1" lang="en-US" sz="2000"/>
              <a:t>Relationships	</a:t>
            </a:r>
            <a:endParaRPr sz="2000"/>
          </a:p>
          <a:p>
            <a:pPr indent="-342900" lvl="0" marL="342900" rtl="0" algn="l">
              <a:lnSpc>
                <a:spcPct val="80000"/>
              </a:lnSpc>
              <a:spcBef>
                <a:spcPts val="1000"/>
              </a:spcBef>
              <a:spcAft>
                <a:spcPts val="0"/>
              </a:spcAft>
              <a:buSzPts val="2000"/>
              <a:buChar char="🞆"/>
            </a:pPr>
            <a:r>
              <a:rPr b="1" lang="en-US" sz="2000"/>
              <a:t>ER to Relational Schema Mapping</a:t>
            </a:r>
            <a:endParaRPr sz="2000"/>
          </a:p>
          <a:p>
            <a:pPr indent="-342900" lvl="0" marL="342900" rtl="0" algn="l">
              <a:lnSpc>
                <a:spcPct val="80000"/>
              </a:lnSpc>
              <a:spcBef>
                <a:spcPts val="1000"/>
              </a:spcBef>
              <a:spcAft>
                <a:spcPts val="0"/>
              </a:spcAft>
              <a:buSzPts val="2000"/>
              <a:buChar char="🞆"/>
            </a:pPr>
            <a:r>
              <a:rPr b="1" lang="en-US" sz="2000"/>
              <a:t>User Interface Screens</a:t>
            </a:r>
            <a:endParaRPr sz="2000"/>
          </a:p>
          <a:p>
            <a:pPr indent="-342900" lvl="0" marL="342900" rtl="0" algn="l">
              <a:lnSpc>
                <a:spcPct val="80000"/>
              </a:lnSpc>
              <a:spcBef>
                <a:spcPts val="1000"/>
              </a:spcBef>
              <a:spcAft>
                <a:spcPts val="0"/>
              </a:spcAft>
              <a:buSzPts val="2000"/>
              <a:buChar char="🞆"/>
            </a:pPr>
            <a:r>
              <a:rPr b="1" lang="en-US" sz="2000"/>
              <a:t>References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ABSTRACT</a:t>
            </a:r>
            <a:endParaRPr/>
          </a:p>
        </p:txBody>
      </p:sp>
      <p:sp>
        <p:nvSpPr>
          <p:cNvPr id="139" name="Google Shape;139;p19"/>
          <p:cNvSpPr txBox="1"/>
          <p:nvPr/>
        </p:nvSpPr>
        <p:spPr>
          <a:xfrm>
            <a:off x="532660" y="2166151"/>
            <a:ext cx="11203620" cy="3457228"/>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lang="en-US" sz="1600">
                <a:solidFill>
                  <a:schemeClr val="lt1"/>
                </a:solidFill>
                <a:latin typeface="Oswald"/>
                <a:ea typeface="Oswald"/>
                <a:cs typeface="Oswald"/>
                <a:sym typeface="Oswald"/>
              </a:rPr>
              <a:t>Universities offer a variety of electives to students. It is often difficult for a student to pick the right elective. To make the elective selection process easier for students, we have a review portal database project, which collects review or feedback of courses from students who have previously attended the courses and neatly presents it in a review page. It provides general information about a course which includes the learning outcome and the syllabus of the course. Along with that student can be able to view the reference materials for that particular course .Student can also check the prerequisite for the particular course they are willing to choose .They can have a glance about the difficulty level for each course .They can know about  the  credits and marks distribution of topics split within that course. Along with this, it allows students to post questions regarding a course and allow faculties to answer them. Students can get to know about the quality of teaching by a particular faculty from the other students who completed the course. To see how a particular course helps in a job or work environment, feedback is gathered from alumni students through the mail, compiled together and displayed as insights of the course.</a:t>
            </a:r>
            <a:endParaRPr sz="1600">
              <a:solidFill>
                <a:schemeClr val="lt1"/>
              </a:solidFill>
              <a:latin typeface="Oswald"/>
              <a:ea typeface="Oswald"/>
              <a:cs typeface="Oswald"/>
              <a:sym typeface="Oswald"/>
            </a:endParaRPr>
          </a:p>
          <a:p>
            <a:pPr indent="0" lvl="0" marL="0" marR="0" rtl="0" algn="l">
              <a:lnSpc>
                <a:spcPct val="114000"/>
              </a:lnSpc>
              <a:spcBef>
                <a:spcPts val="0"/>
              </a:spcBef>
              <a:spcAft>
                <a:spcPts val="0"/>
              </a:spcAft>
              <a:buNone/>
            </a:pPr>
            <a:r>
              <a:t/>
            </a:r>
            <a:endParaRPr sz="1600">
              <a:solidFill>
                <a:schemeClr val="lt1"/>
              </a:solidFill>
              <a:latin typeface="Oswald"/>
              <a:ea typeface="Oswald"/>
              <a:cs typeface="Oswald"/>
              <a:sym typeface="Oswald"/>
            </a:endParaRPr>
          </a:p>
          <a:p>
            <a:pPr indent="0" lvl="0" marL="0" marR="0" rtl="0" algn="l">
              <a:lnSpc>
                <a:spcPct val="114000"/>
              </a:lnSpc>
              <a:spcBef>
                <a:spcPts val="0"/>
              </a:spcBef>
              <a:spcAft>
                <a:spcPts val="0"/>
              </a:spcAft>
              <a:buNone/>
            </a:pPr>
            <a:r>
              <a:rPr lang="en-US" sz="1600">
                <a:solidFill>
                  <a:schemeClr val="lt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47125" y="326833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ER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ER DIAGRAM -ENTITIES</a:t>
            </a:r>
            <a:endParaRPr/>
          </a:p>
        </p:txBody>
      </p:sp>
      <p:sp>
        <p:nvSpPr>
          <p:cNvPr id="155" name="Google Shape;155;p22"/>
          <p:cNvSpPr txBox="1"/>
          <p:nvPr/>
        </p:nvSpPr>
        <p:spPr>
          <a:xfrm>
            <a:off x="1384917" y="2414726"/>
            <a:ext cx="10466772" cy="304698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a:t>
            </a:r>
            <a:r>
              <a:rPr lang="en-US" sz="2400">
                <a:solidFill>
                  <a:schemeClr val="lt1"/>
                </a:solidFill>
                <a:latin typeface="Oswald"/>
                <a:ea typeface="Oswald"/>
                <a:cs typeface="Oswald"/>
                <a:sym typeface="Oswald"/>
              </a:rPr>
              <a:t>STUDENT</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DISCUSSION FORUM</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FACULTY</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COURSE</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COMPANIES</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ALUMNI</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Oswald"/>
                <a:ea typeface="Oswald"/>
                <a:cs typeface="Oswald"/>
                <a:sym typeface="Oswald"/>
              </a:rPr>
              <a:t> MODERATOR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ER DIAGRAM -ATTRIBUTES</a:t>
            </a:r>
            <a:endParaRPr/>
          </a:p>
        </p:txBody>
      </p:sp>
      <p:sp>
        <p:nvSpPr>
          <p:cNvPr id="161" name="Google Shape;161;p23"/>
          <p:cNvSpPr txBox="1"/>
          <p:nvPr/>
        </p:nvSpPr>
        <p:spPr>
          <a:xfrm>
            <a:off x="338011" y="2295062"/>
            <a:ext cx="11736280" cy="34150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STUDENT(ROLL_NO,FIRST_NAME,LAST_NAME,MIDDLE_NAME,AGE,YEAR,DEPARTMENT,SEM_NO,DOB,PASSWORD,PHN_NO,EMAIL)</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DISCUSSION FORUM(</a:t>
            </a:r>
            <a:r>
              <a:rPr lang="en-US" sz="1800">
                <a:solidFill>
                  <a:schemeClr val="lt1"/>
                </a:solidFill>
                <a:latin typeface="Oswald"/>
                <a:ea typeface="Oswald"/>
                <a:cs typeface="Oswald"/>
                <a:sym typeface="Oswald"/>
              </a:rPr>
              <a:t>FIRST_NAME,LAST_NAME,MIDDLE_NAME</a:t>
            </a:r>
            <a:r>
              <a:rPr lang="en-US" sz="1800">
                <a:solidFill>
                  <a:schemeClr val="lt1"/>
                </a:solidFill>
                <a:latin typeface="Oswald"/>
                <a:ea typeface="Oswald"/>
                <a:cs typeface="Oswald"/>
                <a:sym typeface="Oswald"/>
              </a:rPr>
              <a:t>,COURSE_ID,COURSE_NAME,QUESTION)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FACULTY(</a:t>
            </a:r>
            <a:r>
              <a:rPr lang="en-US" sz="1800">
                <a:solidFill>
                  <a:schemeClr val="lt1"/>
                </a:solidFill>
                <a:latin typeface="Oswald"/>
                <a:ea typeface="Oswald"/>
                <a:cs typeface="Oswald"/>
                <a:sym typeface="Oswald"/>
              </a:rPr>
              <a:t>FIRST_NAME,LAST_NAME,MIDDLE_NAME</a:t>
            </a:r>
            <a:r>
              <a:rPr lang="en-US" sz="1800">
                <a:solidFill>
                  <a:schemeClr val="lt1"/>
                </a:solidFill>
                <a:latin typeface="Oswald"/>
                <a:ea typeface="Oswald"/>
                <a:cs typeface="Oswald"/>
                <a:sym typeface="Oswald"/>
              </a:rPr>
              <a:t>,DEPARTMENT,COURSE_ID,COURSE_NAME,FACULTY_ID,PASSWORD,PHN_NO,                  </a:t>
            </a:r>
            <a:endParaRPr/>
          </a:p>
          <a:p>
            <a:pPr indent="0" lvl="0" marL="0" marR="0" rtl="0" algn="l">
              <a:spcBef>
                <a:spcPts val="0"/>
              </a:spcBef>
              <a:spcAft>
                <a:spcPts val="0"/>
              </a:spcAft>
              <a:buClr>
                <a:schemeClr val="lt1"/>
              </a:buClr>
              <a:buSzPts val="1800"/>
              <a:buFont typeface="Noto Sans Symbols"/>
              <a:buNone/>
            </a:pPr>
            <a:r>
              <a:rPr lang="en-US" sz="1800">
                <a:solidFill>
                  <a:schemeClr val="lt1"/>
                </a:solidFill>
                <a:latin typeface="Oswald"/>
                <a:ea typeface="Oswald"/>
                <a:cs typeface="Oswald"/>
                <a:sym typeface="Oswald"/>
              </a:rPr>
              <a:t>                EMAIL)</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COURSE(COURSE_ID,COURSE_NAME,DEPARTMENT,SEM_NO,SYLLABUS,OUTCOMES,</a:t>
            </a:r>
            <a:endParaRPr/>
          </a:p>
          <a:p>
            <a:pPr indent="0" lvl="0" marL="0" marR="0" rtl="0" algn="l">
              <a:spcBef>
                <a:spcPts val="0"/>
              </a:spcBef>
              <a:spcAft>
                <a:spcPts val="0"/>
              </a:spcAft>
              <a:buClr>
                <a:schemeClr val="lt1"/>
              </a:buClr>
              <a:buSzPts val="1800"/>
              <a:buFont typeface="Noto Sans Symbols"/>
              <a:buNone/>
            </a:pPr>
            <a:r>
              <a:rPr lang="en-US" sz="1800">
                <a:solidFill>
                  <a:schemeClr val="lt1"/>
                </a:solidFill>
                <a:latin typeface="Oswald"/>
                <a:ea typeface="Oswald"/>
                <a:cs typeface="Oswald"/>
                <a:sym typeface="Oswald"/>
              </a:rPr>
              <a:t>               DURATION,COURSE_RATING,CREDITS)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COMPANY(COMPANY_NAME,BRANCH_ID,BRANCHES,EMAIL,CITY,PHN_NO,WEBSITE)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ALUMNI(NAME,ROLL_NO,EMAIL,DEPARTMENT,SEM_NO,COURSE_RATING,</a:t>
            </a:r>
            <a:endParaRPr/>
          </a:p>
          <a:p>
            <a:pPr indent="0" lvl="0" marL="0" marR="0" rtl="0" algn="l">
              <a:spcBef>
                <a:spcPts val="0"/>
              </a:spcBef>
              <a:spcAft>
                <a:spcPts val="0"/>
              </a:spcAft>
              <a:buClr>
                <a:schemeClr val="lt1"/>
              </a:buClr>
              <a:buSzPts val="1800"/>
              <a:buFont typeface="Noto Sans Symbols"/>
              <a:buNone/>
            </a:pPr>
            <a:r>
              <a:rPr lang="en-US" sz="1800">
                <a:solidFill>
                  <a:schemeClr val="lt1"/>
                </a:solidFill>
                <a:latin typeface="Oswald"/>
                <a:ea typeface="Oswald"/>
                <a:cs typeface="Oswald"/>
                <a:sym typeface="Oswald"/>
              </a:rPr>
              <a:t>               FACULTY_RATING)</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MODERATOR(MODE,MOD_ID,MOD_NAME,EMAIL,PASSWORD,PHN_NO)</a:t>
            </a:r>
            <a:endParaRPr sz="1800">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FC000"/>
              </a:buClr>
              <a:buSzPts val="4400"/>
              <a:buFont typeface="Oswald"/>
              <a:buNone/>
            </a:pPr>
            <a:r>
              <a:rPr lang="en-US"/>
              <a:t>      ER DIAGRAM RELATIONSHIPS</a:t>
            </a:r>
            <a:endParaRPr/>
          </a:p>
        </p:txBody>
      </p:sp>
      <p:sp>
        <p:nvSpPr>
          <p:cNvPr id="167" name="Google Shape;167;p24"/>
          <p:cNvSpPr txBox="1"/>
          <p:nvPr/>
        </p:nvSpPr>
        <p:spPr>
          <a:xfrm>
            <a:off x="257452" y="2459115"/>
            <a:ext cx="11549849" cy="175432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STUDENT post doubts in DISCUSSION FORUM.</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ALUMNI give ratings to FACULTY.</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ALUMNI give ratings to COURSE.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MODERATOR updates STUDENT.</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MODERATOR updates COURSE.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Oswald"/>
                <a:ea typeface="Oswald"/>
                <a:cs typeface="Oswald"/>
                <a:sym typeface="Oswald"/>
              </a:rPr>
              <a:t>STUDENT check reviews in COURSE</a:t>
            </a:r>
            <a:r>
              <a:rPr lang="en-US" sz="1800">
                <a:solidFill>
                  <a:schemeClr val="lt1"/>
                </a:solidFill>
                <a:latin typeface="Century Gothic"/>
                <a:ea typeface="Century Gothic"/>
                <a:cs typeface="Century Gothic"/>
                <a:sym typeface="Century Gothic"/>
              </a:rPr>
              <a: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