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5/2/2024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5/2/2024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1649779"/>
          </a:xfrm>
        </p:spPr>
        <p:txBody>
          <a:bodyPr>
            <a:normAutofit/>
          </a:bodyPr>
          <a:lstStyle/>
          <a:p>
            <a:pPr algn="l"/>
            <a:r>
              <a:rPr lang="en-US" sz="3200" dirty="0"/>
              <a:t>FAKE NEWS DETECTION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r"/>
            <a:r>
              <a:rPr lang="en-US" sz="2300" dirty="0">
                <a:solidFill>
                  <a:srgbClr val="5792BA"/>
                </a:solidFill>
              </a:rPr>
              <a:t>P R DHIVYA</a:t>
            </a:r>
          </a:p>
          <a:p>
            <a:pPr algn="r"/>
            <a:r>
              <a:rPr lang="en-US" dirty="0">
                <a:solidFill>
                  <a:srgbClr val="5792BA"/>
                </a:solidFill>
              </a:rPr>
              <a:t>2021503305</a:t>
            </a:r>
            <a:endParaRPr lang="en-US" sz="2300" dirty="0">
              <a:solidFill>
                <a:srgbClr val="5792BA"/>
              </a:solidFill>
            </a:endParaRP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B4C7-DC88-9A16-2CB4-48CB00A9D20C}"/>
              </a:ext>
            </a:extLst>
          </p:cNvPr>
          <p:cNvSpPr>
            <a:spLocks noGrp="1"/>
          </p:cNvSpPr>
          <p:nvPr>
            <p:ph type="title"/>
          </p:nvPr>
        </p:nvSpPr>
        <p:spPr>
          <a:xfrm>
            <a:off x="913795" y="609600"/>
            <a:ext cx="10353762" cy="668594"/>
          </a:xfrm>
        </p:spPr>
        <p:txBody>
          <a:bodyPr>
            <a:normAutofit fontScale="90000"/>
          </a:bodyPr>
          <a:lstStyle/>
          <a:p>
            <a:r>
              <a:rPr lang="en-US" sz="4800" b="1" dirty="0">
                <a:cs typeface="Times New Roman" panose="02020603050405020304" pitchFamily="18" charset="0"/>
              </a:rPr>
              <a:t>ALGORITHM AND DEPLOYMENT</a:t>
            </a:r>
            <a:r>
              <a:rPr lang="en-US" sz="4800" b="1" dirty="0">
                <a:latin typeface="Times New Roman" panose="02020603050405020304" pitchFamily="18" charset="0"/>
                <a:cs typeface="Times New Roman" panose="02020603050405020304" pitchFamily="18" charset="0"/>
              </a:rPr>
              <a:t>:</a:t>
            </a:r>
            <a:endParaRPr lang="en-IN" dirty="0"/>
          </a:p>
        </p:txBody>
      </p:sp>
      <p:sp>
        <p:nvSpPr>
          <p:cNvPr id="3" name="Content Placeholder 2">
            <a:extLst>
              <a:ext uri="{FF2B5EF4-FFF2-40B4-BE49-F238E27FC236}">
                <a16:creationId xmlns:a16="http://schemas.microsoft.com/office/drawing/2014/main" id="{10BF8BFD-0021-36BF-994D-098BBA1B8E24}"/>
              </a:ext>
            </a:extLst>
          </p:cNvPr>
          <p:cNvSpPr>
            <a:spLocks noGrp="1"/>
          </p:cNvSpPr>
          <p:nvPr>
            <p:ph idx="1"/>
          </p:nvPr>
        </p:nvSpPr>
        <p:spPr>
          <a:xfrm>
            <a:off x="913795" y="1278194"/>
            <a:ext cx="10353762" cy="4827638"/>
          </a:xfrm>
        </p:spPr>
        <p:txBody>
          <a:bodyPr>
            <a:normAutofit fontScale="92500" lnSpcReduction="20000"/>
          </a:bodyPr>
          <a:lstStyle/>
          <a:p>
            <a:r>
              <a:rPr lang="en-US" sz="3500" kern="100" dirty="0">
                <a:effectLst/>
                <a:latin typeface="Times New Roman" panose="02020603050405020304" pitchFamily="18" charset="0"/>
                <a:ea typeface="Calibri" panose="020F0502020204030204" pitchFamily="34" charset="0"/>
                <a:cs typeface="Times New Roman" panose="02020603050405020304" pitchFamily="18" charset="0"/>
              </a:rPr>
              <a:t>It is computationally lightweight and can handle high-dimensional data efficiently, making it suitable for text classification tasks with limited computational resources.</a:t>
            </a:r>
          </a:p>
          <a:p>
            <a:pPr>
              <a:lnSpc>
                <a:spcPct val="107000"/>
              </a:lnSpc>
              <a:spcAft>
                <a:spcPts val="800"/>
              </a:spcAft>
            </a:pPr>
            <a:r>
              <a:rPr lang="en-IN" sz="2600" b="1" kern="100" dirty="0">
                <a:effectLst/>
                <a:latin typeface="Times New Roman" panose="02020603050405020304" pitchFamily="18" charset="0"/>
                <a:ea typeface="Calibri" panose="020F0502020204030204" pitchFamily="34" charset="0"/>
                <a:cs typeface="Times New Roman" panose="02020603050405020304" pitchFamily="18" charset="0"/>
              </a:rPr>
              <a:t>MODEL SERIALIZATION:</a:t>
            </a: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2" panose="05020102010507070707" pitchFamily="18" charset="2"/>
              <a:buChar char=""/>
            </a:pP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Serialize the trained model into a format that can be saved and loaded efficiently, such as a pickle file for traditional machine learning models or a TensorFlow Saved Model for deep learning models.</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600" b="1" kern="100" dirty="0">
                <a:effectLst/>
                <a:latin typeface="Times New Roman" panose="02020603050405020304" pitchFamily="18" charset="0"/>
                <a:ea typeface="Calibri" panose="020F0502020204030204" pitchFamily="34" charset="0"/>
                <a:cs typeface="Times New Roman" panose="02020603050405020304" pitchFamily="18" charset="0"/>
              </a:rPr>
              <a:t>SCALABILITY AND PERFORMANCE OPTIMIZATION:</a:t>
            </a: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2" panose="05020102010507070707" pitchFamily="18" charset="2"/>
              <a:buChar char=""/>
            </a:pP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Ensure that the deployed model can handle multiple concurrent requests efficiently. This may involve deploying the model on scalable infrastructure such as Kubernetes or using cloud-based services like AWS Lambda.</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dirty="0"/>
          </a:p>
        </p:txBody>
      </p:sp>
    </p:spTree>
    <p:extLst>
      <p:ext uri="{BB962C8B-B14F-4D97-AF65-F5344CB8AC3E}">
        <p14:creationId xmlns:p14="http://schemas.microsoft.com/office/powerpoint/2010/main" val="1861780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B4C7-DC88-9A16-2CB4-48CB00A9D20C}"/>
              </a:ext>
            </a:extLst>
          </p:cNvPr>
          <p:cNvSpPr>
            <a:spLocks noGrp="1"/>
          </p:cNvSpPr>
          <p:nvPr>
            <p:ph type="title"/>
          </p:nvPr>
        </p:nvSpPr>
        <p:spPr>
          <a:xfrm>
            <a:off x="913795" y="609600"/>
            <a:ext cx="10353762" cy="98323"/>
          </a:xfrm>
        </p:spPr>
        <p:txBody>
          <a:bodyPr>
            <a:normAutofit fontScale="90000"/>
          </a:bodyPr>
          <a:lstStyle/>
          <a:p>
            <a:r>
              <a:rPr lang="en-US" sz="4800" b="1" dirty="0">
                <a:cs typeface="Times New Roman" panose="02020603050405020304" pitchFamily="18" charset="0"/>
              </a:rPr>
              <a:t>ALGORITHM AND DEPLOYMENT</a:t>
            </a:r>
            <a:r>
              <a:rPr lang="en-US" sz="4800" b="1" dirty="0">
                <a:latin typeface="Times New Roman" panose="02020603050405020304" pitchFamily="18" charset="0"/>
                <a:cs typeface="Times New Roman" panose="02020603050405020304" pitchFamily="18" charset="0"/>
              </a:rPr>
              <a:t>:</a:t>
            </a:r>
            <a:endParaRPr lang="en-IN" dirty="0"/>
          </a:p>
        </p:txBody>
      </p:sp>
      <p:sp>
        <p:nvSpPr>
          <p:cNvPr id="3" name="Content Placeholder 2">
            <a:extLst>
              <a:ext uri="{FF2B5EF4-FFF2-40B4-BE49-F238E27FC236}">
                <a16:creationId xmlns:a16="http://schemas.microsoft.com/office/drawing/2014/main" id="{10BF8BFD-0021-36BF-994D-098BBA1B8E24}"/>
              </a:ext>
            </a:extLst>
          </p:cNvPr>
          <p:cNvSpPr>
            <a:spLocks noGrp="1"/>
          </p:cNvSpPr>
          <p:nvPr>
            <p:ph idx="1"/>
          </p:nvPr>
        </p:nvSpPr>
        <p:spPr>
          <a:xfrm>
            <a:off x="913795" y="973395"/>
            <a:ext cx="10353762" cy="5525728"/>
          </a:xfrm>
        </p:spPr>
        <p:txBody>
          <a:bodyPr>
            <a:noAutofit/>
          </a:bodyPr>
          <a:lstStyle/>
          <a:p>
            <a:pPr>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MONITORING AND MAINTENANCE:</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2" panose="05020102010507070707" pitchFamily="18" charset="2"/>
              <a:buChar char=""/>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Monitor the performance of the deployed model over time and implement mechanisms for retraining the model periodically with new data to maintain its accuracy. Additionally, address any issues or bugs that arise in the deployed system.</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lnSpc>
                <a:spcPct val="107000"/>
              </a:lnSpc>
              <a:spcAft>
                <a:spcPts val="800"/>
              </a:spcAft>
              <a:buNone/>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USER INTERFACE (OPTIONAL):</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2" panose="05020102010507070707" pitchFamily="18" charset="2"/>
              <a:buChar char=""/>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Develop a user interface (UI) if the deployment involves a standalone application or web service. The UI can allow users to interact with the model, submit input data, and view classification results.</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DOCUMENTATION AND SUPPORT:</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2" panose="05020102010507070707" pitchFamily="18" charset="2"/>
              <a:buChar char=""/>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Provide comprehensive documentation and support resources for users who want to integrate the fake news classification system into their applications or workflows.</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sz="2200" dirty="0"/>
          </a:p>
        </p:txBody>
      </p:sp>
    </p:spTree>
    <p:extLst>
      <p:ext uri="{BB962C8B-B14F-4D97-AF65-F5344CB8AC3E}">
        <p14:creationId xmlns:p14="http://schemas.microsoft.com/office/powerpoint/2010/main" val="3961035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B4C7-DC88-9A16-2CB4-48CB00A9D20C}"/>
              </a:ext>
            </a:extLst>
          </p:cNvPr>
          <p:cNvSpPr>
            <a:spLocks noGrp="1"/>
          </p:cNvSpPr>
          <p:nvPr>
            <p:ph type="title"/>
          </p:nvPr>
        </p:nvSpPr>
        <p:spPr>
          <a:xfrm>
            <a:off x="913795" y="255639"/>
            <a:ext cx="10353762" cy="678426"/>
          </a:xfrm>
        </p:spPr>
        <p:txBody>
          <a:bodyPr>
            <a:normAutofit fontScale="90000"/>
          </a:bodyPr>
          <a:lstStyle/>
          <a:p>
            <a:pPr>
              <a:lnSpc>
                <a:spcPct val="107000"/>
              </a:lnSpc>
              <a:spcAft>
                <a:spcPts val="800"/>
              </a:spcAft>
            </a:pPr>
            <a:r>
              <a:rPr lang="en-US" sz="4000" b="1" kern="100" dirty="0">
                <a:effectLst/>
                <a:ea typeface="Calibri" panose="020F0502020204030204" pitchFamily="34" charset="0"/>
                <a:cs typeface="Times New Roman" panose="02020603050405020304" pitchFamily="18" charset="0"/>
              </a:rPr>
              <a:t>IMPLEMENTATION</a:t>
            </a:r>
            <a:endParaRPr lang="en-IN" sz="4000" b="1" kern="100" dirty="0">
              <a:effectLst/>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BF8BFD-0021-36BF-994D-098BBA1B8E24}"/>
              </a:ext>
            </a:extLst>
          </p:cNvPr>
          <p:cNvSpPr>
            <a:spLocks noGrp="1"/>
          </p:cNvSpPr>
          <p:nvPr>
            <p:ph idx="1"/>
          </p:nvPr>
        </p:nvSpPr>
        <p:spPr>
          <a:xfrm>
            <a:off x="913795" y="1170039"/>
            <a:ext cx="10353762" cy="5329084"/>
          </a:xfrm>
        </p:spPr>
        <p:txBody>
          <a:bodyPr>
            <a:noAutofit/>
          </a:bodyPr>
          <a:lstStyle/>
          <a:p>
            <a:pPr>
              <a:lnSpc>
                <a:spcPct val="107000"/>
              </a:lnSpc>
              <a:spcAft>
                <a:spcPts val="80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DATA COLLECTION AND PREPROCESSING:</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2" panose="05020102010507070707" pitchFamily="18" charset="2"/>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Gather a dataset of labeled news articles, with labels indicating whether each article is real or fake.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2" panose="05020102010507070707" pitchFamily="18" charset="2"/>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Preprocess the text data by tokenizing the articles, removing stop words, and applying other text normalization techniques.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FEATURE EXTRACTION:</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effectLst/>
                <a:latin typeface="Times New Roman" panose="02020603050405020304" pitchFamily="18" charset="0"/>
                <a:ea typeface="Calibri" panose="020F0502020204030204" pitchFamily="34" charset="0"/>
              </a:rPr>
              <a:t>Extract relevant features from the preprocessed text data. For DNN, this may involve converting the text into word embeddings using techniques like Word2Vec or </a:t>
            </a:r>
            <a:r>
              <a:rPr lang="en-US" sz="2400" dirty="0" err="1">
                <a:effectLst/>
                <a:latin typeface="Times New Roman" panose="02020603050405020304" pitchFamily="18" charset="0"/>
                <a:ea typeface="Calibri" panose="020F0502020204030204" pitchFamily="34" charset="0"/>
              </a:rPr>
              <a:t>GloVe</a:t>
            </a:r>
            <a:r>
              <a:rPr lang="en-US" sz="2400" dirty="0">
                <a:effectLst/>
                <a:latin typeface="Times New Roman" panose="02020603050405020304" pitchFamily="18" charset="0"/>
                <a:ea typeface="Calibri" panose="020F0502020204030204" pitchFamily="34" charset="0"/>
              </a:rPr>
              <a:t>. For Naive Bayes, feature extraction typically involves creating a bag-of-words or TF-IDF representation of the text.</a:t>
            </a:r>
            <a:endParaRPr lang="en-IN" sz="2800" dirty="0"/>
          </a:p>
        </p:txBody>
      </p:sp>
    </p:spTree>
    <p:extLst>
      <p:ext uri="{BB962C8B-B14F-4D97-AF65-F5344CB8AC3E}">
        <p14:creationId xmlns:p14="http://schemas.microsoft.com/office/powerpoint/2010/main" val="4265045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B4C7-DC88-9A16-2CB4-48CB00A9D20C}"/>
              </a:ext>
            </a:extLst>
          </p:cNvPr>
          <p:cNvSpPr>
            <a:spLocks noGrp="1"/>
          </p:cNvSpPr>
          <p:nvPr>
            <p:ph type="title"/>
          </p:nvPr>
        </p:nvSpPr>
        <p:spPr>
          <a:xfrm>
            <a:off x="913795" y="255639"/>
            <a:ext cx="10353762" cy="678426"/>
          </a:xfrm>
        </p:spPr>
        <p:txBody>
          <a:bodyPr>
            <a:normAutofit fontScale="90000"/>
          </a:bodyPr>
          <a:lstStyle/>
          <a:p>
            <a:pPr>
              <a:lnSpc>
                <a:spcPct val="107000"/>
              </a:lnSpc>
              <a:spcAft>
                <a:spcPts val="800"/>
              </a:spcAft>
            </a:pPr>
            <a:r>
              <a:rPr lang="en-US" sz="4000" b="1" kern="100" dirty="0">
                <a:effectLst/>
                <a:ea typeface="Calibri" panose="020F0502020204030204" pitchFamily="34" charset="0"/>
                <a:cs typeface="Times New Roman" panose="02020603050405020304" pitchFamily="18" charset="0"/>
              </a:rPr>
              <a:t>IMPLEMENTATION</a:t>
            </a:r>
            <a:endParaRPr lang="en-IN" sz="4000" b="1" kern="100" dirty="0">
              <a:effectLst/>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BF8BFD-0021-36BF-994D-098BBA1B8E24}"/>
              </a:ext>
            </a:extLst>
          </p:cNvPr>
          <p:cNvSpPr>
            <a:spLocks noGrp="1"/>
          </p:cNvSpPr>
          <p:nvPr>
            <p:ph idx="1"/>
          </p:nvPr>
        </p:nvSpPr>
        <p:spPr>
          <a:xfrm>
            <a:off x="913795" y="1170039"/>
            <a:ext cx="10353762" cy="5329084"/>
          </a:xfrm>
        </p:spPr>
        <p:txBody>
          <a:bodyPr>
            <a:noAutofit/>
          </a:bodyPr>
          <a:lstStyle/>
          <a:p>
            <a:pPr>
              <a:lnSpc>
                <a:spcPct val="107000"/>
              </a:lnSpc>
              <a:spcAft>
                <a:spcPts val="80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MODEL TRAINING:</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2" panose="05020102010507070707" pitchFamily="18" charset="2"/>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Train separate DNN and Naive Bayes models on the labeled dataset.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2" panose="05020102010507070707" pitchFamily="18" charset="2"/>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For DNN, design a neural network architecture suitable for text classification tasks, incorporating layers such as embedding layers, recurrent layers (e.g., LSTM or GRU), and dense layers. Train the model using backpropagation and optimization algorithms like Adam.</a:t>
            </a:r>
          </a:p>
          <a:p>
            <a:pPr marL="36900" indent="0" algn="just">
              <a:lnSpc>
                <a:spcPct val="107000"/>
              </a:lnSpc>
              <a:spcAft>
                <a:spcPts val="800"/>
              </a:spcAft>
              <a:buNone/>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MODEL EVALUATION:</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2" panose="05020102010507070707" pitchFamily="18" charset="2"/>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Evaluate the trained models using appropriate evaluation metrics such as accuracy, precision, recall, and F1-score on a separate test dataset. This step helps assess the performance of each model in distinguishing between real and fake news.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05689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B4C7-DC88-9A16-2CB4-48CB00A9D20C}"/>
              </a:ext>
            </a:extLst>
          </p:cNvPr>
          <p:cNvSpPr>
            <a:spLocks noGrp="1"/>
          </p:cNvSpPr>
          <p:nvPr>
            <p:ph type="title"/>
          </p:nvPr>
        </p:nvSpPr>
        <p:spPr>
          <a:xfrm>
            <a:off x="913795" y="255639"/>
            <a:ext cx="10353762" cy="678426"/>
          </a:xfrm>
        </p:spPr>
        <p:txBody>
          <a:bodyPr>
            <a:normAutofit fontScale="90000"/>
          </a:bodyPr>
          <a:lstStyle/>
          <a:p>
            <a:pPr>
              <a:lnSpc>
                <a:spcPct val="107000"/>
              </a:lnSpc>
              <a:spcAft>
                <a:spcPts val="800"/>
              </a:spcAft>
            </a:pPr>
            <a:r>
              <a:rPr lang="en-US" sz="4000" b="1" kern="100" dirty="0">
                <a:effectLst/>
                <a:ea typeface="Calibri" panose="020F0502020204030204" pitchFamily="34" charset="0"/>
                <a:cs typeface="Times New Roman" panose="02020603050405020304" pitchFamily="18" charset="0"/>
              </a:rPr>
              <a:t>IMPLEMENTATION</a:t>
            </a:r>
            <a:endParaRPr lang="en-IN" sz="4000" b="1" kern="100" dirty="0">
              <a:effectLst/>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BF8BFD-0021-36BF-994D-098BBA1B8E24}"/>
              </a:ext>
            </a:extLst>
          </p:cNvPr>
          <p:cNvSpPr>
            <a:spLocks noGrp="1"/>
          </p:cNvSpPr>
          <p:nvPr>
            <p:ph idx="1"/>
          </p:nvPr>
        </p:nvSpPr>
        <p:spPr>
          <a:xfrm>
            <a:off x="913795" y="1170039"/>
            <a:ext cx="10353762" cy="5329084"/>
          </a:xfrm>
        </p:spPr>
        <p:txBody>
          <a:bodyPr>
            <a:noAutofit/>
          </a:bodyPr>
          <a:lstStyle/>
          <a:p>
            <a:pPr>
              <a:lnSpc>
                <a:spcPct val="107000"/>
              </a:lnSpc>
              <a:spcAft>
                <a:spcPts val="80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DEPLOYMENT: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2" panose="05020102010507070707" pitchFamily="18" charset="2"/>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Deploy the trained models as RESTful APIs or web services to enable real-time inference.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2" panose="05020102010507070707" pitchFamily="18" charset="2"/>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Set up server infrastructure using frameworks like TensorFlow Serving for DNN models or Flask for Naive Bayes models.</a:t>
            </a:r>
          </a:p>
          <a:p>
            <a:pPr>
              <a:lnSpc>
                <a:spcPct val="107000"/>
              </a:lnSpc>
              <a:spcAft>
                <a:spcPts val="80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MONITORING AND MAINTENANCE: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2" panose="05020102010507070707" pitchFamily="18" charset="2"/>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Monitor the deployed models for performance metrics, such as response time and accuracy, to ensure reliability.</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2" panose="05020102010507070707" pitchFamily="18" charset="2"/>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Implement versioning and rollback mechanisms to manage model updates and potential issues.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buNone/>
            </a:pP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buNone/>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49149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B4C7-DC88-9A16-2CB4-48CB00A9D20C}"/>
              </a:ext>
            </a:extLst>
          </p:cNvPr>
          <p:cNvSpPr>
            <a:spLocks noGrp="1"/>
          </p:cNvSpPr>
          <p:nvPr>
            <p:ph type="title"/>
          </p:nvPr>
        </p:nvSpPr>
        <p:spPr>
          <a:xfrm>
            <a:off x="913795" y="255639"/>
            <a:ext cx="10353762" cy="678426"/>
          </a:xfrm>
        </p:spPr>
        <p:txBody>
          <a:bodyPr>
            <a:normAutofit fontScale="90000"/>
          </a:bodyPr>
          <a:lstStyle/>
          <a:p>
            <a:pPr>
              <a:lnSpc>
                <a:spcPct val="107000"/>
              </a:lnSpc>
              <a:spcAft>
                <a:spcPts val="800"/>
              </a:spcAft>
            </a:pPr>
            <a:r>
              <a:rPr lang="en-IN" sz="4000" b="1" kern="100" dirty="0">
                <a:effectLst/>
                <a:ea typeface="Calibri" panose="020F0502020204030204" pitchFamily="34" charset="0"/>
                <a:cs typeface="Times New Roman" panose="02020603050405020304" pitchFamily="18" charset="0"/>
              </a:rPr>
              <a:t>RESULT</a:t>
            </a:r>
          </a:p>
        </p:txBody>
      </p:sp>
      <p:pic>
        <p:nvPicPr>
          <p:cNvPr id="4" name="Content Placeholder 3">
            <a:extLst>
              <a:ext uri="{FF2B5EF4-FFF2-40B4-BE49-F238E27FC236}">
                <a16:creationId xmlns:a16="http://schemas.microsoft.com/office/drawing/2014/main" id="{6FB25C0C-B3E3-C603-1CA1-A8BC3FD0A2FF}"/>
              </a:ext>
            </a:extLst>
          </p:cNvPr>
          <p:cNvPicPr>
            <a:picLocks noGrp="1" noChangeAspect="1"/>
          </p:cNvPicPr>
          <p:nvPr>
            <p:ph idx="1"/>
          </p:nvPr>
        </p:nvPicPr>
        <p:blipFill rotWithShape="1">
          <a:blip r:embed="rId2"/>
          <a:srcRect t="2558"/>
          <a:stretch/>
        </p:blipFill>
        <p:spPr bwMode="auto">
          <a:xfrm>
            <a:off x="1294590" y="1035997"/>
            <a:ext cx="3740847" cy="2393003"/>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D71C80D6-5CF4-6632-2E3F-31471BD41DF5}"/>
              </a:ext>
            </a:extLst>
          </p:cNvPr>
          <p:cNvPicPr>
            <a:picLocks noChangeAspect="1"/>
          </p:cNvPicPr>
          <p:nvPr/>
        </p:nvPicPr>
        <p:blipFill>
          <a:blip r:embed="rId3"/>
          <a:stretch>
            <a:fillRect/>
          </a:stretch>
        </p:blipFill>
        <p:spPr>
          <a:xfrm>
            <a:off x="5574057" y="1301780"/>
            <a:ext cx="5731510" cy="1147445"/>
          </a:xfrm>
          <a:prstGeom prst="rect">
            <a:avLst/>
          </a:prstGeom>
        </p:spPr>
      </p:pic>
      <p:pic>
        <p:nvPicPr>
          <p:cNvPr id="6" name="Picture 5">
            <a:extLst>
              <a:ext uri="{FF2B5EF4-FFF2-40B4-BE49-F238E27FC236}">
                <a16:creationId xmlns:a16="http://schemas.microsoft.com/office/drawing/2014/main" id="{904A59A6-9F79-63F9-633C-951E06031E29}"/>
              </a:ext>
            </a:extLst>
          </p:cNvPr>
          <p:cNvPicPr>
            <a:picLocks noChangeAspect="1"/>
          </p:cNvPicPr>
          <p:nvPr/>
        </p:nvPicPr>
        <p:blipFill>
          <a:blip r:embed="rId4"/>
          <a:stretch>
            <a:fillRect/>
          </a:stretch>
        </p:blipFill>
        <p:spPr>
          <a:xfrm>
            <a:off x="1294590" y="3692914"/>
            <a:ext cx="3740847" cy="2646677"/>
          </a:xfrm>
          <a:prstGeom prst="rect">
            <a:avLst/>
          </a:prstGeom>
        </p:spPr>
      </p:pic>
      <p:pic>
        <p:nvPicPr>
          <p:cNvPr id="7" name="Picture 6">
            <a:extLst>
              <a:ext uri="{FF2B5EF4-FFF2-40B4-BE49-F238E27FC236}">
                <a16:creationId xmlns:a16="http://schemas.microsoft.com/office/drawing/2014/main" id="{919A31DE-7201-CDFE-99F6-E096BDCA3904}"/>
              </a:ext>
            </a:extLst>
          </p:cNvPr>
          <p:cNvPicPr>
            <a:picLocks noChangeAspect="1"/>
          </p:cNvPicPr>
          <p:nvPr/>
        </p:nvPicPr>
        <p:blipFill>
          <a:blip r:embed="rId5"/>
          <a:stretch>
            <a:fillRect/>
          </a:stretch>
        </p:blipFill>
        <p:spPr>
          <a:xfrm>
            <a:off x="5855457" y="3464194"/>
            <a:ext cx="4842039" cy="2875397"/>
          </a:xfrm>
          <a:prstGeom prst="rect">
            <a:avLst/>
          </a:prstGeom>
        </p:spPr>
      </p:pic>
    </p:spTree>
    <p:extLst>
      <p:ext uri="{BB962C8B-B14F-4D97-AF65-F5344CB8AC3E}">
        <p14:creationId xmlns:p14="http://schemas.microsoft.com/office/powerpoint/2010/main" val="3442958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7A8A8-B4E5-ADC5-319B-3AC4ACF2ACD3}"/>
              </a:ext>
            </a:extLst>
          </p:cNvPr>
          <p:cNvSpPr>
            <a:spLocks noGrp="1"/>
          </p:cNvSpPr>
          <p:nvPr>
            <p:ph type="title"/>
          </p:nvPr>
        </p:nvSpPr>
        <p:spPr>
          <a:xfrm>
            <a:off x="913795" y="609600"/>
            <a:ext cx="10353762" cy="540774"/>
          </a:xfrm>
        </p:spPr>
        <p:txBody>
          <a:bodyPr>
            <a:normAutofit fontScale="90000"/>
          </a:bodyPr>
          <a:lstStyle/>
          <a:p>
            <a:r>
              <a:rPr lang="en-IN" dirty="0"/>
              <a:t>CONCLUSION</a:t>
            </a:r>
          </a:p>
        </p:txBody>
      </p:sp>
      <p:sp>
        <p:nvSpPr>
          <p:cNvPr id="3" name="Content Placeholder 2">
            <a:extLst>
              <a:ext uri="{FF2B5EF4-FFF2-40B4-BE49-F238E27FC236}">
                <a16:creationId xmlns:a16="http://schemas.microsoft.com/office/drawing/2014/main" id="{A0AEABB6-AD29-2B96-DA84-933FBA1AC92E}"/>
              </a:ext>
            </a:extLst>
          </p:cNvPr>
          <p:cNvSpPr>
            <a:spLocks noGrp="1"/>
          </p:cNvSpPr>
          <p:nvPr>
            <p:ph idx="1"/>
          </p:nvPr>
        </p:nvSpPr>
        <p:spPr>
          <a:xfrm>
            <a:off x="913795" y="1494504"/>
            <a:ext cx="10353762" cy="4296696"/>
          </a:xfrm>
        </p:spPr>
        <p:txBody>
          <a:bodyPr>
            <a:normAutofit/>
          </a:bodyPr>
          <a:lstStyle/>
          <a:p>
            <a:r>
              <a:rPr lang="en-US" sz="2400" dirty="0">
                <a:latin typeface="Times New Roman" panose="02020603050405020304" pitchFamily="18" charset="0"/>
                <a:cs typeface="Times New Roman" panose="02020603050405020304" pitchFamily="18" charset="0"/>
              </a:rPr>
              <a:t>The conclusion of a fake news detection system using Deep Neural Networks and Naive Bayes algorithms offers a robust approach to combating misinformation in news articles. Through data preprocessing, model training, and deployment as RESTful APIs, users can quickly identify fake news with high accuracy. Continuous monitoring ensures ongoing reliability, contributing to media literacy and fostering an informed society.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2722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78634E-E095-52E6-434D-43FF2192734B}"/>
              </a:ext>
            </a:extLst>
          </p:cNvPr>
          <p:cNvSpPr txBox="1"/>
          <p:nvPr/>
        </p:nvSpPr>
        <p:spPr>
          <a:xfrm>
            <a:off x="3048000" y="2828835"/>
            <a:ext cx="6096000" cy="1200329"/>
          </a:xfrm>
          <a:prstGeom prst="rect">
            <a:avLst/>
          </a:prstGeom>
          <a:noFill/>
        </p:spPr>
        <p:txBody>
          <a:bodyPr wrap="square">
            <a:spAutoFit/>
          </a:bodyPr>
          <a:lstStyle/>
          <a:p>
            <a:r>
              <a:rPr lang="en-IN" sz="7200" dirty="0"/>
              <a:t>THANK YOU</a:t>
            </a:r>
          </a:p>
        </p:txBody>
      </p:sp>
    </p:spTree>
    <p:extLst>
      <p:ext uri="{BB962C8B-B14F-4D97-AF65-F5344CB8AC3E}">
        <p14:creationId xmlns:p14="http://schemas.microsoft.com/office/powerpoint/2010/main" val="3429146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B3A09-0B80-A255-19D9-E14551A189BC}"/>
              </a:ext>
            </a:extLst>
          </p:cNvPr>
          <p:cNvSpPr>
            <a:spLocks noGrp="1"/>
          </p:cNvSpPr>
          <p:nvPr>
            <p:ph type="title"/>
          </p:nvPr>
        </p:nvSpPr>
        <p:spPr>
          <a:xfrm>
            <a:off x="913795" y="609600"/>
            <a:ext cx="10353762" cy="658761"/>
          </a:xfrm>
        </p:spPr>
        <p:txBody>
          <a:bodyPr>
            <a:normAutofit fontScale="90000"/>
          </a:bodyPr>
          <a:lstStyle/>
          <a:p>
            <a:r>
              <a:rPr lang="en-IN" b="1" dirty="0"/>
              <a:t>AGENDA</a:t>
            </a:r>
          </a:p>
        </p:txBody>
      </p:sp>
      <p:sp>
        <p:nvSpPr>
          <p:cNvPr id="3" name="Content Placeholder 2">
            <a:extLst>
              <a:ext uri="{FF2B5EF4-FFF2-40B4-BE49-F238E27FC236}">
                <a16:creationId xmlns:a16="http://schemas.microsoft.com/office/drawing/2014/main" id="{37B7A9B5-4109-93FC-8058-4CB366EBD793}"/>
              </a:ext>
            </a:extLst>
          </p:cNvPr>
          <p:cNvSpPr>
            <a:spLocks noGrp="1"/>
          </p:cNvSpPr>
          <p:nvPr>
            <p:ph idx="1"/>
          </p:nvPr>
        </p:nvSpPr>
        <p:spPr>
          <a:xfrm>
            <a:off x="913795" y="1268362"/>
            <a:ext cx="10353762" cy="4522838"/>
          </a:xfrm>
        </p:spPr>
        <p:txBody>
          <a:bodyPr/>
          <a:lstStyle/>
          <a:p>
            <a:r>
              <a:rPr lang="en-IN" dirty="0">
                <a:latin typeface="Times New Roman" panose="02020603050405020304" pitchFamily="18" charset="0"/>
                <a:cs typeface="Times New Roman" panose="02020603050405020304" pitchFamily="18" charset="0"/>
              </a:rPr>
              <a:t>PROBLEM STATEMENT</a:t>
            </a:r>
          </a:p>
          <a:p>
            <a:r>
              <a:rPr lang="en-IN" dirty="0">
                <a:latin typeface="Times New Roman" panose="02020603050405020304" pitchFamily="18" charset="0"/>
                <a:cs typeface="Times New Roman" panose="02020603050405020304" pitchFamily="18" charset="0"/>
              </a:rPr>
              <a:t>OBJECTIVE</a:t>
            </a:r>
          </a:p>
          <a:p>
            <a:r>
              <a:rPr lang="en-IN" dirty="0">
                <a:latin typeface="Times New Roman" panose="02020603050405020304" pitchFamily="18" charset="0"/>
                <a:cs typeface="Times New Roman" panose="02020603050405020304" pitchFamily="18" charset="0"/>
              </a:rPr>
              <a:t>PROPOSED SYSTEM</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7694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FBE3C-BC51-8706-4523-93E5E8198E4A}"/>
              </a:ext>
            </a:extLst>
          </p:cNvPr>
          <p:cNvSpPr>
            <a:spLocks noGrp="1"/>
          </p:cNvSpPr>
          <p:nvPr>
            <p:ph type="title"/>
          </p:nvPr>
        </p:nvSpPr>
        <p:spPr>
          <a:xfrm>
            <a:off x="2034673" y="334296"/>
            <a:ext cx="7630437" cy="1317523"/>
          </a:xfrm>
        </p:spPr>
        <p:txBody>
          <a:bodyPr/>
          <a:lstStyle/>
          <a:p>
            <a:r>
              <a:rPr lang="en-IN" b="1" dirty="0"/>
              <a:t>PROBLEM STATEMENT</a:t>
            </a:r>
          </a:p>
        </p:txBody>
      </p:sp>
      <p:sp>
        <p:nvSpPr>
          <p:cNvPr id="3" name="Content Placeholder 2">
            <a:extLst>
              <a:ext uri="{FF2B5EF4-FFF2-40B4-BE49-F238E27FC236}">
                <a16:creationId xmlns:a16="http://schemas.microsoft.com/office/drawing/2014/main" id="{7B05566F-3658-6E6D-0824-C0B822803E14}"/>
              </a:ext>
            </a:extLst>
          </p:cNvPr>
          <p:cNvSpPr>
            <a:spLocks noGrp="1"/>
          </p:cNvSpPr>
          <p:nvPr>
            <p:ph idx="1"/>
          </p:nvPr>
        </p:nvSpPr>
        <p:spPr>
          <a:xfrm>
            <a:off x="913795" y="2104102"/>
            <a:ext cx="10353762" cy="4227871"/>
          </a:xfrm>
        </p:spPr>
        <p:txBody>
          <a:bodyPr/>
          <a:lstStyle/>
          <a:p>
            <a:r>
              <a:rPr lang="en-US" dirty="0">
                <a:latin typeface="Times New Roman" panose="02020603050405020304" pitchFamily="18" charset="0"/>
                <a:cs typeface="Times New Roman" panose="02020603050405020304" pitchFamily="18" charset="0"/>
              </a:rPr>
              <a:t>The proliferation of misinformation and fake news on social media platforms and news websites has become a significant societal concern.</a:t>
            </a:r>
          </a:p>
          <a:p>
            <a:r>
              <a:rPr lang="en-US" dirty="0">
                <a:latin typeface="Times New Roman" panose="02020603050405020304" pitchFamily="18" charset="0"/>
                <a:cs typeface="Times New Roman" panose="02020603050405020304" pitchFamily="18" charset="0"/>
              </a:rPr>
              <a:t>In an age where information spreads rapidly, distinguishing between genuine news and fabricated stories is increasingly challenging.</a:t>
            </a:r>
          </a:p>
          <a:p>
            <a:r>
              <a:rPr lang="en-US" dirty="0">
                <a:latin typeface="Times New Roman" panose="02020603050405020304" pitchFamily="18" charset="0"/>
                <a:cs typeface="Times New Roman" panose="02020603050405020304" pitchFamily="18" charset="0"/>
              </a:rPr>
              <a:t>This project aims to address this issue by developing a robust classification system to automatically identify fake news articles.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1117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2617-727A-E0B1-C064-ECA282B0CFBE}"/>
              </a:ext>
            </a:extLst>
          </p:cNvPr>
          <p:cNvSpPr>
            <a:spLocks noGrp="1"/>
          </p:cNvSpPr>
          <p:nvPr>
            <p:ph type="title"/>
          </p:nvPr>
        </p:nvSpPr>
        <p:spPr/>
        <p:txBody>
          <a:bodyPr/>
          <a:lstStyle/>
          <a:p>
            <a:r>
              <a:rPr lang="en-IN" b="1" dirty="0"/>
              <a:t>OBJECTIVE</a:t>
            </a:r>
          </a:p>
        </p:txBody>
      </p:sp>
      <p:sp>
        <p:nvSpPr>
          <p:cNvPr id="3" name="Content Placeholder 2">
            <a:extLst>
              <a:ext uri="{FF2B5EF4-FFF2-40B4-BE49-F238E27FC236}">
                <a16:creationId xmlns:a16="http://schemas.microsoft.com/office/drawing/2014/main" id="{91D837FC-852C-603D-FD9A-3AF2F9DC5C4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objective of this project is to develop a sophisticated and robust fake news classification system capable of effectively identifying and distinguishing between genuine and fabricated news articles.</a:t>
            </a:r>
          </a:p>
          <a:p>
            <a:r>
              <a:rPr lang="en-US" dirty="0">
                <a:latin typeface="Times New Roman" panose="02020603050405020304" pitchFamily="18" charset="0"/>
                <a:cs typeface="Times New Roman" panose="02020603050405020304" pitchFamily="18" charset="0"/>
              </a:rPr>
              <a:t>The aim is to create a model that can autonomously analyze textual content to accurately classify news articles as either authentic or deceptive.</a:t>
            </a:r>
          </a:p>
          <a:p>
            <a:r>
              <a:rPr lang="en-US" dirty="0">
                <a:latin typeface="Times New Roman" panose="02020603050405020304" pitchFamily="18" charset="0"/>
                <a:cs typeface="Times New Roman" panose="02020603050405020304" pitchFamily="18" charset="0"/>
              </a:rPr>
              <a:t>To develop an efficient and accurate fake news classification system that can automatically distinguish between genuine and fabricated news articles with a high degree of reliability.</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1793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28A3E-AFF6-42AF-72DE-F1CA74C2B759}"/>
              </a:ext>
            </a:extLst>
          </p:cNvPr>
          <p:cNvSpPr>
            <a:spLocks noGrp="1"/>
          </p:cNvSpPr>
          <p:nvPr>
            <p:ph type="title"/>
          </p:nvPr>
        </p:nvSpPr>
        <p:spPr>
          <a:xfrm>
            <a:off x="913795" y="226142"/>
            <a:ext cx="10353762" cy="1081548"/>
          </a:xfrm>
        </p:spPr>
        <p:txBody>
          <a:bodyPr/>
          <a:lstStyle/>
          <a:p>
            <a:r>
              <a:rPr lang="en-IN" b="1" dirty="0"/>
              <a:t>PROPOSED SYSTEM</a:t>
            </a:r>
          </a:p>
        </p:txBody>
      </p:sp>
      <p:sp>
        <p:nvSpPr>
          <p:cNvPr id="3" name="Content Placeholder 2">
            <a:extLst>
              <a:ext uri="{FF2B5EF4-FFF2-40B4-BE49-F238E27FC236}">
                <a16:creationId xmlns:a16="http://schemas.microsoft.com/office/drawing/2014/main" id="{800CDD77-E27F-B226-6BC9-5322B4502815}"/>
              </a:ext>
            </a:extLst>
          </p:cNvPr>
          <p:cNvSpPr>
            <a:spLocks noGrp="1"/>
          </p:cNvSpPr>
          <p:nvPr>
            <p:ph idx="1"/>
          </p:nvPr>
        </p:nvSpPr>
        <p:spPr>
          <a:xfrm>
            <a:off x="913795" y="1425677"/>
            <a:ext cx="10353762" cy="4822723"/>
          </a:xfrm>
        </p:spPr>
        <p:txBody>
          <a:bodyPr/>
          <a:lstStyle/>
          <a:p>
            <a:r>
              <a:rPr lang="en-US" dirty="0">
                <a:latin typeface="Times New Roman" panose="02020603050405020304" pitchFamily="18" charset="0"/>
                <a:cs typeface="Times New Roman" panose="02020603050405020304" pitchFamily="18" charset="0"/>
              </a:rPr>
              <a:t>Gather a diverse dataset of news articles from various sources, including both legitimate and questionable sources.</a:t>
            </a:r>
          </a:p>
          <a:p>
            <a:r>
              <a:rPr lang="en-US" dirty="0">
                <a:latin typeface="Times New Roman" panose="02020603050405020304" pitchFamily="18" charset="0"/>
                <a:cs typeface="Times New Roman" panose="02020603050405020304" pitchFamily="18" charset="0"/>
              </a:rPr>
              <a:t>Preprocess the data to remove noise, perform tokenization.</a:t>
            </a:r>
          </a:p>
          <a:p>
            <a:r>
              <a:rPr lang="en-US" dirty="0">
                <a:latin typeface="Times New Roman" panose="02020603050405020304" pitchFamily="18" charset="0"/>
                <a:cs typeface="Times New Roman" panose="02020603050405020304" pitchFamily="18" charset="0"/>
              </a:rPr>
              <a:t>Extract relevant features from the preprocessed text, including Bag-of-Words representations.</a:t>
            </a:r>
          </a:p>
          <a:p>
            <a:r>
              <a:rPr lang="en-US" dirty="0">
                <a:latin typeface="Times New Roman" panose="02020603050405020304" pitchFamily="18" charset="0"/>
                <a:cs typeface="Times New Roman" panose="02020603050405020304" pitchFamily="18" charset="0"/>
              </a:rPr>
              <a:t>TF-IDF (Term Frequency-Inverse Document Frequency) vectors.</a:t>
            </a:r>
          </a:p>
          <a:p>
            <a:r>
              <a:rPr lang="en-US" dirty="0">
                <a:latin typeface="Times New Roman" panose="02020603050405020304" pitchFamily="18" charset="0"/>
                <a:cs typeface="Times New Roman" panose="02020603050405020304" pitchFamily="18" charset="0"/>
              </a:rPr>
              <a:t>Explore a variety of machine learning algorithms using Naive Bayes.</a:t>
            </a:r>
          </a:p>
          <a:p>
            <a:r>
              <a:rPr lang="en-US" dirty="0">
                <a:latin typeface="Times New Roman" panose="02020603050405020304" pitchFamily="18" charset="0"/>
                <a:cs typeface="Times New Roman" panose="02020603050405020304" pitchFamily="18" charset="0"/>
              </a:rPr>
              <a:t>Train the selected models on the feature-rich dataset using appropriate training/validation splits and cross-validation techniques.</a:t>
            </a:r>
          </a:p>
        </p:txBody>
      </p:sp>
    </p:spTree>
    <p:extLst>
      <p:ext uri="{BB962C8B-B14F-4D97-AF65-F5344CB8AC3E}">
        <p14:creationId xmlns:p14="http://schemas.microsoft.com/office/powerpoint/2010/main" val="3267782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28A3E-AFF6-42AF-72DE-F1CA74C2B759}"/>
              </a:ext>
            </a:extLst>
          </p:cNvPr>
          <p:cNvSpPr>
            <a:spLocks noGrp="1"/>
          </p:cNvSpPr>
          <p:nvPr>
            <p:ph type="title"/>
          </p:nvPr>
        </p:nvSpPr>
        <p:spPr>
          <a:xfrm>
            <a:off x="913795" y="609600"/>
            <a:ext cx="10353762" cy="776748"/>
          </a:xfrm>
        </p:spPr>
        <p:txBody>
          <a:bodyPr/>
          <a:lstStyle/>
          <a:p>
            <a:r>
              <a:rPr lang="en-IN" b="1" dirty="0"/>
              <a:t>PROPOSED SYSTEM</a:t>
            </a:r>
          </a:p>
        </p:txBody>
      </p:sp>
      <p:sp>
        <p:nvSpPr>
          <p:cNvPr id="3" name="Content Placeholder 2">
            <a:extLst>
              <a:ext uri="{FF2B5EF4-FFF2-40B4-BE49-F238E27FC236}">
                <a16:creationId xmlns:a16="http://schemas.microsoft.com/office/drawing/2014/main" id="{800CDD77-E27F-B226-6BC9-5322B4502815}"/>
              </a:ext>
            </a:extLst>
          </p:cNvPr>
          <p:cNvSpPr>
            <a:spLocks noGrp="1"/>
          </p:cNvSpPr>
          <p:nvPr>
            <p:ph idx="1"/>
          </p:nvPr>
        </p:nvSpPr>
        <p:spPr>
          <a:xfrm>
            <a:off x="913795" y="1494503"/>
            <a:ext cx="10353762" cy="4753897"/>
          </a:xfrm>
        </p:spPr>
        <p:txBody>
          <a:bodyPr/>
          <a:lstStyle/>
          <a:p>
            <a:r>
              <a:rPr lang="en-US" dirty="0">
                <a:latin typeface="Times New Roman" panose="02020603050405020304" pitchFamily="18" charset="0"/>
                <a:cs typeface="Times New Roman" panose="02020603050405020304" pitchFamily="18" charset="0"/>
              </a:rPr>
              <a:t>Evaluate the performance of the trained models using standard metrics such as accuracy, precision, recall, and F1-score.</a:t>
            </a:r>
          </a:p>
          <a:p>
            <a:r>
              <a:rPr lang="en-US" dirty="0">
                <a:latin typeface="Times New Roman" panose="02020603050405020304" pitchFamily="18" charset="0"/>
                <a:cs typeface="Times New Roman" panose="02020603050405020304" pitchFamily="18" charset="0"/>
              </a:rPr>
              <a:t>Integrate the trained model into a user-friendly interface, allowing users to submit news articles for classification.</a:t>
            </a:r>
          </a:p>
          <a:p>
            <a:r>
              <a:rPr lang="en-US" dirty="0">
                <a:latin typeface="Times New Roman" panose="02020603050405020304" pitchFamily="18" charset="0"/>
                <a:cs typeface="Times New Roman" panose="02020603050405020304" pitchFamily="18" charset="0"/>
              </a:rPr>
              <a:t>Implement mechanisms for continuous monitoring and updating of the model to adapt to evolving patterns of misinformation.</a:t>
            </a:r>
          </a:p>
          <a:p>
            <a:r>
              <a:rPr lang="en-US" dirty="0">
                <a:latin typeface="Times New Roman" panose="02020603050405020304" pitchFamily="18" charset="0"/>
                <a:cs typeface="Times New Roman" panose="02020603050405020304" pitchFamily="18" charset="0"/>
              </a:rPr>
              <a:t>Incorporate a feedback loop where users can report misclassified articles, providing valuable data for model refinement and improvement over time.</a:t>
            </a:r>
          </a:p>
          <a:p>
            <a:r>
              <a:rPr lang="en-US" dirty="0">
                <a:latin typeface="Times New Roman" panose="02020603050405020304" pitchFamily="18" charset="0"/>
                <a:cs typeface="Times New Roman" panose="02020603050405020304" pitchFamily="18" charset="0"/>
              </a:rPr>
              <a:t>Accompany the classification system with educational resources to promote media literacy and critical thinking skills among users.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3856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5958A-89B2-B8C8-A6C8-340A65C280F9}"/>
              </a:ext>
            </a:extLst>
          </p:cNvPr>
          <p:cNvSpPr>
            <a:spLocks noGrp="1"/>
          </p:cNvSpPr>
          <p:nvPr>
            <p:ph type="title"/>
          </p:nvPr>
        </p:nvSpPr>
        <p:spPr>
          <a:xfrm>
            <a:off x="913795" y="275303"/>
            <a:ext cx="10353762" cy="1032387"/>
          </a:xfrm>
        </p:spPr>
        <p:txBody>
          <a:bodyPr/>
          <a:lstStyle/>
          <a:p>
            <a:r>
              <a:rPr lang="en-IN" b="1" dirty="0"/>
              <a:t>SYSTEM APPROACH</a:t>
            </a:r>
          </a:p>
        </p:txBody>
      </p:sp>
      <p:sp>
        <p:nvSpPr>
          <p:cNvPr id="3" name="Content Placeholder 2">
            <a:extLst>
              <a:ext uri="{FF2B5EF4-FFF2-40B4-BE49-F238E27FC236}">
                <a16:creationId xmlns:a16="http://schemas.microsoft.com/office/drawing/2014/main" id="{C0EF9B30-40E9-91A7-FE49-BC21D7472C5F}"/>
              </a:ext>
            </a:extLst>
          </p:cNvPr>
          <p:cNvSpPr>
            <a:spLocks noGrp="1"/>
          </p:cNvSpPr>
          <p:nvPr>
            <p:ph idx="1"/>
          </p:nvPr>
        </p:nvSpPr>
        <p:spPr>
          <a:xfrm>
            <a:off x="913795" y="1455174"/>
            <a:ext cx="10353762" cy="4778478"/>
          </a:xfrm>
        </p:spPr>
        <p:txBody>
          <a:bodyPr/>
          <a:lstStyle/>
          <a:p>
            <a:pPr marL="0" indent="0" algn="just">
              <a:lnSpc>
                <a:spcPct val="150000"/>
              </a:lnSpc>
              <a:buNone/>
            </a:pPr>
            <a:r>
              <a:rPr lang="en-US" sz="2400" b="1" dirty="0">
                <a:latin typeface="Times New Roman" panose="02020603050405020304" pitchFamily="18" charset="0"/>
                <a:cs typeface="Times New Roman" panose="02020603050405020304" pitchFamily="18" charset="0"/>
              </a:rPr>
              <a:t>In this approach are:</a:t>
            </a:r>
          </a:p>
          <a:p>
            <a:pPr algn="just">
              <a:lnSpc>
                <a:spcPct val="10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System Overview.</a:t>
            </a:r>
          </a:p>
          <a:p>
            <a:pPr algn="just">
              <a:lnSpc>
                <a:spcPct val="10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Processing Pipeline.</a:t>
            </a:r>
          </a:p>
          <a:p>
            <a:pPr algn="just">
              <a:lnSpc>
                <a:spcPct val="10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Output and Applications.</a:t>
            </a:r>
          </a:p>
          <a:p>
            <a:pPr marL="36900" indent="0">
              <a:buNone/>
            </a:pPr>
            <a:r>
              <a:rPr lang="en-IN" b="1" dirty="0">
                <a:latin typeface="Times New Roman" panose="02020603050405020304" pitchFamily="18" charset="0"/>
                <a:cs typeface="Times New Roman" panose="02020603050405020304" pitchFamily="18" charset="0"/>
              </a:rPr>
              <a:t>SYSTEM OVERVIEW</a:t>
            </a:r>
          </a:p>
          <a:p>
            <a:pPr>
              <a:lnSpc>
                <a:spcPct val="150000"/>
              </a:lnSpc>
            </a:pPr>
            <a:r>
              <a:rPr lang="en-US" dirty="0">
                <a:latin typeface="Times New Roman" panose="02020603050405020304" pitchFamily="18" charset="0"/>
                <a:cs typeface="Times New Roman" panose="02020603050405020304" pitchFamily="18" charset="0"/>
              </a:rPr>
              <a:t>The fake news classification system is designed to automatically identify and categorize news articles as either genuine or fake based on their content and linguistic features.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5326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5958A-89B2-B8C8-A6C8-340A65C280F9}"/>
              </a:ext>
            </a:extLst>
          </p:cNvPr>
          <p:cNvSpPr>
            <a:spLocks noGrp="1"/>
          </p:cNvSpPr>
          <p:nvPr>
            <p:ph type="title"/>
          </p:nvPr>
        </p:nvSpPr>
        <p:spPr>
          <a:xfrm>
            <a:off x="913795" y="275303"/>
            <a:ext cx="10353762" cy="1032387"/>
          </a:xfrm>
        </p:spPr>
        <p:txBody>
          <a:bodyPr/>
          <a:lstStyle/>
          <a:p>
            <a:r>
              <a:rPr lang="en-IN" b="1" dirty="0"/>
              <a:t>SYSTEM APPROACH</a:t>
            </a:r>
          </a:p>
        </p:txBody>
      </p:sp>
      <p:sp>
        <p:nvSpPr>
          <p:cNvPr id="3" name="Content Placeholder 2">
            <a:extLst>
              <a:ext uri="{FF2B5EF4-FFF2-40B4-BE49-F238E27FC236}">
                <a16:creationId xmlns:a16="http://schemas.microsoft.com/office/drawing/2014/main" id="{C0EF9B30-40E9-91A7-FE49-BC21D7472C5F}"/>
              </a:ext>
            </a:extLst>
          </p:cNvPr>
          <p:cNvSpPr>
            <a:spLocks noGrp="1"/>
          </p:cNvSpPr>
          <p:nvPr>
            <p:ph idx="1"/>
          </p:nvPr>
        </p:nvSpPr>
        <p:spPr>
          <a:xfrm>
            <a:off x="913795" y="1455174"/>
            <a:ext cx="10353762" cy="4778478"/>
          </a:xfrm>
        </p:spPr>
        <p:txBody>
          <a:bodyPr/>
          <a:lstStyle/>
          <a:p>
            <a:pPr marL="0" indent="0" algn="just">
              <a:lnSpc>
                <a:spcPct val="150000"/>
              </a:lnSpc>
              <a:buNone/>
            </a:pPr>
            <a:r>
              <a:rPr lang="en-IN" b="1" dirty="0">
                <a:latin typeface="Times New Roman" panose="02020603050405020304" pitchFamily="18" charset="0"/>
                <a:cs typeface="Times New Roman" panose="02020603050405020304" pitchFamily="18" charset="0"/>
              </a:rPr>
              <a:t>PROCESSING PIPELINE:</a:t>
            </a:r>
          </a:p>
          <a:p>
            <a:pPr indent="-342900" algn="just">
              <a:lnSpc>
                <a:spcPct val="100000"/>
              </a:lnSpc>
            </a:pPr>
            <a:r>
              <a:rPr lang="en-IN" dirty="0">
                <a:latin typeface="Times New Roman" panose="02020603050405020304" pitchFamily="18" charset="0"/>
                <a:cs typeface="Times New Roman" panose="02020603050405020304" pitchFamily="18" charset="0"/>
              </a:rPr>
              <a:t>Preprocessing</a:t>
            </a:r>
          </a:p>
          <a:p>
            <a:pPr indent="-342900" algn="just">
              <a:lnSpc>
                <a:spcPct val="100000"/>
              </a:lnSpc>
            </a:pPr>
            <a:r>
              <a:rPr lang="en-IN" dirty="0">
                <a:latin typeface="Times New Roman" panose="02020603050405020304" pitchFamily="18" charset="0"/>
                <a:cs typeface="Times New Roman" panose="02020603050405020304" pitchFamily="18" charset="0"/>
              </a:rPr>
              <a:t>Feature extraction</a:t>
            </a:r>
          </a:p>
          <a:p>
            <a:pPr indent="-342900" algn="just">
              <a:lnSpc>
                <a:spcPct val="100000"/>
              </a:lnSpc>
            </a:pPr>
            <a:r>
              <a:rPr lang="en-IN" dirty="0">
                <a:latin typeface="Times New Roman" panose="02020603050405020304" pitchFamily="18" charset="0"/>
                <a:cs typeface="Times New Roman" panose="02020603050405020304" pitchFamily="18" charset="0"/>
              </a:rPr>
              <a:t>Model training</a:t>
            </a:r>
          </a:p>
          <a:p>
            <a:pPr marL="0" indent="0" algn="just">
              <a:lnSpc>
                <a:spcPct val="100000"/>
              </a:lnSpc>
              <a:buNone/>
            </a:pPr>
            <a:r>
              <a:rPr lang="en-IN" b="1" dirty="0">
                <a:latin typeface="Times New Roman" panose="02020603050405020304" pitchFamily="18" charset="0"/>
                <a:cs typeface="Times New Roman" panose="02020603050405020304" pitchFamily="18" charset="0"/>
              </a:rPr>
              <a:t>OUTPUT AND APPLICATIONS:</a:t>
            </a:r>
          </a:p>
          <a:p>
            <a:pPr indent="-342900" algn="just">
              <a:lnSpc>
                <a:spcPct val="100000"/>
              </a:lnSpc>
            </a:pPr>
            <a:r>
              <a:rPr lang="en-US" dirty="0">
                <a:latin typeface="Times New Roman" panose="02020603050405020304" pitchFamily="18" charset="0"/>
                <a:cs typeface="Times New Roman" panose="02020603050405020304" pitchFamily="18" charset="0"/>
              </a:rPr>
              <a:t>Once trained and validated, the fake news classification system can be deployed for real-time classification of news articles.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4288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B4C7-DC88-9A16-2CB4-48CB00A9D20C}"/>
              </a:ext>
            </a:extLst>
          </p:cNvPr>
          <p:cNvSpPr>
            <a:spLocks noGrp="1"/>
          </p:cNvSpPr>
          <p:nvPr>
            <p:ph type="title"/>
          </p:nvPr>
        </p:nvSpPr>
        <p:spPr>
          <a:xfrm>
            <a:off x="913795" y="609600"/>
            <a:ext cx="10353762" cy="668594"/>
          </a:xfrm>
        </p:spPr>
        <p:txBody>
          <a:bodyPr>
            <a:normAutofit fontScale="90000"/>
          </a:bodyPr>
          <a:lstStyle/>
          <a:p>
            <a:r>
              <a:rPr lang="en-US" sz="4800" b="1" dirty="0">
                <a:cs typeface="Times New Roman" panose="02020603050405020304" pitchFamily="18" charset="0"/>
              </a:rPr>
              <a:t>ALGORITHM AND DEPLOYMENT</a:t>
            </a:r>
            <a:r>
              <a:rPr lang="en-US" sz="4800" b="1" dirty="0">
                <a:latin typeface="Times New Roman" panose="02020603050405020304" pitchFamily="18" charset="0"/>
                <a:cs typeface="Times New Roman" panose="02020603050405020304" pitchFamily="18" charset="0"/>
              </a:rPr>
              <a:t>:</a:t>
            </a:r>
            <a:endParaRPr lang="en-IN" dirty="0"/>
          </a:p>
        </p:txBody>
      </p:sp>
      <p:sp>
        <p:nvSpPr>
          <p:cNvPr id="3" name="Content Placeholder 2">
            <a:extLst>
              <a:ext uri="{FF2B5EF4-FFF2-40B4-BE49-F238E27FC236}">
                <a16:creationId xmlns:a16="http://schemas.microsoft.com/office/drawing/2014/main" id="{10BF8BFD-0021-36BF-994D-098BBA1B8E24}"/>
              </a:ext>
            </a:extLst>
          </p:cNvPr>
          <p:cNvSpPr>
            <a:spLocks noGrp="1"/>
          </p:cNvSpPr>
          <p:nvPr>
            <p:ph idx="1"/>
          </p:nvPr>
        </p:nvSpPr>
        <p:spPr>
          <a:xfrm>
            <a:off x="913795" y="1278194"/>
            <a:ext cx="10353762" cy="4827638"/>
          </a:xfrm>
        </p:spPr>
        <p:txBody>
          <a:bodyPr>
            <a:normAutofit/>
          </a:bodyPr>
          <a:lstStyle/>
          <a:p>
            <a:pPr>
              <a:lnSpc>
                <a:spcPct val="107000"/>
              </a:lnSpc>
              <a:spcAft>
                <a:spcPts val="80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Deep Neural Networks (DNN):</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2" panose="05020102010507070707" pitchFamily="18" charset="2"/>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DNNs, particularly deep learning models like recurrent neural networks (RNNs) or convolutional neural networks (CNNs), can capture intricate patterns and relationships in textual data.</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They can automatically learn feature representations from raw text, potentially uncovering nuanced linguistic cues indicative of fake news.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NAIVE BAYES: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2" panose="05020102010507070707" pitchFamily="18" charset="2"/>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Naive Bayes is a simple and efficient probabilistic classifier based on Bayes' theorem with strong assumptions of feature independence.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dirty="0"/>
          </a:p>
        </p:txBody>
      </p:sp>
    </p:spTree>
    <p:extLst>
      <p:ext uri="{BB962C8B-B14F-4D97-AF65-F5344CB8AC3E}">
        <p14:creationId xmlns:p14="http://schemas.microsoft.com/office/powerpoint/2010/main" val="39137726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{2C4D1A4C-1167-42C1-BD94-84F6E59AE08C}tf11665031_win32</Template>
  <TotalTime>178</TotalTime>
  <Words>1062</Words>
  <Application>Microsoft Office PowerPoint</Application>
  <PresentationFormat>Widescreen</PresentationFormat>
  <Paragraphs>84</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 Nova</vt:lpstr>
      <vt:lpstr>Arial Nova Light</vt:lpstr>
      <vt:lpstr>Calibri</vt:lpstr>
      <vt:lpstr>Times New Roman</vt:lpstr>
      <vt:lpstr>Wingdings</vt:lpstr>
      <vt:lpstr>Wingdings 2</vt:lpstr>
      <vt:lpstr>SlateVTI</vt:lpstr>
      <vt:lpstr>FAKE NEWS DETECTION</vt:lpstr>
      <vt:lpstr>AGENDA</vt:lpstr>
      <vt:lpstr>PROBLEM STATEMENT</vt:lpstr>
      <vt:lpstr>OBJECTIVE</vt:lpstr>
      <vt:lpstr>PROPOSED SYSTEM</vt:lpstr>
      <vt:lpstr>PROPOSED SYSTEM</vt:lpstr>
      <vt:lpstr>SYSTEM APPROACH</vt:lpstr>
      <vt:lpstr>SYSTEM APPROACH</vt:lpstr>
      <vt:lpstr>ALGORITHM AND DEPLOYMENT:</vt:lpstr>
      <vt:lpstr>ALGORITHM AND DEPLOYMENT:</vt:lpstr>
      <vt:lpstr>ALGORITHM AND DEPLOYMENT:</vt:lpstr>
      <vt:lpstr>IMPLEMENTATION</vt:lpstr>
      <vt:lpstr>IMPLEMENTATION</vt:lpstr>
      <vt:lpstr>IMPLEMENTATION</vt:lpstr>
      <vt:lpstr>RESULT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CLASSIFICATION</dc:title>
  <dc:creator>dhivya rathinam</dc:creator>
  <cp:lastModifiedBy>dhivya rathinam</cp:lastModifiedBy>
  <cp:revision>3</cp:revision>
  <dcterms:created xsi:type="dcterms:W3CDTF">2024-04-29T15:06:44Z</dcterms:created>
  <dcterms:modified xsi:type="dcterms:W3CDTF">2024-05-02T02:40:17Z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