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94C-5F74-4F31-A280-9C85F2E25FC5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2570-9B0F-4968-882D-FB05A8614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71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94C-5F74-4F31-A280-9C85F2E25FC5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2570-9B0F-4968-882D-FB05A8614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91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94C-5F74-4F31-A280-9C85F2E25FC5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2570-9B0F-4968-882D-FB05A8614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60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94C-5F74-4F31-A280-9C85F2E25FC5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2570-9B0F-4968-882D-FB05A8614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6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94C-5F74-4F31-A280-9C85F2E25FC5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2570-9B0F-4968-882D-FB05A8614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82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94C-5F74-4F31-A280-9C85F2E25FC5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2570-9B0F-4968-882D-FB05A8614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73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94C-5F74-4F31-A280-9C85F2E25FC5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2570-9B0F-4968-882D-FB05A8614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66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94C-5F74-4F31-A280-9C85F2E25FC5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2570-9B0F-4968-882D-FB05A8614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94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94C-5F74-4F31-A280-9C85F2E25FC5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2570-9B0F-4968-882D-FB05A8614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41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94C-5F74-4F31-A280-9C85F2E25FC5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2570-9B0F-4968-882D-FB05A8614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00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194C-5F74-4F31-A280-9C85F2E25FC5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2570-9B0F-4968-882D-FB05A8614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71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7194C-5F74-4F31-A280-9C85F2E25FC5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32570-9B0F-4968-882D-FB05A8614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39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75584"/>
          </a:xfrm>
        </p:spPr>
        <p:txBody>
          <a:bodyPr/>
          <a:lstStyle/>
          <a:p>
            <a:pPr algn="ctr"/>
            <a:r>
              <a:rPr lang="en-IN" dirty="0"/>
              <a:t>Classifying FMCG Products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IN" dirty="0"/>
              <a:t>-Dhivya Swaminathan</a:t>
            </a:r>
          </a:p>
        </p:txBody>
      </p:sp>
    </p:spTree>
    <p:extLst>
      <p:ext uri="{BB962C8B-B14F-4D97-AF65-F5344CB8AC3E}">
        <p14:creationId xmlns:p14="http://schemas.microsoft.com/office/powerpoint/2010/main" val="80479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Metrics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Metrics used here are</a:t>
            </a:r>
          </a:p>
          <a:p>
            <a:pPr lvl="1"/>
            <a:r>
              <a:rPr lang="en-IN" dirty="0"/>
              <a:t>Relative Volume sales over each quarter for two years (dv/</a:t>
            </a:r>
            <a:r>
              <a:rPr lang="en-IN" dirty="0" err="1"/>
              <a:t>dq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Relative Price over each quarter for two years (</a:t>
            </a:r>
            <a:r>
              <a:rPr lang="en-IN" dirty="0" err="1"/>
              <a:t>dp</a:t>
            </a:r>
            <a:r>
              <a:rPr lang="en-IN" dirty="0"/>
              <a:t>/</a:t>
            </a:r>
            <a:r>
              <a:rPr lang="en-IN" dirty="0" err="1"/>
              <a:t>dq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Relative No of stores over each quarter for two years (ds/</a:t>
            </a:r>
            <a:r>
              <a:rPr lang="en-IN" dirty="0" err="1"/>
              <a:t>dq</a:t>
            </a:r>
            <a:r>
              <a:rPr lang="en-IN" dirty="0"/>
              <a:t>)</a:t>
            </a:r>
          </a:p>
          <a:p>
            <a:r>
              <a:rPr lang="en-IN" dirty="0"/>
              <a:t>For Example:</a:t>
            </a:r>
          </a:p>
          <a:p>
            <a:pPr marL="457200" lvl="1" indent="0">
              <a:buNone/>
            </a:pPr>
            <a:r>
              <a:rPr lang="en-IN" sz="2000" b="1" dirty="0"/>
              <a:t>Relative volume sales for 2012 Q2 = (Volume sales of 2012 Q2 – Volume sales 2012 Q1)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1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Classifiers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My previous classifier, I realised on second thoughts, was for supplementary analysis, as we are looking for a high match percent.</a:t>
            </a:r>
          </a:p>
          <a:p>
            <a:r>
              <a:rPr lang="en-IN" dirty="0"/>
              <a:t>Taking the analogy of telecom operators, consider </a:t>
            </a:r>
            <a:r>
              <a:rPr lang="en-IN" dirty="0" err="1"/>
              <a:t>Jio</a:t>
            </a:r>
            <a:r>
              <a:rPr lang="en-IN" dirty="0"/>
              <a:t> Vodafone, Airtel and Idea.</a:t>
            </a:r>
          </a:p>
          <a:p>
            <a:r>
              <a:rPr lang="en-IN" dirty="0"/>
              <a:t>A competitor is the one who’s sales peak when Ours's dips and vice versa. For example, with the advent of </a:t>
            </a:r>
            <a:r>
              <a:rPr lang="en-IN" dirty="0" err="1"/>
              <a:t>Jio</a:t>
            </a:r>
            <a:r>
              <a:rPr lang="en-IN" dirty="0"/>
              <a:t>, the sales of Vodafone has dipped. </a:t>
            </a:r>
          </a:p>
          <a:p>
            <a:r>
              <a:rPr lang="en-IN" dirty="0"/>
              <a:t>So here, if I look for higher match%, then </a:t>
            </a:r>
            <a:r>
              <a:rPr lang="en-IN" dirty="0" err="1"/>
              <a:t>Jio</a:t>
            </a:r>
            <a:r>
              <a:rPr lang="en-IN" dirty="0"/>
              <a:t> will not come into the bracket of competition, when, it is in fact the biggest competitor.</a:t>
            </a:r>
          </a:p>
          <a:p>
            <a:r>
              <a:rPr lang="en-IN" dirty="0"/>
              <a:t>Therefore, a new classifier that filters the exact opposite would help in finding the competitors</a:t>
            </a:r>
          </a:p>
        </p:txBody>
      </p:sp>
    </p:spTree>
    <p:extLst>
      <p:ext uri="{BB962C8B-B14F-4D97-AF65-F5344CB8AC3E}">
        <p14:creationId xmlns:p14="http://schemas.microsoft.com/office/powerpoint/2010/main" val="316092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Classifier -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method used:</a:t>
            </a:r>
          </a:p>
          <a:p>
            <a:pPr lvl="1"/>
            <a:r>
              <a:rPr lang="en-IN" u="sng" dirty="0"/>
              <a:t>Graph axis definitions</a:t>
            </a:r>
            <a:r>
              <a:rPr lang="en-IN" dirty="0"/>
              <a:t>:</a:t>
            </a:r>
          </a:p>
          <a:p>
            <a:pPr lvl="2"/>
            <a:r>
              <a:rPr lang="en-IN" dirty="0"/>
              <a:t>X-Axis : Quarters of years 2012 and 2013</a:t>
            </a:r>
          </a:p>
          <a:p>
            <a:pPr marL="1371600" lvl="3" indent="0">
              <a:buNone/>
            </a:pPr>
            <a:r>
              <a:rPr lang="en-IN" dirty="0"/>
              <a:t>(Why? – Because variant – 1163 was launched in 2012-mid, analysis of trend for two years alone have been considered)</a:t>
            </a:r>
          </a:p>
          <a:p>
            <a:pPr lvl="2"/>
            <a:r>
              <a:rPr lang="en-IN" dirty="0"/>
              <a:t>Y-Axis : Change in Volume sales with respect to previous quarter (dv/</a:t>
            </a:r>
            <a:r>
              <a:rPr lang="en-IN" dirty="0" err="1"/>
              <a:t>dq</a:t>
            </a:r>
            <a:r>
              <a:rPr lang="en-IN" dirty="0"/>
              <a:t>)</a:t>
            </a:r>
          </a:p>
          <a:p>
            <a:pPr lvl="1"/>
            <a:r>
              <a:rPr lang="en-IN" u="sng" dirty="0"/>
              <a:t>Classifier algorithm used:</a:t>
            </a:r>
          </a:p>
          <a:p>
            <a:pPr lvl="2"/>
            <a:r>
              <a:rPr lang="en-IN" dirty="0"/>
              <a:t>Each Quarter’s dv value is assigned any one of the following four categories and assigned a value as shown</a:t>
            </a:r>
          </a:p>
          <a:p>
            <a:pPr lvl="3"/>
            <a:r>
              <a:rPr lang="en-IN" sz="1700" dirty="0"/>
              <a:t>High growth in sales – (if </a:t>
            </a:r>
            <a:r>
              <a:rPr lang="en-IN" sz="1700" b="1" dirty="0"/>
              <a:t>dv/</a:t>
            </a:r>
            <a:r>
              <a:rPr lang="en-IN" sz="1700" b="1" dirty="0" err="1"/>
              <a:t>dq</a:t>
            </a:r>
            <a:r>
              <a:rPr lang="en-IN" sz="1700" dirty="0"/>
              <a:t> &gt; mean (high growth sales)) – (</a:t>
            </a:r>
            <a:r>
              <a:rPr lang="en-IN" sz="1700" b="1" dirty="0"/>
              <a:t>Value assigned – 1</a:t>
            </a:r>
            <a:r>
              <a:rPr lang="en-IN" sz="1700" dirty="0"/>
              <a:t>)</a:t>
            </a:r>
          </a:p>
          <a:p>
            <a:pPr lvl="3"/>
            <a:r>
              <a:rPr lang="en-IN" sz="1700" dirty="0"/>
              <a:t>Little growth in sales – (if </a:t>
            </a:r>
            <a:r>
              <a:rPr lang="en-IN" sz="1700" b="1" dirty="0"/>
              <a:t>dv/</a:t>
            </a:r>
            <a:r>
              <a:rPr lang="en-IN" sz="1700" b="1" dirty="0" err="1"/>
              <a:t>dq</a:t>
            </a:r>
            <a:r>
              <a:rPr lang="en-IN" sz="1700" dirty="0"/>
              <a:t> &lt; mean (Little growth sales) and </a:t>
            </a:r>
            <a:r>
              <a:rPr lang="en-IN" sz="1700" b="1" dirty="0"/>
              <a:t>dv/</a:t>
            </a:r>
            <a:r>
              <a:rPr lang="en-IN" sz="1700" b="1" dirty="0" err="1"/>
              <a:t>dq</a:t>
            </a:r>
            <a:r>
              <a:rPr lang="en-IN" sz="1700" dirty="0"/>
              <a:t>&gt;0)- (</a:t>
            </a:r>
            <a:r>
              <a:rPr lang="en-IN" sz="1700" b="1" dirty="0"/>
              <a:t>Value assigned – 2</a:t>
            </a:r>
            <a:r>
              <a:rPr lang="en-IN" sz="1700" dirty="0"/>
              <a:t>)</a:t>
            </a:r>
          </a:p>
          <a:p>
            <a:pPr lvl="3"/>
            <a:r>
              <a:rPr lang="en-IN" sz="1700" dirty="0"/>
              <a:t>Little Drop in sales – (if </a:t>
            </a:r>
            <a:r>
              <a:rPr lang="en-IN" sz="1700" b="1" dirty="0"/>
              <a:t>dv/</a:t>
            </a:r>
            <a:r>
              <a:rPr lang="en-IN" sz="1700" b="1" dirty="0" err="1"/>
              <a:t>dq</a:t>
            </a:r>
            <a:r>
              <a:rPr lang="en-IN" sz="1700" dirty="0"/>
              <a:t> &lt; 0 and dv/</a:t>
            </a:r>
            <a:r>
              <a:rPr lang="en-IN" sz="1700" dirty="0" err="1"/>
              <a:t>dq</a:t>
            </a:r>
            <a:r>
              <a:rPr lang="en-IN" sz="1700" dirty="0"/>
              <a:t> &gt;(Little drop sales))- (</a:t>
            </a:r>
            <a:r>
              <a:rPr lang="en-IN" sz="1700" b="1" dirty="0"/>
              <a:t>Value assigned – 3</a:t>
            </a:r>
            <a:r>
              <a:rPr lang="en-IN" sz="1700" dirty="0"/>
              <a:t>)</a:t>
            </a:r>
          </a:p>
          <a:p>
            <a:pPr lvl="3"/>
            <a:r>
              <a:rPr lang="en-IN" sz="1700" dirty="0"/>
              <a:t>High Drop in sales – if(</a:t>
            </a:r>
            <a:r>
              <a:rPr lang="en-IN" sz="1700" b="1" dirty="0"/>
              <a:t>dv/</a:t>
            </a:r>
            <a:r>
              <a:rPr lang="en-IN" sz="1700" b="1" dirty="0" err="1"/>
              <a:t>dq</a:t>
            </a:r>
            <a:r>
              <a:rPr lang="en-IN" sz="1700" dirty="0"/>
              <a:t> &lt; mean(High drop sales)) - (</a:t>
            </a:r>
            <a:r>
              <a:rPr lang="en-IN" sz="1700" b="1" dirty="0"/>
              <a:t>Value assigned – 4</a:t>
            </a:r>
            <a:r>
              <a:rPr lang="en-IN" sz="1700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85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849"/>
          </a:xfrm>
        </p:spPr>
        <p:txBody>
          <a:bodyPr/>
          <a:lstStyle/>
          <a:p>
            <a:r>
              <a:rPr lang="en-IN" dirty="0"/>
              <a:t>Contd..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765"/>
            <a:ext cx="10515600" cy="4560198"/>
          </a:xfrm>
        </p:spPr>
        <p:txBody>
          <a:bodyPr>
            <a:normAutofit/>
          </a:bodyPr>
          <a:lstStyle/>
          <a:p>
            <a:r>
              <a:rPr lang="en-IN" sz="2400" dirty="0"/>
              <a:t>So the following pair-checks will be done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So with the 8 digit code generated for each variant, the one that has the highest Competitor Quotient % (one that has most number of matches with the table template shown above), will be taken as competition.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749728"/>
              </p:ext>
            </p:extLst>
          </p:nvPr>
        </p:nvGraphicFramePr>
        <p:xfrm>
          <a:off x="3816625" y="2050153"/>
          <a:ext cx="3472070" cy="23760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6035">
                  <a:extLst>
                    <a:ext uri="{9D8B030D-6E8A-4147-A177-3AD203B41FA5}">
                      <a16:colId xmlns:a16="http://schemas.microsoft.com/office/drawing/2014/main" val="544391597"/>
                    </a:ext>
                  </a:extLst>
                </a:gridCol>
                <a:gridCol w="1736035">
                  <a:extLst>
                    <a:ext uri="{9D8B030D-6E8A-4147-A177-3AD203B41FA5}">
                      <a16:colId xmlns:a16="http://schemas.microsoft.com/office/drawing/2014/main" val="3548597006"/>
                    </a:ext>
                  </a:extLst>
                </a:gridCol>
              </a:tblGrid>
              <a:tr h="262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Product1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Product2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6418780"/>
                  </a:ext>
                </a:extLst>
              </a:tr>
              <a:tr h="262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1-High Growth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3-Low Drop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4352093"/>
                  </a:ext>
                </a:extLst>
              </a:tr>
              <a:tr h="262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1-High Growth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4- High Drop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6432118"/>
                  </a:ext>
                </a:extLst>
              </a:tr>
              <a:tr h="262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2-Low Growth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3-Low Drop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6617754"/>
                  </a:ext>
                </a:extLst>
              </a:tr>
              <a:tr h="262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2-Low Growth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4- High Drop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866654"/>
                  </a:ext>
                </a:extLst>
              </a:tr>
              <a:tr h="262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3-Low Drop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1-High Growth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8489628"/>
                  </a:ext>
                </a:extLst>
              </a:tr>
              <a:tr h="262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3-Low Drop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2-Low Growth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4732119"/>
                  </a:ext>
                </a:extLst>
              </a:tr>
              <a:tr h="262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4- High Drop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1-High Growth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0797887"/>
                  </a:ext>
                </a:extLst>
              </a:tr>
              <a:tr h="2756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4- High Drop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2-Low Growth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7651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95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59995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For Instance, lets say the code generated for two products are as below:</a:t>
            </a:r>
          </a:p>
          <a:p>
            <a:pPr lvl="1"/>
            <a:r>
              <a:rPr lang="en-IN" dirty="0"/>
              <a:t>Product1 	-1 3 4 2 2 3 2 4</a:t>
            </a:r>
          </a:p>
          <a:p>
            <a:pPr lvl="1"/>
            <a:r>
              <a:rPr lang="en-IN" dirty="0"/>
              <a:t>Product2		-4 1 2 1 4 1 1 1</a:t>
            </a:r>
          </a:p>
          <a:p>
            <a:r>
              <a:rPr lang="en-IN" dirty="0"/>
              <a:t>From this, </a:t>
            </a:r>
          </a:p>
          <a:p>
            <a:pPr lvl="1"/>
            <a:r>
              <a:rPr lang="en-IN" dirty="0"/>
              <a:t>Q1 – (1,4) exists in the table (given in the previous slide)</a:t>
            </a:r>
          </a:p>
          <a:p>
            <a:pPr lvl="1"/>
            <a:r>
              <a:rPr lang="en-IN" dirty="0"/>
              <a:t>Q2 – (3,1) exists in the table</a:t>
            </a:r>
          </a:p>
          <a:p>
            <a:pPr lvl="1"/>
            <a:r>
              <a:rPr lang="en-IN" dirty="0"/>
              <a:t>Q3 – (4,2) exists in the table</a:t>
            </a:r>
          </a:p>
          <a:p>
            <a:pPr marL="457200" lvl="1" indent="0">
              <a:buNone/>
            </a:pPr>
            <a:r>
              <a:rPr lang="en-IN" dirty="0"/>
              <a:t>And similarly, we can conclude</a:t>
            </a:r>
          </a:p>
          <a:p>
            <a:pPr marL="457200" lvl="1" indent="0">
              <a:buNone/>
            </a:pPr>
            <a:r>
              <a:rPr lang="en-IN" dirty="0"/>
              <a:t>(Q1,Q2,Q3,Q5,Q6,Q8) 	-&gt; Exists in table </a:t>
            </a:r>
          </a:p>
          <a:p>
            <a:pPr marL="457200" lvl="1" indent="0">
              <a:buNone/>
            </a:pPr>
            <a:r>
              <a:rPr lang="en-IN" dirty="0"/>
              <a:t>(Q5 and Q7) 		-&gt; Doesn’t exist </a:t>
            </a:r>
          </a:p>
          <a:p>
            <a:pPr marL="457200" lvl="1" indent="0">
              <a:buNone/>
            </a:pPr>
            <a:r>
              <a:rPr lang="en-IN" dirty="0"/>
              <a:t>Therefore, Competitor Quotient % = (6/8)*100 = 75%</a:t>
            </a:r>
          </a:p>
          <a:p>
            <a:r>
              <a:rPr lang="en-IN" dirty="0"/>
              <a:t>Therefore, with product 1 as reference, the competitor quotient is high for product 2 and thus will be taken as competition.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927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has to be repeated for change in price and change in number of stores.</a:t>
            </a:r>
          </a:p>
          <a:p>
            <a:r>
              <a:rPr lang="en-IN" dirty="0"/>
              <a:t>All those variants falling in the intersection of all three parameters would be considered for competitor analysis.</a:t>
            </a:r>
          </a:p>
          <a:p>
            <a:r>
              <a:rPr lang="en-IN" dirty="0"/>
              <a:t>From these, all those falling under the same primary benefit and body part will be taken as competitors.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06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519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Classifying FMCG Products</vt:lpstr>
      <vt:lpstr>Metrics used</vt:lpstr>
      <vt:lpstr>Classifiers Definition</vt:lpstr>
      <vt:lpstr>Classifier - Algorithm</vt:lpstr>
      <vt:lpstr>Contd.. </vt:lpstr>
      <vt:lpstr>Example</vt:lpstr>
      <vt:lpstr>Contd..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FMCG Products</dc:title>
  <dc:creator>Dhivya Swaminathan</dc:creator>
  <cp:lastModifiedBy>Dhivya Swaminathan</cp:lastModifiedBy>
  <cp:revision>6</cp:revision>
  <dcterms:created xsi:type="dcterms:W3CDTF">2016-09-25T10:09:26Z</dcterms:created>
  <dcterms:modified xsi:type="dcterms:W3CDTF">2016-09-25T10:53:24Z</dcterms:modified>
</cp:coreProperties>
</file>